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695" r:id="rId3"/>
    <p:sldId id="647" r:id="rId4"/>
    <p:sldId id="703" r:id="rId5"/>
    <p:sldId id="705" r:id="rId6"/>
    <p:sldId id="652" r:id="rId7"/>
    <p:sldId id="600" r:id="rId8"/>
    <p:sldId id="604" r:id="rId9"/>
    <p:sldId id="609" r:id="rId10"/>
    <p:sldId id="613" r:id="rId11"/>
    <p:sldId id="608" r:id="rId12"/>
    <p:sldId id="713" r:id="rId13"/>
    <p:sldId id="707" r:id="rId14"/>
    <p:sldId id="709" r:id="rId15"/>
    <p:sldId id="710" r:id="rId16"/>
    <p:sldId id="714" r:id="rId17"/>
    <p:sldId id="672" r:id="rId18"/>
    <p:sldId id="719" r:id="rId19"/>
    <p:sldId id="720" r:id="rId20"/>
    <p:sldId id="668" r:id="rId21"/>
    <p:sldId id="666" r:id="rId22"/>
    <p:sldId id="716" r:id="rId23"/>
    <p:sldId id="718" r:id="rId24"/>
    <p:sldId id="694" r:id="rId25"/>
    <p:sldId id="688" r:id="rId26"/>
    <p:sldId id="691" r:id="rId27"/>
    <p:sldId id="674" r:id="rId28"/>
    <p:sldId id="696" r:id="rId29"/>
    <p:sldId id="692" r:id="rId30"/>
    <p:sldId id="717" r:id="rId31"/>
    <p:sldId id="701" r:id="rId32"/>
    <p:sldId id="700" r:id="rId33"/>
    <p:sldId id="721" r:id="rId34"/>
    <p:sldId id="722" r:id="rId35"/>
    <p:sldId id="516" r:id="rId3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4215"/>
    <a:srgbClr val="BBE0E3"/>
    <a:srgbClr val="00FF00"/>
    <a:srgbClr val="FF99FF"/>
    <a:srgbClr val="FF0066"/>
    <a:srgbClr val="66CCFF"/>
    <a:srgbClr val="0066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53" autoAdjust="0"/>
    <p:restoredTop sz="82849" autoAdjust="0"/>
  </p:normalViewPr>
  <p:slideViewPr>
    <p:cSldViewPr>
      <p:cViewPr varScale="1">
        <p:scale>
          <a:sx n="92" d="100"/>
          <a:sy n="92" d="100"/>
        </p:scale>
        <p:origin x="11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7969" tIns="48984" rIns="97969" bIns="48984" numCol="1" anchor="t" anchorCtr="0" compatLnSpc="1">
            <a:prstTxWarp prst="textNoShape">
              <a:avLst/>
            </a:prstTxWarp>
          </a:bodyPr>
          <a:lstStyle>
            <a:lvl1pPr defTabSz="979488">
              <a:defRPr sz="1300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7969" tIns="48984" rIns="97969" bIns="48984" numCol="1" anchor="t" anchorCtr="0" compatLnSpc="1">
            <a:prstTxWarp prst="textNoShape">
              <a:avLst/>
            </a:prstTxWarp>
          </a:bodyPr>
          <a:lstStyle>
            <a:lvl1pPr algn="r" defTabSz="979488">
              <a:defRPr sz="13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7969" tIns="48984" rIns="97969" bIns="48984" numCol="1" anchor="b" anchorCtr="0" compatLnSpc="1">
            <a:prstTxWarp prst="textNoShape">
              <a:avLst/>
            </a:prstTxWarp>
          </a:bodyPr>
          <a:lstStyle>
            <a:lvl1pPr defTabSz="979488">
              <a:defRPr sz="13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7969" tIns="48984" rIns="97969" bIns="48984" numCol="1" anchor="b" anchorCtr="0" compatLnSpc="1">
            <a:prstTxWarp prst="textNoShape">
              <a:avLst/>
            </a:prstTxWarp>
          </a:bodyPr>
          <a:lstStyle>
            <a:lvl1pPr algn="r" defTabSz="979488">
              <a:defRPr sz="1300" b="0"/>
            </a:lvl1pPr>
          </a:lstStyle>
          <a:p>
            <a:pPr>
              <a:defRPr/>
            </a:pPr>
            <a:fld id="{BDD7B618-943F-4734-9A5F-90EA6138852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6954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78488" cy="4605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fld id="{709EC0E8-B3CD-40EA-87F0-CA10029520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2539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C7DED4-DD95-47A6-8181-761796BA0940}" type="slidenum">
              <a:rPr lang="zh-CN" altLang="en-US" b="0" smtClean="0"/>
              <a:pPr eaLnBrk="1" hangingPunct="1"/>
              <a:t>1</a:t>
            </a:fld>
            <a:endParaRPr lang="en-US" altLang="zh-CN" b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6288"/>
            <a:ext cx="5099050" cy="3824287"/>
          </a:xfrm>
          <a:ln/>
        </p:spPr>
      </p:sp>
      <p:sp>
        <p:nvSpPr>
          <p:cNvPr id="4915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zh-CN" dirty="0" smtClean="0"/>
              <a:t>Manuel has introduced 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 Carbon Beam in the experiments. </a:t>
            </a:r>
          </a:p>
          <a:p>
            <a:pPr eaLnBrk="1" hangingPunct="1"/>
            <a:r>
              <a:rPr lang="en-US" altLang="zh-CN" dirty="0" smtClean="0"/>
              <a:t>I am going to tell you about the recent progress on laser driven </a:t>
            </a:r>
            <a:r>
              <a:rPr lang="en-US" altLang="zh-CN" dirty="0" err="1" smtClean="0"/>
              <a:t>paticle</a:t>
            </a:r>
            <a:r>
              <a:rPr lang="en-US" altLang="zh-CN" dirty="0" smtClean="0"/>
              <a:t> acceleration in CLAPA at PKU,</a:t>
            </a:r>
            <a:r>
              <a:rPr lang="en-US" altLang="zh-CN" baseline="0" dirty="0" smtClean="0"/>
              <a:t> and the near future plan for experiments.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70001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8AD45-BED3-42FA-BA54-4B6C62FA9652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6609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EEFF0-F2F8-433F-95E1-9E069EBD5BA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38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079F7-0F2F-40D7-AEFA-488D42C8EB03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1D4E4-EE28-4545-B8D6-9D0491FB6AE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104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6F46-7AE6-4691-A26F-A976621DB03D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E1437-C520-4F48-849C-DE4975AD81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114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EE8D4-0809-49AF-91C1-001FC0F045FF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CF138-A834-4578-B690-3D52A0B255D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6861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0677C-6C1B-4C99-8D3D-FDB9A532A7CE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9D792-577A-41A8-979A-2802006B3B4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0994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C070C-D867-402C-A359-C2474084DB42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9B027-2B58-4E29-BE69-C00AF613708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546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000DD-CF9C-4F57-A583-12087CFFA5B6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45A8F-5E82-4F7A-8C55-ED9CC07B058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0651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81E2D-CF91-4EC8-B9B5-959C770487B9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D040C-12DC-40ED-993E-28BC07A8A4B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758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D4271-6C77-4BC0-8534-91D373295B77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1851-2637-47B2-8130-67DFB1121EE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629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7F0CE-2AED-441F-8C06-079EF8023F1F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9446-DE61-410D-8C01-ECE1E86BA70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707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F2FBE-921B-4DF4-ACB4-45C85B015AA8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659BD-2E69-4C7E-96D5-905CEC861B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037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FE271-DDD8-44C0-9F3B-43830E7D79C6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4684E-8BCF-4599-9EA2-CD7E2556D0E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097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787CD-0ACF-4F3C-BFD3-B90BC089D2C3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DCD5-4D57-4E59-BEFB-71478103EBA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17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4100-6349-4DCA-A3B2-0B90C3B0638F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343A0-CA44-4F41-AB97-39F59DD7217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206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1359-B464-450F-9A25-B5C4623E94C9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1F182-D961-4334-874D-E950A2EAC2B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332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1E1A6-A810-448A-A92C-8305B79CC210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349EF-9711-44A9-B026-F94A41D9A02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347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0"/>
            <a:ext cx="81359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fld id="{350EAC8F-4576-4768-B622-E83E02ED9216}" type="datetime1">
              <a:rPr lang="en-GB"/>
              <a:pPr>
                <a:defRPr/>
              </a:pPr>
              <a:t>29/08/2017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a typeface="宋体" pitchFamily="2" charset="-122"/>
              </a:defRPr>
            </a:lvl1pPr>
          </a:lstStyle>
          <a:p>
            <a:pPr>
              <a:defRPr/>
            </a:pPr>
            <a:fld id="{55C353AE-25B8-4CAC-977D-B414BB5F259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3319" name="Picture 9" descr="xiougai2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27783" r="16545" b="27782"/>
          <a:stretch>
            <a:fillRect/>
          </a:stretch>
        </p:blipFill>
        <p:spPr bwMode="auto">
          <a:xfrm>
            <a:off x="0" y="0"/>
            <a:ext cx="6842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2"/>
          <p:cNvSpPr>
            <a:spLocks noChangeShapeType="1"/>
          </p:cNvSpPr>
          <p:nvPr userDrawn="1"/>
        </p:nvSpPr>
        <p:spPr bwMode="auto">
          <a:xfrm>
            <a:off x="192088" y="836613"/>
            <a:ext cx="882015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13321" name="Picture 7" descr="capt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571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6" descr="pku_logol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0"/>
            <a:ext cx="6429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image" Target="../media/image34.png"/><Relationship Id="rId7" Type="http://schemas.openxmlformats.org/officeDocument/2006/relationships/image" Target="../media/image700.png"/><Relationship Id="rId12" Type="http://schemas.openxmlformats.org/officeDocument/2006/relationships/image" Target="../media/image7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0.png"/><Relationship Id="rId15" Type="http://schemas.openxmlformats.org/officeDocument/2006/relationships/image" Target="../media/image36.png"/><Relationship Id="rId10" Type="http://schemas.openxmlformats.org/officeDocument/2006/relationships/image" Target="../media/image73.png"/><Relationship Id="rId9" Type="http://schemas.openxmlformats.org/officeDocument/2006/relationships/image" Target="../media/image72.png"/><Relationship Id="rId4" Type="http://schemas.openxmlformats.org/officeDocument/2006/relationships/image" Target="../media/image109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3" Type="http://schemas.openxmlformats.org/officeDocument/2006/relationships/image" Target="../media/image39.png"/><Relationship Id="rId7" Type="http://schemas.openxmlformats.org/officeDocument/2006/relationships/image" Target="../media/image9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960.png"/><Relationship Id="rId4" Type="http://schemas.openxmlformats.org/officeDocument/2006/relationships/image" Target="../media/image950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7" Type="http://schemas.openxmlformats.org/officeDocument/2006/relationships/image" Target="../media/image9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960.png"/><Relationship Id="rId4" Type="http://schemas.openxmlformats.org/officeDocument/2006/relationships/image" Target="../media/image9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7" Type="http://schemas.openxmlformats.org/officeDocument/2006/relationships/image" Target="../media/image5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7" Type="http://schemas.openxmlformats.org/officeDocument/2006/relationships/image" Target="../media/image670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tif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tif"/><Relationship Id="rId11" Type="http://schemas.openxmlformats.org/officeDocument/2006/relationships/image" Target="../media/image65.png"/><Relationship Id="rId5" Type="http://schemas.openxmlformats.org/officeDocument/2006/relationships/image" Target="../media/image59.tif"/><Relationship Id="rId10" Type="http://schemas.openxmlformats.org/officeDocument/2006/relationships/image" Target="../media/image64.png"/><Relationship Id="rId4" Type="http://schemas.openxmlformats.org/officeDocument/2006/relationships/image" Target="../media/image58.tif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oleObject" Target="../embeddings/oleObject2.bin"/><Relationship Id="rId7" Type="http://schemas.openxmlformats.org/officeDocument/2006/relationships/image" Target="../media/image69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2.tiff"/><Relationship Id="rId4" Type="http://schemas.openxmlformats.org/officeDocument/2006/relationships/image" Target="../media/image67.wmf"/><Relationship Id="rId9" Type="http://schemas.openxmlformats.org/officeDocument/2006/relationships/image" Target="../media/image7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9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4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7008"/>
            <a:ext cx="9144000" cy="1223962"/>
          </a:xfrm>
        </p:spPr>
        <p:txBody>
          <a:bodyPr lIns="92160" tIns="46080" rIns="92160" bIns="46080"/>
          <a:lstStyle/>
          <a:p>
            <a:r>
              <a:rPr lang="en-US" altLang="zh-CN" dirty="0" smtClean="0"/>
              <a:t>Progress on </a:t>
            </a:r>
            <a:r>
              <a:rPr lang="en-US" altLang="zh-CN" dirty="0"/>
              <a:t>Laser Plasma Electron Acceleration Research </a:t>
            </a:r>
            <a:r>
              <a:rPr lang="en-US" altLang="zh-CN" dirty="0" smtClean="0"/>
              <a:t>in PKU</a:t>
            </a:r>
            <a:endParaRPr lang="zh-CN" altLang="zh-CN" dirty="0">
              <a:solidFill>
                <a:srgbClr val="0000FF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13792" y="2933973"/>
            <a:ext cx="8208912" cy="2754933"/>
          </a:xfrm>
        </p:spPr>
        <p:txBody>
          <a:bodyPr lIns="92160" tIns="46080" rIns="92160" bIns="46080"/>
          <a:lstStyle/>
          <a:p>
            <a:pPr marL="0" indent="0" algn="ctr">
              <a:buNone/>
            </a:pPr>
            <a:r>
              <a:rPr lang="en-US" altLang="zh-CN" sz="2800" b="1" dirty="0"/>
              <a:t>Haiyang </a:t>
            </a:r>
            <a:r>
              <a:rPr lang="en-US" altLang="zh-CN" sz="2800" b="1" dirty="0" smtClean="0"/>
              <a:t>Lu</a:t>
            </a:r>
          </a:p>
          <a:p>
            <a:pPr marL="0" indent="0">
              <a:buNone/>
            </a:pPr>
            <a:endParaRPr lang="en-US" altLang="zh-CN" sz="2000" b="1" i="1" dirty="0">
              <a:latin typeface="Times New Roman" pitchFamily="18" charset="0"/>
              <a:ea typeface="宋体" pitchFamily="2" charset="-122"/>
            </a:endParaRPr>
          </a:p>
          <a:p>
            <a:pPr marL="0" indent="0" algn="ctr">
              <a:buNone/>
            </a:pPr>
            <a:r>
              <a:rPr lang="de-DE" altLang="zh-CN" sz="2000" b="1" dirty="0" smtClean="0">
                <a:latin typeface="Times New Roman" pitchFamily="18" charset="0"/>
                <a:ea typeface="宋体" pitchFamily="2" charset="-122"/>
              </a:rPr>
              <a:t>Institute of Heavy Ion Physics (IHIP) </a:t>
            </a:r>
            <a:r>
              <a:rPr lang="de-DE" altLang="zh-CN" sz="2000" b="1" dirty="0">
                <a:latin typeface="Times New Roman" pitchFamily="18" charset="0"/>
                <a:ea typeface="宋体" pitchFamily="2" charset="-122"/>
              </a:rPr>
              <a:t>, Peking </a:t>
            </a:r>
            <a:r>
              <a:rPr lang="de-DE" altLang="zh-CN" sz="2000" b="1" dirty="0" smtClean="0">
                <a:latin typeface="Times New Roman" pitchFamily="18" charset="0"/>
                <a:ea typeface="宋体" pitchFamily="2" charset="-122"/>
              </a:rPr>
              <a:t>Univeristy</a:t>
            </a:r>
          </a:p>
          <a:p>
            <a:pPr marL="0" indent="0" algn="ctr">
              <a:buNone/>
            </a:pPr>
            <a:r>
              <a:rPr lang="de-DE" altLang="zh-CN" sz="2000" b="1" dirty="0">
                <a:latin typeface="Times New Roman" pitchFamily="18" charset="0"/>
                <a:ea typeface="宋体" pitchFamily="2" charset="-122"/>
              </a:rPr>
              <a:t>Center of Applied Physics and Technology (CAPT)</a:t>
            </a:r>
          </a:p>
          <a:p>
            <a:pPr marL="0" indent="0" algn="ctr">
              <a:buNone/>
            </a:pPr>
            <a:r>
              <a:rPr lang="de-DE" altLang="zh-CN" sz="2000" b="1" dirty="0" smtClean="0">
                <a:latin typeface="Times New Roman" pitchFamily="18" charset="0"/>
                <a:ea typeface="宋体" pitchFamily="2" charset="-122"/>
              </a:rPr>
              <a:t>State Key Laboratory of Nuclear Physics and Nuclear Technology</a:t>
            </a:r>
          </a:p>
          <a:p>
            <a:pPr marL="0" indent="0" algn="ctr" eaLnBrk="1" hangingPunct="1">
              <a:lnSpc>
                <a:spcPct val="83000"/>
              </a:lnSpc>
              <a:spcBef>
                <a:spcPts val="600"/>
              </a:spcBef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000" dirty="0" smtClean="0"/>
              <a:t>Collaborative</a:t>
            </a:r>
            <a:r>
              <a:rPr lang="en-US" altLang="zh-CN" sz="2000" dirty="0"/>
              <a:t> Innovation Center of Extreme Optics, Shanxi </a:t>
            </a:r>
            <a:r>
              <a:rPr lang="en-US" altLang="zh-CN" sz="2000" dirty="0" smtClean="0"/>
              <a:t>University</a:t>
            </a:r>
            <a:endParaRPr lang="en-GB" altLang="zh-CN" sz="2000" b="1" dirty="0" smtClean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13946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smtClean="0"/>
              <a:t>13</a:t>
            </a:r>
            <a:r>
              <a:rPr lang="en-US" altLang="zh-CN" sz="3600" baseline="30000" dirty="0" smtClean="0"/>
              <a:t>th</a:t>
            </a:r>
            <a:r>
              <a:rPr lang="zh-CN" altLang="en-US" sz="3600" dirty="0" smtClean="0">
                <a:latin typeface="Times New Roman" pitchFamily="18" charset="0"/>
                <a:ea typeface="宋体" pitchFamily="2" charset="-122"/>
              </a:rPr>
              <a:t>加速器</a:t>
            </a:r>
            <a:r>
              <a:rPr lang="zh-CN" altLang="en-US" sz="3600" dirty="0">
                <a:latin typeface="Times New Roman" pitchFamily="18" charset="0"/>
                <a:ea typeface="宋体" pitchFamily="2" charset="-122"/>
              </a:rPr>
              <a:t>物理学术</a:t>
            </a:r>
            <a:r>
              <a:rPr lang="zh-CN" altLang="en-US" sz="3600" dirty="0" smtClean="0">
                <a:latin typeface="Times New Roman" pitchFamily="18" charset="0"/>
                <a:ea typeface="宋体" pitchFamily="2" charset="-122"/>
              </a:rPr>
              <a:t>交流会</a:t>
            </a: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(SAP2017)</a:t>
            </a:r>
            <a:endParaRPr lang="en-US" altLang="zh-CN" sz="3600" dirty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5103813"/>
            <a:ext cx="9036496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altLang="zh-CN" dirty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1925" y="5781769"/>
            <a:ext cx="8820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2017.8.28</a:t>
            </a:r>
            <a:r>
              <a:rPr lang="zh-CN" altLang="en-US" sz="2400" dirty="0" smtClean="0">
                <a:latin typeface="Times New Roman" pitchFamily="18" charset="0"/>
                <a:ea typeface="宋体" pitchFamily="2" charset="-122"/>
              </a:rPr>
              <a:t>，吉首，  </a:t>
            </a:r>
            <a:r>
              <a:rPr lang="en-US" altLang="zh-CN" sz="2400" dirty="0" smtClean="0"/>
              <a:t>hylu@pku.edu.cn</a:t>
            </a:r>
            <a:endParaRPr lang="zh-CN" altLang="zh-CN" sz="24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9105" y="6319884"/>
            <a:ext cx="8820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Supported by NSFC, MOST </a:t>
            </a:r>
            <a:endParaRPr lang="zh-CN" altLang="zh-CN" sz="2400" dirty="0"/>
          </a:p>
        </p:txBody>
      </p:sp>
    </p:spTree>
  </p:cSld>
  <p:clrMapOvr>
    <a:masterClrMapping/>
  </p:clrMapOvr>
  <p:transition spd="med" advTm="13947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9" r="21895" b="25550"/>
          <a:stretch/>
        </p:blipFill>
        <p:spPr>
          <a:xfrm>
            <a:off x="-27484" y="17240"/>
            <a:ext cx="9236865" cy="68407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19872" y="980728"/>
            <a:ext cx="4158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840480">
              <a:defRPr/>
            </a:pPr>
            <a:r>
              <a:rPr lang="en-US" altLang="zh-CN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Current situation</a:t>
            </a:r>
            <a:endParaRPr lang="en-US" altLang="zh-C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箭头连接符 2"/>
          <p:cNvCxnSpPr/>
          <p:nvPr/>
        </p:nvCxnSpPr>
        <p:spPr bwMode="auto">
          <a:xfrm flipV="1">
            <a:off x="278612" y="2084420"/>
            <a:ext cx="8037804" cy="159436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矩形 6"/>
          <p:cNvSpPr/>
          <p:nvPr/>
        </p:nvSpPr>
        <p:spPr bwMode="auto">
          <a:xfrm>
            <a:off x="98592" y="4484235"/>
            <a:ext cx="360040" cy="23042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b="0" dirty="0" smtClean="0">
                <a:latin typeface="+mj-lt"/>
              </a:rPr>
              <a:t>2013.1- </a:t>
            </a:r>
            <a:r>
              <a:rPr lang="zh-CN" altLang="en-US" b="0" dirty="0" smtClean="0">
                <a:latin typeface="+mj-lt"/>
              </a:rPr>
              <a:t>基建开始</a:t>
            </a:r>
            <a:r>
              <a:rPr lang="zh-CN" altLang="en-US" b="0" dirty="0">
                <a:latin typeface="+mj-lt"/>
              </a:rPr>
              <a:t>设计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662232" y="4255348"/>
            <a:ext cx="360040" cy="21602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2013.5 – </a:t>
            </a:r>
            <a:r>
              <a:rPr lang="zh-CN" altLang="en-US" b="0" dirty="0" smtClean="0">
                <a:latin typeface="+mj-lt"/>
              </a:rPr>
              <a:t>设计院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设计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1096851" y="4147336"/>
            <a:ext cx="360040" cy="23762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2013.6 – 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靶场布局二稿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" y="1432499"/>
            <a:ext cx="1796402" cy="1510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01" y="893413"/>
            <a:ext cx="1811265" cy="14401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>
            <a:off x="2157644" y="4051049"/>
            <a:ext cx="360040" cy="24482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2013.12 – 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靶场布局定稿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3390541" y="3916912"/>
            <a:ext cx="360040" cy="18883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2014.4 – 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靶场加工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4528207" y="3723795"/>
            <a:ext cx="360040" cy="18862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2014.9 – </a:t>
            </a:r>
            <a:r>
              <a:rPr lang="zh-CN" altLang="en-US" b="0" dirty="0" smtClean="0">
                <a:latin typeface="+mj-lt"/>
              </a:rPr>
              <a:t>基建竣工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544438" y="4049007"/>
            <a:ext cx="360040" cy="25483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2013.12 – 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基建</a:t>
            </a:r>
            <a:r>
              <a:rPr lang="zh-CN" altLang="en-US" b="0" dirty="0" smtClean="0">
                <a:latin typeface="+mj-lt"/>
              </a:rPr>
              <a:t>设计定稿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4083452" y="3305927"/>
            <a:ext cx="360040" cy="22113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2014.7 – </a:t>
            </a:r>
            <a:r>
              <a:rPr lang="zh-CN" altLang="en-US" b="0" dirty="0" smtClean="0">
                <a:latin typeface="+mj-lt"/>
              </a:rPr>
              <a:t>激光器</a:t>
            </a:r>
            <a:r>
              <a:rPr lang="en-US" altLang="zh-CN" b="0" dirty="0" smtClean="0">
                <a:latin typeface="+mj-lt"/>
              </a:rPr>
              <a:t>FAT2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5002445" y="3645024"/>
            <a:ext cx="360040" cy="22322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2014.11 – </a:t>
            </a:r>
            <a:r>
              <a:rPr lang="zh-CN" altLang="en-US" b="0" dirty="0">
                <a:latin typeface="+mj-lt"/>
              </a:rPr>
              <a:t>超净室</a:t>
            </a:r>
            <a:r>
              <a:rPr lang="zh-CN" altLang="en-US" b="0" dirty="0" smtClean="0">
                <a:latin typeface="+mj-lt"/>
              </a:rPr>
              <a:t>竣工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6" b="7560"/>
          <a:stretch/>
        </p:blipFill>
        <p:spPr>
          <a:xfrm>
            <a:off x="3940609" y="355132"/>
            <a:ext cx="3108854" cy="152595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 bwMode="auto">
          <a:xfrm>
            <a:off x="5430292" y="3448412"/>
            <a:ext cx="360040" cy="26642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2014.12 – </a:t>
            </a:r>
            <a:r>
              <a:rPr lang="zh-CN" altLang="en-US" b="0" dirty="0" smtClean="0">
                <a:latin typeface="+mj-lt"/>
              </a:rPr>
              <a:t>激光器开始安装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6409494" y="2888059"/>
            <a:ext cx="360040" cy="23411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2016.6.6 – </a:t>
            </a:r>
            <a:r>
              <a:rPr lang="zh-CN" altLang="en-US" b="0" dirty="0" smtClean="0">
                <a:latin typeface="+mj-lt"/>
              </a:rPr>
              <a:t>激光器验收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56" y="0"/>
            <a:ext cx="1985144" cy="171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9" name="直接连接符 68"/>
          <p:cNvCxnSpPr>
            <a:stCxn id="17" idx="0"/>
            <a:endCxn id="70" idx="4"/>
          </p:cNvCxnSpPr>
          <p:nvPr/>
        </p:nvCxnSpPr>
        <p:spPr bwMode="auto">
          <a:xfrm flipV="1">
            <a:off x="5182465" y="2780928"/>
            <a:ext cx="0" cy="8640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椭圆 69"/>
          <p:cNvSpPr/>
          <p:nvPr/>
        </p:nvSpPr>
        <p:spPr bwMode="auto">
          <a:xfrm>
            <a:off x="5080175" y="2587093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矩形 84"/>
          <p:cNvSpPr/>
          <p:nvPr/>
        </p:nvSpPr>
        <p:spPr bwMode="auto">
          <a:xfrm>
            <a:off x="7202165" y="2587094"/>
            <a:ext cx="360040" cy="18971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2016.8 –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zh-CN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激光维护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91" name="直接连接符 90"/>
          <p:cNvCxnSpPr>
            <a:stCxn id="19" idx="0"/>
            <a:endCxn id="92" idx="4"/>
          </p:cNvCxnSpPr>
          <p:nvPr/>
        </p:nvCxnSpPr>
        <p:spPr bwMode="auto">
          <a:xfrm flipV="1">
            <a:off x="5610312" y="2729740"/>
            <a:ext cx="0" cy="7186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椭圆 91"/>
          <p:cNvSpPr/>
          <p:nvPr/>
        </p:nvSpPr>
        <p:spPr bwMode="auto">
          <a:xfrm>
            <a:off x="5508022" y="2535905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5" name="直接连接符 94"/>
          <p:cNvCxnSpPr>
            <a:stCxn id="20" idx="0"/>
            <a:endCxn id="96" idx="4"/>
          </p:cNvCxnSpPr>
          <p:nvPr/>
        </p:nvCxnSpPr>
        <p:spPr bwMode="auto">
          <a:xfrm flipV="1">
            <a:off x="6589514" y="2535905"/>
            <a:ext cx="0" cy="3521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" name="椭圆 95"/>
          <p:cNvSpPr/>
          <p:nvPr/>
        </p:nvSpPr>
        <p:spPr bwMode="auto">
          <a:xfrm>
            <a:off x="6487224" y="2342070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9" name="直接连接符 98"/>
          <p:cNvCxnSpPr>
            <a:stCxn id="85" idx="0"/>
            <a:endCxn id="100" idx="4"/>
          </p:cNvCxnSpPr>
          <p:nvPr/>
        </p:nvCxnSpPr>
        <p:spPr bwMode="auto">
          <a:xfrm flipV="1">
            <a:off x="7382185" y="2410251"/>
            <a:ext cx="0" cy="1768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椭圆 99"/>
          <p:cNvSpPr/>
          <p:nvPr/>
        </p:nvSpPr>
        <p:spPr bwMode="auto">
          <a:xfrm>
            <a:off x="7279895" y="2216416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5" name="直接连接符 104"/>
          <p:cNvCxnSpPr>
            <a:stCxn id="16" idx="0"/>
            <a:endCxn id="106" idx="4"/>
          </p:cNvCxnSpPr>
          <p:nvPr/>
        </p:nvCxnSpPr>
        <p:spPr bwMode="auto">
          <a:xfrm flipH="1" flipV="1">
            <a:off x="4261207" y="2994864"/>
            <a:ext cx="2265" cy="3110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椭圆 105"/>
          <p:cNvSpPr/>
          <p:nvPr/>
        </p:nvSpPr>
        <p:spPr bwMode="auto">
          <a:xfrm>
            <a:off x="4158917" y="2801029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7" name="直接连接符 106"/>
          <p:cNvCxnSpPr>
            <a:stCxn id="14" idx="0"/>
            <a:endCxn id="108" idx="4"/>
          </p:cNvCxnSpPr>
          <p:nvPr/>
        </p:nvCxnSpPr>
        <p:spPr bwMode="auto">
          <a:xfrm flipH="1" flipV="1">
            <a:off x="4702906" y="2888059"/>
            <a:ext cx="5321" cy="8357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椭圆 107"/>
          <p:cNvSpPr/>
          <p:nvPr/>
        </p:nvSpPr>
        <p:spPr bwMode="auto">
          <a:xfrm>
            <a:off x="4600616" y="2694224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9" name="直接连接符 108"/>
          <p:cNvCxnSpPr>
            <a:stCxn id="13" idx="0"/>
            <a:endCxn id="110" idx="4"/>
          </p:cNvCxnSpPr>
          <p:nvPr/>
        </p:nvCxnSpPr>
        <p:spPr bwMode="auto">
          <a:xfrm flipH="1" flipV="1">
            <a:off x="3567027" y="3118779"/>
            <a:ext cx="3534" cy="7981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椭圆 109"/>
          <p:cNvSpPr/>
          <p:nvPr/>
        </p:nvSpPr>
        <p:spPr bwMode="auto">
          <a:xfrm>
            <a:off x="3464737" y="2924944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1" name="直接连接符 110"/>
          <p:cNvCxnSpPr>
            <a:stCxn id="15" idx="0"/>
            <a:endCxn id="112" idx="4"/>
          </p:cNvCxnSpPr>
          <p:nvPr/>
        </p:nvCxnSpPr>
        <p:spPr bwMode="auto">
          <a:xfrm flipV="1">
            <a:off x="2724458" y="3305927"/>
            <a:ext cx="1530" cy="743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" name="椭圆 111"/>
          <p:cNvSpPr/>
          <p:nvPr/>
        </p:nvSpPr>
        <p:spPr bwMode="auto">
          <a:xfrm>
            <a:off x="2623698" y="3112092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3" name="直接连接符 112"/>
          <p:cNvCxnSpPr>
            <a:stCxn id="12" idx="0"/>
            <a:endCxn id="114" idx="4"/>
          </p:cNvCxnSpPr>
          <p:nvPr/>
        </p:nvCxnSpPr>
        <p:spPr bwMode="auto">
          <a:xfrm flipV="1">
            <a:off x="2337664" y="3361518"/>
            <a:ext cx="2793" cy="68953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椭圆 113"/>
          <p:cNvSpPr/>
          <p:nvPr/>
        </p:nvSpPr>
        <p:spPr bwMode="auto">
          <a:xfrm>
            <a:off x="2238167" y="3167683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5" name="直接连接符 114"/>
          <p:cNvCxnSpPr>
            <a:stCxn id="7" idx="0"/>
            <a:endCxn id="116" idx="4"/>
          </p:cNvCxnSpPr>
          <p:nvPr/>
        </p:nvCxnSpPr>
        <p:spPr bwMode="auto">
          <a:xfrm flipH="1" flipV="1">
            <a:off x="276010" y="3766980"/>
            <a:ext cx="2602" cy="7172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椭圆 115"/>
          <p:cNvSpPr/>
          <p:nvPr/>
        </p:nvSpPr>
        <p:spPr bwMode="auto">
          <a:xfrm>
            <a:off x="173720" y="3573145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7" name="直接连接符 116"/>
          <p:cNvCxnSpPr>
            <a:stCxn id="8" idx="0"/>
            <a:endCxn id="118" idx="4"/>
          </p:cNvCxnSpPr>
          <p:nvPr/>
        </p:nvCxnSpPr>
        <p:spPr bwMode="auto">
          <a:xfrm flipH="1" flipV="1">
            <a:off x="838273" y="3677467"/>
            <a:ext cx="3979" cy="5778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8" name="椭圆 117"/>
          <p:cNvSpPr/>
          <p:nvPr/>
        </p:nvSpPr>
        <p:spPr bwMode="auto">
          <a:xfrm>
            <a:off x="735983" y="3483632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9" name="直接连接符 118"/>
          <p:cNvCxnSpPr>
            <a:stCxn id="9" idx="0"/>
            <a:endCxn id="120" idx="4"/>
          </p:cNvCxnSpPr>
          <p:nvPr/>
        </p:nvCxnSpPr>
        <p:spPr bwMode="auto">
          <a:xfrm flipH="1" flipV="1">
            <a:off x="1272282" y="3557163"/>
            <a:ext cx="4589" cy="5901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" name="椭圆 119"/>
          <p:cNvSpPr/>
          <p:nvPr/>
        </p:nvSpPr>
        <p:spPr bwMode="auto">
          <a:xfrm>
            <a:off x="1169992" y="3363328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十字星 138"/>
          <p:cNvSpPr/>
          <p:nvPr/>
        </p:nvSpPr>
        <p:spPr bwMode="auto">
          <a:xfrm>
            <a:off x="4497187" y="2427574"/>
            <a:ext cx="409453" cy="728226"/>
          </a:xfrm>
          <a:prstGeom prst="star4">
            <a:avLst/>
          </a:prstGeom>
          <a:solidFill>
            <a:srgbClr val="FF99FF"/>
          </a:solidFill>
          <a:ln w="9525" cap="flat" cmpd="sng" algn="ctr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0" name="十字星 139"/>
          <p:cNvSpPr/>
          <p:nvPr/>
        </p:nvSpPr>
        <p:spPr bwMode="auto">
          <a:xfrm>
            <a:off x="6385481" y="2072888"/>
            <a:ext cx="409453" cy="728226"/>
          </a:xfrm>
          <a:prstGeom prst="star4">
            <a:avLst/>
          </a:prstGeom>
          <a:solidFill>
            <a:srgbClr val="FF99FF"/>
          </a:solidFill>
          <a:ln w="9525" cap="flat" cmpd="sng" algn="ctr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2" name="矩形 141"/>
          <p:cNvSpPr/>
          <p:nvPr/>
        </p:nvSpPr>
        <p:spPr bwMode="auto">
          <a:xfrm>
            <a:off x="6804248" y="3172301"/>
            <a:ext cx="360040" cy="34250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2016.6.9 – </a:t>
            </a:r>
            <a:r>
              <a:rPr lang="zh-CN" altLang="en-US" b="0" dirty="0" smtClean="0">
                <a:latin typeface="+mj-lt"/>
              </a:rPr>
              <a:t>正式开始离子加速实验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143" name="直接连接符 142"/>
          <p:cNvCxnSpPr>
            <a:stCxn id="142" idx="0"/>
            <a:endCxn id="144" idx="4"/>
          </p:cNvCxnSpPr>
          <p:nvPr/>
        </p:nvCxnSpPr>
        <p:spPr bwMode="auto">
          <a:xfrm flipV="1">
            <a:off x="6984268" y="2463773"/>
            <a:ext cx="0" cy="7085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4" name="椭圆 143"/>
          <p:cNvSpPr/>
          <p:nvPr/>
        </p:nvSpPr>
        <p:spPr bwMode="auto">
          <a:xfrm>
            <a:off x="6881978" y="2269938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2" name="矩形 151"/>
          <p:cNvSpPr/>
          <p:nvPr/>
        </p:nvSpPr>
        <p:spPr bwMode="auto">
          <a:xfrm>
            <a:off x="7590386" y="3042100"/>
            <a:ext cx="360040" cy="25679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2016.9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底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– </a:t>
            </a:r>
            <a:r>
              <a:rPr lang="zh-CN" altLang="en-US" b="0" dirty="0" smtClean="0">
                <a:latin typeface="+mj-lt"/>
              </a:rPr>
              <a:t>激光恢复运行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153" name="直接连接符 152"/>
          <p:cNvCxnSpPr>
            <a:stCxn id="152" idx="0"/>
            <a:endCxn id="154" idx="4"/>
          </p:cNvCxnSpPr>
          <p:nvPr/>
        </p:nvCxnSpPr>
        <p:spPr bwMode="auto">
          <a:xfrm flipV="1">
            <a:off x="7770406" y="2333573"/>
            <a:ext cx="0" cy="7085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4" name="椭圆 153"/>
          <p:cNvSpPr/>
          <p:nvPr/>
        </p:nvSpPr>
        <p:spPr bwMode="auto">
          <a:xfrm>
            <a:off x="7668116" y="2139738"/>
            <a:ext cx="204580" cy="193835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8" name="爆炸形 1 157"/>
          <p:cNvSpPr/>
          <p:nvPr/>
        </p:nvSpPr>
        <p:spPr bwMode="auto">
          <a:xfrm>
            <a:off x="7237867" y="2115249"/>
            <a:ext cx="282310" cy="396167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755575" y="116632"/>
            <a:ext cx="35056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3840480">
              <a:defRPr/>
            </a:pPr>
            <a:r>
              <a:rPr lang="en-US" altLang="zh-CN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CLAPA Construction</a:t>
            </a:r>
            <a:endParaRPr lang="en-US" altLang="zh-CN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Outlines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9D792-577A-41A8-979A-2802006B3B4A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2051720" y="2060848"/>
            <a:ext cx="538910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Introduction to CLAPA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0000FF"/>
                </a:solidFill>
              </a:rPr>
              <a:t>Laser Electron Acceleration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Applications</a:t>
            </a: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Conclusion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809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3"/>
          <p:cNvSpPr txBox="1">
            <a:spLocks noChangeArrowheads="1"/>
          </p:cNvSpPr>
          <p:nvPr/>
        </p:nvSpPr>
        <p:spPr bwMode="auto">
          <a:xfrm>
            <a:off x="755576" y="188640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0" hangingPunct="0"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2pPr>
            <a:lvl3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3pPr>
            <a:lvl4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4pPr>
            <a:lvl5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/>
              <a:t>Production of Dense Helical E-bunch in NCD plasma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2332" y="910639"/>
                <a:ext cx="3876895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/>
                  <a:t>CP LASER: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𝑾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dirty="0" smtClean="0"/>
                  <a:t>@1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" y="910639"/>
                <a:ext cx="3876895" cy="375552"/>
              </a:xfrm>
              <a:prstGeom prst="rect">
                <a:avLst/>
              </a:prstGeom>
              <a:blipFill rotWithShape="0">
                <a:blip r:embed="rId7"/>
                <a:stretch>
                  <a:fillRect l="-1258" t="-4839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263821" y="1323158"/>
            <a:ext cx="1668251" cy="853240"/>
            <a:chOff x="4457561" y="1408174"/>
            <a:chExt cx="1668251" cy="853240"/>
          </a:xfrm>
        </p:grpSpPr>
        <p:cxnSp>
          <p:nvCxnSpPr>
            <p:cNvPr id="20" name="直接连接符 19"/>
            <p:cNvCxnSpPr/>
            <p:nvPr/>
          </p:nvCxnSpPr>
          <p:spPr bwMode="auto">
            <a:xfrm flipV="1">
              <a:off x="4457561" y="1410078"/>
              <a:ext cx="294459" cy="6364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接连接符 21"/>
            <p:cNvCxnSpPr/>
            <p:nvPr/>
          </p:nvCxnSpPr>
          <p:spPr bwMode="auto">
            <a:xfrm>
              <a:off x="4752020" y="1408174"/>
              <a:ext cx="104411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直接连接符 23"/>
            <p:cNvCxnSpPr/>
            <p:nvPr/>
          </p:nvCxnSpPr>
          <p:spPr bwMode="auto">
            <a:xfrm flipH="1" flipV="1">
              <a:off x="5796136" y="1410078"/>
              <a:ext cx="294459" cy="6364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直接连接符 24"/>
            <p:cNvCxnSpPr/>
            <p:nvPr/>
          </p:nvCxnSpPr>
          <p:spPr bwMode="auto">
            <a:xfrm>
              <a:off x="4457561" y="1434679"/>
              <a:ext cx="0" cy="8086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直接连接符 25"/>
            <p:cNvCxnSpPr/>
            <p:nvPr/>
          </p:nvCxnSpPr>
          <p:spPr bwMode="auto">
            <a:xfrm>
              <a:off x="4752020" y="1452238"/>
              <a:ext cx="0" cy="8086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直接连接符 26"/>
            <p:cNvCxnSpPr/>
            <p:nvPr/>
          </p:nvCxnSpPr>
          <p:spPr bwMode="auto">
            <a:xfrm>
              <a:off x="5796136" y="1408174"/>
              <a:ext cx="0" cy="8086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直接连接符 27"/>
            <p:cNvCxnSpPr/>
            <p:nvPr/>
          </p:nvCxnSpPr>
          <p:spPr bwMode="auto">
            <a:xfrm>
              <a:off x="6105515" y="1408174"/>
              <a:ext cx="0" cy="8086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/>
                <p:cNvSpPr txBox="1"/>
                <p:nvPr/>
              </p:nvSpPr>
              <p:spPr>
                <a:xfrm>
                  <a:off x="4472482" y="2045970"/>
                  <a:ext cx="32027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CN" altLang="en-US" sz="1400" b="0" dirty="0"/>
                </a:p>
              </p:txBody>
            </p:sp>
          </mc:Choice>
          <mc:Fallback xmlns=""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2482" y="2045970"/>
                  <a:ext cx="320279" cy="21544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3462" b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/>
                <p:cNvSpPr txBox="1"/>
                <p:nvPr/>
              </p:nvSpPr>
              <p:spPr>
                <a:xfrm>
                  <a:off x="5805533" y="2034068"/>
                  <a:ext cx="32027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CN" altLang="en-US" sz="1400" b="0" dirty="0"/>
                </a:p>
              </p:txBody>
            </p:sp>
          </mc:Choice>
          <mc:Fallback xmlns="">
            <p:sp>
              <p:nvSpPr>
                <p:cNvPr id="30" name="文本框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5533" y="2034068"/>
                  <a:ext cx="320279" cy="21544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321" b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14"/>
                <p:cNvSpPr txBox="1"/>
                <p:nvPr/>
              </p:nvSpPr>
              <p:spPr>
                <a:xfrm>
                  <a:off x="5100579" y="2025822"/>
                  <a:ext cx="41966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CN" altLang="en-US" sz="1400" b="0" dirty="0"/>
                </a:p>
              </p:txBody>
            </p:sp>
          </mc:Choice>
          <mc:Fallback xmlns="">
            <p:sp>
              <p:nvSpPr>
                <p:cNvPr id="31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579" y="2025822"/>
                  <a:ext cx="419667" cy="21544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8696" b="-138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/>
          <p:cNvGrpSpPr/>
          <p:nvPr/>
        </p:nvGrpSpPr>
        <p:grpSpPr>
          <a:xfrm>
            <a:off x="6084168" y="1229770"/>
            <a:ext cx="3196095" cy="1083518"/>
            <a:chOff x="2448446" y="1250446"/>
            <a:chExt cx="3059658" cy="1083518"/>
          </a:xfrm>
        </p:grpSpPr>
        <p:grpSp>
          <p:nvGrpSpPr>
            <p:cNvPr id="33" name="组合 32"/>
            <p:cNvGrpSpPr/>
            <p:nvPr/>
          </p:nvGrpSpPr>
          <p:grpSpPr>
            <a:xfrm>
              <a:off x="2448446" y="1323158"/>
              <a:ext cx="3059658" cy="1010806"/>
              <a:chOff x="2448446" y="1323158"/>
              <a:chExt cx="3059658" cy="1010806"/>
            </a:xfrm>
          </p:grpSpPr>
          <p:cxnSp>
            <p:nvCxnSpPr>
              <p:cNvPr id="35" name="直接连接符 34"/>
              <p:cNvCxnSpPr/>
              <p:nvPr/>
            </p:nvCxnSpPr>
            <p:spPr bwMode="auto">
              <a:xfrm>
                <a:off x="3851920" y="1323158"/>
                <a:ext cx="0" cy="7953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矩形 35"/>
              <p:cNvSpPr/>
              <p:nvPr/>
            </p:nvSpPr>
            <p:spPr bwMode="auto">
              <a:xfrm>
                <a:off x="4119501" y="1323158"/>
                <a:ext cx="846050" cy="62639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 bwMode="auto">
              <a:xfrm>
                <a:off x="4596781" y="1360888"/>
                <a:ext cx="0" cy="7953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直接连接符 37"/>
              <p:cNvCxnSpPr/>
              <p:nvPr/>
            </p:nvCxnSpPr>
            <p:spPr bwMode="auto">
              <a:xfrm>
                <a:off x="4119501" y="1349663"/>
                <a:ext cx="0" cy="7953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直接连接符 38"/>
              <p:cNvCxnSpPr/>
              <p:nvPr/>
            </p:nvCxnSpPr>
            <p:spPr bwMode="auto">
              <a:xfrm>
                <a:off x="4965551" y="1323158"/>
                <a:ext cx="0" cy="7953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3979472" y="2118520"/>
                    <a:ext cx="152863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10        40     60 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𝑢𝑚</m:t>
                          </m:r>
                        </m:oMath>
                      </m:oMathPara>
                    </a14:m>
                    <a:endParaRPr lang="zh-CN" altLang="en-US" sz="1400" b="0" dirty="0"/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9472" y="2118520"/>
                    <a:ext cx="1528632" cy="215444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3817" b="-857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等腰三角形 40"/>
              <p:cNvSpPr/>
              <p:nvPr/>
            </p:nvSpPr>
            <p:spPr bwMode="auto">
              <a:xfrm rot="5400000">
                <a:off x="3324438" y="543418"/>
                <a:ext cx="393498" cy="2145482"/>
              </a:xfrm>
              <a:prstGeom prst="triangle">
                <a:avLst/>
              </a:prstGeom>
              <a:solidFill>
                <a:srgbClr val="FF99FF"/>
              </a:solidFill>
              <a:ln w="9525" cap="flat" cmpd="sng" algn="ctr">
                <a:solidFill>
                  <a:srgbClr val="FF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2476317" y="1402197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0" dirty="0" smtClean="0"/>
                  <a:t>laser</a:t>
                </a:r>
                <a:endParaRPr lang="zh-CN" altLang="en-US" b="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/>
                <p:cNvSpPr txBox="1"/>
                <p:nvPr/>
              </p:nvSpPr>
              <p:spPr>
                <a:xfrm>
                  <a:off x="4340836" y="1250446"/>
                  <a:ext cx="7862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0.5</m:t>
                        </m:r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zh-CN" altLang="en-US" b="0" dirty="0"/>
                </a:p>
              </p:txBody>
            </p:sp>
          </mc:Choice>
          <mc:Fallback xmlns=""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0836" y="1250446"/>
                  <a:ext cx="786241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文本框 42"/>
          <p:cNvSpPr txBox="1"/>
          <p:nvPr/>
        </p:nvSpPr>
        <p:spPr>
          <a:xfrm>
            <a:off x="2434512" y="1942975"/>
            <a:ext cx="478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  <a:latin typeface="+mj-lt"/>
              </a:rPr>
              <a:t>0.3-1.3GeV, 22nC in 0.14Sr solid angle</a:t>
            </a:r>
            <a:endParaRPr lang="zh-CN" altLang="en-US" sz="20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7504" y="2372882"/>
            <a:ext cx="8912539" cy="2856382"/>
            <a:chOff x="215516" y="1443457"/>
            <a:chExt cx="8712968" cy="2929360"/>
          </a:xfrm>
        </p:grpSpPr>
        <p:grpSp>
          <p:nvGrpSpPr>
            <p:cNvPr id="45" name="组合 44"/>
            <p:cNvGrpSpPr/>
            <p:nvPr/>
          </p:nvGrpSpPr>
          <p:grpSpPr>
            <a:xfrm>
              <a:off x="215516" y="1443457"/>
              <a:ext cx="8712968" cy="2929360"/>
              <a:chOff x="215516" y="1443457"/>
              <a:chExt cx="8712968" cy="2929360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5516" y="1443457"/>
                <a:ext cx="8712968" cy="292936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971600" y="2420888"/>
                    <a:ext cx="51222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zh-CN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  <m:sSub>
                            <m:sSubPr>
                              <m:ctrlPr>
                                <a:rPr lang="en-US" altLang="zh-CN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400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23" name="文本框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600" y="2420888"/>
                    <a:ext cx="512228" cy="30777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40323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矩形 45"/>
            <p:cNvSpPr/>
            <p:nvPr/>
          </p:nvSpPr>
          <p:spPr bwMode="auto">
            <a:xfrm rot="299516">
              <a:off x="2611420" y="2471476"/>
              <a:ext cx="1800200" cy="94602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右箭头 46"/>
            <p:cNvSpPr/>
            <p:nvPr/>
          </p:nvSpPr>
          <p:spPr bwMode="auto">
            <a:xfrm rot="415102">
              <a:off x="4531660" y="2831117"/>
              <a:ext cx="1440160" cy="432048"/>
            </a:xfrm>
            <a:prstGeom prst="rightArrow">
              <a:avLst/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/>
              <p:cNvSpPr txBox="1"/>
              <p:nvPr/>
            </p:nvSpPr>
            <p:spPr>
              <a:xfrm>
                <a:off x="6676617" y="3274726"/>
                <a:ext cx="1695885" cy="220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40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zh-CN" sz="1400" b="1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sz="140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altLang="zh-CN" sz="1400" dirty="0" smtClean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, 0.2&lt;</a:t>
                </a:r>
                <a14:m>
                  <m:oMath xmlns:m="http://schemas.openxmlformats.org/officeDocument/2006/math">
                    <m:r>
                      <a:rPr lang="zh-CN" altLang="en-US" sz="1400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altLang="zh-CN" sz="1400" dirty="0" smtClean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&lt;0.3</a:t>
                </a:r>
                <a:endPara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0" name="文本框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617" y="3274726"/>
                <a:ext cx="1695885" cy="220060"/>
              </a:xfrm>
              <a:prstGeom prst="rect">
                <a:avLst/>
              </a:prstGeom>
              <a:blipFill rotWithShape="0">
                <a:blip r:embed="rId14"/>
                <a:stretch>
                  <a:fillRect l="-2518" t="-25000" r="-6475" b="-47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50"/>
          <p:cNvSpPr txBox="1"/>
          <p:nvPr/>
        </p:nvSpPr>
        <p:spPr>
          <a:xfrm>
            <a:off x="467544" y="5447623"/>
            <a:ext cx="3469745" cy="9649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80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r>
              <a:rPr lang="en-US" altLang="zh-CN" dirty="0"/>
              <a:t>Electrons selected from a cylindrical volume from x=62-80 um, with a radius of 6um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/>
              <p:cNvSpPr txBox="1"/>
              <p:nvPr/>
            </p:nvSpPr>
            <p:spPr>
              <a:xfrm>
                <a:off x="4773972" y="5612275"/>
                <a:ext cx="3779913" cy="1188058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  <a:defRPr kumimoji="0" sz="1800" i="0" u="none" strike="noStrike" cap="none" normalizeH="0" baseline="0">
                    <a:ln>
                      <a:noFill/>
                    </a:ln>
                    <a:effectLst/>
                  </a:defRPr>
                </a:lvl1pPr>
              </a:lstStyle>
              <a:p>
                <a:r>
                  <a:rPr lang="en-US" altLang="zh-CN" dirty="0" smtClean="0"/>
                  <a:t>Energy spectrum with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zh-CN" dirty="0" smtClean="0"/>
                  <a:t>, similar to a detection angle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°±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with respect to the laser propagation direction.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2" name="文本框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972" y="5612275"/>
                <a:ext cx="3779913" cy="1188058"/>
              </a:xfrm>
              <a:prstGeom prst="rect">
                <a:avLst/>
              </a:prstGeom>
              <a:blipFill rotWithShape="0">
                <a:blip r:embed="rId15"/>
                <a:stretch>
                  <a:fillRect l="-960" t="-2000" b="-6500"/>
                </a:stretch>
              </a:blip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/>
          <p:cNvCxnSpPr>
            <a:stCxn id="52" idx="0"/>
          </p:cNvCxnSpPr>
          <p:nvPr/>
        </p:nvCxnSpPr>
        <p:spPr bwMode="auto">
          <a:xfrm flipH="1" flipV="1">
            <a:off x="6663928" y="3476017"/>
            <a:ext cx="1" cy="21362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直接箭头连接符 53"/>
          <p:cNvCxnSpPr>
            <a:stCxn id="51" idx="0"/>
          </p:cNvCxnSpPr>
          <p:nvPr/>
        </p:nvCxnSpPr>
        <p:spPr bwMode="auto">
          <a:xfrm flipV="1">
            <a:off x="2202417" y="4376113"/>
            <a:ext cx="1042306" cy="10715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18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847"/>
            <a:ext cx="9146705" cy="4020867"/>
          </a:xfrm>
          <a:prstGeom prst="rect">
            <a:avLst/>
          </a:prstGeom>
        </p:spPr>
      </p:pic>
      <p:sp>
        <p:nvSpPr>
          <p:cNvPr id="5" name="TextBox 43"/>
          <p:cNvSpPr txBox="1">
            <a:spLocks noChangeArrowheads="1"/>
          </p:cNvSpPr>
          <p:nvPr/>
        </p:nvSpPr>
        <p:spPr bwMode="auto">
          <a:xfrm>
            <a:off x="755576" y="188640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0" hangingPunct="0"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2pPr>
            <a:lvl3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3pPr>
            <a:lvl4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4pPr>
            <a:lvl5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/>
              <a:t>Production of Dense Helical E-bunch in NCD plasma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572000" y="824585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b="0" dirty="0" smtClean="0">
                <a:latin typeface="+mj-lt"/>
              </a:rPr>
              <a:t>R.H. Hu et al., Sci. Rep. 5, 15499(2015)</a:t>
            </a:r>
            <a:endParaRPr lang="en-US" altLang="zh-CN" sz="900" b="0" dirty="0">
              <a:latin typeface="+mj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68" y="1352962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Planar electron bunches can also be generated similarly with linear polarization laser pulse.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192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5402799" y="1695548"/>
            <a:ext cx="3741201" cy="846095"/>
            <a:chOff x="5337522" y="2060802"/>
            <a:chExt cx="3806479" cy="775383"/>
          </a:xfrm>
        </p:grpSpPr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7522" y="2064280"/>
              <a:ext cx="3774430" cy="771904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3050" y="2060802"/>
              <a:ext cx="1379190" cy="186666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725" y="2648963"/>
              <a:ext cx="1057276" cy="187222"/>
            </a:xfrm>
            <a:prstGeom prst="rect">
              <a:avLst/>
            </a:prstGeom>
          </p:spPr>
        </p:pic>
      </p:grpSp>
      <p:grpSp>
        <p:nvGrpSpPr>
          <p:cNvPr id="96" name="组合 95"/>
          <p:cNvGrpSpPr/>
          <p:nvPr/>
        </p:nvGrpSpPr>
        <p:grpSpPr>
          <a:xfrm>
            <a:off x="395536" y="953900"/>
            <a:ext cx="4846241" cy="2029426"/>
            <a:chOff x="1958007" y="891062"/>
            <a:chExt cx="4846241" cy="2029426"/>
          </a:xfrm>
        </p:grpSpPr>
        <p:cxnSp>
          <p:nvCxnSpPr>
            <p:cNvPr id="20" name="直接连接符 19"/>
            <p:cNvCxnSpPr/>
            <p:nvPr/>
          </p:nvCxnSpPr>
          <p:spPr bwMode="auto">
            <a:xfrm flipH="1">
              <a:off x="4427984" y="1556792"/>
              <a:ext cx="818" cy="11714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矩形 20"/>
            <p:cNvSpPr/>
            <p:nvPr/>
          </p:nvSpPr>
          <p:spPr bwMode="auto">
            <a:xfrm>
              <a:off x="4664036" y="1906399"/>
              <a:ext cx="1052506" cy="626398"/>
            </a:xfrm>
            <a:prstGeom prst="rect">
              <a:avLst/>
            </a:prstGeom>
            <a:solidFill>
              <a:srgbClr val="66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4370859" y="2705044"/>
                  <a:ext cx="242643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0  50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              3.0 3.5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𝑚𝑚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    </m:t>
                        </m:r>
                      </m:oMath>
                    </m:oMathPara>
                  </a14:m>
                  <a:endParaRPr lang="zh-CN" altLang="en-US" sz="1400" b="0" dirty="0"/>
                </a:p>
              </p:txBody>
            </p:sp>
          </mc:Choice>
          <mc:Fallback xmlns=""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0859" y="2705044"/>
                  <a:ext cx="2426430" cy="21544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513" b="-2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文本框 26"/>
            <p:cNvSpPr txBox="1"/>
            <p:nvPr/>
          </p:nvSpPr>
          <p:spPr>
            <a:xfrm>
              <a:off x="2947579" y="1985438"/>
              <a:ext cx="715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0" dirty="0" smtClean="0"/>
                <a:t>laser</a:t>
              </a:r>
              <a:endParaRPr lang="zh-CN" altLang="en-US" b="0" dirty="0"/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5946930" y="1906399"/>
              <a:ext cx="785310" cy="626398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4615728" y="1906399"/>
              <a:ext cx="47900" cy="626398"/>
            </a:xfrm>
            <a:prstGeom prst="rect">
              <a:avLst/>
            </a:prstGeom>
            <a:gradFill flip="none" rotWithShape="0">
              <a:gsLst>
                <a:gs pos="100000">
                  <a:srgbClr val="3BA1FF"/>
                </a:gs>
                <a:gs pos="0">
                  <a:schemeClr val="bg1"/>
                </a:gs>
                <a:gs pos="100000">
                  <a:srgbClr val="0066FF"/>
                </a:gs>
                <a:gs pos="100000">
                  <a:srgbClr val="66CC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 bwMode="auto">
            <a:xfrm>
              <a:off x="4615728" y="1556792"/>
              <a:ext cx="0" cy="11714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矩形 30"/>
            <p:cNvSpPr/>
            <p:nvPr/>
          </p:nvSpPr>
          <p:spPr bwMode="auto">
            <a:xfrm>
              <a:off x="5714908" y="1906399"/>
              <a:ext cx="232838" cy="626398"/>
            </a:xfrm>
            <a:prstGeom prst="rect">
              <a:avLst/>
            </a:prstGeom>
            <a:gradFill flip="none" rotWithShape="1">
              <a:gsLst>
                <a:gs pos="0">
                  <a:srgbClr val="66CCFF"/>
                </a:gs>
                <a:gs pos="100000">
                  <a:srgbClr val="0066FF"/>
                </a:gs>
                <a:gs pos="100000">
                  <a:srgbClr val="0000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cxnSp>
          <p:nvCxnSpPr>
            <p:cNvPr id="24" name="直接连接符 23"/>
            <p:cNvCxnSpPr/>
            <p:nvPr/>
          </p:nvCxnSpPr>
          <p:spPr bwMode="auto">
            <a:xfrm>
              <a:off x="5714500" y="1268760"/>
              <a:ext cx="1225" cy="14330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接连接符 21"/>
            <p:cNvCxnSpPr/>
            <p:nvPr/>
          </p:nvCxnSpPr>
          <p:spPr bwMode="auto">
            <a:xfrm>
              <a:off x="5946113" y="1052736"/>
              <a:ext cx="1633" cy="16490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直接连接符 22"/>
            <p:cNvCxnSpPr/>
            <p:nvPr/>
          </p:nvCxnSpPr>
          <p:spPr bwMode="auto">
            <a:xfrm>
              <a:off x="4664035" y="1268760"/>
              <a:ext cx="1" cy="14595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直接连接符 72"/>
            <p:cNvCxnSpPr/>
            <p:nvPr/>
          </p:nvCxnSpPr>
          <p:spPr bwMode="auto">
            <a:xfrm flipV="1">
              <a:off x="4615728" y="1268760"/>
              <a:ext cx="48307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直接连接符 74"/>
            <p:cNvCxnSpPr/>
            <p:nvPr/>
          </p:nvCxnSpPr>
          <p:spPr bwMode="auto">
            <a:xfrm>
              <a:off x="4664036" y="1268760"/>
              <a:ext cx="104602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直接连接符 76"/>
            <p:cNvCxnSpPr/>
            <p:nvPr/>
          </p:nvCxnSpPr>
          <p:spPr bwMode="auto">
            <a:xfrm flipV="1">
              <a:off x="5710879" y="1052736"/>
              <a:ext cx="229273" cy="2160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直接连接符 78"/>
            <p:cNvCxnSpPr/>
            <p:nvPr/>
          </p:nvCxnSpPr>
          <p:spPr bwMode="auto">
            <a:xfrm>
              <a:off x="5946112" y="1052736"/>
              <a:ext cx="7861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直接连接符 81"/>
            <p:cNvCxnSpPr/>
            <p:nvPr/>
          </p:nvCxnSpPr>
          <p:spPr bwMode="auto">
            <a:xfrm>
              <a:off x="4428802" y="1556792"/>
              <a:ext cx="2375446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直接连接符 84"/>
            <p:cNvCxnSpPr/>
            <p:nvPr/>
          </p:nvCxnSpPr>
          <p:spPr bwMode="auto">
            <a:xfrm>
              <a:off x="6732240" y="1052736"/>
              <a:ext cx="0" cy="5040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文本框 90"/>
                <p:cNvSpPr txBox="1"/>
                <p:nvPr/>
              </p:nvSpPr>
              <p:spPr>
                <a:xfrm>
                  <a:off x="3640951" y="1101042"/>
                  <a:ext cx="11769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</a:rPr>
                          <m:t>1.0</m:t>
                        </m:r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sz="1100" b="0" dirty="0"/>
                </a:p>
              </p:txBody>
            </p:sp>
          </mc:Choice>
          <mc:Fallback xmlns="">
            <p:sp>
              <p:nvSpPr>
                <p:cNvPr id="91" name="文本框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951" y="1101042"/>
                  <a:ext cx="1176989" cy="2616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文本框 91"/>
                <p:cNvSpPr txBox="1"/>
                <p:nvPr/>
              </p:nvSpPr>
              <p:spPr>
                <a:xfrm>
                  <a:off x="4877150" y="891062"/>
                  <a:ext cx="11769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</a:rPr>
                          <m:t>1.8</m:t>
                        </m:r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sz="1100" b="0" dirty="0"/>
                </a:p>
              </p:txBody>
            </p:sp>
          </mc:Choice>
          <mc:Fallback xmlns="">
            <p:sp>
              <p:nvSpPr>
                <p:cNvPr id="92" name="文本框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150" y="891062"/>
                  <a:ext cx="1176989" cy="2616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等腰三角形 92"/>
            <p:cNvSpPr/>
            <p:nvPr/>
          </p:nvSpPr>
          <p:spPr bwMode="auto">
            <a:xfrm rot="5400000">
              <a:off x="3936317" y="1480158"/>
              <a:ext cx="835192" cy="1376740"/>
            </a:xfrm>
            <a:prstGeom prst="triangle">
              <a:avLst/>
            </a:prstGeom>
            <a:solidFill>
              <a:srgbClr val="FF99FF"/>
            </a:solidFill>
            <a:ln w="9525" cap="flat" cmpd="sng" algn="ctr">
              <a:solidFill>
                <a:srgbClr val="FF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等腰三角形 25"/>
            <p:cNvSpPr/>
            <p:nvPr/>
          </p:nvSpPr>
          <p:spPr bwMode="auto">
            <a:xfrm rot="5400000">
              <a:off x="3149955" y="712691"/>
              <a:ext cx="546011" cy="2928273"/>
            </a:xfrm>
            <a:prstGeom prst="triangle">
              <a:avLst/>
            </a:prstGeom>
            <a:solidFill>
              <a:srgbClr val="FF0066"/>
            </a:solidFill>
            <a:ln w="9525" cap="flat" cmpd="sng" algn="ctr">
              <a:solidFill>
                <a:srgbClr val="FF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文本框 93"/>
                <p:cNvSpPr txBox="1"/>
                <p:nvPr/>
              </p:nvSpPr>
              <p:spPr>
                <a:xfrm>
                  <a:off x="1958007" y="2004916"/>
                  <a:ext cx="1443537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=4.0, 23</m:t>
                        </m:r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𝑓𝑠</m:t>
                        </m:r>
                      </m:oMath>
                    </m:oMathPara>
                  </a14:m>
                  <a:endParaRPr lang="zh-CN" altLang="en-US" sz="1200" b="0" dirty="0"/>
                </a:p>
              </p:txBody>
            </p:sp>
          </mc:Choice>
          <mc:Fallback xmlns="">
            <p:sp>
              <p:nvSpPr>
                <p:cNvPr id="94" name="文本框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8007" y="2004916"/>
                  <a:ext cx="1443537" cy="29129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94"/>
                <p:cNvSpPr txBox="1"/>
                <p:nvPr/>
              </p:nvSpPr>
              <p:spPr>
                <a:xfrm>
                  <a:off x="3245187" y="1762167"/>
                  <a:ext cx="1205779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altLang="zh-CN" sz="1200" b="0" dirty="0" smtClean="0"/>
                    <a:t>=3.0, 6fs</a:t>
                  </a:r>
                  <a:endParaRPr lang="zh-CN" altLang="en-US" sz="1200" b="0" dirty="0"/>
                </a:p>
              </p:txBody>
            </p:sp>
          </mc:Choice>
          <mc:Fallback xmlns="">
            <p:sp>
              <p:nvSpPr>
                <p:cNvPr id="95" name="文本框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187" y="1762167"/>
                  <a:ext cx="1205779" cy="29129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083" b="-8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4" name="矩形 123"/>
          <p:cNvSpPr/>
          <p:nvPr/>
        </p:nvSpPr>
        <p:spPr>
          <a:xfrm>
            <a:off x="5270621" y="818610"/>
            <a:ext cx="3737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b="0" dirty="0" smtClean="0">
                <a:latin typeface="+mj-lt"/>
              </a:rPr>
              <a:t>R.H. Hu, H.Y. Lu et al., </a:t>
            </a:r>
          </a:p>
          <a:p>
            <a:pPr algn="r"/>
            <a:r>
              <a:rPr lang="en-US" altLang="zh-CN" sz="1600" b="0" dirty="0" smtClean="0">
                <a:latin typeface="+mj-lt"/>
              </a:rPr>
              <a:t>Phys. Rev. </a:t>
            </a:r>
            <a:r>
              <a:rPr lang="en-US" altLang="zh-CN" sz="1600" b="0" dirty="0" err="1" smtClean="0">
                <a:latin typeface="+mj-lt"/>
              </a:rPr>
              <a:t>Accel</a:t>
            </a:r>
            <a:r>
              <a:rPr lang="en-US" altLang="zh-CN" sz="1600" b="0" dirty="0" smtClean="0">
                <a:latin typeface="+mj-lt"/>
              </a:rPr>
              <a:t>. Beams, 19, </a:t>
            </a:r>
            <a:r>
              <a:rPr lang="en-US" altLang="zh-CN" sz="1600" b="0" dirty="0">
                <a:latin typeface="+mj-lt"/>
              </a:rPr>
              <a:t>091301(2016)</a:t>
            </a:r>
          </a:p>
        </p:txBody>
      </p:sp>
      <p:sp>
        <p:nvSpPr>
          <p:cNvPr id="125" name="TextBox 43"/>
          <p:cNvSpPr txBox="1">
            <a:spLocks noChangeArrowheads="1"/>
          </p:cNvSpPr>
          <p:nvPr/>
        </p:nvSpPr>
        <p:spPr bwMode="auto">
          <a:xfrm>
            <a:off x="755576" y="188640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0" hangingPunct="0"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2pPr>
            <a:lvl3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3pPr>
            <a:lvl4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4pPr>
            <a:lvl5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 smtClean="0"/>
              <a:t>Brilliant GeV e-beams with narrow energy spread</a:t>
            </a:r>
            <a:endParaRPr lang="zh-CN" altLang="en-US" dirty="0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1458" y="3076182"/>
            <a:ext cx="4678857" cy="3407167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7217300" y="3363040"/>
            <a:ext cx="163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smtClean="0"/>
              <a:t>Initial positions of injected electrons</a:t>
            </a:r>
            <a:endParaRPr lang="zh-CN" altLang="en-US" sz="1400" b="0" dirty="0"/>
          </a:p>
        </p:txBody>
      </p:sp>
      <p:cxnSp>
        <p:nvCxnSpPr>
          <p:cNvPr id="38" name="直接箭头连接符 37"/>
          <p:cNvCxnSpPr>
            <a:stCxn id="37" idx="1"/>
          </p:cNvCxnSpPr>
          <p:nvPr/>
        </p:nvCxnSpPr>
        <p:spPr bwMode="auto">
          <a:xfrm flipH="1">
            <a:off x="5724128" y="3624650"/>
            <a:ext cx="1493172" cy="5244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文本框 38"/>
          <p:cNvSpPr txBox="1"/>
          <p:nvPr/>
        </p:nvSpPr>
        <p:spPr>
          <a:xfrm>
            <a:off x="7245655" y="4040890"/>
            <a:ext cx="163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smtClean="0"/>
              <a:t>Amplitude of injector pulse</a:t>
            </a:r>
            <a:endParaRPr lang="zh-CN" altLang="en-US" sz="1400" b="0" dirty="0"/>
          </a:p>
        </p:txBody>
      </p:sp>
      <p:sp>
        <p:nvSpPr>
          <p:cNvPr id="40" name="文本框 39"/>
          <p:cNvSpPr txBox="1"/>
          <p:nvPr/>
        </p:nvSpPr>
        <p:spPr>
          <a:xfrm>
            <a:off x="7294225" y="5285650"/>
            <a:ext cx="1621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smtClean="0"/>
              <a:t>Electron density distribution at different simulation time</a:t>
            </a:r>
            <a:endParaRPr lang="zh-CN" altLang="en-US" sz="1400" b="0" dirty="0"/>
          </a:p>
        </p:txBody>
      </p:sp>
      <p:sp>
        <p:nvSpPr>
          <p:cNvPr id="41" name="文本框 40"/>
          <p:cNvSpPr txBox="1"/>
          <p:nvPr/>
        </p:nvSpPr>
        <p:spPr>
          <a:xfrm>
            <a:off x="689808" y="5500027"/>
            <a:ext cx="119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smtClean="0">
                <a:solidFill>
                  <a:srgbClr val="C00000"/>
                </a:solidFill>
              </a:rPr>
              <a:t>Longitudinal momentum </a:t>
            </a:r>
            <a:endParaRPr lang="zh-CN" altLang="en-US" sz="1400" b="0" dirty="0">
              <a:solidFill>
                <a:srgbClr val="C000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84579" y="4597147"/>
            <a:ext cx="1279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smtClean="0">
                <a:solidFill>
                  <a:srgbClr val="00FF00"/>
                </a:solidFill>
              </a:rPr>
              <a:t>Experienced longitudinal electric fields</a:t>
            </a:r>
            <a:endParaRPr lang="zh-CN" altLang="en-US" sz="1400" b="0" dirty="0">
              <a:solidFill>
                <a:srgbClr val="00FF00"/>
              </a:solidFill>
            </a:endParaRPr>
          </a:p>
        </p:txBody>
      </p:sp>
      <p:cxnSp>
        <p:nvCxnSpPr>
          <p:cNvPr id="43" name="直接箭头连接符 42"/>
          <p:cNvCxnSpPr>
            <a:stCxn id="42" idx="3"/>
          </p:cNvCxnSpPr>
          <p:nvPr/>
        </p:nvCxnSpPr>
        <p:spPr bwMode="auto">
          <a:xfrm>
            <a:off x="1964473" y="4966479"/>
            <a:ext cx="1023351" cy="4615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文本框 43"/>
          <p:cNvSpPr txBox="1"/>
          <p:nvPr/>
        </p:nvSpPr>
        <p:spPr>
          <a:xfrm>
            <a:off x="674973" y="3432657"/>
            <a:ext cx="1414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smtClean="0"/>
              <a:t>Trajectories of </a:t>
            </a:r>
          </a:p>
          <a:p>
            <a:r>
              <a:rPr lang="en-US" altLang="zh-CN" sz="1400" b="0" dirty="0" smtClean="0"/>
              <a:t>18 sample </a:t>
            </a:r>
          </a:p>
          <a:p>
            <a:r>
              <a:rPr lang="en-US" altLang="zh-CN" sz="1400" b="0" dirty="0" err="1" smtClean="0"/>
              <a:t>macroparticles</a:t>
            </a:r>
            <a:endParaRPr lang="zh-CN" altLang="en-US" sz="1400" b="0" dirty="0"/>
          </a:p>
        </p:txBody>
      </p:sp>
      <p:cxnSp>
        <p:nvCxnSpPr>
          <p:cNvPr id="45" name="直接箭头连接符 44"/>
          <p:cNvCxnSpPr>
            <a:stCxn id="44" idx="3"/>
          </p:cNvCxnSpPr>
          <p:nvPr/>
        </p:nvCxnSpPr>
        <p:spPr bwMode="auto">
          <a:xfrm>
            <a:off x="2089306" y="3801989"/>
            <a:ext cx="719082" cy="4730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文本框 45"/>
          <p:cNvSpPr txBox="1"/>
          <p:nvPr/>
        </p:nvSpPr>
        <p:spPr>
          <a:xfrm>
            <a:off x="4950360" y="6576205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0" dirty="0" smtClean="0"/>
              <a:t>self-focusing induced </a:t>
            </a:r>
            <a:endParaRPr lang="zh-CN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62799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 bwMode="auto">
          <a:xfrm>
            <a:off x="1033264" y="2080741"/>
            <a:ext cx="1728192" cy="151216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1717340" y="2692809"/>
            <a:ext cx="360040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2833464" y="2080741"/>
            <a:ext cx="1728192" cy="151216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2923474" y="2692809"/>
            <a:ext cx="360040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4958680" y="2080741"/>
            <a:ext cx="1728192" cy="151216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5425752" y="2692809"/>
            <a:ext cx="360040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5353744" y="2327209"/>
            <a:ext cx="1333128" cy="108012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5413889" y="2687249"/>
            <a:ext cx="360040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30538" y="171140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Injection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2600308" y="171783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Acceleration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3964936" y="172827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Acceleration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6406640" y="1741850"/>
            <a:ext cx="267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 Acceleration stage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5326018" y="17449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dephasing</a:t>
            </a:r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124226" y="4168973"/>
            <a:ext cx="4846241" cy="2029426"/>
            <a:chOff x="1958007" y="891062"/>
            <a:chExt cx="4846241" cy="2029426"/>
          </a:xfrm>
        </p:grpSpPr>
        <p:cxnSp>
          <p:nvCxnSpPr>
            <p:cNvPr id="34" name="直接连接符 33"/>
            <p:cNvCxnSpPr/>
            <p:nvPr/>
          </p:nvCxnSpPr>
          <p:spPr bwMode="auto">
            <a:xfrm flipH="1">
              <a:off x="4427984" y="1556792"/>
              <a:ext cx="818" cy="11714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矩形 34"/>
            <p:cNvSpPr/>
            <p:nvPr/>
          </p:nvSpPr>
          <p:spPr bwMode="auto">
            <a:xfrm>
              <a:off x="4664036" y="1906399"/>
              <a:ext cx="1052506" cy="626398"/>
            </a:xfrm>
            <a:prstGeom prst="rect">
              <a:avLst/>
            </a:prstGeom>
            <a:solidFill>
              <a:srgbClr val="66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/>
                <p:cNvSpPr txBox="1"/>
                <p:nvPr/>
              </p:nvSpPr>
              <p:spPr>
                <a:xfrm>
                  <a:off x="4370859" y="2705044"/>
                  <a:ext cx="242643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0  50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              3.0 3.5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𝑚𝑚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    </m:t>
                        </m:r>
                      </m:oMath>
                    </m:oMathPara>
                  </a14:m>
                  <a:endParaRPr lang="zh-CN" altLang="en-US" sz="1400" b="0" dirty="0"/>
                </a:p>
              </p:txBody>
            </p:sp>
          </mc:Choice>
          <mc:Fallback xmlns=""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0859" y="2705044"/>
                  <a:ext cx="2426430" cy="21544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513" b="-2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文本框 36"/>
            <p:cNvSpPr txBox="1"/>
            <p:nvPr/>
          </p:nvSpPr>
          <p:spPr>
            <a:xfrm>
              <a:off x="2947579" y="1985438"/>
              <a:ext cx="715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0" dirty="0" smtClean="0"/>
                <a:t>laser</a:t>
              </a:r>
              <a:endParaRPr lang="zh-CN" altLang="en-US" b="0" dirty="0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946930" y="1906399"/>
              <a:ext cx="785310" cy="626398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4615728" y="1906399"/>
              <a:ext cx="47900" cy="626398"/>
            </a:xfrm>
            <a:prstGeom prst="rect">
              <a:avLst/>
            </a:prstGeom>
            <a:gradFill flip="none" rotWithShape="0">
              <a:gsLst>
                <a:gs pos="100000">
                  <a:srgbClr val="3BA1FF"/>
                </a:gs>
                <a:gs pos="0">
                  <a:schemeClr val="bg1"/>
                </a:gs>
                <a:gs pos="100000">
                  <a:srgbClr val="0066FF"/>
                </a:gs>
                <a:gs pos="100000">
                  <a:srgbClr val="66CC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 bwMode="auto">
            <a:xfrm>
              <a:off x="4615728" y="1556792"/>
              <a:ext cx="0" cy="11714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矩形 40"/>
            <p:cNvSpPr/>
            <p:nvPr/>
          </p:nvSpPr>
          <p:spPr bwMode="auto">
            <a:xfrm>
              <a:off x="5714908" y="1906399"/>
              <a:ext cx="232838" cy="626398"/>
            </a:xfrm>
            <a:prstGeom prst="rect">
              <a:avLst/>
            </a:prstGeom>
            <a:gradFill flip="none" rotWithShape="1">
              <a:gsLst>
                <a:gs pos="0">
                  <a:srgbClr val="66CCFF"/>
                </a:gs>
                <a:gs pos="100000">
                  <a:srgbClr val="0066FF"/>
                </a:gs>
                <a:gs pos="100000">
                  <a:srgbClr val="0000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cxnSp>
          <p:nvCxnSpPr>
            <p:cNvPr id="42" name="直接连接符 41"/>
            <p:cNvCxnSpPr/>
            <p:nvPr/>
          </p:nvCxnSpPr>
          <p:spPr bwMode="auto">
            <a:xfrm>
              <a:off x="5714500" y="1268760"/>
              <a:ext cx="1225" cy="14330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直接连接符 42"/>
            <p:cNvCxnSpPr/>
            <p:nvPr/>
          </p:nvCxnSpPr>
          <p:spPr bwMode="auto">
            <a:xfrm>
              <a:off x="5946113" y="1052736"/>
              <a:ext cx="1633" cy="16490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直接连接符 43"/>
            <p:cNvCxnSpPr/>
            <p:nvPr/>
          </p:nvCxnSpPr>
          <p:spPr bwMode="auto">
            <a:xfrm>
              <a:off x="4664035" y="1268760"/>
              <a:ext cx="1" cy="14595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直接连接符 44"/>
            <p:cNvCxnSpPr/>
            <p:nvPr/>
          </p:nvCxnSpPr>
          <p:spPr bwMode="auto">
            <a:xfrm flipV="1">
              <a:off x="4615728" y="1268760"/>
              <a:ext cx="48307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直接连接符 45"/>
            <p:cNvCxnSpPr/>
            <p:nvPr/>
          </p:nvCxnSpPr>
          <p:spPr bwMode="auto">
            <a:xfrm>
              <a:off x="4664036" y="1268760"/>
              <a:ext cx="104602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直接连接符 46"/>
            <p:cNvCxnSpPr/>
            <p:nvPr/>
          </p:nvCxnSpPr>
          <p:spPr bwMode="auto">
            <a:xfrm flipV="1">
              <a:off x="5710879" y="1052736"/>
              <a:ext cx="229273" cy="2160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直接连接符 47"/>
            <p:cNvCxnSpPr/>
            <p:nvPr/>
          </p:nvCxnSpPr>
          <p:spPr bwMode="auto">
            <a:xfrm>
              <a:off x="5946112" y="1052736"/>
              <a:ext cx="7861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直接连接符 48"/>
            <p:cNvCxnSpPr/>
            <p:nvPr/>
          </p:nvCxnSpPr>
          <p:spPr bwMode="auto">
            <a:xfrm>
              <a:off x="4428802" y="1556792"/>
              <a:ext cx="2375446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直接连接符 49"/>
            <p:cNvCxnSpPr/>
            <p:nvPr/>
          </p:nvCxnSpPr>
          <p:spPr bwMode="auto">
            <a:xfrm>
              <a:off x="6732240" y="1052736"/>
              <a:ext cx="0" cy="5040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/>
                <p:cNvSpPr txBox="1"/>
                <p:nvPr/>
              </p:nvSpPr>
              <p:spPr>
                <a:xfrm>
                  <a:off x="3640951" y="1101042"/>
                  <a:ext cx="11769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</a:rPr>
                          <m:t>1.0</m:t>
                        </m:r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sz="1100" b="0" dirty="0"/>
                </a:p>
              </p:txBody>
            </p:sp>
          </mc:Choice>
          <mc:Fallback xmlns="">
            <p:sp>
              <p:nvSpPr>
                <p:cNvPr id="91" name="文本框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951" y="1101042"/>
                  <a:ext cx="1176989" cy="2616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/>
                <p:cNvSpPr txBox="1"/>
                <p:nvPr/>
              </p:nvSpPr>
              <p:spPr>
                <a:xfrm>
                  <a:off x="4877150" y="891062"/>
                  <a:ext cx="11769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</a:rPr>
                          <m:t>1.8</m:t>
                        </m:r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sz="1100" b="0" dirty="0"/>
                </a:p>
              </p:txBody>
            </p:sp>
          </mc:Choice>
          <mc:Fallback xmlns="">
            <p:sp>
              <p:nvSpPr>
                <p:cNvPr id="92" name="文本框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150" y="891062"/>
                  <a:ext cx="1176989" cy="2616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等腰三角形 52"/>
            <p:cNvSpPr/>
            <p:nvPr/>
          </p:nvSpPr>
          <p:spPr bwMode="auto">
            <a:xfrm rot="5400000">
              <a:off x="3936317" y="1480158"/>
              <a:ext cx="835192" cy="1376740"/>
            </a:xfrm>
            <a:prstGeom prst="triangle">
              <a:avLst/>
            </a:prstGeom>
            <a:solidFill>
              <a:srgbClr val="FF99FF"/>
            </a:solidFill>
            <a:ln w="9525" cap="flat" cmpd="sng" algn="ctr">
              <a:solidFill>
                <a:srgbClr val="FF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等腰三角形 53"/>
            <p:cNvSpPr/>
            <p:nvPr/>
          </p:nvSpPr>
          <p:spPr bwMode="auto">
            <a:xfrm rot="5400000">
              <a:off x="3149955" y="712691"/>
              <a:ext cx="546011" cy="2928273"/>
            </a:xfrm>
            <a:prstGeom prst="triangle">
              <a:avLst/>
            </a:prstGeom>
            <a:solidFill>
              <a:srgbClr val="FF0066"/>
            </a:solidFill>
            <a:ln w="9525" cap="flat" cmpd="sng" algn="ctr">
              <a:solidFill>
                <a:srgbClr val="FF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文本框 54"/>
                <p:cNvSpPr txBox="1"/>
                <p:nvPr/>
              </p:nvSpPr>
              <p:spPr>
                <a:xfrm>
                  <a:off x="1958007" y="2004916"/>
                  <a:ext cx="1443537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=4.0, 23</m:t>
                        </m:r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𝑓𝑠</m:t>
                        </m:r>
                      </m:oMath>
                    </m:oMathPara>
                  </a14:m>
                  <a:endParaRPr lang="zh-CN" altLang="en-US" sz="1200" b="0" dirty="0"/>
                </a:p>
              </p:txBody>
            </p:sp>
          </mc:Choice>
          <mc:Fallback xmlns="">
            <p:sp>
              <p:nvSpPr>
                <p:cNvPr id="94" name="文本框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8007" y="2004916"/>
                  <a:ext cx="1443537" cy="29129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/>
                <p:cNvSpPr txBox="1"/>
                <p:nvPr/>
              </p:nvSpPr>
              <p:spPr>
                <a:xfrm>
                  <a:off x="3245187" y="1762167"/>
                  <a:ext cx="1205779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altLang="zh-CN" sz="1200" b="0" dirty="0" smtClean="0"/>
                    <a:t>=3.0, 6fs</a:t>
                  </a:r>
                  <a:endParaRPr lang="zh-CN" altLang="en-US" sz="1200" b="0" dirty="0"/>
                </a:p>
              </p:txBody>
            </p:sp>
          </mc:Choice>
          <mc:Fallback xmlns="">
            <p:sp>
              <p:nvSpPr>
                <p:cNvPr id="95" name="文本框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187" y="1762167"/>
                  <a:ext cx="1205779" cy="29129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083" b="-8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组合 80"/>
          <p:cNvGrpSpPr/>
          <p:nvPr/>
        </p:nvGrpSpPr>
        <p:grpSpPr>
          <a:xfrm>
            <a:off x="2336914" y="4204977"/>
            <a:ext cx="4846241" cy="2029426"/>
            <a:chOff x="1958007" y="891062"/>
            <a:chExt cx="4846241" cy="2029426"/>
          </a:xfrm>
        </p:grpSpPr>
        <p:cxnSp>
          <p:nvCxnSpPr>
            <p:cNvPr id="82" name="直接连接符 81"/>
            <p:cNvCxnSpPr/>
            <p:nvPr/>
          </p:nvCxnSpPr>
          <p:spPr bwMode="auto">
            <a:xfrm flipH="1">
              <a:off x="4427984" y="1556792"/>
              <a:ext cx="818" cy="11714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矩形 82"/>
            <p:cNvSpPr/>
            <p:nvPr/>
          </p:nvSpPr>
          <p:spPr bwMode="auto">
            <a:xfrm>
              <a:off x="4664036" y="1906399"/>
              <a:ext cx="1052506" cy="626398"/>
            </a:xfrm>
            <a:prstGeom prst="rect">
              <a:avLst/>
            </a:prstGeom>
            <a:solidFill>
              <a:srgbClr val="66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本框 83"/>
                <p:cNvSpPr txBox="1"/>
                <p:nvPr/>
              </p:nvSpPr>
              <p:spPr>
                <a:xfrm>
                  <a:off x="4370859" y="2705044"/>
                  <a:ext cx="242643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0  50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              3.0 3.5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𝑚𝑚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    </m:t>
                        </m:r>
                      </m:oMath>
                    </m:oMathPara>
                  </a14:m>
                  <a:endParaRPr lang="zh-CN" altLang="en-US" sz="1400" b="0" dirty="0"/>
                </a:p>
              </p:txBody>
            </p:sp>
          </mc:Choice>
          <mc:Fallback xmlns=""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0859" y="2705044"/>
                  <a:ext cx="2426430" cy="21544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513" b="-2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文本框 84"/>
            <p:cNvSpPr txBox="1"/>
            <p:nvPr/>
          </p:nvSpPr>
          <p:spPr>
            <a:xfrm>
              <a:off x="2947579" y="1985438"/>
              <a:ext cx="715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0" dirty="0" smtClean="0"/>
                <a:t>laser</a:t>
              </a:r>
              <a:endParaRPr lang="zh-CN" altLang="en-US" b="0" dirty="0"/>
            </a:p>
          </p:txBody>
        </p:sp>
        <p:sp>
          <p:nvSpPr>
            <p:cNvPr id="86" name="矩形 85"/>
            <p:cNvSpPr/>
            <p:nvPr/>
          </p:nvSpPr>
          <p:spPr bwMode="auto">
            <a:xfrm>
              <a:off x="5946930" y="1906399"/>
              <a:ext cx="785310" cy="626398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矩形 86"/>
            <p:cNvSpPr/>
            <p:nvPr/>
          </p:nvSpPr>
          <p:spPr bwMode="auto">
            <a:xfrm>
              <a:off x="4615728" y="1906399"/>
              <a:ext cx="47900" cy="626398"/>
            </a:xfrm>
            <a:prstGeom prst="rect">
              <a:avLst/>
            </a:prstGeom>
            <a:gradFill flip="none" rotWithShape="0">
              <a:gsLst>
                <a:gs pos="100000">
                  <a:srgbClr val="3BA1FF"/>
                </a:gs>
                <a:gs pos="0">
                  <a:schemeClr val="bg1"/>
                </a:gs>
                <a:gs pos="100000">
                  <a:srgbClr val="0066FF"/>
                </a:gs>
                <a:gs pos="100000">
                  <a:srgbClr val="66CC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 bwMode="auto">
            <a:xfrm>
              <a:off x="4615728" y="1556792"/>
              <a:ext cx="0" cy="11714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9" name="矩形 88"/>
            <p:cNvSpPr/>
            <p:nvPr/>
          </p:nvSpPr>
          <p:spPr bwMode="auto">
            <a:xfrm>
              <a:off x="5714908" y="1906399"/>
              <a:ext cx="232838" cy="626398"/>
            </a:xfrm>
            <a:prstGeom prst="rect">
              <a:avLst/>
            </a:prstGeom>
            <a:gradFill flip="none" rotWithShape="1">
              <a:gsLst>
                <a:gs pos="0">
                  <a:srgbClr val="66CCFF"/>
                </a:gs>
                <a:gs pos="100000">
                  <a:srgbClr val="0066FF"/>
                </a:gs>
                <a:gs pos="100000">
                  <a:srgbClr val="0000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cxnSp>
          <p:nvCxnSpPr>
            <p:cNvPr id="90" name="直接连接符 89"/>
            <p:cNvCxnSpPr/>
            <p:nvPr/>
          </p:nvCxnSpPr>
          <p:spPr bwMode="auto">
            <a:xfrm>
              <a:off x="5714500" y="1268760"/>
              <a:ext cx="1225" cy="14330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直接连接符 90"/>
            <p:cNvCxnSpPr/>
            <p:nvPr/>
          </p:nvCxnSpPr>
          <p:spPr bwMode="auto">
            <a:xfrm>
              <a:off x="5946113" y="1052736"/>
              <a:ext cx="1633" cy="16490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直接连接符 91"/>
            <p:cNvCxnSpPr/>
            <p:nvPr/>
          </p:nvCxnSpPr>
          <p:spPr bwMode="auto">
            <a:xfrm>
              <a:off x="4664035" y="1268760"/>
              <a:ext cx="1" cy="14595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直接连接符 92"/>
            <p:cNvCxnSpPr/>
            <p:nvPr/>
          </p:nvCxnSpPr>
          <p:spPr bwMode="auto">
            <a:xfrm flipV="1">
              <a:off x="4615728" y="1268760"/>
              <a:ext cx="48307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直接连接符 93"/>
            <p:cNvCxnSpPr/>
            <p:nvPr/>
          </p:nvCxnSpPr>
          <p:spPr bwMode="auto">
            <a:xfrm>
              <a:off x="4664036" y="1268760"/>
              <a:ext cx="104602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直接连接符 94"/>
            <p:cNvCxnSpPr/>
            <p:nvPr/>
          </p:nvCxnSpPr>
          <p:spPr bwMode="auto">
            <a:xfrm flipV="1">
              <a:off x="5710879" y="1052736"/>
              <a:ext cx="229273" cy="2160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直接连接符 95"/>
            <p:cNvCxnSpPr/>
            <p:nvPr/>
          </p:nvCxnSpPr>
          <p:spPr bwMode="auto">
            <a:xfrm>
              <a:off x="5946112" y="1052736"/>
              <a:ext cx="7861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直接连接符 96"/>
            <p:cNvCxnSpPr/>
            <p:nvPr/>
          </p:nvCxnSpPr>
          <p:spPr bwMode="auto">
            <a:xfrm>
              <a:off x="4428802" y="1556792"/>
              <a:ext cx="2375446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直接连接符 97"/>
            <p:cNvCxnSpPr/>
            <p:nvPr/>
          </p:nvCxnSpPr>
          <p:spPr bwMode="auto">
            <a:xfrm>
              <a:off x="6732240" y="1052736"/>
              <a:ext cx="0" cy="5040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本框 98"/>
                <p:cNvSpPr txBox="1"/>
                <p:nvPr/>
              </p:nvSpPr>
              <p:spPr>
                <a:xfrm>
                  <a:off x="3640951" y="1101042"/>
                  <a:ext cx="11769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</a:rPr>
                          <m:t>1.0</m:t>
                        </m:r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sz="1100" b="0" dirty="0"/>
                </a:p>
              </p:txBody>
            </p:sp>
          </mc:Choice>
          <mc:Fallback xmlns="">
            <p:sp>
              <p:nvSpPr>
                <p:cNvPr id="91" name="文本框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951" y="1101042"/>
                  <a:ext cx="1176989" cy="2616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文本框 99"/>
                <p:cNvSpPr txBox="1"/>
                <p:nvPr/>
              </p:nvSpPr>
              <p:spPr>
                <a:xfrm>
                  <a:off x="4877150" y="891062"/>
                  <a:ext cx="11769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</a:rPr>
                          <m:t>1.8</m:t>
                        </m:r>
                        <m:r>
                          <a:rPr lang="en-US" altLang="zh-CN" sz="1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zh-CN" sz="11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sz="1100" b="0" dirty="0"/>
                </a:p>
              </p:txBody>
            </p:sp>
          </mc:Choice>
          <mc:Fallback xmlns="">
            <p:sp>
              <p:nvSpPr>
                <p:cNvPr id="92" name="文本框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150" y="891062"/>
                  <a:ext cx="1176989" cy="2616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等腰三角形 101"/>
            <p:cNvSpPr/>
            <p:nvPr/>
          </p:nvSpPr>
          <p:spPr bwMode="auto">
            <a:xfrm rot="5400000">
              <a:off x="4244958" y="618514"/>
              <a:ext cx="546011" cy="2928273"/>
            </a:xfrm>
            <a:prstGeom prst="triangle">
              <a:avLst/>
            </a:prstGeom>
            <a:solidFill>
              <a:srgbClr val="FF0066"/>
            </a:solidFill>
            <a:ln w="9525" cap="flat" cmpd="sng" algn="ctr">
              <a:solidFill>
                <a:srgbClr val="FF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文本框 102"/>
                <p:cNvSpPr txBox="1"/>
                <p:nvPr/>
              </p:nvSpPr>
              <p:spPr>
                <a:xfrm>
                  <a:off x="1958007" y="2004916"/>
                  <a:ext cx="1443537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  <m:r>
                              <a:rPr lang="en-US" altLang="zh-CN" sz="12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=4.0, 23</m:t>
                        </m:r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𝑓𝑠</m:t>
                        </m:r>
                      </m:oMath>
                    </m:oMathPara>
                  </a14:m>
                  <a:endParaRPr lang="zh-CN" altLang="en-US" sz="1200" b="0" dirty="0"/>
                </a:p>
              </p:txBody>
            </p:sp>
          </mc:Choice>
          <mc:Fallback xmlns="">
            <p:sp>
              <p:nvSpPr>
                <p:cNvPr id="94" name="文本框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8007" y="2004916"/>
                  <a:ext cx="1443537" cy="29129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5" name="TextBox 43"/>
          <p:cNvSpPr txBox="1">
            <a:spLocks noChangeArrowheads="1"/>
          </p:cNvSpPr>
          <p:nvPr/>
        </p:nvSpPr>
        <p:spPr bwMode="auto">
          <a:xfrm>
            <a:off x="90242" y="893911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0" hangingPunct="0"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2pPr>
            <a:lvl3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3pPr>
            <a:lvl4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4pPr>
            <a:lvl5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 smtClean="0"/>
              <a:t>Animation of the acceleration process</a:t>
            </a:r>
            <a:endParaRPr lang="zh-CN" altLang="en-US" dirty="0"/>
          </a:p>
        </p:txBody>
      </p:sp>
      <p:sp>
        <p:nvSpPr>
          <p:cNvPr id="106" name="TextBox 43"/>
          <p:cNvSpPr txBox="1">
            <a:spLocks noChangeArrowheads="1"/>
          </p:cNvSpPr>
          <p:nvPr/>
        </p:nvSpPr>
        <p:spPr bwMode="auto">
          <a:xfrm>
            <a:off x="755576" y="188640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0" hangingPunct="0"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2pPr>
            <a:lvl3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3pPr>
            <a:lvl4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4pPr>
            <a:lvl5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 smtClean="0"/>
              <a:t>Brilliant GeV e-beams with narrow energy spread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255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19687 0.005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2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13385 -0.00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486 L 0.23142 -0.000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2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463 L 0.27187 -0.000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20278 0.0006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9" y="2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25 -1.48148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1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21" grpId="0" animBg="1"/>
      <p:bldP spid="21" grpId="1" animBg="1"/>
      <p:bldP spid="22" grpId="0" animBg="1"/>
      <p:bldP spid="22" grpId="1" animBg="1"/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3735" y="926954"/>
            <a:ext cx="6320473" cy="3438149"/>
            <a:chOff x="196850" y="1406723"/>
            <a:chExt cx="8820150" cy="505671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850" y="1406723"/>
              <a:ext cx="8820150" cy="4762500"/>
            </a:xfrm>
            <a:prstGeom prst="rect">
              <a:avLst/>
            </a:prstGeom>
          </p:spPr>
        </p:pic>
        <p:sp>
          <p:nvSpPr>
            <p:cNvPr id="6" name="椭圆 5"/>
            <p:cNvSpPr/>
            <p:nvPr/>
          </p:nvSpPr>
          <p:spPr>
            <a:xfrm>
              <a:off x="3559924" y="3787973"/>
              <a:ext cx="2193176" cy="267546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889500" y="1931603"/>
              <a:ext cx="1968500" cy="76863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53100" y="2535828"/>
              <a:ext cx="2984500" cy="175641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99370" y="1142972"/>
            <a:ext cx="2479466" cy="2286028"/>
            <a:chOff x="2483768" y="2780928"/>
            <a:chExt cx="3847002" cy="3456863"/>
          </a:xfrm>
        </p:grpSpPr>
        <p:pic>
          <p:nvPicPr>
            <p:cNvPr id="11" name="图片 10"/>
            <p:cNvPicPr/>
            <p:nvPr/>
          </p:nvPicPr>
          <p:blipFill rotWithShape="1">
            <a:blip r:embed="rId3"/>
            <a:srcRect l="29937" t="31634" r="39256" b="24167"/>
            <a:stretch/>
          </p:blipFill>
          <p:spPr>
            <a:xfrm>
              <a:off x="2483768" y="4013120"/>
              <a:ext cx="2593551" cy="222467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69449" y="4376470"/>
              <a:ext cx="2467928" cy="125471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2780928"/>
              <a:ext cx="2592288" cy="1232192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275353" y="4460565"/>
            <a:ext cx="3829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Laser Parameter:</a:t>
            </a: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GAIA-A</a:t>
            </a:r>
            <a:r>
              <a:rPr lang="zh-CN" alt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3.2J before </a:t>
            </a:r>
            <a:r>
              <a:rPr lang="en-US" altLang="zh-CN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Comperssor</a:t>
            </a:r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25fs, </a:t>
            </a:r>
            <a:endParaRPr lang="en-US" altLang="zh-CN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Trans: 53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zh-CN" alt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，</a:t>
            </a:r>
            <a:endParaRPr lang="en-US" altLang="zh-CN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68TW </a:t>
            </a:r>
            <a:r>
              <a:rPr lang="zh-CN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1.7J</a:t>
            </a:r>
            <a:r>
              <a:rPr lang="zh-CN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25fs</a:t>
            </a:r>
            <a:r>
              <a:rPr lang="zh-CN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Focus: 14.8*16.2um </a:t>
            </a:r>
            <a:endParaRPr lang="en-US" altLang="zh-CN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Energy Concentration: </a:t>
            </a: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15%-25% (FWHM)</a:t>
            </a:r>
            <a:endParaRPr lang="en-US" altLang="zh-CN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On target power 10-15TW </a:t>
            </a:r>
            <a:endParaRPr lang="en-US" altLang="zh-CN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9592" y="116632"/>
            <a:ext cx="3312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zh-CN" sz="2800" dirty="0" smtClean="0">
                <a:solidFill>
                  <a:schemeClr val="tx2"/>
                </a:solidFill>
                <a:latin typeface="+mj-lt"/>
                <a:ea typeface="宋体" pitchFamily="2" charset="-122"/>
                <a:cs typeface="+mj-cs"/>
              </a:rPr>
              <a:t>Experiments </a:t>
            </a:r>
            <a:endParaRPr lang="zh-CN" altLang="en-US" sz="2800" dirty="0">
              <a:solidFill>
                <a:schemeClr val="tx2"/>
              </a:solidFill>
              <a:latin typeface="+mj-lt"/>
              <a:ea typeface="宋体" pitchFamily="2" charset="-122"/>
              <a:cs typeface="+mj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211961" y="3901109"/>
            <a:ext cx="4905402" cy="2965097"/>
            <a:chOff x="1154113" y="1412776"/>
            <a:chExt cx="6858000" cy="475252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10101"/>
            <a:stretch/>
          </p:blipFill>
          <p:spPr>
            <a:xfrm>
              <a:off x="1154113" y="1412776"/>
              <a:ext cx="6858000" cy="4752528"/>
            </a:xfrm>
            <a:prstGeom prst="rect">
              <a:avLst/>
            </a:prstGeom>
          </p:spPr>
        </p:pic>
        <p:sp>
          <p:nvSpPr>
            <p:cNvPr id="18" name="等腰三角形 17"/>
            <p:cNvSpPr/>
            <p:nvPr/>
          </p:nvSpPr>
          <p:spPr bwMode="auto">
            <a:xfrm rot="5558331">
              <a:off x="3119842" y="2255958"/>
              <a:ext cx="364206" cy="1477135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流程图: 手动操作 5"/>
            <p:cNvSpPr/>
            <p:nvPr/>
          </p:nvSpPr>
          <p:spPr bwMode="auto">
            <a:xfrm rot="5400000">
              <a:off x="6196639" y="1430841"/>
              <a:ext cx="346218" cy="321297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167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559 w 10000"/>
                <a:gd name="connsiteY2" fmla="*/ 9966 h 10000"/>
                <a:gd name="connsiteX3" fmla="*/ 3167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559" y="9966"/>
                  </a:lnTo>
                  <a:lnTo>
                    <a:pt x="3167" y="1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3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68649" y="2601441"/>
                <a:ext cx="293866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kern="100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20 bar</a:t>
                </a:r>
              </a:p>
              <a:p>
                <a:r>
                  <a:rPr lang="en-US" altLang="zh-CN" sz="2400" kern="100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(5% N</a:t>
                </a:r>
                <a:r>
                  <a:rPr lang="en-US" altLang="zh-CN" kern="100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2 </a:t>
                </a:r>
                <a:r>
                  <a:rPr lang="en-US" altLang="zh-CN" sz="2400" kern="100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+ 95% He)</a:t>
                </a:r>
              </a:p>
              <a:p>
                <a:r>
                  <a:rPr lang="en-US" altLang="zh-CN" sz="2400" kern="1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3mm gas jet</a:t>
                </a:r>
                <a:endParaRPr lang="en-US" altLang="zh-CN" sz="24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endParaRPr lang="en-US" altLang="zh-CN" sz="2400" i="1" kern="100" dirty="0" smtClean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24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24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=8.5</m:t>
                      </m:r>
                      <m:r>
                        <a:rPr lang="zh-CN" altLang="zh-CN" sz="24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zh-CN" altLang="zh-CN" sz="24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sup>
                      </m:sSup>
                      <m:sSup>
                        <m:sSupPr>
                          <m:ctrlPr>
                            <a:rPr lang="zh-CN" altLang="zh-CN" sz="24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i="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altLang="zh-CN" sz="2400" i="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sz="2400" kern="1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49" y="2601441"/>
                <a:ext cx="2938668" cy="1938992"/>
              </a:xfrm>
              <a:prstGeom prst="rect">
                <a:avLst/>
              </a:prstGeom>
              <a:blipFill rotWithShape="0">
                <a:blip r:embed="rId2"/>
                <a:stretch>
                  <a:fillRect l="-3320" t="-25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/>
          <p:cNvGrpSpPr/>
          <p:nvPr/>
        </p:nvGrpSpPr>
        <p:grpSpPr>
          <a:xfrm>
            <a:off x="3007972" y="0"/>
            <a:ext cx="6120681" cy="3733284"/>
            <a:chOff x="1214734" y="1714130"/>
            <a:chExt cx="6120681" cy="3733284"/>
          </a:xfrm>
        </p:grpSpPr>
        <p:pic>
          <p:nvPicPr>
            <p:cNvPr id="4" name="图片 3" descr="E:\电子加速实验结果\20161231\20161231SideView\20161231SideView_1\SideView_450_energy_picture.tiff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0" r="7652"/>
            <a:stretch/>
          </p:blipFill>
          <p:spPr bwMode="auto">
            <a:xfrm>
              <a:off x="1286742" y="3403878"/>
              <a:ext cx="6048673" cy="10728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r="7652"/>
            <a:stretch/>
          </p:blipFill>
          <p:spPr>
            <a:xfrm>
              <a:off x="1214734" y="1714130"/>
              <a:ext cx="6120681" cy="949459"/>
            </a:xfrm>
            <a:prstGeom prst="rect">
              <a:avLst/>
            </a:prstGeom>
          </p:spPr>
        </p:pic>
        <p:pic>
          <p:nvPicPr>
            <p:cNvPr id="6" name="图片 5" descr="E:\电子加速实验结果\20161231\20161231SideView\20161231SideView_1\SideView_415_energy_picture.tiff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0" r="7652"/>
            <a:stretch/>
          </p:blipFill>
          <p:spPr bwMode="auto">
            <a:xfrm>
              <a:off x="1286743" y="4374603"/>
              <a:ext cx="6048672" cy="10728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5747002" y="1760558"/>
              <a:ext cx="1300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20161231-495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719505" y="3498536"/>
              <a:ext cx="1327878" cy="28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20161231-450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725996" y="4445352"/>
              <a:ext cx="1321387" cy="278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20161231-415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1" name="图片 10" descr="E:\电子加速实验结果\20161231\20161231SideView\20161231SideView_1\SideView_467_energy_picture.tiff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0" r="7658"/>
            <a:stretch/>
          </p:blipFill>
          <p:spPr bwMode="auto">
            <a:xfrm>
              <a:off x="1286743" y="2539455"/>
              <a:ext cx="6048672" cy="95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5674569" y="2618235"/>
              <a:ext cx="13728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20161231-467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15191" b="20480"/>
          <a:stretch/>
        </p:blipFill>
        <p:spPr>
          <a:xfrm>
            <a:off x="3107318" y="3769187"/>
            <a:ext cx="6056376" cy="3096344"/>
          </a:xfrm>
          <a:prstGeom prst="rect">
            <a:avLst/>
          </a:prstGeom>
        </p:spPr>
      </p:pic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683568" y="404664"/>
            <a:ext cx="2520280" cy="133104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zh-CN" sz="2800" kern="0" dirty="0" smtClean="0">
                <a:ea typeface="宋体" pitchFamily="2" charset="-122"/>
              </a:rPr>
              <a:t>Continuous Ionization Injection</a:t>
            </a:r>
            <a:endParaRPr lang="zh-CN" altLang="en-US" sz="2800" kern="0" dirty="0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422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/>
          <a:stretch/>
        </p:blipFill>
        <p:spPr>
          <a:xfrm>
            <a:off x="-324543" y="2194499"/>
            <a:ext cx="8106156" cy="11412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/>
          <a:stretch/>
        </p:blipFill>
        <p:spPr>
          <a:xfrm>
            <a:off x="-324544" y="3045550"/>
            <a:ext cx="8106156" cy="1141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1"/>
          <a:stretch/>
        </p:blipFill>
        <p:spPr>
          <a:xfrm>
            <a:off x="-324544" y="3877062"/>
            <a:ext cx="8106156" cy="11361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5339344"/>
            <a:ext cx="4639443" cy="11660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73174" y="5599186"/>
            <a:ext cx="232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10.6TW, 5x10</a:t>
            </a:r>
            <a:r>
              <a:rPr lang="en-US" altLang="zh-CN" baseline="30000" dirty="0" smtClean="0"/>
              <a:t>18</a:t>
            </a:r>
            <a:r>
              <a:rPr lang="en-US" altLang="zh-CN" dirty="0" smtClean="0"/>
              <a:t>cm</a:t>
            </a:r>
            <a:r>
              <a:rPr lang="en-US" altLang="zh-CN" baseline="30000" dirty="0" smtClean="0"/>
              <a:t>-3</a:t>
            </a:r>
            <a:r>
              <a:rPr lang="en-US" altLang="zh-CN" dirty="0" smtClean="0"/>
              <a:t>,</a:t>
            </a:r>
          </a:p>
          <a:p>
            <a:r>
              <a:rPr lang="en-US" altLang="zh-CN" dirty="0" smtClean="0"/>
              <a:t>275MeV</a:t>
            </a:r>
            <a:endParaRPr lang="zh-CN" altLang="en-US" dirty="0"/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832861" y="-20037"/>
            <a:ext cx="8229600" cy="87153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zh-CN" sz="2800" kern="0" dirty="0" smtClean="0">
                <a:ea typeface="宋体" pitchFamily="2" charset="-122"/>
              </a:rPr>
              <a:t>Ionization Injection &amp; Acceleration</a:t>
            </a:r>
            <a:endParaRPr lang="zh-CN" altLang="en-US" sz="2800" kern="0" dirty="0" smtClean="0">
              <a:ea typeface="宋体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092280" y="2636912"/>
            <a:ext cx="2088232" cy="1670874"/>
            <a:chOff x="7740352" y="3202944"/>
            <a:chExt cx="1512168" cy="113412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3202944"/>
              <a:ext cx="1512168" cy="113412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7920887" y="3977708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±8 mrad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en-US" altLang="zh-CN" sz="105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FWHM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lang="zh-CN" altLang="en-US" sz="105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251520" y="842460"/>
                <a:ext cx="86409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kern="100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30 bar </a:t>
                </a:r>
              </a:p>
              <a:p>
                <a:r>
                  <a:rPr lang="en-US" altLang="zh-CN" sz="2400" kern="100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(1% N</a:t>
                </a:r>
                <a:r>
                  <a:rPr lang="en-US" altLang="zh-CN" kern="100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2 </a:t>
                </a:r>
                <a:r>
                  <a:rPr lang="en-US" altLang="zh-CN" sz="2400" kern="100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+ 99% He)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zh-CN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zh-CN" altLang="zh-CN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zh-CN" altLang="zh-CN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zh-CN" altLang="zh-CN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zh-CN" sz="2400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altLang="zh-CN" sz="2400" kern="100" dirty="0" smtClean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400" kern="1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5mm gas jet</a:t>
                </a:r>
                <a:endParaRPr lang="en-US" altLang="zh-CN" sz="2400" i="1" kern="100" dirty="0" smtClean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42460"/>
                <a:ext cx="8640960" cy="1200329"/>
              </a:xfrm>
              <a:prstGeom prst="rect">
                <a:avLst/>
              </a:prstGeom>
              <a:blipFill rotWithShape="0">
                <a:blip r:embed="rId7"/>
                <a:stretch>
                  <a:fillRect l="-1058" t="-4061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1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Outlines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9D792-577A-41A8-979A-2802006B3B4A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2051720" y="2060848"/>
            <a:ext cx="538910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rgbClr val="0000FF"/>
                </a:solidFill>
              </a:rPr>
              <a:t>Introduction to CLAPA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Laser Electron Acceleration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Applications</a:t>
            </a: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Conclusion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5436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6" b="41044"/>
          <a:stretch/>
        </p:blipFill>
        <p:spPr>
          <a:xfrm>
            <a:off x="93208" y="2832108"/>
            <a:ext cx="5143500" cy="6444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7" b="39116"/>
          <a:stretch/>
        </p:blipFill>
        <p:spPr>
          <a:xfrm>
            <a:off x="87700" y="4703593"/>
            <a:ext cx="5143500" cy="7271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3" b="41848"/>
          <a:stretch/>
        </p:blipFill>
        <p:spPr>
          <a:xfrm>
            <a:off x="87700" y="3480721"/>
            <a:ext cx="5143500" cy="6279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1" b="40723"/>
          <a:stretch/>
        </p:blipFill>
        <p:spPr>
          <a:xfrm>
            <a:off x="93208" y="4108682"/>
            <a:ext cx="5143500" cy="5949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9" b="41044"/>
          <a:stretch/>
        </p:blipFill>
        <p:spPr>
          <a:xfrm>
            <a:off x="93208" y="5430707"/>
            <a:ext cx="5143500" cy="603173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>
          <a:xfrm>
            <a:off x="4411132" y="2398309"/>
            <a:ext cx="247880" cy="433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下箭头 7"/>
          <p:cNvSpPr/>
          <p:nvPr/>
        </p:nvSpPr>
        <p:spPr>
          <a:xfrm>
            <a:off x="848552" y="2398309"/>
            <a:ext cx="247880" cy="433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3912" y="1700808"/>
            <a:ext cx="149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</a:rPr>
              <a:t>Deflected Electrons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01283" y="1825416"/>
            <a:ext cx="8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X-ray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827583" y="0"/>
            <a:ext cx="7870329" cy="87153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zh-CN" sz="2800" kern="0" dirty="0" smtClean="0">
                <a:ea typeface="宋体" pitchFamily="2" charset="-122"/>
              </a:rPr>
              <a:t>Electron Acceleration with ionization injection</a:t>
            </a:r>
            <a:endParaRPr lang="zh-CN" altLang="en-US" sz="2800" kern="0" dirty="0" smtClean="0">
              <a:ea typeface="宋体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23499" y="2317831"/>
            <a:ext cx="3969689" cy="4176612"/>
            <a:chOff x="5324969" y="776756"/>
            <a:chExt cx="5165229" cy="50200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281" y="4086230"/>
              <a:ext cx="3343000" cy="167524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281" y="2449810"/>
              <a:ext cx="3343000" cy="167523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198" y="776756"/>
              <a:ext cx="3343000" cy="167523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91"/>
            <a:stretch/>
          </p:blipFill>
          <p:spPr>
            <a:xfrm>
              <a:off x="5324969" y="4134730"/>
              <a:ext cx="2005792" cy="166208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56"/>
            <a:stretch/>
          </p:blipFill>
          <p:spPr>
            <a:xfrm>
              <a:off x="5386593" y="2457088"/>
              <a:ext cx="1944167" cy="163385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53"/>
            <a:stretch/>
          </p:blipFill>
          <p:spPr>
            <a:xfrm>
              <a:off x="5423671" y="837656"/>
              <a:ext cx="1962987" cy="161879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5713489" y="1020559"/>
              <a:ext cx="1709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No.54.5-5ps</a:t>
              </a:r>
              <a:endParaRPr lang="zh-CN" altLang="en-US" sz="1200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60787" y="952495"/>
              <a:ext cx="1709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No.54.5-5ps</a:t>
              </a:r>
              <a:endParaRPr lang="zh-CN" altLang="en-US" sz="120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660787" y="4245170"/>
              <a:ext cx="1709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No.54.5-20ps</a:t>
              </a:r>
              <a:endParaRPr lang="zh-CN" altLang="en-US" sz="1200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678481" y="4292903"/>
              <a:ext cx="1709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No.54.5-20ps</a:t>
              </a:r>
              <a:endParaRPr lang="zh-CN" altLang="en-US" sz="12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660787" y="2623402"/>
              <a:ext cx="1709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No.54.5-10ps</a:t>
              </a:r>
              <a:endParaRPr lang="zh-CN" altLang="en-US" sz="12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713489" y="2654412"/>
              <a:ext cx="1709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No.54.5-10ps</a:t>
              </a:r>
              <a:endParaRPr lang="zh-CN" altLang="en-US" sz="1200" dirty="0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300192" y="1821242"/>
            <a:ext cx="190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</a:rPr>
              <a:t>Plasma density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23528" y="967852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en-US" altLang="zh-CN" dirty="0" smtClean="0"/>
              <a:t>% N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 in Helium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4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226055"/>
              </p:ext>
            </p:extLst>
          </p:nvPr>
        </p:nvGraphicFramePr>
        <p:xfrm>
          <a:off x="4501402" y="3546479"/>
          <a:ext cx="4642598" cy="3282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" name="Graph" r:id="rId3" imgW="4279680" imgH="3025440" progId="Origin50.Graph">
                  <p:embed/>
                </p:oleObj>
              </mc:Choice>
              <mc:Fallback>
                <p:oleObj name="Graph" r:id="rId3" imgW="4279680" imgH="30254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1402" y="3546479"/>
                        <a:ext cx="4642598" cy="3282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091271"/>
              </p:ext>
            </p:extLst>
          </p:nvPr>
        </p:nvGraphicFramePr>
        <p:xfrm>
          <a:off x="35881" y="3546479"/>
          <a:ext cx="4632127" cy="3274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5" name="Graph" r:id="rId5" imgW="4279680" imgH="3025440" progId="Origin50.Graph">
                  <p:embed/>
                </p:oleObj>
              </mc:Choice>
              <mc:Fallback>
                <p:oleObj name="Graph" r:id="rId5" imgW="4279680" imgH="30254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81" y="3546479"/>
                        <a:ext cx="4632127" cy="3274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r="8335"/>
          <a:stretch/>
        </p:blipFill>
        <p:spPr>
          <a:xfrm>
            <a:off x="535" y="1115809"/>
            <a:ext cx="4787489" cy="7515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r="9268"/>
          <a:stretch/>
        </p:blipFill>
        <p:spPr>
          <a:xfrm>
            <a:off x="4788024" y="1115811"/>
            <a:ext cx="4355976" cy="793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" y="1858659"/>
            <a:ext cx="4667475" cy="19969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858659"/>
            <a:ext cx="4355976" cy="1996932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468313" y="0"/>
            <a:ext cx="8229600" cy="87153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800" kern="0" dirty="0" smtClean="0">
                <a:ea typeface="宋体" pitchFamily="2" charset="-122"/>
              </a:rPr>
              <a:t>Energy Spectrum Reconstruction</a:t>
            </a:r>
            <a:endParaRPr lang="zh-CN" altLang="en-US" sz="2800" kern="0" dirty="0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8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Outlines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051720" y="2060848"/>
            <a:ext cx="538910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Introduction to CLAPA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Laser Electron Acceleration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/>
              <a:t>Generation of E-beam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0000FF"/>
                </a:solidFill>
              </a:rPr>
              <a:t>Applications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Conclusion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45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Outlines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755576" y="1700808"/>
                <a:ext cx="684076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CN" sz="2800" dirty="0" smtClean="0">
                    <a:solidFill>
                      <a:srgbClr val="0000FF"/>
                    </a:solidFill>
                  </a:rPr>
                  <a:t>Applications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	</a:t>
                </a:r>
                <a:r>
                  <a:rPr lang="en-US" altLang="zh-CN" sz="2800" dirty="0" smtClean="0">
                    <a:solidFill>
                      <a:srgbClr val="0000FF"/>
                    </a:solidFill>
                  </a:rPr>
                  <a:t>Direct Dynamic </a:t>
                </a:r>
                <a:r>
                  <a:rPr lang="en-US" altLang="zh-CN" sz="2800" dirty="0" smtClean="0">
                    <a:solidFill>
                      <a:srgbClr val="0000FF"/>
                    </a:solidFill>
                  </a:rPr>
                  <a:t>Imaging (e, x-ray)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	</a:t>
                </a:r>
                <a:r>
                  <a:rPr lang="en-US" altLang="zh-CN" sz="2800" dirty="0" smtClean="0">
                    <a:solidFill>
                      <a:srgbClr val="0000FF"/>
                    </a:solidFill>
                  </a:rPr>
                  <a:t>Phase Contrast Imaging(x-ray)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	</a:t>
                </a:r>
                <a:r>
                  <a:rPr lang="en-US" altLang="zh-CN" sz="2800" dirty="0" smtClean="0">
                    <a:solidFill>
                      <a:srgbClr val="0000FF"/>
                    </a:solidFill>
                  </a:rPr>
                  <a:t>Radioisotopes (</a:t>
                </a:r>
                <a14:m>
                  <m:oMath xmlns:m="http://schemas.openxmlformats.org/officeDocument/2006/math">
                    <m:r>
                      <a:rPr lang="zh-CN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2800" dirty="0" smtClean="0">
                    <a:solidFill>
                      <a:srgbClr val="0000FF"/>
                    </a:solidFill>
                  </a:rPr>
                  <a:t>-ray)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	</a:t>
                </a:r>
                <a:r>
                  <a:rPr lang="en-US" altLang="zh-CN" sz="2800" dirty="0" smtClean="0">
                    <a:solidFill>
                      <a:srgbClr val="0000FF"/>
                    </a:solidFill>
                  </a:rPr>
                  <a:t>Positron Beam (e,</a:t>
                </a:r>
                <a14:m>
                  <m:oMath xmlns:m="http://schemas.openxmlformats.org/officeDocument/2006/math">
                    <m:r>
                      <a:rPr lang="zh-CN" alt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2800" dirty="0">
                    <a:solidFill>
                      <a:srgbClr val="0000FF"/>
                    </a:solidFill>
                  </a:rPr>
                  <a:t>-ray</a:t>
                </a:r>
                <a:r>
                  <a:rPr lang="en-US" altLang="zh-CN" sz="2800" dirty="0" smtClean="0">
                    <a:solidFill>
                      <a:srgbClr val="0000FF"/>
                    </a:solidFill>
                  </a:rPr>
                  <a:t>)</a:t>
                </a:r>
              </a:p>
              <a:p>
                <a:r>
                  <a:rPr lang="en-US" altLang="zh-CN" sz="2800" dirty="0">
                    <a:solidFill>
                      <a:srgbClr val="0000FF"/>
                    </a:solidFill>
                  </a:rPr>
                  <a:t>	</a:t>
                </a:r>
                <a:r>
                  <a:rPr lang="en-US" altLang="zh-CN" sz="2800" dirty="0" smtClean="0">
                    <a:solidFill>
                      <a:srgbClr val="0000FF"/>
                    </a:solidFill>
                  </a:rPr>
                  <a:t>……</a:t>
                </a: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700808"/>
                <a:ext cx="6840760" cy="2677656"/>
              </a:xfrm>
              <a:prstGeom prst="rect">
                <a:avLst/>
              </a:prstGeom>
              <a:blipFill rotWithShape="0">
                <a:blip r:embed="rId2"/>
                <a:stretch>
                  <a:fillRect l="-1604" t="-2278" b="-54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5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梯形 17"/>
          <p:cNvSpPr/>
          <p:nvPr/>
        </p:nvSpPr>
        <p:spPr bwMode="auto">
          <a:xfrm rot="16200000">
            <a:off x="2537336" y="1911788"/>
            <a:ext cx="714788" cy="2952328"/>
          </a:xfrm>
          <a:prstGeom prst="trapezoid">
            <a:avLst>
              <a:gd name="adj" fmla="val 46645"/>
            </a:avLst>
          </a:prstGeom>
          <a:solidFill>
            <a:srgbClr val="FF0000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5576" y="0"/>
            <a:ext cx="7920112" cy="9080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kern="0" dirty="0" smtClean="0"/>
              <a:t>Direct Imaging</a:t>
            </a:r>
            <a:endParaRPr lang="x-none" altLang="en-US" kern="0" dirty="0"/>
          </a:p>
        </p:txBody>
      </p:sp>
      <p:sp>
        <p:nvSpPr>
          <p:cNvPr id="5" name="梯形 4"/>
          <p:cNvSpPr/>
          <p:nvPr/>
        </p:nvSpPr>
        <p:spPr bwMode="auto">
          <a:xfrm rot="16200000">
            <a:off x="2786719" y="1911787"/>
            <a:ext cx="216024" cy="2952328"/>
          </a:xfrm>
          <a:prstGeom prst="trapezoid">
            <a:avLst>
              <a:gd name="adj" fmla="val 41328"/>
            </a:avLst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4351144" y="2523856"/>
            <a:ext cx="108013" cy="172819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179236" y="2235824"/>
            <a:ext cx="504056" cy="2304256"/>
            <a:chOff x="3851920" y="2276872"/>
            <a:chExt cx="504056" cy="2304256"/>
          </a:xfrm>
        </p:grpSpPr>
        <p:sp>
          <p:nvSpPr>
            <p:cNvPr id="8" name="矩形 7"/>
            <p:cNvSpPr/>
            <p:nvPr/>
          </p:nvSpPr>
          <p:spPr bwMode="auto">
            <a:xfrm>
              <a:off x="3923928" y="2564904"/>
              <a:ext cx="360040" cy="172819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3851920" y="2276872"/>
              <a:ext cx="45719" cy="23042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4310257" y="2276872"/>
              <a:ext cx="45719" cy="23042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997613" y="2235824"/>
            <a:ext cx="518602" cy="2304256"/>
            <a:chOff x="4958329" y="2276872"/>
            <a:chExt cx="518602" cy="2304256"/>
          </a:xfrm>
        </p:grpSpPr>
        <p:sp>
          <p:nvSpPr>
            <p:cNvPr id="9" name="矩形 8"/>
            <p:cNvSpPr/>
            <p:nvPr/>
          </p:nvSpPr>
          <p:spPr bwMode="auto">
            <a:xfrm>
              <a:off x="5030337" y="2564904"/>
              <a:ext cx="360040" cy="172819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4958329" y="2276872"/>
              <a:ext cx="45719" cy="23042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5431212" y="2276872"/>
              <a:ext cx="45719" cy="23042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" name="爆炸形 2 13"/>
          <p:cNvSpPr/>
          <p:nvPr/>
        </p:nvSpPr>
        <p:spPr bwMode="auto">
          <a:xfrm>
            <a:off x="4627746" y="2703876"/>
            <a:ext cx="166876" cy="1368152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爆炸形 2 16"/>
          <p:cNvSpPr/>
          <p:nvPr/>
        </p:nvSpPr>
        <p:spPr bwMode="auto">
          <a:xfrm>
            <a:off x="1331639" y="3315944"/>
            <a:ext cx="99891" cy="144016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梯形 18"/>
          <p:cNvSpPr/>
          <p:nvPr/>
        </p:nvSpPr>
        <p:spPr bwMode="auto">
          <a:xfrm rot="16200000">
            <a:off x="4610955" y="2998368"/>
            <a:ext cx="501414" cy="779165"/>
          </a:xfrm>
          <a:prstGeom prst="trapezoid">
            <a:avLst>
              <a:gd name="adj" fmla="val 11919"/>
            </a:avLst>
          </a:prstGeom>
          <a:solidFill>
            <a:srgbClr val="FF0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梯形 19"/>
          <p:cNvSpPr/>
          <p:nvPr/>
        </p:nvSpPr>
        <p:spPr bwMode="auto">
          <a:xfrm rot="16200000">
            <a:off x="5479133" y="2219339"/>
            <a:ext cx="313007" cy="2337223"/>
          </a:xfrm>
          <a:prstGeom prst="trapezoid">
            <a:avLst>
              <a:gd name="adj" fmla="val 13614"/>
            </a:avLst>
          </a:prstGeom>
          <a:solidFill>
            <a:srgbClr val="0000FF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00639" y="199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IP1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3723992" y="197874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beryllium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991457" y="197874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IP2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4237897" y="4427820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Sample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72437" y="2841922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Target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2499037" y="3625991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</a:t>
            </a:r>
            <a:r>
              <a:rPr lang="en-US" altLang="zh-CN" baseline="30000" dirty="0" smtClean="0"/>
              <a:t>-</a:t>
            </a:r>
            <a:r>
              <a:rPr lang="en-US" altLang="zh-CN" dirty="0" smtClean="0"/>
              <a:t> + X-ray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4982189" y="177020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Al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5524653" y="17944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Al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5796135" y="18037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Al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6316741" y="18037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8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0" t="21651" r="2751" b="44615"/>
          <a:stretch/>
        </p:blipFill>
        <p:spPr>
          <a:xfrm flipH="1">
            <a:off x="-31608" y="3346271"/>
            <a:ext cx="4896544" cy="34563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t="7650" r="29525" b="17240"/>
          <a:stretch/>
        </p:blipFill>
        <p:spPr>
          <a:xfrm rot="5460000" flipH="1" flipV="1">
            <a:off x="5254358" y="-362959"/>
            <a:ext cx="3427664" cy="42924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16400" r="45675" b="49324"/>
          <a:stretch/>
        </p:blipFill>
        <p:spPr>
          <a:xfrm>
            <a:off x="-36512" y="-8594"/>
            <a:ext cx="4896544" cy="35010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10941" r="46607" b="51167"/>
          <a:stretch/>
        </p:blipFill>
        <p:spPr>
          <a:xfrm flipH="1">
            <a:off x="4869840" y="3584165"/>
            <a:ext cx="4208659" cy="32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7650" r="65327" b="17240"/>
          <a:stretch/>
        </p:blipFill>
        <p:spPr>
          <a:xfrm rot="5700000" flipH="1" flipV="1">
            <a:off x="3960762" y="425219"/>
            <a:ext cx="2710495" cy="42924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54764" r="20600" b="17936"/>
          <a:stretch/>
        </p:blipFill>
        <p:spPr>
          <a:xfrm flipH="1">
            <a:off x="1849197" y="3933056"/>
            <a:ext cx="2824082" cy="26223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6" t="50000" r="46724" b="21651"/>
          <a:stretch/>
        </p:blipFill>
        <p:spPr>
          <a:xfrm>
            <a:off x="1849197" y="1209836"/>
            <a:ext cx="2824082" cy="2723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48741" r="56299" b="17917"/>
          <a:stretch/>
        </p:blipFill>
        <p:spPr>
          <a:xfrm flipV="1">
            <a:off x="4681872" y="3929884"/>
            <a:ext cx="2675568" cy="26223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55576" y="0"/>
            <a:ext cx="7920112" cy="9080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kern="0" dirty="0" smtClean="0"/>
              <a:t>Direct Imaging</a:t>
            </a:r>
            <a:r>
              <a:rPr lang="en-US" altLang="en-US" sz="3200" kern="0" dirty="0" smtClean="0"/>
              <a:t> (SD-microSD converter)</a:t>
            </a:r>
            <a:r>
              <a:rPr lang="en-US" altLang="en-US" kern="0" dirty="0" smtClean="0"/>
              <a:t> </a:t>
            </a:r>
            <a:endParaRPr lang="x-none" altLang="en-US" kern="0" dirty="0"/>
          </a:p>
        </p:txBody>
      </p:sp>
    </p:spTree>
    <p:extLst>
      <p:ext uri="{BB962C8B-B14F-4D97-AF65-F5344CB8AC3E}">
        <p14:creationId xmlns:p14="http://schemas.microsoft.com/office/powerpoint/2010/main" val="228165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 bwMode="auto">
          <a:xfrm>
            <a:off x="170563" y="908720"/>
            <a:ext cx="87939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2767" t="17902" r="21075" b="23765"/>
          <a:stretch/>
        </p:blipFill>
        <p:spPr>
          <a:xfrm>
            <a:off x="323528" y="2348880"/>
            <a:ext cx="4432284" cy="33541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84993" y="2341403"/>
            <a:ext cx="3932275" cy="335416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755576" y="0"/>
            <a:ext cx="7920112" cy="9080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kern="0" dirty="0" smtClean="0"/>
              <a:t>Direct Imaging</a:t>
            </a:r>
            <a:r>
              <a:rPr lang="en-US" altLang="en-US" kern="0" dirty="0"/>
              <a:t> </a:t>
            </a:r>
            <a:r>
              <a:rPr lang="en-US" altLang="en-US" sz="3200" kern="0" dirty="0" smtClean="0"/>
              <a:t>(</a:t>
            </a:r>
            <a:r>
              <a:rPr lang="en-US" altLang="zh-CN" sz="3200" kern="0" dirty="0" smtClean="0"/>
              <a:t>Chips</a:t>
            </a:r>
            <a:r>
              <a:rPr lang="en-US" altLang="en-US" sz="3200" kern="0" dirty="0" smtClean="0"/>
              <a:t>)</a:t>
            </a:r>
            <a:r>
              <a:rPr lang="en-US" altLang="en-US" kern="0" dirty="0" smtClean="0"/>
              <a:t> </a:t>
            </a:r>
            <a:endParaRPr lang="x-none" altLang="en-US" kern="0" dirty="0"/>
          </a:p>
        </p:txBody>
      </p:sp>
    </p:spTree>
    <p:extLst>
      <p:ext uri="{BB962C8B-B14F-4D97-AF65-F5344CB8AC3E}">
        <p14:creationId xmlns:p14="http://schemas.microsoft.com/office/powerpoint/2010/main" val="22547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 bwMode="auto">
          <a:xfrm>
            <a:off x="170563" y="908720"/>
            <a:ext cx="87939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itle 1"/>
          <p:cNvSpPr txBox="1">
            <a:spLocks/>
          </p:cNvSpPr>
          <p:nvPr/>
        </p:nvSpPr>
        <p:spPr>
          <a:xfrm>
            <a:off x="755576" y="0"/>
            <a:ext cx="7920112" cy="9080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kern="0" dirty="0" smtClean="0"/>
              <a:t>Direct Imaging</a:t>
            </a:r>
            <a:r>
              <a:rPr lang="en-US" altLang="en-US" kern="0" dirty="0"/>
              <a:t> </a:t>
            </a:r>
            <a:r>
              <a:rPr lang="en-US" altLang="en-US" sz="3200" kern="0" dirty="0" smtClean="0"/>
              <a:t>(</a:t>
            </a:r>
            <a:r>
              <a:rPr lang="en-US" altLang="zh-CN" sz="3200" kern="0" dirty="0" smtClean="0"/>
              <a:t>resolution</a:t>
            </a:r>
            <a:r>
              <a:rPr lang="en-US" altLang="en-US" sz="3200" kern="0" dirty="0" smtClean="0"/>
              <a:t>)</a:t>
            </a:r>
            <a:r>
              <a:rPr lang="en-US" altLang="en-US" kern="0" dirty="0" smtClean="0"/>
              <a:t> </a:t>
            </a:r>
            <a:endParaRPr lang="x-none" altLang="en-US" kern="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8500" r="39762" b="17240"/>
          <a:stretch/>
        </p:blipFill>
        <p:spPr>
          <a:xfrm>
            <a:off x="2411376" y="1700808"/>
            <a:ext cx="460851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920112" cy="908050"/>
          </a:xfrm>
        </p:spPr>
        <p:txBody>
          <a:bodyPr/>
          <a:lstStyle/>
          <a:p>
            <a:pPr algn="l"/>
            <a:r>
              <a:rPr lang="en-US" altLang="en-US" dirty="0" smtClean="0"/>
              <a:t>Image enhancement</a:t>
            </a:r>
            <a:endParaRPr lang="x-none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8584" y="931627"/>
            <a:ext cx="4721066" cy="3263741"/>
          </a:xfrm>
        </p:spPr>
        <p:txBody>
          <a:bodyPr/>
          <a:lstStyle/>
          <a:p>
            <a:r>
              <a:rPr lang="en-US" altLang="en-US" dirty="0" smtClean="0"/>
              <a:t>Blurred edges</a:t>
            </a:r>
            <a:endParaRPr lang="x-none" altLang="en-US" dirty="0"/>
          </a:p>
          <a:p>
            <a:r>
              <a:rPr lang="en-US" altLang="en-US" dirty="0" smtClean="0"/>
              <a:t>Low contrast (1:10)</a:t>
            </a:r>
          </a:p>
          <a:p>
            <a:pPr marL="0" indent="0">
              <a:buNone/>
            </a:pPr>
            <a:r>
              <a:rPr lang="en-US" altLang="en-US" dirty="0" smtClean="0"/>
              <a:t>   (USM ineffective)</a:t>
            </a:r>
            <a:endParaRPr lang="x-none" altLang="en-US" dirty="0"/>
          </a:p>
          <a:p>
            <a:r>
              <a:rPr lang="x-none" altLang="en-US" dirty="0" smtClean="0"/>
              <a:t>Sobel（</a:t>
            </a:r>
            <a:r>
              <a:rPr lang="en-US" altLang="en-US" dirty="0" smtClean="0"/>
              <a:t>or </a:t>
            </a:r>
            <a:r>
              <a:rPr lang="x-none" altLang="en-US" dirty="0" smtClean="0"/>
              <a:t>Laplace）</a:t>
            </a:r>
            <a:r>
              <a:rPr lang="en-US" altLang="en-US" dirty="0" smtClean="0"/>
              <a:t>find the edge and increase weights</a:t>
            </a:r>
            <a:endParaRPr lang="x-none" alt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829" y="1772816"/>
            <a:ext cx="2141534" cy="297896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7" y="1772816"/>
            <a:ext cx="2124461" cy="295538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880" y="4212361"/>
            <a:ext cx="2002505" cy="278586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188" y="4183908"/>
            <a:ext cx="2050068" cy="28521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6" t="48585" r="54609" b="35673"/>
          <a:stretch/>
        </p:blipFill>
        <p:spPr>
          <a:xfrm rot="15900000">
            <a:off x="7020265" y="4582075"/>
            <a:ext cx="2252516" cy="16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64190" y="1057447"/>
            <a:ext cx="772423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zh-CN" sz="1800" kern="0" dirty="0" smtClean="0">
                <a:solidFill>
                  <a:srgbClr val="0000FF"/>
                </a:solidFill>
              </a:rPr>
              <a:t>Theoretical </a:t>
            </a:r>
            <a:r>
              <a:rPr lang="en-US" altLang="zh-CN" sz="1800" kern="0" dirty="0">
                <a:solidFill>
                  <a:srgbClr val="0000FF"/>
                </a:solidFill>
              </a:rPr>
              <a:t>Simulation: </a:t>
            </a:r>
          </a:p>
          <a:p>
            <a:pPr marL="0" indent="0">
              <a:buFontTx/>
              <a:buNone/>
            </a:pPr>
            <a:r>
              <a:rPr lang="en-US" altLang="zh-CN" sz="1800" kern="0" dirty="0" err="1" smtClean="0"/>
              <a:t>Xueqing</a:t>
            </a:r>
            <a:r>
              <a:rPr lang="en-US" altLang="zh-CN" sz="1800" kern="0" dirty="0" smtClean="0"/>
              <a:t> Yan</a:t>
            </a:r>
            <a:r>
              <a:rPr lang="en-US" altLang="zh-CN" sz="1800" b="0" kern="0" dirty="0" smtClean="0"/>
              <a:t>, </a:t>
            </a:r>
            <a:r>
              <a:rPr lang="en-US" altLang="zh-CN" sz="1800" b="0" kern="0" dirty="0" err="1" smtClean="0"/>
              <a:t>Jinqing</a:t>
            </a:r>
            <a:r>
              <a:rPr lang="en-US" altLang="zh-CN" sz="1800" b="0" kern="0" dirty="0" smtClean="0"/>
              <a:t> Yu, </a:t>
            </a:r>
            <a:r>
              <a:rPr lang="en-US" altLang="zh-CN" sz="1800" b="0" kern="0" dirty="0" err="1" smtClean="0"/>
              <a:t>Ronghao</a:t>
            </a:r>
            <a:r>
              <a:rPr lang="en-US" altLang="zh-CN" sz="1800" b="0" kern="0" dirty="0" smtClean="0"/>
              <a:t> Hu, </a:t>
            </a:r>
            <a:r>
              <a:rPr lang="en-US" altLang="zh-CN" sz="1800" b="0" kern="0" dirty="0" err="1" smtClean="0"/>
              <a:t>Yinren</a:t>
            </a:r>
            <a:r>
              <a:rPr lang="en-US" altLang="zh-CN" sz="1800" b="0" kern="0" dirty="0" smtClean="0"/>
              <a:t> </a:t>
            </a:r>
            <a:r>
              <a:rPr lang="en-US" altLang="zh-CN" sz="1800" b="0" kern="0" dirty="0" err="1" smtClean="0"/>
              <a:t>Shou</a:t>
            </a:r>
            <a:r>
              <a:rPr lang="en-US" altLang="zh-CN" sz="1800" b="0" kern="0" dirty="0" smtClean="0"/>
              <a:t>, Zheng Gong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altLang="zh-CN" sz="1800" b="1" kern="0" dirty="0" smtClean="0">
                <a:solidFill>
                  <a:srgbClr val="0000FF"/>
                </a:solidFill>
              </a:rPr>
              <a:t>Electron Acceleration &amp; Radiation : </a:t>
            </a:r>
          </a:p>
          <a:p>
            <a:pPr marL="0" indent="0">
              <a:buNone/>
            </a:pPr>
            <a:r>
              <a:rPr lang="en-US" altLang="zh-CN" sz="1800" b="1" kern="0" dirty="0" smtClean="0"/>
              <a:t>Haiyang Lu, </a:t>
            </a:r>
            <a:r>
              <a:rPr lang="en-US" altLang="zh-CN" sz="1800" b="0" kern="0" dirty="0" err="1" smtClean="0"/>
              <a:t>Zhiyi</a:t>
            </a:r>
            <a:r>
              <a:rPr lang="en-US" altLang="zh-CN" sz="1800" b="0" kern="0" dirty="0" smtClean="0"/>
              <a:t> Xu, </a:t>
            </a:r>
            <a:r>
              <a:rPr lang="en-US" altLang="zh-CN" sz="1800" b="0" kern="0" dirty="0" err="1" smtClean="0"/>
              <a:t>Zhaofan</a:t>
            </a:r>
            <a:r>
              <a:rPr lang="en-US" altLang="zh-CN" sz="1800" b="0" kern="0" dirty="0" smtClean="0"/>
              <a:t> Xiao, </a:t>
            </a:r>
            <a:r>
              <a:rPr lang="en-US" altLang="zh-CN" sz="1800" b="0" kern="0" dirty="0" err="1" smtClean="0"/>
              <a:t>Xingtai</a:t>
            </a:r>
            <a:r>
              <a:rPr lang="en-US" altLang="zh-CN" sz="1800" b="0" kern="0" dirty="0" smtClean="0"/>
              <a:t> </a:t>
            </a:r>
            <a:r>
              <a:rPr lang="en-US" altLang="zh-CN" sz="1800" b="0" kern="0" dirty="0" err="1" smtClean="0"/>
              <a:t>Xue</a:t>
            </a:r>
            <a:endParaRPr lang="en-US" altLang="zh-CN" sz="1800" b="0" kern="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altLang="zh-CN" sz="1800" kern="0" dirty="0" smtClean="0">
                <a:solidFill>
                  <a:srgbClr val="0000FF"/>
                </a:solidFill>
              </a:rPr>
              <a:t>Proton </a:t>
            </a:r>
            <a:r>
              <a:rPr lang="en-US" altLang="zh-CN" sz="1800" kern="0" dirty="0">
                <a:solidFill>
                  <a:srgbClr val="0000FF"/>
                </a:solidFill>
              </a:rPr>
              <a:t>Acceleration &amp; Application</a:t>
            </a:r>
            <a:r>
              <a:rPr lang="zh-CN" altLang="en-US" sz="1800" kern="0" dirty="0">
                <a:solidFill>
                  <a:srgbClr val="0000FF"/>
                </a:solidFill>
              </a:rPr>
              <a:t>：</a:t>
            </a:r>
            <a:endParaRPr lang="en-US" altLang="zh-CN" sz="1800" kern="0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altLang="zh-CN" sz="1800" kern="0" dirty="0" smtClean="0"/>
              <a:t>Chen Lin</a:t>
            </a:r>
            <a:r>
              <a:rPr lang="en-US" altLang="zh-CN" sz="1800" b="0" kern="0" dirty="0" smtClean="0"/>
              <a:t>, Qing Liao, </a:t>
            </a:r>
            <a:r>
              <a:rPr lang="en-US" altLang="zh-CN" sz="1800" b="0" kern="0" dirty="0" err="1" smtClean="0"/>
              <a:t>Xiaohan</a:t>
            </a:r>
            <a:r>
              <a:rPr lang="en-US" altLang="zh-CN" sz="1800" b="0" kern="0" dirty="0" smtClean="0"/>
              <a:t> Xu, </a:t>
            </a:r>
            <a:r>
              <a:rPr lang="en-US" altLang="zh-CN" sz="1800" b="0" kern="0" dirty="0" err="1" smtClean="0"/>
              <a:t>Minjian</a:t>
            </a:r>
            <a:r>
              <a:rPr lang="en-US" altLang="zh-CN" sz="1800" b="0" kern="0" dirty="0" smtClean="0"/>
              <a:t> Wu, </a:t>
            </a:r>
            <a:r>
              <a:rPr lang="en-US" altLang="zh-CN" sz="1800" b="0" kern="0" dirty="0" err="1" smtClean="0"/>
              <a:t>Dongyu</a:t>
            </a:r>
            <a:r>
              <a:rPr lang="en-US" altLang="zh-CN" sz="1800" b="0" kern="0" dirty="0" smtClean="0"/>
              <a:t> Li</a:t>
            </a:r>
          </a:p>
          <a:p>
            <a:pPr marL="0" indent="0">
              <a:buFontTx/>
              <a:buNone/>
            </a:pPr>
            <a:r>
              <a:rPr lang="en-US" altLang="zh-CN" sz="1800" kern="0" dirty="0" err="1" smtClean="0"/>
              <a:t>Wenjun</a:t>
            </a:r>
            <a:r>
              <a:rPr lang="en-US" altLang="zh-CN" sz="1800" kern="0" dirty="0" smtClean="0"/>
              <a:t> Ma</a:t>
            </a:r>
            <a:r>
              <a:rPr lang="en-US" altLang="zh-CN" sz="1800" b="0" kern="0" dirty="0" smtClean="0"/>
              <a:t>, </a:t>
            </a:r>
            <a:r>
              <a:rPr lang="en-US" altLang="zh-CN" sz="1800" b="0" kern="0" dirty="0" err="1" smtClean="0"/>
              <a:t>Dahui</a:t>
            </a:r>
            <a:r>
              <a:rPr lang="en-US" altLang="zh-CN" sz="1800" b="0" kern="0" dirty="0"/>
              <a:t> </a:t>
            </a:r>
            <a:r>
              <a:rPr lang="en-US" altLang="zh-CN" sz="1800" b="0" kern="0" dirty="0" smtClean="0"/>
              <a:t>Wang, </a:t>
            </a:r>
            <a:r>
              <a:rPr lang="en-US" altLang="zh-CN" sz="1800" b="0" kern="0" dirty="0" err="1" smtClean="0"/>
              <a:t>Jianbo</a:t>
            </a:r>
            <a:r>
              <a:rPr lang="en-US" altLang="zh-CN" sz="1800" b="0" kern="0" dirty="0" smtClean="0"/>
              <a:t> Liu, </a:t>
            </a:r>
            <a:r>
              <a:rPr lang="en-US" altLang="zh-CN" sz="1800" b="0" kern="0" dirty="0" err="1" smtClean="0"/>
              <a:t>Yinren</a:t>
            </a:r>
            <a:r>
              <a:rPr lang="en-US" altLang="zh-CN" sz="1800" b="0" kern="0" dirty="0" smtClean="0"/>
              <a:t> </a:t>
            </a:r>
            <a:r>
              <a:rPr lang="en-US" altLang="zh-CN" sz="1800" b="0" kern="0" dirty="0" err="1" smtClean="0"/>
              <a:t>Shou</a:t>
            </a:r>
            <a:r>
              <a:rPr lang="en-US" altLang="zh-CN" sz="1800" b="0" kern="0" dirty="0" smtClean="0"/>
              <a:t>, </a:t>
            </a:r>
            <a:r>
              <a:rPr lang="en-US" altLang="zh-CN" sz="1800" b="0" kern="0" dirty="0" err="1" smtClean="0"/>
              <a:t>Pengjie</a:t>
            </a:r>
            <a:r>
              <a:rPr lang="en-US" altLang="zh-CN" sz="1800" b="0" kern="0" dirty="0" smtClean="0"/>
              <a:t> Wang, </a:t>
            </a:r>
          </a:p>
          <a:p>
            <a:pPr marL="0" indent="0">
              <a:buFontTx/>
              <a:buNone/>
            </a:pPr>
            <a:r>
              <a:rPr lang="en-US" altLang="zh-CN" sz="1800" kern="0" dirty="0" smtClean="0"/>
              <a:t>Kun Zhu</a:t>
            </a:r>
            <a:r>
              <a:rPr lang="en-US" altLang="zh-CN" sz="1800" b="0" kern="0" dirty="0" smtClean="0"/>
              <a:t>, </a:t>
            </a:r>
            <a:r>
              <a:rPr lang="en-US" altLang="zh-CN" sz="1800" b="0" kern="0" dirty="0" err="1" smtClean="0"/>
              <a:t>Jungao</a:t>
            </a:r>
            <a:r>
              <a:rPr lang="en-US" altLang="zh-CN" sz="1800" b="0" kern="0" dirty="0" smtClean="0"/>
              <a:t> Zhu, Li Tao, </a:t>
            </a:r>
            <a:r>
              <a:rPr lang="en-US" altLang="zh-CN" sz="1800" b="0" kern="0" dirty="0" err="1" smtClean="0"/>
              <a:t>Chengcai</a:t>
            </a:r>
            <a:r>
              <a:rPr lang="en-US" altLang="zh-CN" sz="1800" b="0" kern="0" dirty="0" smtClean="0"/>
              <a:t> Li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zh-CN" sz="1800" kern="0" dirty="0" smtClean="0">
                <a:solidFill>
                  <a:srgbClr val="0000FF"/>
                </a:solidFill>
              </a:rPr>
              <a:t>Postdocs</a:t>
            </a:r>
            <a:r>
              <a:rPr lang="zh-CN" altLang="en-US" sz="1800" kern="0" dirty="0" smtClean="0">
                <a:solidFill>
                  <a:srgbClr val="0000FF"/>
                </a:solidFill>
              </a:rPr>
              <a:t>：</a:t>
            </a:r>
            <a:endParaRPr lang="en-US" altLang="zh-CN" sz="1800" kern="0" dirty="0" smtClean="0">
              <a:solidFill>
                <a:srgbClr val="0000FF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CN" sz="1800" b="0" kern="0" dirty="0" err="1" smtClean="0"/>
              <a:t>Jinqing</a:t>
            </a:r>
            <a:r>
              <a:rPr lang="en-US" altLang="zh-CN" sz="1800" b="0" kern="0" dirty="0" smtClean="0"/>
              <a:t> Yu, </a:t>
            </a:r>
            <a:r>
              <a:rPr lang="en-US" altLang="zh-CN" sz="1800" b="0" kern="0" dirty="0" err="1" smtClean="0"/>
              <a:t>Jungao</a:t>
            </a:r>
            <a:r>
              <a:rPr lang="en-US" altLang="zh-CN" sz="1800" b="0" kern="0" dirty="0" smtClean="0"/>
              <a:t> </a:t>
            </a:r>
            <a:r>
              <a:rPr lang="en-US" altLang="zh-CN" sz="1800" b="0" kern="0" dirty="0"/>
              <a:t>Zhu</a:t>
            </a:r>
            <a:r>
              <a:rPr lang="en-US" altLang="zh-CN" sz="1800" b="0" kern="0" dirty="0" smtClean="0"/>
              <a:t>, </a:t>
            </a:r>
            <a:r>
              <a:rPr lang="en-US" altLang="zh-CN" sz="1800" b="0" kern="0" dirty="0" err="1" smtClean="0"/>
              <a:t>Ailin</a:t>
            </a:r>
            <a:r>
              <a:rPr lang="en-US" altLang="zh-CN" sz="1800" b="0" kern="0" dirty="0" smtClean="0"/>
              <a:t> Zhang</a:t>
            </a:r>
            <a:endParaRPr lang="en-US" altLang="zh-CN" sz="1800" b="0" kern="0" dirty="0" smtClean="0">
              <a:solidFill>
                <a:srgbClr val="0000FF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CN" sz="1800" kern="0" dirty="0" smtClean="0">
                <a:solidFill>
                  <a:srgbClr val="0000FF"/>
                </a:solidFill>
              </a:rPr>
              <a:t>Supporting </a:t>
            </a:r>
            <a:r>
              <a:rPr lang="en-US" altLang="zh-CN" sz="1800" kern="0" dirty="0">
                <a:solidFill>
                  <a:srgbClr val="0000FF"/>
                </a:solidFill>
              </a:rPr>
              <a:t>Engineers:</a:t>
            </a:r>
          </a:p>
          <a:p>
            <a:pPr marL="0" indent="0">
              <a:buFontTx/>
              <a:buNone/>
            </a:pPr>
            <a:r>
              <a:rPr lang="en-US" altLang="zh-CN" sz="1800" b="0" kern="0" dirty="0" err="1" smtClean="0"/>
              <a:t>Zhongxi</a:t>
            </a:r>
            <a:r>
              <a:rPr lang="en-US" altLang="zh-CN" sz="1800" b="0" kern="0" dirty="0" smtClean="0"/>
              <a:t> Yuan, </a:t>
            </a:r>
            <a:r>
              <a:rPr lang="en-US" altLang="zh-CN" sz="1800" b="0" kern="0" dirty="0" err="1" smtClean="0"/>
              <a:t>Yanying</a:t>
            </a:r>
            <a:r>
              <a:rPr lang="en-US" altLang="zh-CN" sz="1800" b="0" kern="0" dirty="0" smtClean="0"/>
              <a:t> Zhao</a:t>
            </a:r>
          </a:p>
          <a:p>
            <a:pPr marL="0" indent="0">
              <a:buFontTx/>
              <a:buNone/>
            </a:pPr>
            <a:endParaRPr lang="en-US" altLang="zh-CN" sz="1800" b="0" kern="0" dirty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92088" y="0"/>
            <a:ext cx="702027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zh-CN" sz="2800" b="1" kern="0" dirty="0" smtClean="0"/>
              <a:t>CLAPA TEAM</a:t>
            </a:r>
          </a:p>
          <a:p>
            <a:pPr marL="0" indent="0" algn="ctr">
              <a:buFontTx/>
              <a:buNone/>
            </a:pPr>
            <a:r>
              <a:rPr lang="zh-CN" altLang="en-US" sz="2000" kern="0" dirty="0" smtClean="0"/>
              <a:t>（</a:t>
            </a:r>
            <a:r>
              <a:rPr lang="en-US" altLang="zh-CN" sz="2000" kern="0" dirty="0" smtClean="0"/>
              <a:t>Compact Laser Plasma Accelerator</a:t>
            </a:r>
            <a:r>
              <a:rPr lang="zh-CN" altLang="en-US" sz="2000" kern="0" dirty="0" smtClean="0"/>
              <a:t>）</a:t>
            </a:r>
            <a:endParaRPr lang="en-US" altLang="zh-CN" sz="2000" b="1" kern="0" dirty="0" smtClean="0"/>
          </a:p>
        </p:txBody>
      </p:sp>
      <p:pic>
        <p:nvPicPr>
          <p:cNvPr id="13314" name="Picture 2" descr="http://m.tiebaimg.com/timg?wapp&amp;quality=80&amp;size=b150_150&amp;subsize=20480&amp;cut_x=0&amp;cut_w=0&amp;cut_y=0&amp;cut_h=0&amp;sec=1369815402&amp;srctrace&amp;di=e1ba8b1192f3920f82b7c5082c5d8395&amp;wh_rate=null&amp;src=http%3A%2F%2Ftieba.baidu.com%2Ftb%2Fcms%2Fngmis%2Ffile_1415349880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" y="5675134"/>
            <a:ext cx="999725" cy="9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5087"/>
          <a:stretch/>
        </p:blipFill>
        <p:spPr>
          <a:xfrm>
            <a:off x="2783129" y="5715241"/>
            <a:ext cx="1819275" cy="822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404" y="5717275"/>
            <a:ext cx="2592288" cy="818617"/>
          </a:xfrm>
          <a:prstGeom prst="rect">
            <a:avLst/>
          </a:prstGeom>
        </p:spPr>
      </p:pic>
      <p:pic>
        <p:nvPicPr>
          <p:cNvPr id="13318" name="Picture 6" descr="https://ss0.baidu.com/6ONWsjip0QIZ8tyhnq/it/u=3239728080,2365994060&amp;fm=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73" y="5664151"/>
            <a:ext cx="1010707" cy="10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 bwMode="auto">
          <a:xfrm>
            <a:off x="7452320" y="6093296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7668344" y="6093296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7884368" y="6093296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8172400" y="6093296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8388424" y="6093296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8604448" y="6093296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812944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5576" y="185404"/>
            <a:ext cx="913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Transmutation of </a:t>
            </a:r>
            <a:r>
              <a:rPr lang="en-US" altLang="zh-CN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  <a:cs typeface="DejaVu Serif"/>
              </a:rPr>
              <a:t>126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  <a:cs typeface="DejaVu Serif"/>
              </a:rPr>
              <a:t>Sn </a:t>
            </a:r>
            <a:r>
              <a:rPr lang="en-US" altLang="zh-CN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(</a:t>
            </a:r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6.3 </a:t>
            </a:r>
            <a:r>
              <a:rPr lang="en-US" altLang="zh-CN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Sv</a:t>
            </a:r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/g)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494898" y="1184367"/>
            <a:ext cx="5544616" cy="3924561"/>
            <a:chOff x="2848424" y="929626"/>
            <a:chExt cx="5544616" cy="3924561"/>
          </a:xfrm>
        </p:grpSpPr>
        <p:pic>
          <p:nvPicPr>
            <p:cNvPr id="2" name="图片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48424" y="929626"/>
              <a:ext cx="5544616" cy="39245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矩形 4"/>
            <p:cNvSpPr/>
            <p:nvPr/>
          </p:nvSpPr>
          <p:spPr>
            <a:xfrm rot="20435108">
              <a:off x="4605953" y="1385498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  <a:cs typeface="DejaVu Serif"/>
                </a:rPr>
                <a:t>2 cm</a:t>
              </a:r>
              <a:endParaRPr lang="zh-CN" altLang="en-US" dirty="0"/>
            </a:p>
          </p:txBody>
        </p:sp>
      </p:grpSp>
      <p:pic>
        <p:nvPicPr>
          <p:cNvPr id="6" name="图片 5" descr="C:\Users\wxl\Desktop\图片9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99" y="3789040"/>
            <a:ext cx="3016676" cy="29081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126025" y="894136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Uranium-235 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  <a:sym typeface="Wingdings" panose="05000000000000000000" pitchFamily="2" charset="2"/>
              </a:rPr>
              <a:t> </a:t>
            </a:r>
            <a:r>
              <a:rPr lang="en-US" altLang="zh-CN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126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Sn 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(0.06%)</a:t>
            </a:r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3584156" y="5380645"/>
            <a:ext cx="5469396" cy="1072691"/>
            <a:chOff x="3296124" y="5288679"/>
            <a:chExt cx="5469396" cy="1072691"/>
          </a:xfrm>
        </p:grpSpPr>
        <p:sp>
          <p:nvSpPr>
            <p:cNvPr id="9" name="矩形 8"/>
            <p:cNvSpPr/>
            <p:nvPr/>
          </p:nvSpPr>
          <p:spPr>
            <a:xfrm>
              <a:off x="3296124" y="5712492"/>
              <a:ext cx="1165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100 </a:t>
              </a:r>
              <a:r>
                <a:rPr lang="en-US" altLang="zh-CN" kern="1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nC</a:t>
              </a:r>
              <a:endPara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endParaRPr>
            </a:p>
            <a:p>
              <a:pPr algn="ctr"/>
              <a:r>
                <a:rPr lang="en-US" altLang="zh-CN" kern="1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100s MeV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4369527" y="5715039"/>
              <a:ext cx="24165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kern="1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high-flux </a:t>
              </a:r>
              <a:r>
                <a:rPr lang="en-US" altLang="zh-CN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(10</a:t>
              </a:r>
              <a:r>
                <a:rPr lang="en-US" altLang="zh-CN" kern="100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11 </a:t>
              </a:r>
              <a:r>
                <a:rPr lang="en-US" altLang="zh-CN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per </a:t>
              </a:r>
              <a:r>
                <a:rPr lang="en-US" altLang="zh-CN" kern="1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shot</a:t>
              </a:r>
              <a:r>
                <a:rPr lang="en-US" altLang="zh-CN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) bremsstrahlung </a:t>
              </a:r>
              <a:r>
                <a:rPr lang="en-US" altLang="zh-CN" i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γ</a:t>
              </a:r>
              <a:r>
                <a:rPr lang="en-US" altLang="zh-CN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-rays 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3345176" y="5288679"/>
              <a:ext cx="1116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WenQuanYi Micro Hei"/>
                </a:rPr>
                <a:t>Electrons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809957" y="5288679"/>
              <a:ext cx="1524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WenQuanYi Micro Hei"/>
                </a:rPr>
                <a:t>Gamma Rays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544078" y="5288679"/>
              <a:ext cx="22214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WenQuanYi Micro Hei"/>
                </a:rPr>
                <a:t>Transmutation Yield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786054" y="5715039"/>
              <a:ext cx="17483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be </a:t>
              </a:r>
              <a:r>
                <a:rPr lang="en-US" altLang="zh-CN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the order of 10</a:t>
              </a:r>
              <a:r>
                <a:rPr lang="en-US" altLang="zh-CN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9</a:t>
              </a:r>
              <a:r>
                <a:rPr lang="en-US" altLang="zh-CN" dirty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 per </a:t>
              </a:r>
              <a:r>
                <a:rPr lang="en-US" altLang="zh-CN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WenQuanYi Micro Hei"/>
                </a:rPr>
                <a:t>shot</a:t>
              </a:r>
              <a:endParaRPr lang="zh-CN" altLang="en-US" dirty="0"/>
            </a:p>
          </p:txBody>
        </p:sp>
      </p:grpSp>
      <p:sp>
        <p:nvSpPr>
          <p:cNvPr id="20" name="矩形 19"/>
          <p:cNvSpPr/>
          <p:nvPr/>
        </p:nvSpPr>
        <p:spPr>
          <a:xfrm>
            <a:off x="163230" y="1359322"/>
            <a:ext cx="5272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126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Sn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  <a:sym typeface="Wingdings" panose="05000000000000000000" pitchFamily="2" charset="2"/>
              </a:rPr>
              <a:t></a:t>
            </a:r>
            <a:r>
              <a:rPr lang="en-US" altLang="zh-CN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 </a:t>
            </a:r>
            <a:r>
              <a:rPr lang="en-US" altLang="zh-CN" kern="1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125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Sn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 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(9.64d, (</a:t>
            </a:r>
            <a:r>
              <a:rPr lang="en-US" altLang="zh-CN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γ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, n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), 8.2MeV, 50.3%) </a:t>
            </a:r>
          </a:p>
          <a:p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  <a:sym typeface="Wingdings" panose="05000000000000000000" pitchFamily="2" charset="2"/>
              </a:rPr>
              <a:t></a:t>
            </a:r>
            <a:r>
              <a:rPr lang="en-US" altLang="zh-CN" kern="1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 125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Sb (2.76y, (</a:t>
            </a:r>
            <a:r>
              <a:rPr lang="en-US" altLang="zh-CN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p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, 2n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), 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6.7MeV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, 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0.002%)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  <a:sym typeface="Wingdings" panose="05000000000000000000" pitchFamily="2" charset="2"/>
              </a:rPr>
              <a:t> </a:t>
            </a:r>
            <a:r>
              <a:rPr lang="en-US" altLang="zh-CN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 </a:t>
            </a:r>
            <a:r>
              <a:rPr lang="en-US" altLang="zh-CN" kern="1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125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Te </a:t>
            </a:r>
            <a:endParaRPr lang="en-US" altLang="zh-CN" kern="100" dirty="0">
              <a:solidFill>
                <a:srgbClr val="000000"/>
              </a:solidFill>
              <a:latin typeface="Times New Roman" panose="02020603050405020304" pitchFamily="18" charset="0"/>
              <a:ea typeface="WenQuanYi Micro Hei"/>
            </a:endParaRPr>
          </a:p>
          <a:p>
            <a:endParaRPr lang="en-US" altLang="zh-CN" kern="100" dirty="0" smtClean="0">
              <a:solidFill>
                <a:srgbClr val="000000"/>
              </a:solidFill>
              <a:latin typeface="Times New Roman" panose="02020603050405020304" pitchFamily="18" charset="0"/>
              <a:ea typeface="WenQuanYi Micro Hei"/>
            </a:endParaRPr>
          </a:p>
          <a:p>
            <a:r>
              <a:rPr lang="en-US" altLang="zh-CN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126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Sn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  <a:sym typeface="Wingdings" panose="05000000000000000000" pitchFamily="2" charset="2"/>
              </a:rPr>
              <a:t></a:t>
            </a:r>
            <a:r>
              <a:rPr lang="en-US" altLang="zh-CN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 </a:t>
            </a:r>
            <a:r>
              <a:rPr lang="en-US" altLang="zh-CN" kern="1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124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Sn (stable, 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(</a:t>
            </a:r>
            <a:r>
              <a:rPr lang="en-US" altLang="zh-CN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γ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, 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2n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), </a:t>
            </a:r>
            <a:r>
              <a:rPr lang="en-US" altLang="zh-CN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WenQuanYi Micro Hei"/>
              </a:rPr>
              <a:t>14MeV, 40.2%) </a:t>
            </a:r>
            <a:endParaRPr lang="en-US" altLang="zh-CN" kern="100" dirty="0">
              <a:solidFill>
                <a:srgbClr val="000000"/>
              </a:solidFill>
              <a:latin typeface="Times New Roman" panose="02020603050405020304" pitchFamily="18" charset="0"/>
              <a:ea typeface="WenQuanYi Micro Hei"/>
            </a:endParaRPr>
          </a:p>
        </p:txBody>
      </p:sp>
    </p:spTree>
    <p:extLst>
      <p:ext uri="{BB962C8B-B14F-4D97-AF65-F5344CB8AC3E}">
        <p14:creationId xmlns:p14="http://schemas.microsoft.com/office/powerpoint/2010/main" val="13076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4104456" cy="36857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550093" y="2223440"/>
                <a:ext cx="4572000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:r>
                  <a:rPr lang="en-US" altLang="zh-CN" sz="2400" dirty="0" smtClean="0"/>
                  <a:t>Bethe-</a:t>
                </a:r>
                <a:r>
                  <a:rPr lang="en-US" altLang="zh-CN" sz="2400" dirty="0" err="1" smtClean="0"/>
                  <a:t>Heitler</a:t>
                </a:r>
                <a:r>
                  <a:rPr lang="en-US" altLang="zh-CN" sz="2400" dirty="0" smtClean="0"/>
                  <a:t>(B-H</a:t>
                </a:r>
                <a:r>
                  <a:rPr lang="en-US" altLang="zh-CN" sz="2400" dirty="0"/>
                  <a:t>)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process:</a:t>
                </a:r>
              </a:p>
              <a:p>
                <a:pPr marL="0" indent="0">
                  <a:buNone/>
                </a:pPr>
                <a:r>
                  <a:rPr lang="en-US" altLang="zh-CN" sz="2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400" dirty="0"/>
                  <a:t>	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093" y="2223440"/>
                <a:ext cx="4572000" cy="1200329"/>
              </a:xfrm>
              <a:prstGeom prst="rect">
                <a:avLst/>
              </a:prstGeom>
              <a:blipFill rotWithShape="0">
                <a:blip r:embed="rId3"/>
                <a:stretch>
                  <a:fillRect t="-3553" r="-3600" b="-3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549" y="3573017"/>
            <a:ext cx="4426451" cy="3284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716016" y="980728"/>
                <a:ext cx="4572000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 algn="ctr"/>
                <a:r>
                  <a:rPr lang="en-US" altLang="zh-CN" sz="2400" dirty="0" smtClean="0"/>
                  <a:t>Trident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process:</a:t>
                </a:r>
              </a:p>
              <a:p>
                <a:pPr lvl="1" algn="ctr"/>
                <a:endParaRPr lang="en-US" altLang="zh-CN" sz="2400" dirty="0"/>
              </a:p>
              <a:p>
                <a:pPr marL="0" indent="0">
                  <a:buNone/>
                </a:pPr>
                <a:r>
                  <a:rPr lang="en-US" altLang="zh-CN" sz="2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→2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1" smtClean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altLang="zh-CN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980728"/>
                <a:ext cx="4572000" cy="1200329"/>
              </a:xfrm>
              <a:prstGeom prst="rect">
                <a:avLst/>
              </a:prstGeom>
              <a:blipFill rotWithShape="0">
                <a:blip r:embed="rId5"/>
                <a:stretch>
                  <a:fillRect t="-3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337544" y="4938586"/>
                <a:ext cx="3096344" cy="157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altLang="zh-CN" sz="2400" dirty="0" smtClean="0">
                    <a:solidFill>
                      <a:srgbClr val="0000FF"/>
                    </a:solidFill>
                    <a:latin typeface="+mn-ea"/>
                    <a:ea typeface="+mn-ea"/>
                  </a:rPr>
                  <a:t>Yields</a:t>
                </a:r>
                <a:r>
                  <a:rPr lang="zh-CN" altLang="en-US" sz="2400" dirty="0" smtClean="0">
                    <a:solidFill>
                      <a:srgbClr val="0000FF"/>
                    </a:solidFill>
                    <a:latin typeface="+mn-ea"/>
                    <a:ea typeface="+mn-ea"/>
                  </a:rPr>
                  <a:t>：</a:t>
                </a:r>
                <a:endParaRPr lang="en-US" altLang="zh-CN" sz="2400" dirty="0">
                  <a:solidFill>
                    <a:srgbClr val="0000FF"/>
                  </a:solidFill>
                  <a:latin typeface="+mn-ea"/>
                  <a:ea typeface="+mn-ea"/>
                </a:endParaRPr>
              </a:p>
              <a:p>
                <a:r>
                  <a:rPr lang="en-US" altLang="zh-CN" sz="2400" dirty="0">
                    <a:solidFill>
                      <a:srgbClr val="0000FF"/>
                    </a:solidFill>
                    <a:latin typeface="+mn-ea"/>
                    <a:ea typeface="+mn-ea"/>
                  </a:rPr>
                  <a:t>Trident:</a:t>
                </a:r>
                <a:r>
                  <a:rPr lang="zh-CN" altLang="en-US" sz="2400" dirty="0">
                    <a:solidFill>
                      <a:srgbClr val="0000FF"/>
                    </a:solidFill>
                    <a:latin typeface="+mn-ea"/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n-ea"/>
                      </a:rPr>
                      <m:t>∝</m:t>
                    </m:r>
                    <m:r>
                      <a:rPr lang="en-US" altLang="zh-C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n-ea"/>
                      </a:rPr>
                      <m:t>𝑑</m:t>
                    </m:r>
                  </m:oMath>
                </a14:m>
                <a:endParaRPr lang="en-US" altLang="zh-CN" sz="2400" dirty="0">
                  <a:solidFill>
                    <a:srgbClr val="0000FF"/>
                  </a:solidFill>
                  <a:latin typeface="+mn-ea"/>
                  <a:ea typeface="+mn-ea"/>
                </a:endParaRPr>
              </a:p>
              <a:p>
                <a:r>
                  <a:rPr lang="en-US" altLang="zh-CN" sz="2400" dirty="0" smtClean="0">
                    <a:solidFill>
                      <a:srgbClr val="0000FF"/>
                    </a:solidFill>
                    <a:latin typeface="+mn-ea"/>
                    <a:ea typeface="+mn-ea"/>
                  </a:rPr>
                  <a:t>B-H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+mn-ea"/>
                    <a:ea typeface="+mn-ea"/>
                  </a:rPr>
                  <a:t>:      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n-ea"/>
                      </a:rPr>
                      <m:t>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𝑑</m:t>
                        </m:r>
                      </m:e>
                      <m:sup>
                        <m:r>
                          <a:rPr lang="en-US" altLang="zh-CN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zh-CN" altLang="en-US" sz="2400">
                        <a:solidFill>
                          <a:srgbClr val="0000FF"/>
                        </a:solidFill>
                        <a:latin typeface="+mn-ea"/>
                        <a:ea typeface="+mn-ea"/>
                      </a:rPr>
                      <m:t> </m:t>
                    </m:r>
                  </m:oMath>
                </a14:m>
                <a:endParaRPr lang="en-US" altLang="zh-CN" sz="2400" dirty="0">
                  <a:solidFill>
                    <a:srgbClr val="0000FF"/>
                  </a:solidFill>
                  <a:latin typeface="+mn-ea"/>
                  <a:ea typeface="+mn-ea"/>
                </a:endParaRPr>
              </a:p>
              <a:p>
                <a:r>
                  <a:rPr lang="en-US" altLang="zh-CN" sz="2400" dirty="0" smtClean="0">
                    <a:solidFill>
                      <a:srgbClr val="0000FF"/>
                    </a:solidFill>
                    <a:latin typeface="+mn-ea"/>
                    <a:ea typeface="+mn-ea"/>
                  </a:rPr>
                  <a:t>B-H prevail 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+mn-ea"/>
                    <a:ea typeface="+mn-ea"/>
                  </a:rPr>
                  <a:t>d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rPr>
                      <m:t>&gt;30</m:t>
                    </m:r>
                    <m:r>
                      <a:rPr lang="en-US" altLang="zh-C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n-ea"/>
                        <a:cs typeface="Cambria Math" charset="0"/>
                      </a:rPr>
                      <m:t>𝜇</m:t>
                    </m:r>
                    <m:r>
                      <a:rPr lang="en-US" altLang="zh-C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n-ea"/>
                        <a:cs typeface="Cambria Math" charset="0"/>
                      </a:rPr>
                      <m:t>𝑚</m:t>
                    </m:r>
                  </m:oMath>
                </a14:m>
                <a:endParaRPr lang="en-US" altLang="zh-CN" sz="2400" dirty="0">
                  <a:solidFill>
                    <a:srgbClr val="0000FF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44" y="4938586"/>
                <a:ext cx="3096344" cy="1577996"/>
              </a:xfrm>
              <a:prstGeom prst="rect">
                <a:avLst/>
              </a:prstGeom>
              <a:blipFill rotWithShape="0">
                <a:blip r:embed="rId6"/>
                <a:stretch>
                  <a:fillRect l="-2953" t="-3089" r="-394" b="-7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755576" y="185404"/>
            <a:ext cx="913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 Plasma Positron Generation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r="3024"/>
          <a:stretch/>
        </p:blipFill>
        <p:spPr>
          <a:xfrm>
            <a:off x="4880486" y="-5096"/>
            <a:ext cx="4263514" cy="2302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10310" r="7659"/>
          <a:stretch/>
        </p:blipFill>
        <p:spPr>
          <a:xfrm>
            <a:off x="63375" y="1124744"/>
            <a:ext cx="4004570" cy="2045578"/>
          </a:xfrm>
          <a:prstGeom prst="rect">
            <a:avLst/>
          </a:prstGeom>
        </p:spPr>
      </p:pic>
      <p:sp>
        <p:nvSpPr>
          <p:cNvPr id="7" name="页脚占位符 3"/>
          <p:cNvSpPr txBox="1">
            <a:spLocks/>
          </p:cNvSpPr>
          <p:nvPr/>
        </p:nvSpPr>
        <p:spPr>
          <a:xfrm>
            <a:off x="409987" y="3170322"/>
            <a:ext cx="3860800" cy="3556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400" b="0" dirty="0" smtClean="0"/>
              <a:t>Chen H, et al. Phys. Rev. Lett</a:t>
            </a:r>
            <a:r>
              <a:rPr lang="en-US" altLang="zh-CN" sz="1400" b="0" dirty="0"/>
              <a:t>. </a:t>
            </a:r>
            <a:r>
              <a:rPr lang="en-US" altLang="zh-CN" sz="1400" b="0" dirty="0" smtClean="0"/>
              <a:t>102,105001(2009)</a:t>
            </a:r>
          </a:p>
          <a:p>
            <a:pPr>
              <a:defRPr/>
            </a:pP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5" y="3636352"/>
            <a:ext cx="4510721" cy="31590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961" y="3704475"/>
            <a:ext cx="4344247" cy="3022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718112" y="2393593"/>
                <a:ext cx="40303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rgbClr val="0000FF"/>
                    </a:solidFill>
                  </a:rPr>
                  <a:t>Laser:5J,25fs</a:t>
                </a:r>
                <a:r>
                  <a:rPr lang="zh-CN" altLang="en-US" sz="20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2000" dirty="0" smtClean="0">
                    <a:solidFill>
                      <a:srgbClr val="0000FF"/>
                    </a:solidFill>
                  </a:rPr>
                  <a:t>=</a:t>
                </a:r>
                <a:r>
                  <a:rPr lang="el-GR" altLang="zh-CN" sz="2000" dirty="0" smtClean="0">
                    <a:solidFill>
                      <a:srgbClr val="0000FF"/>
                    </a:solidFill>
                  </a:rPr>
                  <a:t>7.86 </a:t>
                </a:r>
                <a:r>
                  <a:rPr lang="el-GR" altLang="zh-CN" sz="2000" dirty="0" err="1" smtClean="0">
                    <a:solidFill>
                      <a:srgbClr val="0000FF"/>
                    </a:solidFill>
                  </a:rPr>
                  <a:t>μm</a:t>
                </a:r>
                <a:endParaRPr lang="en-US" altLang="zh-CN" sz="2000" dirty="0" smtClean="0">
                  <a:solidFill>
                    <a:srgbClr val="0000FF"/>
                  </a:solidFill>
                </a:endParaRPr>
              </a:p>
              <a:p>
                <a:r>
                  <a:rPr lang="en-US" altLang="zh-CN" sz="2000" dirty="0" smtClean="0">
                    <a:solidFill>
                      <a:srgbClr val="0000FF"/>
                    </a:solidFill>
                  </a:rPr>
                  <a:t>Plasma: 0.1</a:t>
                </a:r>
                <a:r>
                  <a:rPr lang="zh-CN" altLang="en-US" sz="20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altLang="zh-CN" sz="2000" dirty="0" smtClean="0">
                  <a:solidFill>
                    <a:srgbClr val="0000FF"/>
                  </a:solidFill>
                </a:endParaRPr>
              </a:p>
              <a:p>
                <a:r>
                  <a:rPr lang="en-US" altLang="zh-CN" sz="2000" dirty="0" smtClean="0">
                    <a:solidFill>
                      <a:srgbClr val="0000FF"/>
                    </a:solidFill>
                  </a:rPr>
                  <a:t>Target: Au, 7.2 mm in thickness</a:t>
                </a:r>
              </a:p>
              <a:p>
                <a:r>
                  <a:rPr lang="en-US" altLang="zh-CN" sz="2000" dirty="0" smtClean="0">
                    <a:solidFill>
                      <a:srgbClr val="0000FF"/>
                    </a:solidFill>
                  </a:rPr>
                  <a:t>Positron Yield: 6.78x10</a:t>
                </a:r>
                <a:r>
                  <a:rPr lang="en-US" altLang="zh-CN" sz="2000" baseline="30000" dirty="0" smtClean="0">
                    <a:solidFill>
                      <a:srgbClr val="0000FF"/>
                    </a:solidFill>
                  </a:rPr>
                  <a:t>10</a:t>
                </a:r>
                <a:endParaRPr lang="el-GR" altLang="zh-CN" sz="2000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112" y="2393593"/>
                <a:ext cx="4030352" cy="1323439"/>
              </a:xfrm>
              <a:prstGeom prst="rect">
                <a:avLst/>
              </a:prstGeom>
              <a:blipFill rotWithShape="0">
                <a:blip r:embed="rId6"/>
                <a:stretch>
                  <a:fillRect l="-1664" t="-2304" r="-303" b="-78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755577" y="18540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 Plasma Positron Generation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512" y="1025774"/>
            <a:ext cx="198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Direct process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270787" y="1435169"/>
            <a:ext cx="198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Indirect process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7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19386" y="1456323"/>
            <a:ext cx="777666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CN" sz="2000" dirty="0" smtClean="0"/>
              <a:t>Build up the new Lab with 200TW Laser system (2013-2016)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CN" sz="2000" dirty="0" smtClean="0"/>
              <a:t>High </a:t>
            </a:r>
            <a:r>
              <a:rPr lang="en-US" altLang="zh-CN" sz="2000" dirty="0"/>
              <a:t>charge </a:t>
            </a:r>
            <a:r>
              <a:rPr lang="en-US" altLang="zh-CN" sz="2000" dirty="0" smtClean="0"/>
              <a:t>electron acceleration with CP laser (simulation, 22nC, 0.3-1.3GeV)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CN" sz="2000" dirty="0" smtClean="0"/>
              <a:t>Low energy spread (0.5% @ 1GeV) electron acceleration (simulation)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CN" sz="2000" dirty="0" smtClean="0"/>
              <a:t>Electron acceleration with energies of 290 MeV at small angle (&lt;3mrad)(experiments)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CN" sz="2000" dirty="0" smtClean="0"/>
              <a:t>Direct Electron Imaging (large area, &lt;100 um resolution) (experiments)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CN" sz="2000" dirty="0" smtClean="0"/>
              <a:t>Transmutation application (simulation)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CN" sz="2000" dirty="0" smtClean="0"/>
              <a:t>Positron generation (simulation)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507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/>
          <p:nvPr/>
        </p:nvSpPr>
        <p:spPr>
          <a:xfrm>
            <a:off x="3703365" y="6419780"/>
            <a:ext cx="463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CLAPA</a:t>
            </a:r>
            <a:r>
              <a:rPr lang="zh-CN" altLang="en-US" sz="2000" dirty="0" smtClean="0">
                <a:solidFill>
                  <a:schemeClr val="bg1"/>
                </a:solidFill>
              </a:rPr>
              <a:t>招收博士后研究人员，待遇面议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1560" y="1772816"/>
            <a:ext cx="77057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800" dirty="0" smtClean="0">
                <a:solidFill>
                  <a:srgbClr val="0000FF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Thanks for your attention!</a:t>
            </a:r>
          </a:p>
          <a:p>
            <a:pPr algn="ctr" eaLnBrk="1" hangingPunct="1">
              <a:spcBef>
                <a:spcPts val="0"/>
              </a:spcBef>
            </a:pPr>
            <a:endParaRPr lang="en-US" altLang="zh-CN" sz="4800" dirty="0">
              <a:solidFill>
                <a:srgbClr val="0000FF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altLang="zh-CN" sz="4800" dirty="0" smtClean="0">
                <a:solidFill>
                  <a:srgbClr val="FF00FF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Welcome to PKU for collaboration/visit/sightsee!</a:t>
            </a:r>
          </a:p>
          <a:p>
            <a:pPr algn="ctr" eaLnBrk="1" hangingPunct="1">
              <a:spcBef>
                <a:spcPts val="0"/>
              </a:spcBef>
            </a:pPr>
            <a:endParaRPr lang="en-US" altLang="zh-CN" sz="4800" dirty="0">
              <a:solidFill>
                <a:srgbClr val="FF00FF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39552" y="922721"/>
            <a:ext cx="6483954" cy="2621538"/>
            <a:chOff x="1" y="1852613"/>
            <a:chExt cx="9144000" cy="3448595"/>
          </a:xfrm>
        </p:grpSpPr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8" y="2407500"/>
              <a:ext cx="8824705" cy="289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531"/>
            <a:stretch/>
          </p:blipFill>
          <p:spPr bwMode="auto">
            <a:xfrm>
              <a:off x="1" y="1852613"/>
              <a:ext cx="9144000" cy="515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直接连接符 3"/>
            <p:cNvCxnSpPr/>
            <p:nvPr/>
          </p:nvCxnSpPr>
          <p:spPr bwMode="auto">
            <a:xfrm>
              <a:off x="2699792" y="4581128"/>
              <a:ext cx="620501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直接连接符 6"/>
            <p:cNvCxnSpPr/>
            <p:nvPr/>
          </p:nvCxnSpPr>
          <p:spPr bwMode="auto">
            <a:xfrm>
              <a:off x="135632" y="4839180"/>
              <a:ext cx="854082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直接连接符 7"/>
            <p:cNvCxnSpPr/>
            <p:nvPr/>
          </p:nvCxnSpPr>
          <p:spPr bwMode="auto">
            <a:xfrm>
              <a:off x="135632" y="5085184"/>
              <a:ext cx="234813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Box 43"/>
          <p:cNvSpPr txBox="1">
            <a:spLocks noChangeArrowheads="1"/>
          </p:cNvSpPr>
          <p:nvPr/>
        </p:nvSpPr>
        <p:spPr bwMode="auto">
          <a:xfrm>
            <a:off x="827584" y="188640"/>
            <a:ext cx="7272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400" dirty="0" smtClean="0">
                <a:solidFill>
                  <a:srgbClr val="0000FF"/>
                </a:solidFill>
              </a:rPr>
              <a:t>The first concept of Laser Electron Accelerator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4855597" y="5351836"/>
            <a:ext cx="2196444" cy="13747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kumimoji="0" lang="en-US" altLang="ja-JP" sz="1200" dirty="0">
                <a:ea typeface="Osaka" charset="-128"/>
              </a:rPr>
              <a:t>The maximum </a:t>
            </a:r>
            <a:r>
              <a:rPr kumimoji="0" lang="en-US" altLang="ja-JP" sz="1200" dirty="0" err="1">
                <a:ea typeface="Osaka" charset="-128"/>
              </a:rPr>
              <a:t>wakefield</a:t>
            </a:r>
            <a:r>
              <a:rPr kumimoji="0" lang="en-US" altLang="ja-JP" sz="1200" dirty="0">
                <a:ea typeface="Osaka" charset="-128"/>
              </a:rPr>
              <a:t>:</a:t>
            </a:r>
          </a:p>
          <a:p>
            <a:pPr>
              <a:lnSpc>
                <a:spcPts val="2000"/>
              </a:lnSpc>
              <a:defRPr/>
            </a:pPr>
            <a:r>
              <a:rPr kumimoji="0" lang="en-US" altLang="ja-JP" sz="1100" dirty="0" err="1">
                <a:ea typeface="Osaka" charset="-128"/>
              </a:rPr>
              <a:t>E</a:t>
            </a:r>
            <a:r>
              <a:rPr kumimoji="0" lang="en-US" altLang="ja-JP" sz="1100" baseline="-25000" dirty="0" err="1">
                <a:ea typeface="Osaka" charset="-128"/>
              </a:rPr>
              <a:t>max</a:t>
            </a:r>
            <a:r>
              <a:rPr kumimoji="0" lang="en-US" altLang="ja-JP" sz="1100" dirty="0">
                <a:ea typeface="Osaka" charset="-128"/>
              </a:rPr>
              <a:t> [V/cm] = 0.96 n</a:t>
            </a:r>
            <a:r>
              <a:rPr kumimoji="0" lang="en-US" altLang="ja-JP" sz="1100" baseline="-25000" dirty="0">
                <a:ea typeface="Osaka" charset="-128"/>
              </a:rPr>
              <a:t>e</a:t>
            </a:r>
            <a:r>
              <a:rPr kumimoji="0" lang="en-US" altLang="ja-JP" sz="1100" baseline="30000" dirty="0">
                <a:ea typeface="Osaka" charset="-128"/>
              </a:rPr>
              <a:t>1/2</a:t>
            </a:r>
            <a:r>
              <a:rPr kumimoji="0" lang="en-US" altLang="ja-JP" sz="1100" dirty="0">
                <a:ea typeface="Osaka" charset="-128"/>
              </a:rPr>
              <a:t> [cm</a:t>
            </a:r>
            <a:r>
              <a:rPr kumimoji="0" lang="en-US" altLang="ja-JP" sz="1100" baseline="30000" dirty="0">
                <a:ea typeface="Osaka" charset="-128"/>
              </a:rPr>
              <a:t>-3</a:t>
            </a:r>
            <a:r>
              <a:rPr kumimoji="0" lang="en-US" altLang="ja-JP" sz="1100" dirty="0">
                <a:ea typeface="Osaka" charset="-128"/>
              </a:rPr>
              <a:t>]     </a:t>
            </a:r>
          </a:p>
          <a:p>
            <a:pPr>
              <a:lnSpc>
                <a:spcPts val="2000"/>
              </a:lnSpc>
              <a:defRPr/>
            </a:pPr>
            <a:r>
              <a:rPr kumimoji="0" lang="en-US" altLang="ja-JP" sz="1200" dirty="0">
                <a:ea typeface="Osaka" charset="-128"/>
              </a:rPr>
              <a:t>e.g. </a:t>
            </a:r>
            <a:endParaRPr kumimoji="0" lang="en-US" altLang="ja-JP" sz="1200" dirty="0" smtClean="0">
              <a:ea typeface="Osaka" charset="-128"/>
            </a:endParaRPr>
          </a:p>
          <a:p>
            <a:pPr>
              <a:lnSpc>
                <a:spcPts val="2000"/>
              </a:lnSpc>
              <a:defRPr/>
            </a:pPr>
            <a:r>
              <a:rPr lang="en-US" altLang="ja-JP" sz="1200" dirty="0">
                <a:ea typeface="Osaka" charset="-128"/>
              </a:rPr>
              <a:t>n</a:t>
            </a:r>
            <a:r>
              <a:rPr lang="en-US" altLang="ja-JP" sz="1200" baseline="-25000" dirty="0">
                <a:ea typeface="Osaka" charset="-128"/>
              </a:rPr>
              <a:t>e</a:t>
            </a:r>
            <a:r>
              <a:rPr lang="en-US" altLang="ja-JP" sz="1200" dirty="0">
                <a:ea typeface="Osaka" charset="-128"/>
              </a:rPr>
              <a:t> = 10</a:t>
            </a:r>
            <a:r>
              <a:rPr lang="en-US" altLang="ja-JP" sz="1200" baseline="30000" dirty="0">
                <a:ea typeface="Osaka" charset="-128"/>
              </a:rPr>
              <a:t>18</a:t>
            </a:r>
            <a:r>
              <a:rPr lang="en-US" altLang="ja-JP" sz="1200" dirty="0">
                <a:ea typeface="Osaka" charset="-128"/>
              </a:rPr>
              <a:t> cm</a:t>
            </a:r>
            <a:r>
              <a:rPr lang="en-US" altLang="ja-JP" sz="1200" baseline="30000" dirty="0">
                <a:ea typeface="Osaka" charset="-128"/>
              </a:rPr>
              <a:t>-3</a:t>
            </a:r>
          </a:p>
          <a:p>
            <a:pPr>
              <a:lnSpc>
                <a:spcPts val="2000"/>
              </a:lnSpc>
              <a:defRPr/>
            </a:pPr>
            <a:r>
              <a:rPr lang="en-US" altLang="ja-JP" sz="1200" dirty="0" err="1" smtClean="0">
                <a:solidFill>
                  <a:srgbClr val="FF0000"/>
                </a:solidFill>
                <a:ea typeface="Osaka" charset="-128"/>
              </a:rPr>
              <a:t>E</a:t>
            </a:r>
            <a:r>
              <a:rPr lang="en-US" altLang="ja-JP" sz="1200" baseline="-25000" dirty="0" err="1" smtClean="0">
                <a:solidFill>
                  <a:srgbClr val="FF0000"/>
                </a:solidFill>
                <a:ea typeface="Osaka" charset="-128"/>
              </a:rPr>
              <a:t>max</a:t>
            </a:r>
            <a:r>
              <a:rPr lang="en-US" altLang="ja-JP" sz="1200" dirty="0" smtClean="0">
                <a:solidFill>
                  <a:srgbClr val="FF0000"/>
                </a:solidFill>
                <a:ea typeface="Osaka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ea typeface="Osaka" charset="-128"/>
              </a:rPr>
              <a:t>~ </a:t>
            </a:r>
            <a:r>
              <a:rPr lang="en-US" altLang="ja-JP" sz="1200" dirty="0" smtClean="0">
                <a:solidFill>
                  <a:srgbClr val="FF0000"/>
                </a:solidFill>
                <a:ea typeface="Osaka" charset="-128"/>
              </a:rPr>
              <a:t>1GV/cm </a:t>
            </a:r>
            <a:endParaRPr lang="en-US" altLang="ja-JP" sz="1200" baseline="30000" dirty="0">
              <a:solidFill>
                <a:srgbClr val="FF0000"/>
              </a:solidFill>
              <a:ea typeface="Osaka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4"/>
              <p:cNvSpPr txBox="1">
                <a:spLocks noChangeArrowheads="1"/>
              </p:cNvSpPr>
              <p:nvPr/>
            </p:nvSpPr>
            <p:spPr bwMode="auto">
              <a:xfrm>
                <a:off x="3178500" y="3593449"/>
                <a:ext cx="5065908" cy="33855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chemeClr val="tx1"/>
                    </a:solidFill>
                    <a:latin typeface="+mj-lt"/>
                    <a:ea typeface="Verdana" pitchFamily="34" charset="0"/>
                    <a:cs typeface="Verdana" pitchFamily="34" charset="0"/>
                  </a:rPr>
                  <a:t>Laser Wake-Field</a:t>
                </a:r>
                <a:r>
                  <a:rPr lang="ja-JP" altLang="en-US" sz="1600" dirty="0">
                    <a:solidFill>
                      <a:schemeClr val="tx1"/>
                    </a:solidFill>
                    <a:latin typeface="+mj-lt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en-US" altLang="ja-JP" sz="1600" dirty="0">
                    <a:solidFill>
                      <a:schemeClr val="tx1"/>
                    </a:solidFill>
                    <a:latin typeface="+mj-lt"/>
                    <a:ea typeface="Verdana" pitchFamily="34" charset="0"/>
                    <a:cs typeface="Verdana" pitchFamily="34" charset="0"/>
                  </a:rPr>
                  <a:t>in the linear </a:t>
                </a:r>
                <a:r>
                  <a:rPr lang="en-US" altLang="ja-JP" sz="1600" dirty="0" smtClean="0">
                    <a:solidFill>
                      <a:schemeClr val="tx1"/>
                    </a:solidFill>
                    <a:latin typeface="+mj-lt"/>
                    <a:ea typeface="Verdana" pitchFamily="34" charset="0"/>
                    <a:cs typeface="Verdana" pitchFamily="34" charset="0"/>
                  </a:rPr>
                  <a:t>regime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</m:t>
                    </m:r>
                  </m:oMath>
                </a14:m>
                <a:r>
                  <a:rPr lang="en-US" altLang="ja-JP" sz="1600" dirty="0" smtClean="0">
                    <a:solidFill>
                      <a:schemeClr val="tx1"/>
                    </a:solidFill>
                    <a:latin typeface="+mj-lt"/>
                    <a:ea typeface="Verdana" pitchFamily="34" charset="0"/>
                    <a:cs typeface="Verdana" pitchFamily="34" charset="0"/>
                  </a:rPr>
                  <a:t>)</a:t>
                </a:r>
                <a:endParaRPr lang="en-US" altLang="ja-JP" sz="1600" dirty="0">
                  <a:solidFill>
                    <a:schemeClr val="tx1"/>
                  </a:solidFill>
                  <a:latin typeface="+mj-lt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23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8500" y="3593449"/>
                <a:ext cx="5065908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707" y="2289316"/>
            <a:ext cx="1287178" cy="109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35" y="898986"/>
            <a:ext cx="1279322" cy="120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6"/>
          <p:cNvSpPr>
            <a:spLocks noChangeArrowheads="1"/>
          </p:cNvSpPr>
          <p:nvPr/>
        </p:nvSpPr>
        <p:spPr bwMode="auto">
          <a:xfrm>
            <a:off x="7495708" y="3356992"/>
            <a:ext cx="12832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 err="1">
                <a:latin typeface="+mj-lt"/>
              </a:rPr>
              <a:t>Toshiki</a:t>
            </a:r>
            <a:r>
              <a:rPr lang="en-US" altLang="zh-CN" sz="900" dirty="0">
                <a:latin typeface="+mj-lt"/>
              </a:rPr>
              <a:t> </a:t>
            </a:r>
            <a:r>
              <a:rPr lang="zh-CN" altLang="en-US" sz="900" dirty="0">
                <a:latin typeface="+mj-lt"/>
              </a:rPr>
              <a:t> </a:t>
            </a:r>
            <a:r>
              <a:rPr lang="en-US" altLang="zh-CN" sz="900" dirty="0">
                <a:latin typeface="+mj-lt"/>
              </a:rPr>
              <a:t>Tajima</a:t>
            </a:r>
            <a:endParaRPr lang="zh-CN" altLang="en-US" sz="900" dirty="0">
              <a:latin typeface="+mj-lt"/>
            </a:endParaRPr>
          </a:p>
        </p:txBody>
      </p:sp>
      <p:sp>
        <p:nvSpPr>
          <p:cNvPr id="31" name="矩形 7"/>
          <p:cNvSpPr>
            <a:spLocks noChangeArrowheads="1"/>
          </p:cNvSpPr>
          <p:nvPr/>
        </p:nvSpPr>
        <p:spPr bwMode="auto">
          <a:xfrm>
            <a:off x="7363945" y="2065823"/>
            <a:ext cx="16005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+mj-lt"/>
              </a:rPr>
              <a:t>John M </a:t>
            </a:r>
            <a:r>
              <a:rPr lang="en-US" altLang="zh-CN" sz="900" dirty="0" smtClean="0">
                <a:latin typeface="+mj-lt"/>
              </a:rPr>
              <a:t>Dawson</a:t>
            </a:r>
            <a:r>
              <a:rPr lang="zh-CN" altLang="en-US" sz="900" dirty="0" smtClean="0">
                <a:latin typeface="+mj-lt"/>
              </a:rPr>
              <a:t> </a:t>
            </a:r>
            <a:r>
              <a:rPr lang="en-US" altLang="zh-CN" sz="900" dirty="0" smtClean="0">
                <a:latin typeface="+mj-lt"/>
              </a:rPr>
              <a:t>(1930-2001</a:t>
            </a:r>
            <a:r>
              <a:rPr lang="en-US" altLang="zh-CN" sz="900" dirty="0">
                <a:latin typeface="+mj-lt"/>
              </a:rPr>
              <a:t>)</a:t>
            </a:r>
            <a:endParaRPr lang="zh-CN" altLang="en-US" sz="900" dirty="0">
              <a:latin typeface="+mj-lt"/>
            </a:endParaRPr>
          </a:p>
        </p:txBody>
      </p:sp>
      <p:sp>
        <p:nvSpPr>
          <p:cNvPr id="33" name="テキスト ボックス 21"/>
          <p:cNvSpPr txBox="1"/>
          <p:nvPr/>
        </p:nvSpPr>
        <p:spPr>
          <a:xfrm>
            <a:off x="4834459" y="4867086"/>
            <a:ext cx="277432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ctr"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ヒラギノ角ゴ Std W8"/>
                <a:cs typeface="ヒラギノ角ゴ Std W8"/>
              </a:defRPr>
            </a:lvl9pPr>
          </a:lstStyle>
          <a:p>
            <a:r>
              <a:rPr lang="en-US" altLang="ja-JP" b="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2D PIC simulation for </a:t>
            </a:r>
            <a:r>
              <a:rPr lang="en-US" altLang="ja-JP" b="0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LWFA</a:t>
            </a:r>
            <a:endParaRPr lang="ja-JP" altLang="en-US" b="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"/>
          <a:stretch/>
        </p:blipFill>
        <p:spPr bwMode="auto">
          <a:xfrm>
            <a:off x="6221622" y="3911517"/>
            <a:ext cx="2831044" cy="95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19216"/>
            <a:ext cx="2945766" cy="93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24"/>
          <p:cNvSpPr txBox="1"/>
          <p:nvPr/>
        </p:nvSpPr>
        <p:spPr>
          <a:xfrm>
            <a:off x="7608782" y="5070376"/>
            <a:ext cx="14997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900" b="0" dirty="0">
                <a:latin typeface="+mj-lt"/>
                <a:ea typeface="ヒラギノ角ゴ Std W8" charset="-128"/>
                <a:cs typeface="+mn-cs"/>
              </a:rPr>
              <a:t>C.G.R. </a:t>
            </a:r>
            <a:r>
              <a:rPr lang="en-US" altLang="ja-JP" sz="900" b="0" dirty="0" smtClean="0">
                <a:latin typeface="+mj-lt"/>
                <a:ea typeface="ヒラギノ角ゴ Std W8" charset="-128"/>
                <a:cs typeface="+mn-cs"/>
              </a:rPr>
              <a:t>Geddes, LPAW2009</a:t>
            </a:r>
            <a:endParaRPr lang="ja-JP" altLang="en-US" sz="900" b="0" dirty="0">
              <a:latin typeface="+mj-lt"/>
              <a:ea typeface="ヒラギノ角ゴ Std W8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640455" y="5949479"/>
                <a:ext cx="1864293" cy="43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zh-CN" altLang="el-GR" b="0" i="1" smtClean="0">
                        <a:latin typeface="Cambria Math" panose="02040503050406030204" pitchFamily="18" charset="0"/>
                      </a:rPr>
                      <m:t>𝛻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b="0" dirty="0" smtClean="0"/>
                  <a:t>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b="0" dirty="0" smtClean="0"/>
                  <a:t>)</a:t>
                </a:r>
                <a:endParaRPr lang="zh-CN" altLang="en-US" b="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455" y="5949479"/>
                <a:ext cx="1864293" cy="431849"/>
              </a:xfrm>
              <a:prstGeom prst="rect">
                <a:avLst/>
              </a:prstGeom>
              <a:blipFill rotWithShape="0">
                <a:blip r:embed="rId13"/>
                <a:stretch>
                  <a:fillRect l="-327" r="-7190" b="-16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141401" y="5984964"/>
            <a:ext cx="214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 err="1" smtClean="0">
                <a:latin typeface="+mj-lt"/>
              </a:rPr>
              <a:t>Ponderomotive</a:t>
            </a:r>
            <a:r>
              <a:rPr lang="en-US" altLang="zh-CN" b="0" dirty="0" smtClean="0">
                <a:latin typeface="+mj-lt"/>
              </a:rPr>
              <a:t> force</a:t>
            </a:r>
            <a:endParaRPr lang="zh-CN" altLang="en-US" b="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101394" y="6363928"/>
                <a:ext cx="20192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≫</m:t>
                          </m:r>
                          <m:sSub>
                            <m:sSubPr>
                              <m:ctrlP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altLang="zh-CN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394" y="6363928"/>
                <a:ext cx="2019207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本框 38"/>
          <p:cNvSpPr txBox="1"/>
          <p:nvPr/>
        </p:nvSpPr>
        <p:spPr>
          <a:xfrm>
            <a:off x="147408" y="6372036"/>
            <a:ext cx="214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 smtClean="0">
                <a:latin typeface="+mj-lt"/>
              </a:rPr>
              <a:t>Charge separation</a:t>
            </a:r>
            <a:endParaRPr lang="zh-CN" altLang="en-US" b="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39552" y="4221088"/>
                <a:ext cx="3637662" cy="975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r>
                                    <a:rPr lang="zh-CN" altLang="en-US" b="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≈8.5×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CN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zh-CN" altLang="en-US" b="0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221088"/>
                <a:ext cx="3637662" cy="975523"/>
              </a:xfrm>
              <a:prstGeom prst="rect">
                <a:avLst/>
              </a:prstGeom>
              <a:blipFill rotWithShape="0"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/>
          <p:cNvSpPr txBox="1"/>
          <p:nvPr/>
        </p:nvSpPr>
        <p:spPr>
          <a:xfrm>
            <a:off x="141402" y="3707740"/>
            <a:ext cx="268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 smtClean="0">
                <a:latin typeface="+mj-lt"/>
              </a:rPr>
              <a:t>Normalized laser intensity</a:t>
            </a:r>
            <a:endParaRPr lang="zh-CN" altLang="en-US" b="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/>
              <p:cNvSpPr txBox="1"/>
              <p:nvPr/>
            </p:nvSpPr>
            <p:spPr>
              <a:xfrm>
                <a:off x="545361" y="5576004"/>
                <a:ext cx="3454472" cy="315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3.3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  <m:t>𝑐𝑚</m:t>
                                      </m:r>
                                    </m:e>
                                    <m:sup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zh-CN" altLang="en-US" b="0" dirty="0"/>
              </a:p>
            </p:txBody>
          </p:sp>
        </mc:Choice>
        <mc:Fallback xmlns="">
          <p:sp>
            <p:nvSpPr>
              <p:cNvPr id="41" name="文本框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61" y="5576004"/>
                <a:ext cx="3454472" cy="315086"/>
              </a:xfrm>
              <a:prstGeom prst="rect">
                <a:avLst/>
              </a:prstGeom>
              <a:blipFill rotWithShape="0">
                <a:blip r:embed="rId16"/>
                <a:stretch>
                  <a:fillRect l="-1058" t="-5882" r="-176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文本框 41"/>
          <p:cNvSpPr txBox="1"/>
          <p:nvPr/>
        </p:nvSpPr>
        <p:spPr>
          <a:xfrm>
            <a:off x="141401" y="5152771"/>
            <a:ext cx="268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 smtClean="0">
                <a:latin typeface="+mj-lt"/>
              </a:rPr>
              <a:t>Plasma wavelength</a:t>
            </a:r>
            <a:endParaRPr lang="zh-CN" altLang="en-US" b="0" dirty="0">
              <a:latin typeface="+mj-lt"/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7413689" y="5557867"/>
            <a:ext cx="1373406" cy="8617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altLang="ja-JP" sz="1200" dirty="0" smtClean="0">
                <a:ea typeface="Osaka" charset="-128"/>
              </a:rPr>
              <a:t>Conventional Accelerator</a:t>
            </a:r>
            <a:r>
              <a:rPr kumimoji="0" lang="en-US" altLang="ja-JP" sz="1200" dirty="0" smtClean="0">
                <a:ea typeface="Osaka" charset="-128"/>
              </a:rPr>
              <a:t>:</a:t>
            </a:r>
            <a:endParaRPr kumimoji="0" lang="en-US" altLang="ja-JP" sz="1200" dirty="0">
              <a:ea typeface="Osaka" charset="-128"/>
            </a:endParaRPr>
          </a:p>
          <a:p>
            <a:pPr>
              <a:lnSpc>
                <a:spcPts val="2000"/>
              </a:lnSpc>
              <a:defRPr/>
            </a:pPr>
            <a:r>
              <a:rPr lang="en-US" altLang="ja-JP" sz="1200" dirty="0" err="1" smtClean="0">
                <a:solidFill>
                  <a:srgbClr val="FF0000"/>
                </a:solidFill>
                <a:ea typeface="Osaka" charset="-128"/>
              </a:rPr>
              <a:t>E</a:t>
            </a:r>
            <a:r>
              <a:rPr lang="en-US" altLang="ja-JP" sz="1200" baseline="-25000" dirty="0" err="1" smtClean="0">
                <a:solidFill>
                  <a:srgbClr val="FF0000"/>
                </a:solidFill>
                <a:ea typeface="Osaka" charset="-128"/>
              </a:rPr>
              <a:t>max</a:t>
            </a:r>
            <a:r>
              <a:rPr lang="en-US" altLang="ja-JP" sz="1200" dirty="0" smtClean="0">
                <a:solidFill>
                  <a:srgbClr val="FF0000"/>
                </a:solidFill>
                <a:ea typeface="Osaka" charset="-128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ea typeface="Osaka" charset="-128"/>
              </a:rPr>
              <a:t>~ </a:t>
            </a:r>
            <a:r>
              <a:rPr lang="en-US" altLang="ja-JP" sz="1200" dirty="0" smtClean="0">
                <a:solidFill>
                  <a:srgbClr val="FF0000"/>
                </a:solidFill>
                <a:ea typeface="Osaka" charset="-128"/>
              </a:rPr>
              <a:t>1 MV/cm </a:t>
            </a:r>
            <a:endParaRPr lang="en-US" altLang="ja-JP" sz="1200" baseline="30000" dirty="0">
              <a:solidFill>
                <a:srgbClr val="FF000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49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1932"/>
          <a:stretch/>
        </p:blipFill>
        <p:spPr bwMode="auto">
          <a:xfrm>
            <a:off x="6801075" y="4390815"/>
            <a:ext cx="2323211" cy="184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4299917" y="876523"/>
            <a:ext cx="4807387" cy="3514292"/>
            <a:chOff x="9335299" y="2558327"/>
            <a:chExt cx="4307805" cy="3452965"/>
          </a:xfrm>
        </p:grpSpPr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9335299" y="2558327"/>
              <a:ext cx="4307805" cy="3452965"/>
              <a:chOff x="-613" y="902"/>
              <a:chExt cx="4415" cy="3418"/>
            </a:xfrm>
          </p:grpSpPr>
          <p:grpSp>
            <p:nvGrpSpPr>
              <p:cNvPr id="19" name="Group 4"/>
              <p:cNvGrpSpPr>
                <a:grpSpLocks/>
              </p:cNvGrpSpPr>
              <p:nvPr/>
            </p:nvGrpSpPr>
            <p:grpSpPr bwMode="auto">
              <a:xfrm>
                <a:off x="-613" y="902"/>
                <a:ext cx="4415" cy="3418"/>
                <a:chOff x="720" y="912"/>
                <a:chExt cx="4415" cy="3418"/>
              </a:xfrm>
            </p:grpSpPr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912"/>
                  <a:ext cx="4080" cy="3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453" y="2793"/>
                  <a:ext cx="516" cy="2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0" hangingPunct="0"/>
                  <a:r>
                    <a:rPr lang="en-US" altLang="zh-CN" sz="1050" b="1" dirty="0">
                      <a:solidFill>
                        <a:srgbClr val="0000FF"/>
                      </a:solidFill>
                      <a:latin typeface="Arial" pitchFamily="34" charset="0"/>
                    </a:rPr>
                    <a:t>RAL</a:t>
                  </a:r>
                  <a:endParaRPr lang="en-US" altLang="zh-CN" sz="1600" b="1" dirty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626" y="2618"/>
                  <a:ext cx="509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0" hangingPunct="0"/>
                  <a:r>
                    <a:rPr lang="en-US" altLang="zh-CN" sz="1000" dirty="0">
                      <a:solidFill>
                        <a:srgbClr val="00B050"/>
                      </a:solidFill>
                      <a:latin typeface="Arial" pitchFamily="34" charset="0"/>
                    </a:rPr>
                    <a:t>LBL</a:t>
                  </a:r>
                  <a:endParaRPr lang="en-US" altLang="zh-CN" sz="1400" b="1" dirty="0">
                    <a:solidFill>
                      <a:srgbClr val="00B05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" name="Oval 8"/>
                <p:cNvSpPr>
                  <a:spLocks noChangeArrowheads="1"/>
                </p:cNvSpPr>
                <p:nvPr/>
              </p:nvSpPr>
              <p:spPr bwMode="auto">
                <a:xfrm>
                  <a:off x="4558" y="1389"/>
                  <a:ext cx="136" cy="13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zh-CN" altLang="en-US" sz="1200"/>
                </a:p>
              </p:txBody>
            </p:sp>
            <p:sp>
              <p:nvSpPr>
                <p:cNvPr id="27" name="Oval 11"/>
                <p:cNvSpPr>
                  <a:spLocks noChangeArrowheads="1"/>
                </p:cNvSpPr>
                <p:nvPr/>
              </p:nvSpPr>
              <p:spPr bwMode="auto">
                <a:xfrm>
                  <a:off x="4377" y="2515"/>
                  <a:ext cx="227" cy="235"/>
                </a:xfrm>
                <a:prstGeom prst="ellipse">
                  <a:avLst/>
                </a:prstGeom>
                <a:solidFill>
                  <a:srgbClr val="0000FF"/>
                </a:solidFill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zh-CN" altLang="en-US" sz="1200"/>
                </a:p>
              </p:txBody>
            </p:sp>
          </p:grpSp>
          <p:sp>
            <p:nvSpPr>
              <p:cNvPr id="20" name="Oval 12"/>
              <p:cNvSpPr>
                <a:spLocks noChangeArrowheads="1"/>
              </p:cNvSpPr>
              <p:nvPr/>
            </p:nvSpPr>
            <p:spPr bwMode="auto">
              <a:xfrm>
                <a:off x="2962" y="2829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1" name="Oval 13"/>
              <p:cNvSpPr>
                <a:spLocks noChangeArrowheads="1"/>
              </p:cNvSpPr>
              <p:nvPr/>
            </p:nvSpPr>
            <p:spPr bwMode="auto">
              <a:xfrm>
                <a:off x="3008" y="3117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2" name="Line 14"/>
              <p:cNvSpPr>
                <a:spLocks noChangeShapeType="1"/>
              </p:cNvSpPr>
              <p:nvPr/>
            </p:nvSpPr>
            <p:spPr bwMode="auto">
              <a:xfrm flipV="1">
                <a:off x="2336" y="2296"/>
                <a:ext cx="998" cy="1678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100"/>
              </a:p>
            </p:txBody>
          </p:sp>
        </p:grpSp>
        <p:sp>
          <p:nvSpPr>
            <p:cNvPr id="30" name="Flowchart: Connector 2"/>
            <p:cNvSpPr>
              <a:spLocks noChangeArrowheads="1"/>
            </p:cNvSpPr>
            <p:nvPr/>
          </p:nvSpPr>
          <p:spPr bwMode="auto">
            <a:xfrm>
              <a:off x="12965141" y="4304731"/>
              <a:ext cx="156804" cy="142563"/>
            </a:xfrm>
            <a:prstGeom prst="flowChartConnector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 sz="1200"/>
            </a:p>
          </p:txBody>
        </p:sp>
      </p:grpSp>
      <p:pic>
        <p:nvPicPr>
          <p:cNvPr id="10243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4480" r="4141" b="-508"/>
          <a:stretch/>
        </p:blipFill>
        <p:spPr bwMode="auto">
          <a:xfrm>
            <a:off x="500335" y="3093546"/>
            <a:ext cx="3321577" cy="37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827584" y="150920"/>
            <a:ext cx="8150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2400">
                <a:solidFill>
                  <a:srgbClr val="0000FF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 smtClean="0"/>
              <a:t>New Change </a:t>
            </a:r>
            <a:r>
              <a:rPr lang="en-US" altLang="zh-CN" dirty="0"/>
              <a:t>of Laser Plasma Accelerator</a:t>
            </a:r>
            <a:endParaRPr lang="zh-CN" altLang="en-US" dirty="0"/>
          </a:p>
        </p:txBody>
      </p:sp>
      <p:pic>
        <p:nvPicPr>
          <p:cNvPr id="691204" name="图片 4" descr="lhc-si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919162"/>
            <a:ext cx="3324231" cy="211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206" name="图片 6" descr="leemans-plasma-channe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18" y="4931438"/>
            <a:ext cx="1496218" cy="192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1211" name="TextBox 13"/>
          <p:cNvSpPr txBox="1">
            <a:spLocks noChangeArrowheads="1"/>
          </p:cNvSpPr>
          <p:nvPr/>
        </p:nvSpPr>
        <p:spPr bwMode="auto">
          <a:xfrm>
            <a:off x="1739648" y="2524683"/>
            <a:ext cx="840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GB" altLang="zh-CN" sz="2000" b="1" dirty="0" smtClean="0">
                <a:solidFill>
                  <a:srgbClr val="FF0000"/>
                </a:solidFill>
                <a:latin typeface="Arial" pitchFamily="34" charset="0"/>
                <a:ea typeface="黑体" pitchFamily="2" charset="-122"/>
              </a:rPr>
              <a:t>27km</a:t>
            </a:r>
            <a:endParaRPr lang="zh-CN" altLang="en-US" sz="2000" b="1" dirty="0">
              <a:solidFill>
                <a:srgbClr val="FF0000"/>
              </a:solidFill>
              <a:latin typeface="Arial" pitchFamily="34" charset="0"/>
              <a:ea typeface="黑体" pitchFamily="2" charset="-122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4017145" y="4303510"/>
            <a:ext cx="3384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1200" dirty="0">
                <a:solidFill>
                  <a:srgbClr val="0000FF"/>
                </a:solidFill>
                <a:latin typeface="Arial" pitchFamily="34" charset="0"/>
              </a:rPr>
              <a:t>LBL </a:t>
            </a:r>
            <a:r>
              <a:rPr lang="en-US" altLang="zh-CN" sz="1200" dirty="0" smtClean="0">
                <a:solidFill>
                  <a:srgbClr val="0000FF"/>
                </a:solidFill>
                <a:latin typeface="Arial" pitchFamily="34" charset="0"/>
              </a:rPr>
              <a:t>achieve </a:t>
            </a:r>
            <a:r>
              <a:rPr lang="en-US" altLang="zh-CN" sz="1200" dirty="0" smtClean="0">
                <a:solidFill>
                  <a:srgbClr val="FF0000"/>
                </a:solidFill>
                <a:latin typeface="Arial" pitchFamily="34" charset="0"/>
              </a:rPr>
              <a:t>1GeV</a:t>
            </a:r>
            <a:r>
              <a:rPr lang="en-US" altLang="zh-CN" sz="1200" dirty="0" smtClean="0">
                <a:solidFill>
                  <a:srgbClr val="0000FF"/>
                </a:solidFill>
                <a:latin typeface="Arial" pitchFamily="34" charset="0"/>
              </a:rPr>
              <a:t> electrons</a:t>
            </a:r>
            <a:endParaRPr lang="en-US" altLang="zh-CN" sz="1200" dirty="0">
              <a:solidFill>
                <a:srgbClr val="0000FF"/>
              </a:solidFill>
              <a:latin typeface="Arial" pitchFamily="34" charset="0"/>
            </a:endParaRPr>
          </a:p>
          <a:p>
            <a:r>
              <a:rPr lang="en-US" altLang="zh-CN" sz="1200" dirty="0">
                <a:solidFill>
                  <a:srgbClr val="0000FF"/>
                </a:solidFill>
                <a:latin typeface="Arial" pitchFamily="34" charset="0"/>
              </a:rPr>
              <a:t>by </a:t>
            </a:r>
            <a:r>
              <a:rPr lang="en-US" altLang="zh-CN" sz="1200" dirty="0" smtClean="0">
                <a:solidFill>
                  <a:srgbClr val="0000FF"/>
                </a:solidFill>
                <a:latin typeface="Arial" pitchFamily="34" charset="0"/>
              </a:rPr>
              <a:t>3.3-cm</a:t>
            </a:r>
            <a:r>
              <a:rPr lang="en-US" altLang="zh-CN" sz="1200" dirty="0" smtClean="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zh-CN" sz="1200" dirty="0">
                <a:solidFill>
                  <a:srgbClr val="3333FF"/>
                </a:solidFill>
                <a:latin typeface="Arial" pitchFamily="34" charset="0"/>
              </a:rPr>
              <a:t>c</a:t>
            </a:r>
            <a:r>
              <a:rPr lang="en-US" altLang="zh-CN" sz="1200" dirty="0" smtClean="0">
                <a:solidFill>
                  <a:srgbClr val="3333FF"/>
                </a:solidFill>
                <a:latin typeface="Arial" pitchFamily="34" charset="0"/>
              </a:rPr>
              <a:t>apillary</a:t>
            </a:r>
            <a:r>
              <a:rPr lang="en-US" altLang="zh-CN" sz="1200" dirty="0" smtClean="0">
                <a:latin typeface="Arial" pitchFamily="34" charset="0"/>
              </a:rPr>
              <a:t> </a:t>
            </a:r>
            <a:r>
              <a:rPr lang="en-US" altLang="zh-CN" sz="1200" dirty="0">
                <a:latin typeface="Arial" pitchFamily="34" charset="0"/>
              </a:rPr>
              <a:t>in </a:t>
            </a:r>
            <a:r>
              <a:rPr lang="en-US" altLang="zh-CN" sz="1200" dirty="0" smtClean="0">
                <a:latin typeface="Arial" pitchFamily="34" charset="0"/>
              </a:rPr>
              <a:t>2006, </a:t>
            </a:r>
          </a:p>
          <a:p>
            <a:r>
              <a:rPr lang="en-US" altLang="zh-CN" sz="1200" dirty="0">
                <a:solidFill>
                  <a:srgbClr val="FF0000"/>
                </a:solidFill>
                <a:latin typeface="Arial" pitchFamily="34" charset="0"/>
              </a:rPr>
              <a:t>4.2GeV </a:t>
            </a:r>
            <a:r>
              <a:rPr lang="en-US" altLang="zh-CN" sz="1200" dirty="0">
                <a:solidFill>
                  <a:srgbClr val="0000FF"/>
                </a:solidFill>
                <a:latin typeface="Arial" pitchFamily="34" charset="0"/>
              </a:rPr>
              <a:t>by 9-cm capillary </a:t>
            </a:r>
            <a:r>
              <a:rPr lang="en-US" altLang="zh-CN" sz="1200" dirty="0">
                <a:latin typeface="Arial" pitchFamily="34" charset="0"/>
              </a:rPr>
              <a:t>in 2</a:t>
            </a:r>
            <a:r>
              <a:rPr lang="en-US" altLang="zh-CN" sz="1200" dirty="0" smtClean="0">
                <a:latin typeface="Arial" pitchFamily="34" charset="0"/>
              </a:rPr>
              <a:t>014</a:t>
            </a:r>
            <a:endParaRPr lang="zh-CN" altLang="en-US" sz="1200" dirty="0">
              <a:latin typeface="Arial" pitchFamily="34" charset="0"/>
            </a:endParaRPr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4721080" y="1151905"/>
            <a:ext cx="3052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1600" dirty="0" smtClean="0">
                <a:solidFill>
                  <a:srgbClr val="0000FF"/>
                </a:solidFill>
                <a:latin typeface="+mj-lt"/>
              </a:rPr>
              <a:t>Bottleneck in the Development of Conventional Accelerator</a:t>
            </a:r>
            <a:endParaRPr lang="zh-CN" altLang="en-US" sz="1600" dirty="0">
              <a:latin typeface="+mj-lt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7401522" y="1990517"/>
            <a:ext cx="1832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1600" dirty="0" smtClean="0">
                <a:solidFill>
                  <a:srgbClr val="F79109"/>
                </a:solidFill>
                <a:latin typeface="+mj-lt"/>
              </a:rPr>
              <a:t>Fast development of LPA</a:t>
            </a:r>
            <a:endParaRPr lang="zh-CN" altLang="en-US" sz="1600" dirty="0">
              <a:solidFill>
                <a:srgbClr val="F79109"/>
              </a:solidFill>
              <a:latin typeface="+mj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318923" y="3453123"/>
            <a:ext cx="95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</a:rPr>
              <a:t>MV/cm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544786" y="3734001"/>
            <a:ext cx="95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79109"/>
                </a:solidFill>
                <a:latin typeface="+mj-lt"/>
              </a:rPr>
              <a:t>GV/cm</a:t>
            </a:r>
            <a:endParaRPr lang="zh-CN" altLang="en-US" sz="1600" dirty="0">
              <a:solidFill>
                <a:srgbClr val="F79109"/>
              </a:solidFill>
              <a:latin typeface="+mj-lt"/>
            </a:endParaRPr>
          </a:p>
        </p:txBody>
      </p:sp>
      <p:sp>
        <p:nvSpPr>
          <p:cNvPr id="51" name="正方形/長方形 15"/>
          <p:cNvSpPr/>
          <p:nvPr/>
        </p:nvSpPr>
        <p:spPr>
          <a:xfrm>
            <a:off x="7020272" y="6435447"/>
            <a:ext cx="21308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100" i="1" dirty="0" smtClean="0">
                <a:latin typeface="+mn-lt"/>
              </a:rPr>
              <a:t>X.M. Wang et al, </a:t>
            </a:r>
          </a:p>
          <a:p>
            <a:pPr algn="r"/>
            <a:r>
              <a:rPr lang="en-US" altLang="ja-JP" sz="1100" i="1" dirty="0" smtClean="0">
                <a:latin typeface="+mn-lt"/>
              </a:rPr>
              <a:t>Nat. </a:t>
            </a:r>
            <a:r>
              <a:rPr lang="en-US" altLang="ja-JP" sz="1100" i="1" dirty="0" err="1" smtClean="0">
                <a:latin typeface="+mn-lt"/>
              </a:rPr>
              <a:t>Commun</a:t>
            </a:r>
            <a:r>
              <a:rPr lang="en-US" altLang="ja-JP" sz="1100" i="1" dirty="0" smtClean="0">
                <a:latin typeface="+mn-lt"/>
              </a:rPr>
              <a:t>., 4, 1988 (2013)</a:t>
            </a:r>
            <a:endParaRPr lang="ja-JP" altLang="en-US" sz="1100" i="1" dirty="0">
              <a:latin typeface="+mn-lt"/>
            </a:endParaRPr>
          </a:p>
        </p:txBody>
      </p:sp>
      <p:sp>
        <p:nvSpPr>
          <p:cNvPr id="50" name="正方形/長方形 20"/>
          <p:cNvSpPr/>
          <p:nvPr/>
        </p:nvSpPr>
        <p:spPr>
          <a:xfrm>
            <a:off x="5813001" y="6119033"/>
            <a:ext cx="2152900" cy="5027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ja-JP" sz="1200" dirty="0" smtClean="0">
                <a:solidFill>
                  <a:srgbClr val="FF0000"/>
                </a:solidFill>
                <a:latin typeface="+mj-lt"/>
              </a:rPr>
              <a:t>2 GeV </a:t>
            </a:r>
            <a:r>
              <a:rPr lang="en-US" altLang="ja-JP" sz="1200" dirty="0" smtClean="0">
                <a:latin typeface="+mj-lt"/>
              </a:rPr>
              <a:t>quasi-</a:t>
            </a:r>
            <a:r>
              <a:rPr lang="en-US" altLang="ja-JP" sz="1200" dirty="0" err="1" smtClean="0">
                <a:latin typeface="+mj-lt"/>
              </a:rPr>
              <a:t>monoenergetic</a:t>
            </a:r>
            <a:r>
              <a:rPr lang="en-US" altLang="ja-JP" sz="1200" dirty="0" smtClean="0">
                <a:latin typeface="+mj-lt"/>
              </a:rPr>
              <a:t> electrons was realized in UTA</a:t>
            </a:r>
            <a:endParaRPr lang="ja-JP" altLang="en-US" sz="1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4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15"/>
    </mc:Choice>
    <mc:Fallback xmlns="">
      <p:transition spd="slow" advTm="6511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>
          <a:xfrm>
            <a:off x="1" y="1264028"/>
            <a:ext cx="9143999" cy="49720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94544" y="3806490"/>
            <a:ext cx="12490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Pulse </a:t>
            </a:r>
            <a:r>
              <a:rPr lang="en-US" altLang="zh-CN" sz="1200" dirty="0" err="1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Cleanning</a:t>
            </a:r>
            <a:endParaRPr lang="zh-CN" altLang="en-US" sz="1200" dirty="0">
              <a:solidFill>
                <a:srgbClr val="2509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21412" y="3839490"/>
            <a:ext cx="1095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Protons / Ions</a:t>
            </a:r>
            <a:endParaRPr lang="zh-CN" altLang="en-US" sz="1200" dirty="0">
              <a:solidFill>
                <a:srgbClr val="2509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80400" y="2556479"/>
            <a:ext cx="1728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Proton Beam</a:t>
            </a:r>
          </a:p>
          <a:p>
            <a:pPr algn="dist"/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Transportation</a:t>
            </a:r>
            <a:r>
              <a:rPr lang="zh-CN" altLang="en-US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zh-CN" altLang="en-US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矩形 8"/>
          <p:cNvSpPr/>
          <p:nvPr/>
        </p:nvSpPr>
        <p:spPr>
          <a:xfrm>
            <a:off x="125097" y="1644033"/>
            <a:ext cx="15888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Irradiation</a:t>
            </a:r>
            <a:r>
              <a:rPr lang="zh-CN" altLang="en-US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Platform</a:t>
            </a:r>
            <a:r>
              <a:rPr lang="zh-CN" altLang="en-US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3487068" y="1678657"/>
            <a:ext cx="807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Electrons</a:t>
            </a:r>
          </a:p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X-ray</a:t>
            </a:r>
          </a:p>
        </p:txBody>
      </p:sp>
      <p:sp>
        <p:nvSpPr>
          <p:cNvPr id="11" name="矩形 10"/>
          <p:cNvSpPr/>
          <p:nvPr/>
        </p:nvSpPr>
        <p:spPr>
          <a:xfrm>
            <a:off x="7000993" y="2027526"/>
            <a:ext cx="787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Neutrons</a:t>
            </a:r>
            <a:endParaRPr lang="zh-CN" altLang="en-US" sz="1200" dirty="0">
              <a:solidFill>
                <a:srgbClr val="2509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983153" y="3759694"/>
            <a:ext cx="985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Compressor</a:t>
            </a:r>
            <a:endParaRPr lang="zh-CN" altLang="en-US" sz="1200" dirty="0">
              <a:solidFill>
                <a:srgbClr val="2509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45844" y="4979105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Diagnostic </a:t>
            </a:r>
          </a:p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Bench</a:t>
            </a:r>
            <a:endParaRPr lang="zh-CN" altLang="en-US" sz="1200" dirty="0">
              <a:solidFill>
                <a:srgbClr val="2509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94971" y="4275168"/>
            <a:ext cx="16003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509F7"/>
                </a:solidFill>
                <a:latin typeface="Times New Roman" pitchFamily="18" charset="0"/>
                <a:cs typeface="Times New Roman" pitchFamily="18" charset="0"/>
              </a:rPr>
              <a:t>200TW Laser System</a:t>
            </a:r>
            <a:endParaRPr lang="zh-CN" altLang="en-US" sz="1200" dirty="0">
              <a:solidFill>
                <a:srgbClr val="2509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" y="142117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0360"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ompact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ser</a:t>
            </a:r>
            <a:r>
              <a:rPr lang="en-US" altLang="zh-C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lasma 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ccelerator (CLAPA)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48966"/>
              </p:ext>
            </p:extLst>
          </p:nvPr>
        </p:nvGraphicFramePr>
        <p:xfrm>
          <a:off x="270520" y="3707472"/>
          <a:ext cx="3216548" cy="25298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425104"/>
                <a:gridCol w="1791444"/>
              </a:tblGrid>
              <a:tr h="342900">
                <a:tc gridSpan="2">
                  <a:txBody>
                    <a:bodyPr/>
                    <a:lstStyle/>
                    <a:p>
                      <a:pPr marL="0" marR="0" indent="0" algn="ctr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200TW Laser @CLAPA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4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Energy: </a:t>
                      </a:r>
                      <a:endParaRPr lang="zh-CN" altLang="en-US" sz="14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5 J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4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Duration: </a:t>
                      </a:r>
                      <a:endParaRPr lang="zh-CN" altLang="en-US" sz="14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&lt; 25 fs 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4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Repetition Rate: </a:t>
                      </a:r>
                      <a:endParaRPr lang="zh-CN" altLang="en-US" sz="14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5 Hz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4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Wavelength: </a:t>
                      </a:r>
                      <a:endParaRPr lang="zh-CN" altLang="en-US" sz="14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800 nm+/-10 nm 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4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Contrast Ratio:</a:t>
                      </a:r>
                      <a:r>
                        <a:rPr lang="zh-CN" altLang="en-US" sz="14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4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</a:t>
                      </a:r>
                      <a:r>
                        <a:rPr lang="en-US" altLang="zh-CN" sz="14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:1 @ 100 </a:t>
                      </a:r>
                      <a:r>
                        <a:rPr lang="en-US" altLang="zh-CN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10</a:t>
                      </a:r>
                      <a:r>
                        <a:rPr lang="en-US" altLang="zh-CN" sz="14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:1 @ 20 </a:t>
                      </a:r>
                      <a:r>
                        <a:rPr lang="en-US" altLang="zh-CN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zh-CN" altLang="en-US" sz="14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10</a:t>
                      </a:r>
                      <a:r>
                        <a:rPr lang="en-US" altLang="zh-CN" sz="14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:1 @ 5 </a:t>
                      </a:r>
                      <a:r>
                        <a:rPr lang="en-US" altLang="zh-CN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zh-CN" altLang="en-US" sz="14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10</a:t>
                      </a:r>
                      <a:r>
                        <a:rPr lang="en-US" altLang="zh-CN" sz="14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:1 @ 1 </a:t>
                      </a:r>
                      <a:r>
                        <a:rPr lang="en-US" altLang="zh-CN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altLang="zh-CN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6740778" y="646262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Supported by MOST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0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3"/>
          <p:cNvSpPr txBox="1">
            <a:spLocks noChangeArrowheads="1"/>
          </p:cNvSpPr>
          <p:nvPr/>
        </p:nvSpPr>
        <p:spPr bwMode="auto">
          <a:xfrm>
            <a:off x="755576" y="188640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0" hangingPunct="0"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2pPr>
            <a:lvl3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3pPr>
            <a:lvl4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4pPr>
            <a:lvl5pPr algn="ctr" eaLnBrk="0" hangingPunct="0">
              <a:defRPr sz="4000">
                <a:solidFill>
                  <a:schemeClr val="dk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 smtClean="0"/>
              <a:t>200TW Laser System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211960" y="1268760"/>
                <a:ext cx="3600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sSub>
                        <m:sSubPr>
                          <m:ctrlP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zh-CN" altLang="en-US" sz="9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268760"/>
                <a:ext cx="360040" cy="230832"/>
              </a:xfrm>
              <a:prstGeom prst="rect">
                <a:avLst/>
              </a:prstGeom>
              <a:blipFill rotWithShape="0">
                <a:blip r:embed="rId2"/>
                <a:stretch>
                  <a:fillRect r="-5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292080" y="1268760"/>
                <a:ext cx="3600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sSub>
                        <m:sSubPr>
                          <m:ctrlP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zh-CN" altLang="en-US" sz="9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268760"/>
                <a:ext cx="360040" cy="230832"/>
              </a:xfrm>
              <a:prstGeom prst="rect">
                <a:avLst/>
              </a:prstGeom>
              <a:blipFill rotWithShape="0">
                <a:blip r:embed="rId3"/>
                <a:stretch>
                  <a:fillRect r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732240" y="1268760"/>
                <a:ext cx="3600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sSub>
                        <m:sSubPr>
                          <m:ctrlP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zh-CN" altLang="en-US" sz="9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1268760"/>
                <a:ext cx="360040" cy="230832"/>
              </a:xfrm>
              <a:prstGeom prst="rect">
                <a:avLst/>
              </a:prstGeom>
              <a:blipFill rotWithShape="0">
                <a:blip r:embed="rId4"/>
                <a:stretch>
                  <a:fillRect r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6854155" y="3140968"/>
                <a:ext cx="3600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sSub>
                        <m:sSubPr>
                          <m:ctrlP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9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zh-CN" altLang="en-US" sz="9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155" y="3140968"/>
                <a:ext cx="360040" cy="230832"/>
              </a:xfrm>
              <a:prstGeom prst="rect">
                <a:avLst/>
              </a:prstGeom>
              <a:blipFill rotWithShape="0">
                <a:blip r:embed="rId4"/>
                <a:stretch>
                  <a:fillRect r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150952" y="1373652"/>
            <a:ext cx="8983672" cy="4647636"/>
            <a:chOff x="1103334" y="727220"/>
            <a:chExt cx="10174266" cy="544088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020" y="850196"/>
              <a:ext cx="5933580" cy="5297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34" y="727220"/>
              <a:ext cx="4130905" cy="5440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平行四边形 8"/>
            <p:cNvSpPr/>
            <p:nvPr/>
          </p:nvSpPr>
          <p:spPr bwMode="auto">
            <a:xfrm rot="1312705">
              <a:off x="6861916" y="4537795"/>
              <a:ext cx="1612493" cy="852049"/>
            </a:xfrm>
            <a:prstGeom prst="parallelogram">
              <a:avLst/>
            </a:prstGeom>
            <a:noFill/>
            <a:ln w="952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0" name="平行四边形 9"/>
            <p:cNvSpPr/>
            <p:nvPr/>
          </p:nvSpPr>
          <p:spPr bwMode="auto">
            <a:xfrm rot="607467">
              <a:off x="8219017" y="3520556"/>
              <a:ext cx="1279757" cy="757214"/>
            </a:xfrm>
            <a:prstGeom prst="parallelogram">
              <a:avLst/>
            </a:prstGeom>
            <a:noFill/>
            <a:ln w="952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4" name="平行四边形 13"/>
            <p:cNvSpPr/>
            <p:nvPr/>
          </p:nvSpPr>
          <p:spPr bwMode="auto">
            <a:xfrm rot="20270009">
              <a:off x="6162734" y="3746939"/>
              <a:ext cx="2163220" cy="310765"/>
            </a:xfrm>
            <a:prstGeom prst="parallelogram">
              <a:avLst/>
            </a:prstGeom>
            <a:noFill/>
            <a:ln w="952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5" name="平行四边形 14"/>
            <p:cNvSpPr/>
            <p:nvPr/>
          </p:nvSpPr>
          <p:spPr bwMode="auto">
            <a:xfrm rot="256481">
              <a:off x="9247248" y="2632153"/>
              <a:ext cx="1677869" cy="480173"/>
            </a:xfrm>
            <a:prstGeom prst="parallelogram">
              <a:avLst/>
            </a:prstGeom>
            <a:noFill/>
            <a:ln w="952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6" name="平行四边形 15"/>
            <p:cNvSpPr/>
            <p:nvPr/>
          </p:nvSpPr>
          <p:spPr bwMode="auto">
            <a:xfrm rot="372529">
              <a:off x="7429763" y="2190398"/>
              <a:ext cx="1531352" cy="334577"/>
            </a:xfrm>
            <a:prstGeom prst="parallelogram">
              <a:avLst/>
            </a:prstGeom>
            <a:noFill/>
            <a:ln w="952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7" name="TextBox 4"/>
            <p:cNvSpPr txBox="1"/>
            <p:nvPr/>
          </p:nvSpPr>
          <p:spPr>
            <a:xfrm rot="1327387">
              <a:off x="7071464" y="4700277"/>
              <a:ext cx="1372684" cy="396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00FF00"/>
                  </a:solidFill>
                  <a:latin typeface="+mn-ea"/>
                  <a:ea typeface="+mn-ea"/>
                </a:rPr>
                <a:t>oscillator</a:t>
              </a:r>
              <a:endParaRPr lang="zh-CN" altLang="en-US" sz="1600" dirty="0">
                <a:solidFill>
                  <a:srgbClr val="00FF00"/>
                </a:solidFill>
                <a:latin typeface="+mn-ea"/>
                <a:ea typeface="+mn-ea"/>
              </a:endParaRPr>
            </a:p>
          </p:txBody>
        </p:sp>
        <p:sp>
          <p:nvSpPr>
            <p:cNvPr id="18" name="TextBox 16"/>
            <p:cNvSpPr txBox="1"/>
            <p:nvPr/>
          </p:nvSpPr>
          <p:spPr>
            <a:xfrm rot="859283">
              <a:off x="8551155" y="3803141"/>
              <a:ext cx="1372684" cy="396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00FF00"/>
                  </a:solidFill>
                  <a:latin typeface="+mn-ea"/>
                  <a:ea typeface="+mn-ea"/>
                </a:rPr>
                <a:t>CPA 1</a:t>
              </a:r>
              <a:endParaRPr lang="zh-CN" altLang="en-US" sz="1600" dirty="0">
                <a:solidFill>
                  <a:srgbClr val="00FF00"/>
                </a:solidFill>
                <a:latin typeface="+mn-ea"/>
                <a:ea typeface="+mn-ea"/>
              </a:endParaRPr>
            </a:p>
          </p:txBody>
        </p:sp>
        <p:sp>
          <p:nvSpPr>
            <p:cNvPr id="19" name="TextBox 17"/>
            <p:cNvSpPr txBox="1"/>
            <p:nvPr/>
          </p:nvSpPr>
          <p:spPr>
            <a:xfrm rot="313241">
              <a:off x="9672941" y="2540494"/>
              <a:ext cx="1372684" cy="684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00FF00"/>
                  </a:solidFill>
                  <a:latin typeface="+mn-ea"/>
                  <a:ea typeface="+mn-ea"/>
                </a:rPr>
                <a:t>Pre-Amp</a:t>
              </a:r>
              <a:br>
                <a:rPr lang="en-US" altLang="zh-CN" sz="1600" dirty="0" smtClean="0">
                  <a:solidFill>
                    <a:srgbClr val="00FF00"/>
                  </a:solidFill>
                  <a:latin typeface="+mn-ea"/>
                  <a:ea typeface="+mn-ea"/>
                </a:rPr>
              </a:br>
              <a:r>
                <a:rPr lang="en-US" altLang="zh-CN" sz="1600" dirty="0" smtClean="0">
                  <a:solidFill>
                    <a:srgbClr val="00FF00"/>
                  </a:solidFill>
                  <a:latin typeface="+mn-ea"/>
                  <a:ea typeface="+mn-ea"/>
                </a:rPr>
                <a:t>AMP1</a:t>
              </a:r>
              <a:endParaRPr lang="zh-CN" altLang="en-US" sz="1600" dirty="0">
                <a:solidFill>
                  <a:srgbClr val="00FF00"/>
                </a:solidFill>
                <a:latin typeface="+mn-ea"/>
                <a:ea typeface="+mn-ea"/>
              </a:endParaRPr>
            </a:p>
          </p:txBody>
        </p:sp>
        <p:sp>
          <p:nvSpPr>
            <p:cNvPr id="20" name="TextBox 18"/>
            <p:cNvSpPr txBox="1"/>
            <p:nvPr/>
          </p:nvSpPr>
          <p:spPr>
            <a:xfrm rot="20090965">
              <a:off x="6754807" y="3611018"/>
              <a:ext cx="1372684" cy="396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00FF00"/>
                  </a:solidFill>
                  <a:latin typeface="+mn-ea"/>
                  <a:ea typeface="+mn-ea"/>
                </a:rPr>
                <a:t>XPW</a:t>
              </a:r>
              <a:endParaRPr lang="zh-CN" altLang="en-US" sz="1600" dirty="0">
                <a:solidFill>
                  <a:srgbClr val="00FF00"/>
                </a:solidFill>
                <a:latin typeface="+mn-ea"/>
                <a:ea typeface="+mn-ea"/>
              </a:endParaRPr>
            </a:p>
          </p:txBody>
        </p:sp>
        <p:sp>
          <p:nvSpPr>
            <p:cNvPr id="22" name="TextBox 19"/>
            <p:cNvSpPr txBox="1"/>
            <p:nvPr/>
          </p:nvSpPr>
          <p:spPr>
            <a:xfrm rot="182619">
              <a:off x="7827346" y="2185404"/>
              <a:ext cx="1372684" cy="396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00FF00"/>
                  </a:solidFill>
                  <a:latin typeface="+mn-ea"/>
                  <a:ea typeface="+mn-ea"/>
                </a:rPr>
                <a:t>AMP2</a:t>
              </a:r>
              <a:endParaRPr lang="zh-CN" altLang="en-US" sz="1600" dirty="0">
                <a:solidFill>
                  <a:srgbClr val="00FF00"/>
                </a:solidFill>
                <a:latin typeface="+mn-ea"/>
                <a:ea typeface="+mn-ea"/>
              </a:endParaRPr>
            </a:p>
          </p:txBody>
        </p:sp>
        <p:sp>
          <p:nvSpPr>
            <p:cNvPr id="23" name="TextBox 20"/>
            <p:cNvSpPr txBox="1"/>
            <p:nvPr/>
          </p:nvSpPr>
          <p:spPr>
            <a:xfrm rot="214855">
              <a:off x="8693480" y="1426157"/>
              <a:ext cx="1578981" cy="396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00FF00"/>
                  </a:solidFill>
                  <a:latin typeface="+mn-ea"/>
                  <a:ea typeface="+mn-ea"/>
                </a:rPr>
                <a:t>compressor</a:t>
              </a:r>
              <a:endParaRPr lang="zh-CN" altLang="en-US" sz="1600" dirty="0">
                <a:solidFill>
                  <a:srgbClr val="00FF00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7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2799" r="9838" b="6241"/>
          <a:stretch/>
        </p:blipFill>
        <p:spPr>
          <a:xfrm>
            <a:off x="0" y="3251306"/>
            <a:ext cx="5548762" cy="360669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987"/>
            <a:ext cx="3356422" cy="272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-1" y="7767"/>
            <a:ext cx="335642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3840480"/>
            <a:r>
              <a:rPr lang="en-US" altLang="zh-C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Pulse Duration</a:t>
            </a:r>
          </a:p>
        </p:txBody>
      </p:sp>
      <p:sp>
        <p:nvSpPr>
          <p:cNvPr id="4" name="椭圆 3"/>
          <p:cNvSpPr/>
          <p:nvPr/>
        </p:nvSpPr>
        <p:spPr bwMode="auto">
          <a:xfrm>
            <a:off x="2045429" y="1736812"/>
            <a:ext cx="1152128" cy="3600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30987"/>
            <a:ext cx="4524269" cy="272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99993" y="9590"/>
            <a:ext cx="466828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3840480">
              <a:defRPr/>
            </a:pPr>
            <a:r>
              <a:rPr lang="en-US" altLang="zh-CN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Spectrum - after compressor</a:t>
            </a:r>
            <a:endParaRPr lang="en-US" altLang="zh-CN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22700"/>
          <a:stretch/>
        </p:blipFill>
        <p:spPr>
          <a:xfrm>
            <a:off x="5556875" y="3251306"/>
            <a:ext cx="3587126" cy="36066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45429" y="5082910"/>
            <a:ext cx="3511445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3840480">
              <a:defRPr/>
            </a:pPr>
            <a:endParaRPr lang="en-US" altLang="zh-CN" sz="28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3840480">
              <a:defRPr/>
            </a:pPr>
            <a:r>
              <a:rPr lang="en-US" altLang="zh-CN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Beam profiles</a:t>
            </a:r>
          </a:p>
          <a:p>
            <a:pPr defTabSz="3840480">
              <a:defRPr/>
            </a:pPr>
            <a:endParaRPr lang="en-US" altLang="zh-CN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3840480">
              <a:defRPr/>
            </a:pPr>
            <a:endParaRPr lang="en-US" altLang="zh-CN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9452" cy="3840293"/>
            <a:chOff x="-5452" y="3030036"/>
            <a:chExt cx="9149452" cy="3840293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52" y="3030036"/>
              <a:ext cx="9149452" cy="384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1349560" y="3418973"/>
              <a:ext cx="41585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840480">
                <a:defRPr/>
              </a:pPr>
              <a:r>
                <a:rPr lang="en-US" altLang="zh-CN" sz="2800" b="1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ps</a:t>
              </a:r>
              <a:r>
                <a:rPr lang="en-US" altLang="zh-CN" sz="28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contrast measurement</a:t>
              </a:r>
              <a:endParaRPr lang="en-US" altLang="zh-C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348" y="3864182"/>
            <a:ext cx="7345157" cy="2993818"/>
            <a:chOff x="0" y="3569946"/>
            <a:chExt cx="7345157" cy="299381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4" b="61683"/>
            <a:stretch/>
          </p:blipFill>
          <p:spPr>
            <a:xfrm>
              <a:off x="0" y="4093166"/>
              <a:ext cx="4919692" cy="24705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41" y="3569946"/>
              <a:ext cx="734481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3840480">
                <a:defRPr/>
              </a:pPr>
              <a:r>
                <a:rPr lang="en-US" altLang="zh-CN" sz="28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ns contrast measurement</a:t>
              </a:r>
              <a:endParaRPr lang="en-US" altLang="zh-C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185423"/>
              </p:ext>
            </p:extLst>
          </p:nvPr>
        </p:nvGraphicFramePr>
        <p:xfrm>
          <a:off x="5148064" y="3662801"/>
          <a:ext cx="4248472" cy="3261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Graph" r:id="rId5" imgW="3877056" imgH="2973629" progId="Origin50.Graph">
                  <p:embed/>
                </p:oleObj>
              </mc:Choice>
              <mc:Fallback>
                <p:oleObj name="Graph" r:id="rId5" imgW="3877056" imgH="2973629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662801"/>
                        <a:ext cx="4248472" cy="32617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57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13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18802</TotalTime>
  <Words>1203</Words>
  <Application>Microsoft Office PowerPoint</Application>
  <PresentationFormat>全屏显示(4:3)</PresentationFormat>
  <Paragraphs>317</Paragraphs>
  <Slides>35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3" baseType="lpstr">
      <vt:lpstr>DejaVu Serif</vt:lpstr>
      <vt:lpstr>MS PGothic</vt:lpstr>
      <vt:lpstr>Osaka</vt:lpstr>
      <vt:lpstr>WenQuanYi Micro Hei</vt:lpstr>
      <vt:lpstr>Yu Mincho</vt:lpstr>
      <vt:lpstr>ヒラギノ角ゴ Std W8</vt:lpstr>
      <vt:lpstr>黑体</vt:lpstr>
      <vt:lpstr>宋体</vt:lpstr>
      <vt:lpstr>Arial</vt:lpstr>
      <vt:lpstr>Calibri</vt:lpstr>
      <vt:lpstr>Cambria Math</vt:lpstr>
      <vt:lpstr>Symbol</vt:lpstr>
      <vt:lpstr>Tahoma</vt:lpstr>
      <vt:lpstr>Times New Roman</vt:lpstr>
      <vt:lpstr>Verdana</vt:lpstr>
      <vt:lpstr>Wingdings</vt:lpstr>
      <vt:lpstr>Default Design</vt:lpstr>
      <vt:lpstr>Graph</vt:lpstr>
      <vt:lpstr>Progress on Laser Plasma Electron Acceleration Research in PKU</vt:lpstr>
      <vt:lpstr>Outlines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Outlines</vt:lpstr>
      <vt:lpstr>Outlines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Image enhancement</vt:lpstr>
      <vt:lpstr>PowerPoint 演示文稿</vt:lpstr>
      <vt:lpstr>PowerPoint 演示文稿</vt:lpstr>
      <vt:lpstr>PowerPoint 演示文稿</vt:lpstr>
      <vt:lpstr>PowerPoint 演示文稿</vt:lpstr>
      <vt:lpstr>Conclusion</vt:lpstr>
      <vt:lpstr>PowerPoint 演示文稿</vt:lpstr>
    </vt:vector>
  </TitlesOfParts>
  <Company>MPQ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the surface structure on high-order harmonics generation</dc:title>
  <dc:creator>Rykovanov</dc:creator>
  <cp:lastModifiedBy>Haiyang Lu</cp:lastModifiedBy>
  <cp:revision>2977</cp:revision>
  <dcterms:created xsi:type="dcterms:W3CDTF">2008-07-25T15:44:53Z</dcterms:created>
  <dcterms:modified xsi:type="dcterms:W3CDTF">2017-08-29T03:02:42Z</dcterms:modified>
</cp:coreProperties>
</file>