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21" r:id="rId2"/>
    <p:sldId id="1061" r:id="rId3"/>
    <p:sldId id="730" r:id="rId4"/>
    <p:sldId id="1063" r:id="rId5"/>
    <p:sldId id="1062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53" autoAdjust="0"/>
    <p:restoredTop sz="86427" autoAdjust="0"/>
  </p:normalViewPr>
  <p:slideViewPr>
    <p:cSldViewPr>
      <p:cViewPr>
        <p:scale>
          <a:sx n="66" d="100"/>
          <a:sy n="66" d="100"/>
        </p:scale>
        <p:origin x="-12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3ED91A0-0B9E-4E21-9166-57851DD6CD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78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8488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44761A0E-B383-4B08-AC96-C94073B629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38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6B65DC-9BAB-4F8E-9BC8-7DF3A311FCA5}" type="slidenum">
              <a:rPr lang="zh-CN" altLang="en-US" b="0" smtClean="0"/>
              <a:pPr eaLnBrk="1" hangingPunct="1"/>
              <a:t>1</a:t>
            </a:fld>
            <a:endParaRPr lang="en-US" altLang="zh-CN" b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6288"/>
            <a:ext cx="5099050" cy="3824287"/>
          </a:xfrm>
          <a:ln/>
        </p:spPr>
      </p:sp>
      <p:sp>
        <p:nvSpPr>
          <p:cNvPr id="6042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zh-CN" smtClean="0">
                <a:latin typeface="Arial" pitchFamily="34" charset="0"/>
              </a:rPr>
              <a:t>Manuel has introduced </a:t>
            </a:r>
            <a:r>
              <a:rPr lang="en-US" altLang="zh-CN" dirty="0" err="1" smtClean="0">
                <a:latin typeface="Arial" pitchFamily="34" charset="0"/>
              </a:rPr>
              <a:t>GeV</a:t>
            </a:r>
            <a:r>
              <a:rPr lang="en-US" altLang="zh-CN" dirty="0" smtClean="0">
                <a:latin typeface="Arial" pitchFamily="34" charset="0"/>
              </a:rPr>
              <a:t> Carbon Beam in the experiments. </a:t>
            </a:r>
          </a:p>
          <a:p>
            <a:pPr eaLnBrk="1" hangingPunct="1"/>
            <a:r>
              <a:rPr lang="en-US" altLang="zh-CN" dirty="0" smtClean="0">
                <a:latin typeface="Arial" pitchFamily="34" charset="0"/>
              </a:rPr>
              <a:t>I am going to tell you the </a:t>
            </a:r>
            <a:r>
              <a:rPr lang="en-US" altLang="zh-CN" dirty="0" err="1" smtClean="0">
                <a:latin typeface="Arial" pitchFamily="34" charset="0"/>
              </a:rPr>
              <a:t>GeV</a:t>
            </a:r>
            <a:r>
              <a:rPr lang="en-US" altLang="zh-CN" dirty="0" smtClean="0">
                <a:latin typeface="Arial" pitchFamily="34" charset="0"/>
              </a:rPr>
              <a:t> mono-energetic proton beam generation by laser plasma interactions.</a:t>
            </a:r>
          </a:p>
          <a:p>
            <a:pPr eaLnBrk="1" hangingPunct="1"/>
            <a:r>
              <a:rPr lang="en-US" altLang="zh-CN" dirty="0" smtClean="0">
                <a:latin typeface="Arial" pitchFamily="34" charset="0"/>
              </a:rPr>
              <a:t> And pay more attention: how to decrease the energy spread of ion beam, which is an essential requirement in many application.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37" tIns="49518" rIns="99037" bIns="49518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685800" indent="-26352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055688" indent="-211138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476375" indent="-2095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98650" indent="-211138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/>
            <a:fld id="{181269B8-1D6D-4851-96FC-7D77FAF075C3}" type="slidenum">
              <a:rPr lang="zh-CN" altLang="en-US" sz="1300">
                <a:latin typeface="Arial" pitchFamily="34" charset="0"/>
              </a:rPr>
              <a:pPr algn="r"/>
              <a:t>3</a:t>
            </a:fld>
            <a:endParaRPr lang="en-US" altLang="zh-CN" sz="1300">
              <a:latin typeface="Arial" pitchFamily="34" charset="0"/>
            </a:endParaRPr>
          </a:p>
        </p:txBody>
      </p:sp>
      <p:sp>
        <p:nvSpPr>
          <p:cNvPr id="66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37" tIns="49518" rIns="99037" bIns="49518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b="1" smtClean="0">
                <a:solidFill>
                  <a:srgbClr val="0000FF"/>
                </a:solidFill>
              </a:rPr>
              <a:t>常规加速器加速能量接近饱和！而加速梯度高千倍的激光等离子体加速器发展迅猛！</a:t>
            </a:r>
            <a:r>
              <a:rPr lang="en-US" altLang="zh-CN" b="1" smtClean="0">
                <a:solidFill>
                  <a:srgbClr val="0000FF"/>
                </a:solidFill>
              </a:rPr>
              <a:t>2006 </a:t>
            </a:r>
            <a:r>
              <a:rPr lang="zh-CN" altLang="en-US" b="1" smtClean="0">
                <a:solidFill>
                  <a:srgbClr val="0000FF"/>
                </a:solidFill>
              </a:rPr>
              <a:t>年美国（</a:t>
            </a:r>
            <a:r>
              <a:rPr lang="en-US" altLang="zh-CN" b="1" smtClean="0">
                <a:solidFill>
                  <a:srgbClr val="0000FF"/>
                </a:solidFill>
              </a:rPr>
              <a:t>LBL</a:t>
            </a:r>
            <a:r>
              <a:rPr lang="zh-CN" altLang="en-US" b="1" smtClean="0">
                <a:solidFill>
                  <a:srgbClr val="0000FF"/>
                </a:solidFill>
              </a:rPr>
              <a:t>）实验室的 </a:t>
            </a:r>
            <a:r>
              <a:rPr lang="en-US" altLang="zh-CN" b="1" smtClean="0">
                <a:solidFill>
                  <a:srgbClr val="0000FF"/>
                </a:solidFill>
              </a:rPr>
              <a:t>Leemans </a:t>
            </a:r>
            <a:r>
              <a:rPr lang="zh-CN" altLang="en-US" b="1" smtClean="0">
                <a:solidFill>
                  <a:srgbClr val="0000FF"/>
                </a:solidFill>
              </a:rPr>
              <a:t>用几公分长的激光等离子体加速电子到 </a:t>
            </a:r>
            <a:r>
              <a:rPr lang="en-US" altLang="zh-CN" b="1" smtClean="0">
                <a:solidFill>
                  <a:srgbClr val="0000FF"/>
                </a:solidFill>
              </a:rPr>
              <a:t>1 GeV</a:t>
            </a:r>
            <a:r>
              <a:rPr lang="zh-CN" altLang="en-US" b="1" smtClean="0">
                <a:solidFill>
                  <a:srgbClr val="0000FF"/>
                </a:solidFill>
              </a:rPr>
              <a:t>！</a:t>
            </a:r>
          </a:p>
          <a:p>
            <a:r>
              <a:rPr lang="zh-CN" altLang="en-US" b="1" smtClean="0">
                <a:solidFill>
                  <a:srgbClr val="0000FF"/>
                </a:solidFill>
              </a:rPr>
              <a:t>实验表明，的激光加速器可以加速并得到高能单能电子束，而</a:t>
            </a:r>
            <a:r>
              <a:rPr lang="en-US" altLang="zh-CN" b="1" smtClean="0">
                <a:solidFill>
                  <a:srgbClr val="0000FF"/>
                </a:solidFill>
              </a:rPr>
              <a:t>LBL</a:t>
            </a:r>
            <a:r>
              <a:rPr lang="zh-CN" altLang="en-US" b="1" smtClean="0">
                <a:solidFill>
                  <a:srgbClr val="0000FF"/>
                </a:solidFill>
              </a:rPr>
              <a:t>实验室正计划建造一台可以产生</a:t>
            </a:r>
            <a:r>
              <a:rPr lang="en-US" altLang="zh-CN" b="1" smtClean="0">
                <a:solidFill>
                  <a:srgbClr val="0000FF"/>
                </a:solidFill>
              </a:rPr>
              <a:t>10GeV</a:t>
            </a:r>
            <a:r>
              <a:rPr lang="zh-CN" altLang="en-US" b="1" smtClean="0">
                <a:solidFill>
                  <a:srgbClr val="0000FF"/>
                </a:solidFill>
              </a:rPr>
              <a:t>单能电子的激光加速器，这台激光加速器将用于</a:t>
            </a:r>
            <a:r>
              <a:rPr lang="en-US" altLang="zh-CN" b="1" smtClean="0">
                <a:solidFill>
                  <a:srgbClr val="0000FF"/>
                </a:solidFill>
              </a:rPr>
              <a:t>XFEL</a:t>
            </a:r>
            <a:r>
              <a:rPr lang="zh-CN" altLang="en-US" b="1" smtClean="0">
                <a:solidFill>
                  <a:srgbClr val="0000FF"/>
                </a:solidFill>
              </a:rPr>
              <a:t>的验证项目。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BBAB-0C19-4A47-B49B-170AE8D974B3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CDB2-B2AE-4460-BFB6-E48F57B6A4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10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C8FD-C158-422F-B2C8-A6B84BE10D77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EF6F-744B-449E-A88D-2158DFCC23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24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A0B-62EE-454B-BAF4-78D8AD33D87B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211F-6507-44D1-ADF5-C7428707B0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13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135938" cy="90805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FFF8-1A9F-4A71-8C49-3E2403C9D22E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75412-FF10-4ACE-9492-F5C168EEB0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556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135938" cy="90805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9EEA-599A-47D9-AD7F-1C65E0F5BDE7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BB9B-0659-480F-B880-97370392F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8677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135938" cy="90805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7929-65F5-4601-BA7B-7D6AAB9AF850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F1DA5-B86C-406C-A483-1F7B9EA201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812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0"/>
            <a:ext cx="8135938" cy="9080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AA6E-7EB3-45F7-9A32-85C776087EFA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9E2B-72CD-4A13-B5E2-B4FBBBE530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68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B0323-5120-48AF-A605-F984968F6143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D5FA-99D5-420C-B226-0A9E73B62C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499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1C96-B967-467B-99CB-958958B3EDAD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ADD4-9BE3-4EFF-82FA-6E6BAC589F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146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F051-F6AC-4FE5-AC97-84687C035E3B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673C3-F330-4D92-913D-14F218D3A5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26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65E5-A441-4233-B968-9FB45A227720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C5884-8273-4966-B060-638844AEF5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837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5FEB-EEA0-488D-AE6F-F6CC46DA148E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629DC-1326-4ED0-B4B7-6AD04DBCDA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950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1D0E-6707-40E7-92EC-37452486C6CB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D512-53A5-47CD-B1AD-D5F4CAEA34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495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94EE2-BE79-4C9D-946F-74F5E8C6D176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0B86-0CFF-474E-AFCC-3C616B0EB8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10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0BFDF-FFB9-4C46-BE6A-D86B4B35A5B1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0F44-8EB6-4D0E-BB35-185C0B0BCB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641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135938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47113FB-D893-48A1-B29B-66DFADA05054}" type="datetime1">
              <a:rPr lang="en-GB"/>
              <a:pPr>
                <a:defRPr/>
              </a:pPr>
              <a:t>30/08/2017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Lap Meeting</a:t>
            </a: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4F1BB3F-DCA2-4B2B-8EF6-E894043BB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9" descr="xiougai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6" t="27783" r="16545" b="27782"/>
          <a:stretch>
            <a:fillRect/>
          </a:stretch>
        </p:blipFill>
        <p:spPr bwMode="auto">
          <a:xfrm>
            <a:off x="0" y="0"/>
            <a:ext cx="684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92088" y="836613"/>
            <a:ext cx="882015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33" name="Picture 7" descr="capt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571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6" descr="pku_logol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0"/>
            <a:ext cx="642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671304-E3B7-406F-9246-7D890C25342F}" type="slidenum">
              <a:rPr lang="zh-CN" altLang="en-US" b="0" smtClean="0"/>
              <a:pPr eaLnBrk="1" hangingPunct="1"/>
              <a:t>1</a:t>
            </a:fld>
            <a:endParaRPr lang="en-US" altLang="zh-CN" b="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760"/>
            <a:ext cx="9144000" cy="1440160"/>
          </a:xfrm>
          <a:solidFill>
            <a:schemeClr val="bg1">
              <a:alpha val="40000"/>
            </a:schemeClr>
          </a:solidFill>
          <a:extLst/>
        </p:spPr>
        <p:txBody>
          <a:bodyPr lIns="92160" tIns="46080" rIns="92160" bIns="46080"/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3200" dirty="0" smtClean="0">
                <a:solidFill>
                  <a:schemeClr val="tx1"/>
                </a:solidFill>
                <a:ea typeface="宋体" pitchFamily="2" charset="-122"/>
              </a:rPr>
              <a:t>第十三届全国加速器物理会议</a:t>
            </a:r>
            <a:endParaRPr lang="en-GB" altLang="zh-CN" sz="3200" dirty="0" smtClean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2780928"/>
            <a:ext cx="7560840" cy="2664296"/>
          </a:xfrm>
          <a:solidFill>
            <a:schemeClr val="bg1">
              <a:alpha val="40000"/>
            </a:schemeClr>
          </a:solidFill>
          <a:extLst/>
        </p:spPr>
        <p:txBody>
          <a:bodyPr lIns="92160" tIns="46080" rIns="92160" bIns="46080"/>
          <a:lstStyle/>
          <a:p>
            <a:pPr marL="0" indent="0" algn="ctr" eaLnBrk="1" hangingPunct="1">
              <a:lnSpc>
                <a:spcPct val="83000"/>
              </a:lnSpc>
              <a:spcBef>
                <a:spcPts val="6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b="1" dirty="0" smtClean="0">
                <a:latin typeface="Times New Roman" pitchFamily="18" charset="0"/>
                <a:ea typeface="宋体" pitchFamily="2" charset="-122"/>
              </a:rPr>
              <a:t>颜学庆</a:t>
            </a:r>
            <a:endParaRPr lang="en-GB" altLang="zh-CN" b="1" baseline="30000" dirty="0" smtClean="0">
              <a:latin typeface="Times New Roman" pitchFamily="18" charset="0"/>
              <a:ea typeface="宋体" pitchFamily="2" charset="-122"/>
            </a:endParaRPr>
          </a:p>
          <a:p>
            <a:pPr marL="0" indent="0" algn="ctr" eaLnBrk="1" hangingPunct="1">
              <a:lnSpc>
                <a:spcPct val="83000"/>
              </a:lnSpc>
              <a:spcBef>
                <a:spcPts val="6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altLang="zh-CN" b="1" dirty="0" smtClean="0">
              <a:latin typeface="Times New Roman" pitchFamily="18" charset="0"/>
              <a:ea typeface="宋体" pitchFamily="2" charset="-122"/>
            </a:endParaRPr>
          </a:p>
          <a:p>
            <a:pPr marL="0" indent="0" algn="ctr" eaLnBrk="1" hangingPunct="1">
              <a:lnSpc>
                <a:spcPct val="83000"/>
              </a:lnSpc>
              <a:spcBef>
                <a:spcPts val="6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zh-CN" b="1" dirty="0" smtClean="0">
              <a:latin typeface="Times New Roman" pitchFamily="18" charset="0"/>
              <a:ea typeface="宋体" pitchFamily="2" charset="-122"/>
            </a:endParaRPr>
          </a:p>
          <a:p>
            <a:pPr marL="0" indent="0" algn="ctr" eaLnBrk="1" hangingPunct="1">
              <a:lnSpc>
                <a:spcPct val="83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b="1" dirty="0" smtClean="0">
                <a:latin typeface="Times New Roman" pitchFamily="18" charset="0"/>
                <a:ea typeface="宋体" pitchFamily="2" charset="-122"/>
              </a:rPr>
              <a:t>北京大学 </a:t>
            </a:r>
            <a:endParaRPr lang="en-US" altLang="zh-CN" b="1" dirty="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62237"/>
            <a:ext cx="8820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 2017,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8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</a:rPr>
              <a:t>月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27-31 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</a:rPr>
              <a:t>，</a:t>
            </a:r>
            <a:r>
              <a:rPr lang="zh-CN" altLang="en-US" sz="2800" dirty="0">
                <a:latin typeface="Times New Roman" pitchFamily="18" charset="0"/>
                <a:ea typeface="宋体" pitchFamily="2" charset="-122"/>
              </a:rPr>
              <a:t>湖南吉首</a:t>
            </a:r>
            <a:endParaRPr lang="en-US" altLang="zh-CN" sz="2800" dirty="0"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2858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0D512-53A5-47CD-B1AD-D5F4CAEA341A}" type="slidenum">
              <a:rPr lang="zh-CN" altLang="en-US" sz="1800" smtClean="0"/>
              <a:pPr>
                <a:defRPr/>
              </a:pPr>
              <a:t>2</a:t>
            </a:fld>
            <a:endParaRPr lang="en-US" altLang="zh-CN" sz="1800"/>
          </a:p>
        </p:txBody>
      </p:sp>
      <p:sp>
        <p:nvSpPr>
          <p:cNvPr id="3" name="矩形 2"/>
          <p:cNvSpPr/>
          <p:nvPr/>
        </p:nvSpPr>
        <p:spPr bwMode="auto">
          <a:xfrm>
            <a:off x="3275856" y="1052736"/>
            <a:ext cx="2592288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物理学会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5076056" y="2297437"/>
            <a:ext cx="3240360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中国高能量密度物理委员会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1719086" y="2321260"/>
            <a:ext cx="2592288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中国粒子加速器学会</a:t>
            </a: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3491880" y="1844824"/>
            <a:ext cx="504056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接连接符 8"/>
          <p:cNvCxnSpPr/>
          <p:nvPr/>
        </p:nvCxnSpPr>
        <p:spPr bwMode="auto">
          <a:xfrm>
            <a:off x="4860032" y="1844824"/>
            <a:ext cx="648072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矩形 9"/>
          <p:cNvSpPr/>
          <p:nvPr/>
        </p:nvSpPr>
        <p:spPr bwMode="auto">
          <a:xfrm>
            <a:off x="4038701" y="3932741"/>
            <a:ext cx="3438489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等离子体加速专业组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509774" y="3284984"/>
            <a:ext cx="648072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接连接符 11"/>
          <p:cNvCxnSpPr/>
          <p:nvPr/>
        </p:nvCxnSpPr>
        <p:spPr bwMode="auto">
          <a:xfrm flipH="1">
            <a:off x="5184068" y="3273314"/>
            <a:ext cx="504056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12"/>
          <p:cNvSpPr/>
          <p:nvPr/>
        </p:nvSpPr>
        <p:spPr bwMode="auto">
          <a:xfrm>
            <a:off x="107504" y="1052736"/>
            <a:ext cx="2592288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400" dirty="0"/>
              <a:t>核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学会</a:t>
            </a:r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1686113" y="1844823"/>
            <a:ext cx="648072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矩形 15"/>
          <p:cNvSpPr/>
          <p:nvPr/>
        </p:nvSpPr>
        <p:spPr bwMode="auto">
          <a:xfrm>
            <a:off x="506580" y="3932741"/>
            <a:ext cx="3438489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加速器物理专业组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flipH="1">
            <a:off x="2082157" y="3309768"/>
            <a:ext cx="504056" cy="452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1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66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257550"/>
            <a:ext cx="2700337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62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/>
            <a:fld id="{C2F46856-A010-4527-96A8-02ED34DC4B10}" type="slidenum">
              <a:rPr lang="zh-CN" altLang="en-US" sz="1400">
                <a:latin typeface="Arial" pitchFamily="34" charset="0"/>
              </a:rPr>
              <a:pPr algn="r"/>
              <a:t>3</a:t>
            </a:fld>
            <a:endParaRPr lang="en-US" altLang="zh-CN" sz="1400">
              <a:latin typeface="Arial" pitchFamily="34" charset="0"/>
            </a:endParaRPr>
          </a:p>
        </p:txBody>
      </p:sp>
      <p:grpSp>
        <p:nvGrpSpPr>
          <p:cNvPr id="666628" name="Group 2"/>
          <p:cNvGrpSpPr>
            <a:grpSpLocks/>
          </p:cNvGrpSpPr>
          <p:nvPr/>
        </p:nvGrpSpPr>
        <p:grpSpPr bwMode="auto">
          <a:xfrm>
            <a:off x="0" y="1268413"/>
            <a:ext cx="5786438" cy="5229225"/>
            <a:chOff x="703" y="935"/>
            <a:chExt cx="4188" cy="3372"/>
          </a:xfrm>
        </p:grpSpPr>
        <p:grpSp>
          <p:nvGrpSpPr>
            <p:cNvPr id="666629" name="Group 3"/>
            <p:cNvGrpSpPr>
              <a:grpSpLocks/>
            </p:cNvGrpSpPr>
            <p:nvPr/>
          </p:nvGrpSpPr>
          <p:grpSpPr bwMode="auto">
            <a:xfrm>
              <a:off x="703" y="935"/>
              <a:ext cx="4188" cy="3372"/>
              <a:chOff x="-613" y="902"/>
              <a:chExt cx="4176" cy="3418"/>
            </a:xfrm>
          </p:grpSpPr>
          <p:grpSp>
            <p:nvGrpSpPr>
              <p:cNvPr id="666630" name="Group 4"/>
              <p:cNvGrpSpPr>
                <a:grpSpLocks/>
              </p:cNvGrpSpPr>
              <p:nvPr/>
            </p:nvGrpSpPr>
            <p:grpSpPr bwMode="auto">
              <a:xfrm>
                <a:off x="-613" y="902"/>
                <a:ext cx="4176" cy="3418"/>
                <a:chOff x="720" y="912"/>
                <a:chExt cx="4176" cy="3418"/>
              </a:xfrm>
            </p:grpSpPr>
            <p:pic>
              <p:nvPicPr>
                <p:cNvPr id="666631" name="Picture 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12"/>
                  <a:ext cx="4080" cy="34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63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453" y="2782"/>
                  <a:ext cx="377" cy="2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1600" b="1">
                      <a:solidFill>
                        <a:srgbClr val="0000FF"/>
                      </a:solidFill>
                      <a:latin typeface="Arial" pitchFamily="34" charset="0"/>
                    </a:rPr>
                    <a:t>RAL</a:t>
                  </a:r>
                  <a:endParaRPr lang="en-US" altLang="zh-CN" sz="2800" b="1">
                    <a:solidFill>
                      <a:srgbClr val="0000FF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6663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460" y="3072"/>
                  <a:ext cx="436" cy="1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1400">
                      <a:latin typeface="Arial" pitchFamily="34" charset="0"/>
                    </a:rPr>
                    <a:t>LBL</a:t>
                  </a:r>
                  <a:endParaRPr lang="en-US" altLang="zh-CN" sz="2400" b="1">
                    <a:latin typeface="Arial" pitchFamily="34" charset="0"/>
                  </a:endParaRPr>
                </a:p>
              </p:txBody>
            </p:sp>
            <p:sp>
              <p:nvSpPr>
                <p:cNvPr id="666634" name="Oval 8"/>
                <p:cNvSpPr>
                  <a:spLocks noChangeArrowheads="1"/>
                </p:cNvSpPr>
                <p:nvPr/>
              </p:nvSpPr>
              <p:spPr bwMode="auto">
                <a:xfrm>
                  <a:off x="4558" y="1389"/>
                  <a:ext cx="136" cy="1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zh-CN" altLang="en-US" sz="2000"/>
                </a:p>
              </p:txBody>
            </p:sp>
            <p:sp>
              <p:nvSpPr>
                <p:cNvPr id="666635" name="Oval 11"/>
                <p:cNvSpPr>
                  <a:spLocks noChangeArrowheads="1"/>
                </p:cNvSpPr>
                <p:nvPr/>
              </p:nvSpPr>
              <p:spPr bwMode="auto">
                <a:xfrm>
                  <a:off x="4377" y="2515"/>
                  <a:ext cx="227" cy="235"/>
                </a:xfrm>
                <a:prstGeom prst="ellipse">
                  <a:avLst/>
                </a:prstGeom>
                <a:solidFill>
                  <a:srgbClr val="0000FF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zh-CN" altLang="en-US" sz="2000"/>
                </a:p>
              </p:txBody>
            </p:sp>
          </p:grpSp>
          <p:sp>
            <p:nvSpPr>
              <p:cNvPr id="666636" name="Oval 12"/>
              <p:cNvSpPr>
                <a:spLocks noChangeArrowheads="1"/>
              </p:cNvSpPr>
              <p:nvPr/>
            </p:nvSpPr>
            <p:spPr bwMode="auto">
              <a:xfrm>
                <a:off x="2962" y="2829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66637" name="Oval 13"/>
              <p:cNvSpPr>
                <a:spLocks noChangeArrowheads="1"/>
              </p:cNvSpPr>
              <p:nvPr/>
            </p:nvSpPr>
            <p:spPr bwMode="auto">
              <a:xfrm>
                <a:off x="3008" y="3117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66638" name="Line 14"/>
              <p:cNvSpPr>
                <a:spLocks noChangeShapeType="1"/>
              </p:cNvSpPr>
              <p:nvPr/>
            </p:nvSpPr>
            <p:spPr bwMode="auto">
              <a:xfrm flipV="1">
                <a:off x="2336" y="2296"/>
                <a:ext cx="998" cy="1678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66639" name="Rectangle 15"/>
            <p:cNvSpPr>
              <a:spLocks noChangeArrowheads="1"/>
            </p:cNvSpPr>
            <p:nvPr/>
          </p:nvSpPr>
          <p:spPr bwMode="auto">
            <a:xfrm>
              <a:off x="3833" y="2795"/>
              <a:ext cx="36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</p:grpSp>
      <p:sp>
        <p:nvSpPr>
          <p:cNvPr id="66664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0"/>
            <a:ext cx="7345312" cy="764704"/>
          </a:xfrm>
          <a:solidFill>
            <a:schemeClr val="bg1"/>
          </a:solidFill>
        </p:spPr>
        <p:txBody>
          <a:bodyPr/>
          <a:lstStyle/>
          <a:p>
            <a:r>
              <a:rPr lang="zh-CN" altLang="en-US" sz="3200" dirty="0" smtClean="0">
                <a:latin typeface="宋体" pitchFamily="2" charset="-122"/>
              </a:rPr>
              <a:t>等离子体加速与技术革命</a:t>
            </a:r>
            <a:endParaRPr lang="en-US" altLang="zh-CN" sz="3200" dirty="0" smtClean="0">
              <a:latin typeface="宋体" pitchFamily="2" charset="-122"/>
            </a:endParaRPr>
          </a:p>
        </p:txBody>
      </p:sp>
      <p:sp>
        <p:nvSpPr>
          <p:cNvPr id="934929" name="Text Box 17"/>
          <p:cNvSpPr txBox="1">
            <a:spLocks noChangeArrowheads="1"/>
          </p:cNvSpPr>
          <p:nvPr/>
        </p:nvSpPr>
        <p:spPr bwMode="auto">
          <a:xfrm>
            <a:off x="827088" y="908050"/>
            <a:ext cx="5257800" cy="955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常规加速器的能量接近饱和！</a:t>
            </a:r>
          </a:p>
          <a:p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等离子体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加速器发展迅速！</a:t>
            </a:r>
          </a:p>
        </p:txBody>
      </p:sp>
      <p:sp>
        <p:nvSpPr>
          <p:cNvPr id="98373" name="AutoShape 69"/>
          <p:cNvSpPr>
            <a:spLocks noChangeArrowheads="1"/>
          </p:cNvSpPr>
          <p:nvPr/>
        </p:nvSpPr>
        <p:spPr bwMode="auto">
          <a:xfrm>
            <a:off x="5724525" y="5445125"/>
            <a:ext cx="2736850" cy="1052513"/>
          </a:xfrm>
          <a:prstGeom prst="wedgeRectCallout">
            <a:avLst>
              <a:gd name="adj1" fmla="val -65370"/>
              <a:gd name="adj2" fmla="val -180315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2000"/>
              </a:lnSpc>
            </a:pPr>
            <a:endParaRPr kumimoji="1" lang="en-US" altLang="zh-CN" sz="2000" b="1">
              <a:ea typeface="黑体" pitchFamily="2" charset="-122"/>
            </a:endParaRPr>
          </a:p>
          <a:p>
            <a:pPr>
              <a:lnSpc>
                <a:spcPts val="2000"/>
              </a:lnSpc>
            </a:pPr>
            <a:r>
              <a:rPr kumimoji="1" lang="zh-CN" altLang="en-US" sz="2000" b="1">
                <a:latin typeface="宋体" pitchFamily="2" charset="-122"/>
              </a:rPr>
              <a:t>加速梯度高</a:t>
            </a:r>
            <a:r>
              <a:rPr kumimoji="1" lang="zh-CN" altLang="en-US" sz="1000" b="1">
                <a:latin typeface="宋体" pitchFamily="2" charset="-122"/>
              </a:rPr>
              <a:t> </a:t>
            </a:r>
            <a:r>
              <a:rPr kumimoji="1" lang="en-US" altLang="zh-CN" sz="2000" b="1">
                <a:latin typeface="宋体" pitchFamily="2" charset="-122"/>
              </a:rPr>
              <a:t>3</a:t>
            </a:r>
            <a:r>
              <a:rPr kumimoji="1" lang="en-US" altLang="zh-CN" sz="1000" b="1">
                <a:latin typeface="宋体" pitchFamily="2" charset="-122"/>
              </a:rPr>
              <a:t> </a:t>
            </a:r>
            <a:r>
              <a:rPr kumimoji="1" lang="zh-CN" altLang="en-US" sz="2000" b="1">
                <a:latin typeface="宋体" pitchFamily="2" charset="-122"/>
              </a:rPr>
              <a:t>个量级</a:t>
            </a:r>
            <a:endParaRPr kumimoji="1" lang="en-US" altLang="zh-CN" sz="2000" b="1">
              <a:latin typeface="宋体" pitchFamily="2" charset="-122"/>
            </a:endParaRPr>
          </a:p>
          <a:p>
            <a:pPr>
              <a:lnSpc>
                <a:spcPts val="2000"/>
              </a:lnSpc>
            </a:pPr>
            <a:r>
              <a:rPr kumimoji="1" lang="zh-CN" altLang="en-US" sz="2000" b="1">
                <a:latin typeface="宋体" pitchFamily="2" charset="-122"/>
              </a:rPr>
              <a:t>的激光等离子体加速</a:t>
            </a:r>
            <a:endParaRPr kumimoji="1" lang="en-US" altLang="zh-CN" sz="2000" b="1">
              <a:latin typeface="宋体" pitchFamily="2" charset="-122"/>
            </a:endParaRPr>
          </a:p>
          <a:p>
            <a:pPr>
              <a:lnSpc>
                <a:spcPts val="2000"/>
              </a:lnSpc>
            </a:pPr>
            <a:r>
              <a:rPr kumimoji="1" lang="zh-CN" altLang="en-US" sz="2000" b="1">
                <a:latin typeface="宋体" pitchFamily="2" charset="-122"/>
              </a:rPr>
              <a:t>发展迅速！</a:t>
            </a:r>
          </a:p>
          <a:p>
            <a:pPr>
              <a:lnSpc>
                <a:spcPts val="2000"/>
              </a:lnSpc>
            </a:pPr>
            <a:endParaRPr kumimoji="1" lang="zh-CN" altLang="en-US" sz="2000" b="1">
              <a:ea typeface="黑体" pitchFamily="2" charset="-122"/>
            </a:endParaRPr>
          </a:p>
        </p:txBody>
      </p:sp>
      <p:pic>
        <p:nvPicPr>
          <p:cNvPr id="66664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3"/>
          <a:stretch>
            <a:fillRect/>
          </a:stretch>
        </p:blipFill>
        <p:spPr bwMode="auto">
          <a:xfrm>
            <a:off x="6283325" y="915988"/>
            <a:ext cx="2176463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6644" name="图片 8" descr="1st Cyclotr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5513"/>
            <a:ext cx="97155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6646" name="TextBox 1"/>
          <p:cNvSpPr txBox="1">
            <a:spLocks noChangeArrowheads="1"/>
          </p:cNvSpPr>
          <p:nvPr/>
        </p:nvSpPr>
        <p:spPr bwMode="auto">
          <a:xfrm>
            <a:off x="5507038" y="2844800"/>
            <a:ext cx="33134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dirty="0">
                <a:latin typeface="Arial" pitchFamily="34" charset="0"/>
              </a:rPr>
              <a:t>GIST 10GeV 2017 ?</a:t>
            </a:r>
            <a:endParaRPr lang="zh-CN" altLang="en-US" sz="2000" dirty="0">
              <a:latin typeface="Arial" pitchFamily="34" charset="0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Arial" pitchFamily="34" charset="0"/>
              </a:rPr>
              <a:t>LBL 4GeV,9cm,</a:t>
            </a:r>
            <a:r>
              <a:rPr lang="en-US" altLang="zh-CN" sz="2000" dirty="0" smtClean="0">
                <a:latin typeface="Arial" pitchFamily="34" charset="0"/>
              </a:rPr>
              <a:t> 2014</a:t>
            </a:r>
          </a:p>
        </p:txBody>
      </p:sp>
      <p:sp>
        <p:nvSpPr>
          <p:cNvPr id="666647" name="Flowchart: Connector 2"/>
          <p:cNvSpPr>
            <a:spLocks noChangeArrowheads="1"/>
          </p:cNvSpPr>
          <p:nvPr/>
        </p:nvSpPr>
        <p:spPr bwMode="auto">
          <a:xfrm>
            <a:off x="5181600" y="3913188"/>
            <a:ext cx="223838" cy="215900"/>
          </a:xfrm>
          <a:prstGeom prst="flowChartConnector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2000"/>
          </a:p>
        </p:txBody>
      </p:sp>
      <p:sp>
        <p:nvSpPr>
          <p:cNvPr id="23" name="矩形 22"/>
          <p:cNvSpPr/>
          <p:nvPr/>
        </p:nvSpPr>
        <p:spPr bwMode="auto">
          <a:xfrm>
            <a:off x="4643438" y="3714752"/>
            <a:ext cx="357190" cy="214314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0D512-53A5-47CD-B1AD-D5F4CAEA341A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pic>
        <p:nvPicPr>
          <p:cNvPr id="1027" name="Picture 3" descr="C:\Users\user\Desktop\u=523227376,1580952745&amp;fm=26&amp;gp=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2" r="18624"/>
          <a:stretch/>
        </p:blipFill>
        <p:spPr bwMode="auto">
          <a:xfrm>
            <a:off x="576896" y="1584046"/>
            <a:ext cx="6299359" cy="472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33181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等离子体加速单位分布</a:t>
            </a:r>
          </a:p>
        </p:txBody>
      </p:sp>
      <p:sp>
        <p:nvSpPr>
          <p:cNvPr id="4" name="十字星 3"/>
          <p:cNvSpPr/>
          <p:nvPr/>
        </p:nvSpPr>
        <p:spPr bwMode="auto">
          <a:xfrm>
            <a:off x="5004048" y="3140968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十字星 6"/>
          <p:cNvSpPr/>
          <p:nvPr/>
        </p:nvSpPr>
        <p:spPr bwMode="auto">
          <a:xfrm>
            <a:off x="5156448" y="3293368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十字星 7"/>
          <p:cNvSpPr/>
          <p:nvPr/>
        </p:nvSpPr>
        <p:spPr bwMode="auto">
          <a:xfrm>
            <a:off x="5184068" y="3080773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十字星 8"/>
          <p:cNvSpPr/>
          <p:nvPr/>
        </p:nvSpPr>
        <p:spPr bwMode="auto">
          <a:xfrm>
            <a:off x="5796136" y="4077072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十字星 9"/>
          <p:cNvSpPr/>
          <p:nvPr/>
        </p:nvSpPr>
        <p:spPr bwMode="auto">
          <a:xfrm>
            <a:off x="5948536" y="4229472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十字星 10"/>
          <p:cNvSpPr/>
          <p:nvPr/>
        </p:nvSpPr>
        <p:spPr bwMode="auto">
          <a:xfrm>
            <a:off x="4644008" y="4648792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十字星 11"/>
          <p:cNvSpPr/>
          <p:nvPr/>
        </p:nvSpPr>
        <p:spPr bwMode="auto">
          <a:xfrm>
            <a:off x="3707904" y="4365104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十字星 12"/>
          <p:cNvSpPr/>
          <p:nvPr/>
        </p:nvSpPr>
        <p:spPr bwMode="auto">
          <a:xfrm>
            <a:off x="5004048" y="3212976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十字星 13"/>
          <p:cNvSpPr/>
          <p:nvPr/>
        </p:nvSpPr>
        <p:spPr bwMode="auto">
          <a:xfrm>
            <a:off x="1835696" y="2898581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十字星 14"/>
          <p:cNvSpPr/>
          <p:nvPr/>
        </p:nvSpPr>
        <p:spPr bwMode="auto">
          <a:xfrm>
            <a:off x="5115575" y="4683139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十字星 15"/>
          <p:cNvSpPr/>
          <p:nvPr/>
        </p:nvSpPr>
        <p:spPr bwMode="auto">
          <a:xfrm>
            <a:off x="5795787" y="5050568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十字星 16"/>
          <p:cNvSpPr/>
          <p:nvPr/>
        </p:nvSpPr>
        <p:spPr bwMode="auto">
          <a:xfrm>
            <a:off x="5065284" y="5232760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十字星 17"/>
          <p:cNvSpPr/>
          <p:nvPr/>
        </p:nvSpPr>
        <p:spPr bwMode="auto">
          <a:xfrm>
            <a:off x="4644008" y="4216744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 flipH="1" flipV="1">
            <a:off x="899593" y="1584047"/>
            <a:ext cx="1116123" cy="14967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851920" y="908720"/>
            <a:ext cx="5459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物理所，</a:t>
            </a:r>
            <a:r>
              <a:rPr lang="zh-CN" altLang="en-US" sz="2000" dirty="0" smtClean="0"/>
              <a:t>高能所，九所，原子能院，</a:t>
            </a:r>
            <a:r>
              <a:rPr lang="zh-CN" altLang="en-US" sz="2000" dirty="0" smtClean="0">
                <a:solidFill>
                  <a:srgbClr val="FF0000"/>
                </a:solidFill>
              </a:rPr>
              <a:t>清华，北大</a:t>
            </a:r>
            <a:r>
              <a:rPr lang="zh-CN" altLang="en-US" sz="2000" dirty="0" smtClean="0"/>
              <a:t>，北师大，北京石油大学，</a:t>
            </a:r>
            <a:r>
              <a:rPr lang="zh-CN" altLang="en-US" sz="2000" dirty="0" smtClean="0"/>
              <a:t>北京地质大学，北京工业大学</a:t>
            </a:r>
            <a:endParaRPr lang="en-US" altLang="zh-CN" sz="2000" dirty="0" smtClean="0"/>
          </a:p>
        </p:txBody>
      </p:sp>
      <p:sp>
        <p:nvSpPr>
          <p:cNvPr id="23" name="十字星 22"/>
          <p:cNvSpPr/>
          <p:nvPr/>
        </p:nvSpPr>
        <p:spPr bwMode="auto">
          <a:xfrm>
            <a:off x="5336468" y="3233173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 flipV="1">
            <a:off x="5820026" y="3140968"/>
            <a:ext cx="1137219" cy="11940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910085" y="2166511"/>
            <a:ext cx="17595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光机</a:t>
            </a:r>
            <a:r>
              <a:rPr lang="zh-CN" altLang="en-US" sz="2000" dirty="0" smtClean="0"/>
              <a:t>所（上海科技大学）</a:t>
            </a:r>
            <a:endParaRPr lang="en-US" altLang="zh-CN" sz="2000" dirty="0" smtClean="0"/>
          </a:p>
          <a:p>
            <a:r>
              <a:rPr lang="zh-CN" altLang="en-US" sz="2000" dirty="0" smtClean="0">
                <a:solidFill>
                  <a:srgbClr val="FF0000"/>
                </a:solidFill>
              </a:rPr>
              <a:t>上海交大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r>
              <a:rPr lang="zh-CN" altLang="en-US" sz="2000" dirty="0" smtClean="0"/>
              <a:t>上海</a:t>
            </a:r>
            <a:r>
              <a:rPr lang="zh-CN" altLang="en-US" sz="2000" dirty="0" smtClean="0"/>
              <a:t>师大</a:t>
            </a:r>
            <a:endParaRPr lang="en-US" altLang="zh-CN" sz="2000" dirty="0" smtClean="0"/>
          </a:p>
          <a:p>
            <a:r>
              <a:rPr lang="zh-CN" altLang="en-US" sz="2000" dirty="0" smtClean="0"/>
              <a:t>复旦大学</a:t>
            </a:r>
            <a:endParaRPr lang="en-US" altLang="zh-CN" sz="2000" dirty="0" smtClean="0"/>
          </a:p>
        </p:txBody>
      </p:sp>
      <p:sp>
        <p:nvSpPr>
          <p:cNvPr id="30" name="十字星 29"/>
          <p:cNvSpPr/>
          <p:nvPr/>
        </p:nvSpPr>
        <p:spPr bwMode="auto">
          <a:xfrm>
            <a:off x="5940152" y="4221088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6107985" y="5232760"/>
            <a:ext cx="849260" cy="7165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6958102" y="6109265"/>
            <a:ext cx="154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台湾国立</a:t>
            </a:r>
            <a:endParaRPr lang="en-US" altLang="zh-CN" sz="2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286657" y="1018914"/>
            <a:ext cx="154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新疆大学、石河子大学</a:t>
            </a:r>
            <a:endParaRPr lang="en-US" altLang="zh-CN" sz="2000" dirty="0" smtClean="0"/>
          </a:p>
        </p:txBody>
      </p:sp>
      <p:sp>
        <p:nvSpPr>
          <p:cNvPr id="40" name="十字星 39"/>
          <p:cNvSpPr/>
          <p:nvPr/>
        </p:nvSpPr>
        <p:spPr bwMode="auto">
          <a:xfrm>
            <a:off x="1907704" y="2924944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38560" y="5436076"/>
            <a:ext cx="154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南昌大学</a:t>
            </a:r>
            <a:endParaRPr lang="en-US" altLang="zh-CN" sz="2000" dirty="0" smtClean="0"/>
          </a:p>
        </p:txBody>
      </p:sp>
      <p:cxnSp>
        <p:nvCxnSpPr>
          <p:cNvPr id="42" name="直接箭头连接符 41"/>
          <p:cNvCxnSpPr>
            <a:stCxn id="15" idx="3"/>
          </p:cNvCxnSpPr>
          <p:nvPr/>
        </p:nvCxnSpPr>
        <p:spPr bwMode="auto">
          <a:xfrm>
            <a:off x="5475615" y="4865331"/>
            <a:ext cx="1762945" cy="5707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接箭头连接符 49"/>
          <p:cNvCxnSpPr/>
          <p:nvPr/>
        </p:nvCxnSpPr>
        <p:spPr bwMode="auto">
          <a:xfrm flipV="1">
            <a:off x="5336468" y="1714455"/>
            <a:ext cx="819708" cy="12473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接箭头连接符 51"/>
          <p:cNvCxnSpPr/>
          <p:nvPr/>
        </p:nvCxnSpPr>
        <p:spPr bwMode="auto">
          <a:xfrm flipH="1" flipV="1">
            <a:off x="3203849" y="1372857"/>
            <a:ext cx="1620179" cy="29922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914861" y="1003525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华中科技大学</a:t>
            </a:r>
            <a:endParaRPr lang="zh-CN" altLang="en-US" sz="2000" dirty="0"/>
          </a:p>
        </p:txBody>
      </p:sp>
      <p:cxnSp>
        <p:nvCxnSpPr>
          <p:cNvPr id="55" name="直接箭头连接符 54"/>
          <p:cNvCxnSpPr/>
          <p:nvPr/>
        </p:nvCxnSpPr>
        <p:spPr bwMode="auto">
          <a:xfrm flipV="1">
            <a:off x="4864849" y="4547296"/>
            <a:ext cx="2093253" cy="2969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7015326" y="3903832"/>
            <a:ext cx="154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国防科大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r>
              <a:rPr lang="zh-CN" altLang="en-US" sz="2000" dirty="0" smtClean="0"/>
              <a:t>湖南大学</a:t>
            </a:r>
            <a:endParaRPr lang="en-US" altLang="zh-CN" sz="2000" dirty="0" smtClean="0"/>
          </a:p>
        </p:txBody>
      </p:sp>
      <p:cxnSp>
        <p:nvCxnSpPr>
          <p:cNvPr id="58" name="直接箭头连接符 57"/>
          <p:cNvCxnSpPr/>
          <p:nvPr/>
        </p:nvCxnSpPr>
        <p:spPr bwMode="auto">
          <a:xfrm>
            <a:off x="5231976" y="5477926"/>
            <a:ext cx="716560" cy="7165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5004048" y="619444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深圳大学</a:t>
            </a:r>
            <a:endParaRPr lang="en-US" altLang="zh-CN" sz="2000" dirty="0" smtClean="0"/>
          </a:p>
          <a:p>
            <a:r>
              <a:rPr lang="zh-CN" altLang="en-US" sz="2000" dirty="0" smtClean="0"/>
              <a:t>北京大学研究院</a:t>
            </a:r>
            <a:endParaRPr lang="en-US" altLang="zh-CN" sz="20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7167725" y="4659233"/>
            <a:ext cx="154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浙江</a:t>
            </a:r>
            <a:r>
              <a:rPr lang="zh-CN" altLang="en-US" sz="2000" dirty="0" smtClean="0"/>
              <a:t>大学</a:t>
            </a:r>
            <a:endParaRPr lang="en-US" altLang="zh-CN" sz="2000" dirty="0" smtClean="0"/>
          </a:p>
        </p:txBody>
      </p:sp>
      <p:cxnSp>
        <p:nvCxnSpPr>
          <p:cNvPr id="62" name="直接箭头连接符 61"/>
          <p:cNvCxnSpPr/>
          <p:nvPr/>
        </p:nvCxnSpPr>
        <p:spPr bwMode="auto">
          <a:xfrm>
            <a:off x="5820026" y="4659233"/>
            <a:ext cx="1418534" cy="353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十字星 64"/>
          <p:cNvSpPr/>
          <p:nvPr/>
        </p:nvSpPr>
        <p:spPr bwMode="auto">
          <a:xfrm>
            <a:off x="5580112" y="4504776"/>
            <a:ext cx="360040" cy="364384"/>
          </a:xfrm>
          <a:prstGeom prst="star4">
            <a:avLst/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直接箭头连接符 65"/>
          <p:cNvCxnSpPr/>
          <p:nvPr/>
        </p:nvCxnSpPr>
        <p:spPr bwMode="auto">
          <a:xfrm flipH="1">
            <a:off x="2416262" y="4547296"/>
            <a:ext cx="1471662" cy="10888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867223" y="5414952"/>
            <a:ext cx="1549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九院八所</a:t>
            </a:r>
            <a:endParaRPr lang="en-US" altLang="zh-CN" sz="2000" dirty="0" smtClean="0"/>
          </a:p>
          <a:p>
            <a:r>
              <a:rPr lang="zh-CN" altLang="en-US" sz="2000" dirty="0"/>
              <a:t>九院</a:t>
            </a:r>
            <a:r>
              <a:rPr lang="zh-CN" altLang="en-US" sz="2000" dirty="0" smtClean="0"/>
              <a:t>一所</a:t>
            </a:r>
            <a:endParaRPr lang="en-US" altLang="zh-CN" sz="2000" dirty="0" smtClean="0"/>
          </a:p>
          <a:p>
            <a:r>
              <a:rPr lang="zh-CN" altLang="en-US" sz="2000" dirty="0" smtClean="0"/>
              <a:t>成电</a:t>
            </a:r>
            <a:endParaRPr lang="en-US" altLang="zh-CN" sz="2000" dirty="0" smtClean="0"/>
          </a:p>
          <a:p>
            <a:r>
              <a:rPr lang="zh-CN" altLang="en-US" sz="2000" dirty="0" smtClean="0"/>
              <a:t>川大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2603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0D512-53A5-47CD-B1AD-D5F4CAEA341A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3" name="TextBox 2"/>
          <p:cNvSpPr txBox="1"/>
          <p:nvPr/>
        </p:nvSpPr>
        <p:spPr>
          <a:xfrm>
            <a:off x="1542728" y="1052736"/>
            <a:ext cx="60628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感谢！</a:t>
            </a:r>
            <a:endParaRPr lang="en-US" altLang="zh-CN" sz="32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来自美国的三位先生，不远万里参会指导！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/>
              <a:t>感谢</a:t>
            </a:r>
            <a:r>
              <a:rPr lang="en-US" altLang="zh-CN" sz="2400" dirty="0"/>
              <a:t>SPC</a:t>
            </a:r>
            <a:r>
              <a:rPr lang="zh-CN" altLang="en-US" sz="2400" dirty="0" smtClean="0"/>
              <a:t>专家</a:t>
            </a:r>
            <a:endParaRPr lang="en-US" altLang="zh-CN" sz="2400" dirty="0"/>
          </a:p>
          <a:p>
            <a:r>
              <a:rPr lang="zh-CN" altLang="en-US" sz="2400" dirty="0" smtClean="0"/>
              <a:t>国内兄弟单位各位同仁！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本地组委会（马燕云及团队）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会务组（赵宁、</a:t>
            </a:r>
            <a:r>
              <a:rPr lang="zh-CN" altLang="en-US" sz="2400" dirty="0" smtClean="0"/>
              <a:t>李玥、周洁</a:t>
            </a:r>
            <a:r>
              <a:rPr lang="zh-CN" altLang="en-US" sz="2400" smtClean="0"/>
              <a:t>、范雪</a:t>
            </a:r>
            <a:r>
              <a:rPr lang="zh-CN" altLang="en-US" sz="2400" smtClean="0"/>
              <a:t>。</a:t>
            </a:r>
            <a:r>
              <a:rPr lang="zh-CN" altLang="en-US" sz="2400" dirty="0" smtClean="0"/>
              <a:t>。。）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相约</a:t>
            </a:r>
            <a:r>
              <a:rPr lang="en-US" altLang="zh-CN" sz="2400" dirty="0" smtClean="0"/>
              <a:t>SAP2020</a:t>
            </a:r>
            <a:r>
              <a:rPr lang="zh-CN" altLang="en-US" sz="2400" dirty="0" smtClean="0"/>
              <a:t>，地点？？？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45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7469</TotalTime>
  <Words>335</Words>
  <Application>Microsoft Office PowerPoint</Application>
  <PresentationFormat>全屏显示(4:3)</PresentationFormat>
  <Paragraphs>67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Default Design</vt:lpstr>
      <vt:lpstr>第十三届全国加速器物理会议</vt:lpstr>
      <vt:lpstr>PowerPoint 演示文稿</vt:lpstr>
      <vt:lpstr>等离子体加速与技术革命</vt:lpstr>
      <vt:lpstr>PowerPoint 演示文稿</vt:lpstr>
      <vt:lpstr>PowerPoint 演示文稿</vt:lpstr>
    </vt:vector>
  </TitlesOfParts>
  <Company>MPQ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the surface structure on high-order harmonics generation</dc:title>
  <dc:creator>Rykovanov</dc:creator>
  <cp:lastModifiedBy>user</cp:lastModifiedBy>
  <cp:revision>3914</cp:revision>
  <dcterms:created xsi:type="dcterms:W3CDTF">2008-07-25T15:44:53Z</dcterms:created>
  <dcterms:modified xsi:type="dcterms:W3CDTF">2017-08-30T06:28:23Z</dcterms:modified>
</cp:coreProperties>
</file>