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330" r:id="rId4"/>
    <p:sldId id="329" r:id="rId5"/>
    <p:sldId id="313" r:id="rId6"/>
    <p:sldId id="314" r:id="rId7"/>
    <p:sldId id="315" r:id="rId8"/>
    <p:sldId id="316" r:id="rId9"/>
    <p:sldId id="318" r:id="rId10"/>
    <p:sldId id="317" r:id="rId11"/>
    <p:sldId id="323" r:id="rId12"/>
    <p:sldId id="319" r:id="rId13"/>
    <p:sldId id="326" r:id="rId14"/>
    <p:sldId id="320" r:id="rId15"/>
    <p:sldId id="321" r:id="rId16"/>
    <p:sldId id="322" r:id="rId17"/>
    <p:sldId id="327" r:id="rId18"/>
    <p:sldId id="328" r:id="rId19"/>
    <p:sldId id="278" r:id="rId2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9900"/>
    <a:srgbClr val="FF3300"/>
    <a:srgbClr val="0000FF"/>
    <a:srgbClr val="FEEAD4"/>
    <a:srgbClr val="FF0000"/>
    <a:srgbClr val="005088"/>
    <a:srgbClr val="33CC33"/>
    <a:srgbClr val="5F5F5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5" autoAdjust="0"/>
    <p:restoredTop sz="95429" autoAdjust="0"/>
  </p:normalViewPr>
  <p:slideViewPr>
    <p:cSldViewPr>
      <p:cViewPr varScale="1">
        <p:scale>
          <a:sx n="70" d="100"/>
          <a:sy n="70" d="100"/>
        </p:scale>
        <p:origin x="85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8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268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68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F64F630-A919-47C9-A308-A8164078D21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22655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64F630-A919-47C9-A308-A8164078D21F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33128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64F630-A919-47C9-A308-A8164078D21F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8991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64F630-A919-47C9-A308-A8164078D21F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86275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64F630-A919-47C9-A308-A8164078D21F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89079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PPT3-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0" y="2708275"/>
            <a:ext cx="9144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6" name="Picture 11" descr="PPT1-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5745163"/>
            <a:ext cx="32194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1412875"/>
            <a:ext cx="7772400" cy="1470025"/>
          </a:xfrm>
        </p:spPr>
        <p:txBody>
          <a:bodyPr/>
          <a:lstStyle>
            <a:lvl1pPr algn="r">
              <a:defRPr sz="480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131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bg1"/>
                </a:solidFill>
                <a:ea typeface="方正小标宋简体" pitchFamily="2" charset="-122"/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20019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57259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763588"/>
            <a:ext cx="2057400" cy="54737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763588"/>
            <a:ext cx="6019800" cy="54737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42256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188" y="763588"/>
            <a:ext cx="7870825" cy="9366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773238"/>
            <a:ext cx="8229600" cy="4464050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89153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763588"/>
            <a:ext cx="8229600" cy="54737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77029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188" y="763588"/>
            <a:ext cx="7870825" cy="9366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457200" y="1773238"/>
            <a:ext cx="8229600" cy="4464050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21268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8451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6156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58857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49045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93081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55242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59943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38633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PPT3-2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702050"/>
            <a:ext cx="7885112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763588"/>
            <a:ext cx="78708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80088" y="6453188"/>
            <a:ext cx="28956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1" name="Line 12"/>
          <p:cNvSpPr>
            <a:spLocks noChangeShapeType="1"/>
          </p:cNvSpPr>
          <p:nvPr/>
        </p:nvSpPr>
        <p:spPr bwMode="auto">
          <a:xfrm>
            <a:off x="3563938" y="620713"/>
            <a:ext cx="5580062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032" name="Picture 14" descr="PPT1-2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15925"/>
            <a:ext cx="297656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  <p:sldLayoutId id="2147483960" r:id="rId13"/>
    <p:sldLayoutId id="214748396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方正大黑简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方正大黑简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方正大黑简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方正大黑简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方正大黑简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方正大黑简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方正大黑简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方正大黑简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120000"/>
        <a:buFont typeface="Wingdings" pitchFamily="2" charset="2"/>
        <a:buChar char="F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CC33"/>
        </a:buClr>
        <a:buFont typeface="Wingdings" pitchFamily="2" charset="2"/>
        <a:buChar char="Ø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2" charset="2"/>
        <a:buChar char="p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u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80000"/>
        <a:buFont typeface="Wingdings" pitchFamily="2" charset="2"/>
        <a:buChar char="u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80000"/>
        <a:buFont typeface="Wingdings" pitchFamily="2" charset="2"/>
        <a:buChar char="u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80000"/>
        <a:buFont typeface="Wingdings" pitchFamily="2" charset="2"/>
        <a:buChar char="u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80000"/>
        <a:buFont typeface="Wingdings" pitchFamily="2" charset="2"/>
        <a:buChar char="u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11" Type="http://schemas.openxmlformats.org/officeDocument/2006/relationships/image" Target="../media/image270.png"/><Relationship Id="rId5" Type="http://schemas.openxmlformats.org/officeDocument/2006/relationships/image" Target="../media/image231.png"/><Relationship Id="rId10" Type="http://schemas.openxmlformats.org/officeDocument/2006/relationships/image" Target="../media/image260.png"/><Relationship Id="rId4" Type="http://schemas.openxmlformats.org/officeDocument/2006/relationships/image" Target="../media/image221.png"/><Relationship Id="rId9" Type="http://schemas.openxmlformats.org/officeDocument/2006/relationships/image" Target="../media/image2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gif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gif"/><Relationship Id="rId7" Type="http://schemas.openxmlformats.org/officeDocument/2006/relationships/image" Target="../media/image20.jp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pPr algn="ctr" eaLnBrk="1" hangingPunct="1"/>
            <a:r>
              <a:rPr lang="en-US" altLang="zh-CN" sz="3200" dirty="0"/>
              <a:t>Using a Bessel Light Beam as an Ultra-short Period Helical </a:t>
            </a:r>
            <a:r>
              <a:rPr lang="en-US" altLang="zh-CN" sz="3200" dirty="0" err="1"/>
              <a:t>Undulator</a:t>
            </a:r>
            <a:endParaRPr lang="zh-CN" altLang="en-US" sz="3200" b="1" dirty="0" smtClean="0">
              <a:solidFill>
                <a:schemeClr val="tx2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zh-CN" sz="2400" b="1" dirty="0" err="1" smtClean="0">
                <a:solidFill>
                  <a:schemeClr val="tx1"/>
                </a:solidFill>
                <a:ea typeface="宋体" pitchFamily="2" charset="-122"/>
              </a:rPr>
              <a:t>Bocheng</a:t>
            </a:r>
            <a:r>
              <a:rPr lang="en-US" altLang="zh-CN" sz="2400" b="1" dirty="0" smtClean="0">
                <a:solidFill>
                  <a:schemeClr val="tx1"/>
                </a:solidFill>
                <a:ea typeface="宋体" pitchFamily="2" charset="-122"/>
              </a:rPr>
              <a:t> Jiang</a:t>
            </a:r>
            <a:endParaRPr lang="zh-CN" altLang="en-US" sz="2400" b="1" dirty="0" smtClean="0">
              <a:solidFill>
                <a:schemeClr val="tx1"/>
              </a:solidFill>
              <a:ea typeface="宋体" pitchFamily="2" charset="-122"/>
            </a:endParaRPr>
          </a:p>
          <a:p>
            <a:pPr eaLnBrk="1" hangingPunct="1"/>
            <a:r>
              <a:rPr lang="en-US" altLang="zh-CN" sz="2400" dirty="0">
                <a:solidFill>
                  <a:schemeClr val="tx1"/>
                </a:solidFill>
              </a:rPr>
              <a:t>Tuesday, August 29, 2017</a:t>
            </a:r>
            <a:endParaRPr lang="zh-CN" alt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36374" y="4766101"/>
            <a:ext cx="52712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Sitka Subheading" panose="02000505000000020004" pitchFamily="2" charset="0"/>
              </a:rPr>
              <a:t>The 13th Symposium on Accelerator </a:t>
            </a:r>
            <a:r>
              <a:rPr lang="en-US" altLang="zh-CN" sz="2000" dirty="0" smtClean="0">
                <a:solidFill>
                  <a:srgbClr val="FF0000"/>
                </a:solidFill>
                <a:latin typeface="Sitka Subheading" panose="02000505000000020004" pitchFamily="2" charset="0"/>
              </a:rPr>
              <a:t>Physics</a:t>
            </a:r>
            <a:endParaRPr lang="en-US" altLang="zh-CN" sz="2000" dirty="0" smtClean="0">
              <a:solidFill>
                <a:srgbClr val="FF0000"/>
              </a:solidFill>
              <a:latin typeface="Sitka Subheading" panose="02000505000000020004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000" dirty="0">
                <a:solidFill>
                  <a:srgbClr val="FF0000"/>
                </a:solidFill>
                <a:latin typeface="Sitka Subheading" panose="02000505000000020004" pitchFamily="2" charset="0"/>
              </a:rPr>
              <a:t>Jishou, Hunan Province, China</a:t>
            </a:r>
            <a:endParaRPr lang="zh-CN" altLang="en-US" sz="2000" dirty="0">
              <a:solidFill>
                <a:srgbClr val="FF0000"/>
              </a:solidFill>
              <a:latin typeface="Sitka Subheading" panose="020005050000000200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15594" y="639621"/>
            <a:ext cx="7870825" cy="936625"/>
          </a:xfrm>
        </p:spPr>
        <p:txBody>
          <a:bodyPr/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BLU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(Bessel light beam </a:t>
            </a:r>
            <a:r>
              <a:rPr lang="en-US" altLang="zh-CN" sz="2800" dirty="0" err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undulator</a:t>
            </a:r>
            <a:r>
              <a:rPr lang="en-US" altLang="zh-CN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) radiation properties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971600" y="1628800"/>
                <a:ext cx="2707215" cy="7859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zh-CN" alt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CN" altLang="en-US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zh-CN" alt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𝓔</m:t>
                                    </m:r>
                                  </m:e>
                                  <m:sub>
                                    <m:r>
                                      <a:rPr lang="zh-CN" alt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zh-CN" alt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b="1" i="0">
                                        <a:latin typeface="Cambria Math" panose="02040503050406030204" pitchFamily="18" charset="0"/>
                                      </a:rPr>
                                      <m:t>𝓔</m:t>
                                    </m:r>
                                  </m:e>
                                  <m:sub>
                                    <m:r>
                                      <a:rPr lang="zh-CN" altLang="en-US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zh-CN" alt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b="1" i="0">
                                        <a:latin typeface="Cambria Math" panose="02040503050406030204" pitchFamily="18" charset="0"/>
                                      </a:rPr>
                                      <m:t>𝓔</m:t>
                                    </m:r>
                                  </m:e>
                                  <m:sub>
                                    <m:r>
                                      <a:rPr lang="zh-CN" altLang="en-US" b="1" i="1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zh-CN" altLang="en-US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zh-CN" alt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CN" altLang="en-US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zh-CN" alt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b="1" i="1">
                                        <a:latin typeface="Cambria Math" panose="02040503050406030204" pitchFamily="18" charset="0"/>
                                      </a:rPr>
                                      <m:t>𝜿</m:t>
                                    </m:r>
                                  </m:e>
                                  <m:sub>
                                    <m:r>
                                      <a:rPr lang="zh-CN" altLang="en-US" b="0" i="0">
                                        <a:latin typeface="Cambria Math" panose="02040503050406030204" pitchFamily="18" charset="0"/>
                                      </a:rPr>
                                      <m:t>− 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zh-CN" alt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b="1" i="1"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zh-CN" altLang="en-US" b="1" i="1">
                                        <a:latin typeface="Cambria Math" panose="02040503050406030204" pitchFamily="18" charset="0"/>
                                      </a:rPr>
                                      <m:t>𝑴</m:t>
                                    </m:r>
                                    <m:r>
                                      <a:rPr lang="zh-CN" altLang="en-US" b="0" i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zh-CN" altLang="en-US" b="0" i="0">
                                    <a:latin typeface="Cambria Math" panose="02040503050406030204" pitchFamily="18" charset="0"/>
                                  </a:rPr>
                                  <m:t>+ </m:t>
                                </m:r>
                                <m:sSub>
                                  <m:sSubPr>
                                    <m:ctrlPr>
                                      <a:rPr lang="zh-CN" alt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b="1" i="1">
                                        <a:latin typeface="Cambria Math" panose="02040503050406030204" pitchFamily="18" charset="0"/>
                                      </a:rPr>
                                      <m:t>𝜿</m:t>
                                    </m:r>
                                  </m:e>
                                  <m:sub>
                                    <m:r>
                                      <a:rPr lang="zh-CN" altLang="en-US" b="0" i="0">
                                        <a:latin typeface="Cambria Math" panose="02040503050406030204" pitchFamily="18" charset="0"/>
                                      </a:rPr>
                                      <m:t>+ 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zh-CN" alt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b="1" i="1"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zh-CN" altLang="en-US" b="1" i="1">
                                        <a:latin typeface="Cambria Math" panose="02040503050406030204" pitchFamily="18" charset="0"/>
                                      </a:rPr>
                                      <m:t>𝑴</m:t>
                                    </m:r>
                                    <m:r>
                                      <a:rPr lang="zh-CN" altLang="en-US" b="0" i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zh-CN" alt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b="1" i="1">
                                        <a:latin typeface="Cambria Math" panose="02040503050406030204" pitchFamily="18" charset="0"/>
                                      </a:rPr>
                                      <m:t>𝜿</m:t>
                                    </m:r>
                                  </m:e>
                                  <m:sub>
                                    <m:r>
                                      <a:rPr lang="zh-CN" altLang="en-US" b="0" i="0">
                                        <a:latin typeface="Cambria Math" panose="02040503050406030204" pitchFamily="18" charset="0"/>
                                      </a:rPr>
                                      <m:t>− 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zh-CN" alt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b="1" i="1"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zh-CN" altLang="en-US" b="1" i="1">
                                        <a:latin typeface="Cambria Math" panose="02040503050406030204" pitchFamily="18" charset="0"/>
                                      </a:rPr>
                                      <m:t>𝑴</m:t>
                                    </m:r>
                                    <m:r>
                                      <a:rPr lang="zh-CN" altLang="en-US" b="0" i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zh-CN" altLang="en-US" b="0" i="0">
                                    <a:latin typeface="Cambria Math" panose="02040503050406030204" pitchFamily="18" charset="0"/>
                                  </a:rPr>
                                  <m:t>− </m:t>
                                </m:r>
                                <m:sSub>
                                  <m:sSubPr>
                                    <m:ctrlPr>
                                      <a:rPr lang="zh-CN" alt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b="1" i="1">
                                        <a:latin typeface="Cambria Math" panose="02040503050406030204" pitchFamily="18" charset="0"/>
                                      </a:rPr>
                                      <m:t>𝜿</m:t>
                                    </m:r>
                                  </m:e>
                                  <m:sub>
                                    <m:r>
                                      <a:rPr lang="zh-CN" altLang="en-US" b="0" i="0">
                                        <a:latin typeface="Cambria Math" panose="02040503050406030204" pitchFamily="18" charset="0"/>
                                      </a:rPr>
                                      <m:t>+ 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zh-CN" alt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b="1" i="1"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zh-CN" altLang="en-US" b="1" i="1">
                                        <a:latin typeface="Cambria Math" panose="02040503050406030204" pitchFamily="18" charset="0"/>
                                      </a:rPr>
                                      <m:t>𝑴</m:t>
                                    </m:r>
                                    <m:r>
                                      <a:rPr lang="zh-CN" altLang="en-US" b="0" i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zh-CN" altLang="en-US" b="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zh-CN" alt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b="1" i="1"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zh-CN" altLang="en-US" b="1" i="1">
                                        <a:latin typeface="Cambria Math" panose="02040503050406030204" pitchFamily="18" charset="0"/>
                                      </a:rPr>
                                      <m:t>𝑴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628800"/>
                <a:ext cx="2707215" cy="78592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899592" y="2348880"/>
                <a:ext cx="2864310" cy="7859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zh-CN" alt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CN" altLang="en-US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zh-CN" alt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𝓑</m:t>
                                    </m:r>
                                  </m:e>
                                  <m:sub>
                                    <m:r>
                                      <a:rPr lang="zh-CN" alt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zh-CN" alt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b="1" i="0">
                                        <a:latin typeface="Cambria Math" panose="02040503050406030204" pitchFamily="18" charset="0"/>
                                      </a:rPr>
                                      <m:t>𝓑</m:t>
                                    </m:r>
                                  </m:e>
                                  <m:sub>
                                    <m:r>
                                      <a:rPr lang="zh-CN" altLang="en-US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zh-CN" alt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b="1" i="0">
                                        <a:latin typeface="Cambria Math" panose="02040503050406030204" pitchFamily="18" charset="0"/>
                                      </a:rPr>
                                      <m:t>𝓑</m:t>
                                    </m:r>
                                  </m:e>
                                  <m:sub>
                                    <m:r>
                                      <a:rPr lang="zh-CN" altLang="en-US" b="1" i="1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zh-CN" altLang="en-US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zh-CN" alt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b="0" i="0">
                              <a:latin typeface="Cambria Math" panose="02040503050406030204" pitchFamily="18" charset="0"/>
                            </a:rPr>
                            <m:t>−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CN" altLang="en-US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zh-CN" alt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b="1" i="1">
                                        <a:latin typeface="Cambria Math" panose="02040503050406030204" pitchFamily="18" charset="0"/>
                                      </a:rPr>
                                      <m:t>𝜿</m:t>
                                    </m:r>
                                  </m:e>
                                  <m:sub>
                                    <m:r>
                                      <a:rPr lang="zh-CN" altLang="en-US" b="0" i="0">
                                        <a:latin typeface="Cambria Math" panose="02040503050406030204" pitchFamily="18" charset="0"/>
                                      </a:rPr>
                                      <m:t>− 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zh-CN" alt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b="1" i="1"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zh-CN" altLang="en-US" b="1" i="1">
                                        <a:latin typeface="Cambria Math" panose="02040503050406030204" pitchFamily="18" charset="0"/>
                                      </a:rPr>
                                      <m:t>𝑴</m:t>
                                    </m:r>
                                    <m:r>
                                      <a:rPr lang="zh-CN" altLang="en-US" b="0" i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zh-CN" altLang="en-US" b="0" i="0">
                                    <a:latin typeface="Cambria Math" panose="02040503050406030204" pitchFamily="18" charset="0"/>
                                  </a:rPr>
                                  <m:t>+ </m:t>
                                </m:r>
                                <m:sSub>
                                  <m:sSubPr>
                                    <m:ctrlPr>
                                      <a:rPr lang="zh-CN" alt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b="1" i="1">
                                        <a:latin typeface="Cambria Math" panose="02040503050406030204" pitchFamily="18" charset="0"/>
                                      </a:rPr>
                                      <m:t>𝜿</m:t>
                                    </m:r>
                                  </m:e>
                                  <m:sub>
                                    <m:r>
                                      <a:rPr lang="zh-CN" altLang="en-US" b="0" i="0">
                                        <a:latin typeface="Cambria Math" panose="02040503050406030204" pitchFamily="18" charset="0"/>
                                      </a:rPr>
                                      <m:t>+ 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zh-CN" alt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b="1" i="1"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zh-CN" altLang="en-US" b="1" i="1">
                                        <a:latin typeface="Cambria Math" panose="02040503050406030204" pitchFamily="18" charset="0"/>
                                      </a:rPr>
                                      <m:t>𝑴</m:t>
                                    </m:r>
                                    <m:r>
                                      <a:rPr lang="zh-CN" altLang="en-US" b="0" i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zh-CN" alt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b="1" i="1">
                                        <a:latin typeface="Cambria Math" panose="02040503050406030204" pitchFamily="18" charset="0"/>
                                      </a:rPr>
                                      <m:t>𝜿</m:t>
                                    </m:r>
                                  </m:e>
                                  <m:sub>
                                    <m:r>
                                      <a:rPr lang="zh-CN" altLang="en-US" b="0" i="0">
                                        <a:latin typeface="Cambria Math" panose="02040503050406030204" pitchFamily="18" charset="0"/>
                                      </a:rPr>
                                      <m:t>− 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zh-CN" alt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b="1" i="1"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zh-CN" altLang="en-US" b="1" i="1">
                                        <a:latin typeface="Cambria Math" panose="02040503050406030204" pitchFamily="18" charset="0"/>
                                      </a:rPr>
                                      <m:t>𝑴</m:t>
                                    </m:r>
                                    <m:r>
                                      <a:rPr lang="zh-CN" altLang="en-US" b="0" i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zh-CN" altLang="en-US" b="0" i="0">
                                    <a:latin typeface="Cambria Math" panose="02040503050406030204" pitchFamily="18" charset="0"/>
                                  </a:rPr>
                                  <m:t>+ </m:t>
                                </m:r>
                                <m:sSub>
                                  <m:sSubPr>
                                    <m:ctrlPr>
                                      <a:rPr lang="zh-CN" alt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b="1" i="1">
                                        <a:latin typeface="Cambria Math" panose="02040503050406030204" pitchFamily="18" charset="0"/>
                                      </a:rPr>
                                      <m:t>𝜿</m:t>
                                    </m:r>
                                  </m:e>
                                  <m:sub>
                                    <m:r>
                                      <a:rPr lang="zh-CN" altLang="en-US" b="0" i="0">
                                        <a:latin typeface="Cambria Math" panose="02040503050406030204" pitchFamily="18" charset="0"/>
                                      </a:rPr>
                                      <m:t>+ 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zh-CN" alt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b="1" i="1"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zh-CN" altLang="en-US" b="1" i="1">
                                        <a:latin typeface="Cambria Math" panose="02040503050406030204" pitchFamily="18" charset="0"/>
                                      </a:rPr>
                                      <m:t>𝑴</m:t>
                                    </m:r>
                                    <m:r>
                                      <a:rPr lang="zh-CN" altLang="en-US" b="0" i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zh-CN" altLang="en-US" b="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zh-CN" alt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b="1" i="1"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zh-CN" altLang="en-US" b="1" i="1">
                                        <a:latin typeface="Cambria Math" panose="02040503050406030204" pitchFamily="18" charset="0"/>
                                      </a:rPr>
                                      <m:t>𝑴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348880"/>
                <a:ext cx="2864310" cy="78592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117189" y="2996952"/>
                <a:ext cx="3235694" cy="3123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altLang="zh-CN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</m:sub>
                    </m:sSub>
                    <m:r>
                      <a:rPr lang="en-US" altLang="zh-CN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b="1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𝒄𝒐𝒔</m:t>
                    </m:r>
                    <m:r>
                      <a:rPr lang="en-US" altLang="zh-CN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⁡(</m:t>
                    </m:r>
                    <m:sSub>
                      <m:sSubPr>
                        <m:ctrlPr>
                          <a:rPr lang="zh-CN" altLang="zh-CN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  <m:sub>
                        <m:r>
                          <a:rPr lang="en-US" altLang="zh-CN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∥</m:t>
                        </m:r>
                      </m:sub>
                    </m:sSub>
                    <m:r>
                      <a:rPr lang="en-US" altLang="zh-CN" b="1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en-US" altLang="zh-CN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b="1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𝝌𝝎</m:t>
                    </m:r>
                    <m:r>
                      <a:rPr lang="en-US" altLang="zh-CN" b="1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altLang="zh-CN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b="1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altLang="zh-CN" b="1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𝝓</m:t>
                    </m:r>
                    <m:r>
                      <a:rPr lang="en-US" altLang="zh-CN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 </m:t>
                    </m:r>
                    <m:sSub>
                      <m:sSubPr>
                        <m:ctrlPr>
                          <a:rPr lang="zh-CN" altLang="zh-CN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𝑱</m:t>
                        </m:r>
                      </m:e>
                      <m:sub>
                        <m:r>
                          <a:rPr lang="en-US" altLang="zh-CN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</m:sub>
                    </m:sSub>
                    <m:r>
                      <a:rPr lang="en-US" altLang="zh-CN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zh-CN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  <m:sub>
                        <m:r>
                          <a:rPr lang="en-US" altLang="zh-CN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⊥</m:t>
                        </m:r>
                      </m:sub>
                    </m:sSub>
                    <m:r>
                      <a:rPr lang="en-US" altLang="zh-CN" b="1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𝝆</m:t>
                    </m:r>
                    <m:r>
                      <a:rPr lang="en-US" altLang="zh-CN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effectLst/>
                    <a:latin typeface="Times New Roman" panose="02020603050405020304" pitchFamily="18" charset="0"/>
                  </a:rPr>
                  <a:t>,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189" y="2996952"/>
                <a:ext cx="3235694" cy="312393"/>
              </a:xfrm>
              <a:prstGeom prst="rect">
                <a:avLst/>
              </a:prstGeom>
              <a:blipFill rotWithShape="0">
                <a:blip r:embed="rId4"/>
                <a:stretch>
                  <a:fillRect t="-3922" b="-176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1078586" y="3332631"/>
                <a:ext cx="3233834" cy="3123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zh-CN" alt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1" i="1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zh-CN" altLang="en-US" b="1" i="1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sub>
                          </m:sSub>
                          <m:r>
                            <a:rPr lang="zh-CN" altLang="en-US" b="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zh-CN" altLang="en-US" b="1" i="1">
                              <a:latin typeface="Cambria Math" panose="02040503050406030204" pitchFamily="18" charset="0"/>
                            </a:rPr>
                            <m:t>𝒔𝒊</m:t>
                          </m:r>
                          <m:func>
                            <m:funcPr>
                              <m:ctrlPr>
                                <a:rPr lang="zh-CN" altLang="en-US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zh-CN" altLang="en-US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fName>
                            <m:e>
                              <m:r>
                                <a:rPr lang="zh-CN" altLang="en-US" b="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func>
                          <m:sSub>
                            <m:sSubPr>
                              <m:ctrlPr>
                                <a:rPr lang="zh-CN" alt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zh-CN" altLang="en-US" b="0" i="0">
                                  <a:latin typeface="Cambria Math" panose="02040503050406030204" pitchFamily="18" charset="0"/>
                                </a:rPr>
                                <m:t>∥</m:t>
                              </m:r>
                            </m:sub>
                          </m:sSub>
                          <m:r>
                            <a:rPr lang="zh-CN" altLang="en-US" b="1" i="1"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zh-CN" altLang="en-US" b="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CN" altLang="en-US" b="1" i="1">
                              <a:latin typeface="Cambria Math" panose="02040503050406030204" pitchFamily="18" charset="0"/>
                            </a:rPr>
                            <m:t>𝝌𝝎</m:t>
                          </m:r>
                          <m:r>
                            <a:rPr lang="zh-CN" altLang="en-US" b="1" i="1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zh-CN" altLang="en-US" b="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zh-CN" altLang="en-US" b="1" i="1">
                              <a:latin typeface="Cambria Math" panose="02040503050406030204" pitchFamily="18" charset="0"/>
                            </a:rPr>
                            <m:t>𝑴</m:t>
                          </m:r>
                          <m:r>
                            <a:rPr lang="zh-CN" altLang="en-US" b="1" i="1">
                              <a:latin typeface="Cambria Math" panose="02040503050406030204" pitchFamily="18" charset="0"/>
                            </a:rPr>
                            <m:t>𝝓</m:t>
                          </m:r>
                          <m:r>
                            <a:rPr lang="zh-CN" altLang="en-US" b="0" i="0">
                              <a:latin typeface="Cambria Math" panose="02040503050406030204" pitchFamily="18" charset="0"/>
                            </a:rPr>
                            <m:t>) </m:t>
                          </m:r>
                          <m:sSub>
                            <m:sSubPr>
                              <m:ctrlPr>
                                <a:rPr lang="zh-CN" alt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1" i="1">
                                  <a:latin typeface="Cambria Math" panose="02040503050406030204" pitchFamily="18" charset="0"/>
                                </a:rPr>
                                <m:t>𝑱</m:t>
                              </m:r>
                            </m:e>
                            <m:sub>
                              <m:r>
                                <a:rPr lang="zh-CN" altLang="en-US" b="1" i="1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sub>
                          </m:sSub>
                          <m:r>
                            <a:rPr lang="zh-CN" altLang="en-US" b="0" i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zh-CN" altLang="en-US" b="0" i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  <m:r>
                            <a:rPr lang="zh-CN" altLang="en-US" b="1" i="1">
                              <a:latin typeface="Cambria Math" panose="02040503050406030204" pitchFamily="18" charset="0"/>
                            </a:rPr>
                            <m:t>𝝆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586" y="3332631"/>
                <a:ext cx="3233834" cy="312393"/>
              </a:xfrm>
              <a:prstGeom prst="rect">
                <a:avLst/>
              </a:prstGeom>
              <a:blipFill rotWithShape="0">
                <a:blip r:embed="rId5"/>
                <a:stretch>
                  <a:fillRect t="-100000" r="-10943" b="-1588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4932040" y="1809394"/>
                <a:ext cx="1224136" cy="4331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𝜿</m:t>
                        </m:r>
                      </m:e>
                      <m:sub>
                        <m:r>
                          <a:rPr lang="en-US" altLang="zh-CN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±</m:t>
                        </m:r>
                      </m:sub>
                    </m:sSub>
                    <m:r>
                      <a:rPr lang="en-US" altLang="zh-CN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±</m:t>
                        </m:r>
                        <m:sSub>
                          <m:sSubPr>
                            <m:ctrlPr>
                              <a:rPr lang="zh-CN" altLang="zh-CN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CN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CN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⊥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dirty="0">
                    <a:effectLst/>
                    <a:latin typeface="Times New Roman" panose="02020603050405020304" pitchFamily="18" charset="0"/>
                  </a:rPr>
                  <a:t>.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1809394"/>
                <a:ext cx="1224136" cy="43319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4932040" y="2394221"/>
                <a:ext cx="1484060" cy="5307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zh-CN" altLang="en-US" b="0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zh-CN" altLang="en-US" b="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zh-CN" altLang="en-US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zh-CN" alt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zh-CN" altLang="en-US" b="0" i="0">
                                      <a:latin typeface="Cambria Math" panose="02040503050406030204" pitchFamily="18" charset="0"/>
                                    </a:rPr>
                                    <m:t>∥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zh-CN" altLang="en-US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zh-CN" altLang="en-US" b="0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zh-CN" altLang="en-US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zh-CN" alt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zh-CN" altLang="en-US" b="0" i="0"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zh-CN" altLang="en-US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2394221"/>
                <a:ext cx="1484060" cy="53072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4932040" y="3114116"/>
                <a:ext cx="85029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𝝎</m:t>
                    </m:r>
                    <m: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en-US" altLang="zh-CN" b="1" dirty="0">
                    <a:latin typeface="Times New Roman" panose="02020603050405020304" pitchFamily="18" charset="0"/>
                  </a:rPr>
                  <a:t>,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3114116"/>
                <a:ext cx="850297" cy="307777"/>
              </a:xfrm>
              <a:prstGeom prst="rect">
                <a:avLst/>
              </a:prstGeom>
              <a:blipFill rotWithShape="0">
                <a:blip r:embed="rId8"/>
                <a:stretch>
                  <a:fillRect t="-4000" r="-714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/>
          <p:cNvSpPr txBox="1"/>
          <p:nvPr/>
        </p:nvSpPr>
        <p:spPr>
          <a:xfrm>
            <a:off x="6834997" y="2190786"/>
            <a:ext cx="201401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EM field of a Bessel light beam </a:t>
            </a:r>
          </a:p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558281" y="4437112"/>
                <a:ext cx="4517775" cy="3429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)=−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b="1" i="0">
                                      <a:latin typeface="Cambria Math" panose="02040503050406030204" pitchFamily="18" charset="0"/>
                                    </a:rPr>
                                    <m:t>𝓔</m:t>
                                  </m:r>
                                </m:e>
                                <m:sub>
                                  <m:r>
                                    <a:rPr lang="zh-CN" alt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  <m:r>
                                <a:rPr lang="zh-CN" altLang="en-US" b="0" i="0"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r>
                                <a:rPr lang="zh-CN" altLang="en-US" b="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zh-CN" altLang="en-US" b="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zh-CN" alt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b="1" i="0">
                                      <a:latin typeface="Cambria Math" panose="02040503050406030204" pitchFamily="18" charset="0"/>
                                    </a:rPr>
                                    <m:t>𝓑</m:t>
                                  </m:r>
                                </m:e>
                                <m:sub>
                                  <m:r>
                                    <a:rPr lang="zh-CN" altLang="en-US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</m:e>
                          </m:d>
                          <m:r>
                            <a:rPr lang="zh-CN" altLang="en-US" b="0" i="0">
                              <a:latin typeface="Cambria Math" panose="02040503050406030204" pitchFamily="18" charset="0"/>
                            </a:rPr>
                            <m:t>=−2</m:t>
                          </m:r>
                          <m:r>
                            <a:rPr lang="zh-CN" altLang="en-US" b="0" i="1">
                              <a:latin typeface="Cambria Math" panose="02040503050406030204" pitchFamily="18" charset="0"/>
                            </a:rPr>
                            <m:t>𝑒</m:t>
                          </m:r>
                          <m:sSub>
                            <m:sSubPr>
                              <m:ctrlPr>
                                <a:rPr lang="zh-CN" alt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1" i="1">
                                  <a:latin typeface="Cambria Math" panose="02040503050406030204" pitchFamily="18" charset="0"/>
                                </a:rPr>
                                <m:t>𝜿</m:t>
                              </m:r>
                            </m:e>
                            <m:sub>
                              <m:r>
                                <a:rPr lang="zh-CN" altLang="en-US" b="0" i="0"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zh-CN" altLang="en-US" b="1" i="1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  <m:r>
                                <a:rPr lang="zh-CN" altLang="en-US" b="0" i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zh-CN" altLang="en-US" b="0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b="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zh-CN" altLang="en-US" b="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b="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b="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b="0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zh-CN" altLang="en-US" b="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b="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81" y="4437112"/>
                <a:ext cx="4517775" cy="342914"/>
              </a:xfrm>
              <a:prstGeom prst="rect">
                <a:avLst/>
              </a:prstGeom>
              <a:blipFill rotWithShape="0">
                <a:blip r:embed="rId9"/>
                <a:stretch>
                  <a:fillRect t="-133929" r="-10121" b="-2053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88161" y="4952554"/>
                <a:ext cx="4487895" cy="3275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altLang="zh-CN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altLang="zh-CN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  <m:r>
                      <a:rPr lang="en-US" altLang="zh-CN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  <m:r>
                      <a:rPr lang="en-US" altLang="zh-CN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)=−</m:t>
                    </m:r>
                    <m:r>
                      <a:rPr lang="en-US" altLang="zh-CN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𝑒</m:t>
                    </m:r>
                    <m:r>
                      <a:rPr lang="en-US" altLang="zh-CN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zh-CN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𝓔</m:t>
                        </m:r>
                      </m:e>
                      <m:sub>
                        <m:r>
                          <a:rPr lang="en-US" altLang="zh-CN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sub>
                    </m:sSub>
                    <m:r>
                      <a:rPr lang="en-US" altLang="zh-CN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r>
                      <a:rPr lang="en-US" altLang="zh-CN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zh-CN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zh-CN" altLang="zh-CN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𝓑</m:t>
                        </m:r>
                      </m:e>
                      <m:sub>
                        <m:r>
                          <a:rPr lang="en-US" altLang="zh-CN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sub>
                    </m:sSub>
                    <m:r>
                      <a:rPr lang="en-US" altLang="zh-CN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)=</m:t>
                    </m:r>
                    <m:sSub>
                      <m:sSubPr>
                        <m:ctrlPr>
                          <a:rPr lang="zh-CN" altLang="zh-CN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en-US" altLang="zh-CN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  <m:r>
                          <a:rPr lang="en-US" altLang="zh-CN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𝜿</m:t>
                        </m:r>
                      </m:e>
                      <m:sub>
                        <m:r>
                          <a:rPr lang="en-US" altLang="zh-CN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 </m:t>
                        </m:r>
                      </m:sub>
                    </m:sSub>
                    <m:sSub>
                      <m:sSubPr>
                        <m:ctrlPr>
                          <a:rPr lang="zh-CN" altLang="zh-CN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zh-CN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  <m:r>
                          <a:rPr lang="en-US" altLang="zh-CN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altLang="zh-CN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altLang="zh-CN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  <m:r>
                      <a:rPr lang="en-US" altLang="zh-CN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  <m:r>
                      <a:rPr lang="en-US" altLang="zh-CN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i="1" dirty="0">
                    <a:effectLst/>
                    <a:latin typeface="Times New Roman" panose="02020603050405020304" pitchFamily="18" charset="0"/>
                  </a:rPr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161" y="4952554"/>
                <a:ext cx="4487895" cy="327526"/>
              </a:xfrm>
              <a:prstGeom prst="rect">
                <a:avLst/>
              </a:prstGeom>
              <a:blipFill rotWithShape="0">
                <a:blip r:embed="rId10"/>
                <a:stretch>
                  <a:fillRect t="-1852" b="-129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左大括号 12"/>
          <p:cNvSpPr/>
          <p:nvPr/>
        </p:nvSpPr>
        <p:spPr>
          <a:xfrm>
            <a:off x="371765" y="4632332"/>
            <a:ext cx="216396" cy="483985"/>
          </a:xfrm>
          <a:prstGeom prst="leftBrace">
            <a:avLst>
              <a:gd name="adj1" fmla="val 19612"/>
              <a:gd name="adj2" fmla="val 47180"/>
            </a:avLst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960300" y="3922400"/>
            <a:ext cx="41007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A co-propagate e-beam receives a </a:t>
            </a:r>
            <a:r>
              <a:rPr lang="en-US" altLang="zh-CN" sz="1600" b="1" dirty="0"/>
              <a:t>Lorentz </a:t>
            </a:r>
            <a:r>
              <a:rPr lang="en-US" altLang="zh-CN" sz="1600" b="1" dirty="0" smtClean="0"/>
              <a:t>force. Which is like a helical </a:t>
            </a:r>
            <a:r>
              <a:rPr lang="en-US" altLang="zh-CN" sz="1600" b="1" dirty="0" err="1" smtClean="0"/>
              <a:t>undulator</a:t>
            </a:r>
            <a:r>
              <a:rPr lang="en-US" altLang="zh-CN" sz="1600" b="1" dirty="0" smtClean="0"/>
              <a:t> force. The force is from that phase velocity of EM field is faster than speed of light. Which makes Electrical field can not be </a:t>
            </a:r>
            <a:r>
              <a:rPr lang="en-US" altLang="zh-CN" sz="1600" b="1" dirty="0" err="1" smtClean="0"/>
              <a:t>completly</a:t>
            </a:r>
            <a:r>
              <a:rPr lang="en-US" altLang="zh-CN" sz="1600" b="1" dirty="0" smtClean="0"/>
              <a:t> cancelled by magnetic field.</a:t>
            </a:r>
            <a:endParaRPr lang="zh-CN" altLang="en-US" sz="1600" b="1" dirty="0"/>
          </a:p>
        </p:txBody>
      </p:sp>
      <p:sp>
        <p:nvSpPr>
          <p:cNvPr id="16" name="文本框 15"/>
          <p:cNvSpPr txBox="1"/>
          <p:nvPr/>
        </p:nvSpPr>
        <p:spPr>
          <a:xfrm>
            <a:off x="430706" y="5574181"/>
            <a:ext cx="4529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wave number </a:t>
            </a:r>
            <a:r>
              <a:rPr lang="en-US" altLang="zh-CN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1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en-US" altLang="zh-CN" sz="1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zh-CN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1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M+1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1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M+1</a:t>
            </a:r>
            <a:r>
              <a:rPr lang="en-US" altLang="zh-CN" sz="1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smaller than </a:t>
            </a:r>
            <a:r>
              <a:rPr lang="en-US" altLang="zh-CN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The phase velocity of the force is faster than the speed of the light.</a:t>
            </a:r>
            <a:r>
              <a:rPr lang="zh-CN" alt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phase slip produce a undulating period.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755576" y="1484785"/>
            <a:ext cx="5760640" cy="228598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5436096" y="6099023"/>
                <a:ext cx="1825500" cy="5450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type m:val="lin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zh-CN" altLang="en-US" b="0" i="0">
                                      <a:latin typeface="Cambria Math" panose="02040503050406030204" pitchFamily="18" charset="0"/>
                                    </a:rPr>
                                    <m:t>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zh-CN" altLang="en-US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den>
                          </m:f>
                        </m:den>
                      </m:f>
                      <m:sSub>
                        <m:sSubPr>
                          <m:ctrlPr>
                            <a:rPr lang="zh-CN" alt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zh-CN" altLang="en-US" b="0" i="1">
                              <a:latin typeface="Cambria Math" panose="02040503050406030204" pitchFamily="18" charset="0"/>
                            </a:rPr>
                            <m:t>𝑙𝑎𝑠𝑒𝑟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6099023"/>
                <a:ext cx="1825500" cy="545086"/>
              </a:xfrm>
              <a:prstGeom prst="rect">
                <a:avLst/>
              </a:prstGeom>
              <a:blipFill rotWithShape="0">
                <a:blip r:embed="rId11"/>
                <a:stretch>
                  <a:fillRect t="-11111" b="-844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圆角矩形 18"/>
          <p:cNvSpPr/>
          <p:nvPr/>
        </p:nvSpPr>
        <p:spPr>
          <a:xfrm>
            <a:off x="5436096" y="6099023"/>
            <a:ext cx="1825500" cy="62282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460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BLU radiation properties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Interaction distance limited by two factors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1600" dirty="0" smtClean="0"/>
              <a:t>Diffraction distance (Laser power)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1600" dirty="0" smtClean="0"/>
              <a:t>Phase error of the radiation (radiation property)</a:t>
            </a:r>
            <a:endParaRPr lang="zh-CN" altLang="en-US" sz="16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21" y="3069486"/>
            <a:ext cx="2911907" cy="23659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608382" y="2908300"/>
                <a:ext cx="4176464" cy="6460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6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zh-CN" altLang="en-US" sz="1600" i="0">
                          <a:latin typeface="Cambria Math" panose="02040503050406030204" pitchFamily="18" charset="0"/>
                        </a:rPr>
                        <m:t>≈2</m:t>
                      </m:r>
                      <m:sSup>
                        <m:sSupPr>
                          <m:ctrlPr>
                            <a:rPr lang="zh-CN" alt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600" b="1" i="1">
                                  <a:latin typeface="Cambria Math" panose="02040503050406030204" pitchFamily="18" charset="0"/>
                                </a:rPr>
                                <m:t>𝜿</m:t>
                              </m:r>
                            </m:e>
                            <m:sub>
                              <m:r>
                                <a:rPr lang="zh-CN" altLang="en-US" sz="1600" b="0" i="0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</m:sub>
                          </m:sSub>
                        </m:e>
                        <m:sup>
                          <m:r>
                            <a:rPr lang="zh-CN" altLang="en-US" sz="16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limLoc m:val="subSup"/>
                          <m:ctrlPr>
                            <a:rPr lang="zh-CN" altLang="en-US" sz="1600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1600" b="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zh-CN" altLang="en-US" sz="1600" b="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zh-CN" altLang="en-US" sz="1600" b="0" i="0">
                              <a:latin typeface="Cambria Math" panose="02040503050406030204" pitchFamily="18" charset="0"/>
                            </a:rPr>
                            <m:t>π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zh-CN" altLang="en-US" sz="1600" b="0" i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zh-CN" altLang="en-US" sz="1600" b="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nary>
                      <m:nary>
                        <m:naryPr>
                          <m:limLoc m:val="subSup"/>
                          <m:ctrlPr>
                            <a:rPr lang="zh-CN" altLang="en-US" sz="1600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1600" b="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zh-CN" altLang="en-US" sz="1600" b="0" i="1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  <m:e>
                          <m:r>
                            <a:rPr lang="zh-CN" altLang="en-US" sz="1600" b="0" i="1">
                              <a:latin typeface="Cambria Math" panose="02040503050406030204" pitchFamily="18" charset="0"/>
                            </a:rPr>
                            <m:t>𝜌</m:t>
                          </m:r>
                          <m:sSup>
                            <m:sSupPr>
                              <m:ctrlPr>
                                <a:rPr lang="zh-CN" altLang="en-US" sz="16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"/>
                                  <m:ctrlPr>
                                    <a:rPr lang="zh-CN" altLang="en-US" sz="16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en-US" sz="16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1600" b="0" i="1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zh-CN" altLang="en-US" sz="1600" b="0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  <m:r>
                                        <a:rPr lang="zh-CN" altLang="en-US" sz="1600" b="0" i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r>
                                    <a:rPr lang="zh-CN" altLang="en-US" sz="1600" b="0" i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zh-CN" altLang="en-US" sz="16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1600" b="1" i="1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e>
                                    <m:sub>
                                      <m:r>
                                        <a:rPr lang="zh-CN" altLang="en-US" sz="1600" b="0" i="0">
                                          <a:latin typeface="Cambria Math" panose="02040503050406030204" pitchFamily="18" charset="0"/>
                                        </a:rPr>
                                        <m:t>⊥</m:t>
                                      </m:r>
                                    </m:sub>
                                  </m:sSub>
                                  <m:r>
                                    <a:rPr lang="zh-CN" altLang="en-US" sz="1600" b="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d>
                            </m:e>
                            <m:sup>
                              <m:r>
                                <a:rPr lang="zh-CN" altLang="en-US" sz="1600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zh-CN" altLang="en-US" sz="1600" b="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zh-CN" altLang="en-US" sz="1600" b="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zh-CN" alt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en-US" altLang="zh-CN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382" y="2908300"/>
                <a:ext cx="4176464" cy="64607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3593060" y="355437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</a:rPr>
              <a:t>The Bessel light beam holds </a:t>
            </a:r>
            <a:r>
              <a:rPr lang="en-US" altLang="zh-CN" sz="1600" b="1" i="1" dirty="0">
                <a:latin typeface="Times New Roman" panose="02020603050405020304" pitchFamily="18" charset="0"/>
              </a:rPr>
              <a:t>N</a:t>
            </a:r>
            <a:r>
              <a:rPr lang="en-US" altLang="zh-CN" sz="1600" b="1" dirty="0">
                <a:latin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</a:rPr>
              <a:t>rings within radius </a:t>
            </a:r>
            <a:r>
              <a:rPr lang="en-US" altLang="zh-CN" sz="1600" b="1" i="1" dirty="0">
                <a:latin typeface="Times New Roman" panose="02020603050405020304" pitchFamily="18" charset="0"/>
              </a:rPr>
              <a:t>R</a:t>
            </a:r>
            <a:r>
              <a:rPr lang="en-US" altLang="zh-CN" sz="1600" b="1" dirty="0">
                <a:latin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</a:rPr>
              <a:t>will be diffracted layer by layer until the innermost ring diffracts away at the end of diffraction distance.</a:t>
            </a:r>
            <a:endParaRPr lang="zh-CN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5384052" y="4471427"/>
                <a:ext cx="1421030" cy="6001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6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zh-CN" altLang="en-US" sz="16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1600" i="1">
                          <a:latin typeface="Cambria Math" panose="02040503050406030204" pitchFamily="18" charset="0"/>
                        </a:rPr>
                        <m:t>𝑅</m:t>
                      </m:r>
                      <m:f>
                        <m:fPr>
                          <m:ctrlPr>
                            <a:rPr lang="zh-CN" alt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sSub>
                            <m:sSubPr>
                              <m:ctrlP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6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zh-CN" altLang="en-US" sz="1600" b="0" i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den>
                      </m:f>
                      <m:r>
                        <a:rPr lang="zh-CN" alt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en-US" altLang="zh-CN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052" y="4471427"/>
                <a:ext cx="1421030" cy="60010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3657621" y="4378963"/>
            <a:ext cx="16107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/>
              <a:t>Diffraction </a:t>
            </a:r>
            <a:r>
              <a:rPr lang="en-US" altLang="zh-CN" b="1" dirty="0" smtClean="0"/>
              <a:t>distance of Bessel beam </a:t>
            </a:r>
            <a:endParaRPr lang="zh-CN" altLang="en-US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7209318" y="5960289"/>
            <a:ext cx="1934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For normal laser beam the Power and the </a:t>
            </a:r>
            <a:r>
              <a:rPr lang="en-US" altLang="zh-CN" sz="1200" dirty="0"/>
              <a:t>Rayleigh </a:t>
            </a:r>
            <a:r>
              <a:rPr lang="en-US" altLang="zh-CN" sz="1200" dirty="0" smtClean="0"/>
              <a:t>length are all proportional to  </a:t>
            </a:r>
            <a:r>
              <a:rPr lang="en-US" altLang="zh-CN" sz="1200" b="1" i="1" dirty="0" smtClean="0"/>
              <a:t>R</a:t>
            </a:r>
            <a:r>
              <a:rPr lang="en-US" altLang="zh-CN" sz="1200" b="1" i="1" baseline="30000" dirty="0" smtClean="0"/>
              <a:t>2</a:t>
            </a:r>
            <a:r>
              <a:rPr lang="en-US" altLang="zh-CN" sz="1200" dirty="0" smtClean="0"/>
              <a:t> </a:t>
            </a:r>
            <a:endParaRPr lang="zh-CN" altLang="en-US" sz="1200" dirty="0"/>
          </a:p>
        </p:txBody>
      </p:sp>
      <p:sp>
        <p:nvSpPr>
          <p:cNvPr id="10" name="矩形 9"/>
          <p:cNvSpPr/>
          <p:nvPr/>
        </p:nvSpPr>
        <p:spPr>
          <a:xfrm>
            <a:off x="3265757" y="2970710"/>
            <a:ext cx="20319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/>
              <a:t>Laser Power of Bessel beam</a:t>
            </a:r>
            <a:endParaRPr lang="zh-CN" altLang="en-US" b="1" dirty="0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507251"/>
              </p:ext>
            </p:extLst>
          </p:nvPr>
        </p:nvGraphicFramePr>
        <p:xfrm>
          <a:off x="308363" y="5563046"/>
          <a:ext cx="5775805" cy="106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51974"/>
                <a:gridCol w="2523831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</a:rPr>
                        <a:t>R(Laser</a:t>
                      </a:r>
                      <a:r>
                        <a:rPr lang="en-US" sz="1400" kern="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transverse spot size</a:t>
                      </a: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5mm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</a:rPr>
                        <a:t>L (Laser</a:t>
                      </a:r>
                      <a:r>
                        <a:rPr lang="en-US" sz="1400" kern="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diffraction distance</a:t>
                      </a: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25mm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 err="1" smtClean="0">
                          <a:solidFill>
                            <a:schemeClr val="tx1"/>
                          </a:solidFill>
                          <a:effectLst/>
                        </a:rPr>
                        <a:t>Undulator</a:t>
                      </a: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</a:rPr>
                        <a:t> Periods 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47   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Laser Power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9.3TW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r>
                        <a:rPr lang="en-US" sz="1400" kern="100" baseline="-25000" dirty="0" err="1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(K) 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0.5 (0.707)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3475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BLU radiation properties</a:t>
            </a:r>
            <a:endParaRPr lang="en-US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8547309"/>
                  </p:ext>
                </p:extLst>
              </p:nvPr>
            </p:nvGraphicFramePr>
            <p:xfrm>
              <a:off x="2195736" y="1916832"/>
              <a:ext cx="5267960" cy="137744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633980"/>
                    <a:gridCol w="2633980"/>
                  </a:tblGrid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Laser wavelength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10.6μm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800" i="1" kern="1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sz="1800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⊥</m:t>
                                  </m:r>
                                </m:sub>
                              </m:sSub>
                              <m:r>
                                <a:rPr lang="en-US" sz="1800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/</m:t>
                              </m:r>
                              <m:r>
                                <a:rPr lang="en-US" sz="1800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𝒌</m:t>
                              </m:r>
                            </m:oMath>
                          </a14:m>
                          <a:r>
                            <a:rPr lang="en-US" sz="1800" kern="1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endParaRPr lang="zh-CN" sz="18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0.199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800" i="1" kern="1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sz="1800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∥</m:t>
                                  </m:r>
                                </m:sub>
                              </m:sSub>
                              <m:r>
                                <a:rPr lang="en-US" sz="1800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/</m:t>
                              </m:r>
                              <m:r>
                                <a:rPr lang="en-US" sz="1800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𝒌</m:t>
                              </m:r>
                            </m:oMath>
                          </a14:m>
                          <a:r>
                            <a:rPr lang="en-US" sz="1800" kern="1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endParaRPr lang="zh-CN" sz="18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0.98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800" kern="1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</a:t>
                          </a:r>
                          <a:endParaRPr lang="zh-CN" sz="18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800" i="1" kern="1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kern="1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1800" kern="1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𝑢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kern="100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endParaRPr lang="zh-CN" sz="1800" kern="100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0.53mm</a:t>
                          </a:r>
                          <a:endParaRPr lang="zh-CN" sz="1800" kern="100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8547309"/>
                  </p:ext>
                </p:extLst>
              </p:nvPr>
            </p:nvGraphicFramePr>
            <p:xfrm>
              <a:off x="2195736" y="1916832"/>
              <a:ext cx="5267960" cy="137744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633980"/>
                    <a:gridCol w="2633980"/>
                  </a:tblGrid>
                  <a:tr h="27432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Laser wavelength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10.6μm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231" t="-128889" r="-100693" b="-35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0.199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</a:tr>
                  <a:tr h="28016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231" t="-219149" r="-100693" b="-2404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0.98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800" kern="1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</a:t>
                          </a:r>
                          <a:endParaRPr lang="zh-CN" sz="18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231" t="-433333" r="-100693" b="-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0.53mm</a:t>
                          </a:r>
                          <a:endParaRPr lang="zh-CN" sz="1800" kern="100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294274"/>
            <a:ext cx="5184576" cy="3519600"/>
          </a:xfrm>
          <a:prstGeom prst="rect">
            <a:avLst/>
          </a:prstGeom>
        </p:spPr>
      </p:pic>
      <p:cxnSp>
        <p:nvCxnSpPr>
          <p:cNvPr id="7" name="直接箭头连接符 6"/>
          <p:cNvCxnSpPr/>
          <p:nvPr/>
        </p:nvCxnSpPr>
        <p:spPr>
          <a:xfrm>
            <a:off x="3851920" y="4005064"/>
            <a:ext cx="216024" cy="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标注 9"/>
          <p:cNvSpPr/>
          <p:nvPr/>
        </p:nvSpPr>
        <p:spPr>
          <a:xfrm>
            <a:off x="6779620" y="3645024"/>
            <a:ext cx="888724" cy="504056"/>
          </a:xfrm>
          <a:prstGeom prst="wedgeRectCallout">
            <a:avLst>
              <a:gd name="adj1" fmla="val -334356"/>
              <a:gd name="adj2" fmla="val 1850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1~2</a:t>
            </a:r>
            <a:r>
              <a:rPr lang="el-GR" altLang="zh-CN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CN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zh-CN" alt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718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BLU radiation properties</a:t>
            </a:r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13195"/>
            <a:ext cx="3589215" cy="2808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2477239"/>
            <a:ext cx="3241149" cy="25353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547664" y="5589240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Tracking result of beam trajectory. The deflection effects will increase the phase error of the radiation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33735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BLU radiation properties</a:t>
            </a:r>
            <a:endParaRPr lang="zh-CN" altLang="en-US" dirty="0"/>
          </a:p>
        </p:txBody>
      </p:sp>
      <p:pic>
        <p:nvPicPr>
          <p:cNvPr id="4" name="图片 3" descr="C:\Users\jiangbocheng\Desktop\OAM\F5_PhaseErrorS_DataReduced_840MeV_41x81e1000s47p_phi0_RMS_x-2to2_xp-40to40_SR1.47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76872"/>
            <a:ext cx="5677421" cy="37680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2500206" y="5737150"/>
            <a:ext cx="40927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Radiation phase error in transverse phase space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93095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747" y="4845264"/>
            <a:ext cx="2376264" cy="171885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188" y="476672"/>
            <a:ext cx="7870825" cy="936625"/>
          </a:xfrm>
        </p:spPr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BLU radiation properties</a:t>
            </a:r>
            <a:endParaRPr lang="zh-CN" altLang="en-US" dirty="0"/>
          </a:p>
        </p:txBody>
      </p:sp>
      <p:sp>
        <p:nvSpPr>
          <p:cNvPr id="3" name="右箭头 2"/>
          <p:cNvSpPr/>
          <p:nvPr/>
        </p:nvSpPr>
        <p:spPr>
          <a:xfrm>
            <a:off x="2987824" y="5677507"/>
            <a:ext cx="288032" cy="180020"/>
          </a:xfrm>
          <a:prstGeom prst="rightArrow">
            <a:avLst/>
          </a:prstGeom>
          <a:gradFill>
            <a:gsLst>
              <a:gs pos="0">
                <a:srgbClr val="FF99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5076056" y="4930242"/>
            <a:ext cx="3796834" cy="1082227"/>
            <a:chOff x="5291006" y="4294839"/>
            <a:chExt cx="3796834" cy="1082227"/>
          </a:xfrm>
        </p:grpSpPr>
        <p:sp>
          <p:nvSpPr>
            <p:cNvPr id="7" name="矩形 6"/>
            <p:cNvSpPr/>
            <p:nvPr/>
          </p:nvSpPr>
          <p:spPr>
            <a:xfrm>
              <a:off x="5994868" y="4510863"/>
              <a:ext cx="1800200" cy="864096"/>
            </a:xfrm>
            <a:prstGeom prst="rect">
              <a:avLst/>
            </a:prstGeom>
            <a:gradFill>
              <a:gsLst>
                <a:gs pos="0">
                  <a:schemeClr val="bg2">
                    <a:lumMod val="20000"/>
                    <a:lumOff val="80000"/>
                  </a:schemeClr>
                </a:gs>
                <a:gs pos="29000">
                  <a:srgbClr val="FF3300"/>
                </a:gs>
                <a:gs pos="54000">
                  <a:srgbClr val="FF9900"/>
                </a:gs>
                <a:gs pos="100000">
                  <a:srgbClr val="E9F5F6"/>
                </a:gs>
                <a:gs pos="76000">
                  <a:srgbClr val="FF330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" name="直接箭头连接符 8"/>
            <p:cNvCxnSpPr/>
            <p:nvPr/>
          </p:nvCxnSpPr>
          <p:spPr>
            <a:xfrm>
              <a:off x="5291006" y="4726887"/>
              <a:ext cx="3456384" cy="0"/>
            </a:xfrm>
            <a:prstGeom prst="straightConnector1">
              <a:avLst/>
            </a:prstGeom>
            <a:ln w="15875">
              <a:solidFill>
                <a:schemeClr val="tx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/>
          </p:nvSpPr>
          <p:spPr>
            <a:xfrm>
              <a:off x="8245943" y="4294839"/>
              <a:ext cx="8418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E</a:t>
              </a:r>
              <a:r>
                <a:rPr lang="en-US" altLang="zh-CN" dirty="0" smtClean="0"/>
                <a:t>lectron</a:t>
              </a:r>
              <a:endParaRPr lang="zh-CN" altLang="en-US" dirty="0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769969" y="5069289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Laser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6753596" y="6433591"/>
            <a:ext cx="936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Wide Latin" panose="020A0A07050505020404" pitchFamily="18" charset="0"/>
              </a:rPr>
              <a:t>BLU</a:t>
            </a:r>
            <a:endParaRPr lang="zh-CN" altLang="en-US" dirty="0">
              <a:latin typeface="Wide Latin" panose="020A0A070505050204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99592" y="6433591"/>
            <a:ext cx="28408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mtClean="0">
                <a:latin typeface="Wide Latin" panose="020A0A07050505020404" pitchFamily="18" charset="0"/>
              </a:rPr>
              <a:t>LCS </a:t>
            </a:r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(laser Compton scattering)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145230"/>
              </p:ext>
            </p:extLst>
          </p:nvPr>
        </p:nvGraphicFramePr>
        <p:xfrm>
          <a:off x="380841" y="1217280"/>
          <a:ext cx="6372755" cy="3291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8570"/>
                <a:gridCol w="3214185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</a:rPr>
                        <a:t>Electron beam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</a:rPr>
                        <a:t>Energy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0.84GeV</a:t>
                      </a:r>
                      <a:endParaRPr lang="zh-CN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Bunch charge</a:t>
                      </a:r>
                      <a:endParaRPr lang="zh-CN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</a:rPr>
                        <a:t>1nC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Bunch length</a:t>
                      </a:r>
                      <a:endParaRPr lang="zh-CN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1ps</a:t>
                      </a:r>
                      <a:endParaRPr lang="zh-CN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Normalized Emittance</a:t>
                      </a:r>
                      <a:endParaRPr lang="zh-CN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2mm·mrad</a:t>
                      </a:r>
                      <a:endParaRPr lang="zh-CN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Laser for LCS</a:t>
                      </a:r>
                      <a:endParaRPr lang="zh-CN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Pulse Energy</a:t>
                      </a:r>
                      <a:endParaRPr lang="zh-CN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30J</a:t>
                      </a:r>
                      <a:endParaRPr lang="zh-CN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Pulse length</a:t>
                      </a:r>
                      <a:endParaRPr lang="zh-CN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3ps</a:t>
                      </a:r>
                      <a:endParaRPr lang="zh-CN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Laser wavelength</a:t>
                      </a:r>
                      <a:endParaRPr lang="zh-CN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10.6μm</a:t>
                      </a:r>
                      <a:endParaRPr lang="zh-CN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Spot size</a:t>
                      </a:r>
                      <a:endParaRPr lang="zh-CN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100μm</a:t>
                      </a:r>
                      <a:endParaRPr lang="zh-CN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BLU flux</a:t>
                      </a:r>
                      <a:endParaRPr lang="zh-CN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Flux @ 10.11KeV @ e-Beam size 1μm </a:t>
                      </a:r>
                      <a:endParaRPr lang="zh-CN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1.34×10</a:t>
                      </a:r>
                      <a:r>
                        <a:rPr lang="en-US" sz="1200" kern="100" baseline="300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 Photons/0.1%B.W./Pulse</a:t>
                      </a:r>
                      <a:endParaRPr lang="zh-CN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Flux @ 10.11KeV @ e-Beam size 10μm</a:t>
                      </a:r>
                      <a:endParaRPr lang="zh-CN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1.55×10</a:t>
                      </a:r>
                      <a:r>
                        <a:rPr lang="en-US" sz="1200" kern="100" baseline="30000">
                          <a:solidFill>
                            <a:schemeClr val="tx1"/>
                          </a:solidFill>
                          <a:effectLst/>
                        </a:rPr>
                        <a:t>4 </a:t>
                      </a: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Photons/0.1%B.W./Pulse</a:t>
                      </a:r>
                      <a:endParaRPr lang="zh-CN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Photon divergence (RMS)</a:t>
                      </a:r>
                      <a:endParaRPr lang="zh-CN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FF0000"/>
                          </a:solidFill>
                          <a:effectLst/>
                        </a:rPr>
                        <a:t>0.066mrad</a:t>
                      </a:r>
                      <a:endParaRPr lang="zh-CN" sz="12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LCS flux</a:t>
                      </a:r>
                      <a:endParaRPr lang="zh-CN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Flux @ 10.11KeV @ e-Beam size 1μm </a:t>
                      </a:r>
                      <a:endParaRPr lang="zh-CN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3.12×10</a:t>
                      </a:r>
                      <a:r>
                        <a:rPr lang="en-US" sz="1200" kern="100" baseline="30000">
                          <a:solidFill>
                            <a:schemeClr val="tx1"/>
                          </a:solidFill>
                          <a:effectLst/>
                        </a:rPr>
                        <a:t>4 </a:t>
                      </a: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Photons/0.1%B.W./Pulse</a:t>
                      </a:r>
                      <a:endParaRPr lang="zh-CN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Flux @ 10.11KeV @ e-Beam size 10μm</a:t>
                      </a:r>
                      <a:endParaRPr lang="zh-CN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4.07×10</a:t>
                      </a:r>
                      <a:r>
                        <a:rPr lang="en-US" sz="1200" kern="100" baseline="30000">
                          <a:solidFill>
                            <a:schemeClr val="tx1"/>
                          </a:solidFill>
                          <a:effectLst/>
                        </a:rPr>
                        <a:t>4 </a:t>
                      </a: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Photons/0.1%B.W./Pulse</a:t>
                      </a:r>
                      <a:endParaRPr lang="zh-CN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Photon divergence (RMS)</a:t>
                      </a:r>
                      <a:endParaRPr lang="zh-CN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FF0000"/>
                          </a:solidFill>
                          <a:effectLst/>
                        </a:rPr>
                        <a:t>2.5mrad</a:t>
                      </a:r>
                      <a:endParaRPr lang="zh-CN" sz="12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7" name="文本框 16"/>
          <p:cNvSpPr txBox="1"/>
          <p:nvPr/>
        </p:nvSpPr>
        <p:spPr>
          <a:xfrm>
            <a:off x="6813275" y="1052736"/>
            <a:ext cx="220155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BLU</a:t>
            </a:r>
            <a:r>
              <a:rPr lang="en-US" altLang="zh-CN" dirty="0" smtClean="0"/>
              <a:t> </a:t>
            </a:r>
            <a:r>
              <a:rPr lang="en-US" altLang="zh-CN" dirty="0" smtClean="0">
                <a:latin typeface="Freestyle Script" panose="030804020302050B0404" pitchFamily="66" charset="0"/>
              </a:rPr>
              <a:t>VS.</a:t>
            </a:r>
            <a:r>
              <a:rPr lang="en-US" altLang="zh-CN" dirty="0" smtClean="0"/>
              <a:t> </a:t>
            </a:r>
            <a:r>
              <a:rPr lang="en-US" altLang="zh-CN" b="1" dirty="0" smtClean="0"/>
              <a:t>LCS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Longer the interaction distance.</a:t>
            </a:r>
          </a:p>
          <a:p>
            <a:pPr marL="342900" indent="-342900">
              <a:buFont typeface="+mj-lt"/>
              <a:buAutoNum type="arabicPeriod"/>
            </a:pP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 the EM field received by electron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 the photon energy.</a:t>
            </a:r>
          </a:p>
          <a:p>
            <a:pPr marL="342900" indent="-342900">
              <a:buFont typeface="+mj-lt"/>
              <a:buAutoNum type="arabicPeriod"/>
            </a:pP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Higher the flux (when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e-beam tightly focused)</a:t>
            </a:r>
          </a:p>
          <a:p>
            <a:pPr marL="342900" indent="-342900">
              <a:buFont typeface="+mj-lt"/>
              <a:buAutoNum type="arabicPeriod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Radiation highly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collimated 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resulting a higher brightness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endParaRPr lang="en-US" altLang="zh-CN" b="1" dirty="0"/>
          </a:p>
          <a:p>
            <a:endParaRPr lang="zh-CN" altLang="en-US" b="1" dirty="0"/>
          </a:p>
        </p:txBody>
      </p:sp>
      <p:sp>
        <p:nvSpPr>
          <p:cNvPr id="4" name="右箭头 3"/>
          <p:cNvSpPr/>
          <p:nvPr/>
        </p:nvSpPr>
        <p:spPr>
          <a:xfrm>
            <a:off x="8322903" y="5704692"/>
            <a:ext cx="532819" cy="305670"/>
          </a:xfrm>
          <a:prstGeom prst="rightArrow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84554" y="5886054"/>
            <a:ext cx="888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51 degree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74278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Application of BLU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 smtClean="0"/>
              <a:t>Compact X ray generator.</a:t>
            </a:r>
          </a:p>
          <a:p>
            <a:r>
              <a:rPr lang="en-US" altLang="zh-CN" sz="2000" dirty="0" smtClean="0"/>
              <a:t>Short pulse generator. (if laser is shorter than electron beam)</a:t>
            </a:r>
          </a:p>
          <a:p>
            <a:r>
              <a:rPr lang="en-US" altLang="zh-CN" sz="2000" dirty="0" smtClean="0"/>
              <a:t>Beam density modulate.</a:t>
            </a:r>
          </a:p>
          <a:p>
            <a:r>
              <a:rPr lang="en-US" altLang="zh-CN" sz="2000" dirty="0" smtClean="0"/>
              <a:t>Beam focus or defocus.</a:t>
            </a:r>
          </a:p>
          <a:p>
            <a:r>
              <a:rPr lang="en-US" altLang="zh-CN" sz="2000" dirty="0" smtClean="0"/>
              <a:t>Laser cooling. </a:t>
            </a:r>
          </a:p>
          <a:p>
            <a:endParaRPr lang="en-US" altLang="zh-CN" sz="2000" dirty="0"/>
          </a:p>
          <a:p>
            <a:r>
              <a:rPr lang="en-US" altLang="zh-CN" sz="2000" dirty="0" smtClean="0"/>
              <a:t>…….</a:t>
            </a:r>
          </a:p>
          <a:p>
            <a:endParaRPr lang="en-US" altLang="zh-CN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The </a:t>
            </a:r>
            <a:r>
              <a:rPr lang="en-US" altLang="zh-CN" sz="2000" dirty="0" err="1" smtClean="0"/>
              <a:t>undulator</a:t>
            </a:r>
            <a:r>
              <a:rPr lang="en-US" altLang="zh-CN" sz="2000" dirty="0" smtClean="0"/>
              <a:t> is not limited to Bessel beam, any laser holding OAM can be used for </a:t>
            </a:r>
            <a:r>
              <a:rPr lang="en-US" altLang="zh-CN" sz="2000" dirty="0" err="1" smtClean="0"/>
              <a:t>undulator</a:t>
            </a:r>
            <a:r>
              <a:rPr lang="en-US" altLang="zh-CN" sz="2000" dirty="0" smtClean="0"/>
              <a:t> (LG, HG).  Bessel beam is easy for analytical treatment.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362173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/>
          <a:srcRect l="15048"/>
          <a:stretch/>
        </p:blipFill>
        <p:spPr>
          <a:xfrm rot="20778577">
            <a:off x="5813717" y="2313572"/>
            <a:ext cx="1185770" cy="956813"/>
          </a:xfrm>
          <a:prstGeom prst="rect">
            <a:avLst/>
          </a:prstGeom>
        </p:spPr>
      </p:pic>
      <p:sp>
        <p:nvSpPr>
          <p:cNvPr id="7" name="立方体 6"/>
          <p:cNvSpPr/>
          <p:nvPr/>
        </p:nvSpPr>
        <p:spPr>
          <a:xfrm>
            <a:off x="4138596" y="2539951"/>
            <a:ext cx="1656184" cy="504056"/>
          </a:xfrm>
          <a:prstGeom prst="cube">
            <a:avLst>
              <a:gd name="adj" fmla="val 90199"/>
            </a:avLst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Application of BLU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188" y="2276872"/>
            <a:ext cx="3600400" cy="202176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99592" y="1700213"/>
            <a:ext cx="41740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Compact X ray generator</a:t>
            </a:r>
            <a:r>
              <a:rPr lang="en-US" altLang="zh-CN" dirty="0" smtClean="0"/>
              <a:t>. All optic X ray generator</a:t>
            </a:r>
            <a:endParaRPr lang="en-US" altLang="zh-CN" dirty="0"/>
          </a:p>
        </p:txBody>
      </p:sp>
      <p:sp>
        <p:nvSpPr>
          <p:cNvPr id="8" name="矩形 7"/>
          <p:cNvSpPr/>
          <p:nvPr/>
        </p:nvSpPr>
        <p:spPr>
          <a:xfrm>
            <a:off x="4640804" y="2636912"/>
            <a:ext cx="23776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立方体 5"/>
          <p:cNvSpPr/>
          <p:nvPr/>
        </p:nvSpPr>
        <p:spPr>
          <a:xfrm>
            <a:off x="4138596" y="2225744"/>
            <a:ext cx="1656184" cy="504056"/>
          </a:xfrm>
          <a:prstGeom prst="cube">
            <a:avLst>
              <a:gd name="adj" fmla="val 90199"/>
            </a:avLst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流程图: 摘录 9"/>
          <p:cNvSpPr/>
          <p:nvPr/>
        </p:nvSpPr>
        <p:spPr>
          <a:xfrm rot="16200000">
            <a:off x="7947034" y="1619458"/>
            <a:ext cx="90692" cy="2088232"/>
          </a:xfrm>
          <a:prstGeom prst="flowChartExtra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730865" y="2186842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radiation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00" y="4315129"/>
            <a:ext cx="3260003" cy="2170584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899592" y="4661874"/>
            <a:ext cx="19046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Short pulse generator</a:t>
            </a:r>
            <a:endParaRPr lang="zh-CN" altLang="en-US" dirty="0"/>
          </a:p>
        </p:txBody>
      </p:sp>
      <p:sp>
        <p:nvSpPr>
          <p:cNvPr id="15" name="矩形标注 14"/>
          <p:cNvSpPr/>
          <p:nvPr/>
        </p:nvSpPr>
        <p:spPr>
          <a:xfrm>
            <a:off x="467544" y="5157192"/>
            <a:ext cx="2343801" cy="1421550"/>
          </a:xfrm>
          <a:prstGeom prst="wedgeRectCallout">
            <a:avLst>
              <a:gd name="adj1" fmla="val 194888"/>
              <a:gd name="adj2" fmla="val -9975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046525" y="5884240"/>
            <a:ext cx="13885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E beam  10 </a:t>
            </a:r>
            <a:r>
              <a:rPr lang="en-US" altLang="zh-CN" dirty="0" err="1" smtClean="0">
                <a:solidFill>
                  <a:srgbClr val="FF0000"/>
                </a:solidFill>
              </a:rPr>
              <a:t>ps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 smtClean="0">
                <a:solidFill>
                  <a:srgbClr val="FF0000"/>
                </a:solidFill>
              </a:rPr>
              <a:t>Laser   100fs</a:t>
            </a:r>
          </a:p>
          <a:p>
            <a:r>
              <a:rPr lang="en-US" altLang="zh-CN" dirty="0" err="1" smtClean="0">
                <a:solidFill>
                  <a:srgbClr val="FF0000"/>
                </a:solidFill>
              </a:rPr>
              <a:t>Radation</a:t>
            </a:r>
            <a:r>
              <a:rPr lang="en-US" altLang="zh-CN" dirty="0" smtClean="0">
                <a:solidFill>
                  <a:srgbClr val="FF0000"/>
                </a:solidFill>
              </a:rPr>
              <a:t> 100fs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774542" y="4640391"/>
            <a:ext cx="136945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The </a:t>
            </a:r>
            <a:r>
              <a:rPr lang="en-US" altLang="zh-CN" dirty="0" err="1" smtClean="0"/>
              <a:t>undulator</a:t>
            </a:r>
            <a:r>
              <a:rPr lang="en-US" altLang="zh-CN" dirty="0" smtClean="0"/>
              <a:t> </a:t>
            </a:r>
            <a:r>
              <a:rPr lang="en-US" altLang="zh-CN" b="1" dirty="0" smtClean="0"/>
              <a:t>‘fly’</a:t>
            </a:r>
            <a:r>
              <a:rPr lang="en-US" altLang="zh-CN" dirty="0" smtClean="0"/>
              <a:t> with the e beam. The interaction is restricted to the overlap location.</a:t>
            </a:r>
            <a:endParaRPr lang="zh-CN" altLang="en-US" dirty="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517" y="5618572"/>
            <a:ext cx="2180215" cy="41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12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ACKNOWLEDGMENTS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Thanks Prof</a:t>
            </a:r>
            <a:r>
              <a:rPr lang="en-US" altLang="zh-CN" dirty="0"/>
              <a:t>. Alex </a:t>
            </a:r>
            <a:r>
              <a:rPr lang="en-US" altLang="zh-CN" dirty="0" smtClean="0"/>
              <a:t>Chao, </a:t>
            </a:r>
            <a:r>
              <a:rPr lang="en-US" altLang="zh-CN" dirty="0"/>
              <a:t>Prof. </a:t>
            </a:r>
            <a:r>
              <a:rPr lang="en-US" altLang="zh-CN" dirty="0" err="1"/>
              <a:t>Qiaogen</a:t>
            </a:r>
            <a:r>
              <a:rPr lang="en-US" altLang="zh-CN" dirty="0"/>
              <a:t> </a:t>
            </a:r>
            <a:r>
              <a:rPr lang="en-US" altLang="zh-CN" dirty="0" smtClean="0"/>
              <a:t>Zhou and </a:t>
            </a:r>
            <a:r>
              <a:rPr lang="en-US" altLang="zh-CN" dirty="0"/>
              <a:t>Prof. Sheng </a:t>
            </a:r>
            <a:r>
              <a:rPr lang="en-US" altLang="zh-CN" dirty="0" err="1"/>
              <a:t>Kanglong</a:t>
            </a:r>
            <a:r>
              <a:rPr lang="en-US" altLang="zh-CN" dirty="0"/>
              <a:t> </a:t>
            </a:r>
            <a:r>
              <a:rPr lang="en-US" altLang="zh-CN" dirty="0" smtClean="0"/>
              <a:t>for discussion and helping.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26781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1988840"/>
            <a:ext cx="6911975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8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谢谢</a:t>
            </a:r>
            <a:r>
              <a:rPr lang="zh-CN" altLang="en-US" sz="8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各位聆听</a:t>
            </a:r>
            <a:r>
              <a:rPr lang="en-US" altLang="zh-CN" sz="8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  <a:endParaRPr lang="en-US" altLang="zh-CN" sz="8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Contents</a:t>
            </a:r>
            <a:endParaRPr lang="zh-CN" altLang="en-US" dirty="0" smtClean="0"/>
          </a:p>
        </p:txBody>
      </p:sp>
      <p:sp>
        <p:nvSpPr>
          <p:cNvPr id="4099" name="内容占位符 2"/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3529013"/>
          </a:xfrm>
        </p:spPr>
        <p:txBody>
          <a:bodyPr/>
          <a:lstStyle/>
          <a:p>
            <a:pPr marL="571500" indent="-571500">
              <a:buFont typeface="+mj-lt"/>
              <a:buAutoNum type="romanUcPeriod"/>
              <a:defRPr/>
            </a:pP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Introduction</a:t>
            </a:r>
          </a:p>
          <a:p>
            <a:pPr marL="571500" indent="-571500">
              <a:buFont typeface="+mj-lt"/>
              <a:buAutoNum type="romanUcPeriod"/>
              <a:defRPr/>
            </a:pP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OAM </a:t>
            </a: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laser</a:t>
            </a:r>
          </a:p>
          <a:p>
            <a:pPr marL="571500" indent="-571500">
              <a:buFont typeface="+mj-lt"/>
              <a:buAutoNum type="romanUcPeriod"/>
              <a:defRPr/>
            </a:pP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BLU(Bessel light beam </a:t>
            </a:r>
            <a:r>
              <a:rPr lang="en-US" altLang="zh-CN" sz="2800" dirty="0" err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undulator</a:t>
            </a: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) radiation properties</a:t>
            </a:r>
          </a:p>
          <a:p>
            <a:pPr marL="571500" indent="-571500">
              <a:buFont typeface="+mj-lt"/>
              <a:buAutoNum type="romanUcPeriod"/>
              <a:defRPr/>
            </a:pP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Applications of BLU</a:t>
            </a:r>
          </a:p>
          <a:p>
            <a:pPr marL="0" indent="0">
              <a:buFont typeface="Wingdings" pitchFamily="2" charset="2"/>
              <a:buNone/>
              <a:defRPr/>
            </a:pPr>
            <a:endParaRPr lang="zh-CN" altLang="en-US" sz="2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  <a:endParaRPr lang="zh-CN" altLang="en-US" dirty="0"/>
          </a:p>
        </p:txBody>
      </p:sp>
      <p:pic>
        <p:nvPicPr>
          <p:cNvPr id="4" name="图片 3" descr="C:\Users\zhaozt\AppData\Local\Temp\undulator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394481"/>
            <a:ext cx="3672780" cy="22435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4644008" y="2394481"/>
            <a:ext cx="2592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i="1" dirty="0">
                <a:latin typeface="Times New Roman" panose="02020603050405020304" pitchFamily="18" charset="0"/>
                <a:ea typeface="等线" panose="02010600030101010101" pitchFamily="2" charset="-122"/>
              </a:rPr>
              <a:t>1/(</a:t>
            </a:r>
            <a:r>
              <a:rPr lang="en-US" altLang="zh-CN" sz="2000" i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en-US" altLang="zh-CN" sz="2000" i="1" dirty="0">
                <a:latin typeface="Times New Roman" panose="02020603050405020304" pitchFamily="18" charset="0"/>
                <a:ea typeface="等线" panose="02010600030101010101" pitchFamily="2" charset="-122"/>
              </a:rPr>
              <a:t>N</a:t>
            </a:r>
            <a:r>
              <a:rPr lang="en-US" altLang="zh-CN" sz="2000" i="1" baseline="-25000" dirty="0">
                <a:latin typeface="Times New Roman" panose="02020603050405020304" pitchFamily="18" charset="0"/>
                <a:ea typeface="等线" panose="02010600030101010101" pitchFamily="2" charset="-122"/>
              </a:rPr>
              <a:t>u</a:t>
            </a:r>
            <a:r>
              <a:rPr lang="en-US" altLang="zh-CN" sz="2000" i="1" baseline="30000" dirty="0">
                <a:latin typeface="Times New Roman" panose="02020603050405020304" pitchFamily="18" charset="0"/>
                <a:ea typeface="等线" panose="02010600030101010101" pitchFamily="2" charset="-122"/>
              </a:rPr>
              <a:t>1/2</a:t>
            </a:r>
            <a:r>
              <a:rPr lang="en-US" altLang="zh-CN" sz="2000" i="1" dirty="0">
                <a:latin typeface="Times New Roman" panose="02020603050405020304" pitchFamily="18" charset="0"/>
                <a:ea typeface="等线" panose="02010600030101010101" pitchFamily="2" charset="-122"/>
              </a:rPr>
              <a:t>)</a:t>
            </a:r>
            <a:endParaRPr lang="zh-CN" alt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/>
              <p:cNvSpPr/>
              <p:nvPr/>
            </p:nvSpPr>
            <p:spPr>
              <a:xfrm>
                <a:off x="4546600" y="2918692"/>
                <a:ext cx="3554435" cy="7838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200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zh-CN" altLang="en-US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zh-CN" altLang="en-US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000" i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sz="2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zh-CN" altLang="en-US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zh-CN" altLang="en-US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zh-CN" altLang="en-US" sz="2000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zh-CN" altLang="en-US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zh-CN" altLang="en-US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600" y="2918692"/>
                <a:ext cx="3554435" cy="78386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99102"/>
            <a:ext cx="6552728" cy="185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/>
          <p:nvPr/>
        </p:nvSpPr>
        <p:spPr>
          <a:xfrm>
            <a:off x="3275856" y="1646156"/>
            <a:ext cx="2351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err="1" smtClean="0"/>
              <a:t>Undulator</a:t>
            </a:r>
            <a:r>
              <a:rPr lang="en-US" altLang="zh-CN" sz="2000" dirty="0" smtClean="0"/>
              <a:t> radiation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694790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057998"/>
            <a:ext cx="1643399" cy="2190344"/>
          </a:xfrm>
        </p:spPr>
      </p:pic>
      <p:pic>
        <p:nvPicPr>
          <p:cNvPr id="1026" name="Picture 2" descr="http://a2.qpic.cn/psb?/V10N7NGD1dplVI/4qMrgVudyud6L3VqLSY.ubWPvEZePsAJSqIl09x8NTY!/b/dD8BAAAAAAAA&amp;bo=VQOAAgAAAAABB*Q!&amp;rf=viewer_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318" y="1886728"/>
            <a:ext cx="2847146" cy="213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70983" y="5200834"/>
            <a:ext cx="280831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97863"/>
            <a:ext cx="2634704" cy="155820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202075" y="4256864"/>
            <a:ext cx="2501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Permanent magnet </a:t>
            </a:r>
            <a:r>
              <a:rPr lang="en-US" altLang="zh-CN" dirty="0" err="1" smtClean="0"/>
              <a:t>undulator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907976" y="4092965"/>
            <a:ext cx="2133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Electromagnet </a:t>
            </a:r>
            <a:r>
              <a:rPr lang="en-US" altLang="zh-CN" dirty="0" err="1" smtClean="0"/>
              <a:t>undulator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5703081" y="4031445"/>
            <a:ext cx="33570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Cryogenic permanent magnet </a:t>
            </a:r>
            <a:r>
              <a:rPr lang="en-US" altLang="zh-CN" dirty="0" err="1" smtClean="0"/>
              <a:t>undulator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074" y="5056818"/>
            <a:ext cx="2404795" cy="144016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252935" y="6505599"/>
            <a:ext cx="2323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Superconducting </a:t>
            </a:r>
            <a:r>
              <a:rPr lang="en-US" altLang="zh-CN" dirty="0" err="1" smtClean="0"/>
              <a:t>undulator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3202075" y="6343089"/>
            <a:ext cx="1218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RF </a:t>
            </a:r>
            <a:r>
              <a:rPr lang="en-US" altLang="zh-CN" dirty="0" err="1" smtClean="0"/>
              <a:t>undulator</a:t>
            </a:r>
            <a:endParaRPr lang="zh-CN" altLang="en-US" dirty="0"/>
          </a:p>
        </p:txBody>
      </p:sp>
      <p:sp>
        <p:nvSpPr>
          <p:cNvPr id="11" name="虚尾箭头 10"/>
          <p:cNvSpPr/>
          <p:nvPr/>
        </p:nvSpPr>
        <p:spPr>
          <a:xfrm>
            <a:off x="3202075" y="2954825"/>
            <a:ext cx="289805" cy="330159"/>
          </a:xfrm>
          <a:prstGeom prst="stripedRightArrow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虚尾箭头 14"/>
          <p:cNvSpPr/>
          <p:nvPr/>
        </p:nvSpPr>
        <p:spPr>
          <a:xfrm>
            <a:off x="5434323" y="2996952"/>
            <a:ext cx="289805" cy="330159"/>
          </a:xfrm>
          <a:prstGeom prst="stripedRightArrow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虚尾箭头 15"/>
          <p:cNvSpPr/>
          <p:nvPr/>
        </p:nvSpPr>
        <p:spPr>
          <a:xfrm rot="5400000">
            <a:off x="7447652" y="4409203"/>
            <a:ext cx="291446" cy="423581"/>
          </a:xfrm>
          <a:prstGeom prst="stripedRightArrow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虚尾箭头 16"/>
          <p:cNvSpPr/>
          <p:nvPr/>
        </p:nvSpPr>
        <p:spPr>
          <a:xfrm rot="10800000">
            <a:off x="5574115" y="5592689"/>
            <a:ext cx="343139" cy="448713"/>
          </a:xfrm>
          <a:prstGeom prst="stripedRightArrow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61789" y="4667488"/>
            <a:ext cx="4378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way to short period </a:t>
            </a:r>
            <a:r>
              <a:rPr lang="en-US" altLang="zh-CN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undulator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56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 descr="C:\Users\jiangbocheng\Desktop\OAM\votex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42" b="23006"/>
          <a:stretch/>
        </p:blipFill>
        <p:spPr bwMode="auto">
          <a:xfrm>
            <a:off x="518306" y="2056221"/>
            <a:ext cx="6400634" cy="13727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右箭头 4"/>
          <p:cNvSpPr/>
          <p:nvPr/>
        </p:nvSpPr>
        <p:spPr>
          <a:xfrm>
            <a:off x="4165819" y="2658155"/>
            <a:ext cx="409575" cy="142875"/>
          </a:xfrm>
          <a:prstGeom prst="rightArrow">
            <a:avLst>
              <a:gd name="adj1" fmla="val 50000"/>
              <a:gd name="adj2" fmla="val 91429"/>
            </a:avLst>
          </a:prstGeom>
          <a:gradFill flip="none" rotWithShape="1">
            <a:gsLst>
              <a:gs pos="0">
                <a:srgbClr val="FFFF00"/>
              </a:gs>
              <a:gs pos="100000">
                <a:schemeClr val="accent2"/>
              </a:gs>
              <a:gs pos="51000">
                <a:srgbClr val="FF66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>
            <a:off x="6869602" y="2150029"/>
            <a:ext cx="409575" cy="142875"/>
          </a:xfrm>
          <a:prstGeom prst="rightArrow">
            <a:avLst>
              <a:gd name="adj1" fmla="val 50000"/>
              <a:gd name="adj2" fmla="val 91429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269214" y="1842252"/>
            <a:ext cx="1338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Electron beam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890905" y="2593398"/>
            <a:ext cx="1717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9900"/>
                </a:solidFill>
              </a:rPr>
              <a:t>Laser holding OAM</a:t>
            </a:r>
            <a:endParaRPr lang="zh-CN" altLang="en-US" dirty="0">
              <a:solidFill>
                <a:srgbClr val="FF99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55908" y="3474059"/>
            <a:ext cx="77813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When an electron beam co-propagate with a laser holding OAM  will produce super radiation like an </a:t>
            </a:r>
            <a:r>
              <a:rPr lang="en-US" altLang="zh-CN" dirty="0" err="1" smtClean="0"/>
              <a:t>undualtor</a:t>
            </a:r>
            <a:r>
              <a:rPr lang="en-US" altLang="zh-CN" dirty="0" smtClean="0"/>
              <a:t>. The transverse e-beam size should be small and sitting at the peak field of the EM field of OAM laser.</a:t>
            </a:r>
          </a:p>
          <a:p>
            <a:r>
              <a:rPr lang="en-US" altLang="zh-CN" dirty="0" smtClean="0"/>
              <a:t>The </a:t>
            </a:r>
            <a:r>
              <a:rPr lang="en-US" altLang="zh-CN" dirty="0" err="1" smtClean="0"/>
              <a:t>undulator</a:t>
            </a:r>
            <a:r>
              <a:rPr lang="en-US" altLang="zh-CN" dirty="0" smtClean="0"/>
              <a:t> period will be in </a:t>
            </a:r>
            <a:r>
              <a:rPr lang="en-US" altLang="zh-CN" b="1" dirty="0" smtClean="0"/>
              <a:t>sub mm</a:t>
            </a:r>
            <a:r>
              <a:rPr lang="en-US" altLang="zh-CN" dirty="0" smtClean="0"/>
              <a:t> level. Radiate X ray.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11" name="椭圆 10"/>
          <p:cNvSpPr/>
          <p:nvPr/>
        </p:nvSpPr>
        <p:spPr>
          <a:xfrm rot="803303">
            <a:off x="550956" y="5731218"/>
            <a:ext cx="565964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4" r="11970"/>
          <a:stretch/>
        </p:blipFill>
        <p:spPr>
          <a:xfrm>
            <a:off x="1619671" y="4964270"/>
            <a:ext cx="2088233" cy="1201033"/>
          </a:xfrm>
          <a:prstGeom prst="rect">
            <a:avLst/>
          </a:prstGeom>
        </p:spPr>
      </p:pic>
      <p:sp>
        <p:nvSpPr>
          <p:cNvPr id="12" name="右箭头 11"/>
          <p:cNvSpPr/>
          <p:nvPr/>
        </p:nvSpPr>
        <p:spPr>
          <a:xfrm rot="993370">
            <a:off x="4507482" y="5678460"/>
            <a:ext cx="409575" cy="142875"/>
          </a:xfrm>
          <a:prstGeom prst="rightArrow">
            <a:avLst>
              <a:gd name="adj1" fmla="val 50000"/>
              <a:gd name="adj2" fmla="val 91429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3" name="右箭头 12"/>
          <p:cNvSpPr/>
          <p:nvPr/>
        </p:nvSpPr>
        <p:spPr>
          <a:xfrm rot="821007">
            <a:off x="3759638" y="6194289"/>
            <a:ext cx="409575" cy="123714"/>
          </a:xfrm>
          <a:prstGeom prst="rightArrow">
            <a:avLst>
              <a:gd name="adj1" fmla="val 50000"/>
              <a:gd name="adj2" fmla="val 91429"/>
            </a:avLst>
          </a:prstGeom>
          <a:gradFill flip="none" rotWithShape="1">
            <a:gsLst>
              <a:gs pos="0">
                <a:srgbClr val="FFFF00"/>
              </a:gs>
              <a:gs pos="100000">
                <a:schemeClr val="accent2"/>
              </a:gs>
              <a:gs pos="51000">
                <a:srgbClr val="FF66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012160" y="4964270"/>
            <a:ext cx="284084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1GeV electron </a:t>
            </a:r>
          </a:p>
          <a:p>
            <a:r>
              <a:rPr lang="en-US" altLang="zh-CN" dirty="0" smtClean="0"/>
              <a:t>400nm linear polarized laser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Produce 3m wavelength radiation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≈ no interaction.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3275856" y="1619508"/>
            <a:ext cx="192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The scheme layout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336548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OAM 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laser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770" y="2924944"/>
            <a:ext cx="2421880" cy="24218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836" y="3130047"/>
            <a:ext cx="1617865" cy="132664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110" y="4203321"/>
            <a:ext cx="1394516" cy="1143503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5"/>
          <a:stretch>
            <a:fillRect/>
          </a:stretch>
        </p:blipFill>
        <p:spPr>
          <a:xfrm>
            <a:off x="500012" y="2758132"/>
            <a:ext cx="1971675" cy="1790700"/>
          </a:xfrm>
          <a:prstGeom prst="rect">
            <a:avLst/>
          </a:prstGeom>
        </p:spPr>
      </p:pic>
      <p:pic>
        <p:nvPicPr>
          <p:cNvPr id="8" name="图片 7" descr="C:\Users\jiangbocheng\Desktop\400px-Sam-oam-interaction.pn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9" t="7106"/>
          <a:stretch/>
        </p:blipFill>
        <p:spPr bwMode="auto">
          <a:xfrm>
            <a:off x="4309807" y="1716077"/>
            <a:ext cx="1700377" cy="14139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矩形 8"/>
          <p:cNvSpPr/>
          <p:nvPr/>
        </p:nvSpPr>
        <p:spPr>
          <a:xfrm>
            <a:off x="500012" y="1700214"/>
            <a:ext cx="2487812" cy="34191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3508114" y="1583949"/>
            <a:ext cx="5456374" cy="39332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7596336" y="2005476"/>
            <a:ext cx="1189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Vortex beam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39" y="5222819"/>
            <a:ext cx="2236631" cy="137453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35"/>
          <a:stretch/>
        </p:blipFill>
        <p:spPr>
          <a:xfrm>
            <a:off x="4464475" y="5573734"/>
            <a:ext cx="3419893" cy="121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34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OAM 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laser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1588"/>
            <a:ext cx="6202565" cy="159782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15616" y="4293096"/>
            <a:ext cx="72763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wave front goes on a helix orbit, the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field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perpendicular to the orbit.</a:t>
            </a:r>
          </a:p>
          <a:p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EM field gets no zero </a:t>
            </a:r>
            <a:r>
              <a:rPr lang="en-US" altLang="zh-CN" sz="1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x, y, z</a:t>
            </a:r>
            <a:r>
              <a:rPr lang="en-US" altLang="zh-CN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components. </a:t>
            </a:r>
          </a:p>
          <a:p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group velocity of  the light is at the speed of the light.</a:t>
            </a:r>
          </a:p>
          <a:p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phase velocity of the light is 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faster</a:t>
            </a:r>
            <a:r>
              <a:rPr lang="en-US" altLang="zh-CN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 the speed of the light. 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565" y="1700213"/>
            <a:ext cx="2520280" cy="238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11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OAM 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laser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7000875" cy="30099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240014" y="1556792"/>
            <a:ext cx="11789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Hermite</a:t>
            </a:r>
            <a:r>
              <a:rPr lang="en-US" altLang="zh-CN" b="1" dirty="0" smtClean="0"/>
              <a:t> Gaussian beam</a:t>
            </a:r>
          </a:p>
          <a:p>
            <a:endParaRPr lang="en-US" altLang="zh-CN" b="1" dirty="0"/>
          </a:p>
          <a:p>
            <a:endParaRPr lang="en-US" altLang="zh-CN" b="1" dirty="0" smtClean="0"/>
          </a:p>
          <a:p>
            <a:endParaRPr lang="en-US" altLang="zh-CN" b="1" dirty="0"/>
          </a:p>
          <a:p>
            <a:endParaRPr lang="en-US" altLang="zh-CN" b="1" dirty="0" smtClean="0"/>
          </a:p>
          <a:p>
            <a:r>
              <a:rPr lang="en-US" altLang="zh-CN" b="1" dirty="0" smtClean="0"/>
              <a:t>Laguerre Gaussian beam</a:t>
            </a:r>
            <a:endParaRPr lang="zh-CN" altLang="en-US" b="1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850" y="4376820"/>
            <a:ext cx="2456077" cy="228444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546600" y="5207141"/>
            <a:ext cx="12795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Bessel </a:t>
            </a:r>
            <a:r>
              <a:rPr lang="en-US" altLang="zh-CN" b="1" dirty="0"/>
              <a:t>beam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828238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OAM 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laser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1800" dirty="0" smtClean="0"/>
              <a:t>OAM laser has variety of applications. Among them one of the application related to accelerate physics is trapping and accelerating particles.</a:t>
            </a:r>
            <a:endParaRPr lang="zh-CN" altLang="en-US" sz="1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722093" y="498003"/>
            <a:ext cx="1404839" cy="56096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90" y="5082913"/>
            <a:ext cx="3367865" cy="12274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619672" y="6317507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反射或透射法</a:t>
            </a:r>
            <a:endParaRPr lang="zh-CN" altLang="en-US" b="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244" y="5103477"/>
            <a:ext cx="4176180" cy="123766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868144" y="6343501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衍射法</a:t>
            </a:r>
            <a:endParaRPr lang="zh-CN" altLang="en-US" b="1" dirty="0"/>
          </a:p>
        </p:txBody>
      </p:sp>
      <p:sp>
        <p:nvSpPr>
          <p:cNvPr id="9" name="矩形 8"/>
          <p:cNvSpPr/>
          <p:nvPr/>
        </p:nvSpPr>
        <p:spPr>
          <a:xfrm>
            <a:off x="611188" y="422602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altLang="zh-CN" sz="1800" dirty="0" smtClean="0"/>
              <a:t>Generating light with OAM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329365532"/>
      </p:ext>
    </p:extLst>
  </p:cSld>
  <p:clrMapOvr>
    <a:masterClrMapping/>
  </p:clrMapOvr>
</p:sld>
</file>

<file path=ppt/theme/theme1.xml><?xml version="1.0" encoding="utf-8"?>
<a:theme xmlns:a="http://schemas.openxmlformats.org/drawingml/2006/main" name="SINAP兰ssrf-02">
  <a:themeElements>
    <a:clrScheme name="SINAP兰ssrf-0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NAP兰ssrf-02">
      <a:majorFont>
        <a:latin typeface="Arial"/>
        <a:ea typeface="方正大黑简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NAP兰ssrf-0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AP兰ssrf-0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AP兰ssrf-0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AP兰ssrf-0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AP兰ssrf-0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AP兰ssrf-0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AP兰ssrf-0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AP兰ssrf-0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AP兰ssrf-0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AP兰ssrf-0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AP兰ssrf-0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AP兰ssrf-0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G:\~~~~\PPT\PPT模版\SINAP兰ssrf-02.pot</Template>
  <TotalTime>16228</TotalTime>
  <Words>1124</Words>
  <Application>Microsoft Office PowerPoint</Application>
  <PresentationFormat>全屏显示(4:3)</PresentationFormat>
  <Paragraphs>179</Paragraphs>
  <Slides>19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6" baseType="lpstr">
      <vt:lpstr>等线</vt:lpstr>
      <vt:lpstr>方正大黑简体</vt:lpstr>
      <vt:lpstr>方正小标宋简体</vt:lpstr>
      <vt:lpstr>黑体</vt:lpstr>
      <vt:lpstr>华文楷体</vt:lpstr>
      <vt:lpstr>宋体</vt:lpstr>
      <vt:lpstr>微软雅黑</vt:lpstr>
      <vt:lpstr>Arial</vt:lpstr>
      <vt:lpstr>Calibri</vt:lpstr>
      <vt:lpstr>Cambria Math</vt:lpstr>
      <vt:lpstr>Freestyle Script</vt:lpstr>
      <vt:lpstr>Sitka Subheading</vt:lpstr>
      <vt:lpstr>Symbol</vt:lpstr>
      <vt:lpstr>Times New Roman</vt:lpstr>
      <vt:lpstr>Wide Latin</vt:lpstr>
      <vt:lpstr>Wingdings</vt:lpstr>
      <vt:lpstr>SINAP兰ssrf-02</vt:lpstr>
      <vt:lpstr>Using a Bessel Light Beam as an Ultra-short Period Helical Undulator</vt:lpstr>
      <vt:lpstr>Contents</vt:lpstr>
      <vt:lpstr>Introduction</vt:lpstr>
      <vt:lpstr>Introduction</vt:lpstr>
      <vt:lpstr>Introduction</vt:lpstr>
      <vt:lpstr>OAM laser</vt:lpstr>
      <vt:lpstr>OAM laser</vt:lpstr>
      <vt:lpstr>OAM laser</vt:lpstr>
      <vt:lpstr>OAM laser</vt:lpstr>
      <vt:lpstr>BLU (Bessel light beam undulator) radiation properties</vt:lpstr>
      <vt:lpstr>BLU radiation properties</vt:lpstr>
      <vt:lpstr>BLU radiation properties</vt:lpstr>
      <vt:lpstr>BLU radiation properties</vt:lpstr>
      <vt:lpstr>BLU radiation properties</vt:lpstr>
      <vt:lpstr>BLU radiation properties</vt:lpstr>
      <vt:lpstr>Application of BLU</vt:lpstr>
      <vt:lpstr>Application of BLU</vt:lpstr>
      <vt:lpstr>ACKNOWLEDGMENTS</vt:lpstr>
      <vt:lpstr>PowerPoint 演示文稿</vt:lpstr>
    </vt:vector>
  </TitlesOfParts>
  <Company>workgroup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辐射防护组2005年上半年 工作汇报</dc:title>
  <dc:creator>user001</dc:creator>
  <cp:lastModifiedBy>bocheng jiang</cp:lastModifiedBy>
  <cp:revision>1847</cp:revision>
  <dcterms:created xsi:type="dcterms:W3CDTF">2005-07-24T01:58:58Z</dcterms:created>
  <dcterms:modified xsi:type="dcterms:W3CDTF">2017-08-27T11:56:31Z</dcterms:modified>
</cp:coreProperties>
</file>