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9" r:id="rId3"/>
    <p:sldId id="260" r:id="rId4"/>
    <p:sldId id="261" r:id="rId5"/>
    <p:sldId id="262" r:id="rId6"/>
    <p:sldId id="267" r:id="rId7"/>
    <p:sldId id="306" r:id="rId8"/>
    <p:sldId id="268" r:id="rId9"/>
    <p:sldId id="270" r:id="rId10"/>
    <p:sldId id="272" r:id="rId11"/>
    <p:sldId id="273" r:id="rId12"/>
    <p:sldId id="275" r:id="rId13"/>
    <p:sldId id="276" r:id="rId14"/>
    <p:sldId id="307" r:id="rId15"/>
    <p:sldId id="283" r:id="rId16"/>
    <p:sldId id="286" r:id="rId17"/>
    <p:sldId id="287" r:id="rId18"/>
    <p:sldId id="288" r:id="rId19"/>
    <p:sldId id="289" r:id="rId20"/>
    <p:sldId id="279" r:id="rId21"/>
    <p:sldId id="309" r:id="rId22"/>
    <p:sldId id="293" r:id="rId23"/>
    <p:sldId id="296" r:id="rId24"/>
    <p:sldId id="297" r:id="rId25"/>
    <p:sldId id="298" r:id="rId26"/>
    <p:sldId id="301" r:id="rId27"/>
    <p:sldId id="292" r:id="rId28"/>
    <p:sldId id="303" r:id="rId29"/>
    <p:sldId id="310" r:id="rId30"/>
    <p:sldId id="311" r:id="rId31"/>
    <p:sldId id="312" r:id="rId32"/>
    <p:sldId id="313" r:id="rId33"/>
    <p:sldId id="305" r:id="rId34"/>
    <p:sldId id="258" r:id="rId35"/>
  </p:sldIdLst>
  <p:sldSz cx="9144000" cy="6858000" type="screen4x3"/>
  <p:notesSz cx="6858000" cy="9144000"/>
  <p:defaultTextStyle>
    <a:defPPr>
      <a:defRPr lang="zh-CN"/>
    </a:defPPr>
    <a:lvl1pPr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33FF"/>
    <a:srgbClr val="000066"/>
    <a:srgbClr val="FF0000"/>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78" autoAdjust="0"/>
    <p:restoredTop sz="86473" autoAdjust="0"/>
  </p:normalViewPr>
  <p:slideViewPr>
    <p:cSldViewPr>
      <p:cViewPr varScale="1">
        <p:scale>
          <a:sx n="63" d="100"/>
          <a:sy n="63" d="100"/>
        </p:scale>
        <p:origin x="930"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233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___.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rgbClr val="000066"/>
                </a:solidFill>
                <a:latin typeface="+mn-lt"/>
                <a:ea typeface="+mn-ea"/>
                <a:cs typeface="+mn-cs"/>
              </a:defRPr>
            </a:pPr>
            <a:r>
              <a:rPr lang="en-US" altLang="zh-CN" sz="1400" b="1" baseline="0">
                <a:solidFill>
                  <a:srgbClr val="000066"/>
                </a:solidFill>
              </a:rPr>
              <a:t>LIA</a:t>
            </a:r>
            <a:r>
              <a:rPr lang="zh-CN" altLang="en-US" sz="1400" b="1" baseline="0">
                <a:solidFill>
                  <a:srgbClr val="000066"/>
                </a:solidFill>
              </a:rPr>
              <a:t>加速段束流切片发射度增长曲线</a:t>
            </a:r>
          </a:p>
        </c:rich>
      </c:tx>
      <c:layout>
        <c:manualLayout>
          <c:xMode val="edge"/>
          <c:yMode val="edge"/>
          <c:x val="0.31542360154748622"/>
          <c:y val="3.4901696247332137E-2"/>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rgbClr val="000066"/>
              </a:solidFill>
              <a:latin typeface="+mn-lt"/>
              <a:ea typeface="+mn-ea"/>
              <a:cs typeface="+mn-cs"/>
            </a:defRPr>
          </a:pPr>
          <a:endParaRPr lang="zh-CN"/>
        </a:p>
      </c:txPr>
    </c:title>
    <c:autoTitleDeleted val="0"/>
    <c:plotArea>
      <c:layout/>
      <c:scatterChart>
        <c:scatterStyle val="smoothMarker"/>
        <c:varyColors val="0"/>
        <c:ser>
          <c:idx val="0"/>
          <c:order val="0"/>
          <c:spPr>
            <a:ln w="25400" cap="rnd">
              <a:solidFill>
                <a:srgbClr val="C00000"/>
              </a:solidFill>
              <a:round/>
            </a:ln>
            <a:effectLst/>
          </c:spPr>
          <c:marker>
            <c:symbol val="none"/>
          </c:marker>
          <c:xVal>
            <c:numRef>
              <c:f>Sheet1!$A$1:$A$37</c:f>
              <c:numCache>
                <c:formatCode>General</c:formatCode>
                <c:ptCount val="37"/>
                <c:pt idx="0">
                  <c:v>15</c:v>
                </c:pt>
                <c:pt idx="1">
                  <c:v>50</c:v>
                </c:pt>
                <c:pt idx="2">
                  <c:v>80</c:v>
                </c:pt>
                <c:pt idx="3">
                  <c:v>120</c:v>
                </c:pt>
                <c:pt idx="4">
                  <c:v>160</c:v>
                </c:pt>
                <c:pt idx="5">
                  <c:v>170</c:v>
                </c:pt>
                <c:pt idx="6">
                  <c:v>220</c:v>
                </c:pt>
                <c:pt idx="7">
                  <c:v>258.5</c:v>
                </c:pt>
                <c:pt idx="8">
                  <c:v>281</c:v>
                </c:pt>
                <c:pt idx="9">
                  <c:v>306.10000000000002</c:v>
                </c:pt>
                <c:pt idx="10">
                  <c:v>336.1</c:v>
                </c:pt>
                <c:pt idx="11">
                  <c:v>366.1</c:v>
                </c:pt>
                <c:pt idx="12">
                  <c:v>396.1</c:v>
                </c:pt>
                <c:pt idx="13">
                  <c:v>456.1</c:v>
                </c:pt>
                <c:pt idx="14">
                  <c:v>509</c:v>
                </c:pt>
                <c:pt idx="15">
                  <c:v>556.6</c:v>
                </c:pt>
                <c:pt idx="16">
                  <c:v>646.6</c:v>
                </c:pt>
                <c:pt idx="17">
                  <c:v>736.6</c:v>
                </c:pt>
                <c:pt idx="18">
                  <c:v>867.1</c:v>
                </c:pt>
                <c:pt idx="19">
                  <c:v>957.1</c:v>
                </c:pt>
                <c:pt idx="20">
                  <c:v>1057.5999999999999</c:v>
                </c:pt>
                <c:pt idx="21">
                  <c:v>1147.5999999999999</c:v>
                </c:pt>
                <c:pt idx="22">
                  <c:v>1260.5</c:v>
                </c:pt>
                <c:pt idx="23">
                  <c:v>1398.1</c:v>
                </c:pt>
                <c:pt idx="24">
                  <c:v>1533.5</c:v>
                </c:pt>
                <c:pt idx="25">
                  <c:v>1708.6</c:v>
                </c:pt>
                <c:pt idx="26">
                  <c:v>1959.1</c:v>
                </c:pt>
                <c:pt idx="27">
                  <c:v>2209.6</c:v>
                </c:pt>
                <c:pt idx="28">
                  <c:v>2400.1</c:v>
                </c:pt>
                <c:pt idx="29">
                  <c:v>2620.6</c:v>
                </c:pt>
                <c:pt idx="30">
                  <c:v>2991.1</c:v>
                </c:pt>
                <c:pt idx="31">
                  <c:v>3312.1</c:v>
                </c:pt>
                <c:pt idx="32">
                  <c:v>3652.6</c:v>
                </c:pt>
                <c:pt idx="33">
                  <c:v>4016</c:v>
                </c:pt>
                <c:pt idx="34">
                  <c:v>4314.1000000000004</c:v>
                </c:pt>
                <c:pt idx="35">
                  <c:v>4624.6000000000004</c:v>
                </c:pt>
                <c:pt idx="36">
                  <c:v>5056.6000000000004</c:v>
                </c:pt>
              </c:numCache>
            </c:numRef>
          </c:xVal>
          <c:yVal>
            <c:numRef>
              <c:f>Sheet1!$B$1:$B$37</c:f>
              <c:numCache>
                <c:formatCode>General</c:formatCode>
                <c:ptCount val="37"/>
                <c:pt idx="0">
                  <c:v>39.234099999999998</c:v>
                </c:pt>
                <c:pt idx="1">
                  <c:v>44.5</c:v>
                </c:pt>
                <c:pt idx="2">
                  <c:v>45.37</c:v>
                </c:pt>
                <c:pt idx="3">
                  <c:v>48.32</c:v>
                </c:pt>
                <c:pt idx="4">
                  <c:v>48.13</c:v>
                </c:pt>
                <c:pt idx="5">
                  <c:v>48.41</c:v>
                </c:pt>
                <c:pt idx="6">
                  <c:v>48.62</c:v>
                </c:pt>
                <c:pt idx="7">
                  <c:v>48.37</c:v>
                </c:pt>
                <c:pt idx="8">
                  <c:v>48.07</c:v>
                </c:pt>
                <c:pt idx="9">
                  <c:v>48.45</c:v>
                </c:pt>
                <c:pt idx="10">
                  <c:v>47.99</c:v>
                </c:pt>
                <c:pt idx="11">
                  <c:v>49.18</c:v>
                </c:pt>
                <c:pt idx="12">
                  <c:v>52.9</c:v>
                </c:pt>
                <c:pt idx="13">
                  <c:v>49.65</c:v>
                </c:pt>
                <c:pt idx="14">
                  <c:v>50.76</c:v>
                </c:pt>
                <c:pt idx="15">
                  <c:v>50.6</c:v>
                </c:pt>
                <c:pt idx="16">
                  <c:v>51.5</c:v>
                </c:pt>
                <c:pt idx="17">
                  <c:v>56.88</c:v>
                </c:pt>
                <c:pt idx="18">
                  <c:v>55.1</c:v>
                </c:pt>
                <c:pt idx="19">
                  <c:v>57.1</c:v>
                </c:pt>
                <c:pt idx="20">
                  <c:v>60.65</c:v>
                </c:pt>
                <c:pt idx="21">
                  <c:v>58.36</c:v>
                </c:pt>
                <c:pt idx="22">
                  <c:v>64.739999999999995</c:v>
                </c:pt>
                <c:pt idx="23">
                  <c:v>62.7</c:v>
                </c:pt>
                <c:pt idx="24">
                  <c:v>66.459999999999994</c:v>
                </c:pt>
                <c:pt idx="25">
                  <c:v>70.650000000000006</c:v>
                </c:pt>
                <c:pt idx="26">
                  <c:v>70.78</c:v>
                </c:pt>
                <c:pt idx="27">
                  <c:v>69.099999999999994</c:v>
                </c:pt>
                <c:pt idx="28">
                  <c:v>69.400000000000006</c:v>
                </c:pt>
                <c:pt idx="29">
                  <c:v>67.569999999999993</c:v>
                </c:pt>
                <c:pt idx="30">
                  <c:v>68.44</c:v>
                </c:pt>
                <c:pt idx="31">
                  <c:v>69.05</c:v>
                </c:pt>
                <c:pt idx="32">
                  <c:v>67.099999999999994</c:v>
                </c:pt>
                <c:pt idx="33">
                  <c:v>68.62</c:v>
                </c:pt>
                <c:pt idx="34">
                  <c:v>68.23</c:v>
                </c:pt>
                <c:pt idx="35">
                  <c:v>69.56</c:v>
                </c:pt>
                <c:pt idx="36">
                  <c:v>69.23</c:v>
                </c:pt>
              </c:numCache>
            </c:numRef>
          </c:yVal>
          <c:smooth val="1"/>
          <c:extLst>
            <c:ext xmlns:c16="http://schemas.microsoft.com/office/drawing/2014/chart" uri="{C3380CC4-5D6E-409C-BE32-E72D297353CC}">
              <c16:uniqueId val="{00000000-622A-4DA2-A17F-C764777D1C16}"/>
            </c:ext>
          </c:extLst>
        </c:ser>
        <c:dLbls>
          <c:showLegendKey val="0"/>
          <c:showVal val="0"/>
          <c:showCatName val="0"/>
          <c:showSerName val="0"/>
          <c:showPercent val="0"/>
          <c:showBubbleSize val="0"/>
        </c:dLbls>
        <c:axId val="88858816"/>
        <c:axId val="88859376"/>
      </c:scatterChart>
      <c:valAx>
        <c:axId val="88858816"/>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400" b="1" i="0" u="none" strike="noStrike" kern="1200" baseline="0">
                    <a:solidFill>
                      <a:srgbClr val="000066"/>
                    </a:solidFill>
                    <a:latin typeface="+mn-lt"/>
                    <a:ea typeface="+mn-ea"/>
                    <a:cs typeface="+mn-cs"/>
                  </a:defRPr>
                </a:pPr>
                <a:r>
                  <a:rPr lang="zh-CN" altLang="en-US" sz="1400" b="1" baseline="0" dirty="0" smtClean="0">
                    <a:solidFill>
                      <a:srgbClr val="000066"/>
                    </a:solidFill>
                  </a:rPr>
                  <a:t>束流切片中心纵向位置 </a:t>
                </a:r>
                <a:r>
                  <a:rPr lang="en-US" altLang="zh-CN" sz="1400" b="1" baseline="0" dirty="0" smtClean="0">
                    <a:solidFill>
                      <a:srgbClr val="000066"/>
                    </a:solidFill>
                  </a:rPr>
                  <a:t>cm</a:t>
                </a:r>
                <a:endParaRPr lang="zh-CN" altLang="en-US" sz="1400" b="1" baseline="0" dirty="0">
                  <a:solidFill>
                    <a:srgbClr val="000066"/>
                  </a:solidFill>
                </a:endParaRPr>
              </a:p>
            </c:rich>
          </c:tx>
          <c:layout/>
          <c:overlay val="0"/>
          <c:spPr>
            <a:noFill/>
            <a:ln>
              <a:noFill/>
            </a:ln>
            <a:effectLst/>
          </c:spPr>
          <c:txPr>
            <a:bodyPr rot="0" spcFirstLastPara="1" vertOverflow="ellipsis" vert="horz" wrap="square" anchor="ctr" anchorCtr="1"/>
            <a:lstStyle/>
            <a:p>
              <a:pPr>
                <a:defRPr sz="1400" b="1" i="0" u="none" strike="noStrike" kern="1200" baseline="0">
                  <a:solidFill>
                    <a:srgbClr val="000066"/>
                  </a:solidFill>
                  <a:latin typeface="+mn-lt"/>
                  <a:ea typeface="+mn-ea"/>
                  <a:cs typeface="+mn-cs"/>
                </a:defRPr>
              </a:pPr>
              <a:endParaRPr lang="zh-CN"/>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CN"/>
          </a:p>
        </c:txPr>
        <c:crossAx val="88859376"/>
        <c:crosses val="autoZero"/>
        <c:crossBetween val="midCat"/>
      </c:valAx>
      <c:valAx>
        <c:axId val="8885937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rgbClr val="000066"/>
                    </a:solidFill>
                    <a:latin typeface="+mn-lt"/>
                    <a:ea typeface="+mn-ea"/>
                    <a:cs typeface="+mn-cs"/>
                  </a:defRPr>
                </a:pPr>
                <a:r>
                  <a:rPr lang="zh-CN" altLang="en-US" sz="1400" b="0" i="0" baseline="0" dirty="0" smtClean="0">
                    <a:solidFill>
                      <a:srgbClr val="000066"/>
                    </a:solidFill>
                  </a:rPr>
                  <a:t>归一化均方根发射度</a:t>
                </a:r>
                <a:r>
                  <a:rPr lang="en-US" altLang="zh-CN" sz="1400" b="0" i="0" baseline="0" dirty="0" err="1" smtClean="0">
                    <a:solidFill>
                      <a:srgbClr val="000066"/>
                    </a:solidFill>
                  </a:rPr>
                  <a:t>cmmrad</a:t>
                </a:r>
                <a:endParaRPr lang="zh-CN" altLang="en-US" sz="1400" b="0" i="0" baseline="0" dirty="0">
                  <a:solidFill>
                    <a:srgbClr val="000066"/>
                  </a:solidFill>
                </a:endParaRPr>
              </a:p>
            </c:rich>
          </c:tx>
          <c:layout/>
          <c:overlay val="0"/>
          <c:spPr>
            <a:noFill/>
            <a:ln>
              <a:noFill/>
            </a:ln>
            <a:effectLst/>
          </c:spPr>
          <c:txPr>
            <a:bodyPr rot="-5400000" spcFirstLastPara="1" vertOverflow="ellipsis" vert="horz" wrap="square" anchor="ctr" anchorCtr="1"/>
            <a:lstStyle/>
            <a:p>
              <a:pPr>
                <a:defRPr sz="1400" b="0" i="0" u="none" strike="noStrike" kern="1200" baseline="0">
                  <a:solidFill>
                    <a:srgbClr val="000066"/>
                  </a:solidFill>
                  <a:latin typeface="+mn-lt"/>
                  <a:ea typeface="+mn-ea"/>
                  <a:cs typeface="+mn-cs"/>
                </a:defRPr>
              </a:pPr>
              <a:endParaRPr lang="zh-CN"/>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CN"/>
          </a:p>
        </c:txPr>
        <c:crossAx val="88858816"/>
        <c:crosses val="autoZero"/>
        <c:crossBetween val="midCat"/>
      </c:valAx>
      <c:spPr>
        <a:noFill/>
        <a:ln>
          <a:noFill/>
        </a:ln>
        <a:effectLst/>
      </c:spPr>
    </c:plotArea>
    <c:plotVisOnly val="1"/>
    <c:dispBlanksAs val="gap"/>
    <c:showDLblsOverMax val="0"/>
  </c:chart>
  <c:spPr>
    <a:noFill/>
    <a:ln w="9525">
      <a:noFill/>
    </a:ln>
    <a:effectLst/>
  </c:spPr>
  <c:txPr>
    <a:bodyPr/>
    <a:lstStyle/>
    <a:p>
      <a:pPr>
        <a:defRPr/>
      </a:pPr>
      <a:endParaRPr lang="zh-CN"/>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20.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1.png"/></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smtClean="0"/>
              <a:t>单击此处编辑母版副标题样式</a:t>
            </a:r>
            <a:endParaRPr lang="zh-CN" altLang="en-US"/>
          </a:p>
        </p:txBody>
      </p:sp>
      <p:sp>
        <p:nvSpPr>
          <p:cNvPr id="4" name="Rectangle 5"/>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6"/>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7"/>
          <p:cNvSpPr>
            <a:spLocks noGrp="1" noChangeArrowheads="1"/>
          </p:cNvSpPr>
          <p:nvPr>
            <p:ph type="sldNum" sz="quarter" idx="12"/>
          </p:nvPr>
        </p:nvSpPr>
        <p:spPr>
          <a:ln/>
        </p:spPr>
        <p:txBody>
          <a:bodyPr/>
          <a:lstStyle>
            <a:lvl1pPr>
              <a:defRPr/>
            </a:lvl1pPr>
          </a:lstStyle>
          <a:p>
            <a:pPr>
              <a:defRPr/>
            </a:pPr>
            <a:fld id="{D0451730-D392-426C-BE41-446BFE9DD717}" type="slidenum">
              <a:rPr lang="zh-CN" altLang="en-US"/>
              <a:pPr>
                <a:defRPr/>
              </a:pPr>
              <a:t>‹#›</a:t>
            </a:fld>
            <a:endParaRPr lang="en-US" altLang="zh-CN"/>
          </a:p>
        </p:txBody>
      </p:sp>
    </p:spTree>
    <p:extLst>
      <p:ext uri="{BB962C8B-B14F-4D97-AF65-F5344CB8AC3E}">
        <p14:creationId xmlns:p14="http://schemas.microsoft.com/office/powerpoint/2010/main" val="32915248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5"/>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6"/>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7"/>
          <p:cNvSpPr>
            <a:spLocks noGrp="1" noChangeArrowheads="1"/>
          </p:cNvSpPr>
          <p:nvPr>
            <p:ph type="sldNum" sz="quarter" idx="12"/>
          </p:nvPr>
        </p:nvSpPr>
        <p:spPr>
          <a:ln/>
        </p:spPr>
        <p:txBody>
          <a:bodyPr/>
          <a:lstStyle>
            <a:lvl1pPr>
              <a:defRPr/>
            </a:lvl1pPr>
          </a:lstStyle>
          <a:p>
            <a:pPr>
              <a:defRPr/>
            </a:pPr>
            <a:fld id="{D74435C3-354A-4989-95DC-6341868F3748}" type="slidenum">
              <a:rPr lang="zh-CN" altLang="en-US"/>
              <a:pPr>
                <a:defRPr/>
              </a:pPr>
              <a:t>‹#›</a:t>
            </a:fld>
            <a:endParaRPr lang="en-US" altLang="zh-CN"/>
          </a:p>
        </p:txBody>
      </p:sp>
    </p:spTree>
    <p:extLst>
      <p:ext uri="{BB962C8B-B14F-4D97-AF65-F5344CB8AC3E}">
        <p14:creationId xmlns:p14="http://schemas.microsoft.com/office/powerpoint/2010/main" val="40144454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622300"/>
            <a:ext cx="2057400" cy="5503863"/>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622300"/>
            <a:ext cx="6019800" cy="5503863"/>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5"/>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6"/>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7"/>
          <p:cNvSpPr>
            <a:spLocks noGrp="1" noChangeArrowheads="1"/>
          </p:cNvSpPr>
          <p:nvPr>
            <p:ph type="sldNum" sz="quarter" idx="12"/>
          </p:nvPr>
        </p:nvSpPr>
        <p:spPr>
          <a:ln/>
        </p:spPr>
        <p:txBody>
          <a:bodyPr/>
          <a:lstStyle>
            <a:lvl1pPr>
              <a:defRPr/>
            </a:lvl1pPr>
          </a:lstStyle>
          <a:p>
            <a:pPr>
              <a:defRPr/>
            </a:pPr>
            <a:fld id="{D6F34BC5-FF80-4E88-B77F-EB9F578D84EC}" type="slidenum">
              <a:rPr lang="zh-CN" altLang="en-US"/>
              <a:pPr>
                <a:defRPr/>
              </a:pPr>
              <a:t>‹#›</a:t>
            </a:fld>
            <a:endParaRPr lang="en-US" altLang="zh-CN"/>
          </a:p>
        </p:txBody>
      </p:sp>
    </p:spTree>
    <p:extLst>
      <p:ext uri="{BB962C8B-B14F-4D97-AF65-F5344CB8AC3E}">
        <p14:creationId xmlns:p14="http://schemas.microsoft.com/office/powerpoint/2010/main" val="20072845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标题，文本与内容">
    <p:spTree>
      <p:nvGrpSpPr>
        <p:cNvPr id="1" name=""/>
        <p:cNvGrpSpPr/>
        <p:nvPr/>
      </p:nvGrpSpPr>
      <p:grpSpPr>
        <a:xfrm>
          <a:off x="0" y="0"/>
          <a:ext cx="0" cy="0"/>
          <a:chOff x="0" y="0"/>
          <a:chExt cx="0" cy="0"/>
        </a:xfrm>
      </p:grpSpPr>
      <p:sp>
        <p:nvSpPr>
          <p:cNvPr id="2" name="标题 1"/>
          <p:cNvSpPr>
            <a:spLocks noGrp="1"/>
          </p:cNvSpPr>
          <p:nvPr>
            <p:ph type="title"/>
          </p:nvPr>
        </p:nvSpPr>
        <p:spPr>
          <a:xfrm>
            <a:off x="1620838" y="622300"/>
            <a:ext cx="5832475" cy="1006475"/>
          </a:xfrm>
        </p:spPr>
        <p:txBody>
          <a:bodyPr/>
          <a:lstStyle/>
          <a:p>
            <a:r>
              <a:rPr lang="zh-CN" altLang="en-US" smtClean="0"/>
              <a:t>单击此处编辑母版标题样式</a:t>
            </a:r>
            <a:endParaRPr lang="zh-CN" altLang="en-US"/>
          </a:p>
        </p:txBody>
      </p:sp>
      <p:sp>
        <p:nvSpPr>
          <p:cNvPr id="3" name="文本占位符 2"/>
          <p:cNvSpPr>
            <a:spLocks noGrp="1"/>
          </p:cNvSpPr>
          <p:nvPr>
            <p:ph type="body" sz="half" idx="1"/>
          </p:nvPr>
        </p:nvSpPr>
        <p:spPr>
          <a:xfrm>
            <a:off x="457200" y="1600200"/>
            <a:ext cx="4038600" cy="4525963"/>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25963"/>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Rectangle 5"/>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6"/>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7"/>
          <p:cNvSpPr>
            <a:spLocks noGrp="1" noChangeArrowheads="1"/>
          </p:cNvSpPr>
          <p:nvPr>
            <p:ph type="sldNum" sz="quarter" idx="12"/>
          </p:nvPr>
        </p:nvSpPr>
        <p:spPr>
          <a:ln/>
        </p:spPr>
        <p:txBody>
          <a:bodyPr/>
          <a:lstStyle>
            <a:lvl1pPr>
              <a:defRPr/>
            </a:lvl1pPr>
          </a:lstStyle>
          <a:p>
            <a:pPr>
              <a:defRPr/>
            </a:pPr>
            <a:fld id="{5E924530-9B06-452D-918C-8F494C0809DD}" type="slidenum">
              <a:rPr lang="zh-CN" altLang="en-US"/>
              <a:pPr>
                <a:defRPr/>
              </a:pPr>
              <a:t>‹#›</a:t>
            </a:fld>
            <a:endParaRPr lang="en-US" altLang="zh-CN"/>
          </a:p>
        </p:txBody>
      </p:sp>
    </p:spTree>
    <p:extLst>
      <p:ext uri="{BB962C8B-B14F-4D97-AF65-F5344CB8AC3E}">
        <p14:creationId xmlns:p14="http://schemas.microsoft.com/office/powerpoint/2010/main" val="40165621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reserve="1">
  <p:cSld name="标题，文本与两项内容">
    <p:spTree>
      <p:nvGrpSpPr>
        <p:cNvPr id="1" name=""/>
        <p:cNvGrpSpPr/>
        <p:nvPr/>
      </p:nvGrpSpPr>
      <p:grpSpPr>
        <a:xfrm>
          <a:off x="0" y="0"/>
          <a:ext cx="0" cy="0"/>
          <a:chOff x="0" y="0"/>
          <a:chExt cx="0" cy="0"/>
        </a:xfrm>
      </p:grpSpPr>
      <p:sp>
        <p:nvSpPr>
          <p:cNvPr id="2" name="标题 1"/>
          <p:cNvSpPr>
            <a:spLocks noGrp="1"/>
          </p:cNvSpPr>
          <p:nvPr>
            <p:ph type="title"/>
          </p:nvPr>
        </p:nvSpPr>
        <p:spPr>
          <a:xfrm>
            <a:off x="1620838" y="622300"/>
            <a:ext cx="5832475" cy="1006475"/>
          </a:xfrm>
        </p:spPr>
        <p:txBody>
          <a:bodyPr/>
          <a:lstStyle/>
          <a:p>
            <a:r>
              <a:rPr lang="zh-CN" altLang="en-US" smtClean="0"/>
              <a:t>单击此处编辑母版标题样式</a:t>
            </a:r>
            <a:endParaRPr lang="zh-CN" altLang="en-US"/>
          </a:p>
        </p:txBody>
      </p:sp>
      <p:sp>
        <p:nvSpPr>
          <p:cNvPr id="3" name="文本占位符 2"/>
          <p:cNvSpPr>
            <a:spLocks noGrp="1"/>
          </p:cNvSpPr>
          <p:nvPr>
            <p:ph type="body" sz="half" idx="1"/>
          </p:nvPr>
        </p:nvSpPr>
        <p:spPr>
          <a:xfrm>
            <a:off x="457200" y="1600200"/>
            <a:ext cx="4038600" cy="4525963"/>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quarter" idx="2"/>
          </p:nvPr>
        </p:nvSpPr>
        <p:spPr>
          <a:xfrm>
            <a:off x="4648200" y="1600200"/>
            <a:ext cx="4038600" cy="21859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内容占位符 4"/>
          <p:cNvSpPr>
            <a:spLocks noGrp="1"/>
          </p:cNvSpPr>
          <p:nvPr>
            <p:ph sz="quarter" idx="3"/>
          </p:nvPr>
        </p:nvSpPr>
        <p:spPr>
          <a:xfrm>
            <a:off x="4648200" y="3938588"/>
            <a:ext cx="4038600" cy="2187575"/>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Rectangle 5"/>
          <p:cNvSpPr>
            <a:spLocks noGrp="1" noChangeArrowheads="1"/>
          </p:cNvSpPr>
          <p:nvPr>
            <p:ph type="dt" sz="half" idx="10"/>
          </p:nvPr>
        </p:nvSpPr>
        <p:spPr>
          <a:ln/>
        </p:spPr>
        <p:txBody>
          <a:bodyPr/>
          <a:lstStyle>
            <a:lvl1pPr>
              <a:defRPr/>
            </a:lvl1pPr>
          </a:lstStyle>
          <a:p>
            <a:pPr>
              <a:defRPr/>
            </a:pPr>
            <a:endParaRPr lang="en-US" altLang="zh-CN"/>
          </a:p>
        </p:txBody>
      </p:sp>
      <p:sp>
        <p:nvSpPr>
          <p:cNvPr id="7" name="Rectangle 6"/>
          <p:cNvSpPr>
            <a:spLocks noGrp="1" noChangeArrowheads="1"/>
          </p:cNvSpPr>
          <p:nvPr>
            <p:ph type="ftr" sz="quarter" idx="11"/>
          </p:nvPr>
        </p:nvSpPr>
        <p:spPr>
          <a:ln/>
        </p:spPr>
        <p:txBody>
          <a:bodyPr/>
          <a:lstStyle>
            <a:lvl1pPr>
              <a:defRPr/>
            </a:lvl1pPr>
          </a:lstStyle>
          <a:p>
            <a:pPr>
              <a:defRPr/>
            </a:pPr>
            <a:endParaRPr lang="en-US" altLang="zh-CN"/>
          </a:p>
        </p:txBody>
      </p:sp>
      <p:sp>
        <p:nvSpPr>
          <p:cNvPr id="8" name="Rectangle 7"/>
          <p:cNvSpPr>
            <a:spLocks noGrp="1" noChangeArrowheads="1"/>
          </p:cNvSpPr>
          <p:nvPr>
            <p:ph type="sldNum" sz="quarter" idx="12"/>
          </p:nvPr>
        </p:nvSpPr>
        <p:spPr>
          <a:ln/>
        </p:spPr>
        <p:txBody>
          <a:bodyPr/>
          <a:lstStyle>
            <a:lvl1pPr>
              <a:defRPr/>
            </a:lvl1pPr>
          </a:lstStyle>
          <a:p>
            <a:pPr>
              <a:defRPr/>
            </a:pPr>
            <a:fld id="{17F1C2D1-243C-4C21-85B5-2713901623AE}" type="slidenum">
              <a:rPr lang="zh-CN" altLang="en-US"/>
              <a:pPr>
                <a:defRPr/>
              </a:pPr>
              <a:t>‹#›</a:t>
            </a:fld>
            <a:endParaRPr lang="en-US" altLang="zh-CN"/>
          </a:p>
        </p:txBody>
      </p:sp>
    </p:spTree>
    <p:extLst>
      <p:ext uri="{BB962C8B-B14F-4D97-AF65-F5344CB8AC3E}">
        <p14:creationId xmlns:p14="http://schemas.microsoft.com/office/powerpoint/2010/main" val="19714181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bl" preserve="1">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a:xfrm>
            <a:off x="1620838" y="622300"/>
            <a:ext cx="5832475" cy="1006475"/>
          </a:xfrm>
        </p:spPr>
        <p:txBody>
          <a:bodyPr/>
          <a:lstStyle/>
          <a:p>
            <a:r>
              <a:rPr lang="zh-CN" altLang="en-US" smtClean="0"/>
              <a:t>单击此处编辑母版标题样式</a:t>
            </a:r>
            <a:endParaRPr lang="zh-CN" altLang="en-US"/>
          </a:p>
        </p:txBody>
      </p:sp>
      <p:sp>
        <p:nvSpPr>
          <p:cNvPr id="3" name="表格占位符 2"/>
          <p:cNvSpPr>
            <a:spLocks noGrp="1"/>
          </p:cNvSpPr>
          <p:nvPr>
            <p:ph type="tbl" idx="1"/>
          </p:nvPr>
        </p:nvSpPr>
        <p:spPr>
          <a:xfrm>
            <a:off x="457200" y="1600200"/>
            <a:ext cx="8229600" cy="4525963"/>
          </a:xfrm>
        </p:spPr>
        <p:txBody>
          <a:bodyPr/>
          <a:lstStyle/>
          <a:p>
            <a:pPr lvl="0"/>
            <a:endParaRPr lang="zh-CN" altLang="en-US" noProof="0" smtClean="0"/>
          </a:p>
        </p:txBody>
      </p:sp>
      <p:sp>
        <p:nvSpPr>
          <p:cNvPr id="4" name="Rectangle 5"/>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6"/>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7"/>
          <p:cNvSpPr>
            <a:spLocks noGrp="1" noChangeArrowheads="1"/>
          </p:cNvSpPr>
          <p:nvPr>
            <p:ph type="sldNum" sz="quarter" idx="12"/>
          </p:nvPr>
        </p:nvSpPr>
        <p:spPr>
          <a:ln/>
        </p:spPr>
        <p:txBody>
          <a:bodyPr/>
          <a:lstStyle>
            <a:lvl1pPr>
              <a:defRPr/>
            </a:lvl1pPr>
          </a:lstStyle>
          <a:p>
            <a:pPr>
              <a:defRPr/>
            </a:pPr>
            <a:fld id="{6A8578A9-037B-44A3-B3DD-F5BAAAA34229}" type="slidenum">
              <a:rPr lang="zh-CN" altLang="en-US"/>
              <a:pPr>
                <a:defRPr/>
              </a:pPr>
              <a:t>‹#›</a:t>
            </a:fld>
            <a:endParaRPr lang="en-US" altLang="zh-CN"/>
          </a:p>
        </p:txBody>
      </p:sp>
    </p:spTree>
    <p:extLst>
      <p:ext uri="{BB962C8B-B14F-4D97-AF65-F5344CB8AC3E}">
        <p14:creationId xmlns:p14="http://schemas.microsoft.com/office/powerpoint/2010/main" val="8729479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5"/>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6"/>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7"/>
          <p:cNvSpPr>
            <a:spLocks noGrp="1" noChangeArrowheads="1"/>
          </p:cNvSpPr>
          <p:nvPr>
            <p:ph type="sldNum" sz="quarter" idx="12"/>
          </p:nvPr>
        </p:nvSpPr>
        <p:spPr>
          <a:ln/>
        </p:spPr>
        <p:txBody>
          <a:bodyPr/>
          <a:lstStyle>
            <a:lvl1pPr>
              <a:defRPr/>
            </a:lvl1pPr>
          </a:lstStyle>
          <a:p>
            <a:pPr>
              <a:defRPr/>
            </a:pPr>
            <a:fld id="{44E48F41-213B-4402-8EAF-5E08FEC63640}" type="slidenum">
              <a:rPr lang="zh-CN" altLang="en-US"/>
              <a:pPr>
                <a:defRPr/>
              </a:pPr>
              <a:t>‹#›</a:t>
            </a:fld>
            <a:endParaRPr lang="en-US" altLang="zh-CN"/>
          </a:p>
        </p:txBody>
      </p:sp>
    </p:spTree>
    <p:extLst>
      <p:ext uri="{BB962C8B-B14F-4D97-AF65-F5344CB8AC3E}">
        <p14:creationId xmlns:p14="http://schemas.microsoft.com/office/powerpoint/2010/main" val="29418929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
        <p:nvSpPr>
          <p:cNvPr id="4" name="Rectangle 5"/>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6"/>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7"/>
          <p:cNvSpPr>
            <a:spLocks noGrp="1" noChangeArrowheads="1"/>
          </p:cNvSpPr>
          <p:nvPr>
            <p:ph type="sldNum" sz="quarter" idx="12"/>
          </p:nvPr>
        </p:nvSpPr>
        <p:spPr>
          <a:ln/>
        </p:spPr>
        <p:txBody>
          <a:bodyPr/>
          <a:lstStyle>
            <a:lvl1pPr>
              <a:defRPr/>
            </a:lvl1pPr>
          </a:lstStyle>
          <a:p>
            <a:pPr>
              <a:defRPr/>
            </a:pPr>
            <a:fld id="{F14DA5D0-684F-4AE8-9BA6-E84AA582FC7C}" type="slidenum">
              <a:rPr lang="zh-CN" altLang="en-US"/>
              <a:pPr>
                <a:defRPr/>
              </a:pPr>
              <a:t>‹#›</a:t>
            </a:fld>
            <a:endParaRPr lang="en-US" altLang="zh-CN"/>
          </a:p>
        </p:txBody>
      </p:sp>
    </p:spTree>
    <p:extLst>
      <p:ext uri="{BB962C8B-B14F-4D97-AF65-F5344CB8AC3E}">
        <p14:creationId xmlns:p14="http://schemas.microsoft.com/office/powerpoint/2010/main" val="38590099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Rectangle 5"/>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6"/>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7"/>
          <p:cNvSpPr>
            <a:spLocks noGrp="1" noChangeArrowheads="1"/>
          </p:cNvSpPr>
          <p:nvPr>
            <p:ph type="sldNum" sz="quarter" idx="12"/>
          </p:nvPr>
        </p:nvSpPr>
        <p:spPr>
          <a:ln/>
        </p:spPr>
        <p:txBody>
          <a:bodyPr/>
          <a:lstStyle>
            <a:lvl1pPr>
              <a:defRPr/>
            </a:lvl1pPr>
          </a:lstStyle>
          <a:p>
            <a:pPr>
              <a:defRPr/>
            </a:pPr>
            <a:fld id="{BE1378E9-D72A-481E-A104-66A7802BDE5B}" type="slidenum">
              <a:rPr lang="zh-CN" altLang="en-US"/>
              <a:pPr>
                <a:defRPr/>
              </a:pPr>
              <a:t>‹#›</a:t>
            </a:fld>
            <a:endParaRPr lang="en-US" altLang="zh-CN"/>
          </a:p>
        </p:txBody>
      </p:sp>
    </p:spTree>
    <p:extLst>
      <p:ext uri="{BB962C8B-B14F-4D97-AF65-F5344CB8AC3E}">
        <p14:creationId xmlns:p14="http://schemas.microsoft.com/office/powerpoint/2010/main" val="18553022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Rectangle 5"/>
          <p:cNvSpPr>
            <a:spLocks noGrp="1" noChangeArrowheads="1"/>
          </p:cNvSpPr>
          <p:nvPr>
            <p:ph type="dt" sz="half" idx="10"/>
          </p:nvPr>
        </p:nvSpPr>
        <p:spPr>
          <a:ln/>
        </p:spPr>
        <p:txBody>
          <a:bodyPr/>
          <a:lstStyle>
            <a:lvl1pPr>
              <a:defRPr/>
            </a:lvl1pPr>
          </a:lstStyle>
          <a:p>
            <a:pPr>
              <a:defRPr/>
            </a:pPr>
            <a:endParaRPr lang="en-US" altLang="zh-CN"/>
          </a:p>
        </p:txBody>
      </p:sp>
      <p:sp>
        <p:nvSpPr>
          <p:cNvPr id="8" name="Rectangle 6"/>
          <p:cNvSpPr>
            <a:spLocks noGrp="1" noChangeArrowheads="1"/>
          </p:cNvSpPr>
          <p:nvPr>
            <p:ph type="ftr" sz="quarter" idx="11"/>
          </p:nvPr>
        </p:nvSpPr>
        <p:spPr>
          <a:ln/>
        </p:spPr>
        <p:txBody>
          <a:bodyPr/>
          <a:lstStyle>
            <a:lvl1pPr>
              <a:defRPr/>
            </a:lvl1pPr>
          </a:lstStyle>
          <a:p>
            <a:pPr>
              <a:defRPr/>
            </a:pPr>
            <a:endParaRPr lang="en-US" altLang="zh-CN"/>
          </a:p>
        </p:txBody>
      </p:sp>
      <p:sp>
        <p:nvSpPr>
          <p:cNvPr id="9" name="Rectangle 7"/>
          <p:cNvSpPr>
            <a:spLocks noGrp="1" noChangeArrowheads="1"/>
          </p:cNvSpPr>
          <p:nvPr>
            <p:ph type="sldNum" sz="quarter" idx="12"/>
          </p:nvPr>
        </p:nvSpPr>
        <p:spPr>
          <a:ln/>
        </p:spPr>
        <p:txBody>
          <a:bodyPr/>
          <a:lstStyle>
            <a:lvl1pPr>
              <a:defRPr/>
            </a:lvl1pPr>
          </a:lstStyle>
          <a:p>
            <a:pPr>
              <a:defRPr/>
            </a:pPr>
            <a:fld id="{1DA4F0E6-F4B3-4EB9-A653-BFAA7764FF5F}" type="slidenum">
              <a:rPr lang="zh-CN" altLang="en-US"/>
              <a:pPr>
                <a:defRPr/>
              </a:pPr>
              <a:t>‹#›</a:t>
            </a:fld>
            <a:endParaRPr lang="en-US" altLang="zh-CN"/>
          </a:p>
        </p:txBody>
      </p:sp>
    </p:spTree>
    <p:extLst>
      <p:ext uri="{BB962C8B-B14F-4D97-AF65-F5344CB8AC3E}">
        <p14:creationId xmlns:p14="http://schemas.microsoft.com/office/powerpoint/2010/main" val="33420051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Rectangle 5"/>
          <p:cNvSpPr>
            <a:spLocks noGrp="1" noChangeArrowheads="1"/>
          </p:cNvSpPr>
          <p:nvPr>
            <p:ph type="dt" sz="half" idx="10"/>
          </p:nvPr>
        </p:nvSpPr>
        <p:spPr>
          <a:ln/>
        </p:spPr>
        <p:txBody>
          <a:bodyPr/>
          <a:lstStyle>
            <a:lvl1pPr>
              <a:defRPr/>
            </a:lvl1pPr>
          </a:lstStyle>
          <a:p>
            <a:pPr>
              <a:defRPr/>
            </a:pPr>
            <a:endParaRPr lang="en-US" altLang="zh-CN"/>
          </a:p>
        </p:txBody>
      </p:sp>
      <p:sp>
        <p:nvSpPr>
          <p:cNvPr id="4" name="Rectangle 6"/>
          <p:cNvSpPr>
            <a:spLocks noGrp="1" noChangeArrowheads="1"/>
          </p:cNvSpPr>
          <p:nvPr>
            <p:ph type="ftr" sz="quarter" idx="11"/>
          </p:nvPr>
        </p:nvSpPr>
        <p:spPr>
          <a:ln/>
        </p:spPr>
        <p:txBody>
          <a:bodyPr/>
          <a:lstStyle>
            <a:lvl1pPr>
              <a:defRPr/>
            </a:lvl1pPr>
          </a:lstStyle>
          <a:p>
            <a:pPr>
              <a:defRPr/>
            </a:pPr>
            <a:endParaRPr lang="en-US" altLang="zh-CN"/>
          </a:p>
        </p:txBody>
      </p:sp>
      <p:sp>
        <p:nvSpPr>
          <p:cNvPr id="5" name="Rectangle 7"/>
          <p:cNvSpPr>
            <a:spLocks noGrp="1" noChangeArrowheads="1"/>
          </p:cNvSpPr>
          <p:nvPr>
            <p:ph type="sldNum" sz="quarter" idx="12"/>
          </p:nvPr>
        </p:nvSpPr>
        <p:spPr>
          <a:ln/>
        </p:spPr>
        <p:txBody>
          <a:bodyPr/>
          <a:lstStyle>
            <a:lvl1pPr>
              <a:defRPr/>
            </a:lvl1pPr>
          </a:lstStyle>
          <a:p>
            <a:pPr>
              <a:defRPr/>
            </a:pPr>
            <a:fld id="{ED769E45-1E3B-4462-BD97-A1F231130F1A}" type="slidenum">
              <a:rPr lang="zh-CN" altLang="en-US"/>
              <a:pPr>
                <a:defRPr/>
              </a:pPr>
              <a:t>‹#›</a:t>
            </a:fld>
            <a:endParaRPr lang="en-US" altLang="zh-CN"/>
          </a:p>
        </p:txBody>
      </p:sp>
    </p:spTree>
    <p:extLst>
      <p:ext uri="{BB962C8B-B14F-4D97-AF65-F5344CB8AC3E}">
        <p14:creationId xmlns:p14="http://schemas.microsoft.com/office/powerpoint/2010/main" val="4447462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ltLang="zh-CN"/>
          </a:p>
        </p:txBody>
      </p:sp>
      <p:sp>
        <p:nvSpPr>
          <p:cNvPr id="3" name="Rectangle 6"/>
          <p:cNvSpPr>
            <a:spLocks noGrp="1" noChangeArrowheads="1"/>
          </p:cNvSpPr>
          <p:nvPr>
            <p:ph type="ftr" sz="quarter" idx="11"/>
          </p:nvPr>
        </p:nvSpPr>
        <p:spPr>
          <a:ln/>
        </p:spPr>
        <p:txBody>
          <a:bodyPr/>
          <a:lstStyle>
            <a:lvl1pPr>
              <a:defRPr/>
            </a:lvl1pPr>
          </a:lstStyle>
          <a:p>
            <a:pPr>
              <a:defRPr/>
            </a:pPr>
            <a:endParaRPr lang="en-US" altLang="zh-CN"/>
          </a:p>
        </p:txBody>
      </p:sp>
      <p:sp>
        <p:nvSpPr>
          <p:cNvPr id="4" name="Rectangle 7"/>
          <p:cNvSpPr>
            <a:spLocks noGrp="1" noChangeArrowheads="1"/>
          </p:cNvSpPr>
          <p:nvPr>
            <p:ph type="sldNum" sz="quarter" idx="12"/>
          </p:nvPr>
        </p:nvSpPr>
        <p:spPr>
          <a:ln/>
        </p:spPr>
        <p:txBody>
          <a:bodyPr/>
          <a:lstStyle>
            <a:lvl1pPr>
              <a:defRPr/>
            </a:lvl1pPr>
          </a:lstStyle>
          <a:p>
            <a:pPr>
              <a:defRPr/>
            </a:pPr>
            <a:fld id="{2C99D740-43D3-4156-959B-BD600E2602D0}" type="slidenum">
              <a:rPr lang="zh-CN" altLang="en-US"/>
              <a:pPr>
                <a:defRPr/>
              </a:pPr>
              <a:t>‹#›</a:t>
            </a:fld>
            <a:endParaRPr lang="en-US" altLang="zh-CN"/>
          </a:p>
        </p:txBody>
      </p:sp>
    </p:spTree>
    <p:extLst>
      <p:ext uri="{BB962C8B-B14F-4D97-AF65-F5344CB8AC3E}">
        <p14:creationId xmlns:p14="http://schemas.microsoft.com/office/powerpoint/2010/main" val="7024866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Rectangle 5"/>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6"/>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7"/>
          <p:cNvSpPr>
            <a:spLocks noGrp="1" noChangeArrowheads="1"/>
          </p:cNvSpPr>
          <p:nvPr>
            <p:ph type="sldNum" sz="quarter" idx="12"/>
          </p:nvPr>
        </p:nvSpPr>
        <p:spPr>
          <a:ln/>
        </p:spPr>
        <p:txBody>
          <a:bodyPr/>
          <a:lstStyle>
            <a:lvl1pPr>
              <a:defRPr/>
            </a:lvl1pPr>
          </a:lstStyle>
          <a:p>
            <a:pPr>
              <a:defRPr/>
            </a:pPr>
            <a:fld id="{35FC3CA1-52F0-4190-BEB9-43807664792B}" type="slidenum">
              <a:rPr lang="zh-CN" altLang="en-US"/>
              <a:pPr>
                <a:defRPr/>
              </a:pPr>
              <a:t>‹#›</a:t>
            </a:fld>
            <a:endParaRPr lang="en-US" altLang="zh-CN"/>
          </a:p>
        </p:txBody>
      </p:sp>
    </p:spTree>
    <p:extLst>
      <p:ext uri="{BB962C8B-B14F-4D97-AF65-F5344CB8AC3E}">
        <p14:creationId xmlns:p14="http://schemas.microsoft.com/office/powerpoint/2010/main" val="32975800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smtClean="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Rectangle 5"/>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6"/>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7"/>
          <p:cNvSpPr>
            <a:spLocks noGrp="1" noChangeArrowheads="1"/>
          </p:cNvSpPr>
          <p:nvPr>
            <p:ph type="sldNum" sz="quarter" idx="12"/>
          </p:nvPr>
        </p:nvSpPr>
        <p:spPr>
          <a:ln/>
        </p:spPr>
        <p:txBody>
          <a:bodyPr/>
          <a:lstStyle>
            <a:lvl1pPr>
              <a:defRPr/>
            </a:lvl1pPr>
          </a:lstStyle>
          <a:p>
            <a:pPr>
              <a:defRPr/>
            </a:pPr>
            <a:fld id="{19864697-EE61-458F-B8C7-8AA705DDD1CE}" type="slidenum">
              <a:rPr lang="zh-CN" altLang="en-US"/>
              <a:pPr>
                <a:defRPr/>
              </a:pPr>
              <a:t>‹#›</a:t>
            </a:fld>
            <a:endParaRPr lang="en-US" altLang="zh-CN"/>
          </a:p>
        </p:txBody>
      </p:sp>
    </p:spTree>
    <p:extLst>
      <p:ext uri="{BB962C8B-B14F-4D97-AF65-F5344CB8AC3E}">
        <p14:creationId xmlns:p14="http://schemas.microsoft.com/office/powerpoint/2010/main" val="12141598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pic>
        <p:nvPicPr>
          <p:cNvPr id="1026" name="Picture 2" descr="复件 复件 中页"/>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0"/>
            <a:ext cx="9144000" cy="688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
          <p:cNvSpPr>
            <a:spLocks noGrp="1" noChangeArrowheads="1"/>
          </p:cNvSpPr>
          <p:nvPr>
            <p:ph type="title"/>
          </p:nvPr>
        </p:nvSpPr>
        <p:spPr bwMode="auto">
          <a:xfrm>
            <a:off x="1620838" y="622300"/>
            <a:ext cx="5832475"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smtClean="0"/>
              <a:t>单击此处编辑母版标题样式</a:t>
            </a:r>
          </a:p>
        </p:txBody>
      </p:sp>
      <p:sp>
        <p:nvSpPr>
          <p:cNvPr id="1028" name="Rectangle 4"/>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1029" name="Rectangle 5"/>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en-US" altLang="zh-CN"/>
          </a:p>
        </p:txBody>
      </p:sp>
      <p:sp>
        <p:nvSpPr>
          <p:cNvPr id="1030" name="Rectangle 6"/>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n-US" altLang="zh-CN"/>
          </a:p>
        </p:txBody>
      </p:sp>
      <p:sp>
        <p:nvSpPr>
          <p:cNvPr id="1031" name="Rectangle 7"/>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DC673058-96F4-4F05-89A5-841904EC6BEA}" type="slidenum">
              <a:rPr lang="zh-CN" altLang="en-US"/>
              <a:pPr>
                <a:defRPr/>
              </a:pPr>
              <a:t>‹#›</a:t>
            </a:fld>
            <a:endParaRPr lang="en-US" altLang="zh-CN"/>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ctr" rtl="0" eaLnBrk="0" fontAlgn="base" hangingPunct="0">
        <a:spcBef>
          <a:spcPct val="0"/>
        </a:spcBef>
        <a:spcAft>
          <a:spcPct val="0"/>
        </a:spcAft>
        <a:defRPr sz="3600">
          <a:solidFill>
            <a:srgbClr val="000066"/>
          </a:solidFill>
          <a:latin typeface="+mj-lt"/>
          <a:ea typeface="+mj-ea"/>
          <a:cs typeface="+mj-cs"/>
        </a:defRPr>
      </a:lvl1pPr>
      <a:lvl2pPr algn="ctr" rtl="0" eaLnBrk="0" fontAlgn="base" hangingPunct="0">
        <a:spcBef>
          <a:spcPct val="0"/>
        </a:spcBef>
        <a:spcAft>
          <a:spcPct val="0"/>
        </a:spcAft>
        <a:defRPr sz="3600">
          <a:solidFill>
            <a:srgbClr val="000066"/>
          </a:solidFill>
          <a:latin typeface="Arial" pitchFamily="34" charset="0"/>
          <a:ea typeface="方正大黑简体" charset="-122"/>
        </a:defRPr>
      </a:lvl2pPr>
      <a:lvl3pPr algn="ctr" rtl="0" eaLnBrk="0" fontAlgn="base" hangingPunct="0">
        <a:spcBef>
          <a:spcPct val="0"/>
        </a:spcBef>
        <a:spcAft>
          <a:spcPct val="0"/>
        </a:spcAft>
        <a:defRPr sz="3600">
          <a:solidFill>
            <a:srgbClr val="000066"/>
          </a:solidFill>
          <a:latin typeface="Arial" pitchFamily="34" charset="0"/>
          <a:ea typeface="方正大黑简体" charset="-122"/>
        </a:defRPr>
      </a:lvl3pPr>
      <a:lvl4pPr algn="ctr" rtl="0" eaLnBrk="0" fontAlgn="base" hangingPunct="0">
        <a:spcBef>
          <a:spcPct val="0"/>
        </a:spcBef>
        <a:spcAft>
          <a:spcPct val="0"/>
        </a:spcAft>
        <a:defRPr sz="3600">
          <a:solidFill>
            <a:srgbClr val="000066"/>
          </a:solidFill>
          <a:latin typeface="Arial" pitchFamily="34" charset="0"/>
          <a:ea typeface="方正大黑简体" charset="-122"/>
        </a:defRPr>
      </a:lvl4pPr>
      <a:lvl5pPr algn="ctr" rtl="0" eaLnBrk="0" fontAlgn="base" hangingPunct="0">
        <a:spcBef>
          <a:spcPct val="0"/>
        </a:spcBef>
        <a:spcAft>
          <a:spcPct val="0"/>
        </a:spcAft>
        <a:defRPr sz="3600">
          <a:solidFill>
            <a:srgbClr val="000066"/>
          </a:solidFill>
          <a:latin typeface="Arial" pitchFamily="34" charset="0"/>
          <a:ea typeface="方正大黑简体" charset="-122"/>
        </a:defRPr>
      </a:lvl5pPr>
      <a:lvl6pPr marL="457200" algn="ctr" rtl="0" fontAlgn="base">
        <a:spcBef>
          <a:spcPct val="0"/>
        </a:spcBef>
        <a:spcAft>
          <a:spcPct val="0"/>
        </a:spcAft>
        <a:defRPr sz="3600">
          <a:solidFill>
            <a:srgbClr val="000066"/>
          </a:solidFill>
          <a:latin typeface="Arial" pitchFamily="34" charset="0"/>
          <a:ea typeface="方正大黑简体" charset="-122"/>
        </a:defRPr>
      </a:lvl6pPr>
      <a:lvl7pPr marL="914400" algn="ctr" rtl="0" fontAlgn="base">
        <a:spcBef>
          <a:spcPct val="0"/>
        </a:spcBef>
        <a:spcAft>
          <a:spcPct val="0"/>
        </a:spcAft>
        <a:defRPr sz="3600">
          <a:solidFill>
            <a:srgbClr val="000066"/>
          </a:solidFill>
          <a:latin typeface="Arial" pitchFamily="34" charset="0"/>
          <a:ea typeface="方正大黑简体" charset="-122"/>
        </a:defRPr>
      </a:lvl7pPr>
      <a:lvl8pPr marL="1371600" algn="ctr" rtl="0" fontAlgn="base">
        <a:spcBef>
          <a:spcPct val="0"/>
        </a:spcBef>
        <a:spcAft>
          <a:spcPct val="0"/>
        </a:spcAft>
        <a:defRPr sz="3600">
          <a:solidFill>
            <a:srgbClr val="000066"/>
          </a:solidFill>
          <a:latin typeface="Arial" pitchFamily="34" charset="0"/>
          <a:ea typeface="方正大黑简体" charset="-122"/>
        </a:defRPr>
      </a:lvl8pPr>
      <a:lvl9pPr marL="1828800" algn="ctr" rtl="0" fontAlgn="base">
        <a:spcBef>
          <a:spcPct val="0"/>
        </a:spcBef>
        <a:spcAft>
          <a:spcPct val="0"/>
        </a:spcAft>
        <a:defRPr sz="3600">
          <a:solidFill>
            <a:srgbClr val="000066"/>
          </a:solidFill>
          <a:latin typeface="Arial" pitchFamily="34" charset="0"/>
          <a:ea typeface="方正大黑简体" charset="-122"/>
        </a:defRPr>
      </a:lvl9pPr>
    </p:titleStyle>
    <p:bodyStyle>
      <a:lvl1pPr marL="342900" indent="-342900" algn="l" rtl="0" eaLnBrk="0" fontAlgn="base" hangingPunct="0">
        <a:spcBef>
          <a:spcPct val="20000"/>
        </a:spcBef>
        <a:spcAft>
          <a:spcPct val="0"/>
        </a:spcAft>
        <a:buSzPct val="100000"/>
        <a:buBlip>
          <a:blip r:embed="rId17"/>
        </a:buBlip>
        <a:defRPr sz="3200">
          <a:solidFill>
            <a:schemeClr val="tx1"/>
          </a:solidFill>
          <a:latin typeface="+mn-lt"/>
          <a:ea typeface="+mn-ea"/>
          <a:cs typeface="+mn-cs"/>
        </a:defRPr>
      </a:lvl1pPr>
      <a:lvl2pPr marL="742950" indent="-285750" algn="l" rtl="0" eaLnBrk="0" fontAlgn="base" hangingPunct="0">
        <a:spcBef>
          <a:spcPct val="20000"/>
        </a:spcBef>
        <a:spcAft>
          <a:spcPct val="0"/>
        </a:spcAft>
        <a:buSzPct val="100000"/>
        <a:buBlip>
          <a:blip r:embed="rId17"/>
        </a:buBlip>
        <a:defRPr sz="2800">
          <a:solidFill>
            <a:schemeClr val="tx1"/>
          </a:solidFill>
          <a:latin typeface="+mn-lt"/>
          <a:ea typeface="+mn-ea"/>
        </a:defRPr>
      </a:lvl2pPr>
      <a:lvl3pPr marL="1143000" indent="-228600" algn="l" rtl="0" eaLnBrk="0" fontAlgn="base" hangingPunct="0">
        <a:spcBef>
          <a:spcPct val="20000"/>
        </a:spcBef>
        <a:spcAft>
          <a:spcPct val="0"/>
        </a:spcAft>
        <a:buSzPct val="100000"/>
        <a:buBlip>
          <a:blip r:embed="rId17"/>
        </a:buBlip>
        <a:defRPr sz="2400">
          <a:solidFill>
            <a:schemeClr val="tx1"/>
          </a:solidFill>
          <a:latin typeface="+mn-lt"/>
          <a:ea typeface="+mn-ea"/>
        </a:defRPr>
      </a:lvl3pPr>
      <a:lvl4pPr marL="1600200" indent="-228600" algn="l" rtl="0" eaLnBrk="0" fontAlgn="base" hangingPunct="0">
        <a:spcBef>
          <a:spcPct val="20000"/>
        </a:spcBef>
        <a:spcAft>
          <a:spcPct val="0"/>
        </a:spcAft>
        <a:buSzPct val="100000"/>
        <a:buBlip>
          <a:blip r:embed="rId17"/>
        </a:buBlip>
        <a:defRPr sz="2000">
          <a:solidFill>
            <a:schemeClr val="tx1"/>
          </a:solidFill>
          <a:latin typeface="+mn-lt"/>
          <a:ea typeface="+mn-ea"/>
        </a:defRPr>
      </a:lvl4pPr>
      <a:lvl5pPr marL="2057400" indent="-228600" algn="l" rtl="0" eaLnBrk="0" fontAlgn="base" hangingPunct="0">
        <a:spcBef>
          <a:spcPct val="20000"/>
        </a:spcBef>
        <a:spcAft>
          <a:spcPct val="0"/>
        </a:spcAft>
        <a:buSzPct val="100000"/>
        <a:buBlip>
          <a:blip r:embed="rId17"/>
        </a:buBlip>
        <a:defRPr sz="2000">
          <a:solidFill>
            <a:schemeClr val="tx1"/>
          </a:solidFill>
          <a:latin typeface="+mn-lt"/>
          <a:ea typeface="+mn-ea"/>
        </a:defRPr>
      </a:lvl5pPr>
      <a:lvl6pPr marL="2514600" indent="-228600" algn="l" rtl="0" fontAlgn="base">
        <a:spcBef>
          <a:spcPct val="20000"/>
        </a:spcBef>
        <a:spcAft>
          <a:spcPct val="0"/>
        </a:spcAft>
        <a:buSzPct val="100000"/>
        <a:buBlip>
          <a:blip r:embed="rId17"/>
        </a:buBlip>
        <a:defRPr sz="2000">
          <a:solidFill>
            <a:schemeClr val="tx1"/>
          </a:solidFill>
          <a:latin typeface="+mn-lt"/>
          <a:ea typeface="+mn-ea"/>
        </a:defRPr>
      </a:lvl6pPr>
      <a:lvl7pPr marL="2971800" indent="-228600" algn="l" rtl="0" fontAlgn="base">
        <a:spcBef>
          <a:spcPct val="20000"/>
        </a:spcBef>
        <a:spcAft>
          <a:spcPct val="0"/>
        </a:spcAft>
        <a:buSzPct val="100000"/>
        <a:buBlip>
          <a:blip r:embed="rId17"/>
        </a:buBlip>
        <a:defRPr sz="2000">
          <a:solidFill>
            <a:schemeClr val="tx1"/>
          </a:solidFill>
          <a:latin typeface="+mn-lt"/>
          <a:ea typeface="+mn-ea"/>
        </a:defRPr>
      </a:lvl7pPr>
      <a:lvl8pPr marL="3429000" indent="-228600" algn="l" rtl="0" fontAlgn="base">
        <a:spcBef>
          <a:spcPct val="20000"/>
        </a:spcBef>
        <a:spcAft>
          <a:spcPct val="0"/>
        </a:spcAft>
        <a:buSzPct val="100000"/>
        <a:buBlip>
          <a:blip r:embed="rId17"/>
        </a:buBlip>
        <a:defRPr sz="2000">
          <a:solidFill>
            <a:schemeClr val="tx1"/>
          </a:solidFill>
          <a:latin typeface="+mn-lt"/>
          <a:ea typeface="+mn-ea"/>
        </a:defRPr>
      </a:lvl8pPr>
      <a:lvl9pPr marL="3886200" indent="-228600" algn="l" rtl="0" fontAlgn="base">
        <a:spcBef>
          <a:spcPct val="20000"/>
        </a:spcBef>
        <a:spcAft>
          <a:spcPct val="0"/>
        </a:spcAft>
        <a:buSzPct val="100000"/>
        <a:buBlip>
          <a:blip r:embed="rId17"/>
        </a:buBlip>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2.xml"/><Relationship Id="rId5" Type="http://schemas.openxmlformats.org/officeDocument/2006/relationships/image" Target="../media/image26.jpg"/><Relationship Id="rId4" Type="http://schemas.openxmlformats.org/officeDocument/2006/relationships/image" Target="../media/image29.jpg"/></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8.emf"/></Relationships>
</file>

<file path=ppt/slides/_rels/slide26.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4.emf"/><Relationship Id="rId1" Type="http://schemas.openxmlformats.org/officeDocument/2006/relationships/slideLayout" Target="../slideLayouts/slideLayout2.xml"/><Relationship Id="rId4" Type="http://schemas.openxmlformats.org/officeDocument/2006/relationships/image" Target="../media/image36.emf"/></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3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55.png"/></Relationships>
</file>

<file path=ppt/slides/_rels/slide32.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slideLayout" Target="../slideLayouts/slideLayout2.xml"/><Relationship Id="rId4" Type="http://schemas.openxmlformats.org/officeDocument/2006/relationships/image" Target="../media/image7.emf"/></Relationships>
</file>

<file path=ppt/slides/_rels/slide5.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emf"/><Relationship Id="rId1" Type="http://schemas.openxmlformats.org/officeDocument/2006/relationships/slideLayout" Target="../slideLayouts/slideLayout2.xml"/><Relationship Id="rId5" Type="http://schemas.openxmlformats.org/officeDocument/2006/relationships/image" Target="../media/image11.emf"/><Relationship Id="rId4" Type="http://schemas.openxmlformats.org/officeDocument/2006/relationships/image" Target="../media/image10.e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p:txBody>
          <a:bodyPr/>
          <a:lstStyle/>
          <a:p>
            <a:pPr eaLnBrk="1" hangingPunct="1"/>
            <a:endParaRPr lang="zh-CN" altLang="en-US" smtClean="0"/>
          </a:p>
        </p:txBody>
      </p:sp>
      <p:sp>
        <p:nvSpPr>
          <p:cNvPr id="2051" name="Rectangle 3"/>
          <p:cNvSpPr>
            <a:spLocks noGrp="1" noChangeArrowheads="1"/>
          </p:cNvSpPr>
          <p:nvPr>
            <p:ph type="subTitle" idx="1"/>
          </p:nvPr>
        </p:nvSpPr>
        <p:spPr/>
        <p:txBody>
          <a:bodyPr/>
          <a:lstStyle/>
          <a:p>
            <a:pPr eaLnBrk="1" hangingPunct="1"/>
            <a:endParaRPr lang="zh-CN" altLang="en-US" smtClean="0"/>
          </a:p>
        </p:txBody>
      </p:sp>
      <p:pic>
        <p:nvPicPr>
          <p:cNvPr id="2052" name="Picture 4" descr="PP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3" name="Text Box 5"/>
          <p:cNvSpPr txBox="1">
            <a:spLocks noChangeArrowheads="1"/>
          </p:cNvSpPr>
          <p:nvPr/>
        </p:nvSpPr>
        <p:spPr bwMode="auto">
          <a:xfrm>
            <a:off x="820888" y="961058"/>
            <a:ext cx="832311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Blip>
                <a:blip r:embed="rId3"/>
              </a:buBlip>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SzPct val="100000"/>
              <a:buBlip>
                <a:blip r:embed="rId3"/>
              </a:buBlip>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SzPct val="100000"/>
              <a:buBlip>
                <a:blip r:embed="rId3"/>
              </a:buBlip>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SzPct val="100000"/>
              <a:buBlip>
                <a:blip r:embed="rId3"/>
              </a:buBlip>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SzPct val="100000"/>
              <a:buBlip>
                <a:blip r:embed="rId3"/>
              </a:buBlip>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SzPct val="100000"/>
              <a:buBlip>
                <a:blip r:embed="rId3"/>
              </a:buBlip>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SzPct val="100000"/>
              <a:buBlip>
                <a:blip r:embed="rId3"/>
              </a:buBlip>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SzPct val="100000"/>
              <a:buBlip>
                <a:blip r:embed="rId3"/>
              </a:buBlip>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SzPct val="100000"/>
              <a:buBlip>
                <a:blip r:embed="rId3"/>
              </a:buBlip>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SzTx/>
              <a:buFontTx/>
              <a:buNone/>
            </a:pPr>
            <a:r>
              <a:rPr lang="zh-CN" altLang="en-US" dirty="0">
                <a:solidFill>
                  <a:srgbClr val="FFCC00"/>
                </a:solidFill>
              </a:rPr>
              <a:t>直线感应加速</a:t>
            </a:r>
            <a:r>
              <a:rPr lang="zh-CN" altLang="en-US" dirty="0" smtClean="0">
                <a:solidFill>
                  <a:srgbClr val="FFCC00"/>
                </a:solidFill>
              </a:rPr>
              <a:t>器</a:t>
            </a:r>
            <a:r>
              <a:rPr lang="en-US" altLang="zh-CN" dirty="0" smtClean="0">
                <a:solidFill>
                  <a:srgbClr val="FFCC00"/>
                </a:solidFill>
              </a:rPr>
              <a:t>(LIA)</a:t>
            </a:r>
            <a:r>
              <a:rPr lang="zh-CN" altLang="en-US" dirty="0" smtClean="0">
                <a:solidFill>
                  <a:srgbClr val="FFCC00"/>
                </a:solidFill>
              </a:rPr>
              <a:t>强</a:t>
            </a:r>
            <a:r>
              <a:rPr lang="zh-CN" altLang="en-US" dirty="0">
                <a:solidFill>
                  <a:srgbClr val="FFCC00"/>
                </a:solidFill>
              </a:rPr>
              <a:t>流电子束</a:t>
            </a:r>
            <a:r>
              <a:rPr lang="en-US" altLang="zh-CN" dirty="0">
                <a:solidFill>
                  <a:srgbClr val="FFCC00"/>
                </a:solidFill>
              </a:rPr>
              <a:t>PIC</a:t>
            </a:r>
            <a:r>
              <a:rPr lang="zh-CN" altLang="en-US" dirty="0">
                <a:solidFill>
                  <a:srgbClr val="FFCC00"/>
                </a:solidFill>
              </a:rPr>
              <a:t>模拟计算</a:t>
            </a:r>
          </a:p>
        </p:txBody>
      </p:sp>
      <p:sp>
        <p:nvSpPr>
          <p:cNvPr id="2054" name="Text Box 6"/>
          <p:cNvSpPr txBox="1">
            <a:spLocks noChangeArrowheads="1"/>
          </p:cNvSpPr>
          <p:nvPr/>
        </p:nvSpPr>
        <p:spPr bwMode="auto">
          <a:xfrm>
            <a:off x="4167917" y="2139028"/>
            <a:ext cx="46085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Blip>
                <a:blip r:embed="rId3"/>
              </a:buBlip>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SzPct val="100000"/>
              <a:buBlip>
                <a:blip r:embed="rId3"/>
              </a:buBlip>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SzPct val="100000"/>
              <a:buBlip>
                <a:blip r:embed="rId3"/>
              </a:buBlip>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SzPct val="100000"/>
              <a:buBlip>
                <a:blip r:embed="rId3"/>
              </a:buBlip>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SzPct val="100000"/>
              <a:buBlip>
                <a:blip r:embed="rId3"/>
              </a:buBlip>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SzPct val="100000"/>
              <a:buBlip>
                <a:blip r:embed="rId3"/>
              </a:buBlip>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SzPct val="100000"/>
              <a:buBlip>
                <a:blip r:embed="rId3"/>
              </a:buBlip>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SzPct val="100000"/>
              <a:buBlip>
                <a:blip r:embed="rId3"/>
              </a:buBlip>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SzPct val="100000"/>
              <a:buBlip>
                <a:blip r:embed="rId3"/>
              </a:buBlip>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SzTx/>
              <a:buFontTx/>
              <a:buNone/>
            </a:pPr>
            <a:r>
              <a:rPr lang="zh-CN" altLang="en-US" sz="2400" dirty="0">
                <a:solidFill>
                  <a:srgbClr val="FFCC00"/>
                </a:solidFill>
              </a:rPr>
              <a:t>流体物理研究所</a:t>
            </a:r>
          </a:p>
        </p:txBody>
      </p:sp>
      <p:sp>
        <p:nvSpPr>
          <p:cNvPr id="2055" name="Line 7"/>
          <p:cNvSpPr>
            <a:spLocks noChangeShapeType="1"/>
          </p:cNvSpPr>
          <p:nvPr/>
        </p:nvSpPr>
        <p:spPr bwMode="auto">
          <a:xfrm>
            <a:off x="4167917" y="1878572"/>
            <a:ext cx="4681537" cy="1587"/>
          </a:xfrm>
          <a:prstGeom prst="line">
            <a:avLst/>
          </a:prstGeom>
          <a:noFill/>
          <a:ln w="9525">
            <a:solidFill>
              <a:srgbClr val="FFCC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2056" name="Text Box 8"/>
          <p:cNvSpPr txBox="1">
            <a:spLocks noChangeArrowheads="1"/>
          </p:cNvSpPr>
          <p:nvPr/>
        </p:nvSpPr>
        <p:spPr bwMode="auto">
          <a:xfrm>
            <a:off x="5588975" y="2831157"/>
            <a:ext cx="203132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Blip>
                <a:blip r:embed="rId3"/>
              </a:buBlip>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SzPct val="100000"/>
              <a:buBlip>
                <a:blip r:embed="rId3"/>
              </a:buBlip>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SzPct val="100000"/>
              <a:buBlip>
                <a:blip r:embed="rId3"/>
              </a:buBlip>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SzPct val="100000"/>
              <a:buBlip>
                <a:blip r:embed="rId3"/>
              </a:buBlip>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SzPct val="100000"/>
              <a:buBlip>
                <a:blip r:embed="rId3"/>
              </a:buBlip>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SzPct val="100000"/>
              <a:buBlip>
                <a:blip r:embed="rId3"/>
              </a:buBlip>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SzPct val="100000"/>
              <a:buBlip>
                <a:blip r:embed="rId3"/>
              </a:buBlip>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SzPct val="100000"/>
              <a:buBlip>
                <a:blip r:embed="rId3"/>
              </a:buBlip>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SzPct val="100000"/>
              <a:buBlip>
                <a:blip r:embed="rId3"/>
              </a:buBlip>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SzTx/>
              <a:buFontTx/>
              <a:buNone/>
            </a:pPr>
            <a:r>
              <a:rPr lang="zh-CN" altLang="en-US" sz="1800" dirty="0">
                <a:solidFill>
                  <a:srgbClr val="FFCC00"/>
                </a:solidFill>
                <a:latin typeface="黑体" panose="02010609060101010101" pitchFamily="49" charset="-122"/>
                <a:ea typeface="黑体" panose="02010609060101010101" pitchFamily="49" charset="-122"/>
              </a:rPr>
              <a:t>报告人：廖树清  </a:t>
            </a:r>
            <a:endParaRPr lang="en-US" altLang="zh-CN" sz="1800" dirty="0" smtClean="0">
              <a:solidFill>
                <a:srgbClr val="FFCC00"/>
              </a:solidFill>
              <a:latin typeface="黑体" panose="02010609060101010101" pitchFamily="49" charset="-122"/>
              <a:ea typeface="黑体" panose="02010609060101010101" pitchFamily="49" charset="-122"/>
            </a:endParaRPr>
          </a:p>
          <a:p>
            <a:pPr eaLnBrk="1" hangingPunct="1">
              <a:spcBef>
                <a:spcPct val="0"/>
              </a:spcBef>
              <a:buSzTx/>
              <a:buFontTx/>
              <a:buNone/>
            </a:pPr>
            <a:endParaRPr lang="en-US" altLang="zh-CN" sz="1800" dirty="0">
              <a:solidFill>
                <a:srgbClr val="FFCC00"/>
              </a:solidFill>
              <a:latin typeface="黑体" panose="02010609060101010101" pitchFamily="49" charset="-122"/>
              <a:ea typeface="黑体" panose="02010609060101010101" pitchFamily="49" charset="-122"/>
            </a:endParaRPr>
          </a:p>
          <a:p>
            <a:pPr eaLnBrk="1" hangingPunct="1">
              <a:spcBef>
                <a:spcPct val="0"/>
              </a:spcBef>
              <a:buSzTx/>
              <a:buFontTx/>
              <a:buNone/>
            </a:pPr>
            <a:r>
              <a:rPr lang="zh-CN" altLang="en-US" sz="1800" dirty="0" smtClean="0">
                <a:solidFill>
                  <a:srgbClr val="FFCC00"/>
                </a:solidFill>
                <a:latin typeface="黑体" panose="02010609060101010101" pitchFamily="49" charset="-122"/>
                <a:ea typeface="黑体" panose="02010609060101010101" pitchFamily="49" charset="-122"/>
              </a:rPr>
              <a:t>报告</a:t>
            </a:r>
            <a:r>
              <a:rPr lang="zh-CN" altLang="en-US" sz="1800" dirty="0">
                <a:solidFill>
                  <a:srgbClr val="FFCC00"/>
                </a:solidFill>
                <a:latin typeface="黑体" panose="02010609060101010101" pitchFamily="49" charset="-122"/>
                <a:ea typeface="黑体" panose="02010609060101010101" pitchFamily="49" charset="-122"/>
              </a:rPr>
              <a:t>时间：</a:t>
            </a:r>
            <a:r>
              <a:rPr lang="en-US" altLang="zh-CN" sz="1800" dirty="0" smtClean="0">
                <a:solidFill>
                  <a:srgbClr val="FFCC00"/>
                </a:solidFill>
                <a:latin typeface="黑体" panose="02010609060101010101" pitchFamily="49" charset="-122"/>
                <a:ea typeface="黑体" panose="02010609060101010101" pitchFamily="49" charset="-122"/>
              </a:rPr>
              <a:t>2017-8</a:t>
            </a:r>
            <a:endParaRPr lang="en-US" altLang="zh-CN" sz="1800" dirty="0">
              <a:solidFill>
                <a:srgbClr val="FFCC00"/>
              </a:solidFill>
              <a:latin typeface="黑体" panose="02010609060101010101" pitchFamily="49" charset="-122"/>
              <a:ea typeface="黑体" panose="02010609060101010101" pitchFamily="49" charset="-122"/>
            </a:endParaRPr>
          </a:p>
          <a:p>
            <a:pPr eaLnBrk="1" hangingPunct="1">
              <a:spcBef>
                <a:spcPct val="0"/>
              </a:spcBef>
              <a:buSzTx/>
              <a:buFontTx/>
              <a:buNone/>
            </a:pPr>
            <a:endParaRPr lang="en-US" altLang="zh-CN" sz="1800" dirty="0">
              <a:solidFill>
                <a:srgbClr val="FFCC00"/>
              </a:solidFill>
              <a:latin typeface="黑体" panose="02010609060101010101" pitchFamily="49" charset="-122"/>
              <a:ea typeface="黑体" panose="02010609060101010101" pitchFamily="49" charset="-122"/>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idx="4294967295"/>
          </p:nvPr>
        </p:nvSpPr>
        <p:spPr>
          <a:xfrm>
            <a:off x="1691680" y="476970"/>
            <a:ext cx="6481763" cy="503238"/>
          </a:xfrm>
          <a:solidFill>
            <a:schemeClr val="bg1"/>
          </a:solidFill>
        </p:spPr>
        <p:txBody>
          <a:bodyPr/>
          <a:lstStyle/>
          <a:p>
            <a:pPr eaLnBrk="1" hangingPunct="1"/>
            <a:r>
              <a:rPr lang="zh-CN" altLang="en-US" sz="3200" dirty="0" smtClean="0"/>
              <a:t>注入器出口处</a:t>
            </a:r>
            <a:r>
              <a:rPr lang="en-US" altLang="zh-CN" sz="3200" dirty="0" smtClean="0"/>
              <a:t>-</a:t>
            </a:r>
            <a:r>
              <a:rPr lang="zh-CN" altLang="en-US" sz="3200" dirty="0" smtClean="0"/>
              <a:t>束参数与输运磁场</a:t>
            </a:r>
          </a:p>
        </p:txBody>
      </p:sp>
      <p:graphicFrame>
        <p:nvGraphicFramePr>
          <p:cNvPr id="35832" name="Group 1016"/>
          <p:cNvGraphicFramePr>
            <a:graphicFrameLocks noGrp="1"/>
          </p:cNvGraphicFramePr>
          <p:nvPr>
            <p:ph sz="half" idx="4294967295"/>
            <p:extLst>
              <p:ext uri="{D42A27DB-BD31-4B8C-83A1-F6EECF244321}">
                <p14:modId xmlns:p14="http://schemas.microsoft.com/office/powerpoint/2010/main" val="2252237518"/>
              </p:ext>
            </p:extLst>
          </p:nvPr>
        </p:nvGraphicFramePr>
        <p:xfrm>
          <a:off x="0" y="1916832"/>
          <a:ext cx="8893175" cy="4435477"/>
        </p:xfrm>
        <a:graphic>
          <a:graphicData uri="http://schemas.openxmlformats.org/drawingml/2006/table">
            <a:tbl>
              <a:tblPr/>
              <a:tblGrid>
                <a:gridCol w="684213">
                  <a:extLst>
                    <a:ext uri="{9D8B030D-6E8A-4147-A177-3AD203B41FA5}">
                      <a16:colId xmlns:a16="http://schemas.microsoft.com/office/drawing/2014/main" val="20000"/>
                    </a:ext>
                  </a:extLst>
                </a:gridCol>
                <a:gridCol w="1008062">
                  <a:extLst>
                    <a:ext uri="{9D8B030D-6E8A-4147-A177-3AD203B41FA5}">
                      <a16:colId xmlns:a16="http://schemas.microsoft.com/office/drawing/2014/main" val="20001"/>
                    </a:ext>
                  </a:extLst>
                </a:gridCol>
                <a:gridCol w="1008063">
                  <a:extLst>
                    <a:ext uri="{9D8B030D-6E8A-4147-A177-3AD203B41FA5}">
                      <a16:colId xmlns:a16="http://schemas.microsoft.com/office/drawing/2014/main" val="20002"/>
                    </a:ext>
                  </a:extLst>
                </a:gridCol>
                <a:gridCol w="1079500">
                  <a:extLst>
                    <a:ext uri="{9D8B030D-6E8A-4147-A177-3AD203B41FA5}">
                      <a16:colId xmlns:a16="http://schemas.microsoft.com/office/drawing/2014/main" val="20003"/>
                    </a:ext>
                  </a:extLst>
                </a:gridCol>
                <a:gridCol w="1296987">
                  <a:extLst>
                    <a:ext uri="{9D8B030D-6E8A-4147-A177-3AD203B41FA5}">
                      <a16:colId xmlns:a16="http://schemas.microsoft.com/office/drawing/2014/main" val="20004"/>
                    </a:ext>
                  </a:extLst>
                </a:gridCol>
                <a:gridCol w="1079500">
                  <a:extLst>
                    <a:ext uri="{9D8B030D-6E8A-4147-A177-3AD203B41FA5}">
                      <a16:colId xmlns:a16="http://schemas.microsoft.com/office/drawing/2014/main" val="20005"/>
                    </a:ext>
                  </a:extLst>
                </a:gridCol>
                <a:gridCol w="1008063">
                  <a:extLst>
                    <a:ext uri="{9D8B030D-6E8A-4147-A177-3AD203B41FA5}">
                      <a16:colId xmlns:a16="http://schemas.microsoft.com/office/drawing/2014/main" val="20006"/>
                    </a:ext>
                  </a:extLst>
                </a:gridCol>
                <a:gridCol w="1728787">
                  <a:extLst>
                    <a:ext uri="{9D8B030D-6E8A-4147-A177-3AD203B41FA5}">
                      <a16:colId xmlns:a16="http://schemas.microsoft.com/office/drawing/2014/main" val="20007"/>
                    </a:ext>
                  </a:extLst>
                </a:gridCol>
              </a:tblGrid>
              <a:tr h="701032">
                <a:tc>
                  <a:txBody>
                    <a:bodyPr/>
                    <a:lstStyle>
                      <a:lvl1pPr eaLnBrk="0" hangingPunct="0">
                        <a:spcBef>
                          <a:spcPct val="20000"/>
                        </a:spcBef>
                        <a:buSzPct val="100000"/>
                        <a:defRPr sz="28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buSzPct val="100000"/>
                        <a:defRPr sz="24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buSzPct val="100000"/>
                        <a:defRPr sz="20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SzPct val="100000"/>
                        <a:defRPr>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SzPct val="1000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zh-CN" altLang="en-US" sz="1600" b="0"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rPr>
                        <a:t>序号</a:t>
                      </a:r>
                    </a:p>
                  </a:txBody>
                  <a:tcPr marT="45716" marB="45716" anchor="b" horzOverflow="overflow">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SzPct val="100000"/>
                        <a:defRPr sz="28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buSzPct val="100000"/>
                        <a:defRPr sz="24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buSzPct val="100000"/>
                        <a:defRPr sz="20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SzPct val="100000"/>
                        <a:defRPr>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SzPct val="1000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zh-CN" sz="1600" b="0" i="0" u="none" strike="noStrike" cap="none" normalizeH="0" baseline="0" smtClean="0">
                          <a:ln>
                            <a:noFill/>
                          </a:ln>
                          <a:solidFill>
                            <a:schemeClr val="tx1"/>
                          </a:solidFill>
                          <a:effectLst/>
                          <a:latin typeface="Arial" panose="020B0604020202020204" pitchFamily="34" charset="0"/>
                          <a:ea typeface="宋体" panose="02010600030101010101" pitchFamily="2" charset="-122"/>
                        </a:rPr>
                        <a:t>IC01 A</a:t>
                      </a:r>
                    </a:p>
                  </a:txBody>
                  <a:tcPr marT="45716" marB="45716"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SzPct val="100000"/>
                        <a:defRPr sz="28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buSzPct val="100000"/>
                        <a:defRPr sz="24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buSzPct val="100000"/>
                        <a:defRPr sz="20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SzPct val="100000"/>
                        <a:defRPr>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SzPct val="1000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zh-CN" sz="1600" b="0" i="0" u="none" strike="noStrike" cap="none" normalizeH="0" baseline="0" smtClean="0">
                          <a:ln>
                            <a:noFill/>
                          </a:ln>
                          <a:solidFill>
                            <a:schemeClr val="tx1"/>
                          </a:solidFill>
                          <a:effectLst/>
                          <a:latin typeface="Arial" panose="020B0604020202020204" pitchFamily="34" charset="0"/>
                          <a:ea typeface="宋体" panose="02010600030101010101" pitchFamily="2" charset="-122"/>
                        </a:rPr>
                        <a:t>IC02 A</a:t>
                      </a:r>
                    </a:p>
                  </a:txBody>
                  <a:tcPr marT="45716" marB="45716"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SzPct val="100000"/>
                        <a:defRPr sz="28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buSzPct val="100000"/>
                        <a:defRPr sz="24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buSzPct val="100000"/>
                        <a:defRPr sz="20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SzPct val="100000"/>
                        <a:defRPr>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SzPct val="1000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zh-CN" sz="1600" b="0" i="0" u="none" strike="noStrike" cap="none" normalizeH="0" baseline="0" smtClean="0">
                          <a:ln>
                            <a:noFill/>
                          </a:ln>
                          <a:solidFill>
                            <a:schemeClr val="tx1"/>
                          </a:solidFill>
                          <a:effectLst/>
                          <a:latin typeface="Arial" panose="020B0604020202020204" pitchFamily="34" charset="0"/>
                          <a:ea typeface="宋体" panose="02010600030101010101" pitchFamily="2" charset="-122"/>
                        </a:rPr>
                        <a:t>IC03 A</a:t>
                      </a:r>
                    </a:p>
                  </a:txBody>
                  <a:tcPr marT="45716" marB="45716"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SzPct val="100000"/>
                        <a:defRPr sz="28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buSzPct val="100000"/>
                        <a:defRPr sz="24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buSzPct val="100000"/>
                        <a:defRPr sz="20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SzPct val="100000"/>
                        <a:defRPr>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SzPct val="1000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zh-CN" sz="1600" b="0" i="0" u="none" strike="noStrike" cap="none" normalizeH="0" baseline="0" smtClean="0">
                          <a:ln>
                            <a:noFill/>
                          </a:ln>
                          <a:solidFill>
                            <a:schemeClr val="tx1"/>
                          </a:solidFill>
                          <a:effectLst/>
                          <a:latin typeface="Arial" panose="020B0604020202020204" pitchFamily="34" charset="0"/>
                          <a:ea typeface="宋体" panose="02010600030101010101" pitchFamily="2" charset="-122"/>
                        </a:rPr>
                        <a:t>IC04 A</a:t>
                      </a:r>
                    </a:p>
                  </a:txBody>
                  <a:tcPr marT="45716" marB="45716"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SzPct val="100000"/>
                        <a:defRPr sz="28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buSzPct val="100000"/>
                        <a:defRPr sz="24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buSzPct val="100000"/>
                        <a:defRPr sz="20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SzPct val="100000"/>
                        <a:defRPr>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SzPct val="1000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zh-CN" sz="1600" b="0" i="0" u="none" strike="noStrike" cap="none" normalizeH="0" baseline="0" smtClean="0">
                          <a:ln>
                            <a:noFill/>
                          </a:ln>
                          <a:solidFill>
                            <a:schemeClr val="tx1"/>
                          </a:solidFill>
                          <a:effectLst/>
                          <a:latin typeface="Arial" panose="020B0604020202020204" pitchFamily="34" charset="0"/>
                          <a:ea typeface="宋体" panose="02010600030101010101" pitchFamily="2" charset="-122"/>
                        </a:rPr>
                        <a:t>IC05 A</a:t>
                      </a:r>
                    </a:p>
                  </a:txBody>
                  <a:tcPr marT="45716" marB="45716"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SzPct val="100000"/>
                        <a:defRPr sz="28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buSzPct val="100000"/>
                        <a:defRPr sz="24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buSzPct val="100000"/>
                        <a:defRPr sz="20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SzPct val="100000"/>
                        <a:defRPr>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SzPct val="1000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zh-CN" sz="1600" b="0" i="0" u="none" strike="noStrike" cap="none" normalizeH="0" baseline="0" smtClean="0">
                          <a:ln>
                            <a:noFill/>
                          </a:ln>
                          <a:solidFill>
                            <a:schemeClr val="tx1"/>
                          </a:solidFill>
                          <a:effectLst/>
                          <a:latin typeface="Arial" panose="020B0604020202020204" pitchFamily="34" charset="0"/>
                          <a:ea typeface="宋体" panose="02010600030101010101" pitchFamily="2" charset="-122"/>
                        </a:rPr>
                        <a:t>R mm</a:t>
                      </a:r>
                    </a:p>
                  </a:txBody>
                  <a:tcPr marT="45716" marB="45716"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SzPct val="100000"/>
                        <a:defRPr sz="28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buSzPct val="100000"/>
                        <a:defRPr sz="24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buSzPct val="100000"/>
                        <a:defRPr sz="20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SzPct val="100000"/>
                        <a:defRPr>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SzPct val="1000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zh-CN" altLang="en-US" sz="1600" b="0"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rPr>
                        <a:t>归一化边发射度</a:t>
                      </a:r>
                      <a:endParaRPr kumimoji="0" lang="en-US" altLang="zh-CN" sz="1600" b="0"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endParaRPr>
                    </a:p>
                    <a:p>
                      <a:pPr marL="0" marR="0" lvl="0" indent="0" algn="ctr" defTabSz="914400" rtl="0" eaLnBrk="1" fontAlgn="b" latinLnBrk="0" hangingPunct="1">
                        <a:lnSpc>
                          <a:spcPct val="100000"/>
                        </a:lnSpc>
                        <a:spcBef>
                          <a:spcPct val="0"/>
                        </a:spcBef>
                        <a:spcAft>
                          <a:spcPct val="0"/>
                        </a:spcAft>
                        <a:buClrTx/>
                        <a:buSzTx/>
                        <a:buFontTx/>
                        <a:buNone/>
                        <a:tabLst/>
                      </a:pPr>
                      <a:r>
                        <a:rPr kumimoji="0" lang="en-US" altLang="zh-CN" sz="1600" b="0" i="0" u="none" strike="noStrike" cap="none" normalizeH="0" baseline="0" dirty="0" err="1" smtClean="0">
                          <a:ln>
                            <a:noFill/>
                          </a:ln>
                          <a:solidFill>
                            <a:schemeClr val="tx1"/>
                          </a:solidFill>
                          <a:effectLst/>
                          <a:latin typeface="Arial" panose="020B0604020202020204" pitchFamily="34" charset="0"/>
                          <a:ea typeface="宋体" panose="02010600030101010101" pitchFamily="2" charset="-122"/>
                        </a:rPr>
                        <a:t>mm.mrad</a:t>
                      </a:r>
                      <a:endParaRPr kumimoji="0" lang="en-US" altLang="zh-CN" sz="1600" b="0"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endParaRPr>
                    </a:p>
                  </a:txBody>
                  <a:tcPr marT="45716" marB="45716" anchor="b" horzOverflow="overflow">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398427">
                <a:tc>
                  <a:txBody>
                    <a:bodyPr/>
                    <a:lstStyle>
                      <a:lvl1pPr eaLnBrk="0" hangingPunct="0">
                        <a:spcBef>
                          <a:spcPct val="20000"/>
                        </a:spcBef>
                        <a:buSzPct val="100000"/>
                        <a:defRPr sz="28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buSzPct val="100000"/>
                        <a:defRPr sz="24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buSzPct val="100000"/>
                        <a:defRPr sz="20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SzPct val="100000"/>
                        <a:defRPr>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SzPct val="1000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zh-CN" sz="1600" b="0"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rPr>
                        <a:t>1</a:t>
                      </a:r>
                    </a:p>
                  </a:txBody>
                  <a:tcPr marT="45716" marB="45716" anchor="b"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SzPct val="100000"/>
                        <a:defRPr sz="28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buSzPct val="100000"/>
                        <a:defRPr sz="24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buSzPct val="100000"/>
                        <a:defRPr sz="20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SzPct val="100000"/>
                        <a:defRPr>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SzPct val="1000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zh-CN" sz="1600" b="0"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rPr>
                        <a:t>3</a:t>
                      </a:r>
                    </a:p>
                  </a:txBody>
                  <a:tcPr marT="45716" marB="45716"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SzPct val="100000"/>
                        <a:defRPr sz="28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buSzPct val="100000"/>
                        <a:defRPr sz="24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buSzPct val="100000"/>
                        <a:defRPr sz="20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SzPct val="100000"/>
                        <a:defRPr>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SzPct val="1000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rgbClr val="3333FF"/>
                          </a:solidFill>
                          <a:effectLst/>
                          <a:latin typeface="宋体" panose="02010600030101010101" pitchFamily="2" charset="-122"/>
                          <a:ea typeface="宋体" panose="02010600030101010101" pitchFamily="2" charset="-122"/>
                        </a:rPr>
                        <a:t>6</a:t>
                      </a:r>
                      <a:endParaRPr kumimoji="0" lang="en-US" altLang="zh-CN" sz="1600" b="1" i="0" u="none" strike="noStrike" cap="none" normalizeH="0" baseline="0" smtClean="0">
                        <a:ln>
                          <a:noFill/>
                        </a:ln>
                        <a:solidFill>
                          <a:srgbClr val="3333FF"/>
                        </a:solidFill>
                        <a:effectLst/>
                        <a:latin typeface="Arial" panose="020B0604020202020204" pitchFamily="34" charset="0"/>
                        <a:ea typeface="宋体" panose="02010600030101010101" pitchFamily="2" charset="-122"/>
                      </a:endParaRPr>
                    </a:p>
                  </a:txBody>
                  <a:tcPr marT="45716" marB="45716"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SzPct val="100000"/>
                        <a:defRPr sz="28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buSzPct val="100000"/>
                        <a:defRPr sz="24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buSzPct val="100000"/>
                        <a:defRPr sz="20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SzPct val="100000"/>
                        <a:defRPr>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SzPct val="1000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rgbClr val="3333FF"/>
                          </a:solidFill>
                          <a:effectLst/>
                          <a:latin typeface="宋体" panose="02010600030101010101" pitchFamily="2" charset="-122"/>
                          <a:ea typeface="宋体" panose="02010600030101010101" pitchFamily="2" charset="-122"/>
                        </a:rPr>
                        <a:t>9.1</a:t>
                      </a:r>
                      <a:endParaRPr kumimoji="0" lang="en-US" altLang="zh-CN" sz="1600" b="1" i="0" u="none" strike="noStrike" cap="none" normalizeH="0" baseline="0" smtClean="0">
                        <a:ln>
                          <a:noFill/>
                        </a:ln>
                        <a:solidFill>
                          <a:srgbClr val="3333FF"/>
                        </a:solidFill>
                        <a:effectLst/>
                        <a:latin typeface="Arial" panose="020B0604020202020204" pitchFamily="34" charset="0"/>
                        <a:ea typeface="宋体" panose="02010600030101010101" pitchFamily="2" charset="-122"/>
                      </a:endParaRPr>
                    </a:p>
                  </a:txBody>
                  <a:tcPr marT="45716" marB="45716"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SzPct val="100000"/>
                        <a:defRPr sz="28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buSzPct val="100000"/>
                        <a:defRPr sz="24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buSzPct val="100000"/>
                        <a:defRPr sz="20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SzPct val="100000"/>
                        <a:defRPr>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SzPct val="1000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zh-CN" sz="16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rPr>
                        <a:t>13.6</a:t>
                      </a:r>
                      <a:endParaRPr kumimoji="0" lang="en-US" altLang="zh-CN" sz="16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a:txBody>
                  <a:tcPr marT="45716" marB="45716"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SzPct val="100000"/>
                        <a:defRPr sz="28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buSzPct val="100000"/>
                        <a:defRPr sz="24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buSzPct val="100000"/>
                        <a:defRPr sz="20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SzPct val="100000"/>
                        <a:defRPr>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SzPct val="1000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zh-CN" sz="16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rPr>
                        <a:t>18.1</a:t>
                      </a:r>
                      <a:endParaRPr kumimoji="0" lang="en-US" altLang="zh-CN" sz="16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a:txBody>
                  <a:tcPr marT="45716" marB="45716"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SzPct val="100000"/>
                        <a:defRPr sz="28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buSzPct val="100000"/>
                        <a:defRPr sz="24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buSzPct val="100000"/>
                        <a:defRPr sz="20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SzPct val="100000"/>
                        <a:defRPr>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SzPct val="1000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zh-CN" sz="1600" b="1" i="0" u="none" strike="noStrike" cap="none" normalizeH="0" baseline="0" dirty="0" smtClean="0">
                          <a:ln>
                            <a:noFill/>
                          </a:ln>
                          <a:solidFill>
                            <a:srgbClr val="3333FF"/>
                          </a:solidFill>
                          <a:effectLst/>
                          <a:latin typeface="Arial" panose="020B0604020202020204" pitchFamily="34" charset="0"/>
                          <a:ea typeface="宋体" panose="02010600030101010101" pitchFamily="2" charset="-122"/>
                        </a:rPr>
                        <a:t>9.19</a:t>
                      </a:r>
                    </a:p>
                  </a:txBody>
                  <a:tcPr marT="45716" marB="45716"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fontAlgn="ctr"/>
                      <a:r>
                        <a:rPr lang="en-US" altLang="zh-CN" sz="1600" b="0" i="0" u="none" strike="noStrike" dirty="0" smtClean="0">
                          <a:solidFill>
                            <a:srgbClr val="000000"/>
                          </a:solidFill>
                          <a:effectLst/>
                          <a:latin typeface="宋体" panose="02010600030101010101" pitchFamily="2" charset="-122"/>
                          <a:ea typeface="宋体" panose="02010600030101010101" pitchFamily="2" charset="-122"/>
                        </a:rPr>
                        <a:t>686.8</a:t>
                      </a:r>
                      <a:endParaRPr lang="en-US" altLang="zh-CN" sz="1600" b="0" i="0" u="none" strike="noStrike" dirty="0">
                        <a:solidFill>
                          <a:srgbClr val="000000"/>
                        </a:solidFill>
                        <a:effectLst/>
                        <a:latin typeface="宋体" panose="02010600030101010101" pitchFamily="2" charset="-122"/>
                        <a:ea typeface="宋体" panose="02010600030101010101" pitchFamily="2" charset="-122"/>
                      </a:endParaRPr>
                    </a:p>
                  </a:txBody>
                  <a:tcPr marL="9525" marR="9525" marT="9525"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419062">
                <a:tc>
                  <a:txBody>
                    <a:bodyPr/>
                    <a:lstStyle>
                      <a:lvl1pPr eaLnBrk="0" hangingPunct="0">
                        <a:spcBef>
                          <a:spcPct val="20000"/>
                        </a:spcBef>
                        <a:buSzPct val="100000"/>
                        <a:defRPr sz="28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buSzPct val="100000"/>
                        <a:defRPr sz="24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buSzPct val="100000"/>
                        <a:defRPr sz="20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SzPct val="100000"/>
                        <a:defRPr>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SzPct val="1000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zh-CN" sz="1600" b="0" i="0" u="none" strike="noStrike" cap="none" normalizeH="0" baseline="0" smtClean="0">
                          <a:ln>
                            <a:noFill/>
                          </a:ln>
                          <a:solidFill>
                            <a:schemeClr val="tx1"/>
                          </a:solidFill>
                          <a:effectLst/>
                          <a:latin typeface="Arial" panose="020B0604020202020204" pitchFamily="34" charset="0"/>
                          <a:ea typeface="宋体" panose="02010600030101010101" pitchFamily="2" charset="-122"/>
                        </a:rPr>
                        <a:t>2</a:t>
                      </a:r>
                    </a:p>
                  </a:txBody>
                  <a:tcPr marT="45716" marB="45716" anchor="b"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SzPct val="100000"/>
                        <a:defRPr sz="28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buSzPct val="100000"/>
                        <a:defRPr sz="24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buSzPct val="100000"/>
                        <a:defRPr sz="20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SzPct val="100000"/>
                        <a:defRPr>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SzPct val="1000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zh-CN" sz="1600" b="0"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rPr>
                        <a:t>3</a:t>
                      </a:r>
                      <a:endParaRPr kumimoji="0" lang="en-US" altLang="zh-CN" sz="1600" b="0"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endParaRPr>
                    </a:p>
                  </a:txBody>
                  <a:tcPr marT="45716" marB="45716"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SzPct val="100000"/>
                        <a:defRPr sz="28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buSzPct val="100000"/>
                        <a:defRPr sz="24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buSzPct val="100000"/>
                        <a:defRPr sz="20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SzPct val="100000"/>
                        <a:defRPr>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SzPct val="1000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zh-CN" sz="1600" b="1" i="0" u="none" strike="noStrike" cap="none" normalizeH="0" baseline="0" dirty="0" smtClean="0">
                          <a:ln>
                            <a:noFill/>
                          </a:ln>
                          <a:solidFill>
                            <a:srgbClr val="3333FF"/>
                          </a:solidFill>
                          <a:effectLst/>
                          <a:latin typeface="宋体" panose="02010600030101010101" pitchFamily="2" charset="-122"/>
                          <a:ea typeface="宋体" panose="02010600030101010101" pitchFamily="2" charset="-122"/>
                        </a:rPr>
                        <a:t>6</a:t>
                      </a:r>
                      <a:endParaRPr kumimoji="0" lang="en-US" altLang="zh-CN" sz="1600" b="1" i="0" u="none" strike="noStrike" cap="none" normalizeH="0" baseline="0" dirty="0" smtClean="0">
                        <a:ln>
                          <a:noFill/>
                        </a:ln>
                        <a:solidFill>
                          <a:srgbClr val="3333FF"/>
                        </a:solidFill>
                        <a:effectLst/>
                        <a:latin typeface="Arial" panose="020B0604020202020204" pitchFamily="34" charset="0"/>
                        <a:ea typeface="宋体" panose="02010600030101010101" pitchFamily="2" charset="-122"/>
                      </a:endParaRPr>
                    </a:p>
                  </a:txBody>
                  <a:tcPr marT="45716" marB="45716"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SzPct val="100000"/>
                        <a:defRPr sz="28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buSzPct val="100000"/>
                        <a:defRPr sz="24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buSzPct val="100000"/>
                        <a:defRPr sz="20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SzPct val="100000"/>
                        <a:defRPr>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SzPct val="1000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rgbClr val="3333FF"/>
                          </a:solidFill>
                          <a:effectLst/>
                          <a:latin typeface="宋体" panose="02010600030101010101" pitchFamily="2" charset="-122"/>
                          <a:ea typeface="宋体" panose="02010600030101010101" pitchFamily="2" charset="-122"/>
                        </a:rPr>
                        <a:t>11.3</a:t>
                      </a:r>
                      <a:endParaRPr kumimoji="0" lang="en-US" altLang="zh-CN" sz="1600" b="1" i="0" u="none" strike="noStrike" cap="none" normalizeH="0" baseline="0" smtClean="0">
                        <a:ln>
                          <a:noFill/>
                        </a:ln>
                        <a:solidFill>
                          <a:srgbClr val="3333FF"/>
                        </a:solidFill>
                        <a:effectLst/>
                        <a:latin typeface="Arial" panose="020B0604020202020204" pitchFamily="34" charset="0"/>
                        <a:ea typeface="宋体" panose="02010600030101010101" pitchFamily="2" charset="-122"/>
                      </a:endParaRPr>
                    </a:p>
                  </a:txBody>
                  <a:tcPr marT="45716" marB="45716"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SzPct val="100000"/>
                        <a:defRPr sz="28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buSzPct val="100000"/>
                        <a:defRPr sz="24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buSzPct val="100000"/>
                        <a:defRPr sz="20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SzPct val="100000"/>
                        <a:defRPr>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SzPct val="1000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zh-CN" sz="16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rPr>
                        <a:t>13.6</a:t>
                      </a:r>
                      <a:endParaRPr kumimoji="0" lang="en-US" altLang="zh-CN" sz="16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a:txBody>
                  <a:tcPr marT="45716" marB="45716"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SzPct val="100000"/>
                        <a:defRPr sz="28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buSzPct val="100000"/>
                        <a:defRPr sz="24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buSzPct val="100000"/>
                        <a:defRPr sz="20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SzPct val="100000"/>
                        <a:defRPr>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SzPct val="1000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zh-CN" sz="16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rPr>
                        <a:t>18.1</a:t>
                      </a:r>
                      <a:endParaRPr kumimoji="0" lang="en-US" altLang="zh-CN" sz="16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a:txBody>
                  <a:tcPr marT="45716" marB="45716"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SzPct val="100000"/>
                        <a:defRPr sz="28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buSzPct val="100000"/>
                        <a:defRPr sz="24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buSzPct val="100000"/>
                        <a:defRPr sz="20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SzPct val="100000"/>
                        <a:defRPr>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SzPct val="1000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zh-CN" sz="1600" b="1" i="0" u="none" strike="noStrike" cap="none" normalizeH="0" baseline="0" dirty="0" smtClean="0">
                          <a:ln>
                            <a:noFill/>
                          </a:ln>
                          <a:solidFill>
                            <a:srgbClr val="3333FF"/>
                          </a:solidFill>
                          <a:effectLst/>
                          <a:latin typeface="Arial" panose="020B0604020202020204" pitchFamily="34" charset="0"/>
                          <a:ea typeface="宋体" panose="02010600030101010101" pitchFamily="2" charset="-122"/>
                        </a:rPr>
                        <a:t>9.77</a:t>
                      </a:r>
                    </a:p>
                  </a:txBody>
                  <a:tcPr marT="45716" marB="45716"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fontAlgn="ctr"/>
                      <a:r>
                        <a:rPr lang="en-US" altLang="zh-CN" sz="1600" b="0" i="0" u="none" strike="noStrike" dirty="0" smtClean="0">
                          <a:solidFill>
                            <a:srgbClr val="000000"/>
                          </a:solidFill>
                          <a:effectLst/>
                          <a:latin typeface="宋体" panose="02010600030101010101" pitchFamily="2" charset="-122"/>
                          <a:ea typeface="宋体" panose="02010600030101010101" pitchFamily="2" charset="-122"/>
                        </a:rPr>
                        <a:t>828.3</a:t>
                      </a:r>
                      <a:endParaRPr lang="en-US" altLang="zh-CN" sz="1600" b="0" i="0" u="none" strike="noStrike" dirty="0">
                        <a:solidFill>
                          <a:srgbClr val="000000"/>
                        </a:solidFill>
                        <a:effectLst/>
                        <a:latin typeface="宋体" panose="02010600030101010101" pitchFamily="2" charset="-122"/>
                        <a:ea typeface="宋体" panose="02010600030101010101" pitchFamily="2" charset="-122"/>
                      </a:endParaRPr>
                    </a:p>
                  </a:txBody>
                  <a:tcPr marL="9525" marR="9525" marT="9525"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419062">
                <a:tc>
                  <a:txBody>
                    <a:bodyPr/>
                    <a:lstStyle>
                      <a:lvl1pPr eaLnBrk="0" hangingPunct="0">
                        <a:spcBef>
                          <a:spcPct val="20000"/>
                        </a:spcBef>
                        <a:buSzPct val="100000"/>
                        <a:defRPr sz="28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buSzPct val="100000"/>
                        <a:defRPr sz="24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buSzPct val="100000"/>
                        <a:defRPr sz="20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SzPct val="100000"/>
                        <a:defRPr>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SzPct val="1000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zh-CN" sz="1600" b="0" i="0" u="none" strike="noStrike" cap="none" normalizeH="0" baseline="0" smtClean="0">
                          <a:ln>
                            <a:noFill/>
                          </a:ln>
                          <a:solidFill>
                            <a:schemeClr val="tx1"/>
                          </a:solidFill>
                          <a:effectLst/>
                          <a:latin typeface="Arial" panose="020B0604020202020204" pitchFamily="34" charset="0"/>
                          <a:ea typeface="宋体" panose="02010600030101010101" pitchFamily="2" charset="-122"/>
                        </a:rPr>
                        <a:t>3</a:t>
                      </a:r>
                    </a:p>
                  </a:txBody>
                  <a:tcPr marT="45716" marB="45716" anchor="b"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SzPct val="100000"/>
                        <a:defRPr sz="28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buSzPct val="100000"/>
                        <a:defRPr sz="24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buSzPct val="100000"/>
                        <a:defRPr sz="20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SzPct val="100000"/>
                        <a:defRPr>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SzPct val="1000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zh-CN" sz="16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rPr>
                        <a:t>3</a:t>
                      </a:r>
                      <a:endParaRPr kumimoji="0" lang="en-US" altLang="zh-CN" sz="16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a:txBody>
                  <a:tcPr marT="45716" marB="45716"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SzPct val="100000"/>
                        <a:defRPr sz="28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buSzPct val="100000"/>
                        <a:defRPr sz="24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buSzPct val="100000"/>
                        <a:defRPr sz="20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SzPct val="100000"/>
                        <a:defRPr>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SzPct val="1000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zh-CN" sz="1600" b="1" i="0" u="none" strike="noStrike" cap="none" normalizeH="0" baseline="0" dirty="0" smtClean="0">
                          <a:ln>
                            <a:noFill/>
                          </a:ln>
                          <a:solidFill>
                            <a:srgbClr val="3333FF"/>
                          </a:solidFill>
                          <a:effectLst/>
                          <a:latin typeface="宋体" panose="02010600030101010101" pitchFamily="2" charset="-122"/>
                          <a:ea typeface="宋体" panose="02010600030101010101" pitchFamily="2" charset="-122"/>
                        </a:rPr>
                        <a:t>6</a:t>
                      </a:r>
                      <a:endParaRPr kumimoji="0" lang="en-US" altLang="zh-CN" sz="1600" b="1" i="0" u="none" strike="noStrike" cap="none" normalizeH="0" baseline="0" dirty="0" smtClean="0">
                        <a:ln>
                          <a:noFill/>
                        </a:ln>
                        <a:solidFill>
                          <a:srgbClr val="3333FF"/>
                        </a:solidFill>
                        <a:effectLst/>
                        <a:latin typeface="Arial" panose="020B0604020202020204" pitchFamily="34" charset="0"/>
                        <a:ea typeface="宋体" panose="02010600030101010101" pitchFamily="2" charset="-122"/>
                      </a:endParaRPr>
                    </a:p>
                  </a:txBody>
                  <a:tcPr marT="45716" marB="45716"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SzPct val="100000"/>
                        <a:defRPr sz="28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buSzPct val="100000"/>
                        <a:defRPr sz="24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buSzPct val="100000"/>
                        <a:defRPr sz="20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SzPct val="100000"/>
                        <a:defRPr>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SzPct val="1000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rgbClr val="3333FF"/>
                          </a:solidFill>
                          <a:effectLst/>
                          <a:latin typeface="宋体" panose="02010600030101010101" pitchFamily="2" charset="-122"/>
                          <a:ea typeface="宋体" panose="02010600030101010101" pitchFamily="2" charset="-122"/>
                        </a:rPr>
                        <a:t>13.6</a:t>
                      </a:r>
                      <a:endParaRPr kumimoji="0" lang="en-US" altLang="zh-CN" sz="1600" b="1" i="0" u="none" strike="noStrike" cap="none" normalizeH="0" baseline="0" smtClean="0">
                        <a:ln>
                          <a:noFill/>
                        </a:ln>
                        <a:solidFill>
                          <a:srgbClr val="3333FF"/>
                        </a:solidFill>
                        <a:effectLst/>
                        <a:latin typeface="Arial" panose="020B0604020202020204" pitchFamily="34" charset="0"/>
                        <a:ea typeface="宋体" panose="02010600030101010101" pitchFamily="2" charset="-122"/>
                      </a:endParaRPr>
                    </a:p>
                  </a:txBody>
                  <a:tcPr marT="45716" marB="45716"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SzPct val="100000"/>
                        <a:defRPr sz="28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buSzPct val="100000"/>
                        <a:defRPr sz="24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buSzPct val="100000"/>
                        <a:defRPr sz="20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SzPct val="100000"/>
                        <a:defRPr>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SzPct val="1000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zh-CN" sz="16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rPr>
                        <a:t>13.6</a:t>
                      </a:r>
                      <a:endParaRPr kumimoji="0" lang="en-US" altLang="zh-CN" sz="16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a:txBody>
                  <a:tcPr marT="45716" marB="45716"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SzPct val="100000"/>
                        <a:defRPr sz="28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buSzPct val="100000"/>
                        <a:defRPr sz="24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buSzPct val="100000"/>
                        <a:defRPr sz="20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SzPct val="100000"/>
                        <a:defRPr>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SzPct val="1000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zh-CN" sz="16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rPr>
                        <a:t>18.1</a:t>
                      </a:r>
                      <a:endParaRPr kumimoji="0" lang="en-US" altLang="zh-CN" sz="16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a:txBody>
                  <a:tcPr marT="45716" marB="45716"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SzPct val="100000"/>
                        <a:defRPr sz="28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buSzPct val="100000"/>
                        <a:defRPr sz="24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buSzPct val="100000"/>
                        <a:defRPr sz="20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SzPct val="100000"/>
                        <a:defRPr>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SzPct val="1000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rgbClr val="3333FF"/>
                          </a:solidFill>
                          <a:effectLst/>
                          <a:latin typeface="Arial" panose="020B0604020202020204" pitchFamily="34" charset="0"/>
                          <a:ea typeface="宋体" panose="02010600030101010101" pitchFamily="2" charset="-122"/>
                        </a:rPr>
                        <a:t>10</a:t>
                      </a:r>
                    </a:p>
                  </a:txBody>
                  <a:tcPr marT="45716" marB="45716"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fontAlgn="ctr"/>
                      <a:r>
                        <a:rPr lang="en-US" altLang="zh-CN" sz="1600" b="0" i="0" u="none" strike="noStrike" dirty="0" smtClean="0">
                          <a:solidFill>
                            <a:srgbClr val="000000"/>
                          </a:solidFill>
                          <a:effectLst/>
                          <a:latin typeface="宋体" panose="02010600030101010101" pitchFamily="2" charset="-122"/>
                          <a:ea typeface="宋体" panose="02010600030101010101" pitchFamily="2" charset="-122"/>
                        </a:rPr>
                        <a:t>881.7</a:t>
                      </a:r>
                      <a:endParaRPr lang="en-US" altLang="zh-CN" sz="1600" b="0" i="0" u="none" strike="noStrike" dirty="0">
                        <a:solidFill>
                          <a:srgbClr val="000000"/>
                        </a:solidFill>
                        <a:effectLst/>
                        <a:latin typeface="宋体" panose="02010600030101010101" pitchFamily="2" charset="-122"/>
                        <a:ea typeface="宋体" panose="02010600030101010101" pitchFamily="2" charset="-122"/>
                      </a:endParaRPr>
                    </a:p>
                  </a:txBody>
                  <a:tcPr marL="9525" marR="9525" marT="9525"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420650">
                <a:tc>
                  <a:txBody>
                    <a:bodyPr/>
                    <a:lstStyle>
                      <a:lvl1pPr eaLnBrk="0" hangingPunct="0">
                        <a:spcBef>
                          <a:spcPct val="20000"/>
                        </a:spcBef>
                        <a:buSzPct val="100000"/>
                        <a:defRPr sz="28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buSzPct val="100000"/>
                        <a:defRPr sz="24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buSzPct val="100000"/>
                        <a:defRPr sz="20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SzPct val="100000"/>
                        <a:defRPr>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SzPct val="1000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zh-CN" sz="1600" b="0" i="0" u="none" strike="noStrike" cap="none" normalizeH="0" baseline="0" smtClean="0">
                          <a:ln>
                            <a:noFill/>
                          </a:ln>
                          <a:solidFill>
                            <a:schemeClr val="tx1"/>
                          </a:solidFill>
                          <a:effectLst/>
                          <a:latin typeface="Arial" panose="020B0604020202020204" pitchFamily="34" charset="0"/>
                          <a:ea typeface="宋体" panose="02010600030101010101" pitchFamily="2" charset="-122"/>
                        </a:rPr>
                        <a:t>4</a:t>
                      </a:r>
                    </a:p>
                  </a:txBody>
                  <a:tcPr marT="45716" marB="45716" anchor="b"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SzPct val="100000"/>
                        <a:defRPr sz="28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buSzPct val="100000"/>
                        <a:defRPr sz="24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buSzPct val="100000"/>
                        <a:defRPr sz="20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SzPct val="100000"/>
                        <a:defRPr>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SzPct val="1000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zh-CN" sz="1600" b="0" i="0" u="none" strike="noStrike" cap="none" normalizeH="0" baseline="0" smtClean="0">
                          <a:ln>
                            <a:noFill/>
                          </a:ln>
                          <a:solidFill>
                            <a:schemeClr val="tx1"/>
                          </a:solidFill>
                          <a:effectLst/>
                          <a:latin typeface="Arial" panose="020B0604020202020204" pitchFamily="34" charset="0"/>
                          <a:ea typeface="宋体" panose="02010600030101010101" pitchFamily="2" charset="-122"/>
                        </a:rPr>
                        <a:t>3</a:t>
                      </a:r>
                    </a:p>
                  </a:txBody>
                  <a:tcPr marT="45716" marB="45716"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SzPct val="100000"/>
                        <a:defRPr sz="28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buSzPct val="100000"/>
                        <a:defRPr sz="24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buSzPct val="100000"/>
                        <a:defRPr sz="20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SzPct val="100000"/>
                        <a:defRPr>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SzPct val="1000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chemeClr val="hlink"/>
                          </a:solidFill>
                          <a:effectLst/>
                          <a:latin typeface="宋体" panose="02010600030101010101" pitchFamily="2" charset="-122"/>
                          <a:ea typeface="宋体" panose="02010600030101010101" pitchFamily="2" charset="-122"/>
                        </a:rPr>
                        <a:t>7.6</a:t>
                      </a:r>
                      <a:endParaRPr kumimoji="0" lang="en-US" altLang="zh-CN" sz="1600" b="1" i="0" u="none" strike="noStrike" cap="none" normalizeH="0" baseline="0" smtClean="0">
                        <a:ln>
                          <a:noFill/>
                        </a:ln>
                        <a:solidFill>
                          <a:schemeClr val="hlink"/>
                        </a:solidFill>
                        <a:effectLst/>
                        <a:latin typeface="Arial" panose="020B0604020202020204" pitchFamily="34" charset="0"/>
                        <a:ea typeface="宋体" panose="02010600030101010101" pitchFamily="2" charset="-122"/>
                      </a:endParaRPr>
                    </a:p>
                  </a:txBody>
                  <a:tcPr marT="45716" marB="45716"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SzPct val="100000"/>
                        <a:defRPr sz="28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buSzPct val="100000"/>
                        <a:defRPr sz="24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buSzPct val="100000"/>
                        <a:defRPr sz="20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SzPct val="100000"/>
                        <a:defRPr>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SzPct val="1000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zh-CN" sz="1600" b="1" i="0" u="none" strike="noStrike" cap="none" normalizeH="0" baseline="0" dirty="0" smtClean="0">
                          <a:ln>
                            <a:noFill/>
                          </a:ln>
                          <a:solidFill>
                            <a:schemeClr val="hlink"/>
                          </a:solidFill>
                          <a:effectLst/>
                          <a:latin typeface="宋体" panose="02010600030101010101" pitchFamily="2" charset="-122"/>
                          <a:ea typeface="宋体" panose="02010600030101010101" pitchFamily="2" charset="-122"/>
                        </a:rPr>
                        <a:t>9.1</a:t>
                      </a:r>
                      <a:endParaRPr kumimoji="0" lang="en-US" altLang="zh-CN" sz="1600" b="1" i="0" u="none" strike="noStrike" cap="none" normalizeH="0" baseline="0" dirty="0" smtClean="0">
                        <a:ln>
                          <a:noFill/>
                        </a:ln>
                        <a:solidFill>
                          <a:schemeClr val="hlink"/>
                        </a:solidFill>
                        <a:effectLst/>
                        <a:latin typeface="Arial" panose="020B0604020202020204" pitchFamily="34" charset="0"/>
                        <a:ea typeface="宋体" panose="02010600030101010101" pitchFamily="2" charset="-122"/>
                      </a:endParaRPr>
                    </a:p>
                  </a:txBody>
                  <a:tcPr marT="45716" marB="45716"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SzPct val="100000"/>
                        <a:defRPr sz="28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buSzPct val="100000"/>
                        <a:defRPr sz="24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buSzPct val="100000"/>
                        <a:defRPr sz="20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SzPct val="100000"/>
                        <a:defRPr>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SzPct val="1000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zh-CN" sz="16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rPr>
                        <a:t>13.6</a:t>
                      </a:r>
                      <a:endParaRPr kumimoji="0" lang="en-US" altLang="zh-CN" sz="16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a:txBody>
                  <a:tcPr marT="45716" marB="45716"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SzPct val="100000"/>
                        <a:defRPr sz="28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buSzPct val="100000"/>
                        <a:defRPr sz="24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buSzPct val="100000"/>
                        <a:defRPr sz="20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SzPct val="100000"/>
                        <a:defRPr>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SzPct val="1000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zh-CN" sz="16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rPr>
                        <a:t>18.1</a:t>
                      </a:r>
                      <a:endParaRPr kumimoji="0" lang="en-US" altLang="zh-CN" sz="16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a:txBody>
                  <a:tcPr marT="45716" marB="45716"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SzPct val="100000"/>
                        <a:defRPr sz="28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buSzPct val="100000"/>
                        <a:defRPr sz="24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buSzPct val="100000"/>
                        <a:defRPr sz="20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SzPct val="100000"/>
                        <a:defRPr>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SzPct val="1000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chemeClr val="hlink"/>
                          </a:solidFill>
                          <a:effectLst/>
                          <a:latin typeface="Arial" panose="020B0604020202020204" pitchFamily="34" charset="0"/>
                          <a:ea typeface="宋体" panose="02010600030101010101" pitchFamily="2" charset="-122"/>
                        </a:rPr>
                        <a:t>8.2</a:t>
                      </a:r>
                    </a:p>
                  </a:txBody>
                  <a:tcPr marT="45716" marB="45716"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fontAlgn="ctr"/>
                      <a:r>
                        <a:rPr lang="en-US" altLang="zh-CN" sz="1600" b="0" i="0" u="none" strike="noStrike" dirty="0" smtClean="0">
                          <a:solidFill>
                            <a:srgbClr val="000000"/>
                          </a:solidFill>
                          <a:effectLst/>
                          <a:latin typeface="宋体" panose="02010600030101010101" pitchFamily="2" charset="-122"/>
                          <a:ea typeface="宋体" panose="02010600030101010101" pitchFamily="2" charset="-122"/>
                        </a:rPr>
                        <a:t>804.2</a:t>
                      </a:r>
                      <a:endParaRPr lang="en-US" altLang="zh-CN" sz="1600" b="0" i="0" u="none" strike="noStrike" dirty="0">
                        <a:solidFill>
                          <a:srgbClr val="000000"/>
                        </a:solidFill>
                        <a:effectLst/>
                        <a:latin typeface="宋体" panose="02010600030101010101" pitchFamily="2" charset="-122"/>
                        <a:ea typeface="宋体" panose="02010600030101010101" pitchFamily="2" charset="-122"/>
                      </a:endParaRPr>
                    </a:p>
                  </a:txBody>
                  <a:tcPr marL="9525" marR="9525" marT="9525"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r h="420650">
                <a:tc>
                  <a:txBody>
                    <a:bodyPr/>
                    <a:lstStyle>
                      <a:lvl1pPr eaLnBrk="0" hangingPunct="0">
                        <a:spcBef>
                          <a:spcPct val="20000"/>
                        </a:spcBef>
                        <a:buSzPct val="100000"/>
                        <a:defRPr sz="28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buSzPct val="100000"/>
                        <a:defRPr sz="24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buSzPct val="100000"/>
                        <a:defRPr sz="20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SzPct val="100000"/>
                        <a:defRPr>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SzPct val="1000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zh-CN" sz="1600" b="0" i="0" u="none" strike="noStrike" cap="none" normalizeH="0" baseline="0" smtClean="0">
                          <a:ln>
                            <a:noFill/>
                          </a:ln>
                          <a:solidFill>
                            <a:schemeClr val="tx1"/>
                          </a:solidFill>
                          <a:effectLst/>
                          <a:latin typeface="Arial" panose="020B0604020202020204" pitchFamily="34" charset="0"/>
                          <a:ea typeface="宋体" panose="02010600030101010101" pitchFamily="2" charset="-122"/>
                        </a:rPr>
                        <a:t>5</a:t>
                      </a:r>
                    </a:p>
                  </a:txBody>
                  <a:tcPr marT="45716" marB="45716" anchor="b"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SzPct val="100000"/>
                        <a:defRPr sz="28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buSzPct val="100000"/>
                        <a:defRPr sz="24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buSzPct val="100000"/>
                        <a:defRPr sz="20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SzPct val="100000"/>
                        <a:defRPr>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SzPct val="1000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zh-CN" sz="16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rPr>
                        <a:t>3</a:t>
                      </a:r>
                      <a:endParaRPr kumimoji="0" lang="en-US" altLang="zh-CN" sz="16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a:txBody>
                  <a:tcPr marT="45716" marB="45716"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SzPct val="100000"/>
                        <a:defRPr sz="28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buSzPct val="100000"/>
                        <a:defRPr sz="24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buSzPct val="100000"/>
                        <a:defRPr sz="20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SzPct val="100000"/>
                        <a:defRPr>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SzPct val="1000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chemeClr val="hlink"/>
                          </a:solidFill>
                          <a:effectLst/>
                          <a:latin typeface="宋体" panose="02010600030101010101" pitchFamily="2" charset="-122"/>
                          <a:ea typeface="宋体" panose="02010600030101010101" pitchFamily="2" charset="-122"/>
                        </a:rPr>
                        <a:t>7.6</a:t>
                      </a:r>
                      <a:endParaRPr kumimoji="0" lang="en-US" altLang="zh-CN" sz="1600" b="1" i="0" u="none" strike="noStrike" cap="none" normalizeH="0" baseline="0" smtClean="0">
                        <a:ln>
                          <a:noFill/>
                        </a:ln>
                        <a:solidFill>
                          <a:schemeClr val="hlink"/>
                        </a:solidFill>
                        <a:effectLst/>
                        <a:latin typeface="Arial" panose="020B0604020202020204" pitchFamily="34" charset="0"/>
                        <a:ea typeface="宋体" panose="02010600030101010101" pitchFamily="2" charset="-122"/>
                      </a:endParaRPr>
                    </a:p>
                  </a:txBody>
                  <a:tcPr marT="45716" marB="45716"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SzPct val="100000"/>
                        <a:defRPr sz="28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buSzPct val="100000"/>
                        <a:defRPr sz="24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buSzPct val="100000"/>
                        <a:defRPr sz="20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SzPct val="100000"/>
                        <a:defRPr>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SzPct val="1000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zh-CN" sz="1600" b="1" i="0" u="none" strike="noStrike" cap="none" normalizeH="0" baseline="0" dirty="0" smtClean="0">
                          <a:ln>
                            <a:noFill/>
                          </a:ln>
                          <a:solidFill>
                            <a:schemeClr val="hlink"/>
                          </a:solidFill>
                          <a:effectLst/>
                          <a:latin typeface="宋体" panose="02010600030101010101" pitchFamily="2" charset="-122"/>
                          <a:ea typeface="宋体" panose="02010600030101010101" pitchFamily="2" charset="-122"/>
                        </a:rPr>
                        <a:t>11.3</a:t>
                      </a:r>
                      <a:endParaRPr kumimoji="0" lang="en-US" altLang="zh-CN" sz="1600" b="1" i="0" u="none" strike="noStrike" cap="none" normalizeH="0" baseline="0" dirty="0" smtClean="0">
                        <a:ln>
                          <a:noFill/>
                        </a:ln>
                        <a:solidFill>
                          <a:schemeClr val="hlink"/>
                        </a:solidFill>
                        <a:effectLst/>
                        <a:latin typeface="Arial" panose="020B0604020202020204" pitchFamily="34" charset="0"/>
                        <a:ea typeface="宋体" panose="02010600030101010101" pitchFamily="2" charset="-122"/>
                      </a:endParaRPr>
                    </a:p>
                  </a:txBody>
                  <a:tcPr marT="45716" marB="45716"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SzPct val="100000"/>
                        <a:defRPr sz="28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buSzPct val="100000"/>
                        <a:defRPr sz="24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buSzPct val="100000"/>
                        <a:defRPr sz="20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SzPct val="100000"/>
                        <a:defRPr>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SzPct val="1000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zh-CN" sz="1600" b="0"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rPr>
                        <a:t>13.6</a:t>
                      </a:r>
                      <a:endParaRPr kumimoji="0" lang="en-US" altLang="zh-CN" sz="1600" b="0"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endParaRPr>
                    </a:p>
                  </a:txBody>
                  <a:tcPr marT="45716" marB="45716"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SzPct val="100000"/>
                        <a:defRPr sz="28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buSzPct val="100000"/>
                        <a:defRPr sz="24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buSzPct val="100000"/>
                        <a:defRPr sz="20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SzPct val="100000"/>
                        <a:defRPr>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SzPct val="1000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zh-CN" sz="16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rPr>
                        <a:t>18.1</a:t>
                      </a:r>
                      <a:endParaRPr kumimoji="0" lang="en-US" altLang="zh-CN" sz="16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a:txBody>
                  <a:tcPr marT="45716" marB="45716"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SzPct val="100000"/>
                        <a:defRPr sz="28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buSzPct val="100000"/>
                        <a:defRPr sz="24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buSzPct val="100000"/>
                        <a:defRPr sz="20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SzPct val="100000"/>
                        <a:defRPr>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SzPct val="1000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chemeClr val="hlink"/>
                          </a:solidFill>
                          <a:effectLst/>
                          <a:latin typeface="Arial" panose="020B0604020202020204" pitchFamily="34" charset="0"/>
                          <a:ea typeface="宋体" panose="02010600030101010101" pitchFamily="2" charset="-122"/>
                        </a:rPr>
                        <a:t>8.4</a:t>
                      </a:r>
                    </a:p>
                  </a:txBody>
                  <a:tcPr marT="45716" marB="45716"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fontAlgn="ctr"/>
                      <a:r>
                        <a:rPr lang="en-US" altLang="zh-CN" sz="1600" b="0" i="0" u="none" strike="noStrike" dirty="0" smtClean="0">
                          <a:solidFill>
                            <a:srgbClr val="000000"/>
                          </a:solidFill>
                          <a:effectLst/>
                          <a:latin typeface="宋体" panose="02010600030101010101" pitchFamily="2" charset="-122"/>
                          <a:ea typeface="宋体" panose="02010600030101010101" pitchFamily="2" charset="-122"/>
                        </a:rPr>
                        <a:t>874.6</a:t>
                      </a:r>
                      <a:endParaRPr lang="en-US" altLang="zh-CN" sz="1600" b="0" i="0" u="none" strike="noStrike" dirty="0">
                        <a:solidFill>
                          <a:srgbClr val="000000"/>
                        </a:solidFill>
                        <a:effectLst/>
                        <a:latin typeface="宋体" panose="02010600030101010101" pitchFamily="2" charset="-122"/>
                        <a:ea typeface="宋体" panose="02010600030101010101" pitchFamily="2" charset="-122"/>
                      </a:endParaRPr>
                    </a:p>
                  </a:txBody>
                  <a:tcPr marL="9525" marR="9525" marT="9525"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5"/>
                  </a:ext>
                </a:extLst>
              </a:tr>
              <a:tr h="420650">
                <a:tc>
                  <a:txBody>
                    <a:bodyPr/>
                    <a:lstStyle>
                      <a:lvl1pPr eaLnBrk="0" hangingPunct="0">
                        <a:spcBef>
                          <a:spcPct val="20000"/>
                        </a:spcBef>
                        <a:buSzPct val="100000"/>
                        <a:defRPr sz="28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buSzPct val="100000"/>
                        <a:defRPr sz="24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buSzPct val="100000"/>
                        <a:defRPr sz="20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SzPct val="100000"/>
                        <a:defRPr>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SzPct val="1000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zh-CN" sz="1600" b="0" i="0" u="none" strike="noStrike" cap="none" normalizeH="0" baseline="0" smtClean="0">
                          <a:ln>
                            <a:noFill/>
                          </a:ln>
                          <a:solidFill>
                            <a:schemeClr val="tx1"/>
                          </a:solidFill>
                          <a:effectLst/>
                          <a:latin typeface="Arial" panose="020B0604020202020204" pitchFamily="34" charset="0"/>
                          <a:ea typeface="宋体" panose="02010600030101010101" pitchFamily="2" charset="-122"/>
                        </a:rPr>
                        <a:t>6</a:t>
                      </a:r>
                    </a:p>
                  </a:txBody>
                  <a:tcPr marT="45716" marB="45716" anchor="b"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SzPct val="100000"/>
                        <a:defRPr sz="28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buSzPct val="100000"/>
                        <a:defRPr sz="24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buSzPct val="100000"/>
                        <a:defRPr sz="20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SzPct val="100000"/>
                        <a:defRPr>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SzPct val="1000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zh-CN" sz="16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rPr>
                        <a:t>3</a:t>
                      </a:r>
                      <a:endParaRPr kumimoji="0" lang="en-US" altLang="zh-CN" sz="16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a:txBody>
                  <a:tcPr marT="45716" marB="45716"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SzPct val="100000"/>
                        <a:defRPr sz="28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buSzPct val="100000"/>
                        <a:defRPr sz="24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buSzPct val="100000"/>
                        <a:defRPr sz="20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SzPct val="100000"/>
                        <a:defRPr>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SzPct val="1000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chemeClr val="hlink"/>
                          </a:solidFill>
                          <a:effectLst/>
                          <a:latin typeface="宋体" panose="02010600030101010101" pitchFamily="2" charset="-122"/>
                          <a:ea typeface="宋体" panose="02010600030101010101" pitchFamily="2" charset="-122"/>
                        </a:rPr>
                        <a:t>7.6</a:t>
                      </a:r>
                      <a:endParaRPr kumimoji="0" lang="en-US" altLang="zh-CN" sz="1600" b="1" i="0" u="none" strike="noStrike" cap="none" normalizeH="0" baseline="0" smtClean="0">
                        <a:ln>
                          <a:noFill/>
                        </a:ln>
                        <a:solidFill>
                          <a:schemeClr val="hlink"/>
                        </a:solidFill>
                        <a:effectLst/>
                        <a:latin typeface="Arial" panose="020B0604020202020204" pitchFamily="34" charset="0"/>
                        <a:ea typeface="宋体" panose="02010600030101010101" pitchFamily="2" charset="-122"/>
                      </a:endParaRPr>
                    </a:p>
                  </a:txBody>
                  <a:tcPr marT="45716" marB="45716"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SzPct val="100000"/>
                        <a:defRPr sz="28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buSzPct val="100000"/>
                        <a:defRPr sz="24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buSzPct val="100000"/>
                        <a:defRPr sz="20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SzPct val="100000"/>
                        <a:defRPr>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SzPct val="1000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chemeClr val="hlink"/>
                          </a:solidFill>
                          <a:effectLst/>
                          <a:latin typeface="宋体" panose="02010600030101010101" pitchFamily="2" charset="-122"/>
                          <a:ea typeface="宋体" panose="02010600030101010101" pitchFamily="2" charset="-122"/>
                        </a:rPr>
                        <a:t>13.6</a:t>
                      </a:r>
                      <a:endParaRPr kumimoji="0" lang="en-US" altLang="zh-CN" sz="1600" b="1" i="0" u="none" strike="noStrike" cap="none" normalizeH="0" baseline="0" smtClean="0">
                        <a:ln>
                          <a:noFill/>
                        </a:ln>
                        <a:solidFill>
                          <a:schemeClr val="hlink"/>
                        </a:solidFill>
                        <a:effectLst/>
                        <a:latin typeface="Arial" panose="020B0604020202020204" pitchFamily="34" charset="0"/>
                        <a:ea typeface="宋体" panose="02010600030101010101" pitchFamily="2" charset="-122"/>
                      </a:endParaRPr>
                    </a:p>
                  </a:txBody>
                  <a:tcPr marT="45716" marB="45716"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SzPct val="100000"/>
                        <a:defRPr sz="28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buSzPct val="100000"/>
                        <a:defRPr sz="24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buSzPct val="100000"/>
                        <a:defRPr sz="20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SzPct val="100000"/>
                        <a:defRPr>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SzPct val="1000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zh-CN" sz="1600" b="0"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rPr>
                        <a:t>13.6</a:t>
                      </a:r>
                      <a:endParaRPr kumimoji="0" lang="en-US" altLang="zh-CN" sz="1600" b="0"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endParaRPr>
                    </a:p>
                  </a:txBody>
                  <a:tcPr marT="45716" marB="45716"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SzPct val="100000"/>
                        <a:defRPr sz="28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buSzPct val="100000"/>
                        <a:defRPr sz="24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buSzPct val="100000"/>
                        <a:defRPr sz="20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SzPct val="100000"/>
                        <a:defRPr>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SzPct val="1000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zh-CN" sz="16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rPr>
                        <a:t>18.1</a:t>
                      </a:r>
                      <a:endParaRPr kumimoji="0" lang="en-US" altLang="zh-CN" sz="16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a:txBody>
                  <a:tcPr marT="45716" marB="45716"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SzPct val="100000"/>
                        <a:defRPr sz="28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buSzPct val="100000"/>
                        <a:defRPr sz="24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buSzPct val="100000"/>
                        <a:defRPr sz="20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SzPct val="100000"/>
                        <a:defRPr>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SzPct val="1000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chemeClr val="hlink"/>
                          </a:solidFill>
                          <a:effectLst/>
                          <a:latin typeface="Arial" panose="020B0604020202020204" pitchFamily="34" charset="0"/>
                          <a:ea typeface="宋体" panose="02010600030101010101" pitchFamily="2" charset="-122"/>
                        </a:rPr>
                        <a:t>8.6</a:t>
                      </a:r>
                    </a:p>
                  </a:txBody>
                  <a:tcPr marT="45716" marB="45716"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fontAlgn="ctr"/>
                      <a:r>
                        <a:rPr lang="en-US" altLang="zh-CN" sz="1600" b="0" i="0" u="none" strike="noStrike" dirty="0" smtClean="0">
                          <a:solidFill>
                            <a:srgbClr val="000000"/>
                          </a:solidFill>
                          <a:effectLst/>
                          <a:latin typeface="宋体" panose="02010600030101010101" pitchFamily="2" charset="-122"/>
                          <a:ea typeface="宋体" panose="02010600030101010101" pitchFamily="2" charset="-122"/>
                        </a:rPr>
                        <a:t>952.7</a:t>
                      </a:r>
                      <a:endParaRPr lang="en-US" altLang="zh-CN" sz="1600" b="0" i="0" u="none" strike="noStrike" dirty="0">
                        <a:solidFill>
                          <a:srgbClr val="000000"/>
                        </a:solidFill>
                        <a:effectLst/>
                        <a:latin typeface="宋体" panose="02010600030101010101" pitchFamily="2" charset="-122"/>
                        <a:ea typeface="宋体" panose="02010600030101010101" pitchFamily="2" charset="-122"/>
                      </a:endParaRPr>
                    </a:p>
                  </a:txBody>
                  <a:tcPr marL="9525" marR="9525" marT="9525"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6"/>
                  </a:ext>
                </a:extLst>
              </a:tr>
              <a:tr h="396232">
                <a:tc>
                  <a:txBody>
                    <a:bodyPr/>
                    <a:lstStyle>
                      <a:lvl1pPr eaLnBrk="0" hangingPunct="0">
                        <a:spcBef>
                          <a:spcPct val="20000"/>
                        </a:spcBef>
                        <a:buSzPct val="100000"/>
                        <a:defRPr sz="28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buSzPct val="100000"/>
                        <a:defRPr sz="24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buSzPct val="100000"/>
                        <a:defRPr sz="20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SzPct val="100000"/>
                        <a:defRPr>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SzPct val="1000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zh-CN" sz="1600" b="0" i="0" u="none" strike="noStrike" cap="none" normalizeH="0" baseline="0" smtClean="0">
                          <a:ln>
                            <a:noFill/>
                          </a:ln>
                          <a:solidFill>
                            <a:schemeClr val="tx1"/>
                          </a:solidFill>
                          <a:effectLst/>
                          <a:latin typeface="Arial" panose="020B0604020202020204" pitchFamily="34" charset="0"/>
                          <a:ea typeface="宋体" panose="02010600030101010101" pitchFamily="2" charset="-122"/>
                        </a:rPr>
                        <a:t>7</a:t>
                      </a:r>
                    </a:p>
                  </a:txBody>
                  <a:tcPr marT="45716" marB="45716" anchor="b"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SzPct val="100000"/>
                        <a:defRPr sz="28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buSzPct val="100000"/>
                        <a:defRPr sz="24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buSzPct val="100000"/>
                        <a:defRPr sz="20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SzPct val="100000"/>
                        <a:defRPr>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SzPct val="1000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zh-CN" sz="1600" b="0" i="0" u="none" strike="noStrike" cap="none" normalizeH="0" baseline="0" smtClean="0">
                          <a:ln>
                            <a:noFill/>
                          </a:ln>
                          <a:solidFill>
                            <a:schemeClr val="tx1"/>
                          </a:solidFill>
                          <a:effectLst/>
                          <a:latin typeface="Arial" panose="020B0604020202020204" pitchFamily="34" charset="0"/>
                          <a:ea typeface="宋体" panose="02010600030101010101" pitchFamily="2" charset="-122"/>
                        </a:rPr>
                        <a:t>3</a:t>
                      </a:r>
                    </a:p>
                  </a:txBody>
                  <a:tcPr marT="45716" marB="45716"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SzPct val="100000"/>
                        <a:defRPr sz="28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buSzPct val="100000"/>
                        <a:defRPr sz="24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buSzPct val="100000"/>
                        <a:defRPr sz="20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SzPct val="100000"/>
                        <a:defRPr>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SzPct val="1000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rgbClr val="FF0000"/>
                          </a:solidFill>
                          <a:effectLst/>
                          <a:latin typeface="Arial" panose="020B0604020202020204" pitchFamily="34" charset="0"/>
                          <a:ea typeface="宋体" panose="02010600030101010101" pitchFamily="2" charset="-122"/>
                        </a:rPr>
                        <a:t>9.1</a:t>
                      </a:r>
                    </a:p>
                  </a:txBody>
                  <a:tcPr marT="45716" marB="45716"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SzPct val="100000"/>
                        <a:defRPr sz="28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buSzPct val="100000"/>
                        <a:defRPr sz="24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buSzPct val="100000"/>
                        <a:defRPr sz="20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SzPct val="100000"/>
                        <a:defRPr>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SzPct val="1000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rgbClr val="FF0000"/>
                          </a:solidFill>
                          <a:effectLst/>
                          <a:latin typeface="宋体" panose="02010600030101010101" pitchFamily="2" charset="-122"/>
                          <a:ea typeface="宋体" panose="02010600030101010101" pitchFamily="2" charset="-122"/>
                        </a:rPr>
                        <a:t>9.1</a:t>
                      </a:r>
                      <a:endParaRPr kumimoji="0" lang="en-US" altLang="zh-CN" sz="1600" b="1" i="0" u="none" strike="noStrike" cap="none" normalizeH="0" baseline="0" smtClean="0">
                        <a:ln>
                          <a:noFill/>
                        </a:ln>
                        <a:solidFill>
                          <a:srgbClr val="FF0000"/>
                        </a:solidFill>
                        <a:effectLst/>
                        <a:latin typeface="Arial" panose="020B0604020202020204" pitchFamily="34" charset="0"/>
                        <a:ea typeface="宋体" panose="02010600030101010101" pitchFamily="2" charset="-122"/>
                      </a:endParaRPr>
                    </a:p>
                  </a:txBody>
                  <a:tcPr marT="45716" marB="45716"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SzPct val="100000"/>
                        <a:defRPr sz="28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buSzPct val="100000"/>
                        <a:defRPr sz="24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buSzPct val="100000"/>
                        <a:defRPr sz="20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SzPct val="100000"/>
                        <a:defRPr>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SzPct val="1000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zh-CN" sz="1600" b="0"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rPr>
                        <a:t>13.6</a:t>
                      </a:r>
                      <a:endParaRPr kumimoji="0" lang="en-US" altLang="zh-CN" sz="1600" b="0"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endParaRPr>
                    </a:p>
                  </a:txBody>
                  <a:tcPr marT="45716" marB="45716"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SzPct val="100000"/>
                        <a:defRPr sz="28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buSzPct val="100000"/>
                        <a:defRPr sz="24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buSzPct val="100000"/>
                        <a:defRPr sz="20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SzPct val="100000"/>
                        <a:defRPr>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SzPct val="1000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zh-CN" sz="1600" b="0"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rPr>
                        <a:t>18.1</a:t>
                      </a:r>
                      <a:endParaRPr kumimoji="0" lang="en-US" altLang="zh-CN" sz="1600" b="0"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endParaRPr>
                    </a:p>
                  </a:txBody>
                  <a:tcPr marT="45716" marB="45716"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SzPct val="100000"/>
                        <a:defRPr sz="28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buSzPct val="100000"/>
                        <a:defRPr sz="24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buSzPct val="100000"/>
                        <a:defRPr sz="20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SzPct val="100000"/>
                        <a:defRPr>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SzPct val="1000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rgbClr val="FF0000"/>
                          </a:solidFill>
                          <a:effectLst/>
                          <a:latin typeface="Arial" panose="020B0604020202020204" pitchFamily="34" charset="0"/>
                          <a:ea typeface="宋体" panose="02010600030101010101" pitchFamily="2" charset="-122"/>
                        </a:rPr>
                        <a:t>6.89</a:t>
                      </a:r>
                    </a:p>
                  </a:txBody>
                  <a:tcPr marT="45716" marB="45716"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fontAlgn="ctr"/>
                      <a:r>
                        <a:rPr lang="en-US" altLang="zh-CN" sz="1600" b="0" i="0" u="none" strike="noStrike" dirty="0" smtClean="0">
                          <a:solidFill>
                            <a:srgbClr val="000000"/>
                          </a:solidFill>
                          <a:effectLst/>
                          <a:latin typeface="宋体" panose="02010600030101010101" pitchFamily="2" charset="-122"/>
                          <a:ea typeface="宋体" panose="02010600030101010101" pitchFamily="2" charset="-122"/>
                        </a:rPr>
                        <a:t>909.3</a:t>
                      </a:r>
                      <a:endParaRPr lang="en-US" altLang="zh-CN" sz="1600" b="0" i="0" u="none" strike="noStrike" dirty="0">
                        <a:solidFill>
                          <a:srgbClr val="000000"/>
                        </a:solidFill>
                        <a:effectLst/>
                        <a:latin typeface="宋体" panose="02010600030101010101" pitchFamily="2" charset="-122"/>
                        <a:ea typeface="宋体" panose="02010600030101010101" pitchFamily="2" charset="-122"/>
                      </a:endParaRPr>
                    </a:p>
                  </a:txBody>
                  <a:tcPr marL="9525" marR="9525" marT="9525"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7"/>
                  </a:ext>
                </a:extLst>
              </a:tr>
              <a:tr h="419062">
                <a:tc>
                  <a:txBody>
                    <a:bodyPr/>
                    <a:lstStyle>
                      <a:lvl1pPr eaLnBrk="0" hangingPunct="0">
                        <a:spcBef>
                          <a:spcPct val="20000"/>
                        </a:spcBef>
                        <a:buSzPct val="100000"/>
                        <a:defRPr sz="28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buSzPct val="100000"/>
                        <a:defRPr sz="24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buSzPct val="100000"/>
                        <a:defRPr sz="20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SzPct val="100000"/>
                        <a:defRPr>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SzPct val="1000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zh-CN" sz="1600" b="0" i="0" u="none" strike="noStrike" cap="none" normalizeH="0" baseline="0" smtClean="0">
                          <a:ln>
                            <a:noFill/>
                          </a:ln>
                          <a:solidFill>
                            <a:schemeClr val="tx1"/>
                          </a:solidFill>
                          <a:effectLst/>
                          <a:latin typeface="Arial" panose="020B0604020202020204" pitchFamily="34" charset="0"/>
                          <a:ea typeface="宋体" panose="02010600030101010101" pitchFamily="2" charset="-122"/>
                        </a:rPr>
                        <a:t>8</a:t>
                      </a:r>
                    </a:p>
                  </a:txBody>
                  <a:tcPr marT="45716" marB="45716" anchor="b"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SzPct val="100000"/>
                        <a:defRPr sz="28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buSzPct val="100000"/>
                        <a:defRPr sz="24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buSzPct val="100000"/>
                        <a:defRPr sz="20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SzPct val="100000"/>
                        <a:defRPr>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SzPct val="1000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zh-CN" sz="16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rPr>
                        <a:t>3</a:t>
                      </a:r>
                      <a:endParaRPr kumimoji="0" lang="en-US" altLang="zh-CN" sz="16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a:txBody>
                  <a:tcPr marT="45716" marB="45716"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SzPct val="100000"/>
                        <a:defRPr sz="28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buSzPct val="100000"/>
                        <a:defRPr sz="24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buSzPct val="100000"/>
                        <a:defRPr sz="20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SzPct val="100000"/>
                        <a:defRPr>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SzPct val="1000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rgbClr val="FF0000"/>
                          </a:solidFill>
                          <a:effectLst/>
                          <a:latin typeface="Arial" panose="020B0604020202020204" pitchFamily="34" charset="0"/>
                          <a:ea typeface="宋体" panose="02010600030101010101" pitchFamily="2" charset="-122"/>
                        </a:rPr>
                        <a:t>9.1</a:t>
                      </a:r>
                    </a:p>
                  </a:txBody>
                  <a:tcPr marT="45716" marB="45716"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SzPct val="100000"/>
                        <a:defRPr sz="28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buSzPct val="100000"/>
                        <a:defRPr sz="24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buSzPct val="100000"/>
                        <a:defRPr sz="20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SzPct val="100000"/>
                        <a:defRPr>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SzPct val="1000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rgbClr val="FF0000"/>
                          </a:solidFill>
                          <a:effectLst/>
                          <a:latin typeface="宋体" panose="02010600030101010101" pitchFamily="2" charset="-122"/>
                          <a:ea typeface="宋体" panose="02010600030101010101" pitchFamily="2" charset="-122"/>
                        </a:rPr>
                        <a:t>11.3</a:t>
                      </a:r>
                      <a:endParaRPr kumimoji="0" lang="en-US" altLang="zh-CN" sz="1600" b="1" i="0" u="none" strike="noStrike" cap="none" normalizeH="0" baseline="0" smtClean="0">
                        <a:ln>
                          <a:noFill/>
                        </a:ln>
                        <a:solidFill>
                          <a:srgbClr val="FF0000"/>
                        </a:solidFill>
                        <a:effectLst/>
                        <a:latin typeface="Arial" panose="020B0604020202020204" pitchFamily="34" charset="0"/>
                        <a:ea typeface="宋体" panose="02010600030101010101" pitchFamily="2" charset="-122"/>
                      </a:endParaRPr>
                    </a:p>
                  </a:txBody>
                  <a:tcPr marT="45716" marB="45716"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SzPct val="100000"/>
                        <a:defRPr sz="28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buSzPct val="100000"/>
                        <a:defRPr sz="24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buSzPct val="100000"/>
                        <a:defRPr sz="20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SzPct val="100000"/>
                        <a:defRPr>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SzPct val="1000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zh-CN" sz="16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rPr>
                        <a:t>13.6</a:t>
                      </a:r>
                      <a:endParaRPr kumimoji="0" lang="en-US" altLang="zh-CN" sz="16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a:txBody>
                  <a:tcPr marT="45716" marB="45716"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SzPct val="100000"/>
                        <a:defRPr sz="28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buSzPct val="100000"/>
                        <a:defRPr sz="24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buSzPct val="100000"/>
                        <a:defRPr sz="20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SzPct val="100000"/>
                        <a:defRPr>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SzPct val="1000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zh-CN" sz="1600" b="0"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rPr>
                        <a:t>18.1</a:t>
                      </a:r>
                      <a:endParaRPr kumimoji="0" lang="en-US" altLang="zh-CN" sz="1600" b="0"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endParaRPr>
                    </a:p>
                  </a:txBody>
                  <a:tcPr marT="45716" marB="45716"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SzPct val="100000"/>
                        <a:defRPr sz="28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buSzPct val="100000"/>
                        <a:defRPr sz="24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buSzPct val="100000"/>
                        <a:defRPr sz="20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SzPct val="100000"/>
                        <a:defRPr>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SzPct val="1000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zh-CN" sz="1600" b="1" i="0" u="none" strike="noStrike" cap="none" normalizeH="0" baseline="0" dirty="0" smtClean="0">
                          <a:ln>
                            <a:noFill/>
                          </a:ln>
                          <a:solidFill>
                            <a:srgbClr val="FF0000"/>
                          </a:solidFill>
                          <a:effectLst/>
                          <a:latin typeface="Arial" panose="020B0604020202020204" pitchFamily="34" charset="0"/>
                          <a:ea typeface="宋体" panose="02010600030101010101" pitchFamily="2" charset="-122"/>
                        </a:rPr>
                        <a:t>7</a:t>
                      </a:r>
                    </a:p>
                  </a:txBody>
                  <a:tcPr marT="45716" marB="45716"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fontAlgn="ctr"/>
                      <a:r>
                        <a:rPr lang="en-US" altLang="zh-CN" sz="1600" b="0" i="0" u="none" strike="noStrike" dirty="0" smtClean="0">
                          <a:solidFill>
                            <a:srgbClr val="000000"/>
                          </a:solidFill>
                          <a:effectLst/>
                          <a:latin typeface="宋体" panose="02010600030101010101" pitchFamily="2" charset="-122"/>
                          <a:ea typeface="宋体" panose="02010600030101010101" pitchFamily="2" charset="-122"/>
                        </a:rPr>
                        <a:t>981.5</a:t>
                      </a:r>
                      <a:endParaRPr lang="en-US" altLang="zh-CN" sz="1600" b="0" i="0" u="none" strike="noStrike" dirty="0">
                        <a:solidFill>
                          <a:srgbClr val="000000"/>
                        </a:solidFill>
                        <a:effectLst/>
                        <a:latin typeface="宋体" panose="02010600030101010101" pitchFamily="2" charset="-122"/>
                        <a:ea typeface="宋体" panose="02010600030101010101" pitchFamily="2" charset="-122"/>
                      </a:endParaRPr>
                    </a:p>
                  </a:txBody>
                  <a:tcPr marL="9525" marR="9525" marT="9525"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8"/>
                  </a:ext>
                </a:extLst>
              </a:tr>
              <a:tr h="420650">
                <a:tc>
                  <a:txBody>
                    <a:bodyPr/>
                    <a:lstStyle>
                      <a:lvl1pPr eaLnBrk="0" hangingPunct="0">
                        <a:spcBef>
                          <a:spcPct val="20000"/>
                        </a:spcBef>
                        <a:buSzPct val="100000"/>
                        <a:defRPr sz="28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buSzPct val="100000"/>
                        <a:defRPr sz="24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buSzPct val="100000"/>
                        <a:defRPr sz="20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SzPct val="100000"/>
                        <a:defRPr>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SzPct val="1000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zh-CN" sz="1600" b="0"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rPr>
                        <a:t>9</a:t>
                      </a:r>
                    </a:p>
                  </a:txBody>
                  <a:tcPr marT="45716" marB="45716" anchor="b"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solidFill>
                      <a:schemeClr val="bg1"/>
                    </a:solidFill>
                  </a:tcPr>
                </a:tc>
                <a:tc>
                  <a:txBody>
                    <a:bodyPr/>
                    <a:lstStyle>
                      <a:lvl1pPr eaLnBrk="0" hangingPunct="0">
                        <a:spcBef>
                          <a:spcPct val="20000"/>
                        </a:spcBef>
                        <a:buSzPct val="100000"/>
                        <a:defRPr sz="28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buSzPct val="100000"/>
                        <a:defRPr sz="24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buSzPct val="100000"/>
                        <a:defRPr sz="20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SzPct val="100000"/>
                        <a:defRPr>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SzPct val="1000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zh-CN" sz="16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rPr>
                        <a:t>3</a:t>
                      </a:r>
                      <a:endParaRPr kumimoji="0" lang="en-US" altLang="zh-CN" sz="16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a:txBody>
                  <a:tcPr marT="45716" marB="45716"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solidFill>
                      <a:schemeClr val="bg1"/>
                    </a:solidFill>
                  </a:tcPr>
                </a:tc>
                <a:tc>
                  <a:txBody>
                    <a:bodyPr/>
                    <a:lstStyle>
                      <a:lvl1pPr eaLnBrk="0" hangingPunct="0">
                        <a:spcBef>
                          <a:spcPct val="20000"/>
                        </a:spcBef>
                        <a:buSzPct val="100000"/>
                        <a:defRPr sz="28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buSzPct val="100000"/>
                        <a:defRPr sz="24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buSzPct val="100000"/>
                        <a:defRPr sz="20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SzPct val="100000"/>
                        <a:defRPr>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SzPct val="1000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rgbClr val="FF0000"/>
                          </a:solidFill>
                          <a:effectLst/>
                          <a:latin typeface="Arial" panose="020B0604020202020204" pitchFamily="34" charset="0"/>
                          <a:ea typeface="宋体" panose="02010600030101010101" pitchFamily="2" charset="-122"/>
                        </a:rPr>
                        <a:t>9.1</a:t>
                      </a:r>
                    </a:p>
                  </a:txBody>
                  <a:tcPr marT="45716" marB="45716"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solidFill>
                      <a:schemeClr val="bg1"/>
                    </a:solidFill>
                  </a:tcPr>
                </a:tc>
                <a:tc>
                  <a:txBody>
                    <a:bodyPr/>
                    <a:lstStyle>
                      <a:lvl1pPr eaLnBrk="0" hangingPunct="0">
                        <a:spcBef>
                          <a:spcPct val="20000"/>
                        </a:spcBef>
                        <a:buSzPct val="100000"/>
                        <a:defRPr sz="28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buSzPct val="100000"/>
                        <a:defRPr sz="24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buSzPct val="100000"/>
                        <a:defRPr sz="20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SzPct val="100000"/>
                        <a:defRPr>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SzPct val="1000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rgbClr val="FF0000"/>
                          </a:solidFill>
                          <a:effectLst/>
                          <a:latin typeface="宋体" panose="02010600030101010101" pitchFamily="2" charset="-122"/>
                          <a:ea typeface="宋体" panose="02010600030101010101" pitchFamily="2" charset="-122"/>
                        </a:rPr>
                        <a:t>13.6</a:t>
                      </a:r>
                      <a:endParaRPr kumimoji="0" lang="en-US" altLang="zh-CN" sz="1600" b="1" i="0" u="none" strike="noStrike" cap="none" normalizeH="0" baseline="0" smtClean="0">
                        <a:ln>
                          <a:noFill/>
                        </a:ln>
                        <a:solidFill>
                          <a:srgbClr val="FF0000"/>
                        </a:solidFill>
                        <a:effectLst/>
                        <a:latin typeface="Arial" panose="020B0604020202020204" pitchFamily="34" charset="0"/>
                        <a:ea typeface="宋体" panose="02010600030101010101" pitchFamily="2" charset="-122"/>
                      </a:endParaRPr>
                    </a:p>
                  </a:txBody>
                  <a:tcPr marT="45716" marB="45716"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solidFill>
                      <a:schemeClr val="bg1"/>
                    </a:solidFill>
                  </a:tcPr>
                </a:tc>
                <a:tc>
                  <a:txBody>
                    <a:bodyPr/>
                    <a:lstStyle>
                      <a:lvl1pPr eaLnBrk="0" hangingPunct="0">
                        <a:spcBef>
                          <a:spcPct val="20000"/>
                        </a:spcBef>
                        <a:buSzPct val="100000"/>
                        <a:defRPr sz="28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buSzPct val="100000"/>
                        <a:defRPr sz="24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buSzPct val="100000"/>
                        <a:defRPr sz="20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SzPct val="100000"/>
                        <a:defRPr>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SzPct val="1000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zh-CN" sz="16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rPr>
                        <a:t>13.6</a:t>
                      </a:r>
                      <a:endParaRPr kumimoji="0" lang="en-US" altLang="zh-CN" sz="16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a:txBody>
                  <a:tcPr marT="45716" marB="45716"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solidFill>
                      <a:schemeClr val="bg1"/>
                    </a:solidFill>
                  </a:tcPr>
                </a:tc>
                <a:tc>
                  <a:txBody>
                    <a:bodyPr/>
                    <a:lstStyle>
                      <a:lvl1pPr eaLnBrk="0" hangingPunct="0">
                        <a:spcBef>
                          <a:spcPct val="20000"/>
                        </a:spcBef>
                        <a:buSzPct val="100000"/>
                        <a:defRPr sz="28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buSzPct val="100000"/>
                        <a:defRPr sz="24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buSzPct val="100000"/>
                        <a:defRPr sz="20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SzPct val="100000"/>
                        <a:defRPr>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SzPct val="1000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zh-CN" sz="16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rPr>
                        <a:t>18.1</a:t>
                      </a:r>
                      <a:endParaRPr kumimoji="0" lang="en-US" altLang="zh-CN" sz="16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a:txBody>
                  <a:tcPr marT="45716" marB="45716"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solidFill>
                      <a:schemeClr val="bg1"/>
                    </a:solidFill>
                  </a:tcPr>
                </a:tc>
                <a:tc>
                  <a:txBody>
                    <a:bodyPr/>
                    <a:lstStyle>
                      <a:lvl1pPr eaLnBrk="0" hangingPunct="0">
                        <a:spcBef>
                          <a:spcPct val="20000"/>
                        </a:spcBef>
                        <a:buSzPct val="100000"/>
                        <a:defRPr sz="28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buSzPct val="100000"/>
                        <a:defRPr sz="24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buSzPct val="100000"/>
                        <a:defRPr sz="20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SzPct val="100000"/>
                        <a:defRPr>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SzPct val="1000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zh-CN" sz="1600" b="1" i="0" u="none" strike="noStrike" cap="none" normalizeH="0" baseline="0" dirty="0" smtClean="0">
                          <a:ln>
                            <a:noFill/>
                          </a:ln>
                          <a:solidFill>
                            <a:srgbClr val="FF0000"/>
                          </a:solidFill>
                          <a:effectLst/>
                          <a:latin typeface="Arial" panose="020B0604020202020204" pitchFamily="34" charset="0"/>
                          <a:ea typeface="宋体" panose="02010600030101010101" pitchFamily="2" charset="-122"/>
                        </a:rPr>
                        <a:t>7.14</a:t>
                      </a:r>
                    </a:p>
                  </a:txBody>
                  <a:tcPr marT="45716" marB="45716"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solidFill>
                      <a:schemeClr val="bg1"/>
                    </a:solidFill>
                  </a:tcPr>
                </a:tc>
                <a:tc>
                  <a:txBody>
                    <a:bodyPr/>
                    <a:lstStyle/>
                    <a:p>
                      <a:pPr algn="ctr" fontAlgn="ctr"/>
                      <a:r>
                        <a:rPr lang="en-US" altLang="zh-CN" sz="1600" b="0" i="0" u="none" strike="noStrike" dirty="0" smtClean="0">
                          <a:solidFill>
                            <a:srgbClr val="000000"/>
                          </a:solidFill>
                          <a:effectLst/>
                          <a:latin typeface="宋体" panose="02010600030101010101" pitchFamily="2" charset="-122"/>
                          <a:ea typeface="宋体" panose="02010600030101010101" pitchFamily="2" charset="-122"/>
                        </a:rPr>
                        <a:t>1252.7</a:t>
                      </a:r>
                      <a:endParaRPr lang="en-US" altLang="zh-CN" sz="1600" b="0" i="0" u="none" strike="noStrike" dirty="0">
                        <a:solidFill>
                          <a:srgbClr val="000000"/>
                        </a:solidFill>
                        <a:effectLst/>
                        <a:latin typeface="宋体" panose="02010600030101010101" pitchFamily="2" charset="-122"/>
                        <a:ea typeface="宋体" panose="02010600030101010101" pitchFamily="2" charset="-122"/>
                      </a:endParaRPr>
                    </a:p>
                  </a:txBody>
                  <a:tcPr marL="9525" marR="9525" marT="9525"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lnTlToBr>
                      <a:noFill/>
                    </a:lnTlToBr>
                    <a:lnBlToTr>
                      <a:noFill/>
                    </a:lnBlToTr>
                    <a:solidFill>
                      <a:schemeClr val="bg1"/>
                    </a:solidFill>
                  </a:tcPr>
                </a:tc>
                <a:extLst>
                  <a:ext uri="{0D108BD9-81ED-4DB2-BD59-A6C34878D82A}">
                    <a16:rowId xmlns:a16="http://schemas.microsoft.com/office/drawing/2014/main" val="10009"/>
                  </a:ext>
                </a:extLst>
              </a:tr>
            </a:tbl>
          </a:graphicData>
        </a:graphic>
      </p:graphicFrame>
      <p:sp>
        <p:nvSpPr>
          <p:cNvPr id="22628" name="Rectangle 3"/>
          <p:cNvSpPr>
            <a:spLocks noGrp="1" noChangeArrowheads="1"/>
          </p:cNvSpPr>
          <p:nvPr>
            <p:ph type="body" sz="half" idx="4294967295"/>
          </p:nvPr>
        </p:nvSpPr>
        <p:spPr>
          <a:xfrm>
            <a:off x="467544" y="1124670"/>
            <a:ext cx="8208962" cy="792162"/>
          </a:xfrm>
          <a:solidFill>
            <a:schemeClr val="bg1"/>
          </a:solidFill>
        </p:spPr>
        <p:txBody>
          <a:bodyPr/>
          <a:lstStyle/>
          <a:p>
            <a:pPr eaLnBrk="1" hangingPunct="1">
              <a:lnSpc>
                <a:spcPct val="90000"/>
              </a:lnSpc>
            </a:pPr>
            <a:r>
              <a:rPr lang="en-US" altLang="zh-CN" sz="2000" dirty="0" smtClean="0">
                <a:solidFill>
                  <a:srgbClr val="3333FF"/>
                </a:solidFill>
              </a:rPr>
              <a:t>3MV</a:t>
            </a:r>
            <a:r>
              <a:rPr lang="zh-CN" altLang="en-US" sz="2000" dirty="0" smtClean="0">
                <a:solidFill>
                  <a:srgbClr val="3333FF"/>
                </a:solidFill>
              </a:rPr>
              <a:t>，</a:t>
            </a:r>
            <a:r>
              <a:rPr lang="en-US" altLang="zh-CN" sz="2000" dirty="0" smtClean="0">
                <a:solidFill>
                  <a:srgbClr val="3333FF"/>
                </a:solidFill>
              </a:rPr>
              <a:t>D=192mm</a:t>
            </a:r>
            <a:r>
              <a:rPr lang="zh-CN" altLang="en-US" sz="2000" dirty="0" smtClean="0">
                <a:solidFill>
                  <a:srgbClr val="3333FF"/>
                </a:solidFill>
              </a:rPr>
              <a:t>，</a:t>
            </a:r>
            <a:r>
              <a:rPr lang="en-US" altLang="zh-CN" sz="2000" dirty="0" smtClean="0">
                <a:solidFill>
                  <a:srgbClr val="3333FF"/>
                </a:solidFill>
              </a:rPr>
              <a:t>Z=4018mm   LC01:20.5 A  LC02:13.5 A  </a:t>
            </a:r>
          </a:p>
          <a:p>
            <a:pPr eaLnBrk="1" hangingPunct="1">
              <a:lnSpc>
                <a:spcPct val="90000"/>
              </a:lnSpc>
            </a:pPr>
            <a:r>
              <a:rPr lang="en-US" altLang="zh-CN" sz="2000" dirty="0" smtClean="0">
                <a:solidFill>
                  <a:srgbClr val="3333FF"/>
                </a:solidFill>
              </a:rPr>
              <a:t>3ns</a:t>
            </a:r>
            <a:r>
              <a:rPr lang="zh-CN" altLang="en-US" sz="2000" dirty="0" smtClean="0">
                <a:solidFill>
                  <a:srgbClr val="3333FF"/>
                </a:solidFill>
              </a:rPr>
              <a:t>束流切片归一化边发射度： </a:t>
            </a:r>
            <a:r>
              <a:rPr lang="en-US" altLang="zh-CN" sz="2000" dirty="0" smtClean="0">
                <a:solidFill>
                  <a:srgbClr val="3333FF"/>
                </a:solidFill>
              </a:rPr>
              <a:t>Z=4900mm</a:t>
            </a:r>
            <a:r>
              <a:rPr lang="zh-CN" altLang="en-US" sz="2000" dirty="0" smtClean="0">
                <a:solidFill>
                  <a:srgbClr val="3333FF"/>
                </a:solidFill>
              </a:rPr>
              <a:t>，</a:t>
            </a:r>
            <a:r>
              <a:rPr lang="en-US" altLang="zh-CN" sz="2000" dirty="0" err="1" smtClean="0">
                <a:solidFill>
                  <a:srgbClr val="3333FF"/>
                </a:solidFill>
              </a:rPr>
              <a:t>Bz</a:t>
            </a:r>
            <a:r>
              <a:rPr lang="en-US" altLang="zh-CN" sz="2000" dirty="0" smtClean="0">
                <a:solidFill>
                  <a:srgbClr val="3333FF"/>
                </a:solidFill>
              </a:rPr>
              <a:t>=0Gs</a:t>
            </a:r>
          </a:p>
        </p:txBody>
      </p:sp>
    </p:spTree>
    <p:extLst>
      <p:ext uri="{BB962C8B-B14F-4D97-AF65-F5344CB8AC3E}">
        <p14:creationId xmlns:p14="http://schemas.microsoft.com/office/powerpoint/2010/main" val="308552850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1619250" y="0"/>
            <a:ext cx="6481763" cy="5032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3600">
                <a:solidFill>
                  <a:srgbClr val="000066"/>
                </a:solidFill>
                <a:latin typeface="+mj-lt"/>
                <a:ea typeface="+mj-ea"/>
                <a:cs typeface="+mj-cs"/>
              </a:defRPr>
            </a:lvl1pPr>
            <a:lvl2pPr algn="ctr" rtl="0" eaLnBrk="0" fontAlgn="base" hangingPunct="0">
              <a:spcBef>
                <a:spcPct val="0"/>
              </a:spcBef>
              <a:spcAft>
                <a:spcPct val="0"/>
              </a:spcAft>
              <a:defRPr sz="3600">
                <a:solidFill>
                  <a:srgbClr val="000066"/>
                </a:solidFill>
                <a:latin typeface="Arial" pitchFamily="34" charset="0"/>
                <a:ea typeface="方正大黑简体" charset="-122"/>
              </a:defRPr>
            </a:lvl2pPr>
            <a:lvl3pPr algn="ctr" rtl="0" eaLnBrk="0" fontAlgn="base" hangingPunct="0">
              <a:spcBef>
                <a:spcPct val="0"/>
              </a:spcBef>
              <a:spcAft>
                <a:spcPct val="0"/>
              </a:spcAft>
              <a:defRPr sz="3600">
                <a:solidFill>
                  <a:srgbClr val="000066"/>
                </a:solidFill>
                <a:latin typeface="Arial" pitchFamily="34" charset="0"/>
                <a:ea typeface="方正大黑简体" charset="-122"/>
              </a:defRPr>
            </a:lvl3pPr>
            <a:lvl4pPr algn="ctr" rtl="0" eaLnBrk="0" fontAlgn="base" hangingPunct="0">
              <a:spcBef>
                <a:spcPct val="0"/>
              </a:spcBef>
              <a:spcAft>
                <a:spcPct val="0"/>
              </a:spcAft>
              <a:defRPr sz="3600">
                <a:solidFill>
                  <a:srgbClr val="000066"/>
                </a:solidFill>
                <a:latin typeface="Arial" pitchFamily="34" charset="0"/>
                <a:ea typeface="方正大黑简体" charset="-122"/>
              </a:defRPr>
            </a:lvl4pPr>
            <a:lvl5pPr algn="ctr" rtl="0" eaLnBrk="0" fontAlgn="base" hangingPunct="0">
              <a:spcBef>
                <a:spcPct val="0"/>
              </a:spcBef>
              <a:spcAft>
                <a:spcPct val="0"/>
              </a:spcAft>
              <a:defRPr sz="3600">
                <a:solidFill>
                  <a:srgbClr val="000066"/>
                </a:solidFill>
                <a:latin typeface="Arial" pitchFamily="34" charset="0"/>
                <a:ea typeface="方正大黑简体" charset="-122"/>
              </a:defRPr>
            </a:lvl5pPr>
            <a:lvl6pPr marL="457200" algn="ctr" rtl="0" fontAlgn="base">
              <a:spcBef>
                <a:spcPct val="0"/>
              </a:spcBef>
              <a:spcAft>
                <a:spcPct val="0"/>
              </a:spcAft>
              <a:defRPr sz="3600">
                <a:solidFill>
                  <a:srgbClr val="000066"/>
                </a:solidFill>
                <a:latin typeface="Arial" pitchFamily="34" charset="0"/>
                <a:ea typeface="方正大黑简体" charset="-122"/>
              </a:defRPr>
            </a:lvl6pPr>
            <a:lvl7pPr marL="914400" algn="ctr" rtl="0" fontAlgn="base">
              <a:spcBef>
                <a:spcPct val="0"/>
              </a:spcBef>
              <a:spcAft>
                <a:spcPct val="0"/>
              </a:spcAft>
              <a:defRPr sz="3600">
                <a:solidFill>
                  <a:srgbClr val="000066"/>
                </a:solidFill>
                <a:latin typeface="Arial" pitchFamily="34" charset="0"/>
                <a:ea typeface="方正大黑简体" charset="-122"/>
              </a:defRPr>
            </a:lvl7pPr>
            <a:lvl8pPr marL="1371600" algn="ctr" rtl="0" fontAlgn="base">
              <a:spcBef>
                <a:spcPct val="0"/>
              </a:spcBef>
              <a:spcAft>
                <a:spcPct val="0"/>
              </a:spcAft>
              <a:defRPr sz="3600">
                <a:solidFill>
                  <a:srgbClr val="000066"/>
                </a:solidFill>
                <a:latin typeface="Arial" pitchFamily="34" charset="0"/>
                <a:ea typeface="方正大黑简体" charset="-122"/>
              </a:defRPr>
            </a:lvl8pPr>
            <a:lvl9pPr marL="1828800" algn="ctr" rtl="0" fontAlgn="base">
              <a:spcBef>
                <a:spcPct val="0"/>
              </a:spcBef>
              <a:spcAft>
                <a:spcPct val="0"/>
              </a:spcAft>
              <a:defRPr sz="3600">
                <a:solidFill>
                  <a:srgbClr val="000066"/>
                </a:solidFill>
                <a:latin typeface="Arial" pitchFamily="34" charset="0"/>
                <a:ea typeface="方正大黑简体" charset="-122"/>
              </a:defRPr>
            </a:lvl9pPr>
          </a:lstStyle>
          <a:p>
            <a:pPr eaLnBrk="1" hangingPunct="1">
              <a:defRPr/>
            </a:pPr>
            <a:r>
              <a:rPr lang="zh-CN" altLang="en-US" sz="2800" kern="0" dirty="0" smtClean="0"/>
              <a:t>注入器段束传输状态与输运磁场</a:t>
            </a:r>
          </a:p>
        </p:txBody>
      </p:sp>
      <p:pic>
        <p:nvPicPr>
          <p:cNvPr id="23555" name="图片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818109"/>
            <a:ext cx="8856662" cy="475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6" name="文本框 3"/>
          <p:cNvSpPr txBox="1">
            <a:spLocks noChangeArrowheads="1"/>
          </p:cNvSpPr>
          <p:nvPr/>
        </p:nvSpPr>
        <p:spPr bwMode="auto">
          <a:xfrm>
            <a:off x="179513" y="5661248"/>
            <a:ext cx="885666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SzPct val="100000"/>
              <a:buBlip>
                <a:blip r:embed="rId3"/>
              </a:buBlip>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SzPct val="100000"/>
              <a:buBlip>
                <a:blip r:embed="rId3"/>
              </a:buBlip>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SzPct val="100000"/>
              <a:buBlip>
                <a:blip r:embed="rId3"/>
              </a:buBlip>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SzPct val="100000"/>
              <a:buBlip>
                <a:blip r:embed="rId3"/>
              </a:buBlip>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SzPct val="100000"/>
              <a:buBlip>
                <a:blip r:embed="rId3"/>
              </a:buBlip>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SzPct val="100000"/>
              <a:buBlip>
                <a:blip r:embed="rId3"/>
              </a:buBlip>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SzPct val="100000"/>
              <a:buBlip>
                <a:blip r:embed="rId3"/>
              </a:buBlip>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SzPct val="100000"/>
              <a:buBlip>
                <a:blip r:embed="rId3"/>
              </a:buBlip>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SzPct val="100000"/>
              <a:buBlip>
                <a:blip r:embed="rId3"/>
              </a:buBlip>
              <a:defRPr sz="2000">
                <a:solidFill>
                  <a:schemeClr val="tx1"/>
                </a:solidFill>
                <a:latin typeface="Arial" panose="020B0604020202020204" pitchFamily="34" charset="0"/>
                <a:ea typeface="宋体" panose="02010600030101010101" pitchFamily="2" charset="-122"/>
              </a:defRPr>
            </a:lvl9pPr>
          </a:lstStyle>
          <a:p>
            <a:pPr>
              <a:spcBef>
                <a:spcPct val="0"/>
              </a:spcBef>
              <a:buSzTx/>
              <a:buFontTx/>
              <a:buNone/>
            </a:pPr>
            <a:r>
              <a:rPr lang="zh-CN" altLang="en-US" sz="1800" b="1" dirty="0">
                <a:solidFill>
                  <a:schemeClr val="accent2"/>
                </a:solidFill>
              </a:rPr>
              <a:t>初始条件一样，四组输运磁场作用下</a:t>
            </a:r>
            <a:r>
              <a:rPr lang="zh-CN" altLang="en-US" sz="1800" b="1" dirty="0" smtClean="0">
                <a:solidFill>
                  <a:schemeClr val="accent2"/>
                </a:solidFill>
              </a:rPr>
              <a:t>粒子传输的</a:t>
            </a:r>
            <a:r>
              <a:rPr lang="zh-CN" altLang="en-US" sz="1800" b="1" dirty="0">
                <a:solidFill>
                  <a:schemeClr val="accent2"/>
                </a:solidFill>
              </a:rPr>
              <a:t>空间分布产生变化；</a:t>
            </a:r>
            <a:endParaRPr lang="en-US" altLang="zh-CN" sz="1800" b="1" dirty="0">
              <a:solidFill>
                <a:schemeClr val="accent2"/>
              </a:solidFill>
            </a:endParaRPr>
          </a:p>
          <a:p>
            <a:pPr>
              <a:spcBef>
                <a:spcPct val="0"/>
              </a:spcBef>
              <a:buSzTx/>
              <a:buFontTx/>
              <a:buNone/>
            </a:pPr>
            <a:r>
              <a:rPr lang="zh-CN" altLang="en-US" sz="1800" b="1" dirty="0">
                <a:solidFill>
                  <a:schemeClr val="accent2"/>
                </a:solidFill>
              </a:rPr>
              <a:t>束包络振荡发生，发射度将增长，如果束包络处于过聚焦状态</a:t>
            </a:r>
            <a:r>
              <a:rPr lang="zh-CN" altLang="en-US" sz="1800" b="1" dirty="0" smtClean="0">
                <a:solidFill>
                  <a:schemeClr val="accent2"/>
                </a:solidFill>
              </a:rPr>
              <a:t>振荡（失配）</a:t>
            </a:r>
            <a:endParaRPr lang="en-US" altLang="zh-CN" sz="1800" b="1" dirty="0" smtClean="0">
              <a:solidFill>
                <a:schemeClr val="accent2"/>
              </a:solidFill>
            </a:endParaRPr>
          </a:p>
          <a:p>
            <a:pPr>
              <a:spcBef>
                <a:spcPct val="0"/>
              </a:spcBef>
              <a:buSzTx/>
              <a:buFontTx/>
              <a:buNone/>
            </a:pPr>
            <a:r>
              <a:rPr lang="zh-CN" altLang="en-US" sz="1800" b="1" dirty="0" smtClean="0">
                <a:solidFill>
                  <a:schemeClr val="accent2"/>
                </a:solidFill>
              </a:rPr>
              <a:t>，</a:t>
            </a:r>
            <a:r>
              <a:rPr lang="zh-CN" altLang="en-US" sz="1800" b="1" dirty="0">
                <a:solidFill>
                  <a:schemeClr val="accent2"/>
                </a:solidFill>
              </a:rPr>
              <a:t>发射度增长加快</a:t>
            </a:r>
          </a:p>
          <a:p>
            <a:pPr>
              <a:spcBef>
                <a:spcPct val="0"/>
              </a:spcBef>
              <a:buSzTx/>
              <a:buFontTx/>
              <a:buNone/>
            </a:pPr>
            <a:endParaRPr lang="zh-CN" altLang="en-US" sz="1800" b="1" dirty="0">
              <a:solidFill>
                <a:schemeClr val="accent2"/>
              </a:solidFill>
            </a:endParaRPr>
          </a:p>
        </p:txBody>
      </p:sp>
    </p:spTree>
    <p:extLst>
      <p:ext uri="{BB962C8B-B14F-4D97-AF65-F5344CB8AC3E}">
        <p14:creationId xmlns:p14="http://schemas.microsoft.com/office/powerpoint/2010/main" val="296606959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4"/>
          <p:cNvSpPr>
            <a:spLocks noGrp="1" noChangeArrowheads="1"/>
          </p:cNvSpPr>
          <p:nvPr>
            <p:ph type="title"/>
          </p:nvPr>
        </p:nvSpPr>
        <p:spPr>
          <a:xfrm>
            <a:off x="1325608" y="686349"/>
            <a:ext cx="7271642" cy="647374"/>
          </a:xfrm>
          <a:noFill/>
        </p:spPr>
        <p:txBody>
          <a:bodyPr/>
          <a:lstStyle/>
          <a:p>
            <a:pPr eaLnBrk="1" hangingPunct="1"/>
            <a:r>
              <a:rPr lang="zh-CN" altLang="en-US" sz="3200" b="1" dirty="0" smtClean="0"/>
              <a:t>神龙二号注入器匹配磁场束流输运状态</a:t>
            </a:r>
          </a:p>
        </p:txBody>
      </p:sp>
      <p:grpSp>
        <p:nvGrpSpPr>
          <p:cNvPr id="2" name="组合 1"/>
          <p:cNvGrpSpPr/>
          <p:nvPr/>
        </p:nvGrpSpPr>
        <p:grpSpPr>
          <a:xfrm>
            <a:off x="-10840" y="1333723"/>
            <a:ext cx="9134336" cy="5040560"/>
            <a:chOff x="0" y="1628775"/>
            <a:chExt cx="9144000" cy="4826000"/>
          </a:xfrm>
        </p:grpSpPr>
        <p:pic>
          <p:nvPicPr>
            <p:cNvPr id="25603" name="Picture 5" descr="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44675"/>
              <a:ext cx="9144000" cy="461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4" name="Text Box 6"/>
            <p:cNvSpPr txBox="1">
              <a:spLocks noChangeArrowheads="1"/>
            </p:cNvSpPr>
            <p:nvPr/>
          </p:nvSpPr>
          <p:spPr bwMode="auto">
            <a:xfrm>
              <a:off x="2483768" y="4149725"/>
              <a:ext cx="5544616"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SzPct val="100000"/>
                <a:buBlip>
                  <a:blip r:embed="rId3"/>
                </a:buBlip>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SzPct val="100000"/>
                <a:buBlip>
                  <a:blip r:embed="rId3"/>
                </a:buBlip>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SzPct val="100000"/>
                <a:buBlip>
                  <a:blip r:embed="rId3"/>
                </a:buBlip>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SzPct val="100000"/>
                <a:buBlip>
                  <a:blip r:embed="rId3"/>
                </a:buBlip>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SzPct val="100000"/>
                <a:buBlip>
                  <a:blip r:embed="rId3"/>
                </a:buBlip>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SzPct val="100000"/>
                <a:buBlip>
                  <a:blip r:embed="rId3"/>
                </a:buBlip>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SzPct val="100000"/>
                <a:buBlip>
                  <a:blip r:embed="rId3"/>
                </a:buBlip>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SzPct val="100000"/>
                <a:buBlip>
                  <a:blip r:embed="rId3"/>
                </a:buBlip>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SzPct val="100000"/>
                <a:buBlip>
                  <a:blip r:embed="rId3"/>
                </a:buBlip>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SzTx/>
                <a:buFontTx/>
                <a:buNone/>
              </a:pPr>
              <a:r>
                <a:rPr lang="zh-CN" altLang="en-US" sz="1800" b="1" dirty="0">
                  <a:solidFill>
                    <a:srgbClr val="3333FF"/>
                  </a:solidFill>
                </a:rPr>
                <a:t>束包络等梯度压缩至出口处</a:t>
              </a:r>
            </a:p>
            <a:p>
              <a:pPr algn="ctr" eaLnBrk="1" hangingPunct="1">
                <a:spcBef>
                  <a:spcPct val="0"/>
                </a:spcBef>
                <a:buSzTx/>
                <a:buFontTx/>
                <a:buNone/>
              </a:pPr>
              <a:r>
                <a:rPr lang="en-US" altLang="zh-CN" sz="1800" b="1" dirty="0">
                  <a:solidFill>
                    <a:srgbClr val="3333FF"/>
                  </a:solidFill>
                </a:rPr>
                <a:t>       R=9 mm     </a:t>
              </a:r>
              <a:r>
                <a:rPr lang="en-US" altLang="zh-CN" sz="1800" b="1" dirty="0" smtClean="0">
                  <a:solidFill>
                    <a:srgbClr val="3333FF"/>
                  </a:solidFill>
                </a:rPr>
                <a:t>I=2.54kA</a:t>
              </a:r>
            </a:p>
            <a:p>
              <a:pPr algn="ctr" eaLnBrk="1" hangingPunct="1">
                <a:spcBef>
                  <a:spcPct val="0"/>
                </a:spcBef>
                <a:buSzTx/>
                <a:buFontTx/>
                <a:buNone/>
              </a:pPr>
              <a:r>
                <a:rPr lang="en-US" altLang="zh-CN" sz="1800" b="1" dirty="0" smtClean="0">
                  <a:solidFill>
                    <a:srgbClr val="3333FF"/>
                  </a:solidFill>
                </a:rPr>
                <a:t>3ns</a:t>
              </a:r>
              <a:r>
                <a:rPr lang="zh-CN" altLang="en-US" sz="1800" b="1" dirty="0" smtClean="0">
                  <a:solidFill>
                    <a:srgbClr val="3333FF"/>
                  </a:solidFill>
                </a:rPr>
                <a:t>束流切片归一化发射度为</a:t>
              </a:r>
              <a:r>
                <a:rPr lang="en-US" altLang="zh-CN" sz="1800" b="1" dirty="0" smtClean="0">
                  <a:solidFill>
                    <a:srgbClr val="3333FF"/>
                  </a:solidFill>
                </a:rPr>
                <a:t>748.9mmmrad</a:t>
              </a:r>
              <a:endParaRPr lang="zh-CN" altLang="en-US" sz="1800" b="1" dirty="0">
                <a:solidFill>
                  <a:srgbClr val="3333FF"/>
                </a:solidFill>
              </a:endParaRPr>
            </a:p>
          </p:txBody>
        </p:sp>
        <p:pic>
          <p:nvPicPr>
            <p:cNvPr id="25605"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438" y="1628775"/>
              <a:ext cx="8532812"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51354451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内容占位符 2"/>
          <p:cNvSpPr>
            <a:spLocks noGrp="1"/>
          </p:cNvSpPr>
          <p:nvPr>
            <p:ph idx="1"/>
          </p:nvPr>
        </p:nvSpPr>
        <p:spPr>
          <a:xfrm>
            <a:off x="112713" y="1412875"/>
            <a:ext cx="8562975" cy="1397000"/>
          </a:xfrm>
        </p:spPr>
        <p:txBody>
          <a:bodyPr/>
          <a:lstStyle/>
          <a:p>
            <a:r>
              <a:rPr lang="zh-CN" altLang="en-US" sz="2000" dirty="0" smtClean="0"/>
              <a:t>一般强流直线感应加速器脉冲功率系统的电压输出有一定波动，计算给出了电压波动为</a:t>
            </a:r>
            <a:r>
              <a:rPr lang="en-US" altLang="zh-CN" sz="2000" dirty="0" smtClean="0"/>
              <a:t>2%</a:t>
            </a:r>
            <a:r>
              <a:rPr lang="zh-CN" altLang="en-US" sz="2000" dirty="0" smtClean="0"/>
              <a:t>时，束流传输状态的变化</a:t>
            </a:r>
          </a:p>
        </p:txBody>
      </p:sp>
      <p:sp>
        <p:nvSpPr>
          <p:cNvPr id="26627" name="Rectangle 4"/>
          <p:cNvSpPr>
            <a:spLocks noGrp="1" noChangeArrowheads="1"/>
          </p:cNvSpPr>
          <p:nvPr>
            <p:ph type="title"/>
          </p:nvPr>
        </p:nvSpPr>
        <p:spPr>
          <a:xfrm>
            <a:off x="1475656" y="653951"/>
            <a:ext cx="6696075" cy="648171"/>
          </a:xfrm>
          <a:noFill/>
        </p:spPr>
        <p:txBody>
          <a:bodyPr/>
          <a:lstStyle/>
          <a:p>
            <a:pPr eaLnBrk="1" hangingPunct="1"/>
            <a:r>
              <a:rPr lang="zh-CN" altLang="en-US" sz="3200" dirty="0" smtClean="0"/>
              <a:t>电压波动束输运粒子传输变化</a:t>
            </a:r>
          </a:p>
        </p:txBody>
      </p:sp>
      <p:pic>
        <p:nvPicPr>
          <p:cNvPr id="26628" name="图片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2204864"/>
            <a:ext cx="7920037" cy="345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9" name="文本框 5"/>
          <p:cNvSpPr txBox="1">
            <a:spLocks noChangeArrowheads="1"/>
          </p:cNvSpPr>
          <p:nvPr/>
        </p:nvSpPr>
        <p:spPr bwMode="auto">
          <a:xfrm>
            <a:off x="468313" y="5805488"/>
            <a:ext cx="78486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Blip>
                <a:blip r:embed="rId3"/>
              </a:buBlip>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SzPct val="100000"/>
              <a:buBlip>
                <a:blip r:embed="rId3"/>
              </a:buBlip>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SzPct val="100000"/>
              <a:buBlip>
                <a:blip r:embed="rId3"/>
              </a:buBlip>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SzPct val="100000"/>
              <a:buBlip>
                <a:blip r:embed="rId3"/>
              </a:buBlip>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SzPct val="100000"/>
              <a:buBlip>
                <a:blip r:embed="rId3"/>
              </a:buBlip>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SzPct val="100000"/>
              <a:buBlip>
                <a:blip r:embed="rId3"/>
              </a:buBlip>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SzPct val="100000"/>
              <a:buBlip>
                <a:blip r:embed="rId3"/>
              </a:buBlip>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SzPct val="100000"/>
              <a:buBlip>
                <a:blip r:embed="rId3"/>
              </a:buBlip>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SzPct val="100000"/>
              <a:buBlip>
                <a:blip r:embed="rId3"/>
              </a:buBlip>
              <a:defRPr sz="2000">
                <a:solidFill>
                  <a:schemeClr val="tx1"/>
                </a:solidFill>
                <a:latin typeface="Arial" panose="020B0604020202020204" pitchFamily="34" charset="0"/>
                <a:ea typeface="宋体" panose="02010600030101010101" pitchFamily="2" charset="-122"/>
              </a:defRPr>
            </a:lvl9pPr>
          </a:lstStyle>
          <a:p>
            <a:pPr>
              <a:spcBef>
                <a:spcPct val="0"/>
              </a:spcBef>
              <a:buSzTx/>
              <a:buFontTx/>
              <a:buNone/>
            </a:pPr>
            <a:r>
              <a:rPr lang="zh-CN" altLang="en-US" sz="1800" dirty="0"/>
              <a:t>在神龙二号调试过程中，应当避免出现电压发生较大的波动，</a:t>
            </a:r>
            <a:r>
              <a:rPr lang="zh-CN" altLang="en-US" sz="1800" dirty="0" smtClean="0"/>
              <a:t>如果注入器电压波动</a:t>
            </a:r>
            <a:r>
              <a:rPr lang="zh-CN" altLang="en-US" sz="1800" dirty="0"/>
              <a:t>超过</a:t>
            </a:r>
            <a:r>
              <a:rPr lang="en-US" altLang="zh-CN" sz="1800" dirty="0"/>
              <a:t>2%</a:t>
            </a:r>
            <a:r>
              <a:rPr lang="zh-CN" altLang="en-US" sz="1800" dirty="0"/>
              <a:t>，应该对其输运磁场进行调整。</a:t>
            </a:r>
          </a:p>
        </p:txBody>
      </p:sp>
    </p:spTree>
    <p:extLst>
      <p:ext uri="{BB962C8B-B14F-4D97-AF65-F5344CB8AC3E}">
        <p14:creationId xmlns:p14="http://schemas.microsoft.com/office/powerpoint/2010/main" val="243717904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403648" y="535978"/>
            <a:ext cx="7127626" cy="835496"/>
          </a:xfrm>
        </p:spPr>
        <p:txBody>
          <a:bodyPr/>
          <a:lstStyle/>
          <a:p>
            <a:r>
              <a:rPr lang="zh-CN" altLang="en-US" sz="3200" b="1" dirty="0" smtClean="0"/>
              <a:t>注入器段模拟计算与实验测量对比</a:t>
            </a:r>
            <a:endParaRPr lang="zh-CN" altLang="en-US" sz="3200" b="1" dirty="0"/>
          </a:p>
        </p:txBody>
      </p:sp>
      <p:sp>
        <p:nvSpPr>
          <p:cNvPr id="3" name="内容占位符 2"/>
          <p:cNvSpPr>
            <a:spLocks noGrp="1"/>
          </p:cNvSpPr>
          <p:nvPr>
            <p:ph idx="1"/>
          </p:nvPr>
        </p:nvSpPr>
        <p:spPr>
          <a:xfrm>
            <a:off x="179512" y="1293486"/>
            <a:ext cx="8229600" cy="648761"/>
          </a:xfrm>
        </p:spPr>
        <p:txBody>
          <a:bodyPr/>
          <a:lstStyle/>
          <a:p>
            <a:pPr eaLnBrk="1" hangingPunct="1"/>
            <a:r>
              <a:rPr lang="zh-CN" altLang="en-US" sz="2800" dirty="0"/>
              <a:t>初步试验（神龙一号注入器实验</a:t>
            </a:r>
            <a:r>
              <a:rPr lang="zh-CN" altLang="en-US" sz="2800" dirty="0" smtClean="0"/>
              <a:t>）     </a:t>
            </a:r>
            <a:endParaRPr lang="zh-CN" altLang="en-US" sz="2800" dirty="0"/>
          </a:p>
        </p:txBody>
      </p:sp>
      <p:pic>
        <p:nvPicPr>
          <p:cNvPr id="5" name="图片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2024" y="1899300"/>
            <a:ext cx="5966320" cy="2600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文本框 5"/>
          <p:cNvSpPr txBox="1"/>
          <p:nvPr/>
        </p:nvSpPr>
        <p:spPr>
          <a:xfrm>
            <a:off x="778779" y="5013176"/>
            <a:ext cx="7776863" cy="1200329"/>
          </a:xfrm>
          <a:prstGeom prst="rect">
            <a:avLst/>
          </a:prstGeom>
          <a:noFill/>
        </p:spPr>
        <p:txBody>
          <a:bodyPr wrap="square" rtlCol="0">
            <a:spAutoFit/>
          </a:bodyPr>
          <a:lstStyle/>
          <a:p>
            <a:r>
              <a:rPr lang="en-US" altLang="zh-CN" dirty="0" smtClean="0"/>
              <a:t>   </a:t>
            </a:r>
            <a:r>
              <a:rPr lang="zh-CN" altLang="en-US" dirty="0" smtClean="0"/>
              <a:t>神龙一号加速器</a:t>
            </a:r>
            <a:r>
              <a:rPr lang="zh-CN" altLang="en-US" dirty="0"/>
              <a:t>经过调试达到稳定运行状态，在注入器出口处，调试好的脉冲强流电子束流通过胡椒屏，经过</a:t>
            </a:r>
            <a:r>
              <a:rPr lang="en-US" altLang="zh-CN" dirty="0"/>
              <a:t>150mm</a:t>
            </a:r>
            <a:r>
              <a:rPr lang="zh-CN" altLang="en-US" dirty="0"/>
              <a:t>无场 漂移后在探测屏上成像，然后反射镜将探测屏上的图像反射，最后由</a:t>
            </a:r>
            <a:r>
              <a:rPr lang="en-US" altLang="zh-CN" dirty="0"/>
              <a:t>CCD</a:t>
            </a:r>
            <a:r>
              <a:rPr lang="zh-CN" altLang="en-US" dirty="0"/>
              <a:t>相机接收，从而获得发射度测量实验图像数据，处理后得到所测发射度数值</a:t>
            </a:r>
          </a:p>
        </p:txBody>
      </p:sp>
      <p:sp>
        <p:nvSpPr>
          <p:cNvPr id="7" name="文本框 5"/>
          <p:cNvSpPr txBox="1">
            <a:spLocks noChangeArrowheads="1"/>
          </p:cNvSpPr>
          <p:nvPr/>
        </p:nvSpPr>
        <p:spPr bwMode="auto">
          <a:xfrm>
            <a:off x="2987824" y="4564601"/>
            <a:ext cx="324060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SzPct val="100000"/>
              <a:buBlip>
                <a:blip r:embed="rId3"/>
              </a:buBlip>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SzPct val="100000"/>
              <a:buBlip>
                <a:blip r:embed="rId3"/>
              </a:buBlip>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SzPct val="100000"/>
              <a:buBlip>
                <a:blip r:embed="rId3"/>
              </a:buBlip>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SzPct val="100000"/>
              <a:buBlip>
                <a:blip r:embed="rId3"/>
              </a:buBlip>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SzPct val="100000"/>
              <a:buBlip>
                <a:blip r:embed="rId3"/>
              </a:buBlip>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SzPct val="100000"/>
              <a:buBlip>
                <a:blip r:embed="rId3"/>
              </a:buBlip>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SzPct val="100000"/>
              <a:buBlip>
                <a:blip r:embed="rId3"/>
              </a:buBlip>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SzPct val="100000"/>
              <a:buBlip>
                <a:blip r:embed="rId3"/>
              </a:buBlip>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SzPct val="100000"/>
              <a:buBlip>
                <a:blip r:embed="rId3"/>
              </a:buBlip>
              <a:defRPr sz="2000">
                <a:solidFill>
                  <a:schemeClr val="tx1"/>
                </a:solidFill>
                <a:latin typeface="Arial" panose="020B0604020202020204" pitchFamily="34" charset="0"/>
                <a:ea typeface="宋体" panose="02010600030101010101" pitchFamily="2" charset="-122"/>
              </a:defRPr>
            </a:lvl9pPr>
          </a:lstStyle>
          <a:p>
            <a:pPr algn="just">
              <a:spcBef>
                <a:spcPct val="0"/>
              </a:spcBef>
              <a:buSzTx/>
              <a:buFontTx/>
              <a:buNone/>
            </a:pPr>
            <a:r>
              <a:rPr lang="zh-CN" altLang="en-US" sz="2000" dirty="0"/>
              <a:t>胡椒屏法发射度实验</a:t>
            </a:r>
            <a:r>
              <a:rPr lang="zh-CN" altLang="en-US" sz="2000" dirty="0" smtClean="0"/>
              <a:t>测量</a:t>
            </a:r>
            <a:endParaRPr lang="zh-CN" altLang="en-US" sz="2000" dirty="0"/>
          </a:p>
        </p:txBody>
      </p:sp>
    </p:spTree>
    <p:extLst>
      <p:ext uri="{BB962C8B-B14F-4D97-AF65-F5344CB8AC3E}">
        <p14:creationId xmlns:p14="http://schemas.microsoft.com/office/powerpoint/2010/main" val="11217585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标题 1"/>
          <p:cNvSpPr>
            <a:spLocks noGrp="1"/>
          </p:cNvSpPr>
          <p:nvPr>
            <p:ph type="title"/>
          </p:nvPr>
        </p:nvSpPr>
        <p:spPr>
          <a:xfrm>
            <a:off x="1620838" y="622300"/>
            <a:ext cx="5832475" cy="574452"/>
          </a:xfrm>
        </p:spPr>
        <p:txBody>
          <a:bodyPr/>
          <a:lstStyle/>
          <a:p>
            <a:r>
              <a:rPr lang="zh-CN" altLang="en-US" sz="3200" dirty="0" smtClean="0"/>
              <a:t>实验测量</a:t>
            </a:r>
          </a:p>
        </p:txBody>
      </p:sp>
      <p:sp>
        <p:nvSpPr>
          <p:cNvPr id="40963" name="内容占位符 2"/>
          <p:cNvSpPr>
            <a:spLocks noGrp="1"/>
          </p:cNvSpPr>
          <p:nvPr>
            <p:ph idx="1"/>
          </p:nvPr>
        </p:nvSpPr>
        <p:spPr>
          <a:xfrm>
            <a:off x="422275" y="1328739"/>
            <a:ext cx="8383588" cy="804118"/>
          </a:xfrm>
        </p:spPr>
        <p:txBody>
          <a:bodyPr/>
          <a:lstStyle/>
          <a:p>
            <a:r>
              <a:rPr lang="zh-CN" altLang="en-US" sz="2000" dirty="0" smtClean="0"/>
              <a:t>根据切片束斑测量结果，调节励磁电流，获得相应胡椒屏法切片束流发射度数据</a:t>
            </a:r>
            <a:r>
              <a:rPr lang="zh-CN" altLang="en-US" sz="2000" dirty="0"/>
              <a:t>图，处理数据图获得束流切片（</a:t>
            </a:r>
            <a:r>
              <a:rPr lang="en-US" altLang="zh-CN" sz="2000" dirty="0"/>
              <a:t>3ns</a:t>
            </a:r>
            <a:r>
              <a:rPr lang="zh-CN" altLang="en-US" sz="2000" dirty="0"/>
              <a:t>）发射</a:t>
            </a:r>
            <a:r>
              <a:rPr lang="zh-CN" altLang="en-US" sz="2000" dirty="0" smtClean="0"/>
              <a:t>度</a:t>
            </a:r>
            <a:endParaRPr lang="en-US" altLang="zh-CN" sz="2000" dirty="0" smtClean="0"/>
          </a:p>
        </p:txBody>
      </p:sp>
      <p:pic>
        <p:nvPicPr>
          <p:cNvPr id="40964" name="图片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0838" y="2132856"/>
            <a:ext cx="6726178" cy="3744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5" name="文本框 4"/>
          <p:cNvSpPr txBox="1">
            <a:spLocks noChangeArrowheads="1"/>
          </p:cNvSpPr>
          <p:nvPr/>
        </p:nvSpPr>
        <p:spPr bwMode="auto">
          <a:xfrm>
            <a:off x="2987824" y="5877272"/>
            <a:ext cx="43924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SzPct val="100000"/>
              <a:buBlip>
                <a:blip r:embed="rId3"/>
              </a:buBlip>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SzPct val="100000"/>
              <a:buBlip>
                <a:blip r:embed="rId3"/>
              </a:buBlip>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SzPct val="100000"/>
              <a:buBlip>
                <a:blip r:embed="rId3"/>
              </a:buBlip>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SzPct val="100000"/>
              <a:buBlip>
                <a:blip r:embed="rId3"/>
              </a:buBlip>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SzPct val="100000"/>
              <a:buBlip>
                <a:blip r:embed="rId3"/>
              </a:buBlip>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SzPct val="100000"/>
              <a:buBlip>
                <a:blip r:embed="rId3"/>
              </a:buBlip>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SzPct val="100000"/>
              <a:buBlip>
                <a:blip r:embed="rId3"/>
              </a:buBlip>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SzPct val="100000"/>
              <a:buBlip>
                <a:blip r:embed="rId3"/>
              </a:buBlip>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SzPct val="100000"/>
              <a:buBlip>
                <a:blip r:embed="rId3"/>
              </a:buBlip>
              <a:defRPr sz="2000">
                <a:solidFill>
                  <a:schemeClr val="tx1"/>
                </a:solidFill>
                <a:latin typeface="Arial" panose="020B0604020202020204" pitchFamily="34" charset="0"/>
                <a:ea typeface="宋体" panose="02010600030101010101" pitchFamily="2" charset="-122"/>
              </a:defRPr>
            </a:lvl9pPr>
          </a:lstStyle>
          <a:p>
            <a:pPr>
              <a:spcBef>
                <a:spcPct val="0"/>
              </a:spcBef>
              <a:buSzTx/>
              <a:buFontTx/>
              <a:buNone/>
            </a:pPr>
            <a:r>
              <a:rPr lang="zh-CN" altLang="en-US" sz="1800" dirty="0" smtClean="0"/>
              <a:t>不同励磁电流获得实验</a:t>
            </a:r>
            <a:r>
              <a:rPr lang="zh-CN" altLang="en-US" sz="1800" dirty="0"/>
              <a:t>测量</a:t>
            </a:r>
            <a:r>
              <a:rPr lang="zh-CN" altLang="en-US" sz="1800" dirty="0" smtClean="0"/>
              <a:t>原始数据图像</a:t>
            </a:r>
            <a:endParaRPr lang="zh-CN" altLang="en-US" sz="1800" dirty="0"/>
          </a:p>
        </p:txBody>
      </p:sp>
    </p:spTree>
    <p:extLst>
      <p:ext uri="{BB962C8B-B14F-4D97-AF65-F5344CB8AC3E}">
        <p14:creationId xmlns:p14="http://schemas.microsoft.com/office/powerpoint/2010/main" val="96690506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内容占位符 2"/>
          <p:cNvSpPr>
            <a:spLocks noGrp="1"/>
          </p:cNvSpPr>
          <p:nvPr>
            <p:ph idx="1"/>
          </p:nvPr>
        </p:nvSpPr>
        <p:spPr>
          <a:xfrm>
            <a:off x="422275" y="1196975"/>
            <a:ext cx="8229600" cy="1079897"/>
          </a:xfrm>
        </p:spPr>
        <p:txBody>
          <a:bodyPr/>
          <a:lstStyle/>
          <a:p>
            <a:r>
              <a:rPr lang="zh-CN" altLang="zh-CN" sz="2000" dirty="0" smtClean="0"/>
              <a:t>利用</a:t>
            </a:r>
            <a:r>
              <a:rPr lang="zh-CN" altLang="en-US" sz="2000" dirty="0" smtClean="0"/>
              <a:t>发射度计算</a:t>
            </a:r>
            <a:r>
              <a:rPr lang="zh-CN" altLang="zh-CN" sz="2000" dirty="0" smtClean="0"/>
              <a:t>公式</a:t>
            </a:r>
            <a:r>
              <a:rPr lang="zh-CN" altLang="en-US" sz="2000" dirty="0" smtClean="0"/>
              <a:t>得到</a:t>
            </a:r>
            <a:r>
              <a:rPr lang="zh-CN" altLang="zh-CN" sz="2000" dirty="0" smtClean="0"/>
              <a:t>切片束流归一化</a:t>
            </a:r>
            <a:r>
              <a:rPr lang="zh-CN" altLang="en-US" sz="2000" dirty="0" smtClean="0"/>
              <a:t>边</a:t>
            </a:r>
            <a:r>
              <a:rPr lang="zh-CN" altLang="zh-CN" sz="2000" dirty="0" smtClean="0"/>
              <a:t>发射度值，然后根据</a:t>
            </a:r>
            <a:r>
              <a:rPr lang="zh-CN" altLang="en-US" sz="2000" b="1" i="1" dirty="0" smtClean="0">
                <a:solidFill>
                  <a:srgbClr val="C00000"/>
                </a:solidFill>
              </a:rPr>
              <a:t>杨国君博士论文中对胡椒屏法神龙一号注入器出口处发射度测量</a:t>
            </a:r>
            <a:r>
              <a:rPr lang="zh-CN" altLang="zh-CN" sz="2000" b="1" i="1" dirty="0" smtClean="0">
                <a:solidFill>
                  <a:srgbClr val="C00000"/>
                </a:solidFill>
              </a:rPr>
              <a:t>的修正因子</a:t>
            </a:r>
            <a:r>
              <a:rPr lang="en-US" altLang="zh-CN" sz="2000" b="1" i="1" dirty="0" smtClean="0">
                <a:solidFill>
                  <a:srgbClr val="C00000"/>
                </a:solidFill>
              </a:rPr>
              <a:t>2</a:t>
            </a:r>
            <a:r>
              <a:rPr lang="zh-CN" altLang="zh-CN" sz="2000" dirty="0" smtClean="0"/>
              <a:t>得到切片束流归一化边发射度值</a:t>
            </a:r>
            <a:r>
              <a:rPr lang="zh-CN" altLang="en-US" sz="2000" dirty="0" smtClean="0"/>
              <a:t>，见下表</a:t>
            </a:r>
            <a:endParaRPr lang="zh-CN" altLang="zh-CN" sz="2000" dirty="0" smtClean="0"/>
          </a:p>
          <a:p>
            <a:endParaRPr lang="zh-CN" altLang="en-US" sz="2000" dirty="0" smtClean="0"/>
          </a:p>
        </p:txBody>
      </p:sp>
      <p:sp>
        <p:nvSpPr>
          <p:cNvPr id="44035" name="标题 1"/>
          <p:cNvSpPr>
            <a:spLocks noGrp="1"/>
          </p:cNvSpPr>
          <p:nvPr>
            <p:ph type="title"/>
          </p:nvPr>
        </p:nvSpPr>
        <p:spPr>
          <a:xfrm>
            <a:off x="1620838" y="622300"/>
            <a:ext cx="6551562" cy="430213"/>
          </a:xfrm>
        </p:spPr>
        <p:txBody>
          <a:bodyPr/>
          <a:lstStyle/>
          <a:p>
            <a:r>
              <a:rPr lang="zh-CN" altLang="en-US" sz="3200" b="1" dirty="0"/>
              <a:t>胡椒屏法发射度实验</a:t>
            </a:r>
            <a:r>
              <a:rPr lang="zh-CN" altLang="en-US" sz="3200" b="1" dirty="0" smtClean="0"/>
              <a:t>测量结果</a:t>
            </a:r>
          </a:p>
        </p:txBody>
      </p:sp>
      <p:graphicFrame>
        <p:nvGraphicFramePr>
          <p:cNvPr id="8" name="表格 7"/>
          <p:cNvGraphicFramePr>
            <a:graphicFrameLocks noGrp="1"/>
          </p:cNvGraphicFramePr>
          <p:nvPr>
            <p:extLst>
              <p:ext uri="{D42A27DB-BD31-4B8C-83A1-F6EECF244321}">
                <p14:modId xmlns:p14="http://schemas.microsoft.com/office/powerpoint/2010/main" val="1353114131"/>
              </p:ext>
            </p:extLst>
          </p:nvPr>
        </p:nvGraphicFramePr>
        <p:xfrm>
          <a:off x="947737" y="2276872"/>
          <a:ext cx="7704138" cy="4032250"/>
        </p:xfrm>
        <a:graphic>
          <a:graphicData uri="http://schemas.openxmlformats.org/drawingml/2006/table">
            <a:tbl>
              <a:tblPr firstRow="1" firstCol="1" bandRow="1">
                <a:tableStyleId>{5C22544A-7EE6-4342-B048-85BDC9FD1C3A}</a:tableStyleId>
              </a:tblPr>
              <a:tblGrid>
                <a:gridCol w="1810664">
                  <a:extLst>
                    <a:ext uri="{9D8B030D-6E8A-4147-A177-3AD203B41FA5}">
                      <a16:colId xmlns:a16="http://schemas.microsoft.com/office/drawing/2014/main" val="20000"/>
                    </a:ext>
                  </a:extLst>
                </a:gridCol>
                <a:gridCol w="1810664">
                  <a:extLst>
                    <a:ext uri="{9D8B030D-6E8A-4147-A177-3AD203B41FA5}">
                      <a16:colId xmlns:a16="http://schemas.microsoft.com/office/drawing/2014/main" val="20001"/>
                    </a:ext>
                  </a:extLst>
                </a:gridCol>
                <a:gridCol w="4082810">
                  <a:extLst>
                    <a:ext uri="{9D8B030D-6E8A-4147-A177-3AD203B41FA5}">
                      <a16:colId xmlns:a16="http://schemas.microsoft.com/office/drawing/2014/main" val="20002"/>
                    </a:ext>
                  </a:extLst>
                </a:gridCol>
              </a:tblGrid>
              <a:tr h="620347">
                <a:tc rowSpan="2">
                  <a:txBody>
                    <a:bodyPr/>
                    <a:lstStyle/>
                    <a:p>
                      <a:pPr algn="ctr">
                        <a:spcAft>
                          <a:spcPts val="0"/>
                        </a:spcAft>
                      </a:pPr>
                      <a:r>
                        <a:rPr lang="zh-CN" sz="1200" kern="100" dirty="0">
                          <a:solidFill>
                            <a:schemeClr val="tx2"/>
                          </a:solidFill>
                          <a:effectLst/>
                        </a:rPr>
                        <a:t>数据文件名称</a:t>
                      </a:r>
                      <a:endParaRPr lang="zh-CN" sz="1000" kern="100" dirty="0">
                        <a:solidFill>
                          <a:schemeClr val="tx2"/>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74" marR="68574" marT="0" marB="0" anchor="ctr"/>
                </a:tc>
                <a:tc>
                  <a:txBody>
                    <a:bodyPr/>
                    <a:lstStyle/>
                    <a:p>
                      <a:pPr algn="ctr">
                        <a:spcAft>
                          <a:spcPts val="0"/>
                        </a:spcAft>
                      </a:pPr>
                      <a:r>
                        <a:rPr lang="zh-CN" altLang="en-US" sz="1200" kern="100" dirty="0" smtClean="0">
                          <a:solidFill>
                            <a:schemeClr val="tx2"/>
                          </a:solidFill>
                          <a:effectLst/>
                        </a:rPr>
                        <a:t>实验测量获得</a:t>
                      </a:r>
                      <a:r>
                        <a:rPr lang="zh-CN" sz="1200" kern="100" dirty="0" smtClean="0">
                          <a:solidFill>
                            <a:schemeClr val="tx2"/>
                          </a:solidFill>
                          <a:effectLst/>
                        </a:rPr>
                        <a:t>切片</a:t>
                      </a:r>
                      <a:r>
                        <a:rPr lang="zh-CN" sz="1200" kern="100" dirty="0">
                          <a:solidFill>
                            <a:schemeClr val="tx2"/>
                          </a:solidFill>
                          <a:effectLst/>
                        </a:rPr>
                        <a:t>束流归一化边发射</a:t>
                      </a:r>
                      <a:r>
                        <a:rPr lang="zh-CN" sz="1200" kern="100" dirty="0" smtClean="0">
                          <a:solidFill>
                            <a:schemeClr val="tx2"/>
                          </a:solidFill>
                          <a:effectLst/>
                        </a:rPr>
                        <a:t>度</a:t>
                      </a:r>
                      <a:endParaRPr lang="zh-CN" sz="1000" kern="100" dirty="0">
                        <a:solidFill>
                          <a:schemeClr val="tx2"/>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74" marR="68574" marT="0" marB="0" anchor="ctr"/>
                </a:tc>
                <a:tc rowSpan="2">
                  <a:txBody>
                    <a:bodyPr/>
                    <a:lstStyle/>
                    <a:p>
                      <a:pPr algn="ctr">
                        <a:spcAft>
                          <a:spcPts val="0"/>
                        </a:spcAft>
                      </a:pPr>
                      <a:r>
                        <a:rPr lang="zh-CN" sz="1200" kern="100" dirty="0">
                          <a:solidFill>
                            <a:schemeClr val="tx2"/>
                          </a:solidFill>
                          <a:effectLst/>
                        </a:rPr>
                        <a:t>备注</a:t>
                      </a:r>
                      <a:r>
                        <a:rPr lang="en-US" sz="1200" kern="100" dirty="0">
                          <a:solidFill>
                            <a:schemeClr val="tx2"/>
                          </a:solidFill>
                          <a:effectLst/>
                        </a:rPr>
                        <a:t>IC5</a:t>
                      </a:r>
                      <a:r>
                        <a:rPr lang="zh-CN" sz="1200" kern="100" dirty="0">
                          <a:solidFill>
                            <a:schemeClr val="tx2"/>
                          </a:solidFill>
                          <a:effectLst/>
                        </a:rPr>
                        <a:t>及</a:t>
                      </a:r>
                      <a:r>
                        <a:rPr lang="en-US" sz="1200" kern="100" dirty="0">
                          <a:solidFill>
                            <a:schemeClr val="tx2"/>
                          </a:solidFill>
                          <a:effectLst/>
                        </a:rPr>
                        <a:t>JC01</a:t>
                      </a:r>
                      <a:r>
                        <a:rPr lang="zh-CN" sz="1200" kern="100" dirty="0">
                          <a:solidFill>
                            <a:schemeClr val="tx2"/>
                          </a:solidFill>
                          <a:effectLst/>
                        </a:rPr>
                        <a:t>电流值</a:t>
                      </a:r>
                      <a:endParaRPr lang="zh-CN" sz="1000" kern="100" dirty="0">
                        <a:solidFill>
                          <a:schemeClr val="tx2"/>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74" marR="68574" marT="0" marB="0" anchor="ctr"/>
                </a:tc>
                <a:extLst>
                  <a:ext uri="{0D108BD9-81ED-4DB2-BD59-A6C34878D82A}">
                    <a16:rowId xmlns:a16="http://schemas.microsoft.com/office/drawing/2014/main" val="10000"/>
                  </a:ext>
                </a:extLst>
              </a:tr>
              <a:tr h="310173">
                <a:tc vMerge="1">
                  <a:txBody>
                    <a:bodyPr/>
                    <a:lstStyle/>
                    <a:p>
                      <a:endParaRPr lang="zh-CN" altLang="en-US"/>
                    </a:p>
                  </a:txBody>
                  <a:tcPr/>
                </a:tc>
                <a:tc>
                  <a:txBody>
                    <a:bodyPr/>
                    <a:lstStyle/>
                    <a:p>
                      <a:pPr algn="ctr">
                        <a:spcAft>
                          <a:spcPts val="0"/>
                        </a:spcAft>
                      </a:pPr>
                      <a:r>
                        <a:rPr lang="en-US" sz="1200" kern="100">
                          <a:solidFill>
                            <a:schemeClr val="tx2"/>
                          </a:solidFill>
                          <a:effectLst/>
                          <a:sym typeface="Symbol" panose="05050102010706020507" pitchFamily="18" charset="2"/>
                        </a:rPr>
                        <a:t></a:t>
                      </a:r>
                      <a:r>
                        <a:rPr lang="en-US" sz="1200" kern="100">
                          <a:solidFill>
                            <a:schemeClr val="tx2"/>
                          </a:solidFill>
                          <a:effectLst/>
                        </a:rPr>
                        <a:t>mm</a:t>
                      </a:r>
                      <a:r>
                        <a:rPr lang="en-US" sz="1200" kern="100">
                          <a:solidFill>
                            <a:schemeClr val="tx2"/>
                          </a:solidFill>
                          <a:effectLst/>
                          <a:sym typeface="Symbol" panose="05050102010706020507" pitchFamily="18" charset="2"/>
                        </a:rPr>
                        <a:t></a:t>
                      </a:r>
                      <a:r>
                        <a:rPr lang="en-US" sz="1200" kern="100">
                          <a:solidFill>
                            <a:schemeClr val="tx2"/>
                          </a:solidFill>
                          <a:effectLst/>
                        </a:rPr>
                        <a:t>mrad</a:t>
                      </a:r>
                      <a:endParaRPr lang="zh-CN" sz="1000" kern="100">
                        <a:solidFill>
                          <a:schemeClr val="tx2"/>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74" marR="68574" marT="0" marB="0" anchor="ctr"/>
                </a:tc>
                <a:tc vMerge="1">
                  <a:txBody>
                    <a:bodyPr/>
                    <a:lstStyle/>
                    <a:p>
                      <a:endParaRPr lang="zh-CN" altLang="en-US"/>
                    </a:p>
                  </a:txBody>
                  <a:tcPr/>
                </a:tc>
                <a:extLst>
                  <a:ext uri="{0D108BD9-81ED-4DB2-BD59-A6C34878D82A}">
                    <a16:rowId xmlns:a16="http://schemas.microsoft.com/office/drawing/2014/main" val="10001"/>
                  </a:ext>
                </a:extLst>
              </a:tr>
              <a:tr h="310173">
                <a:tc>
                  <a:txBody>
                    <a:bodyPr/>
                    <a:lstStyle/>
                    <a:p>
                      <a:pPr algn="ctr">
                        <a:spcAft>
                          <a:spcPts val="0"/>
                        </a:spcAft>
                      </a:pPr>
                      <a:r>
                        <a:rPr lang="en-US" sz="1200" kern="100">
                          <a:solidFill>
                            <a:schemeClr val="tx2"/>
                          </a:solidFill>
                          <a:effectLst/>
                        </a:rPr>
                        <a:t>A4.dat</a:t>
                      </a:r>
                      <a:endParaRPr lang="zh-CN" sz="1000" kern="100">
                        <a:solidFill>
                          <a:schemeClr val="tx2"/>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74" marR="68574" marT="0" marB="0" anchor="ctr"/>
                </a:tc>
                <a:tc>
                  <a:txBody>
                    <a:bodyPr/>
                    <a:lstStyle/>
                    <a:p>
                      <a:pPr algn="ctr">
                        <a:spcAft>
                          <a:spcPts val="0"/>
                        </a:spcAft>
                      </a:pPr>
                      <a:r>
                        <a:rPr lang="en-US" sz="1200" kern="100">
                          <a:solidFill>
                            <a:schemeClr val="tx2"/>
                          </a:solidFill>
                          <a:effectLst/>
                        </a:rPr>
                        <a:t>902.52</a:t>
                      </a:r>
                      <a:endParaRPr lang="zh-CN" sz="1000" kern="100">
                        <a:solidFill>
                          <a:schemeClr val="tx2"/>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74" marR="68574" marT="0" marB="0"/>
                </a:tc>
                <a:tc>
                  <a:txBody>
                    <a:bodyPr/>
                    <a:lstStyle/>
                    <a:p>
                      <a:pPr algn="ctr">
                        <a:spcAft>
                          <a:spcPts val="0"/>
                        </a:spcAft>
                      </a:pPr>
                      <a:r>
                        <a:rPr lang="en-US" sz="1200" kern="100">
                          <a:solidFill>
                            <a:schemeClr val="tx2"/>
                          </a:solidFill>
                          <a:effectLst/>
                        </a:rPr>
                        <a:t>300</a:t>
                      </a:r>
                      <a:r>
                        <a:rPr lang="zh-CN" sz="1200" kern="100">
                          <a:solidFill>
                            <a:schemeClr val="tx2"/>
                          </a:solidFill>
                          <a:effectLst/>
                        </a:rPr>
                        <a:t>，</a:t>
                      </a:r>
                      <a:r>
                        <a:rPr lang="en-US" sz="1200" kern="100">
                          <a:solidFill>
                            <a:schemeClr val="tx2"/>
                          </a:solidFill>
                          <a:effectLst/>
                        </a:rPr>
                        <a:t>170</a:t>
                      </a:r>
                      <a:endParaRPr lang="zh-CN" sz="1000" kern="100">
                        <a:solidFill>
                          <a:schemeClr val="tx2"/>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74" marR="68574" marT="0" marB="0" anchor="ctr"/>
                </a:tc>
                <a:extLst>
                  <a:ext uri="{0D108BD9-81ED-4DB2-BD59-A6C34878D82A}">
                    <a16:rowId xmlns:a16="http://schemas.microsoft.com/office/drawing/2014/main" val="10002"/>
                  </a:ext>
                </a:extLst>
              </a:tr>
              <a:tr h="310173">
                <a:tc>
                  <a:txBody>
                    <a:bodyPr/>
                    <a:lstStyle/>
                    <a:p>
                      <a:pPr algn="ctr">
                        <a:spcAft>
                          <a:spcPts val="0"/>
                        </a:spcAft>
                      </a:pPr>
                      <a:r>
                        <a:rPr lang="en-US" sz="1200" kern="100">
                          <a:solidFill>
                            <a:schemeClr val="tx2"/>
                          </a:solidFill>
                          <a:effectLst/>
                        </a:rPr>
                        <a:t>A5.dat</a:t>
                      </a:r>
                      <a:endParaRPr lang="zh-CN" sz="1000" kern="100">
                        <a:solidFill>
                          <a:schemeClr val="tx2"/>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74" marR="68574" marT="0" marB="0" anchor="ctr"/>
                </a:tc>
                <a:tc>
                  <a:txBody>
                    <a:bodyPr/>
                    <a:lstStyle/>
                    <a:p>
                      <a:pPr algn="ctr">
                        <a:spcAft>
                          <a:spcPts val="0"/>
                        </a:spcAft>
                      </a:pPr>
                      <a:r>
                        <a:rPr lang="en-US" sz="1200" kern="100">
                          <a:solidFill>
                            <a:schemeClr val="tx2"/>
                          </a:solidFill>
                          <a:effectLst/>
                        </a:rPr>
                        <a:t>817.11</a:t>
                      </a:r>
                      <a:endParaRPr lang="zh-CN" sz="1000" kern="100">
                        <a:solidFill>
                          <a:schemeClr val="tx2"/>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74" marR="68574" marT="0" marB="0"/>
                </a:tc>
                <a:tc>
                  <a:txBody>
                    <a:bodyPr/>
                    <a:lstStyle/>
                    <a:p>
                      <a:pPr algn="ctr">
                        <a:spcAft>
                          <a:spcPts val="0"/>
                        </a:spcAft>
                      </a:pPr>
                      <a:r>
                        <a:rPr lang="en-US" sz="1200" kern="100" dirty="0">
                          <a:solidFill>
                            <a:schemeClr val="tx2"/>
                          </a:solidFill>
                          <a:effectLst/>
                        </a:rPr>
                        <a:t>300</a:t>
                      </a:r>
                      <a:r>
                        <a:rPr lang="zh-CN" sz="1200" kern="100" dirty="0">
                          <a:solidFill>
                            <a:schemeClr val="tx2"/>
                          </a:solidFill>
                          <a:effectLst/>
                        </a:rPr>
                        <a:t>，</a:t>
                      </a:r>
                      <a:r>
                        <a:rPr lang="en-US" sz="1200" kern="100" dirty="0">
                          <a:solidFill>
                            <a:schemeClr val="tx2"/>
                          </a:solidFill>
                          <a:effectLst/>
                        </a:rPr>
                        <a:t>220</a:t>
                      </a:r>
                      <a:endParaRPr lang="zh-CN" sz="1000" kern="100" dirty="0">
                        <a:solidFill>
                          <a:schemeClr val="tx2"/>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74" marR="68574" marT="0" marB="0" anchor="ctr"/>
                </a:tc>
                <a:extLst>
                  <a:ext uri="{0D108BD9-81ED-4DB2-BD59-A6C34878D82A}">
                    <a16:rowId xmlns:a16="http://schemas.microsoft.com/office/drawing/2014/main" val="10003"/>
                  </a:ext>
                </a:extLst>
              </a:tr>
              <a:tr h="310173">
                <a:tc>
                  <a:txBody>
                    <a:bodyPr/>
                    <a:lstStyle/>
                    <a:p>
                      <a:pPr algn="ctr">
                        <a:spcAft>
                          <a:spcPts val="0"/>
                        </a:spcAft>
                      </a:pPr>
                      <a:r>
                        <a:rPr lang="en-US" sz="1200" kern="100">
                          <a:solidFill>
                            <a:schemeClr val="tx2"/>
                          </a:solidFill>
                          <a:effectLst/>
                        </a:rPr>
                        <a:t>A6.dat</a:t>
                      </a:r>
                      <a:endParaRPr lang="zh-CN" sz="1000" kern="100">
                        <a:solidFill>
                          <a:schemeClr val="tx2"/>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74" marR="68574" marT="0" marB="0" anchor="ctr"/>
                </a:tc>
                <a:tc>
                  <a:txBody>
                    <a:bodyPr/>
                    <a:lstStyle/>
                    <a:p>
                      <a:pPr algn="ctr">
                        <a:spcAft>
                          <a:spcPts val="0"/>
                        </a:spcAft>
                      </a:pPr>
                      <a:r>
                        <a:rPr lang="en-US" sz="1200" kern="100">
                          <a:solidFill>
                            <a:schemeClr val="tx2"/>
                          </a:solidFill>
                          <a:effectLst/>
                        </a:rPr>
                        <a:t>1182.96</a:t>
                      </a:r>
                      <a:endParaRPr lang="zh-CN" sz="1000" kern="100">
                        <a:solidFill>
                          <a:schemeClr val="tx2"/>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74" marR="68574" marT="0" marB="0"/>
                </a:tc>
                <a:tc>
                  <a:txBody>
                    <a:bodyPr/>
                    <a:lstStyle/>
                    <a:p>
                      <a:pPr algn="ctr">
                        <a:spcAft>
                          <a:spcPts val="0"/>
                        </a:spcAft>
                      </a:pPr>
                      <a:r>
                        <a:rPr lang="en-US" sz="1200" kern="100">
                          <a:solidFill>
                            <a:schemeClr val="tx2"/>
                          </a:solidFill>
                          <a:effectLst/>
                        </a:rPr>
                        <a:t>300</a:t>
                      </a:r>
                      <a:r>
                        <a:rPr lang="zh-CN" sz="1200" kern="100">
                          <a:solidFill>
                            <a:schemeClr val="tx2"/>
                          </a:solidFill>
                          <a:effectLst/>
                        </a:rPr>
                        <a:t>，</a:t>
                      </a:r>
                      <a:r>
                        <a:rPr lang="en-US" sz="1200" kern="100">
                          <a:solidFill>
                            <a:schemeClr val="tx2"/>
                          </a:solidFill>
                          <a:effectLst/>
                        </a:rPr>
                        <a:t>210</a:t>
                      </a:r>
                      <a:endParaRPr lang="zh-CN" sz="1000" kern="100">
                        <a:solidFill>
                          <a:schemeClr val="tx2"/>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74" marR="68574" marT="0" marB="0" anchor="ctr"/>
                </a:tc>
                <a:extLst>
                  <a:ext uri="{0D108BD9-81ED-4DB2-BD59-A6C34878D82A}">
                    <a16:rowId xmlns:a16="http://schemas.microsoft.com/office/drawing/2014/main" val="10004"/>
                  </a:ext>
                </a:extLst>
              </a:tr>
              <a:tr h="310173">
                <a:tc>
                  <a:txBody>
                    <a:bodyPr/>
                    <a:lstStyle/>
                    <a:p>
                      <a:pPr algn="ctr">
                        <a:spcAft>
                          <a:spcPts val="0"/>
                        </a:spcAft>
                      </a:pPr>
                      <a:r>
                        <a:rPr lang="en-US" sz="1200" kern="100">
                          <a:solidFill>
                            <a:schemeClr val="tx2"/>
                          </a:solidFill>
                          <a:effectLst/>
                        </a:rPr>
                        <a:t>A7.dat</a:t>
                      </a:r>
                      <a:endParaRPr lang="zh-CN" sz="1000" kern="100">
                        <a:solidFill>
                          <a:schemeClr val="tx2"/>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74" marR="68574" marT="0" marB="0" anchor="ctr"/>
                </a:tc>
                <a:tc>
                  <a:txBody>
                    <a:bodyPr/>
                    <a:lstStyle/>
                    <a:p>
                      <a:pPr algn="ctr">
                        <a:spcAft>
                          <a:spcPts val="0"/>
                        </a:spcAft>
                      </a:pPr>
                      <a:r>
                        <a:rPr lang="en-US" sz="1200" kern="100">
                          <a:solidFill>
                            <a:schemeClr val="tx2"/>
                          </a:solidFill>
                          <a:effectLst/>
                        </a:rPr>
                        <a:t>1189.35</a:t>
                      </a:r>
                      <a:endParaRPr lang="zh-CN" sz="1000" kern="100">
                        <a:solidFill>
                          <a:schemeClr val="tx2"/>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74" marR="68574" marT="0" marB="0"/>
                </a:tc>
                <a:tc>
                  <a:txBody>
                    <a:bodyPr/>
                    <a:lstStyle/>
                    <a:p>
                      <a:pPr algn="ctr">
                        <a:spcAft>
                          <a:spcPts val="0"/>
                        </a:spcAft>
                      </a:pPr>
                      <a:r>
                        <a:rPr lang="en-US" sz="1200" kern="100">
                          <a:solidFill>
                            <a:schemeClr val="tx2"/>
                          </a:solidFill>
                          <a:effectLst/>
                        </a:rPr>
                        <a:t>300</a:t>
                      </a:r>
                      <a:r>
                        <a:rPr lang="zh-CN" sz="1200" kern="100">
                          <a:solidFill>
                            <a:schemeClr val="tx2"/>
                          </a:solidFill>
                          <a:effectLst/>
                        </a:rPr>
                        <a:t>，</a:t>
                      </a:r>
                      <a:r>
                        <a:rPr lang="en-US" sz="1200" kern="100">
                          <a:solidFill>
                            <a:schemeClr val="tx2"/>
                          </a:solidFill>
                          <a:effectLst/>
                        </a:rPr>
                        <a:t>190</a:t>
                      </a:r>
                      <a:endParaRPr lang="zh-CN" sz="1000" kern="100">
                        <a:solidFill>
                          <a:schemeClr val="tx2"/>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74" marR="68574" marT="0" marB="0" anchor="ctr"/>
                </a:tc>
                <a:extLst>
                  <a:ext uri="{0D108BD9-81ED-4DB2-BD59-A6C34878D82A}">
                    <a16:rowId xmlns:a16="http://schemas.microsoft.com/office/drawing/2014/main" val="10005"/>
                  </a:ext>
                </a:extLst>
              </a:tr>
              <a:tr h="310173">
                <a:tc>
                  <a:txBody>
                    <a:bodyPr/>
                    <a:lstStyle/>
                    <a:p>
                      <a:pPr algn="ctr">
                        <a:spcAft>
                          <a:spcPts val="0"/>
                        </a:spcAft>
                      </a:pPr>
                      <a:r>
                        <a:rPr lang="en-US" sz="1200" kern="100">
                          <a:solidFill>
                            <a:schemeClr val="tx2"/>
                          </a:solidFill>
                          <a:effectLst/>
                        </a:rPr>
                        <a:t>A8.dat</a:t>
                      </a:r>
                      <a:endParaRPr lang="zh-CN" sz="1000" kern="100">
                        <a:solidFill>
                          <a:schemeClr val="tx2"/>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74" marR="68574" marT="0" marB="0" anchor="ctr"/>
                </a:tc>
                <a:tc>
                  <a:txBody>
                    <a:bodyPr/>
                    <a:lstStyle/>
                    <a:p>
                      <a:pPr algn="ctr">
                        <a:spcAft>
                          <a:spcPts val="0"/>
                        </a:spcAft>
                      </a:pPr>
                      <a:r>
                        <a:rPr lang="en-US" sz="1200" kern="100">
                          <a:solidFill>
                            <a:schemeClr val="tx2"/>
                          </a:solidFill>
                          <a:effectLst/>
                        </a:rPr>
                        <a:t>1232.19</a:t>
                      </a:r>
                      <a:endParaRPr lang="zh-CN" sz="1000" kern="100">
                        <a:solidFill>
                          <a:schemeClr val="tx2"/>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74" marR="68574" marT="0" marB="0"/>
                </a:tc>
                <a:tc>
                  <a:txBody>
                    <a:bodyPr/>
                    <a:lstStyle/>
                    <a:p>
                      <a:pPr algn="ctr">
                        <a:spcAft>
                          <a:spcPts val="0"/>
                        </a:spcAft>
                      </a:pPr>
                      <a:r>
                        <a:rPr lang="en-US" sz="1200" kern="100">
                          <a:solidFill>
                            <a:schemeClr val="tx2"/>
                          </a:solidFill>
                          <a:effectLst/>
                        </a:rPr>
                        <a:t>270</a:t>
                      </a:r>
                      <a:r>
                        <a:rPr lang="zh-CN" sz="1200" kern="100">
                          <a:solidFill>
                            <a:schemeClr val="tx2"/>
                          </a:solidFill>
                          <a:effectLst/>
                        </a:rPr>
                        <a:t>，</a:t>
                      </a:r>
                      <a:r>
                        <a:rPr lang="en-US" sz="1200" kern="100">
                          <a:solidFill>
                            <a:schemeClr val="tx2"/>
                          </a:solidFill>
                          <a:effectLst/>
                        </a:rPr>
                        <a:t>190</a:t>
                      </a:r>
                      <a:endParaRPr lang="zh-CN" sz="1000" kern="100">
                        <a:solidFill>
                          <a:schemeClr val="tx2"/>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74" marR="68574" marT="0" marB="0" anchor="ctr"/>
                </a:tc>
                <a:extLst>
                  <a:ext uri="{0D108BD9-81ED-4DB2-BD59-A6C34878D82A}">
                    <a16:rowId xmlns:a16="http://schemas.microsoft.com/office/drawing/2014/main" val="10006"/>
                  </a:ext>
                </a:extLst>
              </a:tr>
              <a:tr h="310173">
                <a:tc>
                  <a:txBody>
                    <a:bodyPr/>
                    <a:lstStyle/>
                    <a:p>
                      <a:pPr algn="ctr">
                        <a:spcAft>
                          <a:spcPts val="0"/>
                        </a:spcAft>
                      </a:pPr>
                      <a:r>
                        <a:rPr lang="en-US" sz="1200" kern="100">
                          <a:solidFill>
                            <a:schemeClr val="tx2"/>
                          </a:solidFill>
                          <a:effectLst/>
                        </a:rPr>
                        <a:t>A9.dat</a:t>
                      </a:r>
                      <a:endParaRPr lang="zh-CN" sz="1000" kern="100">
                        <a:solidFill>
                          <a:schemeClr val="tx2"/>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74" marR="68574" marT="0" marB="0" anchor="ctr"/>
                </a:tc>
                <a:tc>
                  <a:txBody>
                    <a:bodyPr/>
                    <a:lstStyle/>
                    <a:p>
                      <a:pPr algn="ctr">
                        <a:spcAft>
                          <a:spcPts val="0"/>
                        </a:spcAft>
                      </a:pPr>
                      <a:r>
                        <a:rPr lang="en-US" sz="1200" kern="100">
                          <a:solidFill>
                            <a:schemeClr val="tx2"/>
                          </a:solidFill>
                          <a:effectLst/>
                        </a:rPr>
                        <a:t>1082.34</a:t>
                      </a:r>
                      <a:endParaRPr lang="zh-CN" sz="1000" kern="100">
                        <a:solidFill>
                          <a:schemeClr val="tx2"/>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74" marR="68574" marT="0" marB="0"/>
                </a:tc>
                <a:tc>
                  <a:txBody>
                    <a:bodyPr/>
                    <a:lstStyle/>
                    <a:p>
                      <a:pPr algn="ctr">
                        <a:spcAft>
                          <a:spcPts val="0"/>
                        </a:spcAft>
                      </a:pPr>
                      <a:r>
                        <a:rPr lang="en-US" sz="1200" kern="100">
                          <a:solidFill>
                            <a:schemeClr val="tx2"/>
                          </a:solidFill>
                          <a:effectLst/>
                        </a:rPr>
                        <a:t>250</a:t>
                      </a:r>
                      <a:r>
                        <a:rPr lang="zh-CN" sz="1200" kern="100">
                          <a:solidFill>
                            <a:schemeClr val="tx2"/>
                          </a:solidFill>
                          <a:effectLst/>
                        </a:rPr>
                        <a:t>，</a:t>
                      </a:r>
                      <a:r>
                        <a:rPr lang="en-US" sz="1200" kern="100">
                          <a:solidFill>
                            <a:schemeClr val="tx2"/>
                          </a:solidFill>
                          <a:effectLst/>
                        </a:rPr>
                        <a:t>190</a:t>
                      </a:r>
                      <a:endParaRPr lang="zh-CN" sz="1000" kern="100">
                        <a:solidFill>
                          <a:schemeClr val="tx2"/>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74" marR="68574" marT="0" marB="0" anchor="ctr"/>
                </a:tc>
                <a:extLst>
                  <a:ext uri="{0D108BD9-81ED-4DB2-BD59-A6C34878D82A}">
                    <a16:rowId xmlns:a16="http://schemas.microsoft.com/office/drawing/2014/main" val="10007"/>
                  </a:ext>
                </a:extLst>
              </a:tr>
              <a:tr h="310173">
                <a:tc>
                  <a:txBody>
                    <a:bodyPr/>
                    <a:lstStyle/>
                    <a:p>
                      <a:pPr algn="ctr">
                        <a:spcAft>
                          <a:spcPts val="0"/>
                        </a:spcAft>
                      </a:pPr>
                      <a:r>
                        <a:rPr lang="en-US" sz="1200" kern="100">
                          <a:solidFill>
                            <a:schemeClr val="tx2"/>
                          </a:solidFill>
                          <a:effectLst/>
                        </a:rPr>
                        <a:t>A10.dat</a:t>
                      </a:r>
                      <a:endParaRPr lang="zh-CN" sz="1000" kern="100">
                        <a:solidFill>
                          <a:schemeClr val="tx2"/>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74" marR="68574" marT="0" marB="0" anchor="ctr"/>
                </a:tc>
                <a:tc>
                  <a:txBody>
                    <a:bodyPr/>
                    <a:lstStyle/>
                    <a:p>
                      <a:pPr algn="ctr">
                        <a:spcAft>
                          <a:spcPts val="0"/>
                        </a:spcAft>
                      </a:pPr>
                      <a:r>
                        <a:rPr lang="en-US" sz="1200" kern="100">
                          <a:solidFill>
                            <a:schemeClr val="tx2"/>
                          </a:solidFill>
                          <a:effectLst/>
                        </a:rPr>
                        <a:t>1070.82</a:t>
                      </a:r>
                      <a:endParaRPr lang="zh-CN" sz="1000" kern="100">
                        <a:solidFill>
                          <a:schemeClr val="tx2"/>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74" marR="68574" marT="0" marB="0"/>
                </a:tc>
                <a:tc>
                  <a:txBody>
                    <a:bodyPr/>
                    <a:lstStyle/>
                    <a:p>
                      <a:pPr algn="ctr">
                        <a:spcAft>
                          <a:spcPts val="0"/>
                        </a:spcAft>
                      </a:pPr>
                      <a:r>
                        <a:rPr lang="en-US" sz="1200" kern="100">
                          <a:solidFill>
                            <a:schemeClr val="tx2"/>
                          </a:solidFill>
                          <a:effectLst/>
                        </a:rPr>
                        <a:t>230</a:t>
                      </a:r>
                      <a:r>
                        <a:rPr lang="zh-CN" sz="1200" kern="100">
                          <a:solidFill>
                            <a:schemeClr val="tx2"/>
                          </a:solidFill>
                          <a:effectLst/>
                        </a:rPr>
                        <a:t>，</a:t>
                      </a:r>
                      <a:r>
                        <a:rPr lang="en-US" sz="1200" kern="100">
                          <a:solidFill>
                            <a:schemeClr val="tx2"/>
                          </a:solidFill>
                          <a:effectLst/>
                        </a:rPr>
                        <a:t>190</a:t>
                      </a:r>
                      <a:endParaRPr lang="zh-CN" sz="1000" kern="100">
                        <a:solidFill>
                          <a:schemeClr val="tx2"/>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74" marR="68574" marT="0" marB="0" anchor="ctr"/>
                </a:tc>
                <a:extLst>
                  <a:ext uri="{0D108BD9-81ED-4DB2-BD59-A6C34878D82A}">
                    <a16:rowId xmlns:a16="http://schemas.microsoft.com/office/drawing/2014/main" val="10008"/>
                  </a:ext>
                </a:extLst>
              </a:tr>
              <a:tr h="310173">
                <a:tc>
                  <a:txBody>
                    <a:bodyPr/>
                    <a:lstStyle/>
                    <a:p>
                      <a:pPr algn="ctr">
                        <a:spcAft>
                          <a:spcPts val="0"/>
                        </a:spcAft>
                      </a:pPr>
                      <a:r>
                        <a:rPr lang="en-US" sz="1200" kern="100">
                          <a:solidFill>
                            <a:schemeClr val="tx2"/>
                          </a:solidFill>
                          <a:effectLst/>
                        </a:rPr>
                        <a:t>A11.dat</a:t>
                      </a:r>
                      <a:endParaRPr lang="zh-CN" sz="1000" kern="100">
                        <a:solidFill>
                          <a:schemeClr val="tx2"/>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74" marR="68574" marT="0" marB="0" anchor="ctr"/>
                </a:tc>
                <a:tc>
                  <a:txBody>
                    <a:bodyPr/>
                    <a:lstStyle/>
                    <a:p>
                      <a:pPr algn="ctr">
                        <a:spcAft>
                          <a:spcPts val="0"/>
                        </a:spcAft>
                      </a:pPr>
                      <a:r>
                        <a:rPr lang="en-US" sz="1200" kern="100">
                          <a:solidFill>
                            <a:schemeClr val="tx2"/>
                          </a:solidFill>
                          <a:effectLst/>
                        </a:rPr>
                        <a:t>1215.81</a:t>
                      </a:r>
                      <a:endParaRPr lang="zh-CN" sz="1000" kern="100">
                        <a:solidFill>
                          <a:schemeClr val="tx2"/>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74" marR="68574" marT="0" marB="0"/>
                </a:tc>
                <a:tc>
                  <a:txBody>
                    <a:bodyPr/>
                    <a:lstStyle/>
                    <a:p>
                      <a:pPr algn="ctr">
                        <a:spcAft>
                          <a:spcPts val="0"/>
                        </a:spcAft>
                      </a:pPr>
                      <a:r>
                        <a:rPr lang="en-US" sz="1200" kern="100">
                          <a:solidFill>
                            <a:schemeClr val="tx2"/>
                          </a:solidFill>
                          <a:effectLst/>
                        </a:rPr>
                        <a:t>210</a:t>
                      </a:r>
                      <a:r>
                        <a:rPr lang="zh-CN" sz="1200" kern="100">
                          <a:solidFill>
                            <a:schemeClr val="tx2"/>
                          </a:solidFill>
                          <a:effectLst/>
                        </a:rPr>
                        <a:t>，</a:t>
                      </a:r>
                      <a:r>
                        <a:rPr lang="en-US" sz="1200" kern="100">
                          <a:solidFill>
                            <a:schemeClr val="tx2"/>
                          </a:solidFill>
                          <a:effectLst/>
                        </a:rPr>
                        <a:t>190</a:t>
                      </a:r>
                      <a:endParaRPr lang="zh-CN" sz="1000" kern="100">
                        <a:solidFill>
                          <a:schemeClr val="tx2"/>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74" marR="68574" marT="0" marB="0" anchor="ctr"/>
                </a:tc>
                <a:extLst>
                  <a:ext uri="{0D108BD9-81ED-4DB2-BD59-A6C34878D82A}">
                    <a16:rowId xmlns:a16="http://schemas.microsoft.com/office/drawing/2014/main" val="10009"/>
                  </a:ext>
                </a:extLst>
              </a:tr>
              <a:tr h="310173">
                <a:tc>
                  <a:txBody>
                    <a:bodyPr/>
                    <a:lstStyle/>
                    <a:p>
                      <a:pPr algn="ctr">
                        <a:spcAft>
                          <a:spcPts val="0"/>
                        </a:spcAft>
                      </a:pPr>
                      <a:r>
                        <a:rPr lang="en-US" sz="1200" kern="100">
                          <a:solidFill>
                            <a:schemeClr val="tx2"/>
                          </a:solidFill>
                          <a:effectLst/>
                        </a:rPr>
                        <a:t>A12.dat</a:t>
                      </a:r>
                      <a:endParaRPr lang="zh-CN" sz="1000" kern="100">
                        <a:solidFill>
                          <a:schemeClr val="tx2"/>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74" marR="68574" marT="0" marB="0" anchor="ctr"/>
                </a:tc>
                <a:tc>
                  <a:txBody>
                    <a:bodyPr/>
                    <a:lstStyle/>
                    <a:p>
                      <a:pPr algn="ctr">
                        <a:spcAft>
                          <a:spcPts val="0"/>
                        </a:spcAft>
                      </a:pPr>
                      <a:r>
                        <a:rPr lang="en-US" sz="1200" kern="100">
                          <a:solidFill>
                            <a:schemeClr val="tx2"/>
                          </a:solidFill>
                          <a:effectLst/>
                        </a:rPr>
                        <a:t>1287.27</a:t>
                      </a:r>
                      <a:endParaRPr lang="zh-CN" sz="1000" kern="100">
                        <a:solidFill>
                          <a:schemeClr val="tx2"/>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74" marR="68574" marT="0" marB="0"/>
                </a:tc>
                <a:tc>
                  <a:txBody>
                    <a:bodyPr/>
                    <a:lstStyle/>
                    <a:p>
                      <a:pPr algn="ctr">
                        <a:spcAft>
                          <a:spcPts val="0"/>
                        </a:spcAft>
                      </a:pPr>
                      <a:r>
                        <a:rPr lang="en-US" sz="1200" kern="100">
                          <a:solidFill>
                            <a:schemeClr val="tx2"/>
                          </a:solidFill>
                          <a:effectLst/>
                        </a:rPr>
                        <a:t>210</a:t>
                      </a:r>
                      <a:r>
                        <a:rPr lang="zh-CN" sz="1200" kern="100">
                          <a:solidFill>
                            <a:schemeClr val="tx2"/>
                          </a:solidFill>
                          <a:effectLst/>
                        </a:rPr>
                        <a:t>，</a:t>
                      </a:r>
                      <a:r>
                        <a:rPr lang="en-US" sz="1200" kern="100">
                          <a:solidFill>
                            <a:schemeClr val="tx2"/>
                          </a:solidFill>
                          <a:effectLst/>
                        </a:rPr>
                        <a:t>200</a:t>
                      </a:r>
                      <a:endParaRPr lang="zh-CN" sz="1000" kern="100">
                        <a:solidFill>
                          <a:schemeClr val="tx2"/>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74" marR="68574" marT="0" marB="0" anchor="ctr"/>
                </a:tc>
                <a:extLst>
                  <a:ext uri="{0D108BD9-81ED-4DB2-BD59-A6C34878D82A}">
                    <a16:rowId xmlns:a16="http://schemas.microsoft.com/office/drawing/2014/main" val="10010"/>
                  </a:ext>
                </a:extLst>
              </a:tr>
              <a:tr h="310173">
                <a:tc>
                  <a:txBody>
                    <a:bodyPr/>
                    <a:lstStyle/>
                    <a:p>
                      <a:pPr algn="ctr">
                        <a:spcAft>
                          <a:spcPts val="0"/>
                        </a:spcAft>
                      </a:pPr>
                      <a:r>
                        <a:rPr lang="en-US" sz="1200" kern="100">
                          <a:solidFill>
                            <a:schemeClr val="tx2"/>
                          </a:solidFill>
                          <a:effectLst/>
                        </a:rPr>
                        <a:t>A13.dat</a:t>
                      </a:r>
                      <a:endParaRPr lang="zh-CN" sz="1000" kern="100">
                        <a:solidFill>
                          <a:schemeClr val="tx2"/>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74" marR="68574" marT="0" marB="0" anchor="ctr"/>
                </a:tc>
                <a:tc>
                  <a:txBody>
                    <a:bodyPr/>
                    <a:lstStyle/>
                    <a:p>
                      <a:pPr algn="ctr">
                        <a:spcAft>
                          <a:spcPts val="0"/>
                        </a:spcAft>
                      </a:pPr>
                      <a:r>
                        <a:rPr lang="en-US" sz="1200" kern="100">
                          <a:solidFill>
                            <a:schemeClr val="tx2"/>
                          </a:solidFill>
                          <a:effectLst/>
                        </a:rPr>
                        <a:t>1075.32</a:t>
                      </a:r>
                      <a:endParaRPr lang="zh-CN" sz="1000" kern="100">
                        <a:solidFill>
                          <a:schemeClr val="tx2"/>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74" marR="68574" marT="0" marB="0"/>
                </a:tc>
                <a:tc>
                  <a:txBody>
                    <a:bodyPr/>
                    <a:lstStyle/>
                    <a:p>
                      <a:pPr algn="ctr">
                        <a:spcAft>
                          <a:spcPts val="0"/>
                        </a:spcAft>
                      </a:pPr>
                      <a:r>
                        <a:rPr lang="en-US" sz="1200" kern="100" dirty="0">
                          <a:solidFill>
                            <a:schemeClr val="tx2"/>
                          </a:solidFill>
                          <a:effectLst/>
                        </a:rPr>
                        <a:t>230</a:t>
                      </a:r>
                      <a:r>
                        <a:rPr lang="zh-CN" sz="1200" kern="100" dirty="0">
                          <a:solidFill>
                            <a:schemeClr val="tx2"/>
                          </a:solidFill>
                          <a:effectLst/>
                        </a:rPr>
                        <a:t>，</a:t>
                      </a:r>
                      <a:r>
                        <a:rPr lang="en-US" sz="1200" kern="100" dirty="0">
                          <a:solidFill>
                            <a:schemeClr val="tx2"/>
                          </a:solidFill>
                          <a:effectLst/>
                        </a:rPr>
                        <a:t>200</a:t>
                      </a:r>
                      <a:endParaRPr lang="zh-CN" sz="1000" kern="100" dirty="0">
                        <a:solidFill>
                          <a:schemeClr val="tx2"/>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74" marR="68574" marT="0" marB="0" anchor="ctr"/>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219319725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标题 1"/>
          <p:cNvSpPr>
            <a:spLocks noGrp="1"/>
          </p:cNvSpPr>
          <p:nvPr>
            <p:ph type="title"/>
          </p:nvPr>
        </p:nvSpPr>
        <p:spPr>
          <a:xfrm>
            <a:off x="1620838" y="622301"/>
            <a:ext cx="6551612" cy="574452"/>
          </a:xfrm>
        </p:spPr>
        <p:txBody>
          <a:bodyPr/>
          <a:lstStyle/>
          <a:p>
            <a:r>
              <a:rPr lang="zh-CN" altLang="en-US" sz="3200" b="1" dirty="0" smtClean="0"/>
              <a:t>实验测量与模拟计算比较</a:t>
            </a:r>
          </a:p>
        </p:txBody>
      </p:sp>
      <p:sp>
        <p:nvSpPr>
          <p:cNvPr id="45059" name="内容占位符 2"/>
          <p:cNvSpPr>
            <a:spLocks noGrp="1"/>
          </p:cNvSpPr>
          <p:nvPr>
            <p:ph idx="1"/>
          </p:nvPr>
        </p:nvSpPr>
        <p:spPr>
          <a:xfrm>
            <a:off x="468313" y="1268413"/>
            <a:ext cx="8229600" cy="1081087"/>
          </a:xfrm>
        </p:spPr>
        <p:txBody>
          <a:bodyPr/>
          <a:lstStyle/>
          <a:p>
            <a:r>
              <a:rPr lang="zh-CN" altLang="zh-CN" sz="2400" smtClean="0"/>
              <a:t>当</a:t>
            </a:r>
            <a:r>
              <a:rPr lang="en-US" altLang="zh-CN" sz="2400" smtClean="0"/>
              <a:t>IC5</a:t>
            </a:r>
            <a:r>
              <a:rPr lang="zh-CN" altLang="zh-CN" sz="2400" smtClean="0"/>
              <a:t>加载电流为</a:t>
            </a:r>
            <a:r>
              <a:rPr lang="en-US" altLang="zh-CN" sz="2400" smtClean="0"/>
              <a:t>300</a:t>
            </a:r>
            <a:r>
              <a:rPr lang="zh-CN" altLang="zh-CN" sz="2400" smtClean="0"/>
              <a:t>时，将神龙一号注入器段</a:t>
            </a:r>
            <a:r>
              <a:rPr lang="en-US" altLang="zh-CN" sz="2400" smtClean="0"/>
              <a:t>PIC</a:t>
            </a:r>
            <a:r>
              <a:rPr lang="zh-CN" altLang="zh-CN" sz="2400" smtClean="0"/>
              <a:t>数值模拟 数据与实验测量值作比较</a:t>
            </a:r>
            <a:endParaRPr lang="zh-CN" altLang="en-US" sz="2400" smtClean="0"/>
          </a:p>
        </p:txBody>
      </p:sp>
      <p:graphicFrame>
        <p:nvGraphicFramePr>
          <p:cNvPr id="4" name="表格 3"/>
          <p:cNvGraphicFramePr>
            <a:graphicFrameLocks noGrp="1"/>
          </p:cNvGraphicFramePr>
          <p:nvPr>
            <p:extLst>
              <p:ext uri="{D42A27DB-BD31-4B8C-83A1-F6EECF244321}">
                <p14:modId xmlns:p14="http://schemas.microsoft.com/office/powerpoint/2010/main" val="1636199673"/>
              </p:ext>
            </p:extLst>
          </p:nvPr>
        </p:nvGraphicFramePr>
        <p:xfrm>
          <a:off x="0" y="2640273"/>
          <a:ext cx="4890269" cy="3046401"/>
        </p:xfrm>
        <a:graphic>
          <a:graphicData uri="http://schemas.openxmlformats.org/drawingml/2006/table">
            <a:tbl>
              <a:tblPr firstRow="1" firstCol="1" bandRow="1">
                <a:tableStyleId>{5C22544A-7EE6-4342-B048-85BDC9FD1C3A}</a:tableStyleId>
              </a:tblPr>
              <a:tblGrid>
                <a:gridCol w="486759">
                  <a:extLst>
                    <a:ext uri="{9D8B030D-6E8A-4147-A177-3AD203B41FA5}">
                      <a16:colId xmlns:a16="http://schemas.microsoft.com/office/drawing/2014/main" val="20000"/>
                    </a:ext>
                  </a:extLst>
                </a:gridCol>
                <a:gridCol w="763855">
                  <a:extLst>
                    <a:ext uri="{9D8B030D-6E8A-4147-A177-3AD203B41FA5}">
                      <a16:colId xmlns:a16="http://schemas.microsoft.com/office/drawing/2014/main" val="20001"/>
                    </a:ext>
                  </a:extLst>
                </a:gridCol>
                <a:gridCol w="796207">
                  <a:extLst>
                    <a:ext uri="{9D8B030D-6E8A-4147-A177-3AD203B41FA5}">
                      <a16:colId xmlns:a16="http://schemas.microsoft.com/office/drawing/2014/main" val="20002"/>
                    </a:ext>
                  </a:extLst>
                </a:gridCol>
                <a:gridCol w="1364548">
                  <a:extLst>
                    <a:ext uri="{9D8B030D-6E8A-4147-A177-3AD203B41FA5}">
                      <a16:colId xmlns:a16="http://schemas.microsoft.com/office/drawing/2014/main" val="20003"/>
                    </a:ext>
                  </a:extLst>
                </a:gridCol>
                <a:gridCol w="1478900">
                  <a:extLst>
                    <a:ext uri="{9D8B030D-6E8A-4147-A177-3AD203B41FA5}">
                      <a16:colId xmlns:a16="http://schemas.microsoft.com/office/drawing/2014/main" val="20004"/>
                    </a:ext>
                  </a:extLst>
                </a:gridCol>
              </a:tblGrid>
              <a:tr h="723429">
                <a:tc>
                  <a:txBody>
                    <a:bodyPr/>
                    <a:lstStyle/>
                    <a:p>
                      <a:pPr algn="ctr">
                        <a:spcAft>
                          <a:spcPts val="0"/>
                        </a:spcAft>
                      </a:pPr>
                      <a:r>
                        <a:rPr lang="en-US" sz="1400" kern="100" dirty="0">
                          <a:solidFill>
                            <a:schemeClr val="tx2"/>
                          </a:solidFill>
                          <a:effectLst/>
                        </a:rPr>
                        <a:t> </a:t>
                      </a:r>
                      <a:endParaRPr lang="zh-CN" sz="1400" kern="100" dirty="0">
                        <a:solidFill>
                          <a:schemeClr val="tx2"/>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8" marR="68588" marT="0" marB="0"/>
                </a:tc>
                <a:tc>
                  <a:txBody>
                    <a:bodyPr/>
                    <a:lstStyle/>
                    <a:p>
                      <a:pPr algn="ctr">
                        <a:spcAft>
                          <a:spcPts val="0"/>
                        </a:spcAft>
                      </a:pPr>
                      <a:r>
                        <a:rPr lang="en-US" sz="1200" kern="100" dirty="0">
                          <a:solidFill>
                            <a:schemeClr val="tx2"/>
                          </a:solidFill>
                          <a:effectLst/>
                        </a:rPr>
                        <a:t>JC01</a:t>
                      </a:r>
                      <a:r>
                        <a:rPr lang="zh-CN" sz="1200" kern="100" dirty="0">
                          <a:solidFill>
                            <a:schemeClr val="tx2"/>
                          </a:solidFill>
                          <a:effectLst/>
                        </a:rPr>
                        <a:t>励磁电流</a:t>
                      </a:r>
                      <a:r>
                        <a:rPr lang="en-US" sz="1200" kern="100" dirty="0">
                          <a:solidFill>
                            <a:schemeClr val="tx2"/>
                          </a:solidFill>
                          <a:effectLst/>
                        </a:rPr>
                        <a:t>A</a:t>
                      </a:r>
                      <a:endParaRPr lang="zh-CN" sz="1200" kern="100" dirty="0">
                        <a:solidFill>
                          <a:schemeClr val="tx2"/>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8" marR="68588" marT="0" marB="0"/>
                </a:tc>
                <a:tc>
                  <a:txBody>
                    <a:bodyPr/>
                    <a:lstStyle/>
                    <a:p>
                      <a:pPr algn="ctr">
                        <a:spcAft>
                          <a:spcPts val="0"/>
                        </a:spcAft>
                      </a:pPr>
                      <a:r>
                        <a:rPr lang="zh-CN" sz="1200" kern="100" dirty="0">
                          <a:solidFill>
                            <a:schemeClr val="tx2"/>
                          </a:solidFill>
                          <a:effectLst/>
                        </a:rPr>
                        <a:t>束流包络半径</a:t>
                      </a:r>
                      <a:r>
                        <a:rPr lang="en-US" sz="1200" kern="100" dirty="0">
                          <a:solidFill>
                            <a:schemeClr val="tx2"/>
                          </a:solidFill>
                          <a:effectLst/>
                        </a:rPr>
                        <a:t>mm</a:t>
                      </a:r>
                      <a:endParaRPr lang="zh-CN" sz="1200" kern="100" dirty="0">
                        <a:solidFill>
                          <a:schemeClr val="tx2"/>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8" marR="68588" marT="0" marB="0"/>
                </a:tc>
                <a:tc>
                  <a:txBody>
                    <a:bodyPr/>
                    <a:lstStyle/>
                    <a:p>
                      <a:pPr algn="ctr">
                        <a:spcAft>
                          <a:spcPts val="0"/>
                        </a:spcAft>
                      </a:pPr>
                      <a:r>
                        <a:rPr lang="en-US" sz="1200" kern="100" dirty="0">
                          <a:solidFill>
                            <a:schemeClr val="tx2"/>
                          </a:solidFill>
                          <a:effectLst/>
                        </a:rPr>
                        <a:t>X</a:t>
                      </a:r>
                      <a:r>
                        <a:rPr lang="zh-CN" sz="1200" kern="100" dirty="0">
                          <a:solidFill>
                            <a:schemeClr val="tx2"/>
                          </a:solidFill>
                          <a:effectLst/>
                        </a:rPr>
                        <a:t>归一化边发射度</a:t>
                      </a:r>
                      <a:r>
                        <a:rPr lang="en-US" sz="1200" kern="100" dirty="0">
                          <a:solidFill>
                            <a:schemeClr val="tx2"/>
                          </a:solidFill>
                          <a:effectLst/>
                        </a:rPr>
                        <a:t>mm </a:t>
                      </a:r>
                      <a:r>
                        <a:rPr lang="en-US" sz="1200" kern="100" dirty="0" err="1">
                          <a:solidFill>
                            <a:schemeClr val="tx2"/>
                          </a:solidFill>
                          <a:effectLst/>
                        </a:rPr>
                        <a:t>mrad</a:t>
                      </a:r>
                      <a:endParaRPr lang="zh-CN" sz="1200" kern="100" dirty="0">
                        <a:solidFill>
                          <a:schemeClr val="tx2"/>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8" marR="68588" marT="0" marB="0"/>
                </a:tc>
                <a:tc>
                  <a:txBody>
                    <a:bodyPr/>
                    <a:lstStyle/>
                    <a:p>
                      <a:pPr algn="ctr">
                        <a:spcAft>
                          <a:spcPts val="0"/>
                        </a:spcAft>
                      </a:pPr>
                      <a:r>
                        <a:rPr lang="en-US" sz="1200" kern="100" dirty="0">
                          <a:solidFill>
                            <a:schemeClr val="tx2"/>
                          </a:solidFill>
                          <a:effectLst/>
                        </a:rPr>
                        <a:t>X</a:t>
                      </a:r>
                      <a:r>
                        <a:rPr lang="zh-CN" sz="1200" kern="100" dirty="0">
                          <a:solidFill>
                            <a:schemeClr val="tx2"/>
                          </a:solidFill>
                          <a:effectLst/>
                        </a:rPr>
                        <a:t>归一化边发射度</a:t>
                      </a:r>
                      <a:r>
                        <a:rPr lang="en-US" sz="1200" kern="100" dirty="0">
                          <a:solidFill>
                            <a:schemeClr val="tx2"/>
                          </a:solidFill>
                          <a:effectLst/>
                        </a:rPr>
                        <a:t>mm </a:t>
                      </a:r>
                      <a:r>
                        <a:rPr lang="en-US" sz="1200" kern="100" dirty="0" err="1">
                          <a:solidFill>
                            <a:schemeClr val="tx2"/>
                          </a:solidFill>
                          <a:effectLst/>
                        </a:rPr>
                        <a:t>mrad</a:t>
                      </a:r>
                      <a:r>
                        <a:rPr lang="zh-CN" sz="1200" kern="100" dirty="0">
                          <a:solidFill>
                            <a:schemeClr val="tx2"/>
                          </a:solidFill>
                          <a:effectLst/>
                        </a:rPr>
                        <a:t>（实验测量值）</a:t>
                      </a:r>
                      <a:endParaRPr lang="zh-CN" sz="1200" kern="100" dirty="0">
                        <a:solidFill>
                          <a:schemeClr val="tx2"/>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8" marR="68588" marT="0" marB="0"/>
                </a:tc>
                <a:extLst>
                  <a:ext uri="{0D108BD9-81ED-4DB2-BD59-A6C34878D82A}">
                    <a16:rowId xmlns:a16="http://schemas.microsoft.com/office/drawing/2014/main" val="10000"/>
                  </a:ext>
                </a:extLst>
              </a:tr>
              <a:tr h="576783">
                <a:tc>
                  <a:txBody>
                    <a:bodyPr/>
                    <a:lstStyle/>
                    <a:p>
                      <a:pPr algn="ctr">
                        <a:spcAft>
                          <a:spcPts val="0"/>
                        </a:spcAft>
                      </a:pPr>
                      <a:r>
                        <a:rPr lang="en-US" sz="1400" kern="100">
                          <a:solidFill>
                            <a:schemeClr val="tx2"/>
                          </a:solidFill>
                          <a:effectLst/>
                        </a:rPr>
                        <a:t>1</a:t>
                      </a:r>
                      <a:endParaRPr lang="zh-CN" sz="1400" kern="100">
                        <a:solidFill>
                          <a:schemeClr val="tx2"/>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8" marR="68588" marT="0" marB="0"/>
                </a:tc>
                <a:tc>
                  <a:txBody>
                    <a:bodyPr/>
                    <a:lstStyle/>
                    <a:p>
                      <a:pPr algn="ctr">
                        <a:spcAft>
                          <a:spcPts val="0"/>
                        </a:spcAft>
                      </a:pPr>
                      <a:r>
                        <a:rPr lang="en-US" sz="1400" kern="100">
                          <a:solidFill>
                            <a:schemeClr val="tx2"/>
                          </a:solidFill>
                          <a:effectLst/>
                        </a:rPr>
                        <a:t>170</a:t>
                      </a:r>
                      <a:endParaRPr lang="zh-CN" sz="1400" kern="100">
                        <a:solidFill>
                          <a:schemeClr val="tx2"/>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8" marR="68588" marT="0" marB="0"/>
                </a:tc>
                <a:tc>
                  <a:txBody>
                    <a:bodyPr/>
                    <a:lstStyle/>
                    <a:p>
                      <a:pPr algn="ctr">
                        <a:spcAft>
                          <a:spcPts val="0"/>
                        </a:spcAft>
                      </a:pPr>
                      <a:r>
                        <a:rPr lang="en-US" sz="1400" kern="100" dirty="0">
                          <a:solidFill>
                            <a:schemeClr val="tx2"/>
                          </a:solidFill>
                          <a:effectLst/>
                        </a:rPr>
                        <a:t>29.2</a:t>
                      </a:r>
                      <a:endParaRPr lang="zh-CN" sz="1400" kern="100" dirty="0">
                        <a:solidFill>
                          <a:schemeClr val="tx2"/>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8" marR="68588" marT="0" marB="0"/>
                </a:tc>
                <a:tc>
                  <a:txBody>
                    <a:bodyPr/>
                    <a:lstStyle/>
                    <a:p>
                      <a:pPr algn="ctr">
                        <a:spcAft>
                          <a:spcPts val="0"/>
                        </a:spcAft>
                      </a:pPr>
                      <a:r>
                        <a:rPr lang="en-US" sz="1400" kern="100">
                          <a:solidFill>
                            <a:schemeClr val="tx2"/>
                          </a:solidFill>
                          <a:effectLst/>
                        </a:rPr>
                        <a:t>702.2</a:t>
                      </a:r>
                      <a:endParaRPr lang="zh-CN" sz="1400" kern="100">
                        <a:solidFill>
                          <a:schemeClr val="tx2"/>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8" marR="68588" marT="0" marB="0"/>
                </a:tc>
                <a:tc>
                  <a:txBody>
                    <a:bodyPr/>
                    <a:lstStyle/>
                    <a:p>
                      <a:pPr algn="ctr">
                        <a:spcAft>
                          <a:spcPts val="0"/>
                        </a:spcAft>
                      </a:pPr>
                      <a:r>
                        <a:rPr lang="en-US" sz="1400" kern="100">
                          <a:solidFill>
                            <a:schemeClr val="tx2"/>
                          </a:solidFill>
                          <a:effectLst/>
                        </a:rPr>
                        <a:t>901.1</a:t>
                      </a:r>
                      <a:endParaRPr lang="zh-CN" sz="1400" kern="100">
                        <a:solidFill>
                          <a:schemeClr val="tx2"/>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8" marR="68588" marT="0" marB="0"/>
                </a:tc>
                <a:extLst>
                  <a:ext uri="{0D108BD9-81ED-4DB2-BD59-A6C34878D82A}">
                    <a16:rowId xmlns:a16="http://schemas.microsoft.com/office/drawing/2014/main" val="10001"/>
                  </a:ext>
                </a:extLst>
              </a:tr>
              <a:tr h="576783">
                <a:tc>
                  <a:txBody>
                    <a:bodyPr/>
                    <a:lstStyle/>
                    <a:p>
                      <a:pPr algn="ctr">
                        <a:spcAft>
                          <a:spcPts val="0"/>
                        </a:spcAft>
                      </a:pPr>
                      <a:r>
                        <a:rPr lang="en-US" sz="1400" kern="100">
                          <a:solidFill>
                            <a:schemeClr val="tx2"/>
                          </a:solidFill>
                          <a:effectLst/>
                        </a:rPr>
                        <a:t>2</a:t>
                      </a:r>
                      <a:endParaRPr lang="zh-CN" sz="1400" kern="100">
                        <a:solidFill>
                          <a:schemeClr val="tx2"/>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8" marR="68588" marT="0" marB="0"/>
                </a:tc>
                <a:tc>
                  <a:txBody>
                    <a:bodyPr/>
                    <a:lstStyle/>
                    <a:p>
                      <a:pPr algn="ctr">
                        <a:spcAft>
                          <a:spcPts val="0"/>
                        </a:spcAft>
                      </a:pPr>
                      <a:r>
                        <a:rPr lang="en-US" sz="1400" kern="100">
                          <a:solidFill>
                            <a:schemeClr val="tx2"/>
                          </a:solidFill>
                          <a:effectLst/>
                        </a:rPr>
                        <a:t>190</a:t>
                      </a:r>
                      <a:endParaRPr lang="zh-CN" sz="1400" kern="100">
                        <a:solidFill>
                          <a:schemeClr val="tx2"/>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8" marR="68588" marT="0" marB="0"/>
                </a:tc>
                <a:tc>
                  <a:txBody>
                    <a:bodyPr/>
                    <a:lstStyle/>
                    <a:p>
                      <a:pPr algn="ctr">
                        <a:spcAft>
                          <a:spcPts val="0"/>
                        </a:spcAft>
                      </a:pPr>
                      <a:r>
                        <a:rPr lang="en-US" sz="1400" kern="100" dirty="0">
                          <a:solidFill>
                            <a:schemeClr val="tx2"/>
                          </a:solidFill>
                          <a:effectLst/>
                        </a:rPr>
                        <a:t>40.3</a:t>
                      </a:r>
                      <a:endParaRPr lang="zh-CN" sz="1400" kern="100" dirty="0">
                        <a:solidFill>
                          <a:schemeClr val="tx2"/>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8" marR="68588" marT="0" marB="0"/>
                </a:tc>
                <a:tc>
                  <a:txBody>
                    <a:bodyPr/>
                    <a:lstStyle/>
                    <a:p>
                      <a:pPr algn="ctr">
                        <a:spcAft>
                          <a:spcPts val="0"/>
                        </a:spcAft>
                      </a:pPr>
                      <a:r>
                        <a:rPr lang="en-US" sz="1400" kern="100" dirty="0">
                          <a:solidFill>
                            <a:schemeClr val="tx2"/>
                          </a:solidFill>
                          <a:effectLst/>
                        </a:rPr>
                        <a:t>953.9</a:t>
                      </a:r>
                      <a:endParaRPr lang="zh-CN" sz="1400" kern="100" dirty="0">
                        <a:solidFill>
                          <a:schemeClr val="tx2"/>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8" marR="68588" marT="0" marB="0"/>
                </a:tc>
                <a:tc>
                  <a:txBody>
                    <a:bodyPr/>
                    <a:lstStyle/>
                    <a:p>
                      <a:pPr algn="ctr">
                        <a:spcAft>
                          <a:spcPts val="0"/>
                        </a:spcAft>
                      </a:pPr>
                      <a:r>
                        <a:rPr lang="en-US" sz="1400" kern="100" dirty="0">
                          <a:solidFill>
                            <a:schemeClr val="tx2"/>
                          </a:solidFill>
                          <a:effectLst/>
                        </a:rPr>
                        <a:t>1194.5</a:t>
                      </a:r>
                      <a:endParaRPr lang="zh-CN" sz="1400" kern="100" dirty="0">
                        <a:solidFill>
                          <a:schemeClr val="tx2"/>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8" marR="68588" marT="0" marB="0"/>
                </a:tc>
                <a:extLst>
                  <a:ext uri="{0D108BD9-81ED-4DB2-BD59-A6C34878D82A}">
                    <a16:rowId xmlns:a16="http://schemas.microsoft.com/office/drawing/2014/main" val="10002"/>
                  </a:ext>
                </a:extLst>
              </a:tr>
              <a:tr h="576783">
                <a:tc>
                  <a:txBody>
                    <a:bodyPr/>
                    <a:lstStyle/>
                    <a:p>
                      <a:pPr algn="ctr">
                        <a:spcAft>
                          <a:spcPts val="0"/>
                        </a:spcAft>
                      </a:pPr>
                      <a:r>
                        <a:rPr lang="en-US" sz="1400" kern="100">
                          <a:solidFill>
                            <a:schemeClr val="tx2"/>
                          </a:solidFill>
                          <a:effectLst/>
                        </a:rPr>
                        <a:t>3</a:t>
                      </a:r>
                      <a:endParaRPr lang="zh-CN" sz="1400" kern="100">
                        <a:solidFill>
                          <a:schemeClr val="tx2"/>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8" marR="68588" marT="0" marB="0"/>
                </a:tc>
                <a:tc>
                  <a:txBody>
                    <a:bodyPr/>
                    <a:lstStyle/>
                    <a:p>
                      <a:pPr algn="ctr">
                        <a:spcAft>
                          <a:spcPts val="0"/>
                        </a:spcAft>
                      </a:pPr>
                      <a:r>
                        <a:rPr lang="en-US" sz="1400" kern="100">
                          <a:solidFill>
                            <a:schemeClr val="tx2"/>
                          </a:solidFill>
                          <a:effectLst/>
                        </a:rPr>
                        <a:t>210</a:t>
                      </a:r>
                      <a:endParaRPr lang="zh-CN" sz="1400" kern="100">
                        <a:solidFill>
                          <a:schemeClr val="tx2"/>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8" marR="68588" marT="0" marB="0"/>
                </a:tc>
                <a:tc>
                  <a:txBody>
                    <a:bodyPr/>
                    <a:lstStyle/>
                    <a:p>
                      <a:pPr algn="ctr">
                        <a:spcAft>
                          <a:spcPts val="0"/>
                        </a:spcAft>
                      </a:pPr>
                      <a:r>
                        <a:rPr lang="en-US" sz="1400" kern="100">
                          <a:solidFill>
                            <a:schemeClr val="tx2"/>
                          </a:solidFill>
                          <a:effectLst/>
                        </a:rPr>
                        <a:t>46.8</a:t>
                      </a:r>
                      <a:endParaRPr lang="zh-CN" sz="1400" kern="100">
                        <a:solidFill>
                          <a:schemeClr val="tx2"/>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8" marR="68588" marT="0" marB="0"/>
                </a:tc>
                <a:tc>
                  <a:txBody>
                    <a:bodyPr/>
                    <a:lstStyle/>
                    <a:p>
                      <a:pPr algn="ctr">
                        <a:spcAft>
                          <a:spcPts val="0"/>
                        </a:spcAft>
                      </a:pPr>
                      <a:r>
                        <a:rPr lang="en-US" sz="1400" kern="100" dirty="0">
                          <a:solidFill>
                            <a:schemeClr val="tx2"/>
                          </a:solidFill>
                          <a:effectLst/>
                        </a:rPr>
                        <a:t>1019.0</a:t>
                      </a:r>
                      <a:endParaRPr lang="zh-CN" sz="1400" kern="100" dirty="0">
                        <a:solidFill>
                          <a:schemeClr val="tx2"/>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8" marR="68588" marT="0" marB="0"/>
                </a:tc>
                <a:tc>
                  <a:txBody>
                    <a:bodyPr/>
                    <a:lstStyle/>
                    <a:p>
                      <a:pPr algn="ctr">
                        <a:spcAft>
                          <a:spcPts val="0"/>
                        </a:spcAft>
                      </a:pPr>
                      <a:r>
                        <a:rPr lang="en-US" sz="1400" kern="100" dirty="0">
                          <a:solidFill>
                            <a:schemeClr val="tx2"/>
                          </a:solidFill>
                          <a:effectLst/>
                        </a:rPr>
                        <a:t>1191.2</a:t>
                      </a:r>
                      <a:endParaRPr lang="zh-CN" sz="1400" kern="100" dirty="0">
                        <a:solidFill>
                          <a:schemeClr val="tx2"/>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8" marR="68588" marT="0" marB="0"/>
                </a:tc>
                <a:extLst>
                  <a:ext uri="{0D108BD9-81ED-4DB2-BD59-A6C34878D82A}">
                    <a16:rowId xmlns:a16="http://schemas.microsoft.com/office/drawing/2014/main" val="10003"/>
                  </a:ext>
                </a:extLst>
              </a:tr>
              <a:tr h="592623">
                <a:tc>
                  <a:txBody>
                    <a:bodyPr/>
                    <a:lstStyle/>
                    <a:p>
                      <a:pPr algn="ctr">
                        <a:spcAft>
                          <a:spcPts val="0"/>
                        </a:spcAft>
                      </a:pPr>
                      <a:r>
                        <a:rPr lang="en-US" sz="1400" kern="100">
                          <a:solidFill>
                            <a:schemeClr val="tx2"/>
                          </a:solidFill>
                          <a:effectLst/>
                        </a:rPr>
                        <a:t>4</a:t>
                      </a:r>
                      <a:endParaRPr lang="zh-CN" sz="1400" kern="100">
                        <a:solidFill>
                          <a:schemeClr val="tx2"/>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8" marR="68588" marT="0" marB="0"/>
                </a:tc>
                <a:tc>
                  <a:txBody>
                    <a:bodyPr/>
                    <a:lstStyle/>
                    <a:p>
                      <a:pPr algn="ctr">
                        <a:spcAft>
                          <a:spcPts val="0"/>
                        </a:spcAft>
                      </a:pPr>
                      <a:r>
                        <a:rPr lang="en-US" sz="1400" kern="100">
                          <a:solidFill>
                            <a:schemeClr val="tx2"/>
                          </a:solidFill>
                          <a:effectLst/>
                        </a:rPr>
                        <a:t>220</a:t>
                      </a:r>
                      <a:endParaRPr lang="zh-CN" sz="1400" kern="100">
                        <a:solidFill>
                          <a:schemeClr val="tx2"/>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8" marR="68588" marT="0" marB="0"/>
                </a:tc>
                <a:tc>
                  <a:txBody>
                    <a:bodyPr/>
                    <a:lstStyle/>
                    <a:p>
                      <a:pPr algn="ctr">
                        <a:spcAft>
                          <a:spcPts val="0"/>
                        </a:spcAft>
                      </a:pPr>
                      <a:r>
                        <a:rPr lang="en-US" sz="1400" kern="100">
                          <a:solidFill>
                            <a:schemeClr val="tx2"/>
                          </a:solidFill>
                          <a:effectLst/>
                        </a:rPr>
                        <a:t>47.7</a:t>
                      </a:r>
                      <a:endParaRPr lang="zh-CN" sz="1400" kern="100">
                        <a:solidFill>
                          <a:schemeClr val="tx2"/>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8" marR="68588" marT="0" marB="0"/>
                </a:tc>
                <a:tc>
                  <a:txBody>
                    <a:bodyPr/>
                    <a:lstStyle/>
                    <a:p>
                      <a:pPr algn="ctr">
                        <a:spcAft>
                          <a:spcPts val="0"/>
                        </a:spcAft>
                      </a:pPr>
                      <a:r>
                        <a:rPr lang="en-US" sz="1400" kern="100">
                          <a:solidFill>
                            <a:schemeClr val="tx2"/>
                          </a:solidFill>
                          <a:effectLst/>
                        </a:rPr>
                        <a:t>998.5</a:t>
                      </a:r>
                      <a:endParaRPr lang="zh-CN" sz="1400" kern="100">
                        <a:solidFill>
                          <a:schemeClr val="tx2"/>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8" marR="68588" marT="0" marB="0"/>
                </a:tc>
                <a:tc>
                  <a:txBody>
                    <a:bodyPr/>
                    <a:lstStyle/>
                    <a:p>
                      <a:pPr algn="ctr">
                        <a:spcAft>
                          <a:spcPts val="0"/>
                        </a:spcAft>
                      </a:pPr>
                      <a:r>
                        <a:rPr lang="en-US" sz="1400" kern="100" dirty="0">
                          <a:solidFill>
                            <a:schemeClr val="tx2"/>
                          </a:solidFill>
                          <a:effectLst/>
                        </a:rPr>
                        <a:t>860.9</a:t>
                      </a:r>
                      <a:endParaRPr lang="zh-CN" sz="1400" kern="100" dirty="0">
                        <a:solidFill>
                          <a:schemeClr val="tx2"/>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8" marR="68588" marT="0" marB="0"/>
                </a:tc>
                <a:extLst>
                  <a:ext uri="{0D108BD9-81ED-4DB2-BD59-A6C34878D82A}">
                    <a16:rowId xmlns:a16="http://schemas.microsoft.com/office/drawing/2014/main" val="10004"/>
                  </a:ext>
                </a:extLst>
              </a:tr>
            </a:tbl>
          </a:graphicData>
        </a:graphic>
      </p:graphicFrame>
      <p:graphicFrame>
        <p:nvGraphicFramePr>
          <p:cNvPr id="45098" name="图表 4"/>
          <p:cNvGraphicFramePr>
            <a:graphicFrameLocks/>
          </p:cNvGraphicFramePr>
          <p:nvPr>
            <p:extLst>
              <p:ext uri="{D42A27DB-BD31-4B8C-83A1-F6EECF244321}">
                <p14:modId xmlns:p14="http://schemas.microsoft.com/office/powerpoint/2010/main" val="1397562503"/>
              </p:ext>
            </p:extLst>
          </p:nvPr>
        </p:nvGraphicFramePr>
        <p:xfrm>
          <a:off x="4896644" y="2179390"/>
          <a:ext cx="4046414" cy="3507284"/>
        </p:xfrm>
        <a:graphic>
          <a:graphicData uri="http://schemas.openxmlformats.org/presentationml/2006/ole">
            <mc:AlternateContent xmlns:mc="http://schemas.openxmlformats.org/markup-compatibility/2006">
              <mc:Choice xmlns:v="urn:schemas-microsoft-com:vml" Requires="v">
                <p:oleObj spid="_x0000_s23586" name="图表" r:id="rId3" imgW="4682134" imgH="4145639" progId="Excel.Chart.8">
                  <p:embed/>
                </p:oleObj>
              </mc:Choice>
              <mc:Fallback>
                <p:oleObj name="图表" r:id="rId3" imgW="4682134" imgH="4145639" progId="Excel.Chart.8">
                  <p:embed/>
                  <p:pic>
                    <p:nvPicPr>
                      <p:cNvPr id="0" name=""/>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96644" y="2179390"/>
                        <a:ext cx="4046414" cy="3507284"/>
                      </a:xfrm>
                      <a:prstGeom prst="rect">
                        <a:avLst/>
                      </a:prstGeom>
                      <a:noFill/>
                      <a:ln>
                        <a:noFill/>
                      </a:ln>
                      <a:extLst/>
                    </p:spPr>
                  </p:pic>
                </p:oleObj>
              </mc:Fallback>
            </mc:AlternateContent>
          </a:graphicData>
        </a:graphic>
      </p:graphicFrame>
    </p:spTree>
    <p:extLst>
      <p:ext uri="{BB962C8B-B14F-4D97-AF65-F5344CB8AC3E}">
        <p14:creationId xmlns:p14="http://schemas.microsoft.com/office/powerpoint/2010/main" val="123000012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内容占位符 2"/>
          <p:cNvSpPr>
            <a:spLocks noGrp="1"/>
          </p:cNvSpPr>
          <p:nvPr>
            <p:ph idx="1"/>
          </p:nvPr>
        </p:nvSpPr>
        <p:spPr>
          <a:xfrm>
            <a:off x="395288" y="1131888"/>
            <a:ext cx="8229600" cy="460375"/>
          </a:xfrm>
        </p:spPr>
        <p:txBody>
          <a:bodyPr/>
          <a:lstStyle/>
          <a:p>
            <a:r>
              <a:rPr lang="en-US" altLang="zh-CN" sz="2000" smtClean="0"/>
              <a:t>IC5</a:t>
            </a:r>
            <a:r>
              <a:rPr lang="zh-CN" altLang="zh-CN" sz="2000" smtClean="0"/>
              <a:t>及</a:t>
            </a:r>
            <a:r>
              <a:rPr lang="en-US" altLang="zh-CN" sz="2000" smtClean="0"/>
              <a:t>JC01</a:t>
            </a:r>
            <a:r>
              <a:rPr lang="zh-CN" altLang="zh-CN" sz="2000" smtClean="0"/>
              <a:t>加载电流为变化时，将实验测量值与模拟计算值比较</a:t>
            </a:r>
            <a:endParaRPr lang="zh-CN" altLang="en-US" sz="2000" smtClean="0"/>
          </a:p>
        </p:txBody>
      </p:sp>
      <p:sp>
        <p:nvSpPr>
          <p:cNvPr id="46083" name="标题 1"/>
          <p:cNvSpPr>
            <a:spLocks noGrp="1"/>
          </p:cNvSpPr>
          <p:nvPr>
            <p:ph type="title"/>
          </p:nvPr>
        </p:nvSpPr>
        <p:spPr>
          <a:xfrm>
            <a:off x="1692275" y="620713"/>
            <a:ext cx="6191250" cy="504825"/>
          </a:xfrm>
        </p:spPr>
        <p:txBody>
          <a:bodyPr/>
          <a:lstStyle/>
          <a:p>
            <a:r>
              <a:rPr lang="zh-CN" altLang="en-US" sz="3200" b="1" dirty="0" smtClean="0"/>
              <a:t>实验测量与模拟计算比较</a:t>
            </a:r>
          </a:p>
        </p:txBody>
      </p:sp>
      <p:graphicFrame>
        <p:nvGraphicFramePr>
          <p:cNvPr id="5" name="表格 4"/>
          <p:cNvGraphicFramePr>
            <a:graphicFrameLocks noGrp="1"/>
          </p:cNvGraphicFramePr>
          <p:nvPr>
            <p:extLst>
              <p:ext uri="{D42A27DB-BD31-4B8C-83A1-F6EECF244321}">
                <p14:modId xmlns:p14="http://schemas.microsoft.com/office/powerpoint/2010/main" val="4205164920"/>
              </p:ext>
            </p:extLst>
          </p:nvPr>
        </p:nvGraphicFramePr>
        <p:xfrm>
          <a:off x="107950" y="1844675"/>
          <a:ext cx="4510087" cy="3559175"/>
        </p:xfrm>
        <a:graphic>
          <a:graphicData uri="http://schemas.openxmlformats.org/drawingml/2006/table">
            <a:tbl>
              <a:tblPr firstRow="1" firstCol="1" bandRow="1">
                <a:tableStyleId>{5C22544A-7EE6-4342-B048-85BDC9FD1C3A}</a:tableStyleId>
              </a:tblPr>
              <a:tblGrid>
                <a:gridCol w="575618">
                  <a:extLst>
                    <a:ext uri="{9D8B030D-6E8A-4147-A177-3AD203B41FA5}">
                      <a16:colId xmlns:a16="http://schemas.microsoft.com/office/drawing/2014/main" val="20000"/>
                    </a:ext>
                  </a:extLst>
                </a:gridCol>
                <a:gridCol w="933210">
                  <a:extLst>
                    <a:ext uri="{9D8B030D-6E8A-4147-A177-3AD203B41FA5}">
                      <a16:colId xmlns:a16="http://schemas.microsoft.com/office/drawing/2014/main" val="20001"/>
                    </a:ext>
                  </a:extLst>
                </a:gridCol>
                <a:gridCol w="794982">
                  <a:extLst>
                    <a:ext uri="{9D8B030D-6E8A-4147-A177-3AD203B41FA5}">
                      <a16:colId xmlns:a16="http://schemas.microsoft.com/office/drawing/2014/main" val="20002"/>
                    </a:ext>
                  </a:extLst>
                </a:gridCol>
                <a:gridCol w="1100967">
                  <a:extLst>
                    <a:ext uri="{9D8B030D-6E8A-4147-A177-3AD203B41FA5}">
                      <a16:colId xmlns:a16="http://schemas.microsoft.com/office/drawing/2014/main" val="20003"/>
                    </a:ext>
                  </a:extLst>
                </a:gridCol>
                <a:gridCol w="1105310">
                  <a:extLst>
                    <a:ext uri="{9D8B030D-6E8A-4147-A177-3AD203B41FA5}">
                      <a16:colId xmlns:a16="http://schemas.microsoft.com/office/drawing/2014/main" val="20004"/>
                    </a:ext>
                  </a:extLst>
                </a:gridCol>
              </a:tblGrid>
              <a:tr h="886169">
                <a:tc>
                  <a:txBody>
                    <a:bodyPr/>
                    <a:lstStyle/>
                    <a:p>
                      <a:pPr algn="ctr">
                        <a:spcAft>
                          <a:spcPts val="0"/>
                        </a:spcAft>
                      </a:pPr>
                      <a:r>
                        <a:rPr lang="en-US" sz="1200" kern="100" dirty="0">
                          <a:solidFill>
                            <a:schemeClr val="tx2"/>
                          </a:solidFill>
                          <a:effectLst/>
                        </a:rPr>
                        <a:t> </a:t>
                      </a:r>
                      <a:endParaRPr lang="zh-CN" sz="1200" kern="100" dirty="0">
                        <a:solidFill>
                          <a:schemeClr val="tx2"/>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5" marR="68585" marT="0" marB="0"/>
                </a:tc>
                <a:tc>
                  <a:txBody>
                    <a:bodyPr/>
                    <a:lstStyle/>
                    <a:p>
                      <a:pPr algn="ctr">
                        <a:spcAft>
                          <a:spcPts val="0"/>
                        </a:spcAft>
                      </a:pPr>
                      <a:r>
                        <a:rPr lang="en-US" sz="1200" kern="100">
                          <a:solidFill>
                            <a:schemeClr val="tx2"/>
                          </a:solidFill>
                          <a:effectLst/>
                        </a:rPr>
                        <a:t>IC5</a:t>
                      </a:r>
                      <a:r>
                        <a:rPr lang="zh-CN" sz="1200" kern="100">
                          <a:solidFill>
                            <a:schemeClr val="tx2"/>
                          </a:solidFill>
                          <a:effectLst/>
                        </a:rPr>
                        <a:t>及</a:t>
                      </a:r>
                      <a:r>
                        <a:rPr lang="en-US" sz="1200" kern="100">
                          <a:solidFill>
                            <a:schemeClr val="tx2"/>
                          </a:solidFill>
                          <a:effectLst/>
                        </a:rPr>
                        <a:t>JC01</a:t>
                      </a:r>
                      <a:r>
                        <a:rPr lang="zh-CN" sz="1200" kern="100">
                          <a:solidFill>
                            <a:schemeClr val="tx2"/>
                          </a:solidFill>
                          <a:effectLst/>
                        </a:rPr>
                        <a:t>励磁电流</a:t>
                      </a:r>
                      <a:r>
                        <a:rPr lang="en-US" sz="1200" kern="100">
                          <a:solidFill>
                            <a:schemeClr val="tx2"/>
                          </a:solidFill>
                          <a:effectLst/>
                        </a:rPr>
                        <a:t>A</a:t>
                      </a:r>
                      <a:endParaRPr lang="zh-CN" sz="1200" kern="100">
                        <a:solidFill>
                          <a:schemeClr val="tx2"/>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5" marR="68585" marT="0" marB="0"/>
                </a:tc>
                <a:tc>
                  <a:txBody>
                    <a:bodyPr/>
                    <a:lstStyle/>
                    <a:p>
                      <a:pPr algn="ctr">
                        <a:spcAft>
                          <a:spcPts val="0"/>
                        </a:spcAft>
                      </a:pPr>
                      <a:r>
                        <a:rPr lang="zh-CN" sz="1200" kern="100" dirty="0">
                          <a:solidFill>
                            <a:schemeClr val="tx2"/>
                          </a:solidFill>
                          <a:effectLst/>
                        </a:rPr>
                        <a:t>束流包络半径</a:t>
                      </a:r>
                      <a:r>
                        <a:rPr lang="en-US" sz="1200" kern="100" dirty="0">
                          <a:solidFill>
                            <a:schemeClr val="tx2"/>
                          </a:solidFill>
                          <a:effectLst/>
                        </a:rPr>
                        <a:t> mm</a:t>
                      </a:r>
                      <a:endParaRPr lang="zh-CN" sz="1200" kern="100" dirty="0">
                        <a:solidFill>
                          <a:schemeClr val="tx2"/>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5" marR="68585" marT="0" marB="0"/>
                </a:tc>
                <a:tc>
                  <a:txBody>
                    <a:bodyPr/>
                    <a:lstStyle/>
                    <a:p>
                      <a:pPr algn="ctr">
                        <a:spcAft>
                          <a:spcPts val="0"/>
                        </a:spcAft>
                      </a:pPr>
                      <a:r>
                        <a:rPr lang="en-US" sz="1200" kern="100" dirty="0">
                          <a:solidFill>
                            <a:schemeClr val="tx2"/>
                          </a:solidFill>
                          <a:effectLst/>
                        </a:rPr>
                        <a:t>X</a:t>
                      </a:r>
                      <a:r>
                        <a:rPr lang="zh-CN" sz="1200" kern="100" dirty="0">
                          <a:solidFill>
                            <a:schemeClr val="tx2"/>
                          </a:solidFill>
                          <a:effectLst/>
                        </a:rPr>
                        <a:t>归一化边发射度</a:t>
                      </a:r>
                    </a:p>
                    <a:p>
                      <a:pPr algn="ctr">
                        <a:spcAft>
                          <a:spcPts val="0"/>
                        </a:spcAft>
                      </a:pPr>
                      <a:r>
                        <a:rPr lang="en-US" sz="1200" kern="100" dirty="0">
                          <a:solidFill>
                            <a:schemeClr val="tx2"/>
                          </a:solidFill>
                          <a:effectLst/>
                        </a:rPr>
                        <a:t>mm </a:t>
                      </a:r>
                      <a:r>
                        <a:rPr lang="en-US" sz="1200" kern="100" dirty="0" err="1">
                          <a:solidFill>
                            <a:schemeClr val="tx2"/>
                          </a:solidFill>
                          <a:effectLst/>
                        </a:rPr>
                        <a:t>mrad</a:t>
                      </a:r>
                      <a:endParaRPr lang="zh-CN" sz="1200" kern="100" dirty="0">
                        <a:solidFill>
                          <a:schemeClr val="tx2"/>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5" marR="68585" marT="0" marB="0"/>
                </a:tc>
                <a:tc>
                  <a:txBody>
                    <a:bodyPr/>
                    <a:lstStyle/>
                    <a:p>
                      <a:pPr algn="ctr">
                        <a:spcAft>
                          <a:spcPts val="0"/>
                        </a:spcAft>
                      </a:pPr>
                      <a:r>
                        <a:rPr lang="en-US" sz="1200" kern="100" dirty="0">
                          <a:solidFill>
                            <a:schemeClr val="tx2"/>
                          </a:solidFill>
                          <a:effectLst/>
                        </a:rPr>
                        <a:t>X</a:t>
                      </a:r>
                      <a:r>
                        <a:rPr lang="zh-CN" sz="1200" kern="100" dirty="0">
                          <a:solidFill>
                            <a:schemeClr val="tx2"/>
                          </a:solidFill>
                          <a:effectLst/>
                        </a:rPr>
                        <a:t>归一化边发射度</a:t>
                      </a:r>
                      <a:r>
                        <a:rPr lang="en-US" sz="1200" kern="100" dirty="0">
                          <a:solidFill>
                            <a:schemeClr val="tx2"/>
                          </a:solidFill>
                          <a:effectLst/>
                        </a:rPr>
                        <a:t>mm </a:t>
                      </a:r>
                      <a:r>
                        <a:rPr lang="en-US" sz="1200" kern="100" dirty="0" err="1">
                          <a:solidFill>
                            <a:schemeClr val="tx2"/>
                          </a:solidFill>
                          <a:effectLst/>
                        </a:rPr>
                        <a:t>mrad</a:t>
                      </a:r>
                      <a:r>
                        <a:rPr lang="zh-CN" sz="1200" kern="100" dirty="0">
                          <a:solidFill>
                            <a:schemeClr val="tx2"/>
                          </a:solidFill>
                          <a:effectLst/>
                        </a:rPr>
                        <a:t>（实验测量值）</a:t>
                      </a:r>
                      <a:endParaRPr lang="zh-CN" sz="1200" kern="100" dirty="0">
                        <a:solidFill>
                          <a:schemeClr val="tx2"/>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5" marR="68585" marT="0" marB="0"/>
                </a:tc>
                <a:extLst>
                  <a:ext uri="{0D108BD9-81ED-4DB2-BD59-A6C34878D82A}">
                    <a16:rowId xmlns:a16="http://schemas.microsoft.com/office/drawing/2014/main" val="10000"/>
                  </a:ext>
                </a:extLst>
              </a:tr>
              <a:tr h="445501">
                <a:tc>
                  <a:txBody>
                    <a:bodyPr/>
                    <a:lstStyle/>
                    <a:p>
                      <a:pPr algn="ctr">
                        <a:spcAft>
                          <a:spcPts val="0"/>
                        </a:spcAft>
                      </a:pPr>
                      <a:r>
                        <a:rPr lang="en-US" sz="1200" kern="100">
                          <a:solidFill>
                            <a:schemeClr val="tx2"/>
                          </a:solidFill>
                          <a:effectLst/>
                        </a:rPr>
                        <a:t>5</a:t>
                      </a:r>
                      <a:endParaRPr lang="zh-CN" sz="1200" kern="100">
                        <a:solidFill>
                          <a:schemeClr val="tx2"/>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5" marR="68585" marT="0" marB="0"/>
                </a:tc>
                <a:tc>
                  <a:txBody>
                    <a:bodyPr/>
                    <a:lstStyle/>
                    <a:p>
                      <a:pPr algn="ctr">
                        <a:spcAft>
                          <a:spcPts val="0"/>
                        </a:spcAft>
                      </a:pPr>
                      <a:r>
                        <a:rPr lang="en-US" sz="1200" kern="100">
                          <a:solidFill>
                            <a:schemeClr val="tx2"/>
                          </a:solidFill>
                          <a:effectLst/>
                        </a:rPr>
                        <a:t>210</a:t>
                      </a:r>
                      <a:r>
                        <a:rPr lang="zh-CN" sz="1200" kern="100">
                          <a:solidFill>
                            <a:schemeClr val="tx2"/>
                          </a:solidFill>
                          <a:effectLst/>
                        </a:rPr>
                        <a:t>，</a:t>
                      </a:r>
                      <a:r>
                        <a:rPr lang="en-US" sz="1200" kern="100">
                          <a:solidFill>
                            <a:schemeClr val="tx2"/>
                          </a:solidFill>
                          <a:effectLst/>
                        </a:rPr>
                        <a:t>200</a:t>
                      </a:r>
                      <a:endParaRPr lang="zh-CN" sz="1200" kern="100">
                        <a:solidFill>
                          <a:schemeClr val="tx2"/>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5" marR="68585" marT="0" marB="0"/>
                </a:tc>
                <a:tc>
                  <a:txBody>
                    <a:bodyPr/>
                    <a:lstStyle/>
                    <a:p>
                      <a:pPr algn="ctr">
                        <a:spcAft>
                          <a:spcPts val="0"/>
                        </a:spcAft>
                      </a:pPr>
                      <a:r>
                        <a:rPr lang="en-US" sz="1200" kern="100" dirty="0">
                          <a:solidFill>
                            <a:schemeClr val="tx2"/>
                          </a:solidFill>
                          <a:effectLst/>
                        </a:rPr>
                        <a:t>44.4</a:t>
                      </a:r>
                      <a:endParaRPr lang="zh-CN" sz="1200" kern="100" dirty="0">
                        <a:solidFill>
                          <a:schemeClr val="tx2"/>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5" marR="68585" marT="0" marB="0"/>
                </a:tc>
                <a:tc>
                  <a:txBody>
                    <a:bodyPr/>
                    <a:lstStyle/>
                    <a:p>
                      <a:pPr algn="ctr">
                        <a:spcAft>
                          <a:spcPts val="0"/>
                        </a:spcAft>
                      </a:pPr>
                      <a:r>
                        <a:rPr lang="en-US" sz="1200" kern="100">
                          <a:solidFill>
                            <a:schemeClr val="tx2"/>
                          </a:solidFill>
                          <a:effectLst/>
                        </a:rPr>
                        <a:t>1425.5</a:t>
                      </a:r>
                      <a:endParaRPr lang="zh-CN" sz="1200" kern="100">
                        <a:solidFill>
                          <a:schemeClr val="tx2"/>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5" marR="68585" marT="0" marB="0"/>
                </a:tc>
                <a:tc>
                  <a:txBody>
                    <a:bodyPr/>
                    <a:lstStyle/>
                    <a:p>
                      <a:pPr algn="ctr">
                        <a:spcAft>
                          <a:spcPts val="0"/>
                        </a:spcAft>
                      </a:pPr>
                      <a:r>
                        <a:rPr lang="en-US" sz="1200" kern="100">
                          <a:solidFill>
                            <a:schemeClr val="tx2"/>
                          </a:solidFill>
                          <a:effectLst/>
                        </a:rPr>
                        <a:t>1287</a:t>
                      </a:r>
                      <a:endParaRPr lang="zh-CN" sz="1200" kern="100">
                        <a:solidFill>
                          <a:schemeClr val="tx2"/>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5" marR="68585" marT="0" marB="0"/>
                </a:tc>
                <a:extLst>
                  <a:ext uri="{0D108BD9-81ED-4DB2-BD59-A6C34878D82A}">
                    <a16:rowId xmlns:a16="http://schemas.microsoft.com/office/drawing/2014/main" val="10001"/>
                  </a:ext>
                </a:extLst>
              </a:tr>
              <a:tr h="445501">
                <a:tc>
                  <a:txBody>
                    <a:bodyPr/>
                    <a:lstStyle/>
                    <a:p>
                      <a:pPr algn="ctr">
                        <a:spcAft>
                          <a:spcPts val="0"/>
                        </a:spcAft>
                      </a:pPr>
                      <a:r>
                        <a:rPr lang="en-US" sz="1200" kern="100">
                          <a:solidFill>
                            <a:schemeClr val="tx2"/>
                          </a:solidFill>
                          <a:effectLst/>
                        </a:rPr>
                        <a:t>6</a:t>
                      </a:r>
                      <a:endParaRPr lang="zh-CN" sz="1200" kern="100">
                        <a:solidFill>
                          <a:schemeClr val="tx2"/>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5" marR="68585" marT="0" marB="0"/>
                </a:tc>
                <a:tc>
                  <a:txBody>
                    <a:bodyPr/>
                    <a:lstStyle/>
                    <a:p>
                      <a:pPr algn="ctr">
                        <a:spcAft>
                          <a:spcPts val="0"/>
                        </a:spcAft>
                      </a:pPr>
                      <a:r>
                        <a:rPr lang="en-US" sz="1200" kern="100">
                          <a:solidFill>
                            <a:schemeClr val="tx2"/>
                          </a:solidFill>
                          <a:effectLst/>
                        </a:rPr>
                        <a:t>230</a:t>
                      </a:r>
                      <a:r>
                        <a:rPr lang="zh-CN" sz="1200" kern="100">
                          <a:solidFill>
                            <a:schemeClr val="tx2"/>
                          </a:solidFill>
                          <a:effectLst/>
                        </a:rPr>
                        <a:t>，</a:t>
                      </a:r>
                      <a:r>
                        <a:rPr lang="en-US" sz="1200" kern="100">
                          <a:solidFill>
                            <a:schemeClr val="tx2"/>
                          </a:solidFill>
                          <a:effectLst/>
                        </a:rPr>
                        <a:t>200</a:t>
                      </a:r>
                      <a:endParaRPr lang="zh-CN" sz="1200" kern="100">
                        <a:solidFill>
                          <a:schemeClr val="tx2"/>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5" marR="68585" marT="0" marB="0"/>
                </a:tc>
                <a:tc>
                  <a:txBody>
                    <a:bodyPr/>
                    <a:lstStyle/>
                    <a:p>
                      <a:pPr algn="ctr">
                        <a:spcAft>
                          <a:spcPts val="0"/>
                        </a:spcAft>
                      </a:pPr>
                      <a:r>
                        <a:rPr lang="en-US" sz="1200" kern="100" dirty="0">
                          <a:solidFill>
                            <a:schemeClr val="tx2"/>
                          </a:solidFill>
                          <a:effectLst/>
                        </a:rPr>
                        <a:t>44.5</a:t>
                      </a:r>
                      <a:endParaRPr lang="zh-CN" sz="1200" kern="100" dirty="0">
                        <a:solidFill>
                          <a:schemeClr val="tx2"/>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5" marR="68585" marT="0" marB="0"/>
                </a:tc>
                <a:tc>
                  <a:txBody>
                    <a:bodyPr/>
                    <a:lstStyle/>
                    <a:p>
                      <a:pPr algn="ctr">
                        <a:spcAft>
                          <a:spcPts val="0"/>
                        </a:spcAft>
                      </a:pPr>
                      <a:r>
                        <a:rPr lang="en-US" sz="1200" kern="100" dirty="0">
                          <a:solidFill>
                            <a:schemeClr val="tx2"/>
                          </a:solidFill>
                          <a:effectLst/>
                        </a:rPr>
                        <a:t>1339.4</a:t>
                      </a:r>
                      <a:endParaRPr lang="zh-CN" sz="1200" kern="100" dirty="0">
                        <a:solidFill>
                          <a:schemeClr val="tx2"/>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5" marR="68585" marT="0" marB="0"/>
                </a:tc>
                <a:tc>
                  <a:txBody>
                    <a:bodyPr/>
                    <a:lstStyle/>
                    <a:p>
                      <a:pPr algn="ctr">
                        <a:spcAft>
                          <a:spcPts val="0"/>
                        </a:spcAft>
                      </a:pPr>
                      <a:r>
                        <a:rPr lang="en-US" sz="1200" kern="100" dirty="0">
                          <a:solidFill>
                            <a:schemeClr val="tx2"/>
                          </a:solidFill>
                          <a:effectLst/>
                        </a:rPr>
                        <a:t>1075.3</a:t>
                      </a:r>
                      <a:endParaRPr lang="zh-CN" sz="1200" kern="100" dirty="0">
                        <a:solidFill>
                          <a:schemeClr val="tx2"/>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5" marR="68585" marT="0" marB="0"/>
                </a:tc>
                <a:extLst>
                  <a:ext uri="{0D108BD9-81ED-4DB2-BD59-A6C34878D82A}">
                    <a16:rowId xmlns:a16="http://schemas.microsoft.com/office/drawing/2014/main" val="10002"/>
                  </a:ext>
                </a:extLst>
              </a:tr>
              <a:tr h="445501">
                <a:tc>
                  <a:txBody>
                    <a:bodyPr/>
                    <a:lstStyle/>
                    <a:p>
                      <a:pPr algn="ctr">
                        <a:spcAft>
                          <a:spcPts val="0"/>
                        </a:spcAft>
                      </a:pPr>
                      <a:r>
                        <a:rPr lang="en-US" sz="1200" kern="100">
                          <a:solidFill>
                            <a:schemeClr val="tx2"/>
                          </a:solidFill>
                          <a:effectLst/>
                        </a:rPr>
                        <a:t>7</a:t>
                      </a:r>
                      <a:endParaRPr lang="zh-CN" sz="1200" kern="100">
                        <a:solidFill>
                          <a:schemeClr val="tx2"/>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5" marR="68585" marT="0" marB="0"/>
                </a:tc>
                <a:tc>
                  <a:txBody>
                    <a:bodyPr/>
                    <a:lstStyle/>
                    <a:p>
                      <a:pPr algn="ctr">
                        <a:spcAft>
                          <a:spcPts val="0"/>
                        </a:spcAft>
                      </a:pPr>
                      <a:r>
                        <a:rPr lang="en-US" sz="1200" kern="100">
                          <a:solidFill>
                            <a:schemeClr val="tx2"/>
                          </a:solidFill>
                          <a:effectLst/>
                        </a:rPr>
                        <a:t>210</a:t>
                      </a:r>
                      <a:r>
                        <a:rPr lang="zh-CN" sz="1200" kern="100">
                          <a:solidFill>
                            <a:schemeClr val="tx2"/>
                          </a:solidFill>
                          <a:effectLst/>
                        </a:rPr>
                        <a:t>，</a:t>
                      </a:r>
                      <a:r>
                        <a:rPr lang="en-US" sz="1200" kern="100">
                          <a:solidFill>
                            <a:schemeClr val="tx2"/>
                          </a:solidFill>
                          <a:effectLst/>
                        </a:rPr>
                        <a:t>190</a:t>
                      </a:r>
                      <a:endParaRPr lang="zh-CN" sz="1200" kern="100">
                        <a:solidFill>
                          <a:schemeClr val="tx2"/>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5" marR="68585" marT="0" marB="0"/>
                </a:tc>
                <a:tc>
                  <a:txBody>
                    <a:bodyPr/>
                    <a:lstStyle/>
                    <a:p>
                      <a:pPr algn="ctr">
                        <a:spcAft>
                          <a:spcPts val="0"/>
                        </a:spcAft>
                      </a:pPr>
                      <a:r>
                        <a:rPr lang="en-US" sz="1200" kern="100">
                          <a:solidFill>
                            <a:schemeClr val="tx2"/>
                          </a:solidFill>
                          <a:effectLst/>
                        </a:rPr>
                        <a:t>39.7</a:t>
                      </a:r>
                      <a:endParaRPr lang="zh-CN" sz="1200" kern="100">
                        <a:solidFill>
                          <a:schemeClr val="tx2"/>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5" marR="68585" marT="0" marB="0"/>
                </a:tc>
                <a:tc>
                  <a:txBody>
                    <a:bodyPr/>
                    <a:lstStyle/>
                    <a:p>
                      <a:pPr algn="ctr">
                        <a:spcAft>
                          <a:spcPts val="0"/>
                        </a:spcAft>
                      </a:pPr>
                      <a:r>
                        <a:rPr lang="en-US" sz="1200" kern="100" dirty="0">
                          <a:solidFill>
                            <a:schemeClr val="tx2"/>
                          </a:solidFill>
                          <a:effectLst/>
                        </a:rPr>
                        <a:t>1484.7</a:t>
                      </a:r>
                      <a:endParaRPr lang="zh-CN" sz="1200" kern="100" dirty="0">
                        <a:solidFill>
                          <a:schemeClr val="tx2"/>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5" marR="68585" marT="0" marB="0"/>
                </a:tc>
                <a:tc>
                  <a:txBody>
                    <a:bodyPr/>
                    <a:lstStyle/>
                    <a:p>
                      <a:pPr algn="ctr">
                        <a:spcAft>
                          <a:spcPts val="0"/>
                        </a:spcAft>
                      </a:pPr>
                      <a:r>
                        <a:rPr lang="en-US" sz="1200" kern="100" dirty="0">
                          <a:solidFill>
                            <a:schemeClr val="tx2"/>
                          </a:solidFill>
                          <a:effectLst/>
                        </a:rPr>
                        <a:t>1215.3</a:t>
                      </a:r>
                      <a:endParaRPr lang="zh-CN" sz="1200" kern="100" dirty="0">
                        <a:solidFill>
                          <a:schemeClr val="tx2"/>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5" marR="68585" marT="0" marB="0"/>
                </a:tc>
                <a:extLst>
                  <a:ext uri="{0D108BD9-81ED-4DB2-BD59-A6C34878D82A}">
                    <a16:rowId xmlns:a16="http://schemas.microsoft.com/office/drawing/2014/main" val="10003"/>
                  </a:ext>
                </a:extLst>
              </a:tr>
              <a:tr h="445501">
                <a:tc>
                  <a:txBody>
                    <a:bodyPr/>
                    <a:lstStyle/>
                    <a:p>
                      <a:pPr algn="ctr">
                        <a:spcAft>
                          <a:spcPts val="0"/>
                        </a:spcAft>
                      </a:pPr>
                      <a:r>
                        <a:rPr lang="en-US" sz="1200" kern="100">
                          <a:solidFill>
                            <a:schemeClr val="tx2"/>
                          </a:solidFill>
                          <a:effectLst/>
                        </a:rPr>
                        <a:t>8</a:t>
                      </a:r>
                      <a:endParaRPr lang="zh-CN" sz="1200" kern="100">
                        <a:solidFill>
                          <a:schemeClr val="tx2"/>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5" marR="68585" marT="0" marB="0"/>
                </a:tc>
                <a:tc>
                  <a:txBody>
                    <a:bodyPr/>
                    <a:lstStyle/>
                    <a:p>
                      <a:pPr algn="ctr">
                        <a:spcAft>
                          <a:spcPts val="0"/>
                        </a:spcAft>
                      </a:pPr>
                      <a:r>
                        <a:rPr lang="en-US" sz="1200" kern="100">
                          <a:solidFill>
                            <a:schemeClr val="tx2"/>
                          </a:solidFill>
                          <a:effectLst/>
                        </a:rPr>
                        <a:t>230</a:t>
                      </a:r>
                      <a:r>
                        <a:rPr lang="zh-CN" sz="1200" kern="100">
                          <a:solidFill>
                            <a:schemeClr val="tx2"/>
                          </a:solidFill>
                          <a:effectLst/>
                        </a:rPr>
                        <a:t>，</a:t>
                      </a:r>
                      <a:r>
                        <a:rPr lang="en-US" sz="1200" kern="100">
                          <a:solidFill>
                            <a:schemeClr val="tx2"/>
                          </a:solidFill>
                          <a:effectLst/>
                        </a:rPr>
                        <a:t>190</a:t>
                      </a:r>
                      <a:endParaRPr lang="zh-CN" sz="1200" kern="100">
                        <a:solidFill>
                          <a:schemeClr val="tx2"/>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5" marR="68585" marT="0" marB="0"/>
                </a:tc>
                <a:tc>
                  <a:txBody>
                    <a:bodyPr/>
                    <a:lstStyle/>
                    <a:p>
                      <a:pPr algn="ctr">
                        <a:spcAft>
                          <a:spcPts val="0"/>
                        </a:spcAft>
                      </a:pPr>
                      <a:r>
                        <a:rPr lang="en-US" sz="1200" kern="100">
                          <a:solidFill>
                            <a:schemeClr val="tx2"/>
                          </a:solidFill>
                          <a:effectLst/>
                        </a:rPr>
                        <a:t>39.9</a:t>
                      </a:r>
                      <a:endParaRPr lang="zh-CN" sz="1200" kern="100">
                        <a:solidFill>
                          <a:schemeClr val="tx2"/>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5" marR="68585" marT="0" marB="0"/>
                </a:tc>
                <a:tc>
                  <a:txBody>
                    <a:bodyPr/>
                    <a:lstStyle/>
                    <a:p>
                      <a:pPr algn="ctr">
                        <a:spcAft>
                          <a:spcPts val="0"/>
                        </a:spcAft>
                      </a:pPr>
                      <a:r>
                        <a:rPr lang="en-US" sz="1200" kern="100" dirty="0">
                          <a:solidFill>
                            <a:schemeClr val="tx2"/>
                          </a:solidFill>
                          <a:effectLst/>
                        </a:rPr>
                        <a:t>1375.6</a:t>
                      </a:r>
                      <a:endParaRPr lang="zh-CN" sz="1200" kern="100" dirty="0">
                        <a:solidFill>
                          <a:schemeClr val="tx2"/>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5" marR="68585" marT="0" marB="0"/>
                </a:tc>
                <a:tc>
                  <a:txBody>
                    <a:bodyPr/>
                    <a:lstStyle/>
                    <a:p>
                      <a:pPr algn="ctr">
                        <a:spcAft>
                          <a:spcPts val="0"/>
                        </a:spcAft>
                      </a:pPr>
                      <a:r>
                        <a:rPr lang="en-US" sz="1200" kern="100" dirty="0">
                          <a:solidFill>
                            <a:schemeClr val="tx2"/>
                          </a:solidFill>
                          <a:effectLst/>
                        </a:rPr>
                        <a:t>1070.8</a:t>
                      </a:r>
                      <a:endParaRPr lang="zh-CN" sz="1200" kern="100" dirty="0">
                        <a:solidFill>
                          <a:schemeClr val="tx2"/>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5" marR="68585" marT="0" marB="0"/>
                </a:tc>
                <a:extLst>
                  <a:ext uri="{0D108BD9-81ED-4DB2-BD59-A6C34878D82A}">
                    <a16:rowId xmlns:a16="http://schemas.microsoft.com/office/drawing/2014/main" val="10004"/>
                  </a:ext>
                </a:extLst>
              </a:tr>
              <a:tr h="445501">
                <a:tc>
                  <a:txBody>
                    <a:bodyPr/>
                    <a:lstStyle/>
                    <a:p>
                      <a:pPr algn="ctr">
                        <a:spcAft>
                          <a:spcPts val="0"/>
                        </a:spcAft>
                      </a:pPr>
                      <a:r>
                        <a:rPr lang="en-US" sz="1200" kern="100">
                          <a:solidFill>
                            <a:schemeClr val="tx2"/>
                          </a:solidFill>
                          <a:effectLst/>
                        </a:rPr>
                        <a:t>9</a:t>
                      </a:r>
                      <a:endParaRPr lang="zh-CN" sz="1200" kern="100">
                        <a:solidFill>
                          <a:schemeClr val="tx2"/>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5" marR="68585" marT="0" marB="0"/>
                </a:tc>
                <a:tc>
                  <a:txBody>
                    <a:bodyPr/>
                    <a:lstStyle/>
                    <a:p>
                      <a:pPr algn="ctr">
                        <a:spcAft>
                          <a:spcPts val="0"/>
                        </a:spcAft>
                      </a:pPr>
                      <a:r>
                        <a:rPr lang="en-US" sz="1200" kern="100">
                          <a:solidFill>
                            <a:schemeClr val="tx2"/>
                          </a:solidFill>
                          <a:effectLst/>
                        </a:rPr>
                        <a:t>250</a:t>
                      </a:r>
                      <a:r>
                        <a:rPr lang="zh-CN" sz="1200" kern="100">
                          <a:solidFill>
                            <a:schemeClr val="tx2"/>
                          </a:solidFill>
                          <a:effectLst/>
                        </a:rPr>
                        <a:t>，</a:t>
                      </a:r>
                      <a:r>
                        <a:rPr lang="en-US" sz="1200" kern="100">
                          <a:solidFill>
                            <a:schemeClr val="tx2"/>
                          </a:solidFill>
                          <a:effectLst/>
                        </a:rPr>
                        <a:t>190</a:t>
                      </a:r>
                      <a:endParaRPr lang="zh-CN" sz="1200" kern="100">
                        <a:solidFill>
                          <a:schemeClr val="tx2"/>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5" marR="68585" marT="0" marB="0"/>
                </a:tc>
                <a:tc>
                  <a:txBody>
                    <a:bodyPr/>
                    <a:lstStyle/>
                    <a:p>
                      <a:pPr algn="ctr">
                        <a:spcAft>
                          <a:spcPts val="0"/>
                        </a:spcAft>
                      </a:pPr>
                      <a:r>
                        <a:rPr lang="en-US" sz="1200" kern="100">
                          <a:solidFill>
                            <a:schemeClr val="tx2"/>
                          </a:solidFill>
                          <a:effectLst/>
                        </a:rPr>
                        <a:t>40.2</a:t>
                      </a:r>
                      <a:endParaRPr lang="zh-CN" sz="1200" kern="100">
                        <a:solidFill>
                          <a:schemeClr val="tx2"/>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5" marR="68585" marT="0" marB="0"/>
                </a:tc>
                <a:tc>
                  <a:txBody>
                    <a:bodyPr/>
                    <a:lstStyle/>
                    <a:p>
                      <a:pPr algn="ctr">
                        <a:spcAft>
                          <a:spcPts val="0"/>
                        </a:spcAft>
                      </a:pPr>
                      <a:r>
                        <a:rPr lang="en-US" sz="1200" kern="100">
                          <a:solidFill>
                            <a:schemeClr val="tx2"/>
                          </a:solidFill>
                          <a:effectLst/>
                        </a:rPr>
                        <a:t>1246.2</a:t>
                      </a:r>
                      <a:endParaRPr lang="zh-CN" sz="1200" kern="100">
                        <a:solidFill>
                          <a:schemeClr val="tx2"/>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5" marR="68585" marT="0" marB="0"/>
                </a:tc>
                <a:tc>
                  <a:txBody>
                    <a:bodyPr/>
                    <a:lstStyle/>
                    <a:p>
                      <a:pPr algn="ctr">
                        <a:spcAft>
                          <a:spcPts val="0"/>
                        </a:spcAft>
                      </a:pPr>
                      <a:r>
                        <a:rPr lang="en-US" sz="1200" kern="100" dirty="0">
                          <a:solidFill>
                            <a:schemeClr val="tx2"/>
                          </a:solidFill>
                          <a:effectLst/>
                        </a:rPr>
                        <a:t>1082.3</a:t>
                      </a:r>
                      <a:endParaRPr lang="zh-CN" sz="1200" kern="100" dirty="0">
                        <a:solidFill>
                          <a:schemeClr val="tx2"/>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5" marR="68585" marT="0" marB="0"/>
                </a:tc>
                <a:extLst>
                  <a:ext uri="{0D108BD9-81ED-4DB2-BD59-A6C34878D82A}">
                    <a16:rowId xmlns:a16="http://schemas.microsoft.com/office/drawing/2014/main" val="10005"/>
                  </a:ext>
                </a:extLst>
              </a:tr>
              <a:tr h="445501">
                <a:tc>
                  <a:txBody>
                    <a:bodyPr/>
                    <a:lstStyle/>
                    <a:p>
                      <a:pPr algn="ctr">
                        <a:spcAft>
                          <a:spcPts val="0"/>
                        </a:spcAft>
                      </a:pPr>
                      <a:r>
                        <a:rPr lang="en-US" sz="1200" kern="100">
                          <a:solidFill>
                            <a:schemeClr val="tx2"/>
                          </a:solidFill>
                          <a:effectLst/>
                        </a:rPr>
                        <a:t>10</a:t>
                      </a:r>
                      <a:endParaRPr lang="zh-CN" sz="1200" kern="100">
                        <a:solidFill>
                          <a:schemeClr val="tx2"/>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5" marR="68585" marT="0" marB="0"/>
                </a:tc>
                <a:tc>
                  <a:txBody>
                    <a:bodyPr/>
                    <a:lstStyle/>
                    <a:p>
                      <a:pPr algn="ctr">
                        <a:spcAft>
                          <a:spcPts val="0"/>
                        </a:spcAft>
                      </a:pPr>
                      <a:r>
                        <a:rPr lang="en-US" sz="1200" kern="100">
                          <a:solidFill>
                            <a:schemeClr val="tx2"/>
                          </a:solidFill>
                          <a:effectLst/>
                        </a:rPr>
                        <a:t>270</a:t>
                      </a:r>
                      <a:r>
                        <a:rPr lang="zh-CN" sz="1200" kern="100">
                          <a:solidFill>
                            <a:schemeClr val="tx2"/>
                          </a:solidFill>
                          <a:effectLst/>
                        </a:rPr>
                        <a:t>，</a:t>
                      </a:r>
                      <a:r>
                        <a:rPr lang="en-US" sz="1200" kern="100">
                          <a:solidFill>
                            <a:schemeClr val="tx2"/>
                          </a:solidFill>
                          <a:effectLst/>
                        </a:rPr>
                        <a:t>190</a:t>
                      </a:r>
                      <a:endParaRPr lang="zh-CN" sz="1200" kern="100">
                        <a:solidFill>
                          <a:schemeClr val="tx2"/>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5" marR="68585" marT="0" marB="0"/>
                </a:tc>
                <a:tc>
                  <a:txBody>
                    <a:bodyPr/>
                    <a:lstStyle/>
                    <a:p>
                      <a:pPr algn="ctr">
                        <a:spcAft>
                          <a:spcPts val="0"/>
                        </a:spcAft>
                      </a:pPr>
                      <a:r>
                        <a:rPr lang="en-US" sz="1200" kern="100">
                          <a:solidFill>
                            <a:schemeClr val="tx2"/>
                          </a:solidFill>
                          <a:effectLst/>
                        </a:rPr>
                        <a:t>40.3</a:t>
                      </a:r>
                      <a:endParaRPr lang="zh-CN" sz="1200" kern="100">
                        <a:solidFill>
                          <a:schemeClr val="tx2"/>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5" marR="68585" marT="0" marB="0"/>
                </a:tc>
                <a:tc>
                  <a:txBody>
                    <a:bodyPr/>
                    <a:lstStyle/>
                    <a:p>
                      <a:pPr algn="ctr">
                        <a:spcAft>
                          <a:spcPts val="0"/>
                        </a:spcAft>
                      </a:pPr>
                      <a:r>
                        <a:rPr lang="en-US" sz="1200" kern="100">
                          <a:solidFill>
                            <a:schemeClr val="tx2"/>
                          </a:solidFill>
                          <a:effectLst/>
                        </a:rPr>
                        <a:t>1121.8</a:t>
                      </a:r>
                      <a:endParaRPr lang="zh-CN" sz="1200" kern="100">
                        <a:solidFill>
                          <a:schemeClr val="tx2"/>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5" marR="68585" marT="0" marB="0"/>
                </a:tc>
                <a:tc>
                  <a:txBody>
                    <a:bodyPr/>
                    <a:lstStyle/>
                    <a:p>
                      <a:pPr algn="ctr">
                        <a:spcAft>
                          <a:spcPts val="0"/>
                        </a:spcAft>
                      </a:pPr>
                      <a:r>
                        <a:rPr lang="en-US" sz="1200" kern="100" dirty="0">
                          <a:solidFill>
                            <a:schemeClr val="tx2"/>
                          </a:solidFill>
                          <a:effectLst/>
                        </a:rPr>
                        <a:t>1232.1</a:t>
                      </a:r>
                      <a:endParaRPr lang="zh-CN" sz="1200" kern="100" dirty="0">
                        <a:solidFill>
                          <a:schemeClr val="tx2"/>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5" marR="68585" marT="0" marB="0"/>
                </a:tc>
                <a:extLst>
                  <a:ext uri="{0D108BD9-81ED-4DB2-BD59-A6C34878D82A}">
                    <a16:rowId xmlns:a16="http://schemas.microsoft.com/office/drawing/2014/main" val="10006"/>
                  </a:ext>
                </a:extLst>
              </a:tr>
            </a:tbl>
          </a:graphicData>
        </a:graphic>
      </p:graphicFrame>
      <p:graphicFrame>
        <p:nvGraphicFramePr>
          <p:cNvPr id="46134" name="图表 5"/>
          <p:cNvGraphicFramePr>
            <a:graphicFrameLocks/>
          </p:cNvGraphicFramePr>
          <p:nvPr>
            <p:extLst>
              <p:ext uri="{D42A27DB-BD31-4B8C-83A1-F6EECF244321}">
                <p14:modId xmlns:p14="http://schemas.microsoft.com/office/powerpoint/2010/main" val="77776896"/>
              </p:ext>
            </p:extLst>
          </p:nvPr>
        </p:nvGraphicFramePr>
        <p:xfrm>
          <a:off x="4618037" y="1844675"/>
          <a:ext cx="4418459" cy="3559175"/>
        </p:xfrm>
        <a:graphic>
          <a:graphicData uri="http://schemas.openxmlformats.org/presentationml/2006/ole">
            <mc:AlternateContent xmlns:mc="http://schemas.openxmlformats.org/markup-compatibility/2006">
              <mc:Choice xmlns:v="urn:schemas-microsoft-com:vml" Requires="v">
                <p:oleObj spid="_x0000_s24610" name="图表" r:id="rId3" imgW="4846740" imgH="3956647" progId="Excel.Chart.8">
                  <p:embed/>
                </p:oleObj>
              </mc:Choice>
              <mc:Fallback>
                <p:oleObj name="图表" r:id="rId3" imgW="4846740" imgH="3956647" progId="Excel.Chart.8">
                  <p:embed/>
                  <p:pic>
                    <p:nvPicPr>
                      <p:cNvPr id="0" name=""/>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18037" y="1844675"/>
                        <a:ext cx="4418459" cy="3559175"/>
                      </a:xfrm>
                      <a:prstGeom prst="rect">
                        <a:avLst/>
                      </a:prstGeom>
                      <a:noFill/>
                      <a:ln>
                        <a:noFill/>
                      </a:ln>
                      <a:extLst/>
                    </p:spPr>
                  </p:pic>
                </p:oleObj>
              </mc:Fallback>
            </mc:AlternateContent>
          </a:graphicData>
        </a:graphic>
      </p:graphicFrame>
    </p:spTree>
    <p:extLst>
      <p:ext uri="{BB962C8B-B14F-4D97-AF65-F5344CB8AC3E}">
        <p14:creationId xmlns:p14="http://schemas.microsoft.com/office/powerpoint/2010/main" val="37350997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标题 1"/>
          <p:cNvSpPr>
            <a:spLocks noGrp="1"/>
          </p:cNvSpPr>
          <p:nvPr>
            <p:ph type="title"/>
          </p:nvPr>
        </p:nvSpPr>
        <p:spPr>
          <a:xfrm>
            <a:off x="1259632" y="620689"/>
            <a:ext cx="7077075" cy="792088"/>
          </a:xfrm>
        </p:spPr>
        <p:txBody>
          <a:bodyPr/>
          <a:lstStyle/>
          <a:p>
            <a:r>
              <a:rPr lang="zh-CN" altLang="en-US" sz="3200" b="1" dirty="0" smtClean="0"/>
              <a:t>实验测量与模拟计算差异性分析</a:t>
            </a:r>
          </a:p>
        </p:txBody>
      </p:sp>
      <p:sp>
        <p:nvSpPr>
          <p:cNvPr id="47107" name="内容占位符 2"/>
          <p:cNvSpPr>
            <a:spLocks noGrp="1"/>
          </p:cNvSpPr>
          <p:nvPr>
            <p:ph idx="1"/>
          </p:nvPr>
        </p:nvSpPr>
        <p:spPr>
          <a:xfrm>
            <a:off x="395536" y="1700809"/>
            <a:ext cx="8229600" cy="2592288"/>
          </a:xfrm>
        </p:spPr>
        <p:txBody>
          <a:bodyPr/>
          <a:lstStyle/>
          <a:p>
            <a:r>
              <a:rPr lang="zh-CN" altLang="zh-CN" sz="2000" dirty="0" smtClean="0"/>
              <a:t>两表中可以看出，当强流电子包络半径较小的时候，胡椒屏法切片束流均方根发射度测量误差比较大。这是因为当强流束包络半径小时，低能电子束流自身的空间电荷势能相对较大，那么在胡椒屏上感应出的</a:t>
            </a:r>
            <a:r>
              <a:rPr lang="zh-CN" altLang="en-US" sz="2000" dirty="0" smtClean="0"/>
              <a:t>强</a:t>
            </a:r>
            <a:r>
              <a:rPr lang="zh-CN" altLang="zh-CN" sz="2000" dirty="0" smtClean="0"/>
              <a:t>空间电荷</a:t>
            </a:r>
            <a:r>
              <a:rPr lang="zh-CN" altLang="en-US" sz="2000" dirty="0" smtClean="0"/>
              <a:t>势</a:t>
            </a:r>
            <a:r>
              <a:rPr lang="zh-CN" altLang="zh-CN" sz="2000" dirty="0" smtClean="0"/>
              <a:t>将影响通过胡椒孔的束元。电子束流束元在胡椒屏上受到空间电荷力非线性力作用</a:t>
            </a:r>
            <a:r>
              <a:rPr lang="zh-CN" altLang="en-US" sz="2000" dirty="0" smtClean="0"/>
              <a:t>更强</a:t>
            </a:r>
            <a:r>
              <a:rPr lang="zh-CN" altLang="zh-CN" sz="2000" dirty="0" smtClean="0"/>
              <a:t>，从而导致测量得到的发射度</a:t>
            </a:r>
            <a:r>
              <a:rPr lang="zh-CN" altLang="en-US" sz="2000" dirty="0" smtClean="0"/>
              <a:t>偏差更大</a:t>
            </a:r>
            <a:r>
              <a:rPr lang="zh-CN" altLang="zh-CN" sz="2000" dirty="0" smtClean="0"/>
              <a:t>。即便如此，从实验测量结果来看，胡椒屏切片束流边发射度实验测量值与模拟计算值比较一致，幅值相差在</a:t>
            </a:r>
            <a:r>
              <a:rPr lang="en-US" altLang="zh-CN" sz="2000" dirty="0" smtClean="0"/>
              <a:t>20%</a:t>
            </a:r>
            <a:r>
              <a:rPr lang="zh-CN" altLang="zh-CN" sz="2000" dirty="0" smtClean="0"/>
              <a:t>以内，基本上可以认为是合理的。</a:t>
            </a:r>
            <a:endParaRPr lang="zh-CN" altLang="en-US" sz="2000" dirty="0" smtClean="0"/>
          </a:p>
        </p:txBody>
      </p:sp>
    </p:spTree>
    <p:extLst>
      <p:ext uri="{BB962C8B-B14F-4D97-AF65-F5344CB8AC3E}">
        <p14:creationId xmlns:p14="http://schemas.microsoft.com/office/powerpoint/2010/main" val="192153653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r>
              <a:rPr lang="zh-CN" altLang="en-US" sz="3200" dirty="0" smtClean="0"/>
              <a:t>主要内容</a:t>
            </a:r>
          </a:p>
        </p:txBody>
      </p:sp>
      <p:sp>
        <p:nvSpPr>
          <p:cNvPr id="3075" name="Rectangle 3"/>
          <p:cNvSpPr>
            <a:spLocks noGrp="1" noChangeArrowheads="1"/>
          </p:cNvSpPr>
          <p:nvPr>
            <p:ph type="body" idx="1"/>
          </p:nvPr>
        </p:nvSpPr>
        <p:spPr>
          <a:xfrm>
            <a:off x="250825" y="1773238"/>
            <a:ext cx="8229600" cy="3959225"/>
          </a:xfrm>
        </p:spPr>
        <p:txBody>
          <a:bodyPr/>
          <a:lstStyle/>
          <a:p>
            <a:pPr marL="609600" indent="-609600" eaLnBrk="1" hangingPunct="1">
              <a:defRPr/>
            </a:pPr>
            <a:r>
              <a:rPr lang="zh-CN" altLang="en-US" dirty="0"/>
              <a:t>背景</a:t>
            </a:r>
            <a:endParaRPr lang="zh-CN" altLang="en-US" dirty="0" smtClean="0"/>
          </a:p>
          <a:p>
            <a:pPr marL="609600" indent="-609600" eaLnBrk="1" hangingPunct="1">
              <a:defRPr/>
            </a:pPr>
            <a:r>
              <a:rPr lang="en-US" altLang="zh-CN" dirty="0" smtClean="0"/>
              <a:t>LIA</a:t>
            </a:r>
            <a:r>
              <a:rPr lang="zh-CN" altLang="en-US" dirty="0" smtClean="0"/>
              <a:t>注入器段束流</a:t>
            </a:r>
            <a:r>
              <a:rPr lang="en-US" altLang="zh-CN" dirty="0" smtClean="0"/>
              <a:t>PIC</a:t>
            </a:r>
            <a:r>
              <a:rPr lang="zh-CN" altLang="en-US" dirty="0" smtClean="0"/>
              <a:t>模拟及初步试验</a:t>
            </a:r>
          </a:p>
          <a:p>
            <a:pPr marL="609600" indent="-609600" eaLnBrk="1" hangingPunct="1">
              <a:defRPr/>
            </a:pPr>
            <a:r>
              <a:rPr lang="en-US" altLang="zh-CN" dirty="0" smtClean="0"/>
              <a:t>LIA</a:t>
            </a:r>
            <a:r>
              <a:rPr lang="zh-CN" altLang="en-US" dirty="0" smtClean="0"/>
              <a:t>主加速段</a:t>
            </a:r>
            <a:r>
              <a:rPr lang="en-US" altLang="zh-CN" dirty="0" smtClean="0"/>
              <a:t>PIC</a:t>
            </a:r>
            <a:r>
              <a:rPr lang="zh-CN" altLang="en-US" dirty="0" smtClean="0"/>
              <a:t>模拟计算</a:t>
            </a:r>
            <a:endParaRPr lang="en-US" altLang="zh-CN" dirty="0" smtClean="0"/>
          </a:p>
          <a:p>
            <a:pPr marL="0" indent="0" eaLnBrk="1" hangingPunct="1">
              <a:buFontTx/>
              <a:buNone/>
              <a:defRPr/>
            </a:pPr>
            <a:r>
              <a:rPr lang="en-US" altLang="zh-CN" dirty="0" smtClean="0"/>
              <a:t>       </a:t>
            </a:r>
            <a:r>
              <a:rPr lang="en-US" altLang="zh-CN" sz="2400" dirty="0" smtClean="0"/>
              <a:t>OPAL</a:t>
            </a:r>
            <a:r>
              <a:rPr lang="zh-CN" altLang="en-US" sz="2400" dirty="0" smtClean="0"/>
              <a:t>程序模拟计算</a:t>
            </a:r>
            <a:endParaRPr lang="en-US" altLang="zh-CN" sz="2400" dirty="0" smtClean="0"/>
          </a:p>
          <a:p>
            <a:pPr marL="0" indent="0" eaLnBrk="1" hangingPunct="1">
              <a:buFontTx/>
              <a:buNone/>
              <a:defRPr/>
            </a:pPr>
            <a:r>
              <a:rPr lang="en-US" altLang="zh-CN" sz="2400" dirty="0"/>
              <a:t> </a:t>
            </a:r>
            <a:r>
              <a:rPr lang="en-US" altLang="zh-CN" sz="2400" dirty="0" smtClean="0"/>
              <a:t>         </a:t>
            </a:r>
            <a:r>
              <a:rPr lang="en-US" altLang="zh-CN" sz="2400" dirty="0" smtClean="0"/>
              <a:t>EGUN+PIC</a:t>
            </a:r>
            <a:r>
              <a:rPr lang="zh-CN" altLang="en-US" sz="2400" dirty="0" smtClean="0"/>
              <a:t>程序</a:t>
            </a:r>
            <a:r>
              <a:rPr lang="en-US" altLang="zh-CN" sz="2400" dirty="0" smtClean="0"/>
              <a:t>START&amp;END</a:t>
            </a:r>
            <a:r>
              <a:rPr lang="zh-CN" altLang="en-US" sz="2400" dirty="0" smtClean="0"/>
              <a:t>初步模拟计算</a:t>
            </a:r>
            <a:endParaRPr lang="en-US" altLang="zh-CN" sz="2400" dirty="0" smtClean="0"/>
          </a:p>
          <a:p>
            <a:pPr marL="609600" indent="-609600" eaLnBrk="1" hangingPunct="1">
              <a:defRPr/>
            </a:pPr>
            <a:r>
              <a:rPr lang="zh-CN" altLang="en-US" dirty="0" smtClean="0"/>
              <a:t>小结</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763688" y="620689"/>
            <a:ext cx="5832475" cy="864095"/>
          </a:xfrm>
        </p:spPr>
        <p:txBody>
          <a:bodyPr/>
          <a:lstStyle/>
          <a:p>
            <a:r>
              <a:rPr lang="en-US" altLang="zh-CN" sz="3200" dirty="0" smtClean="0"/>
              <a:t>LIA</a:t>
            </a:r>
            <a:r>
              <a:rPr lang="zh-CN" altLang="en-US" sz="3200" dirty="0" smtClean="0"/>
              <a:t>加速段</a:t>
            </a:r>
            <a:r>
              <a:rPr lang="en-US" altLang="zh-CN" sz="3200" dirty="0" smtClean="0"/>
              <a:t>PIC</a:t>
            </a:r>
            <a:r>
              <a:rPr lang="zh-CN" altLang="en-US" sz="3200" dirty="0" smtClean="0"/>
              <a:t>模拟计算</a:t>
            </a:r>
            <a:endParaRPr lang="zh-CN" altLang="en-US" sz="3200" dirty="0"/>
          </a:p>
        </p:txBody>
      </p:sp>
      <p:sp>
        <p:nvSpPr>
          <p:cNvPr id="3" name="内容占位符 2"/>
          <p:cNvSpPr>
            <a:spLocks noGrp="1"/>
          </p:cNvSpPr>
          <p:nvPr>
            <p:ph idx="1"/>
          </p:nvPr>
        </p:nvSpPr>
        <p:spPr>
          <a:xfrm>
            <a:off x="463451" y="1484785"/>
            <a:ext cx="8147248" cy="3456384"/>
          </a:xfrm>
        </p:spPr>
        <p:txBody>
          <a:bodyPr/>
          <a:lstStyle/>
          <a:p>
            <a:r>
              <a:rPr lang="zh-CN" altLang="en-US" sz="2800" dirty="0" smtClean="0"/>
              <a:t>强流直线加速器由于它的高流强、长脉宽等特点，很难用理论完全描述其束流特性，需要大规模模拟来研究束流动力学</a:t>
            </a:r>
            <a:endParaRPr lang="en-US" altLang="zh-CN" sz="2800" dirty="0" smtClean="0"/>
          </a:p>
          <a:p>
            <a:r>
              <a:rPr lang="zh-CN" altLang="en-US" sz="2800" dirty="0" smtClean="0"/>
              <a:t>采用两种方式进行尝试计算：</a:t>
            </a:r>
            <a:endParaRPr lang="en-US" altLang="zh-CN" sz="2800" dirty="0" smtClean="0"/>
          </a:p>
          <a:p>
            <a:pPr marL="0" indent="0">
              <a:buNone/>
            </a:pPr>
            <a:r>
              <a:rPr lang="zh-CN" altLang="en-US" sz="2800" dirty="0" smtClean="0"/>
              <a:t>     </a:t>
            </a:r>
            <a:r>
              <a:rPr lang="zh-CN" altLang="en-US" sz="2400" dirty="0" smtClean="0"/>
              <a:t>外加输入电磁场采用</a:t>
            </a:r>
            <a:r>
              <a:rPr lang="en-US" altLang="zh-CN" sz="2400" dirty="0" smtClean="0"/>
              <a:t>POSSION/SUPERFISH</a:t>
            </a:r>
          </a:p>
          <a:p>
            <a:pPr marL="0" indent="0">
              <a:buNone/>
            </a:pPr>
            <a:r>
              <a:rPr lang="en-US" altLang="zh-CN" sz="2400" dirty="0"/>
              <a:t> </a:t>
            </a:r>
            <a:r>
              <a:rPr lang="en-US" altLang="zh-CN" sz="2400" dirty="0" smtClean="0"/>
              <a:t>     </a:t>
            </a:r>
            <a:r>
              <a:rPr lang="en-US" altLang="zh-CN" sz="2400" b="1" dirty="0" smtClean="0">
                <a:solidFill>
                  <a:srgbClr val="3333FF"/>
                </a:solidFill>
              </a:rPr>
              <a:t>I</a:t>
            </a:r>
            <a:r>
              <a:rPr lang="en-US" altLang="zh-CN" sz="2400" b="1" dirty="0">
                <a:solidFill>
                  <a:srgbClr val="3333FF"/>
                </a:solidFill>
              </a:rPr>
              <a:t>.</a:t>
            </a:r>
            <a:r>
              <a:rPr lang="en-US" altLang="zh-CN" sz="2400" b="1" dirty="0" smtClean="0">
                <a:solidFill>
                  <a:srgbClr val="3333FF"/>
                </a:solidFill>
              </a:rPr>
              <a:t>  </a:t>
            </a:r>
            <a:r>
              <a:rPr lang="zh-CN" altLang="en-US" sz="2400" b="1" dirty="0" smtClean="0">
                <a:solidFill>
                  <a:srgbClr val="3333FF"/>
                </a:solidFill>
              </a:rPr>
              <a:t>开源程序</a:t>
            </a:r>
            <a:r>
              <a:rPr lang="en-US" altLang="zh-CN" sz="2400" b="1" dirty="0" smtClean="0">
                <a:solidFill>
                  <a:srgbClr val="3333FF"/>
                </a:solidFill>
              </a:rPr>
              <a:t>OPAL</a:t>
            </a:r>
          </a:p>
          <a:p>
            <a:pPr marL="0" indent="0">
              <a:buNone/>
            </a:pPr>
            <a:r>
              <a:rPr lang="en-US" altLang="zh-CN" sz="2400" b="1" dirty="0" smtClean="0">
                <a:solidFill>
                  <a:srgbClr val="3333FF"/>
                </a:solidFill>
              </a:rPr>
              <a:t>      II. EGUN+PIC</a:t>
            </a:r>
            <a:r>
              <a:rPr lang="zh-CN" altLang="en-US" sz="2400" b="1" dirty="0" smtClean="0">
                <a:solidFill>
                  <a:srgbClr val="3333FF"/>
                </a:solidFill>
              </a:rPr>
              <a:t>程序</a:t>
            </a:r>
            <a:r>
              <a:rPr lang="en-US" altLang="zh-CN" sz="2400" b="1" dirty="0" smtClean="0">
                <a:solidFill>
                  <a:srgbClr val="3333FF"/>
                </a:solidFill>
              </a:rPr>
              <a:t>START&amp;END</a:t>
            </a:r>
            <a:r>
              <a:rPr lang="zh-CN" altLang="en-US" sz="2400" b="1" dirty="0" smtClean="0">
                <a:solidFill>
                  <a:srgbClr val="3333FF"/>
                </a:solidFill>
              </a:rPr>
              <a:t>初 步模拟计算</a:t>
            </a:r>
            <a:endParaRPr lang="en-US" altLang="zh-CN" sz="2400" b="1" dirty="0" smtClean="0">
              <a:solidFill>
                <a:srgbClr val="3333FF"/>
              </a:solidFill>
            </a:endParaRPr>
          </a:p>
          <a:p>
            <a:endParaRPr lang="zh-CN" altLang="en-US" sz="2800" dirty="0"/>
          </a:p>
        </p:txBody>
      </p:sp>
    </p:spTree>
    <p:extLst>
      <p:ext uri="{BB962C8B-B14F-4D97-AF65-F5344CB8AC3E}">
        <p14:creationId xmlns:p14="http://schemas.microsoft.com/office/powerpoint/2010/main" val="372897190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620838" y="622301"/>
            <a:ext cx="5832475" cy="646460"/>
          </a:xfrm>
        </p:spPr>
        <p:txBody>
          <a:bodyPr/>
          <a:lstStyle/>
          <a:p>
            <a:r>
              <a:rPr lang="zh-CN" altLang="en-US" sz="3200" dirty="0" smtClean="0"/>
              <a:t>外加电磁场</a:t>
            </a:r>
            <a:endParaRPr lang="zh-CN" altLang="en-US" sz="3200" dirty="0"/>
          </a:p>
        </p:txBody>
      </p:sp>
      <p:sp>
        <p:nvSpPr>
          <p:cNvPr id="3" name="内容占位符 2"/>
          <p:cNvSpPr>
            <a:spLocks noGrp="1"/>
          </p:cNvSpPr>
          <p:nvPr>
            <p:ph idx="1"/>
          </p:nvPr>
        </p:nvSpPr>
        <p:spPr>
          <a:xfrm>
            <a:off x="185313" y="1268761"/>
            <a:ext cx="8229600" cy="720079"/>
          </a:xfrm>
        </p:spPr>
        <p:txBody>
          <a:bodyPr/>
          <a:lstStyle/>
          <a:p>
            <a:r>
              <a:rPr lang="en-US" altLang="zh-CN" sz="2400" dirty="0" smtClean="0"/>
              <a:t>POSSION/SUPERFISH</a:t>
            </a:r>
            <a:r>
              <a:rPr lang="zh-CN" altLang="en-US" sz="2400" dirty="0" smtClean="0"/>
              <a:t>计算得到外加的输运磁场及电场空间分布文件作为</a:t>
            </a:r>
            <a:r>
              <a:rPr lang="en-US" altLang="zh-CN" sz="2400" dirty="0" smtClean="0"/>
              <a:t>PIC</a:t>
            </a:r>
            <a:r>
              <a:rPr lang="zh-CN" altLang="en-US" sz="2400" dirty="0" smtClean="0"/>
              <a:t>程序的场输入</a:t>
            </a:r>
            <a:endParaRPr lang="zh-CN" altLang="en-US" sz="2400" dirty="0"/>
          </a:p>
        </p:txBody>
      </p:sp>
      <p:pic>
        <p:nvPicPr>
          <p:cNvPr id="4" name="图片 3"/>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5313" y="2034082"/>
            <a:ext cx="8964487" cy="2484455"/>
          </a:xfrm>
          <a:prstGeom prst="rect">
            <a:avLst/>
          </a:prstGeom>
          <a:noFill/>
          <a:ln>
            <a:noFill/>
          </a:ln>
        </p:spPr>
      </p:pic>
      <p:pic>
        <p:nvPicPr>
          <p:cNvPr id="5" name="图片 4"/>
          <p:cNvPicPr/>
          <p:nvPr/>
        </p:nvPicPr>
        <p:blipFill>
          <a:blip r:embed="rId3"/>
          <a:stretch>
            <a:fillRect/>
          </a:stretch>
        </p:blipFill>
        <p:spPr>
          <a:xfrm>
            <a:off x="900561" y="4518539"/>
            <a:ext cx="3240360" cy="2132856"/>
          </a:xfrm>
          <a:prstGeom prst="rect">
            <a:avLst/>
          </a:prstGeom>
        </p:spPr>
      </p:pic>
      <p:pic>
        <p:nvPicPr>
          <p:cNvPr id="6" name="图片 5"/>
          <p:cNvPicPr/>
          <p:nvPr/>
        </p:nvPicPr>
        <p:blipFill>
          <a:blip r:embed="rId4" cstate="print">
            <a:extLst>
              <a:ext uri="{28A0092B-C50C-407E-A947-70E740481C1C}">
                <a14:useLocalDpi xmlns:a14="http://schemas.microsoft.com/office/drawing/2010/main" val="0"/>
              </a:ext>
            </a:extLst>
          </a:blip>
          <a:stretch>
            <a:fillRect/>
          </a:stretch>
        </p:blipFill>
        <p:spPr>
          <a:xfrm>
            <a:off x="4763443" y="4518538"/>
            <a:ext cx="3192933" cy="2222829"/>
          </a:xfrm>
          <a:prstGeom prst="rect">
            <a:avLst/>
          </a:prstGeom>
        </p:spPr>
      </p:pic>
      <p:sp>
        <p:nvSpPr>
          <p:cNvPr id="7" name="文本框 6"/>
          <p:cNvSpPr txBox="1"/>
          <p:nvPr/>
        </p:nvSpPr>
        <p:spPr>
          <a:xfrm>
            <a:off x="2843808" y="2450634"/>
            <a:ext cx="453970" cy="369332"/>
          </a:xfrm>
          <a:prstGeom prst="rect">
            <a:avLst/>
          </a:prstGeom>
          <a:noFill/>
        </p:spPr>
        <p:txBody>
          <a:bodyPr wrap="none" rtlCol="0">
            <a:spAutoFit/>
          </a:bodyPr>
          <a:lstStyle/>
          <a:p>
            <a:r>
              <a:rPr lang="en-US" altLang="zh-CN" dirty="0" err="1" smtClean="0"/>
              <a:t>Bz</a:t>
            </a:r>
            <a:endParaRPr lang="zh-CN" altLang="en-US" dirty="0"/>
          </a:p>
        </p:txBody>
      </p:sp>
      <p:sp>
        <p:nvSpPr>
          <p:cNvPr id="8" name="文本框 7"/>
          <p:cNvSpPr txBox="1"/>
          <p:nvPr/>
        </p:nvSpPr>
        <p:spPr>
          <a:xfrm>
            <a:off x="2051720" y="5584967"/>
            <a:ext cx="1107996" cy="369332"/>
          </a:xfrm>
          <a:prstGeom prst="rect">
            <a:avLst/>
          </a:prstGeom>
          <a:noFill/>
        </p:spPr>
        <p:txBody>
          <a:bodyPr wrap="square" rtlCol="0">
            <a:spAutoFit/>
          </a:bodyPr>
          <a:lstStyle/>
          <a:p>
            <a:r>
              <a:rPr lang="zh-CN" altLang="en-US" dirty="0" smtClean="0"/>
              <a:t>间隙电场</a:t>
            </a:r>
            <a:endParaRPr lang="zh-CN" altLang="en-US" dirty="0"/>
          </a:p>
        </p:txBody>
      </p:sp>
      <p:sp>
        <p:nvSpPr>
          <p:cNvPr id="9" name="文本框 8"/>
          <p:cNvSpPr txBox="1"/>
          <p:nvPr/>
        </p:nvSpPr>
        <p:spPr>
          <a:xfrm>
            <a:off x="6948264" y="5229200"/>
            <a:ext cx="453970" cy="369332"/>
          </a:xfrm>
          <a:prstGeom prst="rect">
            <a:avLst/>
          </a:prstGeom>
          <a:noFill/>
        </p:spPr>
        <p:txBody>
          <a:bodyPr wrap="none" rtlCol="0">
            <a:spAutoFit/>
          </a:bodyPr>
          <a:lstStyle/>
          <a:p>
            <a:r>
              <a:rPr lang="en-US" altLang="zh-CN" dirty="0" err="1" smtClean="0"/>
              <a:t>Ez</a:t>
            </a:r>
            <a:endParaRPr lang="zh-CN" altLang="en-US" dirty="0"/>
          </a:p>
        </p:txBody>
      </p:sp>
    </p:spTree>
    <p:extLst>
      <p:ext uri="{BB962C8B-B14F-4D97-AF65-F5344CB8AC3E}">
        <p14:creationId xmlns:p14="http://schemas.microsoft.com/office/powerpoint/2010/main" val="382522994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OPAL </a:t>
            </a:r>
            <a:r>
              <a:rPr lang="zh-CN" altLang="en-US" dirty="0" smtClean="0"/>
              <a:t>程序的计算过程</a:t>
            </a:r>
            <a:endParaRPr lang="zh-CN" altLang="en-US" dirty="0"/>
          </a:p>
        </p:txBody>
      </p:sp>
      <p:cxnSp>
        <p:nvCxnSpPr>
          <p:cNvPr id="4" name="直接连接符 3"/>
          <p:cNvCxnSpPr/>
          <p:nvPr/>
        </p:nvCxnSpPr>
        <p:spPr>
          <a:xfrm flipV="1">
            <a:off x="577516" y="1438977"/>
            <a:ext cx="7937834" cy="5294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1" name="文本框 10"/>
          <p:cNvSpPr txBox="1"/>
          <p:nvPr/>
        </p:nvSpPr>
        <p:spPr>
          <a:xfrm>
            <a:off x="1327607" y="1884632"/>
            <a:ext cx="2954655" cy="369332"/>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zh-CN" altLang="en-US" dirty="0" smtClean="0"/>
              <a:t>根据粒子位置计算电荷分布</a:t>
            </a:r>
            <a:endParaRPr lang="zh-CN" altLang="en-US" dirty="0"/>
          </a:p>
        </p:txBody>
      </p:sp>
      <p:sp>
        <p:nvSpPr>
          <p:cNvPr id="13" name="文本框 12"/>
          <p:cNvSpPr txBox="1"/>
          <p:nvPr/>
        </p:nvSpPr>
        <p:spPr>
          <a:xfrm>
            <a:off x="1443019" y="2730185"/>
            <a:ext cx="2723823" cy="369332"/>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zh-CN" altLang="en-US" dirty="0" smtClean="0"/>
              <a:t>洛伦兹变换到静止参考系</a:t>
            </a:r>
            <a:endParaRPr lang="zh-CN" altLang="en-US" dirty="0"/>
          </a:p>
        </p:txBody>
      </p:sp>
      <p:sp>
        <p:nvSpPr>
          <p:cNvPr id="14" name="文本框 13"/>
          <p:cNvSpPr txBox="1"/>
          <p:nvPr/>
        </p:nvSpPr>
        <p:spPr>
          <a:xfrm>
            <a:off x="1282351" y="3625775"/>
            <a:ext cx="3082895" cy="369332"/>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zh-CN" altLang="en-US" dirty="0" smtClean="0"/>
              <a:t>求解泊松方程 ，求出静电场</a:t>
            </a:r>
            <a:endParaRPr lang="zh-CN" altLang="en-US" dirty="0"/>
          </a:p>
        </p:txBody>
      </p:sp>
      <p:sp>
        <p:nvSpPr>
          <p:cNvPr id="15" name="文本框 14"/>
          <p:cNvSpPr txBox="1"/>
          <p:nvPr/>
        </p:nvSpPr>
        <p:spPr>
          <a:xfrm>
            <a:off x="849907" y="4549275"/>
            <a:ext cx="3910045" cy="369332"/>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zh-CN" altLang="en-US" dirty="0" smtClean="0"/>
              <a:t>洛伦兹逆变换求出实验室系下电磁场</a:t>
            </a:r>
            <a:endParaRPr lang="zh-CN" altLang="en-US" dirty="0"/>
          </a:p>
        </p:txBody>
      </p:sp>
      <p:sp>
        <p:nvSpPr>
          <p:cNvPr id="16" name="文本框 15"/>
          <p:cNvSpPr txBox="1"/>
          <p:nvPr/>
        </p:nvSpPr>
        <p:spPr>
          <a:xfrm>
            <a:off x="2020099" y="5394828"/>
            <a:ext cx="1569660" cy="369332"/>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zh-CN" altLang="en-US" dirty="0" smtClean="0"/>
              <a:t>求解粒子运动</a:t>
            </a:r>
            <a:endParaRPr lang="zh-CN" altLang="en-US" dirty="0"/>
          </a:p>
        </p:txBody>
      </p:sp>
      <p:cxnSp>
        <p:nvCxnSpPr>
          <p:cNvPr id="19" name="直接箭头连接符 18"/>
          <p:cNvCxnSpPr/>
          <p:nvPr/>
        </p:nvCxnSpPr>
        <p:spPr>
          <a:xfrm>
            <a:off x="2823983" y="2357430"/>
            <a:ext cx="0" cy="314325"/>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1" name="直接箭头连接符 20"/>
          <p:cNvCxnSpPr/>
          <p:nvPr/>
        </p:nvCxnSpPr>
        <p:spPr>
          <a:xfrm>
            <a:off x="2823799" y="3219442"/>
            <a:ext cx="0" cy="314325"/>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2" name="直接箭头连接符 21"/>
          <p:cNvCxnSpPr/>
          <p:nvPr/>
        </p:nvCxnSpPr>
        <p:spPr>
          <a:xfrm>
            <a:off x="2833506" y="4162414"/>
            <a:ext cx="0" cy="314325"/>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3" name="直接箭头连接符 22"/>
          <p:cNvCxnSpPr/>
          <p:nvPr/>
        </p:nvCxnSpPr>
        <p:spPr>
          <a:xfrm>
            <a:off x="2833507" y="5014903"/>
            <a:ext cx="0" cy="314325"/>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33" name="肘形连接符 32"/>
          <p:cNvCxnSpPr>
            <a:stCxn id="16" idx="2"/>
            <a:endCxn id="11" idx="3"/>
          </p:cNvCxnSpPr>
          <p:nvPr/>
        </p:nvCxnSpPr>
        <p:spPr>
          <a:xfrm rot="5400000" flipH="1" flipV="1">
            <a:off x="1696164" y="3178062"/>
            <a:ext cx="3694862" cy="1477333"/>
          </a:xfrm>
          <a:prstGeom prst="bentConnector4">
            <a:avLst>
              <a:gd name="adj1" fmla="val -6187"/>
              <a:gd name="adj2" fmla="val 160284"/>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46" name="圆角矩形 45"/>
          <p:cNvSpPr/>
          <p:nvPr/>
        </p:nvSpPr>
        <p:spPr>
          <a:xfrm>
            <a:off x="5317920" y="1999020"/>
            <a:ext cx="3436153" cy="1250014"/>
          </a:xfrm>
          <a:prstGeom prst="roundRect">
            <a:avLst/>
          </a:prstGeom>
          <a:ln w="28575">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r>
              <a:rPr lang="zh-CN" altLang="en-US" dirty="0" smtClean="0"/>
              <a:t>优点：计算速度快、存储代价少，无需储存电磁场</a:t>
            </a:r>
            <a:endParaRPr lang="zh-CN" altLang="en-US" dirty="0"/>
          </a:p>
        </p:txBody>
      </p:sp>
      <p:sp>
        <p:nvSpPr>
          <p:cNvPr id="47" name="圆角矩形 46"/>
          <p:cNvSpPr/>
          <p:nvPr/>
        </p:nvSpPr>
        <p:spPr>
          <a:xfrm>
            <a:off x="5707847" y="3575737"/>
            <a:ext cx="2656300" cy="2425615"/>
          </a:xfrm>
          <a:prstGeom prst="roundRect">
            <a:avLst>
              <a:gd name="adj" fmla="val 8695"/>
            </a:avLst>
          </a:prstGeom>
          <a:ln w="28575">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r>
              <a:rPr lang="zh-CN" altLang="en-US" dirty="0" smtClean="0"/>
              <a:t>缺点：当粒子束能散较大的时候，静止参考系中仍有大量高速漂移的粒子，泊松方程的解不能很好地近似电磁场。没有考虑粒子的加速度。</a:t>
            </a:r>
          </a:p>
        </p:txBody>
      </p:sp>
    </p:spTree>
    <p:extLst>
      <p:ext uri="{BB962C8B-B14F-4D97-AF65-F5344CB8AC3E}">
        <p14:creationId xmlns:p14="http://schemas.microsoft.com/office/powerpoint/2010/main" val="335528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620838" y="622300"/>
            <a:ext cx="5832475" cy="816677"/>
          </a:xfrm>
        </p:spPr>
        <p:txBody>
          <a:bodyPr/>
          <a:lstStyle/>
          <a:p>
            <a:r>
              <a:rPr lang="en-US" altLang="zh-CN" sz="3200" dirty="0" smtClean="0"/>
              <a:t>OPAL:</a:t>
            </a:r>
            <a:r>
              <a:rPr lang="zh-CN" altLang="en-US" sz="3200" dirty="0" smtClean="0"/>
              <a:t>束流初始模拟参数</a:t>
            </a:r>
            <a:endParaRPr lang="zh-CN" altLang="en-US" sz="3200" dirty="0"/>
          </a:p>
        </p:txBody>
      </p:sp>
      <p:cxnSp>
        <p:nvCxnSpPr>
          <p:cNvPr id="5" name="直接连接符 4"/>
          <p:cNvCxnSpPr/>
          <p:nvPr/>
        </p:nvCxnSpPr>
        <p:spPr>
          <a:xfrm flipV="1">
            <a:off x="577516" y="1438977"/>
            <a:ext cx="7937834" cy="52940"/>
          </a:xfrm>
          <a:prstGeom prst="line">
            <a:avLst/>
          </a:prstGeom>
          <a:ln w="38100"/>
        </p:spPr>
        <p:style>
          <a:lnRef idx="1">
            <a:schemeClr val="accent1"/>
          </a:lnRef>
          <a:fillRef idx="0">
            <a:schemeClr val="accent1"/>
          </a:fillRef>
          <a:effectRef idx="0">
            <a:schemeClr val="accent1"/>
          </a:effectRef>
          <a:fontRef idx="minor">
            <a:schemeClr val="tx1"/>
          </a:fontRef>
        </p:style>
      </p:cxnSp>
      <p:graphicFrame>
        <p:nvGraphicFramePr>
          <p:cNvPr id="88" name="内容占位符 5"/>
          <p:cNvGraphicFramePr>
            <a:graphicFrameLocks noGrp="1"/>
          </p:cNvGraphicFramePr>
          <p:nvPr>
            <p:ph idx="1"/>
            <p:extLst>
              <p:ext uri="{D42A27DB-BD31-4B8C-83A1-F6EECF244321}">
                <p14:modId xmlns:p14="http://schemas.microsoft.com/office/powerpoint/2010/main" val="3425633265"/>
              </p:ext>
            </p:extLst>
          </p:nvPr>
        </p:nvGraphicFramePr>
        <p:xfrm>
          <a:off x="1107711" y="1944568"/>
          <a:ext cx="3320272" cy="2595880"/>
        </p:xfrm>
        <a:graphic>
          <a:graphicData uri="http://schemas.openxmlformats.org/drawingml/2006/table">
            <a:tbl>
              <a:tblPr bandRow="1">
                <a:tableStyleId>{7DF18680-E054-41AD-8BC1-D1AEF772440D}</a:tableStyleId>
              </a:tblPr>
              <a:tblGrid>
                <a:gridCol w="1232041">
                  <a:extLst>
                    <a:ext uri="{9D8B030D-6E8A-4147-A177-3AD203B41FA5}">
                      <a16:colId xmlns:a16="http://schemas.microsoft.com/office/drawing/2014/main" val="1741346851"/>
                    </a:ext>
                  </a:extLst>
                </a:gridCol>
                <a:gridCol w="2088231">
                  <a:extLst>
                    <a:ext uri="{9D8B030D-6E8A-4147-A177-3AD203B41FA5}">
                      <a16:colId xmlns:a16="http://schemas.microsoft.com/office/drawing/2014/main" val="2173726169"/>
                    </a:ext>
                  </a:extLst>
                </a:gridCol>
              </a:tblGrid>
              <a:tr h="370840">
                <a:tc>
                  <a:txBody>
                    <a:bodyPr/>
                    <a:lstStyle/>
                    <a:p>
                      <a:r>
                        <a:rPr lang="zh-CN" altLang="en-US" dirty="0" smtClean="0"/>
                        <a:t>初始能量</a:t>
                      </a:r>
                      <a:endParaRPr lang="zh-CN" altLang="en-US" dirty="0"/>
                    </a:p>
                  </a:txBody>
                  <a:tcPr/>
                </a:tc>
                <a:tc>
                  <a:txBody>
                    <a:bodyPr/>
                    <a:lstStyle/>
                    <a:p>
                      <a:r>
                        <a:rPr lang="en-US" altLang="zh-CN" dirty="0" smtClean="0"/>
                        <a:t>2.6MeV</a:t>
                      </a:r>
                      <a:r>
                        <a:rPr lang="zh-CN" altLang="en-US" dirty="0" smtClean="0"/>
                        <a:t>（能散</a:t>
                      </a:r>
                      <a:r>
                        <a:rPr lang="en-US" altLang="zh-CN" dirty="0" smtClean="0"/>
                        <a:t>0</a:t>
                      </a:r>
                      <a:r>
                        <a:rPr lang="zh-CN" altLang="en-US" dirty="0" smtClean="0"/>
                        <a:t>）</a:t>
                      </a:r>
                      <a:endParaRPr lang="zh-CN" altLang="en-US" dirty="0"/>
                    </a:p>
                  </a:txBody>
                  <a:tcPr/>
                </a:tc>
                <a:extLst>
                  <a:ext uri="{0D108BD9-81ED-4DB2-BD59-A6C34878D82A}">
                    <a16:rowId xmlns:a16="http://schemas.microsoft.com/office/drawing/2014/main" val="2431172295"/>
                  </a:ext>
                </a:extLst>
              </a:tr>
              <a:tr h="370840">
                <a:tc>
                  <a:txBody>
                    <a:bodyPr/>
                    <a:lstStyle/>
                    <a:p>
                      <a:r>
                        <a:rPr lang="zh-CN" altLang="en-US" dirty="0" smtClean="0"/>
                        <a:t>脉冲宽度</a:t>
                      </a:r>
                      <a:endParaRPr lang="zh-CN" altLang="en-US" dirty="0"/>
                    </a:p>
                  </a:txBody>
                  <a:tcPr/>
                </a:tc>
                <a:tc>
                  <a:txBody>
                    <a:bodyPr/>
                    <a:lstStyle/>
                    <a:p>
                      <a:r>
                        <a:rPr lang="en-US" altLang="zh-CN" dirty="0" smtClean="0"/>
                        <a:t>5ns</a:t>
                      </a:r>
                      <a:r>
                        <a:rPr lang="zh-CN" altLang="en-US" dirty="0" smtClean="0"/>
                        <a:t>（约</a:t>
                      </a:r>
                      <a:r>
                        <a:rPr lang="en-US" altLang="zh-CN" dirty="0" smtClean="0"/>
                        <a:t>1.5m</a:t>
                      </a:r>
                      <a:r>
                        <a:rPr lang="zh-CN" altLang="en-US" dirty="0" smtClean="0"/>
                        <a:t>束长）</a:t>
                      </a:r>
                      <a:endParaRPr lang="zh-CN" altLang="en-US" dirty="0"/>
                    </a:p>
                  </a:txBody>
                  <a:tcPr/>
                </a:tc>
                <a:extLst>
                  <a:ext uri="{0D108BD9-81ED-4DB2-BD59-A6C34878D82A}">
                    <a16:rowId xmlns:a16="http://schemas.microsoft.com/office/drawing/2014/main" val="2182435331"/>
                  </a:ext>
                </a:extLst>
              </a:tr>
              <a:tr h="370840">
                <a:tc>
                  <a:txBody>
                    <a:bodyPr/>
                    <a:lstStyle/>
                    <a:p>
                      <a:r>
                        <a:rPr lang="zh-CN" altLang="en-US" dirty="0" smtClean="0"/>
                        <a:t>流强</a:t>
                      </a:r>
                      <a:endParaRPr lang="zh-CN" altLang="en-US" dirty="0"/>
                    </a:p>
                  </a:txBody>
                  <a:tcPr/>
                </a:tc>
                <a:tc>
                  <a:txBody>
                    <a:bodyPr/>
                    <a:lstStyle/>
                    <a:p>
                      <a:r>
                        <a:rPr lang="en-US" altLang="zh-CN" dirty="0" smtClean="0"/>
                        <a:t>2kA</a:t>
                      </a:r>
                      <a:endParaRPr lang="zh-CN" altLang="en-US" dirty="0"/>
                    </a:p>
                  </a:txBody>
                  <a:tcPr/>
                </a:tc>
                <a:extLst>
                  <a:ext uri="{0D108BD9-81ED-4DB2-BD59-A6C34878D82A}">
                    <a16:rowId xmlns:a16="http://schemas.microsoft.com/office/drawing/2014/main" val="3140160590"/>
                  </a:ext>
                </a:extLst>
              </a:tr>
              <a:tr h="370840">
                <a:tc>
                  <a:txBody>
                    <a:bodyPr/>
                    <a:lstStyle/>
                    <a:p>
                      <a:r>
                        <a:rPr lang="zh-CN" altLang="en-US" dirty="0" smtClean="0"/>
                        <a:t>横向直径</a:t>
                      </a:r>
                      <a:endParaRPr lang="zh-CN" altLang="en-US" dirty="0"/>
                    </a:p>
                  </a:txBody>
                  <a:tcPr/>
                </a:tc>
                <a:tc>
                  <a:txBody>
                    <a:bodyPr/>
                    <a:lstStyle/>
                    <a:p>
                      <a:r>
                        <a:rPr lang="en-US" altLang="zh-CN" dirty="0" smtClean="0"/>
                        <a:t>10cm</a:t>
                      </a:r>
                      <a:endParaRPr lang="zh-CN" altLang="en-US" dirty="0"/>
                    </a:p>
                  </a:txBody>
                  <a:tcPr/>
                </a:tc>
                <a:extLst>
                  <a:ext uri="{0D108BD9-81ED-4DB2-BD59-A6C34878D82A}">
                    <a16:rowId xmlns:a16="http://schemas.microsoft.com/office/drawing/2014/main" val="1446492892"/>
                  </a:ext>
                </a:extLst>
              </a:tr>
              <a:tr h="370840">
                <a:tc>
                  <a:txBody>
                    <a:bodyPr/>
                    <a:lstStyle/>
                    <a:p>
                      <a:r>
                        <a:rPr lang="zh-CN" altLang="en-US" dirty="0" smtClean="0"/>
                        <a:t>横向网格</a:t>
                      </a:r>
                      <a:endParaRPr lang="zh-CN" altLang="en-US" dirty="0"/>
                    </a:p>
                  </a:txBody>
                  <a:tcPr/>
                </a:tc>
                <a:tc>
                  <a:txBody>
                    <a:bodyPr/>
                    <a:lstStyle/>
                    <a:p>
                      <a:r>
                        <a:rPr lang="en-US" altLang="zh-CN" dirty="0" smtClean="0"/>
                        <a:t>32*32</a:t>
                      </a:r>
                      <a:endParaRPr lang="zh-CN" altLang="en-US" dirty="0"/>
                    </a:p>
                  </a:txBody>
                  <a:tcPr/>
                </a:tc>
                <a:extLst>
                  <a:ext uri="{0D108BD9-81ED-4DB2-BD59-A6C34878D82A}">
                    <a16:rowId xmlns:a16="http://schemas.microsoft.com/office/drawing/2014/main" val="2114263901"/>
                  </a:ext>
                </a:extLst>
              </a:tr>
              <a:tr h="370840">
                <a:tc>
                  <a:txBody>
                    <a:bodyPr/>
                    <a:lstStyle/>
                    <a:p>
                      <a:r>
                        <a:rPr lang="zh-CN" altLang="en-US" dirty="0" smtClean="0"/>
                        <a:t>纵向网格</a:t>
                      </a:r>
                      <a:endParaRPr lang="zh-CN" altLang="en-US" dirty="0"/>
                    </a:p>
                  </a:txBody>
                  <a:tcPr/>
                </a:tc>
                <a:tc>
                  <a:txBody>
                    <a:bodyPr/>
                    <a:lstStyle/>
                    <a:p>
                      <a:r>
                        <a:rPr lang="en-US" altLang="zh-CN" dirty="0" smtClean="0"/>
                        <a:t>1600</a:t>
                      </a:r>
                      <a:endParaRPr lang="zh-CN" altLang="en-US" dirty="0"/>
                    </a:p>
                  </a:txBody>
                  <a:tcPr/>
                </a:tc>
                <a:extLst>
                  <a:ext uri="{0D108BD9-81ED-4DB2-BD59-A6C34878D82A}">
                    <a16:rowId xmlns:a16="http://schemas.microsoft.com/office/drawing/2014/main" val="1912021502"/>
                  </a:ext>
                </a:extLst>
              </a:tr>
              <a:tr h="370840">
                <a:tc>
                  <a:txBody>
                    <a:bodyPr/>
                    <a:lstStyle/>
                    <a:p>
                      <a:r>
                        <a:rPr lang="zh-CN" altLang="en-US" dirty="0" smtClean="0"/>
                        <a:t>时间步长</a:t>
                      </a:r>
                      <a:endParaRPr lang="zh-CN" altLang="en-US" dirty="0"/>
                    </a:p>
                  </a:txBody>
                  <a:tcPr/>
                </a:tc>
                <a:tc>
                  <a:txBody>
                    <a:bodyPr/>
                    <a:lstStyle/>
                    <a:p>
                      <a:r>
                        <a:rPr lang="en-US" altLang="zh-CN" dirty="0" smtClean="0"/>
                        <a:t>1ps</a:t>
                      </a:r>
                      <a:endParaRPr lang="zh-CN" altLang="en-US" dirty="0"/>
                    </a:p>
                  </a:txBody>
                  <a:tcPr/>
                </a:tc>
                <a:extLst>
                  <a:ext uri="{0D108BD9-81ED-4DB2-BD59-A6C34878D82A}">
                    <a16:rowId xmlns:a16="http://schemas.microsoft.com/office/drawing/2014/main" val="1356889523"/>
                  </a:ext>
                </a:extLst>
              </a:tr>
            </a:tbl>
          </a:graphicData>
        </a:graphic>
      </p:graphicFrame>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46055" y="4090733"/>
            <a:ext cx="3725979" cy="2521821"/>
          </a:xfrm>
          <a:prstGeom prst="rect">
            <a:avLst/>
          </a:prstGeom>
        </p:spPr>
      </p:pic>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74129" y="1665289"/>
            <a:ext cx="3633537" cy="2399958"/>
          </a:xfrm>
          <a:prstGeom prst="rect">
            <a:avLst/>
          </a:prstGeom>
        </p:spPr>
      </p:pic>
      <p:graphicFrame>
        <p:nvGraphicFramePr>
          <p:cNvPr id="85" name="表格 84"/>
          <p:cNvGraphicFramePr>
            <a:graphicFrameLocks noGrp="1"/>
          </p:cNvGraphicFramePr>
          <p:nvPr>
            <p:extLst>
              <p:ext uri="{D42A27DB-BD31-4B8C-83A1-F6EECF244321}">
                <p14:modId xmlns:p14="http://schemas.microsoft.com/office/powerpoint/2010/main" val="1940853080"/>
              </p:ext>
            </p:extLst>
          </p:nvPr>
        </p:nvGraphicFramePr>
        <p:xfrm>
          <a:off x="1184457" y="5096308"/>
          <a:ext cx="2847976" cy="1112520"/>
        </p:xfrm>
        <a:graphic>
          <a:graphicData uri="http://schemas.openxmlformats.org/drawingml/2006/table">
            <a:tbl>
              <a:tblPr bandRow="1">
                <a:tableStyleId>{7DF18680-E054-41AD-8BC1-D1AEF772440D}</a:tableStyleId>
              </a:tblPr>
              <a:tblGrid>
                <a:gridCol w="1423988">
                  <a:extLst>
                    <a:ext uri="{9D8B030D-6E8A-4147-A177-3AD203B41FA5}">
                      <a16:colId xmlns:a16="http://schemas.microsoft.com/office/drawing/2014/main" val="3598421155"/>
                    </a:ext>
                  </a:extLst>
                </a:gridCol>
                <a:gridCol w="1423988">
                  <a:extLst>
                    <a:ext uri="{9D8B030D-6E8A-4147-A177-3AD203B41FA5}">
                      <a16:colId xmlns:a16="http://schemas.microsoft.com/office/drawing/2014/main" val="446058008"/>
                    </a:ext>
                  </a:extLst>
                </a:gridCol>
              </a:tblGrid>
              <a:tr h="370840">
                <a:tc>
                  <a:txBody>
                    <a:bodyPr/>
                    <a:lstStyle/>
                    <a:p>
                      <a:r>
                        <a:rPr lang="zh-CN" altLang="en-US" dirty="0" smtClean="0"/>
                        <a:t>总长度</a:t>
                      </a:r>
                      <a:endParaRPr lang="zh-CN" altLang="en-US" dirty="0"/>
                    </a:p>
                  </a:txBody>
                  <a:tcPr/>
                </a:tc>
                <a:tc>
                  <a:txBody>
                    <a:bodyPr/>
                    <a:lstStyle/>
                    <a:p>
                      <a:r>
                        <a:rPr lang="en-US" altLang="zh-CN" dirty="0" smtClean="0"/>
                        <a:t>30m</a:t>
                      </a:r>
                      <a:endParaRPr lang="zh-CN" altLang="en-US" dirty="0"/>
                    </a:p>
                  </a:txBody>
                  <a:tcPr/>
                </a:tc>
                <a:extLst>
                  <a:ext uri="{0D108BD9-81ED-4DB2-BD59-A6C34878D82A}">
                    <a16:rowId xmlns:a16="http://schemas.microsoft.com/office/drawing/2014/main" val="239837033"/>
                  </a:ext>
                </a:extLst>
              </a:tr>
              <a:tr h="370840">
                <a:tc>
                  <a:txBody>
                    <a:bodyPr/>
                    <a:lstStyle/>
                    <a:p>
                      <a:r>
                        <a:rPr lang="zh-CN" altLang="en-US" dirty="0" smtClean="0"/>
                        <a:t>大周期</a:t>
                      </a:r>
                      <a:endParaRPr lang="zh-CN" altLang="en-US" dirty="0"/>
                    </a:p>
                  </a:txBody>
                  <a:tcPr/>
                </a:tc>
                <a:tc>
                  <a:txBody>
                    <a:bodyPr/>
                    <a:lstStyle/>
                    <a:p>
                      <a:r>
                        <a:rPr lang="en-US" altLang="zh-CN" dirty="0" smtClean="0"/>
                        <a:t>300.9cm</a:t>
                      </a:r>
                      <a:endParaRPr lang="zh-CN" altLang="en-US" dirty="0"/>
                    </a:p>
                  </a:txBody>
                  <a:tcPr/>
                </a:tc>
                <a:extLst>
                  <a:ext uri="{0D108BD9-81ED-4DB2-BD59-A6C34878D82A}">
                    <a16:rowId xmlns:a16="http://schemas.microsoft.com/office/drawing/2014/main" val="1963638889"/>
                  </a:ext>
                </a:extLst>
              </a:tr>
              <a:tr h="370840">
                <a:tc>
                  <a:txBody>
                    <a:bodyPr/>
                    <a:lstStyle/>
                    <a:p>
                      <a:r>
                        <a:rPr lang="zh-CN" altLang="en-US" dirty="0" smtClean="0"/>
                        <a:t>小周期</a:t>
                      </a:r>
                      <a:endParaRPr lang="zh-CN" altLang="en-US" dirty="0"/>
                    </a:p>
                  </a:txBody>
                  <a:tcPr/>
                </a:tc>
                <a:tc>
                  <a:txBody>
                    <a:bodyPr/>
                    <a:lstStyle/>
                    <a:p>
                      <a:r>
                        <a:rPr lang="en-US" altLang="zh-CN" dirty="0" smtClean="0"/>
                        <a:t>50.2cm</a:t>
                      </a:r>
                      <a:endParaRPr lang="zh-CN" altLang="en-US" dirty="0"/>
                    </a:p>
                  </a:txBody>
                  <a:tcPr/>
                </a:tc>
                <a:extLst>
                  <a:ext uri="{0D108BD9-81ED-4DB2-BD59-A6C34878D82A}">
                    <a16:rowId xmlns:a16="http://schemas.microsoft.com/office/drawing/2014/main" val="1375634396"/>
                  </a:ext>
                </a:extLst>
              </a:tr>
            </a:tbl>
          </a:graphicData>
        </a:graphic>
      </p:graphicFrame>
      <p:sp>
        <p:nvSpPr>
          <p:cNvPr id="91" name="文本框 90"/>
          <p:cNvSpPr txBox="1"/>
          <p:nvPr/>
        </p:nvSpPr>
        <p:spPr>
          <a:xfrm>
            <a:off x="1982803" y="1600279"/>
            <a:ext cx="1645920" cy="369332"/>
          </a:xfrm>
          <a:prstGeom prst="rect">
            <a:avLst/>
          </a:prstGeom>
          <a:noFill/>
        </p:spPr>
        <p:txBody>
          <a:bodyPr wrap="square" rtlCol="0">
            <a:spAutoFit/>
          </a:bodyPr>
          <a:lstStyle/>
          <a:p>
            <a:r>
              <a:rPr lang="zh-CN" altLang="en-US" dirty="0" smtClean="0"/>
              <a:t>束流参数</a:t>
            </a:r>
            <a:endParaRPr lang="zh-CN" altLang="en-US" dirty="0"/>
          </a:p>
        </p:txBody>
      </p:sp>
      <p:sp>
        <p:nvSpPr>
          <p:cNvPr id="92" name="文本框 91"/>
          <p:cNvSpPr txBox="1"/>
          <p:nvPr/>
        </p:nvSpPr>
        <p:spPr>
          <a:xfrm>
            <a:off x="1982803" y="4726976"/>
            <a:ext cx="1251285" cy="369332"/>
          </a:xfrm>
          <a:prstGeom prst="rect">
            <a:avLst/>
          </a:prstGeom>
          <a:noFill/>
        </p:spPr>
        <p:txBody>
          <a:bodyPr wrap="square" rtlCol="0">
            <a:spAutoFit/>
          </a:bodyPr>
          <a:lstStyle/>
          <a:p>
            <a:r>
              <a:rPr lang="zh-CN" altLang="en-US" dirty="0" smtClean="0"/>
              <a:t>几何参数</a:t>
            </a:r>
            <a:endParaRPr lang="zh-CN" altLang="en-US" dirty="0"/>
          </a:p>
        </p:txBody>
      </p:sp>
    </p:spTree>
    <p:extLst>
      <p:ext uri="{BB962C8B-B14F-4D97-AF65-F5344CB8AC3E}">
        <p14:creationId xmlns:p14="http://schemas.microsoft.com/office/powerpoint/2010/main" val="349010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043608" y="912185"/>
            <a:ext cx="7956376" cy="504056"/>
          </a:xfrm>
        </p:spPr>
        <p:txBody>
          <a:bodyPr/>
          <a:lstStyle/>
          <a:p>
            <a:r>
              <a:rPr lang="en-US" altLang="zh-CN" sz="3200" b="1" dirty="0" smtClean="0"/>
              <a:t>OPAL:</a:t>
            </a:r>
            <a:r>
              <a:rPr lang="zh-CN" altLang="en-US" sz="3200" b="1" dirty="0" smtClean="0"/>
              <a:t>所有粒子纵向位置实</a:t>
            </a:r>
            <a:r>
              <a:rPr lang="zh-CN" altLang="en-US" sz="3200" b="1" dirty="0"/>
              <a:t>空间分布变化</a:t>
            </a:r>
          </a:p>
        </p:txBody>
      </p:sp>
      <p:cxnSp>
        <p:nvCxnSpPr>
          <p:cNvPr id="5" name="直接连接符 4"/>
          <p:cNvCxnSpPr/>
          <p:nvPr/>
        </p:nvCxnSpPr>
        <p:spPr>
          <a:xfrm flipV="1">
            <a:off x="577516" y="1438977"/>
            <a:ext cx="7937834" cy="52940"/>
          </a:xfrm>
          <a:prstGeom prst="line">
            <a:avLst/>
          </a:prstGeom>
          <a:ln w="38100"/>
        </p:spPr>
        <p:style>
          <a:lnRef idx="1">
            <a:schemeClr val="accent1"/>
          </a:lnRef>
          <a:fillRef idx="0">
            <a:schemeClr val="accent1"/>
          </a:fillRef>
          <a:effectRef idx="0">
            <a:schemeClr val="accent1"/>
          </a:effectRef>
          <a:fontRef idx="minor">
            <a:schemeClr val="tx1"/>
          </a:fontRef>
        </p:style>
      </p:cxnSp>
      <p:grpSp>
        <p:nvGrpSpPr>
          <p:cNvPr id="3" name="组合 2"/>
          <p:cNvGrpSpPr/>
          <p:nvPr/>
        </p:nvGrpSpPr>
        <p:grpSpPr>
          <a:xfrm>
            <a:off x="736333" y="1527283"/>
            <a:ext cx="7921369" cy="5171068"/>
            <a:chOff x="736333" y="1527283"/>
            <a:chExt cx="7921369" cy="5171068"/>
          </a:xfrm>
        </p:grpSpPr>
        <p:pic>
          <p:nvPicPr>
            <p:cNvPr id="7" name="图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0" y="1527283"/>
              <a:ext cx="4085702" cy="2573485"/>
            </a:xfrm>
            <a:prstGeom prst="rect">
              <a:avLst/>
            </a:prstGeom>
          </p:spPr>
        </p:pic>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6333" y="3982849"/>
              <a:ext cx="4012560" cy="2715501"/>
            </a:xfrm>
            <a:prstGeom prst="rect">
              <a:avLst/>
            </a:prstGeom>
          </p:spPr>
        </p:pic>
        <p:pic>
          <p:nvPicPr>
            <p:cNvPr id="9" name="图片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46433" y="3982850"/>
              <a:ext cx="4111269" cy="2715501"/>
            </a:xfrm>
            <a:prstGeom prst="rect">
              <a:avLst/>
            </a:prstGeom>
          </p:spPr>
        </p:pic>
        <p:pic>
          <p:nvPicPr>
            <p:cNvPr id="14" name="图片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6333" y="1537389"/>
              <a:ext cx="3917837" cy="2563379"/>
            </a:xfrm>
            <a:prstGeom prst="rect">
              <a:avLst/>
            </a:prstGeom>
          </p:spPr>
        </p:pic>
      </p:grpSp>
    </p:spTree>
    <p:extLst>
      <p:ext uri="{BB962C8B-B14F-4D97-AF65-F5344CB8AC3E}">
        <p14:creationId xmlns:p14="http://schemas.microsoft.com/office/powerpoint/2010/main" val="336980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a:stretch>
            <a:fillRect/>
          </a:stretch>
        </p:blipFill>
        <p:spPr>
          <a:xfrm>
            <a:off x="339880" y="907425"/>
            <a:ext cx="2971471" cy="2521575"/>
          </a:xfrm>
          <a:prstGeom prst="rect">
            <a:avLst/>
          </a:prstGeom>
        </p:spPr>
      </p:pic>
      <p:sp>
        <p:nvSpPr>
          <p:cNvPr id="4" name="文本框 3"/>
          <p:cNvSpPr txBox="1"/>
          <p:nvPr/>
        </p:nvSpPr>
        <p:spPr>
          <a:xfrm>
            <a:off x="663101" y="3439723"/>
            <a:ext cx="2236510" cy="338554"/>
          </a:xfrm>
          <a:prstGeom prst="rect">
            <a:avLst/>
          </a:prstGeom>
          <a:noFill/>
        </p:spPr>
        <p:txBody>
          <a:bodyPr wrap="none" rtlCol="0">
            <a:spAutoFit/>
          </a:bodyPr>
          <a:lstStyle/>
          <a:p>
            <a:r>
              <a:rPr lang="zh-CN" altLang="en-US" sz="1600" b="1" dirty="0">
                <a:solidFill>
                  <a:srgbClr val="3333FF"/>
                </a:solidFill>
              </a:rPr>
              <a:t>参考粒子能量增长曲线</a:t>
            </a:r>
          </a:p>
        </p:txBody>
      </p:sp>
      <p:sp>
        <p:nvSpPr>
          <p:cNvPr id="6" name="文本框 5"/>
          <p:cNvSpPr txBox="1"/>
          <p:nvPr/>
        </p:nvSpPr>
        <p:spPr>
          <a:xfrm>
            <a:off x="4751512" y="3443794"/>
            <a:ext cx="3696846" cy="338554"/>
          </a:xfrm>
          <a:prstGeom prst="rect">
            <a:avLst/>
          </a:prstGeom>
          <a:noFill/>
        </p:spPr>
        <p:txBody>
          <a:bodyPr wrap="none" rtlCol="0">
            <a:spAutoFit/>
          </a:bodyPr>
          <a:lstStyle/>
          <a:p>
            <a:r>
              <a:rPr lang="en-US" altLang="zh-CN" sz="1600" b="1" dirty="0" smtClean="0">
                <a:solidFill>
                  <a:srgbClr val="3333FF"/>
                </a:solidFill>
              </a:rPr>
              <a:t>6cm</a:t>
            </a:r>
            <a:r>
              <a:rPr lang="zh-CN" altLang="en-US" sz="1600" b="1" dirty="0" smtClean="0">
                <a:solidFill>
                  <a:srgbClr val="3333FF"/>
                </a:solidFill>
              </a:rPr>
              <a:t>束流切片</a:t>
            </a:r>
            <a:r>
              <a:rPr lang="zh-CN" altLang="en-US" sz="1600" b="1" dirty="0">
                <a:solidFill>
                  <a:srgbClr val="3333FF"/>
                </a:solidFill>
              </a:rPr>
              <a:t>束流均方根包络变化曲线</a:t>
            </a:r>
          </a:p>
        </p:txBody>
      </p:sp>
      <p:sp>
        <p:nvSpPr>
          <p:cNvPr id="8" name="文本框 7"/>
          <p:cNvSpPr txBox="1"/>
          <p:nvPr/>
        </p:nvSpPr>
        <p:spPr>
          <a:xfrm>
            <a:off x="1355598" y="6185455"/>
            <a:ext cx="1620957" cy="338554"/>
          </a:xfrm>
          <a:prstGeom prst="rect">
            <a:avLst/>
          </a:prstGeom>
          <a:noFill/>
        </p:spPr>
        <p:txBody>
          <a:bodyPr wrap="none" rtlCol="0">
            <a:spAutoFit/>
          </a:bodyPr>
          <a:lstStyle/>
          <a:p>
            <a:r>
              <a:rPr lang="zh-CN" altLang="en-US" sz="1600" b="1" dirty="0" smtClean="0">
                <a:solidFill>
                  <a:srgbClr val="3333FF"/>
                </a:solidFill>
              </a:rPr>
              <a:t>发射度演变曲线</a:t>
            </a:r>
            <a:endParaRPr lang="zh-CN" altLang="en-US" sz="1600" b="1" dirty="0">
              <a:solidFill>
                <a:srgbClr val="3333FF"/>
              </a:solidFill>
            </a:endParaRPr>
          </a:p>
        </p:txBody>
      </p:sp>
      <p:pic>
        <p:nvPicPr>
          <p:cNvPr id="5" name="图片 4"/>
          <p:cNvPicPr>
            <a:picLocks noChangeAspect="1"/>
          </p:cNvPicPr>
          <p:nvPr/>
        </p:nvPicPr>
        <p:blipFill>
          <a:blip r:embed="rId3"/>
          <a:stretch>
            <a:fillRect/>
          </a:stretch>
        </p:blipFill>
        <p:spPr>
          <a:xfrm>
            <a:off x="3311352" y="899282"/>
            <a:ext cx="5832648" cy="2529718"/>
          </a:xfrm>
          <a:prstGeom prst="rect">
            <a:avLst/>
          </a:prstGeom>
        </p:spPr>
      </p:pic>
      <p:pic>
        <p:nvPicPr>
          <p:cNvPr id="9" name="图片 8"/>
          <p:cNvPicPr/>
          <p:nvPr/>
        </p:nvPicPr>
        <p:blipFill>
          <a:blip r:embed="rId4">
            <a:extLst>
              <a:ext uri="{28A0092B-C50C-407E-A947-70E740481C1C}">
                <a14:useLocalDpi xmlns:a14="http://schemas.microsoft.com/office/drawing/2010/main" val="0"/>
              </a:ext>
            </a:extLst>
          </a:blip>
          <a:srcRect/>
          <a:stretch>
            <a:fillRect/>
          </a:stretch>
        </p:blipFill>
        <p:spPr bwMode="auto">
          <a:xfrm>
            <a:off x="4952726" y="3861048"/>
            <a:ext cx="3888432" cy="2222956"/>
          </a:xfrm>
          <a:prstGeom prst="rect">
            <a:avLst/>
          </a:prstGeom>
          <a:noFill/>
          <a:ln>
            <a:noFill/>
          </a:ln>
        </p:spPr>
      </p:pic>
      <p:pic>
        <p:nvPicPr>
          <p:cNvPr id="7" name="图片 6"/>
          <p:cNvPicPr>
            <a:picLocks noChangeAspect="1"/>
          </p:cNvPicPr>
          <p:nvPr/>
        </p:nvPicPr>
        <p:blipFill>
          <a:blip r:embed="rId5"/>
          <a:stretch>
            <a:fillRect/>
          </a:stretch>
        </p:blipFill>
        <p:spPr>
          <a:xfrm>
            <a:off x="339880" y="3861048"/>
            <a:ext cx="4499300" cy="2222956"/>
          </a:xfrm>
          <a:prstGeom prst="rect">
            <a:avLst/>
          </a:prstGeom>
        </p:spPr>
      </p:pic>
      <p:sp>
        <p:nvSpPr>
          <p:cNvPr id="11" name="文本框 10"/>
          <p:cNvSpPr txBox="1"/>
          <p:nvPr/>
        </p:nvSpPr>
        <p:spPr>
          <a:xfrm>
            <a:off x="6073639" y="4214396"/>
            <a:ext cx="1511952" cy="338554"/>
          </a:xfrm>
          <a:prstGeom prst="rect">
            <a:avLst/>
          </a:prstGeom>
          <a:noFill/>
        </p:spPr>
        <p:txBody>
          <a:bodyPr wrap="none" rtlCol="0">
            <a:spAutoFit/>
          </a:bodyPr>
          <a:lstStyle/>
          <a:p>
            <a:r>
              <a:rPr lang="en-US" altLang="zh-CN" sz="1600" b="1" dirty="0" smtClean="0">
                <a:solidFill>
                  <a:srgbClr val="3333FF"/>
                </a:solidFill>
              </a:rPr>
              <a:t>ARIA</a:t>
            </a:r>
            <a:r>
              <a:rPr lang="zh-CN" altLang="en-US" sz="1600" b="1" dirty="0" smtClean="0">
                <a:solidFill>
                  <a:srgbClr val="3333FF"/>
                </a:solidFill>
              </a:rPr>
              <a:t>匹配输运</a:t>
            </a:r>
            <a:endParaRPr lang="zh-CN" altLang="en-US" sz="1600" b="1" dirty="0">
              <a:solidFill>
                <a:srgbClr val="3333FF"/>
              </a:solidFill>
            </a:endParaRPr>
          </a:p>
        </p:txBody>
      </p:sp>
      <p:sp>
        <p:nvSpPr>
          <p:cNvPr id="13" name="Rectangle 2"/>
          <p:cNvSpPr txBox="1">
            <a:spLocks noChangeArrowheads="1"/>
          </p:cNvSpPr>
          <p:nvPr/>
        </p:nvSpPr>
        <p:spPr bwMode="auto">
          <a:xfrm>
            <a:off x="1555754" y="223758"/>
            <a:ext cx="6892604" cy="5032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3600">
                <a:solidFill>
                  <a:srgbClr val="000066"/>
                </a:solidFill>
                <a:latin typeface="+mj-lt"/>
                <a:ea typeface="+mj-ea"/>
                <a:cs typeface="+mj-cs"/>
              </a:defRPr>
            </a:lvl1pPr>
            <a:lvl2pPr algn="ctr" rtl="0" eaLnBrk="0" fontAlgn="base" hangingPunct="0">
              <a:spcBef>
                <a:spcPct val="0"/>
              </a:spcBef>
              <a:spcAft>
                <a:spcPct val="0"/>
              </a:spcAft>
              <a:defRPr sz="3600">
                <a:solidFill>
                  <a:srgbClr val="000066"/>
                </a:solidFill>
                <a:latin typeface="Arial" pitchFamily="34" charset="0"/>
                <a:ea typeface="方正大黑简体" charset="-122"/>
              </a:defRPr>
            </a:lvl2pPr>
            <a:lvl3pPr algn="ctr" rtl="0" eaLnBrk="0" fontAlgn="base" hangingPunct="0">
              <a:spcBef>
                <a:spcPct val="0"/>
              </a:spcBef>
              <a:spcAft>
                <a:spcPct val="0"/>
              </a:spcAft>
              <a:defRPr sz="3600">
                <a:solidFill>
                  <a:srgbClr val="000066"/>
                </a:solidFill>
                <a:latin typeface="Arial" pitchFamily="34" charset="0"/>
                <a:ea typeface="方正大黑简体" charset="-122"/>
              </a:defRPr>
            </a:lvl3pPr>
            <a:lvl4pPr algn="ctr" rtl="0" eaLnBrk="0" fontAlgn="base" hangingPunct="0">
              <a:spcBef>
                <a:spcPct val="0"/>
              </a:spcBef>
              <a:spcAft>
                <a:spcPct val="0"/>
              </a:spcAft>
              <a:defRPr sz="3600">
                <a:solidFill>
                  <a:srgbClr val="000066"/>
                </a:solidFill>
                <a:latin typeface="Arial" pitchFamily="34" charset="0"/>
                <a:ea typeface="方正大黑简体" charset="-122"/>
              </a:defRPr>
            </a:lvl4pPr>
            <a:lvl5pPr algn="ctr" rtl="0" eaLnBrk="0" fontAlgn="base" hangingPunct="0">
              <a:spcBef>
                <a:spcPct val="0"/>
              </a:spcBef>
              <a:spcAft>
                <a:spcPct val="0"/>
              </a:spcAft>
              <a:defRPr sz="3600">
                <a:solidFill>
                  <a:srgbClr val="000066"/>
                </a:solidFill>
                <a:latin typeface="Arial" pitchFamily="34" charset="0"/>
                <a:ea typeface="方正大黑简体" charset="-122"/>
              </a:defRPr>
            </a:lvl5pPr>
            <a:lvl6pPr marL="457200" algn="ctr" rtl="0" fontAlgn="base">
              <a:spcBef>
                <a:spcPct val="0"/>
              </a:spcBef>
              <a:spcAft>
                <a:spcPct val="0"/>
              </a:spcAft>
              <a:defRPr sz="3600">
                <a:solidFill>
                  <a:srgbClr val="000066"/>
                </a:solidFill>
                <a:latin typeface="Arial" pitchFamily="34" charset="0"/>
                <a:ea typeface="方正大黑简体" charset="-122"/>
              </a:defRPr>
            </a:lvl6pPr>
            <a:lvl7pPr marL="914400" algn="ctr" rtl="0" fontAlgn="base">
              <a:spcBef>
                <a:spcPct val="0"/>
              </a:spcBef>
              <a:spcAft>
                <a:spcPct val="0"/>
              </a:spcAft>
              <a:defRPr sz="3600">
                <a:solidFill>
                  <a:srgbClr val="000066"/>
                </a:solidFill>
                <a:latin typeface="Arial" pitchFamily="34" charset="0"/>
                <a:ea typeface="方正大黑简体" charset="-122"/>
              </a:defRPr>
            </a:lvl7pPr>
            <a:lvl8pPr marL="1371600" algn="ctr" rtl="0" fontAlgn="base">
              <a:spcBef>
                <a:spcPct val="0"/>
              </a:spcBef>
              <a:spcAft>
                <a:spcPct val="0"/>
              </a:spcAft>
              <a:defRPr sz="3600">
                <a:solidFill>
                  <a:srgbClr val="000066"/>
                </a:solidFill>
                <a:latin typeface="Arial" pitchFamily="34" charset="0"/>
                <a:ea typeface="方正大黑简体" charset="-122"/>
              </a:defRPr>
            </a:lvl8pPr>
            <a:lvl9pPr marL="1828800" algn="ctr" rtl="0" fontAlgn="base">
              <a:spcBef>
                <a:spcPct val="0"/>
              </a:spcBef>
              <a:spcAft>
                <a:spcPct val="0"/>
              </a:spcAft>
              <a:defRPr sz="3600">
                <a:solidFill>
                  <a:srgbClr val="000066"/>
                </a:solidFill>
                <a:latin typeface="Arial" pitchFamily="34" charset="0"/>
                <a:ea typeface="方正大黑简体" charset="-122"/>
              </a:defRPr>
            </a:lvl9pPr>
          </a:lstStyle>
          <a:p>
            <a:pPr eaLnBrk="1" hangingPunct="1">
              <a:defRPr/>
            </a:pPr>
            <a:r>
              <a:rPr lang="en-US" altLang="zh-CN" sz="2800" kern="0" dirty="0" smtClean="0"/>
              <a:t>OPAL</a:t>
            </a:r>
            <a:r>
              <a:rPr lang="zh-CN" altLang="en-US" sz="2800" kern="0" dirty="0" smtClean="0"/>
              <a:t>：</a:t>
            </a:r>
            <a:r>
              <a:rPr lang="en-US" altLang="zh-CN" sz="2800" kern="0" dirty="0" smtClean="0"/>
              <a:t>6cm</a:t>
            </a:r>
            <a:r>
              <a:rPr lang="zh-CN" altLang="en-US" sz="2800" kern="0" dirty="0" smtClean="0"/>
              <a:t>束流切片匹配传送束参数演变</a:t>
            </a:r>
          </a:p>
        </p:txBody>
      </p:sp>
    </p:spTree>
    <p:extLst>
      <p:ext uri="{BB962C8B-B14F-4D97-AF65-F5344CB8AC3E}">
        <p14:creationId xmlns:p14="http://schemas.microsoft.com/office/powerpoint/2010/main" val="2532980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259632" y="641442"/>
            <a:ext cx="7416824" cy="684031"/>
          </a:xfrm>
        </p:spPr>
        <p:txBody>
          <a:bodyPr/>
          <a:lstStyle/>
          <a:p>
            <a:r>
              <a:rPr lang="zh-CN" altLang="en-US" sz="3200" b="1" dirty="0">
                <a:solidFill>
                  <a:srgbClr val="3333FF"/>
                </a:solidFill>
              </a:rPr>
              <a:t>不同纵向</a:t>
            </a:r>
            <a:r>
              <a:rPr lang="zh-CN" altLang="en-US" sz="3200" b="1" dirty="0" smtClean="0">
                <a:solidFill>
                  <a:srgbClr val="3333FF"/>
                </a:solidFill>
              </a:rPr>
              <a:t>位置</a:t>
            </a:r>
            <a:r>
              <a:rPr lang="en-US" altLang="zh-CN" sz="3200" b="1" dirty="0" smtClean="0">
                <a:solidFill>
                  <a:srgbClr val="3333FF"/>
                </a:solidFill>
              </a:rPr>
              <a:t>6cm</a:t>
            </a:r>
            <a:r>
              <a:rPr lang="zh-CN" altLang="en-US" sz="3200" b="1" dirty="0" smtClean="0">
                <a:solidFill>
                  <a:srgbClr val="3333FF"/>
                </a:solidFill>
              </a:rPr>
              <a:t>束流</a:t>
            </a:r>
            <a:r>
              <a:rPr lang="zh-CN" altLang="en-US" sz="3200" b="1" dirty="0">
                <a:solidFill>
                  <a:srgbClr val="3333FF"/>
                </a:solidFill>
              </a:rPr>
              <a:t>切片能</a:t>
            </a:r>
            <a:r>
              <a:rPr lang="zh-CN" altLang="en-US" sz="3200" b="1" dirty="0" smtClean="0">
                <a:solidFill>
                  <a:srgbClr val="3333FF"/>
                </a:solidFill>
              </a:rPr>
              <a:t>散的演变</a:t>
            </a:r>
            <a:endParaRPr lang="zh-CN" altLang="en-US" sz="3200" b="1" dirty="0">
              <a:solidFill>
                <a:srgbClr val="3333FF"/>
              </a:solidFill>
            </a:endParaRPr>
          </a:p>
        </p:txBody>
      </p:sp>
      <p:cxnSp>
        <p:nvCxnSpPr>
          <p:cNvPr id="5" name="直接连接符 4"/>
          <p:cNvCxnSpPr/>
          <p:nvPr/>
        </p:nvCxnSpPr>
        <p:spPr>
          <a:xfrm flipV="1">
            <a:off x="577516" y="1438977"/>
            <a:ext cx="7937834" cy="52940"/>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7" name="图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26669"/>
            <a:ext cx="8979032" cy="5025274"/>
          </a:xfrm>
          <a:prstGeom prst="rect">
            <a:avLst/>
          </a:prstGeom>
        </p:spPr>
      </p:pic>
    </p:spTree>
    <p:extLst>
      <p:ext uri="{BB962C8B-B14F-4D97-AF65-F5344CB8AC3E}">
        <p14:creationId xmlns:p14="http://schemas.microsoft.com/office/powerpoint/2010/main" val="3425730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331640" y="622301"/>
            <a:ext cx="7812360" cy="916346"/>
          </a:xfrm>
        </p:spPr>
        <p:txBody>
          <a:bodyPr/>
          <a:lstStyle/>
          <a:p>
            <a:r>
              <a:rPr lang="en-US" altLang="zh-CN" sz="3200" dirty="0" smtClean="0"/>
              <a:t>EGUN+PIC</a:t>
            </a:r>
            <a:r>
              <a:rPr lang="zh-CN" altLang="en-US" sz="3200" dirty="0" smtClean="0"/>
              <a:t>程序</a:t>
            </a:r>
            <a:r>
              <a:rPr lang="en-US" altLang="zh-CN" sz="3200" dirty="0" smtClean="0"/>
              <a:t>S&amp;E</a:t>
            </a:r>
            <a:r>
              <a:rPr lang="zh-CN" altLang="en-US" sz="3200" dirty="0" smtClean="0"/>
              <a:t>初步模拟计算</a:t>
            </a:r>
            <a:endParaRPr lang="zh-CN" altLang="en-US" sz="3200" dirty="0"/>
          </a:p>
        </p:txBody>
      </p:sp>
      <p:sp>
        <p:nvSpPr>
          <p:cNvPr id="3" name="内容占位符 2"/>
          <p:cNvSpPr>
            <a:spLocks noGrp="1"/>
          </p:cNvSpPr>
          <p:nvPr>
            <p:ph idx="1"/>
          </p:nvPr>
        </p:nvSpPr>
        <p:spPr>
          <a:xfrm>
            <a:off x="221327" y="1416723"/>
            <a:ext cx="8516020" cy="719063"/>
          </a:xfrm>
        </p:spPr>
        <p:txBody>
          <a:bodyPr/>
          <a:lstStyle/>
          <a:p>
            <a:r>
              <a:rPr lang="en-US" altLang="zh-CN" sz="2400" dirty="0" smtClean="0"/>
              <a:t>EGUN</a:t>
            </a:r>
            <a:r>
              <a:rPr lang="zh-CN" altLang="en-US" sz="2400" dirty="0" smtClean="0"/>
              <a:t>给出</a:t>
            </a:r>
            <a:r>
              <a:rPr lang="en-US" altLang="zh-CN" sz="2400" dirty="0" smtClean="0"/>
              <a:t>PIC</a:t>
            </a:r>
            <a:r>
              <a:rPr lang="zh-CN" altLang="en-US" sz="2400" dirty="0" smtClean="0"/>
              <a:t>程序</a:t>
            </a:r>
            <a:r>
              <a:rPr lang="zh-CN" altLang="en-US" sz="2400" dirty="0" smtClean="0"/>
              <a:t>注入器出口处输入粒子参数文件</a:t>
            </a:r>
            <a:endParaRPr lang="zh-CN" altLang="en-US" sz="2400" dirty="0"/>
          </a:p>
        </p:txBody>
      </p:sp>
      <p:pic>
        <p:nvPicPr>
          <p:cNvPr id="2560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3167470"/>
            <a:ext cx="4680520" cy="3178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55716" y="3025962"/>
            <a:ext cx="3322713" cy="1772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08103" y="4782234"/>
            <a:ext cx="3322713" cy="1703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mpd="sng">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en-US" sz="10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在入口处（距离阴极面</a:t>
            </a:r>
            <a:r>
              <a:rPr kumimoji="0" lang="en-US" altLang="zh-CN" sz="10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1.4m</a:t>
            </a:r>
            <a:r>
              <a:rPr kumimoji="0" lang="zh-CN" altLang="en-US" sz="10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）的相空间，</a:t>
            </a:r>
            <a:r>
              <a:rPr kumimoji="0" lang="en-US" altLang="zh-CN" sz="10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parmela</a:t>
            </a:r>
            <a:r>
              <a:rPr kumimoji="0" lang="zh-CN" altLang="en-US" sz="10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记录的结果（左）与</a:t>
            </a:r>
            <a:r>
              <a:rPr kumimoji="0" lang="en-US" altLang="zh-CN" sz="10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egun</a:t>
            </a:r>
            <a:r>
              <a:rPr kumimoji="0" lang="zh-CN" altLang="en-US" sz="10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结果（右，半径应乘以</a:t>
            </a:r>
            <a:r>
              <a:rPr kumimoji="0" lang="en-US" altLang="zh-CN" sz="10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2</a:t>
            </a:r>
            <a:r>
              <a:rPr kumimoji="0" lang="zh-CN" altLang="en-US" sz="10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）对比</a:t>
            </a:r>
            <a:r>
              <a:rPr kumimoji="0" lang="zh-CN" altLang="en-US" sz="600" b="0" i="0" u="none" strike="noStrike" cap="none" normalizeH="0" baseline="0" smtClean="0">
                <a:ln>
                  <a:noFill/>
                </a:ln>
                <a:solidFill>
                  <a:schemeClr val="tx1"/>
                </a:solidFill>
                <a:effectLst/>
                <a:latin typeface="Arial" panose="020B0604020202020204" pitchFamily="34" charset="0"/>
                <a:ea typeface="宋体" panose="02010600030101010101" pitchFamily="2" charset="-122"/>
              </a:rPr>
              <a:t> </a:t>
            </a:r>
            <a:endParaRPr kumimoji="0" lang="zh-CN" altLang="en-US"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sp>
        <p:nvSpPr>
          <p:cNvPr id="9" name="文本框 8"/>
          <p:cNvSpPr txBox="1"/>
          <p:nvPr/>
        </p:nvSpPr>
        <p:spPr>
          <a:xfrm>
            <a:off x="4572000" y="2269936"/>
            <a:ext cx="4536504" cy="523220"/>
          </a:xfrm>
          <a:prstGeom prst="rect">
            <a:avLst/>
          </a:prstGeom>
          <a:noFill/>
        </p:spPr>
        <p:txBody>
          <a:bodyPr wrap="square" rtlCol="0">
            <a:spAutoFit/>
          </a:bodyPr>
          <a:lstStyle/>
          <a:p>
            <a:r>
              <a:rPr lang="zh-CN" altLang="en-US" sz="1400" b="1" dirty="0" smtClean="0">
                <a:solidFill>
                  <a:srgbClr val="3333FF"/>
                </a:solidFill>
              </a:rPr>
              <a:t>在入口处（距离阴极面</a:t>
            </a:r>
            <a:r>
              <a:rPr lang="en-US" altLang="zh-CN" sz="1400" b="1" dirty="0" smtClean="0">
                <a:solidFill>
                  <a:srgbClr val="3333FF"/>
                </a:solidFill>
              </a:rPr>
              <a:t>1.4m</a:t>
            </a:r>
            <a:r>
              <a:rPr lang="zh-CN" altLang="en-US" sz="1400" b="1" dirty="0" smtClean="0">
                <a:solidFill>
                  <a:srgbClr val="3333FF"/>
                </a:solidFill>
              </a:rPr>
              <a:t>）的相空间，</a:t>
            </a:r>
            <a:r>
              <a:rPr lang="en-US" altLang="zh-CN" sz="1400" b="1" dirty="0" smtClean="0">
                <a:solidFill>
                  <a:srgbClr val="3333FF"/>
                </a:solidFill>
              </a:rPr>
              <a:t>PIC</a:t>
            </a:r>
            <a:r>
              <a:rPr lang="zh-CN" altLang="en-US" sz="1400" b="1" dirty="0">
                <a:solidFill>
                  <a:srgbClr val="3333FF"/>
                </a:solidFill>
              </a:rPr>
              <a:t>程序</a:t>
            </a:r>
            <a:r>
              <a:rPr lang="zh-CN" altLang="en-US" sz="1400" b="1" dirty="0" smtClean="0">
                <a:solidFill>
                  <a:srgbClr val="3333FF"/>
                </a:solidFill>
              </a:rPr>
              <a:t>记录的结果（左）与</a:t>
            </a:r>
            <a:r>
              <a:rPr lang="en-US" altLang="zh-CN" sz="1400" b="1" dirty="0" err="1" smtClean="0">
                <a:solidFill>
                  <a:srgbClr val="3333FF"/>
                </a:solidFill>
              </a:rPr>
              <a:t>egun</a:t>
            </a:r>
            <a:r>
              <a:rPr lang="zh-CN" altLang="en-US" sz="1400" b="1" dirty="0" smtClean="0">
                <a:solidFill>
                  <a:srgbClr val="3333FF"/>
                </a:solidFill>
              </a:rPr>
              <a:t>结果（右，半径应乘以</a:t>
            </a:r>
            <a:r>
              <a:rPr lang="en-US" altLang="zh-CN" sz="1400" b="1" dirty="0" smtClean="0">
                <a:solidFill>
                  <a:srgbClr val="3333FF"/>
                </a:solidFill>
              </a:rPr>
              <a:t>2</a:t>
            </a:r>
            <a:r>
              <a:rPr lang="zh-CN" altLang="en-US" sz="1400" b="1" dirty="0" smtClean="0">
                <a:solidFill>
                  <a:srgbClr val="3333FF"/>
                </a:solidFill>
              </a:rPr>
              <a:t>）对比</a:t>
            </a:r>
            <a:endParaRPr lang="zh-CN" altLang="en-US" sz="1400" b="1" dirty="0">
              <a:solidFill>
                <a:srgbClr val="3333FF"/>
              </a:solidFill>
            </a:endParaRPr>
          </a:p>
        </p:txBody>
      </p:sp>
      <p:sp>
        <p:nvSpPr>
          <p:cNvPr id="11" name="文本框 10"/>
          <p:cNvSpPr txBox="1"/>
          <p:nvPr/>
        </p:nvSpPr>
        <p:spPr>
          <a:xfrm>
            <a:off x="221326" y="2269936"/>
            <a:ext cx="4062641" cy="584775"/>
          </a:xfrm>
          <a:prstGeom prst="rect">
            <a:avLst/>
          </a:prstGeom>
          <a:noFill/>
        </p:spPr>
        <p:txBody>
          <a:bodyPr wrap="square" rtlCol="0">
            <a:spAutoFit/>
          </a:bodyPr>
          <a:lstStyle/>
          <a:p>
            <a:r>
              <a:rPr lang="en-US" altLang="zh-CN" sz="1600" b="1" dirty="0" smtClean="0">
                <a:solidFill>
                  <a:srgbClr val="3333FF"/>
                </a:solidFill>
              </a:rPr>
              <a:t>EGUN</a:t>
            </a:r>
            <a:r>
              <a:rPr lang="zh-CN" altLang="en-US" sz="1600" b="1" dirty="0" smtClean="0">
                <a:solidFill>
                  <a:srgbClr val="3333FF"/>
                </a:solidFill>
              </a:rPr>
              <a:t>输出文件</a:t>
            </a:r>
            <a:r>
              <a:rPr lang="en-US" altLang="zh-CN" sz="1600" b="1" dirty="0" smtClean="0">
                <a:solidFill>
                  <a:srgbClr val="3333FF"/>
                </a:solidFill>
              </a:rPr>
              <a:t>EGUN.DAT</a:t>
            </a:r>
            <a:r>
              <a:rPr lang="zh-CN" altLang="en-US" sz="1600" b="1" dirty="0" smtClean="0">
                <a:solidFill>
                  <a:srgbClr val="3333FF"/>
                </a:solidFill>
              </a:rPr>
              <a:t>作为</a:t>
            </a:r>
            <a:r>
              <a:rPr lang="en-US" altLang="zh-CN" sz="1600" b="1" dirty="0" smtClean="0">
                <a:solidFill>
                  <a:srgbClr val="3333FF"/>
                </a:solidFill>
              </a:rPr>
              <a:t>PIC</a:t>
            </a:r>
            <a:r>
              <a:rPr lang="zh-CN" altLang="en-US" sz="1600" b="1" dirty="0" smtClean="0">
                <a:solidFill>
                  <a:srgbClr val="3333FF"/>
                </a:solidFill>
              </a:rPr>
              <a:t>所有粒子参数输入文件（所有粒子有能散）</a:t>
            </a:r>
            <a:endParaRPr lang="zh-CN" altLang="en-US" sz="1600" b="1" dirty="0">
              <a:solidFill>
                <a:srgbClr val="3333FF"/>
              </a:solidFill>
            </a:endParaRPr>
          </a:p>
        </p:txBody>
      </p:sp>
    </p:spTree>
    <p:extLst>
      <p:ext uri="{BB962C8B-B14F-4D97-AF65-F5344CB8AC3E}">
        <p14:creationId xmlns:p14="http://schemas.microsoft.com/office/powerpoint/2010/main" val="409621326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719562" y="627116"/>
            <a:ext cx="5832648" cy="501428"/>
          </a:xfrm>
        </p:spPr>
        <p:txBody>
          <a:bodyPr/>
          <a:lstStyle/>
          <a:p>
            <a:r>
              <a:rPr lang="en-US" altLang="zh-CN" sz="3200" b="1" dirty="0" smtClean="0"/>
              <a:t>PIC</a:t>
            </a:r>
            <a:r>
              <a:rPr lang="zh-CN" altLang="en-US" sz="3200" b="1" dirty="0" smtClean="0"/>
              <a:t>计算结果：前期，</a:t>
            </a:r>
            <a:r>
              <a:rPr lang="en-US" altLang="zh-CN" sz="3200" b="1" dirty="0" smtClean="0"/>
              <a:t>1m</a:t>
            </a:r>
            <a:r>
              <a:rPr lang="zh-CN" altLang="en-US" sz="3200" b="1" dirty="0" smtClean="0"/>
              <a:t>前</a:t>
            </a:r>
            <a:endParaRPr lang="zh-CN" altLang="en-US" sz="3200" b="1" dirty="0"/>
          </a:p>
        </p:txBody>
      </p:sp>
      <p:grpSp>
        <p:nvGrpSpPr>
          <p:cNvPr id="13" name="组合 12"/>
          <p:cNvGrpSpPr/>
          <p:nvPr/>
        </p:nvGrpSpPr>
        <p:grpSpPr>
          <a:xfrm>
            <a:off x="755576" y="1128544"/>
            <a:ext cx="7848872" cy="5612823"/>
            <a:chOff x="1167583" y="1496384"/>
            <a:chExt cx="6716785" cy="5140990"/>
          </a:xfrm>
        </p:grpSpPr>
        <p:pic>
          <p:nvPicPr>
            <p:cNvPr id="4" name="图片 3"/>
            <p:cNvPicPr>
              <a:picLocks noChangeAspect="1"/>
            </p:cNvPicPr>
            <p:nvPr/>
          </p:nvPicPr>
          <p:blipFill>
            <a:blip r:embed="rId2"/>
            <a:stretch>
              <a:fillRect/>
            </a:stretch>
          </p:blipFill>
          <p:spPr>
            <a:xfrm>
              <a:off x="1167583" y="1496384"/>
              <a:ext cx="3199408" cy="2495853"/>
            </a:xfrm>
            <a:prstGeom prst="rect">
              <a:avLst/>
            </a:prstGeom>
          </p:spPr>
        </p:pic>
        <p:pic>
          <p:nvPicPr>
            <p:cNvPr id="5" name="图片 4"/>
            <p:cNvPicPr>
              <a:picLocks noChangeAspect="1"/>
            </p:cNvPicPr>
            <p:nvPr/>
          </p:nvPicPr>
          <p:blipFill>
            <a:blip r:embed="rId3"/>
            <a:stretch>
              <a:fillRect/>
            </a:stretch>
          </p:blipFill>
          <p:spPr>
            <a:xfrm>
              <a:off x="4669875" y="1496384"/>
              <a:ext cx="3214493" cy="2477315"/>
            </a:xfrm>
            <a:prstGeom prst="rect">
              <a:avLst/>
            </a:prstGeom>
          </p:spPr>
        </p:pic>
        <p:pic>
          <p:nvPicPr>
            <p:cNvPr id="6" name="图片 5"/>
            <p:cNvPicPr>
              <a:picLocks noChangeAspect="1"/>
            </p:cNvPicPr>
            <p:nvPr/>
          </p:nvPicPr>
          <p:blipFill>
            <a:blip r:embed="rId4"/>
            <a:stretch>
              <a:fillRect/>
            </a:stretch>
          </p:blipFill>
          <p:spPr>
            <a:xfrm>
              <a:off x="1175471" y="4119616"/>
              <a:ext cx="3191520" cy="2477173"/>
            </a:xfrm>
            <a:prstGeom prst="rect">
              <a:avLst/>
            </a:prstGeom>
          </p:spPr>
        </p:pic>
        <p:pic>
          <p:nvPicPr>
            <p:cNvPr id="7" name="图片 6"/>
            <p:cNvPicPr>
              <a:picLocks noChangeAspect="1"/>
            </p:cNvPicPr>
            <p:nvPr/>
          </p:nvPicPr>
          <p:blipFill>
            <a:blip r:embed="rId5"/>
            <a:stretch>
              <a:fillRect/>
            </a:stretch>
          </p:blipFill>
          <p:spPr>
            <a:xfrm>
              <a:off x="4669875" y="4156959"/>
              <a:ext cx="3214493" cy="2480415"/>
            </a:xfrm>
            <a:prstGeom prst="rect">
              <a:avLst/>
            </a:prstGeom>
          </p:spPr>
        </p:pic>
      </p:grpSp>
    </p:spTree>
    <p:extLst>
      <p:ext uri="{BB962C8B-B14F-4D97-AF65-F5344CB8AC3E}">
        <p14:creationId xmlns:p14="http://schemas.microsoft.com/office/powerpoint/2010/main" val="1925021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91719" y="1338854"/>
            <a:ext cx="9188512" cy="4915733"/>
            <a:chOff x="91719" y="1338854"/>
            <a:chExt cx="9188512" cy="4915733"/>
          </a:xfrm>
        </p:grpSpPr>
        <p:pic>
          <p:nvPicPr>
            <p:cNvPr id="4" name="图片 3"/>
            <p:cNvPicPr>
              <a:picLocks noChangeAspect="1"/>
            </p:cNvPicPr>
            <p:nvPr/>
          </p:nvPicPr>
          <p:blipFill>
            <a:blip r:embed="rId2"/>
            <a:stretch>
              <a:fillRect/>
            </a:stretch>
          </p:blipFill>
          <p:spPr>
            <a:xfrm>
              <a:off x="91719" y="1338854"/>
              <a:ext cx="3096344" cy="2332359"/>
            </a:xfrm>
            <a:prstGeom prst="rect">
              <a:avLst/>
            </a:prstGeom>
          </p:spPr>
        </p:pic>
        <p:pic>
          <p:nvPicPr>
            <p:cNvPr id="5" name="图片 4"/>
            <p:cNvPicPr>
              <a:picLocks noChangeAspect="1"/>
            </p:cNvPicPr>
            <p:nvPr/>
          </p:nvPicPr>
          <p:blipFill>
            <a:blip r:embed="rId3"/>
            <a:stretch>
              <a:fillRect/>
            </a:stretch>
          </p:blipFill>
          <p:spPr>
            <a:xfrm>
              <a:off x="6367325" y="1398156"/>
              <a:ext cx="2912906" cy="2273056"/>
            </a:xfrm>
            <a:prstGeom prst="rect">
              <a:avLst/>
            </a:prstGeom>
          </p:spPr>
        </p:pic>
        <p:pic>
          <p:nvPicPr>
            <p:cNvPr id="6" name="图片 5"/>
            <p:cNvPicPr>
              <a:picLocks noChangeAspect="1"/>
            </p:cNvPicPr>
            <p:nvPr/>
          </p:nvPicPr>
          <p:blipFill>
            <a:blip r:embed="rId4"/>
            <a:stretch>
              <a:fillRect/>
            </a:stretch>
          </p:blipFill>
          <p:spPr>
            <a:xfrm>
              <a:off x="3222095" y="1392679"/>
              <a:ext cx="3024336" cy="2278533"/>
            </a:xfrm>
            <a:prstGeom prst="rect">
              <a:avLst/>
            </a:prstGeom>
          </p:spPr>
        </p:pic>
        <p:pic>
          <p:nvPicPr>
            <p:cNvPr id="7" name="图片 6"/>
            <p:cNvPicPr>
              <a:picLocks noChangeAspect="1"/>
            </p:cNvPicPr>
            <p:nvPr/>
          </p:nvPicPr>
          <p:blipFill>
            <a:blip r:embed="rId5"/>
            <a:stretch>
              <a:fillRect/>
            </a:stretch>
          </p:blipFill>
          <p:spPr>
            <a:xfrm>
              <a:off x="155893" y="3861048"/>
              <a:ext cx="3041154" cy="2351331"/>
            </a:xfrm>
            <a:prstGeom prst="rect">
              <a:avLst/>
            </a:prstGeom>
          </p:spPr>
        </p:pic>
        <p:pic>
          <p:nvPicPr>
            <p:cNvPr id="8" name="图片 7"/>
            <p:cNvPicPr>
              <a:picLocks noChangeAspect="1"/>
            </p:cNvPicPr>
            <p:nvPr/>
          </p:nvPicPr>
          <p:blipFill>
            <a:blip r:embed="rId6"/>
            <a:stretch>
              <a:fillRect/>
            </a:stretch>
          </p:blipFill>
          <p:spPr>
            <a:xfrm>
              <a:off x="3419872" y="3826480"/>
              <a:ext cx="2952328" cy="2385899"/>
            </a:xfrm>
            <a:prstGeom prst="rect">
              <a:avLst/>
            </a:prstGeom>
          </p:spPr>
        </p:pic>
        <p:pic>
          <p:nvPicPr>
            <p:cNvPr id="10" name="图片 9"/>
            <p:cNvPicPr>
              <a:picLocks noChangeAspect="1"/>
            </p:cNvPicPr>
            <p:nvPr/>
          </p:nvPicPr>
          <p:blipFill>
            <a:blip r:embed="rId7"/>
            <a:stretch>
              <a:fillRect/>
            </a:stretch>
          </p:blipFill>
          <p:spPr>
            <a:xfrm>
              <a:off x="6427897" y="3861048"/>
              <a:ext cx="2801511" cy="2393539"/>
            </a:xfrm>
            <a:prstGeom prst="rect">
              <a:avLst/>
            </a:prstGeom>
          </p:spPr>
        </p:pic>
      </p:grpSp>
      <p:sp>
        <p:nvSpPr>
          <p:cNvPr id="11" name="标题 1"/>
          <p:cNvSpPr>
            <a:spLocks noGrp="1"/>
          </p:cNvSpPr>
          <p:nvPr>
            <p:ph type="title"/>
          </p:nvPr>
        </p:nvSpPr>
        <p:spPr>
          <a:xfrm>
            <a:off x="2051720" y="775858"/>
            <a:ext cx="4824536" cy="521903"/>
          </a:xfrm>
        </p:spPr>
        <p:txBody>
          <a:bodyPr/>
          <a:lstStyle/>
          <a:p>
            <a:r>
              <a:rPr lang="en-US" altLang="zh-CN" sz="2800" b="1" dirty="0" smtClean="0"/>
              <a:t>PIC</a:t>
            </a:r>
            <a:r>
              <a:rPr lang="zh-CN" altLang="en-US" sz="2800" b="1" dirty="0" smtClean="0"/>
              <a:t>计算结果：中期</a:t>
            </a:r>
            <a:endParaRPr lang="zh-CN" altLang="en-US" sz="2800" b="1" dirty="0"/>
          </a:p>
        </p:txBody>
      </p:sp>
    </p:spTree>
    <p:extLst>
      <p:ext uri="{BB962C8B-B14F-4D97-AF65-F5344CB8AC3E}">
        <p14:creationId xmlns:p14="http://schemas.microsoft.com/office/powerpoint/2010/main" val="22562681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标题 1"/>
          <p:cNvSpPr>
            <a:spLocks noGrp="1"/>
          </p:cNvSpPr>
          <p:nvPr>
            <p:ph type="title"/>
          </p:nvPr>
        </p:nvSpPr>
        <p:spPr>
          <a:xfrm>
            <a:off x="1620838" y="622301"/>
            <a:ext cx="5832475" cy="646460"/>
          </a:xfrm>
        </p:spPr>
        <p:txBody>
          <a:bodyPr/>
          <a:lstStyle/>
          <a:p>
            <a:r>
              <a:rPr lang="zh-CN" altLang="en-US" sz="3200" dirty="0" smtClean="0"/>
              <a:t>背景</a:t>
            </a:r>
          </a:p>
        </p:txBody>
      </p:sp>
      <p:sp>
        <p:nvSpPr>
          <p:cNvPr id="4099" name="内容占位符 2"/>
          <p:cNvSpPr>
            <a:spLocks noGrp="1"/>
          </p:cNvSpPr>
          <p:nvPr>
            <p:ph idx="1"/>
          </p:nvPr>
        </p:nvSpPr>
        <p:spPr>
          <a:xfrm>
            <a:off x="251520" y="1196752"/>
            <a:ext cx="8229600" cy="576064"/>
          </a:xfrm>
        </p:spPr>
        <p:txBody>
          <a:bodyPr/>
          <a:lstStyle/>
          <a:p>
            <a:r>
              <a:rPr lang="zh-CN" altLang="en-US" sz="2800" dirty="0" smtClean="0"/>
              <a:t>闪光</a:t>
            </a:r>
            <a:r>
              <a:rPr lang="en-US" altLang="zh-CN" sz="2800" dirty="0" smtClean="0"/>
              <a:t>X</a:t>
            </a:r>
            <a:r>
              <a:rPr lang="zh-CN" altLang="en-US" sz="2800" dirty="0" smtClean="0"/>
              <a:t>射线照相</a:t>
            </a:r>
          </a:p>
        </p:txBody>
      </p:sp>
      <p:pic>
        <p:nvPicPr>
          <p:cNvPr id="410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9936" y="1843212"/>
            <a:ext cx="7651170" cy="2737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本框 1"/>
          <p:cNvSpPr txBox="1"/>
          <p:nvPr/>
        </p:nvSpPr>
        <p:spPr>
          <a:xfrm>
            <a:off x="559057" y="4797152"/>
            <a:ext cx="8352927" cy="1477328"/>
          </a:xfrm>
          <a:prstGeom prst="rect">
            <a:avLst/>
          </a:prstGeom>
          <a:noFill/>
        </p:spPr>
        <p:txBody>
          <a:bodyPr wrap="square" rtlCol="0">
            <a:spAutoFit/>
          </a:bodyPr>
          <a:lstStyle/>
          <a:p>
            <a:r>
              <a:rPr lang="en-US" altLang="zh-CN" dirty="0" smtClean="0"/>
              <a:t>    </a:t>
            </a:r>
            <a:r>
              <a:rPr lang="zh-CN" altLang="zh-CN" dirty="0" smtClean="0"/>
              <a:t>直线</a:t>
            </a:r>
            <a:r>
              <a:rPr lang="zh-CN" altLang="zh-CN" dirty="0"/>
              <a:t>感应加速器最主要的应用就是用于研究核武器初级内爆动力学过程的闪光</a:t>
            </a:r>
            <a:r>
              <a:rPr lang="en-US" altLang="zh-CN" dirty="0"/>
              <a:t>X</a:t>
            </a:r>
            <a:r>
              <a:rPr lang="zh-CN" altLang="zh-CN" dirty="0"/>
              <a:t>射线</a:t>
            </a:r>
            <a:r>
              <a:rPr lang="zh-CN" altLang="zh-CN" dirty="0" smtClean="0"/>
              <a:t>照相</a:t>
            </a:r>
            <a:r>
              <a:rPr lang="en-US" altLang="zh-CN" dirty="0" smtClean="0"/>
              <a:t>,</a:t>
            </a:r>
            <a:r>
              <a:rPr lang="zh-CN" altLang="zh-CN" dirty="0"/>
              <a:t>所形成的图像质量取决于</a:t>
            </a:r>
            <a:r>
              <a:rPr lang="en-US" altLang="zh-CN" dirty="0"/>
              <a:t>X</a:t>
            </a:r>
            <a:r>
              <a:rPr lang="zh-CN" altLang="zh-CN" dirty="0"/>
              <a:t>射线</a:t>
            </a:r>
            <a:r>
              <a:rPr lang="zh-CN" altLang="zh-CN" dirty="0" smtClean="0"/>
              <a:t>焦斑及</a:t>
            </a:r>
            <a:r>
              <a:rPr lang="zh-CN" altLang="zh-CN" dirty="0"/>
              <a:t>光路传输接收系统</a:t>
            </a:r>
            <a:r>
              <a:rPr lang="zh-CN" altLang="zh-CN" dirty="0" smtClean="0"/>
              <a:t>等</a:t>
            </a:r>
            <a:endParaRPr lang="en-US" altLang="zh-CN" dirty="0"/>
          </a:p>
          <a:p>
            <a:r>
              <a:rPr lang="zh-CN" altLang="en-US" dirty="0" smtClean="0"/>
              <a:t>     强流</a:t>
            </a:r>
            <a:r>
              <a:rPr lang="zh-CN" altLang="zh-CN" dirty="0" smtClean="0"/>
              <a:t>电子</a:t>
            </a:r>
            <a:r>
              <a:rPr lang="zh-CN" altLang="zh-CN" dirty="0"/>
              <a:t>束流在轫致辐射靶上的最终焦斑尺寸及位置抖动由加速器打靶强流电子束及聚焦透镜参数决定，束流参数包括束流</a:t>
            </a:r>
            <a:r>
              <a:rPr lang="en-US" altLang="zh-CN" dirty="0"/>
              <a:t>Twiss</a:t>
            </a:r>
            <a:r>
              <a:rPr lang="zh-CN" altLang="zh-CN" dirty="0"/>
              <a:t>参数、束流发射度及能散</a:t>
            </a:r>
            <a:r>
              <a:rPr lang="zh-CN" altLang="zh-CN" dirty="0" smtClean="0"/>
              <a:t>。</a:t>
            </a:r>
            <a:endParaRPr lang="en-US" altLang="zh-CN" dirty="0" smtClean="0"/>
          </a:p>
          <a:p>
            <a:r>
              <a:rPr lang="en-US" altLang="zh-CN" dirty="0"/>
              <a:t> </a:t>
            </a:r>
            <a:r>
              <a:rPr lang="en-US" altLang="zh-CN" dirty="0" smtClean="0"/>
              <a:t>                                </a:t>
            </a:r>
            <a:r>
              <a:rPr lang="zh-CN" altLang="en-US" b="1" dirty="0" smtClean="0">
                <a:solidFill>
                  <a:srgbClr val="000066"/>
                </a:solidFill>
              </a:rPr>
              <a:t>强流电子束流动力学是研究</a:t>
            </a:r>
            <a:r>
              <a:rPr lang="zh-CN" altLang="en-US" b="1" dirty="0">
                <a:solidFill>
                  <a:srgbClr val="000066"/>
                </a:solidFill>
              </a:rPr>
              <a:t>热</a:t>
            </a:r>
            <a:r>
              <a:rPr lang="zh-CN" altLang="en-US" b="1" dirty="0" smtClean="0">
                <a:solidFill>
                  <a:srgbClr val="000066"/>
                </a:solidFill>
              </a:rPr>
              <a:t>点</a:t>
            </a:r>
            <a:r>
              <a:rPr lang="zh-CN" altLang="en-US" dirty="0" smtClean="0"/>
              <a:t>。</a:t>
            </a:r>
            <a:endParaRPr lang="zh-CN" alt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p:cNvGrpSpPr/>
          <p:nvPr/>
        </p:nvGrpSpPr>
        <p:grpSpPr>
          <a:xfrm>
            <a:off x="68498" y="1412776"/>
            <a:ext cx="9077892" cy="4881341"/>
            <a:chOff x="66108" y="1700807"/>
            <a:chExt cx="9077892" cy="4881341"/>
          </a:xfrm>
        </p:grpSpPr>
        <p:pic>
          <p:nvPicPr>
            <p:cNvPr id="4" name="图片 3"/>
            <p:cNvPicPr>
              <a:picLocks noChangeAspect="1"/>
            </p:cNvPicPr>
            <p:nvPr/>
          </p:nvPicPr>
          <p:blipFill>
            <a:blip r:embed="rId2"/>
            <a:stretch>
              <a:fillRect/>
            </a:stretch>
          </p:blipFill>
          <p:spPr>
            <a:xfrm>
              <a:off x="179513" y="1700807"/>
              <a:ext cx="2853316" cy="2211649"/>
            </a:xfrm>
            <a:prstGeom prst="rect">
              <a:avLst/>
            </a:prstGeom>
          </p:spPr>
        </p:pic>
        <p:pic>
          <p:nvPicPr>
            <p:cNvPr id="5" name="图片 4"/>
            <p:cNvPicPr>
              <a:picLocks noChangeAspect="1"/>
            </p:cNvPicPr>
            <p:nvPr/>
          </p:nvPicPr>
          <p:blipFill>
            <a:blip r:embed="rId3"/>
            <a:stretch>
              <a:fillRect/>
            </a:stretch>
          </p:blipFill>
          <p:spPr>
            <a:xfrm>
              <a:off x="3203848" y="1700808"/>
              <a:ext cx="2808312" cy="2211649"/>
            </a:xfrm>
            <a:prstGeom prst="rect">
              <a:avLst/>
            </a:prstGeom>
          </p:spPr>
        </p:pic>
        <p:pic>
          <p:nvPicPr>
            <p:cNvPr id="6" name="图片 5"/>
            <p:cNvPicPr>
              <a:picLocks noChangeAspect="1"/>
            </p:cNvPicPr>
            <p:nvPr/>
          </p:nvPicPr>
          <p:blipFill>
            <a:blip r:embed="rId4"/>
            <a:stretch>
              <a:fillRect/>
            </a:stretch>
          </p:blipFill>
          <p:spPr>
            <a:xfrm>
              <a:off x="6300192" y="1700807"/>
              <a:ext cx="2843808" cy="2244267"/>
            </a:xfrm>
            <a:prstGeom prst="rect">
              <a:avLst/>
            </a:prstGeom>
          </p:spPr>
        </p:pic>
        <p:pic>
          <p:nvPicPr>
            <p:cNvPr id="7" name="图片 6"/>
            <p:cNvPicPr>
              <a:picLocks noChangeAspect="1"/>
            </p:cNvPicPr>
            <p:nvPr/>
          </p:nvPicPr>
          <p:blipFill>
            <a:blip r:embed="rId5"/>
            <a:stretch>
              <a:fillRect/>
            </a:stretch>
          </p:blipFill>
          <p:spPr>
            <a:xfrm>
              <a:off x="66108" y="4221088"/>
              <a:ext cx="3057641" cy="2304256"/>
            </a:xfrm>
            <a:prstGeom prst="rect">
              <a:avLst/>
            </a:prstGeom>
          </p:spPr>
        </p:pic>
        <p:pic>
          <p:nvPicPr>
            <p:cNvPr id="8" name="图片 7"/>
            <p:cNvPicPr>
              <a:picLocks noChangeAspect="1"/>
            </p:cNvPicPr>
            <p:nvPr/>
          </p:nvPicPr>
          <p:blipFill>
            <a:blip r:embed="rId6"/>
            <a:stretch>
              <a:fillRect/>
            </a:stretch>
          </p:blipFill>
          <p:spPr>
            <a:xfrm>
              <a:off x="3203848" y="4242621"/>
              <a:ext cx="2928848" cy="2319351"/>
            </a:xfrm>
            <a:prstGeom prst="rect">
              <a:avLst/>
            </a:prstGeom>
          </p:spPr>
        </p:pic>
        <p:pic>
          <p:nvPicPr>
            <p:cNvPr id="9" name="图片 8"/>
            <p:cNvPicPr>
              <a:picLocks noChangeAspect="1"/>
            </p:cNvPicPr>
            <p:nvPr/>
          </p:nvPicPr>
          <p:blipFill>
            <a:blip r:embed="rId7"/>
            <a:stretch>
              <a:fillRect/>
            </a:stretch>
          </p:blipFill>
          <p:spPr>
            <a:xfrm>
              <a:off x="6326936" y="4270691"/>
              <a:ext cx="2817064" cy="2311457"/>
            </a:xfrm>
            <a:prstGeom prst="rect">
              <a:avLst/>
            </a:prstGeom>
          </p:spPr>
        </p:pic>
      </p:grpSp>
      <p:sp>
        <p:nvSpPr>
          <p:cNvPr id="11" name="标题 1"/>
          <p:cNvSpPr>
            <a:spLocks noGrp="1"/>
          </p:cNvSpPr>
          <p:nvPr>
            <p:ph type="title"/>
          </p:nvPr>
        </p:nvSpPr>
        <p:spPr>
          <a:xfrm>
            <a:off x="1331640" y="725791"/>
            <a:ext cx="7488832" cy="521903"/>
          </a:xfrm>
        </p:spPr>
        <p:txBody>
          <a:bodyPr/>
          <a:lstStyle/>
          <a:p>
            <a:r>
              <a:rPr lang="en-US" altLang="zh-CN" sz="2800" b="1" dirty="0" smtClean="0"/>
              <a:t>PIC</a:t>
            </a:r>
            <a:r>
              <a:rPr lang="zh-CN" altLang="en-US" sz="2800" b="1" dirty="0" smtClean="0"/>
              <a:t>计算</a:t>
            </a:r>
            <a:r>
              <a:rPr lang="zh-CN" altLang="en-US" sz="2800" b="1" dirty="0"/>
              <a:t>结果</a:t>
            </a:r>
            <a:r>
              <a:rPr lang="zh-CN" altLang="en-US" sz="2800" b="1" dirty="0" smtClean="0"/>
              <a:t>：后期，约</a:t>
            </a:r>
            <a:r>
              <a:rPr lang="en-US" altLang="zh-CN" sz="2800" b="1" dirty="0" smtClean="0"/>
              <a:t>7.8m</a:t>
            </a:r>
            <a:r>
              <a:rPr lang="zh-CN" altLang="en-US" sz="2800" b="1" dirty="0" smtClean="0"/>
              <a:t>，发射度增长</a:t>
            </a:r>
            <a:endParaRPr lang="zh-CN" altLang="en-US" sz="2800" b="1" dirty="0"/>
          </a:p>
        </p:txBody>
      </p:sp>
    </p:spTree>
    <p:extLst>
      <p:ext uri="{BB962C8B-B14F-4D97-AF65-F5344CB8AC3E}">
        <p14:creationId xmlns:p14="http://schemas.microsoft.com/office/powerpoint/2010/main" val="104878390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1246089" y="1484784"/>
            <a:ext cx="7336236" cy="4993574"/>
            <a:chOff x="1246089" y="1484784"/>
            <a:chExt cx="7336236" cy="4993574"/>
          </a:xfrm>
        </p:grpSpPr>
        <p:pic>
          <p:nvPicPr>
            <p:cNvPr id="4" name="图片 3"/>
            <p:cNvPicPr>
              <a:picLocks noChangeAspect="1"/>
            </p:cNvPicPr>
            <p:nvPr/>
          </p:nvPicPr>
          <p:blipFill>
            <a:blip r:embed="rId2"/>
            <a:stretch>
              <a:fillRect/>
            </a:stretch>
          </p:blipFill>
          <p:spPr>
            <a:xfrm>
              <a:off x="1261089" y="1484784"/>
              <a:ext cx="3456384" cy="2385536"/>
            </a:xfrm>
            <a:prstGeom prst="rect">
              <a:avLst/>
            </a:prstGeom>
          </p:spPr>
        </p:pic>
        <p:pic>
          <p:nvPicPr>
            <p:cNvPr id="5" name="图片 4"/>
            <p:cNvPicPr>
              <a:picLocks noChangeAspect="1"/>
            </p:cNvPicPr>
            <p:nvPr/>
          </p:nvPicPr>
          <p:blipFill>
            <a:blip r:embed="rId3"/>
            <a:stretch>
              <a:fillRect/>
            </a:stretch>
          </p:blipFill>
          <p:spPr>
            <a:xfrm>
              <a:off x="5148064" y="1492033"/>
              <a:ext cx="3405386" cy="2378287"/>
            </a:xfrm>
            <a:prstGeom prst="rect">
              <a:avLst/>
            </a:prstGeom>
          </p:spPr>
        </p:pic>
        <p:pic>
          <p:nvPicPr>
            <p:cNvPr id="6" name="图片 5"/>
            <p:cNvPicPr>
              <a:picLocks noChangeAspect="1"/>
            </p:cNvPicPr>
            <p:nvPr/>
          </p:nvPicPr>
          <p:blipFill>
            <a:blip r:embed="rId4"/>
            <a:stretch>
              <a:fillRect/>
            </a:stretch>
          </p:blipFill>
          <p:spPr>
            <a:xfrm>
              <a:off x="1246089" y="4040600"/>
              <a:ext cx="3448992" cy="2437758"/>
            </a:xfrm>
            <a:prstGeom prst="rect">
              <a:avLst/>
            </a:prstGeom>
          </p:spPr>
        </p:pic>
        <p:pic>
          <p:nvPicPr>
            <p:cNvPr id="7" name="图片 6"/>
            <p:cNvPicPr>
              <a:picLocks noChangeAspect="1"/>
            </p:cNvPicPr>
            <p:nvPr/>
          </p:nvPicPr>
          <p:blipFill>
            <a:blip r:embed="rId5"/>
            <a:stretch>
              <a:fillRect/>
            </a:stretch>
          </p:blipFill>
          <p:spPr>
            <a:xfrm>
              <a:off x="5176939" y="4050740"/>
              <a:ext cx="3405386" cy="2427618"/>
            </a:xfrm>
            <a:prstGeom prst="rect">
              <a:avLst/>
            </a:prstGeom>
          </p:spPr>
        </p:pic>
      </p:grpSp>
      <p:sp>
        <p:nvSpPr>
          <p:cNvPr id="8" name="标题 1"/>
          <p:cNvSpPr>
            <a:spLocks noGrp="1"/>
          </p:cNvSpPr>
          <p:nvPr>
            <p:ph type="title"/>
          </p:nvPr>
        </p:nvSpPr>
        <p:spPr>
          <a:xfrm>
            <a:off x="1278561" y="823782"/>
            <a:ext cx="7875540" cy="521903"/>
          </a:xfrm>
        </p:spPr>
        <p:txBody>
          <a:bodyPr/>
          <a:lstStyle/>
          <a:p>
            <a:r>
              <a:rPr lang="en-US" altLang="zh-CN" sz="2800" b="1" dirty="0" smtClean="0"/>
              <a:t>PIC</a:t>
            </a:r>
            <a:r>
              <a:rPr lang="zh-CN" altLang="en-US" sz="2800" b="1" dirty="0" smtClean="0"/>
              <a:t>计算结果：加速段后半段，发射度振荡</a:t>
            </a:r>
            <a:endParaRPr lang="zh-CN" altLang="en-US" sz="2800" b="1" dirty="0"/>
          </a:p>
        </p:txBody>
      </p:sp>
    </p:spTree>
    <p:extLst>
      <p:ext uri="{BB962C8B-B14F-4D97-AF65-F5344CB8AC3E}">
        <p14:creationId xmlns:p14="http://schemas.microsoft.com/office/powerpoint/2010/main" val="8025615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图表 3"/>
          <p:cNvGraphicFramePr>
            <a:graphicFrameLocks/>
          </p:cNvGraphicFramePr>
          <p:nvPr>
            <p:extLst>
              <p:ext uri="{D42A27DB-BD31-4B8C-83A1-F6EECF244321}">
                <p14:modId xmlns:p14="http://schemas.microsoft.com/office/powerpoint/2010/main" val="2631478735"/>
              </p:ext>
            </p:extLst>
          </p:nvPr>
        </p:nvGraphicFramePr>
        <p:xfrm>
          <a:off x="988224" y="908720"/>
          <a:ext cx="7416823" cy="3384376"/>
        </p:xfrm>
        <a:graphic>
          <a:graphicData uri="http://schemas.openxmlformats.org/drawingml/2006/chart">
            <c:chart xmlns:c="http://schemas.openxmlformats.org/drawingml/2006/chart" xmlns:r="http://schemas.openxmlformats.org/officeDocument/2006/relationships" r:id="rId2"/>
          </a:graphicData>
        </a:graphic>
      </p:graphicFrame>
      <p:pic>
        <p:nvPicPr>
          <p:cNvPr id="9" name="图片 8"/>
          <p:cNvPicPr/>
          <p:nvPr/>
        </p:nvPicPr>
        <p:blipFill>
          <a:blip r:embed="rId3">
            <a:extLst>
              <a:ext uri="{28A0092B-C50C-407E-A947-70E740481C1C}">
                <a14:useLocalDpi xmlns:a14="http://schemas.microsoft.com/office/drawing/2010/main" val="0"/>
              </a:ext>
            </a:extLst>
          </a:blip>
          <a:srcRect/>
          <a:stretch>
            <a:fillRect/>
          </a:stretch>
        </p:blipFill>
        <p:spPr bwMode="auto">
          <a:xfrm>
            <a:off x="1835696" y="4293096"/>
            <a:ext cx="5544616" cy="1944216"/>
          </a:xfrm>
          <a:prstGeom prst="rect">
            <a:avLst/>
          </a:prstGeom>
          <a:noFill/>
          <a:ln>
            <a:noFill/>
          </a:ln>
        </p:spPr>
      </p:pic>
      <p:sp>
        <p:nvSpPr>
          <p:cNvPr id="10" name="文本框 9"/>
          <p:cNvSpPr txBox="1"/>
          <p:nvPr/>
        </p:nvSpPr>
        <p:spPr>
          <a:xfrm>
            <a:off x="4499992" y="5064912"/>
            <a:ext cx="1511952" cy="338554"/>
          </a:xfrm>
          <a:prstGeom prst="rect">
            <a:avLst/>
          </a:prstGeom>
          <a:noFill/>
        </p:spPr>
        <p:txBody>
          <a:bodyPr wrap="none" rtlCol="0">
            <a:spAutoFit/>
          </a:bodyPr>
          <a:lstStyle/>
          <a:p>
            <a:r>
              <a:rPr lang="en-US" altLang="zh-CN" sz="1600" b="1" dirty="0" smtClean="0">
                <a:solidFill>
                  <a:srgbClr val="C00000"/>
                </a:solidFill>
              </a:rPr>
              <a:t>ARIA</a:t>
            </a:r>
            <a:r>
              <a:rPr lang="zh-CN" altLang="en-US" sz="1600" b="1" dirty="0" smtClean="0">
                <a:solidFill>
                  <a:srgbClr val="C00000"/>
                </a:solidFill>
              </a:rPr>
              <a:t>严重失配</a:t>
            </a:r>
            <a:endParaRPr lang="zh-CN" altLang="en-US" sz="1600" b="1" dirty="0">
              <a:solidFill>
                <a:srgbClr val="C00000"/>
              </a:solidFill>
            </a:endParaRPr>
          </a:p>
        </p:txBody>
      </p:sp>
    </p:spTree>
    <p:extLst>
      <p:ext uri="{BB962C8B-B14F-4D97-AF65-F5344CB8AC3E}">
        <p14:creationId xmlns:p14="http://schemas.microsoft.com/office/powerpoint/2010/main" val="323230906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小结</a:t>
            </a:r>
          </a:p>
        </p:txBody>
      </p:sp>
      <p:sp>
        <p:nvSpPr>
          <p:cNvPr id="3" name="内容占位符 2"/>
          <p:cNvSpPr>
            <a:spLocks noGrp="1"/>
          </p:cNvSpPr>
          <p:nvPr>
            <p:ph idx="1"/>
          </p:nvPr>
        </p:nvSpPr>
        <p:spPr>
          <a:xfrm>
            <a:off x="457200" y="1600201"/>
            <a:ext cx="8229600" cy="3196952"/>
          </a:xfrm>
        </p:spPr>
        <p:txBody>
          <a:bodyPr/>
          <a:lstStyle/>
          <a:p>
            <a:r>
              <a:rPr lang="en-US" altLang="zh-CN" sz="2800" dirty="0" smtClean="0"/>
              <a:t>PIC</a:t>
            </a:r>
            <a:r>
              <a:rPr lang="zh-CN" altLang="en-US" sz="2800" dirty="0" smtClean="0"/>
              <a:t>模拟计算是了解及研究</a:t>
            </a:r>
            <a:r>
              <a:rPr lang="en-US" altLang="zh-CN" sz="2800" dirty="0" smtClean="0"/>
              <a:t>LIA</a:t>
            </a:r>
            <a:r>
              <a:rPr lang="zh-CN" altLang="en-US" sz="2800" dirty="0" smtClean="0"/>
              <a:t>中强流电子束流物理图像的重要手段</a:t>
            </a:r>
            <a:endParaRPr lang="en-US" altLang="zh-CN" sz="2800" dirty="0" smtClean="0"/>
          </a:p>
          <a:p>
            <a:r>
              <a:rPr lang="zh-CN" altLang="en-US" sz="2800" dirty="0" smtClean="0"/>
              <a:t>根据计算结果，选择合适的输运磁场，降低强流电子束平顶束流切片发射度的增长及抑制其他非线性效应，有助于获得小的束流焦斑。</a:t>
            </a:r>
            <a:endParaRPr lang="zh-CN" altLang="en-US" sz="2800" dirty="0"/>
          </a:p>
        </p:txBody>
      </p:sp>
    </p:spTree>
    <p:extLst>
      <p:ext uri="{BB962C8B-B14F-4D97-AF65-F5344CB8AC3E}">
        <p14:creationId xmlns:p14="http://schemas.microsoft.com/office/powerpoint/2010/main" val="284402789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ctrTitle"/>
          </p:nvPr>
        </p:nvSpPr>
        <p:spPr/>
        <p:txBody>
          <a:bodyPr/>
          <a:lstStyle/>
          <a:p>
            <a:pPr eaLnBrk="1" hangingPunct="1"/>
            <a:endParaRPr lang="zh-CN" altLang="en-US" smtClean="0"/>
          </a:p>
        </p:txBody>
      </p:sp>
      <p:sp>
        <p:nvSpPr>
          <p:cNvPr id="8195" name="Rectangle 3"/>
          <p:cNvSpPr>
            <a:spLocks noGrp="1" noChangeArrowheads="1"/>
          </p:cNvSpPr>
          <p:nvPr>
            <p:ph type="subTitle" idx="1"/>
          </p:nvPr>
        </p:nvSpPr>
        <p:spPr/>
        <p:txBody>
          <a:bodyPr/>
          <a:lstStyle/>
          <a:p>
            <a:pPr eaLnBrk="1" hangingPunct="1"/>
            <a:endParaRPr lang="zh-CN" altLang="en-US" smtClean="0"/>
          </a:p>
        </p:txBody>
      </p:sp>
      <p:pic>
        <p:nvPicPr>
          <p:cNvPr id="8196" name="Picture 4" descr="PP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7" name="Text Box 5"/>
          <p:cNvSpPr txBox="1">
            <a:spLocks noChangeArrowheads="1"/>
          </p:cNvSpPr>
          <p:nvPr/>
        </p:nvSpPr>
        <p:spPr bwMode="auto">
          <a:xfrm>
            <a:off x="3851275" y="2852738"/>
            <a:ext cx="3529013"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Blip>
                <a:blip r:embed="rId3"/>
              </a:buBlip>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SzPct val="100000"/>
              <a:buBlip>
                <a:blip r:embed="rId3"/>
              </a:buBlip>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SzPct val="100000"/>
              <a:buBlip>
                <a:blip r:embed="rId3"/>
              </a:buBlip>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SzPct val="100000"/>
              <a:buBlip>
                <a:blip r:embed="rId3"/>
              </a:buBlip>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SzPct val="100000"/>
              <a:buBlip>
                <a:blip r:embed="rId3"/>
              </a:buBlip>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SzPct val="100000"/>
              <a:buBlip>
                <a:blip r:embed="rId3"/>
              </a:buBlip>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SzPct val="100000"/>
              <a:buBlip>
                <a:blip r:embed="rId3"/>
              </a:buBlip>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SzPct val="100000"/>
              <a:buBlip>
                <a:blip r:embed="rId3"/>
              </a:buBlip>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SzPct val="100000"/>
              <a:buBlip>
                <a:blip r:embed="rId3"/>
              </a:buBlip>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SzTx/>
              <a:buFontTx/>
              <a:buNone/>
            </a:pPr>
            <a:r>
              <a:rPr lang="zh-CN" altLang="en-US" sz="5000" dirty="0" smtClean="0">
                <a:solidFill>
                  <a:srgbClr val="FFCC00"/>
                </a:solidFill>
                <a:latin typeface="文鼎新艺体简" charset="0"/>
              </a:rPr>
              <a:t>谢谢聆听！</a:t>
            </a:r>
            <a:r>
              <a:rPr lang="en-US" altLang="zh-CN" sz="5000" dirty="0" smtClean="0">
                <a:solidFill>
                  <a:srgbClr val="FFCC00"/>
                </a:solidFill>
                <a:latin typeface="文鼎新艺体简" charset="0"/>
              </a:rPr>
              <a:t>      </a:t>
            </a:r>
            <a:endParaRPr lang="zh-CN" altLang="en-US" sz="5000" dirty="0">
              <a:solidFill>
                <a:srgbClr val="FFCC00"/>
              </a:solidFill>
              <a:latin typeface="文鼎新艺体简"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标题 1"/>
          <p:cNvSpPr>
            <a:spLocks noGrp="1"/>
          </p:cNvSpPr>
          <p:nvPr>
            <p:ph type="title"/>
          </p:nvPr>
        </p:nvSpPr>
        <p:spPr>
          <a:xfrm>
            <a:off x="1620838" y="622301"/>
            <a:ext cx="5832475" cy="574452"/>
          </a:xfrm>
        </p:spPr>
        <p:txBody>
          <a:bodyPr/>
          <a:lstStyle/>
          <a:p>
            <a:r>
              <a:rPr lang="zh-CN" altLang="en-US" sz="3200" dirty="0"/>
              <a:t>背景</a:t>
            </a:r>
            <a:endParaRPr lang="zh-CN" altLang="en-US" sz="3200" dirty="0" smtClean="0"/>
          </a:p>
        </p:txBody>
      </p:sp>
      <p:sp>
        <p:nvSpPr>
          <p:cNvPr id="5123" name="内容占位符 2"/>
          <p:cNvSpPr>
            <a:spLocks noGrp="1"/>
          </p:cNvSpPr>
          <p:nvPr>
            <p:ph idx="1"/>
          </p:nvPr>
        </p:nvSpPr>
        <p:spPr>
          <a:xfrm>
            <a:off x="371168" y="1196753"/>
            <a:ext cx="8229600" cy="532656"/>
          </a:xfrm>
        </p:spPr>
        <p:txBody>
          <a:bodyPr/>
          <a:lstStyle/>
          <a:p>
            <a:r>
              <a:rPr lang="zh-CN" altLang="zh-CN" sz="2800" b="1" dirty="0"/>
              <a:t>强流电子束流动力学</a:t>
            </a:r>
            <a:r>
              <a:rPr lang="zh-CN" altLang="zh-CN" sz="2800" b="1" dirty="0" smtClean="0"/>
              <a:t>研究</a:t>
            </a:r>
            <a:r>
              <a:rPr lang="en-US" altLang="zh-CN" sz="2800" b="1" dirty="0" smtClean="0"/>
              <a:t>-PIC</a:t>
            </a:r>
            <a:r>
              <a:rPr lang="zh-CN" altLang="en-US" sz="2800" b="1" dirty="0" smtClean="0"/>
              <a:t>模拟计算</a:t>
            </a:r>
          </a:p>
        </p:txBody>
      </p:sp>
      <p:sp>
        <p:nvSpPr>
          <p:cNvPr id="2" name="文本框 1"/>
          <p:cNvSpPr txBox="1"/>
          <p:nvPr/>
        </p:nvSpPr>
        <p:spPr>
          <a:xfrm>
            <a:off x="195343" y="1838855"/>
            <a:ext cx="8748464" cy="1754326"/>
          </a:xfrm>
          <a:prstGeom prst="rect">
            <a:avLst/>
          </a:prstGeom>
          <a:noFill/>
        </p:spPr>
        <p:txBody>
          <a:bodyPr wrap="square" rtlCol="0">
            <a:spAutoFit/>
          </a:bodyPr>
          <a:lstStyle/>
          <a:p>
            <a:r>
              <a:rPr lang="en-US" altLang="zh-CN" dirty="0" smtClean="0"/>
              <a:t>DARHT</a:t>
            </a:r>
            <a:r>
              <a:rPr lang="zh-CN" altLang="zh-CN" dirty="0"/>
              <a:t>加速器强流</a:t>
            </a:r>
            <a:r>
              <a:rPr lang="zh-CN" altLang="zh-CN" dirty="0" smtClean="0"/>
              <a:t>电子束</a:t>
            </a:r>
            <a:r>
              <a:rPr lang="en-US" altLang="zh-CN" dirty="0" smtClean="0"/>
              <a:t>PIC</a:t>
            </a:r>
            <a:r>
              <a:rPr lang="zh-CN" altLang="zh-CN" dirty="0" smtClean="0"/>
              <a:t>动力学模拟计算</a:t>
            </a:r>
            <a:r>
              <a:rPr lang="zh-CN" altLang="en-US" dirty="0" smtClean="0"/>
              <a:t>工作</a:t>
            </a:r>
            <a:endParaRPr lang="en-US" altLang="zh-CN" dirty="0" smtClean="0"/>
          </a:p>
          <a:p>
            <a:r>
              <a:rPr lang="en-US" altLang="zh-CN" dirty="0" smtClean="0"/>
              <a:t>Brian </a:t>
            </a:r>
            <a:r>
              <a:rPr lang="en-US" altLang="zh-CN" dirty="0" err="1"/>
              <a:t>R.Poole</a:t>
            </a:r>
            <a:r>
              <a:rPr lang="zh-CN" altLang="zh-CN" dirty="0"/>
              <a:t>，</a:t>
            </a:r>
            <a:r>
              <a:rPr lang="en-US" altLang="zh-CN" dirty="0"/>
              <a:t>Yu-</a:t>
            </a:r>
            <a:r>
              <a:rPr lang="en-US" altLang="zh-CN" dirty="0" err="1"/>
              <a:t>Jiuan</a:t>
            </a:r>
            <a:r>
              <a:rPr lang="en-US" altLang="zh-CN" dirty="0"/>
              <a:t> Chen</a:t>
            </a:r>
            <a:r>
              <a:rPr lang="zh-CN" altLang="zh-CN" dirty="0"/>
              <a:t>对</a:t>
            </a:r>
            <a:r>
              <a:rPr lang="en-US" altLang="zh-CN" dirty="0"/>
              <a:t>DARHT-II</a:t>
            </a:r>
            <a:r>
              <a:rPr lang="zh-CN" altLang="zh-CN" dirty="0"/>
              <a:t>传输聚焦段进行了</a:t>
            </a:r>
            <a:r>
              <a:rPr lang="en-US" altLang="zh-CN" dirty="0"/>
              <a:t>PIC</a:t>
            </a:r>
            <a:r>
              <a:rPr lang="zh-CN" altLang="zh-CN" dirty="0"/>
              <a:t>动力学计算</a:t>
            </a:r>
            <a:r>
              <a:rPr lang="zh-CN" altLang="zh-CN" dirty="0" smtClean="0"/>
              <a:t>研究。</a:t>
            </a:r>
            <a:endParaRPr lang="en-US" altLang="zh-CN" dirty="0" smtClean="0"/>
          </a:p>
          <a:p>
            <a:r>
              <a:rPr lang="en-US" altLang="zh-CN" dirty="0" smtClean="0"/>
              <a:t>      </a:t>
            </a:r>
            <a:r>
              <a:rPr lang="zh-CN" altLang="zh-CN" dirty="0" smtClean="0"/>
              <a:t>研究</a:t>
            </a:r>
            <a:r>
              <a:rPr lang="zh-CN" altLang="zh-CN" dirty="0"/>
              <a:t>采用束流切片方法，将束流分布若干切片</a:t>
            </a:r>
            <a:r>
              <a:rPr lang="zh-CN" altLang="zh-CN" dirty="0" smtClean="0"/>
              <a:t>。在</a:t>
            </a:r>
            <a:r>
              <a:rPr lang="zh-CN" altLang="zh-CN" dirty="0"/>
              <a:t>加速器出口处</a:t>
            </a:r>
            <a:r>
              <a:rPr lang="zh-CN" altLang="zh-CN" dirty="0" smtClean="0"/>
              <a:t>，脉冲平顶电子束流切片</a:t>
            </a:r>
            <a:r>
              <a:rPr lang="zh-CN" altLang="en-US" dirty="0" smtClean="0"/>
              <a:t>初始参数为</a:t>
            </a:r>
            <a:r>
              <a:rPr lang="en-US" altLang="zh-CN" dirty="0" smtClean="0"/>
              <a:t>2KA</a:t>
            </a:r>
            <a:r>
              <a:rPr lang="zh-CN" altLang="en-US" dirty="0" smtClean="0"/>
              <a:t>，</a:t>
            </a:r>
            <a:r>
              <a:rPr lang="en-US" altLang="zh-CN" dirty="0" smtClean="0"/>
              <a:t>18.4MeV</a:t>
            </a:r>
            <a:r>
              <a:rPr lang="zh-CN" altLang="zh-CN" dirty="0"/>
              <a:t>，非归一化发射度为</a:t>
            </a:r>
            <a:r>
              <a:rPr lang="en-US" altLang="zh-CN" dirty="0"/>
              <a:t>3.24 </a:t>
            </a:r>
            <a:r>
              <a:rPr lang="en-US" altLang="zh-CN" dirty="0" smtClean="0"/>
              <a:t>cm-</a:t>
            </a:r>
            <a:r>
              <a:rPr lang="en-US" altLang="zh-CN" dirty="0" err="1" smtClean="0"/>
              <a:t>mr</a:t>
            </a:r>
            <a:endParaRPr lang="en-US" altLang="zh-CN" dirty="0" smtClean="0"/>
          </a:p>
          <a:p>
            <a:r>
              <a:rPr lang="en-US" altLang="zh-CN" dirty="0" smtClean="0"/>
              <a:t>      </a:t>
            </a:r>
            <a:r>
              <a:rPr lang="zh-CN" altLang="zh-CN" dirty="0" smtClean="0"/>
              <a:t>有效</a:t>
            </a:r>
            <a:r>
              <a:rPr lang="zh-CN" altLang="zh-CN" dirty="0"/>
              <a:t>束斑尺寸，</a:t>
            </a:r>
            <a:r>
              <a:rPr lang="en-US" altLang="zh-CN" dirty="0"/>
              <a:t>X</a:t>
            </a:r>
            <a:r>
              <a:rPr lang="zh-CN" altLang="zh-CN" dirty="0"/>
              <a:t>方向</a:t>
            </a:r>
            <a:r>
              <a:rPr lang="en-US" altLang="zh-CN" dirty="0"/>
              <a:t>1.34mm</a:t>
            </a:r>
            <a:r>
              <a:rPr lang="zh-CN" altLang="zh-CN" dirty="0"/>
              <a:t>，</a:t>
            </a:r>
            <a:r>
              <a:rPr lang="en-US" altLang="zh-CN" dirty="0"/>
              <a:t>Y</a:t>
            </a:r>
            <a:r>
              <a:rPr lang="zh-CN" altLang="zh-CN" dirty="0"/>
              <a:t>方向</a:t>
            </a:r>
            <a:r>
              <a:rPr lang="en-US" altLang="zh-CN" dirty="0"/>
              <a:t>1.7mm</a:t>
            </a:r>
            <a:r>
              <a:rPr lang="zh-CN" altLang="zh-CN" dirty="0"/>
              <a:t>；</a:t>
            </a:r>
            <a:r>
              <a:rPr lang="en-US" altLang="zh-CN" dirty="0"/>
              <a:t>X</a:t>
            </a:r>
            <a:r>
              <a:rPr lang="zh-CN" altLang="zh-CN" dirty="0"/>
              <a:t>方向非归一化发射度为</a:t>
            </a:r>
            <a:r>
              <a:rPr lang="en-US" altLang="zh-CN" dirty="0"/>
              <a:t>3.5 cm-</a:t>
            </a:r>
            <a:r>
              <a:rPr lang="en-US" altLang="zh-CN" dirty="0" err="1"/>
              <a:t>mr</a:t>
            </a:r>
            <a:r>
              <a:rPr lang="zh-CN" altLang="zh-CN" dirty="0"/>
              <a:t>，</a:t>
            </a:r>
            <a:r>
              <a:rPr lang="en-US" altLang="zh-CN" dirty="0"/>
              <a:t>Y</a:t>
            </a:r>
            <a:r>
              <a:rPr lang="zh-CN" altLang="zh-CN" dirty="0"/>
              <a:t>方向非归一化发射度为</a:t>
            </a:r>
            <a:r>
              <a:rPr lang="en-US" altLang="zh-CN" dirty="0"/>
              <a:t>5.4 cm-</a:t>
            </a:r>
            <a:r>
              <a:rPr lang="en-US" altLang="zh-CN" dirty="0" err="1"/>
              <a:t>mr</a:t>
            </a:r>
            <a:endParaRPr lang="zh-CN" altLang="en-US" dirty="0"/>
          </a:p>
        </p:txBody>
      </p:sp>
      <p:pic>
        <p:nvPicPr>
          <p:cNvPr id="5" name="图片 4"/>
          <p:cNvPicPr/>
          <p:nvPr/>
        </p:nvPicPr>
        <p:blipFill>
          <a:blip r:embed="rId2">
            <a:extLst>
              <a:ext uri="{28A0092B-C50C-407E-A947-70E740481C1C}">
                <a14:useLocalDpi xmlns:a14="http://schemas.microsoft.com/office/drawing/2010/main" val="0"/>
              </a:ext>
            </a:extLst>
          </a:blip>
          <a:srcRect/>
          <a:stretch>
            <a:fillRect/>
          </a:stretch>
        </p:blipFill>
        <p:spPr bwMode="auto">
          <a:xfrm>
            <a:off x="200590" y="4162470"/>
            <a:ext cx="2664093" cy="1789430"/>
          </a:xfrm>
          <a:prstGeom prst="rect">
            <a:avLst/>
          </a:prstGeom>
          <a:noFill/>
          <a:ln>
            <a:noFill/>
          </a:ln>
        </p:spPr>
      </p:pic>
      <p:sp>
        <p:nvSpPr>
          <p:cNvPr id="3" name="文本框 2"/>
          <p:cNvSpPr txBox="1"/>
          <p:nvPr/>
        </p:nvSpPr>
        <p:spPr>
          <a:xfrm>
            <a:off x="195343" y="3803985"/>
            <a:ext cx="2997937" cy="307777"/>
          </a:xfrm>
          <a:prstGeom prst="rect">
            <a:avLst/>
          </a:prstGeom>
          <a:noFill/>
        </p:spPr>
        <p:txBody>
          <a:bodyPr wrap="none" rtlCol="0">
            <a:spAutoFit/>
          </a:bodyPr>
          <a:lstStyle/>
          <a:p>
            <a:r>
              <a:rPr lang="en-US" altLang="zh-CN" sz="1400" b="1" dirty="0">
                <a:solidFill>
                  <a:srgbClr val="3333FF"/>
                </a:solidFill>
              </a:rPr>
              <a:t>PIC</a:t>
            </a:r>
            <a:r>
              <a:rPr lang="zh-CN" altLang="zh-CN" sz="1400" b="1" dirty="0">
                <a:solidFill>
                  <a:srgbClr val="3333FF"/>
                </a:solidFill>
              </a:rPr>
              <a:t>模拟计算初始分布及相空间分布</a:t>
            </a:r>
            <a:endParaRPr lang="zh-CN" altLang="en-US" sz="1400" b="1" dirty="0">
              <a:solidFill>
                <a:srgbClr val="3333FF"/>
              </a:solidFill>
            </a:endParaRPr>
          </a:p>
        </p:txBody>
      </p:sp>
      <p:pic>
        <p:nvPicPr>
          <p:cNvPr id="7" name="图片 6"/>
          <p:cNvPicPr/>
          <p:nvPr/>
        </p:nvPicPr>
        <p:blipFill>
          <a:blip r:embed="rId3"/>
          <a:stretch>
            <a:fillRect/>
          </a:stretch>
        </p:blipFill>
        <p:spPr>
          <a:xfrm>
            <a:off x="3080706" y="4202340"/>
            <a:ext cx="2808312" cy="1889760"/>
          </a:xfrm>
          <a:prstGeom prst="rect">
            <a:avLst/>
          </a:prstGeom>
        </p:spPr>
      </p:pic>
      <p:sp>
        <p:nvSpPr>
          <p:cNvPr id="4" name="文本框 3"/>
          <p:cNvSpPr txBox="1"/>
          <p:nvPr/>
        </p:nvSpPr>
        <p:spPr>
          <a:xfrm>
            <a:off x="3169969" y="3785117"/>
            <a:ext cx="2698175" cy="307777"/>
          </a:xfrm>
          <a:prstGeom prst="rect">
            <a:avLst/>
          </a:prstGeom>
          <a:noFill/>
        </p:spPr>
        <p:txBody>
          <a:bodyPr wrap="none" rtlCol="0">
            <a:spAutoFit/>
          </a:bodyPr>
          <a:lstStyle/>
          <a:p>
            <a:r>
              <a:rPr lang="zh-CN" altLang="zh-CN" sz="1400" b="1" dirty="0">
                <a:solidFill>
                  <a:srgbClr val="3333FF"/>
                </a:solidFill>
              </a:rPr>
              <a:t>打靶切片束流束斑及相空间分布</a:t>
            </a:r>
            <a:endParaRPr lang="zh-CN" altLang="en-US" sz="1400" b="1" dirty="0">
              <a:solidFill>
                <a:srgbClr val="3333FF"/>
              </a:solidFill>
            </a:endParaRPr>
          </a:p>
        </p:txBody>
      </p:sp>
      <p:pic>
        <p:nvPicPr>
          <p:cNvPr id="9" name="图片 8"/>
          <p:cNvPicPr/>
          <p:nvPr/>
        </p:nvPicPr>
        <p:blipFill>
          <a:blip r:embed="rId4">
            <a:extLst>
              <a:ext uri="{28A0092B-C50C-407E-A947-70E740481C1C}">
                <a14:useLocalDpi xmlns:a14="http://schemas.microsoft.com/office/drawing/2010/main" val="0"/>
              </a:ext>
            </a:extLst>
          </a:blip>
          <a:srcRect/>
          <a:stretch>
            <a:fillRect/>
          </a:stretch>
        </p:blipFill>
        <p:spPr bwMode="auto">
          <a:xfrm>
            <a:off x="5925531" y="4202340"/>
            <a:ext cx="3203848" cy="1999912"/>
          </a:xfrm>
          <a:prstGeom prst="rect">
            <a:avLst/>
          </a:prstGeom>
          <a:noFill/>
          <a:ln>
            <a:noFill/>
          </a:ln>
        </p:spPr>
      </p:pic>
      <p:sp>
        <p:nvSpPr>
          <p:cNvPr id="6" name="文本框 5"/>
          <p:cNvSpPr txBox="1"/>
          <p:nvPr/>
        </p:nvSpPr>
        <p:spPr>
          <a:xfrm>
            <a:off x="6141642" y="3803985"/>
            <a:ext cx="2698175" cy="307777"/>
          </a:xfrm>
          <a:prstGeom prst="rect">
            <a:avLst/>
          </a:prstGeom>
          <a:noFill/>
        </p:spPr>
        <p:txBody>
          <a:bodyPr wrap="none" rtlCol="0">
            <a:spAutoFit/>
          </a:bodyPr>
          <a:lstStyle/>
          <a:p>
            <a:r>
              <a:rPr lang="zh-CN" altLang="zh-CN" sz="1400" b="1" dirty="0">
                <a:solidFill>
                  <a:srgbClr val="3333FF"/>
                </a:solidFill>
              </a:rPr>
              <a:t>打靶积分束流束斑及相空间分布</a:t>
            </a:r>
            <a:endParaRPr lang="zh-CN" altLang="en-US" sz="1400" b="1" dirty="0">
              <a:solidFill>
                <a:srgbClr val="3333FF"/>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标题 1"/>
          <p:cNvSpPr>
            <a:spLocks noGrp="1"/>
          </p:cNvSpPr>
          <p:nvPr>
            <p:ph type="title"/>
          </p:nvPr>
        </p:nvSpPr>
        <p:spPr>
          <a:xfrm>
            <a:off x="1620837" y="587423"/>
            <a:ext cx="5832475" cy="566655"/>
          </a:xfrm>
        </p:spPr>
        <p:txBody>
          <a:bodyPr/>
          <a:lstStyle/>
          <a:p>
            <a:r>
              <a:rPr lang="zh-CN" altLang="en-US" sz="3200" dirty="0" smtClean="0"/>
              <a:t>背景</a:t>
            </a:r>
          </a:p>
        </p:txBody>
      </p:sp>
      <p:sp>
        <p:nvSpPr>
          <p:cNvPr id="6147" name="内容占位符 2"/>
          <p:cNvSpPr>
            <a:spLocks noGrp="1"/>
          </p:cNvSpPr>
          <p:nvPr>
            <p:ph idx="1"/>
          </p:nvPr>
        </p:nvSpPr>
        <p:spPr>
          <a:xfrm>
            <a:off x="211076" y="1139297"/>
            <a:ext cx="8229600" cy="564573"/>
          </a:xfrm>
        </p:spPr>
        <p:txBody>
          <a:bodyPr/>
          <a:lstStyle/>
          <a:p>
            <a:r>
              <a:rPr lang="zh-CN" altLang="zh-CN" sz="2800" b="1" dirty="0" smtClean="0"/>
              <a:t>强流电子束流动力学研究</a:t>
            </a:r>
            <a:r>
              <a:rPr lang="en-US" altLang="zh-CN" sz="2800" b="1" dirty="0" smtClean="0"/>
              <a:t>-PIC</a:t>
            </a:r>
            <a:r>
              <a:rPr lang="zh-CN" altLang="en-US" sz="2800" b="1" dirty="0" smtClean="0"/>
              <a:t>模拟计算</a:t>
            </a:r>
          </a:p>
        </p:txBody>
      </p:sp>
      <p:sp>
        <p:nvSpPr>
          <p:cNvPr id="4" name="文本框 3"/>
          <p:cNvSpPr txBox="1"/>
          <p:nvPr/>
        </p:nvSpPr>
        <p:spPr>
          <a:xfrm>
            <a:off x="576811" y="1628800"/>
            <a:ext cx="7967093" cy="1200329"/>
          </a:xfrm>
          <a:prstGeom prst="rect">
            <a:avLst/>
          </a:prstGeom>
          <a:noFill/>
        </p:spPr>
        <p:txBody>
          <a:bodyPr wrap="square" rtlCol="0">
            <a:spAutoFit/>
          </a:bodyPr>
          <a:lstStyle/>
          <a:p>
            <a:r>
              <a:rPr lang="en-US" altLang="zh-CN" dirty="0" smtClean="0"/>
              <a:t>       </a:t>
            </a:r>
            <a:r>
              <a:rPr lang="en-US" altLang="zh-CN" dirty="0" err="1" smtClean="0"/>
              <a:t>C.A.Ekdahl</a:t>
            </a:r>
            <a:r>
              <a:rPr lang="zh-CN" altLang="zh-CN" dirty="0"/>
              <a:t>等在研究直线感应加速器的发射度增长机制时，采用</a:t>
            </a:r>
            <a:r>
              <a:rPr lang="en-US" altLang="zh-CN" dirty="0"/>
              <a:t>LSP</a:t>
            </a:r>
            <a:r>
              <a:rPr lang="zh-CN" altLang="zh-CN" dirty="0"/>
              <a:t>程序对切片电子束流进行模拟计算</a:t>
            </a:r>
            <a:r>
              <a:rPr lang="zh-CN" altLang="zh-CN" dirty="0" smtClean="0"/>
              <a:t>研究</a:t>
            </a:r>
            <a:r>
              <a:rPr lang="zh-CN" altLang="en-US" dirty="0" smtClean="0"/>
              <a:t>，</a:t>
            </a:r>
            <a:r>
              <a:rPr lang="zh-CN" altLang="zh-CN" dirty="0" smtClean="0"/>
              <a:t>获得</a:t>
            </a:r>
            <a:r>
              <a:rPr lang="zh-CN" altLang="zh-CN" dirty="0"/>
              <a:t>了匹配及非匹配磁场切片束流包络及发射度变化曲线，并且对于非匹配磁场给出了轻微</a:t>
            </a:r>
            <a:r>
              <a:rPr lang="zh-CN" altLang="zh-CN" dirty="0" smtClean="0"/>
              <a:t>失配及</a:t>
            </a:r>
            <a:r>
              <a:rPr lang="zh-CN" altLang="zh-CN" dirty="0"/>
              <a:t>严重</a:t>
            </a:r>
            <a:r>
              <a:rPr lang="zh-CN" altLang="zh-CN" dirty="0" smtClean="0"/>
              <a:t>失配两种</a:t>
            </a:r>
            <a:r>
              <a:rPr lang="zh-CN" altLang="zh-CN" dirty="0"/>
              <a:t>情况计算结果</a:t>
            </a:r>
            <a:endParaRPr lang="zh-CN" altLang="en-US" dirty="0"/>
          </a:p>
        </p:txBody>
      </p:sp>
      <p:grpSp>
        <p:nvGrpSpPr>
          <p:cNvPr id="9" name="组合 8"/>
          <p:cNvGrpSpPr/>
          <p:nvPr/>
        </p:nvGrpSpPr>
        <p:grpSpPr>
          <a:xfrm>
            <a:off x="827584" y="2867302"/>
            <a:ext cx="7848872" cy="2721938"/>
            <a:chOff x="827584" y="3007033"/>
            <a:chExt cx="7848872" cy="2721938"/>
          </a:xfrm>
        </p:grpSpPr>
        <p:sp>
          <p:nvSpPr>
            <p:cNvPr id="5" name="文本框 4"/>
            <p:cNvSpPr txBox="1"/>
            <p:nvPr/>
          </p:nvSpPr>
          <p:spPr>
            <a:xfrm>
              <a:off x="5847123" y="3051954"/>
              <a:ext cx="2829333" cy="830997"/>
            </a:xfrm>
            <a:prstGeom prst="rect">
              <a:avLst/>
            </a:prstGeom>
            <a:noFill/>
          </p:spPr>
          <p:txBody>
            <a:bodyPr wrap="square" rtlCol="0">
              <a:spAutoFit/>
            </a:bodyPr>
            <a:lstStyle/>
            <a:p>
              <a:r>
                <a:rPr lang="zh-CN" altLang="zh-CN" sz="1600" dirty="0"/>
                <a:t>轻微失配磁场切片束流包络</a:t>
              </a:r>
              <a:r>
                <a:rPr lang="zh-CN" altLang="zh-CN" sz="1600" dirty="0" smtClean="0"/>
                <a:t>曲线</a:t>
              </a:r>
              <a:r>
                <a:rPr lang="zh-CN" altLang="en-US" sz="1600" dirty="0" smtClean="0"/>
                <a:t>及</a:t>
              </a:r>
              <a:r>
                <a:rPr lang="zh-CN" altLang="zh-CN" sz="1600" dirty="0" smtClean="0"/>
                <a:t>加速器</a:t>
              </a:r>
              <a:r>
                <a:rPr lang="zh-CN" altLang="zh-CN" sz="1600" dirty="0"/>
                <a:t>出口处（离阴极面</a:t>
              </a:r>
              <a:r>
                <a:rPr lang="en-US" altLang="zh-CN" sz="1600" dirty="0"/>
                <a:t>52m</a:t>
              </a:r>
              <a:r>
                <a:rPr lang="zh-CN" altLang="zh-CN" sz="1600" dirty="0"/>
                <a:t>）束横向分布</a:t>
              </a:r>
              <a:endParaRPr lang="zh-CN" altLang="en-US" sz="1600" dirty="0"/>
            </a:p>
          </p:txBody>
        </p:sp>
        <p:pic>
          <p:nvPicPr>
            <p:cNvPr id="7" name="图片 6"/>
            <p:cNvPicPr/>
            <p:nvPr/>
          </p:nvPicPr>
          <p:blipFill>
            <a:blip r:embed="rId2">
              <a:extLst>
                <a:ext uri="{28A0092B-C50C-407E-A947-70E740481C1C}">
                  <a14:useLocalDpi xmlns:a14="http://schemas.microsoft.com/office/drawing/2010/main" val="0"/>
                </a:ext>
              </a:extLst>
            </a:blip>
            <a:srcRect/>
            <a:stretch>
              <a:fillRect/>
            </a:stretch>
          </p:blipFill>
          <p:spPr bwMode="auto">
            <a:xfrm>
              <a:off x="827584" y="3007033"/>
              <a:ext cx="2846163" cy="1425710"/>
            </a:xfrm>
            <a:prstGeom prst="rect">
              <a:avLst/>
            </a:prstGeom>
            <a:noFill/>
            <a:ln>
              <a:noFill/>
            </a:ln>
          </p:spPr>
        </p:pic>
        <p:pic>
          <p:nvPicPr>
            <p:cNvPr id="8" name="图片 7"/>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2540" y="3051954"/>
              <a:ext cx="1615790" cy="1359356"/>
            </a:xfrm>
            <a:prstGeom prst="rect">
              <a:avLst/>
            </a:prstGeom>
            <a:noFill/>
            <a:ln>
              <a:noFill/>
            </a:ln>
          </p:spPr>
        </p:pic>
        <p:pic>
          <p:nvPicPr>
            <p:cNvPr id="10" name="图片 9"/>
            <p:cNvPicPr/>
            <p:nvPr/>
          </p:nvPicPr>
          <p:blipFill>
            <a:blip r:embed="rId4">
              <a:extLst>
                <a:ext uri="{28A0092B-C50C-407E-A947-70E740481C1C}">
                  <a14:useLocalDpi xmlns:a14="http://schemas.microsoft.com/office/drawing/2010/main" val="0"/>
                </a:ext>
              </a:extLst>
            </a:blip>
            <a:srcRect/>
            <a:stretch>
              <a:fillRect/>
            </a:stretch>
          </p:blipFill>
          <p:spPr bwMode="auto">
            <a:xfrm>
              <a:off x="827584" y="4395958"/>
              <a:ext cx="2846163" cy="1241475"/>
            </a:xfrm>
            <a:prstGeom prst="rect">
              <a:avLst/>
            </a:prstGeom>
            <a:noFill/>
            <a:ln>
              <a:noFill/>
            </a:ln>
          </p:spPr>
        </p:pic>
        <p:pic>
          <p:nvPicPr>
            <p:cNvPr id="11" name="图片 10"/>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66869" y="4411310"/>
              <a:ext cx="1587131" cy="1317661"/>
            </a:xfrm>
            <a:prstGeom prst="rect">
              <a:avLst/>
            </a:prstGeom>
            <a:noFill/>
            <a:ln>
              <a:noFill/>
            </a:ln>
          </p:spPr>
        </p:pic>
        <p:sp>
          <p:nvSpPr>
            <p:cNvPr id="6" name="矩形 5"/>
            <p:cNvSpPr/>
            <p:nvPr/>
          </p:nvSpPr>
          <p:spPr>
            <a:xfrm>
              <a:off x="5979673" y="4432743"/>
              <a:ext cx="2564232" cy="738664"/>
            </a:xfrm>
            <a:prstGeom prst="rect">
              <a:avLst/>
            </a:prstGeom>
          </p:spPr>
          <p:txBody>
            <a:bodyPr wrap="square">
              <a:spAutoFit/>
            </a:bodyPr>
            <a:lstStyle/>
            <a:p>
              <a:r>
                <a:rPr lang="zh-CN" altLang="zh-CN" sz="1400" kern="100" dirty="0">
                  <a:latin typeface="Times New Roman" panose="02020603050405020304" pitchFamily="18" charset="0"/>
                  <a:cs typeface="Times New Roman" panose="02020603050405020304" pitchFamily="18" charset="0"/>
                </a:rPr>
                <a:t>严重失配磁场切片束流包络曲线</a:t>
              </a:r>
              <a:r>
                <a:rPr lang="en-US" altLang="zh-CN" sz="1400" kern="100" dirty="0">
                  <a:latin typeface="Times New Roman" panose="02020603050405020304" pitchFamily="18" charset="0"/>
                </a:rPr>
                <a:t> </a:t>
              </a:r>
              <a:r>
                <a:rPr lang="zh-CN" altLang="en-US" sz="1400" kern="100" dirty="0" smtClean="0">
                  <a:latin typeface="Times New Roman" panose="02020603050405020304" pitchFamily="18" charset="0"/>
                </a:rPr>
                <a:t>及</a:t>
              </a:r>
              <a:r>
                <a:rPr lang="zh-CN" altLang="zh-CN" sz="1400" kern="100" dirty="0" smtClean="0">
                  <a:latin typeface="Times New Roman" panose="02020603050405020304" pitchFamily="18" charset="0"/>
                  <a:cs typeface="Times New Roman" panose="02020603050405020304" pitchFamily="18" charset="0"/>
                </a:rPr>
                <a:t>加速器</a:t>
              </a:r>
              <a:r>
                <a:rPr lang="zh-CN" altLang="zh-CN" sz="1400" kern="100" dirty="0">
                  <a:latin typeface="Times New Roman" panose="02020603050405020304" pitchFamily="18" charset="0"/>
                  <a:cs typeface="Times New Roman" panose="02020603050405020304" pitchFamily="18" charset="0"/>
                </a:rPr>
                <a:t>出口处（离阴极面</a:t>
              </a:r>
              <a:r>
                <a:rPr lang="en-US" altLang="zh-CN" sz="1400" kern="100" dirty="0">
                  <a:latin typeface="Times New Roman" panose="02020603050405020304" pitchFamily="18" charset="0"/>
                </a:rPr>
                <a:t>52m</a:t>
              </a:r>
              <a:r>
                <a:rPr lang="zh-CN" altLang="zh-CN" sz="1400" kern="100" dirty="0">
                  <a:latin typeface="Times New Roman" panose="02020603050405020304" pitchFamily="18" charset="0"/>
                  <a:cs typeface="Times New Roman" panose="02020603050405020304" pitchFamily="18" charset="0"/>
                </a:rPr>
                <a:t>）束横向分布</a:t>
              </a:r>
              <a:endParaRPr lang="zh-CN" altLang="en-US" sz="1400" dirty="0"/>
            </a:p>
          </p:txBody>
        </p:sp>
      </p:grpSp>
      <p:sp>
        <p:nvSpPr>
          <p:cNvPr id="3" name="文本框 2"/>
          <p:cNvSpPr txBox="1"/>
          <p:nvPr/>
        </p:nvSpPr>
        <p:spPr>
          <a:xfrm>
            <a:off x="196084" y="5661248"/>
            <a:ext cx="8624388" cy="830997"/>
          </a:xfrm>
          <a:prstGeom prst="rect">
            <a:avLst/>
          </a:prstGeom>
          <a:noFill/>
        </p:spPr>
        <p:txBody>
          <a:bodyPr wrap="square" rtlCol="0">
            <a:spAutoFit/>
          </a:bodyPr>
          <a:lstStyle/>
          <a:p>
            <a:r>
              <a:rPr lang="en-US" altLang="zh-CN" sz="1600" dirty="0" smtClean="0"/>
              <a:t>     PIC</a:t>
            </a:r>
            <a:r>
              <a:rPr lang="zh-CN" altLang="zh-CN" sz="1600" dirty="0"/>
              <a:t>动力学计算对强流脉冲电子束流动力学研究有其独到之处，</a:t>
            </a:r>
            <a:r>
              <a:rPr lang="zh-CN" altLang="zh-CN" sz="1600" dirty="0" smtClean="0"/>
              <a:t>对于磁场</a:t>
            </a:r>
            <a:r>
              <a:rPr lang="zh-CN" altLang="zh-CN" sz="1600" dirty="0"/>
              <a:t>传输时电子束流参数的变化机制，电子束流的横向电荷密度分布演变及相空间</a:t>
            </a:r>
            <a:r>
              <a:rPr lang="zh-CN" altLang="zh-CN" sz="1600" dirty="0" smtClean="0"/>
              <a:t>分布</a:t>
            </a:r>
            <a:r>
              <a:rPr lang="zh-CN" altLang="en-US" sz="1600" dirty="0" smtClean="0"/>
              <a:t>等物理</a:t>
            </a:r>
            <a:r>
              <a:rPr lang="zh-CN" altLang="zh-CN" sz="1600" dirty="0" smtClean="0"/>
              <a:t>图像有</a:t>
            </a:r>
            <a:r>
              <a:rPr lang="zh-CN" altLang="en-US" sz="1600" dirty="0" smtClean="0"/>
              <a:t>清晰</a:t>
            </a:r>
            <a:r>
              <a:rPr lang="zh-CN" altLang="zh-CN" sz="1600" dirty="0" smtClean="0"/>
              <a:t>的</a:t>
            </a:r>
            <a:r>
              <a:rPr lang="zh-CN" altLang="zh-CN" sz="1600" dirty="0"/>
              <a:t>描述</a:t>
            </a:r>
            <a:endParaRPr lang="en-US" altLang="zh-CN" sz="1600" dirty="0"/>
          </a:p>
          <a:p>
            <a:endParaRPr lang="zh-CN" altLang="en-US" sz="1600"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1379538" y="620713"/>
            <a:ext cx="7318375" cy="720055"/>
          </a:xfrm>
        </p:spPr>
        <p:txBody>
          <a:bodyPr/>
          <a:lstStyle/>
          <a:p>
            <a:pPr marL="609600" indent="-609600" eaLnBrk="1" hangingPunct="1">
              <a:defRPr/>
            </a:pPr>
            <a:r>
              <a:rPr lang="en-US" altLang="zh-CN" sz="3200" dirty="0"/>
              <a:t>LIA</a:t>
            </a:r>
            <a:r>
              <a:rPr lang="zh-CN" altLang="en-US" sz="3200" dirty="0"/>
              <a:t>注入器段束流</a:t>
            </a:r>
            <a:r>
              <a:rPr lang="en-US" altLang="zh-CN" sz="3200" dirty="0"/>
              <a:t>PIC</a:t>
            </a:r>
            <a:r>
              <a:rPr lang="zh-CN" altLang="en-US" sz="3200" dirty="0"/>
              <a:t>模拟及初步试验</a:t>
            </a:r>
          </a:p>
        </p:txBody>
      </p:sp>
      <p:sp>
        <p:nvSpPr>
          <p:cNvPr id="17411" name="Rectangle 3"/>
          <p:cNvSpPr>
            <a:spLocks noGrp="1" noChangeArrowheads="1"/>
          </p:cNvSpPr>
          <p:nvPr>
            <p:ph type="body" idx="1"/>
          </p:nvPr>
        </p:nvSpPr>
        <p:spPr>
          <a:xfrm>
            <a:off x="468313" y="1412776"/>
            <a:ext cx="8229600" cy="3312368"/>
          </a:xfrm>
        </p:spPr>
        <p:txBody>
          <a:bodyPr/>
          <a:lstStyle/>
          <a:p>
            <a:pPr eaLnBrk="1" hangingPunct="1"/>
            <a:r>
              <a:rPr lang="en-US" altLang="zh-CN" sz="2800" b="1" dirty="0" smtClean="0"/>
              <a:t>PIC</a:t>
            </a:r>
            <a:r>
              <a:rPr lang="zh-CN" altLang="en-US" sz="2800" b="1" dirty="0" smtClean="0"/>
              <a:t>模拟（神龙二号注入器模拟工作）</a:t>
            </a:r>
            <a:endParaRPr lang="en-US" altLang="zh-CN" sz="2800" b="1" dirty="0" smtClean="0"/>
          </a:p>
          <a:p>
            <a:pPr marL="0" indent="0" eaLnBrk="1" hangingPunct="1">
              <a:buNone/>
            </a:pPr>
            <a:r>
              <a:rPr lang="zh-CN" altLang="en-US" sz="2400" dirty="0" smtClean="0"/>
              <a:t>   初始条件实现</a:t>
            </a:r>
          </a:p>
          <a:p>
            <a:pPr marL="0" indent="0" eaLnBrk="1" hangingPunct="1">
              <a:buNone/>
            </a:pPr>
            <a:r>
              <a:rPr lang="zh-CN" altLang="en-US" sz="2400" dirty="0" smtClean="0"/>
              <a:t>   电流与电压</a:t>
            </a:r>
            <a:endParaRPr lang="en-US" altLang="zh-CN" sz="2400" dirty="0" smtClean="0"/>
          </a:p>
          <a:p>
            <a:pPr marL="0" indent="0" eaLnBrk="1" hangingPunct="1">
              <a:buNone/>
            </a:pPr>
            <a:r>
              <a:rPr lang="zh-CN" altLang="en-US" sz="2400" dirty="0" smtClean="0"/>
              <a:t>   出口束参数与输运磁场</a:t>
            </a:r>
            <a:endParaRPr lang="en-US" altLang="zh-CN" sz="2400" dirty="0" smtClean="0"/>
          </a:p>
          <a:p>
            <a:pPr marL="0" indent="0" eaLnBrk="1" hangingPunct="1">
              <a:buNone/>
            </a:pPr>
            <a:r>
              <a:rPr lang="zh-CN" altLang="en-US" sz="2400" dirty="0" smtClean="0"/>
              <a:t>   匹配输运磁场选择</a:t>
            </a:r>
            <a:endParaRPr lang="en-US" altLang="zh-CN" sz="2400" dirty="0" smtClean="0"/>
          </a:p>
          <a:p>
            <a:pPr marL="0" indent="0" eaLnBrk="1" hangingPunct="1">
              <a:buNone/>
            </a:pPr>
            <a:r>
              <a:rPr lang="zh-CN" altLang="en-US" sz="2400" dirty="0" smtClean="0"/>
              <a:t>   电压波动</a:t>
            </a:r>
            <a:endParaRPr lang="en-US" altLang="zh-CN" sz="2400" dirty="0" smtClean="0"/>
          </a:p>
          <a:p>
            <a:pPr eaLnBrk="1" hangingPunct="1"/>
            <a:r>
              <a:rPr lang="zh-CN" altLang="en-US" sz="2800" b="1" dirty="0" smtClean="0"/>
              <a:t>初步试验（神龙一号注入器实验）</a:t>
            </a:r>
            <a:endParaRPr lang="en-US" altLang="zh-CN" sz="2800" b="1" dirty="0" smtClean="0"/>
          </a:p>
          <a:p>
            <a:pPr marL="0" indent="0" eaLnBrk="1" hangingPunct="1">
              <a:buNone/>
            </a:pPr>
            <a:r>
              <a:rPr lang="zh-CN" altLang="en-US" sz="2400" dirty="0" smtClean="0"/>
              <a:t>   </a:t>
            </a:r>
          </a:p>
        </p:txBody>
      </p:sp>
    </p:spTree>
    <p:extLst>
      <p:ext uri="{BB962C8B-B14F-4D97-AF65-F5344CB8AC3E}">
        <p14:creationId xmlns:p14="http://schemas.microsoft.com/office/powerpoint/2010/main" val="45748840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763688" y="620688"/>
            <a:ext cx="6551562" cy="646460"/>
          </a:xfrm>
        </p:spPr>
        <p:txBody>
          <a:bodyPr/>
          <a:lstStyle/>
          <a:p>
            <a:r>
              <a:rPr lang="en-US" altLang="zh-CN" sz="3200" dirty="0" smtClean="0"/>
              <a:t>PIC</a:t>
            </a:r>
            <a:r>
              <a:rPr lang="zh-CN" altLang="en-US" sz="3200" dirty="0" smtClean="0"/>
              <a:t>模拟（神龙二号注入器段）</a:t>
            </a:r>
            <a:endParaRPr lang="zh-CN" altLang="en-US" sz="3200" dirty="0"/>
          </a:p>
        </p:txBody>
      </p:sp>
      <p:sp>
        <p:nvSpPr>
          <p:cNvPr id="3" name="内容占位符 2"/>
          <p:cNvSpPr>
            <a:spLocks noGrp="1"/>
          </p:cNvSpPr>
          <p:nvPr>
            <p:ph idx="1"/>
          </p:nvPr>
        </p:nvSpPr>
        <p:spPr>
          <a:xfrm>
            <a:off x="467544" y="1412776"/>
            <a:ext cx="8229600" cy="4525963"/>
          </a:xfrm>
        </p:spPr>
        <p:txBody>
          <a:bodyPr/>
          <a:lstStyle/>
          <a:p>
            <a:pPr eaLnBrk="1" hangingPunct="1"/>
            <a:r>
              <a:rPr lang="zh-CN" altLang="en-US" sz="2000" dirty="0"/>
              <a:t>神龙二号注入器模拟</a:t>
            </a:r>
            <a:r>
              <a:rPr lang="zh-CN" altLang="en-US" sz="2000" dirty="0" smtClean="0"/>
              <a:t>工作</a:t>
            </a:r>
            <a:endParaRPr lang="en-US" altLang="zh-CN" sz="2000" dirty="0"/>
          </a:p>
          <a:p>
            <a:pPr marL="0" indent="0" eaLnBrk="1" hangingPunct="1">
              <a:buNone/>
            </a:pPr>
            <a:r>
              <a:rPr lang="zh-CN" altLang="en-US" sz="2000" dirty="0"/>
              <a:t>   初始条件实现</a:t>
            </a:r>
          </a:p>
          <a:p>
            <a:pPr marL="0" indent="0" eaLnBrk="1" hangingPunct="1">
              <a:buNone/>
            </a:pPr>
            <a:r>
              <a:rPr lang="zh-CN" altLang="en-US" sz="2000" dirty="0"/>
              <a:t>   电流与电压</a:t>
            </a:r>
            <a:endParaRPr lang="en-US" altLang="zh-CN" sz="2000" dirty="0"/>
          </a:p>
          <a:p>
            <a:pPr marL="0" indent="0" eaLnBrk="1" hangingPunct="1">
              <a:buNone/>
            </a:pPr>
            <a:r>
              <a:rPr lang="zh-CN" altLang="en-US" sz="2000" dirty="0"/>
              <a:t>  </a:t>
            </a:r>
            <a:r>
              <a:rPr lang="zh-CN" altLang="en-US" sz="2000" dirty="0" smtClean="0"/>
              <a:t> 出口</a:t>
            </a:r>
            <a:r>
              <a:rPr lang="zh-CN" altLang="en-US" sz="2000" dirty="0"/>
              <a:t>束参数与输运磁场</a:t>
            </a:r>
            <a:endParaRPr lang="en-US" altLang="zh-CN" sz="2000" dirty="0"/>
          </a:p>
          <a:p>
            <a:pPr marL="0" indent="0" eaLnBrk="1" hangingPunct="1">
              <a:buNone/>
            </a:pPr>
            <a:r>
              <a:rPr lang="zh-CN" altLang="en-US" sz="2000" dirty="0"/>
              <a:t>   匹配输运磁场选择</a:t>
            </a:r>
            <a:endParaRPr lang="en-US" altLang="zh-CN" sz="2000" dirty="0"/>
          </a:p>
          <a:p>
            <a:pPr marL="0" indent="0" eaLnBrk="1" hangingPunct="1">
              <a:buNone/>
            </a:pPr>
            <a:r>
              <a:rPr lang="zh-CN" altLang="en-US" sz="2000" dirty="0"/>
              <a:t>   电压波动</a:t>
            </a:r>
            <a:endParaRPr lang="en-US" altLang="zh-CN" sz="2000" dirty="0"/>
          </a:p>
          <a:p>
            <a:r>
              <a:rPr lang="zh-CN" altLang="en-US" sz="2000" dirty="0" smtClean="0"/>
              <a:t>建立脉冲</a:t>
            </a:r>
            <a:r>
              <a:rPr lang="zh-CN" altLang="en-US" sz="2000" dirty="0"/>
              <a:t>强流电子注入器计算</a:t>
            </a:r>
            <a:r>
              <a:rPr lang="zh-CN" altLang="en-US" sz="2000" dirty="0" smtClean="0"/>
              <a:t>模型，</a:t>
            </a:r>
            <a:r>
              <a:rPr lang="zh-CN" altLang="en-US" sz="2000" dirty="0"/>
              <a:t>通过不同电压馈入，得到不同的发射电流</a:t>
            </a:r>
          </a:p>
          <a:p>
            <a:r>
              <a:rPr lang="zh-CN" altLang="en-US" sz="2000" dirty="0"/>
              <a:t>通过不同的磁场配置，得到出口处束流参数，并给出匹配磁场时粒子分布</a:t>
            </a:r>
            <a:endParaRPr lang="en-US" altLang="zh-CN" sz="2000" dirty="0"/>
          </a:p>
          <a:p>
            <a:r>
              <a:rPr lang="zh-CN" altLang="en-US" sz="2000" dirty="0"/>
              <a:t>电压馈入采用函数形式，可实现前后沿电压输入</a:t>
            </a:r>
            <a:endParaRPr lang="en-US" altLang="zh-CN" sz="2000" dirty="0"/>
          </a:p>
          <a:p>
            <a:r>
              <a:rPr lang="zh-CN" altLang="en-US" sz="2000" dirty="0"/>
              <a:t>计算中，自</a:t>
            </a:r>
            <a:r>
              <a:rPr lang="zh-CN" altLang="en-US" sz="2000" dirty="0" smtClean="0"/>
              <a:t>编批处理程序</a:t>
            </a:r>
            <a:r>
              <a:rPr lang="zh-CN" altLang="en-US" sz="2000" dirty="0"/>
              <a:t>实现输运磁场的自动扫描</a:t>
            </a:r>
            <a:endParaRPr lang="en-US" altLang="zh-CN" sz="2000" dirty="0"/>
          </a:p>
          <a:p>
            <a:endParaRPr lang="zh-CN" altLang="en-US" sz="2000" dirty="0"/>
          </a:p>
          <a:p>
            <a:endParaRPr lang="zh-CN" altLang="en-US" sz="2000" dirty="0"/>
          </a:p>
        </p:txBody>
      </p:sp>
    </p:spTree>
    <p:extLst>
      <p:ext uri="{BB962C8B-B14F-4D97-AF65-F5344CB8AC3E}">
        <p14:creationId xmlns:p14="http://schemas.microsoft.com/office/powerpoint/2010/main" val="23457412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2051720" y="13506"/>
            <a:ext cx="5328617" cy="620688"/>
          </a:xfrm>
          <a:solidFill>
            <a:schemeClr val="bg1"/>
          </a:solidFill>
        </p:spPr>
        <p:txBody>
          <a:bodyPr/>
          <a:lstStyle/>
          <a:p>
            <a:pPr eaLnBrk="1" hangingPunct="1"/>
            <a:r>
              <a:rPr lang="zh-CN" altLang="en-US" sz="3200" b="1" dirty="0" smtClean="0">
                <a:solidFill>
                  <a:schemeClr val="tx2"/>
                </a:solidFill>
              </a:rPr>
              <a:t>神龙二号注入器初始条件</a:t>
            </a:r>
          </a:p>
        </p:txBody>
      </p:sp>
      <p:sp>
        <p:nvSpPr>
          <p:cNvPr id="18435" name="Rectangle 3"/>
          <p:cNvSpPr>
            <a:spLocks noGrp="1" noChangeArrowheads="1"/>
          </p:cNvSpPr>
          <p:nvPr>
            <p:ph type="body" idx="1"/>
          </p:nvPr>
        </p:nvSpPr>
        <p:spPr>
          <a:xfrm>
            <a:off x="1691680" y="792162"/>
            <a:ext cx="6696075" cy="936625"/>
          </a:xfrm>
        </p:spPr>
        <p:txBody>
          <a:bodyPr/>
          <a:lstStyle/>
          <a:p>
            <a:pPr eaLnBrk="1" hangingPunct="1">
              <a:lnSpc>
                <a:spcPct val="80000"/>
              </a:lnSpc>
            </a:pPr>
            <a:r>
              <a:rPr lang="zh-CN" altLang="en-US" sz="2000" b="1" dirty="0" smtClean="0">
                <a:solidFill>
                  <a:srgbClr val="3333FF"/>
                </a:solidFill>
              </a:rPr>
              <a:t>注入器电压：单脉冲，</a:t>
            </a:r>
            <a:r>
              <a:rPr lang="en-US" altLang="zh-CN" sz="2000" b="1" dirty="0" smtClean="0">
                <a:solidFill>
                  <a:srgbClr val="3333FF"/>
                </a:solidFill>
              </a:rPr>
              <a:t>3MV</a:t>
            </a:r>
            <a:r>
              <a:rPr lang="zh-CN" altLang="en-US" sz="2000" b="1" dirty="0" smtClean="0">
                <a:solidFill>
                  <a:srgbClr val="3333FF"/>
                </a:solidFill>
              </a:rPr>
              <a:t>，前后沿</a:t>
            </a:r>
            <a:r>
              <a:rPr lang="en-US" altLang="zh-CN" sz="2000" b="1" dirty="0" smtClean="0">
                <a:solidFill>
                  <a:srgbClr val="3333FF"/>
                </a:solidFill>
              </a:rPr>
              <a:t>15ns</a:t>
            </a:r>
            <a:r>
              <a:rPr lang="zh-CN" altLang="en-US" sz="2000" b="1" dirty="0" smtClean="0">
                <a:solidFill>
                  <a:srgbClr val="3333FF"/>
                </a:solidFill>
              </a:rPr>
              <a:t>，平顶</a:t>
            </a:r>
            <a:r>
              <a:rPr lang="en-US" altLang="zh-CN" sz="2000" b="1" dirty="0" smtClean="0">
                <a:solidFill>
                  <a:srgbClr val="3333FF"/>
                </a:solidFill>
              </a:rPr>
              <a:t>40ns</a:t>
            </a:r>
          </a:p>
          <a:p>
            <a:pPr eaLnBrk="1" hangingPunct="1">
              <a:lnSpc>
                <a:spcPct val="80000"/>
              </a:lnSpc>
            </a:pPr>
            <a:r>
              <a:rPr lang="zh-CN" altLang="en-US" sz="2000" b="1" dirty="0" smtClean="0">
                <a:solidFill>
                  <a:srgbClr val="3333FF"/>
                </a:solidFill>
              </a:rPr>
              <a:t>磁场：</a:t>
            </a:r>
            <a:r>
              <a:rPr lang="en-US" altLang="zh-CN" sz="2000" b="1" dirty="0" smtClean="0">
                <a:solidFill>
                  <a:srgbClr val="3333FF"/>
                </a:solidFill>
              </a:rPr>
              <a:t>SC01,LC01,LC02,IC01</a:t>
            </a:r>
            <a:r>
              <a:rPr lang="zh-CN" altLang="en-US" sz="2000" b="1" dirty="0" smtClean="0">
                <a:solidFill>
                  <a:srgbClr val="3333FF"/>
                </a:solidFill>
              </a:rPr>
              <a:t>～</a:t>
            </a:r>
            <a:r>
              <a:rPr lang="en-US" altLang="zh-CN" sz="2000" b="1" dirty="0" smtClean="0">
                <a:solidFill>
                  <a:srgbClr val="3333FF"/>
                </a:solidFill>
              </a:rPr>
              <a:t>IC05,JC01</a:t>
            </a:r>
            <a:endParaRPr lang="zh-CN" altLang="en-US" sz="2000" b="1" dirty="0" smtClean="0">
              <a:solidFill>
                <a:srgbClr val="3333FF"/>
              </a:solidFill>
            </a:endParaRPr>
          </a:p>
        </p:txBody>
      </p:sp>
      <p:pic>
        <p:nvPicPr>
          <p:cNvPr id="18436" name="Picture 5" descr="BFLD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933825"/>
            <a:ext cx="9144000" cy="287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210" y="1628775"/>
            <a:ext cx="9109075" cy="2503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本框 1"/>
          <p:cNvSpPr txBox="1"/>
          <p:nvPr/>
        </p:nvSpPr>
        <p:spPr>
          <a:xfrm>
            <a:off x="3275856" y="2196068"/>
            <a:ext cx="2749471" cy="400110"/>
          </a:xfrm>
          <a:prstGeom prst="rect">
            <a:avLst/>
          </a:prstGeom>
          <a:noFill/>
        </p:spPr>
        <p:txBody>
          <a:bodyPr wrap="none" rtlCol="0">
            <a:spAutoFit/>
          </a:bodyPr>
          <a:lstStyle/>
          <a:p>
            <a:r>
              <a:rPr lang="zh-CN" altLang="en-US" sz="2000" b="1" dirty="0" smtClean="0">
                <a:solidFill>
                  <a:srgbClr val="3333FF"/>
                </a:solidFill>
              </a:rPr>
              <a:t>注入器二极管电势分布</a:t>
            </a:r>
            <a:endParaRPr lang="zh-CN" altLang="en-US" sz="2000" b="1" dirty="0">
              <a:solidFill>
                <a:srgbClr val="3333FF"/>
              </a:solidFill>
            </a:endParaRPr>
          </a:p>
        </p:txBody>
      </p:sp>
      <p:sp>
        <p:nvSpPr>
          <p:cNvPr id="7" name="文本框 6"/>
          <p:cNvSpPr txBox="1"/>
          <p:nvPr/>
        </p:nvSpPr>
        <p:spPr>
          <a:xfrm>
            <a:off x="3398883" y="5805264"/>
            <a:ext cx="3281668" cy="400110"/>
          </a:xfrm>
          <a:prstGeom prst="rect">
            <a:avLst/>
          </a:prstGeom>
          <a:noFill/>
        </p:spPr>
        <p:txBody>
          <a:bodyPr wrap="none" rtlCol="0">
            <a:spAutoFit/>
          </a:bodyPr>
          <a:lstStyle/>
          <a:p>
            <a:r>
              <a:rPr lang="zh-CN" altLang="en-US" sz="2000" b="1" dirty="0" smtClean="0">
                <a:solidFill>
                  <a:srgbClr val="3333FF"/>
                </a:solidFill>
              </a:rPr>
              <a:t>注入器二极管轴线磁场分布</a:t>
            </a:r>
            <a:endParaRPr lang="zh-CN" altLang="en-US" sz="2000" b="1" dirty="0">
              <a:solidFill>
                <a:srgbClr val="3333FF"/>
              </a:solidFill>
            </a:endParaRPr>
          </a:p>
        </p:txBody>
      </p:sp>
    </p:spTree>
    <p:extLst>
      <p:ext uri="{BB962C8B-B14F-4D97-AF65-F5344CB8AC3E}">
        <p14:creationId xmlns:p14="http://schemas.microsoft.com/office/powerpoint/2010/main" val="159091044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1620838" y="622301"/>
            <a:ext cx="5832475" cy="574451"/>
          </a:xfrm>
        </p:spPr>
        <p:txBody>
          <a:bodyPr/>
          <a:lstStyle/>
          <a:p>
            <a:pPr eaLnBrk="1" hangingPunct="1"/>
            <a:r>
              <a:rPr lang="zh-CN" altLang="en-US" sz="3200" dirty="0" smtClean="0"/>
              <a:t>电流与电压</a:t>
            </a:r>
          </a:p>
        </p:txBody>
      </p:sp>
      <p:sp>
        <p:nvSpPr>
          <p:cNvPr id="20483" name="Rectangle 3"/>
          <p:cNvSpPr>
            <a:spLocks noGrp="1" noChangeArrowheads="1"/>
          </p:cNvSpPr>
          <p:nvPr>
            <p:ph type="body" sz="half" idx="1"/>
          </p:nvPr>
        </p:nvSpPr>
        <p:spPr>
          <a:xfrm>
            <a:off x="457200" y="1600200"/>
            <a:ext cx="8362950" cy="820738"/>
          </a:xfrm>
        </p:spPr>
        <p:txBody>
          <a:bodyPr/>
          <a:lstStyle/>
          <a:p>
            <a:pPr eaLnBrk="1" hangingPunct="1">
              <a:lnSpc>
                <a:spcPct val="80000"/>
              </a:lnSpc>
            </a:pPr>
            <a:r>
              <a:rPr lang="en-US" altLang="zh-CN" sz="2400" b="1" smtClean="0">
                <a:solidFill>
                  <a:srgbClr val="3333FF"/>
                </a:solidFill>
              </a:rPr>
              <a:t>V</a:t>
            </a:r>
            <a:r>
              <a:rPr lang="zh-CN" altLang="en-US" sz="2400" b="1" smtClean="0">
                <a:solidFill>
                  <a:srgbClr val="3333FF"/>
                </a:solidFill>
              </a:rPr>
              <a:t>：</a:t>
            </a:r>
            <a:r>
              <a:rPr lang="en-US" altLang="zh-CN" sz="2400" b="1" smtClean="0">
                <a:solidFill>
                  <a:srgbClr val="3333FF"/>
                </a:solidFill>
              </a:rPr>
              <a:t>0.6MV</a:t>
            </a:r>
            <a:r>
              <a:rPr lang="zh-CN" altLang="en-US" sz="2400" b="1" smtClean="0">
                <a:solidFill>
                  <a:srgbClr val="3333FF"/>
                </a:solidFill>
              </a:rPr>
              <a:t>～</a:t>
            </a:r>
            <a:r>
              <a:rPr lang="en-US" altLang="zh-CN" sz="2400" b="1" smtClean="0">
                <a:solidFill>
                  <a:srgbClr val="3333FF"/>
                </a:solidFill>
              </a:rPr>
              <a:t>4.8MV</a:t>
            </a:r>
            <a:r>
              <a:rPr lang="zh-CN" altLang="en-US" sz="2400" b="1" smtClean="0">
                <a:solidFill>
                  <a:srgbClr val="3333FF"/>
                </a:solidFill>
              </a:rPr>
              <a:t>，</a:t>
            </a:r>
            <a:r>
              <a:rPr lang="en-US" altLang="zh-CN" sz="2400" b="1" smtClean="0">
                <a:solidFill>
                  <a:srgbClr val="3333FF"/>
                </a:solidFill>
              </a:rPr>
              <a:t>D=192mm </a:t>
            </a:r>
          </a:p>
          <a:p>
            <a:pPr eaLnBrk="1" hangingPunct="1">
              <a:lnSpc>
                <a:spcPct val="80000"/>
              </a:lnSpc>
            </a:pPr>
            <a:r>
              <a:rPr lang="zh-CN" altLang="en-US" sz="2400" b="1" smtClean="0">
                <a:solidFill>
                  <a:srgbClr val="3333FF"/>
                </a:solidFill>
              </a:rPr>
              <a:t>空间电荷限制流</a:t>
            </a:r>
          </a:p>
        </p:txBody>
      </p:sp>
      <p:graphicFrame>
        <p:nvGraphicFramePr>
          <p:cNvPr id="25870" name="Group 270"/>
          <p:cNvGraphicFramePr>
            <a:graphicFrameLocks noGrp="1"/>
          </p:cNvGraphicFramePr>
          <p:nvPr>
            <p:ph sz="quarter" idx="2"/>
            <p:extLst>
              <p:ext uri="{D42A27DB-BD31-4B8C-83A1-F6EECF244321}">
                <p14:modId xmlns:p14="http://schemas.microsoft.com/office/powerpoint/2010/main" val="3343726249"/>
              </p:ext>
            </p:extLst>
          </p:nvPr>
        </p:nvGraphicFramePr>
        <p:xfrm>
          <a:off x="755650" y="2636838"/>
          <a:ext cx="7561263" cy="3187648"/>
        </p:xfrm>
        <a:graphic>
          <a:graphicData uri="http://schemas.openxmlformats.org/drawingml/2006/table">
            <a:tbl>
              <a:tblPr/>
              <a:tblGrid>
                <a:gridCol w="4003675">
                  <a:extLst>
                    <a:ext uri="{9D8B030D-6E8A-4147-A177-3AD203B41FA5}">
                      <a16:colId xmlns:a16="http://schemas.microsoft.com/office/drawing/2014/main" val="20000"/>
                    </a:ext>
                  </a:extLst>
                </a:gridCol>
                <a:gridCol w="3557588">
                  <a:extLst>
                    <a:ext uri="{9D8B030D-6E8A-4147-A177-3AD203B41FA5}">
                      <a16:colId xmlns:a16="http://schemas.microsoft.com/office/drawing/2014/main" val="20001"/>
                    </a:ext>
                  </a:extLst>
                </a:gridCol>
              </a:tblGrid>
              <a:tr h="398462">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zh-CN" altLang="en-US" sz="2000" b="0" i="0" u="none" strike="noStrike" cap="none" normalizeH="0" baseline="0" dirty="0" smtClean="0">
                          <a:ln>
                            <a:noFill/>
                          </a:ln>
                          <a:solidFill>
                            <a:schemeClr val="tx1"/>
                          </a:solidFill>
                          <a:effectLst/>
                          <a:latin typeface="宋体" pitchFamily="2" charset="-122"/>
                          <a:ea typeface="宋体" pitchFamily="2" charset="-122"/>
                        </a:rPr>
                        <a:t>电压 </a:t>
                      </a:r>
                      <a:r>
                        <a:rPr kumimoji="0" lang="en-US" altLang="zh-CN" sz="2000" b="0" i="0" u="none" strike="noStrike" cap="none" normalizeH="0" baseline="0" dirty="0" smtClean="0">
                          <a:ln>
                            <a:noFill/>
                          </a:ln>
                          <a:solidFill>
                            <a:schemeClr val="tx1"/>
                          </a:solidFill>
                          <a:effectLst/>
                          <a:latin typeface="宋体" pitchFamily="2" charset="-122"/>
                          <a:ea typeface="宋体" pitchFamily="2" charset="-122"/>
                        </a:rPr>
                        <a:t>MV</a:t>
                      </a:r>
                      <a:endParaRPr kumimoji="0" lang="en-US" altLang="zh-CN" sz="2000" b="0" i="0" u="none" strike="noStrike" cap="none" normalizeH="0" baseline="0" dirty="0" smtClean="0">
                        <a:ln>
                          <a:noFill/>
                        </a:ln>
                        <a:solidFill>
                          <a:schemeClr val="tx1"/>
                        </a:solidFill>
                        <a:effectLst/>
                        <a:latin typeface="Arial" pitchFamily="34" charset="0"/>
                        <a:ea typeface="宋体" pitchFamily="2" charset="-122"/>
                      </a:endParaRPr>
                    </a:p>
                  </a:txBody>
                  <a:tcPr marL="90000" marR="90000" marT="46807" marB="46807" anchor="ctr" horzOverflow="overflow">
                    <a:lnL cap="flat">
                      <a:noFill/>
                    </a:lnL>
                    <a:lnR w="12700" cap="flat" cmpd="sng" algn="ctr">
                      <a:solidFill>
                        <a:schemeClr val="tx1"/>
                      </a:solidFill>
                      <a:prstDash val="solid"/>
                      <a:round/>
                      <a:headEnd type="none" w="med" len="med"/>
                      <a:tailEnd type="none" w="med" len="med"/>
                    </a:lnR>
                    <a:lnT cap="fla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zh-CN" altLang="en-US" sz="2000" b="0" i="0" u="none" strike="noStrike" cap="none" normalizeH="0" baseline="0" dirty="0" smtClean="0">
                          <a:ln>
                            <a:noFill/>
                          </a:ln>
                          <a:solidFill>
                            <a:schemeClr val="tx1"/>
                          </a:solidFill>
                          <a:effectLst/>
                          <a:latin typeface="宋体" pitchFamily="2" charset="-122"/>
                          <a:ea typeface="宋体" pitchFamily="2" charset="-122"/>
                        </a:rPr>
                        <a:t>发射电流 </a:t>
                      </a:r>
                      <a:r>
                        <a:rPr kumimoji="0" lang="en-US" altLang="zh-CN" sz="2000" b="0" i="0" u="none" strike="noStrike" cap="none" normalizeH="0" baseline="0" dirty="0" smtClean="0">
                          <a:ln>
                            <a:noFill/>
                          </a:ln>
                          <a:solidFill>
                            <a:schemeClr val="tx1"/>
                          </a:solidFill>
                          <a:effectLst/>
                          <a:latin typeface="宋体" pitchFamily="2" charset="-122"/>
                          <a:ea typeface="宋体" pitchFamily="2" charset="-122"/>
                        </a:rPr>
                        <a:t>A</a:t>
                      </a:r>
                      <a:endParaRPr kumimoji="0" lang="en-US" altLang="zh-CN" sz="2000" b="0" i="0" u="none" strike="noStrike" cap="none" normalizeH="0" baseline="0" dirty="0" smtClean="0">
                        <a:ln>
                          <a:noFill/>
                        </a:ln>
                        <a:solidFill>
                          <a:schemeClr val="tx1"/>
                        </a:solidFill>
                        <a:effectLst/>
                        <a:latin typeface="Arial" pitchFamily="34" charset="0"/>
                        <a:ea typeface="宋体" pitchFamily="2" charset="-122"/>
                      </a:endParaRPr>
                    </a:p>
                  </a:txBody>
                  <a:tcPr marL="90000" marR="90000" marT="46807" marB="46807" anchor="ctr" horzOverflow="overflow">
                    <a:lnL w="12700" cap="flat" cmpd="sng" algn="ctr">
                      <a:solidFill>
                        <a:schemeClr val="tx1"/>
                      </a:solidFill>
                      <a:prstDash val="solid"/>
                      <a:round/>
                      <a:headEnd type="none" w="med" len="med"/>
                      <a:tailEnd type="none" w="med" len="med"/>
                    </a:lnL>
                    <a:lnR cap="flat">
                      <a:noFill/>
                    </a:lnR>
                    <a:lnT cap="flat">
                      <a:noFill/>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93700">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altLang="zh-CN" sz="2000" b="0" i="0" u="none" strike="noStrike" cap="none" normalizeH="0" baseline="0" dirty="0" smtClean="0">
                          <a:ln>
                            <a:noFill/>
                          </a:ln>
                          <a:solidFill>
                            <a:schemeClr val="tx1"/>
                          </a:solidFill>
                          <a:effectLst/>
                          <a:latin typeface="宋体" pitchFamily="2" charset="-122"/>
                          <a:ea typeface="宋体" pitchFamily="2" charset="-122"/>
                        </a:rPr>
                        <a:t>1.2</a:t>
                      </a:r>
                      <a:endParaRPr kumimoji="0" lang="en-US" altLang="zh-CN" sz="2000" b="0" i="0" u="none" strike="noStrike" cap="none" normalizeH="0" baseline="0" dirty="0" smtClean="0">
                        <a:ln>
                          <a:noFill/>
                        </a:ln>
                        <a:solidFill>
                          <a:schemeClr val="tx1"/>
                        </a:solidFill>
                        <a:effectLst/>
                        <a:latin typeface="Arial" pitchFamily="34" charset="0"/>
                        <a:ea typeface="宋体" pitchFamily="2" charset="-122"/>
                      </a:endParaRPr>
                    </a:p>
                  </a:txBody>
                  <a:tcPr marL="90000" marR="90000" marT="46807" marB="46807" anchor="ct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altLang="zh-CN" sz="2000" b="0" i="0" u="none" strike="noStrike" cap="none" normalizeH="0" baseline="0" dirty="0" smtClean="0">
                          <a:ln>
                            <a:noFill/>
                          </a:ln>
                          <a:solidFill>
                            <a:schemeClr val="tx1"/>
                          </a:solidFill>
                          <a:effectLst/>
                          <a:latin typeface="宋体" pitchFamily="2" charset="-122"/>
                          <a:ea typeface="宋体" pitchFamily="2" charset="-122"/>
                        </a:rPr>
                        <a:t>738</a:t>
                      </a:r>
                      <a:endParaRPr kumimoji="0" lang="en-US" altLang="zh-CN" sz="2000" b="0" i="0" u="none" strike="noStrike" cap="none" normalizeH="0" baseline="0" dirty="0" smtClean="0">
                        <a:ln>
                          <a:noFill/>
                        </a:ln>
                        <a:solidFill>
                          <a:schemeClr val="tx1"/>
                        </a:solidFill>
                        <a:effectLst/>
                        <a:latin typeface="Arial" pitchFamily="34" charset="0"/>
                        <a:ea typeface="宋体" pitchFamily="2" charset="-122"/>
                      </a:endParaRPr>
                    </a:p>
                  </a:txBody>
                  <a:tcPr marL="90000" marR="90000" marT="46807" marB="46807" anchor="ct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98462">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altLang="zh-CN" sz="2000" b="0" i="0" u="none" strike="noStrike" cap="none" normalizeH="0" baseline="0" smtClean="0">
                          <a:ln>
                            <a:noFill/>
                          </a:ln>
                          <a:solidFill>
                            <a:schemeClr val="tx1"/>
                          </a:solidFill>
                          <a:effectLst/>
                          <a:latin typeface="宋体" pitchFamily="2" charset="-122"/>
                          <a:ea typeface="宋体" pitchFamily="2" charset="-122"/>
                        </a:rPr>
                        <a:t>1.8</a:t>
                      </a:r>
                      <a:endParaRPr kumimoji="0" lang="en-US" altLang="zh-CN" sz="2000" b="0" i="0" u="none" strike="noStrike" cap="none" normalizeH="0" baseline="0" smtClean="0">
                        <a:ln>
                          <a:noFill/>
                        </a:ln>
                        <a:solidFill>
                          <a:schemeClr val="tx1"/>
                        </a:solidFill>
                        <a:effectLst/>
                        <a:latin typeface="Arial" pitchFamily="34" charset="0"/>
                        <a:ea typeface="宋体" pitchFamily="2" charset="-122"/>
                      </a:endParaRPr>
                    </a:p>
                  </a:txBody>
                  <a:tcPr marL="90000" marR="90000" marT="46807" marB="46807" anchor="ct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altLang="zh-CN" sz="2000" b="0" i="0" u="none" strike="noStrike" cap="none" normalizeH="0" baseline="0" smtClean="0">
                          <a:ln>
                            <a:noFill/>
                          </a:ln>
                          <a:solidFill>
                            <a:schemeClr val="tx1"/>
                          </a:solidFill>
                          <a:effectLst/>
                          <a:latin typeface="宋体" pitchFamily="2" charset="-122"/>
                          <a:ea typeface="宋体" pitchFamily="2" charset="-122"/>
                        </a:rPr>
                        <a:t>1280</a:t>
                      </a:r>
                      <a:endParaRPr kumimoji="0" lang="en-US" altLang="zh-CN" sz="2000" b="0" i="0" u="none" strike="noStrike" cap="none" normalizeH="0" baseline="0" smtClean="0">
                        <a:ln>
                          <a:noFill/>
                        </a:ln>
                        <a:solidFill>
                          <a:schemeClr val="tx1"/>
                        </a:solidFill>
                        <a:effectLst/>
                        <a:latin typeface="Arial" pitchFamily="34" charset="0"/>
                        <a:ea typeface="宋体" pitchFamily="2" charset="-122"/>
                      </a:endParaRPr>
                    </a:p>
                  </a:txBody>
                  <a:tcPr marL="90000" marR="90000" marT="46807" marB="46807" anchor="ct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98462">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altLang="zh-CN" sz="2000" b="0" i="0" u="none" strike="noStrike" cap="none" normalizeH="0" baseline="0" smtClean="0">
                          <a:ln>
                            <a:noFill/>
                          </a:ln>
                          <a:solidFill>
                            <a:schemeClr val="tx1"/>
                          </a:solidFill>
                          <a:effectLst/>
                          <a:latin typeface="宋体" pitchFamily="2" charset="-122"/>
                          <a:ea typeface="宋体" pitchFamily="2" charset="-122"/>
                        </a:rPr>
                        <a:t>2.4</a:t>
                      </a:r>
                      <a:endParaRPr kumimoji="0" lang="en-US" altLang="zh-CN" sz="2000" b="0" i="0" u="none" strike="noStrike" cap="none" normalizeH="0" baseline="0" smtClean="0">
                        <a:ln>
                          <a:noFill/>
                        </a:ln>
                        <a:solidFill>
                          <a:schemeClr val="tx1"/>
                        </a:solidFill>
                        <a:effectLst/>
                        <a:latin typeface="Arial" pitchFamily="34" charset="0"/>
                        <a:ea typeface="宋体" pitchFamily="2" charset="-122"/>
                      </a:endParaRPr>
                    </a:p>
                  </a:txBody>
                  <a:tcPr marL="90000" marR="90000" marT="46807" marB="46807" anchor="ct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altLang="zh-CN" sz="2000" b="0" i="0" u="none" strike="noStrike" cap="none" normalizeH="0" baseline="0" smtClean="0">
                          <a:ln>
                            <a:noFill/>
                          </a:ln>
                          <a:solidFill>
                            <a:schemeClr val="tx1"/>
                          </a:solidFill>
                          <a:effectLst/>
                          <a:latin typeface="宋体" pitchFamily="2" charset="-122"/>
                          <a:ea typeface="宋体" pitchFamily="2" charset="-122"/>
                        </a:rPr>
                        <a:t>1893</a:t>
                      </a:r>
                      <a:endParaRPr kumimoji="0" lang="en-US" altLang="zh-CN" sz="2000" b="0" i="0" u="none" strike="noStrike" cap="none" normalizeH="0" baseline="0" smtClean="0">
                        <a:ln>
                          <a:noFill/>
                        </a:ln>
                        <a:solidFill>
                          <a:schemeClr val="tx1"/>
                        </a:solidFill>
                        <a:effectLst/>
                        <a:latin typeface="Arial" pitchFamily="34" charset="0"/>
                        <a:ea typeface="宋体" pitchFamily="2" charset="-122"/>
                      </a:endParaRPr>
                    </a:p>
                  </a:txBody>
                  <a:tcPr marL="90000" marR="90000" marT="46807" marB="46807" anchor="ct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98462">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altLang="zh-CN" sz="2000" b="0" i="0" u="none" strike="noStrike" cap="none" normalizeH="0" baseline="0" smtClean="0">
                          <a:ln>
                            <a:noFill/>
                          </a:ln>
                          <a:solidFill>
                            <a:schemeClr val="tx1"/>
                          </a:solidFill>
                          <a:effectLst/>
                          <a:latin typeface="宋体" pitchFamily="2" charset="-122"/>
                          <a:ea typeface="宋体" pitchFamily="2" charset="-122"/>
                        </a:rPr>
                        <a:t>3</a:t>
                      </a:r>
                      <a:endParaRPr kumimoji="0" lang="en-US" altLang="zh-CN" sz="2000" b="0" i="0" u="none" strike="noStrike" cap="none" normalizeH="0" baseline="0" smtClean="0">
                        <a:ln>
                          <a:noFill/>
                        </a:ln>
                        <a:solidFill>
                          <a:schemeClr val="tx1"/>
                        </a:solidFill>
                        <a:effectLst/>
                        <a:latin typeface="Arial" pitchFamily="34" charset="0"/>
                        <a:ea typeface="宋体" pitchFamily="2" charset="-122"/>
                      </a:endParaRPr>
                    </a:p>
                  </a:txBody>
                  <a:tcPr marL="90000" marR="90000" marT="46807" marB="46807" anchor="ct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altLang="zh-CN" sz="2000" b="0" i="0" u="none" strike="noStrike" cap="none" normalizeH="0" baseline="0" smtClean="0">
                          <a:ln>
                            <a:noFill/>
                          </a:ln>
                          <a:solidFill>
                            <a:schemeClr val="tx1"/>
                          </a:solidFill>
                          <a:effectLst/>
                          <a:latin typeface="宋体" pitchFamily="2" charset="-122"/>
                          <a:ea typeface="宋体" pitchFamily="2" charset="-122"/>
                        </a:rPr>
                        <a:t>2543</a:t>
                      </a:r>
                      <a:endParaRPr kumimoji="0" lang="en-US" altLang="zh-CN" sz="2000" b="0" i="0" u="none" strike="noStrike" cap="none" normalizeH="0" baseline="0" smtClean="0">
                        <a:ln>
                          <a:noFill/>
                        </a:ln>
                        <a:solidFill>
                          <a:schemeClr val="tx1"/>
                        </a:solidFill>
                        <a:effectLst/>
                        <a:latin typeface="Arial" pitchFamily="34" charset="0"/>
                        <a:ea typeface="宋体" pitchFamily="2" charset="-122"/>
                      </a:endParaRPr>
                    </a:p>
                  </a:txBody>
                  <a:tcPr marL="90000" marR="90000" marT="46807" marB="46807" anchor="ct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98462">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altLang="zh-CN" sz="2000" b="0" i="0" u="none" strike="noStrike" cap="none" normalizeH="0" baseline="0" smtClean="0">
                          <a:ln>
                            <a:noFill/>
                          </a:ln>
                          <a:solidFill>
                            <a:schemeClr val="tx1"/>
                          </a:solidFill>
                          <a:effectLst/>
                          <a:latin typeface="宋体" pitchFamily="2" charset="-122"/>
                          <a:ea typeface="宋体" pitchFamily="2" charset="-122"/>
                        </a:rPr>
                        <a:t>3.6</a:t>
                      </a:r>
                      <a:endParaRPr kumimoji="0" lang="en-US" altLang="zh-CN" sz="2000" b="0" i="0" u="none" strike="noStrike" cap="none" normalizeH="0" baseline="0" smtClean="0">
                        <a:ln>
                          <a:noFill/>
                        </a:ln>
                        <a:solidFill>
                          <a:schemeClr val="tx1"/>
                        </a:solidFill>
                        <a:effectLst/>
                        <a:latin typeface="Arial" pitchFamily="34" charset="0"/>
                        <a:ea typeface="宋体" pitchFamily="2" charset="-122"/>
                      </a:endParaRPr>
                    </a:p>
                  </a:txBody>
                  <a:tcPr marL="90000" marR="90000" marT="46807" marB="46807" anchor="ct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altLang="zh-CN" sz="2000" b="0" i="0" u="none" strike="noStrike" cap="none" normalizeH="0" baseline="0" smtClean="0">
                          <a:ln>
                            <a:noFill/>
                          </a:ln>
                          <a:solidFill>
                            <a:schemeClr val="tx1"/>
                          </a:solidFill>
                          <a:effectLst/>
                          <a:latin typeface="宋体" pitchFamily="2" charset="-122"/>
                          <a:ea typeface="宋体" pitchFamily="2" charset="-122"/>
                        </a:rPr>
                        <a:t>3231</a:t>
                      </a:r>
                      <a:endParaRPr kumimoji="0" lang="en-US" altLang="zh-CN" sz="2000" b="0" i="0" u="none" strike="noStrike" cap="none" normalizeH="0" baseline="0" smtClean="0">
                        <a:ln>
                          <a:noFill/>
                        </a:ln>
                        <a:solidFill>
                          <a:schemeClr val="tx1"/>
                        </a:solidFill>
                        <a:effectLst/>
                        <a:latin typeface="Arial" pitchFamily="34" charset="0"/>
                        <a:ea typeface="宋体" pitchFamily="2" charset="-122"/>
                      </a:endParaRPr>
                    </a:p>
                  </a:txBody>
                  <a:tcPr marL="90000" marR="90000" marT="46807" marB="46807" anchor="ct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98462">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altLang="zh-CN" sz="2000" b="0" i="0" u="none" strike="noStrike" cap="none" normalizeH="0" baseline="0" smtClean="0">
                          <a:ln>
                            <a:noFill/>
                          </a:ln>
                          <a:solidFill>
                            <a:schemeClr val="tx1"/>
                          </a:solidFill>
                          <a:effectLst/>
                          <a:latin typeface="宋体" pitchFamily="2" charset="-122"/>
                          <a:ea typeface="宋体" pitchFamily="2" charset="-122"/>
                        </a:rPr>
                        <a:t>4.2</a:t>
                      </a:r>
                      <a:endParaRPr kumimoji="0" lang="en-US" altLang="zh-CN" sz="2000" b="0" i="0" u="none" strike="noStrike" cap="none" normalizeH="0" baseline="0" smtClean="0">
                        <a:ln>
                          <a:noFill/>
                        </a:ln>
                        <a:solidFill>
                          <a:schemeClr val="tx1"/>
                        </a:solidFill>
                        <a:effectLst/>
                        <a:latin typeface="Arial" pitchFamily="34" charset="0"/>
                        <a:ea typeface="宋体" pitchFamily="2" charset="-122"/>
                      </a:endParaRPr>
                    </a:p>
                  </a:txBody>
                  <a:tcPr marL="90000" marR="90000" marT="46807" marB="46807" anchor="ct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altLang="zh-CN" sz="2000" b="0" i="0" u="none" strike="noStrike" cap="none" normalizeH="0" baseline="0" smtClean="0">
                          <a:ln>
                            <a:noFill/>
                          </a:ln>
                          <a:solidFill>
                            <a:schemeClr val="tx1"/>
                          </a:solidFill>
                          <a:effectLst/>
                          <a:latin typeface="宋体" pitchFamily="2" charset="-122"/>
                          <a:ea typeface="宋体" pitchFamily="2" charset="-122"/>
                        </a:rPr>
                        <a:t>3930</a:t>
                      </a:r>
                      <a:endParaRPr kumimoji="0" lang="en-US" altLang="zh-CN" sz="2000" b="0" i="0" u="none" strike="noStrike" cap="none" normalizeH="0" baseline="0" smtClean="0">
                        <a:ln>
                          <a:noFill/>
                        </a:ln>
                        <a:solidFill>
                          <a:schemeClr val="tx1"/>
                        </a:solidFill>
                        <a:effectLst/>
                        <a:latin typeface="Arial" pitchFamily="34" charset="0"/>
                        <a:ea typeface="宋体" pitchFamily="2" charset="-122"/>
                      </a:endParaRPr>
                    </a:p>
                  </a:txBody>
                  <a:tcPr marL="90000" marR="90000" marT="46807" marB="46807" anchor="ct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98462">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altLang="zh-CN" sz="2000" b="0" i="0" u="none" strike="noStrike" cap="none" normalizeH="0" baseline="0" smtClean="0">
                          <a:ln>
                            <a:noFill/>
                          </a:ln>
                          <a:solidFill>
                            <a:schemeClr val="tx1"/>
                          </a:solidFill>
                          <a:effectLst/>
                          <a:latin typeface="宋体" pitchFamily="2" charset="-122"/>
                          <a:ea typeface="宋体" pitchFamily="2" charset="-122"/>
                        </a:rPr>
                        <a:t>4.8</a:t>
                      </a:r>
                      <a:endParaRPr kumimoji="0" lang="en-US" altLang="zh-CN" sz="2000" b="0" i="0" u="none" strike="noStrike" cap="none" normalizeH="0" baseline="0" smtClean="0">
                        <a:ln>
                          <a:noFill/>
                        </a:ln>
                        <a:solidFill>
                          <a:schemeClr val="tx1"/>
                        </a:solidFill>
                        <a:effectLst/>
                        <a:latin typeface="Arial" pitchFamily="34" charset="0"/>
                        <a:ea typeface="宋体" pitchFamily="2" charset="-122"/>
                      </a:endParaRPr>
                    </a:p>
                  </a:txBody>
                  <a:tcPr marL="90000" marR="90000" marT="46807" marB="46807" anchor="ct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cap="flat">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altLang="zh-CN" sz="2000" b="0" i="0" u="none" strike="noStrike" cap="none" normalizeH="0" baseline="0" dirty="0" smtClean="0">
                          <a:ln>
                            <a:noFill/>
                          </a:ln>
                          <a:solidFill>
                            <a:schemeClr val="tx1"/>
                          </a:solidFill>
                          <a:effectLst/>
                          <a:latin typeface="宋体" pitchFamily="2" charset="-122"/>
                          <a:ea typeface="宋体" pitchFamily="2" charset="-122"/>
                        </a:rPr>
                        <a:t>4679</a:t>
                      </a:r>
                      <a:endParaRPr kumimoji="0" lang="en-US" altLang="zh-CN" sz="2000" b="0" i="0" u="none" strike="noStrike" cap="none" normalizeH="0" baseline="0" dirty="0" smtClean="0">
                        <a:ln>
                          <a:noFill/>
                        </a:ln>
                        <a:solidFill>
                          <a:schemeClr val="tx1"/>
                        </a:solidFill>
                        <a:effectLst/>
                        <a:latin typeface="Arial" pitchFamily="34" charset="0"/>
                        <a:ea typeface="宋体" pitchFamily="2" charset="-122"/>
                      </a:endParaRPr>
                    </a:p>
                  </a:txBody>
                  <a:tcPr marL="90000" marR="90000" marT="46807" marB="46807" anchor="ct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cap="flat">
                      <a:noFill/>
                    </a:lnB>
                    <a:lnTlToBr>
                      <a:noFill/>
                    </a:lnTlToBr>
                    <a:lnBlToTr>
                      <a:noFill/>
                    </a:lnBlToTr>
                    <a:no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3929181184"/>
      </p:ext>
    </p:extLst>
  </p:cSld>
  <p:clrMapOvr>
    <a:masterClrMapping/>
  </p:clrMapOvr>
  <p:timing>
    <p:tnLst>
      <p:par>
        <p:cTn id="1" dur="indefinite" restart="never" nodeType="tmRoot"/>
      </p:par>
    </p:tnLst>
  </p:timing>
</p:sld>
</file>

<file path=ppt/theme/theme1.xml><?xml version="1.0" encoding="utf-8"?>
<a:theme xmlns:a="http://schemas.openxmlformats.org/drawingml/2006/main" name="默认设计模板">
  <a:themeElements>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默认设计模板">
      <a:majorFont>
        <a:latin typeface="Arial"/>
        <a:ea typeface="方正大黑简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
  <TotalTime>157264627</TotalTime>
  <Pages>0</Pages>
  <Words>1983</Words>
  <Characters>0</Characters>
  <Application>Microsoft Office PowerPoint</Application>
  <DocSecurity>0</DocSecurity>
  <PresentationFormat>全屏显示(4:3)</PresentationFormat>
  <Lines>0</Lines>
  <Paragraphs>347</Paragraphs>
  <Slides>34</Slides>
  <Notes>0</Notes>
  <HiddenSlides>0</HiddenSlides>
  <MMClips>0</MMClips>
  <ScaleCrop>false</ScaleCrop>
  <HeadingPairs>
    <vt:vector size="8" baseType="variant">
      <vt:variant>
        <vt:lpstr>已用的字体</vt:lpstr>
      </vt:variant>
      <vt:variant>
        <vt:i4>8</vt:i4>
      </vt:variant>
      <vt:variant>
        <vt:lpstr>主题</vt:lpstr>
      </vt:variant>
      <vt:variant>
        <vt:i4>1</vt:i4>
      </vt:variant>
      <vt:variant>
        <vt:lpstr>嵌入 OLE 服务器</vt:lpstr>
      </vt:variant>
      <vt:variant>
        <vt:i4>1</vt:i4>
      </vt:variant>
      <vt:variant>
        <vt:lpstr>幻灯片标题</vt:lpstr>
      </vt:variant>
      <vt:variant>
        <vt:i4>34</vt:i4>
      </vt:variant>
    </vt:vector>
  </HeadingPairs>
  <TitlesOfParts>
    <vt:vector size="44" baseType="lpstr">
      <vt:lpstr>方正大黑简体</vt:lpstr>
      <vt:lpstr>黑体</vt:lpstr>
      <vt:lpstr>宋体</vt:lpstr>
      <vt:lpstr>文鼎新艺体简</vt:lpstr>
      <vt:lpstr>Arial</vt:lpstr>
      <vt:lpstr>Calibri</vt:lpstr>
      <vt:lpstr>Symbol</vt:lpstr>
      <vt:lpstr>Times New Roman</vt:lpstr>
      <vt:lpstr>默认设计模板</vt:lpstr>
      <vt:lpstr>图表</vt:lpstr>
      <vt:lpstr>PowerPoint 演示文稿</vt:lpstr>
      <vt:lpstr>主要内容</vt:lpstr>
      <vt:lpstr>背景</vt:lpstr>
      <vt:lpstr>背景</vt:lpstr>
      <vt:lpstr>背景</vt:lpstr>
      <vt:lpstr>LIA注入器段束流PIC模拟及初步试验</vt:lpstr>
      <vt:lpstr>PIC模拟（神龙二号注入器段）</vt:lpstr>
      <vt:lpstr>神龙二号注入器初始条件</vt:lpstr>
      <vt:lpstr>电流与电压</vt:lpstr>
      <vt:lpstr>注入器出口处-束参数与输运磁场</vt:lpstr>
      <vt:lpstr>PowerPoint 演示文稿</vt:lpstr>
      <vt:lpstr>神龙二号注入器匹配磁场束流输运状态</vt:lpstr>
      <vt:lpstr>电压波动束输运粒子传输变化</vt:lpstr>
      <vt:lpstr>注入器段模拟计算与实验测量对比</vt:lpstr>
      <vt:lpstr>实验测量</vt:lpstr>
      <vt:lpstr>胡椒屏法发射度实验测量结果</vt:lpstr>
      <vt:lpstr>实验测量与模拟计算比较</vt:lpstr>
      <vt:lpstr>实验测量与模拟计算比较</vt:lpstr>
      <vt:lpstr>实验测量与模拟计算差异性分析</vt:lpstr>
      <vt:lpstr>LIA加速段PIC模拟计算</vt:lpstr>
      <vt:lpstr>外加电磁场</vt:lpstr>
      <vt:lpstr>OPAL 程序的计算过程</vt:lpstr>
      <vt:lpstr>OPAL:束流初始模拟参数</vt:lpstr>
      <vt:lpstr>OPAL:所有粒子纵向位置实空间分布变化</vt:lpstr>
      <vt:lpstr>PowerPoint 演示文稿</vt:lpstr>
      <vt:lpstr>不同纵向位置6cm束流切片能散的演变</vt:lpstr>
      <vt:lpstr>EGUN+PIC程序S&amp;E初步模拟计算</vt:lpstr>
      <vt:lpstr>PIC计算结果：前期，1m前</vt:lpstr>
      <vt:lpstr>PIC计算结果：中期</vt:lpstr>
      <vt:lpstr>PIC计算结果：后期，约7.8m，发射度增长</vt:lpstr>
      <vt:lpstr>PIC计算结果：加速段后半段，发射度振荡</vt:lpstr>
      <vt:lpstr>PowerPoint 演示文稿</vt:lpstr>
      <vt:lpstr>小结</vt:lpstr>
      <vt:lpstr>PowerPoint 演示文稿</vt:lpstr>
    </vt:vector>
  </TitlesOfParts>
  <Manager/>
  <Company/>
  <LinksUpToDate>false</LinksUpToDate>
  <CharactersWithSpaces>0</CharactersWithSpaces>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subject/>
  <dc:creator>zf</dc:creator>
  <cp:keywords/>
  <dc:description/>
  <cp:lastModifiedBy>unknown</cp:lastModifiedBy>
  <cp:revision>222</cp:revision>
  <cp:lastPrinted>1899-12-30T00:00:00Z</cp:lastPrinted>
  <dcterms:created xsi:type="dcterms:W3CDTF">2009-02-23T14:34:27Z</dcterms:created>
  <dcterms:modified xsi:type="dcterms:W3CDTF">2017-08-28T02:35:18Z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2052-6.4.0.1931</vt:lpwstr>
  </property>
</Properties>
</file>