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495" r:id="rId2"/>
  </p:sldMasterIdLst>
  <p:notesMasterIdLst>
    <p:notesMasterId r:id="rId40"/>
  </p:notesMasterIdLst>
  <p:handoutMasterIdLst>
    <p:handoutMasterId r:id="rId41"/>
  </p:handoutMasterIdLst>
  <p:sldIdLst>
    <p:sldId id="459" r:id="rId3"/>
    <p:sldId id="458" r:id="rId4"/>
    <p:sldId id="485" r:id="rId5"/>
    <p:sldId id="629" r:id="rId6"/>
    <p:sldId id="631" r:id="rId7"/>
    <p:sldId id="636" r:id="rId8"/>
    <p:sldId id="637" r:id="rId9"/>
    <p:sldId id="638" r:id="rId10"/>
    <p:sldId id="641" r:id="rId11"/>
    <p:sldId id="640" r:id="rId12"/>
    <p:sldId id="644" r:id="rId13"/>
    <p:sldId id="647" r:id="rId14"/>
    <p:sldId id="658" r:id="rId15"/>
    <p:sldId id="660" r:id="rId16"/>
    <p:sldId id="663" r:id="rId17"/>
    <p:sldId id="664" r:id="rId18"/>
    <p:sldId id="665" r:id="rId19"/>
    <p:sldId id="666" r:id="rId20"/>
    <p:sldId id="667" r:id="rId21"/>
    <p:sldId id="671" r:id="rId22"/>
    <p:sldId id="650" r:id="rId23"/>
    <p:sldId id="659" r:id="rId24"/>
    <p:sldId id="661" r:id="rId25"/>
    <p:sldId id="668" r:id="rId26"/>
    <p:sldId id="669" r:id="rId27"/>
    <p:sldId id="662" r:id="rId28"/>
    <p:sldId id="670" r:id="rId29"/>
    <p:sldId id="639" r:id="rId30"/>
    <p:sldId id="646" r:id="rId31"/>
    <p:sldId id="656" r:id="rId32"/>
    <p:sldId id="525" r:id="rId33"/>
    <p:sldId id="633" r:id="rId34"/>
    <p:sldId id="634" r:id="rId35"/>
    <p:sldId id="642" r:id="rId36"/>
    <p:sldId id="643" r:id="rId37"/>
    <p:sldId id="645" r:id="rId38"/>
    <p:sldId id="652" r:id="rId39"/>
  </p:sldIdLst>
  <p:sldSz cx="9144000" cy="6858000" type="screen4x3"/>
  <p:notesSz cx="6858000" cy="9947275"/>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orient="horz" pos="3134">
          <p15:clr>
            <a:srgbClr val="A4A3A4"/>
          </p15:clr>
        </p15:guide>
        <p15:guide id="3" pos="2141">
          <p15:clr>
            <a:srgbClr val="A4A3A4"/>
          </p15:clr>
        </p15:guide>
        <p15:guide id="4"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7C80"/>
    <a:srgbClr val="000000"/>
    <a:srgbClr val="FFFFFF"/>
    <a:srgbClr val="CCCCFF"/>
    <a:srgbClr val="FFFF99"/>
    <a:srgbClr val="4CAC04"/>
    <a:srgbClr val="808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795" y="57"/>
      </p:cViewPr>
      <p:guideLst>
        <p:guide orient="horz" pos="2160"/>
        <p:guide pos="2880"/>
      </p:guideLst>
    </p:cSldViewPr>
  </p:slideViewPr>
  <p:notesTextViewPr>
    <p:cViewPr>
      <p:scale>
        <a:sx n="3" d="2"/>
        <a:sy n="3" d="2"/>
      </p:scale>
      <p:origin x="0" y="0"/>
    </p:cViewPr>
  </p:notesTextViewPr>
  <p:sorterViewPr>
    <p:cViewPr>
      <p:scale>
        <a:sx n="110" d="100"/>
        <a:sy n="110" d="100"/>
      </p:scale>
      <p:origin x="0" y="-2559"/>
    </p:cViewPr>
  </p:sorterViewPr>
  <p:notesViewPr>
    <p:cSldViewPr>
      <p:cViewPr varScale="1">
        <p:scale>
          <a:sx n="57" d="100"/>
          <a:sy n="57" d="100"/>
        </p:scale>
        <p:origin x="-2604" y="-78"/>
      </p:cViewPr>
      <p:guideLst>
        <p:guide orient="horz" pos="3127"/>
        <p:guide orient="horz" pos="3134"/>
        <p:guide pos="2141"/>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8475"/>
          </a:xfrm>
          <a:prstGeom prst="rect">
            <a:avLst/>
          </a:prstGeom>
        </p:spPr>
        <p:txBody>
          <a:bodyPr vert="horz" lIns="91879" tIns="45939" rIns="91879" bIns="45939" rtlCol="0"/>
          <a:lstStyle>
            <a:lvl1pPr algn="l" eaLnBrk="1" hangingPunct="1">
              <a:defRPr sz="1200">
                <a:latin typeface="Arial" charset="0"/>
                <a:ea typeface="宋体" pitchFamily="2" charset="-122"/>
                <a:cs typeface="+mn-cs"/>
              </a:defRPr>
            </a:lvl1pPr>
          </a:lstStyle>
          <a:p>
            <a:pPr>
              <a:defRPr/>
            </a:pPr>
            <a:endParaRPr lang="zh-CN" altLang="en-US"/>
          </a:p>
        </p:txBody>
      </p:sp>
      <p:sp>
        <p:nvSpPr>
          <p:cNvPr id="3" name="日期占位符 2"/>
          <p:cNvSpPr>
            <a:spLocks noGrp="1"/>
          </p:cNvSpPr>
          <p:nvPr>
            <p:ph type="dt" sz="quarter" idx="1"/>
          </p:nvPr>
        </p:nvSpPr>
        <p:spPr>
          <a:xfrm>
            <a:off x="3884613" y="0"/>
            <a:ext cx="2971800" cy="498475"/>
          </a:xfrm>
          <a:prstGeom prst="rect">
            <a:avLst/>
          </a:prstGeom>
        </p:spPr>
        <p:txBody>
          <a:bodyPr vert="horz" wrap="square" lIns="91879" tIns="45939" rIns="91879" bIns="45939" numCol="1" anchor="t" anchorCtr="0" compatLnSpc="1">
            <a:prstTxWarp prst="textNoShape">
              <a:avLst/>
            </a:prstTxWarp>
          </a:bodyPr>
          <a:lstStyle>
            <a:lvl1pPr algn="r" eaLnBrk="1" hangingPunct="1">
              <a:defRPr sz="1200" smtClean="0"/>
            </a:lvl1pPr>
          </a:lstStyle>
          <a:p>
            <a:pPr>
              <a:defRPr/>
            </a:pPr>
            <a:fld id="{E46ACEE0-2BA0-4363-9084-89C8D3D3FCE3}" type="datetimeFigureOut">
              <a:rPr lang="zh-CN" altLang="en-US"/>
              <a:pPr>
                <a:defRPr/>
              </a:pPr>
              <a:t>2017/8/30</a:t>
            </a:fld>
            <a:endParaRPr lang="zh-CN" altLang="en-US"/>
          </a:p>
        </p:txBody>
      </p:sp>
      <p:sp>
        <p:nvSpPr>
          <p:cNvPr id="4" name="页脚占位符 3"/>
          <p:cNvSpPr>
            <a:spLocks noGrp="1"/>
          </p:cNvSpPr>
          <p:nvPr>
            <p:ph type="ftr" sz="quarter" idx="2"/>
          </p:nvPr>
        </p:nvSpPr>
        <p:spPr>
          <a:xfrm>
            <a:off x="0" y="9447213"/>
            <a:ext cx="2971800" cy="498475"/>
          </a:xfrm>
          <a:prstGeom prst="rect">
            <a:avLst/>
          </a:prstGeom>
        </p:spPr>
        <p:txBody>
          <a:bodyPr vert="horz" lIns="91879" tIns="45939" rIns="91879" bIns="45939" rtlCol="0" anchor="b"/>
          <a:lstStyle>
            <a:lvl1pPr algn="l" eaLnBrk="1" hangingPunct="1">
              <a:defRPr sz="1200">
                <a:latin typeface="Arial" charset="0"/>
                <a:ea typeface="宋体" pitchFamily="2" charset="-122"/>
                <a:cs typeface="+mn-cs"/>
              </a:defRPr>
            </a:lvl1pPr>
          </a:lstStyle>
          <a:p>
            <a:pPr>
              <a:defRPr/>
            </a:pPr>
            <a:endParaRPr lang="zh-CN" altLang="en-US"/>
          </a:p>
        </p:txBody>
      </p:sp>
      <p:sp>
        <p:nvSpPr>
          <p:cNvPr id="5" name="灯片编号占位符 4"/>
          <p:cNvSpPr>
            <a:spLocks noGrp="1"/>
          </p:cNvSpPr>
          <p:nvPr>
            <p:ph type="sldNum" sz="quarter" idx="3"/>
          </p:nvPr>
        </p:nvSpPr>
        <p:spPr>
          <a:xfrm>
            <a:off x="3884613" y="9447213"/>
            <a:ext cx="2971800" cy="498475"/>
          </a:xfrm>
          <a:prstGeom prst="rect">
            <a:avLst/>
          </a:prstGeom>
        </p:spPr>
        <p:txBody>
          <a:bodyPr vert="horz" wrap="square" lIns="91879" tIns="45939" rIns="91879" bIns="45939" numCol="1" anchor="b" anchorCtr="0" compatLnSpc="1">
            <a:prstTxWarp prst="textNoShape">
              <a:avLst/>
            </a:prstTxWarp>
          </a:bodyPr>
          <a:lstStyle>
            <a:lvl1pPr algn="r" eaLnBrk="1" hangingPunct="1">
              <a:defRPr sz="1200" smtClean="0"/>
            </a:lvl1pPr>
          </a:lstStyle>
          <a:p>
            <a:pPr>
              <a:defRPr/>
            </a:pPr>
            <a:fld id="{65D19A50-2505-43F3-8B01-C6D60F2FC41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9847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35843" name="Rectangle 3"/>
          <p:cNvSpPr>
            <a:spLocks noGrp="1" noChangeArrowheads="1"/>
          </p:cNvSpPr>
          <p:nvPr>
            <p:ph type="dt" idx="1"/>
          </p:nvPr>
        </p:nvSpPr>
        <p:spPr bwMode="auto">
          <a:xfrm>
            <a:off x="3884613" y="0"/>
            <a:ext cx="2971800" cy="498475"/>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lvl1pPr algn="r" eaLnBrk="1" hangingPunct="1">
              <a:defRPr sz="1200">
                <a:latin typeface="Arial" charset="0"/>
                <a:ea typeface="宋体" pitchFamily="2" charset="-122"/>
                <a:cs typeface="+mn-cs"/>
              </a:defRPr>
            </a:lvl1pPr>
          </a:lstStyle>
          <a:p>
            <a:pPr>
              <a:defRPr/>
            </a:pPr>
            <a:endParaRPr lang="en-US" altLang="zh-CN"/>
          </a:p>
        </p:txBody>
      </p:sp>
      <p:sp>
        <p:nvSpPr>
          <p:cNvPr id="5124" name="Rectangle 4"/>
          <p:cNvSpPr>
            <a:spLocks noGrp="1" noRot="1" noChangeAspect="1" noChangeArrowheads="1" noTextEdit="1"/>
          </p:cNvSpPr>
          <p:nvPr>
            <p:ph type="sldImg" idx="2"/>
          </p:nvPr>
        </p:nvSpPr>
        <p:spPr bwMode="auto">
          <a:xfrm>
            <a:off x="941388" y="746125"/>
            <a:ext cx="4975225" cy="373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5800" y="4724400"/>
            <a:ext cx="5486400" cy="4476750"/>
          </a:xfrm>
          <a:prstGeom prst="rect">
            <a:avLst/>
          </a:prstGeom>
          <a:noFill/>
          <a:ln w="9525">
            <a:noFill/>
            <a:miter lim="800000"/>
            <a:headEnd/>
            <a:tailEnd/>
          </a:ln>
          <a:effectLst/>
        </p:spPr>
        <p:txBody>
          <a:bodyPr vert="horz" wrap="square" lIns="91879" tIns="45939" rIns="91879" bIns="45939"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35846" name="Rectangle 6"/>
          <p:cNvSpPr>
            <a:spLocks noGrp="1" noChangeArrowheads="1"/>
          </p:cNvSpPr>
          <p:nvPr>
            <p:ph type="ftr" sz="quarter" idx="4"/>
          </p:nvPr>
        </p:nvSpPr>
        <p:spPr bwMode="auto">
          <a:xfrm>
            <a:off x="0" y="9447213"/>
            <a:ext cx="2971800" cy="49847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eaLnBrk="1" hangingPunct="1">
              <a:defRPr sz="1200">
                <a:latin typeface="Arial" charset="0"/>
                <a:ea typeface="宋体" pitchFamily="2" charset="-122"/>
                <a:cs typeface="+mn-cs"/>
              </a:defRPr>
            </a:lvl1pPr>
          </a:lstStyle>
          <a:p>
            <a:pPr>
              <a:defRPr/>
            </a:pPr>
            <a:endParaRPr lang="en-US" altLang="zh-CN"/>
          </a:p>
        </p:txBody>
      </p:sp>
      <p:sp>
        <p:nvSpPr>
          <p:cNvPr id="35847" name="Rectangle 7"/>
          <p:cNvSpPr>
            <a:spLocks noGrp="1" noChangeArrowheads="1"/>
          </p:cNvSpPr>
          <p:nvPr>
            <p:ph type="sldNum" sz="quarter" idx="5"/>
          </p:nvPr>
        </p:nvSpPr>
        <p:spPr bwMode="auto">
          <a:xfrm>
            <a:off x="3884613" y="9447213"/>
            <a:ext cx="2971800" cy="498475"/>
          </a:xfrm>
          <a:prstGeom prst="rect">
            <a:avLst/>
          </a:prstGeom>
          <a:noFill/>
          <a:ln w="9525">
            <a:noFill/>
            <a:miter lim="800000"/>
            <a:headEnd/>
            <a:tailEnd/>
          </a:ln>
          <a:effectLst/>
        </p:spPr>
        <p:txBody>
          <a:bodyPr vert="horz" wrap="square" lIns="91879" tIns="45939" rIns="91879" bIns="45939" numCol="1" anchor="b" anchorCtr="0" compatLnSpc="1">
            <a:prstTxWarp prst="textNoShape">
              <a:avLst/>
            </a:prstTxWarp>
          </a:bodyPr>
          <a:lstStyle>
            <a:lvl1pPr algn="r" eaLnBrk="1" hangingPunct="1">
              <a:defRPr sz="1200" smtClean="0"/>
            </a:lvl1pPr>
          </a:lstStyle>
          <a:p>
            <a:pPr>
              <a:defRPr/>
            </a:pPr>
            <a:fld id="{D214709A-2F26-42B2-ACED-7B0115823DAD}"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宋体" pitchFamily="2" charset="-122"/>
        <a:cs typeface="宋体" charset="0"/>
      </a:defRPr>
    </a:lvl1pPr>
    <a:lvl2pPr marL="4572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CN" altLang="en-US" smtClean="0">
              <a:latin typeface="Arial" panose="020B0604020202020204" pitchFamily="34" charset="0"/>
            </a:endParaRPr>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5B466E4-6ACD-4AA0-92B7-1B24CBF69A50}" type="slidenum">
              <a:rPr lang="en-US" altLang="zh-CN"/>
              <a:pPr/>
              <a:t>1</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ln/>
        </p:spPr>
      </p:sp>
      <p:sp>
        <p:nvSpPr>
          <p:cNvPr id="133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zh-CN" b="1" smtClean="0">
              <a:solidFill>
                <a:srgbClr val="800000"/>
              </a:solidFill>
              <a:latin typeface="宋体" panose="02010600030101010101" pitchFamily="2" charset="-122"/>
            </a:endParaRPr>
          </a:p>
          <a:p>
            <a:endParaRPr kumimoji="0" lang="zh-CN" altLang="en-US" smtClean="0">
              <a:latin typeface="Arial" panose="020B0604020202020204" pitchFamily="34" charset="0"/>
            </a:endParaRPr>
          </a:p>
        </p:txBody>
      </p:sp>
      <p:sp>
        <p:nvSpPr>
          <p:cNvPr id="133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5DD6C20-2D4F-4CD8-ADFE-D7781D1BD43C}" type="slidenum">
              <a:rPr lang="en-US" altLang="zh-CN"/>
              <a:pPr/>
              <a:t>3</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a:ln/>
        </p:spPr>
      </p:sp>
      <p:sp>
        <p:nvSpPr>
          <p:cNvPr id="133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zh-CN" b="1" smtClean="0">
              <a:solidFill>
                <a:srgbClr val="800000"/>
              </a:solidFill>
              <a:latin typeface="宋体" panose="02010600030101010101" pitchFamily="2" charset="-122"/>
            </a:endParaRPr>
          </a:p>
          <a:p>
            <a:endParaRPr kumimoji="0" lang="zh-CN" altLang="en-US" smtClean="0">
              <a:latin typeface="Arial" panose="020B0604020202020204" pitchFamily="34" charset="0"/>
            </a:endParaRPr>
          </a:p>
        </p:txBody>
      </p:sp>
      <p:sp>
        <p:nvSpPr>
          <p:cNvPr id="133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5DD6C20-2D4F-4CD8-ADFE-D7781D1BD43C}" type="slidenum">
              <a:rPr lang="en-US" altLang="zh-CN"/>
              <a:pPr/>
              <a:t>4</a:t>
            </a:fld>
            <a:endParaRPr lang="en-US" altLang="zh-CN"/>
          </a:p>
        </p:txBody>
      </p:sp>
    </p:spTree>
    <p:extLst>
      <p:ext uri="{BB962C8B-B14F-4D97-AF65-F5344CB8AC3E}">
        <p14:creationId xmlns:p14="http://schemas.microsoft.com/office/powerpoint/2010/main" val="339637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sz="1200" kern="1200" dirty="0" smtClean="0">
                <a:solidFill>
                  <a:schemeClr val="tx1"/>
                </a:solidFill>
                <a:effectLst/>
                <a:latin typeface="Arial" charset="0"/>
                <a:ea typeface="宋体" pitchFamily="2" charset="-122"/>
                <a:cs typeface="宋体" charset="0"/>
              </a:rPr>
              <a:t>Li-Track</a:t>
            </a:r>
            <a:r>
              <a:rPr kumimoji="1" lang="zh-CN" altLang="zh-CN" sz="1200" kern="1200" dirty="0" smtClean="0">
                <a:solidFill>
                  <a:schemeClr val="tx1"/>
                </a:solidFill>
                <a:effectLst/>
                <a:latin typeface="Arial" charset="0"/>
                <a:ea typeface="宋体" pitchFamily="2" charset="-122"/>
                <a:cs typeface="宋体" charset="0"/>
              </a:rPr>
              <a:t>程序是一个由</a:t>
            </a:r>
            <a:r>
              <a:rPr kumimoji="1" lang="en-US" altLang="zh-CN" sz="1200" kern="1200" dirty="0" smtClean="0">
                <a:solidFill>
                  <a:schemeClr val="tx1"/>
                </a:solidFill>
                <a:effectLst/>
                <a:latin typeface="Arial" charset="0"/>
                <a:ea typeface="宋体" pitchFamily="2" charset="-122"/>
                <a:cs typeface="宋体" charset="0"/>
              </a:rPr>
              <a:t>C++</a:t>
            </a:r>
            <a:r>
              <a:rPr kumimoji="1" lang="zh-CN" altLang="zh-CN" sz="1200" kern="1200" dirty="0" smtClean="0">
                <a:solidFill>
                  <a:schemeClr val="tx1"/>
                </a:solidFill>
                <a:effectLst/>
                <a:latin typeface="Arial" charset="0"/>
                <a:ea typeface="宋体" pitchFamily="2" charset="-122"/>
                <a:cs typeface="宋体" charset="0"/>
              </a:rPr>
              <a:t>程序编写的多粒子追踪程序，并可基于</a:t>
            </a:r>
            <a:r>
              <a:rPr kumimoji="1" lang="en-US" altLang="zh-CN" sz="1200" kern="1200" dirty="0" smtClean="0">
                <a:solidFill>
                  <a:schemeClr val="tx1"/>
                </a:solidFill>
                <a:effectLst/>
                <a:latin typeface="Arial" charset="0"/>
                <a:ea typeface="宋体" pitchFamily="2" charset="-122"/>
                <a:cs typeface="宋体" charset="0"/>
              </a:rPr>
              <a:t>MPI</a:t>
            </a:r>
            <a:r>
              <a:rPr kumimoji="1" lang="zh-CN" altLang="zh-CN" sz="1200" kern="1200" dirty="0" smtClean="0">
                <a:solidFill>
                  <a:schemeClr val="tx1"/>
                </a:solidFill>
                <a:effectLst/>
                <a:latin typeface="Arial" charset="0"/>
                <a:ea typeface="宋体" pitchFamily="2" charset="-122"/>
                <a:cs typeface="宋体" charset="0"/>
              </a:rPr>
              <a:t>进行并行化计算</a:t>
            </a:r>
            <a:endParaRPr lang="zh-CN" altLang="en-US" dirty="0"/>
          </a:p>
        </p:txBody>
      </p:sp>
      <p:sp>
        <p:nvSpPr>
          <p:cNvPr id="4" name="灯片编号占位符 3"/>
          <p:cNvSpPr>
            <a:spLocks noGrp="1"/>
          </p:cNvSpPr>
          <p:nvPr>
            <p:ph type="sldNum" sz="quarter" idx="10"/>
          </p:nvPr>
        </p:nvSpPr>
        <p:spPr/>
        <p:txBody>
          <a:bodyPr/>
          <a:lstStyle/>
          <a:p>
            <a:pPr>
              <a:defRPr/>
            </a:pPr>
            <a:fld id="{D214709A-2F26-42B2-ACED-7B0115823DAD}" type="slidenum">
              <a:rPr lang="en-US" altLang="zh-CN" smtClean="0"/>
              <a:pPr>
                <a:defRPr/>
              </a:pPr>
              <a:t>36</a:t>
            </a:fld>
            <a:endParaRPr lang="en-US" altLang="zh-CN"/>
          </a:p>
        </p:txBody>
      </p:sp>
    </p:spTree>
    <p:extLst>
      <p:ext uri="{BB962C8B-B14F-4D97-AF65-F5344CB8AC3E}">
        <p14:creationId xmlns:p14="http://schemas.microsoft.com/office/powerpoint/2010/main" val="100571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58693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cxnSp>
        <p:nvCxnSpPr>
          <p:cNvPr id="5" name="直接连接符 4"/>
          <p:cNvCxnSpPr>
            <a:cxnSpLocks noChangeShapeType="1"/>
          </p:cNvCxnSpPr>
          <p:nvPr userDrawn="1"/>
        </p:nvCxnSpPr>
        <p:spPr bwMode="auto">
          <a:xfrm>
            <a:off x="457200" y="981075"/>
            <a:ext cx="8231510" cy="0"/>
          </a:xfrm>
          <a:prstGeom prst="line">
            <a:avLst/>
          </a:prstGeom>
          <a:noFill/>
          <a:ln w="38100">
            <a:solidFill>
              <a:srgbClr val="000000"/>
            </a:solidFill>
            <a:round/>
            <a:headEnd/>
            <a:tailEnd/>
          </a:ln>
          <a:effectLst>
            <a:outerShdw blurRad="40000" dist="23000" dir="5400000" rotWithShape="0">
              <a:srgbClr val="808080">
                <a:alpha val="34998"/>
              </a:srgbClr>
            </a:outerShdw>
          </a:effectLst>
          <a:extLst>
            <a:ext uri="{909E8E84-426E-40DD-AFC4-6F175D3DCCD1}">
              <a14:hiddenFill xmlns:a14="http://schemas.microsoft.com/office/drawing/2010/main">
                <a:noFill/>
              </a14:hiddenFill>
            </a:ext>
          </a:extLst>
        </p:spPr>
      </p:cxnSp>
      <p:pic>
        <p:nvPicPr>
          <p:cNvPr id="6" name="图片 8" descr="清华名字（小图）"/>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4750" y="200025"/>
            <a:ext cx="13096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88125" y="127000"/>
            <a:ext cx="8096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431836" y="245139"/>
            <a:ext cx="5940364" cy="540059"/>
          </a:xfrm>
          <a:prstGeom prst="rect">
            <a:avLst/>
          </a:prstGeom>
        </p:spPr>
        <p:txBody>
          <a:bodyPr/>
          <a:lstStyle>
            <a:lvl1pPr algn="l">
              <a:defRPr sz="2100" b="1">
                <a:solidFill>
                  <a:schemeClr val="accent2">
                    <a:lumMod val="60000"/>
                    <a:lumOff val="40000"/>
                  </a:schemeClr>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9110" y="1131168"/>
            <a:ext cx="8229600" cy="5394176"/>
          </a:xfrm>
          <a:prstGeom prst="rect">
            <a:avLst/>
          </a:prstGeom>
        </p:spPr>
        <p:txBody>
          <a:bodyPr/>
          <a:lstStyle>
            <a:lvl1pPr>
              <a:defRPr sz="1800">
                <a:latin typeface="微软雅黑" pitchFamily="34" charset="-122"/>
                <a:ea typeface="微软雅黑" pitchFamily="34" charset="-122"/>
              </a:defRPr>
            </a:lvl1pPr>
            <a:lvl2pPr>
              <a:defRPr sz="1800">
                <a:latin typeface="微软雅黑" pitchFamily="34" charset="-122"/>
                <a:ea typeface="微软雅黑" pitchFamily="34" charset="-122"/>
              </a:defRPr>
            </a:lvl2pPr>
            <a:lvl3pPr>
              <a:defRPr sz="1500">
                <a:latin typeface="微软雅黑" pitchFamily="34" charset="-122"/>
                <a:ea typeface="微软雅黑" pitchFamily="34" charset="-122"/>
              </a:defRPr>
            </a:lvl3pPr>
            <a:lvl4pPr>
              <a:defRPr sz="1500">
                <a:latin typeface="微软雅黑" pitchFamily="34" charset="-122"/>
                <a:ea typeface="微软雅黑" pitchFamily="34" charset="-122"/>
              </a:defRPr>
            </a:lvl4pPr>
            <a:lvl5pPr>
              <a:defRPr sz="1500">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8" name="内容占位符 7"/>
          <p:cNvSpPr>
            <a:spLocks noGrp="1"/>
          </p:cNvSpPr>
          <p:nvPr>
            <p:ph sz="quarter" idx="10"/>
          </p:nvPr>
        </p:nvSpPr>
        <p:spPr>
          <a:xfrm>
            <a:off x="4165600" y="981075"/>
            <a:ext cx="46038" cy="46038"/>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52736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3564009"/>
            <a:ext cx="8229600" cy="1143000"/>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60008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7887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9462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ic00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52400"/>
            <a:ext cx="272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8" descr="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4837113"/>
            <a:ext cx="42926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3" r:id="rId1"/>
    <p:sldLayoutId id="2147484668" r:id="rId2"/>
  </p:sldLayoutIdLst>
  <p:timing>
    <p:tnLst>
      <p:par>
        <p:cTn id="1" dur="indefinite" restart="never" nodeType="tmRoot"/>
      </p:par>
    </p:tnLst>
  </p:timing>
  <p:hf hdr="0"/>
  <p:txStyles>
    <p:titleStyle>
      <a:lvl1pPr algn="ctr" rtl="0" eaLnBrk="0" fontAlgn="base" hangingPunct="0">
        <a:spcBef>
          <a:spcPct val="0"/>
        </a:spcBef>
        <a:spcAft>
          <a:spcPct val="0"/>
        </a:spcAft>
        <a:defRPr kumimoji="1" sz="3300">
          <a:solidFill>
            <a:schemeClr val="tx2"/>
          </a:solidFill>
          <a:latin typeface="+mj-lt"/>
          <a:ea typeface="+mj-ea"/>
          <a:cs typeface="宋体" charset="0"/>
        </a:defRPr>
      </a:lvl1pPr>
      <a:lvl2pPr algn="ctr" rtl="0" eaLnBrk="0" fontAlgn="base" hangingPunct="0">
        <a:spcBef>
          <a:spcPct val="0"/>
        </a:spcBef>
        <a:spcAft>
          <a:spcPct val="0"/>
        </a:spcAft>
        <a:defRPr kumimoji="1" sz="33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33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33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3300">
          <a:solidFill>
            <a:schemeClr val="tx2"/>
          </a:solidFill>
          <a:latin typeface="Arial" charset="0"/>
          <a:ea typeface="宋体" pitchFamily="2" charset="-122"/>
          <a:cs typeface="宋体" charset="0"/>
        </a:defRPr>
      </a:lvl5pPr>
      <a:lvl6pPr marL="342900" algn="ctr" rtl="0" fontAlgn="base">
        <a:spcBef>
          <a:spcPct val="0"/>
        </a:spcBef>
        <a:spcAft>
          <a:spcPct val="0"/>
        </a:spcAft>
        <a:defRPr sz="3300">
          <a:solidFill>
            <a:schemeClr val="tx2"/>
          </a:solidFill>
          <a:latin typeface="Arial" charset="0"/>
          <a:ea typeface="宋体" pitchFamily="2" charset="-122"/>
        </a:defRPr>
      </a:lvl6pPr>
      <a:lvl7pPr marL="685800" algn="ctr" rtl="0" fontAlgn="base">
        <a:spcBef>
          <a:spcPct val="0"/>
        </a:spcBef>
        <a:spcAft>
          <a:spcPct val="0"/>
        </a:spcAft>
        <a:defRPr sz="3300">
          <a:solidFill>
            <a:schemeClr val="tx2"/>
          </a:solidFill>
          <a:latin typeface="Arial" charset="0"/>
          <a:ea typeface="宋体" pitchFamily="2" charset="-122"/>
        </a:defRPr>
      </a:lvl7pPr>
      <a:lvl8pPr marL="1028700" algn="ctr" rtl="0" fontAlgn="base">
        <a:spcBef>
          <a:spcPct val="0"/>
        </a:spcBef>
        <a:spcAft>
          <a:spcPct val="0"/>
        </a:spcAft>
        <a:defRPr sz="3300">
          <a:solidFill>
            <a:schemeClr val="tx2"/>
          </a:solidFill>
          <a:latin typeface="Arial" charset="0"/>
          <a:ea typeface="宋体" pitchFamily="2" charset="-122"/>
        </a:defRPr>
      </a:lvl8pPr>
      <a:lvl9pPr marL="1371600" algn="ctr" rtl="0" fontAlgn="base">
        <a:spcBef>
          <a:spcPct val="0"/>
        </a:spcBef>
        <a:spcAft>
          <a:spcPct val="0"/>
        </a:spcAft>
        <a:defRPr sz="3300">
          <a:solidFill>
            <a:schemeClr val="tx2"/>
          </a:solidFill>
          <a:latin typeface="Arial" charset="0"/>
          <a:ea typeface="宋体" pitchFamily="2" charset="-122"/>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宋体" charset="0"/>
        </a:defRPr>
      </a:lvl1pPr>
      <a:lvl2pPr marL="557213" indent="-214313" algn="l" rtl="0" eaLnBrk="0" fontAlgn="base" hangingPunct="0">
        <a:spcBef>
          <a:spcPct val="20000"/>
        </a:spcBef>
        <a:spcAft>
          <a:spcPct val="0"/>
        </a:spcAft>
        <a:buChar char="–"/>
        <a:defRPr kumimoji="1" sz="2100">
          <a:solidFill>
            <a:schemeClr val="tx1"/>
          </a:solidFill>
          <a:latin typeface="+mn-lt"/>
          <a:ea typeface="+mn-ea"/>
        </a:defRPr>
      </a:lvl2pPr>
      <a:lvl3pPr marL="857250" indent="-171450" algn="l" rtl="0" eaLnBrk="0" fontAlgn="base" hangingPunct="0">
        <a:spcBef>
          <a:spcPct val="20000"/>
        </a:spcBef>
        <a:spcAft>
          <a:spcPct val="0"/>
        </a:spcAft>
        <a:buChar char="•"/>
        <a:defRPr kumimoji="1">
          <a:solidFill>
            <a:schemeClr val="tx1"/>
          </a:solidFill>
          <a:latin typeface="+mn-lt"/>
          <a:ea typeface="+mn-ea"/>
        </a:defRPr>
      </a:lvl3pPr>
      <a:lvl4pPr marL="1200150" indent="-171450" algn="l" rtl="0" eaLnBrk="0" fontAlgn="base" hangingPunct="0">
        <a:spcBef>
          <a:spcPct val="20000"/>
        </a:spcBef>
        <a:spcAft>
          <a:spcPct val="0"/>
        </a:spcAft>
        <a:buChar char="–"/>
        <a:defRPr kumimoji="1" sz="1500">
          <a:solidFill>
            <a:schemeClr val="tx1"/>
          </a:solidFill>
          <a:latin typeface="+mn-lt"/>
          <a:ea typeface="+mn-ea"/>
        </a:defRPr>
      </a:lvl4pPr>
      <a:lvl5pPr marL="1543050" indent="-171450" algn="l" rtl="0" eaLnBrk="0" fontAlgn="base" hangingPunct="0">
        <a:spcBef>
          <a:spcPct val="20000"/>
        </a:spcBef>
        <a:spcAft>
          <a:spcPct val="0"/>
        </a:spcAft>
        <a:buChar char="»"/>
        <a:defRPr kumimoji="1"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cxnSp>
        <p:nvCxnSpPr>
          <p:cNvPr id="2050" name="直接连接符 3"/>
          <p:cNvCxnSpPr>
            <a:cxnSpLocks noChangeShapeType="1"/>
          </p:cNvCxnSpPr>
          <p:nvPr userDrawn="1"/>
        </p:nvCxnSpPr>
        <p:spPr bwMode="auto">
          <a:xfrm>
            <a:off x="566738" y="1011238"/>
            <a:ext cx="8101012" cy="0"/>
          </a:xfrm>
          <a:prstGeom prst="line">
            <a:avLst/>
          </a:prstGeom>
          <a:noFill/>
          <a:ln w="25400">
            <a:solidFill>
              <a:srgbClr val="7575D1"/>
            </a:solidFill>
            <a:round/>
            <a:headEnd/>
            <a:tailEnd/>
          </a:ln>
          <a:extLst>
            <a:ext uri="{909E8E84-426E-40DD-AFC4-6F175D3DCCD1}">
              <a14:hiddenFill xmlns:a14="http://schemas.microsoft.com/office/drawing/2010/main">
                <a:noFill/>
              </a14:hiddenFill>
            </a:ext>
          </a:extLst>
        </p:spPr>
      </p:cxnSp>
      <p:pic>
        <p:nvPicPr>
          <p:cNvPr id="2051" name="图片 8" descr="清华名字（小图）"/>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358063" y="233363"/>
            <a:ext cx="130968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48438" y="233363"/>
            <a:ext cx="8096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5" r:id="rId1"/>
    <p:sldLayoutId id="2147484666" r:id="rId2"/>
    <p:sldLayoutId id="2147484667" r:id="rId3"/>
  </p:sldLayoutIdLst>
  <p:timing>
    <p:tnLst>
      <p:par>
        <p:cTn id="1" dur="indefinite" restart="never" nodeType="tmRoot"/>
      </p:par>
    </p:tnLst>
  </p:timing>
  <p:hf hdr="0"/>
  <p:txStyles>
    <p:titleStyle>
      <a:lvl1pPr algn="ctr" rtl="0" eaLnBrk="0" fontAlgn="base" hangingPunct="0">
        <a:spcBef>
          <a:spcPct val="0"/>
        </a:spcBef>
        <a:spcAft>
          <a:spcPct val="0"/>
        </a:spcAft>
        <a:defRPr kumimoji="1" sz="4400">
          <a:solidFill>
            <a:schemeClr val="tx2"/>
          </a:solidFill>
          <a:latin typeface="+mj-lt"/>
          <a:ea typeface="+mj-ea"/>
          <a:cs typeface="宋体" charset="0"/>
        </a:defRPr>
      </a:lvl1pPr>
      <a:lvl2pPr algn="ctr" rtl="0" eaLnBrk="0" fontAlgn="base" hangingPunct="0">
        <a:spcBef>
          <a:spcPct val="0"/>
        </a:spcBef>
        <a:spcAft>
          <a:spcPct val="0"/>
        </a:spcAft>
        <a:defRPr kumimoji="1" sz="4400">
          <a:solidFill>
            <a:schemeClr val="tx2"/>
          </a:solidFill>
          <a:latin typeface="Arial" pitchFamily="34" charset="0"/>
          <a:ea typeface="宋体" pitchFamily="2" charset="-122"/>
          <a:cs typeface="宋体" charset="0"/>
        </a:defRPr>
      </a:lvl2pPr>
      <a:lvl3pPr algn="ctr" rtl="0" eaLnBrk="0" fontAlgn="base" hangingPunct="0">
        <a:spcBef>
          <a:spcPct val="0"/>
        </a:spcBef>
        <a:spcAft>
          <a:spcPct val="0"/>
        </a:spcAft>
        <a:defRPr kumimoji="1" sz="4400">
          <a:solidFill>
            <a:schemeClr val="tx2"/>
          </a:solidFill>
          <a:latin typeface="Arial" pitchFamily="34" charset="0"/>
          <a:ea typeface="宋体" pitchFamily="2" charset="-122"/>
          <a:cs typeface="宋体" charset="0"/>
        </a:defRPr>
      </a:lvl3pPr>
      <a:lvl4pPr algn="ctr" rtl="0" eaLnBrk="0" fontAlgn="base" hangingPunct="0">
        <a:spcBef>
          <a:spcPct val="0"/>
        </a:spcBef>
        <a:spcAft>
          <a:spcPct val="0"/>
        </a:spcAft>
        <a:defRPr kumimoji="1" sz="4400">
          <a:solidFill>
            <a:schemeClr val="tx2"/>
          </a:solidFill>
          <a:latin typeface="Arial" pitchFamily="34" charset="0"/>
          <a:ea typeface="宋体" pitchFamily="2" charset="-122"/>
          <a:cs typeface="宋体" charset="0"/>
        </a:defRPr>
      </a:lvl4pPr>
      <a:lvl5pPr algn="ctr" rtl="0" eaLnBrk="0" fontAlgn="base" hangingPunct="0">
        <a:spcBef>
          <a:spcPct val="0"/>
        </a:spcBef>
        <a:spcAft>
          <a:spcPct val="0"/>
        </a:spcAft>
        <a:defRPr kumimoji="1" sz="4400">
          <a:solidFill>
            <a:schemeClr val="tx2"/>
          </a:solidFill>
          <a:latin typeface="Arial" pitchFamily="34" charset="0"/>
          <a:ea typeface="宋体" pitchFamily="2" charset="-122"/>
          <a:cs typeface="宋体" charset="0"/>
        </a:defRPr>
      </a:lvl5pPr>
      <a:lvl6pPr marL="457200" algn="ctr" rtl="0" eaLnBrk="0" fontAlgn="base" hangingPunct="0">
        <a:spcBef>
          <a:spcPct val="0"/>
        </a:spcBef>
        <a:spcAft>
          <a:spcPct val="0"/>
        </a:spcAft>
        <a:defRPr sz="4400">
          <a:solidFill>
            <a:schemeClr val="tx2"/>
          </a:solidFill>
          <a:latin typeface="Arial" pitchFamily="34" charset="0"/>
          <a:ea typeface="宋体" pitchFamily="2" charset="-122"/>
        </a:defRPr>
      </a:lvl6pPr>
      <a:lvl7pPr marL="914400" algn="ctr" rtl="0" eaLnBrk="0" fontAlgn="base" hangingPunct="0">
        <a:spcBef>
          <a:spcPct val="0"/>
        </a:spcBef>
        <a:spcAft>
          <a:spcPct val="0"/>
        </a:spcAft>
        <a:defRPr sz="4400">
          <a:solidFill>
            <a:schemeClr val="tx2"/>
          </a:solidFill>
          <a:latin typeface="Arial" pitchFamily="34" charset="0"/>
          <a:ea typeface="宋体" pitchFamily="2" charset="-122"/>
        </a:defRPr>
      </a:lvl7pPr>
      <a:lvl8pPr marL="1371600" algn="ctr" rtl="0" eaLnBrk="0" fontAlgn="base" hangingPunct="0">
        <a:spcBef>
          <a:spcPct val="0"/>
        </a:spcBef>
        <a:spcAft>
          <a:spcPct val="0"/>
        </a:spcAft>
        <a:defRPr sz="4400">
          <a:solidFill>
            <a:schemeClr val="tx2"/>
          </a:solidFill>
          <a:latin typeface="Arial" pitchFamily="34" charset="0"/>
          <a:ea typeface="宋体" pitchFamily="2" charset="-122"/>
        </a:defRPr>
      </a:lvl8pPr>
      <a:lvl9pPr marL="1828800" algn="ctr" rtl="0" eaLnBrk="0" fontAlgn="base" hangingPunct="0">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70.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ctrTitle"/>
          </p:nvPr>
        </p:nvSpPr>
        <p:spPr bwMode="auto">
          <a:xfrm>
            <a:off x="0" y="1268413"/>
            <a:ext cx="9144000" cy="208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nSpc>
                <a:spcPct val="150000"/>
              </a:lnSpc>
            </a:pPr>
            <a:r>
              <a:rPr kumimoji="0" lang="zh-CN" altLang="en-US" sz="4400" b="1" dirty="0" smtClean="0">
                <a:solidFill>
                  <a:srgbClr val="800000"/>
                </a:solidFill>
                <a:latin typeface="黑体" panose="02010609060101010101" pitchFamily="49" charset="-122"/>
                <a:ea typeface="黑体" panose="02010609060101010101" pitchFamily="49" charset="-122"/>
              </a:rPr>
              <a:t>西安质子应用装置（</a:t>
            </a:r>
            <a:r>
              <a:rPr kumimoji="0" lang="en-US" altLang="zh-CN" sz="4400" b="1" dirty="0" err="1" smtClean="0">
                <a:solidFill>
                  <a:srgbClr val="800000"/>
                </a:solidFill>
                <a:latin typeface="黑体" panose="02010609060101010101" pitchFamily="49" charset="-122"/>
                <a:ea typeface="黑体" panose="02010609060101010101" pitchFamily="49" charset="-122"/>
              </a:rPr>
              <a:t>XiPAF</a:t>
            </a:r>
            <a:r>
              <a:rPr kumimoji="0" lang="zh-CN" altLang="en-US" sz="4400" b="1" dirty="0" smtClean="0">
                <a:solidFill>
                  <a:srgbClr val="800000"/>
                </a:solidFill>
                <a:latin typeface="黑体" panose="02010609060101010101" pitchFamily="49" charset="-122"/>
                <a:ea typeface="黑体" panose="02010609060101010101" pitchFamily="49" charset="-122"/>
              </a:rPr>
              <a:t>）</a:t>
            </a:r>
            <a:r>
              <a:rPr kumimoji="0" lang="en-US" altLang="zh-CN" sz="4400" b="1" dirty="0" smtClean="0">
                <a:solidFill>
                  <a:srgbClr val="800000"/>
                </a:solidFill>
                <a:latin typeface="黑体" panose="02010609060101010101" pitchFamily="49" charset="-122"/>
                <a:ea typeface="黑体" panose="02010609060101010101" pitchFamily="49" charset="-122"/>
              </a:rPr>
              <a:t/>
            </a:r>
            <a:br>
              <a:rPr kumimoji="0" lang="en-US" altLang="zh-CN" sz="4400" b="1" dirty="0" smtClean="0">
                <a:solidFill>
                  <a:srgbClr val="800000"/>
                </a:solidFill>
                <a:latin typeface="黑体" panose="02010609060101010101" pitchFamily="49" charset="-122"/>
                <a:ea typeface="黑体" panose="02010609060101010101" pitchFamily="49" charset="-122"/>
              </a:rPr>
            </a:br>
            <a:r>
              <a:rPr kumimoji="0" lang="zh-CN" altLang="en-US" sz="4400" b="1" dirty="0" smtClean="0">
                <a:solidFill>
                  <a:srgbClr val="800000"/>
                </a:solidFill>
                <a:latin typeface="黑体" panose="02010609060101010101" pitchFamily="49" charset="-122"/>
                <a:ea typeface="黑体" panose="02010609060101010101" pitchFamily="49" charset="-122"/>
              </a:rPr>
              <a:t>总体设计和工程进展</a:t>
            </a:r>
          </a:p>
        </p:txBody>
      </p:sp>
      <p:sp>
        <p:nvSpPr>
          <p:cNvPr id="7171" name="副标题 2"/>
          <p:cNvSpPr>
            <a:spLocks noGrp="1"/>
          </p:cNvSpPr>
          <p:nvPr>
            <p:ph type="subTitle" idx="1"/>
          </p:nvPr>
        </p:nvSpPr>
        <p:spPr bwMode="auto">
          <a:xfrm>
            <a:off x="0" y="3789040"/>
            <a:ext cx="9144000" cy="20402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kumimoji="0" lang="zh-CN" altLang="en-US" b="1" dirty="0" smtClean="0">
                <a:solidFill>
                  <a:srgbClr val="19194D"/>
                </a:solidFill>
                <a:latin typeface="仿宋" panose="02010609060101010101" pitchFamily="49" charset="-122"/>
                <a:ea typeface="仿宋" panose="02010609060101010101" pitchFamily="49" charset="-122"/>
              </a:rPr>
              <a:t>西安质子应用装置项目组</a:t>
            </a:r>
            <a:endParaRPr kumimoji="0" lang="en-US" altLang="zh-CN" b="1" dirty="0" smtClean="0">
              <a:solidFill>
                <a:srgbClr val="19194D"/>
              </a:solidFill>
              <a:latin typeface="仿宋" panose="02010609060101010101" pitchFamily="49" charset="-122"/>
              <a:ea typeface="仿宋" panose="02010609060101010101" pitchFamily="49" charset="-122"/>
            </a:endParaRPr>
          </a:p>
          <a:p>
            <a:pPr eaLnBrk="1" hangingPunct="1"/>
            <a:r>
              <a:rPr kumimoji="0" lang="zh-CN" altLang="en-US" b="1" dirty="0" smtClean="0">
                <a:solidFill>
                  <a:srgbClr val="19194D"/>
                </a:solidFill>
                <a:latin typeface="仿宋" panose="02010609060101010101" pitchFamily="49" charset="-122"/>
                <a:ea typeface="仿宋" panose="02010609060101010101" pitchFamily="49" charset="-122"/>
              </a:rPr>
              <a:t>清华大学先进辐射源及应用实验室</a:t>
            </a:r>
            <a:endParaRPr kumimoji="0" lang="en-US" altLang="zh-CN" b="1" dirty="0" smtClean="0">
              <a:solidFill>
                <a:srgbClr val="19194D"/>
              </a:solidFill>
              <a:latin typeface="仿宋" panose="02010609060101010101" pitchFamily="49" charset="-122"/>
              <a:ea typeface="仿宋" panose="02010609060101010101" pitchFamily="49" charset="-122"/>
            </a:endParaRPr>
          </a:p>
          <a:p>
            <a:pPr eaLnBrk="1" hangingPunct="1"/>
            <a:r>
              <a:rPr kumimoji="0" lang="zh-CN" altLang="en-US" dirty="0" smtClean="0">
                <a:solidFill>
                  <a:srgbClr val="19194D"/>
                </a:solidFill>
                <a:latin typeface="微软雅黑" panose="020B0503020204020204" pitchFamily="34" charset="-122"/>
                <a:ea typeface="微软雅黑" panose="020B0503020204020204" pitchFamily="34" charset="-122"/>
              </a:rPr>
              <a:t> 清华大学工程物理系</a:t>
            </a:r>
            <a:endParaRPr kumimoji="0" lang="en-US" altLang="zh-CN" dirty="0" smtClean="0">
              <a:solidFill>
                <a:srgbClr val="19194D"/>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同步加速器</a:t>
            </a:r>
            <a:r>
              <a:rPr kumimoji="0" lang="en-US" altLang="zh-CN" sz="3200" dirty="0" smtClean="0">
                <a:solidFill>
                  <a:srgbClr val="800000"/>
                </a:solidFill>
              </a:rPr>
              <a:t>-</a:t>
            </a:r>
            <a:r>
              <a:rPr kumimoji="0" lang="zh-CN" altLang="en-US" sz="3200" dirty="0" smtClean="0">
                <a:solidFill>
                  <a:srgbClr val="800000"/>
                </a:solidFill>
              </a:rPr>
              <a:t>注入</a:t>
            </a:r>
          </a:p>
        </p:txBody>
      </p:sp>
      <p:sp>
        <p:nvSpPr>
          <p:cNvPr id="3" name="内容占位符 2"/>
          <p:cNvSpPr>
            <a:spLocks noGrp="1"/>
          </p:cNvSpPr>
          <p:nvPr>
            <p:ph idx="1"/>
          </p:nvPr>
        </p:nvSpPr>
        <p:spPr bwMode="auto">
          <a:xfrm>
            <a:off x="107504" y="1118124"/>
            <a:ext cx="8352928" cy="11587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lnSpc>
                <a:spcPct val="120000"/>
              </a:lnSpc>
              <a:spcBef>
                <a:spcPts val="600"/>
              </a:spcBef>
              <a:spcAft>
                <a:spcPts val="0"/>
              </a:spcAft>
              <a:buFont typeface="Wingdings" panose="05000000000000000000" pitchFamily="2" charset="2"/>
              <a:buChar char="l"/>
            </a:pPr>
            <a:r>
              <a:rPr lang="zh-CN" altLang="en-US" kern="1200" dirty="0">
                <a:cs typeface="+mn-cs"/>
              </a:rPr>
              <a:t>水平方向采用凸轨涂抹方式，竖直方向采用偏心失配涂抹方式；两个方向的工作点偏移均控制在</a:t>
            </a:r>
            <a:r>
              <a:rPr lang="en-US" altLang="zh-CN" kern="1200" dirty="0">
                <a:cs typeface="+mn-cs"/>
              </a:rPr>
              <a:t>0.2</a:t>
            </a:r>
            <a:r>
              <a:rPr lang="zh-CN" altLang="en-US" kern="1200" dirty="0" smtClean="0">
                <a:cs typeface="+mn-cs"/>
              </a:rPr>
              <a:t>之内</a:t>
            </a:r>
            <a:r>
              <a:rPr lang="en-US" altLang="zh-CN" kern="1200" dirty="0" smtClean="0">
                <a:cs typeface="+mn-cs"/>
              </a:rPr>
              <a:t>;</a:t>
            </a:r>
            <a:endParaRPr lang="en-US" altLang="zh-CN" dirty="0"/>
          </a:p>
          <a:p>
            <a:pPr lvl="1">
              <a:lnSpc>
                <a:spcPct val="120000"/>
              </a:lnSpc>
              <a:spcBef>
                <a:spcPts val="600"/>
              </a:spcBef>
              <a:spcAft>
                <a:spcPts val="0"/>
              </a:spcAft>
              <a:buFont typeface="Wingdings" panose="05000000000000000000" pitchFamily="2" charset="2"/>
              <a:buChar char="l"/>
            </a:pPr>
            <a:r>
              <a:rPr lang="zh-CN" altLang="en-US" sz="1800" kern="1200" dirty="0" smtClean="0">
                <a:latin typeface="微软雅黑" panose="020B0503020204020204" pitchFamily="34" charset="-122"/>
                <a:ea typeface="微软雅黑" panose="020B0503020204020204" pitchFamily="34" charset="-122"/>
                <a:cs typeface="+mn-cs"/>
              </a:rPr>
              <a:t>采用</a:t>
            </a:r>
            <a:r>
              <a:rPr lang="en-US" altLang="zh-CN" sz="1800" kern="1200" dirty="0">
                <a:latin typeface="微软雅黑" panose="020B0503020204020204" pitchFamily="34" charset="-122"/>
                <a:ea typeface="微软雅黑" panose="020B0503020204020204" pitchFamily="34" charset="-122"/>
                <a:cs typeface="+mn-cs"/>
              </a:rPr>
              <a:t>ORBIT</a:t>
            </a:r>
            <a:r>
              <a:rPr lang="zh-CN" altLang="en-US" sz="1800" kern="1200" dirty="0">
                <a:latin typeface="微软雅黑" panose="020B0503020204020204" pitchFamily="34" charset="-122"/>
                <a:ea typeface="微软雅黑" panose="020B0503020204020204" pitchFamily="34" charset="-122"/>
                <a:cs typeface="+mn-cs"/>
              </a:rPr>
              <a:t>程序对注入过程进行粒子跟踪</a:t>
            </a:r>
            <a:r>
              <a:rPr lang="zh-CN" altLang="en-US" sz="1800" kern="1200" dirty="0" smtClean="0">
                <a:latin typeface="微软雅黑" panose="020B0503020204020204" pitchFamily="34" charset="-122"/>
                <a:ea typeface="微软雅黑" panose="020B0503020204020204" pitchFamily="34" charset="-122"/>
                <a:cs typeface="+mn-cs"/>
              </a:rPr>
              <a:t>模拟；</a:t>
            </a:r>
            <a:endParaRPr lang="en-US" altLang="zh-CN" sz="1800" kern="1200" dirty="0">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rotWithShape="1">
          <a:blip r:embed="rId2"/>
          <a:srcRect l="1410"/>
          <a:stretch/>
        </p:blipFill>
        <p:spPr>
          <a:xfrm>
            <a:off x="61546" y="2414104"/>
            <a:ext cx="4302814" cy="3480049"/>
          </a:xfrm>
          <a:prstGeom prst="rect">
            <a:avLst/>
          </a:prstGeom>
        </p:spPr>
      </p:pic>
      <p:pic>
        <p:nvPicPr>
          <p:cNvPr id="5" name="图片 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49729"/>
          <a:stretch/>
        </p:blipFill>
        <p:spPr bwMode="auto">
          <a:xfrm>
            <a:off x="4377394" y="2467864"/>
            <a:ext cx="2403500" cy="1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89"/>
          <a:stretch/>
        </p:blipFill>
        <p:spPr bwMode="auto">
          <a:xfrm>
            <a:off x="4386522" y="4214304"/>
            <a:ext cx="2403500" cy="145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716016" y="3890043"/>
            <a:ext cx="1620957" cy="307777"/>
          </a:xfrm>
          <a:prstGeom prst="rect">
            <a:avLst/>
          </a:prstGeom>
        </p:spPr>
        <p:txBody>
          <a:bodyPr wrap="none">
            <a:spAutoFit/>
          </a:bodyPr>
          <a:lstStyle/>
          <a:p>
            <a:r>
              <a:rPr lang="zh-CN" altLang="zh-CN" sz="1400" kern="100" dirty="0">
                <a:ea typeface="Arial Unicode MS"/>
                <a:cs typeface="Times New Roman" panose="02020603050405020304" pitchFamily="18" charset="0"/>
              </a:rPr>
              <a:t>粒子平均</a:t>
            </a:r>
            <a:r>
              <a:rPr lang="zh-CN" altLang="zh-CN" sz="1400" kern="100" dirty="0">
                <a:latin typeface="Cambria" panose="02040503050406030204" pitchFamily="18" charset="0"/>
                <a:ea typeface="Arial Unicode MS"/>
                <a:cs typeface="Times New Roman" panose="02020603050405020304" pitchFamily="18" charset="0"/>
              </a:rPr>
              <a:t>穿膜次数</a:t>
            </a:r>
            <a:endParaRPr lang="zh-CN" altLang="en-US" sz="1400" dirty="0"/>
          </a:p>
        </p:txBody>
      </p:sp>
      <p:sp>
        <p:nvSpPr>
          <p:cNvPr id="8" name="矩形 7"/>
          <p:cNvSpPr/>
          <p:nvPr/>
        </p:nvSpPr>
        <p:spPr>
          <a:xfrm>
            <a:off x="4626247" y="5706727"/>
            <a:ext cx="1800493" cy="307777"/>
          </a:xfrm>
          <a:prstGeom prst="rect">
            <a:avLst/>
          </a:prstGeom>
        </p:spPr>
        <p:txBody>
          <a:bodyPr wrap="none">
            <a:spAutoFit/>
          </a:bodyPr>
          <a:lstStyle/>
          <a:p>
            <a:r>
              <a:rPr lang="zh-CN" altLang="zh-CN" sz="1400" kern="100" dirty="0">
                <a:latin typeface="Cambria" panose="02040503050406030204" pitchFamily="18" charset="0"/>
                <a:ea typeface="Arial Unicode MS"/>
                <a:cs typeface="Times New Roman" panose="02020603050405020304" pitchFamily="18" charset="0"/>
              </a:rPr>
              <a:t>均方根发射度的变化</a:t>
            </a:r>
            <a:endParaRPr lang="zh-CN" altLang="en-US" sz="1400" dirty="0"/>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8763" y="4161892"/>
            <a:ext cx="1931097" cy="161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表 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763" y="2467864"/>
            <a:ext cx="2109607" cy="142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7342624" y="3879643"/>
            <a:ext cx="1261884" cy="307777"/>
          </a:xfrm>
          <a:prstGeom prst="rect">
            <a:avLst/>
          </a:prstGeom>
        </p:spPr>
        <p:txBody>
          <a:bodyPr wrap="none">
            <a:spAutoFit/>
          </a:bodyPr>
          <a:lstStyle/>
          <a:p>
            <a:r>
              <a:rPr lang="zh-CN" altLang="en-US" sz="1400" kern="100" dirty="0" smtClean="0">
                <a:ea typeface="Arial Unicode MS"/>
                <a:cs typeface="Times New Roman" panose="02020603050405020304" pitchFamily="18" charset="0"/>
              </a:rPr>
              <a:t>凸轨下降曲线</a:t>
            </a:r>
            <a:endParaRPr lang="zh-CN" altLang="en-US" sz="1400" dirty="0"/>
          </a:p>
        </p:txBody>
      </p:sp>
      <p:sp>
        <p:nvSpPr>
          <p:cNvPr id="12" name="矩形 11"/>
          <p:cNvSpPr/>
          <p:nvPr/>
        </p:nvSpPr>
        <p:spPr>
          <a:xfrm>
            <a:off x="7144872" y="5713511"/>
            <a:ext cx="1478878" cy="307777"/>
          </a:xfrm>
          <a:prstGeom prst="rect">
            <a:avLst/>
          </a:prstGeom>
        </p:spPr>
        <p:txBody>
          <a:bodyPr wrap="square">
            <a:spAutoFit/>
          </a:bodyPr>
          <a:lstStyle/>
          <a:p>
            <a:r>
              <a:rPr lang="zh-CN" altLang="zh-CN" sz="1400" kern="100" dirty="0">
                <a:ea typeface="Arial Unicode MS"/>
                <a:cs typeface="Times New Roman" panose="02020603050405020304" pitchFamily="18" charset="0"/>
              </a:rPr>
              <a:t>工作点</a:t>
            </a:r>
            <a:r>
              <a:rPr lang="zh-CN" altLang="zh-CN" sz="1400" kern="100" dirty="0" smtClean="0">
                <a:ea typeface="Arial Unicode MS"/>
                <a:cs typeface="Times New Roman" panose="02020603050405020304" pitchFamily="18" charset="0"/>
              </a:rPr>
              <a:t>弥散</a:t>
            </a:r>
            <a:r>
              <a:rPr lang="zh-CN" altLang="en-US" sz="1400" kern="100" dirty="0" smtClean="0">
                <a:ea typeface="Arial Unicode MS"/>
                <a:cs typeface="Times New Roman" panose="02020603050405020304" pitchFamily="18" charset="0"/>
              </a:rPr>
              <a:t>结果</a:t>
            </a:r>
            <a:endParaRPr lang="zh-CN" altLang="en-US" sz="1400" dirty="0"/>
          </a:p>
        </p:txBody>
      </p:sp>
    </p:spTree>
    <p:extLst>
      <p:ext uri="{BB962C8B-B14F-4D97-AF65-F5344CB8AC3E}">
        <p14:creationId xmlns:p14="http://schemas.microsoft.com/office/powerpoint/2010/main" val="4238926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同步加速器</a:t>
            </a:r>
            <a:r>
              <a:rPr kumimoji="0" lang="en-US" altLang="zh-CN" sz="3200" dirty="0" smtClean="0">
                <a:solidFill>
                  <a:srgbClr val="800000"/>
                </a:solidFill>
              </a:rPr>
              <a:t>-</a:t>
            </a:r>
            <a:r>
              <a:rPr kumimoji="0" lang="zh-CN" altLang="en-US" sz="3200" dirty="0" smtClean="0">
                <a:solidFill>
                  <a:srgbClr val="800000"/>
                </a:solidFill>
              </a:rPr>
              <a:t>引出</a:t>
            </a:r>
          </a:p>
        </p:txBody>
      </p:sp>
      <p:pic>
        <p:nvPicPr>
          <p:cNvPr id="2" name="图片 1"/>
          <p:cNvPicPr>
            <a:picLocks noChangeAspect="1"/>
          </p:cNvPicPr>
          <p:nvPr/>
        </p:nvPicPr>
        <p:blipFill>
          <a:blip r:embed="rId2"/>
          <a:stretch>
            <a:fillRect/>
          </a:stretch>
        </p:blipFill>
        <p:spPr>
          <a:xfrm>
            <a:off x="755576" y="2060848"/>
            <a:ext cx="7347494" cy="4298999"/>
          </a:xfrm>
          <a:prstGeom prst="rect">
            <a:avLst/>
          </a:prstGeom>
        </p:spPr>
      </p:pic>
      <p:sp>
        <p:nvSpPr>
          <p:cNvPr id="5" name="内容占位符 2"/>
          <p:cNvSpPr>
            <a:spLocks noGrp="1"/>
          </p:cNvSpPr>
          <p:nvPr/>
        </p:nvSpPr>
        <p:spPr bwMode="auto">
          <a:xfrm>
            <a:off x="107504" y="1049376"/>
            <a:ext cx="8352928" cy="11587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Char char="•"/>
              <a:defRPr kumimoji="1" sz="1800">
                <a:solidFill>
                  <a:schemeClr val="tx1"/>
                </a:solidFill>
                <a:latin typeface="微软雅黑" pitchFamily="34" charset="-122"/>
                <a:ea typeface="微软雅黑" pitchFamily="34" charset="-122"/>
                <a:cs typeface="宋体" charset="0"/>
              </a:defRPr>
            </a:lvl1pPr>
            <a:lvl2pPr marL="557213" indent="-214313" algn="l" rtl="0" eaLnBrk="0" fontAlgn="base" hangingPunct="0">
              <a:spcBef>
                <a:spcPct val="20000"/>
              </a:spcBef>
              <a:spcAft>
                <a:spcPct val="0"/>
              </a:spcAft>
              <a:buChar char="–"/>
              <a:defRPr kumimoji="1" sz="1800">
                <a:solidFill>
                  <a:schemeClr val="tx1"/>
                </a:solidFill>
                <a:latin typeface="微软雅黑" pitchFamily="34" charset="-122"/>
                <a:ea typeface="微软雅黑" pitchFamily="34" charset="-122"/>
              </a:defRPr>
            </a:lvl2pPr>
            <a:lvl3pPr marL="857250" indent="-171450" algn="l" rtl="0" eaLnBrk="0" fontAlgn="base" hangingPunct="0">
              <a:spcBef>
                <a:spcPct val="20000"/>
              </a:spcBef>
              <a:spcAft>
                <a:spcPct val="0"/>
              </a:spcAft>
              <a:buChar char="•"/>
              <a:defRPr kumimoji="1" sz="1500">
                <a:solidFill>
                  <a:schemeClr val="tx1"/>
                </a:solidFill>
                <a:latin typeface="微软雅黑" pitchFamily="34" charset="-122"/>
                <a:ea typeface="微软雅黑" pitchFamily="34" charset="-122"/>
              </a:defRPr>
            </a:lvl3pPr>
            <a:lvl4pPr marL="1200150" indent="-171450" algn="l" rtl="0" eaLnBrk="0" fontAlgn="base" hangingPunct="0">
              <a:spcBef>
                <a:spcPct val="20000"/>
              </a:spcBef>
              <a:spcAft>
                <a:spcPct val="0"/>
              </a:spcAft>
              <a:buChar char="–"/>
              <a:defRPr kumimoji="1" sz="1500">
                <a:solidFill>
                  <a:schemeClr val="tx1"/>
                </a:solidFill>
                <a:latin typeface="微软雅黑" pitchFamily="34" charset="-122"/>
                <a:ea typeface="微软雅黑" pitchFamily="34" charset="-122"/>
              </a:defRPr>
            </a:lvl4pPr>
            <a:lvl5pPr marL="1543050" indent="-171450" algn="l" rtl="0" eaLnBrk="0" fontAlgn="base" hangingPunct="0">
              <a:spcBef>
                <a:spcPct val="20000"/>
              </a:spcBef>
              <a:spcAft>
                <a:spcPct val="0"/>
              </a:spcAft>
              <a:buChar char="»"/>
              <a:defRPr kumimoji="1" sz="1500">
                <a:solidFill>
                  <a:schemeClr val="tx1"/>
                </a:solidFill>
                <a:latin typeface="微软雅黑" pitchFamily="34" charset="-122"/>
                <a:ea typeface="微软雅黑" pitchFamily="34" charset="-122"/>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a:lstStyle>
          <a:p>
            <a:pPr lvl="1">
              <a:lnSpc>
                <a:spcPct val="120000"/>
              </a:lnSpc>
              <a:spcBef>
                <a:spcPts val="600"/>
              </a:spcBef>
              <a:spcAft>
                <a:spcPts val="0"/>
              </a:spcAft>
              <a:buFont typeface="Wingdings" panose="05000000000000000000" pitchFamily="2" charset="2"/>
              <a:buChar char="l"/>
            </a:pPr>
            <a:r>
              <a:rPr lang="zh-CN" altLang="en-US" dirty="0"/>
              <a:t>三阶共振</a:t>
            </a:r>
            <a:r>
              <a:rPr lang="zh-CN" altLang="en-US" dirty="0" smtClean="0"/>
              <a:t>引出</a:t>
            </a:r>
            <a:r>
              <a:rPr lang="zh-CN" altLang="en-US" dirty="0"/>
              <a:t>，</a:t>
            </a:r>
            <a:r>
              <a:rPr lang="zh-CN" altLang="en-US" dirty="0" smtClean="0"/>
              <a:t>引出</a:t>
            </a:r>
            <a:r>
              <a:rPr lang="zh-CN" altLang="en-US" dirty="0"/>
              <a:t>时间为</a:t>
            </a:r>
            <a:r>
              <a:rPr lang="en-US" altLang="zh-CN" dirty="0" smtClean="0"/>
              <a:t>1~10 s;</a:t>
            </a:r>
          </a:p>
          <a:p>
            <a:pPr lvl="1">
              <a:lnSpc>
                <a:spcPct val="120000"/>
              </a:lnSpc>
              <a:spcBef>
                <a:spcPts val="600"/>
              </a:spcBef>
              <a:spcAft>
                <a:spcPts val="0"/>
              </a:spcAft>
              <a:buFont typeface="Wingdings" panose="05000000000000000000" pitchFamily="2" charset="2"/>
              <a:buChar char="l"/>
            </a:pPr>
            <a:r>
              <a:rPr lang="zh-CN" altLang="en-US" sz="1800" kern="1200" dirty="0" smtClean="0">
                <a:latin typeface="微软雅黑" panose="020B0503020204020204" pitchFamily="34" charset="-122"/>
                <a:ea typeface="微软雅黑" panose="020B0503020204020204" pitchFamily="34" charset="-122"/>
                <a:cs typeface="+mn-cs"/>
              </a:rPr>
              <a:t>横向射频电场激励</a:t>
            </a:r>
            <a:r>
              <a:rPr lang="en-US" altLang="zh-CN" sz="1800" kern="1200" dirty="0" smtClean="0">
                <a:latin typeface="微软雅黑" panose="020B0503020204020204" pitchFamily="34" charset="-122"/>
                <a:ea typeface="微软雅黑" panose="020B0503020204020204" pitchFamily="34" charset="-122"/>
                <a:cs typeface="+mn-cs"/>
              </a:rPr>
              <a:t>(RF-KO)</a:t>
            </a:r>
            <a:r>
              <a:rPr lang="zh-CN" altLang="en-US" sz="1800" kern="1200" dirty="0" smtClean="0">
                <a:latin typeface="微软雅黑" panose="020B0503020204020204" pitchFamily="34" charset="-122"/>
                <a:ea typeface="微软雅黑" panose="020B0503020204020204" pitchFamily="34" charset="-122"/>
                <a:cs typeface="+mn-cs"/>
              </a:rPr>
              <a:t>，</a:t>
            </a:r>
            <a:r>
              <a:rPr lang="zh-CN" altLang="en-US" dirty="0" smtClean="0"/>
              <a:t>静电偏转器，切割磁铁</a:t>
            </a:r>
            <a:r>
              <a:rPr lang="zh-CN" altLang="en-US" sz="1800" kern="1200" dirty="0" smtClean="0">
                <a:latin typeface="微软雅黑" panose="020B0503020204020204" pitchFamily="34" charset="-122"/>
                <a:ea typeface="微软雅黑" panose="020B0503020204020204" pitchFamily="34" charset="-122"/>
                <a:cs typeface="+mn-cs"/>
              </a:rPr>
              <a:t>；</a:t>
            </a:r>
            <a:endParaRPr lang="en-US" altLang="zh-CN" sz="1800" kern="1200" dirty="0">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02300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束流输运线</a:t>
            </a:r>
          </a:p>
        </p:txBody>
      </p:sp>
      <p:pic>
        <p:nvPicPr>
          <p:cNvPr id="4" name="Picture 5"/>
          <p:cNvPicPr>
            <a:picLocks noChangeAspect="1" noChangeArrowheads="1"/>
          </p:cNvPicPr>
          <p:nvPr/>
        </p:nvPicPr>
        <p:blipFill>
          <a:blip r:embed="rId2">
            <a:lum contrast="16000"/>
            <a:extLst>
              <a:ext uri="{28A0092B-C50C-407E-A947-70E740481C1C}">
                <a14:useLocalDpi xmlns:a14="http://schemas.microsoft.com/office/drawing/2010/main" val="0"/>
              </a:ext>
            </a:extLst>
          </a:blip>
          <a:srcRect l="4112" r="5751" b="792"/>
          <a:stretch>
            <a:fillRect/>
          </a:stretch>
        </p:blipFill>
        <p:spPr bwMode="auto">
          <a:xfrm>
            <a:off x="4897485" y="1179948"/>
            <a:ext cx="399499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294074" y="5861959"/>
            <a:ext cx="4380224" cy="646331"/>
          </a:xfrm>
          <a:prstGeom prst="rect">
            <a:avLst/>
          </a:prstGeom>
        </p:spPr>
        <p:txBody>
          <a:bodyPr wrap="square">
            <a:spAutoFit/>
          </a:bodyPr>
          <a:lstStyle/>
          <a:p>
            <a:r>
              <a:rPr lang="en-US" altLang="zh-CN" sz="1800" dirty="0" smtClean="0">
                <a:latin typeface="微软雅黑" panose="020B0503020204020204" pitchFamily="34" charset="-122"/>
                <a:ea typeface="微软雅黑" panose="020B0503020204020204" pitchFamily="34" charset="-122"/>
              </a:rPr>
              <a:t>MEBT</a:t>
            </a:r>
            <a:r>
              <a:rPr lang="zh-CN" altLang="en-US" sz="1800" dirty="0" smtClean="0">
                <a:latin typeface="微软雅黑" panose="020B0503020204020204" pitchFamily="34" charset="-122"/>
                <a:ea typeface="微软雅黑" panose="020B0503020204020204" pitchFamily="34" charset="-122"/>
              </a:rPr>
              <a:t>：将</a:t>
            </a:r>
            <a:r>
              <a:rPr lang="en-US" altLang="zh-CN" sz="1800" dirty="0" smtClean="0">
                <a:latin typeface="微软雅黑" panose="020B0503020204020204" pitchFamily="34" charset="-122"/>
                <a:ea typeface="微软雅黑" panose="020B0503020204020204" pitchFamily="34" charset="-122"/>
              </a:rPr>
              <a:t>H</a:t>
            </a:r>
            <a:r>
              <a:rPr lang="zh-CN" altLang="en-US" sz="1800" baseline="30000" dirty="0" smtClean="0">
                <a:latin typeface="微软雅黑" panose="020B0503020204020204" pitchFamily="34" charset="-122"/>
                <a:ea typeface="微软雅黑" panose="020B0503020204020204" pitchFamily="34" charset="-122"/>
              </a:rPr>
              <a:t>－</a:t>
            </a:r>
            <a:r>
              <a:rPr lang="zh-CN" altLang="en-US" sz="1800" dirty="0" smtClean="0">
                <a:latin typeface="微软雅黑" panose="020B0503020204020204" pitchFamily="34" charset="-122"/>
                <a:ea typeface="微软雅黑" panose="020B0503020204020204" pitchFamily="34" charset="-122"/>
              </a:rPr>
              <a:t>束流从直线注入器传输到同步环，并满足注入点的束流匹配要求。</a:t>
            </a:r>
            <a:endParaRPr lang="zh-CN" altLang="en-US" dirty="0"/>
          </a:p>
        </p:txBody>
      </p:sp>
      <p:grpSp>
        <p:nvGrpSpPr>
          <p:cNvPr id="10" name="组合 9"/>
          <p:cNvGrpSpPr/>
          <p:nvPr/>
        </p:nvGrpSpPr>
        <p:grpSpPr>
          <a:xfrm>
            <a:off x="467544" y="1233278"/>
            <a:ext cx="3513876" cy="4555182"/>
            <a:chOff x="251520" y="1233278"/>
            <a:chExt cx="3513876" cy="4555182"/>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33278"/>
              <a:ext cx="2814230" cy="455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圆角矩形 8"/>
            <p:cNvSpPr/>
            <p:nvPr/>
          </p:nvSpPr>
          <p:spPr bwMode="auto">
            <a:xfrm>
              <a:off x="1073774" y="4437112"/>
              <a:ext cx="1991976" cy="720080"/>
            </a:xfrm>
            <a:prstGeom prst="roundRect">
              <a:avLst/>
            </a:prstGeom>
            <a:noFill/>
            <a:ln w="28575">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nvSpPr>
          <p:spPr>
            <a:xfrm>
              <a:off x="2195736" y="3959442"/>
              <a:ext cx="1569660" cy="458908"/>
            </a:xfrm>
            <a:prstGeom prst="rect">
              <a:avLst/>
            </a:prstGeom>
          </p:spPr>
          <p:txBody>
            <a:bodyPr wrap="none">
              <a:spAutoFit/>
            </a:bodyPr>
            <a:lstStyle/>
            <a:p>
              <a:pPr eaLnBrk="1" hangingPunct="1">
                <a:lnSpc>
                  <a:spcPct val="150000"/>
                </a:lnSpc>
              </a:pPr>
              <a:r>
                <a:rPr lang="zh-CN" altLang="en-US" sz="1800" dirty="0" smtClean="0">
                  <a:solidFill>
                    <a:srgbClr val="FF0000"/>
                  </a:solidFill>
                  <a:latin typeface="微软雅黑" panose="020B0503020204020204" pitchFamily="34" charset="-122"/>
                  <a:ea typeface="微软雅黑" panose="020B0503020204020204" pitchFamily="34" charset="-122"/>
                </a:rPr>
                <a:t>低能应用支线</a:t>
              </a:r>
              <a:endParaRPr lang="en-US" altLang="zh-CN" sz="1800" dirty="0">
                <a:solidFill>
                  <a:srgbClr val="FF0000"/>
                </a:solidFill>
                <a:latin typeface="微软雅黑" panose="020B0503020204020204" pitchFamily="34" charset="-122"/>
                <a:ea typeface="微软雅黑" panose="020B0503020204020204" pitchFamily="34" charset="-122"/>
              </a:endParaRPr>
            </a:p>
          </p:txBody>
        </p:sp>
      </p:grpSp>
      <p:sp>
        <p:nvSpPr>
          <p:cNvPr id="11" name="矩形 10"/>
          <p:cNvSpPr/>
          <p:nvPr/>
        </p:nvSpPr>
        <p:spPr>
          <a:xfrm>
            <a:off x="4964428" y="5838345"/>
            <a:ext cx="4216084" cy="646331"/>
          </a:xfrm>
          <a:prstGeom prst="rect">
            <a:avLst/>
          </a:prstGeom>
        </p:spPr>
        <p:txBody>
          <a:bodyPr wrap="square">
            <a:spAutoFit/>
          </a:bodyPr>
          <a:lstStyle/>
          <a:p>
            <a:r>
              <a:rPr lang="en-US" altLang="zh-CN" sz="1800" dirty="0" smtClean="0">
                <a:latin typeface="微软雅黑" panose="020B0503020204020204" pitchFamily="34" charset="-122"/>
                <a:ea typeface="微软雅黑" panose="020B0503020204020204" pitchFamily="34" charset="-122"/>
              </a:rPr>
              <a:t>HEBT</a:t>
            </a:r>
            <a:r>
              <a:rPr lang="zh-CN" altLang="en-US" sz="1800" dirty="0" smtClean="0">
                <a:latin typeface="微软雅黑" panose="020B0503020204020204" pitchFamily="34" charset="-122"/>
                <a:ea typeface="微软雅黑" panose="020B0503020204020204" pitchFamily="34" charset="-122"/>
              </a:rPr>
              <a:t>：将质子束流从同步环传输到实验站，通过</a:t>
            </a:r>
            <a:r>
              <a:rPr lang="zh-CN" altLang="en-US" sz="1800" b="1" dirty="0" smtClean="0">
                <a:solidFill>
                  <a:srgbClr val="FF0000"/>
                </a:solidFill>
                <a:latin typeface="微软雅黑" panose="020B0503020204020204" pitchFamily="34" charset="-122"/>
                <a:ea typeface="微软雅黑" panose="020B0503020204020204" pitchFamily="34" charset="-122"/>
              </a:rPr>
              <a:t>阶梯场磁铁</a:t>
            </a:r>
            <a:r>
              <a:rPr lang="zh-CN" altLang="en-US" sz="1800" dirty="0" smtClean="0">
                <a:latin typeface="微软雅黑" panose="020B0503020204020204" pitchFamily="34" charset="-122"/>
                <a:ea typeface="微软雅黑" panose="020B0503020204020204" pitchFamily="34" charset="-122"/>
              </a:rPr>
              <a:t>实现束流均匀化。</a:t>
            </a:r>
            <a:endParaRPr lang="zh-CN" altLang="en-US" dirty="0"/>
          </a:p>
        </p:txBody>
      </p:sp>
    </p:spTree>
    <p:extLst>
      <p:ext uri="{BB962C8B-B14F-4D97-AF65-F5344CB8AC3E}">
        <p14:creationId xmlns:p14="http://schemas.microsoft.com/office/powerpoint/2010/main" val="3773778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-IS</a:t>
            </a:r>
            <a:endParaRPr lang="zh-CN" altLang="en-US" dirty="0"/>
          </a:p>
        </p:txBody>
      </p:sp>
      <p:sp>
        <p:nvSpPr>
          <p:cNvPr id="8" name="内容占位符 7"/>
          <p:cNvSpPr>
            <a:spLocks noGrp="1"/>
          </p:cNvSpPr>
          <p:nvPr>
            <p:ph idx="1"/>
          </p:nvPr>
        </p:nvSpPr>
        <p:spPr>
          <a:xfrm>
            <a:off x="459110" y="1131168"/>
            <a:ext cx="5337026" cy="2729880"/>
          </a:xfrm>
        </p:spPr>
        <p:txBody>
          <a:bodyPr/>
          <a:lstStyle/>
          <a:p>
            <a:r>
              <a:rPr lang="zh-CN" altLang="en-US" sz="2400" dirty="0">
                <a:solidFill>
                  <a:srgbClr val="FF0000"/>
                </a:solidFill>
                <a:latin typeface="华文中宋" panose="02010600040101010101" pitchFamily="2" charset="-122"/>
                <a:ea typeface="华文中宋" panose="02010600040101010101" pitchFamily="2" charset="-122"/>
              </a:rPr>
              <a:t>测试验收结果：</a:t>
            </a:r>
            <a:endParaRPr lang="en-US" altLang="zh-CN" sz="2400" dirty="0">
              <a:solidFill>
                <a:srgbClr val="FF0000"/>
              </a:solidFill>
              <a:latin typeface="华文中宋" panose="02010600040101010101" pitchFamily="2" charset="-122"/>
              <a:ea typeface="华文中宋" panose="02010600040101010101" pitchFamily="2" charset="-122"/>
            </a:endParaRPr>
          </a:p>
          <a:p>
            <a:r>
              <a:rPr lang="zh-CN" altLang="en-US" dirty="0" smtClean="0">
                <a:latin typeface="华文中宋" panose="02010600040101010101" pitchFamily="2" charset="-122"/>
                <a:ea typeface="华文中宋" panose="02010600040101010101" pitchFamily="2" charset="-122"/>
              </a:rPr>
              <a:t>（北京大学）</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束流能量：</a:t>
            </a:r>
            <a:r>
              <a:rPr lang="en-US" altLang="zh-CN" dirty="0">
                <a:latin typeface="华文中宋" panose="02010600040101010101" pitchFamily="2" charset="-122"/>
                <a:ea typeface="华文中宋" panose="02010600040101010101" pitchFamily="2" charset="-122"/>
              </a:rPr>
              <a:t>	</a:t>
            </a:r>
            <a:r>
              <a:rPr lang="en-US" altLang="zh-CN" dirty="0" smtClean="0">
                <a:latin typeface="华文中宋" panose="02010600040101010101" pitchFamily="2" charset="-122"/>
                <a:ea typeface="华文中宋" panose="02010600040101010101" pitchFamily="2" charset="-122"/>
              </a:rPr>
              <a:t>	50keV</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束流重复频率</a:t>
            </a:r>
            <a:r>
              <a:rPr lang="zh-CN" altLang="en-US" dirty="0" smtClean="0">
                <a:latin typeface="华文中宋" panose="02010600040101010101" pitchFamily="2" charset="-122"/>
                <a:ea typeface="华文中宋" panose="02010600040101010101" pitchFamily="2" charset="-122"/>
              </a:rPr>
              <a:t>：</a:t>
            </a:r>
            <a:r>
              <a:rPr lang="en-US" altLang="zh-CN" dirty="0" smtClean="0">
                <a:latin typeface="华文中宋" panose="02010600040101010101" pitchFamily="2" charset="-122"/>
                <a:ea typeface="华文中宋" panose="02010600040101010101" pitchFamily="2" charset="-122"/>
              </a:rPr>
              <a:t>	100Hz</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束流脉宽：</a:t>
            </a:r>
            <a:r>
              <a:rPr lang="en-US" altLang="zh-CN" dirty="0">
                <a:latin typeface="华文中宋" panose="02010600040101010101" pitchFamily="2" charset="-122"/>
                <a:ea typeface="华文中宋" panose="02010600040101010101" pitchFamily="2" charset="-122"/>
              </a:rPr>
              <a:t>	</a:t>
            </a:r>
            <a:r>
              <a:rPr lang="en-US" altLang="zh-CN" dirty="0" smtClean="0">
                <a:latin typeface="华文中宋" panose="02010600040101010101" pitchFamily="2" charset="-122"/>
                <a:ea typeface="华文中宋" panose="02010600040101010101" pitchFamily="2" charset="-122"/>
              </a:rPr>
              <a:t>	1ms</a:t>
            </a:r>
            <a:endParaRPr lang="en-US" altLang="zh-CN"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H</a:t>
            </a:r>
            <a:r>
              <a:rPr lang="en-US" altLang="zh-CN" baseline="30000" dirty="0">
                <a:latin typeface="华文中宋" panose="02010600040101010101" pitchFamily="2"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流强：</a:t>
            </a:r>
            <a:r>
              <a:rPr lang="en-US" altLang="zh-CN" dirty="0">
                <a:latin typeface="华文中宋" panose="02010600040101010101" pitchFamily="2" charset="-122"/>
                <a:ea typeface="华文中宋" panose="02010600040101010101" pitchFamily="2" charset="-122"/>
              </a:rPr>
              <a:t>	</a:t>
            </a:r>
            <a:r>
              <a:rPr lang="en-US" altLang="zh-CN" dirty="0" smtClean="0">
                <a:latin typeface="华文中宋" panose="02010600040101010101" pitchFamily="2" charset="-122"/>
                <a:ea typeface="华文中宋" panose="02010600040101010101" pitchFamily="2" charset="-122"/>
              </a:rPr>
              <a:t>	12mA</a:t>
            </a:r>
            <a:endParaRPr lang="en-US" altLang="zh-CN" dirty="0">
              <a:latin typeface="华文中宋" panose="02010600040101010101" pitchFamily="2" charset="-122"/>
              <a:ea typeface="华文中宋" panose="02010600040101010101" pitchFamily="2" charset="-122"/>
            </a:endParaRPr>
          </a:p>
          <a:p>
            <a:r>
              <a:rPr lang="zh-CN" altLang="en-US" dirty="0">
                <a:latin typeface="华文中宋" panose="02010600040101010101" pitchFamily="2" charset="-122"/>
                <a:ea typeface="华文中宋" panose="02010600040101010101" pitchFamily="2" charset="-122"/>
              </a:rPr>
              <a:t>归一化</a:t>
            </a:r>
            <a:r>
              <a:rPr lang="en-US" altLang="zh-CN" dirty="0">
                <a:latin typeface="华文中宋" panose="02010600040101010101" pitchFamily="2" charset="-122"/>
                <a:ea typeface="华文中宋" panose="02010600040101010101" pitchFamily="2" charset="-122"/>
              </a:rPr>
              <a:t>RMS</a:t>
            </a:r>
            <a:r>
              <a:rPr lang="zh-CN" altLang="en-US" dirty="0">
                <a:latin typeface="华文中宋" panose="02010600040101010101" pitchFamily="2" charset="-122"/>
                <a:ea typeface="华文中宋" panose="02010600040101010101" pitchFamily="2" charset="-122"/>
              </a:rPr>
              <a:t>发射度</a:t>
            </a:r>
            <a:r>
              <a:rPr lang="zh-CN" altLang="en-US" dirty="0" smtClean="0">
                <a:latin typeface="华文中宋" panose="02010600040101010101" pitchFamily="2" charset="-122"/>
                <a:ea typeface="华文中宋" panose="02010600040101010101" pitchFamily="2" charset="-122"/>
              </a:rPr>
              <a:t>：</a:t>
            </a:r>
            <a:r>
              <a:rPr lang="en-US" altLang="zh-CN" dirty="0" smtClean="0">
                <a:latin typeface="华文中宋" panose="02010600040101010101" pitchFamily="2" charset="-122"/>
                <a:ea typeface="华文中宋" panose="02010600040101010101" pitchFamily="2" charset="-122"/>
              </a:rPr>
              <a:t>	0.16π</a:t>
            </a:r>
            <a:r>
              <a:rPr lang="en-US" altLang="zh-CN" dirty="0" err="1" smtClean="0">
                <a:latin typeface="华文中宋" panose="02010600040101010101" pitchFamily="2" charset="-122"/>
                <a:ea typeface="华文中宋" panose="02010600040101010101" pitchFamily="2" charset="-122"/>
              </a:rPr>
              <a:t>mm.mrad</a:t>
            </a:r>
            <a:endParaRPr lang="en-US" altLang="zh-CN" dirty="0">
              <a:latin typeface="华文中宋" panose="02010600040101010101" pitchFamily="2" charset="-122"/>
              <a:ea typeface="华文中宋" panose="02010600040101010101" pitchFamily="2" charset="-122"/>
            </a:endParaRPr>
          </a:p>
          <a:p>
            <a:endParaRPr lang="zh-CN" altLang="en-US" dirty="0"/>
          </a:p>
        </p:txBody>
      </p:sp>
      <p:pic>
        <p:nvPicPr>
          <p:cNvPr id="6" name="图片 5" descr="E:\设备照片\新建文件夹\IMG_20140708_161442.jpg"/>
          <p:cNvPicPr>
            <a:picLocks noChangeAspect="1" noChangeArrowheads="1"/>
          </p:cNvPicPr>
          <p:nvPr/>
        </p:nvPicPr>
        <p:blipFill>
          <a:blip r:embed="rId2">
            <a:extLst>
              <a:ext uri="{28A0092B-C50C-407E-A947-70E740481C1C}">
                <a14:useLocalDpi xmlns:a14="http://schemas.microsoft.com/office/drawing/2010/main" val="0"/>
              </a:ext>
            </a:extLst>
          </a:blip>
          <a:srcRect l="30086" t="29204" r="17766" b="30531"/>
          <a:stretch>
            <a:fillRect/>
          </a:stretch>
        </p:blipFill>
        <p:spPr bwMode="auto">
          <a:xfrm>
            <a:off x="5868144" y="3947432"/>
            <a:ext cx="23669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E:\设备照片\新建文件夹\IMG_20140708_153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930" y="1036532"/>
            <a:ext cx="336391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a:spLocks noChangeArrowheads="1"/>
          </p:cNvSpPr>
          <p:nvPr/>
        </p:nvSpPr>
        <p:spPr bwMode="auto">
          <a:xfrm>
            <a:off x="6084168" y="6210915"/>
            <a:ext cx="2241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3" tIns="47461" rIns="94923" bIns="47461">
            <a:spAutoFit/>
          </a:bodyPr>
          <a:lstStyle>
            <a:lvl1pPr>
              <a:defRPr kumimoji="1" sz="2500">
                <a:solidFill>
                  <a:schemeClr val="tx1"/>
                </a:solidFill>
                <a:latin typeface="Arial" panose="020B0604020202020204" pitchFamily="34" charset="0"/>
                <a:ea typeface="宋体" panose="02010600030101010101" pitchFamily="2" charset="-122"/>
              </a:defRPr>
            </a:lvl1pPr>
            <a:lvl2pPr marL="742950" indent="-285750">
              <a:defRPr kumimoji="1" sz="2500">
                <a:solidFill>
                  <a:schemeClr val="tx1"/>
                </a:solidFill>
                <a:latin typeface="Arial" panose="020B0604020202020204" pitchFamily="34" charset="0"/>
                <a:ea typeface="宋体" panose="02010600030101010101" pitchFamily="2" charset="-122"/>
              </a:defRPr>
            </a:lvl2pPr>
            <a:lvl3pPr marL="1143000" indent="-228600">
              <a:defRPr kumimoji="1" sz="2500">
                <a:solidFill>
                  <a:schemeClr val="tx1"/>
                </a:solidFill>
                <a:latin typeface="Arial" panose="020B0604020202020204" pitchFamily="34" charset="0"/>
                <a:ea typeface="宋体" panose="02010600030101010101" pitchFamily="2" charset="-122"/>
              </a:defRPr>
            </a:lvl3pPr>
            <a:lvl4pPr marL="1600200" indent="-228600">
              <a:defRPr kumimoji="1" sz="2500">
                <a:solidFill>
                  <a:schemeClr val="tx1"/>
                </a:solidFill>
                <a:latin typeface="Arial" panose="020B0604020202020204" pitchFamily="34" charset="0"/>
                <a:ea typeface="宋体" panose="02010600030101010101" pitchFamily="2" charset="-122"/>
              </a:defRPr>
            </a:lvl4pPr>
            <a:lvl5pPr marL="2057400" indent="-228600">
              <a:defRPr kumimoji="1" sz="2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9pPr>
          </a:lstStyle>
          <a:p>
            <a:pPr algn="ctr"/>
            <a:r>
              <a:rPr lang="zh-CN" altLang="en-US" sz="2100" dirty="0">
                <a:latin typeface="华文中宋" panose="02010600040101010101" pitchFamily="2" charset="-122"/>
                <a:ea typeface="华文中宋" panose="02010600040101010101" pitchFamily="2" charset="-122"/>
              </a:rPr>
              <a:t>负氢源源体图</a:t>
            </a:r>
            <a:endParaRPr lang="zh-CN" altLang="en-US" sz="2100" dirty="0">
              <a:solidFill>
                <a:srgbClr val="800000"/>
              </a:solidFill>
              <a:latin typeface="华文中宋" panose="02010600040101010101" pitchFamily="2" charset="-122"/>
              <a:ea typeface="华文中宋" panose="02010600040101010101" pitchFamily="2" charset="-122"/>
            </a:endParaRPr>
          </a:p>
        </p:txBody>
      </p:sp>
      <p:sp>
        <p:nvSpPr>
          <p:cNvPr id="10" name="矩形 9"/>
          <p:cNvSpPr>
            <a:spLocks noChangeArrowheads="1"/>
          </p:cNvSpPr>
          <p:nvPr/>
        </p:nvSpPr>
        <p:spPr bwMode="auto">
          <a:xfrm>
            <a:off x="5652120" y="3327803"/>
            <a:ext cx="2241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3" tIns="47461" rIns="94923" bIns="47461">
            <a:spAutoFit/>
          </a:bodyPr>
          <a:lstStyle>
            <a:lvl1pPr>
              <a:defRPr kumimoji="1" sz="2500">
                <a:solidFill>
                  <a:schemeClr val="tx1"/>
                </a:solidFill>
                <a:latin typeface="Arial" panose="020B0604020202020204" pitchFamily="34" charset="0"/>
                <a:ea typeface="宋体" panose="02010600030101010101" pitchFamily="2" charset="-122"/>
              </a:defRPr>
            </a:lvl1pPr>
            <a:lvl2pPr marL="742950" indent="-285750">
              <a:defRPr kumimoji="1" sz="2500">
                <a:solidFill>
                  <a:schemeClr val="tx1"/>
                </a:solidFill>
                <a:latin typeface="Arial" panose="020B0604020202020204" pitchFamily="34" charset="0"/>
                <a:ea typeface="宋体" panose="02010600030101010101" pitchFamily="2" charset="-122"/>
              </a:defRPr>
            </a:lvl2pPr>
            <a:lvl3pPr marL="1143000" indent="-228600">
              <a:defRPr kumimoji="1" sz="2500">
                <a:solidFill>
                  <a:schemeClr val="tx1"/>
                </a:solidFill>
                <a:latin typeface="Arial" panose="020B0604020202020204" pitchFamily="34" charset="0"/>
                <a:ea typeface="宋体" panose="02010600030101010101" pitchFamily="2" charset="-122"/>
              </a:defRPr>
            </a:lvl3pPr>
            <a:lvl4pPr marL="1600200" indent="-228600">
              <a:defRPr kumimoji="1" sz="2500">
                <a:solidFill>
                  <a:schemeClr val="tx1"/>
                </a:solidFill>
                <a:latin typeface="Arial" panose="020B0604020202020204" pitchFamily="34" charset="0"/>
                <a:ea typeface="宋体" panose="02010600030101010101" pitchFamily="2" charset="-122"/>
              </a:defRPr>
            </a:lvl4pPr>
            <a:lvl5pPr marL="2057400" indent="-228600">
              <a:defRPr kumimoji="1" sz="2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500">
                <a:solidFill>
                  <a:schemeClr val="tx1"/>
                </a:solidFill>
                <a:latin typeface="Arial" panose="020B0604020202020204" pitchFamily="34" charset="0"/>
                <a:ea typeface="宋体" panose="02010600030101010101" pitchFamily="2" charset="-122"/>
              </a:defRPr>
            </a:lvl9pPr>
          </a:lstStyle>
          <a:p>
            <a:pPr algn="ctr"/>
            <a:r>
              <a:rPr lang="zh-CN" altLang="en-US" sz="2100" dirty="0">
                <a:latin typeface="华文中宋" panose="02010600040101010101" pitchFamily="2" charset="-122"/>
                <a:ea typeface="华文中宋" panose="02010600040101010101" pitchFamily="2" charset="-122"/>
              </a:rPr>
              <a:t>负氢源主体图</a:t>
            </a:r>
            <a:endParaRPr lang="zh-CN" altLang="en-US" sz="2100" dirty="0">
              <a:solidFill>
                <a:srgbClr val="800000"/>
              </a:solidFill>
              <a:latin typeface="华文中宋" panose="02010600040101010101" pitchFamily="2" charset="-122"/>
              <a:ea typeface="华文中宋" panose="02010600040101010101" pitchFamily="2" charset="-122"/>
            </a:endParaRPr>
          </a:p>
        </p:txBody>
      </p:sp>
      <p:pic>
        <p:nvPicPr>
          <p:cNvPr id="3" name="图片 2"/>
          <p:cNvPicPr>
            <a:picLocks noChangeAspect="1"/>
          </p:cNvPicPr>
          <p:nvPr/>
        </p:nvPicPr>
        <p:blipFill>
          <a:blip r:embed="rId4"/>
          <a:stretch>
            <a:fillRect/>
          </a:stretch>
        </p:blipFill>
        <p:spPr>
          <a:xfrm>
            <a:off x="755575" y="3861048"/>
            <a:ext cx="4302769" cy="2277080"/>
          </a:xfrm>
          <a:prstGeom prst="rect">
            <a:avLst/>
          </a:prstGeom>
        </p:spPr>
      </p:pic>
    </p:spTree>
    <p:extLst>
      <p:ext uri="{BB962C8B-B14F-4D97-AF65-F5344CB8AC3E}">
        <p14:creationId xmlns:p14="http://schemas.microsoft.com/office/powerpoint/2010/main" val="1603917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-LEBT</a:t>
            </a:r>
            <a:endParaRPr lang="zh-CN" altLang="en-US" dirty="0"/>
          </a:p>
        </p:txBody>
      </p:sp>
      <p:sp>
        <p:nvSpPr>
          <p:cNvPr id="3" name="内容占位符 2"/>
          <p:cNvSpPr>
            <a:spLocks noGrp="1"/>
          </p:cNvSpPr>
          <p:nvPr>
            <p:ph idx="1"/>
          </p:nvPr>
        </p:nvSpPr>
        <p:spPr>
          <a:xfrm>
            <a:off x="459110" y="1131168"/>
            <a:ext cx="1880642" cy="497632"/>
          </a:xfrm>
        </p:spPr>
        <p:txBody>
          <a:bodyPr/>
          <a:lstStyle/>
          <a:p>
            <a:r>
              <a:rPr lang="zh-CN" altLang="en-US" dirty="0" smtClean="0"/>
              <a:t>已完成组装</a:t>
            </a:r>
            <a:endParaRPr lang="zh-CN" altLang="en-US" dirty="0"/>
          </a:p>
        </p:txBody>
      </p:sp>
      <p:pic>
        <p:nvPicPr>
          <p:cNvPr id="5" name="内容占位符 6"/>
          <p:cNvPicPr>
            <a:picLocks noChangeAspect="1"/>
          </p:cNvPicPr>
          <p:nvPr/>
        </p:nvPicPr>
        <p:blipFill rotWithShape="1">
          <a:blip r:embed="rId2" cstate="print">
            <a:extLst>
              <a:ext uri="{28A0092B-C50C-407E-A947-70E740481C1C}">
                <a14:useLocalDpi xmlns:a14="http://schemas.microsoft.com/office/drawing/2010/main" val="0"/>
              </a:ext>
            </a:extLst>
          </a:blip>
          <a:srcRect t="27908"/>
          <a:stretch/>
        </p:blipFill>
        <p:spPr>
          <a:xfrm>
            <a:off x="2771800" y="980728"/>
            <a:ext cx="6060776" cy="5825752"/>
          </a:xfrm>
          <a:prstGeom prst="rect">
            <a:avLst/>
          </a:prstGeom>
        </p:spPr>
      </p:pic>
    </p:spTree>
    <p:extLst>
      <p:ext uri="{BB962C8B-B14F-4D97-AF65-F5344CB8AC3E}">
        <p14:creationId xmlns:p14="http://schemas.microsoft.com/office/powerpoint/2010/main" val="402196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-RFQ</a:t>
            </a:r>
            <a:endParaRPr lang="zh-CN" altLang="en-US" dirty="0"/>
          </a:p>
        </p:txBody>
      </p:sp>
      <p:sp>
        <p:nvSpPr>
          <p:cNvPr id="3" name="内容占位符 2"/>
          <p:cNvSpPr>
            <a:spLocks noGrp="1"/>
          </p:cNvSpPr>
          <p:nvPr>
            <p:ph idx="1"/>
          </p:nvPr>
        </p:nvSpPr>
        <p:spPr/>
        <p:txBody>
          <a:bodyPr/>
          <a:lstStyle/>
          <a:p>
            <a:endParaRPr lang="zh-CN" altLang="en-US" dirty="0"/>
          </a:p>
        </p:txBody>
      </p:sp>
      <p:pic>
        <p:nvPicPr>
          <p:cNvPr id="5" name="图片 4"/>
          <p:cNvPicPr>
            <a:picLocks noChangeAspect="1"/>
          </p:cNvPicPr>
          <p:nvPr/>
        </p:nvPicPr>
        <p:blipFill>
          <a:blip r:embed="rId2"/>
          <a:stretch>
            <a:fillRect/>
          </a:stretch>
        </p:blipFill>
        <p:spPr>
          <a:xfrm>
            <a:off x="4644008" y="3401616"/>
            <a:ext cx="4440703" cy="3456384"/>
          </a:xfrm>
          <a:prstGeom prst="rect">
            <a:avLst/>
          </a:prstGeom>
        </p:spPr>
      </p:pic>
      <p:pic>
        <p:nvPicPr>
          <p:cNvPr id="6" name="图片 5"/>
          <p:cNvPicPr>
            <a:picLocks noChangeAspect="1"/>
          </p:cNvPicPr>
          <p:nvPr/>
        </p:nvPicPr>
        <p:blipFill>
          <a:blip r:embed="rId3"/>
          <a:stretch>
            <a:fillRect/>
          </a:stretch>
        </p:blipFill>
        <p:spPr>
          <a:xfrm>
            <a:off x="5312376" y="346680"/>
            <a:ext cx="3508254" cy="3054936"/>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373213669"/>
              </p:ext>
            </p:extLst>
          </p:nvPr>
        </p:nvGraphicFramePr>
        <p:xfrm>
          <a:off x="539552" y="1196752"/>
          <a:ext cx="4130642" cy="3549650"/>
        </p:xfrm>
        <a:graphic>
          <a:graphicData uri="http://schemas.openxmlformats.org/drawingml/2006/table">
            <a:tbl>
              <a:tblPr/>
              <a:tblGrid>
                <a:gridCol w="2656812">
                  <a:extLst>
                    <a:ext uri="{9D8B030D-6E8A-4147-A177-3AD203B41FA5}">
                      <a16:colId xmlns:a16="http://schemas.microsoft.com/office/drawing/2014/main" val="1111818939"/>
                    </a:ext>
                  </a:extLst>
                </a:gridCol>
                <a:gridCol w="813771">
                  <a:extLst>
                    <a:ext uri="{9D8B030D-6E8A-4147-A177-3AD203B41FA5}">
                      <a16:colId xmlns:a16="http://schemas.microsoft.com/office/drawing/2014/main" val="799425"/>
                    </a:ext>
                  </a:extLst>
                </a:gridCol>
                <a:gridCol w="660059">
                  <a:extLst>
                    <a:ext uri="{9D8B030D-6E8A-4147-A177-3AD203B41FA5}">
                      <a16:colId xmlns:a16="http://schemas.microsoft.com/office/drawing/2014/main" val="1335154086"/>
                    </a:ext>
                  </a:extLst>
                </a:gridCol>
              </a:tblGrid>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离子类型</a:t>
                      </a:r>
                    </a:p>
                  </a:txBody>
                  <a:tcPr marL="68576" marR="68576"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indent="247650"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247650" algn="ctr" defTabSz="947738" rtl="0" eaLnBrk="1" fontAlgn="base" latinLnBrk="0" hangingPunct="1">
                        <a:lnSpc>
                          <a:spcPct val="100000"/>
                        </a:lnSpc>
                        <a:spcBef>
                          <a:spcPct val="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extLst>
                  <a:ext uri="{0D108BD9-81ED-4DB2-BD59-A6C34878D82A}">
                    <a16:rowId xmlns:a16="http://schemas.microsoft.com/office/drawing/2014/main" val="740297220"/>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注入能量</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keV</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24591335"/>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引出能量</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MeV</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2345091434"/>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工作频率</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325</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MHz</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15054818"/>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峰值流强</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6</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mA</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321454433"/>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最高重复频率</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Hz</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71989596"/>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脉宽</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40</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μs</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1887721651"/>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束流最高占空比</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2×10</a:t>
                      </a:r>
                      <a:r>
                        <a:rPr kumimoji="0" lang="en-US" altLang="zh-CN" sz="1400" b="0" i="0" u="none" strike="noStrike" cap="none" normalizeH="0" baseline="30000" smtClean="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indent="228600"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228600" algn="ctr" defTabSz="947738" rtl="0" eaLnBrk="1" fontAlgn="base" latinLnBrk="0" hangingPunct="1">
                        <a:lnSpc>
                          <a:spcPct val="100000"/>
                        </a:lnSpc>
                        <a:spcBef>
                          <a:spcPct val="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83861985"/>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结构损耗功率（峰值）</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388</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3192410716"/>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束流功率（峰值）</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18</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59315545"/>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射频峰值功率</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406</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2956221062"/>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平均束流功率</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0.36</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382278140"/>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平均流强</a:t>
                      </a:r>
                    </a:p>
                  </a:txBody>
                  <a:tcPr marL="68576" marR="68576"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120</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nA</a:t>
                      </a: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extLst>
                  <a:ext uri="{0D108BD9-81ED-4DB2-BD59-A6C34878D82A}">
                    <a16:rowId xmlns:a16="http://schemas.microsoft.com/office/drawing/2014/main" val="3049460175"/>
                  </a:ext>
                </a:extLst>
              </a:tr>
            </a:tbl>
          </a:graphicData>
        </a:graphic>
      </p:graphicFrame>
    </p:spTree>
    <p:extLst>
      <p:ext uri="{BB962C8B-B14F-4D97-AF65-F5344CB8AC3E}">
        <p14:creationId xmlns:p14="http://schemas.microsoft.com/office/powerpoint/2010/main" val="762878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-DTL</a:t>
            </a:r>
            <a:endParaRPr lang="zh-CN" altLang="en-US" dirty="0"/>
          </a:p>
        </p:txBody>
      </p:sp>
      <p:sp>
        <p:nvSpPr>
          <p:cNvPr id="3" name="内容占位符 2"/>
          <p:cNvSpPr>
            <a:spLocks noGrp="1"/>
          </p:cNvSpPr>
          <p:nvPr>
            <p:ph idx="1"/>
          </p:nvPr>
        </p:nvSpPr>
        <p:spPr>
          <a:xfrm>
            <a:off x="459110" y="1340768"/>
            <a:ext cx="3536826" cy="2664296"/>
          </a:xfrm>
        </p:spPr>
        <p:txBody>
          <a:bodyPr/>
          <a:lstStyle/>
          <a:p>
            <a:r>
              <a:rPr lang="zh-CN" altLang="en-US" dirty="0" smtClean="0"/>
              <a:t>注入能量</a:t>
            </a:r>
            <a:r>
              <a:rPr lang="en-US" altLang="zh-CN" dirty="0" smtClean="0"/>
              <a:t>	4MeV</a:t>
            </a:r>
          </a:p>
          <a:p>
            <a:r>
              <a:rPr lang="zh-CN" altLang="en-US" dirty="0" smtClean="0"/>
              <a:t>输出能量</a:t>
            </a:r>
            <a:r>
              <a:rPr lang="en-US" altLang="zh-CN" dirty="0" smtClean="0"/>
              <a:t>	7MeV</a:t>
            </a:r>
          </a:p>
          <a:p>
            <a:r>
              <a:rPr lang="zh-CN" altLang="en-US" dirty="0" smtClean="0"/>
              <a:t>脉冲流强</a:t>
            </a:r>
            <a:r>
              <a:rPr lang="en-US" altLang="zh-CN" dirty="0" smtClean="0"/>
              <a:t>	5mA</a:t>
            </a:r>
          </a:p>
          <a:p>
            <a:r>
              <a:rPr lang="zh-CN" altLang="en-US" dirty="0" smtClean="0"/>
              <a:t>特点</a:t>
            </a:r>
            <a:endParaRPr lang="en-US" altLang="zh-CN" dirty="0" smtClean="0"/>
          </a:p>
          <a:p>
            <a:pPr lvl="1"/>
            <a:r>
              <a:rPr lang="zh-CN" altLang="en-US" dirty="0" smtClean="0"/>
              <a:t>永磁四极铁（</a:t>
            </a:r>
            <a:r>
              <a:rPr lang="en-US" altLang="zh-CN" dirty="0" smtClean="0"/>
              <a:t>PMQ</a:t>
            </a:r>
            <a:r>
              <a:rPr lang="zh-CN" altLang="en-US" dirty="0" smtClean="0"/>
              <a:t>）聚焦</a:t>
            </a:r>
            <a:endParaRPr lang="en-US" altLang="zh-CN" dirty="0" smtClean="0"/>
          </a:p>
          <a:p>
            <a:pPr lvl="2"/>
            <a:r>
              <a:rPr lang="zh-CN" altLang="en-US" dirty="0" smtClean="0"/>
              <a:t>结构简单，分流阻抗高，稳定性好</a:t>
            </a:r>
            <a:endParaRPr lang="en-US" altLang="zh-CN" dirty="0" smtClean="0"/>
          </a:p>
          <a:p>
            <a:pPr lvl="1"/>
            <a:r>
              <a:rPr lang="zh-CN" altLang="en-US" dirty="0" smtClean="0"/>
              <a:t>直接组装，准直无需调整</a:t>
            </a:r>
            <a:endParaRPr lang="en-US" altLang="zh-CN" dirty="0" smtClean="0"/>
          </a:p>
          <a:p>
            <a:pPr lvl="2"/>
            <a:r>
              <a:rPr lang="zh-CN" altLang="en-US" dirty="0" smtClean="0"/>
              <a:t>结构稳定，装配简单</a:t>
            </a:r>
            <a:endParaRPr lang="en-US" altLang="zh-CN" dirty="0" smtClean="0"/>
          </a:p>
        </p:txBody>
      </p:sp>
      <p:pic>
        <p:nvPicPr>
          <p:cNvPr id="7" name="图片 6"/>
          <p:cNvPicPr/>
          <p:nvPr/>
        </p:nvPicPr>
        <p:blipFill>
          <a:blip r:embed="rId2"/>
          <a:stretch>
            <a:fillRect/>
          </a:stretch>
        </p:blipFill>
        <p:spPr>
          <a:xfrm>
            <a:off x="4427984" y="2348880"/>
            <a:ext cx="4536331" cy="4388505"/>
          </a:xfrm>
          <a:prstGeom prst="rect">
            <a:avLst/>
          </a:prstGeom>
        </p:spPr>
      </p:pic>
    </p:spTree>
    <p:extLst>
      <p:ext uri="{BB962C8B-B14F-4D97-AF65-F5344CB8AC3E}">
        <p14:creationId xmlns:p14="http://schemas.microsoft.com/office/powerpoint/2010/main" val="31338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进程</a:t>
            </a:r>
            <a:r>
              <a:rPr lang="en-US" altLang="zh-CN" dirty="0" smtClean="0"/>
              <a:t>-DTL-PMQ</a:t>
            </a:r>
            <a:endParaRPr lang="zh-CN" altLang="en-US" dirty="0"/>
          </a:p>
        </p:txBody>
      </p:sp>
      <p:sp>
        <p:nvSpPr>
          <p:cNvPr id="3" name="内容占位符 2"/>
          <p:cNvSpPr>
            <a:spLocks noGrp="1"/>
          </p:cNvSpPr>
          <p:nvPr>
            <p:ph idx="1"/>
          </p:nvPr>
        </p:nvSpPr>
        <p:spPr>
          <a:xfrm>
            <a:off x="459110" y="1131168"/>
            <a:ext cx="8229600" cy="2729880"/>
          </a:xfrm>
        </p:spPr>
        <p:txBody>
          <a:bodyPr/>
          <a:lstStyle/>
          <a:p>
            <a:r>
              <a:rPr lang="zh-CN" altLang="en-US" dirty="0" smtClean="0"/>
              <a:t>数量</a:t>
            </a:r>
            <a:r>
              <a:rPr lang="en-US" altLang="zh-CN" dirty="0" smtClean="0"/>
              <a:t>			40</a:t>
            </a:r>
          </a:p>
          <a:p>
            <a:r>
              <a:rPr lang="zh-CN" altLang="en-US" dirty="0" smtClean="0"/>
              <a:t>磁场梯度</a:t>
            </a:r>
            <a:r>
              <a:rPr lang="en-US" altLang="zh-CN" dirty="0" smtClean="0"/>
              <a:t>		83T/m</a:t>
            </a:r>
          </a:p>
          <a:p>
            <a:r>
              <a:rPr lang="zh-CN" altLang="en-US" dirty="0" smtClean="0"/>
              <a:t>梯度积分误差</a:t>
            </a:r>
            <a:r>
              <a:rPr lang="en-US" altLang="zh-CN" dirty="0" smtClean="0"/>
              <a:t>		&lt;1 </a:t>
            </a:r>
            <a:r>
              <a:rPr lang="en-US" altLang="zh-CN" dirty="0"/>
              <a:t>%</a:t>
            </a:r>
          </a:p>
          <a:p>
            <a:r>
              <a:rPr lang="zh-CN" altLang="en-US" dirty="0" smtClean="0"/>
              <a:t>高阶场</a:t>
            </a:r>
            <a:r>
              <a:rPr lang="en-US" altLang="zh-CN" dirty="0" smtClean="0"/>
              <a:t> </a:t>
            </a:r>
            <a:r>
              <a:rPr lang="en-GB" altLang="zh-CN" dirty="0"/>
              <a:t>@R=9mm	</a:t>
            </a:r>
            <a:r>
              <a:rPr lang="en-GB" altLang="zh-CN" dirty="0" smtClean="0"/>
              <a:t>&lt;1</a:t>
            </a:r>
            <a:r>
              <a:rPr lang="en-GB" altLang="zh-CN" dirty="0"/>
              <a:t>%</a:t>
            </a:r>
          </a:p>
          <a:p>
            <a:r>
              <a:rPr lang="zh-CN" altLang="en-US" dirty="0" smtClean="0"/>
              <a:t>旋转角</a:t>
            </a:r>
            <a:r>
              <a:rPr lang="en-US" altLang="zh-CN" dirty="0"/>
              <a:t>	</a:t>
            </a:r>
            <a:r>
              <a:rPr lang="en-US" altLang="zh-CN" dirty="0" smtClean="0"/>
              <a:t>	&lt;</a:t>
            </a:r>
            <a:r>
              <a:rPr lang="en-US" altLang="zh-CN" dirty="0"/>
              <a:t>0.6 degrees</a:t>
            </a:r>
            <a:endParaRPr lang="en-GB" altLang="zh-CN" dirty="0"/>
          </a:p>
          <a:p>
            <a:r>
              <a:rPr lang="zh-CN" altLang="en-US" dirty="0" smtClean="0"/>
              <a:t>磁中心</a:t>
            </a:r>
            <a:r>
              <a:rPr lang="en-US" altLang="zh-CN" dirty="0"/>
              <a:t>	</a:t>
            </a:r>
            <a:r>
              <a:rPr lang="en-US" altLang="zh-CN" dirty="0" smtClean="0"/>
              <a:t>	&lt;0.02 </a:t>
            </a:r>
            <a:r>
              <a:rPr lang="en-US" altLang="zh-CN" dirty="0"/>
              <a:t>mm</a:t>
            </a:r>
          </a:p>
          <a:p>
            <a:r>
              <a:rPr lang="zh-CN" altLang="en-US" dirty="0" smtClean="0"/>
              <a:t>精度要求比较高，通过精确测量</a:t>
            </a:r>
            <a:r>
              <a:rPr lang="en-US" altLang="zh-CN" dirty="0" smtClean="0"/>
              <a:t>-&gt;</a:t>
            </a:r>
            <a:r>
              <a:rPr lang="zh-CN" altLang="en-US" dirty="0" smtClean="0"/>
              <a:t>修正、筛选来实现</a:t>
            </a:r>
            <a:endParaRPr lang="en-US" altLang="zh-CN" dirty="0"/>
          </a:p>
          <a:p>
            <a:endParaRPr lang="zh-CN" altLang="en-US" dirty="0"/>
          </a:p>
        </p:txBody>
      </p:sp>
      <p:pic>
        <p:nvPicPr>
          <p:cNvPr id="7" name="图片 9" descr="C:\Users\wbc\Desktop\PMQ照片（精）2015324\IMG_20150324_172849.jpg"/>
          <p:cNvPicPr>
            <a:picLocks noChangeAspect="1" noChangeArrowheads="1"/>
          </p:cNvPicPr>
          <p:nvPr/>
        </p:nvPicPr>
        <p:blipFill>
          <a:blip r:embed="rId2">
            <a:extLst>
              <a:ext uri="{28A0092B-C50C-407E-A947-70E740481C1C}">
                <a14:useLocalDpi xmlns:a14="http://schemas.microsoft.com/office/drawing/2010/main" val="0"/>
              </a:ext>
            </a:extLst>
          </a:blip>
          <a:srcRect l="34782" t="14320" r="21736" b="17715"/>
          <a:stretch>
            <a:fillRect/>
          </a:stretch>
        </p:blipFill>
        <p:spPr bwMode="auto">
          <a:xfrm>
            <a:off x="2267744" y="4293096"/>
            <a:ext cx="2666640"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0" descr="C:\Users\wbc\Desktop\PMQ照片（精）2015324\IMG_20150324_172422.jpg"/>
          <p:cNvPicPr>
            <a:picLocks noChangeAspect="1" noChangeArrowheads="1"/>
          </p:cNvPicPr>
          <p:nvPr/>
        </p:nvPicPr>
        <p:blipFill>
          <a:blip r:embed="rId3">
            <a:extLst>
              <a:ext uri="{28A0092B-C50C-407E-A947-70E740481C1C}">
                <a14:useLocalDpi xmlns:a14="http://schemas.microsoft.com/office/drawing/2010/main" val="0"/>
              </a:ext>
            </a:extLst>
          </a:blip>
          <a:srcRect l="37778" t="21651" r="24434" b="9781"/>
          <a:stretch>
            <a:fillRect/>
          </a:stretch>
        </p:blipFill>
        <p:spPr bwMode="auto">
          <a:xfrm>
            <a:off x="5868144" y="4221088"/>
            <a:ext cx="2286860"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35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-DTL-PMQ</a:t>
            </a:r>
            <a:endParaRPr lang="zh-CN" altLang="en-US" dirty="0"/>
          </a:p>
        </p:txBody>
      </p:sp>
      <p:sp>
        <p:nvSpPr>
          <p:cNvPr id="3" name="内容占位符 2"/>
          <p:cNvSpPr>
            <a:spLocks noGrp="1"/>
          </p:cNvSpPr>
          <p:nvPr>
            <p:ph idx="1"/>
          </p:nvPr>
        </p:nvSpPr>
        <p:spPr>
          <a:xfrm>
            <a:off x="459110" y="1131168"/>
            <a:ext cx="3608834" cy="582837"/>
          </a:xfrm>
        </p:spPr>
        <p:txBody>
          <a:bodyPr/>
          <a:lstStyle/>
          <a:p>
            <a:r>
              <a:rPr lang="zh-CN" altLang="en-US" dirty="0" smtClean="0"/>
              <a:t>测磁设备</a:t>
            </a:r>
            <a:endParaRPr lang="zh-CN" altLang="en-US"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512972"/>
            <a:ext cx="4430684" cy="3358342"/>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2806" y="2060848"/>
            <a:ext cx="2687757" cy="47782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9175" t="2597" r="12887"/>
          <a:stretch/>
        </p:blipFill>
        <p:spPr>
          <a:xfrm>
            <a:off x="35496" y="1714005"/>
            <a:ext cx="3893270" cy="2738049"/>
          </a:xfrm>
          <a:prstGeom prst="rect">
            <a:avLst/>
          </a:prstGeom>
        </p:spPr>
      </p:pic>
      <p:sp>
        <p:nvSpPr>
          <p:cNvPr id="8" name="文本框 7"/>
          <p:cNvSpPr txBox="1"/>
          <p:nvPr/>
        </p:nvSpPr>
        <p:spPr>
          <a:xfrm>
            <a:off x="6646437" y="1699058"/>
            <a:ext cx="1800493" cy="369332"/>
          </a:xfrm>
          <a:prstGeom prst="rect">
            <a:avLst/>
          </a:prstGeom>
          <a:noFill/>
        </p:spPr>
        <p:txBody>
          <a:bodyPr wrap="none" rtlCol="0">
            <a:spAutoFit/>
          </a:bodyPr>
          <a:lstStyle/>
          <a:p>
            <a:r>
              <a:rPr lang="zh-CN" altLang="en-US" dirty="0" smtClean="0"/>
              <a:t>高能所旋转线圈</a:t>
            </a:r>
            <a:endParaRPr lang="zh-CN" altLang="en-US" dirty="0"/>
          </a:p>
        </p:txBody>
      </p:sp>
      <p:sp>
        <p:nvSpPr>
          <p:cNvPr id="9" name="文本框 8"/>
          <p:cNvSpPr txBox="1"/>
          <p:nvPr/>
        </p:nvSpPr>
        <p:spPr>
          <a:xfrm>
            <a:off x="3995936" y="1844824"/>
            <a:ext cx="1338828" cy="369332"/>
          </a:xfrm>
          <a:prstGeom prst="rect">
            <a:avLst/>
          </a:prstGeom>
          <a:noFill/>
        </p:spPr>
        <p:txBody>
          <a:bodyPr wrap="none" rtlCol="0">
            <a:spAutoFit/>
          </a:bodyPr>
          <a:lstStyle/>
          <a:p>
            <a:r>
              <a:rPr lang="zh-CN" altLang="en-US" dirty="0" smtClean="0"/>
              <a:t>霍尔点测仪</a:t>
            </a:r>
            <a:endParaRPr lang="zh-CN" altLang="en-US" dirty="0"/>
          </a:p>
        </p:txBody>
      </p:sp>
      <p:sp>
        <p:nvSpPr>
          <p:cNvPr id="10" name="文本框 9"/>
          <p:cNvSpPr txBox="1"/>
          <p:nvPr/>
        </p:nvSpPr>
        <p:spPr>
          <a:xfrm>
            <a:off x="4174557" y="3140968"/>
            <a:ext cx="1569660" cy="369332"/>
          </a:xfrm>
          <a:prstGeom prst="rect">
            <a:avLst/>
          </a:prstGeom>
          <a:noFill/>
        </p:spPr>
        <p:txBody>
          <a:bodyPr wrap="none" rtlCol="0">
            <a:spAutoFit/>
          </a:bodyPr>
          <a:lstStyle/>
          <a:p>
            <a:r>
              <a:rPr lang="zh-CN" altLang="en-US" dirty="0" smtClean="0"/>
              <a:t>振动丝测量仪</a:t>
            </a:r>
            <a:endParaRPr lang="zh-CN" altLang="en-US" dirty="0"/>
          </a:p>
        </p:txBody>
      </p:sp>
    </p:spTree>
    <p:extLst>
      <p:ext uri="{BB962C8B-B14F-4D97-AF65-F5344CB8AC3E}">
        <p14:creationId xmlns:p14="http://schemas.microsoft.com/office/powerpoint/2010/main" val="106747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-DTL-</a:t>
            </a:r>
            <a:r>
              <a:rPr lang="zh-CN" altLang="en-US" dirty="0" smtClean="0"/>
              <a:t>准直</a:t>
            </a:r>
            <a:endParaRPr lang="zh-CN" altLang="en-US" dirty="0"/>
          </a:p>
        </p:txBody>
      </p:sp>
      <p:sp>
        <p:nvSpPr>
          <p:cNvPr id="3" name="内容占位符 2"/>
          <p:cNvSpPr>
            <a:spLocks noGrp="1"/>
          </p:cNvSpPr>
          <p:nvPr>
            <p:ph idx="1"/>
          </p:nvPr>
        </p:nvSpPr>
        <p:spPr>
          <a:xfrm>
            <a:off x="459110" y="1131168"/>
            <a:ext cx="4256906" cy="2729880"/>
          </a:xfrm>
        </p:spPr>
        <p:txBody>
          <a:bodyPr/>
          <a:lstStyle/>
          <a:p>
            <a:r>
              <a:rPr lang="zh-CN" altLang="en-US" dirty="0" smtClean="0"/>
              <a:t>准直要求</a:t>
            </a:r>
            <a:endParaRPr lang="en-US" altLang="zh-CN" dirty="0" smtClean="0"/>
          </a:p>
          <a:p>
            <a:pPr lvl="1"/>
            <a:r>
              <a:rPr lang="zh-CN" altLang="en-US" dirty="0" smtClean="0"/>
              <a:t>磁中心偏差绝对值小于</a:t>
            </a:r>
            <a:r>
              <a:rPr lang="en-US" altLang="zh-CN" dirty="0" smtClean="0"/>
              <a:t>0.17mm</a:t>
            </a:r>
            <a:r>
              <a:rPr lang="zh-CN" altLang="en-US" dirty="0" smtClean="0"/>
              <a:t>，均方根小于</a:t>
            </a:r>
            <a:r>
              <a:rPr lang="en-US" altLang="zh-CN" dirty="0" smtClean="0"/>
              <a:t>0.1mm</a:t>
            </a:r>
          </a:p>
          <a:p>
            <a:pPr lvl="1"/>
            <a:r>
              <a:rPr lang="zh-CN" altLang="en-US" dirty="0" smtClean="0"/>
              <a:t>以前都采用可调装置</a:t>
            </a:r>
            <a:endParaRPr lang="en-US" altLang="zh-CN" dirty="0" smtClean="0"/>
          </a:p>
          <a:p>
            <a:pPr lvl="1"/>
            <a:r>
              <a:rPr lang="zh-CN" altLang="en-US" dirty="0" smtClean="0"/>
              <a:t>结构复杂，调整难度大</a:t>
            </a:r>
            <a:endParaRPr lang="en-US" altLang="zh-CN" dirty="0" smtClean="0"/>
          </a:p>
          <a:p>
            <a:pPr lvl="1"/>
            <a:r>
              <a:rPr lang="en-US" altLang="zh-CN" dirty="0" smtClean="0"/>
              <a:t>CERN Linac4 DTL</a:t>
            </a:r>
            <a:r>
              <a:rPr lang="zh-CN" altLang="en-US" dirty="0" smtClean="0"/>
              <a:t>首次采用直接安装方式</a:t>
            </a:r>
            <a:endParaRPr lang="en-US" altLang="zh-CN" dirty="0" smtClean="0"/>
          </a:p>
        </p:txBody>
      </p:sp>
      <p:pic>
        <p:nvPicPr>
          <p:cNvPr id="5" name="图片 4"/>
          <p:cNvPicPr>
            <a:picLocks noChangeAspect="1"/>
          </p:cNvPicPr>
          <p:nvPr/>
        </p:nvPicPr>
        <p:blipFill>
          <a:blip r:embed="rId2"/>
          <a:stretch>
            <a:fillRect/>
          </a:stretch>
        </p:blipFill>
        <p:spPr>
          <a:xfrm>
            <a:off x="4860032" y="1052736"/>
            <a:ext cx="3776843" cy="3038882"/>
          </a:xfrm>
          <a:prstGeom prst="rect">
            <a:avLst/>
          </a:prstGeom>
        </p:spPr>
      </p:pic>
      <p:pic>
        <p:nvPicPr>
          <p:cNvPr id="6" name="内容占位符 3"/>
          <p:cNvPicPr>
            <a:picLocks noGrp="1" noChangeAspect="1"/>
          </p:cNvPicPr>
          <p:nvPr>
            <p:ph idx="1"/>
          </p:nvPr>
        </p:nvPicPr>
        <p:blipFill>
          <a:blip r:embed="rId3">
            <a:lum bright="-4000"/>
            <a:extLst>
              <a:ext uri="{28A0092B-C50C-407E-A947-70E740481C1C}">
                <a14:useLocalDpi xmlns:a14="http://schemas.microsoft.com/office/drawing/2010/main" val="0"/>
              </a:ext>
            </a:extLst>
          </a:blip>
          <a:srcRect r="7121"/>
          <a:stretch>
            <a:fillRect/>
          </a:stretch>
        </p:blipFill>
        <p:spPr bwMode="auto">
          <a:xfrm>
            <a:off x="28479" y="3332352"/>
            <a:ext cx="5119585" cy="35272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74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bwMode="auto">
          <a:xfrm>
            <a:off x="323850" y="188640"/>
            <a:ext cx="8524875" cy="7200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kumimoji="0" lang="zh-CN" altLang="en-US" sz="4400" dirty="0" smtClean="0">
                <a:solidFill>
                  <a:srgbClr val="800000"/>
                </a:solidFill>
              </a:rPr>
              <a:t>目 录</a:t>
            </a:r>
            <a:r>
              <a:rPr kumimoji="0" lang="zh-CN" altLang="en-US" sz="3200" dirty="0" smtClean="0">
                <a:solidFill>
                  <a:srgbClr val="800000"/>
                </a:solidFill>
              </a:rPr>
              <a:t/>
            </a:r>
            <a:br>
              <a:rPr kumimoji="0" lang="zh-CN" altLang="en-US" sz="3200" dirty="0" smtClean="0">
                <a:solidFill>
                  <a:srgbClr val="800000"/>
                </a:solidFill>
              </a:rPr>
            </a:br>
            <a:endParaRPr kumimoji="0" lang="zh-CN" altLang="en-US" sz="3200" dirty="0" smtClean="0">
              <a:solidFill>
                <a:srgbClr val="800000"/>
              </a:solidFill>
            </a:endParaRPr>
          </a:p>
        </p:txBody>
      </p:sp>
      <p:sp>
        <p:nvSpPr>
          <p:cNvPr id="8" name="TextBox 3"/>
          <p:cNvSpPr txBox="1">
            <a:spLocks noChangeArrowheads="1"/>
          </p:cNvSpPr>
          <p:nvPr/>
        </p:nvSpPr>
        <p:spPr bwMode="auto">
          <a:xfrm>
            <a:off x="611560" y="1504121"/>
            <a:ext cx="6408712" cy="5035225"/>
          </a:xfrm>
          <a:prstGeom prst="rect">
            <a:avLst/>
          </a:prstGeom>
          <a:noFill/>
          <a:ln w="9525">
            <a:noFill/>
            <a:miter lim="800000"/>
            <a:headEnd/>
            <a:tailEnd/>
          </a:ln>
        </p:spPr>
        <p:txBody>
          <a:bodyPr wrap="square">
            <a:spAutoFit/>
          </a:bodyPr>
          <a:lstStyle/>
          <a:p>
            <a:pPr marL="457200" indent="-457200" algn="just">
              <a:lnSpc>
                <a:spcPct val="130000"/>
              </a:lnSpc>
              <a:spcBef>
                <a:spcPts val="600"/>
              </a:spcBef>
              <a:buFontTx/>
              <a:buAutoNum type="arabicPeriod"/>
            </a:pPr>
            <a:r>
              <a:rPr lang="zh-CN" altLang="en-US" sz="3200" dirty="0" smtClean="0">
                <a:latin typeface="微软雅黑" panose="020B0503020204020204" pitchFamily="34" charset="-122"/>
                <a:ea typeface="微软雅黑" panose="020B0503020204020204" pitchFamily="34" charset="-122"/>
                <a:cs typeface="华文中宋"/>
              </a:rPr>
              <a:t>项目背景</a:t>
            </a:r>
            <a:endParaRPr lang="en-US" altLang="zh-CN" sz="3200" dirty="0" smtClean="0">
              <a:latin typeface="微软雅黑" panose="020B0503020204020204" pitchFamily="34" charset="-122"/>
              <a:ea typeface="微软雅黑" panose="020B0503020204020204" pitchFamily="34" charset="-122"/>
              <a:cs typeface="华文中宋"/>
            </a:endParaRPr>
          </a:p>
          <a:p>
            <a:pPr marL="446088" indent="-446088" algn="just">
              <a:lnSpc>
                <a:spcPct val="130000"/>
              </a:lnSpc>
              <a:spcBef>
                <a:spcPts val="600"/>
              </a:spcBef>
              <a:buFont typeface="+mj-lt"/>
              <a:buAutoNum type="arabicPeriod" startAt="2"/>
            </a:pPr>
            <a:r>
              <a:rPr lang="zh-CN" altLang="en-US" sz="3200" dirty="0" smtClean="0">
                <a:latin typeface="微软雅黑" panose="020B0503020204020204" pitchFamily="34" charset="-122"/>
                <a:ea typeface="微软雅黑" panose="020B0503020204020204" pitchFamily="34" charset="-122"/>
                <a:cs typeface="华文中宋"/>
              </a:rPr>
              <a:t>装置简介</a:t>
            </a:r>
            <a:endParaRPr lang="zh-CN" altLang="en-US" sz="3200" dirty="0">
              <a:latin typeface="微软雅黑" panose="020B0503020204020204" pitchFamily="34" charset="-122"/>
              <a:ea typeface="微软雅黑" panose="020B0503020204020204" pitchFamily="34" charset="-122"/>
              <a:cs typeface="华文中宋"/>
            </a:endParaRPr>
          </a:p>
          <a:p>
            <a:pPr marL="971550" lvl="1" indent="-514350" algn="just">
              <a:lnSpc>
                <a:spcPct val="130000"/>
              </a:lnSpc>
              <a:spcBef>
                <a:spcPts val="600"/>
              </a:spcBef>
              <a:buFont typeface="Arial" panose="020B0604020202020204" pitchFamily="34" charset="0"/>
              <a:buChar char="•"/>
            </a:pPr>
            <a:r>
              <a:rPr lang="zh-CN" altLang="en-US" sz="3200" dirty="0" smtClean="0">
                <a:latin typeface="微软雅黑" panose="020B0503020204020204" pitchFamily="34" charset="-122"/>
                <a:ea typeface="微软雅黑" panose="020B0503020204020204" pitchFamily="34" charset="-122"/>
                <a:cs typeface="华文中宋"/>
              </a:rPr>
              <a:t>直线注入器</a:t>
            </a:r>
            <a:endParaRPr lang="en-US" altLang="zh-CN" sz="3200" dirty="0" smtClean="0">
              <a:latin typeface="微软雅黑" panose="020B0503020204020204" pitchFamily="34" charset="-122"/>
              <a:ea typeface="微软雅黑" panose="020B0503020204020204" pitchFamily="34" charset="-122"/>
              <a:cs typeface="华文中宋"/>
            </a:endParaRPr>
          </a:p>
          <a:p>
            <a:pPr marL="914400" lvl="1" indent="-457200" algn="just">
              <a:lnSpc>
                <a:spcPct val="130000"/>
              </a:lnSpc>
              <a:spcBef>
                <a:spcPts val="600"/>
              </a:spcBef>
              <a:buFont typeface="Arial" panose="020B0604020202020204" pitchFamily="34" charset="0"/>
              <a:buChar char="•"/>
            </a:pPr>
            <a:r>
              <a:rPr lang="zh-CN" altLang="en-US" sz="3200" dirty="0" smtClean="0">
                <a:latin typeface="微软雅黑" panose="020B0503020204020204" pitchFamily="34" charset="-122"/>
                <a:ea typeface="微软雅黑" panose="020B0503020204020204" pitchFamily="34" charset="-122"/>
                <a:cs typeface="华文中宋"/>
              </a:rPr>
              <a:t>同步加速器</a:t>
            </a:r>
          </a:p>
          <a:p>
            <a:pPr marL="914400" lvl="1" indent="-457200" algn="just">
              <a:lnSpc>
                <a:spcPct val="130000"/>
              </a:lnSpc>
              <a:spcBef>
                <a:spcPts val="600"/>
              </a:spcBef>
              <a:buFont typeface="Arial" panose="020B0604020202020204" pitchFamily="34" charset="0"/>
              <a:buChar char="•"/>
            </a:pPr>
            <a:r>
              <a:rPr lang="zh-CN" altLang="en-US" sz="3200" dirty="0" smtClean="0">
                <a:latin typeface="微软雅黑" panose="020B0503020204020204" pitchFamily="34" charset="-122"/>
                <a:ea typeface="微软雅黑" panose="020B0503020204020204" pitchFamily="34" charset="-122"/>
                <a:cs typeface="华文中宋"/>
              </a:rPr>
              <a:t>束流输运线</a:t>
            </a:r>
          </a:p>
          <a:p>
            <a:pPr marL="446088" indent="-446088" algn="just">
              <a:lnSpc>
                <a:spcPct val="130000"/>
              </a:lnSpc>
              <a:spcBef>
                <a:spcPts val="600"/>
              </a:spcBef>
              <a:buFont typeface="+mj-lt"/>
              <a:buAutoNum type="arabicPeriod" startAt="2"/>
            </a:pPr>
            <a:r>
              <a:rPr lang="zh-CN" altLang="en-US" sz="3200" dirty="0" smtClean="0">
                <a:latin typeface="微软雅黑" panose="020B0503020204020204" pitchFamily="34" charset="-122"/>
                <a:ea typeface="微软雅黑" panose="020B0503020204020204" pitchFamily="34" charset="-122"/>
                <a:cs typeface="华文中宋"/>
              </a:rPr>
              <a:t>工程和研究进展</a:t>
            </a:r>
            <a:endParaRPr lang="zh-CN" altLang="en-US" sz="3200" dirty="0" smtClean="0">
              <a:latin typeface="微软雅黑" panose="020B0503020204020204" pitchFamily="34" charset="-122"/>
              <a:ea typeface="微软雅黑" panose="020B0503020204020204" pitchFamily="34" charset="-122"/>
              <a:cs typeface="华文中宋"/>
            </a:endParaRPr>
          </a:p>
          <a:p>
            <a:pPr marL="446088" indent="-446088" algn="just">
              <a:lnSpc>
                <a:spcPct val="130000"/>
              </a:lnSpc>
              <a:spcBef>
                <a:spcPts val="600"/>
              </a:spcBef>
              <a:buFont typeface="+mj-lt"/>
              <a:buAutoNum type="arabicPeriod" startAt="2"/>
            </a:pPr>
            <a:r>
              <a:rPr lang="zh-CN" altLang="en-US" sz="3200" dirty="0" smtClean="0">
                <a:latin typeface="微软雅黑" panose="020B0503020204020204" pitchFamily="34" charset="-122"/>
                <a:ea typeface="微软雅黑" panose="020B0503020204020204" pitchFamily="34" charset="-122"/>
                <a:cs typeface="华文中宋"/>
              </a:rPr>
              <a:t>总结和致谢</a:t>
            </a:r>
            <a:endParaRPr lang="en-US" altLang="zh-CN" sz="3200" dirty="0" smtClean="0">
              <a:latin typeface="微软雅黑" panose="020B0503020204020204" pitchFamily="34" charset="-122"/>
              <a:ea typeface="微软雅黑" panose="020B0503020204020204" pitchFamily="34" charset="-122"/>
              <a:cs typeface="华文中宋"/>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工程进展</a:t>
            </a:r>
            <a:r>
              <a:rPr lang="en-US" altLang="zh-CN" dirty="0" smtClean="0"/>
              <a:t>-</a:t>
            </a:r>
            <a:r>
              <a:rPr lang="zh-CN" altLang="en-US" dirty="0" smtClean="0"/>
              <a:t>阶梯场磁铁</a:t>
            </a:r>
            <a:endParaRPr lang="zh-CN" altLang="en-US" dirty="0"/>
          </a:p>
        </p:txBody>
      </p:sp>
      <p:sp>
        <p:nvSpPr>
          <p:cNvPr id="3" name="内容占位符 2"/>
          <p:cNvSpPr>
            <a:spLocks noGrp="1"/>
          </p:cNvSpPr>
          <p:nvPr>
            <p:ph idx="1"/>
          </p:nvPr>
        </p:nvSpPr>
        <p:spPr>
          <a:xfrm>
            <a:off x="459110" y="1131168"/>
            <a:ext cx="1807524" cy="2009800"/>
          </a:xfrm>
        </p:spPr>
        <p:txBody>
          <a:bodyPr/>
          <a:lstStyle/>
          <a:p>
            <a:r>
              <a:rPr lang="zh-CN" altLang="en-US" dirty="0" smtClean="0"/>
              <a:t>高斯分布转换到均匀分布</a:t>
            </a:r>
            <a:endParaRPr lang="zh-CN" altLang="en-US" dirty="0"/>
          </a:p>
        </p:txBody>
      </p:sp>
      <p:pic>
        <p:nvPicPr>
          <p:cNvPr id="5" name="图片 3" descr="F:\20160614\测磁\IMG_0465.JPG"/>
          <p:cNvPicPr>
            <a:picLocks noChangeAspect="1" noChangeArrowheads="1"/>
          </p:cNvPicPr>
          <p:nvPr/>
        </p:nvPicPr>
        <p:blipFill>
          <a:blip r:embed="rId2" cstate="print">
            <a:extLst>
              <a:ext uri="{28A0092B-C50C-407E-A947-70E740481C1C}">
                <a14:useLocalDpi xmlns:a14="http://schemas.microsoft.com/office/drawing/2010/main" val="0"/>
              </a:ext>
            </a:extLst>
          </a:blip>
          <a:srcRect l="14826" r="20975"/>
          <a:stretch>
            <a:fillRect/>
          </a:stretch>
        </p:blipFill>
        <p:spPr>
          <a:xfrm>
            <a:off x="5724128" y="1131168"/>
            <a:ext cx="2964582" cy="3462927"/>
          </a:xfrm>
          <a:prstGeom prst="rect">
            <a:avLst/>
          </a:prstGeom>
          <a:noFill/>
          <a:ln>
            <a:noFill/>
          </a:ln>
        </p:spPr>
      </p:pic>
      <p:pic>
        <p:nvPicPr>
          <p:cNvPr id="6" name="图片 13"/>
          <p:cNvPicPr>
            <a:picLocks noChangeAspect="1"/>
          </p:cNvPicPr>
          <p:nvPr/>
        </p:nvPicPr>
        <p:blipFill>
          <a:blip r:embed="rId3"/>
          <a:stretch>
            <a:fillRect/>
          </a:stretch>
        </p:blipFill>
        <p:spPr>
          <a:xfrm>
            <a:off x="5340350" y="4512945"/>
            <a:ext cx="3803650" cy="2345055"/>
          </a:xfrm>
          <a:prstGeom prst="rect">
            <a:avLst/>
          </a:prstGeom>
          <a:noFill/>
          <a:ln w="9525">
            <a:noFill/>
          </a:ln>
        </p:spPr>
      </p:pic>
      <p:pic>
        <p:nvPicPr>
          <p:cNvPr id="7" name="图片 11" descr="2"/>
          <p:cNvPicPr>
            <a:picLocks noChangeAspect="1"/>
          </p:cNvPicPr>
          <p:nvPr/>
        </p:nvPicPr>
        <p:blipFill>
          <a:blip r:embed="rId4"/>
          <a:stretch>
            <a:fillRect/>
          </a:stretch>
        </p:blipFill>
        <p:spPr>
          <a:xfrm>
            <a:off x="125815" y="3538794"/>
            <a:ext cx="3276203" cy="3332520"/>
          </a:xfrm>
          <a:prstGeom prst="rect">
            <a:avLst/>
          </a:prstGeom>
          <a:noFill/>
          <a:ln w="9525">
            <a:noFill/>
          </a:ln>
        </p:spPr>
      </p:pic>
      <p:pic>
        <p:nvPicPr>
          <p:cNvPr id="8" name="图片 6" descr="1"/>
          <p:cNvPicPr>
            <a:picLocks noChangeAspect="1"/>
          </p:cNvPicPr>
          <p:nvPr/>
        </p:nvPicPr>
        <p:blipFill>
          <a:blip r:embed="rId5"/>
          <a:stretch>
            <a:fillRect/>
          </a:stretch>
        </p:blipFill>
        <p:spPr>
          <a:xfrm>
            <a:off x="2433281" y="1052736"/>
            <a:ext cx="3124200" cy="2667000"/>
          </a:xfrm>
          <a:prstGeom prst="rect">
            <a:avLst/>
          </a:prstGeom>
          <a:noFill/>
          <a:ln w="9525">
            <a:noFill/>
          </a:ln>
        </p:spPr>
      </p:pic>
    </p:spTree>
    <p:extLst>
      <p:ext uri="{BB962C8B-B14F-4D97-AF65-F5344CB8AC3E}">
        <p14:creationId xmlns:p14="http://schemas.microsoft.com/office/powerpoint/2010/main" val="44161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3. </a:t>
            </a:r>
            <a:r>
              <a:rPr kumimoji="0" lang="zh-CN" altLang="en-US" sz="3200" dirty="0" smtClean="0">
                <a:solidFill>
                  <a:srgbClr val="800000"/>
                </a:solidFill>
              </a:rPr>
              <a:t>工程</a:t>
            </a:r>
            <a:r>
              <a:rPr kumimoji="0" lang="zh-CN" altLang="en-US" sz="3200" dirty="0" smtClean="0">
                <a:solidFill>
                  <a:srgbClr val="800000"/>
                </a:solidFill>
              </a:rPr>
              <a:t>进展</a:t>
            </a:r>
            <a:r>
              <a:rPr kumimoji="0" lang="en-US" altLang="zh-CN" sz="3200" dirty="0" smtClean="0">
                <a:solidFill>
                  <a:srgbClr val="800000"/>
                </a:solidFill>
              </a:rPr>
              <a:t>-</a:t>
            </a:r>
            <a:r>
              <a:rPr kumimoji="0" lang="zh-CN" altLang="en-US" sz="3200" dirty="0" smtClean="0">
                <a:solidFill>
                  <a:srgbClr val="800000"/>
                </a:solidFill>
              </a:rPr>
              <a:t>高频腔</a:t>
            </a:r>
          </a:p>
        </p:txBody>
      </p:sp>
      <p:graphicFrame>
        <p:nvGraphicFramePr>
          <p:cNvPr id="2" name="内容占位符 1"/>
          <p:cNvGraphicFramePr>
            <a:graphicFrameLocks noGrp="1"/>
          </p:cNvGraphicFramePr>
          <p:nvPr>
            <p:ph idx="1"/>
            <p:extLst>
              <p:ext uri="{D42A27DB-BD31-4B8C-83A1-F6EECF244321}">
                <p14:modId xmlns:p14="http://schemas.microsoft.com/office/powerpoint/2010/main" val="647044558"/>
              </p:ext>
            </p:extLst>
          </p:nvPr>
        </p:nvGraphicFramePr>
        <p:xfrm>
          <a:off x="611560" y="1340768"/>
          <a:ext cx="4177376" cy="3556000"/>
        </p:xfrm>
        <a:graphic>
          <a:graphicData uri="http://schemas.openxmlformats.org/drawingml/2006/table">
            <a:tbl>
              <a:tblPr>
                <a:tableStyleId>{3C2FFA5D-87B4-456A-9821-1D502468CF0F}</a:tableStyleId>
              </a:tblPr>
              <a:tblGrid>
                <a:gridCol w="1696200">
                  <a:extLst>
                    <a:ext uri="{9D8B030D-6E8A-4147-A177-3AD203B41FA5}">
                      <a16:colId xmlns:a16="http://schemas.microsoft.com/office/drawing/2014/main" val="1293722124"/>
                    </a:ext>
                  </a:extLst>
                </a:gridCol>
                <a:gridCol w="1926388">
                  <a:extLst>
                    <a:ext uri="{9D8B030D-6E8A-4147-A177-3AD203B41FA5}">
                      <a16:colId xmlns:a16="http://schemas.microsoft.com/office/drawing/2014/main" val="1810326195"/>
                    </a:ext>
                  </a:extLst>
                </a:gridCol>
                <a:gridCol w="554788">
                  <a:extLst>
                    <a:ext uri="{9D8B030D-6E8A-4147-A177-3AD203B41FA5}">
                      <a16:colId xmlns:a16="http://schemas.microsoft.com/office/drawing/2014/main" val="135600540"/>
                    </a:ext>
                  </a:extLst>
                </a:gridCol>
              </a:tblGrid>
              <a:tr h="51367">
                <a:tc>
                  <a:txBody>
                    <a:bodyPr/>
                    <a:lstStyle/>
                    <a:p>
                      <a:pPr algn="ctr">
                        <a:lnSpc>
                          <a:spcPts val="2000"/>
                        </a:lnSpc>
                        <a:spcAft>
                          <a:spcPts val="0"/>
                        </a:spcAft>
                      </a:pPr>
                      <a:r>
                        <a:rPr lang="zh-CN" sz="1800" b="1" kern="100" dirty="0">
                          <a:effectLst/>
                        </a:rPr>
                        <a:t>项目</a:t>
                      </a:r>
                      <a:endParaRPr lang="zh-CN" sz="1800" b="1" kern="100" dirty="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zh-CN" sz="1800" b="1" kern="100" dirty="0">
                          <a:effectLst/>
                        </a:rPr>
                        <a:t>值</a:t>
                      </a:r>
                      <a:endParaRPr lang="zh-CN" sz="1800" b="1" kern="100" dirty="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zh-CN" sz="1800" b="1" kern="100">
                          <a:effectLst/>
                        </a:rPr>
                        <a:t>单位</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2550752666"/>
                  </a:ext>
                </a:extLst>
              </a:tr>
              <a:tr h="51367">
                <a:tc>
                  <a:txBody>
                    <a:bodyPr/>
                    <a:lstStyle/>
                    <a:p>
                      <a:pPr algn="ctr">
                        <a:lnSpc>
                          <a:spcPts val="2000"/>
                        </a:lnSpc>
                        <a:spcAft>
                          <a:spcPts val="0"/>
                        </a:spcAft>
                      </a:pPr>
                      <a:r>
                        <a:rPr lang="zh-CN" sz="1800" b="1" kern="100">
                          <a:effectLst/>
                        </a:rPr>
                        <a:t>额定加速电压</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600</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V</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3667170768"/>
                  </a:ext>
                </a:extLst>
              </a:tr>
              <a:tr h="51367">
                <a:tc>
                  <a:txBody>
                    <a:bodyPr/>
                    <a:lstStyle/>
                    <a:p>
                      <a:pPr algn="ctr">
                        <a:lnSpc>
                          <a:spcPts val="2000"/>
                        </a:lnSpc>
                        <a:spcAft>
                          <a:spcPts val="0"/>
                        </a:spcAft>
                      </a:pPr>
                      <a:r>
                        <a:rPr lang="zh-CN" sz="1800" b="1" kern="100">
                          <a:effectLst/>
                        </a:rPr>
                        <a:t>最大加速电压</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800</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V</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956201618"/>
                  </a:ext>
                </a:extLst>
              </a:tr>
              <a:tr h="51367">
                <a:tc>
                  <a:txBody>
                    <a:bodyPr/>
                    <a:lstStyle/>
                    <a:p>
                      <a:pPr algn="ctr">
                        <a:lnSpc>
                          <a:spcPts val="2000"/>
                        </a:lnSpc>
                        <a:spcAft>
                          <a:spcPts val="0"/>
                        </a:spcAft>
                      </a:pPr>
                      <a:r>
                        <a:rPr lang="zh-CN" sz="1800" b="1" kern="100" dirty="0">
                          <a:effectLst/>
                        </a:rPr>
                        <a:t>工作频率范围</a:t>
                      </a:r>
                      <a:endParaRPr lang="zh-CN" sz="1800" b="1" kern="100" dirty="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1.18~5.78</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MHz</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2242720924"/>
                  </a:ext>
                </a:extLst>
              </a:tr>
              <a:tr h="51367">
                <a:tc>
                  <a:txBody>
                    <a:bodyPr/>
                    <a:lstStyle/>
                    <a:p>
                      <a:pPr algn="ctr">
                        <a:lnSpc>
                          <a:spcPts val="2000"/>
                        </a:lnSpc>
                        <a:spcAft>
                          <a:spcPts val="0"/>
                        </a:spcAft>
                      </a:pPr>
                      <a:r>
                        <a:rPr lang="zh-CN" sz="1800" b="1" kern="100">
                          <a:effectLst/>
                        </a:rPr>
                        <a:t>谐波数</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1</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 </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2300152615"/>
                  </a:ext>
                </a:extLst>
              </a:tr>
              <a:tr h="51367">
                <a:tc>
                  <a:txBody>
                    <a:bodyPr/>
                    <a:lstStyle/>
                    <a:p>
                      <a:pPr algn="ctr">
                        <a:lnSpc>
                          <a:spcPts val="2000"/>
                        </a:lnSpc>
                        <a:spcAft>
                          <a:spcPts val="0"/>
                        </a:spcAft>
                      </a:pPr>
                      <a:r>
                        <a:rPr lang="zh-CN" sz="1800" b="1" kern="100">
                          <a:effectLst/>
                        </a:rPr>
                        <a:t>系统重复频率</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0.1~0.5</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Hz</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2477371778"/>
                  </a:ext>
                </a:extLst>
              </a:tr>
              <a:tr h="51367">
                <a:tc>
                  <a:txBody>
                    <a:bodyPr/>
                    <a:lstStyle/>
                    <a:p>
                      <a:pPr algn="ctr">
                        <a:lnSpc>
                          <a:spcPts val="2000"/>
                        </a:lnSpc>
                        <a:spcAft>
                          <a:spcPts val="0"/>
                        </a:spcAft>
                      </a:pPr>
                      <a:r>
                        <a:rPr lang="zh-CN" sz="1800" b="1" kern="100">
                          <a:effectLst/>
                        </a:rPr>
                        <a:t>高频加速腔形式</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zh-CN" sz="1800" b="1" kern="100">
                          <a:effectLst/>
                        </a:rPr>
                        <a:t>同轴磁合金加载腔</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 </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3571308137"/>
                  </a:ext>
                </a:extLst>
              </a:tr>
              <a:tr h="51367">
                <a:tc>
                  <a:txBody>
                    <a:bodyPr/>
                    <a:lstStyle/>
                    <a:p>
                      <a:pPr algn="ctr">
                        <a:lnSpc>
                          <a:spcPts val="2000"/>
                        </a:lnSpc>
                        <a:spcAft>
                          <a:spcPts val="0"/>
                        </a:spcAft>
                      </a:pPr>
                      <a:r>
                        <a:rPr lang="zh-CN" sz="1800" b="1" kern="100">
                          <a:effectLst/>
                        </a:rPr>
                        <a:t>加速间隙</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1</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 </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681499071"/>
                  </a:ext>
                </a:extLst>
              </a:tr>
              <a:tr h="51367">
                <a:tc>
                  <a:txBody>
                    <a:bodyPr/>
                    <a:lstStyle/>
                    <a:p>
                      <a:pPr algn="ctr">
                        <a:lnSpc>
                          <a:spcPts val="2000"/>
                        </a:lnSpc>
                        <a:spcAft>
                          <a:spcPts val="0"/>
                        </a:spcAft>
                      </a:pPr>
                      <a:r>
                        <a:rPr lang="zh-CN" sz="1800" b="1" kern="100">
                          <a:effectLst/>
                        </a:rPr>
                        <a:t>加载磁环数量</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6</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 </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1202113646"/>
                  </a:ext>
                </a:extLst>
              </a:tr>
              <a:tr h="51367">
                <a:tc>
                  <a:txBody>
                    <a:bodyPr/>
                    <a:lstStyle/>
                    <a:p>
                      <a:pPr algn="ctr">
                        <a:lnSpc>
                          <a:spcPts val="2000"/>
                        </a:lnSpc>
                        <a:spcAft>
                          <a:spcPts val="0"/>
                        </a:spcAft>
                      </a:pPr>
                      <a:r>
                        <a:rPr lang="zh-CN" sz="1800" b="1" kern="100">
                          <a:effectLst/>
                        </a:rPr>
                        <a:t>磁环阻抗</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50±20</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Ω</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3207772780"/>
                  </a:ext>
                </a:extLst>
              </a:tr>
              <a:tr h="51367">
                <a:tc>
                  <a:txBody>
                    <a:bodyPr/>
                    <a:lstStyle/>
                    <a:p>
                      <a:pPr algn="ctr">
                        <a:lnSpc>
                          <a:spcPts val="2000"/>
                        </a:lnSpc>
                        <a:spcAft>
                          <a:spcPts val="0"/>
                        </a:spcAft>
                      </a:pPr>
                      <a:r>
                        <a:rPr lang="zh-CN" sz="1800" b="1" kern="100">
                          <a:effectLst/>
                        </a:rPr>
                        <a:t>腔体总阻抗</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300±100</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Ω</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608953336"/>
                  </a:ext>
                </a:extLst>
              </a:tr>
              <a:tr h="51367">
                <a:tc>
                  <a:txBody>
                    <a:bodyPr/>
                    <a:lstStyle/>
                    <a:p>
                      <a:pPr algn="ctr">
                        <a:lnSpc>
                          <a:spcPts val="2000"/>
                        </a:lnSpc>
                        <a:spcAft>
                          <a:spcPts val="0"/>
                        </a:spcAft>
                      </a:pPr>
                      <a:r>
                        <a:rPr lang="zh-CN" sz="1800" b="1" kern="100">
                          <a:effectLst/>
                        </a:rPr>
                        <a:t>冷却形式</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zh-CN" sz="1800" b="1" kern="100">
                          <a:effectLst/>
                        </a:rPr>
                        <a:t>强制风冷</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 </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2045196357"/>
                  </a:ext>
                </a:extLst>
              </a:tr>
              <a:tr h="51367">
                <a:tc>
                  <a:txBody>
                    <a:bodyPr/>
                    <a:lstStyle/>
                    <a:p>
                      <a:pPr algn="ctr">
                        <a:lnSpc>
                          <a:spcPts val="2000"/>
                        </a:lnSpc>
                        <a:spcAft>
                          <a:spcPts val="0"/>
                        </a:spcAft>
                      </a:pPr>
                      <a:r>
                        <a:rPr lang="zh-CN" sz="1800" b="1" kern="100">
                          <a:effectLst/>
                        </a:rPr>
                        <a:t>功率源</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zh-CN" sz="1800" b="1" kern="100">
                          <a:effectLst/>
                        </a:rPr>
                        <a:t>固态放大器</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a:effectLst/>
                        </a:rPr>
                        <a:t> </a:t>
                      </a:r>
                      <a:endParaRPr lang="zh-CN" sz="1800" b="1" kern="10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3178129082"/>
                  </a:ext>
                </a:extLst>
              </a:tr>
              <a:tr h="51367">
                <a:tc>
                  <a:txBody>
                    <a:bodyPr/>
                    <a:lstStyle/>
                    <a:p>
                      <a:pPr algn="ctr">
                        <a:lnSpc>
                          <a:spcPts val="2000"/>
                        </a:lnSpc>
                        <a:spcAft>
                          <a:spcPts val="0"/>
                        </a:spcAft>
                      </a:pPr>
                      <a:r>
                        <a:rPr lang="zh-CN" sz="1800" b="1" kern="100">
                          <a:effectLst/>
                        </a:rPr>
                        <a:t>功率耦合方式</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zh-CN" sz="1800" b="1" kern="100">
                          <a:effectLst/>
                        </a:rPr>
                        <a:t>多路分布式磁耦合</a:t>
                      </a:r>
                      <a:endParaRPr lang="zh-CN" sz="1800" b="1" kern="100">
                        <a:effectLst/>
                        <a:latin typeface="Times New Roman" panose="02020603050405020304" pitchFamily="18" charset="0"/>
                        <a:ea typeface="宋体" panose="02010600030101010101" pitchFamily="2" charset="-122"/>
                      </a:endParaRPr>
                    </a:p>
                  </a:txBody>
                  <a:tcPr marL="13869" marR="13869" marT="0" marB="0"/>
                </a:tc>
                <a:tc>
                  <a:txBody>
                    <a:bodyPr/>
                    <a:lstStyle/>
                    <a:p>
                      <a:pPr algn="ctr">
                        <a:lnSpc>
                          <a:spcPts val="2000"/>
                        </a:lnSpc>
                        <a:spcAft>
                          <a:spcPts val="0"/>
                        </a:spcAft>
                      </a:pPr>
                      <a:r>
                        <a:rPr lang="en-US" sz="1800" b="1" kern="100" dirty="0">
                          <a:effectLst/>
                        </a:rPr>
                        <a:t> </a:t>
                      </a:r>
                      <a:endParaRPr lang="zh-CN" sz="1800" b="1" kern="100" dirty="0">
                        <a:effectLst/>
                        <a:latin typeface="Times New Roman" panose="02020603050405020304" pitchFamily="18" charset="0"/>
                        <a:ea typeface="宋体" panose="02010600030101010101" pitchFamily="2" charset="-122"/>
                      </a:endParaRPr>
                    </a:p>
                  </a:txBody>
                  <a:tcPr marL="13869" marR="13869" marT="0" marB="0"/>
                </a:tc>
                <a:extLst>
                  <a:ext uri="{0D108BD9-81ED-4DB2-BD59-A6C34878D82A}">
                    <a16:rowId xmlns:a16="http://schemas.microsoft.com/office/drawing/2014/main" val="3728030372"/>
                  </a:ext>
                </a:extLst>
              </a:tr>
            </a:tbl>
          </a:graphicData>
        </a:graphic>
      </p:graphicFrame>
      <p:pic>
        <p:nvPicPr>
          <p:cNvPr id="7" name="图片 6"/>
          <p:cNvPicPr>
            <a:picLocks noChangeAspect="1"/>
          </p:cNvPicPr>
          <p:nvPr/>
        </p:nvPicPr>
        <p:blipFill>
          <a:blip r:embed="rId2"/>
          <a:stretch>
            <a:fillRect/>
          </a:stretch>
        </p:blipFill>
        <p:spPr>
          <a:xfrm>
            <a:off x="5076056" y="1323180"/>
            <a:ext cx="3240360" cy="3572242"/>
          </a:xfrm>
          <a:prstGeom prst="rect">
            <a:avLst/>
          </a:prstGeom>
        </p:spPr>
      </p:pic>
      <p:sp>
        <p:nvSpPr>
          <p:cNvPr id="8" name="文本框 7"/>
          <p:cNvSpPr txBox="1"/>
          <p:nvPr/>
        </p:nvSpPr>
        <p:spPr>
          <a:xfrm>
            <a:off x="1259632" y="6165304"/>
            <a:ext cx="3441968" cy="369332"/>
          </a:xfrm>
          <a:prstGeom prst="rect">
            <a:avLst/>
          </a:prstGeom>
          <a:noFill/>
        </p:spPr>
        <p:txBody>
          <a:bodyPr wrap="none" rtlCol="0">
            <a:spAutoFit/>
          </a:bodyPr>
          <a:lstStyle/>
          <a:p>
            <a:r>
              <a:rPr lang="zh-CN" altLang="en-US" dirty="0" smtClean="0"/>
              <a:t>感谢高能所、</a:t>
            </a:r>
            <a:r>
              <a:rPr lang="en-US" altLang="zh-CN" dirty="0" smtClean="0"/>
              <a:t>23</a:t>
            </a:r>
            <a:r>
              <a:rPr lang="zh-CN" altLang="en-US" dirty="0" smtClean="0"/>
              <a:t>所的大力支持！</a:t>
            </a:r>
            <a:endParaRPr lang="zh-CN" altLang="en-US" dirty="0"/>
          </a:p>
        </p:txBody>
      </p:sp>
    </p:spTree>
    <p:extLst>
      <p:ext uri="{BB962C8B-B14F-4D97-AF65-F5344CB8AC3E}">
        <p14:creationId xmlns:p14="http://schemas.microsoft.com/office/powerpoint/2010/main" val="507538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a:t>
            </a:r>
            <a:r>
              <a:rPr lang="zh-CN" altLang="en-US" dirty="0" smtClean="0"/>
              <a:t>高频腔</a:t>
            </a:r>
            <a:endParaRPr lang="zh-CN" altLang="en-US" dirty="0"/>
          </a:p>
        </p:txBody>
      </p:sp>
      <p:pic>
        <p:nvPicPr>
          <p:cNvPr id="4" name="Picture 5"/>
          <p:cNvPicPr>
            <a:picLocks noChangeAspect="1"/>
          </p:cNvPicPr>
          <p:nvPr/>
        </p:nvPicPr>
        <p:blipFill rotWithShape="1">
          <a:blip r:embed="rId2"/>
          <a:srcRect l="9542"/>
          <a:stretch/>
        </p:blipFill>
        <p:spPr>
          <a:xfrm>
            <a:off x="6454661" y="1095727"/>
            <a:ext cx="2056368" cy="1665336"/>
          </a:xfrm>
          <a:prstGeom prst="rect">
            <a:avLst/>
          </a:prstGeom>
        </p:spPr>
      </p:pic>
      <p:pic>
        <p:nvPicPr>
          <p:cNvPr id="5" name="图片 4"/>
          <p:cNvPicPr>
            <a:picLocks noChangeAspect="1"/>
          </p:cNvPicPr>
          <p:nvPr/>
        </p:nvPicPr>
        <p:blipFill rotWithShape="1">
          <a:blip r:embed="rId3"/>
          <a:srcRect t="5323" r="56822" b="2097"/>
          <a:stretch/>
        </p:blipFill>
        <p:spPr>
          <a:xfrm>
            <a:off x="6313600" y="2859281"/>
            <a:ext cx="2338490" cy="2049978"/>
          </a:xfrm>
          <a:prstGeom prst="rect">
            <a:avLst/>
          </a:prstGeom>
        </p:spPr>
      </p:pic>
      <p:pic>
        <p:nvPicPr>
          <p:cNvPr id="6" name="图片 5"/>
          <p:cNvPicPr>
            <a:picLocks noChangeAspect="1"/>
          </p:cNvPicPr>
          <p:nvPr/>
        </p:nvPicPr>
        <p:blipFill rotWithShape="1">
          <a:blip r:embed="rId3"/>
          <a:srcRect l="53465" t="6477" r="2120" b="2091"/>
          <a:stretch/>
        </p:blipFill>
        <p:spPr>
          <a:xfrm>
            <a:off x="6276980" y="4764912"/>
            <a:ext cx="2314790" cy="1948215"/>
          </a:xfrm>
          <a:prstGeom prst="rect">
            <a:avLst/>
          </a:prstGeom>
        </p:spPr>
      </p:pic>
      <p:pic>
        <p:nvPicPr>
          <p:cNvPr id="7" name="图片 6"/>
          <p:cNvPicPr>
            <a:picLocks noChangeAspect="1"/>
          </p:cNvPicPr>
          <p:nvPr/>
        </p:nvPicPr>
        <p:blipFill>
          <a:blip r:embed="rId4"/>
          <a:stretch>
            <a:fillRect/>
          </a:stretch>
        </p:blipFill>
        <p:spPr>
          <a:xfrm>
            <a:off x="4173318" y="2981466"/>
            <a:ext cx="2070672" cy="1541185"/>
          </a:xfrm>
          <a:prstGeom prst="rect">
            <a:avLst/>
          </a:prstGeom>
        </p:spPr>
      </p:pic>
      <p:pic>
        <p:nvPicPr>
          <p:cNvPr id="8" name="图片 7"/>
          <p:cNvPicPr>
            <a:picLocks noChangeAspect="1"/>
          </p:cNvPicPr>
          <p:nvPr/>
        </p:nvPicPr>
        <p:blipFill>
          <a:blip r:embed="rId5"/>
          <a:stretch>
            <a:fillRect/>
          </a:stretch>
        </p:blipFill>
        <p:spPr>
          <a:xfrm>
            <a:off x="1846960" y="1208062"/>
            <a:ext cx="2175790" cy="1440908"/>
          </a:xfrm>
          <a:prstGeom prst="rect">
            <a:avLst/>
          </a:prstGeom>
        </p:spPr>
      </p:pic>
      <p:pic>
        <p:nvPicPr>
          <p:cNvPr id="9" name="图片 8"/>
          <p:cNvPicPr>
            <a:picLocks noChangeAspect="1"/>
          </p:cNvPicPr>
          <p:nvPr/>
        </p:nvPicPr>
        <p:blipFill>
          <a:blip r:embed="rId6"/>
          <a:stretch>
            <a:fillRect/>
          </a:stretch>
        </p:blipFill>
        <p:spPr>
          <a:xfrm>
            <a:off x="1803183" y="2981466"/>
            <a:ext cx="2230527" cy="1693579"/>
          </a:xfrm>
          <a:prstGeom prst="rect">
            <a:avLst/>
          </a:prstGeom>
        </p:spPr>
      </p:pic>
      <p:pic>
        <p:nvPicPr>
          <p:cNvPr id="10" name="图片 9"/>
          <p:cNvPicPr>
            <a:picLocks noChangeAspect="1"/>
          </p:cNvPicPr>
          <p:nvPr/>
        </p:nvPicPr>
        <p:blipFill>
          <a:blip r:embed="rId7"/>
          <a:stretch>
            <a:fillRect/>
          </a:stretch>
        </p:blipFill>
        <p:spPr>
          <a:xfrm>
            <a:off x="4060867" y="4930863"/>
            <a:ext cx="2038948" cy="1529684"/>
          </a:xfrm>
          <a:prstGeom prst="rect">
            <a:avLst/>
          </a:prstGeom>
        </p:spPr>
      </p:pic>
      <p:pic>
        <p:nvPicPr>
          <p:cNvPr id="11" name="Picture 2"/>
          <p:cNvPicPr>
            <a:picLocks noGrp="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165224" y="1149179"/>
            <a:ext cx="2078766" cy="1558431"/>
          </a:xfrm>
          <a:prstGeom prst="rect">
            <a:avLst/>
          </a:prstGeom>
          <a:noFill/>
          <a:ln>
            <a:noFill/>
          </a:ln>
        </p:spPr>
      </p:pic>
      <p:pic>
        <p:nvPicPr>
          <p:cNvPr id="12" name="Picture 3"/>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4603505"/>
            <a:ext cx="2597150" cy="2184400"/>
          </a:xfrm>
          <a:prstGeom prst="rect">
            <a:avLst/>
          </a:prstGeom>
          <a:noFill/>
          <a:ln>
            <a:noFill/>
          </a:ln>
        </p:spPr>
      </p:pic>
      <p:sp>
        <p:nvSpPr>
          <p:cNvPr id="13" name="文本框 12"/>
          <p:cNvSpPr txBox="1"/>
          <p:nvPr/>
        </p:nvSpPr>
        <p:spPr>
          <a:xfrm>
            <a:off x="179512" y="1328229"/>
            <a:ext cx="1524974" cy="2862322"/>
          </a:xfrm>
          <a:prstGeom prst="rect">
            <a:avLst/>
          </a:prstGeom>
          <a:noFill/>
        </p:spPr>
        <p:txBody>
          <a:bodyPr wrap="square" rtlCol="0">
            <a:spAutoFit/>
          </a:bodyPr>
          <a:lstStyle/>
          <a:p>
            <a:pPr marL="285750" indent="-285750">
              <a:buFont typeface="Arial" panose="020B0604020202020204" pitchFamily="34" charset="0"/>
              <a:buChar char="•"/>
            </a:pPr>
            <a:r>
              <a:rPr lang="zh-CN" altLang="en-US" b="1" dirty="0" smtClean="0"/>
              <a:t>理论分析</a:t>
            </a:r>
            <a:endParaRPr lang="en-US" altLang="zh-CN" b="1" dirty="0" smtClean="0"/>
          </a:p>
          <a:p>
            <a:pPr marL="285750" indent="-285750">
              <a:buFont typeface="Arial" panose="020B0604020202020204" pitchFamily="34" charset="0"/>
              <a:buChar char="•"/>
            </a:pPr>
            <a:r>
              <a:rPr lang="zh-CN" altLang="en-US" b="1" dirty="0" smtClean="0"/>
              <a:t>模拟计算</a:t>
            </a:r>
            <a:endParaRPr lang="en-US" altLang="zh-CN" b="1" dirty="0" smtClean="0"/>
          </a:p>
          <a:p>
            <a:pPr marL="285750" indent="-285750">
              <a:buFont typeface="Arial" panose="020B0604020202020204" pitchFamily="34" charset="0"/>
              <a:buChar char="•"/>
            </a:pPr>
            <a:r>
              <a:rPr lang="zh-CN" altLang="en-US" b="1" dirty="0" smtClean="0"/>
              <a:t>小环测量</a:t>
            </a:r>
            <a:endParaRPr lang="en-US" altLang="zh-CN" b="1" dirty="0" smtClean="0"/>
          </a:p>
          <a:p>
            <a:pPr marL="285750" indent="-285750">
              <a:buFont typeface="Arial" panose="020B0604020202020204" pitchFamily="34" charset="0"/>
              <a:buChar char="•"/>
            </a:pPr>
            <a:r>
              <a:rPr lang="zh-CN" altLang="en-US" b="1" dirty="0" smtClean="0"/>
              <a:t>大环测试</a:t>
            </a:r>
            <a:endParaRPr lang="en-US" altLang="zh-CN" b="1" dirty="0" smtClean="0"/>
          </a:p>
          <a:p>
            <a:pPr marL="285750" indent="-285750">
              <a:buFont typeface="Arial" panose="020B0604020202020204" pitchFamily="34" charset="0"/>
              <a:buChar char="•"/>
            </a:pPr>
            <a:r>
              <a:rPr lang="zh-CN" altLang="en-US" b="1" dirty="0" smtClean="0"/>
              <a:t>首次采用</a:t>
            </a:r>
            <a:r>
              <a:rPr lang="zh-CN" altLang="en-US" b="1" dirty="0" smtClean="0">
                <a:solidFill>
                  <a:srgbClr val="FF0000"/>
                </a:solidFill>
                <a:latin typeface="Adobe 黑体 Std R" panose="020B0400000000000000" pitchFamily="34" charset="-122"/>
                <a:ea typeface="Adobe 黑体 Std R" panose="020B0400000000000000" pitchFamily="34" charset="-122"/>
              </a:rPr>
              <a:t>国产磁合金环</a:t>
            </a:r>
            <a:endParaRPr lang="en-US" altLang="zh-CN" b="1" dirty="0" smtClean="0">
              <a:solidFill>
                <a:srgbClr val="FF0000"/>
              </a:solidFill>
              <a:latin typeface="Adobe 黑体 Std R" panose="020B0400000000000000" pitchFamily="34" charset="-122"/>
              <a:ea typeface="Adobe 黑体 Std R" panose="020B0400000000000000" pitchFamily="34" charset="-122"/>
            </a:endParaRPr>
          </a:p>
          <a:p>
            <a:pPr marL="285750" indent="-285750">
              <a:buFont typeface="Arial" panose="020B0604020202020204" pitchFamily="34" charset="0"/>
              <a:buChar char="•"/>
            </a:pPr>
            <a:r>
              <a:rPr lang="en-US" altLang="zh-CN" b="1" dirty="0" smtClean="0"/>
              <a:t>2016</a:t>
            </a:r>
            <a:r>
              <a:rPr lang="zh-CN" altLang="en-US" b="1" dirty="0" smtClean="0"/>
              <a:t>年底完成出厂验收</a:t>
            </a:r>
            <a:endParaRPr lang="zh-CN" altLang="en-US" b="1" dirty="0"/>
          </a:p>
        </p:txBody>
      </p:sp>
    </p:spTree>
    <p:extLst>
      <p:ext uri="{BB962C8B-B14F-4D97-AF65-F5344CB8AC3E}">
        <p14:creationId xmlns:p14="http://schemas.microsoft.com/office/powerpoint/2010/main" val="181957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a:t>
            </a:r>
            <a:r>
              <a:rPr lang="zh-CN" altLang="en-US" dirty="0" smtClean="0"/>
              <a:t>磁铁</a:t>
            </a:r>
            <a:endParaRPr lang="zh-CN" altLang="en-US" dirty="0"/>
          </a:p>
        </p:txBody>
      </p:sp>
      <p:sp>
        <p:nvSpPr>
          <p:cNvPr id="3" name="内容占位符 2"/>
          <p:cNvSpPr>
            <a:spLocks noGrp="1"/>
          </p:cNvSpPr>
          <p:nvPr>
            <p:ph idx="1"/>
          </p:nvPr>
        </p:nvSpPr>
        <p:spPr/>
        <p:txBody>
          <a:bodyPr/>
          <a:lstStyle/>
          <a:p>
            <a:r>
              <a:rPr lang="zh-CN" altLang="en-US" dirty="0" smtClean="0"/>
              <a:t>法国</a:t>
            </a:r>
            <a:r>
              <a:rPr lang="en-US" altLang="zh-CN" dirty="0" err="1" smtClean="0"/>
              <a:t>SigmaPhi</a:t>
            </a:r>
            <a:r>
              <a:rPr lang="zh-CN" altLang="en-US" dirty="0" smtClean="0"/>
              <a:t>公司加工</a:t>
            </a:r>
            <a:endParaRPr lang="en-US" altLang="zh-CN" dirty="0" smtClean="0"/>
          </a:p>
          <a:p>
            <a:r>
              <a:rPr lang="zh-CN" altLang="en-US" dirty="0" smtClean="0"/>
              <a:t>偏转磁铁样机已经完成</a:t>
            </a:r>
            <a:endParaRPr lang="en-US" altLang="zh-CN" dirty="0" smtClean="0"/>
          </a:p>
          <a:p>
            <a:r>
              <a:rPr lang="zh-CN" altLang="en-US" dirty="0" smtClean="0"/>
              <a:t>静态测试已经完成</a:t>
            </a:r>
            <a:endParaRPr lang="en-US" altLang="zh-CN" dirty="0" smtClean="0"/>
          </a:p>
          <a:p>
            <a:r>
              <a:rPr lang="zh-CN" altLang="en-US" dirty="0" smtClean="0"/>
              <a:t>正在准备</a:t>
            </a:r>
            <a:r>
              <a:rPr lang="en-US" altLang="zh-CN" dirty="0" smtClean="0"/>
              <a:t>ramping</a:t>
            </a:r>
            <a:r>
              <a:rPr lang="zh-CN" altLang="en-US" dirty="0" smtClean="0"/>
              <a:t>测试及批量生产</a:t>
            </a:r>
            <a:endParaRPr lang="en-US" altLang="zh-CN" dirty="0" smtClean="0"/>
          </a:p>
          <a:p>
            <a:r>
              <a:rPr lang="zh-CN" altLang="en-US" dirty="0" smtClean="0"/>
              <a:t>其它磁铁也在加工中</a:t>
            </a:r>
            <a:endParaRPr lang="en-US" altLang="zh-CN" dirty="0" smtClean="0"/>
          </a:p>
          <a:p>
            <a:r>
              <a:rPr lang="zh-CN" altLang="en-US" dirty="0" smtClean="0"/>
              <a:t>预计明年初全部完成</a:t>
            </a:r>
            <a:endParaRPr lang="zh-CN" altLang="en-US" dirty="0"/>
          </a:p>
        </p:txBody>
      </p:sp>
      <p:pic>
        <p:nvPicPr>
          <p:cNvPr id="5" name="图片 4"/>
          <p:cNvPicPr>
            <a:picLocks noChangeAspect="1"/>
          </p:cNvPicPr>
          <p:nvPr/>
        </p:nvPicPr>
        <p:blipFill>
          <a:blip r:embed="rId2"/>
          <a:stretch>
            <a:fillRect/>
          </a:stretch>
        </p:blipFill>
        <p:spPr>
          <a:xfrm>
            <a:off x="4345602" y="1124744"/>
            <a:ext cx="3985745" cy="2520280"/>
          </a:xfrm>
          <a:prstGeom prst="rect">
            <a:avLst/>
          </a:prstGeom>
        </p:spPr>
      </p:pic>
      <p:pic>
        <p:nvPicPr>
          <p:cNvPr id="6" name="图片 5"/>
          <p:cNvPicPr>
            <a:picLocks noChangeAspect="1"/>
          </p:cNvPicPr>
          <p:nvPr/>
        </p:nvPicPr>
        <p:blipFill rotWithShape="1">
          <a:blip r:embed="rId3"/>
          <a:srcRect l="601" r="676"/>
          <a:stretch/>
        </p:blipFill>
        <p:spPr>
          <a:xfrm>
            <a:off x="722791" y="3861048"/>
            <a:ext cx="4069658" cy="2529126"/>
          </a:xfrm>
          <a:prstGeom prst="rect">
            <a:avLst/>
          </a:prstGeom>
        </p:spPr>
      </p:pic>
      <p:pic>
        <p:nvPicPr>
          <p:cNvPr id="7" name="图片 6"/>
          <p:cNvPicPr>
            <a:picLocks noChangeAspect="1"/>
          </p:cNvPicPr>
          <p:nvPr/>
        </p:nvPicPr>
        <p:blipFill>
          <a:blip r:embed="rId4"/>
          <a:stretch>
            <a:fillRect/>
          </a:stretch>
        </p:blipFill>
        <p:spPr>
          <a:xfrm>
            <a:off x="5117272" y="4149080"/>
            <a:ext cx="3571438" cy="2338264"/>
          </a:xfrm>
          <a:prstGeom prst="rect">
            <a:avLst/>
          </a:prstGeom>
        </p:spPr>
      </p:pic>
    </p:spTree>
    <p:extLst>
      <p:ext uri="{BB962C8B-B14F-4D97-AF65-F5344CB8AC3E}">
        <p14:creationId xmlns:p14="http://schemas.microsoft.com/office/powerpoint/2010/main" val="86455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a:t>
            </a:r>
            <a:r>
              <a:rPr lang="zh-CN" altLang="en-US" dirty="0" smtClean="0"/>
              <a:t>束测</a:t>
            </a:r>
            <a:endParaRPr lang="zh-CN" altLang="en-US" dirty="0"/>
          </a:p>
        </p:txBody>
      </p:sp>
      <p:sp>
        <p:nvSpPr>
          <p:cNvPr id="3" name="内容占位符 2"/>
          <p:cNvSpPr>
            <a:spLocks noGrp="1"/>
          </p:cNvSpPr>
          <p:nvPr>
            <p:ph idx="1"/>
          </p:nvPr>
        </p:nvSpPr>
        <p:spPr>
          <a:xfrm>
            <a:off x="539552" y="1289124"/>
            <a:ext cx="2376264" cy="2499916"/>
          </a:xfrm>
        </p:spPr>
        <p:txBody>
          <a:bodyPr/>
          <a:lstStyle/>
          <a:p>
            <a:r>
              <a:rPr lang="en-US" altLang="zh-CN" dirty="0" smtClean="0"/>
              <a:t>Button type BPM</a:t>
            </a:r>
          </a:p>
          <a:p>
            <a:r>
              <a:rPr lang="zh-CN" altLang="en-US" dirty="0" smtClean="0"/>
              <a:t>纽扣型</a:t>
            </a:r>
            <a:endParaRPr lang="en-US" altLang="zh-CN" dirty="0" smtClean="0"/>
          </a:p>
          <a:p>
            <a:r>
              <a:rPr lang="zh-CN" altLang="en-US" dirty="0" smtClean="0"/>
              <a:t>设计</a:t>
            </a:r>
            <a:endParaRPr lang="en-US" altLang="zh-CN" dirty="0" smtClean="0"/>
          </a:p>
          <a:p>
            <a:r>
              <a:rPr lang="zh-CN" altLang="en-US" dirty="0" smtClean="0"/>
              <a:t>加工</a:t>
            </a:r>
            <a:endParaRPr lang="en-US" altLang="zh-CN" dirty="0" smtClean="0"/>
          </a:p>
          <a:p>
            <a:r>
              <a:rPr lang="zh-CN" altLang="en-US" dirty="0" smtClean="0"/>
              <a:t>离线测试</a:t>
            </a:r>
            <a:endParaRPr lang="en-US" altLang="zh-CN" dirty="0" smtClean="0"/>
          </a:p>
          <a:p>
            <a:r>
              <a:rPr lang="zh-CN" altLang="en-US" dirty="0" smtClean="0"/>
              <a:t>在线位置测试</a:t>
            </a:r>
            <a:endParaRPr lang="en-US" altLang="zh-CN" dirty="0" smtClean="0"/>
          </a:p>
          <a:p>
            <a:r>
              <a:rPr lang="zh-CN" altLang="en-US" dirty="0" smtClean="0"/>
              <a:t>在线能量测试</a:t>
            </a:r>
            <a:endParaRPr lang="zh-CN" altLang="en-US" dirty="0"/>
          </a:p>
        </p:txBody>
      </p:sp>
      <p:pic>
        <p:nvPicPr>
          <p:cNvPr id="6" name="图片 5" descr="IMG_186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156176" y="1410707"/>
            <a:ext cx="2232248" cy="1805593"/>
          </a:xfrm>
          <a:prstGeom prst="rect">
            <a:avLst/>
          </a:prstGeom>
          <a:noFill/>
          <a:ln>
            <a:noFill/>
          </a:ln>
        </p:spPr>
      </p:pic>
      <p:pic>
        <p:nvPicPr>
          <p:cNvPr id="2050" name="图片 1"/>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3995936" y="1398890"/>
            <a:ext cx="1825178" cy="181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005064"/>
            <a:ext cx="397465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stretch>
            <a:fillRect/>
          </a:stretch>
        </p:blipFill>
        <p:spPr>
          <a:xfrm>
            <a:off x="5004048" y="3692129"/>
            <a:ext cx="4018214" cy="2833215"/>
          </a:xfrm>
          <a:prstGeom prst="rect">
            <a:avLst/>
          </a:prstGeom>
        </p:spPr>
      </p:pic>
    </p:spTree>
    <p:extLst>
      <p:ext uri="{BB962C8B-B14F-4D97-AF65-F5344CB8AC3E}">
        <p14:creationId xmlns:p14="http://schemas.microsoft.com/office/powerpoint/2010/main" val="2067768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a:t>
            </a:r>
            <a:r>
              <a:rPr lang="zh-CN" altLang="en-US" dirty="0" smtClean="0"/>
              <a:t>进展</a:t>
            </a:r>
            <a:r>
              <a:rPr lang="en-US" altLang="zh-CN" dirty="0" smtClean="0"/>
              <a:t>-</a:t>
            </a:r>
            <a:r>
              <a:rPr lang="zh-CN" altLang="en-US" dirty="0" smtClean="0"/>
              <a:t>束测</a:t>
            </a:r>
            <a:endParaRPr lang="zh-CN" altLang="en-US" dirty="0"/>
          </a:p>
        </p:txBody>
      </p:sp>
      <p:sp>
        <p:nvSpPr>
          <p:cNvPr id="3" name="内容占位符 2"/>
          <p:cNvSpPr>
            <a:spLocks noGrp="1"/>
          </p:cNvSpPr>
          <p:nvPr>
            <p:ph idx="1"/>
          </p:nvPr>
        </p:nvSpPr>
        <p:spPr>
          <a:xfrm>
            <a:off x="459110" y="1131168"/>
            <a:ext cx="2006725" cy="5394176"/>
          </a:xfrm>
        </p:spPr>
        <p:txBody>
          <a:bodyPr/>
          <a:lstStyle/>
          <a:p>
            <a:r>
              <a:rPr lang="en-US" altLang="zh-CN" dirty="0" smtClean="0"/>
              <a:t>Shoe-box BPM</a:t>
            </a:r>
          </a:p>
          <a:p>
            <a:r>
              <a:rPr lang="zh-CN" altLang="en-US" dirty="0" smtClean="0"/>
              <a:t>鞋盒型</a:t>
            </a:r>
            <a:endParaRPr lang="en-US" altLang="zh-CN" dirty="0" smtClean="0"/>
          </a:p>
          <a:p>
            <a:r>
              <a:rPr lang="zh-CN" altLang="en-US" dirty="0" smtClean="0"/>
              <a:t>斜切型</a:t>
            </a:r>
            <a:endParaRPr lang="en-US" altLang="zh-CN" dirty="0" smtClean="0"/>
          </a:p>
          <a:p>
            <a:r>
              <a:rPr lang="zh-CN" altLang="en-US" dirty="0" smtClean="0"/>
              <a:t>设计</a:t>
            </a:r>
            <a:endParaRPr lang="en-US" altLang="zh-CN" dirty="0" smtClean="0"/>
          </a:p>
          <a:p>
            <a:r>
              <a:rPr lang="zh-CN" altLang="en-US" dirty="0" smtClean="0"/>
              <a:t>加工</a:t>
            </a:r>
            <a:endParaRPr lang="en-US" altLang="zh-CN" dirty="0" smtClean="0"/>
          </a:p>
          <a:p>
            <a:r>
              <a:rPr lang="zh-CN" altLang="en-US" dirty="0" smtClean="0"/>
              <a:t>离线测试</a:t>
            </a:r>
            <a:endParaRPr lang="zh-CN" altLang="en-US" dirty="0"/>
          </a:p>
        </p:txBody>
      </p:sp>
      <p:pic>
        <p:nvPicPr>
          <p:cNvPr id="5" name="图片 4" descr="C:\Users\michel\AppData\Local\Microsoft\Windows\Temporary Internet Files\Content.Word\IMG_123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556792"/>
            <a:ext cx="2709153" cy="203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8250" y="3861048"/>
            <a:ext cx="2759606" cy="20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stretch>
            <a:fillRect/>
          </a:stretch>
        </p:blipFill>
        <p:spPr>
          <a:xfrm>
            <a:off x="2771800" y="1098331"/>
            <a:ext cx="2408514" cy="1767313"/>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291674" y="3724794"/>
            <a:ext cx="3518477" cy="2638858"/>
          </a:xfrm>
          <a:prstGeom prst="rect">
            <a:avLst/>
          </a:prstGeom>
        </p:spPr>
      </p:pic>
    </p:spTree>
    <p:extLst>
      <p:ext uri="{BB962C8B-B14F-4D97-AF65-F5344CB8AC3E}">
        <p14:creationId xmlns:p14="http://schemas.microsoft.com/office/powerpoint/2010/main" val="2105068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836" y="208353"/>
            <a:ext cx="5940364" cy="540059"/>
          </a:xfrm>
        </p:spPr>
        <p:txBody>
          <a:bodyPr/>
          <a:lstStyle/>
          <a:p>
            <a:r>
              <a:rPr lang="en-US" altLang="zh-CN" dirty="0" smtClean="0"/>
              <a:t>3. </a:t>
            </a:r>
            <a:r>
              <a:rPr lang="zh-CN" altLang="en-US" dirty="0" smtClean="0"/>
              <a:t>工程</a:t>
            </a:r>
            <a:r>
              <a:rPr lang="zh-CN" altLang="en-US" dirty="0" smtClean="0"/>
              <a:t>进展</a:t>
            </a:r>
            <a:r>
              <a:rPr lang="en-US" altLang="zh-CN" dirty="0" smtClean="0"/>
              <a:t>-</a:t>
            </a:r>
            <a:r>
              <a:rPr lang="zh-CN" altLang="en-US" dirty="0" smtClean="0"/>
              <a:t>低能慢引出</a:t>
            </a:r>
            <a:endParaRPr lang="zh-CN" altLang="en-US" dirty="0"/>
          </a:p>
        </p:txBody>
      </p:sp>
      <p:sp>
        <p:nvSpPr>
          <p:cNvPr id="3" name="内容占位符 2"/>
          <p:cNvSpPr>
            <a:spLocks noGrp="1"/>
          </p:cNvSpPr>
          <p:nvPr>
            <p:ph idx="1"/>
          </p:nvPr>
        </p:nvSpPr>
        <p:spPr>
          <a:xfrm>
            <a:off x="459110" y="1131168"/>
            <a:ext cx="3248794" cy="5394176"/>
          </a:xfrm>
        </p:spPr>
        <p:txBody>
          <a:bodyPr/>
          <a:lstStyle/>
          <a:p>
            <a:r>
              <a:rPr lang="zh-CN" altLang="en-US" dirty="0" smtClean="0"/>
              <a:t>慢引出的参数</a:t>
            </a:r>
            <a:r>
              <a:rPr lang="zh-CN" altLang="en-US" dirty="0" smtClean="0"/>
              <a:t>设置</a:t>
            </a:r>
            <a:endParaRPr lang="en-US" altLang="zh-CN" dirty="0" smtClean="0"/>
          </a:p>
          <a:p>
            <a:r>
              <a:rPr lang="zh-CN" altLang="en-US" dirty="0" smtClean="0"/>
              <a:t>引出电流纹波抑制</a:t>
            </a:r>
            <a:endParaRPr lang="en-US" altLang="zh-CN" dirty="0" smtClean="0"/>
          </a:p>
          <a:p>
            <a:r>
              <a:rPr lang="zh-CN" altLang="en-US" dirty="0" smtClean="0"/>
              <a:t>低于</a:t>
            </a:r>
            <a:r>
              <a:rPr lang="en-US" altLang="zh-CN" dirty="0" smtClean="0"/>
              <a:t>60MeV</a:t>
            </a:r>
            <a:r>
              <a:rPr lang="zh-CN" altLang="en-US" dirty="0" smtClean="0"/>
              <a:t>的慢引出性能</a:t>
            </a:r>
            <a:endParaRPr lang="en-US" altLang="zh-CN" dirty="0" smtClean="0"/>
          </a:p>
          <a:p>
            <a:r>
              <a:rPr lang="zh-CN" altLang="en-US" dirty="0"/>
              <a:t>开发了一套高性能的同步环模拟框架</a:t>
            </a:r>
            <a:r>
              <a:rPr lang="en-US" altLang="zh-CN" dirty="0" smtClean="0"/>
              <a:t>Li-track</a:t>
            </a:r>
            <a:r>
              <a:rPr lang="zh-CN" altLang="en-US" dirty="0" smtClean="0"/>
              <a:t>，使用</a:t>
            </a:r>
            <a:r>
              <a:rPr lang="zh-CN" altLang="en-US" dirty="0"/>
              <a:t>了保辛积分</a:t>
            </a:r>
            <a:r>
              <a:rPr lang="zh-CN" altLang="en-US" dirty="0" smtClean="0"/>
              <a:t>算法</a:t>
            </a:r>
            <a:endParaRPr lang="en-US" altLang="zh-CN" dirty="0" smtClean="0"/>
          </a:p>
          <a:p>
            <a:r>
              <a:rPr lang="zh-CN" altLang="en-US" dirty="0" smtClean="0"/>
              <a:t>无空间电荷效应版本使用并行计算</a:t>
            </a:r>
            <a:endParaRPr lang="zh-CN" altLang="en-US" dirty="0"/>
          </a:p>
        </p:txBody>
      </p:sp>
      <p:pic>
        <p:nvPicPr>
          <p:cNvPr id="5" name="图片 4"/>
          <p:cNvPicPr>
            <a:picLocks noChangeAspect="1"/>
          </p:cNvPicPr>
          <p:nvPr/>
        </p:nvPicPr>
        <p:blipFill>
          <a:blip r:embed="rId2"/>
          <a:stretch>
            <a:fillRect/>
          </a:stretch>
        </p:blipFill>
        <p:spPr>
          <a:xfrm>
            <a:off x="5666553" y="1150442"/>
            <a:ext cx="3270527" cy="2154533"/>
          </a:xfrm>
          <a:prstGeom prst="rect">
            <a:avLst/>
          </a:prstGeom>
        </p:spPr>
      </p:pic>
      <p:pic>
        <p:nvPicPr>
          <p:cNvPr id="6" name="图片 5"/>
          <p:cNvPicPr>
            <a:picLocks noChangeAspect="1"/>
          </p:cNvPicPr>
          <p:nvPr/>
        </p:nvPicPr>
        <p:blipFill>
          <a:blip r:embed="rId3"/>
          <a:stretch>
            <a:fillRect/>
          </a:stretch>
        </p:blipFill>
        <p:spPr>
          <a:xfrm>
            <a:off x="5436096" y="3504571"/>
            <a:ext cx="3515262" cy="3353429"/>
          </a:xfrm>
          <a:prstGeom prst="rect">
            <a:avLst/>
          </a:prstGeom>
        </p:spPr>
      </p:pic>
      <p:sp>
        <p:nvSpPr>
          <p:cNvPr id="7" name="矩形 6"/>
          <p:cNvSpPr/>
          <p:nvPr/>
        </p:nvSpPr>
        <p:spPr>
          <a:xfrm>
            <a:off x="3694827" y="4149080"/>
            <a:ext cx="2232248" cy="2376264"/>
          </a:xfrm>
          <a:prstGeom prst="rect">
            <a:avLst/>
          </a:prstGeom>
        </p:spPr>
        <p:txBody>
          <a:bodyPr wrap="square">
            <a:spAutoFit/>
          </a:bodyPr>
          <a:lstStyle/>
          <a:p>
            <a:r>
              <a:rPr lang="en-US" altLang="zh-CN" dirty="0" smtClean="0">
                <a:latin typeface="rntxmi7"/>
                <a:sym typeface="Symbol" panose="05050102010706020507" pitchFamily="18" charset="2"/>
              </a:rPr>
              <a:t></a:t>
            </a:r>
            <a:r>
              <a:rPr lang="en-US" altLang="zh-CN" baseline="-25000" dirty="0" smtClean="0">
                <a:latin typeface="rntxmi7"/>
              </a:rPr>
              <a:t>x</a:t>
            </a:r>
            <a:r>
              <a:rPr lang="en-US" altLang="zh-CN" baseline="-25000" dirty="0" smtClean="0">
                <a:latin typeface="TeXGyreTermes-Regular"/>
              </a:rPr>
              <a:t>0</a:t>
            </a:r>
            <a:r>
              <a:rPr lang="en-US" altLang="zh-CN" dirty="0" smtClean="0">
                <a:latin typeface="rtxr"/>
              </a:rPr>
              <a:t>=</a:t>
            </a:r>
            <a:r>
              <a:rPr lang="en-US" altLang="zh-CN" dirty="0" smtClean="0">
                <a:latin typeface="TeXGyreTermes-Regular"/>
              </a:rPr>
              <a:t>1</a:t>
            </a:r>
            <a:r>
              <a:rPr lang="en-US" altLang="zh-CN" dirty="0" smtClean="0">
                <a:latin typeface="rtxmi"/>
              </a:rPr>
              <a:t>.</a:t>
            </a:r>
            <a:r>
              <a:rPr lang="en-US" altLang="zh-CN" dirty="0" smtClean="0">
                <a:latin typeface="TeXGyreTermes-Regular"/>
              </a:rPr>
              <a:t>678</a:t>
            </a:r>
            <a:r>
              <a:rPr lang="zh-CN" altLang="en-US" dirty="0" smtClean="0">
                <a:latin typeface="宋体" panose="02010600030101010101" pitchFamily="2" charset="-122"/>
              </a:rPr>
              <a:t>，</a:t>
            </a:r>
            <a:r>
              <a:rPr lang="zh-CN" altLang="en-US" dirty="0">
                <a:latin typeface="宋体" panose="02010600030101010101" pitchFamily="2" charset="-122"/>
              </a:rPr>
              <a:t>不同流强</a:t>
            </a:r>
            <a:r>
              <a:rPr lang="zh-CN" altLang="en-US" dirty="0" smtClean="0">
                <a:latin typeface="宋体" panose="02010600030101010101" pitchFamily="2" charset="-122"/>
              </a:rPr>
              <a:t>下</a:t>
            </a:r>
            <a:r>
              <a:rPr lang="en-US" altLang="zh-CN" dirty="0" smtClean="0">
                <a:latin typeface="TeXGyreTermes-Regular"/>
              </a:rPr>
              <a:t>RF-Knockout</a:t>
            </a:r>
            <a:r>
              <a:rPr lang="zh-CN" altLang="en-US" dirty="0" smtClean="0">
                <a:latin typeface="宋体" panose="02010600030101010101" pitchFamily="2" charset="-122"/>
              </a:rPr>
              <a:t>方法</a:t>
            </a:r>
            <a:r>
              <a:rPr lang="zh-CN" altLang="en-US" dirty="0">
                <a:latin typeface="宋体" panose="02010600030101010101" pitchFamily="2" charset="-122"/>
              </a:rPr>
              <a:t>进行慢引出得到的</a:t>
            </a:r>
            <a:r>
              <a:rPr lang="zh-CN" altLang="en-US" dirty="0" smtClean="0">
                <a:latin typeface="宋体" panose="02010600030101010101" pitchFamily="2" charset="-122"/>
              </a:rPr>
              <a:t>束流时间</a:t>
            </a:r>
            <a:r>
              <a:rPr lang="zh-CN" altLang="en-US" dirty="0">
                <a:latin typeface="宋体" panose="02010600030101010101" pitchFamily="2" charset="-122"/>
              </a:rPr>
              <a:t>结构。初始的粒子数分别为</a:t>
            </a:r>
            <a:r>
              <a:rPr lang="en-US" altLang="zh-CN" dirty="0">
                <a:latin typeface="TeXGyreTermes-Regular"/>
              </a:rPr>
              <a:t>(</a:t>
            </a:r>
            <a:r>
              <a:rPr lang="en-US" altLang="zh-CN" dirty="0" smtClean="0">
                <a:latin typeface="TeXGyreTermes-Regular"/>
              </a:rPr>
              <a:t>a)1</a:t>
            </a:r>
            <a:r>
              <a:rPr lang="en-US" altLang="zh-CN" dirty="0" smtClean="0">
                <a:latin typeface="TeXGyreTermes-Regular"/>
                <a:sym typeface="Symbol" panose="05050102010706020507" pitchFamily="18" charset="2"/>
              </a:rPr>
              <a:t></a:t>
            </a:r>
            <a:r>
              <a:rPr lang="en-US" altLang="zh-CN" dirty="0" smtClean="0">
                <a:latin typeface="TeXGyreTermes-Regular"/>
              </a:rPr>
              <a:t>10</a:t>
            </a:r>
            <a:r>
              <a:rPr lang="en-US" altLang="zh-CN" baseline="30000" dirty="0" smtClean="0">
                <a:latin typeface="TeXGyreTermes-Regular"/>
              </a:rPr>
              <a:t>9</a:t>
            </a:r>
            <a:r>
              <a:rPr lang="en-US" altLang="zh-CN" dirty="0">
                <a:latin typeface="TeXGyreTermes-Regular"/>
              </a:rPr>
              <a:t>, (b) </a:t>
            </a:r>
            <a:r>
              <a:rPr lang="en-US" altLang="zh-CN" dirty="0" smtClean="0">
                <a:latin typeface="TeXGyreTermes-Regular"/>
              </a:rPr>
              <a:t>5</a:t>
            </a:r>
            <a:r>
              <a:rPr lang="en-US" altLang="zh-CN" dirty="0" smtClean="0">
                <a:latin typeface="TeXGyreTermes-Regular"/>
                <a:sym typeface="Symbol" panose="05050102010706020507" pitchFamily="18" charset="2"/>
              </a:rPr>
              <a:t></a:t>
            </a:r>
            <a:r>
              <a:rPr lang="en-US" altLang="zh-CN" dirty="0" smtClean="0">
                <a:latin typeface="TeXGyreTermes-Regular"/>
              </a:rPr>
              <a:t>10</a:t>
            </a:r>
            <a:r>
              <a:rPr lang="en-US" altLang="zh-CN" baseline="30000" dirty="0" smtClean="0">
                <a:latin typeface="TeXGyreTermes-Regular"/>
              </a:rPr>
              <a:t>9</a:t>
            </a:r>
            <a:r>
              <a:rPr lang="en-US" altLang="zh-CN" dirty="0" smtClean="0">
                <a:latin typeface="TeXGyreTermes-Regular"/>
              </a:rPr>
              <a:t>, </a:t>
            </a:r>
            <a:r>
              <a:rPr lang="en-US" altLang="zh-CN" dirty="0">
                <a:latin typeface="TeXGyreTermes-Regular"/>
              </a:rPr>
              <a:t>(</a:t>
            </a:r>
            <a:r>
              <a:rPr lang="en-US" altLang="zh-CN" dirty="0" smtClean="0">
                <a:latin typeface="TeXGyreTermes-Regular"/>
              </a:rPr>
              <a:t>c)1</a:t>
            </a:r>
            <a:r>
              <a:rPr lang="en-US" altLang="zh-CN" dirty="0" smtClean="0">
                <a:latin typeface="TeXGyreTermes-Regular"/>
                <a:sym typeface="Symbol" panose="05050102010706020507" pitchFamily="18" charset="2"/>
              </a:rPr>
              <a:t></a:t>
            </a:r>
            <a:r>
              <a:rPr lang="en-US" altLang="zh-CN" dirty="0" smtClean="0">
                <a:latin typeface="TeXGyreTermes-Regular"/>
              </a:rPr>
              <a:t>10</a:t>
            </a:r>
            <a:r>
              <a:rPr lang="en-US" altLang="zh-CN" baseline="30000" dirty="0" smtClean="0">
                <a:latin typeface="TeXGyreTermes-Regular"/>
              </a:rPr>
              <a:t>10</a:t>
            </a:r>
            <a:r>
              <a:rPr lang="zh-CN" altLang="en-US" dirty="0" smtClean="0">
                <a:latin typeface="宋体" panose="02010600030101010101" pitchFamily="2" charset="-122"/>
              </a:rPr>
              <a:t>和</a:t>
            </a:r>
            <a:r>
              <a:rPr lang="en-US" altLang="zh-CN" dirty="0">
                <a:latin typeface="TeXGyreTermes-Regular"/>
              </a:rPr>
              <a:t>(</a:t>
            </a:r>
            <a:r>
              <a:rPr lang="en-US" altLang="zh-CN" dirty="0" smtClean="0">
                <a:latin typeface="TeXGyreTermes-Regular"/>
              </a:rPr>
              <a:t>d)4</a:t>
            </a:r>
            <a:r>
              <a:rPr lang="en-US" altLang="zh-CN" dirty="0" smtClean="0">
                <a:latin typeface="TeXGyreTermes-Regular"/>
                <a:sym typeface="Symbol" panose="05050102010706020507" pitchFamily="18" charset="2"/>
              </a:rPr>
              <a:t></a:t>
            </a:r>
            <a:r>
              <a:rPr lang="en-US" altLang="zh-CN" dirty="0" smtClean="0">
                <a:latin typeface="TeXGyreTermes-Regular"/>
              </a:rPr>
              <a:t>10</a:t>
            </a:r>
            <a:r>
              <a:rPr lang="en-US" altLang="zh-CN" baseline="30000" dirty="0" smtClean="0">
                <a:latin typeface="TeXGyreTermes-Regular"/>
              </a:rPr>
              <a:t>10</a:t>
            </a:r>
            <a:r>
              <a:rPr lang="zh-CN" altLang="en-US" dirty="0" smtClean="0">
                <a:latin typeface="宋体" panose="02010600030101010101" pitchFamily="2" charset="-122"/>
              </a:rPr>
              <a:t>。</a:t>
            </a:r>
            <a:endParaRPr lang="zh-CN" altLang="en-US" dirty="0"/>
          </a:p>
        </p:txBody>
      </p:sp>
      <p:sp>
        <p:nvSpPr>
          <p:cNvPr id="8" name="矩形 7"/>
          <p:cNvSpPr/>
          <p:nvPr/>
        </p:nvSpPr>
        <p:spPr>
          <a:xfrm>
            <a:off x="4355976" y="1284186"/>
            <a:ext cx="1156552" cy="1754326"/>
          </a:xfrm>
          <a:prstGeom prst="rect">
            <a:avLst/>
          </a:prstGeom>
        </p:spPr>
        <p:txBody>
          <a:bodyPr wrap="square">
            <a:spAutoFit/>
          </a:bodyPr>
          <a:lstStyle/>
          <a:p>
            <a:r>
              <a:rPr lang="zh-CN" altLang="en-US" dirty="0">
                <a:latin typeface="宋体" panose="02010600030101010101" pitchFamily="2" charset="-122"/>
              </a:rPr>
              <a:t>使用双频扫描法得到的典型束流时间结构及其频谱</a:t>
            </a:r>
            <a:endParaRPr lang="zh-CN" altLang="en-US" dirty="0"/>
          </a:p>
        </p:txBody>
      </p:sp>
      <p:pic>
        <p:nvPicPr>
          <p:cNvPr id="9" name="图片 1" descr="mmexport1471329615504"/>
          <p:cNvPicPr>
            <a:picLocks noGrp="1" noChangeAspect="1"/>
          </p:cNvPicPr>
          <p:nvPr>
            <p:ph idx="1"/>
          </p:nvPr>
        </p:nvPicPr>
        <p:blipFill>
          <a:blip r:embed="rId4"/>
          <a:srcRect b="8224"/>
          <a:stretch>
            <a:fillRect/>
          </a:stretch>
        </p:blipFill>
        <p:spPr>
          <a:xfrm>
            <a:off x="904265" y="4077372"/>
            <a:ext cx="2142490" cy="2519680"/>
          </a:xfrm>
          <a:prstGeom prst="rect">
            <a:avLst/>
          </a:prstGeom>
        </p:spPr>
      </p:pic>
    </p:spTree>
    <p:extLst>
      <p:ext uri="{BB962C8B-B14F-4D97-AF65-F5344CB8AC3E}">
        <p14:creationId xmlns:p14="http://schemas.microsoft.com/office/powerpoint/2010/main" val="3945016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工程进展</a:t>
            </a:r>
            <a:r>
              <a:rPr lang="en-US" altLang="zh-CN" dirty="0" smtClean="0"/>
              <a:t>-</a:t>
            </a:r>
            <a:r>
              <a:rPr lang="zh-CN" altLang="en-US" dirty="0" smtClean="0"/>
              <a:t>磁场反馈</a:t>
            </a:r>
            <a:endParaRPr lang="zh-CN" altLang="en-US" dirty="0"/>
          </a:p>
        </p:txBody>
      </p:sp>
      <p:sp>
        <p:nvSpPr>
          <p:cNvPr id="3" name="内容占位符 2"/>
          <p:cNvSpPr>
            <a:spLocks noGrp="1"/>
          </p:cNvSpPr>
          <p:nvPr>
            <p:ph idx="1"/>
          </p:nvPr>
        </p:nvSpPr>
        <p:spPr/>
        <p:txBody>
          <a:bodyPr/>
          <a:lstStyle/>
          <a:p>
            <a:r>
              <a:rPr lang="zh-CN" altLang="en-US" dirty="0" smtClean="0"/>
              <a:t>磁场反馈</a:t>
            </a:r>
            <a:endParaRPr lang="en-US" altLang="zh-CN" dirty="0" smtClean="0"/>
          </a:p>
          <a:p>
            <a:r>
              <a:rPr lang="zh-CN" altLang="en-US" dirty="0" smtClean="0"/>
              <a:t>目的</a:t>
            </a:r>
            <a:endParaRPr lang="en-US" altLang="zh-CN" dirty="0" smtClean="0"/>
          </a:p>
          <a:p>
            <a:pPr lvl="1"/>
            <a:r>
              <a:rPr lang="zh-CN" altLang="en-US" dirty="0" smtClean="0"/>
              <a:t>取消多余的</a:t>
            </a:r>
            <a:r>
              <a:rPr lang="en-US" altLang="zh-CN" dirty="0" smtClean="0"/>
              <a:t>ramping</a:t>
            </a:r>
          </a:p>
          <a:p>
            <a:pPr lvl="1"/>
            <a:r>
              <a:rPr lang="zh-CN" altLang="en-US" dirty="0" smtClean="0"/>
              <a:t>降低磁场纹波</a:t>
            </a:r>
            <a:endParaRPr lang="en-US" altLang="zh-CN" dirty="0" smtClean="0"/>
          </a:p>
          <a:p>
            <a:r>
              <a:rPr lang="zh-CN" altLang="en-US" dirty="0" smtClean="0"/>
              <a:t>手段</a:t>
            </a:r>
            <a:endParaRPr lang="en-US" altLang="zh-CN" dirty="0" smtClean="0"/>
          </a:p>
          <a:p>
            <a:pPr lvl="1"/>
            <a:r>
              <a:rPr lang="zh-CN" altLang="en-US" dirty="0" smtClean="0"/>
              <a:t>主动反馈</a:t>
            </a:r>
            <a:endParaRPr lang="en-US" altLang="zh-CN" dirty="0" smtClean="0"/>
          </a:p>
          <a:p>
            <a:pPr lvl="1"/>
            <a:r>
              <a:rPr lang="zh-CN" altLang="en-US" dirty="0" smtClean="0"/>
              <a:t>被动反馈</a:t>
            </a:r>
            <a:endParaRPr lang="zh-CN" altLang="en-US" dirty="0"/>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781" t="5921" r="4878" b="2294"/>
          <a:stretch/>
        </p:blipFill>
        <p:spPr bwMode="auto">
          <a:xfrm>
            <a:off x="4211960" y="1156259"/>
            <a:ext cx="3024336"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3"/>
          <a:stretch>
            <a:fillRect/>
          </a:stretch>
        </p:blipFill>
        <p:spPr>
          <a:xfrm>
            <a:off x="539552" y="3628465"/>
            <a:ext cx="3565455" cy="2664296"/>
          </a:xfrm>
          <a:prstGeom prst="rect">
            <a:avLst/>
          </a:prstGeom>
        </p:spPr>
      </p:pic>
      <p:pic>
        <p:nvPicPr>
          <p:cNvPr id="7" name="图片 6"/>
          <p:cNvPicPr>
            <a:picLocks noChangeAspect="1"/>
          </p:cNvPicPr>
          <p:nvPr/>
        </p:nvPicPr>
        <p:blipFill>
          <a:blip r:embed="rId4"/>
          <a:stretch>
            <a:fillRect/>
          </a:stretch>
        </p:blipFill>
        <p:spPr>
          <a:xfrm>
            <a:off x="4431751" y="3727961"/>
            <a:ext cx="4652600" cy="2653367"/>
          </a:xfrm>
          <a:prstGeom prst="rect">
            <a:avLst/>
          </a:prstGeom>
        </p:spPr>
      </p:pic>
    </p:spTree>
    <p:extLst>
      <p:ext uri="{BB962C8B-B14F-4D97-AF65-F5344CB8AC3E}">
        <p14:creationId xmlns:p14="http://schemas.microsoft.com/office/powerpoint/2010/main" val="174019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6. </a:t>
            </a:r>
            <a:r>
              <a:rPr kumimoji="0" lang="zh-CN" altLang="en-US" sz="3200" dirty="0" smtClean="0">
                <a:solidFill>
                  <a:srgbClr val="800000"/>
                </a:solidFill>
              </a:rPr>
              <a:t>总结</a:t>
            </a:r>
          </a:p>
        </p:txBody>
      </p:sp>
      <p:sp>
        <p:nvSpPr>
          <p:cNvPr id="3" name="内容占位符 2"/>
          <p:cNvSpPr>
            <a:spLocks noGrp="1"/>
          </p:cNvSpPr>
          <p:nvPr>
            <p:ph idx="1"/>
          </p:nvPr>
        </p:nvSpPr>
        <p:spPr bwMode="auto">
          <a:xfrm>
            <a:off x="406086" y="1268760"/>
            <a:ext cx="7766314" cy="38164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spcBef>
                <a:spcPct val="10000"/>
              </a:spcBef>
              <a:spcAft>
                <a:spcPct val="10000"/>
              </a:spcAft>
              <a:buClr>
                <a:srgbClr val="0071BC"/>
              </a:buClr>
              <a:buFont typeface="Wingdings" panose="05000000000000000000" pitchFamily="2" charset="2"/>
              <a:buChar char="l"/>
            </a:pPr>
            <a:r>
              <a:rPr kumimoji="0" lang="zh-CN" altLang="en-US" sz="2400" dirty="0" smtClean="0">
                <a:solidFill>
                  <a:srgbClr val="131313"/>
                </a:solidFill>
              </a:rPr>
              <a:t>西安</a:t>
            </a:r>
            <a:r>
              <a:rPr kumimoji="0" lang="en-US" altLang="zh-CN" sz="2400" dirty="0" smtClean="0">
                <a:solidFill>
                  <a:srgbClr val="131313"/>
                </a:solidFill>
              </a:rPr>
              <a:t>200MeV</a:t>
            </a:r>
            <a:r>
              <a:rPr kumimoji="0" lang="zh-CN" altLang="en-US" sz="2400" dirty="0" smtClean="0">
                <a:solidFill>
                  <a:srgbClr val="131313"/>
                </a:solidFill>
              </a:rPr>
              <a:t>质子应用装置工程设计已经完成；</a:t>
            </a:r>
            <a:endParaRPr kumimoji="0" lang="en-US" altLang="zh-CN" sz="2400" dirty="0" smtClean="0">
              <a:solidFill>
                <a:srgbClr val="131313"/>
              </a:solidFill>
            </a:endParaRPr>
          </a:p>
          <a:p>
            <a:pPr>
              <a:lnSpc>
                <a:spcPct val="120000"/>
              </a:lnSpc>
              <a:spcBef>
                <a:spcPct val="10000"/>
              </a:spcBef>
              <a:spcAft>
                <a:spcPct val="10000"/>
              </a:spcAft>
              <a:buClr>
                <a:srgbClr val="0071BC"/>
              </a:buClr>
              <a:buFont typeface="Wingdings" panose="05000000000000000000" pitchFamily="2" charset="2"/>
              <a:buChar char="l"/>
            </a:pPr>
            <a:r>
              <a:rPr kumimoji="0" lang="zh-CN" altLang="en-US" sz="2400" dirty="0" smtClean="0">
                <a:solidFill>
                  <a:srgbClr val="131313"/>
                </a:solidFill>
              </a:rPr>
              <a:t>各分系统研制接近完成，</a:t>
            </a:r>
            <a:r>
              <a:rPr kumimoji="0" lang="en-US" altLang="zh-CN" sz="2400" dirty="0" smtClean="0">
                <a:solidFill>
                  <a:srgbClr val="131313"/>
                </a:solidFill>
              </a:rPr>
              <a:t>2017</a:t>
            </a:r>
            <a:r>
              <a:rPr kumimoji="0" lang="zh-CN" altLang="en-US" sz="2400" dirty="0" smtClean="0">
                <a:solidFill>
                  <a:srgbClr val="131313"/>
                </a:solidFill>
              </a:rPr>
              <a:t>年底设备将陆续达到西安准备进场安装；</a:t>
            </a:r>
            <a:endParaRPr kumimoji="0" lang="en-US" altLang="zh-CN" sz="2400" dirty="0" smtClean="0">
              <a:solidFill>
                <a:srgbClr val="131313"/>
              </a:solidFill>
            </a:endParaRPr>
          </a:p>
          <a:p>
            <a:pPr>
              <a:lnSpc>
                <a:spcPct val="120000"/>
              </a:lnSpc>
              <a:spcBef>
                <a:spcPct val="10000"/>
              </a:spcBef>
              <a:spcAft>
                <a:spcPct val="10000"/>
              </a:spcAft>
              <a:buClr>
                <a:srgbClr val="0071BC"/>
              </a:buClr>
              <a:buFont typeface="Wingdings" panose="05000000000000000000" pitchFamily="2" charset="2"/>
              <a:buChar char="l"/>
            </a:pPr>
            <a:r>
              <a:rPr kumimoji="0" lang="zh-CN" altLang="en-US" sz="2400" dirty="0" smtClean="0">
                <a:solidFill>
                  <a:srgbClr val="131313"/>
                </a:solidFill>
              </a:rPr>
              <a:t>工程研制的过程中，多项关键</a:t>
            </a:r>
            <a:r>
              <a:rPr kumimoji="0" lang="zh-CN" altLang="en-US" sz="2400" dirty="0" smtClean="0">
                <a:solidFill>
                  <a:srgbClr val="131313"/>
                </a:solidFill>
              </a:rPr>
              <a:t>技术研究取得了成功；</a:t>
            </a:r>
            <a:endParaRPr kumimoji="0" lang="en-US" altLang="zh-CN" sz="2400" dirty="0" smtClean="0">
              <a:solidFill>
                <a:srgbClr val="131313"/>
              </a:solidFill>
            </a:endParaRPr>
          </a:p>
          <a:p>
            <a:pPr lvl="1">
              <a:lnSpc>
                <a:spcPct val="120000"/>
              </a:lnSpc>
              <a:spcBef>
                <a:spcPct val="10000"/>
              </a:spcBef>
              <a:spcAft>
                <a:spcPct val="10000"/>
              </a:spcAft>
              <a:buClr>
                <a:srgbClr val="0071BC"/>
              </a:buClr>
              <a:buFont typeface="Wingdings" panose="05000000000000000000" pitchFamily="2" charset="2"/>
              <a:buChar char="l"/>
            </a:pPr>
            <a:r>
              <a:rPr kumimoji="0" lang="en-US" altLang="zh-CN" sz="2400" dirty="0" smtClean="0">
                <a:solidFill>
                  <a:srgbClr val="131313"/>
                </a:solidFill>
              </a:rPr>
              <a:t>PMQ</a:t>
            </a:r>
            <a:r>
              <a:rPr kumimoji="0" lang="zh-CN" altLang="en-US" sz="2400" dirty="0" smtClean="0">
                <a:solidFill>
                  <a:srgbClr val="131313"/>
                </a:solidFill>
              </a:rPr>
              <a:t>、</a:t>
            </a:r>
            <a:r>
              <a:rPr kumimoji="0" lang="en-US" altLang="zh-CN" sz="2400" dirty="0" smtClean="0">
                <a:solidFill>
                  <a:srgbClr val="131313"/>
                </a:solidFill>
              </a:rPr>
              <a:t>DTL</a:t>
            </a:r>
            <a:r>
              <a:rPr kumimoji="0" lang="zh-CN" altLang="en-US" sz="2400" dirty="0" smtClean="0">
                <a:solidFill>
                  <a:srgbClr val="131313"/>
                </a:solidFill>
              </a:rPr>
              <a:t>、磁合金</a:t>
            </a:r>
            <a:r>
              <a:rPr kumimoji="0" lang="zh-CN" altLang="en-US" sz="2400" dirty="0" smtClean="0">
                <a:solidFill>
                  <a:srgbClr val="131313"/>
                </a:solidFill>
              </a:rPr>
              <a:t>腔、</a:t>
            </a:r>
            <a:r>
              <a:rPr kumimoji="0" lang="en-US" altLang="zh-CN" sz="2400" dirty="0" smtClean="0">
                <a:solidFill>
                  <a:srgbClr val="131313"/>
                </a:solidFill>
              </a:rPr>
              <a:t>BPM</a:t>
            </a:r>
            <a:r>
              <a:rPr kumimoji="0" lang="zh-CN" altLang="en-US" sz="2400" dirty="0" smtClean="0">
                <a:solidFill>
                  <a:srgbClr val="131313"/>
                </a:solidFill>
              </a:rPr>
              <a:t>、阶梯场磁铁、快响应四极铁</a:t>
            </a:r>
            <a:endParaRPr kumimoji="0" lang="en-US" altLang="zh-CN" sz="2400" dirty="0" smtClean="0">
              <a:solidFill>
                <a:srgbClr val="131313"/>
              </a:solidFill>
            </a:endParaRPr>
          </a:p>
          <a:p>
            <a:pPr lvl="1">
              <a:lnSpc>
                <a:spcPct val="120000"/>
              </a:lnSpc>
              <a:spcBef>
                <a:spcPct val="10000"/>
              </a:spcBef>
              <a:spcAft>
                <a:spcPct val="10000"/>
              </a:spcAft>
              <a:buClr>
                <a:srgbClr val="0071BC"/>
              </a:buClr>
              <a:buFont typeface="Wingdings" panose="05000000000000000000" pitchFamily="2" charset="2"/>
              <a:buChar char="l"/>
            </a:pPr>
            <a:r>
              <a:rPr kumimoji="0" lang="zh-CN" altLang="en-US" sz="2400" dirty="0" smtClean="0">
                <a:solidFill>
                  <a:srgbClr val="131313"/>
                </a:solidFill>
              </a:rPr>
              <a:t>磁场反馈、低能慢引出</a:t>
            </a:r>
            <a:endParaRPr kumimoji="0" lang="en-US" altLang="zh-CN" sz="2400" dirty="0" smtClean="0">
              <a:solidFill>
                <a:srgbClr val="131313"/>
              </a:solidFill>
            </a:endParaRPr>
          </a:p>
        </p:txBody>
      </p:sp>
    </p:spTree>
    <p:extLst>
      <p:ext uri="{BB962C8B-B14F-4D97-AF65-F5344CB8AC3E}">
        <p14:creationId xmlns:p14="http://schemas.microsoft.com/office/powerpoint/2010/main" val="982108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a:solidFill>
                  <a:srgbClr val="800000"/>
                </a:solidFill>
              </a:rPr>
              <a:t>7</a:t>
            </a:r>
            <a:r>
              <a:rPr kumimoji="0" lang="en-US" altLang="zh-CN" sz="3200" dirty="0" smtClean="0">
                <a:solidFill>
                  <a:srgbClr val="800000"/>
                </a:solidFill>
              </a:rPr>
              <a:t>. </a:t>
            </a:r>
            <a:r>
              <a:rPr kumimoji="0" lang="zh-CN" altLang="en-US" sz="3200" dirty="0" smtClean="0">
                <a:solidFill>
                  <a:srgbClr val="800000"/>
                </a:solidFill>
              </a:rPr>
              <a:t>进度</a:t>
            </a:r>
          </a:p>
        </p:txBody>
      </p:sp>
      <p:sp>
        <p:nvSpPr>
          <p:cNvPr id="3" name="内容占位符 2"/>
          <p:cNvSpPr>
            <a:spLocks noGrp="1"/>
          </p:cNvSpPr>
          <p:nvPr>
            <p:ph idx="1"/>
          </p:nvPr>
        </p:nvSpPr>
        <p:spPr bwMode="auto">
          <a:xfrm>
            <a:off x="323529" y="1412777"/>
            <a:ext cx="8568952" cy="4032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50000"/>
              </a:lnSpc>
              <a:buFontTx/>
              <a:buAutoNum type="arabicPeriod"/>
            </a:pPr>
            <a:r>
              <a:rPr kumimoji="0" lang="en-US" altLang="zh-CN" sz="2400" dirty="0" smtClean="0"/>
              <a:t>  2014</a:t>
            </a:r>
            <a:r>
              <a:rPr kumimoji="0" lang="zh-CN" altLang="en-US" sz="2400" dirty="0" smtClean="0"/>
              <a:t>年</a:t>
            </a:r>
            <a:r>
              <a:rPr kumimoji="0" lang="en-US" altLang="zh-CN" sz="2400" dirty="0" smtClean="0"/>
              <a:t>8</a:t>
            </a:r>
            <a:r>
              <a:rPr kumimoji="0" lang="zh-CN" altLang="en-US" sz="2400" smtClean="0"/>
              <a:t>月</a:t>
            </a:r>
            <a:r>
              <a:rPr kumimoji="0" lang="en-US" altLang="zh-CN" sz="2400" dirty="0" smtClean="0"/>
              <a:t>	</a:t>
            </a:r>
            <a:r>
              <a:rPr kumimoji="0" lang="zh-CN" altLang="en-US" sz="2400" dirty="0" smtClean="0"/>
              <a:t>总体方案评审</a:t>
            </a:r>
            <a:endParaRPr kumimoji="0" lang="en-US" altLang="zh-CN" sz="2400" dirty="0" smtClean="0"/>
          </a:p>
          <a:p>
            <a:pPr>
              <a:lnSpc>
                <a:spcPct val="150000"/>
              </a:lnSpc>
              <a:buFontTx/>
              <a:buAutoNum type="arabicPeriod"/>
            </a:pPr>
            <a:r>
              <a:rPr kumimoji="0" lang="en-US" altLang="zh-CN" sz="2400" dirty="0" smtClean="0"/>
              <a:t>  2015</a:t>
            </a:r>
            <a:r>
              <a:rPr kumimoji="0" lang="zh-CN" altLang="en-US" sz="2400" dirty="0" smtClean="0"/>
              <a:t>年</a:t>
            </a:r>
            <a:r>
              <a:rPr kumimoji="0" lang="en-US" altLang="zh-CN" sz="2400" dirty="0" smtClean="0"/>
              <a:t>10</a:t>
            </a:r>
            <a:r>
              <a:rPr kumimoji="0" lang="zh-CN" altLang="en-US" sz="2400" dirty="0" smtClean="0"/>
              <a:t>月   </a:t>
            </a:r>
            <a:r>
              <a:rPr kumimoji="0" lang="en-US" altLang="zh-CN" sz="2400" dirty="0" smtClean="0"/>
              <a:t>	</a:t>
            </a:r>
            <a:r>
              <a:rPr kumimoji="0" lang="zh-CN" altLang="en-US" sz="2400" dirty="0" smtClean="0"/>
              <a:t>初步设计评审</a:t>
            </a:r>
            <a:endParaRPr kumimoji="0" lang="en-US" altLang="zh-CN" sz="2400" dirty="0" smtClean="0"/>
          </a:p>
          <a:p>
            <a:pPr>
              <a:lnSpc>
                <a:spcPct val="150000"/>
              </a:lnSpc>
              <a:buFontTx/>
              <a:buAutoNum type="arabicPeriod"/>
            </a:pPr>
            <a:r>
              <a:rPr kumimoji="0" lang="en-US" altLang="zh-CN" sz="2400" dirty="0" smtClean="0"/>
              <a:t>  2017</a:t>
            </a:r>
            <a:r>
              <a:rPr kumimoji="0" lang="zh-CN" altLang="en-US" sz="2400" dirty="0" smtClean="0"/>
              <a:t>年底</a:t>
            </a:r>
            <a:r>
              <a:rPr kumimoji="0" lang="en-US" altLang="zh-CN" sz="2400" dirty="0" smtClean="0"/>
              <a:t>		</a:t>
            </a:r>
            <a:r>
              <a:rPr kumimoji="0" lang="zh-CN" altLang="en-US" sz="2400" dirty="0" smtClean="0"/>
              <a:t>基建完成</a:t>
            </a:r>
            <a:endParaRPr kumimoji="0" lang="en-US" altLang="zh-CN" sz="2400" dirty="0" smtClean="0"/>
          </a:p>
          <a:p>
            <a:pPr>
              <a:lnSpc>
                <a:spcPct val="150000"/>
              </a:lnSpc>
              <a:buFontTx/>
              <a:buAutoNum type="arabicPeriod"/>
            </a:pPr>
            <a:r>
              <a:rPr kumimoji="0" lang="en-US" altLang="zh-CN" sz="2400" dirty="0"/>
              <a:t> </a:t>
            </a:r>
            <a:r>
              <a:rPr kumimoji="0" lang="en-US" altLang="zh-CN" sz="2400" dirty="0" smtClean="0"/>
              <a:t> 2018</a:t>
            </a:r>
            <a:r>
              <a:rPr kumimoji="0" lang="zh-CN" altLang="en-US" sz="2400" dirty="0" smtClean="0"/>
              <a:t>年中</a:t>
            </a:r>
            <a:r>
              <a:rPr kumimoji="0" lang="en-US" altLang="zh-CN" sz="2400" dirty="0" smtClean="0"/>
              <a:t>		</a:t>
            </a:r>
            <a:r>
              <a:rPr kumimoji="0" lang="zh-CN" altLang="en-US" sz="2400" dirty="0" smtClean="0"/>
              <a:t>准直安装完成</a:t>
            </a:r>
            <a:endParaRPr kumimoji="0" lang="en-US" altLang="zh-CN" sz="2400" dirty="0"/>
          </a:p>
          <a:p>
            <a:pPr>
              <a:lnSpc>
                <a:spcPct val="150000"/>
              </a:lnSpc>
              <a:buFontTx/>
              <a:buAutoNum type="arabicPeriod"/>
            </a:pPr>
            <a:r>
              <a:rPr kumimoji="0" lang="en-US" altLang="zh-CN" sz="2400" dirty="0" smtClean="0"/>
              <a:t>  2018</a:t>
            </a:r>
            <a:r>
              <a:rPr kumimoji="0" lang="zh-CN" altLang="en-US" sz="2400" dirty="0" smtClean="0"/>
              <a:t>年底</a:t>
            </a:r>
            <a:r>
              <a:rPr kumimoji="0" lang="en-US" altLang="zh-CN" sz="2400" dirty="0" smtClean="0"/>
              <a:t>	</a:t>
            </a:r>
            <a:r>
              <a:rPr kumimoji="0" lang="zh-CN" altLang="en-US" sz="2400" dirty="0" smtClean="0"/>
              <a:t>  </a:t>
            </a:r>
            <a:r>
              <a:rPr kumimoji="0" lang="en-US" altLang="zh-CN" sz="2400" dirty="0" smtClean="0"/>
              <a:t>	</a:t>
            </a:r>
            <a:r>
              <a:rPr kumimoji="0" lang="zh-CN" altLang="en-US" sz="2400" dirty="0" smtClean="0"/>
              <a:t>直线注入器验收，同步环开始调束</a:t>
            </a:r>
            <a:endParaRPr kumimoji="0" lang="en-US" altLang="zh-CN" sz="2400" dirty="0" smtClean="0"/>
          </a:p>
          <a:p>
            <a:pPr>
              <a:lnSpc>
                <a:spcPct val="150000"/>
              </a:lnSpc>
              <a:buFontTx/>
              <a:buAutoNum type="arabicPeriod"/>
            </a:pPr>
            <a:r>
              <a:rPr kumimoji="0" lang="en-US" altLang="zh-CN" sz="2400" dirty="0" smtClean="0"/>
              <a:t>  2019</a:t>
            </a:r>
            <a:r>
              <a:rPr kumimoji="0" lang="zh-CN" altLang="en-US" sz="2400" dirty="0" smtClean="0"/>
              <a:t>年中</a:t>
            </a:r>
            <a:r>
              <a:rPr kumimoji="0" lang="en-US" altLang="zh-CN" sz="2400" dirty="0" smtClean="0"/>
              <a:t>		</a:t>
            </a:r>
            <a:r>
              <a:rPr lang="zh-CN" altLang="en-US" sz="2400" dirty="0" smtClean="0"/>
              <a:t>整机</a:t>
            </a:r>
            <a:r>
              <a:rPr lang="zh-CN" altLang="en-US" sz="2400" dirty="0"/>
              <a:t>联调</a:t>
            </a:r>
            <a:r>
              <a:rPr lang="zh-CN" altLang="en-US" sz="2400" dirty="0" smtClean="0"/>
              <a:t>完成</a:t>
            </a:r>
            <a:r>
              <a:rPr lang="en-US" altLang="zh-CN" sz="2400" dirty="0" smtClean="0"/>
              <a:t>(60MeV)</a:t>
            </a:r>
            <a:endParaRPr kumimoji="0" lang="en-US" altLang="zh-CN" sz="2400" dirty="0" smtClean="0"/>
          </a:p>
        </p:txBody>
      </p:sp>
    </p:spTree>
    <p:extLst>
      <p:ext uri="{BB962C8B-B14F-4D97-AF65-F5344CB8AC3E}">
        <p14:creationId xmlns:p14="http://schemas.microsoft.com/office/powerpoint/2010/main" val="3674186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96875" y="273049"/>
            <a:ext cx="5327650"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1. </a:t>
            </a:r>
            <a:r>
              <a:rPr kumimoji="0" lang="zh-CN" altLang="en-US" sz="3200" dirty="0" smtClean="0">
                <a:solidFill>
                  <a:srgbClr val="800000"/>
                </a:solidFill>
              </a:rPr>
              <a:t>项目背景</a:t>
            </a:r>
            <a:endParaRPr kumimoji="0" lang="zh-CN" altLang="en-US" sz="3200" dirty="0" smtClean="0">
              <a:solidFill>
                <a:srgbClr val="800000"/>
              </a:solidFill>
            </a:endParaRPr>
          </a:p>
        </p:txBody>
      </p:sp>
      <p:sp>
        <p:nvSpPr>
          <p:cNvPr id="2" name="内容占位符 1"/>
          <p:cNvSpPr>
            <a:spLocks noGrp="1"/>
          </p:cNvSpPr>
          <p:nvPr>
            <p:ph idx="1"/>
          </p:nvPr>
        </p:nvSpPr>
        <p:spPr>
          <a:xfrm>
            <a:off x="409896" y="1196752"/>
            <a:ext cx="8229600" cy="5394176"/>
          </a:xfrm>
        </p:spPr>
        <p:txBody>
          <a:bodyPr/>
          <a:lstStyle/>
          <a:p>
            <a:pPr>
              <a:lnSpc>
                <a:spcPct val="130000"/>
              </a:lnSpc>
              <a:spcBef>
                <a:spcPts val="838"/>
              </a:spcBef>
              <a:spcAft>
                <a:spcPts val="838"/>
              </a:spcAft>
              <a:buClr>
                <a:srgbClr val="0071BC"/>
              </a:buClr>
              <a:buFont typeface="Wingdings" panose="05000000000000000000" pitchFamily="2" charset="2"/>
              <a:buChar char="l"/>
            </a:pPr>
            <a:r>
              <a:rPr kumimoji="0" lang="zh-CN" altLang="en-US" dirty="0" smtClean="0">
                <a:solidFill>
                  <a:srgbClr val="131313"/>
                </a:solidFill>
              </a:rPr>
              <a:t>西安质子应用装置 </a:t>
            </a:r>
            <a:r>
              <a:rPr kumimoji="0" lang="zh-TW" altLang="en-US" dirty="0" smtClean="0">
                <a:solidFill>
                  <a:srgbClr val="800000"/>
                </a:solidFill>
              </a:rPr>
              <a:t>（</a:t>
            </a:r>
            <a:r>
              <a:rPr kumimoji="0" lang="en-US" altLang="zh-TW" dirty="0">
                <a:solidFill>
                  <a:srgbClr val="800000"/>
                </a:solidFill>
              </a:rPr>
              <a:t>Xi’an </a:t>
            </a:r>
            <a:r>
              <a:rPr kumimoji="0" lang="en-US" altLang="zh-TW" dirty="0" smtClean="0">
                <a:solidFill>
                  <a:srgbClr val="800000"/>
                </a:solidFill>
              </a:rPr>
              <a:t>Proton Application Facility</a:t>
            </a:r>
            <a:r>
              <a:rPr kumimoji="0" lang="zh-CN" altLang="en-US" dirty="0" smtClean="0">
                <a:solidFill>
                  <a:srgbClr val="800000"/>
                </a:solidFill>
              </a:rPr>
              <a:t>，简称</a:t>
            </a:r>
            <a:r>
              <a:rPr kumimoji="0" lang="en-US" altLang="zh-TW" dirty="0" err="1" smtClean="0">
                <a:solidFill>
                  <a:srgbClr val="800000"/>
                </a:solidFill>
              </a:rPr>
              <a:t>X</a:t>
            </a:r>
            <a:r>
              <a:rPr kumimoji="0" lang="en-US" altLang="zh-CN" dirty="0" err="1" smtClean="0">
                <a:solidFill>
                  <a:srgbClr val="800000"/>
                </a:solidFill>
              </a:rPr>
              <a:t>i</a:t>
            </a:r>
            <a:r>
              <a:rPr kumimoji="0" lang="en-US" altLang="zh-TW" dirty="0" err="1" smtClean="0">
                <a:solidFill>
                  <a:srgbClr val="800000"/>
                </a:solidFill>
              </a:rPr>
              <a:t>PAF</a:t>
            </a:r>
            <a:r>
              <a:rPr kumimoji="0" lang="zh-TW" altLang="en-US" dirty="0" smtClean="0">
                <a:solidFill>
                  <a:srgbClr val="800000"/>
                </a:solidFill>
              </a:rPr>
              <a:t>）</a:t>
            </a:r>
            <a:r>
              <a:rPr kumimoji="0" lang="zh-CN" altLang="en-US" dirty="0">
                <a:solidFill>
                  <a:srgbClr val="131313"/>
                </a:solidFill>
              </a:rPr>
              <a:t>由清华大学先进辐射源及应用实验室与西北核技术研究所联合设计建设，建设地点在</a:t>
            </a:r>
            <a:r>
              <a:rPr kumimoji="0" lang="zh-CN" altLang="en-US" dirty="0" smtClean="0">
                <a:solidFill>
                  <a:srgbClr val="131313"/>
                </a:solidFill>
              </a:rPr>
              <a:t>西安。</a:t>
            </a:r>
            <a:endParaRPr kumimoji="0" lang="en-US" altLang="zh-CN" dirty="0">
              <a:solidFill>
                <a:srgbClr val="131313"/>
              </a:solidFill>
            </a:endParaRPr>
          </a:p>
          <a:p>
            <a:pPr>
              <a:lnSpc>
                <a:spcPct val="130000"/>
              </a:lnSpc>
              <a:spcBef>
                <a:spcPts val="838"/>
              </a:spcBef>
              <a:spcAft>
                <a:spcPts val="838"/>
              </a:spcAft>
              <a:buClr>
                <a:srgbClr val="0071BC"/>
              </a:buClr>
              <a:buFont typeface="Wingdings" panose="05000000000000000000" pitchFamily="2" charset="2"/>
              <a:buChar char="l"/>
            </a:pPr>
            <a:r>
              <a:rPr kumimoji="0" lang="zh-CN" altLang="en-US" dirty="0">
                <a:solidFill>
                  <a:srgbClr val="131313"/>
                </a:solidFill>
              </a:rPr>
              <a:t>装置可在宇航级核心电子器件的空间</a:t>
            </a:r>
            <a:r>
              <a:rPr kumimoji="0" lang="zh-CN" altLang="en-US" dirty="0">
                <a:solidFill>
                  <a:srgbClr val="C00000"/>
                </a:solidFill>
              </a:rPr>
              <a:t>质子单粒子效应</a:t>
            </a:r>
            <a:r>
              <a:rPr kumimoji="0" lang="zh-CN" altLang="en-US" dirty="0">
                <a:solidFill>
                  <a:srgbClr val="131313"/>
                </a:solidFill>
              </a:rPr>
              <a:t>研究和元器件考核评估方面发挥重要作用，为我国航天型号抗辐射加固技术提供地面模拟研究平台。</a:t>
            </a:r>
            <a:endParaRPr kumimoji="0" lang="en-US" altLang="zh-CN" dirty="0">
              <a:solidFill>
                <a:srgbClr val="131313"/>
              </a:solidFill>
            </a:endParaRPr>
          </a:p>
          <a:p>
            <a:pPr>
              <a:lnSpc>
                <a:spcPct val="130000"/>
              </a:lnSpc>
              <a:spcBef>
                <a:spcPts val="838"/>
              </a:spcBef>
              <a:spcAft>
                <a:spcPts val="838"/>
              </a:spcAft>
              <a:buClr>
                <a:srgbClr val="0071BC"/>
              </a:buClr>
              <a:buFont typeface="Wingdings" panose="05000000000000000000" pitchFamily="2" charset="2"/>
              <a:buChar char="l"/>
            </a:pPr>
            <a:r>
              <a:rPr kumimoji="0" lang="zh-CN" altLang="en-US" dirty="0">
                <a:solidFill>
                  <a:srgbClr val="131313"/>
                </a:solidFill>
              </a:rPr>
              <a:t>装置为由直线加速器作为注入器的同步加速器及其相应的束流输运线和实验站组成；该装置的特点是：</a:t>
            </a:r>
            <a:r>
              <a:rPr kumimoji="0" lang="zh-CN" altLang="en-US" dirty="0">
                <a:solidFill>
                  <a:srgbClr val="800000"/>
                </a:solidFill>
              </a:rPr>
              <a:t>负氢剥离注入、对称六折同步环、磁合金加载腔和三阶共振慢引出</a:t>
            </a:r>
            <a:r>
              <a:rPr kumimoji="0" lang="zh-CN" altLang="en-US" dirty="0" smtClean="0">
                <a:solidFill>
                  <a:srgbClr val="131313"/>
                </a:solidFill>
              </a:rPr>
              <a:t>。</a:t>
            </a:r>
            <a:endParaRPr kumimoji="0" lang="en-US" altLang="zh-CN" dirty="0" smtClean="0">
              <a:solidFill>
                <a:srgbClr val="131313"/>
              </a:solidFill>
            </a:endParaRPr>
          </a:p>
          <a:p>
            <a:pPr>
              <a:lnSpc>
                <a:spcPct val="130000"/>
              </a:lnSpc>
              <a:spcBef>
                <a:spcPts val="838"/>
              </a:spcBef>
              <a:spcAft>
                <a:spcPts val="838"/>
              </a:spcAft>
              <a:buClr>
                <a:srgbClr val="0071BC"/>
              </a:buClr>
              <a:buFont typeface="Wingdings" panose="05000000000000000000" pitchFamily="2" charset="2"/>
              <a:buChar char="l"/>
            </a:pPr>
            <a:r>
              <a:rPr lang="zh-CN" altLang="en-US" dirty="0" smtClean="0"/>
              <a:t>设计引出</a:t>
            </a:r>
            <a:r>
              <a:rPr lang="zh-CN" altLang="en-US" dirty="0" smtClean="0"/>
              <a:t>能量</a:t>
            </a:r>
            <a:r>
              <a:rPr lang="en-US" altLang="zh-CN" dirty="0" smtClean="0"/>
              <a:t>60~230MeV</a:t>
            </a:r>
            <a:r>
              <a:rPr lang="zh-CN" altLang="en-US" dirty="0" smtClean="0"/>
              <a:t>，低于</a:t>
            </a:r>
            <a:r>
              <a:rPr lang="en-US" altLang="zh-CN" dirty="0" smtClean="0"/>
              <a:t>60MeV</a:t>
            </a:r>
            <a:r>
              <a:rPr lang="zh-CN" altLang="en-US" dirty="0" smtClean="0"/>
              <a:t>的能量用降能器实现，但首先尝试</a:t>
            </a:r>
            <a:r>
              <a:rPr lang="zh-CN" altLang="en-US" dirty="0" smtClean="0">
                <a:solidFill>
                  <a:srgbClr val="C00000"/>
                </a:solidFill>
              </a:rPr>
              <a:t>低能慢引出</a:t>
            </a:r>
            <a:endParaRPr lang="zh-CN" altLang="en-US" dirty="0">
              <a:solidFill>
                <a:srgbClr val="C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bwMode="auto">
          <a:xfrm>
            <a:off x="251520" y="2564904"/>
            <a:ext cx="8840788" cy="2123658"/>
          </a:xfrm>
          <a:prstGeom prst="rect">
            <a:avLst/>
          </a:prstGeom>
          <a:noFill/>
          <a:ln w="9525">
            <a:noFill/>
            <a:miter lim="800000"/>
            <a:headEnd/>
            <a:tailEnd/>
          </a:ln>
        </p:spPr>
        <p:txBody>
          <a:bodyPr tIns="0" anchor="b">
            <a:spAutoFit/>
          </a:bodyPr>
          <a:lstStyle/>
          <a:p>
            <a:pPr algn="ctr">
              <a:lnSpc>
                <a:spcPct val="90000"/>
              </a:lnSpc>
              <a:defRPr/>
            </a:pPr>
            <a:r>
              <a:rPr lang="zh-CN" altLang="en-US" sz="8000" b="1" kern="0" dirty="0">
                <a:solidFill>
                  <a:srgbClr val="FF0000"/>
                </a:solidFill>
                <a:latin typeface="华文楷体" pitchFamily="2" charset="-122"/>
                <a:ea typeface="华文楷体" pitchFamily="2" charset="-122"/>
                <a:cs typeface="ＭＳ Ｐゴシック" pitchFamily="-112" charset="-128"/>
              </a:rPr>
              <a:t>谢 </a:t>
            </a:r>
            <a:r>
              <a:rPr lang="zh-CN" altLang="en-US" sz="8000" b="1" kern="0" dirty="0" smtClean="0">
                <a:solidFill>
                  <a:srgbClr val="FF0000"/>
                </a:solidFill>
                <a:latin typeface="华文楷体" pitchFamily="2" charset="-122"/>
                <a:ea typeface="华文楷体" pitchFamily="2" charset="-122"/>
                <a:cs typeface="ＭＳ Ｐゴシック" pitchFamily="-112" charset="-128"/>
              </a:rPr>
              <a:t>谢</a:t>
            </a:r>
            <a:r>
              <a:rPr lang="zh-CN" altLang="en-US" sz="8000" b="1" kern="0" dirty="0">
                <a:solidFill>
                  <a:srgbClr val="FF0000"/>
                </a:solidFill>
                <a:latin typeface="华文楷体" pitchFamily="2" charset="-122"/>
                <a:ea typeface="华文楷体" pitchFamily="2" charset="-122"/>
                <a:cs typeface="ＭＳ Ｐゴシック" pitchFamily="-112" charset="-128"/>
              </a:rPr>
              <a:t>！</a:t>
            </a:r>
          </a:p>
          <a:p>
            <a:pPr algn="ctr">
              <a:lnSpc>
                <a:spcPct val="90000"/>
              </a:lnSpc>
              <a:defRPr/>
            </a:pPr>
            <a:endParaRPr lang="en-US" altLang="zh-CN" sz="1600" b="1" i="1" kern="0" dirty="0">
              <a:solidFill>
                <a:srgbClr val="FFFF00"/>
              </a:solidFill>
              <a:latin typeface="华文楷体" pitchFamily="2" charset="-122"/>
              <a:ea typeface="华文楷体" pitchFamily="2" charset="-122"/>
              <a:cs typeface="ＭＳ Ｐゴシック" pitchFamily="-112" charset="-128"/>
            </a:endParaRPr>
          </a:p>
          <a:p>
            <a:pPr algn="ctr">
              <a:lnSpc>
                <a:spcPct val="90000"/>
              </a:lnSpc>
              <a:defRPr/>
            </a:pPr>
            <a:r>
              <a:rPr lang="en-US" altLang="zh-CN" sz="5400" b="1" i="1" kern="0" dirty="0">
                <a:latin typeface="华文楷体" pitchFamily="2" charset="-122"/>
                <a:ea typeface="华文楷体" pitchFamily="2" charset="-122"/>
                <a:cs typeface="ＭＳ Ｐゴシック" pitchFamily="-112" charset="-128"/>
              </a:rPr>
              <a:t>Thank you for your attention!</a:t>
            </a:r>
          </a:p>
        </p:txBody>
      </p:sp>
    </p:spTree>
    <p:extLst>
      <p:ext uri="{BB962C8B-B14F-4D97-AF65-F5344CB8AC3E}">
        <p14:creationId xmlns:p14="http://schemas.microsoft.com/office/powerpoint/2010/main" val="256537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直线注入器</a:t>
            </a:r>
            <a:r>
              <a:rPr kumimoji="0" lang="en-US" altLang="zh-CN" sz="3200" dirty="0" smtClean="0">
                <a:solidFill>
                  <a:srgbClr val="800000"/>
                </a:solidFill>
              </a:rPr>
              <a:t>-IS&amp;LEBT</a:t>
            </a:r>
            <a:endParaRPr kumimoji="0" lang="zh-CN" altLang="en-US" sz="3200" dirty="0" smtClean="0">
              <a:solidFill>
                <a:srgbClr val="800000"/>
              </a:solidFill>
            </a:endParaRPr>
          </a:p>
        </p:txBody>
      </p:sp>
      <p:sp>
        <p:nvSpPr>
          <p:cNvPr id="8" name="矩形 7"/>
          <p:cNvSpPr>
            <a:spLocks noChangeArrowheads="1"/>
          </p:cNvSpPr>
          <p:nvPr/>
        </p:nvSpPr>
        <p:spPr bwMode="auto">
          <a:xfrm>
            <a:off x="683568" y="1124744"/>
            <a:ext cx="2693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smtClean="0">
                <a:solidFill>
                  <a:srgbClr val="FF0000"/>
                </a:solidFill>
                <a:latin typeface="微软雅黑" panose="020B0503020204020204" pitchFamily="34" charset="-122"/>
                <a:ea typeface="微软雅黑" panose="020B0503020204020204" pitchFamily="34" charset="-122"/>
              </a:rPr>
              <a:t>ECR</a:t>
            </a:r>
            <a:r>
              <a:rPr lang="zh-CN" altLang="en-US" dirty="0" smtClean="0">
                <a:solidFill>
                  <a:srgbClr val="FF0000"/>
                </a:solidFill>
                <a:latin typeface="微软雅黑" panose="020B0503020204020204" pitchFamily="34" charset="-122"/>
                <a:ea typeface="微软雅黑" panose="020B0503020204020204" pitchFamily="34" charset="-122"/>
              </a:rPr>
              <a:t>负氢离子源</a:t>
            </a:r>
            <a:r>
              <a:rPr lang="zh-CN" altLang="en-US" dirty="0">
                <a:solidFill>
                  <a:srgbClr val="FF0000"/>
                </a:solidFill>
                <a:latin typeface="微软雅黑" panose="020B0503020204020204" pitchFamily="34" charset="-122"/>
                <a:ea typeface="微软雅黑" panose="020B0503020204020204" pitchFamily="34" charset="-122"/>
              </a:rPr>
              <a:t>设计参数</a:t>
            </a:r>
          </a:p>
        </p:txBody>
      </p:sp>
      <p:graphicFrame>
        <p:nvGraphicFramePr>
          <p:cNvPr id="9" name="表格 8"/>
          <p:cNvGraphicFramePr>
            <a:graphicFrameLocks noGrp="1"/>
          </p:cNvGraphicFramePr>
          <p:nvPr>
            <p:extLst>
              <p:ext uri="{D42A27DB-BD31-4B8C-83A1-F6EECF244321}">
                <p14:modId xmlns:p14="http://schemas.microsoft.com/office/powerpoint/2010/main" val="1940932219"/>
              </p:ext>
            </p:extLst>
          </p:nvPr>
        </p:nvGraphicFramePr>
        <p:xfrm>
          <a:off x="251520" y="1493044"/>
          <a:ext cx="3672408" cy="2444752"/>
        </p:xfrm>
        <a:graphic>
          <a:graphicData uri="http://schemas.openxmlformats.org/drawingml/2006/table">
            <a:tbl>
              <a:tblPr/>
              <a:tblGrid>
                <a:gridCol w="1782643">
                  <a:extLst>
                    <a:ext uri="{9D8B030D-6E8A-4147-A177-3AD203B41FA5}">
                      <a16:colId xmlns:a16="http://schemas.microsoft.com/office/drawing/2014/main" val="3863532540"/>
                    </a:ext>
                  </a:extLst>
                </a:gridCol>
                <a:gridCol w="1889765">
                  <a:extLst>
                    <a:ext uri="{9D8B030D-6E8A-4147-A177-3AD203B41FA5}">
                      <a16:colId xmlns:a16="http://schemas.microsoft.com/office/drawing/2014/main" val="1290418341"/>
                    </a:ext>
                  </a:extLst>
                </a:gridCol>
              </a:tblGrid>
              <a:tr h="40798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粒子种类</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832851"/>
                  </a:ext>
                </a:extLst>
              </a:tr>
              <a:tr h="4064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输出能量</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50keV</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3384353"/>
                  </a:ext>
                </a:extLst>
              </a:tr>
              <a:tr h="40798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峰值流强</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10mA</a:t>
                      </a: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335163"/>
                  </a:ext>
                </a:extLst>
              </a:tr>
              <a:tr h="4064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最高</a:t>
                      </a:r>
                      <a:r>
                        <a:rPr kumimoji="0" lang="en-US"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重复频率</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0.5Hz</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58490360"/>
                  </a:ext>
                </a:extLst>
              </a:tr>
              <a:tr h="40798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脉冲长度</a:t>
                      </a:r>
                      <a:endPar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500</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sym typeface="Symbol" panose="05050102010706020507" pitchFamily="18" charset="2"/>
                        </a:rPr>
                        <a:t></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s</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10761476"/>
                  </a:ext>
                </a:extLst>
              </a:tr>
              <a:tr h="40798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rms</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归一化发射度</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0.2</a:t>
                      </a: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 </a:t>
                      </a: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Symbol" panose="05050102010706020507" pitchFamily="18" charset="2"/>
                        </a:rPr>
                        <a:t></a:t>
                      </a: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•mm-</a:t>
                      </a:r>
                      <a:r>
                        <a:rPr kumimoji="0" lang="en-US" altLang="zh-CN" sz="16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mrad</a:t>
                      </a: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4977077"/>
                  </a:ext>
                </a:extLst>
              </a:tr>
            </a:tbl>
          </a:graphicData>
        </a:graphic>
      </p:graphicFrame>
      <p:pic>
        <p:nvPicPr>
          <p:cNvPr id="3" name="图片 2"/>
          <p:cNvPicPr>
            <a:picLocks noChangeAspect="1"/>
          </p:cNvPicPr>
          <p:nvPr/>
        </p:nvPicPr>
        <p:blipFill>
          <a:blip r:embed="rId2"/>
          <a:stretch>
            <a:fillRect/>
          </a:stretch>
        </p:blipFill>
        <p:spPr>
          <a:xfrm>
            <a:off x="4314153" y="1333368"/>
            <a:ext cx="4752528" cy="3326207"/>
          </a:xfrm>
          <a:prstGeom prst="rect">
            <a:avLst/>
          </a:prstGeom>
        </p:spPr>
      </p:pic>
      <p:pic>
        <p:nvPicPr>
          <p:cNvPr id="11" name="图片 2"/>
          <p:cNvPicPr preferRelativeResize="0">
            <a:picLocks/>
          </p:cNvPicPr>
          <p:nvPr/>
        </p:nvPicPr>
        <p:blipFill>
          <a:blip r:embed="rId3" cstate="print">
            <a:extLst>
              <a:ext uri="{28A0092B-C50C-407E-A947-70E740481C1C}">
                <a14:useLocalDpi xmlns:a14="http://schemas.microsoft.com/office/drawing/2010/main" val="0"/>
              </a:ext>
            </a:extLst>
          </a:blip>
          <a:srcRect t="16423" r="5984"/>
          <a:stretch>
            <a:fillRect/>
          </a:stretch>
        </p:blipFill>
        <p:spPr bwMode="auto">
          <a:xfrm>
            <a:off x="899592" y="4005064"/>
            <a:ext cx="180020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8568" t="5683" r="2882" b="2730"/>
          <a:stretch/>
        </p:blipFill>
        <p:spPr bwMode="auto">
          <a:xfrm>
            <a:off x="7521326" y="4813619"/>
            <a:ext cx="1655624" cy="185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p:cNvPicPr>
          <p:nvPr/>
        </p:nvPicPr>
        <p:blipFill rotWithShape="1">
          <a:blip r:embed="rId5">
            <a:extLst>
              <a:ext uri="{28A0092B-C50C-407E-A947-70E740481C1C}">
                <a14:useLocalDpi xmlns:a14="http://schemas.microsoft.com/office/drawing/2010/main" val="0"/>
              </a:ext>
            </a:extLst>
          </a:blip>
          <a:srcRect l="9010" t="2049" r="4906" b="1147"/>
          <a:stretch/>
        </p:blipFill>
        <p:spPr bwMode="auto">
          <a:xfrm>
            <a:off x="6213208" y="4813619"/>
            <a:ext cx="1238933" cy="189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a:spLocks noChangeArrowheads="1"/>
          </p:cNvSpPr>
          <p:nvPr/>
        </p:nvSpPr>
        <p:spPr bwMode="auto">
          <a:xfrm>
            <a:off x="6213208" y="1035997"/>
            <a:ext cx="11577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smtClean="0">
                <a:solidFill>
                  <a:srgbClr val="FF0000"/>
                </a:solidFill>
                <a:latin typeface="微软雅黑" panose="020B0503020204020204" pitchFamily="34" charset="-122"/>
                <a:ea typeface="微软雅黑" panose="020B0503020204020204" pitchFamily="34" charset="-122"/>
              </a:rPr>
              <a:t>LEBT</a:t>
            </a:r>
            <a:r>
              <a:rPr lang="zh-CN" altLang="en-US" dirty="0" smtClean="0">
                <a:solidFill>
                  <a:srgbClr val="FF0000"/>
                </a:solidFill>
                <a:latin typeface="微软雅黑" panose="020B0503020204020204" pitchFamily="34" charset="-122"/>
                <a:ea typeface="微软雅黑" panose="020B0503020204020204" pitchFamily="34" charset="-122"/>
              </a:rPr>
              <a:t>布局</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16" name="矩形 15"/>
          <p:cNvSpPr>
            <a:spLocks noChangeArrowheads="1"/>
          </p:cNvSpPr>
          <p:nvPr/>
        </p:nvSpPr>
        <p:spPr bwMode="auto">
          <a:xfrm>
            <a:off x="1259632" y="6483106"/>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smtClean="0">
                <a:solidFill>
                  <a:srgbClr val="FF0000"/>
                </a:solidFill>
                <a:latin typeface="微软雅黑" panose="020B0503020204020204" pitchFamily="34" charset="-122"/>
                <a:ea typeface="微软雅黑" panose="020B0503020204020204" pitchFamily="34" charset="-122"/>
              </a:rPr>
              <a:t>离子源</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4" name="矩形 3"/>
          <p:cNvSpPr/>
          <p:nvPr/>
        </p:nvSpPr>
        <p:spPr>
          <a:xfrm>
            <a:off x="3032285" y="4859886"/>
            <a:ext cx="3188490" cy="1914370"/>
          </a:xfrm>
          <a:prstGeom prst="rect">
            <a:avLst/>
          </a:prstGeom>
        </p:spPr>
        <p:txBody>
          <a:bodyPr wrap="square">
            <a:spAutoFit/>
          </a:bodyPr>
          <a:lstStyle/>
          <a:p>
            <a:pPr>
              <a:lnSpc>
                <a:spcPct val="120000"/>
              </a:lnSpc>
              <a:spcBef>
                <a:spcPct val="200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为了调整脉冲束流的峰值流强，</a:t>
            </a:r>
            <a:r>
              <a:rPr lang="en-US" altLang="zh-CN" sz="1600" dirty="0" smtClean="0">
                <a:latin typeface="微软雅黑" panose="020B0503020204020204" pitchFamily="34" charset="-122"/>
                <a:ea typeface="微软雅黑" panose="020B0503020204020204" pitchFamily="34" charset="-122"/>
              </a:rPr>
              <a:t> </a:t>
            </a:r>
            <a:r>
              <a:rPr lang="zh-CN" altLang="en-US" sz="1600" dirty="0" smtClean="0">
                <a:latin typeface="微软雅黑" panose="020B0503020204020204" pitchFamily="34" charset="-122"/>
                <a:ea typeface="微软雅黑" panose="020B0503020204020204" pitchFamily="34" charset="-122"/>
              </a:rPr>
              <a:t>在</a:t>
            </a:r>
            <a:r>
              <a:rPr lang="en-US" altLang="zh-CN" sz="1600" dirty="0" smtClean="0">
                <a:latin typeface="微软雅黑" panose="020B0503020204020204" pitchFamily="34" charset="-122"/>
                <a:ea typeface="微软雅黑" panose="020B0503020204020204" pitchFamily="34" charset="-122"/>
              </a:rPr>
              <a:t>LEBT</a:t>
            </a:r>
            <a:r>
              <a:rPr lang="zh-CN" altLang="en-US" sz="1600" dirty="0" smtClean="0">
                <a:latin typeface="微软雅黑" panose="020B0503020204020204" pitchFamily="34" charset="-122"/>
                <a:ea typeface="微软雅黑" panose="020B0503020204020204" pitchFamily="34" charset="-122"/>
              </a:rPr>
              <a:t>中设置了</a:t>
            </a:r>
            <a:r>
              <a:rPr lang="zh-CN" altLang="en-US" sz="1600" dirty="0" smtClean="0">
                <a:solidFill>
                  <a:srgbClr val="800000"/>
                </a:solidFill>
                <a:latin typeface="微软雅黑" panose="020B0503020204020204" pitchFamily="34" charset="-122"/>
                <a:ea typeface="微软雅黑" panose="020B0503020204020204" pitchFamily="34" charset="-122"/>
              </a:rPr>
              <a:t>可调限束光阑</a:t>
            </a:r>
            <a:endParaRPr lang="en-US" altLang="zh-CN" sz="1600" dirty="0" smtClean="0">
              <a:latin typeface="微软雅黑" panose="020B0503020204020204" pitchFamily="34" charset="-122"/>
              <a:ea typeface="微软雅黑" panose="020B0503020204020204" pitchFamily="34" charset="-122"/>
            </a:endParaRPr>
          </a:p>
          <a:p>
            <a:pPr>
              <a:lnSpc>
                <a:spcPct val="120000"/>
              </a:lnSpc>
              <a:spcBef>
                <a:spcPct val="20000"/>
              </a:spcBef>
              <a:buFont typeface="Arial" panose="020B0604020202020204" pitchFamily="34" charset="0"/>
              <a:buChar char="•"/>
            </a:pPr>
            <a:r>
              <a:rPr lang="zh-CN" altLang="en-US" sz="1600" dirty="0" smtClean="0">
                <a:latin typeface="微软雅黑" panose="020B0503020204020204" pitchFamily="34" charset="-122"/>
                <a:ea typeface="微软雅黑" panose="020B0503020204020204" pitchFamily="34" charset="-122"/>
              </a:rPr>
              <a:t>为了调整注入束流的平均流强，为了后续加速器</a:t>
            </a:r>
            <a:r>
              <a:rPr lang="en-US" altLang="zh-CN" sz="1600" dirty="0" smtClean="0">
                <a:latin typeface="微软雅黑" panose="020B0503020204020204" pitchFamily="34" charset="-122"/>
                <a:ea typeface="微软雅黑" panose="020B0503020204020204" pitchFamily="34" charset="-122"/>
              </a:rPr>
              <a:t>RFQ</a:t>
            </a:r>
            <a:r>
              <a:rPr lang="zh-CN" altLang="en-US" sz="1600" dirty="0" smtClean="0">
                <a:latin typeface="微软雅黑" panose="020B0503020204020204" pitchFamily="34" charset="-122"/>
                <a:ea typeface="微软雅黑" panose="020B0503020204020204" pitchFamily="34" charset="-122"/>
              </a:rPr>
              <a:t>的</a:t>
            </a:r>
            <a:r>
              <a:rPr lang="en-US" altLang="zh-CN" sz="1600" dirty="0" smtClean="0">
                <a:latin typeface="微软雅黑" panose="020B0503020204020204" pitchFamily="34" charset="-122"/>
                <a:ea typeface="微软雅黑" panose="020B0503020204020204" pitchFamily="34" charset="-122"/>
              </a:rPr>
              <a:t>4</a:t>
            </a:r>
            <a:r>
              <a:rPr lang="zh-CN" altLang="zh-CN" sz="1600" dirty="0" smtClean="0">
                <a:latin typeface="微软雅黑" panose="020B0503020204020204" pitchFamily="34" charset="-122"/>
                <a:ea typeface="微软雅黑" panose="020B0503020204020204" pitchFamily="34" charset="-122"/>
              </a:rPr>
              <a:t>0us</a:t>
            </a:r>
            <a:r>
              <a:rPr lang="zh-CN" altLang="en-US" sz="1600" dirty="0" smtClean="0">
                <a:latin typeface="微软雅黑" panose="020B0503020204020204" pitchFamily="34" charset="-122"/>
                <a:ea typeface="微软雅黑" panose="020B0503020204020204" pitchFamily="34" charset="-122"/>
              </a:rPr>
              <a:t>短脉冲以及调束需求，在</a:t>
            </a:r>
            <a:r>
              <a:rPr lang="en-US" altLang="zh-CN" sz="1600" dirty="0" smtClean="0">
                <a:latin typeface="微软雅黑" panose="020B0503020204020204" pitchFamily="34" charset="-122"/>
                <a:ea typeface="微软雅黑" panose="020B0503020204020204" pitchFamily="34" charset="-122"/>
              </a:rPr>
              <a:t>LEBT</a:t>
            </a:r>
            <a:r>
              <a:rPr lang="zh-CN" altLang="en-US" sz="1600" dirty="0" smtClean="0">
                <a:latin typeface="微软雅黑" panose="020B0503020204020204" pitchFamily="34" charset="-122"/>
                <a:ea typeface="微软雅黑" panose="020B0503020204020204" pitchFamily="34" charset="-122"/>
              </a:rPr>
              <a:t>设置一套</a:t>
            </a:r>
            <a:r>
              <a:rPr lang="zh-CN" altLang="en-US" sz="1600" dirty="0" smtClean="0">
                <a:solidFill>
                  <a:srgbClr val="800000"/>
                </a:solidFill>
                <a:latin typeface="微软雅黑" panose="020B0503020204020204" pitchFamily="34" charset="-122"/>
                <a:ea typeface="微软雅黑" panose="020B0503020204020204" pitchFamily="34" charset="-122"/>
              </a:rPr>
              <a:t>斩波器</a:t>
            </a:r>
            <a:endParaRPr lang="zh-CN" altLang="en-US" sz="1600" dirty="0"/>
          </a:p>
        </p:txBody>
      </p:sp>
      <p:sp>
        <p:nvSpPr>
          <p:cNvPr id="18" name="对角圆角矩形 17"/>
          <p:cNvSpPr/>
          <p:nvPr/>
        </p:nvSpPr>
        <p:spPr>
          <a:xfrm>
            <a:off x="3031060" y="4859886"/>
            <a:ext cx="3070009" cy="1848678"/>
          </a:xfrm>
          <a:prstGeom prst="round2DiagRect">
            <a:avLst>
              <a:gd name="adj1" fmla="val 16667"/>
              <a:gd name="adj2" fmla="val 17831"/>
            </a:avLst>
          </a:prstGeom>
          <a:noFill/>
          <a:ln w="38100">
            <a:solidFill>
              <a:srgbClr val="4CAC0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直线注入器</a:t>
            </a:r>
            <a:r>
              <a:rPr kumimoji="0" lang="en-US" altLang="zh-CN" sz="3200" dirty="0" smtClean="0">
                <a:solidFill>
                  <a:srgbClr val="800000"/>
                </a:solidFill>
              </a:rPr>
              <a:t>-RFQ</a:t>
            </a:r>
            <a:endParaRPr kumimoji="0" lang="zh-CN" altLang="en-US" sz="3200" dirty="0" smtClean="0">
              <a:solidFill>
                <a:srgbClr val="800000"/>
              </a:solidFill>
            </a:endParaRPr>
          </a:p>
        </p:txBody>
      </p:sp>
      <p:sp>
        <p:nvSpPr>
          <p:cNvPr id="17" name="内容占位符 2"/>
          <p:cNvSpPr>
            <a:spLocks noGrp="1"/>
          </p:cNvSpPr>
          <p:nvPr>
            <p:ph idx="4294967295"/>
          </p:nvPr>
        </p:nvSpPr>
        <p:spPr bwMode="auto">
          <a:xfrm>
            <a:off x="251520" y="1052736"/>
            <a:ext cx="4464496" cy="33843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21" tIns="43810" rIns="87621" bIns="43810"/>
          <a:lstStyle/>
          <a:p>
            <a:pPr>
              <a:lnSpc>
                <a:spcPct val="120000"/>
              </a:lnSpc>
              <a:spcBef>
                <a:spcPts val="788"/>
              </a:spcBef>
              <a:spcAft>
                <a:spcPct val="10000"/>
              </a:spcAft>
              <a:buFont typeface="Wingdings" panose="05000000000000000000" pitchFamily="2" charset="2"/>
              <a:buChar char="l"/>
            </a:pPr>
            <a:r>
              <a:rPr kumimoji="0" lang="zh-CN" altLang="en-US" sz="2200" dirty="0" smtClean="0">
                <a:latin typeface="微软雅黑" panose="020B0503020204020204" pitchFamily="34" charset="-122"/>
                <a:ea typeface="微软雅黑" panose="020B0503020204020204" pitchFamily="34" charset="-122"/>
              </a:rPr>
              <a:t>四翼型结构</a:t>
            </a:r>
          </a:p>
          <a:p>
            <a:pPr>
              <a:lnSpc>
                <a:spcPct val="120000"/>
              </a:lnSpc>
              <a:spcBef>
                <a:spcPts val="788"/>
              </a:spcBef>
              <a:spcAft>
                <a:spcPct val="10000"/>
              </a:spcAft>
              <a:buFont typeface="Wingdings" panose="05000000000000000000" pitchFamily="2" charset="2"/>
              <a:buChar char="l"/>
            </a:pPr>
            <a:r>
              <a:rPr kumimoji="0" lang="zh-CN" altLang="en-US" sz="2200" dirty="0" smtClean="0">
                <a:latin typeface="微软雅黑" panose="020B0503020204020204" pitchFamily="34" charset="-122"/>
                <a:ea typeface="微软雅黑" panose="020B0503020204020204" pitchFamily="34" charset="-122"/>
              </a:rPr>
              <a:t>变电压设计</a:t>
            </a:r>
            <a:endParaRPr kumimoji="0" lang="en-US" altLang="zh-CN" sz="2200" dirty="0" smtClean="0">
              <a:latin typeface="微软雅黑" panose="020B0503020204020204" pitchFamily="34" charset="-122"/>
              <a:ea typeface="微软雅黑" panose="020B0503020204020204" pitchFamily="34" charset="-122"/>
            </a:endParaRPr>
          </a:p>
          <a:p>
            <a:pPr>
              <a:lnSpc>
                <a:spcPct val="120000"/>
              </a:lnSpc>
              <a:spcBef>
                <a:spcPts val="788"/>
              </a:spcBef>
              <a:spcAft>
                <a:spcPct val="10000"/>
              </a:spcAft>
              <a:buFontTx/>
              <a:buAutoNum type="alphaLcParenR"/>
            </a:pPr>
            <a:r>
              <a:rPr kumimoji="0" lang="zh-CN" altLang="en-US" sz="2000" dirty="0" smtClean="0">
                <a:latin typeface="微软雅黑" panose="020B0503020204020204" pitchFamily="34" charset="-122"/>
                <a:ea typeface="微软雅黑" panose="020B0503020204020204" pitchFamily="34" charset="-122"/>
              </a:rPr>
              <a:t>翼间电压随同步粒子动能的增大而增大，在保证高传输效率的前提下缩短</a:t>
            </a:r>
            <a:r>
              <a:rPr kumimoji="0" lang="en-US" altLang="zh-CN" sz="2000" dirty="0" smtClean="0">
                <a:latin typeface="微软雅黑" panose="020B0503020204020204" pitchFamily="34" charset="-122"/>
                <a:ea typeface="微软雅黑" panose="020B0503020204020204" pitchFamily="34" charset="-122"/>
              </a:rPr>
              <a:t>RFQ</a:t>
            </a:r>
            <a:r>
              <a:rPr kumimoji="0" lang="zh-CN" altLang="en-US" sz="2000" dirty="0" smtClean="0">
                <a:latin typeface="微软雅黑" panose="020B0503020204020204" pitchFamily="34" charset="-122"/>
                <a:ea typeface="微软雅黑" panose="020B0503020204020204" pitchFamily="34" charset="-122"/>
              </a:rPr>
              <a:t>长度</a:t>
            </a:r>
          </a:p>
          <a:p>
            <a:pPr>
              <a:lnSpc>
                <a:spcPct val="120000"/>
              </a:lnSpc>
              <a:spcBef>
                <a:spcPts val="788"/>
              </a:spcBef>
              <a:spcAft>
                <a:spcPct val="10000"/>
              </a:spcAft>
              <a:buFontTx/>
              <a:buAutoNum type="alphaLcParenR"/>
            </a:pPr>
            <a:r>
              <a:rPr kumimoji="0" lang="zh-CN" altLang="en-US" sz="2000" dirty="0" smtClean="0">
                <a:latin typeface="微软雅黑" panose="020B0503020204020204" pitchFamily="34" charset="-122"/>
                <a:ea typeface="微软雅黑" panose="020B0503020204020204" pitchFamily="34" charset="-122"/>
              </a:rPr>
              <a:t>不需要共振耦合结构</a:t>
            </a:r>
          </a:p>
          <a:p>
            <a:pPr>
              <a:lnSpc>
                <a:spcPct val="120000"/>
              </a:lnSpc>
              <a:spcBef>
                <a:spcPts val="788"/>
              </a:spcBef>
              <a:spcAft>
                <a:spcPct val="10000"/>
              </a:spcAft>
              <a:buFontTx/>
              <a:buAutoNum type="alphaLcParenR"/>
            </a:pPr>
            <a:r>
              <a:rPr kumimoji="0" lang="en-US" altLang="zh-CN" sz="2000" dirty="0" smtClean="0">
                <a:latin typeface="微软雅黑" panose="020B0503020204020204" pitchFamily="34" charset="-122"/>
                <a:ea typeface="微软雅黑" panose="020B0503020204020204" pitchFamily="34" charset="-122"/>
              </a:rPr>
              <a:t>RFQ</a:t>
            </a:r>
            <a:r>
              <a:rPr kumimoji="0" lang="zh-CN" altLang="en-US" sz="2000" dirty="0" smtClean="0">
                <a:latin typeface="微软雅黑" panose="020B0503020204020204" pitchFamily="34" charset="-122"/>
                <a:ea typeface="微软雅黑" panose="020B0503020204020204" pitchFamily="34" charset="-122"/>
              </a:rPr>
              <a:t>和</a:t>
            </a:r>
            <a:r>
              <a:rPr kumimoji="0" lang="en-US" altLang="zh-CN" sz="2000" dirty="0" smtClean="0">
                <a:latin typeface="微软雅黑" panose="020B0503020204020204" pitchFamily="34" charset="-122"/>
                <a:ea typeface="微软雅黑" panose="020B0503020204020204" pitchFamily="34" charset="-122"/>
              </a:rPr>
              <a:t>DTL</a:t>
            </a:r>
            <a:r>
              <a:rPr kumimoji="0" lang="zh-CN" altLang="en-US" sz="2000" dirty="0" smtClean="0">
                <a:latin typeface="微软雅黑" panose="020B0503020204020204" pitchFamily="34" charset="-122"/>
                <a:ea typeface="微软雅黑" panose="020B0503020204020204" pitchFamily="34" charset="-122"/>
              </a:rPr>
              <a:t>直接匹配，不需要匹配段</a:t>
            </a:r>
            <a:endParaRPr kumimoji="0" lang="en-US" altLang="zh-CN" sz="2000" dirty="0" smtClean="0">
              <a:latin typeface="微软雅黑" panose="020B0503020204020204" pitchFamily="34" charset="-122"/>
              <a:ea typeface="微软雅黑" panose="020B0503020204020204" pitchFamily="34" charset="-122"/>
            </a:endParaRPr>
          </a:p>
        </p:txBody>
      </p:sp>
      <p:graphicFrame>
        <p:nvGraphicFramePr>
          <p:cNvPr id="19" name="表格 18"/>
          <p:cNvGraphicFramePr>
            <a:graphicFrameLocks noGrp="1"/>
          </p:cNvGraphicFramePr>
          <p:nvPr>
            <p:extLst>
              <p:ext uri="{D42A27DB-BD31-4B8C-83A1-F6EECF244321}">
                <p14:modId xmlns:p14="http://schemas.microsoft.com/office/powerpoint/2010/main" val="4020753923"/>
              </p:ext>
            </p:extLst>
          </p:nvPr>
        </p:nvGraphicFramePr>
        <p:xfrm>
          <a:off x="4932039" y="1412776"/>
          <a:ext cx="4130642" cy="3549650"/>
        </p:xfrm>
        <a:graphic>
          <a:graphicData uri="http://schemas.openxmlformats.org/drawingml/2006/table">
            <a:tbl>
              <a:tblPr/>
              <a:tblGrid>
                <a:gridCol w="2656812">
                  <a:extLst>
                    <a:ext uri="{9D8B030D-6E8A-4147-A177-3AD203B41FA5}">
                      <a16:colId xmlns:a16="http://schemas.microsoft.com/office/drawing/2014/main" val="1111818939"/>
                    </a:ext>
                  </a:extLst>
                </a:gridCol>
                <a:gridCol w="813771">
                  <a:extLst>
                    <a:ext uri="{9D8B030D-6E8A-4147-A177-3AD203B41FA5}">
                      <a16:colId xmlns:a16="http://schemas.microsoft.com/office/drawing/2014/main" val="799425"/>
                    </a:ext>
                  </a:extLst>
                </a:gridCol>
                <a:gridCol w="660059">
                  <a:extLst>
                    <a:ext uri="{9D8B030D-6E8A-4147-A177-3AD203B41FA5}">
                      <a16:colId xmlns:a16="http://schemas.microsoft.com/office/drawing/2014/main" val="1335154086"/>
                    </a:ext>
                  </a:extLst>
                </a:gridCol>
              </a:tblGrid>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离子类型</a:t>
                      </a:r>
                    </a:p>
                  </a:txBody>
                  <a:tcPr marL="68576" marR="68576"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tc>
                  <a:txBody>
                    <a:bodyPr/>
                    <a:lstStyle>
                      <a:lvl1pPr indent="247650"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247650" algn="ctr" defTabSz="947738" rtl="0" eaLnBrk="1" fontAlgn="base" latinLnBrk="0" hangingPunct="1">
                        <a:lnSpc>
                          <a:spcPct val="100000"/>
                        </a:lnSpc>
                        <a:spcBef>
                          <a:spcPct val="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w="12700" cap="flat" cmpd="sng" algn="ctr">
                      <a:solidFill>
                        <a:srgbClr val="2D2D8A"/>
                      </a:solidFill>
                      <a:prstDash val="solid"/>
                      <a:round/>
                      <a:headEnd type="none" w="med" len="med"/>
                      <a:tailEnd type="none" w="med" len="med"/>
                    </a:lnT>
                    <a:lnB>
                      <a:noFill/>
                    </a:lnB>
                    <a:lnTlToBr>
                      <a:noFill/>
                    </a:lnTlToBr>
                    <a:lnBlToTr>
                      <a:noFill/>
                    </a:lnBlToTr>
                    <a:solidFill>
                      <a:srgbClr val="2D2D8A">
                        <a:alpha val="20000"/>
                      </a:srgbClr>
                    </a:solidFill>
                  </a:tcPr>
                </a:tc>
                <a:extLst>
                  <a:ext uri="{0D108BD9-81ED-4DB2-BD59-A6C34878D82A}">
                    <a16:rowId xmlns:a16="http://schemas.microsoft.com/office/drawing/2014/main" val="740297220"/>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注入能量</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keV</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724591335"/>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引出能量</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MeV</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2345091434"/>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工作频率</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325</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MHz</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15054818"/>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峰值流强</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6</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mA</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321454433"/>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最高重复频率</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Hz</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71989596"/>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脉宽</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40</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μs</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1887721651"/>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束流最高占空比</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2×10</a:t>
                      </a:r>
                      <a:r>
                        <a:rPr kumimoji="0" lang="en-US" altLang="zh-CN" sz="1400" b="0" i="0" u="none" strike="noStrike" cap="none" normalizeH="0" baseline="30000" smtClean="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indent="228600"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228600" algn="ctr" defTabSz="947738" rtl="0" eaLnBrk="1" fontAlgn="base" latinLnBrk="0" hangingPunct="1">
                        <a:lnSpc>
                          <a:spcPct val="100000"/>
                        </a:lnSpc>
                        <a:spcBef>
                          <a:spcPct val="0"/>
                        </a:spcBef>
                        <a:spcAft>
                          <a:spcPts val="60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83861985"/>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结构损耗功率（峰值）</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388</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3192410716"/>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束流功率（峰值）</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18</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59315545"/>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射频峰值功率</a:t>
                      </a: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406</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kW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solidFill>
                      <a:srgbClr val="2D2D8A">
                        <a:alpha val="20000"/>
                      </a:srgbClr>
                    </a:solidFill>
                  </a:tcPr>
                </a:tc>
                <a:extLst>
                  <a:ext uri="{0D108BD9-81ED-4DB2-BD59-A6C34878D82A}">
                    <a16:rowId xmlns:a16="http://schemas.microsoft.com/office/drawing/2014/main" val="2956221062"/>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平均束流功率</a:t>
                      </a: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0.36</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W</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382278140"/>
                  </a:ext>
                </a:extLst>
              </a:tr>
              <a:tr h="273050">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平均流强</a:t>
                      </a:r>
                    </a:p>
                  </a:txBody>
                  <a:tcPr marL="68576" marR="68576"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120</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tc>
                  <a:txBody>
                    <a:bodyPr/>
                    <a:lstStyle>
                      <a:lvl1pPr defTabSz="947738">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947738">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947738">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947738">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947738"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nA</a:t>
                      </a: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76" marR="68576" marT="0" marB="0" anchor="ctr" horzOverflow="overflow">
                    <a:lnL>
                      <a:noFill/>
                    </a:lnL>
                    <a:lnR>
                      <a:noFill/>
                    </a:lnR>
                    <a:lnT>
                      <a:noFill/>
                    </a:lnT>
                    <a:lnB w="12700" cap="flat" cmpd="sng" algn="ctr">
                      <a:solidFill>
                        <a:srgbClr val="2D2D8A"/>
                      </a:solidFill>
                      <a:prstDash val="solid"/>
                      <a:round/>
                      <a:headEnd type="none" w="med" len="med"/>
                      <a:tailEnd type="none" w="med" len="med"/>
                    </a:lnB>
                    <a:lnTlToBr>
                      <a:noFill/>
                    </a:lnTlToBr>
                    <a:lnBlToTr>
                      <a:noFill/>
                    </a:lnBlToTr>
                    <a:solidFill>
                      <a:srgbClr val="2D2D8A">
                        <a:alpha val="20000"/>
                      </a:srgbClr>
                    </a:solidFill>
                  </a:tcPr>
                </a:tc>
                <a:extLst>
                  <a:ext uri="{0D108BD9-81ED-4DB2-BD59-A6C34878D82A}">
                    <a16:rowId xmlns:a16="http://schemas.microsoft.com/office/drawing/2014/main" val="3049460175"/>
                  </a:ext>
                </a:extLst>
              </a:tr>
            </a:tbl>
          </a:graphicData>
        </a:graphic>
      </p:graphicFrame>
      <p:sp>
        <p:nvSpPr>
          <p:cNvPr id="20" name="矩形 5"/>
          <p:cNvSpPr>
            <a:spLocks noChangeArrowheads="1"/>
          </p:cNvSpPr>
          <p:nvPr/>
        </p:nvSpPr>
        <p:spPr bwMode="auto">
          <a:xfrm>
            <a:off x="5940152" y="994566"/>
            <a:ext cx="2483675" cy="39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621" tIns="43810" rIns="87621" bIns="4381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kumimoji="1" lang="en-US" altLang="zh-CN" sz="2000" dirty="0">
                <a:solidFill>
                  <a:srgbClr val="000000"/>
                </a:solidFill>
                <a:latin typeface="微软雅黑" panose="020B0503020204020204" pitchFamily="34" charset="-122"/>
                <a:ea typeface="微软雅黑" panose="020B0503020204020204" pitchFamily="34" charset="-122"/>
              </a:rPr>
              <a:t>RFQ</a:t>
            </a:r>
            <a:r>
              <a:rPr kumimoji="1" lang="zh-CN" altLang="en-US" sz="2000" dirty="0">
                <a:solidFill>
                  <a:srgbClr val="000000"/>
                </a:solidFill>
                <a:latin typeface="微软雅黑" panose="020B0503020204020204" pitchFamily="34" charset="-122"/>
                <a:ea typeface="微软雅黑" panose="020B0503020204020204" pitchFamily="34" charset="-122"/>
              </a:rPr>
              <a:t>加速器设计</a:t>
            </a:r>
            <a:r>
              <a:rPr kumimoji="1" lang="zh-CN" altLang="en-US" sz="2000" dirty="0" smtClean="0">
                <a:solidFill>
                  <a:srgbClr val="000000"/>
                </a:solidFill>
                <a:latin typeface="微软雅黑" panose="020B0503020204020204" pitchFamily="34" charset="-122"/>
                <a:ea typeface="微软雅黑" panose="020B0503020204020204" pitchFamily="34" charset="-122"/>
              </a:rPr>
              <a:t>参数</a:t>
            </a:r>
            <a:endParaRPr kumimoji="1" lang="zh-CN" altLang="en-US" sz="2000" dirty="0">
              <a:solidFill>
                <a:srgbClr val="000000"/>
              </a:solidFill>
              <a:latin typeface="微软雅黑" panose="020B0503020204020204" pitchFamily="34" charset="-122"/>
              <a:ea typeface="微软雅黑" panose="020B0503020204020204" pitchFamily="34" charset="-122"/>
            </a:endParaRPr>
          </a:p>
        </p:txBody>
      </p:sp>
      <p:pic>
        <p:nvPicPr>
          <p:cNvPr id="21"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073507"/>
            <a:ext cx="73437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97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直线注入器</a:t>
            </a:r>
            <a:r>
              <a:rPr kumimoji="0" lang="en-US" altLang="zh-CN" sz="3200" dirty="0" smtClean="0">
                <a:solidFill>
                  <a:srgbClr val="800000"/>
                </a:solidFill>
              </a:rPr>
              <a:t>-DTL</a:t>
            </a:r>
            <a:endParaRPr kumimoji="0" lang="zh-CN" altLang="en-US" sz="3200" dirty="0" smtClean="0">
              <a:solidFill>
                <a:srgbClr val="800000"/>
              </a:solidFill>
            </a:endParaRPr>
          </a:p>
        </p:txBody>
      </p:sp>
      <p:sp>
        <p:nvSpPr>
          <p:cNvPr id="7" name="矩形 5"/>
          <p:cNvSpPr>
            <a:spLocks noChangeArrowheads="1"/>
          </p:cNvSpPr>
          <p:nvPr/>
        </p:nvSpPr>
        <p:spPr bwMode="auto">
          <a:xfrm>
            <a:off x="510194" y="980728"/>
            <a:ext cx="8056563" cy="100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21" tIns="43810" rIns="87621" bIns="4381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788"/>
              </a:spcBef>
              <a:spcAft>
                <a:spcPct val="10000"/>
              </a:spcAft>
              <a:buFont typeface="Wingdings" panose="05000000000000000000" pitchFamily="2" charset="2"/>
              <a:buChar char="l"/>
            </a:pPr>
            <a:r>
              <a:rPr kumimoji="0" lang="zh-CN" altLang="en-US" sz="2200" dirty="0" smtClean="0">
                <a:latin typeface="微软雅黑" panose="020B0503020204020204" pitchFamily="34" charset="-122"/>
                <a:ea typeface="微软雅黑" panose="020B0503020204020204" pitchFamily="34" charset="-122"/>
              </a:rPr>
              <a:t>变电压设计</a:t>
            </a:r>
            <a:r>
              <a:rPr kumimoji="1" lang="zh-CN" altLang="en-US" sz="2200" dirty="0" smtClean="0">
                <a:latin typeface="微软雅黑" panose="020B0503020204020204" pitchFamily="34" charset="-122"/>
                <a:ea typeface="微软雅黑" panose="020B0503020204020204" pitchFamily="34" charset="-122"/>
              </a:rPr>
              <a:t>腔体</a:t>
            </a:r>
            <a:r>
              <a:rPr kumimoji="1" lang="en-US" altLang="zh-CN" sz="2200" dirty="0">
                <a:latin typeface="微软雅黑" panose="020B0503020204020204" pitchFamily="34" charset="-122"/>
                <a:ea typeface="微软雅黑" panose="020B0503020204020204" pitchFamily="34" charset="-122"/>
              </a:rPr>
              <a:t>1</a:t>
            </a:r>
            <a:r>
              <a:rPr kumimoji="1" lang="zh-CN" altLang="en-US" sz="2200" dirty="0">
                <a:latin typeface="微软雅黑" panose="020B0503020204020204" pitchFamily="34" charset="-122"/>
                <a:ea typeface="微软雅黑" panose="020B0503020204020204" pitchFamily="34" charset="-122"/>
              </a:rPr>
              <a:t>节（</a:t>
            </a:r>
            <a:r>
              <a:rPr kumimoji="1" lang="en-US" altLang="zh-CN" sz="2200" dirty="0">
                <a:latin typeface="微软雅黑" panose="020B0503020204020204" pitchFamily="34" charset="-122"/>
                <a:ea typeface="微软雅黑" panose="020B0503020204020204" pitchFamily="34" charset="-122"/>
              </a:rPr>
              <a:t>2102mm</a:t>
            </a:r>
            <a:r>
              <a:rPr kumimoji="1" lang="zh-CN" altLang="en-US" sz="2200" dirty="0">
                <a:latin typeface="微软雅黑" panose="020B0503020204020204" pitchFamily="34" charset="-122"/>
                <a:ea typeface="微软雅黑" panose="020B0503020204020204" pitchFamily="34" charset="-122"/>
              </a:rPr>
              <a:t>长，内径</a:t>
            </a:r>
            <a:r>
              <a:rPr kumimoji="1" lang="en-US" altLang="zh-CN" sz="2200" dirty="0">
                <a:latin typeface="微软雅黑" panose="020B0503020204020204" pitchFamily="34" charset="-122"/>
                <a:ea typeface="微软雅黑" panose="020B0503020204020204" pitchFamily="34" charset="-122"/>
              </a:rPr>
              <a:t>558mm</a:t>
            </a:r>
            <a:r>
              <a:rPr kumimoji="1" lang="zh-CN" altLang="en-US" sz="2200" dirty="0" smtClean="0">
                <a:latin typeface="微软雅黑" panose="020B0503020204020204" pitchFamily="34" charset="-122"/>
                <a:ea typeface="微软雅黑" panose="020B0503020204020204" pitchFamily="34" charset="-122"/>
              </a:rPr>
              <a:t>）</a:t>
            </a:r>
            <a:endParaRPr kumimoji="1" lang="en-US" altLang="zh-CN" sz="2200" dirty="0" smtClean="0">
              <a:latin typeface="微软雅黑" panose="020B0503020204020204" pitchFamily="34" charset="-122"/>
              <a:ea typeface="微软雅黑" panose="020B0503020204020204" pitchFamily="34" charset="-122"/>
            </a:endParaRPr>
          </a:p>
          <a:p>
            <a:pPr>
              <a:lnSpc>
                <a:spcPct val="120000"/>
              </a:lnSpc>
              <a:spcBef>
                <a:spcPts val="788"/>
              </a:spcBef>
              <a:spcAft>
                <a:spcPct val="10000"/>
              </a:spcAft>
              <a:buFont typeface="Wingdings" panose="05000000000000000000" pitchFamily="2" charset="2"/>
              <a:buChar char="l"/>
            </a:pPr>
            <a:r>
              <a:rPr kumimoji="1" lang="en-US" altLang="zh-CN" sz="2200" dirty="0" smtClean="0">
                <a:latin typeface="微软雅黑" panose="020B0503020204020204" pitchFamily="34" charset="-122"/>
                <a:ea typeface="微软雅黑" panose="020B0503020204020204" pitchFamily="34" charset="-122"/>
              </a:rPr>
              <a:t>23</a:t>
            </a:r>
            <a:r>
              <a:rPr kumimoji="1" lang="zh-CN" altLang="en-US" sz="2200" dirty="0" smtClean="0">
                <a:latin typeface="微软雅黑" panose="020B0503020204020204" pitchFamily="34" charset="-122"/>
                <a:ea typeface="微软雅黑" panose="020B0503020204020204" pitchFamily="34" charset="-122"/>
              </a:rPr>
              <a:t>个加速单元：</a:t>
            </a:r>
            <a:r>
              <a:rPr kumimoji="1" lang="en-US" altLang="zh-CN" sz="2200" dirty="0" smtClean="0">
                <a:latin typeface="微软雅黑" panose="020B0503020204020204" pitchFamily="34" charset="-122"/>
                <a:ea typeface="微软雅黑" panose="020B0503020204020204" pitchFamily="34" charset="-122"/>
              </a:rPr>
              <a:t>22</a:t>
            </a:r>
            <a:r>
              <a:rPr kumimoji="1" lang="zh-CN" altLang="en-US" sz="2200" dirty="0" smtClean="0">
                <a:latin typeface="微软雅黑" panose="020B0503020204020204" pitchFamily="34" charset="-122"/>
                <a:ea typeface="微软雅黑" panose="020B0503020204020204" pitchFamily="34" charset="-122"/>
              </a:rPr>
              <a:t>根漂移管、两个半漂，共</a:t>
            </a:r>
            <a:r>
              <a:rPr kumimoji="1" lang="en-US" altLang="zh-CN" sz="2200" dirty="0" smtClean="0">
                <a:latin typeface="微软雅黑" panose="020B0503020204020204" pitchFamily="34" charset="-122"/>
                <a:ea typeface="微软雅黑" panose="020B0503020204020204" pitchFamily="34" charset="-122"/>
              </a:rPr>
              <a:t>24</a:t>
            </a:r>
            <a:r>
              <a:rPr kumimoji="1" lang="zh-CN" altLang="en-US" sz="2200" dirty="0" smtClean="0">
                <a:latin typeface="微软雅黑" panose="020B0503020204020204" pitchFamily="34" charset="-122"/>
                <a:ea typeface="微软雅黑" panose="020B0503020204020204" pitchFamily="34" charset="-122"/>
              </a:rPr>
              <a:t>个</a:t>
            </a:r>
            <a:r>
              <a:rPr kumimoji="1" lang="en-US" altLang="zh-CN" sz="2200" dirty="0" smtClean="0">
                <a:latin typeface="微软雅黑" panose="020B0503020204020204" pitchFamily="34" charset="-122"/>
                <a:ea typeface="微软雅黑" panose="020B0503020204020204" pitchFamily="34" charset="-122"/>
              </a:rPr>
              <a:t>PMQ</a:t>
            </a:r>
          </a:p>
        </p:txBody>
      </p:sp>
      <p:pic>
        <p:nvPicPr>
          <p:cNvPr id="8" name="图片 2"/>
          <p:cNvPicPr>
            <a:picLocks noChangeAspect="1"/>
          </p:cNvPicPr>
          <p:nvPr/>
        </p:nvPicPr>
        <p:blipFill rotWithShape="1">
          <a:blip r:embed="rId2">
            <a:extLst>
              <a:ext uri="{28A0092B-C50C-407E-A947-70E740481C1C}">
                <a14:useLocalDpi xmlns:a14="http://schemas.microsoft.com/office/drawing/2010/main" val="0"/>
              </a:ext>
            </a:extLst>
          </a:blip>
          <a:srcRect l="1610" t="4445" r="3738" b="4440"/>
          <a:stretch/>
        </p:blipFill>
        <p:spPr bwMode="auto">
          <a:xfrm>
            <a:off x="2001937" y="2019231"/>
            <a:ext cx="5184576" cy="256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格 8"/>
          <p:cNvGraphicFramePr>
            <a:graphicFrameLocks noGrp="1"/>
          </p:cNvGraphicFramePr>
          <p:nvPr>
            <p:extLst>
              <p:ext uri="{D42A27DB-BD31-4B8C-83A1-F6EECF244321}">
                <p14:modId xmlns:p14="http://schemas.microsoft.com/office/powerpoint/2010/main" val="2781808066"/>
              </p:ext>
            </p:extLst>
          </p:nvPr>
        </p:nvGraphicFramePr>
        <p:xfrm>
          <a:off x="107504" y="4653136"/>
          <a:ext cx="3622302" cy="2060849"/>
        </p:xfrm>
        <a:graphic>
          <a:graphicData uri="http://schemas.openxmlformats.org/drawingml/2006/table">
            <a:tbl>
              <a:tblPr/>
              <a:tblGrid>
                <a:gridCol w="1753004">
                  <a:extLst>
                    <a:ext uri="{9D8B030D-6E8A-4147-A177-3AD203B41FA5}">
                      <a16:colId xmlns:a16="http://schemas.microsoft.com/office/drawing/2014/main" val="3645783915"/>
                    </a:ext>
                  </a:extLst>
                </a:gridCol>
                <a:gridCol w="1869298">
                  <a:extLst>
                    <a:ext uri="{9D8B030D-6E8A-4147-A177-3AD203B41FA5}">
                      <a16:colId xmlns:a16="http://schemas.microsoft.com/office/drawing/2014/main" val="964770737"/>
                    </a:ext>
                  </a:extLst>
                </a:gridCol>
              </a:tblGrid>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磁铁</a:t>
                      </a: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内</a:t>
                      </a:r>
                      <a:r>
                        <a:rPr kumimoji="0" lang="en-US" altLang="en-US" sz="14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孔径</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  (mm)</a:t>
                      </a:r>
                      <a:endParaRPr kumimoji="0" lang="zh-CN" altLang="zh-CN" sz="1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22</a:t>
                      </a:r>
                      <a:endParaRPr kumimoji="0" lang="zh-CN"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extLst>
                  <a:ext uri="{0D108BD9-81ED-4DB2-BD59-A6C34878D82A}">
                    <a16:rowId xmlns:a16="http://schemas.microsoft.com/office/drawing/2014/main" val="2118415125"/>
                  </a:ext>
                </a:extLst>
              </a:tr>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磁场梯度</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(T/m)</a:t>
                      </a:r>
                      <a:endParaRPr kumimoji="0" lang="zh-CN" altLang="zh-CN" sz="14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82</a:t>
                      </a: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90</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83.4</a:t>
                      </a: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zh-CN" sz="14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550536941"/>
                  </a:ext>
                </a:extLst>
              </a:tr>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高阶场误差（</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&lt;</a:t>
                      </a: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14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5×10</a:t>
                      </a:r>
                      <a:r>
                        <a:rPr kumimoji="0" lang="en-US" altLang="zh-CN" sz="1400" b="0" i="0" u="none" strike="noStrike" cap="none" normalizeH="0" baseline="30000" smtClean="0">
                          <a:ln>
                            <a:noFill/>
                          </a:ln>
                          <a:solidFill>
                            <a:schemeClr val="tx1"/>
                          </a:solidFill>
                          <a:effectLst/>
                          <a:latin typeface="微软雅黑" panose="020B0503020204020204" pitchFamily="34" charset="-122"/>
                          <a:ea typeface="微软雅黑" panose="020B0503020204020204" pitchFamily="34" charset="-122"/>
                        </a:rPr>
                        <a:t>-3</a:t>
                      </a:r>
                      <a:endParaRPr kumimoji="0" lang="zh-CN" altLang="zh-CN" sz="14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solidFill>
                      <a:schemeClr val="accent2">
                        <a:alpha val="20000"/>
                      </a:schemeClr>
                    </a:solidFill>
                  </a:tcPr>
                </a:tc>
                <a:extLst>
                  <a:ext uri="{0D108BD9-81ED-4DB2-BD59-A6C34878D82A}">
                    <a16:rowId xmlns:a16="http://schemas.microsoft.com/office/drawing/2014/main" val="1293811113"/>
                  </a:ext>
                </a:extLst>
              </a:tr>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好场区</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(mm)</a:t>
                      </a:r>
                      <a:endParaRPr kumimoji="0" lang="zh-CN" altLang="zh-CN" sz="14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4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250547998"/>
                  </a:ext>
                </a:extLst>
              </a:tr>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有效长度</a:t>
                      </a: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  (mm)</a:t>
                      </a:r>
                      <a:endParaRPr kumimoji="0" lang="zh-CN" altLang="zh-CN" sz="14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40</a:t>
                      </a:r>
                      <a:endParaRPr kumimoji="0" lang="zh-CN" altLang="zh-CN" sz="14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solidFill>
                      <a:schemeClr val="accent2">
                        <a:alpha val="20000"/>
                      </a:schemeClr>
                    </a:solidFill>
                  </a:tcPr>
                </a:tc>
                <a:extLst>
                  <a:ext uri="{0D108BD9-81ED-4DB2-BD59-A6C34878D82A}">
                    <a16:rowId xmlns:a16="http://schemas.microsoft.com/office/drawing/2014/main" val="647506471"/>
                  </a:ext>
                </a:extLst>
              </a:tr>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铁芯材料</a:t>
                      </a:r>
                      <a:endParaRPr kumimoji="0" lang="zh-CN" altLang="en-US" sz="14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钐钴</a:t>
                      </a:r>
                      <a:endParaRPr kumimoji="0" lang="zh-CN" altLang="en-US" sz="14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96179042"/>
                  </a:ext>
                </a:extLst>
              </a:tr>
              <a:tr h="29440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每组块数</a:t>
                      </a:r>
                      <a:endParaRPr kumimoji="0" lang="zh-CN" altLang="en-US" sz="14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16</a:t>
                      </a:r>
                      <a:endParaRPr kumimoji="0" lang="zh-CN" altLang="zh-CN" sz="1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68579" marR="68579" marT="0" marB="0"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val="682092908"/>
                  </a:ext>
                </a:extLst>
              </a:tr>
            </a:tbl>
          </a:graphicData>
        </a:graphic>
      </p:graphicFrame>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3871" t="6236" r="2034" b="6778"/>
          <a:stretch/>
        </p:blipFill>
        <p:spPr bwMode="auto">
          <a:xfrm>
            <a:off x="3816424" y="4726307"/>
            <a:ext cx="5220072" cy="191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728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3. </a:t>
            </a:r>
            <a:r>
              <a:rPr kumimoji="0" lang="zh-CN" altLang="en-US" sz="3200" dirty="0" smtClean="0">
                <a:solidFill>
                  <a:srgbClr val="800000"/>
                </a:solidFill>
              </a:rPr>
              <a:t>同步加速器</a:t>
            </a:r>
            <a:r>
              <a:rPr kumimoji="0" lang="en-US" altLang="zh-CN" sz="3200" dirty="0" smtClean="0">
                <a:solidFill>
                  <a:srgbClr val="800000"/>
                </a:solidFill>
              </a:rPr>
              <a:t>-</a:t>
            </a:r>
            <a:r>
              <a:rPr kumimoji="0" lang="zh-CN" altLang="en-US" sz="3200" dirty="0" smtClean="0">
                <a:solidFill>
                  <a:srgbClr val="800000"/>
                </a:solidFill>
              </a:rPr>
              <a:t>绝热俘获</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277938"/>
            <a:ext cx="435292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
          <p:cNvGrpSpPr>
            <a:grpSpLocks/>
          </p:cNvGrpSpPr>
          <p:nvPr/>
        </p:nvGrpSpPr>
        <p:grpSpPr bwMode="auto">
          <a:xfrm>
            <a:off x="250825" y="5013325"/>
            <a:ext cx="4757738" cy="1630363"/>
            <a:chOff x="250825" y="5013325"/>
            <a:chExt cx="4757738" cy="1630363"/>
          </a:xfrm>
        </p:grpSpPr>
        <p:sp>
          <p:nvSpPr>
            <p:cNvPr id="5" name="文本框 2"/>
            <p:cNvSpPr txBox="1">
              <a:spLocks noChangeArrowheads="1"/>
            </p:cNvSpPr>
            <p:nvPr/>
          </p:nvSpPr>
          <p:spPr bwMode="auto">
            <a:xfrm>
              <a:off x="250825" y="5013325"/>
              <a:ext cx="47529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60000"/>
                </a:lnSpc>
                <a:buSzPct val="75000"/>
              </a:pPr>
              <a:r>
                <a:rPr lang="zh-CN" altLang="en-US" sz="2000">
                  <a:ea typeface="微软雅黑" panose="020B0503020204020204" pitchFamily="34" charset="-122"/>
                </a:rPr>
                <a:t>绝热俘获</a:t>
              </a:r>
              <a:r>
                <a:rPr lang="en-US" altLang="zh-CN" sz="2000">
                  <a:ea typeface="微软雅黑" panose="020B0503020204020204" pitchFamily="34" charset="-122"/>
                </a:rPr>
                <a:t>10ms</a:t>
              </a:r>
              <a:r>
                <a:rPr lang="zh-CN" altLang="en-US" sz="2000">
                  <a:ea typeface="微软雅黑" panose="020B0503020204020204" pitchFamily="34" charset="-122"/>
                </a:rPr>
                <a:t>电压上升时长，</a:t>
              </a:r>
              <a:endParaRPr lang="en-US" altLang="zh-CN" sz="2000">
                <a:ea typeface="微软雅黑" panose="020B0503020204020204" pitchFamily="34" charset="-122"/>
              </a:endParaRPr>
            </a:p>
            <a:p>
              <a:pPr algn="ctr">
                <a:lnSpc>
                  <a:spcPct val="160000"/>
                </a:lnSpc>
                <a:buSzPct val="75000"/>
              </a:pPr>
              <a:r>
                <a:rPr lang="zh-CN" altLang="en-US" sz="2000">
                  <a:ea typeface="微软雅黑" panose="020B0503020204020204" pitchFamily="34" charset="-122"/>
                </a:rPr>
                <a:t>降低绝热因子，控制纵向发射度增长</a:t>
              </a:r>
              <a:endParaRPr lang="en-US" altLang="zh-CN" sz="2000">
                <a:ea typeface="微软雅黑" panose="020B0503020204020204" pitchFamily="34" charset="-122"/>
              </a:endParaRPr>
            </a:p>
            <a:p>
              <a:pPr>
                <a:lnSpc>
                  <a:spcPct val="160000"/>
                </a:lnSpc>
                <a:buSzPct val="75000"/>
                <a:buFont typeface="Wingdings" panose="05000000000000000000" pitchFamily="2" charset="2"/>
                <a:buChar char="p"/>
              </a:pPr>
              <a:endParaRPr lang="en-US" altLang="zh-CN" sz="2400">
                <a:ea typeface="微软雅黑" panose="020B0503020204020204" pitchFamily="34" charset="-122"/>
              </a:endParaRPr>
            </a:p>
          </p:txBody>
        </p:sp>
        <p:sp>
          <p:nvSpPr>
            <p:cNvPr id="6" name="圆角矩形 5"/>
            <p:cNvSpPr/>
            <p:nvPr/>
          </p:nvSpPr>
          <p:spPr>
            <a:xfrm>
              <a:off x="282575" y="5080000"/>
              <a:ext cx="4725988" cy="1138238"/>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7" name="组合 2"/>
          <p:cNvGrpSpPr>
            <a:grpSpLocks/>
          </p:cNvGrpSpPr>
          <p:nvPr/>
        </p:nvGrpSpPr>
        <p:grpSpPr bwMode="auto">
          <a:xfrm>
            <a:off x="5111750" y="4989513"/>
            <a:ext cx="3824288" cy="1228725"/>
            <a:chOff x="5111750" y="4989513"/>
            <a:chExt cx="3824288" cy="1228725"/>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5432425"/>
              <a:ext cx="29924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
            <p:cNvSpPr txBox="1">
              <a:spLocks noChangeArrowheads="1"/>
            </p:cNvSpPr>
            <p:nvPr/>
          </p:nvSpPr>
          <p:spPr bwMode="auto">
            <a:xfrm>
              <a:off x="5219700" y="4989513"/>
              <a:ext cx="31686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buSzPct val="75000"/>
                <a:buFont typeface="Wingdings" panose="05000000000000000000" pitchFamily="2" charset="2"/>
                <a:buChar char="Ø"/>
              </a:pPr>
              <a:r>
                <a:rPr lang="zh-CN" altLang="en-US" sz="2000">
                  <a:ea typeface="微软雅黑" panose="020B0503020204020204" pitchFamily="34" charset="-122"/>
                </a:rPr>
                <a:t>高频电压上升模式</a:t>
              </a:r>
              <a:endParaRPr lang="en-US" altLang="zh-CN" sz="2000">
                <a:ea typeface="微软雅黑" panose="020B0503020204020204" pitchFamily="34" charset="-122"/>
              </a:endParaRPr>
            </a:p>
          </p:txBody>
        </p:sp>
        <p:sp>
          <p:nvSpPr>
            <p:cNvPr id="10" name="圆角矩形 9"/>
            <p:cNvSpPr/>
            <p:nvPr/>
          </p:nvSpPr>
          <p:spPr>
            <a:xfrm>
              <a:off x="5111750" y="5108575"/>
              <a:ext cx="3824288" cy="1109663"/>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11"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411288"/>
            <a:ext cx="41306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8686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3. </a:t>
            </a:r>
            <a:r>
              <a:rPr kumimoji="0" lang="zh-CN" altLang="en-US" sz="3200" dirty="0" smtClean="0">
                <a:solidFill>
                  <a:srgbClr val="800000"/>
                </a:solidFill>
              </a:rPr>
              <a:t>同步加速器</a:t>
            </a:r>
            <a:r>
              <a:rPr kumimoji="0" lang="en-US" altLang="zh-CN" sz="3200" dirty="0" smtClean="0">
                <a:solidFill>
                  <a:srgbClr val="800000"/>
                </a:solidFill>
              </a:rPr>
              <a:t>-</a:t>
            </a:r>
            <a:r>
              <a:rPr kumimoji="0" lang="zh-CN" altLang="en-US" sz="3200" dirty="0" smtClean="0">
                <a:solidFill>
                  <a:srgbClr val="800000"/>
                </a:solidFill>
              </a:rPr>
              <a:t>加速过程</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1781" t="5921" r="4878" b="2294"/>
          <a:stretch/>
        </p:blipFill>
        <p:spPr bwMode="auto">
          <a:xfrm>
            <a:off x="103631" y="1402733"/>
            <a:ext cx="3024336"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p:cNvPicPr>
            <a:picLocks noChangeAspect="1"/>
          </p:cNvPicPr>
          <p:nvPr/>
        </p:nvPicPr>
        <p:blipFill rotWithShape="1">
          <a:blip r:embed="rId3">
            <a:extLst>
              <a:ext uri="{28A0092B-C50C-407E-A947-70E740481C1C}">
                <a14:useLocalDpi xmlns:a14="http://schemas.microsoft.com/office/drawing/2010/main" val="0"/>
              </a:ext>
            </a:extLst>
          </a:blip>
          <a:srcRect t="6446" r="5428"/>
          <a:stretch/>
        </p:blipFill>
        <p:spPr bwMode="auto">
          <a:xfrm>
            <a:off x="3037479" y="1393309"/>
            <a:ext cx="3204136" cy="237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p:cNvPicPr>
            <a:picLocks noChangeAspect="1"/>
          </p:cNvPicPr>
          <p:nvPr/>
        </p:nvPicPr>
        <p:blipFill rotWithShape="1">
          <a:blip r:embed="rId4">
            <a:extLst>
              <a:ext uri="{28A0092B-C50C-407E-A947-70E740481C1C}">
                <a14:useLocalDpi xmlns:a14="http://schemas.microsoft.com/office/drawing/2010/main" val="0"/>
              </a:ext>
            </a:extLst>
          </a:blip>
          <a:srcRect l="6107" t="7952" r="7254" b="5922"/>
          <a:stretch/>
        </p:blipFill>
        <p:spPr bwMode="auto">
          <a:xfrm>
            <a:off x="6241615" y="1402733"/>
            <a:ext cx="2883321" cy="223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3"/>
          <p:cNvSpPr>
            <a:spLocks noChangeArrowheads="1"/>
          </p:cNvSpPr>
          <p:nvPr/>
        </p:nvSpPr>
        <p:spPr bwMode="auto">
          <a:xfrm>
            <a:off x="7236296" y="3702595"/>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zh-CN" altLang="en-US" sz="1800" dirty="0">
                <a:latin typeface="微软雅黑" panose="020B0503020204020204" pitchFamily="34" charset="-122"/>
                <a:ea typeface="微软雅黑" panose="020B0503020204020204" pitchFamily="34" charset="-122"/>
              </a:rPr>
              <a:t>加速效率</a:t>
            </a:r>
          </a:p>
        </p:txBody>
      </p:sp>
      <mc:AlternateContent xmlns:mc="http://schemas.openxmlformats.org/markup-compatibility/2006" xmlns:a14="http://schemas.microsoft.com/office/drawing/2010/main">
        <mc:Choice Requires="a14">
          <p:sp>
            <p:nvSpPr>
              <p:cNvPr id="7" name="矩形 13"/>
              <p:cNvSpPr>
                <a:spLocks noChangeArrowheads="1"/>
              </p:cNvSpPr>
              <p:nvPr/>
            </p:nvSpPr>
            <p:spPr bwMode="auto">
              <a:xfrm>
                <a:off x="4077630" y="3698545"/>
                <a:ext cx="1123834" cy="3779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14:m>
                  <m:oMath xmlns:m="http://schemas.openxmlformats.org/officeDocument/2006/math">
                    <m:acc>
                      <m:accPr>
                        <m:chr m:val="̇"/>
                        <m:ctrlPr>
                          <a:rPr kumimoji="0" lang="zh-CN" altLang="en-US" sz="1800" i="1" smtClean="0">
                            <a:latin typeface="Cambria Math" panose="02040503050406030204" pitchFamily="18" charset="0"/>
                            <a:ea typeface="微软雅黑" panose="020B0503020204020204" pitchFamily="34" charset="-122"/>
                          </a:rPr>
                        </m:ctrlPr>
                      </m:accPr>
                      <m:e>
                        <m:r>
                          <m:rPr>
                            <m:sty m:val="p"/>
                          </m:rPr>
                          <a:rPr kumimoji="0" lang="en-US" altLang="zh-CN" sz="1800" i="1">
                            <a:latin typeface="Cambria Math" panose="02040503050406030204" pitchFamily="18" charset="0"/>
                            <a:ea typeface="微软雅黑" panose="020B0503020204020204" pitchFamily="34" charset="-122"/>
                          </a:rPr>
                          <m:t>B</m:t>
                        </m:r>
                      </m:e>
                    </m:acc>
                  </m:oMath>
                </a14:m>
                <a:r>
                  <a:rPr kumimoji="0" lang="en-US" altLang="zh-CN" sz="1800" dirty="0">
                    <a:ea typeface="微软雅黑" panose="020B0503020204020204" pitchFamily="34" charset="-122"/>
                  </a:rPr>
                  <a:t> </a:t>
                </a:r>
                <a14:m>
                  <m:oMath xmlns:m="http://schemas.openxmlformats.org/officeDocument/2006/math">
                    <m:r>
                      <a:rPr kumimoji="0" lang="en-US" altLang="zh-CN" sz="1800" i="1">
                        <a:latin typeface="Cambria Math" panose="02040503050406030204" pitchFamily="18" charset="0"/>
                        <a:ea typeface="微软雅黑" panose="020B0503020204020204" pitchFamily="34" charset="-122"/>
                      </a:rPr>
                      <m:t>/</m:t>
                    </m:r>
                    <m:r>
                      <a:rPr kumimoji="0" lang="en-US" altLang="zh-CN" sz="1800" i="1">
                        <a:latin typeface="Cambria Math" panose="02040503050406030204" pitchFamily="18" charset="0"/>
                        <a:ea typeface="微软雅黑" panose="020B0503020204020204" pitchFamily="34" charset="-122"/>
                      </a:rPr>
                      <m:t>𝐵</m:t>
                    </m:r>
                  </m:oMath>
                </a14:m>
                <a:r>
                  <a:rPr kumimoji="0" lang="zh-CN" altLang="en-US" sz="1800" dirty="0" smtClean="0">
                    <a:latin typeface="微软雅黑" panose="020B0503020204020204" pitchFamily="34" charset="-122"/>
                    <a:ea typeface="微软雅黑" panose="020B0503020204020204" pitchFamily="34" charset="-122"/>
                  </a:rPr>
                  <a:t>曲线</a:t>
                </a:r>
                <a:endParaRPr kumimoji="0" lang="zh-CN" altLang="en-US" sz="1800" dirty="0">
                  <a:latin typeface="微软雅黑" panose="020B0503020204020204" pitchFamily="34" charset="-122"/>
                  <a:ea typeface="微软雅黑" panose="020B0503020204020204" pitchFamily="34" charset="-122"/>
                </a:endParaRPr>
              </a:p>
            </p:txBody>
          </p:sp>
        </mc:Choice>
        <mc:Fallback xmlns="">
          <p:sp>
            <p:nvSpPr>
              <p:cNvPr id="7" name="矩形 13"/>
              <p:cNvSpPr>
                <a:spLocks noRot="1" noChangeAspect="1" noMove="1" noResize="1" noEditPoints="1" noAdjustHandles="1" noChangeArrowheads="1" noChangeShapeType="1" noTextEdit="1"/>
              </p:cNvSpPr>
              <p:nvPr/>
            </p:nvSpPr>
            <p:spPr bwMode="auto">
              <a:xfrm>
                <a:off x="4077630" y="3698545"/>
                <a:ext cx="1123834" cy="377989"/>
              </a:xfrm>
              <a:prstGeom prst="rect">
                <a:avLst/>
              </a:prstGeom>
              <a:blipFill>
                <a:blip r:embed="rId5"/>
                <a:stretch>
                  <a:fillRect t="-6452" r="-3804" b="-258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8" name="矩形 7"/>
          <p:cNvSpPr>
            <a:spLocks noChangeArrowheads="1"/>
          </p:cNvSpPr>
          <p:nvPr/>
        </p:nvSpPr>
        <p:spPr bwMode="auto">
          <a:xfrm>
            <a:off x="832572" y="3707740"/>
            <a:ext cx="1566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kumimoji="0" lang="zh-CN" altLang="en-US" sz="1800" dirty="0" smtClean="0">
                <a:latin typeface="微软雅黑" panose="020B0503020204020204" pitchFamily="34" charset="-122"/>
                <a:ea typeface="微软雅黑" panose="020B0503020204020204" pitchFamily="34" charset="-122"/>
              </a:rPr>
              <a:t>磁场上升曲线</a:t>
            </a:r>
            <a:endParaRPr kumimoji="0" lang="zh-CN" altLang="en-US" sz="18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6"/>
          <a:srcRect l="1801" t="14558" r="843" b="10557"/>
          <a:stretch/>
        </p:blipFill>
        <p:spPr>
          <a:xfrm>
            <a:off x="431800" y="4409556"/>
            <a:ext cx="3819849" cy="579481"/>
          </a:xfrm>
          <a:prstGeom prst="rect">
            <a:avLst/>
          </a:prstGeom>
        </p:spPr>
      </p:pic>
      <p:sp>
        <p:nvSpPr>
          <p:cNvPr id="10" name="文本框 2"/>
          <p:cNvSpPr txBox="1">
            <a:spLocks noChangeArrowheads="1"/>
          </p:cNvSpPr>
          <p:nvPr/>
        </p:nvSpPr>
        <p:spPr bwMode="auto">
          <a:xfrm>
            <a:off x="322206" y="5101499"/>
            <a:ext cx="83826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nSpc>
                <a:spcPct val="150000"/>
              </a:lnSpc>
              <a:buSzPct val="75000"/>
              <a:buFont typeface="Wingdings" panose="05000000000000000000" pitchFamily="2" charset="2"/>
              <a:buChar char="Ø"/>
            </a:pPr>
            <a:r>
              <a:rPr kumimoji="0" lang="zh-CN" altLang="en-US" sz="1800" dirty="0">
                <a:latin typeface="微软雅黑" panose="020B0503020204020204" pitchFamily="34" charset="-122"/>
                <a:ea typeface="微软雅黑" panose="020B0503020204020204" pitchFamily="34" charset="-122"/>
              </a:rPr>
              <a:t>控制注入束流的动量分散，并采用较长的加速时间，从而降低对高频电压的要求</a:t>
            </a:r>
            <a:endParaRPr kumimoji="0" lang="en-US" altLang="zh-CN" sz="1800" dirty="0">
              <a:latin typeface="微软雅黑" panose="020B0503020204020204" pitchFamily="34" charset="-122"/>
              <a:ea typeface="微软雅黑" panose="020B0503020204020204" pitchFamily="34" charset="-122"/>
            </a:endParaRPr>
          </a:p>
          <a:p>
            <a:pPr>
              <a:lnSpc>
                <a:spcPct val="150000"/>
              </a:lnSpc>
              <a:buSzPct val="75000"/>
              <a:buFont typeface="Wingdings" panose="05000000000000000000" pitchFamily="2" charset="2"/>
              <a:buChar char="Ø"/>
            </a:pPr>
            <a:r>
              <a:rPr kumimoji="0" lang="zh-CN" altLang="en-US" sz="1800" dirty="0">
                <a:latin typeface="微软雅黑" panose="020B0503020204020204" pitchFamily="34" charset="-122"/>
                <a:ea typeface="微软雅黑" panose="020B0503020204020204" pitchFamily="34" charset="-122"/>
              </a:rPr>
              <a:t>优化磁场上升曲线，控制二极铁内涡流产生的六极分量</a:t>
            </a:r>
            <a:endParaRPr kumimoji="0" lang="en-US" altLang="zh-CN" sz="1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41221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3. </a:t>
            </a:r>
            <a:r>
              <a:rPr kumimoji="0" lang="zh-CN" altLang="en-US" sz="3200" dirty="0" smtClean="0">
                <a:solidFill>
                  <a:srgbClr val="800000"/>
                </a:solidFill>
              </a:rPr>
              <a:t>同步加速器</a:t>
            </a:r>
            <a:r>
              <a:rPr kumimoji="0" lang="en-US" altLang="zh-CN" sz="3200" dirty="0" smtClean="0">
                <a:solidFill>
                  <a:srgbClr val="800000"/>
                </a:solidFill>
              </a:rPr>
              <a:t>-</a:t>
            </a:r>
            <a:r>
              <a:rPr kumimoji="0" lang="zh-CN" altLang="en-US" sz="3200" dirty="0" smtClean="0">
                <a:solidFill>
                  <a:srgbClr val="800000"/>
                </a:solidFill>
              </a:rPr>
              <a:t>引出</a:t>
            </a:r>
          </a:p>
        </p:txBody>
      </p:sp>
      <p:pic>
        <p:nvPicPr>
          <p:cNvPr id="3" name="图片 1"/>
          <p:cNvPicPr>
            <a:picLocks noChangeAspect="1" noChangeArrowheads="1"/>
          </p:cNvPicPr>
          <p:nvPr/>
        </p:nvPicPr>
        <p:blipFill rotWithShape="1">
          <a:blip r:embed="rId3">
            <a:extLst>
              <a:ext uri="{28A0092B-C50C-407E-A947-70E740481C1C}">
                <a14:useLocalDpi xmlns:a14="http://schemas.microsoft.com/office/drawing/2010/main" val="0"/>
              </a:ext>
            </a:extLst>
          </a:blip>
          <a:srcRect l="9571" t="15670" r="4293" b="8727"/>
          <a:stretch/>
        </p:blipFill>
        <p:spPr bwMode="auto">
          <a:xfrm>
            <a:off x="1278168" y="1696583"/>
            <a:ext cx="1963910" cy="927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rotWithShape="1">
          <a:blip r:embed="rId4" cstate="print"/>
          <a:srcRect l="2888" t="6410" r="2822" b="3851"/>
          <a:stretch/>
        </p:blipFill>
        <p:spPr bwMode="auto">
          <a:xfrm>
            <a:off x="668325" y="2620538"/>
            <a:ext cx="3183596" cy="1577710"/>
          </a:xfrm>
          <a:prstGeom prst="rect">
            <a:avLst/>
          </a:prstGeom>
          <a:noFill/>
          <a:ln w="9525">
            <a:noFill/>
            <a:miter lim="800000"/>
            <a:headEnd/>
            <a:tailEnd/>
          </a:ln>
          <a:effectLst/>
        </p:spPr>
      </p:pic>
      <p:sp>
        <p:nvSpPr>
          <p:cNvPr id="2" name="矩形 1"/>
          <p:cNvSpPr/>
          <p:nvPr/>
        </p:nvSpPr>
        <p:spPr>
          <a:xfrm>
            <a:off x="5982503" y="1080555"/>
            <a:ext cx="2416815" cy="369332"/>
          </a:xfrm>
          <a:prstGeom prst="rect">
            <a:avLst/>
          </a:prstGeom>
        </p:spPr>
        <p:txBody>
          <a:bodyPr wrap="none">
            <a:spAutoFit/>
          </a:bodyPr>
          <a:lstStyle/>
          <a:p>
            <a:r>
              <a:rPr lang="en-US" altLang="zh-CN" sz="1800" dirty="0" smtClean="0">
                <a:effectLst/>
                <a:latin typeface="微软雅黑" panose="020B0503020204020204" pitchFamily="34" charset="-122"/>
                <a:ea typeface="微软雅黑" panose="020B0503020204020204" pitchFamily="34" charset="-122"/>
              </a:rPr>
              <a:t>Li-Track</a:t>
            </a:r>
            <a:r>
              <a:rPr lang="zh-CN" altLang="en-US" sz="1800" dirty="0" smtClean="0">
                <a:effectLst/>
                <a:latin typeface="微软雅黑" panose="020B0503020204020204" pitchFamily="34" charset="-122"/>
                <a:ea typeface="微软雅黑" panose="020B0503020204020204" pitchFamily="34" charset="-122"/>
              </a:rPr>
              <a:t>模拟引出过程</a:t>
            </a:r>
            <a:endParaRPr lang="zh-CN" altLang="en-US" dirty="0">
              <a:latin typeface="微软雅黑" panose="020B0503020204020204" pitchFamily="34" charset="-122"/>
              <a:ea typeface="微软雅黑" panose="020B0503020204020204" pitchFamily="34" charset="-122"/>
            </a:endParaRPr>
          </a:p>
        </p:txBody>
      </p:sp>
      <p:pic>
        <p:nvPicPr>
          <p:cNvPr id="6" name="图片 5"/>
          <p:cNvPicPr/>
          <p:nvPr/>
        </p:nvPicPr>
        <p:blipFill rotWithShape="1">
          <a:blip r:embed="rId5" cstate="print">
            <a:extLst>
              <a:ext uri="{28A0092B-C50C-407E-A947-70E740481C1C}">
                <a14:useLocalDpi xmlns:a14="http://schemas.microsoft.com/office/drawing/2010/main" val="0"/>
              </a:ext>
            </a:extLst>
          </a:blip>
          <a:srcRect l="5786" t="1797" r="8206" b="3918"/>
          <a:stretch/>
        </p:blipFill>
        <p:spPr bwMode="auto">
          <a:xfrm>
            <a:off x="5220072" y="1355543"/>
            <a:ext cx="3708395" cy="2822417"/>
          </a:xfrm>
          <a:prstGeom prst="rect">
            <a:avLst/>
          </a:prstGeom>
          <a:noFill/>
          <a:ln>
            <a:noFill/>
          </a:ln>
          <a:extLst>
            <a:ext uri="{53640926-AAD7-44D8-BBD7-CCE9431645EC}">
              <a14:shadowObscured xmlns:a14="http://schemas.microsoft.com/office/drawing/2010/main"/>
            </a:ext>
          </a:extLst>
        </p:spPr>
      </p:pic>
      <p:pic>
        <p:nvPicPr>
          <p:cNvPr id="124930" name="图片 8"/>
          <p:cNvPicPr>
            <a:picLocks noChangeAspect="1" noChangeArrowheads="1"/>
          </p:cNvPicPr>
          <p:nvPr/>
        </p:nvPicPr>
        <p:blipFill rotWithShape="1">
          <a:blip r:embed="rId6">
            <a:extLst>
              <a:ext uri="{28A0092B-C50C-407E-A947-70E740481C1C}">
                <a14:useLocalDpi xmlns:a14="http://schemas.microsoft.com/office/drawing/2010/main" val="0"/>
              </a:ext>
            </a:extLst>
          </a:blip>
          <a:srcRect t="3048" r="4865"/>
          <a:stretch/>
        </p:blipFill>
        <p:spPr bwMode="auto">
          <a:xfrm>
            <a:off x="5427313" y="4524043"/>
            <a:ext cx="3155428" cy="240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7"/>
          <a:stretch>
            <a:fillRect/>
          </a:stretch>
        </p:blipFill>
        <p:spPr>
          <a:xfrm>
            <a:off x="430239" y="4540929"/>
            <a:ext cx="3967257" cy="2293212"/>
          </a:xfrm>
          <a:prstGeom prst="rect">
            <a:avLst/>
          </a:prstGeom>
        </p:spPr>
      </p:pic>
      <p:sp>
        <p:nvSpPr>
          <p:cNvPr id="9" name="矩形 8"/>
          <p:cNvSpPr/>
          <p:nvPr/>
        </p:nvSpPr>
        <p:spPr>
          <a:xfrm>
            <a:off x="1451619" y="4149080"/>
            <a:ext cx="1579278" cy="369332"/>
          </a:xfrm>
          <a:prstGeom prst="rect">
            <a:avLst/>
          </a:prstGeom>
        </p:spPr>
        <p:txBody>
          <a:bodyPr wrap="none">
            <a:spAutoFit/>
          </a:bodyPr>
          <a:lstStyle/>
          <a:p>
            <a:r>
              <a:rPr lang="zh-CN" altLang="en-US" sz="1800" dirty="0" smtClean="0">
                <a:effectLst/>
                <a:latin typeface="微软雅黑" panose="020B0503020204020204" pitchFamily="34" charset="-122"/>
                <a:ea typeface="微软雅黑" panose="020B0503020204020204" pitchFamily="34" charset="-122"/>
                <a:cs typeface="Times New Roman" panose="02020603050405020304" pitchFamily="18" charset="0"/>
              </a:rPr>
              <a:t>双频扫描参数</a:t>
            </a: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6283451" y="4354766"/>
            <a:ext cx="1814920" cy="338554"/>
          </a:xfrm>
          <a:prstGeom prst="rect">
            <a:avLst/>
          </a:prstGeom>
        </p:spPr>
        <p:txBody>
          <a:bodyPr wrap="none">
            <a:spAutoFit/>
          </a:bodyPr>
          <a:lstStyle/>
          <a:p>
            <a:r>
              <a:rPr lang="zh-CN" altLang="en-US" sz="1600" dirty="0" smtClean="0">
                <a:effectLst/>
                <a:latin typeface="微软雅黑" panose="020B0503020204020204" pitchFamily="34" charset="-122"/>
                <a:ea typeface="微软雅黑" panose="020B0503020204020204" pitchFamily="34" charset="-122"/>
                <a:cs typeface="Times New Roman" panose="02020603050405020304" pitchFamily="18" charset="0"/>
              </a:rPr>
              <a:t>引出束流时间结构</a:t>
            </a:r>
            <a:endParaRPr lang="zh-CN" altLang="en-US" sz="1600" dirty="0">
              <a:latin typeface="微软雅黑" panose="020B0503020204020204" pitchFamily="34" charset="-122"/>
              <a:ea typeface="微软雅黑" panose="020B0503020204020204" pitchFamily="34" charset="-122"/>
            </a:endParaRPr>
          </a:p>
        </p:txBody>
      </p:sp>
      <p:sp>
        <p:nvSpPr>
          <p:cNvPr id="11" name="文本框 6"/>
          <p:cNvSpPr txBox="1"/>
          <p:nvPr/>
        </p:nvSpPr>
        <p:spPr>
          <a:xfrm>
            <a:off x="179512" y="989423"/>
            <a:ext cx="4608512" cy="830997"/>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lvl="1">
              <a:lnSpc>
                <a:spcPct val="150000"/>
              </a:lnSpc>
              <a:buSzPct val="75000"/>
            </a:pPr>
            <a:r>
              <a:rPr lang="en-US" altLang="zh-CN" sz="1600" dirty="0" smtClean="0">
                <a:latin typeface="微软雅黑" panose="020B0503020204020204" pitchFamily="34" charset="-122"/>
                <a:ea typeface="微软雅黑" panose="020B0503020204020204" pitchFamily="34" charset="-122"/>
              </a:rPr>
              <a:t>RF-KO</a:t>
            </a:r>
            <a:r>
              <a:rPr lang="zh-CN" altLang="en-US" sz="1600" dirty="0" smtClean="0">
                <a:latin typeface="微软雅黑" panose="020B0503020204020204" pitchFamily="34" charset="-122"/>
                <a:ea typeface="微软雅黑" panose="020B0503020204020204" pitchFamily="34" charset="-122"/>
              </a:rPr>
              <a:t>：通过</a:t>
            </a:r>
            <a:r>
              <a:rPr lang="zh-CN" altLang="en-US" sz="1600" dirty="0">
                <a:latin typeface="微软雅黑" panose="020B0503020204020204" pitchFamily="34" charset="-122"/>
                <a:ea typeface="微软雅黑" panose="020B0503020204020204" pitchFamily="34" charset="-122"/>
              </a:rPr>
              <a:t>产生横向射频电场对束流产生踢轨作用，从而使束流发射度逐渐增大而引出的</a:t>
            </a:r>
            <a:r>
              <a:rPr lang="zh-CN" altLang="en-US" sz="1600" dirty="0" smtClean="0">
                <a:latin typeface="微软雅黑" panose="020B0503020204020204" pitchFamily="34" charset="-122"/>
                <a:ea typeface="微软雅黑" panose="020B0503020204020204" pitchFamily="34" charset="-122"/>
              </a:rPr>
              <a:t>方法</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097884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3. </a:t>
            </a:r>
            <a:r>
              <a:rPr kumimoji="0" lang="zh-CN" altLang="en-US" sz="3200" dirty="0" smtClean="0">
                <a:solidFill>
                  <a:srgbClr val="800000"/>
                </a:solidFill>
              </a:rPr>
              <a:t>工程</a:t>
            </a:r>
            <a:r>
              <a:rPr kumimoji="0" lang="zh-CN" altLang="en-US" sz="3200" dirty="0" smtClean="0">
                <a:solidFill>
                  <a:srgbClr val="800000"/>
                </a:solidFill>
              </a:rPr>
              <a:t>进展</a:t>
            </a:r>
          </a:p>
        </p:txBody>
      </p:sp>
      <p:pic>
        <p:nvPicPr>
          <p:cNvPr id="3" name="图片 2"/>
          <p:cNvPicPr>
            <a:picLocks noChangeAspect="1"/>
          </p:cNvPicPr>
          <p:nvPr/>
        </p:nvPicPr>
        <p:blipFill rotWithShape="1">
          <a:blip r:embed="rId2"/>
          <a:srcRect l="3306" r="39377"/>
          <a:stretch/>
        </p:blipFill>
        <p:spPr>
          <a:xfrm>
            <a:off x="6467935" y="1484784"/>
            <a:ext cx="2496346" cy="4875087"/>
          </a:xfrm>
          <a:prstGeom prst="rect">
            <a:avLst/>
          </a:prstGeom>
        </p:spPr>
      </p:pic>
      <p:pic>
        <p:nvPicPr>
          <p:cNvPr id="5" name="图片 4"/>
          <p:cNvPicPr>
            <a:picLocks noChangeAspect="1"/>
          </p:cNvPicPr>
          <p:nvPr/>
        </p:nvPicPr>
        <p:blipFill rotWithShape="1">
          <a:blip r:embed="rId3"/>
          <a:srcRect r="39214" b="1697"/>
          <a:stretch/>
        </p:blipFill>
        <p:spPr>
          <a:xfrm>
            <a:off x="3491880" y="1268760"/>
            <a:ext cx="2089674" cy="5468521"/>
          </a:xfrm>
          <a:prstGeom prst="rect">
            <a:avLst/>
          </a:prstGeom>
        </p:spPr>
      </p:pic>
      <p:sp>
        <p:nvSpPr>
          <p:cNvPr id="8" name="TextBox 20"/>
          <p:cNvSpPr txBox="1"/>
          <p:nvPr/>
        </p:nvSpPr>
        <p:spPr>
          <a:xfrm>
            <a:off x="3995936" y="1012086"/>
            <a:ext cx="169192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安装大纲目录</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TextBox 20"/>
          <p:cNvSpPr txBox="1"/>
          <p:nvPr/>
        </p:nvSpPr>
        <p:spPr>
          <a:xfrm>
            <a:off x="6840512" y="1012086"/>
            <a:ext cx="169192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800"/>
              </a:spcAft>
            </a:pP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调束大纲目录</a:t>
            </a:r>
            <a:endParaRPr lang="en-US" altLang="zh-CN"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内容占位符 6"/>
          <p:cNvSpPr>
            <a:spLocks noGrp="1"/>
          </p:cNvSpPr>
          <p:nvPr>
            <p:ph idx="1"/>
          </p:nvPr>
        </p:nvSpPr>
        <p:spPr>
          <a:xfrm>
            <a:off x="478690" y="2961526"/>
            <a:ext cx="3392810" cy="2225824"/>
          </a:xfrm>
        </p:spPr>
        <p:txBody>
          <a:bodyPr/>
          <a:lstStyle/>
          <a:p>
            <a:endParaRPr lang="zh-CN" altLang="en-US" dirty="0"/>
          </a:p>
        </p:txBody>
      </p:sp>
    </p:spTree>
    <p:extLst>
      <p:ext uri="{BB962C8B-B14F-4D97-AF65-F5344CB8AC3E}">
        <p14:creationId xmlns:p14="http://schemas.microsoft.com/office/powerpoint/2010/main" val="3324266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396875" y="273049"/>
            <a:ext cx="5327650" cy="70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装置简介</a:t>
            </a:r>
            <a:endParaRPr kumimoji="0" lang="zh-CN" altLang="en-US" sz="3200" dirty="0" smtClean="0">
              <a:solidFill>
                <a:srgbClr val="800000"/>
              </a:solidFill>
            </a:endParaRPr>
          </a:p>
        </p:txBody>
      </p:sp>
      <p:pic>
        <p:nvPicPr>
          <p:cNvPr id="5" name="图片 4"/>
          <p:cNvPicPr>
            <a:picLocks noChangeAspect="1"/>
          </p:cNvPicPr>
          <p:nvPr/>
        </p:nvPicPr>
        <p:blipFill>
          <a:blip r:embed="rId3"/>
          <a:stretch>
            <a:fillRect/>
          </a:stretch>
        </p:blipFill>
        <p:spPr>
          <a:xfrm>
            <a:off x="8121" y="1920325"/>
            <a:ext cx="5425407" cy="4089922"/>
          </a:xfrm>
          <a:prstGeom prst="rect">
            <a:avLst/>
          </a:prstGeom>
        </p:spPr>
      </p:pic>
      <p:sp>
        <p:nvSpPr>
          <p:cNvPr id="6" name="文本框 5"/>
          <p:cNvSpPr txBox="1"/>
          <p:nvPr/>
        </p:nvSpPr>
        <p:spPr>
          <a:xfrm>
            <a:off x="1561679" y="1129044"/>
            <a:ext cx="3877985" cy="584775"/>
          </a:xfrm>
          <a:prstGeom prst="rect">
            <a:avLst/>
          </a:prstGeom>
          <a:noFill/>
        </p:spPr>
        <p:txBody>
          <a:bodyPr wrap="none" rtlCol="0">
            <a:spAutoFit/>
          </a:bodyPr>
          <a:lstStyle/>
          <a:p>
            <a:r>
              <a:rPr lang="zh-CN" altLang="en-US" sz="3200" dirty="0" smtClean="0">
                <a:latin typeface="微软雅黑" panose="020B0503020204020204" pitchFamily="34" charset="-122"/>
                <a:ea typeface="微软雅黑" panose="020B0503020204020204" pitchFamily="34" charset="-122"/>
              </a:rPr>
              <a:t>装置布局和主要参数</a:t>
            </a:r>
            <a:endParaRPr lang="zh-CN" altLang="en-US" sz="3200" dirty="0">
              <a:latin typeface="微软雅黑" panose="020B0503020204020204" pitchFamily="34" charset="-122"/>
              <a:ea typeface="微软雅黑" panose="020B0503020204020204" pitchFamily="34" charset="-122"/>
            </a:endParaRPr>
          </a:p>
        </p:txBody>
      </p:sp>
      <p:graphicFrame>
        <p:nvGraphicFramePr>
          <p:cNvPr id="8" name="Group 220"/>
          <p:cNvGraphicFramePr>
            <a:graphicFrameLocks noGrp="1"/>
          </p:cNvGraphicFramePr>
          <p:nvPr>
            <p:extLst>
              <p:ext uri="{D42A27DB-BD31-4B8C-83A1-F6EECF244321}">
                <p14:modId xmlns:p14="http://schemas.microsoft.com/office/powerpoint/2010/main" val="2360167618"/>
              </p:ext>
            </p:extLst>
          </p:nvPr>
        </p:nvGraphicFramePr>
        <p:xfrm>
          <a:off x="5433528" y="1593548"/>
          <a:ext cx="3674976" cy="4197568"/>
        </p:xfrm>
        <a:graphic>
          <a:graphicData uri="http://schemas.openxmlformats.org/drawingml/2006/table">
            <a:tbl>
              <a:tblPr/>
              <a:tblGrid>
                <a:gridCol w="1514735">
                  <a:extLst>
                    <a:ext uri="{9D8B030D-6E8A-4147-A177-3AD203B41FA5}">
                      <a16:colId xmlns:a16="http://schemas.microsoft.com/office/drawing/2014/main" val="1317601822"/>
                    </a:ext>
                  </a:extLst>
                </a:gridCol>
                <a:gridCol w="1105490">
                  <a:extLst>
                    <a:ext uri="{9D8B030D-6E8A-4147-A177-3AD203B41FA5}">
                      <a16:colId xmlns:a16="http://schemas.microsoft.com/office/drawing/2014/main" val="3331550541"/>
                    </a:ext>
                  </a:extLst>
                </a:gridCol>
                <a:gridCol w="1054751">
                  <a:extLst>
                    <a:ext uri="{9D8B030D-6E8A-4147-A177-3AD203B41FA5}">
                      <a16:colId xmlns:a16="http://schemas.microsoft.com/office/drawing/2014/main" val="4019983135"/>
                    </a:ext>
                  </a:extLst>
                </a:gridCol>
              </a:tblGrid>
              <a:tr h="381229">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项目</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accent2"/>
                          </a:solidFill>
                          <a:effectLst/>
                          <a:latin typeface="微软雅黑" panose="020B0503020204020204" pitchFamily="34" charset="-122"/>
                          <a:ea typeface="微软雅黑" panose="020B0503020204020204" pitchFamily="34" charset="-122"/>
                        </a:rPr>
                        <a:t>直线注入器</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同步环</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3603050"/>
                  </a:ext>
                </a:extLst>
              </a:tr>
              <a:tr h="47333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粒子</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accent2"/>
                          </a:solidFill>
                          <a:effectLst/>
                          <a:latin typeface="微软雅黑" panose="020B0503020204020204" pitchFamily="34" charset="-122"/>
                          <a:ea typeface="微软雅黑" panose="020B0503020204020204" pitchFamily="34" charset="-122"/>
                        </a:rPr>
                        <a:t>负氢</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质子</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3917741"/>
                  </a:ext>
                </a:extLst>
              </a:tr>
              <a:tr h="47589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输出能量</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accent2"/>
                          </a:solidFill>
                          <a:effectLst/>
                          <a:latin typeface="微软雅黑" panose="020B0503020204020204" pitchFamily="34" charset="-122"/>
                          <a:ea typeface="微软雅黑" panose="020B0503020204020204" pitchFamily="34" charset="-122"/>
                        </a:rPr>
                        <a:t>7</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60</a:t>
                      </a:r>
                      <a:r>
                        <a:rPr kumimoji="0" lang="zh-CN" altLang="en-US"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a:t>
                      </a: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230</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85863957"/>
                  </a:ext>
                </a:extLst>
              </a:tr>
              <a:tr h="47333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运行频率</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(MHz)</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accent2"/>
                          </a:solidFill>
                          <a:effectLst/>
                          <a:latin typeface="微软雅黑" panose="020B0503020204020204" pitchFamily="34" charset="-122"/>
                          <a:ea typeface="微软雅黑" panose="020B0503020204020204" pitchFamily="34" charset="-122"/>
                        </a:rPr>
                        <a:t>325</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1.18</a:t>
                      </a:r>
                      <a:r>
                        <a:rPr kumimoji="0" lang="zh-CN" altLang="en-US"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a:t>
                      </a: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5.78</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60269008"/>
                  </a:ext>
                </a:extLst>
              </a:tr>
              <a:tr h="47589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峰值流强</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(mA)</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accent2"/>
                          </a:solidFill>
                          <a:effectLst/>
                          <a:latin typeface="微软雅黑" panose="020B0503020204020204" pitchFamily="34" charset="-122"/>
                          <a:ea typeface="微软雅黑" panose="020B0503020204020204" pitchFamily="34" charset="-122"/>
                        </a:rPr>
                        <a:t>5</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124318"/>
                  </a:ext>
                </a:extLst>
              </a:tr>
              <a:tr h="47333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重复频率 </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(Hz)</a:t>
                      </a:r>
                      <a:endPar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accent2"/>
                          </a:solidFill>
                          <a:effectLst/>
                          <a:latin typeface="微软雅黑" panose="020B0503020204020204" pitchFamily="34" charset="-122"/>
                          <a:ea typeface="微软雅黑" panose="020B0503020204020204" pitchFamily="34" charset="-122"/>
                        </a:rPr>
                        <a:t>0.1-0.5</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0.1-0.5</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11339278"/>
                  </a:ext>
                </a:extLst>
              </a:tr>
              <a:tr h="47589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输出束流脉宽</a:t>
                      </a:r>
                      <a:endParaRPr kumimoji="0" lang="en-US" altLang="zh-CN" sz="14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accent2"/>
                          </a:solidFill>
                          <a:effectLst/>
                          <a:latin typeface="微软雅黑" panose="020B0503020204020204" pitchFamily="34" charset="-122"/>
                          <a:ea typeface="微软雅黑" panose="020B0503020204020204" pitchFamily="34" charset="-122"/>
                        </a:rPr>
                        <a:t>40 μs</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1-10 s</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59486027"/>
                  </a:ext>
                </a:extLst>
              </a:tr>
              <a:tr h="473338">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平均流强</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4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nA</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accent2"/>
                          </a:solidFill>
                          <a:effectLst/>
                          <a:latin typeface="微软雅黑" panose="020B0503020204020204" pitchFamily="34" charset="-122"/>
                          <a:ea typeface="微软雅黑" panose="020B0503020204020204" pitchFamily="34" charset="-122"/>
                        </a:rPr>
                        <a:t>100</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30 </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8039525"/>
                  </a:ext>
                </a:extLst>
              </a:tr>
              <a:tr h="475897">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注量率</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(p/cm</a:t>
                      </a:r>
                      <a:r>
                        <a:rPr kumimoji="0" lang="en-US" altLang="zh-CN" sz="1400" b="0" i="0" u="none" strike="noStrike" cap="none" normalizeH="0" baseline="30000" dirty="0" smtClean="0">
                          <a:ln>
                            <a:noFill/>
                          </a:ln>
                          <a:solidFill>
                            <a:schemeClr val="tx1"/>
                          </a:solidFill>
                          <a:effectLst/>
                          <a:latin typeface="微软雅黑" panose="020B0503020204020204" pitchFamily="34" charset="-122"/>
                          <a:ea typeface="微软雅黑" panose="020B0503020204020204" pitchFamily="34" charset="-122"/>
                        </a:rPr>
                        <a:t>2</a:t>
                      </a:r>
                      <a:r>
                        <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/s)</a:t>
                      </a:r>
                      <a:endParaRPr kumimoji="0" lang="en-US" altLang="zh-CN" sz="1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sym typeface="Symbol" panose="05050102010706020507" pitchFamily="18" charset="2"/>
                      </a:endParaRP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accent2"/>
                          </a:solidFill>
                          <a:effectLst/>
                          <a:latin typeface="微软雅黑" panose="020B0503020204020204" pitchFamily="34" charset="-122"/>
                          <a:ea typeface="微软雅黑" panose="020B0503020204020204" pitchFamily="34" charset="-122"/>
                        </a:rPr>
                        <a:t>-</a:t>
                      </a: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10</a:t>
                      </a:r>
                      <a:r>
                        <a:rPr kumimoji="0" lang="en-US" altLang="zh-CN" sz="1400" b="0" i="0" u="none" strike="noStrike" cap="none" normalizeH="0" baseline="30000" dirty="0" smtClean="0">
                          <a:ln>
                            <a:noFill/>
                          </a:ln>
                          <a:solidFill>
                            <a:srgbClr val="800000"/>
                          </a:solidFill>
                          <a:effectLst/>
                          <a:latin typeface="微软雅黑" panose="020B0503020204020204" pitchFamily="34" charset="-122"/>
                          <a:ea typeface="微软雅黑" panose="020B0503020204020204" pitchFamily="34" charset="-122"/>
                        </a:rPr>
                        <a:t>5</a:t>
                      </a:r>
                      <a:r>
                        <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rPr>
                        <a:t>~10</a:t>
                      </a:r>
                      <a:r>
                        <a:rPr kumimoji="0" lang="en-US" altLang="zh-CN" sz="1400" b="0" i="0" u="none" strike="noStrike" cap="none" normalizeH="0" baseline="30000" dirty="0" smtClean="0">
                          <a:ln>
                            <a:noFill/>
                          </a:ln>
                          <a:solidFill>
                            <a:srgbClr val="800000"/>
                          </a:solidFill>
                          <a:effectLst/>
                          <a:latin typeface="微软雅黑" panose="020B0503020204020204" pitchFamily="34" charset="-122"/>
                          <a:ea typeface="微软雅黑" panose="020B0503020204020204" pitchFamily="34" charset="-122"/>
                        </a:rPr>
                        <a:t>8</a:t>
                      </a:r>
                      <a:endParaRPr kumimoji="0" lang="en-US" altLang="zh-CN" sz="1400" b="0" i="0" u="none" strike="noStrike" cap="none" normalizeH="0" baseline="0" dirty="0" smtClean="0">
                        <a:ln>
                          <a:noFill/>
                        </a:ln>
                        <a:solidFill>
                          <a:srgbClr val="800000"/>
                        </a:solidFill>
                        <a:effectLst/>
                        <a:latin typeface="微软雅黑" panose="020B0503020204020204" pitchFamily="34" charset="-122"/>
                        <a:ea typeface="微软雅黑" panose="020B0503020204020204" pitchFamily="34" charset="-122"/>
                      </a:endParaRPr>
                    </a:p>
                  </a:txBody>
                  <a:tcPr marL="68571" marR="68571" marT="34288" marB="342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6786275"/>
                  </a:ext>
                </a:extLst>
              </a:tr>
            </a:tbl>
          </a:graphicData>
        </a:graphic>
      </p:graphicFrame>
    </p:spTree>
    <p:extLst>
      <p:ext uri="{BB962C8B-B14F-4D97-AF65-F5344CB8AC3E}">
        <p14:creationId xmlns:p14="http://schemas.microsoft.com/office/powerpoint/2010/main" val="844336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直线注入器</a:t>
            </a:r>
            <a:r>
              <a:rPr kumimoji="0" lang="en-US" altLang="zh-CN" sz="3200" dirty="0" smtClean="0">
                <a:solidFill>
                  <a:srgbClr val="800000"/>
                </a:solidFill>
                <a:latin typeface="Times New Roman" panose="02020603050405020304" pitchFamily="18" charset="0"/>
                <a:ea typeface="宋体" panose="02010600030101010101" pitchFamily="2" charset="-122"/>
                <a:cs typeface="Times New Roman" panose="02020603050405020304" pitchFamily="18" charset="0"/>
              </a:rPr>
              <a:t/>
            </a:r>
            <a:br>
              <a:rPr kumimoji="0" lang="en-US" altLang="zh-CN" sz="3200" dirty="0" smtClean="0">
                <a:solidFill>
                  <a:srgbClr val="800000"/>
                </a:solidFill>
                <a:latin typeface="Times New Roman" panose="02020603050405020304" pitchFamily="18" charset="0"/>
                <a:ea typeface="宋体" panose="02010600030101010101" pitchFamily="2" charset="-122"/>
                <a:cs typeface="Times New Roman" panose="02020603050405020304" pitchFamily="18" charset="0"/>
              </a:rPr>
            </a:br>
            <a:endParaRPr kumimoji="0" lang="zh-CN" altLang="en-US" sz="3200" dirty="0" smtClean="0">
              <a:solidFill>
                <a:srgbClr val="800000"/>
              </a:solidFill>
            </a:endParaRPr>
          </a:p>
        </p:txBody>
      </p:sp>
      <p:sp>
        <p:nvSpPr>
          <p:cNvPr id="29699" name="内容占位符 2"/>
          <p:cNvSpPr>
            <a:spLocks noGrp="1"/>
          </p:cNvSpPr>
          <p:nvPr>
            <p:ph idx="1"/>
          </p:nvPr>
        </p:nvSpPr>
        <p:spPr bwMode="auto">
          <a:xfrm>
            <a:off x="458788" y="1131888"/>
            <a:ext cx="8229600" cy="5392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Font typeface="Wingdings" panose="05000000000000000000" pitchFamily="2" charset="2"/>
              <a:buChar char="l"/>
            </a:pPr>
            <a:r>
              <a:rPr kumimoji="0" lang="zh-CN" altLang="en-US" sz="2400" dirty="0" smtClean="0"/>
              <a:t>负氢离子源</a:t>
            </a:r>
            <a:r>
              <a:rPr kumimoji="0" lang="en-US" altLang="zh-CN" sz="2400" dirty="0" smtClean="0"/>
              <a:t>IS</a:t>
            </a:r>
          </a:p>
          <a:p>
            <a:pPr marL="0" indent="0">
              <a:lnSpc>
                <a:spcPct val="120000"/>
              </a:lnSpc>
              <a:buFont typeface="Wingdings" panose="05000000000000000000" pitchFamily="2" charset="2"/>
              <a:buChar char="l"/>
            </a:pPr>
            <a:r>
              <a:rPr kumimoji="0" lang="zh-CN" altLang="en-US" sz="2400" dirty="0" smtClean="0"/>
              <a:t>低能束流传输段</a:t>
            </a:r>
            <a:r>
              <a:rPr kumimoji="0" lang="en-US" altLang="zh-CN" sz="2400" dirty="0" smtClean="0"/>
              <a:t>LEBT</a:t>
            </a:r>
          </a:p>
          <a:p>
            <a:pPr marL="0" indent="0">
              <a:lnSpc>
                <a:spcPct val="120000"/>
              </a:lnSpc>
              <a:buFont typeface="Wingdings" panose="05000000000000000000" pitchFamily="2" charset="2"/>
              <a:buChar char="l"/>
            </a:pPr>
            <a:r>
              <a:rPr kumimoji="0" lang="en-US" altLang="zh-CN" sz="2400" dirty="0" smtClean="0"/>
              <a:t>3MeV</a:t>
            </a:r>
            <a:r>
              <a:rPr kumimoji="0" lang="zh-CN" altLang="en-US" sz="2400" dirty="0" smtClean="0"/>
              <a:t>射频四极加速器</a:t>
            </a:r>
            <a:r>
              <a:rPr kumimoji="0" lang="en-US" altLang="zh-CN" sz="2400" dirty="0" smtClean="0"/>
              <a:t>RFQ</a:t>
            </a:r>
          </a:p>
          <a:p>
            <a:pPr marL="0" indent="0">
              <a:lnSpc>
                <a:spcPct val="120000"/>
              </a:lnSpc>
              <a:buFont typeface="Wingdings" panose="05000000000000000000" pitchFamily="2" charset="2"/>
              <a:buChar char="l"/>
            </a:pPr>
            <a:r>
              <a:rPr kumimoji="0" lang="en-US" altLang="zh-CN" sz="2400" dirty="0" smtClean="0"/>
              <a:t>7MeV</a:t>
            </a:r>
            <a:r>
              <a:rPr kumimoji="0" lang="zh-CN" altLang="en-US" sz="2400" dirty="0" smtClean="0"/>
              <a:t>漂移管直线加速器</a:t>
            </a:r>
            <a:r>
              <a:rPr kumimoji="0" lang="en-US" altLang="zh-CN" sz="2400" dirty="0" smtClean="0"/>
              <a:t>DTL</a:t>
            </a:r>
          </a:p>
          <a:p>
            <a:pPr marL="0" indent="0">
              <a:lnSpc>
                <a:spcPct val="120000"/>
              </a:lnSpc>
              <a:buFont typeface="Wingdings" panose="05000000000000000000" pitchFamily="2" charset="2"/>
              <a:buChar char="l"/>
            </a:pPr>
            <a:r>
              <a:rPr kumimoji="0" lang="zh-CN" altLang="en-US" sz="2400" dirty="0" smtClean="0"/>
              <a:t>功率源系统</a:t>
            </a:r>
            <a:endParaRPr kumimoji="0" lang="en-US" altLang="zh-CN" sz="2400" dirty="0" smtClean="0"/>
          </a:p>
          <a:p>
            <a:pPr marL="0" indent="0">
              <a:lnSpc>
                <a:spcPct val="120000"/>
              </a:lnSpc>
              <a:buFont typeface="Wingdings" panose="05000000000000000000" pitchFamily="2" charset="2"/>
              <a:buChar char="l"/>
            </a:pPr>
            <a:r>
              <a:rPr kumimoji="0" lang="zh-CN" altLang="en-US" sz="2400" dirty="0" smtClean="0"/>
              <a:t>总长约</a:t>
            </a:r>
            <a:r>
              <a:rPr kumimoji="0" lang="en-US" altLang="zh-CN" sz="2400" dirty="0" smtClean="0"/>
              <a:t>8m</a:t>
            </a:r>
          </a:p>
        </p:txBody>
      </p:sp>
      <p:pic>
        <p:nvPicPr>
          <p:cNvPr id="29701"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236532"/>
            <a:ext cx="7200800" cy="257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表格 6"/>
          <p:cNvGraphicFramePr>
            <a:graphicFrameLocks noGrp="1"/>
          </p:cNvGraphicFramePr>
          <p:nvPr/>
        </p:nvGraphicFramePr>
        <p:xfrm>
          <a:off x="4787900" y="1125538"/>
          <a:ext cx="4105275" cy="3170238"/>
        </p:xfrm>
        <a:graphic>
          <a:graphicData uri="http://schemas.openxmlformats.org/drawingml/2006/table">
            <a:tbl>
              <a:tblPr/>
              <a:tblGrid>
                <a:gridCol w="1512888">
                  <a:extLst>
                    <a:ext uri="{9D8B030D-6E8A-4147-A177-3AD203B41FA5}">
                      <a16:colId xmlns:a16="http://schemas.microsoft.com/office/drawing/2014/main" val="1663401529"/>
                    </a:ext>
                  </a:extLst>
                </a:gridCol>
                <a:gridCol w="1006475">
                  <a:extLst>
                    <a:ext uri="{9D8B030D-6E8A-4147-A177-3AD203B41FA5}">
                      <a16:colId xmlns:a16="http://schemas.microsoft.com/office/drawing/2014/main" val="3607325318"/>
                    </a:ext>
                  </a:extLst>
                </a:gridCol>
                <a:gridCol w="1585912">
                  <a:extLst>
                    <a:ext uri="{9D8B030D-6E8A-4147-A177-3AD203B41FA5}">
                      <a16:colId xmlns:a16="http://schemas.microsoft.com/office/drawing/2014/main" val="396136271"/>
                    </a:ext>
                  </a:extLst>
                </a:gridCol>
              </a:tblGrid>
              <a:tr h="3778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rPr>
                        <a:t>粒子种类</a:t>
                      </a: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rPr>
                        <a:t>数值</a:t>
                      </a: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bg1"/>
                          </a:solidFill>
                          <a:effectLst/>
                          <a:latin typeface="微软雅黑" panose="020B0503020204020204" pitchFamily="34" charset="-122"/>
                          <a:ea typeface="微软雅黑" panose="020B0503020204020204" pitchFamily="34" charset="-122"/>
                        </a:rPr>
                        <a:t>单位</a:t>
                      </a: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551561978"/>
                  </a:ext>
                </a:extLst>
              </a:tr>
              <a:tr h="3778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输出能量</a:t>
                      </a:r>
                      <a:endPar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7</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MeV</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39008476"/>
                  </a:ext>
                </a:extLst>
              </a:tr>
              <a:tr h="3778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运行频率</a:t>
                      </a: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325</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MHz</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479337"/>
                  </a:ext>
                </a:extLst>
              </a:tr>
              <a:tr h="3778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脉冲流强</a:t>
                      </a: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mA</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5067258"/>
                  </a:ext>
                </a:extLst>
              </a:tr>
              <a:tr h="52705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最高</a:t>
                      </a:r>
                      <a:r>
                        <a:rPr kumimoji="0" lang="en-US"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重复频率</a:t>
                      </a:r>
                      <a:endPar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Hz</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9516116"/>
                  </a:ext>
                </a:extLst>
              </a:tr>
              <a:tr h="3778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脉冲长度</a:t>
                      </a:r>
                      <a:endPar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500/40</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μ</a:t>
                      </a: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s</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273854"/>
                  </a:ext>
                </a:extLst>
              </a:tr>
              <a:tr h="754063">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rms</a:t>
                      </a: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归一化</a:t>
                      </a:r>
                      <a:endPar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发射度</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w="9525" cap="flat" cmpd="sng" algn="ctr">
                      <a:solidFill>
                        <a:srgbClr val="2F2F98"/>
                      </a:solidFill>
                      <a:prstDash val="solid"/>
                      <a:round/>
                      <a:headEnd type="none" w="med" len="med"/>
                      <a:tailEnd type="none" w="med" len="med"/>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0.2</a:t>
                      </a:r>
                      <a:endParaRPr kumimoji="0" lang="zh-CN"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a:noFill/>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π</a:t>
                      </a: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•mm-mrad</a:t>
                      </a:r>
                      <a:endParaRPr kumimoji="0" lang="zh-CN" altLang="zh-CN" sz="1800" b="0"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68572" marR="68572" marT="0" marB="0" anchor="ctr" horzOverflow="overflow">
                    <a:lnL>
                      <a:noFill/>
                    </a:lnL>
                    <a:lnR w="9525" cap="flat" cmpd="sng" algn="ctr">
                      <a:solidFill>
                        <a:srgbClr val="2F2F98"/>
                      </a:solidFill>
                      <a:prstDash val="solid"/>
                      <a:round/>
                      <a:headEnd type="none" w="med" len="med"/>
                      <a:tailEnd type="none" w="med" len="med"/>
                    </a:lnR>
                    <a:lnT w="9525" cap="flat" cmpd="sng" algn="ctr">
                      <a:solidFill>
                        <a:srgbClr val="2F2F98"/>
                      </a:solidFill>
                      <a:prstDash val="solid"/>
                      <a:round/>
                      <a:headEnd type="none" w="med" len="med"/>
                      <a:tailEnd type="none" w="med" len="med"/>
                    </a:lnT>
                    <a:lnB w="9525" cap="flat" cmpd="sng" algn="ctr">
                      <a:solidFill>
                        <a:srgbClr val="2F2F9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343198"/>
                  </a:ext>
                </a:extLst>
              </a:tr>
            </a:tbl>
          </a:graphicData>
        </a:graphic>
      </p:graphicFrame>
    </p:spTree>
    <p:extLst>
      <p:ext uri="{BB962C8B-B14F-4D97-AF65-F5344CB8AC3E}">
        <p14:creationId xmlns:p14="http://schemas.microsoft.com/office/powerpoint/2010/main" val="847698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直线注入器</a:t>
            </a:r>
            <a:r>
              <a:rPr kumimoji="0" lang="en-US" altLang="zh-CN" sz="3200" dirty="0" smtClean="0">
                <a:solidFill>
                  <a:srgbClr val="800000"/>
                </a:solidFill>
              </a:rPr>
              <a:t>-</a:t>
            </a:r>
            <a:r>
              <a:rPr kumimoji="0" lang="zh-CN" altLang="en-US" sz="3200" dirty="0" smtClean="0">
                <a:solidFill>
                  <a:srgbClr val="800000"/>
                </a:solidFill>
              </a:rPr>
              <a:t>射频功率系统</a:t>
            </a:r>
          </a:p>
        </p:txBody>
      </p:sp>
      <p:sp>
        <p:nvSpPr>
          <p:cNvPr id="3" name="内容占位符 2"/>
          <p:cNvSpPr>
            <a:spLocks noGrp="1"/>
          </p:cNvSpPr>
          <p:nvPr>
            <p:ph idx="4294967295"/>
          </p:nvPr>
        </p:nvSpPr>
        <p:spPr bwMode="auto">
          <a:xfrm>
            <a:off x="431800" y="1052736"/>
            <a:ext cx="4365625" cy="2832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10000"/>
              </a:lnSpc>
              <a:spcBef>
                <a:spcPct val="10000"/>
              </a:spcBef>
              <a:spcAft>
                <a:spcPct val="10000"/>
              </a:spcAft>
              <a:buClr>
                <a:srgbClr val="0071BC"/>
              </a:buClr>
              <a:buFont typeface="Wingdings" panose="05000000000000000000" pitchFamily="2" charset="2"/>
              <a:buChar char="ü"/>
            </a:pPr>
            <a:r>
              <a:rPr kumimoji="0" lang="en-US" altLang="zh-CN" sz="2000" dirty="0" smtClean="0">
                <a:latin typeface="微软雅黑" panose="020B0503020204020204" pitchFamily="34" charset="-122"/>
                <a:ea typeface="微软雅黑" panose="020B0503020204020204" pitchFamily="34" charset="-122"/>
              </a:rPr>
              <a:t>4616V4</a:t>
            </a:r>
            <a:r>
              <a:rPr kumimoji="0" lang="zh-CN" altLang="en-US" sz="2000" dirty="0" smtClean="0">
                <a:latin typeface="微软雅黑" panose="020B0503020204020204" pitchFamily="34" charset="-122"/>
                <a:ea typeface="微软雅黑" panose="020B0503020204020204" pitchFamily="34" charset="-122"/>
              </a:rPr>
              <a:t>四极管系统</a:t>
            </a:r>
            <a:endParaRPr kumimoji="0" lang="en-US" altLang="zh-CN" sz="2000" dirty="0" smtClean="0">
              <a:latin typeface="微软雅黑" panose="020B0503020204020204" pitchFamily="34" charset="-122"/>
              <a:ea typeface="微软雅黑" panose="020B0503020204020204" pitchFamily="34" charset="-122"/>
            </a:endParaRPr>
          </a:p>
          <a:p>
            <a:pPr>
              <a:lnSpc>
                <a:spcPct val="110000"/>
              </a:lnSpc>
              <a:spcBef>
                <a:spcPct val="10000"/>
              </a:spcBef>
              <a:spcAft>
                <a:spcPct val="10000"/>
              </a:spcAft>
              <a:buClr>
                <a:srgbClr val="0071BC"/>
              </a:buClr>
              <a:buFontTx/>
              <a:buAutoNum type="alphaLcParenR"/>
            </a:pPr>
            <a:r>
              <a:rPr kumimoji="0" lang="zh-CN" altLang="en-US" sz="2000" dirty="0" smtClean="0">
                <a:latin typeface="微软雅黑" panose="020B0503020204020204" pitchFamily="34" charset="-122"/>
                <a:ea typeface="微软雅黑" panose="020B0503020204020204" pitchFamily="34" charset="-122"/>
              </a:rPr>
              <a:t>固态推动级放大器（两套）</a:t>
            </a:r>
            <a:endParaRPr kumimoji="0" lang="en-US" altLang="zh-CN" sz="2000" dirty="0" smtClean="0">
              <a:latin typeface="微软雅黑" panose="020B0503020204020204" pitchFamily="34" charset="-122"/>
              <a:ea typeface="微软雅黑" panose="020B0503020204020204" pitchFamily="34" charset="-122"/>
            </a:endParaRPr>
          </a:p>
          <a:p>
            <a:pPr>
              <a:lnSpc>
                <a:spcPct val="110000"/>
              </a:lnSpc>
              <a:spcBef>
                <a:spcPct val="10000"/>
              </a:spcBef>
              <a:spcAft>
                <a:spcPct val="10000"/>
              </a:spcAft>
              <a:buClr>
                <a:srgbClr val="0071BC"/>
              </a:buClr>
              <a:buFontTx/>
              <a:buAutoNum type="alphaLcParenR"/>
            </a:pPr>
            <a:r>
              <a:rPr kumimoji="0" lang="zh-CN" altLang="en-US" sz="2000" dirty="0" smtClean="0">
                <a:latin typeface="微软雅黑" panose="020B0503020204020204" pitchFamily="34" charset="-122"/>
                <a:ea typeface="微软雅黑" panose="020B0503020204020204" pitchFamily="34" charset="-122"/>
              </a:rPr>
              <a:t>末级功率放大器（两套）</a:t>
            </a:r>
            <a:endParaRPr kumimoji="0" lang="en-US" altLang="zh-CN" sz="2000" dirty="0" smtClean="0">
              <a:latin typeface="微软雅黑" panose="020B0503020204020204" pitchFamily="34" charset="-122"/>
              <a:ea typeface="微软雅黑" panose="020B0503020204020204" pitchFamily="34" charset="-122"/>
            </a:endParaRPr>
          </a:p>
          <a:p>
            <a:pPr>
              <a:lnSpc>
                <a:spcPct val="110000"/>
              </a:lnSpc>
              <a:spcBef>
                <a:spcPct val="10000"/>
              </a:spcBef>
              <a:spcAft>
                <a:spcPct val="10000"/>
              </a:spcAft>
              <a:buClr>
                <a:srgbClr val="0071BC"/>
              </a:buClr>
              <a:buFontTx/>
              <a:buAutoNum type="alphaLcParenR"/>
            </a:pPr>
            <a:r>
              <a:rPr kumimoji="0" lang="zh-CN" altLang="en-US" sz="2000" dirty="0" smtClean="0">
                <a:latin typeface="微软雅黑" panose="020B0503020204020204" pitchFamily="34" charset="-122"/>
                <a:ea typeface="微软雅黑" panose="020B0503020204020204" pitchFamily="34" charset="-122"/>
              </a:rPr>
              <a:t>四极管水冷系统（两套）</a:t>
            </a:r>
            <a:endParaRPr kumimoji="0" lang="en-US" altLang="zh-CN" sz="2000" dirty="0" smtClean="0">
              <a:latin typeface="微软雅黑" panose="020B0503020204020204" pitchFamily="34" charset="-122"/>
              <a:ea typeface="微软雅黑" panose="020B0503020204020204" pitchFamily="34" charset="-122"/>
            </a:endParaRPr>
          </a:p>
          <a:p>
            <a:pPr>
              <a:lnSpc>
                <a:spcPct val="110000"/>
              </a:lnSpc>
              <a:spcBef>
                <a:spcPct val="10000"/>
              </a:spcBef>
              <a:spcAft>
                <a:spcPct val="10000"/>
              </a:spcAft>
              <a:buClr>
                <a:srgbClr val="0071BC"/>
              </a:buClr>
              <a:buFontTx/>
              <a:buAutoNum type="alphaLcParenR"/>
            </a:pPr>
            <a:r>
              <a:rPr kumimoji="0" lang="zh-CN" altLang="en-US" sz="2000" dirty="0" smtClean="0">
                <a:latin typeface="微软雅黑" panose="020B0503020204020204" pitchFamily="34" charset="-122"/>
                <a:ea typeface="微软雅黑" panose="020B0503020204020204" pitchFamily="34" charset="-122"/>
              </a:rPr>
              <a:t>配套射频器件（两套）</a:t>
            </a:r>
            <a:endParaRPr kumimoji="0" lang="en-US" altLang="zh-CN" sz="2000" dirty="0" smtClean="0">
              <a:latin typeface="微软雅黑" panose="020B0503020204020204" pitchFamily="34" charset="-122"/>
              <a:ea typeface="微软雅黑" panose="020B0503020204020204" pitchFamily="34" charset="-122"/>
            </a:endParaRPr>
          </a:p>
          <a:p>
            <a:pPr>
              <a:lnSpc>
                <a:spcPct val="110000"/>
              </a:lnSpc>
              <a:spcBef>
                <a:spcPct val="10000"/>
              </a:spcBef>
              <a:spcAft>
                <a:spcPct val="10000"/>
              </a:spcAft>
              <a:buClr>
                <a:srgbClr val="0071BC"/>
              </a:buClr>
              <a:buFontTx/>
              <a:buAutoNum type="alphaLcParenR"/>
            </a:pPr>
            <a:r>
              <a:rPr kumimoji="0" lang="zh-CN" altLang="en-US" sz="2000" dirty="0" smtClean="0">
                <a:latin typeface="微软雅黑" panose="020B0503020204020204" pitchFamily="34" charset="-122"/>
                <a:ea typeface="微软雅黑" panose="020B0503020204020204" pitchFamily="34" charset="-122"/>
              </a:rPr>
              <a:t>监控保护分系统（一套）</a:t>
            </a:r>
            <a:endParaRPr kumimoji="0" lang="en-US" altLang="zh-CN" sz="2000" dirty="0" smtClean="0">
              <a:latin typeface="微软雅黑" panose="020B0503020204020204" pitchFamily="34" charset="-122"/>
              <a:ea typeface="微软雅黑" panose="020B0503020204020204" pitchFamily="34" charset="-122"/>
            </a:endParaRPr>
          </a:p>
          <a:p>
            <a:pPr>
              <a:lnSpc>
                <a:spcPct val="110000"/>
              </a:lnSpc>
              <a:spcBef>
                <a:spcPct val="10000"/>
              </a:spcBef>
              <a:spcAft>
                <a:spcPct val="10000"/>
              </a:spcAft>
              <a:buClr>
                <a:srgbClr val="0071BC"/>
              </a:buClr>
              <a:buFontTx/>
              <a:buAutoNum type="alphaLcParenR"/>
            </a:pPr>
            <a:r>
              <a:rPr kumimoji="0" lang="zh-CN" altLang="en-US" sz="2000" dirty="0" smtClean="0">
                <a:latin typeface="微软雅黑" panose="020B0503020204020204" pitchFamily="34" charset="-122"/>
                <a:ea typeface="微软雅黑" panose="020B0503020204020204" pitchFamily="34" charset="-122"/>
              </a:rPr>
              <a:t>电源分系统（两套） </a:t>
            </a:r>
            <a:endParaRPr kumimoji="0" lang="en-US" altLang="zh-CN" sz="2000" dirty="0" smtClean="0">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958517472"/>
              </p:ext>
            </p:extLst>
          </p:nvPr>
        </p:nvGraphicFramePr>
        <p:xfrm>
          <a:off x="4799430" y="1719830"/>
          <a:ext cx="4046538" cy="4533900"/>
        </p:xfrm>
        <a:graphic>
          <a:graphicData uri="http://schemas.openxmlformats.org/drawingml/2006/table">
            <a:tbl>
              <a:tblPr/>
              <a:tblGrid>
                <a:gridCol w="1644650">
                  <a:extLst>
                    <a:ext uri="{9D8B030D-6E8A-4147-A177-3AD203B41FA5}">
                      <a16:colId xmlns:a16="http://schemas.microsoft.com/office/drawing/2014/main" val="252504692"/>
                    </a:ext>
                  </a:extLst>
                </a:gridCol>
                <a:gridCol w="2401888">
                  <a:extLst>
                    <a:ext uri="{9D8B030D-6E8A-4147-A177-3AD203B41FA5}">
                      <a16:colId xmlns:a16="http://schemas.microsoft.com/office/drawing/2014/main" val="2276160561"/>
                    </a:ext>
                  </a:extLst>
                </a:gridCol>
              </a:tblGrid>
              <a:tr h="3810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工作频率</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325MHz</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5501864"/>
                  </a:ext>
                </a:extLst>
              </a:tr>
              <a:tr h="3810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工作方式</a:t>
                      </a:r>
                      <a:endParaRPr kumimoji="0" lang="zh-CN" altLang="en-US" sz="1600" b="0" i="0" u="none" strike="noStrike" cap="none" normalizeH="0" baseline="0" dirty="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脉冲</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41060127"/>
                  </a:ext>
                </a:extLst>
              </a:tr>
              <a:tr h="3810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最大脉冲宽度</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100</a:t>
                      </a:r>
                      <a:r>
                        <a:rPr kumimoji="0" lang="el-GR"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μ</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s</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7875244"/>
                  </a:ext>
                </a:extLst>
              </a:tr>
              <a:tr h="3810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脉冲重复频率</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1Hz</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70726139"/>
                  </a:ext>
                </a:extLst>
              </a:tr>
              <a:tr h="6572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额定输出功率</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500kW</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50~500kW</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连续可调</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84188108"/>
                  </a:ext>
                </a:extLst>
              </a:tr>
              <a:tr h="6572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高频激励</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输入功率</a:t>
                      </a:r>
                      <a:endParaRPr kumimoji="0" lang="zh-CN" altLang="en-US"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5kW</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（典型）</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7kW</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Max</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08736353"/>
                  </a:ext>
                </a:extLst>
              </a:tr>
              <a:tr h="6572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FPA</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输入端口</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50</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欧姆， </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7/16</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英寸</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同轴连接器</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76858347"/>
                  </a:ext>
                </a:extLst>
              </a:tr>
              <a:tr h="657225">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FPA</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输出端口</a:t>
                      </a:r>
                      <a:endParaRPr kumimoji="0" lang="zh-CN" altLang="zh-CN" sz="1600" b="0" i="0" u="none" strike="noStrike" cap="none" normalizeH="0" baseline="0" smtClean="0">
                        <a:ln>
                          <a:noFill/>
                        </a:ln>
                        <a:solidFill>
                          <a:srgbClr val="0000CC"/>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3-1/8</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英寸馈管</a:t>
                      </a:r>
                      <a:endPar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功率传输使用</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6-1/8</a:t>
                      </a: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英寸</a:t>
                      </a: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zh-CN" sz="1600" b="0" i="0" u="none" strike="noStrike" cap="none" normalizeH="0" baseline="0" smtClean="0">
                        <a:ln>
                          <a:noFill/>
                        </a:ln>
                        <a:solidFill>
                          <a:srgbClr val="FF0000"/>
                        </a:solidFill>
                        <a:effectLst/>
                        <a:latin typeface="微软雅黑" panose="020B0503020204020204" pitchFamily="34" charset="-122"/>
                        <a:ea typeface="微软雅黑" panose="020B0503020204020204" pitchFamily="34" charset="-122"/>
                      </a:endParaRP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95112923"/>
                  </a:ext>
                </a:extLst>
              </a:tr>
              <a:tr h="381000">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冷却形式</a:t>
                      </a: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电子管各极循环水冷</a:t>
                      </a:r>
                    </a:p>
                  </a:txBody>
                  <a:tcPr marL="9525" marR="9525" marT="9526"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87710557"/>
                  </a:ext>
                </a:extLst>
              </a:tr>
            </a:tbl>
          </a:graphicData>
        </a:graphic>
      </p:graphicFrame>
      <p:sp>
        <p:nvSpPr>
          <p:cNvPr id="5" name="Rectangle 3"/>
          <p:cNvSpPr>
            <a:spLocks noChangeArrowheads="1"/>
          </p:cNvSpPr>
          <p:nvPr/>
        </p:nvSpPr>
        <p:spPr bwMode="auto">
          <a:xfrm>
            <a:off x="5364088" y="1224358"/>
            <a:ext cx="31686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latin typeface="微软雅黑" panose="020B0503020204020204" pitchFamily="34" charset="-122"/>
                <a:ea typeface="微软雅黑" panose="020B0503020204020204" pitchFamily="34" charset="-122"/>
              </a:rPr>
              <a:t>4616V4</a:t>
            </a:r>
            <a:r>
              <a:rPr lang="zh-CN" altLang="en-US" dirty="0">
                <a:latin typeface="微软雅黑" panose="020B0503020204020204" pitchFamily="34" charset="-122"/>
                <a:ea typeface="微软雅黑" panose="020B0503020204020204" pitchFamily="34" charset="-122"/>
              </a:rPr>
              <a:t>电子管主要性能指标</a:t>
            </a: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rcRect l="3407" t="3838"/>
          <a:stretch>
            <a:fillRect/>
          </a:stretch>
        </p:blipFill>
        <p:spPr bwMode="auto">
          <a:xfrm>
            <a:off x="410205" y="3893964"/>
            <a:ext cx="4176712" cy="285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267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同步加速器</a:t>
            </a:r>
          </a:p>
        </p:txBody>
      </p:sp>
      <p:graphicFrame>
        <p:nvGraphicFramePr>
          <p:cNvPr id="8" name="内容占位符 4"/>
          <p:cNvGraphicFramePr>
            <a:graphicFrameLocks noGrp="1"/>
          </p:cNvGraphicFramePr>
          <p:nvPr>
            <p:ph idx="1"/>
            <p:extLst>
              <p:ext uri="{D42A27DB-BD31-4B8C-83A1-F6EECF244321}">
                <p14:modId xmlns:p14="http://schemas.microsoft.com/office/powerpoint/2010/main" val="164466342"/>
              </p:ext>
            </p:extLst>
          </p:nvPr>
        </p:nvGraphicFramePr>
        <p:xfrm>
          <a:off x="251520" y="1646709"/>
          <a:ext cx="3286199" cy="5071667"/>
        </p:xfrm>
        <a:graphic>
          <a:graphicData uri="http://schemas.openxmlformats.org/drawingml/2006/table">
            <a:tbl>
              <a:tblPr/>
              <a:tblGrid>
                <a:gridCol w="2268426">
                  <a:extLst>
                    <a:ext uri="{9D8B030D-6E8A-4147-A177-3AD203B41FA5}">
                      <a16:colId xmlns:a16="http://schemas.microsoft.com/office/drawing/2014/main" val="2661483618"/>
                    </a:ext>
                  </a:extLst>
                </a:gridCol>
                <a:gridCol w="1017773">
                  <a:extLst>
                    <a:ext uri="{9D8B030D-6E8A-4147-A177-3AD203B41FA5}">
                      <a16:colId xmlns:a16="http://schemas.microsoft.com/office/drawing/2014/main" val="3742713779"/>
                    </a:ext>
                  </a:extLst>
                </a:gridCol>
              </a:tblGrid>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参数</a:t>
                      </a: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D1F0"/>
                    </a:solid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数值</a:t>
                      </a:r>
                      <a:endParaRPr kumimoji="0" lang="zh-CN" altLang="en-US" sz="18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3610853861"/>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环周长</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30.9</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7661396"/>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漂移节</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3.55</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5369964"/>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注入动能</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(MeV)</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7</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4469786"/>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注入磁刚度</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8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T·m</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0.38 </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44795794"/>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注入循环周期</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8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μs</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0.85 </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13917974"/>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注入循环频率</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(MHz)</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1.18 </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7173609"/>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最高引出动能</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(MeV)</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230</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15625609"/>
                  </a:ext>
                </a:extLst>
              </a:tr>
              <a:tr h="442511">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最高引出磁刚度</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8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T·m</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2.32 </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5001414"/>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引出循环周期</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r>
                        <a:rPr kumimoji="0" lang="en-US" altLang="zh-CN" sz="1800" b="0" i="0" u="none" strike="noStrike" cap="none" normalizeH="0" baseline="0" dirty="0" err="1" smtClean="0">
                          <a:ln>
                            <a:noFill/>
                          </a:ln>
                          <a:solidFill>
                            <a:schemeClr val="tx1"/>
                          </a:solidFill>
                          <a:effectLst/>
                          <a:latin typeface="微软雅黑" panose="020B0503020204020204" pitchFamily="34" charset="-122"/>
                          <a:ea typeface="微软雅黑" panose="020B0503020204020204" pitchFamily="34" charset="-122"/>
                        </a:rPr>
                        <a:t>μs</a:t>
                      </a: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0.17 </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50736159"/>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引出循环频率</a:t>
                      </a: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(MHz)</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5.78 </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38579478"/>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1s</a:t>
                      </a: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引出的圈数</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5.8e+06</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5482900"/>
                  </a:ext>
                </a:extLst>
              </a:tr>
              <a:tr h="385763">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10s</a:t>
                      </a: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引出的圈数</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ctr"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5.8e+07</a:t>
                      </a:r>
                    </a:p>
                  </a:txBody>
                  <a:tcPr marL="7622" marR="7622" marT="7617"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2810965"/>
                  </a:ext>
                </a:extLst>
              </a:tr>
            </a:tbl>
          </a:graphicData>
        </a:graphic>
      </p:graphicFrame>
      <p:pic>
        <p:nvPicPr>
          <p:cNvPr id="9" name="图片 8"/>
          <p:cNvPicPr>
            <a:picLocks noChangeAspect="1"/>
          </p:cNvPicPr>
          <p:nvPr/>
        </p:nvPicPr>
        <p:blipFill rotWithShape="1">
          <a:blip r:embed="rId2"/>
          <a:srcRect t="2481" r="1105"/>
          <a:stretch/>
        </p:blipFill>
        <p:spPr>
          <a:xfrm>
            <a:off x="3569331" y="2060848"/>
            <a:ext cx="5369227" cy="3739829"/>
          </a:xfrm>
          <a:prstGeom prst="rect">
            <a:avLst/>
          </a:prstGeom>
        </p:spPr>
      </p:pic>
      <p:sp>
        <p:nvSpPr>
          <p:cNvPr id="11" name="Rectangle 3"/>
          <p:cNvSpPr>
            <a:spLocks noChangeArrowheads="1"/>
          </p:cNvSpPr>
          <p:nvPr/>
        </p:nvSpPr>
        <p:spPr bwMode="auto">
          <a:xfrm>
            <a:off x="5652120" y="1485126"/>
            <a:ext cx="24482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smtClean="0">
                <a:latin typeface="微软雅黑" panose="020B0503020204020204" pitchFamily="34" charset="-122"/>
                <a:ea typeface="微软雅黑" panose="020B0503020204020204" pitchFamily="34" charset="-122"/>
              </a:rPr>
              <a:t>同步环三维布局图</a:t>
            </a:r>
            <a:endParaRPr lang="zh-CN" altLang="en-US" dirty="0">
              <a:latin typeface="微软雅黑" panose="020B0503020204020204" pitchFamily="34" charset="-122"/>
              <a:ea typeface="微软雅黑" panose="020B0503020204020204" pitchFamily="34" charset="-122"/>
            </a:endParaRPr>
          </a:p>
        </p:txBody>
      </p:sp>
      <p:sp>
        <p:nvSpPr>
          <p:cNvPr id="12" name="Rectangle 3"/>
          <p:cNvSpPr>
            <a:spLocks noChangeArrowheads="1"/>
          </p:cNvSpPr>
          <p:nvPr/>
        </p:nvSpPr>
        <p:spPr bwMode="auto">
          <a:xfrm>
            <a:off x="1089447" y="1164507"/>
            <a:ext cx="244827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0"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smtClean="0">
                <a:latin typeface="微软雅黑" panose="020B0503020204020204" pitchFamily="34" charset="-122"/>
                <a:ea typeface="微软雅黑" panose="020B0503020204020204" pitchFamily="34" charset="-122"/>
              </a:rPr>
              <a:t>同步环主要参数</a:t>
            </a: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38379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同步加速器</a:t>
            </a:r>
            <a:r>
              <a:rPr kumimoji="0" lang="en-US" altLang="zh-CN" sz="3200" dirty="0" smtClean="0">
                <a:solidFill>
                  <a:srgbClr val="800000"/>
                </a:solidFill>
              </a:rPr>
              <a:t>-Lattice</a:t>
            </a:r>
            <a:endParaRPr kumimoji="0" lang="zh-CN" altLang="en-US" sz="3200" dirty="0" smtClean="0">
              <a:solidFill>
                <a:srgbClr val="800000"/>
              </a:solidFill>
            </a:endParaRPr>
          </a:p>
        </p:txBody>
      </p:sp>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65" y="1294414"/>
            <a:ext cx="37528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3" y="3480789"/>
            <a:ext cx="3944372" cy="304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表格 13"/>
          <p:cNvGraphicFramePr>
            <a:graphicFrameLocks noGrp="1"/>
          </p:cNvGraphicFramePr>
          <p:nvPr>
            <p:extLst>
              <p:ext uri="{D42A27DB-BD31-4B8C-83A1-F6EECF244321}">
                <p14:modId xmlns:p14="http://schemas.microsoft.com/office/powerpoint/2010/main" val="255305632"/>
              </p:ext>
            </p:extLst>
          </p:nvPr>
        </p:nvGraphicFramePr>
        <p:xfrm>
          <a:off x="4932040" y="3518571"/>
          <a:ext cx="3575411" cy="2971800"/>
        </p:xfrm>
        <a:graphic>
          <a:graphicData uri="http://schemas.openxmlformats.org/drawingml/2006/table">
            <a:tbl>
              <a:tblPr firstRow="1" firstCol="1" bandRow="1">
                <a:tableStyleId>{5940675A-B579-460E-94D1-54222C63F5DA}</a:tableStyleId>
              </a:tblPr>
              <a:tblGrid>
                <a:gridCol w="2220951">
                  <a:extLst>
                    <a:ext uri="{9D8B030D-6E8A-4147-A177-3AD203B41FA5}">
                      <a16:colId xmlns:a16="http://schemas.microsoft.com/office/drawing/2014/main" val="1107386"/>
                    </a:ext>
                  </a:extLst>
                </a:gridCol>
                <a:gridCol w="1354460">
                  <a:extLst>
                    <a:ext uri="{9D8B030D-6E8A-4147-A177-3AD203B41FA5}">
                      <a16:colId xmlns:a16="http://schemas.microsoft.com/office/drawing/2014/main" val="1255694394"/>
                    </a:ext>
                  </a:extLst>
                </a:gridCol>
              </a:tblGrid>
              <a:tr h="0">
                <a:tc>
                  <a:txBody>
                    <a:bodyPr/>
                    <a:lstStyle/>
                    <a:p>
                      <a:pPr marL="0" marR="0" lvl="0" indent="0" algn="ctr" defTabSz="685800" rtl="0" eaLnBrk="1" fontAlgn="ctr" latinLnBrk="0" hangingPunct="1">
                        <a:lnSpc>
                          <a:spcPct val="150000"/>
                        </a:lnSpc>
                        <a:spcBef>
                          <a:spcPts val="0"/>
                        </a:spcBef>
                        <a:spcAft>
                          <a:spcPts val="0"/>
                        </a:spcAft>
                        <a:buClrTx/>
                        <a:buSzTx/>
                        <a:buFontTx/>
                        <a:buNone/>
                        <a:tabLst/>
                      </a:pPr>
                      <a:r>
                        <a:rPr kumimoji="0" lang="zh-CN" sz="1800" b="0" u="none" strike="noStrike" kern="1200" cap="none" normalizeH="0" baseline="0" dirty="0">
                          <a:ln>
                            <a:noFill/>
                          </a:ln>
                          <a:effectLst/>
                          <a:latin typeface="微软雅黑" panose="020B0503020204020204" pitchFamily="34" charset="-122"/>
                          <a:ea typeface="微软雅黑" panose="020B0503020204020204" pitchFamily="34" charset="-122"/>
                        </a:rPr>
                        <a:t>参数名</a:t>
                      </a:r>
                      <a:endParaRPr kumimoji="0" lang="zh-CN" sz="18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marL="68580" marR="68580" marT="0" marB="0" anchor="b"/>
                </a:tc>
                <a:tc>
                  <a:txBody>
                    <a:bodyPr/>
                    <a:lstStyle/>
                    <a:p>
                      <a:pPr marL="0" marR="0" lvl="0" indent="0" algn="ctr" defTabSz="685800" rtl="0" eaLnBrk="1" fontAlgn="ctr" latinLnBrk="0" hangingPunct="1">
                        <a:lnSpc>
                          <a:spcPct val="150000"/>
                        </a:lnSpc>
                        <a:spcBef>
                          <a:spcPts val="0"/>
                        </a:spcBef>
                        <a:spcAft>
                          <a:spcPts val="0"/>
                        </a:spcAft>
                        <a:buClrTx/>
                        <a:buSzTx/>
                        <a:buFontTx/>
                        <a:buNone/>
                        <a:tabLst/>
                      </a:pPr>
                      <a:r>
                        <a:rPr kumimoji="0" lang="zh-CN" sz="1800" b="0" u="none" strike="noStrike" kern="1200" cap="none" normalizeH="0" baseline="0" dirty="0">
                          <a:ln>
                            <a:noFill/>
                          </a:ln>
                          <a:effectLst/>
                          <a:latin typeface="微软雅黑" panose="020B0503020204020204" pitchFamily="34" charset="-122"/>
                          <a:ea typeface="微软雅黑" panose="020B0503020204020204" pitchFamily="34" charset="-122"/>
                        </a:rPr>
                        <a:t>值</a:t>
                      </a:r>
                      <a:endParaRPr kumimoji="0" lang="zh-CN" sz="1800" b="0" i="0" u="none" strike="noStrike" kern="1200" cap="none" normalizeH="0" baseline="0" dirty="0">
                        <a:ln>
                          <a:noFill/>
                        </a:ln>
                        <a:solidFill>
                          <a:schemeClr val="tx1"/>
                        </a:solidFill>
                        <a:effectLst/>
                        <a:latin typeface="微软雅黑" panose="020B0503020204020204" pitchFamily="34" charset="-122"/>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3052238052"/>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dirty="0">
                          <a:ln>
                            <a:noFill/>
                          </a:ln>
                          <a:effectLst/>
                          <a:latin typeface="+mn-lt"/>
                          <a:ea typeface="微软雅黑" panose="020B0503020204020204" pitchFamily="34" charset="-122"/>
                        </a:rPr>
                        <a:t>跳相能量</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a:ln>
                            <a:noFill/>
                          </a:ln>
                          <a:effectLst/>
                          <a:latin typeface="+mn-lt"/>
                          <a:ea typeface="微软雅黑" panose="020B0503020204020204" pitchFamily="34" charset="-122"/>
                        </a:rPr>
                        <a:t>1.64</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454667290"/>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dirty="0">
                          <a:ln>
                            <a:noFill/>
                          </a:ln>
                          <a:effectLst/>
                          <a:latin typeface="+mn-lt"/>
                          <a:ea typeface="微软雅黑" panose="020B0503020204020204" pitchFamily="34" charset="-122"/>
                        </a:rPr>
                        <a:t>二极铁长度</a:t>
                      </a:r>
                      <a:r>
                        <a:rPr kumimoji="0" lang="en-US" sz="1600" u="none" strike="noStrike" kern="1200" cap="none" normalizeH="0" baseline="0" dirty="0">
                          <a:ln>
                            <a:noFill/>
                          </a:ln>
                          <a:effectLst/>
                          <a:latin typeface="+mn-lt"/>
                          <a:ea typeface="微软雅黑" panose="020B0503020204020204" pitchFamily="34" charset="-122"/>
                        </a:rPr>
                        <a:t>(m)</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a:ln>
                            <a:noFill/>
                          </a:ln>
                          <a:effectLst/>
                          <a:latin typeface="+mn-lt"/>
                          <a:ea typeface="微软雅黑" panose="020B0503020204020204" pitchFamily="34" charset="-122"/>
                        </a:rPr>
                        <a:t>1.6</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1740201139"/>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dirty="0">
                          <a:ln>
                            <a:noFill/>
                          </a:ln>
                          <a:effectLst/>
                          <a:latin typeface="+mn-lt"/>
                          <a:ea typeface="微软雅黑" panose="020B0503020204020204" pitchFamily="34" charset="-122"/>
                        </a:rPr>
                        <a:t>二极铁最大场强</a:t>
                      </a:r>
                      <a:r>
                        <a:rPr kumimoji="0" lang="en-US" sz="1600" u="none" strike="noStrike" kern="1200" cap="none" normalizeH="0" baseline="0" dirty="0">
                          <a:ln>
                            <a:noFill/>
                          </a:ln>
                          <a:effectLst/>
                          <a:latin typeface="+mn-lt"/>
                          <a:ea typeface="微软雅黑" panose="020B0503020204020204" pitchFamily="34" charset="-122"/>
                        </a:rPr>
                        <a:t>(T)</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smtClean="0">
                          <a:ln>
                            <a:noFill/>
                          </a:ln>
                          <a:effectLst/>
                          <a:latin typeface="+mn-lt"/>
                          <a:ea typeface="微软雅黑" panose="020B0503020204020204" pitchFamily="34" charset="-122"/>
                        </a:rPr>
                        <a:t>1.52</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2857305660"/>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dirty="0">
                          <a:ln>
                            <a:noFill/>
                          </a:ln>
                          <a:effectLst/>
                          <a:latin typeface="+mn-lt"/>
                          <a:ea typeface="微软雅黑" panose="020B0503020204020204" pitchFamily="34" charset="-122"/>
                        </a:rPr>
                        <a:t>β</a:t>
                      </a:r>
                      <a:r>
                        <a:rPr kumimoji="0" lang="zh-CN" sz="1600" u="none" strike="noStrike" kern="1200" cap="none" normalizeH="0" baseline="0" dirty="0" smtClean="0">
                          <a:ln>
                            <a:noFill/>
                          </a:ln>
                          <a:effectLst/>
                          <a:latin typeface="+mn-lt"/>
                          <a:ea typeface="微软雅黑" panose="020B0503020204020204" pitchFamily="34" charset="-122"/>
                        </a:rPr>
                        <a:t>函数（</a:t>
                      </a:r>
                      <a:r>
                        <a:rPr kumimoji="0" lang="en-US" sz="1600" u="none" strike="noStrike" kern="1200" cap="none" normalizeH="0" baseline="0" dirty="0">
                          <a:ln>
                            <a:noFill/>
                          </a:ln>
                          <a:effectLst/>
                          <a:latin typeface="+mn-lt"/>
                          <a:ea typeface="微软雅黑" panose="020B0503020204020204" pitchFamily="34" charset="-122"/>
                        </a:rPr>
                        <a:t>x/y</a:t>
                      </a:r>
                      <a:r>
                        <a:rPr kumimoji="0" lang="zh-CN" sz="1600" u="none" strike="noStrike" kern="1200" cap="none" normalizeH="0" baseline="0" dirty="0">
                          <a:ln>
                            <a:noFill/>
                          </a:ln>
                          <a:effectLst/>
                          <a:latin typeface="+mn-lt"/>
                          <a:ea typeface="微软雅黑" panose="020B0503020204020204" pitchFamily="34" charset="-122"/>
                        </a:rPr>
                        <a:t>）</a:t>
                      </a:r>
                      <a:r>
                        <a:rPr kumimoji="0" lang="en-US" sz="1600" u="none" strike="noStrike" kern="1200" cap="none" normalizeH="0" baseline="0" dirty="0">
                          <a:ln>
                            <a:noFill/>
                          </a:ln>
                          <a:effectLst/>
                          <a:latin typeface="+mn-lt"/>
                          <a:ea typeface="微软雅黑" panose="020B0503020204020204" pitchFamily="34" charset="-122"/>
                        </a:rPr>
                        <a:t>(m)</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a:ln>
                            <a:noFill/>
                          </a:ln>
                          <a:effectLst/>
                          <a:latin typeface="+mn-lt"/>
                          <a:ea typeface="微软雅黑" panose="020B0503020204020204" pitchFamily="34" charset="-122"/>
                        </a:rPr>
                        <a:t>5.9/6.0</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3208693227"/>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dirty="0" smtClean="0">
                          <a:ln>
                            <a:noFill/>
                          </a:ln>
                          <a:effectLst/>
                          <a:latin typeface="+mn-lt"/>
                          <a:ea typeface="微软雅黑" panose="020B0503020204020204" pitchFamily="34" charset="-122"/>
                        </a:rPr>
                        <a:t>色散最大</a:t>
                      </a:r>
                      <a:r>
                        <a:rPr kumimoji="0" lang="zh-CN" sz="1600" u="none" strike="noStrike" kern="1200" cap="none" normalizeH="0" baseline="0" dirty="0">
                          <a:ln>
                            <a:noFill/>
                          </a:ln>
                          <a:effectLst/>
                          <a:latin typeface="+mn-lt"/>
                          <a:ea typeface="微软雅黑" panose="020B0503020204020204" pitchFamily="34" charset="-122"/>
                        </a:rPr>
                        <a:t>值</a:t>
                      </a:r>
                      <a:r>
                        <a:rPr kumimoji="0" lang="en-US" sz="1600" u="none" strike="noStrike" kern="1200" cap="none" normalizeH="0" baseline="0" dirty="0">
                          <a:ln>
                            <a:noFill/>
                          </a:ln>
                          <a:effectLst/>
                          <a:latin typeface="+mn-lt"/>
                          <a:ea typeface="微软雅黑" panose="020B0503020204020204" pitchFamily="34" charset="-122"/>
                        </a:rPr>
                        <a:t>(m)</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a:ln>
                            <a:noFill/>
                          </a:ln>
                          <a:effectLst/>
                          <a:latin typeface="+mn-lt"/>
                          <a:ea typeface="微软雅黑" panose="020B0503020204020204" pitchFamily="34" charset="-122"/>
                        </a:rPr>
                        <a:t>2.6</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543007366"/>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a:ln>
                            <a:noFill/>
                          </a:ln>
                          <a:effectLst/>
                          <a:latin typeface="+mn-lt"/>
                          <a:ea typeface="微软雅黑" panose="020B0503020204020204" pitchFamily="34" charset="-122"/>
                        </a:rPr>
                        <a:t>工作点（</a:t>
                      </a:r>
                      <a:r>
                        <a:rPr kumimoji="0" lang="en-US" sz="1600" u="none" strike="noStrike" kern="1200" cap="none" normalizeH="0" baseline="0">
                          <a:ln>
                            <a:noFill/>
                          </a:ln>
                          <a:effectLst/>
                          <a:latin typeface="+mn-lt"/>
                          <a:ea typeface="微软雅黑" panose="020B0503020204020204" pitchFamily="34" charset="-122"/>
                        </a:rPr>
                        <a:t>x/y</a:t>
                      </a:r>
                      <a:r>
                        <a:rPr kumimoji="0" lang="zh-CN" sz="1600" u="none" strike="noStrike" kern="1200" cap="none" normalizeH="0" baseline="0">
                          <a:ln>
                            <a:noFill/>
                          </a:ln>
                          <a:effectLst/>
                          <a:latin typeface="+mn-lt"/>
                          <a:ea typeface="微软雅黑" panose="020B0503020204020204" pitchFamily="34" charset="-122"/>
                        </a:rPr>
                        <a:t>）</a:t>
                      </a:r>
                      <a:endParaRPr kumimoji="0" lang="zh-CN" sz="1600" b="0" i="0" u="none" strike="noStrike" kern="1200" cap="none" normalizeH="0" baseline="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smtClean="0">
                          <a:ln>
                            <a:noFill/>
                          </a:ln>
                          <a:effectLst/>
                          <a:latin typeface="+mn-lt"/>
                          <a:ea typeface="微软雅黑" panose="020B0503020204020204" pitchFamily="34" charset="-122"/>
                        </a:rPr>
                        <a:t>1.68/1.78</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2745284938"/>
                  </a:ext>
                </a:extLst>
              </a:tr>
              <a:tr h="0">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zh-CN" sz="1600" u="none" strike="noStrike" kern="1200" cap="none" normalizeH="0" baseline="0" dirty="0">
                          <a:ln>
                            <a:noFill/>
                          </a:ln>
                          <a:effectLst/>
                          <a:latin typeface="+mn-lt"/>
                          <a:ea typeface="微软雅黑" panose="020B0503020204020204" pitchFamily="34" charset="-122"/>
                        </a:rPr>
                        <a:t>色品（</a:t>
                      </a:r>
                      <a:r>
                        <a:rPr kumimoji="0" lang="en-US" sz="1600" u="none" strike="noStrike" kern="1200" cap="none" normalizeH="0" baseline="0" dirty="0">
                          <a:ln>
                            <a:noFill/>
                          </a:ln>
                          <a:effectLst/>
                          <a:latin typeface="+mn-lt"/>
                          <a:ea typeface="微软雅黑" panose="020B0503020204020204" pitchFamily="34" charset="-122"/>
                        </a:rPr>
                        <a:t>x/y</a:t>
                      </a:r>
                      <a:r>
                        <a:rPr kumimoji="0" lang="zh-CN" sz="1600" u="none" strike="noStrike" kern="1200" cap="none" normalizeH="0" baseline="0" dirty="0">
                          <a:ln>
                            <a:noFill/>
                          </a:ln>
                          <a:effectLst/>
                          <a:latin typeface="+mn-lt"/>
                          <a:ea typeface="微软雅黑" panose="020B0503020204020204" pitchFamily="34" charset="-122"/>
                        </a:rPr>
                        <a:t>）</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tc>
                  <a:txBody>
                    <a:bodyPr/>
                    <a:lstStyle/>
                    <a:p>
                      <a:pPr marL="0" marR="0" lvl="0" indent="0" algn="l" defTabSz="685800" rtl="0" eaLnBrk="1" fontAlgn="ctr" latinLnBrk="0" hangingPunct="1">
                        <a:lnSpc>
                          <a:spcPct val="150000"/>
                        </a:lnSpc>
                        <a:spcBef>
                          <a:spcPts val="0"/>
                        </a:spcBef>
                        <a:spcAft>
                          <a:spcPts val="0"/>
                        </a:spcAft>
                        <a:buClrTx/>
                        <a:buSzTx/>
                        <a:buFontTx/>
                        <a:buNone/>
                        <a:tabLst/>
                      </a:pPr>
                      <a:r>
                        <a:rPr kumimoji="0" lang="en-US" sz="1600" u="none" strike="noStrike" kern="1200" cap="none" normalizeH="0" baseline="0" dirty="0">
                          <a:ln>
                            <a:noFill/>
                          </a:ln>
                          <a:effectLst/>
                          <a:latin typeface="+mn-lt"/>
                          <a:ea typeface="微软雅黑" panose="020B0503020204020204" pitchFamily="34" charset="-122"/>
                        </a:rPr>
                        <a:t>-0.2/-2.3</a:t>
                      </a:r>
                      <a:endParaRPr kumimoji="0" lang="zh-CN" sz="1600" b="0" i="0" u="none" strike="noStrike" kern="1200" cap="none" normalizeH="0" baseline="0" dirty="0">
                        <a:ln>
                          <a:noFill/>
                        </a:ln>
                        <a:solidFill>
                          <a:schemeClr val="tx1"/>
                        </a:solidFill>
                        <a:effectLst/>
                        <a:latin typeface="+mn-lt"/>
                        <a:ea typeface="微软雅黑" panose="020B0503020204020204" pitchFamily="34" charset="-122"/>
                        <a:cs typeface="+mn-cs"/>
                      </a:endParaRPr>
                    </a:p>
                  </a:txBody>
                  <a:tcPr marL="68580" marR="68580" marT="0" marB="0" anchor="ctr"/>
                </a:tc>
                <a:extLst>
                  <a:ext uri="{0D108BD9-81ED-4DB2-BD59-A6C34878D82A}">
                    <a16:rowId xmlns:a16="http://schemas.microsoft.com/office/drawing/2014/main" val="3919812858"/>
                  </a:ext>
                </a:extLst>
              </a:tr>
            </a:tbl>
          </a:graphicData>
        </a:graphic>
      </p:graphicFrame>
      <p:sp>
        <p:nvSpPr>
          <p:cNvPr id="15" name="文本框 2"/>
          <p:cNvSpPr txBox="1"/>
          <p:nvPr/>
        </p:nvSpPr>
        <p:spPr>
          <a:xfrm>
            <a:off x="4542338" y="1316874"/>
            <a:ext cx="4716015" cy="2145203"/>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a:lstStyle>
          <a:p>
            <a:pPr marL="533400" indent="-533400">
              <a:lnSpc>
                <a:spcPct val="150000"/>
              </a:lnSpc>
              <a:buSzPct val="75000"/>
              <a:buFont typeface="Wingdings" panose="05000000000000000000" pitchFamily="2" charset="2"/>
              <a:buChar char="p"/>
            </a:pPr>
            <a:r>
              <a:rPr lang="zh-CN" altLang="en-US" sz="2000" dirty="0" smtClean="0">
                <a:latin typeface="+mn-lt"/>
                <a:ea typeface="微软雅黑" panose="020B0503020204020204" pitchFamily="34" charset="-122"/>
              </a:rPr>
              <a:t>技术方案</a:t>
            </a:r>
            <a:endParaRPr lang="en-US" altLang="zh-CN" sz="2000" dirty="0" smtClean="0">
              <a:latin typeface="+mn-lt"/>
              <a:ea typeface="微软雅黑" panose="020B0503020204020204" pitchFamily="34" charset="-122"/>
            </a:endParaRPr>
          </a:p>
          <a:p>
            <a:pPr lvl="1">
              <a:lnSpc>
                <a:spcPct val="120000"/>
              </a:lnSpc>
              <a:spcBef>
                <a:spcPts val="788"/>
              </a:spcBef>
              <a:spcAft>
                <a:spcPct val="10000"/>
              </a:spcAft>
              <a:buFont typeface="Wingdings" panose="05000000000000000000" pitchFamily="2" charset="2"/>
              <a:buChar char="l"/>
            </a:pPr>
            <a:r>
              <a:rPr lang="en-US" altLang="zh-CN" sz="1600" dirty="0" smtClean="0">
                <a:latin typeface="+mn-lt"/>
                <a:ea typeface="微软雅黑" panose="020B0503020204020204" pitchFamily="34" charset="-122"/>
              </a:rPr>
              <a:t>Missing-dipole </a:t>
            </a:r>
            <a:r>
              <a:rPr lang="zh-CN" altLang="en-US" sz="1600" dirty="0" smtClean="0">
                <a:latin typeface="+mn-lt"/>
                <a:ea typeface="微软雅黑" panose="020B0503020204020204" pitchFamily="34" charset="-122"/>
              </a:rPr>
              <a:t>单元</a:t>
            </a:r>
            <a:endParaRPr lang="en-US" altLang="zh-CN" sz="1600" dirty="0" smtClean="0">
              <a:latin typeface="+mn-lt"/>
              <a:ea typeface="微软雅黑" panose="020B0503020204020204" pitchFamily="34" charset="-122"/>
            </a:endParaRPr>
          </a:p>
          <a:p>
            <a:pPr lvl="1">
              <a:lnSpc>
                <a:spcPct val="120000"/>
              </a:lnSpc>
              <a:spcBef>
                <a:spcPts val="788"/>
              </a:spcBef>
              <a:spcAft>
                <a:spcPct val="10000"/>
              </a:spcAft>
              <a:buFont typeface="Wingdings" panose="05000000000000000000" pitchFamily="2" charset="2"/>
              <a:buChar char="l"/>
            </a:pPr>
            <a:r>
              <a:rPr lang="zh-CN" altLang="en-US" sz="1600" dirty="0">
                <a:latin typeface="+mn-lt"/>
                <a:ea typeface="微软雅黑" panose="020B0503020204020204" pitchFamily="34" charset="-122"/>
              </a:rPr>
              <a:t>剥离</a:t>
            </a:r>
            <a:r>
              <a:rPr lang="zh-CN" altLang="en-US" sz="1600" dirty="0" smtClean="0">
                <a:latin typeface="+mn-lt"/>
                <a:ea typeface="微软雅黑" panose="020B0503020204020204" pitchFamily="34" charset="-122"/>
              </a:rPr>
              <a:t>注入</a:t>
            </a:r>
            <a:r>
              <a:rPr lang="en-US" altLang="zh-CN" sz="1600" dirty="0" smtClean="0">
                <a:latin typeface="+mn-lt"/>
                <a:ea typeface="微软雅黑" panose="020B0503020204020204" pitchFamily="34" charset="-122"/>
              </a:rPr>
              <a:t>(7MeV, </a:t>
            </a:r>
            <a:r>
              <a:rPr lang="zh-CN" altLang="en-US" sz="1600" dirty="0" smtClean="0">
                <a:latin typeface="+mn-lt"/>
                <a:ea typeface="微软雅黑" panose="020B0503020204020204" pitchFamily="34" charset="-122"/>
              </a:rPr>
              <a:t>横向涂抹</a:t>
            </a:r>
            <a:r>
              <a:rPr lang="en-US" altLang="zh-CN" sz="1600" dirty="0" smtClean="0">
                <a:latin typeface="+mn-lt"/>
                <a:ea typeface="微软雅黑" panose="020B0503020204020204" pitchFamily="34" charset="-122"/>
              </a:rPr>
              <a:t>)</a:t>
            </a:r>
            <a:endParaRPr lang="en-US" altLang="zh-CN" sz="1600" dirty="0">
              <a:latin typeface="+mn-lt"/>
              <a:ea typeface="微软雅黑" panose="020B0503020204020204" pitchFamily="34" charset="-122"/>
            </a:endParaRPr>
          </a:p>
          <a:p>
            <a:pPr lvl="1">
              <a:lnSpc>
                <a:spcPct val="120000"/>
              </a:lnSpc>
              <a:spcBef>
                <a:spcPts val="788"/>
              </a:spcBef>
              <a:spcAft>
                <a:spcPct val="10000"/>
              </a:spcAft>
              <a:buFont typeface="Wingdings" panose="05000000000000000000" pitchFamily="2" charset="2"/>
              <a:buChar char="l"/>
            </a:pPr>
            <a:r>
              <a:rPr lang="zh-CN" altLang="en-US" sz="1600" dirty="0">
                <a:ea typeface="微软雅黑" panose="020B0503020204020204" pitchFamily="34" charset="-122"/>
              </a:rPr>
              <a:t>慢</a:t>
            </a:r>
            <a:r>
              <a:rPr lang="zh-CN" altLang="en-US" sz="1600" dirty="0" smtClean="0">
                <a:ea typeface="微软雅黑" panose="020B0503020204020204" pitchFamily="34" charset="-122"/>
              </a:rPr>
              <a:t>引出</a:t>
            </a:r>
            <a:r>
              <a:rPr lang="en-US" altLang="zh-CN" sz="1600" dirty="0" smtClean="0">
                <a:ea typeface="微软雅黑" panose="020B0503020204020204" pitchFamily="34" charset="-122"/>
              </a:rPr>
              <a:t>(60~230 MeV,</a:t>
            </a:r>
            <a:r>
              <a:rPr lang="zh-CN" altLang="en-US" sz="1600" dirty="0" smtClean="0">
                <a:ea typeface="微软雅黑" panose="020B0503020204020204" pitchFamily="34" charset="-122"/>
              </a:rPr>
              <a:t> </a:t>
            </a:r>
            <a:r>
              <a:rPr lang="zh-CN" altLang="en-US" sz="1600" dirty="0">
                <a:ea typeface="微软雅黑" panose="020B0503020204020204" pitchFamily="34" charset="-122"/>
              </a:rPr>
              <a:t>三阶共振 </a:t>
            </a:r>
            <a:r>
              <a:rPr lang="en-US" altLang="zh-CN" sz="1600" dirty="0">
                <a:ea typeface="微软雅黑" panose="020B0503020204020204" pitchFamily="34" charset="-122"/>
              </a:rPr>
              <a:t>+ </a:t>
            </a:r>
            <a:r>
              <a:rPr lang="en-US" altLang="zh-CN" sz="1600" dirty="0" smtClean="0">
                <a:ea typeface="微软雅黑" panose="020B0503020204020204" pitchFamily="34" charset="-122"/>
              </a:rPr>
              <a:t>RFKO)</a:t>
            </a:r>
            <a:endParaRPr lang="en-US" altLang="zh-CN" sz="1400" dirty="0">
              <a:ea typeface="微软雅黑" panose="020B0503020204020204" pitchFamily="34" charset="-122"/>
            </a:endParaRPr>
          </a:p>
          <a:p>
            <a:pPr marL="990600" lvl="1" indent="-533400">
              <a:lnSpc>
                <a:spcPct val="150000"/>
              </a:lnSpc>
              <a:buSzPct val="75000"/>
              <a:buFont typeface="Wingdings" panose="05000000000000000000" pitchFamily="2" charset="2"/>
              <a:buChar char="Ø"/>
            </a:pPr>
            <a:endParaRPr lang="en-US" altLang="zh-CN" sz="1400" dirty="0" smtClean="0">
              <a:latin typeface="+mn-lt"/>
              <a:ea typeface="微软雅黑" panose="020B0503020204020204" pitchFamily="34" charset="-122"/>
            </a:endParaRPr>
          </a:p>
        </p:txBody>
      </p:sp>
    </p:spTree>
    <p:extLst>
      <p:ext uri="{BB962C8B-B14F-4D97-AF65-F5344CB8AC3E}">
        <p14:creationId xmlns:p14="http://schemas.microsoft.com/office/powerpoint/2010/main" val="362781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bwMode="auto">
          <a:xfrm>
            <a:off x="431800" y="295275"/>
            <a:ext cx="5940425" cy="54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0" lang="en-US" altLang="zh-CN" sz="3200" dirty="0" smtClean="0">
                <a:solidFill>
                  <a:srgbClr val="800000"/>
                </a:solidFill>
              </a:rPr>
              <a:t>2. </a:t>
            </a:r>
            <a:r>
              <a:rPr kumimoji="0" lang="zh-CN" altLang="en-US" sz="3200" dirty="0" smtClean="0">
                <a:solidFill>
                  <a:srgbClr val="800000"/>
                </a:solidFill>
              </a:rPr>
              <a:t>同步加速器</a:t>
            </a:r>
            <a:r>
              <a:rPr kumimoji="0" lang="en-US" altLang="zh-CN" sz="3200" dirty="0" smtClean="0">
                <a:solidFill>
                  <a:srgbClr val="800000"/>
                </a:solidFill>
              </a:rPr>
              <a:t>-</a:t>
            </a:r>
            <a:r>
              <a:rPr kumimoji="0" lang="zh-CN" altLang="en-US" sz="3200" dirty="0" smtClean="0">
                <a:solidFill>
                  <a:srgbClr val="800000"/>
                </a:solidFill>
              </a:rPr>
              <a:t>注入</a:t>
            </a:r>
          </a:p>
        </p:txBody>
      </p:sp>
      <p:sp>
        <p:nvSpPr>
          <p:cNvPr id="3" name="内容占位符 2"/>
          <p:cNvSpPr>
            <a:spLocks noGrp="1"/>
          </p:cNvSpPr>
          <p:nvPr>
            <p:ph idx="1"/>
          </p:nvPr>
        </p:nvSpPr>
        <p:spPr bwMode="auto">
          <a:xfrm>
            <a:off x="107504" y="1138928"/>
            <a:ext cx="5041543" cy="1135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lnSpc>
                <a:spcPct val="120000"/>
              </a:lnSpc>
              <a:spcBef>
                <a:spcPts val="600"/>
              </a:spcBef>
              <a:spcAft>
                <a:spcPts val="0"/>
              </a:spcAft>
              <a:buFont typeface="Wingdings" panose="05000000000000000000" pitchFamily="2" charset="2"/>
              <a:buChar char="l"/>
            </a:pPr>
            <a:r>
              <a:rPr lang="zh-CN" altLang="en-US" sz="1800" kern="1200" dirty="0" smtClean="0">
                <a:latin typeface="微软雅黑" panose="020B0503020204020204" pitchFamily="34" charset="-122"/>
                <a:ea typeface="微软雅黑" panose="020B0503020204020204" pitchFamily="34" charset="-122"/>
                <a:cs typeface="+mn-cs"/>
              </a:rPr>
              <a:t>采用</a:t>
            </a:r>
            <a:r>
              <a:rPr lang="zh-CN" altLang="en-US" sz="1800" kern="1200" dirty="0">
                <a:latin typeface="微软雅黑" panose="020B0503020204020204" pitchFamily="34" charset="-122"/>
                <a:ea typeface="微软雅黑" panose="020B0503020204020204" pitchFamily="34" charset="-122"/>
                <a:cs typeface="+mn-cs"/>
              </a:rPr>
              <a:t>环外侧剥离注入</a:t>
            </a:r>
            <a:r>
              <a:rPr lang="zh-CN" altLang="en-US" sz="1800" kern="1200" dirty="0" smtClean="0">
                <a:latin typeface="微软雅黑" panose="020B0503020204020204" pitchFamily="34" charset="-122"/>
                <a:ea typeface="微软雅黑" panose="020B0503020204020204" pitchFamily="34" charset="-122"/>
                <a:cs typeface="+mn-cs"/>
              </a:rPr>
              <a:t>方案</a:t>
            </a:r>
            <a:endParaRPr lang="en-US" altLang="zh-CN" sz="1800" kern="1200" dirty="0" smtClean="0">
              <a:latin typeface="微软雅黑" panose="020B0503020204020204" pitchFamily="34" charset="-122"/>
              <a:ea typeface="微软雅黑" panose="020B0503020204020204" pitchFamily="34" charset="-122"/>
              <a:cs typeface="+mn-cs"/>
            </a:endParaRPr>
          </a:p>
          <a:p>
            <a:pPr lvl="1">
              <a:lnSpc>
                <a:spcPct val="120000"/>
              </a:lnSpc>
              <a:spcBef>
                <a:spcPts val="600"/>
              </a:spcBef>
              <a:spcAft>
                <a:spcPts val="0"/>
              </a:spcAft>
              <a:buFont typeface="Wingdings" panose="05000000000000000000" pitchFamily="2" charset="2"/>
              <a:buChar char="l"/>
            </a:pPr>
            <a:r>
              <a:rPr lang="zh-CN" altLang="en-US" kern="1200" dirty="0">
                <a:cs typeface="+mn-cs"/>
              </a:rPr>
              <a:t>利用一块切割磁铁、两块凸轨磁铁、三块</a:t>
            </a:r>
            <a:r>
              <a:rPr lang="en-US" altLang="zh-CN" kern="1200" dirty="0">
                <a:cs typeface="+mn-cs"/>
              </a:rPr>
              <a:t>Chicane</a:t>
            </a:r>
            <a:r>
              <a:rPr lang="zh-CN" altLang="en-US" kern="1200" dirty="0">
                <a:cs typeface="+mn-cs"/>
              </a:rPr>
              <a:t>磁铁和剥离膜来实现粒子注入</a:t>
            </a:r>
            <a:endParaRPr lang="en-US" altLang="zh-CN" kern="1200" dirty="0">
              <a:cs typeface="+mn-cs"/>
            </a:endParaRPr>
          </a:p>
          <a:p>
            <a:pPr lvl="1">
              <a:lnSpc>
                <a:spcPct val="120000"/>
              </a:lnSpc>
              <a:spcBef>
                <a:spcPts val="600"/>
              </a:spcBef>
              <a:spcAft>
                <a:spcPts val="0"/>
              </a:spcAft>
              <a:buFont typeface="Wingdings" panose="05000000000000000000" pitchFamily="2" charset="2"/>
              <a:buChar char="l"/>
            </a:pPr>
            <a:endParaRPr lang="en-US" altLang="zh-CN" sz="1800" kern="1200" dirty="0" smtClean="0">
              <a:latin typeface="微软雅黑" panose="020B0503020204020204" pitchFamily="34" charset="-122"/>
              <a:ea typeface="微软雅黑" panose="020B0503020204020204" pitchFamily="34" charset="-122"/>
              <a:cs typeface="+mn-cs"/>
            </a:endParaRPr>
          </a:p>
        </p:txBody>
      </p:sp>
      <p:graphicFrame>
        <p:nvGraphicFramePr>
          <p:cNvPr id="4" name="表格 3"/>
          <p:cNvGraphicFramePr>
            <a:graphicFrameLocks noGrp="1"/>
          </p:cNvGraphicFramePr>
          <p:nvPr>
            <p:extLst>
              <p:ext uri="{D42A27DB-BD31-4B8C-83A1-F6EECF244321}">
                <p14:modId xmlns:p14="http://schemas.microsoft.com/office/powerpoint/2010/main" val="1502778434"/>
              </p:ext>
            </p:extLst>
          </p:nvPr>
        </p:nvGraphicFramePr>
        <p:xfrm>
          <a:off x="5538321" y="1187337"/>
          <a:ext cx="2867025" cy="2376491"/>
        </p:xfrm>
        <a:graphic>
          <a:graphicData uri="http://schemas.openxmlformats.org/drawingml/2006/table">
            <a:tbl>
              <a:tblPr/>
              <a:tblGrid>
                <a:gridCol w="1738312">
                  <a:extLst>
                    <a:ext uri="{9D8B030D-6E8A-4147-A177-3AD203B41FA5}">
                      <a16:colId xmlns:a16="http://schemas.microsoft.com/office/drawing/2014/main" val="607434386"/>
                    </a:ext>
                  </a:extLst>
                </a:gridCol>
                <a:gridCol w="1128713">
                  <a:extLst>
                    <a:ext uri="{9D8B030D-6E8A-4147-A177-3AD203B41FA5}">
                      <a16:colId xmlns:a16="http://schemas.microsoft.com/office/drawing/2014/main" val="2858666121"/>
                    </a:ext>
                  </a:extLst>
                </a:gridCol>
              </a:tblGrid>
              <a:tr h="320675">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参数名</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值</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92834874"/>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注入束流类型</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H</a:t>
                      </a:r>
                      <a:r>
                        <a:rPr kumimoji="0" lang="en-US" altLang="zh-CN" sz="1600" b="0" i="0" u="none" strike="noStrike" cap="none" normalizeH="0" baseline="30000" dirty="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4550718"/>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注入束流能量</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7 MeV</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3647602"/>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峰值流强</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5 mA</a:t>
                      </a:r>
                      <a:endParaRPr kumimoji="0" lang="zh-CN"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1339300"/>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最大重复频率</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0.5 Hz</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5944989"/>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束流最大脉宽</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40μs</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64580421"/>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累积束流类型</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H</a:t>
                      </a:r>
                      <a:r>
                        <a:rPr kumimoji="0" lang="en-US" altLang="zh-CN" sz="1600" b="0" i="0" u="none" strike="noStrike" cap="none" normalizeH="0" baseline="30000" smtClean="0">
                          <a:ln>
                            <a:noFill/>
                          </a:ln>
                          <a:solidFill>
                            <a:schemeClr val="tx1"/>
                          </a:solidFill>
                          <a:effectLst/>
                          <a:latin typeface="微软雅黑" panose="020B0503020204020204" pitchFamily="34" charset="-122"/>
                          <a:ea typeface="微软雅黑" panose="020B0503020204020204" pitchFamily="34" charset="-122"/>
                        </a:rPr>
                        <a:t>+</a:t>
                      </a:r>
                      <a:endParaRPr kumimoji="0" lang="zh-CN" altLang="zh-CN"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5709474"/>
                  </a:ext>
                </a:extLst>
              </a:tr>
              <a:tr h="293688">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smtClean="0">
                          <a:ln>
                            <a:noFill/>
                          </a:ln>
                          <a:solidFill>
                            <a:schemeClr val="tx1"/>
                          </a:solidFill>
                          <a:effectLst/>
                          <a:latin typeface="微软雅黑" panose="020B0503020204020204" pitchFamily="34" charset="-122"/>
                          <a:ea typeface="微软雅黑" panose="020B0503020204020204" pitchFamily="34" charset="-122"/>
                        </a:rPr>
                        <a:t>注入粒子数</a:t>
                      </a: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indent="127000" defTabSz="685800">
                        <a:spcBef>
                          <a:spcPct val="20000"/>
                        </a:spcBef>
                        <a:defRPr kumimoji="1" sz="2000">
                          <a:solidFill>
                            <a:schemeClr val="tx1"/>
                          </a:solidFill>
                          <a:latin typeface="Arial" panose="020B0604020202020204" pitchFamily="34" charset="0"/>
                          <a:ea typeface="宋体" panose="02010600030101010101" pitchFamily="2" charset="-122"/>
                        </a:defRPr>
                      </a:lvl1pPr>
                      <a:lvl2pPr marL="742950" indent="-285750" defTabSz="685800">
                        <a:spcBef>
                          <a:spcPct val="20000"/>
                        </a:spcBef>
                        <a:defRPr kumimoji="1" sz="1900">
                          <a:solidFill>
                            <a:schemeClr val="tx1"/>
                          </a:solidFill>
                          <a:latin typeface="Arial" panose="020B0604020202020204" pitchFamily="34" charset="0"/>
                          <a:ea typeface="宋体" panose="02010600030101010101" pitchFamily="2" charset="-122"/>
                        </a:defRPr>
                      </a:lvl2pPr>
                      <a:lvl3pPr marL="1143000" indent="-228600" defTabSz="685800">
                        <a:spcBef>
                          <a:spcPct val="20000"/>
                        </a:spcBef>
                        <a:defRPr kumimoji="1" sz="1600">
                          <a:solidFill>
                            <a:schemeClr val="tx1"/>
                          </a:solidFill>
                          <a:latin typeface="Arial" panose="020B0604020202020204" pitchFamily="34" charset="0"/>
                          <a:ea typeface="宋体" panose="02010600030101010101" pitchFamily="2" charset="-122"/>
                        </a:defRPr>
                      </a:lvl3pPr>
                      <a:lvl4pPr marL="16002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4pPr>
                      <a:lvl5pPr marL="2057400" indent="-228600" defTabSz="685800">
                        <a:spcBef>
                          <a:spcPct val="20000"/>
                        </a:spcBef>
                        <a:defRPr kumimoji="1"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20000"/>
                        </a:spcBef>
                        <a:spcAft>
                          <a:spcPct val="0"/>
                        </a:spcAft>
                        <a:defRPr kumimoji="1" sz="1300">
                          <a:solidFill>
                            <a:schemeClr val="tx1"/>
                          </a:solidFill>
                          <a:latin typeface="Arial" panose="020B0604020202020204" pitchFamily="34" charset="0"/>
                          <a:ea typeface="宋体" panose="02010600030101010101" pitchFamily="2" charset="-122"/>
                        </a:defRPr>
                      </a:lvl9pPr>
                    </a:lstStyle>
                    <a:p>
                      <a:pPr marL="0" marR="0" lvl="0" indent="127000" algn="l" defTabSz="6858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rPr>
                        <a:t>2×10</a:t>
                      </a:r>
                      <a:r>
                        <a:rPr kumimoji="0" lang="en-US" altLang="zh-CN" sz="1600" b="0" i="0" u="none" strike="noStrike" cap="none" normalizeH="0" baseline="30000" dirty="0" smtClean="0">
                          <a:ln>
                            <a:noFill/>
                          </a:ln>
                          <a:solidFill>
                            <a:schemeClr val="tx1"/>
                          </a:solidFill>
                          <a:effectLst/>
                          <a:latin typeface="微软雅黑" panose="020B0503020204020204" pitchFamily="34" charset="-122"/>
                          <a:ea typeface="微软雅黑" panose="020B0503020204020204" pitchFamily="34" charset="-122"/>
                        </a:rPr>
                        <a:t>11</a:t>
                      </a:r>
                      <a:endParaRPr kumimoji="0" lang="zh-CN" altLang="zh-CN" sz="1600" b="0" i="0" u="none" strike="noStrike" cap="none" normalizeH="0" baseline="30000" dirty="0" smtClean="0">
                        <a:ln>
                          <a:noFill/>
                        </a:ln>
                        <a:solidFill>
                          <a:schemeClr val="tx1"/>
                        </a:solidFill>
                        <a:effectLst/>
                        <a:latin typeface="微软雅黑" panose="020B0503020204020204" pitchFamily="34" charset="-122"/>
                        <a:ea typeface="微软雅黑" panose="020B0503020204020204" pitchFamily="34" charset="-122"/>
                      </a:endParaRPr>
                    </a:p>
                  </a:txBody>
                  <a:tcPr marL="68564" marR="68564"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8457686"/>
                  </a:ext>
                </a:extLst>
              </a:tr>
            </a:tbl>
          </a:graphicData>
        </a:graphic>
      </p:graphicFrame>
      <p:pic>
        <p:nvPicPr>
          <p:cNvPr id="5" name="图片 4"/>
          <p:cNvPicPr>
            <a:picLocks noChangeAspect="1"/>
          </p:cNvPicPr>
          <p:nvPr/>
        </p:nvPicPr>
        <p:blipFill rotWithShape="1">
          <a:blip r:embed="rId2"/>
          <a:srcRect b="6970"/>
          <a:stretch/>
        </p:blipFill>
        <p:spPr>
          <a:xfrm>
            <a:off x="4788024" y="5226576"/>
            <a:ext cx="4104456" cy="1514791"/>
          </a:xfrm>
          <a:prstGeom prst="rect">
            <a:avLst/>
          </a:prstGeom>
        </p:spPr>
      </p:pic>
      <p:pic>
        <p:nvPicPr>
          <p:cNvPr id="6" name="图片 9"/>
          <p:cNvPicPr>
            <a:picLocks noChangeAspect="1"/>
          </p:cNvPicPr>
          <p:nvPr/>
        </p:nvPicPr>
        <p:blipFill>
          <a:blip r:embed="rId3">
            <a:extLst>
              <a:ext uri="{28A0092B-C50C-407E-A947-70E740481C1C}">
                <a14:useLocalDpi xmlns:a14="http://schemas.microsoft.com/office/drawing/2010/main" val="0"/>
              </a:ext>
            </a:extLst>
          </a:blip>
          <a:srcRect l="2386" t="2693" r="803" b="4590"/>
          <a:stretch>
            <a:fillRect/>
          </a:stretch>
        </p:blipFill>
        <p:spPr bwMode="auto">
          <a:xfrm>
            <a:off x="5041543" y="3626205"/>
            <a:ext cx="4030662" cy="130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p:cNvPicPr>
            <a:picLocks noChangeAspect="1"/>
          </p:cNvPicPr>
          <p:nvPr/>
        </p:nvPicPr>
        <p:blipFill rotWithShape="1">
          <a:blip r:embed="rId4">
            <a:extLst>
              <a:ext uri="{28A0092B-C50C-407E-A947-70E740481C1C}">
                <a14:useLocalDpi xmlns:a14="http://schemas.microsoft.com/office/drawing/2010/main" val="0"/>
              </a:ext>
            </a:extLst>
          </a:blip>
          <a:srcRect l="2814" t="3327" b="3526"/>
          <a:stretch/>
        </p:blipFill>
        <p:spPr bwMode="auto">
          <a:xfrm>
            <a:off x="494522" y="2390897"/>
            <a:ext cx="401132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5940152" y="4994012"/>
            <a:ext cx="2233444" cy="523220"/>
          </a:xfrm>
          <a:prstGeom prst="rect">
            <a:avLst/>
          </a:prstGeom>
          <a:solidFill>
            <a:schemeClr val="accent6">
              <a:lumMod val="20000"/>
              <a:lumOff val="80000"/>
              <a:alpha val="47000"/>
            </a:schemeClr>
          </a:solidFill>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r>
              <a:rPr kumimoji="0" lang="en-US" altLang="zh-CN" sz="1400" dirty="0" smtClean="0">
                <a:latin typeface="微软雅黑" panose="020B0503020204020204" pitchFamily="34" charset="-122"/>
                <a:ea typeface="微软雅黑" panose="020B0503020204020204" pitchFamily="34" charset="-122"/>
              </a:rPr>
              <a:t>L</a:t>
            </a:r>
            <a:r>
              <a:rPr kumimoji="0" lang="en-US" altLang="zh-CN" sz="1400" baseline="-25000" dirty="0" smtClean="0">
                <a:latin typeface="微软雅黑" panose="020B0503020204020204" pitchFamily="34" charset="-122"/>
                <a:ea typeface="微软雅黑" panose="020B0503020204020204" pitchFamily="34" charset="-122"/>
              </a:rPr>
              <a:t>1</a:t>
            </a:r>
            <a:r>
              <a:rPr kumimoji="0" lang="en-US" altLang="zh-CN" sz="1400" dirty="0" smtClean="0">
                <a:latin typeface="微软雅黑" panose="020B0503020204020204" pitchFamily="34" charset="-122"/>
                <a:ea typeface="微软雅黑" panose="020B0503020204020204" pitchFamily="34" charset="-122"/>
              </a:rPr>
              <a:t> </a:t>
            </a:r>
            <a:r>
              <a:rPr kumimoji="0" lang="en-US" altLang="zh-CN" sz="1400" dirty="0">
                <a:latin typeface="微软雅黑" panose="020B0503020204020204" pitchFamily="34" charset="-122"/>
                <a:ea typeface="微软雅黑" panose="020B0503020204020204" pitchFamily="34" charset="-122"/>
              </a:rPr>
              <a:t>= L</a:t>
            </a:r>
            <a:r>
              <a:rPr kumimoji="0" lang="en-US" altLang="zh-CN" sz="1400" baseline="-25000" dirty="0">
                <a:latin typeface="微软雅黑" panose="020B0503020204020204" pitchFamily="34" charset="-122"/>
                <a:ea typeface="微软雅黑" panose="020B0503020204020204" pitchFamily="34" charset="-122"/>
              </a:rPr>
              <a:t>2</a:t>
            </a:r>
            <a:r>
              <a:rPr kumimoji="0" lang="en-US" altLang="zh-CN" sz="1400" dirty="0">
                <a:latin typeface="微软雅黑" panose="020B0503020204020204" pitchFamily="34" charset="-122"/>
                <a:ea typeface="微软雅黑" panose="020B0503020204020204" pitchFamily="34" charset="-122"/>
              </a:rPr>
              <a:t> = 72.5cm</a:t>
            </a:r>
            <a:r>
              <a:rPr kumimoji="0" lang="zh-CN" altLang="en-US" sz="1400" dirty="0">
                <a:latin typeface="微软雅黑" panose="020B0503020204020204" pitchFamily="34" charset="-122"/>
                <a:ea typeface="微软雅黑" panose="020B0503020204020204" pitchFamily="34" charset="-122"/>
              </a:rPr>
              <a:t> </a:t>
            </a:r>
            <a:r>
              <a:rPr kumimoji="0" lang="en-US" altLang="zh-CN" sz="1400" dirty="0">
                <a:latin typeface="微软雅黑" panose="020B0503020204020204" pitchFamily="34" charset="-122"/>
                <a:ea typeface="微软雅黑" panose="020B0503020204020204" pitchFamily="34" charset="-122"/>
              </a:rPr>
              <a:t>θ = 4°</a:t>
            </a:r>
            <a:r>
              <a:rPr kumimoji="0" lang="zh-CN" altLang="en-US" sz="1400" dirty="0">
                <a:latin typeface="微软雅黑" panose="020B0503020204020204" pitchFamily="34" charset="-122"/>
                <a:ea typeface="微软雅黑" panose="020B0503020204020204" pitchFamily="34" charset="-122"/>
              </a:rPr>
              <a:t>；切割磁铁偏转</a:t>
            </a:r>
            <a:r>
              <a:rPr kumimoji="0" lang="en-US" altLang="zh-CN" sz="1400" dirty="0">
                <a:latin typeface="微软雅黑" panose="020B0503020204020204" pitchFamily="34" charset="-122"/>
                <a:ea typeface="微软雅黑" panose="020B0503020204020204" pitchFamily="34" charset="-122"/>
              </a:rPr>
              <a:t>24°</a:t>
            </a:r>
            <a:endParaRPr kumimoji="0" lang="zh-CN" altLang="en-US" sz="1400" dirty="0">
              <a:latin typeface="微软雅黑" panose="020B0503020204020204" pitchFamily="34" charset="-122"/>
              <a:ea typeface="微软雅黑" panose="020B0503020204020204" pitchFamily="34" charset="-122"/>
            </a:endParaRPr>
          </a:p>
        </p:txBody>
      </p:sp>
      <p:sp>
        <p:nvSpPr>
          <p:cNvPr id="9" name="圆角矩形 8"/>
          <p:cNvSpPr/>
          <p:nvPr/>
        </p:nvSpPr>
        <p:spPr>
          <a:xfrm>
            <a:off x="1098419" y="5172395"/>
            <a:ext cx="2803525" cy="12509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0" name="直接箭头连接符 9"/>
          <p:cNvCxnSpPr>
            <a:stCxn id="9" idx="3"/>
          </p:cNvCxnSpPr>
          <p:nvPr/>
        </p:nvCxnSpPr>
        <p:spPr>
          <a:xfrm>
            <a:off x="3901944" y="5797870"/>
            <a:ext cx="886080"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0797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45156</TotalTime>
  <Words>1828</Words>
  <Application>Microsoft Office PowerPoint</Application>
  <PresentationFormat>全屏显示(4:3)</PresentationFormat>
  <Paragraphs>483</Paragraphs>
  <Slides>37</Slides>
  <Notes>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37</vt:i4>
      </vt:variant>
    </vt:vector>
  </HeadingPairs>
  <TitlesOfParts>
    <vt:vector size="58" baseType="lpstr">
      <vt:lpstr>Adobe 黑体 Std R</vt:lpstr>
      <vt:lpstr>Arial Unicode MS</vt:lpstr>
      <vt:lpstr>ＭＳ Ｐゴシック</vt:lpstr>
      <vt:lpstr>rntxmi7</vt:lpstr>
      <vt:lpstr>rtxmi</vt:lpstr>
      <vt:lpstr>rtxr</vt:lpstr>
      <vt:lpstr>TeXGyreTermes-Regular</vt:lpstr>
      <vt:lpstr>仿宋</vt:lpstr>
      <vt:lpstr>黑体</vt:lpstr>
      <vt:lpstr>华文楷体</vt:lpstr>
      <vt:lpstr>华文中宋</vt:lpstr>
      <vt:lpstr>宋体</vt:lpstr>
      <vt:lpstr>微软雅黑</vt:lpstr>
      <vt:lpstr>Arial</vt:lpstr>
      <vt:lpstr>Cambria</vt:lpstr>
      <vt:lpstr>Cambria Math</vt:lpstr>
      <vt:lpstr>Symbol</vt:lpstr>
      <vt:lpstr>Times New Roman</vt:lpstr>
      <vt:lpstr>Wingdings</vt:lpstr>
      <vt:lpstr>默认设计模板</vt:lpstr>
      <vt:lpstr>1_默认设计模板</vt:lpstr>
      <vt:lpstr>西安质子应用装置（XiPAF） 总体设计和工程进展</vt:lpstr>
      <vt:lpstr>目 录 </vt:lpstr>
      <vt:lpstr>1. 项目背景</vt:lpstr>
      <vt:lpstr>2. 装置简介</vt:lpstr>
      <vt:lpstr>2. 直线注入器 </vt:lpstr>
      <vt:lpstr>2. 直线注入器-射频功率系统</vt:lpstr>
      <vt:lpstr>2. 同步加速器</vt:lpstr>
      <vt:lpstr>2. 同步加速器-Lattice</vt:lpstr>
      <vt:lpstr>2. 同步加速器-注入</vt:lpstr>
      <vt:lpstr>2. 同步加速器-注入</vt:lpstr>
      <vt:lpstr>2. 同步加速器-引出</vt:lpstr>
      <vt:lpstr>2. 束流输运线</vt:lpstr>
      <vt:lpstr>3. 工程进展-IS</vt:lpstr>
      <vt:lpstr>3. 工程进展-LEBT</vt:lpstr>
      <vt:lpstr>3. 工程进展-RFQ</vt:lpstr>
      <vt:lpstr>3. 工程进展-DTL</vt:lpstr>
      <vt:lpstr>3. 工程进程-DTL-PMQ</vt:lpstr>
      <vt:lpstr>3. 工程进展-DTL-PMQ</vt:lpstr>
      <vt:lpstr>3. 工程进展-DTL-准直</vt:lpstr>
      <vt:lpstr>3. 工程进展-阶梯场磁铁</vt:lpstr>
      <vt:lpstr>3. 工程进展-高频腔</vt:lpstr>
      <vt:lpstr>3. 工程进展-高频腔</vt:lpstr>
      <vt:lpstr>3. 工程进展-磁铁</vt:lpstr>
      <vt:lpstr>3. 工程进展-束测</vt:lpstr>
      <vt:lpstr>3. 工程进展-束测</vt:lpstr>
      <vt:lpstr>3. 工程进展-低能慢引出</vt:lpstr>
      <vt:lpstr>3. 工程进展-磁场反馈</vt:lpstr>
      <vt:lpstr>6. 总结</vt:lpstr>
      <vt:lpstr>7. 进度</vt:lpstr>
      <vt:lpstr>PowerPoint 演示文稿</vt:lpstr>
      <vt:lpstr>2. 直线注入器-IS&amp;LEBT</vt:lpstr>
      <vt:lpstr>2. 直线注入器-RFQ</vt:lpstr>
      <vt:lpstr>2. 直线注入器-DTL</vt:lpstr>
      <vt:lpstr>3. 同步加速器-绝热俘获</vt:lpstr>
      <vt:lpstr>3. 同步加速器-加速过程</vt:lpstr>
      <vt:lpstr>3. 同步加速器-引出</vt:lpstr>
      <vt:lpstr>3. 工程进展</vt:lpstr>
    </vt:vector>
  </TitlesOfParts>
  <Company>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huangwh</dc:creator>
  <cp:lastModifiedBy>郑曙昕</cp:lastModifiedBy>
  <cp:revision>1778</cp:revision>
  <dcterms:created xsi:type="dcterms:W3CDTF">2006-10-07T01:16:49Z</dcterms:created>
  <dcterms:modified xsi:type="dcterms:W3CDTF">2017-08-30T04:14:44Z</dcterms:modified>
</cp:coreProperties>
</file>