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54"/>
  </p:notesMasterIdLst>
  <p:sldIdLst>
    <p:sldId id="1803" r:id="rId3"/>
    <p:sldId id="1991" r:id="rId4"/>
    <p:sldId id="1802" r:id="rId5"/>
    <p:sldId id="1942" r:id="rId6"/>
    <p:sldId id="1944" r:id="rId7"/>
    <p:sldId id="1945" r:id="rId8"/>
    <p:sldId id="1946" r:id="rId9"/>
    <p:sldId id="1941" r:id="rId10"/>
    <p:sldId id="1947" r:id="rId11"/>
    <p:sldId id="1773" r:id="rId12"/>
    <p:sldId id="1948" r:id="rId13"/>
    <p:sldId id="1949" r:id="rId14"/>
    <p:sldId id="1950" r:id="rId15"/>
    <p:sldId id="1951" r:id="rId16"/>
    <p:sldId id="1952" r:id="rId17"/>
    <p:sldId id="1953" r:id="rId18"/>
    <p:sldId id="1954" r:id="rId19"/>
    <p:sldId id="1955" r:id="rId20"/>
    <p:sldId id="1956" r:id="rId21"/>
    <p:sldId id="1957" r:id="rId22"/>
    <p:sldId id="1958" r:id="rId23"/>
    <p:sldId id="1960" r:id="rId24"/>
    <p:sldId id="1962" r:id="rId25"/>
    <p:sldId id="1963" r:id="rId26"/>
    <p:sldId id="1964" r:id="rId27"/>
    <p:sldId id="1965" r:id="rId28"/>
    <p:sldId id="1966" r:id="rId29"/>
    <p:sldId id="1967" r:id="rId30"/>
    <p:sldId id="1968" r:id="rId31"/>
    <p:sldId id="1969" r:id="rId32"/>
    <p:sldId id="1970" r:id="rId33"/>
    <p:sldId id="1971" r:id="rId34"/>
    <p:sldId id="1972" r:id="rId35"/>
    <p:sldId id="1973" r:id="rId36"/>
    <p:sldId id="1976" r:id="rId37"/>
    <p:sldId id="1974" r:id="rId38"/>
    <p:sldId id="1975" r:id="rId39"/>
    <p:sldId id="1981" r:id="rId40"/>
    <p:sldId id="1982" r:id="rId41"/>
    <p:sldId id="1983" r:id="rId42"/>
    <p:sldId id="1977" r:id="rId43"/>
    <p:sldId id="1979" r:id="rId44"/>
    <p:sldId id="1980" r:id="rId45"/>
    <p:sldId id="1961" r:id="rId46"/>
    <p:sldId id="1984" r:id="rId47"/>
    <p:sldId id="1985" r:id="rId48"/>
    <p:sldId id="1986" r:id="rId49"/>
    <p:sldId id="1987" r:id="rId50"/>
    <p:sldId id="1989" r:id="rId51"/>
    <p:sldId id="1990" r:id="rId52"/>
    <p:sldId id="1800" r:id="rId53"/>
  </p:sldIdLst>
  <p:sldSz cx="9144000" cy="6858000" type="screen4x3"/>
  <p:notesSz cx="7099300" cy="10234613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FFF99"/>
    <a:srgbClr val="800000"/>
    <a:srgbClr val="009999"/>
    <a:srgbClr val="008080"/>
    <a:srgbClr val="CCFFFF"/>
    <a:srgbClr val="006666"/>
    <a:srgbClr val="0000FF"/>
    <a:srgbClr val="00FFFF"/>
    <a:srgbClr val="FFFFCC"/>
    <a:srgbClr val="CCE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2" autoAdjust="0"/>
    <p:restoredTop sz="92413" autoAdjust="0"/>
  </p:normalViewPr>
  <p:slideViewPr>
    <p:cSldViewPr>
      <p:cViewPr varScale="1">
        <p:scale>
          <a:sx n="68" d="100"/>
          <a:sy n="68" d="100"/>
        </p:scale>
        <p:origin x="-1088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113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6" Type="http://schemas.openxmlformats.org/officeDocument/2006/relationships/image" Target="../media/image112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20" rIns="99038" bIns="49520" numCol="1" anchor="t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20" rIns="99038" bIns="49520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20" rIns="99038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20" rIns="99038" bIns="49520" numCol="1" anchor="b" anchorCtr="0" compatLnSpc="1">
            <a:prstTxWarp prst="textNoShape">
              <a:avLst/>
            </a:prstTxWarp>
          </a:bodyPr>
          <a:lstStyle>
            <a:lvl1pPr algn="l" defTabSz="990600">
              <a:spcBef>
                <a:spcPct val="0"/>
              </a:spcBef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20" rIns="99038" bIns="49520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sz="1300">
                <a:ea typeface="宋体" pitchFamily="2" charset="-122"/>
              </a:defRPr>
            </a:lvl1pPr>
          </a:lstStyle>
          <a:p>
            <a:pPr>
              <a:defRPr/>
            </a:pPr>
            <a:fld id="{C91EAD6B-6837-4464-B351-F87123DEB6C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1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3" tIns="49518" rIns="99033" bIns="49518"/>
          <a:lstStyle/>
          <a:p>
            <a:endParaRPr kumimoji="1" lang="zh-CN" altLang="en-US" smtClean="0"/>
          </a:p>
        </p:txBody>
      </p:sp>
      <p:sp>
        <p:nvSpPr>
          <p:cNvPr id="73732" name="幻灯片编号占位符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3" tIns="49518" rIns="99033" bIns="49518" anchor="b"/>
          <a:lstStyle/>
          <a:p>
            <a:pPr defTabSz="989013"/>
            <a:fld id="{804C4CA7-FD13-4D38-B744-A79471F55A3A}" type="slidenum">
              <a:rPr lang="zh-CN" altLang="en-US" sz="1300"/>
              <a:pPr defTabSz="989013"/>
              <a:t>1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88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55C0EE-2A4A-4F69-8A10-312F0D1FBA50}" type="slidenum">
              <a:rPr lang="zh-CN" altLang="en-US" smtClean="0">
                <a:latin typeface="Times New Roman" pitchFamily="18" charset="0"/>
              </a:rPr>
              <a:pPr/>
              <a:t>39</a:t>
            </a:fld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09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8C9A4B-C447-4C39-B51D-D05C03B3EE8D}" type="slidenum">
              <a:rPr lang="zh-CN" altLang="en-US" smtClean="0">
                <a:latin typeface="Times New Roman" pitchFamily="18" charset="0"/>
              </a:rPr>
              <a:pPr/>
              <a:t>40</a:t>
            </a:fld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3" tIns="49518" rIns="99033" bIns="49518"/>
          <a:lstStyle/>
          <a:p>
            <a:endParaRPr kumimoji="1" lang="zh-CN" altLang="en-US" smtClean="0"/>
          </a:p>
        </p:txBody>
      </p:sp>
      <p:sp>
        <p:nvSpPr>
          <p:cNvPr id="74756" name="幻灯片编号占位符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3" tIns="49518" rIns="99033" bIns="49518" anchor="b"/>
          <a:lstStyle/>
          <a:p>
            <a:pPr defTabSz="989013"/>
            <a:fld id="{FA4EFFA0-98E4-4455-9D9D-4C8B23994271}" type="slidenum">
              <a:rPr lang="zh-CN" altLang="en-US" sz="1300"/>
              <a:pPr defTabSz="989013"/>
              <a:t>47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3" tIns="49518" rIns="99033" bIns="49518"/>
          <a:lstStyle/>
          <a:p>
            <a:endParaRPr kumimoji="1" lang="zh-CN" altLang="en-US" smtClean="0"/>
          </a:p>
        </p:txBody>
      </p:sp>
      <p:sp>
        <p:nvSpPr>
          <p:cNvPr id="74756" name="幻灯片编号占位符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3" tIns="49518" rIns="99033" bIns="49518" anchor="b"/>
          <a:lstStyle/>
          <a:p>
            <a:pPr defTabSz="989013"/>
            <a:fld id="{FA4EFFA0-98E4-4455-9D9D-4C8B23994271}" type="slidenum">
              <a:rPr lang="zh-CN" altLang="en-US" sz="1300"/>
              <a:pPr defTabSz="989013"/>
              <a:t>3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625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/>
          <a:lstStyle/>
          <a:p>
            <a:pPr>
              <a:spcBef>
                <a:spcPct val="0"/>
              </a:spcBef>
            </a:pPr>
            <a:r>
              <a:rPr lang="zh-CN" altLang="en-US" smtClean="0"/>
              <a:t>质子治疗由于其</a:t>
            </a:r>
            <a:r>
              <a:rPr lang="en-US" altLang="zh-CN" smtClean="0"/>
              <a:t>Bragg</a:t>
            </a:r>
            <a:r>
              <a:rPr lang="zh-CN" altLang="en-US" smtClean="0"/>
              <a:t>峰的剂量特征，与光子治疗相比，对</a:t>
            </a:r>
            <a:r>
              <a:rPr lang="zh-CN" altLang="zh-CN" smtClean="0"/>
              <a:t>健康组织的辐射损伤更小，更</a:t>
            </a:r>
            <a:r>
              <a:rPr lang="zh-CN" altLang="en-US" smtClean="0"/>
              <a:t>适合儿童肿瘤、头颈部肿瘤，等这样一些肿瘤的治疗</a:t>
            </a:r>
            <a:r>
              <a:rPr lang="zh-CN" altLang="zh-CN" smtClean="0"/>
              <a:t>。</a:t>
            </a:r>
            <a:endParaRPr lang="en-US" altLang="zh-CN" smtClean="0"/>
          </a:p>
          <a:p>
            <a:pPr>
              <a:spcBef>
                <a:spcPct val="0"/>
              </a:spcBef>
            </a:pPr>
            <a:r>
              <a:rPr lang="zh-CN" altLang="en-US" smtClean="0"/>
              <a:t>统计数据表明，国际上近年来质子治疗发展非常迅速，质子加速器数量迅速上升（激光笔指右下角的图）。 （本页</a:t>
            </a:r>
            <a:r>
              <a:rPr lang="en-US" altLang="zh-CN" smtClean="0"/>
              <a:t>20s</a:t>
            </a:r>
            <a:r>
              <a:rPr lang="zh-CN" altLang="en-US" smtClean="0"/>
              <a:t>）</a:t>
            </a:r>
            <a:endParaRPr lang="en-US" altLang="zh-CN" smtClean="0"/>
          </a:p>
        </p:txBody>
      </p:sp>
      <p:sp>
        <p:nvSpPr>
          <p:cNvPr id="96260" name="灯片编号占位符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r" eaLnBrk="1" hangingPunct="1"/>
            <a:fld id="{641CD637-484C-4CD7-9511-BAC0FF03D216}" type="slidenum">
              <a:rPr lang="zh-CN" altLang="en-US" sz="1300">
                <a:latin typeface="Calibri" pitchFamily="34" charset="0"/>
              </a:rPr>
              <a:pPr algn="r" eaLnBrk="1" hangingPunct="1"/>
              <a:t>7</a:t>
            </a:fld>
            <a:endParaRPr lang="en-US" altLang="zh-CN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3" tIns="49518" rIns="99033" bIns="49518"/>
          <a:lstStyle/>
          <a:p>
            <a:endParaRPr kumimoji="1" lang="zh-CN" altLang="en-US" smtClean="0"/>
          </a:p>
        </p:txBody>
      </p:sp>
      <p:sp>
        <p:nvSpPr>
          <p:cNvPr id="74756" name="幻灯片编号占位符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3" tIns="49518" rIns="99033" bIns="49518" anchor="b"/>
          <a:lstStyle/>
          <a:p>
            <a:pPr defTabSz="989013"/>
            <a:fld id="{FA4EFFA0-98E4-4455-9D9D-4C8B23994271}" type="slidenum">
              <a:rPr lang="zh-CN" altLang="en-US" sz="1300"/>
              <a:pPr defTabSz="989013"/>
              <a:t>9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19" tIns="49510" rIns="99019" bIns="49510"/>
          <a:lstStyle/>
          <a:p>
            <a:pPr marL="0" lvl="1"/>
            <a:r>
              <a:rPr lang="zh-CN" altLang="en-US" dirty="0" smtClean="0"/>
              <a:t>与</a:t>
            </a:r>
            <a:r>
              <a:rPr lang="en-US" altLang="zh-CN" dirty="0" smtClean="0"/>
              <a:t>IBA</a:t>
            </a:r>
            <a:r>
              <a:rPr lang="zh-CN" altLang="en-US" dirty="0" smtClean="0"/>
              <a:t>常温回旋的技术指标相比，我们拟研制的超导回旋，重量小、流强高、引出效率高、稳定性高；是节能型的大型装备。</a:t>
            </a:r>
          </a:p>
          <a:p>
            <a:pPr marL="0" lvl="1"/>
            <a:r>
              <a:rPr lang="zh-CN" altLang="en-US" dirty="0" smtClean="0"/>
              <a:t>（本页</a:t>
            </a:r>
            <a:r>
              <a:rPr lang="en-US" altLang="zh-CN" dirty="0" smtClean="0"/>
              <a:t>20s</a:t>
            </a:r>
            <a:r>
              <a:rPr lang="zh-CN" altLang="en-US" dirty="0" smtClean="0"/>
              <a:t>）</a:t>
            </a:r>
          </a:p>
        </p:txBody>
      </p:sp>
      <p:sp>
        <p:nvSpPr>
          <p:cNvPr id="101380" name="灯片编号占位符 3"/>
          <p:cNvSpPr txBox="1">
            <a:spLocks noGrp="1"/>
          </p:cNvSpPr>
          <p:nvPr/>
        </p:nvSpPr>
        <p:spPr bwMode="auto">
          <a:xfrm>
            <a:off x="4022725" y="9723439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19" tIns="49510" rIns="99019" bIns="49510" anchor="b"/>
          <a:lstStyle/>
          <a:p>
            <a:pPr algn="r"/>
            <a:fld id="{065E0410-893B-4922-A0D4-00B857BC6AC6}" type="slidenum">
              <a:rPr lang="zh-CN" altLang="en-US" sz="1300"/>
              <a:pPr algn="r"/>
              <a:t>11</a:t>
            </a:fld>
            <a:endParaRPr lang="en-US" altLang="zh-CN" sz="13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3" tIns="49518" rIns="99033" bIns="49518"/>
          <a:lstStyle/>
          <a:p>
            <a:endParaRPr kumimoji="1" lang="zh-CN" altLang="en-US" smtClean="0"/>
          </a:p>
        </p:txBody>
      </p:sp>
      <p:sp>
        <p:nvSpPr>
          <p:cNvPr id="74756" name="幻灯片编号占位符 3"/>
          <p:cNvSpPr txBox="1">
            <a:spLocks noGrp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3" tIns="49518" rIns="99033" bIns="49518" anchor="b"/>
          <a:lstStyle/>
          <a:p>
            <a:pPr defTabSz="989013"/>
            <a:fld id="{FA4EFFA0-98E4-4455-9D9D-4C8B23994271}" type="slidenum">
              <a:rPr lang="zh-CN" altLang="en-US" sz="1300"/>
              <a:pPr defTabSz="989013"/>
              <a:t>25</a:t>
            </a:fld>
            <a:endParaRPr lang="en-US" altLang="zh-CN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16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E7AABC-C61E-4663-86EE-FE95F474C5F1}" type="slidenum">
              <a:rPr lang="zh-CN" altLang="en-US" smtClean="0">
                <a:latin typeface="Times New Roman" pitchFamily="18" charset="0"/>
              </a:rPr>
              <a:pPr/>
              <a:t>35</a:t>
            </a:fld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CBAF23-728C-4CD3-83D6-BD065D77CBCB}" type="slidenum">
              <a:rPr lang="zh-CN" altLang="en-US" smtClean="0">
                <a:latin typeface="Times New Roman" pitchFamily="18" charset="0"/>
              </a:rPr>
              <a:pPr/>
              <a:t>37</a:t>
            </a:fld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68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94E10-09CB-4641-A202-1F90F8821CA0}" type="slidenum">
              <a:rPr lang="zh-CN" altLang="en-US" smtClean="0">
                <a:latin typeface="Times New Roman" pitchFamily="18" charset="0"/>
              </a:rPr>
              <a:pPr/>
              <a:t>38</a:t>
            </a:fld>
            <a:endParaRPr lang="zh-CN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7B78AA-CE61-4B5F-8DC7-4EE4698462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91725-E9E7-4035-88C6-B9961F0B2EF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103A6-FF5E-4772-B6CF-6087D5A6984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06359-DB21-4DA9-A1E9-B6240B9FC45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8D99-19B2-44E0-9880-1CE050AFE97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55784-E7C3-4CC2-83F2-720EF9D858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3A11-D0F6-4468-B619-5D3A5EE522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041FEF7-E99E-4FF1-A565-E2A2D4E482F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CC2CE11-0DB4-408B-B602-E187690072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2A01D0E-CEF7-424E-BFE7-027E9DB41CA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75B98B-64BF-438E-9798-CDA1B01476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EA0E7-2212-42D4-AC8B-46E68AA42A5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DE5D2B4-9F77-427C-BDED-6028A2682D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F00F0E-D33B-45D4-8CDC-46F6771240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96B58E7-DC7F-4FCC-AB87-5869D85F69C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F6C4BB6-ED00-48DE-9A4F-EAF92CCC71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F3577DB-16C3-44EA-B0D0-557F2E86608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4EE3F88-0556-4CD6-90FE-F6A1B6811B8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DE6E16-5510-4616-896E-E27F186A67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ABAD2-8AF2-4AE9-8186-0719DDF9B16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F2221-D1D6-4C60-94D7-9F2B62B49B4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0CBFC-19F5-42BD-8D64-9617FB20AC9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D950E-45C3-460F-8950-DAC8A5B217B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38BAB-C04D-4446-AEA3-F846C299249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0A72E-9D5D-4A57-A1BD-6F5A4DBC460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F2D85-022C-4B5D-B074-21218F5C3AE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91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2F6399EC-529D-4565-AB35-5D5C06D12D4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kumimoji="1" lang="en-GB" altLang="zh-CN" sz="1800" b="1">
                <a:solidFill>
                  <a:schemeClr val="bg1"/>
                </a:solidFill>
                <a:latin typeface="Lucida Sans" pitchFamily="34" charset="0"/>
              </a:rPr>
              <a:t>Research Activities Related to Low Energy Accelerators in CIAE</a:t>
            </a:r>
            <a:endParaRPr kumimoji="1" lang="zh-CN" altLang="en-US" sz="1800" b="1">
              <a:solidFill>
                <a:schemeClr val="bg1"/>
              </a:solidFill>
              <a:latin typeface="Lucida Sans" pitchFamily="34" charset="0"/>
              <a:ea typeface="黑体" pitchFamily="2" charset="-122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50000"/>
              </a:spcBef>
              <a:defRPr/>
            </a:pPr>
            <a:endParaRPr lang="zh-CN" alt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0">
            <a:gsLst>
              <a:gs pos="0">
                <a:srgbClr val="005CBF"/>
              </a:gs>
              <a:gs pos="25000">
                <a:srgbClr val="0087E6"/>
              </a:gs>
              <a:gs pos="75000">
                <a:srgbClr val="21D6E0"/>
              </a:gs>
              <a:gs pos="100000">
                <a:srgbClr val="03D4A8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spcBef>
                <a:spcPct val="50000"/>
              </a:spcBef>
              <a:defRPr/>
            </a:pPr>
            <a:endParaRPr lang="zh-CN" altLang="en-US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4067175" y="6491288"/>
            <a:ext cx="495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>
                <a:solidFill>
                  <a:srgbClr val="5F5F5F"/>
                </a:solidFill>
                <a:ea typeface="宋体" charset="-122"/>
              </a:rPr>
              <a:t>China Institute of Atomic Energy</a:t>
            </a:r>
          </a:p>
        </p:txBody>
      </p:sp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0" y="6521450"/>
            <a:ext cx="914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1" lang="en-US" altLang="zh-CN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SAP</a:t>
            </a:r>
            <a:r>
              <a:rPr kumimoji="1" lang="en-US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-2017, A</a:t>
            </a:r>
            <a:r>
              <a:rPr kumimoji="1" lang="en-US" altLang="zh-CN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ug</a:t>
            </a:r>
            <a:r>
              <a:rPr kumimoji="1" lang="en-US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 </a:t>
            </a:r>
            <a:r>
              <a:rPr kumimoji="1" lang="en-US" altLang="zh-CN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28</a:t>
            </a:r>
            <a:r>
              <a:rPr kumimoji="1" lang="en-US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–</a:t>
            </a:r>
            <a:r>
              <a:rPr kumimoji="1" lang="en-US" altLang="zh-CN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30</a:t>
            </a:r>
            <a:r>
              <a:rPr kumimoji="1" lang="en-US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, 2017</a:t>
            </a:r>
            <a:r>
              <a:rPr kumimoji="1" lang="en-US" altLang="zh-CN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, </a:t>
            </a:r>
            <a:r>
              <a:rPr kumimoji="1" lang="zh-CN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吉首</a:t>
            </a:r>
            <a:r>
              <a:rPr kumimoji="1" lang="en-US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, </a:t>
            </a:r>
            <a:r>
              <a:rPr kumimoji="1" lang="zh-CN" altLang="en-US" sz="1600" b="1" dirty="0" smtClean="0">
                <a:solidFill>
                  <a:srgbClr val="990000"/>
                </a:solidFill>
                <a:latin typeface="Lucida Sans" pitchFamily="34" charset="0"/>
                <a:ea typeface="黑体" pitchFamily="49" charset="-122"/>
              </a:rPr>
              <a:t>湖南</a:t>
            </a:r>
            <a:endParaRPr kumimoji="1" lang="zh-CN" altLang="en-US" sz="1600" b="1" dirty="0">
              <a:solidFill>
                <a:srgbClr val="990000"/>
              </a:solidFill>
              <a:latin typeface="Lucida Sans" pitchFamily="34" charset="0"/>
              <a:ea typeface="黑体" pitchFamily="49" charset="-122"/>
            </a:endParaRPr>
          </a:p>
        </p:txBody>
      </p:sp>
      <p:sp>
        <p:nvSpPr>
          <p:cNvPr id="1036" name="Text Box 12"/>
          <p:cNvSpPr txBox="1">
            <a:spLocks noChangeArrowheads="1"/>
          </p:cNvSpPr>
          <p:nvPr userDrawn="1"/>
        </p:nvSpPr>
        <p:spPr bwMode="auto">
          <a:xfrm>
            <a:off x="34925" y="-6350"/>
            <a:ext cx="6425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altLang="en-US" sz="1800" dirty="0" smtClean="0">
                <a:solidFill>
                  <a:schemeClr val="bg1"/>
                </a:solidFill>
                <a:ea typeface="黑体" pitchFamily="49" charset="-122"/>
              </a:rPr>
              <a:t>Beam Physics and Construction Progress of 230MeV SC Cyclotron</a:t>
            </a:r>
            <a:endParaRPr lang="zh-CN" altLang="en-US" sz="1800" dirty="0">
              <a:solidFill>
                <a:schemeClr val="bg1"/>
              </a:solidFill>
              <a:ea typeface="黑体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5" r:id="rId2"/>
    <p:sldLayoutId id="2147483894" r:id="rId3"/>
    <p:sldLayoutId id="2147483893" r:id="rId4"/>
    <p:sldLayoutId id="2147483892" r:id="rId5"/>
    <p:sldLayoutId id="2147483891" r:id="rId6"/>
    <p:sldLayoutId id="2147483890" r:id="rId7"/>
    <p:sldLayoutId id="2147483889" r:id="rId8"/>
    <p:sldLayoutId id="2147483888" r:id="rId9"/>
    <p:sldLayoutId id="2147483887" r:id="rId10"/>
    <p:sldLayoutId id="2147483886" r:id="rId11"/>
    <p:sldLayoutId id="2147483885" r:id="rId12"/>
    <p:sldLayoutId id="2147483884" r:id="rId13"/>
    <p:sldLayoutId id="2147483883" r:id="rId14"/>
    <p:sldLayoutId id="2147483909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15A92B52-A220-4928-8695-13F3683A0A6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rotWithShape="0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381000"/>
          </a:xfrm>
          <a:prstGeom prst="rect">
            <a:avLst/>
          </a:prstGeom>
          <a:gradFill rotWithShape="0">
            <a:gsLst>
              <a:gs pos="0">
                <a:srgbClr val="005CBF"/>
              </a:gs>
              <a:gs pos="25000">
                <a:srgbClr val="0087E6"/>
              </a:gs>
              <a:gs pos="75000">
                <a:srgbClr val="21D6E0"/>
              </a:gs>
              <a:gs pos="100000">
                <a:srgbClr val="03D4A8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4191000" y="6491288"/>
            <a:ext cx="495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2000" i="1">
                <a:solidFill>
                  <a:srgbClr val="FFFFFF"/>
                </a:solidFill>
                <a:latin typeface="Arial Black" pitchFamily="34" charset="0"/>
                <a:cs typeface="Times New Roman" pitchFamily="18" charset="0"/>
              </a:rPr>
              <a:t>CIAE</a:t>
            </a:r>
            <a:endParaRPr kumimoji="1" lang="en-US" altLang="zh-CN" sz="2000" i="1">
              <a:solidFill>
                <a:srgbClr val="FFFFFF"/>
              </a:solidFill>
              <a:latin typeface="Arial Black" pitchFamily="34" charset="0"/>
              <a:ea typeface="微软简隶书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8.jpe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2.jpeg"/><Relationship Id="rId5" Type="http://schemas.openxmlformats.org/officeDocument/2006/relationships/image" Target="../media/image101.emf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114.png"/><Relationship Id="rId9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1" descr="D:\Temp Photo\IMG_20170829_1854073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395333"/>
            <a:ext cx="9168341" cy="4670830"/>
          </a:xfrm>
          <a:prstGeom prst="rect">
            <a:avLst/>
          </a:prstGeom>
          <a:noFill/>
        </p:spPr>
      </p:pic>
      <p:sp>
        <p:nvSpPr>
          <p:cNvPr id="1598467" name="Rectangle 3"/>
          <p:cNvSpPr>
            <a:spLocks noChangeArrowheads="1"/>
          </p:cNvSpPr>
          <p:nvPr/>
        </p:nvSpPr>
        <p:spPr bwMode="auto">
          <a:xfrm>
            <a:off x="0" y="3212976"/>
            <a:ext cx="9144000" cy="3240360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en-US" sz="4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Beam Physics and </a:t>
            </a:r>
            <a:br>
              <a:rPr kumimoji="1" lang="en-US" altLang="en-US" sz="4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</a:br>
            <a:r>
              <a:rPr kumimoji="1" lang="en-US" altLang="en-US" sz="4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Construction Progress of </a:t>
            </a:r>
            <a:br>
              <a:rPr kumimoji="1" lang="en-US" altLang="en-US" sz="4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</a:br>
            <a:r>
              <a:rPr kumimoji="1" lang="en-US" altLang="en-US" sz="4000" b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230MeV SC Cyclotron</a:t>
            </a:r>
            <a:endParaRPr kumimoji="1" lang="en-US" altLang="zh-CN" sz="4000" b="1" dirty="0" smtClean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20000"/>
              </a:spcBef>
              <a:defRPr/>
            </a:pPr>
            <a:endParaRPr kumimoji="1" lang="zh-CN" altLang="en-US" sz="16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zh-CN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  <a:cs typeface="方正彩云简体"/>
              </a:rPr>
              <a:t>Tianjue</a:t>
            </a:r>
            <a:r>
              <a:rPr kumimoji="1" lang="en-US" altLang="zh-CN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  <a:cs typeface="方正彩云简体"/>
              </a:rPr>
              <a:t> </a:t>
            </a:r>
            <a:r>
              <a:rPr kumimoji="1" lang="en-US" altLang="zh-CN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  <a:cs typeface="方正彩云简体"/>
              </a:rPr>
              <a:t>Zhang </a:t>
            </a:r>
            <a:r>
              <a:rPr kumimoji="1" lang="en-US" altLang="zh-CN" sz="28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  <a:cs typeface="方正彩云简体"/>
              </a:rPr>
              <a:t>                              </a:t>
            </a:r>
            <a:r>
              <a:rPr kumimoji="1" lang="en-US" altLang="zh-CN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  <a:cs typeface="方正彩云简体"/>
              </a:rPr>
              <a:t>20170830</a:t>
            </a:r>
            <a:endParaRPr kumimoji="1" lang="en-US" altLang="zh-CN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  <a:cs typeface="方正彩云简体"/>
            </a:endParaRPr>
          </a:p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zh-CN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  <a:cs typeface="方正彩云简体"/>
              </a:rPr>
              <a:t>China Institute of Atomic Energy</a:t>
            </a:r>
          </a:p>
        </p:txBody>
      </p:sp>
    </p:spTree>
  </p:cSld>
  <p:clrMapOvr>
    <a:masterClrMapping/>
  </p:clrMapOvr>
  <p:transition advTm="1084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2.1 General Consideration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3481832" y="1114573"/>
            <a:ext cx="5760640" cy="53387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Even the most popular medium energy room temperature cyclotron has a large power consumption on coil windings (~200 kW) and not able to increase the extraction efficiency from 50% to 75 % until recently after over ten years’ optimizations [8].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zh-CN" sz="1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zh-CN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[8]	R. V. </a:t>
            </a:r>
            <a:r>
              <a:rPr kumimoji="0" lang="en-US" altLang="zh-CN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Galkina</a:t>
            </a:r>
            <a:r>
              <a:rPr kumimoji="0" lang="en-US" altLang="zh-CN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, S. V. </a:t>
            </a:r>
            <a:r>
              <a:rPr kumimoji="0" lang="en-US" altLang="zh-CN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Gurskiia</a:t>
            </a:r>
            <a:r>
              <a:rPr kumimoji="0" lang="en-US" altLang="zh-CN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, </a:t>
            </a:r>
            <a:r>
              <a:rPr kumimoji="0" lang="en-US" altLang="zh-C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Y. </a:t>
            </a:r>
            <a:r>
              <a:rPr kumimoji="0" lang="en-US" altLang="zh-CN" sz="28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Jongen</a:t>
            </a:r>
            <a:r>
              <a:rPr kumimoji="0" lang="en-US" altLang="zh-C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, et al.,</a:t>
            </a:r>
            <a:r>
              <a:rPr kumimoji="0" lang="en-US" altLang="zh-CN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 </a:t>
            </a:r>
            <a:r>
              <a:rPr kumimoji="0" lang="en-US" altLang="zh-CN" sz="28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宋体" pitchFamily="2" charset="-122"/>
                <a:cs typeface="+mn-cs"/>
              </a:rPr>
              <a:t>, Technical Physics, 2014, Vol. 59, No. 6, pp. 917–924</a:t>
            </a:r>
            <a:endParaRPr kumimoji="0" lang="zh-CN" alt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itchFamily="2" charset="-122"/>
              <a:cs typeface="+mn-cs"/>
            </a:endParaRPr>
          </a:p>
        </p:txBody>
      </p:sp>
      <p:sp>
        <p:nvSpPr>
          <p:cNvPr id="7" name="矩形 13"/>
          <p:cNvSpPr>
            <a:spLocks noChangeArrowheads="1"/>
          </p:cNvSpPr>
          <p:nvPr/>
        </p:nvSpPr>
        <p:spPr bwMode="auto">
          <a:xfrm>
            <a:off x="35496" y="3471093"/>
            <a:ext cx="3536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常温回旋（</a:t>
            </a:r>
            <a:r>
              <a:rPr lang="en-US" altLang="zh-CN" sz="2400" b="1">
                <a:solidFill>
                  <a:srgbClr val="0033CC"/>
                </a:solidFill>
                <a:latin typeface="微软雅黑" pitchFamily="34" charset="-122"/>
                <a:ea typeface="微软雅黑" pitchFamily="34" charset="-122"/>
              </a:rPr>
              <a:t>IBA, C230</a:t>
            </a:r>
            <a:r>
              <a:rPr lang="zh-CN" altLang="en-US" sz="2400" b="1">
                <a:latin typeface="微软雅黑" pitchFamily="34" charset="-122"/>
                <a:ea typeface="微软雅黑" pitchFamily="34" charset="-122"/>
              </a:rPr>
              <a:t>）</a:t>
            </a:r>
            <a:endParaRPr lang="en-US" altLang="zh-CN" sz="2400" b="1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15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0921" y="1305743"/>
            <a:ext cx="2992437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连接符 9"/>
          <p:cNvCxnSpPr/>
          <p:nvPr/>
        </p:nvCxnSpPr>
        <p:spPr bwMode="auto">
          <a:xfrm>
            <a:off x="3491880" y="1340768"/>
            <a:ext cx="0" cy="504056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0" y="4077072"/>
            <a:ext cx="3419872" cy="2277547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 smtClean="0"/>
              <a:t>Magnetic rigidity  2.3(</a:t>
            </a:r>
            <a:r>
              <a:rPr lang="en-US" altLang="zh-CN" sz="2000" dirty="0" err="1" smtClean="0"/>
              <a:t>T•m</a:t>
            </a:r>
            <a:r>
              <a:rPr lang="en-US" altLang="zh-CN" sz="2000" dirty="0" smtClean="0"/>
              <a:t>)</a:t>
            </a:r>
          </a:p>
          <a:p>
            <a:pPr algn="l"/>
            <a:r>
              <a:rPr lang="en-US" altLang="zh-CN" sz="2000" dirty="0" smtClean="0"/>
              <a:t>Saturation magnetic field 2.1T</a:t>
            </a:r>
          </a:p>
          <a:p>
            <a:pPr algn="l"/>
            <a:r>
              <a:rPr lang="en-US" altLang="zh-CN" sz="2000" dirty="0" smtClean="0"/>
              <a:t>Pole radius 1.1m</a:t>
            </a:r>
          </a:p>
          <a:p>
            <a:pPr algn="l"/>
            <a:r>
              <a:rPr lang="en-US" altLang="zh-CN" sz="2000" dirty="0" smtClean="0"/>
              <a:t>Total weight 220t</a:t>
            </a:r>
          </a:p>
          <a:p>
            <a:pPr algn="l"/>
            <a:r>
              <a:rPr lang="en-US" altLang="zh-CN" sz="2000" dirty="0" smtClean="0"/>
              <a:t>Big ampere-turns, </a:t>
            </a:r>
          </a:p>
          <a:p>
            <a:pPr algn="l"/>
            <a:r>
              <a:rPr lang="en-US" altLang="zh-CN" sz="2000" dirty="0" smtClean="0"/>
              <a:t>Small hill gap</a:t>
            </a:r>
          </a:p>
          <a:p>
            <a:pPr algn="l"/>
            <a:r>
              <a:rPr lang="zh-CN" altLang="en-US" sz="22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引出效率低，运行功耗大</a:t>
            </a:r>
            <a:endParaRPr lang="zh-CN" altLang="en-US" sz="2200" b="1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-2564904"/>
            <a:ext cx="5027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cyc_4"/>
          <p:cNvPicPr>
            <a:picLocks noChangeAspect="1" noChangeArrowheads="1"/>
          </p:cNvPicPr>
          <p:nvPr/>
        </p:nvPicPr>
        <p:blipFill>
          <a:blip r:embed="rId6" cstate="screen"/>
          <a:srcRect b="11308"/>
          <a:stretch>
            <a:fillRect/>
          </a:stretch>
        </p:blipFill>
        <p:spPr bwMode="auto">
          <a:xfrm>
            <a:off x="5332272" y="3351871"/>
            <a:ext cx="3779912" cy="1949337"/>
          </a:xfrm>
          <a:prstGeom prst="rect">
            <a:avLst/>
          </a:prstGeom>
          <a:noFill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screen"/>
          <a:srcRect t="700"/>
          <a:stretch>
            <a:fillRect/>
          </a:stretch>
        </p:blipFill>
        <p:spPr bwMode="auto">
          <a:xfrm rot="21540000">
            <a:off x="81495" y="927250"/>
            <a:ext cx="5227637" cy="524307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med" len="lg"/>
          </a:ln>
          <a:effectLst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0" y="6046198"/>
            <a:ext cx="5796136" cy="830997"/>
          </a:xfrm>
          <a:prstGeom prst="rect">
            <a:avLst/>
          </a:prstGeom>
          <a:solidFill>
            <a:srgbClr val="CCECFF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lnSpc>
                <a:spcPct val="80000"/>
              </a:lnSpc>
              <a:spcBef>
                <a:spcPts val="0"/>
              </a:spcBef>
            </a:pPr>
            <a:r>
              <a:rPr lang="de-CH" altLang="zh-CN" sz="2000" b="0" dirty="0">
                <a:latin typeface="Tahoma" pitchFamily="34" charset="0"/>
                <a:ea typeface="宋体" charset="-122"/>
              </a:rPr>
              <a:t>better approach to get focusing frequencies:</a:t>
            </a:r>
            <a:br>
              <a:rPr lang="de-CH" altLang="zh-CN" sz="2000" b="0" dirty="0">
                <a:latin typeface="Tahoma" pitchFamily="34" charset="0"/>
                <a:ea typeface="宋体" charset="-122"/>
              </a:rPr>
            </a:br>
            <a:r>
              <a:rPr lang="de-CH" altLang="zh-CN" sz="2000" b="0" dirty="0">
                <a:latin typeface="Tahoma" pitchFamily="34" charset="0"/>
                <a:ea typeface="宋体" charset="-122"/>
              </a:rPr>
              <a:t>1. simple approximations</a:t>
            </a:r>
          </a:p>
          <a:p>
            <a:pPr algn="l" eaLnBrk="0" hangingPunct="0">
              <a:lnSpc>
                <a:spcPct val="80000"/>
              </a:lnSpc>
              <a:spcBef>
                <a:spcPts val="0"/>
              </a:spcBef>
            </a:pPr>
            <a:r>
              <a:rPr lang="de-CH" altLang="zh-CN" sz="2000" b="0" dirty="0">
                <a:latin typeface="Tahoma" pitchFamily="34" charset="0"/>
                <a:ea typeface="宋体" charset="-122"/>
              </a:rPr>
              <a:t>2. numerical calculations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169619" y="5294535"/>
            <a:ext cx="2498725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800" b="0" dirty="0">
                <a:latin typeface="Tahoma" pitchFamily="34" charset="0"/>
                <a:ea typeface="宋体" charset="-122"/>
              </a:rPr>
              <a:t>(Al </a:t>
            </a:r>
            <a:r>
              <a:rPr lang="en-US" altLang="zh-CN" sz="1800" b="0" dirty="0" err="1">
                <a:latin typeface="Tahoma" pitchFamily="34" charset="0"/>
                <a:ea typeface="宋体" charset="-122"/>
              </a:rPr>
              <a:t>Garren</a:t>
            </a:r>
            <a:r>
              <a:rPr lang="en-US" altLang="zh-CN" sz="1800" b="0" dirty="0">
                <a:latin typeface="Tahoma" pitchFamily="34" charset="0"/>
                <a:ea typeface="宋体" charset="-122"/>
              </a:rPr>
              <a:t> 1962)</a:t>
            </a:r>
            <a:endParaRPr lang="el-GR" sz="1800" b="0" dirty="0">
              <a:latin typeface="Tahoma" pitchFamily="34" charset="0"/>
              <a:ea typeface="宋体" charset="-122"/>
            </a:endParaRPr>
          </a:p>
        </p:txBody>
      </p:sp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5220073" y="5703888"/>
          <a:ext cx="3923928" cy="1154112"/>
        </p:xfrm>
        <a:graphic>
          <a:graphicData uri="http://schemas.openxmlformats.org/presentationml/2006/ole">
            <p:oleObj spid="_x0000_s233474" name="Equation" r:id="rId8" imgW="2514600" imgH="863600" progId="">
              <p:embed/>
            </p:oleObj>
          </a:graphicData>
        </a:graphic>
      </p:graphicFrame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4932362" y="0"/>
            <a:ext cx="4211638" cy="83099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>
                <a:latin typeface="+mn-lt"/>
                <a:ea typeface="华文楷体" pitchFamily="65" charset="-122"/>
              </a:rPr>
              <a:t>Nature, Vol.499, pp.391-392,      25 July (2013)</a:t>
            </a:r>
            <a:endParaRPr lang="zh-CN" altLang="en-US" sz="2400" b="1" dirty="0">
              <a:latin typeface="+mn-lt"/>
              <a:ea typeface="华文楷体" pitchFamily="65" charset="-122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724128" y="908720"/>
            <a:ext cx="280321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1" name="右箭头 10"/>
          <p:cNvSpPr/>
          <p:nvPr/>
        </p:nvSpPr>
        <p:spPr bwMode="auto">
          <a:xfrm rot="10800000">
            <a:off x="3491880" y="260648"/>
            <a:ext cx="1440000" cy="360000"/>
          </a:xfrm>
          <a:prstGeom prst="rightArrow">
            <a:avLst/>
          </a:prstGeom>
          <a:solidFill>
            <a:srgbClr val="0099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5" name="右箭头 14"/>
          <p:cNvSpPr/>
          <p:nvPr/>
        </p:nvSpPr>
        <p:spPr bwMode="auto">
          <a:xfrm>
            <a:off x="3708064" y="6453376"/>
            <a:ext cx="1440000" cy="360000"/>
          </a:xfrm>
          <a:prstGeom prst="rightArrow">
            <a:avLst/>
          </a:prstGeom>
          <a:solidFill>
            <a:srgbClr val="009999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 flipH="1">
            <a:off x="107504" y="943404"/>
            <a:ext cx="9000000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custDataLst>
      <p:tags r:id="rId2"/>
    </p:custDataLst>
    <p:extLst>
      <p:ext uri="{BB962C8B-B14F-4D97-AF65-F5344CB8AC3E}">
        <p14:creationId xmlns:p14="http://schemas.microsoft.com/office/powerpoint/2010/main" xmlns="" val="3214580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2.1 General Consideration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241666" name="图片 1" descr="总图布局.png"/>
          <p:cNvPicPr>
            <a:picLocks noChangeAspect="1" noChangeArrowheads="1"/>
          </p:cNvPicPr>
          <p:nvPr/>
        </p:nvPicPr>
        <p:blipFill>
          <a:blip r:embed="rId2" cstate="screen"/>
          <a:srcRect l="5388" t="3963" r="5699" b="1938"/>
          <a:stretch>
            <a:fillRect/>
          </a:stretch>
        </p:blipFill>
        <p:spPr bwMode="auto">
          <a:xfrm>
            <a:off x="4404585" y="1052736"/>
            <a:ext cx="470391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07504" y="980728"/>
          <a:ext cx="4284980" cy="2999232"/>
        </p:xfrm>
        <a:graphic>
          <a:graphicData uri="http://schemas.openxmlformats.org/drawingml/2006/table">
            <a:tbl>
              <a:tblPr/>
              <a:tblGrid>
                <a:gridCol w="1944370"/>
                <a:gridCol w="2340610"/>
              </a:tblGrid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800000"/>
                          </a:solidFill>
                          <a:latin typeface="Arial Black" pitchFamily="34" charset="0"/>
                          <a:ea typeface="宋体"/>
                          <a:cs typeface="Times New Roman"/>
                        </a:rPr>
                        <a:t>Beam</a:t>
                      </a:r>
                      <a:endParaRPr lang="zh-CN" sz="2000" b="1" kern="100" dirty="0">
                        <a:solidFill>
                          <a:srgbClr val="800000"/>
                        </a:solidFill>
                        <a:latin typeface="Arial Black" pitchFamily="34" charset="0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Beam current from ion source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10 </a:t>
                      </a: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Symbol"/>
                          <a:ea typeface="宋体"/>
                          <a:cs typeface="Times New Roman"/>
                        </a:rPr>
                        <a:t>m</a:t>
                      </a: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A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Extracted beam energy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240 </a:t>
                      </a: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MeV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Extracted beam current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300 </a:t>
                      </a: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nA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(Guaranteed), 1 </a:t>
                      </a: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Symbol"/>
                          <a:ea typeface="宋体"/>
                          <a:cs typeface="Times New Roman"/>
                        </a:rPr>
                        <a:t>m</a:t>
                      </a: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A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(Expected)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800000"/>
                          </a:solidFill>
                          <a:latin typeface="Arial Black" pitchFamily="34" charset="0"/>
                          <a:ea typeface="宋体"/>
                          <a:cs typeface="Times New Roman"/>
                        </a:rPr>
                        <a:t>Magnet</a:t>
                      </a:r>
                      <a:endParaRPr lang="zh-CN" sz="2000" b="1" kern="100" dirty="0">
                        <a:solidFill>
                          <a:srgbClr val="800000"/>
                        </a:solidFill>
                        <a:latin typeface="Arial Black" pitchFamily="34" charset="0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Pole structure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Spiral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Pole radius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85.0 cm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Outer radius of yoke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160.0 cm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Hill gap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5.0 cm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Central field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2.3 T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01140" y="4005064"/>
          <a:ext cx="4284980" cy="1280160"/>
        </p:xfrm>
        <a:graphic>
          <a:graphicData uri="http://schemas.openxmlformats.org/drawingml/2006/table">
            <a:tbl>
              <a:tblPr/>
              <a:tblGrid>
                <a:gridCol w="1944370"/>
                <a:gridCol w="2340610"/>
              </a:tblGrid>
              <a:tr h="0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800000"/>
                          </a:solidFill>
                          <a:latin typeface="Arial Black" pitchFamily="34" charset="0"/>
                          <a:ea typeface="宋体"/>
                          <a:cs typeface="Times New Roman"/>
                        </a:rPr>
                        <a:t>Coils</a:t>
                      </a:r>
                      <a:endParaRPr lang="zh-CN" sz="2000" b="1" kern="100" dirty="0">
                        <a:solidFill>
                          <a:srgbClr val="800000"/>
                        </a:solidFill>
                        <a:latin typeface="Arial Black" pitchFamily="34" charset="0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Coil type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NbTi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 low temperature superconducting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Current density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zh-CN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≤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50A/mm2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Ampere-Turn Number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~600000 A.T</a:t>
                      </a:r>
                      <a:r>
                        <a:rPr lang="zh-CN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×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01140" y="5353120"/>
          <a:ext cx="4284980" cy="1475232"/>
        </p:xfrm>
        <a:graphic>
          <a:graphicData uri="http://schemas.openxmlformats.org/drawingml/2006/table">
            <a:tbl>
              <a:tblPr/>
              <a:tblGrid>
                <a:gridCol w="1944370"/>
                <a:gridCol w="2340610"/>
              </a:tblGrid>
              <a:tr h="0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800000"/>
                          </a:solidFill>
                          <a:latin typeface="Arial Black" pitchFamily="34" charset="0"/>
                          <a:ea typeface="宋体"/>
                          <a:cs typeface="Times New Roman"/>
                        </a:rPr>
                        <a:t>Extraction</a:t>
                      </a:r>
                      <a:endParaRPr lang="zh-CN" sz="2000" b="1" kern="100" dirty="0">
                        <a:solidFill>
                          <a:srgbClr val="800000"/>
                        </a:solidFill>
                        <a:latin typeface="Arial Black" pitchFamily="34" charset="0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Method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Resonance crossing and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err="1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precessional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 motion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Elements for extraction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r>
                        <a:rPr lang="en-US" sz="1600" b="1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 E 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deflectors and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6</a:t>
                      </a:r>
                      <a:r>
                        <a:rPr lang="en-US" sz="1600" b="1" kern="100" dirty="0" smtClean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magnetic channels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Deflector voltage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&lt; 100 kV/cm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Deflector gap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5 – 7 mm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4427984" y="5344158"/>
          <a:ext cx="4608512" cy="1524000"/>
        </p:xfrm>
        <a:graphic>
          <a:graphicData uri="http://schemas.openxmlformats.org/drawingml/2006/table">
            <a:tbl>
              <a:tblPr/>
              <a:tblGrid>
                <a:gridCol w="2304256"/>
                <a:gridCol w="2304256"/>
              </a:tblGrid>
              <a:tr h="0"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rgbClr val="800000"/>
                          </a:solidFill>
                          <a:latin typeface="Arial Black" pitchFamily="34" charset="0"/>
                          <a:ea typeface="宋体"/>
                          <a:cs typeface="Times New Roman"/>
                        </a:rPr>
                        <a:t>RF Cavity</a:t>
                      </a:r>
                      <a:endParaRPr lang="zh-CN" sz="2000" b="1" kern="100" dirty="0">
                        <a:solidFill>
                          <a:srgbClr val="800000"/>
                        </a:solidFill>
                        <a:latin typeface="Arial Black" pitchFamily="34" charset="0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Number of cavity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4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RF frequency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72.0 MHz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Harmonic Mode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2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Cavity Voltage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80</a:t>
                      </a:r>
                      <a:r>
                        <a:rPr lang="zh-CN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～</a:t>
                      </a: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110kV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RF Amp. output Power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latin typeface="Calibri"/>
                          <a:ea typeface="宋体"/>
                          <a:cs typeface="Times New Roman"/>
                        </a:rPr>
                        <a:t>200 kW</a:t>
                      </a:r>
                      <a:endParaRPr lang="zh-CN" sz="1600" b="1" kern="100" dirty="0">
                        <a:solidFill>
                          <a:srgbClr val="0000FF"/>
                        </a:solidFill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cxnSp>
        <p:nvCxnSpPr>
          <p:cNvPr id="11" name="直接连接符 10"/>
          <p:cNvCxnSpPr/>
          <p:nvPr/>
        </p:nvCxnSpPr>
        <p:spPr bwMode="auto">
          <a:xfrm>
            <a:off x="4412096" y="1008000"/>
            <a:ext cx="0" cy="583200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接连接符 11"/>
          <p:cNvCxnSpPr/>
          <p:nvPr/>
        </p:nvCxnSpPr>
        <p:spPr bwMode="auto">
          <a:xfrm>
            <a:off x="9078360" y="1022592"/>
            <a:ext cx="0" cy="583200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接连接符 12"/>
          <p:cNvCxnSpPr/>
          <p:nvPr/>
        </p:nvCxnSpPr>
        <p:spPr bwMode="auto">
          <a:xfrm>
            <a:off x="107504" y="1032640"/>
            <a:ext cx="0" cy="583200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连接符 13"/>
          <p:cNvCxnSpPr/>
          <p:nvPr/>
        </p:nvCxnSpPr>
        <p:spPr bwMode="auto">
          <a:xfrm flipH="1">
            <a:off x="107504" y="980728"/>
            <a:ext cx="9000000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直接连接符 15"/>
          <p:cNvCxnSpPr/>
          <p:nvPr/>
        </p:nvCxnSpPr>
        <p:spPr bwMode="auto">
          <a:xfrm flipH="1">
            <a:off x="107504" y="5333024"/>
            <a:ext cx="9000000" cy="0"/>
          </a:xfrm>
          <a:prstGeom prst="line">
            <a:avLst/>
          </a:prstGeom>
          <a:noFill/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960894" y="1124744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大照射剂量</a:t>
            </a:r>
            <a:endParaRPr lang="zh-CN" altLang="en-US" sz="2000" b="1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7347" y="2708920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小型化</a:t>
            </a:r>
            <a:endParaRPr lang="zh-CN" altLang="en-US" sz="2000" b="1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1354" y="5517232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高引出效率</a:t>
            </a:r>
            <a:endParaRPr lang="zh-CN" altLang="en-US" sz="2000" b="1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4089" y="5517232"/>
            <a:ext cx="492443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高加速效率</a:t>
            </a:r>
            <a:endParaRPr lang="zh-CN" altLang="en-US" sz="2000" b="1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22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2.2 Static beam dynamics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9" name="图片 8" descr="下半加速器.JPG"/>
          <p:cNvPicPr/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87302" y="980728"/>
            <a:ext cx="4484698" cy="3028453"/>
          </a:xfrm>
          <a:prstGeom prst="rect">
            <a:avLst/>
          </a:prstGeom>
        </p:spPr>
      </p:pic>
      <p:pic>
        <p:nvPicPr>
          <p:cNvPr id="12" name="图片 11" descr="FieldDistribution"/>
          <p:cNvPicPr/>
          <p:nvPr/>
        </p:nvPicPr>
        <p:blipFill>
          <a:blip r:embed="rId3" cstate="screen"/>
          <a:srcRect t="15222" r="6090" b="7165"/>
          <a:stretch>
            <a:fillRect/>
          </a:stretch>
        </p:blipFill>
        <p:spPr bwMode="auto">
          <a:xfrm>
            <a:off x="0" y="3933056"/>
            <a:ext cx="3707904" cy="2924944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pic>
        <p:nvPicPr>
          <p:cNvPr id="258050" name="图片 69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35895" y="3789040"/>
            <a:ext cx="3575369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226248" y="3851000"/>
            <a:ext cx="1907704" cy="3108543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磁场分布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28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高频电场分布</a:t>
            </a:r>
            <a:endParaRPr lang="en-US" altLang="zh-CN" sz="28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 algn="l"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加速器物理 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OK</a:t>
            </a:r>
          </a:p>
          <a:p>
            <a:pPr algn="l"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高精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度 性能预</a:t>
            </a: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期 ？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5" cstate="screen"/>
          <a:srcRect l="1113" t="2976" r="2078" b="3533"/>
          <a:stretch>
            <a:fillRect/>
          </a:stretch>
        </p:blipFill>
        <p:spPr bwMode="auto">
          <a:xfrm>
            <a:off x="4651025" y="1104648"/>
            <a:ext cx="4529487" cy="2448272"/>
          </a:xfrm>
          <a:prstGeom prst="rect">
            <a:avLst/>
          </a:prstGeom>
          <a:noFill/>
        </p:spPr>
      </p:pic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2.2 Static beam dynamics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259074" name="Picture 2" descr="E:\work\CYCIAE-230\等时性 20150121\20170509 230MeV初步设计\230MeVResonanceTable.png"/>
          <p:cNvPicPr>
            <a:picLocks noChangeAspect="1" noChangeArrowheads="1"/>
          </p:cNvPicPr>
          <p:nvPr/>
        </p:nvPicPr>
        <p:blipFill>
          <a:blip r:embed="rId2" cstate="screen"/>
          <a:srcRect t="4226" r="1958"/>
          <a:stretch>
            <a:fillRect/>
          </a:stretch>
        </p:blipFill>
        <p:spPr bwMode="auto">
          <a:xfrm>
            <a:off x="3737545" y="1173232"/>
            <a:ext cx="5406971" cy="5712152"/>
          </a:xfrm>
          <a:prstGeom prst="rect">
            <a:avLst/>
          </a:prstGeom>
          <a:noFill/>
        </p:spPr>
      </p:pic>
      <p:pic>
        <p:nvPicPr>
          <p:cNvPr id="259075" name="图片 84" descr="TurnDiagram"/>
          <p:cNvPicPr>
            <a:picLocks noChangeAspect="1" noChangeArrowheads="1"/>
          </p:cNvPicPr>
          <p:nvPr/>
        </p:nvPicPr>
        <p:blipFill>
          <a:blip r:embed="rId3" cstate="screen"/>
          <a:srcRect l="9063" t="6806" r="15860"/>
          <a:stretch>
            <a:fillRect/>
          </a:stretch>
        </p:blipFill>
        <p:spPr bwMode="auto">
          <a:xfrm>
            <a:off x="5351" y="1196752"/>
            <a:ext cx="3717343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901133"/>
            <a:ext cx="3779912" cy="954107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Resonance Crossing Strategy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2.2 Static beam dynamics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260100" name="图片 85" descr="E-Envelop(E=5MeV)"/>
          <p:cNvPicPr>
            <a:picLocks noChangeAspect="1" noChangeArrowheads="1"/>
          </p:cNvPicPr>
          <p:nvPr/>
        </p:nvPicPr>
        <p:blipFill>
          <a:blip r:embed="rId2" cstate="screen"/>
          <a:srcRect r="6993"/>
          <a:stretch>
            <a:fillRect/>
          </a:stretch>
        </p:blipFill>
        <p:spPr bwMode="auto">
          <a:xfrm>
            <a:off x="564530" y="1005830"/>
            <a:ext cx="3791446" cy="2855218"/>
          </a:xfrm>
          <a:prstGeom prst="rect">
            <a:avLst/>
          </a:prstGeom>
          <a:noFill/>
        </p:spPr>
      </p:pic>
      <p:pic>
        <p:nvPicPr>
          <p:cNvPr id="260099" name="图片 86" descr="E-Envelop(E=100MeV)"/>
          <p:cNvPicPr>
            <a:picLocks noChangeAspect="1" noChangeArrowheads="1"/>
          </p:cNvPicPr>
          <p:nvPr/>
        </p:nvPicPr>
        <p:blipFill>
          <a:blip r:embed="rId3" cstate="screen"/>
          <a:srcRect r="6993"/>
          <a:stretch>
            <a:fillRect/>
          </a:stretch>
        </p:blipFill>
        <p:spPr bwMode="auto">
          <a:xfrm>
            <a:off x="606822" y="3861048"/>
            <a:ext cx="3605138" cy="2520280"/>
          </a:xfrm>
          <a:prstGeom prst="rect">
            <a:avLst/>
          </a:prstGeom>
          <a:noFill/>
        </p:spPr>
      </p:pic>
      <p:pic>
        <p:nvPicPr>
          <p:cNvPr id="260098" name="图片 89" descr="E-Envelop(E=200MeV)"/>
          <p:cNvPicPr>
            <a:picLocks noChangeAspect="1" noChangeArrowheads="1"/>
          </p:cNvPicPr>
          <p:nvPr/>
        </p:nvPicPr>
        <p:blipFill>
          <a:blip r:embed="rId4" cstate="screen"/>
          <a:srcRect r="7727"/>
          <a:stretch>
            <a:fillRect/>
          </a:stretch>
        </p:blipFill>
        <p:spPr bwMode="auto">
          <a:xfrm>
            <a:off x="4788024" y="980728"/>
            <a:ext cx="3816424" cy="2736304"/>
          </a:xfrm>
          <a:prstGeom prst="rect">
            <a:avLst/>
          </a:prstGeom>
          <a:noFill/>
        </p:spPr>
      </p:pic>
      <p:pic>
        <p:nvPicPr>
          <p:cNvPr id="260097" name="图片 90" descr="E-Envelop(E=240MeV)"/>
          <p:cNvPicPr>
            <a:picLocks noChangeAspect="1" noChangeArrowheads="1"/>
          </p:cNvPicPr>
          <p:nvPr/>
        </p:nvPicPr>
        <p:blipFill>
          <a:blip r:embed="rId5" cstate="screen"/>
          <a:srcRect r="6393"/>
          <a:stretch>
            <a:fillRect/>
          </a:stretch>
        </p:blipFill>
        <p:spPr bwMode="auto">
          <a:xfrm>
            <a:off x="4817194" y="3673017"/>
            <a:ext cx="3931270" cy="2715344"/>
          </a:xfrm>
          <a:prstGeom prst="rect">
            <a:avLst/>
          </a:prstGeom>
          <a:noFill/>
        </p:spPr>
      </p:pic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6327480"/>
            <a:ext cx="9144000" cy="523220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Phase space Matching, </a:t>
            </a:r>
            <a:r>
              <a:rPr lang="el-GR" altLang="zh-CN" sz="1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2 π</a:t>
            </a:r>
            <a:r>
              <a:rPr lang="en-US" altLang="zh-CN" sz="1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 </a:t>
            </a:r>
            <a:r>
              <a:rPr lang="en-US" altLang="zh-CN" sz="18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mmmrad</a:t>
            </a:r>
            <a:r>
              <a:rPr lang="en-US" altLang="zh-CN" sz="1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 could be acceptable</a:t>
            </a:r>
            <a:endParaRPr lang="en-US" altLang="zh-CN" sz="18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FieldDistribution"/>
          <p:cNvPicPr/>
          <p:nvPr/>
        </p:nvPicPr>
        <p:blipFill>
          <a:blip r:embed="rId2" cstate="screen"/>
          <a:srcRect l="6050" t="15222" r="6090" b="7165"/>
          <a:stretch>
            <a:fillRect/>
          </a:stretch>
        </p:blipFill>
        <p:spPr bwMode="auto">
          <a:xfrm>
            <a:off x="6228184" y="1115412"/>
            <a:ext cx="2915816" cy="2673628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2.3 Accelerated orbit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1" name="图片 6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03" y="936104"/>
            <a:ext cx="3412369" cy="292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2" name="图片 93" descr="CavityField"/>
          <p:cNvPicPr>
            <a:picLocks noChangeAspect="1" noChangeArrowheads="1"/>
          </p:cNvPicPr>
          <p:nvPr/>
        </p:nvPicPr>
        <p:blipFill>
          <a:blip r:embed="rId4" cstate="screen"/>
          <a:srcRect l="51945" r="4093"/>
          <a:stretch>
            <a:fillRect/>
          </a:stretch>
        </p:blipFill>
        <p:spPr bwMode="auto">
          <a:xfrm>
            <a:off x="3419872" y="980728"/>
            <a:ext cx="2842319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3" name="图片 68" descr="CavityVoltag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3663950"/>
            <a:ext cx="914400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2.3 Accelerated orbit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2146" name="图片 69" descr="E-PHI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5" y="1167210"/>
            <a:ext cx="4608512" cy="262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7" name="图片 90" descr="Turn-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37887" y="4365104"/>
            <a:ext cx="4979951" cy="249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8" name="图片 92" descr="E-Phase_RFMagneticEffect"/>
          <p:cNvPicPr>
            <a:picLocks noChangeAspect="1" noChangeArrowheads="1"/>
          </p:cNvPicPr>
          <p:nvPr/>
        </p:nvPicPr>
        <p:blipFill>
          <a:blip r:embed="rId4" cstate="screen"/>
          <a:srcRect l="3474" r="6451"/>
          <a:stretch>
            <a:fillRect/>
          </a:stretch>
        </p:blipFill>
        <p:spPr bwMode="auto">
          <a:xfrm>
            <a:off x="-27994" y="4216806"/>
            <a:ext cx="4860033" cy="264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16" descr="ExtTrj_StartToEnd_2MeV"/>
          <p:cNvPicPr>
            <a:picLocks noChangeAspect="1" noChangeArrowheads="1"/>
          </p:cNvPicPr>
          <p:nvPr/>
        </p:nvPicPr>
        <p:blipFill>
          <a:blip r:embed="rId5" cstate="screen"/>
          <a:srcRect l="6615" t="7087" r="9922" b="4252"/>
          <a:stretch>
            <a:fillRect/>
          </a:stretch>
        </p:blipFill>
        <p:spPr bwMode="auto">
          <a:xfrm>
            <a:off x="5364088" y="432048"/>
            <a:ext cx="363589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2.4 Imperfection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3169" name="对象 28"/>
          <p:cNvGraphicFramePr>
            <a:graphicFrameLocks noChangeAspect="1"/>
          </p:cNvGraphicFramePr>
          <p:nvPr/>
        </p:nvGraphicFramePr>
        <p:xfrm>
          <a:off x="107503" y="971397"/>
          <a:ext cx="5059143" cy="648072"/>
        </p:xfrm>
        <a:graphic>
          <a:graphicData uri="http://schemas.openxmlformats.org/presentationml/2006/ole">
            <p:oleObj spid="_x0000_s263169" r:id="rId3" imgW="3072067" imgH="393529" progId="">
              <p:embed/>
            </p:oleObj>
          </a:graphicData>
        </a:graphic>
      </p:graphicFrame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3171" name="对象 31"/>
          <p:cNvGraphicFramePr>
            <a:graphicFrameLocks noChangeAspect="1"/>
          </p:cNvGraphicFramePr>
          <p:nvPr/>
        </p:nvGraphicFramePr>
        <p:xfrm>
          <a:off x="5129402" y="476672"/>
          <a:ext cx="1728192" cy="660208"/>
        </p:xfrm>
        <a:graphic>
          <a:graphicData uri="http://schemas.openxmlformats.org/presentationml/2006/ole">
            <p:oleObj spid="_x0000_s263171" r:id="rId4" imgW="1129810" imgH="431613" progId="">
              <p:embed/>
            </p:oleObj>
          </a:graphicData>
        </a:graphic>
      </p:graphicFrame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3173" name="对象 34"/>
          <p:cNvGraphicFramePr>
            <a:graphicFrameLocks noChangeAspect="1"/>
          </p:cNvGraphicFramePr>
          <p:nvPr/>
        </p:nvGraphicFramePr>
        <p:xfrm>
          <a:off x="7129604" y="458009"/>
          <a:ext cx="1909689" cy="737835"/>
        </p:xfrm>
        <a:graphic>
          <a:graphicData uri="http://schemas.openxmlformats.org/presentationml/2006/ole">
            <p:oleObj spid="_x0000_s263173" r:id="rId5" imgW="1117115" imgH="431613" progId="">
              <p:embed/>
            </p:oleObj>
          </a:graphicData>
        </a:graphic>
      </p:graphicFrame>
      <p:pic>
        <p:nvPicPr>
          <p:cNvPr id="263175" name="图片 84" descr="RadOsc_1stHarmAmp_R20cm_Wid4cm_Pha0deg_Trape"/>
          <p:cNvPicPr>
            <a:picLocks noChangeAspect="1" noChangeArrowheads="1"/>
          </p:cNvPicPr>
          <p:nvPr/>
        </p:nvPicPr>
        <p:blipFill>
          <a:blip r:embed="rId6" cstate="screen"/>
          <a:srcRect l="7141" t="5293" r="7981" b="1512"/>
          <a:stretch>
            <a:fillRect/>
          </a:stretch>
        </p:blipFill>
        <p:spPr bwMode="auto">
          <a:xfrm>
            <a:off x="26165" y="1556792"/>
            <a:ext cx="4689851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6" name="图片 79" descr="RadOsc_1stHarmPhase_R20cm_Wid4cm_Bamp4Gs_Trape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" y="4221088"/>
            <a:ext cx="4716015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7" name="图片 77" descr="RadOsc_1stHarmWidth_R20cm_Pha0deg_Bamp4Gs_Trape"/>
          <p:cNvPicPr>
            <a:picLocks noChangeAspect="1" noChangeArrowheads="1"/>
          </p:cNvPicPr>
          <p:nvPr/>
        </p:nvPicPr>
        <p:blipFill>
          <a:blip r:embed="rId8" cstate="screen"/>
          <a:srcRect l="5461" t="8318" r="8401" b="756"/>
          <a:stretch>
            <a:fillRect/>
          </a:stretch>
        </p:blipFill>
        <p:spPr bwMode="auto">
          <a:xfrm>
            <a:off x="4572000" y="1611274"/>
            <a:ext cx="4571999" cy="2681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3178" name="图片 86" descr="TrimRod13cm_Wid4cm_Pha110deg"/>
          <p:cNvPicPr>
            <a:picLocks noChangeAspect="1" noChangeArrowheads="1"/>
          </p:cNvPicPr>
          <p:nvPr/>
        </p:nvPicPr>
        <p:blipFill>
          <a:blip r:embed="rId9" cstate="screen"/>
          <a:srcRect l="5461" t="6806" r="5461"/>
          <a:stretch>
            <a:fillRect/>
          </a:stretch>
        </p:blipFill>
        <p:spPr bwMode="auto">
          <a:xfrm>
            <a:off x="4716016" y="4325570"/>
            <a:ext cx="4427984" cy="253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2.4 Imperfection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4197" name="对象 38"/>
          <p:cNvGraphicFramePr>
            <a:graphicFrameLocks noChangeAspect="1"/>
          </p:cNvGraphicFramePr>
          <p:nvPr/>
        </p:nvGraphicFramePr>
        <p:xfrm>
          <a:off x="107504" y="1327945"/>
          <a:ext cx="8640960" cy="804911"/>
        </p:xfrm>
        <a:graphic>
          <a:graphicData uri="http://schemas.openxmlformats.org/presentationml/2006/ole">
            <p:oleObj spid="_x0000_s264197" r:id="rId3" imgW="4633489" imgH="431613" progId="">
              <p:embed/>
            </p:oleObj>
          </a:graphicData>
        </a:graphic>
      </p:graphicFrame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2132856"/>
            <a:ext cx="9144000" cy="1200329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400" b="1" smtClean="0">
                <a:solidFill>
                  <a:srgbClr val="00FFFF"/>
                </a:solidFill>
              </a:rPr>
              <a:t>Initial normalized emittance 2</a:t>
            </a:r>
            <a:r>
              <a:rPr lang="en-US" altLang="zh-CN" sz="2400" b="1" smtClean="0">
                <a:solidFill>
                  <a:srgbClr val="00FFFF"/>
                </a:solidFill>
                <a:sym typeface="Symbol"/>
              </a:rPr>
              <a:t></a:t>
            </a:r>
            <a:r>
              <a:rPr lang="en-US" altLang="zh-CN" sz="2400" b="1" smtClean="0">
                <a:solidFill>
                  <a:srgbClr val="00FFFF"/>
                </a:solidFill>
              </a:rPr>
              <a:t> mm mrad, maintain the emittance growth within 50%, </a:t>
            </a:r>
            <a:r>
              <a:rPr lang="en-US" altLang="zh-CN" sz="2400" b="1" smtClean="0">
                <a:solidFill>
                  <a:srgbClr val="FFFF99"/>
                </a:solidFill>
              </a:rPr>
              <a:t>the 2</a:t>
            </a:r>
            <a:r>
              <a:rPr lang="en-US" altLang="zh-CN" sz="2400" b="1" baseline="30000" smtClean="0">
                <a:solidFill>
                  <a:srgbClr val="FFFF99"/>
                </a:solidFill>
              </a:rPr>
              <a:t>nd</a:t>
            </a:r>
            <a:r>
              <a:rPr lang="en-US" altLang="zh-CN" sz="2400" b="1" smtClean="0">
                <a:solidFill>
                  <a:srgbClr val="FFFF99"/>
                </a:solidFill>
              </a:rPr>
              <a:t> harmonic tolerable:  </a:t>
            </a:r>
            <a:r>
              <a:rPr lang="en-US" altLang="zh-CN" sz="2400" b="1" smtClean="0">
                <a:solidFill>
                  <a:srgbClr val="FFFF99"/>
                </a:solidFill>
                <a:latin typeface="Arial Black" pitchFamily="34" charset="0"/>
              </a:rPr>
              <a:t>5.0 Gauss at the small radius</a:t>
            </a:r>
            <a:endParaRPr lang="en-US" altLang="zh-CN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  <p:pic>
        <p:nvPicPr>
          <p:cNvPr id="264199" name="图片 94" descr="VerOsc_1stBrEffect_R10cm_Wid4cm_Bamp4Gs_Trape"/>
          <p:cNvPicPr>
            <a:picLocks noChangeAspect="1" noChangeArrowheads="1"/>
          </p:cNvPicPr>
          <p:nvPr/>
        </p:nvPicPr>
        <p:blipFill>
          <a:blip r:embed="rId4" cstate="screen"/>
          <a:srcRect l="7277" r="7608"/>
          <a:stretch>
            <a:fillRect/>
          </a:stretch>
        </p:blipFill>
        <p:spPr bwMode="auto">
          <a:xfrm>
            <a:off x="-1" y="3356992"/>
            <a:ext cx="5359363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5364088" y="4207728"/>
            <a:ext cx="3779912" cy="2677656"/>
          </a:xfrm>
          <a:prstGeom prst="rect">
            <a:avLst/>
          </a:prstGeom>
          <a:solidFill>
            <a:srgbClr val="006666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800" b="1" dirty="0" smtClean="0">
                <a:solidFill>
                  <a:schemeClr val="bg1"/>
                </a:solidFill>
              </a:rPr>
              <a:t>To limit the axial oscillation amplitude less than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1 mm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, the field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Br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should be less that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2 Gs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at r &lt; 20 cm and r &gt; 70 cm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内容占位符 5" descr="屏幕快照 2016-09-09 13.17.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483328" cy="6858000"/>
          </a:xfrm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79512" y="121856"/>
            <a:ext cx="2448272" cy="193899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华文彩云" pitchFamily="2" charset="-122"/>
                <a:cs typeface="Arial" pitchFamily="34" charset="0"/>
              </a:rPr>
              <a:t>The location of CIAE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20072" y="4932496"/>
            <a:ext cx="4103440" cy="954107"/>
          </a:xfrm>
          <a:prstGeom prst="rect">
            <a:avLst/>
          </a:prstGeom>
          <a:solidFill>
            <a:srgbClr val="000080">
              <a:alpha val="48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2800" dirty="0" smtClean="0">
                <a:solidFill>
                  <a:srgbClr val="FFFF00"/>
                </a:solidFill>
                <a:latin typeface="黑体" pitchFamily="49" charset="-122"/>
                <a:ea typeface="黑体" pitchFamily="49" charset="-122"/>
              </a:rPr>
              <a:t>中国原子能科学研究院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</a:b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1950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年建院，占地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2+3km</a:t>
            </a:r>
            <a:r>
              <a:rPr lang="en-US" altLang="zh-CN" sz="2800" baseline="30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2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83768" y="5903893"/>
            <a:ext cx="6840760" cy="954107"/>
          </a:xfrm>
          <a:prstGeom prst="rect">
            <a:avLst/>
          </a:prstGeom>
          <a:solidFill>
            <a:srgbClr val="000080">
              <a:alpha val="48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现有职工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3000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人，辅助人员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+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研究生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2000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人</a:t>
            </a:r>
            <a: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/>
            </a:r>
            <a:br>
              <a:rPr lang="en-US" altLang="zh-CN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拥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有“核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科学技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术”下</a:t>
            </a:r>
            <a:r>
              <a:rPr lang="zh-CN" altLang="en-US" sz="28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属所有二级学科</a:t>
            </a:r>
            <a:endParaRPr lang="en-US" altLang="zh-CN" sz="2800" dirty="0" smtClean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2.4 Imperfection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6379704"/>
            <a:ext cx="9144000" cy="461665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400" b="1" dirty="0" smtClean="0">
                <a:solidFill>
                  <a:srgbClr val="FFFF99"/>
                </a:solidFill>
                <a:latin typeface="Arial Black" pitchFamily="34" charset="0"/>
              </a:rPr>
              <a:t>Cavity Voltage Asymmetry</a:t>
            </a:r>
            <a:endParaRPr lang="en-US" altLang="zh-CN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  <p:pic>
        <p:nvPicPr>
          <p:cNvPr id="265219" name="图片 1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1340768"/>
            <a:ext cx="7972411" cy="445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2.4 Imperfection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6623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6379704"/>
            <a:ext cx="9144000" cy="461665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400" b="1" dirty="0" smtClean="0">
                <a:solidFill>
                  <a:srgbClr val="FFFF99"/>
                </a:solidFill>
                <a:latin typeface="Arial Black" pitchFamily="34" charset="0"/>
              </a:rPr>
              <a:t>Resonance Crossing</a:t>
            </a:r>
            <a:endParaRPr lang="en-US" altLang="zh-CN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  <p:pic>
        <p:nvPicPr>
          <p:cNvPr id="266242" name="图片 102" descr="ResonanceLine_E"/>
          <p:cNvPicPr>
            <a:picLocks noChangeAspect="1" noChangeArrowheads="1"/>
          </p:cNvPicPr>
          <p:nvPr/>
        </p:nvPicPr>
        <p:blipFill>
          <a:blip r:embed="rId2" cstate="screen"/>
          <a:srcRect l="5464" t="4725" r="6458"/>
          <a:stretch>
            <a:fillRect/>
          </a:stretch>
        </p:blipFill>
        <p:spPr bwMode="auto">
          <a:xfrm>
            <a:off x="0" y="924743"/>
            <a:ext cx="4896495" cy="26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43" name="图片 106" descr="VerOsc_Vr-Vz=1Effect_R70cm_Wid8cm_Bamp20Gs_Trape"/>
          <p:cNvPicPr>
            <a:picLocks noChangeAspect="1" noChangeArrowheads="1"/>
          </p:cNvPicPr>
          <p:nvPr/>
        </p:nvPicPr>
        <p:blipFill>
          <a:blip r:embed="rId3" cstate="screen"/>
          <a:srcRect l="6720" t="6804" r="7980" b="756"/>
          <a:stretch>
            <a:fillRect/>
          </a:stretch>
        </p:blipFill>
        <p:spPr bwMode="auto">
          <a:xfrm>
            <a:off x="89304" y="3639140"/>
            <a:ext cx="4554704" cy="27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矩形 12"/>
          <p:cNvSpPr/>
          <p:nvPr/>
        </p:nvSpPr>
        <p:spPr>
          <a:xfrm>
            <a:off x="611560" y="5445224"/>
            <a:ext cx="1973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800000"/>
                </a:solidFill>
              </a:rPr>
              <a:t> </a:t>
            </a:r>
            <a:r>
              <a:rPr lang="en-US" altLang="zh-CN" b="1" dirty="0" err="1" smtClean="0">
                <a:solidFill>
                  <a:srgbClr val="800000"/>
                </a:solidFill>
              </a:rPr>
              <a:t>Vr-Vz</a:t>
            </a:r>
            <a:r>
              <a:rPr lang="en-US" altLang="zh-CN" b="1" dirty="0" smtClean="0">
                <a:solidFill>
                  <a:srgbClr val="800000"/>
                </a:solidFill>
              </a:rPr>
              <a:t> = 1</a:t>
            </a:r>
            <a:endParaRPr lang="zh-CN" altLang="en-US" dirty="0">
              <a:solidFill>
                <a:srgbClr val="800000"/>
              </a:solidFill>
            </a:endParaRPr>
          </a:p>
        </p:txBody>
      </p:sp>
      <p:pic>
        <p:nvPicPr>
          <p:cNvPr id="266244" name="图片 108" descr="Vr2VzEffect_72kV"/>
          <p:cNvPicPr>
            <a:picLocks noChangeAspect="1" noChangeArrowheads="1"/>
          </p:cNvPicPr>
          <p:nvPr/>
        </p:nvPicPr>
        <p:blipFill>
          <a:blip r:embed="rId4" cstate="screen"/>
          <a:srcRect l="5880" t="4536" r="8820" b="756"/>
          <a:stretch>
            <a:fillRect/>
          </a:stretch>
        </p:blipFill>
        <p:spPr bwMode="auto">
          <a:xfrm>
            <a:off x="4625346" y="3598258"/>
            <a:ext cx="4499992" cy="277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矩形 14"/>
          <p:cNvSpPr/>
          <p:nvPr/>
        </p:nvSpPr>
        <p:spPr>
          <a:xfrm>
            <a:off x="6260333" y="5445224"/>
            <a:ext cx="15520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rgbClr val="800000"/>
                </a:solidFill>
              </a:rPr>
              <a:t>Vr</a:t>
            </a:r>
            <a:r>
              <a:rPr lang="en-US" altLang="zh-CN" b="1" dirty="0" smtClean="0">
                <a:solidFill>
                  <a:srgbClr val="800000"/>
                </a:solidFill>
              </a:rPr>
              <a:t>=2Vz</a:t>
            </a:r>
            <a:endParaRPr lang="zh-CN" altLang="en-US" dirty="0">
              <a:solidFill>
                <a:srgbClr val="800000"/>
              </a:solidFill>
            </a:endParaRPr>
          </a:p>
        </p:txBody>
      </p:sp>
      <p:pic>
        <p:nvPicPr>
          <p:cNvPr id="266245" name="图片 116" descr="ExtTrj_StartToEnd_2MeV"/>
          <p:cNvPicPr>
            <a:picLocks noChangeAspect="1" noChangeArrowheads="1"/>
          </p:cNvPicPr>
          <p:nvPr/>
        </p:nvPicPr>
        <p:blipFill>
          <a:blip r:embed="rId5" cstate="screen"/>
          <a:srcRect l="6615" t="7087" r="9922" b="4252"/>
          <a:stretch>
            <a:fillRect/>
          </a:stretch>
        </p:blipFill>
        <p:spPr bwMode="auto">
          <a:xfrm>
            <a:off x="5508104" y="0"/>
            <a:ext cx="363589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8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6" name="Picture 3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981075"/>
            <a:ext cx="4787900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9" descr="进动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463" y="2967038"/>
            <a:ext cx="548005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25" name="Object 7"/>
          <p:cNvGraphicFramePr>
            <a:graphicFrameLocks noChangeAspect="1"/>
          </p:cNvGraphicFramePr>
          <p:nvPr/>
        </p:nvGraphicFramePr>
        <p:xfrm>
          <a:off x="71438" y="5978525"/>
          <a:ext cx="9072562" cy="490538"/>
        </p:xfrm>
        <a:graphic>
          <a:graphicData uri="http://schemas.openxmlformats.org/presentationml/2006/ole">
            <p:oleObj spid="_x0000_s272386" name="Equation" r:id="rId5" imgW="4305300" imgH="254000" progId="">
              <p:embed/>
            </p:oleObj>
          </a:graphicData>
        </a:graphic>
      </p:graphicFrame>
      <p:sp>
        <p:nvSpPr>
          <p:cNvPr id="133149" name="Text Box 10"/>
          <p:cNvSpPr txBox="1">
            <a:spLocks noChangeArrowheads="1"/>
          </p:cNvSpPr>
          <p:nvPr/>
        </p:nvSpPr>
        <p:spPr bwMode="auto">
          <a:xfrm>
            <a:off x="0" y="6451600"/>
            <a:ext cx="9144000" cy="406400"/>
          </a:xfrm>
          <a:prstGeom prst="rect">
            <a:avLst/>
          </a:prstGeom>
          <a:solidFill>
            <a:srgbClr val="000080"/>
          </a:solidFill>
          <a:ln w="9525" algn="ctr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</a:t>
            </a:r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 能</a:t>
            </a: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量增益        </a:t>
            </a:r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共振作用                    进动作</a:t>
            </a:r>
            <a:r>
              <a:rPr lang="zh-CN" altLang="en-US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用 </a:t>
            </a:r>
            <a:endParaRPr lang="zh-CN" alt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3150" name="Text Box 25"/>
          <p:cNvSpPr txBox="1">
            <a:spLocks noChangeArrowheads="1"/>
          </p:cNvSpPr>
          <p:nvPr/>
        </p:nvSpPr>
        <p:spPr bwMode="auto">
          <a:xfrm>
            <a:off x="-36513" y="1052513"/>
            <a:ext cx="1470026" cy="10064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>
                <a:solidFill>
                  <a:srgbClr val="800000"/>
                </a:solidFill>
                <a:latin typeface="Arial" pitchFamily="34" charset="0"/>
              </a:rPr>
              <a:t>共振进动</a:t>
            </a:r>
            <a:r>
              <a:rPr lang="en-US" altLang="zh-CN" sz="2000" b="1">
                <a:solidFill>
                  <a:srgbClr val="800000"/>
                </a:solidFill>
                <a:latin typeface="Arial" pitchFamily="34" charset="0"/>
              </a:rPr>
              <a:t>+</a:t>
            </a:r>
            <a:r>
              <a:rPr lang="zh-CN" altLang="en-US" sz="2000" b="1">
                <a:solidFill>
                  <a:srgbClr val="800000"/>
                </a:solidFill>
                <a:latin typeface="Arial" pitchFamily="34" charset="0"/>
              </a:rPr>
              <a:t>偏转板引出磁通道聚焦</a:t>
            </a:r>
          </a:p>
        </p:txBody>
      </p:sp>
      <p:sp>
        <p:nvSpPr>
          <p:cNvPr id="133151" name="Text Box 4"/>
          <p:cNvSpPr txBox="1">
            <a:spLocks noChangeArrowheads="1"/>
          </p:cNvSpPr>
          <p:nvPr/>
        </p:nvSpPr>
        <p:spPr bwMode="auto">
          <a:xfrm>
            <a:off x="4797425" y="3046413"/>
            <a:ext cx="4346575" cy="4064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引出区束流相空间研究、引出磁场</a:t>
            </a:r>
          </a:p>
        </p:txBody>
      </p:sp>
      <p:sp>
        <p:nvSpPr>
          <p:cNvPr id="133153" name="Text Box 9"/>
          <p:cNvSpPr txBox="1">
            <a:spLocks noChangeArrowheads="1"/>
          </p:cNvSpPr>
          <p:nvPr/>
        </p:nvSpPr>
        <p:spPr bwMode="auto">
          <a:xfrm>
            <a:off x="4787900" y="0"/>
            <a:ext cx="4356100" cy="406400"/>
          </a:xfrm>
          <a:prstGeom prst="rect">
            <a:avLst/>
          </a:prstGeom>
          <a:solidFill>
            <a:srgbClr val="000080"/>
          </a:solidFill>
          <a:ln w="9525" algn="ctr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多粒子跟踪</a:t>
            </a:r>
            <a:r>
              <a:rPr lang="en-US" altLang="zh-CN" sz="20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83%</a:t>
            </a: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，综合效率大于</a:t>
            </a:r>
            <a:r>
              <a: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60%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2.5 Extraction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272387" name="Picture 3" descr="BeamLossDistribution_2MeV_1pi_1pi_10deg"/>
          <p:cNvPicPr>
            <a:picLocks noChangeAspect="1" noChangeArrowheads="1"/>
          </p:cNvPicPr>
          <p:nvPr/>
        </p:nvPicPr>
        <p:blipFill>
          <a:blip r:embed="rId6" cstate="screen"/>
          <a:srcRect r="7233"/>
          <a:stretch>
            <a:fillRect/>
          </a:stretch>
        </p:blipFill>
        <p:spPr bwMode="auto">
          <a:xfrm>
            <a:off x="4788024" y="579239"/>
            <a:ext cx="4355976" cy="234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12" name="TextBox 6"/>
          <p:cNvSpPr txBox="1">
            <a:spLocks noChangeArrowheads="1"/>
          </p:cNvSpPr>
          <p:nvPr/>
        </p:nvSpPr>
        <p:spPr bwMode="auto">
          <a:xfrm>
            <a:off x="0" y="3644900"/>
            <a:ext cx="2339975" cy="327025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zh-CN" altLang="en-US" sz="1600" dirty="0">
                <a:latin typeface="Calibri" pitchFamily="34" charset="0"/>
              </a:rPr>
              <a:t> 潘宁源</a:t>
            </a:r>
            <a:r>
              <a:rPr lang="en-US" altLang="zh-CN" sz="1600" dirty="0">
                <a:latin typeface="Calibri" pitchFamily="34" charset="0"/>
              </a:rPr>
              <a:t>: </a:t>
            </a:r>
            <a:r>
              <a:rPr lang="zh-CN" altLang="en-US" sz="1600" dirty="0">
                <a:latin typeface="Calibri" pitchFamily="34" charset="0"/>
              </a:rPr>
              <a:t>提供质子束</a:t>
            </a:r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zh-CN" altLang="en-US" sz="1600" dirty="0">
                <a:latin typeface="Calibri" pitchFamily="34" charset="0"/>
              </a:rPr>
              <a:t> 过桥结构：实现高频功率耦合</a:t>
            </a:r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en-US" altLang="zh-CN" sz="1600" dirty="0">
                <a:latin typeface="Calibri" pitchFamily="34" charset="0"/>
              </a:rPr>
              <a:t> D</a:t>
            </a:r>
            <a:r>
              <a:rPr lang="zh-CN" altLang="en-US" sz="1600" dirty="0">
                <a:latin typeface="Calibri" pitchFamily="34" charset="0"/>
              </a:rPr>
              <a:t>盒头部：加速粒子</a:t>
            </a:r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zh-CN" altLang="en-US" sz="1600" dirty="0">
                <a:latin typeface="Calibri" pitchFamily="34" charset="0"/>
              </a:rPr>
              <a:t> 磁极头部 ：约束粒子运动方向，横向聚焦</a:t>
            </a:r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zh-CN" altLang="en-US" sz="1600" dirty="0">
                <a:latin typeface="Calibri" pitchFamily="34" charset="0"/>
              </a:rPr>
              <a:t> 束流强度调节器：束流开关和束流强度调节</a:t>
            </a:r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zh-CN" altLang="en-US" sz="1600" dirty="0">
                <a:latin typeface="Calibri" pitchFamily="34" charset="0"/>
              </a:rPr>
              <a:t> 轴向束流准直器：阻拦非理想粒子</a:t>
            </a:r>
            <a:endParaRPr lang="en-US" altLang="zh-CN" sz="1600" dirty="0">
              <a:latin typeface="Calibri" pitchFamily="34" charset="0"/>
            </a:endParaRPr>
          </a:p>
          <a:p>
            <a:pPr algn="l">
              <a:buFont typeface="Wingdings" pitchFamily="2" charset="2"/>
              <a:buChar char="p"/>
            </a:pPr>
            <a:r>
              <a:rPr lang="zh-CN" altLang="en-US" sz="1600" dirty="0">
                <a:latin typeface="Calibri" pitchFamily="34" charset="0"/>
              </a:rPr>
              <a:t>相宽调制器：控制束流相宽，实现单圈引出。</a:t>
            </a:r>
          </a:p>
        </p:txBody>
      </p:sp>
      <p:pic>
        <p:nvPicPr>
          <p:cNvPr id="132098" name="Picture 2" descr="K=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313" y="3883025"/>
            <a:ext cx="331311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1" name="Text Box 4"/>
          <p:cNvSpPr txBox="1">
            <a:spLocks noChangeArrowheads="1"/>
          </p:cNvSpPr>
          <p:nvPr/>
        </p:nvSpPr>
        <p:spPr bwMode="auto">
          <a:xfrm>
            <a:off x="2339975" y="3933825"/>
            <a:ext cx="571500" cy="31496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中心区电磁场设计</a:t>
            </a:r>
            <a:br>
              <a:rPr lang="zh-CN" altLang="en-US" sz="20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</a:br>
            <a:r>
              <a:rPr lang="zh-CN" altLang="en-US" sz="200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</a:t>
            </a:r>
          </a:p>
        </p:txBody>
      </p:sp>
      <p:sp>
        <p:nvSpPr>
          <p:cNvPr id="4" name="矩形 3"/>
          <p:cNvSpPr/>
          <p:nvPr/>
        </p:nvSpPr>
        <p:spPr>
          <a:xfrm>
            <a:off x="6804025" y="0"/>
            <a:ext cx="2339975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2000" b="1" dirty="0" smtClean="0">
                <a:solidFill>
                  <a:srgbClr val="800000"/>
                </a:solidFill>
                <a:latin typeface="Heiti SC Light"/>
                <a:ea typeface="Heiti SC Light"/>
                <a:cs typeface="Heiti SC Light"/>
              </a:rPr>
              <a:t>设计</a:t>
            </a:r>
            <a:r>
              <a:rPr lang="zh-CN" altLang="zh-CN" sz="2000" b="1" dirty="0" smtClean="0">
                <a:solidFill>
                  <a:srgbClr val="800000"/>
                </a:solidFill>
                <a:latin typeface="Heiti SC Light"/>
                <a:ea typeface="Heiti SC Light"/>
                <a:cs typeface="Heiti SC Light"/>
              </a:rPr>
              <a:t>指</a:t>
            </a:r>
            <a:r>
              <a:rPr lang="zh-CN" altLang="zh-CN" sz="2000" b="1" dirty="0">
                <a:solidFill>
                  <a:srgbClr val="800000"/>
                </a:solidFill>
                <a:latin typeface="Heiti SC Light"/>
                <a:ea typeface="Heiti SC Light"/>
                <a:cs typeface="Heiti SC Light"/>
              </a:rPr>
              <a:t>标：</a:t>
            </a:r>
            <a:endParaRPr lang="zh-CN" altLang="zh-CN" sz="1600" b="1" dirty="0">
              <a:solidFill>
                <a:srgbClr val="800000"/>
              </a:solidFill>
              <a:latin typeface="Heiti SC Light"/>
              <a:ea typeface="Heiti SC Light"/>
              <a:cs typeface="Heiti SC Light"/>
            </a:endParaRPr>
          </a:p>
        </p:txBody>
      </p:sp>
      <p:sp>
        <p:nvSpPr>
          <p:cNvPr id="2" name="矩形 3"/>
          <p:cNvSpPr>
            <a:spLocks noChangeArrowheads="1"/>
          </p:cNvSpPr>
          <p:nvPr/>
        </p:nvSpPr>
        <p:spPr bwMode="auto">
          <a:xfrm>
            <a:off x="6877050" y="404813"/>
            <a:ext cx="2266950" cy="1920875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 typeface="Wingdings" pitchFamily="2" charset="2"/>
              <a:buChar char=""/>
            </a:pPr>
            <a:r>
              <a:rPr lang="zh-CN" altLang="en-US" sz="2000" dirty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离子源引出流强大于</a:t>
            </a:r>
            <a:r>
              <a:rPr lang="en-US" altLang="zh-CN" sz="2000" dirty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10uA</a:t>
            </a:r>
          </a:p>
          <a:p>
            <a:pPr algn="l" eaLnBrk="0" hangingPunct="0">
              <a:buFont typeface="Wingdings" pitchFamily="2" charset="2"/>
              <a:buChar char=""/>
            </a:pPr>
            <a:r>
              <a:rPr lang="zh-CN" altLang="en-US" sz="2000" dirty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中心区纵向相位接收</a:t>
            </a:r>
            <a:r>
              <a:rPr lang="zh-CN" altLang="en-US" sz="2000" dirty="0" smtClean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度 </a:t>
            </a:r>
            <a:r>
              <a:rPr lang="en-US" altLang="zh-CN" sz="2000" dirty="0" smtClean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= 30</a:t>
            </a:r>
            <a:r>
              <a:rPr lang="en-US" altLang="zh-CN" sz="2000" dirty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°</a:t>
            </a:r>
          </a:p>
          <a:p>
            <a:pPr algn="l" eaLnBrk="0" hangingPunct="0">
              <a:buFont typeface="Wingdings" pitchFamily="2" charset="2"/>
              <a:buChar char=""/>
            </a:pPr>
            <a:r>
              <a:rPr lang="zh-CN" altLang="en-US" sz="2000" dirty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引出效率大于</a:t>
            </a:r>
            <a:r>
              <a:rPr lang="en-US" altLang="zh-CN" sz="2000" dirty="0">
                <a:solidFill>
                  <a:srgbClr val="000000"/>
                </a:solidFill>
                <a:latin typeface="Heiti SC Light"/>
                <a:ea typeface="Heiti SC Light"/>
                <a:cs typeface="Heiti SC Light"/>
              </a:rPr>
              <a:t>60%</a:t>
            </a:r>
          </a:p>
        </p:txBody>
      </p:sp>
      <p:pic>
        <p:nvPicPr>
          <p:cNvPr id="132107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67400" y="4775200"/>
            <a:ext cx="3276600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8" name="Text Box 4"/>
          <p:cNvSpPr txBox="1">
            <a:spLocks noChangeArrowheads="1"/>
          </p:cNvSpPr>
          <p:nvPr/>
        </p:nvSpPr>
        <p:spPr bwMode="auto">
          <a:xfrm>
            <a:off x="6084888" y="4013200"/>
            <a:ext cx="3059112" cy="711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中心区纵向相位接收度大于</a:t>
            </a:r>
            <a:r>
              <a:rPr lang="en-US" altLang="zh-CN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30°</a:t>
            </a:r>
            <a:endParaRPr lang="zh-CN" altLang="en-US" sz="20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2109" name="Picture 13" descr="CentralRegionTrj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32588" y="2349500"/>
            <a:ext cx="241141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11" name="Picture 1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1125538"/>
            <a:ext cx="6732588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2102" name="Text Box 4"/>
          <p:cNvSpPr txBox="1">
            <a:spLocks noChangeArrowheads="1"/>
          </p:cNvSpPr>
          <p:nvPr/>
        </p:nvSpPr>
        <p:spPr bwMode="auto">
          <a:xfrm>
            <a:off x="80963" y="1158875"/>
            <a:ext cx="1385887" cy="711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离子源与中心区</a:t>
            </a:r>
          </a:p>
        </p:txBody>
      </p:sp>
      <p:sp>
        <p:nvSpPr>
          <p:cNvPr id="132115" name="Oval 19"/>
          <p:cNvSpPr>
            <a:spLocks noChangeArrowheads="1"/>
          </p:cNvSpPr>
          <p:nvPr/>
        </p:nvSpPr>
        <p:spPr bwMode="auto">
          <a:xfrm>
            <a:off x="5651500" y="2852738"/>
            <a:ext cx="1225550" cy="503237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2.6 Central Region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404664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u="sng" dirty="0" smtClean="0">
                <a:solidFill>
                  <a:srgbClr val="800000"/>
                </a:solidFill>
                <a:latin typeface="Arial Black" pitchFamily="34" charset="0"/>
              </a:rPr>
              <a:t>2.6 Central Region </a:t>
            </a:r>
            <a:endParaRPr lang="zh-CN" altLang="en-US" u="sng" dirty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14" name="图片 13" descr="C:\Users\Administrator\Desktop\1.JPG"/>
          <p:cNvPicPr/>
          <p:nvPr/>
        </p:nvPicPr>
        <p:blipFill>
          <a:blip r:embed="rId2" cstate="screen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672408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 descr="C:\Users\Administrator\Desktop\2.JPG"/>
          <p:cNvPicPr/>
          <p:nvPr/>
        </p:nvPicPr>
        <p:blipFill>
          <a:blip r:embed="rId3" cstate="screen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600400" cy="343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5271709"/>
            <a:ext cx="9144000" cy="1569660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zh-CN" altLang="en-US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改善离子源结构，以提供机器运行的稳定性</a:t>
            </a:r>
            <a:endParaRPr lang="en-US" altLang="zh-CN" sz="24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  <a:p>
            <a:pPr algn="l">
              <a:defRPr/>
            </a:pPr>
            <a:r>
              <a:rPr lang="zh-CN" altLang="en-US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离子源的电、水，进出难度加大了</a:t>
            </a:r>
            <a:endParaRPr lang="en-US" altLang="zh-CN" sz="24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  <a:p>
            <a:pPr algn="l">
              <a:defRPr/>
            </a:pPr>
            <a:r>
              <a:rPr lang="zh-CN" altLang="en-US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局部分布电容改变大、高频系统参数影响大、高频头部设计难度大</a:t>
            </a:r>
            <a:endParaRPr lang="en-US" altLang="zh-CN" sz="2400" b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  <a:p>
            <a:pPr algn="l">
              <a:defRPr/>
            </a:pPr>
            <a:r>
              <a:rPr lang="zh-CN" altLang="en-US" sz="2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ea typeface="微软雅黑" pitchFamily="34" charset="-122"/>
              </a:rPr>
              <a:t>中心区轨道设计、如垂直聚焦等，情况更复杂</a:t>
            </a:r>
            <a:endParaRPr lang="en-US" altLang="zh-CN" sz="2400" b="1" dirty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214313" y="3649588"/>
            <a:ext cx="8351837" cy="107555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98467" name="Rectangle 3"/>
          <p:cNvSpPr>
            <a:spLocks noChangeArrowheads="1"/>
          </p:cNvSpPr>
          <p:nvPr/>
        </p:nvSpPr>
        <p:spPr bwMode="auto">
          <a:xfrm>
            <a:off x="539750" y="836613"/>
            <a:ext cx="79930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zh-CN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Plan of Talk</a:t>
            </a:r>
            <a:endParaRPr kumimoji="1" lang="zh-CN" alt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Introduction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Beam Physics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Component Design and Construction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Conclusion and Planning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  <a:cs typeface="方正彩云简体"/>
            </a:endParaRPr>
          </a:p>
        </p:txBody>
      </p:sp>
    </p:spTree>
  </p:cSld>
  <p:clrMapOvr>
    <a:masterClrMapping/>
  </p:clrMapOvr>
  <p:transition advTm="2688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7"/>
          <p:cNvSpPr txBox="1">
            <a:spLocks noChangeArrowheads="1"/>
          </p:cNvSpPr>
          <p:nvPr/>
        </p:nvSpPr>
        <p:spPr bwMode="auto">
          <a:xfrm>
            <a:off x="0" y="5035550"/>
            <a:ext cx="4572000" cy="1814513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BH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曲线测量，三方检测完成。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230MeV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主磁铁材料</a:t>
            </a:r>
            <a:r>
              <a:rPr lang="zh-CN" altLang="en-US" sz="2800" b="1" dirty="0">
                <a:solidFill>
                  <a:srgbClr val="FBF5A3"/>
                </a:solidFill>
                <a:latin typeface="微软雅黑" pitchFamily="34" charset="-122"/>
                <a:ea typeface="微软雅黑" pitchFamily="34" charset="-122"/>
              </a:rPr>
              <a:t>与</a:t>
            </a:r>
            <a:r>
              <a:rPr lang="en-US" altLang="zh-CN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100MeV</a:t>
            </a:r>
            <a:r>
              <a:rPr lang="zh-CN" altLang="en-US" sz="2800" b="1" dirty="0">
                <a:solidFill>
                  <a:srgbClr val="FBF5A3"/>
                </a:solidFill>
                <a:latin typeface="微软雅黑" pitchFamily="34" charset="-122"/>
                <a:ea typeface="微软雅黑" pitchFamily="34" charset="-122"/>
              </a:rPr>
              <a:t>法国进口的磁极材料</a:t>
            </a:r>
            <a:r>
              <a:rPr lang="en-US" altLang="zh-CN" sz="2800" b="1" dirty="0">
                <a:solidFill>
                  <a:srgbClr val="FBF5A3"/>
                </a:solidFill>
                <a:latin typeface="微软雅黑" pitchFamily="34" charset="-122"/>
                <a:ea typeface="微软雅黑" pitchFamily="34" charset="-122"/>
              </a:rPr>
              <a:t>BH</a:t>
            </a:r>
            <a:r>
              <a:rPr lang="zh-CN" altLang="en-US" sz="2800" b="1" dirty="0">
                <a:solidFill>
                  <a:srgbClr val="FBF5A3"/>
                </a:solidFill>
                <a:latin typeface="微软雅黑" pitchFamily="34" charset="-122"/>
                <a:ea typeface="微软雅黑" pitchFamily="34" charset="-122"/>
              </a:rPr>
              <a:t>曲线性能相当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67238" y="3890963"/>
            <a:ext cx="4576762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50" name="Text Box 14"/>
          <p:cNvSpPr txBox="1">
            <a:spLocks noChangeArrowheads="1"/>
          </p:cNvSpPr>
          <p:nvPr/>
        </p:nvSpPr>
        <p:spPr bwMode="auto">
          <a:xfrm>
            <a:off x="0" y="3203575"/>
            <a:ext cx="22685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kumimoji="1" lang="en-US" altLang="zh-CN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C</a:t>
            </a:r>
            <a:r>
              <a:rPr kumimoji="1" lang="en-US" altLang="zh-CN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0.01%</a:t>
            </a:r>
            <a:r>
              <a:rPr kumimoji="1" lang="zh-CN" alt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，</a:t>
            </a:r>
            <a:r>
              <a:rPr kumimoji="1" lang="zh-CN" altLang="en-US" sz="2800" dirty="0">
                <a:solidFill>
                  <a:srgbClr val="800000"/>
                </a:solidFill>
                <a:sym typeface="Symbol" pitchFamily="18" charset="2"/>
              </a:rPr>
              <a:t> </a:t>
            </a:r>
            <a:r>
              <a:rPr kumimoji="1" lang="zh-CN" altLang="en-US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</a:t>
            </a:r>
            <a:r>
              <a:rPr kumimoji="1" lang="en-US" altLang="zh-CN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C</a:t>
            </a:r>
            <a:r>
              <a:rPr kumimoji="1" lang="en-US" altLang="zh-CN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0.01%</a:t>
            </a:r>
            <a:endParaRPr kumimoji="1" lang="zh-CN" altLang="en-US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109" name="图片 14" descr="IMG_2054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06613" y="857250"/>
            <a:ext cx="246538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0" y="1325563"/>
            <a:ext cx="2000250" cy="18161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磁极、磁轭纯铁材料化学成分复检完成</a:t>
            </a:r>
          </a:p>
        </p:txBody>
      </p:sp>
      <p:pic>
        <p:nvPicPr>
          <p:cNvPr id="47111" name="图片 15" descr="IMG_205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86188" y="928688"/>
            <a:ext cx="241141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图片 16" descr="IMG_2057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83225" y="1000125"/>
            <a:ext cx="235743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图片 17" descr="IMG_2056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804025" y="1023938"/>
            <a:ext cx="2339975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Box 13"/>
          <p:cNvSpPr txBox="1">
            <a:spLocks noChangeArrowheads="1"/>
          </p:cNvSpPr>
          <p:nvPr/>
        </p:nvSpPr>
        <p:spPr bwMode="auto">
          <a:xfrm>
            <a:off x="0" y="404813"/>
            <a:ext cx="91440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3600"/>
              </a:lnSpc>
            </a:pPr>
            <a:r>
              <a:rPr lang="en-US" altLang="zh-CN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230MeV</a:t>
            </a: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回旋加速器 主磁铁精加工     </a:t>
            </a:r>
            <a:r>
              <a:rPr lang="en-US" altLang="zh-CN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吨毛坯</a:t>
            </a:r>
            <a:r>
              <a:rPr lang="en-US" altLang="zh-CN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吨成品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ChangeArrowheads="1"/>
          </p:cNvSpPr>
          <p:nvPr/>
        </p:nvSpPr>
        <p:spPr bwMode="auto">
          <a:xfrm>
            <a:off x="-107950" y="2101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-107950" y="561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zh-CN" altLang="en-US"/>
          </a:p>
        </p:txBody>
      </p:sp>
      <p:pic>
        <p:nvPicPr>
          <p:cNvPr id="48132" name="图片 9" descr="IMG_290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89463" y="3433763"/>
            <a:ext cx="4535487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图片 11" descr="IMG_289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357563"/>
            <a:ext cx="457200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13"/>
          <p:cNvSpPr txBox="1">
            <a:spLocks noChangeArrowheads="1"/>
          </p:cNvSpPr>
          <p:nvPr/>
        </p:nvSpPr>
        <p:spPr bwMode="auto">
          <a:xfrm>
            <a:off x="0" y="404813"/>
            <a:ext cx="9144000" cy="523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3600"/>
              </a:lnSpc>
            </a:pPr>
            <a:r>
              <a:rPr lang="en-US" altLang="zh-CN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230MeV</a:t>
            </a: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回旋加速器 主磁铁精加工     </a:t>
            </a:r>
            <a:r>
              <a:rPr lang="en-US" altLang="zh-CN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300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吨毛坯</a:t>
            </a:r>
            <a:r>
              <a:rPr lang="en-US" altLang="zh-CN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90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吨成品</a:t>
            </a:r>
          </a:p>
        </p:txBody>
      </p:sp>
      <p:pic>
        <p:nvPicPr>
          <p:cNvPr id="48135" name="图片 17" descr="IMG_2897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866775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图片 18" descr="IMG_2899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35488" y="855663"/>
            <a:ext cx="4608512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C:\Users\chengyu\Documents\Tencent Files\41448789\Image\C2C\L0V7VYPZY9AL%XTN[V}1MUF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325" y="936625"/>
            <a:ext cx="3071813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6"/>
          <p:cNvSpPr txBox="1">
            <a:spLocks noChangeArrowheads="1"/>
          </p:cNvSpPr>
          <p:nvPr/>
        </p:nvSpPr>
        <p:spPr bwMode="auto">
          <a:xfrm>
            <a:off x="-142875" y="1228725"/>
            <a:ext cx="2643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zh-CN" altLang="en-US" sz="2000">
                <a:solidFill>
                  <a:srgbClr val="800000"/>
                </a:solidFill>
                <a:latin typeface="Verdana" pitchFamily="34" charset="0"/>
              </a:rPr>
              <a:t>超导线圈设计与加工</a:t>
            </a:r>
          </a:p>
        </p:txBody>
      </p:sp>
      <p:pic>
        <p:nvPicPr>
          <p:cNvPr id="44036" name="Picture 1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06725" y="1044575"/>
            <a:ext cx="3348038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图片 12" descr="IMG_237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857625"/>
            <a:ext cx="2000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图片 13" descr="IMG_2414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43063" y="3859213"/>
            <a:ext cx="281146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图片 14" descr="IMG_2542.JP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357688" y="3859213"/>
            <a:ext cx="2249487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图片 15" descr="IMG_269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500813" y="3859213"/>
            <a:ext cx="2643187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Box 6"/>
          <p:cNvSpPr txBox="1">
            <a:spLocks noChangeArrowheads="1"/>
          </p:cNvSpPr>
          <p:nvPr/>
        </p:nvSpPr>
        <p:spPr bwMode="auto">
          <a:xfrm>
            <a:off x="-838200" y="3429000"/>
            <a:ext cx="4000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zh-CN" altLang="en-US" sz="2000">
                <a:solidFill>
                  <a:srgbClr val="800000"/>
                </a:solidFill>
                <a:latin typeface="Verdana" pitchFamily="34" charset="0"/>
              </a:rPr>
              <a:t>超导线圈装配与测试</a:t>
            </a:r>
          </a:p>
        </p:txBody>
      </p:sp>
      <p:pic>
        <p:nvPicPr>
          <p:cNvPr id="44042" name="图片 18" descr="IMG_2029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005513" y="1071563"/>
            <a:ext cx="3138487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TextBox 13"/>
          <p:cNvSpPr txBox="1">
            <a:spLocks noChangeArrowheads="1"/>
          </p:cNvSpPr>
          <p:nvPr/>
        </p:nvSpPr>
        <p:spPr bwMode="auto">
          <a:xfrm>
            <a:off x="0" y="404813"/>
            <a:ext cx="9144000" cy="5540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3600"/>
              </a:lnSpc>
            </a:pPr>
            <a:r>
              <a:rPr lang="en-US" altLang="zh-CN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230MeV</a:t>
            </a: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回旋加速器 超导磁体          </a:t>
            </a:r>
            <a:r>
              <a:rPr lang="en-US" altLang="zh-CN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2400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次试验，试制成功</a:t>
            </a:r>
            <a:endParaRPr lang="zh-CN" altLang="en-US" sz="2400" b="1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:\guanzi工作\work-2016\工作\工作照片\龙腾项目\mmexport148387834368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92150"/>
            <a:ext cx="6545263" cy="394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I:\guanzi工作\work-2016\工作\工作照片\龙腾项目\P70106-13355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64025" y="3933825"/>
            <a:ext cx="48799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IMG_852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88075" y="925513"/>
            <a:ext cx="295592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0" y="404813"/>
            <a:ext cx="9144000" cy="52405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en-US" altLang="zh-CN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230MeV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回旋加速器 超导磁体完成源地验收</a:t>
            </a:r>
          </a:p>
        </p:txBody>
      </p:sp>
      <p:pic>
        <p:nvPicPr>
          <p:cNvPr id="45062" name="Picture 2" descr="C:\Users\Administrator\Desktop\webwxgetmsgim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612775" y="3921125"/>
            <a:ext cx="5219700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214313" y="2071688"/>
            <a:ext cx="8351837" cy="5715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98467" name="Rectangle 3"/>
          <p:cNvSpPr>
            <a:spLocks noChangeArrowheads="1"/>
          </p:cNvSpPr>
          <p:nvPr/>
        </p:nvSpPr>
        <p:spPr bwMode="auto">
          <a:xfrm>
            <a:off x="539750" y="836613"/>
            <a:ext cx="79930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zh-CN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Plan of Talk</a:t>
            </a:r>
            <a:endParaRPr kumimoji="1" lang="zh-CN" alt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Introduction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Beam Physics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Component Design and Construction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Conclusion and Planning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  <a:cs typeface="方正彩云简体"/>
            </a:endParaRPr>
          </a:p>
        </p:txBody>
      </p:sp>
    </p:spTree>
  </p:cSld>
  <p:clrMapOvr>
    <a:masterClrMapping/>
  </p:clrMapOvr>
  <p:transition advTm="268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文本框 11"/>
          <p:cNvSpPr txBox="1">
            <a:spLocks noChangeArrowheads="1"/>
          </p:cNvSpPr>
          <p:nvPr/>
        </p:nvSpPr>
        <p:spPr bwMode="auto">
          <a:xfrm>
            <a:off x="12700" y="395288"/>
            <a:ext cx="9070975" cy="1016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 主磁铁电源已研制成功，完成测试，相关性能达到设计要求。并与超导线圈完成联机调试，在</a:t>
            </a:r>
            <a:r>
              <a:rPr lang="en-US" altLang="zh-CN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250A</a:t>
            </a: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成功励磁。</a:t>
            </a:r>
          </a:p>
        </p:txBody>
      </p:sp>
      <p:pic>
        <p:nvPicPr>
          <p:cNvPr id="46085" name="图片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38625" y="1365250"/>
            <a:ext cx="2427288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图片 12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75438" y="1371600"/>
            <a:ext cx="2408237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图片 13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75438" y="3762375"/>
            <a:ext cx="24384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0" name="Picture 2" descr="D:\Temp Photo\195490941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1356790"/>
            <a:ext cx="4411985" cy="2481741"/>
          </a:xfrm>
          <a:prstGeom prst="rect">
            <a:avLst/>
          </a:prstGeom>
          <a:noFill/>
        </p:spPr>
      </p:pic>
      <p:pic>
        <p:nvPicPr>
          <p:cNvPr id="273412" name="Picture 4" descr="D:\Temp Photo\133801354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3835973"/>
            <a:ext cx="4415859" cy="2239813"/>
          </a:xfrm>
          <a:prstGeom prst="rect">
            <a:avLst/>
          </a:prstGeom>
          <a:noFill/>
        </p:spPr>
      </p:pic>
      <p:sp>
        <p:nvSpPr>
          <p:cNvPr id="46083" name="文本框 9"/>
          <p:cNvSpPr txBox="1">
            <a:spLocks noChangeArrowheads="1"/>
          </p:cNvSpPr>
          <p:nvPr/>
        </p:nvSpPr>
        <p:spPr bwMode="auto">
          <a:xfrm>
            <a:off x="-1" y="6074634"/>
            <a:ext cx="4427985" cy="76944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超导磁体、低温、电源、失</a:t>
            </a:r>
            <a:r>
              <a:rPr lang="zh-CN" altLang="en-US" sz="2200" b="1" dirty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超保</a:t>
            </a:r>
            <a:r>
              <a:rPr lang="zh-CN" altLang="en-US" sz="22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护系统等</a:t>
            </a:r>
            <a:r>
              <a:rPr lang="en-US" altLang="zh-CN" sz="22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38</a:t>
            </a:r>
            <a:r>
              <a:rPr lang="zh-CN" altLang="en-US" sz="2200" b="1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</a:rPr>
              <a:t>箱运抵原子能院</a:t>
            </a:r>
            <a:endParaRPr lang="zh-CN" altLang="en-US" sz="2200" b="1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4427985" y="6079228"/>
            <a:ext cx="4716016" cy="76944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200" b="1" dirty="0" smtClean="0">
                <a:solidFill>
                  <a:srgbClr val="800000"/>
                </a:solidFill>
              </a:rPr>
              <a:t>电源系统、低温系统、控制系统工作正常，半年考验，</a:t>
            </a:r>
            <a:r>
              <a:rPr lang="en-US" altLang="zh-CN" sz="2200" b="1" dirty="0" smtClean="0">
                <a:solidFill>
                  <a:srgbClr val="800000"/>
                </a:solidFill>
              </a:rPr>
              <a:t>0 </a:t>
            </a:r>
            <a:r>
              <a:rPr lang="zh-CN" altLang="en-US" sz="2200" b="1" dirty="0" smtClean="0">
                <a:solidFill>
                  <a:srgbClr val="800000"/>
                </a:solidFill>
              </a:rPr>
              <a:t>失超</a:t>
            </a:r>
            <a:endParaRPr lang="zh-CN" altLang="en-US" sz="22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/>
          <p:cNvSpPr/>
          <p:nvPr/>
        </p:nvSpPr>
        <p:spPr bwMode="auto">
          <a:xfrm>
            <a:off x="-468560" y="4941168"/>
            <a:ext cx="10081120" cy="19168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grpSp>
        <p:nvGrpSpPr>
          <p:cNvPr id="2" name="组合 251906"/>
          <p:cNvGrpSpPr/>
          <p:nvPr/>
        </p:nvGrpSpPr>
        <p:grpSpPr bwMode="auto">
          <a:xfrm>
            <a:off x="9525" y="898525"/>
            <a:ext cx="9091613" cy="5924600"/>
            <a:chOff x="-48" y="528"/>
            <a:chExt cx="5787" cy="3771"/>
          </a:xfrm>
        </p:grpSpPr>
        <p:sp>
          <p:nvSpPr>
            <p:cNvPr id="11266" name="矩形 251907"/>
            <p:cNvSpPr>
              <a:spLocks noChangeArrowheads="1"/>
            </p:cNvSpPr>
            <p:nvPr/>
          </p:nvSpPr>
          <p:spPr bwMode="auto">
            <a:xfrm>
              <a:off x="4491" y="3627"/>
              <a:ext cx="1248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计算机</a:t>
              </a:r>
            </a:p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后处理 数据分析</a:t>
              </a:r>
            </a:p>
          </p:txBody>
        </p:sp>
        <p:pic>
          <p:nvPicPr>
            <p:cNvPr id="11267" name="图片 1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504" y="3840"/>
              <a:ext cx="816" cy="36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1268" name="图片 251909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0" y="1850"/>
              <a:ext cx="2980" cy="24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11269" name="图片 251910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479" y="816"/>
              <a:ext cx="91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1270" name="内容占位符 251911"/>
            <p:cNvGraphicFramePr>
              <a:graphicFrameLocks noGrp="1"/>
            </p:cNvGraphicFramePr>
            <p:nvPr/>
          </p:nvGraphicFramePr>
          <p:xfrm>
            <a:off x="3641" y="1968"/>
            <a:ext cx="679" cy="1557"/>
          </p:xfrm>
          <a:graphic>
            <a:graphicData uri="http://schemas.openxmlformats.org/presentationml/2006/ole">
              <p:oleObj spid="_x0000_s275458" r:id="rId6" imgW="2448267" imgH="5609524" progId="PBrush">
                <p:embed/>
              </p:oleObj>
            </a:graphicData>
          </a:graphic>
        </p:graphicFrame>
        <p:sp>
          <p:nvSpPr>
            <p:cNvPr id="11271" name="直接连接符 251912"/>
            <p:cNvSpPr>
              <a:spLocks noChangeShapeType="1"/>
            </p:cNvSpPr>
            <p:nvPr/>
          </p:nvSpPr>
          <p:spPr bwMode="auto">
            <a:xfrm>
              <a:off x="1824" y="3003"/>
              <a:ext cx="18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72" name="直接连接符 251913"/>
            <p:cNvSpPr>
              <a:spLocks noChangeShapeType="1"/>
            </p:cNvSpPr>
            <p:nvPr/>
          </p:nvSpPr>
          <p:spPr bwMode="auto">
            <a:xfrm>
              <a:off x="1248" y="3243"/>
              <a:ext cx="24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73" name="直接连接符 251914"/>
            <p:cNvSpPr>
              <a:spLocks noChangeShapeType="1"/>
            </p:cNvSpPr>
            <p:nvPr/>
          </p:nvSpPr>
          <p:spPr bwMode="auto">
            <a:xfrm>
              <a:off x="1824" y="2679"/>
              <a:ext cx="0" cy="56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74" name="矩形 251915"/>
            <p:cNvSpPr>
              <a:spLocks noChangeArrowheads="1"/>
            </p:cNvSpPr>
            <p:nvPr/>
          </p:nvSpPr>
          <p:spPr bwMode="auto">
            <a:xfrm>
              <a:off x="3648" y="1728"/>
              <a:ext cx="624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积分器</a:t>
              </a:r>
            </a:p>
          </p:txBody>
        </p:sp>
        <p:sp>
          <p:nvSpPr>
            <p:cNvPr id="11275" name="文本框 251916"/>
            <p:cNvSpPr txBox="1">
              <a:spLocks noChangeArrowheads="1"/>
            </p:cNvSpPr>
            <p:nvPr/>
          </p:nvSpPr>
          <p:spPr bwMode="auto">
            <a:xfrm>
              <a:off x="2976" y="2763"/>
              <a:ext cx="768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1800" b="1">
                  <a:latin typeface="Arial" panose="020B0604020202020204" pitchFamily="34" charset="0"/>
                </a:rPr>
                <a:t>直线光栅</a:t>
              </a:r>
            </a:p>
          </p:txBody>
        </p:sp>
        <p:sp>
          <p:nvSpPr>
            <p:cNvPr id="11276" name="文本框 251917"/>
            <p:cNvSpPr txBox="1">
              <a:spLocks noChangeArrowheads="1"/>
            </p:cNvSpPr>
            <p:nvPr/>
          </p:nvSpPr>
          <p:spPr bwMode="auto">
            <a:xfrm>
              <a:off x="2976" y="3012"/>
              <a:ext cx="768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1800" b="1">
                  <a:latin typeface="Arial" panose="020B0604020202020204" pitchFamily="34" charset="0"/>
                </a:rPr>
                <a:t>感应线圈</a:t>
              </a:r>
            </a:p>
          </p:txBody>
        </p:sp>
        <p:sp>
          <p:nvSpPr>
            <p:cNvPr id="11277" name="文本框 251918"/>
            <p:cNvSpPr txBox="1">
              <a:spLocks noChangeArrowheads="1"/>
            </p:cNvSpPr>
            <p:nvPr/>
          </p:nvSpPr>
          <p:spPr bwMode="auto">
            <a:xfrm>
              <a:off x="1218" y="2688"/>
              <a:ext cx="576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800" b="1">
                  <a:latin typeface="Arial" panose="020B0604020202020204" pitchFamily="34" charset="0"/>
                </a:rPr>
                <a:t>NMR1</a:t>
              </a:r>
            </a:p>
          </p:txBody>
        </p:sp>
        <p:sp>
          <p:nvSpPr>
            <p:cNvPr id="11278" name="矩形 251919"/>
            <p:cNvSpPr>
              <a:spLocks noChangeArrowheads="1"/>
            </p:cNvSpPr>
            <p:nvPr/>
          </p:nvSpPr>
          <p:spPr bwMode="auto">
            <a:xfrm>
              <a:off x="1539" y="528"/>
              <a:ext cx="81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特斯拉计</a:t>
              </a:r>
            </a:p>
          </p:txBody>
        </p:sp>
        <p:sp>
          <p:nvSpPr>
            <p:cNvPr id="11279" name="直接连接符 251920"/>
            <p:cNvSpPr>
              <a:spLocks noChangeShapeType="1"/>
            </p:cNvSpPr>
            <p:nvPr/>
          </p:nvSpPr>
          <p:spPr bwMode="auto">
            <a:xfrm>
              <a:off x="1671" y="4131"/>
              <a:ext cx="181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80" name="直接连接符 251921"/>
            <p:cNvSpPr>
              <a:spLocks noChangeShapeType="1"/>
            </p:cNvSpPr>
            <p:nvPr/>
          </p:nvSpPr>
          <p:spPr bwMode="auto">
            <a:xfrm>
              <a:off x="1665" y="3921"/>
              <a:ext cx="1814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81" name="矩形 251922"/>
            <p:cNvSpPr>
              <a:spLocks noChangeArrowheads="1"/>
            </p:cNvSpPr>
            <p:nvPr/>
          </p:nvSpPr>
          <p:spPr bwMode="auto">
            <a:xfrm>
              <a:off x="3561" y="3519"/>
              <a:ext cx="768" cy="26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运动控制卡</a:t>
              </a:r>
            </a:p>
          </p:txBody>
        </p:sp>
        <p:sp>
          <p:nvSpPr>
            <p:cNvPr id="11282" name="文本框 251923"/>
            <p:cNvSpPr txBox="1">
              <a:spLocks noChangeArrowheads="1"/>
            </p:cNvSpPr>
            <p:nvPr/>
          </p:nvSpPr>
          <p:spPr bwMode="auto">
            <a:xfrm>
              <a:off x="2976" y="3699"/>
              <a:ext cx="768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1800" b="1" dirty="0">
                  <a:latin typeface="Arial" panose="020B0604020202020204" pitchFamily="34" charset="0"/>
                </a:rPr>
                <a:t>编码器</a:t>
              </a:r>
            </a:p>
          </p:txBody>
        </p:sp>
        <p:sp>
          <p:nvSpPr>
            <p:cNvPr id="11283" name="文本框 251924"/>
            <p:cNvSpPr txBox="1">
              <a:spLocks noChangeArrowheads="1"/>
            </p:cNvSpPr>
            <p:nvPr/>
          </p:nvSpPr>
          <p:spPr bwMode="auto">
            <a:xfrm>
              <a:off x="2976" y="3921"/>
              <a:ext cx="768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1800" b="1" dirty="0">
                  <a:latin typeface="Arial" panose="020B0604020202020204" pitchFamily="34" charset="0"/>
                </a:rPr>
                <a:t>电   机</a:t>
              </a:r>
            </a:p>
          </p:txBody>
        </p:sp>
        <p:pic>
          <p:nvPicPr>
            <p:cNvPr id="11284" name="图片 251925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608" y="817"/>
              <a:ext cx="1056" cy="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5" name="直接连接符 251926"/>
            <p:cNvSpPr>
              <a:spLocks noChangeShapeType="1"/>
            </p:cNvSpPr>
            <p:nvPr/>
          </p:nvSpPr>
          <p:spPr bwMode="auto">
            <a:xfrm>
              <a:off x="4224" y="2955"/>
              <a:ext cx="22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86" name="直接连接符 251927"/>
            <p:cNvSpPr>
              <a:spLocks noChangeShapeType="1"/>
            </p:cNvSpPr>
            <p:nvPr/>
          </p:nvSpPr>
          <p:spPr bwMode="auto">
            <a:xfrm flipV="1">
              <a:off x="4464" y="864"/>
              <a:ext cx="0" cy="31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87" name="直接连接符 251928"/>
            <p:cNvSpPr>
              <a:spLocks noChangeShapeType="1"/>
            </p:cNvSpPr>
            <p:nvPr/>
          </p:nvSpPr>
          <p:spPr bwMode="auto">
            <a:xfrm>
              <a:off x="4341" y="4011"/>
              <a:ext cx="1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88" name="直接连接符 251929"/>
            <p:cNvSpPr>
              <a:spLocks noChangeShapeType="1"/>
            </p:cNvSpPr>
            <p:nvPr/>
          </p:nvSpPr>
          <p:spPr bwMode="auto">
            <a:xfrm flipV="1">
              <a:off x="2400" y="867"/>
              <a:ext cx="2064" cy="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89" name="文本框 251930"/>
            <p:cNvSpPr txBox="1">
              <a:spLocks noChangeArrowheads="1"/>
            </p:cNvSpPr>
            <p:nvPr/>
          </p:nvSpPr>
          <p:spPr bwMode="auto">
            <a:xfrm>
              <a:off x="-48" y="4011"/>
              <a:ext cx="1152" cy="23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zh-CN" altLang="en-US" sz="1800" b="1" dirty="0">
                  <a:latin typeface="Arial" panose="020B0604020202020204" pitchFamily="34" charset="0"/>
                </a:rPr>
                <a:t>测磁仪</a:t>
              </a:r>
            </a:p>
          </p:txBody>
        </p:sp>
        <p:sp>
          <p:nvSpPr>
            <p:cNvPr id="11290" name="直接连接符 251931"/>
            <p:cNvSpPr>
              <a:spLocks noChangeShapeType="1"/>
            </p:cNvSpPr>
            <p:nvPr/>
          </p:nvSpPr>
          <p:spPr bwMode="auto">
            <a:xfrm flipV="1">
              <a:off x="336" y="3387"/>
              <a:ext cx="7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91" name="矩形 251932"/>
            <p:cNvSpPr>
              <a:spLocks noChangeArrowheads="1"/>
            </p:cNvSpPr>
            <p:nvPr/>
          </p:nvSpPr>
          <p:spPr bwMode="auto">
            <a:xfrm>
              <a:off x="4704" y="1803"/>
              <a:ext cx="864" cy="25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工业控制机</a:t>
              </a:r>
            </a:p>
          </p:txBody>
        </p:sp>
        <p:pic>
          <p:nvPicPr>
            <p:cNvPr id="11292" name="图片 251933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4581" y="2649"/>
              <a:ext cx="1056" cy="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93" name="直接连接符 251934"/>
            <p:cNvSpPr>
              <a:spLocks noChangeShapeType="1"/>
            </p:cNvSpPr>
            <p:nvPr/>
          </p:nvSpPr>
          <p:spPr bwMode="auto">
            <a:xfrm flipV="1">
              <a:off x="1566" y="1653"/>
              <a:ext cx="520" cy="15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94" name="矩形 251935"/>
            <p:cNvSpPr>
              <a:spLocks noChangeArrowheads="1"/>
            </p:cNvSpPr>
            <p:nvPr/>
          </p:nvSpPr>
          <p:spPr bwMode="auto">
            <a:xfrm>
              <a:off x="144" y="1008"/>
              <a:ext cx="912" cy="48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恒温恒湿</a:t>
              </a:r>
            </a:p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空调系统</a:t>
              </a:r>
              <a:endParaRPr lang="zh-CN" altLang="en-US" sz="1800" b="1">
                <a:cs typeface="Arial" panose="020B0604020202020204" pitchFamily="34" charset="0"/>
              </a:endParaRPr>
            </a:p>
          </p:txBody>
        </p:sp>
        <p:sp>
          <p:nvSpPr>
            <p:cNvPr id="11295" name="直接连接符 251936"/>
            <p:cNvSpPr>
              <a:spLocks noChangeShapeType="1"/>
            </p:cNvSpPr>
            <p:nvPr/>
          </p:nvSpPr>
          <p:spPr bwMode="auto">
            <a:xfrm>
              <a:off x="4464" y="1515"/>
              <a:ext cx="1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96" name="直接连接符 251937"/>
            <p:cNvSpPr>
              <a:spLocks noChangeShapeType="1"/>
            </p:cNvSpPr>
            <p:nvPr/>
          </p:nvSpPr>
          <p:spPr bwMode="auto">
            <a:xfrm>
              <a:off x="5661" y="1632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97" name="直接连接符 251938"/>
            <p:cNvSpPr>
              <a:spLocks noChangeShapeType="1"/>
            </p:cNvSpPr>
            <p:nvPr/>
          </p:nvSpPr>
          <p:spPr bwMode="auto">
            <a:xfrm flipH="1">
              <a:off x="5079" y="2418"/>
              <a:ext cx="58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98" name="直接连接符 251939"/>
            <p:cNvSpPr>
              <a:spLocks noChangeShapeType="1"/>
            </p:cNvSpPr>
            <p:nvPr/>
          </p:nvSpPr>
          <p:spPr bwMode="auto">
            <a:xfrm>
              <a:off x="5088" y="2427"/>
              <a:ext cx="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299" name="文本框 251940"/>
            <p:cNvSpPr txBox="1">
              <a:spLocks noChangeArrowheads="1"/>
            </p:cNvSpPr>
            <p:nvPr/>
          </p:nvSpPr>
          <p:spPr bwMode="auto">
            <a:xfrm>
              <a:off x="720" y="2691"/>
              <a:ext cx="576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800" b="1">
                  <a:latin typeface="Arial" panose="020B0604020202020204" pitchFamily="34" charset="0"/>
                </a:rPr>
                <a:t>NMR2</a:t>
              </a:r>
            </a:p>
          </p:txBody>
        </p:sp>
        <p:sp>
          <p:nvSpPr>
            <p:cNvPr id="11300" name="直接连接符 251941"/>
            <p:cNvSpPr>
              <a:spLocks noChangeShapeType="1"/>
            </p:cNvSpPr>
            <p:nvPr/>
          </p:nvSpPr>
          <p:spPr bwMode="auto">
            <a:xfrm flipV="1">
              <a:off x="1104" y="1632"/>
              <a:ext cx="624" cy="15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301" name="矩形 251942"/>
            <p:cNvSpPr>
              <a:spLocks noChangeArrowheads="1"/>
            </p:cNvSpPr>
            <p:nvPr/>
          </p:nvSpPr>
          <p:spPr bwMode="auto">
            <a:xfrm>
              <a:off x="144" y="1863"/>
              <a:ext cx="912" cy="54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恒温室</a:t>
              </a:r>
            </a:p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温度</a:t>
              </a:r>
              <a:r>
                <a:rPr lang="en-US" altLang="zh-CN" sz="1800" b="1">
                  <a:latin typeface="Arial" panose="020B0604020202020204" pitchFamily="34" charset="0"/>
                </a:rPr>
                <a:t>25</a:t>
              </a:r>
              <a:r>
                <a:rPr lang="en-US" altLang="zh-CN" sz="1800" b="1">
                  <a:latin typeface="Arial" panose="020B0604020202020204" pitchFamily="34" charset="0"/>
                  <a:cs typeface="Arial" panose="020B0604020202020204" pitchFamily="34" charset="0"/>
                </a:rPr>
                <a:t>±1</a:t>
              </a:r>
              <a:r>
                <a:rPr lang="en-US" altLang="zh-CN" sz="1800" b="1">
                  <a:cs typeface="Arial" panose="020B0604020202020204" pitchFamily="34" charset="0"/>
                </a:rPr>
                <a:t>℃</a:t>
              </a:r>
              <a:endParaRPr lang="en-US" altLang="zh-CN" sz="1800" b="1">
                <a:latin typeface="Arial" panose="020B0604020202020204" pitchFamily="34" charset="0"/>
              </a:endParaRPr>
            </a:p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湿度</a:t>
              </a:r>
              <a:r>
                <a:rPr lang="en-US" altLang="zh-CN" sz="1800" b="1">
                  <a:latin typeface="Arial" panose="020B0604020202020204" pitchFamily="34" charset="0"/>
                </a:rPr>
                <a:t>30%-50%</a:t>
              </a:r>
              <a:endParaRPr lang="en-US" altLang="zh-CN" sz="1800" b="1">
                <a:cs typeface="Arial" panose="020B0604020202020204" pitchFamily="34" charset="0"/>
              </a:endParaRPr>
            </a:p>
          </p:txBody>
        </p:sp>
        <p:sp>
          <p:nvSpPr>
            <p:cNvPr id="11302" name="直接连接符 251943"/>
            <p:cNvSpPr>
              <a:spLocks noChangeShapeType="1"/>
            </p:cNvSpPr>
            <p:nvPr/>
          </p:nvSpPr>
          <p:spPr bwMode="auto">
            <a:xfrm>
              <a:off x="576" y="14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303" name="直接连接符 251944"/>
            <p:cNvSpPr>
              <a:spLocks noChangeShapeType="1"/>
            </p:cNvSpPr>
            <p:nvPr/>
          </p:nvSpPr>
          <p:spPr bwMode="auto">
            <a:xfrm>
              <a:off x="1824" y="2688"/>
              <a:ext cx="147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304" name="直接连接符 251945"/>
            <p:cNvSpPr>
              <a:spLocks noChangeShapeType="1"/>
            </p:cNvSpPr>
            <p:nvPr/>
          </p:nvSpPr>
          <p:spPr bwMode="auto">
            <a:xfrm flipV="1">
              <a:off x="3312" y="1452"/>
              <a:ext cx="0" cy="124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11305" name="文本框 251946"/>
            <p:cNvSpPr txBox="1">
              <a:spLocks noChangeArrowheads="1"/>
            </p:cNvSpPr>
            <p:nvPr/>
          </p:nvSpPr>
          <p:spPr bwMode="auto">
            <a:xfrm>
              <a:off x="3054" y="1824"/>
              <a:ext cx="240" cy="7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zh-CN" altLang="en-US" sz="1800" b="1">
                  <a:latin typeface="Arial" panose="020B0604020202020204" pitchFamily="34" charset="0"/>
                </a:rPr>
                <a:t>霍尔探头</a:t>
              </a:r>
            </a:p>
          </p:txBody>
        </p:sp>
        <p:sp>
          <p:nvSpPr>
            <p:cNvPr id="11306" name="矩形 251947"/>
            <p:cNvSpPr>
              <a:spLocks noChangeArrowheads="1"/>
            </p:cNvSpPr>
            <p:nvPr/>
          </p:nvSpPr>
          <p:spPr bwMode="auto">
            <a:xfrm>
              <a:off x="2928" y="1248"/>
              <a:ext cx="816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 eaLnBrk="0" hangingPunct="0"/>
              <a:r>
                <a:rPr lang="zh-CN" altLang="en-US" sz="1800" b="1">
                  <a:latin typeface="Arial" panose="020B0604020202020204" pitchFamily="34" charset="0"/>
                </a:rPr>
                <a:t>特斯拉计</a:t>
              </a:r>
            </a:p>
          </p:txBody>
        </p:sp>
        <p:sp>
          <p:nvSpPr>
            <p:cNvPr id="11307" name="直接连接符 251948"/>
            <p:cNvSpPr>
              <a:spLocks noChangeShapeType="1"/>
            </p:cNvSpPr>
            <p:nvPr/>
          </p:nvSpPr>
          <p:spPr bwMode="auto">
            <a:xfrm>
              <a:off x="3744" y="1371"/>
              <a:ext cx="7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arrow" w="med" len="med"/>
            </a:ln>
          </p:spPr>
          <p:txBody>
            <a:bodyPr/>
            <a:lstStyle/>
            <a:p>
              <a:endParaRPr lang="zh-CN" altLang="en-US" sz="1800"/>
            </a:p>
          </p:txBody>
        </p:sp>
      </p:grp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071934" y="922325"/>
            <a:ext cx="4929222" cy="7207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zh-CN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cs typeface="微软简隶书"/>
              </a:rPr>
              <a:t>磁场测量总体方案</a:t>
            </a:r>
          </a:p>
        </p:txBody>
      </p:sp>
      <p:sp>
        <p:nvSpPr>
          <p:cNvPr id="47" name="TextBox 13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zh-CN" altLang="en-US" sz="2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磁场测量系统：完成磁场测量与垫补的方案设计、目前正在加工，与之相关的恒温室、磁场测量设备、磁场测量控制系统采购和加工工作已完成。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screen"/>
          <a:srcRect l="12697" t="15223" r="12697" b="1050"/>
          <a:stretch>
            <a:fillRect/>
          </a:stretch>
        </p:blipFill>
        <p:spPr bwMode="auto">
          <a:xfrm>
            <a:off x="35496" y="548680"/>
            <a:ext cx="9095899" cy="574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65757"/>
            <a:ext cx="9144000" cy="604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0" y="981075"/>
            <a:ext cx="543560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</a:pPr>
            <a:endParaRPr lang="zh-CN" altLang="en-US"/>
          </a:p>
        </p:txBody>
      </p:sp>
      <p:sp>
        <p:nvSpPr>
          <p:cNvPr id="14340" name="文本框 239639"/>
          <p:cNvSpPr txBox="1">
            <a:spLocks noChangeArrowheads="1"/>
          </p:cNvSpPr>
          <p:nvPr/>
        </p:nvSpPr>
        <p:spPr bwMode="auto">
          <a:xfrm>
            <a:off x="16246" y="548680"/>
            <a:ext cx="5521326" cy="1189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</a:rPr>
              <a:t>测磁装置括中心轴、测量臂、支撑圆环和线槽圆环</a:t>
            </a:r>
            <a:r>
              <a:rPr lang="en-US" altLang="zh-CN" sz="2400" b="1" dirty="0">
                <a:latin typeface="Arial" panose="020B0604020202020204" pitchFamily="34" charset="0"/>
              </a:rPr>
              <a:t>,</a:t>
            </a:r>
            <a:r>
              <a:rPr lang="zh-CN" altLang="en-US" sz="2400" b="1" dirty="0">
                <a:latin typeface="Arial" panose="020B0604020202020204" pitchFamily="34" charset="0"/>
              </a:rPr>
              <a:t>已经完成出图和加工采购合同，目前正在厂家进行加工。</a:t>
            </a: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4391472" y="0"/>
            <a:ext cx="4752528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磁场测量：加工测磁仪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对象 16"/>
          <p:cNvGraphicFramePr>
            <a:graphicFrameLocks/>
          </p:cNvGraphicFramePr>
          <p:nvPr/>
        </p:nvGraphicFramePr>
        <p:xfrm>
          <a:off x="250825" y="3992758"/>
          <a:ext cx="4335463" cy="2424112"/>
        </p:xfrm>
        <a:graphic>
          <a:graphicData uri="http://schemas.openxmlformats.org/presentationml/2006/ole">
            <p:oleObj spid="_x0000_s276482" r:id="rId3" imgW="9953625" imgH="5762625" progId="PBrush">
              <p:embed/>
            </p:oleObj>
          </a:graphicData>
        </a:graphic>
      </p:graphicFrame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0" y="606620"/>
            <a:ext cx="543560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</a:pPr>
            <a:endParaRPr lang="zh-CN" altLang="en-US" sz="1800"/>
          </a:p>
        </p:txBody>
      </p:sp>
      <p:pic>
        <p:nvPicPr>
          <p:cNvPr id="15365" name="图片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79988" y="957458"/>
            <a:ext cx="3960812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6" name="对象 3"/>
          <p:cNvGraphicFramePr>
            <a:graphicFrameLocks/>
          </p:cNvGraphicFramePr>
          <p:nvPr/>
        </p:nvGraphicFramePr>
        <p:xfrm>
          <a:off x="155575" y="947933"/>
          <a:ext cx="4598988" cy="2592387"/>
        </p:xfrm>
        <a:graphic>
          <a:graphicData uri="http://schemas.openxmlformats.org/presentationml/2006/ole">
            <p:oleObj spid="_x0000_s276483" r:id="rId5" imgW="9096375" imgH="5124450" progId="PBrush">
              <p:embed/>
            </p:oleObj>
          </a:graphicData>
        </a:graphic>
      </p:graphicFrame>
      <p:sp>
        <p:nvSpPr>
          <p:cNvPr id="15367" name="文本框 239639"/>
          <p:cNvSpPr txBox="1">
            <a:spLocks noChangeArrowheads="1"/>
          </p:cNvSpPr>
          <p:nvPr/>
        </p:nvSpPr>
        <p:spPr bwMode="auto">
          <a:xfrm>
            <a:off x="-9525" y="3527620"/>
            <a:ext cx="8985250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zh-CN" altLang="en-US" sz="1800" b="1">
                <a:latin typeface="Arial" panose="020B0604020202020204" pitchFamily="34" charset="0"/>
              </a:rPr>
              <a:t>主要磁场测量设备到厂</a:t>
            </a:r>
          </a:p>
        </p:txBody>
      </p:sp>
      <p:pic>
        <p:nvPicPr>
          <p:cNvPr id="15368" name="图片 1" descr="微信图片_20170601201810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45050" y="4008633"/>
            <a:ext cx="41465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文本框 7"/>
          <p:cNvSpPr txBox="1">
            <a:spLocks noChangeArrowheads="1"/>
          </p:cNvSpPr>
          <p:nvPr/>
        </p:nvSpPr>
        <p:spPr bwMode="auto">
          <a:xfrm>
            <a:off x="6477000" y="4065783"/>
            <a:ext cx="2495550" cy="36671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zh-CN" altLang="zh-CN" sz="1800" b="1"/>
              <a:t>高精度积分器设备测试</a:t>
            </a:r>
          </a:p>
        </p:txBody>
      </p:sp>
      <p:sp>
        <p:nvSpPr>
          <p:cNvPr id="15370" name="文本框 9"/>
          <p:cNvSpPr txBox="1">
            <a:spLocks noChangeArrowheads="1"/>
          </p:cNvSpPr>
          <p:nvPr/>
        </p:nvSpPr>
        <p:spPr bwMode="auto">
          <a:xfrm>
            <a:off x="3071813" y="3127570"/>
            <a:ext cx="1644650" cy="36671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1800" b="1" dirty="0"/>
              <a:t>总体方案设计</a:t>
            </a:r>
          </a:p>
        </p:txBody>
      </p:sp>
      <p:sp>
        <p:nvSpPr>
          <p:cNvPr id="15371" name="文本框 10"/>
          <p:cNvSpPr txBox="1">
            <a:spLocks noChangeArrowheads="1"/>
          </p:cNvSpPr>
          <p:nvPr/>
        </p:nvSpPr>
        <p:spPr bwMode="auto">
          <a:xfrm>
            <a:off x="8293100" y="2824358"/>
            <a:ext cx="719138" cy="646331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zh-CN" altLang="zh-CN" sz="1800" b="1"/>
              <a:t>机柜</a:t>
            </a:r>
          </a:p>
          <a:p>
            <a:pPr algn="ctr" eaLnBrk="0" hangingPunct="0"/>
            <a:r>
              <a:rPr lang="zh-CN" altLang="zh-CN" sz="1800" b="1"/>
              <a:t>设计</a:t>
            </a:r>
          </a:p>
        </p:txBody>
      </p:sp>
      <p:sp>
        <p:nvSpPr>
          <p:cNvPr id="15372" name="文本框 15"/>
          <p:cNvSpPr txBox="1">
            <a:spLocks noChangeArrowheads="1"/>
          </p:cNvSpPr>
          <p:nvPr/>
        </p:nvSpPr>
        <p:spPr bwMode="auto">
          <a:xfrm>
            <a:off x="2463800" y="4048320"/>
            <a:ext cx="2084388" cy="36671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0" hangingPunct="0"/>
            <a:r>
              <a:rPr lang="zh-CN" altLang="zh-CN" sz="1800" b="1"/>
              <a:t>核磁共振设备测试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391472" y="0"/>
            <a:ext cx="4752528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磁场测量：设备、软件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6" descr="o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4427538" y="822871"/>
            <a:ext cx="4608512" cy="2484437"/>
          </a:xfrm>
          <a:noFill/>
        </p:spPr>
      </p:pic>
      <p:pic>
        <p:nvPicPr>
          <p:cNvPr id="39940" name="Picture 8" descr="tw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310063" y="3489871"/>
            <a:ext cx="4818062" cy="2881312"/>
          </a:xfrm>
          <a:noFill/>
        </p:spPr>
      </p:pic>
      <p:sp>
        <p:nvSpPr>
          <p:cNvPr id="39941" name="Text Box 10"/>
          <p:cNvSpPr txBox="1">
            <a:spLocks noChangeArrowheads="1"/>
          </p:cNvSpPr>
          <p:nvPr/>
        </p:nvSpPr>
        <p:spPr bwMode="auto">
          <a:xfrm>
            <a:off x="971550" y="2977108"/>
            <a:ext cx="170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400">
                <a:latin typeface="Times New Roman" pitchFamily="18" charset="0"/>
              </a:rPr>
              <a:t>功率合成器</a:t>
            </a:r>
          </a:p>
        </p:txBody>
      </p:sp>
      <p:pic>
        <p:nvPicPr>
          <p:cNvPr id="39942" name="Picture 11"/>
          <p:cNvPicPr>
            <a:picLocks noChangeAspect="1" noChangeArrowheads="1"/>
          </p:cNvPicPr>
          <p:nvPr/>
        </p:nvPicPr>
        <p:blipFill>
          <a:blip r:embed="rId5" cstate="screen"/>
          <a:srcRect t="1131" b="1505"/>
          <a:stretch>
            <a:fillRect/>
          </a:stretch>
        </p:blipFill>
        <p:spPr bwMode="auto">
          <a:xfrm>
            <a:off x="0" y="692696"/>
            <a:ext cx="4187825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1" descr="安装后的末级放大器_调整大小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222500" y="3766096"/>
            <a:ext cx="1966913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0" descr="中间级功率放大器01_调整大小"/>
          <p:cNvPicPr>
            <a:picLocks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3766096"/>
            <a:ext cx="22225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491880" y="0"/>
            <a:ext cx="5652120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一台发射机还是两台发射机</a:t>
            </a: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32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bitbear\Desktop\图片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38" y="792485"/>
            <a:ext cx="9136062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5496" y="404664"/>
            <a:ext cx="3744416" cy="52322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高频系统框图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12848" y="692696"/>
          <a:ext cx="7775576" cy="55473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48272"/>
                <a:gridCol w="5327304"/>
              </a:tblGrid>
              <a:tr h="27429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altLang="en-US" sz="2400" kern="100" dirty="0" smtClean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一级分解</a:t>
                      </a:r>
                      <a:endParaRPr lang="zh-CN" sz="2400" kern="100" dirty="0"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68569" marR="68569" marT="0" marB="0">
                    <a:solidFill>
                      <a:srgbClr val="4BAC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400" kern="100" dirty="0"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二级分解</a:t>
                      </a:r>
                    </a:p>
                  </a:txBody>
                  <a:tcPr marL="68569" marR="68569" marT="0" marB="0">
                    <a:solidFill>
                      <a:srgbClr val="4BACBD"/>
                    </a:solidFill>
                  </a:tcPr>
                </a:tc>
              </a:tr>
              <a:tr h="182863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kern="100" dirty="0" smtClean="0">
                          <a:effectLst/>
                        </a:rPr>
                        <a:t>一、</a:t>
                      </a:r>
                      <a:r>
                        <a:rPr lang="zh-CN" sz="2400" kern="100" dirty="0" smtClean="0">
                          <a:effectLst/>
                        </a:rPr>
                        <a:t>高</a:t>
                      </a:r>
                      <a:r>
                        <a:rPr lang="zh-CN" sz="2400" kern="100" dirty="0">
                          <a:effectLst/>
                        </a:rPr>
                        <a:t>频机</a:t>
                      </a:r>
                      <a:endParaRPr lang="zh-CN" sz="2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4BAC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高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频功率源合同签订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高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频功率源制造合同方案评审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高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频功率源前级测试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4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高</a:t>
                      </a:r>
                      <a:r>
                        <a:rPr lang="zh-CN" sz="2000" kern="100" dirty="0">
                          <a:effectLst/>
                        </a:rPr>
                        <a:t>频功率源电源分系统测试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5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高</a:t>
                      </a:r>
                      <a:r>
                        <a:rPr lang="zh-CN" sz="2000" kern="100" dirty="0">
                          <a:effectLst/>
                        </a:rPr>
                        <a:t>频功率源末级测试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6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高</a:t>
                      </a:r>
                      <a:r>
                        <a:rPr lang="zh-CN" sz="2000" kern="100" dirty="0">
                          <a:effectLst/>
                        </a:rPr>
                        <a:t>频功率源假负载</a:t>
                      </a:r>
                      <a:r>
                        <a:rPr lang="zh-CN" sz="2000" kern="100" dirty="0" smtClean="0">
                          <a:effectLst/>
                        </a:rPr>
                        <a:t>测试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kern="100" dirty="0" smtClean="0">
                          <a:effectLst/>
                        </a:rPr>
                        <a:t>二、</a:t>
                      </a:r>
                      <a:r>
                        <a:rPr lang="zh-CN" sz="2400" kern="100" dirty="0" smtClean="0">
                          <a:effectLst/>
                        </a:rPr>
                        <a:t>高</a:t>
                      </a:r>
                      <a:r>
                        <a:rPr lang="zh-CN" sz="2400" kern="100" dirty="0">
                          <a:effectLst/>
                        </a:rPr>
                        <a:t>频腔</a:t>
                      </a:r>
                      <a:endParaRPr lang="zh-CN" sz="2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4BAC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高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频腔体设计内部评审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完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成腔体结构设计、签订合同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CN" altLang="zh-CN" sz="2000" kern="1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高</a:t>
                      </a:r>
                      <a:r>
                        <a:rPr lang="zh-CN" altLang="zh-CN" sz="200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频腔体主材料采购</a:t>
                      </a: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10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完</a:t>
                      </a:r>
                      <a:r>
                        <a:rPr lang="zh-CN" sz="2000" kern="100" dirty="0">
                          <a:effectLst/>
                        </a:rPr>
                        <a:t>成腔体工装、</a:t>
                      </a:r>
                      <a:r>
                        <a:rPr lang="en-US" sz="2000" kern="100" dirty="0">
                          <a:effectLst/>
                        </a:rPr>
                        <a:t>D</a:t>
                      </a:r>
                      <a:r>
                        <a:rPr lang="zh-CN" sz="2000" kern="100" dirty="0">
                          <a:effectLst/>
                        </a:rPr>
                        <a:t>板和内杆加工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11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完</a:t>
                      </a:r>
                      <a:r>
                        <a:rPr lang="zh-CN" sz="2000" kern="100" dirty="0">
                          <a:effectLst/>
                        </a:rPr>
                        <a:t>成高频腔体微调、耦合窗加工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12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厂</a:t>
                      </a:r>
                      <a:r>
                        <a:rPr lang="zh-CN" sz="2000" kern="100" dirty="0">
                          <a:effectLst/>
                        </a:rPr>
                        <a:t>家源地与装配，</a:t>
                      </a:r>
                      <a:r>
                        <a:rPr lang="en-US" sz="2000" kern="100" dirty="0">
                          <a:effectLst/>
                        </a:rPr>
                        <a:t>Q</a:t>
                      </a:r>
                      <a:r>
                        <a:rPr lang="zh-CN" sz="2000" kern="100" dirty="0">
                          <a:effectLst/>
                        </a:rPr>
                        <a:t>值测试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kern="100" dirty="0" smtClean="0">
                          <a:effectLst/>
                        </a:rPr>
                        <a:t>三、</a:t>
                      </a:r>
                      <a:r>
                        <a:rPr lang="zh-CN" sz="2400" kern="100" dirty="0" smtClean="0">
                          <a:effectLst/>
                        </a:rPr>
                        <a:t>低</a:t>
                      </a:r>
                      <a:r>
                        <a:rPr lang="zh-CN" sz="2400" kern="100" dirty="0">
                          <a:effectLst/>
                        </a:rPr>
                        <a:t>电平</a:t>
                      </a:r>
                      <a:endParaRPr lang="zh-CN" sz="2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4BAC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原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型桌面实验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r>
                        <a:rPr lang="zh-CN" altLang="en-US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solidFill>
                            <a:srgbClr val="FF0000"/>
                          </a:solidFill>
                          <a:effectLst/>
                        </a:rPr>
                        <a:t>正</a:t>
                      </a:r>
                      <a:r>
                        <a:rPr lang="zh-CN" sz="2000" kern="100" dirty="0">
                          <a:solidFill>
                            <a:srgbClr val="FF0000"/>
                          </a:solidFill>
                          <a:effectLst/>
                        </a:rPr>
                        <a:t>样定型方案评审</a:t>
                      </a:r>
                      <a:endParaRPr lang="zh-CN" sz="20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 smtClean="0">
                          <a:effectLst/>
                        </a:rPr>
                        <a:t>15</a:t>
                      </a:r>
                      <a:r>
                        <a:rPr lang="zh-CN" altLang="en-US" sz="2000" kern="100" dirty="0" smtClean="0">
                          <a:effectLst/>
                        </a:rPr>
                        <a:t>、</a:t>
                      </a:r>
                      <a:r>
                        <a:rPr lang="zh-CN" sz="2000" kern="100" dirty="0" smtClean="0">
                          <a:effectLst/>
                        </a:rPr>
                        <a:t>厂</a:t>
                      </a:r>
                      <a:r>
                        <a:rPr lang="zh-CN" sz="2000" kern="100" dirty="0">
                          <a:effectLst/>
                        </a:rPr>
                        <a:t>家源地桌面验收</a:t>
                      </a:r>
                      <a:endParaRPr lang="zh-CN" sz="20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  <a:tr h="182863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400" kern="100" dirty="0" smtClean="0">
                          <a:effectLst/>
                        </a:rPr>
                        <a:t>四、</a:t>
                      </a:r>
                      <a:r>
                        <a:rPr lang="zh-CN" sz="2400" kern="100" dirty="0" smtClean="0">
                          <a:effectLst/>
                        </a:rPr>
                        <a:t>高</a:t>
                      </a:r>
                      <a:r>
                        <a:rPr lang="zh-CN" sz="2400" kern="100" dirty="0">
                          <a:effectLst/>
                        </a:rPr>
                        <a:t>频</a:t>
                      </a:r>
                      <a:r>
                        <a:rPr lang="zh-CN" sz="2400" kern="100" dirty="0" smtClean="0">
                          <a:effectLst/>
                        </a:rPr>
                        <a:t>调</a:t>
                      </a:r>
                      <a:r>
                        <a:rPr lang="zh-CN" altLang="en-US" sz="2400" kern="100" dirty="0" smtClean="0">
                          <a:effectLst/>
                        </a:rPr>
                        <a:t>试</a:t>
                      </a:r>
                      <a:endParaRPr lang="zh-CN" sz="24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4BACB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0066FF"/>
                          </a:solidFill>
                          <a:effectLst/>
                        </a:rPr>
                        <a:t>16</a:t>
                      </a:r>
                      <a:r>
                        <a:rPr lang="zh-CN" altLang="en-US" sz="2000" b="1" kern="100" dirty="0" smtClean="0">
                          <a:solidFill>
                            <a:srgbClr val="0066FF"/>
                          </a:solidFill>
                          <a:effectLst/>
                        </a:rPr>
                        <a:t>、</a:t>
                      </a:r>
                      <a:r>
                        <a:rPr lang="zh-CN" sz="2000" b="1" kern="100" dirty="0" smtClean="0">
                          <a:solidFill>
                            <a:srgbClr val="0066FF"/>
                          </a:solidFill>
                          <a:effectLst/>
                        </a:rPr>
                        <a:t>高</a:t>
                      </a:r>
                      <a:r>
                        <a:rPr lang="zh-CN" sz="2000" b="1" kern="100" dirty="0">
                          <a:solidFill>
                            <a:srgbClr val="0066FF"/>
                          </a:solidFill>
                          <a:effectLst/>
                        </a:rPr>
                        <a:t>频功率老练</a:t>
                      </a:r>
                      <a:endParaRPr lang="zh-CN" sz="2000" b="1" kern="100" dirty="0">
                        <a:solidFill>
                          <a:srgbClr val="0066FF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E9F1F5"/>
                    </a:solidFill>
                  </a:tcPr>
                </a:tc>
              </a:tr>
              <a:tr h="1828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rgbClr val="0066FF"/>
                          </a:solidFill>
                          <a:effectLst/>
                        </a:rPr>
                        <a:t>17</a:t>
                      </a:r>
                      <a:r>
                        <a:rPr lang="zh-CN" altLang="en-US" sz="2000" b="1" kern="100" dirty="0" smtClean="0">
                          <a:solidFill>
                            <a:srgbClr val="0066FF"/>
                          </a:solidFill>
                          <a:effectLst/>
                        </a:rPr>
                        <a:t>、</a:t>
                      </a:r>
                      <a:r>
                        <a:rPr lang="zh-CN" sz="2000" b="1" kern="100" dirty="0" smtClean="0">
                          <a:solidFill>
                            <a:srgbClr val="0066FF"/>
                          </a:solidFill>
                          <a:effectLst/>
                        </a:rPr>
                        <a:t>高</a:t>
                      </a:r>
                      <a:r>
                        <a:rPr lang="zh-CN" sz="2000" b="1" kern="100" dirty="0">
                          <a:solidFill>
                            <a:srgbClr val="0066FF"/>
                          </a:solidFill>
                          <a:effectLst/>
                        </a:rPr>
                        <a:t>频低电平试运行</a:t>
                      </a:r>
                      <a:endParaRPr lang="zh-CN" sz="2000" b="1" kern="100" dirty="0">
                        <a:solidFill>
                          <a:srgbClr val="0066FF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69" marR="68569" marT="0" marB="0">
                    <a:solidFill>
                      <a:srgbClr val="D0E3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56233" y="1146175"/>
            <a:ext cx="5390942" cy="5693866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主要技术指标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工作中心频率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71.3MHz	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放大器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3dB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带宽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4MHz	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运行模式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CW+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脉冲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射频输入功率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+10dBm	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额定输出功率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5kW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功率利用效率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45%	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功率放大增益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70dB	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放大器使用寿命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&gt; 100,000h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输入输出阻抗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 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50Ω	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冷却方式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：水冷	 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驻波比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：小于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1.2  </a:t>
            </a: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射频输入接口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SMA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射频输出接口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1-5/8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英寸</a:t>
            </a:r>
            <a:endParaRPr lang="en-US" altLang="zh-CN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冷却系统接口</a:t>
            </a: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：快插</a:t>
            </a:r>
          </a:p>
        </p:txBody>
      </p:sp>
      <p:pic>
        <p:nvPicPr>
          <p:cNvPr id="45062" name="Picture 2" descr="DSC_743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575050"/>
            <a:ext cx="375602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3" descr="复件DSCN296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147763"/>
            <a:ext cx="37560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1691680" y="498738"/>
            <a:ext cx="5652120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en-US" altLang="zh-CN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75kW</a:t>
            </a: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发射机：前级放大器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5" descr="GDR-SignalFlowChart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0825" y="1917700"/>
            <a:ext cx="44958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Line 6"/>
          <p:cNvSpPr>
            <a:spLocks noChangeShapeType="1"/>
          </p:cNvSpPr>
          <p:nvPr/>
        </p:nvSpPr>
        <p:spPr bwMode="auto">
          <a:xfrm flipV="1">
            <a:off x="1978025" y="1989138"/>
            <a:ext cx="2808288" cy="172878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6146" name="Object 13"/>
          <p:cNvGraphicFramePr>
            <a:graphicFrameLocks noChangeAspect="1"/>
          </p:cNvGraphicFramePr>
          <p:nvPr/>
        </p:nvGraphicFramePr>
        <p:xfrm>
          <a:off x="4932363" y="5300663"/>
          <a:ext cx="3724275" cy="466725"/>
        </p:xfrm>
        <a:graphic>
          <a:graphicData uri="http://schemas.openxmlformats.org/presentationml/2006/ole">
            <p:oleObj spid="_x0000_s280578" name="Equation" r:id="rId5" imgW="3721100" imgH="469900" progId="">
              <p:embed/>
            </p:oleObj>
          </a:graphicData>
        </a:graphic>
      </p:graphicFrame>
      <p:graphicFrame>
        <p:nvGraphicFramePr>
          <p:cNvPr id="6147" name="Object 14"/>
          <p:cNvGraphicFramePr>
            <a:graphicFrameLocks noChangeAspect="1"/>
          </p:cNvGraphicFramePr>
          <p:nvPr/>
        </p:nvGraphicFramePr>
        <p:xfrm>
          <a:off x="8004175" y="2492375"/>
          <a:ext cx="561975" cy="428625"/>
        </p:xfrm>
        <a:graphic>
          <a:graphicData uri="http://schemas.openxmlformats.org/presentationml/2006/ole">
            <p:oleObj spid="_x0000_s280579" name="Equation" r:id="rId6" imgW="558558" imgH="431613" progId="">
              <p:embed/>
            </p:oleObj>
          </a:graphicData>
        </a:graphic>
      </p:graphicFrame>
      <p:sp>
        <p:nvSpPr>
          <p:cNvPr id="6156" name="Line 15"/>
          <p:cNvSpPr>
            <a:spLocks noChangeShapeType="1"/>
          </p:cNvSpPr>
          <p:nvPr/>
        </p:nvSpPr>
        <p:spPr bwMode="auto">
          <a:xfrm>
            <a:off x="5595938" y="2260600"/>
            <a:ext cx="0" cy="10795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7" name="Line 16"/>
          <p:cNvSpPr>
            <a:spLocks noChangeShapeType="1"/>
          </p:cNvSpPr>
          <p:nvPr/>
        </p:nvSpPr>
        <p:spPr bwMode="auto">
          <a:xfrm>
            <a:off x="7396163" y="2260600"/>
            <a:ext cx="0" cy="10795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8" name="Line 17"/>
          <p:cNvSpPr>
            <a:spLocks noChangeShapeType="1"/>
          </p:cNvSpPr>
          <p:nvPr/>
        </p:nvSpPr>
        <p:spPr bwMode="auto">
          <a:xfrm>
            <a:off x="5811838" y="2692400"/>
            <a:ext cx="0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59" name="Line 18"/>
          <p:cNvSpPr>
            <a:spLocks noChangeShapeType="1"/>
          </p:cNvSpPr>
          <p:nvPr/>
        </p:nvSpPr>
        <p:spPr bwMode="auto">
          <a:xfrm>
            <a:off x="7612063" y="2692400"/>
            <a:ext cx="0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0" name="Line 19"/>
          <p:cNvSpPr>
            <a:spLocks noChangeShapeType="1"/>
          </p:cNvSpPr>
          <p:nvPr/>
        </p:nvSpPr>
        <p:spPr bwMode="auto">
          <a:xfrm flipH="1">
            <a:off x="5811838" y="2692400"/>
            <a:ext cx="2047875" cy="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1" name="Line 20"/>
          <p:cNvSpPr>
            <a:spLocks noChangeShapeType="1"/>
          </p:cNvSpPr>
          <p:nvPr/>
        </p:nvSpPr>
        <p:spPr bwMode="auto">
          <a:xfrm>
            <a:off x="5627688" y="3789363"/>
            <a:ext cx="0" cy="50323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2" name="Line 21"/>
          <p:cNvSpPr>
            <a:spLocks noChangeShapeType="1"/>
          </p:cNvSpPr>
          <p:nvPr/>
        </p:nvSpPr>
        <p:spPr bwMode="auto">
          <a:xfrm>
            <a:off x="7396163" y="3773488"/>
            <a:ext cx="0" cy="503237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6148" name="Object 22"/>
          <p:cNvGraphicFramePr>
            <a:graphicFrameLocks noChangeAspect="1"/>
          </p:cNvGraphicFramePr>
          <p:nvPr/>
        </p:nvGraphicFramePr>
        <p:xfrm>
          <a:off x="5932488" y="1903413"/>
          <a:ext cx="1189037" cy="252412"/>
        </p:xfrm>
        <a:graphic>
          <a:graphicData uri="http://schemas.openxmlformats.org/presentationml/2006/ole">
            <p:oleObj spid="_x0000_s280580" name="Equation" r:id="rId7" imgW="1180588" imgH="253890" progId="">
              <p:embed/>
            </p:oleObj>
          </a:graphicData>
        </a:graphic>
      </p:graphicFrame>
      <p:graphicFrame>
        <p:nvGraphicFramePr>
          <p:cNvPr id="6149" name="Object 23"/>
          <p:cNvGraphicFramePr>
            <a:graphicFrameLocks noChangeAspect="1"/>
          </p:cNvGraphicFramePr>
          <p:nvPr/>
        </p:nvGraphicFramePr>
        <p:xfrm>
          <a:off x="4876800" y="3340100"/>
          <a:ext cx="1520825" cy="428625"/>
        </p:xfrm>
        <a:graphic>
          <a:graphicData uri="http://schemas.openxmlformats.org/presentationml/2006/ole">
            <p:oleObj spid="_x0000_s280581" name="Equation" r:id="rId8" imgW="1511300" imgH="431800" progId="">
              <p:embed/>
            </p:oleObj>
          </a:graphicData>
        </a:graphic>
      </p:graphicFrame>
      <p:graphicFrame>
        <p:nvGraphicFramePr>
          <p:cNvPr id="6150" name="Object 24"/>
          <p:cNvGraphicFramePr>
            <a:graphicFrameLocks noChangeAspect="1"/>
          </p:cNvGraphicFramePr>
          <p:nvPr/>
        </p:nvGraphicFramePr>
        <p:xfrm>
          <a:off x="6864350" y="3429000"/>
          <a:ext cx="1430338" cy="250825"/>
        </p:xfrm>
        <a:graphic>
          <a:graphicData uri="http://schemas.openxmlformats.org/presentationml/2006/ole">
            <p:oleObj spid="_x0000_s280582" name="Equation" r:id="rId9" imgW="1422400" imgH="254000" progId="">
              <p:embed/>
            </p:oleObj>
          </a:graphicData>
        </a:graphic>
      </p:graphicFrame>
      <p:graphicFrame>
        <p:nvGraphicFramePr>
          <p:cNvPr id="6151" name="Object 25"/>
          <p:cNvGraphicFramePr>
            <a:graphicFrameLocks noChangeAspect="1"/>
          </p:cNvGraphicFramePr>
          <p:nvPr/>
        </p:nvGraphicFramePr>
        <p:xfrm>
          <a:off x="5092700" y="4492625"/>
          <a:ext cx="952500" cy="254000"/>
        </p:xfrm>
        <a:graphic>
          <a:graphicData uri="http://schemas.openxmlformats.org/presentationml/2006/ole">
            <p:oleObj spid="_x0000_s280583" name="Equation" r:id="rId10" imgW="952087" imgH="253890" progId="">
              <p:embed/>
            </p:oleObj>
          </a:graphicData>
        </a:graphic>
      </p:graphicFrame>
      <p:graphicFrame>
        <p:nvGraphicFramePr>
          <p:cNvPr id="6152" name="Object 26"/>
          <p:cNvGraphicFramePr>
            <a:graphicFrameLocks noChangeAspect="1"/>
          </p:cNvGraphicFramePr>
          <p:nvPr/>
        </p:nvGraphicFramePr>
        <p:xfrm>
          <a:off x="6964363" y="4492625"/>
          <a:ext cx="977900" cy="254000"/>
        </p:xfrm>
        <a:graphic>
          <a:graphicData uri="http://schemas.openxmlformats.org/presentationml/2006/ole">
            <p:oleObj spid="_x0000_s280584" name="Equation" r:id="rId11" imgW="977476" imgH="253890" progId="">
              <p:embed/>
            </p:oleObj>
          </a:graphicData>
        </a:graphic>
      </p:graphicFrame>
      <p:sp>
        <p:nvSpPr>
          <p:cNvPr id="6163" name="Line 27"/>
          <p:cNvSpPr>
            <a:spLocks noChangeShapeType="1"/>
          </p:cNvSpPr>
          <p:nvPr/>
        </p:nvSpPr>
        <p:spPr bwMode="auto">
          <a:xfrm flipH="1" flipV="1">
            <a:off x="2554288" y="3502025"/>
            <a:ext cx="2232025" cy="2087563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4" name="Line 28"/>
          <p:cNvSpPr>
            <a:spLocks noChangeShapeType="1"/>
          </p:cNvSpPr>
          <p:nvPr/>
        </p:nvSpPr>
        <p:spPr bwMode="auto">
          <a:xfrm>
            <a:off x="5651500" y="4797425"/>
            <a:ext cx="865188" cy="6477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5" name="Line 29"/>
          <p:cNvSpPr>
            <a:spLocks noChangeShapeType="1"/>
          </p:cNvSpPr>
          <p:nvPr/>
        </p:nvSpPr>
        <p:spPr bwMode="auto">
          <a:xfrm flipH="1">
            <a:off x="6588125" y="4724400"/>
            <a:ext cx="793750" cy="7207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166" name="Rectangle 30"/>
          <p:cNvSpPr>
            <a:spLocks noChangeArrowheads="1"/>
          </p:cNvSpPr>
          <p:nvPr/>
        </p:nvSpPr>
        <p:spPr bwMode="auto">
          <a:xfrm>
            <a:off x="4786313" y="1628775"/>
            <a:ext cx="3959225" cy="6477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6167" name="Rectangle 31"/>
          <p:cNvSpPr>
            <a:spLocks noChangeArrowheads="1"/>
          </p:cNvSpPr>
          <p:nvPr/>
        </p:nvSpPr>
        <p:spPr bwMode="auto">
          <a:xfrm>
            <a:off x="4786313" y="2278063"/>
            <a:ext cx="3959225" cy="165417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>
              <a:latin typeface="Times New Roman" pitchFamily="18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1691680" y="620688"/>
            <a:ext cx="5652120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低电平控制系统：控制环路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2319338" y="4106863"/>
            <a:ext cx="4752975" cy="7858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</a:pPr>
            <a:endParaRPr lang="zh-CN" altLang="en-US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3859213"/>
            <a:ext cx="9144000" cy="144145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itchFamily="34" charset="0"/>
              <a:buNone/>
            </a:pPr>
            <a:r>
              <a:rPr lang="en-US" altLang="zh-CN" sz="4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 2014</a:t>
            </a:r>
            <a:r>
              <a:rPr lang="zh-CN" altLang="en-US" sz="44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年，中国新增和死亡病例，  两项世界第一</a:t>
            </a:r>
            <a:endParaRPr lang="en-US" altLang="zh-CN" sz="4400" dirty="0">
              <a:solidFill>
                <a:schemeClr val="bg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417929"/>
            <a:ext cx="9144000" cy="1323439"/>
          </a:xfrm>
          <a:prstGeom prst="rect">
            <a:avLst/>
          </a:prstGeom>
          <a:solidFill>
            <a:srgbClr val="008080"/>
          </a:solidFill>
          <a:ln w="1905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中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国癌症报告：</a:t>
            </a:r>
            <a:r>
              <a:rPr lang="en-US" altLang="zh-CN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因癌症死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亡人数超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过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280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万</a:t>
            </a:r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，当年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新增癌症病人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430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万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318125"/>
            <a:ext cx="9144000" cy="14954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zh-CN" altLang="en-US" sz="36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报告预测全球癌症病例将呈迅猛增长态势，</a:t>
            </a:r>
            <a:r>
              <a:rPr lang="zh-CN" altLang="en-US" sz="2800" b="1" dirty="0"/>
              <a:t>从</a:t>
            </a:r>
            <a:r>
              <a:rPr lang="en-US" altLang="zh-CN" sz="2800" b="1" dirty="0"/>
              <a:t>2012</a:t>
            </a:r>
            <a:r>
              <a:rPr lang="zh-CN" altLang="en-US" sz="2800" b="1" dirty="0"/>
              <a:t>年</a:t>
            </a:r>
            <a:r>
              <a:rPr lang="en-US" altLang="zh-CN" sz="2800" b="1" dirty="0"/>
              <a:t>1400</a:t>
            </a:r>
            <a:r>
              <a:rPr lang="zh-CN" altLang="en-US" sz="2800" b="1" dirty="0"/>
              <a:t>万人，逐年递增至</a:t>
            </a:r>
            <a:r>
              <a:rPr lang="en-US" altLang="zh-CN" sz="2800" b="1" dirty="0"/>
              <a:t>2025</a:t>
            </a:r>
            <a:r>
              <a:rPr lang="zh-CN" altLang="en-US" sz="2800" b="1" dirty="0"/>
              <a:t>年的</a:t>
            </a:r>
            <a:r>
              <a:rPr lang="en-US" altLang="zh-CN" sz="2800" b="1" dirty="0"/>
              <a:t>1900</a:t>
            </a:r>
            <a:r>
              <a:rPr lang="zh-CN" altLang="en-US" sz="2800" b="1" dirty="0"/>
              <a:t>万，</a:t>
            </a:r>
            <a:br>
              <a:rPr lang="zh-CN" altLang="en-US" sz="2800" b="1" dirty="0"/>
            </a:br>
            <a:r>
              <a:rPr lang="zh-CN" altLang="en-US" sz="2800" b="1" dirty="0"/>
              <a:t>到</a:t>
            </a:r>
            <a:r>
              <a:rPr lang="en-US" altLang="zh-CN" sz="2800" b="1" dirty="0"/>
              <a:t>2035</a:t>
            </a:r>
            <a:r>
              <a:rPr lang="zh-CN" altLang="en-US" sz="2800" b="1" dirty="0"/>
              <a:t>年</a:t>
            </a:r>
            <a:r>
              <a:rPr lang="en-US" altLang="zh-CN" sz="2800" b="1" dirty="0"/>
              <a:t>2400</a:t>
            </a:r>
            <a:r>
              <a:rPr lang="zh-CN" altLang="en-US" sz="2800" b="1" dirty="0"/>
              <a:t>万例。</a:t>
            </a:r>
            <a:endParaRPr lang="en-US" altLang="zh-CN" sz="2800" b="1" dirty="0"/>
          </a:p>
        </p:txBody>
      </p:sp>
    </p:spTree>
    <p:custDataLst>
      <p:tags r:id="rId1"/>
    </p:custDataLst>
  </p:cSld>
  <p:clrMapOvr>
    <a:masterClrMapping/>
  </p:clrMapOvr>
  <p:transition advTm="217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141413"/>
            <a:ext cx="4695825" cy="2147887"/>
            <a:chOff x="1292" y="2341"/>
            <a:chExt cx="2958" cy="1353"/>
          </a:xfrm>
        </p:grpSpPr>
        <p:pic>
          <p:nvPicPr>
            <p:cNvPr id="48155" name="Picture 3" descr="SYN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292" y="2341"/>
              <a:ext cx="2958" cy="1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6" name="Text Box 4"/>
            <p:cNvSpPr txBox="1">
              <a:spLocks noChangeArrowheads="1"/>
            </p:cNvSpPr>
            <p:nvPr/>
          </p:nvSpPr>
          <p:spPr bwMode="auto">
            <a:xfrm>
              <a:off x="1292" y="2341"/>
              <a:ext cx="1027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Synthesizer Mod.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1690688"/>
            <a:ext cx="4725988" cy="2155825"/>
            <a:chOff x="2562" y="1207"/>
            <a:chExt cx="2977" cy="1358"/>
          </a:xfrm>
        </p:grpSpPr>
        <p:pic>
          <p:nvPicPr>
            <p:cNvPr id="48153" name="Picture 6" descr="IOC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562" y="1207"/>
              <a:ext cx="2977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4" name="Text Box 7"/>
            <p:cNvSpPr txBox="1">
              <a:spLocks noChangeArrowheads="1"/>
            </p:cNvSpPr>
            <p:nvPr/>
          </p:nvSpPr>
          <p:spPr bwMode="auto">
            <a:xfrm>
              <a:off x="2562" y="1210"/>
              <a:ext cx="1027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IOC Controller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2220913"/>
            <a:ext cx="4714875" cy="2178050"/>
            <a:chOff x="2381" y="1434"/>
            <a:chExt cx="2970" cy="1372"/>
          </a:xfrm>
        </p:grpSpPr>
        <p:pic>
          <p:nvPicPr>
            <p:cNvPr id="48151" name="Picture 9" descr="BUNCHER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381" y="1434"/>
              <a:ext cx="2970" cy="1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2" name="Text Box 10"/>
            <p:cNvSpPr txBox="1">
              <a:spLocks noChangeArrowheads="1"/>
            </p:cNvSpPr>
            <p:nvPr/>
          </p:nvSpPr>
          <p:spPr bwMode="auto">
            <a:xfrm>
              <a:off x="2381" y="1438"/>
              <a:ext cx="1027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Buncher Ctrl.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0" y="2725738"/>
            <a:ext cx="4700588" cy="2155825"/>
            <a:chOff x="2154" y="1661"/>
            <a:chExt cx="2961" cy="1358"/>
          </a:xfrm>
        </p:grpSpPr>
        <p:pic>
          <p:nvPicPr>
            <p:cNvPr id="48149" name="Picture 12" descr="TUN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2154" y="1661"/>
              <a:ext cx="2961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50" name="Text Box 13"/>
            <p:cNvSpPr txBox="1">
              <a:spLocks noChangeArrowheads="1"/>
            </p:cNvSpPr>
            <p:nvPr/>
          </p:nvSpPr>
          <p:spPr bwMode="auto">
            <a:xfrm>
              <a:off x="2154" y="1661"/>
              <a:ext cx="1027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Tuning Loop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0" y="3300413"/>
            <a:ext cx="4703763" cy="2155825"/>
            <a:chOff x="1882" y="1888"/>
            <a:chExt cx="2963" cy="1358"/>
          </a:xfrm>
        </p:grpSpPr>
        <p:pic>
          <p:nvPicPr>
            <p:cNvPr id="48147" name="Picture 15" descr="PHA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882" y="1888"/>
              <a:ext cx="2963" cy="1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8" name="Text Box 16"/>
            <p:cNvSpPr txBox="1">
              <a:spLocks noChangeArrowheads="1"/>
            </p:cNvSpPr>
            <p:nvPr/>
          </p:nvSpPr>
          <p:spPr bwMode="auto">
            <a:xfrm>
              <a:off x="1885" y="1888"/>
              <a:ext cx="1024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Phase Loop</a:t>
              </a:r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0" y="3824288"/>
            <a:ext cx="4854575" cy="2246312"/>
            <a:chOff x="1565" y="2082"/>
            <a:chExt cx="3058" cy="1415"/>
          </a:xfrm>
        </p:grpSpPr>
        <p:pic>
          <p:nvPicPr>
            <p:cNvPr id="48145" name="Picture 18" descr="MM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565" y="2082"/>
              <a:ext cx="3058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6" name="Text Box 19"/>
            <p:cNvSpPr txBox="1">
              <a:spLocks noChangeArrowheads="1"/>
            </p:cNvSpPr>
            <p:nvPr/>
          </p:nvSpPr>
          <p:spPr bwMode="auto">
            <a:xfrm>
              <a:off x="1565" y="2085"/>
              <a:ext cx="1027" cy="21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Moore Machine</a:t>
              </a: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0" y="4327525"/>
            <a:ext cx="4811713" cy="2122488"/>
            <a:chOff x="1326" y="2325"/>
            <a:chExt cx="3031" cy="1337"/>
          </a:xfrm>
        </p:grpSpPr>
        <p:pic>
          <p:nvPicPr>
            <p:cNvPr id="48143" name="Picture 21" descr="AMP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326" y="2325"/>
              <a:ext cx="3031" cy="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4" name="Text Box 22"/>
            <p:cNvSpPr txBox="1">
              <a:spLocks noChangeArrowheads="1"/>
            </p:cNvSpPr>
            <p:nvPr/>
          </p:nvSpPr>
          <p:spPr bwMode="auto">
            <a:xfrm>
              <a:off x="1332" y="2341"/>
              <a:ext cx="1021" cy="2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CC66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600">
                  <a:solidFill>
                    <a:srgbClr val="FF6600"/>
                  </a:solidFill>
                  <a:latin typeface="Times New Roman" pitchFamily="18" charset="0"/>
                </a:rPr>
                <a:t>Amplitude Loop</a:t>
              </a:r>
            </a:p>
          </p:txBody>
        </p:sp>
      </p:grpSp>
      <p:pic>
        <p:nvPicPr>
          <p:cNvPr id="48138" name="Picture 24" descr="IMG_0132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screen"/>
          <a:srcRect/>
          <a:stretch>
            <a:fillRect/>
          </a:stretch>
        </p:blipFill>
        <p:spPr>
          <a:xfrm>
            <a:off x="4140200" y="1141413"/>
            <a:ext cx="5003800" cy="2449512"/>
          </a:xfrm>
          <a:noFill/>
        </p:spPr>
      </p:pic>
      <p:pic>
        <p:nvPicPr>
          <p:cNvPr id="48139" name="Picture 23" descr="IMG_011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1" cstate="screen"/>
          <a:srcRect/>
          <a:stretch>
            <a:fillRect/>
          </a:stretch>
        </p:blipFill>
        <p:spPr>
          <a:xfrm>
            <a:off x="4140200" y="3567113"/>
            <a:ext cx="5003800" cy="2882900"/>
          </a:xfrm>
          <a:prstGeom prst="rect">
            <a:avLst/>
          </a:prstGeom>
          <a:noFill/>
        </p:spPr>
      </p:pic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1691680" y="476672"/>
            <a:ext cx="6012160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32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低电平控制系统：桌面测试完成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dministrator\桌面\20170601 质子治疗进展\高频腔体总图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80528" y="404664"/>
            <a:ext cx="4048984" cy="4952592"/>
          </a:xfrm>
          <a:prstGeom prst="rect">
            <a:avLst/>
          </a:prstGeom>
          <a:noFill/>
        </p:spPr>
      </p:pic>
      <p:pic>
        <p:nvPicPr>
          <p:cNvPr id="38915" name="Picture 3" descr="C:\Documents and Settings\Administrator\桌面\20170601 质子治疗进展\下腔体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60104" y="444374"/>
            <a:ext cx="2632376" cy="2768602"/>
          </a:xfrm>
          <a:prstGeom prst="rect">
            <a:avLst/>
          </a:prstGeom>
          <a:noFill/>
        </p:spPr>
      </p:pic>
      <p:pic>
        <p:nvPicPr>
          <p:cNvPr id="38916" name="Picture 4" descr="C:\Documents and Settings\Administrator\桌面\20170601 质子治疗进展\下腔体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14678" y="450752"/>
            <a:ext cx="2725474" cy="2690216"/>
          </a:xfrm>
          <a:prstGeom prst="rect">
            <a:avLst/>
          </a:prstGeom>
          <a:noFill/>
        </p:spPr>
      </p:pic>
      <p:pic>
        <p:nvPicPr>
          <p:cNvPr id="8" name="Picture 1" descr="C:\Users\bitbear\Desktop\Field.bm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28610" y="3356992"/>
            <a:ext cx="311539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bitbear\Desktop\center-field.bmp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07753" y="5156686"/>
            <a:ext cx="4104407" cy="17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auto">
          <a:xfrm>
            <a:off x="0" y="6309320"/>
            <a:ext cx="9324528" cy="548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28674" name="Picture 11" descr="极坐标"/>
          <p:cNvPicPr>
            <a:picLocks noGrp="1" noChangeAspect="1" noChangeArrowheads="1"/>
          </p:cNvPicPr>
          <p:nvPr>
            <p:ph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50813" y="487363"/>
            <a:ext cx="8035925" cy="6370637"/>
          </a:xfrm>
          <a:noFill/>
        </p:spPr>
      </p:pic>
      <p:sp>
        <p:nvSpPr>
          <p:cNvPr id="28679" name="AutoShape 19"/>
          <p:cNvSpPr>
            <a:spLocks noChangeArrowheads="1"/>
          </p:cNvSpPr>
          <p:nvPr/>
        </p:nvSpPr>
        <p:spPr bwMode="auto">
          <a:xfrm rot="-7924593">
            <a:off x="4164806" y="2961482"/>
            <a:ext cx="1223963" cy="1295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680" name="Text Box 17"/>
          <p:cNvSpPr txBox="1">
            <a:spLocks noChangeArrowheads="1"/>
          </p:cNvSpPr>
          <p:nvPr/>
        </p:nvSpPr>
        <p:spPr bwMode="auto">
          <a:xfrm rot="-1627392">
            <a:off x="4462463" y="3381375"/>
            <a:ext cx="7937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/>
              <a:t>过桥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224" y="2204864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6000" b="1" dirty="0" smtClean="0">
                <a:solidFill>
                  <a:srgbClr val="FF0000"/>
                </a:solidFill>
              </a:rPr>
              <a:t>①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5229200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</a:rPr>
              <a:t>②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7744" y="393305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</a:rPr>
              <a:t>③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980728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</a:rPr>
              <a:t>④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出进出进"/>
          <p:cNvPicPr>
            <a:picLocks noGrp="1" noChangeAspect="1" noChangeArrowheads="1"/>
          </p:cNvPicPr>
          <p:nvPr>
            <p:ph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-9525" y="404664"/>
            <a:ext cx="9144000" cy="5634709"/>
          </a:xfrm>
          <a:noFill/>
        </p:spPr>
      </p:pic>
      <p:sp>
        <p:nvSpPr>
          <p:cNvPr id="6" name="TextBox 5"/>
          <p:cNvSpPr txBox="1"/>
          <p:nvPr/>
        </p:nvSpPr>
        <p:spPr>
          <a:xfrm>
            <a:off x="-9331" y="6453336"/>
            <a:ext cx="9153331" cy="461665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FFFF99"/>
                </a:solidFill>
              </a:rPr>
              <a:t>+/-</a:t>
            </a:r>
            <a:r>
              <a:rPr lang="en-US" altLang="zh-CN" sz="2400" b="1" dirty="0">
                <a:solidFill>
                  <a:srgbClr val="FFFF99"/>
                </a:solidFill>
              </a:rPr>
              <a:t>3mm</a:t>
            </a:r>
            <a:endParaRPr lang="zh-CN" altLang="en-US" sz="2400" b="1" dirty="0">
              <a:solidFill>
                <a:srgbClr val="FFFF99"/>
              </a:solidFill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8056563" y="2648473"/>
            <a:ext cx="323850" cy="360363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6296025" y="3348561"/>
            <a:ext cx="295275" cy="28892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995738" y="1040336"/>
            <a:ext cx="2305050" cy="23050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 sz="200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995738" y="1040336"/>
            <a:ext cx="4105275" cy="16557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 sz="200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54603" y="824436"/>
            <a:ext cx="223651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/>
              <a:t>潜在杂散束流轰击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2360" y="5437673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</a:rPr>
              <a:t>④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5445224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</a:rPr>
              <a:t>③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5445224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FF0000"/>
                </a:solidFill>
              </a:rPr>
              <a:t>②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3688" y="5445224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6000" b="1" dirty="0" smtClean="0">
                <a:solidFill>
                  <a:srgbClr val="FF0000"/>
                </a:solidFill>
              </a:rPr>
              <a:t>①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7" name="Picture 32" descr="捕获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11775"/>
            <a:ext cx="914400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0" y="404664"/>
            <a:ext cx="3900488" cy="3709988"/>
            <a:chOff x="0" y="981"/>
            <a:chExt cx="2457" cy="2337"/>
          </a:xfrm>
        </p:grpSpPr>
        <p:pic>
          <p:nvPicPr>
            <p:cNvPr id="187416" name="Picture 29" descr="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981"/>
              <a:ext cx="2352" cy="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7417" name="Text Box 35"/>
            <p:cNvSpPr txBox="1">
              <a:spLocks noChangeArrowheads="1"/>
            </p:cNvSpPr>
            <p:nvPr/>
          </p:nvSpPr>
          <p:spPr bwMode="auto">
            <a:xfrm>
              <a:off x="1689" y="3087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FF0000"/>
                  </a:solidFill>
                  <a:latin typeface="Arial" pitchFamily="34" charset="0"/>
                  <a:ea typeface="黑体" pitchFamily="49" charset="-122"/>
                </a:rPr>
                <a:t>元件装配</a:t>
              </a:r>
            </a:p>
          </p:txBody>
        </p:sp>
        <p:sp>
          <p:nvSpPr>
            <p:cNvPr id="187418" name="Text Box 54"/>
            <p:cNvSpPr txBox="1">
              <a:spLocks noChangeArrowheads="1"/>
            </p:cNvSpPr>
            <p:nvPr/>
          </p:nvSpPr>
          <p:spPr bwMode="auto">
            <a:xfrm>
              <a:off x="96" y="1593"/>
              <a:ext cx="7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>
                  <a:latin typeface="Arial" pitchFamily="34" charset="0"/>
                  <a:ea typeface="黑体" pitchFamily="49" charset="-122"/>
                </a:rPr>
                <a:t>恒温器</a:t>
              </a:r>
            </a:p>
          </p:txBody>
        </p:sp>
        <p:sp>
          <p:nvSpPr>
            <p:cNvPr id="187419" name="Line 56"/>
            <p:cNvSpPr>
              <a:spLocks noChangeShapeType="1"/>
            </p:cNvSpPr>
            <p:nvPr/>
          </p:nvSpPr>
          <p:spPr bwMode="auto">
            <a:xfrm>
              <a:off x="960" y="240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420" name="Line 57"/>
            <p:cNvSpPr>
              <a:spLocks noChangeShapeType="1"/>
            </p:cNvSpPr>
            <p:nvPr/>
          </p:nvSpPr>
          <p:spPr bwMode="auto">
            <a:xfrm>
              <a:off x="1536" y="1728"/>
              <a:ext cx="192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421" name="Line 58"/>
            <p:cNvSpPr>
              <a:spLocks noChangeShapeType="1"/>
            </p:cNvSpPr>
            <p:nvPr/>
          </p:nvSpPr>
          <p:spPr bwMode="auto">
            <a:xfrm>
              <a:off x="1728" y="2583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422" name="Text Box 59"/>
            <p:cNvSpPr txBox="1">
              <a:spLocks noChangeArrowheads="1"/>
            </p:cNvSpPr>
            <p:nvPr/>
          </p:nvSpPr>
          <p:spPr bwMode="auto">
            <a:xfrm>
              <a:off x="1740" y="2379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>
                  <a:latin typeface="Arial" pitchFamily="34" charset="0"/>
                  <a:ea typeface="黑体" pitchFamily="49" charset="-122"/>
                </a:rPr>
                <a:t>磁通道</a:t>
              </a:r>
            </a:p>
          </p:txBody>
        </p:sp>
        <p:sp>
          <p:nvSpPr>
            <p:cNvPr id="187423" name="Line 60"/>
            <p:cNvSpPr>
              <a:spLocks noChangeShapeType="1"/>
            </p:cNvSpPr>
            <p:nvPr/>
          </p:nvSpPr>
          <p:spPr bwMode="auto">
            <a:xfrm>
              <a:off x="1488" y="2832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7424" name="Text Box 61"/>
            <p:cNvSpPr txBox="1">
              <a:spLocks noChangeArrowheads="1"/>
            </p:cNvSpPr>
            <p:nvPr/>
          </p:nvSpPr>
          <p:spPr bwMode="auto">
            <a:xfrm>
              <a:off x="1467" y="2610"/>
              <a:ext cx="83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 dirty="0">
                  <a:latin typeface="Arial" pitchFamily="34" charset="0"/>
                  <a:ea typeface="黑体" pitchFamily="49" charset="-122"/>
                </a:rPr>
                <a:t>静电偏转板</a:t>
              </a:r>
            </a:p>
          </p:txBody>
        </p:sp>
      </p:grpSp>
      <p:sp>
        <p:nvSpPr>
          <p:cNvPr id="187425" name="Text Box 64"/>
          <p:cNvSpPr txBox="1">
            <a:spLocks noChangeArrowheads="1"/>
          </p:cNvSpPr>
          <p:nvPr/>
        </p:nvSpPr>
        <p:spPr bwMode="auto">
          <a:xfrm>
            <a:off x="0" y="53340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solidFill>
                  <a:srgbClr val="FF0000"/>
                </a:solidFill>
                <a:latin typeface="Arial" pitchFamily="34" charset="0"/>
                <a:ea typeface="黑体" pitchFamily="49" charset="-122"/>
              </a:rPr>
              <a:t>静电偏转板高压馈入管</a:t>
            </a:r>
          </a:p>
        </p:txBody>
      </p:sp>
      <p:sp>
        <p:nvSpPr>
          <p:cNvPr id="187426" name="Text Box 66"/>
          <p:cNvSpPr txBox="1">
            <a:spLocks noChangeArrowheads="1"/>
          </p:cNvSpPr>
          <p:nvPr/>
        </p:nvSpPr>
        <p:spPr bwMode="auto">
          <a:xfrm>
            <a:off x="914400" y="63246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气缸</a:t>
            </a:r>
          </a:p>
        </p:txBody>
      </p:sp>
      <p:sp>
        <p:nvSpPr>
          <p:cNvPr id="187427" name="Text Box 67"/>
          <p:cNvSpPr txBox="1">
            <a:spLocks noChangeArrowheads="1"/>
          </p:cNvSpPr>
          <p:nvPr/>
        </p:nvSpPr>
        <p:spPr bwMode="auto">
          <a:xfrm>
            <a:off x="7415213" y="6324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绝缘陶瓷</a:t>
            </a:r>
          </a:p>
        </p:txBody>
      </p:sp>
      <p:sp>
        <p:nvSpPr>
          <p:cNvPr id="187428" name="Text Box 68"/>
          <p:cNvSpPr txBox="1">
            <a:spLocks noChangeArrowheads="1"/>
          </p:cNvSpPr>
          <p:nvPr/>
        </p:nvSpPr>
        <p:spPr bwMode="auto">
          <a:xfrm>
            <a:off x="8496300" y="6324600"/>
            <a:ext cx="661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接头</a:t>
            </a:r>
          </a:p>
        </p:txBody>
      </p:sp>
      <p:sp>
        <p:nvSpPr>
          <p:cNvPr id="187429" name="Text Box 69"/>
          <p:cNvSpPr txBox="1">
            <a:spLocks noChangeArrowheads="1"/>
          </p:cNvSpPr>
          <p:nvPr/>
        </p:nvSpPr>
        <p:spPr bwMode="auto">
          <a:xfrm>
            <a:off x="2667000" y="6367463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波纹管</a:t>
            </a:r>
          </a:p>
        </p:txBody>
      </p:sp>
      <p:sp>
        <p:nvSpPr>
          <p:cNvPr id="187430" name="Text Box 70"/>
          <p:cNvSpPr txBox="1">
            <a:spLocks noChangeArrowheads="1"/>
          </p:cNvSpPr>
          <p:nvPr/>
        </p:nvSpPr>
        <p:spPr bwMode="auto">
          <a:xfrm>
            <a:off x="3429000" y="6353175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法兰</a:t>
            </a:r>
          </a:p>
        </p:txBody>
      </p:sp>
      <p:sp>
        <p:nvSpPr>
          <p:cNvPr id="187431" name="Text Box 71"/>
          <p:cNvSpPr txBox="1">
            <a:spLocks noChangeArrowheads="1"/>
          </p:cNvSpPr>
          <p:nvPr/>
        </p:nvSpPr>
        <p:spPr bwMode="auto">
          <a:xfrm>
            <a:off x="6248400" y="6338888"/>
            <a:ext cx="91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密封管</a:t>
            </a:r>
          </a:p>
        </p:txBody>
      </p:sp>
      <p:sp>
        <p:nvSpPr>
          <p:cNvPr id="187432" name="Text Box 72"/>
          <p:cNvSpPr txBox="1">
            <a:spLocks noChangeArrowheads="1"/>
          </p:cNvSpPr>
          <p:nvPr/>
        </p:nvSpPr>
        <p:spPr bwMode="auto">
          <a:xfrm>
            <a:off x="4800600" y="6324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>
                <a:latin typeface="Arial" pitchFamily="34" charset="0"/>
                <a:ea typeface="黑体" pitchFamily="49" charset="-122"/>
              </a:rPr>
              <a:t>导向</a:t>
            </a:r>
          </a:p>
        </p:txBody>
      </p:sp>
      <p:sp>
        <p:nvSpPr>
          <p:cNvPr id="41996" name="TextBox 11"/>
          <p:cNvSpPr txBox="1">
            <a:spLocks noChangeArrowheads="1"/>
          </p:cNvSpPr>
          <p:nvPr/>
        </p:nvSpPr>
        <p:spPr bwMode="auto">
          <a:xfrm>
            <a:off x="0" y="4240213"/>
            <a:ext cx="5219700" cy="1066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已完成引出系统工程设计</a:t>
            </a:r>
            <a:b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偏转板、磁通道施工设计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91880" y="3068638"/>
            <a:ext cx="3635375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zh-CN" altLang="en-US" sz="1800" b="1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静电偏转板高压实验目的：</a:t>
            </a:r>
            <a:endParaRPr lang="en-US" altLang="zh-CN" sz="1800" b="1" dirty="0">
              <a:solidFill>
                <a:srgbClr val="0000CC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800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检验高压馈入设计的可靠性</a:t>
            </a:r>
            <a:endParaRPr lang="en-US" altLang="zh-CN" sz="1800" dirty="0">
              <a:solidFill>
                <a:srgbClr val="0000CC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800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摸索高压电极表面处理工艺</a:t>
            </a:r>
            <a:endParaRPr lang="en-US" altLang="zh-CN" sz="1800" dirty="0">
              <a:solidFill>
                <a:srgbClr val="0000CC"/>
              </a:solidFill>
              <a:latin typeface="黑体" pitchFamily="49" charset="-122"/>
              <a:ea typeface="黑体" pitchFamily="49" charset="-122"/>
            </a:endParaRPr>
          </a:p>
          <a:p>
            <a:pPr>
              <a:buFont typeface="Wingdings" pitchFamily="2" charset="2"/>
              <a:buChar char="n"/>
            </a:pPr>
            <a:r>
              <a:rPr lang="zh-CN" altLang="en-US" sz="1800" dirty="0">
                <a:solidFill>
                  <a:srgbClr val="0000CC"/>
                </a:solidFill>
                <a:latin typeface="黑体" pitchFamily="49" charset="-122"/>
                <a:ea typeface="黑体" pitchFamily="49" charset="-122"/>
              </a:rPr>
              <a:t>高压锻炼偏转板的耐压能力</a:t>
            </a:r>
          </a:p>
        </p:txBody>
      </p: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5181600" y="4221163"/>
            <a:ext cx="3962400" cy="1109662"/>
            <a:chOff x="3072" y="1584"/>
            <a:chExt cx="2496" cy="1721"/>
          </a:xfrm>
        </p:grpSpPr>
        <p:pic>
          <p:nvPicPr>
            <p:cNvPr id="187450" name="Picture 30" descr="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72" y="1584"/>
              <a:ext cx="2496" cy="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7451" name="Text Box 39"/>
            <p:cNvSpPr txBox="1">
              <a:spLocks noChangeArrowheads="1"/>
            </p:cNvSpPr>
            <p:nvPr/>
          </p:nvSpPr>
          <p:spPr bwMode="auto">
            <a:xfrm>
              <a:off x="4128" y="2736"/>
              <a:ext cx="1296" cy="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1800">
                  <a:solidFill>
                    <a:srgbClr val="FF0000"/>
                  </a:solidFill>
                  <a:latin typeface="Arial" pitchFamily="34" charset="0"/>
                  <a:ea typeface="黑体" pitchFamily="49" charset="-122"/>
                </a:rPr>
                <a:t>磁通道组合插入件</a:t>
              </a: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95936" y="404664"/>
            <a:ext cx="488154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899592" y="2203128"/>
            <a:ext cx="3166979" cy="288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 bwMode="auto">
          <a:xfrm>
            <a:off x="4644008" y="2564904"/>
            <a:ext cx="1365872" cy="181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直线箭头连接符 4"/>
          <p:cNvCxnSpPr/>
          <p:nvPr/>
        </p:nvCxnSpPr>
        <p:spPr>
          <a:xfrm>
            <a:off x="3274165" y="3789040"/>
            <a:ext cx="1657875" cy="34395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041" y="1000108"/>
            <a:ext cx="2881703" cy="5123027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0180" y="548680"/>
            <a:ext cx="6085996" cy="138499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完成离子源及台架试验（离子源按照实际使用尺寸设计），获得超过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 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Symbol" pitchFamily="18" charset="2"/>
                <a:ea typeface="微软雅黑" panose="020B0503020204020204" pitchFamily="34" charset="-122"/>
              </a:rPr>
              <a:t>m</a:t>
            </a:r>
            <a:r>
              <a:rPr lang="en-US" altLang="zh-CN" sz="28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的引出质子束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 bwMode="auto">
          <a:xfrm>
            <a:off x="3059832" y="4437112"/>
            <a:ext cx="2366847" cy="204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图片 4"/>
          <p:cNvPicPr>
            <a:picLocks noChangeAspect="1" noChangeArrowheads="1"/>
          </p:cNvPicPr>
          <p:nvPr/>
        </p:nvPicPr>
        <p:blipFill>
          <a:blip r:embed="rId2" cstate="screen"/>
          <a:srcRect r="8299" b="1067"/>
          <a:stretch>
            <a:fillRect/>
          </a:stretch>
        </p:blipFill>
        <p:spPr bwMode="auto">
          <a:xfrm>
            <a:off x="5975350" y="0"/>
            <a:ext cx="316865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0" y="0"/>
            <a:ext cx="2699792" cy="329404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 eaLnBrk="0" hangingPunct="0">
              <a:lnSpc>
                <a:spcPts val="36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控制系统、真空系统、电源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配电、气动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水冷、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安全连锁等其它系统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，已完成施工设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，正在加工之中。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228" name="图片 31" descr="1吨双级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644900"/>
            <a:ext cx="43561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26"/>
          <p:cNvSpPr txBox="1">
            <a:spLocks noChangeArrowheads="1"/>
          </p:cNvSpPr>
          <p:nvPr/>
        </p:nvSpPr>
        <p:spPr bwMode="auto">
          <a:xfrm>
            <a:off x="0" y="6327775"/>
            <a:ext cx="9144000" cy="5238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年，计划完成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70%-80%</a:t>
            </a:r>
            <a:r>
              <a:rPr lang="zh-CN" altLang="en-US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的设备研制</a:t>
            </a:r>
          </a:p>
        </p:txBody>
      </p:sp>
      <p:pic>
        <p:nvPicPr>
          <p:cNvPr id="52232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2040" y="3712994"/>
            <a:ext cx="4139953" cy="25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99792" y="-1"/>
            <a:ext cx="3305628" cy="35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214313" y="4873724"/>
            <a:ext cx="8351837" cy="5715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98467" name="Rectangle 3"/>
          <p:cNvSpPr>
            <a:spLocks noChangeArrowheads="1"/>
          </p:cNvSpPr>
          <p:nvPr/>
        </p:nvSpPr>
        <p:spPr bwMode="auto">
          <a:xfrm>
            <a:off x="539750" y="836613"/>
            <a:ext cx="79930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zh-CN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Plan of Talk</a:t>
            </a:r>
            <a:endParaRPr kumimoji="1" lang="zh-CN" alt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Introduction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Beam Physics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Component Design and Construction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Conclusion and Planning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  <a:cs typeface="方正彩云简体"/>
            </a:endParaRPr>
          </a:p>
        </p:txBody>
      </p:sp>
    </p:spTree>
  </p:cSld>
  <p:clrMapOvr>
    <a:masterClrMapping/>
  </p:clrMapOvr>
  <p:transition advTm="2688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图片 4" descr="总部大楼外景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0" y="3422650"/>
            <a:ext cx="9144000" cy="1570038"/>
          </a:xfrm>
          <a:prstGeom prst="rect">
            <a:avLst/>
          </a:prstGeom>
          <a:solidFill>
            <a:schemeClr val="bg2">
              <a:lumMod val="20000"/>
              <a:lumOff val="80000"/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8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Proton Therapy Program launched by CNNC</a:t>
            </a:r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FF8ED5-59FA-4CA5-93C9-69AC1AE4B885}" type="slidenum">
              <a:rPr lang="en-US" altLang="zh-CN" smtClean="0"/>
              <a:pPr/>
              <a:t>48</a:t>
            </a:fld>
            <a:endParaRPr lang="en-US" altLang="zh-CN" smtClean="0"/>
          </a:p>
        </p:txBody>
      </p:sp>
      <p:sp>
        <p:nvSpPr>
          <p:cNvPr id="24581" name="页脚占位符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zh-CN" altLang="en-US" smtClean="0"/>
              <a:t>中核质子</a:t>
            </a:r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cgcpa.org.cn/d/file/bhyw/hydt/2016-06-06/cccec580386f2db08fdb5b2d3b4941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525" y="2917825"/>
            <a:ext cx="60706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矩形 2"/>
          <p:cNvSpPr>
            <a:spLocks noChangeArrowheads="1"/>
          </p:cNvSpPr>
          <p:nvPr/>
        </p:nvSpPr>
        <p:spPr bwMode="auto">
          <a:xfrm>
            <a:off x="6061075" y="884238"/>
            <a:ext cx="3082925" cy="5964237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zh-CN" altLang="zh-CN"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中国核工业集团公司以原子能科学研究院技术为依托，</a:t>
            </a:r>
            <a:r>
              <a:rPr lang="zh-CN" altLang="en-US"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与滨海新区人民政府、天津市肿瘤医院，</a:t>
            </a:r>
            <a:endParaRPr lang="en-US" altLang="zh-CN" sz="3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z="36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共同建设</a:t>
            </a:r>
            <a:r>
              <a:rPr lang="zh-CN" altLang="zh-CN" sz="3600" b="1">
                <a:solidFill>
                  <a:srgbClr val="FFFF99"/>
                </a:solidFill>
                <a:latin typeface="微软雅黑" pitchFamily="34" charset="-122"/>
                <a:ea typeface="微软雅黑" pitchFamily="34" charset="-122"/>
              </a:rPr>
              <a:t>天津滨海新区质子治疗示范中心</a:t>
            </a:r>
            <a:endParaRPr lang="zh-CN" altLang="en-US" sz="3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652" name="AutoShape 4" descr="http://www9080.enorth.com.cn/pic/0/10/14/92/10149269_4824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7653" name="AutoShape 6" descr="http://www9080.enorth.com.cn/pic/0/10/14/92/10149269_482410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7654" name="AutoShape 8" descr="http://www9080.enorth.com.cn/pic/0/10/14/92/10149269_482410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7655" name="AutoShape 10" descr="http://www9080.enorth.com.cn/pic/0/10/14/92/10149269_482410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endParaRPr lang="zh-CN" altLang="en-US"/>
          </a:p>
        </p:txBody>
      </p:sp>
      <p:pic>
        <p:nvPicPr>
          <p:cNvPr id="27656" name="Picture 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88" y="884238"/>
            <a:ext cx="6059487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矩形 1"/>
          <p:cNvSpPr>
            <a:spLocks noChangeArrowheads="1"/>
          </p:cNvSpPr>
          <p:nvPr/>
        </p:nvSpPr>
        <p:spPr bwMode="auto">
          <a:xfrm>
            <a:off x="2123728" y="269979"/>
            <a:ext cx="4594225" cy="522287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Heiti SC Light"/>
              </a:rPr>
              <a:t>中核集团质子治疗发展战略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05513"/>
            <a:ext cx="9144000" cy="865187"/>
          </a:xfrm>
          <a:prstGeom prst="rect">
            <a:avLst/>
          </a:prstGeom>
          <a:solidFill>
            <a:srgbClr val="000080"/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 sz="2400" b="1" smtClean="0">
                <a:solidFill>
                  <a:srgbClr val="FFFF99"/>
                </a:solidFill>
                <a:ea typeface="宋体" pitchFamily="2" charset="-122"/>
              </a:rPr>
              <a:t>放疗：</a:t>
            </a:r>
            <a:r>
              <a:rPr lang="en-US" altLang="zh-CN" sz="2400" b="1" smtClean="0">
                <a:solidFill>
                  <a:srgbClr val="FFFF99"/>
                </a:solidFill>
                <a:ea typeface="宋体" pitchFamily="2" charset="-122"/>
              </a:rPr>
              <a:t>γ</a:t>
            </a:r>
            <a:r>
              <a:rPr lang="zh-CN" altLang="en-US" sz="2400" b="1" smtClean="0">
                <a:solidFill>
                  <a:srgbClr val="FFFF99"/>
                </a:solidFill>
                <a:ea typeface="宋体" pitchFamily="2" charset="-122"/>
              </a:rPr>
              <a:t>射线、</a:t>
            </a:r>
            <a:r>
              <a:rPr lang="en-US" altLang="zh-CN" sz="2400" b="1" smtClean="0">
                <a:solidFill>
                  <a:srgbClr val="FFFF99"/>
                </a:solidFill>
                <a:ea typeface="宋体" pitchFamily="2" charset="-122"/>
              </a:rPr>
              <a:t>X </a:t>
            </a:r>
            <a:r>
              <a:rPr lang="zh-CN" altLang="en-US" sz="2400" b="1" smtClean="0">
                <a:solidFill>
                  <a:srgbClr val="FFFF99"/>
                </a:solidFill>
                <a:ea typeface="宋体" pitchFamily="2" charset="-122"/>
              </a:rPr>
              <a:t>射线、质子、重离子等</a:t>
            </a:r>
          </a:p>
          <a:p>
            <a:pPr>
              <a:lnSpc>
                <a:spcPct val="90000"/>
              </a:lnSpc>
            </a:pPr>
            <a:r>
              <a:rPr lang="zh-CN" altLang="en-US" sz="2400" smtClean="0">
                <a:solidFill>
                  <a:schemeClr val="bg1"/>
                </a:solidFill>
                <a:ea typeface="宋体" pitchFamily="2" charset="-122"/>
              </a:rPr>
              <a:t>放射性同位素、电子加速器、质子加速器、重离子加速器</a:t>
            </a:r>
          </a:p>
        </p:txBody>
      </p:sp>
      <p:graphicFrame>
        <p:nvGraphicFramePr>
          <p:cNvPr id="157699" name="Object 10"/>
          <p:cNvGraphicFramePr>
            <a:graphicFrameLocks noChangeAspect="1"/>
          </p:cNvGraphicFramePr>
          <p:nvPr/>
        </p:nvGraphicFramePr>
        <p:xfrm>
          <a:off x="0" y="430658"/>
          <a:ext cx="4500563" cy="2917825"/>
        </p:xfrm>
        <a:graphic>
          <a:graphicData uri="http://schemas.openxmlformats.org/presentationml/2006/ole">
            <p:oleObj spid="_x0000_s198658" name="幻灯片" r:id="rId3" imgW="7245217" imgH="5434574" progId="PowerPoint.Slide.8">
              <p:embed/>
            </p:oleObj>
          </a:graphicData>
        </a:graphic>
      </p:graphicFrame>
      <p:pic>
        <p:nvPicPr>
          <p:cNvPr id="157700" name="Picture 11" descr="breast plan  x-ray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338" y="3451671"/>
            <a:ext cx="23399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12" descr="breast plan protons"/>
          <p:cNvPicPr preferRelativeResize="0"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24113" y="3442146"/>
            <a:ext cx="2095500" cy="221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2" name="Text Box 13"/>
          <p:cNvSpPr txBox="1">
            <a:spLocks noChangeArrowheads="1"/>
          </p:cNvSpPr>
          <p:nvPr/>
        </p:nvSpPr>
        <p:spPr bwMode="auto">
          <a:xfrm>
            <a:off x="827088" y="5820221"/>
            <a:ext cx="1979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2400">
                <a:solidFill>
                  <a:srgbClr val="000066"/>
                </a:solidFill>
                <a:latin typeface="宋体" pitchFamily="2" charset="-122"/>
              </a:rPr>
              <a:t>              </a:t>
            </a:r>
            <a:endParaRPr lang="en-US" altLang="zh-CN" sz="2400" b="1">
              <a:solidFill>
                <a:srgbClr val="000066"/>
              </a:solidFill>
              <a:latin typeface="宋体" pitchFamily="2" charset="-122"/>
            </a:endParaRPr>
          </a:p>
        </p:txBody>
      </p:sp>
      <p:sp>
        <p:nvSpPr>
          <p:cNvPr id="157703" name="Text Box 14"/>
          <p:cNvSpPr txBox="1">
            <a:spLocks noChangeArrowheads="1"/>
          </p:cNvSpPr>
          <p:nvPr/>
        </p:nvSpPr>
        <p:spPr bwMode="auto">
          <a:xfrm>
            <a:off x="0" y="5189983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rgbClr val="800000"/>
                </a:solidFill>
                <a:latin typeface="宋体" pitchFamily="2" charset="-122"/>
              </a:rPr>
              <a:t>           </a:t>
            </a:r>
            <a:r>
              <a:rPr lang="en-US" altLang="zh-CN" sz="2400" b="1" dirty="0">
                <a:solidFill>
                  <a:srgbClr val="800000"/>
                </a:solidFill>
                <a:latin typeface="宋体" pitchFamily="2" charset="-122"/>
              </a:rPr>
              <a:t>X</a:t>
            </a:r>
            <a:r>
              <a:rPr lang="zh-CN" altLang="en-US" sz="2400" b="1" dirty="0">
                <a:solidFill>
                  <a:srgbClr val="800000"/>
                </a:solidFill>
                <a:latin typeface="宋体" pitchFamily="2" charset="-122"/>
              </a:rPr>
              <a:t>射线</a:t>
            </a:r>
            <a:endParaRPr lang="en-US" altLang="zh-CN" sz="2400" b="1" dirty="0">
              <a:solidFill>
                <a:srgbClr val="800000"/>
              </a:solidFill>
              <a:latin typeface="宋体" pitchFamily="2" charset="-122"/>
            </a:endParaRPr>
          </a:p>
        </p:txBody>
      </p:sp>
      <p:sp>
        <p:nvSpPr>
          <p:cNvPr id="157704" name="Text Box 15"/>
          <p:cNvSpPr txBox="1">
            <a:spLocks noChangeArrowheads="1"/>
          </p:cNvSpPr>
          <p:nvPr/>
        </p:nvSpPr>
        <p:spPr bwMode="auto">
          <a:xfrm>
            <a:off x="3000375" y="5189983"/>
            <a:ext cx="172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rgbClr val="800000"/>
                </a:solidFill>
                <a:latin typeface="宋体" pitchFamily="2" charset="-122"/>
              </a:rPr>
              <a:t>          </a:t>
            </a:r>
            <a:r>
              <a:rPr lang="zh-CN" altLang="en-US" sz="2400" b="1" dirty="0">
                <a:solidFill>
                  <a:srgbClr val="800000"/>
                </a:solidFill>
                <a:latin typeface="宋体" pitchFamily="2" charset="-122"/>
              </a:rPr>
              <a:t>质子</a:t>
            </a:r>
            <a:endParaRPr lang="zh-CN" altLang="en-US" sz="2400" dirty="0">
              <a:solidFill>
                <a:srgbClr val="800000"/>
              </a:solidFill>
              <a:latin typeface="宋体" pitchFamily="2" charset="-122"/>
            </a:endParaRPr>
          </a:p>
        </p:txBody>
      </p:sp>
      <p:pic>
        <p:nvPicPr>
          <p:cNvPr id="157705" name="内容占位符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500563" y="441771"/>
            <a:ext cx="4643437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6" name="Picture 1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48488" y="3283396"/>
            <a:ext cx="2060575" cy="2730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7707" name="Picture 4" descr="iqexp12"/>
          <p:cNvPicPr>
            <a:picLocks noGrp="1"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692650" y="3259583"/>
            <a:ext cx="21113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8" name="TextBox 1"/>
          <p:cNvSpPr txBox="1">
            <a:spLocks noChangeArrowheads="1"/>
          </p:cNvSpPr>
          <p:nvPr/>
        </p:nvSpPr>
        <p:spPr bwMode="auto">
          <a:xfrm>
            <a:off x="5824538" y="5597971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en-US" altLang="zh-CN" sz="2400" b="1">
                <a:solidFill>
                  <a:schemeClr val="bg1"/>
                </a:solidFill>
                <a:latin typeface="宋体" pitchFamily="2" charset="-122"/>
              </a:rPr>
              <a:t>X</a:t>
            </a:r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</a:rPr>
              <a:t>射线</a:t>
            </a:r>
          </a:p>
        </p:txBody>
      </p:sp>
      <p:sp>
        <p:nvSpPr>
          <p:cNvPr id="157709" name="TextBox 14"/>
          <p:cNvSpPr txBox="1">
            <a:spLocks noChangeArrowheads="1"/>
          </p:cNvSpPr>
          <p:nvPr/>
        </p:nvSpPr>
        <p:spPr bwMode="auto">
          <a:xfrm>
            <a:off x="6905625" y="5588446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z="2400" b="1">
                <a:solidFill>
                  <a:schemeClr val="bg1"/>
                </a:solidFill>
                <a:latin typeface="宋体" pitchFamily="2" charset="-122"/>
              </a:rPr>
              <a:t>质子</a:t>
            </a:r>
          </a:p>
        </p:txBody>
      </p:sp>
      <p:pic>
        <p:nvPicPr>
          <p:cNvPr id="157710" name="Picture 14"/>
          <p:cNvPicPr>
            <a:picLocks noChangeAspect="1" noChangeArrowheads="1"/>
          </p:cNvPicPr>
          <p:nvPr/>
        </p:nvPicPr>
        <p:blipFill>
          <a:blip r:embed="rId9" cstate="screen">
            <a:lum bright="-12000"/>
          </a:blip>
          <a:srcRect/>
          <a:stretch>
            <a:fillRect/>
          </a:stretch>
        </p:blipFill>
        <p:spPr bwMode="auto">
          <a:xfrm>
            <a:off x="0" y="451296"/>
            <a:ext cx="44958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703263" y="498921"/>
            <a:ext cx="4006850" cy="2405062"/>
            <a:chOff x="443" y="285"/>
            <a:chExt cx="2524" cy="1515"/>
          </a:xfrm>
        </p:grpSpPr>
        <p:sp>
          <p:nvSpPr>
            <p:cNvPr id="157712" name="Text Box 24"/>
            <p:cNvSpPr txBox="1">
              <a:spLocks noChangeArrowheads="1"/>
            </p:cNvSpPr>
            <p:nvPr/>
          </p:nvSpPr>
          <p:spPr bwMode="auto">
            <a:xfrm>
              <a:off x="1652" y="285"/>
              <a:ext cx="131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 typeface="Arial" pitchFamily="34" charset="0"/>
                <a:buNone/>
              </a:pPr>
              <a:r>
                <a:rPr lang="zh-CN" altLang="en-US" sz="2000" b="1" dirty="0">
                  <a:solidFill>
                    <a:srgbClr val="000066"/>
                  </a:solidFill>
                  <a:latin typeface="宋体" pitchFamily="2" charset="-122"/>
                </a:rPr>
                <a:t>剂量利用率高，对人体损伤小 </a:t>
              </a:r>
            </a:p>
          </p:txBody>
        </p:sp>
        <p:sp>
          <p:nvSpPr>
            <p:cNvPr id="157713" name="Text Box 25"/>
            <p:cNvSpPr txBox="1">
              <a:spLocks noChangeArrowheads="1"/>
            </p:cNvSpPr>
            <p:nvPr/>
          </p:nvSpPr>
          <p:spPr bwMode="auto">
            <a:xfrm>
              <a:off x="1837" y="935"/>
              <a:ext cx="99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50000"/>
                </a:spcBef>
                <a:buFont typeface="Arial" pitchFamily="34" charset="0"/>
                <a:buNone/>
              </a:pPr>
              <a:r>
                <a:rPr lang="zh-CN" altLang="en-US" sz="2000" b="1" dirty="0">
                  <a:solidFill>
                    <a:srgbClr val="800000"/>
                  </a:solidFill>
                  <a:latin typeface="宋体" pitchFamily="2" charset="-122"/>
                </a:rPr>
                <a:t>肿瘤后部几乎没有剂量</a:t>
              </a:r>
            </a:p>
          </p:txBody>
        </p:sp>
        <p:sp>
          <p:nvSpPr>
            <p:cNvPr id="157714" name="Text Box 26"/>
            <p:cNvSpPr txBox="1">
              <a:spLocks noChangeArrowheads="1"/>
            </p:cNvSpPr>
            <p:nvPr/>
          </p:nvSpPr>
          <p:spPr bwMode="auto">
            <a:xfrm>
              <a:off x="443" y="1358"/>
              <a:ext cx="99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 typeface="Arial" pitchFamily="34" charset="0"/>
                <a:buNone/>
              </a:pPr>
              <a:r>
                <a:rPr lang="zh-CN" altLang="en-US" sz="2000" b="1" dirty="0">
                  <a:solidFill>
                    <a:srgbClr val="800000"/>
                  </a:solidFill>
                  <a:latin typeface="宋体" pitchFamily="2" charset="-122"/>
                </a:rPr>
                <a:t>肿瘤前部只有</a:t>
              </a:r>
              <a:r>
                <a:rPr lang="en-US" altLang="zh-CN" sz="2000" b="1" dirty="0">
                  <a:solidFill>
                    <a:srgbClr val="800000"/>
                  </a:solidFill>
                  <a:latin typeface="宋体" pitchFamily="2" charset="-122"/>
                </a:rPr>
                <a:t>1/3</a:t>
              </a:r>
              <a:r>
                <a:rPr lang="zh-CN" altLang="en-US" sz="2000" b="1" dirty="0">
                  <a:solidFill>
                    <a:srgbClr val="800000"/>
                  </a:solidFill>
                  <a:latin typeface="宋体" pitchFamily="2" charset="-122"/>
                </a:rPr>
                <a:t>到</a:t>
              </a:r>
              <a:r>
                <a:rPr lang="en-US" altLang="zh-CN" sz="2000" b="1" dirty="0">
                  <a:solidFill>
                    <a:srgbClr val="800000"/>
                  </a:solidFill>
                  <a:latin typeface="宋体" pitchFamily="2" charset="-122"/>
                </a:rPr>
                <a:t>1/2</a:t>
              </a:r>
              <a:endParaRPr lang="zh-CN" altLang="en-US" sz="2000" b="1" dirty="0">
                <a:solidFill>
                  <a:srgbClr val="800000"/>
                </a:solidFill>
                <a:latin typeface="宋体" pitchFamily="2" charset="-122"/>
              </a:endParaRPr>
            </a:p>
          </p:txBody>
        </p:sp>
      </p:grpSp>
      <p:sp>
        <p:nvSpPr>
          <p:cNvPr id="22" name="矩形 7"/>
          <p:cNvSpPr>
            <a:spLocks noChangeArrowheads="1"/>
          </p:cNvSpPr>
          <p:nvPr/>
        </p:nvSpPr>
        <p:spPr bwMode="auto">
          <a:xfrm>
            <a:off x="0" y="0"/>
            <a:ext cx="2771800" cy="461665"/>
          </a:xfrm>
          <a:prstGeom prst="rect">
            <a:avLst/>
          </a:prstGeom>
          <a:solidFill>
            <a:srgbClr val="FFFF99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>
              <a:spcBef>
                <a:spcPts val="600"/>
              </a:spcBef>
              <a:buClr>
                <a:srgbClr val="FF3300"/>
              </a:buClr>
              <a:buFont typeface="Wingdings" pitchFamily="2" charset="2"/>
              <a:buNone/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黑体" pitchFamily="49" charset="-122"/>
              </a:rPr>
              <a:t>精准三</a:t>
            </a: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黑体" pitchFamily="49" charset="-122"/>
              </a:rPr>
              <a:t>维剂量传递</a:t>
            </a:r>
          </a:p>
        </p:txBody>
      </p:sp>
      <p:sp>
        <p:nvSpPr>
          <p:cNvPr id="23" name="矩形 95"/>
          <p:cNvSpPr>
            <a:spLocks noChangeArrowheads="1"/>
          </p:cNvSpPr>
          <p:nvPr/>
        </p:nvSpPr>
        <p:spPr bwMode="auto">
          <a:xfrm>
            <a:off x="2988816" y="-27384"/>
            <a:ext cx="6335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质子放疗在癌症诊疗中具</a:t>
            </a:r>
            <a:r>
              <a:rPr lang="zh-CN" altLang="en-US" sz="2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有明显的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优势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>
          <a:xfrm>
            <a:off x="722313" y="4152900"/>
            <a:ext cx="7772400" cy="1362075"/>
          </a:xfrm>
        </p:spPr>
        <p:txBody>
          <a:bodyPr/>
          <a:lstStyle/>
          <a:p>
            <a:endParaRPr lang="zh-CN" altLang="en-US" cap="none" smtClean="0">
              <a:ea typeface="宋体" pitchFamily="2" charset="-122"/>
            </a:endParaRPr>
          </a:p>
        </p:txBody>
      </p:sp>
      <p:sp>
        <p:nvSpPr>
          <p:cNvPr id="29699" name="文本占位符 2"/>
          <p:cNvSpPr>
            <a:spLocks noGrp="1"/>
          </p:cNvSpPr>
          <p:nvPr>
            <p:ph type="body" idx="1"/>
          </p:nvPr>
        </p:nvSpPr>
        <p:spPr>
          <a:xfrm>
            <a:off x="722313" y="2652713"/>
            <a:ext cx="7772400" cy="1500187"/>
          </a:xfrm>
        </p:spPr>
        <p:txBody>
          <a:bodyPr/>
          <a:lstStyle/>
          <a:p>
            <a:endParaRPr lang="zh-CN" altLang="en-US" smtClean="0">
              <a:ea typeface="宋体" pitchFamily="2" charset="-122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82613"/>
            <a:ext cx="9144000" cy="570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圆角矩形 5"/>
          <p:cNvSpPr>
            <a:spLocks noChangeArrowheads="1"/>
          </p:cNvSpPr>
          <p:nvPr/>
        </p:nvSpPr>
        <p:spPr bwMode="auto">
          <a:xfrm>
            <a:off x="1323975" y="5849938"/>
            <a:ext cx="6353175" cy="6127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天津滨海新区肿瘤医院</a:t>
            </a:r>
          </a:p>
        </p:txBody>
      </p:sp>
      <p:sp>
        <p:nvSpPr>
          <p:cNvPr id="29702" name="圆角矩形 6"/>
          <p:cNvSpPr>
            <a:spLocks noChangeArrowheads="1"/>
          </p:cNvSpPr>
          <p:nvPr/>
        </p:nvSpPr>
        <p:spPr bwMode="auto">
          <a:xfrm>
            <a:off x="0" y="788988"/>
            <a:ext cx="2484438" cy="612775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3600"/>
              </a:lnSpc>
            </a:pPr>
            <a:r>
              <a:rPr lang="zh-CN" altLang="en-US" sz="2800" b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质子治疗中心</a:t>
            </a:r>
          </a:p>
        </p:txBody>
      </p:sp>
      <p:cxnSp>
        <p:nvCxnSpPr>
          <p:cNvPr id="5" name="直接箭头连接符 4"/>
          <p:cNvCxnSpPr/>
          <p:nvPr/>
        </p:nvCxnSpPr>
        <p:spPr>
          <a:xfrm>
            <a:off x="1692275" y="1374775"/>
            <a:ext cx="576263" cy="355600"/>
          </a:xfrm>
          <a:prstGeom prst="straightConnector1">
            <a:avLst/>
          </a:prstGeom>
          <a:ln w="63500">
            <a:solidFill>
              <a:srgbClr val="FF33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串列升级工程团队2014101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0" y="6089650"/>
            <a:ext cx="9144000" cy="884238"/>
          </a:xfrm>
          <a:prstGeom prst="rect">
            <a:avLst/>
          </a:prstGeom>
          <a:solidFill>
            <a:schemeClr val="bg1">
              <a:alpha val="17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Welcome to visit Cyclotron Lab at CIAE, </a:t>
            </a:r>
            <a:r>
              <a:rPr lang="en-US" altLang="zh-CN" sz="28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tjzhang@ciae.ac.cn</a:t>
            </a:r>
            <a:endParaRPr lang="zh-CN" altLang="en-US" sz="28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2" descr="Patientstatistics-updateMar2014 201407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48" t="7774" r="22604" b="17497"/>
          <a:stretch>
            <a:fillRect/>
          </a:stretch>
        </p:blipFill>
        <p:spPr bwMode="auto">
          <a:xfrm>
            <a:off x="4603750" y="0"/>
            <a:ext cx="454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3"/>
          <p:cNvSpPr>
            <a:spLocks noChangeArrowheads="1"/>
          </p:cNvSpPr>
          <p:nvPr/>
        </p:nvSpPr>
        <p:spPr bwMode="auto">
          <a:xfrm>
            <a:off x="71438" y="1125538"/>
            <a:ext cx="4572000" cy="53276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endParaRPr lang="zh-CN" altLang="en-US" sz="2800" dirty="0">
              <a:latin typeface="Times New Roman" pitchFamily="18" charset="0"/>
            </a:endParaRPr>
          </a:p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2800" dirty="0">
                <a:latin typeface="Times New Roman" pitchFamily="18" charset="0"/>
              </a:rPr>
              <a:t>据</a:t>
            </a:r>
            <a:r>
              <a:rPr lang="en-US" altLang="zh-CN" sz="2800" dirty="0">
                <a:latin typeface="Times New Roman" pitchFamily="18" charset="0"/>
              </a:rPr>
              <a:t>PTCOG</a:t>
            </a:r>
            <a:r>
              <a:rPr lang="zh-CN" altLang="en-US" sz="2800" dirty="0">
                <a:latin typeface="Times New Roman" pitchFamily="18" charset="0"/>
              </a:rPr>
              <a:t>统计数据，截止</a:t>
            </a:r>
            <a:r>
              <a:rPr lang="en-US" altLang="zh-CN" sz="2800" dirty="0">
                <a:latin typeface="Times New Roman" pitchFamily="18" charset="0"/>
              </a:rPr>
              <a:t>2014</a:t>
            </a:r>
            <a:r>
              <a:rPr lang="zh-CN" altLang="en-US" sz="2800" dirty="0">
                <a:latin typeface="Times New Roman" pitchFamily="18" charset="0"/>
              </a:rPr>
              <a:t>年底，</a:t>
            </a:r>
          </a:p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2800" dirty="0">
                <a:latin typeface="Times New Roman" pitchFamily="18" charset="0"/>
              </a:rPr>
              <a:t>全世界粒子治疗总人数达到</a:t>
            </a:r>
            <a:r>
              <a:rPr lang="en-US" altLang="zh-CN" sz="2800" dirty="0">
                <a:latin typeface="Times New Roman" pitchFamily="18" charset="0"/>
              </a:rPr>
              <a:t>137179</a:t>
            </a:r>
            <a:r>
              <a:rPr lang="zh-CN" altLang="en-US" sz="2800" dirty="0">
                <a:latin typeface="Times New Roman" pitchFamily="18" charset="0"/>
              </a:rPr>
              <a:t>人，</a:t>
            </a:r>
          </a:p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2800" b="1" dirty="0">
                <a:solidFill>
                  <a:srgbClr val="FF0000"/>
                </a:solidFill>
              </a:rPr>
              <a:t>其中质子治疗为</a:t>
            </a:r>
            <a:r>
              <a:rPr lang="en-US" altLang="zh-CN" sz="2800" b="1" dirty="0">
                <a:solidFill>
                  <a:srgbClr val="FF0000"/>
                </a:solidFill>
              </a:rPr>
              <a:t>118195</a:t>
            </a:r>
            <a:r>
              <a:rPr lang="zh-CN" altLang="en-US" sz="2800" b="1" dirty="0">
                <a:solidFill>
                  <a:srgbClr val="FF0000"/>
                </a:solidFill>
              </a:rPr>
              <a:t>人，占</a:t>
            </a:r>
            <a:r>
              <a:rPr lang="en-US" altLang="zh-CN" sz="2800" b="1" dirty="0">
                <a:solidFill>
                  <a:srgbClr val="FF0000"/>
                </a:solidFill>
              </a:rPr>
              <a:t>86%</a:t>
            </a:r>
            <a:r>
              <a:rPr lang="zh-CN" altLang="en-US" sz="2800" b="1" dirty="0">
                <a:solidFill>
                  <a:srgbClr val="FF0000"/>
                </a:solidFill>
              </a:rPr>
              <a:t>。</a:t>
            </a:r>
          </a:p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en-US" sz="2800" dirty="0">
                <a:latin typeface="Times New Roman" pitchFamily="18" charset="0"/>
              </a:rPr>
              <a:t>碳离子治疗为</a:t>
            </a:r>
            <a:r>
              <a:rPr lang="en-US" altLang="zh-CN" sz="2800" dirty="0">
                <a:latin typeface="Times New Roman" pitchFamily="18" charset="0"/>
              </a:rPr>
              <a:t>15736</a:t>
            </a:r>
            <a:r>
              <a:rPr lang="zh-CN" altLang="en-US" sz="2800" dirty="0">
                <a:latin typeface="Times New Roman" pitchFamily="18" charset="0"/>
              </a:rPr>
              <a:t>人，占</a:t>
            </a:r>
            <a:r>
              <a:rPr lang="en-US" altLang="zh-CN" sz="2800" dirty="0">
                <a:latin typeface="Times New Roman" pitchFamily="18" charset="0"/>
              </a:rPr>
              <a:t>11%</a:t>
            </a:r>
            <a:r>
              <a:rPr lang="zh-CN" altLang="en-US" sz="2800" dirty="0">
                <a:latin typeface="Times New Roman" pitchFamily="18" charset="0"/>
              </a:rPr>
              <a:t>，</a:t>
            </a:r>
          </a:p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zh-CN" sz="2800" dirty="0">
                <a:solidFill>
                  <a:srgbClr val="FF0000"/>
                </a:solidFill>
                <a:latin typeface="Times New Roman" pitchFamily="18" charset="0"/>
              </a:rPr>
              <a:t>一般治疗有效率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95%</a:t>
            </a:r>
            <a:r>
              <a:rPr lang="zh-CN" altLang="zh-CN" sz="2800" dirty="0">
                <a:solidFill>
                  <a:srgbClr val="FF0000"/>
                </a:solidFill>
                <a:latin typeface="Times New Roman" pitchFamily="18" charset="0"/>
              </a:rPr>
              <a:t>以上</a:t>
            </a:r>
            <a:endParaRPr lang="en-US" altLang="zh-CN" sz="280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l">
              <a:spcBef>
                <a:spcPct val="20000"/>
              </a:spcBef>
              <a:buFont typeface="Arial" pitchFamily="34" charset="0"/>
              <a:buChar char="•"/>
            </a:pPr>
            <a:r>
              <a:rPr lang="zh-CN" altLang="zh-CN" sz="2800" dirty="0">
                <a:solidFill>
                  <a:srgbClr val="FF0000"/>
                </a:solidFill>
                <a:latin typeface="Times New Roman" pitchFamily="18" charset="0"/>
              </a:rPr>
              <a:t>五年存活率高达</a:t>
            </a:r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</a:rPr>
              <a:t>80%</a:t>
            </a:r>
            <a:r>
              <a:rPr lang="zh-CN" altLang="en-US" sz="2800" dirty="0">
                <a:solidFill>
                  <a:srgbClr val="FF0000"/>
                </a:solidFill>
                <a:latin typeface="Times New Roman" pitchFamily="18" charset="0"/>
              </a:rPr>
              <a:t>。</a:t>
            </a:r>
          </a:p>
        </p:txBody>
      </p:sp>
      <p:sp>
        <p:nvSpPr>
          <p:cNvPr id="20484" name="AutoShape 24"/>
          <p:cNvSpPr>
            <a:spLocks noChangeArrowheads="1"/>
          </p:cNvSpPr>
          <p:nvPr/>
        </p:nvSpPr>
        <p:spPr bwMode="auto">
          <a:xfrm>
            <a:off x="539750" y="1268413"/>
            <a:ext cx="3887788" cy="288925"/>
          </a:xfrm>
          <a:prstGeom prst="rightArrow">
            <a:avLst>
              <a:gd name="adj1" fmla="val 50000"/>
              <a:gd name="adj2" fmla="val 336401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endParaRPr lang="zh-CN" altLang="en-US"/>
          </a:p>
        </p:txBody>
      </p:sp>
    </p:spTree>
  </p:cSld>
  <p:clrMapOvr>
    <a:masterClrMapping/>
  </p:clrMapOvr>
  <p:transition advTm="3607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7"/>
          <p:cNvSpPr>
            <a:spLocks noChangeArrowheads="1"/>
          </p:cNvSpPr>
          <p:nvPr/>
        </p:nvSpPr>
        <p:spPr bwMode="auto">
          <a:xfrm>
            <a:off x="-49213" y="2708275"/>
            <a:ext cx="2232026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3525" algn="l"/>
              </a:tabLs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just" eaLnBrk="1" hangingPunct="1">
              <a:spcBef>
                <a:spcPts val="600"/>
              </a:spcBef>
              <a:buClr>
                <a:srgbClr val="FF3300"/>
              </a:buClr>
              <a:buFont typeface="Wingdings" pitchFamily="2" charset="2"/>
              <a:buChar char="p"/>
            </a:pPr>
            <a:r>
              <a:rPr lang="zh-CN" altLang="en-US" sz="20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黑体" pitchFamily="49" charset="-122"/>
              </a:rPr>
              <a:t>国内，有</a:t>
            </a:r>
            <a:r>
              <a:rPr lang="en-US" altLang="zh-CN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黑体" pitchFamily="49" charset="-122"/>
              </a:rPr>
              <a:t>57</a:t>
            </a:r>
            <a:r>
              <a:rPr lang="zh-CN" altLang="en-US" sz="2000" b="1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黑体" pitchFamily="49" charset="-122"/>
              </a:rPr>
              <a:t>家</a:t>
            </a:r>
            <a:r>
              <a:rPr lang="zh-CN" altLang="en-US" sz="20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黑体" pitchFamily="49" charset="-122"/>
              </a:rPr>
              <a:t>引进国外质子治疗系统的意向。</a:t>
            </a:r>
            <a:endParaRPr lang="en-US" altLang="zh-CN" sz="20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黑体" pitchFamily="49" charset="-122"/>
            </a:endParaRPr>
          </a:p>
        </p:txBody>
      </p:sp>
      <p:pic>
        <p:nvPicPr>
          <p:cNvPr id="21507" name="Picture 5" descr="064416l02o2v9x0eb9447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89138"/>
            <a:ext cx="367188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8" t="12601"/>
          <a:stretch>
            <a:fillRect/>
          </a:stretch>
        </p:blipFill>
        <p:spPr bwMode="auto">
          <a:xfrm>
            <a:off x="0" y="4364038"/>
            <a:ext cx="914400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779979" y="4541838"/>
            <a:ext cx="5572125" cy="96520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国际质子治疗装备统计数据</a:t>
            </a:r>
            <a:br>
              <a:rPr lang="zh-CN" altLang="en-US" sz="2800" b="1" dirty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</a:br>
            <a:r>
              <a:rPr lang="zh-CN" altLang="en-US" sz="2800" b="1" dirty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质子治疗装备近年呈迅速上升趋势</a:t>
            </a:r>
          </a:p>
        </p:txBody>
      </p:sp>
      <p:sp>
        <p:nvSpPr>
          <p:cNvPr id="157705" name="Rectangle 9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zh-CN" alt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黑体" pitchFamily="49" charset="-122"/>
              </a:rPr>
              <a:t>异常火热的国内、外质子放疗</a:t>
            </a:r>
          </a:p>
        </p:txBody>
      </p:sp>
      <p:pic>
        <p:nvPicPr>
          <p:cNvPr id="21513" name="Picture 8" descr="mmexport143375911012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5021"/>
          <a:stretch>
            <a:fillRect/>
          </a:stretch>
        </p:blipFill>
        <p:spPr bwMode="auto">
          <a:xfrm>
            <a:off x="-3175" y="857250"/>
            <a:ext cx="33512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105936" y="908720"/>
            <a:ext cx="2808312" cy="1969770"/>
          </a:xfrm>
          <a:prstGeom prst="rect">
            <a:avLst/>
          </a:prstGeom>
          <a:solidFill>
            <a:srgbClr val="FFFFCC"/>
          </a:solidFill>
          <a:ln w="19050">
            <a:solidFill>
              <a:srgbClr val="3333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latin typeface="Microsoft YaHei UI" pitchFamily="34" charset="-122"/>
                <a:ea typeface="Microsoft YaHei UI" pitchFamily="34" charset="-122"/>
              </a:rPr>
              <a:t>质子治疗装备</a:t>
            </a:r>
            <a:endParaRPr lang="en-US" altLang="zh-CN" sz="2800" b="1" dirty="0" smtClean="0">
              <a:solidFill>
                <a:srgbClr val="FF0000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  <a:latin typeface="Microsoft YaHei UI" pitchFamily="34" charset="-122"/>
                <a:ea typeface="Microsoft YaHei UI" pitchFamily="34" charset="-122"/>
              </a:rPr>
              <a:t> 小型化</a:t>
            </a:r>
            <a:endParaRPr lang="en-US" altLang="zh-CN" sz="2800" b="1" dirty="0" smtClean="0">
              <a:solidFill>
                <a:srgbClr val="002060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  <a:latin typeface="Microsoft YaHei UI" pitchFamily="34" charset="-122"/>
                <a:ea typeface="Microsoft YaHei UI" pitchFamily="34" charset="-122"/>
              </a:rPr>
              <a:t> 连续照射</a:t>
            </a:r>
            <a:endParaRPr lang="en-US" altLang="zh-CN" sz="2800" b="1" dirty="0" smtClean="0">
              <a:solidFill>
                <a:srgbClr val="002060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pPr algn="l"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rgbClr val="002060"/>
                </a:solidFill>
                <a:latin typeface="Microsoft YaHei UI" pitchFamily="34" charset="-122"/>
                <a:ea typeface="Microsoft YaHei UI" pitchFamily="34" charset="-122"/>
              </a:rPr>
              <a:t> 我国医院环境</a:t>
            </a:r>
            <a:endParaRPr lang="zh-CN" altLang="en-US" sz="2800" b="1" dirty="0">
              <a:solidFill>
                <a:srgbClr val="002060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advTm="3664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3" descr="新封面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04813"/>
            <a:ext cx="478790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2" name="矩形 1"/>
          <p:cNvSpPr>
            <a:spLocks noChangeArrowheads="1"/>
          </p:cNvSpPr>
          <p:nvPr/>
        </p:nvSpPr>
        <p:spPr bwMode="auto">
          <a:xfrm>
            <a:off x="377825" y="5837080"/>
            <a:ext cx="426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Tw Cen MT" pitchFamily="34" charset="0"/>
              </a:rPr>
              <a:t>100MeV</a:t>
            </a:r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Tw Cen MT" pitchFamily="34" charset="0"/>
              </a:rPr>
              <a:t>强流质子回旋加速器</a:t>
            </a:r>
            <a:endParaRPr lang="zh-CN" altLang="en-US" sz="2400" dirty="0">
              <a:solidFill>
                <a:schemeClr val="bg1"/>
              </a:solidFill>
              <a:latin typeface="Tw Cen MT" pitchFamily="34" charset="0"/>
              <a:sym typeface="Tw Cen MT" pitchFamily="34" charset="0"/>
            </a:endParaRPr>
          </a:p>
        </p:txBody>
      </p:sp>
      <p:sp>
        <p:nvSpPr>
          <p:cNvPr id="1994755" name="Rectangle 3"/>
          <p:cNvSpPr>
            <a:spLocks noChangeArrowheads="1"/>
          </p:cNvSpPr>
          <p:nvPr/>
        </p:nvSpPr>
        <p:spPr bwMode="auto">
          <a:xfrm>
            <a:off x="4533900" y="2606768"/>
            <a:ext cx="47529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zh-CN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年，集团创新团队基金、国家自然科学基金等</a:t>
            </a:r>
            <a:r>
              <a:rPr lang="zh-CN" altLang="en-US" sz="2000" b="1" kern="0" dirty="0">
                <a:solidFill>
                  <a:srgbClr val="000066"/>
                </a:solidFill>
                <a:latin typeface="+mn-lt"/>
              </a:rPr>
              <a:t/>
            </a:r>
            <a:br>
              <a:rPr lang="zh-CN" altLang="en-US" sz="2000" b="1" kern="0" dirty="0">
                <a:solidFill>
                  <a:srgbClr val="000066"/>
                </a:solidFill>
                <a:latin typeface="+mn-lt"/>
              </a:rPr>
            </a:br>
            <a:r>
              <a:rPr lang="en-US" altLang="zh-CN" sz="2000" b="1" kern="0" dirty="0" smtClean="0">
                <a:solidFill>
                  <a:srgbClr val="002060"/>
                </a:solidFill>
                <a:latin typeface="+mn-lt"/>
              </a:rPr>
              <a:t>230MeV</a:t>
            </a:r>
            <a:r>
              <a:rPr lang="zh-CN" altLang="en-US" sz="2000" b="1" kern="0" dirty="0" smtClean="0">
                <a:solidFill>
                  <a:srgbClr val="002060"/>
                </a:solidFill>
                <a:latin typeface="+mn-lt"/>
              </a:rPr>
              <a:t>质子治疗超导回旋加速器设计研究</a:t>
            </a:r>
            <a:endParaRPr lang="zh-CN" altLang="en-US" sz="2000" b="1" kern="0" dirty="0">
              <a:solidFill>
                <a:srgbClr val="002060"/>
              </a:solidFill>
              <a:latin typeface="+mn-lt"/>
            </a:endParaRPr>
          </a:p>
          <a:p>
            <a:pPr marL="742950" lvl="1" indent="-285750"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zh-CN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2010-2015</a:t>
            </a:r>
            <a:r>
              <a:rPr lang="zh-CN" altLang="en-US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，预研</a:t>
            </a:r>
            <a:r>
              <a:rPr lang="zh-CN" altLang="en-US" sz="2000" kern="0" dirty="0">
                <a:latin typeface="+mn-lt"/>
              </a:rPr>
              <a:t/>
            </a:r>
            <a:br>
              <a:rPr lang="zh-CN" altLang="en-US" sz="2000" kern="0" dirty="0">
                <a:latin typeface="+mn-lt"/>
              </a:rPr>
            </a:br>
            <a:r>
              <a:rPr lang="zh-CN" altLang="en-US" sz="2000" b="1" kern="0" dirty="0" smtClean="0">
                <a:solidFill>
                  <a:srgbClr val="002060"/>
                </a:solidFill>
                <a:latin typeface="+mn-lt"/>
              </a:rPr>
              <a:t>中能回旋加速器关键技术研究</a:t>
            </a:r>
            <a:endParaRPr lang="zh-CN" altLang="en-US" sz="2000" b="1" kern="0" dirty="0">
              <a:solidFill>
                <a:srgbClr val="002060"/>
              </a:solidFill>
              <a:latin typeface="+mn-lt"/>
            </a:endParaRPr>
          </a:p>
          <a:p>
            <a:pPr marL="742950" lvl="1" indent="-285750"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zh-CN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2013-2017</a:t>
            </a:r>
            <a:r>
              <a:rPr lang="zh-CN" altLang="en-US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，龙腾一期</a:t>
            </a:r>
            <a:r>
              <a:rPr lang="zh-CN" altLang="en-US" sz="2000" b="1" kern="0" dirty="0">
                <a:solidFill>
                  <a:srgbClr val="000066"/>
                </a:solidFill>
                <a:latin typeface="+mn-lt"/>
              </a:rPr>
              <a:t/>
            </a:r>
            <a:br>
              <a:rPr lang="zh-CN" altLang="en-US" sz="2000" b="1" kern="0" dirty="0">
                <a:solidFill>
                  <a:srgbClr val="000066"/>
                </a:solidFill>
                <a:latin typeface="+mn-lt"/>
              </a:rPr>
            </a:br>
            <a:r>
              <a:rPr lang="en-US" altLang="zh-CN" sz="2000" b="1" kern="0" dirty="0" smtClean="0">
                <a:solidFill>
                  <a:srgbClr val="002060"/>
                </a:solidFill>
                <a:latin typeface="+mn-lt"/>
              </a:rPr>
              <a:t>230MeV</a:t>
            </a:r>
            <a:r>
              <a:rPr lang="zh-CN" altLang="en-US" sz="2000" b="1" kern="0" dirty="0" smtClean="0">
                <a:solidFill>
                  <a:srgbClr val="002060"/>
                </a:solidFill>
                <a:latin typeface="+mn-lt"/>
              </a:rPr>
              <a:t>超导回旋加速器关键技术</a:t>
            </a:r>
            <a:endParaRPr lang="zh-CN" altLang="en-US" sz="2000" b="1" kern="0" dirty="0">
              <a:solidFill>
                <a:srgbClr val="002060"/>
              </a:solidFill>
              <a:latin typeface="+mn-lt"/>
            </a:endParaRPr>
          </a:p>
          <a:p>
            <a:pPr marL="742950" lvl="1" indent="-285750"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altLang="zh-CN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2016-2019</a:t>
            </a:r>
            <a:r>
              <a:rPr lang="zh-CN" altLang="en-US" sz="2000" b="1" kern="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，龙腾二期</a:t>
            </a:r>
            <a:r>
              <a:rPr lang="zh-CN" altLang="en-US" sz="2000" kern="0" dirty="0">
                <a:latin typeface="+mn-lt"/>
              </a:rPr>
              <a:t/>
            </a:r>
            <a:br>
              <a:rPr lang="zh-CN" altLang="en-US" sz="2000" kern="0" dirty="0">
                <a:latin typeface="+mn-lt"/>
              </a:rPr>
            </a:br>
            <a:r>
              <a:rPr lang="zh-CN" altLang="en-US" sz="2000" b="1" kern="0" dirty="0" smtClean="0">
                <a:solidFill>
                  <a:srgbClr val="002060"/>
                </a:solidFill>
                <a:latin typeface="+mn-lt"/>
              </a:rPr>
              <a:t>癌症治疗回旋加速器样机研制及相关技术研究</a:t>
            </a:r>
            <a:endParaRPr lang="zh-CN" altLang="en-US" sz="2000" b="1" kern="0" dirty="0">
              <a:solidFill>
                <a:srgbClr val="002060"/>
              </a:solidFill>
              <a:latin typeface="+mn-lt"/>
            </a:endParaRPr>
          </a:p>
          <a:p>
            <a:pPr marL="742950" lvl="1" indent="-285750" algn="l" eaLnBrk="0" hangingPunct="0">
              <a:lnSpc>
                <a:spcPct val="9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zh-CN" altLang="en-US" sz="2000" b="1" kern="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itchFamily="34" charset="-122"/>
                <a:ea typeface="微软雅黑" pitchFamily="34" charset="-122"/>
              </a:rPr>
              <a:t>一器多用</a:t>
            </a:r>
          </a:p>
        </p:txBody>
      </p:sp>
      <p:sp>
        <p:nvSpPr>
          <p:cNvPr id="1994754" name="Rectangle 2"/>
          <p:cNvSpPr>
            <a:spLocks noChangeArrowheads="1"/>
          </p:cNvSpPr>
          <p:nvPr/>
        </p:nvSpPr>
        <p:spPr bwMode="auto">
          <a:xfrm>
            <a:off x="4860032" y="404664"/>
            <a:ext cx="4300384" cy="211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>
              <a:defRPr/>
            </a:pPr>
            <a:r>
              <a:rPr lang="zh-CN" altLang="en-US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j-cs"/>
              </a:rPr>
              <a:t>基于串列加速器升级工程建设过程中掌握的紧凑型回旋加速器技术，中核集团从</a:t>
            </a:r>
            <a:r>
              <a:rPr lang="en-US" altLang="zh-CN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j-cs"/>
              </a:rPr>
              <a:t>2009</a:t>
            </a:r>
            <a:r>
              <a:rPr lang="zh-CN" altLang="en-US" sz="2800" b="1" kern="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j-cs"/>
              </a:rPr>
              <a:t>年开始资助研究质子治疗关键技术：</a:t>
            </a:r>
            <a:endParaRPr lang="zh-CN" altLang="en-US" sz="2800" b="1" kern="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j-cs"/>
            </a:endParaRP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6329416"/>
            <a:ext cx="9144000" cy="523220"/>
          </a:xfrm>
          <a:prstGeom prst="rect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宋体" pitchFamily="2" charset="-122"/>
                <a:ea typeface="宋体" pitchFamily="2" charset="-122"/>
              </a:defRPr>
            </a:lvl9pPr>
          </a:lstStyle>
          <a:p>
            <a:pPr marL="0" lvl="1" indent="0" algn="ctr">
              <a:buFont typeface="Arial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经过多年技术积累，已具备开展成套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装置的</a:t>
            </a:r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能力</a:t>
            </a:r>
            <a:endParaRPr lang="en-US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3"/>
          <p:cNvSpPr>
            <a:spLocks noChangeArrowheads="1"/>
          </p:cNvSpPr>
          <p:nvPr/>
        </p:nvSpPr>
        <p:spPr bwMode="auto">
          <a:xfrm>
            <a:off x="214313" y="2857500"/>
            <a:ext cx="8351837" cy="5715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98467" name="Rectangle 3"/>
          <p:cNvSpPr>
            <a:spLocks noChangeArrowheads="1"/>
          </p:cNvSpPr>
          <p:nvPr/>
        </p:nvSpPr>
        <p:spPr bwMode="auto">
          <a:xfrm>
            <a:off x="539750" y="836613"/>
            <a:ext cx="79930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l">
              <a:spcBef>
                <a:spcPct val="20000"/>
              </a:spcBef>
              <a:defRPr/>
            </a:pPr>
            <a:r>
              <a:rPr kumimoji="1" lang="en-US" altLang="zh-CN" sz="4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Plan of Talk</a:t>
            </a:r>
            <a:endParaRPr kumimoji="1" lang="zh-CN" alt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Introduction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Beam Physics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Component Design and Construction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spcAft>
                <a:spcPts val="1800"/>
              </a:spcAft>
              <a:buFontTx/>
              <a:buAutoNum type="arabicPeriod"/>
              <a:defRPr/>
            </a:pPr>
            <a:r>
              <a:rPr kumimoji="1"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黑体" pitchFamily="49" charset="-122"/>
              </a:rPr>
              <a:t>Conclusion and Planning</a:t>
            </a:r>
            <a:endParaRPr kumimoji="1" lang="en-US" altLang="zh-CN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</a:endParaRPr>
          </a:p>
          <a:p>
            <a:pPr marL="609600" indent="-609600" algn="l">
              <a:spcBef>
                <a:spcPct val="10000"/>
              </a:spcBef>
              <a:buFontTx/>
              <a:buAutoNum type="arabicPeriod"/>
              <a:defRPr/>
            </a:pPr>
            <a:endParaRPr kumimoji="1"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ea typeface="黑体" pitchFamily="49" charset="-122"/>
              <a:cs typeface="方正彩云简体"/>
            </a:endParaRPr>
          </a:p>
        </p:txBody>
      </p:sp>
    </p:spTree>
  </p:cSld>
  <p:clrMapOvr>
    <a:masterClrMapping/>
  </p:clrMapOvr>
  <p:transition advTm="2688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1|1.7|1.7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22064</TotalTime>
  <Words>2590</Words>
  <Application>Microsoft Office PowerPoint</Application>
  <PresentationFormat>全屏显示(4:3)</PresentationFormat>
  <Paragraphs>333</Paragraphs>
  <Slides>51</Slides>
  <Notes>12</Notes>
  <HiddenSlides>1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55" baseType="lpstr">
      <vt:lpstr>Default Design</vt:lpstr>
      <vt:lpstr>默认设计模板</vt:lpstr>
      <vt:lpstr>幻灯片</vt:lpstr>
      <vt:lpstr>Equation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</vt:vector>
  </TitlesOfParts>
  <Company>CIAE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JJYang</dc:creator>
  <cp:lastModifiedBy>Administrator</cp:lastModifiedBy>
  <cp:revision>1146</cp:revision>
  <dcterms:created xsi:type="dcterms:W3CDTF">2001-09-16T15:02:25Z</dcterms:created>
  <dcterms:modified xsi:type="dcterms:W3CDTF">2017-08-30T02:02:51Z</dcterms:modified>
</cp:coreProperties>
</file>