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490" r:id="rId2"/>
    <p:sldId id="498" r:id="rId3"/>
    <p:sldId id="517" r:id="rId4"/>
    <p:sldId id="505" r:id="rId5"/>
    <p:sldId id="501" r:id="rId6"/>
    <p:sldId id="509" r:id="rId7"/>
    <p:sldId id="506" r:id="rId8"/>
    <p:sldId id="510" r:id="rId9"/>
    <p:sldId id="514" r:id="rId10"/>
    <p:sldId id="515" r:id="rId11"/>
    <p:sldId id="508" r:id="rId12"/>
    <p:sldId id="518" r:id="rId13"/>
    <p:sldId id="512" r:id="rId14"/>
    <p:sldId id="511" r:id="rId15"/>
    <p:sldId id="516" r:id="rId16"/>
  </p:sldIdLst>
  <p:sldSz cx="9144000" cy="6858000" type="screen4x3"/>
  <p:notesSz cx="8813800" cy="3917950"/>
  <p:embeddedFontLst>
    <p:embeddedFont>
      <p:font typeface="Cambria Math" panose="02040503050406030204" pitchFamily="18" charset="0"/>
      <p:regular r:id="rId19"/>
    </p:embeddedFont>
    <p:embeddedFont>
      <p:font typeface="楷体" panose="02010609060101010101" pitchFamily="49" charset="-122"/>
      <p:regular r:id="rId20"/>
    </p:embeddedFont>
    <p:embeddedFont>
      <p:font typeface="华文细黑" panose="02010600040101010101" pitchFamily="2" charset="-122"/>
      <p:regular r:id="rId21"/>
    </p:embeddedFont>
    <p:embeddedFont>
      <p:font typeface="ＭＳ Ｐゴシック" panose="020B0600070205080204" pitchFamily="34" charset="-128"/>
      <p:regular r:id="rId22"/>
    </p:embeddedFont>
    <p:embeddedFont>
      <p:font typeface="Cambria" panose="02040503050406030204" pitchFamily="18" charset="0"/>
      <p:regular r:id="rId23"/>
      <p:bold r:id="rId24"/>
      <p:italic r:id="rId25"/>
      <p:boldItalic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9900"/>
    <a:srgbClr val="006600"/>
    <a:srgbClr val="008000"/>
    <a:srgbClr val="00FF00"/>
    <a:srgbClr val="FF6699"/>
    <a:srgbClr val="FF3399"/>
    <a:srgbClr val="FF33CC"/>
    <a:srgbClr val="CC3399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8" autoAdjust="0"/>
    <p:restoredTop sz="90614" autoAdjust="0"/>
  </p:normalViewPr>
  <p:slideViewPr>
    <p:cSldViewPr>
      <p:cViewPr varScale="1">
        <p:scale>
          <a:sx n="116" d="100"/>
          <a:sy n="116" d="100"/>
        </p:scale>
        <p:origin x="146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___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___2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___3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F:\ANSYS\APDL\CEPC\20161228%20cavity%20only\summary%20(2)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F:\ANSYS\APDL\CEPC\20161228%20cavity%20only\summary%20(2)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v>deformation(mm)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Sheet1!$A$3:$A$5</c:f>
              <c:numCache>
                <c:formatCode>General</c:formatCode>
                <c:ptCount val="3"/>
                <c:pt idx="0">
                  <c:v>1000</c:v>
                </c:pt>
                <c:pt idx="1">
                  <c:v>1500</c:v>
                </c:pt>
                <c:pt idx="2">
                  <c:v>2000</c:v>
                </c:pt>
              </c:numCache>
            </c:numRef>
          </c:xVal>
          <c:yVal>
            <c:numRef>
              <c:f>Sheet1!$B$3:$B$5</c:f>
              <c:numCache>
                <c:formatCode>General</c:formatCode>
                <c:ptCount val="3"/>
                <c:pt idx="0">
                  <c:v>2.7400000000000001E-2</c:v>
                </c:pt>
                <c:pt idx="1">
                  <c:v>4.1200000000000001E-2</c:v>
                </c:pt>
                <c:pt idx="2">
                  <c:v>5.4899999999999997E-2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59898800"/>
        <c:axId val="259899360"/>
      </c:scatterChart>
      <c:scatterChart>
        <c:scatterStyle val="lineMarker"/>
        <c:varyColors val="0"/>
        <c:ser>
          <c:idx val="1"/>
          <c:order val="1"/>
          <c:tx>
            <c:v>von mises stress(MPa)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Sheet1!$A$3:$A$5</c:f>
              <c:numCache>
                <c:formatCode>General</c:formatCode>
                <c:ptCount val="3"/>
                <c:pt idx="0">
                  <c:v>1000</c:v>
                </c:pt>
                <c:pt idx="1">
                  <c:v>1500</c:v>
                </c:pt>
                <c:pt idx="2">
                  <c:v>2000</c:v>
                </c:pt>
              </c:numCache>
            </c:numRef>
          </c:xVal>
          <c:yVal>
            <c:numRef>
              <c:f>Sheet1!$C$3:$C$5</c:f>
              <c:numCache>
                <c:formatCode>General</c:formatCode>
                <c:ptCount val="3"/>
                <c:pt idx="0">
                  <c:v>12.4</c:v>
                </c:pt>
                <c:pt idx="1">
                  <c:v>18.5</c:v>
                </c:pt>
                <c:pt idx="2">
                  <c:v>24.7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59900480"/>
        <c:axId val="259899920"/>
      </c:scatterChart>
      <c:valAx>
        <c:axId val="259898800"/>
        <c:scaling>
          <c:orientation val="minMax"/>
          <c:max val="2200"/>
          <c:min val="9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/>
                  <a:t>Pressure(mbar)</a:t>
                </a:r>
                <a:endParaRPr lang="zh-CN" alt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CN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59899360"/>
        <c:crosses val="autoZero"/>
        <c:crossBetween val="midCat"/>
      </c:valAx>
      <c:valAx>
        <c:axId val="259899360"/>
        <c:scaling>
          <c:orientation val="minMax"/>
          <c:min val="2.0000000000000004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/>
                  <a:t>deformation(mm)</a:t>
                </a:r>
                <a:endParaRPr lang="zh-CN" alt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CN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59898800"/>
        <c:crosses val="autoZero"/>
        <c:crossBetween val="midCat"/>
      </c:valAx>
      <c:valAx>
        <c:axId val="259899920"/>
        <c:scaling>
          <c:orientation val="minMax"/>
          <c:min val="8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/>
                  <a:t>stress(MPa)</a:t>
                </a:r>
                <a:endParaRPr lang="zh-CN" alt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CN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59900480"/>
        <c:crosses val="max"/>
        <c:crossBetween val="midCat"/>
      </c:valAx>
      <c:valAx>
        <c:axId val="25990048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5989992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45072911254113535"/>
          <c:y val="0.64617096083963288"/>
          <c:w val="0.22109120267330004"/>
          <c:h val="0.1404504212254367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v>defromation(mm)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Sheet1!$A$8:$A$10</c:f>
              <c:numCache>
                <c:formatCode>General</c:formatCode>
                <c:ptCount val="3"/>
                <c:pt idx="0">
                  <c:v>1000</c:v>
                </c:pt>
                <c:pt idx="1">
                  <c:v>1500</c:v>
                </c:pt>
                <c:pt idx="2">
                  <c:v>2000</c:v>
                </c:pt>
              </c:numCache>
            </c:numRef>
          </c:xVal>
          <c:yVal>
            <c:numRef>
              <c:f>Sheet1!$B$8:$B$10</c:f>
              <c:numCache>
                <c:formatCode>General</c:formatCode>
                <c:ptCount val="3"/>
                <c:pt idx="0">
                  <c:v>0.51100000000000001</c:v>
                </c:pt>
                <c:pt idx="1">
                  <c:v>0.76700000000000002</c:v>
                </c:pt>
                <c:pt idx="2">
                  <c:v>1.0229999999999999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64110752"/>
        <c:axId val="264111312"/>
      </c:scatterChart>
      <c:scatterChart>
        <c:scatterStyle val="lineMarker"/>
        <c:varyColors val="0"/>
        <c:ser>
          <c:idx val="1"/>
          <c:order val="1"/>
          <c:tx>
            <c:v>von mises stress(MPa)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Sheet1!$A$8:$A$10</c:f>
              <c:numCache>
                <c:formatCode>General</c:formatCode>
                <c:ptCount val="3"/>
                <c:pt idx="0">
                  <c:v>1000</c:v>
                </c:pt>
                <c:pt idx="1">
                  <c:v>1500</c:v>
                </c:pt>
                <c:pt idx="2">
                  <c:v>2000</c:v>
                </c:pt>
              </c:numCache>
            </c:numRef>
          </c:xVal>
          <c:yVal>
            <c:numRef>
              <c:f>Sheet1!$C$8:$C$10</c:f>
              <c:numCache>
                <c:formatCode>General</c:formatCode>
                <c:ptCount val="3"/>
                <c:pt idx="0">
                  <c:v>57.5</c:v>
                </c:pt>
                <c:pt idx="1">
                  <c:v>86.3</c:v>
                </c:pt>
                <c:pt idx="2">
                  <c:v>115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64112432"/>
        <c:axId val="264111872"/>
      </c:scatterChart>
      <c:valAx>
        <c:axId val="264110752"/>
        <c:scaling>
          <c:orientation val="minMax"/>
          <c:min val="9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/>
                  <a:t>Pressure(mbar)</a:t>
                </a:r>
                <a:endParaRPr lang="zh-CN" alt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CN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64111312"/>
        <c:crosses val="autoZero"/>
        <c:crossBetween val="midCat"/>
      </c:valAx>
      <c:valAx>
        <c:axId val="264111312"/>
        <c:scaling>
          <c:orientation val="minMax"/>
          <c:min val="0.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/>
                  <a:t>deformation(mm)</a:t>
                </a:r>
                <a:endParaRPr lang="zh-CN" alt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CN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64110752"/>
        <c:crosses val="autoZero"/>
        <c:crossBetween val="midCat"/>
      </c:valAx>
      <c:valAx>
        <c:axId val="264111872"/>
        <c:scaling>
          <c:orientation val="minMax"/>
          <c:max val="130"/>
          <c:min val="55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/>
                  <a:t>stress(MPa)</a:t>
                </a:r>
                <a:endParaRPr lang="zh-CN" alt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CN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64112432"/>
        <c:crosses val="max"/>
        <c:crossBetween val="midCat"/>
      </c:valAx>
      <c:valAx>
        <c:axId val="26411243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6411187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42851332219836158"/>
          <c:y val="0.63433541690822792"/>
          <c:w val="0.22109120267330004"/>
          <c:h val="0.1462949120956759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v>deformation(mm)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Sheet1!$A$24:$A$29</c:f>
              <c:numCache>
                <c:formatCode>General</c:formatCode>
                <c:ptCount val="6"/>
                <c:pt idx="0">
                  <c:v>2940</c:v>
                </c:pt>
                <c:pt idx="1">
                  <c:v>1960</c:v>
                </c:pt>
                <c:pt idx="2">
                  <c:v>980</c:v>
                </c:pt>
                <c:pt idx="3">
                  <c:v>-980</c:v>
                </c:pt>
                <c:pt idx="4">
                  <c:v>-1960</c:v>
                </c:pt>
                <c:pt idx="5">
                  <c:v>-2940</c:v>
                </c:pt>
              </c:numCache>
            </c:numRef>
          </c:xVal>
          <c:yVal>
            <c:numRef>
              <c:f>Sheet1!$B$24:$B$29</c:f>
              <c:numCache>
                <c:formatCode>General</c:formatCode>
                <c:ptCount val="6"/>
                <c:pt idx="0">
                  <c:v>0.40200000000000002</c:v>
                </c:pt>
                <c:pt idx="1">
                  <c:v>0.26800000000000002</c:v>
                </c:pt>
                <c:pt idx="2">
                  <c:v>0.1338</c:v>
                </c:pt>
                <c:pt idx="3">
                  <c:v>-0.1338</c:v>
                </c:pt>
                <c:pt idx="4">
                  <c:v>-0.26800000000000002</c:v>
                </c:pt>
                <c:pt idx="5">
                  <c:v>-0.40200000000000002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64116352"/>
        <c:axId val="264116912"/>
      </c:scatterChart>
      <c:scatterChart>
        <c:scatterStyle val="lineMarker"/>
        <c:varyColors val="0"/>
        <c:ser>
          <c:idx val="1"/>
          <c:order val="1"/>
          <c:tx>
            <c:v>von mises stress(MPa)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Sheet1!$A$24:$A$29</c:f>
              <c:numCache>
                <c:formatCode>General</c:formatCode>
                <c:ptCount val="6"/>
                <c:pt idx="0">
                  <c:v>2940</c:v>
                </c:pt>
                <c:pt idx="1">
                  <c:v>1960</c:v>
                </c:pt>
                <c:pt idx="2">
                  <c:v>980</c:v>
                </c:pt>
                <c:pt idx="3">
                  <c:v>-980</c:v>
                </c:pt>
                <c:pt idx="4">
                  <c:v>-1960</c:v>
                </c:pt>
                <c:pt idx="5">
                  <c:v>-2940</c:v>
                </c:pt>
              </c:numCache>
            </c:numRef>
          </c:xVal>
          <c:yVal>
            <c:numRef>
              <c:f>Sheet1!$C$24:$C$29</c:f>
              <c:numCache>
                <c:formatCode>General</c:formatCode>
                <c:ptCount val="6"/>
                <c:pt idx="0">
                  <c:v>22.3</c:v>
                </c:pt>
                <c:pt idx="1">
                  <c:v>14.8</c:v>
                </c:pt>
                <c:pt idx="2">
                  <c:v>7.42</c:v>
                </c:pt>
                <c:pt idx="3">
                  <c:v>7.42</c:v>
                </c:pt>
                <c:pt idx="4">
                  <c:v>14.8</c:v>
                </c:pt>
                <c:pt idx="5">
                  <c:v>22.3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1836272"/>
        <c:axId val="264117472"/>
      </c:scatterChart>
      <c:valAx>
        <c:axId val="2641163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/>
                  <a:t>Tuning</a:t>
                </a:r>
                <a:r>
                  <a:rPr lang="en-US" altLang="zh-CN" baseline="0"/>
                  <a:t> force(N)</a:t>
                </a:r>
                <a:endParaRPr lang="zh-CN" alt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CN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64116912"/>
        <c:crosses val="autoZero"/>
        <c:crossBetween val="midCat"/>
      </c:valAx>
      <c:valAx>
        <c:axId val="264116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/>
                  <a:t>deformation(mm)</a:t>
                </a:r>
                <a:endParaRPr lang="zh-CN" alt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CN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64116352"/>
        <c:crosses val="autoZero"/>
        <c:crossBetween val="midCat"/>
      </c:valAx>
      <c:valAx>
        <c:axId val="264117472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/>
                  <a:t>von mises stress(MPa)</a:t>
                </a:r>
                <a:endParaRPr lang="zh-CN" alt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CN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61836272"/>
        <c:crosses val="max"/>
        <c:crossBetween val="midCat"/>
      </c:valAx>
      <c:valAx>
        <c:axId val="618362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6411747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45428488600445133"/>
          <c:y val="0.78602688052503666"/>
          <c:w val="0.22109120267330004"/>
          <c:h val="0.109543123078456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v>ports fixed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1"/>
            <c:trendlineLbl>
              <c:layout>
                <c:manualLayout>
                  <c:x val="0.13521850393700788"/>
                  <c:y val="-0.21037365121026538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CN"/>
                </a:p>
              </c:txPr>
            </c:trendlineLbl>
          </c:trendline>
          <c:xVal>
            <c:numRef>
              <c:f>Sheet1!$F$36:$F$39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9</c:v>
                </c:pt>
                <c:pt idx="3">
                  <c:v>25</c:v>
                </c:pt>
              </c:numCache>
            </c:numRef>
          </c:xVal>
          <c:yVal>
            <c:numRef>
              <c:f>Sheet1!$E$36:$E$39</c:f>
              <c:numCache>
                <c:formatCode>General</c:formatCode>
                <c:ptCount val="4"/>
                <c:pt idx="0">
                  <c:v>0</c:v>
                </c:pt>
                <c:pt idx="1">
                  <c:v>-1</c:v>
                </c:pt>
                <c:pt idx="2">
                  <c:v>-8</c:v>
                </c:pt>
                <c:pt idx="3">
                  <c:v>-22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59887040"/>
        <c:axId val="259887600"/>
      </c:scatterChart>
      <c:valAx>
        <c:axId val="2598870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 sz="1000" b="0" i="0" u="none" strike="noStrike" baseline="0">
                    <a:effectLst/>
                  </a:rPr>
                  <a:t>Eacc</a:t>
                </a:r>
                <a:r>
                  <a:rPr lang="en-US" altLang="zh-CN" sz="1000" b="0" i="0" u="none" strike="noStrike" baseline="30000">
                    <a:effectLst/>
                  </a:rPr>
                  <a:t>2</a:t>
                </a:r>
                <a:r>
                  <a:rPr lang="en-US" altLang="zh-CN" sz="1000" b="0" i="0" u="none" strike="noStrike" baseline="0">
                    <a:effectLst/>
                  </a:rPr>
                  <a:t>((MV/m)</a:t>
                </a:r>
                <a:r>
                  <a:rPr lang="en-US" altLang="zh-CN" sz="1000" b="0" i="0" u="none" strike="noStrike" kern="1200" baseline="3000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effectLst/>
                    <a:latin typeface="+mn-lt"/>
                    <a:ea typeface="+mn-ea"/>
                    <a:cs typeface="+mn-cs"/>
                  </a:rPr>
                  <a:t>2</a:t>
                </a:r>
                <a:r>
                  <a:rPr lang="en-US" altLang="zh-CN" sz="1000" b="0" i="0" u="none" strike="noStrike" kern="1200" baseline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effectLst/>
                    <a:latin typeface="+mn-lt"/>
                    <a:ea typeface="+mn-ea"/>
                    <a:cs typeface="+mn-cs"/>
                  </a:rPr>
                  <a:t>)</a:t>
                </a:r>
                <a:r>
                  <a:rPr lang="en-US" altLang="zh-CN" sz="1000" b="0" i="0" u="none" strike="noStrike" baseline="0"/>
                  <a:t> </a:t>
                </a:r>
                <a:endParaRPr lang="zh-CN" altLang="en-US" baseline="0"/>
              </a:p>
            </c:rich>
          </c:tx>
          <c:layout>
            <c:manualLayout>
              <c:xMode val="edge"/>
              <c:yMode val="edge"/>
              <c:x val="0.34415135608048991"/>
              <c:y val="0.8925692621755614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CN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59887600"/>
        <c:crosses val="autoZero"/>
        <c:crossBetween val="midCat"/>
      </c:valAx>
      <c:valAx>
        <c:axId val="259887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/>
                  <a:t>△f(Hz)</a:t>
                </a:r>
                <a:endParaRPr lang="zh-CN" alt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CN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5988704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egendEntry>
        <c:idx val="1"/>
        <c:delete val="1"/>
      </c:legendEntry>
      <c:layout>
        <c:manualLayout>
          <c:xMode val="edge"/>
          <c:yMode val="edge"/>
          <c:x val="0.14693000874890638"/>
          <c:y val="0.78501130067074953"/>
          <c:w val="0.19195888013998247"/>
          <c:h val="7.81255468066491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v>ports free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1"/>
            <c:trendlineLbl>
              <c:layout/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CN"/>
                </a:p>
              </c:txPr>
            </c:trendlineLbl>
          </c:trendline>
          <c:xVal>
            <c:numRef>
              <c:f>Sheet1!$F$42:$F$45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9</c:v>
                </c:pt>
                <c:pt idx="3">
                  <c:v>25</c:v>
                </c:pt>
              </c:numCache>
            </c:numRef>
          </c:xVal>
          <c:yVal>
            <c:numRef>
              <c:f>Sheet1!$E$42:$E$45</c:f>
              <c:numCache>
                <c:formatCode>General</c:formatCode>
                <c:ptCount val="4"/>
                <c:pt idx="0">
                  <c:v>0</c:v>
                </c:pt>
                <c:pt idx="1">
                  <c:v>-8</c:v>
                </c:pt>
                <c:pt idx="2">
                  <c:v>-74</c:v>
                </c:pt>
                <c:pt idx="3">
                  <c:v>-205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59889840"/>
        <c:axId val="259890400"/>
      </c:scatterChart>
      <c:valAx>
        <c:axId val="2598898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 sz="1000" b="0" i="0" u="none" strike="noStrike" baseline="0">
                    <a:effectLst/>
                  </a:rPr>
                  <a:t>Eacc</a:t>
                </a:r>
                <a:r>
                  <a:rPr lang="en-US" altLang="zh-CN" sz="1000" b="0" i="0" u="none" strike="noStrike" baseline="30000">
                    <a:effectLst/>
                  </a:rPr>
                  <a:t>2</a:t>
                </a:r>
                <a:r>
                  <a:rPr lang="en-US" altLang="zh-CN" sz="1000" b="0" i="0" u="none" strike="noStrike" baseline="0">
                    <a:effectLst/>
                  </a:rPr>
                  <a:t>((MV/m)</a:t>
                </a:r>
                <a:r>
                  <a:rPr lang="en-US" altLang="zh-CN" sz="1000" b="0" i="0" u="none" strike="noStrike" baseline="30000">
                    <a:effectLst/>
                  </a:rPr>
                  <a:t>2</a:t>
                </a:r>
                <a:r>
                  <a:rPr lang="en-US" altLang="zh-CN" sz="1000" b="0" i="0" u="none" strike="noStrike" baseline="0">
                    <a:effectLst/>
                  </a:rPr>
                  <a:t>)</a:t>
                </a:r>
                <a:r>
                  <a:rPr lang="en-US" altLang="zh-CN" sz="1000" b="0" i="0" u="none" strike="noStrike" baseline="0"/>
                  <a:t> </a:t>
                </a:r>
                <a:endParaRPr lang="zh-CN" alt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CN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59890400"/>
        <c:crosses val="autoZero"/>
        <c:crossBetween val="midCat"/>
      </c:valAx>
      <c:valAx>
        <c:axId val="259890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 sz="1000" b="0" i="0" u="none" strike="noStrike" baseline="0">
                    <a:effectLst/>
                  </a:rPr>
                  <a:t>△f(Hz)</a:t>
                </a:r>
                <a:r>
                  <a:rPr lang="en-US" altLang="zh-CN" sz="1000" b="0" i="0" u="none" strike="noStrike" baseline="0"/>
                  <a:t> </a:t>
                </a:r>
                <a:endParaRPr lang="zh-CN" alt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CN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5988984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egendEntry>
        <c:idx val="1"/>
        <c:delete val="1"/>
      </c:legendEntry>
      <c:layout>
        <c:manualLayout>
          <c:xMode val="edge"/>
          <c:yMode val="edge"/>
          <c:x val="0.17213845144356951"/>
          <c:y val="0.76649278215223093"/>
          <c:w val="0.183417104111986"/>
          <c:h val="7.81255468066491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2" y="0"/>
            <a:ext cx="3819576" cy="195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9691" tIns="34845" rIns="69691" bIns="34845" numCol="1" anchor="t" anchorCtr="0" compatLnSpc="1">
            <a:prstTxWarp prst="textNoShape">
              <a:avLst/>
            </a:prstTxWarp>
          </a:bodyPr>
          <a:lstStyle>
            <a:lvl1pPr defTabSz="697100" eaLnBrk="1" hangingPunct="1">
              <a:defRPr sz="9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4992254" y="0"/>
            <a:ext cx="3819576" cy="195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9691" tIns="34845" rIns="69691" bIns="34845" numCol="1" anchor="t" anchorCtr="0" compatLnSpc="1">
            <a:prstTxWarp prst="textNoShape">
              <a:avLst/>
            </a:prstTxWarp>
          </a:bodyPr>
          <a:lstStyle>
            <a:lvl1pPr algn="r" defTabSz="697100" eaLnBrk="1" hangingPunct="1">
              <a:defRPr sz="900">
                <a:latin typeface="Times New Roman" pitchFamily="18" charset="0"/>
              </a:defRPr>
            </a:lvl1pPr>
          </a:lstStyle>
          <a:p>
            <a:pPr>
              <a:defRPr/>
            </a:pPr>
            <a:fld id="{6C0FBCBB-7EDB-4278-865F-AB2C04993556}" type="datetime1">
              <a:rPr lang="en-US"/>
              <a:pPr>
                <a:defRPr/>
              </a:pPr>
              <a:t>1/17/2017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2" y="3721658"/>
            <a:ext cx="3819576" cy="195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9691" tIns="34845" rIns="69691" bIns="34845" numCol="1" anchor="b" anchorCtr="0" compatLnSpc="1">
            <a:prstTxWarp prst="textNoShape">
              <a:avLst/>
            </a:prstTxWarp>
          </a:bodyPr>
          <a:lstStyle>
            <a:lvl1pPr defTabSz="697100" eaLnBrk="1" hangingPunct="1">
              <a:defRPr sz="9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4992254" y="3721658"/>
            <a:ext cx="3819576" cy="195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9691" tIns="34845" rIns="69691" bIns="34845" numCol="1" anchor="b" anchorCtr="0" compatLnSpc="1">
            <a:prstTxWarp prst="textNoShape">
              <a:avLst/>
            </a:prstTxWarp>
          </a:bodyPr>
          <a:lstStyle>
            <a:lvl1pPr algn="r" defTabSz="697100" eaLnBrk="1" hangingPunct="1">
              <a:defRPr sz="900">
                <a:latin typeface="Times New Roman" pitchFamily="18" charset="0"/>
              </a:defRPr>
            </a:lvl1pPr>
          </a:lstStyle>
          <a:p>
            <a:pPr>
              <a:defRPr/>
            </a:pPr>
            <a:fld id="{9CFFFF87-B6DF-4175-94C5-2347F64012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19439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3819576" cy="195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726" tIns="36362" rIns="72726" bIns="36362" numCol="1" anchor="t" anchorCtr="0" compatLnSpc="1">
            <a:prstTxWarp prst="textNoShape">
              <a:avLst/>
            </a:prstTxWarp>
          </a:bodyPr>
          <a:lstStyle>
            <a:lvl1pPr defTabSz="727409" eaLnBrk="1" hangingPunct="1">
              <a:defRPr sz="10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992254" y="0"/>
            <a:ext cx="3819576" cy="195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726" tIns="36362" rIns="72726" bIns="36362" numCol="1" anchor="t" anchorCtr="0" compatLnSpc="1">
            <a:prstTxWarp prst="textNoShape">
              <a:avLst/>
            </a:prstTxWarp>
          </a:bodyPr>
          <a:lstStyle>
            <a:lvl1pPr algn="r" defTabSz="727409" eaLnBrk="1" hangingPunct="1">
              <a:defRPr sz="10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427413" y="293688"/>
            <a:ext cx="1958975" cy="14684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0988" y="1860222"/>
            <a:ext cx="7051828" cy="1763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726" tIns="36362" rIns="72726" bIns="363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3721658"/>
            <a:ext cx="3819576" cy="195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726" tIns="36362" rIns="72726" bIns="36362" numCol="1" anchor="b" anchorCtr="0" compatLnSpc="1">
            <a:prstTxWarp prst="textNoShape">
              <a:avLst/>
            </a:prstTxWarp>
          </a:bodyPr>
          <a:lstStyle>
            <a:lvl1pPr defTabSz="727409" eaLnBrk="1" hangingPunct="1">
              <a:defRPr sz="10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992254" y="3721658"/>
            <a:ext cx="3819576" cy="195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726" tIns="36362" rIns="72726" bIns="36362" numCol="1" anchor="b" anchorCtr="0" compatLnSpc="1">
            <a:prstTxWarp prst="textNoShape">
              <a:avLst/>
            </a:prstTxWarp>
          </a:bodyPr>
          <a:lstStyle>
            <a:lvl1pPr algn="r" defTabSz="727409" eaLnBrk="1" hangingPunct="1">
              <a:defRPr sz="1000">
                <a:latin typeface="Times New Roman" pitchFamily="18" charset="0"/>
              </a:defRPr>
            </a:lvl1pPr>
          </a:lstStyle>
          <a:p>
            <a:pPr>
              <a:defRPr/>
            </a:pPr>
            <a:fld id="{A08831CF-E2B7-4DF0-9CCB-848EF7E5794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6501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7413" y="293688"/>
            <a:ext cx="1958975" cy="1468437"/>
          </a:xfrm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dirty="0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761032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8831CF-E2B7-4DF0-9CCB-848EF7E57945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74649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8831CF-E2B7-4DF0-9CCB-848EF7E57945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9250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8831CF-E2B7-4DF0-9CCB-848EF7E57945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98724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8831CF-E2B7-4DF0-9CCB-848EF7E57945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18888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8831CF-E2B7-4DF0-9CCB-848EF7E57945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96205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8831CF-E2B7-4DF0-9CCB-848EF7E57945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072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8831CF-E2B7-4DF0-9CCB-848EF7E57945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66742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8831CF-E2B7-4DF0-9CCB-848EF7E57945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85243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8831CF-E2B7-4DF0-9CCB-848EF7E57945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295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8831CF-E2B7-4DF0-9CCB-848EF7E57945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87616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8831CF-E2B7-4DF0-9CCB-848EF7E57945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12742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8831CF-E2B7-4DF0-9CCB-848EF7E57945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92209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8831CF-E2B7-4DF0-9CCB-848EF7E57945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1839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0003F9-11FF-4CD3-ABEC-EB312F04E04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2960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C6FEB6-5283-470E-861F-C55499061C1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69186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411ECB-6095-4F29-9E93-E38AAC9E0E2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1357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6F3C03-1CC2-49CF-8379-461CAB71BA3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8488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4EDAC8-760A-4ACB-9DAA-CF1648919DC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0263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64C84A-3A11-49EC-82F0-7D47AC0847C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67700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265339-EA7C-4950-8F75-3C2229E87A0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1976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68CE15-F117-4E95-9277-481E1C610A3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2E049D-5161-42AC-863C-2BD47115FA6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6170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A04A45-34C8-4850-BDA1-61324CEA880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7684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6FCC60-341A-40F6-8CAC-4626C77E550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70375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fld id="{CF673D99-2943-4E6B-9C48-2BE7785F4B3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n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34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5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4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35"/>
          <p:cNvSpPr txBox="1">
            <a:spLocks noChangeArrowheads="1"/>
          </p:cNvSpPr>
          <p:nvPr/>
        </p:nvSpPr>
        <p:spPr bwMode="auto">
          <a:xfrm>
            <a:off x="899593" y="4284385"/>
            <a:ext cx="734481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ts val="0"/>
              </a:spcBef>
              <a:spcAft>
                <a:spcPts val="600"/>
              </a:spcAft>
            </a:pPr>
            <a:r>
              <a:rPr lang="en-US" altLang="zh-CN" sz="3200" b="1" dirty="0" err="1" smtClean="0">
                <a:solidFill>
                  <a:srgbClr val="0000FF"/>
                </a:solidFill>
                <a:latin typeface="+mn-lt"/>
                <a:ea typeface="楷体" panose="02010609060101010101" pitchFamily="49" charset="-122"/>
              </a:rPr>
              <a:t>Xinying</a:t>
            </a:r>
            <a:r>
              <a:rPr lang="en-US" altLang="zh-CN" sz="3200" b="1" dirty="0" smtClean="0">
                <a:solidFill>
                  <a:srgbClr val="0000FF"/>
                </a:solidFill>
                <a:latin typeface="+mn-lt"/>
                <a:ea typeface="楷体" panose="02010609060101010101" pitchFamily="49" charset="-122"/>
              </a:rPr>
              <a:t> Zhang</a:t>
            </a:r>
            <a:endParaRPr lang="en-US" altLang="zh-CN" sz="3200" dirty="0" smtClean="0">
              <a:solidFill>
                <a:srgbClr val="FF0000"/>
              </a:solidFill>
              <a:latin typeface="+mn-lt"/>
              <a:ea typeface="楷体" panose="02010609060101010101" pitchFamily="49" charset="-122"/>
            </a:endParaRPr>
          </a:p>
        </p:txBody>
      </p:sp>
      <p:sp>
        <p:nvSpPr>
          <p:cNvPr id="7" name="TextBox 4"/>
          <p:cNvSpPr txBox="1"/>
          <p:nvPr/>
        </p:nvSpPr>
        <p:spPr>
          <a:xfrm>
            <a:off x="827504" y="2491040"/>
            <a:ext cx="73448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+mj-lt"/>
                <a:ea typeface="楷体" panose="02010609060101010101" pitchFamily="49" charset="-122"/>
              </a:rPr>
              <a:t>Mechanical analysis of 650MHz 2cell cavity</a:t>
            </a:r>
            <a:endParaRPr lang="en-GB" sz="4800" b="1" dirty="0" smtClean="0">
              <a:latin typeface="+mj-lt"/>
              <a:ea typeface="楷体" panose="02010609060101010101" pitchFamily="49" charset="-122"/>
            </a:endParaRPr>
          </a:p>
        </p:txBody>
      </p:sp>
      <p:sp>
        <p:nvSpPr>
          <p:cNvPr id="8" name="Text Box 35"/>
          <p:cNvSpPr txBox="1">
            <a:spLocks noChangeArrowheads="1"/>
          </p:cNvSpPr>
          <p:nvPr/>
        </p:nvSpPr>
        <p:spPr bwMode="auto">
          <a:xfrm>
            <a:off x="1907704" y="6413266"/>
            <a:ext cx="532859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ts val="0"/>
              </a:spcBef>
              <a:spcAft>
                <a:spcPts val="600"/>
              </a:spcAft>
            </a:pPr>
            <a:r>
              <a:rPr lang="en-US" altLang="zh-CN" sz="2000" dirty="0" smtClean="0">
                <a:latin typeface="+mn-lt"/>
                <a:ea typeface="楷体" panose="02010609060101010101" pitchFamily="49" charset="-122"/>
              </a:rPr>
              <a:t>17th January, 2017</a:t>
            </a:r>
            <a:endParaRPr lang="en-US" sz="2000" dirty="0" smtClean="0">
              <a:latin typeface="+mn-lt"/>
              <a:ea typeface="楷体" panose="020106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57" r="15014"/>
          <a:stretch/>
        </p:blipFill>
        <p:spPr>
          <a:xfrm>
            <a:off x="107504" y="228852"/>
            <a:ext cx="2160000" cy="1202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077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814"/>
    </mc:Choice>
    <mc:Fallback xmlns="">
      <p:transition spd="slow" advTm="47814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38" y="3722955"/>
            <a:ext cx="3850618" cy="2890775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 bwMode="auto">
          <a:xfrm>
            <a:off x="0" y="0"/>
            <a:ext cx="9144000" cy="620688"/>
          </a:xfrm>
          <a:prstGeom prst="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5516" y="2084"/>
            <a:ext cx="8712968" cy="618604"/>
          </a:xfrm>
        </p:spPr>
        <p:txBody>
          <a:bodyPr/>
          <a:lstStyle/>
          <a:p>
            <a:r>
              <a:rPr lang="en-GB" sz="3600" b="1" dirty="0" smtClean="0">
                <a:solidFill>
                  <a:schemeClr val="bg1"/>
                </a:solidFill>
                <a:ea typeface="楷体" panose="02010609060101010101" pitchFamily="49" charset="-122"/>
              </a:rPr>
              <a:t>LFD, @ports free</a:t>
            </a:r>
            <a:endParaRPr lang="en-GB" sz="3600" b="1" dirty="0">
              <a:solidFill>
                <a:schemeClr val="bg1"/>
              </a:solidFill>
              <a:ea typeface="楷体" panose="02010609060101010101" pitchFamily="49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588561" y="6597352"/>
            <a:ext cx="539560" cy="260648"/>
          </a:xfrm>
        </p:spPr>
        <p:txBody>
          <a:bodyPr anchor="ctr"/>
          <a:lstStyle/>
          <a:p>
            <a:pPr>
              <a:defRPr/>
            </a:pPr>
            <a:fld id="{3668CE15-F117-4E95-9277-481E1C610A33}" type="slidenum">
              <a:rPr lang="en-GB" smtClean="0">
                <a:solidFill>
                  <a:schemeClr val="bg1">
                    <a:lumMod val="50000"/>
                  </a:schemeClr>
                </a:solidFill>
              </a:rPr>
              <a:pPr>
                <a:defRPr/>
              </a:pPr>
              <a:t>10</a:t>
            </a:fld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7" name="Straight Connector 5"/>
          <p:cNvCxnSpPr/>
          <p:nvPr/>
        </p:nvCxnSpPr>
        <p:spPr bwMode="auto">
          <a:xfrm>
            <a:off x="72000" y="6597352"/>
            <a:ext cx="9000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灯片编号占位符 3"/>
          <p:cNvSpPr txBox="1">
            <a:spLocks/>
          </p:cNvSpPr>
          <p:nvPr/>
        </p:nvSpPr>
        <p:spPr bwMode="auto">
          <a:xfrm>
            <a:off x="0" y="6589922"/>
            <a:ext cx="1331640" cy="268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l">
              <a:defRPr/>
            </a:pPr>
            <a:r>
              <a:rPr lang="en-GB" dirty="0" err="1" smtClean="0">
                <a:solidFill>
                  <a:schemeClr val="bg1">
                    <a:lumMod val="50000"/>
                  </a:schemeClr>
                </a:solidFill>
              </a:rPr>
              <a:t>Xinying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 Zhang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内容占位符 2"/>
          <p:cNvSpPr txBox="1">
            <a:spLocks/>
          </p:cNvSpPr>
          <p:nvPr/>
        </p:nvSpPr>
        <p:spPr>
          <a:xfrm>
            <a:off x="372839" y="620688"/>
            <a:ext cx="8532948" cy="596923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spcAft>
                <a:spcPts val="600"/>
              </a:spcAft>
            </a:pPr>
            <a:endParaRPr lang="en-US" altLang="zh-CN" sz="2000" kern="0" dirty="0" smtClean="0"/>
          </a:p>
        </p:txBody>
      </p:sp>
      <p:sp>
        <p:nvSpPr>
          <p:cNvPr id="20" name="内容占位符 2"/>
          <p:cNvSpPr txBox="1">
            <a:spLocks/>
          </p:cNvSpPr>
          <p:nvPr/>
        </p:nvSpPr>
        <p:spPr>
          <a:xfrm>
            <a:off x="215516" y="692696"/>
            <a:ext cx="4859892" cy="122413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spcAft>
                <a:spcPts val="600"/>
              </a:spcAft>
            </a:pPr>
            <a:r>
              <a:rPr lang="en-US" altLang="zh-CN" sz="2000" kern="0" dirty="0" smtClean="0"/>
              <a:t>LFD coefficient</a:t>
            </a:r>
          </a:p>
          <a:p>
            <a:pPr lvl="1">
              <a:spcAft>
                <a:spcPts val="600"/>
              </a:spcAft>
            </a:pPr>
            <a:r>
              <a:rPr lang="en-US" altLang="zh-CN" sz="1600" kern="0" dirty="0" smtClean="0"/>
              <a:t> </a:t>
            </a:r>
            <a:r>
              <a:rPr lang="en-US" altLang="zh-CN" sz="1800" b="1" kern="0" dirty="0" smtClean="0">
                <a:solidFill>
                  <a:srgbClr val="FF0000"/>
                </a:solidFill>
              </a:rPr>
              <a:t>-8.2 Hz/(MV/m)</a:t>
            </a:r>
            <a:r>
              <a:rPr lang="en-US" altLang="zh-CN" sz="1800" b="1" kern="0" baseline="30000" dirty="0" smtClean="0">
                <a:solidFill>
                  <a:srgbClr val="FF0000"/>
                </a:solidFill>
              </a:rPr>
              <a:t>2</a:t>
            </a:r>
            <a:endParaRPr lang="en-US" altLang="zh-CN" sz="1400" b="1" kern="0" baseline="30000" dirty="0" smtClean="0">
              <a:solidFill>
                <a:srgbClr val="FF0000"/>
              </a:solidFill>
            </a:endParaRPr>
          </a:p>
          <a:p>
            <a:pPr>
              <a:spcAft>
                <a:spcPts val="600"/>
              </a:spcAft>
            </a:pPr>
            <a:endParaRPr lang="en-US" altLang="zh-CN" sz="2000" kern="0" dirty="0" smtClean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822" y="3710322"/>
            <a:ext cx="3850618" cy="2887030"/>
          </a:xfrm>
          <a:prstGeom prst="rect">
            <a:avLst/>
          </a:prstGeom>
        </p:spPr>
      </p:pic>
      <p:sp>
        <p:nvSpPr>
          <p:cNvPr id="22" name="矩形 21"/>
          <p:cNvSpPr/>
          <p:nvPr/>
        </p:nvSpPr>
        <p:spPr>
          <a:xfrm>
            <a:off x="3176185" y="3728554"/>
            <a:ext cx="1353832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altLang="zh-CN" dirty="0" smtClean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deformation</a:t>
            </a:r>
            <a:endParaRPr lang="zh-CN" altLang="en-US" dirty="0"/>
          </a:p>
        </p:txBody>
      </p:sp>
      <p:sp>
        <p:nvSpPr>
          <p:cNvPr id="23" name="矩形 22"/>
          <p:cNvSpPr/>
          <p:nvPr/>
        </p:nvSpPr>
        <p:spPr>
          <a:xfrm>
            <a:off x="7809350" y="3722955"/>
            <a:ext cx="720903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altLang="zh-CN" dirty="0" smtClean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stress</a:t>
            </a:r>
            <a:endParaRPr lang="zh-CN" altLang="en-US" dirty="0"/>
          </a:p>
        </p:txBody>
      </p:sp>
      <p:sp>
        <p:nvSpPr>
          <p:cNvPr id="25" name="矩形 24"/>
          <p:cNvSpPr/>
          <p:nvPr/>
        </p:nvSpPr>
        <p:spPr>
          <a:xfrm>
            <a:off x="5868903" y="6527445"/>
            <a:ext cx="14764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Aft>
                <a:spcPts val="600"/>
              </a:spcAft>
            </a:pPr>
            <a:r>
              <a:rPr lang="en-US" altLang="zh-CN" sz="1400" kern="0" dirty="0" smtClean="0"/>
              <a:t>5MV/m</a:t>
            </a:r>
            <a:endParaRPr lang="en-US" altLang="zh-CN" sz="1400" kern="0" dirty="0"/>
          </a:p>
        </p:txBody>
      </p:sp>
      <p:graphicFrame>
        <p:nvGraphicFramePr>
          <p:cNvPr id="16" name="图表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0645634"/>
              </p:ext>
            </p:extLst>
          </p:nvPr>
        </p:nvGraphicFramePr>
        <p:xfrm>
          <a:off x="4606377" y="592053"/>
          <a:ext cx="5026889" cy="32089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矩形 14"/>
          <p:cNvSpPr/>
          <p:nvPr/>
        </p:nvSpPr>
        <p:spPr>
          <a:xfrm>
            <a:off x="1886719" y="6527444"/>
            <a:ext cx="14764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Aft>
                <a:spcPts val="600"/>
              </a:spcAft>
            </a:pPr>
            <a:r>
              <a:rPr lang="en-US" altLang="zh-CN" sz="1400" kern="0" dirty="0" smtClean="0"/>
              <a:t>5MV/m</a:t>
            </a:r>
            <a:endParaRPr lang="en-US" altLang="zh-CN" sz="1400" kern="0" dirty="0"/>
          </a:p>
        </p:txBody>
      </p:sp>
    </p:spTree>
    <p:extLst>
      <p:ext uri="{BB962C8B-B14F-4D97-AF65-F5344CB8AC3E}">
        <p14:creationId xmlns:p14="http://schemas.microsoft.com/office/powerpoint/2010/main" val="2706895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115"/>
    </mc:Choice>
    <mc:Fallback xmlns="">
      <p:transition spd="slow" advTm="59115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 bwMode="auto">
          <a:xfrm>
            <a:off x="0" y="0"/>
            <a:ext cx="9144000" cy="620688"/>
          </a:xfrm>
          <a:prstGeom prst="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5516" y="2084"/>
            <a:ext cx="8712968" cy="618604"/>
          </a:xfrm>
        </p:spPr>
        <p:txBody>
          <a:bodyPr/>
          <a:lstStyle/>
          <a:p>
            <a:r>
              <a:rPr lang="en-GB" sz="3600" b="1" dirty="0" smtClean="0">
                <a:solidFill>
                  <a:schemeClr val="bg1"/>
                </a:solidFill>
                <a:ea typeface="楷体" panose="02010609060101010101" pitchFamily="49" charset="-122"/>
              </a:rPr>
              <a:t>summary</a:t>
            </a:r>
            <a:endParaRPr lang="en-GB" sz="3600" b="1" dirty="0">
              <a:solidFill>
                <a:schemeClr val="bg1"/>
              </a:solidFill>
              <a:ea typeface="楷体" panose="02010609060101010101" pitchFamily="49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588561" y="6597352"/>
            <a:ext cx="539560" cy="260648"/>
          </a:xfrm>
        </p:spPr>
        <p:txBody>
          <a:bodyPr anchor="ctr"/>
          <a:lstStyle/>
          <a:p>
            <a:pPr>
              <a:defRPr/>
            </a:pPr>
            <a:fld id="{3668CE15-F117-4E95-9277-481E1C610A33}" type="slidenum">
              <a:rPr lang="en-GB" smtClean="0">
                <a:solidFill>
                  <a:schemeClr val="bg1">
                    <a:lumMod val="50000"/>
                  </a:schemeClr>
                </a:solidFill>
              </a:rPr>
              <a:pPr>
                <a:defRPr/>
              </a:pPr>
              <a:t>11</a:t>
            </a:fld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7" name="Straight Connector 5"/>
          <p:cNvCxnSpPr/>
          <p:nvPr/>
        </p:nvCxnSpPr>
        <p:spPr bwMode="auto">
          <a:xfrm>
            <a:off x="72000" y="6597352"/>
            <a:ext cx="9000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灯片编号占位符 3"/>
          <p:cNvSpPr txBox="1">
            <a:spLocks/>
          </p:cNvSpPr>
          <p:nvPr/>
        </p:nvSpPr>
        <p:spPr bwMode="auto">
          <a:xfrm>
            <a:off x="0" y="6589922"/>
            <a:ext cx="1331640" cy="268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l">
              <a:defRPr/>
            </a:pPr>
            <a:r>
              <a:rPr lang="en-GB" dirty="0" err="1" smtClean="0">
                <a:solidFill>
                  <a:schemeClr val="bg1">
                    <a:lumMod val="50000"/>
                  </a:schemeClr>
                </a:solidFill>
              </a:rPr>
              <a:t>Xinying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 Zhang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内容占位符 2"/>
          <p:cNvSpPr txBox="1">
            <a:spLocks/>
          </p:cNvSpPr>
          <p:nvPr/>
        </p:nvSpPr>
        <p:spPr>
          <a:xfrm>
            <a:off x="372839" y="620688"/>
            <a:ext cx="8532948" cy="596923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spcAft>
                <a:spcPts val="600"/>
              </a:spcAft>
            </a:pPr>
            <a:endParaRPr lang="en-US" altLang="zh-CN" sz="2000" kern="0" dirty="0" smtClean="0"/>
          </a:p>
        </p:txBody>
      </p:sp>
      <p:sp>
        <p:nvSpPr>
          <p:cNvPr id="37" name="内容占位符 2"/>
          <p:cNvSpPr txBox="1">
            <a:spLocks/>
          </p:cNvSpPr>
          <p:nvPr/>
        </p:nvSpPr>
        <p:spPr>
          <a:xfrm>
            <a:off x="215516" y="692696"/>
            <a:ext cx="8712968" cy="568863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spcAft>
                <a:spcPts val="600"/>
              </a:spcAft>
            </a:pPr>
            <a:r>
              <a:rPr lang="en-US" altLang="zh-CN" sz="2400" kern="0" dirty="0" err="1" smtClean="0"/>
              <a:t>df</a:t>
            </a:r>
            <a:r>
              <a:rPr lang="en-US" altLang="zh-CN" sz="2400" kern="0" dirty="0" smtClean="0"/>
              <a:t>/</a:t>
            </a:r>
            <a:r>
              <a:rPr lang="en-US" altLang="zh-CN" sz="2400" kern="0" dirty="0" err="1" smtClean="0"/>
              <a:t>dp</a:t>
            </a:r>
            <a:endParaRPr lang="en-US" altLang="zh-CN" sz="2400" kern="0" dirty="0" smtClean="0"/>
          </a:p>
          <a:p>
            <a:pPr lvl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800" kern="0" dirty="0"/>
              <a:t>The frequency drift will vary in the range of </a:t>
            </a:r>
            <a:r>
              <a:rPr lang="en-US" altLang="zh-CN" sz="2000" b="1" kern="0" dirty="0" smtClean="0">
                <a:solidFill>
                  <a:srgbClr val="FF0000"/>
                </a:solidFill>
              </a:rPr>
              <a:t>±12.8 </a:t>
            </a:r>
            <a:r>
              <a:rPr lang="en-US" altLang="zh-CN" sz="2000" b="1" kern="0" dirty="0">
                <a:solidFill>
                  <a:srgbClr val="FF0000"/>
                </a:solidFill>
              </a:rPr>
              <a:t>Hz to </a:t>
            </a:r>
            <a:r>
              <a:rPr lang="en-US" altLang="zh-CN" sz="2000" b="1" kern="0" dirty="0" smtClean="0">
                <a:solidFill>
                  <a:srgbClr val="FF0000"/>
                </a:solidFill>
              </a:rPr>
              <a:t>±511.8 Hz</a:t>
            </a:r>
            <a:endParaRPr lang="en-US" altLang="zh-CN" sz="1800" b="1" kern="0" dirty="0" smtClean="0">
              <a:solidFill>
                <a:srgbClr val="FF0000"/>
              </a:solidFill>
            </a:endParaRPr>
          </a:p>
          <a:p>
            <a:pPr lvl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800" kern="0" dirty="0"/>
              <a:t>The results </a:t>
            </a:r>
            <a:r>
              <a:rPr lang="en-US" altLang="zh-CN" sz="2000" b="1" kern="0" dirty="0">
                <a:solidFill>
                  <a:srgbClr val="0000FF"/>
                </a:solidFill>
              </a:rPr>
              <a:t>vary linearly </a:t>
            </a:r>
            <a:r>
              <a:rPr lang="en-US" altLang="zh-CN" sz="1800" kern="0" dirty="0"/>
              <a:t>with the </a:t>
            </a:r>
            <a:r>
              <a:rPr lang="en-US" altLang="zh-CN" sz="1800" kern="0" dirty="0" smtClean="0"/>
              <a:t>pressure change</a:t>
            </a:r>
            <a:endParaRPr lang="en-US" altLang="zh-CN" sz="1800" kern="0" dirty="0"/>
          </a:p>
          <a:p>
            <a:pPr lvl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800" kern="0" dirty="0" smtClean="0"/>
              <a:t>The stress </a:t>
            </a:r>
            <a:r>
              <a:rPr lang="en-US" altLang="zh-CN" sz="1800" kern="0" dirty="0"/>
              <a:t>under 1.5 </a:t>
            </a:r>
            <a:r>
              <a:rPr lang="en-US" altLang="zh-CN" sz="1800" kern="0" dirty="0" smtClean="0"/>
              <a:t>bar (86.3 MPa @ ports free) </a:t>
            </a:r>
            <a:r>
              <a:rPr lang="en-US" altLang="zh-CN" sz="2000" b="1" kern="0" dirty="0" smtClean="0">
                <a:solidFill>
                  <a:srgbClr val="FF0000"/>
                </a:solidFill>
              </a:rPr>
              <a:t>exceeds allowable limits</a:t>
            </a:r>
            <a:endParaRPr lang="en-US" altLang="zh-CN" sz="1800" b="1" kern="0" dirty="0" smtClean="0">
              <a:solidFill>
                <a:srgbClr val="FF0000"/>
              </a:solidFill>
            </a:endParaRPr>
          </a:p>
          <a:p>
            <a:pPr>
              <a:spcAft>
                <a:spcPts val="600"/>
              </a:spcAft>
            </a:pPr>
            <a:r>
              <a:rPr lang="en-US" altLang="zh-CN" sz="2400" kern="0" dirty="0" smtClean="0"/>
              <a:t>Tuning</a:t>
            </a:r>
          </a:p>
          <a:p>
            <a:pPr lvl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800" kern="0" dirty="0"/>
              <a:t>Tuning sensitivity s: </a:t>
            </a:r>
            <a:r>
              <a:rPr lang="en-US" altLang="zh-CN" sz="2000" b="1" kern="0" dirty="0">
                <a:solidFill>
                  <a:srgbClr val="0000FF"/>
                </a:solidFill>
              </a:rPr>
              <a:t>-279.0kHz/mm</a:t>
            </a:r>
          </a:p>
          <a:p>
            <a:pPr lvl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800" kern="0" dirty="0"/>
              <a:t>Stiffness k:</a:t>
            </a:r>
            <a:r>
              <a:rPr lang="en-US" altLang="zh-CN" sz="2000" b="1" kern="0" dirty="0">
                <a:solidFill>
                  <a:srgbClr val="FF0000"/>
                </a:solidFill>
              </a:rPr>
              <a:t> 7303N/mm</a:t>
            </a:r>
          </a:p>
          <a:p>
            <a:pPr lvl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800" kern="0" dirty="0" smtClean="0"/>
              <a:t>The </a:t>
            </a:r>
            <a:r>
              <a:rPr lang="en-US" altLang="zh-CN" sz="1800" kern="0" dirty="0"/>
              <a:t>max tuning force is </a:t>
            </a:r>
            <a:r>
              <a:rPr lang="en-US" altLang="zh-CN" sz="1800" kern="0" dirty="0" smtClean="0"/>
              <a:t>about </a:t>
            </a:r>
            <a:r>
              <a:rPr lang="en-US" altLang="zh-CN" sz="2000" b="1" kern="0" dirty="0">
                <a:solidFill>
                  <a:srgbClr val="0000FF"/>
                </a:solidFill>
              </a:rPr>
              <a:t>650kgf</a:t>
            </a:r>
            <a:r>
              <a:rPr lang="en-US" altLang="zh-CN" sz="1800" kern="0" dirty="0"/>
              <a:t> (the stress will reach 47MPa), </a:t>
            </a:r>
            <a:r>
              <a:rPr lang="en-US" altLang="zh-CN" sz="1800" kern="0" dirty="0" smtClean="0"/>
              <a:t>the </a:t>
            </a:r>
            <a:r>
              <a:rPr lang="en-US" altLang="zh-CN" sz="2000" b="1" kern="0" dirty="0">
                <a:solidFill>
                  <a:srgbClr val="0000FF"/>
                </a:solidFill>
              </a:rPr>
              <a:t>frequency shift </a:t>
            </a:r>
            <a:r>
              <a:rPr lang="en-US" altLang="zh-CN" sz="1800" kern="0" dirty="0" smtClean="0"/>
              <a:t>by </a:t>
            </a:r>
            <a:r>
              <a:rPr lang="en-US" altLang="zh-CN" sz="1800" kern="0" dirty="0"/>
              <a:t>tuning is about</a:t>
            </a:r>
            <a:r>
              <a:rPr lang="en-US" altLang="zh-CN" sz="2000" b="1" kern="0" dirty="0">
                <a:solidFill>
                  <a:srgbClr val="0000FF"/>
                </a:solidFill>
              </a:rPr>
              <a:t> </a:t>
            </a:r>
            <a:r>
              <a:rPr lang="en-US" altLang="zh-CN" sz="2000" b="1" kern="0" dirty="0">
                <a:solidFill>
                  <a:srgbClr val="0000FF"/>
                </a:solidFill>
              </a:rPr>
              <a:t>243kHz</a:t>
            </a:r>
          </a:p>
          <a:p>
            <a:pPr>
              <a:spcAft>
                <a:spcPts val="600"/>
              </a:spcAft>
            </a:pPr>
            <a:r>
              <a:rPr lang="en-US" altLang="zh-CN" sz="2000" kern="0" dirty="0" smtClean="0"/>
              <a:t>LFD</a:t>
            </a:r>
          </a:p>
          <a:p>
            <a:pPr lvl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800" kern="0" dirty="0"/>
              <a:t>LFD coefficient= -0.88 Hz/(MV/m)</a:t>
            </a:r>
            <a:r>
              <a:rPr lang="en-US" altLang="zh-CN" sz="1800" kern="0" baseline="30000" dirty="0"/>
              <a:t>2</a:t>
            </a:r>
            <a:r>
              <a:rPr lang="en-US" altLang="zh-CN" sz="1800" kern="0" dirty="0"/>
              <a:t>, ports fixed</a:t>
            </a:r>
          </a:p>
          <a:p>
            <a:pPr lvl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800" kern="0" dirty="0"/>
              <a:t>LFD coefficient= -8.20 Hz/(MV/m)</a:t>
            </a:r>
            <a:r>
              <a:rPr lang="en-US" altLang="zh-CN" sz="1800" kern="0" baseline="30000" dirty="0"/>
              <a:t>2</a:t>
            </a:r>
            <a:r>
              <a:rPr lang="en-US" altLang="zh-CN" sz="1800" kern="0" dirty="0"/>
              <a:t>, ports </a:t>
            </a:r>
            <a:r>
              <a:rPr lang="en-US" altLang="zh-CN" sz="1800" kern="0" dirty="0" smtClean="0"/>
              <a:t>free</a:t>
            </a:r>
            <a:endParaRPr lang="en-US" altLang="zh-CN" sz="1600" kern="0" baseline="30000" dirty="0"/>
          </a:p>
          <a:p>
            <a:pPr>
              <a:spcAft>
                <a:spcPts val="600"/>
              </a:spcAft>
            </a:pPr>
            <a:r>
              <a:rPr lang="en-US" altLang="zh-CN" sz="2000" kern="0" dirty="0"/>
              <a:t>Conclusion: </a:t>
            </a:r>
            <a:r>
              <a:rPr lang="en-US" altLang="zh-CN" sz="2400" b="1" kern="0" dirty="0">
                <a:solidFill>
                  <a:srgbClr val="FF0000"/>
                </a:solidFill>
              </a:rPr>
              <a:t>the stiffening is needed</a:t>
            </a:r>
            <a:r>
              <a:rPr lang="en-US" altLang="zh-CN" sz="2000" kern="0" dirty="0"/>
              <a:t>. </a:t>
            </a:r>
          </a:p>
          <a:p>
            <a:pPr lvl="1">
              <a:spcAft>
                <a:spcPts val="600"/>
              </a:spcAft>
            </a:pPr>
            <a:endParaRPr lang="en-US" altLang="zh-CN" sz="1600" kern="0" dirty="0"/>
          </a:p>
          <a:p>
            <a:pPr lvl="1">
              <a:spcAft>
                <a:spcPts val="600"/>
              </a:spcAft>
            </a:pPr>
            <a:endParaRPr lang="en-US" altLang="zh-CN" sz="1600" kern="0" dirty="0"/>
          </a:p>
        </p:txBody>
      </p:sp>
    </p:spTree>
    <p:extLst>
      <p:ext uri="{BB962C8B-B14F-4D97-AF65-F5344CB8AC3E}">
        <p14:creationId xmlns:p14="http://schemas.microsoft.com/office/powerpoint/2010/main" val="294650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115"/>
    </mc:Choice>
    <mc:Fallback xmlns="">
      <p:transition spd="slow" advTm="59115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 bwMode="auto">
          <a:xfrm>
            <a:off x="0" y="0"/>
            <a:ext cx="9144000" cy="620688"/>
          </a:xfrm>
          <a:prstGeom prst="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5516" y="2084"/>
            <a:ext cx="8712968" cy="618604"/>
          </a:xfrm>
        </p:spPr>
        <p:txBody>
          <a:bodyPr/>
          <a:lstStyle/>
          <a:p>
            <a:r>
              <a:rPr lang="en-GB" altLang="zh-CN" sz="3600" b="1" dirty="0" smtClean="0">
                <a:solidFill>
                  <a:schemeClr val="bg1"/>
                </a:solidFill>
                <a:ea typeface="楷体" panose="02010609060101010101" pitchFamily="49" charset="-122"/>
              </a:rPr>
              <a:t>Work plan for the next </a:t>
            </a:r>
            <a:r>
              <a:rPr lang="en-GB" sz="3600" b="1" dirty="0" smtClean="0">
                <a:solidFill>
                  <a:schemeClr val="bg1"/>
                </a:solidFill>
                <a:ea typeface="楷体" panose="02010609060101010101" pitchFamily="49" charset="-122"/>
              </a:rPr>
              <a:t>step</a:t>
            </a:r>
            <a:endParaRPr lang="en-GB" sz="3600" b="1" dirty="0">
              <a:solidFill>
                <a:schemeClr val="bg1"/>
              </a:solidFill>
              <a:ea typeface="楷体" panose="02010609060101010101" pitchFamily="49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588561" y="6597352"/>
            <a:ext cx="539560" cy="260648"/>
          </a:xfrm>
        </p:spPr>
        <p:txBody>
          <a:bodyPr anchor="ctr"/>
          <a:lstStyle/>
          <a:p>
            <a:pPr>
              <a:defRPr/>
            </a:pPr>
            <a:fld id="{3668CE15-F117-4E95-9277-481E1C610A33}" type="slidenum">
              <a:rPr lang="en-GB" smtClean="0">
                <a:solidFill>
                  <a:schemeClr val="bg1">
                    <a:lumMod val="50000"/>
                  </a:schemeClr>
                </a:solidFill>
              </a:rPr>
              <a:pPr>
                <a:defRPr/>
              </a:pPr>
              <a:t>12</a:t>
            </a:fld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7" name="Straight Connector 5"/>
          <p:cNvCxnSpPr/>
          <p:nvPr/>
        </p:nvCxnSpPr>
        <p:spPr bwMode="auto">
          <a:xfrm>
            <a:off x="72000" y="6597352"/>
            <a:ext cx="9000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灯片编号占位符 3"/>
          <p:cNvSpPr txBox="1">
            <a:spLocks/>
          </p:cNvSpPr>
          <p:nvPr/>
        </p:nvSpPr>
        <p:spPr bwMode="auto">
          <a:xfrm>
            <a:off x="0" y="6589922"/>
            <a:ext cx="1331640" cy="268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l">
              <a:defRPr/>
            </a:pPr>
            <a:r>
              <a:rPr lang="en-GB" dirty="0" err="1" smtClean="0">
                <a:solidFill>
                  <a:schemeClr val="bg1">
                    <a:lumMod val="50000"/>
                  </a:schemeClr>
                </a:solidFill>
              </a:rPr>
              <a:t>Xinying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 Zhang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内容占位符 2"/>
          <p:cNvSpPr txBox="1">
            <a:spLocks/>
          </p:cNvSpPr>
          <p:nvPr/>
        </p:nvSpPr>
        <p:spPr>
          <a:xfrm>
            <a:off x="372839" y="620688"/>
            <a:ext cx="8532948" cy="596923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spcAft>
                <a:spcPts val="600"/>
              </a:spcAft>
            </a:pPr>
            <a:endParaRPr lang="en-US" altLang="zh-CN" sz="2000" kern="0" dirty="0" smtClean="0"/>
          </a:p>
        </p:txBody>
      </p:sp>
      <p:sp>
        <p:nvSpPr>
          <p:cNvPr id="37" name="内容占位符 2"/>
          <p:cNvSpPr txBox="1">
            <a:spLocks/>
          </p:cNvSpPr>
          <p:nvPr/>
        </p:nvSpPr>
        <p:spPr>
          <a:xfrm>
            <a:off x="215516" y="908720"/>
            <a:ext cx="8712968" cy="547260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spcAft>
                <a:spcPts val="600"/>
              </a:spcAft>
            </a:pPr>
            <a:r>
              <a:rPr lang="en-US" altLang="zh-CN" sz="2400" kern="0" dirty="0" smtClean="0"/>
              <a:t>2017.1~2017.6   The stiffening design</a:t>
            </a:r>
          </a:p>
          <a:p>
            <a:pPr>
              <a:spcAft>
                <a:spcPts val="600"/>
              </a:spcAft>
            </a:pPr>
            <a:r>
              <a:rPr lang="en-US" altLang="zh-CN" sz="2400" kern="0" dirty="0" smtClean="0"/>
              <a:t>2017.1~2017.6   </a:t>
            </a:r>
            <a:r>
              <a:rPr lang="en-US" altLang="zh-CN" sz="2400" kern="0" dirty="0" err="1" smtClean="0"/>
              <a:t>Multipacting</a:t>
            </a:r>
            <a:r>
              <a:rPr lang="en-US" altLang="zh-CN" sz="2400" kern="0" dirty="0" smtClean="0"/>
              <a:t> simulation</a:t>
            </a:r>
            <a:endParaRPr lang="en-US" altLang="zh-CN" sz="1600" kern="0" dirty="0"/>
          </a:p>
          <a:p>
            <a:pPr lvl="1">
              <a:spcAft>
                <a:spcPts val="600"/>
              </a:spcAft>
            </a:pPr>
            <a:endParaRPr lang="en-US" altLang="zh-CN" sz="1600" kern="0" dirty="0"/>
          </a:p>
        </p:txBody>
      </p:sp>
    </p:spTree>
    <p:extLst>
      <p:ext uri="{BB962C8B-B14F-4D97-AF65-F5344CB8AC3E}">
        <p14:creationId xmlns:p14="http://schemas.microsoft.com/office/powerpoint/2010/main" val="379549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115"/>
    </mc:Choice>
    <mc:Fallback xmlns="">
      <p:transition spd="slow" advTm="59115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27584" y="3068960"/>
            <a:ext cx="7772400" cy="1143000"/>
          </a:xfrm>
        </p:spPr>
        <p:txBody>
          <a:bodyPr/>
          <a:lstStyle/>
          <a:p>
            <a:r>
              <a:rPr lang="en-US" altLang="zh-CN" dirty="0" smtClean="0"/>
              <a:t>Backup slides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68CE15-F117-4E95-9277-481E1C610A33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843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 bwMode="auto">
          <a:xfrm>
            <a:off x="0" y="0"/>
            <a:ext cx="9144000" cy="620688"/>
          </a:xfrm>
          <a:prstGeom prst="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5516" y="2084"/>
            <a:ext cx="8712968" cy="618604"/>
          </a:xfrm>
        </p:spPr>
        <p:txBody>
          <a:bodyPr/>
          <a:lstStyle/>
          <a:p>
            <a:r>
              <a:rPr lang="en-GB" sz="3600" b="1" dirty="0" smtClean="0">
                <a:solidFill>
                  <a:schemeClr val="bg1"/>
                </a:solidFill>
                <a:ea typeface="楷体" panose="02010609060101010101" pitchFamily="49" charset="-122"/>
              </a:rPr>
              <a:t>Data1</a:t>
            </a:r>
            <a:endParaRPr lang="en-GB" sz="3600" b="1" dirty="0">
              <a:solidFill>
                <a:schemeClr val="bg1"/>
              </a:solidFill>
              <a:ea typeface="楷体" panose="02010609060101010101" pitchFamily="49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588561" y="6597352"/>
            <a:ext cx="539560" cy="260648"/>
          </a:xfrm>
        </p:spPr>
        <p:txBody>
          <a:bodyPr anchor="ctr"/>
          <a:lstStyle/>
          <a:p>
            <a:pPr>
              <a:defRPr/>
            </a:pPr>
            <a:fld id="{3668CE15-F117-4E95-9277-481E1C610A33}" type="slidenum">
              <a:rPr lang="en-GB" smtClean="0">
                <a:solidFill>
                  <a:schemeClr val="bg1">
                    <a:lumMod val="50000"/>
                  </a:schemeClr>
                </a:solidFill>
              </a:rPr>
              <a:pPr>
                <a:defRPr/>
              </a:pPr>
              <a:t>14</a:t>
            </a:fld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7" name="Straight Connector 5"/>
          <p:cNvCxnSpPr/>
          <p:nvPr/>
        </p:nvCxnSpPr>
        <p:spPr bwMode="auto">
          <a:xfrm>
            <a:off x="72000" y="6597352"/>
            <a:ext cx="9000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灯片编号占位符 3"/>
          <p:cNvSpPr txBox="1">
            <a:spLocks/>
          </p:cNvSpPr>
          <p:nvPr/>
        </p:nvSpPr>
        <p:spPr bwMode="auto">
          <a:xfrm>
            <a:off x="0" y="6589922"/>
            <a:ext cx="1331640" cy="268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l">
              <a:defRPr/>
            </a:pPr>
            <a:r>
              <a:rPr lang="en-GB" dirty="0" err="1" smtClean="0">
                <a:solidFill>
                  <a:schemeClr val="bg1">
                    <a:lumMod val="50000"/>
                  </a:schemeClr>
                </a:solidFill>
              </a:rPr>
              <a:t>Xinying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 Zhang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内容占位符 2"/>
          <p:cNvSpPr txBox="1">
            <a:spLocks/>
          </p:cNvSpPr>
          <p:nvPr/>
        </p:nvSpPr>
        <p:spPr>
          <a:xfrm>
            <a:off x="372839" y="620688"/>
            <a:ext cx="8532948" cy="596923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spcAft>
                <a:spcPts val="600"/>
              </a:spcAft>
            </a:pPr>
            <a:endParaRPr lang="en-US" altLang="zh-CN" sz="2000" kern="0" dirty="0" smtClean="0"/>
          </a:p>
        </p:txBody>
      </p:sp>
      <p:graphicFrame>
        <p:nvGraphicFramePr>
          <p:cNvPr id="10" name="表格 9"/>
          <p:cNvGraphicFramePr>
            <a:graphicFrameLocks noGrp="1"/>
          </p:cNvGraphicFramePr>
          <p:nvPr/>
        </p:nvGraphicFramePr>
        <p:xfrm>
          <a:off x="523666" y="1340768"/>
          <a:ext cx="8064895" cy="4176463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786308"/>
                <a:gridCol w="857075"/>
                <a:gridCol w="1179461"/>
                <a:gridCol w="799413"/>
                <a:gridCol w="642151"/>
                <a:gridCol w="642151"/>
                <a:gridCol w="1113936"/>
                <a:gridCol w="1048410"/>
                <a:gridCol w="995990"/>
              </a:tblGrid>
              <a:tr h="18459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 err="1">
                          <a:effectLst/>
                        </a:rPr>
                        <a:t>df</a:t>
                      </a:r>
                      <a:r>
                        <a:rPr lang="en-US" sz="1000" u="none" strike="noStrike" dirty="0">
                          <a:effectLst/>
                        </a:rPr>
                        <a:t>/</a:t>
                      </a:r>
                      <a:r>
                        <a:rPr lang="en-US" sz="1000" u="none" strike="noStrike" dirty="0" err="1">
                          <a:effectLst/>
                        </a:rPr>
                        <a:t>dp;beam</a:t>
                      </a:r>
                      <a:r>
                        <a:rPr lang="en-US" sz="1000" u="none" strike="noStrike" dirty="0">
                          <a:effectLst/>
                        </a:rPr>
                        <a:t> ports fixed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208" marR="7208" marT="7208" marB="0" anchor="b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208" marR="7208" marT="720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208" marR="7208" marT="720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208" marR="7208" marT="720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208" marR="7208" marT="720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208" marR="7208" marT="720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208" marR="7208" marT="720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208" marR="7208" marT="7208" marB="0" anchor="b"/>
                </a:tc>
              </a:tr>
              <a:tr h="34611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pressure/mbar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208" marR="7208" marT="72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deformation/mm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208" marR="7208" marT="72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peak stress/Mpa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208" marR="7208" marT="72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f/Hz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208" marR="7208" marT="72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△f/Hz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208" marR="7208" marT="72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△p/mbar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208" marR="7208" marT="72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df/dp/(Hz/mbar)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208" marR="7208" marT="720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208" marR="7208" marT="720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208" marR="7208" marT="7208" marB="0" anchor="b"/>
                </a:tc>
              </a:tr>
              <a:tr h="184595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000" u="none" strike="noStrike">
                          <a:effectLst/>
                        </a:rPr>
                        <a:t>1000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208" marR="7208" marT="72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000" u="none" strike="noStrike">
                          <a:effectLst/>
                        </a:rPr>
                        <a:t>0.0274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208" marR="7208" marT="72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000" u="none" strike="noStrike">
                          <a:effectLst/>
                        </a:rPr>
                        <a:t>12.4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208" marR="7208" marT="72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000" u="none" strike="noStrike">
                          <a:effectLst/>
                        </a:rPr>
                        <a:t>650090957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208" marR="7208" marT="720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208" marR="7208" marT="720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208" marR="7208" marT="720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208" marR="7208" marT="720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208" marR="7208" marT="720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208" marR="7208" marT="7208" marB="0" anchor="b"/>
                </a:tc>
              </a:tr>
              <a:tr h="184595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000" u="none" strike="noStrike">
                          <a:effectLst/>
                        </a:rPr>
                        <a:t>1500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208" marR="7208" marT="72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000" u="none" strike="noStrike">
                          <a:effectLst/>
                        </a:rPr>
                        <a:t>0.0412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208" marR="7208" marT="72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000" u="none" strike="noStrike">
                          <a:effectLst/>
                        </a:rPr>
                        <a:t>18.5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208" marR="7208" marT="72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000" u="none" strike="noStrike">
                          <a:effectLst/>
                        </a:rPr>
                        <a:t>650087746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208" marR="7208" marT="72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000" u="none" strike="noStrike">
                          <a:effectLst/>
                        </a:rPr>
                        <a:t>-3211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208" marR="7208" marT="72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000" u="none" strike="noStrike">
                          <a:effectLst/>
                        </a:rPr>
                        <a:t>500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208" marR="7208" marT="72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000" u="none" strike="noStrike">
                          <a:effectLst/>
                        </a:rPr>
                        <a:t>-6.422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208" marR="7208" marT="720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208" marR="7208" marT="720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208" marR="7208" marT="7208" marB="0" anchor="b"/>
                </a:tc>
              </a:tr>
              <a:tr h="184595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000" u="none" strike="noStrike">
                          <a:effectLst/>
                        </a:rPr>
                        <a:t>2000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208" marR="7208" marT="72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000" u="none" strike="noStrike">
                          <a:effectLst/>
                        </a:rPr>
                        <a:t>0.0549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208" marR="7208" marT="72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000" u="none" strike="noStrike">
                          <a:effectLst/>
                        </a:rPr>
                        <a:t>24.7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208" marR="7208" marT="72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000" u="none" strike="noStrike">
                          <a:effectLst/>
                        </a:rPr>
                        <a:t>650084527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208" marR="7208" marT="72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000" u="none" strike="noStrike">
                          <a:effectLst/>
                        </a:rPr>
                        <a:t>-6430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208" marR="7208" marT="72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000" u="none" strike="noStrike">
                          <a:effectLst/>
                        </a:rPr>
                        <a:t>1000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208" marR="7208" marT="72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000" u="none" strike="noStrike">
                          <a:effectLst/>
                        </a:rPr>
                        <a:t>-6.43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208" marR="7208" marT="720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208" marR="7208" marT="720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208" marR="7208" marT="7208" marB="0" anchor="b"/>
                </a:tc>
              </a:tr>
              <a:tr h="184595">
                <a:tc>
                  <a:txBody>
                    <a:bodyPr/>
                    <a:lstStyle/>
                    <a:p>
                      <a:pPr algn="l" fontAlgn="b"/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208" marR="7208" marT="720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208" marR="7208" marT="720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208" marR="7208" marT="720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208" marR="7208" marT="720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208" marR="7208" marT="720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208" marR="7208" marT="720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208" marR="7208" marT="720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208" marR="7208" marT="720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208" marR="7208" marT="7208" marB="0" anchor="b"/>
                </a:tc>
              </a:tr>
              <a:tr h="18459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df/dp;beam ports free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208" marR="7208" marT="7208" marB="0" anchor="b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208" marR="7208" marT="720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208" marR="7208" marT="720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208" marR="7208" marT="720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208" marR="7208" marT="720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208" marR="7208" marT="720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208" marR="7208" marT="720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208" marR="7208" marT="7208" marB="0" anchor="b"/>
                </a:tc>
              </a:tr>
              <a:tr h="184595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000" u="none" strike="noStrike">
                          <a:effectLst/>
                        </a:rPr>
                        <a:t>1000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208" marR="7208" marT="72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000" u="none" strike="noStrike">
                          <a:effectLst/>
                        </a:rPr>
                        <a:t>0.511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208" marR="7208" marT="72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000" u="none" strike="noStrike">
                          <a:effectLst/>
                        </a:rPr>
                        <a:t>57.5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208" marR="7208" marT="72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000" u="none" strike="noStrike">
                          <a:effectLst/>
                        </a:rPr>
                        <a:t>649804355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208" marR="7208" marT="720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208" marR="7208" marT="720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208" marR="7208" marT="720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208" marR="7208" marT="720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208" marR="7208" marT="720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208" marR="7208" marT="7208" marB="0" anchor="b"/>
                </a:tc>
              </a:tr>
              <a:tr h="184595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000" u="none" strike="noStrike">
                          <a:effectLst/>
                        </a:rPr>
                        <a:t>1500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208" marR="7208" marT="72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000" u="none" strike="noStrike">
                          <a:effectLst/>
                        </a:rPr>
                        <a:t>0.767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208" marR="7208" marT="72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000" u="none" strike="noStrike">
                          <a:effectLst/>
                        </a:rPr>
                        <a:t>86.3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208" marR="7208" marT="72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000" u="none" strike="noStrike">
                          <a:effectLst/>
                        </a:rPr>
                        <a:t>649656606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208" marR="7208" marT="72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000" u="none" strike="noStrike">
                          <a:effectLst/>
                        </a:rPr>
                        <a:t>-147749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208" marR="7208" marT="72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000" u="none" strike="noStrike">
                          <a:effectLst/>
                        </a:rPr>
                        <a:t>500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208" marR="7208" marT="72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000" u="none" strike="noStrike">
                          <a:effectLst/>
                        </a:rPr>
                        <a:t>-295.498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208" marR="7208" marT="720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208" marR="7208" marT="720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208" marR="7208" marT="7208" marB="0" anchor="b"/>
                </a:tc>
              </a:tr>
              <a:tr h="184595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000" u="none" strike="noStrike">
                          <a:effectLst/>
                        </a:rPr>
                        <a:t>2000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208" marR="7208" marT="72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000" u="none" strike="noStrike">
                          <a:effectLst/>
                        </a:rPr>
                        <a:t>1.023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208" marR="7208" marT="72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000" u="none" strike="noStrike">
                          <a:effectLst/>
                        </a:rPr>
                        <a:t>115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208" marR="7208" marT="72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000" u="none" strike="noStrike">
                          <a:effectLst/>
                        </a:rPr>
                        <a:t>649508454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208" marR="7208" marT="72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000" u="none" strike="noStrike">
                          <a:effectLst/>
                        </a:rPr>
                        <a:t>-295901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208" marR="7208" marT="72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000" u="none" strike="noStrike">
                          <a:effectLst/>
                        </a:rPr>
                        <a:t>1000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208" marR="7208" marT="72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000" u="none" strike="noStrike">
                          <a:effectLst/>
                        </a:rPr>
                        <a:t>-295.901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208" marR="7208" marT="720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208" marR="7208" marT="720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208" marR="7208" marT="7208" marB="0" anchor="b"/>
                </a:tc>
              </a:tr>
              <a:tr h="184595">
                <a:tc>
                  <a:txBody>
                    <a:bodyPr/>
                    <a:lstStyle/>
                    <a:p>
                      <a:pPr algn="l" fontAlgn="b"/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208" marR="7208" marT="720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208" marR="7208" marT="720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208" marR="7208" marT="720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208" marR="7208" marT="720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208" marR="7208" marT="720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208" marR="7208" marT="720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208" marR="7208" marT="720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208" marR="7208" marT="720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208" marR="7208" marT="7208" marB="0" anchor="b"/>
                </a:tc>
              </a:tr>
              <a:tr h="346116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Tuning, beam ports fixed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208" marR="7208" marT="7208" marB="0" anchor="b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208" marR="7208" marT="720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208" marR="7208" marT="720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208" marR="7208" marT="720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208" marR="7208" marT="720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208" marR="7208" marT="720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208" marR="7208" marT="720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208" marR="7208" marT="7208" marB="0" anchor="b"/>
                </a:tc>
              </a:tr>
              <a:tr h="34611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force/N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208" marR="7208" marT="72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deformation/mm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208" marR="7208" marT="72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peak stress/Mpa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208" marR="7208" marT="72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f/Hz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208" marR="7208" marT="72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△f/Hz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208" marR="7208" marT="72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△F/N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208" marR="7208" marT="72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△l/mm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208" marR="7208" marT="72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△f/△l(Hz/mm)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208" marR="7208" marT="72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△F/△l(N/mm)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208" marR="7208" marT="7208" marB="0" anchor="b"/>
                </a:tc>
              </a:tr>
              <a:tr h="184595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000" u="none" strike="noStrike">
                          <a:effectLst/>
                        </a:rPr>
                        <a:t>980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208" marR="7208" marT="72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000" u="none" strike="noStrike">
                          <a:effectLst/>
                        </a:rPr>
                        <a:t>0.1338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208" marR="7208" marT="72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000" u="none" strike="noStrike">
                          <a:effectLst/>
                        </a:rPr>
                        <a:t>7.42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208" marR="7208" marT="72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000" u="none" strike="noStrike">
                          <a:effectLst/>
                        </a:rPr>
                        <a:t>650059958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208" marR="7208" marT="720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208" marR="7208" marT="720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208" marR="7208" marT="720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208" marR="7208" marT="720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208" marR="7208" marT="720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208" marR="7208" marT="7208" marB="0" anchor="b"/>
                </a:tc>
              </a:tr>
              <a:tr h="184595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000" u="none" strike="noStrike">
                          <a:effectLst/>
                        </a:rPr>
                        <a:t>1960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208" marR="7208" marT="72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000" u="none" strike="noStrike">
                          <a:effectLst/>
                        </a:rPr>
                        <a:t>0.268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208" marR="7208" marT="72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000" u="none" strike="noStrike">
                          <a:effectLst/>
                        </a:rPr>
                        <a:t>14.8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208" marR="7208" marT="72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000" u="none" strike="noStrike">
                          <a:effectLst/>
                        </a:rPr>
                        <a:t>650022520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208" marR="7208" marT="72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000" u="none" strike="noStrike">
                          <a:effectLst/>
                        </a:rPr>
                        <a:t>-37438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208" marR="7208" marT="72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000" u="none" strike="noStrike">
                          <a:effectLst/>
                        </a:rPr>
                        <a:t>980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208" marR="7208" marT="72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000" u="none" strike="noStrike">
                          <a:effectLst/>
                        </a:rPr>
                        <a:t>0.1342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208" marR="7208" marT="72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000" u="none" strike="noStrike">
                          <a:effectLst/>
                        </a:rPr>
                        <a:t>-278971.6841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208" marR="7208" marT="72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000" u="none" strike="noStrike">
                          <a:effectLst/>
                        </a:rPr>
                        <a:t>7302.533532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208" marR="7208" marT="7208" marB="0" anchor="b"/>
                </a:tc>
              </a:tr>
              <a:tr h="184595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000" u="none" strike="noStrike">
                          <a:effectLst/>
                        </a:rPr>
                        <a:t>2940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208" marR="7208" marT="72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000" u="none" strike="noStrike">
                          <a:effectLst/>
                        </a:rPr>
                        <a:t>0.402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208" marR="7208" marT="72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000" u="none" strike="noStrike">
                          <a:effectLst/>
                        </a:rPr>
                        <a:t>22.3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208" marR="7208" marT="72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000" u="none" strike="noStrike">
                          <a:effectLst/>
                        </a:rPr>
                        <a:t>649985039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208" marR="7208" marT="72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000" u="none" strike="noStrike">
                          <a:effectLst/>
                        </a:rPr>
                        <a:t>-74919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208" marR="7208" marT="72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000" u="none" strike="noStrike">
                          <a:effectLst/>
                        </a:rPr>
                        <a:t>1960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208" marR="7208" marT="72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000" u="none" strike="noStrike">
                          <a:effectLst/>
                        </a:rPr>
                        <a:t>0.2682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208" marR="7208" marT="72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000" u="none" strike="noStrike">
                          <a:effectLst/>
                        </a:rPr>
                        <a:t>-279340.0447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208" marR="7208" marT="72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000" u="none" strike="noStrike">
                          <a:effectLst/>
                        </a:rPr>
                        <a:t>7307.97912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208" marR="7208" marT="7208" marB="0" anchor="b"/>
                </a:tc>
              </a:tr>
              <a:tr h="184595">
                <a:tc>
                  <a:txBody>
                    <a:bodyPr/>
                    <a:lstStyle/>
                    <a:p>
                      <a:pPr algn="l" fontAlgn="b"/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208" marR="7208" marT="720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208" marR="7208" marT="720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208" marR="7208" marT="720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208" marR="7208" marT="720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208" marR="7208" marT="720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208" marR="7208" marT="720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208" marR="7208" marT="720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208" marR="7208" marT="720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208" marR="7208" marT="7208" marB="0" anchor="b"/>
                </a:tc>
              </a:tr>
              <a:tr h="184595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000" u="none" strike="noStrike">
                          <a:effectLst/>
                        </a:rPr>
                        <a:t>-980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208" marR="7208" marT="72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000" u="none" strike="noStrike">
                          <a:effectLst/>
                        </a:rPr>
                        <a:t>0.1338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208" marR="7208" marT="72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000" u="none" strike="noStrike">
                          <a:effectLst/>
                        </a:rPr>
                        <a:t>7.42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208" marR="7208" marT="72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000" u="none" strike="noStrike">
                          <a:effectLst/>
                        </a:rPr>
                        <a:t>650134707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208" marR="7208" marT="720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208" marR="7208" marT="720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208" marR="7208" marT="720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208" marR="7208" marT="720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208" marR="7208" marT="720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208" marR="7208" marT="7208" marB="0" anchor="b"/>
                </a:tc>
              </a:tr>
              <a:tr h="184595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000" u="none" strike="noStrike">
                          <a:effectLst/>
                        </a:rPr>
                        <a:t>-1960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208" marR="7208" marT="72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000" u="none" strike="noStrike">
                          <a:effectLst/>
                        </a:rPr>
                        <a:t>0.268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208" marR="7208" marT="72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000" u="none" strike="noStrike">
                          <a:effectLst/>
                        </a:rPr>
                        <a:t>14.8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208" marR="7208" marT="72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000" u="none" strike="noStrike">
                          <a:effectLst/>
                        </a:rPr>
                        <a:t>650172017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208" marR="7208" marT="72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000" u="none" strike="noStrike">
                          <a:effectLst/>
                        </a:rPr>
                        <a:t>37310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208" marR="7208" marT="72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000" u="none" strike="noStrike">
                          <a:effectLst/>
                        </a:rPr>
                        <a:t>-980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208" marR="7208" marT="72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000" u="none" strike="noStrike">
                          <a:effectLst/>
                        </a:rPr>
                        <a:t>0.1342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208" marR="7208" marT="72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000" u="none" strike="noStrike">
                          <a:effectLst/>
                        </a:rPr>
                        <a:t>278017.8838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208" marR="7208" marT="720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208" marR="7208" marT="7208" marB="0" anchor="b"/>
                </a:tc>
              </a:tr>
              <a:tr h="184595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000" u="none" strike="noStrike">
                          <a:effectLst/>
                        </a:rPr>
                        <a:t>-2940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208" marR="7208" marT="72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000" u="none" strike="noStrike">
                          <a:effectLst/>
                        </a:rPr>
                        <a:t>0.402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208" marR="7208" marT="72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000" u="none" strike="noStrike">
                          <a:effectLst/>
                        </a:rPr>
                        <a:t>22.3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208" marR="7208" marT="72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000" u="none" strike="noStrike">
                          <a:effectLst/>
                        </a:rPr>
                        <a:t>650209285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208" marR="7208" marT="72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000" u="none" strike="noStrike">
                          <a:effectLst/>
                        </a:rPr>
                        <a:t>74578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208" marR="7208" marT="72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000" u="none" strike="noStrike">
                          <a:effectLst/>
                        </a:rPr>
                        <a:t>-1960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208" marR="7208" marT="72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000" u="none" strike="noStrike">
                          <a:effectLst/>
                        </a:rPr>
                        <a:t>0.2682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208" marR="7208" marT="72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000" u="none" strike="noStrike">
                          <a:effectLst/>
                        </a:rPr>
                        <a:t>278068.6055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208" marR="7208" marT="720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208" marR="7208" marT="7208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2900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115"/>
    </mc:Choice>
    <mc:Fallback xmlns="">
      <p:transition spd="slow" advTm="59115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 bwMode="auto">
          <a:xfrm>
            <a:off x="0" y="0"/>
            <a:ext cx="9144000" cy="620688"/>
          </a:xfrm>
          <a:prstGeom prst="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5516" y="2084"/>
            <a:ext cx="8712968" cy="618604"/>
          </a:xfrm>
        </p:spPr>
        <p:txBody>
          <a:bodyPr/>
          <a:lstStyle/>
          <a:p>
            <a:r>
              <a:rPr lang="en-GB" sz="3600" b="1" dirty="0" smtClean="0">
                <a:solidFill>
                  <a:schemeClr val="bg1"/>
                </a:solidFill>
                <a:ea typeface="楷体" panose="02010609060101010101" pitchFamily="49" charset="-122"/>
              </a:rPr>
              <a:t>Data2</a:t>
            </a:r>
            <a:endParaRPr lang="en-GB" sz="3600" b="1" dirty="0">
              <a:solidFill>
                <a:schemeClr val="bg1"/>
              </a:solidFill>
              <a:ea typeface="楷体" panose="02010609060101010101" pitchFamily="49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588561" y="6597352"/>
            <a:ext cx="539560" cy="260648"/>
          </a:xfrm>
        </p:spPr>
        <p:txBody>
          <a:bodyPr anchor="ctr"/>
          <a:lstStyle/>
          <a:p>
            <a:pPr>
              <a:defRPr/>
            </a:pPr>
            <a:fld id="{3668CE15-F117-4E95-9277-481E1C610A33}" type="slidenum">
              <a:rPr lang="en-GB" smtClean="0">
                <a:solidFill>
                  <a:schemeClr val="bg1">
                    <a:lumMod val="50000"/>
                  </a:schemeClr>
                </a:solidFill>
              </a:rPr>
              <a:pPr>
                <a:defRPr/>
              </a:pPr>
              <a:t>15</a:t>
            </a:fld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7" name="Straight Connector 5"/>
          <p:cNvCxnSpPr/>
          <p:nvPr/>
        </p:nvCxnSpPr>
        <p:spPr bwMode="auto">
          <a:xfrm>
            <a:off x="72000" y="6597352"/>
            <a:ext cx="9000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灯片编号占位符 3"/>
          <p:cNvSpPr txBox="1">
            <a:spLocks/>
          </p:cNvSpPr>
          <p:nvPr/>
        </p:nvSpPr>
        <p:spPr bwMode="auto">
          <a:xfrm>
            <a:off x="0" y="6589922"/>
            <a:ext cx="1331640" cy="268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l">
              <a:defRPr/>
            </a:pPr>
            <a:r>
              <a:rPr lang="en-GB" dirty="0" err="1" smtClean="0">
                <a:solidFill>
                  <a:schemeClr val="bg1">
                    <a:lumMod val="50000"/>
                  </a:schemeClr>
                </a:solidFill>
              </a:rPr>
              <a:t>Xinying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 Zhang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内容占位符 2"/>
          <p:cNvSpPr txBox="1">
            <a:spLocks/>
          </p:cNvSpPr>
          <p:nvPr/>
        </p:nvSpPr>
        <p:spPr>
          <a:xfrm>
            <a:off x="372839" y="620688"/>
            <a:ext cx="8532948" cy="596923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spcAft>
                <a:spcPts val="600"/>
              </a:spcAft>
            </a:pPr>
            <a:endParaRPr lang="en-US" altLang="zh-CN" sz="2000" kern="0" dirty="0" smtClean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6578008"/>
              </p:ext>
            </p:extLst>
          </p:nvPr>
        </p:nvGraphicFramePr>
        <p:xfrm>
          <a:off x="1115616" y="1844824"/>
          <a:ext cx="6921500" cy="2125980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1057275"/>
                <a:gridCol w="1152525"/>
                <a:gridCol w="1270000"/>
                <a:gridCol w="863600"/>
                <a:gridCol w="685800"/>
                <a:gridCol w="685800"/>
                <a:gridCol w="1206500"/>
              </a:tblGrid>
              <a:tr h="17145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LFD ports fixed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</a:tr>
              <a:tr h="17145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Eacc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deformation/mm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peak stress/Mpa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f/Hz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△f/Hz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Eacc2/(MV/m)2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71450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100" u="none" strike="noStrike">
                          <a:effectLst/>
                        </a:rPr>
                        <a:t>0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100" u="none" strike="noStrike">
                          <a:effectLst/>
                        </a:rPr>
                        <a:t>0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100" u="none" strike="noStrike">
                          <a:effectLst/>
                        </a:rPr>
                        <a:t>0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100" u="none" strike="noStrike">
                          <a:effectLst/>
                        </a:rPr>
                        <a:t>650097353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100" u="none" strike="noStrike">
                          <a:effectLst/>
                        </a:rPr>
                        <a:t>0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100" u="none" strike="noStrike">
                          <a:effectLst/>
                        </a:rPr>
                        <a:t>0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</a:tr>
              <a:tr h="171450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100" u="none" strike="noStrike">
                          <a:effectLst/>
                        </a:rPr>
                        <a:t>1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1.05E-09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100" u="none" strike="noStrike">
                          <a:effectLst/>
                        </a:rPr>
                        <a:t>394.273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100" u="none" strike="noStrike">
                          <a:effectLst/>
                        </a:rPr>
                        <a:t>650097352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100" u="none" strike="noStrike">
                          <a:effectLst/>
                        </a:rPr>
                        <a:t>-1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100" u="none" strike="noStrike">
                          <a:effectLst/>
                        </a:rPr>
                        <a:t>1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100" u="none" strike="noStrike">
                          <a:effectLst/>
                        </a:rPr>
                        <a:t>-1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</a:tr>
              <a:tr h="171450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100" u="none" strike="noStrike">
                          <a:effectLst/>
                        </a:rPr>
                        <a:t>3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9.49E-09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100" u="none" strike="noStrike">
                          <a:effectLst/>
                        </a:rPr>
                        <a:t>3548.45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100" u="none" strike="noStrike">
                          <a:effectLst/>
                        </a:rPr>
                        <a:t>650097345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100" u="none" strike="noStrike">
                          <a:effectLst/>
                        </a:rPr>
                        <a:t>-8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100" u="none" strike="noStrike">
                          <a:effectLst/>
                        </a:rPr>
                        <a:t>9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100" u="none" strike="noStrike">
                          <a:effectLst/>
                        </a:rPr>
                        <a:t>-0.888888889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</a:tr>
              <a:tr h="171450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100" u="none" strike="noStrike">
                          <a:effectLst/>
                        </a:rPr>
                        <a:t>5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2.64E-08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100" u="none" strike="noStrike">
                          <a:effectLst/>
                        </a:rPr>
                        <a:t>9856.82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100" u="none" strike="noStrike">
                          <a:effectLst/>
                        </a:rPr>
                        <a:t>650097331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100" u="none" strike="noStrike">
                          <a:effectLst/>
                        </a:rPr>
                        <a:t>-22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100" u="none" strike="noStrike">
                          <a:effectLst/>
                        </a:rPr>
                        <a:t>25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100" u="none" strike="noStrike">
                          <a:effectLst/>
                        </a:rPr>
                        <a:t>-0.88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</a:tr>
              <a:tr h="171450">
                <a:tc>
                  <a:txBody>
                    <a:bodyPr/>
                    <a:lstStyle/>
                    <a:p>
                      <a:pPr algn="l" fontAlgn="b"/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</a:tr>
              <a:tr h="17145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LFD ports free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</a:tr>
              <a:tr h="171450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100" u="none" strike="noStrike">
                          <a:effectLst/>
                        </a:rPr>
                        <a:t>0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0.00E+00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100" u="none" strike="noStrike">
                          <a:effectLst/>
                        </a:rPr>
                        <a:t>0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100" u="none" strike="noStrike">
                          <a:effectLst/>
                        </a:rPr>
                        <a:t>650097353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100" u="none" strike="noStrike">
                          <a:effectLst/>
                        </a:rPr>
                        <a:t>0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100" u="none" strike="noStrike">
                          <a:effectLst/>
                        </a:rPr>
                        <a:t>0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</a:tr>
              <a:tr h="171450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100" u="none" strike="noStrike">
                          <a:effectLst/>
                        </a:rPr>
                        <a:t>1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1.31E-08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100" u="none" strike="noStrike" dirty="0">
                          <a:effectLst/>
                        </a:rPr>
                        <a:t>1466.56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100" u="none" strike="noStrike">
                          <a:effectLst/>
                        </a:rPr>
                        <a:t>650097345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100" u="none" strike="noStrike">
                          <a:effectLst/>
                        </a:rPr>
                        <a:t>-8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100" u="none" strike="noStrike">
                          <a:effectLst/>
                        </a:rPr>
                        <a:t>1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100" u="none" strike="noStrike">
                          <a:effectLst/>
                        </a:rPr>
                        <a:t>-8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</a:tr>
              <a:tr h="171450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100" u="none" strike="noStrike">
                          <a:effectLst/>
                        </a:rPr>
                        <a:t>3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1.18E-07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100" u="none" strike="noStrike">
                          <a:effectLst/>
                        </a:rPr>
                        <a:t>13199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100" u="none" strike="noStrike">
                          <a:effectLst/>
                        </a:rPr>
                        <a:t>650097279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100" u="none" strike="noStrike">
                          <a:effectLst/>
                        </a:rPr>
                        <a:t>-74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100" u="none" strike="noStrike">
                          <a:effectLst/>
                        </a:rPr>
                        <a:t>9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100" u="none" strike="noStrike">
                          <a:effectLst/>
                        </a:rPr>
                        <a:t>-8.222222222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</a:tr>
              <a:tr h="171450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100" u="none" strike="noStrike">
                          <a:effectLst/>
                        </a:rPr>
                        <a:t>5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3.28E-07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100" u="none" strike="noStrike">
                          <a:effectLst/>
                        </a:rPr>
                        <a:t>36663.9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100" u="none" strike="noStrike">
                          <a:effectLst/>
                        </a:rPr>
                        <a:t>650097148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100" u="none" strike="noStrike">
                          <a:effectLst/>
                        </a:rPr>
                        <a:t>-205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100" u="none" strike="noStrike">
                          <a:effectLst/>
                        </a:rPr>
                        <a:t>25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100" u="none" strike="noStrike" dirty="0">
                          <a:effectLst/>
                        </a:rPr>
                        <a:t>-8.2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2920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115"/>
    </mc:Choice>
    <mc:Fallback xmlns="">
      <p:transition spd="slow" advTm="59115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 bwMode="auto">
          <a:xfrm>
            <a:off x="0" y="0"/>
            <a:ext cx="9144000" cy="620688"/>
          </a:xfrm>
          <a:prstGeom prst="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5516" y="2084"/>
            <a:ext cx="8712968" cy="618604"/>
          </a:xfrm>
        </p:spPr>
        <p:txBody>
          <a:bodyPr/>
          <a:lstStyle/>
          <a:p>
            <a:endParaRPr lang="en-GB" sz="3600" b="1" dirty="0">
              <a:solidFill>
                <a:schemeClr val="bg1"/>
              </a:solidFill>
              <a:ea typeface="楷体" panose="02010609060101010101" pitchFamily="49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588561" y="6597352"/>
            <a:ext cx="539560" cy="260648"/>
          </a:xfrm>
        </p:spPr>
        <p:txBody>
          <a:bodyPr anchor="ctr"/>
          <a:lstStyle/>
          <a:p>
            <a:pPr>
              <a:defRPr/>
            </a:pPr>
            <a:fld id="{3668CE15-F117-4E95-9277-481E1C610A33}" type="slidenum">
              <a:rPr lang="en-GB" smtClean="0">
                <a:solidFill>
                  <a:schemeClr val="bg1">
                    <a:lumMod val="50000"/>
                  </a:schemeClr>
                </a:solidFill>
              </a:rPr>
              <a:pPr>
                <a:defRPr/>
              </a:pPr>
              <a:t>2</a:t>
            </a:fld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7" name="Straight Connector 5"/>
          <p:cNvCxnSpPr/>
          <p:nvPr/>
        </p:nvCxnSpPr>
        <p:spPr bwMode="auto">
          <a:xfrm>
            <a:off x="72000" y="6597352"/>
            <a:ext cx="9000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灯片编号占位符 3"/>
          <p:cNvSpPr txBox="1">
            <a:spLocks/>
          </p:cNvSpPr>
          <p:nvPr/>
        </p:nvSpPr>
        <p:spPr bwMode="auto">
          <a:xfrm>
            <a:off x="0" y="6589922"/>
            <a:ext cx="1331640" cy="268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l">
              <a:defRPr/>
            </a:pPr>
            <a:r>
              <a:rPr lang="en-GB" dirty="0" err="1" smtClean="0">
                <a:solidFill>
                  <a:schemeClr val="bg1">
                    <a:lumMod val="50000"/>
                  </a:schemeClr>
                </a:solidFill>
              </a:rPr>
              <a:t>Xinying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 Zhang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内容占位符 2"/>
          <p:cNvSpPr txBox="1">
            <a:spLocks/>
          </p:cNvSpPr>
          <p:nvPr/>
        </p:nvSpPr>
        <p:spPr>
          <a:xfrm>
            <a:off x="372839" y="620688"/>
            <a:ext cx="8532948" cy="596923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spcAft>
                <a:spcPts val="600"/>
              </a:spcAft>
            </a:pPr>
            <a:endParaRPr lang="en-US" altLang="zh-CN" sz="2000" kern="0" dirty="0" smtClean="0"/>
          </a:p>
        </p:txBody>
      </p:sp>
      <p:sp>
        <p:nvSpPr>
          <p:cNvPr id="15" name="内容占位符 2"/>
          <p:cNvSpPr txBox="1">
            <a:spLocks/>
          </p:cNvSpPr>
          <p:nvPr/>
        </p:nvSpPr>
        <p:spPr>
          <a:xfrm>
            <a:off x="359032" y="1772816"/>
            <a:ext cx="8712968" cy="374441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spcAft>
                <a:spcPts val="600"/>
              </a:spcAft>
            </a:pPr>
            <a:r>
              <a:rPr lang="en-US" altLang="zh-CN" sz="2400" kern="0" dirty="0" smtClean="0"/>
              <a:t>2016.11.07     </a:t>
            </a:r>
            <a:r>
              <a:rPr lang="en-US" altLang="zh-CN" sz="2400" b="1" kern="0" dirty="0" smtClean="0">
                <a:solidFill>
                  <a:srgbClr val="0000FF"/>
                </a:solidFill>
              </a:rPr>
              <a:t>start</a:t>
            </a:r>
          </a:p>
          <a:p>
            <a:pPr>
              <a:spcAft>
                <a:spcPts val="600"/>
              </a:spcAft>
            </a:pPr>
            <a:r>
              <a:rPr lang="en-US" altLang="zh-CN" sz="2400" kern="0" dirty="0" smtClean="0"/>
              <a:t>2016.12.31     </a:t>
            </a:r>
            <a:r>
              <a:rPr lang="en-US" altLang="zh-CN" sz="2400" b="1" kern="0" dirty="0" smtClean="0">
                <a:solidFill>
                  <a:srgbClr val="FF0000"/>
                </a:solidFill>
              </a:rPr>
              <a:t>mechanical calculation </a:t>
            </a:r>
            <a:r>
              <a:rPr lang="en-US" altLang="zh-CN" sz="2000" kern="0" dirty="0" smtClean="0"/>
              <a:t>(cavity without stiffening)</a:t>
            </a:r>
            <a:endParaRPr lang="en-US" altLang="zh-CN" sz="2400" kern="0" dirty="0" smtClean="0"/>
          </a:p>
          <a:p>
            <a:pPr lvl="1">
              <a:spcAft>
                <a:spcPts val="600"/>
              </a:spcAft>
            </a:pPr>
            <a:r>
              <a:rPr lang="en-US" altLang="zh-CN" sz="1800" kern="0" dirty="0" err="1" smtClean="0"/>
              <a:t>df</a:t>
            </a:r>
            <a:r>
              <a:rPr lang="en-US" altLang="zh-CN" sz="1800" kern="0" dirty="0" smtClean="0"/>
              <a:t>/</a:t>
            </a:r>
            <a:r>
              <a:rPr lang="en-US" altLang="zh-CN" sz="1800" kern="0" dirty="0" err="1" smtClean="0"/>
              <a:t>dp</a:t>
            </a:r>
            <a:endParaRPr lang="en-US" altLang="zh-CN" sz="1800" kern="0" dirty="0" smtClean="0"/>
          </a:p>
          <a:p>
            <a:pPr lvl="1">
              <a:spcAft>
                <a:spcPts val="600"/>
              </a:spcAft>
            </a:pPr>
            <a:r>
              <a:rPr lang="en-US" altLang="zh-CN" sz="1800" kern="0" dirty="0" smtClean="0"/>
              <a:t>Tuning</a:t>
            </a:r>
          </a:p>
          <a:p>
            <a:pPr lvl="1">
              <a:spcAft>
                <a:spcPts val="600"/>
              </a:spcAft>
            </a:pPr>
            <a:r>
              <a:rPr lang="en-US" altLang="zh-CN" sz="1800" kern="0" dirty="0" smtClean="0"/>
              <a:t>LFD </a:t>
            </a:r>
          </a:p>
        </p:txBody>
      </p:sp>
    </p:spTree>
    <p:extLst>
      <p:ext uri="{BB962C8B-B14F-4D97-AF65-F5344CB8AC3E}">
        <p14:creationId xmlns:p14="http://schemas.microsoft.com/office/powerpoint/2010/main" val="1464439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115"/>
    </mc:Choice>
    <mc:Fallback xmlns="">
      <p:transition spd="slow" advTm="59115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 bwMode="auto">
          <a:xfrm>
            <a:off x="0" y="0"/>
            <a:ext cx="9144000" cy="620688"/>
          </a:xfrm>
          <a:prstGeom prst="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5516" y="2084"/>
            <a:ext cx="8712968" cy="618604"/>
          </a:xfrm>
        </p:spPr>
        <p:txBody>
          <a:bodyPr/>
          <a:lstStyle/>
          <a:p>
            <a:r>
              <a:rPr lang="en-GB" sz="3600" b="1" dirty="0" smtClean="0">
                <a:solidFill>
                  <a:schemeClr val="bg1"/>
                </a:solidFill>
                <a:ea typeface="楷体" panose="02010609060101010101" pitchFamily="49" charset="-122"/>
              </a:rPr>
              <a:t>model</a:t>
            </a:r>
            <a:endParaRPr lang="en-GB" sz="3600" b="1" dirty="0">
              <a:solidFill>
                <a:schemeClr val="bg1"/>
              </a:solidFill>
              <a:ea typeface="楷体" panose="02010609060101010101" pitchFamily="49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588561" y="6597352"/>
            <a:ext cx="539560" cy="260648"/>
          </a:xfrm>
        </p:spPr>
        <p:txBody>
          <a:bodyPr anchor="ctr"/>
          <a:lstStyle/>
          <a:p>
            <a:pPr>
              <a:defRPr/>
            </a:pPr>
            <a:fld id="{3668CE15-F117-4E95-9277-481E1C610A33}" type="slidenum">
              <a:rPr lang="en-GB" smtClean="0">
                <a:solidFill>
                  <a:schemeClr val="bg1">
                    <a:lumMod val="50000"/>
                  </a:schemeClr>
                </a:solidFill>
              </a:rPr>
              <a:pPr>
                <a:defRPr/>
              </a:pPr>
              <a:t>3</a:t>
            </a:fld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7" name="Straight Connector 5"/>
          <p:cNvCxnSpPr/>
          <p:nvPr/>
        </p:nvCxnSpPr>
        <p:spPr bwMode="auto">
          <a:xfrm>
            <a:off x="72000" y="6597352"/>
            <a:ext cx="9000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灯片编号占位符 3"/>
          <p:cNvSpPr txBox="1">
            <a:spLocks/>
          </p:cNvSpPr>
          <p:nvPr/>
        </p:nvSpPr>
        <p:spPr bwMode="auto">
          <a:xfrm>
            <a:off x="0" y="6589922"/>
            <a:ext cx="1331640" cy="268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l">
              <a:defRPr/>
            </a:pPr>
            <a:r>
              <a:rPr lang="en-GB" dirty="0" err="1" smtClean="0">
                <a:solidFill>
                  <a:schemeClr val="bg1">
                    <a:lumMod val="50000"/>
                  </a:schemeClr>
                </a:solidFill>
              </a:rPr>
              <a:t>Xinying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 Zhang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内容占位符 2"/>
          <p:cNvSpPr txBox="1">
            <a:spLocks/>
          </p:cNvSpPr>
          <p:nvPr/>
        </p:nvSpPr>
        <p:spPr>
          <a:xfrm>
            <a:off x="372839" y="620688"/>
            <a:ext cx="8532948" cy="596923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spcAft>
                <a:spcPts val="600"/>
              </a:spcAft>
            </a:pPr>
            <a:endParaRPr lang="en-US" altLang="zh-CN" sz="2000" kern="0" dirty="0" smtClean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37643"/>
            <a:ext cx="4860032" cy="226742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113409"/>
            <a:ext cx="4860032" cy="1963165"/>
          </a:xfrm>
          <a:prstGeom prst="rect">
            <a:avLst/>
          </a:prstGeom>
        </p:spPr>
      </p:pic>
      <p:graphicFrame>
        <p:nvGraphicFramePr>
          <p:cNvPr id="10" name="表格 9"/>
          <p:cNvGraphicFramePr>
            <a:graphicFrameLocks noGrp="1"/>
          </p:cNvGraphicFramePr>
          <p:nvPr>
            <p:extLst/>
          </p:nvPr>
        </p:nvGraphicFramePr>
        <p:xfrm>
          <a:off x="5708241" y="846335"/>
          <a:ext cx="2880320" cy="54006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40160"/>
                <a:gridCol w="1440160"/>
              </a:tblGrid>
              <a:tr h="474863"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Parameter</a:t>
                      </a:r>
                      <a:endParaRPr lang="zh-CN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Value(mm)</a:t>
                      </a:r>
                      <a:endParaRPr lang="zh-CN" altLang="en-US" sz="1800" dirty="0"/>
                    </a:p>
                  </a:txBody>
                  <a:tcPr anchor="ctr"/>
                </a:tc>
              </a:tr>
              <a:tr h="461241">
                <a:tc>
                  <a:txBody>
                    <a:bodyPr/>
                    <a:lstStyle/>
                    <a:p>
                      <a:r>
                        <a:rPr lang="en-US" altLang="zh-CN" sz="1800" dirty="0" err="1" smtClean="0"/>
                        <a:t>R</a:t>
                      </a:r>
                      <a:r>
                        <a:rPr lang="en-US" altLang="zh-CN" sz="14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iris</a:t>
                      </a:r>
                      <a:endParaRPr lang="zh-CN" altLang="en-US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78</a:t>
                      </a:r>
                      <a:endParaRPr lang="zh-CN" altLang="en-US" sz="1800" dirty="0"/>
                    </a:p>
                  </a:txBody>
                  <a:tcPr anchor="ctr"/>
                </a:tc>
              </a:tr>
              <a:tr h="474863"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Alpha</a:t>
                      </a:r>
                      <a:endParaRPr lang="zh-CN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3.22</a:t>
                      </a:r>
                      <a:endParaRPr lang="zh-CN" altLang="en-US" sz="1800" dirty="0"/>
                    </a:p>
                  </a:txBody>
                  <a:tcPr anchor="ctr"/>
                </a:tc>
              </a:tr>
              <a:tr h="461241"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A</a:t>
                      </a:r>
                      <a:endParaRPr lang="zh-CN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94.4</a:t>
                      </a:r>
                      <a:endParaRPr lang="zh-CN" altLang="en-US" sz="1800" dirty="0"/>
                    </a:p>
                  </a:txBody>
                  <a:tcPr anchor="ctr"/>
                </a:tc>
              </a:tr>
              <a:tr h="504058"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B</a:t>
                      </a:r>
                      <a:endParaRPr lang="zh-CN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94.4</a:t>
                      </a:r>
                    </a:p>
                  </a:txBody>
                  <a:tcPr anchor="ctr"/>
                </a:tc>
              </a:tr>
              <a:tr h="474863"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a</a:t>
                      </a:r>
                      <a:endParaRPr lang="zh-CN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20.123</a:t>
                      </a:r>
                      <a:endParaRPr lang="zh-CN" altLang="en-US" sz="1800" dirty="0"/>
                    </a:p>
                  </a:txBody>
                  <a:tcPr anchor="ctr"/>
                </a:tc>
              </a:tr>
              <a:tr h="533249"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b</a:t>
                      </a:r>
                      <a:endParaRPr lang="zh-CN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22.09</a:t>
                      </a:r>
                      <a:endParaRPr lang="zh-CN" altLang="en-US" sz="1800" dirty="0"/>
                    </a:p>
                  </a:txBody>
                  <a:tcPr anchor="ctr"/>
                </a:tc>
              </a:tr>
              <a:tr h="5040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/>
                        <a:t>L</a:t>
                      </a:r>
                      <a:endParaRPr lang="zh-CN" altLang="en-US" sz="18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115.3</a:t>
                      </a:r>
                      <a:endParaRPr lang="zh-CN" altLang="en-US" sz="1800" dirty="0"/>
                    </a:p>
                  </a:txBody>
                  <a:tcPr anchor="ctr"/>
                </a:tc>
              </a:tr>
              <a:tr h="5040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/>
                        <a:t>D</a:t>
                      </a:r>
                      <a:endParaRPr lang="zh-CN" altLang="en-US" sz="18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204.95</a:t>
                      </a:r>
                      <a:endParaRPr lang="zh-CN" altLang="en-US" sz="1800" dirty="0"/>
                    </a:p>
                  </a:txBody>
                  <a:tcPr anchor="ctr"/>
                </a:tc>
              </a:tr>
              <a:tr h="5040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err="1" smtClean="0"/>
                        <a:t>L</a:t>
                      </a:r>
                      <a:r>
                        <a:rPr lang="en-US" altLang="zh-CN" sz="14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equator</a:t>
                      </a:r>
                      <a:endParaRPr lang="zh-CN" altLang="en-US" sz="14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1.463</a:t>
                      </a:r>
                      <a:endParaRPr lang="zh-CN" altLang="en-US" sz="1800" dirty="0"/>
                    </a:p>
                  </a:txBody>
                  <a:tcPr anchor="ctr"/>
                </a:tc>
              </a:tr>
              <a:tr h="5040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err="1" smtClean="0"/>
                        <a:t>L</a:t>
                      </a:r>
                      <a:r>
                        <a:rPr lang="en-US" altLang="zh-CN" sz="1400" dirty="0" err="1" smtClean="0"/>
                        <a:t>beam</a:t>
                      </a:r>
                      <a:r>
                        <a:rPr lang="en-US" altLang="zh-CN" sz="1400" baseline="0" dirty="0" smtClean="0"/>
                        <a:t> pipe</a:t>
                      </a:r>
                      <a:endParaRPr lang="zh-CN" altLang="en-US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300</a:t>
                      </a:r>
                      <a:endParaRPr lang="zh-CN" altLang="en-US" sz="18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1" name="文本框 10"/>
          <p:cNvSpPr txBox="1"/>
          <p:nvPr/>
        </p:nvSpPr>
        <p:spPr>
          <a:xfrm>
            <a:off x="1817440" y="6055119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>
                <a:latin typeface="+mn-lt"/>
                <a:ea typeface="楷体" panose="02010609060101010101" pitchFamily="49" charset="-122"/>
              </a:rPr>
              <a:t>different views</a:t>
            </a:r>
            <a:endParaRPr lang="zh-CN" altLang="en-US" dirty="0">
              <a:latin typeface="+mn-lt"/>
              <a:ea typeface="楷体" panose="02010609060101010101" pitchFamily="49" charset="-122"/>
            </a:endParaRPr>
          </a:p>
        </p:txBody>
      </p:sp>
      <p:sp>
        <p:nvSpPr>
          <p:cNvPr id="15" name="内容占位符 2"/>
          <p:cNvSpPr txBox="1">
            <a:spLocks/>
          </p:cNvSpPr>
          <p:nvPr/>
        </p:nvSpPr>
        <p:spPr>
          <a:xfrm>
            <a:off x="215516" y="692696"/>
            <a:ext cx="8712968" cy="100811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spcAft>
                <a:spcPts val="600"/>
              </a:spcAft>
            </a:pPr>
            <a:r>
              <a:rPr lang="en-US" altLang="zh-CN" sz="2000" kern="0" dirty="0"/>
              <a:t>Cavity wall </a:t>
            </a:r>
            <a:r>
              <a:rPr lang="en-US" altLang="zh-CN" sz="2000" kern="0" dirty="0" smtClean="0"/>
              <a:t>thickness: 3mm</a:t>
            </a:r>
          </a:p>
          <a:p>
            <a:pPr>
              <a:spcAft>
                <a:spcPts val="600"/>
              </a:spcAft>
            </a:pPr>
            <a:r>
              <a:rPr lang="en-US" altLang="zh-CN" sz="2000" kern="0" dirty="0"/>
              <a:t>flange </a:t>
            </a:r>
            <a:r>
              <a:rPr lang="en-US" altLang="zh-CN" sz="2000" kern="0" dirty="0" smtClean="0"/>
              <a:t>thickness: 15mm </a:t>
            </a:r>
          </a:p>
        </p:txBody>
      </p:sp>
    </p:spTree>
    <p:extLst>
      <p:ext uri="{BB962C8B-B14F-4D97-AF65-F5344CB8AC3E}">
        <p14:creationId xmlns:p14="http://schemas.microsoft.com/office/powerpoint/2010/main" val="2663459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115"/>
    </mc:Choice>
    <mc:Fallback xmlns="">
      <p:transition spd="slow" advTm="59115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70" y="764704"/>
            <a:ext cx="3549864" cy="2664296"/>
          </a:xfrm>
          <a:prstGeom prst="rect">
            <a:avLst/>
          </a:prstGeom>
        </p:spPr>
      </p:pic>
      <p:cxnSp>
        <p:nvCxnSpPr>
          <p:cNvPr id="16" name="直接箭头连接符 15"/>
          <p:cNvCxnSpPr/>
          <p:nvPr/>
        </p:nvCxnSpPr>
        <p:spPr bwMode="auto">
          <a:xfrm flipV="1">
            <a:off x="681300" y="2401659"/>
            <a:ext cx="206044" cy="31774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文本框 16"/>
          <p:cNvSpPr txBox="1"/>
          <p:nvPr/>
        </p:nvSpPr>
        <p:spPr>
          <a:xfrm>
            <a:off x="68488" y="2659435"/>
            <a:ext cx="2276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+mn-lt"/>
                <a:ea typeface="楷体" panose="02010609060101010101" pitchFamily="49" charset="-122"/>
              </a:rPr>
              <a:t>304 Stainless Steel</a:t>
            </a:r>
          </a:p>
        </p:txBody>
      </p:sp>
      <p:cxnSp>
        <p:nvCxnSpPr>
          <p:cNvPr id="21" name="直接箭头连接符 20"/>
          <p:cNvCxnSpPr/>
          <p:nvPr/>
        </p:nvCxnSpPr>
        <p:spPr bwMode="auto">
          <a:xfrm flipH="1">
            <a:off x="1051788" y="1641869"/>
            <a:ext cx="137253" cy="30225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文本框 24"/>
          <p:cNvSpPr txBox="1"/>
          <p:nvPr/>
        </p:nvSpPr>
        <p:spPr>
          <a:xfrm>
            <a:off x="859617" y="1351141"/>
            <a:ext cx="1192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+mn-lt"/>
                <a:ea typeface="楷体" panose="02010609060101010101" pitchFamily="49" charset="-122"/>
              </a:rPr>
              <a:t>Ti-45Nb</a:t>
            </a:r>
          </a:p>
        </p:txBody>
      </p:sp>
      <p:cxnSp>
        <p:nvCxnSpPr>
          <p:cNvPr id="27" name="直接箭头连接符 26"/>
          <p:cNvCxnSpPr/>
          <p:nvPr/>
        </p:nvCxnSpPr>
        <p:spPr bwMode="auto">
          <a:xfrm flipH="1">
            <a:off x="3159078" y="1676505"/>
            <a:ext cx="219413" cy="19481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文本框 27"/>
          <p:cNvSpPr txBox="1"/>
          <p:nvPr/>
        </p:nvSpPr>
        <p:spPr>
          <a:xfrm>
            <a:off x="3079818" y="1464226"/>
            <a:ext cx="887095" cy="325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err="1" smtClean="0">
                <a:latin typeface="+mn-lt"/>
                <a:ea typeface="楷体" panose="02010609060101010101" pitchFamily="49" charset="-122"/>
              </a:rPr>
              <a:t>Nb</a:t>
            </a:r>
            <a:endParaRPr lang="en-US" altLang="zh-CN" dirty="0" smtClean="0">
              <a:latin typeface="+mn-lt"/>
              <a:ea typeface="楷体" panose="02010609060101010101" pitchFamily="49" charset="-122"/>
            </a:endParaRPr>
          </a:p>
        </p:txBody>
      </p:sp>
      <p:cxnSp>
        <p:nvCxnSpPr>
          <p:cNvPr id="29" name="直接箭头连接符 28"/>
          <p:cNvCxnSpPr/>
          <p:nvPr/>
        </p:nvCxnSpPr>
        <p:spPr bwMode="auto">
          <a:xfrm flipV="1">
            <a:off x="2708834" y="2708912"/>
            <a:ext cx="206044" cy="27037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" name="文本框 29"/>
          <p:cNvSpPr txBox="1"/>
          <p:nvPr/>
        </p:nvSpPr>
        <p:spPr>
          <a:xfrm>
            <a:off x="2195736" y="2890083"/>
            <a:ext cx="963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+mn-lt"/>
                <a:ea typeface="楷体" panose="02010609060101010101" pitchFamily="49" charset="-122"/>
              </a:rPr>
              <a:t>vacuum</a:t>
            </a:r>
          </a:p>
        </p:txBody>
      </p:sp>
      <p:sp>
        <p:nvSpPr>
          <p:cNvPr id="2" name="矩形 1"/>
          <p:cNvSpPr/>
          <p:nvPr/>
        </p:nvSpPr>
        <p:spPr bwMode="auto">
          <a:xfrm>
            <a:off x="0" y="0"/>
            <a:ext cx="9144000" cy="620688"/>
          </a:xfrm>
          <a:prstGeom prst="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5516" y="2084"/>
            <a:ext cx="8712968" cy="618604"/>
          </a:xfrm>
        </p:spPr>
        <p:txBody>
          <a:bodyPr/>
          <a:lstStyle/>
          <a:p>
            <a:r>
              <a:rPr lang="en-GB" sz="3600" b="1" dirty="0" smtClean="0">
                <a:solidFill>
                  <a:schemeClr val="bg1"/>
                </a:solidFill>
                <a:ea typeface="楷体" panose="02010609060101010101" pitchFamily="49" charset="-122"/>
              </a:rPr>
              <a:t>material</a:t>
            </a:r>
            <a:endParaRPr lang="en-GB" sz="3600" b="1" dirty="0">
              <a:solidFill>
                <a:schemeClr val="bg1"/>
              </a:solidFill>
              <a:ea typeface="楷体" panose="02010609060101010101" pitchFamily="49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588561" y="6597352"/>
            <a:ext cx="539560" cy="260648"/>
          </a:xfrm>
        </p:spPr>
        <p:txBody>
          <a:bodyPr anchor="ctr"/>
          <a:lstStyle/>
          <a:p>
            <a:pPr>
              <a:defRPr/>
            </a:pPr>
            <a:fld id="{3668CE15-F117-4E95-9277-481E1C610A33}" type="slidenum">
              <a:rPr lang="en-GB" smtClean="0">
                <a:solidFill>
                  <a:schemeClr val="bg1">
                    <a:lumMod val="50000"/>
                  </a:schemeClr>
                </a:solidFill>
              </a:rPr>
              <a:pPr>
                <a:defRPr/>
              </a:pPr>
              <a:t>4</a:t>
            </a:fld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7" name="Straight Connector 5"/>
          <p:cNvCxnSpPr/>
          <p:nvPr/>
        </p:nvCxnSpPr>
        <p:spPr bwMode="auto">
          <a:xfrm>
            <a:off x="72000" y="6597352"/>
            <a:ext cx="9000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灯片编号占位符 3"/>
          <p:cNvSpPr txBox="1">
            <a:spLocks/>
          </p:cNvSpPr>
          <p:nvPr/>
        </p:nvSpPr>
        <p:spPr bwMode="auto">
          <a:xfrm>
            <a:off x="0" y="6589922"/>
            <a:ext cx="1331640" cy="268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l">
              <a:defRPr/>
            </a:pPr>
            <a:r>
              <a:rPr lang="en-GB" dirty="0" err="1" smtClean="0">
                <a:solidFill>
                  <a:schemeClr val="bg1">
                    <a:lumMod val="50000"/>
                  </a:schemeClr>
                </a:solidFill>
              </a:rPr>
              <a:t>Xinying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 Zhang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内容占位符 2"/>
          <p:cNvSpPr txBox="1">
            <a:spLocks/>
          </p:cNvSpPr>
          <p:nvPr/>
        </p:nvSpPr>
        <p:spPr>
          <a:xfrm>
            <a:off x="372839" y="620688"/>
            <a:ext cx="8532948" cy="596923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spcAft>
                <a:spcPts val="600"/>
              </a:spcAft>
            </a:pPr>
            <a:endParaRPr lang="en-US" altLang="zh-CN" sz="2000" kern="0" dirty="0" smtClean="0"/>
          </a:p>
        </p:txBody>
      </p:sp>
      <p:graphicFrame>
        <p:nvGraphicFramePr>
          <p:cNvPr id="34" name="表格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2735959"/>
              </p:ext>
            </p:extLst>
          </p:nvPr>
        </p:nvGraphicFramePr>
        <p:xfrm>
          <a:off x="2195736" y="3573016"/>
          <a:ext cx="6829157" cy="25748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18811"/>
                <a:gridCol w="1106702"/>
                <a:gridCol w="1032921"/>
                <a:gridCol w="1770723"/>
              </a:tblGrid>
              <a:tr h="45876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kern="100" dirty="0" smtClean="0">
                          <a:effectLst/>
                        </a:rPr>
                        <a:t>Parameter</a:t>
                      </a:r>
                      <a:endParaRPr lang="zh-CN" sz="1400" kern="100" dirty="0">
                        <a:effectLst/>
                        <a:latin typeface="华文细黑" panose="02010600040101010101" pitchFamily="2" charset="-122"/>
                        <a:ea typeface="华文细黑" panose="02010600040101010101" pitchFamily="2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400" kern="100" dirty="0" err="1" smtClean="0">
                          <a:effectLst/>
                        </a:rPr>
                        <a:t>Nb</a:t>
                      </a:r>
                      <a:r>
                        <a:rPr lang="en-US" altLang="zh-CN" sz="1400" kern="100" dirty="0" smtClean="0">
                          <a:effectLst/>
                        </a:rPr>
                        <a:t>*</a:t>
                      </a:r>
                      <a:endParaRPr lang="zh-CN" sz="1400" kern="100" dirty="0">
                        <a:effectLst/>
                        <a:latin typeface="华文细黑" panose="02010600040101010101" pitchFamily="2" charset="-122"/>
                        <a:ea typeface="华文细黑" panose="02010600040101010101" pitchFamily="2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effectLst/>
                        </a:rPr>
                        <a:t>Ti-45Nb*</a:t>
                      </a:r>
                      <a:endParaRPr lang="zh-CN" sz="1400" kern="100" dirty="0">
                        <a:effectLst/>
                        <a:latin typeface="华文细黑" panose="02010600040101010101" pitchFamily="2" charset="-122"/>
                        <a:ea typeface="华文细黑" panose="02010600040101010101" pitchFamily="2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effectLst/>
                        </a:rPr>
                        <a:t>304</a:t>
                      </a:r>
                      <a:r>
                        <a:rPr lang="en-US" altLang="zh-CN" sz="1400" kern="100" baseline="0" dirty="0" smtClean="0">
                          <a:effectLst/>
                        </a:rPr>
                        <a:t> Stainless Steel</a:t>
                      </a:r>
                      <a:r>
                        <a:rPr lang="en-US" altLang="zh-CN" sz="1400" kern="100" dirty="0" smtClean="0">
                          <a:effectLst/>
                        </a:rPr>
                        <a:t>*</a:t>
                      </a:r>
                      <a:endParaRPr lang="zh-CN" sz="1400" kern="100" dirty="0">
                        <a:effectLst/>
                        <a:latin typeface="华文细黑" panose="02010600040101010101" pitchFamily="2" charset="-122"/>
                        <a:ea typeface="华文细黑" panose="02010600040101010101" pitchFamily="2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5876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kern="100" dirty="0" smtClean="0">
                          <a:effectLst/>
                        </a:rPr>
                        <a:t>Young's modulus [Pa]</a:t>
                      </a:r>
                      <a:endParaRPr lang="zh-CN" sz="1400" kern="100" dirty="0">
                        <a:effectLst/>
                        <a:latin typeface="华文细黑" panose="02010600040101010101" pitchFamily="2" charset="-122"/>
                        <a:ea typeface="华文细黑" panose="02010600040101010101" pitchFamily="2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1.03e11</a:t>
                      </a:r>
                      <a:endParaRPr lang="zh-CN" sz="14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6.21e10</a:t>
                      </a:r>
                      <a:endParaRPr lang="zh-CN" sz="14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1.95e11</a:t>
                      </a:r>
                      <a:endParaRPr lang="zh-CN" sz="14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3061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kern="100" dirty="0" smtClean="0">
                          <a:effectLst/>
                        </a:rPr>
                        <a:t>Poisson's ratio</a:t>
                      </a:r>
                      <a:endParaRPr lang="zh-CN" sz="1400" kern="100" dirty="0">
                        <a:effectLst/>
                        <a:latin typeface="华文细黑" panose="02010600040101010101" pitchFamily="2" charset="-122"/>
                        <a:ea typeface="华文细黑" panose="02010600040101010101" pitchFamily="2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0.38</a:t>
                      </a:r>
                      <a:endParaRPr lang="zh-CN" sz="14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0.34</a:t>
                      </a:r>
                      <a:endParaRPr lang="zh-CN" sz="14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0.29</a:t>
                      </a:r>
                      <a:endParaRPr lang="zh-CN" sz="14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30617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effectLst/>
                        </a:rPr>
                        <a:t>Density [g/cc]</a:t>
                      </a:r>
                      <a:endParaRPr lang="zh-CN" altLang="zh-CN" sz="1400" kern="100" dirty="0">
                        <a:effectLst/>
                        <a:latin typeface="华文细黑" panose="02010600040101010101" pitchFamily="2" charset="-122"/>
                        <a:ea typeface="华文细黑" panose="02010600040101010101" pitchFamily="2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8.56</a:t>
                      </a:r>
                      <a:endParaRPr lang="zh-CN" altLang="zh-CN" sz="14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5.7</a:t>
                      </a:r>
                      <a:endParaRPr lang="zh-CN" altLang="zh-CN" sz="14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8.0</a:t>
                      </a:r>
                      <a:endParaRPr lang="zh-CN" altLang="zh-CN" sz="14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37875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effectLst/>
                        </a:rPr>
                        <a:t>Yield strength[MPa] at 295K</a:t>
                      </a:r>
                      <a:endParaRPr lang="zh-CN" altLang="zh-CN" sz="1400" kern="100" dirty="0">
                        <a:effectLst/>
                        <a:latin typeface="华文细黑" panose="02010600040101010101" pitchFamily="2" charset="-122"/>
                        <a:ea typeface="华文细黑" panose="02010600040101010101" pitchFamily="2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70.26</a:t>
                      </a:r>
                      <a:endParaRPr lang="zh-CN" altLang="zh-CN" sz="14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475.8</a:t>
                      </a:r>
                      <a:endParaRPr lang="zh-CN" altLang="zh-CN" sz="14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172-241</a:t>
                      </a:r>
                      <a:endParaRPr lang="zh-CN" altLang="zh-CN" sz="14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3600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  <a:cs typeface="Times New Roman"/>
                        </a:rPr>
                        <a:t>Ultimate strength[MPa] at 293K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184.72</a:t>
                      </a:r>
                      <a:endParaRPr lang="zh-CN" altLang="zh-CN" sz="1400" kern="1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544.7</a:t>
                      </a:r>
                      <a:endParaRPr lang="zh-CN" altLang="zh-CN" sz="1400" kern="1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448-517</a:t>
                      </a:r>
                      <a:endParaRPr lang="zh-CN" altLang="zh-CN" sz="14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3061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Allowable limits</a:t>
                      </a:r>
                      <a:r>
                        <a:rPr lang="en-US" altLang="zh-CN" sz="1400" kern="100" dirty="0" smtClean="0">
                          <a:effectLst/>
                        </a:rPr>
                        <a:t>[MPa] </a:t>
                      </a:r>
                      <a:endParaRPr lang="zh-CN" altLang="zh-CN" sz="1400" kern="100" dirty="0">
                        <a:effectLst/>
                        <a:latin typeface="华文细黑" panose="02010600040101010101" pitchFamily="2" charset="-122"/>
                        <a:ea typeface="华文细黑" panose="02010600040101010101" pitchFamily="2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&lt;47</a:t>
                      </a:r>
                      <a:endParaRPr lang="zh-CN" altLang="zh-CN" sz="14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&lt;156</a:t>
                      </a:r>
                      <a:endParaRPr lang="zh-CN" altLang="zh-CN" sz="1400" kern="1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&lt;115/147</a:t>
                      </a:r>
                      <a:endParaRPr lang="zh-CN" altLang="zh-CN" sz="1400" kern="1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9" name="内容占位符 2"/>
          <p:cNvSpPr txBox="1">
            <a:spLocks/>
          </p:cNvSpPr>
          <p:nvPr/>
        </p:nvSpPr>
        <p:spPr>
          <a:xfrm>
            <a:off x="387093" y="6269781"/>
            <a:ext cx="8712968" cy="51258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en-US" altLang="zh-CN" sz="1400" kern="0" dirty="0" smtClean="0"/>
              <a:t>*Reference: Material </a:t>
            </a:r>
            <a:r>
              <a:rPr lang="en-US" altLang="zh-CN" sz="1400" kern="0" dirty="0"/>
              <a:t>properties for engineering  analyses of SRF </a:t>
            </a:r>
            <a:r>
              <a:rPr lang="en-US" altLang="zh-CN" sz="1400" kern="0" dirty="0" smtClean="0"/>
              <a:t>cavities.5500.000-ES-371110, Rev.--</a:t>
            </a:r>
          </a:p>
        </p:txBody>
      </p:sp>
      <p:sp>
        <p:nvSpPr>
          <p:cNvPr id="20" name="内容占位符 2"/>
          <p:cNvSpPr txBox="1">
            <a:spLocks/>
          </p:cNvSpPr>
          <p:nvPr/>
        </p:nvSpPr>
        <p:spPr>
          <a:xfrm>
            <a:off x="4111509" y="980445"/>
            <a:ext cx="4708963" cy="151245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spcAft>
                <a:spcPts val="600"/>
              </a:spcAft>
            </a:pPr>
            <a:r>
              <a:rPr lang="en-US" altLang="zh-CN" sz="2000" kern="0" dirty="0" smtClean="0"/>
              <a:t>Shell: </a:t>
            </a:r>
            <a:r>
              <a:rPr lang="en-US" altLang="zh-CN" sz="2000" kern="0" dirty="0" err="1" smtClean="0"/>
              <a:t>Nb</a:t>
            </a:r>
            <a:endParaRPr lang="en-US" altLang="zh-CN" sz="2000" kern="0" dirty="0" smtClean="0"/>
          </a:p>
          <a:p>
            <a:pPr>
              <a:spcAft>
                <a:spcPts val="600"/>
              </a:spcAft>
            </a:pPr>
            <a:r>
              <a:rPr lang="en-US" altLang="zh-CN" sz="2000" kern="0" dirty="0" smtClean="0"/>
              <a:t>Cavity flange: Ti-45Nb</a:t>
            </a:r>
          </a:p>
          <a:p>
            <a:pPr>
              <a:spcAft>
                <a:spcPts val="600"/>
              </a:spcAft>
            </a:pPr>
            <a:r>
              <a:rPr lang="en-US" altLang="zh-CN" sz="2000" kern="0" dirty="0" err="1"/>
              <a:t>blankoff</a:t>
            </a:r>
            <a:r>
              <a:rPr lang="en-US" altLang="zh-CN" sz="2000" kern="0" dirty="0"/>
              <a:t> </a:t>
            </a:r>
            <a:r>
              <a:rPr lang="en-US" altLang="zh-CN" sz="2000" kern="0" dirty="0" smtClean="0"/>
              <a:t>flange: 304 Stainless Steel</a:t>
            </a:r>
          </a:p>
          <a:p>
            <a:pPr>
              <a:spcAft>
                <a:spcPts val="600"/>
              </a:spcAft>
            </a:pPr>
            <a:r>
              <a:rPr lang="en-US" altLang="zh-CN" sz="2000" kern="0" dirty="0" smtClean="0"/>
              <a:t>Allowable limits</a:t>
            </a:r>
          </a:p>
          <a:p>
            <a:pPr lvl="1">
              <a:spcAft>
                <a:spcPts val="600"/>
              </a:spcAft>
            </a:pPr>
            <a:r>
              <a:rPr lang="en-US" altLang="zh-CN" sz="1400" kern="0" dirty="0" smtClean="0"/>
              <a:t>Min(</a:t>
            </a:r>
            <a:r>
              <a:rPr lang="en-US" altLang="zh-CN" sz="1400" dirty="0"/>
              <a:t>Ultimate </a:t>
            </a:r>
            <a:r>
              <a:rPr lang="en-US" altLang="zh-CN" sz="1400" dirty="0" smtClean="0"/>
              <a:t>strength/3.5,</a:t>
            </a:r>
            <a:r>
              <a:rPr lang="en-US" altLang="zh-CN" sz="1400" dirty="0"/>
              <a:t> Yield strength x 2/3</a:t>
            </a:r>
            <a:r>
              <a:rPr lang="en-US" altLang="zh-CN" sz="1400" kern="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08971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115"/>
    </mc:Choice>
    <mc:Fallback xmlns="">
      <p:transition spd="slow" advTm="59115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 bwMode="auto">
          <a:xfrm>
            <a:off x="0" y="0"/>
            <a:ext cx="9144000" cy="620688"/>
          </a:xfrm>
          <a:prstGeom prst="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5516" y="2084"/>
            <a:ext cx="8712968" cy="618604"/>
          </a:xfrm>
        </p:spPr>
        <p:txBody>
          <a:bodyPr/>
          <a:lstStyle/>
          <a:p>
            <a:r>
              <a:rPr lang="en-GB" sz="3600" b="1" dirty="0" err="1" smtClean="0">
                <a:solidFill>
                  <a:schemeClr val="bg1"/>
                </a:solidFill>
                <a:ea typeface="楷体" panose="02010609060101010101" pitchFamily="49" charset="-122"/>
              </a:rPr>
              <a:t>df</a:t>
            </a:r>
            <a:r>
              <a:rPr lang="en-GB" sz="3600" b="1" dirty="0" smtClean="0">
                <a:solidFill>
                  <a:schemeClr val="bg1"/>
                </a:solidFill>
                <a:ea typeface="楷体" panose="02010609060101010101" pitchFamily="49" charset="-122"/>
              </a:rPr>
              <a:t>/</a:t>
            </a:r>
            <a:r>
              <a:rPr lang="en-GB" sz="3600" b="1" dirty="0" err="1" smtClean="0">
                <a:solidFill>
                  <a:schemeClr val="bg1"/>
                </a:solidFill>
                <a:ea typeface="楷体" panose="02010609060101010101" pitchFamily="49" charset="-122"/>
              </a:rPr>
              <a:t>dp</a:t>
            </a:r>
            <a:r>
              <a:rPr lang="en-GB" sz="3600" b="1" dirty="0" smtClean="0">
                <a:solidFill>
                  <a:schemeClr val="bg1"/>
                </a:solidFill>
                <a:ea typeface="楷体" panose="02010609060101010101" pitchFamily="49" charset="-122"/>
              </a:rPr>
              <a:t>, @ports fixed</a:t>
            </a:r>
            <a:endParaRPr lang="en-GB" sz="3600" b="1" dirty="0">
              <a:solidFill>
                <a:schemeClr val="bg1"/>
              </a:solidFill>
              <a:ea typeface="楷体" panose="02010609060101010101" pitchFamily="49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588561" y="6597352"/>
            <a:ext cx="539560" cy="260648"/>
          </a:xfrm>
        </p:spPr>
        <p:txBody>
          <a:bodyPr anchor="ctr"/>
          <a:lstStyle/>
          <a:p>
            <a:pPr>
              <a:defRPr/>
            </a:pPr>
            <a:fld id="{3668CE15-F117-4E95-9277-481E1C610A33}" type="slidenum">
              <a:rPr lang="en-GB" smtClean="0">
                <a:solidFill>
                  <a:schemeClr val="bg1">
                    <a:lumMod val="50000"/>
                  </a:schemeClr>
                </a:solidFill>
              </a:rPr>
              <a:pPr>
                <a:defRPr/>
              </a:pPr>
              <a:t>5</a:t>
            </a:fld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7" name="Straight Connector 5"/>
          <p:cNvCxnSpPr/>
          <p:nvPr/>
        </p:nvCxnSpPr>
        <p:spPr bwMode="auto">
          <a:xfrm>
            <a:off x="72000" y="6597352"/>
            <a:ext cx="9000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灯片编号占位符 3"/>
          <p:cNvSpPr txBox="1">
            <a:spLocks/>
          </p:cNvSpPr>
          <p:nvPr/>
        </p:nvSpPr>
        <p:spPr bwMode="auto">
          <a:xfrm>
            <a:off x="0" y="6589922"/>
            <a:ext cx="1331640" cy="268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l">
              <a:defRPr/>
            </a:pPr>
            <a:r>
              <a:rPr lang="en-GB" dirty="0" err="1" smtClean="0">
                <a:solidFill>
                  <a:schemeClr val="bg1">
                    <a:lumMod val="50000"/>
                  </a:schemeClr>
                </a:solidFill>
              </a:rPr>
              <a:t>Xinying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 Zhang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内容占位符 2"/>
          <p:cNvSpPr txBox="1">
            <a:spLocks/>
          </p:cNvSpPr>
          <p:nvPr/>
        </p:nvSpPr>
        <p:spPr>
          <a:xfrm>
            <a:off x="372839" y="620688"/>
            <a:ext cx="8532948" cy="596923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spcAft>
                <a:spcPts val="600"/>
              </a:spcAft>
            </a:pPr>
            <a:endParaRPr lang="en-US" altLang="zh-CN" sz="2000" kern="0" dirty="0" smtClean="0"/>
          </a:p>
        </p:txBody>
      </p:sp>
      <p:sp>
        <p:nvSpPr>
          <p:cNvPr id="37" name="内容占位符 2"/>
          <p:cNvSpPr txBox="1">
            <a:spLocks/>
          </p:cNvSpPr>
          <p:nvPr/>
        </p:nvSpPr>
        <p:spPr>
          <a:xfrm>
            <a:off x="215516" y="692696"/>
            <a:ext cx="8712968" cy="122413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spcAft>
                <a:spcPts val="600"/>
              </a:spcAft>
            </a:pPr>
            <a:r>
              <a:rPr lang="en-US" altLang="zh-CN" sz="2000" kern="0" dirty="0" err="1" smtClean="0"/>
              <a:t>df</a:t>
            </a:r>
            <a:r>
              <a:rPr lang="en-US" altLang="zh-CN" sz="2000" kern="0" dirty="0" smtClean="0"/>
              <a:t>/</a:t>
            </a:r>
            <a:r>
              <a:rPr lang="en-US" altLang="zh-CN" sz="2000" kern="0" dirty="0" err="1" smtClean="0"/>
              <a:t>dp</a:t>
            </a:r>
            <a:r>
              <a:rPr lang="en-US" altLang="zh-CN" sz="2000" kern="0" dirty="0" smtClean="0"/>
              <a:t>= </a:t>
            </a:r>
            <a:r>
              <a:rPr lang="en-US" altLang="zh-CN" sz="2400" b="1" kern="0" dirty="0" smtClean="0">
                <a:solidFill>
                  <a:srgbClr val="FF0000"/>
                </a:solidFill>
              </a:rPr>
              <a:t>-6.4Hz/mbar</a:t>
            </a:r>
            <a:endParaRPr lang="en-US" altLang="zh-CN" sz="2000" b="1" kern="0" dirty="0" smtClean="0">
              <a:solidFill>
                <a:srgbClr val="FF0000"/>
              </a:solidFill>
            </a:endParaRPr>
          </a:p>
          <a:p>
            <a:pPr>
              <a:spcAft>
                <a:spcPts val="600"/>
              </a:spcAft>
            </a:pPr>
            <a:r>
              <a:rPr lang="en-US" altLang="zh-CN" sz="20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the frequency </a:t>
            </a:r>
            <a:r>
              <a:rPr lang="en-US" altLang="zh-CN" sz="2000" dirty="0" smtClean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drift: </a:t>
            </a:r>
            <a:r>
              <a:rPr lang="en-US" altLang="zh-CN" sz="2400" b="1" dirty="0" smtClean="0">
                <a:solidFill>
                  <a:srgbClr val="0000FF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±12.8 Hz</a:t>
            </a:r>
            <a:r>
              <a:rPr lang="en-US" altLang="zh-CN" sz="24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smtClean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if </a:t>
            </a:r>
            <a:r>
              <a:rPr lang="en-US" altLang="zh-CN" sz="24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the </a:t>
            </a:r>
            <a:r>
              <a:rPr lang="en-US" altLang="zh-CN" sz="2400" dirty="0" err="1" smtClean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LHe</a:t>
            </a:r>
            <a:r>
              <a:rPr lang="en-US" altLang="zh-CN" sz="2400" dirty="0" smtClean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bath </a:t>
            </a:r>
            <a:r>
              <a:rPr lang="en-US" altLang="zh-CN" sz="24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pressure is </a:t>
            </a:r>
            <a:r>
              <a:rPr lang="en-US" altLang="zh-CN" sz="2400" dirty="0" smtClean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±</a:t>
            </a:r>
            <a:r>
              <a:rPr lang="en-US" altLang="zh-CN" sz="24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2mbar</a:t>
            </a:r>
            <a:endParaRPr lang="en-US" altLang="zh-CN" sz="2400" b="1" dirty="0" smtClean="0">
              <a:solidFill>
                <a:srgbClr val="0000FF"/>
              </a:solidFill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US" altLang="zh-CN" sz="2000" kern="0" dirty="0" smtClean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1.5bar</a:t>
            </a:r>
          </a:p>
          <a:p>
            <a:pPr lvl="1">
              <a:spcAft>
                <a:spcPts val="600"/>
              </a:spcAft>
            </a:pPr>
            <a:r>
              <a:rPr lang="en-US" altLang="zh-CN" sz="1600" kern="0" dirty="0" smtClean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Deformation: 0.412mm</a:t>
            </a:r>
          </a:p>
          <a:p>
            <a:pPr lvl="1">
              <a:spcAft>
                <a:spcPts val="600"/>
              </a:spcAft>
            </a:pPr>
            <a:r>
              <a:rPr lang="en-US" altLang="zh-CN" sz="1600" kern="0" dirty="0" smtClean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Von </a:t>
            </a:r>
            <a:r>
              <a:rPr lang="en-US" altLang="zh-CN" sz="1600" kern="0" dirty="0" err="1" smtClean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mises</a:t>
            </a:r>
            <a:r>
              <a:rPr lang="en-US" altLang="zh-CN" sz="1600" kern="0" dirty="0" smtClean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stress: 18.5MPa</a:t>
            </a:r>
          </a:p>
          <a:p>
            <a:pPr lvl="1">
              <a:spcAft>
                <a:spcPts val="600"/>
              </a:spcAft>
            </a:pPr>
            <a:r>
              <a:rPr lang="en-US" altLang="zh-CN" sz="1600" kern="0" dirty="0" smtClean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the stress </a:t>
            </a:r>
            <a:r>
              <a:rPr lang="en-US" altLang="zh-CN" sz="1800" b="1" kern="0" dirty="0" err="1" smtClean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belows</a:t>
            </a:r>
            <a:r>
              <a:rPr lang="en-US" altLang="zh-CN" sz="1800" b="1" kern="0" dirty="0" smtClean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b="1" kern="0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allowable limits</a:t>
            </a:r>
            <a:endParaRPr lang="en-US" altLang="zh-CN" sz="1600" b="1" kern="0" dirty="0" smtClean="0">
              <a:solidFill>
                <a:srgbClr val="FF0000"/>
              </a:solidFill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en-US" altLang="zh-CN" sz="2000" kern="0" dirty="0" smtClean="0"/>
          </a:p>
        </p:txBody>
      </p:sp>
      <p:graphicFrame>
        <p:nvGraphicFramePr>
          <p:cNvPr id="10" name="图表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961526"/>
              </p:ext>
            </p:extLst>
          </p:nvPr>
        </p:nvGraphicFramePr>
        <p:xfrm>
          <a:off x="134626" y="3329776"/>
          <a:ext cx="6416040" cy="30518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659893"/>
            <a:ext cx="3220824" cy="241927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155" y="4140057"/>
            <a:ext cx="3236741" cy="2434170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7087064" y="1664657"/>
            <a:ext cx="1353832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altLang="zh-CN" dirty="0" smtClean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deformation</a:t>
            </a:r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7719993" y="4140056"/>
            <a:ext cx="720903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altLang="zh-CN" dirty="0" smtClean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stress</a:t>
            </a:r>
            <a:endParaRPr lang="zh-CN" altLang="en-US" dirty="0"/>
          </a:p>
        </p:txBody>
      </p:sp>
      <p:sp>
        <p:nvSpPr>
          <p:cNvPr id="14" name="矩形 13"/>
          <p:cNvSpPr/>
          <p:nvPr/>
        </p:nvSpPr>
        <p:spPr>
          <a:xfrm>
            <a:off x="-275053" y="6250584"/>
            <a:ext cx="521847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spcAft>
                <a:spcPts val="600"/>
              </a:spcAft>
            </a:pPr>
            <a:r>
              <a:rPr lang="en-US" altLang="zh-CN" sz="1600" kern="0" dirty="0"/>
              <a:t>The results vary linearly with the pressure change</a:t>
            </a:r>
          </a:p>
        </p:txBody>
      </p:sp>
    </p:spTree>
    <p:extLst>
      <p:ext uri="{BB962C8B-B14F-4D97-AF65-F5344CB8AC3E}">
        <p14:creationId xmlns:p14="http://schemas.microsoft.com/office/powerpoint/2010/main" val="4073810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115"/>
    </mc:Choice>
    <mc:Fallback xmlns="">
      <p:transition spd="slow" advTm="59115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7339" y="4140056"/>
            <a:ext cx="3234311" cy="242720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966" y="1664657"/>
            <a:ext cx="3245684" cy="2437961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 bwMode="auto">
          <a:xfrm>
            <a:off x="0" y="0"/>
            <a:ext cx="9144000" cy="620688"/>
          </a:xfrm>
          <a:prstGeom prst="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5516" y="2084"/>
            <a:ext cx="8712968" cy="618604"/>
          </a:xfrm>
        </p:spPr>
        <p:txBody>
          <a:bodyPr/>
          <a:lstStyle/>
          <a:p>
            <a:r>
              <a:rPr lang="en-GB" sz="3600" b="1" dirty="0" err="1" smtClean="0">
                <a:solidFill>
                  <a:schemeClr val="bg1"/>
                </a:solidFill>
                <a:ea typeface="楷体" panose="02010609060101010101" pitchFamily="49" charset="-122"/>
              </a:rPr>
              <a:t>df</a:t>
            </a:r>
            <a:r>
              <a:rPr lang="en-GB" sz="3600" b="1" dirty="0" smtClean="0">
                <a:solidFill>
                  <a:schemeClr val="bg1"/>
                </a:solidFill>
                <a:ea typeface="楷体" panose="02010609060101010101" pitchFamily="49" charset="-122"/>
              </a:rPr>
              <a:t>/</a:t>
            </a:r>
            <a:r>
              <a:rPr lang="en-GB" sz="3600" b="1" dirty="0" err="1" smtClean="0">
                <a:solidFill>
                  <a:schemeClr val="bg1"/>
                </a:solidFill>
                <a:ea typeface="楷体" panose="02010609060101010101" pitchFamily="49" charset="-122"/>
              </a:rPr>
              <a:t>dp</a:t>
            </a:r>
            <a:r>
              <a:rPr lang="en-GB" sz="3600" b="1" dirty="0" smtClean="0">
                <a:solidFill>
                  <a:schemeClr val="bg1"/>
                </a:solidFill>
                <a:ea typeface="楷体" panose="02010609060101010101" pitchFamily="49" charset="-122"/>
              </a:rPr>
              <a:t>, @ports free</a:t>
            </a:r>
            <a:endParaRPr lang="en-GB" sz="3600" b="1" dirty="0">
              <a:solidFill>
                <a:schemeClr val="bg1"/>
              </a:solidFill>
              <a:ea typeface="楷体" panose="02010609060101010101" pitchFamily="49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588561" y="6597352"/>
            <a:ext cx="539560" cy="260648"/>
          </a:xfrm>
        </p:spPr>
        <p:txBody>
          <a:bodyPr anchor="ctr"/>
          <a:lstStyle/>
          <a:p>
            <a:pPr>
              <a:defRPr/>
            </a:pPr>
            <a:fld id="{3668CE15-F117-4E95-9277-481E1C610A33}" type="slidenum">
              <a:rPr lang="en-GB" smtClean="0">
                <a:solidFill>
                  <a:schemeClr val="bg1">
                    <a:lumMod val="50000"/>
                  </a:schemeClr>
                </a:solidFill>
              </a:rPr>
              <a:pPr>
                <a:defRPr/>
              </a:pPr>
              <a:t>6</a:t>
            </a:fld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7" name="Straight Connector 5"/>
          <p:cNvCxnSpPr/>
          <p:nvPr/>
        </p:nvCxnSpPr>
        <p:spPr bwMode="auto">
          <a:xfrm>
            <a:off x="72000" y="6597352"/>
            <a:ext cx="9000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灯片编号占位符 3"/>
          <p:cNvSpPr txBox="1">
            <a:spLocks/>
          </p:cNvSpPr>
          <p:nvPr/>
        </p:nvSpPr>
        <p:spPr bwMode="auto">
          <a:xfrm>
            <a:off x="0" y="6589922"/>
            <a:ext cx="1331640" cy="268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l">
              <a:defRPr/>
            </a:pPr>
            <a:r>
              <a:rPr lang="en-GB" dirty="0" err="1" smtClean="0">
                <a:solidFill>
                  <a:schemeClr val="bg1">
                    <a:lumMod val="50000"/>
                  </a:schemeClr>
                </a:solidFill>
              </a:rPr>
              <a:t>Xinying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 Zhang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内容占位符 2"/>
          <p:cNvSpPr txBox="1">
            <a:spLocks/>
          </p:cNvSpPr>
          <p:nvPr/>
        </p:nvSpPr>
        <p:spPr>
          <a:xfrm>
            <a:off x="372839" y="620688"/>
            <a:ext cx="8532948" cy="596923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spcAft>
                <a:spcPts val="600"/>
              </a:spcAft>
            </a:pPr>
            <a:endParaRPr lang="en-US" altLang="zh-CN" sz="2000" kern="0" dirty="0" smtClean="0"/>
          </a:p>
        </p:txBody>
      </p:sp>
      <p:sp>
        <p:nvSpPr>
          <p:cNvPr id="37" name="内容占位符 2"/>
          <p:cNvSpPr txBox="1">
            <a:spLocks/>
          </p:cNvSpPr>
          <p:nvPr/>
        </p:nvSpPr>
        <p:spPr>
          <a:xfrm>
            <a:off x="215516" y="692696"/>
            <a:ext cx="8712968" cy="122413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spcAft>
                <a:spcPts val="600"/>
              </a:spcAft>
            </a:pPr>
            <a:r>
              <a:rPr lang="en-US" altLang="zh-CN" sz="2000" kern="0" dirty="0" err="1" smtClean="0"/>
              <a:t>df</a:t>
            </a:r>
            <a:r>
              <a:rPr lang="en-US" altLang="zh-CN" sz="2000" kern="0" dirty="0" smtClean="0"/>
              <a:t>/</a:t>
            </a:r>
            <a:r>
              <a:rPr lang="en-US" altLang="zh-CN" sz="2000" kern="0" dirty="0" err="1" smtClean="0"/>
              <a:t>dp</a:t>
            </a:r>
            <a:r>
              <a:rPr lang="en-US" altLang="zh-CN" sz="2000" kern="0" dirty="0" smtClean="0"/>
              <a:t>= </a:t>
            </a:r>
            <a:r>
              <a:rPr lang="en-US" altLang="zh-CN" sz="2400" b="1" kern="0" dirty="0" smtClean="0">
                <a:solidFill>
                  <a:srgbClr val="FF0000"/>
                </a:solidFill>
              </a:rPr>
              <a:t>-255.9Hz/mbar</a:t>
            </a:r>
            <a:endParaRPr lang="en-US" altLang="zh-CN" sz="2000" b="1" kern="0" dirty="0" smtClean="0">
              <a:solidFill>
                <a:srgbClr val="FF0000"/>
              </a:solidFill>
            </a:endParaRPr>
          </a:p>
          <a:p>
            <a:pPr>
              <a:spcAft>
                <a:spcPts val="600"/>
              </a:spcAft>
            </a:pPr>
            <a:r>
              <a:rPr lang="en-US" altLang="zh-CN" sz="20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the frequency </a:t>
            </a:r>
            <a:r>
              <a:rPr lang="en-US" altLang="zh-CN" sz="2000" dirty="0" smtClean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drift: </a:t>
            </a:r>
            <a:r>
              <a:rPr lang="en-US" altLang="zh-CN" sz="2400" b="1" dirty="0" smtClean="0">
                <a:solidFill>
                  <a:srgbClr val="0000FF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±511.8 Hz</a:t>
            </a:r>
            <a:r>
              <a:rPr lang="en-US" altLang="zh-CN" sz="24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smtClean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if </a:t>
            </a:r>
            <a:r>
              <a:rPr lang="en-US" altLang="zh-CN" sz="24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the </a:t>
            </a:r>
            <a:r>
              <a:rPr lang="en-US" altLang="zh-CN" sz="2400" dirty="0" err="1" smtClean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LHe</a:t>
            </a:r>
            <a:r>
              <a:rPr lang="en-US" altLang="zh-CN" sz="2400" dirty="0" smtClean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bath </a:t>
            </a:r>
            <a:r>
              <a:rPr lang="en-US" altLang="zh-CN" sz="24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pressure is </a:t>
            </a:r>
            <a:r>
              <a:rPr lang="en-US" altLang="zh-CN" sz="2400" dirty="0" smtClean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±</a:t>
            </a:r>
            <a:r>
              <a:rPr lang="en-US" altLang="zh-CN" sz="24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2mbar</a:t>
            </a:r>
            <a:endParaRPr lang="en-US" altLang="zh-CN" sz="2400" b="1" dirty="0" smtClean="0">
              <a:solidFill>
                <a:srgbClr val="0000FF"/>
              </a:solidFill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US" altLang="zh-CN" sz="2000" kern="0" dirty="0" smtClean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1.5bar</a:t>
            </a:r>
          </a:p>
          <a:p>
            <a:pPr lvl="1">
              <a:spcAft>
                <a:spcPts val="600"/>
              </a:spcAft>
            </a:pPr>
            <a:r>
              <a:rPr lang="en-US" altLang="zh-CN" sz="1600" kern="0" dirty="0" smtClean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Deformation: 0.767mm</a:t>
            </a:r>
          </a:p>
          <a:p>
            <a:pPr lvl="1">
              <a:spcAft>
                <a:spcPts val="600"/>
              </a:spcAft>
            </a:pPr>
            <a:r>
              <a:rPr lang="en-US" altLang="zh-CN" sz="1600" kern="0" dirty="0" smtClean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Von </a:t>
            </a:r>
            <a:r>
              <a:rPr lang="en-US" altLang="zh-CN" sz="1600" kern="0" dirty="0" err="1" smtClean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mises</a:t>
            </a:r>
            <a:r>
              <a:rPr lang="en-US" altLang="zh-CN" sz="1600" kern="0" dirty="0" smtClean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stress: 86.3MPa</a:t>
            </a:r>
          </a:p>
          <a:p>
            <a:pPr lvl="1">
              <a:spcAft>
                <a:spcPts val="600"/>
              </a:spcAft>
            </a:pPr>
            <a:r>
              <a:rPr lang="en-US" altLang="zh-CN" sz="1600" kern="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the stress </a:t>
            </a:r>
            <a:r>
              <a:rPr lang="en-US" altLang="zh-CN" sz="1800" b="1" kern="0" dirty="0" smtClean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exceeds allowable </a:t>
            </a:r>
            <a:r>
              <a:rPr lang="en-US" altLang="zh-CN" sz="1800" b="1" kern="0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limits</a:t>
            </a:r>
            <a:endParaRPr lang="en-US" altLang="zh-CN" sz="1800" b="1" kern="0" dirty="0" smtClean="0">
              <a:solidFill>
                <a:srgbClr val="FF0000"/>
              </a:solidFill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en-US" altLang="zh-CN" sz="2000" kern="0" dirty="0" smtClean="0"/>
          </a:p>
        </p:txBody>
      </p:sp>
      <p:sp>
        <p:nvSpPr>
          <p:cNvPr id="13" name="矩形 12"/>
          <p:cNvSpPr/>
          <p:nvPr/>
        </p:nvSpPr>
        <p:spPr>
          <a:xfrm>
            <a:off x="7087064" y="1664657"/>
            <a:ext cx="1353832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altLang="zh-CN" dirty="0" smtClean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deformation</a:t>
            </a:r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7719993" y="4140056"/>
            <a:ext cx="720903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altLang="zh-CN" dirty="0" smtClean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stress</a:t>
            </a:r>
            <a:endParaRPr lang="zh-CN" altLang="en-US" dirty="0"/>
          </a:p>
        </p:txBody>
      </p:sp>
      <p:graphicFrame>
        <p:nvGraphicFramePr>
          <p:cNvPr id="14" name="图表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339630"/>
              </p:ext>
            </p:extLst>
          </p:nvPr>
        </p:nvGraphicFramePr>
        <p:xfrm>
          <a:off x="72000" y="3429000"/>
          <a:ext cx="6416040" cy="29298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7" name="矩形 16"/>
          <p:cNvSpPr/>
          <p:nvPr/>
        </p:nvSpPr>
        <p:spPr>
          <a:xfrm>
            <a:off x="-275053" y="6250584"/>
            <a:ext cx="521847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spcAft>
                <a:spcPts val="600"/>
              </a:spcAft>
            </a:pPr>
            <a:r>
              <a:rPr lang="en-US" altLang="zh-CN" sz="1600" kern="0" dirty="0"/>
              <a:t>The results vary linearly with the pressure change</a:t>
            </a:r>
          </a:p>
        </p:txBody>
      </p:sp>
    </p:spTree>
    <p:extLst>
      <p:ext uri="{BB962C8B-B14F-4D97-AF65-F5344CB8AC3E}">
        <p14:creationId xmlns:p14="http://schemas.microsoft.com/office/powerpoint/2010/main" val="248333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115"/>
    </mc:Choice>
    <mc:Fallback xmlns="">
      <p:transition spd="slow" advTm="59115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 bwMode="auto">
          <a:xfrm>
            <a:off x="0" y="0"/>
            <a:ext cx="9144000" cy="620688"/>
          </a:xfrm>
          <a:prstGeom prst="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5516" y="2084"/>
            <a:ext cx="8712968" cy="618604"/>
          </a:xfrm>
        </p:spPr>
        <p:txBody>
          <a:bodyPr/>
          <a:lstStyle/>
          <a:p>
            <a:r>
              <a:rPr lang="en-GB" sz="3600" b="1" dirty="0" smtClean="0">
                <a:solidFill>
                  <a:schemeClr val="bg1"/>
                </a:solidFill>
                <a:ea typeface="楷体" panose="02010609060101010101" pitchFamily="49" charset="-122"/>
              </a:rPr>
              <a:t>Tuning</a:t>
            </a:r>
            <a:endParaRPr lang="en-GB" sz="3600" b="1" dirty="0">
              <a:solidFill>
                <a:schemeClr val="bg1"/>
              </a:solidFill>
              <a:ea typeface="楷体" panose="02010609060101010101" pitchFamily="49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588561" y="6597352"/>
            <a:ext cx="539560" cy="260648"/>
          </a:xfrm>
        </p:spPr>
        <p:txBody>
          <a:bodyPr anchor="ctr"/>
          <a:lstStyle/>
          <a:p>
            <a:pPr>
              <a:defRPr/>
            </a:pPr>
            <a:fld id="{3668CE15-F117-4E95-9277-481E1C610A33}" type="slidenum">
              <a:rPr lang="en-GB" smtClean="0">
                <a:solidFill>
                  <a:schemeClr val="bg1">
                    <a:lumMod val="50000"/>
                  </a:schemeClr>
                </a:solidFill>
              </a:rPr>
              <a:pPr>
                <a:defRPr/>
              </a:pPr>
              <a:t>7</a:t>
            </a:fld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7" name="Straight Connector 5"/>
          <p:cNvCxnSpPr/>
          <p:nvPr/>
        </p:nvCxnSpPr>
        <p:spPr bwMode="auto">
          <a:xfrm>
            <a:off x="72000" y="6597352"/>
            <a:ext cx="9000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灯片编号占位符 3"/>
          <p:cNvSpPr txBox="1">
            <a:spLocks/>
          </p:cNvSpPr>
          <p:nvPr/>
        </p:nvSpPr>
        <p:spPr bwMode="auto">
          <a:xfrm>
            <a:off x="0" y="6589922"/>
            <a:ext cx="1331640" cy="268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l">
              <a:defRPr/>
            </a:pPr>
            <a:r>
              <a:rPr lang="en-GB" dirty="0" err="1" smtClean="0">
                <a:solidFill>
                  <a:schemeClr val="bg1">
                    <a:lumMod val="50000"/>
                  </a:schemeClr>
                </a:solidFill>
              </a:rPr>
              <a:t>Xinying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 Zhang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内容占位符 2"/>
          <p:cNvSpPr txBox="1">
            <a:spLocks/>
          </p:cNvSpPr>
          <p:nvPr/>
        </p:nvSpPr>
        <p:spPr>
          <a:xfrm>
            <a:off x="372839" y="620688"/>
            <a:ext cx="8532948" cy="596923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spcAft>
                <a:spcPts val="600"/>
              </a:spcAft>
            </a:pPr>
            <a:endParaRPr lang="en-US" altLang="zh-CN" sz="2000" kern="0" dirty="0" smtClean="0"/>
          </a:p>
        </p:txBody>
      </p:sp>
      <p:sp>
        <p:nvSpPr>
          <p:cNvPr id="37" name="内容占位符 2"/>
          <p:cNvSpPr txBox="1">
            <a:spLocks/>
          </p:cNvSpPr>
          <p:nvPr/>
        </p:nvSpPr>
        <p:spPr>
          <a:xfrm>
            <a:off x="215516" y="692696"/>
            <a:ext cx="8712968" cy="237626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spcAft>
                <a:spcPts val="600"/>
              </a:spcAft>
            </a:pPr>
            <a:r>
              <a:rPr lang="en-US" altLang="zh-CN" sz="2000" kern="0" dirty="0" smtClean="0"/>
              <a:t>The </a:t>
            </a:r>
            <a:r>
              <a:rPr lang="en-US" altLang="zh-CN" sz="2000" kern="0" dirty="0"/>
              <a:t>tuning range R and the tuning force F are related to the stiffness k and the tuning sensitivity s</a:t>
            </a:r>
            <a:r>
              <a:rPr lang="en-US" altLang="zh-CN" sz="2000" kern="0" dirty="0" smtClean="0"/>
              <a:t>.</a:t>
            </a:r>
          </a:p>
          <a:p>
            <a:pPr>
              <a:spcAft>
                <a:spcPts val="600"/>
              </a:spcAft>
            </a:pPr>
            <a:endParaRPr lang="en-US" altLang="zh-CN" sz="2000" kern="0" dirty="0" smtClean="0"/>
          </a:p>
          <a:p>
            <a:pPr>
              <a:spcAft>
                <a:spcPts val="600"/>
              </a:spcAft>
            </a:pPr>
            <a:r>
              <a:rPr lang="en-US" altLang="zh-CN" sz="2000" kern="0" dirty="0" smtClean="0"/>
              <a:t>Tuning </a:t>
            </a:r>
            <a:r>
              <a:rPr lang="en-US" altLang="zh-CN" sz="2000" kern="0" dirty="0"/>
              <a:t>sensitivity s: </a:t>
            </a:r>
            <a:r>
              <a:rPr lang="en-US" altLang="zh-CN" sz="2000" b="1" kern="0" dirty="0">
                <a:solidFill>
                  <a:srgbClr val="FF0000"/>
                </a:solidFill>
              </a:rPr>
              <a:t>-</a:t>
            </a:r>
            <a:r>
              <a:rPr lang="en-US" altLang="zh-CN" sz="2000" b="1" kern="0" dirty="0" smtClean="0">
                <a:solidFill>
                  <a:srgbClr val="FF0000"/>
                </a:solidFill>
              </a:rPr>
              <a:t>279.0kHz/mm</a:t>
            </a:r>
            <a:endParaRPr lang="en-US" altLang="zh-CN" sz="2000" b="1" kern="0" dirty="0">
              <a:solidFill>
                <a:srgbClr val="FF0000"/>
              </a:solidFill>
            </a:endParaRPr>
          </a:p>
          <a:p>
            <a:pPr>
              <a:spcAft>
                <a:spcPts val="600"/>
              </a:spcAft>
            </a:pPr>
            <a:r>
              <a:rPr lang="en-US" altLang="zh-CN" sz="2000" kern="0" dirty="0" smtClean="0"/>
              <a:t>Stiffness k: </a:t>
            </a:r>
            <a:r>
              <a:rPr lang="en-US" altLang="zh-CN" sz="2000" b="1" kern="0" dirty="0" smtClean="0">
                <a:solidFill>
                  <a:srgbClr val="0000FF"/>
                </a:solidFill>
              </a:rPr>
              <a:t>7303N/mm</a:t>
            </a:r>
          </a:p>
          <a:p>
            <a:pPr>
              <a:spcAft>
                <a:spcPts val="600"/>
              </a:spcAft>
            </a:pPr>
            <a:endParaRPr lang="en-US" altLang="zh-CN" sz="2000" kern="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3779912" y="1205279"/>
                <a:ext cx="1014765" cy="5666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zh-CN" altLang="en-US">
                          <a:latin typeface="Cambria Math" panose="02040503050406030204" pitchFamily="18" charset="0"/>
                        </a:rPr>
                        <m:t>R</m:t>
                      </m:r>
                      <m:r>
                        <a:rPr lang="zh-CN" alt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num>
                        <m:den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den>
                      </m:f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912" y="1205279"/>
                <a:ext cx="1014765" cy="56663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5" name="图表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8646249"/>
              </p:ext>
            </p:extLst>
          </p:nvPr>
        </p:nvGraphicFramePr>
        <p:xfrm>
          <a:off x="4287294" y="1779339"/>
          <a:ext cx="6416040" cy="39128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矩形 13"/>
          <p:cNvSpPr/>
          <p:nvPr/>
        </p:nvSpPr>
        <p:spPr>
          <a:xfrm>
            <a:off x="253865" y="5349413"/>
            <a:ext cx="8706316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SzPct val="106000"/>
              <a:buFont typeface="Arial" panose="020B0604020202020204" pitchFamily="34" charset="0"/>
              <a:buChar char="•"/>
            </a:pPr>
            <a:r>
              <a:rPr lang="en-US" altLang="zh-CN" sz="2000" kern="0" dirty="0">
                <a:latin typeface="+mn-lt"/>
                <a:ea typeface="+mn-ea"/>
              </a:rPr>
              <a:t>The results </a:t>
            </a:r>
            <a:r>
              <a:rPr lang="en-US" altLang="zh-CN" sz="2400" b="1" kern="0" dirty="0">
                <a:solidFill>
                  <a:srgbClr val="FF0000"/>
                </a:solidFill>
                <a:latin typeface="+mn-lt"/>
                <a:ea typeface="+mn-ea"/>
              </a:rPr>
              <a:t>vary linearly </a:t>
            </a:r>
            <a:r>
              <a:rPr lang="en-US" altLang="zh-CN" sz="2000" kern="0" dirty="0">
                <a:latin typeface="+mn-lt"/>
                <a:ea typeface="+mn-ea"/>
              </a:rPr>
              <a:t>with the </a:t>
            </a:r>
            <a:r>
              <a:rPr lang="en-US" altLang="zh-CN" sz="2000" kern="0" dirty="0" smtClean="0">
                <a:latin typeface="+mn-lt"/>
                <a:ea typeface="+mn-ea"/>
              </a:rPr>
              <a:t>tuning  force</a:t>
            </a:r>
            <a:endParaRPr lang="en-US" altLang="zh-CN" sz="2000" kern="0" dirty="0">
              <a:latin typeface="+mn-lt"/>
              <a:ea typeface="+mn-ea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000" kern="0" dirty="0">
                <a:latin typeface="+mn-lt"/>
                <a:ea typeface="+mn-ea"/>
              </a:rPr>
              <a:t>The </a:t>
            </a:r>
            <a:r>
              <a:rPr lang="en-US" altLang="zh-CN" sz="2400" b="1" kern="0" dirty="0">
                <a:solidFill>
                  <a:srgbClr val="0000FF"/>
                </a:solidFill>
                <a:latin typeface="+mn-lt"/>
                <a:ea typeface="+mn-ea"/>
              </a:rPr>
              <a:t>max tuning force </a:t>
            </a:r>
            <a:r>
              <a:rPr lang="en-US" altLang="zh-CN" sz="2000" kern="0" dirty="0">
                <a:latin typeface="+mn-lt"/>
                <a:ea typeface="+mn-ea"/>
              </a:rPr>
              <a:t>is about 650kgf (the stress will reach </a:t>
            </a:r>
            <a:r>
              <a:rPr lang="en-US" altLang="zh-CN" sz="2000" kern="0" dirty="0" smtClean="0">
                <a:latin typeface="+mn-lt"/>
                <a:ea typeface="+mn-ea"/>
              </a:rPr>
              <a:t>allowable limits), </a:t>
            </a:r>
            <a:r>
              <a:rPr lang="en-US" altLang="zh-CN" sz="2000" kern="0" dirty="0">
                <a:latin typeface="+mn-lt"/>
                <a:ea typeface="+mn-ea"/>
              </a:rPr>
              <a:t>the </a:t>
            </a:r>
            <a:r>
              <a:rPr lang="en-US" altLang="zh-CN" sz="2400" b="1" kern="0" dirty="0">
                <a:solidFill>
                  <a:srgbClr val="0000FF"/>
                </a:solidFill>
                <a:latin typeface="+mn-lt"/>
                <a:ea typeface="+mn-ea"/>
              </a:rPr>
              <a:t>frequency shift </a:t>
            </a:r>
            <a:r>
              <a:rPr lang="en-US" altLang="zh-CN" sz="2000" kern="0" dirty="0" smtClean="0">
                <a:latin typeface="+mn-lt"/>
                <a:ea typeface="+mn-ea"/>
              </a:rPr>
              <a:t>by </a:t>
            </a:r>
            <a:r>
              <a:rPr lang="en-US" altLang="zh-CN" sz="2000" kern="0" dirty="0">
                <a:latin typeface="+mn-lt"/>
                <a:ea typeface="+mn-ea"/>
              </a:rPr>
              <a:t>tuning </a:t>
            </a:r>
            <a:r>
              <a:rPr lang="en-US" altLang="zh-CN" sz="2000" kern="0" dirty="0" smtClean="0">
                <a:latin typeface="+mn-lt"/>
                <a:ea typeface="+mn-ea"/>
              </a:rPr>
              <a:t>is </a:t>
            </a:r>
            <a:r>
              <a:rPr lang="en-US" altLang="zh-CN" sz="2000" kern="0" dirty="0">
                <a:latin typeface="+mn-lt"/>
                <a:ea typeface="+mn-ea"/>
              </a:rPr>
              <a:t>about 243kHz.</a:t>
            </a:r>
          </a:p>
        </p:txBody>
      </p:sp>
    </p:spTree>
    <p:extLst>
      <p:ext uri="{BB962C8B-B14F-4D97-AF65-F5344CB8AC3E}">
        <p14:creationId xmlns:p14="http://schemas.microsoft.com/office/powerpoint/2010/main" val="4194299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115"/>
    </mc:Choice>
    <mc:Fallback xmlns="">
      <p:transition spd="slow" advTm="59115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 bwMode="auto">
          <a:xfrm>
            <a:off x="0" y="0"/>
            <a:ext cx="9144000" cy="620688"/>
          </a:xfrm>
          <a:prstGeom prst="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5516" y="2084"/>
            <a:ext cx="8712968" cy="618604"/>
          </a:xfrm>
        </p:spPr>
        <p:txBody>
          <a:bodyPr/>
          <a:lstStyle/>
          <a:p>
            <a:r>
              <a:rPr lang="en-GB" sz="3600" b="1" dirty="0" smtClean="0">
                <a:solidFill>
                  <a:schemeClr val="bg1"/>
                </a:solidFill>
                <a:ea typeface="楷体" panose="02010609060101010101" pitchFamily="49" charset="-122"/>
              </a:rPr>
              <a:t>Tuning</a:t>
            </a:r>
            <a:endParaRPr lang="en-GB" sz="3600" b="1" dirty="0">
              <a:solidFill>
                <a:schemeClr val="bg1"/>
              </a:solidFill>
              <a:ea typeface="楷体" panose="02010609060101010101" pitchFamily="49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588561" y="6597352"/>
            <a:ext cx="539560" cy="260648"/>
          </a:xfrm>
        </p:spPr>
        <p:txBody>
          <a:bodyPr anchor="ctr"/>
          <a:lstStyle/>
          <a:p>
            <a:pPr>
              <a:defRPr/>
            </a:pPr>
            <a:fld id="{3668CE15-F117-4E95-9277-481E1C610A33}" type="slidenum">
              <a:rPr lang="en-GB" smtClean="0">
                <a:solidFill>
                  <a:schemeClr val="bg1">
                    <a:lumMod val="50000"/>
                  </a:schemeClr>
                </a:solidFill>
              </a:rPr>
              <a:pPr>
                <a:defRPr/>
              </a:pPr>
              <a:t>8</a:t>
            </a:fld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7" name="Straight Connector 5"/>
          <p:cNvCxnSpPr/>
          <p:nvPr/>
        </p:nvCxnSpPr>
        <p:spPr bwMode="auto">
          <a:xfrm>
            <a:off x="72000" y="6597352"/>
            <a:ext cx="9000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灯片编号占位符 3"/>
          <p:cNvSpPr txBox="1">
            <a:spLocks/>
          </p:cNvSpPr>
          <p:nvPr/>
        </p:nvSpPr>
        <p:spPr bwMode="auto">
          <a:xfrm>
            <a:off x="0" y="6589922"/>
            <a:ext cx="1331640" cy="268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l">
              <a:defRPr/>
            </a:pPr>
            <a:r>
              <a:rPr lang="en-GB" dirty="0" err="1" smtClean="0">
                <a:solidFill>
                  <a:schemeClr val="bg1">
                    <a:lumMod val="50000"/>
                  </a:schemeClr>
                </a:solidFill>
              </a:rPr>
              <a:t>Xinying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 Zhang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内容占位符 2"/>
          <p:cNvSpPr txBox="1">
            <a:spLocks/>
          </p:cNvSpPr>
          <p:nvPr/>
        </p:nvSpPr>
        <p:spPr>
          <a:xfrm>
            <a:off x="372839" y="620688"/>
            <a:ext cx="8532948" cy="596923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spcAft>
                <a:spcPts val="600"/>
              </a:spcAft>
            </a:pPr>
            <a:endParaRPr lang="en-US" altLang="zh-CN" sz="2000" kern="0" dirty="0" smtClean="0"/>
          </a:p>
        </p:txBody>
      </p:sp>
      <p:sp>
        <p:nvSpPr>
          <p:cNvPr id="37" name="内容占位符 2"/>
          <p:cNvSpPr txBox="1">
            <a:spLocks/>
          </p:cNvSpPr>
          <p:nvPr/>
        </p:nvSpPr>
        <p:spPr>
          <a:xfrm>
            <a:off x="215516" y="692696"/>
            <a:ext cx="8712968" cy="51258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spcAft>
                <a:spcPts val="600"/>
              </a:spcAft>
            </a:pPr>
            <a:r>
              <a:rPr lang="en-US" altLang="zh-CN" sz="2000" kern="0" dirty="0" smtClean="0"/>
              <a:t>300kgf</a:t>
            </a:r>
          </a:p>
          <a:p>
            <a:pPr lvl="1">
              <a:spcAft>
                <a:spcPts val="600"/>
              </a:spcAft>
            </a:pPr>
            <a:r>
              <a:rPr lang="en-US" altLang="zh-CN" sz="1600" kern="0" dirty="0" smtClean="0"/>
              <a:t>Deformation: 0.402mm (the sum of two side)</a:t>
            </a:r>
          </a:p>
          <a:p>
            <a:pPr lvl="1">
              <a:spcAft>
                <a:spcPts val="600"/>
              </a:spcAft>
            </a:pPr>
            <a:r>
              <a:rPr lang="en-US" altLang="zh-CN" sz="1600" kern="0" dirty="0" smtClean="0"/>
              <a:t>Stress: 22.3MPa</a:t>
            </a:r>
          </a:p>
          <a:p>
            <a:pPr>
              <a:spcAft>
                <a:spcPts val="600"/>
              </a:spcAft>
            </a:pPr>
            <a:r>
              <a:rPr lang="en-US" altLang="zh-CN" sz="2400" b="1" kern="0" dirty="0">
                <a:solidFill>
                  <a:srgbClr val="0000FF"/>
                </a:solidFill>
              </a:rPr>
              <a:t>Pull </a:t>
            </a:r>
            <a:r>
              <a:rPr lang="en-US" altLang="zh-CN" sz="2000" kern="0" dirty="0"/>
              <a:t>cavity and </a:t>
            </a:r>
            <a:r>
              <a:rPr lang="en-US" altLang="zh-CN" sz="2400" b="1" kern="0" dirty="0">
                <a:solidFill>
                  <a:srgbClr val="0000FF"/>
                </a:solidFill>
              </a:rPr>
              <a:t>push </a:t>
            </a:r>
            <a:r>
              <a:rPr lang="en-US" altLang="zh-CN" sz="2000" kern="0" dirty="0"/>
              <a:t>cavity</a:t>
            </a:r>
          </a:p>
          <a:p>
            <a:pPr lvl="1">
              <a:spcAft>
                <a:spcPts val="600"/>
              </a:spcAft>
            </a:pPr>
            <a:r>
              <a:rPr lang="en-US" altLang="zh-CN" sz="1600" kern="0" dirty="0"/>
              <a:t>The deformation: </a:t>
            </a:r>
            <a:r>
              <a:rPr lang="en-US" altLang="zh-CN" sz="1800" b="1" kern="0" dirty="0">
                <a:solidFill>
                  <a:srgbClr val="FF0000"/>
                </a:solidFill>
              </a:rPr>
              <a:t>equal and opposite</a:t>
            </a:r>
            <a:endParaRPr lang="en-US" altLang="zh-CN" sz="1600" b="1" kern="0" dirty="0">
              <a:solidFill>
                <a:srgbClr val="FF0000"/>
              </a:solidFill>
            </a:endParaRPr>
          </a:p>
          <a:p>
            <a:pPr lvl="1">
              <a:spcAft>
                <a:spcPts val="600"/>
              </a:spcAft>
            </a:pPr>
            <a:r>
              <a:rPr lang="en-US" altLang="zh-CN" sz="1600" kern="0" dirty="0"/>
              <a:t>The stress is same @ </a:t>
            </a:r>
            <a:r>
              <a:rPr lang="en-US" altLang="zh-CN" sz="2400" b="1" kern="0" dirty="0">
                <a:solidFill>
                  <a:srgbClr val="0000FF"/>
                </a:solidFill>
              </a:rPr>
              <a:t>same force</a:t>
            </a:r>
          </a:p>
          <a:p>
            <a:pPr>
              <a:spcAft>
                <a:spcPts val="600"/>
              </a:spcAft>
            </a:pPr>
            <a:endParaRPr lang="en-US" altLang="zh-CN" sz="2000" kern="0" dirty="0" smtClean="0"/>
          </a:p>
          <a:p>
            <a:pPr>
              <a:spcAft>
                <a:spcPts val="600"/>
              </a:spcAft>
            </a:pPr>
            <a:endParaRPr lang="en-US" altLang="zh-CN" sz="2000" kern="0" dirty="0" smtClean="0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920" y="3575690"/>
            <a:ext cx="3816515" cy="286704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611" y="3626228"/>
            <a:ext cx="3779201" cy="2827048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746" y="652920"/>
            <a:ext cx="3823148" cy="2869224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2050348" y="3626227"/>
            <a:ext cx="2630464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en-US" altLang="zh-CN" dirty="0" smtClean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Deformation @ pull cavity</a:t>
            </a:r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5827274" y="3574762"/>
            <a:ext cx="2789161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en-US" altLang="zh-CN" dirty="0" smtClean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Deformation @ push cavity</a:t>
            </a:r>
            <a:endParaRPr lang="zh-CN" altLang="en-US" dirty="0"/>
          </a:p>
        </p:txBody>
      </p:sp>
      <p:sp>
        <p:nvSpPr>
          <p:cNvPr id="16" name="矩形 15"/>
          <p:cNvSpPr/>
          <p:nvPr/>
        </p:nvSpPr>
        <p:spPr>
          <a:xfrm>
            <a:off x="6852632" y="662605"/>
            <a:ext cx="2172262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en-US" altLang="zh-CN" dirty="0" err="1" smtClean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stresss</a:t>
            </a:r>
            <a:r>
              <a:rPr lang="en-US" altLang="zh-CN" dirty="0" smtClean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@ push cavity</a:t>
            </a:r>
            <a:endParaRPr lang="zh-CN" altLang="en-US" dirty="0"/>
          </a:p>
        </p:txBody>
      </p:sp>
      <p:sp>
        <p:nvSpPr>
          <p:cNvPr id="17" name="矩形 16"/>
          <p:cNvSpPr/>
          <p:nvPr/>
        </p:nvSpPr>
        <p:spPr>
          <a:xfrm>
            <a:off x="1932615" y="6354152"/>
            <a:ext cx="130752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spcAft>
                <a:spcPts val="600"/>
              </a:spcAft>
            </a:pPr>
            <a:r>
              <a:rPr lang="en-US" altLang="zh-CN" sz="1400" kern="0" dirty="0" smtClean="0"/>
              <a:t>300kgf</a:t>
            </a:r>
            <a:endParaRPr lang="en-US" altLang="zh-CN" sz="1400" kern="0" dirty="0"/>
          </a:p>
        </p:txBody>
      </p:sp>
      <p:sp>
        <p:nvSpPr>
          <p:cNvPr id="18" name="矩形 17"/>
          <p:cNvSpPr/>
          <p:nvPr/>
        </p:nvSpPr>
        <p:spPr>
          <a:xfrm>
            <a:off x="5914324" y="6340468"/>
            <a:ext cx="130752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spcAft>
                <a:spcPts val="600"/>
              </a:spcAft>
            </a:pPr>
            <a:r>
              <a:rPr lang="en-US" altLang="zh-CN" sz="1400" kern="0" dirty="0" smtClean="0"/>
              <a:t>300kgf</a:t>
            </a:r>
            <a:endParaRPr lang="en-US" altLang="zh-CN" sz="1400" kern="0" dirty="0"/>
          </a:p>
        </p:txBody>
      </p:sp>
      <p:sp>
        <p:nvSpPr>
          <p:cNvPr id="19" name="矩形 18"/>
          <p:cNvSpPr/>
          <p:nvPr/>
        </p:nvSpPr>
        <p:spPr>
          <a:xfrm>
            <a:off x="6372200" y="3267913"/>
            <a:ext cx="130752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spcAft>
                <a:spcPts val="600"/>
              </a:spcAft>
            </a:pPr>
            <a:r>
              <a:rPr lang="en-US" altLang="zh-CN" sz="1400" kern="0" dirty="0" smtClean="0"/>
              <a:t>300kgf</a:t>
            </a:r>
            <a:endParaRPr lang="en-US" altLang="zh-CN" sz="1400" kern="0" dirty="0"/>
          </a:p>
        </p:txBody>
      </p:sp>
    </p:spTree>
    <p:extLst>
      <p:ext uri="{BB962C8B-B14F-4D97-AF65-F5344CB8AC3E}">
        <p14:creationId xmlns:p14="http://schemas.microsoft.com/office/powerpoint/2010/main" val="782931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115"/>
    </mc:Choice>
    <mc:Fallback xmlns="">
      <p:transition spd="slow" advTm="59115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2812" y="3484698"/>
            <a:ext cx="3823143" cy="2876673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64" y="3495142"/>
            <a:ext cx="3827143" cy="2879682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 bwMode="auto">
          <a:xfrm>
            <a:off x="0" y="0"/>
            <a:ext cx="9144000" cy="620688"/>
          </a:xfrm>
          <a:prstGeom prst="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5516" y="2084"/>
            <a:ext cx="8712968" cy="618604"/>
          </a:xfrm>
        </p:spPr>
        <p:txBody>
          <a:bodyPr/>
          <a:lstStyle/>
          <a:p>
            <a:r>
              <a:rPr lang="en-GB" sz="3600" b="1" dirty="0" smtClean="0">
                <a:solidFill>
                  <a:schemeClr val="bg1"/>
                </a:solidFill>
                <a:ea typeface="楷体" panose="02010609060101010101" pitchFamily="49" charset="-122"/>
              </a:rPr>
              <a:t>LFD, @ports fixed</a:t>
            </a:r>
            <a:endParaRPr lang="en-GB" sz="3600" b="1" dirty="0">
              <a:solidFill>
                <a:schemeClr val="bg1"/>
              </a:solidFill>
              <a:ea typeface="楷体" panose="02010609060101010101" pitchFamily="49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588561" y="6597352"/>
            <a:ext cx="539560" cy="260648"/>
          </a:xfrm>
        </p:spPr>
        <p:txBody>
          <a:bodyPr anchor="ctr"/>
          <a:lstStyle/>
          <a:p>
            <a:pPr>
              <a:defRPr/>
            </a:pPr>
            <a:fld id="{3668CE15-F117-4E95-9277-481E1C610A33}" type="slidenum">
              <a:rPr lang="en-GB" smtClean="0">
                <a:solidFill>
                  <a:schemeClr val="bg1">
                    <a:lumMod val="50000"/>
                  </a:schemeClr>
                </a:solidFill>
              </a:rPr>
              <a:pPr>
                <a:defRPr/>
              </a:pPr>
              <a:t>9</a:t>
            </a:fld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7" name="Straight Connector 5"/>
          <p:cNvCxnSpPr/>
          <p:nvPr/>
        </p:nvCxnSpPr>
        <p:spPr bwMode="auto">
          <a:xfrm>
            <a:off x="72000" y="6597352"/>
            <a:ext cx="9000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灯片编号占位符 3"/>
          <p:cNvSpPr txBox="1">
            <a:spLocks/>
          </p:cNvSpPr>
          <p:nvPr/>
        </p:nvSpPr>
        <p:spPr bwMode="auto">
          <a:xfrm>
            <a:off x="0" y="6589922"/>
            <a:ext cx="1331640" cy="268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l">
              <a:defRPr/>
            </a:pPr>
            <a:r>
              <a:rPr lang="en-GB" dirty="0" err="1" smtClean="0">
                <a:solidFill>
                  <a:schemeClr val="bg1">
                    <a:lumMod val="50000"/>
                  </a:schemeClr>
                </a:solidFill>
              </a:rPr>
              <a:t>Xinying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 Zhang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内容占位符 2"/>
          <p:cNvSpPr txBox="1">
            <a:spLocks/>
          </p:cNvSpPr>
          <p:nvPr/>
        </p:nvSpPr>
        <p:spPr>
          <a:xfrm>
            <a:off x="372839" y="620688"/>
            <a:ext cx="8532948" cy="596923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spcAft>
                <a:spcPts val="600"/>
              </a:spcAft>
            </a:pPr>
            <a:endParaRPr lang="en-US" altLang="zh-CN" sz="2000" kern="0" dirty="0" smtClean="0"/>
          </a:p>
        </p:txBody>
      </p:sp>
      <p:sp>
        <p:nvSpPr>
          <p:cNvPr id="20" name="内容占位符 2"/>
          <p:cNvSpPr txBox="1">
            <a:spLocks/>
          </p:cNvSpPr>
          <p:nvPr/>
        </p:nvSpPr>
        <p:spPr>
          <a:xfrm>
            <a:off x="215516" y="692696"/>
            <a:ext cx="4859892" cy="122413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spcAft>
                <a:spcPts val="600"/>
              </a:spcAft>
            </a:pPr>
            <a:r>
              <a:rPr lang="en-US" altLang="zh-CN" sz="2000" kern="0" dirty="0" smtClean="0"/>
              <a:t>LFD coefficient</a:t>
            </a:r>
          </a:p>
          <a:p>
            <a:pPr lvl="1">
              <a:spcAft>
                <a:spcPts val="600"/>
              </a:spcAft>
            </a:pPr>
            <a:r>
              <a:rPr lang="en-US" altLang="zh-CN" sz="1600" kern="0" dirty="0" smtClean="0"/>
              <a:t> </a:t>
            </a:r>
            <a:r>
              <a:rPr lang="en-US" altLang="zh-CN" sz="1800" b="1" kern="0" dirty="0" smtClean="0">
                <a:solidFill>
                  <a:srgbClr val="FF0000"/>
                </a:solidFill>
              </a:rPr>
              <a:t>-0.88 Hz/(MV/m)</a:t>
            </a:r>
            <a:r>
              <a:rPr lang="en-US" altLang="zh-CN" sz="1800" b="1" kern="0" baseline="30000" dirty="0" smtClean="0">
                <a:solidFill>
                  <a:srgbClr val="FF0000"/>
                </a:solidFill>
              </a:rPr>
              <a:t>2</a:t>
            </a:r>
            <a:endParaRPr lang="en-US" altLang="zh-CN" sz="1600" b="1" kern="0" baseline="30000" dirty="0" smtClean="0">
              <a:solidFill>
                <a:srgbClr val="FF0000"/>
              </a:solidFill>
            </a:endParaRPr>
          </a:p>
          <a:p>
            <a:pPr>
              <a:spcAft>
                <a:spcPts val="600"/>
              </a:spcAft>
            </a:pPr>
            <a:endParaRPr lang="en-US" altLang="zh-CN" sz="2000" kern="0" dirty="0" smtClean="0"/>
          </a:p>
        </p:txBody>
      </p:sp>
      <p:sp>
        <p:nvSpPr>
          <p:cNvPr id="22" name="矩形 21"/>
          <p:cNvSpPr/>
          <p:nvPr/>
        </p:nvSpPr>
        <p:spPr>
          <a:xfrm>
            <a:off x="3122167" y="3495141"/>
            <a:ext cx="1353832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altLang="zh-CN" dirty="0" smtClean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deformation</a:t>
            </a:r>
            <a:endParaRPr lang="zh-CN" altLang="en-US" dirty="0"/>
          </a:p>
        </p:txBody>
      </p:sp>
      <p:sp>
        <p:nvSpPr>
          <p:cNvPr id="23" name="矩形 22"/>
          <p:cNvSpPr/>
          <p:nvPr/>
        </p:nvSpPr>
        <p:spPr>
          <a:xfrm>
            <a:off x="7634223" y="3504051"/>
            <a:ext cx="720903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altLang="zh-CN" dirty="0" smtClean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stress</a:t>
            </a:r>
            <a:endParaRPr lang="zh-CN" altLang="en-US" dirty="0"/>
          </a:p>
        </p:txBody>
      </p:sp>
      <p:sp>
        <p:nvSpPr>
          <p:cNvPr id="25" name="矩形 24"/>
          <p:cNvSpPr/>
          <p:nvPr/>
        </p:nvSpPr>
        <p:spPr>
          <a:xfrm>
            <a:off x="1820407" y="6364915"/>
            <a:ext cx="14764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Aft>
                <a:spcPts val="600"/>
              </a:spcAft>
            </a:pPr>
            <a:r>
              <a:rPr lang="en-US" altLang="zh-CN" sz="1400" kern="0" dirty="0" smtClean="0"/>
              <a:t>5MV/m</a:t>
            </a:r>
            <a:endParaRPr lang="en-US" altLang="zh-CN" sz="1400" kern="0" dirty="0"/>
          </a:p>
        </p:txBody>
      </p:sp>
      <p:graphicFrame>
        <p:nvGraphicFramePr>
          <p:cNvPr id="27" name="图表 2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6053126"/>
              </p:ext>
            </p:extLst>
          </p:nvPr>
        </p:nvGraphicFramePr>
        <p:xfrm>
          <a:off x="4216874" y="545349"/>
          <a:ext cx="4968044" cy="30339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矩形 14"/>
          <p:cNvSpPr/>
          <p:nvPr/>
        </p:nvSpPr>
        <p:spPr>
          <a:xfrm>
            <a:off x="5706155" y="6368801"/>
            <a:ext cx="14764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Aft>
                <a:spcPts val="600"/>
              </a:spcAft>
            </a:pPr>
            <a:r>
              <a:rPr lang="en-US" altLang="zh-CN" sz="1400" kern="0" dirty="0" smtClean="0"/>
              <a:t>5MV/m</a:t>
            </a:r>
            <a:endParaRPr lang="en-US" altLang="zh-CN" sz="1400" kern="0" dirty="0"/>
          </a:p>
        </p:txBody>
      </p:sp>
    </p:spTree>
    <p:extLst>
      <p:ext uri="{BB962C8B-B14F-4D97-AF65-F5344CB8AC3E}">
        <p14:creationId xmlns:p14="http://schemas.microsoft.com/office/powerpoint/2010/main" val="3403434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115"/>
    </mc:Choice>
    <mc:Fallback xmlns="">
      <p:transition spd="slow" advTm="59115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i">
      <a:majorFont>
        <a:latin typeface="Cambria"/>
        <a:ea typeface="楷体"/>
        <a:cs typeface=""/>
      </a:majorFont>
      <a:minorFont>
        <a:latin typeface="Cambria"/>
        <a:ea typeface="楷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spDef>
    <a:lnDef>
      <a:spPr bwMode="auto">
        <a:solidFill>
          <a:schemeClr val="accent1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arrow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rtlCol="0">
        <a:spAutoFit/>
      </a:bodyPr>
      <a:lstStyle>
        <a:defPPr>
          <a:defRPr dirty="0">
            <a:latin typeface="+mn-lt"/>
            <a:ea typeface="楷体" panose="02010609060101010101" pitchFamily="49" charset="-122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19897</TotalTime>
  <Words>842</Words>
  <Application>Microsoft Office PowerPoint</Application>
  <PresentationFormat>全屏显示(4:3)</PresentationFormat>
  <Paragraphs>359</Paragraphs>
  <Slides>15</Slides>
  <Notes>14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5" baseType="lpstr">
      <vt:lpstr>Arial</vt:lpstr>
      <vt:lpstr>Cambria Math</vt:lpstr>
      <vt:lpstr>楷体</vt:lpstr>
      <vt:lpstr>宋体</vt:lpstr>
      <vt:lpstr>华文细黑</vt:lpstr>
      <vt:lpstr>ＭＳ Ｐゴシック</vt:lpstr>
      <vt:lpstr>Cambria</vt:lpstr>
      <vt:lpstr>Calibri</vt:lpstr>
      <vt:lpstr>Times New Roman</vt:lpstr>
      <vt:lpstr>Default Design</vt:lpstr>
      <vt:lpstr>PowerPoint 演示文稿</vt:lpstr>
      <vt:lpstr>PowerPoint 演示文稿</vt:lpstr>
      <vt:lpstr>model</vt:lpstr>
      <vt:lpstr>material</vt:lpstr>
      <vt:lpstr>df/dp, @ports fixed</vt:lpstr>
      <vt:lpstr>df/dp, @ports free</vt:lpstr>
      <vt:lpstr>Tuning</vt:lpstr>
      <vt:lpstr>Tuning</vt:lpstr>
      <vt:lpstr>LFD, @ports fixed</vt:lpstr>
      <vt:lpstr>LFD, @ports free</vt:lpstr>
      <vt:lpstr>summary</vt:lpstr>
      <vt:lpstr>Work plan for the next step</vt:lpstr>
      <vt:lpstr>Backup slides</vt:lpstr>
      <vt:lpstr>Data1</vt:lpstr>
      <vt:lpstr>Data2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张新颖</cp:lastModifiedBy>
  <cp:revision>3177</cp:revision>
  <cp:lastPrinted>2017-01-03T05:52:52Z</cp:lastPrinted>
  <dcterms:created xsi:type="dcterms:W3CDTF">2011-04-03T13:25:37Z</dcterms:created>
  <dcterms:modified xsi:type="dcterms:W3CDTF">2017-01-17T05:47:54Z</dcterms:modified>
</cp:coreProperties>
</file>