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1" r:id="rId2"/>
    <p:sldId id="316" r:id="rId3"/>
    <p:sldId id="317" r:id="rId4"/>
    <p:sldId id="318" r:id="rId5"/>
    <p:sldId id="319" r:id="rId6"/>
    <p:sldId id="320" r:id="rId7"/>
    <p:sldId id="32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D44"/>
    <a:srgbClr val="427E4C"/>
    <a:srgbClr val="FF0000"/>
    <a:srgbClr val="0000FF"/>
    <a:srgbClr val="0BB544"/>
    <a:srgbClr val="0E45B2"/>
    <a:srgbClr val="0000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169" autoAdjust="0"/>
  </p:normalViewPr>
  <p:slideViewPr>
    <p:cSldViewPr>
      <p:cViewPr varScale="1">
        <p:scale>
          <a:sx n="82" d="100"/>
          <a:sy n="82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D242E7F-D3AD-4C58-8DEE-433D5426C7DF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417E14-6399-4A15-9216-5E38268E71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op_bg"/>
          <p:cNvPicPr>
            <a:picLocks noChangeAspect="1" noChangeArrowheads="1"/>
          </p:cNvPicPr>
          <p:nvPr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85800" y="31051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437D44"/>
          </a:solidFill>
          <a:ln w="9525">
            <a:solidFill>
              <a:srgbClr val="427E4C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070F-6BA1-4F97-A157-DAB9651A4CC7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65F0-D0E7-49F9-8E63-4394580B23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4750-D5EC-4899-8197-BE0E463FA0CB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417E-CC44-4692-A446-4333B20DC2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op_bg"/>
          <p:cNvPicPr>
            <a:picLocks noChangeAspect="1" noChangeArrowheads="1"/>
          </p:cNvPicPr>
          <p:nvPr userDrawn="1"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19D4-6EAC-4256-9E4C-FA7C7A43CA94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1CD3-1A64-4E65-87C9-C2923E46BB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op_bg"/>
          <p:cNvPicPr>
            <a:picLocks noChangeAspect="1" noChangeArrowheads="1"/>
          </p:cNvPicPr>
          <p:nvPr userDrawn="1"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F0A7-150B-4B66-BB34-F08A9CF1E8FA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86EF-E5A7-4975-B6EB-22849CCBA4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op_bg"/>
          <p:cNvPicPr>
            <a:picLocks noChangeAspect="1" noChangeArrowheads="1"/>
          </p:cNvPicPr>
          <p:nvPr userDrawn="1"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B6C9-68E2-49C2-AC68-08D32550B5FA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87C8-4664-4926-ACCA-CD694A8AF4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op_bg"/>
          <p:cNvPicPr>
            <a:picLocks noChangeAspect="1" noChangeArrowheads="1"/>
          </p:cNvPicPr>
          <p:nvPr userDrawn="1"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A850-D09E-4F04-9432-0F8898751D8E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EC7F-2595-4538-BCC2-A203C7943A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9E87-AFE0-4038-8558-533059AD5AE2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2531-C77E-413B-8900-407E85EA08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op_bg"/>
          <p:cNvPicPr>
            <a:picLocks noChangeAspect="1" noChangeArrowheads="1"/>
          </p:cNvPicPr>
          <p:nvPr userDrawn="1"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797E-6CD9-4E50-975E-680BAEFFDD47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7771-58A3-417C-83FD-48B4053D6D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7C82-92DD-4CE3-993A-3B153CE4D0D9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AC4D-DA33-4D89-91F9-D1B47BEB23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op_bg"/>
          <p:cNvPicPr>
            <a:picLocks noChangeAspect="1" noChangeArrowheads="1"/>
          </p:cNvPicPr>
          <p:nvPr userDrawn="1"/>
        </p:nvPicPr>
        <p:blipFill>
          <a:blip r:embed="rId2"/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4369-99CA-4AAB-BF8F-1A9D8FFEC68D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A369-7794-44EE-8FFF-8644092CE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B05817-9069-457B-BAB5-A36615206950}" type="datetimeFigureOut">
              <a:rPr lang="zh-CN" altLang="en-US"/>
              <a:pPr>
                <a:defRPr/>
              </a:pPr>
              <a:t>2017-1-17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EDCD4A-2356-4EB3-9EA0-D37C107A47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68" r:id="rId6"/>
    <p:sldLayoutId id="2147483676" r:id="rId7"/>
    <p:sldLayoutId id="2147483669" r:id="rId8"/>
    <p:sldLayoutId id="2147483677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2555875" y="1628775"/>
            <a:ext cx="423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/>
              <a:t>Vcuum system works in 2016 </a:t>
            </a:r>
            <a:endParaRPr lang="zh-CN" altLang="en-US" sz="2400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419475" y="4149725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Liu Baiqi, Peng Xiaohua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E:\真空资料\RF屏蔽波纹管\RF be172——双指-法兰外焊接\RF bellow172侧面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060575"/>
            <a:ext cx="16922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42988" y="1316038"/>
            <a:ext cx="728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/>
              <a:t>RF-Shielded Bellows for Superconducting  Accelerator Module </a:t>
            </a:r>
            <a:endParaRPr lang="zh-CN" altLang="en-US" sz="2000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25438" y="2205038"/>
            <a:ext cx="42767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RF-Shielded Bellows using in BEPCII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Compensate dimensional error 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Microwave shielding 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325438" y="3451225"/>
            <a:ext cx="5788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Challenge for Superconducting  Accelerator Module</a:t>
            </a:r>
            <a:r>
              <a:rPr lang="en-US" altLang="zh-CN"/>
              <a:t> 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Cleanliness: class 10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Low temperature resistance : 1.9K</a:t>
            </a:r>
          </a:p>
          <a:p>
            <a:pPr lvl="1">
              <a:buClr>
                <a:srgbClr val="0BB544"/>
              </a:buClr>
              <a:buSzPct val="80000"/>
              <a:buFont typeface="Wingdings" pitchFamily="2" charset="2"/>
              <a:buChar char="l"/>
            </a:pPr>
            <a:endParaRPr lang="en-US" altLang="zh-CN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23850" y="4645025"/>
            <a:ext cx="828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Work progress</a:t>
            </a:r>
            <a:r>
              <a:rPr lang="en-US" altLang="zh-CN"/>
              <a:t> 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/>
              <a:t> 	Finish the technologies reserves on the RE-shielded bellows designing    	using in normal temperature 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/>
              <a:t> 	Finish the designing for Low temperature </a:t>
            </a:r>
          </a:p>
          <a:p>
            <a:pPr lvl="1">
              <a:spcAft>
                <a:spcPct val="5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/>
              <a:t> 	Designing the technological process to ensure the class 10 cleanliness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060575"/>
            <a:ext cx="15113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060575"/>
            <a:ext cx="971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573463"/>
            <a:ext cx="23749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1979613" y="1316038"/>
            <a:ext cx="591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/>
              <a:t>Technology  and mechanism study about N-doping</a:t>
            </a:r>
            <a:endParaRPr lang="zh-CN" altLang="en-US" sz="2000"/>
          </a:p>
        </p:txBody>
      </p:sp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39750" y="1844675"/>
            <a:ext cx="84232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Technology target for N-doping</a:t>
            </a:r>
          </a:p>
          <a:p>
            <a:pPr lvl="1"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Base on the Doping process successfully applied in FERMI</a:t>
            </a:r>
          </a:p>
        </p:txBody>
      </p:sp>
      <p:pic>
        <p:nvPicPr>
          <p:cNvPr id="1536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08275"/>
            <a:ext cx="6624638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1979613" y="1316038"/>
            <a:ext cx="591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/>
              <a:t>Technology  and mechanism study about N-doping</a:t>
            </a:r>
            <a:endParaRPr lang="zh-CN" altLang="en-US" sz="2000"/>
          </a:p>
        </p:txBody>
      </p:sp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79388" y="1844675"/>
            <a:ext cx="57610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N-doping process designing under the vacuum furnace in HE-Racing Technology Co.</a:t>
            </a:r>
          </a:p>
          <a:p>
            <a:pPr lvl="1">
              <a:lnSpc>
                <a:spcPct val="120000"/>
              </a:lnSpc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After 3 hours baking at 800℃, close the gate valve 	and inlet N</a:t>
            </a:r>
            <a:r>
              <a:rPr lang="en-US" altLang="zh-CN" sz="1600" baseline="-25000"/>
              <a:t>2</a:t>
            </a:r>
            <a:r>
              <a:rPr lang="en-US" altLang="zh-CN" sz="1600"/>
              <a:t> by adjusting the micrometering valve, 	maintain the vacuum chamber pressure at 3±2Pa</a:t>
            </a:r>
            <a:endParaRPr lang="zh-CN" altLang="en-US" sz="1600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6199188" y="1844675"/>
            <a:ext cx="2944812" cy="2806700"/>
            <a:chOff x="703" y="2432"/>
            <a:chExt cx="1855" cy="1768"/>
          </a:xfrm>
        </p:grpSpPr>
        <p:pic>
          <p:nvPicPr>
            <p:cNvPr id="16405" name="Picture 2" descr="C:\Documents and Settings\沙鹏\Application Data\Foxmail\FoxmailTemp(222)\IMG_20150831_093(08-31-14-31-5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2432"/>
              <a:ext cx="1769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6" name="Text Box 6"/>
            <p:cNvSpPr txBox="1">
              <a:spLocks noChangeArrowheads="1"/>
            </p:cNvSpPr>
            <p:nvPr/>
          </p:nvSpPr>
          <p:spPr bwMode="auto">
            <a:xfrm>
              <a:off x="975" y="3385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Vacuum</a:t>
              </a:r>
            </a:p>
            <a:p>
              <a:r>
                <a:rPr lang="en-US" altLang="zh-CN">
                  <a:solidFill>
                    <a:srgbClr val="FF0000"/>
                  </a:solidFill>
                </a:rPr>
                <a:t>chamber</a:t>
              </a:r>
            </a:p>
          </p:txBody>
        </p:sp>
        <p:sp>
          <p:nvSpPr>
            <p:cNvPr id="16407" name="Text Box 7"/>
            <p:cNvSpPr txBox="1">
              <a:spLocks noChangeArrowheads="1"/>
            </p:cNvSpPr>
            <p:nvPr/>
          </p:nvSpPr>
          <p:spPr bwMode="auto">
            <a:xfrm>
              <a:off x="1927" y="2523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Valve</a:t>
              </a:r>
            </a:p>
          </p:txBody>
        </p:sp>
        <p:sp>
          <p:nvSpPr>
            <p:cNvPr id="16408" name="Text Box 8"/>
            <p:cNvSpPr txBox="1">
              <a:spLocks noChangeArrowheads="1"/>
            </p:cNvSpPr>
            <p:nvPr/>
          </p:nvSpPr>
          <p:spPr bwMode="auto">
            <a:xfrm>
              <a:off x="1882" y="3521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Diffusion</a:t>
              </a:r>
            </a:p>
            <a:p>
              <a:r>
                <a:rPr lang="en-US" altLang="zh-CN">
                  <a:solidFill>
                    <a:srgbClr val="FF0000"/>
                  </a:solidFill>
                </a:rPr>
                <a:t>pump</a:t>
              </a:r>
            </a:p>
          </p:txBody>
        </p:sp>
        <p:sp>
          <p:nvSpPr>
            <p:cNvPr id="16409" name="Text Box 9"/>
            <p:cNvSpPr txBox="1">
              <a:spLocks noChangeArrowheads="1"/>
            </p:cNvSpPr>
            <p:nvPr/>
          </p:nvSpPr>
          <p:spPr bwMode="auto">
            <a:xfrm>
              <a:off x="839" y="2614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N</a:t>
              </a:r>
              <a:r>
                <a:rPr lang="en-US" altLang="zh-CN" baseline="-25000">
                  <a:solidFill>
                    <a:srgbClr val="FF0000"/>
                  </a:solidFill>
                </a:rPr>
                <a:t>2 </a:t>
              </a:r>
              <a:r>
                <a:rPr lang="en-US" altLang="zh-CN">
                  <a:solidFill>
                    <a:srgbClr val="FF0000"/>
                  </a:solidFill>
                </a:rPr>
                <a:t>inlet</a:t>
              </a:r>
            </a:p>
          </p:txBody>
        </p:sp>
        <p:sp>
          <p:nvSpPr>
            <p:cNvPr id="16410" name="Line 10"/>
            <p:cNvSpPr>
              <a:spLocks noChangeShapeType="1"/>
            </p:cNvSpPr>
            <p:nvPr/>
          </p:nvSpPr>
          <p:spPr bwMode="auto">
            <a:xfrm>
              <a:off x="1292" y="2750"/>
              <a:ext cx="499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88" name="Group 27"/>
          <p:cNvGrpSpPr>
            <a:grpSpLocks/>
          </p:cNvGrpSpPr>
          <p:nvPr/>
        </p:nvGrpSpPr>
        <p:grpSpPr bwMode="auto">
          <a:xfrm>
            <a:off x="755650" y="3573463"/>
            <a:ext cx="4897438" cy="3101975"/>
            <a:chOff x="476" y="2251"/>
            <a:chExt cx="3085" cy="1954"/>
          </a:xfrm>
        </p:grpSpPr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1247" y="2573"/>
              <a:ext cx="1542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1" name="Oval 13"/>
            <p:cNvSpPr>
              <a:spLocks noChangeArrowheads="1"/>
            </p:cNvSpPr>
            <p:nvPr/>
          </p:nvSpPr>
          <p:spPr bwMode="auto">
            <a:xfrm>
              <a:off x="476" y="2437"/>
              <a:ext cx="1180" cy="11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rgbClr val="FFFF66"/>
                  </a:solidFill>
                </a:rPr>
                <a:t>Vacuum</a:t>
              </a:r>
            </a:p>
            <a:p>
              <a:pPr algn="ctr"/>
              <a:r>
                <a:rPr lang="en-US" altLang="zh-CN">
                  <a:solidFill>
                    <a:srgbClr val="FFFF66"/>
                  </a:solidFill>
                </a:rPr>
                <a:t>Chamber</a:t>
              </a:r>
            </a:p>
            <a:p>
              <a:pPr algn="ctr"/>
              <a:r>
                <a:rPr lang="en-US" altLang="zh-CN">
                  <a:solidFill>
                    <a:srgbClr val="FFFF66"/>
                  </a:solidFill>
                </a:rPr>
                <a:t>(</a:t>
              </a:r>
              <a:r>
                <a:rPr lang="en-US" altLang="zh-CN" i="1">
                  <a:solidFill>
                    <a:srgbClr val="FFFF66"/>
                  </a:solidFill>
                  <a:latin typeface="Symbol" pitchFamily="18" charset="2"/>
                </a:rPr>
                <a:t>f</a:t>
              </a:r>
              <a:r>
                <a:rPr lang="en-US" altLang="zh-CN">
                  <a:solidFill>
                    <a:srgbClr val="FFFF66"/>
                  </a:solidFill>
                </a:rPr>
                <a:t>1.6m×2m)</a:t>
              </a:r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2154" y="3521"/>
              <a:ext cx="18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rgbClr val="FFFF66"/>
                  </a:solidFill>
                </a:rPr>
                <a:t>N</a:t>
              </a:r>
              <a:r>
                <a:rPr lang="en-US" altLang="zh-CN" baseline="-25000">
                  <a:solidFill>
                    <a:srgbClr val="FFFF66"/>
                  </a:solidFill>
                </a:rPr>
                <a:t>2</a:t>
              </a:r>
            </a:p>
          </p:txBody>
        </p:sp>
        <p:sp>
          <p:nvSpPr>
            <p:cNvPr id="16393" name="Oval 15"/>
            <p:cNvSpPr>
              <a:spLocks noChangeArrowheads="1"/>
            </p:cNvSpPr>
            <p:nvPr/>
          </p:nvSpPr>
          <p:spPr bwMode="auto">
            <a:xfrm>
              <a:off x="2200" y="338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4" name="Rectangle 16"/>
            <p:cNvSpPr>
              <a:spLocks noChangeArrowheads="1"/>
            </p:cNvSpPr>
            <p:nvPr/>
          </p:nvSpPr>
          <p:spPr bwMode="auto">
            <a:xfrm>
              <a:off x="2200" y="3434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5" name="Line 17"/>
            <p:cNvSpPr>
              <a:spLocks noChangeShapeType="1"/>
            </p:cNvSpPr>
            <p:nvPr/>
          </p:nvSpPr>
          <p:spPr bwMode="auto">
            <a:xfrm flipH="1">
              <a:off x="1610" y="325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Line 18"/>
            <p:cNvSpPr>
              <a:spLocks noChangeShapeType="1"/>
            </p:cNvSpPr>
            <p:nvPr/>
          </p:nvSpPr>
          <p:spPr bwMode="auto">
            <a:xfrm flipV="1">
              <a:off x="2245" y="3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Rectangle 19"/>
            <p:cNvSpPr>
              <a:spLocks noChangeArrowheads="1"/>
            </p:cNvSpPr>
            <p:nvPr/>
          </p:nvSpPr>
          <p:spPr bwMode="auto">
            <a:xfrm>
              <a:off x="1792" y="3208"/>
              <a:ext cx="317" cy="9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612" y="3843"/>
              <a:ext cx="1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Micrometering valve</a:t>
              </a:r>
              <a:endParaRPr lang="zh-CN" altLang="en-US"/>
            </a:p>
          </p:txBody>
        </p:sp>
        <p:sp>
          <p:nvSpPr>
            <p:cNvPr id="16399" name="Line 21"/>
            <p:cNvSpPr>
              <a:spLocks noChangeShapeType="1"/>
            </p:cNvSpPr>
            <p:nvPr/>
          </p:nvSpPr>
          <p:spPr bwMode="auto">
            <a:xfrm flipH="1">
              <a:off x="1519" y="3299"/>
              <a:ext cx="409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AutoShape 22"/>
            <p:cNvSpPr>
              <a:spLocks noChangeArrowheads="1"/>
            </p:cNvSpPr>
            <p:nvPr/>
          </p:nvSpPr>
          <p:spPr bwMode="auto">
            <a:xfrm rot="5400000">
              <a:off x="2518" y="2799"/>
              <a:ext cx="952" cy="499"/>
            </a:xfrm>
            <a:custGeom>
              <a:avLst/>
              <a:gdLst>
                <a:gd name="T0" fmla="*/ 732 w 21600"/>
                <a:gd name="T1" fmla="*/ 0 h 21600"/>
                <a:gd name="T2" fmla="*/ 732 w 21600"/>
                <a:gd name="T3" fmla="*/ 281 h 21600"/>
                <a:gd name="T4" fmla="*/ 110 w 21600"/>
                <a:gd name="T5" fmla="*/ 499 h 21600"/>
                <a:gd name="T6" fmla="*/ 952 w 21600"/>
                <a:gd name="T7" fmla="*/ 14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4 w 21600"/>
                <a:gd name="T13" fmla="*/ 3636 h 21600"/>
                <a:gd name="T14" fmla="*/ 19581 w 21600"/>
                <a:gd name="T15" fmla="*/ 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598" y="0"/>
                  </a:lnTo>
                  <a:lnTo>
                    <a:pt x="16598" y="3636"/>
                  </a:lnTo>
                  <a:lnTo>
                    <a:pt x="12427" y="3636"/>
                  </a:lnTo>
                  <a:cubicBezTo>
                    <a:pt x="5564" y="3636"/>
                    <a:pt x="0" y="7451"/>
                    <a:pt x="0" y="12158"/>
                  </a:cubicBezTo>
                  <a:lnTo>
                    <a:pt x="0" y="21600"/>
                  </a:lnTo>
                  <a:lnTo>
                    <a:pt x="4994" y="21600"/>
                  </a:lnTo>
                  <a:lnTo>
                    <a:pt x="4994" y="12158"/>
                  </a:lnTo>
                  <a:cubicBezTo>
                    <a:pt x="4994" y="10150"/>
                    <a:pt x="8322" y="8522"/>
                    <a:pt x="12427" y="8522"/>
                  </a:cubicBezTo>
                  <a:lnTo>
                    <a:pt x="16598" y="8522"/>
                  </a:lnTo>
                  <a:lnTo>
                    <a:pt x="16598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1" name="Rectangle 23"/>
            <p:cNvSpPr>
              <a:spLocks noChangeArrowheads="1"/>
            </p:cNvSpPr>
            <p:nvPr/>
          </p:nvSpPr>
          <p:spPr bwMode="auto">
            <a:xfrm>
              <a:off x="2608" y="3525"/>
              <a:ext cx="953" cy="6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/>
                <a:t>Diffusion</a:t>
              </a:r>
            </a:p>
            <a:p>
              <a:pPr algn="ctr"/>
              <a:r>
                <a:rPr lang="en-US" altLang="zh-CN" sz="2400"/>
                <a:t>Pump</a:t>
              </a:r>
            </a:p>
          </p:txBody>
        </p:sp>
        <p:sp>
          <p:nvSpPr>
            <p:cNvPr id="16402" name="Line 24"/>
            <p:cNvSpPr>
              <a:spLocks noChangeShapeType="1"/>
            </p:cNvSpPr>
            <p:nvPr/>
          </p:nvSpPr>
          <p:spPr bwMode="auto">
            <a:xfrm>
              <a:off x="2744" y="2482"/>
              <a:ext cx="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Line 25"/>
            <p:cNvSpPr>
              <a:spLocks noChangeShapeType="1"/>
            </p:cNvSpPr>
            <p:nvPr/>
          </p:nvSpPr>
          <p:spPr bwMode="auto">
            <a:xfrm>
              <a:off x="2653" y="2482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Text Box 26"/>
            <p:cNvSpPr txBox="1">
              <a:spLocks noChangeArrowheads="1"/>
            </p:cNvSpPr>
            <p:nvPr/>
          </p:nvSpPr>
          <p:spPr bwMode="auto">
            <a:xfrm>
              <a:off x="2348" y="2251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Gate valve</a:t>
              </a:r>
              <a:endParaRPr lang="zh-CN" altLang="en-US"/>
            </a:p>
          </p:txBody>
        </p:sp>
      </p:grpSp>
      <p:sp>
        <p:nvSpPr>
          <p:cNvPr id="16389" name="AutoShape 28"/>
          <p:cNvSpPr>
            <a:spLocks noChangeArrowheads="1"/>
          </p:cNvSpPr>
          <p:nvPr/>
        </p:nvSpPr>
        <p:spPr bwMode="auto">
          <a:xfrm>
            <a:off x="6011863" y="4724400"/>
            <a:ext cx="3132137" cy="2133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Diffusion pump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</a:rPr>
              <a:t>is not clean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</a:rPr>
              <a:t>for N-doping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979613" y="1316038"/>
            <a:ext cx="591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/>
              <a:t>Technology  and mechanism study about N-doping</a:t>
            </a:r>
            <a:endParaRPr lang="zh-CN" altLang="en-US" sz="2000"/>
          </a:p>
        </p:txBody>
      </p:sp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23850" y="1844675"/>
            <a:ext cx="57610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N-doping dedicated Vacuum furnace design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Non-oil </a:t>
            </a:r>
            <a:r>
              <a:rPr lang="en-US" altLang="zh-CN"/>
              <a:t>turbo-molecular vacuum unit </a:t>
            </a:r>
            <a:endParaRPr lang="en-US" altLang="zh-CN" sz="1600"/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3±2Pa automatic control system</a:t>
            </a:r>
          </a:p>
          <a:p>
            <a:pPr lvl="1">
              <a:buClr>
                <a:srgbClr val="0BB544"/>
              </a:buClr>
              <a:buSzPct val="80000"/>
              <a:buFont typeface="Wingdings" pitchFamily="2" charset="2"/>
              <a:buNone/>
            </a:pPr>
            <a:endParaRPr lang="en-US" altLang="zh-CN" sz="1600"/>
          </a:p>
        </p:txBody>
      </p:sp>
      <p:grpSp>
        <p:nvGrpSpPr>
          <p:cNvPr id="17411" name="Group 33"/>
          <p:cNvGrpSpPr>
            <a:grpSpLocks/>
          </p:cNvGrpSpPr>
          <p:nvPr/>
        </p:nvGrpSpPr>
        <p:grpSpPr bwMode="auto">
          <a:xfrm>
            <a:off x="4787900" y="2708275"/>
            <a:ext cx="4116388" cy="2955925"/>
            <a:chOff x="3061" y="1661"/>
            <a:chExt cx="2593" cy="1862"/>
          </a:xfrm>
        </p:grpSpPr>
        <p:pic>
          <p:nvPicPr>
            <p:cNvPr id="17413" name="Picture 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1" y="1661"/>
              <a:ext cx="2593" cy="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29"/>
            <p:cNvSpPr>
              <a:spLocks noChangeArrowheads="1"/>
            </p:cNvSpPr>
            <p:nvPr/>
          </p:nvSpPr>
          <p:spPr bwMode="auto">
            <a:xfrm>
              <a:off x="3379" y="2931"/>
              <a:ext cx="1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0000FF"/>
                  </a:solidFill>
                </a:rPr>
                <a:t>turbo-molecular</a:t>
              </a:r>
            </a:p>
            <a:p>
              <a:pPr algn="ctr"/>
              <a:r>
                <a:rPr lang="en-US" altLang="zh-CN" b="1">
                  <a:solidFill>
                    <a:srgbClr val="0000FF"/>
                  </a:solidFill>
                </a:rPr>
                <a:t> vacuum unit</a:t>
              </a:r>
              <a:endParaRPr lang="zh-CN" altLang="en-US" b="1">
                <a:solidFill>
                  <a:srgbClr val="0000FF"/>
                </a:solidFill>
              </a:endParaRPr>
            </a:p>
          </p:txBody>
        </p:sp>
        <p:sp>
          <p:nvSpPr>
            <p:cNvPr id="17415" name="Line 30"/>
            <p:cNvSpPr>
              <a:spLocks noChangeShapeType="1"/>
            </p:cNvSpPr>
            <p:nvPr/>
          </p:nvSpPr>
          <p:spPr bwMode="auto">
            <a:xfrm flipH="1">
              <a:off x="4014" y="2432"/>
              <a:ext cx="272" cy="5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Rectangle 31"/>
            <p:cNvSpPr>
              <a:spLocks noChangeArrowheads="1"/>
            </p:cNvSpPr>
            <p:nvPr/>
          </p:nvSpPr>
          <p:spPr bwMode="auto">
            <a:xfrm>
              <a:off x="4691" y="2568"/>
              <a:ext cx="82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0000FF"/>
                  </a:solidFill>
                </a:rPr>
                <a:t>Automatic</a:t>
              </a:r>
            </a:p>
            <a:p>
              <a:pPr algn="ctr"/>
              <a:r>
                <a:rPr lang="en-US" altLang="zh-CN" b="1">
                  <a:solidFill>
                    <a:srgbClr val="0000FF"/>
                  </a:solidFill>
                </a:rPr>
                <a:t>Control</a:t>
              </a:r>
            </a:p>
            <a:p>
              <a:pPr algn="ctr"/>
              <a:r>
                <a:rPr lang="en-US" altLang="zh-CN" b="1">
                  <a:solidFill>
                    <a:srgbClr val="0000FF"/>
                  </a:solidFill>
                </a:rPr>
                <a:t>system</a:t>
              </a:r>
              <a:endParaRPr lang="zh-CN" altLang="en-US" b="1">
                <a:solidFill>
                  <a:srgbClr val="0000FF"/>
                </a:solidFill>
              </a:endParaRPr>
            </a:p>
          </p:txBody>
        </p:sp>
      </p:grp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23850" y="3241675"/>
            <a:ext cx="46085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Vacuum furnace parameter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Effective size </a:t>
            </a:r>
            <a:r>
              <a:rPr lang="en-US" altLang="zh-CN" sz="1600" i="1">
                <a:latin typeface="Symbol" pitchFamily="18" charset="2"/>
              </a:rPr>
              <a:t>f </a:t>
            </a:r>
            <a:r>
              <a:rPr lang="en-US" altLang="zh-CN" sz="1600"/>
              <a:t>250 mm×400 mm 	(for 1.3GHz single cell)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ultimate pressure: 	8E-4 Pa (900℃);</a:t>
            </a:r>
            <a:r>
              <a:rPr lang="zh-CN" altLang="en-US" sz="1600"/>
              <a:t> 			</a:t>
            </a:r>
            <a:r>
              <a:rPr lang="en-US" altLang="zh-CN" sz="1600"/>
              <a:t>8E-5 Pa (25℃)</a:t>
            </a: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/>
              <a:t> 	PLC for temperature, vacuum and 	N</a:t>
            </a:r>
            <a:r>
              <a:rPr lang="en-US" altLang="zh-CN" sz="1600" baseline="-25000"/>
              <a:t>2 </a:t>
            </a:r>
            <a:r>
              <a:rPr lang="en-US" altLang="zh-CN" sz="1600"/>
              <a:t>inflation </a:t>
            </a:r>
            <a:endParaRPr lang="en-US" altLang="zh-CN" sz="1600" baseline="-25000"/>
          </a:p>
          <a:p>
            <a:pPr lvl="1">
              <a:lnSpc>
                <a:spcPct val="120000"/>
              </a:lnSpc>
              <a:buClr>
                <a:srgbClr val="0BB544"/>
              </a:buClr>
              <a:buSzPct val="80000"/>
              <a:buFont typeface="Wingdings" pitchFamily="2" charset="2"/>
              <a:buNone/>
            </a:pPr>
            <a:endParaRPr lang="en-US" altLang="zh-CN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1979613" y="1316038"/>
            <a:ext cx="591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/>
              <a:t>Technology  and mechanism study about N-doping</a:t>
            </a:r>
            <a:endParaRPr lang="zh-CN" altLang="en-US" sz="2000"/>
          </a:p>
        </p:txBody>
      </p:sp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250825" y="1916113"/>
            <a:ext cx="43195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E45B2"/>
                </a:solidFill>
              </a:rPr>
              <a:t>  N-doping mechanism study</a:t>
            </a:r>
          </a:p>
          <a:p>
            <a:pPr lvl="1">
              <a:lnSpc>
                <a:spcPct val="120000"/>
              </a:lnSpc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>
                <a:latin typeface="Times New Roman" pitchFamily="18" charset="0"/>
              </a:rPr>
              <a:t> 	</a:t>
            </a:r>
            <a:r>
              <a:rPr lang="en-US" altLang="zh-CN" sz="1600"/>
              <a:t>Using</a:t>
            </a:r>
            <a:r>
              <a:rPr lang="en-US" altLang="zh-CN" sz="1600">
                <a:latin typeface="Times New Roman" pitchFamily="18" charset="0"/>
              </a:rPr>
              <a:t> </a:t>
            </a:r>
            <a:r>
              <a:rPr lang="en-US" altLang="zh-CN" sz="1600"/>
              <a:t>molecular dynamics method</a:t>
            </a:r>
            <a:r>
              <a:rPr lang="en-US" altLang="zh-CN" sz="1600">
                <a:latin typeface="Times New Roman" pitchFamily="18" charset="0"/>
              </a:rPr>
              <a:t> </a:t>
            </a:r>
          </a:p>
          <a:p>
            <a:pPr lvl="1">
              <a:lnSpc>
                <a:spcPct val="120000"/>
              </a:lnSpc>
              <a:buClr>
                <a:srgbClr val="0BB544"/>
              </a:buClr>
              <a:buSzPct val="80000"/>
              <a:buFont typeface="Wingdings" pitchFamily="2" charset="2"/>
              <a:buChar char="l"/>
            </a:pPr>
            <a:r>
              <a:rPr lang="en-US" altLang="zh-CN" sz="1600">
                <a:latin typeface="Times New Roman" pitchFamily="18" charset="0"/>
              </a:rPr>
              <a:t> 	</a:t>
            </a:r>
            <a:r>
              <a:rPr lang="en-US" altLang="zh-CN" sz="1600"/>
              <a:t>Study the movement process of the 	gas particles in the Nb lattice</a:t>
            </a:r>
            <a:r>
              <a:rPr lang="en-US" altLang="zh-CN" sz="1600">
                <a:latin typeface="Times New Roman" pitchFamily="18" charset="0"/>
              </a:rPr>
              <a:t> </a:t>
            </a:r>
          </a:p>
        </p:txBody>
      </p:sp>
      <p:grpSp>
        <p:nvGrpSpPr>
          <p:cNvPr id="18435" name="Group 22"/>
          <p:cNvGrpSpPr>
            <a:grpSpLocks/>
          </p:cNvGrpSpPr>
          <p:nvPr/>
        </p:nvGrpSpPr>
        <p:grpSpPr bwMode="auto">
          <a:xfrm>
            <a:off x="971550" y="4221163"/>
            <a:ext cx="7450138" cy="2303462"/>
            <a:chOff x="612" y="2659"/>
            <a:chExt cx="4693" cy="1451"/>
          </a:xfrm>
        </p:grpSpPr>
        <p:sp>
          <p:nvSpPr>
            <p:cNvPr id="18505" name="Rectangle 10"/>
            <p:cNvSpPr>
              <a:spLocks noChangeArrowheads="1"/>
            </p:cNvSpPr>
            <p:nvPr/>
          </p:nvSpPr>
          <p:spPr bwMode="auto">
            <a:xfrm>
              <a:off x="839" y="2659"/>
              <a:ext cx="1088" cy="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/>
                <a:t>Degassing</a:t>
              </a:r>
            </a:p>
            <a:p>
              <a:pPr algn="ctr"/>
              <a:r>
                <a:rPr lang="en-US" altLang="zh-CN" sz="2400"/>
                <a:t>800℃</a:t>
              </a:r>
            </a:p>
          </p:txBody>
        </p:sp>
        <p:sp>
          <p:nvSpPr>
            <p:cNvPr id="18506" name="Rectangle 11"/>
            <p:cNvSpPr>
              <a:spLocks noChangeArrowheads="1"/>
            </p:cNvSpPr>
            <p:nvPr/>
          </p:nvSpPr>
          <p:spPr bwMode="auto">
            <a:xfrm>
              <a:off x="2471" y="2659"/>
              <a:ext cx="1088" cy="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/>
                <a:t>N-doping</a:t>
              </a:r>
            </a:p>
            <a:p>
              <a:pPr algn="ctr"/>
              <a:r>
                <a:rPr lang="en-US" altLang="zh-CN" sz="2400"/>
                <a:t>800℃</a:t>
              </a:r>
            </a:p>
          </p:txBody>
        </p:sp>
        <p:sp>
          <p:nvSpPr>
            <p:cNvPr id="18507" name="Rectangle 12"/>
            <p:cNvSpPr>
              <a:spLocks noChangeArrowheads="1"/>
            </p:cNvSpPr>
            <p:nvPr/>
          </p:nvSpPr>
          <p:spPr bwMode="auto">
            <a:xfrm>
              <a:off x="4150" y="2659"/>
              <a:ext cx="1089" cy="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/>
                <a:t>Cooling</a:t>
              </a:r>
            </a:p>
            <a:p>
              <a:pPr algn="ctr"/>
              <a:r>
                <a:rPr lang="en-US" altLang="zh-CN" sz="2400"/>
                <a:t>down</a:t>
              </a:r>
            </a:p>
          </p:txBody>
        </p:sp>
        <p:sp>
          <p:nvSpPr>
            <p:cNvPr id="18508" name="AutoShape 13"/>
            <p:cNvSpPr>
              <a:spLocks noChangeArrowheads="1"/>
            </p:cNvSpPr>
            <p:nvPr/>
          </p:nvSpPr>
          <p:spPr bwMode="auto">
            <a:xfrm>
              <a:off x="2109" y="297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09" name="AutoShape 14"/>
            <p:cNvSpPr>
              <a:spLocks noChangeArrowheads="1"/>
            </p:cNvSpPr>
            <p:nvPr/>
          </p:nvSpPr>
          <p:spPr bwMode="auto">
            <a:xfrm>
              <a:off x="3777" y="297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10" name="Text Box 15"/>
            <p:cNvSpPr txBox="1">
              <a:spLocks noChangeArrowheads="1"/>
            </p:cNvSpPr>
            <p:nvPr/>
          </p:nvSpPr>
          <p:spPr bwMode="auto">
            <a:xfrm>
              <a:off x="612" y="3702"/>
              <a:ext cx="15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Impurity gas separates from the Nb lattice</a:t>
              </a:r>
              <a:endParaRPr lang="zh-CN" altLang="en-US"/>
            </a:p>
          </p:txBody>
        </p:sp>
        <p:sp>
          <p:nvSpPr>
            <p:cNvPr id="18511" name="AutoShape 16"/>
            <p:cNvSpPr>
              <a:spLocks noChangeArrowheads="1"/>
            </p:cNvSpPr>
            <p:nvPr/>
          </p:nvSpPr>
          <p:spPr bwMode="auto">
            <a:xfrm>
              <a:off x="1247" y="3430"/>
              <a:ext cx="336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512" name="Text Box 17"/>
            <p:cNvSpPr txBox="1">
              <a:spLocks noChangeArrowheads="1"/>
            </p:cNvSpPr>
            <p:nvPr/>
          </p:nvSpPr>
          <p:spPr bwMode="auto">
            <a:xfrm>
              <a:off x="2381" y="3706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N</a:t>
              </a:r>
              <a:r>
                <a:rPr lang="en-US" altLang="zh-CN" baseline="-25000"/>
                <a:t>2</a:t>
              </a:r>
              <a:r>
                <a:rPr lang="en-US" altLang="zh-CN"/>
                <a:t> infiltrates into the Nb lattice</a:t>
              </a:r>
              <a:endParaRPr lang="en-US" altLang="zh-CN" baseline="-25000"/>
            </a:p>
          </p:txBody>
        </p:sp>
        <p:sp>
          <p:nvSpPr>
            <p:cNvPr id="18513" name="AutoShape 18"/>
            <p:cNvSpPr>
              <a:spLocks noChangeArrowheads="1"/>
            </p:cNvSpPr>
            <p:nvPr/>
          </p:nvSpPr>
          <p:spPr bwMode="auto">
            <a:xfrm>
              <a:off x="2835" y="3430"/>
              <a:ext cx="336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514" name="Text Box 19"/>
            <p:cNvSpPr txBox="1">
              <a:spLocks noChangeArrowheads="1"/>
            </p:cNvSpPr>
            <p:nvPr/>
          </p:nvSpPr>
          <p:spPr bwMode="auto">
            <a:xfrm>
              <a:off x="4150" y="3702"/>
              <a:ext cx="11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Atoms in</a:t>
              </a:r>
            </a:p>
            <a:p>
              <a:pPr algn="ctr"/>
              <a:r>
                <a:rPr lang="en-US" altLang="zh-CN"/>
                <a:t>Nb Lattice fix</a:t>
              </a:r>
            </a:p>
          </p:txBody>
        </p:sp>
        <p:sp>
          <p:nvSpPr>
            <p:cNvPr id="18515" name="AutoShape 20"/>
            <p:cNvSpPr>
              <a:spLocks noChangeArrowheads="1"/>
            </p:cNvSpPr>
            <p:nvPr/>
          </p:nvSpPr>
          <p:spPr bwMode="auto">
            <a:xfrm>
              <a:off x="4531" y="3422"/>
              <a:ext cx="336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4787900" y="2133600"/>
            <a:ext cx="3851275" cy="1368425"/>
            <a:chOff x="3016" y="1344"/>
            <a:chExt cx="2426" cy="862"/>
          </a:xfrm>
        </p:grpSpPr>
        <p:sp>
          <p:nvSpPr>
            <p:cNvPr id="18437" name="Line 77"/>
            <p:cNvSpPr>
              <a:spLocks noChangeShapeType="1"/>
            </p:cNvSpPr>
            <p:nvPr/>
          </p:nvSpPr>
          <p:spPr bwMode="auto">
            <a:xfrm flipV="1">
              <a:off x="4241" y="1513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Text Box 78"/>
            <p:cNvSpPr txBox="1">
              <a:spLocks noChangeArrowheads="1"/>
            </p:cNvSpPr>
            <p:nvPr/>
          </p:nvSpPr>
          <p:spPr bwMode="auto">
            <a:xfrm>
              <a:off x="4558" y="1389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Gas particle</a:t>
              </a:r>
            </a:p>
          </p:txBody>
        </p:sp>
        <p:sp>
          <p:nvSpPr>
            <p:cNvPr id="18439" name="Line 79"/>
            <p:cNvSpPr>
              <a:spLocks noChangeShapeType="1"/>
            </p:cNvSpPr>
            <p:nvPr/>
          </p:nvSpPr>
          <p:spPr bwMode="auto">
            <a:xfrm>
              <a:off x="4286" y="202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Text Box 80"/>
            <p:cNvSpPr txBox="1">
              <a:spLocks noChangeArrowheads="1"/>
            </p:cNvSpPr>
            <p:nvPr/>
          </p:nvSpPr>
          <p:spPr bwMode="auto">
            <a:xfrm>
              <a:off x="4563" y="1933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Nb particle</a:t>
              </a:r>
            </a:p>
          </p:txBody>
        </p:sp>
        <p:grpSp>
          <p:nvGrpSpPr>
            <p:cNvPr id="18441" name="Group 93"/>
            <p:cNvGrpSpPr>
              <a:grpSpLocks/>
            </p:cNvGrpSpPr>
            <p:nvPr/>
          </p:nvGrpSpPr>
          <p:grpSpPr bwMode="auto">
            <a:xfrm rot="10800000">
              <a:off x="3016" y="1344"/>
              <a:ext cx="1315" cy="862"/>
              <a:chOff x="3016" y="1344"/>
              <a:chExt cx="1315" cy="862"/>
            </a:xfrm>
          </p:grpSpPr>
          <p:sp>
            <p:nvSpPr>
              <p:cNvPr id="18442" name="Oval 24"/>
              <p:cNvSpPr>
                <a:spLocks noChangeArrowheads="1"/>
              </p:cNvSpPr>
              <p:nvPr/>
            </p:nvSpPr>
            <p:spPr bwMode="auto">
              <a:xfrm>
                <a:off x="3016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3" name="Oval 25"/>
              <p:cNvSpPr>
                <a:spLocks noChangeArrowheads="1"/>
              </p:cNvSpPr>
              <p:nvPr/>
            </p:nvSpPr>
            <p:spPr bwMode="auto">
              <a:xfrm>
                <a:off x="3152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4" name="Oval 26"/>
              <p:cNvSpPr>
                <a:spLocks noChangeArrowheads="1"/>
              </p:cNvSpPr>
              <p:nvPr/>
            </p:nvSpPr>
            <p:spPr bwMode="auto">
              <a:xfrm>
                <a:off x="3288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5" name="Oval 27"/>
              <p:cNvSpPr>
                <a:spLocks noChangeArrowheads="1"/>
              </p:cNvSpPr>
              <p:nvPr/>
            </p:nvSpPr>
            <p:spPr bwMode="auto">
              <a:xfrm>
                <a:off x="3424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6" name="Oval 28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7" name="Oval 29"/>
              <p:cNvSpPr>
                <a:spLocks noChangeArrowheads="1"/>
              </p:cNvSpPr>
              <p:nvPr/>
            </p:nvSpPr>
            <p:spPr bwMode="auto">
              <a:xfrm>
                <a:off x="3696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8" name="Oval 30"/>
              <p:cNvSpPr>
                <a:spLocks noChangeArrowheads="1"/>
              </p:cNvSpPr>
              <p:nvPr/>
            </p:nvSpPr>
            <p:spPr bwMode="auto">
              <a:xfrm>
                <a:off x="3832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49" name="Oval 31"/>
              <p:cNvSpPr>
                <a:spLocks noChangeArrowheads="1"/>
              </p:cNvSpPr>
              <p:nvPr/>
            </p:nvSpPr>
            <p:spPr bwMode="auto">
              <a:xfrm>
                <a:off x="3968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0" name="Oval 32"/>
              <p:cNvSpPr>
                <a:spLocks noChangeArrowheads="1"/>
              </p:cNvSpPr>
              <p:nvPr/>
            </p:nvSpPr>
            <p:spPr bwMode="auto">
              <a:xfrm>
                <a:off x="4104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1" name="Oval 33"/>
              <p:cNvSpPr>
                <a:spLocks noChangeArrowheads="1"/>
              </p:cNvSpPr>
              <p:nvPr/>
            </p:nvSpPr>
            <p:spPr bwMode="auto">
              <a:xfrm>
                <a:off x="4240" y="1480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2" name="Oval 34"/>
              <p:cNvSpPr>
                <a:spLocks noChangeArrowheads="1"/>
              </p:cNvSpPr>
              <p:nvPr/>
            </p:nvSpPr>
            <p:spPr bwMode="auto">
              <a:xfrm>
                <a:off x="3016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3" name="Oval 35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4" name="Oval 36"/>
              <p:cNvSpPr>
                <a:spLocks noChangeArrowheads="1"/>
              </p:cNvSpPr>
              <p:nvPr/>
            </p:nvSpPr>
            <p:spPr bwMode="auto">
              <a:xfrm>
                <a:off x="3288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5" name="Oval 37"/>
              <p:cNvSpPr>
                <a:spLocks noChangeArrowheads="1"/>
              </p:cNvSpPr>
              <p:nvPr/>
            </p:nvSpPr>
            <p:spPr bwMode="auto">
              <a:xfrm>
                <a:off x="3424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6" name="Oval 38"/>
              <p:cNvSpPr>
                <a:spLocks noChangeArrowheads="1"/>
              </p:cNvSpPr>
              <p:nvPr/>
            </p:nvSpPr>
            <p:spPr bwMode="auto">
              <a:xfrm>
                <a:off x="3560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7" name="Oval 39"/>
              <p:cNvSpPr>
                <a:spLocks noChangeArrowheads="1"/>
              </p:cNvSpPr>
              <p:nvPr/>
            </p:nvSpPr>
            <p:spPr bwMode="auto">
              <a:xfrm>
                <a:off x="3696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8" name="Oval 40"/>
              <p:cNvSpPr>
                <a:spLocks noChangeArrowheads="1"/>
              </p:cNvSpPr>
              <p:nvPr/>
            </p:nvSpPr>
            <p:spPr bwMode="auto">
              <a:xfrm>
                <a:off x="3832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59" name="Oval 41"/>
              <p:cNvSpPr>
                <a:spLocks noChangeArrowheads="1"/>
              </p:cNvSpPr>
              <p:nvPr/>
            </p:nvSpPr>
            <p:spPr bwMode="auto">
              <a:xfrm>
                <a:off x="3968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0" name="Oval 42"/>
              <p:cNvSpPr>
                <a:spLocks noChangeArrowheads="1"/>
              </p:cNvSpPr>
              <p:nvPr/>
            </p:nvSpPr>
            <p:spPr bwMode="auto">
              <a:xfrm>
                <a:off x="4104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1" name="Oval 43"/>
              <p:cNvSpPr>
                <a:spLocks noChangeArrowheads="1"/>
              </p:cNvSpPr>
              <p:nvPr/>
            </p:nvSpPr>
            <p:spPr bwMode="auto">
              <a:xfrm>
                <a:off x="4240" y="1616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2" name="Oval 44"/>
              <p:cNvSpPr>
                <a:spLocks noChangeArrowheads="1"/>
              </p:cNvSpPr>
              <p:nvPr/>
            </p:nvSpPr>
            <p:spPr bwMode="auto">
              <a:xfrm>
                <a:off x="3152" y="175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3" name="Oval 45"/>
              <p:cNvSpPr>
                <a:spLocks noChangeArrowheads="1"/>
              </p:cNvSpPr>
              <p:nvPr/>
            </p:nvSpPr>
            <p:spPr bwMode="auto">
              <a:xfrm>
                <a:off x="3515" y="1978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4" name="Oval 46"/>
              <p:cNvSpPr>
                <a:spLocks noChangeArrowheads="1"/>
              </p:cNvSpPr>
              <p:nvPr/>
            </p:nvSpPr>
            <p:spPr bwMode="auto">
              <a:xfrm>
                <a:off x="3424" y="175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5" name="Oval 47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6" name="Oval 48"/>
              <p:cNvSpPr>
                <a:spLocks noChangeArrowheads="1"/>
              </p:cNvSpPr>
              <p:nvPr/>
            </p:nvSpPr>
            <p:spPr bwMode="auto">
              <a:xfrm>
                <a:off x="3606" y="175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7" name="Oval 49"/>
              <p:cNvSpPr>
                <a:spLocks noChangeArrowheads="1"/>
              </p:cNvSpPr>
              <p:nvPr/>
            </p:nvSpPr>
            <p:spPr bwMode="auto">
              <a:xfrm>
                <a:off x="3742" y="1797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8" name="Oval 50"/>
              <p:cNvSpPr>
                <a:spLocks noChangeArrowheads="1"/>
              </p:cNvSpPr>
              <p:nvPr/>
            </p:nvSpPr>
            <p:spPr bwMode="auto">
              <a:xfrm>
                <a:off x="3878" y="175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69" name="Oval 51"/>
              <p:cNvSpPr>
                <a:spLocks noChangeArrowheads="1"/>
              </p:cNvSpPr>
              <p:nvPr/>
            </p:nvSpPr>
            <p:spPr bwMode="auto">
              <a:xfrm>
                <a:off x="4060" y="175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0" name="Oval 52"/>
              <p:cNvSpPr>
                <a:spLocks noChangeArrowheads="1"/>
              </p:cNvSpPr>
              <p:nvPr/>
            </p:nvSpPr>
            <p:spPr bwMode="auto">
              <a:xfrm>
                <a:off x="4150" y="1843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1" name="Oval 53"/>
              <p:cNvSpPr>
                <a:spLocks noChangeArrowheads="1"/>
              </p:cNvSpPr>
              <p:nvPr/>
            </p:nvSpPr>
            <p:spPr bwMode="auto">
              <a:xfrm>
                <a:off x="4240" y="175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2" name="Oval 54"/>
              <p:cNvSpPr>
                <a:spLocks noChangeArrowheads="1"/>
              </p:cNvSpPr>
              <p:nvPr/>
            </p:nvSpPr>
            <p:spPr bwMode="auto">
              <a:xfrm>
                <a:off x="3062" y="1842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3" name="Oval 55"/>
              <p:cNvSpPr>
                <a:spLocks noChangeArrowheads="1"/>
              </p:cNvSpPr>
              <p:nvPr/>
            </p:nvSpPr>
            <p:spPr bwMode="auto">
              <a:xfrm>
                <a:off x="3288" y="1797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4" name="Oval 56"/>
              <p:cNvSpPr>
                <a:spLocks noChangeArrowheads="1"/>
              </p:cNvSpPr>
              <p:nvPr/>
            </p:nvSpPr>
            <p:spPr bwMode="auto">
              <a:xfrm>
                <a:off x="3379" y="1888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5" name="Oval 57"/>
              <p:cNvSpPr>
                <a:spLocks noChangeArrowheads="1"/>
              </p:cNvSpPr>
              <p:nvPr/>
            </p:nvSpPr>
            <p:spPr bwMode="auto">
              <a:xfrm>
                <a:off x="3787" y="1978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6" name="Oval 58"/>
              <p:cNvSpPr>
                <a:spLocks noChangeArrowheads="1"/>
              </p:cNvSpPr>
              <p:nvPr/>
            </p:nvSpPr>
            <p:spPr bwMode="auto">
              <a:xfrm>
                <a:off x="3651" y="1888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7" name="Oval 59"/>
              <p:cNvSpPr>
                <a:spLocks noChangeArrowheads="1"/>
              </p:cNvSpPr>
              <p:nvPr/>
            </p:nvSpPr>
            <p:spPr bwMode="auto">
              <a:xfrm>
                <a:off x="3833" y="1888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8" name="Oval 60"/>
              <p:cNvSpPr>
                <a:spLocks noChangeArrowheads="1"/>
              </p:cNvSpPr>
              <p:nvPr/>
            </p:nvSpPr>
            <p:spPr bwMode="auto">
              <a:xfrm>
                <a:off x="3969" y="1979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79" name="Oval 61"/>
              <p:cNvSpPr>
                <a:spLocks noChangeArrowheads="1"/>
              </p:cNvSpPr>
              <p:nvPr/>
            </p:nvSpPr>
            <p:spPr bwMode="auto">
              <a:xfrm>
                <a:off x="3969" y="1843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0" name="Oval 62"/>
              <p:cNvSpPr>
                <a:spLocks noChangeArrowheads="1"/>
              </p:cNvSpPr>
              <p:nvPr/>
            </p:nvSpPr>
            <p:spPr bwMode="auto">
              <a:xfrm>
                <a:off x="4060" y="1933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1" name="Oval 63"/>
              <p:cNvSpPr>
                <a:spLocks noChangeArrowheads="1"/>
              </p:cNvSpPr>
              <p:nvPr/>
            </p:nvSpPr>
            <p:spPr bwMode="auto">
              <a:xfrm>
                <a:off x="4196" y="1979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2" name="Oval 64"/>
              <p:cNvSpPr>
                <a:spLocks noChangeArrowheads="1"/>
              </p:cNvSpPr>
              <p:nvPr/>
            </p:nvSpPr>
            <p:spPr bwMode="auto">
              <a:xfrm>
                <a:off x="3197" y="1843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3" name="Oval 65"/>
              <p:cNvSpPr>
                <a:spLocks noChangeArrowheads="1"/>
              </p:cNvSpPr>
              <p:nvPr/>
            </p:nvSpPr>
            <p:spPr bwMode="auto">
              <a:xfrm>
                <a:off x="3107" y="1978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4" name="Oval 66"/>
              <p:cNvSpPr>
                <a:spLocks noChangeArrowheads="1"/>
              </p:cNvSpPr>
              <p:nvPr/>
            </p:nvSpPr>
            <p:spPr bwMode="auto">
              <a:xfrm>
                <a:off x="3243" y="1979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5" name="Oval 67"/>
              <p:cNvSpPr>
                <a:spLocks noChangeArrowheads="1"/>
              </p:cNvSpPr>
              <p:nvPr/>
            </p:nvSpPr>
            <p:spPr bwMode="auto">
              <a:xfrm>
                <a:off x="3651" y="2024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6" name="Oval 68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7" name="Oval 69"/>
              <p:cNvSpPr>
                <a:spLocks noChangeArrowheads="1"/>
              </p:cNvSpPr>
              <p:nvPr/>
            </p:nvSpPr>
            <p:spPr bwMode="auto">
              <a:xfrm>
                <a:off x="3878" y="2069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8" name="Oval 70"/>
              <p:cNvSpPr>
                <a:spLocks noChangeArrowheads="1"/>
              </p:cNvSpPr>
              <p:nvPr/>
            </p:nvSpPr>
            <p:spPr bwMode="auto">
              <a:xfrm>
                <a:off x="4014" y="2115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89" name="Oval 71"/>
              <p:cNvSpPr>
                <a:spLocks noChangeArrowheads="1"/>
              </p:cNvSpPr>
              <p:nvPr/>
            </p:nvSpPr>
            <p:spPr bwMode="auto">
              <a:xfrm>
                <a:off x="4196" y="2115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0" name="Oval 72"/>
              <p:cNvSpPr>
                <a:spLocks noChangeArrowheads="1"/>
              </p:cNvSpPr>
              <p:nvPr/>
            </p:nvSpPr>
            <p:spPr bwMode="auto">
              <a:xfrm>
                <a:off x="3107" y="2114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1" name="Oval 73"/>
              <p:cNvSpPr>
                <a:spLocks noChangeArrowheads="1"/>
              </p:cNvSpPr>
              <p:nvPr/>
            </p:nvSpPr>
            <p:spPr bwMode="auto">
              <a:xfrm>
                <a:off x="3379" y="2024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2" name="Oval 74"/>
              <p:cNvSpPr>
                <a:spLocks noChangeArrowheads="1"/>
              </p:cNvSpPr>
              <p:nvPr/>
            </p:nvSpPr>
            <p:spPr bwMode="auto">
              <a:xfrm>
                <a:off x="3243" y="2115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3" name="Oval 75"/>
              <p:cNvSpPr>
                <a:spLocks noChangeArrowheads="1"/>
              </p:cNvSpPr>
              <p:nvPr/>
            </p:nvSpPr>
            <p:spPr bwMode="auto">
              <a:xfrm>
                <a:off x="3425" y="2115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4" name="Oval 76"/>
              <p:cNvSpPr>
                <a:spLocks noChangeArrowheads="1"/>
              </p:cNvSpPr>
              <p:nvPr/>
            </p:nvSpPr>
            <p:spPr bwMode="auto">
              <a:xfrm>
                <a:off x="3561" y="2115"/>
                <a:ext cx="91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5" name="Oval 83"/>
              <p:cNvSpPr>
                <a:spLocks noChangeArrowheads="1"/>
              </p:cNvSpPr>
              <p:nvPr/>
            </p:nvSpPr>
            <p:spPr bwMode="auto">
              <a:xfrm>
                <a:off x="3016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6" name="Oval 84"/>
              <p:cNvSpPr>
                <a:spLocks noChangeArrowheads="1"/>
              </p:cNvSpPr>
              <p:nvPr/>
            </p:nvSpPr>
            <p:spPr bwMode="auto">
              <a:xfrm>
                <a:off x="3152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7" name="Oval 85"/>
              <p:cNvSpPr>
                <a:spLocks noChangeArrowheads="1"/>
              </p:cNvSpPr>
              <p:nvPr/>
            </p:nvSpPr>
            <p:spPr bwMode="auto">
              <a:xfrm>
                <a:off x="3288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8" name="Oval 86"/>
              <p:cNvSpPr>
                <a:spLocks noChangeArrowheads="1"/>
              </p:cNvSpPr>
              <p:nvPr/>
            </p:nvSpPr>
            <p:spPr bwMode="auto">
              <a:xfrm>
                <a:off x="3424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499" name="Oval 87"/>
              <p:cNvSpPr>
                <a:spLocks noChangeArrowheads="1"/>
              </p:cNvSpPr>
              <p:nvPr/>
            </p:nvSpPr>
            <p:spPr bwMode="auto">
              <a:xfrm>
                <a:off x="3560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500" name="Oval 88"/>
              <p:cNvSpPr>
                <a:spLocks noChangeArrowheads="1"/>
              </p:cNvSpPr>
              <p:nvPr/>
            </p:nvSpPr>
            <p:spPr bwMode="auto">
              <a:xfrm>
                <a:off x="3696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501" name="Oval 89"/>
              <p:cNvSpPr>
                <a:spLocks noChangeArrowheads="1"/>
              </p:cNvSpPr>
              <p:nvPr/>
            </p:nvSpPr>
            <p:spPr bwMode="auto">
              <a:xfrm>
                <a:off x="3832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502" name="Oval 90"/>
              <p:cNvSpPr>
                <a:spLocks noChangeArrowheads="1"/>
              </p:cNvSpPr>
              <p:nvPr/>
            </p:nvSpPr>
            <p:spPr bwMode="auto">
              <a:xfrm>
                <a:off x="3968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503" name="Oval 91"/>
              <p:cNvSpPr>
                <a:spLocks noChangeArrowheads="1"/>
              </p:cNvSpPr>
              <p:nvPr/>
            </p:nvSpPr>
            <p:spPr bwMode="auto">
              <a:xfrm>
                <a:off x="4104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8504" name="Oval 92"/>
              <p:cNvSpPr>
                <a:spLocks noChangeArrowheads="1"/>
              </p:cNvSpPr>
              <p:nvPr/>
            </p:nvSpPr>
            <p:spPr bwMode="auto">
              <a:xfrm>
                <a:off x="4240" y="1344"/>
                <a:ext cx="91" cy="91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85"/>
          <p:cNvSpPr txBox="1">
            <a:spLocks noChangeArrowheads="1"/>
          </p:cNvSpPr>
          <p:nvPr/>
        </p:nvSpPr>
        <p:spPr bwMode="auto">
          <a:xfrm>
            <a:off x="2484438" y="2708275"/>
            <a:ext cx="4532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/>
              <a:t>Thanks</a:t>
            </a:r>
            <a:r>
              <a:rPr lang="zh-CN" altLang="en-US" sz="8000"/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高能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高能所</Template>
  <TotalTime>1405</TotalTime>
  <Words>260</Words>
  <Application>Microsoft Office PowerPoint</Application>
  <PresentationFormat>全屏显示(4:3)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8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Calibri</vt:lpstr>
      <vt:lpstr>Wingdings</vt:lpstr>
      <vt:lpstr>Symbol</vt:lpstr>
      <vt:lpstr>Times New Roman</vt:lpstr>
      <vt:lpstr>高能所</vt:lpstr>
      <vt:lpstr>高能所</vt:lpstr>
      <vt:lpstr>高能所</vt:lpstr>
      <vt:lpstr>高能所</vt:lpstr>
      <vt:lpstr>高能所</vt:lpstr>
      <vt:lpstr>高能所</vt:lpstr>
      <vt:lpstr>高能所</vt:lpstr>
      <vt:lpstr>高能所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中级职称报告</dc:title>
  <dc:creator>maysh-pc</dc:creator>
  <cp:lastModifiedBy>Liubq</cp:lastModifiedBy>
  <cp:revision>87</cp:revision>
  <dcterms:created xsi:type="dcterms:W3CDTF">2014-12-04T11:02:29Z</dcterms:created>
  <dcterms:modified xsi:type="dcterms:W3CDTF">2017-01-17T08:50:41Z</dcterms:modified>
</cp:coreProperties>
</file>