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58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73" r:id="rId3"/>
    <p:sldId id="334" r:id="rId4"/>
    <p:sldId id="362" r:id="rId5"/>
    <p:sldId id="356" r:id="rId6"/>
    <p:sldId id="370" r:id="rId7"/>
    <p:sldId id="369" r:id="rId8"/>
    <p:sldId id="371" r:id="rId9"/>
    <p:sldId id="367" r:id="rId10"/>
    <p:sldId id="372" r:id="rId11"/>
    <p:sldId id="359" r:id="rId12"/>
    <p:sldId id="345" r:id="rId13"/>
    <p:sldId id="329" r:id="rId14"/>
    <p:sldId id="308" r:id="rId15"/>
    <p:sldId id="331" r:id="rId16"/>
    <p:sldId id="349" r:id="rId17"/>
    <p:sldId id="350" r:id="rId18"/>
    <p:sldId id="346" r:id="rId19"/>
    <p:sldId id="351" r:id="rId20"/>
    <p:sldId id="352" r:id="rId21"/>
    <p:sldId id="353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94721" autoAdjust="0"/>
  </p:normalViewPr>
  <p:slideViewPr>
    <p:cSldViewPr snapToGrid="0" snapToObjects="1">
      <p:cViewPr>
        <p:scale>
          <a:sx n="100" d="100"/>
          <a:sy n="100" d="100"/>
        </p:scale>
        <p:origin x="-946" y="1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1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90EF0-499D-2941-BA1D-49FA1DE397E5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B1F42-0123-3D4E-A49B-DFF05871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06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FC469-19E7-D94B-99D3-616997BA3817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9D611-A730-BC45-96EA-4B7FB3B2F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099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July/01/16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ICHEP2016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July/01/16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ICHEP2016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July/01/16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ICHEP2016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July/01/16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ICHEP2016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July/01/16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ICHEP2016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July/01/16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ICHEP2016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July/01/16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ICHEP2016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July/01/16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ICHEP2016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July/01/16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ICHEP2016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July/01/16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ICHEP2016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July/01/16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ICHEP2016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988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668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32056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altLang="zh-CN" smtClean="0"/>
              <a:t>July/01/16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6432056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92934"/>
                </a:solidFill>
              </a:defRPr>
            </a:lvl1pPr>
          </a:lstStyle>
          <a:p>
            <a:r>
              <a:rPr lang="en-US" smtClean="0"/>
              <a:t>ICHEP2016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432056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292934"/>
                </a:solidFill>
              </a:defRPr>
            </a:lvl1pPr>
          </a:lstStyle>
          <a:p>
            <a:fld id="{F155AB6C-F47B-5844-B824-9938C44668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9" r:id="rId1"/>
    <p:sldLayoutId id="2147484590" r:id="rId2"/>
    <p:sldLayoutId id="2147484591" r:id="rId3"/>
    <p:sldLayoutId id="2147484592" r:id="rId4"/>
    <p:sldLayoutId id="2147484593" r:id="rId5"/>
    <p:sldLayoutId id="2147484594" r:id="rId6"/>
    <p:sldLayoutId id="2147484595" r:id="rId7"/>
    <p:sldLayoutId id="2147484596" r:id="rId8"/>
    <p:sldLayoutId id="2147484597" r:id="rId9"/>
    <p:sldLayoutId id="2147484598" r:id="rId10"/>
    <p:sldLayoutId id="214748459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cepc.ihep.ac.cn/preCDR/volume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cepc.ihep.ac.cn/preCDR/volume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cepc.ihep.ac.cn/preCDR/volume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2796" y="1530435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Electroweak Physics Towards the CDR</a:t>
            </a:r>
            <a:endParaRPr lang="en-US" sz="4000" cap="none" dirty="0">
              <a:cs typeface="Arial Narrow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543" y="150181"/>
            <a:ext cx="7677557" cy="1500819"/>
          </a:xfrm>
          <a:prstGeom prst="rect">
            <a:avLst/>
          </a:prstGeom>
        </p:spPr>
      </p:pic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err="1" smtClean="0"/>
              <a:t>Zhijun</a:t>
            </a:r>
            <a:r>
              <a:rPr lang="en-US" altLang="zh-CN" dirty="0" smtClean="0"/>
              <a:t> Liang  (IHEP)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879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155420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Manpower status </a:t>
            </a:r>
            <a:endParaRPr lang="zh-CN" altLang="en-US" dirty="0"/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2659619"/>
              </p:ext>
            </p:extLst>
          </p:nvPr>
        </p:nvGraphicFramePr>
        <p:xfrm>
          <a:off x="457200" y="1011528"/>
          <a:ext cx="7901940" cy="5420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8214"/>
                <a:gridCol w="1526863"/>
                <a:gridCol w="1526863"/>
              </a:tblGrid>
              <a:tr h="287555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manpower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Availability</a:t>
                      </a:r>
                      <a:r>
                        <a:rPr lang="en-US" altLang="zh-CN" baseline="0" dirty="0" smtClean="0"/>
                        <a:t> </a:t>
                      </a:r>
                      <a:endParaRPr lang="zh-CN" altLang="en-US" dirty="0"/>
                    </a:p>
                  </a:txBody>
                  <a:tcPr/>
                </a:tc>
              </a:tr>
              <a:tr h="766813"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Resonant depolarization and</a:t>
                      </a:r>
                      <a:r>
                        <a:rPr lang="en-US" altLang="zh-CN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</a:rPr>
                        <a:t>Compton scattering method on beam energy 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/>
                </a:tc>
              </a:tr>
              <a:tr h="5511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>
                          <a:latin typeface="Arial" charset="0"/>
                        </a:rPr>
                        <a:t>Optimize off-peak runs statistics and selection </a:t>
                      </a:r>
                      <a:endParaRPr lang="zh-CN" alt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>
                          <a:solidFill>
                            <a:srgbClr val="0070C0"/>
                          </a:solidFill>
                        </a:rPr>
                        <a:t>-</a:t>
                      </a:r>
                      <a:endParaRPr lang="zh-CN" altLang="en-US" sz="20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0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7188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aseline="0" dirty="0" smtClean="0">
                          <a:solidFill>
                            <a:schemeClr val="tx1"/>
                          </a:solidFill>
                        </a:rPr>
                        <a:t>Validate B/c tagging performance in </a:t>
                      </a:r>
                      <a:r>
                        <a:rPr lang="en-US" altLang="zh-CN" dirty="0" err="1" smtClean="0">
                          <a:solidFill>
                            <a:schemeClr val="tx1"/>
                          </a:solidFill>
                        </a:rPr>
                        <a:t>R_b</a:t>
                      </a:r>
                      <a:endParaRPr lang="zh-CN" alt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altLang="zh-CN" baseline="0" dirty="0" smtClean="0">
                          <a:solidFill>
                            <a:schemeClr val="tx1"/>
                          </a:solidFill>
                        </a:rPr>
                        <a:t>Measurement </a:t>
                      </a:r>
                      <a:endParaRPr lang="en-US" altLang="zh-CN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aseline="0" dirty="0" smtClean="0"/>
                        <a:t>Bo Li</a:t>
                      </a:r>
                      <a:endParaRPr lang="en-US" altLang="zh-CN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aseline="0" dirty="0" smtClean="0"/>
                        <a:t>Just joint</a:t>
                      </a:r>
                      <a:endParaRPr lang="en-US" altLang="zh-CN" baseline="0" dirty="0" smtClean="0"/>
                    </a:p>
                  </a:txBody>
                  <a:tcPr/>
                </a:tc>
              </a:tr>
              <a:tr h="5032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aseline="0" dirty="0" smtClean="0"/>
                        <a:t>Jet charge reconstruction </a:t>
                      </a:r>
                      <a:endParaRPr lang="en-US" altLang="zh-CN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-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 smtClean="0"/>
                    </a:p>
                  </a:txBody>
                  <a:tcPr/>
                </a:tc>
              </a:tr>
              <a:tr h="2915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Lepton reconstruction</a:t>
                      </a:r>
                      <a:r>
                        <a:rPr lang="en-US" altLang="zh-CN" baseline="0" dirty="0" smtClean="0">
                          <a:solidFill>
                            <a:srgbClr val="FF0000"/>
                          </a:solidFill>
                        </a:rPr>
                        <a:t> in jets</a:t>
                      </a:r>
                      <a:endParaRPr lang="zh-CN" alt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-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 smtClean="0"/>
                    </a:p>
                  </a:txBody>
                  <a:tcPr/>
                </a:tc>
              </a:tr>
              <a:tr h="5032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Optimize</a:t>
                      </a:r>
                      <a:r>
                        <a:rPr lang="en-US" altLang="zh-CN" baseline="0" dirty="0" smtClean="0"/>
                        <a:t> W mass reconstruction and jet energy calibration  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err="1" smtClean="0"/>
                        <a:t>Yanjun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Till</a:t>
                      </a:r>
                      <a:r>
                        <a:rPr lang="en-US" altLang="zh-CN" baseline="0" dirty="0" smtClean="0"/>
                        <a:t> middle of 2017</a:t>
                      </a:r>
                      <a:endParaRPr lang="zh-CN" altLang="en-US" dirty="0" smtClean="0"/>
                    </a:p>
                  </a:txBody>
                  <a:tcPr/>
                </a:tc>
              </a:tr>
              <a:tr h="5032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latin typeface="Arial" charset="0"/>
                        </a:rPr>
                        <a:t>Optimize off-peak runs statistics and selection </a:t>
                      </a:r>
                      <a:endParaRPr lang="zh-CN" alt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0070C0"/>
                          </a:solidFill>
                        </a:rPr>
                        <a:t>-</a:t>
                      </a:r>
                      <a:endParaRPr lang="zh-CN" alt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718887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Detector acceptance ,</a:t>
                      </a:r>
                    </a:p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forward detector alignment precision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Mengran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Till</a:t>
                      </a:r>
                      <a:r>
                        <a:rPr lang="en-US" altLang="zh-CN" baseline="0" dirty="0" smtClean="0"/>
                        <a:t> middle of 2017</a:t>
                      </a:r>
                      <a:endParaRPr lang="zh-CN" alt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14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4320" y="1155220"/>
            <a:ext cx="8801100" cy="4876800"/>
          </a:xfrm>
        </p:spPr>
        <p:txBody>
          <a:bodyPr/>
          <a:lstStyle/>
          <a:p>
            <a:r>
              <a:rPr lang="en-US" altLang="zh-CN" dirty="0" smtClean="0"/>
              <a:t>EWK study in Pre-CDR is mainly based on extrapolation from LEP 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Would like to do fast or full simulation study for CEPC CDR.</a:t>
            </a:r>
          </a:p>
          <a:p>
            <a:r>
              <a:rPr lang="en-US" altLang="zh-CN" dirty="0" smtClean="0">
                <a:solidFill>
                  <a:srgbClr val="0070C0"/>
                </a:solidFill>
              </a:rPr>
              <a:t>Need more manpower to complete these study 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Welcome to join this effort </a:t>
            </a:r>
            <a:r>
              <a:rPr lang="en-US" altLang="zh-CN" dirty="0" smtClean="0">
                <a:solidFill>
                  <a:srgbClr val="FF0000"/>
                </a:solidFill>
              </a:rPr>
              <a:t> 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lvl="1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312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3575460"/>
            <a:ext cx="3289300" cy="328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84710"/>
            <a:ext cx="96139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LEP</a:t>
            </a:r>
            <a:r>
              <a:rPr lang="en-US" altLang="zh-CN" dirty="0" smtClean="0"/>
              <a:t>/SLD: </a:t>
            </a:r>
            <a:r>
              <a:rPr lang="en-US" dirty="0" smtClean="0"/>
              <a:t>0.23153 </a:t>
            </a:r>
            <a:r>
              <a:rPr lang="en-US" dirty="0"/>
              <a:t>± 0.00016 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>
                <a:solidFill>
                  <a:srgbClr val="3366FF"/>
                </a:solidFill>
              </a:rPr>
              <a:t>0.1% precision. 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FF"/>
                </a:solidFill>
              </a:rPr>
              <a:t>Stat error is one of limiting factor. 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CEPC  </a:t>
            </a:r>
          </a:p>
          <a:p>
            <a:pPr marL="457517" lvl="1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/>
              <a:t>systematics error : 0.01%</a:t>
            </a:r>
          </a:p>
          <a:p>
            <a:pPr marL="731837" lvl="2">
              <a:defRPr/>
            </a:pPr>
            <a:r>
              <a:rPr lang="en-US" dirty="0" smtClean="0">
                <a:solidFill>
                  <a:srgbClr val="0000FF"/>
                </a:solidFill>
              </a:rPr>
              <a:t>Input From Backward</a:t>
            </a:r>
            <a:r>
              <a:rPr lang="en-US" dirty="0">
                <a:solidFill>
                  <a:srgbClr val="0000FF"/>
                </a:solidFill>
              </a:rPr>
              <a:t>-forward </a:t>
            </a:r>
            <a:r>
              <a:rPr lang="en-US" dirty="0" smtClean="0">
                <a:solidFill>
                  <a:srgbClr val="0000FF"/>
                </a:solidFill>
              </a:rPr>
              <a:t>asymmetry measurement </a:t>
            </a:r>
          </a:p>
          <a:p>
            <a:pPr marL="731837" lvl="2">
              <a:defRPr/>
            </a:pPr>
            <a:r>
              <a:rPr lang="en-US" dirty="0" smtClean="0">
                <a:solidFill>
                  <a:srgbClr val="0000FF"/>
                </a:solidFill>
              </a:rPr>
              <a:t>The precision </a:t>
            </a:r>
            <a:r>
              <a:rPr lang="en-US" dirty="0" err="1" smtClean="0">
                <a:solidFill>
                  <a:srgbClr val="0000FF"/>
                </a:solidFill>
              </a:rPr>
              <a:t>mZ</a:t>
            </a:r>
            <a:r>
              <a:rPr lang="en-US" dirty="0" smtClean="0">
                <a:solidFill>
                  <a:srgbClr val="0000FF"/>
                </a:solidFill>
              </a:rPr>
              <a:t> is another limiting factor ( uncertainty on </a:t>
            </a:r>
            <a:r>
              <a:rPr lang="en-US" altLang="zh-CN" dirty="0" err="1" smtClean="0">
                <a:solidFill>
                  <a:srgbClr val="0070C0"/>
                </a:solidFill>
              </a:rPr>
              <a:t>P</a:t>
            </a:r>
            <a:r>
              <a:rPr lang="en-US" altLang="zh-CN" baseline="-25000" dirty="0" err="1" smtClean="0">
                <a:solidFill>
                  <a:srgbClr val="0070C0"/>
                </a:solidFill>
              </a:rPr>
              <a:t>beam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altLang="zh-CN" dirty="0" smtClean="0">
                <a:solidFill>
                  <a:srgbClr val="0000FF"/>
                </a:solidFill>
              </a:rPr>
              <a:t>)</a:t>
            </a:r>
            <a:endParaRPr lang="en-US" dirty="0" smtClean="0">
              <a:solidFill>
                <a:srgbClr val="0000FF"/>
              </a:solidFill>
            </a:endParaRPr>
          </a:p>
          <a:p>
            <a:pPr lvl="1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1800" dirty="0" smtClean="0">
                <a:solidFill>
                  <a:srgbClr val="FF0000"/>
                </a:solidFill>
              </a:rPr>
              <a:t>If </a:t>
            </a:r>
            <a:r>
              <a:rPr lang="en-US" altLang="zh-CN" sz="1800" dirty="0" err="1" smtClean="0">
                <a:solidFill>
                  <a:srgbClr val="FF0000"/>
                </a:solidFill>
              </a:rPr>
              <a:t>mZ</a:t>
            </a:r>
            <a:r>
              <a:rPr lang="en-US" altLang="zh-CN" sz="1800" dirty="0" smtClean="0">
                <a:solidFill>
                  <a:srgbClr val="FF0000"/>
                </a:solidFill>
              </a:rPr>
              <a:t> is not well measured in CEPC ,</a:t>
            </a:r>
          </a:p>
          <a:p>
            <a:pPr lvl="2">
              <a:defRPr/>
            </a:pPr>
            <a:r>
              <a:rPr lang="en-US" altLang="zh-CN" sz="1600" dirty="0" smtClean="0"/>
              <a:t>We need a large statistics of off-Z peak runs for weak mixing angle</a:t>
            </a:r>
          </a:p>
          <a:p>
            <a:pPr lvl="1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CN" dirty="0" smtClean="0"/>
          </a:p>
          <a:p>
            <a:pPr lvl="1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CN" dirty="0" smtClean="0"/>
          </a:p>
          <a:p>
            <a:pPr marL="274320" lvl="1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altLang="zh-CN" baseline="30000" dirty="0"/>
          </a:p>
          <a:p>
            <a:pPr lvl="1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lvl="2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-22987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dirty="0" smtClean="0"/>
              <a:t>Weak</a:t>
            </a:r>
            <a:r>
              <a:rPr lang="zh-CN" altLang="en-US" dirty="0" smtClean="0"/>
              <a:t> </a:t>
            </a:r>
            <a:r>
              <a:rPr lang="en-US" altLang="zh-CN" dirty="0" smtClean="0"/>
              <a:t>mixing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angle</a:t>
            </a:r>
            <a:r>
              <a:rPr lang="zh-CN" altLang="en-US" dirty="0" smtClean="0"/>
              <a:t>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064500" y="6432056"/>
            <a:ext cx="1066800" cy="329184"/>
          </a:xfrm>
        </p:spPr>
        <p:txBody>
          <a:bodyPr/>
          <a:lstStyle/>
          <a:p>
            <a:pPr>
              <a:defRPr/>
            </a:pPr>
            <a:fld id="{C5B0FA73-B677-D541-B750-A22E4FB789C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2150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0"/>
            <a:ext cx="12573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5226050" y="3847068"/>
            <a:ext cx="2669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CEPC off-peak runs stat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33719" y="5746234"/>
            <a:ext cx="616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LEP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621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5419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Branching ratio ( </a:t>
            </a:r>
            <a:r>
              <a:rPr lang="en-US" dirty="0" err="1" smtClean="0"/>
              <a:t>R</a:t>
            </a:r>
            <a:r>
              <a:rPr lang="en-US" baseline="30000" dirty="0" err="1" smtClean="0"/>
              <a:t>b</a:t>
            </a:r>
            <a:r>
              <a:rPr lang="en-US" dirty="0" smtClean="0"/>
              <a:t>)</a:t>
            </a:r>
            <a:endParaRPr lang="en-US" baseline="30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588169"/>
            <a:ext cx="8039100" cy="4876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LEP measurement </a:t>
            </a:r>
            <a:r>
              <a:rPr lang="en-US" dirty="0" smtClean="0"/>
              <a:t> 0.21594 </a:t>
            </a:r>
            <a:r>
              <a:rPr lang="en-US" dirty="0"/>
              <a:t>±</a:t>
            </a:r>
            <a:r>
              <a:rPr lang="en-US" dirty="0" smtClean="0"/>
              <a:t>0.00066</a:t>
            </a:r>
          </a:p>
          <a:p>
            <a:pPr lvl="1" eaLnBrk="1" hangingPunct="1">
              <a:defRPr/>
            </a:pPr>
            <a:r>
              <a:rPr lang="en-US" sz="1600" dirty="0">
                <a:solidFill>
                  <a:srgbClr val="0000FF"/>
                </a:solidFill>
              </a:rPr>
              <a:t>Stat error : 0.44% </a:t>
            </a:r>
          </a:p>
          <a:p>
            <a:pPr lvl="1" eaLnBrk="1" hangingPunct="1">
              <a:defRPr/>
            </a:pPr>
            <a:r>
              <a:rPr lang="en-US" sz="1600" dirty="0" err="1">
                <a:solidFill>
                  <a:srgbClr val="0000FF"/>
                </a:solidFill>
              </a:rPr>
              <a:t>Syst</a:t>
            </a:r>
            <a:r>
              <a:rPr lang="en-US" sz="1600" dirty="0">
                <a:solidFill>
                  <a:srgbClr val="0000FF"/>
                </a:solidFill>
              </a:rPr>
              <a:t> error : 0.35</a:t>
            </a:r>
            <a:r>
              <a:rPr lang="en-US" sz="1600" dirty="0" smtClean="0">
                <a:solidFill>
                  <a:srgbClr val="0000FF"/>
                </a:solidFill>
              </a:rPr>
              <a:t>%</a:t>
            </a:r>
          </a:p>
          <a:p>
            <a:pPr lvl="1" eaLnBrk="1" hangingPunct="1">
              <a:defRPr/>
            </a:pPr>
            <a:r>
              <a:rPr lang="en-US" sz="1600" dirty="0" smtClean="0">
                <a:solidFill>
                  <a:srgbClr val="0000FF"/>
                </a:solidFill>
              </a:rPr>
              <a:t>Typically using 65% working points</a:t>
            </a:r>
            <a:endParaRPr lang="en-US" sz="1600" dirty="0">
              <a:solidFill>
                <a:srgbClr val="0000FF"/>
              </a:solidFill>
            </a:endParaRPr>
          </a:p>
          <a:p>
            <a:pPr eaLnBrk="1" hangingPunct="1">
              <a:defRPr/>
            </a:pPr>
            <a:r>
              <a:rPr lang="en-US" dirty="0" smtClean="0"/>
              <a:t>CEPC pre-CDR</a:t>
            </a:r>
          </a:p>
          <a:p>
            <a:pPr lvl="1">
              <a:defRPr/>
            </a:pPr>
            <a:r>
              <a:rPr lang="en-US" dirty="0"/>
              <a:t>Expected Stat error ( 0.04%)</a:t>
            </a:r>
          </a:p>
          <a:p>
            <a:pPr lvl="1">
              <a:defRPr/>
            </a:pPr>
            <a:r>
              <a:rPr lang="en-US" dirty="0"/>
              <a:t>Expected </a:t>
            </a:r>
            <a:r>
              <a:rPr lang="en-US" dirty="0" err="1"/>
              <a:t>Syst</a:t>
            </a:r>
            <a:r>
              <a:rPr lang="en-US" dirty="0"/>
              <a:t> error   (0.07%</a:t>
            </a:r>
            <a:r>
              <a:rPr lang="en-US" dirty="0" smtClean="0"/>
              <a:t>)</a:t>
            </a:r>
          </a:p>
          <a:p>
            <a:pPr lvl="1" eaLnBrk="1" hangingPunct="1">
              <a:defRPr/>
            </a:pPr>
            <a:r>
              <a:rPr lang="en-US" sz="2100" dirty="0" smtClean="0"/>
              <a:t>Expect to use 80% working points</a:t>
            </a:r>
          </a:p>
          <a:p>
            <a:pPr lvl="2">
              <a:defRPr/>
            </a:pPr>
            <a:r>
              <a:rPr lang="en-US" sz="2100" dirty="0" smtClean="0">
                <a:solidFill>
                  <a:srgbClr val="0000FF"/>
                </a:solidFill>
              </a:rPr>
              <a:t>15% higher efficiency than SLD</a:t>
            </a:r>
          </a:p>
          <a:p>
            <a:pPr lvl="2">
              <a:defRPr/>
            </a:pPr>
            <a:r>
              <a:rPr lang="en-US" sz="2100" dirty="0" smtClean="0">
                <a:solidFill>
                  <a:srgbClr val="0000FF"/>
                </a:solidFill>
              </a:rPr>
              <a:t>20-30% higher in purity than SLD</a:t>
            </a:r>
          </a:p>
          <a:p>
            <a:pPr lvl="2" eaLnBrk="1" hangingPunct="1">
              <a:defRPr/>
            </a:pPr>
            <a:endParaRPr lang="en-US" dirty="0" smtClean="0"/>
          </a:p>
          <a:p>
            <a:pPr lvl="2" eaLnBrk="1" hangingPunct="1">
              <a:defRPr/>
            </a:pPr>
            <a:endParaRPr lang="en-US" dirty="0" smtClean="0"/>
          </a:p>
          <a:p>
            <a:pPr lvl="2"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D1CC0-42D6-9946-A3B2-ACB8A667F35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2253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600" y="65088"/>
            <a:ext cx="1968500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1016000"/>
            <a:ext cx="3848100" cy="3607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610116"/>
              </p:ext>
            </p:extLst>
          </p:nvPr>
        </p:nvGraphicFramePr>
        <p:xfrm>
          <a:off x="127000" y="4666825"/>
          <a:ext cx="9017000" cy="176870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311525"/>
                <a:gridCol w="1196975"/>
                <a:gridCol w="860425"/>
                <a:gridCol w="3648075"/>
              </a:tblGrid>
              <a:tr h="329889">
                <a:tc>
                  <a:txBody>
                    <a:bodyPr/>
                    <a:lstStyle/>
                    <a:p>
                      <a:r>
                        <a:rPr lang="en-US" dirty="0" smtClean="0"/>
                        <a:t>Uncertainty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LEP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CEPC</a:t>
                      </a:r>
                      <a:r>
                        <a:rPr lang="en-US" baseline="0" dirty="0" smtClean="0"/>
                        <a:t> improvement</a:t>
                      </a:r>
                      <a:endParaRPr lang="en-US" dirty="0"/>
                    </a:p>
                  </a:txBody>
                  <a:tcPr/>
                </a:tc>
              </a:tr>
              <a:tr h="397104">
                <a:tc>
                  <a:txBody>
                    <a:bodyPr/>
                    <a:lstStyle/>
                    <a:p>
                      <a:r>
                        <a:rPr lang="en-US" dirty="0" smtClean="0"/>
                        <a:t>charm physics modeling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tighter b tagging working</a:t>
                      </a:r>
                      <a:r>
                        <a:rPr lang="en-US" baseline="0" dirty="0" smtClean="0"/>
                        <a:t> point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29889"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smtClean="0"/>
                        <a:t>hemisphere tag correlations for b events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Higher b tagging efficiency </a:t>
                      </a:r>
                      <a:endParaRPr lang="en-US" dirty="0"/>
                    </a:p>
                  </a:txBody>
                  <a:tcPr/>
                </a:tc>
              </a:tr>
              <a:tr h="329889">
                <a:tc>
                  <a:txBody>
                    <a:bodyPr/>
                    <a:lstStyle/>
                    <a:p>
                      <a:r>
                        <a:rPr lang="fi-FI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gluon</a:t>
                      </a:r>
                      <a:r>
                        <a:rPr lang="fi-FI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splitting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Better</a:t>
                      </a:r>
                      <a:r>
                        <a:rPr lang="en-US" baseline="0" dirty="0" smtClean="0"/>
                        <a:t> </a:t>
                      </a:r>
                      <a:r>
                        <a:rPr lang="ro-RO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granularity in Calo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458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0"/>
            <a:ext cx="82296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Backward-forward asymmetry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measured from b jet 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87440"/>
            <a:ext cx="8229600" cy="6273800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LEP measurement : 0.1000+-0.0017 (Z peak) </a:t>
            </a:r>
          </a:p>
          <a:p>
            <a:pPr marL="731520" lvl="2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6600"/>
                </a:solidFill>
                <a:ea typeface="+mn-ea"/>
              </a:rPr>
              <a:t>Method 1: Soft lepton </a:t>
            </a:r>
            <a:r>
              <a:rPr lang="en-US" dirty="0">
                <a:solidFill>
                  <a:srgbClr val="FF6600"/>
                </a:solidFill>
                <a:ea typeface="+mn-ea"/>
              </a:rPr>
              <a:t>from b/c decay </a:t>
            </a:r>
            <a:r>
              <a:rPr lang="en-US" dirty="0" smtClean="0">
                <a:solidFill>
                  <a:srgbClr val="FF6600"/>
                </a:solidFill>
                <a:ea typeface="+mn-ea"/>
              </a:rPr>
              <a:t> (~2%)</a:t>
            </a:r>
            <a:endParaRPr lang="en-US" dirty="0">
              <a:solidFill>
                <a:srgbClr val="FF6600"/>
              </a:solidFill>
              <a:ea typeface="+mn-ea"/>
            </a:endParaRPr>
          </a:p>
          <a:p>
            <a:pPr marL="731520" lvl="2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6600"/>
                </a:solidFill>
                <a:ea typeface="+mn-ea"/>
              </a:rPr>
              <a:t>Method 2: jet </a:t>
            </a:r>
            <a:r>
              <a:rPr lang="en-US" dirty="0">
                <a:solidFill>
                  <a:srgbClr val="FF6600"/>
                </a:solidFill>
                <a:ea typeface="+mn-ea"/>
              </a:rPr>
              <a:t>charge method </a:t>
            </a:r>
            <a:r>
              <a:rPr lang="en-US" dirty="0" smtClean="0">
                <a:solidFill>
                  <a:srgbClr val="FF6600"/>
                </a:solidFill>
                <a:ea typeface="+mn-ea"/>
              </a:rPr>
              <a:t>using Inclusive </a:t>
            </a:r>
            <a:r>
              <a:rPr lang="en-US" dirty="0">
                <a:solidFill>
                  <a:srgbClr val="FF6600"/>
                </a:solidFill>
                <a:ea typeface="+mn-ea"/>
              </a:rPr>
              <a:t>b jet </a:t>
            </a:r>
            <a:r>
              <a:rPr lang="en-US" dirty="0" smtClean="0">
                <a:solidFill>
                  <a:srgbClr val="FF6600"/>
                </a:solidFill>
                <a:ea typeface="+mn-ea"/>
              </a:rPr>
              <a:t> (~1.2%)	</a:t>
            </a:r>
          </a:p>
          <a:p>
            <a:pPr marL="731520" lvl="2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6600"/>
                </a:solidFill>
                <a:ea typeface="+mn-ea"/>
              </a:rPr>
              <a:t>Method 3: D </a:t>
            </a:r>
            <a:r>
              <a:rPr lang="en-US" dirty="0">
                <a:solidFill>
                  <a:srgbClr val="FF6600"/>
                </a:solidFill>
                <a:ea typeface="+mn-ea"/>
              </a:rPr>
              <a:t>meson method </a:t>
            </a:r>
            <a:r>
              <a:rPr lang="en-US" dirty="0" smtClean="0">
                <a:solidFill>
                  <a:srgbClr val="FF6600"/>
                </a:solidFill>
                <a:ea typeface="+mn-ea"/>
              </a:rPr>
              <a:t>(&gt;8%, less important method) </a:t>
            </a:r>
            <a:endParaRPr lang="en-US" dirty="0" smtClean="0">
              <a:ea typeface="+mn-ea"/>
            </a:endParaRP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ea typeface="+mn-ea"/>
                <a:cs typeface="+mn-cs"/>
              </a:rPr>
              <a:t>CEPC </a:t>
            </a:r>
            <a:r>
              <a:rPr lang="en-US" dirty="0" smtClean="0"/>
              <a:t>pre-CDR</a:t>
            </a:r>
            <a:endParaRPr lang="en-US" dirty="0" smtClean="0">
              <a:ea typeface="+mn-ea"/>
              <a:cs typeface="+mn-cs"/>
            </a:endParaRPr>
          </a:p>
          <a:p>
            <a:pPr lvl="1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Focus more on method 2 (inclusive b jet measurement) </a:t>
            </a:r>
          </a:p>
          <a:p>
            <a:pPr marL="731520" lvl="2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6600"/>
                </a:solidFill>
                <a:ea typeface="+mn-ea"/>
              </a:rPr>
              <a:t>Expected Systematics (0.15%)</a:t>
            </a:r>
            <a:r>
              <a:rPr lang="en-US" dirty="0" smtClean="0">
                <a:solidFill>
                  <a:srgbClr val="3366FF"/>
                </a:solidFill>
                <a:ea typeface="+mn-ea"/>
              </a:rPr>
              <a:t> : </a:t>
            </a:r>
            <a:endParaRPr lang="en-US" dirty="0">
              <a:solidFill>
                <a:srgbClr val="3366FF"/>
              </a:solidFill>
              <a:ea typeface="+mn-ea"/>
            </a:endParaRPr>
          </a:p>
          <a:p>
            <a:pPr marL="731520" lvl="2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</a:endParaRPr>
          </a:p>
          <a:p>
            <a:pPr marL="731520" lvl="2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</a:endParaRP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1005840" lvl="3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</a:endParaRPr>
          </a:p>
          <a:p>
            <a:pPr marL="731520" lvl="2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</a:endParaRPr>
          </a:p>
          <a:p>
            <a:pPr marL="731520" lvl="2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</a:endParaRPr>
          </a:p>
          <a:p>
            <a:pPr marL="731520" lvl="2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</a:endParaRP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1433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075" y="266700"/>
            <a:ext cx="16224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5F47A-1013-B249-A3AC-7AE92FF4EE5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186442"/>
              </p:ext>
            </p:extLst>
          </p:nvPr>
        </p:nvGraphicFramePr>
        <p:xfrm>
          <a:off x="79375" y="3936136"/>
          <a:ext cx="9017000" cy="213446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311525"/>
                <a:gridCol w="1196975"/>
                <a:gridCol w="860425"/>
                <a:gridCol w="3648075"/>
              </a:tblGrid>
              <a:tr h="329889">
                <a:tc>
                  <a:txBody>
                    <a:bodyPr/>
                    <a:lstStyle/>
                    <a:p>
                      <a:r>
                        <a:rPr lang="en-US" dirty="0" smtClean="0"/>
                        <a:t>Uncertainty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LEP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CEPC</a:t>
                      </a:r>
                      <a:r>
                        <a:rPr lang="en-US" baseline="0" dirty="0" smtClean="0"/>
                        <a:t> improvement</a:t>
                      </a:r>
                      <a:endParaRPr lang="en-US" dirty="0"/>
                    </a:p>
                  </a:txBody>
                  <a:tcPr/>
                </a:tc>
              </a:tr>
              <a:tr h="397104">
                <a:tc>
                  <a:txBody>
                    <a:bodyPr/>
                    <a:lstStyle/>
                    <a:p>
                      <a:r>
                        <a:rPr lang="en-US" dirty="0" smtClean="0"/>
                        <a:t>charm physics modeling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tighter b tagging working</a:t>
                      </a:r>
                      <a:r>
                        <a:rPr lang="en-US" baseline="0" dirty="0" smtClean="0"/>
                        <a:t> point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29889"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smtClean="0">
                          <a:solidFill>
                            <a:srgbClr val="0000FF"/>
                          </a:solidFill>
                        </a:rPr>
                        <a:t>tracking resolution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0.8%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0.05%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better tracking resolution 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29889"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smtClean="0"/>
                        <a:t>hemisphere tag correlations for b events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Higher b tagging efficiency </a:t>
                      </a:r>
                      <a:endParaRPr lang="en-US" dirty="0"/>
                    </a:p>
                  </a:txBody>
                  <a:tcPr/>
                </a:tc>
              </a:tr>
              <a:tr h="32988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QCD and thrust axis correction 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0.7%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0.1%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Better</a:t>
                      </a:r>
                      <a:r>
                        <a:rPr lang="en-US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ro-RO" sz="1800" b="0" i="0" u="none" strike="noStrike" kern="1200" baseline="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granularity in Calo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1684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6680"/>
            <a:ext cx="8940800" cy="4876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CEPC electroweak physics in </a:t>
            </a:r>
            <a:r>
              <a:rPr lang="en-US" sz="2000" dirty="0"/>
              <a:t>Preliminary Conceptual Design </a:t>
            </a:r>
            <a:r>
              <a:rPr lang="en-US" sz="2000" dirty="0" smtClean="0"/>
              <a:t>Report.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Expected precision based on </a:t>
            </a:r>
            <a:r>
              <a:rPr lang="fr-FR" dirty="0">
                <a:solidFill>
                  <a:srgbClr val="0000FF"/>
                </a:solidFill>
              </a:rPr>
              <a:t>projections </a:t>
            </a:r>
            <a:r>
              <a:rPr lang="fr-FR" dirty="0" err="1">
                <a:solidFill>
                  <a:srgbClr val="0000FF"/>
                </a:solidFill>
              </a:rPr>
              <a:t>from</a:t>
            </a:r>
            <a:r>
              <a:rPr lang="fr-FR" dirty="0">
                <a:solidFill>
                  <a:srgbClr val="0000FF"/>
                </a:solidFill>
              </a:rPr>
              <a:t> LEP and ILC</a:t>
            </a:r>
            <a:r>
              <a:rPr lang="fr-FR" dirty="0" smtClean="0">
                <a:solidFill>
                  <a:srgbClr val="0000FF"/>
                </a:solidFill>
              </a:rPr>
              <a:t>.</a:t>
            </a:r>
            <a:endParaRPr lang="en-US" dirty="0" smtClean="0"/>
          </a:p>
          <a:p>
            <a:r>
              <a:rPr lang="en-US" sz="2000" dirty="0" smtClean="0"/>
              <a:t>Aim for more realistic study with full simulation for CDR next year. 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Mainly focus on a few key measurements. </a:t>
            </a:r>
          </a:p>
          <a:p>
            <a:pPr lvl="2"/>
            <a:r>
              <a:rPr lang="en-US" sz="2000" dirty="0" err="1" smtClean="0"/>
              <a:t>m</a:t>
            </a:r>
            <a:r>
              <a:rPr lang="en-US" sz="2000" baseline="-25000" dirty="0" err="1" smtClean="0"/>
              <a:t>W</a:t>
            </a:r>
            <a:endParaRPr lang="en-US" sz="2000" baseline="-25000" dirty="0" smtClean="0"/>
          </a:p>
          <a:p>
            <a:pPr lvl="2"/>
            <a:r>
              <a:rPr lang="en-US" sz="2000" dirty="0" smtClean="0"/>
              <a:t>Weak mixing angle</a:t>
            </a:r>
          </a:p>
          <a:p>
            <a:pPr lvl="2"/>
            <a:r>
              <a:rPr lang="en-US" sz="2000" dirty="0" err="1" smtClean="0"/>
              <a:t>mZ</a:t>
            </a:r>
            <a:r>
              <a:rPr lang="en-US" sz="2000" dirty="0" smtClean="0"/>
              <a:t>  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r>
              <a:rPr lang="en-US" smtClean="0"/>
              <a:t>Welcome </a:t>
            </a:r>
            <a:r>
              <a:rPr lang="en-US" dirty="0" smtClean="0"/>
              <a:t>to join this effort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11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-86840"/>
            <a:ext cx="8229600" cy="990600"/>
          </a:xfrm>
        </p:spPr>
        <p:txBody>
          <a:bodyPr/>
          <a:lstStyle/>
          <a:p>
            <a:r>
              <a:rPr lang="en-US" altLang="zh-CN" dirty="0" smtClean="0"/>
              <a:t>Urgent open task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8560"/>
            <a:ext cx="8229600" cy="4876800"/>
          </a:xfrm>
        </p:spPr>
        <p:txBody>
          <a:bodyPr/>
          <a:lstStyle/>
          <a:p>
            <a:r>
              <a:rPr lang="en-US" altLang="zh-CN" dirty="0" smtClean="0"/>
              <a:t>1. W mass measurement </a:t>
            </a:r>
          </a:p>
          <a:p>
            <a:pPr lvl="1"/>
            <a:r>
              <a:rPr lang="en-US" altLang="zh-CN" dirty="0" smtClean="0">
                <a:solidFill>
                  <a:srgbClr val="FF6600"/>
                </a:solidFill>
                <a:latin typeface="Arial" charset="0"/>
              </a:rPr>
              <a:t>Try to understand the precision with direct measurement approach </a:t>
            </a:r>
          </a:p>
          <a:p>
            <a:pPr lvl="1"/>
            <a:r>
              <a:rPr lang="en-US" altLang="zh-CN" dirty="0" smtClean="0">
                <a:solidFill>
                  <a:srgbClr val="FF6600"/>
                </a:solidFill>
                <a:latin typeface="Arial" charset="0"/>
              </a:rPr>
              <a:t>Design dedicated runs for WW threshold scan approach</a:t>
            </a:r>
            <a:endParaRPr lang="en-US" altLang="zh-CN" dirty="0" smtClean="0"/>
          </a:p>
          <a:p>
            <a:r>
              <a:rPr lang="en-US" altLang="zh-CN" dirty="0"/>
              <a:t>2</a:t>
            </a:r>
            <a:r>
              <a:rPr lang="en-US" altLang="zh-CN" dirty="0" smtClean="0"/>
              <a:t>. Detector optimization using Z-&gt;bb R(b) measurement as benchmark model. </a:t>
            </a:r>
          </a:p>
          <a:p>
            <a:pPr lvl="1"/>
            <a:r>
              <a:rPr lang="en-US" altLang="zh-CN" dirty="0" smtClean="0">
                <a:solidFill>
                  <a:srgbClr val="0070C0"/>
                </a:solidFill>
              </a:rPr>
              <a:t>Pixel size optimization:</a:t>
            </a:r>
          </a:p>
          <a:p>
            <a:pPr lvl="2"/>
            <a:r>
              <a:rPr lang="en-US" altLang="zh-CN" dirty="0" smtClean="0"/>
              <a:t>Baseline 16x16</a:t>
            </a:r>
            <a:r>
              <a:rPr lang="el-GR" altLang="zh-CN" dirty="0" smtClean="0">
                <a:latin typeface="Arial"/>
                <a:cs typeface="Arial"/>
              </a:rPr>
              <a:t>μ</a:t>
            </a:r>
            <a:r>
              <a:rPr lang="en-US" altLang="zh-CN" dirty="0" smtClean="0">
                <a:latin typeface="Arial"/>
                <a:cs typeface="Arial"/>
              </a:rPr>
              <a:t>m</a:t>
            </a:r>
          </a:p>
          <a:p>
            <a:pPr lvl="2"/>
            <a:r>
              <a:rPr lang="en-US" altLang="zh-CN" dirty="0" smtClean="0">
                <a:latin typeface="Arial"/>
                <a:cs typeface="Arial"/>
              </a:rPr>
              <a:t>Whether we need high resolution both </a:t>
            </a:r>
            <a:r>
              <a:rPr lang="en-US" altLang="zh-CN" dirty="0" err="1" smtClean="0">
                <a:latin typeface="Arial"/>
                <a:cs typeface="Arial"/>
              </a:rPr>
              <a:t>direcction</a:t>
            </a:r>
            <a:r>
              <a:rPr lang="en-US" altLang="zh-CN" dirty="0" smtClean="0">
                <a:latin typeface="Arial"/>
                <a:cs typeface="Arial"/>
              </a:rPr>
              <a:t> </a:t>
            </a:r>
          </a:p>
          <a:p>
            <a:pPr lvl="2"/>
            <a:r>
              <a:rPr lang="en-US" altLang="zh-CN" dirty="0" smtClean="0">
                <a:latin typeface="Arial"/>
                <a:cs typeface="Arial"/>
              </a:rPr>
              <a:t>Is 16x32</a:t>
            </a:r>
            <a:r>
              <a:rPr lang="el-GR" altLang="zh-CN" dirty="0">
                <a:cs typeface="Arial"/>
              </a:rPr>
              <a:t> μ</a:t>
            </a:r>
            <a:r>
              <a:rPr lang="en-US" altLang="zh-CN" dirty="0" smtClean="0">
                <a:cs typeface="Arial"/>
              </a:rPr>
              <a:t>m OK ? </a:t>
            </a:r>
          </a:p>
          <a:p>
            <a:pPr lvl="1"/>
            <a:r>
              <a:rPr lang="en-US" altLang="zh-CN" dirty="0" smtClean="0">
                <a:solidFill>
                  <a:srgbClr val="0070C0"/>
                </a:solidFill>
                <a:cs typeface="Arial"/>
              </a:rPr>
              <a:t>Momentum resolution requirement </a:t>
            </a:r>
          </a:p>
          <a:p>
            <a:pPr lvl="1"/>
            <a:r>
              <a:rPr lang="en-US" altLang="zh-CN" dirty="0" smtClean="0">
                <a:solidFill>
                  <a:srgbClr val="0070C0"/>
                </a:solidFill>
                <a:cs typeface="Arial"/>
              </a:rPr>
              <a:t>Impact parameter requirement </a:t>
            </a:r>
            <a:endParaRPr lang="en-US" altLang="zh-CN" dirty="0" smtClean="0">
              <a:solidFill>
                <a:srgbClr val="0070C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41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From Pre-CDR to CDR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Propagate beam momentum scale uncertainty to all EW measurement.</a:t>
            </a:r>
          </a:p>
          <a:p>
            <a:r>
              <a:rPr lang="en-US" altLang="zh-CN" dirty="0"/>
              <a:t>Give a clear physics requirement to accelerator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78" y="3592056"/>
            <a:ext cx="7414845" cy="2633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9202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5192" y="-243408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Plan for Weak mixing angle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19024" y="692696"/>
            <a:ext cx="8229600" cy="4525963"/>
          </a:xfrm>
        </p:spPr>
        <p:txBody>
          <a:bodyPr/>
          <a:lstStyle/>
          <a:p>
            <a:r>
              <a:rPr lang="en-US" altLang="zh-CN" dirty="0" smtClean="0"/>
              <a:t>More details in </a:t>
            </a:r>
            <a:r>
              <a:rPr lang="en-US" altLang="zh-CN" dirty="0" err="1" smtClean="0"/>
              <a:t>Mengran’s</a:t>
            </a:r>
            <a:r>
              <a:rPr lang="en-US" altLang="zh-CN" dirty="0" smtClean="0"/>
              <a:t> talk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304144" y="4847456"/>
            <a:ext cx="2232248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/>
              <a:t>Truth  distribution</a:t>
            </a:r>
          </a:p>
          <a:p>
            <a:pPr algn="ctr"/>
            <a:r>
              <a:rPr lang="en-US" altLang="zh-CN" sz="2800" dirty="0" smtClean="0"/>
              <a:t>From Z fitter </a:t>
            </a:r>
            <a:endParaRPr lang="zh-CN" altLang="en-US" sz="2800" dirty="0"/>
          </a:p>
        </p:txBody>
      </p:sp>
      <p:sp>
        <p:nvSpPr>
          <p:cNvPr id="5" name="矩形 4"/>
          <p:cNvSpPr/>
          <p:nvPr/>
        </p:nvSpPr>
        <p:spPr>
          <a:xfrm>
            <a:off x="3059832" y="5113736"/>
            <a:ext cx="2494564" cy="1130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err="1" smtClean="0"/>
              <a:t>unFolding</a:t>
            </a:r>
            <a:r>
              <a:rPr lang="en-US" altLang="zh-CN" sz="2400" dirty="0" smtClean="0"/>
              <a:t> matrix</a:t>
            </a:r>
            <a:endParaRPr lang="zh-CN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6444208" y="5122292"/>
            <a:ext cx="1872208" cy="1274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err="1" smtClean="0"/>
              <a:t>Reco</a:t>
            </a:r>
            <a:r>
              <a:rPr lang="en-US" altLang="zh-CN" sz="2400" dirty="0" smtClean="0"/>
              <a:t> level distribution </a:t>
            </a:r>
            <a:endParaRPr lang="zh-CN" altLang="en-US" sz="2400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5C8A-6A5A-4DA8-BDB1-2D9FC5F4E5FB}" type="slidenum">
              <a:rPr lang="zh-CN" altLang="en-US" smtClean="0"/>
              <a:t>18</a:t>
            </a:fld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>
            <a:off x="2627784" y="5506380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5796136" y="5506380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832834"/>
            <a:ext cx="3444666" cy="3199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4" y="2156764"/>
            <a:ext cx="3549299" cy="255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4686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-285694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CEPC accelerator 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896073"/>
            <a:ext cx="8928100" cy="4876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/>
              <a:t>Electron-positron </a:t>
            </a:r>
            <a:r>
              <a:rPr lang="en-US" dirty="0" smtClean="0"/>
              <a:t>circular collider 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Higgs </a:t>
            </a:r>
            <a:r>
              <a:rPr lang="en-US" dirty="0" err="1">
                <a:solidFill>
                  <a:srgbClr val="0000FF"/>
                </a:solidFill>
              </a:rPr>
              <a:t>Factory（E</a:t>
            </a:r>
            <a:r>
              <a:rPr lang="en-US" baseline="-25000" dirty="0" err="1">
                <a:solidFill>
                  <a:srgbClr val="0000FF"/>
                </a:solidFill>
              </a:rPr>
              <a:t>cms</a:t>
            </a:r>
            <a:r>
              <a:rPr lang="en-US" dirty="0">
                <a:solidFill>
                  <a:srgbClr val="0000FF"/>
                </a:solidFill>
              </a:rPr>
              <a:t>=250GeV , 10</a:t>
            </a:r>
            <a:r>
              <a:rPr lang="en-US" baseline="30000" dirty="0">
                <a:solidFill>
                  <a:srgbClr val="0000FF"/>
                </a:solidFill>
              </a:rPr>
              <a:t>6</a:t>
            </a:r>
            <a:r>
              <a:rPr lang="en-US" dirty="0">
                <a:solidFill>
                  <a:srgbClr val="0000FF"/>
                </a:solidFill>
              </a:rPr>
              <a:t> Higgs)</a:t>
            </a:r>
          </a:p>
          <a:p>
            <a:pPr lvl="2"/>
            <a:r>
              <a:rPr lang="en-US" b="1" dirty="0"/>
              <a:t>Precision study of Higgs coupling </a:t>
            </a:r>
            <a:r>
              <a:rPr lang="en-US" b="1" dirty="0" smtClean="0"/>
              <a:t>in ZH runs  </a:t>
            </a:r>
          </a:p>
          <a:p>
            <a:pPr lvl="2"/>
            <a:r>
              <a:rPr lang="en-US" b="1" dirty="0" smtClean="0"/>
              <a:t>complementary </a:t>
            </a:r>
            <a:r>
              <a:rPr lang="en-US" b="1" dirty="0"/>
              <a:t>to </a:t>
            </a:r>
            <a:r>
              <a:rPr lang="en-US" b="1" dirty="0" smtClean="0"/>
              <a:t>ILC</a:t>
            </a:r>
          </a:p>
          <a:p>
            <a:pPr lvl="2"/>
            <a:r>
              <a:rPr lang="en-US" b="1" dirty="0"/>
              <a:t>See </a:t>
            </a:r>
            <a:r>
              <a:rPr lang="en-US" b="1" dirty="0" err="1"/>
              <a:t>Manqi</a:t>
            </a:r>
            <a:r>
              <a:rPr lang="en-US" b="1" dirty="0"/>
              <a:t> and Gang’s talk this morning in Higgs </a:t>
            </a:r>
            <a:r>
              <a:rPr lang="en-US" b="1" dirty="0" smtClean="0"/>
              <a:t>section for more details </a:t>
            </a:r>
            <a:endParaRPr lang="en-US" b="1" dirty="0"/>
          </a:p>
          <a:p>
            <a:pPr lvl="1"/>
            <a:r>
              <a:rPr lang="pl-PL" dirty="0">
                <a:solidFill>
                  <a:srgbClr val="0000FF"/>
                </a:solidFill>
              </a:rPr>
              <a:t>Z  </a:t>
            </a:r>
            <a:r>
              <a:rPr lang="pl-PL" dirty="0" err="1">
                <a:solidFill>
                  <a:srgbClr val="0000FF"/>
                </a:solidFill>
              </a:rPr>
              <a:t>factory</a:t>
            </a:r>
            <a:r>
              <a:rPr lang="pl-PL" dirty="0">
                <a:solidFill>
                  <a:srgbClr val="0000FF"/>
                </a:solidFill>
              </a:rPr>
              <a:t>（</a:t>
            </a:r>
            <a:r>
              <a:rPr lang="en-US" dirty="0" err="1">
                <a:solidFill>
                  <a:srgbClr val="0000FF"/>
                </a:solidFill>
              </a:rPr>
              <a:t>E</a:t>
            </a:r>
            <a:r>
              <a:rPr lang="en-US" baseline="-25000" dirty="0" err="1">
                <a:solidFill>
                  <a:srgbClr val="0000FF"/>
                </a:solidFill>
              </a:rPr>
              <a:t>cms</a:t>
            </a:r>
            <a:r>
              <a:rPr lang="en-US" dirty="0">
                <a:solidFill>
                  <a:srgbClr val="0000FF"/>
                </a:solidFill>
              </a:rPr>
              <a:t>=91 </a:t>
            </a:r>
            <a:r>
              <a:rPr lang="en-US" dirty="0" err="1">
                <a:solidFill>
                  <a:srgbClr val="0000FF"/>
                </a:solidFill>
              </a:rPr>
              <a:t>GeV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pl-PL" dirty="0">
                <a:solidFill>
                  <a:srgbClr val="0000FF"/>
                </a:solidFill>
              </a:rPr>
              <a:t>10</a:t>
            </a:r>
            <a:r>
              <a:rPr lang="pl-PL" baseline="30000" dirty="0">
                <a:solidFill>
                  <a:srgbClr val="0000FF"/>
                </a:solidFill>
              </a:rPr>
              <a:t>10</a:t>
            </a:r>
            <a:r>
              <a:rPr lang="pl-PL" dirty="0">
                <a:solidFill>
                  <a:srgbClr val="0000FF"/>
                </a:solidFill>
              </a:rPr>
              <a:t> Z </a:t>
            </a:r>
            <a:r>
              <a:rPr lang="pl-PL" dirty="0" err="1">
                <a:solidFill>
                  <a:srgbClr val="0000FF"/>
                </a:solidFill>
              </a:rPr>
              <a:t>Boson</a:t>
            </a:r>
            <a:r>
              <a:rPr lang="pl-PL" dirty="0">
                <a:solidFill>
                  <a:srgbClr val="0000FF"/>
                </a:solidFill>
              </a:rPr>
              <a:t>）</a:t>
            </a:r>
            <a:r>
              <a:rPr lang="pl-PL" dirty="0" smtClean="0">
                <a:solidFill>
                  <a:srgbClr val="0000FF"/>
                </a:solidFill>
              </a:rPr>
              <a:t>:</a:t>
            </a:r>
          </a:p>
          <a:p>
            <a:pPr lvl="2"/>
            <a:r>
              <a:rPr lang="en-US" b="1" dirty="0"/>
              <a:t>Precision </a:t>
            </a:r>
            <a:r>
              <a:rPr lang="en-US" b="1" dirty="0" smtClean="0"/>
              <a:t>Electroweak measurement in Z pole running </a:t>
            </a:r>
          </a:p>
          <a:p>
            <a:pPr lvl="2"/>
            <a:r>
              <a:rPr lang="en-US" b="1" dirty="0" smtClean="0">
                <a:solidFill>
                  <a:srgbClr val="FF6600"/>
                </a:solidFill>
              </a:rPr>
              <a:t>Major focus of this talk </a:t>
            </a:r>
            <a:endParaRPr lang="en-US" dirty="0" smtClean="0">
              <a:solidFill>
                <a:srgbClr val="FF6600"/>
              </a:solidFill>
            </a:endParaRPr>
          </a:p>
          <a:p>
            <a:r>
              <a:rPr lang="en-US" dirty="0"/>
              <a:t>Preliminary Conceptual Design </a:t>
            </a:r>
            <a:r>
              <a:rPr lang="en-US" dirty="0" smtClean="0"/>
              <a:t>Report( Pre-CDR) available : </a:t>
            </a:r>
          </a:p>
          <a:p>
            <a:pPr lvl="1"/>
            <a:r>
              <a:rPr lang="pl-PL" dirty="0">
                <a:hlinkClick r:id="rId2"/>
              </a:rPr>
              <a:t>http://cepc.ihep.ac.cn/preCDR/</a:t>
            </a:r>
            <a:r>
              <a:rPr lang="pl-PL" dirty="0" smtClean="0">
                <a:hlinkClick r:id="rId2"/>
              </a:rPr>
              <a:t>volume.html</a:t>
            </a:r>
            <a:endParaRPr lang="en-US" dirty="0" smtClean="0"/>
          </a:p>
          <a:p>
            <a:r>
              <a:rPr lang="en-US" dirty="0" smtClean="0"/>
              <a:t>Aiming to finalize </a:t>
            </a:r>
            <a:r>
              <a:rPr lang="en-US" dirty="0"/>
              <a:t>Conceptual Design </a:t>
            </a:r>
            <a:r>
              <a:rPr lang="en-US" dirty="0" smtClean="0"/>
              <a:t>Report (CDR) next year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431" y="0"/>
            <a:ext cx="5511969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892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-285694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CEPC accelerator 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896073"/>
            <a:ext cx="8928100" cy="4876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/>
              <a:t>Electron-positron </a:t>
            </a:r>
            <a:r>
              <a:rPr lang="en-US" dirty="0" smtClean="0"/>
              <a:t>circular collider 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Higgs </a:t>
            </a:r>
            <a:r>
              <a:rPr lang="en-US" dirty="0" err="1">
                <a:solidFill>
                  <a:srgbClr val="0000FF"/>
                </a:solidFill>
              </a:rPr>
              <a:t>Factory（E</a:t>
            </a:r>
            <a:r>
              <a:rPr lang="en-US" baseline="-25000" dirty="0" err="1">
                <a:solidFill>
                  <a:srgbClr val="0000FF"/>
                </a:solidFill>
              </a:rPr>
              <a:t>cms</a:t>
            </a:r>
            <a:r>
              <a:rPr lang="en-US" dirty="0">
                <a:solidFill>
                  <a:srgbClr val="0000FF"/>
                </a:solidFill>
              </a:rPr>
              <a:t>=250GeV , 10</a:t>
            </a:r>
            <a:r>
              <a:rPr lang="en-US" baseline="30000" dirty="0">
                <a:solidFill>
                  <a:srgbClr val="0000FF"/>
                </a:solidFill>
              </a:rPr>
              <a:t>6</a:t>
            </a:r>
            <a:r>
              <a:rPr lang="en-US" dirty="0">
                <a:solidFill>
                  <a:srgbClr val="0000FF"/>
                </a:solidFill>
              </a:rPr>
              <a:t> Higgs)</a:t>
            </a:r>
          </a:p>
          <a:p>
            <a:pPr lvl="2"/>
            <a:r>
              <a:rPr lang="en-US" b="1" dirty="0"/>
              <a:t>Precision study of Higgs coupling </a:t>
            </a:r>
            <a:r>
              <a:rPr lang="en-US" b="1" dirty="0" smtClean="0"/>
              <a:t>in ZH runs  </a:t>
            </a:r>
          </a:p>
          <a:p>
            <a:pPr lvl="2"/>
            <a:r>
              <a:rPr lang="en-US" b="1" dirty="0" smtClean="0"/>
              <a:t>complementary </a:t>
            </a:r>
            <a:r>
              <a:rPr lang="en-US" b="1" dirty="0"/>
              <a:t>to </a:t>
            </a:r>
            <a:r>
              <a:rPr lang="en-US" b="1" dirty="0" smtClean="0"/>
              <a:t>ILC</a:t>
            </a:r>
          </a:p>
          <a:p>
            <a:pPr lvl="2"/>
            <a:r>
              <a:rPr lang="en-US" b="1" dirty="0"/>
              <a:t>See </a:t>
            </a:r>
            <a:r>
              <a:rPr lang="en-US" b="1" dirty="0" err="1"/>
              <a:t>Manqi</a:t>
            </a:r>
            <a:r>
              <a:rPr lang="en-US" b="1" dirty="0"/>
              <a:t> and Gang’s talk this morning in Higgs </a:t>
            </a:r>
            <a:r>
              <a:rPr lang="en-US" b="1" dirty="0" smtClean="0"/>
              <a:t>section for more details </a:t>
            </a:r>
            <a:endParaRPr lang="en-US" b="1" dirty="0"/>
          </a:p>
          <a:p>
            <a:pPr lvl="1"/>
            <a:r>
              <a:rPr lang="pl-PL" dirty="0">
                <a:solidFill>
                  <a:srgbClr val="0000FF"/>
                </a:solidFill>
              </a:rPr>
              <a:t>Z  </a:t>
            </a:r>
            <a:r>
              <a:rPr lang="pl-PL" dirty="0" err="1">
                <a:solidFill>
                  <a:srgbClr val="0000FF"/>
                </a:solidFill>
              </a:rPr>
              <a:t>factory</a:t>
            </a:r>
            <a:r>
              <a:rPr lang="pl-PL" dirty="0">
                <a:solidFill>
                  <a:srgbClr val="0000FF"/>
                </a:solidFill>
              </a:rPr>
              <a:t>（</a:t>
            </a:r>
            <a:r>
              <a:rPr lang="en-US" dirty="0" err="1">
                <a:solidFill>
                  <a:srgbClr val="0000FF"/>
                </a:solidFill>
              </a:rPr>
              <a:t>E</a:t>
            </a:r>
            <a:r>
              <a:rPr lang="en-US" baseline="-25000" dirty="0" err="1">
                <a:solidFill>
                  <a:srgbClr val="0000FF"/>
                </a:solidFill>
              </a:rPr>
              <a:t>cms</a:t>
            </a:r>
            <a:r>
              <a:rPr lang="en-US" dirty="0">
                <a:solidFill>
                  <a:srgbClr val="0000FF"/>
                </a:solidFill>
              </a:rPr>
              <a:t>=91 </a:t>
            </a:r>
            <a:r>
              <a:rPr lang="en-US" dirty="0" err="1">
                <a:solidFill>
                  <a:srgbClr val="0000FF"/>
                </a:solidFill>
              </a:rPr>
              <a:t>GeV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pl-PL" dirty="0">
                <a:solidFill>
                  <a:srgbClr val="0000FF"/>
                </a:solidFill>
              </a:rPr>
              <a:t>10</a:t>
            </a:r>
            <a:r>
              <a:rPr lang="pl-PL" baseline="30000" dirty="0">
                <a:solidFill>
                  <a:srgbClr val="0000FF"/>
                </a:solidFill>
              </a:rPr>
              <a:t>10</a:t>
            </a:r>
            <a:r>
              <a:rPr lang="pl-PL" dirty="0">
                <a:solidFill>
                  <a:srgbClr val="0000FF"/>
                </a:solidFill>
              </a:rPr>
              <a:t> Z </a:t>
            </a:r>
            <a:r>
              <a:rPr lang="pl-PL" dirty="0" err="1">
                <a:solidFill>
                  <a:srgbClr val="0000FF"/>
                </a:solidFill>
              </a:rPr>
              <a:t>Boson</a:t>
            </a:r>
            <a:r>
              <a:rPr lang="pl-PL" dirty="0">
                <a:solidFill>
                  <a:srgbClr val="0000FF"/>
                </a:solidFill>
              </a:rPr>
              <a:t>）</a:t>
            </a:r>
            <a:r>
              <a:rPr lang="pl-PL" dirty="0" smtClean="0">
                <a:solidFill>
                  <a:srgbClr val="0000FF"/>
                </a:solidFill>
              </a:rPr>
              <a:t>:</a:t>
            </a:r>
          </a:p>
          <a:p>
            <a:pPr lvl="2"/>
            <a:r>
              <a:rPr lang="en-US" b="1" dirty="0"/>
              <a:t>Precision </a:t>
            </a:r>
            <a:r>
              <a:rPr lang="en-US" b="1" dirty="0" smtClean="0"/>
              <a:t>Electroweak measurement in Z pole running </a:t>
            </a:r>
          </a:p>
          <a:p>
            <a:pPr lvl="2"/>
            <a:r>
              <a:rPr lang="en-US" b="1" dirty="0" smtClean="0">
                <a:solidFill>
                  <a:srgbClr val="FF6600"/>
                </a:solidFill>
              </a:rPr>
              <a:t>Major focus of this talk </a:t>
            </a:r>
            <a:endParaRPr lang="en-US" dirty="0" smtClean="0">
              <a:solidFill>
                <a:srgbClr val="FF6600"/>
              </a:solidFill>
            </a:endParaRPr>
          </a:p>
          <a:p>
            <a:r>
              <a:rPr lang="en-US" dirty="0"/>
              <a:t>Preliminary Conceptual Design </a:t>
            </a:r>
            <a:r>
              <a:rPr lang="en-US" dirty="0" smtClean="0"/>
              <a:t>Report( Pre-CDR) available : </a:t>
            </a:r>
          </a:p>
          <a:p>
            <a:pPr lvl="1"/>
            <a:r>
              <a:rPr lang="pl-PL" dirty="0">
                <a:hlinkClick r:id="rId2"/>
              </a:rPr>
              <a:t>http://cepc.ihep.ac.cn/preCDR/</a:t>
            </a:r>
            <a:r>
              <a:rPr lang="pl-PL" dirty="0" smtClean="0">
                <a:hlinkClick r:id="rId2"/>
              </a:rPr>
              <a:t>volume.html</a:t>
            </a:r>
            <a:endParaRPr lang="en-US" dirty="0" smtClean="0"/>
          </a:p>
          <a:p>
            <a:r>
              <a:rPr lang="en-US" dirty="0" smtClean="0"/>
              <a:t>Aiming to finalize </a:t>
            </a:r>
            <a:r>
              <a:rPr lang="en-US" dirty="0"/>
              <a:t>Conceptual Design </a:t>
            </a:r>
            <a:r>
              <a:rPr lang="en-US" dirty="0" smtClean="0"/>
              <a:t>Report (CDR) next year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431" y="0"/>
            <a:ext cx="5511969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487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100" y="-190500"/>
            <a:ext cx="8229600" cy="990600"/>
          </a:xfrm>
        </p:spPr>
        <p:txBody>
          <a:bodyPr/>
          <a:lstStyle/>
          <a:p>
            <a:r>
              <a:rPr lang="en-US" dirty="0" smtClean="0"/>
              <a:t>CEPC detector  (1)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9809"/>
            <a:ext cx="8089900" cy="4283901"/>
          </a:xfrm>
        </p:spPr>
        <p:txBody>
          <a:bodyPr>
            <a:normAutofit/>
          </a:bodyPr>
          <a:lstStyle/>
          <a:p>
            <a:r>
              <a:rPr lang="en-US" sz="2000" dirty="0"/>
              <a:t>ILD-like design </a:t>
            </a:r>
            <a:r>
              <a:rPr lang="en-US" sz="2000" dirty="0" smtClean="0"/>
              <a:t>with some modification for circular collider 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No </a:t>
            </a:r>
            <a:r>
              <a:rPr lang="en-US" dirty="0">
                <a:solidFill>
                  <a:srgbClr val="0000FF"/>
                </a:solidFill>
              </a:rPr>
              <a:t>Power-pulsing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sz="2000" dirty="0" smtClean="0"/>
              <a:t>Tracking system (Vertex detector, TPC detector </a:t>
            </a:r>
            <a:r>
              <a:rPr lang="en-US" sz="2000" dirty="0"/>
              <a:t>, 3.5T magnet</a:t>
            </a:r>
            <a:r>
              <a:rPr lang="en-US" sz="2000" dirty="0" smtClean="0"/>
              <a:t>)</a:t>
            </a:r>
          </a:p>
          <a:p>
            <a:pPr lvl="1"/>
            <a:r>
              <a:rPr lang="en-US" sz="1800" dirty="0" smtClean="0">
                <a:solidFill>
                  <a:srgbClr val="0000FF"/>
                </a:solidFill>
              </a:rPr>
              <a:t>Expected Pixel size in vertex detector </a:t>
            </a:r>
            <a:r>
              <a:rPr lang="en-US" sz="1800" dirty="0">
                <a:solidFill>
                  <a:srgbClr val="0000FF"/>
                </a:solidFill>
              </a:rPr>
              <a:t>: </a:t>
            </a:r>
            <a:r>
              <a:rPr lang="en-US" sz="1800" dirty="0" smtClean="0">
                <a:solidFill>
                  <a:srgbClr val="0000FF"/>
                </a:solidFill>
              </a:rPr>
              <a:t>less than 16x 16μm</a:t>
            </a:r>
          </a:p>
          <a:p>
            <a:pPr lvl="1"/>
            <a:r>
              <a:rPr lang="en-US" sz="1800" dirty="0" smtClean="0">
                <a:solidFill>
                  <a:srgbClr val="0000FF"/>
                </a:solidFill>
              </a:rPr>
              <a:t>Expected Impact parameter resolution: less than 5μm</a:t>
            </a:r>
          </a:p>
          <a:p>
            <a:pPr lvl="1"/>
            <a:r>
              <a:rPr lang="en-US" sz="1800" dirty="0" smtClean="0">
                <a:solidFill>
                  <a:srgbClr val="0000FF"/>
                </a:solidFill>
              </a:rPr>
              <a:t>E</a:t>
            </a:r>
            <a:r>
              <a:rPr lang="pl-PL" sz="1800" dirty="0" err="1" smtClean="0">
                <a:solidFill>
                  <a:srgbClr val="0000FF"/>
                </a:solidFill>
              </a:rPr>
              <a:t>xpected</a:t>
            </a:r>
            <a:r>
              <a:rPr lang="pl-PL" sz="1800" dirty="0" smtClean="0">
                <a:solidFill>
                  <a:srgbClr val="0000FF"/>
                </a:solidFill>
              </a:rPr>
              <a:t> </a:t>
            </a:r>
            <a:r>
              <a:rPr lang="pl-PL" sz="1800" dirty="0" err="1" smtClean="0">
                <a:solidFill>
                  <a:srgbClr val="0000FF"/>
                </a:solidFill>
              </a:rPr>
              <a:t>Tracking</a:t>
            </a:r>
            <a:r>
              <a:rPr lang="pl-PL" sz="1800" dirty="0" smtClean="0">
                <a:solidFill>
                  <a:srgbClr val="0000FF"/>
                </a:solidFill>
              </a:rPr>
              <a:t> resolution : </a:t>
            </a:r>
            <a:r>
              <a:rPr lang="pl-PL" sz="1800" dirty="0" err="1">
                <a:solidFill>
                  <a:srgbClr val="0000FF"/>
                </a:solidFill>
              </a:rPr>
              <a:t>δ</a:t>
            </a:r>
            <a:r>
              <a:rPr lang="pl-PL" sz="1800" dirty="0">
                <a:solidFill>
                  <a:srgbClr val="0000FF"/>
                </a:solidFill>
              </a:rPr>
              <a:t>(1/Pt) ~ 2*10</a:t>
            </a:r>
            <a:r>
              <a:rPr lang="pl-PL" sz="1800" baseline="30000" dirty="0">
                <a:solidFill>
                  <a:srgbClr val="0000FF"/>
                </a:solidFill>
              </a:rPr>
              <a:t>-5</a:t>
            </a:r>
            <a:r>
              <a:rPr lang="pl-PL" sz="1800" dirty="0">
                <a:solidFill>
                  <a:srgbClr val="0000FF"/>
                </a:solidFill>
              </a:rPr>
              <a:t>(GeV</a:t>
            </a:r>
            <a:r>
              <a:rPr lang="pl-PL" sz="1800" baseline="30000" dirty="0">
                <a:solidFill>
                  <a:srgbClr val="0000FF"/>
                </a:solidFill>
              </a:rPr>
              <a:t>-1</a:t>
            </a:r>
            <a:r>
              <a:rPr lang="pl-PL" sz="1800" dirty="0" smtClean="0">
                <a:solidFill>
                  <a:srgbClr val="0000FF"/>
                </a:solidFill>
              </a:rPr>
              <a:t>)</a:t>
            </a:r>
            <a:endParaRPr lang="en-US" sz="1800" dirty="0" smtClean="0"/>
          </a:p>
          <a:p>
            <a:pPr lvl="1"/>
            <a:endParaRPr lang="en-US" sz="1600" dirty="0">
              <a:solidFill>
                <a:srgbClr val="0000FF"/>
              </a:solidFill>
            </a:endParaRPr>
          </a:p>
          <a:p>
            <a:pPr marL="274320" lvl="1" indent="0">
              <a:buNone/>
            </a:pPr>
            <a:endParaRPr lang="en-US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1661" y="3102725"/>
            <a:ext cx="4643704" cy="33293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248457"/>
            <a:ext cx="4755537" cy="318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989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3900" y="-190500"/>
            <a:ext cx="8229600" cy="990600"/>
          </a:xfrm>
        </p:spPr>
        <p:txBody>
          <a:bodyPr/>
          <a:lstStyle/>
          <a:p>
            <a:r>
              <a:rPr lang="en-US" dirty="0"/>
              <a:t>CEPC detector  </a:t>
            </a:r>
            <a:r>
              <a:rPr lang="en-US" dirty="0" smtClean="0"/>
              <a:t>(2)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416080"/>
            <a:ext cx="8229600" cy="4876800"/>
          </a:xfrm>
        </p:spPr>
        <p:txBody>
          <a:bodyPr/>
          <a:lstStyle/>
          <a:p>
            <a:r>
              <a:rPr lang="en-US" sz="2000" dirty="0"/>
              <a:t>Calorimeters: 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Concept of Particle Flow Algorithm (PFA) based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Arial" charset="0"/>
              </a:rPr>
              <a:t>EM calorimeter energy resolution: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σ</a:t>
            </a:r>
            <a:r>
              <a:rPr lang="en-US" baseline="-25000" dirty="0" err="1">
                <a:solidFill>
                  <a:srgbClr val="0000FF"/>
                </a:solidFill>
                <a:latin typeface="Arial" charset="0"/>
              </a:rPr>
              <a:t>E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/E ~ 0.16/√E</a:t>
            </a:r>
            <a:endParaRPr lang="en-US" dirty="0">
              <a:solidFill>
                <a:srgbClr val="0000FF"/>
              </a:solidFill>
            </a:endParaRPr>
          </a:p>
          <a:p>
            <a:pPr lvl="1"/>
            <a:r>
              <a:rPr lang="en-US" dirty="0">
                <a:solidFill>
                  <a:srgbClr val="0000FF"/>
                </a:solidFill>
                <a:latin typeface="Arial" charset="0"/>
              </a:rPr>
              <a:t>Had calorimeter energy resolution: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σ</a:t>
            </a:r>
            <a:r>
              <a:rPr lang="en-US" baseline="-25000" dirty="0" err="1">
                <a:solidFill>
                  <a:srgbClr val="0000FF"/>
                </a:solidFill>
                <a:latin typeface="Arial" charset="0"/>
              </a:rPr>
              <a:t>E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/E ~ 0.5/√E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Arial" charset="0"/>
              </a:rPr>
              <a:t>Expected jet energy resolution :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σ</a:t>
            </a:r>
            <a:r>
              <a:rPr lang="en-US" baseline="-25000" dirty="0" err="1">
                <a:solidFill>
                  <a:srgbClr val="0000FF"/>
                </a:solidFill>
                <a:latin typeface="Arial" charset="0"/>
              </a:rPr>
              <a:t>E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/E ~ 0.3/√E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02600" y="6425212"/>
            <a:ext cx="1066800" cy="329184"/>
          </a:xfrm>
        </p:spPr>
        <p:txBody>
          <a:bodyPr/>
          <a:lstStyle/>
          <a:p>
            <a:fld id="{F155AB6C-F47B-5844-B824-9938C446684C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67563"/>
            <a:ext cx="8877300" cy="459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140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prospect of CEPC electroweak physics in pre-CDR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41580"/>
            <a:ext cx="8229600" cy="4876800"/>
          </a:xfrm>
        </p:spPr>
        <p:txBody>
          <a:bodyPr/>
          <a:lstStyle/>
          <a:p>
            <a:pPr lvl="1"/>
            <a:r>
              <a:rPr lang="en-US" dirty="0">
                <a:solidFill>
                  <a:srgbClr val="292934"/>
                </a:solidFill>
              </a:rPr>
              <a:t>Expected precision </a:t>
            </a:r>
            <a:r>
              <a:rPr lang="en-US" dirty="0" smtClean="0">
                <a:solidFill>
                  <a:srgbClr val="292934"/>
                </a:solidFill>
              </a:rPr>
              <a:t>on some key measurements in CEPC Pre</a:t>
            </a:r>
            <a:r>
              <a:rPr lang="en-US" dirty="0">
                <a:solidFill>
                  <a:srgbClr val="292934"/>
                </a:solidFill>
              </a:rPr>
              <a:t>-CDR study based on </a:t>
            </a:r>
            <a:r>
              <a:rPr lang="fr-FR" dirty="0">
                <a:solidFill>
                  <a:srgbClr val="292934"/>
                </a:solidFill>
              </a:rPr>
              <a:t>projections </a:t>
            </a:r>
            <a:r>
              <a:rPr lang="fr-FR" dirty="0" err="1">
                <a:solidFill>
                  <a:srgbClr val="292934"/>
                </a:solidFill>
              </a:rPr>
              <a:t>from</a:t>
            </a:r>
            <a:r>
              <a:rPr lang="fr-FR" dirty="0">
                <a:solidFill>
                  <a:srgbClr val="292934"/>
                </a:solidFill>
              </a:rPr>
              <a:t> </a:t>
            </a:r>
            <a:r>
              <a:rPr lang="fr-FR" dirty="0" smtClean="0">
                <a:solidFill>
                  <a:srgbClr val="292934"/>
                </a:solidFill>
              </a:rPr>
              <a:t>LEP and ILC.</a:t>
            </a:r>
          </a:p>
          <a:p>
            <a:pPr lvl="2"/>
            <a:r>
              <a:rPr lang="pl-PL" dirty="0">
                <a:hlinkClick r:id="rId2"/>
              </a:rPr>
              <a:t>http://cepc.ihep.ac.cn/preCDR/</a:t>
            </a:r>
            <a:r>
              <a:rPr lang="pl-PL" dirty="0" smtClean="0">
                <a:hlinkClick r:id="rId2"/>
              </a:rPr>
              <a:t>volume.html</a:t>
            </a:r>
            <a:endParaRPr lang="fr-FR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>
                <a:solidFill>
                  <a:srgbClr val="292934"/>
                </a:solidFill>
              </a:rPr>
              <a:t>From now to next year, plan to update the study for </a:t>
            </a:r>
            <a:r>
              <a:rPr lang="en-US" dirty="0" smtClean="0"/>
              <a:t>Conceptual </a:t>
            </a:r>
            <a:r>
              <a:rPr lang="en-US" dirty="0"/>
              <a:t>Design Report </a:t>
            </a:r>
            <a:r>
              <a:rPr lang="en-US" dirty="0" smtClean="0"/>
              <a:t>(CDR) </a:t>
            </a:r>
            <a:r>
              <a:rPr lang="en-US" dirty="0" smtClean="0">
                <a:solidFill>
                  <a:srgbClr val="292934"/>
                </a:solidFill>
              </a:rPr>
              <a:t>with full detector simulation </a:t>
            </a:r>
          </a:p>
          <a:p>
            <a:pPr marL="548640" lvl="2" indent="0">
              <a:buNone/>
            </a:pPr>
            <a:endParaRPr lang="en-US" baseline="-25000" dirty="0" smtClean="0"/>
          </a:p>
          <a:p>
            <a:pPr marL="548640" lvl="2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0" y="2902369"/>
            <a:ext cx="6734090" cy="352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549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Major systematics in EWK measurement</a:t>
            </a:r>
            <a:endParaRPr lang="zh-CN" altLang="en-US" dirty="0"/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8719513"/>
              </p:ext>
            </p:extLst>
          </p:nvPr>
        </p:nvGraphicFramePr>
        <p:xfrm>
          <a:off x="160020" y="1330480"/>
          <a:ext cx="8686800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2160"/>
                <a:gridCol w="2799927"/>
                <a:gridCol w="3844713"/>
              </a:tblGrid>
              <a:tr h="338455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Major</a:t>
                      </a:r>
                      <a:r>
                        <a:rPr lang="en-US" altLang="zh-CN" baseline="0" dirty="0" smtClean="0"/>
                        <a:t> systematics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Other systematics 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m</a:t>
                      </a:r>
                      <a:r>
                        <a:rPr lang="en-US" altLang="zh-CN" baseline="-25000" dirty="0" err="1" smtClean="0"/>
                        <a:t>Z</a:t>
                      </a:r>
                      <a:endParaRPr lang="zh-CN" alt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Beam energy </a:t>
                      </a:r>
                      <a:r>
                        <a:rPr lang="en-US" altLang="zh-CN" baseline="0" dirty="0" smtClean="0"/>
                        <a:t> (</a:t>
                      </a:r>
                      <a:r>
                        <a:rPr lang="en-US" altLang="zh-CN" sz="18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lang="en-US" altLang="zh-CN" sz="1800" baseline="30000" dirty="0" smtClean="0">
                          <a:solidFill>
                            <a:srgbClr val="FF0000"/>
                          </a:solidFill>
                        </a:rPr>
                        <a:t>-5 ~</a:t>
                      </a:r>
                      <a:r>
                        <a:rPr lang="en-US" altLang="zh-CN" sz="18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lang="en-US" altLang="zh-CN" sz="1800" baseline="30000" dirty="0" smtClean="0">
                          <a:solidFill>
                            <a:srgbClr val="FF0000"/>
                          </a:solidFill>
                        </a:rPr>
                        <a:t>-6 </a:t>
                      </a:r>
                      <a:r>
                        <a:rPr lang="en-US" altLang="zh-CN" sz="2000" baseline="0" dirty="0" smtClean="0"/>
                        <a:t>)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Luminosity measurement </a:t>
                      </a:r>
                      <a:r>
                        <a:rPr lang="en-US" altLang="zh-CN" baseline="0" dirty="0" smtClean="0"/>
                        <a:t>(</a:t>
                      </a:r>
                      <a:r>
                        <a:rPr lang="en-US" altLang="zh-CN" sz="18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lang="en-US" altLang="zh-CN" sz="1800" baseline="30000" dirty="0" smtClean="0">
                          <a:solidFill>
                            <a:srgbClr val="FF0000"/>
                          </a:solidFill>
                        </a:rPr>
                        <a:t>-4</a:t>
                      </a:r>
                      <a:r>
                        <a:rPr lang="en-US" altLang="zh-CN" sz="2000" baseline="0" dirty="0" smtClean="0"/>
                        <a:t>)</a:t>
                      </a:r>
                      <a:endParaRPr lang="zh-CN" altLang="en-US" sz="2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</a:t>
                      </a:r>
                      <a:r>
                        <a:rPr lang="en-US" altLang="zh-CN" baseline="-25000" dirty="0" smtClean="0"/>
                        <a:t>FB</a:t>
                      </a:r>
                      <a:r>
                        <a:rPr lang="en-US" altLang="zh-CN" dirty="0" smtClean="0"/>
                        <a:t>(lepton)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Beam energy </a:t>
                      </a:r>
                      <a:r>
                        <a:rPr lang="en-US" altLang="zh-CN" baseline="0" dirty="0" smtClean="0"/>
                        <a:t> (</a:t>
                      </a:r>
                      <a:r>
                        <a:rPr lang="en-US" altLang="zh-CN" sz="18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lang="en-US" altLang="zh-CN" sz="1800" baseline="30000" dirty="0" smtClean="0">
                          <a:solidFill>
                            <a:srgbClr val="FF0000"/>
                          </a:solidFill>
                        </a:rPr>
                        <a:t>-5 ~</a:t>
                      </a:r>
                      <a:r>
                        <a:rPr lang="en-US" altLang="zh-CN" sz="18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lang="en-US" altLang="zh-CN" sz="1800" baseline="30000" dirty="0" smtClean="0">
                          <a:solidFill>
                            <a:srgbClr val="FF0000"/>
                          </a:solidFill>
                        </a:rPr>
                        <a:t>-6 </a:t>
                      </a:r>
                      <a:r>
                        <a:rPr lang="en-US" altLang="zh-CN" sz="2000" baseline="0" dirty="0" smtClean="0"/>
                        <a:t>)</a:t>
                      </a:r>
                      <a:endParaRPr lang="zh-CN" alt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Track</a:t>
                      </a:r>
                      <a:r>
                        <a:rPr lang="en-US" altLang="zh-CN" baseline="0" dirty="0" smtClean="0"/>
                        <a:t> </a:t>
                      </a:r>
                      <a:r>
                        <a:rPr lang="en-US" altLang="zh-CN" dirty="0" smtClean="0"/>
                        <a:t>Alignment in forward region</a:t>
                      </a:r>
                    </a:p>
                    <a:p>
                      <a:r>
                        <a:rPr lang="en-US" altLang="zh-CN" baseline="0" dirty="0" smtClean="0"/>
                        <a:t>Track angular resolution </a:t>
                      </a:r>
                      <a:r>
                        <a:rPr lang="en-US" altLang="zh-CN" baseline="0" dirty="0" smtClean="0">
                          <a:solidFill>
                            <a:srgbClr val="FF0000"/>
                          </a:solidFill>
                        </a:rPr>
                        <a:t>(&lt;0.05%)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R_b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aseline="0" dirty="0" smtClean="0"/>
                        <a:t>flavor tagging (light jet and c jet background).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Gluon splitting modeling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</a:t>
                      </a:r>
                      <a:r>
                        <a:rPr lang="en-US" altLang="zh-CN" baseline="-25000" dirty="0" smtClean="0"/>
                        <a:t>FB</a:t>
                      </a:r>
                      <a:r>
                        <a:rPr lang="en-US" altLang="zh-CN" dirty="0" smtClean="0"/>
                        <a:t>(b)</a:t>
                      </a:r>
                    </a:p>
                    <a:p>
                      <a:endParaRPr lang="zh-CN" alt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aseline="0" dirty="0" smtClean="0"/>
                        <a:t>flavor tagging (light jet and c jet background).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Jet charge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err="1" smtClean="0"/>
                        <a:t>m</a:t>
                      </a:r>
                      <a:r>
                        <a:rPr lang="en-US" altLang="zh-CN" baseline="-25000" dirty="0" err="1" smtClean="0"/>
                        <a:t>W</a:t>
                      </a:r>
                      <a:r>
                        <a:rPr lang="en-US" altLang="zh-CN" baseline="-25000" dirty="0" smtClean="0"/>
                        <a:t> </a:t>
                      </a:r>
                      <a:r>
                        <a:rPr lang="en-US" altLang="zh-CN" baseline="0" dirty="0" smtClean="0"/>
                        <a:t>(direct reconstruction </a:t>
                      </a:r>
                      <a:r>
                        <a:rPr lang="en-US" altLang="zh-CN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Jet energy scale and resolution 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(&lt;3% JER</a:t>
                      </a:r>
                      <a:r>
                        <a:rPr lang="en-US" altLang="zh-CN" dirty="0" smtClean="0"/>
                        <a:t>)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Beam energy </a:t>
                      </a:r>
                      <a:endParaRPr lang="zh-CN" alt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m</a:t>
                      </a:r>
                      <a:r>
                        <a:rPr lang="en-US" altLang="zh-CN" baseline="-25000" dirty="0" err="1" smtClean="0"/>
                        <a:t>W</a:t>
                      </a:r>
                      <a:r>
                        <a:rPr lang="en-US" altLang="zh-CN" baseline="-25000" dirty="0" smtClean="0"/>
                        <a:t>  </a:t>
                      </a:r>
                      <a:r>
                        <a:rPr lang="en-US" altLang="zh-CN" baseline="0" dirty="0" smtClean="0"/>
                        <a:t>(</a:t>
                      </a:r>
                      <a:r>
                        <a:rPr lang="en-US" altLang="zh-CN" dirty="0" smtClean="0"/>
                        <a:t>threshold</a:t>
                      </a:r>
                      <a:r>
                        <a:rPr lang="en-US" altLang="zh-CN" baseline="0" dirty="0" smtClean="0"/>
                        <a:t> scan)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Beam energy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Luminosity measurement 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CN" dirty="0" smtClean="0">
                          <a:latin typeface="+mn-lt"/>
                          <a:cs typeface="Arial"/>
                        </a:rPr>
                        <a:t>α</a:t>
                      </a:r>
                      <a:r>
                        <a:rPr lang="en-US" altLang="zh-CN" baseline="-25000" dirty="0" smtClean="0">
                          <a:latin typeface="+mn-lt"/>
                          <a:cs typeface="Arial"/>
                        </a:rPr>
                        <a:t>QCD ,</a:t>
                      </a:r>
                      <a:r>
                        <a:rPr lang="en-US" altLang="zh-CN" baseline="0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el-GR" altLang="zh-CN" dirty="0" smtClean="0">
                          <a:latin typeface="+mn-lt"/>
                          <a:cs typeface="Arial"/>
                        </a:rPr>
                        <a:t>α</a:t>
                      </a:r>
                      <a:r>
                        <a:rPr lang="en-US" altLang="zh-CN" baseline="-25000" dirty="0" smtClean="0">
                          <a:latin typeface="+mn-lt"/>
                          <a:cs typeface="Arial"/>
                        </a:rPr>
                        <a:t>QED</a:t>
                      </a:r>
                      <a:endParaRPr lang="zh-CN" altLang="en-US" baseline="-25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To be study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38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altLang="zh-CN" dirty="0" smtClean="0"/>
              <a:t>Task 1 : Beam energy measurement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876800"/>
          </a:xfrm>
        </p:spPr>
        <p:txBody>
          <a:bodyPr>
            <a:norm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</a:rPr>
              <a:t>Resonant </a:t>
            </a:r>
            <a:r>
              <a:rPr lang="en-US" altLang="zh-CN" sz="2000" dirty="0">
                <a:solidFill>
                  <a:srgbClr val="FF0000"/>
                </a:solidFill>
              </a:rPr>
              <a:t>depolarization method</a:t>
            </a:r>
            <a:r>
              <a:rPr lang="en-US" altLang="zh-CN" sz="2000" dirty="0" smtClean="0">
                <a:solidFill>
                  <a:srgbClr val="FF0000"/>
                </a:solidFill>
              </a:rPr>
              <a:t>. </a:t>
            </a:r>
            <a:r>
              <a:rPr lang="en-US" altLang="zh-CN" sz="2000" dirty="0" smtClean="0"/>
              <a:t>(LEP approach) </a:t>
            </a:r>
          </a:p>
          <a:p>
            <a:pPr lvl="1"/>
            <a:r>
              <a:rPr lang="en-US" altLang="zh-CN" sz="1600" dirty="0" smtClean="0"/>
              <a:t>Urgently need Beam polarization design in CEPC </a:t>
            </a:r>
          </a:p>
          <a:p>
            <a:pPr lvl="1"/>
            <a:r>
              <a:rPr lang="en-US" altLang="zh-CN" sz="1600" dirty="0" smtClean="0"/>
              <a:t>Whether CEPC can have bunch with polarization  and how long it lasts </a:t>
            </a:r>
          </a:p>
          <a:p>
            <a:pPr lvl="1"/>
            <a:r>
              <a:rPr lang="en-US" altLang="zh-CN" sz="1600" dirty="0" smtClean="0"/>
              <a:t>Polarization fraction in Z and WW threshold </a:t>
            </a:r>
          </a:p>
          <a:p>
            <a:pPr lvl="1"/>
            <a:endParaRPr lang="en-US" altLang="zh-CN" sz="1600" dirty="0" smtClean="0">
              <a:solidFill>
                <a:srgbClr val="FF0000"/>
              </a:solidFill>
            </a:endParaRPr>
          </a:p>
          <a:p>
            <a:r>
              <a:rPr lang="en-US" altLang="zh-CN" sz="2000" dirty="0" err="1">
                <a:solidFill>
                  <a:srgbClr val="FF0000"/>
                </a:solidFill>
              </a:rPr>
              <a:t>compton</a:t>
            </a:r>
            <a:r>
              <a:rPr lang="en-US" altLang="zh-CN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</a:rPr>
              <a:t>scattering approach </a:t>
            </a:r>
            <a:endParaRPr lang="en-US" altLang="zh-CN" sz="2000" dirty="0" smtClean="0"/>
          </a:p>
          <a:p>
            <a:pPr lvl="1"/>
            <a:r>
              <a:rPr lang="en-US" altLang="zh-CN" sz="1600" dirty="0" smtClean="0">
                <a:solidFill>
                  <a:srgbClr val="FF0000"/>
                </a:solidFill>
              </a:rPr>
              <a:t>Whether it can </a:t>
            </a:r>
            <a:r>
              <a:rPr lang="en-US" altLang="zh-CN" sz="1600" dirty="0" smtClean="0">
                <a:solidFill>
                  <a:srgbClr val="FF0000"/>
                </a:solidFill>
              </a:rPr>
              <a:t>reach 1MeV precision from </a:t>
            </a:r>
            <a:r>
              <a:rPr lang="en-US" altLang="zh-CN" sz="1600" dirty="0" smtClean="0">
                <a:solidFill>
                  <a:srgbClr val="FF0000"/>
                </a:solidFill>
              </a:rPr>
              <a:t>this approach </a:t>
            </a:r>
            <a:endParaRPr lang="en-US" altLang="zh-CN" sz="1600" dirty="0" smtClean="0">
              <a:solidFill>
                <a:srgbClr val="FF0000"/>
              </a:solidFill>
            </a:endParaRPr>
          </a:p>
          <a:p>
            <a:pPr lvl="2"/>
            <a:r>
              <a:rPr lang="en-US" altLang="zh-CN" sz="1400" dirty="0"/>
              <a:t>preliminary </a:t>
            </a:r>
            <a:r>
              <a:rPr lang="en-US" altLang="zh-CN" sz="1400" dirty="0" smtClean="0"/>
              <a:t>study in G-Y</a:t>
            </a:r>
            <a:r>
              <a:rPr lang="en-US" altLang="zh-CN" sz="1400" dirty="0"/>
              <a:t>. </a:t>
            </a:r>
            <a:r>
              <a:rPr lang="en-US" altLang="zh-CN" sz="1400" dirty="0" smtClean="0"/>
              <a:t>Tang’s talk http</a:t>
            </a:r>
            <a:r>
              <a:rPr lang="en-US" altLang="zh-CN" sz="1400" dirty="0"/>
              <a:t>://indico.ihep.ac.cn/event/6495/session/4/contribution/29/material/slides/0.pdf </a:t>
            </a:r>
          </a:p>
          <a:p>
            <a:pPr lvl="1"/>
            <a:endParaRPr lang="en-US" altLang="zh-CN" sz="1600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31756"/>
            <a:ext cx="2867321" cy="2235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4143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-9100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Task 2: optimizing Z threshold scan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5008" y="1051992"/>
            <a:ext cx="8928992" cy="4525963"/>
          </a:xfrm>
        </p:spPr>
        <p:txBody>
          <a:bodyPr>
            <a:normAutofit/>
          </a:bodyPr>
          <a:lstStyle/>
          <a:p>
            <a:pPr marL="182880" lvl="1"/>
            <a:r>
              <a:rPr lang="en-US" altLang="zh-CN" sz="2000" dirty="0" smtClean="0">
                <a:latin typeface="Arial" charset="0"/>
              </a:rPr>
              <a:t>Optimize off-peak runs statistics for Z line shape and </a:t>
            </a:r>
            <a:r>
              <a:rPr lang="el-GR" altLang="zh-CN" dirty="0">
                <a:cs typeface="Arial"/>
              </a:rPr>
              <a:t>α</a:t>
            </a:r>
            <a:r>
              <a:rPr lang="en-US" altLang="zh-CN" baseline="-25000" dirty="0" smtClean="0">
                <a:cs typeface="Arial"/>
              </a:rPr>
              <a:t>QED </a:t>
            </a:r>
            <a:r>
              <a:rPr lang="en-US" altLang="zh-CN" dirty="0" smtClean="0">
                <a:latin typeface="Arial" charset="0"/>
              </a:rPr>
              <a:t>shape</a:t>
            </a:r>
          </a:p>
          <a:p>
            <a:pPr marL="457200" lvl="2"/>
            <a:r>
              <a:rPr lang="en-US" altLang="zh-CN" dirty="0" smtClean="0">
                <a:solidFill>
                  <a:srgbClr val="0070C0"/>
                </a:solidFill>
                <a:latin typeface="Arial" charset="0"/>
              </a:rPr>
              <a:t>Check event selection efficiency as a function of beam energy</a:t>
            </a:r>
          </a:p>
          <a:p>
            <a:pPr marL="182880" lvl="1"/>
            <a:r>
              <a:rPr lang="en-US" altLang="zh-CN" dirty="0" err="1">
                <a:latin typeface="Arial" charset="0"/>
              </a:rPr>
              <a:t>Fcc-ee</a:t>
            </a:r>
            <a:r>
              <a:rPr lang="en-US" altLang="zh-CN" dirty="0">
                <a:latin typeface="Arial" charset="0"/>
              </a:rPr>
              <a:t> colleague </a:t>
            </a:r>
            <a:r>
              <a:rPr lang="en-US" altLang="zh-CN" dirty="0" smtClean="0">
                <a:latin typeface="Arial" charset="0"/>
              </a:rPr>
              <a:t>proposed to take more data around 87 and 94 </a:t>
            </a:r>
            <a:r>
              <a:rPr lang="en-US" altLang="zh-CN" dirty="0" err="1" smtClean="0">
                <a:latin typeface="Arial" charset="0"/>
              </a:rPr>
              <a:t>GeV</a:t>
            </a:r>
            <a:r>
              <a:rPr lang="en-US" altLang="zh-CN" dirty="0" smtClean="0">
                <a:latin typeface="Arial" charset="0"/>
              </a:rPr>
              <a:t> </a:t>
            </a:r>
          </a:p>
          <a:p>
            <a:pPr marL="0" lvl="1" indent="0">
              <a:buNone/>
            </a:pPr>
            <a:r>
              <a:rPr lang="en-US" altLang="zh-CN" dirty="0" smtClean="0">
                <a:latin typeface="Arial" charset="0"/>
              </a:rPr>
              <a:t>   off-peak runs for  </a:t>
            </a:r>
            <a:r>
              <a:rPr lang="el-GR" altLang="zh-CN" dirty="0">
                <a:cs typeface="Arial"/>
              </a:rPr>
              <a:t>α</a:t>
            </a:r>
            <a:r>
              <a:rPr lang="en-US" altLang="zh-CN" baseline="-25000" dirty="0">
                <a:cs typeface="Arial"/>
              </a:rPr>
              <a:t>QED </a:t>
            </a:r>
            <a:r>
              <a:rPr lang="en-US" altLang="zh-CN" dirty="0" smtClean="0">
                <a:latin typeface="Arial" charset="0"/>
              </a:rPr>
              <a:t>shape</a:t>
            </a:r>
          </a:p>
          <a:p>
            <a:pPr marL="342900" lvl="1" indent="-342900">
              <a:buFont typeface="Wingdings" pitchFamily="2" charset="2"/>
              <a:buChar char="p"/>
            </a:pPr>
            <a:r>
              <a:rPr lang="en-US" altLang="zh-CN" dirty="0" smtClean="0">
                <a:solidFill>
                  <a:srgbClr val="0070C0"/>
                </a:solidFill>
                <a:latin typeface="Arial" charset="0"/>
              </a:rPr>
              <a:t>Need </a:t>
            </a:r>
            <a:r>
              <a:rPr lang="en-US" altLang="zh-CN" dirty="0" err="1" smtClean="0">
                <a:solidFill>
                  <a:srgbClr val="0070C0"/>
                </a:solidFill>
                <a:latin typeface="Arial" charset="0"/>
              </a:rPr>
              <a:t>fastsim</a:t>
            </a:r>
            <a:r>
              <a:rPr lang="en-US" altLang="zh-CN" dirty="0" smtClean="0">
                <a:solidFill>
                  <a:srgbClr val="0070C0"/>
                </a:solidFill>
                <a:latin typeface="Arial" charset="0"/>
              </a:rPr>
              <a:t> study to check </a:t>
            </a:r>
            <a:r>
              <a:rPr lang="el-GR" altLang="zh-CN" dirty="0" smtClean="0">
                <a:solidFill>
                  <a:srgbClr val="0070C0"/>
                </a:solidFill>
                <a:cs typeface="Arial"/>
              </a:rPr>
              <a:t>α</a:t>
            </a:r>
            <a:r>
              <a:rPr lang="en-US" altLang="zh-CN" baseline="-25000" dirty="0">
                <a:solidFill>
                  <a:srgbClr val="0070C0"/>
                </a:solidFill>
                <a:cs typeface="Arial"/>
              </a:rPr>
              <a:t>QED</a:t>
            </a:r>
            <a:r>
              <a:rPr lang="en-US" altLang="zh-CN" dirty="0" smtClean="0">
                <a:solidFill>
                  <a:srgbClr val="0070C0"/>
                </a:solidFill>
                <a:latin typeface="Arial" charset="0"/>
              </a:rPr>
              <a:t>  measurement </a:t>
            </a:r>
            <a:endParaRPr lang="en-US" altLang="zh-CN" dirty="0">
              <a:solidFill>
                <a:srgbClr val="0070C0"/>
              </a:solidFill>
              <a:latin typeface="Arial" charset="0"/>
            </a:endParaRPr>
          </a:p>
          <a:p>
            <a:pPr marL="342900" lvl="1" indent="-342900">
              <a:buFont typeface="Wingdings" pitchFamily="2" charset="2"/>
              <a:buChar char="p"/>
            </a:pPr>
            <a:endParaRPr lang="en-US" altLang="zh-CN" dirty="0" smtClean="0">
              <a:latin typeface="Arial" charset="0"/>
            </a:endParaRPr>
          </a:p>
          <a:p>
            <a:pPr marL="0" lvl="1" indent="0">
              <a:buNone/>
            </a:pPr>
            <a:endParaRPr lang="en-US" altLang="zh-CN" dirty="0">
              <a:latin typeface="Arial" charset="0"/>
            </a:endParaRPr>
          </a:p>
          <a:p>
            <a:pPr marL="0" lvl="1" indent="0">
              <a:buNone/>
            </a:pPr>
            <a:r>
              <a:rPr lang="en-US" altLang="zh-CN" dirty="0" smtClean="0">
                <a:latin typeface="Arial" charset="0"/>
              </a:rPr>
              <a:t>	</a:t>
            </a:r>
          </a:p>
          <a:p>
            <a:pPr marL="182880" lvl="1"/>
            <a:endParaRPr lang="en-US" altLang="zh-CN" dirty="0" smtClean="0">
              <a:latin typeface="Arial" charset="0"/>
            </a:endParaRPr>
          </a:p>
          <a:p>
            <a:pPr marL="182880" lvl="1"/>
            <a:endParaRPr lang="en-US" altLang="zh-CN" baseline="-25000" dirty="0" smtClean="0">
              <a:cs typeface="Arial"/>
            </a:endParaRPr>
          </a:p>
          <a:p>
            <a:pPr marL="0" lvl="1" indent="0">
              <a:buNone/>
            </a:pPr>
            <a:r>
              <a:rPr lang="en-US" altLang="zh-CN" sz="2000" dirty="0" smtClean="0">
                <a:latin typeface="Arial" charset="0"/>
              </a:rPr>
              <a:t>   </a:t>
            </a:r>
            <a:endParaRPr lang="en-US" altLang="zh-CN" sz="2000" dirty="0" smtClean="0">
              <a:latin typeface="Arial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5C8A-6A5A-4DA8-BDB1-2D9FC5F4E5FB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" y="3081520"/>
            <a:ext cx="3374024" cy="290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12" y="3451860"/>
            <a:ext cx="4265867" cy="298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415" y="2960805"/>
            <a:ext cx="3909060" cy="491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4088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3020"/>
            <a:ext cx="8229600" cy="990600"/>
          </a:xfrm>
        </p:spPr>
        <p:txBody>
          <a:bodyPr/>
          <a:lstStyle/>
          <a:p>
            <a:r>
              <a:rPr lang="en-US" altLang="zh-CN" dirty="0" smtClean="0"/>
              <a:t>Tasks in W </a:t>
            </a:r>
            <a:r>
              <a:rPr lang="en-US" altLang="zh-CN" dirty="0"/>
              <a:t>mass measurement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30098" y="766600"/>
            <a:ext cx="9060180" cy="4876800"/>
          </a:xfrm>
        </p:spPr>
        <p:txBody>
          <a:bodyPr>
            <a:normAutofit/>
          </a:bodyPr>
          <a:lstStyle/>
          <a:p>
            <a:pPr lvl="1"/>
            <a:r>
              <a:rPr lang="en-US" altLang="zh-CN" sz="2100" dirty="0">
                <a:solidFill>
                  <a:srgbClr val="FF6600"/>
                </a:solidFill>
                <a:latin typeface="Arial" charset="0"/>
              </a:rPr>
              <a:t>Threshold scan </a:t>
            </a:r>
            <a:r>
              <a:rPr lang="en-US" altLang="zh-CN" sz="2100" dirty="0" smtClean="0">
                <a:solidFill>
                  <a:srgbClr val="FF6600"/>
                </a:solidFill>
                <a:latin typeface="Arial" charset="0"/>
              </a:rPr>
              <a:t>method</a:t>
            </a:r>
          </a:p>
          <a:p>
            <a:pPr lvl="2"/>
            <a:r>
              <a:rPr lang="en-US" altLang="zh-CN" sz="2000" dirty="0">
                <a:latin typeface="Arial" charset="0"/>
              </a:rPr>
              <a:t>Optimize off-peak runs statistics </a:t>
            </a:r>
          </a:p>
          <a:p>
            <a:pPr lvl="2"/>
            <a:r>
              <a:rPr lang="en-US" altLang="zh-CN" sz="2000" dirty="0" smtClean="0">
                <a:latin typeface="Arial" charset="0"/>
              </a:rPr>
              <a:t>Check selection efficiency in different off-peak runs</a:t>
            </a:r>
            <a:endParaRPr lang="en-US" altLang="zh-CN" sz="2100" dirty="0" smtClean="0">
              <a:solidFill>
                <a:srgbClr val="FF6600"/>
              </a:solidFill>
              <a:latin typeface="Arial" charset="0"/>
            </a:endParaRPr>
          </a:p>
          <a:p>
            <a:pPr lvl="1"/>
            <a:r>
              <a:rPr lang="en-US" altLang="zh-CN" sz="2100" dirty="0" smtClean="0">
                <a:solidFill>
                  <a:srgbClr val="FF6600"/>
                </a:solidFill>
                <a:latin typeface="Arial" charset="0"/>
              </a:rPr>
              <a:t>Direct </a:t>
            </a:r>
            <a:r>
              <a:rPr lang="en-US" altLang="zh-CN" sz="2100" dirty="0">
                <a:solidFill>
                  <a:srgbClr val="FF6600"/>
                </a:solidFill>
                <a:latin typeface="Arial" charset="0"/>
              </a:rPr>
              <a:t>measurement of the </a:t>
            </a:r>
            <a:r>
              <a:rPr lang="en-US" altLang="zh-CN" sz="2100" dirty="0" err="1">
                <a:solidFill>
                  <a:srgbClr val="FF6600"/>
                </a:solidFill>
                <a:latin typeface="Arial" charset="0"/>
              </a:rPr>
              <a:t>hadronic</a:t>
            </a:r>
            <a:r>
              <a:rPr lang="en-US" altLang="zh-CN" sz="2100" dirty="0">
                <a:solidFill>
                  <a:srgbClr val="FF6600"/>
                </a:solidFill>
                <a:latin typeface="Arial" charset="0"/>
              </a:rPr>
              <a:t> mass  </a:t>
            </a:r>
            <a:r>
              <a:rPr lang="en-US" altLang="zh-CN" sz="2100" dirty="0" smtClean="0">
                <a:solidFill>
                  <a:srgbClr val="FF6600"/>
                </a:solidFill>
                <a:latin typeface="Arial" charset="0"/>
              </a:rPr>
              <a:t>(method </a:t>
            </a:r>
            <a:r>
              <a:rPr lang="en-US" altLang="zh-CN" sz="2100" dirty="0">
                <a:solidFill>
                  <a:srgbClr val="FF6600"/>
                </a:solidFill>
                <a:latin typeface="Arial" charset="0"/>
              </a:rPr>
              <a:t>for </a:t>
            </a:r>
            <a:r>
              <a:rPr lang="en-US" altLang="zh-CN" sz="2100" dirty="0" smtClean="0">
                <a:solidFill>
                  <a:srgbClr val="FF6600"/>
                </a:solidFill>
                <a:latin typeface="Arial" charset="0"/>
              </a:rPr>
              <a:t>pre-CDR</a:t>
            </a:r>
            <a:r>
              <a:rPr lang="en-US" altLang="zh-CN" sz="2100" dirty="0" smtClean="0">
                <a:solidFill>
                  <a:srgbClr val="FF6600"/>
                </a:solidFill>
                <a:latin typeface="Arial" charset="0"/>
              </a:rPr>
              <a:t>)</a:t>
            </a:r>
          </a:p>
          <a:p>
            <a:pPr lvl="2"/>
            <a:r>
              <a:rPr lang="en-US" altLang="zh-CN" sz="2000" dirty="0"/>
              <a:t>Optimize W mass </a:t>
            </a:r>
            <a:r>
              <a:rPr lang="en-US" altLang="zh-CN" sz="2000" dirty="0" smtClean="0"/>
              <a:t>direct reconstruction method in ZH runs </a:t>
            </a:r>
          </a:p>
          <a:p>
            <a:pPr lvl="2"/>
            <a:r>
              <a:rPr lang="en-US" altLang="zh-CN" sz="2000" dirty="0"/>
              <a:t>J</a:t>
            </a:r>
            <a:r>
              <a:rPr lang="en-US" altLang="zh-CN" sz="2000" dirty="0" smtClean="0"/>
              <a:t>et </a:t>
            </a:r>
            <a:r>
              <a:rPr lang="en-US" altLang="zh-CN" sz="2000" dirty="0"/>
              <a:t>energy calibration  </a:t>
            </a:r>
            <a:endParaRPr lang="zh-CN" altLang="en-US" sz="2000" dirty="0"/>
          </a:p>
          <a:p>
            <a:pPr lvl="2"/>
            <a:endParaRPr lang="en-US" altLang="zh-CN" sz="1900" dirty="0" smtClean="0">
              <a:solidFill>
                <a:srgbClr val="FF6600"/>
              </a:solidFill>
              <a:latin typeface="Arial" charset="0"/>
            </a:endParaRPr>
          </a:p>
          <a:p>
            <a:pPr lvl="3"/>
            <a:endParaRPr lang="en-US" altLang="zh-CN" dirty="0" smtClean="0">
              <a:latin typeface="Arial" charset="0"/>
            </a:endParaRPr>
          </a:p>
          <a:p>
            <a:pPr lvl="2"/>
            <a:endParaRPr lang="en-US" altLang="zh-CN" dirty="0">
              <a:latin typeface="Arial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3717139"/>
            <a:ext cx="3116962" cy="2902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6992449" y="4245233"/>
            <a:ext cx="20617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 smtClean="0">
                <a:solidFill>
                  <a:srgbClr val="FF0000"/>
                </a:solidFill>
              </a:rPr>
              <a:t>Fullsim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en-US" altLang="zh-CN" dirty="0" smtClean="0">
                <a:solidFill>
                  <a:srgbClr val="FF0000"/>
                </a:solidFill>
              </a:rPr>
              <a:t>WW-&gt;</a:t>
            </a:r>
            <a:r>
              <a:rPr lang="en-US" altLang="zh-CN" dirty="0" err="1" smtClean="0">
                <a:solidFill>
                  <a:srgbClr val="FF0000"/>
                </a:solidFill>
              </a:rPr>
              <a:t>lvjj</a:t>
            </a:r>
            <a:r>
              <a:rPr lang="en-US" altLang="zh-CN" dirty="0" smtClean="0">
                <a:solidFill>
                  <a:srgbClr val="FF0000"/>
                </a:solidFill>
              </a:rPr>
              <a:t> in ZH run  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By </a:t>
            </a:r>
            <a:r>
              <a:rPr lang="en-US" altLang="zh-CN" dirty="0" err="1" smtClean="0">
                <a:solidFill>
                  <a:srgbClr val="FF0000"/>
                </a:solidFill>
              </a:rPr>
              <a:t>Manqi</a:t>
            </a:r>
            <a:r>
              <a:rPr lang="en-US" altLang="zh-CN" dirty="0" smtClean="0">
                <a:solidFill>
                  <a:srgbClr val="FF0000"/>
                </a:solidFill>
              </a:rPr>
              <a:t>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39" y="3854019"/>
            <a:ext cx="3505199" cy="2907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961353" y="3429000"/>
            <a:ext cx="263405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zh-CN" sz="2100" dirty="0">
                <a:solidFill>
                  <a:srgbClr val="FF6600"/>
                </a:solidFill>
                <a:latin typeface="Arial" charset="0"/>
              </a:rPr>
              <a:t>Threshold scan  </a:t>
            </a:r>
            <a:endParaRPr lang="en-US" altLang="zh-CN" sz="2100" dirty="0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97781" y="3427214"/>
            <a:ext cx="2249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6600"/>
                </a:solidFill>
                <a:latin typeface="Arial" charset="0"/>
              </a:rPr>
              <a:t>Direct </a:t>
            </a:r>
            <a:r>
              <a:rPr lang="en-US" altLang="zh-CN" dirty="0" err="1" smtClean="0">
                <a:solidFill>
                  <a:srgbClr val="FF6600"/>
                </a:solidFill>
                <a:latin typeface="Arial" charset="0"/>
              </a:rPr>
              <a:t>recontruction</a:t>
            </a:r>
            <a:r>
              <a:rPr lang="en-US" altLang="zh-CN" dirty="0" smtClean="0">
                <a:solidFill>
                  <a:srgbClr val="FF6600"/>
                </a:solidFill>
                <a:latin typeface="Arial" charset="0"/>
              </a:rPr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18013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" y="119801"/>
            <a:ext cx="8229600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B tagging performance </a:t>
            </a:r>
            <a:r>
              <a:rPr lang="en-US" dirty="0" smtClean="0"/>
              <a:t>in </a:t>
            </a:r>
            <a:r>
              <a:rPr lang="en-US" dirty="0" smtClean="0"/>
              <a:t>Branching ratio ( </a:t>
            </a:r>
            <a:r>
              <a:rPr lang="en-US" dirty="0" err="1" smtClean="0"/>
              <a:t>R</a:t>
            </a:r>
            <a:r>
              <a:rPr lang="en-US" baseline="30000" dirty="0" err="1" smtClean="0"/>
              <a:t>b</a:t>
            </a:r>
            <a:r>
              <a:rPr lang="en-US" dirty="0" smtClean="0"/>
              <a:t>)</a:t>
            </a:r>
            <a:endParaRPr lang="en-US" baseline="30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7000" y="1214120"/>
            <a:ext cx="8039100" cy="4876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Major systematics is from </a:t>
            </a:r>
            <a:r>
              <a:rPr lang="en-US" altLang="zh-CN" dirty="0"/>
              <a:t>light jet and c jet </a:t>
            </a:r>
            <a:r>
              <a:rPr lang="en-US" altLang="zh-CN" dirty="0" smtClean="0"/>
              <a:t>background</a:t>
            </a:r>
          </a:p>
          <a:p>
            <a:pPr>
              <a:defRPr/>
            </a:pPr>
            <a:r>
              <a:rPr lang="en-US" dirty="0" smtClean="0"/>
              <a:t>can be reduced by improving the b tagging performance</a:t>
            </a:r>
          </a:p>
          <a:p>
            <a:pPr>
              <a:defRPr/>
            </a:pPr>
            <a:r>
              <a:rPr lang="en-US" sz="2100" dirty="0" smtClean="0">
                <a:solidFill>
                  <a:srgbClr val="0000FF"/>
                </a:solidFill>
              </a:rPr>
              <a:t>Need </a:t>
            </a:r>
            <a:r>
              <a:rPr lang="en-US" sz="2100" dirty="0" err="1" smtClean="0">
                <a:solidFill>
                  <a:srgbClr val="0000FF"/>
                </a:solidFill>
              </a:rPr>
              <a:t>fullsim</a:t>
            </a:r>
            <a:r>
              <a:rPr lang="en-US" sz="2100" dirty="0" smtClean="0">
                <a:solidFill>
                  <a:srgbClr val="0000FF"/>
                </a:solidFill>
              </a:rPr>
              <a:t> to validate its performance </a:t>
            </a:r>
            <a:endParaRPr lang="en-US" sz="2100" dirty="0" smtClean="0">
              <a:solidFill>
                <a:srgbClr val="0000FF"/>
              </a:solidFill>
            </a:endParaRPr>
          </a:p>
          <a:p>
            <a:pPr lvl="2" eaLnBrk="1" hangingPunct="1">
              <a:defRPr/>
            </a:pPr>
            <a:endParaRPr lang="en-US" dirty="0" smtClean="0"/>
          </a:p>
          <a:p>
            <a:pPr lvl="2" eaLnBrk="1" hangingPunct="1">
              <a:defRPr/>
            </a:pPr>
            <a:endParaRPr lang="en-US" dirty="0" smtClean="0"/>
          </a:p>
          <a:p>
            <a:pPr lvl="2"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D1CC0-42D6-9946-A3B2-ACB8A667F35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2253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9" y="645685"/>
            <a:ext cx="1324610" cy="63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763" y="2156460"/>
            <a:ext cx="2940473" cy="275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188732"/>
              </p:ext>
            </p:extLst>
          </p:nvPr>
        </p:nvGraphicFramePr>
        <p:xfrm>
          <a:off x="127000" y="4913154"/>
          <a:ext cx="9017000" cy="100584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311525"/>
                <a:gridCol w="1196975"/>
                <a:gridCol w="860425"/>
                <a:gridCol w="3648075"/>
              </a:tblGrid>
              <a:tr h="361525">
                <a:tc>
                  <a:txBody>
                    <a:bodyPr/>
                    <a:lstStyle/>
                    <a:p>
                      <a:r>
                        <a:rPr lang="en-US" dirty="0" smtClean="0"/>
                        <a:t>Uncertainty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LEP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CEPC</a:t>
                      </a:r>
                      <a:r>
                        <a:rPr lang="en-US" baseline="0" dirty="0" smtClean="0"/>
                        <a:t> improvement</a:t>
                      </a:r>
                      <a:endParaRPr lang="en-US" dirty="0"/>
                    </a:p>
                  </a:txBody>
                  <a:tcPr/>
                </a:tc>
              </a:tr>
              <a:tr h="329889"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smtClean="0"/>
                        <a:t>hemisphere tag correlations for b events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Higher b tagging efficiency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2958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Tasks in </a:t>
            </a:r>
            <a:r>
              <a:rPr lang="en-US" altLang="zh-CN" dirty="0" smtClean="0"/>
              <a:t>EWK </a:t>
            </a:r>
            <a:r>
              <a:rPr lang="en-US" altLang="zh-CN" dirty="0" smtClean="0"/>
              <a:t>measurements</a:t>
            </a:r>
            <a:endParaRPr lang="zh-CN" altLang="en-US" dirty="0"/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7727921"/>
              </p:ext>
            </p:extLst>
          </p:nvPr>
        </p:nvGraphicFramePr>
        <p:xfrm>
          <a:off x="160020" y="1330480"/>
          <a:ext cx="8336279" cy="533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7687"/>
                <a:gridCol w="4645553"/>
                <a:gridCol w="1463039"/>
              </a:tblGrid>
              <a:tr h="338455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Task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samples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m</a:t>
                      </a:r>
                      <a:r>
                        <a:rPr lang="en-US" altLang="zh-CN" baseline="-25000" dirty="0" err="1" smtClean="0"/>
                        <a:t>Z</a:t>
                      </a:r>
                      <a:endParaRPr lang="zh-CN" alt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Resonant depolarization and</a:t>
                      </a:r>
                      <a:r>
                        <a:rPr lang="en-US" altLang="zh-CN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</a:rPr>
                        <a:t>Compton scattering method on beam energy 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err="1" smtClean="0"/>
                        <a:t>mZ</a:t>
                      </a:r>
                      <a:r>
                        <a:rPr lang="en-US" altLang="zh-CN" dirty="0" smtClean="0"/>
                        <a:t> ,</a:t>
                      </a:r>
                      <a:r>
                        <a:rPr lang="el-GR" altLang="zh-CN" dirty="0" smtClean="0">
                          <a:latin typeface="+mn-lt"/>
                          <a:cs typeface="Arial"/>
                        </a:rPr>
                        <a:t> α</a:t>
                      </a:r>
                      <a:r>
                        <a:rPr lang="en-US" altLang="zh-CN" baseline="-25000" dirty="0" smtClean="0">
                          <a:latin typeface="+mn-lt"/>
                          <a:cs typeface="Arial"/>
                        </a:rPr>
                        <a:t>QED</a:t>
                      </a:r>
                      <a:endParaRPr lang="zh-CN" altLang="en-US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>
                          <a:latin typeface="Arial" charset="0"/>
                        </a:rPr>
                        <a:t>Optimize off-peak runs statistics and selection </a:t>
                      </a:r>
                      <a:endParaRPr lang="zh-CN" alt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err="1" smtClean="0">
                          <a:solidFill>
                            <a:srgbClr val="0070C0"/>
                          </a:solidFill>
                        </a:rPr>
                        <a:t>fastsim</a:t>
                      </a:r>
                      <a:endParaRPr lang="zh-CN" altLang="en-US" sz="20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err="1" smtClean="0"/>
                        <a:t>R_b</a:t>
                      </a:r>
                      <a:endParaRPr lang="zh-CN" altLang="en-US" dirty="0" smtClean="0"/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aseline="0" dirty="0" smtClean="0">
                          <a:solidFill>
                            <a:schemeClr val="tx1"/>
                          </a:solidFill>
                        </a:rPr>
                        <a:t>Validate B/c tagging performance in </a:t>
                      </a:r>
                      <a:r>
                        <a:rPr lang="en-US" altLang="zh-CN" dirty="0" err="1" smtClean="0">
                          <a:solidFill>
                            <a:schemeClr val="tx1"/>
                          </a:solidFill>
                        </a:rPr>
                        <a:t>R_b</a:t>
                      </a:r>
                      <a:endParaRPr lang="zh-CN" alt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altLang="zh-CN" baseline="0" dirty="0" smtClean="0">
                          <a:solidFill>
                            <a:schemeClr val="tx1"/>
                          </a:solidFill>
                        </a:rPr>
                        <a:t>Measurement </a:t>
                      </a:r>
                      <a:endParaRPr lang="en-US" altLang="zh-CN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aseline="0" dirty="0" err="1" smtClean="0"/>
                        <a:t>Fullsim</a:t>
                      </a:r>
                      <a:r>
                        <a:rPr lang="en-US" altLang="zh-CN" baseline="0" dirty="0" smtClean="0"/>
                        <a:t> </a:t>
                      </a:r>
                      <a:endParaRPr lang="en-US" altLang="zh-CN" baseline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</a:t>
                      </a:r>
                      <a:r>
                        <a:rPr lang="en-US" altLang="zh-CN" baseline="-25000" dirty="0" smtClean="0"/>
                        <a:t>FB</a:t>
                      </a:r>
                      <a:r>
                        <a:rPr lang="en-US" altLang="zh-CN" dirty="0" smtClean="0"/>
                        <a:t>(b</a:t>
                      </a:r>
                      <a:r>
                        <a:rPr lang="en-US" altLang="zh-CN" dirty="0" smtClean="0"/>
                        <a:t>) semi-</a:t>
                      </a:r>
                      <a:r>
                        <a:rPr lang="en-US" altLang="zh-CN" dirty="0" err="1" smtClean="0"/>
                        <a:t>leptonic</a:t>
                      </a:r>
                      <a:endParaRPr lang="en-US" altLang="zh-CN" dirty="0" smtClean="0"/>
                    </a:p>
                    <a:p>
                      <a:endParaRPr lang="zh-CN" alt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aseline="0" dirty="0" smtClean="0">
                          <a:solidFill>
                            <a:srgbClr val="FF0000"/>
                          </a:solidFill>
                        </a:rPr>
                        <a:t>Jet charge reconstruction </a:t>
                      </a:r>
                      <a:endParaRPr lang="en-US" altLang="zh-CN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err="1" smtClean="0"/>
                        <a:t>Fullsim</a:t>
                      </a:r>
                      <a:endParaRPr lang="zh-CN" alt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A</a:t>
                      </a:r>
                      <a:r>
                        <a:rPr lang="en-US" altLang="zh-CN" baseline="-25000" dirty="0" smtClean="0"/>
                        <a:t>FB</a:t>
                      </a:r>
                      <a:r>
                        <a:rPr lang="en-US" altLang="zh-CN" dirty="0" smtClean="0"/>
                        <a:t>(b) </a:t>
                      </a:r>
                      <a:r>
                        <a:rPr lang="en-US" altLang="zh-CN" dirty="0" err="1" smtClean="0"/>
                        <a:t>leptonic</a:t>
                      </a:r>
                      <a:r>
                        <a:rPr lang="en-US" altLang="zh-CN" baseline="0" dirty="0" smtClean="0"/>
                        <a:t> </a:t>
                      </a:r>
                      <a:r>
                        <a:rPr lang="zh-CN" altLang="en-US" baseline="-25000" dirty="0" smtClean="0"/>
                        <a:t> </a:t>
                      </a:r>
                      <a:endParaRPr lang="en-US" altLang="zh-C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Lepton reconstruction</a:t>
                      </a:r>
                      <a:r>
                        <a:rPr lang="en-US" altLang="zh-CN" baseline="0" dirty="0" smtClean="0">
                          <a:solidFill>
                            <a:srgbClr val="FF0000"/>
                          </a:solidFill>
                        </a:rPr>
                        <a:t> in jets</a:t>
                      </a:r>
                      <a:endParaRPr lang="zh-CN" alt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err="1" smtClean="0"/>
                        <a:t>Fullsim</a:t>
                      </a:r>
                      <a:r>
                        <a:rPr lang="en-US" altLang="zh-CN" dirty="0" smtClean="0"/>
                        <a:t> </a:t>
                      </a:r>
                      <a:endParaRPr lang="zh-CN" alt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err="1" smtClean="0"/>
                        <a:t>m</a:t>
                      </a:r>
                      <a:r>
                        <a:rPr lang="en-US" altLang="zh-CN" baseline="-25000" dirty="0" err="1" smtClean="0"/>
                        <a:t>W</a:t>
                      </a:r>
                      <a:r>
                        <a:rPr lang="en-US" altLang="zh-CN" baseline="-25000" dirty="0" smtClean="0"/>
                        <a:t> </a:t>
                      </a:r>
                      <a:r>
                        <a:rPr lang="en-US" altLang="zh-CN" baseline="0" dirty="0" smtClean="0"/>
                        <a:t>(direct reconstruction </a:t>
                      </a:r>
                      <a:r>
                        <a:rPr lang="en-US" altLang="zh-CN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Optimize</a:t>
                      </a:r>
                      <a:r>
                        <a:rPr lang="en-US" altLang="zh-CN" baseline="0" dirty="0" smtClean="0"/>
                        <a:t> W mass reconstruction and jet energy calibration  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err="1" smtClean="0"/>
                        <a:t>Fullsim</a:t>
                      </a:r>
                      <a:endParaRPr lang="zh-CN" alt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m</a:t>
                      </a:r>
                      <a:r>
                        <a:rPr lang="en-US" altLang="zh-CN" baseline="-25000" dirty="0" err="1" smtClean="0"/>
                        <a:t>W</a:t>
                      </a:r>
                      <a:r>
                        <a:rPr lang="en-US" altLang="zh-CN" baseline="-25000" dirty="0" smtClean="0"/>
                        <a:t>  </a:t>
                      </a:r>
                      <a:r>
                        <a:rPr lang="en-US" altLang="zh-CN" baseline="0" dirty="0" smtClean="0"/>
                        <a:t>(</a:t>
                      </a:r>
                      <a:r>
                        <a:rPr lang="en-US" altLang="zh-CN" dirty="0" smtClean="0"/>
                        <a:t>threshold</a:t>
                      </a:r>
                      <a:r>
                        <a:rPr lang="en-US" altLang="zh-CN" baseline="0" dirty="0" smtClean="0"/>
                        <a:t> scan)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latin typeface="Arial" charset="0"/>
                        </a:rPr>
                        <a:t>Optimize off-peak runs statistics and selection </a:t>
                      </a:r>
                      <a:endParaRPr lang="zh-CN" alt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>
                          <a:solidFill>
                            <a:srgbClr val="0070C0"/>
                          </a:solidFill>
                        </a:rPr>
                        <a:t>fastsim</a:t>
                      </a:r>
                      <a:endParaRPr lang="zh-CN" alt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A</a:t>
                      </a:r>
                      <a:r>
                        <a:rPr lang="en-US" altLang="zh-CN" baseline="-25000" dirty="0" smtClean="0"/>
                        <a:t>FB</a:t>
                      </a:r>
                      <a:r>
                        <a:rPr lang="en-US" altLang="zh-CN" dirty="0" smtClean="0"/>
                        <a:t>(lepton)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Detector acceptance ,</a:t>
                      </a:r>
                    </a:p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forward detector alignment precision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>
                          <a:solidFill>
                            <a:srgbClr val="0070C0"/>
                          </a:solidFill>
                        </a:rPr>
                        <a:t>fastsim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7098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4632</TotalTime>
  <Words>1291</Words>
  <Application>Microsoft Office PowerPoint</Application>
  <PresentationFormat>全屏显示(4:3)</PresentationFormat>
  <Paragraphs>312</Paragraphs>
  <Slides>21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Clarity</vt:lpstr>
      <vt:lpstr>Electroweak Physics Towards the CDR</vt:lpstr>
      <vt:lpstr>CEPC accelerator  </vt:lpstr>
      <vt:lpstr>The prospect of CEPC electroweak physics in pre-CDR study</vt:lpstr>
      <vt:lpstr>Major systematics in EWK measurement</vt:lpstr>
      <vt:lpstr>Task 1 : Beam energy measurement </vt:lpstr>
      <vt:lpstr>Task 2: optimizing Z threshold scan </vt:lpstr>
      <vt:lpstr>Tasks in W mass measurement </vt:lpstr>
      <vt:lpstr>B tagging performance in Branching ratio ( Rb)</vt:lpstr>
      <vt:lpstr>Tasks in EWK measurements</vt:lpstr>
      <vt:lpstr>Manpower status </vt:lpstr>
      <vt:lpstr>Summary </vt:lpstr>
      <vt:lpstr>Weak mixing angle </vt:lpstr>
      <vt:lpstr>Branching ratio ( Rb)</vt:lpstr>
      <vt:lpstr>Backward-forward asymmetry measured from b jet </vt:lpstr>
      <vt:lpstr>Summary </vt:lpstr>
      <vt:lpstr>Urgent open task </vt:lpstr>
      <vt:lpstr>From Pre-CDR to CDR</vt:lpstr>
      <vt:lpstr>Plan for Weak mixing angle</vt:lpstr>
      <vt:lpstr>CEPC accelerator  </vt:lpstr>
      <vt:lpstr>CEPC detector  (1) </vt:lpstr>
      <vt:lpstr>CEPC detector  (2)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Liaoshan Shi</dc:creator>
  <cp:lastModifiedBy>[梁志均]</cp:lastModifiedBy>
  <cp:revision>329</cp:revision>
  <dcterms:created xsi:type="dcterms:W3CDTF">2016-06-29T16:41:09Z</dcterms:created>
  <dcterms:modified xsi:type="dcterms:W3CDTF">2017-02-06T06:58:49Z</dcterms:modified>
</cp:coreProperties>
</file>