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</p:sldMasterIdLst>
  <p:notesMasterIdLst>
    <p:notesMasterId r:id="rId148"/>
  </p:notesMasterIdLst>
  <p:sldIdLst>
    <p:sldId id="648" r:id="rId2"/>
    <p:sldId id="841" r:id="rId3"/>
    <p:sldId id="842" r:id="rId4"/>
    <p:sldId id="843" r:id="rId5"/>
    <p:sldId id="844" r:id="rId6"/>
    <p:sldId id="845" r:id="rId7"/>
    <p:sldId id="846" r:id="rId8"/>
    <p:sldId id="847" r:id="rId9"/>
    <p:sldId id="848" r:id="rId10"/>
    <p:sldId id="849" r:id="rId11"/>
    <p:sldId id="850" r:id="rId12"/>
    <p:sldId id="851" r:id="rId13"/>
    <p:sldId id="852" r:id="rId14"/>
    <p:sldId id="853" r:id="rId15"/>
    <p:sldId id="854" r:id="rId16"/>
    <p:sldId id="855" r:id="rId17"/>
    <p:sldId id="856" r:id="rId18"/>
    <p:sldId id="857" r:id="rId19"/>
    <p:sldId id="858" r:id="rId20"/>
    <p:sldId id="859" r:id="rId21"/>
    <p:sldId id="860" r:id="rId22"/>
    <p:sldId id="861" r:id="rId23"/>
    <p:sldId id="862" r:id="rId24"/>
    <p:sldId id="863" r:id="rId25"/>
    <p:sldId id="864" r:id="rId26"/>
    <p:sldId id="865" r:id="rId27"/>
    <p:sldId id="866" r:id="rId28"/>
    <p:sldId id="867" r:id="rId29"/>
    <p:sldId id="868" r:id="rId30"/>
    <p:sldId id="869" r:id="rId31"/>
    <p:sldId id="870" r:id="rId32"/>
    <p:sldId id="871" r:id="rId33"/>
    <p:sldId id="872" r:id="rId34"/>
    <p:sldId id="873" r:id="rId35"/>
    <p:sldId id="874" r:id="rId36"/>
    <p:sldId id="875" r:id="rId37"/>
    <p:sldId id="876" r:id="rId38"/>
    <p:sldId id="877" r:id="rId39"/>
    <p:sldId id="878" r:id="rId40"/>
    <p:sldId id="879" r:id="rId41"/>
    <p:sldId id="880" r:id="rId42"/>
    <p:sldId id="881" r:id="rId43"/>
    <p:sldId id="882" r:id="rId44"/>
    <p:sldId id="883" r:id="rId45"/>
    <p:sldId id="884" r:id="rId46"/>
    <p:sldId id="885" r:id="rId47"/>
    <p:sldId id="886" r:id="rId48"/>
    <p:sldId id="887" r:id="rId49"/>
    <p:sldId id="888" r:id="rId50"/>
    <p:sldId id="889" r:id="rId51"/>
    <p:sldId id="890" r:id="rId52"/>
    <p:sldId id="891" r:id="rId53"/>
    <p:sldId id="892" r:id="rId54"/>
    <p:sldId id="893" r:id="rId55"/>
    <p:sldId id="894" r:id="rId56"/>
    <p:sldId id="895" r:id="rId57"/>
    <p:sldId id="896" r:id="rId58"/>
    <p:sldId id="897" r:id="rId59"/>
    <p:sldId id="898" r:id="rId60"/>
    <p:sldId id="899" r:id="rId61"/>
    <p:sldId id="900" r:id="rId62"/>
    <p:sldId id="901" r:id="rId63"/>
    <p:sldId id="903" r:id="rId64"/>
    <p:sldId id="906" r:id="rId65"/>
    <p:sldId id="786" r:id="rId66"/>
    <p:sldId id="787" r:id="rId67"/>
    <p:sldId id="788" r:id="rId68"/>
    <p:sldId id="789" r:id="rId69"/>
    <p:sldId id="790" r:id="rId70"/>
    <p:sldId id="791" r:id="rId71"/>
    <p:sldId id="792" r:id="rId72"/>
    <p:sldId id="794" r:id="rId73"/>
    <p:sldId id="795" r:id="rId74"/>
    <p:sldId id="797" r:id="rId75"/>
    <p:sldId id="798" r:id="rId76"/>
    <p:sldId id="799" r:id="rId77"/>
    <p:sldId id="801" r:id="rId78"/>
    <p:sldId id="803" r:id="rId79"/>
    <p:sldId id="804" r:id="rId80"/>
    <p:sldId id="808" r:id="rId81"/>
    <p:sldId id="809" r:id="rId82"/>
    <p:sldId id="810" r:id="rId83"/>
    <p:sldId id="815" r:id="rId84"/>
    <p:sldId id="821" r:id="rId85"/>
    <p:sldId id="822" r:id="rId86"/>
    <p:sldId id="826" r:id="rId87"/>
    <p:sldId id="470" r:id="rId88"/>
    <p:sldId id="827" r:id="rId89"/>
    <p:sldId id="473" r:id="rId90"/>
    <p:sldId id="474" r:id="rId91"/>
    <p:sldId id="476" r:id="rId92"/>
    <p:sldId id="479" r:id="rId93"/>
    <p:sldId id="835" r:id="rId94"/>
    <p:sldId id="484" r:id="rId95"/>
    <p:sldId id="486" r:id="rId96"/>
    <p:sldId id="487" r:id="rId97"/>
    <p:sldId id="488" r:id="rId98"/>
    <p:sldId id="489" r:id="rId99"/>
    <p:sldId id="490" r:id="rId100"/>
    <p:sldId id="491" r:id="rId101"/>
    <p:sldId id="670" r:id="rId102"/>
    <p:sldId id="492" r:id="rId103"/>
    <p:sldId id="493" r:id="rId104"/>
    <p:sldId id="701" r:id="rId105"/>
    <p:sldId id="834" r:id="rId106"/>
    <p:sldId id="839" r:id="rId107"/>
    <p:sldId id="707" r:id="rId108"/>
    <p:sldId id="836" r:id="rId109"/>
    <p:sldId id="838" r:id="rId110"/>
    <p:sldId id="500" r:id="rId111"/>
    <p:sldId id="702" r:id="rId112"/>
    <p:sldId id="840" r:id="rId113"/>
    <p:sldId id="706" r:id="rId114"/>
    <p:sldId id="676" r:id="rId115"/>
    <p:sldId id="508" r:id="rId116"/>
    <p:sldId id="719" r:id="rId117"/>
    <p:sldId id="720" r:id="rId118"/>
    <p:sldId id="721" r:id="rId119"/>
    <p:sldId id="722" r:id="rId120"/>
    <p:sldId id="525" r:id="rId121"/>
    <p:sldId id="705" r:id="rId122"/>
    <p:sldId id="523" r:id="rId123"/>
    <p:sldId id="905" r:id="rId124"/>
    <p:sldId id="904" r:id="rId125"/>
    <p:sldId id="527" r:id="rId126"/>
    <p:sldId id="528" r:id="rId127"/>
    <p:sldId id="529" r:id="rId128"/>
    <p:sldId id="530" r:id="rId129"/>
    <p:sldId id="531" r:id="rId130"/>
    <p:sldId id="532" r:id="rId131"/>
    <p:sldId id="534" r:id="rId132"/>
    <p:sldId id="776" r:id="rId133"/>
    <p:sldId id="767" r:id="rId134"/>
    <p:sldId id="764" r:id="rId135"/>
    <p:sldId id="779" r:id="rId136"/>
    <p:sldId id="780" r:id="rId137"/>
    <p:sldId id="768" r:id="rId138"/>
    <p:sldId id="769" r:id="rId139"/>
    <p:sldId id="765" r:id="rId140"/>
    <p:sldId id="828" r:id="rId141"/>
    <p:sldId id="829" r:id="rId142"/>
    <p:sldId id="830" r:id="rId143"/>
    <p:sldId id="831" r:id="rId144"/>
    <p:sldId id="832" r:id="rId145"/>
    <p:sldId id="833" r:id="rId146"/>
    <p:sldId id="781" r:id="rId147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  <a:srgbClr val="FF9900"/>
    <a:srgbClr val="0000CC"/>
    <a:srgbClr val="FFCC00"/>
    <a:srgbClr val="CC9900"/>
    <a:srgbClr val="996633"/>
    <a:srgbClr val="33CCFF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3" autoAdjust="0"/>
    <p:restoredTop sz="95189" autoAdjust="0"/>
  </p:normalViewPr>
  <p:slideViewPr>
    <p:cSldViewPr>
      <p:cViewPr varScale="1">
        <p:scale>
          <a:sx n="70" d="100"/>
          <a:sy n="70" d="100"/>
        </p:scale>
        <p:origin x="5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40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wmf"/><Relationship Id="rId1" Type="http://schemas.openxmlformats.org/officeDocument/2006/relationships/image" Target="../media/image27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wmf"/><Relationship Id="rId2" Type="http://schemas.openxmlformats.org/officeDocument/2006/relationships/image" Target="../media/image276.wmf"/><Relationship Id="rId1" Type="http://schemas.openxmlformats.org/officeDocument/2006/relationships/image" Target="../media/image27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wmf"/><Relationship Id="rId2" Type="http://schemas.openxmlformats.org/officeDocument/2006/relationships/image" Target="../media/image279.wmf"/><Relationship Id="rId1" Type="http://schemas.openxmlformats.org/officeDocument/2006/relationships/image" Target="../media/image278.wmf"/><Relationship Id="rId4" Type="http://schemas.openxmlformats.org/officeDocument/2006/relationships/image" Target="../media/image28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wmf"/><Relationship Id="rId1" Type="http://schemas.openxmlformats.org/officeDocument/2006/relationships/image" Target="../media/image282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wmf"/><Relationship Id="rId1" Type="http://schemas.openxmlformats.org/officeDocument/2006/relationships/image" Target="../media/image28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wmf"/><Relationship Id="rId2" Type="http://schemas.openxmlformats.org/officeDocument/2006/relationships/image" Target="../media/image287.wmf"/><Relationship Id="rId1" Type="http://schemas.openxmlformats.org/officeDocument/2006/relationships/image" Target="../media/image28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wmf"/><Relationship Id="rId1" Type="http://schemas.openxmlformats.org/officeDocument/2006/relationships/image" Target="../media/image289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wmf"/><Relationship Id="rId1" Type="http://schemas.openxmlformats.org/officeDocument/2006/relationships/image" Target="../media/image13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0EB36F4-0B1B-469F-A649-D48F26C618B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1492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FECA0-3F8C-45C0-B92D-6A2011874B92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671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DBD6158-A18D-4156-9643-F50C7609A9FE}" type="slidenum">
              <a:rPr lang="en-US" altLang="zh-CN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DED111-5779-425C-95B2-44288A160858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3474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0950F-29E3-4C68-8CA5-6754EBC0147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899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EB36F4-0B1B-469F-A649-D48F26C618B5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2859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BD497-2D2C-43E9-A46C-A8FCEE16AEF2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075740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0034A5-5932-4A88-9B0A-47C709B9FD34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360718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F2850D-2747-4E68-8843-73F08C61FD4E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19137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C1C4B10A-C38D-4272-9513-08F08BD15AA2}" type="slidenum">
              <a:rPr lang="en-US" altLang="zh-CN" smtClean="0"/>
              <a:pPr eaLnBrk="1" hangingPunct="1"/>
              <a:t>37</a:t>
            </a:fld>
            <a:endParaRPr lang="en-US" altLang="zh-CN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611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543829-6897-4BF3-AD22-88DCDC5D5F1F}" type="slidenum">
              <a:rPr lang="en-US" altLang="zh-CN"/>
              <a:pPr/>
              <a:t>39</a:t>
            </a:fld>
            <a:endParaRPr lang="en-US" altLang="zh-CN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1143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E7D4C6-5646-4C90-A5DF-994121E2228D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9086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1322E-5F7B-4E90-BE7D-B7C882DCD0ED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cadmium</a:t>
            </a:r>
          </a:p>
        </p:txBody>
      </p:sp>
    </p:spTree>
    <p:extLst>
      <p:ext uri="{BB962C8B-B14F-4D97-AF65-F5344CB8AC3E}">
        <p14:creationId xmlns:p14="http://schemas.microsoft.com/office/powerpoint/2010/main" val="612749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6C2A8-BE5F-4ABE-A563-D61E0E048F8F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15122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512F23-836F-4B6D-A001-9D546101AC2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882041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19F69-CB19-4734-B6E4-99BD3780565A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111132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ABB7D8-5DB3-4845-9C03-19C791546034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59068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2C22D-9676-4BE2-967C-1FEFBD8F43BA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032307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8DB08-37B8-4618-9D93-8063B2264267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62233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FECA0-3F8C-45C0-B92D-6A2011874B92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261858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71469-0F34-4544-9622-EEA425AAD4DD}" type="slidenum">
              <a:rPr lang="zh-CN" altLang="en-US"/>
              <a:pPr/>
              <a:t>70</a:t>
            </a:fld>
            <a:endParaRPr lang="en-US" altLang="zh-CN"/>
          </a:p>
        </p:txBody>
      </p:sp>
      <p:sp>
        <p:nvSpPr>
          <p:cNvPr id="5232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06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defRPr/>
            </a:pPr>
            <a:fld id="{43386C8A-A192-4834-AD52-A9BFBA69E1A3}" type="slidenum">
              <a:rPr lang="en-US" altLang="zh-CN" smtClean="0"/>
              <a:pPr>
                <a:defRPr/>
              </a:pPr>
              <a:t>74</a:t>
            </a:fld>
            <a:endParaRPr lang="en-US" altLang="zh-CN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1649541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30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A4256A-3452-4151-BB78-3CA8CB609F0F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63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8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831"/>
            <a:ext cx="5486400" cy="4113509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719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98F51-19A7-4FF0-A121-646AF9CE2869}" type="slidenum">
              <a:rPr lang="zh-CN" altLang="en-US" smtClean="0"/>
              <a:t>88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57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>
              <a:defRPr/>
            </a:pPr>
            <a:fld id="{036EB2C5-AD8D-4516-9F69-A0E9287599F5}" type="slidenum">
              <a:rPr lang="en-US" altLang="zh-CN" smtClean="0"/>
              <a:pPr>
                <a:defRPr/>
              </a:pPr>
              <a:t>89</a:t>
            </a:fld>
            <a:endParaRPr lang="en-US" altLang="zh-CN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3213"/>
          </a:xfrm>
          <a:noFill/>
        </p:spPr>
        <p:txBody>
          <a:bodyPr/>
          <a:lstStyle/>
          <a:p>
            <a:pPr eaLnBrk="1" hangingPunct="1"/>
            <a:endParaRPr lang="en-US" altLang="zh-CN" smtClean="0"/>
          </a:p>
        </p:txBody>
      </p:sp>
    </p:spTree>
    <p:extLst>
      <p:ext uri="{BB962C8B-B14F-4D97-AF65-F5344CB8AC3E}">
        <p14:creationId xmlns:p14="http://schemas.microsoft.com/office/powerpoint/2010/main" val="3429091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288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5F16C4-87B5-49A1-B6E9-FB4EC3194BA1}" type="slidenum">
              <a:rPr lang="en-US" altLang="zh-CN"/>
              <a:pPr/>
              <a:t>111</a:t>
            </a:fld>
            <a:endParaRPr lang="en-US" altLang="zh-CN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888572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8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75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396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048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0D51E-E011-4BE9-88EE-516601083CFE}" type="slidenum">
              <a:rPr lang="zh-CN" altLang="en-US" smtClean="0">
                <a:solidFill>
                  <a:prstClr val="black"/>
                </a:solidFill>
              </a:rPr>
              <a:pPr/>
              <a:t>139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1827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716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CAD14D-E504-419F-8AD1-AB5D089868B1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480655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0945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750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C0D9CF-823B-4E11-BE4A-32E3B71CE4FD}" type="slidenum">
              <a:rPr lang="en-US" altLang="zh-CN"/>
              <a:pPr/>
              <a:t>8</a:t>
            </a:fld>
            <a:endParaRPr lang="en-US" altLang="zh-CN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00012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D0DAA5-90DE-44F3-B625-F8BA326439AB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2689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F241FB-D908-4244-B717-CF6843012B5C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zh-CN" altLang="zh-CN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6512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AB4E89-9CFA-42B7-8FF1-BF3B6BA65812}" type="slidenum">
              <a:rPr lang="en-US" altLang="zh-CN"/>
              <a:pPr/>
              <a:t>15</a:t>
            </a:fld>
            <a:endParaRPr lang="en-US" altLang="zh-CN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25" y="4342939"/>
            <a:ext cx="5026951" cy="4113169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9831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2BCFF-9252-4A30-9DB8-6CD464A0D538}" type="slidenum">
              <a:rPr lang="en-US" altLang="zh-CN"/>
              <a:pPr/>
              <a:t>16</a:t>
            </a:fld>
            <a:endParaRPr lang="en-US" altLang="zh-CN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3169"/>
          </a:xfrm>
        </p:spPr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4207900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4105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7235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6587248"/>
            <a:ext cx="25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2012-7-11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2339752" y="6587248"/>
            <a:ext cx="4320000" cy="2736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Jun Cao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7397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7606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4873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914400"/>
            <a:ext cx="8291513" cy="3954463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72121"/>
      </p:ext>
    </p:extLst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4873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68763" cy="39544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78363" y="914400"/>
            <a:ext cx="4070350" cy="19002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78363" y="2967038"/>
            <a:ext cx="4070350" cy="19018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100915"/>
      </p:ext>
    </p:extLst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48736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914400"/>
            <a:ext cx="4068763" cy="39544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78363" y="914400"/>
            <a:ext cx="4070350" cy="19002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78363" y="2967038"/>
            <a:ext cx="4070350" cy="19018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472893"/>
      </p:ext>
    </p:extLst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976"/>
            <a:ext cx="91440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Title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20688"/>
            <a:ext cx="8229600" cy="595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Level one</a:t>
            </a:r>
          </a:p>
          <a:p>
            <a:pPr lvl="1"/>
            <a:r>
              <a:rPr lang="en-US" altLang="zh-CN" smtClean="0"/>
              <a:t>Level two</a:t>
            </a:r>
          </a:p>
          <a:p>
            <a:pPr lvl="2"/>
            <a:r>
              <a:rPr lang="en-US" altLang="zh-CN" smtClean="0"/>
              <a:t>Level three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6876256" y="6586184"/>
            <a:ext cx="2267744" cy="276999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/>
        </p:spPr>
        <p:txBody>
          <a:bodyPr wrap="square" tIns="0" bIns="0">
            <a:spAutoFit/>
          </a:bodyPr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600" i="1" smtClean="0">
                <a:latin typeface="Times New Roman" pitchFamily="18" charset="0"/>
              </a:rPr>
              <a:t>  </a:t>
            </a:r>
            <a:r>
              <a:rPr lang="en-US" altLang="zh-CN" sz="1600" i="1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1600" smtClean="0">
                <a:latin typeface="Times New Roman" pitchFamily="18" charset="0"/>
              </a:rPr>
              <a:t>       </a:t>
            </a:r>
            <a:fld id="{1CEEA5D8-A167-44F9-85E3-5C9A7E390D15}" type="slidenum">
              <a:rPr lang="en-US" altLang="zh-CN" b="1">
                <a:latin typeface="Times New Roman" pitchFamily="18" charset="0"/>
              </a:rPr>
              <a:pPr algn="r" eaLnBrk="1" hangingPunct="1">
                <a:spcBef>
                  <a:spcPct val="50000"/>
                </a:spcBef>
                <a:buFont typeface="Wingdings" pitchFamily="2" charset="2"/>
                <a:buNone/>
              </a:pPr>
              <a:t>‹#›</a:t>
            </a:fld>
            <a:r>
              <a:rPr lang="en-US" altLang="zh-CN" b="1">
                <a:latin typeface="Times New Roman" pitchFamily="18" charset="0"/>
              </a:rPr>
              <a:t>   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0" y="36378"/>
            <a:ext cx="2057400" cy="457200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/>
        </p:spPr>
        <p:txBody>
          <a:bodyPr tIns="46800" bIns="46800"/>
          <a:lstStyle/>
          <a:p>
            <a:pPr algn="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3200" i="1">
                <a:latin typeface="Garamond" pitchFamily="18" charset="0"/>
              </a:rPr>
              <a:t>  </a:t>
            </a:r>
            <a:endParaRPr lang="en-US" altLang="zh-CN" sz="3200" b="1">
              <a:latin typeface="Garamond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3" r:id="rId3"/>
    <p:sldLayoutId id="2147483712" r:id="rId4"/>
    <p:sldLayoutId id="2147483713" r:id="rId5"/>
    <p:sldLayoutId id="2147483714" r:id="rId6"/>
    <p:sldLayoutId id="2147483715" r:id="rId7"/>
  </p:sldLayoutIdLst>
  <p:transition spd="slow" advClick="0"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800" b="1">
          <a:solidFill>
            <a:srgbClr val="0000CC"/>
          </a:solidFill>
          <a:latin typeface="Times New Roman" pitchFamily="18" charset="0"/>
          <a:ea typeface="+mn-ea"/>
          <a:cs typeface="Times New Roman" pitchFamily="18" charset="0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400" b="1">
          <a:solidFill>
            <a:srgbClr val="008000"/>
          </a:solidFill>
          <a:latin typeface="Times New Roman" pitchFamily="18" charset="0"/>
          <a:ea typeface="+mn-ea"/>
          <a:cs typeface="Times New Roman" pitchFamily="18" charset="0"/>
        </a:defRPr>
      </a:lvl2pPr>
      <a:lvl3pPr marL="1295400" indent="-381000" algn="l" rtl="0" fontAlgn="base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000">
          <a:solidFill>
            <a:srgbClr val="0000CC"/>
          </a:solidFill>
          <a:latin typeface="Times New Roman" pitchFamily="18" charset="0"/>
          <a:ea typeface="+mn-ea"/>
          <a:cs typeface="Times New Roman" pitchFamily="18" charset="0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6670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1242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5814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40386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7.w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51.png"/><Relationship Id="rId4" Type="http://schemas.openxmlformats.org/officeDocument/2006/relationships/image" Target="../media/image250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3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152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9.png"/><Relationship Id="rId7" Type="http://schemas.openxmlformats.org/officeDocument/2006/relationships/image" Target="../media/image27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7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75.wmf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7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75.w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79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281.wmf"/><Relationship Id="rId4" Type="http://schemas.openxmlformats.org/officeDocument/2006/relationships/image" Target="../media/image278.wmf"/><Relationship Id="rId9" Type="http://schemas.openxmlformats.org/officeDocument/2006/relationships/oleObject" Target="../embeddings/oleObject32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83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82.wmf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85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84.wmf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87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286.wm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90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8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91.wmf"/><Relationship Id="rId5" Type="http://schemas.openxmlformats.org/officeDocument/2006/relationships/oleObject" Target="../embeddings/oleObject42.bin"/><Relationship Id="rId4" Type="http://schemas.openxmlformats.org/officeDocument/2006/relationships/image" Target="../media/image26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png"/><Relationship Id="rId4" Type="http://schemas.openxmlformats.org/officeDocument/2006/relationships/image" Target="../media/image295.emf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jpg"/><Relationship Id="rId3" Type="http://schemas.openxmlformats.org/officeDocument/2006/relationships/image" Target="../media/image297.png"/><Relationship Id="rId7" Type="http://schemas.openxmlformats.org/officeDocument/2006/relationships/image" Target="../media/image30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jpeg"/><Relationship Id="rId5" Type="http://schemas.openxmlformats.org/officeDocument/2006/relationships/image" Target="../media/image298.png"/><Relationship Id="rId4" Type="http://schemas.openxmlformats.org/officeDocument/2006/relationships/image" Target="../media/image5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jpeg"/><Relationship Id="rId5" Type="http://schemas.openxmlformats.org/officeDocument/2006/relationships/image" Target="../media/image308.png"/><Relationship Id="rId4" Type="http://schemas.openxmlformats.org/officeDocument/2006/relationships/image" Target="../media/image30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jpe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7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emf"/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0.jpeg"/><Relationship Id="rId4" Type="http://schemas.openxmlformats.org/officeDocument/2006/relationships/image" Target="../media/image3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9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eg"/><Relationship Id="rId9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1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33.png"/><Relationship Id="rId4" Type="http://schemas.openxmlformats.org/officeDocument/2006/relationships/image" Target="../media/image131.w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gif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71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70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5.png"/><Relationship Id="rId7" Type="http://schemas.openxmlformats.org/officeDocument/2006/relationships/image" Target="../media/image17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6.png"/><Relationship Id="rId5" Type="http://schemas.openxmlformats.org/officeDocument/2006/relationships/image" Target="../media/image173.wmf"/><Relationship Id="rId10" Type="http://schemas.openxmlformats.org/officeDocument/2006/relationships/image" Target="../media/image174.wmf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0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wm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7.wmf"/><Relationship Id="rId4" Type="http://schemas.openxmlformats.org/officeDocument/2006/relationships/image" Target="../media/image20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6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DayaWane\Conference\2012 07 澳大利亚\mytalk\perfomance_anli-images_qiye_dayaw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" y="5050369"/>
            <a:ext cx="2776349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ayaWane\Conference\2012 07 澳大利亚\mytalk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44" y="5050369"/>
            <a:ext cx="2517483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ayaWane\Conference\2012 07 澳大利亚\mytalk\yonggw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59" y="5065865"/>
            <a:ext cx="2271293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83568" y="1847906"/>
            <a:ext cx="79944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Reactor Neutrino Experiment</a:t>
            </a:r>
            <a:endParaRPr lang="zh-CN" alt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副标题 2"/>
          <p:cNvSpPr txBox="1">
            <a:spLocks/>
          </p:cNvSpPr>
          <p:nvPr/>
        </p:nvSpPr>
        <p:spPr bwMode="auto">
          <a:xfrm>
            <a:off x="1388498" y="2976130"/>
            <a:ext cx="6400800" cy="178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None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en-US" altLang="zh-CN" sz="3600" kern="0" dirty="0" smtClean="0"/>
              <a:t>Jun Cao</a:t>
            </a:r>
            <a:endParaRPr lang="en-US" altLang="zh-CN" sz="1800" kern="0" dirty="0" smtClean="0"/>
          </a:p>
          <a:p>
            <a:pPr eaLnBrk="1" hangingPunct="1"/>
            <a:r>
              <a:rPr lang="en-US" altLang="zh-CN" sz="2400" kern="0" dirty="0" smtClean="0"/>
              <a:t>Institute of High Energy Physics</a:t>
            </a:r>
          </a:p>
        </p:txBody>
      </p:sp>
      <p:sp>
        <p:nvSpPr>
          <p:cNvPr id="12" name="矩形 11"/>
          <p:cNvSpPr/>
          <p:nvPr/>
        </p:nvSpPr>
        <p:spPr>
          <a:xfrm>
            <a:off x="-37343" y="46438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CCEPP Summer School, Daya Bay, July 1-9, 2017</a:t>
            </a:r>
            <a:endParaRPr lang="zh-CN" altLang="en-US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4" descr="D:\my docu\theta13\Daya Bay Reactor Neutrino Experiment.files\DYB_panoramas.jpg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28" y="-63210"/>
            <a:ext cx="9144000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758" y="5065866"/>
            <a:ext cx="1696900" cy="177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5174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z="3600" u="none" dirty="0" err="1" smtClean="0"/>
              <a:t>KamLAND</a:t>
            </a:r>
            <a:endParaRPr lang="en-US" altLang="zh-CN" sz="3600" u="none" dirty="0" smtClean="0"/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513835" y="4191233"/>
            <a:ext cx="460851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altLang="zh-CN" sz="2000" dirty="0" smtClean="0">
                <a:solidFill>
                  <a:srgbClr val="990000"/>
                </a:solidFill>
                <a:latin typeface="Times New Roman" pitchFamily="18" charset="0"/>
              </a:rPr>
              <a:t>The first observation of reactor anti-neutrino disappearance</a:t>
            </a:r>
            <a:endParaRPr kumimoji="1" lang="en-US" altLang="zh-CN" sz="2000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altLang="zh-CN" sz="2000" dirty="0" smtClean="0">
                <a:latin typeface="Times New Roman" pitchFamily="18" charset="0"/>
              </a:rPr>
              <a:t>Confirmed antineutrino disappearance at 99.998% CL</a:t>
            </a:r>
            <a:endParaRPr kumimoji="1" lang="en-US" altLang="ja-JP" sz="2000" dirty="0" smtClean="0">
              <a:solidFill>
                <a:srgbClr val="00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altLang="zh-CN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Excluded neutrino decay at 99.7% CL</a:t>
            </a:r>
          </a:p>
          <a:p>
            <a:pPr eaLnBrk="1" hangingPunct="1"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altLang="zh-CN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Excluded </a:t>
            </a:r>
            <a:r>
              <a:rPr lang="en-US" altLang="zh-CN" sz="2000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decoherence</a:t>
            </a:r>
            <a:r>
              <a:rPr lang="en-US" altLang="zh-CN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at 94% CL</a:t>
            </a:r>
          </a:p>
        </p:txBody>
      </p:sp>
      <p:pic>
        <p:nvPicPr>
          <p:cNvPr id="11268" name="Picture 8" descr="KamLAND-hep-ex-0406035-f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7645" y="759866"/>
            <a:ext cx="2538381" cy="18262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673475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539749" y="3573463"/>
            <a:ext cx="4176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rgbClr val="0000CC"/>
                </a:solidFill>
              </a:rPr>
              <a:t>R=0.658</a:t>
            </a:r>
            <a:r>
              <a:rPr lang="en-US" altLang="zh-CN" sz="2000" dirty="0">
                <a:solidFill>
                  <a:srgbClr val="0000CC"/>
                </a:solidFill>
                <a:sym typeface="Symbol" panose="05050102010706020507" pitchFamily="18" charset="2"/>
              </a:rPr>
              <a:t>0.044(stat) 0.047(</a:t>
            </a:r>
            <a:r>
              <a:rPr lang="en-US" altLang="zh-CN" sz="2000" dirty="0" err="1">
                <a:solidFill>
                  <a:srgbClr val="0000CC"/>
                </a:solidFill>
                <a:sym typeface="Symbol" panose="05050102010706020507" pitchFamily="18" charset="2"/>
              </a:rPr>
              <a:t>syst</a:t>
            </a:r>
            <a:r>
              <a:rPr lang="en-US" altLang="zh-CN" sz="2000" dirty="0">
                <a:solidFill>
                  <a:srgbClr val="0000CC"/>
                </a:solidFill>
                <a:sym typeface="Symbol" panose="05050102010706020507" pitchFamily="18" charset="2"/>
              </a:rPr>
              <a:t>) </a:t>
            </a:r>
          </a:p>
        </p:txBody>
      </p:sp>
      <p:pic>
        <p:nvPicPr>
          <p:cNvPr id="9" name="Picture 7" descr="D:\DayaWane\plot\PaperPlot\KamLAND_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45" y="2586149"/>
            <a:ext cx="2623076" cy="19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接箭头连接符 3"/>
          <p:cNvCxnSpPr/>
          <p:nvPr/>
        </p:nvCxnSpPr>
        <p:spPr bwMode="auto">
          <a:xfrm flipV="1">
            <a:off x="4572000" y="2105559"/>
            <a:ext cx="920169" cy="21155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653959"/>
            <a:ext cx="2813643" cy="21594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9219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/>
              <a:t>5%</a:t>
            </a:r>
            <a:r>
              <a:rPr lang="zh-CN" altLang="en-US" sz="2400" dirty="0" smtClean="0"/>
              <a:t>的</a:t>
            </a:r>
            <a:r>
              <a:rPr lang="en-US" altLang="zh-CN" sz="2400" dirty="0" smtClean="0"/>
              <a:t>PMT</a:t>
            </a:r>
            <a:r>
              <a:rPr lang="zh-CN" altLang="en-US" sz="2400" dirty="0" smtClean="0"/>
              <a:t>会打火，形成的本底事例占总事例</a:t>
            </a:r>
            <a:r>
              <a:rPr lang="en-US" altLang="zh-CN" sz="2400" dirty="0" smtClean="0"/>
              <a:t>5%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Reject PMT Flasher</a:t>
            </a:r>
            <a:endParaRPr lang="zh-CN" alt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22" y="2277784"/>
            <a:ext cx="38512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77553" y="2471643"/>
            <a:ext cx="92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>
                <a:solidFill>
                  <a:schemeClr val="accent2"/>
                </a:solidFill>
              </a:rPr>
              <a:t>中微子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610" y="2439377"/>
            <a:ext cx="112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2"/>
                </a:solidFill>
              </a:rPr>
              <a:t>Flasher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8818" y="5483174"/>
            <a:ext cx="458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accent2"/>
                </a:solidFill>
              </a:rPr>
              <a:t>会带来</a:t>
            </a:r>
            <a:r>
              <a:rPr lang="en-US" altLang="zh-CN" sz="2800" dirty="0" smtClean="0">
                <a:solidFill>
                  <a:schemeClr val="accent2"/>
                </a:solidFill>
              </a:rPr>
              <a:t>0.01%</a:t>
            </a:r>
            <a:r>
              <a:rPr lang="zh-CN" altLang="en-US" sz="2800" dirty="0" smtClean="0">
                <a:solidFill>
                  <a:schemeClr val="accent2"/>
                </a:solidFill>
              </a:rPr>
              <a:t>的相对误差 </a:t>
            </a:r>
            <a:r>
              <a:rPr lang="en-US" altLang="zh-CN" sz="28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endParaRPr lang="zh-CN" altLang="en-US" sz="2800" dirty="0">
              <a:solidFill>
                <a:schemeClr val="accent2"/>
              </a:solidFill>
            </a:endParaRPr>
          </a:p>
        </p:txBody>
      </p:sp>
      <p:pic>
        <p:nvPicPr>
          <p:cNvPr id="15" name="Picture 9" descr="G:\dayabay\PhysicsAnalysis\TechNote\nim_ad12\P12A\FID_2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30769"/>
            <a:ext cx="3114030" cy="296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304453"/>
      </p:ext>
    </p:extLst>
  </p:cSld>
  <p:clrMapOvr>
    <a:masterClrMapping/>
  </p:clrMapOvr>
  <p:transition spd="slow" advClick="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>
          <a:xfrm>
            <a:off x="457200" y="98326"/>
            <a:ext cx="8229600" cy="820838"/>
          </a:xfrm>
        </p:spPr>
        <p:txBody>
          <a:bodyPr/>
          <a:lstStyle/>
          <a:p>
            <a:r>
              <a:rPr lang="en-US" altLang="zh-CN" dirty="0" smtClean="0"/>
              <a:t>Cross Check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FBD8B97C-B101-4E86-BDBD-A4F01196191A}" type="slidenum">
              <a:rPr lang="zh-CN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101</a:t>
            </a:fld>
            <a:endParaRPr lang="zh-CN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pSp>
        <p:nvGrpSpPr>
          <p:cNvPr id="24580" name="组合 4"/>
          <p:cNvGrpSpPr>
            <a:grpSpLocks/>
          </p:cNvGrpSpPr>
          <p:nvPr/>
        </p:nvGrpSpPr>
        <p:grpSpPr bwMode="auto">
          <a:xfrm>
            <a:off x="14288" y="1700213"/>
            <a:ext cx="8661400" cy="2786062"/>
            <a:chOff x="14081" y="1075373"/>
            <a:chExt cx="9862779" cy="3361739"/>
          </a:xfrm>
        </p:grpSpPr>
        <p:pic>
          <p:nvPicPr>
            <p:cNvPr id="24596" name="Picture 5" descr="G:\dayabay\PhysicsAnalysis\theta13\qm_promp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1" y="1075373"/>
              <a:ext cx="3549808" cy="336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直接连接符 2"/>
            <p:cNvCxnSpPr/>
            <p:nvPr/>
          </p:nvCxnSpPr>
          <p:spPr>
            <a:xfrm>
              <a:off x="395504" y="3500423"/>
              <a:ext cx="948135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581" name="Picture 6" descr="G:\dayabay\PhysicsAnalysis\theta13\ineff_IBD_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2271713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G:\dayabay\PhysicsAnalysis\theta13\ineff_IBD_dis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4652963"/>
            <a:ext cx="22907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9" descr="G:\dayabay\PhysicsAnalysis\theta13\ineff_IBD_energ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5" y="4619625"/>
            <a:ext cx="23590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8055" y="4745038"/>
            <a:ext cx="17791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Time correlation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3213" y="4746625"/>
            <a:ext cx="10166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distance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463" y="4745038"/>
            <a:ext cx="8563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energy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pic>
        <p:nvPicPr>
          <p:cNvPr id="24587" name="Picture 10" descr="G:\dayabay\PhysicsAnalysis\theta13\ineff_nonIBD_tim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060450"/>
            <a:ext cx="194468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1" descr="G:\dayabay\PhysicsAnalysis\theta13\ineff_nonIBD_dis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19431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2" descr="G:\dayabay\PhysicsAnalysis\theta13\ineff_nonIBD_energ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060450"/>
            <a:ext cx="208756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36355" y="2967038"/>
            <a:ext cx="177914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Time correlation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2307" y="2968625"/>
            <a:ext cx="10166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distance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63351" y="2967038"/>
            <a:ext cx="85632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00" dirty="0">
                <a:solidFill>
                  <a:schemeClr val="accent3">
                    <a:lumMod val="50000"/>
                  </a:schemeClr>
                </a:solidFill>
                <a:latin typeface="+mj-lt"/>
                <a:ea typeface="宋体" charset="-122"/>
              </a:rPr>
              <a:t>energy</a:t>
            </a:r>
            <a:endParaRPr lang="zh-CN" altLang="en-US" sz="1600" dirty="0">
              <a:solidFill>
                <a:schemeClr val="accent3">
                  <a:lumMod val="50000"/>
                </a:schemeClr>
              </a:solidFill>
              <a:latin typeface="+mj-lt"/>
              <a:ea typeface="宋体" charset="-122"/>
            </a:endParaRPr>
          </a:p>
        </p:txBody>
      </p:sp>
      <p:cxnSp>
        <p:nvCxnSpPr>
          <p:cNvPr id="8" name="直接箭头连接符 7"/>
          <p:cNvCxnSpPr>
            <a:endCxn id="11" idx="1"/>
          </p:cNvCxnSpPr>
          <p:nvPr/>
        </p:nvCxnSpPr>
        <p:spPr>
          <a:xfrm>
            <a:off x="2873375" y="3810000"/>
            <a:ext cx="782638" cy="3683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55602" y="3717032"/>
            <a:ext cx="5094921" cy="923330"/>
          </a:xfrm>
          <a:prstGeom prst="rect">
            <a:avLst/>
          </a:prstGeom>
          <a:blipFill rotWithShape="1">
            <a:blip r:embed="rId9"/>
            <a:stretch>
              <a:fillRect l="-1078" t="-3311" b="-9934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3567" y="919164"/>
            <a:ext cx="1851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Flasher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6770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dayabay\PhysicsAnalysis\NearSite\SideBySide\Quadrant1.0_MaxQ0.3_middleTimeRMS50\data_reduction_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6012160" cy="568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92080" y="1124744"/>
            <a:ext cx="3672408" cy="5256584"/>
          </a:xfrm>
        </p:spPr>
        <p:txBody>
          <a:bodyPr/>
          <a:lstStyle/>
          <a:p>
            <a:r>
              <a:rPr lang="zh-CN" altLang="en-US" smtClean="0"/>
              <a:t>首先去掉非物理事例</a:t>
            </a:r>
            <a:r>
              <a:rPr lang="en-US" altLang="zh-CN" smtClean="0"/>
              <a:t>——Flasher</a:t>
            </a:r>
          </a:p>
          <a:p>
            <a:r>
              <a:rPr lang="zh-CN" altLang="en-US" smtClean="0"/>
              <a:t>再去掉宇宙线、以及宇宙线引起的本底</a:t>
            </a:r>
            <a:endParaRPr lang="en-US" altLang="zh-CN" smtClean="0"/>
          </a:p>
          <a:p>
            <a:pPr lvl="1"/>
            <a:r>
              <a:rPr lang="zh-CN" altLang="en-US"/>
              <a:t>大信号</a:t>
            </a:r>
            <a:r>
              <a:rPr lang="zh-CN" altLang="en-US" smtClean="0"/>
              <a:t>后</a:t>
            </a:r>
            <a:r>
              <a:rPr lang="en-US" altLang="zh-CN" smtClean="0"/>
              <a:t>PMT</a:t>
            </a:r>
            <a:r>
              <a:rPr lang="zh-CN" altLang="en-US" smtClean="0"/>
              <a:t>过冲形成的电子学噪声</a:t>
            </a:r>
            <a:endParaRPr lang="en-US" altLang="zh-CN"/>
          </a:p>
          <a:p>
            <a:pPr lvl="1"/>
            <a:r>
              <a:rPr lang="zh-CN" altLang="en-US" smtClean="0"/>
              <a:t>米歇尔电子</a:t>
            </a:r>
            <a:endParaRPr lang="en-US" altLang="zh-CN" smtClean="0"/>
          </a:p>
          <a:p>
            <a:pPr lvl="1"/>
            <a:r>
              <a:rPr lang="en-US" altLang="zh-CN" smtClean="0"/>
              <a:t>spallation</a:t>
            </a:r>
            <a:r>
              <a:rPr lang="zh-CN" altLang="en-US" smtClean="0"/>
              <a:t>中子</a:t>
            </a:r>
            <a:endParaRPr lang="en-US" altLang="zh-CN" smtClean="0"/>
          </a:p>
          <a:p>
            <a:pPr lvl="1"/>
            <a:r>
              <a:rPr lang="zh-CN" altLang="en-US" smtClean="0"/>
              <a:t>其它长寿命同位素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Data Reduction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91519"/>
      </p:ext>
    </p:extLst>
  </p:cSld>
  <p:clrMapOvr>
    <a:masterClrMapping/>
  </p:clrMapOvr>
  <p:transition spd="slow" advClick="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mtClean="0"/>
              <a:t>去掉</a:t>
            </a:r>
            <a:r>
              <a:rPr lang="en-US" altLang="zh-CN" smtClean="0"/>
              <a:t>Flasher</a:t>
            </a:r>
            <a:r>
              <a:rPr lang="zh-CN" altLang="en-US" smtClean="0"/>
              <a:t>，排除宇宙</a:t>
            </a:r>
            <a:r>
              <a:rPr lang="en-US" altLang="zh-CN" smtClean="0"/>
              <a:t>muon</a:t>
            </a:r>
            <a:r>
              <a:rPr lang="zh-CN" altLang="en-US" smtClean="0"/>
              <a:t>及其后</a:t>
            </a:r>
            <a:r>
              <a:rPr lang="en-US" altLang="zh-CN" smtClean="0"/>
              <a:t>200</a:t>
            </a:r>
            <a:r>
              <a:rPr lang="zh-CN" altLang="en-US" smtClean="0"/>
              <a:t>微秒的事例后，得到的能谱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全能谱</a:t>
            </a:r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772816"/>
            <a:ext cx="528544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0882" y="2626158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baseline="30000" smtClean="0"/>
              <a:t>210</a:t>
            </a:r>
            <a:r>
              <a:rPr lang="en-US" altLang="zh-CN" sz="1600" b="1" smtClean="0"/>
              <a:t>Po </a:t>
            </a:r>
            <a:r>
              <a:rPr lang="en-US" altLang="zh-CN" sz="1600" b="1" smtClean="0">
                <a:sym typeface="Symbol"/>
              </a:rPr>
              <a:t></a:t>
            </a:r>
            <a:endParaRPr lang="zh-CN" altLang="en-US" sz="1600" b="1"/>
          </a:p>
        </p:txBody>
      </p:sp>
      <p:cxnSp>
        <p:nvCxnSpPr>
          <p:cNvPr id="7" name="直接箭头连接符 6"/>
          <p:cNvCxnSpPr/>
          <p:nvPr/>
        </p:nvCxnSpPr>
        <p:spPr bwMode="auto">
          <a:xfrm flipV="1">
            <a:off x="3001472" y="2249576"/>
            <a:ext cx="0" cy="3492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47070051"/>
      </p:ext>
    </p:extLst>
  </p:cSld>
  <p:clrMapOvr>
    <a:masterClrMapping/>
  </p:clrMapOvr>
  <p:transition spd="slow" advClick="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Selections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68044"/>
            <a:ext cx="342106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07504" y="704169"/>
            <a:ext cx="4248472" cy="2652823"/>
            <a:chOff x="52586" y="481846"/>
            <a:chExt cx="3816590" cy="233956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4716016" y="704169"/>
            <a:ext cx="4248472" cy="2652823"/>
            <a:chOff x="52586" y="481846"/>
            <a:chExt cx="3816590" cy="2339569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5" name="直接连接符 14"/>
          <p:cNvCxnSpPr/>
          <p:nvPr/>
        </p:nvCxnSpPr>
        <p:spPr bwMode="auto">
          <a:xfrm>
            <a:off x="1134666" y="1052736"/>
            <a:ext cx="0" cy="20298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/>
          <p:nvPr/>
        </p:nvCxnSpPr>
        <p:spPr bwMode="auto">
          <a:xfrm>
            <a:off x="2977191" y="1196752"/>
            <a:ext cx="0" cy="18858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箭头连接符 19"/>
          <p:cNvCxnSpPr/>
          <p:nvPr/>
        </p:nvCxnSpPr>
        <p:spPr bwMode="auto">
          <a:xfrm>
            <a:off x="1115616" y="2780928"/>
            <a:ext cx="18615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1295636" y="2411596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0.7-12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 bwMode="auto">
          <a:xfrm>
            <a:off x="7063705" y="2166764"/>
            <a:ext cx="0" cy="8777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连接符 26"/>
          <p:cNvCxnSpPr/>
          <p:nvPr/>
        </p:nvCxnSpPr>
        <p:spPr bwMode="auto">
          <a:xfrm>
            <a:off x="8305783" y="2166764"/>
            <a:ext cx="0" cy="850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直接箭头连接符 27"/>
          <p:cNvCxnSpPr/>
          <p:nvPr/>
        </p:nvCxnSpPr>
        <p:spPr bwMode="auto">
          <a:xfrm>
            <a:off x="7063705" y="2839432"/>
            <a:ext cx="12420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5824711" y="2420888"/>
            <a:ext cx="15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568" y="3191242"/>
            <a:ext cx="253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Prompt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63793" y="3215381"/>
            <a:ext cx="224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Delayed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144" y="6420428"/>
            <a:ext cx="36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Correlated Events in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1-200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s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3967006"/>
            <a:ext cx="3128048" cy="21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747950" y="6120243"/>
            <a:ext cx="23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Reactor Neutrinos</a:t>
            </a:r>
          </a:p>
          <a:p>
            <a:pPr algn="ctr"/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(Prompt)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矩形 40"/>
          <p:cNvSpPr/>
          <p:nvPr/>
        </p:nvSpPr>
        <p:spPr bwMode="auto">
          <a:xfrm>
            <a:off x="1304344" y="4692891"/>
            <a:ext cx="774000" cy="1368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43" name="直接箭头连接符 42"/>
          <p:cNvCxnSpPr>
            <a:stCxn id="41" idx="3"/>
          </p:cNvCxnSpPr>
          <p:nvPr/>
        </p:nvCxnSpPr>
        <p:spPr bwMode="auto">
          <a:xfrm flipV="1">
            <a:off x="2078344" y="4948680"/>
            <a:ext cx="1389216" cy="4282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6" name="组合 45"/>
          <p:cNvGrpSpPr/>
          <p:nvPr/>
        </p:nvGrpSpPr>
        <p:grpSpPr>
          <a:xfrm>
            <a:off x="6295892" y="3967005"/>
            <a:ext cx="2848108" cy="2270307"/>
            <a:chOff x="3343700" y="2067669"/>
            <a:chExt cx="5453783" cy="3633912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43700" y="2067669"/>
              <a:ext cx="5445457" cy="31425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52026" y="5128420"/>
              <a:ext cx="5445457" cy="573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0" name="TextBox 49"/>
          <p:cNvSpPr txBox="1"/>
          <p:nvPr/>
        </p:nvSpPr>
        <p:spPr>
          <a:xfrm>
            <a:off x="6662953" y="6181133"/>
            <a:ext cx="244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Neutrons (</a:t>
            </a:r>
            <a:r>
              <a:rPr lang="en-US" altLang="zh-CN" sz="2000" b="1">
                <a:latin typeface="Times New Roman" pitchFamily="18" charset="0"/>
                <a:cs typeface="Times New Roman" pitchFamily="18" charset="0"/>
              </a:rPr>
              <a:t>Delayed 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直接箭头连接符 28"/>
          <p:cNvCxnSpPr>
            <a:stCxn id="41" idx="3"/>
          </p:cNvCxnSpPr>
          <p:nvPr/>
        </p:nvCxnSpPr>
        <p:spPr bwMode="auto">
          <a:xfrm flipV="1">
            <a:off x="2078344" y="5293575"/>
            <a:ext cx="4700901" cy="833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直接箭头连接符 33"/>
          <p:cNvCxnSpPr/>
          <p:nvPr/>
        </p:nvCxnSpPr>
        <p:spPr bwMode="auto">
          <a:xfrm flipH="1">
            <a:off x="2977192" y="3044503"/>
            <a:ext cx="190652" cy="5709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直接箭头连接符 38"/>
          <p:cNvCxnSpPr/>
          <p:nvPr/>
        </p:nvCxnSpPr>
        <p:spPr bwMode="auto">
          <a:xfrm flipH="1">
            <a:off x="3167844" y="3017181"/>
            <a:ext cx="2556284" cy="5983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4678189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标题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92696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>Neutrino Event Selection</a:t>
            </a:r>
            <a:endParaRPr lang="zh-CN" altLang="en-US" dirty="0"/>
          </a:p>
        </p:txBody>
      </p:sp>
      <p:sp>
        <p:nvSpPr>
          <p:cNvPr id="31747" name="内容占位符 2"/>
          <p:cNvSpPr>
            <a:spLocks noGrp="1"/>
          </p:cNvSpPr>
          <p:nvPr>
            <p:ph idx="1"/>
          </p:nvPr>
        </p:nvSpPr>
        <p:spPr>
          <a:xfrm>
            <a:off x="457200" y="902589"/>
            <a:ext cx="8401050" cy="5786437"/>
          </a:xfrm>
        </p:spPr>
        <p:txBody>
          <a:bodyPr/>
          <a:lstStyle/>
          <a:p>
            <a:r>
              <a:rPr lang="en-US" altLang="zh-CN" sz="2400" dirty="0" smtClean="0"/>
              <a:t>Pre-selection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</a:rPr>
              <a:t>Reject Flashers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</a:rPr>
              <a:t>Reject Triggers within (-2</a:t>
            </a:r>
            <a:r>
              <a:rPr lang="el-GR" altLang="zh-CN" sz="2000" b="1" dirty="0" smtClean="0">
                <a:solidFill>
                  <a:schemeClr val="tx1"/>
                </a:solidFill>
              </a:rPr>
              <a:t> μ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s, 200</a:t>
            </a:r>
            <a:r>
              <a:rPr lang="el-GR" altLang="zh-CN" sz="2000" b="1" dirty="0" smtClean="0">
                <a:solidFill>
                  <a:schemeClr val="tx1"/>
                </a:solidFill>
              </a:rPr>
              <a:t> μ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s) to a tagged water pool muon</a:t>
            </a:r>
          </a:p>
          <a:p>
            <a:r>
              <a:rPr lang="en-US" altLang="zh-CN" sz="2400" dirty="0" smtClean="0"/>
              <a:t>Neutrino event selection</a:t>
            </a:r>
          </a:p>
          <a:p>
            <a:pPr lvl="1"/>
            <a:r>
              <a:rPr lang="en-US" altLang="zh-CN" sz="2000" b="1" dirty="0" smtClean="0">
                <a:solidFill>
                  <a:srgbClr val="FF0000"/>
                </a:solidFill>
              </a:rPr>
              <a:t>Multiplicity cut</a:t>
            </a:r>
          </a:p>
          <a:p>
            <a:pPr lvl="2"/>
            <a:r>
              <a:rPr lang="en-US" altLang="zh-CN" dirty="0" smtClean="0">
                <a:solidFill>
                  <a:schemeClr val="tx1"/>
                </a:solidFill>
              </a:rPr>
              <a:t>Prompt-delayed pairs within a time interval of 200</a:t>
            </a:r>
            <a:r>
              <a:rPr lang="el-GR" altLang="zh-CN" dirty="0" smtClean="0">
                <a:solidFill>
                  <a:schemeClr val="tx1"/>
                </a:solidFill>
              </a:rPr>
              <a:t> μ</a:t>
            </a:r>
            <a:r>
              <a:rPr lang="en-US" altLang="zh-CN" dirty="0" smtClean="0">
                <a:solidFill>
                  <a:schemeClr val="tx1"/>
                </a:solidFill>
              </a:rPr>
              <a:t>s </a:t>
            </a:r>
          </a:p>
          <a:p>
            <a:pPr lvl="2"/>
            <a:r>
              <a:rPr lang="en-US" altLang="zh-CN" dirty="0" smtClean="0">
                <a:solidFill>
                  <a:schemeClr val="tx1"/>
                </a:solidFill>
              </a:rPr>
              <a:t>No triggers(E &gt; 0.7MeV) before the prompt signal and after the delayed signal by 200</a:t>
            </a:r>
            <a:r>
              <a:rPr lang="el-GR" altLang="zh-CN" dirty="0" smtClean="0">
                <a:solidFill>
                  <a:schemeClr val="tx1"/>
                </a:solidFill>
              </a:rPr>
              <a:t> μ</a:t>
            </a:r>
            <a:r>
              <a:rPr lang="en-US" altLang="zh-CN" dirty="0" smtClean="0">
                <a:solidFill>
                  <a:schemeClr val="tx1"/>
                </a:solidFill>
              </a:rPr>
              <a:t>s</a:t>
            </a:r>
            <a:endParaRPr lang="en-US" altLang="zh-CN" b="1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rgbClr val="FF0000"/>
                </a:solidFill>
              </a:rPr>
              <a:t>Muon veto </a:t>
            </a:r>
          </a:p>
          <a:p>
            <a:pPr lvl="2"/>
            <a:r>
              <a:rPr lang="en-US" altLang="zh-CN" b="1" i="1" dirty="0" smtClean="0">
                <a:solidFill>
                  <a:srgbClr val="00B050"/>
                </a:solidFill>
              </a:rPr>
              <a:t>1s</a:t>
            </a:r>
            <a:r>
              <a:rPr lang="en-US" altLang="zh-CN" dirty="0" smtClean="0">
                <a:solidFill>
                  <a:schemeClr val="tx1"/>
                </a:solidFill>
              </a:rPr>
              <a:t> after an AD shower muon</a:t>
            </a:r>
          </a:p>
          <a:p>
            <a:pPr lvl="2"/>
            <a:r>
              <a:rPr lang="en-US" altLang="zh-CN" b="1" i="1" dirty="0" smtClean="0">
                <a:solidFill>
                  <a:srgbClr val="00B050"/>
                </a:solidFill>
              </a:rPr>
              <a:t>1ms </a:t>
            </a:r>
            <a:r>
              <a:rPr lang="en-US" altLang="zh-CN" dirty="0" smtClean="0">
                <a:solidFill>
                  <a:schemeClr val="tx1"/>
                </a:solidFill>
              </a:rPr>
              <a:t>after an AD muon  </a:t>
            </a:r>
          </a:p>
          <a:p>
            <a:pPr lvl="2"/>
            <a:r>
              <a:rPr lang="en-US" altLang="zh-CN" b="1" i="1" dirty="0" smtClean="0">
                <a:solidFill>
                  <a:srgbClr val="00B050"/>
                </a:solidFill>
              </a:rPr>
              <a:t>0.6ms</a:t>
            </a:r>
            <a:r>
              <a:rPr lang="en-US" altLang="zh-CN" b="1" i="1" dirty="0" smtClean="0">
                <a:solidFill>
                  <a:schemeClr val="tx1"/>
                </a:solidFill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</a:rPr>
              <a:t>after an WP muon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</a:rPr>
              <a:t>0.7MeV &lt;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E</a:t>
            </a:r>
            <a:r>
              <a:rPr lang="en-US" altLang="zh-CN" sz="2000" b="1" baseline="-25000" dirty="0" err="1" smtClean="0">
                <a:solidFill>
                  <a:schemeClr val="tx1"/>
                </a:solidFill>
              </a:rPr>
              <a:t>prompt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&lt; 12.0MeV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</a:rPr>
              <a:t>6.0MeV &lt; 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E</a:t>
            </a:r>
            <a:r>
              <a:rPr lang="en-US" altLang="zh-CN" sz="2000" b="1" baseline="-25000" dirty="0" err="1" smtClean="0">
                <a:solidFill>
                  <a:schemeClr val="tx1"/>
                </a:solidFill>
              </a:rPr>
              <a:t>delayed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&lt; 12.0MeV</a:t>
            </a:r>
          </a:p>
          <a:p>
            <a:pPr lvl="1"/>
            <a:r>
              <a:rPr lang="en-US" altLang="zh-CN" sz="2000" b="1" dirty="0" smtClean="0">
                <a:solidFill>
                  <a:schemeClr val="tx1"/>
                </a:solidFill>
              </a:rPr>
              <a:t>1</a:t>
            </a:r>
            <a:r>
              <a:rPr lang="el-GR" altLang="zh-CN" sz="2000" b="1" dirty="0" smtClean="0">
                <a:solidFill>
                  <a:schemeClr val="tx1"/>
                </a:solidFill>
              </a:rPr>
              <a:t>μ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s &lt; </a:t>
            </a:r>
            <a:r>
              <a:rPr lang="el-GR" altLang="zh-CN" sz="2000" b="1" dirty="0" smtClean="0">
                <a:solidFill>
                  <a:schemeClr val="tx1"/>
                </a:solidFill>
              </a:rPr>
              <a:t>Δ</a:t>
            </a:r>
            <a:r>
              <a:rPr lang="en-US" altLang="zh-CN" sz="2000" b="1" dirty="0" err="1" smtClean="0">
                <a:solidFill>
                  <a:schemeClr val="tx1"/>
                </a:solidFill>
              </a:rPr>
              <a:t>t</a:t>
            </a:r>
            <a:r>
              <a:rPr lang="en-US" altLang="zh-CN" sz="2000" b="1" baseline="-25000" dirty="0" err="1" smtClean="0">
                <a:solidFill>
                  <a:schemeClr val="tx1"/>
                </a:solidFill>
              </a:rPr>
              <a:t>e</a:t>
            </a:r>
            <a:r>
              <a:rPr lang="en-US" altLang="zh-CN" sz="1200" b="1" baseline="-20000" dirty="0" smtClean="0">
                <a:solidFill>
                  <a:schemeClr val="tx1"/>
                </a:solidFill>
              </a:rPr>
              <a:t>+</a:t>
            </a:r>
            <a:r>
              <a:rPr lang="en-US" altLang="zh-CN" sz="2000" b="1" baseline="-25000" dirty="0" smtClean="0">
                <a:solidFill>
                  <a:schemeClr val="tx1"/>
                </a:solidFill>
              </a:rPr>
              <a:t>-n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 &lt; 200</a:t>
            </a:r>
            <a:r>
              <a:rPr lang="el-GR" altLang="zh-CN" sz="2000" b="1" dirty="0" smtClean="0">
                <a:solidFill>
                  <a:schemeClr val="tx1"/>
                </a:solidFill>
              </a:rPr>
              <a:t>μ</a:t>
            </a:r>
            <a:r>
              <a:rPr lang="en-US" altLang="zh-CN" sz="2000" b="1" dirty="0" smtClean="0">
                <a:solidFill>
                  <a:schemeClr val="tx1"/>
                </a:solidFill>
              </a:rPr>
              <a:t>s</a:t>
            </a:r>
            <a:endParaRPr lang="zh-CN" altLang="en-US" sz="2000" b="1" baseline="-25000" dirty="0" smtClean="0">
              <a:solidFill>
                <a:schemeClr val="tx1"/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80" y="3644201"/>
            <a:ext cx="352901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563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642938"/>
            <a:ext cx="40909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FF0000"/>
                </a:solidFill>
              </a:rPr>
              <a:t>Selected Signal Events</a:t>
            </a:r>
            <a:endParaRPr lang="zh-CN" alt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32772" name="内容占位符 2"/>
          <p:cNvSpPr txBox="1">
            <a:spLocks/>
          </p:cNvSpPr>
          <p:nvPr/>
        </p:nvSpPr>
        <p:spPr bwMode="auto">
          <a:xfrm>
            <a:off x="4572000" y="857250"/>
            <a:ext cx="31432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endParaRPr lang="zh-CN" altLang="en-US" sz="2400">
              <a:solidFill>
                <a:srgbClr val="0070C0"/>
              </a:solidFill>
              <a:latin typeface="Calibri" pitchFamily="34" charset="0"/>
              <a:ea typeface="楷体" pitchFamily="49" charset="-122"/>
            </a:endParaRPr>
          </a:p>
        </p:txBody>
      </p:sp>
      <p:pic>
        <p:nvPicPr>
          <p:cNvPr id="32773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78250"/>
            <a:ext cx="417671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矩形 10"/>
          <p:cNvSpPr>
            <a:spLocks noChangeArrowheads="1"/>
          </p:cNvSpPr>
          <p:nvPr/>
        </p:nvSpPr>
        <p:spPr bwMode="auto">
          <a:xfrm>
            <a:off x="1258888" y="3851275"/>
            <a:ext cx="3194050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altLang="zh-CN" sz="1800">
                <a:solidFill>
                  <a:srgbClr val="0070C0"/>
                </a:solidFill>
                <a:latin typeface="Calibri" pitchFamily="34" charset="0"/>
                <a:ea typeface="楷体" pitchFamily="49" charset="-122"/>
              </a:rPr>
              <a:t>Time between prompt-delayed </a:t>
            </a:r>
            <a:endParaRPr lang="zh-CN" altLang="en-US" sz="1800">
              <a:solidFill>
                <a:srgbClr val="0070C0"/>
              </a:solidFill>
              <a:latin typeface="Calibri" pitchFamily="34" charset="0"/>
              <a:ea typeface="楷体" pitchFamily="49" charset="-122"/>
            </a:endParaRPr>
          </a:p>
        </p:txBody>
      </p:sp>
      <p:pic>
        <p:nvPicPr>
          <p:cNvPr id="32775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363"/>
            <a:ext cx="40925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矩形 11"/>
          <p:cNvSpPr>
            <a:spLocks noChangeArrowheads="1"/>
          </p:cNvSpPr>
          <p:nvPr/>
        </p:nvSpPr>
        <p:spPr bwMode="auto">
          <a:xfrm>
            <a:off x="5724525" y="3933825"/>
            <a:ext cx="3311525" cy="3524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0" hangingPunct="0"/>
            <a:r>
              <a:rPr lang="en-US" altLang="zh-CN" sz="1700">
                <a:solidFill>
                  <a:srgbClr val="0070C0"/>
                </a:solidFill>
                <a:latin typeface="Calibri" pitchFamily="34" charset="0"/>
                <a:ea typeface="楷体" pitchFamily="49" charset="-122"/>
              </a:rPr>
              <a:t>Distance between prompt-delayed </a:t>
            </a:r>
            <a:endParaRPr lang="zh-CN" altLang="en-US" sz="1700">
              <a:solidFill>
                <a:srgbClr val="0070C0"/>
              </a:solidFill>
              <a:latin typeface="Calibri" pitchFamily="34" charset="0"/>
              <a:ea typeface="楷体" pitchFamily="49" charset="-122"/>
            </a:endParaRPr>
          </a:p>
        </p:txBody>
      </p:sp>
      <p:sp>
        <p:nvSpPr>
          <p:cNvPr id="32777" name="矩形 9"/>
          <p:cNvSpPr>
            <a:spLocks noChangeArrowheads="1"/>
          </p:cNvSpPr>
          <p:nvPr/>
        </p:nvSpPr>
        <p:spPr bwMode="auto">
          <a:xfrm>
            <a:off x="2500313" y="1143000"/>
            <a:ext cx="1657350" cy="36988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eaLnBrk="0" hangingPunct="0"/>
            <a:r>
              <a:rPr lang="en-US" altLang="zh-CN" sz="1800">
                <a:solidFill>
                  <a:srgbClr val="0070C0"/>
                </a:solidFill>
                <a:latin typeface="Calibri" pitchFamily="34" charset="0"/>
                <a:ea typeface="楷体" pitchFamily="49" charset="-122"/>
              </a:rPr>
              <a:t>Prompt energy</a:t>
            </a:r>
            <a:r>
              <a:rPr lang="zh-CN" altLang="en-US" sz="1800">
                <a:solidFill>
                  <a:srgbClr val="0070C0"/>
                </a:solidFill>
                <a:latin typeface="Calibri" pitchFamily="34" charset="0"/>
                <a:ea typeface="楷体" pitchFamily="49" charset="-122"/>
              </a:rPr>
              <a:t> </a:t>
            </a:r>
          </a:p>
        </p:txBody>
      </p:sp>
      <p:pic>
        <p:nvPicPr>
          <p:cNvPr id="32778" name="Picture 11" descr="C:\Users\lenovo\AppData\Local\Microsoft\Windows\Temporary Internet Files\Content.Outlook\I0V5XQXY\IBD-PromptE-DataVsMC-n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17206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Efficiency and Uncertainty</a:t>
            </a:r>
            <a:endParaRPr lang="zh-CN" alt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094" y="1771601"/>
            <a:ext cx="8115354" cy="419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 bwMode="auto">
          <a:xfrm>
            <a:off x="7020272" y="3067745"/>
            <a:ext cx="1656184" cy="432048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924" y="6053226"/>
            <a:ext cx="7462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>
                <a:solidFill>
                  <a:srgbClr val="FF0000"/>
                </a:solidFill>
              </a:rPr>
              <a:t>Total       </a:t>
            </a:r>
            <a:r>
              <a:rPr lang="zh-CN" altLang="en-US" sz="2000" smtClean="0">
                <a:solidFill>
                  <a:srgbClr val="FF0000"/>
                </a:solidFill>
              </a:rPr>
              <a:t>                           </a:t>
            </a:r>
            <a:r>
              <a:rPr lang="en-US" altLang="zh-CN" sz="2000" smtClean="0">
                <a:solidFill>
                  <a:srgbClr val="FF0000"/>
                </a:solidFill>
              </a:rPr>
              <a:t>78.8%               1.9%                  0.2% 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7048728" y="6021288"/>
            <a:ext cx="1656184" cy="432048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000" y="684039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</a:rPr>
              <a:t>每做一次挑选（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cut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条件）就会带来一个误差！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74928" y="1258742"/>
            <a:ext cx="8229600" cy="461376"/>
          </a:xfrm>
        </p:spPr>
        <p:txBody>
          <a:bodyPr/>
          <a:lstStyle/>
          <a:p>
            <a:r>
              <a:rPr lang="zh-CN" altLang="en-US" dirty="0" smtClean="0"/>
              <a:t>不同探测器之间的差别当成误差（非关联）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8168825"/>
      </p:ext>
    </p:extLst>
  </p:cSld>
  <p:clrMapOvr>
    <a:masterClrMapping/>
  </p:clrMapOvr>
  <p:transition spd="slow" advClick="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620688"/>
            <a:ext cx="8496944" cy="2160240"/>
          </a:xfrm>
        </p:spPr>
        <p:txBody>
          <a:bodyPr/>
          <a:lstStyle/>
          <a:p>
            <a:r>
              <a:rPr lang="en-US" altLang="zh-CN" sz="2400" smtClean="0"/>
              <a:t>Why systematics is so small?</a:t>
            </a:r>
            <a:r>
              <a:rPr lang="zh-CN" altLang="en-US" sz="2400" smtClean="0"/>
              <a:t>  </a:t>
            </a:r>
            <a:r>
              <a:rPr lang="zh-CN" altLang="en-US" sz="2400" b="0" smtClean="0"/>
              <a:t>  </a:t>
            </a:r>
            <a:r>
              <a:rPr lang="en-US" altLang="zh-CN" sz="2400" b="0" smtClean="0"/>
              <a:t>c.f. </a:t>
            </a:r>
            <a:r>
              <a:rPr lang="en-US" altLang="zh-CN" sz="2000" b="0">
                <a:solidFill>
                  <a:schemeClr val="tx1"/>
                </a:solidFill>
              </a:rPr>
              <a:t>An et al. NIM</a:t>
            </a:r>
            <a:r>
              <a:rPr lang="en-US" altLang="zh-CN" sz="2000" b="0" smtClean="0">
                <a:solidFill>
                  <a:schemeClr val="tx1"/>
                </a:solidFill>
              </a:rPr>
              <a:t>. </a:t>
            </a:r>
            <a:r>
              <a:rPr lang="pt-BR" altLang="zh-CN" sz="2000" b="0">
                <a:solidFill>
                  <a:schemeClr val="tx1"/>
                </a:solidFill>
              </a:rPr>
              <a:t>A 685 </a:t>
            </a:r>
            <a:r>
              <a:rPr lang="pt-BR" altLang="zh-CN" sz="2000" b="0" smtClean="0">
                <a:solidFill>
                  <a:schemeClr val="tx1"/>
                </a:solidFill>
              </a:rPr>
              <a:t>(2012) 78</a:t>
            </a:r>
            <a:endParaRPr lang="en-US" altLang="zh-CN" sz="2400" b="0" smtClean="0"/>
          </a:p>
          <a:p>
            <a:pPr lvl="1"/>
            <a:r>
              <a:rPr lang="en-US" altLang="zh-CN" sz="2000" smtClean="0"/>
              <a:t>Idea of "</a:t>
            </a:r>
            <a:r>
              <a:rPr lang="en-US" altLang="zh-CN" sz="2000" smtClean="0">
                <a:solidFill>
                  <a:srgbClr val="FF0000"/>
                </a:solidFill>
              </a:rPr>
              <a:t>identical detectors</a:t>
            </a:r>
            <a:r>
              <a:rPr lang="en-US" altLang="zh-CN" sz="2000" smtClean="0"/>
              <a:t>" throughout the procedures of design / fabrication / assembly / filling.</a:t>
            </a:r>
          </a:p>
          <a:p>
            <a:pPr lvl="1"/>
            <a:r>
              <a:rPr lang="en-US" altLang="zh-CN" sz="2000" smtClean="0"/>
              <a:t>For example: Inner Acrylic Vessel, designed D=3120</a:t>
            </a:r>
            <a:r>
              <a:rPr lang="en-US" altLang="zh-CN" sz="2000" smtClean="0">
                <a:solidFill>
                  <a:schemeClr val="accent2"/>
                </a:solidFill>
                <a:sym typeface="Symbol"/>
              </a:rPr>
              <a:t>5 mm</a:t>
            </a:r>
          </a:p>
          <a:p>
            <a:pPr lvl="2"/>
            <a:r>
              <a:rPr lang="en-US" altLang="zh-CN" smtClean="0"/>
              <a:t>Variation of D </a:t>
            </a:r>
            <a:r>
              <a:rPr lang="en-US" altLang="zh-CN"/>
              <a:t>by geometry survey</a:t>
            </a:r>
            <a:r>
              <a:rPr lang="en-US" altLang="zh-CN" smtClean="0"/>
              <a:t>=</a:t>
            </a:r>
            <a:r>
              <a:rPr lang="en-US" altLang="zh-CN" b="1" smtClean="0">
                <a:solidFill>
                  <a:schemeClr val="accent2"/>
                </a:solidFill>
              </a:rPr>
              <a:t>1.7mm</a:t>
            </a:r>
            <a:r>
              <a:rPr lang="en-US" altLang="zh-CN" smtClean="0"/>
              <a:t>, Var. of volume: 0.17%</a:t>
            </a:r>
          </a:p>
          <a:p>
            <a:pPr lvl="2"/>
            <a:r>
              <a:rPr lang="en-US" altLang="zh-CN"/>
              <a:t>T</a:t>
            </a:r>
            <a:r>
              <a:rPr lang="en-US" altLang="zh-CN" smtClean="0"/>
              <a:t>arget mass var. by load cell measurement during filling: 0.19%</a:t>
            </a:r>
            <a:endParaRPr lang="en-US" altLang="zh-CN" sz="3200" smtClean="0"/>
          </a:p>
          <a:p>
            <a:pPr lvl="1"/>
            <a:endParaRPr lang="en-US" altLang="zh-CN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Functional Identical Detectors</a:t>
            </a:r>
            <a:endParaRPr lang="zh-CN" altLang="en-US"/>
          </a:p>
        </p:txBody>
      </p:sp>
      <p:pic>
        <p:nvPicPr>
          <p:cNvPr id="10243" name="Picture 3" descr="D:\DayaWane\现场安装\现场照片\elog20101017\090805_222802_IMG_3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" y="4581128"/>
            <a:ext cx="2468555" cy="185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686735" y="2924944"/>
          <a:ext cx="799288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618"/>
                <a:gridCol w="1060545"/>
                <a:gridCol w="1060545"/>
                <a:gridCol w="1060545"/>
                <a:gridCol w="1060545"/>
                <a:gridCol w="1060545"/>
                <a:gridCol w="1060545"/>
              </a:tblGrid>
              <a:tr h="33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Diameter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IAV1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IAV2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IAV3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IAV4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IAV5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IAV6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Surveyed(mm)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3123.12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3121.71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3121.77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3119.65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3125.11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3121.56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6037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Variation (mm) 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1.3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1.5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smtClean="0">
                          <a:latin typeface="Times New Roman" pitchFamily="18" charset="0"/>
                          <a:cs typeface="Times New Roman" pitchFamily="18" charset="0"/>
                        </a:rPr>
                        <a:t>2.3</a:t>
                      </a:r>
                      <a:endParaRPr lang="zh-CN" altLang="en-US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内容占位符 1"/>
          <p:cNvSpPr txBox="1">
            <a:spLocks/>
          </p:cNvSpPr>
          <p:nvPr/>
        </p:nvSpPr>
        <p:spPr bwMode="auto">
          <a:xfrm>
            <a:off x="395536" y="4041068"/>
            <a:ext cx="8496944" cy="39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lvl="1"/>
            <a:r>
              <a:rPr lang="en-US" altLang="zh-CN" sz="2000" smtClean="0"/>
              <a:t>"Same batch" of liquid scintillator</a:t>
            </a:r>
            <a:endParaRPr lang="en-US" altLang="zh-CN" sz="2000" smtClean="0">
              <a:sym typeface="Symbol"/>
            </a:endParaRPr>
          </a:p>
        </p:txBody>
      </p:sp>
      <p:pic>
        <p:nvPicPr>
          <p:cNvPr id="10244" name="Picture 4" descr="D:\DayaWane\现场安装\LS\5号厅组装2 副本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4065919"/>
            <a:ext cx="4017065" cy="279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科普\精选照片\122199708_61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592717"/>
            <a:ext cx="2742357" cy="18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5072" y="429568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5x40 t Gd-LS, circulated</a:t>
            </a:r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988324" y="6372036"/>
            <a:ext cx="246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200 t LS, circulated</a:t>
            </a:r>
            <a:endParaRPr lang="zh-CN" altLang="en-US"/>
          </a:p>
        </p:txBody>
      </p:sp>
      <p:cxnSp>
        <p:nvCxnSpPr>
          <p:cNvPr id="10" name="直接箭头连接符 9"/>
          <p:cNvCxnSpPr/>
          <p:nvPr/>
        </p:nvCxnSpPr>
        <p:spPr bwMode="auto">
          <a:xfrm flipV="1">
            <a:off x="5508104" y="5373217"/>
            <a:ext cx="180020" cy="10472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251520" y="64533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4-m AV in pairs</a:t>
            </a:r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2594947" y="646720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Assembly in pairs</a:t>
            </a:r>
            <a:endParaRPr lang="zh-CN" altLang="en-US"/>
          </a:p>
        </p:txBody>
      </p:sp>
      <p:cxnSp>
        <p:nvCxnSpPr>
          <p:cNvPr id="20" name="直接箭头连接符 19"/>
          <p:cNvCxnSpPr/>
          <p:nvPr/>
        </p:nvCxnSpPr>
        <p:spPr bwMode="auto">
          <a:xfrm flipV="1">
            <a:off x="7020272" y="5733257"/>
            <a:ext cx="288032" cy="2880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>
            <a:off x="6333466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20 t filling tank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2377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433638"/>
            <a:ext cx="4402138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标题 1"/>
          <p:cNvSpPr>
            <a:spLocks noGrp="1"/>
          </p:cNvSpPr>
          <p:nvPr>
            <p:ph type="title"/>
          </p:nvPr>
        </p:nvSpPr>
        <p:spPr>
          <a:xfrm>
            <a:off x="1187450" y="-27384"/>
            <a:ext cx="7499350" cy="689733"/>
          </a:xfrm>
        </p:spPr>
        <p:txBody>
          <a:bodyPr/>
          <a:lstStyle/>
          <a:p>
            <a:r>
              <a:rPr lang="en-US" altLang="zh-CN" sz="3600" dirty="0" smtClean="0"/>
              <a:t>Side-by-side Comparison</a:t>
            </a:r>
            <a:endParaRPr lang="zh-CN" altLang="en-US" sz="3600" dirty="0" smtClean="0"/>
          </a:p>
        </p:txBody>
      </p:sp>
      <p:sp>
        <p:nvSpPr>
          <p:cNvPr id="15364" name="内容占位符 2"/>
          <p:cNvSpPr>
            <a:spLocks noGrp="1"/>
          </p:cNvSpPr>
          <p:nvPr>
            <p:ph idx="1"/>
          </p:nvPr>
        </p:nvSpPr>
        <p:spPr>
          <a:xfrm>
            <a:off x="35371" y="1052736"/>
            <a:ext cx="9001125" cy="5197475"/>
          </a:xfrm>
        </p:spPr>
        <p:txBody>
          <a:bodyPr/>
          <a:lstStyle/>
          <a:p>
            <a:r>
              <a:rPr lang="en-US" altLang="zh-CN" sz="2400" dirty="0" smtClean="0"/>
              <a:t>Expected ratio of neutrino events: </a:t>
            </a:r>
            <a:r>
              <a:rPr lang="en-US" altLang="zh-CN" sz="2400" dirty="0" smtClean="0">
                <a:solidFill>
                  <a:srgbClr val="C00000"/>
                </a:solidFill>
              </a:rPr>
              <a:t>R(AD1/AD2) = 0.982</a:t>
            </a:r>
          </a:p>
          <a:p>
            <a:r>
              <a:rPr lang="en-US" altLang="zh-CN" sz="2400" dirty="0" smtClean="0"/>
              <a:t>Measured ratio:  </a:t>
            </a:r>
            <a:r>
              <a:rPr lang="en-US" altLang="zh-CN" sz="2400" dirty="0" smtClean="0">
                <a:solidFill>
                  <a:srgbClr val="C00000"/>
                </a:solidFill>
              </a:rPr>
              <a:t>0.987 </a:t>
            </a:r>
            <a:r>
              <a:rPr lang="en-US" altLang="zh-CN" sz="2400" dirty="0" smtClean="0">
                <a:solidFill>
                  <a:srgbClr val="C00000"/>
                </a:solidFill>
                <a:sym typeface="Symbol" pitchFamily="18" charset="2"/>
              </a:rPr>
              <a:t> 0.004(stat)  0.003(</a:t>
            </a:r>
            <a:r>
              <a:rPr lang="en-US" altLang="zh-CN" sz="2400" dirty="0" err="1" smtClean="0">
                <a:solidFill>
                  <a:srgbClr val="C00000"/>
                </a:solidFill>
                <a:sym typeface="Symbol" pitchFamily="18" charset="2"/>
              </a:rPr>
              <a:t>syst</a:t>
            </a:r>
            <a:r>
              <a:rPr lang="en-US" altLang="zh-CN" sz="2400" dirty="0" smtClean="0">
                <a:solidFill>
                  <a:srgbClr val="C00000"/>
                </a:solidFill>
                <a:sym typeface="Symbol" pitchFamily="18" charset="2"/>
              </a:rPr>
              <a:t>) </a:t>
            </a:r>
          </a:p>
          <a:p>
            <a:endParaRPr lang="en-US" altLang="zh-CN" sz="2400" dirty="0" smtClean="0">
              <a:solidFill>
                <a:srgbClr val="C00000"/>
              </a:solidFill>
              <a:sym typeface="Symbol" pitchFamily="18" charset="2"/>
            </a:endParaRPr>
          </a:p>
          <a:p>
            <a:endParaRPr lang="en-US" altLang="zh-CN" sz="240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pic>
        <p:nvPicPr>
          <p:cNvPr id="15365" name="Picture 4" descr="20110811_1号厅水池注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23622" r="19685" b="17717"/>
          <a:stretch>
            <a:fillRect/>
          </a:stretch>
        </p:blipFill>
        <p:spPr bwMode="auto">
          <a:xfrm>
            <a:off x="790575" y="2765425"/>
            <a:ext cx="2768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矩形 8"/>
          <p:cNvSpPr>
            <a:spLocks noChangeArrowheads="1"/>
          </p:cNvSpPr>
          <p:nvPr/>
        </p:nvSpPr>
        <p:spPr bwMode="auto">
          <a:xfrm>
            <a:off x="117426" y="4941750"/>
            <a:ext cx="3904107" cy="156966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This check shows that systematic errors are under control, and will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verify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final systematic error</a:t>
            </a:r>
          </a:p>
        </p:txBody>
      </p:sp>
      <p:sp>
        <p:nvSpPr>
          <p:cNvPr id="23561" name="矩形 9"/>
          <p:cNvSpPr>
            <a:spLocks noChangeArrowheads="1"/>
          </p:cNvSpPr>
          <p:nvPr/>
        </p:nvSpPr>
        <p:spPr bwMode="auto">
          <a:xfrm>
            <a:off x="4572000" y="6519863"/>
            <a:ext cx="2663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0000FF"/>
                </a:solidFill>
                <a:latin typeface="+mj-lt"/>
              </a:rPr>
              <a:t>Data set: Dec 24 to May 11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" y="2642362"/>
            <a:ext cx="3915954" cy="201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004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Mixing @ 2003</a:t>
            </a:r>
            <a:endParaRPr lang="zh-CN" altLang="en-US" dirty="0"/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343049" y="1772816"/>
          <a:ext cx="4660999" cy="1728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0" name="Equation" r:id="rId3" imgW="1917360" imgH="711000" progId="Equation.DSMT4">
                  <p:embed/>
                </p:oleObj>
              </mc:Choice>
              <mc:Fallback>
                <p:oleObj name="Equation" r:id="rId3" imgW="1917360" imgH="711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049" y="1772816"/>
                        <a:ext cx="4660999" cy="1728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330675" y="4077072"/>
          <a:ext cx="8612187" cy="151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1" name="Equation" r:id="rId5" imgW="4190760" imgH="736560" progId="Equation.DSMT4">
                  <p:embed/>
                </p:oleObj>
              </mc:Choice>
              <mc:Fallback>
                <p:oleObj name="Equation" r:id="rId5" imgW="4190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75" y="4077072"/>
                        <a:ext cx="8612187" cy="151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3" name="Picture 9" descr="D:\DayaWane\Conference\2012 07 澳大利亚\mytalk\massHierarchy_demo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06728"/>
            <a:ext cx="3578774" cy="298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5602020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 smtClean="0">
                <a:latin typeface="Times New Roman" pitchFamily="18" charset="0"/>
                <a:cs typeface="Times New Roman" pitchFamily="18" charset="0"/>
                <a:sym typeface="Symbol"/>
              </a:rPr>
              <a:t>23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 ~ 45</a:t>
            </a:r>
          </a:p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Atmospheric Accelerator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525" y="5610751"/>
            <a:ext cx="1677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 smtClean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altLang="zh-CN" sz="2000" b="1" baseline="-2500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 ~ 34</a:t>
            </a:r>
          </a:p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Solar</a:t>
            </a:r>
          </a:p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Reactor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6576" y="5904029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0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6285" y="5610751"/>
            <a:ext cx="1677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en-US" altLang="zh-CN" sz="2000" b="1" baseline="-2500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altLang="zh-CN" sz="2000" b="1" baseline="-2500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en-US" altLang="zh-CN" sz="20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= ?</a:t>
            </a:r>
          </a:p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Reactor</a:t>
            </a:r>
          </a:p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  <a:sym typeface="Symbol"/>
              </a:rPr>
              <a:t>Accelerator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98072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In a 3-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  <a:sym typeface="Symbol"/>
              </a:rPr>
              <a:t> framework</a:t>
            </a:r>
            <a:endParaRPr lang="zh-CN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下箭头 2"/>
          <p:cNvSpPr/>
          <p:nvPr/>
        </p:nvSpPr>
        <p:spPr bwMode="auto">
          <a:xfrm>
            <a:off x="2699792" y="3573016"/>
            <a:ext cx="432048" cy="5040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5981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Background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18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mtClean="0"/>
              <a:t>本底（设计值）</a:t>
            </a:r>
            <a:endParaRPr lang="zh-CN" altLang="en-US"/>
          </a:p>
        </p:txBody>
      </p:sp>
      <p:sp>
        <p:nvSpPr>
          <p:cNvPr id="312323" name="Rectangle 3"/>
          <p:cNvSpPr>
            <a:spLocks noGrp="1" noChangeArrowheads="1"/>
          </p:cNvSpPr>
          <p:nvPr>
            <p:ph idx="1"/>
          </p:nvPr>
        </p:nvSpPr>
        <p:spPr>
          <a:xfrm>
            <a:off x="668730" y="1450585"/>
            <a:ext cx="8229600" cy="5264457"/>
          </a:xfrm>
        </p:spPr>
        <p:txBody>
          <a:bodyPr>
            <a:normAutofit/>
          </a:bodyPr>
          <a:lstStyle/>
          <a:p>
            <a:r>
              <a:rPr lang="en-US" altLang="zh-CN" sz="2400" baseline="30000" dirty="0" smtClean="0"/>
              <a:t>9</a:t>
            </a:r>
            <a:r>
              <a:rPr lang="en-US" altLang="zh-CN" sz="2400" dirty="0" smtClean="0"/>
              <a:t>Li/</a:t>
            </a:r>
            <a:r>
              <a:rPr lang="en-US" altLang="zh-CN" sz="2400" baseline="30000" dirty="0" smtClean="0"/>
              <a:t>8</a:t>
            </a:r>
            <a:r>
              <a:rPr lang="en-US" altLang="zh-CN" sz="2400" dirty="0" smtClean="0"/>
              <a:t>He </a:t>
            </a:r>
            <a:r>
              <a:rPr lang="zh-CN" altLang="en-US" sz="2400" dirty="0"/>
              <a:t>（关联本底</a:t>
            </a:r>
            <a:r>
              <a:rPr lang="zh-CN" altLang="en-US" sz="2400" dirty="0" smtClean="0"/>
              <a:t>）（估计</a:t>
            </a:r>
            <a:r>
              <a:rPr lang="en-US" altLang="zh-CN" sz="2400" dirty="0" smtClean="0"/>
              <a:t>B/S </a:t>
            </a:r>
            <a:r>
              <a:rPr lang="en-US" altLang="zh-CN" sz="2400" dirty="0" smtClean="0">
                <a:solidFill>
                  <a:srgbClr val="FF0000"/>
                </a:solidFill>
              </a:rPr>
              <a:t>0.3%</a:t>
            </a:r>
            <a:r>
              <a:rPr lang="zh-CN" altLang="en-US" sz="2400" dirty="0" smtClean="0"/>
              <a:t>）</a:t>
            </a:r>
            <a:endParaRPr lang="zh-CN" altLang="en-US" sz="2400" dirty="0"/>
          </a:p>
          <a:p>
            <a:pPr lvl="1"/>
            <a:r>
              <a:rPr lang="zh-CN" altLang="en-US" sz="2000" dirty="0" smtClean="0">
                <a:sym typeface="Symbol" pitchFamily="18" charset="2"/>
              </a:rPr>
              <a:t>宇宙线产生的长寿命同位素，</a:t>
            </a:r>
            <a:r>
              <a:rPr lang="zh-CN" altLang="en-US" sz="2000" dirty="0" smtClean="0">
                <a:sym typeface="Symbol"/>
              </a:rPr>
              <a:t></a:t>
            </a:r>
            <a:r>
              <a:rPr lang="en-US" altLang="zh-CN" sz="2000" dirty="0" smtClean="0">
                <a:sym typeface="Symbol"/>
              </a:rPr>
              <a:t>-n</a:t>
            </a:r>
            <a:r>
              <a:rPr lang="zh-CN" altLang="en-US" sz="2000" dirty="0" smtClean="0">
                <a:sym typeface="Symbol" pitchFamily="18" charset="2"/>
              </a:rPr>
              <a:t>级联衰变，与中微子信号类似。</a:t>
            </a:r>
            <a:endParaRPr lang="en-US" altLang="zh-CN" sz="2000" dirty="0">
              <a:sym typeface="Symbol" pitchFamily="18" charset="2"/>
            </a:endParaRPr>
          </a:p>
          <a:p>
            <a:r>
              <a:rPr lang="en-US" altLang="zh-CN" sz="2400" dirty="0"/>
              <a:t>“</a:t>
            </a:r>
            <a:r>
              <a:rPr lang="zh-CN" altLang="en-US" sz="2400" dirty="0"/>
              <a:t>快中子” 本底 （关联本底</a:t>
            </a:r>
            <a:r>
              <a:rPr lang="zh-CN" altLang="en-US" sz="2400" dirty="0" smtClean="0"/>
              <a:t>）（估计</a:t>
            </a:r>
            <a:r>
              <a:rPr lang="en-US" altLang="zh-CN" sz="2400" dirty="0" smtClean="0"/>
              <a:t>B/S </a:t>
            </a:r>
            <a:r>
              <a:rPr lang="en-US" altLang="zh-CN" sz="2400" dirty="0" smtClean="0">
                <a:solidFill>
                  <a:srgbClr val="FF0000"/>
                </a:solidFill>
              </a:rPr>
              <a:t>0.1-0.2%</a:t>
            </a:r>
            <a:r>
              <a:rPr lang="en-US" altLang="zh-CN" sz="2400" dirty="0" smtClean="0"/>
              <a:t>)</a:t>
            </a:r>
            <a:endParaRPr lang="zh-CN" altLang="en-US" sz="2400" dirty="0"/>
          </a:p>
          <a:p>
            <a:pPr lvl="1"/>
            <a:r>
              <a:rPr lang="zh-CN" altLang="en-US" sz="2000" dirty="0" smtClean="0"/>
              <a:t>宇宙线产生的高能中子，中子与质子碰撞形成快信号，慢化中子形成慢信号。</a:t>
            </a:r>
            <a:endParaRPr lang="en-US" altLang="zh-CN" sz="2000" dirty="0"/>
          </a:p>
          <a:p>
            <a:pPr lvl="1"/>
            <a:r>
              <a:rPr lang="zh-CN" altLang="en-US" sz="2000" dirty="0" smtClean="0"/>
              <a:t>中子在碳、氧核中俘获，发射高能中子。</a:t>
            </a:r>
            <a:endParaRPr lang="en-US" altLang="zh-CN" sz="2000" dirty="0"/>
          </a:p>
          <a:p>
            <a:r>
              <a:rPr lang="zh-CN" altLang="en-US" sz="2400" dirty="0"/>
              <a:t>偶然符合</a:t>
            </a:r>
            <a:r>
              <a:rPr lang="zh-CN" altLang="en-US" sz="2400" dirty="0" smtClean="0"/>
              <a:t>本底（估计</a:t>
            </a:r>
            <a:r>
              <a:rPr lang="en-US" altLang="zh-CN" sz="2400" dirty="0" smtClean="0"/>
              <a:t>B/S ~</a:t>
            </a:r>
            <a:r>
              <a:rPr lang="en-US" altLang="zh-CN" sz="2400" dirty="0" smtClean="0">
                <a:solidFill>
                  <a:srgbClr val="FF0000"/>
                </a:solidFill>
              </a:rPr>
              <a:t>1%</a:t>
            </a:r>
            <a:r>
              <a:rPr lang="zh-CN" altLang="en-US" sz="2400" dirty="0" smtClean="0">
                <a:solidFill>
                  <a:srgbClr val="FF0000"/>
                </a:solidFill>
              </a:rPr>
              <a:t>，</a:t>
            </a:r>
            <a:r>
              <a:rPr lang="zh-CN" altLang="en-US" sz="2400" dirty="0" smtClean="0"/>
              <a:t>减除误差</a:t>
            </a: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~0.1%</a:t>
            </a:r>
            <a:r>
              <a:rPr lang="zh-CN" altLang="en-US" sz="2400" dirty="0" smtClean="0"/>
              <a:t>）</a:t>
            </a:r>
            <a:endParaRPr lang="zh-CN" altLang="en-US" sz="2400" dirty="0"/>
          </a:p>
          <a:p>
            <a:pPr lvl="1"/>
            <a:r>
              <a:rPr lang="zh-CN" altLang="en-US" sz="2000" dirty="0" smtClean="0"/>
              <a:t>类正电子信号</a:t>
            </a:r>
            <a:r>
              <a:rPr lang="en-US" altLang="zh-CN" sz="2000" dirty="0" smtClean="0"/>
              <a:t> (</a:t>
            </a:r>
            <a:r>
              <a:rPr lang="zh-CN" altLang="en-US" sz="2000" dirty="0" smtClean="0"/>
              <a:t>单事例率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&lt;100 Hz)</a:t>
            </a:r>
          </a:p>
          <a:p>
            <a:pPr lvl="2"/>
            <a:r>
              <a:rPr lang="zh-CN" altLang="en-US" sz="1800" b="1" dirty="0" smtClean="0"/>
              <a:t>天然放射性</a:t>
            </a:r>
            <a:r>
              <a:rPr lang="en-US" altLang="zh-CN" sz="1800" b="1" dirty="0" smtClean="0"/>
              <a:t> </a:t>
            </a:r>
            <a:r>
              <a:rPr lang="en-US" altLang="zh-CN" sz="1800" b="1" dirty="0"/>
              <a:t>(PMT, </a:t>
            </a:r>
            <a:r>
              <a:rPr lang="zh-CN" altLang="en-US" sz="1800" b="1" dirty="0" smtClean="0"/>
              <a:t>岩石</a:t>
            </a:r>
            <a:r>
              <a:rPr lang="en-US" altLang="zh-CN" sz="1800" b="1" dirty="0" smtClean="0"/>
              <a:t>, </a:t>
            </a:r>
            <a:r>
              <a:rPr lang="zh-CN" altLang="en-US" sz="1800" b="1" dirty="0" smtClean="0"/>
              <a:t>钢罐</a:t>
            </a:r>
            <a:r>
              <a:rPr lang="en-US" altLang="zh-CN" sz="1800" b="1" dirty="0" smtClean="0"/>
              <a:t>, </a:t>
            </a:r>
            <a:r>
              <a:rPr lang="zh-CN" altLang="en-US" sz="1800" b="1" dirty="0" smtClean="0"/>
              <a:t>液闪</a:t>
            </a:r>
            <a:r>
              <a:rPr lang="en-US" altLang="zh-CN" sz="1800" b="1" dirty="0" smtClean="0"/>
              <a:t>, </a:t>
            </a:r>
            <a:r>
              <a:rPr lang="en-US" altLang="zh-CN" sz="1800" b="1" dirty="0"/>
              <a:t>… &lt;50 Hz) </a:t>
            </a:r>
          </a:p>
          <a:p>
            <a:pPr lvl="2"/>
            <a:r>
              <a:rPr lang="zh-CN" altLang="en-US" sz="1800" b="1" dirty="0" smtClean="0"/>
              <a:t>宇宙线、宇宙线产生的同位素，等等</a:t>
            </a:r>
            <a:endParaRPr lang="en-US" altLang="zh-CN" sz="1800" b="1" dirty="0" smtClean="0"/>
          </a:p>
          <a:p>
            <a:pPr lvl="1"/>
            <a:r>
              <a:rPr lang="zh-CN" altLang="en-US" sz="2000" dirty="0" smtClean="0"/>
              <a:t>类中子信号</a:t>
            </a:r>
            <a:r>
              <a:rPr lang="en-US" altLang="zh-CN" sz="2000" dirty="0" smtClean="0"/>
              <a:t> (&lt;200/day)</a:t>
            </a:r>
          </a:p>
          <a:p>
            <a:pPr lvl="2"/>
            <a:r>
              <a:rPr lang="zh-CN" altLang="en-US" sz="1800" b="1" dirty="0" smtClean="0"/>
              <a:t>单中子：宇宙线产生的、未留下质子反冲信号的中子。</a:t>
            </a:r>
            <a:endParaRPr lang="en-US" altLang="zh-CN" sz="1800" b="1" dirty="0">
              <a:sym typeface="Wingdings" pitchFamily="2" charset="2"/>
            </a:endParaRPr>
          </a:p>
          <a:p>
            <a:pPr lvl="2"/>
            <a:r>
              <a:rPr lang="zh-CN" altLang="en-US" sz="1800" b="1" dirty="0" smtClean="0">
                <a:sym typeface="Wingdings" pitchFamily="2" charset="2"/>
              </a:rPr>
              <a:t>宇宙线产生的长寿命同位素</a:t>
            </a:r>
            <a:r>
              <a:rPr lang="en-US" altLang="zh-CN" sz="1800" b="1" dirty="0" smtClean="0">
                <a:sym typeface="Wingdings" pitchFamily="2" charset="2"/>
              </a:rPr>
              <a:t> (</a:t>
            </a:r>
            <a:r>
              <a:rPr lang="zh-CN" altLang="en-US" sz="1800" b="1" dirty="0" smtClean="0">
                <a:sym typeface="Wingdings" pitchFamily="2" charset="2"/>
              </a:rPr>
              <a:t>例如</a:t>
            </a:r>
            <a:r>
              <a:rPr lang="en-US" altLang="zh-CN" sz="1800" b="1" dirty="0" smtClean="0">
                <a:sym typeface="Wingdings" pitchFamily="2" charset="2"/>
              </a:rPr>
              <a:t> </a:t>
            </a:r>
            <a:r>
              <a:rPr lang="en-US" altLang="zh-CN" sz="1800" b="1" baseline="30000" dirty="0">
                <a:sym typeface="Wingdings" pitchFamily="2" charset="2"/>
              </a:rPr>
              <a:t>12</a:t>
            </a:r>
            <a:r>
              <a:rPr lang="en-US" altLang="zh-CN" sz="1800" b="1" dirty="0">
                <a:sym typeface="Wingdings" pitchFamily="2" charset="2"/>
              </a:rPr>
              <a:t>B/</a:t>
            </a:r>
            <a:r>
              <a:rPr lang="en-US" altLang="zh-CN" sz="1800" b="1" baseline="30000" dirty="0">
                <a:sym typeface="Wingdings" pitchFamily="2" charset="2"/>
              </a:rPr>
              <a:t>12</a:t>
            </a:r>
            <a:r>
              <a:rPr lang="en-US" altLang="zh-CN" sz="1800" b="1" dirty="0">
                <a:sym typeface="Wingdings" pitchFamily="2" charset="2"/>
              </a:rPr>
              <a:t>N) </a:t>
            </a:r>
          </a:p>
          <a:p>
            <a:pPr lvl="2"/>
            <a:r>
              <a:rPr lang="zh-CN" altLang="en-US" sz="1800" b="1" dirty="0" smtClean="0">
                <a:sym typeface="Wingdings" pitchFamily="2" charset="2"/>
              </a:rPr>
              <a:t>其它在</a:t>
            </a:r>
            <a:r>
              <a:rPr lang="en-US" altLang="zh-CN" sz="1800" b="1" dirty="0" smtClean="0">
                <a:sym typeface="Wingdings" pitchFamily="2" charset="2"/>
              </a:rPr>
              <a:t> </a:t>
            </a:r>
            <a:r>
              <a:rPr lang="en-US" altLang="zh-CN" sz="1800" b="1" dirty="0">
                <a:sym typeface="Wingdings" pitchFamily="2" charset="2"/>
              </a:rPr>
              <a:t>6-10 MeV </a:t>
            </a:r>
            <a:r>
              <a:rPr lang="zh-CN" altLang="en-US" sz="1800" b="1" dirty="0" smtClean="0">
                <a:sym typeface="Wingdings" pitchFamily="2" charset="2"/>
              </a:rPr>
              <a:t>范围内的事例 </a:t>
            </a:r>
            <a:r>
              <a:rPr lang="en-US" altLang="zh-CN" sz="1800" b="1" dirty="0" smtClean="0">
                <a:sym typeface="Wingdings" pitchFamily="2" charset="2"/>
              </a:rPr>
              <a:t>(</a:t>
            </a:r>
            <a:r>
              <a:rPr lang="zh-CN" altLang="en-US" sz="1800" b="1" dirty="0" smtClean="0">
                <a:sym typeface="Wingdings" pitchFamily="2" charset="2"/>
              </a:rPr>
              <a:t>例如</a:t>
            </a:r>
            <a:r>
              <a:rPr lang="en-US" altLang="zh-CN" sz="1800" b="1" dirty="0" smtClean="0">
                <a:sym typeface="Wingdings" pitchFamily="2" charset="2"/>
              </a:rPr>
              <a:t> </a:t>
            </a:r>
            <a:r>
              <a:rPr lang="en-US" altLang="zh-CN" sz="1800" b="1" dirty="0">
                <a:sym typeface="Wingdings" pitchFamily="2" charset="2"/>
              </a:rPr>
              <a:t>Michel’s electron, </a:t>
            </a:r>
            <a:r>
              <a:rPr lang="zh-CN" altLang="en-US" sz="1800" b="1" dirty="0" smtClean="0">
                <a:sym typeface="Wingdings" pitchFamily="2" charset="2"/>
              </a:rPr>
              <a:t>宇宙线</a:t>
            </a:r>
            <a:r>
              <a:rPr lang="zh-CN" altLang="en-US" sz="1800" b="1" dirty="0">
                <a:sym typeface="Wingdings" pitchFamily="2" charset="2"/>
              </a:rPr>
              <a:t>等</a:t>
            </a:r>
            <a:r>
              <a:rPr lang="en-US" altLang="zh-CN" sz="1800" b="1" dirty="0" smtClean="0">
                <a:sym typeface="Wingdings" pitchFamily="2" charset="2"/>
              </a:rPr>
              <a:t>)</a:t>
            </a:r>
            <a:endParaRPr lang="en-US" altLang="zh-CN" sz="1800" b="1" dirty="0">
              <a:sym typeface="Wingdings" pitchFamily="2" charset="2"/>
            </a:endParaRPr>
          </a:p>
        </p:txBody>
      </p:sp>
      <p:sp>
        <p:nvSpPr>
          <p:cNvPr id="312324" name="Text Box 4"/>
          <p:cNvSpPr txBox="1">
            <a:spLocks noChangeArrowheads="1"/>
          </p:cNvSpPr>
          <p:nvPr/>
        </p:nvSpPr>
        <p:spPr bwMode="auto">
          <a:xfrm>
            <a:off x="416605" y="722852"/>
            <a:ext cx="84752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/>
              <a:t>来源：</a:t>
            </a:r>
            <a:r>
              <a:rPr lang="zh-CN" altLang="en-US" sz="2800" b="1" dirty="0">
                <a:solidFill>
                  <a:srgbClr val="FF0000"/>
                </a:solidFill>
              </a:rPr>
              <a:t>宇宙线</a:t>
            </a:r>
            <a:r>
              <a:rPr lang="zh-CN" altLang="en-US" sz="2800" b="1" dirty="0"/>
              <a:t>，</a:t>
            </a:r>
            <a:r>
              <a:rPr lang="zh-CN" altLang="en-US" sz="2800" b="1" dirty="0">
                <a:solidFill>
                  <a:srgbClr val="339966"/>
                </a:solidFill>
              </a:rPr>
              <a:t>天然</a:t>
            </a:r>
            <a:r>
              <a:rPr lang="zh-CN" altLang="en-US" sz="2800" b="1" dirty="0" smtClean="0">
                <a:solidFill>
                  <a:srgbClr val="339966"/>
                </a:solidFill>
              </a:rPr>
              <a:t>放射性，</a:t>
            </a:r>
            <a:r>
              <a:rPr lang="zh-CN" altLang="en-US" sz="2800" dirty="0"/>
              <a:t>从以前实验的经验</a:t>
            </a:r>
            <a:r>
              <a:rPr lang="zh-CN" altLang="en-US" sz="2800" dirty="0" smtClean="0"/>
              <a:t>：</a:t>
            </a:r>
            <a:endParaRPr lang="en-US" altLang="zh-CN" sz="2800" dirty="0"/>
          </a:p>
        </p:txBody>
      </p:sp>
    </p:spTree>
    <p:extLst>
      <p:ext uri="{BB962C8B-B14F-4D97-AF65-F5344CB8AC3E}">
        <p14:creationId xmlns:p14="http://schemas.microsoft.com/office/powerpoint/2010/main" val="25983580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1 –  </a:t>
            </a:r>
            <a:r>
              <a:rPr lang="en-US" altLang="zh-CN" baseline="30000" dirty="0" smtClean="0">
                <a:solidFill>
                  <a:schemeClr val="accent1">
                    <a:lumMod val="75000"/>
                  </a:schemeClr>
                </a:solidFill>
              </a:rPr>
              <a:t>8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He/</a:t>
            </a:r>
            <a:r>
              <a:rPr lang="en-US" altLang="zh-CN" baseline="30000" dirty="0" smtClean="0">
                <a:solidFill>
                  <a:schemeClr val="accent1">
                    <a:lumMod val="75000"/>
                  </a:schemeClr>
                </a:solidFill>
              </a:rPr>
              <a:t>9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Li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313" y="914400"/>
            <a:ext cx="5357812" cy="565785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altLang="zh-CN" sz="2400" dirty="0" smtClean="0"/>
              <a:t>Cosmic </a:t>
            </a:r>
            <a:r>
              <a:rPr lang="en-US" altLang="zh-CN" sz="2400" dirty="0" smtClean="0">
                <a:latin typeface="Symbol" pitchFamily="18" charset="2"/>
              </a:rPr>
              <a:t>m </a:t>
            </a:r>
            <a:r>
              <a:rPr lang="en-US" altLang="zh-CN" sz="2400" dirty="0" smtClean="0"/>
              <a:t>produced </a:t>
            </a:r>
            <a:r>
              <a:rPr lang="en-US" altLang="zh-CN" sz="2400" baseline="30000" dirty="0" smtClean="0">
                <a:solidFill>
                  <a:srgbClr val="0000FF"/>
                </a:solidFill>
              </a:rPr>
              <a:t>9</a:t>
            </a:r>
            <a:r>
              <a:rPr lang="en-US" altLang="zh-CN" sz="2400" dirty="0" smtClean="0">
                <a:solidFill>
                  <a:srgbClr val="0000FF"/>
                </a:solidFill>
              </a:rPr>
              <a:t>Li/</a:t>
            </a:r>
            <a:r>
              <a:rPr lang="en-US" altLang="zh-CN" sz="2400" baseline="30000" dirty="0" smtClean="0">
                <a:solidFill>
                  <a:srgbClr val="0000FF"/>
                </a:solidFill>
              </a:rPr>
              <a:t>8</a:t>
            </a:r>
            <a:r>
              <a:rPr lang="en-US" altLang="zh-CN" sz="2400" dirty="0" smtClean="0">
                <a:solidFill>
                  <a:srgbClr val="0000FF"/>
                </a:solidFill>
              </a:rPr>
              <a:t>He in LS</a:t>
            </a: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dirty="0" smtClean="0">
                <a:latin typeface="Symbol" pitchFamily="18" charset="2"/>
              </a:rPr>
              <a:t>b</a:t>
            </a:r>
            <a:r>
              <a:rPr lang="en-US" altLang="zh-CN" sz="2000" b="1" dirty="0" smtClean="0"/>
              <a:t>-decay + neutron emitter</a:t>
            </a: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Symbol" pitchFamily="18" charset="2"/>
              </a:rPr>
              <a:t>t(</a:t>
            </a:r>
            <a:r>
              <a:rPr lang="en-US" altLang="zh-CN" sz="2000" b="1" baseline="30000" dirty="0" smtClean="0"/>
              <a:t>8</a:t>
            </a:r>
            <a:r>
              <a:rPr lang="en-US" altLang="zh-CN" sz="2000" b="1" dirty="0" smtClean="0"/>
              <a:t>He/</a:t>
            </a:r>
            <a:r>
              <a:rPr lang="en-US" altLang="zh-CN" sz="2000" b="1" baseline="30000" dirty="0" smtClean="0"/>
              <a:t>9</a:t>
            </a:r>
            <a:r>
              <a:rPr lang="en-US" altLang="zh-CN" sz="2000" b="1" dirty="0" smtClean="0"/>
              <a:t>Li )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= 171.7ms/257.2ms</a:t>
            </a:r>
            <a:endParaRPr lang="en-US" altLang="zh-CN" sz="2000" b="1" dirty="0" smtClean="0">
              <a:latin typeface="Symbol" pitchFamily="18" charset="2"/>
            </a:endParaRP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baseline="30000" dirty="0" smtClean="0"/>
              <a:t>8</a:t>
            </a:r>
            <a:r>
              <a:rPr lang="en-US" altLang="zh-CN" sz="2000" b="1" dirty="0" smtClean="0"/>
              <a:t>He/</a:t>
            </a:r>
            <a:r>
              <a:rPr lang="en-US" altLang="zh-CN" sz="2000" b="1" baseline="30000" dirty="0" smtClean="0"/>
              <a:t>9</a:t>
            </a:r>
            <a:r>
              <a:rPr lang="en-US" altLang="zh-CN" sz="2000" b="1" dirty="0" smtClean="0"/>
              <a:t>Li, Br(n) = 12%/48%, </a:t>
            </a:r>
            <a:r>
              <a:rPr lang="en-US" altLang="zh-CN" sz="2000" b="1" baseline="30000" dirty="0" smtClean="0">
                <a:solidFill>
                  <a:srgbClr val="D60093"/>
                </a:solidFill>
              </a:rPr>
              <a:t>9</a:t>
            </a:r>
            <a:r>
              <a:rPr lang="en-US" altLang="zh-CN" sz="2000" b="1" dirty="0" smtClean="0">
                <a:solidFill>
                  <a:srgbClr val="D60093"/>
                </a:solidFill>
              </a:rPr>
              <a:t>Li dominant</a:t>
            </a: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dirty="0" smtClean="0"/>
              <a:t>Production rate follow E</a:t>
            </a:r>
            <a:r>
              <a:rPr lang="en-US" altLang="zh-CN" sz="2000" b="1" baseline="-25000" dirty="0" smtClean="0">
                <a:latin typeface="Symbol" pitchFamily="18" charset="2"/>
              </a:rPr>
              <a:t>m</a:t>
            </a:r>
            <a:r>
              <a:rPr lang="en-US" altLang="zh-CN" sz="2000" b="1" baseline="30000" dirty="0" smtClean="0"/>
              <a:t>0.74</a:t>
            </a:r>
            <a:r>
              <a:rPr lang="en-US" altLang="zh-CN" sz="2000" b="1" dirty="0" smtClean="0"/>
              <a:t> power law</a:t>
            </a:r>
            <a:endParaRPr lang="en-US" altLang="zh-CN" sz="2000" b="1" dirty="0" smtClean="0">
              <a:solidFill>
                <a:srgbClr val="D60093"/>
              </a:solidFill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CN" sz="2400" dirty="0" smtClean="0"/>
              <a:t>Measurement:   </a:t>
            </a: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dirty="0" smtClean="0"/>
              <a:t>Time-since-last-</a:t>
            </a:r>
            <a:r>
              <a:rPr lang="en-US" altLang="zh-CN" sz="2000" b="1" dirty="0" err="1" smtClean="0"/>
              <a:t>muon</a:t>
            </a:r>
            <a:r>
              <a:rPr lang="en-US" altLang="zh-CN" sz="2000" b="1" dirty="0" smtClean="0"/>
              <a:t> fit</a:t>
            </a:r>
          </a:p>
          <a:p>
            <a:pPr marL="720000" lvl="1" indent="-360000">
              <a:spcBef>
                <a:spcPts val="300"/>
              </a:spcBef>
              <a:buFont typeface="Wingdings" pitchFamily="2" charset="2"/>
              <a:buNone/>
              <a:defRPr/>
            </a:pPr>
            <a:endParaRPr lang="en-US" altLang="zh-CN" sz="1400" b="1" dirty="0" smtClean="0">
              <a:solidFill>
                <a:schemeClr val="tx1"/>
              </a:solidFill>
            </a:endParaRPr>
          </a:p>
          <a:p>
            <a:pPr marL="720000" lvl="1" indent="-360000">
              <a:spcBef>
                <a:spcPts val="300"/>
              </a:spcBef>
              <a:buFont typeface="Wingdings" pitchFamily="2" charset="2"/>
              <a:buNone/>
              <a:defRPr/>
            </a:pPr>
            <a:r>
              <a:rPr lang="en-US" altLang="zh-CN" sz="1400" b="1" dirty="0" smtClean="0">
                <a:solidFill>
                  <a:schemeClr val="tx1"/>
                </a:solidFill>
              </a:rPr>
              <a:t>	</a:t>
            </a:r>
          </a:p>
          <a:p>
            <a:pPr marL="720000" lvl="1" indent="-360000">
              <a:spcBef>
                <a:spcPts val="300"/>
              </a:spcBef>
              <a:defRPr/>
            </a:pPr>
            <a:r>
              <a:rPr lang="en-US" altLang="zh-CN" sz="2000" b="1" dirty="0" smtClean="0"/>
              <a:t>Improve the precision by reducing the </a:t>
            </a:r>
            <a:r>
              <a:rPr lang="en-US" altLang="zh-CN" sz="2000" b="1" dirty="0" err="1" smtClean="0"/>
              <a:t>muon</a:t>
            </a:r>
            <a:r>
              <a:rPr lang="en-US" altLang="zh-CN" sz="2000" b="1" dirty="0" smtClean="0"/>
              <a:t> rate:</a:t>
            </a:r>
          </a:p>
          <a:p>
            <a:pPr marL="1080000" lvl="2" indent="-360000">
              <a:spcBef>
                <a:spcPts val="300"/>
              </a:spcBef>
              <a:defRPr/>
            </a:pPr>
            <a:r>
              <a:rPr lang="en-US" altLang="zh-CN" sz="1600" b="1" dirty="0" smtClean="0">
                <a:solidFill>
                  <a:schemeClr val="tx1"/>
                </a:solidFill>
              </a:rPr>
              <a:t>Select only </a:t>
            </a:r>
            <a:r>
              <a:rPr lang="en-US" altLang="zh-CN" sz="1600" b="1" dirty="0" err="1" smtClean="0">
                <a:solidFill>
                  <a:schemeClr val="tx1"/>
                </a:solidFill>
              </a:rPr>
              <a:t>muons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 with an energy deposit &gt;1.8MeV within a [10us, 200us] window </a:t>
            </a:r>
          </a:p>
          <a:p>
            <a:pPr marL="1080000" lvl="2" indent="-360000">
              <a:spcBef>
                <a:spcPts val="300"/>
              </a:spcBef>
              <a:defRPr/>
            </a:pPr>
            <a:r>
              <a:rPr lang="en-US" altLang="zh-CN" sz="1600" b="1" dirty="0" smtClean="0">
                <a:solidFill>
                  <a:schemeClr val="tx1"/>
                </a:solidFill>
              </a:rPr>
              <a:t>Issue:  possible inefficiency of </a:t>
            </a:r>
            <a:r>
              <a:rPr lang="en-US" altLang="zh-CN" sz="1600" b="1" baseline="30000" dirty="0" smtClean="0">
                <a:solidFill>
                  <a:schemeClr val="tx1"/>
                </a:solidFill>
              </a:rPr>
              <a:t>9</a:t>
            </a:r>
            <a:r>
              <a:rPr lang="en-US" altLang="zh-CN" sz="1600" b="1" dirty="0" smtClean="0">
                <a:solidFill>
                  <a:schemeClr val="tx1"/>
                </a:solidFill>
              </a:rPr>
              <a:t>Li</a:t>
            </a:r>
          </a:p>
          <a:p>
            <a:pPr marL="699000" lvl="1" indent="-360000">
              <a:spcBef>
                <a:spcPts val="300"/>
              </a:spcBef>
              <a:defRPr/>
            </a:pPr>
            <a:r>
              <a:rPr lang="en-US" altLang="zh-CN" sz="2000" b="1" dirty="0" smtClean="0">
                <a:solidFill>
                  <a:srgbClr val="0000FF"/>
                </a:solidFill>
              </a:rPr>
              <a:t>Results w/ and w/o the reduction is studied</a:t>
            </a:r>
            <a:endParaRPr lang="en-US" altLang="zh-CN" sz="2000" dirty="0" smtClean="0"/>
          </a:p>
          <a:p>
            <a:pPr>
              <a:defRPr/>
            </a:pPr>
            <a:endParaRPr lang="zh-CN" altLang="en-US" sz="2400" dirty="0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857875"/>
            <a:ext cx="2357438" cy="582613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7893" name="矩形 7"/>
          <p:cNvSpPr>
            <a:spLocks noChangeArrowheads="1"/>
          </p:cNvSpPr>
          <p:nvPr/>
        </p:nvSpPr>
        <p:spPr bwMode="auto">
          <a:xfrm>
            <a:off x="6429375" y="6550025"/>
            <a:ext cx="1781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tx1"/>
                </a:solidFill>
              </a:rPr>
              <a:t>NIM A564 (2006)471</a:t>
            </a:r>
            <a:endParaRPr lang="zh-CN" altLang="en-US" sz="1400"/>
          </a:p>
        </p:txBody>
      </p:sp>
      <p:pic>
        <p:nvPicPr>
          <p:cNvPr id="37894" name="Picture 11" descr="G:\dayabay\PhysicsAnalysis\theta13\seminarPlots\Li9Fit_powerLa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892175"/>
            <a:ext cx="3714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矩形 1"/>
          <p:cNvSpPr>
            <a:spLocks noChangeArrowheads="1"/>
          </p:cNvSpPr>
          <p:nvPr/>
        </p:nvSpPr>
        <p:spPr bwMode="auto">
          <a:xfrm>
            <a:off x="2349500" y="1662113"/>
            <a:ext cx="20415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ash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812800" indent="-812800"/>
            <a:endParaRPr lang="zh-CN" altLang="en-US"/>
          </a:p>
        </p:txBody>
      </p:sp>
      <p:pic>
        <p:nvPicPr>
          <p:cNvPr id="37896" name="Picture 13" descr="G:\dayabay\PhysicsAnalysis\theta13\seminarPlots\Li9Fit_exampl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3214688"/>
            <a:ext cx="3644900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7897" name="对象 5"/>
          <p:cNvGraphicFramePr>
            <a:graphicFrameLocks noChangeAspect="1"/>
          </p:cNvGraphicFramePr>
          <p:nvPr/>
        </p:nvGraphicFramePr>
        <p:xfrm>
          <a:off x="1071563" y="3571875"/>
          <a:ext cx="3600450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2" name="Formula" r:id="rId6" imgW="2057400" imgH="194310" progId="Equation.Ribbit">
                  <p:embed/>
                </p:oleObj>
              </mc:Choice>
              <mc:Fallback>
                <p:oleObj name="Formula" r:id="rId6" imgW="2057400" imgH="19431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3571875"/>
                        <a:ext cx="3600450" cy="33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8" name="矩形 6"/>
          <p:cNvSpPr>
            <a:spLocks noChangeArrowheads="1"/>
          </p:cNvSpPr>
          <p:nvPr/>
        </p:nvSpPr>
        <p:spPr bwMode="auto">
          <a:xfrm>
            <a:off x="7858125" y="3500438"/>
            <a:ext cx="1133475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1800" baseline="30000"/>
              <a:t>9</a:t>
            </a:r>
            <a:r>
              <a:rPr lang="en-US" altLang="zh-CN" sz="1800"/>
              <a:t>Li yield </a:t>
            </a:r>
          </a:p>
        </p:txBody>
      </p:sp>
      <p:sp>
        <p:nvSpPr>
          <p:cNvPr id="37899" name="矩形 12"/>
          <p:cNvSpPr>
            <a:spLocks noChangeArrowheads="1"/>
          </p:cNvSpPr>
          <p:nvPr/>
        </p:nvSpPr>
        <p:spPr bwMode="auto">
          <a:xfrm>
            <a:off x="5786438" y="5500688"/>
            <a:ext cx="1647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/>
              <a:t>Error follows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52588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标题 1"/>
          <p:cNvSpPr>
            <a:spLocks noGrp="1"/>
          </p:cNvSpPr>
          <p:nvPr>
            <p:ph type="title"/>
          </p:nvPr>
        </p:nvSpPr>
        <p:spPr>
          <a:xfrm>
            <a:off x="395536" y="72008"/>
            <a:ext cx="8686800" cy="813374"/>
          </a:xfrm>
        </p:spPr>
        <p:txBody>
          <a:bodyPr>
            <a:noAutofit/>
          </a:bodyPr>
          <a:lstStyle/>
          <a:p>
            <a:r>
              <a:rPr lang="en-US" altLang="zh-CN" dirty="0" smtClean="0"/>
              <a:t>2 - Fast Neutron</a:t>
            </a:r>
            <a:endParaRPr lang="zh-CN" altLang="en-US" dirty="0" smtClean="0"/>
          </a:p>
        </p:txBody>
      </p:sp>
      <p:sp>
        <p:nvSpPr>
          <p:cNvPr id="13318" name="Text Placeholder 13"/>
          <p:cNvSpPr txBox="1">
            <a:spLocks/>
          </p:cNvSpPr>
          <p:nvPr/>
        </p:nvSpPr>
        <p:spPr bwMode="auto">
          <a:xfrm>
            <a:off x="467544" y="4052703"/>
            <a:ext cx="4479895" cy="6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l">
              <a:spcBef>
                <a:spcPts val="475"/>
              </a:spcBef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方法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按来源累加</a:t>
            </a:r>
            <a:endParaRPr lang="en-US" altLang="zh-CN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Text Placeholder 13"/>
          <p:cNvSpPr txBox="1">
            <a:spLocks/>
          </p:cNvSpPr>
          <p:nvPr/>
        </p:nvSpPr>
        <p:spPr>
          <a:xfrm>
            <a:off x="362396" y="3090985"/>
            <a:ext cx="5004048" cy="883014"/>
          </a:xfrm>
          <a:prstGeom prst="rect">
            <a:avLst/>
          </a:prstGeom>
        </p:spPr>
        <p:txBody>
          <a:bodyPr wrap="square" lIns="223877" tIns="223877" rIns="223877" bIns="223877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方法</a:t>
            </a:r>
            <a:r>
              <a:rPr lang="en-US" altLang="zh-CN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1 </a:t>
            </a:r>
            <a:r>
              <a:rPr lang="zh-CN" altLang="en-US" sz="2800" b="1" dirty="0" smtClean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：外推</a:t>
            </a:r>
            <a:endParaRPr lang="en-US" sz="2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grpSp>
        <p:nvGrpSpPr>
          <p:cNvPr id="13320" name="组合 25"/>
          <p:cNvGrpSpPr>
            <a:grpSpLocks/>
          </p:cNvGrpSpPr>
          <p:nvPr/>
        </p:nvGrpSpPr>
        <p:grpSpPr bwMode="auto">
          <a:xfrm>
            <a:off x="480376" y="5736493"/>
            <a:ext cx="6539896" cy="849640"/>
            <a:chOff x="26119" y="4296635"/>
            <a:chExt cx="5482315" cy="592548"/>
          </a:xfrm>
        </p:grpSpPr>
        <p:graphicFrame>
          <p:nvGraphicFramePr>
            <p:cNvPr id="13325" name="Object 5"/>
            <p:cNvGraphicFramePr>
              <a:graphicFrameLocks noChangeAspect="1"/>
            </p:cNvGraphicFramePr>
            <p:nvPr/>
          </p:nvGraphicFramePr>
          <p:xfrm>
            <a:off x="26119" y="4468204"/>
            <a:ext cx="5482315" cy="420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043" name="Formula" r:id="rId3" imgW="3016250" imgH="209550" progId="Equation.Ribbit">
                    <p:embed/>
                  </p:oleObj>
                </mc:Choice>
                <mc:Fallback>
                  <p:oleObj name="Formula" r:id="rId3" imgW="3016250" imgH="209550" progId="Equation.Ribbi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119" y="4468204"/>
                          <a:ext cx="5482315" cy="4209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9" name="直接箭头连接符 18"/>
            <p:cNvCxnSpPr/>
            <p:nvPr/>
          </p:nvCxnSpPr>
          <p:spPr>
            <a:xfrm>
              <a:off x="4165243" y="4296635"/>
              <a:ext cx="0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 Placeholder 13"/>
          <p:cNvSpPr txBox="1">
            <a:spLocks/>
          </p:cNvSpPr>
          <p:nvPr/>
        </p:nvSpPr>
        <p:spPr>
          <a:xfrm>
            <a:off x="133459" y="1013369"/>
            <a:ext cx="5004048" cy="1917143"/>
          </a:xfrm>
          <a:prstGeom prst="rect">
            <a:avLst/>
          </a:prstGeom>
        </p:spPr>
        <p:txBody>
          <a:bodyPr wrap="square" lIns="223877" tIns="223877" rIns="223877" bIns="223877"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宇宙线</a:t>
            </a:r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muon</a:t>
            </a:r>
            <a:r>
              <a:rPr lang="zh-CN" altLang="en-US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产生高能中子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质子反冲（快信号）</a:t>
            </a:r>
            <a:endParaRPr lang="en-US" sz="2800" dirty="0" smtClean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800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慢化中子俘获（慢信号）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904" y="1052736"/>
            <a:ext cx="4586236" cy="454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75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491881" y="5476725"/>
            <a:ext cx="5616624" cy="1336651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方法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Evaluated by coincidence probability</a:t>
            </a:r>
          </a:p>
          <a:p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方法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off-windows coincidence</a:t>
            </a:r>
          </a:p>
          <a:p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方法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zh-CN" altLang="en-US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：</a:t>
            </a:r>
            <a:r>
              <a:rPr lang="en-US" altLang="zh-CN" sz="20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vertex distance distribution</a:t>
            </a:r>
            <a:endParaRPr lang="zh-CN" altLang="en-US" sz="20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</p:spPr>
        <p:txBody>
          <a:bodyPr/>
          <a:lstStyle/>
          <a:p>
            <a:r>
              <a:rPr lang="en-US" altLang="zh-CN" dirty="0" smtClean="0"/>
              <a:t>3 - Accidental</a:t>
            </a:r>
            <a:endParaRPr lang="zh-CN" alt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9791" y="3534277"/>
            <a:ext cx="3553223" cy="30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107504" y="641105"/>
            <a:ext cx="4248472" cy="2652823"/>
            <a:chOff x="52586" y="481846"/>
            <a:chExt cx="3816590" cy="23395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716016" y="641105"/>
            <a:ext cx="4248472" cy="2652823"/>
            <a:chOff x="52586" y="481846"/>
            <a:chExt cx="3816590" cy="233956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481846"/>
              <a:ext cx="3816590" cy="209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2586" y="2482030"/>
              <a:ext cx="3816590" cy="339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1" name="直接连接符 10"/>
          <p:cNvCxnSpPr/>
          <p:nvPr/>
        </p:nvCxnSpPr>
        <p:spPr bwMode="auto">
          <a:xfrm>
            <a:off x="1134666" y="989672"/>
            <a:ext cx="0" cy="202986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接连接符 11"/>
          <p:cNvCxnSpPr/>
          <p:nvPr/>
        </p:nvCxnSpPr>
        <p:spPr bwMode="auto">
          <a:xfrm>
            <a:off x="2977191" y="1133688"/>
            <a:ext cx="0" cy="188585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箭头连接符 12"/>
          <p:cNvCxnSpPr/>
          <p:nvPr/>
        </p:nvCxnSpPr>
        <p:spPr bwMode="auto">
          <a:xfrm>
            <a:off x="1115616" y="2717864"/>
            <a:ext cx="186157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295636" y="2348532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0.7-12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7063705" y="2103700"/>
            <a:ext cx="0" cy="87773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连接符 15"/>
          <p:cNvCxnSpPr/>
          <p:nvPr/>
        </p:nvCxnSpPr>
        <p:spPr bwMode="auto">
          <a:xfrm>
            <a:off x="8305783" y="2103700"/>
            <a:ext cx="0" cy="8504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箭头连接符 16"/>
          <p:cNvCxnSpPr/>
          <p:nvPr/>
        </p:nvCxnSpPr>
        <p:spPr bwMode="auto">
          <a:xfrm>
            <a:off x="7063705" y="2776368"/>
            <a:ext cx="124207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824711" y="2357824"/>
            <a:ext cx="1555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6-12 MeV</a:t>
            </a:r>
            <a:endParaRPr lang="zh-CN" altLang="en-US" sz="2000" b="1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3568" y="3128178"/>
            <a:ext cx="2539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Prompt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4466" y="3120785"/>
            <a:ext cx="2241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latin typeface="Times New Roman" pitchFamily="18" charset="0"/>
                <a:cs typeface="Times New Roman" pitchFamily="18" charset="0"/>
              </a:rPr>
              <a:t>Delayed candidate</a:t>
            </a:r>
            <a:endParaRPr lang="zh-CN" altLang="en-US" sz="2000" b="1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直接箭头连接符 20"/>
          <p:cNvCxnSpPr/>
          <p:nvPr/>
        </p:nvCxnSpPr>
        <p:spPr bwMode="auto">
          <a:xfrm flipH="1">
            <a:off x="2231739" y="3019539"/>
            <a:ext cx="245426" cy="12098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箭头连接符 21"/>
          <p:cNvCxnSpPr>
            <a:stCxn id="10" idx="0"/>
          </p:cNvCxnSpPr>
          <p:nvPr/>
        </p:nvCxnSpPr>
        <p:spPr bwMode="auto">
          <a:xfrm flipH="1">
            <a:off x="3707904" y="2909101"/>
            <a:ext cx="3132348" cy="26422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24441"/>
            <a:ext cx="2703511" cy="189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9498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8"/>
          <p:cNvSpPr>
            <a:spLocks noChangeArrowheads="1"/>
          </p:cNvSpPr>
          <p:nvPr/>
        </p:nvSpPr>
        <p:spPr bwMode="auto">
          <a:xfrm>
            <a:off x="958429" y="2871096"/>
            <a:ext cx="6480720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7030A0"/>
                </a:solidFill>
                <a:latin typeface="+mj-lt"/>
                <a:ea typeface="楷体" pitchFamily="49" charset="-122"/>
              </a:rPr>
              <a:t>B/S @ EH1/2 ~ 0.01%,  </a:t>
            </a:r>
            <a:r>
              <a:rPr lang="en-US" altLang="zh-CN" b="1" dirty="0">
                <a:solidFill>
                  <a:srgbClr val="FF0000"/>
                </a:solidFill>
                <a:latin typeface="+mj-lt"/>
                <a:ea typeface="楷体" pitchFamily="49" charset="-122"/>
              </a:rPr>
              <a:t>B/S @ EH3 </a:t>
            </a:r>
            <a:r>
              <a:rPr lang="en-US" altLang="zh-CN" b="1">
                <a:solidFill>
                  <a:srgbClr val="FF0000"/>
                </a:solidFill>
                <a:latin typeface="+mj-lt"/>
                <a:ea typeface="楷体" pitchFamily="49" charset="-122"/>
              </a:rPr>
              <a:t>~ </a:t>
            </a:r>
            <a:r>
              <a:rPr lang="en-US" altLang="zh-CN" b="1" smtClean="0">
                <a:solidFill>
                  <a:srgbClr val="FF0000"/>
                </a:solidFill>
                <a:latin typeface="+mj-lt"/>
                <a:ea typeface="楷体" pitchFamily="49" charset="-122"/>
              </a:rPr>
              <a:t>0.05%</a:t>
            </a:r>
            <a:r>
              <a:rPr lang="zh-CN" altLang="en-US" b="1" smtClean="0">
                <a:solidFill>
                  <a:srgbClr val="FF0000"/>
                </a:solidFill>
                <a:latin typeface="+mj-lt"/>
                <a:ea typeface="楷体" pitchFamily="49" charset="-122"/>
              </a:rPr>
              <a:t>， </a:t>
            </a:r>
            <a:r>
              <a:rPr lang="en-US" altLang="zh-CN" b="1" smtClean="0">
                <a:solidFill>
                  <a:srgbClr val="FF0000"/>
                </a:solidFill>
                <a:latin typeface="Symbol" pitchFamily="18" charset="2"/>
                <a:ea typeface="楷体" pitchFamily="49" charset="-122"/>
              </a:rPr>
              <a:t>D</a:t>
            </a:r>
            <a:r>
              <a:rPr lang="en-US" altLang="zh-CN" b="1" smtClean="0">
                <a:solidFill>
                  <a:srgbClr val="FF0000"/>
                </a:solidFill>
                <a:latin typeface="+mj-lt"/>
                <a:ea typeface="楷体" pitchFamily="49" charset="-122"/>
              </a:rPr>
              <a:t>B/B </a:t>
            </a:r>
            <a:r>
              <a:rPr lang="en-US" altLang="zh-CN" b="1" dirty="0">
                <a:solidFill>
                  <a:srgbClr val="FF0000"/>
                </a:solidFill>
                <a:latin typeface="+mj-lt"/>
                <a:ea typeface="楷体" pitchFamily="49" charset="-122"/>
              </a:rPr>
              <a:t>~ 50%</a:t>
            </a:r>
          </a:p>
        </p:txBody>
      </p:sp>
      <p:sp>
        <p:nvSpPr>
          <p:cNvPr id="14340" name="标题 1"/>
          <p:cNvSpPr>
            <a:spLocks noGrp="1"/>
          </p:cNvSpPr>
          <p:nvPr>
            <p:ph type="title"/>
          </p:nvPr>
        </p:nvSpPr>
        <p:spPr>
          <a:xfrm>
            <a:off x="215900" y="0"/>
            <a:ext cx="8928100" cy="651991"/>
          </a:xfrm>
        </p:spPr>
        <p:txBody>
          <a:bodyPr/>
          <a:lstStyle/>
          <a:p>
            <a:r>
              <a:rPr lang="en-US" altLang="zh-CN" sz="3200" dirty="0" smtClean="0"/>
              <a:t>4</a:t>
            </a:r>
            <a:r>
              <a:rPr lang="en-US" altLang="zh-CN" dirty="0" smtClean="0"/>
              <a:t>,</a:t>
            </a:r>
            <a:r>
              <a:rPr lang="en-US" altLang="zh-CN" sz="3200" dirty="0" smtClean="0"/>
              <a:t>5 – neutron </a:t>
            </a:r>
            <a:r>
              <a:rPr lang="en-US" altLang="zh-CN" sz="3200" dirty="0" err="1" smtClean="0"/>
              <a:t>souce</a:t>
            </a:r>
            <a:r>
              <a:rPr lang="en-US" altLang="zh-CN" sz="3200" dirty="0" smtClean="0"/>
              <a:t> and </a:t>
            </a:r>
            <a:r>
              <a:rPr lang="en-US" altLang="zh-CN" sz="3200" baseline="30000" dirty="0" smtClean="0"/>
              <a:t>13</a:t>
            </a:r>
            <a:r>
              <a:rPr lang="en-US" altLang="zh-CN" sz="3200" dirty="0" smtClean="0"/>
              <a:t>C(</a:t>
            </a:r>
            <a:r>
              <a:rPr lang="el-GR" altLang="zh-CN" sz="3200" dirty="0" smtClean="0"/>
              <a:t>α,</a:t>
            </a:r>
            <a:r>
              <a:rPr lang="en-US" altLang="zh-CN" sz="3200" dirty="0" smtClean="0"/>
              <a:t>n)</a:t>
            </a:r>
            <a:r>
              <a:rPr lang="en-US" altLang="zh-CN" sz="3200" baseline="30000" dirty="0" smtClean="0"/>
              <a:t>16</a:t>
            </a:r>
            <a:r>
              <a:rPr lang="en-US" altLang="zh-CN" sz="3200" dirty="0" smtClean="0"/>
              <a:t>O  </a:t>
            </a:r>
            <a:endParaRPr lang="zh-CN" altLang="en-US" sz="3200" dirty="0" smtClean="0"/>
          </a:p>
        </p:txBody>
      </p:sp>
      <p:sp>
        <p:nvSpPr>
          <p:cNvPr id="17" name="矩形 9"/>
          <p:cNvSpPr>
            <a:spLocks noChangeArrowheads="1"/>
          </p:cNvSpPr>
          <p:nvPr/>
        </p:nvSpPr>
        <p:spPr bwMode="auto">
          <a:xfrm>
            <a:off x="190381" y="6550190"/>
            <a:ext cx="3455988" cy="33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defRPr/>
            </a:pPr>
            <a:r>
              <a:rPr lang="en-US" altLang="zh-CN" sz="1600" dirty="0">
                <a:solidFill>
                  <a:srgbClr val="0000FF"/>
                </a:solidFill>
                <a:latin typeface="+mj-lt"/>
                <a:ea typeface="楷体" pitchFamily="49" charset="-122"/>
              </a:rPr>
              <a:t>Time correlations of the cascade decays</a:t>
            </a:r>
            <a:endParaRPr lang="zh-CN" altLang="en-US" sz="1600" dirty="0">
              <a:solidFill>
                <a:srgbClr val="0000FF"/>
              </a:solidFill>
              <a:latin typeface="Symbol" pitchFamily="18" charset="2"/>
              <a:ea typeface="楷体" pitchFamily="49" charset="-122"/>
            </a:endParaRPr>
          </a:p>
        </p:txBody>
      </p:sp>
      <p:grpSp>
        <p:nvGrpSpPr>
          <p:cNvPr id="14346" name="组合 30"/>
          <p:cNvGrpSpPr>
            <a:grpSpLocks/>
          </p:cNvGrpSpPr>
          <p:nvPr/>
        </p:nvGrpSpPr>
        <p:grpSpPr bwMode="auto">
          <a:xfrm>
            <a:off x="45919" y="3310103"/>
            <a:ext cx="4473575" cy="3346450"/>
            <a:chOff x="4427984" y="2941910"/>
            <a:chExt cx="4725497" cy="3575795"/>
          </a:xfrm>
        </p:grpSpPr>
        <p:pic>
          <p:nvPicPr>
            <p:cNvPr id="14348" name="Picture 3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6414" y="2941910"/>
              <a:ext cx="4407586" cy="3340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0"/>
            <p:cNvSpPr>
              <a:spLocks noChangeArrowheads="1"/>
            </p:cNvSpPr>
            <p:nvPr/>
          </p:nvSpPr>
          <p:spPr bwMode="auto">
            <a:xfrm>
              <a:off x="5796332" y="3041991"/>
              <a:ext cx="991046" cy="32738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s, 3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s)</a:t>
              </a:r>
              <a:r>
                <a:rPr lang="en-US" altLang="zh-CN" sz="1400" dirty="0">
                  <a:solidFill>
                    <a:srgbClr val="0000FF"/>
                  </a:solidFill>
                  <a:latin typeface="Arial" charset="0"/>
                  <a:ea typeface="宋体" charset="-122"/>
                </a:rPr>
                <a:t> </a:t>
              </a:r>
              <a:endParaRPr lang="zh-CN" altLang="en-US" sz="1400" dirty="0">
                <a:solidFill>
                  <a:srgbClr val="0000FF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19" name="矩形 10"/>
            <p:cNvSpPr>
              <a:spLocks noChangeArrowheads="1"/>
            </p:cNvSpPr>
            <p:nvPr/>
          </p:nvSpPr>
          <p:spPr bwMode="auto">
            <a:xfrm>
              <a:off x="7850531" y="3639088"/>
              <a:ext cx="1230843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(10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s, 160</a:t>
              </a:r>
              <a:r>
                <a:rPr lang="en-US" altLang="zh-CN" sz="1400" dirty="0">
                  <a:solidFill>
                    <a:srgbClr val="0000FF"/>
                  </a:solidFill>
                  <a:latin typeface="Symbol" pitchFamily="18" charset="2"/>
                  <a:ea typeface="宋体" charset="-122"/>
                </a:rPr>
                <a:t>m</a:t>
              </a: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s)</a:t>
              </a:r>
              <a:r>
                <a:rPr lang="en-US" altLang="zh-CN" sz="1400" dirty="0">
                  <a:solidFill>
                    <a:srgbClr val="0000FF"/>
                  </a:solidFill>
                  <a:latin typeface="Arial" charset="0"/>
                  <a:ea typeface="宋体" charset="-122"/>
                </a:rPr>
                <a:t> </a:t>
              </a:r>
              <a:endParaRPr lang="zh-CN" altLang="en-US" sz="1400" dirty="0">
                <a:solidFill>
                  <a:srgbClr val="0000FF"/>
                </a:solidFill>
                <a:latin typeface="Arial" charset="0"/>
                <a:ea typeface="宋体" charset="-122"/>
              </a:endParaRPr>
            </a:p>
          </p:txBody>
        </p:sp>
        <p:sp>
          <p:nvSpPr>
            <p:cNvPr id="20" name="矩形 10"/>
            <p:cNvSpPr>
              <a:spLocks noChangeArrowheads="1"/>
            </p:cNvSpPr>
            <p:nvPr/>
          </p:nvSpPr>
          <p:spPr bwMode="auto">
            <a:xfrm>
              <a:off x="5796332" y="4717933"/>
              <a:ext cx="1007815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(1ms, 2ms) </a:t>
              </a:r>
              <a:endParaRPr lang="zh-CN" altLang="en-US" sz="1400" dirty="0">
                <a:solidFill>
                  <a:srgbClr val="0000FF"/>
                </a:solidFill>
                <a:latin typeface="+mj-lt"/>
                <a:ea typeface="宋体" charset="-122"/>
              </a:endParaRPr>
            </a:p>
          </p:txBody>
        </p:sp>
        <p:sp>
          <p:nvSpPr>
            <p:cNvPr id="21" name="矩形 20"/>
            <p:cNvSpPr>
              <a:spLocks noChangeArrowheads="1"/>
            </p:cNvSpPr>
            <p:nvPr/>
          </p:nvSpPr>
          <p:spPr bwMode="auto">
            <a:xfrm>
              <a:off x="7885747" y="4697577"/>
              <a:ext cx="610391" cy="3290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400" dirty="0">
                  <a:solidFill>
                    <a:srgbClr val="0000FF"/>
                  </a:solidFill>
                  <a:latin typeface="+mj-lt"/>
                  <a:ea typeface="宋体" charset="-122"/>
                </a:rPr>
                <a:t>Total</a:t>
              </a:r>
              <a:endParaRPr lang="zh-CN" altLang="en-US" sz="1400" dirty="0">
                <a:solidFill>
                  <a:srgbClr val="0000FF"/>
                </a:solidFill>
                <a:latin typeface="+mj-lt"/>
                <a:ea typeface="宋体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24225" y="3689977"/>
              <a:ext cx="657344" cy="3697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232</a:t>
              </a:r>
              <a:r>
                <a:rPr lang="en-US" altLang="zh-CN" b="1" dirty="0">
                  <a:latin typeface="+mj-lt"/>
                </a:rPr>
                <a:t>Th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669426" y="3114932"/>
              <a:ext cx="570145" cy="3680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238</a:t>
              </a:r>
              <a:r>
                <a:rPr lang="en-US" altLang="zh-CN" b="1" dirty="0">
                  <a:latin typeface="+mj-lt"/>
                </a:rPr>
                <a:t>U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363693" y="5489749"/>
              <a:ext cx="655666" cy="36979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227</a:t>
              </a:r>
              <a:r>
                <a:rPr lang="en-US" altLang="zh-CN" b="1" dirty="0">
                  <a:latin typeface="+mj-lt"/>
                </a:rPr>
                <a:t>Ac</a:t>
              </a:r>
              <a:endParaRPr lang="zh-CN" altLang="en-US" b="1" dirty="0">
                <a:latin typeface="+mj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7877362" y="3905407"/>
              <a:ext cx="655667" cy="3680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b="1" baseline="30000" dirty="0">
                  <a:latin typeface="+mj-lt"/>
                </a:rPr>
                <a:t>227</a:t>
              </a:r>
              <a:r>
                <a:rPr lang="en-US" altLang="zh-CN" b="1" dirty="0">
                  <a:latin typeface="+mj-lt"/>
                </a:rPr>
                <a:t>Ac</a:t>
              </a:r>
              <a:endParaRPr lang="zh-CN" altLang="en-US" b="1" dirty="0">
                <a:latin typeface="+mj-lt"/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V="1">
              <a:off x="5724225" y="3978347"/>
              <a:ext cx="216320" cy="712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/>
            <p:nvPr/>
          </p:nvCxnSpPr>
          <p:spPr>
            <a:xfrm flipV="1">
              <a:off x="7811963" y="3401606"/>
              <a:ext cx="216319" cy="7294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/>
            <p:nvPr/>
          </p:nvCxnSpPr>
          <p:spPr>
            <a:xfrm>
              <a:off x="7739856" y="4090303"/>
              <a:ext cx="207935" cy="305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60" name="矩形 28"/>
            <p:cNvSpPr>
              <a:spLocks noChangeArrowheads="1"/>
            </p:cNvSpPr>
            <p:nvPr/>
          </p:nvSpPr>
          <p:spPr bwMode="auto">
            <a:xfrm>
              <a:off x="7242380" y="6209928"/>
              <a:ext cx="191110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Delayed energy (MeV)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61" name="矩形 29"/>
            <p:cNvSpPr>
              <a:spLocks noChangeArrowheads="1"/>
            </p:cNvSpPr>
            <p:nvPr/>
          </p:nvSpPr>
          <p:spPr bwMode="auto">
            <a:xfrm rot="-5400000">
              <a:off x="3693681" y="4351943"/>
              <a:ext cx="17763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>
                  <a:latin typeface="Times New Roman" pitchFamily="18" charset="0"/>
                  <a:cs typeface="Times New Roman" pitchFamily="18" charset="0"/>
                </a:rPr>
                <a:t>Prompt energy (MeV)</a:t>
              </a:r>
              <a:endParaRPr lang="zh-CN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内容占位符 2"/>
          <p:cNvSpPr txBox="1">
            <a:spLocks/>
          </p:cNvSpPr>
          <p:nvPr/>
        </p:nvSpPr>
        <p:spPr bwMode="auto">
          <a:xfrm>
            <a:off x="209959" y="1033263"/>
            <a:ext cx="8748464" cy="143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800" b="1" dirty="0" smtClean="0">
                <a:latin typeface="+mj-lt"/>
                <a:ea typeface="楷体" pitchFamily="49" charset="-122"/>
              </a:rPr>
              <a:t>中子源本底：大亚湾独有</a:t>
            </a:r>
            <a:endParaRPr lang="en-US" altLang="zh-CN" sz="2800" b="1" dirty="0" smtClean="0">
              <a:latin typeface="+mj-lt"/>
              <a:ea typeface="楷体" pitchFamily="49" charset="-122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 smtClean="0">
                <a:latin typeface="+mj-lt"/>
                <a:ea typeface="楷体" pitchFamily="49" charset="-122"/>
              </a:rPr>
              <a:t>Alpha-n</a:t>
            </a:r>
            <a:r>
              <a:rPr lang="zh-CN" altLang="en-US" sz="2800" b="1" dirty="0" smtClean="0">
                <a:latin typeface="+mj-lt"/>
                <a:ea typeface="楷体" pitchFamily="49" charset="-122"/>
              </a:rPr>
              <a:t>本底，</a:t>
            </a:r>
            <a:r>
              <a:rPr lang="en-US" altLang="zh-CN" sz="2800" b="1" dirty="0" err="1" smtClean="0">
                <a:latin typeface="+mj-lt"/>
                <a:ea typeface="楷体" pitchFamily="49" charset="-122"/>
              </a:rPr>
              <a:t>KamLAND</a:t>
            </a:r>
            <a:r>
              <a:rPr lang="zh-CN" altLang="en-US" sz="2800" b="1" dirty="0" smtClean="0">
                <a:latin typeface="+mj-lt"/>
                <a:ea typeface="楷体" pitchFamily="49" charset="-122"/>
              </a:rPr>
              <a:t>实验</a:t>
            </a:r>
            <a:endParaRPr lang="en-US" altLang="zh-CN" sz="2800" b="1" dirty="0">
              <a:latin typeface="+mj-lt"/>
              <a:ea typeface="楷体" pitchFamily="49" charset="-122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4" t="23908" r="46187" b="40202"/>
          <a:stretch/>
        </p:blipFill>
        <p:spPr bwMode="auto">
          <a:xfrm>
            <a:off x="4598685" y="3403765"/>
            <a:ext cx="4401299" cy="307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9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排它性分</a:t>
            </a:r>
            <a:r>
              <a:rPr lang="zh-CN" altLang="en-US" dirty="0"/>
              <a:t>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8867" y="908720"/>
            <a:ext cx="8229600" cy="5164736"/>
          </a:xfrm>
        </p:spPr>
        <p:txBody>
          <a:bodyPr>
            <a:noAutofit/>
          </a:bodyPr>
          <a:lstStyle/>
          <a:p>
            <a:r>
              <a:rPr lang="zh-CN" altLang="en-US" dirty="0" smtClean="0"/>
              <a:t>为什么中子能区有这么多事例？</a:t>
            </a:r>
            <a:r>
              <a:rPr lang="en-US" altLang="zh-CN" dirty="0" smtClean="0"/>
              <a:t>(6.0~12.0MeV)?</a:t>
            </a:r>
          </a:p>
          <a:p>
            <a:r>
              <a:rPr lang="en-US" altLang="zh-CN" dirty="0" smtClean="0">
                <a:solidFill>
                  <a:srgbClr val="0000CC"/>
                </a:solidFill>
              </a:rPr>
              <a:t>Possible sources</a:t>
            </a:r>
          </a:p>
        </p:txBody>
      </p:sp>
      <p:pic>
        <p:nvPicPr>
          <p:cNvPr id="5" name="Picture 2" descr="D:\tmp\singlesSpecLow_run 副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31390"/>
            <a:ext cx="3486415" cy="33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 bwMode="auto">
          <a:xfrm>
            <a:off x="434434" y="5546566"/>
            <a:ext cx="8506701" cy="105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zh-CN" altLang="en-US" kern="0" dirty="0" smtClean="0">
                <a:solidFill>
                  <a:srgbClr val="FF0000"/>
                </a:solidFill>
              </a:rPr>
              <a:t>排它</a:t>
            </a:r>
            <a:r>
              <a:rPr lang="zh-CN" altLang="en-US" kern="0" dirty="0">
                <a:solidFill>
                  <a:srgbClr val="FF0000"/>
                </a:solidFill>
              </a:rPr>
              <a:t>性</a:t>
            </a:r>
            <a:r>
              <a:rPr lang="zh-CN" altLang="en-US" kern="0" dirty="0" smtClean="0">
                <a:solidFill>
                  <a:srgbClr val="FF0000"/>
                </a:solidFill>
              </a:rPr>
              <a:t>分析</a:t>
            </a:r>
            <a:r>
              <a:rPr lang="zh-CN" altLang="en-US" kern="0" dirty="0" smtClean="0"/>
              <a:t>（</a:t>
            </a:r>
            <a:r>
              <a:rPr lang="en-US" altLang="zh-CN" kern="0" dirty="0" smtClean="0"/>
              <a:t>Exclusive</a:t>
            </a:r>
            <a:r>
              <a:rPr lang="zh-CN" altLang="en-US" kern="0" dirty="0" smtClean="0"/>
              <a:t>）：假如我们找到了全部事例的来源，就不存在未知本底</a:t>
            </a:r>
            <a:endParaRPr lang="en-US" altLang="zh-CN" kern="0" dirty="0" smtClean="0"/>
          </a:p>
        </p:txBody>
      </p:sp>
    </p:spTree>
    <p:extLst>
      <p:ext uri="{BB962C8B-B14F-4D97-AF65-F5344CB8AC3E}">
        <p14:creationId xmlns:p14="http://schemas.microsoft.com/office/powerpoint/2010/main" val="22370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中子能区事例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64704"/>
            <a:ext cx="9031398" cy="4141440"/>
          </a:xfrm>
          <a:prstGeom prst="rect">
            <a:avLst/>
          </a:prstGeom>
        </p:spPr>
      </p:pic>
      <p:pic>
        <p:nvPicPr>
          <p:cNvPr id="6" name="Picture 4" descr="G:\Daya Bay\Ana\Singles\Round16\EH1_SpaceDis_ZvsR2_A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" y="4841355"/>
            <a:ext cx="3172304" cy="198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aya Bay\Ana\Singles\Round16\EH1_Muon2500_fitB12_time2lastMuon_AD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311" y="4766846"/>
            <a:ext cx="3150889" cy="203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接箭头连接符 8"/>
          <p:cNvCxnSpPr/>
          <p:nvPr/>
        </p:nvCxnSpPr>
        <p:spPr>
          <a:xfrm flipV="1">
            <a:off x="3923928" y="5428538"/>
            <a:ext cx="0" cy="326105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/>
          <p:cNvSpPr txBox="1"/>
          <p:nvPr/>
        </p:nvSpPr>
        <p:spPr>
          <a:xfrm>
            <a:off x="3673830" y="5864724"/>
            <a:ext cx="72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000" b="0" baseline="30000" dirty="0" smtClean="0">
                <a:solidFill>
                  <a:srgbClr val="7030A0"/>
                </a:solidFill>
              </a:rPr>
              <a:t>12</a:t>
            </a:r>
            <a:r>
              <a:rPr lang="en-US" altLang="zh-CN" sz="2000" b="0" dirty="0">
                <a:solidFill>
                  <a:srgbClr val="7030A0"/>
                </a:solidFill>
              </a:rPr>
              <a:t>B</a:t>
            </a:r>
            <a:endParaRPr lang="zh-CN" altLang="en-US" sz="2000" b="0" dirty="0">
              <a:solidFill>
                <a:srgbClr val="7030A0"/>
              </a:solidFill>
            </a:endParaRPr>
          </a:p>
        </p:txBody>
      </p:sp>
      <p:pic>
        <p:nvPicPr>
          <p:cNvPr id="13" name="Picture 4" descr="E:\Daya Bay\Ana\Singles\UseFanCyclerTagMuon\EH1_PostEnergyVsTime2Post_AD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041" y="4777354"/>
            <a:ext cx="2768238" cy="21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7358120" y="4906626"/>
            <a:ext cx="598256" cy="1358208"/>
            <a:chOff x="1993360" y="1381928"/>
            <a:chExt cx="908808" cy="1946272"/>
          </a:xfrm>
        </p:grpSpPr>
        <p:cxnSp>
          <p:nvCxnSpPr>
            <p:cNvPr id="15" name="直接连接符 14"/>
            <p:cNvCxnSpPr/>
            <p:nvPr/>
          </p:nvCxnSpPr>
          <p:spPr>
            <a:xfrm flipV="1">
              <a:off x="1993360" y="1381928"/>
              <a:ext cx="0" cy="1944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2902168" y="1384200"/>
              <a:ext cx="0" cy="194400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993360" y="3328200"/>
              <a:ext cx="90880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82930" y="4149080"/>
            <a:ext cx="9061070" cy="685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22782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中子能区事例能谱的比较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1126" y="908720"/>
            <a:ext cx="8229600" cy="5164736"/>
          </a:xfrm>
        </p:spPr>
        <p:txBody>
          <a:bodyPr/>
          <a:lstStyle/>
          <a:p>
            <a:r>
              <a:rPr lang="zh-CN" altLang="en-US" dirty="0" smtClean="0"/>
              <a:t>各分量求和得到的能谱与总能谱比较</a:t>
            </a:r>
            <a:endParaRPr lang="en-US" altLang="zh-CN" dirty="0" smtClean="0"/>
          </a:p>
          <a:p>
            <a:r>
              <a:rPr lang="zh-CN" altLang="en-US" dirty="0" smtClean="0"/>
              <a:t>理解了探测器事例，没有</a:t>
            </a:r>
            <a:r>
              <a:rPr lang="zh-CN" altLang="en-US" dirty="0" smtClean="0">
                <a:solidFill>
                  <a:srgbClr val="FF0000"/>
                </a:solidFill>
              </a:rPr>
              <a:t>大的</a:t>
            </a:r>
            <a:r>
              <a:rPr lang="zh-CN" altLang="en-US" dirty="0" smtClean="0"/>
              <a:t>未知本底（排它性）</a:t>
            </a:r>
            <a:endParaRPr lang="zh-CN" altLang="en-US" dirty="0"/>
          </a:p>
        </p:txBody>
      </p:sp>
      <p:pic>
        <p:nvPicPr>
          <p:cNvPr id="5" name="Picture 2" descr="E:\Daya Bay\Ana\Singles\Round16\EH1_SinglesEnergySpectraComparison_A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7416824" cy="42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3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844550"/>
            <a:ext cx="21145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标题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20688"/>
          </a:xfrm>
        </p:spPr>
        <p:txBody>
          <a:bodyPr/>
          <a:lstStyle/>
          <a:p>
            <a:r>
              <a:rPr lang="zh-CN" altLang="en-US" smtClean="0"/>
              <a:t>信号与本底</a:t>
            </a:r>
          </a:p>
        </p:txBody>
      </p:sp>
      <p:graphicFrame>
        <p:nvGraphicFramePr>
          <p:cNvPr id="6" name="表格 1"/>
          <p:cNvGraphicFramePr>
            <a:graphicFrameLocks noGrp="1"/>
          </p:cNvGraphicFramePr>
          <p:nvPr>
            <p:extLst/>
          </p:nvPr>
        </p:nvGraphicFramePr>
        <p:xfrm>
          <a:off x="0" y="2154238"/>
          <a:ext cx="9180513" cy="4226184"/>
        </p:xfrm>
        <a:graphic>
          <a:graphicData uri="http://schemas.openxmlformats.org/drawingml/2006/table">
            <a:tbl>
              <a:tblPr/>
              <a:tblGrid>
                <a:gridCol w="1835150"/>
                <a:gridCol w="1225550"/>
                <a:gridCol w="1223963"/>
                <a:gridCol w="1223962"/>
                <a:gridCol w="1223963"/>
                <a:gridCol w="1223962"/>
                <a:gridCol w="1223963"/>
              </a:tblGrid>
              <a:tr h="3657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AD2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AD3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AD4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AD6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90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Antineutrino candidates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69121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69714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66473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9788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9669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9452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DAQ live time (day)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127.5470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127.3763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126.2646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Efficiency  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e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m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*e</a:t>
                      </a:r>
                      <a:r>
                        <a:rPr kumimoji="0" lang="en-US" altLang="zh-CN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0.8015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0.7986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0.8364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0.9555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0.9552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0.9547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0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Accidentals (/day)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9.73±0.10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9.61±0.10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7.55±0.08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3.05±0.04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3.04±0.04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2.93±0.03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06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Fast neutron (/day)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0.77±0.24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0.77±0.24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0.58±0.33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8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He/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Li (/day)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2.9±1.5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2.0±1.1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0.22±0.12</a:t>
                      </a: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Am-C corr. (/day)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0.2±0.2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3657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13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C(</a:t>
                      </a:r>
                      <a:r>
                        <a:rPr kumimoji="0" lang="el-GR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α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, n)</a:t>
                      </a:r>
                      <a:r>
                        <a:rPr kumimoji="0" lang="en-US" altLang="zh-CN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16</a:t>
                      </a: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O (/day)</a:t>
                      </a:r>
                      <a:endParaRPr kumimoji="0" lang="zh-CN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0.08±0.04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0.07±0.04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0.05±0.03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0.04±0.02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640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Antineutrino rate (/day)</a:t>
                      </a:r>
                      <a:endParaRPr kumimoji="0" lang="zh-CN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662.47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±3.00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670.87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±3.01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613.53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±2.69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77.57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76.62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±0.85</a:t>
                      </a: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74.97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±0.84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23644" name="Picture 4" descr="20110811_1号厅水池注水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25513"/>
            <a:ext cx="1871663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022350"/>
            <a:ext cx="16573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73596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Reactor </a:t>
            </a:r>
            <a:r>
              <a:rPr lang="en-US" altLang="zh-CN" dirty="0" err="1" smtClean="0"/>
              <a:t>Neutrion</a:t>
            </a:r>
            <a:r>
              <a:rPr lang="en-US" altLang="zh-CN" dirty="0" smtClean="0"/>
              <a:t> Oscillation</a:t>
            </a:r>
            <a:endParaRPr lang="zh-CN" altLang="en-US" dirty="0"/>
          </a:p>
        </p:txBody>
      </p:sp>
      <p:pic>
        <p:nvPicPr>
          <p:cNvPr id="4" name="Picture 12" descr="D:\DayaWane\plot\PaperPlot\allbase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997758"/>
            <a:ext cx="4248472" cy="344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caoj\Blog\osci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317" y="860014"/>
            <a:ext cx="7580585" cy="187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3" y="2951297"/>
            <a:ext cx="39719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2"/>
          <p:cNvSpPr txBox="1">
            <a:spLocks noChangeArrowheads="1"/>
          </p:cNvSpPr>
          <p:nvPr/>
        </p:nvSpPr>
        <p:spPr bwMode="auto">
          <a:xfrm>
            <a:off x="179512" y="6255542"/>
            <a:ext cx="541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00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pitchFamily="49" charset="-122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SzPct val="55000"/>
              <a:buFont typeface="Wingdings" panose="05000000000000000000" pitchFamily="2" charset="2"/>
              <a:buChar char="è"/>
              <a:defRPr sz="2800">
                <a:solidFill>
                  <a:srgbClr val="0000FF"/>
                </a:solidFill>
                <a:latin typeface="Tahoma" panose="020B0604030504040204" pitchFamily="34" charset="0"/>
                <a:ea typeface="楷体_GB2312" pitchFamily="49" charset="-122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008000"/>
                </a:solidFill>
                <a:ea typeface="宋体" panose="02010600030101010101" pitchFamily="2" charset="-122"/>
              </a:rPr>
              <a:t>KamLAND: Phys.Rev.Lett.90, 021802 (2003)</a:t>
            </a:r>
            <a:endParaRPr lang="zh-CN" altLang="en-US" sz="1600" b="1" dirty="0">
              <a:solidFill>
                <a:srgbClr val="008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04248" y="4264601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2km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34822" y="5415607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60 km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3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10 - </a:t>
            </a:r>
            <a:r>
              <a:rPr lang="zh-CN" altLang="en-US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6000" u="none" baseline="300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zh-CN" altLang="en-US" sz="6000" u="non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Analysis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46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6456"/>
            <a:ext cx="4464495" cy="368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6480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Observed Neutrino Rate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046066"/>
            <a:ext cx="4320480" cy="37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066800" y="4846271"/>
            <a:ext cx="7078330" cy="1047700"/>
            <a:chOff x="539552" y="4869161"/>
            <a:chExt cx="6523812" cy="83366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9552" y="4869161"/>
              <a:ext cx="4331080" cy="744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7710" y="4958583"/>
              <a:ext cx="2415654" cy="744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233409" y="6021288"/>
            <a:ext cx="880308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0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>
                <a:solidFill>
                  <a:srgbClr val="0000CC"/>
                </a:solidFill>
                <a:latin typeface="+mn-lt"/>
                <a:ea typeface="+mn-ea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ü"/>
              <a:defRPr>
                <a:solidFill>
                  <a:srgbClr val="0000CC"/>
                </a:solidFill>
                <a:latin typeface="+mn-lt"/>
                <a:ea typeface="+mn-ea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zh-CN" sz="2400" dirty="0" smtClean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6</a:t>
            </a:r>
            <a:r>
              <a:rPr lang="zh-CN" altLang="en-US" sz="2400" dirty="0" smtClean="0">
                <a:solidFill>
                  <a:srgbClr val="0033CC"/>
                </a:solidFill>
                <a:latin typeface="黑体" pitchFamily="49" charset="-122"/>
                <a:ea typeface="黑体" pitchFamily="49" charset="-122"/>
              </a:rPr>
              <a:t>个数据点（探测器），三大误差来源：反应堆、探测器、本底</a:t>
            </a:r>
            <a:endParaRPr lang="zh-CN" altLang="en-US" sz="2400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916361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40118" y="1988840"/>
            <a:ext cx="4752528" cy="523001"/>
          </a:xfrm>
        </p:spPr>
        <p:txBody>
          <a:bodyPr/>
          <a:lstStyle/>
          <a:p>
            <a:r>
              <a:rPr lang="zh-CN" altLang="en-US" sz="2400" smtClean="0"/>
              <a:t>归一化条件：无振荡时</a:t>
            </a:r>
            <a:r>
              <a:rPr lang="en-US" altLang="zh-CN" sz="2400" smtClean="0"/>
              <a:t>R</a:t>
            </a:r>
            <a:r>
              <a:rPr lang="zh-CN" altLang="en-US" sz="2400" smtClean="0"/>
              <a:t>＝</a:t>
            </a:r>
            <a:r>
              <a:rPr lang="en-US" altLang="zh-CN" sz="2400" smtClean="0"/>
              <a:t>1</a:t>
            </a:r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远近比值</a:t>
            </a:r>
            <a:endParaRPr lang="zh-CN" altLang="en-US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22" y="823323"/>
            <a:ext cx="382587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855656"/>
            <a:ext cx="3234074" cy="97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4661697"/>
            <a:ext cx="4186736" cy="66131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5506783"/>
            <a:ext cx="4186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/>
              <a:t>假如无振荡，则远点中微子丢失</a:t>
            </a:r>
            <a:r>
              <a:rPr lang="en-US" altLang="zh-CN" b="1" smtClean="0"/>
              <a:t>5.6%</a:t>
            </a:r>
            <a:r>
              <a:rPr lang="zh-CN" altLang="en-US" b="1" smtClean="0"/>
              <a:t>。总误差为</a:t>
            </a:r>
            <a:r>
              <a:rPr lang="en-US" altLang="zh-CN" b="1" smtClean="0"/>
              <a:t>0.0076</a:t>
            </a:r>
            <a:r>
              <a:rPr lang="zh-CN" altLang="en-US" b="1" smtClean="0"/>
              <a:t>。由统计涨落造成缺失的概率为</a:t>
            </a:r>
            <a:r>
              <a:rPr lang="en-US" altLang="zh-CN" b="1" smtClean="0"/>
              <a:t>7.4 sigma</a:t>
            </a:r>
            <a:endParaRPr lang="zh-CN" altLang="en-US" b="1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50" y="2732292"/>
            <a:ext cx="4836507" cy="120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2887" y="4696197"/>
            <a:ext cx="4378333" cy="64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030" y="5290414"/>
            <a:ext cx="3166281" cy="59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9875" y="5917889"/>
            <a:ext cx="1433015" cy="570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内容占位符 1"/>
          <p:cNvSpPr txBox="1">
            <a:spLocks/>
          </p:cNvSpPr>
          <p:nvPr/>
        </p:nvSpPr>
        <p:spPr bwMode="auto">
          <a:xfrm>
            <a:off x="181458" y="4133013"/>
            <a:ext cx="4421102" cy="52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zh-CN" altLang="en-US" sz="2400" smtClean="0"/>
              <a:t>误差最小化条件</a:t>
            </a:r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964694424"/>
      </p:ext>
    </p:extLst>
  </p:cSld>
  <p:clrMapOvr>
    <a:masterClrMapping/>
  </p:clrMapOvr>
  <p:transition spd="slow" advClick="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0" y="113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u="sng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3200" b="1" u="sng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sz="3200" b="1" u="sng" baseline="300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en-US" altLang="zh-CN" sz="3200" b="1" u="sng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function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09600" y="12954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How to take in account systematic errors correctly?</a:t>
            </a:r>
          </a:p>
        </p:txBody>
      </p:sp>
      <p:graphicFrame>
        <p:nvGraphicFramePr>
          <p:cNvPr id="29707" name="Object 11"/>
          <p:cNvGraphicFramePr>
            <a:graphicFrameLocks noChangeAspect="1"/>
          </p:cNvGraphicFramePr>
          <p:nvPr/>
        </p:nvGraphicFramePr>
        <p:xfrm>
          <a:off x="3251200" y="1981200"/>
          <a:ext cx="20574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4" name="Equation" r:id="rId3" imgW="1028520" imgH="469800" progId="Equation.DSMT4">
                  <p:embed/>
                </p:oleObj>
              </mc:Choice>
              <mc:Fallback>
                <p:oleObj name="Equation" r:id="rId3" imgW="10285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200" y="1981200"/>
                        <a:ext cx="20574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85800" y="21336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Simplest one: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85800" y="289560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Suppose divide the data into two sub-sets:</a:t>
            </a:r>
          </a:p>
        </p:txBody>
      </p:sp>
      <p:graphicFrame>
        <p:nvGraphicFramePr>
          <p:cNvPr id="29710" name="Object 14"/>
          <p:cNvGraphicFramePr>
            <a:graphicFrameLocks noChangeAspect="1"/>
          </p:cNvGraphicFramePr>
          <p:nvPr/>
        </p:nvGraphicFramePr>
        <p:xfrm>
          <a:off x="1752600" y="3505200"/>
          <a:ext cx="37592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5" name="Equation" r:id="rId5" imgW="1879560" imgH="469800" progId="Equation.DSMT4">
                  <p:embed/>
                </p:oleObj>
              </mc:Choice>
              <mc:Fallback>
                <p:oleObj name="Equation" r:id="rId5" imgW="18795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505200"/>
                        <a:ext cx="37592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867400" y="35814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A5002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97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0" y="113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u="sng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3200" b="1" u="sng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sz="3200" b="1" u="sng" baseline="3000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en-US" altLang="zh-CN" sz="3200" b="1" u="sng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function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09600" y="12954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How to take in account systematic errors correctly?</a:t>
            </a:r>
          </a:p>
        </p:txBody>
      </p:sp>
      <p:graphicFrame>
        <p:nvGraphicFramePr>
          <p:cNvPr id="29707" name="Object 11"/>
          <p:cNvGraphicFramePr>
            <a:graphicFrameLocks noChangeAspect="1"/>
          </p:cNvGraphicFramePr>
          <p:nvPr/>
        </p:nvGraphicFramePr>
        <p:xfrm>
          <a:off x="3251200" y="1981200"/>
          <a:ext cx="20574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2" name="Equation" r:id="rId3" imgW="1028520" imgH="469800" progId="Equation.DSMT4">
                  <p:embed/>
                </p:oleObj>
              </mc:Choice>
              <mc:Fallback>
                <p:oleObj name="Equation" r:id="rId3" imgW="10285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1200" y="1981200"/>
                        <a:ext cx="20574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85800" y="21336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Simplest one: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85800" y="289560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Suppose divide the data into two sub-sets:</a:t>
            </a:r>
          </a:p>
        </p:txBody>
      </p:sp>
      <p:graphicFrame>
        <p:nvGraphicFramePr>
          <p:cNvPr id="29710" name="Object 14"/>
          <p:cNvGraphicFramePr>
            <a:graphicFrameLocks noChangeAspect="1"/>
          </p:cNvGraphicFramePr>
          <p:nvPr/>
        </p:nvGraphicFramePr>
        <p:xfrm>
          <a:off x="1752600" y="3505200"/>
          <a:ext cx="37592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3" name="Equation" r:id="rId5" imgW="1879560" imgH="469800" progId="Equation.DSMT4">
                  <p:embed/>
                </p:oleObj>
              </mc:Choice>
              <mc:Fallback>
                <p:oleObj name="Equation" r:id="rId5" imgW="187956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505200"/>
                        <a:ext cx="37592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5867400" y="3581400"/>
            <a:ext cx="83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rgbClr val="A50021"/>
                </a:solidFill>
              </a:rPr>
              <a:t>?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685800" y="434340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Let each sub-set to be one half, T</a:t>
            </a:r>
            <a:r>
              <a:rPr lang="en-US" altLang="zh-CN" sz="2000" baseline="-25000"/>
              <a:t>1</a:t>
            </a:r>
            <a:r>
              <a:rPr lang="en-US" altLang="zh-CN" sz="2000"/>
              <a:t>=T</a:t>
            </a:r>
            <a:r>
              <a:rPr lang="en-US" altLang="zh-CN" sz="2000" baseline="-25000"/>
              <a:t>2</a:t>
            </a:r>
            <a:r>
              <a:rPr lang="en-US" altLang="zh-CN" sz="2000"/>
              <a:t>=T/2.</a:t>
            </a:r>
          </a:p>
        </p:txBody>
      </p:sp>
      <p:graphicFrame>
        <p:nvGraphicFramePr>
          <p:cNvPr id="29713" name="Object 17"/>
          <p:cNvGraphicFramePr>
            <a:graphicFrameLocks noChangeAspect="1"/>
          </p:cNvGraphicFramePr>
          <p:nvPr/>
        </p:nvGraphicFramePr>
        <p:xfrm>
          <a:off x="1905000" y="4953000"/>
          <a:ext cx="30988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4" name="Equation" r:id="rId7" imgW="1549080" imgH="469800" progId="Equation.DSMT4">
                  <p:embed/>
                </p:oleObj>
              </mc:Choice>
              <mc:Fallback>
                <p:oleObj name="Equation" r:id="rId7" imgW="15490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4953000"/>
                        <a:ext cx="30988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762000" y="5791200"/>
            <a:ext cx="685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Same data, different binning, results should be the same.</a:t>
            </a:r>
          </a:p>
        </p:txBody>
      </p:sp>
    </p:spTree>
    <p:extLst>
      <p:ext uri="{BB962C8B-B14F-4D97-AF65-F5344CB8AC3E}">
        <p14:creationId xmlns:p14="http://schemas.microsoft.com/office/powerpoint/2010/main" val="422785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1308" y="44624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u="sng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Correlation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1295400"/>
            <a:ext cx="807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Two sub-sets share the same systematic error. They are </a:t>
            </a:r>
            <a:r>
              <a:rPr lang="en-US" altLang="zh-CN" sz="2000">
                <a:solidFill>
                  <a:srgbClr val="A50021"/>
                </a:solidFill>
              </a:rPr>
              <a:t>correlated.</a:t>
            </a:r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2590800" y="3276600"/>
          <a:ext cx="57912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2" name="Equation" r:id="rId3" imgW="2895480" imgH="558720" progId="Equation.DSMT4">
                  <p:embed/>
                </p:oleObj>
              </mc:Choice>
              <mc:Fallback>
                <p:oleObj name="Equation" r:id="rId3" imgW="28954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76600"/>
                        <a:ext cx="57912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4" name="Object 12"/>
          <p:cNvGraphicFramePr>
            <a:graphicFrameLocks noChangeAspect="1"/>
          </p:cNvGraphicFramePr>
          <p:nvPr/>
        </p:nvGraphicFramePr>
        <p:xfrm>
          <a:off x="838200" y="1905000"/>
          <a:ext cx="73660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3" name="Equation" r:id="rId5" imgW="3682800" imgH="533160" progId="Equation.DSMT4">
                  <p:embed/>
                </p:oleObj>
              </mc:Choice>
              <mc:Fallback>
                <p:oleObj name="Equation" r:id="rId5" imgW="3682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05000"/>
                        <a:ext cx="7366000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928" name="Group 16"/>
          <p:cNvGrpSpPr>
            <a:grpSpLocks/>
          </p:cNvGrpSpPr>
          <p:nvPr/>
        </p:nvGrpSpPr>
        <p:grpSpPr bwMode="auto">
          <a:xfrm>
            <a:off x="685800" y="2895600"/>
            <a:ext cx="1930400" cy="396875"/>
            <a:chOff x="576" y="1968"/>
            <a:chExt cx="1216" cy="250"/>
          </a:xfrm>
        </p:grpSpPr>
        <p:graphicFrame>
          <p:nvGraphicFramePr>
            <p:cNvPr id="38925" name="Object 13"/>
            <p:cNvGraphicFramePr>
              <a:graphicFrameLocks noChangeAspect="1"/>
            </p:cNvGraphicFramePr>
            <p:nvPr/>
          </p:nvGraphicFramePr>
          <p:xfrm>
            <a:off x="1056" y="1968"/>
            <a:ext cx="736" cy="2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784" name="Equation" r:id="rId7" imgW="583920" imgH="241200" progId="Equation.DSMT4">
                    <p:embed/>
                  </p:oleObj>
                </mc:Choice>
                <mc:Fallback>
                  <p:oleObj name="Equation" r:id="rId7" imgW="58392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968"/>
                          <a:ext cx="736" cy="2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6" name="Text Box 14"/>
            <p:cNvSpPr txBox="1">
              <a:spLocks noChangeArrowheads="1"/>
            </p:cNvSpPr>
            <p:nvPr/>
          </p:nvSpPr>
          <p:spPr bwMode="auto">
            <a:xfrm>
              <a:off x="576" y="1968"/>
              <a:ext cx="5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000"/>
                <a:t>Now</a:t>
              </a:r>
            </a:p>
          </p:txBody>
        </p:sp>
      </p:grp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685800" y="3505200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Another form:</a:t>
            </a:r>
          </a:p>
        </p:txBody>
      </p:sp>
      <p:graphicFrame>
        <p:nvGraphicFramePr>
          <p:cNvPr id="38930" name="Object 18"/>
          <p:cNvGraphicFramePr>
            <a:graphicFrameLocks noChangeAspect="1"/>
          </p:cNvGraphicFramePr>
          <p:nvPr>
            <p:extLst/>
          </p:nvPr>
        </p:nvGraphicFramePr>
        <p:xfrm>
          <a:off x="546100" y="4876800"/>
          <a:ext cx="80010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85" name="Equation" r:id="rId9" imgW="4000320" imgH="558720" progId="Equation.DSMT4">
                  <p:embed/>
                </p:oleObj>
              </mc:Choice>
              <mc:Fallback>
                <p:oleObj name="Equation" r:id="rId9" imgW="400032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" y="4876800"/>
                        <a:ext cx="800100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609600" y="4343400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It is straight forward to get for two sub-sets.</a:t>
            </a:r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513374" y="5879910"/>
            <a:ext cx="8431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/>
              <a:t>We know there is only one </a:t>
            </a:r>
            <a:r>
              <a:rPr lang="en-US" altLang="zh-CN" sz="2000">
                <a:cs typeface="Times New Roman" pitchFamily="18" charset="0"/>
              </a:rPr>
              <a:t>σ</a:t>
            </a:r>
            <a:r>
              <a:rPr lang="en-US" altLang="zh-CN" sz="2000" baseline="-25000">
                <a:cs typeface="Times New Roman" pitchFamily="18" charset="0"/>
              </a:rPr>
              <a:t>sys</a:t>
            </a:r>
            <a:r>
              <a:rPr lang="en-US" altLang="zh-CN" sz="2000">
                <a:cs typeface="Times New Roman" pitchFamily="18" charset="0"/>
              </a:rPr>
              <a:t>. </a:t>
            </a:r>
            <a:r>
              <a:rPr lang="en-US" altLang="zh-CN" sz="2000"/>
              <a:t>Correlations are included automatically.</a:t>
            </a:r>
          </a:p>
        </p:txBody>
      </p:sp>
    </p:spTree>
    <p:extLst>
      <p:ext uri="{BB962C8B-B14F-4D97-AF65-F5344CB8AC3E}">
        <p14:creationId xmlns:p14="http://schemas.microsoft.com/office/powerpoint/2010/main" val="360879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5077" y="14785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General Form</a:t>
            </a:r>
            <a:endParaRPr lang="en-US" altLang="zh-CN" sz="32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08" name="Text Box 48"/>
          <p:cNvSpPr txBox="1">
            <a:spLocks noChangeArrowheads="1"/>
          </p:cNvSpPr>
          <p:nvPr/>
        </p:nvSpPr>
        <p:spPr bwMode="auto">
          <a:xfrm>
            <a:off x="304800" y="4495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graphicFrame>
        <p:nvGraphicFramePr>
          <p:cNvPr id="15409" name="Object 49"/>
          <p:cNvGraphicFramePr>
            <a:graphicFrameLocks noChangeAspect="1"/>
          </p:cNvGraphicFramePr>
          <p:nvPr>
            <p:extLst/>
          </p:nvPr>
        </p:nvGraphicFramePr>
        <p:xfrm>
          <a:off x="2361444" y="3327487"/>
          <a:ext cx="419251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2" name="Equation" r:id="rId3" imgW="1523880" imgH="355320" progId="Equation.3">
                  <p:embed/>
                </p:oleObj>
              </mc:Choice>
              <mc:Fallback>
                <p:oleObj name="Equation" r:id="rId3" imgW="152388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1444" y="3327487"/>
                        <a:ext cx="4192512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10" name="Text Box 50"/>
          <p:cNvSpPr txBox="1">
            <a:spLocks noChangeArrowheads="1"/>
          </p:cNvSpPr>
          <p:nvPr/>
        </p:nvSpPr>
        <p:spPr bwMode="auto">
          <a:xfrm>
            <a:off x="6498704" y="1076325"/>
            <a:ext cx="2242592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chemeClr val="accent1"/>
                </a:solidFill>
              </a:rPr>
              <a:t>J. Pumplin et. al. PRD65,014011(2001)</a:t>
            </a:r>
          </a:p>
        </p:txBody>
      </p:sp>
      <p:graphicFrame>
        <p:nvGraphicFramePr>
          <p:cNvPr id="15413" name="Object 53"/>
          <p:cNvGraphicFramePr>
            <a:graphicFrameLocks noChangeAspect="1"/>
          </p:cNvGraphicFramePr>
          <p:nvPr/>
        </p:nvGraphicFramePr>
        <p:xfrm>
          <a:off x="609600" y="4953000"/>
          <a:ext cx="73152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23" name="Equation" r:id="rId5" imgW="3974760" imgH="482400" progId="Equation.3">
                  <p:embed/>
                </p:oleObj>
              </mc:Choice>
              <mc:Fallback>
                <p:oleObj name="Equation" r:id="rId5" imgW="3974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953000"/>
                        <a:ext cx="73152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14" name="Text Box 54"/>
          <p:cNvSpPr txBox="1">
            <a:spLocks noChangeArrowheads="1"/>
          </p:cNvSpPr>
          <p:nvPr/>
        </p:nvSpPr>
        <p:spPr bwMode="auto">
          <a:xfrm>
            <a:off x="309356" y="1369752"/>
            <a:ext cx="880826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/>
              <a:t>We have </a:t>
            </a:r>
            <a:r>
              <a:rPr lang="en-US" altLang="zh-CN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 measurements </a:t>
            </a:r>
            <a:r>
              <a:rPr lang="en-US" altLang="zh-CN" sz="2000" b="1" i="1" dirty="0">
                <a:solidFill>
                  <a:srgbClr val="FF0000"/>
                </a:solidFill>
              </a:rPr>
              <a:t>m</a:t>
            </a:r>
            <a:r>
              <a:rPr lang="en-US" altLang="zh-CN" sz="2000" b="1" i="1" baseline="-25000" dirty="0">
                <a:solidFill>
                  <a:srgbClr val="FF0000"/>
                </a:solidFill>
              </a:rPr>
              <a:t>i</a:t>
            </a:r>
          </a:p>
          <a:p>
            <a:pPr>
              <a:spcBef>
                <a:spcPct val="50000"/>
              </a:spcBef>
            </a:pPr>
            <a:r>
              <a:rPr lang="en-US" altLang="zh-CN" sz="2000" b="1" i="1" dirty="0">
                <a:solidFill>
                  <a:srgbClr val="FF0000"/>
                </a:solidFill>
              </a:rPr>
              <a:t> </a:t>
            </a:r>
            <a:r>
              <a:rPr lang="en-US" altLang="zh-CN" sz="2000" b="1" i="1" dirty="0" err="1">
                <a:solidFill>
                  <a:srgbClr val="FF0000"/>
                </a:solidFill>
              </a:rPr>
              <a:t>t</a:t>
            </a:r>
            <a:r>
              <a:rPr lang="en-US" altLang="zh-CN" sz="2000" b="1" i="1" baseline="-25000" dirty="0" err="1">
                <a:solidFill>
                  <a:srgbClr val="FF0000"/>
                </a:solidFill>
              </a:rPr>
              <a:t>i</a:t>
            </a:r>
            <a:r>
              <a:rPr lang="en-US" altLang="zh-CN" sz="2000" b="1" i="1" baseline="-25000" dirty="0"/>
              <a:t> </a:t>
            </a:r>
            <a:r>
              <a:rPr lang="en-US" altLang="zh-CN" sz="2000" b="1" dirty="0"/>
              <a:t>is the true value, </a:t>
            </a:r>
            <a:r>
              <a:rPr lang="en-US" altLang="zh-CN" sz="2000" b="1" dirty="0" err="1">
                <a:solidFill>
                  <a:srgbClr val="FF0000"/>
                </a:solidFill>
                <a:cs typeface="Times New Roman" pitchFamily="18" charset="0"/>
              </a:rPr>
              <a:t>σ</a:t>
            </a:r>
            <a:r>
              <a:rPr lang="en-US" altLang="zh-CN" sz="2000" b="1" baseline="-25000" dirty="0" err="1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US" altLang="zh-CN" sz="2000" b="1" dirty="0">
                <a:cs typeface="Times New Roman" pitchFamily="18" charset="0"/>
              </a:rPr>
              <a:t> is uncorrelated errors,  </a:t>
            </a: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 β</a:t>
            </a:r>
            <a:r>
              <a:rPr lang="en-US" altLang="zh-CN" sz="2000" b="1" baseline="-25000" dirty="0" err="1">
                <a:solidFill>
                  <a:srgbClr val="FF0000"/>
                </a:solidFill>
                <a:cs typeface="Times New Roman" pitchFamily="18" charset="0"/>
              </a:rPr>
              <a:t>ji</a:t>
            </a:r>
            <a:r>
              <a:rPr lang="en-US" altLang="zh-CN" sz="2000" b="1" baseline="-25000" dirty="0">
                <a:cs typeface="Times New Roman" pitchFamily="18" charset="0"/>
              </a:rPr>
              <a:t> </a:t>
            </a:r>
            <a:r>
              <a:rPr lang="en-US" altLang="zh-CN" sz="2000" b="1" dirty="0">
                <a:cs typeface="Times New Roman" pitchFamily="18" charset="0"/>
              </a:rPr>
              <a:t>is the j-</a:t>
            </a:r>
            <a:r>
              <a:rPr lang="en-US" altLang="zh-CN" sz="2000" b="1" dirty="0" err="1">
                <a:cs typeface="Times New Roman" pitchFamily="18" charset="0"/>
              </a:rPr>
              <a:t>th</a:t>
            </a:r>
            <a:r>
              <a:rPr lang="en-US" altLang="zh-CN" sz="2000" b="1" dirty="0">
                <a:cs typeface="Times New Roman" pitchFamily="18" charset="0"/>
              </a:rPr>
              <a:t> kind correlated error to measurement </a:t>
            </a:r>
            <a:r>
              <a:rPr lang="en-US" altLang="zh-CN" sz="2000" b="1" dirty="0" err="1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US" altLang="zh-CN" sz="2000" b="1" dirty="0" smtClean="0">
                <a:cs typeface="Times New Roman" pitchFamily="18" charset="0"/>
              </a:rPr>
              <a:t>. </a:t>
            </a:r>
            <a:r>
              <a:rPr lang="en-US" altLang="zh-CN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Times New Roman" pitchFamily="18" charset="0"/>
              </a:rPr>
              <a:t>(K parameters)</a:t>
            </a:r>
            <a:endParaRPr lang="en-US" altLang="zh-CN" sz="2000" b="1" dirty="0">
              <a:solidFill>
                <a:schemeClr val="accent1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zh-CN" sz="2000" b="1" dirty="0">
                <a:cs typeface="Times New Roman" pitchFamily="18" charset="0"/>
              </a:rPr>
              <a:t> </a:t>
            </a:r>
            <a:r>
              <a:rPr lang="en-US" altLang="zh-CN" sz="2000" b="1" dirty="0" err="1">
                <a:solidFill>
                  <a:srgbClr val="FF0000"/>
                </a:solidFill>
                <a:cs typeface="Times New Roman" pitchFamily="18" charset="0"/>
              </a:rPr>
              <a:t>r</a:t>
            </a:r>
            <a:r>
              <a:rPr lang="en-US" altLang="zh-CN" sz="2000" b="1" baseline="-25000" dirty="0" err="1">
                <a:solidFill>
                  <a:srgbClr val="FF0000"/>
                </a:solidFill>
                <a:cs typeface="Times New Roman" pitchFamily="18" charset="0"/>
              </a:rPr>
              <a:t>i</a:t>
            </a:r>
            <a:r>
              <a:rPr lang="en-US" altLang="zh-CN" sz="2000" b="1" baseline="-25000" dirty="0">
                <a:cs typeface="Times New Roman" pitchFamily="18" charset="0"/>
              </a:rPr>
              <a:t> </a:t>
            </a:r>
            <a:r>
              <a:rPr lang="en-US" altLang="zh-CN" sz="2000" b="1" dirty="0">
                <a:cs typeface="Times New Roman" pitchFamily="18" charset="0"/>
              </a:rPr>
              <a:t>and </a:t>
            </a:r>
            <a:r>
              <a:rPr lang="en-US" altLang="zh-CN" sz="2000" b="1" dirty="0" err="1">
                <a:solidFill>
                  <a:srgbClr val="FF0000"/>
                </a:solidFill>
                <a:cs typeface="Times New Roman" pitchFamily="18" charset="0"/>
              </a:rPr>
              <a:t>r'</a:t>
            </a:r>
            <a:r>
              <a:rPr lang="en-US" altLang="zh-CN" sz="2000" b="1" baseline="-25000" dirty="0" err="1">
                <a:solidFill>
                  <a:srgbClr val="FF0000"/>
                </a:solidFill>
                <a:cs typeface="Times New Roman" pitchFamily="18" charset="0"/>
              </a:rPr>
              <a:t>j</a:t>
            </a:r>
            <a:r>
              <a:rPr lang="en-US" altLang="zh-CN" sz="2000" b="1" baseline="-25000" dirty="0">
                <a:cs typeface="Times New Roman" pitchFamily="18" charset="0"/>
              </a:rPr>
              <a:t> </a:t>
            </a:r>
            <a:r>
              <a:rPr lang="en-US" altLang="zh-CN" sz="2000" b="1" dirty="0">
                <a:cs typeface="Times New Roman" pitchFamily="18" charset="0"/>
              </a:rPr>
              <a:t>are supposed to have standard </a:t>
            </a:r>
            <a:r>
              <a:rPr lang="en-US" altLang="zh-CN" sz="2000" b="1" dirty="0" err="1">
                <a:cs typeface="Times New Roman" pitchFamily="18" charset="0"/>
              </a:rPr>
              <a:t>gaussian</a:t>
            </a:r>
            <a:r>
              <a:rPr lang="en-US" altLang="zh-CN" sz="2000" b="1" dirty="0">
                <a:cs typeface="Times New Roman" pitchFamily="18" charset="0"/>
              </a:rPr>
              <a:t> distribution.</a:t>
            </a:r>
            <a:endParaRPr lang="en-US" altLang="zh-CN" sz="2000" b="1" dirty="0"/>
          </a:p>
        </p:txBody>
      </p:sp>
      <p:sp>
        <p:nvSpPr>
          <p:cNvPr id="15415" name="Text Box 55"/>
          <p:cNvSpPr txBox="1">
            <a:spLocks noChangeArrowheads="1"/>
          </p:cNvSpPr>
          <p:nvPr/>
        </p:nvSpPr>
        <p:spPr bwMode="auto">
          <a:xfrm>
            <a:off x="381000" y="4267200"/>
            <a:ext cx="723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/>
              <a:t>The probability distribution of the measurements is</a:t>
            </a:r>
          </a:p>
        </p:txBody>
      </p:sp>
      <p:sp>
        <p:nvSpPr>
          <p:cNvPr id="15417" name="Text Box 57"/>
          <p:cNvSpPr txBox="1">
            <a:spLocks noChangeArrowheads="1"/>
          </p:cNvSpPr>
          <p:nvPr/>
        </p:nvSpPr>
        <p:spPr bwMode="auto">
          <a:xfrm>
            <a:off x="8077200" y="33528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(1)</a:t>
            </a:r>
          </a:p>
        </p:txBody>
      </p:sp>
      <p:sp>
        <p:nvSpPr>
          <p:cNvPr id="15418" name="Text Box 58"/>
          <p:cNvSpPr txBox="1">
            <a:spLocks noChangeArrowheads="1"/>
          </p:cNvSpPr>
          <p:nvPr/>
        </p:nvSpPr>
        <p:spPr bwMode="auto">
          <a:xfrm>
            <a:off x="8153400" y="5181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808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8100" y="2843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method 1</a:t>
            </a:r>
            <a:endParaRPr lang="en-US" altLang="zh-CN" sz="32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04800" y="4495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graphicFrame>
        <p:nvGraphicFramePr>
          <p:cNvPr id="27654" name="Object 6"/>
          <p:cNvGraphicFramePr>
            <a:graphicFrameLocks noChangeAspect="1"/>
          </p:cNvGraphicFramePr>
          <p:nvPr/>
        </p:nvGraphicFramePr>
        <p:xfrm>
          <a:off x="1371600" y="2819400"/>
          <a:ext cx="6324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6" name="Equation" r:id="rId3" imgW="2577960" imgH="533160" progId="Equation.3">
                  <p:embed/>
                </p:oleObj>
              </mc:Choice>
              <mc:Fallback>
                <p:oleObj name="Equation" r:id="rId3" imgW="257796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19400"/>
                        <a:ext cx="6324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72426" y="1064567"/>
            <a:ext cx="3505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Integrate over r</a:t>
            </a:r>
            <a:r>
              <a:rPr lang="en-US" altLang="zh-CN" sz="2400" b="1" baseline="-25000"/>
              <a:t>i</a:t>
            </a:r>
          </a:p>
        </p:txBody>
      </p:sp>
      <p:graphicFrame>
        <p:nvGraphicFramePr>
          <p:cNvPr id="27657" name="Object 9"/>
          <p:cNvGraphicFramePr>
            <a:graphicFrameLocks noChangeAspect="1"/>
          </p:cNvGraphicFramePr>
          <p:nvPr/>
        </p:nvGraphicFramePr>
        <p:xfrm>
          <a:off x="1905000" y="1828800"/>
          <a:ext cx="464820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47" name="Equation" r:id="rId5" imgW="2044440" imgH="380880" progId="Equation.3">
                  <p:embed/>
                </p:oleObj>
              </mc:Choice>
              <mc:Fallback>
                <p:oleObj name="Equation" r:id="rId5" imgW="204444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648200" cy="828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208605" y="4291280"/>
            <a:ext cx="865968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2000" b="1" dirty="0"/>
              <a:t>Can be minimized with respect to </a:t>
            </a:r>
            <a:r>
              <a:rPr lang="en-US" altLang="zh-CN" sz="2000" b="1" dirty="0" err="1"/>
              <a:t>r</a:t>
            </a:r>
            <a:r>
              <a:rPr lang="en-US" altLang="zh-CN" sz="2000" b="1" dirty="0" err="1">
                <a:cs typeface="Times New Roman" pitchFamily="18" charset="0"/>
              </a:rPr>
              <a:t>'</a:t>
            </a:r>
            <a:r>
              <a:rPr lang="en-US" altLang="zh-CN" sz="2000" b="1" baseline="-25000" dirty="0" err="1"/>
              <a:t>j</a:t>
            </a:r>
            <a:r>
              <a:rPr lang="en-US" altLang="zh-CN" sz="2000" b="1" baseline="-25000" dirty="0"/>
              <a:t> </a:t>
            </a:r>
            <a:r>
              <a:rPr lang="en-US" altLang="zh-CN" sz="2000" b="1" dirty="0"/>
              <a:t>with, e.g., MINUIT  (</a:t>
            </a:r>
            <a:r>
              <a:rPr lang="en-US" altLang="zh-CN" sz="2000" b="1" dirty="0">
                <a:solidFill>
                  <a:srgbClr val="800000"/>
                </a:solidFill>
              </a:rPr>
              <a:t>K parameters</a:t>
            </a:r>
            <a:r>
              <a:rPr lang="en-US" altLang="zh-CN" sz="2000" b="1" dirty="0"/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2000" b="1" dirty="0" smtClean="0"/>
              <a:t>We </a:t>
            </a:r>
            <a:r>
              <a:rPr lang="en-US" altLang="zh-CN" sz="2000" b="1" dirty="0"/>
              <a:t>may need </a:t>
            </a:r>
            <a:r>
              <a:rPr lang="en-US" altLang="zh-CN" sz="2000" b="1" dirty="0" smtClean="0"/>
              <a:t>many bins </a:t>
            </a:r>
            <a:r>
              <a:rPr lang="en-US" altLang="zh-CN" sz="2000" b="1" dirty="0"/>
              <a:t>in spectrum analysis.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sz="2000" b="1" dirty="0"/>
              <a:t>Fitting on a quadratic polynomial is easy and stable.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8153400" y="32766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(4)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8153400" y="1905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(3)</a:t>
            </a:r>
          </a:p>
        </p:txBody>
      </p:sp>
      <p:sp>
        <p:nvSpPr>
          <p:cNvPr id="2" name="矩形 1"/>
          <p:cNvSpPr/>
          <p:nvPr/>
        </p:nvSpPr>
        <p:spPr bwMode="auto">
          <a:xfrm>
            <a:off x="1043608" y="2747392"/>
            <a:ext cx="6840760" cy="125767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12862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04800" y="4495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04800" y="1106648"/>
            <a:ext cx="784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Equation </a:t>
            </a:r>
            <a:r>
              <a:rPr lang="en-US" altLang="zh-CN" sz="2400" b="1">
                <a:solidFill>
                  <a:srgbClr val="800000"/>
                </a:solidFill>
              </a:rPr>
              <a:t>(3)</a:t>
            </a:r>
            <a:r>
              <a:rPr lang="en-US" altLang="zh-CN" sz="2400" b="1"/>
              <a:t> can be integrated over r</a:t>
            </a:r>
            <a:r>
              <a:rPr lang="en-US" altLang="zh-CN" sz="2400" b="1">
                <a:cs typeface="Times New Roman" pitchFamily="18" charset="0"/>
              </a:rPr>
              <a:t>'</a:t>
            </a:r>
            <a:r>
              <a:rPr lang="en-US" altLang="zh-CN" sz="2400" b="1" baseline="-25000"/>
              <a:t>j </a:t>
            </a:r>
            <a:r>
              <a:rPr lang="en-US" altLang="zh-CN" sz="2400" b="1"/>
              <a:t> analytically.</a:t>
            </a:r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1524000" y="1981200"/>
          <a:ext cx="56388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4" name="Equation" r:id="rId3" imgW="2577960" imgH="507960" progId="Equation.3">
                  <p:embed/>
                </p:oleObj>
              </mc:Choice>
              <mc:Fallback>
                <p:oleObj name="Equation" r:id="rId3" imgW="2577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81200"/>
                        <a:ext cx="5638800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6"/>
          <p:cNvGraphicFramePr>
            <a:graphicFrameLocks noChangeAspect="1"/>
          </p:cNvGraphicFramePr>
          <p:nvPr/>
        </p:nvGraphicFramePr>
        <p:xfrm>
          <a:off x="2362200" y="3200400"/>
          <a:ext cx="35052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5" name="Equation" r:id="rId5" imgW="1498320" imgH="355320" progId="Equation.3">
                  <p:embed/>
                </p:oleObj>
              </mc:Choice>
              <mc:Fallback>
                <p:oleObj name="Equation" r:id="rId5" imgW="14983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00400"/>
                        <a:ext cx="35052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2133600" y="4191000"/>
          <a:ext cx="403860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6" name="Equation" r:id="rId7" imgW="1587240" imgH="355320" progId="Equation.3">
                  <p:embed/>
                </p:oleObj>
              </mc:Choice>
              <mc:Fallback>
                <p:oleObj name="Equation" r:id="rId7" imgW="158724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191000"/>
                        <a:ext cx="4038600" cy="73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990570" y="5181600"/>
            <a:ext cx="81534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smtClean="0"/>
              <a:t>Evaluation of </a:t>
            </a:r>
            <a:r>
              <a:rPr lang="zh-CN" altLang="en-US" sz="2400" b="1" smtClean="0">
                <a:solidFill>
                  <a:srgbClr val="0000CC"/>
                </a:solidFill>
                <a:sym typeface="Symbol"/>
              </a:rPr>
              <a:t></a:t>
            </a:r>
            <a:r>
              <a:rPr lang="en-US" altLang="zh-CN" sz="2400" b="1" baseline="30000">
                <a:solidFill>
                  <a:srgbClr val="0000CC"/>
                </a:solidFill>
                <a:sym typeface="Symbol"/>
              </a:rPr>
              <a:t>2</a:t>
            </a:r>
            <a:r>
              <a:rPr lang="en-US" altLang="zh-CN" sz="2400" b="1" baseline="30000" smtClean="0">
                <a:cs typeface="Times New Roman" pitchFamily="18" charset="0"/>
              </a:rPr>
              <a:t>  </a:t>
            </a:r>
            <a:r>
              <a:rPr lang="en-US" altLang="zh-CN" sz="2400" b="1" smtClean="0">
                <a:cs typeface="Times New Roman" pitchFamily="18" charset="0"/>
              </a:rPr>
              <a:t>function </a:t>
            </a:r>
            <a:r>
              <a:rPr lang="en-US" altLang="zh-CN" sz="2400" b="1">
                <a:cs typeface="Times New Roman" pitchFamily="18" charset="0"/>
              </a:rPr>
              <a:t>need inverse a </a:t>
            </a:r>
            <a:r>
              <a:rPr lang="en-US" altLang="zh-CN" sz="2400" b="1">
                <a:solidFill>
                  <a:srgbClr val="800000"/>
                </a:solidFill>
                <a:cs typeface="Times New Roman" pitchFamily="18" charset="0"/>
              </a:rPr>
              <a:t>K×K</a:t>
            </a:r>
            <a:r>
              <a:rPr lang="en-US" altLang="zh-CN" sz="2400" b="1">
                <a:cs typeface="Times New Roman" pitchFamily="18" charset="0"/>
              </a:rPr>
              <a:t> matrix.</a:t>
            </a:r>
            <a:endParaRPr lang="en-US" altLang="zh-CN" sz="2400" b="1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 flipH="1" flipV="1">
            <a:off x="6248400" y="2667000"/>
            <a:ext cx="228600" cy="2514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7848600" y="2362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(5)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8100" y="2843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method 2</a:t>
            </a:r>
            <a:endParaRPr lang="en-US" altLang="zh-CN" sz="32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8284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4800" y="4495800"/>
            <a:ext cx="830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en-US"/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>
            <p:extLst/>
          </p:nvPr>
        </p:nvGraphicFramePr>
        <p:xfrm>
          <a:off x="971600" y="1529947"/>
          <a:ext cx="6209724" cy="83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4" name="Equation" r:id="rId3" imgW="2171520" imgH="355320" progId="Equation.3">
                  <p:embed/>
                </p:oleObj>
              </mc:Choice>
              <mc:Fallback>
                <p:oleObj name="Equation" r:id="rId3" imgW="21715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529947"/>
                        <a:ext cx="6209724" cy="832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03764" y="3657600"/>
            <a:ext cx="8507288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30000"/>
              </a:spcBef>
            </a:pPr>
            <a:r>
              <a:rPr lang="en-US" altLang="zh-CN" sz="2000" b="1" dirty="0"/>
              <a:t>Evaluation </a:t>
            </a:r>
            <a:r>
              <a:rPr lang="en-US" altLang="zh-CN" sz="2000" b="1" dirty="0">
                <a:cs typeface="Times New Roman" pitchFamily="18" charset="0"/>
              </a:rPr>
              <a:t>χ</a:t>
            </a:r>
            <a:r>
              <a:rPr lang="en-US" altLang="zh-CN" sz="2000" b="1" baseline="30000" dirty="0">
                <a:cs typeface="Times New Roman" pitchFamily="18" charset="0"/>
              </a:rPr>
              <a:t>2 </a:t>
            </a:r>
            <a:r>
              <a:rPr lang="en-US" altLang="zh-CN" sz="2000" b="1" dirty="0">
                <a:cs typeface="Times New Roman" pitchFamily="18" charset="0"/>
              </a:rPr>
              <a:t>function need inverse a </a:t>
            </a:r>
            <a:r>
              <a:rPr lang="en-US" altLang="zh-CN" sz="2000" b="1" dirty="0">
                <a:solidFill>
                  <a:srgbClr val="800000"/>
                </a:solidFill>
                <a:cs typeface="Times New Roman" pitchFamily="18" charset="0"/>
              </a:rPr>
              <a:t>N×N</a:t>
            </a:r>
            <a:r>
              <a:rPr lang="en-US" altLang="zh-CN" sz="2000" b="1" dirty="0">
                <a:cs typeface="Times New Roman" pitchFamily="18" charset="0"/>
              </a:rPr>
              <a:t> matrix.</a:t>
            </a:r>
          </a:p>
          <a:p>
            <a:pPr>
              <a:spcBef>
                <a:spcPct val="30000"/>
              </a:spcBef>
            </a:pPr>
            <a:r>
              <a:rPr lang="en-US" altLang="zh-CN" sz="2000" b="1" dirty="0"/>
              <a:t>Inverse V analytically, we can find that </a:t>
            </a:r>
            <a:r>
              <a:rPr lang="en-US" altLang="zh-CN" sz="2000" b="1" dirty="0">
                <a:solidFill>
                  <a:srgbClr val="FF0000"/>
                </a:solidFill>
              </a:rPr>
              <a:t>method 3 is equivalent to method 2</a:t>
            </a:r>
            <a:r>
              <a:rPr lang="en-US" altLang="zh-CN" sz="2000" b="1" dirty="0" smtClean="0"/>
              <a:t>.</a:t>
            </a:r>
          </a:p>
          <a:p>
            <a:pPr>
              <a:spcBef>
                <a:spcPct val="30000"/>
              </a:spcBef>
            </a:pPr>
            <a:r>
              <a:rPr lang="en-US" altLang="zh-CN" sz="2000" b="1" dirty="0" smtClean="0"/>
              <a:t>======================================================= </a:t>
            </a:r>
            <a:endParaRPr lang="en-US" altLang="zh-CN" sz="2000" b="1" dirty="0"/>
          </a:p>
          <a:p>
            <a:pPr>
              <a:spcBef>
                <a:spcPct val="30000"/>
              </a:spcBef>
            </a:pPr>
            <a:r>
              <a:rPr lang="en-US" altLang="zh-CN" sz="2000" b="1" dirty="0"/>
              <a:t>Now we have </a:t>
            </a:r>
            <a:r>
              <a:rPr lang="en-US" altLang="zh-CN" sz="2000" b="1" dirty="0">
                <a:solidFill>
                  <a:srgbClr val="FF0000"/>
                </a:solidFill>
              </a:rPr>
              <a:t>3 equivalent </a:t>
            </a: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χ</a:t>
            </a:r>
            <a:r>
              <a:rPr lang="en-US" altLang="zh-CN" sz="2000" b="1" baseline="30000" dirty="0">
                <a:solidFill>
                  <a:srgbClr val="FF0000"/>
                </a:solidFill>
                <a:cs typeface="Times New Roman" pitchFamily="18" charset="0"/>
              </a:rPr>
              <a:t>2 </a:t>
            </a:r>
            <a:r>
              <a:rPr lang="en-US" altLang="zh-CN" sz="2000" b="1" dirty="0">
                <a:solidFill>
                  <a:srgbClr val="FF0000"/>
                </a:solidFill>
                <a:cs typeface="Times New Roman" pitchFamily="18" charset="0"/>
              </a:rPr>
              <a:t>function</a:t>
            </a:r>
            <a:r>
              <a:rPr lang="en-US" altLang="zh-CN" sz="2000" b="1" dirty="0">
                <a:cs typeface="Times New Roman" pitchFamily="18" charset="0"/>
              </a:rPr>
              <a:t>.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zh-CN" sz="2000" b="1" dirty="0">
                <a:cs typeface="Times New Roman" pitchFamily="18" charset="0"/>
              </a:rPr>
              <a:t>Method 1:  </a:t>
            </a:r>
            <a:r>
              <a:rPr lang="en-US" altLang="zh-CN" sz="2000" b="1" dirty="0">
                <a:solidFill>
                  <a:schemeClr val="accent1"/>
                </a:solidFill>
                <a:cs typeface="Times New Roman" pitchFamily="18" charset="0"/>
              </a:rPr>
              <a:t>K parameter fitting</a:t>
            </a:r>
            <a:r>
              <a:rPr lang="en-US" altLang="zh-CN" sz="2000" b="1" dirty="0">
                <a:cs typeface="Times New Roman" pitchFamily="18" charset="0"/>
              </a:rPr>
              <a:t>. K is number of correlated errors.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zh-CN" sz="2000" b="1" dirty="0">
                <a:cs typeface="Times New Roman" pitchFamily="18" charset="0"/>
              </a:rPr>
              <a:t>Method 2: </a:t>
            </a:r>
            <a:r>
              <a:rPr lang="en-US" altLang="zh-CN" sz="2000" b="1" dirty="0">
                <a:solidFill>
                  <a:schemeClr val="accent1"/>
                </a:solidFill>
                <a:cs typeface="Times New Roman" pitchFamily="18" charset="0"/>
              </a:rPr>
              <a:t> K×K matrix inversion</a:t>
            </a:r>
            <a:r>
              <a:rPr lang="en-US" altLang="zh-CN" sz="2000" b="1" dirty="0">
                <a:cs typeface="Times New Roman" pitchFamily="18" charset="0"/>
              </a:rPr>
              <a:t>.  </a:t>
            </a:r>
          </a:p>
          <a:p>
            <a:pPr lvl="1">
              <a:spcBef>
                <a:spcPct val="30000"/>
              </a:spcBef>
              <a:buFontTx/>
              <a:buChar char="•"/>
            </a:pPr>
            <a:r>
              <a:rPr lang="en-US" altLang="zh-CN" sz="2000" b="1" dirty="0">
                <a:cs typeface="Times New Roman" pitchFamily="18" charset="0"/>
              </a:rPr>
              <a:t>Method 3:</a:t>
            </a:r>
            <a:r>
              <a:rPr lang="en-US" altLang="zh-CN" sz="2000" b="1" dirty="0">
                <a:solidFill>
                  <a:srgbClr val="800000"/>
                </a:solidFill>
                <a:cs typeface="Times New Roman" pitchFamily="18" charset="0"/>
              </a:rPr>
              <a:t>  </a:t>
            </a:r>
            <a:r>
              <a:rPr lang="en-US" altLang="zh-CN" sz="2000" b="1" dirty="0">
                <a:solidFill>
                  <a:schemeClr val="accent1"/>
                </a:solidFill>
                <a:cs typeface="Times New Roman" pitchFamily="18" charset="0"/>
              </a:rPr>
              <a:t>N×N matrix inversion</a:t>
            </a:r>
            <a:r>
              <a:rPr lang="en-US" altLang="zh-CN" sz="2000" b="1" dirty="0">
                <a:cs typeface="Times New Roman" pitchFamily="18" charset="0"/>
              </a:rPr>
              <a:t>. N is number of data points</a:t>
            </a:r>
            <a:r>
              <a:rPr lang="en-US" altLang="zh-CN" sz="2000" b="1" dirty="0">
                <a:solidFill>
                  <a:srgbClr val="800000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303764" y="859175"/>
            <a:ext cx="4800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/>
              <a:t>Covariance Matrix Estimator</a:t>
            </a:r>
          </a:p>
        </p:txBody>
      </p:sp>
      <p:graphicFrame>
        <p:nvGraphicFramePr>
          <p:cNvPr id="30732" name="Object 12"/>
          <p:cNvGraphicFramePr>
            <a:graphicFrameLocks noChangeAspect="1"/>
          </p:cNvGraphicFramePr>
          <p:nvPr>
            <p:extLst/>
          </p:nvPr>
        </p:nvGraphicFramePr>
        <p:xfrm>
          <a:off x="2483768" y="2708920"/>
          <a:ext cx="3703841" cy="75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5" name="Equation" r:id="rId5" imgW="1434960" imgH="355320" progId="Equation.3">
                  <p:embed/>
                </p:oleObj>
              </mc:Choice>
              <mc:Fallback>
                <p:oleObj name="Equation" r:id="rId5" imgW="14349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2708920"/>
                        <a:ext cx="3703841" cy="75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543800" y="19050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>
                <a:solidFill>
                  <a:srgbClr val="800000"/>
                </a:solidFill>
              </a:rPr>
              <a:t>(6)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8100" y="28433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sz="3200" b="1" u="sng" baseline="30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  <a:r>
              <a:rPr lang="zh-CN" altLang="en-US" sz="32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altLang="zh-CN" sz="32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method 3</a:t>
            </a:r>
            <a:endParaRPr lang="en-US" altLang="zh-CN" sz="3200" b="1" u="sng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9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1047" descr="D:\MY DOCU\temp\新图像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85" y="548680"/>
            <a:ext cx="3943350" cy="337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1026"/>
          <p:cNvSpPr>
            <a:spLocks noChangeArrowheads="1"/>
          </p:cNvSpPr>
          <p:nvPr/>
        </p:nvSpPr>
        <p:spPr bwMode="auto">
          <a:xfrm>
            <a:off x="16751" y="0"/>
            <a:ext cx="9127249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zh-CN" sz="3200" b="1" u="sng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How large is </a:t>
            </a:r>
            <a:r>
              <a:rPr lang="en-US" altLang="zh-CN"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  <a:sym typeface="Symbol" pitchFamily="18" charset="2"/>
              </a:rPr>
              <a:t></a:t>
            </a:r>
            <a:r>
              <a:rPr lang="en-US" altLang="zh-CN" sz="3200" b="1" u="sng" baseline="-250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  <a:sym typeface="Symbol" pitchFamily="18" charset="2"/>
              </a:rPr>
              <a:t>13</a:t>
            </a:r>
            <a:r>
              <a:rPr lang="en-US" altLang="zh-CN" sz="3200" b="1" u="sng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  <a:sym typeface="Symbol" pitchFamily="18" charset="2"/>
              </a:rPr>
              <a:t>?</a:t>
            </a:r>
            <a:endParaRPr lang="en-US" altLang="zh-CN" sz="3200" b="1" u="sng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ea typeface="+mj-ea"/>
              <a:cs typeface="Arial" pitchFamily="34" charset="0"/>
              <a:sym typeface="Symbol" pitchFamily="18" charset="2"/>
            </a:endParaRPr>
          </a:p>
        </p:txBody>
      </p:sp>
      <p:sp>
        <p:nvSpPr>
          <p:cNvPr id="56323" name="Rectangle 1032"/>
          <p:cNvSpPr>
            <a:spLocks noChangeArrowheads="1"/>
          </p:cNvSpPr>
          <p:nvPr/>
        </p:nvSpPr>
        <p:spPr bwMode="auto">
          <a:xfrm>
            <a:off x="1346073" y="658915"/>
            <a:ext cx="1755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zh-CN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PRD </a:t>
            </a:r>
            <a:r>
              <a:rPr lang="en-US" altLang="zh-CN" b="1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62, 072002</a:t>
            </a:r>
          </a:p>
        </p:txBody>
      </p:sp>
      <p:sp>
        <p:nvSpPr>
          <p:cNvPr id="56325" name="Rectangle 1048"/>
          <p:cNvSpPr>
            <a:spLocks noChangeArrowheads="1"/>
          </p:cNvSpPr>
          <p:nvPr/>
        </p:nvSpPr>
        <p:spPr bwMode="auto">
          <a:xfrm>
            <a:off x="1956090" y="3140968"/>
            <a:ext cx="173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D60093"/>
                </a:solidFill>
                <a:latin typeface="Comic Sans MS" pitchFamily="66" charset="0"/>
                <a:sym typeface="Symbol" pitchFamily="18" charset="2"/>
              </a:rPr>
              <a:t>Allowed region</a:t>
            </a:r>
          </a:p>
        </p:txBody>
      </p:sp>
      <p:sp>
        <p:nvSpPr>
          <p:cNvPr id="56326" name="Line 1049"/>
          <p:cNvSpPr>
            <a:spLocks noChangeShapeType="1"/>
          </p:cNvSpPr>
          <p:nvPr/>
        </p:nvSpPr>
        <p:spPr bwMode="auto">
          <a:xfrm flipH="1" flipV="1">
            <a:off x="1043608" y="2924944"/>
            <a:ext cx="912482" cy="327372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7" name="矩形 6"/>
          <p:cNvSpPr>
            <a:spLocks noChangeArrowheads="1"/>
          </p:cNvSpPr>
          <p:nvPr/>
        </p:nvSpPr>
        <p:spPr bwMode="auto">
          <a:xfrm>
            <a:off x="4156402" y="6300028"/>
            <a:ext cx="49031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Fogli 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al.,  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J.Phys.Conf.Ser.203:012103 (2010)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8" name="Picture 1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318" y="4033825"/>
            <a:ext cx="3204525" cy="277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20" y="3925914"/>
            <a:ext cx="4850984" cy="212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矩形 6"/>
          <p:cNvSpPr>
            <a:spLocks noChangeArrowheads="1"/>
          </p:cNvSpPr>
          <p:nvPr/>
        </p:nvSpPr>
        <p:spPr bwMode="auto">
          <a:xfrm>
            <a:off x="1822533" y="3871414"/>
            <a:ext cx="2495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Gonzalez-Garcia 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al., 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JHEP1004:056, 2010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6" descr="D:\DayaWane\Conference\2012 07 澳大利亚\mytalk\fogli200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41" y="860965"/>
            <a:ext cx="3433456" cy="264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6"/>
          <p:cNvSpPr>
            <a:spLocks noChangeArrowheads="1"/>
          </p:cNvSpPr>
          <p:nvPr/>
        </p:nvSpPr>
        <p:spPr bwMode="auto">
          <a:xfrm>
            <a:off x="5174231" y="3536762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Fogli </a:t>
            </a:r>
            <a:r>
              <a:rPr lang="en-US" altLang="zh-CN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et al.,  </a:t>
            </a:r>
            <a:r>
              <a:rPr lang="en-US" altLang="zh-CN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hep-ph/0506307</a:t>
            </a:r>
            <a:endParaRPr lang="zh-CN" altLang="en-US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9673" y="1722658"/>
            <a:ext cx="210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sin</a:t>
            </a:r>
            <a:r>
              <a:rPr lang="en-US" altLang="zh-CN" sz="2400" b="1" baseline="30000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&lt;0.16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3230" y="2607295"/>
            <a:ext cx="210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sin</a:t>
            </a:r>
            <a:r>
              <a:rPr lang="en-US" altLang="zh-CN" sz="2400" b="1" baseline="30000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~0.04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46806" y="4797152"/>
            <a:ext cx="2109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sin</a:t>
            </a:r>
            <a:r>
              <a:rPr lang="en-US" altLang="zh-CN" sz="2400" b="1" baseline="30000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~0.04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1318" y="5924570"/>
            <a:ext cx="429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sin</a:t>
            </a:r>
            <a:r>
              <a:rPr lang="en-US" altLang="zh-CN" sz="2400" b="1" baseline="30000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</a:rPr>
              <a:t>2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</a:t>
            </a:r>
            <a:r>
              <a:rPr lang="en-US" altLang="zh-CN" sz="2400" b="1" baseline="-25000" smtClean="0">
                <a:solidFill>
                  <a:srgbClr val="FF0000"/>
                </a:solidFill>
                <a:sym typeface="Symbol"/>
              </a:rPr>
              <a:t>13</a:t>
            </a:r>
            <a:r>
              <a:rPr lang="en-US" altLang="zh-CN" sz="2400" b="1" smtClean="0">
                <a:solidFill>
                  <a:srgbClr val="FF0000"/>
                </a:solidFill>
                <a:sym typeface="Symbol"/>
              </a:rPr>
              <a:t>~0.08, non-zero 2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8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340768"/>
            <a:ext cx="3898776" cy="5231768"/>
          </a:xfrm>
        </p:spPr>
        <p:txBody>
          <a:bodyPr/>
          <a:lstStyle/>
          <a:p>
            <a:r>
              <a:rPr lang="zh-CN" altLang="en-US" dirty="0" smtClean="0">
                <a:solidFill>
                  <a:srgbClr val="C00000"/>
                </a:solidFill>
              </a:rPr>
              <a:t>假设检验</a:t>
            </a:r>
            <a:r>
              <a:rPr lang="zh-CN" altLang="en-US" dirty="0" smtClean="0"/>
              <a:t>与</a:t>
            </a:r>
            <a:r>
              <a:rPr lang="zh-CN" altLang="en-US" dirty="0" smtClean="0">
                <a:solidFill>
                  <a:srgbClr val="C00000"/>
                </a:solidFill>
              </a:rPr>
              <a:t>参数拟合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r>
              <a:rPr lang="zh-CN" altLang="en-US" dirty="0" smtClean="0"/>
              <a:t>假设检验：理论与数据符合得好不好，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/</a:t>
            </a:r>
            <a:r>
              <a:rPr lang="en-US" altLang="zh-CN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ndf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（拟合的优度）</a:t>
            </a:r>
            <a:endParaRPr lang="en-US" altLang="zh-CN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  <a:p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参数拟合：假定理论是对的，确定参数。</a:t>
            </a:r>
            <a:endParaRPr lang="en-US" altLang="zh-CN" dirty="0" smtClean="0"/>
          </a:p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,</a:t>
            </a:r>
            <a:r>
              <a:rPr lang="en-US" altLang="zh-CN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zh-CN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与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</a:t>
            </a:r>
            <a:r>
              <a:rPr lang="en-US" altLang="zh-CN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zh-CN" altLang="en-US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与</a:t>
            </a:r>
            <a:r>
              <a:rPr lang="zh-CN" altLang="en-US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/>
              </a:rPr>
              <a:t></a:t>
            </a:r>
            <a:r>
              <a:rPr lang="zh-CN" altLang="en-US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</a:t>
            </a:r>
            <a:r>
              <a:rPr lang="en-US" altLang="zh-CN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2</a:t>
            </a:r>
            <a:r>
              <a:rPr lang="en-US" altLang="zh-CN" baseline="3000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endParaRPr lang="zh-CN" alt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0920" y="3067367"/>
            <a:ext cx="4065939" cy="313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2"/>
          <a:stretch/>
        </p:blipFill>
        <p:spPr bwMode="auto">
          <a:xfrm>
            <a:off x="4427984" y="1196752"/>
            <a:ext cx="4521435" cy="187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506818"/>
              </p:ext>
            </p:extLst>
          </p:nvPr>
        </p:nvGraphicFramePr>
        <p:xfrm>
          <a:off x="179512" y="5085184"/>
          <a:ext cx="4752528" cy="753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74" name="Equation" r:id="rId5" imgW="2895480" imgH="558720" progId="Equation.DSMT4">
                  <p:embed/>
                </p:oleObj>
              </mc:Choice>
              <mc:Fallback>
                <p:oleObj name="Equation" r:id="rId5" imgW="289548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5085184"/>
                        <a:ext cx="4752528" cy="753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6660314"/>
      </p:ext>
    </p:extLst>
  </p:cSld>
  <p:clrMapOvr>
    <a:masterClrMapping/>
  </p:clrMapOvr>
  <p:transition spd="slow" advClick="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Rate-only analysis</a:t>
            </a:r>
            <a:endParaRPr lang="zh-CN" alt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36712"/>
            <a:ext cx="5645071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08713" y="5636526"/>
            <a:ext cx="326163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atin typeface="+mj-lt"/>
                <a:ea typeface="宋体" charset="-122"/>
              </a:rPr>
              <a:t>sin</a:t>
            </a:r>
            <a:r>
              <a:rPr lang="en-US" sz="2000" b="1" baseline="30000" dirty="0">
                <a:latin typeface="+mj-lt"/>
                <a:ea typeface="宋体" charset="-122"/>
              </a:rPr>
              <a:t>2</a:t>
            </a:r>
            <a:r>
              <a:rPr lang="en-US" sz="2000" b="1" dirty="0">
                <a:latin typeface="+mj-lt"/>
                <a:ea typeface="宋体" charset="-122"/>
              </a:rPr>
              <a:t>2θ</a:t>
            </a:r>
            <a:r>
              <a:rPr lang="en-US" sz="2000" b="1" baseline="-25000" dirty="0">
                <a:latin typeface="+mj-lt"/>
                <a:ea typeface="宋体" charset="-122"/>
              </a:rPr>
              <a:t>13</a:t>
            </a:r>
            <a:r>
              <a:rPr lang="en-US" sz="2000" b="1" dirty="0">
                <a:latin typeface="+mj-lt"/>
                <a:ea typeface="宋体" charset="-122"/>
              </a:rPr>
              <a:t>=0.089±0.010(stat)±0.005(</a:t>
            </a:r>
            <a:r>
              <a:rPr lang="en-US" sz="2000" b="1" dirty="0" err="1">
                <a:latin typeface="+mj-lt"/>
                <a:ea typeface="宋体" charset="-122"/>
              </a:rPr>
              <a:t>syst</a:t>
            </a:r>
            <a:r>
              <a:rPr lang="en-US" sz="2000" b="1" dirty="0">
                <a:latin typeface="+mj-lt"/>
                <a:ea typeface="宋体" charset="-122"/>
              </a:rPr>
              <a:t>)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6581" y="2780928"/>
            <a:ext cx="3705899" cy="28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2616833"/>
            <a:ext cx="480326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accent2"/>
                </a:solidFill>
                <a:sym typeface="Symbol"/>
              </a:rPr>
              <a:t>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：整体归一化系数，对应反应关联误差与探测器关联误差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3.6%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。分析时未加约束，即完全相对测量</a:t>
            </a:r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r>
              <a:rPr lang="zh-CN" altLang="en-US" sz="2000" b="1" smtClean="0">
                <a:solidFill>
                  <a:schemeClr val="accent2"/>
                </a:solidFill>
                <a:sym typeface="Symbol"/>
              </a:rPr>
              <a:t></a:t>
            </a:r>
            <a:r>
              <a:rPr lang="en-US" altLang="zh-CN" sz="2000" b="1" baseline="30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en-US" altLang="zh-CN" sz="2000" b="1" baseline="-25000" smtClean="0">
                <a:solidFill>
                  <a:schemeClr val="accent2"/>
                </a:solidFill>
                <a:sym typeface="Symbol"/>
              </a:rPr>
              <a:t>r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：第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r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个反应堆对第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个探测器的中微子贡献比例</a:t>
            </a:r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r>
              <a:rPr lang="zh-CN" altLang="zh-CN" sz="2000" b="1" smtClean="0">
                <a:solidFill>
                  <a:schemeClr val="accent2"/>
                </a:solidFill>
                <a:sym typeface="Symbol"/>
              </a:rPr>
              <a:t></a:t>
            </a:r>
            <a:r>
              <a:rPr lang="en-US" altLang="zh-CN" sz="2000" b="1" baseline="-25000" smtClean="0">
                <a:solidFill>
                  <a:schemeClr val="accent2"/>
                </a:solidFill>
                <a:sym typeface="Symbol"/>
              </a:rPr>
              <a:t>r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：反应非关联误差，对应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</a:t>
            </a:r>
            <a:r>
              <a:rPr lang="en-US" altLang="zh-CN" sz="2000" b="1" baseline="-25000" smtClean="0">
                <a:solidFill>
                  <a:schemeClr val="accent1"/>
                </a:solidFill>
                <a:sym typeface="Symbol"/>
              </a:rPr>
              <a:t>r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＝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0.8%</a:t>
            </a:r>
          </a:p>
          <a:p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r>
              <a:rPr lang="en-US" altLang="zh-CN" sz="2000" b="1" smtClean="0">
                <a:solidFill>
                  <a:schemeClr val="accent2"/>
                </a:solidFill>
                <a:sym typeface="Symbol"/>
              </a:rPr>
              <a:t></a:t>
            </a:r>
            <a:r>
              <a:rPr lang="en-US" altLang="zh-CN" sz="2000" b="1" baseline="-25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：探测器非关联误差，对应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</a:t>
            </a:r>
            <a:r>
              <a:rPr lang="en-US" altLang="zh-CN" sz="2000" b="1" baseline="-25000" smtClean="0">
                <a:solidFill>
                  <a:schemeClr val="accent1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＝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0.2%</a:t>
            </a:r>
          </a:p>
          <a:p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r>
              <a:rPr lang="en-US" altLang="zh-CN" sz="2000" b="1" smtClean="0">
                <a:solidFill>
                  <a:schemeClr val="accent2"/>
                </a:solidFill>
                <a:sym typeface="Symbol"/>
              </a:rPr>
              <a:t></a:t>
            </a:r>
            <a:r>
              <a:rPr lang="en-US" altLang="zh-CN" sz="2000" b="1" baseline="-25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：本底误差，对应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</a:t>
            </a:r>
            <a:r>
              <a:rPr lang="en-US" altLang="zh-CN" sz="2000" b="1" baseline="-25000" smtClean="0">
                <a:solidFill>
                  <a:schemeClr val="accent1"/>
                </a:solidFill>
                <a:sym typeface="Symbol"/>
              </a:rPr>
              <a:t>d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=0.2-0.37%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（对应的信号与本底表）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1508591"/>
            <a:ext cx="376475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2"/>
                </a:solidFill>
                <a:sym typeface="Symbol"/>
              </a:rPr>
              <a:t>M</a:t>
            </a:r>
            <a:r>
              <a:rPr lang="en-US" altLang="zh-CN" sz="2400" b="1" baseline="-25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：第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个</a:t>
            </a:r>
            <a:r>
              <a:rPr lang="en-US" altLang="zh-CN" sz="2000" b="1" smtClean="0">
                <a:solidFill>
                  <a:schemeClr val="accent1"/>
                </a:solidFill>
                <a:sym typeface="Symbol"/>
              </a:rPr>
              <a:t>AD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的测量中微子数</a:t>
            </a:r>
            <a:endParaRPr lang="en-US" altLang="zh-CN" sz="2000" b="1" smtClean="0">
              <a:solidFill>
                <a:schemeClr val="accent1"/>
              </a:solidFill>
              <a:sym typeface="Symbol"/>
            </a:endParaRPr>
          </a:p>
          <a:p>
            <a:r>
              <a:rPr lang="en-US" altLang="zh-CN" sz="2400" b="1" smtClean="0">
                <a:solidFill>
                  <a:schemeClr val="accent2"/>
                </a:solidFill>
                <a:sym typeface="Symbol"/>
              </a:rPr>
              <a:t>T</a:t>
            </a:r>
            <a:r>
              <a:rPr lang="en-US" altLang="zh-CN" sz="2400" b="1" baseline="-25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：第</a:t>
            </a:r>
            <a:r>
              <a:rPr lang="en-US" altLang="zh-CN" sz="2000" b="1">
                <a:solidFill>
                  <a:schemeClr val="accent1"/>
                </a:solidFill>
                <a:sym typeface="Symbol"/>
              </a:rPr>
              <a:t>d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个</a:t>
            </a:r>
            <a:r>
              <a:rPr lang="en-US" altLang="zh-CN" sz="2000" b="1">
                <a:solidFill>
                  <a:schemeClr val="accent1"/>
                </a:solidFill>
                <a:sym typeface="Symbol"/>
              </a:rPr>
              <a:t>AD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的预测中微子数</a:t>
            </a:r>
            <a:endParaRPr lang="en-US" altLang="zh-CN" sz="2000" b="1">
              <a:solidFill>
                <a:schemeClr val="accent1"/>
              </a:solidFill>
              <a:sym typeface="Symbol"/>
            </a:endParaRPr>
          </a:p>
          <a:p>
            <a:r>
              <a:rPr lang="en-US" altLang="zh-CN" sz="2400" b="1" smtClean="0">
                <a:solidFill>
                  <a:schemeClr val="accent2"/>
                </a:solidFill>
                <a:sym typeface="Symbol"/>
              </a:rPr>
              <a:t>B</a:t>
            </a:r>
            <a:r>
              <a:rPr lang="en-US" altLang="zh-CN" sz="2400" b="1" baseline="-25000" smtClean="0">
                <a:solidFill>
                  <a:schemeClr val="accent2"/>
                </a:solidFill>
                <a:sym typeface="Symbol"/>
              </a:rPr>
              <a:t>d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：第</a:t>
            </a:r>
            <a:r>
              <a:rPr lang="en-US" altLang="zh-CN" sz="2000" b="1">
                <a:solidFill>
                  <a:schemeClr val="accent1"/>
                </a:solidFill>
                <a:sym typeface="Symbol"/>
              </a:rPr>
              <a:t>d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个</a:t>
            </a:r>
            <a:r>
              <a:rPr lang="en-US" altLang="zh-CN" sz="2000" b="1">
                <a:solidFill>
                  <a:schemeClr val="accent1"/>
                </a:solidFill>
                <a:sym typeface="Symbol"/>
              </a:rPr>
              <a:t>AD</a:t>
            </a:r>
            <a:r>
              <a:rPr lang="zh-CN" altLang="en-US" sz="2000" b="1" smtClean="0">
                <a:solidFill>
                  <a:schemeClr val="accent1"/>
                </a:solidFill>
                <a:sym typeface="Symbol"/>
              </a:rPr>
              <a:t>的本底数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66473" y="692696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/>
              <a:t>大亚湾分析中</a:t>
            </a:r>
            <a:r>
              <a:rPr lang="en-US" altLang="zh-CN" sz="2000" b="1" dirty="0" err="1" smtClean="0"/>
              <a:t>ndf</a:t>
            </a:r>
            <a:r>
              <a:rPr lang="zh-CN" altLang="en-US" sz="2000" b="1" dirty="0" smtClean="0"/>
              <a:t>应该等于几？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33697591"/>
      </p:ext>
    </p:extLst>
  </p:cSld>
  <p:clrMapOvr>
    <a:masterClrMapping/>
  </p:clrMapOvr>
  <p:transition spd="slow" advClick="0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57" y="771925"/>
            <a:ext cx="3960440" cy="41792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55896"/>
            <a:ext cx="4158271" cy="23773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518"/>
            <a:ext cx="9144000" cy="444562"/>
          </a:xfrm>
        </p:spPr>
        <p:txBody>
          <a:bodyPr/>
          <a:lstStyle/>
          <a:p>
            <a:r>
              <a:rPr lang="en-US" altLang="zh-CN" dirty="0" smtClean="0"/>
              <a:t>Precision Measurement at </a:t>
            </a:r>
            <a:r>
              <a:rPr lang="en-US" altLang="zh-CN" dirty="0" err="1" smtClean="0"/>
              <a:t>Daya</a:t>
            </a:r>
            <a:r>
              <a:rPr lang="en-US" altLang="zh-CN" dirty="0" smtClean="0"/>
              <a:t> Bay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5410992" y="2622767"/>
            <a:ext cx="1137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+mj-lt"/>
              </a:rPr>
              <a:t>1230 days</a:t>
            </a:r>
            <a:endParaRPr lang="zh-CN" altLang="en-US" dirty="0">
              <a:latin typeface="+mj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4698" y="4951161"/>
            <a:ext cx="3763487" cy="923330"/>
          </a:xfrm>
          <a:prstGeom prst="rect">
            <a:avLst/>
          </a:prstGeom>
          <a:solidFill>
            <a:srgbClr val="FFC000">
              <a:alpha val="3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Sin</a:t>
            </a:r>
            <a:r>
              <a:rPr lang="en-US" altLang="zh-CN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n-US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el-GR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θ</a:t>
            </a:r>
            <a:r>
              <a:rPr lang="el-GR" altLang="zh-CN" sz="1200" dirty="0">
                <a:solidFill>
                  <a:srgbClr val="FF0000"/>
                </a:solidFill>
                <a:latin typeface="Calibri" panose="020F0502020204030204" pitchFamily="34" charset="0"/>
              </a:rPr>
              <a:t>13 </a:t>
            </a:r>
            <a:r>
              <a:rPr lang="el-GR" altLang="zh-CN" dirty="0">
                <a:solidFill>
                  <a:srgbClr val="FF0000"/>
                </a:solidFill>
                <a:latin typeface="Calibri" panose="020F0502020204030204" pitchFamily="34" charset="0"/>
              </a:rPr>
              <a:t>= [8.41 ± 0.33] × </a:t>
            </a:r>
            <a:r>
              <a:rPr lang="el-GR" altLang="zh-CN" dirty="0" smtClean="0">
                <a:solidFill>
                  <a:srgbClr val="FF0000"/>
                </a:solidFill>
                <a:latin typeface="Calibri" panose="020F0502020204030204" pitchFamily="34" charset="0"/>
              </a:rPr>
              <a:t>10</a:t>
            </a:r>
            <a:r>
              <a:rPr lang="el-GR" altLang="zh-CN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-2</a:t>
            </a:r>
            <a:endParaRPr lang="en-US" altLang="zh-CN" dirty="0" smtClean="0">
              <a:solidFill>
                <a:srgbClr val="0000FF"/>
              </a:solidFill>
              <a:latin typeface="+mj-lt"/>
            </a:endParaRPr>
          </a:p>
          <a:p>
            <a:r>
              <a:rPr lang="en-US" altLang="zh-CN" dirty="0" smtClean="0">
                <a:solidFill>
                  <a:srgbClr val="0000FF"/>
                </a:solidFill>
                <a:latin typeface="+mj-lt"/>
              </a:rPr>
              <a:t>NH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: </a:t>
            </a:r>
            <a:r>
              <a:rPr lang="el-GR" altLang="zh-CN" dirty="0">
                <a:solidFill>
                  <a:srgbClr val="0000FF"/>
                </a:solidFill>
                <a:latin typeface="+mj-lt"/>
              </a:rPr>
              <a:t>Δ</a:t>
            </a:r>
            <a:r>
              <a:rPr lang="en-US" altLang="zh-CN" dirty="0" smtClean="0">
                <a:solidFill>
                  <a:srgbClr val="0000FF"/>
                </a:solidFill>
                <a:latin typeface="+mj-lt"/>
              </a:rPr>
              <a:t>m</a:t>
            </a:r>
            <a:r>
              <a:rPr lang="en-US" altLang="zh-CN" baseline="30000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en-US" altLang="zh-CN" baseline="-25000" dirty="0" smtClean="0">
                <a:solidFill>
                  <a:srgbClr val="0000FF"/>
                </a:solidFill>
                <a:latin typeface="+mj-lt"/>
              </a:rPr>
              <a:t>32</a:t>
            </a:r>
            <a:r>
              <a:rPr lang="en-US" altLang="zh-CN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= [2.45 ± 0.08] × 10</a:t>
            </a:r>
            <a:r>
              <a:rPr lang="en-US" altLang="zh-CN" baseline="30000" dirty="0">
                <a:solidFill>
                  <a:srgbClr val="0000FF"/>
                </a:solidFill>
                <a:latin typeface="+mj-lt"/>
              </a:rPr>
              <a:t>-3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 eV</a:t>
            </a:r>
            <a:r>
              <a:rPr lang="en-US" altLang="zh-CN" baseline="30000" dirty="0">
                <a:solidFill>
                  <a:srgbClr val="0000FF"/>
                </a:solidFill>
                <a:latin typeface="+mj-lt"/>
              </a:rPr>
              <a:t>2</a:t>
            </a:r>
          </a:p>
          <a:p>
            <a:r>
              <a:rPr lang="en-US" altLang="zh-CN" dirty="0">
                <a:solidFill>
                  <a:srgbClr val="0000FF"/>
                </a:solidFill>
                <a:latin typeface="+mj-lt"/>
              </a:rPr>
              <a:t>IH: </a:t>
            </a:r>
            <a:r>
              <a:rPr lang="el-GR" altLang="zh-CN" dirty="0">
                <a:solidFill>
                  <a:srgbClr val="0000FF"/>
                </a:solidFill>
                <a:latin typeface="+mj-lt"/>
              </a:rPr>
              <a:t>Δ</a:t>
            </a:r>
            <a:r>
              <a:rPr lang="en-US" altLang="zh-CN" dirty="0" smtClean="0">
                <a:solidFill>
                  <a:srgbClr val="0000FF"/>
                </a:solidFill>
                <a:latin typeface="+mj-lt"/>
              </a:rPr>
              <a:t>m</a:t>
            </a:r>
            <a:r>
              <a:rPr lang="en-US" altLang="zh-CN" baseline="30000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en-US" altLang="zh-CN" baseline="-25000" dirty="0" smtClean="0">
                <a:solidFill>
                  <a:srgbClr val="0000FF"/>
                </a:solidFill>
                <a:latin typeface="+mj-lt"/>
              </a:rPr>
              <a:t>32</a:t>
            </a:r>
            <a:r>
              <a:rPr lang="en-US" altLang="zh-CN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= [-2.55 ± 0.08] × 10</a:t>
            </a:r>
            <a:r>
              <a:rPr lang="en-US" altLang="zh-CN" baseline="30000" dirty="0">
                <a:solidFill>
                  <a:srgbClr val="0000FF"/>
                </a:solidFill>
                <a:latin typeface="+mj-lt"/>
              </a:rPr>
              <a:t>-3</a:t>
            </a:r>
            <a:r>
              <a:rPr lang="en-US" altLang="zh-CN" dirty="0">
                <a:solidFill>
                  <a:srgbClr val="0000FF"/>
                </a:solidFill>
                <a:latin typeface="+mj-lt"/>
              </a:rPr>
              <a:t> eV</a:t>
            </a:r>
            <a:r>
              <a:rPr lang="en-US" altLang="zh-CN" baseline="30000" dirty="0">
                <a:solidFill>
                  <a:srgbClr val="0000FF"/>
                </a:solidFill>
                <a:latin typeface="+mj-lt"/>
              </a:rPr>
              <a:t>2</a:t>
            </a:r>
            <a:endParaRPr lang="zh-CN" altLang="en-US" baseline="300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3608" y="5912342"/>
            <a:ext cx="2678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1230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</a:p>
          <a:p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PRD 95, 072006 (2017)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7" y="3646599"/>
            <a:ext cx="3726223" cy="28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0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 fontScale="90000"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– JUNO: Measure Mass Hierarchy with reactors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894" y="2494549"/>
            <a:ext cx="5101389" cy="1074821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9820" y="5342023"/>
            <a:ext cx="1056326" cy="10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直接箭头连接符 8"/>
          <p:cNvCxnSpPr>
            <a:endCxn id="5" idx="0"/>
          </p:cNvCxnSpPr>
          <p:nvPr/>
        </p:nvCxnSpPr>
        <p:spPr>
          <a:xfrm>
            <a:off x="4911993" y="2893934"/>
            <a:ext cx="15990" cy="244808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stealth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790514" y="3555333"/>
            <a:ext cx="1315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700</a:t>
            </a:r>
            <a:r>
              <a:rPr lang="zh-CN" altLang="en-US" sz="2800" dirty="0" smtClean="0"/>
              <a:t>米</a:t>
            </a:r>
            <a:endParaRPr lang="zh-CN" altLang="en-US" sz="2800" dirty="0"/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4974" y="156360"/>
            <a:ext cx="1941096" cy="237027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SOLEIL"/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3" y="1805469"/>
            <a:ext cx="1318674" cy="12823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kernkraftwerkicon"/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230" y="4535168"/>
            <a:ext cx="1242075" cy="1556084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8" name="直接箭头连接符 17"/>
          <p:cNvCxnSpPr/>
          <p:nvPr/>
        </p:nvCxnSpPr>
        <p:spPr>
          <a:xfrm flipH="1">
            <a:off x="5366085" y="2494549"/>
            <a:ext cx="1462427" cy="2847474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625878" y="3816943"/>
            <a:ext cx="2073188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</a:t>
            </a:r>
            <a:r>
              <a:rPr lang="en-US" altLang="zh-CN" sz="2000" dirty="0" err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muons</a:t>
            </a:r>
            <a:endParaRPr lang="en-US" altLang="zh-CN" sz="20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~ 250k/day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236898" y="3152274"/>
            <a:ext cx="2110912" cy="2189749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5456146" y="2494549"/>
            <a:ext cx="1773419" cy="3088104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5223828" y="1661451"/>
            <a:ext cx="2327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altLang="zh-CN" sz="2400" dirty="0">
                <a:solidFill>
                  <a:schemeClr val="accent1"/>
                </a:solidFill>
                <a:cs typeface="Times New Roman" panose="02020603050405020304" pitchFamily="18" charset="0"/>
              </a:rPr>
              <a:t>Atmospheric </a:t>
            </a:r>
            <a:r>
              <a:rPr lang="en-US" altLang="zh-CN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 </a:t>
            </a:r>
            <a:endParaRPr lang="en-US" altLang="zh-CN" sz="2400" dirty="0" smtClean="0">
              <a:solidFill>
                <a:schemeClr val="accent1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Clr>
                <a:schemeClr val="accent1"/>
              </a:buClr>
              <a:buSzPct val="100000"/>
            </a:pPr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~ 4/day</a:t>
            </a:r>
            <a:endParaRPr lang="en-US" altLang="zh-CN" sz="24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1521686" y="5582653"/>
            <a:ext cx="2861253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H="1" flipV="1">
            <a:off x="5571387" y="5799758"/>
            <a:ext cx="1160853" cy="36320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6647088" y="5702969"/>
            <a:ext cx="223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Geo-neutrinos</a:t>
            </a:r>
          </a:p>
          <a:p>
            <a:r>
              <a:rPr lang="en-US" altLang="zh-CN" sz="2400" dirty="0" smtClean="0">
                <a:solidFill>
                  <a:schemeClr val="accent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1-2/day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370057" y="2662627"/>
            <a:ext cx="91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打石山</a:t>
            </a:r>
            <a:endParaRPr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187887" y="3087240"/>
            <a:ext cx="240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Solar </a:t>
            </a:r>
            <a:r>
              <a:rPr lang="en-US" altLang="zh-CN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  <a:endParaRPr lang="en-US" altLang="zh-CN" sz="2400" dirty="0" smtClean="0">
              <a:solidFill>
                <a:schemeClr val="accent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solidFill>
                  <a:schemeClr val="accent1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tens/day</a:t>
            </a:r>
            <a:endParaRPr lang="en-US" altLang="zh-CN" sz="1800" dirty="0" smtClean="0">
              <a:solidFill>
                <a:schemeClr val="accent1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70057" y="53752"/>
            <a:ext cx="4298287" cy="1143000"/>
          </a:xfrm>
        </p:spPr>
        <p:txBody>
          <a:bodyPr/>
          <a:lstStyle/>
          <a:p>
            <a:r>
              <a:rPr lang="en-US" altLang="zh-CN" dirty="0" smtClean="0"/>
              <a:t>Neutrino Rates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6780" y="6162960"/>
            <a:ext cx="26293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/>
              </a:buClr>
              <a:buSzPct val="100000"/>
            </a:pPr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reactor </a:t>
            </a:r>
            <a:r>
              <a:rPr lang="en-US" altLang="zh-CN" sz="2400" dirty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, </a:t>
            </a:r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~ 60/day</a:t>
            </a:r>
            <a:endParaRPr lang="en-US" altLang="zh-CN" sz="2400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990187" y="3466104"/>
            <a:ext cx="101762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700 m</a:t>
            </a:r>
            <a:endParaRPr lang="en-US" altLang="zh-CN" sz="160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>
            <a:off x="3477013" y="2222069"/>
            <a:ext cx="1130144" cy="3119954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541648" y="80636"/>
            <a:ext cx="3183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Supernovae </a:t>
            </a:r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</a:t>
            </a:r>
          </a:p>
          <a:p>
            <a:r>
              <a:rPr lang="en-US" altLang="zh-CN" sz="2400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~ 5k in 10s for 10kpc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04075" y="5609055"/>
            <a:ext cx="1097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</a:rPr>
              <a:t>20k ton LS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321" y="851482"/>
            <a:ext cx="1356498" cy="13564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780827" y="5113155"/>
            <a:ext cx="1794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tx1"/>
                </a:solidFill>
              </a:rPr>
              <a:t>36 GW, 53 km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00212" y="4554340"/>
            <a:ext cx="2315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dirty="0" smtClean="0">
                <a:solidFill>
                  <a:schemeClr val="tx1"/>
                </a:solidFill>
              </a:rPr>
              <a:t>0.003 Hz/m</a:t>
            </a:r>
            <a:r>
              <a:rPr lang="en-US" altLang="zh-CN" sz="2000" b="0" baseline="30000" dirty="0" smtClean="0">
                <a:solidFill>
                  <a:schemeClr val="tx1"/>
                </a:solidFill>
              </a:rPr>
              <a:t>2</a:t>
            </a:r>
            <a:endParaRPr lang="en-US" altLang="zh-CN" sz="2000" b="0" dirty="0" smtClean="0">
              <a:solidFill>
                <a:schemeClr val="tx1"/>
              </a:solidFill>
            </a:endParaRPr>
          </a:p>
          <a:p>
            <a:r>
              <a:rPr lang="en-US" altLang="zh-CN" sz="2000" b="0" dirty="0" smtClean="0">
                <a:solidFill>
                  <a:schemeClr val="tx1"/>
                </a:solidFill>
              </a:rPr>
              <a:t>210 </a:t>
            </a:r>
            <a:r>
              <a:rPr lang="en-US" altLang="zh-CN" sz="2000" b="0" dirty="0" err="1" smtClean="0">
                <a:solidFill>
                  <a:schemeClr val="tx1"/>
                </a:solidFill>
              </a:rPr>
              <a:t>GeV</a:t>
            </a:r>
            <a:endParaRPr lang="en-US" altLang="zh-CN" sz="20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724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9050" y="1809750"/>
            <a:ext cx="9105900" cy="5048250"/>
            <a:chOff x="0" y="1556792"/>
            <a:chExt cx="9105900" cy="5048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56792"/>
              <a:ext cx="9105900" cy="5048250"/>
            </a:xfrm>
            <a:prstGeom prst="rect">
              <a:avLst/>
            </a:prstGeom>
            <a:effectLst/>
          </p:spPr>
        </p:pic>
        <p:sp>
          <p:nvSpPr>
            <p:cNvPr id="17" name="文本框 16"/>
            <p:cNvSpPr txBox="1"/>
            <p:nvPr/>
          </p:nvSpPr>
          <p:spPr>
            <a:xfrm>
              <a:off x="3266293" y="5798835"/>
              <a:ext cx="1734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Taishan</a:t>
              </a:r>
              <a:r>
                <a:rPr lang="en-US" altLang="zh-CN" sz="2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NPP</a:t>
              </a:r>
              <a:endPara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流程图: 联系 4"/>
            <p:cNvSpPr/>
            <p:nvPr/>
          </p:nvSpPr>
          <p:spPr>
            <a:xfrm>
              <a:off x="4134118" y="2823126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47969" y="3148992"/>
              <a:ext cx="2235465" cy="46166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Guang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Zhou</a:t>
              </a:r>
              <a:endPara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44711" y="4206279"/>
              <a:ext cx="1766866" cy="46166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Daya Bay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583434" y="4264065"/>
              <a:ext cx="1112831" cy="830997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Hong Kong</a:t>
              </a:r>
              <a:endPara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流程图: 联系 19"/>
            <p:cNvSpPr/>
            <p:nvPr/>
          </p:nvSpPr>
          <p:spPr>
            <a:xfrm>
              <a:off x="6746383" y="3995997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244495" y="4476381"/>
              <a:ext cx="102179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JUNO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687306" y="5051706"/>
              <a:ext cx="905594" cy="659435"/>
            </a:xfrm>
            <a:prstGeom prst="line">
              <a:avLst/>
            </a:prstGeom>
            <a:ln w="28575" cap="rnd">
              <a:solidFill>
                <a:srgbClr val="C00000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2348286" y="5051706"/>
              <a:ext cx="336906" cy="922802"/>
            </a:xfrm>
            <a:prstGeom prst="line">
              <a:avLst/>
            </a:prstGeom>
            <a:ln w="28575" cap="rnd">
              <a:solidFill>
                <a:srgbClr val="C00000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流程图: 联系 37"/>
            <p:cNvSpPr/>
            <p:nvPr/>
          </p:nvSpPr>
          <p:spPr>
            <a:xfrm>
              <a:off x="2262809" y="5890795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流程图: 联系 38"/>
            <p:cNvSpPr/>
            <p:nvPr/>
          </p:nvSpPr>
          <p:spPr>
            <a:xfrm>
              <a:off x="3466902" y="5591299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流程图: 联系 21"/>
            <p:cNvSpPr/>
            <p:nvPr/>
          </p:nvSpPr>
          <p:spPr>
            <a:xfrm>
              <a:off x="2596097" y="4975933"/>
              <a:ext cx="180304" cy="167425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40103" y="5063526"/>
              <a:ext cx="1185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53 km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633411" y="5336483"/>
              <a:ext cx="89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53 km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4781" y="3875411"/>
              <a:ext cx="1247998" cy="1259273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 bwMode="auto">
          <a:xfrm>
            <a:off x="0" y="772288"/>
            <a:ext cx="9144000" cy="206467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CC"/>
                </a:solidFill>
              </a:rPr>
              <a:t>JUNO Location/Collaboration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31640" y="6073763"/>
            <a:ext cx="1863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Yangjiang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NPP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443" y="900668"/>
            <a:ext cx="5360015" cy="1729879"/>
          </a:xfrm>
          <a:prstGeom prst="rect">
            <a:avLst/>
          </a:prstGeom>
        </p:spPr>
      </p:pic>
      <p:sp>
        <p:nvSpPr>
          <p:cNvPr id="28" name="内容占位符 2"/>
          <p:cNvSpPr>
            <a:spLocks noGrp="1"/>
          </p:cNvSpPr>
          <p:nvPr>
            <p:ph idx="1"/>
          </p:nvPr>
        </p:nvSpPr>
        <p:spPr>
          <a:xfrm>
            <a:off x="5602484" y="735094"/>
            <a:ext cx="3506020" cy="204583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altLang="zh-CN" sz="1800" dirty="0" smtClean="0"/>
              <a:t>71 Institutions, 533 collaborators</a:t>
            </a:r>
          </a:p>
          <a:p>
            <a:pPr marL="360000" indent="-360000">
              <a:spcBef>
                <a:spcPts val="0"/>
              </a:spcBef>
            </a:pPr>
            <a:r>
              <a:rPr lang="en-US" altLang="zh-CN" sz="1800" b="0" dirty="0" smtClean="0"/>
              <a:t>China (32), Thailand (3), Pakistan, Armenia</a:t>
            </a:r>
          </a:p>
          <a:p>
            <a:pPr marL="360000" indent="-360000">
              <a:spcBef>
                <a:spcPts val="0"/>
              </a:spcBef>
            </a:pPr>
            <a:r>
              <a:rPr lang="en-US" altLang="zh-CN" sz="1800" b="0" dirty="0"/>
              <a:t>Italy (8), Germany (7), France (6), Russia (3</a:t>
            </a:r>
            <a:r>
              <a:rPr lang="en-US" altLang="zh-CN" sz="1800" b="0" dirty="0" smtClean="0"/>
              <a:t>), Belgium, Czech, Finland, Slovakia </a:t>
            </a:r>
          </a:p>
          <a:p>
            <a:pPr marL="360000" indent="-360000">
              <a:spcBef>
                <a:spcPts val="0"/>
              </a:spcBef>
            </a:pPr>
            <a:r>
              <a:rPr lang="en-US" altLang="zh-CN" sz="1800" b="0" dirty="0" smtClean="0"/>
              <a:t>Brazil </a:t>
            </a:r>
            <a:r>
              <a:rPr lang="en-US" altLang="zh-CN" sz="1800" b="0" dirty="0"/>
              <a:t>(2), Chile (2), USA (2)</a:t>
            </a:r>
            <a:endParaRPr lang="en-US" altLang="zh-CN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414664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6" r="4839"/>
          <a:stretch/>
        </p:blipFill>
        <p:spPr bwMode="auto">
          <a:xfrm>
            <a:off x="1810160" y="797616"/>
            <a:ext cx="57658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0967" y="2329474"/>
            <a:ext cx="16102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0070C0"/>
                </a:solidFill>
                <a:latin typeface="+mj-lt"/>
                <a:ea typeface="宋体" pitchFamily="2" charset="-122"/>
                <a:cs typeface="宋体" pitchFamily="2" charset="-122"/>
              </a:rPr>
              <a:t> Central detector</a:t>
            </a:r>
            <a:endParaRPr lang="en-US" altLang="zh-CN" sz="1600" b="1" dirty="0">
              <a:solidFill>
                <a:srgbClr val="0070C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948" y="5763742"/>
            <a:ext cx="1706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0070C0"/>
                </a:solidFill>
                <a:latin typeface="+mj-lt"/>
                <a:ea typeface="宋体" pitchFamily="2" charset="-122"/>
                <a:cs typeface="宋体" pitchFamily="2" charset="-122"/>
              </a:rPr>
              <a:t> Water Cherenkov</a:t>
            </a:r>
            <a:endParaRPr lang="en-US" altLang="zh-CN" sz="1600" b="1" dirty="0">
              <a:solidFill>
                <a:srgbClr val="0070C0"/>
              </a:solidFill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宋体" pitchFamily="2" charset="-122"/>
                <a:cs typeface="宋体" pitchFamily="2" charset="-122"/>
              </a:rPr>
              <a:t>  </a:t>
            </a:r>
            <a:endParaRPr lang="zh-CN" altLang="en-US" sz="1600" b="1" dirty="0">
              <a:solidFill>
                <a:srgbClr val="0070C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5536" y="1244951"/>
            <a:ext cx="1374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Top </a:t>
            </a:r>
            <a:r>
              <a:rPr lang="zh-CN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Tracker</a:t>
            </a:r>
            <a:endParaRPr lang="en-US" altLang="zh-CN" sz="1600" b="1" dirty="0" smtClean="0">
              <a:solidFill>
                <a:srgbClr val="000000"/>
              </a:solidFill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(OPERA TT)</a:t>
            </a:r>
            <a:endParaRPr lang="zh-CN" altLang="en-US" sz="1600" b="1" dirty="0">
              <a:solidFill>
                <a:srgbClr val="C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870" y="883459"/>
            <a:ext cx="1160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000000"/>
                </a:solidFill>
                <a:latin typeface="+mj-lt"/>
                <a:cs typeface="宋体" pitchFamily="2" charset="-122"/>
              </a:rPr>
              <a:t> Calibration</a:t>
            </a:r>
            <a:endParaRPr lang="zh-CN" altLang="en-US" sz="1600" b="1" dirty="0">
              <a:latin typeface="+mj-lt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7310955" y="1663309"/>
            <a:ext cx="0" cy="4793613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 rot="16200000">
            <a:off x="6272622" y="3629635"/>
            <a:ext cx="1839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solidFill>
                  <a:srgbClr val="FFFF00"/>
                </a:solidFill>
                <a:latin typeface="+mj-lt"/>
                <a:ea typeface="宋体" pitchFamily="2" charset="-122"/>
                <a:cs typeface="宋体" pitchFamily="2" charset="-122"/>
              </a:rPr>
              <a:t> </a:t>
            </a:r>
            <a:r>
              <a:rPr lang="en-US" altLang="zh-CN" b="1" dirty="0" smtClean="0">
                <a:solidFill>
                  <a:srgbClr val="FFFF00"/>
                </a:solidFill>
                <a:latin typeface="+mj-lt"/>
                <a:ea typeface="宋体" pitchFamily="2" charset="-122"/>
                <a:cs typeface="宋体" pitchFamily="2" charset="-122"/>
              </a:rPr>
              <a:t>Pool Depth: 44m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2303748" y="6766629"/>
            <a:ext cx="4750061" cy="0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3998587" y="6478597"/>
            <a:ext cx="15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>
                <a:latin typeface="+mj-lt"/>
                <a:cs typeface="宋体" pitchFamily="2" charset="-122"/>
              </a:rPr>
              <a:t> </a:t>
            </a:r>
            <a:r>
              <a:rPr lang="en-US" altLang="zh-CN" b="1" dirty="0" smtClean="0">
                <a:latin typeface="+mj-lt"/>
                <a:cs typeface="宋体" pitchFamily="2" charset="-122"/>
              </a:rPr>
              <a:t>Pool ID:43.5m</a:t>
            </a:r>
            <a:endParaRPr lang="zh-CN" altLang="en-US" b="1" dirty="0">
              <a:latin typeface="+mj-lt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2517305" y="3927350"/>
            <a:ext cx="4248472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069018" y="3380594"/>
            <a:ext cx="2902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 dirty="0">
                <a:latin typeface="+mj-lt"/>
                <a:cs typeface="宋体" pitchFamily="2" charset="-122"/>
              </a:rPr>
              <a:t> </a:t>
            </a:r>
            <a:r>
              <a:rPr lang="en-US" altLang="zh-CN" sz="2000" b="1" dirty="0" smtClean="0">
                <a:latin typeface="+mj-lt"/>
                <a:cs typeface="宋体" pitchFamily="2" charset="-122"/>
              </a:rPr>
              <a:t>Acrylic Sphere: ID35.4m</a:t>
            </a:r>
            <a:endParaRPr lang="zh-CN" altLang="en-US" sz="2000" b="1" dirty="0">
              <a:latin typeface="+mj-lt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>
            <a:off x="2453709" y="4279616"/>
            <a:ext cx="4456084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2902092" y="3923162"/>
            <a:ext cx="33185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+mj-lt"/>
                <a:cs typeface="宋体" pitchFamily="2" charset="-122"/>
              </a:rPr>
              <a:t>Steel Latticed Shell: ID40.1m</a:t>
            </a:r>
            <a:endParaRPr lang="zh-CN" altLang="en-US" sz="2000" b="1" dirty="0">
              <a:latin typeface="+mj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641541" y="1510045"/>
            <a:ext cx="1242138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84368" y="1200527"/>
            <a:ext cx="97424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0000"/>
                </a:solidFill>
                <a:ea typeface="宋体" pitchFamily="2" charset="-122"/>
                <a:cs typeface="宋体" pitchFamily="2" charset="-122"/>
              </a:defRPr>
            </a:lvl1pPr>
          </a:lstStyle>
          <a:p>
            <a:r>
              <a:rPr lang="en-US" altLang="zh-CN" b="1" dirty="0">
                <a:latin typeface="+mj-lt"/>
              </a:rPr>
              <a:t>Filling +</a:t>
            </a:r>
          </a:p>
          <a:p>
            <a:r>
              <a:rPr lang="en-US" altLang="zh-CN" b="1" dirty="0">
                <a:latin typeface="+mj-lt"/>
              </a:rPr>
              <a:t>Overflow</a:t>
            </a:r>
            <a:endParaRPr lang="zh-CN" altLang="en-US" b="1" dirty="0">
              <a:latin typeface="+mj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524307" y="3166229"/>
            <a:ext cx="2039583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H="1">
            <a:off x="1566037" y="1077997"/>
            <a:ext cx="3005963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1566037" y="4174341"/>
            <a:ext cx="1277771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52060" y="2981563"/>
            <a:ext cx="1426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Acrylic sphere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(contracted)</a:t>
            </a:r>
            <a:endParaRPr lang="zh-CN" altLang="en-US" sz="1600" b="1" dirty="0">
              <a:solidFill>
                <a:srgbClr val="C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2593" y="3671736"/>
            <a:ext cx="19479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18000 </a:t>
            </a: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20” </a:t>
            </a:r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PMT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(contracted: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Hamamatsu 5K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NNVT 15 K)</a:t>
            </a:r>
            <a:endParaRPr lang="en-US" altLang="zh-CN" sz="1600" b="1" dirty="0">
              <a:solidFill>
                <a:srgbClr val="C00000"/>
              </a:solidFill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25000 </a:t>
            </a:r>
            <a:r>
              <a:rPr lang="en-US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3’’ </a:t>
            </a:r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PMT</a:t>
            </a:r>
          </a:p>
          <a:p>
            <a:r>
              <a:rPr lang="en-US" altLang="zh-CN" sz="1600" b="1" dirty="0" smtClean="0">
                <a:solidFill>
                  <a:srgbClr val="C00000"/>
                </a:solidFill>
                <a:latin typeface="+mj-lt"/>
                <a:ea typeface="宋体" pitchFamily="2" charset="-122"/>
                <a:cs typeface="宋体" pitchFamily="2" charset="-122"/>
              </a:rPr>
              <a:t>(contracted: HZCT)</a:t>
            </a:r>
            <a:endParaRPr lang="zh-CN" altLang="zh-CN" sz="1600" b="1" dirty="0">
              <a:solidFill>
                <a:srgbClr val="C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129" y="5373216"/>
            <a:ext cx="1487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~2000 20’’ PMT</a:t>
            </a:r>
            <a:endParaRPr lang="zh-CN" altLang="zh-CN" sz="1600" b="1" dirty="0">
              <a:solidFill>
                <a:srgbClr val="0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 flipH="1">
            <a:off x="1505770" y="5542493"/>
            <a:ext cx="977998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endCxn id="47" idx="3"/>
          </p:cNvCxnSpPr>
          <p:nvPr/>
        </p:nvCxnSpPr>
        <p:spPr>
          <a:xfrm flipH="1" flipV="1">
            <a:off x="1539882" y="2831450"/>
            <a:ext cx="1879992" cy="186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35496" y="2662173"/>
            <a:ext cx="15043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SS latticed shell</a:t>
            </a:r>
            <a:endParaRPr lang="zh-CN" altLang="en-US" sz="1600" b="1" dirty="0">
              <a:solidFill>
                <a:srgbClr val="0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H="1">
            <a:off x="5436096" y="933981"/>
            <a:ext cx="2531936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 flipH="1">
            <a:off x="6139237" y="1410011"/>
            <a:ext cx="1817139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7956376" y="764704"/>
            <a:ext cx="11038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rgbClr val="000000"/>
                </a:solidFill>
                <a:latin typeface="+mj-lt"/>
                <a:ea typeface="宋体" pitchFamily="2" charset="-122"/>
                <a:cs typeface="宋体" pitchFamily="2" charset="-122"/>
              </a:rPr>
              <a:t>Electronics</a:t>
            </a:r>
            <a:endParaRPr lang="en-US" altLang="zh-CN" sz="1600" b="1" dirty="0">
              <a:solidFill>
                <a:srgbClr val="000000"/>
              </a:solidFill>
              <a:latin typeface="+mj-lt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609840" y="2725344"/>
            <a:ext cx="1498664" cy="3108543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36000" rIns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Acrylic </a:t>
            </a:r>
            <a:r>
              <a:rPr lang="en-US" altLang="zh-CN" sz="1400" b="1" dirty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Sphere: 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ID: 35.4m</a:t>
            </a:r>
          </a:p>
          <a:p>
            <a:r>
              <a:rPr lang="en-US" altLang="zh-CN" sz="1400" b="1" dirty="0" smtClean="0">
                <a:latin typeface="+mj-lt"/>
                <a:ea typeface="宋体" pitchFamily="2" charset="-122"/>
                <a:cs typeface="宋体" pitchFamily="2" charset="-122"/>
              </a:rPr>
              <a:t>Thickness:120mm</a:t>
            </a:r>
          </a:p>
          <a:p>
            <a:endParaRPr lang="en-US" altLang="zh-CN" sz="1400" b="1" dirty="0"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SSLS: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ID: 40.1m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OD: </a:t>
            </a:r>
            <a:r>
              <a:rPr lang="en-US" altLang="zh-CN" sz="1400" b="1" dirty="0" smtClean="0">
                <a:latin typeface="+mj-lt"/>
                <a:ea typeface="宋体" pitchFamily="2" charset="-122"/>
                <a:cs typeface="宋体" pitchFamily="2" charset="-122"/>
              </a:rPr>
              <a:t>41.1m</a:t>
            </a:r>
          </a:p>
          <a:p>
            <a:endParaRPr lang="en-US" altLang="zh-CN" sz="1400" b="1" dirty="0" smtClean="0"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Water pool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ID: 43.5m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Height: 44m</a:t>
            </a:r>
          </a:p>
          <a:p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Water Depth: 43.5m</a:t>
            </a:r>
            <a:endParaRPr lang="zh-CN" altLang="zh-CN" sz="1400" b="1" dirty="0">
              <a:latin typeface="+mj-lt"/>
              <a:ea typeface="宋体" pitchFamily="2" charset="-122"/>
              <a:cs typeface="宋体" pitchFamily="2" charset="-122"/>
            </a:endParaRPr>
          </a:p>
          <a:p>
            <a:endParaRPr lang="zh-CN" altLang="zh-CN" sz="1400" b="1" dirty="0">
              <a:latin typeface="+mj-lt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7047806" y="1663309"/>
            <a:ext cx="45901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>
            <a:off x="7042377" y="6433309"/>
            <a:ext cx="464444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2303748" y="6433309"/>
            <a:ext cx="0" cy="412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7042377" y="6433309"/>
            <a:ext cx="0" cy="4120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1547664" y="1381579"/>
            <a:ext cx="1997850" cy="0"/>
          </a:xfrm>
          <a:prstGeom prst="line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00CC"/>
                </a:solidFill>
              </a:rPr>
              <a:t>JUNO</a:t>
            </a:r>
            <a:r>
              <a:rPr lang="en-US" altLang="zh-CN" dirty="0" smtClean="0"/>
              <a:t> </a:t>
            </a:r>
            <a:r>
              <a:rPr lang="en-US" altLang="zh-CN" dirty="0">
                <a:solidFill>
                  <a:srgbClr val="0000CC"/>
                </a:solidFill>
              </a:rPr>
              <a:t>Detector</a:t>
            </a:r>
            <a:endParaRPr lang="zh-CN" alt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39"/>
          <p:cNvGraphicFramePr>
            <a:graphicFrameLocks noGrp="1"/>
          </p:cNvGraphicFramePr>
          <p:nvPr>
            <p:extLst/>
          </p:nvPr>
        </p:nvGraphicFramePr>
        <p:xfrm>
          <a:off x="278120" y="1073686"/>
          <a:ext cx="6356077" cy="1188738"/>
        </p:xfrm>
        <a:graphic>
          <a:graphicData uri="http://schemas.openxmlformats.org/drawingml/2006/table">
            <a:tbl>
              <a:tblPr/>
              <a:tblGrid>
                <a:gridCol w="2258070"/>
                <a:gridCol w="1728192"/>
                <a:gridCol w="2369815"/>
              </a:tblGrid>
              <a:tr h="13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i="0" dirty="0" smtClean="0">
                          <a:solidFill>
                            <a:schemeClr val="accent1"/>
                          </a:solidFill>
                        </a:rPr>
                        <a:t>PRD 88, 013008 (2013)</a:t>
                      </a: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Relative Meas. 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Use absolute 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2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2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Statistics only</a:t>
                      </a:r>
                      <a:endParaRPr kumimoji="1" lang="en-US" altLang="zh-CN" sz="20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5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Realistic case</a:t>
                      </a:r>
                      <a:endParaRPr kumimoji="1" lang="en-US" altLang="zh-CN" sz="20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</a:t>
                      </a:r>
                      <a:r>
                        <a:rPr kumimoji="1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20733" y="191566"/>
            <a:ext cx="9144000" cy="725488"/>
          </a:xfrm>
        </p:spPr>
        <p:txBody>
          <a:bodyPr/>
          <a:lstStyle/>
          <a:p>
            <a:r>
              <a:rPr lang="en-US" altLang="zh-CN" sz="3200" dirty="0" smtClean="0"/>
              <a:t>Sensitivity on MH</a:t>
            </a:r>
            <a:endParaRPr lang="zh-CN" altLang="en-US" sz="3200" dirty="0" smtClean="0"/>
          </a:p>
        </p:txBody>
      </p:sp>
      <p:sp>
        <p:nvSpPr>
          <p:cNvPr id="14" name="内容占位符 1"/>
          <p:cNvSpPr txBox="1">
            <a:spLocks/>
          </p:cNvSpPr>
          <p:nvPr/>
        </p:nvSpPr>
        <p:spPr bwMode="auto">
          <a:xfrm>
            <a:off x="6750649" y="1078185"/>
            <a:ext cx="2088232" cy="12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2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JUNO</a:t>
            </a:r>
            <a:r>
              <a:rPr lang="en-US" altLang="zh-CN" sz="2200" dirty="0" smtClean="0">
                <a:ea typeface="黑体" pitchFamily="49" charset="-122"/>
              </a:rPr>
              <a:t> MH sensitivity with</a:t>
            </a:r>
            <a:r>
              <a:rPr lang="en-US" altLang="zh-CN" sz="2200" dirty="0" smtClean="0">
                <a:solidFill>
                  <a:srgbClr val="FF0000"/>
                </a:solidFill>
                <a:ea typeface="黑体" pitchFamily="49" charset="-122"/>
              </a:rPr>
              <a:t> 6 years</a:t>
            </a:r>
            <a:r>
              <a:rPr lang="en-US" altLang="zh-CN" sz="2200" dirty="0" smtClean="0">
                <a:ea typeface="黑体" pitchFamily="49" charset="-122"/>
              </a:rPr>
              <a:t>' data:</a:t>
            </a:r>
            <a:endParaRPr lang="en-US" altLang="zh-CN" sz="2000" dirty="0" smtClean="0">
              <a:ea typeface="黑体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2400420"/>
            <a:ext cx="3967775" cy="3129310"/>
          </a:xfrm>
          <a:prstGeom prst="rect">
            <a:avLst/>
          </a:prstGeom>
        </p:spPr>
      </p:pic>
      <p:pic>
        <p:nvPicPr>
          <p:cNvPr id="20" name="image04.png"/>
          <p:cNvPicPr>
            <a:picLocks noGrp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32" y="2489528"/>
            <a:ext cx="4396153" cy="3072523"/>
          </a:xfrm>
          <a:prstGeom prst="rect">
            <a:avLst/>
          </a:prstGeom>
          <a:ln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4365104"/>
            <a:ext cx="1800766" cy="427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80656"/>
            <a:ext cx="9040687" cy="12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002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008" y="53752"/>
            <a:ext cx="9036496" cy="626558"/>
          </a:xfrm>
        </p:spPr>
        <p:txBody>
          <a:bodyPr/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Complementary MH Determination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1231235" y="1196752"/>
                <a:ext cx="2078360" cy="7135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 smtClean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 smtClean="0">
                    <a:solidFill>
                      <a:schemeClr val="accent1"/>
                    </a:solidFill>
                  </a:rPr>
                  <a:t> Interference (</a:t>
                </a:r>
                <a:r>
                  <a:rPr lang="en-US" altLang="zh-CN" sz="2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)</a:t>
                </a:r>
                <a:endParaRPr lang="zh-CN" alt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235" y="1196752"/>
                <a:ext cx="2078360" cy="713593"/>
              </a:xfrm>
              <a:prstGeom prst="rect">
                <a:avLst/>
              </a:prstGeom>
              <a:blipFill rotWithShape="0">
                <a:blip r:embed="rId3"/>
                <a:stretch>
                  <a:fillRect l="-2915" t="-2521" b="-142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3440291" y="1196752"/>
                <a:ext cx="2078360" cy="739241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 smtClean="0">
                    <a:solidFill>
                      <a:schemeClr val="accent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zh-CN" alt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zh-CN" alt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 smtClean="0">
                    <a:solidFill>
                      <a:schemeClr val="accent1"/>
                    </a:solidFill>
                  </a:rPr>
                  <a:t> difference</a:t>
                </a:r>
                <a:endParaRPr lang="zh-CN" altLang="en-US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291" y="1196752"/>
                <a:ext cx="2078360" cy="739241"/>
              </a:xfrm>
              <a:prstGeom prst="rect">
                <a:avLst/>
              </a:prstGeom>
              <a:blipFill rotWithShape="0">
                <a:blip r:embed="rId4"/>
                <a:stretch>
                  <a:fillRect l="-2624" t="-2419" b="-1290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/>
          <p:cNvSpPr txBox="1"/>
          <p:nvPr/>
        </p:nvSpPr>
        <p:spPr>
          <a:xfrm>
            <a:off x="5627499" y="1196752"/>
            <a:ext cx="2078360" cy="71359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US" altLang="zh-CN" sz="2000" dirty="0" smtClean="0">
                <a:solidFill>
                  <a:schemeClr val="accent1"/>
                </a:solidFill>
              </a:rPr>
              <a:t>Matter Effect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 flipV="1">
            <a:off x="5652120" y="2095011"/>
            <a:ext cx="1890471" cy="12295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文本框 13"/>
          <p:cNvSpPr txBox="1"/>
          <p:nvPr/>
        </p:nvSpPr>
        <p:spPr>
          <a:xfrm>
            <a:off x="7596336" y="1916832"/>
            <a:ext cx="151216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atmospheric</a:t>
            </a:r>
            <a:endParaRPr lang="zh-CN" altLang="en-US" sz="18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1365378" y="2107304"/>
            <a:ext cx="3384000" cy="0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107504" y="1935993"/>
            <a:ext cx="1410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rgbClr val="C00000"/>
                </a:solidFill>
              </a:rPr>
              <a:t>Reactor</a:t>
            </a:r>
            <a:endParaRPr lang="zh-CN" altLang="en-US" sz="1800" dirty="0">
              <a:solidFill>
                <a:srgbClr val="C00000"/>
              </a:solidFill>
            </a:endParaRPr>
          </a:p>
        </p:txBody>
      </p:sp>
      <p:cxnSp>
        <p:nvCxnSpPr>
          <p:cNvPr id="21" name="直接连接符 20"/>
          <p:cNvCxnSpPr>
            <a:endCxn id="25" idx="1"/>
          </p:cNvCxnSpPr>
          <p:nvPr/>
        </p:nvCxnSpPr>
        <p:spPr bwMode="auto">
          <a:xfrm>
            <a:off x="4283968" y="2452435"/>
            <a:ext cx="3312368" cy="9103"/>
          </a:xfrm>
          <a:prstGeom prst="line">
            <a:avLst/>
          </a:prstGeom>
          <a:solidFill>
            <a:srgbClr val="FF0000"/>
          </a:solidFill>
          <a:ln w="11430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文本框 24"/>
          <p:cNvSpPr txBox="1"/>
          <p:nvPr/>
        </p:nvSpPr>
        <p:spPr>
          <a:xfrm>
            <a:off x="7596336" y="2276872"/>
            <a:ext cx="141000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rgbClr val="0000CC"/>
                </a:solidFill>
              </a:rPr>
              <a:t>Accelerator</a:t>
            </a:r>
            <a:endParaRPr lang="zh-CN" altLang="en-US" sz="1800" dirty="0">
              <a:solidFill>
                <a:srgbClr val="0000CC"/>
              </a:solidFill>
            </a:endParaRPr>
          </a:p>
        </p:txBody>
      </p:sp>
      <p:sp>
        <p:nvSpPr>
          <p:cNvPr id="24" name="内容占位符 2"/>
          <p:cNvSpPr txBox="1">
            <a:spLocks/>
          </p:cNvSpPr>
          <p:nvPr/>
        </p:nvSpPr>
        <p:spPr bwMode="auto">
          <a:xfrm>
            <a:off x="742318" y="2802606"/>
            <a:ext cx="8014120" cy="370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400" dirty="0" smtClean="0">
                <a:solidFill>
                  <a:schemeClr val="accent1"/>
                </a:solidFill>
                <a:ea typeface="黑体" pitchFamily="49" charset="-122"/>
              </a:rPr>
              <a:t>Reactors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solidFill>
                  <a:schemeClr val="tx1"/>
                </a:solidFill>
                <a:ea typeface="黑体" pitchFamily="49" charset="-122"/>
              </a:rPr>
              <a:t>JUNO: approved, data in 2020, 3-4</a:t>
            </a:r>
            <a:r>
              <a:rPr lang="en-US" altLang="zh-CN" sz="2000" dirty="0" smtClean="0">
                <a:solidFill>
                  <a:schemeClr val="tx1"/>
                </a:solidFill>
                <a:ea typeface="黑体" pitchFamily="49" charset="-122"/>
                <a:sym typeface="Symbol" panose="05050102010706020507" pitchFamily="18" charset="2"/>
              </a:rPr>
              <a:t> in 6 years.</a:t>
            </a:r>
            <a:endParaRPr lang="en-US" altLang="zh-CN" sz="2000" dirty="0" smtClean="0">
              <a:solidFill>
                <a:schemeClr val="tx1"/>
              </a:solidFill>
              <a:ea typeface="黑体" pitchFamily="49" charset="-122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ea typeface="黑体" pitchFamily="49" charset="-122"/>
              </a:rPr>
              <a:t>RENO-50: R&amp;D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2400" dirty="0" smtClean="0">
                <a:solidFill>
                  <a:schemeClr val="accent1"/>
                </a:solidFill>
                <a:ea typeface="黑体" pitchFamily="49" charset="-122"/>
              </a:rPr>
              <a:t>Atmospheric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>
                <a:solidFill>
                  <a:schemeClr val="tx1"/>
                </a:solidFill>
                <a:ea typeface="黑体" pitchFamily="49" charset="-122"/>
                <a:sym typeface="Symbol" panose="05050102010706020507" pitchFamily="18" charset="2"/>
              </a:rPr>
              <a:t>INO: </a:t>
            </a:r>
            <a:r>
              <a:rPr lang="en-US" altLang="zh-CN" sz="2000" dirty="0" smtClean="0">
                <a:solidFill>
                  <a:schemeClr val="tx1"/>
                </a:solidFill>
                <a:ea typeface="黑体" pitchFamily="49" charset="-122"/>
                <a:sym typeface="Symbol" panose="05050102010706020507" pitchFamily="18" charset="2"/>
              </a:rPr>
              <a:t>approved, data in 2019-2020, 3 in 10 years</a:t>
            </a:r>
            <a:endParaRPr lang="en-US" altLang="zh-CN" sz="2000" dirty="0">
              <a:solidFill>
                <a:schemeClr val="tx1"/>
              </a:solidFill>
              <a:ea typeface="黑体" pitchFamily="49" charset="-122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ea typeface="黑体" pitchFamily="49" charset="-122"/>
              </a:rPr>
              <a:t>PINGU</a:t>
            </a:r>
            <a:r>
              <a:rPr lang="zh-CN" altLang="en-US" sz="2000" dirty="0" smtClean="0">
                <a:ea typeface="黑体" pitchFamily="49" charset="-122"/>
              </a:rPr>
              <a:t>：  </a:t>
            </a:r>
            <a:r>
              <a:rPr lang="en-US" altLang="zh-CN" sz="2000" dirty="0" smtClean="0">
                <a:ea typeface="黑体" pitchFamily="49" charset="-122"/>
              </a:rPr>
              <a:t>planned, data in 2021</a:t>
            </a:r>
            <a:r>
              <a:rPr lang="zh-CN" altLang="en-US" sz="2000" dirty="0" smtClean="0">
                <a:ea typeface="黑体" pitchFamily="49" charset="-122"/>
              </a:rPr>
              <a:t>，</a:t>
            </a:r>
            <a:r>
              <a:rPr lang="en-US" altLang="zh-CN" sz="2000" dirty="0" smtClean="0">
                <a:ea typeface="黑体" pitchFamily="49" charset="-122"/>
              </a:rPr>
              <a:t>3</a:t>
            </a:r>
            <a:r>
              <a:rPr lang="en-US" altLang="zh-CN" sz="2000" dirty="0">
                <a:ea typeface="黑体" pitchFamily="49" charset="-122"/>
                <a:sym typeface="Symbol" panose="05050102010706020507" pitchFamily="18" charset="2"/>
              </a:rPr>
              <a:t> </a:t>
            </a:r>
            <a:r>
              <a:rPr lang="en-US" altLang="zh-CN" sz="2000" dirty="0" smtClean="0">
                <a:ea typeface="黑体" pitchFamily="49" charset="-122"/>
                <a:sym typeface="Symbol" panose="05050102010706020507" pitchFamily="18" charset="2"/>
              </a:rPr>
              <a:t>in 4 years</a:t>
            </a:r>
            <a:endParaRPr lang="en-US" altLang="zh-CN" sz="2000" dirty="0">
              <a:ea typeface="黑体" pitchFamily="49" charset="-122"/>
              <a:sym typeface="Symbol" panose="05050102010706020507" pitchFamily="18" charset="2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ea typeface="黑体" pitchFamily="49" charset="-122"/>
              </a:rPr>
              <a:t>ORCA</a:t>
            </a:r>
            <a:r>
              <a:rPr lang="zh-CN" altLang="en-US" sz="2000" dirty="0" smtClean="0">
                <a:ea typeface="黑体" pitchFamily="49" charset="-122"/>
              </a:rPr>
              <a:t>：   </a:t>
            </a:r>
            <a:r>
              <a:rPr lang="en-US" altLang="zh-CN" sz="2000" dirty="0" smtClean="0">
                <a:ea typeface="黑体" pitchFamily="49" charset="-122"/>
              </a:rPr>
              <a:t>planned, data in 2020</a:t>
            </a:r>
            <a:r>
              <a:rPr lang="zh-CN" altLang="en-US" sz="2000" dirty="0" smtClean="0">
                <a:ea typeface="黑体" pitchFamily="49" charset="-122"/>
              </a:rPr>
              <a:t>，</a:t>
            </a:r>
            <a:r>
              <a:rPr lang="en-US" altLang="zh-CN" sz="2000" dirty="0">
                <a:ea typeface="黑体" pitchFamily="49" charset="-122"/>
              </a:rPr>
              <a:t>3</a:t>
            </a:r>
            <a:r>
              <a:rPr lang="en-US" altLang="zh-CN" sz="2000" dirty="0" smtClean="0">
                <a:ea typeface="黑体" pitchFamily="49" charset="-122"/>
                <a:sym typeface="Symbol" panose="05050102010706020507" pitchFamily="18" charset="2"/>
              </a:rPr>
              <a:t> in 4 years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ea typeface="黑体" pitchFamily="49" charset="-122"/>
              </a:rPr>
              <a:t>Hyper-K</a:t>
            </a:r>
            <a:r>
              <a:rPr lang="zh-CN" altLang="en-US" sz="2000" dirty="0" smtClean="0">
                <a:ea typeface="黑体" pitchFamily="49" charset="-122"/>
              </a:rPr>
              <a:t>：</a:t>
            </a:r>
            <a:r>
              <a:rPr lang="en-US" altLang="zh-CN" sz="2000" dirty="0" smtClean="0">
                <a:ea typeface="黑体" pitchFamily="49" charset="-122"/>
              </a:rPr>
              <a:t>planned, data in 2025.</a:t>
            </a:r>
            <a:endParaRPr lang="en-US" altLang="zh-CN" sz="2000" dirty="0">
              <a:ea typeface="黑体" pitchFamily="49" charset="-12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2400" dirty="0" smtClean="0">
                <a:solidFill>
                  <a:schemeClr val="accent1"/>
                </a:solidFill>
                <a:ea typeface="黑体" pitchFamily="49" charset="-122"/>
              </a:rPr>
              <a:t>Accelerator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err="1" smtClean="0">
                <a:solidFill>
                  <a:schemeClr val="accent1"/>
                </a:solidFill>
                <a:ea typeface="黑体" pitchFamily="49" charset="-122"/>
              </a:rPr>
              <a:t>NOvA</a:t>
            </a:r>
            <a:r>
              <a:rPr lang="en-US" altLang="zh-CN" sz="2000" dirty="0" smtClean="0">
                <a:solidFill>
                  <a:schemeClr val="accent1"/>
                </a:solidFill>
                <a:ea typeface="黑体" pitchFamily="49" charset="-122"/>
              </a:rPr>
              <a:t>: operation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zh-CN" sz="2000" dirty="0" smtClean="0">
                <a:ea typeface="黑体" pitchFamily="49" charset="-122"/>
              </a:rPr>
              <a:t>DUNE</a:t>
            </a:r>
            <a:r>
              <a:rPr lang="zh-CN" altLang="en-US" sz="2000" dirty="0">
                <a:ea typeface="黑体" pitchFamily="49" charset="-122"/>
              </a:rPr>
              <a:t>：</a:t>
            </a:r>
            <a:r>
              <a:rPr lang="en-US" altLang="zh-CN" sz="2000" dirty="0">
                <a:ea typeface="黑体" pitchFamily="49" charset="-122"/>
              </a:rPr>
              <a:t>10 </a:t>
            </a:r>
            <a:r>
              <a:rPr lang="en-US" altLang="zh-CN" sz="2000" dirty="0" err="1">
                <a:ea typeface="黑体" pitchFamily="49" charset="-122"/>
              </a:rPr>
              <a:t>kton</a:t>
            </a:r>
            <a:r>
              <a:rPr lang="en-US" altLang="zh-CN" sz="2000" dirty="0">
                <a:ea typeface="黑体" pitchFamily="49" charset="-122"/>
              </a:rPr>
              <a:t> from 2024, </a:t>
            </a:r>
            <a:r>
              <a:rPr lang="en-US" altLang="zh-CN" sz="2000" dirty="0" smtClean="0">
                <a:ea typeface="黑体" pitchFamily="49" charset="-122"/>
              </a:rPr>
              <a:t>40 </a:t>
            </a:r>
            <a:r>
              <a:rPr lang="en-US" altLang="zh-CN" sz="2000" dirty="0" err="1" smtClean="0">
                <a:ea typeface="黑体" pitchFamily="49" charset="-122"/>
              </a:rPr>
              <a:t>kton</a:t>
            </a:r>
            <a:r>
              <a:rPr lang="en-US" altLang="zh-CN" sz="2000" dirty="0" smtClean="0">
                <a:ea typeface="黑体" pitchFamily="49" charset="-122"/>
              </a:rPr>
              <a:t> from 2030, &gt;5</a:t>
            </a:r>
            <a:r>
              <a:rPr lang="en-US" altLang="zh-CN" sz="2000" dirty="0" smtClean="0">
                <a:ea typeface="黑体" pitchFamily="49" charset="-122"/>
                <a:sym typeface="Symbol" panose="05050102010706020507" pitchFamily="18" charset="2"/>
              </a:rPr>
              <a:t> for all CPs</a:t>
            </a:r>
            <a:endParaRPr lang="en-US" altLang="zh-CN" sz="2000" dirty="0" smtClean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42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3" y="746832"/>
            <a:ext cx="6680174" cy="4482368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Precision Measurements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788933" y="5157192"/>
          <a:ext cx="7566134" cy="1645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447"/>
                <a:gridCol w="2275056"/>
                <a:gridCol w="4148631"/>
              </a:tblGrid>
              <a:tr h="282637">
                <a:tc>
                  <a:txBody>
                    <a:bodyPr/>
                    <a:lstStyle/>
                    <a:p>
                      <a:endParaRPr lang="zh-CN" alt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Statistics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+BG+1%</a:t>
                      </a:r>
                      <a:r>
                        <a:rPr lang="en-US" altLang="zh-CN" sz="2000" b="1" baseline="0" dirty="0" smtClean="0"/>
                        <a:t> b2b</a:t>
                      </a:r>
                      <a:r>
                        <a:rPr lang="en-US" altLang="zh-CN" sz="2000" b="1" dirty="0" smtClean="0"/>
                        <a:t>+1% Scale +1% </a:t>
                      </a:r>
                      <a:r>
                        <a:rPr lang="en-US" altLang="zh-CN" sz="2000" b="1" dirty="0" err="1" smtClean="0"/>
                        <a:t>E</a:t>
                      </a:r>
                      <a:r>
                        <a:rPr lang="en-US" altLang="zh-CN" sz="2000" b="1" baseline="0" dirty="0" err="1" smtClean="0"/>
                        <a:t>nonL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sin</a:t>
                      </a:r>
                      <a:r>
                        <a:rPr lang="en-US" altLang="zh-CN" sz="2000" b="1" baseline="30000" dirty="0" smtClean="0"/>
                        <a:t>2</a:t>
                      </a:r>
                      <a:r>
                        <a:rPr lang="en-US" altLang="zh-CN" sz="2000" b="1" dirty="0" smtClean="0"/>
                        <a:t> </a:t>
                      </a:r>
                      <a:r>
                        <a:rPr lang="el-GR" altLang="zh-CN" sz="2000" b="1" dirty="0" smtClean="0"/>
                        <a:t>θ</a:t>
                      </a:r>
                      <a:r>
                        <a:rPr lang="en-US" altLang="zh-CN" sz="2000" b="1" baseline="-25000" dirty="0" smtClean="0"/>
                        <a:t>12</a:t>
                      </a:r>
                      <a:r>
                        <a:rPr lang="en-US" altLang="zh-CN" sz="2000" b="1" dirty="0" smtClean="0"/>
                        <a:t> </a:t>
                      </a:r>
                      <a:endParaRPr lang="zh-CN" alt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/>
                        <a:t>0.54%</a:t>
                      </a:r>
                      <a:endParaRPr lang="zh-CN" alt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/>
                        <a:t>0.67%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2000" b="1" dirty="0" smtClean="0"/>
                        <a:t>Δ</a:t>
                      </a:r>
                      <a:r>
                        <a:rPr lang="en-US" altLang="zh-CN" sz="2000" b="1" dirty="0" smtClean="0"/>
                        <a:t>m</a:t>
                      </a:r>
                      <a:r>
                        <a:rPr lang="en-US" altLang="zh-CN" sz="2000" b="1" baseline="30000" dirty="0" smtClean="0"/>
                        <a:t>2</a:t>
                      </a:r>
                      <a:r>
                        <a:rPr lang="en-US" altLang="zh-CN" sz="2000" b="1" baseline="-25000" dirty="0" smtClean="0"/>
                        <a:t>21</a:t>
                      </a:r>
                      <a:endParaRPr lang="zh-CN" alt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/>
                        <a:t>0.24%</a:t>
                      </a:r>
                      <a:endParaRPr lang="zh-CN" altLang="en-US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/>
                        <a:t>0.59%</a:t>
                      </a:r>
                      <a:endParaRPr lang="zh-CN" altLang="en-US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2000" b="1" dirty="0" smtClean="0"/>
                        <a:t>Δ</a:t>
                      </a:r>
                      <a:r>
                        <a:rPr lang="en-US" altLang="zh-CN" sz="2000" b="1" dirty="0" smtClean="0"/>
                        <a:t>m</a:t>
                      </a:r>
                      <a:r>
                        <a:rPr lang="en-US" altLang="zh-CN" sz="2000" b="1" baseline="30000" dirty="0" smtClean="0"/>
                        <a:t>2</a:t>
                      </a:r>
                      <a:r>
                        <a:rPr lang="en-US" altLang="zh-CN" sz="2000" b="1" baseline="-25000" dirty="0" smtClean="0"/>
                        <a:t>ee</a:t>
                      </a:r>
                      <a:endParaRPr lang="zh-CN" altLang="en-US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/>
                        <a:t>0.27%</a:t>
                      </a:r>
                      <a:endParaRPr lang="zh-CN" altLang="en-US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kern="1200" dirty="0" smtClean="0"/>
                        <a:t>0.44%</a:t>
                      </a:r>
                      <a:endParaRPr lang="zh-CN" altLang="en-US" sz="2000" b="1" kern="1200" dirty="0" smtClean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6088039" y="2988016"/>
            <a:ext cx="28967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Probing the </a:t>
            </a:r>
            <a:r>
              <a:rPr lang="en-US" altLang="zh-CN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unitarity </a:t>
            </a:r>
            <a:r>
              <a:rPr lang="en-US" altLang="zh-CN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of U</a:t>
            </a:r>
            <a:r>
              <a:rPr lang="en-US" altLang="zh-CN" sz="2000" b="1" baseline="-25000" dirty="0">
                <a:solidFill>
                  <a:srgbClr val="0000CC"/>
                </a:solidFill>
                <a:cs typeface="Times New Roman" panose="02020603050405020304" pitchFamily="18" charset="0"/>
              </a:rPr>
              <a:t>PMNS</a:t>
            </a:r>
            <a:r>
              <a:rPr lang="en-US" altLang="zh-CN" sz="2000" b="1" dirty="0">
                <a:solidFill>
                  <a:srgbClr val="0000CC"/>
                </a:solidFill>
                <a:cs typeface="Times New Roman" panose="02020603050405020304" pitchFamily="18" charset="0"/>
              </a:rPr>
              <a:t> to ~1</a:t>
            </a:r>
            <a:r>
              <a:rPr lang="en-US" altLang="zh-CN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%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rgbClr val="002060"/>
                </a:solidFill>
              </a:rPr>
              <a:t>more </a:t>
            </a:r>
            <a:r>
              <a:rPr lang="en-US" altLang="zh-CN" sz="2000" dirty="0">
                <a:solidFill>
                  <a:srgbClr val="002060"/>
                </a:solidFill>
              </a:rPr>
              <a:t>precise than CKM matrix elements !</a:t>
            </a:r>
          </a:p>
          <a:p>
            <a:pPr>
              <a:defRPr/>
            </a:pPr>
            <a:endParaRPr lang="zh-CN" altLang="en-US" sz="20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158744" y="10716"/>
            <a:ext cx="968686" cy="900770"/>
            <a:chOff x="8158744" y="10716"/>
            <a:chExt cx="968686" cy="90077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8745" y="10716"/>
              <a:ext cx="968685" cy="900770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 bwMode="auto">
            <a:xfrm>
              <a:off x="8158744" y="24867"/>
              <a:ext cx="966205" cy="87747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noFill/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6088039" y="1397302"/>
            <a:ext cx="2994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Smeared by 3%/</a:t>
            </a:r>
            <a:r>
              <a:rPr lang="en-US" altLang="zh-CN" sz="2000" b="1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sqrt</a:t>
            </a:r>
            <a:r>
              <a:rPr lang="en-US" altLang="zh-CN" sz="2000" b="1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(E)</a:t>
            </a:r>
            <a:endParaRPr lang="zh-CN" altLang="en-US" sz="2000" b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310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How to measure </a:t>
            </a:r>
            <a:r>
              <a:rPr lang="en-US" altLang="zh-CN" smtClean="0">
                <a:sym typeface="Symbol"/>
              </a:rPr>
              <a:t></a:t>
            </a:r>
            <a:r>
              <a:rPr lang="en-US" altLang="zh-CN" baseline="-25000" smtClean="0">
                <a:sym typeface="Symbol"/>
              </a:rPr>
              <a:t>13</a:t>
            </a:r>
            <a:endParaRPr lang="zh-CN" altLang="en-US" baseline="-25000"/>
          </a:p>
        </p:txBody>
      </p:sp>
      <p:pic>
        <p:nvPicPr>
          <p:cNvPr id="4" name="Picture 25" descr="allbaseline_dyb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24" y="3444772"/>
            <a:ext cx="3864119" cy="313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对象 4"/>
          <p:cNvGraphicFramePr>
            <a:graphicFrameLocks noChangeAspect="1"/>
          </p:cNvGraphicFramePr>
          <p:nvPr>
            <p:extLst/>
          </p:nvPr>
        </p:nvGraphicFramePr>
        <p:xfrm>
          <a:off x="251520" y="5532666"/>
          <a:ext cx="5016188" cy="1136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4" name="Equation" r:id="rId4" imgW="2577960" imgH="583920" progId="Equation.DSMT4">
                  <p:embed/>
                </p:oleObj>
              </mc:Choice>
              <mc:Fallback>
                <p:oleObj name="Equation" r:id="rId4" imgW="257796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532666"/>
                        <a:ext cx="5016188" cy="1136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661864" y="4365104"/>
            <a:ext cx="434218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0ADF"/>
                </a:solidFill>
                <a:latin typeface="Times New Roman" pitchFamily="18" charset="0"/>
                <a:cs typeface="Times New Roman" pitchFamily="18" charset="0"/>
              </a:rPr>
              <a:t>Reactor </a:t>
            </a:r>
            <a:r>
              <a:rPr lang="en-US" altLang="zh-CN" sz="2400" smtClean="0">
                <a:latin typeface="Times New Roman" pitchFamily="18" charset="0"/>
                <a:cs typeface="Times New Roman" pitchFamily="18" charset="0"/>
              </a:rPr>
              <a:t>(disappearance</a:t>
            </a:r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 Clean in physics, only related to 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</a:t>
            </a:r>
            <a:r>
              <a:rPr lang="en-US" altLang="zh-CN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13</a:t>
            </a:r>
            <a:r>
              <a:rPr lang="en-US" altLang="zh-CN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en-US" altLang="zh-CN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000" b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Precision</a:t>
            </a:r>
            <a:r>
              <a:rPr lang="en-US" altLang="zh-CN" sz="200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smtClean="0">
                <a:latin typeface="Times New Roman" pitchFamily="18" charset="0"/>
                <a:cs typeface="Times New Roman" pitchFamily="18" charset="0"/>
              </a:rPr>
              <a:t>measurement</a:t>
            </a:r>
            <a:endParaRPr lang="en-US" altLang="zh-CN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对象 7"/>
          <p:cNvGraphicFramePr>
            <a:graphicFrameLocks noChangeAspect="1"/>
          </p:cNvGraphicFramePr>
          <p:nvPr>
            <p:extLst/>
          </p:nvPr>
        </p:nvGraphicFramePr>
        <p:xfrm>
          <a:off x="4068192" y="1916832"/>
          <a:ext cx="5040312" cy="1360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5" name="Equation" r:id="rId6" imgW="2590560" imgH="698400" progId="Equation.DSMT4">
                  <p:embed/>
                </p:oleObj>
              </mc:Choice>
              <mc:Fallback>
                <p:oleObj name="Equation" r:id="rId6" imgW="259056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192" y="1916832"/>
                        <a:ext cx="5040312" cy="1360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4608387" y="965169"/>
            <a:ext cx="4176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smtClean="0">
                <a:solidFill>
                  <a:srgbClr val="000ADF"/>
                </a:solidFill>
                <a:latin typeface="Times New Roman" pitchFamily="18" charset="0"/>
                <a:cs typeface="Times New Roman" pitchFamily="18" charset="0"/>
              </a:rPr>
              <a:t>Accelerator </a:t>
            </a:r>
            <a:r>
              <a:rPr lang="en-US" altLang="zh-CN" sz="24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4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appearance</a:t>
            </a:r>
            <a:r>
              <a:rPr lang="en-US" altLang="zh-CN" sz="240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CN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mtClean="0">
                <a:latin typeface="Times New Roman" pitchFamily="18" charset="0"/>
                <a:cs typeface="Times New Roman" pitchFamily="18" charset="0"/>
              </a:rPr>
              <a:t>Related with CPV and matter effect</a:t>
            </a:r>
            <a:endParaRPr lang="en-US" altLang="zh-CN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692696"/>
            <a:ext cx="3603924" cy="351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11760" y="112474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T2K</a:t>
            </a:r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7632724" y="3557623"/>
            <a:ext cx="115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4MeV </a:t>
            </a:r>
            <a:r>
              <a:rPr lang="en-US" altLang="zh-CN" smtClean="0">
                <a:latin typeface="Times New Roman"/>
                <a:cs typeface="Times New Roman"/>
              </a:rPr>
              <a:t>͞</a:t>
            </a:r>
            <a:r>
              <a:rPr lang="en-US" altLang="zh-CN" smtClean="0">
                <a:sym typeface="Symbol"/>
              </a:rPr>
              <a:t></a:t>
            </a:r>
            <a:r>
              <a:rPr lang="en-US" altLang="zh-CN" baseline="-25000" smtClean="0">
                <a:sym typeface="Symbol"/>
              </a:rPr>
              <a:t>e</a:t>
            </a:r>
            <a:endParaRPr lang="zh-CN" altLang="en-US" baseline="-25000"/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6056872" y="2420888"/>
            <a:ext cx="86409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7253373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692150"/>
          </a:xfrm>
        </p:spPr>
        <p:txBody>
          <a:bodyPr/>
          <a:lstStyle/>
          <a:p>
            <a:r>
              <a:rPr lang="en-US" altLang="zh-CN" sz="3600" dirty="0" smtClean="0"/>
              <a:t>Supernova </a:t>
            </a:r>
            <a:r>
              <a:rPr lang="en-US" altLang="zh-CN" dirty="0"/>
              <a:t>N</a:t>
            </a:r>
            <a:r>
              <a:rPr lang="en-US" altLang="zh-CN" sz="3600" dirty="0" smtClean="0"/>
              <a:t>eutrinos</a:t>
            </a:r>
            <a:endParaRPr lang="zh-CN" altLang="en-US" sz="3600" dirty="0" smtClean="0"/>
          </a:p>
        </p:txBody>
      </p:sp>
      <p:sp>
        <p:nvSpPr>
          <p:cNvPr id="128003" name="内容占位符 2"/>
          <p:cNvSpPr>
            <a:spLocks noGrp="1"/>
          </p:cNvSpPr>
          <p:nvPr>
            <p:ph idx="1"/>
          </p:nvPr>
        </p:nvSpPr>
        <p:spPr>
          <a:xfrm>
            <a:off x="285750" y="692150"/>
            <a:ext cx="8572500" cy="2224088"/>
          </a:xfrm>
        </p:spPr>
        <p:txBody>
          <a:bodyPr/>
          <a:lstStyle/>
          <a:p>
            <a:r>
              <a:rPr lang="en-US" altLang="zh-CN" sz="2600" dirty="0" smtClean="0"/>
              <a:t>Less than 20 events observed so far</a:t>
            </a:r>
          </a:p>
          <a:p>
            <a:r>
              <a:rPr lang="en-US" altLang="zh-CN" sz="2600" dirty="0" smtClean="0"/>
              <a:t>Assumptions:</a:t>
            </a:r>
          </a:p>
          <a:p>
            <a:pPr lvl="1"/>
            <a:r>
              <a:rPr lang="en-US" altLang="zh-CN" sz="2200" dirty="0" smtClean="0"/>
              <a:t>Distance: 10 </a:t>
            </a:r>
            <a:r>
              <a:rPr lang="en-US" altLang="zh-CN" sz="2200" dirty="0" err="1" smtClean="0"/>
              <a:t>kpc</a:t>
            </a:r>
            <a:r>
              <a:rPr lang="en-US" altLang="zh-CN" sz="2200" dirty="0" smtClean="0"/>
              <a:t> (our Galaxy center) </a:t>
            </a:r>
          </a:p>
          <a:p>
            <a:pPr lvl="1"/>
            <a:r>
              <a:rPr lang="en-US" altLang="zh-CN" sz="2200" dirty="0" smtClean="0"/>
              <a:t>Energy: 3</a:t>
            </a:r>
            <a:r>
              <a:rPr lang="en-US" altLang="zh-CN" sz="2200" dirty="0" smtClean="0">
                <a:sym typeface="Symbol" panose="05050102010706020507" pitchFamily="18" charset="2"/>
              </a:rPr>
              <a:t>10</a:t>
            </a:r>
            <a:r>
              <a:rPr lang="en-US" altLang="zh-CN" sz="2200" baseline="30000" dirty="0" smtClean="0">
                <a:sym typeface="Symbol" panose="05050102010706020507" pitchFamily="18" charset="2"/>
              </a:rPr>
              <a:t>53</a:t>
            </a:r>
            <a:r>
              <a:rPr lang="en-US" altLang="zh-CN" sz="2200" dirty="0" smtClean="0">
                <a:sym typeface="Symbol" panose="05050102010706020507" pitchFamily="18" charset="2"/>
              </a:rPr>
              <a:t> erg</a:t>
            </a:r>
          </a:p>
          <a:p>
            <a:pPr lvl="1"/>
            <a:r>
              <a:rPr lang="en-US" altLang="zh-CN" sz="2200" dirty="0" smtClean="0">
                <a:sym typeface="Symbol" panose="05050102010706020507" pitchFamily="18" charset="2"/>
              </a:rPr>
              <a:t>L</a:t>
            </a:r>
            <a:r>
              <a:rPr lang="en-US" altLang="zh-CN" sz="2200" baseline="-25000" dirty="0" smtClean="0">
                <a:latin typeface="Symbol" panose="05050102010706020507" pitchFamily="18" charset="2"/>
                <a:sym typeface="Symbol" panose="05050102010706020507" pitchFamily="18" charset="2"/>
              </a:rPr>
              <a:t>n</a:t>
            </a:r>
            <a:r>
              <a:rPr lang="en-US" altLang="zh-CN" sz="2200" dirty="0" smtClean="0">
                <a:sym typeface="Symbol" panose="05050102010706020507" pitchFamily="18" charset="2"/>
              </a:rPr>
              <a:t> the same for all types</a:t>
            </a:r>
          </a:p>
        </p:txBody>
      </p:sp>
      <p:pic>
        <p:nvPicPr>
          <p:cNvPr id="128009" name="Picture 12" descr="Betelgeuse: its appearance, size, and locatio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938" y="774700"/>
            <a:ext cx="3059112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0" name="矩形 23"/>
          <p:cNvSpPr>
            <a:spLocks noChangeArrowheads="1"/>
          </p:cNvSpPr>
          <p:nvPr/>
        </p:nvSpPr>
        <p:spPr bwMode="auto">
          <a:xfrm>
            <a:off x="5976938" y="774700"/>
            <a:ext cx="1528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tabLst>
                <a:tab pos="85725" algn="l"/>
              </a:tabLst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tabLst>
                <a:tab pos="85725" algn="l"/>
              </a:tabLst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tabLst>
                <a:tab pos="85725" algn="l"/>
              </a:tabLst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5725" algn="l"/>
              </a:tabLst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200" b="0">
                <a:solidFill>
                  <a:srgbClr val="FFFFFF"/>
                </a:solidFill>
                <a:ea typeface="宋体" panose="02010600030101010101" pitchFamily="2" charset="-122"/>
              </a:rPr>
              <a:t>Possible candidate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3041139"/>
            <a:ext cx="6888473" cy="348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20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8351837" cy="692150"/>
          </a:xfrm>
        </p:spPr>
        <p:txBody>
          <a:bodyPr/>
          <a:lstStyle/>
          <a:p>
            <a:r>
              <a:rPr lang="en-US" altLang="zh-CN" sz="3600" dirty="0" smtClean="0"/>
              <a:t>Supernova </a:t>
            </a:r>
            <a:r>
              <a:rPr lang="en-US" altLang="zh-CN" dirty="0"/>
              <a:t>N</a:t>
            </a:r>
            <a:r>
              <a:rPr lang="en-US" altLang="zh-CN" sz="3600" dirty="0" smtClean="0"/>
              <a:t>eutrinos</a:t>
            </a:r>
            <a:endParaRPr lang="zh-CN" altLang="en-US" sz="3600" dirty="0" smtClean="0"/>
          </a:p>
        </p:txBody>
      </p:sp>
      <p:sp>
        <p:nvSpPr>
          <p:cNvPr id="128004" name="矩形 10"/>
          <p:cNvSpPr>
            <a:spLocks noChangeArrowheads="1"/>
          </p:cNvSpPr>
          <p:nvPr/>
        </p:nvSpPr>
        <p:spPr bwMode="auto">
          <a:xfrm>
            <a:off x="-10456" y="3041071"/>
            <a:ext cx="9036496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dirty="0">
                <a:solidFill>
                  <a:srgbClr val="0000CC"/>
                </a:solidFill>
                <a:ea typeface="宋体" panose="02010600030101010101" pitchFamily="2" charset="-122"/>
              </a:rPr>
              <a:t>LS detector vs. Water Cerenkov </a:t>
            </a:r>
            <a:r>
              <a:rPr lang="en-US" altLang="zh-CN" sz="1800" dirty="0" smtClean="0">
                <a:solidFill>
                  <a:srgbClr val="0000CC"/>
                </a:solidFill>
                <a:ea typeface="宋体" panose="02010600030101010101" pitchFamily="2" charset="-122"/>
              </a:rPr>
              <a:t>detectors: much </a:t>
            </a:r>
            <a:r>
              <a:rPr lang="en-US" altLang="zh-CN" sz="1800" dirty="0">
                <a:solidFill>
                  <a:srgbClr val="0000CC"/>
                </a:solidFill>
                <a:ea typeface="宋体" panose="02010600030101010101" pitchFamily="2" charset="-122"/>
              </a:rPr>
              <a:t>better detection to these correlated events</a:t>
            </a:r>
          </a:p>
        </p:txBody>
      </p:sp>
      <p:sp>
        <p:nvSpPr>
          <p:cNvPr id="128005" name="矩形 10"/>
          <p:cNvSpPr>
            <a:spLocks noChangeArrowheads="1"/>
          </p:cNvSpPr>
          <p:nvPr/>
        </p:nvSpPr>
        <p:spPr bwMode="auto">
          <a:xfrm>
            <a:off x="903956" y="3410403"/>
            <a:ext cx="7632700" cy="4000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Wingdings" panose="05000000000000000000" pitchFamily="2" charset="2"/>
              </a:rPr>
              <a:t> Measure e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nergy spectra &amp; fluxes of almost all types of neutrinos   </a:t>
            </a:r>
          </a:p>
        </p:txBody>
      </p:sp>
      <p:pic>
        <p:nvPicPr>
          <p:cNvPr id="1280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1625" y="1117908"/>
            <a:ext cx="6145212" cy="191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9" name="矩形 11"/>
          <p:cNvSpPr>
            <a:spLocks noChangeArrowheads="1"/>
          </p:cNvSpPr>
          <p:nvPr/>
        </p:nvSpPr>
        <p:spPr bwMode="auto">
          <a:xfrm>
            <a:off x="1738279" y="789547"/>
            <a:ext cx="5767421" cy="36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0" dirty="0">
                <a:solidFill>
                  <a:srgbClr val="000000"/>
                </a:solidFill>
                <a:ea typeface="宋体" panose="02010600030101010101" pitchFamily="2" charset="-122"/>
              </a:rPr>
              <a:t>Estimated numbers of neutrino events in JUNO 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7" y="3949304"/>
            <a:ext cx="2932386" cy="2756685"/>
          </a:xfrm>
          <a:prstGeom prst="rect">
            <a:avLst/>
          </a:prstGeom>
        </p:spPr>
      </p:pic>
      <p:sp>
        <p:nvSpPr>
          <p:cNvPr id="17" name="内容占位符 2"/>
          <p:cNvSpPr>
            <a:spLocks noGrp="1"/>
          </p:cNvSpPr>
          <p:nvPr>
            <p:ph idx="1"/>
          </p:nvPr>
        </p:nvSpPr>
        <p:spPr>
          <a:xfrm>
            <a:off x="3857992" y="4065683"/>
            <a:ext cx="4680519" cy="2523925"/>
          </a:xfrm>
        </p:spPr>
        <p:txBody>
          <a:bodyPr/>
          <a:lstStyle/>
          <a:p>
            <a:r>
              <a:rPr lang="en-US" altLang="zh-CN" sz="2000" dirty="0" smtClean="0">
                <a:sym typeface="Symbol" panose="05050102010706020507" pitchFamily="18" charset="2"/>
              </a:rPr>
              <a:t> mass: &lt; 0.830.24 eV at 95% CL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(arXiv:1412.7418)</a:t>
            </a:r>
          </a:p>
          <a:p>
            <a:r>
              <a:rPr lang="en-US" altLang="zh-CN" sz="2000" dirty="0">
                <a:sym typeface="Symbol" panose="05050102010706020507" pitchFamily="18" charset="2"/>
              </a:rPr>
              <a:t>Locating the SN: ~9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Pre-SN </a:t>
            </a:r>
            <a:r>
              <a:rPr lang="en-US" altLang="zh-CN" sz="2000" dirty="0">
                <a:solidFill>
                  <a:schemeClr val="tx1"/>
                </a:solidFill>
                <a:sym typeface="Symbol" panose="05050102010706020507" pitchFamily="18" charset="2"/>
              </a:rPr>
              <a:t> (&gt; 1 day)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SN Nucleosynthesis via </a:t>
            </a:r>
            <a:r>
              <a:rPr lang="en-US" altLang="zh-CN" sz="2000" i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v</a:t>
            </a:r>
            <a:r>
              <a:rPr lang="en-US" altLang="zh-CN" sz="2000" i="1" baseline="-25000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x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 spectra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Collective </a:t>
            </a:r>
            <a:r>
              <a:rPr lang="en-US" altLang="zh-CN" sz="2000" dirty="0">
                <a:solidFill>
                  <a:schemeClr val="tx1"/>
                </a:solidFill>
                <a:sym typeface="Symbol" panose="05050102010706020507" pitchFamily="18" charset="2"/>
              </a:rPr>
              <a:t> 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oscillation</a:t>
            </a:r>
          </a:p>
          <a:p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MH</a:t>
            </a:r>
          </a:p>
          <a:p>
            <a:endParaRPr lang="en-US" altLang="zh-CN" sz="2000" dirty="0" smtClean="0">
              <a:sym typeface="Symbol" panose="05050102010706020507" pitchFamily="18" charset="2"/>
            </a:endParaRP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133436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013176"/>
            <a:ext cx="5410200" cy="1428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Diffuse Supernova Neutrino </a:t>
            </a:r>
            <a:endParaRPr lang="zh-CN" altLang="en-US" dirty="0"/>
          </a:p>
        </p:txBody>
      </p: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4082731" y="1089569"/>
            <a:ext cx="4673956" cy="2224088"/>
          </a:xfrm>
        </p:spPr>
        <p:txBody>
          <a:bodyPr/>
          <a:lstStyle/>
          <a:p>
            <a:r>
              <a:rPr lang="en-US" altLang="zh-CN" sz="2200" dirty="0" smtClean="0">
                <a:sym typeface="Symbol" panose="05050102010706020507" pitchFamily="18" charset="2"/>
              </a:rPr>
              <a:t>DSNB: Past core-collapse events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Cosmic star-formation rate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Core-collapse neutrino spectrum</a:t>
            </a:r>
          </a:p>
          <a:p>
            <a:pPr lvl="1"/>
            <a:r>
              <a:rPr lang="en-US" altLang="zh-CN" sz="2000" dirty="0" smtClean="0">
                <a:sym typeface="Symbol" panose="05050102010706020507" pitchFamily="18" charset="2"/>
              </a:rPr>
              <a:t>Rate of failed </a:t>
            </a:r>
            <a:r>
              <a:rPr lang="en-US" altLang="zh-CN" sz="2000" dirty="0" err="1" smtClean="0">
                <a:sym typeface="Symbol" panose="05050102010706020507" pitchFamily="18" charset="2"/>
              </a:rPr>
              <a:t>SNe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endParaRPr lang="en-US" altLang="zh-CN" sz="2200" dirty="0" smtClean="0">
              <a:sym typeface="Symbol" panose="05050102010706020507" pitchFamily="18" charset="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4257878" y="5727551"/>
            <a:ext cx="4860226" cy="7143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3" y="1089569"/>
            <a:ext cx="3456384" cy="25105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1" y="3641473"/>
            <a:ext cx="3683508" cy="25635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634" y="2643024"/>
            <a:ext cx="5256585" cy="20118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60710" y="467786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10 Years’ sensitivity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17" name="矩形 16"/>
          <p:cNvSpPr/>
          <p:nvPr/>
        </p:nvSpPr>
        <p:spPr bwMode="auto">
          <a:xfrm>
            <a:off x="4775145" y="4032950"/>
            <a:ext cx="3968663" cy="3716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3964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528" y="854551"/>
            <a:ext cx="5112568" cy="2646457"/>
          </a:xfrm>
        </p:spPr>
        <p:txBody>
          <a:bodyPr/>
          <a:lstStyle/>
          <a:p>
            <a:r>
              <a:rPr lang="en-US" altLang="zh-CN" sz="2000" dirty="0" smtClean="0"/>
              <a:t>Due to matter effect, oscillation probability of atmospheric muon neutrino when passing the Earth depends on mass hierarchy</a:t>
            </a:r>
            <a:endParaRPr lang="en-US" altLang="zh-CN" sz="2000" dirty="0"/>
          </a:p>
          <a:p>
            <a:endParaRPr lang="en-US" altLang="zh-CN" sz="2000" dirty="0" smtClean="0"/>
          </a:p>
          <a:p>
            <a:r>
              <a:rPr lang="en-US" altLang="zh-CN" sz="2000" dirty="0" smtClean="0"/>
              <a:t>JUNO will have 1-2 </a:t>
            </a:r>
            <a:r>
              <a:rPr lang="en-US" altLang="zh-CN" sz="2000" dirty="0" smtClean="0">
                <a:sym typeface="Symbol" panose="05050102010706020507" pitchFamily="18" charset="2"/>
              </a:rPr>
              <a:t> </a:t>
            </a:r>
            <a:r>
              <a:rPr lang="en-US" altLang="zh-CN" sz="2000" dirty="0" smtClean="0"/>
              <a:t>sensitivity.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</a:rPr>
              <a:t>Measure both lepton and hadron energy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</a:rPr>
              <a:t>Good tracking and energy resolution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661720"/>
          </a:xfrm>
        </p:spPr>
        <p:txBody>
          <a:bodyPr/>
          <a:lstStyle/>
          <a:p>
            <a:r>
              <a:rPr lang="en-US" altLang="zh-CN" dirty="0" smtClean="0"/>
              <a:t>Mass Hierarchy from Atmospheric</a:t>
            </a:r>
            <a:endParaRPr lang="zh-CN" alt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832" y="777523"/>
            <a:ext cx="3675410" cy="573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42" y="3861048"/>
            <a:ext cx="2798514" cy="239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528" y="3866768"/>
            <a:ext cx="2761853" cy="236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36217" y="6068148"/>
            <a:ext cx="96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IH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92784" y="6036535"/>
            <a:ext cx="6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N</a:t>
            </a:r>
            <a:r>
              <a:rPr lang="en-US" altLang="zh-CN" sz="2400" dirty="0" smtClean="0">
                <a:solidFill>
                  <a:schemeClr val="tx1"/>
                </a:solidFill>
              </a:rPr>
              <a:t>H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097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4" descr="COX78I)}IQDHI`CK%P[GHA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3344" y="961289"/>
            <a:ext cx="3090831" cy="2716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16632"/>
            <a:ext cx="7499176" cy="936104"/>
          </a:xfrm>
        </p:spPr>
        <p:txBody>
          <a:bodyPr/>
          <a:lstStyle/>
          <a:p>
            <a:pPr>
              <a:defRPr/>
            </a:pPr>
            <a:r>
              <a:rPr lang="en-US" altLang="zh-CN" sz="3600" dirty="0" smtClean="0"/>
              <a:t>Geo-neutrinos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764704"/>
            <a:ext cx="5833344" cy="3113532"/>
          </a:xfrm>
        </p:spPr>
        <p:txBody>
          <a:bodyPr/>
          <a:lstStyle/>
          <a:p>
            <a:pPr>
              <a:defRPr/>
            </a:pPr>
            <a:r>
              <a:rPr lang="en-US" altLang="zh-CN" sz="2400" b="1" dirty="0" smtClean="0"/>
              <a:t>Geo-neutrinos</a:t>
            </a: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006600"/>
                </a:solidFill>
              </a:rPr>
              <a:t>Current </a:t>
            </a:r>
            <a:r>
              <a:rPr lang="en-US" altLang="zh-CN" sz="2000" dirty="0" smtClean="0">
                <a:solidFill>
                  <a:srgbClr val="006600"/>
                </a:solidFill>
              </a:rPr>
              <a:t>results</a:t>
            </a:r>
            <a:endParaRPr lang="en-US" altLang="zh-CN" sz="2000" dirty="0">
              <a:solidFill>
                <a:srgbClr val="006600"/>
              </a:solidFill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dirty="0" smtClean="0"/>
              <a:t>  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KamLAND</a:t>
            </a:r>
            <a:r>
              <a:rPr lang="en-US" altLang="zh-CN" sz="2000" dirty="0">
                <a:solidFill>
                  <a:schemeClr val="tx1"/>
                </a:solidFill>
              </a:rPr>
              <a:t>: 30±7 TNU </a:t>
            </a:r>
            <a:r>
              <a:rPr lang="en-US" altLang="zh-CN" sz="1800" i="1" dirty="0">
                <a:solidFill>
                  <a:schemeClr val="tx1"/>
                </a:solidFill>
              </a:rPr>
              <a:t>(PRD 88 (2013) 033001)</a:t>
            </a:r>
            <a:endParaRPr lang="en-US" altLang="zh-CN" sz="2000" dirty="0">
              <a:solidFill>
                <a:schemeClr val="tx1"/>
              </a:solidFill>
            </a:endParaRP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dirty="0" smtClean="0">
                <a:solidFill>
                  <a:schemeClr val="tx1"/>
                </a:solidFill>
              </a:rPr>
              <a:t>  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Borexino</a:t>
            </a:r>
            <a:r>
              <a:rPr lang="en-US" altLang="zh-CN" sz="2000" dirty="0">
                <a:solidFill>
                  <a:schemeClr val="tx1"/>
                </a:solidFill>
              </a:rPr>
              <a:t>:   38.8±12.2 TNU </a:t>
            </a:r>
            <a:r>
              <a:rPr lang="en-US" altLang="zh-CN" sz="1800" i="1" dirty="0">
                <a:solidFill>
                  <a:schemeClr val="tx1"/>
                </a:solidFill>
              </a:rPr>
              <a:t>(PLB 722 (2013) 295</a:t>
            </a:r>
            <a:r>
              <a:rPr lang="en-US" altLang="zh-CN" sz="1800" i="1" dirty="0" smtClean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  </a:t>
            </a:r>
            <a:r>
              <a:rPr lang="en-US" altLang="zh-CN" sz="2000" dirty="0" smtClean="0">
                <a:solidFill>
                  <a:srgbClr val="C00000"/>
                </a:solidFill>
              </a:rPr>
              <a:t>Statistics dominant</a:t>
            </a:r>
            <a:endParaRPr lang="en-US" altLang="zh-CN" sz="2000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>
                <a:solidFill>
                  <a:srgbClr val="006600"/>
                </a:solidFill>
              </a:rPr>
              <a:t>Desire to reach an error of 3 </a:t>
            </a:r>
            <a:r>
              <a:rPr lang="en-US" altLang="zh-CN" sz="2000" dirty="0" smtClean="0">
                <a:solidFill>
                  <a:srgbClr val="006600"/>
                </a:solidFill>
              </a:rPr>
              <a:t>TNU</a:t>
            </a:r>
            <a:endParaRPr lang="en-US" altLang="zh-CN" sz="2000" dirty="0">
              <a:solidFill>
                <a:srgbClr val="006600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altLang="zh-CN" sz="2000" dirty="0" smtClean="0">
                <a:solidFill>
                  <a:srgbClr val="006600"/>
                </a:solidFill>
              </a:rPr>
              <a:t>JUNO:  ×</a:t>
            </a:r>
            <a:r>
              <a:rPr lang="en-US" altLang="zh-CN" sz="2000" dirty="0">
                <a:solidFill>
                  <a:srgbClr val="006600"/>
                </a:solidFill>
              </a:rPr>
              <a:t>2</a:t>
            </a:r>
            <a:r>
              <a:rPr lang="en-US" altLang="zh-CN" sz="2000" dirty="0" smtClean="0">
                <a:solidFill>
                  <a:srgbClr val="006600"/>
                </a:solidFill>
              </a:rPr>
              <a:t>0 </a:t>
            </a:r>
            <a:r>
              <a:rPr lang="en-US" altLang="zh-CN" sz="2000" dirty="0">
                <a:solidFill>
                  <a:srgbClr val="006600"/>
                </a:solidFill>
              </a:rPr>
              <a:t>statistics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zh-CN" sz="2000" dirty="0"/>
              <a:t>Huge reactor neutrino </a:t>
            </a:r>
            <a:r>
              <a:rPr lang="en-US" altLang="zh-CN" sz="2000" dirty="0" smtClean="0"/>
              <a:t>backgrounds</a:t>
            </a:r>
          </a:p>
          <a:p>
            <a:pPr lvl="2">
              <a:spcBef>
                <a:spcPts val="0"/>
              </a:spcBef>
              <a:defRPr/>
            </a:pPr>
            <a:r>
              <a:rPr lang="en-US" altLang="zh-CN" sz="2000" dirty="0" smtClean="0"/>
              <a:t>Need accurate reactor spectra</a:t>
            </a:r>
            <a:endParaRPr lang="en-US" altLang="zh-CN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3878236"/>
            <a:ext cx="4039013" cy="2647107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4211960" y="4453881"/>
          <a:ext cx="4824536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0"/>
                <a:gridCol w="1008112"/>
                <a:gridCol w="720080"/>
                <a:gridCol w="792088"/>
                <a:gridCol w="648072"/>
                <a:gridCol w="64807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Best</a:t>
                      </a:r>
                      <a:r>
                        <a:rPr lang="en-US" altLang="zh-CN" baseline="0" dirty="0" smtClean="0"/>
                        <a:t> fit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</a:t>
                      </a:r>
                      <a:r>
                        <a:rPr lang="en-US" altLang="zh-CN" baseline="0" dirty="0" smtClean="0"/>
                        <a:t>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5 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10 y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U+Th</a:t>
                      </a:r>
                      <a:endParaRPr lang="en-US" altLang="zh-CN" dirty="0" smtClean="0"/>
                    </a:p>
                    <a:p>
                      <a:pPr algn="ctr"/>
                      <a:r>
                        <a:rPr lang="en-US" altLang="zh-CN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fix ratio</a:t>
                      </a:r>
                      <a:endParaRPr lang="zh-CN" alt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mtClean="0"/>
                        <a:t>0.96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17%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10%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8%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ym typeface="Symbol" panose="05050102010706020507" pitchFamily="18" charset="2"/>
                        </a:rPr>
                        <a:t>6%</a:t>
                      </a:r>
                      <a:endParaRPr lang="zh-CN" altLang="en-US" dirty="0" smtClean="0"/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U </a:t>
                      </a:r>
                      <a:r>
                        <a:rPr lang="en-US" altLang="zh-CN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(free)</a:t>
                      </a:r>
                      <a:endParaRPr lang="zh-CN" alt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1.03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32%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19%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15%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11%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/>
                        <a:t>Th</a:t>
                      </a:r>
                      <a:r>
                        <a:rPr lang="en-US" altLang="zh-CN" dirty="0" smtClean="0"/>
                        <a:t> </a:t>
                      </a:r>
                      <a:r>
                        <a:rPr lang="en-US" altLang="zh-CN" b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(free)</a:t>
                      </a:r>
                      <a:endParaRPr lang="zh-CN" altLang="en-US" b="0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0.80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66%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37%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30%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21%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4222311" y="3966213"/>
            <a:ext cx="4868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</a:rPr>
              <a:t>Combined shape fit of geo-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</a:t>
            </a:r>
            <a:r>
              <a:rPr lang="en-US" altLang="zh-CN" sz="2000" dirty="0" smtClean="0">
                <a:solidFill>
                  <a:srgbClr val="C00000"/>
                </a:solidFill>
              </a:rPr>
              <a:t> and reactor-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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7383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16632"/>
            <a:ext cx="7499176" cy="936104"/>
          </a:xfrm>
        </p:spPr>
        <p:txBody>
          <a:bodyPr/>
          <a:lstStyle/>
          <a:p>
            <a:pPr>
              <a:defRPr/>
            </a:pPr>
            <a:r>
              <a:rPr lang="en-US" altLang="zh-CN" sz="3600" dirty="0" smtClean="0"/>
              <a:t>Solar and other Physics</a:t>
            </a:r>
            <a:endParaRPr lang="zh-CN" altLang="en-US" sz="3600" dirty="0"/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7210" y="1221006"/>
            <a:ext cx="5275928" cy="501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2400" kern="0" dirty="0" smtClean="0"/>
              <a:t>Solar neutrino</a:t>
            </a:r>
          </a:p>
          <a:p>
            <a:pPr lvl="1">
              <a:defRPr/>
            </a:pPr>
            <a:r>
              <a:rPr lang="en-US" altLang="zh-CN" sz="2000" b="0" dirty="0" err="1" smtClean="0">
                <a:solidFill>
                  <a:srgbClr val="006600"/>
                </a:solidFill>
              </a:rPr>
              <a:t>Metallicity</a:t>
            </a:r>
            <a:r>
              <a:rPr lang="en-US" altLang="zh-CN" sz="2000" b="0" dirty="0" smtClean="0">
                <a:solidFill>
                  <a:srgbClr val="006600"/>
                </a:solidFill>
              </a:rPr>
              <a:t>? Vacuum </a:t>
            </a:r>
            <a:r>
              <a:rPr lang="en-US" altLang="zh-CN" sz="2000" b="0" dirty="0">
                <a:solidFill>
                  <a:srgbClr val="006600"/>
                </a:solidFill>
              </a:rPr>
              <a:t>oscillation </a:t>
            </a:r>
            <a:r>
              <a:rPr lang="en-US" altLang="zh-CN" sz="2000" b="0" dirty="0" smtClean="0">
                <a:solidFill>
                  <a:srgbClr val="006600"/>
                </a:solidFill>
              </a:rPr>
              <a:t>to MSW? </a:t>
            </a:r>
            <a:endParaRPr lang="en-US" altLang="zh-CN" sz="2000" b="0" kern="0" dirty="0" smtClean="0">
              <a:solidFill>
                <a:srgbClr val="006600"/>
              </a:solidFill>
            </a:endParaRPr>
          </a:p>
          <a:p>
            <a:pPr lvl="1">
              <a:defRPr/>
            </a:pPr>
            <a:r>
              <a:rPr lang="en-US" altLang="zh-CN" sz="2000" b="0" baseline="30000" dirty="0" smtClean="0">
                <a:solidFill>
                  <a:schemeClr val="tx1"/>
                </a:solidFill>
              </a:rPr>
              <a:t>7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Be and </a:t>
            </a:r>
            <a:r>
              <a:rPr lang="en-US" altLang="zh-CN" sz="2000" b="0" baseline="30000" dirty="0" smtClean="0">
                <a:solidFill>
                  <a:schemeClr val="tx1"/>
                </a:solidFill>
              </a:rPr>
              <a:t>8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B at JUNO</a:t>
            </a:r>
          </a:p>
          <a:p>
            <a:pPr lvl="1">
              <a:defRPr/>
            </a:pPr>
            <a:r>
              <a:rPr lang="en-US" altLang="zh-CN" sz="2000" b="0" dirty="0" smtClean="0">
                <a:solidFill>
                  <a:schemeClr val="tx1"/>
                </a:solidFill>
              </a:rPr>
              <a:t>Threshold</a:t>
            </a:r>
          </a:p>
          <a:p>
            <a:pPr lvl="1">
              <a:defRPr/>
            </a:pPr>
            <a:r>
              <a:rPr lang="en-US" altLang="zh-CN" sz="2000" b="0" dirty="0" smtClean="0">
                <a:solidFill>
                  <a:schemeClr val="tx1"/>
                </a:solidFill>
              </a:rPr>
              <a:t>Backgrounds</a:t>
            </a:r>
          </a:p>
          <a:p>
            <a:pPr marL="457200" lvl="1" indent="0">
              <a:buNone/>
              <a:defRPr/>
            </a:pPr>
            <a:endParaRPr lang="en-US" altLang="zh-CN" sz="2000" b="0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zh-CN" sz="2000" b="0" dirty="0" smtClean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zh-CN" sz="2000" b="0" dirty="0" smtClean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zh-CN" sz="2000" b="0" dirty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zh-CN" sz="2000" b="0" dirty="0" smtClean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 lvl="1">
              <a:defRPr/>
            </a:pPr>
            <a:endParaRPr lang="en-US" altLang="zh-CN" sz="2000" b="0" dirty="0" smtClean="0">
              <a:solidFill>
                <a:srgbClr val="006600"/>
              </a:solidFill>
              <a:sym typeface="Symbol" panose="05050102010706020507" pitchFamily="18" charset="2"/>
            </a:endParaRPr>
          </a:p>
          <a:p>
            <a:pPr>
              <a:defRPr/>
            </a:pPr>
            <a:r>
              <a:rPr lang="en-US" altLang="zh-CN" sz="2400" dirty="0" smtClean="0">
                <a:solidFill>
                  <a:schemeClr val="accent1"/>
                </a:solidFill>
              </a:rPr>
              <a:t>Sterile </a:t>
            </a:r>
            <a:r>
              <a:rPr lang="en-US" altLang="zh-CN" sz="2400" dirty="0">
                <a:solidFill>
                  <a:schemeClr val="accent1"/>
                </a:solidFill>
                <a:sym typeface="Symbol" panose="05050102010706020507" pitchFamily="18" charset="2"/>
              </a:rPr>
              <a:t></a:t>
            </a:r>
            <a:r>
              <a:rPr lang="en-US" altLang="zh-CN" sz="2400" dirty="0">
                <a:solidFill>
                  <a:schemeClr val="accent1"/>
                </a:solidFill>
              </a:rPr>
              <a:t>, </a:t>
            </a:r>
            <a:r>
              <a:rPr lang="en-US" altLang="zh-CN" sz="2400" dirty="0" smtClean="0">
                <a:solidFill>
                  <a:schemeClr val="accent1"/>
                </a:solidFill>
              </a:rPr>
              <a:t>Indirect dark matter, </a:t>
            </a:r>
            <a:br>
              <a:rPr lang="en-US" altLang="zh-CN" sz="2400" dirty="0" smtClean="0">
                <a:solidFill>
                  <a:schemeClr val="accent1"/>
                </a:solidFill>
              </a:rPr>
            </a:br>
            <a:r>
              <a:rPr lang="en-US" altLang="zh-CN" sz="2400" dirty="0" smtClean="0">
                <a:solidFill>
                  <a:schemeClr val="accent1"/>
                </a:solidFill>
              </a:rPr>
              <a:t>Nucleon decay, etc.</a:t>
            </a:r>
            <a:endParaRPr lang="en-US" altLang="zh-CN" sz="2400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CN" sz="2400" b="0" kern="0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300" y="1047404"/>
            <a:ext cx="3736487" cy="240874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937" y="3624416"/>
            <a:ext cx="406075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7197859" y="3724845"/>
            <a:ext cx="1800000" cy="1800000"/>
            <a:chOff x="7197859" y="3724845"/>
            <a:chExt cx="1800000" cy="1800000"/>
          </a:xfrm>
        </p:grpSpPr>
        <p:sp>
          <p:nvSpPr>
            <p:cNvPr id="5" name="椭圆 4"/>
            <p:cNvSpPr/>
            <p:nvPr/>
          </p:nvSpPr>
          <p:spPr bwMode="auto">
            <a:xfrm>
              <a:off x="7197859" y="3724845"/>
              <a:ext cx="1800000" cy="18000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 bwMode="auto">
            <a:xfrm>
              <a:off x="7864345" y="4357960"/>
              <a:ext cx="511200" cy="5112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 bwMode="auto">
            <a:xfrm>
              <a:off x="8100392" y="4606886"/>
              <a:ext cx="883818" cy="0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直接连接符 15"/>
            <p:cNvCxnSpPr>
              <a:endCxn id="5" idx="0"/>
            </p:cNvCxnSpPr>
            <p:nvPr/>
          </p:nvCxnSpPr>
          <p:spPr bwMode="auto">
            <a:xfrm flipH="1" flipV="1">
              <a:off x="8097859" y="3724845"/>
              <a:ext cx="2533" cy="882041"/>
            </a:xfrm>
            <a:prstGeom prst="line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" name="文本框 19"/>
          <p:cNvSpPr txBox="1"/>
          <p:nvPr/>
        </p:nvSpPr>
        <p:spPr>
          <a:xfrm>
            <a:off x="5796136" y="3717032"/>
            <a:ext cx="1536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accent1"/>
                </a:solidFill>
              </a:rPr>
              <a:t>Reject events at the center </a:t>
            </a:r>
            <a:r>
              <a:rPr lang="en-US" altLang="zh-CN" sz="1800" b="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0.1 MeV threshold</a:t>
            </a:r>
            <a:endParaRPr lang="zh-CN" altLang="en-US" sz="1800" b="0" dirty="0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452320" y="4750902"/>
            <a:ext cx="153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b="0" dirty="0" smtClean="0">
                <a:solidFill>
                  <a:schemeClr val="accent1"/>
                </a:solidFill>
              </a:rPr>
              <a:t>5 </a:t>
            </a:r>
            <a:r>
              <a:rPr lang="en-US" altLang="zh-CN" sz="1800" b="0" dirty="0" smtClean="0">
                <a:solidFill>
                  <a:schemeClr val="accent1"/>
                </a:solidFill>
                <a:sym typeface="Symbol" panose="05050102010706020507" pitchFamily="18" charset="2"/>
              </a:rPr>
              <a:t> </a:t>
            </a:r>
            <a:r>
              <a:rPr lang="en-US" altLang="zh-CN" sz="1800" b="0" dirty="0" smtClean="0">
                <a:solidFill>
                  <a:schemeClr val="accent1"/>
                </a:solidFill>
              </a:rPr>
              <a:t>rejection of dark noise</a:t>
            </a:r>
            <a:endParaRPr lang="zh-CN" altLang="en-US" sz="1800" b="0" dirty="0">
              <a:solidFill>
                <a:schemeClr val="accent1"/>
              </a:solidFill>
            </a:endParaRPr>
          </a:p>
        </p:txBody>
      </p:sp>
      <p:graphicFrame>
        <p:nvGraphicFramePr>
          <p:cNvPr id="22" name="Group 80"/>
          <p:cNvGraphicFramePr>
            <a:graphicFrameLocks/>
          </p:cNvGraphicFramePr>
          <p:nvPr>
            <p:extLst/>
          </p:nvPr>
        </p:nvGraphicFramePr>
        <p:xfrm>
          <a:off x="98394" y="3317948"/>
          <a:ext cx="4935542" cy="1736850"/>
        </p:xfrm>
        <a:graphic>
          <a:graphicData uri="http://schemas.openxmlformats.org/drawingml/2006/table">
            <a:tbl>
              <a:tblPr/>
              <a:tblGrid>
                <a:gridCol w="1118153"/>
                <a:gridCol w="651776"/>
                <a:gridCol w="615445"/>
                <a:gridCol w="648072"/>
                <a:gridCol w="1008112"/>
                <a:gridCol w="893984"/>
              </a:tblGrid>
              <a:tr h="3786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Liquid Scintillator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U238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Th232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K40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Pb210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(Rn222)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Ref. 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/>
                    </a:solidFill>
                  </a:tcPr>
                </a:tc>
              </a:tr>
              <a:tr h="3786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No Distillation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-15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-15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-16</a:t>
                      </a:r>
                      <a:endParaRPr kumimoji="0" lang="zh-CN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1.4·10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-22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Borexino</a:t>
                      </a: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 CTF,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KamLAND</a:t>
                      </a:r>
                      <a:endParaRPr kumimoji="0" lang="en-US" altLang="zh-CN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E7D1"/>
                    </a:solidFill>
                  </a:tcPr>
                </a:tc>
              </a:tr>
              <a:tr h="3786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After Distillation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-17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-17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-18</a:t>
                      </a:r>
                      <a:endParaRPr kumimoji="0" lang="zh-CN" altLang="en-US" sz="1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kumimoji="0" lang="en-US" altLang="zh-CN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-24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T="45635" marB="45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  <a:tc v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EA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234397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2429"/>
            <a:ext cx="9144000" cy="584200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0000CC"/>
                </a:solidFill>
              </a:rPr>
              <a:t>JUNO Progress and Schedule</a:t>
            </a:r>
            <a:endParaRPr lang="zh-CN" altLang="en-US" dirty="0">
              <a:solidFill>
                <a:srgbClr val="0000CC"/>
              </a:solidFill>
            </a:endParaRPr>
          </a:p>
        </p:txBody>
      </p:sp>
      <p:sp>
        <p:nvSpPr>
          <p:cNvPr id="102403" name="内容占位符 2"/>
          <p:cNvSpPr>
            <a:spLocks noGrp="1"/>
          </p:cNvSpPr>
          <p:nvPr>
            <p:ph idx="1"/>
          </p:nvPr>
        </p:nvSpPr>
        <p:spPr>
          <a:xfrm>
            <a:off x="251521" y="908720"/>
            <a:ext cx="3816424" cy="4320480"/>
          </a:xfrm>
        </p:spPr>
        <p:txBody>
          <a:bodyPr/>
          <a:lstStyle/>
          <a:p>
            <a:pPr marL="360000" indent="-360000">
              <a:spcBef>
                <a:spcPts val="300"/>
              </a:spcBef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Ground </a:t>
            </a:r>
            <a:r>
              <a:rPr lang="en-US" altLang="zh-CN" sz="2000" dirty="0">
                <a:solidFill>
                  <a:srgbClr val="FF0000"/>
                </a:solidFill>
              </a:rPr>
              <a:t>breaking in Jan. </a:t>
            </a:r>
            <a:r>
              <a:rPr lang="en-US" altLang="zh-CN" sz="2000" dirty="0" smtClean="0">
                <a:solidFill>
                  <a:srgbClr val="FF0000"/>
                </a:solidFill>
              </a:rPr>
              <a:t>2015</a:t>
            </a: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/>
              <a:t>slope tunnel done (1265 m)</a:t>
            </a: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/>
              <a:t>vertical shaft done (575 m)</a:t>
            </a: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/>
              <a:t>Delayed by unexpected water </a:t>
            </a:r>
          </a:p>
          <a:p>
            <a:pPr marL="0" lvl="1" indent="0">
              <a:spcBef>
                <a:spcPts val="300"/>
              </a:spcBef>
              <a:buNone/>
            </a:pPr>
            <a:r>
              <a:rPr lang="en-US" altLang="zh-CN" sz="2000" dirty="0" smtClean="0">
                <a:solidFill>
                  <a:srgbClr val="FF0000"/>
                </a:solidFill>
              </a:rPr>
              <a:t>Schedule: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>
                <a:latin typeface="Times New Roman"/>
              </a:rPr>
              <a:t>Detector </a:t>
            </a:r>
            <a:r>
              <a:rPr lang="en-US" altLang="zh-CN" sz="2000" dirty="0">
                <a:latin typeface="Times New Roman"/>
              </a:rPr>
              <a:t>assembly &amp; </a:t>
            </a:r>
            <a:r>
              <a:rPr lang="en-US" altLang="zh-CN" sz="2000" dirty="0" smtClean="0">
                <a:latin typeface="Times New Roman"/>
              </a:rPr>
              <a:t>installation: 2018-2019 </a:t>
            </a:r>
            <a:endParaRPr lang="en-US" altLang="zh-CN" sz="2000" dirty="0">
              <a:latin typeface="Times New Roman"/>
            </a:endParaRP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>
                <a:latin typeface="Times New Roman"/>
              </a:rPr>
              <a:t>Filling </a:t>
            </a:r>
            <a:r>
              <a:rPr lang="en-US" altLang="zh-CN" sz="2000" dirty="0">
                <a:latin typeface="Times New Roman"/>
              </a:rPr>
              <a:t>&amp; data </a:t>
            </a:r>
            <a:r>
              <a:rPr lang="en-US" altLang="zh-CN" sz="2000" dirty="0" smtClean="0">
                <a:latin typeface="Times New Roman"/>
              </a:rPr>
              <a:t>taking: 2020</a:t>
            </a:r>
          </a:p>
          <a:p>
            <a:pPr marL="360000" lvl="1" indent="-360000">
              <a:spcBef>
                <a:spcPts val="300"/>
              </a:spcBef>
            </a:pPr>
            <a:r>
              <a:rPr lang="en-US" altLang="zh-CN" sz="2000" dirty="0" smtClean="0">
                <a:latin typeface="Times New Roman"/>
              </a:rPr>
              <a:t>Delayed by ~1 year</a:t>
            </a:r>
            <a:endParaRPr lang="en-US" altLang="zh-CN" sz="2000" dirty="0">
              <a:latin typeface="Times New Roman"/>
            </a:endParaRPr>
          </a:p>
          <a:p>
            <a:pPr marL="360000" lvl="1" indent="-360000">
              <a:spcBef>
                <a:spcPts val="300"/>
              </a:spcBef>
            </a:pPr>
            <a:endParaRPr lang="en-US" altLang="zh-CN" sz="2000" dirty="0" smtClean="0">
              <a:solidFill>
                <a:srgbClr val="008000"/>
              </a:solidFill>
            </a:endParaRPr>
          </a:p>
          <a:p>
            <a:pPr lvl="1">
              <a:spcBef>
                <a:spcPts val="300"/>
              </a:spcBef>
            </a:pPr>
            <a:endParaRPr lang="en-US" altLang="zh-CN" sz="2000" b="1" dirty="0" smtClean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1039612"/>
            <a:ext cx="5004048" cy="2654794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 bwMode="auto">
          <a:xfrm>
            <a:off x="4283968" y="1844824"/>
            <a:ext cx="3816424" cy="16561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直接连接符 14"/>
          <p:cNvCxnSpPr/>
          <p:nvPr/>
        </p:nvCxnSpPr>
        <p:spPr bwMode="auto">
          <a:xfrm>
            <a:off x="7884368" y="1382004"/>
            <a:ext cx="0" cy="197000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矩形 15"/>
          <p:cNvSpPr/>
          <p:nvPr/>
        </p:nvSpPr>
        <p:spPr>
          <a:xfrm>
            <a:off x="4863371" y="2705682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Slope tunnel</a:t>
            </a:r>
          </a:p>
          <a:p>
            <a:r>
              <a:rPr lang="en-US" altLang="zh-CN" dirty="0"/>
              <a:t>40</a:t>
            </a:r>
            <a:r>
              <a:rPr lang="en-US" altLang="zh-CN" dirty="0" smtClean="0"/>
              <a:t>% slope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425952" y="204193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vertical shaft 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006" y="4323604"/>
            <a:ext cx="2972888" cy="22275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439" y="4323604"/>
            <a:ext cx="2813561" cy="2240655"/>
          </a:xfrm>
          <a:prstGeom prst="rect">
            <a:avLst/>
          </a:prstGeom>
        </p:spPr>
      </p:pic>
      <p:pic>
        <p:nvPicPr>
          <p:cNvPr id="13314" name="图片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59" y="4310480"/>
            <a:ext cx="3304966" cy="2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064" y="4323604"/>
            <a:ext cx="2972888" cy="2227531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517" y="4310480"/>
            <a:ext cx="3304966" cy="224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5211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Precision Measurement at Reactors</a:t>
            </a:r>
            <a:endParaRPr lang="en-US" altLang="zh-CN"/>
          </a:p>
        </p:txBody>
      </p:sp>
      <p:sp>
        <p:nvSpPr>
          <p:cNvPr id="304136" name="Line 8"/>
          <p:cNvSpPr>
            <a:spLocks noChangeShapeType="1"/>
          </p:cNvSpPr>
          <p:nvPr/>
        </p:nvSpPr>
        <p:spPr bwMode="auto">
          <a:xfrm flipH="1">
            <a:off x="4037013" y="4137025"/>
            <a:ext cx="165100" cy="127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CN" altLang="en-US"/>
          </a:p>
        </p:txBody>
      </p:sp>
      <p:graphicFrame>
        <p:nvGraphicFramePr>
          <p:cNvPr id="304195" name="Group 67"/>
          <p:cNvGraphicFramePr>
            <a:graphicFrameLocks noGrp="1"/>
          </p:cNvGraphicFramePr>
          <p:nvPr>
            <p:extLst/>
          </p:nvPr>
        </p:nvGraphicFramePr>
        <p:xfrm>
          <a:off x="692164" y="3823672"/>
          <a:ext cx="7560840" cy="2773680"/>
        </p:xfrm>
        <a:graphic>
          <a:graphicData uri="http://schemas.openxmlformats.org/drawingml/2006/table">
            <a:tbl>
              <a:tblPr/>
              <a:tblGrid>
                <a:gridCol w="3240360"/>
                <a:gridCol w="2160240"/>
                <a:gridCol w="2160240"/>
              </a:tblGrid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Parameter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Error 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Near-far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Reaction cross section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1.9 %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Energy released per fission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0.6 %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Reactor power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     ~0.1%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Number of protons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0.8 %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    &lt; 0.3%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Detection efficiency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1.5 %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 0.2~0.6%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CHOOZ Combined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2.7 %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&lt; 0.6%</a:t>
                      </a:r>
                      <a:endParaRPr kumimoji="0" lang="zh-CN" altLang="zh-C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4192" name="Rectangle 64"/>
          <p:cNvSpPr>
            <a:spLocks noGrp="1" noChangeArrowheads="1"/>
          </p:cNvSpPr>
          <p:nvPr>
            <p:ph type="body" idx="1"/>
          </p:nvPr>
        </p:nvSpPr>
        <p:spPr>
          <a:xfrm>
            <a:off x="107504" y="836712"/>
            <a:ext cx="4248472" cy="216024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2400">
                <a:solidFill>
                  <a:schemeClr val="tx1"/>
                </a:solidFill>
              </a:rPr>
              <a:t>Major sources of uncertainties:</a:t>
            </a:r>
          </a:p>
          <a:p>
            <a:r>
              <a:rPr lang="en-US" altLang="zh-CN" sz="2400"/>
              <a:t>Reactor related </a:t>
            </a:r>
            <a:r>
              <a:rPr lang="en-US" altLang="zh-CN" sz="2400" smtClean="0"/>
              <a:t>   ~</a:t>
            </a:r>
            <a:r>
              <a:rPr lang="en-US" altLang="zh-CN" sz="2400"/>
              <a:t>2%</a:t>
            </a:r>
          </a:p>
          <a:p>
            <a:r>
              <a:rPr lang="en-US" altLang="zh-CN" sz="2400"/>
              <a:t>Detector related </a:t>
            </a:r>
            <a:r>
              <a:rPr lang="en-US" altLang="zh-CN" sz="2400" smtClean="0"/>
              <a:t>  ~</a:t>
            </a:r>
            <a:r>
              <a:rPr lang="en-US" altLang="zh-CN" sz="2400"/>
              <a:t>2%</a:t>
            </a:r>
          </a:p>
          <a:p>
            <a:r>
              <a:rPr lang="en-US" altLang="zh-CN" sz="2400"/>
              <a:t>Background </a:t>
            </a:r>
            <a:r>
              <a:rPr lang="en-US" altLang="zh-CN" sz="2400" smtClean="0"/>
              <a:t>       1~3%</a:t>
            </a:r>
          </a:p>
        </p:txBody>
      </p:sp>
      <p:sp>
        <p:nvSpPr>
          <p:cNvPr id="9" name="Rectangle 64"/>
          <p:cNvSpPr txBox="1">
            <a:spLocks noChangeArrowheads="1"/>
          </p:cNvSpPr>
          <p:nvPr/>
        </p:nvSpPr>
        <p:spPr bwMode="auto">
          <a:xfrm>
            <a:off x="4644008" y="836712"/>
            <a:ext cx="4464496" cy="197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zh-CN" sz="2400" smtClean="0">
                <a:solidFill>
                  <a:schemeClr val="tx1"/>
                </a:solidFill>
              </a:rPr>
              <a:t>Lessons from past experience:</a:t>
            </a:r>
          </a:p>
          <a:p>
            <a:r>
              <a:rPr lang="en-US" altLang="zh-CN" sz="2400" smtClean="0"/>
              <a:t>CHOOZ: Good Gd-LS</a:t>
            </a:r>
          </a:p>
          <a:p>
            <a:r>
              <a:rPr lang="en-US" altLang="zh-CN" sz="2400" smtClean="0"/>
              <a:t>Palo Verde: Better shielding</a:t>
            </a:r>
          </a:p>
          <a:p>
            <a:r>
              <a:rPr lang="en-US" altLang="zh-CN" sz="2400" smtClean="0"/>
              <a:t>KamLAND: No fiducial cut</a:t>
            </a:r>
            <a:endParaRPr lang="en-US" altLang="zh-CN" sz="2400">
              <a:solidFill>
                <a:schemeClr val="accent2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96737" y="2636912"/>
            <a:ext cx="5951694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Near-far relative measurement</a:t>
            </a:r>
          </a:p>
          <a:p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Mikaelyan </a:t>
            </a:r>
            <a:r>
              <a:rPr lang="en-US" altLang="zh-CN" sz="2800" b="1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Sinev, hep-ex/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r>
              <a:rPr lang="en-US" altLang="zh-CN" sz="2800" b="1" smtClean="0">
                <a:latin typeface="Times New Roman" pitchFamily="18" charset="0"/>
                <a:cs typeface="Times New Roman" pitchFamily="18" charset="0"/>
              </a:rPr>
              <a:t>08047</a:t>
            </a:r>
            <a:endParaRPr lang="zh-CN" alt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椭圆 1"/>
          <p:cNvSpPr/>
          <p:nvPr/>
        </p:nvSpPr>
        <p:spPr bwMode="auto">
          <a:xfrm>
            <a:off x="4476473" y="6165304"/>
            <a:ext cx="1031631" cy="504056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17019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8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28435" cy="576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sym typeface="Symbol" pitchFamily="18" charset="2"/>
              </a:rPr>
              <a:t>Proposed Reactor Experiments</a:t>
            </a:r>
            <a:endParaRPr lang="en-US" altLang="zh-CN" baseline="-25000"/>
          </a:p>
        </p:txBody>
      </p:sp>
      <p:sp>
        <p:nvSpPr>
          <p:cNvPr id="306179" name="Line 3"/>
          <p:cNvSpPr>
            <a:spLocks noChangeShapeType="1"/>
          </p:cNvSpPr>
          <p:nvPr/>
        </p:nvSpPr>
        <p:spPr bwMode="auto">
          <a:xfrm flipV="1">
            <a:off x="7278688" y="2989263"/>
            <a:ext cx="350837" cy="35083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6181" name="AutoShape 5"/>
          <p:cNvSpPr>
            <a:spLocks noChangeArrowheads="1"/>
          </p:cNvSpPr>
          <p:nvPr/>
        </p:nvSpPr>
        <p:spPr bwMode="auto">
          <a:xfrm>
            <a:off x="1403648" y="2276872"/>
            <a:ext cx="161925" cy="234950"/>
          </a:xfrm>
          <a:prstGeom prst="star4">
            <a:avLst>
              <a:gd name="adj" fmla="val 12500"/>
            </a:avLst>
          </a:prstGeom>
          <a:solidFill>
            <a:srgbClr val="33CCFF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306182" name="AutoShape 6"/>
          <p:cNvSpPr>
            <a:spLocks noChangeArrowheads="1"/>
          </p:cNvSpPr>
          <p:nvPr/>
        </p:nvSpPr>
        <p:spPr bwMode="auto">
          <a:xfrm>
            <a:off x="2197674" y="2173800"/>
            <a:ext cx="163513" cy="233363"/>
          </a:xfrm>
          <a:prstGeom prst="star4">
            <a:avLst>
              <a:gd name="adj" fmla="val 12500"/>
            </a:avLst>
          </a:prstGeom>
          <a:solidFill>
            <a:srgbClr val="33CCFF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6183" name="AutoShape 7"/>
          <p:cNvSpPr>
            <a:spLocks noChangeArrowheads="1"/>
          </p:cNvSpPr>
          <p:nvPr/>
        </p:nvSpPr>
        <p:spPr bwMode="auto">
          <a:xfrm>
            <a:off x="4429670" y="2108745"/>
            <a:ext cx="161925" cy="23336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306184" name="AutoShape 8"/>
          <p:cNvSpPr>
            <a:spLocks noChangeArrowheads="1"/>
          </p:cNvSpPr>
          <p:nvPr/>
        </p:nvSpPr>
        <p:spPr bwMode="auto">
          <a:xfrm>
            <a:off x="6374606" y="1527384"/>
            <a:ext cx="161925" cy="233362"/>
          </a:xfrm>
          <a:prstGeom prst="star4">
            <a:avLst>
              <a:gd name="adj" fmla="val 12500"/>
            </a:avLst>
          </a:prstGeom>
          <a:solidFill>
            <a:srgbClr val="33CCFF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6185" name="AutoShape 9"/>
          <p:cNvSpPr>
            <a:spLocks noChangeArrowheads="1"/>
          </p:cNvSpPr>
          <p:nvPr/>
        </p:nvSpPr>
        <p:spPr bwMode="auto">
          <a:xfrm>
            <a:off x="7938467" y="2348880"/>
            <a:ext cx="161925" cy="233363"/>
          </a:xfrm>
          <a:prstGeom prst="star4">
            <a:avLst>
              <a:gd name="adj" fmla="val 12500"/>
            </a:avLst>
          </a:prstGeom>
          <a:solidFill>
            <a:srgbClr val="33CCFF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6186" name="AutoShape 10"/>
          <p:cNvSpPr>
            <a:spLocks noChangeArrowheads="1"/>
          </p:cNvSpPr>
          <p:nvPr/>
        </p:nvSpPr>
        <p:spPr bwMode="auto">
          <a:xfrm>
            <a:off x="7373143" y="2755900"/>
            <a:ext cx="161925" cy="233362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6187" name="AutoShape 11"/>
          <p:cNvSpPr>
            <a:spLocks noChangeArrowheads="1"/>
          </p:cNvSpPr>
          <p:nvPr/>
        </p:nvSpPr>
        <p:spPr bwMode="auto">
          <a:xfrm>
            <a:off x="3400376" y="4118094"/>
            <a:ext cx="163512" cy="233362"/>
          </a:xfrm>
          <a:prstGeom prst="star4">
            <a:avLst>
              <a:gd name="adj" fmla="val 12500"/>
            </a:avLst>
          </a:prstGeom>
          <a:solidFill>
            <a:srgbClr val="33CCFF"/>
          </a:solidFill>
          <a:ln w="9525">
            <a:solidFill>
              <a:srgbClr val="33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>
            <a:off x="3473981" y="3831431"/>
            <a:ext cx="2050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00B0F0"/>
                </a:solidFill>
                <a:latin typeface="Comic Sans MS" pitchFamily="66" charset="0"/>
              </a:rPr>
              <a:t>Angra, Brazil</a:t>
            </a:r>
            <a:endParaRPr lang="en-US" altLang="zh-CN" sz="4000" i="1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223453" y="2852738"/>
            <a:ext cx="30011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33CCFF"/>
                </a:solidFill>
                <a:latin typeface="Comic Sans MS" pitchFamily="66" charset="0"/>
              </a:rPr>
              <a:t>Diablo Canyon, USA</a:t>
            </a:r>
            <a:endParaRPr lang="en-US" altLang="zh-CN" sz="4000" i="1">
              <a:solidFill>
                <a:srgbClr val="33CCFF"/>
              </a:solidFill>
              <a:latin typeface="Comic Sans MS" pitchFamily="66" charset="0"/>
            </a:endParaRPr>
          </a:p>
        </p:txBody>
      </p:sp>
      <p:sp>
        <p:nvSpPr>
          <p:cNvPr id="306190" name="Text Box 14"/>
          <p:cNvSpPr txBox="1">
            <a:spLocks noChangeArrowheads="1"/>
          </p:cNvSpPr>
          <p:nvPr/>
        </p:nvSpPr>
        <p:spPr bwMode="auto">
          <a:xfrm>
            <a:off x="1135576" y="1325357"/>
            <a:ext cx="2505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rgbClr val="33CCFF"/>
                </a:solidFill>
                <a:latin typeface="Comic Sans MS" pitchFamily="66" charset="0"/>
              </a:rPr>
              <a:t>Braidwood, USA</a:t>
            </a:r>
            <a:endParaRPr lang="en-US" altLang="zh-CN" sz="4000" i="1">
              <a:solidFill>
                <a:srgbClr val="33CCFF"/>
              </a:solidFill>
              <a:latin typeface="Comic Sans MS" pitchFamily="66" charset="0"/>
            </a:endParaRPr>
          </a:p>
        </p:txBody>
      </p:sp>
      <p:sp>
        <p:nvSpPr>
          <p:cNvPr id="306191" name="Text Box 15"/>
          <p:cNvSpPr txBox="1">
            <a:spLocks noChangeArrowheads="1"/>
          </p:cNvSpPr>
          <p:nvPr/>
        </p:nvSpPr>
        <p:spPr bwMode="auto">
          <a:xfrm>
            <a:off x="2771800" y="2420888"/>
            <a:ext cx="34243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itchFamily="66" charset="0"/>
              </a:rPr>
              <a:t>Double Chooz, France</a:t>
            </a:r>
            <a:endParaRPr lang="en-US" altLang="zh-CN" sz="4000" b="1" i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6192" name="Text Box 16"/>
          <p:cNvSpPr txBox="1">
            <a:spLocks noChangeArrowheads="1"/>
          </p:cNvSpPr>
          <p:nvPr/>
        </p:nvSpPr>
        <p:spPr bwMode="auto">
          <a:xfrm>
            <a:off x="5069322" y="951111"/>
            <a:ext cx="309634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5">
                    <a:lumMod val="40000"/>
                    <a:lumOff val="60000"/>
                  </a:schemeClr>
                </a:solidFill>
                <a:latin typeface="Comic Sans MS" pitchFamily="66" charset="0"/>
              </a:rPr>
              <a:t>Krasnoyarsk, Russia</a:t>
            </a:r>
            <a:endParaRPr lang="en-US" altLang="zh-CN" sz="4000" i="1" dirty="0">
              <a:solidFill>
                <a:schemeClr val="accent5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06193" name="Text Box 17"/>
          <p:cNvSpPr txBox="1">
            <a:spLocks noChangeArrowheads="1"/>
          </p:cNvSpPr>
          <p:nvPr/>
        </p:nvSpPr>
        <p:spPr bwMode="auto">
          <a:xfrm>
            <a:off x="6904088" y="1556792"/>
            <a:ext cx="22521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smtClean="0">
                <a:solidFill>
                  <a:srgbClr val="33CCFF"/>
                </a:solidFill>
                <a:latin typeface="Comic Sans MS" pitchFamily="66" charset="0"/>
              </a:rPr>
              <a:t>KASKA, Japan</a:t>
            </a:r>
            <a:endParaRPr lang="en-US" altLang="zh-CN" sz="4000" i="1">
              <a:solidFill>
                <a:srgbClr val="33CCFF"/>
              </a:solidFill>
              <a:latin typeface="Comic Sans MS" pitchFamily="66" charset="0"/>
            </a:endParaRPr>
          </a:p>
        </p:txBody>
      </p:sp>
      <p:sp>
        <p:nvSpPr>
          <p:cNvPr id="306194" name="Text Box 18"/>
          <p:cNvSpPr txBox="1">
            <a:spLocks noChangeArrowheads="1"/>
          </p:cNvSpPr>
          <p:nvPr/>
        </p:nvSpPr>
        <p:spPr bwMode="auto">
          <a:xfrm>
            <a:off x="5760563" y="2951075"/>
            <a:ext cx="2643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itchFamily="66" charset="0"/>
              </a:rPr>
              <a:t>Daya Bay, China</a:t>
            </a:r>
            <a:endParaRPr lang="en-US" altLang="zh-CN" sz="2400" b="1" i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6196" name="AutoShape 20"/>
          <p:cNvSpPr>
            <a:spLocks noChangeArrowheads="1"/>
          </p:cNvSpPr>
          <p:nvPr/>
        </p:nvSpPr>
        <p:spPr bwMode="auto">
          <a:xfrm>
            <a:off x="7722443" y="2259533"/>
            <a:ext cx="161925" cy="233363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6197" name="Text Box 21"/>
          <p:cNvSpPr txBox="1">
            <a:spLocks noChangeArrowheads="1"/>
          </p:cNvSpPr>
          <p:nvPr/>
        </p:nvSpPr>
        <p:spPr bwMode="auto">
          <a:xfrm>
            <a:off x="5758954" y="1861942"/>
            <a:ext cx="2274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omic Sans MS" pitchFamily="66" charset="0"/>
              </a:rPr>
              <a:t>RENO, </a:t>
            </a:r>
            <a:r>
              <a:rPr lang="en-US" altLang="zh-CN" sz="2400" b="1" smtClean="0">
                <a:solidFill>
                  <a:srgbClr val="FF0000"/>
                </a:solidFill>
                <a:latin typeface="Comic Sans MS" pitchFamily="66" charset="0"/>
              </a:rPr>
              <a:t>Korea</a:t>
            </a:r>
            <a:endParaRPr lang="en-US" altLang="zh-CN" sz="4000" b="1" i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4797152"/>
            <a:ext cx="8352928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bg1"/>
                </a:solidFill>
              </a:rPr>
              <a:t>8 proposals, most in 2003</a:t>
            </a:r>
            <a:r>
              <a:rPr lang="en-US" altLang="zh-CN" sz="2400" b="1" smtClean="0">
                <a:solidFill>
                  <a:srgbClr val="FF0000"/>
                </a:solidFill>
              </a:rPr>
              <a:t>   (3 on-going)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400" b="1">
                <a:solidFill>
                  <a:schemeClr val="bg1"/>
                </a:solidFill>
              </a:rPr>
              <a:t>F</a:t>
            </a:r>
            <a:r>
              <a:rPr lang="en-US" altLang="zh-CN" sz="2400" b="1" smtClean="0">
                <a:solidFill>
                  <a:schemeClr val="bg1"/>
                </a:solidFill>
              </a:rPr>
              <a:t>undmental parameter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400" b="1" smtClean="0">
                <a:solidFill>
                  <a:schemeClr val="bg1"/>
                </a:solidFill>
              </a:rPr>
              <a:t>Gateway to </a:t>
            </a:r>
            <a:r>
              <a:rPr lang="en-US" altLang="zh-CN" sz="2400" b="1" smtClean="0">
                <a:solidFill>
                  <a:schemeClr val="bg1"/>
                </a:solidFill>
                <a:sym typeface="Symbol"/>
              </a:rPr>
              <a:t>-</a:t>
            </a:r>
            <a:r>
              <a:rPr lang="en-US" altLang="zh-CN" sz="2400" b="1" smtClean="0">
                <a:solidFill>
                  <a:schemeClr val="bg1"/>
                </a:solidFill>
              </a:rPr>
              <a:t>CPV and Mass Hierachy measurements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zh-CN" sz="2400" b="1" smtClean="0">
                <a:solidFill>
                  <a:schemeClr val="bg1"/>
                </a:solidFill>
              </a:rPr>
              <a:t>Less expensive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17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645024"/>
            <a:ext cx="914400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09" descr="DYB_layout20100221_e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9375" y="607040"/>
            <a:ext cx="3788687" cy="37659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标题 1"/>
          <p:cNvSpPr>
            <a:spLocks noGrp="1"/>
          </p:cNvSpPr>
          <p:nvPr>
            <p:ph type="title"/>
          </p:nvPr>
        </p:nvSpPr>
        <p:spPr>
          <a:xfrm>
            <a:off x="0" y="44625"/>
            <a:ext cx="9144000" cy="504056"/>
          </a:xfrm>
        </p:spPr>
        <p:txBody>
          <a:bodyPr/>
          <a:lstStyle/>
          <a:p>
            <a:r>
              <a:rPr lang="en-US" altLang="zh-CN" sz="3000" smtClean="0"/>
              <a:t>The Daya Bay Experiment</a:t>
            </a:r>
            <a:endParaRPr lang="zh-CN" altLang="en-US" sz="3000" smtClean="0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076" y="3645024"/>
            <a:ext cx="708986" cy="72008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内容占位符 26"/>
          <p:cNvSpPr txBox="1">
            <a:spLocks/>
          </p:cNvSpPr>
          <p:nvPr/>
        </p:nvSpPr>
        <p:spPr bwMode="auto">
          <a:xfrm>
            <a:off x="251519" y="607040"/>
            <a:ext cx="471556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6 reactor cores, 17.4 </a:t>
            </a:r>
            <a:r>
              <a:rPr lang="en-US" altLang="zh-CN" sz="2400" b="1" err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GW</a:t>
            </a:r>
            <a:r>
              <a:rPr lang="en-US" altLang="zh-CN" sz="2400" b="1" baseline="-25000" err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th</a:t>
            </a:r>
            <a:r>
              <a:rPr lang="en-US" altLang="zh-CN" sz="2400" b="1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Relative measurement</a:t>
            </a:r>
            <a:endParaRPr lang="en-US" altLang="zh-CN" sz="28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 near sites, 1 far site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Multiple detector modules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Good cosmic shielding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250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m.w.e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@ </a:t>
            </a: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near sites</a:t>
            </a:r>
          </a:p>
          <a:p>
            <a:pPr marL="742950" lvl="1" indent="-285750" eaLnBrk="0" hangingPunct="0">
              <a:buFont typeface="Arial" charset="0"/>
              <a:buChar char="–"/>
              <a:defRPr/>
            </a:pP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860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m.w.e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@ </a:t>
            </a:r>
            <a:r>
              <a:rPr lang="en-US" altLang="zh-CN" sz="2400" b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far </a:t>
            </a:r>
            <a:r>
              <a:rPr lang="en-US" altLang="zh-CN" sz="2400" b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site</a:t>
            </a:r>
          </a:p>
          <a:p>
            <a:pPr marL="342900" lvl="1" indent="-342900">
              <a:buFont typeface="Arial" charset="0"/>
              <a:buChar char="•"/>
              <a:defRPr/>
            </a:pPr>
            <a:r>
              <a:rPr lang="en-US" altLang="zh-CN" sz="2400" b="1" smtClean="0">
                <a:solidFill>
                  <a:schemeClr val="accent2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Redundancy</a:t>
            </a:r>
            <a:endParaRPr lang="en-US" altLang="zh-CN" sz="2400" b="1" dirty="0">
              <a:solidFill>
                <a:schemeClr val="accent2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5480701"/>
            <a:ext cx="3984625" cy="137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接箭头连接符 14"/>
          <p:cNvCxnSpPr/>
          <p:nvPr/>
        </p:nvCxnSpPr>
        <p:spPr>
          <a:xfrm flipH="1">
            <a:off x="2268540" y="4005064"/>
            <a:ext cx="3959644" cy="79236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92080" y="2160989"/>
            <a:ext cx="155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3km tunnel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" y="606514"/>
            <a:ext cx="9141067" cy="606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Double Chooz</a:t>
            </a:r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07504" y="545718"/>
            <a:ext cx="3989243" cy="1378800"/>
            <a:chOff x="107504" y="620688"/>
            <a:chExt cx="3989243" cy="1378800"/>
          </a:xfrm>
        </p:grpSpPr>
        <p:pic>
          <p:nvPicPr>
            <p:cNvPr id="5" name="Picture 2" descr="D:\DayaWane\Conference\2012 07 澳大利亚\mytalk\oscillationcurv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620688"/>
              <a:ext cx="3989243" cy="137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583072" y="747606"/>
              <a:ext cx="1369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Daya Bay</a:t>
              </a:r>
              <a:endParaRPr lang="zh-CN" altLang="en-US" sz="1600" b="1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1763688" y="693464"/>
              <a:ext cx="36000" cy="11340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1057256" y="689696"/>
              <a:ext cx="36000" cy="11340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0818" y="1508670"/>
              <a:ext cx="1548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FF0000"/>
                  </a:solidFill>
                </a:rPr>
                <a:t>Double Chooz</a:t>
              </a:r>
              <a:endParaRPr lang="zh-CN" altLang="en-US" sz="16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7961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143875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RENO</a:t>
            </a:r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724128" y="76470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6 cores</a:t>
            </a:r>
          </a:p>
          <a:p>
            <a:r>
              <a:rPr lang="en-US" altLang="zh-CN" sz="2400" b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16.5 GW</a:t>
            </a:r>
            <a:endParaRPr lang="zh-CN" altLang="en-US" sz="2400" b="1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56176" y="6095916"/>
            <a:ext cx="207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16t, 450 MWE</a:t>
            </a:r>
            <a:endParaRPr lang="zh-CN" alt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115" y="987820"/>
            <a:ext cx="207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16t, 120 MWE</a:t>
            </a:r>
            <a:endParaRPr lang="zh-CN" altLang="en-US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7504" y="4066424"/>
            <a:ext cx="3989243" cy="1378800"/>
            <a:chOff x="8200" y="620688"/>
            <a:chExt cx="3989243" cy="1378800"/>
          </a:xfrm>
        </p:grpSpPr>
        <p:pic>
          <p:nvPicPr>
            <p:cNvPr id="24" name="Picture 2" descr="D:\DayaWane\Conference\2012 07 澳大利亚\mytalk\oscillationcurve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" y="620688"/>
              <a:ext cx="3989243" cy="137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/>
            <p:cNvSpPr/>
            <p:nvPr/>
          </p:nvSpPr>
          <p:spPr bwMode="auto">
            <a:xfrm>
              <a:off x="2093439" y="685928"/>
              <a:ext cx="64800" cy="1134000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6" name="矩形 25"/>
            <p:cNvSpPr/>
            <p:nvPr/>
          </p:nvSpPr>
          <p:spPr bwMode="auto">
            <a:xfrm>
              <a:off x="755576" y="685928"/>
              <a:ext cx="208816" cy="1134000"/>
            </a:xfrm>
            <a:prstGeom prst="rect">
              <a:avLst/>
            </a:prstGeom>
            <a:solidFill>
              <a:srgbClr val="008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83768" y="747606"/>
              <a:ext cx="1369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Daya Bay</a:t>
              </a:r>
              <a:endParaRPr lang="zh-CN" altLang="en-US" sz="1600" b="1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92664" y="1051510"/>
              <a:ext cx="1369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008000"/>
                  </a:solidFill>
                </a:rPr>
                <a:t>RENO</a:t>
              </a:r>
              <a:endParaRPr lang="zh-CN" altLang="en-US" sz="1600" b="1">
                <a:solidFill>
                  <a:srgbClr val="0080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 bwMode="auto">
            <a:xfrm>
              <a:off x="1664384" y="693464"/>
              <a:ext cx="36000" cy="11340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30" name="矩形 29"/>
            <p:cNvSpPr/>
            <p:nvPr/>
          </p:nvSpPr>
          <p:spPr bwMode="auto">
            <a:xfrm>
              <a:off x="957952" y="689696"/>
              <a:ext cx="36000" cy="1134000"/>
            </a:xfrm>
            <a:prstGeom prst="rect">
              <a:avLst/>
            </a:prstGeom>
            <a:solidFill>
              <a:srgbClr val="FF0000">
                <a:alpha val="5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21514" y="1508670"/>
              <a:ext cx="15489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smtClean="0">
                  <a:solidFill>
                    <a:srgbClr val="FF0000"/>
                  </a:solidFill>
                </a:rPr>
                <a:t>Double Chooz</a:t>
              </a:r>
              <a:endParaRPr lang="zh-CN" altLang="en-US" sz="1600" b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10575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39552" y="1052736"/>
            <a:ext cx="8352928" cy="5256584"/>
          </a:xfrm>
        </p:spPr>
        <p:txBody>
          <a:bodyPr/>
          <a:lstStyle/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反应堆中微子实验</a:t>
            </a:r>
            <a:endParaRPr lang="en-US" altLang="zh-CN" dirty="0" smtClean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反应堆产生中微子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（为什么要近点实验厅）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天然放射性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（为什么要泡在水里，要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层探测器）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宇宙线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（为什么要到地下，要有反符合）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液体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闪烁体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（为什么能探测到中微子）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探测器响应与刻度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（看到的数字信号与物理量）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事例的构成与挑选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（从物理量到中微子事例）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本底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（真的是中微子吗？）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效率与误差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（不能多挑也不能少挑）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514350" indent="-514350">
              <a:buClr>
                <a:schemeClr val="accent1"/>
              </a:buClr>
              <a:buSzPct val="100000"/>
              <a:buFont typeface="+mj-ea"/>
              <a:buAutoNum type="circleNumDbPlain"/>
            </a:pPr>
            <a:r>
              <a:rPr lang="zh-CN" altLang="zh-CN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/>
              </a:rPr>
              <a:t></a:t>
            </a:r>
            <a:r>
              <a:rPr lang="en-US" altLang="zh-CN" baseline="30000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/>
              </a:rPr>
              <a:t>2</a:t>
            </a:r>
            <a:r>
              <a:rPr lang="zh-CN" altLang="en-US" dirty="0" smtClean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Symbol"/>
              </a:rPr>
              <a:t>分析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Symbol"/>
              </a:rPr>
              <a:t>（从中微子事例数到振荡）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Symbol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661720"/>
          </a:xfrm>
        </p:spPr>
        <p:txBody>
          <a:bodyPr/>
          <a:lstStyle/>
          <a:p>
            <a:r>
              <a:rPr lang="zh-CN" altLang="en-US" sz="4400" dirty="0" smtClean="0">
                <a:latin typeface="微软雅黑" pitchFamily="34" charset="-122"/>
                <a:ea typeface="微软雅黑" pitchFamily="34" charset="-122"/>
              </a:rPr>
              <a:t>提 纲</a:t>
            </a:r>
            <a:endParaRPr lang="zh-CN" altLang="en-US" sz="4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37044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7" y="44712"/>
            <a:ext cx="8686800" cy="47667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/>
              <a:t>Three on-going experiments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284984"/>
            <a:ext cx="75723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3" name="直接连接符 6"/>
          <p:cNvCxnSpPr>
            <a:cxnSpLocks noChangeShapeType="1"/>
          </p:cNvCxnSpPr>
          <p:nvPr/>
        </p:nvCxnSpPr>
        <p:spPr bwMode="auto">
          <a:xfrm>
            <a:off x="1346680" y="4888838"/>
            <a:ext cx="3071812" cy="1588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4" name="直接连接符 7"/>
          <p:cNvCxnSpPr>
            <a:cxnSpLocks noChangeShapeType="1"/>
          </p:cNvCxnSpPr>
          <p:nvPr/>
        </p:nvCxnSpPr>
        <p:spPr bwMode="auto">
          <a:xfrm>
            <a:off x="5143500" y="5055708"/>
            <a:ext cx="3143250" cy="1587"/>
          </a:xfrm>
          <a:prstGeom prst="lin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8" name="Group 123"/>
          <p:cNvGraphicFramePr>
            <a:graphicFrameLocks noGrp="1"/>
          </p:cNvGraphicFramePr>
          <p:nvPr>
            <p:extLst/>
          </p:nvPr>
        </p:nvGraphicFramePr>
        <p:xfrm>
          <a:off x="123093" y="836712"/>
          <a:ext cx="8964487" cy="2267760"/>
        </p:xfrm>
        <a:graphic>
          <a:graphicData uri="http://schemas.openxmlformats.org/drawingml/2006/table">
            <a:tbl>
              <a:tblPr/>
              <a:tblGrid>
                <a:gridCol w="2106551"/>
                <a:gridCol w="1011819"/>
                <a:gridCol w="1618569"/>
                <a:gridCol w="2520280"/>
                <a:gridCol w="1707268"/>
              </a:tblGrid>
              <a:tr h="777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Experiment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Power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(GW)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Detector(t)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Near/Far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Overburden (m.w.e.) Near/Far</a:t>
                      </a:r>
                      <a:endParaRPr kumimoji="1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Sensitivity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(3y,90%CL</a:t>
                      </a: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Daya Bay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17.4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40  /  80</a:t>
                      </a:r>
                      <a:endParaRPr kumimoji="1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250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/  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860</a:t>
                      </a:r>
                      <a:endParaRPr kumimoji="1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~ 0.008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4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Double </a:t>
                      </a:r>
                      <a:r>
                        <a:rPr kumimoji="1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Chooz</a:t>
                      </a:r>
                      <a:endParaRPr kumimoji="1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8</a:t>
                      </a:r>
                      <a:r>
                        <a:rPr kumimoji="1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.</a:t>
                      </a: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5</a:t>
                      </a:r>
                      <a:endParaRPr kumimoji="1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8  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   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8</a:t>
                      </a:r>
                      <a:endParaRPr kumimoji="1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120  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  300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~ 0.03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RENO</a:t>
                      </a:r>
                      <a:endParaRPr kumimoji="1" lang="en-US" altLang="zh-CN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6.5</a:t>
                      </a:r>
                      <a:endParaRPr kumimoji="1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16  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  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16</a:t>
                      </a:r>
                      <a:endParaRPr kumimoji="1" lang="zh-C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120  </a:t>
                      </a:r>
                      <a:r>
                        <a:rPr kumimoji="1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/  </a:t>
                      </a:r>
                      <a:r>
                        <a:rPr kumimoji="1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450</a:t>
                      </a:r>
                      <a:endParaRPr kumimoji="1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~ 0.0</a:t>
                      </a:r>
                      <a:r>
                        <a:rPr kumimoji="1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2</a:t>
                      </a:r>
                      <a:endParaRPr kumimoji="1" lang="zh-CN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41508" y="6426171"/>
            <a:ext cx="3600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smtClean="0"/>
              <a:t>Huber et al. JHEP 0911:044, 2009</a:t>
            </a:r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386343836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96217"/>
            <a:ext cx="7920880" cy="475338"/>
          </a:xfrm>
        </p:spPr>
        <p:txBody>
          <a:bodyPr/>
          <a:lstStyle/>
          <a:p>
            <a:r>
              <a:rPr lang="en-US" altLang="zh-CN" dirty="0" smtClean="0"/>
              <a:t>Theta13 and </a:t>
            </a:r>
            <a:r>
              <a:rPr lang="en-US" altLang="zh-CN" dirty="0" err="1" smtClean="0"/>
              <a:t>Dmee</a:t>
            </a:r>
            <a:endParaRPr lang="zh-CN" altLang="en-US" dirty="0"/>
          </a:p>
        </p:txBody>
      </p:sp>
      <p:grpSp>
        <p:nvGrpSpPr>
          <p:cNvPr id="5" name="组合 4"/>
          <p:cNvGrpSpPr>
            <a:grpSpLocks noChangeAspect="1"/>
          </p:cNvGrpSpPr>
          <p:nvPr/>
        </p:nvGrpSpPr>
        <p:grpSpPr>
          <a:xfrm>
            <a:off x="560158" y="3127337"/>
            <a:ext cx="3818891" cy="2340000"/>
            <a:chOff x="4388188" y="3576199"/>
            <a:chExt cx="4755812" cy="291409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8188" y="3707697"/>
              <a:ext cx="4755812" cy="278259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5639275" y="3576199"/>
              <a:ext cx="4780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NH</a:t>
              </a:r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46" y="763147"/>
            <a:ext cx="3991242" cy="2340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74758" y="97642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3.9%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41957" y="342890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3.4%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022" y="787337"/>
            <a:ext cx="3389402" cy="23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256" y="3223789"/>
            <a:ext cx="3568933" cy="234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74717" y="5599574"/>
            <a:ext cx="82796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1"/>
                </a:solidFill>
              </a:rPr>
              <a:t>DYB: running to 2020, 3% precision (1.5x stat. in 2018 summer)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1"/>
                </a:solidFill>
              </a:rPr>
              <a:t>RENO: running to 2020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accent1"/>
                </a:solidFill>
              </a:rPr>
              <a:t>Double </a:t>
            </a:r>
            <a:r>
              <a:rPr lang="en-US" altLang="zh-CN" sz="2000" dirty="0" err="1" smtClean="0">
                <a:solidFill>
                  <a:schemeClr val="accent1"/>
                </a:solidFill>
              </a:rPr>
              <a:t>Chooz</a:t>
            </a:r>
            <a:r>
              <a:rPr lang="en-US" altLang="zh-CN" sz="2000" dirty="0" smtClean="0">
                <a:solidFill>
                  <a:schemeClr val="accent1"/>
                </a:solidFill>
              </a:rPr>
              <a:t>: Dec. 2017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标题 1"/>
          <p:cNvSpPr>
            <a:spLocks noGrp="1"/>
          </p:cNvSpPr>
          <p:nvPr>
            <p:ph type="title"/>
          </p:nvPr>
        </p:nvSpPr>
        <p:spPr>
          <a:xfrm>
            <a:off x="452438" y="20638"/>
            <a:ext cx="8229600" cy="600075"/>
          </a:xfrm>
        </p:spPr>
        <p:txBody>
          <a:bodyPr/>
          <a:lstStyle/>
          <a:p>
            <a:r>
              <a:rPr lang="en-US" altLang="zh-CN" u="sng" dirty="0" smtClean="0"/>
              <a:t>Mass Hierarchy</a:t>
            </a:r>
            <a:endParaRPr lang="zh-CN" altLang="en-US" u="sng" dirty="0" smtClean="0"/>
          </a:p>
        </p:txBody>
      </p:sp>
      <p:graphicFrame>
        <p:nvGraphicFramePr>
          <p:cNvPr id="14" name="内容占位符 13"/>
          <p:cNvGraphicFramePr>
            <a:graphicFrameLocks noGrp="1"/>
          </p:cNvGraphicFramePr>
          <p:nvPr>
            <p:ph idx="1"/>
          </p:nvPr>
        </p:nvGraphicFramePr>
        <p:xfrm>
          <a:off x="198438" y="836613"/>
          <a:ext cx="8856663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65"/>
                <a:gridCol w="1440108"/>
                <a:gridCol w="1080081"/>
                <a:gridCol w="1152086"/>
                <a:gridCol w="2232167"/>
                <a:gridCol w="2088156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NPP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Daya Bay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Huizhou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Lufeng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Yangjiang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Taishan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Status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Operational</a:t>
                      </a:r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Under</a:t>
                      </a:r>
                      <a:r>
                        <a:rPr lang="en-US" altLang="zh-CN" sz="1800" b="1" baseline="0" dirty="0" smtClean="0">
                          <a:solidFill>
                            <a:srgbClr val="00B05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construction</a:t>
                      </a:r>
                      <a:endParaRPr lang="zh-CN" altLang="en-US" sz="18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Power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18.4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  <p:grpSp>
        <p:nvGrpSpPr>
          <p:cNvPr id="120865" name="组合 19"/>
          <p:cNvGrpSpPr>
            <a:grpSpLocks/>
          </p:cNvGrpSpPr>
          <p:nvPr/>
        </p:nvGrpSpPr>
        <p:grpSpPr bwMode="auto">
          <a:xfrm>
            <a:off x="11113" y="2012997"/>
            <a:ext cx="9121775" cy="4656363"/>
            <a:chOff x="13369" y="2132856"/>
            <a:chExt cx="9121777" cy="4655542"/>
          </a:xfrm>
        </p:grpSpPr>
        <p:pic>
          <p:nvPicPr>
            <p:cNvPr id="120876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5"/>
            <p:cNvSpPr txBox="1"/>
            <p:nvPr/>
          </p:nvSpPr>
          <p:spPr>
            <a:xfrm>
              <a:off x="95167" y="6388359"/>
              <a:ext cx="2657476" cy="4000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Yangjiang</a:t>
              </a: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81898" y="5984006"/>
              <a:ext cx="1741487" cy="4000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Taishan</a:t>
              </a:r>
              <a:r>
                <a:rPr lang="en-US" altLang="zh-CN" sz="2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967243" y="4341787"/>
              <a:ext cx="1249204" cy="7077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Daya</a:t>
              </a: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 Bay NPP</a:t>
              </a:r>
              <a:endParaRPr lang="zh-CN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14120" y="3894671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Huizhou</a:t>
              </a:r>
              <a:b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dirty="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 dirty="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52396" y="3796263"/>
              <a:ext cx="855662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Lufeng</a:t>
              </a:r>
              <a:b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US" altLang="zh-CN" sz="1400" smtClean="0">
                  <a:solidFill>
                    <a:srgbClr val="F79646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NPP</a:t>
              </a:r>
              <a:endParaRPr lang="zh-CN" altLang="en-US" sz="1400"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5794" y="5313646"/>
              <a:ext cx="1800225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440406" y="5589822"/>
              <a:ext cx="900113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53 km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832139" y="4879509"/>
              <a:ext cx="1435681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Hong Kong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3174082" y="5212064"/>
              <a:ext cx="823913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Macau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765167" y="3136800"/>
              <a:ext cx="1600854" cy="369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dirty="0" err="1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Guang</a:t>
              </a:r>
              <a:r>
                <a:rPr lang="en-US" altLang="zh-CN" sz="18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Zhou</a:t>
              </a:r>
              <a:endParaRPr lang="zh-CN" altLang="en-US" sz="1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701132" y="3894671"/>
              <a:ext cx="13049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Shen Zhen</a:t>
              </a:r>
              <a:endParaRPr lang="zh-CN" altLang="en-US" sz="1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088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89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0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1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892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5"/>
            <p:cNvSpPr txBox="1"/>
            <p:nvPr/>
          </p:nvSpPr>
          <p:spPr>
            <a:xfrm>
              <a:off x="2940720" y="4469245"/>
              <a:ext cx="11525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40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Zhu Hai</a:t>
              </a:r>
              <a:endParaRPr lang="zh-CN" altLang="en-US" sz="14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894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20895" name="直接连接符 45"/>
            <p:cNvCxnSpPr>
              <a:cxnSpLocks noChangeShapeType="1"/>
            </p:cNvCxnSpPr>
            <p:nvPr/>
          </p:nvCxnSpPr>
          <p:spPr bwMode="auto">
            <a:xfrm>
              <a:off x="1448333" y="5517232"/>
              <a:ext cx="891419" cy="360040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6" name="直接连接符 46"/>
            <p:cNvCxnSpPr>
              <a:cxnSpLocks noChangeShapeType="1"/>
            </p:cNvCxnSpPr>
            <p:nvPr/>
          </p:nvCxnSpPr>
          <p:spPr bwMode="auto">
            <a:xfrm flipH="1">
              <a:off x="1016286" y="5517232"/>
              <a:ext cx="432048" cy="813446"/>
            </a:xfrm>
            <a:prstGeom prst="line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0897" name="直接箭头连接符 47"/>
            <p:cNvCxnSpPr>
              <a:cxnSpLocks noChangeShapeType="1"/>
              <a:endCxn id="120894" idx="7"/>
            </p:cNvCxnSpPr>
            <p:nvPr/>
          </p:nvCxnSpPr>
          <p:spPr bwMode="auto">
            <a:xfrm flipH="1">
              <a:off x="1516973" y="3406800"/>
              <a:ext cx="1222717" cy="2056689"/>
            </a:xfrm>
            <a:prstGeom prst="straightConnector1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Box 48"/>
            <p:cNvSpPr txBox="1"/>
            <p:nvPr/>
          </p:nvSpPr>
          <p:spPr>
            <a:xfrm>
              <a:off x="2413670" y="3697855"/>
              <a:ext cx="1333500" cy="3682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宋体" charset="-122"/>
                  <a:cs typeface="+mn-cs"/>
                </a:defRPr>
              </a:lvl9pPr>
            </a:lstStyle>
            <a:p>
              <a:pPr>
                <a:buClrTx/>
                <a:buSzTx/>
                <a:buFontTx/>
                <a:buNone/>
                <a:defRPr/>
              </a:pPr>
              <a:r>
                <a:rPr lang="en-US" altLang="zh-CN" sz="1800" b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2.5 h drive</a:t>
              </a:r>
              <a:endParaRPr lang="zh-CN" altLang="en-US" sz="1800" b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20899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buFont typeface="Arial" panose="020B0604020202020204" pitchFamily="34" charset="0"/>
                <a:buChar char="•"/>
                <a:defRPr sz="32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1pPr>
              <a:lvl2pPr marL="742950" indent="-285750" eaLnBrk="0" hangingPunct="0">
                <a:buFont typeface="Arial" panose="020B0604020202020204" pitchFamily="34" charset="0"/>
                <a:buChar char="–"/>
                <a:defRPr sz="28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2pPr>
              <a:lvl3pPr marL="1143000" indent="-228600" eaLnBrk="0" hangingPunct="0">
                <a:buFont typeface="Arial" panose="020B0604020202020204" pitchFamily="34" charset="0"/>
                <a:buChar char="•"/>
                <a:defRPr sz="24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3pPr>
              <a:lvl4pPr marL="1600200" indent="-228600" eaLnBrk="0" hangingPunct="0">
                <a:buFont typeface="Arial" panose="020B0604020202020204" pitchFamily="34" charset="0"/>
                <a:buChar char="–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4pPr>
              <a:lvl5pPr marL="2057400" indent="-228600" eaLnBrk="0" hangingPunct="0"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0004CD"/>
                  </a:solidFill>
                  <a:latin typeface="Calibri" panose="020F0502020204030204" pitchFamily="34" charset="0"/>
                  <a:ea typeface="楷体" panose="02010609060101010101" pitchFamily="49" charset="-122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zh-CN" altLang="en-US" sz="1800" b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3" name="TextBox 7"/>
          <p:cNvSpPr txBox="1"/>
          <p:nvPr/>
        </p:nvSpPr>
        <p:spPr>
          <a:xfrm>
            <a:off x="25151" y="3003598"/>
            <a:ext cx="2522537" cy="92233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Kaiping</a:t>
            </a: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Jiang Men city,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Guangdong Province </a:t>
            </a:r>
            <a:endParaRPr lang="zh-CN" alt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3188"/>
            <a:ext cx="2133600" cy="365125"/>
          </a:xfrm>
          <a:prstGeom prst="rect">
            <a:avLst/>
          </a:prstGeom>
        </p:spPr>
        <p:txBody>
          <a:bodyPr/>
          <a:lstStyle>
            <a:lvl1pPr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defRPr sz="20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69C82708-4E8E-448D-9D2F-B0B6473CC217}" type="slidenum">
              <a:rPr lang="zh-CN" altLang="en-US" sz="14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zh-CN" altLang="en-US" sz="14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20868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494338" y="4503785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240338" y="2941685"/>
            <a:ext cx="90487" cy="107950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H="1" flipV="1">
            <a:off x="5330825" y="2941685"/>
            <a:ext cx="754063" cy="7810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箭头连接符 70"/>
          <p:cNvCxnSpPr/>
          <p:nvPr/>
        </p:nvCxnSpPr>
        <p:spPr>
          <a:xfrm flipH="1" flipV="1">
            <a:off x="5330825" y="2941685"/>
            <a:ext cx="2265363" cy="565150"/>
          </a:xfrm>
          <a:prstGeom prst="straightConnector1">
            <a:avLst/>
          </a:prstGeom>
          <a:ln w="12700">
            <a:solidFill>
              <a:schemeClr val="bg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002213" y="2641647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altLang="zh-CN" sz="1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Previous site candidate</a:t>
            </a:r>
            <a:endParaRPr lang="zh-CN" altLang="en-US" sz="1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20873" name="椭圆 61"/>
          <p:cNvSpPr>
            <a:spLocks noChangeArrowheads="1"/>
          </p:cNvSpPr>
          <p:nvPr/>
        </p:nvSpPr>
        <p:spPr bwMode="auto">
          <a:xfrm>
            <a:off x="5302250" y="2930572"/>
            <a:ext cx="61913" cy="6032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 sz="1800" b="0">
              <a:solidFill>
                <a:srgbClr val="0070C0"/>
              </a:solidFill>
            </a:endParaRPr>
          </a:p>
        </p:txBody>
      </p:sp>
      <p:sp>
        <p:nvSpPr>
          <p:cNvPr id="120874" name="矩形 15"/>
          <p:cNvSpPr>
            <a:spLocks noChangeArrowheads="1"/>
          </p:cNvSpPr>
          <p:nvPr/>
        </p:nvSpPr>
        <p:spPr bwMode="auto">
          <a:xfrm>
            <a:off x="73025" y="2496952"/>
            <a:ext cx="246062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Overburden ~ 700 m</a:t>
            </a: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20875" name="矩形 3"/>
          <p:cNvSpPr>
            <a:spLocks noChangeArrowheads="1"/>
          </p:cNvSpPr>
          <p:nvPr/>
        </p:nvSpPr>
        <p:spPr bwMode="auto">
          <a:xfrm>
            <a:off x="2907413" y="2084434"/>
            <a:ext cx="2149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by 2020: 26.6 GW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403" y="5270811"/>
            <a:ext cx="4030485" cy="157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025" y="4077437"/>
            <a:ext cx="1056326" cy="106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435" y="3039316"/>
            <a:ext cx="1175555" cy="837582"/>
          </a:xfrm>
          <a:prstGeom prst="rect">
            <a:avLst/>
          </a:prstGeom>
        </p:spPr>
      </p:pic>
      <p:grpSp>
        <p:nvGrpSpPr>
          <p:cNvPr id="43" name="组合 4"/>
          <p:cNvGrpSpPr>
            <a:grpSpLocks/>
          </p:cNvGrpSpPr>
          <p:nvPr/>
        </p:nvGrpSpPr>
        <p:grpSpPr bwMode="auto">
          <a:xfrm>
            <a:off x="5125227" y="2010568"/>
            <a:ext cx="3995737" cy="3141663"/>
            <a:chOff x="132770" y="1784306"/>
            <a:chExt cx="5294310" cy="4525014"/>
          </a:xfrm>
        </p:grpSpPr>
        <p:pic>
          <p:nvPicPr>
            <p:cNvPr id="45" name="Picture 4" descr="allbaseline_dyb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70" y="2021036"/>
              <a:ext cx="5294310" cy="4288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 Box 5"/>
            <p:cNvSpPr txBox="1">
              <a:spLocks noChangeArrowheads="1"/>
            </p:cNvSpPr>
            <p:nvPr/>
          </p:nvSpPr>
          <p:spPr bwMode="auto">
            <a:xfrm>
              <a:off x="2603276" y="1876574"/>
              <a:ext cx="1229529" cy="44340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Wingdings" panose="05000000000000000000" pitchFamily="2" charset="2"/>
                <a:buNone/>
              </a:pPr>
              <a:r>
                <a:rPr lang="en-US" altLang="zh-CN" sz="1400">
                  <a:solidFill>
                    <a:srgbClr val="FF0000"/>
                  </a:solidFill>
                </a:rPr>
                <a:t>Daya Bay</a:t>
              </a:r>
              <a:endParaRPr lang="zh-CN" altLang="en-US" sz="1400">
                <a:solidFill>
                  <a:srgbClr val="FF0000"/>
                </a:solidFill>
              </a:endParaRPr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>
              <a:off x="4574161" y="4965399"/>
              <a:ext cx="142875" cy="144462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endParaRPr lang="zh-CN" altLang="en-US" sz="2000"/>
            </a:p>
          </p:txBody>
        </p:sp>
        <p:sp>
          <p:nvSpPr>
            <p:cNvPr id="48" name="Text Box 9"/>
            <p:cNvSpPr txBox="1">
              <a:spLocks noChangeArrowheads="1"/>
            </p:cNvSpPr>
            <p:nvPr/>
          </p:nvSpPr>
          <p:spPr bwMode="auto">
            <a:xfrm>
              <a:off x="3693195" y="1784306"/>
              <a:ext cx="1712894" cy="44329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zh-CN" sz="1400" dirty="0" smtClean="0">
                  <a:solidFill>
                    <a:srgbClr val="FF0000"/>
                  </a:solidFill>
                </a:rPr>
                <a:t>~60 </a:t>
              </a:r>
              <a:r>
                <a:rPr lang="en-US" altLang="zh-CN" sz="1400" dirty="0">
                  <a:solidFill>
                    <a:srgbClr val="FF0000"/>
                  </a:solidFill>
                </a:rPr>
                <a:t>km JUNO</a:t>
              </a:r>
            </a:p>
          </p:txBody>
        </p:sp>
        <p:sp>
          <p:nvSpPr>
            <p:cNvPr id="49" name="Line 11"/>
            <p:cNvSpPr>
              <a:spLocks noChangeShapeType="1"/>
            </p:cNvSpPr>
            <p:nvPr/>
          </p:nvSpPr>
          <p:spPr bwMode="auto">
            <a:xfrm>
              <a:off x="4647886" y="2308374"/>
              <a:ext cx="0" cy="25209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66448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CN" sz="3600" u="sng" dirty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T</a:t>
            </a:r>
            <a:r>
              <a:rPr lang="en-US" altLang="zh-CN" sz="3600" u="sng" dirty="0" smtClean="0">
                <a:solidFill>
                  <a:schemeClr val="accent1">
                    <a:lumMod val="50000"/>
                  </a:schemeClr>
                </a:solidFill>
                <a:cs typeface="Arial" pitchFamily="34" charset="0"/>
              </a:rPr>
              <a:t>he JUNO Experiment</a:t>
            </a:r>
            <a:endParaRPr lang="zh-CN" altLang="en-US" sz="3600" u="sng" dirty="0">
              <a:solidFill>
                <a:schemeClr val="accent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80976" y="1609546"/>
            <a:ext cx="3456990" cy="4987806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20 </a:t>
            </a:r>
            <a:r>
              <a:rPr lang="en-US" altLang="zh-CN" sz="2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kton</a:t>
            </a:r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LS detector</a:t>
            </a:r>
          </a:p>
          <a:p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3%</a:t>
            </a:r>
            <a:r>
              <a:rPr lang="zh-CN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energy </a:t>
            </a:r>
            <a:r>
              <a:rPr lang="en-US" altLang="zh-CN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resolution</a:t>
            </a:r>
          </a:p>
          <a:p>
            <a:r>
              <a:rPr lang="en-US" altLang="zh-CN" sz="2000" b="1" dirty="0" smtClean="0">
                <a:cs typeface="Times New Roman" panose="02020603050405020304" pitchFamily="18" charset="0"/>
              </a:rPr>
              <a:t>700 m underground</a:t>
            </a:r>
            <a:endParaRPr lang="en-US" altLang="zh-CN" sz="2000" b="1" dirty="0"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cs typeface="Times New Roman" panose="02020603050405020304" pitchFamily="18" charset="0"/>
              </a:rPr>
              <a:t>Rich physics possibilities</a:t>
            </a:r>
          </a:p>
          <a:p>
            <a:pPr lvl="1"/>
            <a:r>
              <a:rPr lang="en-US" altLang="zh-CN" sz="1800" b="1" dirty="0">
                <a:cs typeface="Times New Roman" panose="02020603050405020304" pitchFamily="18" charset="0"/>
              </a:rPr>
              <a:t>Reactor </a:t>
            </a:r>
            <a:r>
              <a:rPr lang="en-US" altLang="zh-CN" sz="1800" b="1" dirty="0" smtClean="0">
                <a:cs typeface="Times New Roman" panose="02020603050405020304" pitchFamily="18" charset="0"/>
              </a:rPr>
              <a:t>neutrino</a:t>
            </a:r>
            <a:r>
              <a:rPr lang="en-US" altLang="zh-CN" sz="1800" b="1" dirty="0">
                <a:cs typeface="Times New Roman" panose="02020603050405020304" pitchFamily="18" charset="0"/>
              </a:rPr>
              <a:t/>
            </a:r>
            <a:br>
              <a:rPr lang="en-US" altLang="zh-CN" sz="1800" b="1" dirty="0">
                <a:cs typeface="Times New Roman" panose="02020603050405020304" pitchFamily="18" charset="0"/>
              </a:rPr>
            </a:br>
            <a:r>
              <a:rPr lang="en-US" altLang="zh-CN" sz="1800" b="1" dirty="0">
                <a:cs typeface="Times New Roman" panose="02020603050405020304" pitchFamily="18" charset="0"/>
              </a:rPr>
              <a:t>for </a:t>
            </a:r>
            <a:r>
              <a:rPr lang="en-US" altLang="zh-CN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Mass hierarchy </a:t>
            </a:r>
            <a:r>
              <a:rPr lang="en-US" altLang="zh-CN" sz="1800" b="1" dirty="0">
                <a:cs typeface="Times New Roman" panose="02020603050405020304" pitchFamily="18" charset="0"/>
              </a:rPr>
              <a:t>and </a:t>
            </a:r>
            <a:r>
              <a:rPr lang="en-US" altLang="zh-CN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p</a:t>
            </a:r>
            <a:r>
              <a:rPr lang="en-US" altLang="zh-CN" sz="1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recision </a:t>
            </a:r>
            <a:r>
              <a:rPr lang="en-US" altLang="zh-CN" sz="1800" b="1" dirty="0">
                <a:solidFill>
                  <a:srgbClr val="C00000"/>
                </a:solidFill>
                <a:cs typeface="Times New Roman" panose="02020603050405020304" pitchFamily="18" charset="0"/>
              </a:rPr>
              <a:t>measurement </a:t>
            </a:r>
            <a:r>
              <a:rPr lang="en-US" altLang="zh-CN" sz="1800" b="1" dirty="0">
                <a:cs typeface="Times New Roman" panose="02020603050405020304" pitchFamily="18" charset="0"/>
              </a:rPr>
              <a:t>of </a:t>
            </a:r>
            <a:r>
              <a:rPr lang="en-US" altLang="zh-CN" sz="1800" b="1" dirty="0" smtClean="0">
                <a:cs typeface="Times New Roman" panose="02020603050405020304" pitchFamily="18" charset="0"/>
              </a:rPr>
              <a:t>oscillation parameters</a:t>
            </a:r>
            <a:endParaRPr lang="en-US" altLang="zh-CN" sz="1800" b="1" dirty="0"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Supernovae </a:t>
            </a:r>
            <a:r>
              <a:rPr lang="en-US" altLang="zh-CN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neutrino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err="1" smtClean="0">
                <a:cs typeface="Times New Roman" panose="02020603050405020304" pitchFamily="18" charset="0"/>
              </a:rPr>
              <a:t>Geoneutrino</a:t>
            </a:r>
            <a:endParaRPr lang="en-US" altLang="zh-CN" sz="1800" b="1" dirty="0" smtClean="0"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Solar neutrino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Atmospheric neutrino</a:t>
            </a:r>
          </a:p>
          <a:p>
            <a:pPr lvl="1"/>
            <a:r>
              <a:rPr lang="en-US" altLang="zh-CN" sz="1800" dirty="0" smtClean="0">
                <a:solidFill>
                  <a:schemeClr val="accent1">
                    <a:lumMod val="75000"/>
                  </a:schemeClr>
                </a:solidFill>
              </a:rPr>
              <a:t>Proton decay</a:t>
            </a:r>
            <a:endParaRPr lang="en-US" altLang="zh-CN" sz="18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/>
            <a:r>
              <a:rPr lang="en-US" altLang="zh-CN" sz="1800" b="1" dirty="0">
                <a:cs typeface="Times New Roman" panose="02020603050405020304" pitchFamily="18" charset="0"/>
              </a:rPr>
              <a:t>Exotic searches </a:t>
            </a:r>
          </a:p>
        </p:txBody>
      </p:sp>
      <p:sp>
        <p:nvSpPr>
          <p:cNvPr id="119813" name="矩形 12"/>
          <p:cNvSpPr>
            <a:spLocks noChangeArrowheads="1"/>
          </p:cNvSpPr>
          <p:nvPr/>
        </p:nvSpPr>
        <p:spPr bwMode="auto">
          <a:xfrm>
            <a:off x="491228" y="6237312"/>
            <a:ext cx="4244297" cy="5232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L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. Zhan, Y.F. Wang, J. Cao, L.J. Wen, 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PRD78:111103, 2008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;  PRD79:073007,2009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 bwMode="auto">
          <a:xfrm>
            <a:off x="484207" y="765113"/>
            <a:ext cx="7992887" cy="84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000" b="1" kern="0" dirty="0" smtClean="0">
                <a:cs typeface="Times New Roman" panose="02020603050405020304" pitchFamily="18" charset="0"/>
              </a:rPr>
              <a:t>Jiangmen Underground Neutrino Observatory, a multiple-purpose neutrino experiment, approved in Feb. 2013. ~ 300 M$.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979" y="1622764"/>
            <a:ext cx="4641347" cy="44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649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1580"/>
          </a:xfrm>
        </p:spPr>
        <p:txBody>
          <a:bodyPr/>
          <a:lstStyle/>
          <a:p>
            <a:r>
              <a:rPr lang="en-US" altLang="zh-CN" dirty="0" smtClean="0"/>
              <a:t>Determine MH with Reactors</a:t>
            </a:r>
            <a:endParaRPr lang="zh-CN" alt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118" y="3554196"/>
            <a:ext cx="4258361" cy="287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2517" y="1556792"/>
            <a:ext cx="413992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38744" y="4062899"/>
                <a:ext cx="4681003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defRPr/>
                </a:pPr>
                <a:r>
                  <a:rPr lang="en-US" altLang="zh-CN" sz="2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Precision energy spectrum </a:t>
                </a:r>
                <a:r>
                  <a:rPr lang="en-US" altLang="zh-CN" sz="20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measurement</a:t>
                </a:r>
              </a:p>
              <a:p>
                <a:pPr algn="l">
                  <a:defRPr/>
                </a:pPr>
                <a:r>
                  <a:rPr lang="en-US" altLang="zh-CN" sz="2000" b="1" dirty="0" smtClean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interference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between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sz="2000" b="1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31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and </a:t>
                </a:r>
                <a:r>
                  <a:rPr lang="en-US" altLang="zh-CN" sz="2000" b="1" i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sz="2000" b="1" i="1" baseline="-25000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32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342900" indent="-342900" algn="l">
                  <a:buFont typeface="Wingdings" pitchFamily="2" charset="2"/>
                  <a:buChar char="à"/>
                  <a:defRPr/>
                </a:pPr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: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Relative measurement</a:t>
                </a:r>
              </a:p>
              <a:p>
                <a:pPr marL="342900" indent="-342900" algn="l">
                  <a:buFont typeface="Wingdings" pitchFamily="2" charset="2"/>
                  <a:buChar char="à"/>
                  <a:defRPr/>
                </a:pPr>
                <a:endParaRPr lang="en-US" altLang="zh-C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  <a:p>
                <a:pPr algn="l">
                  <a:defRPr/>
                </a:pP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Further improvement  with Δm</a:t>
                </a:r>
                <a:r>
                  <a:rPr lang="en-US" altLang="zh-CN" sz="2000" baseline="30000" dirty="0" smtClean="0">
                    <a:solidFill>
                      <a:srgbClr val="0000FF"/>
                    </a:solidFill>
                  </a:rPr>
                  <a:t>2</a:t>
                </a:r>
                <a:r>
                  <a:rPr lang="el-GR" altLang="zh-CN" sz="2000" baseline="-25000" dirty="0" smtClean="0">
                    <a:solidFill>
                      <a:srgbClr val="0000FF"/>
                    </a:solidFill>
                  </a:rPr>
                  <a:t>μμ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 measurement from accelerator exp.</a:t>
                </a:r>
              </a:p>
              <a:p>
                <a:pPr marL="342900" indent="-342900" algn="l">
                  <a:buFont typeface="Wingdings" pitchFamily="2" charset="2"/>
                  <a:buChar char="à"/>
                  <a:defRPr/>
                </a:pPr>
                <a14:m>
                  <m:oMath xmlns:m="http://schemas.openxmlformats.org/officeDocument/2006/math">
                    <m:r>
                      <a:rPr lang="zh-CN" alt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∆</m:t>
                    </m:r>
                    <m:sSubSup>
                      <m:sSubSupPr>
                        <m:ctrlP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𝑒𝑒</m:t>
                        </m:r>
                      </m:sub>
                      <m:sup>
                        <m:r>
                          <a:rPr lang="en-US" altLang="zh-CN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: </a:t>
                </a:r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Absolute measurement</a:t>
                </a:r>
                <a:endParaRPr lang="en-US" altLang="zh-CN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44" y="4062899"/>
                <a:ext cx="4681003" cy="2246769"/>
              </a:xfrm>
              <a:prstGeom prst="rect">
                <a:avLst/>
              </a:prstGeom>
              <a:blipFill rotWithShape="0">
                <a:blip r:embed="rId6"/>
                <a:stretch>
                  <a:fillRect l="-1432" t="-1355" b="-37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4" descr="allbaseline_dyb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57" y="1046177"/>
            <a:ext cx="3563888" cy="288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Oval 7"/>
          <p:cNvSpPr>
            <a:spLocks noChangeArrowheads="1"/>
          </p:cNvSpPr>
          <p:nvPr/>
        </p:nvSpPr>
        <p:spPr bwMode="auto">
          <a:xfrm>
            <a:off x="3302196" y="3068529"/>
            <a:ext cx="142851" cy="144447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7" name="Line 11"/>
          <p:cNvSpPr>
            <a:spLocks noChangeShapeType="1"/>
          </p:cNvSpPr>
          <p:nvPr/>
        </p:nvSpPr>
        <p:spPr bwMode="auto">
          <a:xfrm>
            <a:off x="3373622" y="2177364"/>
            <a:ext cx="0" cy="5454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479246" y="971436"/>
            <a:ext cx="13006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800" dirty="0" smtClean="0">
                <a:solidFill>
                  <a:schemeClr val="tx1"/>
                </a:solidFill>
              </a:rPr>
              <a:t>4 MeV </a:t>
            </a:r>
            <a:r>
              <a:rPr lang="en-US" altLang="zh-CN" sz="1800" dirty="0" smtClean="0">
                <a:solidFill>
                  <a:schemeClr val="tx1"/>
                </a:solidFill>
                <a:sym typeface="Symbol" panose="05050102010706020507" pitchFamily="18" charset="2"/>
              </a:rPr>
              <a:t></a:t>
            </a:r>
            <a:r>
              <a:rPr lang="en-US" altLang="zh-CN" sz="1800" baseline="-25000" dirty="0" smtClean="0">
                <a:solidFill>
                  <a:schemeClr val="tx1"/>
                </a:solidFill>
                <a:sym typeface="Symbol" panose="05050102010706020507" pitchFamily="18" charset="2"/>
              </a:rPr>
              <a:t>e</a:t>
            </a:r>
            <a:endParaRPr lang="zh-CN" altLang="en-US" sz="1800" baseline="-25000" dirty="0">
              <a:solidFill>
                <a:schemeClr val="tx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7576145" y="2508938"/>
            <a:ext cx="92943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直接连接符 60"/>
          <p:cNvCxnSpPr/>
          <p:nvPr/>
        </p:nvCxnSpPr>
        <p:spPr bwMode="auto">
          <a:xfrm>
            <a:off x="7589359" y="2852936"/>
            <a:ext cx="92943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接连接符 12"/>
          <p:cNvCxnSpPr/>
          <p:nvPr/>
        </p:nvCxnSpPr>
        <p:spPr bwMode="auto">
          <a:xfrm>
            <a:off x="5751883" y="2519335"/>
            <a:ext cx="92943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/>
          <p:cNvCxnSpPr/>
          <p:nvPr/>
        </p:nvCxnSpPr>
        <p:spPr bwMode="auto">
          <a:xfrm>
            <a:off x="5751883" y="2852936"/>
            <a:ext cx="92943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821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11242"/>
            <a:ext cx="8363272" cy="516380"/>
          </a:xfrm>
        </p:spPr>
        <p:txBody>
          <a:bodyPr/>
          <a:lstStyle/>
          <a:p>
            <a:r>
              <a:rPr lang="en-US" altLang="zh-CN" sz="3600" dirty="0" smtClean="0"/>
              <a:t>Very Short Baseline </a:t>
            </a:r>
            <a:r>
              <a:rPr lang="en-US" altLang="zh-CN" sz="3600" dirty="0" err="1" smtClean="0"/>
              <a:t>Exps</a:t>
            </a:r>
            <a:r>
              <a:rPr lang="en-US" altLang="zh-CN" sz="3600" dirty="0" smtClean="0"/>
              <a:t>.</a:t>
            </a:r>
            <a:endParaRPr lang="zh-CN" altLang="en-US" sz="3600" dirty="0"/>
          </a:p>
        </p:txBody>
      </p:sp>
      <p:sp>
        <p:nvSpPr>
          <p:cNvPr id="6" name="内容占位符 20"/>
          <p:cNvSpPr txBox="1">
            <a:spLocks/>
          </p:cNvSpPr>
          <p:nvPr/>
        </p:nvSpPr>
        <p:spPr bwMode="auto">
          <a:xfrm>
            <a:off x="349654" y="735340"/>
            <a:ext cx="8363272" cy="105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 b="1" i="0" kern="1200" baseline="0">
                <a:solidFill>
                  <a:srgbClr val="0000FF"/>
                </a:solidFill>
                <a:latin typeface="Calibri" pitchFamily="34" charset="0"/>
                <a:ea typeface="楷体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0" dirty="0" smtClean="0"/>
              <a:t>Different technologies: (</a:t>
            </a:r>
            <a:r>
              <a:rPr lang="en-US" altLang="zh-CN" sz="2400" b="0" dirty="0" err="1" smtClean="0"/>
              <a:t>Gd</a:t>
            </a:r>
            <a:r>
              <a:rPr lang="en-US" altLang="zh-CN" sz="2400" b="0" dirty="0" smtClean="0"/>
              <a:t>, Li, B) (</a:t>
            </a:r>
            <a:r>
              <a:rPr lang="en-US" altLang="zh-CN" sz="2400" b="0" dirty="0" err="1" smtClean="0"/>
              <a:t>seg</a:t>
            </a:r>
            <a:r>
              <a:rPr lang="en-US" altLang="zh-CN" sz="2400" b="0" dirty="0" smtClean="0"/>
              <a:t>.)(movable)(2 det.)</a:t>
            </a:r>
          </a:p>
          <a:p>
            <a:r>
              <a:rPr lang="en-US" altLang="zh-CN" sz="2400" b="0" dirty="0" smtClean="0"/>
              <a:t>Most have sensitivity 0.02~0.03 @</a:t>
            </a:r>
            <a:r>
              <a:rPr lang="en-US" altLang="zh-CN" sz="2400" b="0" dirty="0" smtClean="0">
                <a:sym typeface="Symbol" panose="05050102010706020507" pitchFamily="18" charset="2"/>
              </a:rPr>
              <a:t>m~1eV</a:t>
            </a:r>
            <a:r>
              <a:rPr lang="en-US" altLang="zh-CN" sz="2400" b="0" baseline="30000" dirty="0" smtClean="0">
                <a:sym typeface="Symbol" panose="05050102010706020507" pitchFamily="18" charset="2"/>
              </a:rPr>
              <a:t>2</a:t>
            </a:r>
            <a:r>
              <a:rPr lang="en-US" altLang="zh-CN" sz="2400" b="0" dirty="0" smtClean="0"/>
              <a:t> @90%CL</a:t>
            </a:r>
            <a:endParaRPr lang="zh-CN" altLang="en-US" sz="2400" b="0" baseline="30000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0" y="1684433"/>
            <a:ext cx="8915400" cy="484822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483768" y="6590947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Calibri" panose="020F0502020204030204" pitchFamily="34" charset="0"/>
              </a:rPr>
              <a:t>Talk by Nathaniel Bowden @NEUTRINO2016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382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箭头连接符 33"/>
          <p:cNvCxnSpPr/>
          <p:nvPr/>
        </p:nvCxnSpPr>
        <p:spPr bwMode="auto">
          <a:xfrm flipH="1">
            <a:off x="6340770" y="3473919"/>
            <a:ext cx="733643" cy="3766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Reactor </a:t>
            </a:r>
            <a:r>
              <a:rPr lang="en-US" altLang="zh-CN" dirty="0" smtClean="0"/>
              <a:t>Neutrino Experiments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855" y="1099026"/>
            <a:ext cx="111449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200" y="5511785"/>
            <a:ext cx="1198800" cy="79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3818" y="4560370"/>
            <a:ext cx="1198182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9914" y="1099026"/>
            <a:ext cx="11632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9846" y="2227780"/>
            <a:ext cx="3050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1953, Hanford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0.3 ton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1956, Savannah River, 4.2 ton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曲线连接符 9"/>
          <p:cNvCxnSpPr/>
          <p:nvPr/>
        </p:nvCxnSpPr>
        <p:spPr bwMode="auto">
          <a:xfrm>
            <a:off x="2434264" y="1680579"/>
            <a:ext cx="1439842" cy="50087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文本框 16"/>
          <p:cNvSpPr txBox="1"/>
          <p:nvPr/>
        </p:nvSpPr>
        <p:spPr>
          <a:xfrm>
            <a:off x="1997371" y="707155"/>
            <a:ext cx="1804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Discovery of </a:t>
            </a:r>
            <a:r>
              <a:rPr lang="el-GR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925029" y="720221"/>
            <a:ext cx="2368433" cy="22621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Early searches for oscillation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1980 Savannah,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YES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1980 ILL,           </a:t>
            </a:r>
            <a:r>
              <a:rPr lang="en-US" altLang="zh-CN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1984 </a:t>
            </a:r>
            <a:r>
              <a:rPr lang="en-US" altLang="zh-CN" sz="16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Bugey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    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YES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1986 </a:t>
            </a:r>
            <a:r>
              <a:rPr lang="en-US" altLang="zh-CN" sz="16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Gosgen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    </a:t>
            </a:r>
            <a:r>
              <a:rPr lang="en-US" altLang="zh-CN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</a:p>
          <a:p>
            <a:pPr>
              <a:spcBef>
                <a:spcPts val="600"/>
              </a:spcBef>
            </a:pP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1995 Bugey-3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1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</a:t>
            </a:r>
            <a:endParaRPr lang="zh-CN" altLang="en-US" sz="1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6" descr="choozdet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741" y="620688"/>
            <a:ext cx="107587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PV_det_linedrawi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5329" y="1697155"/>
            <a:ext cx="1080000" cy="111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650417" y="2818695"/>
            <a:ext cx="24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1997, CHOOZ, 8 ton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2000, Palo Verde, 12 ton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曲线连接符 23"/>
          <p:cNvCxnSpPr/>
          <p:nvPr/>
        </p:nvCxnSpPr>
        <p:spPr bwMode="auto">
          <a:xfrm>
            <a:off x="6478784" y="1633255"/>
            <a:ext cx="1191258" cy="67829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文本框 26"/>
          <p:cNvSpPr txBox="1"/>
          <p:nvPr/>
        </p:nvSpPr>
        <p:spPr>
          <a:xfrm>
            <a:off x="6433749" y="654003"/>
            <a:ext cx="1660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Reactor </a:t>
            </a:r>
            <a:r>
              <a:rPr lang="el-GR" altLang="zh-CN" sz="20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 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spectra ~2%</a:t>
            </a:r>
            <a:endParaRPr lang="zh-CN" altLang="en-US" sz="20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Picture 4" descr="C:\My Documents\neutrino school\page34.jpe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2238" y="4889078"/>
            <a:ext cx="963432" cy="122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曲线连接符 29"/>
          <p:cNvCxnSpPr/>
          <p:nvPr/>
        </p:nvCxnSpPr>
        <p:spPr bwMode="auto">
          <a:xfrm rot="5400000">
            <a:off x="7827023" y="3788318"/>
            <a:ext cx="1198958" cy="567378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文本框 32"/>
          <p:cNvSpPr txBox="1"/>
          <p:nvPr/>
        </p:nvSpPr>
        <p:spPr>
          <a:xfrm>
            <a:off x="4493997" y="5517101"/>
            <a:ext cx="179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Reactor </a:t>
            </a:r>
            <a:r>
              <a:rPr lang="el-GR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oscillation (</a:t>
            </a:r>
            <a:r>
              <a:rPr lang="el-GR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en-US" altLang="zh-CN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130286" y="6334857"/>
            <a:ext cx="284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2002, KamLAND,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1000 ton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04188" y="3641668"/>
            <a:ext cx="1781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en-US" altLang="zh-CN" sz="2000" baseline="30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l-GR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en-US" altLang="zh-CN" sz="2000" baseline="-25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&lt;0.15</a:t>
            </a:r>
            <a:endParaRPr lang="zh-CN" altLang="en-US" sz="20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2" descr="D:\科普\精选照片\EH3_4_detector_diamond_IMG_2019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602" y="3642006"/>
            <a:ext cx="1200001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曲线连接符 40"/>
          <p:cNvCxnSpPr/>
          <p:nvPr/>
        </p:nvCxnSpPr>
        <p:spPr bwMode="auto">
          <a:xfrm rot="10800000">
            <a:off x="4998187" y="5058382"/>
            <a:ext cx="1132099" cy="40730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文本框 56"/>
          <p:cNvSpPr txBox="1"/>
          <p:nvPr/>
        </p:nvSpPr>
        <p:spPr>
          <a:xfrm>
            <a:off x="4672526" y="3636755"/>
            <a:ext cx="2256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2012,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Daya Bay, 160 ton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Double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Chooz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16 ton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RENO, 32 ton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4656" y="4222735"/>
            <a:ext cx="1533942" cy="153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0" name="曲线连接符 89"/>
          <p:cNvCxnSpPr/>
          <p:nvPr/>
        </p:nvCxnSpPr>
        <p:spPr bwMode="auto">
          <a:xfrm rot="10800000" flipV="1">
            <a:off x="1966347" y="3888466"/>
            <a:ext cx="1187838" cy="78301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5" name="文本框 94"/>
          <p:cNvSpPr txBox="1"/>
          <p:nvPr/>
        </p:nvSpPr>
        <p:spPr>
          <a:xfrm>
            <a:off x="1514315" y="4802310"/>
            <a:ext cx="2071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Non-zero </a:t>
            </a:r>
            <a:r>
              <a:rPr lang="el-GR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θ</a:t>
            </a:r>
            <a:r>
              <a:rPr lang="en-US" altLang="zh-CN" sz="20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6" name="图片 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070" y="4877914"/>
            <a:ext cx="1817471" cy="147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文本框 100"/>
          <p:cNvSpPr txBox="1"/>
          <p:nvPr/>
        </p:nvSpPr>
        <p:spPr>
          <a:xfrm>
            <a:off x="43479" y="3819204"/>
            <a:ext cx="2553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2020, JUNO,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20 000 ton</a:t>
            </a:r>
          </a:p>
        </p:txBody>
      </p:sp>
      <p:sp>
        <p:nvSpPr>
          <p:cNvPr id="102" name="文本框 101"/>
          <p:cNvSpPr txBox="1"/>
          <p:nvPr/>
        </p:nvSpPr>
        <p:spPr>
          <a:xfrm>
            <a:off x="114432" y="3119481"/>
            <a:ext cx="2270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Mass Hierarchy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Precision  meas.</a:t>
            </a:r>
            <a:endParaRPr lang="zh-CN" altLang="en-US" sz="2000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7394" y="6035089"/>
            <a:ext cx="208745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Very short baseline </a:t>
            </a:r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exp. for 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sterile </a:t>
            </a:r>
            <a:r>
              <a:rPr lang="el-GR" altLang="zh-CN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箭头连接符 8"/>
          <p:cNvCxnSpPr>
            <a:endCxn id="42" idx="3"/>
          </p:cNvCxnSpPr>
          <p:nvPr/>
        </p:nvCxnSpPr>
        <p:spPr bwMode="auto">
          <a:xfrm flipH="1">
            <a:off x="2184845" y="5534383"/>
            <a:ext cx="885326" cy="8238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979028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2 - Neutrino from Reactor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41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HomeMedia\photo\出差访问\20040601 大亚湾\daya_near_si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41" y="-20358"/>
            <a:ext cx="9215714" cy="68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大亚湾核电站</a:t>
            </a:r>
            <a:endParaRPr lang="zh-CN" altLang="en-US"/>
          </a:p>
        </p:txBody>
      </p:sp>
      <p:pic>
        <p:nvPicPr>
          <p:cNvPr id="2050" name="Picture 2" descr="采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" b="8517"/>
          <a:stretch/>
        </p:blipFill>
        <p:spPr bwMode="auto">
          <a:xfrm>
            <a:off x="3923928" y="4650518"/>
            <a:ext cx="5184576" cy="22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直接连接符 4"/>
          <p:cNvCxnSpPr/>
          <p:nvPr/>
        </p:nvCxnSpPr>
        <p:spPr bwMode="auto">
          <a:xfrm>
            <a:off x="3857545" y="4509120"/>
            <a:ext cx="2586663" cy="22322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107504" y="711838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绝大部分商用反应堆为压水堆或沸水堆，两者原理相同</a:t>
            </a:r>
            <a:endParaRPr lang="en-US" altLang="zh-CN" sz="2000" dirty="0" smtClean="0"/>
          </a:p>
          <a:p>
            <a:r>
              <a:rPr lang="zh-CN" altLang="en-US" sz="2000" dirty="0" smtClean="0"/>
              <a:t>电功率约为热功率的</a:t>
            </a:r>
            <a:r>
              <a:rPr lang="en-US" altLang="zh-CN" sz="2000" dirty="0" smtClean="0"/>
              <a:t>1/3</a:t>
            </a:r>
            <a:r>
              <a:rPr lang="zh-CN" altLang="en-US" sz="2000" dirty="0" smtClean="0"/>
              <a:t>。大亚湾：</a:t>
            </a:r>
            <a:r>
              <a:rPr lang="en-US" altLang="zh-CN" sz="2000" dirty="0" smtClean="0"/>
              <a:t>2.9 </a:t>
            </a:r>
            <a:r>
              <a:rPr lang="en-US" altLang="zh-CN" sz="2000" dirty="0" err="1" smtClean="0"/>
              <a:t>GW</a:t>
            </a:r>
            <a:r>
              <a:rPr lang="en-US" altLang="zh-CN" sz="2000" baseline="-25000" dirty="0" err="1" smtClean="0"/>
              <a:t>th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900 MW</a:t>
            </a:r>
            <a:r>
              <a:rPr lang="en-US" altLang="zh-CN" sz="2000" baseline="-25000" dirty="0" smtClean="0"/>
              <a:t>e</a:t>
            </a:r>
            <a:r>
              <a:rPr lang="en-US" altLang="zh-CN" sz="2000" dirty="0" smtClean="0">
                <a:sym typeface="Symbol"/>
              </a:rPr>
              <a:t>1080 </a:t>
            </a:r>
            <a:r>
              <a:rPr lang="en-US" altLang="zh-CN" sz="2000" dirty="0" err="1" smtClean="0">
                <a:sym typeface="Symbol"/>
              </a:rPr>
              <a:t>MW</a:t>
            </a:r>
            <a:r>
              <a:rPr lang="en-US" altLang="zh-CN" sz="2000" baseline="-25000" dirty="0" err="1" smtClean="0">
                <a:sym typeface="Symbol"/>
              </a:rPr>
              <a:t>e</a:t>
            </a:r>
            <a:endParaRPr lang="zh-CN" altLang="en-US" sz="2000" baseline="-25000" dirty="0"/>
          </a:p>
        </p:txBody>
      </p:sp>
      <p:pic>
        <p:nvPicPr>
          <p:cNvPr id="2053" name="Picture 5" descr="http://1.bp.blogspot.com/_cwrSE63jF7Y/ShGylSooyGI/AAAAAAAAArc/yslVs1L2tf4/s400/nuclear_power_plant_cofrentes_side_top_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650519"/>
            <a:ext cx="1749430" cy="22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783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400" dirty="0" smtClean="0"/>
              <a:t>压力容器、活性区、组件、燃料棒、元件</a:t>
            </a:r>
            <a:endParaRPr lang="en-US" altLang="zh-CN" sz="2400" dirty="0"/>
          </a:p>
          <a:p>
            <a:r>
              <a:rPr lang="en-US" altLang="zh-CN" sz="2400" dirty="0" smtClean="0"/>
              <a:t>157</a:t>
            </a:r>
            <a:r>
              <a:rPr lang="zh-CN" altLang="en-US" sz="2400" dirty="0" smtClean="0"/>
              <a:t>个组件（</a:t>
            </a:r>
            <a:r>
              <a:rPr lang="en-US" altLang="zh-CN" sz="2400" dirty="0" smtClean="0"/>
              <a:t>assembly</a:t>
            </a:r>
            <a:r>
              <a:rPr lang="zh-CN" altLang="en-US" sz="2400" dirty="0" smtClean="0"/>
              <a:t>），</a:t>
            </a:r>
            <a:r>
              <a:rPr lang="en-US" altLang="zh-CN" sz="2400" dirty="0" smtClean="0"/>
              <a:t>3.7m</a:t>
            </a:r>
            <a:r>
              <a:rPr lang="zh-CN" altLang="en-US" sz="2400" dirty="0" smtClean="0"/>
              <a:t>高，</a:t>
            </a:r>
            <a:r>
              <a:rPr lang="en-US" altLang="zh-CN" sz="2400" dirty="0" smtClean="0"/>
              <a:t>3m</a:t>
            </a:r>
            <a:r>
              <a:rPr lang="zh-CN" altLang="en-US" sz="2400" dirty="0" smtClean="0"/>
              <a:t>直径</a:t>
            </a:r>
            <a:endParaRPr lang="en-US" altLang="zh-CN" sz="2400" dirty="0" smtClean="0"/>
          </a:p>
          <a:p>
            <a:r>
              <a:rPr lang="zh-CN" altLang="en-US" sz="2400" dirty="0" smtClean="0"/>
              <a:t>每组件</a:t>
            </a:r>
            <a:r>
              <a:rPr lang="en-US" altLang="zh-CN" sz="2400" dirty="0" smtClean="0"/>
              <a:t>17</a:t>
            </a:r>
            <a:r>
              <a:rPr lang="en-US" altLang="zh-CN" sz="2400" dirty="0" smtClean="0">
                <a:sym typeface="Symbol"/>
              </a:rPr>
              <a:t>17</a:t>
            </a:r>
            <a:r>
              <a:rPr lang="zh-CN" altLang="en-US" sz="2400" dirty="0" smtClean="0">
                <a:sym typeface="Symbol"/>
              </a:rPr>
              <a:t>根棒（其中</a:t>
            </a:r>
            <a:r>
              <a:rPr lang="en-US" altLang="zh-CN" sz="2400" dirty="0" smtClean="0">
                <a:sym typeface="Symbol"/>
              </a:rPr>
              <a:t>264</a:t>
            </a:r>
            <a:r>
              <a:rPr lang="zh-CN" altLang="en-US" sz="2400" dirty="0" smtClean="0">
                <a:sym typeface="Symbol"/>
              </a:rPr>
              <a:t>根燃料棒，</a:t>
            </a:r>
            <a:r>
              <a:rPr lang="en-US" altLang="zh-CN" sz="2400" dirty="0" smtClean="0">
                <a:sym typeface="Symbol"/>
              </a:rPr>
              <a:t>25</a:t>
            </a:r>
            <a:r>
              <a:rPr lang="zh-CN" altLang="en-US" sz="2400" dirty="0" smtClean="0">
                <a:sym typeface="Symbol"/>
              </a:rPr>
              <a:t>根导管）</a:t>
            </a:r>
            <a:endParaRPr lang="en-US" altLang="zh-CN" sz="2400" dirty="0" smtClean="0">
              <a:sym typeface="Symbol"/>
            </a:endParaRPr>
          </a:p>
          <a:p>
            <a:r>
              <a:rPr lang="zh-CN" altLang="en-US" sz="2400" dirty="0" smtClean="0">
                <a:sym typeface="Symbol"/>
              </a:rPr>
              <a:t>每燃料棒</a:t>
            </a:r>
            <a:r>
              <a:rPr lang="en-US" altLang="zh-CN" sz="2400" dirty="0" smtClean="0">
                <a:sym typeface="Symbol"/>
              </a:rPr>
              <a:t>271</a:t>
            </a:r>
            <a:r>
              <a:rPr lang="zh-CN" altLang="en-US" sz="2400" dirty="0">
                <a:sym typeface="Symbol"/>
              </a:rPr>
              <a:t>个燃料元件</a:t>
            </a:r>
            <a:r>
              <a:rPr lang="zh-CN" altLang="en-US" sz="2400" dirty="0" smtClean="0">
                <a:sym typeface="Symbol"/>
              </a:rPr>
              <a:t>。</a:t>
            </a:r>
            <a:r>
              <a:rPr lang="zh-CN" altLang="en-US" sz="2400" dirty="0">
                <a:sym typeface="Symbol"/>
              </a:rPr>
              <a:t>燃料元件</a:t>
            </a:r>
            <a:r>
              <a:rPr lang="zh-CN" altLang="en-US" sz="2400" dirty="0" smtClean="0">
                <a:sym typeface="Symbol"/>
              </a:rPr>
              <a:t>二氧化铀</a:t>
            </a:r>
            <a:r>
              <a:rPr lang="zh-CN" altLang="en-US" sz="2400" dirty="0">
                <a:sym typeface="Symbol"/>
              </a:rPr>
              <a:t>烧结成</a:t>
            </a:r>
            <a:r>
              <a:rPr lang="en-US" altLang="zh-CN" sz="2400" dirty="0">
                <a:sym typeface="Symbol"/>
              </a:rPr>
              <a:t>1</a:t>
            </a:r>
            <a:r>
              <a:rPr lang="zh-CN" altLang="en-US" sz="2400" dirty="0">
                <a:sym typeface="Symbol"/>
              </a:rPr>
              <a:t>厘米大小的陶瓷状</a:t>
            </a:r>
            <a:r>
              <a:rPr lang="zh-CN" altLang="en-US" sz="2400" dirty="0" smtClean="0">
                <a:sym typeface="Symbol"/>
              </a:rPr>
              <a:t>圆柱体，</a:t>
            </a:r>
            <a:r>
              <a:rPr lang="en-US" altLang="zh-CN" sz="2400" dirty="0" smtClean="0">
                <a:solidFill>
                  <a:srgbClr val="FF0000"/>
                </a:solidFill>
                <a:sym typeface="Symbol"/>
              </a:rPr>
              <a:t>U-235</a:t>
            </a:r>
            <a:r>
              <a:rPr lang="zh-CN" altLang="en-US" sz="2400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sym typeface="Symbol"/>
              </a:rPr>
              <a:t>4.45%</a:t>
            </a:r>
            <a:r>
              <a:rPr lang="zh-CN" altLang="en-US" sz="2400" dirty="0" smtClean="0">
                <a:sym typeface="Symbol"/>
              </a:rPr>
              <a:t>（</a:t>
            </a:r>
            <a:r>
              <a:rPr lang="en-US" altLang="zh-CN" sz="2400" dirty="0" smtClean="0">
                <a:sym typeface="Symbol"/>
              </a:rPr>
              <a:t>1.8-4.45%)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Structure of a Reactor Core</a:t>
            </a:r>
            <a:endParaRPr lang="zh-CN" altLang="en-US" dirty="0"/>
          </a:p>
        </p:txBody>
      </p:sp>
      <p:pic>
        <p:nvPicPr>
          <p:cNvPr id="1026" name="Picture 2" descr="D:\DayaWane\plot\pictures\141042462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96367"/>
            <a:ext cx="2555031" cy="223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ayaWane\plot\pictures\184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" y="2782311"/>
            <a:ext cx="2542995" cy="40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aoj\Pictures\plots\assemb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78" y="3996367"/>
            <a:ext cx="2277565" cy="2297129"/>
          </a:xfrm>
          <a:prstGeom prst="rect">
            <a:avLst/>
          </a:prstGeom>
          <a:noFill/>
          <a:ln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4067944" y="5059865"/>
            <a:ext cx="90000" cy="90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8" name="直接连接符 7"/>
          <p:cNvCxnSpPr/>
          <p:nvPr/>
        </p:nvCxnSpPr>
        <p:spPr bwMode="auto">
          <a:xfrm flipV="1">
            <a:off x="4160968" y="3996367"/>
            <a:ext cx="1028810" cy="1063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/>
          <p:cNvCxnSpPr/>
          <p:nvPr/>
        </p:nvCxnSpPr>
        <p:spPr bwMode="auto">
          <a:xfrm>
            <a:off x="4160968" y="5149865"/>
            <a:ext cx="1028810" cy="1143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0" name="Picture 6" descr="http://tyoonline.com/wp-content/uploads/2011/06/0613_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13560" y="4149080"/>
            <a:ext cx="1348108" cy="24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commons/a/ae/Nuclear_fuel_pellets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546" y="2782311"/>
            <a:ext cx="1478135" cy="136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直接箭头连接符 20"/>
          <p:cNvCxnSpPr/>
          <p:nvPr/>
        </p:nvCxnSpPr>
        <p:spPr bwMode="auto">
          <a:xfrm flipV="1">
            <a:off x="6948264" y="2996952"/>
            <a:ext cx="1224136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580112" y="30689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smtClean="0"/>
              <a:t>锆合金管</a:t>
            </a:r>
            <a:endParaRPr lang="zh-CN" alt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4807077" y="6409154"/>
            <a:ext cx="3042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红色：可燃毒物棒  </a:t>
            </a:r>
            <a:r>
              <a:rPr lang="en-US" altLang="zh-CN" smtClean="0"/>
              <a:t>8% Gd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2160" y="3284984"/>
            <a:ext cx="212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mtClean="0"/>
              <a:t>72</a:t>
            </a:r>
            <a:r>
              <a:rPr lang="zh-CN" altLang="en-US" smtClean="0"/>
              <a:t>吨核燃料</a:t>
            </a:r>
            <a:endParaRPr lang="en-US" altLang="zh-CN" smtClean="0"/>
          </a:p>
          <a:p>
            <a:pPr algn="ctr"/>
            <a:r>
              <a:rPr lang="zh-CN" altLang="en-US" smtClean="0"/>
              <a:t>每天消耗</a:t>
            </a:r>
            <a:r>
              <a:rPr lang="en-US" altLang="zh-CN" smtClean="0"/>
              <a:t>3kg U235</a:t>
            </a:r>
          </a:p>
        </p:txBody>
      </p:sp>
    </p:spTree>
    <p:extLst>
      <p:ext uri="{BB962C8B-B14F-4D97-AF65-F5344CB8AC3E}">
        <p14:creationId xmlns:p14="http://schemas.microsoft.com/office/powerpoint/2010/main" val="304200256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Reactor Neutrino Experiments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9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603242"/>
            <a:ext cx="5832648" cy="3029457"/>
          </a:xfrm>
        </p:spPr>
        <p:txBody>
          <a:bodyPr/>
          <a:lstStyle/>
          <a:p>
            <a:r>
              <a:rPr lang="en-US" altLang="zh-CN" sz="2400" dirty="0" smtClean="0"/>
              <a:t>Initial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4.45% U235, Others:U238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 O</a:t>
            </a:r>
          </a:p>
          <a:p>
            <a:r>
              <a:rPr lang="en-US" altLang="zh-CN" sz="2400" dirty="0" smtClean="0"/>
              <a:t>U238 </a:t>
            </a:r>
            <a:r>
              <a:rPr lang="en-US" altLang="zh-CN" sz="2400" dirty="0" smtClean="0">
                <a:sym typeface="Symbol"/>
              </a:rPr>
              <a:t> n capture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ym typeface="Symbol"/>
              </a:rPr>
              <a:t> Pu239 </a:t>
            </a:r>
            <a:br>
              <a:rPr lang="en-US" altLang="zh-CN" sz="2400" dirty="0" smtClean="0">
                <a:sym typeface="Symbol"/>
              </a:rPr>
            </a:br>
            <a:r>
              <a:rPr lang="en-US" altLang="zh-CN" sz="2400" dirty="0" smtClean="0">
                <a:sym typeface="Symbol"/>
              </a:rPr>
              <a:t>2x</a:t>
            </a:r>
            <a:r>
              <a:rPr lang="zh-CN" altLang="en-US" sz="2400" dirty="0">
                <a:sym typeface="Symbol"/>
              </a:rPr>
              <a:t> </a:t>
            </a:r>
            <a:r>
              <a:rPr lang="en-US" altLang="zh-CN" sz="2400" dirty="0" smtClean="0">
                <a:sym typeface="Symbol"/>
              </a:rPr>
              <a:t>n capture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sym typeface="Symbol"/>
              </a:rPr>
              <a:t></a:t>
            </a:r>
            <a:r>
              <a:rPr lang="en-US" altLang="zh-CN" sz="2400" dirty="0" smtClean="0"/>
              <a:t> Pu241</a:t>
            </a:r>
          </a:p>
          <a:p>
            <a:r>
              <a:rPr lang="en-US" altLang="zh-CN" sz="2400" dirty="0" smtClean="0"/>
              <a:t>Four major fission isotopes</a:t>
            </a:r>
          </a:p>
          <a:p>
            <a:pPr lvl="1"/>
            <a:r>
              <a:rPr lang="en-US" altLang="zh-CN" dirty="0" smtClean="0"/>
              <a:t>U235, Pu239, Pu241</a:t>
            </a:r>
          </a:p>
          <a:p>
            <a:pPr lvl="1"/>
            <a:r>
              <a:rPr lang="en-US" altLang="zh-CN" dirty="0" smtClean="0"/>
              <a:t>U238 fission w/ fast n</a:t>
            </a:r>
          </a:p>
          <a:p>
            <a:r>
              <a:rPr lang="zh-CN" altLang="en-US" sz="2400" dirty="0" smtClean="0"/>
              <a:t>燃耗</a:t>
            </a:r>
            <a:r>
              <a:rPr lang="en-US" altLang="zh-CN" sz="2400" dirty="0" smtClean="0"/>
              <a:t>(Burnup)</a:t>
            </a:r>
            <a:r>
              <a:rPr lang="zh-CN" altLang="en-US" sz="2400" dirty="0" smtClean="0"/>
              <a:t>：</a:t>
            </a:r>
            <a:r>
              <a:rPr lang="en-US" altLang="zh-CN" sz="2400" dirty="0" err="1" smtClean="0"/>
              <a:t>MW</a:t>
            </a:r>
            <a:r>
              <a:rPr lang="en-US" altLang="zh-CN" sz="2400" dirty="0" err="1" smtClean="0">
                <a:sym typeface="Symbol"/>
              </a:rPr>
              <a:t>day</a:t>
            </a:r>
            <a:r>
              <a:rPr lang="en-US" altLang="zh-CN" sz="2400" dirty="0" smtClean="0">
                <a:sym typeface="Symbol"/>
              </a:rPr>
              <a:t>/ton U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Fuel Evolution</a:t>
            </a:r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070" y="3851592"/>
            <a:ext cx="4052831" cy="286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8143" y="4618638"/>
            <a:ext cx="2605481" cy="191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D:\A数据分析\流强\华电电话会\400px-Sasahara_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43" y="1138159"/>
            <a:ext cx="3480480" cy="34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1418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487362"/>
          </a:xfrm>
        </p:spPr>
        <p:txBody>
          <a:bodyPr/>
          <a:lstStyle/>
          <a:p>
            <a:r>
              <a:rPr lang="zh-CN" altLang="en-US" smtClean="0"/>
              <a:t>每裂变释放能量</a:t>
            </a:r>
            <a:endParaRPr lang="en-US" altLang="zh-CN"/>
          </a:p>
        </p:txBody>
      </p:sp>
      <p:graphicFrame>
        <p:nvGraphicFramePr>
          <p:cNvPr id="372818" name="Group 82"/>
          <p:cNvGraphicFramePr>
            <a:graphicFrameLocks noGrp="1"/>
          </p:cNvGraphicFramePr>
          <p:nvPr>
            <p:ph idx="1"/>
            <p:extLst/>
          </p:nvPr>
        </p:nvGraphicFramePr>
        <p:xfrm>
          <a:off x="5107012" y="4137887"/>
          <a:ext cx="3816424" cy="1828800"/>
        </p:xfrm>
        <a:graphic>
          <a:graphicData uri="http://schemas.openxmlformats.org/drawingml/2006/table">
            <a:tbl>
              <a:tblPr/>
              <a:tblGrid>
                <a:gridCol w="1908212"/>
                <a:gridCol w="1908212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Isotopes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Energy (MeV)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U-235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201.7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±0.6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U-238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205.0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±0.9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Pu-239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210.0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±0.9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Pu-241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212.4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  <a:cs typeface="Times New Roman" pitchFamily="18" charset="0"/>
                        </a:rPr>
                        <a:t>±1.0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2813" name="Text Box 77"/>
          <p:cNvSpPr txBox="1">
            <a:spLocks noChangeArrowheads="1"/>
          </p:cNvSpPr>
          <p:nvPr/>
        </p:nvSpPr>
        <p:spPr bwMode="auto">
          <a:xfrm>
            <a:off x="4860032" y="6265182"/>
            <a:ext cx="41767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/>
              <a:t>M.F. James, J. Nucl. Energy 23, 517 (1969)</a:t>
            </a:r>
          </a:p>
        </p:txBody>
      </p:sp>
      <p:sp>
        <p:nvSpPr>
          <p:cNvPr id="372814" name="Rectangle 78"/>
          <p:cNvSpPr>
            <a:spLocks noChangeArrowheads="1"/>
          </p:cNvSpPr>
          <p:nvPr/>
        </p:nvSpPr>
        <p:spPr bwMode="auto">
          <a:xfrm>
            <a:off x="457200" y="914400"/>
            <a:ext cx="8291513" cy="343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u"/>
            </a:pPr>
            <a:endParaRPr lang="en-US" altLang="zh-CN" sz="200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72815" name="Picture 79" descr="kopeikin_relea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6" y="4043903"/>
            <a:ext cx="3925813" cy="201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2816" name="Rectangle 80"/>
          <p:cNvSpPr>
            <a:spLocks noChangeArrowheads="1"/>
          </p:cNvSpPr>
          <p:nvPr/>
        </p:nvSpPr>
        <p:spPr bwMode="auto">
          <a:xfrm>
            <a:off x="476637" y="6075070"/>
            <a:ext cx="36633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/>
            <a:r>
              <a:rPr lang="en-US" altLang="zh-CN" sz="1400"/>
              <a:t>Kopeikin et al, Physics of Atomic Nuclei, Vol. 67, No. 10, 1892 (2004)</a:t>
            </a:r>
          </a:p>
        </p:txBody>
      </p:sp>
      <p:sp>
        <p:nvSpPr>
          <p:cNvPr id="8" name="内容占位符 1"/>
          <p:cNvSpPr txBox="1">
            <a:spLocks/>
          </p:cNvSpPr>
          <p:nvPr/>
        </p:nvSpPr>
        <p:spPr bwMode="auto">
          <a:xfrm>
            <a:off x="282476" y="650728"/>
            <a:ext cx="8640960" cy="335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zh-CN" altLang="zh-CN" sz="2400" smtClean="0"/>
              <a:t>每</a:t>
            </a:r>
            <a:r>
              <a:rPr lang="zh-CN" altLang="zh-CN" sz="2400"/>
              <a:t>裂变释放能量是指核燃料裂变时放出的能量中，在反应堆内被吸收转化为热能的部分。</a:t>
            </a:r>
            <a:endParaRPr lang="en-US" altLang="zh-CN" sz="2400"/>
          </a:p>
          <a:p>
            <a:pPr eaLnBrk="1" hangingPunct="1"/>
            <a:r>
              <a:rPr lang="zh-CN" altLang="zh-CN" sz="2400"/>
              <a:t>核燃料释放的能量</a:t>
            </a:r>
            <a:endParaRPr lang="en-US" altLang="zh-CN" sz="2400"/>
          </a:p>
          <a:p>
            <a:pPr lvl="1" eaLnBrk="1" hangingPunct="1"/>
            <a:r>
              <a:rPr lang="zh-CN" altLang="zh-CN" sz="2000"/>
              <a:t>一部分作为裂变产物的动能转化为热能；</a:t>
            </a:r>
            <a:endParaRPr lang="en-US" altLang="zh-CN" sz="2000"/>
          </a:p>
          <a:p>
            <a:pPr lvl="1" eaLnBrk="1" hangingPunct="1"/>
            <a:r>
              <a:rPr lang="zh-CN" altLang="zh-CN" sz="2000"/>
              <a:t>一部分被中微子带走；</a:t>
            </a:r>
            <a:endParaRPr lang="en-US" altLang="zh-CN" sz="2000"/>
          </a:p>
          <a:p>
            <a:pPr lvl="1" eaLnBrk="1" hangingPunct="1"/>
            <a:r>
              <a:rPr lang="zh-CN" altLang="zh-CN" sz="2000"/>
              <a:t>一部分来自子核的衰变能</a:t>
            </a:r>
            <a:r>
              <a:rPr lang="zh-CN" altLang="zh-CN" sz="2000" smtClean="0"/>
              <a:t>，长</a:t>
            </a:r>
            <a:r>
              <a:rPr lang="zh-CN" altLang="zh-CN" sz="2000"/>
              <a:t>寿命子</a:t>
            </a:r>
            <a:r>
              <a:rPr lang="zh-CN" altLang="zh-CN" sz="2000" smtClean="0"/>
              <a:t>核能量释放延后</a:t>
            </a:r>
            <a:r>
              <a:rPr lang="zh-CN" altLang="en-US" sz="2000" smtClean="0"/>
              <a:t>（</a:t>
            </a:r>
            <a:r>
              <a:rPr lang="zh-CN" altLang="zh-CN" sz="2000" smtClean="0"/>
              <a:t>时间变化</a:t>
            </a:r>
            <a:r>
              <a:rPr lang="zh-CN" altLang="en-US" sz="2000" smtClean="0"/>
              <a:t>）</a:t>
            </a:r>
            <a:endParaRPr lang="en-US" altLang="zh-CN" sz="2000"/>
          </a:p>
          <a:p>
            <a:pPr lvl="1" eaLnBrk="1" hangingPunct="1"/>
            <a:r>
              <a:rPr lang="zh-CN" altLang="zh-CN" sz="2000"/>
              <a:t>还有一部分来自富余中子的</a:t>
            </a:r>
            <a:r>
              <a:rPr lang="zh-CN" altLang="zh-CN" sz="2000" smtClean="0"/>
              <a:t>俘获</a:t>
            </a:r>
            <a:r>
              <a:rPr lang="zh-CN" altLang="en-US" sz="2000" smtClean="0"/>
              <a:t>（时间变化）</a:t>
            </a:r>
            <a:endParaRPr lang="en-US" altLang="zh-CN" sz="2000" smtClean="0"/>
          </a:p>
          <a:p>
            <a:pPr eaLnBrk="1" hangingPunct="1"/>
            <a:r>
              <a:rPr lang="zh-CN" altLang="zh-CN" sz="2400" smtClean="0"/>
              <a:t>采用</a:t>
            </a:r>
            <a:r>
              <a:rPr lang="zh-CN" altLang="zh-CN" sz="2400"/>
              <a:t>整个寿期内的</a:t>
            </a:r>
            <a:r>
              <a:rPr lang="zh-CN" altLang="zh-CN" sz="2400" smtClean="0"/>
              <a:t>平均值</a:t>
            </a:r>
            <a:r>
              <a:rPr lang="zh-CN" altLang="en-US" sz="2400" smtClean="0"/>
              <a:t>做为近似，误差</a:t>
            </a:r>
            <a:r>
              <a:rPr lang="en-US" altLang="zh-CN" sz="2400" smtClean="0"/>
              <a:t> </a:t>
            </a:r>
            <a:r>
              <a:rPr lang="en-US" altLang="zh-CN" sz="2400"/>
              <a:t>(0.30-0.47)%.</a:t>
            </a:r>
          </a:p>
        </p:txBody>
      </p:sp>
    </p:spTree>
    <p:extLst>
      <p:ext uri="{BB962C8B-B14F-4D97-AF65-F5344CB8AC3E}">
        <p14:creationId xmlns:p14="http://schemas.microsoft.com/office/powerpoint/2010/main" val="281038788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717512"/>
            <a:ext cx="8229600" cy="5951848"/>
          </a:xfrm>
        </p:spPr>
        <p:txBody>
          <a:bodyPr/>
          <a:lstStyle/>
          <a:p>
            <a:r>
              <a:rPr lang="zh-CN" altLang="en-US" sz="2400" dirty="0" smtClean="0"/>
              <a:t>第一个反应堆：费米，芝加哥大学的体育场</a:t>
            </a:r>
            <a:endParaRPr lang="en-US" altLang="zh-CN" sz="2400" dirty="0" smtClean="0"/>
          </a:p>
          <a:p>
            <a:r>
              <a:rPr lang="zh-CN" altLang="en-US" sz="2400" dirty="0" smtClean="0"/>
              <a:t>链式反应，反应性 </a:t>
            </a:r>
            <a:endParaRPr lang="en-US" altLang="zh-CN" sz="2400" dirty="0" smtClean="0"/>
          </a:p>
          <a:p>
            <a:r>
              <a:rPr lang="zh-CN" altLang="en-US" sz="2400" dirty="0" smtClean="0"/>
              <a:t>燃料的温度效应（多普勒效应）：温度上升 </a:t>
            </a:r>
            <a:r>
              <a:rPr lang="zh-CN" altLang="en-US" sz="2400" dirty="0" smtClean="0">
                <a:sym typeface="Symbol"/>
              </a:rPr>
              <a:t> </a:t>
            </a:r>
            <a:r>
              <a:rPr lang="en-US" altLang="zh-CN" sz="2400" dirty="0" smtClean="0">
                <a:sym typeface="Symbol"/>
              </a:rPr>
              <a:t>U238</a:t>
            </a:r>
            <a:r>
              <a:rPr lang="zh-CN" altLang="en-US" sz="2400" dirty="0" smtClean="0">
                <a:sym typeface="Symbol"/>
              </a:rPr>
              <a:t>吸收共振峰覆盖的能谱加宽  吸收更多的中子  负反应性</a:t>
            </a:r>
            <a:endParaRPr lang="en-US" altLang="zh-CN" sz="2400" dirty="0" smtClean="0">
              <a:sym typeface="Symbol"/>
            </a:endParaRPr>
          </a:p>
          <a:p>
            <a:pPr lvl="1"/>
            <a:r>
              <a:rPr lang="zh-CN" altLang="en-US" dirty="0" smtClean="0">
                <a:sym typeface="Symbol"/>
              </a:rPr>
              <a:t>瞬发过程，对功率的变化响应很快：自稳机制</a:t>
            </a:r>
            <a:endParaRPr lang="en-US" altLang="zh-CN" dirty="0" smtClean="0">
              <a:sym typeface="Symbol"/>
            </a:endParaRPr>
          </a:p>
          <a:p>
            <a:r>
              <a:rPr lang="zh-CN" altLang="en-US" sz="2400" dirty="0" smtClean="0">
                <a:sym typeface="Symbol"/>
              </a:rPr>
              <a:t>只有</a:t>
            </a:r>
            <a:r>
              <a:rPr lang="zh-CN" altLang="en-US" sz="2400" dirty="0" smtClean="0">
                <a:solidFill>
                  <a:srgbClr val="FF0000"/>
                </a:solidFill>
                <a:sym typeface="Symbol"/>
              </a:rPr>
              <a:t>高浓度铀</a:t>
            </a:r>
            <a:r>
              <a:rPr lang="zh-CN" altLang="en-US" sz="2400" dirty="0" smtClean="0">
                <a:sym typeface="Symbol"/>
              </a:rPr>
              <a:t>才能发生核爆炸（核弹）</a:t>
            </a:r>
            <a:endParaRPr lang="en-US" altLang="zh-CN" sz="2400" dirty="0" smtClean="0">
              <a:sym typeface="Symbol"/>
            </a:endParaRPr>
          </a:p>
          <a:p>
            <a:endParaRPr lang="en-US" altLang="zh-CN" sz="2400" dirty="0">
              <a:sym typeface="Symbol"/>
            </a:endParaRPr>
          </a:p>
          <a:p>
            <a:r>
              <a:rPr lang="zh-CN" altLang="en-US" sz="2400" dirty="0" smtClean="0">
                <a:sym typeface="Symbol"/>
              </a:rPr>
              <a:t>高温下锆水反应生</a:t>
            </a:r>
            <a:r>
              <a:rPr lang="en-US" altLang="zh-CN" sz="2400" dirty="0" smtClean="0">
                <a:sym typeface="Symbol"/>
              </a:rPr>
              <a:t/>
            </a:r>
            <a:br>
              <a:rPr lang="en-US" altLang="zh-CN" sz="2400" dirty="0" smtClean="0">
                <a:sym typeface="Symbol"/>
              </a:rPr>
            </a:br>
            <a:r>
              <a:rPr lang="zh-CN" altLang="en-US" sz="2400" dirty="0" smtClean="0">
                <a:sym typeface="Symbol"/>
              </a:rPr>
              <a:t>成氢气，化学爆炸</a:t>
            </a:r>
            <a:r>
              <a:rPr lang="en-US" altLang="zh-CN" sz="2400" dirty="0" smtClean="0">
                <a:sym typeface="Symbol"/>
              </a:rPr>
              <a:t/>
            </a:r>
            <a:br>
              <a:rPr lang="en-US" altLang="zh-CN" sz="2400" dirty="0" smtClean="0">
                <a:sym typeface="Symbol"/>
              </a:rPr>
            </a:br>
            <a:r>
              <a:rPr lang="zh-CN" altLang="en-US" sz="2400" dirty="0" smtClean="0">
                <a:sym typeface="Symbol"/>
              </a:rPr>
              <a:t>抛撒放射性物质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反应堆会不会发生核爆炸？</a:t>
            </a:r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t="15264" r="28965" b="20000"/>
          <a:stretch/>
        </p:blipFill>
        <p:spPr bwMode="auto">
          <a:xfrm>
            <a:off x="3616798" y="3366819"/>
            <a:ext cx="529258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3355" y="3717032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solidFill>
                  <a:srgbClr val="008000"/>
                </a:solidFill>
              </a:rPr>
              <a:t>铀同位素的微观截面</a:t>
            </a:r>
            <a:endParaRPr lang="zh-CN" altLang="en-US" sz="2000" b="1">
              <a:solidFill>
                <a:srgbClr val="008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23928" y="1124744"/>
                <a:ext cx="2592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sz="2400" b="0" i="1" smtClean="0">
                        <a:latin typeface="Cambria Math"/>
                      </a:rPr>
                      <m:t>𝜌</m:t>
                    </m:r>
                    <m:r>
                      <a:rPr lang="en-US" altLang="zh-CN" sz="2400" b="0" i="1" smtClean="0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sz="2400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2400" smtClean="0"/>
                  <a:t>)/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altLang="zh-CN" sz="2400" i="1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zh-CN" altLang="en-US" sz="24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1124744"/>
                <a:ext cx="2592288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706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80952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620688"/>
            <a:ext cx="8640960" cy="5951848"/>
          </a:xfrm>
        </p:spPr>
        <p:txBody>
          <a:bodyPr/>
          <a:lstStyle/>
          <a:p>
            <a:r>
              <a:rPr lang="en-US" altLang="zh-CN" sz="2400" dirty="0"/>
              <a:t>Neutrinos from subsequent </a:t>
            </a:r>
            <a:r>
              <a:rPr lang="en-US" altLang="zh-CN" sz="2400" dirty="0">
                <a:sym typeface="Symbol" panose="05050102010706020507" pitchFamily="18" charset="2"/>
              </a:rPr>
              <a:t>-decays of fission fragments. </a:t>
            </a:r>
          </a:p>
          <a:p>
            <a:r>
              <a:rPr lang="zh-CN" altLang="en-US" dirty="0" smtClean="0">
                <a:sym typeface="Symbol"/>
              </a:rPr>
              <a:t>两裂变为主。钱三强、何泽慧发现存在三裂变</a:t>
            </a:r>
            <a:endParaRPr lang="en-US" altLang="zh-CN" dirty="0" smtClean="0">
              <a:sym typeface="Symbol"/>
            </a:endParaRPr>
          </a:p>
          <a:p>
            <a:r>
              <a:rPr lang="zh-CN" altLang="en-US" dirty="0"/>
              <a:t>裂变产物是富中子核</a:t>
            </a:r>
            <a:r>
              <a:rPr lang="zh-CN" altLang="en-US" dirty="0" smtClean="0"/>
              <a:t>，平均</a:t>
            </a:r>
            <a:r>
              <a:rPr lang="zh-CN" altLang="en-US" dirty="0" smtClean="0">
                <a:solidFill>
                  <a:srgbClr val="FF0000"/>
                </a:solidFill>
              </a:rPr>
              <a:t>每</a:t>
            </a:r>
            <a:r>
              <a:rPr lang="zh-CN" altLang="en-US" dirty="0">
                <a:solidFill>
                  <a:srgbClr val="FF0000"/>
                </a:solidFill>
              </a:rPr>
              <a:t>裂变释放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个中微子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反应堆产生中微子</a:t>
            </a:r>
            <a:endParaRPr lang="zh-CN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7" t="31334" r="17917" b="6444"/>
          <a:stretch/>
        </p:blipFill>
        <p:spPr bwMode="auto">
          <a:xfrm>
            <a:off x="607413" y="2204864"/>
            <a:ext cx="8035934" cy="459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5874" y="5856392"/>
            <a:ext cx="500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/>
                </a:solidFill>
              </a:rPr>
              <a:t>累加各核素得到的能谱误差较大：</a:t>
            </a:r>
            <a:endParaRPr lang="en-US" altLang="zh-CN" sz="2400" b="1" dirty="0" smtClean="0">
              <a:solidFill>
                <a:schemeClr val="accent1"/>
              </a:solidFill>
            </a:endParaRPr>
          </a:p>
          <a:p>
            <a:r>
              <a:rPr lang="en-US" altLang="zh-CN" sz="2400" b="1" dirty="0" smtClean="0">
                <a:solidFill>
                  <a:schemeClr val="accent1"/>
                </a:solidFill>
              </a:rPr>
              <a:t>1000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多种核素，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6000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道，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10%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误差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40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Spectra of Isotopes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20688"/>
            <a:ext cx="8686800" cy="5951848"/>
          </a:xfrm>
        </p:spPr>
        <p:txBody>
          <a:bodyPr/>
          <a:lstStyle/>
          <a:p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Ab initio: </a:t>
            </a:r>
            <a:r>
              <a:rPr lang="en-US" altLang="zh-CN" sz="2000" dirty="0" smtClean="0">
                <a:sym typeface="Symbol" panose="05050102010706020507" pitchFamily="18" charset="2"/>
              </a:rPr>
              <a:t>Nuclear database, </a:t>
            </a:r>
            <a:r>
              <a:rPr lang="en-US" altLang="zh-CN" sz="2000" dirty="0"/>
              <a:t>Σ fragments, Σ chains, Σ branches 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dirty="0" smtClean="0">
                <a:sym typeface="Wingdings" panose="05000000000000000000" pitchFamily="2" charset="2"/>
              </a:rPr>
              <a:t>10%</a:t>
            </a:r>
            <a:r>
              <a:rPr lang="en-US" altLang="zh-CN" sz="2000" dirty="0" smtClean="0">
                <a:sym typeface="Symbol" panose="05050102010706020507" pitchFamily="18" charset="2"/>
              </a:rPr>
              <a:t> </a:t>
            </a:r>
            <a:r>
              <a:rPr lang="en-US" altLang="zh-CN" sz="2000" dirty="0">
                <a:sym typeface="Symbol" panose="05050102010706020507" pitchFamily="18" charset="2"/>
              </a:rPr>
              <a:t>uncertainty </a:t>
            </a:r>
            <a:r>
              <a:rPr lang="en-US" altLang="zh-CN" sz="1800" b="0" dirty="0">
                <a:solidFill>
                  <a:schemeClr val="tx1"/>
                </a:solidFill>
                <a:sym typeface="Symbol" panose="05050102010706020507" pitchFamily="18" charset="2"/>
              </a:rPr>
              <a:t>(e.g. Vogel et al., PRC24, 1543 (1981)). </a:t>
            </a:r>
            <a:endParaRPr lang="en-US" altLang="zh-CN" sz="2000" b="0" dirty="0">
              <a:solidFill>
                <a:schemeClr val="tx1"/>
              </a:solidFill>
              <a:sym typeface="Symbol" panose="05050102010706020507" pitchFamily="18" charset="2"/>
            </a:endParaRPr>
          </a:p>
          <a:p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Conversion</a:t>
            </a:r>
            <a:r>
              <a:rPr lang="en-US" altLang="zh-CN" sz="2000" dirty="0" smtClean="0">
                <a:sym typeface="Symbol" panose="05050102010706020507" pitchFamily="18" charset="2"/>
              </a:rPr>
              <a:t>: ILL measured the </a:t>
            </a:r>
            <a:r>
              <a:rPr lang="el-GR" altLang="zh-CN" sz="2000" dirty="0" smtClean="0">
                <a:sym typeface="Symbol" panose="05050102010706020507" pitchFamily="18" charset="2"/>
              </a:rPr>
              <a:t>β</a:t>
            </a:r>
            <a:r>
              <a:rPr lang="en-US" altLang="zh-CN" sz="2000" dirty="0" smtClean="0">
                <a:sym typeface="Symbol" panose="05050102010706020507" pitchFamily="18" charset="2"/>
              </a:rPr>
              <a:t>-spectra </a:t>
            </a:r>
            <a:r>
              <a:rPr lang="en-US" altLang="zh-CN" sz="2000" dirty="0" smtClean="0">
                <a:sym typeface="Wingdings" panose="05000000000000000000" pitchFamily="2" charset="2"/>
              </a:rPr>
              <a:t> convert to neutrino spectra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ILL spectra</a:t>
            </a:r>
            <a:r>
              <a:rPr lang="en-US" altLang="zh-CN" sz="2000" dirty="0">
                <a:sym typeface="Symbol" panose="05050102010706020507" pitchFamily="18" charset="2"/>
              </a:rPr>
              <a:t>: Use </a:t>
            </a:r>
            <a:r>
              <a:rPr lang="en-US" altLang="zh-CN" sz="2000" dirty="0" smtClean="0">
                <a:sym typeface="Symbol" panose="05050102010706020507" pitchFamily="18" charset="2"/>
              </a:rPr>
              <a:t>spectra of </a:t>
            </a:r>
            <a:r>
              <a:rPr lang="en-US" altLang="zh-CN" sz="2000" dirty="0">
                <a:sym typeface="Symbol" panose="05050102010706020507" pitchFamily="18" charset="2"/>
              </a:rPr>
              <a:t>30 </a:t>
            </a:r>
            <a:r>
              <a:rPr lang="en-US" altLang="zh-CN" sz="2000" dirty="0">
                <a:solidFill>
                  <a:srgbClr val="C00000"/>
                </a:solidFill>
                <a:sym typeface="Symbol" panose="05050102010706020507" pitchFamily="18" charset="2"/>
              </a:rPr>
              <a:t>virtual 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(allowed) decays</a:t>
            </a:r>
            <a:r>
              <a:rPr lang="en-US" altLang="zh-CN" sz="2000" dirty="0" smtClean="0">
                <a:sym typeface="Symbol" panose="05050102010706020507" pitchFamily="18" charset="2"/>
              </a:rPr>
              <a:t>, </a:t>
            </a:r>
            <a:r>
              <a:rPr lang="en-US" altLang="zh-CN" sz="2000" dirty="0">
                <a:sym typeface="Symbol" panose="05050102010706020507" pitchFamily="18" charset="2"/>
              </a:rPr>
              <a:t>fit </a:t>
            </a:r>
            <a:r>
              <a:rPr lang="en-US" altLang="zh-CN" sz="2000" dirty="0" smtClean="0">
                <a:sym typeface="Symbol" panose="05050102010706020507" pitchFamily="18" charset="2"/>
              </a:rPr>
              <a:t>amplitude </a:t>
            </a:r>
            <a:r>
              <a:rPr lang="en-US" altLang="zh-CN" sz="2000" dirty="0">
                <a:sym typeface="Symbol" panose="05050102010706020507" pitchFamily="18" charset="2"/>
              </a:rPr>
              <a:t>and </a:t>
            </a:r>
            <a:r>
              <a:rPr lang="en-US" altLang="zh-CN" sz="2000" dirty="0" smtClean="0">
                <a:sym typeface="Symbol" panose="05050102010706020507" pitchFamily="18" charset="2"/>
              </a:rPr>
              <a:t>endpoints 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 (ILL-Vogel spectra)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Mueller</a:t>
            </a:r>
            <a:r>
              <a:rPr lang="en-US" altLang="zh-CN" sz="2000" dirty="0" smtClean="0">
                <a:sym typeface="Symbol" panose="05050102010706020507" pitchFamily="18" charset="2"/>
              </a:rPr>
              <a:t>: </a:t>
            </a:r>
            <a:r>
              <a:rPr lang="en-US" altLang="zh-CN" sz="2000" dirty="0">
                <a:sym typeface="Symbol" panose="05050102010706020507" pitchFamily="18" charset="2"/>
              </a:rPr>
              <a:t>90% </a:t>
            </a:r>
            <a:r>
              <a:rPr lang="en-US" altLang="zh-CN" sz="2000" dirty="0" smtClean="0">
                <a:sym typeface="Symbol" panose="05050102010706020507" pitchFamily="18" charset="2"/>
              </a:rPr>
              <a:t>ab initio + 10</a:t>
            </a:r>
            <a:r>
              <a:rPr lang="en-US" altLang="zh-CN" sz="2000" dirty="0">
                <a:sym typeface="Symbol" panose="05050102010706020507" pitchFamily="18" charset="2"/>
              </a:rPr>
              <a:t>% </a:t>
            </a:r>
            <a:r>
              <a:rPr lang="en-US" altLang="zh-CN" sz="2000" dirty="0" smtClean="0">
                <a:sym typeface="Symbol" panose="05050102010706020507" pitchFamily="18" charset="2"/>
              </a:rPr>
              <a:t>fit </a:t>
            </a:r>
            <a:r>
              <a:rPr lang="en-US" altLang="zh-CN" sz="2000" dirty="0" smtClean="0">
                <a:sym typeface="Wingdings" panose="05000000000000000000" pitchFamily="2" charset="2"/>
              </a:rPr>
              <a:t> </a:t>
            </a:r>
            <a:r>
              <a:rPr lang="en-US" altLang="zh-CN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rate anomaly </a:t>
            </a:r>
          </a:p>
          <a:p>
            <a:pPr lvl="1"/>
            <a:r>
              <a:rPr lang="en-US" altLang="zh-CN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Huber</a:t>
            </a:r>
            <a:r>
              <a:rPr lang="en-US" altLang="zh-CN" sz="2000" dirty="0" smtClean="0">
                <a:sym typeface="Wingdings" panose="05000000000000000000" pitchFamily="2" charset="2"/>
              </a:rPr>
              <a:t>: fit w/ improved nuclear effects </a:t>
            </a:r>
            <a:r>
              <a:rPr lang="en-US" altLang="zh-CN" sz="2000" dirty="0">
                <a:solidFill>
                  <a:schemeClr val="tx1"/>
                </a:solidFill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  <a:sym typeface="Symbol" panose="05050102010706020507" pitchFamily="18" charset="2"/>
              </a:rPr>
              <a:t>(Huber-Mueller spectra)</a:t>
            </a:r>
          </a:p>
          <a:p>
            <a:pPr lvl="1"/>
            <a:r>
              <a:rPr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1.34% at 3 MeV to 9.2% at 8 MeV.</a:t>
            </a:r>
          </a:p>
          <a:p>
            <a:pPr lvl="1"/>
            <a:endParaRPr lang="en-US" altLang="zh-CN" sz="2000" dirty="0">
              <a:sym typeface="Symbol" panose="05050102010706020507" pitchFamily="18" charset="2"/>
            </a:endParaRPr>
          </a:p>
          <a:p>
            <a:endParaRPr lang="en-US" altLang="zh-CN" sz="2400" dirty="0">
              <a:sym typeface="Symbol" panose="05050102010706020507" pitchFamily="18" charset="2"/>
            </a:endParaRPr>
          </a:p>
        </p:txBody>
      </p:sp>
      <p:pic>
        <p:nvPicPr>
          <p:cNvPr id="362500" name="Picture 4" descr="fuel_spe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0425" y="3596612"/>
            <a:ext cx="2520750" cy="247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611188" y="6092825"/>
            <a:ext cx="3959225" cy="56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400" dirty="0"/>
              <a:t>K. </a:t>
            </a:r>
            <a:r>
              <a:rPr lang="en-US" altLang="zh-CN" sz="1400" dirty="0" err="1"/>
              <a:t>Schreckenbach</a:t>
            </a:r>
            <a:r>
              <a:rPr lang="en-US" altLang="zh-CN" sz="1400" dirty="0"/>
              <a:t> et al. PLB118, 162 (1985)</a:t>
            </a:r>
          </a:p>
          <a:p>
            <a:pPr>
              <a:spcBef>
                <a:spcPct val="20000"/>
              </a:spcBef>
            </a:pPr>
            <a:r>
              <a:rPr lang="en-US" altLang="zh-CN" sz="1400" dirty="0"/>
              <a:t>A.A. Hahn et al. PLB160, 325 (1985)</a:t>
            </a:r>
          </a:p>
        </p:txBody>
      </p:sp>
      <p:pic>
        <p:nvPicPr>
          <p:cNvPr id="362502" name="Picture 6" descr="bugey_model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276" y="3310442"/>
            <a:ext cx="3044114" cy="30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503" name="Oval 7"/>
          <p:cNvSpPr>
            <a:spLocks noChangeArrowheads="1"/>
          </p:cNvSpPr>
          <p:nvPr/>
        </p:nvSpPr>
        <p:spPr bwMode="auto">
          <a:xfrm>
            <a:off x="5578751" y="5229225"/>
            <a:ext cx="2951163" cy="8636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2504" name="Text Box 8"/>
          <p:cNvSpPr txBox="1">
            <a:spLocks noChangeArrowheads="1"/>
          </p:cNvSpPr>
          <p:nvPr/>
        </p:nvSpPr>
        <p:spPr bwMode="auto">
          <a:xfrm>
            <a:off x="5148263" y="6237288"/>
            <a:ext cx="3600450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</a:pPr>
            <a:r>
              <a:rPr lang="en-US" altLang="zh-CN" sz="1600" dirty="0"/>
              <a:t>Shape verified by Bugey-3 data</a:t>
            </a:r>
          </a:p>
          <a:p>
            <a:pPr>
              <a:spcBef>
                <a:spcPct val="10000"/>
              </a:spcBef>
            </a:pPr>
            <a:r>
              <a:rPr lang="en-US" altLang="zh-CN" sz="1600" dirty="0" smtClean="0"/>
              <a:t>Normalization by Bugey-4, </a:t>
            </a:r>
            <a:r>
              <a:rPr lang="en-US" altLang="zh-CN" sz="1600" dirty="0"/>
              <a:t>1.6%</a:t>
            </a:r>
          </a:p>
        </p:txBody>
      </p:sp>
    </p:spTree>
    <p:extLst>
      <p:ext uri="{BB962C8B-B14F-4D97-AF65-F5344CB8AC3E}">
        <p14:creationId xmlns:p14="http://schemas.microsoft.com/office/powerpoint/2010/main" val="28157351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ILL</a:t>
            </a:r>
            <a:r>
              <a:rPr lang="zh-CN" altLang="en-US" smtClean="0"/>
              <a:t>实验（劳厄</a:t>
            </a:r>
            <a:r>
              <a:rPr lang="en-US" altLang="zh-CN" smtClean="0"/>
              <a:t>-</a:t>
            </a:r>
            <a:r>
              <a:rPr lang="zh-CN" altLang="en-US" smtClean="0"/>
              <a:t>朗之万研究所）</a:t>
            </a:r>
            <a:endParaRPr lang="zh-CN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48"/>
          <a:stretch/>
        </p:blipFill>
        <p:spPr bwMode="auto">
          <a:xfrm>
            <a:off x="5785" y="827871"/>
            <a:ext cx="9138215" cy="593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neutrino_yiel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27871"/>
            <a:ext cx="3081386" cy="347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280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2" descr="nonprolife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678"/>
            <a:ext cx="8388350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65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510702"/>
          </a:xfrm>
        </p:spPr>
        <p:txBody>
          <a:bodyPr/>
          <a:lstStyle/>
          <a:p>
            <a:r>
              <a:rPr lang="zh-CN" altLang="en-US" dirty="0" smtClean="0"/>
              <a:t>反应堆非增殖监测</a:t>
            </a:r>
            <a:endParaRPr lang="en-US" altLang="zh-CN" dirty="0"/>
          </a:p>
        </p:txBody>
      </p:sp>
      <p:sp>
        <p:nvSpPr>
          <p:cNvPr id="406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576" y="6413841"/>
            <a:ext cx="2303463" cy="354012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zh-CN" sz="1800"/>
              <a:t>Bowden, LLNL, 2008</a:t>
            </a:r>
          </a:p>
        </p:txBody>
      </p:sp>
      <p:pic>
        <p:nvPicPr>
          <p:cNvPr id="5" name="Picture 4" descr="neutrino_yiel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73274"/>
            <a:ext cx="2560062" cy="288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5767510"/>
            <a:ext cx="1640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U235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释放更多的中微子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057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53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11796"/>
            <a:ext cx="9144000" cy="59733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zh-CN" dirty="0" smtClean="0"/>
              <a:t>Flux Calculation</a:t>
            </a:r>
            <a:endParaRPr lang="en-US" altLang="zh-CN" dirty="0"/>
          </a:p>
        </p:txBody>
      </p:sp>
      <p:graphicFrame>
        <p:nvGraphicFramePr>
          <p:cNvPr id="55299" name="Object 13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2122933" y="774229"/>
          <a:ext cx="2278063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3" name="Equation" r:id="rId4" imgW="1371600" imgH="431800" progId="Equation.DSMT4">
                  <p:embed/>
                </p:oleObj>
              </mc:Choice>
              <mc:Fallback>
                <p:oleObj name="Equation" r:id="rId4" imgW="1371600" imgH="4318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933" y="774229"/>
                        <a:ext cx="2278063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16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540196" y="1628304"/>
          <a:ext cx="40306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4" name="Equation" r:id="rId6" imgW="2413000" imgH="469900" progId="Equation.DSMT4">
                  <p:embed/>
                </p:oleObj>
              </mc:Choice>
              <mc:Fallback>
                <p:oleObj name="Equation" r:id="rId6" imgW="2413000" imgH="4699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196" y="1628304"/>
                        <a:ext cx="4030662" cy="784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1" name="AutoShape 7"/>
          <p:cNvSpPr>
            <a:spLocks noChangeArrowheads="1"/>
          </p:cNvSpPr>
          <p:nvPr/>
        </p:nvSpPr>
        <p:spPr bwMode="auto">
          <a:xfrm>
            <a:off x="3059558" y="3559324"/>
            <a:ext cx="2159000" cy="719137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 eaLnBrk="0" hangingPunct="0"/>
            <a:r>
              <a:rPr lang="en-US" altLang="zh-CN" sz="2000" b="1" dirty="0" smtClean="0"/>
              <a:t>Thermal Power</a:t>
            </a:r>
            <a:endParaRPr lang="en-US" altLang="zh-CN" sz="2000" b="1" dirty="0"/>
          </a:p>
          <a:p>
            <a:pPr algn="ctr" eaLnBrk="0" hangingPunct="0"/>
            <a:r>
              <a:rPr lang="en-US" altLang="zh-CN" b="1" dirty="0" err="1">
                <a:solidFill>
                  <a:srgbClr val="FF0000"/>
                </a:solidFill>
              </a:rPr>
              <a:t>W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th</a:t>
            </a:r>
            <a:endParaRPr lang="en-US" altLang="zh-CN" b="1" baseline="-25000" dirty="0">
              <a:solidFill>
                <a:srgbClr val="FF0000"/>
              </a:solidFill>
            </a:endParaRPr>
          </a:p>
        </p:txBody>
      </p:sp>
      <p:sp>
        <p:nvSpPr>
          <p:cNvPr id="55302" name="AutoShape 8"/>
          <p:cNvSpPr>
            <a:spLocks noChangeArrowheads="1"/>
          </p:cNvSpPr>
          <p:nvPr/>
        </p:nvSpPr>
        <p:spPr bwMode="auto">
          <a:xfrm>
            <a:off x="3059558" y="4611836"/>
            <a:ext cx="2159000" cy="719138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 eaLnBrk="0" hangingPunct="0"/>
            <a:r>
              <a:rPr lang="en-US" altLang="zh-CN" sz="2000" b="1" dirty="0"/>
              <a:t>Core Simulation</a:t>
            </a:r>
            <a:r>
              <a:rPr lang="en-US" altLang="zh-CN" sz="2400" b="1" dirty="0"/>
              <a:t/>
            </a:r>
            <a:br>
              <a:rPr lang="en-US" altLang="zh-CN" sz="2400" b="1" dirty="0"/>
            </a:br>
            <a:r>
              <a:rPr lang="en-US" altLang="zh-CN" b="1" dirty="0">
                <a:solidFill>
                  <a:srgbClr val="FF0000"/>
                </a:solidFill>
              </a:rPr>
              <a:t>f</a:t>
            </a:r>
            <a:r>
              <a:rPr lang="en-US" altLang="zh-CN" b="1" baseline="-25000" dirty="0">
                <a:solidFill>
                  <a:srgbClr val="FF0000"/>
                </a:solidFill>
              </a:rPr>
              <a:t>i</a:t>
            </a:r>
            <a:r>
              <a:rPr lang="en-US" altLang="zh-CN" b="1" dirty="0">
                <a:solidFill>
                  <a:srgbClr val="FF0000"/>
                </a:solidFill>
              </a:rPr>
              <a:t>/F</a:t>
            </a:r>
          </a:p>
        </p:txBody>
      </p:sp>
      <p:sp>
        <p:nvSpPr>
          <p:cNvPr id="55303" name="AutoShape 11"/>
          <p:cNvSpPr>
            <a:spLocks noChangeArrowheads="1"/>
          </p:cNvSpPr>
          <p:nvPr/>
        </p:nvSpPr>
        <p:spPr bwMode="auto">
          <a:xfrm>
            <a:off x="3059558" y="5718324"/>
            <a:ext cx="2159000" cy="719137"/>
          </a:xfrm>
          <a:prstGeom prst="flowChart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none" anchor="ctr"/>
          <a:lstStyle/>
          <a:p>
            <a:pPr algn="ctr" eaLnBrk="0" hangingPunct="0"/>
            <a:r>
              <a:rPr lang="en-US" altLang="zh-CN" sz="2000" b="1" dirty="0" smtClean="0"/>
              <a:t>U, Pu Spectra </a:t>
            </a:r>
            <a:endParaRPr lang="en-US" altLang="zh-CN" dirty="0"/>
          </a:p>
          <a:p>
            <a:pPr algn="ctr" eaLnBrk="0" hangingPunct="0"/>
            <a:r>
              <a:rPr lang="en-US" altLang="zh-CN" b="1" dirty="0">
                <a:solidFill>
                  <a:srgbClr val="FF0000"/>
                </a:solidFill>
              </a:rPr>
              <a:t>S</a:t>
            </a:r>
            <a:r>
              <a:rPr lang="en-US" altLang="zh-CN" b="1" baseline="-25000" dirty="0">
                <a:solidFill>
                  <a:srgbClr val="FF0000"/>
                </a:solidFill>
              </a:rPr>
              <a:t>i</a:t>
            </a:r>
            <a:r>
              <a:rPr lang="en-US" altLang="zh-CN" b="1" dirty="0">
                <a:solidFill>
                  <a:srgbClr val="FF0000"/>
                </a:solidFill>
              </a:rPr>
              <a:t>(E)</a:t>
            </a:r>
          </a:p>
        </p:txBody>
      </p:sp>
      <p:sp>
        <p:nvSpPr>
          <p:cNvPr id="55304" name="Text Box 19"/>
          <p:cNvSpPr txBox="1">
            <a:spLocks noChangeArrowheads="1"/>
          </p:cNvSpPr>
          <p:nvPr/>
        </p:nvSpPr>
        <p:spPr bwMode="auto">
          <a:xfrm>
            <a:off x="5291583" y="764704"/>
            <a:ext cx="3744913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E</a:t>
            </a:r>
            <a:r>
              <a:rPr lang="en-US" altLang="zh-CN" b="1" baseline="-25000">
                <a:solidFill>
                  <a:srgbClr val="0000FF"/>
                </a:solidFill>
                <a:sym typeface="Symbol" pitchFamily="18" charset="2"/>
              </a:rPr>
              <a:t></a:t>
            </a:r>
            <a:r>
              <a:rPr lang="en-US" altLang="zh-CN" b="1">
                <a:solidFill>
                  <a:srgbClr val="0000FF"/>
                </a:solidFill>
                <a:sym typeface="Symbol" pitchFamily="18" charset="2"/>
              </a:rPr>
              <a:t> </a:t>
            </a:r>
            <a:r>
              <a:rPr lang="en-US" altLang="zh-CN">
                <a:sym typeface="Symbol" pitchFamily="18" charset="2"/>
              </a:rPr>
              <a:t>: Neutrino energy</a:t>
            </a:r>
            <a:endParaRPr lang="en-US" altLang="zh-CN" b="1" baseline="-25000">
              <a:solidFill>
                <a:srgbClr val="0000FF"/>
              </a:solidFill>
              <a:sym typeface="Symbol" pitchFamily="18" charset="2"/>
            </a:endParaRPr>
          </a:p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f</a:t>
            </a:r>
            <a:r>
              <a:rPr lang="en-US" altLang="zh-CN" b="1" baseline="-25000">
                <a:solidFill>
                  <a:srgbClr val="0000FF"/>
                </a:solidFill>
              </a:rPr>
              <a:t>i </a:t>
            </a:r>
            <a:r>
              <a:rPr lang="en-US" altLang="zh-CN"/>
              <a:t>: Fission rate of isotope i</a:t>
            </a:r>
          </a:p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S</a:t>
            </a:r>
            <a:r>
              <a:rPr lang="en-US" altLang="zh-CN" b="1" baseline="-25000">
                <a:solidFill>
                  <a:srgbClr val="0000FF"/>
                </a:solidFill>
              </a:rPr>
              <a:t>i</a:t>
            </a:r>
            <a:r>
              <a:rPr lang="en-US" altLang="zh-CN" b="1">
                <a:solidFill>
                  <a:srgbClr val="0000FF"/>
                </a:solidFill>
              </a:rPr>
              <a:t>(E</a:t>
            </a:r>
            <a:r>
              <a:rPr lang="en-US" altLang="zh-CN" b="1" baseline="-25000">
                <a:solidFill>
                  <a:srgbClr val="0000FF"/>
                </a:solidFill>
                <a:sym typeface="Symbol" pitchFamily="18" charset="2"/>
              </a:rPr>
              <a:t></a:t>
            </a:r>
            <a:r>
              <a:rPr lang="en-US" altLang="zh-CN" b="1">
                <a:solidFill>
                  <a:srgbClr val="0000FF"/>
                </a:solidFill>
                <a:sym typeface="Symbol" pitchFamily="18" charset="2"/>
              </a:rPr>
              <a:t>)</a:t>
            </a:r>
            <a:r>
              <a:rPr lang="en-US" altLang="zh-CN" b="1" baseline="-25000">
                <a:solidFill>
                  <a:srgbClr val="FF0000"/>
                </a:solidFill>
              </a:rPr>
              <a:t> </a:t>
            </a:r>
            <a:r>
              <a:rPr lang="en-US" altLang="zh-CN"/>
              <a:t>: Neutrino energy spectra/f</a:t>
            </a:r>
          </a:p>
        </p:txBody>
      </p:sp>
      <p:sp>
        <p:nvSpPr>
          <p:cNvPr id="55305" name="Text Box 20"/>
          <p:cNvSpPr txBox="1">
            <a:spLocks noChangeArrowheads="1"/>
          </p:cNvSpPr>
          <p:nvPr/>
        </p:nvSpPr>
        <p:spPr bwMode="auto">
          <a:xfrm>
            <a:off x="336996" y="923454"/>
            <a:ext cx="1908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000"/>
              <a:t>Neutrino Flux</a:t>
            </a:r>
          </a:p>
        </p:txBody>
      </p:sp>
      <p:sp>
        <p:nvSpPr>
          <p:cNvPr id="55306" name="Text Box 21"/>
          <p:cNvSpPr txBox="1">
            <a:spLocks noChangeArrowheads="1"/>
          </p:cNvSpPr>
          <p:nvPr/>
        </p:nvSpPr>
        <p:spPr bwMode="auto">
          <a:xfrm>
            <a:off x="5291583" y="1988666"/>
            <a:ext cx="3673475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(f</a:t>
            </a:r>
            <a:r>
              <a:rPr lang="en-US" altLang="zh-CN" b="1" baseline="-25000">
                <a:solidFill>
                  <a:srgbClr val="0000FF"/>
                </a:solidFill>
              </a:rPr>
              <a:t>i </a:t>
            </a:r>
            <a:r>
              <a:rPr lang="en-US" altLang="zh-CN" b="1">
                <a:solidFill>
                  <a:srgbClr val="0000FF"/>
                </a:solidFill>
              </a:rPr>
              <a:t>/F)</a:t>
            </a:r>
            <a:r>
              <a:rPr lang="en-US" altLang="zh-CN"/>
              <a:t>: Fission fraction</a:t>
            </a:r>
          </a:p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W</a:t>
            </a:r>
            <a:r>
              <a:rPr lang="en-US" altLang="zh-CN" b="1" baseline="-25000">
                <a:solidFill>
                  <a:srgbClr val="0000FF"/>
                </a:solidFill>
              </a:rPr>
              <a:t>th</a:t>
            </a:r>
            <a:r>
              <a:rPr lang="en-US" altLang="zh-CN" b="1" baseline="-25000">
                <a:solidFill>
                  <a:srgbClr val="FF0000"/>
                </a:solidFill>
              </a:rPr>
              <a:t> </a:t>
            </a:r>
            <a:r>
              <a:rPr lang="en-US" altLang="zh-CN"/>
              <a:t>: Reactor thermal power</a:t>
            </a:r>
          </a:p>
          <a:p>
            <a:pPr>
              <a:spcBef>
                <a:spcPct val="25000"/>
              </a:spcBef>
            </a:pPr>
            <a:r>
              <a:rPr lang="en-US" altLang="zh-CN" b="1">
                <a:solidFill>
                  <a:srgbClr val="0000FF"/>
                </a:solidFill>
              </a:rPr>
              <a:t>e</a:t>
            </a:r>
            <a:r>
              <a:rPr lang="en-US" altLang="zh-CN" b="1" baseline="-25000">
                <a:solidFill>
                  <a:srgbClr val="0000FF"/>
                </a:solidFill>
              </a:rPr>
              <a:t>i</a:t>
            </a:r>
            <a:r>
              <a:rPr lang="en-US" altLang="zh-CN" baseline="-25000"/>
              <a:t> </a:t>
            </a:r>
            <a:r>
              <a:rPr lang="en-US" altLang="zh-CN"/>
              <a:t>: Energy release per fission</a:t>
            </a:r>
          </a:p>
        </p:txBody>
      </p:sp>
      <p:graphicFrame>
        <p:nvGraphicFramePr>
          <p:cNvPr id="55307" name="Object 32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1764158" y="2564929"/>
          <a:ext cx="28082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5" name="Equation" r:id="rId8" imgW="1739900" imgH="266700" progId="Equation.DSMT4">
                  <p:embed/>
                </p:oleObj>
              </mc:Choice>
              <mc:Fallback>
                <p:oleObj name="Equation" r:id="rId8" imgW="1739900" imgH="26670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4158" y="2564929"/>
                        <a:ext cx="28082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308" name="AutoShape 34"/>
          <p:cNvCxnSpPr>
            <a:cxnSpLocks noChangeShapeType="1"/>
          </p:cNvCxnSpPr>
          <p:nvPr/>
        </p:nvCxnSpPr>
        <p:spPr bwMode="auto">
          <a:xfrm>
            <a:off x="2195958" y="3918099"/>
            <a:ext cx="7921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09" name="AutoShape 35"/>
          <p:cNvCxnSpPr>
            <a:cxnSpLocks noChangeShapeType="1"/>
          </p:cNvCxnSpPr>
          <p:nvPr/>
        </p:nvCxnSpPr>
        <p:spPr bwMode="auto">
          <a:xfrm>
            <a:off x="2195958" y="4996011"/>
            <a:ext cx="792163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10" name="AutoShape 36"/>
          <p:cNvCxnSpPr>
            <a:cxnSpLocks noChangeShapeType="1"/>
          </p:cNvCxnSpPr>
          <p:nvPr/>
        </p:nvCxnSpPr>
        <p:spPr bwMode="auto">
          <a:xfrm>
            <a:off x="2195958" y="6077099"/>
            <a:ext cx="792163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11" name="AutoShape 37"/>
          <p:cNvCxnSpPr>
            <a:cxnSpLocks noChangeShapeType="1"/>
          </p:cNvCxnSpPr>
          <p:nvPr/>
        </p:nvCxnSpPr>
        <p:spPr bwMode="auto">
          <a:xfrm>
            <a:off x="5364608" y="3918099"/>
            <a:ext cx="187166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12" name="AutoShape 38"/>
          <p:cNvCxnSpPr>
            <a:cxnSpLocks noChangeShapeType="1"/>
          </p:cNvCxnSpPr>
          <p:nvPr/>
        </p:nvCxnSpPr>
        <p:spPr bwMode="auto">
          <a:xfrm>
            <a:off x="5364608" y="4996011"/>
            <a:ext cx="19431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313" name="AutoShape 39"/>
          <p:cNvCxnSpPr>
            <a:cxnSpLocks noChangeShapeType="1"/>
          </p:cNvCxnSpPr>
          <p:nvPr/>
        </p:nvCxnSpPr>
        <p:spPr bwMode="auto">
          <a:xfrm>
            <a:off x="5364608" y="6077099"/>
            <a:ext cx="194310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14" name="Line 40"/>
          <p:cNvSpPr>
            <a:spLocks noChangeShapeType="1"/>
          </p:cNvSpPr>
          <p:nvPr/>
        </p:nvSpPr>
        <p:spPr bwMode="auto">
          <a:xfrm>
            <a:off x="5580508" y="4997599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15" name="Line 41"/>
          <p:cNvSpPr>
            <a:spLocks noChangeShapeType="1"/>
          </p:cNvSpPr>
          <p:nvPr/>
        </p:nvSpPr>
        <p:spPr bwMode="auto">
          <a:xfrm flipH="1">
            <a:off x="2627758" y="5516711"/>
            <a:ext cx="2952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16" name="Line 42"/>
          <p:cNvSpPr>
            <a:spLocks noChangeShapeType="1"/>
          </p:cNvSpPr>
          <p:nvPr/>
        </p:nvSpPr>
        <p:spPr bwMode="auto">
          <a:xfrm flipV="1">
            <a:off x="2627758" y="4997599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5317" name="Text Box 43"/>
          <p:cNvSpPr txBox="1">
            <a:spLocks noChangeArrowheads="1"/>
          </p:cNvSpPr>
          <p:nvPr/>
        </p:nvSpPr>
        <p:spPr bwMode="auto">
          <a:xfrm>
            <a:off x="395733" y="3600599"/>
            <a:ext cx="20161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10000"/>
              </a:spcBef>
            </a:pPr>
            <a:r>
              <a:rPr lang="en-US" altLang="zh-CN" sz="1600"/>
              <a:t>Heat balance test</a:t>
            </a:r>
          </a:p>
          <a:p>
            <a:pPr>
              <a:spcBef>
                <a:spcPct val="10000"/>
              </a:spcBef>
            </a:pPr>
            <a:r>
              <a:rPr lang="en-US" altLang="zh-CN" sz="1600"/>
              <a:t>Online calibration</a:t>
            </a:r>
          </a:p>
        </p:txBody>
      </p:sp>
      <p:sp>
        <p:nvSpPr>
          <p:cNvPr id="55318" name="Text Box 44"/>
          <p:cNvSpPr txBox="1">
            <a:spLocks noChangeArrowheads="1"/>
          </p:cNvSpPr>
          <p:nvPr/>
        </p:nvSpPr>
        <p:spPr bwMode="auto">
          <a:xfrm>
            <a:off x="179833" y="4265761"/>
            <a:ext cx="2016125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10000"/>
              </a:spcBef>
            </a:pPr>
            <a:r>
              <a:rPr lang="en-US" altLang="zh-CN" sz="1600"/>
              <a:t>Core configuration</a:t>
            </a:r>
          </a:p>
          <a:p>
            <a:pPr algn="r">
              <a:spcBef>
                <a:spcPct val="10000"/>
              </a:spcBef>
            </a:pPr>
            <a:r>
              <a:rPr lang="en-US" altLang="zh-CN" sz="1600"/>
              <a:t>Thermal power</a:t>
            </a:r>
          </a:p>
          <a:p>
            <a:pPr algn="r">
              <a:spcBef>
                <a:spcPct val="10000"/>
              </a:spcBef>
            </a:pPr>
            <a:r>
              <a:rPr lang="en-US" altLang="zh-CN" sz="1600"/>
              <a:t>Operations</a:t>
            </a:r>
          </a:p>
          <a:p>
            <a:pPr algn="r">
              <a:spcBef>
                <a:spcPct val="10000"/>
              </a:spcBef>
            </a:pPr>
            <a:r>
              <a:rPr lang="en-US" altLang="zh-CN" sz="1600"/>
              <a:t>Temperature pressure</a:t>
            </a:r>
          </a:p>
          <a:p>
            <a:pPr algn="r">
              <a:spcBef>
                <a:spcPct val="10000"/>
              </a:spcBef>
            </a:pPr>
            <a:r>
              <a:rPr lang="en-US" altLang="zh-CN" sz="1600"/>
              <a:t>… …</a:t>
            </a:r>
          </a:p>
        </p:txBody>
      </p:sp>
      <p:sp>
        <p:nvSpPr>
          <p:cNvPr id="55319" name="Text Box 45"/>
          <p:cNvSpPr txBox="1">
            <a:spLocks noChangeArrowheads="1"/>
          </p:cNvSpPr>
          <p:nvPr/>
        </p:nvSpPr>
        <p:spPr bwMode="auto">
          <a:xfrm>
            <a:off x="165546" y="5848499"/>
            <a:ext cx="2016125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10000"/>
              </a:spcBef>
            </a:pPr>
            <a:r>
              <a:rPr lang="en-US" altLang="zh-CN" sz="1600"/>
              <a:t>Measurements</a:t>
            </a:r>
          </a:p>
          <a:p>
            <a:pPr algn="r">
              <a:spcBef>
                <a:spcPct val="10000"/>
              </a:spcBef>
            </a:pPr>
            <a:r>
              <a:rPr lang="en-US" altLang="zh-CN" sz="1600"/>
              <a:t>Calculations</a:t>
            </a:r>
          </a:p>
        </p:txBody>
      </p:sp>
      <p:sp>
        <p:nvSpPr>
          <p:cNvPr id="55320" name="Text Box 46"/>
          <p:cNvSpPr txBox="1">
            <a:spLocks noChangeArrowheads="1"/>
          </p:cNvSpPr>
          <p:nvPr/>
        </p:nvSpPr>
        <p:spPr bwMode="auto">
          <a:xfrm>
            <a:off x="5507483" y="5213499"/>
            <a:ext cx="2230438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>
              <a:spcBef>
                <a:spcPct val="10000"/>
              </a:spcBef>
            </a:pPr>
            <a:r>
              <a:rPr lang="en-US" altLang="zh-CN" b="1">
                <a:solidFill>
                  <a:srgbClr val="0033CC"/>
                </a:solidFill>
              </a:rPr>
              <a:t>Spent fuel </a:t>
            </a:r>
          </a:p>
          <a:p>
            <a:pPr algn="r">
              <a:spcBef>
                <a:spcPct val="10000"/>
              </a:spcBef>
            </a:pPr>
            <a:r>
              <a:rPr lang="en-US" altLang="zh-CN" b="1">
                <a:solidFill>
                  <a:srgbClr val="0033CC"/>
                </a:solidFill>
              </a:rPr>
              <a:t>Non-equilibrium</a:t>
            </a:r>
          </a:p>
        </p:txBody>
      </p:sp>
      <p:sp>
        <p:nvSpPr>
          <p:cNvPr id="347183" name="Text Box 47"/>
          <p:cNvSpPr txBox="1">
            <a:spLocks noChangeArrowheads="1"/>
          </p:cNvSpPr>
          <p:nvPr/>
        </p:nvSpPr>
        <p:spPr bwMode="auto">
          <a:xfrm>
            <a:off x="5291583" y="4349899"/>
            <a:ext cx="2447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10000"/>
              </a:spcBef>
              <a:defRPr/>
            </a:pPr>
            <a:r>
              <a:rPr lang="en-US" altLang="zh-CN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Energy release/fission</a:t>
            </a:r>
          </a:p>
        </p:txBody>
      </p:sp>
      <p:sp>
        <p:nvSpPr>
          <p:cNvPr id="55322" name="Text Box 48"/>
          <p:cNvSpPr txBox="1">
            <a:spLocks noChangeArrowheads="1"/>
          </p:cNvSpPr>
          <p:nvPr/>
        </p:nvSpPr>
        <p:spPr bwMode="auto">
          <a:xfrm>
            <a:off x="7812533" y="4781699"/>
            <a:ext cx="935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/>
              <a:t>Flux</a:t>
            </a:r>
          </a:p>
        </p:txBody>
      </p:sp>
      <p:sp>
        <p:nvSpPr>
          <p:cNvPr id="55323" name="TextBox 1"/>
          <p:cNvSpPr txBox="1">
            <a:spLocks noChangeArrowheads="1"/>
          </p:cNvSpPr>
          <p:nvPr/>
        </p:nvSpPr>
        <p:spPr bwMode="auto">
          <a:xfrm>
            <a:off x="2122933" y="3416449"/>
            <a:ext cx="936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solidFill>
                  <a:srgbClr val="FF0000"/>
                </a:solidFill>
              </a:rPr>
              <a:t>NNP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55324" name="TextBox 27"/>
          <p:cNvSpPr txBox="1">
            <a:spLocks noChangeArrowheads="1"/>
          </p:cNvSpPr>
          <p:nvPr/>
        </p:nvSpPr>
        <p:spPr bwMode="auto">
          <a:xfrm>
            <a:off x="2178899" y="4547935"/>
            <a:ext cx="93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solidFill>
                  <a:srgbClr val="FF0000"/>
                </a:solidFill>
              </a:rPr>
              <a:t>Sim.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7339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DayaWane\plot\working_psd\neutrino_spect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62556"/>
            <a:ext cx="3162549" cy="30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Event Rate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572" y="1700808"/>
                <a:ext cx="5309422" cy="1363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latin typeface="Cambria Math"/>
                        </a:rPr>
                        <m:t>𝐒</m:t>
                      </m:r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</m:e>
                      </m:d>
                      <m:r>
                        <a:rPr lang="en-US" altLang="zh-CN" sz="24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𝒕𝒉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1" i="1">
                                  <a:latin typeface="Cambria Math"/>
                                </a:rPr>
                                <m:t>𝒊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zh-CN" altLang="zh-CN" sz="2400" b="1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𝑭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∙</m:t>
                                  </m:r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>
                              <a:latin typeface="Cambria Math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zh-CN" altLang="zh-CN" sz="24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400" b="1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2400" b="1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𝑭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zh-CN" altLang="zh-CN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2400" b="1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572" y="1700808"/>
                <a:ext cx="5309422" cy="13635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u238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6" y="3834706"/>
            <a:ext cx="4108987" cy="280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948264" y="4589166"/>
            <a:ext cx="17556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>
                <a:solidFill>
                  <a:srgbClr val="FF0000"/>
                </a:solidFill>
              </a:rPr>
              <a:t>Peak at 4 MeV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1722744" y="3766466"/>
            <a:ext cx="0" cy="28172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9" name="右箭头 8"/>
          <p:cNvSpPr/>
          <p:nvPr/>
        </p:nvSpPr>
        <p:spPr bwMode="auto">
          <a:xfrm>
            <a:off x="4644008" y="4869160"/>
            <a:ext cx="850233" cy="792088"/>
          </a:xfrm>
          <a:prstGeom prst="rightArrow">
            <a:avLst>
              <a:gd name="adj1" fmla="val 46554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1" name="内容占位符 1"/>
          <p:cNvSpPr>
            <a:spLocks noGrp="1"/>
          </p:cNvSpPr>
          <p:nvPr>
            <p:ph idx="1"/>
          </p:nvPr>
        </p:nvSpPr>
        <p:spPr>
          <a:xfrm>
            <a:off x="251521" y="764704"/>
            <a:ext cx="8563148" cy="1152128"/>
          </a:xfrm>
        </p:spPr>
        <p:txBody>
          <a:bodyPr/>
          <a:lstStyle/>
          <a:p>
            <a:r>
              <a:rPr lang="en-US" altLang="zh-CN" sz="2400" dirty="0" smtClean="0"/>
              <a:t>Back-on-the-envelope: 2.9GW</a:t>
            </a:r>
            <a:r>
              <a:rPr lang="en-US" altLang="zh-CN" sz="2400" baseline="-25000" dirty="0" smtClean="0"/>
              <a:t>th</a:t>
            </a:r>
            <a:r>
              <a:rPr lang="en-US" altLang="zh-CN" sz="2400" dirty="0" smtClean="0"/>
              <a:t>,  200 MeV/fission, 6 </a:t>
            </a:r>
            <a:r>
              <a:rPr lang="en-US" altLang="zh-CN" sz="2400" dirty="0" smtClean="0">
                <a:sym typeface="Symbol"/>
              </a:rPr>
              <a:t>/fission</a:t>
            </a:r>
          </a:p>
          <a:p>
            <a:pPr lvl="1"/>
            <a:r>
              <a:rPr lang="en-US" altLang="zh-CN" dirty="0" smtClean="0">
                <a:sym typeface="Symbol"/>
              </a:rPr>
              <a:t>5.410</a:t>
            </a:r>
            <a:r>
              <a:rPr lang="en-US" altLang="zh-CN" baseline="30000" dirty="0" smtClean="0">
                <a:sym typeface="Symbol"/>
              </a:rPr>
              <a:t>20</a:t>
            </a:r>
            <a:r>
              <a:rPr lang="en-US" altLang="zh-CN" baseline="30000" dirty="0" smtClean="0">
                <a:solidFill>
                  <a:schemeClr val="accent1"/>
                </a:solidFill>
                <a:sym typeface="Symbol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sym typeface="Symbol"/>
              </a:rPr>
              <a:t> </a:t>
            </a:r>
            <a:r>
              <a:rPr lang="zh-CN" altLang="en-US" dirty="0" smtClean="0">
                <a:solidFill>
                  <a:schemeClr val="accent1"/>
                </a:solidFill>
                <a:latin typeface="Times New Roman"/>
                <a:cs typeface="Times New Roman"/>
                <a:sym typeface="Symbol"/>
              </a:rPr>
              <a:t>͞</a:t>
            </a:r>
            <a:r>
              <a:rPr lang="en-US" altLang="zh-CN" baseline="-25000" dirty="0" smtClean="0">
                <a:solidFill>
                  <a:schemeClr val="accent1"/>
                </a:solidFill>
                <a:latin typeface="Times New Roman"/>
                <a:cs typeface="Times New Roman"/>
                <a:sym typeface="Symbol"/>
              </a:rPr>
              <a:t>e</a:t>
            </a:r>
            <a:r>
              <a:rPr lang="en-US" altLang="zh-CN" dirty="0" smtClean="0">
                <a:solidFill>
                  <a:schemeClr val="accent1"/>
                </a:solidFill>
                <a:latin typeface="Times New Roman"/>
                <a:cs typeface="Times New Roman"/>
                <a:sym typeface="Symbol"/>
              </a:rPr>
              <a:t>/s  (only 1/3 higher than 1.8 MeV threshold</a:t>
            </a:r>
          </a:p>
        </p:txBody>
      </p:sp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375483" y="2924944"/>
            <a:ext cx="843918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>
                <a:sym typeface="Symbol"/>
              </a:rPr>
              <a:t>IBD event rate at 1 km from reactor</a:t>
            </a:r>
            <a:br>
              <a:rPr lang="en-US" altLang="zh-CN" sz="2400" dirty="0" smtClean="0">
                <a:sym typeface="Symbol"/>
              </a:rPr>
            </a:br>
            <a:r>
              <a:rPr lang="en-US" altLang="zh-CN" sz="2400" dirty="0" smtClean="0">
                <a:solidFill>
                  <a:srgbClr val="FF0000"/>
                </a:solidFill>
                <a:sym typeface="Symbol"/>
              </a:rPr>
              <a:t>~ 1 IBD/(</a:t>
            </a:r>
            <a:r>
              <a:rPr lang="en-US" altLang="zh-CN" sz="2400" dirty="0" err="1" smtClean="0">
                <a:solidFill>
                  <a:srgbClr val="FF0000"/>
                </a:solidFill>
                <a:sym typeface="Symbol"/>
              </a:rPr>
              <a:t>daytonGW</a:t>
            </a:r>
            <a:r>
              <a:rPr lang="en-US" altLang="zh-CN" sz="2400" dirty="0" smtClean="0">
                <a:solidFill>
                  <a:srgbClr val="FF0000"/>
                </a:solidFill>
                <a:sym typeface="Symbol"/>
              </a:rPr>
              <a:t>)</a:t>
            </a:r>
            <a:r>
              <a:rPr lang="en-US" altLang="zh-CN" sz="2400" dirty="0" smtClean="0">
                <a:sym typeface="Symbol"/>
              </a:rPr>
              <a:t>  20 ton  2.9GW2/(0.360.36km)</a:t>
            </a:r>
            <a:endParaRPr lang="en-US" altLang="zh-CN" sz="2400" dirty="0" smtClean="0">
              <a:solidFill>
                <a:schemeClr val="accent1"/>
              </a:solidFill>
              <a:latin typeface="Times New Roman"/>
              <a:cs typeface="Times New Roman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604163441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 smtClean="0"/>
              <a:t>Small Corrections</a:t>
            </a:r>
            <a:endParaRPr lang="en-US" altLang="zh-CN" dirty="0"/>
          </a:p>
        </p:txBody>
      </p:sp>
      <p:grpSp>
        <p:nvGrpSpPr>
          <p:cNvPr id="370716" name="Group 28"/>
          <p:cNvGrpSpPr>
            <a:grpSpLocks/>
          </p:cNvGrpSpPr>
          <p:nvPr/>
        </p:nvGrpSpPr>
        <p:grpSpPr bwMode="auto">
          <a:xfrm>
            <a:off x="34925" y="1412776"/>
            <a:ext cx="4897438" cy="2946400"/>
            <a:chOff x="2290" y="2296"/>
            <a:chExt cx="3085" cy="1856"/>
          </a:xfrm>
        </p:grpSpPr>
        <p:sp>
          <p:nvSpPr>
            <p:cNvPr id="370692" name="Text Box 4"/>
            <p:cNvSpPr txBox="1">
              <a:spLocks noChangeArrowheads="1"/>
            </p:cNvSpPr>
            <p:nvPr/>
          </p:nvSpPr>
          <p:spPr bwMode="auto">
            <a:xfrm>
              <a:off x="3017" y="2941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aseline="30000"/>
                <a:t>90</a:t>
              </a:r>
              <a:r>
                <a:rPr lang="en-US" altLang="zh-CN" sz="2400"/>
                <a:t>Sr</a:t>
              </a:r>
            </a:p>
          </p:txBody>
        </p:sp>
        <p:sp>
          <p:nvSpPr>
            <p:cNvPr id="370693" name="Line 5"/>
            <p:cNvSpPr>
              <a:spLocks noChangeShapeType="1"/>
            </p:cNvSpPr>
            <p:nvPr/>
          </p:nvSpPr>
          <p:spPr bwMode="auto">
            <a:xfrm>
              <a:off x="3479" y="3086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694" name="Line 6"/>
            <p:cNvSpPr>
              <a:spLocks noChangeShapeType="1"/>
            </p:cNvSpPr>
            <p:nvPr/>
          </p:nvSpPr>
          <p:spPr bwMode="auto">
            <a:xfrm>
              <a:off x="2427" y="3086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695" name="Text Box 7"/>
            <p:cNvSpPr txBox="1">
              <a:spLocks noChangeArrowheads="1"/>
            </p:cNvSpPr>
            <p:nvPr/>
          </p:nvSpPr>
          <p:spPr bwMode="auto">
            <a:xfrm>
              <a:off x="4096" y="2931"/>
              <a:ext cx="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baseline="30000"/>
                <a:t>90</a:t>
              </a:r>
              <a:r>
                <a:rPr lang="en-US" altLang="zh-CN" sz="2400"/>
                <a:t>Y</a:t>
              </a:r>
            </a:p>
          </p:txBody>
        </p:sp>
        <p:sp>
          <p:nvSpPr>
            <p:cNvPr id="370696" name="Line 8"/>
            <p:cNvSpPr>
              <a:spLocks noChangeShapeType="1"/>
            </p:cNvSpPr>
            <p:nvPr/>
          </p:nvSpPr>
          <p:spPr bwMode="auto">
            <a:xfrm>
              <a:off x="4549" y="3077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697" name="Line 9"/>
            <p:cNvSpPr>
              <a:spLocks noChangeShapeType="1"/>
            </p:cNvSpPr>
            <p:nvPr/>
          </p:nvSpPr>
          <p:spPr bwMode="auto">
            <a:xfrm>
              <a:off x="3198" y="2523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698" name="Line 10"/>
            <p:cNvSpPr>
              <a:spLocks noChangeShapeType="1"/>
            </p:cNvSpPr>
            <p:nvPr/>
          </p:nvSpPr>
          <p:spPr bwMode="auto">
            <a:xfrm>
              <a:off x="4286" y="2551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699" name="Text Box 11"/>
            <p:cNvSpPr txBox="1">
              <a:spLocks noChangeArrowheads="1"/>
            </p:cNvSpPr>
            <p:nvPr/>
          </p:nvSpPr>
          <p:spPr bwMode="auto">
            <a:xfrm>
              <a:off x="2926" y="2296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Fission</a:t>
              </a:r>
            </a:p>
          </p:txBody>
        </p:sp>
        <p:sp>
          <p:nvSpPr>
            <p:cNvPr id="370700" name="Text Box 12"/>
            <p:cNvSpPr txBox="1">
              <a:spLocks noChangeArrowheads="1"/>
            </p:cNvSpPr>
            <p:nvPr/>
          </p:nvSpPr>
          <p:spPr bwMode="auto">
            <a:xfrm>
              <a:off x="4014" y="2296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Fission</a:t>
              </a:r>
            </a:p>
          </p:txBody>
        </p:sp>
        <p:sp>
          <p:nvSpPr>
            <p:cNvPr id="370702" name="Line 14"/>
            <p:cNvSpPr>
              <a:spLocks noChangeShapeType="1"/>
            </p:cNvSpPr>
            <p:nvPr/>
          </p:nvSpPr>
          <p:spPr bwMode="auto">
            <a:xfrm flipV="1">
              <a:off x="3207" y="3276"/>
              <a:ext cx="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703" name="Line 15"/>
            <p:cNvSpPr>
              <a:spLocks noChangeShapeType="1"/>
            </p:cNvSpPr>
            <p:nvPr/>
          </p:nvSpPr>
          <p:spPr bwMode="auto">
            <a:xfrm flipV="1">
              <a:off x="4287" y="3258"/>
              <a:ext cx="0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704" name="Text Box 16"/>
            <p:cNvSpPr txBox="1">
              <a:spLocks noChangeArrowheads="1"/>
            </p:cNvSpPr>
            <p:nvPr/>
          </p:nvSpPr>
          <p:spPr bwMode="auto">
            <a:xfrm>
              <a:off x="2971" y="3748"/>
              <a:ext cx="99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aseline="30000"/>
                <a:t>89</a:t>
              </a:r>
              <a:r>
                <a:rPr lang="en-US" altLang="zh-CN"/>
                <a:t>Sr neutron capture</a:t>
              </a:r>
            </a:p>
          </p:txBody>
        </p:sp>
        <p:sp>
          <p:nvSpPr>
            <p:cNvPr id="370705" name="Text Box 17"/>
            <p:cNvSpPr txBox="1">
              <a:spLocks noChangeArrowheads="1"/>
            </p:cNvSpPr>
            <p:nvPr/>
          </p:nvSpPr>
          <p:spPr bwMode="auto">
            <a:xfrm>
              <a:off x="3878" y="3748"/>
              <a:ext cx="99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aseline="30000"/>
                <a:t>89</a:t>
              </a:r>
              <a:r>
                <a:rPr lang="en-US" altLang="zh-CN"/>
                <a:t>Y neutron capture</a:t>
              </a:r>
            </a:p>
          </p:txBody>
        </p:sp>
        <p:sp>
          <p:nvSpPr>
            <p:cNvPr id="370706" name="Line 18"/>
            <p:cNvSpPr>
              <a:spLocks noChangeShapeType="1"/>
            </p:cNvSpPr>
            <p:nvPr/>
          </p:nvSpPr>
          <p:spPr bwMode="auto">
            <a:xfrm flipH="1">
              <a:off x="2563" y="3249"/>
              <a:ext cx="453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707" name="Text Box 19"/>
            <p:cNvSpPr txBox="1">
              <a:spLocks noChangeArrowheads="1"/>
            </p:cNvSpPr>
            <p:nvPr/>
          </p:nvSpPr>
          <p:spPr bwMode="auto">
            <a:xfrm>
              <a:off x="2290" y="3748"/>
              <a:ext cx="63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neutron capture</a:t>
              </a:r>
            </a:p>
          </p:txBody>
        </p:sp>
        <p:sp>
          <p:nvSpPr>
            <p:cNvPr id="370708" name="Line 20"/>
            <p:cNvSpPr>
              <a:spLocks noChangeShapeType="1"/>
            </p:cNvSpPr>
            <p:nvPr/>
          </p:nvSpPr>
          <p:spPr bwMode="auto">
            <a:xfrm>
              <a:off x="4468" y="3204"/>
              <a:ext cx="453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0709" name="Text Box 21"/>
            <p:cNvSpPr txBox="1">
              <a:spLocks noChangeArrowheads="1"/>
            </p:cNvSpPr>
            <p:nvPr/>
          </p:nvSpPr>
          <p:spPr bwMode="auto">
            <a:xfrm>
              <a:off x="4740" y="3748"/>
              <a:ext cx="63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neutron capture</a:t>
              </a:r>
            </a:p>
          </p:txBody>
        </p:sp>
        <p:sp>
          <p:nvSpPr>
            <p:cNvPr id="370710" name="Text Box 22"/>
            <p:cNvSpPr txBox="1">
              <a:spLocks noChangeArrowheads="1"/>
            </p:cNvSpPr>
            <p:nvPr/>
          </p:nvSpPr>
          <p:spPr bwMode="auto">
            <a:xfrm>
              <a:off x="3470" y="2791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33CC"/>
                  </a:solidFill>
                </a:rPr>
                <a:t>28.78y</a:t>
              </a:r>
            </a:p>
          </p:txBody>
        </p:sp>
        <p:sp>
          <p:nvSpPr>
            <p:cNvPr id="370711" name="Text Box 23"/>
            <p:cNvSpPr txBox="1">
              <a:spLocks noChangeArrowheads="1"/>
            </p:cNvSpPr>
            <p:nvPr/>
          </p:nvSpPr>
          <p:spPr bwMode="auto">
            <a:xfrm>
              <a:off x="3379" y="3177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33CC"/>
                  </a:solidFill>
                </a:rPr>
                <a:t>0.546MeV</a:t>
              </a:r>
            </a:p>
          </p:txBody>
        </p:sp>
        <p:sp>
          <p:nvSpPr>
            <p:cNvPr id="370712" name="Text Box 24"/>
            <p:cNvSpPr txBox="1">
              <a:spLocks noChangeArrowheads="1"/>
            </p:cNvSpPr>
            <p:nvPr/>
          </p:nvSpPr>
          <p:spPr bwMode="auto">
            <a:xfrm>
              <a:off x="4549" y="2786"/>
              <a:ext cx="63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33CC"/>
                  </a:solidFill>
                </a:rPr>
                <a:t>64.1h</a:t>
              </a:r>
            </a:p>
          </p:txBody>
        </p:sp>
        <p:sp>
          <p:nvSpPr>
            <p:cNvPr id="370713" name="Text Box 25"/>
            <p:cNvSpPr txBox="1">
              <a:spLocks noChangeArrowheads="1"/>
            </p:cNvSpPr>
            <p:nvPr/>
          </p:nvSpPr>
          <p:spPr bwMode="auto">
            <a:xfrm>
              <a:off x="4549" y="3158"/>
              <a:ext cx="8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>
                  <a:solidFill>
                    <a:srgbClr val="0033CC"/>
                  </a:solidFill>
                </a:rPr>
                <a:t>2.284MeV</a:t>
              </a:r>
            </a:p>
          </p:txBody>
        </p:sp>
      </p:grpSp>
      <p:pic>
        <p:nvPicPr>
          <p:cNvPr id="370717" name="Picture 29" descr="longlived_reactor_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1647875"/>
            <a:ext cx="4283075" cy="228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719" name="Text Box 31"/>
          <p:cNvSpPr txBox="1">
            <a:spLocks noChangeArrowheads="1"/>
          </p:cNvSpPr>
          <p:nvPr/>
        </p:nvSpPr>
        <p:spPr bwMode="auto">
          <a:xfrm>
            <a:off x="7164388" y="2944862"/>
            <a:ext cx="1871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rgbClr val="CC0099"/>
                </a:solidFill>
              </a:rPr>
              <a:t>Ratio to all neutrinos</a:t>
            </a:r>
          </a:p>
        </p:txBody>
      </p:sp>
      <p:sp>
        <p:nvSpPr>
          <p:cNvPr id="370720" name="Text Box 32"/>
          <p:cNvSpPr txBox="1">
            <a:spLocks noChangeArrowheads="1"/>
          </p:cNvSpPr>
          <p:nvPr/>
        </p:nvSpPr>
        <p:spPr bwMode="auto">
          <a:xfrm>
            <a:off x="6084888" y="1792337"/>
            <a:ext cx="18716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>
                <a:solidFill>
                  <a:srgbClr val="000099"/>
                </a:solidFill>
              </a:rPr>
              <a:t>Ratio to neutrinos in 2-4 MeV</a:t>
            </a:r>
          </a:p>
        </p:txBody>
      </p:sp>
      <p:sp>
        <p:nvSpPr>
          <p:cNvPr id="370721" name="Text Box 33"/>
          <p:cNvSpPr txBox="1">
            <a:spLocks noChangeArrowheads="1"/>
          </p:cNvSpPr>
          <p:nvPr/>
        </p:nvSpPr>
        <p:spPr bwMode="auto">
          <a:xfrm>
            <a:off x="5292725" y="1339900"/>
            <a:ext cx="3455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Weighted by inverse-</a:t>
            </a:r>
            <a:r>
              <a:rPr lang="en-US" altLang="zh-CN" sz="1600">
                <a:sym typeface="Symbol" pitchFamily="18" charset="2"/>
              </a:rPr>
              <a:t> decay Xsec.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368" y="849843"/>
            <a:ext cx="754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1) Non-equilibrium isotope (~0.3%)</a:t>
            </a:r>
            <a:endParaRPr lang="zh-CN" alt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463592" y="4653136"/>
            <a:ext cx="6700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2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>Spent fuel  (~0.3%) 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876498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"/>
            <a:ext cx="8229600" cy="620687"/>
          </a:xfrm>
        </p:spPr>
        <p:txBody>
          <a:bodyPr/>
          <a:lstStyle/>
          <a:p>
            <a:pPr eaLnBrk="1" hangingPunct="1"/>
            <a:r>
              <a:rPr lang="en-US" altLang="zh-CN" b="1" dirty="0" smtClean="0"/>
              <a:t>Hanford experiment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908720"/>
            <a:ext cx="7924800" cy="4191000"/>
          </a:xfrm>
        </p:spPr>
        <p:txBody>
          <a:bodyPr/>
          <a:lstStyle/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Hanford reactor</a:t>
            </a: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0.3m</a:t>
            </a:r>
            <a:r>
              <a:rPr lang="en-US" altLang="zh-CN" sz="2800" baseline="30000" dirty="0" smtClean="0">
                <a:solidFill>
                  <a:schemeClr val="accent1"/>
                </a:solidFill>
              </a:rPr>
              <a:t>3 </a:t>
            </a:r>
            <a:r>
              <a:rPr lang="en-US" altLang="zh-CN" sz="2800" dirty="0" smtClean="0">
                <a:solidFill>
                  <a:schemeClr val="accent1"/>
                </a:solidFill>
              </a:rPr>
              <a:t>liquid scintillator</a:t>
            </a:r>
            <a:r>
              <a:rPr lang="en-US" altLang="zh-CN" sz="2800" baseline="30000" dirty="0" smtClean="0">
                <a:solidFill>
                  <a:schemeClr val="accent1"/>
                </a:solidFill>
              </a:rPr>
              <a:t> </a:t>
            </a:r>
            <a:endParaRPr lang="en-US" altLang="zh-CN" sz="2800" dirty="0" smtClean="0">
              <a:solidFill>
                <a:schemeClr val="accent1"/>
              </a:solidFill>
            </a:endParaRP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90 2” PMTs</a:t>
            </a: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Paraffin to shield neutrons</a:t>
            </a: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Lead to shield gammas</a:t>
            </a: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Expected events: 0.1~0.3 /min</a:t>
            </a:r>
          </a:p>
          <a:p>
            <a:pPr eaLnBrk="1" hangingPunct="1"/>
            <a:r>
              <a:rPr lang="en-US" altLang="zh-CN" sz="2800" dirty="0" smtClean="0">
                <a:solidFill>
                  <a:schemeClr val="accent1"/>
                </a:solidFill>
              </a:rPr>
              <a:t>Observed: 5/min</a:t>
            </a:r>
            <a:r>
              <a:rPr lang="zh-CN" altLang="en-US" sz="2800" dirty="0" smtClean="0">
                <a:solidFill>
                  <a:schemeClr val="accent1"/>
                </a:solidFill>
              </a:rPr>
              <a:t>（</a:t>
            </a:r>
            <a:r>
              <a:rPr lang="en-US" altLang="zh-CN" sz="2800" dirty="0" err="1" smtClean="0">
                <a:solidFill>
                  <a:schemeClr val="accent1"/>
                </a:solidFill>
              </a:rPr>
              <a:t>bkg</a:t>
            </a:r>
            <a:r>
              <a:rPr lang="en-US" altLang="zh-CN" sz="2800" dirty="0" smtClean="0">
                <a:solidFill>
                  <a:schemeClr val="accent1"/>
                </a:solidFill>
              </a:rPr>
              <a:t> &gt;&gt;signals</a:t>
            </a:r>
            <a:r>
              <a:rPr lang="zh-CN" altLang="en-US" sz="2800" dirty="0" smtClean="0">
                <a:solidFill>
                  <a:schemeClr val="accent1"/>
                </a:solidFill>
              </a:rPr>
              <a:t>）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6445"/>
            <a:ext cx="2667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66617" y="4581128"/>
            <a:ext cx="8153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</a:rPr>
              <a:t>Cowan: The lesson of the work was clear: It is easy to shield out the noise men make, but impossible to shut out the cosmos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altLang="zh-CN" sz="2400" b="1" dirty="0" smtClean="0">
                <a:solidFill>
                  <a:schemeClr val="accent1"/>
                </a:solidFill>
              </a:rPr>
              <a:t>Savannah </a:t>
            </a:r>
            <a:r>
              <a:rPr lang="en-US" altLang="zh-CN" sz="2400" b="1" dirty="0">
                <a:solidFill>
                  <a:schemeClr val="accent1"/>
                </a:solidFill>
              </a:rPr>
              <a:t>River </a:t>
            </a:r>
            <a:r>
              <a:rPr lang="en-US" altLang="zh-CN" sz="2400" b="1" dirty="0" smtClean="0">
                <a:solidFill>
                  <a:schemeClr val="accent1"/>
                </a:solidFill>
              </a:rPr>
              <a:t>experiment</a:t>
            </a:r>
            <a:r>
              <a:rPr lang="zh-CN" altLang="en-US" sz="2400" b="1" dirty="0">
                <a:solidFill>
                  <a:schemeClr val="accent1"/>
                </a:solidFill>
              </a:rPr>
              <a:t>：</a:t>
            </a:r>
            <a:r>
              <a:rPr lang="en-US" altLang="zh-CN" sz="2400" b="1" dirty="0">
                <a:solidFill>
                  <a:schemeClr val="accent1"/>
                </a:solidFill>
              </a:rPr>
              <a:t>12 m rock overburden + veto </a:t>
            </a:r>
            <a:r>
              <a:rPr lang="en-US" altLang="zh-CN" sz="2400" b="1" dirty="0">
                <a:solidFill>
                  <a:schemeClr val="accent1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Discovery of Neutrino</a:t>
            </a:r>
            <a:endParaRPr lang="en-US" altLang="zh-CN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9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99592" y="2382597"/>
            <a:ext cx="7704856" cy="396044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Isotope neutrino spectra (</a:t>
            </a:r>
            <a:r>
              <a:rPr lang="en-US" altLang="zh-CN" dirty="0" err="1" smtClean="0">
                <a:solidFill>
                  <a:schemeClr val="accent3">
                    <a:lumMod val="50000"/>
                  </a:schemeClr>
                </a:solidFill>
              </a:rPr>
              <a:t>ILL+Vogel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altLang="zh-CN" dirty="0" err="1" smtClean="0">
                <a:solidFill>
                  <a:schemeClr val="accent3">
                    <a:lumMod val="50000"/>
                  </a:schemeClr>
                </a:solidFill>
              </a:rPr>
              <a:t>Huber+Mueller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, Vogel, </a:t>
            </a:r>
            <a:r>
              <a:rPr lang="en-US" altLang="zh-CN" dirty="0" err="1" smtClean="0">
                <a:solidFill>
                  <a:schemeClr val="accent3">
                    <a:lumMod val="50000"/>
                  </a:schemeClr>
                </a:solidFill>
              </a:rPr>
              <a:t>Fallot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, etc.)</a:t>
            </a:r>
          </a:p>
          <a:p>
            <a:r>
              <a:rPr lang="en-US" altLang="zh-CN" dirty="0" smtClean="0"/>
              <a:t>Thermal Power </a:t>
            </a:r>
            <a:r>
              <a:rPr lang="en-US" altLang="zh-CN" dirty="0" err="1" smtClean="0"/>
              <a:t>W</a:t>
            </a:r>
            <a:r>
              <a:rPr lang="en-US" altLang="zh-CN" baseline="-25000" dirty="0" err="1" smtClean="0"/>
              <a:t>th</a:t>
            </a:r>
            <a:r>
              <a:rPr lang="en-US" altLang="zh-CN" dirty="0" smtClean="0"/>
              <a:t> (Provided by NPP)</a:t>
            </a:r>
          </a:p>
          <a:p>
            <a:r>
              <a:rPr lang="en-US" altLang="zh-CN" dirty="0" smtClean="0">
                <a:solidFill>
                  <a:srgbClr val="008000"/>
                </a:solidFill>
              </a:rPr>
              <a:t>Fission Fraction</a:t>
            </a:r>
            <a:r>
              <a:rPr lang="zh-CN" altLang="en-US" dirty="0" smtClean="0">
                <a:solidFill>
                  <a:srgbClr val="008000"/>
                </a:solidFill>
              </a:rPr>
              <a:t> </a:t>
            </a:r>
            <a:r>
              <a:rPr lang="en-US" altLang="zh-CN" dirty="0" smtClean="0">
                <a:solidFill>
                  <a:srgbClr val="008000"/>
                </a:solidFill>
              </a:rPr>
              <a:t>(f</a:t>
            </a:r>
            <a:r>
              <a:rPr lang="en-US" altLang="zh-CN" baseline="-25000" dirty="0" smtClean="0">
                <a:solidFill>
                  <a:srgbClr val="008000"/>
                </a:solidFill>
              </a:rPr>
              <a:t>i</a:t>
            </a:r>
            <a:r>
              <a:rPr lang="en-US" altLang="zh-CN" dirty="0" smtClean="0">
                <a:solidFill>
                  <a:srgbClr val="008000"/>
                </a:solidFill>
              </a:rPr>
              <a:t>/F)</a:t>
            </a:r>
            <a:r>
              <a:rPr lang="zh-CN" altLang="en-US" dirty="0">
                <a:solidFill>
                  <a:srgbClr val="008000"/>
                </a:solidFill>
              </a:rPr>
              <a:t> </a:t>
            </a:r>
            <a:r>
              <a:rPr lang="zh-CN" altLang="en-US" dirty="0" smtClean="0">
                <a:solidFill>
                  <a:srgbClr val="008000"/>
                </a:solidFill>
              </a:rPr>
              <a:t>  </a:t>
            </a:r>
            <a:r>
              <a:rPr lang="en-US" altLang="zh-CN" dirty="0" smtClean="0">
                <a:solidFill>
                  <a:srgbClr val="008000"/>
                </a:solidFill>
              </a:rPr>
              <a:t>(Provided by NPP or independent core simulation)</a:t>
            </a:r>
          </a:p>
          <a:p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Energy release per fission </a:t>
            </a:r>
            <a:r>
              <a:rPr lang="en-US" altLang="zh-CN" dirty="0" err="1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altLang="zh-CN" baseline="-25000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altLang="zh-CN" baseline="-25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zh-CN" altLang="en-US" baseline="-25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altLang="zh-CN" dirty="0" smtClean="0">
                <a:solidFill>
                  <a:schemeClr val="accent1">
                    <a:lumMod val="75000"/>
                  </a:schemeClr>
                </a:solidFill>
              </a:rPr>
              <a:t>database</a:t>
            </a:r>
            <a:r>
              <a:rPr lang="zh-CN" altLang="en-US" dirty="0" smtClean="0">
                <a:solidFill>
                  <a:schemeClr val="accent1">
                    <a:lumMod val="75000"/>
                  </a:schemeClr>
                </a:solidFill>
              </a:rPr>
              <a:t>）</a:t>
            </a:r>
            <a:endParaRPr lang="en-US" altLang="zh-CN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zh-CN" dirty="0">
              <a:solidFill>
                <a:srgbClr val="C00000"/>
              </a:solidFill>
            </a:endParaRPr>
          </a:p>
          <a:p>
            <a:r>
              <a:rPr lang="en-US" altLang="zh-CN" dirty="0" smtClean="0">
                <a:solidFill>
                  <a:schemeClr val="accent1"/>
                </a:solidFill>
              </a:rPr>
              <a:t>Correlation among uncertainties.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四个要素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835696" y="1019019"/>
                <a:ext cx="5309422" cy="13635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>
                          <a:latin typeface="Cambria Math"/>
                        </a:rPr>
                        <m:t>𝐒</m:t>
                      </m:r>
                      <m:d>
                        <m:d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</m:e>
                      </m:d>
                      <m:r>
                        <a:rPr lang="en-US" altLang="zh-CN" sz="24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4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𝒕𝒉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zh-CN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1" i="1">
                                  <a:latin typeface="Cambria Math"/>
                                </a:rPr>
                                <m:t>𝒊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zh-CN" altLang="zh-CN" sz="2400" b="1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𝑭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4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∙</m:t>
                                  </m:r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altLang="zh-CN" sz="24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zh-CN" sz="24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1" i="1">
                              <a:latin typeface="Cambria Math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zh-CN" altLang="zh-CN" sz="24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400" b="1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altLang="zh-CN" sz="24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2400" b="1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𝑭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zh-CN" altLang="zh-CN" sz="24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4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4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2400" b="1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1019019"/>
                <a:ext cx="5309422" cy="136357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727381"/>
      </p:ext>
    </p:extLst>
  </p:cSld>
  <p:clrMapOvr>
    <a:masterClrMapping/>
  </p:clrMapOvr>
  <p:transition spd="slow"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3" y="25699"/>
            <a:ext cx="9138137" cy="684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4634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96751"/>
            <a:ext cx="8229600" cy="5541641"/>
          </a:xfrm>
        </p:spPr>
        <p:txBody>
          <a:bodyPr/>
          <a:lstStyle/>
          <a:p>
            <a:r>
              <a:rPr lang="en-US" altLang="zh-CN" sz="2400" dirty="0" smtClean="0"/>
              <a:t>ILL spectra agree w/ data</a:t>
            </a:r>
          </a:p>
          <a:p>
            <a:r>
              <a:rPr lang="en-US" altLang="zh-CN" sz="2400" dirty="0" smtClean="0">
                <a:solidFill>
                  <a:srgbClr val="C00000"/>
                </a:solidFill>
              </a:rPr>
              <a:t>2011</a:t>
            </a:r>
            <a:r>
              <a:rPr lang="en-US" altLang="zh-CN" sz="2400" dirty="0" smtClean="0"/>
              <a:t>, Huber-Mueller spectra higher than data by 6%</a:t>
            </a:r>
          </a:p>
          <a:p>
            <a:r>
              <a:rPr lang="en-US" altLang="zh-CN" sz="2400" dirty="0" smtClean="0"/>
              <a:t>Sterile neutrino?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Reactor Anomaly (Rate)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43228"/>
            <a:ext cx="9144000" cy="304323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</p:pic>
      <p:sp>
        <p:nvSpPr>
          <p:cNvPr id="5" name="Textfeld 22"/>
          <p:cNvSpPr txBox="1"/>
          <p:nvPr/>
        </p:nvSpPr>
        <p:spPr>
          <a:xfrm>
            <a:off x="6084168" y="5686465"/>
            <a:ext cx="2031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G. </a:t>
            </a:r>
            <a:r>
              <a:rPr lang="de-DE" sz="1200" dirty="0" err="1" smtClean="0"/>
              <a:t>Mention</a:t>
            </a:r>
            <a:r>
              <a:rPr lang="de-DE" sz="1200" dirty="0" smtClean="0"/>
              <a:t> et al. </a:t>
            </a:r>
          </a:p>
          <a:p>
            <a:r>
              <a:rPr lang="de-DE" sz="1200" dirty="0" err="1"/>
              <a:t>Phys.Rev</a:t>
            </a:r>
            <a:r>
              <a:rPr lang="de-DE" sz="1200" dirty="0"/>
              <a:t>. D83 (2011) 073006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16"/>
              <p:cNvSpPr txBox="1"/>
              <p:nvPr/>
            </p:nvSpPr>
            <p:spPr>
              <a:xfrm>
                <a:off x="899592" y="4437112"/>
                <a:ext cx="1705916" cy="64633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00FF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1200"/>
                  </a:spcBef>
                </a:pPr>
                <a:r>
                  <a:rPr lang="de-DE" dirty="0" smtClean="0">
                    <a:solidFill>
                      <a:srgbClr val="0000FF"/>
                    </a:solidFill>
                  </a:rPr>
                  <a:t>fit </a:t>
                </a:r>
                <a:r>
                  <a:rPr lang="de-DE" dirty="0" err="1" smtClean="0">
                    <a:solidFill>
                      <a:srgbClr val="0000FF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 sterile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FF"/>
                        </a:solidFill>
                        <a:latin typeface="Cambria Math"/>
                      </a:rPr>
                      <m:t>𝜈</m:t>
                    </m:r>
                  </m:oMath>
                </a14:m>
                <a:endParaRPr lang="de-DE" dirty="0" smtClean="0">
                  <a:solidFill>
                    <a:srgbClr val="0000FF"/>
                  </a:solidFill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Δ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≈1 </m:t>
                      </m:r>
                      <m:r>
                        <a:rPr lang="de-DE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𝑒</m:t>
                      </m:r>
                      <m:sSup>
                        <m:sSupPr>
                          <m:ctrlP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592" y="4437112"/>
                <a:ext cx="1705916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2105" t="-2679"/>
                </a:stretch>
              </a:blipFill>
              <a:ln w="381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6196910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0" name="Picture 10" descr="secondarylo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432175"/>
            <a:ext cx="4284662" cy="28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热功率</a:t>
            </a:r>
            <a:endParaRPr lang="en-US" altLang="zh-CN"/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765174"/>
            <a:ext cx="8208590" cy="5760169"/>
          </a:xfrm>
        </p:spPr>
        <p:txBody>
          <a:bodyPr/>
          <a:lstStyle/>
          <a:p>
            <a:r>
              <a:rPr lang="en-US" altLang="zh-CN" sz="2000" b="1">
                <a:solidFill>
                  <a:srgbClr val="FF0000"/>
                </a:solidFill>
              </a:rPr>
              <a:t>KME</a:t>
            </a:r>
            <a:r>
              <a:rPr lang="en-US" altLang="zh-CN" sz="2000"/>
              <a:t>, thermal power, </a:t>
            </a:r>
            <a:r>
              <a:rPr lang="en-US" altLang="zh-CN" sz="2000">
                <a:solidFill>
                  <a:srgbClr val="CC0099"/>
                </a:solidFill>
              </a:rPr>
              <a:t>Secondary Heat Balance</a:t>
            </a:r>
            <a:r>
              <a:rPr lang="en-US" altLang="zh-CN" sz="2000"/>
              <a:t> Method.</a:t>
            </a:r>
          </a:p>
          <a:p>
            <a:pPr lvl="1"/>
            <a:r>
              <a:rPr lang="en-US" altLang="zh-CN" sz="1800"/>
              <a:t>The most accurate measurement.</a:t>
            </a:r>
          </a:p>
          <a:p>
            <a:pPr lvl="1"/>
            <a:r>
              <a:rPr lang="en-US" altLang="zh-CN" sz="1800"/>
              <a:t>Offline measurement, weekly or monthly</a:t>
            </a:r>
          </a:p>
          <a:p>
            <a:pPr lvl="1"/>
            <a:r>
              <a:rPr lang="en-US" altLang="zh-CN" sz="1800"/>
              <a:t>Generally cited with </a:t>
            </a:r>
            <a:r>
              <a:rPr lang="en-US" altLang="zh-CN" sz="1800">
                <a:solidFill>
                  <a:srgbClr val="FF0000"/>
                </a:solidFill>
              </a:rPr>
              <a:t>(0.6-0.7)% uncertainties</a:t>
            </a:r>
            <a:r>
              <a:rPr lang="en-US" altLang="zh-CN" sz="1800"/>
              <a:t> in literature.</a:t>
            </a:r>
          </a:p>
          <a:p>
            <a:r>
              <a:rPr lang="en-US" altLang="zh-CN" sz="2000" b="1">
                <a:solidFill>
                  <a:srgbClr val="FF0000"/>
                </a:solidFill>
              </a:rPr>
              <a:t>KIT</a:t>
            </a:r>
            <a:r>
              <a:rPr lang="en-US" altLang="zh-CN" sz="2000" b="1">
                <a:solidFill>
                  <a:srgbClr val="0000FF"/>
                </a:solidFill>
              </a:rPr>
              <a:t>/KDO</a:t>
            </a:r>
            <a:r>
              <a:rPr lang="en-US" altLang="zh-CN" sz="2000"/>
              <a:t>, thermal power. </a:t>
            </a:r>
            <a:r>
              <a:rPr lang="en-US" altLang="zh-CN" sz="2000">
                <a:solidFill>
                  <a:srgbClr val="FF0000"/>
                </a:solidFill>
              </a:rPr>
              <a:t>Good for analysis</a:t>
            </a:r>
            <a:r>
              <a:rPr lang="en-US" altLang="zh-CN" sz="2000"/>
              <a:t>.</a:t>
            </a:r>
          </a:p>
          <a:p>
            <a:pPr lvl="1"/>
            <a:r>
              <a:rPr lang="en-US" altLang="zh-CN" sz="1800"/>
              <a:t>Primary Heat Balance</a:t>
            </a:r>
          </a:p>
          <a:p>
            <a:pPr lvl="1"/>
            <a:r>
              <a:rPr lang="en-US" altLang="zh-CN" sz="1800"/>
              <a:t>Online</a:t>
            </a:r>
          </a:p>
          <a:p>
            <a:pPr lvl="1"/>
            <a:r>
              <a:rPr lang="en-US" altLang="zh-CN" sz="1800"/>
              <a:t>Weekly calibrated to KME power.</a:t>
            </a:r>
          </a:p>
          <a:p>
            <a:endParaRPr lang="en-US" altLang="zh-CN" sz="2000"/>
          </a:p>
          <a:p>
            <a:endParaRPr lang="en-US" altLang="zh-CN" sz="2000"/>
          </a:p>
          <a:p>
            <a:r>
              <a:rPr lang="en-US" altLang="zh-CN" sz="2000" b="1">
                <a:solidFill>
                  <a:srgbClr val="FF0000"/>
                </a:solidFill>
              </a:rPr>
              <a:t>RPN</a:t>
            </a:r>
            <a:r>
              <a:rPr lang="en-US" altLang="zh-CN" sz="2000"/>
              <a:t>, nuclear power</a:t>
            </a:r>
          </a:p>
          <a:p>
            <a:pPr lvl="1"/>
            <a:r>
              <a:rPr lang="en-US" altLang="zh-CN" sz="1800"/>
              <a:t>Ex-core neutron flux monitoring</a:t>
            </a:r>
          </a:p>
          <a:p>
            <a:pPr lvl="1"/>
            <a:r>
              <a:rPr lang="en-US" altLang="zh-CN" sz="1800"/>
              <a:t>Online</a:t>
            </a:r>
          </a:p>
          <a:p>
            <a:pPr lvl="1"/>
            <a:r>
              <a:rPr lang="en-US" altLang="zh-CN" sz="1800"/>
              <a:t>Safety and reactor operation control</a:t>
            </a:r>
          </a:p>
          <a:p>
            <a:pPr lvl="1"/>
            <a:r>
              <a:rPr lang="en-US" altLang="zh-CN" sz="1800"/>
              <a:t>Daily calibrated to KIT/KDO power</a:t>
            </a:r>
          </a:p>
        </p:txBody>
      </p:sp>
      <p:graphicFrame>
        <p:nvGraphicFramePr>
          <p:cNvPr id="358405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619250" y="3644900"/>
          <a:ext cx="254158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2" name="Equation" r:id="rId5" imgW="1434960" imgH="253800" progId="Equation.DSMT4">
                  <p:embed/>
                </p:oleObj>
              </mc:Choice>
              <mc:Fallback>
                <p:oleObj name="Equation" r:id="rId5" imgW="14349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3644900"/>
                        <a:ext cx="2541588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07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619250" y="6021388"/>
          <a:ext cx="249396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Equation" r:id="rId7" imgW="1447560" imgH="253800" progId="Equation.DSMT4">
                  <p:embed/>
                </p:oleObj>
              </mc:Choice>
              <mc:Fallback>
                <p:oleObj name="Equation" r:id="rId7" imgW="14475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6021388"/>
                        <a:ext cx="249396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04569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热功率误差</a:t>
            </a:r>
            <a:endParaRPr lang="en-US" altLang="zh-CN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92696"/>
            <a:ext cx="8291513" cy="5904656"/>
          </a:xfrm>
        </p:spPr>
        <p:txBody>
          <a:bodyPr/>
          <a:lstStyle/>
          <a:p>
            <a:r>
              <a:rPr lang="en-US" altLang="zh-CN" sz="2000"/>
              <a:t>Chooz 0.6%,  Palo Verde 0.7%.</a:t>
            </a:r>
          </a:p>
          <a:p>
            <a:r>
              <a:rPr lang="en-US" altLang="zh-CN" sz="2000"/>
              <a:t>Motivation of power uprates by the power plants </a:t>
            </a:r>
            <a:r>
              <a:rPr lang="en-US" altLang="zh-CN" sz="2000">
                <a:sym typeface="Wingdings" pitchFamily="2" charset="2"/>
              </a:rPr>
              <a:t> Study the power uncertainties and improve the instrumentation.</a:t>
            </a:r>
          </a:p>
          <a:p>
            <a:r>
              <a:rPr lang="en-US" altLang="zh-CN" sz="2000">
                <a:sym typeface="Wingdings" pitchFamily="2" charset="2"/>
              </a:rPr>
              <a:t>Uncertainties of secondary heat balance is dominated by the flow rate.</a:t>
            </a:r>
          </a:p>
          <a:p>
            <a:pPr lvl="1"/>
            <a:r>
              <a:rPr lang="en-US" altLang="zh-CN" sz="2000">
                <a:solidFill>
                  <a:schemeClr val="tx1"/>
                </a:solidFill>
                <a:sym typeface="Wingdings" pitchFamily="2" charset="2"/>
              </a:rPr>
              <a:t>Venturi flow meter</a:t>
            </a:r>
            <a:r>
              <a:rPr lang="en-US" altLang="zh-CN" sz="2000">
                <a:sym typeface="Wingdings" pitchFamily="2" charset="2"/>
              </a:rPr>
              <a:t>. Most US reactors. Uncertainty is often 1.4%. It can be as low as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0.7%</a:t>
            </a:r>
            <a:r>
              <a:rPr lang="en-US" altLang="zh-CN" sz="2000">
                <a:sym typeface="Wingdings" pitchFamily="2" charset="2"/>
              </a:rPr>
              <a:t> if properly calibrated and maintained, but suffering from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fouling</a:t>
            </a:r>
            <a:r>
              <a:rPr lang="en-US" altLang="zh-CN" sz="2000">
                <a:sym typeface="Wingdings" pitchFamily="2" charset="2"/>
              </a:rPr>
              <a:t> effects, which could grow as high as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3%</a:t>
            </a:r>
            <a:r>
              <a:rPr lang="en-US" altLang="zh-CN" sz="2000">
                <a:sym typeface="Wingdings" pitchFamily="2" charset="2"/>
              </a:rPr>
              <a:t> in a few years.</a:t>
            </a:r>
          </a:p>
          <a:p>
            <a:pPr lvl="1"/>
            <a:r>
              <a:rPr lang="en-US" altLang="zh-CN" sz="2000">
                <a:solidFill>
                  <a:schemeClr val="tx1"/>
                </a:solidFill>
                <a:sym typeface="Wingdings" pitchFamily="2" charset="2"/>
              </a:rPr>
              <a:t>Orifice plate</a:t>
            </a:r>
            <a:r>
              <a:rPr lang="en-US" altLang="zh-CN" sz="2000">
                <a:sym typeface="Wingdings" pitchFamily="2" charset="2"/>
              </a:rPr>
              <a:t>. France EDF reactors. Typically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0.72%.</a:t>
            </a:r>
            <a:r>
              <a:rPr lang="en-US" altLang="zh-CN" sz="2000">
                <a:sym typeface="Wingdings" pitchFamily="2" charset="2"/>
              </a:rPr>
              <a:t> No fouling effects. Could be improved to 0.4% with lab tests.</a:t>
            </a:r>
          </a:p>
          <a:p>
            <a:pPr lvl="1">
              <a:buFont typeface="Wingdings" pitchFamily="2" charset="2"/>
              <a:buNone/>
            </a:pPr>
            <a:r>
              <a:rPr lang="en-US" altLang="zh-CN" sz="2000" b="1">
                <a:solidFill>
                  <a:schemeClr val="accent1"/>
                </a:solidFill>
                <a:sym typeface="Wingdings" pitchFamily="2" charset="2"/>
              </a:rPr>
              <a:t>Note: Above flow meter uncertainties are at 95% C.L. as defined in ISO 5167. Unless specified, the thermal power uncertainty given by the power plant is also at 95% C.L.</a:t>
            </a:r>
            <a:endParaRPr lang="en-US" altLang="zh-CN" sz="2000" b="1">
              <a:solidFill>
                <a:schemeClr val="accent1"/>
              </a:solidFill>
            </a:endParaRPr>
          </a:p>
          <a:p>
            <a:pPr lvl="1"/>
            <a:r>
              <a:rPr lang="en-US" altLang="zh-CN" sz="2000">
                <a:solidFill>
                  <a:srgbClr val="008000"/>
                </a:solidFill>
                <a:sym typeface="Wingdings" pitchFamily="2" charset="2"/>
              </a:rPr>
              <a:t>Ultrasonic</a:t>
            </a:r>
            <a:r>
              <a:rPr lang="en-US" altLang="zh-CN" sz="2000">
                <a:sym typeface="Wingdings" pitchFamily="2" charset="2"/>
              </a:rPr>
              <a:t>. Start to use in some US and Japan reactors. Type I TT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0.45%,</a:t>
            </a:r>
            <a:r>
              <a:rPr lang="en-US" altLang="zh-CN" sz="2000">
                <a:sym typeface="Wingdings" pitchFamily="2" charset="2"/>
              </a:rPr>
              <a:t> Type II TT </a:t>
            </a:r>
            <a:r>
              <a:rPr lang="en-US" altLang="zh-CN" sz="2000">
                <a:solidFill>
                  <a:srgbClr val="FF0000"/>
                </a:solidFill>
                <a:sym typeface="Wingdings" pitchFamily="2" charset="2"/>
              </a:rPr>
              <a:t>0.2%</a:t>
            </a:r>
            <a:r>
              <a:rPr lang="en-US" altLang="zh-CN" sz="2000">
                <a:sym typeface="Wingdings" pitchFamily="2" charset="2"/>
              </a:rPr>
              <a:t> (Djurcic et al.)</a:t>
            </a:r>
          </a:p>
        </p:txBody>
      </p:sp>
    </p:spTree>
    <p:extLst>
      <p:ext uri="{BB962C8B-B14F-4D97-AF65-F5344CB8AC3E}">
        <p14:creationId xmlns:p14="http://schemas.microsoft.com/office/powerpoint/2010/main" val="532681824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An example</a:t>
            </a:r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91513" cy="1219200"/>
          </a:xfrm>
        </p:spPr>
        <p:txBody>
          <a:bodyPr/>
          <a:lstStyle/>
          <a:p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EPRI document prepared by EDF, </a:t>
            </a:r>
            <a:r>
              <a:rPr lang="en-US" altLang="zh-CN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Improving Pressurized Water Reactor Performance Through Instrumentation:…… (2006)</a:t>
            </a:r>
          </a:p>
          <a:p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For N4 reactor (Chooz type) with 4 steam generators:</a:t>
            </a:r>
          </a:p>
        </p:txBody>
      </p:sp>
      <p:pic>
        <p:nvPicPr>
          <p:cNvPr id="392196" name="Picture 4" descr="power_er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2132856"/>
            <a:ext cx="6265862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197" name="Picture 5" descr="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157043"/>
            <a:ext cx="5616575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2198" name="Oval 6"/>
          <p:cNvSpPr>
            <a:spLocks noChangeArrowheads="1"/>
          </p:cNvSpPr>
          <p:nvPr/>
        </p:nvSpPr>
        <p:spPr bwMode="auto">
          <a:xfrm>
            <a:off x="7596188" y="3213100"/>
            <a:ext cx="935037" cy="5032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392200" name="Oval 8"/>
          <p:cNvSpPr>
            <a:spLocks noChangeArrowheads="1"/>
          </p:cNvSpPr>
          <p:nvPr/>
        </p:nvSpPr>
        <p:spPr bwMode="auto">
          <a:xfrm>
            <a:off x="4498975" y="4913313"/>
            <a:ext cx="1439863" cy="5032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392201" name="Rectangle 9"/>
          <p:cNvSpPr>
            <a:spLocks noChangeArrowheads="1"/>
          </p:cNvSpPr>
          <p:nvPr/>
        </p:nvSpPr>
        <p:spPr bwMode="auto">
          <a:xfrm>
            <a:off x="611188" y="5949950"/>
            <a:ext cx="8291512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eaLnBrk="1" hangingPunct="1">
              <a:spcBef>
                <a:spcPct val="20000"/>
              </a:spcBef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lang="en-US" altLang="zh-CN"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If not assuming the discharge coefficients of the 4 orifice plates are independent, the power uncertainty at 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68.3% C.L. will be 0.37%.</a:t>
            </a:r>
          </a:p>
        </p:txBody>
      </p:sp>
      <p:sp>
        <p:nvSpPr>
          <p:cNvPr id="392202" name="Text Box 10"/>
          <p:cNvSpPr txBox="1">
            <a:spLocks noChangeArrowheads="1"/>
          </p:cNvSpPr>
          <p:nvPr/>
        </p:nvSpPr>
        <p:spPr bwMode="auto">
          <a:xfrm>
            <a:off x="179388" y="3068638"/>
            <a:ext cx="2663825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Empirical formula and uncertainty specified in ISO </a:t>
            </a:r>
            <a:r>
              <a:rPr lang="en-US" altLang="zh-CN">
                <a:sym typeface="Wingdings" pitchFamily="2" charset="2"/>
              </a:rPr>
              <a:t>5167-1-2003.</a:t>
            </a:r>
          </a:p>
          <a:p>
            <a:pPr>
              <a:spcBef>
                <a:spcPct val="50000"/>
              </a:spcBef>
            </a:pPr>
            <a:r>
              <a:rPr lang="en-US" altLang="zh-CN">
                <a:sym typeface="Wingdings" pitchFamily="2" charset="2"/>
              </a:rPr>
              <a:t>Correlated or Uncorrelated for the 4 flow meters?</a:t>
            </a:r>
          </a:p>
        </p:txBody>
      </p:sp>
      <p:sp>
        <p:nvSpPr>
          <p:cNvPr id="392203" name="Oval 11"/>
          <p:cNvSpPr>
            <a:spLocks noChangeArrowheads="1"/>
          </p:cNvSpPr>
          <p:nvPr/>
        </p:nvSpPr>
        <p:spPr bwMode="auto">
          <a:xfrm>
            <a:off x="2987824" y="3285803"/>
            <a:ext cx="1584325" cy="50323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rgbClr val="FF0000"/>
              </a:solidFill>
            </a:endParaRPr>
          </a:p>
        </p:txBody>
      </p:sp>
      <p:sp>
        <p:nvSpPr>
          <p:cNvPr id="392204" name="Line 12"/>
          <p:cNvSpPr>
            <a:spLocks noChangeShapeType="1"/>
          </p:cNvSpPr>
          <p:nvPr/>
        </p:nvSpPr>
        <p:spPr bwMode="auto">
          <a:xfrm flipV="1">
            <a:off x="2555875" y="3500438"/>
            <a:ext cx="503238" cy="215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2205" name="Text Box 13"/>
          <p:cNvSpPr txBox="1">
            <a:spLocks noChangeArrowheads="1"/>
          </p:cNvSpPr>
          <p:nvPr/>
        </p:nvSpPr>
        <p:spPr bwMode="auto">
          <a:xfrm>
            <a:off x="4659313" y="3255963"/>
            <a:ext cx="1584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rgbClr val="0033CC"/>
                </a:solidFill>
              </a:rPr>
              <a:t>Orifice Plate</a:t>
            </a:r>
          </a:p>
        </p:txBody>
      </p:sp>
    </p:spTree>
    <p:extLst>
      <p:ext uri="{BB962C8B-B14F-4D97-AF65-F5344CB8AC3E}">
        <p14:creationId xmlns:p14="http://schemas.microsoft.com/office/powerpoint/2010/main" val="31990306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Another Example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640763" cy="280828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Daya Bay and Ling Ao reactors (EDF, 2.9GW</a:t>
            </a:r>
            <a:r>
              <a:rPr lang="en-US" altLang="zh-CN" sz="2000" baseline="-25000">
                <a:effectLst>
                  <a:outerShdw blurRad="38100" dist="38100" dir="2700000" algn="tl">
                    <a:srgbClr val="C0C0C0"/>
                  </a:outerShdw>
                </a:effectLst>
              </a:rPr>
              <a:t>th</a:t>
            </a: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) are all calibrated with SAPEC system, an EDF </a:t>
            </a:r>
            <a:r>
              <a:rPr lang="en-US" altLang="zh-CN" sz="2000" i="1">
                <a:effectLst>
                  <a:outerShdw blurRad="38100" dist="38100" dir="2700000" algn="tl">
                    <a:srgbClr val="C0C0C0"/>
                  </a:outerShdw>
                </a:effectLst>
              </a:rPr>
              <a:t>portable</a:t>
            </a: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high precision secondary heat balance test system with its own sensors, databases, and data processing, of uncertainty 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0.45%.</a:t>
            </a: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Ling Ao KME is predicted to have an uncertainty of 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0.48%</a:t>
            </a:r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 (95% C.L.)</a:t>
            </a:r>
          </a:p>
          <a:p>
            <a:r>
              <a:rPr lang="en-US" altLang="zh-CN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4 tests on Ling Ao KME show differences from 0.031% to 0.065%. </a:t>
            </a:r>
            <a:r>
              <a:rPr lang="en-US" altLang="zh-CN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Why?</a:t>
            </a:r>
          </a:p>
          <a:p>
            <a:pPr lvl="1"/>
            <a:r>
              <a:rPr lang="en-US" altLang="zh-CN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Used the same orifice plates but different pressure transmitters.</a:t>
            </a:r>
          </a:p>
          <a:p>
            <a:pPr lvl="1"/>
            <a:r>
              <a:rPr lang="en-US" altLang="zh-CN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proves that the uncertainty is dominated by </a:t>
            </a:r>
            <a:r>
              <a:rPr lang="en-US" altLang="zh-CN" sz="1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discharge coefficient.</a:t>
            </a:r>
          </a:p>
          <a:p>
            <a:pPr lvl="1"/>
            <a:r>
              <a:rPr lang="en-US" altLang="zh-CN" sz="160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Ling Ao KME is in very good agreement with SAPEC.</a:t>
            </a:r>
          </a:p>
        </p:txBody>
      </p:sp>
      <p:grpSp>
        <p:nvGrpSpPr>
          <p:cNvPr id="381970" name="Group 18"/>
          <p:cNvGrpSpPr>
            <a:grpSpLocks/>
          </p:cNvGrpSpPr>
          <p:nvPr/>
        </p:nvGrpSpPr>
        <p:grpSpPr bwMode="auto">
          <a:xfrm>
            <a:off x="304800" y="3933825"/>
            <a:ext cx="8839200" cy="2663825"/>
            <a:chOff x="192" y="2478"/>
            <a:chExt cx="5568" cy="1678"/>
          </a:xfrm>
        </p:grpSpPr>
        <p:pic>
          <p:nvPicPr>
            <p:cNvPr id="381956" name="Picture 4" descr="KME_SAPE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4"/>
            <a:stretch>
              <a:fillRect/>
            </a:stretch>
          </p:blipFill>
          <p:spPr bwMode="auto">
            <a:xfrm>
              <a:off x="192" y="2478"/>
              <a:ext cx="5568" cy="16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1957" name="Text Box 5"/>
            <p:cNvSpPr txBox="1">
              <a:spLocks noChangeArrowheads="1"/>
            </p:cNvSpPr>
            <p:nvPr/>
          </p:nvSpPr>
          <p:spPr bwMode="auto">
            <a:xfrm>
              <a:off x="419" y="3113"/>
              <a:ext cx="725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Thermal power</a:t>
              </a:r>
            </a:p>
          </p:txBody>
        </p:sp>
        <p:sp>
          <p:nvSpPr>
            <p:cNvPr id="381958" name="Text Box 6"/>
            <p:cNvSpPr txBox="1">
              <a:spLocks noChangeArrowheads="1"/>
            </p:cNvSpPr>
            <p:nvPr/>
          </p:nvSpPr>
          <p:spPr bwMode="auto">
            <a:xfrm>
              <a:off x="374" y="3657"/>
              <a:ext cx="815" cy="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Uncertainty Analysis</a:t>
              </a:r>
            </a:p>
          </p:txBody>
        </p:sp>
        <p:sp>
          <p:nvSpPr>
            <p:cNvPr id="381959" name="Text Box 7"/>
            <p:cNvSpPr txBox="1">
              <a:spLocks noChangeArrowheads="1"/>
            </p:cNvSpPr>
            <p:nvPr/>
          </p:nvSpPr>
          <p:spPr bwMode="auto">
            <a:xfrm>
              <a:off x="1961" y="2886"/>
              <a:ext cx="36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(MW)</a:t>
              </a:r>
            </a:p>
          </p:txBody>
        </p:sp>
        <p:sp>
          <p:nvSpPr>
            <p:cNvPr id="381960" name="Text Box 8"/>
            <p:cNvSpPr txBox="1">
              <a:spLocks noChangeArrowheads="1"/>
            </p:cNvSpPr>
            <p:nvPr/>
          </p:nvSpPr>
          <p:spPr bwMode="auto">
            <a:xfrm>
              <a:off x="1979" y="3095"/>
              <a:ext cx="363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(MW)</a:t>
              </a:r>
            </a:p>
          </p:txBody>
        </p:sp>
        <p:sp>
          <p:nvSpPr>
            <p:cNvPr id="381961" name="Text Box 9"/>
            <p:cNvSpPr txBox="1">
              <a:spLocks noChangeArrowheads="1"/>
            </p:cNvSpPr>
            <p:nvPr/>
          </p:nvSpPr>
          <p:spPr bwMode="auto">
            <a:xfrm>
              <a:off x="1462" y="3294"/>
              <a:ext cx="1044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Difference (MW)</a:t>
              </a:r>
            </a:p>
          </p:txBody>
        </p:sp>
        <p:sp>
          <p:nvSpPr>
            <p:cNvPr id="381962" name="Text Box 10"/>
            <p:cNvSpPr txBox="1">
              <a:spLocks noChangeArrowheads="1"/>
            </p:cNvSpPr>
            <p:nvPr/>
          </p:nvSpPr>
          <p:spPr bwMode="auto">
            <a:xfrm>
              <a:off x="1499" y="3485"/>
              <a:ext cx="725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Difference</a:t>
              </a:r>
            </a:p>
          </p:txBody>
        </p:sp>
        <p:sp>
          <p:nvSpPr>
            <p:cNvPr id="381965" name="Oval 13"/>
            <p:cNvSpPr>
              <a:spLocks noChangeArrowheads="1"/>
            </p:cNvSpPr>
            <p:nvPr/>
          </p:nvSpPr>
          <p:spPr bwMode="auto">
            <a:xfrm>
              <a:off x="2562" y="3657"/>
              <a:ext cx="681" cy="453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81966" name="Text Box 14"/>
            <p:cNvSpPr txBox="1">
              <a:spLocks noChangeArrowheads="1"/>
            </p:cNvSpPr>
            <p:nvPr/>
          </p:nvSpPr>
          <p:spPr bwMode="auto">
            <a:xfrm>
              <a:off x="2680" y="2704"/>
              <a:ext cx="60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Test 1</a:t>
              </a:r>
            </a:p>
          </p:txBody>
        </p:sp>
        <p:sp>
          <p:nvSpPr>
            <p:cNvPr id="381967" name="Text Box 15"/>
            <p:cNvSpPr txBox="1">
              <a:spLocks noChangeArrowheads="1"/>
            </p:cNvSpPr>
            <p:nvPr/>
          </p:nvSpPr>
          <p:spPr bwMode="auto">
            <a:xfrm>
              <a:off x="3457" y="2705"/>
              <a:ext cx="60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Test 2</a:t>
              </a:r>
            </a:p>
          </p:txBody>
        </p:sp>
        <p:sp>
          <p:nvSpPr>
            <p:cNvPr id="381968" name="Text Box 16"/>
            <p:cNvSpPr txBox="1">
              <a:spLocks noChangeArrowheads="1"/>
            </p:cNvSpPr>
            <p:nvPr/>
          </p:nvSpPr>
          <p:spPr bwMode="auto">
            <a:xfrm>
              <a:off x="4286" y="2714"/>
              <a:ext cx="60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Test 3</a:t>
              </a:r>
            </a:p>
          </p:txBody>
        </p:sp>
        <p:sp>
          <p:nvSpPr>
            <p:cNvPr id="381969" name="Text Box 17"/>
            <p:cNvSpPr txBox="1">
              <a:spLocks noChangeArrowheads="1"/>
            </p:cNvSpPr>
            <p:nvPr/>
          </p:nvSpPr>
          <p:spPr bwMode="auto">
            <a:xfrm>
              <a:off x="5090" y="2704"/>
              <a:ext cx="60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/>
                <a:t>Test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87646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Uncertainties of fission fraction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Depends on the simulation code. Only slightly on the inputs (has not been checked on other simulation code.)</a:t>
            </a:r>
          </a:p>
          <a:p>
            <a:r>
              <a:rPr lang="en-US" altLang="zh-CN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Compare </a:t>
            </a:r>
            <a:r>
              <a:rPr lang="en-US" altLang="zh-CN" sz="24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measured</a:t>
            </a:r>
            <a:r>
              <a:rPr lang="en-US" altLang="zh-CN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n-US" altLang="zh-CN" sz="240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calculated</a:t>
            </a:r>
            <a:r>
              <a:rPr lang="en-US" altLang="zh-CN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 concentration of fuel isotopes, sampled at different burn-up. Part of the qualification of the code</a:t>
            </a:r>
            <a:r>
              <a:rPr lang="en-US" altLang="zh-CN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r>
              <a:rPr lang="en-US" altLang="zh-CN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Apollo/Science</a:t>
            </a:r>
            <a:r>
              <a:rPr lang="zh-CN" altLang="en-US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模拟：</a:t>
            </a:r>
            <a:r>
              <a:rPr lang="zh-CN" altLang="en-US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裂变份额误差</a:t>
            </a:r>
            <a:r>
              <a:rPr lang="en-US" altLang="zh-CN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5%</a:t>
            </a:r>
            <a:endParaRPr lang="en-US" altLang="zh-CN" sz="24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88100" name="Picture 4" descr="mil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15" y="3140968"/>
            <a:ext cx="3789362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1" name="Text Box 5"/>
          <p:cNvSpPr txBox="1">
            <a:spLocks noChangeArrowheads="1"/>
          </p:cNvSpPr>
          <p:nvPr/>
        </p:nvSpPr>
        <p:spPr bwMode="auto">
          <a:xfrm>
            <a:off x="5796136" y="5900762"/>
            <a:ext cx="3024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Lester Miller thesis, </a:t>
            </a:r>
            <a:r>
              <a:rPr lang="en-US" altLang="zh-CN" sz="1600" b="1"/>
              <a:t>ROCS</a:t>
            </a:r>
          </a:p>
        </p:txBody>
      </p:sp>
      <p:pic>
        <p:nvPicPr>
          <p:cNvPr id="388102" name="Picture 6" descr="appoll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744379"/>
            <a:ext cx="4392612" cy="23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8103" name="Text Box 7"/>
          <p:cNvSpPr txBox="1">
            <a:spLocks noChangeArrowheads="1"/>
          </p:cNvSpPr>
          <p:nvPr/>
        </p:nvSpPr>
        <p:spPr bwMode="auto">
          <a:xfrm>
            <a:off x="1258888" y="6302647"/>
            <a:ext cx="3095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One analysis of Apollo 2.5</a:t>
            </a:r>
          </a:p>
        </p:txBody>
      </p:sp>
    </p:spTree>
    <p:extLst>
      <p:ext uri="{BB962C8B-B14F-4D97-AF65-F5344CB8AC3E}">
        <p14:creationId xmlns:p14="http://schemas.microsoft.com/office/powerpoint/2010/main" val="231694791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895404" y="2132856"/>
            <a:ext cx="3996788" cy="2353279"/>
          </a:xfrm>
        </p:spPr>
        <p:txBody>
          <a:bodyPr/>
          <a:lstStyle/>
          <a:p>
            <a:r>
              <a:rPr lang="zh-CN" altLang="en-US" sz="2400" smtClean="0"/>
              <a:t>由于总功率的限制，</a:t>
            </a:r>
            <a:r>
              <a:rPr lang="en-US" altLang="zh-CN" sz="2400" smtClean="0"/>
              <a:t>5%</a:t>
            </a:r>
            <a:r>
              <a:rPr lang="zh-CN" altLang="en-US" sz="2400" smtClean="0"/>
              <a:t>的裂变份额误差对应</a:t>
            </a:r>
            <a:r>
              <a:rPr lang="en-US" altLang="zh-CN" sz="2400" smtClean="0"/>
              <a:t>0.5%</a:t>
            </a:r>
            <a:r>
              <a:rPr lang="zh-CN" altLang="en-US" sz="2400" smtClean="0"/>
              <a:t>的中微子数误差</a:t>
            </a:r>
            <a:endParaRPr lang="en-US" altLang="zh-CN" sz="2400" smtClean="0"/>
          </a:p>
          <a:p>
            <a:r>
              <a:rPr lang="zh-CN" altLang="en-US" sz="2400" smtClean="0"/>
              <a:t>考虑到各同位素之间的关联，</a:t>
            </a:r>
            <a:r>
              <a:rPr lang="en-US" altLang="zh-CN" sz="2400" smtClean="0"/>
              <a:t>0.5%</a:t>
            </a:r>
            <a:r>
              <a:rPr lang="en-US" altLang="zh-CN" sz="2400" smtClean="0">
                <a:sym typeface="Symbol"/>
              </a:rPr>
              <a:t></a:t>
            </a:r>
            <a:r>
              <a:rPr lang="en-US" altLang="zh-CN" sz="2400" smtClean="0">
                <a:solidFill>
                  <a:srgbClr val="FF0000"/>
                </a:solidFill>
                <a:sym typeface="Symbol"/>
              </a:rPr>
              <a:t> 0.6%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Correlation of fission fractions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4730109"/>
            <a:ext cx="4824248" cy="184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oncentration_spr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787900" cy="35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7420" y="4486135"/>
            <a:ext cx="3456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Djurcic et al. J. Phys. G: Nucl. Part. Phys. 36 (2009) 045002</a:t>
            </a:r>
          </a:p>
        </p:txBody>
      </p:sp>
      <p:sp>
        <p:nvSpPr>
          <p:cNvPr id="7" name="矩形 6"/>
          <p:cNvSpPr/>
          <p:nvPr/>
        </p:nvSpPr>
        <p:spPr>
          <a:xfrm>
            <a:off x="1457338" y="5919910"/>
            <a:ext cx="23762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000" smtClean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Dragon</a:t>
            </a:r>
            <a:r>
              <a:rPr lang="zh-CN" altLang="en-US" sz="2000" smtClean="0">
                <a:effectLst>
                  <a:outerShdw blurRad="38100" dist="38100" dir="2700000" algn="tl">
                    <a:srgbClr val="C0C0C0"/>
                  </a:outerShdw>
                </a:effectLst>
                <a:sym typeface="Wingdings" pitchFamily="2" charset="2"/>
              </a:rPr>
              <a:t>模拟</a:t>
            </a:r>
            <a:endParaRPr lang="en-US" altLang="zh-CN" sz="2000"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4644352" y="764704"/>
                <a:ext cx="4499648" cy="101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>
                          <a:latin typeface="Cambria Math"/>
                        </a:rPr>
                        <m:t>𝐒</m:t>
                      </m:r>
                      <m:d>
                        <m:dPr>
                          <m:ctrlPr>
                            <a:rPr lang="zh-CN" altLang="zh-CN" sz="2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 b="1" i="1"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</m:e>
                      </m:d>
                      <m:r>
                        <a:rPr lang="en-US" altLang="zh-CN" sz="20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chemeClr val="accent1"/>
                                  </a:solidFill>
                                  <a:latin typeface="Cambria Math"/>
                                </a:rPr>
                                <m:t>𝒕𝒉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zh-CN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000" b="1" i="1">
                                  <a:latin typeface="Cambria Math"/>
                                </a:rPr>
                                <m:t>𝒊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zh-CN" altLang="zh-CN" sz="2000" b="1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zh-CN" sz="20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zh-CN" altLang="zh-CN" sz="20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0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𝒇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000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altLang="zh-CN" sz="20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𝑭</m:t>
                                      </m:r>
                                    </m:den>
                                  </m:f>
                                </m:e>
                              </m:d>
                              <m:sSub>
                                <m:sSubPr>
                                  <m:ctrlPr>
                                    <a:rPr lang="zh-CN" altLang="zh-CN" sz="2000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∙</m:t>
                                  </m:r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𝒆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zh-CN" altLang="zh-CN" sz="2000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000" b="1" i="1">
                              <a:latin typeface="Cambria Math"/>
                            </a:rPr>
                            <m:t>𝒊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zh-CN" altLang="zh-CN" sz="2000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sz="2000" b="1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sz="2000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0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𝒇</m:t>
                                      </m:r>
                                    </m:e>
                                    <m:sub>
                                      <m:r>
                                        <a:rPr lang="en-US" altLang="zh-CN" sz="2000" b="1" i="1">
                                          <a:solidFill>
                                            <a:srgbClr val="008000"/>
                                          </a:solidFill>
                                          <a:latin typeface="Cambria Math"/>
                                        </a:rPr>
                                        <m:t>𝒊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sz="2000" b="1" i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𝑭</m:t>
                                  </m:r>
                                </m:den>
                              </m:f>
                            </m:e>
                          </m:d>
                          <m:sSub>
                            <m:sSubPr>
                              <m:ctrlPr>
                                <a:rPr lang="zh-CN" altLang="zh-CN" sz="2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∙</m:t>
                              </m:r>
                              <m:r>
                                <a:rPr lang="en-US" altLang="zh-CN" sz="20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0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zh-CN" altLang="zh-CN" sz="2000" b="1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altLang="zh-CN" sz="2000" b="1" i="1">
                                  <a:solidFill>
                                    <a:schemeClr val="accent2"/>
                                  </a:solidFill>
                                  <a:latin typeface="Cambria Math"/>
                                </a:rPr>
                                <m:t>𝝂</m:t>
                              </m:r>
                            </m:sub>
                          </m:sSub>
                          <m:r>
                            <a:rPr lang="en-US" altLang="zh-CN" sz="2000" b="1" i="1">
                              <a:solidFill>
                                <a:schemeClr val="accent2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sz="2000" b="1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352" y="764704"/>
                <a:ext cx="4499648" cy="10119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1980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/>
              <a:t>Uncertainties from Past Experiments</a:t>
            </a:r>
          </a:p>
        </p:txBody>
      </p:sp>
      <p:graphicFrame>
        <p:nvGraphicFramePr>
          <p:cNvPr id="283706" name="Group 58"/>
          <p:cNvGraphicFramePr>
            <a:graphicFrameLocks noGrp="1"/>
          </p:cNvGraphicFramePr>
          <p:nvPr>
            <p:extLst/>
          </p:nvPr>
        </p:nvGraphicFramePr>
        <p:xfrm>
          <a:off x="250825" y="1989138"/>
          <a:ext cx="3816350" cy="2346960"/>
        </p:xfrm>
        <a:graphic>
          <a:graphicData uri="http://schemas.openxmlformats.org/drawingml/2006/table">
            <a:tbl>
              <a:tblPr/>
              <a:tblGrid>
                <a:gridCol w="2459038"/>
                <a:gridCol w="1357312"/>
              </a:tblGrid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Parameter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Relative error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Reaction cross section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1.9 %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Number of protons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0.8 %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Detection efficiency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1.5 %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Reactor power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0.7 %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Energy released per fission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0.6 %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Combined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2.7 %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3695" name="Text Box 47"/>
          <p:cNvSpPr txBox="1">
            <a:spLocks noChangeArrowheads="1"/>
          </p:cNvSpPr>
          <p:nvPr/>
        </p:nvSpPr>
        <p:spPr bwMode="auto">
          <a:xfrm>
            <a:off x="468313" y="1341438"/>
            <a:ext cx="360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chemeClr val="accent1"/>
                </a:solidFill>
                <a:latin typeface="Times New Roman" pitchFamily="18" charset="0"/>
              </a:rPr>
              <a:t>R=1.01</a:t>
            </a:r>
            <a:r>
              <a:rPr lang="en-US" altLang="zh-CN" sz="2000">
                <a:solidFill>
                  <a:schemeClr val="accent1"/>
                </a:solidFill>
                <a:latin typeface="Times New Roman" pitchFamily="18" charset="0"/>
                <a:sym typeface="Symbol" pitchFamily="18" charset="2"/>
              </a:rPr>
              <a:t>2.8%(stat) 2.7%(syst)</a:t>
            </a:r>
          </a:p>
        </p:txBody>
      </p:sp>
      <p:sp>
        <p:nvSpPr>
          <p:cNvPr id="283702" name="Rectangle 54"/>
          <p:cNvSpPr>
            <a:spLocks noChangeArrowheads="1"/>
          </p:cNvSpPr>
          <p:nvPr/>
        </p:nvSpPr>
        <p:spPr bwMode="auto">
          <a:xfrm>
            <a:off x="323850" y="860425"/>
            <a:ext cx="3778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zh-CN" sz="1600" b="1"/>
              <a:t>CHOOZ, Eur. Phys. J. C27, 331 (2003)</a:t>
            </a:r>
            <a:endParaRPr lang="en-US" altLang="zh-CN" sz="1600" b="1"/>
          </a:p>
        </p:txBody>
      </p:sp>
      <p:pic>
        <p:nvPicPr>
          <p:cNvPr id="283704" name="Picture 56" descr="kamland_er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4627563"/>
            <a:ext cx="4152900" cy="168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707" name="Oval 59"/>
          <p:cNvSpPr>
            <a:spLocks noChangeArrowheads="1"/>
          </p:cNvSpPr>
          <p:nvPr/>
        </p:nvSpPr>
        <p:spPr bwMode="auto">
          <a:xfrm>
            <a:off x="2916238" y="3357563"/>
            <a:ext cx="1008062" cy="287337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3708" name="Oval 60"/>
          <p:cNvSpPr>
            <a:spLocks noChangeArrowheads="1"/>
          </p:cNvSpPr>
          <p:nvPr/>
        </p:nvSpPr>
        <p:spPr bwMode="auto">
          <a:xfrm>
            <a:off x="2930525" y="3689350"/>
            <a:ext cx="1008063" cy="2873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3709" name="Oval 61"/>
          <p:cNvSpPr>
            <a:spLocks noChangeArrowheads="1"/>
          </p:cNvSpPr>
          <p:nvPr/>
        </p:nvSpPr>
        <p:spPr bwMode="auto">
          <a:xfrm>
            <a:off x="2916238" y="2349500"/>
            <a:ext cx="1008062" cy="28733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3710" name="Text Box 62"/>
          <p:cNvSpPr txBox="1">
            <a:spLocks noChangeArrowheads="1"/>
          </p:cNvSpPr>
          <p:nvPr/>
        </p:nvSpPr>
        <p:spPr bwMode="auto">
          <a:xfrm>
            <a:off x="250825" y="4652963"/>
            <a:ext cx="4752975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b="1">
                <a:solidFill>
                  <a:srgbClr val="0033CC"/>
                </a:solidFill>
              </a:rPr>
              <a:t>Neutrino spectra</a:t>
            </a:r>
            <a:r>
              <a:rPr lang="en-US" altLang="zh-CN"/>
              <a:t> (1.9% </a:t>
            </a:r>
            <a:r>
              <a:rPr lang="en-US" altLang="zh-CN">
                <a:sym typeface="Wingdings" pitchFamily="2" charset="2"/>
              </a:rPr>
              <a:t> 1.6% with Bugey data)</a:t>
            </a:r>
            <a:endParaRPr lang="en-US" altLang="zh-CN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/>
              <a:t>Inverse </a:t>
            </a:r>
            <a:r>
              <a:rPr lang="en-US" altLang="zh-CN">
                <a:sym typeface="Symbol" pitchFamily="18" charset="2"/>
              </a:rPr>
              <a:t>-decay cross section (0.2%)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 b="1">
                <a:solidFill>
                  <a:srgbClr val="0033CC"/>
                </a:solidFill>
                <a:sym typeface="Symbol" pitchFamily="18" charset="2"/>
              </a:rPr>
              <a:t>Fission fraction f</a:t>
            </a:r>
            <a:r>
              <a:rPr lang="en-US" altLang="zh-CN" b="1" baseline="-25000">
                <a:solidFill>
                  <a:srgbClr val="0033CC"/>
                </a:solidFill>
                <a:sym typeface="Symbol" pitchFamily="18" charset="2"/>
              </a:rPr>
              <a:t>k</a:t>
            </a:r>
            <a:r>
              <a:rPr lang="en-US" altLang="zh-CN">
                <a:sym typeface="Symbol" pitchFamily="18" charset="2"/>
              </a:rPr>
              <a:t> (~5%)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zh-CN">
                <a:sym typeface="Symbol" pitchFamily="18" charset="2"/>
              </a:rPr>
              <a:t>Non-equilibrium fragments (0%)</a:t>
            </a:r>
          </a:p>
        </p:txBody>
      </p:sp>
      <p:sp>
        <p:nvSpPr>
          <p:cNvPr id="283712" name="Line 64"/>
          <p:cNvSpPr>
            <a:spLocks noChangeShapeType="1"/>
          </p:cNvSpPr>
          <p:nvPr/>
        </p:nvSpPr>
        <p:spPr bwMode="auto">
          <a:xfrm>
            <a:off x="3924300" y="2492375"/>
            <a:ext cx="36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3713" name="Line 65"/>
          <p:cNvSpPr>
            <a:spLocks noChangeShapeType="1"/>
          </p:cNvSpPr>
          <p:nvPr/>
        </p:nvSpPr>
        <p:spPr bwMode="auto">
          <a:xfrm>
            <a:off x="4284663" y="2478088"/>
            <a:ext cx="0" cy="2016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3714" name="Oval 66"/>
          <p:cNvSpPr>
            <a:spLocks noChangeArrowheads="1"/>
          </p:cNvSpPr>
          <p:nvPr/>
        </p:nvSpPr>
        <p:spPr bwMode="auto">
          <a:xfrm>
            <a:off x="8483600" y="4843463"/>
            <a:ext cx="431800" cy="936625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3715" name="Text Box 67"/>
          <p:cNvSpPr txBox="1">
            <a:spLocks noChangeArrowheads="1"/>
          </p:cNvSpPr>
          <p:nvPr/>
        </p:nvSpPr>
        <p:spPr bwMode="auto">
          <a:xfrm>
            <a:off x="5292725" y="4221163"/>
            <a:ext cx="3311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/>
              <a:t>KamLAND,PRL94:081801, 2005.</a:t>
            </a:r>
            <a:r>
              <a:rPr lang="en-US" altLang="zh-CN" sz="1600"/>
              <a:t> </a:t>
            </a:r>
          </a:p>
        </p:txBody>
      </p:sp>
      <p:sp>
        <p:nvSpPr>
          <p:cNvPr id="283716" name="Text Box 68"/>
          <p:cNvSpPr txBox="1">
            <a:spLocks noChangeArrowheads="1"/>
          </p:cNvSpPr>
          <p:nvPr/>
        </p:nvSpPr>
        <p:spPr bwMode="auto">
          <a:xfrm>
            <a:off x="5508625" y="1008063"/>
            <a:ext cx="2879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b="1"/>
              <a:t>Palo Verde, PRD62, 072002</a:t>
            </a:r>
          </a:p>
        </p:txBody>
      </p:sp>
      <p:graphicFrame>
        <p:nvGraphicFramePr>
          <p:cNvPr id="283775" name="Group 127"/>
          <p:cNvGraphicFramePr>
            <a:graphicFrameLocks noGrp="1"/>
          </p:cNvGraphicFramePr>
          <p:nvPr>
            <p:ph idx="1"/>
          </p:nvPr>
        </p:nvGraphicFramePr>
        <p:xfrm>
          <a:off x="5003800" y="1512888"/>
          <a:ext cx="3960813" cy="1341120"/>
        </p:xfrm>
        <a:graphic>
          <a:graphicData uri="http://schemas.openxmlformats.org/drawingml/2006/table">
            <a:tbl>
              <a:tblPr/>
              <a:tblGrid>
                <a:gridCol w="2551113"/>
                <a:gridCol w="140970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Parameter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Relative error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Neutrinos/fission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1.4 %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Power, target, distance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1.5%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Combined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2.1 %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3776" name="Text Box 128"/>
          <p:cNvSpPr txBox="1">
            <a:spLocks noChangeArrowheads="1"/>
          </p:cNvSpPr>
          <p:nvPr/>
        </p:nvSpPr>
        <p:spPr bwMode="auto">
          <a:xfrm>
            <a:off x="5580063" y="3068638"/>
            <a:ext cx="26654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Power contributes ~0.7%</a:t>
            </a:r>
          </a:p>
        </p:txBody>
      </p:sp>
    </p:spTree>
    <p:extLst>
      <p:ext uri="{BB962C8B-B14F-4D97-AF65-F5344CB8AC3E}">
        <p14:creationId xmlns:p14="http://schemas.microsoft.com/office/powerpoint/2010/main" val="183829561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8"/>
          <a:stretch>
            <a:fillRect/>
          </a:stretch>
        </p:blipFill>
        <p:spPr bwMode="auto">
          <a:xfrm>
            <a:off x="4862766" y="2792192"/>
            <a:ext cx="4246525" cy="381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Savannah River experiment</a:t>
            </a: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764704"/>
            <a:ext cx="8713787" cy="3457575"/>
          </a:xfrm>
        </p:spPr>
        <p:txBody>
          <a:bodyPr/>
          <a:lstStyle/>
          <a:p>
            <a:r>
              <a:rPr lang="en-US" altLang="zh-CN" sz="2400" dirty="0"/>
              <a:t>The first </a:t>
            </a:r>
            <a:r>
              <a:rPr lang="en-US" altLang="zh-CN" sz="2400" dirty="0" smtClean="0"/>
              <a:t>observation of neutrinos </a:t>
            </a:r>
            <a:r>
              <a:rPr lang="en-US" altLang="zh-CN" sz="2400" dirty="0"/>
              <a:t>in 1956 by </a:t>
            </a:r>
            <a:r>
              <a:rPr lang="en-US" altLang="zh-CN" sz="2400" dirty="0" smtClean="0"/>
              <a:t>Reines &amp; Cowan</a:t>
            </a:r>
            <a:r>
              <a:rPr lang="en-US" altLang="zh-CN" sz="2400" dirty="0"/>
              <a:t>.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</a:rPr>
              <a:t>Inverse beta decay</a:t>
            </a:r>
            <a:r>
              <a:rPr lang="en-US" altLang="zh-CN" sz="2000" dirty="0">
                <a:solidFill>
                  <a:srgbClr val="0000CC"/>
                </a:solidFill>
              </a:rPr>
              <a:t> in CdCl</a:t>
            </a:r>
            <a:r>
              <a:rPr lang="en-US" altLang="zh-CN" sz="2000" baseline="-25000" dirty="0">
                <a:solidFill>
                  <a:srgbClr val="0000CC"/>
                </a:solidFill>
              </a:rPr>
              <a:t>3 </a:t>
            </a:r>
            <a:r>
              <a:rPr lang="en-US" altLang="zh-CN" sz="2000" dirty="0">
                <a:solidFill>
                  <a:srgbClr val="0000CC"/>
                </a:solidFill>
              </a:rPr>
              <a:t>water solution </a:t>
            </a:r>
            <a:r>
              <a:rPr lang="en-US" altLang="zh-CN" sz="2000" dirty="0">
                <a:solidFill>
                  <a:srgbClr val="0000CC"/>
                </a:solidFill>
                <a:sym typeface="Wingdings" pitchFamily="2" charset="2"/>
              </a:rPr>
              <a:t> coincidence of prompt and delayed signal</a:t>
            </a:r>
          </a:p>
          <a:p>
            <a:pPr lvl="1"/>
            <a:r>
              <a:rPr lang="en-US" altLang="zh-CN" sz="2000" dirty="0">
                <a:solidFill>
                  <a:srgbClr val="FF0000"/>
                </a:solidFill>
                <a:sym typeface="Wingdings" pitchFamily="2" charset="2"/>
              </a:rPr>
              <a:t>Liquid scintillator + PMTs</a:t>
            </a:r>
          </a:p>
          <a:p>
            <a:pPr lvl="1"/>
            <a:r>
              <a:rPr lang="en-US" altLang="zh-CN" sz="2000" dirty="0">
                <a:solidFill>
                  <a:srgbClr val="0000CC"/>
                </a:solidFill>
                <a:sym typeface="Wingdings" pitchFamily="2" charset="2"/>
              </a:rPr>
              <a:t>Underground</a:t>
            </a:r>
          </a:p>
          <a:p>
            <a:r>
              <a:rPr lang="en-US" altLang="zh-CN" sz="2400" dirty="0" smtClean="0"/>
              <a:t>Modern experiments are </a:t>
            </a:r>
            <a:r>
              <a:rPr lang="en-US" altLang="zh-CN" sz="2400" dirty="0"/>
              <a:t>still quite similar, except</a:t>
            </a:r>
          </a:p>
          <a:p>
            <a:pPr lvl="1"/>
            <a:r>
              <a:rPr lang="en-US" altLang="zh-CN" sz="2000" dirty="0">
                <a:solidFill>
                  <a:srgbClr val="0000CC"/>
                </a:solidFill>
              </a:rPr>
              <a:t>Loading </a:t>
            </a:r>
            <a:r>
              <a:rPr lang="en-US" altLang="zh-CN" sz="2000" dirty="0" err="1">
                <a:solidFill>
                  <a:srgbClr val="0000CC"/>
                </a:solidFill>
              </a:rPr>
              <a:t>Gd</a:t>
            </a:r>
            <a:r>
              <a:rPr lang="en-US" altLang="zh-CN" sz="2000" dirty="0">
                <a:solidFill>
                  <a:srgbClr val="0000CC"/>
                </a:solidFill>
              </a:rPr>
              <a:t> into liquid scintillator</a:t>
            </a:r>
          </a:p>
          <a:p>
            <a:pPr lvl="1"/>
            <a:r>
              <a:rPr lang="en-US" altLang="zh-CN" sz="2000" dirty="0" smtClean="0">
                <a:solidFill>
                  <a:srgbClr val="0000CC"/>
                </a:solidFill>
              </a:rPr>
              <a:t>Larger</a:t>
            </a:r>
            <a:r>
              <a:rPr lang="en-US" altLang="zh-CN" sz="2000" dirty="0">
                <a:solidFill>
                  <a:srgbClr val="0000CC"/>
                </a:solidFill>
              </a:rPr>
              <a:t>, better detector</a:t>
            </a:r>
          </a:p>
          <a:p>
            <a:pPr lvl="1"/>
            <a:r>
              <a:rPr lang="en-US" altLang="zh-CN" sz="2000" dirty="0">
                <a:solidFill>
                  <a:srgbClr val="0000CC"/>
                </a:solidFill>
              </a:rPr>
              <a:t>Deeper underground, better </a:t>
            </a:r>
            <a:r>
              <a:rPr lang="en-US" altLang="zh-CN" sz="2000" dirty="0" smtClean="0">
                <a:solidFill>
                  <a:srgbClr val="0000CC"/>
                </a:solidFill>
              </a:rPr>
              <a:t>shielding</a:t>
            </a:r>
            <a:endParaRPr lang="en-US" altLang="zh-CN" sz="2000" dirty="0">
              <a:solidFill>
                <a:srgbClr val="0000CC"/>
              </a:solidFill>
            </a:endParaRPr>
          </a:p>
        </p:txBody>
      </p:sp>
      <p:graphicFrame>
        <p:nvGraphicFramePr>
          <p:cNvPr id="274439" name="Object 7"/>
          <p:cNvGraphicFramePr>
            <a:graphicFrameLocks noChangeAspect="1"/>
          </p:cNvGraphicFramePr>
          <p:nvPr>
            <p:extLst/>
          </p:nvPr>
        </p:nvGraphicFramePr>
        <p:xfrm>
          <a:off x="1835696" y="5177342"/>
          <a:ext cx="198120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Equation" r:id="rId5" imgW="977760" imgH="241200" progId="Equation.DSMT4">
                  <p:embed/>
                </p:oleObj>
              </mc:Choice>
              <mc:Fallback>
                <p:oleObj name="Equation" r:id="rId5" imgW="977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177342"/>
                        <a:ext cx="1981200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35862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大亚湾反应堆中微子流强误差</a:t>
            </a:r>
            <a:endParaRPr lang="zh-CN" alt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3" t="48222" r="39167" b="23556"/>
          <a:stretch/>
        </p:blipFill>
        <p:spPr bwMode="auto">
          <a:xfrm>
            <a:off x="117437" y="1916832"/>
            <a:ext cx="8947770" cy="34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直接连接符 3"/>
          <p:cNvCxnSpPr/>
          <p:nvPr/>
        </p:nvCxnSpPr>
        <p:spPr bwMode="auto">
          <a:xfrm>
            <a:off x="4932040" y="980728"/>
            <a:ext cx="0" cy="52565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椭圆 6"/>
          <p:cNvSpPr/>
          <p:nvPr/>
        </p:nvSpPr>
        <p:spPr bwMode="auto">
          <a:xfrm>
            <a:off x="3779912" y="4149080"/>
            <a:ext cx="1152128" cy="7920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9" name="椭圆 8"/>
          <p:cNvSpPr/>
          <p:nvPr/>
        </p:nvSpPr>
        <p:spPr bwMode="auto">
          <a:xfrm>
            <a:off x="7452320" y="4149080"/>
            <a:ext cx="1152128" cy="79208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5415139"/>
      </p:ext>
    </p:extLst>
  </p:cSld>
  <p:clrMapOvr>
    <a:masterClrMapping/>
  </p:clrMapOvr>
  <p:transition spd="slow"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850" y="934736"/>
            <a:ext cx="4718022" cy="2523593"/>
          </a:xfrm>
          <a:prstGeom prst="rect">
            <a:avLst/>
          </a:prstGeom>
        </p:spPr>
      </p:pic>
      <p:sp>
        <p:nvSpPr>
          <p:cNvPr id="92162" name="标题 1"/>
          <p:cNvSpPr>
            <a:spLocks noGrp="1"/>
          </p:cNvSpPr>
          <p:nvPr>
            <p:ph type="title"/>
          </p:nvPr>
        </p:nvSpPr>
        <p:spPr>
          <a:xfrm>
            <a:off x="473075" y="0"/>
            <a:ext cx="8229600" cy="641350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</a:rPr>
              <a:t>Daya Bay Absolute Rate Measurement</a:t>
            </a:r>
            <a:endParaRPr lang="zh-CN" altLang="en-US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1467" y="3521896"/>
            <a:ext cx="5184576" cy="1068612"/>
          </a:xfrm>
        </p:spPr>
        <p:txBody>
          <a:bodyPr/>
          <a:lstStyle/>
          <a:p>
            <a:pPr marL="720000" lvl="1">
              <a:spcBef>
                <a:spcPts val="0"/>
              </a:spcBef>
              <a:defRPr/>
            </a:pPr>
            <a:r>
              <a:rPr lang="en-US" altLang="zh-CN" sz="2000" b="1" dirty="0" smtClean="0"/>
              <a:t>Data/(</a:t>
            </a:r>
            <a:r>
              <a:rPr lang="en-US" altLang="zh-CN" sz="2000" b="1" dirty="0" err="1" smtClean="0"/>
              <a:t>Huber+Mueller</a:t>
            </a:r>
            <a:r>
              <a:rPr lang="en-US" altLang="zh-CN" sz="2000" b="1" dirty="0" smtClean="0"/>
              <a:t>)</a:t>
            </a:r>
            <a:r>
              <a:rPr lang="zh-CN" altLang="en-US" sz="2000" b="1" dirty="0" smtClean="0"/>
              <a:t>：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0.946±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0.020</a:t>
            </a:r>
            <a:endParaRPr lang="en-US" altLang="zh-CN" sz="2000" b="1" dirty="0">
              <a:solidFill>
                <a:schemeClr val="accent1"/>
              </a:solidFill>
            </a:endParaRPr>
          </a:p>
          <a:p>
            <a:pPr marL="720000" lvl="1">
              <a:spcBef>
                <a:spcPts val="0"/>
              </a:spcBef>
              <a:defRPr/>
            </a:pP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Past global average:         </a:t>
            </a:r>
            <a:r>
              <a:rPr lang="en-US" altLang="zh-CN" sz="2000" dirty="0" smtClean="0">
                <a:solidFill>
                  <a:srgbClr val="C00000"/>
                </a:solidFill>
              </a:rPr>
              <a:t>0.942±0.009</a:t>
            </a:r>
          </a:p>
          <a:p>
            <a:pPr marL="720000" lvl="1">
              <a:spcBef>
                <a:spcPts val="0"/>
              </a:spcBef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Data/(</a:t>
            </a:r>
            <a:r>
              <a:rPr lang="en-US" altLang="zh-CN" sz="2000" dirty="0" err="1">
                <a:solidFill>
                  <a:schemeClr val="tx1"/>
                </a:solidFill>
              </a:rPr>
              <a:t>ILL+Vogel</a:t>
            </a:r>
            <a:r>
              <a:rPr lang="en-US" altLang="zh-CN" sz="2000" dirty="0">
                <a:solidFill>
                  <a:schemeClr val="tx1"/>
                </a:solidFill>
              </a:rPr>
              <a:t>)</a:t>
            </a:r>
            <a:r>
              <a:rPr lang="zh-CN" altLang="en-US" sz="2000" dirty="0">
                <a:solidFill>
                  <a:schemeClr val="tx1"/>
                </a:solidFill>
              </a:rPr>
              <a:t>：</a:t>
            </a:r>
            <a:r>
              <a:rPr lang="zh-CN" altLang="en-US" sz="2000" dirty="0"/>
              <a:t>        </a:t>
            </a:r>
            <a:r>
              <a:rPr lang="en-US" altLang="zh-CN" sz="2000" dirty="0">
                <a:solidFill>
                  <a:srgbClr val="C00000"/>
                </a:solidFill>
              </a:rPr>
              <a:t>0.992±0.021</a:t>
            </a:r>
          </a:p>
          <a:p>
            <a:pPr marL="262800" lvl="1" indent="0">
              <a:spcBef>
                <a:spcPts val="0"/>
              </a:spcBef>
              <a:buNone/>
              <a:defRPr/>
            </a:pPr>
            <a:endParaRPr lang="en-US" altLang="zh-CN" sz="2000" b="1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4408" y="3423756"/>
            <a:ext cx="3274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cs typeface="+mn-ea"/>
                <a:sym typeface="+mn-lt"/>
              </a:rPr>
              <a:t>Chin. Phys. C41, 013002 (2017)</a:t>
            </a:r>
            <a:endParaRPr lang="zh-CN" altLang="en-US" sz="1600" b="1" dirty="0"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43" y="4609726"/>
            <a:ext cx="3885487" cy="171858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3412847" y="5714078"/>
            <a:ext cx="648072" cy="287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000" y="4725145"/>
            <a:ext cx="2176282" cy="201622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69664" y="4938467"/>
            <a:ext cx="2131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Special calibration in Jan. 2017</a:t>
            </a:r>
          </a:p>
        </p:txBody>
      </p:sp>
      <p:sp>
        <p:nvSpPr>
          <p:cNvPr id="13" name="矩形 12"/>
          <p:cNvSpPr/>
          <p:nvPr/>
        </p:nvSpPr>
        <p:spPr>
          <a:xfrm>
            <a:off x="7107518" y="5871275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Stay </a:t>
            </a:r>
            <a:r>
              <a:rPr lang="en-US" altLang="zh-CN" sz="2400" dirty="0" smtClean="0">
                <a:solidFill>
                  <a:srgbClr val="FF0000"/>
                </a:solidFill>
              </a:rPr>
              <a:t>tuned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8" y="1113754"/>
            <a:ext cx="4101082" cy="21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363272" cy="509446"/>
          </a:xfrm>
        </p:spPr>
        <p:txBody>
          <a:bodyPr/>
          <a:lstStyle/>
          <a:p>
            <a:r>
              <a:rPr lang="en-US" altLang="zh-CN" sz="3200" dirty="0" smtClean="0"/>
              <a:t>Daya Bay Fuel Evolution</a:t>
            </a:r>
            <a:endParaRPr lang="zh-CN" altLang="en-US" sz="32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632" y="1037764"/>
            <a:ext cx="3913011" cy="393842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8" name="矩形 7"/>
          <p:cNvSpPr/>
          <p:nvPr/>
        </p:nvSpPr>
        <p:spPr>
          <a:xfrm>
            <a:off x="136104" y="1053257"/>
            <a:ext cx="43785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Combined fit for major fission isotopes </a:t>
            </a:r>
            <a:r>
              <a:rPr kumimoji="1" lang="en-US" altLang="zh-CN" sz="2400" baseline="30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235</a:t>
            </a: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U and </a:t>
            </a:r>
            <a:r>
              <a:rPr kumimoji="1" lang="en-US" altLang="zh-CN" sz="2400" baseline="30000" dirty="0" smtClean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239</a:t>
            </a:r>
            <a:r>
              <a:rPr kumimoji="1" lang="en-US" altLang="zh-CN" sz="2400" dirty="0" smtClean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Pu</a:t>
            </a: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endParaRPr kumimoji="1" lang="en-US" altLang="zh-CN" sz="2400" dirty="0">
              <a:solidFill>
                <a:srgbClr val="0033CC"/>
              </a:solidFill>
              <a:latin typeface="Times New Roman" pitchFamily="18" charset="0"/>
              <a:ea typeface="宋体" pitchFamily="2" charset="-122"/>
            </a:endParaRP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kumimoji="1" lang="el-GR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σ</a:t>
            </a: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235 is 7.8% lower than Huber-Mueller model (2.7% meas. uncertainty)</a:t>
            </a: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endParaRPr kumimoji="1" lang="en-US" altLang="zh-CN" sz="2400" dirty="0">
              <a:solidFill>
                <a:srgbClr val="0033CC"/>
              </a:solidFill>
              <a:latin typeface="Times New Roman" pitchFamily="18" charset="0"/>
              <a:ea typeface="宋体" pitchFamily="2" charset="-122"/>
            </a:endParaRP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kumimoji="1" lang="el-GR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σ</a:t>
            </a: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239 is consistent with the prediction (6% meas. uncertainty)</a:t>
            </a: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endParaRPr kumimoji="1" lang="en-US" altLang="zh-CN" sz="2400" dirty="0">
              <a:solidFill>
                <a:srgbClr val="0033CC"/>
              </a:solidFill>
              <a:latin typeface="Times New Roman" pitchFamily="18" charset="0"/>
              <a:ea typeface="宋体" pitchFamily="2" charset="-122"/>
            </a:endParaRPr>
          </a:p>
          <a:p>
            <a:pPr marL="457200" indent="-457200"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2.8</a:t>
            </a:r>
            <a:r>
              <a:rPr kumimoji="1" lang="el-GR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σ</a:t>
            </a:r>
            <a:r>
              <a:rPr kumimoji="1"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 disfavor equal deficit (H-M model &amp; sterile hypothesis)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997069" y="5157192"/>
            <a:ext cx="353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3">
                    <a:lumMod val="50000"/>
                  </a:schemeClr>
                </a:solidFill>
              </a:rPr>
              <a:t>PRL</a:t>
            </a:r>
            <a:r>
              <a:rPr lang="en-US" altLang="zh-CN" b="1" dirty="0">
                <a:solidFill>
                  <a:schemeClr val="accent3">
                    <a:lumMod val="50000"/>
                  </a:schemeClr>
                </a:solidFill>
              </a:rPr>
              <a:t>118</a:t>
            </a:r>
            <a:r>
              <a:rPr lang="en-US" altLang="zh-CN" dirty="0">
                <a:solidFill>
                  <a:schemeClr val="accent3">
                    <a:lumMod val="50000"/>
                  </a:schemeClr>
                </a:solidFill>
              </a:rPr>
              <a:t>, 251801 (2017</a:t>
            </a: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altLang="zh-CN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" name="直接箭头连接符 5"/>
          <p:cNvCxnSpPr/>
          <p:nvPr/>
        </p:nvCxnSpPr>
        <p:spPr bwMode="auto">
          <a:xfrm>
            <a:off x="6143297" y="1700808"/>
            <a:ext cx="5760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连接符 8"/>
          <p:cNvCxnSpPr/>
          <p:nvPr/>
        </p:nvCxnSpPr>
        <p:spPr bwMode="auto">
          <a:xfrm>
            <a:off x="6143297" y="1340768"/>
            <a:ext cx="0" cy="93610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01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8013"/>
            <a:ext cx="9144000" cy="657225"/>
          </a:xfrm>
        </p:spPr>
        <p:txBody>
          <a:bodyPr/>
          <a:lstStyle/>
          <a:p>
            <a:pPr>
              <a:defRPr/>
            </a:pPr>
            <a:r>
              <a:rPr lang="en-US" altLang="zh-CN" u="none" dirty="0" smtClean="0">
                <a:solidFill>
                  <a:schemeClr val="accent1">
                    <a:lumMod val="50000"/>
                  </a:schemeClr>
                </a:solidFill>
              </a:rPr>
              <a:t>Reactor Anomaly (Spectrum)</a:t>
            </a:r>
            <a:endParaRPr lang="zh-CN" altLang="en-US" u="non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1141" name="内容占位符 5"/>
          <p:cNvSpPr>
            <a:spLocks noGrp="1"/>
          </p:cNvSpPr>
          <p:nvPr>
            <p:ph idx="1"/>
          </p:nvPr>
        </p:nvSpPr>
        <p:spPr>
          <a:xfrm>
            <a:off x="324660" y="916922"/>
            <a:ext cx="4608512" cy="2598096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kumimoji="1" lang="en-US" altLang="zh-CN" sz="2400" b="0" kern="1200" dirty="0">
                <a:solidFill>
                  <a:srgbClr val="0033CC"/>
                </a:solidFill>
                <a:ea typeface="宋体" pitchFamily="2" charset="-122"/>
                <a:cs typeface="+mn-cs"/>
              </a:rPr>
              <a:t>5 MeV Bump</a:t>
            </a:r>
          </a:p>
          <a:p>
            <a:pPr>
              <a:spcBef>
                <a:spcPts val="600"/>
              </a:spcBef>
            </a:pPr>
            <a:r>
              <a:rPr kumimoji="1" lang="en-US" altLang="zh-CN" sz="2400" b="0" kern="1200" dirty="0">
                <a:solidFill>
                  <a:srgbClr val="0033CC"/>
                </a:solidFill>
                <a:ea typeface="宋体" pitchFamily="2" charset="-122"/>
                <a:cs typeface="+mn-cs"/>
              </a:rPr>
              <a:t>Not due to energy non-linearity</a:t>
            </a:r>
          </a:p>
          <a:p>
            <a:pPr>
              <a:spcBef>
                <a:spcPts val="600"/>
              </a:spcBef>
            </a:pPr>
            <a:r>
              <a:rPr kumimoji="1" lang="en-US" altLang="zh-CN" sz="2400" b="0" kern="1200" dirty="0">
                <a:solidFill>
                  <a:srgbClr val="0033CC"/>
                </a:solidFill>
                <a:ea typeface="宋体" pitchFamily="2" charset="-122"/>
                <a:cs typeface="+mn-cs"/>
              </a:rPr>
              <a:t>Not due to </a:t>
            </a:r>
            <a:r>
              <a:rPr kumimoji="1" lang="en-US" altLang="zh-CN" sz="2400" b="0" kern="1200" dirty="0" smtClean="0">
                <a:solidFill>
                  <a:srgbClr val="0033CC"/>
                </a:solidFill>
                <a:ea typeface="宋体" pitchFamily="2" charset="-122"/>
                <a:cs typeface="+mn-cs"/>
              </a:rPr>
              <a:t>sterile </a:t>
            </a:r>
            <a:r>
              <a:rPr kumimoji="1" lang="el-GR" altLang="zh-CN" sz="2400" b="0" kern="1200" dirty="0" smtClean="0">
                <a:solidFill>
                  <a:srgbClr val="0033CC"/>
                </a:solidFill>
                <a:ea typeface="宋体" pitchFamily="2" charset="-122"/>
              </a:rPr>
              <a:t>ν</a:t>
            </a:r>
            <a:endParaRPr kumimoji="1" lang="en-US" altLang="zh-CN" sz="2400" b="0" kern="1200" dirty="0">
              <a:solidFill>
                <a:srgbClr val="0033CC"/>
              </a:solidFill>
              <a:ea typeface="宋体" pitchFamily="2" charset="-122"/>
              <a:cs typeface="+mn-cs"/>
            </a:endParaRPr>
          </a:p>
          <a:p>
            <a:pPr>
              <a:spcBef>
                <a:spcPts val="600"/>
              </a:spcBef>
            </a:pPr>
            <a:r>
              <a:rPr kumimoji="1" lang="en-US" altLang="zh-CN" sz="2400" b="0" kern="1200" dirty="0">
                <a:solidFill>
                  <a:srgbClr val="0033CC"/>
                </a:solidFill>
                <a:ea typeface="宋体" pitchFamily="2" charset="-122"/>
                <a:cs typeface="+mn-cs"/>
              </a:rPr>
              <a:t>Possibly due to forbidden decays </a:t>
            </a:r>
            <a:r>
              <a:rPr kumimoji="1" lang="en-US" altLang="zh-CN" sz="2000" b="0" kern="1200" dirty="0">
                <a:solidFill>
                  <a:srgbClr val="0033CC"/>
                </a:solidFill>
                <a:ea typeface="宋体" pitchFamily="2" charset="-122"/>
                <a:cs typeface="+mn-cs"/>
              </a:rPr>
              <a:t>(PRL112: 2021501; PRL114:012502)</a:t>
            </a:r>
          </a:p>
          <a:p>
            <a:pPr>
              <a:spcBef>
                <a:spcPts val="600"/>
              </a:spcBef>
            </a:pPr>
            <a:endParaRPr lang="zh-CN" altLang="en-US" sz="2400" b="0" dirty="0" smtClean="0"/>
          </a:p>
        </p:txBody>
      </p:sp>
      <p:sp>
        <p:nvSpPr>
          <p:cNvPr id="3" name="文本框 2"/>
          <p:cNvSpPr txBox="1"/>
          <p:nvPr/>
        </p:nvSpPr>
        <p:spPr>
          <a:xfrm>
            <a:off x="216685" y="6348997"/>
            <a:ext cx="311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DC, </a:t>
            </a:r>
            <a:r>
              <a:rPr lang="zh-CN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 1410 (2014) 086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60" y="4029005"/>
            <a:ext cx="2457562" cy="22622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232" y="4029005"/>
            <a:ext cx="2700265" cy="2135546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177618" y="6348997"/>
            <a:ext cx="2723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RENO:</a:t>
            </a:r>
            <a:r>
              <a:rPr lang="zh-CN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arXiv:1610.04326 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557" y="4143556"/>
            <a:ext cx="3032105" cy="213459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901441" y="6355330"/>
            <a:ext cx="3626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Chin. Phys. C41, 013002 (2017)</a:t>
            </a:r>
            <a:endParaRPr lang="zh-CN" alt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 bwMode="auto">
          <a:xfrm>
            <a:off x="7289153" y="4296378"/>
            <a:ext cx="851196" cy="5959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19" name="椭圆 18"/>
          <p:cNvSpPr/>
          <p:nvPr/>
        </p:nvSpPr>
        <p:spPr bwMode="auto">
          <a:xfrm>
            <a:off x="4290499" y="5258114"/>
            <a:ext cx="961350" cy="72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021" y="833658"/>
            <a:ext cx="3815624" cy="274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434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1440160"/>
          </a:xfrm>
        </p:spPr>
        <p:txBody>
          <a:bodyPr/>
          <a:lstStyle/>
          <a:p>
            <a:r>
              <a:rPr lang="en-US" altLang="zh-CN" sz="2000" dirty="0" smtClean="0"/>
              <a:t>Unfolding the reactor neutrino spectrum</a:t>
            </a:r>
          </a:p>
          <a:p>
            <a:pPr lvl="1"/>
            <a:r>
              <a:rPr lang="en-US" altLang="zh-CN" sz="2000" b="0" dirty="0"/>
              <a:t>Between 1.5 and </a:t>
            </a:r>
            <a:r>
              <a:rPr lang="en-US" altLang="zh-CN" sz="2000" b="0" dirty="0" smtClean="0"/>
              <a:t>7MeV: 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1.0</a:t>
            </a:r>
            <a:r>
              <a:rPr lang="en-US" altLang="zh-CN" sz="2000" b="0" dirty="0">
                <a:solidFill>
                  <a:schemeClr val="tx1"/>
                </a:solidFill>
              </a:rPr>
              <a:t>% at 3.5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MeV,   6.7</a:t>
            </a:r>
            <a:r>
              <a:rPr lang="en-US" altLang="zh-CN" sz="2000" b="0" dirty="0">
                <a:solidFill>
                  <a:schemeClr val="tx1"/>
                </a:solidFill>
              </a:rPr>
              <a:t>% at 7 </a:t>
            </a:r>
            <a:r>
              <a:rPr lang="en-US" altLang="zh-CN" sz="2000" b="0" dirty="0" smtClean="0">
                <a:solidFill>
                  <a:schemeClr val="tx1"/>
                </a:solidFill>
              </a:rPr>
              <a:t>MeV</a:t>
            </a:r>
          </a:p>
          <a:p>
            <a:pPr lvl="1"/>
            <a:r>
              <a:rPr lang="en-US" altLang="zh-CN" sz="2000" b="0" dirty="0"/>
              <a:t>A</a:t>
            </a:r>
            <a:r>
              <a:rPr lang="en-US" altLang="zh-CN" sz="2000" b="0" dirty="0" smtClean="0"/>
              <a:t>bove </a:t>
            </a:r>
            <a:r>
              <a:rPr lang="en-US" altLang="zh-CN" sz="2000" b="0" dirty="0"/>
              <a:t>7 MeV it is larger than 10%.</a:t>
            </a:r>
          </a:p>
          <a:p>
            <a:endParaRPr lang="en-US" altLang="zh-CN" sz="2000" b="0" dirty="0"/>
          </a:p>
          <a:p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Measuring the spectrum</a:t>
            </a:r>
            <a:endParaRPr lang="zh-CN" altLang="en-US" dirty="0"/>
          </a:p>
        </p:txBody>
      </p:sp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522534" y="5109160"/>
            <a:ext cx="8229600" cy="163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en-US" altLang="zh-CN" sz="2000" kern="0" dirty="0" smtClean="0">
                <a:solidFill>
                  <a:srgbClr val="C00000"/>
                </a:solidFill>
              </a:rPr>
              <a:t>New prediction </a:t>
            </a:r>
            <a:r>
              <a:rPr lang="en-US" altLang="zh-CN" sz="2000" kern="0" dirty="0" smtClean="0"/>
              <a:t>besides </a:t>
            </a:r>
            <a:r>
              <a:rPr lang="en-US" altLang="zh-CN" sz="2000" i="1" kern="0" dirty="0" smtClean="0">
                <a:solidFill>
                  <a:srgbClr val="C00000"/>
                </a:solidFill>
              </a:rPr>
              <a:t>ab initio </a:t>
            </a:r>
            <a:r>
              <a:rPr lang="en-US" altLang="zh-CN" sz="2000" kern="0" dirty="0" smtClean="0"/>
              <a:t>method and </a:t>
            </a:r>
            <a:r>
              <a:rPr lang="en-US" altLang="zh-CN" sz="2000" kern="0" dirty="0" smtClean="0">
                <a:solidFill>
                  <a:srgbClr val="C00000"/>
                </a:solidFill>
              </a:rPr>
              <a:t>conversion</a:t>
            </a:r>
            <a:r>
              <a:rPr lang="en-US" altLang="zh-CN" sz="2000" kern="0" dirty="0" smtClean="0"/>
              <a:t> method</a:t>
            </a:r>
          </a:p>
          <a:p>
            <a:pPr eaLnBrk="1" hangingPunct="1"/>
            <a:r>
              <a:rPr lang="en-US" altLang="zh-CN" sz="2000" kern="0" dirty="0" smtClean="0"/>
              <a:t>W/ the direct measurement, spectra uncertainty comes mainly from energy non-linearity uncertainty (</a:t>
            </a:r>
            <a:r>
              <a:rPr lang="en-US" altLang="zh-CN" sz="2000" kern="0" dirty="0" smtClean="0">
                <a:solidFill>
                  <a:srgbClr val="C00000"/>
                </a:solidFill>
              </a:rPr>
              <a:t>do not double counting</a:t>
            </a:r>
            <a:r>
              <a:rPr lang="en-US" altLang="zh-CN" sz="2000" kern="0" dirty="0" smtClean="0"/>
              <a:t>): 1% energy scale </a:t>
            </a:r>
            <a:r>
              <a:rPr lang="en-US" altLang="zh-CN" sz="2000" kern="0" dirty="0" smtClean="0">
                <a:sym typeface="Wingdings" panose="05000000000000000000" pitchFamily="2" charset="2"/>
              </a:rPr>
              <a:t> 10% uncertainty in spectrum.</a:t>
            </a:r>
          </a:p>
          <a:p>
            <a:pPr eaLnBrk="1" hangingPunct="1"/>
            <a:r>
              <a:rPr lang="en-US" altLang="zh-CN" sz="2000" kern="0" dirty="0" smtClean="0">
                <a:sym typeface="Wingdings" panose="05000000000000000000" pitchFamily="2" charset="2"/>
              </a:rPr>
              <a:t>Aim at 1% for JUNO</a:t>
            </a:r>
            <a:endParaRPr lang="zh-CN" altLang="en-US" sz="2000" kern="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26176"/>
            <a:ext cx="3381166" cy="3282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460" y="1872124"/>
            <a:ext cx="4542674" cy="333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3109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Precision Spectrum with Gas TPC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16072" y="664114"/>
            <a:ext cx="8343940" cy="607725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How to reach 1% spectrum uncertainty?</a:t>
            </a:r>
          </a:p>
          <a:p>
            <a:pPr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1"/>
                </a:solidFill>
              </a:rPr>
              <a:t>Improving Daya Bay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Electronics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non-linearity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192 </a:t>
            </a:r>
            <a:r>
              <a:rPr lang="en-US" altLang="zh-CN" dirty="0">
                <a:solidFill>
                  <a:schemeClr val="tx1"/>
                </a:solidFill>
              </a:rPr>
              <a:t>channels Flash ADC for AD1. Data taking completed.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Liquid scintillator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non-linearity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Replaced LS </a:t>
            </a:r>
            <a:r>
              <a:rPr lang="en-US" altLang="zh-CN" dirty="0">
                <a:solidFill>
                  <a:schemeClr val="tx1"/>
                </a:solidFill>
              </a:rPr>
              <a:t>in AD1 </a:t>
            </a:r>
            <a:r>
              <a:rPr lang="en-US" altLang="zh-CN" dirty="0" smtClean="0">
                <a:solidFill>
                  <a:schemeClr val="tx1"/>
                </a:solidFill>
              </a:rPr>
              <a:t>for </a:t>
            </a:r>
            <a:r>
              <a:rPr lang="en-US" altLang="zh-CN" dirty="0">
                <a:solidFill>
                  <a:schemeClr val="tx1"/>
                </a:solidFill>
              </a:rPr>
              <a:t>JUNO </a:t>
            </a:r>
            <a:r>
              <a:rPr lang="en-US" altLang="zh-CN" dirty="0" smtClean="0">
                <a:solidFill>
                  <a:schemeClr val="tx1"/>
                </a:solidFill>
              </a:rPr>
              <a:t>R&amp;D </a:t>
            </a:r>
            <a:endParaRPr lang="en-US" altLang="zh-CN" dirty="0">
              <a:solidFill>
                <a:schemeClr val="tx1"/>
              </a:solidFill>
            </a:endParaRPr>
          </a:p>
          <a:p>
            <a:pPr marL="914400" lvl="2" indent="0">
              <a:spcBef>
                <a:spcPts val="600"/>
              </a:spcBef>
              <a:buNone/>
            </a:pPr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      </a:t>
            </a:r>
            <a:r>
              <a:rPr lang="en-US" altLang="zh-CN" dirty="0" smtClean="0">
                <a:solidFill>
                  <a:srgbClr val="C00000"/>
                </a:solidFill>
              </a:rPr>
              <a:t>Consequence</a:t>
            </a:r>
            <a:r>
              <a:rPr lang="en-US" altLang="zh-CN" dirty="0">
                <a:solidFill>
                  <a:srgbClr val="C00000"/>
                </a:solidFill>
              </a:rPr>
              <a:t>: Daya Bay from 8 AD to 7 </a:t>
            </a:r>
            <a:r>
              <a:rPr lang="en-US" altLang="zh-CN" dirty="0" smtClean="0">
                <a:solidFill>
                  <a:srgbClr val="C00000"/>
                </a:solidFill>
              </a:rPr>
              <a:t>AD since Dec. 2016</a:t>
            </a:r>
            <a:endParaRPr lang="en-US" altLang="zh-CN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/>
                </a:solidFill>
              </a:rPr>
              <a:t>Testing </a:t>
            </a:r>
            <a:r>
              <a:rPr lang="en-US" altLang="zh-CN" dirty="0">
                <a:solidFill>
                  <a:schemeClr val="tx1"/>
                </a:solidFill>
              </a:rPr>
              <a:t>detector responses with 13 different LS configurations (PPO from 0.5g/L to 4g/L, </a:t>
            </a:r>
            <a:r>
              <a:rPr lang="en-US" altLang="zh-CN" dirty="0" err="1">
                <a:solidFill>
                  <a:schemeClr val="tx1"/>
                </a:solidFill>
              </a:rPr>
              <a:t>bis</a:t>
            </a:r>
            <a:r>
              <a:rPr lang="en-US" altLang="zh-CN" dirty="0">
                <a:solidFill>
                  <a:schemeClr val="tx1"/>
                </a:solidFill>
              </a:rPr>
              <a:t>-MSB from </a:t>
            </a:r>
            <a:r>
              <a:rPr lang="en-US" altLang="zh-CN" dirty="0" smtClean="0">
                <a:solidFill>
                  <a:schemeClr val="tx1"/>
                </a:solidFill>
              </a:rPr>
              <a:t>0.1-15 mg/L)</a:t>
            </a:r>
          </a:p>
          <a:p>
            <a:pPr marL="914400" lvl="2" indent="0">
              <a:spcBef>
                <a:spcPts val="600"/>
              </a:spcBef>
              <a:buNone/>
            </a:pPr>
            <a:r>
              <a:rPr lang="en-US" altLang="zh-CN" dirty="0" smtClean="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zh-CN" dirty="0">
                <a:solidFill>
                  <a:schemeClr val="tx1"/>
                </a:solidFill>
                <a:sym typeface="Wingdings" panose="05000000000000000000" pitchFamily="2" charset="2"/>
              </a:rPr>
              <a:t> B</a:t>
            </a:r>
            <a:r>
              <a:rPr lang="en-US" altLang="zh-CN" dirty="0" smtClean="0">
                <a:solidFill>
                  <a:schemeClr val="tx1"/>
                </a:solidFill>
              </a:rPr>
              <a:t>uilding </a:t>
            </a:r>
            <a:r>
              <a:rPr lang="en-US" altLang="zh-CN" dirty="0">
                <a:solidFill>
                  <a:schemeClr val="tx1"/>
                </a:solidFill>
              </a:rPr>
              <a:t>precision Monte Carlo 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Relative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meas.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to cancel non-linearity </a:t>
            </a:r>
            <a:r>
              <a:rPr lang="en-US" altLang="zh-CN" sz="2000" dirty="0" err="1" smtClean="0">
                <a:solidFill>
                  <a:schemeClr val="accent3">
                    <a:lumMod val="50000"/>
                  </a:schemeClr>
                </a:solidFill>
              </a:rPr>
              <a:t>btwn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 Daya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Bay and JUNO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>
                <a:solidFill>
                  <a:schemeClr val="accent1"/>
                </a:solidFill>
              </a:rPr>
              <a:t>Other experiments, like PROSPECT (4.5% energy resolution)</a:t>
            </a:r>
            <a:endParaRPr lang="en-US" altLang="zh-CN" sz="2000" dirty="0">
              <a:solidFill>
                <a:schemeClr val="accent1"/>
              </a:solidFill>
            </a:endParaRPr>
          </a:p>
          <a:p>
            <a:pPr marL="457200" lvl="1">
              <a:spcBef>
                <a:spcPts val="600"/>
              </a:spcBef>
              <a:buClr>
                <a:srgbClr val="FF9900"/>
              </a:buClr>
              <a:buSzPct val="75000"/>
              <a:buFont typeface="Wingdings" pitchFamily="2" charset="2"/>
              <a:buChar char="u"/>
            </a:pPr>
            <a:r>
              <a:rPr lang="en-US" altLang="zh-CN" sz="2000" b="1" dirty="0" smtClean="0">
                <a:solidFill>
                  <a:srgbClr val="C00000"/>
                </a:solidFill>
              </a:rPr>
              <a:t>Gas TPC detector </a:t>
            </a:r>
            <a:r>
              <a:rPr lang="en-US" altLang="zh-CN" sz="2000" b="1" dirty="0" smtClean="0">
                <a:solidFill>
                  <a:schemeClr val="accent1"/>
                </a:solidFill>
              </a:rPr>
              <a:t>at ~20 m from a reactor (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Prototyping </a:t>
            </a: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at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IHEP)</a:t>
            </a:r>
            <a:endParaRPr lang="en-US" altLang="zh-CN" sz="2000" b="1" dirty="0" smtClean="0">
              <a:solidFill>
                <a:schemeClr val="accent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ν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-e scattering</a:t>
            </a:r>
            <a:endParaRPr lang="en-US" altLang="zh-CN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High energy resolution (1%/</a:t>
            </a:r>
            <a:r>
              <a:rPr lang="en-US" altLang="zh-CN" sz="2000" dirty="0" err="1" smtClean="0">
                <a:solidFill>
                  <a:schemeClr val="accent3">
                    <a:lumMod val="50000"/>
                  </a:schemeClr>
                </a:solidFill>
              </a:rPr>
              <a:t>sqrt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(E), Daya Bay 8%, JUNO 3%)</a:t>
            </a:r>
            <a:endParaRPr lang="en-US" altLang="zh-CN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spcBef>
                <a:spcPts val="600"/>
              </a:spcBef>
            </a:pPr>
            <a:r>
              <a:rPr lang="en-US" altLang="zh-CN" sz="2000" dirty="0">
                <a:solidFill>
                  <a:schemeClr val="accent3">
                    <a:lumMod val="50000"/>
                  </a:schemeClr>
                </a:solidFill>
              </a:rPr>
              <a:t>Other motivations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  <a:r>
              <a:rPr lang="en-US" altLang="zh-CN" sz="2000" dirty="0" smtClean="0">
                <a:solidFill>
                  <a:srgbClr val="C00000"/>
                </a:solidFill>
              </a:rPr>
              <a:t> </a:t>
            </a:r>
            <a:r>
              <a:rPr lang="zh-CN" altLang="en-US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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w,   abnormal </a:t>
            </a:r>
            <a:r>
              <a:rPr lang="en-US" altLang="zh-CN" sz="2000" dirty="0">
                <a:solidFill>
                  <a:srgbClr val="C00000"/>
                </a:solidFill>
                <a:sym typeface="Symbol" panose="05050102010706020507" pitchFamily="18" charset="2"/>
              </a:rPr>
              <a:t>magnetic moment (to 10</a:t>
            </a:r>
            <a:r>
              <a:rPr lang="en-US" altLang="zh-CN" sz="2000" baseline="30000" dirty="0">
                <a:solidFill>
                  <a:srgbClr val="C00000"/>
                </a:solidFill>
                <a:sym typeface="Symbol" panose="05050102010706020507" pitchFamily="18" charset="2"/>
              </a:rPr>
              <a:t>-12</a:t>
            </a: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607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45504"/>
            <a:ext cx="8229600" cy="5951848"/>
          </a:xfrm>
        </p:spPr>
        <p:txBody>
          <a:bodyPr/>
          <a:lstStyle/>
          <a:p>
            <a:r>
              <a:rPr lang="en-US" altLang="zh-CN" sz="2400" dirty="0" smtClean="0"/>
              <a:t>Elastic scattering with electron</a:t>
            </a:r>
          </a:p>
          <a:p>
            <a:pPr lvl="1"/>
            <a:r>
              <a:rPr lang="en-US" altLang="zh-CN" dirty="0" smtClean="0"/>
              <a:t>Abnormal magnetic moment (TEXONO, GEMMA, NUMU</a:t>
            </a:r>
            <a:r>
              <a:rPr lang="en-US" altLang="zh-CN" dirty="0"/>
              <a:t>)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Weak mixing angle </a:t>
            </a:r>
            <a:r>
              <a:rPr lang="el-GR" altLang="zh-CN" dirty="0" smtClean="0"/>
              <a:t>θ</a:t>
            </a:r>
            <a:r>
              <a:rPr lang="en-US" altLang="zh-CN" dirty="0" smtClean="0"/>
              <a:t>w</a:t>
            </a:r>
          </a:p>
          <a:p>
            <a:r>
              <a:rPr lang="en-US" altLang="zh-CN" sz="2400" dirty="0" smtClean="0"/>
              <a:t>Inverse Beta Decay</a:t>
            </a:r>
          </a:p>
          <a:p>
            <a:pPr lvl="1"/>
            <a:r>
              <a:rPr lang="en-US" altLang="zh-CN" dirty="0" smtClean="0"/>
              <a:t>Most experiments </a:t>
            </a:r>
            <a:br>
              <a:rPr lang="en-US" altLang="zh-CN" dirty="0" smtClean="0"/>
            </a:br>
            <a:r>
              <a:rPr lang="en-US" altLang="zh-CN" dirty="0" smtClean="0"/>
              <a:t>(LS detector)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</a:rPr>
              <a:t>1.8-10 MeV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means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Natural radioactivity</a:t>
            </a:r>
          </a:p>
          <a:p>
            <a:pPr lvl="1"/>
            <a:r>
              <a:rPr lang="en-US" altLang="zh-CN" dirty="0" smtClean="0">
                <a:solidFill>
                  <a:srgbClr val="C00000"/>
                </a:solidFill>
              </a:rPr>
              <a:t>Long-lived isotopes </a:t>
            </a:r>
            <a:br>
              <a:rPr lang="en-US" altLang="zh-CN" dirty="0" smtClean="0">
                <a:solidFill>
                  <a:srgbClr val="C00000"/>
                </a:solidFill>
              </a:rPr>
            </a:br>
            <a:r>
              <a:rPr lang="en-US" altLang="zh-CN" dirty="0" smtClean="0">
                <a:solidFill>
                  <a:srgbClr val="C00000"/>
                </a:solidFill>
              </a:rPr>
              <a:t>produced by cosmic muons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Reactor Neutrino Experiments</a:t>
            </a:r>
            <a:endParaRPr lang="zh-CN" altLang="en-US" dirty="0"/>
          </a:p>
        </p:txBody>
      </p:sp>
      <p:pic>
        <p:nvPicPr>
          <p:cNvPr id="4" name="Picture 2" descr="D:\DayaWane\plot\working_psd\neutrino_spect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96952"/>
            <a:ext cx="3162549" cy="300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660232" y="2627620"/>
            <a:ext cx="17556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</a:rPr>
              <a:t>Peak at 4 MeV</a:t>
            </a:r>
          </a:p>
        </p:txBody>
      </p:sp>
    </p:spTree>
    <p:extLst>
      <p:ext uri="{BB962C8B-B14F-4D97-AF65-F5344CB8AC3E}">
        <p14:creationId xmlns:p14="http://schemas.microsoft.com/office/powerpoint/2010/main" val="2686691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Natural Radioactivity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35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805736"/>
          </a:xfrm>
        </p:spPr>
        <p:txBody>
          <a:bodyPr/>
          <a:lstStyle/>
          <a:p>
            <a:r>
              <a:rPr lang="zh-CN" altLang="en-US" sz="4800">
                <a:solidFill>
                  <a:schemeClr val="accent2"/>
                </a:solidFill>
              </a:rPr>
              <a:t>天然放射性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1808"/>
          </a:xfrm>
        </p:spPr>
        <p:txBody>
          <a:bodyPr/>
          <a:lstStyle/>
          <a:p>
            <a:r>
              <a:rPr lang="zh-CN" altLang="en-US" smtClean="0"/>
              <a:t>天然放射性无处不在，例如：</a:t>
            </a:r>
            <a:endParaRPr lang="en-US" altLang="zh-CN" smtClean="0"/>
          </a:p>
          <a:p>
            <a:pPr lvl="1"/>
            <a:r>
              <a:rPr lang="en-US" altLang="zh-CN" sz="2800" baseline="30000" smtClean="0"/>
              <a:t>238</a:t>
            </a:r>
            <a:r>
              <a:rPr lang="en-US" altLang="zh-CN" sz="2800" smtClean="0"/>
              <a:t>U      </a:t>
            </a:r>
            <a:r>
              <a:rPr lang="en-US" altLang="zh-CN" sz="2800"/>
              <a:t>(</a:t>
            </a:r>
            <a:r>
              <a:rPr lang="en-US" altLang="zh-CN" sz="2800" baseline="30000" smtClean="0"/>
              <a:t>222</a:t>
            </a:r>
            <a:r>
              <a:rPr lang="en-US" altLang="zh-CN" sz="2800" smtClean="0"/>
              <a:t>Rn</a:t>
            </a:r>
            <a:r>
              <a:rPr lang="zh-CN" altLang="en-US" sz="2800" smtClean="0"/>
              <a:t>，</a:t>
            </a:r>
            <a:r>
              <a:rPr lang="en-US" altLang="zh-CN" sz="2800" baseline="30000" smtClean="0"/>
              <a:t>210</a:t>
            </a:r>
            <a:r>
              <a:rPr lang="en-US" altLang="zh-CN" sz="2800" smtClean="0"/>
              <a:t>Pb</a:t>
            </a:r>
            <a:r>
              <a:rPr lang="zh-CN" altLang="en-US" sz="2800" smtClean="0"/>
              <a:t>来历</a:t>
            </a:r>
            <a:r>
              <a:rPr lang="en-US" altLang="zh-CN" sz="2800" smtClean="0"/>
              <a:t>)</a:t>
            </a:r>
          </a:p>
          <a:p>
            <a:pPr lvl="1"/>
            <a:r>
              <a:rPr lang="en-US" altLang="zh-CN" sz="2800" baseline="30000" smtClean="0"/>
              <a:t>232</a:t>
            </a:r>
            <a:r>
              <a:rPr lang="en-US" altLang="zh-CN" sz="2800" smtClean="0"/>
              <a:t>Th</a:t>
            </a:r>
          </a:p>
          <a:p>
            <a:pPr marL="457200" lvl="1" indent="0">
              <a:buNone/>
            </a:pPr>
            <a:r>
              <a:rPr lang="zh-CN" altLang="en-US" sz="2800" smtClean="0"/>
              <a:t>有灰尘的地方就会有以上两种放射性</a:t>
            </a:r>
            <a:endParaRPr lang="en-US" altLang="zh-CN" sz="2800" smtClean="0"/>
          </a:p>
          <a:p>
            <a:pPr lvl="1"/>
            <a:r>
              <a:rPr lang="en-US" altLang="zh-CN" sz="2800" baseline="30000" smtClean="0"/>
              <a:t>40</a:t>
            </a:r>
            <a:r>
              <a:rPr lang="en-US" altLang="zh-CN" sz="2800" smtClean="0"/>
              <a:t>K  </a:t>
            </a:r>
            <a:r>
              <a:rPr lang="zh-CN" altLang="en-US" sz="2800" smtClean="0"/>
              <a:t>（玻璃、人体 </a:t>
            </a:r>
            <a:r>
              <a:rPr lang="en-US" altLang="zh-CN" sz="2800" smtClean="0"/>
              <a:t>~ 5000Bq</a:t>
            </a:r>
            <a:r>
              <a:rPr lang="zh-CN" altLang="en-US" sz="2800" smtClean="0"/>
              <a:t>）</a:t>
            </a:r>
            <a:endParaRPr lang="en-US" altLang="zh-CN" sz="2800" smtClean="0"/>
          </a:p>
          <a:p>
            <a:r>
              <a:rPr lang="zh-CN" altLang="en-US" smtClean="0"/>
              <a:t>宇生放射性    </a:t>
            </a:r>
            <a:r>
              <a:rPr lang="en-US" altLang="zh-CN" baseline="30000" smtClean="0"/>
              <a:t>14</a:t>
            </a:r>
            <a:r>
              <a:rPr lang="en-US" altLang="zh-CN" smtClean="0"/>
              <a:t>C</a:t>
            </a:r>
            <a:r>
              <a:rPr lang="zh-CN" altLang="en-US" smtClean="0"/>
              <a:t>测定年代</a:t>
            </a:r>
            <a:endParaRPr lang="en-US" altLang="zh-CN" smtClean="0"/>
          </a:p>
          <a:p>
            <a:r>
              <a:rPr lang="zh-CN" altLang="en-US" smtClean="0"/>
              <a:t>人工放射性，例如：</a:t>
            </a:r>
            <a:endParaRPr lang="en-US" altLang="zh-CN" smtClean="0"/>
          </a:p>
          <a:p>
            <a:pPr lvl="1"/>
            <a:r>
              <a:rPr lang="en-US" altLang="zh-CN" sz="2800" baseline="30000" smtClean="0"/>
              <a:t>60</a:t>
            </a:r>
            <a:r>
              <a:rPr lang="en-US" altLang="zh-CN" sz="2800" smtClean="0"/>
              <a:t>Co  </a:t>
            </a:r>
            <a:r>
              <a:rPr lang="zh-CN" altLang="en-US" sz="2800" smtClean="0"/>
              <a:t>（不锈钢、育种、刻度源）</a:t>
            </a:r>
            <a:endParaRPr lang="en-US" altLang="zh-CN" sz="2800" smtClean="0"/>
          </a:p>
          <a:p>
            <a:pPr lvl="1"/>
            <a:r>
              <a:rPr lang="en-US" altLang="zh-CN" sz="2800" baseline="30000" smtClean="0"/>
              <a:t>137</a:t>
            </a:r>
            <a:r>
              <a:rPr lang="en-US" altLang="zh-CN" sz="2800" smtClean="0"/>
              <a:t>Cs  </a:t>
            </a:r>
            <a:r>
              <a:rPr lang="zh-CN" altLang="en-US" sz="2800" smtClean="0"/>
              <a:t>（水</a:t>
            </a:r>
            <a:r>
              <a:rPr lang="zh-CN" altLang="en-US" sz="2800"/>
              <a:t>、刻度源</a:t>
            </a:r>
            <a:r>
              <a:rPr lang="zh-CN" altLang="en-US" sz="2800" smtClean="0"/>
              <a:t>）</a:t>
            </a:r>
            <a:endParaRPr lang="en-US" altLang="zh-CN" sz="2800" smtClean="0"/>
          </a:p>
          <a:p>
            <a:pPr lvl="1"/>
            <a:endParaRPr lang="en-US" altLang="zh-CN" sz="2800"/>
          </a:p>
        </p:txBody>
      </p:sp>
      <p:sp>
        <p:nvSpPr>
          <p:cNvPr id="4" name="TextBox 3"/>
          <p:cNvSpPr txBox="1"/>
          <p:nvPr/>
        </p:nvSpPr>
        <p:spPr>
          <a:xfrm>
            <a:off x="5580112" y="171470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/>
              <a:t>岩石、土壤、空气</a:t>
            </a:r>
            <a:endParaRPr lang="zh-CN" altLang="en-US" sz="2800" b="1"/>
          </a:p>
        </p:txBody>
      </p:sp>
    </p:spTree>
    <p:extLst>
      <p:ext uri="{BB962C8B-B14F-4D97-AF65-F5344CB8AC3E}">
        <p14:creationId xmlns:p14="http://schemas.microsoft.com/office/powerpoint/2010/main" val="168959396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4274" name="Picture 2" descr="D:\DayaWane\学生工作\2006 李小波\232Th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6"/>
          <a:stretch/>
        </p:blipFill>
        <p:spPr bwMode="auto">
          <a:xfrm>
            <a:off x="35496" y="-1"/>
            <a:ext cx="9073008" cy="686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3030051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chemeClr val="accent1"/>
                </a:solidFill>
                <a:sym typeface="Symbol"/>
              </a:rPr>
              <a:t>粒子：穿不过一层纸</a:t>
            </a:r>
            <a:endParaRPr lang="en-US" altLang="zh-CN" sz="2400" b="1" smtClean="0">
              <a:solidFill>
                <a:schemeClr val="accent1"/>
              </a:solidFill>
              <a:sym typeface="Symbol"/>
            </a:endParaRPr>
          </a:p>
          <a:p>
            <a:r>
              <a:rPr lang="zh-CN" altLang="zh-CN" sz="2400" b="1" smtClean="0">
                <a:solidFill>
                  <a:schemeClr val="accent1"/>
                </a:solidFill>
                <a:sym typeface="Symbol"/>
              </a:rPr>
              <a:t></a:t>
            </a:r>
            <a:r>
              <a:rPr lang="zh-CN" altLang="en-US" sz="2400" b="1" smtClean="0">
                <a:solidFill>
                  <a:schemeClr val="accent1"/>
                </a:solidFill>
                <a:sym typeface="Symbol"/>
              </a:rPr>
              <a:t>射线：厘米</a:t>
            </a:r>
            <a:endParaRPr lang="en-US" altLang="zh-CN" sz="2400" b="1" smtClean="0">
              <a:solidFill>
                <a:schemeClr val="accent1"/>
              </a:solidFill>
              <a:sym typeface="Symbo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10740" y="6453742"/>
            <a:ext cx="3081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000" b="1">
                <a:solidFill>
                  <a:schemeClr val="accent1"/>
                </a:solidFill>
                <a:sym typeface="Symbol"/>
              </a:rPr>
              <a:t>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射线：衰减长度</a:t>
            </a:r>
            <a:r>
              <a:rPr lang="en-US" altLang="zh-CN" sz="2000" b="1">
                <a:solidFill>
                  <a:schemeClr val="accent1"/>
                </a:solidFill>
                <a:sym typeface="Symbol"/>
              </a:rPr>
              <a:t>20 cm</a:t>
            </a:r>
            <a:r>
              <a:rPr lang="zh-CN" altLang="en-US" sz="2000" b="1">
                <a:solidFill>
                  <a:schemeClr val="accent1"/>
                </a:solidFill>
                <a:sym typeface="Symbol"/>
              </a:rPr>
              <a:t>水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2852936"/>
            <a:ext cx="3096344" cy="36008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93339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954" name="Picture 2" descr="nue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08050"/>
            <a:ext cx="2952700" cy="278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955" name="Rectangle 3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301625" y="14463"/>
            <a:ext cx="8229600" cy="893587"/>
          </a:xfrm>
        </p:spPr>
        <p:txBody>
          <a:bodyPr/>
          <a:lstStyle/>
          <a:p>
            <a:pPr algn="ctr"/>
            <a:r>
              <a:rPr lang="en-US" altLang="zh-CN" dirty="0" smtClean="0"/>
              <a:t>Neutrino Signal (IBD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pSp>
        <p:nvGrpSpPr>
          <p:cNvPr id="637956" name="Group 4"/>
          <p:cNvGrpSpPr>
            <a:grpSpLocks/>
          </p:cNvGrpSpPr>
          <p:nvPr/>
        </p:nvGrpSpPr>
        <p:grpSpPr bwMode="auto">
          <a:xfrm>
            <a:off x="468313" y="862684"/>
            <a:ext cx="3890962" cy="2363788"/>
            <a:chOff x="521" y="572"/>
            <a:chExt cx="2198" cy="1489"/>
          </a:xfrm>
        </p:grpSpPr>
        <p:graphicFrame>
          <p:nvGraphicFramePr>
            <p:cNvPr id="637957" name="Object 5"/>
            <p:cNvGraphicFramePr>
              <a:graphicFrameLocks noChangeAspect="1"/>
            </p:cNvGraphicFramePr>
            <p:nvPr/>
          </p:nvGraphicFramePr>
          <p:xfrm>
            <a:off x="521" y="1052"/>
            <a:ext cx="1248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92" name="Equation" r:id="rId5" imgW="977760" imgH="241200" progId="Equation.DSMT4">
                    <p:embed/>
                  </p:oleObj>
                </mc:Choice>
                <mc:Fallback>
                  <p:oleObj name="Equation" r:id="rId5" imgW="9777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1052"/>
                          <a:ext cx="1248" cy="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37958" name="Object 6"/>
            <p:cNvGraphicFramePr>
              <a:graphicFrameLocks noChangeAspect="1"/>
            </p:cNvGraphicFramePr>
            <p:nvPr/>
          </p:nvGraphicFramePr>
          <p:xfrm>
            <a:off x="1649" y="778"/>
            <a:ext cx="1070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93" name="Equation" r:id="rId7" imgW="838080" imgH="228600" progId="Equation.DSMT4">
                    <p:embed/>
                  </p:oleObj>
                </mc:Choice>
                <mc:Fallback>
                  <p:oleObj name="Equation" r:id="rId7" imgW="8380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9" y="778"/>
                          <a:ext cx="1070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7959" name="Line 7"/>
            <p:cNvSpPr>
              <a:spLocks noChangeShapeType="1"/>
            </p:cNvSpPr>
            <p:nvPr/>
          </p:nvSpPr>
          <p:spPr bwMode="auto">
            <a:xfrm>
              <a:off x="1337" y="935"/>
              <a:ext cx="0" cy="14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37960" name="Line 8"/>
            <p:cNvSpPr>
              <a:spLocks noChangeShapeType="1"/>
            </p:cNvSpPr>
            <p:nvPr/>
          </p:nvSpPr>
          <p:spPr bwMode="auto">
            <a:xfrm>
              <a:off x="1337" y="935"/>
              <a:ext cx="24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37961" name="Line 9"/>
            <p:cNvSpPr>
              <a:spLocks noChangeShapeType="1"/>
            </p:cNvSpPr>
            <p:nvPr/>
          </p:nvSpPr>
          <p:spPr bwMode="auto">
            <a:xfrm flipH="1">
              <a:off x="1676" y="1298"/>
              <a:ext cx="0" cy="181"/>
            </a:xfrm>
            <a:prstGeom prst="line">
              <a:avLst/>
            </a:prstGeom>
            <a:noFill/>
            <a:ln w="9525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37962" name="Text Box 10"/>
            <p:cNvSpPr txBox="1">
              <a:spLocks noChangeArrowheads="1"/>
            </p:cNvSpPr>
            <p:nvPr/>
          </p:nvSpPr>
          <p:spPr bwMode="auto">
            <a:xfrm>
              <a:off x="859" y="1479"/>
              <a:ext cx="1840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 b="0" dirty="0">
                  <a:solidFill>
                    <a:srgbClr val="0033CC"/>
                  </a:solidFill>
                  <a:effectLst/>
                </a:rPr>
                <a:t>Capture on H or </a:t>
              </a:r>
              <a:r>
                <a:rPr lang="en-US" altLang="zh-CN" sz="1800" b="0" dirty="0" err="1">
                  <a:solidFill>
                    <a:srgbClr val="0033CC"/>
                  </a:solidFill>
                  <a:effectLst/>
                </a:rPr>
                <a:t>Gd</a:t>
              </a:r>
              <a:r>
                <a:rPr lang="en-US" altLang="zh-CN" sz="1800" b="0" dirty="0">
                  <a:solidFill>
                    <a:srgbClr val="0033CC"/>
                  </a:solidFill>
                  <a:effectLst/>
                </a:rPr>
                <a:t>,</a:t>
              </a:r>
              <a:br>
                <a:rPr lang="en-US" altLang="zh-CN" sz="1800" b="0" dirty="0">
                  <a:solidFill>
                    <a:srgbClr val="0033CC"/>
                  </a:solidFill>
                  <a:effectLst/>
                </a:rPr>
              </a:br>
              <a:r>
                <a:rPr lang="en-US" altLang="zh-CN" sz="1800" b="0" dirty="0">
                  <a:solidFill>
                    <a:srgbClr val="0033CC"/>
                  </a:solidFill>
                  <a:effectLst/>
                </a:rPr>
                <a:t>Delayed signal, 2.2, 8 MeV</a:t>
              </a:r>
            </a:p>
          </p:txBody>
        </p:sp>
        <p:sp>
          <p:nvSpPr>
            <p:cNvPr id="637963" name="Text Box 11"/>
            <p:cNvSpPr txBox="1">
              <a:spLocks noChangeArrowheads="1"/>
            </p:cNvSpPr>
            <p:nvPr/>
          </p:nvSpPr>
          <p:spPr bwMode="auto">
            <a:xfrm>
              <a:off x="1585" y="572"/>
              <a:ext cx="86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eaLnBrk="0" hangingPunct="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 b="0">
                  <a:solidFill>
                    <a:srgbClr val="FF0000"/>
                  </a:solidFill>
                  <a:effectLst/>
                </a:rPr>
                <a:t>Prompt signal</a:t>
              </a:r>
            </a:p>
          </p:txBody>
        </p:sp>
      </p:grpSp>
      <p:sp>
        <p:nvSpPr>
          <p:cNvPr id="637964" name="Text Box 12"/>
          <p:cNvSpPr txBox="1">
            <a:spLocks noChangeArrowheads="1"/>
          </p:cNvSpPr>
          <p:nvPr/>
        </p:nvSpPr>
        <p:spPr bwMode="auto">
          <a:xfrm>
            <a:off x="6444208" y="1052736"/>
            <a:ext cx="187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Tx/>
              <a:buFontTx/>
              <a:buNone/>
            </a:pPr>
            <a:r>
              <a:rPr kumimoji="0" lang="en-US" altLang="zh-CN" sz="1600" b="0" u="sng">
                <a:solidFill>
                  <a:srgbClr val="FF0000"/>
                </a:solidFill>
                <a:effectLst/>
                <a:latin typeface="Arial" charset="0"/>
              </a:rPr>
              <a:t>Peak at 4 MeV</a:t>
            </a:r>
          </a:p>
        </p:txBody>
      </p:sp>
      <p:pic>
        <p:nvPicPr>
          <p:cNvPr id="637965" name="Picture 13" descr="delaye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3757612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7966" name="Line 14"/>
          <p:cNvSpPr>
            <a:spLocks noChangeShapeType="1"/>
          </p:cNvSpPr>
          <p:nvPr/>
        </p:nvSpPr>
        <p:spPr bwMode="auto">
          <a:xfrm>
            <a:off x="2400300" y="3990975"/>
            <a:ext cx="0" cy="1800225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7967" name="AutoShape 15"/>
          <p:cNvSpPr>
            <a:spLocks noChangeArrowheads="1"/>
          </p:cNvSpPr>
          <p:nvPr/>
        </p:nvSpPr>
        <p:spPr bwMode="auto">
          <a:xfrm>
            <a:off x="2413000" y="4529138"/>
            <a:ext cx="288925" cy="254000"/>
          </a:xfrm>
          <a:prstGeom prst="rightArrow">
            <a:avLst>
              <a:gd name="adj1" fmla="val 26250"/>
              <a:gd name="adj2" fmla="val 61251"/>
            </a:avLst>
          </a:prstGeom>
          <a:solidFill>
            <a:srgbClr val="FF9933"/>
          </a:solidFill>
          <a:ln w="9525" algn="ctr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37968" name="Text Box 16"/>
          <p:cNvSpPr txBox="1">
            <a:spLocks noChangeArrowheads="1"/>
          </p:cNvSpPr>
          <p:nvPr/>
        </p:nvSpPr>
        <p:spPr bwMode="auto">
          <a:xfrm>
            <a:off x="900113" y="4148138"/>
            <a:ext cx="143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Tx/>
              <a:buFontTx/>
              <a:buNone/>
            </a:pPr>
            <a:r>
              <a:rPr kumimoji="0" lang="en-US" altLang="zh-CN" sz="1600" b="0">
                <a:effectLst/>
                <a:latin typeface="Arial" charset="0"/>
              </a:rPr>
              <a:t>Capture on H</a:t>
            </a:r>
          </a:p>
        </p:txBody>
      </p:sp>
      <p:sp>
        <p:nvSpPr>
          <p:cNvPr id="637969" name="Text Box 17"/>
          <p:cNvSpPr txBox="1">
            <a:spLocks noChangeArrowheads="1"/>
          </p:cNvSpPr>
          <p:nvPr/>
        </p:nvSpPr>
        <p:spPr bwMode="auto">
          <a:xfrm>
            <a:off x="2989263" y="4364038"/>
            <a:ext cx="1728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SzTx/>
              <a:buFontTx/>
              <a:buNone/>
            </a:pPr>
            <a:r>
              <a:rPr kumimoji="0" lang="en-US" altLang="zh-CN" sz="1600" b="0">
                <a:effectLst/>
                <a:latin typeface="Arial" charset="0"/>
              </a:rPr>
              <a:t>Capture on Gd</a:t>
            </a:r>
          </a:p>
        </p:txBody>
      </p:sp>
      <p:sp>
        <p:nvSpPr>
          <p:cNvPr id="637971" name="Line 19"/>
          <p:cNvSpPr>
            <a:spLocks noChangeShapeType="1"/>
          </p:cNvSpPr>
          <p:nvPr/>
        </p:nvSpPr>
        <p:spPr bwMode="auto">
          <a:xfrm>
            <a:off x="4356100" y="1557338"/>
            <a:ext cx="863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7972" name="Line 20"/>
          <p:cNvSpPr>
            <a:spLocks noChangeShapeType="1"/>
          </p:cNvSpPr>
          <p:nvPr/>
        </p:nvSpPr>
        <p:spPr bwMode="auto">
          <a:xfrm>
            <a:off x="2339975" y="2924175"/>
            <a:ext cx="0" cy="5048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37974" name="Text Box 22"/>
          <p:cNvSpPr txBox="1">
            <a:spLocks noChangeArrowheads="1"/>
          </p:cNvSpPr>
          <p:nvPr/>
        </p:nvSpPr>
        <p:spPr bwMode="auto">
          <a:xfrm>
            <a:off x="301626" y="6032745"/>
            <a:ext cx="39243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1800" b="1" dirty="0" smtClean="0"/>
              <a:t>Neutron capture after </a:t>
            </a:r>
            <a:r>
              <a:rPr lang="en-US" altLang="zh-CN" sz="1800" b="1" dirty="0" err="1" smtClean="0"/>
              <a:t>thermalization</a:t>
            </a:r>
            <a:endParaRPr lang="zh-CN" altLang="en-US" sz="1800" b="1" dirty="0"/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Time constant ~30</a:t>
            </a:r>
            <a:r>
              <a:rPr lang="zh-CN" altLang="en-US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zh-CN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us</a:t>
            </a:r>
            <a:r>
              <a:rPr lang="zh-CN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（</a:t>
            </a:r>
            <a:r>
              <a:rPr lang="en-US" altLang="zh-CN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0.1% </a:t>
            </a:r>
            <a:r>
              <a:rPr lang="en-US" altLang="zh-CN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Gd</a:t>
            </a:r>
            <a:r>
              <a:rPr lang="zh-CN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）</a:t>
            </a:r>
            <a:endParaRPr lang="zh-CN" altLang="en-US" sz="1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4513263" y="3839242"/>
            <a:ext cx="4517683" cy="283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5000"/>
              <a:buFont typeface="Wingdings" pitchFamily="2" charset="2"/>
              <a:buChar char="u"/>
              <a:defRPr kumimoji="1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Font typeface="Wingdings" pitchFamily="2" charset="2"/>
              <a:buChar char="ð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20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Inverse beta decay reaction, </a:t>
            </a:r>
            <a:r>
              <a:rPr lang="en-US" altLang="zh-CN" sz="2000" b="0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proposed by </a:t>
            </a:r>
            <a:r>
              <a:rPr lang="en-US" altLang="zh-CN" sz="2000" b="0" dirty="0" err="1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Pontecorvo</a:t>
            </a:r>
            <a:r>
              <a:rPr lang="en-US" altLang="zh-CN" sz="2000" b="0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called Cowan-Reines reaction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Coincidence of </a:t>
            </a:r>
          </a:p>
          <a:p>
            <a:pPr lvl="1">
              <a:defRPr/>
            </a:pPr>
            <a:r>
              <a:rPr lang="en-US" altLang="zh-CN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Prompt: positron, energy correlated to neutrino energy</a:t>
            </a:r>
          </a:p>
          <a:p>
            <a:pPr lvl="1">
              <a:defRPr/>
            </a:pPr>
            <a:r>
              <a:rPr lang="en-US" altLang="zh-CN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Delayed: neutron capture</a:t>
            </a:r>
          </a:p>
          <a:p>
            <a:pPr>
              <a:defRPr/>
            </a:pPr>
            <a:r>
              <a:rPr lang="en-US" altLang="zh-CN" sz="20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10,000 times </a:t>
            </a:r>
            <a:r>
              <a:rPr lang="en-US" altLang="zh-CN" sz="2000" dirty="0" err="1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bkg</a:t>
            </a:r>
            <a:r>
              <a:rPr lang="en-US" altLang="zh-CN" sz="2000" dirty="0" smtClean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reduction</a:t>
            </a:r>
            <a:endParaRPr lang="zh-CN" altLang="en-US" sz="2000" dirty="0" smtClean="0">
              <a:solidFill>
                <a:schemeClr val="accent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0149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8644" r="42298" b="7494"/>
          <a:stretch/>
        </p:blipFill>
        <p:spPr bwMode="auto">
          <a:xfrm>
            <a:off x="107504" y="548680"/>
            <a:ext cx="5101829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209333" y="548680"/>
            <a:ext cx="3914504" cy="3407972"/>
          </a:xfrm>
        </p:spPr>
        <p:txBody>
          <a:bodyPr/>
          <a:lstStyle/>
          <a:p>
            <a:r>
              <a:rPr lang="zh-CN" altLang="en-US" smtClean="0"/>
              <a:t>平衡态</a:t>
            </a:r>
            <a:endParaRPr lang="en-US" altLang="zh-CN" smtClean="0"/>
          </a:p>
          <a:p>
            <a:r>
              <a:rPr lang="zh-CN" altLang="en-US" smtClean="0"/>
              <a:t>非平衡态</a:t>
            </a:r>
            <a:endParaRPr lang="en-US" altLang="zh-CN" smtClean="0"/>
          </a:p>
          <a:p>
            <a:pPr lvl="1"/>
            <a:r>
              <a:rPr lang="zh-CN" altLang="en-US" smtClean="0"/>
              <a:t>纯化光除</a:t>
            </a:r>
            <a:r>
              <a:rPr lang="en-US" altLang="zh-CN" smtClean="0"/>
              <a:t>U</a:t>
            </a:r>
            <a:r>
              <a:rPr lang="zh-CN" altLang="en-US" smtClean="0"/>
              <a:t>、</a:t>
            </a:r>
            <a:r>
              <a:rPr lang="en-US" altLang="zh-CN" smtClean="0"/>
              <a:t>Th</a:t>
            </a:r>
            <a:r>
              <a:rPr lang="zh-CN" altLang="en-US" smtClean="0"/>
              <a:t>不够，还需要除掉</a:t>
            </a:r>
            <a:r>
              <a:rPr lang="en-US" altLang="zh-CN" smtClean="0"/>
              <a:t>Ra</a:t>
            </a:r>
          </a:p>
          <a:p>
            <a:pPr lvl="1"/>
            <a:r>
              <a:rPr lang="en-US" altLang="zh-CN" smtClean="0"/>
              <a:t>Pb-210</a:t>
            </a:r>
            <a:r>
              <a:rPr lang="zh-CN" altLang="en-US" smtClean="0"/>
              <a:t>（老铅）</a:t>
            </a:r>
            <a:endParaRPr lang="en-US" altLang="zh-CN" smtClean="0"/>
          </a:p>
          <a:p>
            <a:r>
              <a:rPr lang="zh-CN" altLang="en-US" smtClean="0"/>
              <a:t>级联衰变 </a:t>
            </a:r>
            <a:r>
              <a:rPr lang="en-US" altLang="zh-CN" smtClean="0"/>
              <a:t>(Cascade)</a:t>
            </a:r>
          </a:p>
          <a:p>
            <a:r>
              <a:rPr lang="zh-CN" altLang="en-US" smtClean="0"/>
              <a:t>模拟的产生子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U</a:t>
            </a:r>
            <a:r>
              <a:rPr lang="zh-CN" altLang="en-US" smtClean="0"/>
              <a:t>、</a:t>
            </a:r>
            <a:r>
              <a:rPr lang="en-US" altLang="zh-CN" smtClean="0"/>
              <a:t>Th</a:t>
            </a:r>
            <a:r>
              <a:rPr lang="zh-CN" altLang="en-US" smtClean="0"/>
              <a:t>衰变链</a:t>
            </a:r>
            <a:endParaRPr lang="zh-CN" altLang="en-US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0000" r="21609" b="45000"/>
          <a:stretch/>
        </p:blipFill>
        <p:spPr bwMode="auto">
          <a:xfrm>
            <a:off x="3203848" y="4437112"/>
            <a:ext cx="5403851" cy="2295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椭圆 3"/>
          <p:cNvSpPr/>
          <p:nvPr/>
        </p:nvSpPr>
        <p:spPr bwMode="auto">
          <a:xfrm>
            <a:off x="7524328" y="5584902"/>
            <a:ext cx="93610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2843808" y="4005064"/>
            <a:ext cx="93610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548680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</a:rPr>
              <a:t>45</a:t>
            </a:r>
            <a:r>
              <a:rPr lang="zh-CN" altLang="en-US" sz="2800" b="1" smtClean="0">
                <a:solidFill>
                  <a:schemeClr val="accent1"/>
                </a:solidFill>
              </a:rPr>
              <a:t>亿年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441794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</a:rPr>
              <a:t>140</a:t>
            </a:r>
            <a:r>
              <a:rPr lang="zh-CN" altLang="en-US" sz="2800" b="1" smtClean="0">
                <a:solidFill>
                  <a:schemeClr val="accent1"/>
                </a:solidFill>
              </a:rPr>
              <a:t>亿年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650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3972647"/>
            <a:ext cx="5328592" cy="2768721"/>
          </a:xfrm>
        </p:spPr>
        <p:txBody>
          <a:bodyPr/>
          <a:lstStyle/>
          <a:p>
            <a:r>
              <a:rPr lang="zh-CN" altLang="en-US" sz="2400"/>
              <a:t>贝克（</a:t>
            </a:r>
            <a:r>
              <a:rPr lang="en-US" altLang="zh-CN" sz="2400"/>
              <a:t>Bq</a:t>
            </a:r>
            <a:r>
              <a:rPr lang="zh-CN" altLang="en-US" sz="2400"/>
              <a:t>）：每秒一次衰变</a:t>
            </a:r>
            <a:endParaRPr lang="en-US" altLang="zh-CN" sz="2400"/>
          </a:p>
          <a:p>
            <a:r>
              <a:rPr lang="zh-CN" altLang="en-US" sz="2400"/>
              <a:t>居里（</a:t>
            </a:r>
            <a:r>
              <a:rPr lang="en-US" altLang="zh-CN" sz="2400"/>
              <a:t>Ci</a:t>
            </a:r>
            <a:r>
              <a:rPr lang="zh-CN" altLang="en-US" sz="2400"/>
              <a:t>）：</a:t>
            </a:r>
            <a:r>
              <a:rPr lang="en-US" altLang="zh-CN" sz="2400"/>
              <a:t>3.7</a:t>
            </a:r>
            <a:r>
              <a:rPr lang="en-US" altLang="zh-CN" sz="2400">
                <a:sym typeface="Symbol"/>
              </a:rPr>
              <a:t>10</a:t>
            </a:r>
            <a:r>
              <a:rPr lang="en-US" altLang="zh-CN" sz="2400" baseline="30000">
                <a:sym typeface="Symbol"/>
              </a:rPr>
              <a:t>10 </a:t>
            </a:r>
            <a:r>
              <a:rPr lang="en-US" altLang="zh-CN" sz="2400">
                <a:sym typeface="Symbol"/>
              </a:rPr>
              <a:t> </a:t>
            </a:r>
            <a:r>
              <a:rPr lang="en-US" altLang="zh-CN" sz="2400" smtClean="0">
                <a:sym typeface="Symbol"/>
              </a:rPr>
              <a:t>Bq</a:t>
            </a:r>
            <a:r>
              <a:rPr lang="zh-CN" altLang="en-US" sz="2400" smtClean="0">
                <a:sym typeface="Symbol"/>
              </a:rPr>
              <a:t>， </a:t>
            </a:r>
            <a:r>
              <a:rPr lang="zh-CN" altLang="en-US" sz="2400" smtClean="0"/>
              <a:t>微</a:t>
            </a:r>
            <a:r>
              <a:rPr lang="zh-CN" altLang="en-US" sz="2400"/>
              <a:t>居</a:t>
            </a:r>
            <a:r>
              <a:rPr lang="en-US" altLang="zh-CN" sz="2400"/>
              <a:t>=</a:t>
            </a:r>
            <a:r>
              <a:rPr lang="zh-CN" altLang="en-US" sz="2400" smtClean="0"/>
              <a:t>安全</a:t>
            </a:r>
            <a:r>
              <a:rPr lang="zh-CN" altLang="en-US" sz="2400"/>
              <a:t>，</a:t>
            </a:r>
            <a:r>
              <a:rPr lang="zh-CN" altLang="en-US" sz="2400" smtClean="0"/>
              <a:t>毫</a:t>
            </a:r>
            <a:r>
              <a:rPr lang="zh-CN" altLang="en-US" sz="2400"/>
              <a:t>居</a:t>
            </a:r>
            <a:r>
              <a:rPr lang="en-US" altLang="zh-CN" sz="2400"/>
              <a:t>=</a:t>
            </a:r>
            <a:r>
              <a:rPr lang="zh-CN" altLang="en-US" sz="2400" smtClean="0"/>
              <a:t>小心，居里</a:t>
            </a:r>
            <a:r>
              <a:rPr lang="en-US" altLang="zh-CN" sz="2400" smtClean="0"/>
              <a:t>=</a:t>
            </a:r>
            <a:r>
              <a:rPr lang="zh-CN" altLang="en-US" sz="2400" smtClean="0"/>
              <a:t>致命</a:t>
            </a:r>
            <a:endParaRPr lang="en-US" altLang="zh-CN" sz="2400">
              <a:sym typeface="Symbol"/>
            </a:endParaRPr>
          </a:p>
          <a:p>
            <a:r>
              <a:rPr lang="en-US" altLang="zh-CN" sz="2400">
                <a:sym typeface="Symbol"/>
              </a:rPr>
              <a:t>ppm, ppb</a:t>
            </a:r>
            <a:r>
              <a:rPr lang="zh-CN" altLang="en-US" sz="2400" smtClean="0">
                <a:sym typeface="Symbol"/>
              </a:rPr>
              <a:t>：</a:t>
            </a:r>
            <a:endParaRPr lang="en-US" altLang="zh-CN" sz="2400" smtClean="0">
              <a:sym typeface="Symbol"/>
            </a:endParaRPr>
          </a:p>
          <a:p>
            <a:pPr lvl="1">
              <a:lnSpc>
                <a:spcPct val="80000"/>
              </a:lnSpc>
            </a:pPr>
            <a:r>
              <a:rPr lang="en-US" altLang="zh-CN"/>
              <a:t>1 ppb  40K  = 258.4 </a:t>
            </a:r>
            <a:r>
              <a:rPr lang="en-US" altLang="zh-CN" smtClean="0"/>
              <a:t>mBq/kg</a:t>
            </a:r>
          </a:p>
          <a:p>
            <a:pPr lvl="1">
              <a:lnSpc>
                <a:spcPct val="80000"/>
              </a:lnSpc>
            </a:pPr>
            <a:r>
              <a:rPr lang="en-US" altLang="zh-CN" smtClean="0"/>
              <a:t>1 </a:t>
            </a:r>
            <a:r>
              <a:rPr lang="en-US" altLang="zh-CN"/>
              <a:t>ppb 238U  =  12.4 </a:t>
            </a:r>
            <a:r>
              <a:rPr lang="en-US" altLang="zh-CN" smtClean="0"/>
              <a:t>mBq/kg</a:t>
            </a:r>
          </a:p>
          <a:p>
            <a:pPr lvl="1">
              <a:lnSpc>
                <a:spcPct val="80000"/>
              </a:lnSpc>
            </a:pPr>
            <a:r>
              <a:rPr lang="en-US" altLang="zh-CN" smtClean="0"/>
              <a:t>1 </a:t>
            </a:r>
            <a:r>
              <a:rPr lang="en-US" altLang="zh-CN"/>
              <a:t>ppb 232Th =   4.0 </a:t>
            </a:r>
            <a:r>
              <a:rPr lang="en-US" altLang="zh-CN" smtClean="0"/>
              <a:t>mBq/kg</a:t>
            </a:r>
            <a:endParaRPr lang="en-US" altLang="zh-CN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大亚湾花岗石伽马谱</a:t>
            </a:r>
            <a:endParaRPr lang="zh-CN" altLang="en-US"/>
          </a:p>
        </p:txBody>
      </p:sp>
      <p:pic>
        <p:nvPicPr>
          <p:cNvPr id="53250" name="Picture 2" descr="D:\DayaWane\oldplots\background\gamma_spectrum_stand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98290"/>
            <a:ext cx="6624736" cy="3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1"/>
          <p:cNvSpPr txBox="1">
            <a:spLocks/>
          </p:cNvSpPr>
          <p:nvPr/>
        </p:nvSpPr>
        <p:spPr bwMode="auto">
          <a:xfrm>
            <a:off x="5220072" y="4084316"/>
            <a:ext cx="370841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zh-CN" altLang="en-US" sz="2400" dirty="0" smtClean="0"/>
              <a:t>花岗石（火成岩）是放射性比较高的岩石；大亚湾花岗石是世界平均值的</a:t>
            </a:r>
            <a:r>
              <a:rPr lang="en-US" altLang="zh-CN" sz="2400" dirty="0" smtClean="0"/>
              <a:t>3</a:t>
            </a:r>
            <a:r>
              <a:rPr lang="zh-CN" altLang="en-US" sz="2400" dirty="0" smtClean="0"/>
              <a:t>倍：</a:t>
            </a:r>
            <a:endParaRPr lang="en-US" altLang="zh-CN" sz="2400" dirty="0" smtClean="0"/>
          </a:p>
          <a:p>
            <a:r>
              <a:rPr lang="en-US" altLang="zh-CN" sz="2400" dirty="0" smtClean="0">
                <a:solidFill>
                  <a:srgbClr val="008000"/>
                </a:solidFill>
              </a:rPr>
              <a:t>10 ppm U</a:t>
            </a:r>
          </a:p>
          <a:p>
            <a:r>
              <a:rPr lang="en-US" altLang="zh-CN" sz="2400" dirty="0" smtClean="0">
                <a:solidFill>
                  <a:srgbClr val="008000"/>
                </a:solidFill>
              </a:rPr>
              <a:t>30 ppm </a:t>
            </a:r>
            <a:r>
              <a:rPr lang="en-US" altLang="zh-CN" sz="2400" dirty="0" err="1" smtClean="0">
                <a:solidFill>
                  <a:srgbClr val="008000"/>
                </a:solidFill>
              </a:rPr>
              <a:t>Th</a:t>
            </a:r>
            <a:endParaRPr lang="en-US" altLang="zh-CN" sz="2400" dirty="0" smtClean="0">
              <a:solidFill>
                <a:srgbClr val="008000"/>
              </a:solidFill>
            </a:endParaRPr>
          </a:p>
          <a:p>
            <a:r>
              <a:rPr lang="en-US" altLang="zh-CN" sz="2400" dirty="0">
                <a:solidFill>
                  <a:srgbClr val="008000"/>
                </a:solidFill>
              </a:rPr>
              <a:t>5 ppm </a:t>
            </a:r>
            <a:r>
              <a:rPr lang="en-US" altLang="zh-CN" sz="2400" dirty="0" smtClean="0">
                <a:solidFill>
                  <a:srgbClr val="008000"/>
                </a:solidFill>
              </a:rPr>
              <a:t>K40</a:t>
            </a:r>
            <a:endParaRPr lang="en-US" altLang="zh-CN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485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611560" y="764704"/>
            <a:ext cx="8136904" cy="5760640"/>
          </a:xfrm>
        </p:spPr>
        <p:txBody>
          <a:bodyPr/>
          <a:lstStyle/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 smtClean="0"/>
              <a:t>大</a:t>
            </a:r>
            <a:r>
              <a:rPr kumimoji="1" lang="zh-CN" altLang="en-US" sz="2400" dirty="0"/>
              <a:t>亚湾花岗石放射性</a:t>
            </a:r>
            <a:r>
              <a:rPr kumimoji="1" lang="zh-CN" altLang="en-US" sz="2400" dirty="0" smtClean="0"/>
              <a:t>较高</a:t>
            </a:r>
            <a:endParaRPr kumimoji="1" lang="en-US" altLang="zh-CN" sz="2400" dirty="0" smtClean="0"/>
          </a:p>
          <a:p>
            <a:pPr lvl="1"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dirty="0" smtClean="0"/>
              <a:t>8.8ppm </a:t>
            </a:r>
            <a:r>
              <a:rPr kumimoji="1" lang="en-US" altLang="zh-CN" dirty="0"/>
              <a:t>U, 28.7ppm </a:t>
            </a:r>
            <a:r>
              <a:rPr kumimoji="1" lang="en-US" altLang="zh-CN" dirty="0" err="1"/>
              <a:t>Th</a:t>
            </a:r>
            <a:r>
              <a:rPr kumimoji="1" lang="en-US" altLang="zh-CN" dirty="0"/>
              <a:t>, 4.5ppm </a:t>
            </a:r>
            <a:r>
              <a:rPr kumimoji="1" lang="en-US" altLang="zh-CN" dirty="0" smtClean="0"/>
              <a:t>K</a:t>
            </a:r>
          </a:p>
          <a:p>
            <a:pPr lvl="1"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dirty="0" smtClean="0"/>
              <a:t>~ </a:t>
            </a:r>
            <a:r>
              <a:rPr kumimoji="1" lang="en-US" altLang="zh-CN" dirty="0"/>
              <a:t>20 Hz </a:t>
            </a:r>
            <a:r>
              <a:rPr kumimoji="1" lang="zh-CN" altLang="en-US" dirty="0"/>
              <a:t>单事例率（</a:t>
            </a:r>
            <a:r>
              <a:rPr kumimoji="1" lang="en-US" altLang="zh-CN" dirty="0"/>
              <a:t>2</a:t>
            </a:r>
            <a:r>
              <a:rPr kumimoji="1" lang="zh-CN" altLang="en-US" dirty="0"/>
              <a:t>米水，</a:t>
            </a:r>
            <a:r>
              <a:rPr kumimoji="1" lang="en-US" altLang="zh-CN" dirty="0"/>
              <a:t>0.45</a:t>
            </a:r>
            <a:r>
              <a:rPr kumimoji="1" lang="zh-CN" altLang="en-US" dirty="0"/>
              <a:t>米油）</a:t>
            </a:r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/>
              <a:t>氡气（铀的衰变产物，从石缝逸出</a:t>
            </a:r>
            <a:r>
              <a:rPr kumimoji="1" lang="zh-CN" altLang="en-US" sz="2400" dirty="0" smtClean="0"/>
              <a:t>）</a:t>
            </a:r>
            <a:endParaRPr kumimoji="1" lang="en-US" altLang="zh-CN" sz="2400" dirty="0" smtClean="0"/>
          </a:p>
          <a:p>
            <a:pPr lvl="1"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000" dirty="0"/>
              <a:t>液闪</a:t>
            </a:r>
            <a:r>
              <a:rPr kumimoji="1" lang="zh-CN" altLang="en-US" sz="2000" dirty="0" smtClean="0"/>
              <a:t>存储、探测器运行时需要流氮</a:t>
            </a:r>
            <a:endParaRPr kumimoji="1" lang="zh-CN" altLang="en-US" sz="2400" dirty="0"/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en-US" altLang="zh-CN" sz="2400" dirty="0"/>
              <a:t>PMT</a:t>
            </a:r>
            <a:r>
              <a:rPr kumimoji="1" lang="zh-CN" altLang="en-US" sz="2400" dirty="0"/>
              <a:t>玻璃，不能与液闪接触，找低本底玻璃</a:t>
            </a:r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 smtClean="0"/>
              <a:t>钢</a:t>
            </a:r>
            <a:r>
              <a:rPr kumimoji="1" lang="zh-CN" altLang="en-US" sz="2400" dirty="0"/>
              <a:t>罐材料，需选低本底</a:t>
            </a:r>
            <a:r>
              <a:rPr kumimoji="1" lang="zh-CN" altLang="en-US" sz="2400" dirty="0" smtClean="0"/>
              <a:t>钢材</a:t>
            </a:r>
            <a:endParaRPr kumimoji="1" lang="en-US" altLang="zh-CN" sz="2400" dirty="0" smtClean="0"/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 smtClean="0"/>
              <a:t>不能用铝（摄像头）、玻璃（全反射镜）等</a:t>
            </a:r>
            <a:endParaRPr kumimoji="1" lang="zh-CN" altLang="en-US" sz="2400" dirty="0"/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/>
              <a:t>所有探测器材料，特别是与液闪接触的，</a:t>
            </a:r>
            <a:r>
              <a:rPr kumimoji="1" lang="zh-CN" altLang="en-US" sz="2400" dirty="0" smtClean="0"/>
              <a:t>必须进行低本底测量。</a:t>
            </a:r>
            <a:endParaRPr kumimoji="1" lang="en-US" altLang="zh-CN" sz="2400" dirty="0" smtClean="0"/>
          </a:p>
          <a:p>
            <a:pPr>
              <a:spcBef>
                <a:spcPct val="50000"/>
              </a:spcBef>
              <a:buSzPct val="85000"/>
              <a:buFont typeface="Wingdings" pitchFamily="2" charset="2"/>
              <a:buChar char="n"/>
            </a:pPr>
            <a:r>
              <a:rPr kumimoji="1" lang="zh-CN" altLang="en-US" sz="2400" dirty="0" smtClean="0"/>
              <a:t>探测器安装在清洁间中进行（万级）防灰尘</a:t>
            </a:r>
            <a:endParaRPr kumimoji="1" lang="en-US" altLang="zh-CN" sz="2400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Where the </a:t>
            </a:r>
            <a:r>
              <a:rPr lang="en-US" altLang="zh-CN" dirty="0" err="1" smtClean="0"/>
              <a:t>radioactivities</a:t>
            </a:r>
            <a:r>
              <a:rPr lang="en-US" altLang="zh-CN" dirty="0" smtClean="0"/>
              <a:t> come from?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938468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908719"/>
            <a:ext cx="8229600" cy="5701997"/>
          </a:xfrm>
        </p:spPr>
        <p:txBody>
          <a:bodyPr/>
          <a:lstStyle/>
          <a:p>
            <a:r>
              <a:rPr lang="en-US" altLang="zh-CN" dirty="0" smtClean="0"/>
              <a:t>Why Daya Bay dope Gadolinium into LS?</a:t>
            </a:r>
          </a:p>
          <a:p>
            <a:r>
              <a:rPr lang="en-US" altLang="zh-CN" dirty="0" smtClean="0"/>
              <a:t>Why JUNO will </a:t>
            </a:r>
            <a:r>
              <a:rPr lang="en-US" altLang="zh-CN" dirty="0" smtClean="0">
                <a:solidFill>
                  <a:srgbClr val="FF0000"/>
                </a:solidFill>
              </a:rPr>
              <a:t>not</a:t>
            </a:r>
            <a:r>
              <a:rPr lang="en-US" altLang="zh-CN" dirty="0" smtClean="0"/>
              <a:t> dope </a:t>
            </a:r>
            <a:r>
              <a:rPr lang="en-US" altLang="zh-CN" dirty="0"/>
              <a:t>Gadolinium into LS?</a:t>
            </a:r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75030"/>
            <a:ext cx="5040560" cy="473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 bwMode="auto">
          <a:xfrm>
            <a:off x="4644008" y="3789040"/>
            <a:ext cx="0" cy="296651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文本框 6"/>
          <p:cNvSpPr txBox="1"/>
          <p:nvPr/>
        </p:nvSpPr>
        <p:spPr>
          <a:xfrm>
            <a:off x="3228092" y="3270332"/>
            <a:ext cx="141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2.62 MeV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207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DayaWane\Conference\2012 07 澳大利亚\mytalk\perfomance_anli-images_qiye_dayaw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" y="5050369"/>
            <a:ext cx="2776349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ayaWane\Conference\2012 07 澳大利亚\mytalk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844" y="5050369"/>
            <a:ext cx="2517483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ayaWane\Conference\2012 07 澳大利亚\mytalk\yonggw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959" y="5065865"/>
            <a:ext cx="2271293" cy="1800000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683568" y="1847906"/>
            <a:ext cx="79944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Reactor Neutrino Experiment</a:t>
            </a:r>
            <a:endParaRPr lang="zh-CN" alt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副标题 2"/>
          <p:cNvSpPr txBox="1">
            <a:spLocks/>
          </p:cNvSpPr>
          <p:nvPr/>
        </p:nvSpPr>
        <p:spPr bwMode="auto">
          <a:xfrm>
            <a:off x="1388498" y="2976130"/>
            <a:ext cx="6400800" cy="178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None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None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r>
              <a:rPr lang="en-US" altLang="zh-CN" sz="3600" kern="0" dirty="0" smtClean="0"/>
              <a:t>Jun Cao</a:t>
            </a:r>
            <a:endParaRPr lang="en-US" altLang="zh-CN" sz="1800" kern="0" dirty="0" smtClean="0"/>
          </a:p>
          <a:p>
            <a:pPr eaLnBrk="1" hangingPunct="1"/>
            <a:r>
              <a:rPr lang="en-US" altLang="zh-CN" sz="2400" kern="0" dirty="0" smtClean="0"/>
              <a:t>Institute of High Energy Physics</a:t>
            </a:r>
          </a:p>
        </p:txBody>
      </p:sp>
      <p:sp>
        <p:nvSpPr>
          <p:cNvPr id="12" name="矩形 11"/>
          <p:cNvSpPr/>
          <p:nvPr/>
        </p:nvSpPr>
        <p:spPr>
          <a:xfrm>
            <a:off x="-37343" y="464384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CCEPP Summer School, Daya Bay, July 1-9, 2017</a:t>
            </a:r>
            <a:endParaRPr lang="zh-CN" altLang="en-US" b="1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4" descr="D:\my docu\theta13\Daya Bay Reactor Neutrino Experiment.files\DYB_panoramas.jpg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28" y="-63210"/>
            <a:ext cx="9144000" cy="136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9758" y="5065866"/>
            <a:ext cx="1696900" cy="177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1691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Cosmic Muon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036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ustralianclimatemadness.com/wp-content/uploads/2011/01/cosmic_ray_sh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351398" cy="35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37476" y="4869160"/>
            <a:ext cx="3412626" cy="1453981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sym typeface="Symbol"/>
              </a:rPr>
              <a:t>Minimum ionization muon: ~200MeV/</a:t>
            </a:r>
            <a:r>
              <a:rPr lang="en-US" altLang="zh-CN" dirty="0" err="1" smtClean="0">
                <a:sym typeface="Symbol"/>
              </a:rPr>
              <a:t>m.w.e</a:t>
            </a:r>
            <a:r>
              <a:rPr lang="en-US" altLang="zh-CN" dirty="0" smtClean="0">
                <a:sym typeface="Symbol"/>
              </a:rPr>
              <a:t>.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6228184" cy="733728"/>
          </a:xfrm>
        </p:spPr>
        <p:txBody>
          <a:bodyPr/>
          <a:lstStyle/>
          <a:p>
            <a:r>
              <a:rPr lang="en-US" altLang="zh-CN" sz="4400" dirty="0" smtClean="0">
                <a:solidFill>
                  <a:schemeClr val="accent1">
                    <a:lumMod val="50000"/>
                  </a:schemeClr>
                </a:solidFill>
              </a:rPr>
              <a:t>Cosmic Muon</a:t>
            </a:r>
            <a:endParaRPr lang="zh-CN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0" t="25104" r="18162" b="21471"/>
          <a:stretch/>
        </p:blipFill>
        <p:spPr bwMode="auto">
          <a:xfrm>
            <a:off x="3693684" y="4138811"/>
            <a:ext cx="5054780" cy="26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 bwMode="auto">
          <a:xfrm>
            <a:off x="6556390" y="5722988"/>
            <a:ext cx="1183962" cy="100811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9584" y="2165746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accent1"/>
                </a:solidFill>
                <a:sym typeface="Symbol"/>
              </a:rPr>
              <a:t></a:t>
            </a:r>
            <a:r>
              <a:rPr lang="zh-CN" altLang="en-US" sz="2800" b="1" dirty="0">
                <a:solidFill>
                  <a:schemeClr val="accent1"/>
                </a:solidFill>
                <a:sym typeface="Symbol"/>
              </a:rPr>
              <a:t> </a:t>
            </a:r>
            <a:r>
              <a:rPr lang="en-US" altLang="zh-CN" sz="2800" b="1" dirty="0" smtClean="0">
                <a:solidFill>
                  <a:schemeClr val="accent1"/>
                </a:solidFill>
                <a:sym typeface="Symbol"/>
              </a:rPr>
              <a:t>Flux on surface ~ </a:t>
            </a:r>
            <a:r>
              <a:rPr lang="en-US" altLang="zh-CN" sz="2800" b="1" dirty="0" smtClean="0">
                <a:solidFill>
                  <a:schemeClr val="accent1"/>
                </a:solidFill>
              </a:rPr>
              <a:t>200Hz/m</a:t>
            </a:r>
            <a:r>
              <a:rPr lang="en-US" altLang="zh-CN" sz="2800" b="1" baseline="30000" dirty="0" smtClean="0">
                <a:solidFill>
                  <a:schemeClr val="accent1"/>
                </a:solidFill>
              </a:rPr>
              <a:t>2</a:t>
            </a:r>
            <a:endParaRPr lang="zh-CN" altLang="en-US" sz="2800" b="1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5674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Muon on surface: </a:t>
            </a:r>
            <a:r>
              <a:rPr lang="en-US" altLang="zh-CN" dirty="0" err="1" smtClean="0"/>
              <a:t>Gaisser</a:t>
            </a:r>
            <a:r>
              <a:rPr lang="zh-CN" altLang="en-US" dirty="0"/>
              <a:t> </a:t>
            </a:r>
            <a:r>
              <a:rPr lang="en-US" altLang="zh-CN" dirty="0" smtClean="0"/>
              <a:t>formula</a:t>
            </a:r>
            <a:endParaRPr lang="zh-CN" altLang="en-US" baseline="30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/>
              <a:t> </a:t>
            </a:r>
            <a:r>
              <a:rPr lang="en-US" altLang="zh-CN" dirty="0" smtClean="0"/>
              <a:t>Flux</a:t>
            </a:r>
            <a:endParaRPr lang="zh-CN" altLang="en-US" dirty="0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683568" y="1268760"/>
          <a:ext cx="6909514" cy="1253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2" name="Equation" r:id="rId3" imgW="4762440" imgH="863280" progId="Equation.DSMT4">
                  <p:embed/>
                </p:oleObj>
              </mc:Choice>
              <mc:Fallback>
                <p:oleObj name="Equation" r:id="rId3" imgW="476244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68760"/>
                        <a:ext cx="6909514" cy="1253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5" descr="formula75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20662"/>
            <a:ext cx="432106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/>
          </p:nvPr>
        </p:nvGraphicFramePr>
        <p:xfrm>
          <a:off x="539552" y="2601680"/>
          <a:ext cx="7359049" cy="116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3" name="公式" r:id="rId6" imgW="5460840" imgH="863280" progId="Equation.3">
                  <p:embed/>
                </p:oleObj>
              </mc:Choice>
              <mc:Fallback>
                <p:oleObj name="公式" r:id="rId6" imgW="546084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601680"/>
                        <a:ext cx="7359049" cy="11640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021135" y="4272187"/>
            <a:ext cx="3762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Modified </a:t>
            </a:r>
            <a:r>
              <a:rPr lang="en-US" altLang="zh-CN" sz="2400" dirty="0" err="1" smtClean="0"/>
              <a:t>Gaisser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formula</a:t>
            </a:r>
            <a:endParaRPr lang="zh-CN" altLang="en-US" sz="2400" dirty="0"/>
          </a:p>
        </p:txBody>
      </p:sp>
      <p:sp>
        <p:nvSpPr>
          <p:cNvPr id="7" name="文本框 6"/>
          <p:cNvSpPr txBox="1"/>
          <p:nvPr/>
        </p:nvSpPr>
        <p:spPr>
          <a:xfrm>
            <a:off x="5021135" y="5053029"/>
            <a:ext cx="3936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C00000"/>
                </a:solidFill>
              </a:rPr>
              <a:t>More precise flux need simulation (Earth Magnetic field), See Honda’s lecture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8068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04056"/>
          </a:xfrm>
        </p:spPr>
        <p:txBody>
          <a:bodyPr/>
          <a:lstStyle/>
          <a:p>
            <a:r>
              <a:rPr lang="en-US" altLang="zh-CN" sz="2400" dirty="0" smtClean="0"/>
              <a:t>Continuous process —— Ionization energy loss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Energy Loss</a:t>
            </a:r>
            <a:endParaRPr lang="zh-CN" alt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0" t="41871" r="42289" b="50647"/>
          <a:stretch/>
        </p:blipFill>
        <p:spPr bwMode="auto">
          <a:xfrm>
            <a:off x="1938355" y="1124744"/>
            <a:ext cx="4361837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内容占位符 1"/>
          <p:cNvSpPr txBox="1">
            <a:spLocks/>
          </p:cNvSpPr>
          <p:nvPr/>
        </p:nvSpPr>
        <p:spPr bwMode="auto">
          <a:xfrm>
            <a:off x="532240" y="1970358"/>
            <a:ext cx="8229600" cy="10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Discrete </a:t>
            </a:r>
            <a:r>
              <a:rPr lang="en-US" altLang="zh-CN" sz="2400" dirty="0"/>
              <a:t>process ——</a:t>
            </a:r>
            <a:r>
              <a:rPr lang="en-US" altLang="zh-CN" sz="2400" dirty="0" smtClean="0"/>
              <a:t>Bremsstrahlung, pair production, hadron process, important for high energy muon</a:t>
            </a:r>
            <a:endParaRPr lang="zh-CN" altLang="en-US" sz="2400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5" t="33201" r="50697" b="57999"/>
          <a:stretch/>
        </p:blipFill>
        <p:spPr bwMode="auto">
          <a:xfrm>
            <a:off x="1783588" y="2911094"/>
            <a:ext cx="2534476" cy="112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7" t="57629" r="47911" b="35871"/>
          <a:stretch/>
        </p:blipFill>
        <p:spPr bwMode="auto">
          <a:xfrm>
            <a:off x="1979712" y="4448495"/>
            <a:ext cx="3711249" cy="87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9" t="40596" r="65571" b="55004"/>
          <a:stretch/>
        </p:blipFill>
        <p:spPr bwMode="auto">
          <a:xfrm>
            <a:off x="4335605" y="3139464"/>
            <a:ext cx="4675125" cy="56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内容占位符 1"/>
          <p:cNvSpPr txBox="1">
            <a:spLocks/>
          </p:cNvSpPr>
          <p:nvPr/>
        </p:nvSpPr>
        <p:spPr bwMode="auto">
          <a:xfrm>
            <a:off x="517930" y="3914574"/>
            <a:ext cx="8229600" cy="10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Minimum muon energy to pass </a:t>
            </a:r>
            <a:r>
              <a:rPr lang="en-US" altLang="zh-CN" sz="2400" dirty="0" err="1" smtClean="0"/>
              <a:t>x</a:t>
            </a:r>
            <a:r>
              <a:rPr lang="en-US" altLang="zh-CN" sz="2400" baseline="-25000" dirty="0" err="1" smtClean="0"/>
              <a:t>min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thick rock</a:t>
            </a:r>
            <a:endParaRPr lang="zh-CN" altLang="en-US" sz="2400" dirty="0"/>
          </a:p>
        </p:txBody>
      </p:sp>
      <p:sp>
        <p:nvSpPr>
          <p:cNvPr id="10" name="内容占位符 1"/>
          <p:cNvSpPr txBox="1">
            <a:spLocks/>
          </p:cNvSpPr>
          <p:nvPr/>
        </p:nvSpPr>
        <p:spPr bwMode="auto">
          <a:xfrm>
            <a:off x="730135" y="5326015"/>
            <a:ext cx="8229600" cy="102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buNone/>
            </a:pPr>
            <a:r>
              <a:rPr lang="zh-CN" altLang="en-US" sz="2400" dirty="0" smtClean="0">
                <a:sym typeface="Symbol"/>
              </a:rPr>
              <a:t></a:t>
            </a:r>
            <a:r>
              <a:rPr lang="en-US" altLang="zh-CN" sz="2400" dirty="0" smtClean="0">
                <a:sym typeface="Symbol"/>
              </a:rPr>
              <a:t>=500GeV, the energy at which the continuous process has equal contribution to discrete process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788606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t="28506" r="25977" b="16689"/>
          <a:stretch/>
        </p:blipFill>
        <p:spPr bwMode="auto">
          <a:xfrm>
            <a:off x="107504" y="602174"/>
            <a:ext cx="5711293" cy="321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96071" y="631141"/>
            <a:ext cx="4430962" cy="2904469"/>
          </a:xfrm>
        </p:spPr>
        <p:txBody>
          <a:bodyPr/>
          <a:lstStyle/>
          <a:p>
            <a:r>
              <a:rPr lang="en-US" altLang="zh-CN" sz="2400" dirty="0" smtClean="0"/>
              <a:t>Mount map of Daya Bay area</a:t>
            </a:r>
          </a:p>
          <a:p>
            <a:pPr lvl="1"/>
            <a:r>
              <a:rPr lang="en-US" altLang="zh-CN" sz="2000" dirty="0" smtClean="0"/>
              <a:t>1</a:t>
            </a:r>
            <a:r>
              <a:rPr lang="en-US" altLang="zh-CN" sz="2000" dirty="0" smtClean="0">
                <a:sym typeface="Symbol"/>
              </a:rPr>
              <a:t>2 km high precision</a:t>
            </a:r>
            <a:r>
              <a:rPr lang="zh-CN" altLang="en-US" sz="2000" dirty="0">
                <a:sym typeface="Symbol"/>
              </a:rPr>
              <a:t> </a:t>
            </a:r>
            <a:r>
              <a:rPr lang="en-US" altLang="zh-CN" sz="2000" dirty="0" smtClean="0">
                <a:sym typeface="Symbol"/>
              </a:rPr>
              <a:t>(1m</a:t>
            </a:r>
            <a:r>
              <a:rPr lang="en-US" altLang="zh-CN" sz="2000" dirty="0">
                <a:sym typeface="Symbol"/>
              </a:rPr>
              <a:t>)</a:t>
            </a:r>
            <a:endParaRPr lang="en-US" altLang="zh-CN" sz="2000" dirty="0" smtClean="0">
              <a:sym typeface="Symbol"/>
            </a:endParaRPr>
          </a:p>
          <a:p>
            <a:pPr lvl="1"/>
            <a:r>
              <a:rPr lang="en-US" altLang="zh-CN" sz="2000" dirty="0" smtClean="0">
                <a:sym typeface="Symbol"/>
              </a:rPr>
              <a:t>3</a:t>
            </a:r>
            <a:r>
              <a:rPr lang="en-US" altLang="zh-CN" sz="2000" dirty="0">
                <a:sym typeface="Symbol"/>
              </a:rPr>
              <a:t>4</a:t>
            </a:r>
            <a:r>
              <a:rPr lang="en-US" altLang="zh-CN" sz="2000" dirty="0" smtClean="0">
                <a:sym typeface="Symbol"/>
              </a:rPr>
              <a:t> km 1:5000 map</a:t>
            </a:r>
            <a:r>
              <a:rPr lang="zh-CN" altLang="en-US" sz="2000" dirty="0">
                <a:sym typeface="Symbol"/>
              </a:rPr>
              <a:t> </a:t>
            </a:r>
            <a:r>
              <a:rPr lang="en-US" altLang="zh-CN" sz="2000" dirty="0" smtClean="0">
                <a:sym typeface="Symbol"/>
              </a:rPr>
              <a:t>(5m</a:t>
            </a:r>
            <a:r>
              <a:rPr lang="en-US" altLang="zh-CN" sz="2000" dirty="0">
                <a:sym typeface="Symbol"/>
              </a:rPr>
              <a:t>)</a:t>
            </a:r>
            <a:endParaRPr lang="en-US" altLang="zh-CN" sz="2000" dirty="0" smtClean="0">
              <a:sym typeface="Symbol"/>
            </a:endParaRPr>
          </a:p>
          <a:p>
            <a:pPr lvl="1"/>
            <a:r>
              <a:rPr lang="en-US" altLang="zh-CN" sz="2000" dirty="0" smtClean="0"/>
              <a:t>10</a:t>
            </a:r>
            <a:r>
              <a:rPr lang="en-US" altLang="zh-CN" sz="2000" dirty="0" smtClean="0">
                <a:sym typeface="Symbol"/>
              </a:rPr>
              <a:t>10 km SRTM map</a:t>
            </a:r>
          </a:p>
          <a:p>
            <a:r>
              <a:rPr lang="en-US" altLang="zh-CN" sz="2400" dirty="0" smtClean="0">
                <a:ea typeface="宋体" pitchFamily="2" charset="-122"/>
              </a:rPr>
              <a:t>Muon</a:t>
            </a:r>
            <a:r>
              <a:rPr lang="zh-CN" altLang="en-US" sz="2400" dirty="0" smtClean="0">
                <a:ea typeface="宋体" pitchFamily="2" charset="-122"/>
              </a:rPr>
              <a:t> </a:t>
            </a:r>
            <a:r>
              <a:rPr lang="en-US" altLang="zh-CN" sz="2400" dirty="0" smtClean="0">
                <a:ea typeface="宋体" pitchFamily="2" charset="-122"/>
              </a:rPr>
              <a:t>propagation software:         </a:t>
            </a:r>
          </a:p>
          <a:p>
            <a:pPr marL="0" indent="0">
              <a:buNone/>
            </a:pPr>
            <a:r>
              <a:rPr lang="en-US" altLang="zh-CN" sz="2400" dirty="0">
                <a:ea typeface="宋体" pitchFamily="2" charset="-122"/>
              </a:rPr>
              <a:t> </a:t>
            </a:r>
            <a:r>
              <a:rPr lang="en-US" altLang="zh-CN" sz="2400" dirty="0" smtClean="0">
                <a:ea typeface="宋体" pitchFamily="2" charset="-122"/>
              </a:rPr>
              <a:t>                </a:t>
            </a:r>
            <a:r>
              <a:rPr lang="en-US" altLang="zh-CN" sz="2400" dirty="0" smtClean="0">
                <a:solidFill>
                  <a:srgbClr val="C00000"/>
                </a:solidFill>
                <a:ea typeface="宋体" pitchFamily="2" charset="-122"/>
              </a:rPr>
              <a:t>MUSIC, </a:t>
            </a:r>
            <a:r>
              <a:rPr lang="en-US" altLang="zh-CN" sz="2400" dirty="0" smtClean="0">
                <a:solidFill>
                  <a:schemeClr val="accent1"/>
                </a:solidFill>
                <a:ea typeface="宋体" pitchFamily="2" charset="-122"/>
              </a:rPr>
              <a:t>FLUKA</a:t>
            </a:r>
            <a:endParaRPr lang="zh-CN" altLang="en-US" sz="2400" dirty="0">
              <a:solidFill>
                <a:schemeClr val="accent1"/>
              </a:solidFill>
            </a:endParaRPr>
          </a:p>
          <a:p>
            <a:pPr lvl="1"/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Propagate 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 Underground Lab</a:t>
            </a:r>
            <a:endParaRPr lang="zh-CN" altLang="en-US" dirty="0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8" t="14345" r="15287" b="26988"/>
          <a:stretch/>
        </p:blipFill>
        <p:spPr bwMode="auto">
          <a:xfrm>
            <a:off x="35496" y="4045787"/>
            <a:ext cx="3404531" cy="247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9931" r="36552" b="21218"/>
          <a:stretch/>
        </p:blipFill>
        <p:spPr bwMode="auto">
          <a:xfrm>
            <a:off x="3260262" y="4037857"/>
            <a:ext cx="2988456" cy="217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t="26920" r="27012" b="24528"/>
          <a:stretch/>
        </p:blipFill>
        <p:spPr bwMode="auto">
          <a:xfrm>
            <a:off x="6227014" y="4002772"/>
            <a:ext cx="2916986" cy="218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40027" y="6294510"/>
            <a:ext cx="407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Muons at Daya Bay Lab</a:t>
            </a:r>
            <a:endParaRPr lang="zh-CN" altLang="en-US" sz="2400" dirty="0"/>
          </a:p>
        </p:txBody>
      </p:sp>
      <p:sp>
        <p:nvSpPr>
          <p:cNvPr id="11" name="Text Box 1091"/>
          <p:cNvSpPr txBox="1">
            <a:spLocks noChangeArrowheads="1"/>
          </p:cNvSpPr>
          <p:nvPr/>
        </p:nvSpPr>
        <p:spPr bwMode="auto">
          <a:xfrm>
            <a:off x="4970685" y="3619445"/>
            <a:ext cx="36817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zh-CN" sz="2000" b="1" dirty="0">
                <a:effectLst/>
              </a:rPr>
              <a:t>Rock </a:t>
            </a:r>
            <a:r>
              <a:rPr lang="en-US" altLang="zh-CN" sz="2000" b="1" dirty="0" smtClean="0">
                <a:effectLst/>
              </a:rPr>
              <a:t>density</a:t>
            </a:r>
            <a:r>
              <a:rPr lang="zh-CN" altLang="en-US" sz="2000" b="1" dirty="0" smtClean="0">
                <a:effectLst/>
              </a:rPr>
              <a:t>：</a:t>
            </a:r>
            <a:r>
              <a:rPr lang="en-US" altLang="zh-CN" sz="2000" b="1" dirty="0" smtClean="0">
                <a:effectLst/>
              </a:rPr>
              <a:t>~2.6 </a:t>
            </a:r>
            <a:r>
              <a:rPr lang="en-US" altLang="zh-CN" sz="2000" b="1" dirty="0">
                <a:effectLst/>
              </a:rPr>
              <a:t>g/cm</a:t>
            </a:r>
            <a:r>
              <a:rPr lang="en-US" altLang="zh-CN" sz="2000" b="1" baseline="30000" dirty="0">
                <a:effectLst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3584494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CHOOZ</a:t>
            </a:r>
          </a:p>
        </p:txBody>
      </p:sp>
      <p:pic>
        <p:nvPicPr>
          <p:cNvPr id="283651" name="Picture 3" descr="chooz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836613"/>
            <a:ext cx="3902075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3" name="Picture 5" descr="choozd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620713"/>
            <a:ext cx="3228975" cy="324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4" name="Picture 6" descr="choozESp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27622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5" name="Text Box 7"/>
          <p:cNvSpPr txBox="1">
            <a:spLocks noChangeArrowheads="1"/>
          </p:cNvSpPr>
          <p:nvPr/>
        </p:nvSpPr>
        <p:spPr bwMode="auto">
          <a:xfrm>
            <a:off x="179388" y="981075"/>
            <a:ext cx="1944687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CC"/>
                </a:solidFill>
              </a:rPr>
              <a:t>Baseline 1.05 km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3995738" y="981075"/>
            <a:ext cx="2016125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0000CC"/>
                </a:solidFill>
                <a:latin typeface="Times New Roman" pitchFamily="18" charset="0"/>
              </a:rPr>
              <a:t>1997-1998, France</a:t>
            </a:r>
            <a:r>
              <a:rPr lang="en-US" altLang="zh-CN"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</a:rPr>
              <a:t>8.5 GWth</a:t>
            </a:r>
          </a:p>
          <a:p>
            <a:pPr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</a:rPr>
              <a:t>300 mwe</a:t>
            </a:r>
          </a:p>
          <a:p>
            <a:pPr>
              <a:spcBef>
                <a:spcPct val="50000"/>
              </a:spcBef>
            </a:pPr>
            <a:r>
              <a:rPr lang="en-US" altLang="zh-CN">
                <a:latin typeface="Times New Roman" pitchFamily="18" charset="0"/>
              </a:rPr>
              <a:t>5 ton 0.1% Gd-LS</a:t>
            </a:r>
          </a:p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C00000"/>
                </a:solidFill>
                <a:latin typeface="Times New Roman" pitchFamily="18" charset="0"/>
              </a:rPr>
              <a:t>Bad Gd-LS</a:t>
            </a:r>
          </a:p>
        </p:txBody>
      </p:sp>
      <p:graphicFrame>
        <p:nvGraphicFramePr>
          <p:cNvPr id="283701" name="Group 53"/>
          <p:cNvGraphicFramePr>
            <a:graphicFrameLocks noGrp="1"/>
          </p:cNvGraphicFramePr>
          <p:nvPr>
            <p:extLst/>
          </p:nvPr>
        </p:nvGraphicFramePr>
        <p:xfrm>
          <a:off x="539750" y="4292600"/>
          <a:ext cx="4248150" cy="2346960"/>
        </p:xfrm>
        <a:graphic>
          <a:graphicData uri="http://schemas.openxmlformats.org/drawingml/2006/table">
            <a:tbl>
              <a:tblPr/>
              <a:tblGrid>
                <a:gridCol w="2736850"/>
                <a:gridCol w="1511300"/>
              </a:tblGrid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Parameter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Relative error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Reaction cross section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1.9 %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Number of protons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0.8 %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Detection efficiency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1.5 %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Reactor power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0.7 %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Energy released per fission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0.6 %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Combined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 charset="-122"/>
                        </a:rPr>
                        <a:t>2.7 %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3695" name="Text Box 47"/>
          <p:cNvSpPr txBox="1">
            <a:spLocks noChangeArrowheads="1"/>
          </p:cNvSpPr>
          <p:nvPr/>
        </p:nvSpPr>
        <p:spPr bwMode="auto">
          <a:xfrm>
            <a:off x="323850" y="3716338"/>
            <a:ext cx="5184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rgbClr val="0000CC"/>
                </a:solidFill>
                <a:latin typeface="Times New Roman" pitchFamily="18" charset="0"/>
              </a:rPr>
              <a:t>R=1.01</a:t>
            </a:r>
            <a:r>
              <a:rPr lang="en-US" altLang="zh-CN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2.8%(stat) 2.7%(syst),  sin</a:t>
            </a:r>
            <a:r>
              <a:rPr lang="en-US" altLang="zh-CN" sz="2000" baseline="30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zh-CN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2</a:t>
            </a:r>
            <a:r>
              <a:rPr lang="en-US" altLang="zh-CN" sz="2000" baseline="-25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13</a:t>
            </a:r>
            <a:r>
              <a:rPr lang="en-US" altLang="zh-CN" sz="2000">
                <a:solidFill>
                  <a:srgbClr val="0000CC"/>
                </a:solidFill>
                <a:latin typeface="Times New Roman" pitchFamily="18" charset="0"/>
                <a:sym typeface="Symbol" pitchFamily="18" charset="2"/>
              </a:rPr>
              <a:t>&lt;0.17</a:t>
            </a:r>
          </a:p>
        </p:txBody>
      </p:sp>
      <p:sp>
        <p:nvSpPr>
          <p:cNvPr id="283702" name="Rectangle 54"/>
          <p:cNvSpPr>
            <a:spLocks noChangeArrowheads="1"/>
          </p:cNvSpPr>
          <p:nvPr/>
        </p:nvSpPr>
        <p:spPr bwMode="auto">
          <a:xfrm>
            <a:off x="6229350" y="6496050"/>
            <a:ext cx="2519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zh-CN" sz="1400"/>
              <a:t>Eur. Phys. J. C27, 331 (2003)</a:t>
            </a:r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val="57454179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1026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 Simulation</a:t>
            </a:r>
          </a:p>
        </p:txBody>
      </p:sp>
      <p:grpSp>
        <p:nvGrpSpPr>
          <p:cNvPr id="522254" name="Group 1038"/>
          <p:cNvGrpSpPr>
            <a:grpSpLocks/>
          </p:cNvGrpSpPr>
          <p:nvPr/>
        </p:nvGrpSpPr>
        <p:grpSpPr bwMode="auto">
          <a:xfrm>
            <a:off x="0" y="764704"/>
            <a:ext cx="7072313" cy="5661024"/>
            <a:chOff x="48" y="537"/>
            <a:chExt cx="4455" cy="3566"/>
          </a:xfrm>
        </p:grpSpPr>
        <p:pic>
          <p:nvPicPr>
            <p:cNvPr id="522244" name="Picture 1028" descr="s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768"/>
              <a:ext cx="1968" cy="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5" name="Picture 1029" descr="s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1728"/>
              <a:ext cx="1584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6" name="Picture 1030" descr="sdy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584"/>
              <a:ext cx="2208" cy="1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2247" name="Picture 1031" descr="s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" y="2562"/>
              <a:ext cx="2228" cy="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248" name="Text Box 1032"/>
            <p:cNvSpPr txBox="1">
              <a:spLocks noChangeArrowheads="1"/>
            </p:cNvSpPr>
            <p:nvPr/>
          </p:nvSpPr>
          <p:spPr bwMode="auto">
            <a:xfrm>
              <a:off x="864" y="3552"/>
              <a:ext cx="102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 dirty="0">
                  <a:solidFill>
                    <a:srgbClr val="339933"/>
                  </a:solidFill>
                  <a:effectLst/>
                </a:rPr>
                <a:t>Daya Bay</a:t>
              </a:r>
            </a:p>
          </p:txBody>
        </p:sp>
        <p:sp>
          <p:nvSpPr>
            <p:cNvPr id="522249" name="Text Box 1033"/>
            <p:cNvSpPr txBox="1">
              <a:spLocks noChangeArrowheads="1"/>
            </p:cNvSpPr>
            <p:nvPr/>
          </p:nvSpPr>
          <p:spPr bwMode="auto">
            <a:xfrm>
              <a:off x="2901" y="3576"/>
              <a:ext cx="67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LingAo</a:t>
              </a:r>
            </a:p>
          </p:txBody>
        </p:sp>
        <p:sp>
          <p:nvSpPr>
            <p:cNvPr id="522250" name="Text Box 1034"/>
            <p:cNvSpPr txBox="1">
              <a:spLocks noChangeArrowheads="1"/>
            </p:cNvSpPr>
            <p:nvPr/>
          </p:nvSpPr>
          <p:spPr bwMode="auto">
            <a:xfrm>
              <a:off x="3717" y="3114"/>
              <a:ext cx="78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LingAo II</a:t>
              </a:r>
            </a:p>
          </p:txBody>
        </p:sp>
        <p:sp>
          <p:nvSpPr>
            <p:cNvPr id="522251" name="Text Box 1035"/>
            <p:cNvSpPr txBox="1">
              <a:spLocks noChangeArrowheads="1"/>
            </p:cNvSpPr>
            <p:nvPr/>
          </p:nvSpPr>
          <p:spPr bwMode="auto">
            <a:xfrm>
              <a:off x="960" y="2208"/>
              <a:ext cx="4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Mid </a:t>
              </a:r>
            </a:p>
          </p:txBody>
        </p:sp>
        <p:sp>
          <p:nvSpPr>
            <p:cNvPr id="522252" name="Text Box 1036"/>
            <p:cNvSpPr txBox="1">
              <a:spLocks noChangeArrowheads="1"/>
            </p:cNvSpPr>
            <p:nvPr/>
          </p:nvSpPr>
          <p:spPr bwMode="auto">
            <a:xfrm>
              <a:off x="800" y="5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solidFill>
                    <a:srgbClr val="339933"/>
                  </a:solidFill>
                  <a:effectLst/>
                </a:rPr>
                <a:t>Far </a:t>
              </a:r>
            </a:p>
          </p:txBody>
        </p:sp>
      </p:grpSp>
      <p:graphicFrame>
        <p:nvGraphicFramePr>
          <p:cNvPr id="522386" name="Group 11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74475"/>
              </p:ext>
            </p:extLst>
          </p:nvPr>
        </p:nvGraphicFramePr>
        <p:xfrm>
          <a:off x="3581400" y="941797"/>
          <a:ext cx="5391473" cy="1463040"/>
        </p:xfrm>
        <a:graphic>
          <a:graphicData uri="http://schemas.openxmlformats.org/drawingml/2006/table">
            <a:tbl>
              <a:tblPr/>
              <a:tblGrid>
                <a:gridCol w="2254615"/>
                <a:gridCol w="882241"/>
                <a:gridCol w="686188"/>
                <a:gridCol w="686188"/>
                <a:gridCol w="882241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1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pitchFamily="2" charset="-122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DYB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LA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Far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Elevation (m)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324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Flux (Hz/m</a:t>
                      </a:r>
                      <a:r>
                        <a:rPr kumimoji="1" lang="en-US" altLang="zh-CN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0.0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Mean Energy (GeV)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5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pitchFamily="2" charset="-122"/>
                        </a:rPr>
                        <a:t>142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4267826" y="2687934"/>
            <a:ext cx="4900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</a:rPr>
              <a:t>Muon rate at surface ~200Hz/m</a:t>
            </a:r>
            <a:r>
              <a:rPr lang="en-US" altLang="zh-CN" sz="2400" b="1" baseline="30000" dirty="0" smtClean="0">
                <a:solidFill>
                  <a:schemeClr val="accent1"/>
                </a:solidFill>
              </a:rPr>
              <a:t>2</a:t>
            </a:r>
            <a:endParaRPr lang="zh-CN" altLang="en-US" sz="2400" b="1" baseline="30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5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4" t="64276" r="48619" b="29379"/>
          <a:stretch/>
        </p:blipFill>
        <p:spPr bwMode="auto">
          <a:xfrm>
            <a:off x="1061668" y="4297672"/>
            <a:ext cx="6408712" cy="67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7544" y="3460532"/>
            <a:ext cx="8229600" cy="3096344"/>
          </a:xfrm>
        </p:spPr>
        <p:txBody>
          <a:bodyPr/>
          <a:lstStyle/>
          <a:p>
            <a:r>
              <a:rPr lang="en-US" altLang="zh-CN" sz="2400" dirty="0" smtClean="0"/>
              <a:t>Cosmogenic neutron is one of the most important </a:t>
            </a:r>
            <a:r>
              <a:rPr lang="en-US" altLang="zh-CN" sz="2400" dirty="0" err="1" smtClean="0"/>
              <a:t>bkg</a:t>
            </a:r>
            <a:endParaRPr lang="en-US" altLang="zh-CN" sz="2400" dirty="0" smtClean="0"/>
          </a:p>
          <a:p>
            <a:r>
              <a:rPr lang="en-US" altLang="zh-CN" sz="2400" dirty="0" smtClean="0"/>
              <a:t>Neutron yield</a:t>
            </a:r>
          </a:p>
          <a:p>
            <a:pPr marL="0" indent="0">
              <a:buNone/>
            </a:pPr>
            <a:endParaRPr lang="en-US" altLang="zh-CN" sz="2400" dirty="0"/>
          </a:p>
          <a:p>
            <a:pPr marL="0" indent="0">
              <a:buNone/>
            </a:pPr>
            <a:r>
              <a:rPr lang="zh-CN" altLang="en-US" sz="2400" dirty="0" smtClean="0"/>
              <a:t>    （当物质密度为</a:t>
            </a:r>
            <a:r>
              <a:rPr lang="en-US" altLang="zh-CN" sz="2400" dirty="0" smtClean="0"/>
              <a:t>1 g/cm</a:t>
            </a:r>
            <a:r>
              <a:rPr lang="en-US" altLang="zh-CN" sz="2400" baseline="30000" dirty="0" smtClean="0"/>
              <a:t>3</a:t>
            </a:r>
            <a:r>
              <a:rPr lang="zh-CN" altLang="en-US" sz="2400" dirty="0" smtClean="0"/>
              <a:t>时）每个</a:t>
            </a:r>
            <a:r>
              <a:rPr lang="en-US" altLang="zh-CN" sz="2400" dirty="0" err="1" smtClean="0"/>
              <a:t>muon</a:t>
            </a:r>
            <a:r>
              <a:rPr lang="zh-CN" altLang="en-US" sz="2400" dirty="0" smtClean="0"/>
              <a:t>经过</a:t>
            </a:r>
            <a:r>
              <a:rPr lang="en-US" altLang="zh-CN" sz="2400" dirty="0" smtClean="0"/>
              <a:t>1cm</a:t>
            </a:r>
            <a:r>
              <a:rPr lang="zh-CN" altLang="en-US" sz="2400" dirty="0" smtClean="0"/>
              <a:t>产生的中子数（中子的海洋）</a:t>
            </a:r>
            <a:endParaRPr lang="en-US" altLang="zh-CN" sz="2400" dirty="0" smtClean="0"/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Neutron density at Daya Bay near (far) site</a:t>
            </a:r>
            <a:br>
              <a:rPr lang="en-US" altLang="zh-CN" sz="2400" dirty="0" smtClean="0">
                <a:solidFill>
                  <a:schemeClr val="accent1"/>
                </a:solidFill>
              </a:rPr>
            </a:br>
            <a:r>
              <a:rPr lang="en-US" altLang="zh-CN" sz="2400" dirty="0" smtClean="0">
                <a:solidFill>
                  <a:schemeClr val="accent1"/>
                </a:solidFill>
              </a:rPr>
              <a:t>            </a:t>
            </a:r>
            <a:r>
              <a:rPr lang="en-US" altLang="zh-CN" sz="2400" dirty="0" smtClean="0">
                <a:solidFill>
                  <a:srgbClr val="C00000"/>
                </a:solidFill>
              </a:rPr>
              <a:t> 0.03</a:t>
            </a:r>
            <a:r>
              <a:rPr lang="zh-CN" altLang="en-US" sz="2400" dirty="0" smtClean="0">
                <a:solidFill>
                  <a:srgbClr val="C00000"/>
                </a:solidFill>
              </a:rPr>
              <a:t>（</a:t>
            </a:r>
            <a:r>
              <a:rPr lang="en-US" altLang="zh-CN" sz="2400" dirty="0" smtClean="0">
                <a:solidFill>
                  <a:srgbClr val="C00000"/>
                </a:solidFill>
              </a:rPr>
              <a:t>0.001</a:t>
            </a:r>
            <a:r>
              <a:rPr lang="zh-CN" altLang="en-US" sz="2400" dirty="0" smtClean="0">
                <a:solidFill>
                  <a:srgbClr val="C00000"/>
                </a:solidFill>
              </a:rPr>
              <a:t>）</a:t>
            </a:r>
            <a:r>
              <a:rPr lang="en-US" altLang="zh-CN" sz="2400" dirty="0" smtClean="0">
                <a:solidFill>
                  <a:schemeClr val="accent1"/>
                </a:solidFill>
              </a:rPr>
              <a:t> neutron/m</a:t>
            </a:r>
            <a:r>
              <a:rPr lang="en-US" altLang="zh-CN" sz="2400" baseline="30000" dirty="0" smtClean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/sec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Spallation Neutron</a:t>
            </a:r>
            <a:endParaRPr lang="zh-CN" alt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8467" r="14577" b="30617"/>
          <a:stretch/>
        </p:blipFill>
        <p:spPr bwMode="auto">
          <a:xfrm>
            <a:off x="107504" y="1052736"/>
            <a:ext cx="6264696" cy="220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89943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muon Spallation</a:t>
            </a:r>
            <a:endParaRPr lang="zh-CN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949401" y="686125"/>
            <a:ext cx="182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Gamma-N</a:t>
            </a:r>
            <a:endParaRPr lang="zh-CN" alt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372200" y="1185998"/>
            <a:ext cx="26642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zh-CN" altLang="en-US" sz="2400" b="1" dirty="0" smtClean="0">
                <a:solidFill>
                  <a:schemeClr val="accent1"/>
                </a:solidFill>
              </a:rPr>
              <a:t>中子可打出次级中子</a:t>
            </a:r>
            <a:endParaRPr lang="en-US" altLang="zh-CN" sz="2400" b="1" dirty="0" smtClean="0">
              <a:solidFill>
                <a:schemeClr val="accent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2400" b="1" dirty="0" smtClean="0">
                <a:solidFill>
                  <a:schemeClr val="accent1"/>
                </a:solidFill>
              </a:rPr>
              <a:t>muon</a:t>
            </a:r>
            <a:r>
              <a:rPr lang="zh-CN" altLang="en-US" sz="2400" b="1" dirty="0">
                <a:solidFill>
                  <a:schemeClr val="accent1"/>
                </a:solidFill>
              </a:rPr>
              <a:t>在核上俘获产生中子（低能</a:t>
            </a:r>
            <a:r>
              <a:rPr lang="zh-CN" altLang="en-US" sz="2400" b="1" dirty="0" smtClean="0">
                <a:solidFill>
                  <a:schemeClr val="accent1"/>
                </a:solidFill>
              </a:rPr>
              <a:t>）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304" y="4427820"/>
            <a:ext cx="178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Y.F. Wang et al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2333956"/>
      </p:ext>
    </p:extLst>
  </p:cSld>
  <p:clrMapOvr>
    <a:masterClrMapping/>
  </p:clrMapOvr>
  <p:transition spd="slow" advClick="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sym typeface="Symbol"/>
              </a:rPr>
              <a:t>Stopping </a:t>
            </a:r>
            <a:r>
              <a:rPr lang="en-US" altLang="zh-CN" sz="2400" dirty="0">
                <a:sym typeface="Symbol"/>
              </a:rPr>
              <a:t>m</a:t>
            </a:r>
            <a:r>
              <a:rPr lang="en-US" altLang="zh-CN" sz="2400" dirty="0" smtClean="0">
                <a:sym typeface="Symbol"/>
              </a:rPr>
              <a:t>uon: </a:t>
            </a:r>
            <a:r>
              <a:rPr lang="zh-CN" altLang="en-US" sz="2400" dirty="0" smtClean="0">
                <a:sym typeface="Symbol"/>
              </a:rPr>
              <a:t></a:t>
            </a:r>
            <a:r>
              <a:rPr lang="en-US" altLang="zh-CN" sz="2400" dirty="0" smtClean="0">
                <a:sym typeface="Symbol"/>
              </a:rPr>
              <a:t>e+, Michel e, lifetime 2.19703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en-US" altLang="zh-CN" sz="2400" dirty="0" smtClean="0">
                <a:sym typeface="Symbol"/>
              </a:rPr>
              <a:t>s</a:t>
            </a:r>
          </a:p>
          <a:p>
            <a:r>
              <a:rPr lang="en-US" altLang="zh-CN" sz="2400" dirty="0" smtClean="0">
                <a:sym typeface="Symbol"/>
              </a:rPr>
              <a:t>Form a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zh-CN" altLang="en-US" sz="2400" baseline="30000" dirty="0" smtClean="0">
                <a:sym typeface="Symbol"/>
              </a:rPr>
              <a:t>－ </a:t>
            </a:r>
            <a:r>
              <a:rPr lang="en-US" altLang="zh-CN" sz="2400" dirty="0" smtClean="0">
                <a:sym typeface="Symbol"/>
              </a:rPr>
              <a:t>molecule, then decay </a:t>
            </a:r>
            <a:r>
              <a:rPr lang="zh-CN" altLang="en-US" sz="2400" dirty="0" smtClean="0">
                <a:sym typeface="Symbol"/>
              </a:rPr>
              <a:t></a:t>
            </a:r>
            <a:r>
              <a:rPr lang="zh-CN" altLang="en-US" sz="2400" baseline="30000" dirty="0">
                <a:sym typeface="Symbol"/>
              </a:rPr>
              <a:t>－</a:t>
            </a:r>
            <a:r>
              <a:rPr lang="zh-CN" altLang="en-US" sz="2400" dirty="0" smtClean="0">
                <a:sym typeface="Symbol"/>
              </a:rPr>
              <a:t></a:t>
            </a:r>
            <a:r>
              <a:rPr lang="en-US" altLang="zh-CN" sz="2400" dirty="0" smtClean="0">
                <a:sym typeface="Symbol"/>
              </a:rPr>
              <a:t>e</a:t>
            </a:r>
            <a:r>
              <a:rPr lang="zh-CN" altLang="en-US" sz="2400" baseline="30000" dirty="0">
                <a:sym typeface="Symbol"/>
              </a:rPr>
              <a:t>－</a:t>
            </a:r>
            <a:r>
              <a:rPr lang="en-US" altLang="zh-CN" sz="2400" dirty="0" smtClean="0">
                <a:sym typeface="Symbol"/>
              </a:rPr>
              <a:t>+, or capture on nuclei.</a:t>
            </a:r>
            <a:endParaRPr lang="zh-CN" altLang="en-US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capture on nuclei</a:t>
            </a:r>
            <a:endParaRPr lang="zh-CN" alt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35343" r="56418" b="22786"/>
          <a:stretch/>
        </p:blipFill>
        <p:spPr bwMode="auto">
          <a:xfrm>
            <a:off x="1547664" y="4255616"/>
            <a:ext cx="3183446" cy="2552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5" t="26239" r="55076" b="31572"/>
          <a:stretch/>
        </p:blipFill>
        <p:spPr bwMode="auto">
          <a:xfrm>
            <a:off x="4957478" y="4316588"/>
            <a:ext cx="2779183" cy="243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45851" r="26667" b="33294"/>
          <a:stretch/>
        </p:blipFill>
        <p:spPr bwMode="auto">
          <a:xfrm>
            <a:off x="1107372" y="2546829"/>
            <a:ext cx="692925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2" t="39425" r="57356" b="51196"/>
          <a:stretch/>
        </p:blipFill>
        <p:spPr bwMode="auto">
          <a:xfrm>
            <a:off x="3421116" y="1649996"/>
            <a:ext cx="2301766" cy="80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70018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Cosmogenic Longlived Isotopes</a:t>
            </a:r>
            <a:endParaRPr lang="zh-CN" alt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51379" r="52529" b="44023"/>
          <a:stretch/>
        </p:blipFill>
        <p:spPr bwMode="auto">
          <a:xfrm>
            <a:off x="2699792" y="2327825"/>
            <a:ext cx="2528862" cy="475351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248852" y="3017456"/>
            <a:ext cx="8676456" cy="3620840"/>
            <a:chOff x="-15875" y="1484784"/>
            <a:chExt cx="9159875" cy="4052888"/>
          </a:xfrm>
        </p:grpSpPr>
        <p:grpSp>
          <p:nvGrpSpPr>
            <p:cNvPr id="7" name="组合 6"/>
            <p:cNvGrpSpPr>
              <a:grpSpLocks/>
            </p:cNvGrpSpPr>
            <p:nvPr/>
          </p:nvGrpSpPr>
          <p:grpSpPr bwMode="auto">
            <a:xfrm>
              <a:off x="-15875" y="1484784"/>
              <a:ext cx="9159875" cy="4052888"/>
              <a:chOff x="-15920" y="1662115"/>
              <a:chExt cx="9159920" cy="4052901"/>
            </a:xfrm>
          </p:grpSpPr>
          <p:pic>
            <p:nvPicPr>
              <p:cNvPr id="9" name="Picture 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920" y="1662115"/>
                <a:ext cx="9159920" cy="40529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矩形 9"/>
              <p:cNvSpPr>
                <a:spLocks noChangeArrowheads="1"/>
              </p:cNvSpPr>
              <p:nvPr/>
            </p:nvSpPr>
            <p:spPr bwMode="auto">
              <a:xfrm>
                <a:off x="0" y="2857496"/>
                <a:ext cx="6929454" cy="1152000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  <p:sp>
            <p:nvSpPr>
              <p:cNvPr id="11" name="矩形 10"/>
              <p:cNvSpPr>
                <a:spLocks noChangeArrowheads="1"/>
              </p:cNvSpPr>
              <p:nvPr/>
            </p:nvSpPr>
            <p:spPr bwMode="auto">
              <a:xfrm>
                <a:off x="-32" y="4000504"/>
                <a:ext cx="6929454" cy="432000"/>
              </a:xfrm>
              <a:prstGeom prst="rect">
                <a:avLst/>
              </a:prstGeom>
              <a:solidFill>
                <a:schemeClr val="accent1">
                  <a:alpha val="4588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0070C0"/>
                  </a:solidFill>
                  <a:latin typeface="Calibri" pitchFamily="34" charset="0"/>
                  <a:ea typeface="楷体" pitchFamily="49" charset="-122"/>
                </a:endParaRPr>
              </a:p>
            </p:txBody>
          </p:sp>
        </p:grp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45" y="4725144"/>
              <a:ext cx="6929420" cy="216000"/>
            </a:xfrm>
            <a:prstGeom prst="rect">
              <a:avLst/>
            </a:prstGeom>
            <a:solidFill>
              <a:schemeClr val="accent1">
                <a:alpha val="4588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0070C0"/>
                </a:solidFill>
                <a:latin typeface="Calibri" pitchFamily="34" charset="0"/>
                <a:ea typeface="楷体" pitchFamily="49" charset="-122"/>
              </a:endParaRPr>
            </a:p>
          </p:txBody>
        </p:sp>
      </p:grpSp>
      <p:pic>
        <p:nvPicPr>
          <p:cNvPr id="12" name="Picture 2" descr="G:\Daya Bay\Ana\Singles\Round16\EH1_Muon2500_fitB12_time2lastMuon_AD1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9" y="605823"/>
            <a:ext cx="3597771" cy="23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内容占位符 1"/>
          <p:cNvSpPr txBox="1">
            <a:spLocks/>
          </p:cNvSpPr>
          <p:nvPr/>
        </p:nvSpPr>
        <p:spPr bwMode="auto">
          <a:xfrm>
            <a:off x="263932" y="896547"/>
            <a:ext cx="5245170" cy="130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/>
              <a:t>Hard to remove by muon veto</a:t>
            </a:r>
          </a:p>
          <a:p>
            <a:r>
              <a:rPr lang="en-US" altLang="zh-CN" sz="2400" dirty="0" smtClean="0"/>
              <a:t>The most important </a:t>
            </a:r>
            <a:r>
              <a:rPr lang="en-US" altLang="zh-CN" sz="2400" dirty="0" err="1" smtClean="0"/>
              <a:t>bkg</a:t>
            </a:r>
            <a:r>
              <a:rPr lang="en-US" altLang="zh-CN" sz="2400" dirty="0" smtClean="0"/>
              <a:t> in DYB: He8/Li9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 a delayed neutron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957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42299" y="8400"/>
            <a:ext cx="9036496" cy="6122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dirty="0" smtClean="0"/>
              <a:t>RPC + Water Cherenkov Detector</a:t>
            </a:r>
            <a:endParaRPr lang="zh-CN" altLang="en-US" dirty="0" smtClean="0"/>
          </a:p>
        </p:txBody>
      </p:sp>
      <p:pic>
        <p:nvPicPr>
          <p:cNvPr id="32771" name="Picture 3" descr="exphall_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447992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6" name="Text Box 4"/>
          <p:cNvSpPr txBox="1">
            <a:spLocks noChangeArrowheads="1"/>
          </p:cNvSpPr>
          <p:nvPr/>
        </p:nvSpPr>
        <p:spPr bwMode="auto">
          <a:xfrm>
            <a:off x="3708400" y="4797425"/>
            <a:ext cx="11525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>
              <a:spcBef>
                <a:spcPct val="50000"/>
              </a:spcBef>
              <a:buSzPct val="85000"/>
              <a:defRPr/>
            </a:pPr>
            <a:r>
              <a:rPr lang="zh-CN" alt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高</a:t>
            </a:r>
            <a:r>
              <a:rPr lang="en-US" altLang="zh-CN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</a:t>
            </a:r>
            <a:r>
              <a:rPr lang="zh-CN" altLang="en-US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米</a:t>
            </a:r>
          </a:p>
        </p:txBody>
      </p:sp>
      <p:sp>
        <p:nvSpPr>
          <p:cNvPr id="294917" name="Text Box 5"/>
          <p:cNvSpPr txBox="1">
            <a:spLocks noChangeArrowheads="1"/>
          </p:cNvSpPr>
          <p:nvPr/>
        </p:nvSpPr>
        <p:spPr bwMode="auto">
          <a:xfrm>
            <a:off x="1090393" y="6049963"/>
            <a:ext cx="33895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indent="0">
              <a:spcBef>
                <a:spcPct val="50000"/>
              </a:spcBef>
              <a:buSzPct val="85000"/>
              <a:defRPr/>
            </a:pP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宽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10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米（近点）或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16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米（远点）</a:t>
            </a:r>
          </a:p>
        </p:txBody>
      </p:sp>
      <p:grpSp>
        <p:nvGrpSpPr>
          <p:cNvPr id="32777" name="Group 9"/>
          <p:cNvGrpSpPr>
            <a:grpSpLocks/>
          </p:cNvGrpSpPr>
          <p:nvPr/>
        </p:nvGrpSpPr>
        <p:grpSpPr bwMode="auto">
          <a:xfrm>
            <a:off x="250825" y="2997200"/>
            <a:ext cx="4105274" cy="3509963"/>
            <a:chOff x="158" y="1888"/>
            <a:chExt cx="2586" cy="2211"/>
          </a:xfrm>
        </p:grpSpPr>
        <p:sp>
          <p:nvSpPr>
            <p:cNvPr id="294922" name="Text Box 10"/>
            <p:cNvSpPr txBox="1">
              <a:spLocks noChangeArrowheads="1"/>
            </p:cNvSpPr>
            <p:nvPr/>
          </p:nvSpPr>
          <p:spPr bwMode="auto">
            <a:xfrm>
              <a:off x="158" y="3811"/>
              <a:ext cx="9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indent="0">
                <a:spcBef>
                  <a:spcPct val="50000"/>
                </a:spcBef>
                <a:buSzPct val="85000"/>
                <a:defRPr/>
              </a:pPr>
              <a:r>
                <a:rPr lang="zh-CN" altLang="en-US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长</a:t>
              </a:r>
              <a:r>
                <a:rPr lang="en-US" altLang="zh-CN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16</a:t>
              </a:r>
              <a:r>
                <a:rPr lang="zh-CN" altLang="en-US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米</a:t>
              </a:r>
            </a:p>
          </p:txBody>
        </p:sp>
        <p:sp>
          <p:nvSpPr>
            <p:cNvPr id="32779" name="Line 11"/>
            <p:cNvSpPr>
              <a:spLocks noChangeShapeType="1"/>
            </p:cNvSpPr>
            <p:nvPr/>
          </p:nvSpPr>
          <p:spPr bwMode="auto">
            <a:xfrm flipH="1">
              <a:off x="1411" y="2160"/>
              <a:ext cx="343" cy="613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924" name="Text Box 12"/>
            <p:cNvSpPr txBox="1">
              <a:spLocks noChangeArrowheads="1"/>
            </p:cNvSpPr>
            <p:nvPr/>
          </p:nvSpPr>
          <p:spPr bwMode="auto">
            <a:xfrm>
              <a:off x="975" y="1888"/>
              <a:ext cx="176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66FF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indent="0">
                <a:spcBef>
                  <a:spcPct val="50000"/>
                </a:spcBef>
                <a:buSzPct val="85000"/>
                <a:defRPr/>
              </a:pPr>
              <a:r>
                <a:rPr lang="en-US" altLang="zh-CN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ea typeface="+mn-ea"/>
                  <a:cs typeface="Times New Roman" pitchFamily="18" charset="0"/>
                </a:rPr>
                <a:t>~2000</a:t>
              </a:r>
              <a:r>
                <a:rPr lang="zh-CN" altLang="en-US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smtClean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ton pure water</a:t>
              </a:r>
              <a:endParaRPr lang="zh-CN" altLang="en-U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781" name="Line 13"/>
            <p:cNvSpPr>
              <a:spLocks noChangeShapeType="1"/>
            </p:cNvSpPr>
            <p:nvPr/>
          </p:nvSpPr>
          <p:spPr bwMode="auto">
            <a:xfrm flipH="1">
              <a:off x="295" y="2115"/>
              <a:ext cx="680" cy="13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4926" name="Text Box 14"/>
            <p:cNvSpPr txBox="1">
              <a:spLocks noChangeArrowheads="1"/>
            </p:cNvSpPr>
            <p:nvPr/>
          </p:nvSpPr>
          <p:spPr bwMode="auto">
            <a:xfrm>
              <a:off x="612" y="2069"/>
              <a:ext cx="3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indent="0">
                <a:spcBef>
                  <a:spcPct val="50000"/>
                </a:spcBef>
                <a:buSzPct val="85000"/>
                <a:defRPr/>
              </a:pPr>
              <a:r>
                <a:rPr lang="en-US" altLang="zh-CN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sym typeface="Symbol" pitchFamily="18" charset="2"/>
                </a:rPr>
                <a:t></a:t>
              </a:r>
            </a:p>
          </p:txBody>
        </p:sp>
      </p:grpSp>
      <p:pic>
        <p:nvPicPr>
          <p:cNvPr id="54274" name="Picture 2" descr="切伦科夫辐射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4" y="3741738"/>
            <a:ext cx="4353749" cy="2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4" descr="切伦科夫辐射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545" y="5432154"/>
            <a:ext cx="1152128" cy="61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接箭头连接符 2"/>
          <p:cNvCxnSpPr/>
          <p:nvPr/>
        </p:nvCxnSpPr>
        <p:spPr bwMode="auto">
          <a:xfrm>
            <a:off x="4860925" y="4925402"/>
            <a:ext cx="38837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13" descr="rpc_sket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2" y="692696"/>
            <a:ext cx="3517759" cy="210264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D:\A数据分析\大亚湾文章\1 Rate\Figures\muo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4" y="692696"/>
            <a:ext cx="4613136" cy="282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521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5 - Liquid Scintillator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78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 bwMode="auto">
          <a:xfrm>
            <a:off x="3527136" y="1936367"/>
            <a:ext cx="1171040" cy="265479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205680" y="692695"/>
            <a:ext cx="8686800" cy="1371337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LS: ~ 10 k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photons/MeV (</a:t>
            </a:r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NaI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40 k photons/MeV), isotropic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Recipe:  </a:t>
            </a:r>
            <a:r>
              <a:rPr lang="en-US" altLang="zh-CN" sz="2400" b="1" dirty="0" smtClean="0">
                <a:solidFill>
                  <a:srgbClr val="008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LAB 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+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3g/L PPO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+ </a:t>
            </a:r>
            <a:r>
              <a:rPr lang="en-US" altLang="zh-CN" sz="2400" b="1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15mg/L </a:t>
            </a:r>
            <a:r>
              <a:rPr lang="en-US" altLang="zh-CN" sz="2400" b="1" dirty="0" err="1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bis</a:t>
            </a:r>
            <a:r>
              <a:rPr lang="en-US" altLang="zh-CN" sz="2400" b="1" dirty="0" smtClean="0">
                <a:solidFill>
                  <a:srgbClr val="003399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-MSB     </a:t>
            </a:r>
            <a:r>
              <a:rPr lang="en-US" altLang="zh-CN" sz="2400" dirty="0" smtClean="0">
                <a:solidFill>
                  <a:srgbClr val="003399"/>
                </a:solidFill>
                <a:ea typeface="黑体" pitchFamily="49" charset="-122"/>
              </a:rPr>
              <a:t>(+0.1% </a:t>
            </a:r>
            <a:r>
              <a:rPr lang="en-US" altLang="zh-CN" sz="2400" dirty="0" err="1" smtClean="0">
                <a:solidFill>
                  <a:srgbClr val="003399"/>
                </a:solidFill>
                <a:ea typeface="黑体" pitchFamily="49" charset="-122"/>
              </a:rPr>
              <a:t>Gd</a:t>
            </a:r>
            <a:r>
              <a:rPr lang="en-US" altLang="zh-CN" sz="2400" dirty="0" smtClean="0">
                <a:solidFill>
                  <a:srgbClr val="003399"/>
                </a:solidFill>
                <a:ea typeface="黑体" pitchFamily="49" charset="-122"/>
              </a:rPr>
              <a:t>)</a:t>
            </a:r>
            <a:endParaRPr lang="en-US" altLang="zh-CN" sz="2400" b="1" dirty="0" smtClean="0">
              <a:solidFill>
                <a:srgbClr val="003399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Daya</a:t>
            </a:r>
            <a:r>
              <a:rPr lang="en-US" altLang="zh-CN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Bay photoelectron yield:  163 </a:t>
            </a:r>
            <a:r>
              <a:rPr lang="en-US" altLang="zh-CN" sz="2400" b="1" dirty="0" err="1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p.e.</a:t>
            </a:r>
            <a:r>
              <a:rPr lang="en-US" altLang="zh-CN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/MeV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648072"/>
          </a:xfrm>
        </p:spPr>
        <p:txBody>
          <a:bodyPr>
            <a:normAutofit/>
          </a:bodyPr>
          <a:lstStyle/>
          <a:p>
            <a:r>
              <a:rPr lang="en-US" altLang="zh-CN" u="none" dirty="0" smtClean="0">
                <a:cs typeface="Times New Roman" panose="02020603050405020304" pitchFamily="18" charset="0"/>
              </a:rPr>
              <a:t>Daya Bay Liquid Scintillator</a:t>
            </a:r>
            <a:endParaRPr lang="zh-CN" altLang="en-US" u="none" dirty="0">
              <a:cs typeface="Times New Roman" panose="02020603050405020304" pitchFamily="18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2508"/>
            <a:ext cx="3958940" cy="194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D:\DayaWane\LS\物理性质\r5912_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64" y="4265712"/>
            <a:ext cx="45335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D:\DayaWane\AD\pics\DSCN17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6" y="2144889"/>
            <a:ext cx="3443284" cy="25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4279564" y="2297671"/>
            <a:ext cx="4252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10 k photon/MeV </a:t>
            </a:r>
            <a:r>
              <a:rPr lang="en-US" altLang="zh-CN" sz="2000" dirty="0" smtClean="0">
                <a:solidFill>
                  <a:srgbClr val="C00000"/>
                </a:solidFill>
              </a:rPr>
              <a:t>(?)</a:t>
            </a:r>
          </a:p>
          <a:p>
            <a:r>
              <a:rPr lang="en-US" altLang="zh-CN" sz="2000" dirty="0" smtClean="0"/>
              <a:t>Attenuated:  70%</a:t>
            </a:r>
          </a:p>
          <a:p>
            <a:r>
              <a:rPr lang="en-US" altLang="zh-CN" sz="2000" dirty="0" smtClean="0"/>
              <a:t>PMT photocathode coverage: 12%</a:t>
            </a:r>
          </a:p>
          <a:p>
            <a:r>
              <a:rPr lang="en-US" altLang="zh-CN" sz="2000" dirty="0" smtClean="0"/>
              <a:t>PMT quantum efficiency: ~ 20%</a:t>
            </a:r>
          </a:p>
          <a:p>
            <a:endParaRPr lang="en-US" altLang="zh-CN" sz="2000" dirty="0"/>
          </a:p>
          <a:p>
            <a:r>
              <a:rPr lang="en-US" altLang="zh-CN" sz="2000" dirty="0" smtClean="0">
                <a:sym typeface="Wingdings" panose="05000000000000000000" pitchFamily="2" charset="2"/>
              </a:rPr>
              <a:t>1.68%  168 </a:t>
            </a:r>
            <a:r>
              <a:rPr lang="en-US" altLang="zh-CN" sz="2000" dirty="0" err="1" smtClean="0">
                <a:sym typeface="Wingdings" panose="05000000000000000000" pitchFamily="2" charset="2"/>
              </a:rPr>
              <a:t>p.e.</a:t>
            </a:r>
            <a:r>
              <a:rPr lang="en-US" altLang="zh-CN" sz="2000" dirty="0" smtClean="0">
                <a:sym typeface="Wingdings" panose="05000000000000000000" pitchFamily="2" charset="2"/>
              </a:rPr>
              <a:t>/ MeV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19569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620688"/>
            <a:ext cx="4968552" cy="5951848"/>
          </a:xfrm>
        </p:spPr>
        <p:txBody>
          <a:bodyPr/>
          <a:lstStyle/>
          <a:p>
            <a:r>
              <a:rPr lang="en-US" altLang="zh-CN" dirty="0" smtClean="0"/>
              <a:t>Solvent</a:t>
            </a:r>
          </a:p>
          <a:p>
            <a:pPr lvl="1"/>
            <a:r>
              <a:rPr lang="zh-CN" altLang="en-US" dirty="0" smtClean="0"/>
              <a:t>含苯环的芳香族化合物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三甲苯、二甲苯</a:t>
            </a:r>
            <a:r>
              <a:rPr lang="en-US" altLang="zh-CN" dirty="0" smtClean="0"/>
              <a:t>(PX)</a:t>
            </a:r>
            <a:r>
              <a:rPr lang="zh-CN" altLang="en-US" dirty="0" smtClean="0"/>
              <a:t>、甲苯、苯、</a:t>
            </a:r>
            <a:r>
              <a:rPr lang="en-US" altLang="zh-CN" dirty="0" smtClean="0"/>
              <a:t>PXE</a:t>
            </a:r>
            <a:r>
              <a:rPr lang="zh-CN" altLang="en-US" dirty="0" smtClean="0"/>
              <a:t>、</a:t>
            </a:r>
            <a:r>
              <a:rPr lang="en-US" altLang="zh-CN" dirty="0" smtClean="0"/>
              <a:t>DIN</a:t>
            </a:r>
            <a:r>
              <a:rPr lang="zh-CN" altLang="en-US" dirty="0" smtClean="0"/>
              <a:t>、</a:t>
            </a:r>
            <a:r>
              <a:rPr lang="en-US" altLang="zh-CN" dirty="0" smtClean="0">
                <a:solidFill>
                  <a:srgbClr val="FF0000"/>
                </a:solidFill>
              </a:rPr>
              <a:t>LAB</a:t>
            </a:r>
          </a:p>
          <a:p>
            <a:pPr lvl="1"/>
            <a:r>
              <a:rPr lang="en-US" altLang="zh-CN" dirty="0" smtClean="0"/>
              <a:t>Solvent itself has very low light yield</a:t>
            </a:r>
          </a:p>
          <a:p>
            <a:r>
              <a:rPr lang="en-US" altLang="zh-CN" dirty="0" smtClean="0"/>
              <a:t>Fluor</a:t>
            </a:r>
            <a:r>
              <a:rPr lang="zh-CN" altLang="en-US" dirty="0"/>
              <a:t> </a:t>
            </a:r>
            <a:r>
              <a:rPr lang="en-US" altLang="zh-CN" dirty="0" smtClean="0"/>
              <a:t>(1-5 g/L</a:t>
            </a:r>
            <a:r>
              <a:rPr lang="en-US" altLang="zh-CN" dirty="0"/>
              <a:t>)</a:t>
            </a:r>
            <a:endParaRPr lang="en-US" altLang="zh-CN" dirty="0" smtClean="0"/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PPO</a:t>
            </a:r>
            <a:r>
              <a:rPr lang="zh-CN" altLang="en-US" dirty="0" smtClean="0"/>
              <a:t>、</a:t>
            </a:r>
            <a:r>
              <a:rPr lang="en-US" altLang="zh-CN" dirty="0" smtClean="0"/>
              <a:t>PBD</a:t>
            </a:r>
            <a:r>
              <a:rPr lang="zh-CN" altLang="en-US" dirty="0" smtClean="0"/>
              <a:t>、</a:t>
            </a:r>
            <a:r>
              <a:rPr lang="en-US" altLang="zh-CN" dirty="0" smtClean="0"/>
              <a:t>TP</a:t>
            </a:r>
            <a:r>
              <a:rPr lang="zh-CN" altLang="en-US" dirty="0" smtClean="0"/>
              <a:t>、</a:t>
            </a:r>
            <a:r>
              <a:rPr lang="en-US" altLang="zh-CN" dirty="0" smtClean="0"/>
              <a:t>PMP</a:t>
            </a:r>
          </a:p>
          <a:p>
            <a:r>
              <a:rPr lang="en-US" altLang="zh-CN" dirty="0" smtClean="0">
                <a:solidFill>
                  <a:schemeClr val="accent3">
                    <a:lumMod val="50000"/>
                  </a:schemeClr>
                </a:solidFill>
              </a:rPr>
              <a:t>(Optional)</a:t>
            </a:r>
            <a:r>
              <a:rPr lang="en-US" altLang="zh-CN" dirty="0" smtClean="0"/>
              <a:t> Wavelength Shifter</a:t>
            </a:r>
            <a:r>
              <a:rPr lang="zh-CN" altLang="en-US" dirty="0"/>
              <a:t> </a:t>
            </a:r>
            <a:r>
              <a:rPr lang="en-US" altLang="zh-CN" dirty="0" smtClean="0"/>
              <a:t>(~10 mg/L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r>
              <a:rPr lang="en-US" altLang="zh-CN" dirty="0" err="1" smtClean="0">
                <a:solidFill>
                  <a:srgbClr val="FF0000"/>
                </a:solidFill>
              </a:rPr>
              <a:t>bis</a:t>
            </a:r>
            <a:r>
              <a:rPr lang="en-US" altLang="zh-CN" dirty="0" smtClean="0">
                <a:solidFill>
                  <a:srgbClr val="FF0000"/>
                </a:solidFill>
              </a:rPr>
              <a:t>-MSB</a:t>
            </a:r>
            <a:r>
              <a:rPr lang="zh-CN" altLang="en-US" dirty="0" smtClean="0"/>
              <a:t>、</a:t>
            </a:r>
            <a:r>
              <a:rPr lang="en-US" altLang="zh-CN" dirty="0" smtClean="0"/>
              <a:t>POPOP</a:t>
            </a:r>
            <a:r>
              <a:rPr lang="zh-CN" altLang="en-US" dirty="0" smtClean="0"/>
              <a:t>、</a:t>
            </a:r>
            <a:r>
              <a:rPr lang="en-US" altLang="zh-CN" dirty="0" smtClean="0"/>
              <a:t>BBQ</a:t>
            </a:r>
          </a:p>
          <a:p>
            <a:pPr lvl="1"/>
            <a:r>
              <a:rPr lang="en-US" altLang="zh-CN" dirty="0" smtClean="0"/>
              <a:t>Match PMT response, shifting photon wavelength to transparent </a:t>
            </a:r>
            <a:r>
              <a:rPr lang="en-US" altLang="zh-CN" dirty="0" err="1" smtClean="0"/>
              <a:t>reagion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589712"/>
          </a:xfrm>
        </p:spPr>
        <p:txBody>
          <a:bodyPr/>
          <a:lstStyle/>
          <a:p>
            <a:r>
              <a:rPr lang="en-US" altLang="zh-CN" dirty="0" smtClean="0"/>
              <a:t>Make a Liquid Scintillator</a:t>
            </a:r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1679" y="626316"/>
            <a:ext cx="2952328" cy="244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9" descr="alkyl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906" y="2001267"/>
            <a:ext cx="280987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0" name="Picture 2" descr="2,5-二苯基恶唑, CAS #: 92-71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52" y="3537324"/>
            <a:ext cx="2359017" cy="1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12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627" y="5073258"/>
            <a:ext cx="3545607" cy="14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65930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4974349"/>
            <a:ext cx="8229600" cy="1791595"/>
          </a:xfrm>
        </p:spPr>
        <p:txBody>
          <a:bodyPr/>
          <a:lstStyle/>
          <a:p>
            <a:r>
              <a:rPr lang="en-US" altLang="zh-CN" b="0" i="1" dirty="0"/>
              <a:t>π </a:t>
            </a:r>
            <a:r>
              <a:rPr lang="zh-CN" altLang="en-US" b="0" dirty="0"/>
              <a:t>电子的能级结构。</a:t>
            </a:r>
            <a:r>
              <a:rPr lang="en-US" altLang="zh-CN" b="0" i="1" dirty="0"/>
              <a:t>S</a:t>
            </a:r>
            <a:r>
              <a:rPr lang="en-US" altLang="zh-CN" b="0" dirty="0"/>
              <a:t>0 </a:t>
            </a:r>
            <a:r>
              <a:rPr lang="zh-CN" altLang="en-US" b="0" dirty="0"/>
              <a:t>为基态，</a:t>
            </a:r>
            <a:r>
              <a:rPr lang="en-US" altLang="zh-CN" b="0" i="1" dirty="0"/>
              <a:t>S</a:t>
            </a:r>
            <a:r>
              <a:rPr lang="en-US" altLang="zh-CN" b="0" dirty="0"/>
              <a:t>1</a:t>
            </a:r>
            <a:r>
              <a:rPr lang="en-US" altLang="zh-CN" b="0" i="1" dirty="0"/>
              <a:t>, S</a:t>
            </a:r>
            <a:r>
              <a:rPr lang="en-US" altLang="zh-CN" b="0" dirty="0"/>
              <a:t>2</a:t>
            </a:r>
            <a:r>
              <a:rPr lang="en-US" altLang="zh-CN" b="0" i="1" dirty="0"/>
              <a:t>, S</a:t>
            </a:r>
            <a:r>
              <a:rPr lang="en-US" altLang="zh-CN" b="0" dirty="0"/>
              <a:t>3 </a:t>
            </a:r>
            <a:r>
              <a:rPr lang="zh-CN" altLang="en-US" b="0" dirty="0"/>
              <a:t>为激发单重态，</a:t>
            </a:r>
            <a:r>
              <a:rPr lang="en-US" altLang="zh-CN" b="0" i="1" dirty="0"/>
              <a:t>T</a:t>
            </a:r>
            <a:r>
              <a:rPr lang="en-US" altLang="zh-CN" b="0" dirty="0"/>
              <a:t>1 </a:t>
            </a:r>
            <a:r>
              <a:rPr lang="zh-CN" altLang="en-US" b="0" dirty="0"/>
              <a:t>为激发三重态</a:t>
            </a:r>
            <a:r>
              <a:rPr lang="zh-CN" altLang="en-US" b="0" dirty="0" smtClean="0"/>
              <a:t>。</a:t>
            </a:r>
            <a:endParaRPr lang="en-US" altLang="zh-CN" b="0" dirty="0" smtClean="0"/>
          </a:p>
          <a:p>
            <a:r>
              <a:rPr lang="zh-CN" altLang="en-US" b="0" dirty="0"/>
              <a:t>正是有了斯托克斯</a:t>
            </a:r>
            <a:r>
              <a:rPr lang="zh-CN" altLang="en-US" b="0" dirty="0" smtClean="0"/>
              <a:t>位移（</a:t>
            </a:r>
            <a:r>
              <a:rPr lang="en-US" altLang="zh-CN" b="0" dirty="0"/>
              <a:t>1852</a:t>
            </a:r>
            <a:r>
              <a:rPr lang="zh-CN" altLang="en-US" b="0" dirty="0"/>
              <a:t>年</a:t>
            </a:r>
            <a:r>
              <a:rPr lang="zh-CN" altLang="en-US" b="0" dirty="0" smtClean="0"/>
              <a:t>发现），</a:t>
            </a:r>
            <a:r>
              <a:rPr lang="zh-CN" altLang="en-US" b="0" dirty="0"/>
              <a:t>闪烁体产生的荧光才可以在自身材料中</a:t>
            </a:r>
            <a:r>
              <a:rPr lang="zh-CN" altLang="en-US" b="0" dirty="0" smtClean="0"/>
              <a:t>传播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583844"/>
          </a:xfrm>
        </p:spPr>
        <p:txBody>
          <a:bodyPr/>
          <a:lstStyle/>
          <a:p>
            <a:r>
              <a:rPr lang="zh-CN" altLang="en-US" dirty="0" smtClean="0"/>
              <a:t>分子的能级结构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" y="692696"/>
            <a:ext cx="5359208" cy="41823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078" y="792017"/>
            <a:ext cx="4046922" cy="398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8124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Transfer in LS</a:t>
            </a:r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9903" y="936639"/>
            <a:ext cx="4530921" cy="330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9" descr="alkyl_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42" y="872387"/>
            <a:ext cx="2809875" cy="13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,5-二苯基恶唑, CAS #: 92-71-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12" y="3080964"/>
            <a:ext cx="2359017" cy="102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12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0" y="5302364"/>
            <a:ext cx="3545607" cy="146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 bwMode="auto">
          <a:xfrm>
            <a:off x="323529" y="523331"/>
            <a:ext cx="3456384" cy="384676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12" name="直接箭头连接符 11"/>
          <p:cNvCxnSpPr>
            <a:stCxn id="5" idx="2"/>
          </p:cNvCxnSpPr>
          <p:nvPr/>
        </p:nvCxnSpPr>
        <p:spPr bwMode="auto">
          <a:xfrm flipH="1">
            <a:off x="2009979" y="2228112"/>
            <a:ext cx="1" cy="7225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/>
          <p:cNvCxnSpPr/>
          <p:nvPr/>
        </p:nvCxnSpPr>
        <p:spPr bwMode="auto">
          <a:xfrm flipH="1">
            <a:off x="2115212" y="4492580"/>
            <a:ext cx="1" cy="72257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文本框 18"/>
          <p:cNvSpPr txBox="1"/>
          <p:nvPr/>
        </p:nvSpPr>
        <p:spPr>
          <a:xfrm>
            <a:off x="2483768" y="2365107"/>
            <a:ext cx="182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Resonance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83768" y="4521250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Absorption and </a:t>
            </a:r>
            <a:r>
              <a:rPr lang="en-US" altLang="zh-CN" sz="2400" b="1" dirty="0" err="1" smtClean="0">
                <a:solidFill>
                  <a:srgbClr val="C00000"/>
                </a:solidFill>
              </a:rPr>
              <a:t>reemisson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 of UV light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198923" y="5302364"/>
            <a:ext cx="4792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二元液闪（不带波长位移）</a:t>
            </a: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三元液闪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662810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50" name="Picture 6" descr="sensitivity-choo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90" y="4219208"/>
            <a:ext cx="2304951" cy="229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100392" cy="463550"/>
          </a:xfrm>
        </p:spPr>
        <p:txBody>
          <a:bodyPr/>
          <a:lstStyle/>
          <a:p>
            <a:r>
              <a:rPr lang="fr-FR" altLang="zh-CN" dirty="0"/>
              <a:t>Palo Verde</a:t>
            </a:r>
            <a:endParaRPr lang="en-US" altLang="zh-CN" dirty="0"/>
          </a:p>
        </p:txBody>
      </p:sp>
      <p:pic>
        <p:nvPicPr>
          <p:cNvPr id="287747" name="Picture 3" descr="PVpl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613"/>
            <a:ext cx="3427944" cy="219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48" name="Picture 4" descr="PV_det_linedraw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575"/>
            <a:ext cx="3563888" cy="367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441795" y="908050"/>
            <a:ext cx="244951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0000CC"/>
                </a:solidFill>
                <a:latin typeface="Times New Roman" pitchFamily="18" charset="0"/>
              </a:rPr>
              <a:t>1998-1999, US</a:t>
            </a:r>
          </a:p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0000CC"/>
                </a:solidFill>
                <a:latin typeface="Times New Roman" pitchFamily="18" charset="0"/>
              </a:rPr>
              <a:t>11.6 GWth</a:t>
            </a:r>
          </a:p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0000CC"/>
                </a:solidFill>
                <a:latin typeface="Times New Roman" pitchFamily="18" charset="0"/>
              </a:rPr>
              <a:t>Segmented detector</a:t>
            </a:r>
          </a:p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0000CC"/>
                </a:solidFill>
                <a:latin typeface="Times New Roman" pitchFamily="18" charset="0"/>
              </a:rPr>
              <a:t>12 ton 0.1% Gd-LS</a:t>
            </a:r>
          </a:p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C00000"/>
                </a:solidFill>
              </a:rPr>
              <a:t>Shallow overburden</a:t>
            </a:r>
          </a:p>
          <a:p>
            <a:pPr marL="457200" indent="-457200" eaLnBrk="1" hangingPunct="1">
              <a:spcBef>
                <a:spcPct val="20000"/>
              </a:spcBef>
            </a:pPr>
            <a:r>
              <a:rPr lang="en-US" altLang="zh-CN">
                <a:solidFill>
                  <a:srgbClr val="0000CC"/>
                </a:solidFill>
              </a:rPr>
              <a:t>32 </a:t>
            </a:r>
            <a:r>
              <a:rPr lang="en-US" altLang="zh-CN" smtClean="0">
                <a:solidFill>
                  <a:srgbClr val="0000CC"/>
                </a:solidFill>
              </a:rPr>
              <a:t>mwe</a:t>
            </a:r>
            <a:endParaRPr lang="en-US" altLang="zh-CN">
              <a:solidFill>
                <a:srgbClr val="0000CC"/>
              </a:solidFill>
            </a:endParaRPr>
          </a:p>
        </p:txBody>
      </p:sp>
      <p:sp>
        <p:nvSpPr>
          <p:cNvPr id="287751" name="Text Box 7"/>
          <p:cNvSpPr txBox="1">
            <a:spLocks noChangeArrowheads="1"/>
          </p:cNvSpPr>
          <p:nvPr/>
        </p:nvSpPr>
        <p:spPr bwMode="auto">
          <a:xfrm>
            <a:off x="0" y="285273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chemeClr val="bg1"/>
                </a:solidFill>
              </a:rPr>
              <a:t>Baseline 890m &amp; 750m</a:t>
            </a:r>
          </a:p>
        </p:txBody>
      </p:sp>
      <p:sp>
        <p:nvSpPr>
          <p:cNvPr id="287755" name="Text Box 11"/>
          <p:cNvSpPr txBox="1">
            <a:spLocks noChangeArrowheads="1"/>
          </p:cNvSpPr>
          <p:nvPr/>
        </p:nvSpPr>
        <p:spPr bwMode="auto">
          <a:xfrm>
            <a:off x="5476875" y="3948788"/>
            <a:ext cx="3492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>
                <a:solidFill>
                  <a:srgbClr val="0000CC"/>
                </a:solidFill>
              </a:rPr>
              <a:t>R=1.01</a:t>
            </a:r>
            <a:r>
              <a:rPr lang="en-US" altLang="zh-CN" dirty="0">
                <a:solidFill>
                  <a:srgbClr val="0000CC"/>
                </a:solidFill>
                <a:sym typeface="Symbol" pitchFamily="18" charset="2"/>
              </a:rPr>
              <a:t>2.4%(stat) 5.3%(</a:t>
            </a:r>
            <a:r>
              <a:rPr lang="en-US" altLang="zh-CN" dirty="0" err="1">
                <a:solidFill>
                  <a:srgbClr val="0000CC"/>
                </a:solidFill>
                <a:sym typeface="Symbol" pitchFamily="18" charset="2"/>
              </a:rPr>
              <a:t>syst</a:t>
            </a:r>
            <a:r>
              <a:rPr lang="en-US" altLang="zh-CN" dirty="0">
                <a:solidFill>
                  <a:srgbClr val="0000CC"/>
                </a:solidFill>
                <a:sym typeface="Symbol" pitchFamily="18" charset="2"/>
              </a:rPr>
              <a:t>) </a:t>
            </a:r>
          </a:p>
        </p:txBody>
      </p:sp>
      <p:pic>
        <p:nvPicPr>
          <p:cNvPr id="287756" name="Picture 12" descr="bicron_ls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573463"/>
            <a:ext cx="2881313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57" name="Picture 13" descr="chooz_LS_att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463"/>
            <a:ext cx="2592388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758" name="Text Box 14"/>
          <p:cNvSpPr txBox="1">
            <a:spLocks noChangeArrowheads="1"/>
          </p:cNvSpPr>
          <p:nvPr/>
        </p:nvSpPr>
        <p:spPr bwMode="auto">
          <a:xfrm>
            <a:off x="2987675" y="6021388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Palo Verde Gd-LS</a:t>
            </a:r>
          </a:p>
        </p:txBody>
      </p:sp>
      <p:sp>
        <p:nvSpPr>
          <p:cNvPr id="287759" name="Text Box 15"/>
          <p:cNvSpPr txBox="1">
            <a:spLocks noChangeArrowheads="1"/>
          </p:cNvSpPr>
          <p:nvPr/>
        </p:nvSpPr>
        <p:spPr bwMode="auto">
          <a:xfrm>
            <a:off x="539750" y="616585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Chooz Gd-LS</a:t>
            </a:r>
          </a:p>
        </p:txBody>
      </p:sp>
      <p:sp>
        <p:nvSpPr>
          <p:cNvPr id="287760" name="Text Box 16"/>
          <p:cNvSpPr txBox="1">
            <a:spLocks noChangeArrowheads="1"/>
          </p:cNvSpPr>
          <p:nvPr/>
        </p:nvSpPr>
        <p:spPr bwMode="auto">
          <a:xfrm>
            <a:off x="2700338" y="6308725"/>
            <a:ext cx="3024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1st year 12%, 2nd year 3%</a:t>
            </a:r>
          </a:p>
        </p:txBody>
      </p:sp>
      <p:sp>
        <p:nvSpPr>
          <p:cNvPr id="287761" name="Text Box 17"/>
          <p:cNvSpPr txBox="1">
            <a:spLocks noChangeArrowheads="1"/>
          </p:cNvSpPr>
          <p:nvPr/>
        </p:nvSpPr>
        <p:spPr bwMode="auto">
          <a:xfrm>
            <a:off x="468313" y="5300663"/>
            <a:ext cx="1260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60%/year</a:t>
            </a:r>
          </a:p>
        </p:txBody>
      </p:sp>
      <p:sp>
        <p:nvSpPr>
          <p:cNvPr id="287762" name="Rectangle 18"/>
          <p:cNvSpPr>
            <a:spLocks noChangeArrowheads="1"/>
          </p:cNvSpPr>
          <p:nvPr/>
        </p:nvSpPr>
        <p:spPr bwMode="auto">
          <a:xfrm>
            <a:off x="6376988" y="6527800"/>
            <a:ext cx="2592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 sz="1400"/>
              <a:t>Phys.Rev.D64, 112001(2001)</a:t>
            </a:r>
          </a:p>
        </p:txBody>
      </p:sp>
    </p:spTree>
    <p:extLst>
      <p:ext uri="{BB962C8B-B14F-4D97-AF65-F5344CB8AC3E}">
        <p14:creationId xmlns:p14="http://schemas.microsoft.com/office/powerpoint/2010/main" val="13761702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661720"/>
          </a:xfrm>
        </p:spPr>
        <p:txBody>
          <a:bodyPr/>
          <a:lstStyle/>
          <a:p>
            <a:pPr eaLnBrk="1" hangingPunct="1"/>
            <a:r>
              <a:rPr lang="en-US" altLang="zh-CN" b="1" dirty="0" smtClean="0"/>
              <a:t>Light Yield vs </a:t>
            </a:r>
            <a:r>
              <a:rPr lang="zh-CN" altLang="en-US" b="1" dirty="0" smtClean="0"/>
              <a:t>PPO</a:t>
            </a:r>
            <a:r>
              <a:rPr lang="zh-CN" altLang="en-US" dirty="0"/>
              <a:t> </a:t>
            </a:r>
            <a:r>
              <a:rPr lang="en-US" altLang="zh-CN" dirty="0" smtClean="0"/>
              <a:t>(</a:t>
            </a:r>
            <a:r>
              <a:rPr lang="zh-CN" altLang="en-US" b="1" dirty="0" smtClean="0"/>
              <a:t>Bis-MSB</a:t>
            </a:r>
            <a:r>
              <a:rPr lang="en-US" altLang="zh-CN" b="1" dirty="0" smtClean="0"/>
              <a:t>) Concentration</a:t>
            </a:r>
            <a:endParaRPr lang="zh-CN" altLang="en-US" b="1" dirty="0" smtClean="0"/>
          </a:p>
        </p:txBody>
      </p:sp>
      <p:pic>
        <p:nvPicPr>
          <p:cNvPr id="15364" name="Picture 3" descr="图片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72122"/>
            <a:ext cx="41640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图片2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784"/>
            <a:ext cx="4200525" cy="3249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1187450" y="4940772"/>
            <a:ext cx="28082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2400" dirty="0"/>
              <a:t>LAB</a:t>
            </a:r>
            <a:r>
              <a:rPr lang="zh-CN" sz="2400" dirty="0"/>
              <a:t>为溶剂时</a:t>
            </a:r>
            <a:r>
              <a:rPr lang="zh-CN" altLang="zh-CN" sz="2400" dirty="0"/>
              <a:t>PPO</a:t>
            </a:r>
            <a:r>
              <a:rPr lang="zh-CN" sz="2400" dirty="0"/>
              <a:t>的浓度与发光效率的关系</a:t>
            </a:r>
          </a:p>
        </p:txBody>
      </p:sp>
      <p:sp>
        <p:nvSpPr>
          <p:cNvPr id="15367" name="Text Box 6"/>
          <p:cNvSpPr txBox="1">
            <a:spLocks noChangeArrowheads="1"/>
          </p:cNvSpPr>
          <p:nvPr/>
        </p:nvSpPr>
        <p:spPr bwMode="auto">
          <a:xfrm>
            <a:off x="5796136" y="4940772"/>
            <a:ext cx="28082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400" dirty="0"/>
              <a:t>bis-MSB的浓度与发光效率的</a:t>
            </a:r>
            <a:r>
              <a:rPr lang="zh-CN" altLang="en-US" sz="2400" dirty="0" smtClean="0"/>
              <a:t>关系</a:t>
            </a:r>
            <a:endParaRPr lang="en-US" altLang="zh-CN" sz="2400" dirty="0" smtClean="0"/>
          </a:p>
          <a:p>
            <a:pPr eaLnBrk="1" hangingPunct="1">
              <a:spcBef>
                <a:spcPct val="50000"/>
              </a:spcBef>
            </a:pPr>
            <a:r>
              <a:rPr lang="en-US" altLang="zh-CN" sz="2400" dirty="0" smtClean="0"/>
              <a:t>???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696400" y="1150764"/>
            <a:ext cx="39597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Concentration Quenching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3496833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976"/>
            <a:ext cx="9144000" cy="694512"/>
          </a:xfrm>
          <a:noFill/>
          <a:ln/>
        </p:spPr>
        <p:txBody>
          <a:bodyPr/>
          <a:lstStyle/>
          <a:p>
            <a:r>
              <a:rPr lang="en-US" altLang="zh-CN" dirty="0"/>
              <a:t>Attenuation, absorption, scattering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1268413"/>
            <a:ext cx="91440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1878013" y="2687638"/>
          <a:ext cx="4592637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2" name="Equation" r:id="rId3" imgW="1346040" imgH="444240" progId="Equation.DSMT4">
                  <p:embed/>
                </p:oleObj>
              </mc:Choice>
              <mc:Fallback>
                <p:oleObj name="Equation" r:id="rId3" imgW="13460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013" y="2687638"/>
                        <a:ext cx="4592637" cy="1512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8" name="Object 12"/>
          <p:cNvGraphicFramePr>
            <a:graphicFrameLocks noChangeAspect="1"/>
          </p:cNvGraphicFramePr>
          <p:nvPr/>
        </p:nvGraphicFramePr>
        <p:xfrm>
          <a:off x="3492500" y="1341438"/>
          <a:ext cx="151130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3" name="Equation" r:id="rId5" imgW="571320" imgH="342720" progId="Equation.DSMT4">
                  <p:embed/>
                </p:oleObj>
              </mc:Choice>
              <mc:Fallback>
                <p:oleObj name="Equation" r:id="rId5" imgW="5713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1341438"/>
                        <a:ext cx="1511300" cy="903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6135688" y="1778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zh-CN" altLang="zh-CN"/>
          </a:p>
        </p:txBody>
      </p:sp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1403350" y="1773238"/>
          <a:ext cx="1743075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4" name="Equation" r:id="rId7" imgW="939600" imgH="203040" progId="Equation.DSMT4">
                  <p:embed/>
                </p:oleObj>
              </mc:Choice>
              <mc:Fallback>
                <p:oleObj name="Equation" r:id="rId7" imgW="9396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73238"/>
                        <a:ext cx="1743075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971550" y="4365625"/>
            <a:ext cx="11525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95288" y="6092825"/>
            <a:ext cx="4968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Attenuation: also noted as extinction length.</a:t>
            </a: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3203575" y="4365625"/>
            <a:ext cx="4318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476375" y="5157788"/>
            <a:ext cx="3311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Absorption: the molecular are heated by incident light.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5219700" y="4292600"/>
            <a:ext cx="287338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5005388" y="5157788"/>
            <a:ext cx="3670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Rayleigh scattering: scatter off the bound electrons of molecular.</a:t>
            </a:r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>
            <a:off x="6372225" y="3789363"/>
            <a:ext cx="2873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6408738" y="4221163"/>
            <a:ext cx="2195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Mie, Raman, absorb&amp;re-emit…</a:t>
            </a:r>
          </a:p>
        </p:txBody>
      </p:sp>
    </p:spTree>
    <p:extLst>
      <p:ext uri="{BB962C8B-B14F-4D97-AF65-F5344CB8AC3E}">
        <p14:creationId xmlns:p14="http://schemas.microsoft.com/office/powerpoint/2010/main" val="142178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630559"/>
          </a:xfrm>
        </p:spPr>
        <p:txBody>
          <a:bodyPr/>
          <a:lstStyle/>
          <a:p>
            <a:r>
              <a:rPr lang="en-US" altLang="zh-CN" dirty="0" smtClean="0"/>
              <a:t>Attenuation</a:t>
            </a:r>
            <a:endParaRPr lang="zh-CN" altLang="en-US" dirty="0"/>
          </a:p>
        </p:txBody>
      </p:sp>
      <p:pic>
        <p:nvPicPr>
          <p:cNvPr id="33" name="Picture 37" descr="图片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36"/>
          <a:stretch/>
        </p:blipFill>
        <p:spPr bwMode="auto">
          <a:xfrm>
            <a:off x="198023" y="2909266"/>
            <a:ext cx="178168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/>
          <p:cNvSpPr/>
          <p:nvPr/>
        </p:nvSpPr>
        <p:spPr>
          <a:xfrm>
            <a:off x="323528" y="6290006"/>
            <a:ext cx="2382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1-m tube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209873" y="900775"/>
            <a:ext cx="7931150" cy="173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eaLnBrk="1" hangingPunct="1"/>
            <a:endParaRPr lang="zh-CN" altLang="zh-CN" sz="2400" kern="0" dirty="0" smtClean="0"/>
          </a:p>
          <a:p>
            <a:pPr lvl="1" eaLnBrk="1" hangingPunct="1"/>
            <a:r>
              <a:rPr lang="zh-CN" altLang="zh-CN" kern="0" dirty="0" smtClean="0"/>
              <a:t>L=2~3</a:t>
            </a:r>
            <a:r>
              <a:rPr lang="en-US" altLang="zh-CN" kern="0" dirty="0"/>
              <a:t> </a:t>
            </a:r>
            <a:r>
              <a:rPr lang="en-US" altLang="zh-CN" kern="0" dirty="0" smtClean="0"/>
              <a:t>m (Tap water)</a:t>
            </a:r>
            <a:r>
              <a:rPr lang="zh-CN" kern="0" dirty="0" smtClean="0"/>
              <a:t>，</a:t>
            </a:r>
            <a:r>
              <a:rPr lang="zh-CN" altLang="zh-CN" kern="0" dirty="0" smtClean="0"/>
              <a:t>50%</a:t>
            </a:r>
            <a:r>
              <a:rPr lang="en-US" altLang="zh-CN" kern="0" dirty="0" smtClean="0"/>
              <a:t> light absorbed in DYB detector </a:t>
            </a:r>
            <a:endParaRPr lang="zh-CN" kern="0" dirty="0" smtClean="0"/>
          </a:p>
          <a:p>
            <a:pPr lvl="1" eaLnBrk="1" hangingPunct="1"/>
            <a:r>
              <a:rPr lang="en-US" altLang="zh-CN" kern="0" dirty="0" smtClean="0"/>
              <a:t>L=</a:t>
            </a:r>
            <a:r>
              <a:rPr lang="zh-CN" altLang="zh-CN" kern="0" dirty="0" smtClean="0"/>
              <a:t>10</a:t>
            </a:r>
            <a:r>
              <a:rPr lang="en-US" altLang="zh-CN" kern="0" dirty="0" smtClean="0"/>
              <a:t>m </a:t>
            </a:r>
            <a:r>
              <a:rPr lang="zh-CN" kern="0" dirty="0" smtClean="0"/>
              <a:t>：</a:t>
            </a:r>
            <a:r>
              <a:rPr lang="zh-CN" altLang="zh-CN" kern="0" dirty="0" smtClean="0"/>
              <a:t>20%</a:t>
            </a:r>
            <a:r>
              <a:rPr lang="en-US" altLang="zh-CN" kern="0" dirty="0"/>
              <a:t> </a:t>
            </a:r>
            <a:r>
              <a:rPr lang="en-US" altLang="zh-CN" kern="0" dirty="0" smtClean="0"/>
              <a:t>light absorbed in DYB</a:t>
            </a:r>
            <a:endParaRPr lang="zh-CN" kern="0" dirty="0" smtClean="0"/>
          </a:p>
          <a:p>
            <a:pPr marL="457200" lvl="1" indent="0" eaLnBrk="1" hangingPunct="1">
              <a:buNone/>
            </a:pPr>
            <a:endParaRPr lang="zh-CN" altLang="zh-CN" kern="0" dirty="0" smtClean="0"/>
          </a:p>
        </p:txBody>
      </p:sp>
      <p:graphicFrame>
        <p:nvGraphicFramePr>
          <p:cNvPr id="44" name="Object 4"/>
          <p:cNvGraphicFramePr>
            <a:graphicFrameLocks noGrp="1" noChangeAspect="1"/>
          </p:cNvGraphicFramePr>
          <p:nvPr>
            <p:ph sz="quarter" idx="4294967295"/>
            <p:extLst/>
          </p:nvPr>
        </p:nvGraphicFramePr>
        <p:xfrm>
          <a:off x="2705984" y="780215"/>
          <a:ext cx="3732031" cy="780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9" r:id="rId4" imgW="1092200" imgH="228600" progId="Equation.DSMT4">
                  <p:embed/>
                </p:oleObj>
              </mc:Choice>
              <mc:Fallback>
                <p:oleObj r:id="rId4" imgW="1092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5984" y="780215"/>
                        <a:ext cx="3732031" cy="7803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5"/>
          <p:cNvGrpSpPr>
            <a:grpSpLocks/>
          </p:cNvGrpSpPr>
          <p:nvPr/>
        </p:nvGrpSpPr>
        <p:grpSpPr bwMode="auto">
          <a:xfrm>
            <a:off x="6447160" y="2187955"/>
            <a:ext cx="1693863" cy="2393950"/>
            <a:chOff x="0" y="0"/>
            <a:chExt cx="1067" cy="1508"/>
          </a:xfrm>
        </p:grpSpPr>
        <p:pic>
          <p:nvPicPr>
            <p:cNvPr id="46" name="Picture 6" descr="图片1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67" cy="1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Line 7"/>
            <p:cNvSpPr>
              <a:spLocks noChangeShapeType="1"/>
            </p:cNvSpPr>
            <p:nvPr/>
          </p:nvSpPr>
          <p:spPr bwMode="auto">
            <a:xfrm>
              <a:off x="68" y="1271"/>
              <a:ext cx="975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楷体_GB2312" pitchFamily="1" charset="-122"/>
              </a:endParaRPr>
            </a:p>
          </p:txBody>
        </p:sp>
        <p:sp>
          <p:nvSpPr>
            <p:cNvPr id="48" name="Text Box 8"/>
            <p:cNvSpPr txBox="1">
              <a:spLocks noChangeArrowheads="1"/>
            </p:cNvSpPr>
            <p:nvPr/>
          </p:nvSpPr>
          <p:spPr bwMode="auto">
            <a:xfrm>
              <a:off x="408" y="1316"/>
              <a:ext cx="3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  <a:ea typeface="楷体_GB2312" pitchFamily="49" charset="-122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zh-CN" altLang="zh-CN"/>
                <a:t>5</a:t>
              </a:r>
              <a:r>
                <a:rPr lang="zh-CN"/>
                <a:t>米</a:t>
              </a:r>
            </a:p>
          </p:txBody>
        </p:sp>
      </p:grpSp>
      <p:grpSp>
        <p:nvGrpSpPr>
          <p:cNvPr id="12" name="组合 5"/>
          <p:cNvGrpSpPr>
            <a:grpSpLocks/>
          </p:cNvGrpSpPr>
          <p:nvPr/>
        </p:nvGrpSpPr>
        <p:grpSpPr bwMode="auto">
          <a:xfrm>
            <a:off x="2087662" y="2757472"/>
            <a:ext cx="3960812" cy="2351087"/>
            <a:chOff x="2507925" y="4124289"/>
            <a:chExt cx="2568131" cy="1896999"/>
          </a:xfrm>
        </p:grpSpPr>
        <p:pic>
          <p:nvPicPr>
            <p:cNvPr id="13" name="Picture 2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925" y="4124289"/>
              <a:ext cx="2568131" cy="189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组合 3"/>
            <p:cNvGrpSpPr>
              <a:grpSpLocks/>
            </p:cNvGrpSpPr>
            <p:nvPr/>
          </p:nvGrpSpPr>
          <p:grpSpPr bwMode="auto">
            <a:xfrm>
              <a:off x="2963350" y="4862166"/>
              <a:ext cx="1788951" cy="853777"/>
              <a:chOff x="3142837" y="5023744"/>
              <a:chExt cx="1788951" cy="853777"/>
            </a:xfrm>
          </p:grpSpPr>
          <p:sp>
            <p:nvSpPr>
              <p:cNvPr id="15" name="TextBox 1"/>
              <p:cNvSpPr txBox="1">
                <a:spLocks noChangeArrowheads="1"/>
              </p:cNvSpPr>
              <p:nvPr/>
            </p:nvSpPr>
            <p:spPr bwMode="auto">
              <a:xfrm>
                <a:off x="3142837" y="5579522"/>
                <a:ext cx="1788951" cy="29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b="1" dirty="0">
                    <a:solidFill>
                      <a:srgbClr val="C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Result of water sample</a:t>
                </a:r>
                <a:endParaRPr lang="zh-CN" altLang="en-US" b="1" dirty="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TextBox 11"/>
              <p:cNvSpPr txBox="1">
                <a:spLocks noChangeArrowheads="1"/>
              </p:cNvSpPr>
              <p:nvPr/>
            </p:nvSpPr>
            <p:spPr bwMode="auto">
              <a:xfrm>
                <a:off x="4319196" y="5023744"/>
                <a:ext cx="538598" cy="297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>
                    <a:solidFill>
                      <a:srgbClr val="FF0000"/>
                    </a:solidFill>
                    <a:latin typeface="Calibri" panose="020F0502020204030204" pitchFamily="34" charset="0"/>
                  </a:rPr>
                  <a:t>39.6 m</a:t>
                </a:r>
                <a:endParaRPr lang="zh-CN" altLang="en-US">
                  <a:solidFill>
                    <a:srgbClr val="FF0000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18" name="Picture 1181" descr="DYY_LAB_UVv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27" y="4723328"/>
            <a:ext cx="3092040" cy="19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839162" y="5229119"/>
            <a:ext cx="3423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 smtClean="0">
                <a:solidFill>
                  <a:schemeClr val="accent1">
                    <a:lumMod val="75000"/>
                  </a:schemeClr>
                </a:solidFill>
              </a:rPr>
              <a:t>分光光度计 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</a:rPr>
              <a:t>UV-vis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688947"/>
              </p:ext>
            </p:extLst>
          </p:nvPr>
        </p:nvGraphicFramePr>
        <p:xfrm>
          <a:off x="2854547" y="5722045"/>
          <a:ext cx="3121496" cy="97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0" name="Equation" r:id="rId9" imgW="2234880" imgH="698400" progId="Equation.DSMT4">
                  <p:embed/>
                </p:oleObj>
              </mc:Choice>
              <mc:Fallback>
                <p:oleObj name="Equation" r:id="rId9" imgW="2234880" imgH="698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4547" y="5722045"/>
                        <a:ext cx="3121496" cy="9752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004172"/>
      </p:ext>
    </p:extLst>
  </p:cSld>
  <p:clrMapOvr>
    <a:masterClrMapping/>
  </p:clrMapOvr>
  <p:transition spd="slow" advClick="0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Quenching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4" t="53247"/>
          <a:stretch/>
        </p:blipFill>
        <p:spPr>
          <a:xfrm>
            <a:off x="31054" y="826629"/>
            <a:ext cx="2987257" cy="259228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4582" y="3670205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Thermal Quenching</a:t>
            </a:r>
            <a:endParaRPr lang="zh-CN" altLang="en-US" sz="2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3" t="50277"/>
          <a:stretch/>
        </p:blipFill>
        <p:spPr>
          <a:xfrm>
            <a:off x="2881576" y="748225"/>
            <a:ext cx="2916832" cy="27800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27864" y="3637557"/>
            <a:ext cx="262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Oxygen </a:t>
            </a:r>
            <a:r>
              <a:rPr lang="en-US" altLang="zh-CN" sz="2400" dirty="0" err="1" smtClean="0"/>
              <a:t>uenching</a:t>
            </a:r>
            <a:endParaRPr lang="en-US" altLang="zh-CN" sz="2400" dirty="0" smtClean="0"/>
          </a:p>
          <a:p>
            <a:r>
              <a:rPr lang="en-US" altLang="zh-CN" sz="2400" dirty="0" smtClean="0"/>
              <a:t>11%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47201" r="50891" b="3295"/>
          <a:stretch/>
        </p:blipFill>
        <p:spPr>
          <a:xfrm>
            <a:off x="2735078" y="4617193"/>
            <a:ext cx="2664297" cy="20829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3509" r="24620"/>
          <a:stretch/>
        </p:blipFill>
        <p:spPr>
          <a:xfrm>
            <a:off x="5911095" y="888461"/>
            <a:ext cx="2829450" cy="256137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0" t="63509"/>
          <a:stretch/>
        </p:blipFill>
        <p:spPr>
          <a:xfrm>
            <a:off x="5798408" y="4091739"/>
            <a:ext cx="2948392" cy="268707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04934" y="3449833"/>
            <a:ext cx="2801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Energy quenching</a:t>
            </a:r>
          </a:p>
          <a:p>
            <a:r>
              <a:rPr lang="en-US" altLang="zh-CN" sz="2400" dirty="0" smtClean="0"/>
              <a:t>Pulse shape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88120946"/>
      </p:ext>
    </p:extLst>
  </p:cSld>
  <p:clrMapOvr>
    <a:masterClrMapping/>
  </p:clrMapOvr>
  <p:transition spd="slow" advClick="0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Non-linearity due to energy quenching</a:t>
            </a:r>
            <a:endParaRPr lang="zh-CN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6987" r="8911" b="3938"/>
          <a:stretch>
            <a:fillRect/>
          </a:stretch>
        </p:blipFill>
        <p:spPr bwMode="auto">
          <a:xfrm>
            <a:off x="174950" y="620688"/>
            <a:ext cx="4832350" cy="57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lphaQuenching-Ike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723" y="3486919"/>
            <a:ext cx="3827561" cy="26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359" y="1340768"/>
            <a:ext cx="2808288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384253"/>
      </p:ext>
    </p:extLst>
  </p:cSld>
  <p:clrMapOvr>
    <a:masterClrMapping/>
  </p:clrMapOvr>
  <p:transition spd="slow" advClick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544616"/>
          </a:xfrm>
        </p:spPr>
        <p:txBody>
          <a:bodyPr/>
          <a:lstStyle/>
          <a:p>
            <a:r>
              <a:rPr lang="zh-CN" altLang="en-US" dirty="0" smtClean="0"/>
              <a:t>光产额：</a:t>
            </a:r>
            <a:r>
              <a:rPr lang="en-US" altLang="zh-CN" dirty="0" smtClean="0"/>
              <a:t>~1</a:t>
            </a:r>
            <a:r>
              <a:rPr lang="zh-CN" altLang="en-US" dirty="0" smtClean="0"/>
              <a:t>万光子</a:t>
            </a:r>
            <a:r>
              <a:rPr lang="en-US" altLang="zh-CN" dirty="0" smtClean="0"/>
              <a:t>/MeV</a:t>
            </a:r>
          </a:p>
          <a:p>
            <a:r>
              <a:rPr lang="zh-CN" altLang="en-US" dirty="0" smtClean="0"/>
              <a:t>发射光谱：</a:t>
            </a:r>
            <a:r>
              <a:rPr lang="en-US" altLang="zh-CN" dirty="0" smtClean="0"/>
              <a:t>380-500 nm</a:t>
            </a:r>
          </a:p>
          <a:p>
            <a:r>
              <a:rPr lang="zh-CN" altLang="en-US" dirty="0" smtClean="0"/>
              <a:t>衰减长度：</a:t>
            </a:r>
            <a:r>
              <a:rPr lang="en-US" altLang="zh-CN" dirty="0" smtClean="0"/>
              <a:t>15</a:t>
            </a:r>
            <a:r>
              <a:rPr lang="zh-CN" altLang="en-US" dirty="0" smtClean="0"/>
              <a:t>米（未扣除散射）</a:t>
            </a:r>
            <a:r>
              <a:rPr lang="en-US" altLang="zh-CN" dirty="0" smtClean="0"/>
              <a:t>@430nm</a:t>
            </a:r>
          </a:p>
          <a:p>
            <a:r>
              <a:rPr lang="zh-CN" altLang="en-US" dirty="0" smtClean="0"/>
              <a:t>吸收谱</a:t>
            </a:r>
            <a:endParaRPr lang="en-US" altLang="zh-CN" dirty="0" smtClean="0"/>
          </a:p>
          <a:p>
            <a:r>
              <a:rPr lang="zh-CN" altLang="en-US" dirty="0" smtClean="0"/>
              <a:t>吸收重发射几率</a:t>
            </a:r>
            <a:r>
              <a:rPr lang="en-US" altLang="zh-CN" dirty="0" smtClean="0"/>
              <a:t>?</a:t>
            </a:r>
          </a:p>
          <a:p>
            <a:r>
              <a:rPr lang="zh-CN" altLang="en-US" dirty="0" smtClean="0"/>
              <a:t>衰减时间：</a:t>
            </a:r>
            <a:r>
              <a:rPr lang="en-US" altLang="zh-CN" dirty="0" smtClean="0"/>
              <a:t>3ns+10ns+150ns</a:t>
            </a:r>
          </a:p>
          <a:p>
            <a:r>
              <a:rPr lang="zh-CN" altLang="en-US" dirty="0" smtClean="0"/>
              <a:t>氧气淬灭：通氮可提高</a:t>
            </a:r>
            <a:r>
              <a:rPr lang="en-US" altLang="zh-CN" dirty="0" smtClean="0"/>
              <a:t>~10%</a:t>
            </a:r>
            <a:r>
              <a:rPr lang="zh-CN" altLang="en-US" dirty="0" smtClean="0"/>
              <a:t>的光产额</a:t>
            </a:r>
            <a:endParaRPr lang="en-US" altLang="zh-CN" dirty="0" smtClean="0"/>
          </a:p>
          <a:p>
            <a:r>
              <a:rPr lang="zh-CN" altLang="en-US" dirty="0" smtClean="0"/>
              <a:t>温度效应：从</a:t>
            </a:r>
            <a:r>
              <a:rPr lang="en-US" altLang="zh-CN" dirty="0" smtClean="0"/>
              <a:t>20</a:t>
            </a:r>
            <a:r>
              <a:rPr lang="zh-CN" altLang="en-US" dirty="0" smtClean="0"/>
              <a:t>度到</a:t>
            </a:r>
            <a:r>
              <a:rPr lang="en-US" altLang="zh-CN" dirty="0" smtClean="0"/>
              <a:t>-75</a:t>
            </a:r>
            <a:r>
              <a:rPr lang="zh-CN" altLang="en-US" dirty="0" smtClean="0"/>
              <a:t>度，光产额提高</a:t>
            </a:r>
            <a:r>
              <a:rPr lang="en-US" altLang="zh-CN" dirty="0" smtClean="0"/>
              <a:t>70%</a:t>
            </a:r>
          </a:p>
          <a:p>
            <a:r>
              <a:rPr lang="zh-CN" altLang="en-US" dirty="0" smtClean="0"/>
              <a:t>波形分辨：有些液闪对不同粒子的时间谱相差较大</a:t>
            </a:r>
            <a:endParaRPr lang="en-US" altLang="zh-CN" dirty="0" smtClean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大亚湾液体闪烁体的主要性能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4735766"/>
      </p:ext>
    </p:extLst>
  </p:cSld>
  <p:clrMapOvr>
    <a:masterClrMapping/>
  </p:clrMapOvr>
  <p:transition spd="slow" advClick="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9119" y="78132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3200" smtClean="0"/>
              <a:t>Liquid Scintillator Hall</a:t>
            </a:r>
            <a:endParaRPr lang="zh-CN" altLang="en-US" sz="320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0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z="1100" smtClean="0"/>
              <a:t>2011-10-19</a:t>
            </a:r>
            <a:endParaRPr lang="zh-CN" altLang="en-US" sz="11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z="1100" smtClean="0"/>
              <a:t>J. Cao (IHEP)</a:t>
            </a:r>
            <a:endParaRPr lang="zh-CN" altLang="en-US" sz="11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294967295"/>
          </p:nvPr>
        </p:nvSpPr>
        <p:spPr>
          <a:xfrm>
            <a:off x="6998255" y="6639025"/>
            <a:ext cx="2133600" cy="216000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z="1100" smtClean="0"/>
              <a:t>86</a:t>
            </a:fld>
            <a:endParaRPr lang="zh-CN" altLang="en-US" sz="1100"/>
          </a:p>
        </p:txBody>
      </p:sp>
      <p:pic>
        <p:nvPicPr>
          <p:cNvPr id="6146" name="Picture 2" descr="D:\DayaWane\现场安装\DSCF599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9205"/>
            <a:ext cx="8112000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52281" y="5699391"/>
            <a:ext cx="15841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LS mixing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6136" y="1055557"/>
            <a:ext cx="25922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185 ton 0.1% Gd-LS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1439373"/>
            <a:ext cx="26923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Liquid Scintillator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0872" y="749205"/>
            <a:ext cx="19569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Mineral Oil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054" y="2787859"/>
            <a:ext cx="25977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rgbClr val="0000FF"/>
                </a:solidFill>
              </a:rPr>
              <a:t>Filling Equipment</a:t>
            </a:r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6025392"/>
            <a:ext cx="33547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mtClean="0">
                <a:solidFill>
                  <a:schemeClr val="accent2"/>
                </a:solidFill>
              </a:rPr>
              <a:t>ISO tank equiped with load cell. Target mass errorr ~0.1% </a:t>
            </a:r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0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Detector Response and Calibration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956003"/>
            <a:ext cx="3906961" cy="464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 descr="Large confetti"/>
          <p:cNvSpPr txBox="1">
            <a:spLocks noChangeArrowheads="1"/>
          </p:cNvSpPr>
          <p:nvPr/>
        </p:nvSpPr>
        <p:spPr>
          <a:xfrm>
            <a:off x="467544" y="116632"/>
            <a:ext cx="8229600" cy="6480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u="sng" kern="1200">
                <a:solidFill>
                  <a:srgbClr val="000099"/>
                </a:solidFill>
                <a:latin typeface="黑体" pitchFamily="49" charset="-122"/>
                <a:ea typeface="黑体" pitchFamily="49" charset="-122"/>
                <a:cs typeface="+mj-cs"/>
              </a:defRPr>
            </a:lvl1pPr>
          </a:lstStyle>
          <a:p>
            <a:r>
              <a:rPr lang="en-US" altLang="zh-CN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Detectors</a:t>
            </a:r>
            <a:endParaRPr lang="zh-CN" altLang="en-US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274" y="764703"/>
            <a:ext cx="4395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smtClean="0"/>
              <a:t>3 layers separated by Acrylic Vessels</a:t>
            </a:r>
            <a:endParaRPr lang="zh-CN" altLang="en-US" sz="2000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 flipH="1">
            <a:off x="5076056" y="2143503"/>
            <a:ext cx="2018256" cy="28336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7094312" y="185616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</a:t>
            </a:r>
          </a:p>
        </p:txBody>
      </p:sp>
      <p:sp>
        <p:nvSpPr>
          <p:cNvPr id="43" name="Freeform 7"/>
          <p:cNvSpPr>
            <a:spLocks/>
          </p:cNvSpPr>
          <p:nvPr/>
        </p:nvSpPr>
        <p:spPr bwMode="auto">
          <a:xfrm>
            <a:off x="6006200" y="3717032"/>
            <a:ext cx="654032" cy="625475"/>
          </a:xfrm>
          <a:custGeom>
            <a:avLst/>
            <a:gdLst>
              <a:gd name="T0" fmla="*/ 0 w 489"/>
              <a:gd name="T1" fmla="*/ 9 h 394"/>
              <a:gd name="T2" fmla="*/ 119 w 489"/>
              <a:gd name="T3" fmla="*/ 24 h 394"/>
              <a:gd name="T4" fmla="*/ 87 w 489"/>
              <a:gd name="T5" fmla="*/ 111 h 394"/>
              <a:gd name="T6" fmla="*/ 48 w 489"/>
              <a:gd name="T7" fmla="*/ 182 h 394"/>
              <a:gd name="T8" fmla="*/ 40 w 489"/>
              <a:gd name="T9" fmla="*/ 206 h 394"/>
              <a:gd name="T10" fmla="*/ 134 w 489"/>
              <a:gd name="T11" fmla="*/ 198 h 394"/>
              <a:gd name="T12" fmla="*/ 150 w 489"/>
              <a:gd name="T13" fmla="*/ 222 h 394"/>
              <a:gd name="T14" fmla="*/ 261 w 489"/>
              <a:gd name="T15" fmla="*/ 285 h 394"/>
              <a:gd name="T16" fmla="*/ 489 w 489"/>
              <a:gd name="T17" fmla="*/ 348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9" h="394">
                <a:moveTo>
                  <a:pt x="0" y="9"/>
                </a:moveTo>
                <a:cubicBezTo>
                  <a:pt x="40" y="14"/>
                  <a:pt x="87" y="0"/>
                  <a:pt x="119" y="24"/>
                </a:cubicBezTo>
                <a:cubicBezTo>
                  <a:pt x="140" y="40"/>
                  <a:pt x="99" y="94"/>
                  <a:pt x="87" y="111"/>
                </a:cubicBezTo>
                <a:cubicBezTo>
                  <a:pt x="78" y="137"/>
                  <a:pt x="57" y="156"/>
                  <a:pt x="48" y="182"/>
                </a:cubicBezTo>
                <a:cubicBezTo>
                  <a:pt x="45" y="190"/>
                  <a:pt x="32" y="204"/>
                  <a:pt x="40" y="206"/>
                </a:cubicBezTo>
                <a:cubicBezTo>
                  <a:pt x="71" y="212"/>
                  <a:pt x="103" y="201"/>
                  <a:pt x="134" y="198"/>
                </a:cubicBezTo>
                <a:cubicBezTo>
                  <a:pt x="139" y="206"/>
                  <a:pt x="146" y="213"/>
                  <a:pt x="150" y="222"/>
                </a:cubicBezTo>
                <a:cubicBezTo>
                  <a:pt x="185" y="308"/>
                  <a:pt x="130" y="274"/>
                  <a:pt x="261" y="285"/>
                </a:cubicBezTo>
                <a:cubicBezTo>
                  <a:pt x="286" y="394"/>
                  <a:pt x="381" y="348"/>
                  <a:pt x="489" y="348"/>
                </a:cubicBezTo>
              </a:path>
            </a:pathLst>
          </a:custGeom>
          <a:noFill/>
          <a:ln w="28575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229623" y="3688627"/>
            <a:ext cx="14743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smtClean="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Neutron</a:t>
            </a:r>
            <a:endParaRPr kumimoji="1" lang="zh-CN" altLang="en-US" sz="2000" b="1">
              <a:solidFill>
                <a:srgbClr val="FF99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5" name="Line 9"/>
          <p:cNvSpPr>
            <a:spLocks noChangeShapeType="1"/>
          </p:cNvSpPr>
          <p:nvPr/>
        </p:nvSpPr>
        <p:spPr bwMode="auto">
          <a:xfrm flipH="1">
            <a:off x="6316590" y="2805557"/>
            <a:ext cx="866823" cy="50482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7183413" y="2599926"/>
            <a:ext cx="1513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smtClean="0">
                <a:solidFill>
                  <a:srgbClr val="33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RPC</a:t>
            </a:r>
            <a:endParaRPr kumimoji="1" lang="en-US" altLang="zh-CN" sz="2000" b="1">
              <a:solidFill>
                <a:srgbClr val="33C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7" name="Line 11"/>
          <p:cNvSpPr>
            <a:spLocks noChangeShapeType="1"/>
          </p:cNvSpPr>
          <p:nvPr/>
        </p:nvSpPr>
        <p:spPr bwMode="auto">
          <a:xfrm flipH="1">
            <a:off x="6121969" y="3259515"/>
            <a:ext cx="763551" cy="385064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8" name="Text Box 12"/>
          <p:cNvSpPr txBox="1">
            <a:spLocks noChangeArrowheads="1"/>
          </p:cNvSpPr>
          <p:nvPr/>
        </p:nvSpPr>
        <p:spPr bwMode="auto">
          <a:xfrm>
            <a:off x="6918393" y="2955543"/>
            <a:ext cx="21840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SzPct val="85000"/>
            </a:pPr>
            <a:r>
              <a:rPr kumimoji="1" lang="en-US" altLang="zh-CN" sz="20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Water Cherenkov</a:t>
            </a:r>
            <a:endParaRPr kumimoji="1" lang="en-US" altLang="zh-CN" sz="2000" b="1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61666" y="543285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b="1" smtClean="0"/>
              <a:t>Water shields radioactivity and neutron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smtClean="0"/>
              <a:t>Two layer water Cherenkov detector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smtClean="0"/>
              <a:t>RPC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/>
              <a:t>C</a:t>
            </a:r>
            <a:r>
              <a:rPr lang="en-US" altLang="zh-CN" b="1" smtClean="0"/>
              <a:t>ombined eff. 99.5%+-0.25%</a:t>
            </a:r>
            <a:endParaRPr lang="zh-CN" altLang="en-US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64" y="1454103"/>
            <a:ext cx="4736096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769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 descr="Large confetti"/>
          <p:cNvSpPr>
            <a:spLocks noGrp="1" noChangeArrowheads="1"/>
          </p:cNvSpPr>
          <p:nvPr>
            <p:ph type="title"/>
          </p:nvPr>
        </p:nvSpPr>
        <p:spPr>
          <a:xfrm>
            <a:off x="181691" y="0"/>
            <a:ext cx="8928100" cy="554038"/>
          </a:xfrm>
        </p:spPr>
        <p:txBody>
          <a:bodyPr/>
          <a:lstStyle/>
          <a:p>
            <a:pPr algn="ctr" eaLnBrk="1" hangingPunct="1">
              <a:defRPr/>
            </a:pPr>
            <a:r>
              <a:rPr lang="zh-CN" altLang="en-US" smtClean="0"/>
              <a:t>探测反应堆中微子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04868" y="1227591"/>
            <a:ext cx="5066476" cy="4752975"/>
            <a:chOff x="3932267" y="1517650"/>
            <a:chExt cx="5066476" cy="4752975"/>
          </a:xfrm>
        </p:grpSpPr>
        <p:pic>
          <p:nvPicPr>
            <p:cNvPr id="29700" name="Picture 21" descr="aaa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131" y="1517650"/>
              <a:ext cx="4392612" cy="475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Picture 22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331" y="19589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23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918" y="34829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Picture 24" descr="pmt_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6918" y="51593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25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056" y="52355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26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056" y="35591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27" descr="pmt_icon_dow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468" y="2035175"/>
              <a:ext cx="5937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Line 28"/>
            <p:cNvSpPr>
              <a:spLocks noChangeShapeType="1"/>
            </p:cNvSpPr>
            <p:nvPr/>
          </p:nvSpPr>
          <p:spPr bwMode="auto">
            <a:xfrm rot="16200000" flipH="1">
              <a:off x="4152120" y="4933966"/>
              <a:ext cx="630237" cy="27778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708" name="Line 29"/>
            <p:cNvSpPr>
              <a:spLocks noChangeShapeType="1"/>
            </p:cNvSpPr>
            <p:nvPr/>
          </p:nvSpPr>
          <p:spPr bwMode="auto">
            <a:xfrm rot="16200000">
              <a:off x="4233877" y="3988607"/>
              <a:ext cx="466726" cy="27778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6206" name="Text Box 30" descr="Large confetti"/>
            <p:cNvSpPr txBox="1">
              <a:spLocks noChangeArrowheads="1"/>
            </p:cNvSpPr>
            <p:nvPr/>
          </p:nvSpPr>
          <p:spPr bwMode="auto">
            <a:xfrm>
              <a:off x="3932267" y="4360863"/>
              <a:ext cx="7921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en-US" altLang="zh-CN" sz="2000">
                  <a:solidFill>
                    <a:srgbClr val="FF99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PMT</a:t>
              </a:r>
            </a:p>
          </p:txBody>
        </p:sp>
        <p:sp>
          <p:nvSpPr>
            <p:cNvPr id="29710" name="Rectangle 31" descr="Large confetti"/>
            <p:cNvSpPr>
              <a:spLocks noChangeArrowheads="1"/>
            </p:cNvSpPr>
            <p:nvPr/>
          </p:nvSpPr>
          <p:spPr bwMode="auto">
            <a:xfrm>
              <a:off x="5830093" y="2452688"/>
              <a:ext cx="1944687" cy="2736850"/>
            </a:xfrm>
            <a:prstGeom prst="rect">
              <a:avLst/>
            </a:prstGeom>
            <a:noFill/>
            <a:ln w="19050" algn="ctr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  <a:buSzPct val="85000"/>
                <a:buFontTx/>
                <a:buChar char="•"/>
              </a:pPr>
              <a:endParaRPr lang="en-US" altLang="zh-CN"/>
            </a:p>
          </p:txBody>
        </p:sp>
        <p:sp>
          <p:nvSpPr>
            <p:cNvPr id="29711" name="Rectangle 32" descr="Large confetti"/>
            <p:cNvSpPr>
              <a:spLocks noChangeArrowheads="1"/>
            </p:cNvSpPr>
            <p:nvPr/>
          </p:nvSpPr>
          <p:spPr bwMode="auto">
            <a:xfrm>
              <a:off x="5469731" y="2020888"/>
              <a:ext cx="2665412" cy="3671888"/>
            </a:xfrm>
            <a:prstGeom prst="rect">
              <a:avLst/>
            </a:prstGeom>
            <a:noFill/>
            <a:ln w="19050" algn="ctr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spcBef>
                  <a:spcPct val="20000"/>
                </a:spcBef>
                <a:buSzPct val="85000"/>
                <a:buFontTx/>
                <a:buChar char="•"/>
              </a:pPr>
              <a:endParaRPr lang="en-US" altLang="zh-CN"/>
            </a:p>
          </p:txBody>
        </p:sp>
        <p:sp>
          <p:nvSpPr>
            <p:cNvPr id="29712" name="Line 33"/>
            <p:cNvSpPr>
              <a:spLocks noChangeShapeType="1"/>
            </p:cNvSpPr>
            <p:nvPr/>
          </p:nvSpPr>
          <p:spPr bwMode="auto">
            <a:xfrm>
              <a:off x="4834731" y="4214813"/>
              <a:ext cx="1944687" cy="0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/>
            <a:p>
              <a:endParaRPr lang="zh-CN" altLang="en-US"/>
            </a:p>
          </p:txBody>
        </p:sp>
        <p:sp>
          <p:nvSpPr>
            <p:cNvPr id="306210" name="Text Box 34" descr="Large confetti"/>
            <p:cNvSpPr txBox="1">
              <a:spLocks noChangeArrowheads="1"/>
            </p:cNvSpPr>
            <p:nvPr/>
          </p:nvSpPr>
          <p:spPr bwMode="auto">
            <a:xfrm>
              <a:off x="4966493" y="3821113"/>
              <a:ext cx="14398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中微子</a:t>
              </a:r>
            </a:p>
          </p:txBody>
        </p:sp>
        <p:sp>
          <p:nvSpPr>
            <p:cNvPr id="306211" name="Text Box 35" descr="Large confetti"/>
            <p:cNvSpPr txBox="1">
              <a:spLocks noChangeArrowheads="1"/>
            </p:cNvSpPr>
            <p:nvPr/>
          </p:nvSpPr>
          <p:spPr bwMode="auto">
            <a:xfrm>
              <a:off x="6477793" y="2597150"/>
              <a:ext cx="14398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rgbClr val="33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可见光子</a:t>
              </a:r>
            </a:p>
          </p:txBody>
        </p:sp>
        <p:sp>
          <p:nvSpPr>
            <p:cNvPr id="306212" name="Text Box 36" descr="Large confetti"/>
            <p:cNvSpPr txBox="1">
              <a:spLocks noChangeArrowheads="1"/>
            </p:cNvSpPr>
            <p:nvPr/>
          </p:nvSpPr>
          <p:spPr bwMode="auto">
            <a:xfrm>
              <a:off x="6982618" y="3389313"/>
              <a:ext cx="9366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中子</a:t>
              </a:r>
            </a:p>
          </p:txBody>
        </p:sp>
        <p:sp>
          <p:nvSpPr>
            <p:cNvPr id="306213" name="Text Box 37" descr="Large confetti"/>
            <p:cNvSpPr txBox="1">
              <a:spLocks noChangeArrowheads="1"/>
            </p:cNvSpPr>
            <p:nvPr/>
          </p:nvSpPr>
          <p:spPr bwMode="auto">
            <a:xfrm>
              <a:off x="5974556" y="4252913"/>
              <a:ext cx="11525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正电子</a:t>
              </a:r>
            </a:p>
          </p:txBody>
        </p:sp>
        <p:sp>
          <p:nvSpPr>
            <p:cNvPr id="306214" name="Text Box 38" descr="Large confetti"/>
            <p:cNvSpPr txBox="1">
              <a:spLocks noChangeArrowheads="1"/>
            </p:cNvSpPr>
            <p:nvPr/>
          </p:nvSpPr>
          <p:spPr bwMode="auto">
            <a:xfrm>
              <a:off x="6766718" y="5765800"/>
              <a:ext cx="86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白油</a:t>
              </a:r>
            </a:p>
          </p:txBody>
        </p:sp>
        <p:sp>
          <p:nvSpPr>
            <p:cNvPr id="306215" name="Text Box 39" descr="Large confetti"/>
            <p:cNvSpPr txBox="1">
              <a:spLocks noChangeArrowheads="1"/>
            </p:cNvSpPr>
            <p:nvPr/>
          </p:nvSpPr>
          <p:spPr bwMode="auto">
            <a:xfrm>
              <a:off x="6766718" y="5260975"/>
              <a:ext cx="8636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液闪</a:t>
              </a:r>
            </a:p>
          </p:txBody>
        </p:sp>
        <p:sp>
          <p:nvSpPr>
            <p:cNvPr id="306216" name="Text Box 40" descr="Large confetti"/>
            <p:cNvSpPr txBox="1">
              <a:spLocks noChangeArrowheads="1"/>
            </p:cNvSpPr>
            <p:nvPr/>
          </p:nvSpPr>
          <p:spPr bwMode="auto">
            <a:xfrm>
              <a:off x="6550818" y="4757738"/>
              <a:ext cx="12239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pattFill prst="lgConfetti">
                    <a:fgClr>
                      <a:schemeClr val="accent2"/>
                    </a:fgClr>
                    <a:bgClr>
                      <a:schemeClr val="folHlink"/>
                    </a:bgClr>
                  </a:patt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>
              <a:spAutoFit/>
            </a:bodyPr>
            <a:lstStyle/>
            <a:p>
              <a:pPr algn="ctr">
                <a:spcBef>
                  <a:spcPct val="50000"/>
                </a:spcBef>
                <a:buSzPct val="85000"/>
                <a:defRPr/>
              </a:pPr>
              <a:r>
                <a:rPr lang="zh-CN" altLang="en-US" sz="200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掺钆液闪</a:t>
              </a:r>
            </a:p>
          </p:txBody>
        </p:sp>
      </p:grpSp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0" y="934974"/>
            <a:ext cx="4147011" cy="559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5000"/>
              <a:buFont typeface="Wingdings" pitchFamily="2" charset="2"/>
              <a:buChar char="u"/>
              <a:defRPr kumimoji="1"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Font typeface="Wingdings" pitchFamily="2" charset="2"/>
              <a:buChar char="ð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itchFamily="2" charset="2"/>
              <a:buChar char="q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CN" altLang="en-US" smtClean="0">
                <a:solidFill>
                  <a:schemeClr val="accent1"/>
                </a:solidFill>
              </a:rPr>
              <a:t>中微子与氢核反应，生成正电子与中子</a:t>
            </a:r>
            <a:endParaRPr lang="en-US" altLang="zh-CN" smtClean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zh-CN" altLang="en-US" smtClean="0"/>
              <a:t>正电子直接电离激发液闪发光；</a:t>
            </a:r>
            <a:r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t>然后与电子湮灭生成一对伽马；</a:t>
            </a:r>
            <a:r>
              <a:rPr lang="zh-CN" altLang="en-US" smtClean="0">
                <a:solidFill>
                  <a:srgbClr val="C00000"/>
                </a:solidFill>
              </a:rPr>
              <a:t>伽马与电子发生康普顿散射，将能量传递给电子，</a:t>
            </a:r>
            <a:r>
              <a:rPr lang="zh-CN" altLang="en-US" smtClean="0">
                <a:solidFill>
                  <a:schemeClr val="accent1"/>
                </a:solidFill>
              </a:rPr>
              <a:t>电子再电离激发液闪发光。</a:t>
            </a:r>
            <a:endParaRPr lang="en-US" altLang="zh-CN" smtClean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t>中子在液闪中慢化（平均</a:t>
            </a:r>
            <a:r>
              <a:rPr lang="en-US" altLang="zh-CN" smtClean="0">
                <a:solidFill>
                  <a:schemeClr val="accent5">
                    <a:lumMod val="75000"/>
                  </a:schemeClr>
                </a:solidFill>
              </a:rPr>
              <a:t>~30</a:t>
            </a:r>
            <a:r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t>微秒），在钆和氢上俘获，释放总能量为</a:t>
            </a:r>
            <a:r>
              <a:rPr lang="en-US" altLang="zh-CN" smtClean="0">
                <a:solidFill>
                  <a:schemeClr val="accent5">
                    <a:lumMod val="75000"/>
                  </a:schemeClr>
                </a:solidFill>
              </a:rPr>
              <a:t>8MeV</a:t>
            </a:r>
            <a:r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t>或</a:t>
            </a:r>
            <a:r>
              <a:rPr lang="en-US" altLang="zh-CN" smtClean="0">
                <a:solidFill>
                  <a:schemeClr val="accent5">
                    <a:lumMod val="75000"/>
                  </a:schemeClr>
                </a:solidFill>
              </a:rPr>
              <a:t>2.2MeV</a:t>
            </a:r>
            <a:r>
              <a:rPr lang="zh-CN" altLang="en-US" smtClean="0">
                <a:solidFill>
                  <a:schemeClr val="accent5">
                    <a:lumMod val="75000"/>
                  </a:schemeClr>
                </a:solidFill>
              </a:rPr>
              <a:t>的伽马光子，同上，激发液闪发光。</a:t>
            </a:r>
            <a:endParaRPr lang="en-US" altLang="zh-CN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defRPr/>
            </a:pPr>
            <a:r>
              <a:rPr lang="zh-CN" altLang="en-US" smtClean="0">
                <a:solidFill>
                  <a:schemeClr val="accent1"/>
                </a:solidFill>
              </a:rPr>
              <a:t>液闪发的光由</a:t>
            </a:r>
            <a:r>
              <a:rPr lang="en-US" altLang="zh-CN" smtClean="0">
                <a:solidFill>
                  <a:schemeClr val="accent1"/>
                </a:solidFill>
              </a:rPr>
              <a:t>PMT</a:t>
            </a:r>
            <a:r>
              <a:rPr lang="zh-CN" altLang="en-US" smtClean="0">
                <a:solidFill>
                  <a:schemeClr val="accent1"/>
                </a:solidFill>
              </a:rPr>
              <a:t>探测。</a:t>
            </a:r>
            <a:endParaRPr lang="en-US" altLang="zh-CN" smtClean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CN"/>
          </a:p>
          <a:p>
            <a:pPr>
              <a:defRPr/>
            </a:pP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0923581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KamLAND</a:t>
            </a:r>
            <a:endParaRPr lang="en-US" altLang="zh-CN" dirty="0"/>
          </a:p>
        </p:txBody>
      </p:sp>
      <p:pic>
        <p:nvPicPr>
          <p:cNvPr id="291845" name="Picture 5" descr="kamland_detec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908050"/>
            <a:ext cx="4464050" cy="32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11188" y="4581525"/>
            <a:ext cx="3024187" cy="20161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zh-CN" sz="1800" smtClean="0"/>
              <a:t>2002-, </a:t>
            </a:r>
            <a:r>
              <a:rPr lang="en-US" altLang="zh-CN" sz="1800"/>
              <a:t>Japan</a:t>
            </a:r>
          </a:p>
          <a:p>
            <a:pPr>
              <a:buFont typeface="Wingdings" pitchFamily="2" charset="2"/>
              <a:buNone/>
            </a:pPr>
            <a:r>
              <a:rPr lang="en-US" altLang="zh-CN" sz="1800"/>
              <a:t>53 reactors, 80 GWth</a:t>
            </a:r>
          </a:p>
          <a:p>
            <a:pPr>
              <a:buFont typeface="Wingdings" pitchFamily="2" charset="2"/>
              <a:buNone/>
            </a:pPr>
            <a:r>
              <a:rPr lang="en-US" altLang="zh-CN" sz="1800">
                <a:solidFill>
                  <a:srgbClr val="C00000"/>
                </a:solidFill>
              </a:rPr>
              <a:t>1000 ton</a:t>
            </a:r>
            <a:r>
              <a:rPr lang="en-US" altLang="zh-CN" sz="1800"/>
              <a:t> </a:t>
            </a:r>
            <a:r>
              <a:rPr lang="en-US" altLang="zh-CN" sz="1800" smtClean="0"/>
              <a:t>LS</a:t>
            </a:r>
            <a:endParaRPr lang="en-US" altLang="zh-CN" sz="1800"/>
          </a:p>
          <a:p>
            <a:pPr>
              <a:buFont typeface="Wingdings" pitchFamily="2" charset="2"/>
              <a:buNone/>
            </a:pPr>
            <a:r>
              <a:rPr lang="en-US" altLang="zh-CN" sz="1800"/>
              <a:t>2700 mwe</a:t>
            </a:r>
          </a:p>
          <a:p>
            <a:pPr>
              <a:buFont typeface="Wingdings" pitchFamily="2" charset="2"/>
              <a:buNone/>
            </a:pPr>
            <a:r>
              <a:rPr lang="en-US" altLang="zh-CN" sz="1800"/>
              <a:t>Radioactivity </a:t>
            </a:r>
            <a:r>
              <a:rPr lang="en-US" altLang="zh-CN" sz="1800">
                <a:sym typeface="Wingdings" pitchFamily="2" charset="2"/>
              </a:rPr>
              <a:t> </a:t>
            </a:r>
            <a:r>
              <a:rPr lang="en-US" altLang="zh-CN" sz="1800">
                <a:solidFill>
                  <a:srgbClr val="C00000"/>
                </a:solidFill>
                <a:sym typeface="Wingdings" pitchFamily="2" charset="2"/>
              </a:rPr>
              <a:t>fiducial cut</a:t>
            </a:r>
            <a:r>
              <a:rPr lang="en-US" altLang="zh-CN" sz="1800">
                <a:sym typeface="Wingdings" pitchFamily="2" charset="2"/>
              </a:rPr>
              <a:t>, </a:t>
            </a:r>
            <a:r>
              <a:rPr lang="en-US" altLang="zh-CN" sz="1800">
                <a:solidFill>
                  <a:srgbClr val="C00000"/>
                </a:solidFill>
                <a:sym typeface="Wingdings" pitchFamily="2" charset="2"/>
              </a:rPr>
              <a:t>Energy threshold</a:t>
            </a:r>
            <a:endParaRPr lang="en-US" altLang="zh-CN" sz="1800">
              <a:solidFill>
                <a:srgbClr val="C00000"/>
              </a:solidFill>
            </a:endParaRPr>
          </a:p>
        </p:txBody>
      </p:sp>
      <p:graphicFrame>
        <p:nvGraphicFramePr>
          <p:cNvPr id="291850" name="Object 10"/>
          <p:cNvGraphicFramePr>
            <a:graphicFrameLocks noChangeAspect="1"/>
          </p:cNvGraphicFramePr>
          <p:nvPr/>
        </p:nvGraphicFramePr>
        <p:xfrm>
          <a:off x="611188" y="908050"/>
          <a:ext cx="2971800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Clip" r:id="rId5" imgW="4819048" imgH="5485714" progId="MS_ClipArt_Gallery.2">
                  <p:embed/>
                </p:oleObj>
              </mc:Choice>
              <mc:Fallback>
                <p:oleObj name="Clip" r:id="rId5" imgW="4819048" imgH="5485714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908050"/>
                        <a:ext cx="2971800" cy="338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1854" name="Text Box 14"/>
          <p:cNvSpPr txBox="1">
            <a:spLocks noChangeArrowheads="1"/>
          </p:cNvSpPr>
          <p:nvPr/>
        </p:nvSpPr>
        <p:spPr bwMode="auto">
          <a:xfrm>
            <a:off x="1403350" y="3716338"/>
            <a:ext cx="19431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Baseline 180 km</a:t>
            </a:r>
          </a:p>
        </p:txBody>
      </p:sp>
      <p:pic>
        <p:nvPicPr>
          <p:cNvPr id="291891" name="Picture 51" descr="kamland_er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365625"/>
            <a:ext cx="48006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92" name="Rectangle 52"/>
          <p:cNvSpPr>
            <a:spLocks noChangeArrowheads="1"/>
          </p:cNvSpPr>
          <p:nvPr/>
        </p:nvSpPr>
        <p:spPr bwMode="auto">
          <a:xfrm>
            <a:off x="6300788" y="4797425"/>
            <a:ext cx="576262" cy="5048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11132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LS</a:t>
            </a:r>
            <a:r>
              <a:rPr lang="zh-CN" altLang="en-US" dirty="0" smtClean="0">
                <a:solidFill>
                  <a:srgbClr val="008000"/>
                </a:solidFill>
              </a:rPr>
              <a:t> </a:t>
            </a:r>
            <a:r>
              <a:rPr lang="en-US" altLang="zh-CN" dirty="0" smtClean="0">
                <a:solidFill>
                  <a:srgbClr val="008000"/>
                </a:solidFill>
              </a:rPr>
              <a:t>~</a:t>
            </a:r>
            <a:r>
              <a:rPr lang="en-US" altLang="zh-CN" dirty="0">
                <a:solidFill>
                  <a:srgbClr val="008000"/>
                </a:solidFill>
              </a:rPr>
              <a:t> </a:t>
            </a:r>
            <a:r>
              <a:rPr lang="en-US" altLang="zh-CN" dirty="0" smtClean="0">
                <a:solidFill>
                  <a:srgbClr val="008000"/>
                </a:solidFill>
              </a:rPr>
              <a:t>10k photons</a:t>
            </a:r>
            <a:r>
              <a:rPr lang="en-US" altLang="zh-CN" dirty="0" smtClean="0"/>
              <a:t>/MeV, isotropic, point-like</a:t>
            </a:r>
          </a:p>
          <a:p>
            <a:r>
              <a:rPr lang="en-US" altLang="zh-CN" dirty="0" smtClean="0"/>
              <a:t>Photocathode coverage (with reflector): 12%</a:t>
            </a:r>
          </a:p>
          <a:p>
            <a:r>
              <a:rPr lang="en-US" altLang="zh-CN" dirty="0"/>
              <a:t>Light </a:t>
            </a:r>
            <a:r>
              <a:rPr lang="en-US" altLang="zh-CN" dirty="0" err="1"/>
              <a:t>attenucation</a:t>
            </a:r>
            <a:r>
              <a:rPr lang="zh-CN" altLang="en-US" dirty="0"/>
              <a:t> </a:t>
            </a:r>
            <a:r>
              <a:rPr lang="en-US" altLang="zh-CN" dirty="0"/>
              <a:t>~</a:t>
            </a:r>
            <a:r>
              <a:rPr lang="en-US" altLang="zh-CN" dirty="0" err="1"/>
              <a:t>exp</a:t>
            </a:r>
            <a:r>
              <a:rPr lang="en-US" altLang="zh-CN" dirty="0"/>
              <a:t>(-3/20)=0.86</a:t>
            </a:r>
          </a:p>
          <a:p>
            <a:r>
              <a:rPr lang="en-US" altLang="zh-CN" dirty="0" smtClean="0"/>
              <a:t>PMT</a:t>
            </a:r>
            <a:r>
              <a:rPr lang="zh-CN" altLang="en-US" dirty="0" smtClean="0"/>
              <a:t> </a:t>
            </a:r>
            <a:r>
              <a:rPr lang="en-US" altLang="zh-CN" dirty="0" smtClean="0"/>
              <a:t>quantum eff. ~20%, PMT collection eff. </a:t>
            </a:r>
            <a:r>
              <a:rPr lang="en-US" altLang="zh-CN" dirty="0" smtClean="0">
                <a:solidFill>
                  <a:srgbClr val="C00000"/>
                </a:solidFill>
              </a:rPr>
              <a:t>0.8</a:t>
            </a:r>
          </a:p>
          <a:p>
            <a:r>
              <a:rPr lang="en-US" altLang="zh-CN" dirty="0" smtClean="0"/>
              <a:t>10k*0.12*0.86*0.8  </a:t>
            </a:r>
            <a:r>
              <a:rPr lang="en-US" altLang="zh-CN" dirty="0" smtClean="0">
                <a:solidFill>
                  <a:srgbClr val="C00000"/>
                </a:solidFill>
              </a:rPr>
              <a:t>~ 165 </a:t>
            </a:r>
            <a:r>
              <a:rPr lang="en-US" altLang="zh-CN" dirty="0" err="1" smtClean="0">
                <a:solidFill>
                  <a:srgbClr val="C00000"/>
                </a:solidFill>
              </a:rPr>
              <a:t>p.e.</a:t>
            </a:r>
            <a:r>
              <a:rPr lang="en-US" altLang="zh-CN" dirty="0" smtClean="0">
                <a:solidFill>
                  <a:srgbClr val="C00000"/>
                </a:solidFill>
              </a:rPr>
              <a:t>/MeV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Photoelectrons</a:t>
            </a:r>
            <a:endParaRPr lang="zh-CN" altLang="en-US" dirty="0"/>
          </a:p>
        </p:txBody>
      </p:sp>
      <p:pic>
        <p:nvPicPr>
          <p:cNvPr id="59394" name="Picture 2" descr="D:\DayaWane\LS\物理性质\r5912_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73763"/>
            <a:ext cx="3032091" cy="34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87824" y="3329772"/>
            <a:ext cx="3240360" cy="353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 descr="D:\DayaWane\AD\pics\ad_geant4_s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00" y="3382623"/>
            <a:ext cx="2793134" cy="29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爆炸形 1 3"/>
          <p:cNvSpPr/>
          <p:nvPr/>
        </p:nvSpPr>
        <p:spPr bwMode="auto">
          <a:xfrm>
            <a:off x="7956416" y="4683610"/>
            <a:ext cx="360000" cy="36000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6" name="直接箭头连接符 5"/>
          <p:cNvCxnSpPr/>
          <p:nvPr/>
        </p:nvCxnSpPr>
        <p:spPr bwMode="auto">
          <a:xfrm flipH="1" flipV="1">
            <a:off x="6804248" y="4005064"/>
            <a:ext cx="1152168" cy="6785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箭头连接符 13"/>
          <p:cNvCxnSpPr/>
          <p:nvPr/>
        </p:nvCxnSpPr>
        <p:spPr bwMode="auto">
          <a:xfrm flipH="1" flipV="1">
            <a:off x="6804248" y="4683610"/>
            <a:ext cx="1152168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直接箭头连接符 17"/>
          <p:cNvCxnSpPr/>
          <p:nvPr/>
        </p:nvCxnSpPr>
        <p:spPr bwMode="auto">
          <a:xfrm flipH="1">
            <a:off x="6660233" y="5043610"/>
            <a:ext cx="1206143" cy="4072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箭头连接符 21"/>
          <p:cNvCxnSpPr>
            <a:stCxn id="4" idx="0"/>
          </p:cNvCxnSpPr>
          <p:nvPr/>
        </p:nvCxnSpPr>
        <p:spPr bwMode="auto">
          <a:xfrm flipV="1">
            <a:off x="8198449" y="3861048"/>
            <a:ext cx="293188" cy="822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直接箭头连接符 26"/>
          <p:cNvCxnSpPr/>
          <p:nvPr/>
        </p:nvCxnSpPr>
        <p:spPr bwMode="auto">
          <a:xfrm>
            <a:off x="8316416" y="5096540"/>
            <a:ext cx="504056" cy="354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直接箭头连接符 30"/>
          <p:cNvCxnSpPr/>
          <p:nvPr/>
        </p:nvCxnSpPr>
        <p:spPr bwMode="auto">
          <a:xfrm flipH="1">
            <a:off x="7596336" y="5096540"/>
            <a:ext cx="540081" cy="708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接箭头连接符 34"/>
          <p:cNvCxnSpPr/>
          <p:nvPr/>
        </p:nvCxnSpPr>
        <p:spPr bwMode="auto">
          <a:xfrm flipH="1" flipV="1">
            <a:off x="6804250" y="5043610"/>
            <a:ext cx="792086" cy="7616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直接箭头连接符 41"/>
          <p:cNvCxnSpPr/>
          <p:nvPr/>
        </p:nvCxnSpPr>
        <p:spPr bwMode="auto">
          <a:xfrm>
            <a:off x="8497443" y="3861048"/>
            <a:ext cx="169415" cy="5636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8765356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7300" y="1052736"/>
            <a:ext cx="40767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02840" y="620688"/>
            <a:ext cx="8229600" cy="5951848"/>
          </a:xfrm>
        </p:spPr>
        <p:txBody>
          <a:bodyPr/>
          <a:lstStyle/>
          <a:p>
            <a:r>
              <a:rPr lang="zh-CN" altLang="en-US" smtClean="0"/>
              <a:t>去掉噪声和低能本底事例</a:t>
            </a:r>
            <a:endParaRPr lang="en-US" altLang="zh-CN" smtClean="0"/>
          </a:p>
          <a:p>
            <a:r>
              <a:rPr lang="en-US" altLang="zh-CN" smtClean="0"/>
              <a:t>NHIT</a:t>
            </a:r>
            <a:r>
              <a:rPr lang="zh-CN" altLang="en-US" smtClean="0"/>
              <a:t>（</a:t>
            </a:r>
            <a:r>
              <a:rPr lang="en-US" altLang="zh-CN" smtClean="0"/>
              <a:t>100ns</a:t>
            </a:r>
            <a:r>
              <a:rPr lang="zh-CN" altLang="en-US" smtClean="0"/>
              <a:t>内</a:t>
            </a:r>
            <a:r>
              <a:rPr lang="en-US" altLang="zh-CN" smtClean="0"/>
              <a:t>PMT</a:t>
            </a:r>
            <a:r>
              <a:rPr lang="zh-CN" altLang="en-US" smtClean="0"/>
              <a:t>击中数）</a:t>
            </a:r>
            <a:endParaRPr lang="en-US" altLang="zh-CN" smtClean="0"/>
          </a:p>
          <a:p>
            <a:r>
              <a:rPr lang="en-US" altLang="zh-CN" smtClean="0"/>
              <a:t>ESUM</a:t>
            </a:r>
            <a:r>
              <a:rPr lang="zh-CN" altLang="en-US" smtClean="0"/>
              <a:t>（总光电子数）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触发</a:t>
            </a:r>
            <a:endParaRPr lang="zh-CN" altLang="en-US"/>
          </a:p>
        </p:txBody>
      </p:sp>
      <p:pic>
        <p:nvPicPr>
          <p:cNvPr id="58371" name="Picture 3" descr="D:\科普\精选照片\DSC_8375-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04864"/>
            <a:ext cx="308134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6197242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1"/>
                </a:solidFill>
              </a:rPr>
              <a:t>PMT</a:t>
            </a:r>
            <a:r>
              <a:rPr lang="zh-CN" altLang="en-US" sz="2000" b="1" smtClean="0">
                <a:solidFill>
                  <a:schemeClr val="accent1"/>
                </a:solidFill>
              </a:rPr>
              <a:t>暗噪声，常温下 </a:t>
            </a:r>
            <a:r>
              <a:rPr lang="en-US" altLang="zh-CN" sz="2000" b="1">
                <a:solidFill>
                  <a:schemeClr val="accent1"/>
                </a:solidFill>
              </a:rPr>
              <a:t> </a:t>
            </a:r>
            <a:r>
              <a:rPr lang="en-US" altLang="zh-CN" sz="2000" b="1" smtClean="0">
                <a:solidFill>
                  <a:schemeClr val="accent1"/>
                </a:solidFill>
              </a:rPr>
              <a:t>kHz – 10 kHz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9808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Calibration</a:t>
            </a:r>
            <a:endParaRPr lang="zh-CN" altLang="en-US" dirty="0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17" y="3269970"/>
            <a:ext cx="2731459" cy="27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23"/>
          <p:cNvSpPr>
            <a:spLocks noChangeShapeType="1"/>
          </p:cNvSpPr>
          <p:nvPr/>
        </p:nvSpPr>
        <p:spPr bwMode="auto">
          <a:xfrm>
            <a:off x="1847530" y="3250453"/>
            <a:ext cx="0" cy="1956835"/>
          </a:xfrm>
          <a:prstGeom prst="line">
            <a:avLst/>
          </a:prstGeom>
          <a:noFill/>
          <a:ln w="25400">
            <a:solidFill>
              <a:srgbClr val="000AD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1680890" y="3007004"/>
            <a:ext cx="536148" cy="17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defRPr sz="2000" b="1">
                <a:solidFill>
                  <a:srgbClr val="0000CC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200">
                <a:solidFill>
                  <a:srgbClr val="000ADF"/>
                </a:solidFill>
                <a:latin typeface="Arial" pitchFamily="34" charset="0"/>
              </a:rPr>
              <a:t>R=0</a:t>
            </a:r>
            <a:endParaRPr lang="en-US" altLang="zh-CN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1753342" y="3958201"/>
            <a:ext cx="178716" cy="1207999"/>
          </a:xfrm>
          <a:prstGeom prst="rect">
            <a:avLst/>
          </a:prstGeom>
          <a:solidFill>
            <a:srgbClr val="000AD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zh-CN" altLang="en-US" sz="1600" i="1"/>
          </a:p>
        </p:txBody>
      </p: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811305" y="2852936"/>
            <a:ext cx="946323" cy="2250371"/>
            <a:chOff x="597" y="1749"/>
            <a:chExt cx="677" cy="1923"/>
          </a:xfrm>
        </p:grpSpPr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996" y="2640"/>
              <a:ext cx="128" cy="1032"/>
            </a:xfrm>
            <a:prstGeom prst="rect">
              <a:avLst/>
            </a:prstGeom>
            <a:solidFill>
              <a:srgbClr val="00FF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en-US" sz="1600" i="1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auto">
            <a:xfrm>
              <a:off x="1057" y="1993"/>
              <a:ext cx="0" cy="167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" name="Text Box 29"/>
            <p:cNvSpPr txBox="1">
              <a:spLocks noChangeArrowheads="1"/>
            </p:cNvSpPr>
            <p:nvPr/>
          </p:nvSpPr>
          <p:spPr bwMode="auto">
            <a:xfrm>
              <a:off x="597" y="1749"/>
              <a:ext cx="677" cy="21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zh-CN" sz="1050" dirty="0">
                  <a:solidFill>
                    <a:srgbClr val="008000"/>
                  </a:solidFill>
                </a:rPr>
                <a:t>R=1.7725 m</a:t>
              </a:r>
            </a:p>
          </p:txBody>
        </p:sp>
      </p:grpSp>
      <p:grpSp>
        <p:nvGrpSpPr>
          <p:cNvPr id="10" name="Group 30"/>
          <p:cNvGrpSpPr>
            <a:grpSpLocks/>
          </p:cNvGrpSpPr>
          <p:nvPr/>
        </p:nvGrpSpPr>
        <p:grpSpPr bwMode="auto">
          <a:xfrm>
            <a:off x="179512" y="3066678"/>
            <a:ext cx="1059947" cy="2211130"/>
            <a:chOff x="1575" y="1791"/>
            <a:chExt cx="1393464" cy="1889"/>
          </a:xfrm>
        </p:grpSpPr>
        <p:sp>
          <p:nvSpPr>
            <p:cNvPr id="13" name="Line 31"/>
            <p:cNvSpPr>
              <a:spLocks noChangeShapeType="1"/>
            </p:cNvSpPr>
            <p:nvPr/>
          </p:nvSpPr>
          <p:spPr bwMode="auto">
            <a:xfrm>
              <a:off x="1395039" y="1852"/>
              <a:ext cx="0" cy="167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Text Box 32"/>
            <p:cNvSpPr txBox="1">
              <a:spLocks noChangeArrowheads="1"/>
            </p:cNvSpPr>
            <p:nvPr/>
          </p:nvSpPr>
          <p:spPr bwMode="auto">
            <a:xfrm>
              <a:off x="361959" y="1791"/>
              <a:ext cx="101783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1pPr>
              <a:lvl2pPr marL="742950" indent="-28575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2pPr>
              <a:lvl3pPr marL="11430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3pPr>
              <a:lvl4pPr marL="16002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4pPr>
              <a:lvl5pPr marL="2057400" indent="-228600" eaLnBrk="0" hangingPunct="0"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itchFamily="2" charset="2"/>
                <a:defRPr sz="2000" b="1">
                  <a:solidFill>
                    <a:srgbClr val="0000CC"/>
                  </a:solidFill>
                  <a:latin typeface="Times New Roman" pitchFamily="18" charset="0"/>
                  <a:ea typeface="宋体" pitchFamily="2" charset="-122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zh-CN" sz="1000">
                  <a:solidFill>
                    <a:srgbClr val="FF0000"/>
                  </a:solidFill>
                  <a:latin typeface="Arial" pitchFamily="34" charset="0"/>
                </a:rPr>
                <a:t>R=1.35m</a:t>
              </a:r>
              <a:endParaRPr lang="en-US" altLang="zh-CN" sz="10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sp>
          <p:nvSpPr>
            <p:cNvPr id="15" name="Rectangle 33"/>
            <p:cNvSpPr>
              <a:spLocks noChangeArrowheads="1"/>
            </p:cNvSpPr>
            <p:nvPr/>
          </p:nvSpPr>
          <p:spPr bwMode="auto">
            <a:xfrm>
              <a:off x="1575" y="2648"/>
              <a:ext cx="128" cy="1032"/>
            </a:xfrm>
            <a:prstGeom prst="rect">
              <a:avLst/>
            </a:prstGeom>
            <a:solidFill>
              <a:srgbClr val="FF0000">
                <a:alpha val="3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zh-CN" altLang="en-US" sz="1600" i="1"/>
            </a:p>
          </p:txBody>
        </p:sp>
      </p:grpSp>
      <p:sp>
        <p:nvSpPr>
          <p:cNvPr id="19" name="Rectangle 27"/>
          <p:cNvSpPr>
            <a:spLocks noChangeArrowheads="1"/>
          </p:cNvSpPr>
          <p:nvPr/>
        </p:nvSpPr>
        <p:spPr bwMode="auto">
          <a:xfrm>
            <a:off x="1163874" y="3893829"/>
            <a:ext cx="178921" cy="1207687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</p:spPr>
        <p:txBody>
          <a:bodyPr wrap="none" anchor="ctr"/>
          <a:lstStyle/>
          <a:p>
            <a:pPr algn="ctr" eaLnBrk="0" hangingPunct="0"/>
            <a:endParaRPr lang="zh-CN" altLang="en-US" sz="1600" i="1"/>
          </a:p>
        </p:txBody>
      </p:sp>
      <p:sp>
        <p:nvSpPr>
          <p:cNvPr id="20" name="内容占位符 1"/>
          <p:cNvSpPr txBox="1">
            <a:spLocks/>
          </p:cNvSpPr>
          <p:nvPr/>
        </p:nvSpPr>
        <p:spPr bwMode="auto">
          <a:xfrm>
            <a:off x="467544" y="801474"/>
            <a:ext cx="7704856" cy="197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800" b="1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>
                <a:solidFill>
                  <a:srgbClr val="008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295400" indent="-381000" algn="l" rtl="0" fontAlgn="base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00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752600" indent="-3810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4pPr>
            <a:lvl5pPr marL="22098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400" dirty="0" smtClean="0">
                <a:solidFill>
                  <a:schemeClr val="accent1"/>
                </a:solidFill>
              </a:rPr>
              <a:t>LED 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(PMT gain</a:t>
            </a:r>
            <a:r>
              <a:rPr lang="zh-CN" altLang="en-US" sz="2400" dirty="0" smtClean="0">
                <a:solidFill>
                  <a:schemeClr val="accent1"/>
                </a:solidFill>
              </a:rPr>
              <a:t>，</a:t>
            </a:r>
            <a:r>
              <a:rPr lang="en-US" altLang="zh-CN" sz="2400" dirty="0" smtClean="0">
                <a:solidFill>
                  <a:schemeClr val="accent1"/>
                </a:solidFill>
              </a:rPr>
              <a:t>timing</a:t>
            </a:r>
            <a:r>
              <a:rPr lang="en-US" altLang="zh-CN" sz="2400" dirty="0">
                <a:solidFill>
                  <a:schemeClr val="accent1"/>
                </a:solidFill>
              </a:rPr>
              <a:t>)</a:t>
            </a:r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Ge68  (positron threshold 1.022 MeV)</a:t>
            </a:r>
          </a:p>
          <a:p>
            <a:r>
              <a:rPr lang="en-US" altLang="zh-CN" sz="2400" dirty="0" smtClean="0">
                <a:solidFill>
                  <a:schemeClr val="accent1"/>
                </a:solidFill>
              </a:rPr>
              <a:t>Co60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(2.506 MeV) + Am-C</a:t>
            </a:r>
            <a:r>
              <a:rPr lang="zh-CN" altLang="en-US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(neutron)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22" name="TextBox 3"/>
          <p:cNvSpPr txBox="1"/>
          <p:nvPr/>
        </p:nvSpPr>
        <p:spPr>
          <a:xfrm>
            <a:off x="2918227" y="6057228"/>
            <a:ext cx="2288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Co60: 100 Hz</a:t>
            </a: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1.173 + 1.332 MeV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179512" y="6066059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Ge68: 15 Hz</a:t>
            </a: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0.511x2 MeV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1907704" y="6066058"/>
            <a:ext cx="1570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</a:rPr>
              <a:t>Am-C</a:t>
            </a:r>
            <a:r>
              <a:rPr lang="zh-CN" altLang="en-US" b="1" dirty="0" smtClean="0">
                <a:solidFill>
                  <a:schemeClr val="accent1"/>
                </a:solidFill>
              </a:rPr>
              <a:t>：</a:t>
            </a:r>
            <a:endParaRPr lang="en-US" altLang="zh-CN" b="1" dirty="0" smtClean="0">
              <a:solidFill>
                <a:schemeClr val="accent1"/>
              </a:solidFill>
            </a:endParaRPr>
          </a:p>
          <a:p>
            <a:r>
              <a:rPr lang="en-US" altLang="zh-CN" b="1" dirty="0" smtClean="0">
                <a:solidFill>
                  <a:schemeClr val="accent1"/>
                </a:solidFill>
              </a:rPr>
              <a:t>0.5 Hz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03" y="4196594"/>
            <a:ext cx="2506230" cy="1830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870" y="3867837"/>
            <a:ext cx="3182410" cy="26575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891" y="2270864"/>
            <a:ext cx="2571210" cy="205989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/>
          <a:srcRect b="52328"/>
          <a:stretch/>
        </p:blipFill>
        <p:spPr>
          <a:xfrm>
            <a:off x="5530527" y="2541473"/>
            <a:ext cx="3314700" cy="14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283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70"/>
          <a:stretch/>
        </p:blipFill>
        <p:spPr bwMode="auto">
          <a:xfrm>
            <a:off x="0" y="854949"/>
            <a:ext cx="5947270" cy="29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Energy Scale Uncertainty</a:t>
            </a:r>
            <a:endParaRPr lang="zh-CN" altLang="en-US" dirty="0"/>
          </a:p>
        </p:txBody>
      </p:sp>
      <p:pic>
        <p:nvPicPr>
          <p:cNvPr id="6" name="Picture 9" descr="D:\tmp\ne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66658"/>
            <a:ext cx="361342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6012160" y="917067"/>
            <a:ext cx="2916832" cy="267765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能标误差 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0.2%</a:t>
            </a:r>
          </a:p>
          <a:p>
            <a:pPr algn="l"/>
            <a:endParaRPr lang="en-US" altLang="zh-CN" sz="2400" b="1" dirty="0" smtClean="0">
              <a:solidFill>
                <a:srgbClr val="FF0000"/>
              </a:solidFill>
              <a:latin typeface="Calibri" pitchFamily="34" charset="0"/>
              <a:ea typeface="楷体" pitchFamily="49" charset="-122"/>
              <a:sym typeface="Wingdings" pitchFamily="2" charset="2"/>
            </a:endParaRPr>
          </a:p>
          <a:p>
            <a:pPr algn="l"/>
            <a:r>
              <a:rPr lang="zh-CN" altLang="en-US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通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过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Monte Carlo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方法传递能标误差到效率误差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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不同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AD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有</a:t>
            </a: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  <a:sym typeface="Wingdings" pitchFamily="2" charset="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0.12% </a:t>
            </a:r>
            <a:r>
              <a:rPr lang="zh-CN" altLang="en-US" sz="2400" b="1" dirty="0" smtClean="0">
                <a:solidFill>
                  <a:srgbClr val="FF0000"/>
                </a:solidFill>
                <a:latin typeface="Calibri" pitchFamily="34" charset="0"/>
                <a:ea typeface="楷体" pitchFamily="49" charset="-122"/>
              </a:rPr>
              <a:t>的相对效率差别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87222"/>
      </p:ext>
    </p:extLst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528" y="2204864"/>
            <a:ext cx="8458200" cy="2234679"/>
          </a:xfrm>
        </p:spPr>
        <p:txBody>
          <a:bodyPr>
            <a:normAutofit/>
          </a:bodyPr>
          <a:lstStyle/>
          <a:p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 Event in Detector and Event </a:t>
            </a:r>
            <a:r>
              <a:rPr lang="en-US" altLang="zh-CN" sz="6000" u="none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altLang="zh-CN" sz="6000" u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</a:t>
            </a:r>
            <a:endParaRPr lang="zh-CN" altLang="en-US" sz="5400" u="none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00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/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Neutron event rate</a:t>
            </a:r>
            <a:r>
              <a:rPr lang="zh-CN" altLang="en-US" dirty="0" smtClean="0"/>
              <a:t>（</a:t>
            </a:r>
            <a:r>
              <a:rPr lang="en-US" altLang="zh-CN" dirty="0" smtClean="0"/>
              <a:t>0.01 </a:t>
            </a:r>
            <a:r>
              <a:rPr lang="en-US" altLang="zh-CN" dirty="0" err="1" smtClean="0"/>
              <a:t>Hz@near</a:t>
            </a:r>
            <a:r>
              <a:rPr lang="en-US" altLang="zh-CN" dirty="0" smtClean="0"/>
              <a:t> site)</a:t>
            </a:r>
          </a:p>
          <a:p>
            <a:r>
              <a:rPr lang="en-US" altLang="zh-CN" dirty="0" smtClean="0"/>
              <a:t>Trigger ~ 0.4 MeV</a:t>
            </a:r>
          </a:p>
          <a:p>
            <a:r>
              <a:rPr lang="en-US" altLang="zh-CN" dirty="0" smtClean="0"/>
              <a:t>AD</a:t>
            </a:r>
            <a:r>
              <a:rPr lang="zh-CN" altLang="en-US" dirty="0"/>
              <a:t> </a:t>
            </a:r>
            <a:r>
              <a:rPr lang="en-US" altLang="zh-CN" dirty="0" smtClean="0"/>
              <a:t>event rate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280 Hz</a:t>
            </a:r>
          </a:p>
          <a:p>
            <a:pPr lvl="1"/>
            <a:r>
              <a:rPr lang="en-US" altLang="zh-CN" sz="2800" dirty="0" smtClean="0"/>
              <a:t>PMT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dark noise</a:t>
            </a:r>
            <a:endParaRPr lang="en-US" altLang="zh-CN" sz="2800" dirty="0"/>
          </a:p>
          <a:p>
            <a:pPr lvl="1"/>
            <a:r>
              <a:rPr lang="en-US" altLang="zh-CN" sz="2800" dirty="0" smtClean="0"/>
              <a:t>PMT flasher</a:t>
            </a:r>
            <a:endParaRPr lang="en-US" altLang="zh-CN" sz="2800" dirty="0"/>
          </a:p>
          <a:p>
            <a:pPr lvl="1"/>
            <a:r>
              <a:rPr lang="en-US" altLang="zh-CN" sz="2800" dirty="0" smtClean="0"/>
              <a:t>Radioactivity (low E</a:t>
            </a:r>
            <a:r>
              <a:rPr lang="zh-CN" altLang="en-US" sz="2800" dirty="0" smtClean="0"/>
              <a:t>）</a:t>
            </a:r>
            <a:endParaRPr lang="en-US" altLang="zh-CN" sz="2800" dirty="0" smtClean="0"/>
          </a:p>
          <a:p>
            <a:pPr lvl="1"/>
            <a:r>
              <a:rPr lang="en-US" altLang="zh-CN" sz="2800" dirty="0" smtClean="0"/>
              <a:t>Muon(high E)</a:t>
            </a:r>
          </a:p>
          <a:p>
            <a:pPr lvl="1"/>
            <a:r>
              <a:rPr lang="en-US" altLang="zh-CN" sz="2800" dirty="0" smtClean="0"/>
              <a:t>Cosmogenic n, isotope</a:t>
            </a:r>
          </a:p>
          <a:p>
            <a:pPr lvl="1"/>
            <a:r>
              <a:rPr lang="en-US" altLang="zh-CN" sz="2800" dirty="0" smtClean="0"/>
              <a:t>Neutron source </a:t>
            </a:r>
            <a:r>
              <a:rPr lang="en-US" altLang="zh-CN" sz="2800" dirty="0" err="1" smtClean="0"/>
              <a:t>bkg</a:t>
            </a:r>
            <a:endParaRPr lang="en-US" altLang="zh-CN" sz="2800" dirty="0" smtClean="0"/>
          </a:p>
          <a:p>
            <a:pPr lvl="1"/>
            <a:r>
              <a:rPr lang="en-US" altLang="zh-CN" sz="2800" dirty="0" smtClean="0"/>
              <a:t>Neutrino</a:t>
            </a:r>
          </a:p>
          <a:p>
            <a:r>
              <a:rPr lang="en-US" altLang="zh-CN" dirty="0" smtClean="0"/>
              <a:t>Muons in Inner </a:t>
            </a:r>
            <a:r>
              <a:rPr lang="en-US" altLang="zh-CN" dirty="0"/>
              <a:t>W</a:t>
            </a:r>
            <a:r>
              <a:rPr lang="en-US" altLang="zh-CN" dirty="0" smtClean="0"/>
              <a:t>ater </a:t>
            </a:r>
            <a:r>
              <a:rPr lang="en-US" altLang="zh-CN" dirty="0"/>
              <a:t>P</a:t>
            </a:r>
            <a:r>
              <a:rPr lang="en-US" altLang="zh-CN" dirty="0" smtClean="0"/>
              <a:t>ool (IWS), outer (OWS) </a:t>
            </a:r>
          </a:p>
          <a:p>
            <a:r>
              <a:rPr lang="en-US" altLang="zh-CN" dirty="0" smtClean="0"/>
              <a:t>RPC</a:t>
            </a:r>
            <a:r>
              <a:rPr lang="zh-CN" altLang="en-US" dirty="0" smtClean="0"/>
              <a:t>、</a:t>
            </a:r>
            <a:r>
              <a:rPr lang="en-US" altLang="zh-CN" dirty="0" smtClean="0"/>
              <a:t>FADC</a:t>
            </a:r>
            <a:r>
              <a:rPr lang="zh-CN" altLang="en-US" dirty="0"/>
              <a:t> </a:t>
            </a:r>
            <a:r>
              <a:rPr lang="en-US" altLang="zh-CN" dirty="0" smtClean="0"/>
              <a:t>readout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数据的构成</a:t>
            </a:r>
            <a:endParaRPr lang="zh-CN" altLang="en-US"/>
          </a:p>
        </p:txBody>
      </p:sp>
      <p:pic>
        <p:nvPicPr>
          <p:cNvPr id="4" name="Picture 7" descr="E:\dayabay\PhysicsAnalysis\NearSite\SideBySide\Quadrant1.0_MaxQ0.3_middleTimeRMS50\data_reduction_AD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96752"/>
            <a:ext cx="4537121" cy="429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753909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xphall_sid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412" y="1075135"/>
            <a:ext cx="3384646" cy="227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167577" y="6299050"/>
            <a:ext cx="2488365" cy="558950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2400" dirty="0" err="1" smtClean="0"/>
              <a:t>Nhit</a:t>
            </a:r>
            <a:r>
              <a:rPr lang="en-US" altLang="zh-CN" sz="2400" dirty="0" smtClean="0"/>
              <a:t> &gt; 12</a:t>
            </a:r>
            <a:endParaRPr lang="en-US" altLang="zh-CN" sz="24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水池宇宙线事例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3996" y="1001954"/>
            <a:ext cx="5379587" cy="2418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95" y="3666443"/>
            <a:ext cx="3925961" cy="265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直接箭头连接符 4"/>
          <p:cNvCxnSpPr/>
          <p:nvPr/>
        </p:nvCxnSpPr>
        <p:spPr bwMode="auto">
          <a:xfrm flipH="1">
            <a:off x="1979712" y="569837"/>
            <a:ext cx="864096" cy="29311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直接箭头连接符 8"/>
          <p:cNvCxnSpPr/>
          <p:nvPr/>
        </p:nvCxnSpPr>
        <p:spPr bwMode="auto">
          <a:xfrm>
            <a:off x="0" y="1484784"/>
            <a:ext cx="1403648" cy="2232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直接连接符 10"/>
          <p:cNvCxnSpPr/>
          <p:nvPr/>
        </p:nvCxnSpPr>
        <p:spPr bwMode="auto">
          <a:xfrm>
            <a:off x="453896" y="1327120"/>
            <a:ext cx="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接连接符 13"/>
          <p:cNvCxnSpPr/>
          <p:nvPr/>
        </p:nvCxnSpPr>
        <p:spPr bwMode="auto">
          <a:xfrm>
            <a:off x="3137952" y="1327120"/>
            <a:ext cx="0" cy="17281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直接连接符 12"/>
          <p:cNvCxnSpPr/>
          <p:nvPr/>
        </p:nvCxnSpPr>
        <p:spPr bwMode="auto">
          <a:xfrm>
            <a:off x="412952" y="3055312"/>
            <a:ext cx="27829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直接连接符 16"/>
          <p:cNvCxnSpPr/>
          <p:nvPr/>
        </p:nvCxnSpPr>
        <p:spPr bwMode="auto">
          <a:xfrm>
            <a:off x="265168" y="1313472"/>
            <a:ext cx="2023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直接连接符 19"/>
          <p:cNvCxnSpPr/>
          <p:nvPr/>
        </p:nvCxnSpPr>
        <p:spPr bwMode="auto">
          <a:xfrm>
            <a:off x="3135608" y="1309704"/>
            <a:ext cx="2023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1475656" y="1268760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4"/>
                </a:solidFill>
              </a:rPr>
              <a:t>IWS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32112" y="3001594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accent4"/>
                </a:solidFill>
              </a:rPr>
              <a:t>O</a:t>
            </a:r>
            <a:r>
              <a:rPr lang="en-US" altLang="zh-CN" sz="2000" b="1" smtClean="0">
                <a:solidFill>
                  <a:schemeClr val="accent4"/>
                </a:solidFill>
              </a:rPr>
              <a:t>WS</a:t>
            </a:r>
            <a:endParaRPr lang="zh-CN" altLang="en-US" sz="2000" b="1">
              <a:solidFill>
                <a:schemeClr val="accent4"/>
              </a:solidFill>
            </a:endParaRPr>
          </a:p>
        </p:txBody>
      </p:sp>
      <p:pic>
        <p:nvPicPr>
          <p:cNvPr id="24" name="Picture 2" descr="C:\Documents and Settings\Haoqi\桌面\TrigRateMuE_20ad1_iwseffi_vs_time.e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73" y="3645024"/>
            <a:ext cx="5244827" cy="2765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606991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65137" y="0"/>
            <a:ext cx="8229600" cy="576064"/>
          </a:xfrm>
        </p:spPr>
        <p:txBody>
          <a:bodyPr/>
          <a:lstStyle/>
          <a:p>
            <a:r>
              <a:rPr lang="en-US" altLang="zh-CN" dirty="0" smtClean="0"/>
              <a:t>First look at the delayed (n) signal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856940-56F5-421D-A6FB-69DF97AE3AC5}" type="slidenum">
              <a:rPr lang="zh-CN" altLang="en-US" smtClean="0"/>
              <a:pPr>
                <a:defRPr/>
              </a:pPr>
              <a:t>97</a:t>
            </a:fld>
            <a:endParaRPr lang="zh-CN" altLang="en-US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300" y="935038"/>
            <a:ext cx="42783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6"/>
          <p:cNvSpPr txBox="1">
            <a:spLocks noChangeArrowheads="1"/>
          </p:cNvSpPr>
          <p:nvPr/>
        </p:nvSpPr>
        <p:spPr bwMode="auto">
          <a:xfrm>
            <a:off x="6072188" y="2143125"/>
            <a:ext cx="2214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Delayed signal</a:t>
            </a:r>
            <a:endParaRPr lang="zh-CN" altLang="en-US"/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40" y="4033044"/>
            <a:ext cx="4357687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5929313" y="4786313"/>
            <a:ext cx="2143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/>
              <a:t>Delayed signal </a:t>
            </a:r>
            <a:r>
              <a:rPr lang="en-US" altLang="zh-CN">
                <a:solidFill>
                  <a:srgbClr val="FF0000"/>
                </a:solidFill>
              </a:rPr>
              <a:t>after muon veto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8" y="4111625"/>
            <a:ext cx="4327525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2"/>
          <p:cNvSpPr txBox="1">
            <a:spLocks noChangeArrowheads="1"/>
          </p:cNvSpPr>
          <p:nvPr/>
        </p:nvSpPr>
        <p:spPr bwMode="auto">
          <a:xfrm>
            <a:off x="1691680" y="4857750"/>
            <a:ext cx="23042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/>
              <a:t>Delayed signal </a:t>
            </a:r>
            <a:r>
              <a:rPr lang="en-US" altLang="zh-CN" dirty="0">
                <a:solidFill>
                  <a:srgbClr val="FF0000"/>
                </a:solidFill>
              </a:rPr>
              <a:t>within </a:t>
            </a:r>
            <a:r>
              <a:rPr lang="en-US" altLang="zh-CN" dirty="0" err="1">
                <a:solidFill>
                  <a:srgbClr val="FF0000"/>
                </a:solidFill>
              </a:rPr>
              <a:t>muon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window</a:t>
            </a:r>
          </a:p>
          <a:p>
            <a:pPr eaLnBrk="1" hangingPunct="1"/>
            <a:r>
              <a:rPr lang="en-US" altLang="zh-CN" dirty="0" smtClean="0">
                <a:solidFill>
                  <a:srgbClr val="FF0000"/>
                </a:solidFill>
              </a:rPr>
              <a:t>(spallation n)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36" y="894058"/>
            <a:ext cx="4790364" cy="313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46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3506" y="3939752"/>
            <a:ext cx="4362966" cy="257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PMT Flasher</a:t>
            </a:r>
            <a:endParaRPr lang="zh-CN" alt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145" y="597092"/>
            <a:ext cx="2708556" cy="257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E:\dayabay\PhysicsAnalysis\NearSite\SideBySide\flasherId\YX_run12793_AD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547" y="597092"/>
            <a:ext cx="2730862" cy="2583909"/>
          </a:xfrm>
          <a:prstGeom prst="rect">
            <a:avLst/>
          </a:prstGeom>
          <a:noFill/>
        </p:spPr>
      </p:pic>
      <p:pic>
        <p:nvPicPr>
          <p:cNvPr id="6" name="图片 5" descr="mainPea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0" y="3861048"/>
            <a:ext cx="4522166" cy="273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4178" y="3222935"/>
            <a:ext cx="34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solidFill>
                  <a:srgbClr val="FF0000"/>
                </a:solidFill>
              </a:rPr>
              <a:t>顶点分布，说明存在未知本底，本底有固定</a:t>
            </a:r>
            <a:r>
              <a:rPr lang="en-US" altLang="zh-CN" sz="2000" b="1" smtClean="0">
                <a:solidFill>
                  <a:srgbClr val="FF0000"/>
                </a:solidFill>
              </a:rPr>
              <a:t>hit pattern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3185172"/>
            <a:ext cx="34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1"/>
                </a:solidFill>
              </a:rPr>
              <a:t>AD1/2</a:t>
            </a:r>
            <a:r>
              <a:rPr lang="zh-CN" altLang="en-US" sz="2000" b="1" smtClean="0">
                <a:solidFill>
                  <a:schemeClr val="accent1"/>
                </a:solidFill>
              </a:rPr>
              <a:t>的能谱应该相同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1355" y="3859152"/>
            <a:ext cx="132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solidFill>
                  <a:schemeClr val="accent2"/>
                </a:solidFill>
              </a:rPr>
              <a:t>正常事例</a:t>
            </a:r>
            <a:endParaRPr lang="zh-CN" altLang="en-US" sz="2000" b="1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547" y="6397297"/>
            <a:ext cx="1996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smtClean="0">
                <a:solidFill>
                  <a:schemeClr val="accent2"/>
                </a:solidFill>
              </a:rPr>
              <a:t>Flasher</a:t>
            </a:r>
            <a:r>
              <a:rPr lang="zh-CN" altLang="en-US" sz="2000" b="1" smtClean="0">
                <a:solidFill>
                  <a:schemeClr val="accent2"/>
                </a:solidFill>
              </a:rPr>
              <a:t>本底</a:t>
            </a:r>
            <a:endParaRPr lang="zh-CN" altLang="en-US" sz="20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11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076056" y="924474"/>
            <a:ext cx="3815234" cy="1872208"/>
          </a:xfrm>
        </p:spPr>
        <p:txBody>
          <a:bodyPr/>
          <a:lstStyle/>
          <a:p>
            <a:r>
              <a:rPr lang="zh-CN" altLang="en-US" sz="2400" smtClean="0"/>
              <a:t>光电倍增管底座打火。</a:t>
            </a:r>
            <a:endParaRPr lang="en-US" altLang="zh-CN" sz="2400" smtClean="0"/>
          </a:p>
          <a:p>
            <a:r>
              <a:rPr lang="zh-CN" altLang="en-US" sz="2400" smtClean="0"/>
              <a:t>打火</a:t>
            </a:r>
            <a:r>
              <a:rPr lang="en-US" altLang="zh-CN" sz="2400" smtClean="0"/>
              <a:t>PMT</a:t>
            </a:r>
            <a:r>
              <a:rPr lang="zh-CN" altLang="en-US" sz="2400" smtClean="0"/>
              <a:t>电荷最大</a:t>
            </a:r>
            <a:endParaRPr lang="en-US" altLang="zh-CN" sz="2400" smtClean="0"/>
          </a:p>
          <a:p>
            <a:r>
              <a:rPr lang="zh-CN" altLang="en-US" sz="2400" smtClean="0"/>
              <a:t>对面一些</a:t>
            </a:r>
            <a:r>
              <a:rPr lang="en-US" altLang="zh-CN" sz="2400" smtClean="0"/>
              <a:t>PMT</a:t>
            </a:r>
            <a:r>
              <a:rPr lang="zh-CN" altLang="en-US" sz="2400" smtClean="0"/>
              <a:t>也被照亮</a:t>
            </a:r>
            <a:endParaRPr lang="zh-CN" altLang="en-US" sz="240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PMT Flasher</a:t>
            </a:r>
            <a:endParaRPr lang="zh-CN" altLang="en-US" dirty="0"/>
          </a:p>
        </p:txBody>
      </p:sp>
      <p:pic>
        <p:nvPicPr>
          <p:cNvPr id="67586" name="Picture 2" descr="D:\A数据分析\大亚湾文章\AD Figure\ADStructure-2012-2v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24474"/>
            <a:ext cx="4682908" cy="516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爆炸形 1 10"/>
          <p:cNvSpPr/>
          <p:nvPr/>
        </p:nvSpPr>
        <p:spPr bwMode="auto">
          <a:xfrm>
            <a:off x="4283968" y="3648792"/>
            <a:ext cx="216024" cy="216024"/>
          </a:xfrm>
          <a:prstGeom prst="irregularSeal1">
            <a:avLst/>
          </a:prstGeom>
          <a:solidFill>
            <a:schemeClr val="accent2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 bwMode="auto">
          <a:xfrm flipH="1" flipV="1">
            <a:off x="683568" y="3356992"/>
            <a:ext cx="3600400" cy="3998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/>
          <p:cNvCxnSpPr/>
          <p:nvPr/>
        </p:nvCxnSpPr>
        <p:spPr bwMode="auto">
          <a:xfrm flipH="1">
            <a:off x="683568" y="3756804"/>
            <a:ext cx="3600400" cy="608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3" descr="E:\dayabay\PhysicsAnalysis\NearSite\SideBySide\flasherId\flasherCutEff\flasherPlots_Oct28\oldMiddleCharge\_EachPMT_hists\ellipsePerformance\CutNHit40\run15101to16432_5MeVto12MeV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4718405" y="2479783"/>
            <a:ext cx="4398032" cy="409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364088" y="638701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2"/>
                </a:solidFill>
              </a:rPr>
              <a:t>IBD</a:t>
            </a:r>
            <a:endParaRPr lang="zh-CN" altLang="en-US" b="1">
              <a:solidFill>
                <a:schemeClr val="accent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6271" y="3985794"/>
            <a:ext cx="128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smtClean="0">
                <a:solidFill>
                  <a:schemeClr val="accent2"/>
                </a:solidFill>
              </a:rPr>
              <a:t>Flasher</a:t>
            </a:r>
            <a:endParaRPr lang="zh-CN" altLang="en-US" b="1">
              <a:solidFill>
                <a:schemeClr val="accent2"/>
              </a:solidFill>
            </a:endParaRPr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/>
          </p:nvPr>
        </p:nvGraphicFramePr>
        <p:xfrm>
          <a:off x="5580112" y="3159213"/>
          <a:ext cx="2785540" cy="489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34" name="Formula" r:id="rId5" imgW="1945640" imgH="340360" progId="Equation.Ribbit">
                  <p:embed/>
                </p:oleObj>
              </mc:Choice>
              <mc:Fallback>
                <p:oleObj name="Formula" r:id="rId5" imgW="1945640" imgH="34036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112" y="3159213"/>
                        <a:ext cx="2785540" cy="489579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0000CC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直接连接符 4"/>
          <p:cNvCxnSpPr/>
          <p:nvPr/>
        </p:nvCxnSpPr>
        <p:spPr bwMode="auto">
          <a:xfrm>
            <a:off x="6356271" y="2780928"/>
            <a:ext cx="0" cy="37907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249723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J_empty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FF00"/>
      </a:accent4>
      <a:accent5>
        <a:srgbClr val="006600"/>
      </a:accent5>
      <a:accent6>
        <a:srgbClr val="A50021"/>
      </a:accent6>
      <a:hlink>
        <a:srgbClr val="660066"/>
      </a:hlink>
      <a:folHlink>
        <a:srgbClr val="800080"/>
      </a:folHlink>
    </a:clrScheme>
    <a:fontScheme name="CJ_empty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20953</TotalTime>
  <Words>7336</Words>
  <Application>Microsoft Office PowerPoint</Application>
  <PresentationFormat>全屏显示(4:3)</PresentationFormat>
  <Paragraphs>1474</Paragraphs>
  <Slides>146</Slides>
  <Notes>41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</vt:i4>
      </vt:variant>
      <vt:variant>
        <vt:lpstr>幻灯片标题</vt:lpstr>
      </vt:variant>
      <vt:variant>
        <vt:i4>146</vt:i4>
      </vt:variant>
    </vt:vector>
  </HeadingPairs>
  <TitlesOfParts>
    <vt:vector size="167" baseType="lpstr">
      <vt:lpstr>黑体</vt:lpstr>
      <vt:lpstr>华文中宋</vt:lpstr>
      <vt:lpstr>楷体</vt:lpstr>
      <vt:lpstr>楷体_GB2312</vt:lpstr>
      <vt:lpstr>宋体</vt:lpstr>
      <vt:lpstr>微软雅黑</vt:lpstr>
      <vt:lpstr>Arial</vt:lpstr>
      <vt:lpstr>Calibri</vt:lpstr>
      <vt:lpstr>Cambria Math</vt:lpstr>
      <vt:lpstr>Comic Sans MS</vt:lpstr>
      <vt:lpstr>Garamond</vt:lpstr>
      <vt:lpstr>Symbol</vt:lpstr>
      <vt:lpstr>Tahoma</vt:lpstr>
      <vt:lpstr>Times New Roman</vt:lpstr>
      <vt:lpstr>Wingdings</vt:lpstr>
      <vt:lpstr>CJ_empty</vt:lpstr>
      <vt:lpstr>Equation</vt:lpstr>
      <vt:lpstr>Clip</vt:lpstr>
      <vt:lpstr>公式</vt:lpstr>
      <vt:lpstr>Equation.DSMT4</vt:lpstr>
      <vt:lpstr>Formula</vt:lpstr>
      <vt:lpstr>PowerPoint 演示文稿</vt:lpstr>
      <vt:lpstr>提 纲</vt:lpstr>
      <vt:lpstr>1 – Reactor Neutrino Experiments</vt:lpstr>
      <vt:lpstr>Hanford experiment</vt:lpstr>
      <vt:lpstr>Savannah River experiment</vt:lpstr>
      <vt:lpstr>Neutrino Signal (IBD)</vt:lpstr>
      <vt:lpstr>CHOOZ</vt:lpstr>
      <vt:lpstr>Palo Verde</vt:lpstr>
      <vt:lpstr>KamLAND</vt:lpstr>
      <vt:lpstr>KamLAND</vt:lpstr>
      <vt:lpstr>Neutrino Mixing @ 2003</vt:lpstr>
      <vt:lpstr>Reactor Neutrion Oscillation</vt:lpstr>
      <vt:lpstr>PowerPoint 演示文稿</vt:lpstr>
      <vt:lpstr>How to measure 13</vt:lpstr>
      <vt:lpstr>Precision Measurement at Reactors</vt:lpstr>
      <vt:lpstr>Proposed Reactor Experiments</vt:lpstr>
      <vt:lpstr>The Daya Bay Experiment</vt:lpstr>
      <vt:lpstr>Double Chooz</vt:lpstr>
      <vt:lpstr>RENO</vt:lpstr>
      <vt:lpstr>Three on-going experiments</vt:lpstr>
      <vt:lpstr>Theta13 and Dmee</vt:lpstr>
      <vt:lpstr>Mass Hierarchy</vt:lpstr>
      <vt:lpstr>The JUNO Experiment</vt:lpstr>
      <vt:lpstr>Determine MH with Reactors</vt:lpstr>
      <vt:lpstr>Very Short Baseline Exps.</vt:lpstr>
      <vt:lpstr>Reactor Neutrino Experiments</vt:lpstr>
      <vt:lpstr>2 - Neutrino from Reactor</vt:lpstr>
      <vt:lpstr>大亚湾核电站</vt:lpstr>
      <vt:lpstr>Structure of a Reactor Core</vt:lpstr>
      <vt:lpstr>Fuel Evolution</vt:lpstr>
      <vt:lpstr>每裂变释放能量</vt:lpstr>
      <vt:lpstr>反应堆会不会发生核爆炸？</vt:lpstr>
      <vt:lpstr>反应堆产生中微子</vt:lpstr>
      <vt:lpstr>Spectra of Isotopes</vt:lpstr>
      <vt:lpstr>ILL实验（劳厄-朗之万研究所）</vt:lpstr>
      <vt:lpstr>反应堆非增殖监测</vt:lpstr>
      <vt:lpstr>Flux Calculation</vt:lpstr>
      <vt:lpstr>Event Rate</vt:lpstr>
      <vt:lpstr>Small Corrections</vt:lpstr>
      <vt:lpstr>四个要素</vt:lpstr>
      <vt:lpstr>PowerPoint 演示文稿</vt:lpstr>
      <vt:lpstr>Reactor Anomaly (Rate)</vt:lpstr>
      <vt:lpstr>热功率</vt:lpstr>
      <vt:lpstr>热功率误差</vt:lpstr>
      <vt:lpstr>An example</vt:lpstr>
      <vt:lpstr>Another Example</vt:lpstr>
      <vt:lpstr>Uncertainties of fission fraction</vt:lpstr>
      <vt:lpstr>Correlation of fission fractions</vt:lpstr>
      <vt:lpstr>Uncertainties from Past Experiments</vt:lpstr>
      <vt:lpstr>大亚湾反应堆中微子流强误差</vt:lpstr>
      <vt:lpstr>Daya Bay Absolute Rate Measurement</vt:lpstr>
      <vt:lpstr>Daya Bay Fuel Evolution</vt:lpstr>
      <vt:lpstr>Reactor Anomaly (Spectrum)</vt:lpstr>
      <vt:lpstr>Measuring the spectrum</vt:lpstr>
      <vt:lpstr>Precision Spectrum with Gas TPC</vt:lpstr>
      <vt:lpstr>Reactor Neutrino Experiments</vt:lpstr>
      <vt:lpstr>3 – Natural Radioactivity</vt:lpstr>
      <vt:lpstr>天然放射性</vt:lpstr>
      <vt:lpstr>PowerPoint 演示文稿</vt:lpstr>
      <vt:lpstr>U、Th衰变链</vt:lpstr>
      <vt:lpstr>大亚湾花岗石伽马谱</vt:lpstr>
      <vt:lpstr>Where the radioactivities come from?</vt:lpstr>
      <vt:lpstr>PowerPoint 演示文稿</vt:lpstr>
      <vt:lpstr>PowerPoint 演示文稿</vt:lpstr>
      <vt:lpstr>4 – Cosmic Muon</vt:lpstr>
      <vt:lpstr>Cosmic Muon</vt:lpstr>
      <vt:lpstr>Muon Flux</vt:lpstr>
      <vt:lpstr>Muon Energy Loss</vt:lpstr>
      <vt:lpstr>Propagate Muon to Underground Lab</vt:lpstr>
      <vt:lpstr>Muon Simulation</vt:lpstr>
      <vt:lpstr>Spallation Neutron</vt:lpstr>
      <vt:lpstr>Muon capture on nuclei</vt:lpstr>
      <vt:lpstr>Cosmogenic Longlived Isotopes</vt:lpstr>
      <vt:lpstr>RPC + Water Cherenkov Detector</vt:lpstr>
      <vt:lpstr>5 - Liquid Scintillator</vt:lpstr>
      <vt:lpstr>Daya Bay Liquid Scintillator</vt:lpstr>
      <vt:lpstr>Make a Liquid Scintillator</vt:lpstr>
      <vt:lpstr>分子的能级结构</vt:lpstr>
      <vt:lpstr>Energy Transfer in LS</vt:lpstr>
      <vt:lpstr>Light Yield vs PPO (Bis-MSB) Concentration</vt:lpstr>
      <vt:lpstr>Attenuation, absorption, scattering</vt:lpstr>
      <vt:lpstr>Attenuation</vt:lpstr>
      <vt:lpstr>Quenching</vt:lpstr>
      <vt:lpstr>Non-linearity due to energy quenching</vt:lpstr>
      <vt:lpstr>大亚湾液体闪烁体的主要性能</vt:lpstr>
      <vt:lpstr>Liquid Scintillator Hall</vt:lpstr>
      <vt:lpstr>6 – Detector Response and Calibration</vt:lpstr>
      <vt:lpstr>PowerPoint 演示文稿</vt:lpstr>
      <vt:lpstr>探测反应堆中微子</vt:lpstr>
      <vt:lpstr>Photoelectrons</vt:lpstr>
      <vt:lpstr>触发</vt:lpstr>
      <vt:lpstr>Energy Calibration</vt:lpstr>
      <vt:lpstr>Energy Scale Uncertainty</vt:lpstr>
      <vt:lpstr>7- Event in Detector and Event Selection</vt:lpstr>
      <vt:lpstr>数据的构成</vt:lpstr>
      <vt:lpstr>水池宇宙线事例</vt:lpstr>
      <vt:lpstr>First look at the delayed (n) signal</vt:lpstr>
      <vt:lpstr>PMT Flasher</vt:lpstr>
      <vt:lpstr>PMT Flasher</vt:lpstr>
      <vt:lpstr>Reject PMT Flasher</vt:lpstr>
      <vt:lpstr>Cross Check</vt:lpstr>
      <vt:lpstr>Data Reduction</vt:lpstr>
      <vt:lpstr>全能谱</vt:lpstr>
      <vt:lpstr>Neutrino Selections</vt:lpstr>
      <vt:lpstr>Neutrino Event Selection</vt:lpstr>
      <vt:lpstr>Selected Signal Events</vt:lpstr>
      <vt:lpstr>Efficiency and Uncertainty</vt:lpstr>
      <vt:lpstr>Functional Identical Detectors</vt:lpstr>
      <vt:lpstr>Side-by-side Comparison</vt:lpstr>
      <vt:lpstr>8 - Background</vt:lpstr>
      <vt:lpstr>本底（设计值）</vt:lpstr>
      <vt:lpstr>1 –  8He/9Li</vt:lpstr>
      <vt:lpstr>2 - Fast Neutron</vt:lpstr>
      <vt:lpstr>3 - Accidental</vt:lpstr>
      <vt:lpstr>4,5 – neutron souce and 13C(α,n)16O  </vt:lpstr>
      <vt:lpstr>排它性分析</vt:lpstr>
      <vt:lpstr>中子能区事例</vt:lpstr>
      <vt:lpstr>中子能区事例能谱的比较</vt:lpstr>
      <vt:lpstr>信号与本底</vt:lpstr>
      <vt:lpstr>10 - 2 Analysis</vt:lpstr>
      <vt:lpstr>Observed Neutrino Rate</vt:lpstr>
      <vt:lpstr>远近比值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2 与2 </vt:lpstr>
      <vt:lpstr>Rate-only analysis</vt:lpstr>
      <vt:lpstr>Precision Measurement at Daya Bay</vt:lpstr>
      <vt:lpstr>11 – JUNO: Measure Mass Hierarchy with reactors</vt:lpstr>
      <vt:lpstr>Neutrino Rates</vt:lpstr>
      <vt:lpstr>JUNO Location/Collaboration</vt:lpstr>
      <vt:lpstr>JUNO Detector</vt:lpstr>
      <vt:lpstr>Sensitivity on MH</vt:lpstr>
      <vt:lpstr>Complementary MH Determination</vt:lpstr>
      <vt:lpstr>Precision Measurements</vt:lpstr>
      <vt:lpstr>Supernova Neutrinos</vt:lpstr>
      <vt:lpstr>Supernova Neutrinos</vt:lpstr>
      <vt:lpstr>Diffuse Supernova Neutrino </vt:lpstr>
      <vt:lpstr>Mass Hierarchy from Atmospheric</vt:lpstr>
      <vt:lpstr>Geo-neutrinos</vt:lpstr>
      <vt:lpstr>Solar and other Physics</vt:lpstr>
      <vt:lpstr>JUNO Progress and Schedule</vt:lpstr>
    </vt:vector>
  </TitlesOfParts>
  <Company>IHEP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Sever@IHEP</dc:title>
  <dc:creator>caoj</dc:creator>
  <cp:lastModifiedBy>Jun Cao</cp:lastModifiedBy>
  <cp:revision>481</cp:revision>
  <cp:lastPrinted>1601-01-01T00:00:00Z</cp:lastPrinted>
  <dcterms:created xsi:type="dcterms:W3CDTF">2006-04-18T18:10:02Z</dcterms:created>
  <dcterms:modified xsi:type="dcterms:W3CDTF">2017-07-03T00:53:11Z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