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8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73" r:id="rId3"/>
    <p:sldId id="378" r:id="rId4"/>
    <p:sldId id="334" r:id="rId5"/>
    <p:sldId id="362" r:id="rId6"/>
    <p:sldId id="370" r:id="rId7"/>
    <p:sldId id="369" r:id="rId8"/>
    <p:sldId id="371" r:id="rId9"/>
    <p:sldId id="377" r:id="rId10"/>
    <p:sldId id="376" r:id="rId11"/>
    <p:sldId id="367" r:id="rId12"/>
    <p:sldId id="372" r:id="rId13"/>
    <p:sldId id="359" r:id="rId14"/>
    <p:sldId id="345" r:id="rId15"/>
    <p:sldId id="329" r:id="rId16"/>
    <p:sldId id="308" r:id="rId17"/>
    <p:sldId id="331" r:id="rId18"/>
    <p:sldId id="349" r:id="rId19"/>
    <p:sldId id="350" r:id="rId20"/>
    <p:sldId id="346" r:id="rId21"/>
    <p:sldId id="351" r:id="rId22"/>
    <p:sldId id="352" r:id="rId23"/>
    <p:sldId id="353" r:id="rId24"/>
    <p:sldId id="3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21" autoAdjust="0"/>
  </p:normalViewPr>
  <p:slideViewPr>
    <p:cSldViewPr snapToGrid="0" snapToObjects="1">
      <p:cViewPr>
        <p:scale>
          <a:sx n="100" d="100"/>
          <a:sy n="100" d="100"/>
        </p:scale>
        <p:origin x="-931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90EF0-499D-2941-BA1D-49FA1DE397E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B1F42-0123-3D4E-A49B-DFF05871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C469-19E7-D94B-99D3-616997BA381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D611-A730-BC45-96EA-4B7FB3B2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9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98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6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2056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July/01/16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43205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2934"/>
                </a:solidFill>
              </a:defRPr>
            </a:lvl1pPr>
          </a:lstStyle>
          <a:p>
            <a:r>
              <a:rPr lang="en-US" smtClean="0"/>
              <a:t>ICHEP2016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3205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292934"/>
                </a:solidFill>
              </a:defRPr>
            </a:lvl1pPr>
          </a:lstStyle>
          <a:p>
            <a:fld id="{F155AB6C-F47B-5844-B824-9938C4466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epc.ihep.ac.cn/preCDR/volum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epc.ihep.ac.cn/preCDR/volume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epc.ihep.ac.cn/preCDR/volum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796" y="153043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Electroweak Physics Towards the CDR</a:t>
            </a:r>
            <a:endParaRPr lang="en-US" sz="4000" cap="none" dirty="0"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43" y="150181"/>
            <a:ext cx="7677557" cy="1500819"/>
          </a:xfrm>
          <a:prstGeom prst="rect">
            <a:avLst/>
          </a:prstGeom>
        </p:spPr>
      </p:pic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Zhijun</a:t>
            </a:r>
            <a:r>
              <a:rPr lang="en-US" altLang="zh-CN" dirty="0" smtClean="0"/>
              <a:t> Liang  (IHEP)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7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Backward-forward asymmetry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measured from b jet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440"/>
            <a:ext cx="8229600" cy="6273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LEP measurement : 0.1000+-0.0017 (Z peak) 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1: Soft lepton from </a:t>
            </a:r>
            <a:r>
              <a:rPr lang="en-US" dirty="0">
                <a:solidFill>
                  <a:srgbClr val="FF6600"/>
                </a:solidFill>
                <a:ea typeface="+mn-ea"/>
              </a:rPr>
              <a:t>b/c decay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(~2%)</a:t>
            </a:r>
          </a:p>
          <a:p>
            <a:pPr lvl="3">
              <a:defRPr/>
            </a:pPr>
            <a:r>
              <a:rPr lang="en-US" dirty="0" smtClean="0">
                <a:solidFill>
                  <a:srgbClr val="0070C0"/>
                </a:solidFill>
              </a:rPr>
              <a:t>Select one lepton from b/c decay, and one b jets </a:t>
            </a:r>
          </a:p>
          <a:p>
            <a:pPr lvl="3">
              <a:defRPr/>
            </a:pPr>
            <a:r>
              <a:rPr lang="en-US" dirty="0" smtClean="0">
                <a:solidFill>
                  <a:srgbClr val="0070C0"/>
                </a:solidFill>
              </a:rPr>
              <a:t>Select  lepton charge (</a:t>
            </a:r>
            <a:r>
              <a:rPr lang="en-US" dirty="0" err="1" smtClean="0">
                <a:solidFill>
                  <a:srgbClr val="0070C0"/>
                </a:solidFill>
              </a:rPr>
              <a:t>Q_lepton</a:t>
            </a:r>
            <a:r>
              <a:rPr lang="en-US" dirty="0" smtClean="0">
                <a:solidFill>
                  <a:srgbClr val="0070C0"/>
                </a:solidFill>
              </a:rPr>
              <a:t>) and jet charge (</a:t>
            </a:r>
            <a:r>
              <a:rPr lang="en-US" dirty="0" err="1" smtClean="0">
                <a:solidFill>
                  <a:srgbClr val="0070C0"/>
                </a:solidFill>
              </a:rPr>
              <a:t>Q_jet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endParaRPr lang="en-US" dirty="0">
              <a:solidFill>
                <a:srgbClr val="0070C0"/>
              </a:solidFill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2: jet </a:t>
            </a:r>
            <a:r>
              <a:rPr lang="en-US" dirty="0">
                <a:solidFill>
                  <a:srgbClr val="FF6600"/>
                </a:solidFill>
                <a:ea typeface="+mn-ea"/>
              </a:rPr>
              <a:t>charge method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using Inclusive </a:t>
            </a:r>
            <a:r>
              <a:rPr lang="en-US" dirty="0">
                <a:solidFill>
                  <a:srgbClr val="FF6600"/>
                </a:solidFill>
                <a:ea typeface="+mn-ea"/>
              </a:rPr>
              <a:t>b jet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(~1.2%)</a:t>
            </a:r>
          </a:p>
          <a:p>
            <a:pPr lvl="3">
              <a:defRPr/>
            </a:pPr>
            <a:r>
              <a:rPr lang="en-US" dirty="0" smtClean="0">
                <a:solidFill>
                  <a:srgbClr val="0070C0"/>
                </a:solidFill>
              </a:rPr>
              <a:t>Select two b jets </a:t>
            </a:r>
          </a:p>
          <a:p>
            <a:pPr lvl="3">
              <a:defRPr/>
            </a:pPr>
            <a:r>
              <a:rPr lang="en-US" dirty="0" smtClean="0">
                <a:solidFill>
                  <a:srgbClr val="0070C0"/>
                </a:solidFill>
              </a:rPr>
              <a:t>use event Thrust to define the forward and background  </a:t>
            </a:r>
          </a:p>
          <a:p>
            <a:pPr lvl="3">
              <a:defRPr/>
            </a:pPr>
            <a:r>
              <a:rPr lang="en-US" dirty="0" smtClean="0">
                <a:solidFill>
                  <a:srgbClr val="0070C0"/>
                </a:solidFill>
                <a:ea typeface="+mn-ea"/>
              </a:rPr>
              <a:t>Use jet charge difference (Q_F - Q_B)	</a:t>
            </a:r>
          </a:p>
          <a:p>
            <a:pPr marL="548640" lvl="2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05840" lvl="3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266700"/>
            <a:ext cx="1622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F47A-1013-B249-A3AC-7AE92FF4EE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439716"/>
            <a:ext cx="3947160" cy="199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65" y="3379938"/>
            <a:ext cx="3452622" cy="344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224342" y="4089164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Q_F - </a:t>
            </a:r>
            <a:r>
              <a:rPr lang="en-US" altLang="zh-CN" dirty="0" smtClean="0">
                <a:solidFill>
                  <a:srgbClr val="FF0000"/>
                </a:solidFill>
              </a:rPr>
              <a:t>Q_B in method 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72353" y="314955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Q_lepton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- </a:t>
            </a:r>
            <a:r>
              <a:rPr lang="en-US" altLang="zh-CN" dirty="0" err="1" smtClean="0">
                <a:solidFill>
                  <a:srgbClr val="FF0000"/>
                </a:solidFill>
              </a:rPr>
              <a:t>Q_jet</a:t>
            </a:r>
            <a:r>
              <a:rPr lang="en-US" altLang="zh-CN" dirty="0" smtClean="0">
                <a:solidFill>
                  <a:srgbClr val="FF0000"/>
                </a:solidFill>
              </a:rPr>
              <a:t> in method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019" y="3525857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Arxiv</a:t>
            </a:r>
            <a:r>
              <a:rPr lang="en-US" altLang="zh-CN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altLang="zh-CN" dirty="0" err="1" smtClean="0">
                <a:solidFill>
                  <a:srgbClr val="0070C0"/>
                </a:solidFill>
              </a:rPr>
              <a:t>Hep</a:t>
            </a:r>
            <a:r>
              <a:rPr lang="en-US" altLang="zh-CN" dirty="0" smtClean="0">
                <a:solidFill>
                  <a:srgbClr val="0070C0"/>
                </a:solidFill>
              </a:rPr>
              <a:t>-ex/0107033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98260" y="4318754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Arxiv</a:t>
            </a:r>
            <a:r>
              <a:rPr lang="en-US" altLang="zh-CN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altLang="zh-CN" dirty="0" err="1" smtClean="0">
                <a:solidFill>
                  <a:srgbClr val="0070C0"/>
                </a:solidFill>
              </a:rPr>
              <a:t>Hep</a:t>
            </a:r>
            <a:r>
              <a:rPr lang="en-US" altLang="zh-CN" dirty="0" smtClean="0">
                <a:solidFill>
                  <a:srgbClr val="0070C0"/>
                </a:solidFill>
              </a:rPr>
              <a:t>-ex/0403041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6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Tasks in EWK measurements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727921"/>
              </p:ext>
            </p:extLst>
          </p:nvPr>
        </p:nvGraphicFramePr>
        <p:xfrm>
          <a:off x="160020" y="1330480"/>
          <a:ext cx="8336279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687"/>
                <a:gridCol w="4645553"/>
                <a:gridCol w="1463039"/>
              </a:tblGrid>
              <a:tr h="3384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Task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samples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Z</a:t>
                      </a:r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Resonant depolarization and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Compton scattering method on beam energy 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mZ</a:t>
                      </a:r>
                      <a:r>
                        <a:rPr lang="en-US" altLang="zh-CN" dirty="0" smtClean="0"/>
                        <a:t> ,</a:t>
                      </a:r>
                      <a:r>
                        <a:rPr lang="el-GR" altLang="zh-CN" dirty="0" smtClean="0">
                          <a:latin typeface="+mn-lt"/>
                          <a:cs typeface="Arial"/>
                        </a:rPr>
                        <a:t> α</a:t>
                      </a:r>
                      <a:r>
                        <a:rPr lang="en-US" altLang="zh-CN" baseline="-25000" dirty="0" smtClean="0">
                          <a:latin typeface="+mn-lt"/>
                          <a:cs typeface="Arial"/>
                        </a:rPr>
                        <a:t>QED</a:t>
                      </a:r>
                      <a:endParaRPr lang="zh-CN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Arial" charset="0"/>
                        </a:rPr>
                        <a:t>Optimize off-peak runs statistics and selection 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err="1" smtClean="0">
                          <a:solidFill>
                            <a:srgbClr val="0070C0"/>
                          </a:solidFill>
                        </a:rPr>
                        <a:t>fastsim</a:t>
                      </a:r>
                      <a:endParaRPr lang="zh-CN" alt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R_b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Validate B/c tagging performance in </a:t>
                      </a: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R_b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Measurement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err="1" smtClean="0"/>
                        <a:t>Fullsim</a:t>
                      </a:r>
                      <a:r>
                        <a:rPr lang="en-US" altLang="zh-CN" baseline="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r>
                        <a:rPr lang="en-US" altLang="zh-CN" baseline="-25000" dirty="0" smtClean="0"/>
                        <a:t>FB</a:t>
                      </a:r>
                      <a:r>
                        <a:rPr lang="en-US" altLang="zh-CN" dirty="0" smtClean="0"/>
                        <a:t>(b) semi-</a:t>
                      </a:r>
                      <a:r>
                        <a:rPr lang="en-US" altLang="zh-CN" dirty="0" err="1" smtClean="0"/>
                        <a:t>leptonic</a:t>
                      </a:r>
                      <a:endParaRPr lang="en-US" altLang="zh-CN" dirty="0" smtClean="0"/>
                    </a:p>
                    <a:p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Jet charge reconstruction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Fullsim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</a:t>
                      </a:r>
                      <a:r>
                        <a:rPr lang="en-US" altLang="zh-CN" baseline="-25000" dirty="0" smtClean="0"/>
                        <a:t>FB</a:t>
                      </a:r>
                      <a:r>
                        <a:rPr lang="en-US" altLang="zh-CN" dirty="0" smtClean="0"/>
                        <a:t>(b) </a:t>
                      </a:r>
                      <a:r>
                        <a:rPr lang="en-US" altLang="zh-CN" dirty="0" err="1" smtClean="0"/>
                        <a:t>leptonic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zh-CN" altLang="en-US" baseline="-25000" dirty="0" smtClean="0"/>
                        <a:t> 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Lepton reconstruction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in jets</a:t>
                      </a:r>
                      <a:endParaRPr lang="zh-CN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Fullsim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W</a:t>
                      </a:r>
                      <a:r>
                        <a:rPr lang="en-US" altLang="zh-CN" baseline="-25000" dirty="0" smtClean="0"/>
                        <a:t> </a:t>
                      </a:r>
                      <a:r>
                        <a:rPr lang="en-US" altLang="zh-CN" baseline="0" dirty="0" smtClean="0"/>
                        <a:t>(direct reconstruction </a:t>
                      </a:r>
                      <a:r>
                        <a:rPr lang="en-US" altLang="zh-CN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Optimize</a:t>
                      </a:r>
                      <a:r>
                        <a:rPr lang="en-US" altLang="zh-CN" baseline="0" dirty="0" smtClean="0"/>
                        <a:t> W mass reconstruction and jet energy calibration  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Fullsim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W</a:t>
                      </a:r>
                      <a:r>
                        <a:rPr lang="en-US" altLang="zh-CN" baseline="-25000" dirty="0" smtClean="0"/>
                        <a:t>  </a:t>
                      </a:r>
                      <a:r>
                        <a:rPr lang="en-US" altLang="zh-CN" baseline="0" dirty="0" smtClean="0"/>
                        <a:t>(</a:t>
                      </a:r>
                      <a:r>
                        <a:rPr lang="en-US" altLang="zh-CN" dirty="0" smtClean="0"/>
                        <a:t>threshold</a:t>
                      </a:r>
                      <a:r>
                        <a:rPr lang="en-US" altLang="zh-CN" baseline="0" dirty="0" smtClean="0"/>
                        <a:t> scan)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Arial" charset="0"/>
                        </a:rPr>
                        <a:t>Optimize off-peak runs statistics and selection 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solidFill>
                            <a:srgbClr val="0070C0"/>
                          </a:solidFill>
                        </a:rPr>
                        <a:t>fastsim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</a:t>
                      </a:r>
                      <a:r>
                        <a:rPr lang="en-US" altLang="zh-CN" baseline="-25000" dirty="0" smtClean="0"/>
                        <a:t>FB</a:t>
                      </a:r>
                      <a:r>
                        <a:rPr lang="en-US" altLang="zh-CN" dirty="0" smtClean="0"/>
                        <a:t>(lepton)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Detector acceptance ,</a:t>
                      </a:r>
                    </a:p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forward detector alignment precision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solidFill>
                            <a:srgbClr val="0070C0"/>
                          </a:solidFill>
                        </a:rPr>
                        <a:t>fastsim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0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Manpower status 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015009"/>
              </p:ext>
            </p:extLst>
          </p:nvPr>
        </p:nvGraphicFramePr>
        <p:xfrm>
          <a:off x="457200" y="1011528"/>
          <a:ext cx="7901940" cy="542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8214"/>
                <a:gridCol w="1526863"/>
                <a:gridCol w="1526863"/>
              </a:tblGrid>
              <a:tr h="2875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manpower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Availability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766813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Resonant depolarization and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Compton scattering method on beam energy 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</a:tr>
              <a:tr h="551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Arial" charset="0"/>
                        </a:rPr>
                        <a:t>Optimize off-peak runs statistics and selection 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CN" alt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1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Validate B/c tagging performance in </a:t>
                      </a: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R_b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Measurement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Bo 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Just joint</a:t>
                      </a:r>
                    </a:p>
                  </a:txBody>
                  <a:tcPr/>
                </a:tc>
              </a:tr>
              <a:tr h="503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Jet charge reconstruction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  <a:tr h="291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Lepton reconstruction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in jets</a:t>
                      </a:r>
                      <a:endParaRPr lang="zh-CN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  <a:tr h="503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Optimize</a:t>
                      </a:r>
                      <a:r>
                        <a:rPr lang="en-US" altLang="zh-CN" baseline="0" dirty="0" smtClean="0"/>
                        <a:t> W mass reconstruction and jet energy calibration  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03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Arial" charset="0"/>
                        </a:rPr>
                        <a:t>Optimize off-peak runs statistics and selection 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1888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Detector acceptance ,</a:t>
                      </a:r>
                    </a:p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forward detector alignment precision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Mengran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Till</a:t>
                      </a:r>
                      <a:r>
                        <a:rPr lang="en-US" altLang="zh-CN" baseline="0" dirty="0" smtClean="0"/>
                        <a:t> middle of 2017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320" y="1155220"/>
            <a:ext cx="8801100" cy="4876800"/>
          </a:xfrm>
        </p:spPr>
        <p:txBody>
          <a:bodyPr/>
          <a:lstStyle/>
          <a:p>
            <a:r>
              <a:rPr lang="en-US" altLang="zh-CN" dirty="0" smtClean="0"/>
              <a:t>EWK study in Pre-CDR is mainly based on extrapolation from LEP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Would like to do fast or full simulation study for CEPC CDR.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Need more manpower to complete these study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Welcome to join this effort  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575460"/>
            <a:ext cx="3289300" cy="32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4710"/>
            <a:ext cx="96139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LEP</a:t>
            </a:r>
            <a:r>
              <a:rPr lang="en-US" altLang="zh-CN" dirty="0" smtClean="0"/>
              <a:t>/SLD: </a:t>
            </a:r>
            <a:r>
              <a:rPr lang="en-US" dirty="0" smtClean="0"/>
              <a:t>0.23153 </a:t>
            </a:r>
            <a:r>
              <a:rPr lang="en-US" dirty="0"/>
              <a:t>± 0.00016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solidFill>
                  <a:srgbClr val="3366FF"/>
                </a:solidFill>
              </a:rPr>
              <a:t>0.1% precision.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Stat error is one of limiting factor.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CEPC  </a:t>
            </a:r>
          </a:p>
          <a:p>
            <a:pPr marL="457517"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systematics error : 0.01%</a:t>
            </a:r>
          </a:p>
          <a:p>
            <a:pPr marL="731837" lvl="2">
              <a:defRPr/>
            </a:pPr>
            <a:r>
              <a:rPr lang="en-US" dirty="0" smtClean="0">
                <a:solidFill>
                  <a:srgbClr val="0000FF"/>
                </a:solidFill>
              </a:rPr>
              <a:t>Input From Backward</a:t>
            </a:r>
            <a:r>
              <a:rPr lang="en-US" dirty="0">
                <a:solidFill>
                  <a:srgbClr val="0000FF"/>
                </a:solidFill>
              </a:rPr>
              <a:t>-forward </a:t>
            </a:r>
            <a:r>
              <a:rPr lang="en-US" dirty="0" smtClean="0">
                <a:solidFill>
                  <a:srgbClr val="0000FF"/>
                </a:solidFill>
              </a:rPr>
              <a:t>asymmetry measurement </a:t>
            </a:r>
          </a:p>
          <a:p>
            <a:pPr marL="731837" lvl="2">
              <a:defRPr/>
            </a:pPr>
            <a:r>
              <a:rPr lang="en-US" dirty="0" smtClean="0">
                <a:solidFill>
                  <a:srgbClr val="0000FF"/>
                </a:solidFill>
              </a:rPr>
              <a:t>The precision </a:t>
            </a:r>
            <a:r>
              <a:rPr lang="en-US" dirty="0" err="1" smtClean="0">
                <a:solidFill>
                  <a:srgbClr val="0000FF"/>
                </a:solidFill>
              </a:rPr>
              <a:t>mZ</a:t>
            </a:r>
            <a:r>
              <a:rPr lang="en-US" dirty="0" smtClean="0">
                <a:solidFill>
                  <a:srgbClr val="0000FF"/>
                </a:solidFill>
              </a:rPr>
              <a:t> is another limiting factor ( uncertainty on </a:t>
            </a:r>
            <a:r>
              <a:rPr lang="en-US" altLang="zh-CN" dirty="0" err="1" smtClean="0">
                <a:solidFill>
                  <a:srgbClr val="0070C0"/>
                </a:solidFill>
              </a:rPr>
              <a:t>P</a:t>
            </a:r>
            <a:r>
              <a:rPr lang="en-US" altLang="zh-CN" baseline="-25000" dirty="0" err="1" smtClean="0">
                <a:solidFill>
                  <a:srgbClr val="0070C0"/>
                </a:solidFill>
              </a:rPr>
              <a:t>beam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800" dirty="0" smtClean="0">
                <a:solidFill>
                  <a:srgbClr val="FF0000"/>
                </a:solidFill>
              </a:rPr>
              <a:t>If 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mZ</a:t>
            </a:r>
            <a:r>
              <a:rPr lang="en-US" altLang="zh-CN" sz="1800" dirty="0" smtClean="0">
                <a:solidFill>
                  <a:srgbClr val="FF0000"/>
                </a:solidFill>
              </a:rPr>
              <a:t> is not well measured in CEPC ,</a:t>
            </a:r>
          </a:p>
          <a:p>
            <a:pPr lvl="2">
              <a:defRPr/>
            </a:pPr>
            <a:r>
              <a:rPr lang="en-US" altLang="zh-CN" sz="1600" dirty="0" smtClean="0"/>
              <a:t>We need a large statistics of off-Z peak runs for weak mixing angle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marL="27432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zh-CN" baseline="30000" dirty="0"/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-22987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Weak</a:t>
            </a:r>
            <a:r>
              <a:rPr lang="zh-CN" altLang="en-US" dirty="0" smtClean="0"/>
              <a:t> </a:t>
            </a:r>
            <a:r>
              <a:rPr lang="en-US" altLang="zh-CN" dirty="0" smtClean="0"/>
              <a:t>mixing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angle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64500" y="6432056"/>
            <a:ext cx="1066800" cy="329184"/>
          </a:xfrm>
        </p:spPr>
        <p:txBody>
          <a:bodyPr/>
          <a:lstStyle/>
          <a:p>
            <a:pPr>
              <a:defRPr/>
            </a:pPr>
            <a:fld id="{C5B0FA73-B677-D541-B750-A22E4FB789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0"/>
            <a:ext cx="125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26050" y="3847068"/>
            <a:ext cx="266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CEPC off-peak runs stat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3719" y="5746234"/>
            <a:ext cx="61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419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Branching ratio ( </a:t>
            </a:r>
            <a:r>
              <a:rPr lang="en-US" dirty="0" err="1" smtClean="0"/>
              <a:t>R</a:t>
            </a:r>
            <a:r>
              <a:rPr lang="en-US" baseline="30000" dirty="0" err="1" smtClean="0"/>
              <a:t>b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88169"/>
            <a:ext cx="80391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LEP measurement </a:t>
            </a:r>
            <a:r>
              <a:rPr lang="en-US" dirty="0" smtClean="0"/>
              <a:t> 0.21594 </a:t>
            </a:r>
            <a:r>
              <a:rPr lang="en-US" dirty="0"/>
              <a:t>±</a:t>
            </a:r>
            <a:r>
              <a:rPr lang="en-US" dirty="0" smtClean="0"/>
              <a:t>0.00066</a:t>
            </a:r>
          </a:p>
          <a:p>
            <a:pPr lvl="1"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Stat error : 0.44% </a:t>
            </a:r>
          </a:p>
          <a:p>
            <a:pPr lvl="1" eaLnBrk="1" hangingPunct="1">
              <a:defRPr/>
            </a:pPr>
            <a:r>
              <a:rPr lang="en-US" sz="1600" dirty="0" err="1">
                <a:solidFill>
                  <a:srgbClr val="0000FF"/>
                </a:solidFill>
              </a:rPr>
              <a:t>Syst</a:t>
            </a:r>
            <a:r>
              <a:rPr lang="en-US" sz="1600" dirty="0">
                <a:solidFill>
                  <a:srgbClr val="0000FF"/>
                </a:solidFill>
              </a:rPr>
              <a:t> error : 0.35</a:t>
            </a:r>
            <a:r>
              <a:rPr lang="en-US" sz="1600" dirty="0" smtClean="0">
                <a:solidFill>
                  <a:srgbClr val="0000FF"/>
                </a:solidFill>
              </a:rPr>
              <a:t>%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Typically using 65% working points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CEPC pre-CDR</a:t>
            </a:r>
          </a:p>
          <a:p>
            <a:pPr lvl="1">
              <a:defRPr/>
            </a:pPr>
            <a:r>
              <a:rPr lang="en-US" dirty="0"/>
              <a:t>Expected Stat error ( 0.04%)</a:t>
            </a:r>
          </a:p>
          <a:p>
            <a:pPr lvl="1">
              <a:defRPr/>
            </a:pPr>
            <a:r>
              <a:rPr lang="en-US" dirty="0"/>
              <a:t>Expected </a:t>
            </a:r>
            <a:r>
              <a:rPr lang="en-US" dirty="0" err="1"/>
              <a:t>Syst</a:t>
            </a:r>
            <a:r>
              <a:rPr lang="en-US" dirty="0"/>
              <a:t> error   (0.07%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sz="2100" dirty="0" smtClean="0"/>
              <a:t>Expect to use 80% working points</a:t>
            </a:r>
          </a:p>
          <a:p>
            <a:pPr lvl="2">
              <a:defRPr/>
            </a:pPr>
            <a:r>
              <a:rPr lang="en-US" sz="2100" dirty="0" smtClean="0">
                <a:solidFill>
                  <a:srgbClr val="0000FF"/>
                </a:solidFill>
              </a:rPr>
              <a:t>15% higher efficiency than SLD</a:t>
            </a:r>
          </a:p>
          <a:p>
            <a:pPr lvl="2">
              <a:defRPr/>
            </a:pPr>
            <a:r>
              <a:rPr lang="en-US" sz="2100" dirty="0" smtClean="0">
                <a:solidFill>
                  <a:srgbClr val="0000FF"/>
                </a:solidFill>
              </a:rPr>
              <a:t>20-30% higher in purity than SLD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D1CC0-42D6-9946-A3B2-ACB8A667F3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65088"/>
            <a:ext cx="19685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016000"/>
            <a:ext cx="3848100" cy="3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10116"/>
              </p:ext>
            </p:extLst>
          </p:nvPr>
        </p:nvGraphicFramePr>
        <p:xfrm>
          <a:off x="127000" y="4666825"/>
          <a:ext cx="9017000" cy="17687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11525"/>
                <a:gridCol w="1196975"/>
                <a:gridCol w="860425"/>
                <a:gridCol w="3648075"/>
              </a:tblGrid>
              <a:tr h="329889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</a:tr>
              <a:tr h="397104">
                <a:tc>
                  <a:txBody>
                    <a:bodyPr/>
                    <a:lstStyle/>
                    <a:p>
                      <a:r>
                        <a:rPr lang="en-US" dirty="0" smtClean="0"/>
                        <a:t>charm physics modeling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tighter b tagging working</a:t>
                      </a:r>
                      <a:r>
                        <a:rPr lang="en-US" baseline="0" dirty="0" smtClean="0"/>
                        <a:t> point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hemisphere tag correlations for b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b tagging efficiency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fi-FI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gluon</a:t>
                      </a:r>
                      <a:r>
                        <a:rPr lang="fi-FI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ro-R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granularity in Calo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5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Backward-forward asymmetry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measured from b jet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440"/>
            <a:ext cx="8229600" cy="6273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LEP measurement : 0.1000+-0.0017 (Z peak) 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1: Soft lepton </a:t>
            </a:r>
            <a:r>
              <a:rPr lang="en-US" dirty="0">
                <a:solidFill>
                  <a:srgbClr val="FF6600"/>
                </a:solidFill>
                <a:ea typeface="+mn-ea"/>
              </a:rPr>
              <a:t>from b/c decay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(~2%)</a:t>
            </a:r>
            <a:endParaRPr lang="en-US" dirty="0">
              <a:solidFill>
                <a:srgbClr val="FF6600"/>
              </a:solidFill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2: jet </a:t>
            </a:r>
            <a:r>
              <a:rPr lang="en-US" dirty="0">
                <a:solidFill>
                  <a:srgbClr val="FF6600"/>
                </a:solidFill>
                <a:ea typeface="+mn-ea"/>
              </a:rPr>
              <a:t>charge method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using Inclusive </a:t>
            </a:r>
            <a:r>
              <a:rPr lang="en-US" dirty="0">
                <a:solidFill>
                  <a:srgbClr val="FF6600"/>
                </a:solidFill>
                <a:ea typeface="+mn-ea"/>
              </a:rPr>
              <a:t>b jet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(~1.2%)	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3: D </a:t>
            </a:r>
            <a:r>
              <a:rPr lang="en-US" dirty="0">
                <a:solidFill>
                  <a:srgbClr val="FF6600"/>
                </a:solidFill>
                <a:ea typeface="+mn-ea"/>
              </a:rPr>
              <a:t>meson method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(&gt;8%, less important method) </a:t>
            </a: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CEPC </a:t>
            </a:r>
            <a:r>
              <a:rPr lang="en-US" dirty="0" smtClean="0"/>
              <a:t>pre-CDR</a:t>
            </a:r>
            <a:endParaRPr lang="en-US" dirty="0" smtClean="0">
              <a:ea typeface="+mn-ea"/>
              <a:cs typeface="+mn-cs"/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Focus more on method 2 (inclusive b jet measurement) 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Expected Systematics (0.15%)</a:t>
            </a:r>
            <a:r>
              <a:rPr lang="en-US" dirty="0" smtClean="0">
                <a:solidFill>
                  <a:srgbClr val="3366FF"/>
                </a:solidFill>
                <a:ea typeface="+mn-ea"/>
              </a:rPr>
              <a:t> : </a:t>
            </a:r>
            <a:endParaRPr lang="en-US" dirty="0">
              <a:solidFill>
                <a:srgbClr val="3366FF"/>
              </a:solidFill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05840" lvl="3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266700"/>
            <a:ext cx="1622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F47A-1013-B249-A3AC-7AE92FF4EE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86442"/>
              </p:ext>
            </p:extLst>
          </p:nvPr>
        </p:nvGraphicFramePr>
        <p:xfrm>
          <a:off x="79375" y="3936136"/>
          <a:ext cx="9017000" cy="21344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11525"/>
                <a:gridCol w="1196975"/>
                <a:gridCol w="860425"/>
                <a:gridCol w="3648075"/>
              </a:tblGrid>
              <a:tr h="329889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</a:tr>
              <a:tr h="397104">
                <a:tc>
                  <a:txBody>
                    <a:bodyPr/>
                    <a:lstStyle/>
                    <a:p>
                      <a:r>
                        <a:rPr lang="en-US" dirty="0" smtClean="0"/>
                        <a:t>charm physics modeling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tighter b tagging working</a:t>
                      </a:r>
                      <a:r>
                        <a:rPr lang="en-US" baseline="0" dirty="0" smtClean="0"/>
                        <a:t> point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>
                          <a:solidFill>
                            <a:srgbClr val="0000FF"/>
                          </a:solidFill>
                        </a:rPr>
                        <a:t>tracking resolution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0.8%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0.05%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better tracking resolution 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hemisphere tag correlations for b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b tagging efficiency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QCD and thrust axis correction 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0.7%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0.1%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Better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o-RO" sz="1800" b="0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granularity in Calo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68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680"/>
            <a:ext cx="89408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CEPC electroweak physics in </a:t>
            </a:r>
            <a:r>
              <a:rPr lang="en-US" sz="2000" dirty="0"/>
              <a:t>Preliminary Conceptual Design </a:t>
            </a:r>
            <a:r>
              <a:rPr lang="en-US" sz="2000" dirty="0" smtClean="0"/>
              <a:t>Report.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Expected precision based on </a:t>
            </a:r>
            <a:r>
              <a:rPr lang="fr-FR" dirty="0">
                <a:solidFill>
                  <a:srgbClr val="0000FF"/>
                </a:solidFill>
              </a:rPr>
              <a:t>projections </a:t>
            </a:r>
            <a:r>
              <a:rPr lang="fr-FR" dirty="0" err="1">
                <a:solidFill>
                  <a:srgbClr val="0000FF"/>
                </a:solidFill>
              </a:rPr>
              <a:t>from</a:t>
            </a:r>
            <a:r>
              <a:rPr lang="fr-FR" dirty="0">
                <a:solidFill>
                  <a:srgbClr val="0000FF"/>
                </a:solidFill>
              </a:rPr>
              <a:t> LEP and ILC</a:t>
            </a:r>
            <a:r>
              <a:rPr lang="fr-FR" dirty="0" smtClean="0">
                <a:solidFill>
                  <a:srgbClr val="0000FF"/>
                </a:solidFill>
              </a:rPr>
              <a:t>.</a:t>
            </a:r>
            <a:endParaRPr lang="en-US" dirty="0" smtClean="0"/>
          </a:p>
          <a:p>
            <a:r>
              <a:rPr lang="en-US" sz="2000" dirty="0" smtClean="0"/>
              <a:t>Aim for more realistic study with full simulation for CDR next year.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Mainly focus on a few key measurements. </a:t>
            </a:r>
          </a:p>
          <a:p>
            <a:pPr lvl="2"/>
            <a:r>
              <a:rPr lang="en-US" sz="2000" dirty="0" err="1" smtClean="0"/>
              <a:t>m</a:t>
            </a:r>
            <a:r>
              <a:rPr lang="en-US" sz="2000" baseline="-25000" dirty="0" err="1" smtClean="0"/>
              <a:t>W</a:t>
            </a:r>
            <a:endParaRPr lang="en-US" sz="2000" baseline="-25000" dirty="0" smtClean="0"/>
          </a:p>
          <a:p>
            <a:pPr lvl="2"/>
            <a:r>
              <a:rPr lang="en-US" sz="2000" dirty="0" smtClean="0"/>
              <a:t>Weak mixing angle</a:t>
            </a:r>
          </a:p>
          <a:p>
            <a:pPr lvl="2"/>
            <a:r>
              <a:rPr lang="en-US" sz="2000" dirty="0" err="1" smtClean="0"/>
              <a:t>mZ</a:t>
            </a:r>
            <a:r>
              <a:rPr lang="en-US" sz="2000" dirty="0" smtClean="0"/>
              <a:t> 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mtClean="0"/>
              <a:t>Welcome </a:t>
            </a:r>
            <a:r>
              <a:rPr lang="en-US" dirty="0" smtClean="0"/>
              <a:t>to join this effort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-86840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Urgent open task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8560"/>
            <a:ext cx="8229600" cy="4876800"/>
          </a:xfrm>
        </p:spPr>
        <p:txBody>
          <a:bodyPr/>
          <a:lstStyle/>
          <a:p>
            <a:r>
              <a:rPr lang="en-US" altLang="zh-CN" dirty="0" smtClean="0"/>
              <a:t>1. W mass measurement </a:t>
            </a:r>
          </a:p>
          <a:p>
            <a:pPr lvl="1"/>
            <a:r>
              <a:rPr lang="en-US" altLang="zh-CN" dirty="0" smtClean="0">
                <a:solidFill>
                  <a:srgbClr val="FF6600"/>
                </a:solidFill>
                <a:latin typeface="Arial" charset="0"/>
              </a:rPr>
              <a:t>Try to understand the precision with direct measurement approach </a:t>
            </a:r>
          </a:p>
          <a:p>
            <a:pPr lvl="1"/>
            <a:r>
              <a:rPr lang="en-US" altLang="zh-CN" dirty="0" smtClean="0">
                <a:solidFill>
                  <a:srgbClr val="FF6600"/>
                </a:solidFill>
                <a:latin typeface="Arial" charset="0"/>
              </a:rPr>
              <a:t>Design dedicated runs for WW threshold scan approach</a:t>
            </a:r>
            <a:endParaRPr lang="en-US" altLang="zh-CN" dirty="0" smtClean="0"/>
          </a:p>
          <a:p>
            <a:r>
              <a:rPr lang="en-US" altLang="zh-CN" dirty="0"/>
              <a:t>2</a:t>
            </a:r>
            <a:r>
              <a:rPr lang="en-US" altLang="zh-CN" dirty="0" smtClean="0"/>
              <a:t>. Detector optimization using Z-&gt;bb R(b) measurement as benchmark model.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Pixel size optimization:</a:t>
            </a:r>
          </a:p>
          <a:p>
            <a:pPr lvl="2"/>
            <a:r>
              <a:rPr lang="en-US" altLang="zh-CN" dirty="0" smtClean="0"/>
              <a:t>Baseline 16x16</a:t>
            </a:r>
            <a:r>
              <a:rPr lang="el-GR" altLang="zh-CN" dirty="0" smtClean="0">
                <a:latin typeface="Arial"/>
                <a:cs typeface="Arial"/>
              </a:rPr>
              <a:t>μ</a:t>
            </a:r>
            <a:r>
              <a:rPr lang="en-US" altLang="zh-CN" dirty="0" smtClean="0">
                <a:latin typeface="Arial"/>
                <a:cs typeface="Arial"/>
              </a:rPr>
              <a:t>m</a:t>
            </a:r>
          </a:p>
          <a:p>
            <a:pPr lvl="2"/>
            <a:r>
              <a:rPr lang="en-US" altLang="zh-CN" dirty="0" smtClean="0">
                <a:latin typeface="Arial"/>
                <a:cs typeface="Arial"/>
              </a:rPr>
              <a:t>Whether we need high resolution both </a:t>
            </a:r>
            <a:r>
              <a:rPr lang="en-US" altLang="zh-CN" dirty="0" err="1" smtClean="0">
                <a:latin typeface="Arial"/>
                <a:cs typeface="Arial"/>
              </a:rPr>
              <a:t>direcction</a:t>
            </a:r>
            <a:r>
              <a:rPr lang="en-US" altLang="zh-CN" dirty="0" smtClean="0">
                <a:latin typeface="Arial"/>
                <a:cs typeface="Arial"/>
              </a:rPr>
              <a:t> </a:t>
            </a:r>
          </a:p>
          <a:p>
            <a:pPr lvl="2"/>
            <a:r>
              <a:rPr lang="en-US" altLang="zh-CN" dirty="0" smtClean="0">
                <a:latin typeface="Arial"/>
                <a:cs typeface="Arial"/>
              </a:rPr>
              <a:t>Is 16x32</a:t>
            </a:r>
            <a:r>
              <a:rPr lang="el-GR" altLang="zh-CN" dirty="0">
                <a:cs typeface="Arial"/>
              </a:rPr>
              <a:t> μ</a:t>
            </a:r>
            <a:r>
              <a:rPr lang="en-US" altLang="zh-CN" dirty="0" smtClean="0">
                <a:cs typeface="Arial"/>
              </a:rPr>
              <a:t>m OK ?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  <a:cs typeface="Arial"/>
              </a:rPr>
              <a:t>Momentum resolution requirement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  <a:cs typeface="Arial"/>
              </a:rPr>
              <a:t>Impact parameter requirement 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1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From Pre-CDR to CDR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Propagate beam momentum scale uncertainty to all EW measurement.</a:t>
            </a:r>
          </a:p>
          <a:p>
            <a:r>
              <a:rPr lang="en-US" altLang="zh-CN" dirty="0"/>
              <a:t>Give a clear physics requirement to accelerator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8" y="3592056"/>
            <a:ext cx="7414845" cy="263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0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285694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CEPC accelerator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96073"/>
            <a:ext cx="89281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Electron-positron </a:t>
            </a:r>
            <a:r>
              <a:rPr lang="en-US" dirty="0" smtClean="0"/>
              <a:t>circular collider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Higgs </a:t>
            </a:r>
            <a:r>
              <a:rPr lang="en-US" dirty="0" err="1">
                <a:solidFill>
                  <a:srgbClr val="0000FF"/>
                </a:solidFill>
              </a:rPr>
              <a:t>Factory（E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=250GeV , 10</a:t>
            </a:r>
            <a:r>
              <a:rPr lang="en-US" baseline="30000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 Higgs)</a:t>
            </a:r>
          </a:p>
          <a:p>
            <a:pPr lvl="2"/>
            <a:r>
              <a:rPr lang="en-US" b="1" dirty="0"/>
              <a:t>Precision study of Higgs coupling </a:t>
            </a:r>
            <a:r>
              <a:rPr lang="en-US" b="1" dirty="0" smtClean="0"/>
              <a:t>in ZH runs  </a:t>
            </a:r>
          </a:p>
          <a:p>
            <a:pPr lvl="2"/>
            <a:r>
              <a:rPr lang="en-US" b="1" dirty="0" smtClean="0"/>
              <a:t>complementary </a:t>
            </a:r>
            <a:r>
              <a:rPr lang="en-US" b="1" dirty="0"/>
              <a:t>to </a:t>
            </a:r>
            <a:r>
              <a:rPr lang="en-US" b="1" dirty="0" smtClean="0"/>
              <a:t>ILC</a:t>
            </a:r>
          </a:p>
          <a:p>
            <a:pPr lvl="2"/>
            <a:r>
              <a:rPr lang="en-US" b="1" dirty="0"/>
              <a:t>See </a:t>
            </a:r>
            <a:r>
              <a:rPr lang="en-US" b="1" dirty="0" err="1"/>
              <a:t>Manqi</a:t>
            </a:r>
            <a:r>
              <a:rPr lang="en-US" b="1" dirty="0"/>
              <a:t> and Gang’s talk this morning in Higgs </a:t>
            </a:r>
            <a:r>
              <a:rPr lang="en-US" b="1" dirty="0" smtClean="0"/>
              <a:t>section for more details </a:t>
            </a:r>
            <a:endParaRPr lang="en-US" b="1" dirty="0"/>
          </a:p>
          <a:p>
            <a:pPr lvl="1"/>
            <a:r>
              <a:rPr lang="pl-PL" dirty="0">
                <a:solidFill>
                  <a:srgbClr val="0000FF"/>
                </a:solidFill>
              </a:rPr>
              <a:t>Z  </a:t>
            </a:r>
            <a:r>
              <a:rPr lang="pl-PL" dirty="0" err="1">
                <a:solidFill>
                  <a:srgbClr val="0000FF"/>
                </a:solidFill>
              </a:rPr>
              <a:t>factory</a:t>
            </a:r>
            <a:r>
              <a:rPr lang="pl-PL" dirty="0">
                <a:solidFill>
                  <a:srgbClr val="0000FF"/>
                </a:solidFill>
              </a:rPr>
              <a:t>（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=91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pl-PL" dirty="0">
                <a:solidFill>
                  <a:srgbClr val="0000FF"/>
                </a:solidFill>
              </a:rPr>
              <a:t>10</a:t>
            </a:r>
            <a:r>
              <a:rPr lang="pl-PL" baseline="30000" dirty="0">
                <a:solidFill>
                  <a:srgbClr val="0000FF"/>
                </a:solidFill>
              </a:rPr>
              <a:t>10</a:t>
            </a:r>
            <a:r>
              <a:rPr lang="pl-PL" dirty="0">
                <a:solidFill>
                  <a:srgbClr val="0000FF"/>
                </a:solidFill>
              </a:rPr>
              <a:t> Z </a:t>
            </a:r>
            <a:r>
              <a:rPr lang="pl-PL" dirty="0" err="1">
                <a:solidFill>
                  <a:srgbClr val="0000FF"/>
                </a:solidFill>
              </a:rPr>
              <a:t>Boson</a:t>
            </a:r>
            <a:r>
              <a:rPr lang="pl-PL" dirty="0">
                <a:solidFill>
                  <a:srgbClr val="0000FF"/>
                </a:solidFill>
              </a:rPr>
              <a:t>）</a:t>
            </a:r>
            <a:r>
              <a:rPr lang="pl-PL" dirty="0" smtClean="0">
                <a:solidFill>
                  <a:srgbClr val="0000FF"/>
                </a:solidFill>
              </a:rPr>
              <a:t>:</a:t>
            </a:r>
          </a:p>
          <a:p>
            <a:pPr lvl="2"/>
            <a:r>
              <a:rPr lang="en-US" b="1" dirty="0"/>
              <a:t>Precision </a:t>
            </a:r>
            <a:r>
              <a:rPr lang="en-US" b="1" dirty="0" smtClean="0"/>
              <a:t>Electroweak measurement in Z pole running </a:t>
            </a:r>
          </a:p>
          <a:p>
            <a:pPr lvl="2"/>
            <a:r>
              <a:rPr lang="en-US" b="1" dirty="0" smtClean="0">
                <a:solidFill>
                  <a:srgbClr val="FF6600"/>
                </a:solidFill>
              </a:rPr>
              <a:t>Major focus of this talk 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/>
              <a:t>Preliminary Conceptual Design </a:t>
            </a:r>
            <a:r>
              <a:rPr lang="en-US" dirty="0" smtClean="0"/>
              <a:t>Report( Pre-CDR) available : </a:t>
            </a:r>
          </a:p>
          <a:p>
            <a:pPr lvl="1"/>
            <a:r>
              <a:rPr lang="pl-PL" dirty="0">
                <a:hlinkClick r:id="rId2"/>
              </a:rPr>
              <a:t>http://cepc.ihep.ac.cn/preCDR/</a:t>
            </a:r>
            <a:r>
              <a:rPr lang="pl-PL" dirty="0" smtClean="0">
                <a:hlinkClick r:id="rId2"/>
              </a:rPr>
              <a:t>volume.html</a:t>
            </a:r>
            <a:endParaRPr lang="en-US" dirty="0" smtClean="0"/>
          </a:p>
          <a:p>
            <a:r>
              <a:rPr lang="en-US" dirty="0" smtClean="0"/>
              <a:t>Aiming to finalize </a:t>
            </a:r>
            <a:r>
              <a:rPr lang="en-US" dirty="0"/>
              <a:t>Conceptual Design </a:t>
            </a:r>
            <a:r>
              <a:rPr lang="en-US" dirty="0" smtClean="0"/>
              <a:t>Report (CDR) next year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431" y="0"/>
            <a:ext cx="551196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8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92" y="-24340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Plan for Weak mixing angle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9024" y="692696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More details in </a:t>
            </a:r>
            <a:r>
              <a:rPr lang="en-US" altLang="zh-CN" dirty="0" err="1" smtClean="0"/>
              <a:t>Mengran’s</a:t>
            </a:r>
            <a:r>
              <a:rPr lang="en-US" altLang="zh-CN" dirty="0" smtClean="0"/>
              <a:t> talk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4144" y="4847456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Truth  distribution</a:t>
            </a:r>
          </a:p>
          <a:p>
            <a:pPr algn="ctr"/>
            <a:r>
              <a:rPr lang="en-US" altLang="zh-CN" sz="2800" dirty="0" smtClean="0"/>
              <a:t>From Z fitter 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3059832" y="5113736"/>
            <a:ext cx="2494564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/>
              <a:t>unFolding</a:t>
            </a:r>
            <a:r>
              <a:rPr lang="en-US" altLang="zh-CN" sz="2400" dirty="0" smtClean="0"/>
              <a:t> matrix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444208" y="5122292"/>
            <a:ext cx="1872208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/>
              <a:t>Reco</a:t>
            </a:r>
            <a:r>
              <a:rPr lang="en-US" altLang="zh-CN" sz="2400" dirty="0" smtClean="0"/>
              <a:t> level distribution </a:t>
            </a:r>
            <a:endParaRPr lang="zh-CN" altLang="en-US" sz="24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C8A-6A5A-4DA8-BDB1-2D9FC5F4E5FB}" type="slidenum">
              <a:rPr lang="zh-CN" altLang="en-US" smtClean="0"/>
              <a:t>20</a:t>
            </a:fld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627784" y="55063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796136" y="55063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32834"/>
            <a:ext cx="3444666" cy="319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" y="2156764"/>
            <a:ext cx="3549299" cy="255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686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285694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CEPC accelerator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96073"/>
            <a:ext cx="89281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Electron-positron </a:t>
            </a:r>
            <a:r>
              <a:rPr lang="en-US" dirty="0" smtClean="0"/>
              <a:t>circular collider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Higgs </a:t>
            </a:r>
            <a:r>
              <a:rPr lang="en-US" dirty="0" err="1">
                <a:solidFill>
                  <a:srgbClr val="0000FF"/>
                </a:solidFill>
              </a:rPr>
              <a:t>Factory（E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=250GeV , 10</a:t>
            </a:r>
            <a:r>
              <a:rPr lang="en-US" baseline="30000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 Higgs)</a:t>
            </a:r>
          </a:p>
          <a:p>
            <a:pPr lvl="2"/>
            <a:r>
              <a:rPr lang="en-US" b="1" dirty="0"/>
              <a:t>Precision study of Higgs coupling </a:t>
            </a:r>
            <a:r>
              <a:rPr lang="en-US" b="1" dirty="0" smtClean="0"/>
              <a:t>in ZH runs  </a:t>
            </a:r>
          </a:p>
          <a:p>
            <a:pPr lvl="2"/>
            <a:r>
              <a:rPr lang="en-US" b="1" dirty="0" smtClean="0"/>
              <a:t>complementary </a:t>
            </a:r>
            <a:r>
              <a:rPr lang="en-US" b="1" dirty="0"/>
              <a:t>to </a:t>
            </a:r>
            <a:r>
              <a:rPr lang="en-US" b="1" dirty="0" smtClean="0"/>
              <a:t>ILC</a:t>
            </a:r>
          </a:p>
          <a:p>
            <a:pPr lvl="2"/>
            <a:r>
              <a:rPr lang="en-US" b="1" dirty="0"/>
              <a:t>See </a:t>
            </a:r>
            <a:r>
              <a:rPr lang="en-US" b="1" dirty="0" err="1"/>
              <a:t>Manqi</a:t>
            </a:r>
            <a:r>
              <a:rPr lang="en-US" b="1" dirty="0"/>
              <a:t> and Gang’s talk this morning in Higgs </a:t>
            </a:r>
            <a:r>
              <a:rPr lang="en-US" b="1" dirty="0" smtClean="0"/>
              <a:t>section for more details </a:t>
            </a:r>
            <a:endParaRPr lang="en-US" b="1" dirty="0"/>
          </a:p>
          <a:p>
            <a:pPr lvl="1"/>
            <a:r>
              <a:rPr lang="pl-PL" dirty="0">
                <a:solidFill>
                  <a:srgbClr val="0000FF"/>
                </a:solidFill>
              </a:rPr>
              <a:t>Z  </a:t>
            </a:r>
            <a:r>
              <a:rPr lang="pl-PL" dirty="0" err="1">
                <a:solidFill>
                  <a:srgbClr val="0000FF"/>
                </a:solidFill>
              </a:rPr>
              <a:t>factory</a:t>
            </a:r>
            <a:r>
              <a:rPr lang="pl-PL" dirty="0">
                <a:solidFill>
                  <a:srgbClr val="0000FF"/>
                </a:solidFill>
              </a:rPr>
              <a:t>（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=91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pl-PL" dirty="0">
                <a:solidFill>
                  <a:srgbClr val="0000FF"/>
                </a:solidFill>
              </a:rPr>
              <a:t>10</a:t>
            </a:r>
            <a:r>
              <a:rPr lang="pl-PL" baseline="30000" dirty="0">
                <a:solidFill>
                  <a:srgbClr val="0000FF"/>
                </a:solidFill>
              </a:rPr>
              <a:t>10</a:t>
            </a:r>
            <a:r>
              <a:rPr lang="pl-PL" dirty="0">
                <a:solidFill>
                  <a:srgbClr val="0000FF"/>
                </a:solidFill>
              </a:rPr>
              <a:t> Z </a:t>
            </a:r>
            <a:r>
              <a:rPr lang="pl-PL" dirty="0" err="1">
                <a:solidFill>
                  <a:srgbClr val="0000FF"/>
                </a:solidFill>
              </a:rPr>
              <a:t>Boson</a:t>
            </a:r>
            <a:r>
              <a:rPr lang="pl-PL" dirty="0">
                <a:solidFill>
                  <a:srgbClr val="0000FF"/>
                </a:solidFill>
              </a:rPr>
              <a:t>）</a:t>
            </a:r>
            <a:r>
              <a:rPr lang="pl-PL" dirty="0" smtClean="0">
                <a:solidFill>
                  <a:srgbClr val="0000FF"/>
                </a:solidFill>
              </a:rPr>
              <a:t>:</a:t>
            </a:r>
          </a:p>
          <a:p>
            <a:pPr lvl="2"/>
            <a:r>
              <a:rPr lang="en-US" b="1" dirty="0"/>
              <a:t>Precision </a:t>
            </a:r>
            <a:r>
              <a:rPr lang="en-US" b="1" dirty="0" smtClean="0"/>
              <a:t>Electroweak measurement in Z pole running </a:t>
            </a:r>
          </a:p>
          <a:p>
            <a:pPr lvl="2"/>
            <a:r>
              <a:rPr lang="en-US" b="1" dirty="0" smtClean="0">
                <a:solidFill>
                  <a:srgbClr val="FF6600"/>
                </a:solidFill>
              </a:rPr>
              <a:t>Major focus of this talk 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/>
              <a:t>Preliminary Conceptual Design </a:t>
            </a:r>
            <a:r>
              <a:rPr lang="en-US" dirty="0" smtClean="0"/>
              <a:t>Report( Pre-CDR) available : </a:t>
            </a:r>
          </a:p>
          <a:p>
            <a:pPr lvl="1"/>
            <a:r>
              <a:rPr lang="pl-PL" dirty="0">
                <a:hlinkClick r:id="rId2"/>
              </a:rPr>
              <a:t>http://cepc.ihep.ac.cn/preCDR/</a:t>
            </a:r>
            <a:r>
              <a:rPr lang="pl-PL" dirty="0" smtClean="0">
                <a:hlinkClick r:id="rId2"/>
              </a:rPr>
              <a:t>volume.html</a:t>
            </a:r>
            <a:endParaRPr lang="en-US" dirty="0" smtClean="0"/>
          </a:p>
          <a:p>
            <a:r>
              <a:rPr lang="en-US" dirty="0" smtClean="0"/>
              <a:t>Aiming to finalize </a:t>
            </a:r>
            <a:r>
              <a:rPr lang="en-US" dirty="0"/>
              <a:t>Conceptual Design </a:t>
            </a:r>
            <a:r>
              <a:rPr lang="en-US" dirty="0" smtClean="0"/>
              <a:t>Report (CDR) next year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431" y="0"/>
            <a:ext cx="551196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92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-190500"/>
            <a:ext cx="8229600" cy="990600"/>
          </a:xfrm>
        </p:spPr>
        <p:txBody>
          <a:bodyPr/>
          <a:lstStyle/>
          <a:p>
            <a:r>
              <a:rPr lang="en-US" dirty="0" smtClean="0"/>
              <a:t>CEPC detector 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809"/>
            <a:ext cx="8089900" cy="4283901"/>
          </a:xfrm>
        </p:spPr>
        <p:txBody>
          <a:bodyPr>
            <a:normAutofit/>
          </a:bodyPr>
          <a:lstStyle/>
          <a:p>
            <a:r>
              <a:rPr lang="en-US" sz="2000" dirty="0"/>
              <a:t>ILD-like design </a:t>
            </a:r>
            <a:r>
              <a:rPr lang="en-US" sz="2000" dirty="0" smtClean="0"/>
              <a:t>with some modification for circular collider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 </a:t>
            </a:r>
            <a:r>
              <a:rPr lang="en-US" dirty="0">
                <a:solidFill>
                  <a:srgbClr val="0000FF"/>
                </a:solidFill>
              </a:rPr>
              <a:t>Power-pulsing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dirty="0" smtClean="0"/>
              <a:t>Tracking system (Vertex detector, TPC detector </a:t>
            </a:r>
            <a:r>
              <a:rPr lang="en-US" sz="2000" dirty="0"/>
              <a:t>, 3.5T magnet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Expected Pixel size in vertex detector 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  <a:r>
              <a:rPr lang="en-US" sz="1800" dirty="0" smtClean="0">
                <a:solidFill>
                  <a:srgbClr val="0000FF"/>
                </a:solidFill>
              </a:rPr>
              <a:t>less than 16x 16μm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Expected Impact parameter resolution: less than 5μm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E</a:t>
            </a:r>
            <a:r>
              <a:rPr lang="pl-PL" sz="1800" dirty="0" err="1" smtClean="0">
                <a:solidFill>
                  <a:srgbClr val="0000FF"/>
                </a:solidFill>
              </a:rPr>
              <a:t>xpected</a:t>
            </a:r>
            <a:r>
              <a:rPr lang="pl-PL" sz="1800" dirty="0" smtClean="0">
                <a:solidFill>
                  <a:srgbClr val="0000FF"/>
                </a:solidFill>
              </a:rPr>
              <a:t> </a:t>
            </a:r>
            <a:r>
              <a:rPr lang="pl-PL" sz="1800" dirty="0" err="1" smtClean="0">
                <a:solidFill>
                  <a:srgbClr val="0000FF"/>
                </a:solidFill>
              </a:rPr>
              <a:t>Tracking</a:t>
            </a:r>
            <a:r>
              <a:rPr lang="pl-PL" sz="1800" dirty="0" smtClean="0">
                <a:solidFill>
                  <a:srgbClr val="0000FF"/>
                </a:solidFill>
              </a:rPr>
              <a:t> resolution : </a:t>
            </a:r>
            <a:r>
              <a:rPr lang="pl-PL" sz="1800" dirty="0" err="1">
                <a:solidFill>
                  <a:srgbClr val="0000FF"/>
                </a:solidFill>
              </a:rPr>
              <a:t>δ</a:t>
            </a:r>
            <a:r>
              <a:rPr lang="pl-PL" sz="1800" dirty="0">
                <a:solidFill>
                  <a:srgbClr val="0000FF"/>
                </a:solidFill>
              </a:rPr>
              <a:t>(1/Pt) ~ 2*10</a:t>
            </a:r>
            <a:r>
              <a:rPr lang="pl-PL" sz="1800" baseline="30000" dirty="0">
                <a:solidFill>
                  <a:srgbClr val="0000FF"/>
                </a:solidFill>
              </a:rPr>
              <a:t>-5</a:t>
            </a:r>
            <a:r>
              <a:rPr lang="pl-PL" sz="1800" dirty="0">
                <a:solidFill>
                  <a:srgbClr val="0000FF"/>
                </a:solidFill>
              </a:rPr>
              <a:t>(GeV</a:t>
            </a:r>
            <a:r>
              <a:rPr lang="pl-PL" sz="1800" baseline="30000" dirty="0">
                <a:solidFill>
                  <a:srgbClr val="0000FF"/>
                </a:solidFill>
              </a:rPr>
              <a:t>-1</a:t>
            </a:r>
            <a:r>
              <a:rPr lang="pl-PL" sz="1800" dirty="0" smtClean="0">
                <a:solidFill>
                  <a:srgbClr val="0000FF"/>
                </a:solidFill>
              </a:rPr>
              <a:t>)</a:t>
            </a:r>
            <a:endParaRPr lang="en-US" sz="1800" dirty="0" smtClean="0"/>
          </a:p>
          <a:p>
            <a:pPr lvl="1"/>
            <a:endParaRPr lang="en-US" sz="1600" dirty="0">
              <a:solidFill>
                <a:srgbClr val="0000FF"/>
              </a:solidFill>
            </a:endParaRPr>
          </a:p>
          <a:p>
            <a:pPr marL="274320" lvl="1" indent="0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661" y="3102725"/>
            <a:ext cx="4643704" cy="3329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48457"/>
            <a:ext cx="4755537" cy="31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89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900" y="-190500"/>
            <a:ext cx="8229600" cy="990600"/>
          </a:xfrm>
        </p:spPr>
        <p:txBody>
          <a:bodyPr/>
          <a:lstStyle/>
          <a:p>
            <a:r>
              <a:rPr lang="en-US" dirty="0"/>
              <a:t>CEPC detector  </a:t>
            </a:r>
            <a:r>
              <a:rPr lang="en-US" dirty="0" smtClean="0"/>
              <a:t>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416080"/>
            <a:ext cx="8229600" cy="4876800"/>
          </a:xfrm>
        </p:spPr>
        <p:txBody>
          <a:bodyPr/>
          <a:lstStyle/>
          <a:p>
            <a:r>
              <a:rPr lang="en-US" sz="2000" dirty="0"/>
              <a:t>Calorimeters: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Concept of Particle Flow Algorithm (PFA) based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</a:rPr>
              <a:t>EM calorimeter energy resolution: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/E ~ 0.16/√E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</a:rPr>
              <a:t>Had calorimeter energy resolution: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/E ~ 0.5/√E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</a:rPr>
              <a:t>Expected jet energy resolution 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/E ~ 0.3/√E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2600" y="6425212"/>
            <a:ext cx="1066800" cy="329184"/>
          </a:xfrm>
        </p:spPr>
        <p:txBody>
          <a:bodyPr/>
          <a:lstStyle/>
          <a:p>
            <a:fld id="{F155AB6C-F47B-5844-B824-9938C446684C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563"/>
            <a:ext cx="8877300" cy="45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Task 1 : Beam energy measurement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Resonant </a:t>
            </a:r>
            <a:r>
              <a:rPr lang="en-US" altLang="zh-CN" sz="2000" dirty="0">
                <a:solidFill>
                  <a:srgbClr val="FF0000"/>
                </a:solidFill>
              </a:rPr>
              <a:t>depolarization method</a:t>
            </a:r>
            <a:r>
              <a:rPr lang="en-US" altLang="zh-CN" sz="2000" dirty="0" smtClean="0">
                <a:solidFill>
                  <a:srgbClr val="FF0000"/>
                </a:solidFill>
              </a:rPr>
              <a:t>. </a:t>
            </a:r>
            <a:r>
              <a:rPr lang="en-US" altLang="zh-CN" sz="2000" dirty="0" smtClean="0"/>
              <a:t>(LEP approach) </a:t>
            </a:r>
          </a:p>
          <a:p>
            <a:pPr lvl="1"/>
            <a:r>
              <a:rPr lang="en-US" altLang="zh-CN" sz="1600" dirty="0" smtClean="0"/>
              <a:t>Urgently need Beam polarization design in CEPC </a:t>
            </a:r>
          </a:p>
          <a:p>
            <a:pPr lvl="1"/>
            <a:r>
              <a:rPr lang="en-US" altLang="zh-CN" sz="1600" dirty="0" smtClean="0"/>
              <a:t>Whether CEPC can have bunch with polarization  and how long it lasts </a:t>
            </a:r>
          </a:p>
          <a:p>
            <a:pPr lvl="1"/>
            <a:r>
              <a:rPr lang="en-US" altLang="zh-CN" sz="1600" dirty="0" smtClean="0"/>
              <a:t>Polarization fraction in Z and WW threshold </a:t>
            </a:r>
          </a:p>
          <a:p>
            <a:pPr lvl="1"/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2000" dirty="0" err="1">
                <a:solidFill>
                  <a:srgbClr val="FF0000"/>
                </a:solidFill>
              </a:rPr>
              <a:t>compton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scattering approach </a:t>
            </a:r>
            <a:endParaRPr lang="en-US" altLang="zh-CN" sz="2000" dirty="0" smtClean="0"/>
          </a:p>
          <a:p>
            <a:pPr lvl="1"/>
            <a:r>
              <a:rPr lang="en-US" altLang="zh-CN" sz="1600" dirty="0" smtClean="0">
                <a:solidFill>
                  <a:srgbClr val="FF0000"/>
                </a:solidFill>
              </a:rPr>
              <a:t>Whether it can reach 1MeV precision from this approach </a:t>
            </a:r>
          </a:p>
          <a:p>
            <a:pPr lvl="2"/>
            <a:r>
              <a:rPr lang="en-US" altLang="zh-CN" sz="1400" dirty="0"/>
              <a:t>preliminary </a:t>
            </a:r>
            <a:r>
              <a:rPr lang="en-US" altLang="zh-CN" sz="1400" dirty="0" smtClean="0"/>
              <a:t>study in G-Y</a:t>
            </a:r>
            <a:r>
              <a:rPr lang="en-US" altLang="zh-CN" sz="1400" dirty="0"/>
              <a:t>. </a:t>
            </a:r>
            <a:r>
              <a:rPr lang="en-US" altLang="zh-CN" sz="1400" dirty="0" smtClean="0"/>
              <a:t>Tang’s talk http</a:t>
            </a:r>
            <a:r>
              <a:rPr lang="en-US" altLang="zh-CN" sz="1400" dirty="0"/>
              <a:t>://indico.ihep.ac.cn/event/6495/session/4/contribution/29/material/slides/0.pdf </a:t>
            </a:r>
          </a:p>
          <a:p>
            <a:pPr lvl="1"/>
            <a:endParaRPr lang="en-US" altLang="zh-CN" sz="1600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1756"/>
            <a:ext cx="2867321" cy="223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6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181100"/>
            <a:ext cx="90551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CEPC have very good potential in electroweak </a:t>
            </a:r>
            <a:r>
              <a:rPr lang="en-US" dirty="0" smtClean="0">
                <a:latin typeface="Arial" charset="0"/>
              </a:rPr>
              <a:t>physics.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Precision measurement is important 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3366FF"/>
                </a:solidFill>
                <a:latin typeface="Arial" charset="0"/>
              </a:rPr>
              <a:t>It constrain new physics beyond the standard model. </a:t>
            </a: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Eg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Radiative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corrections of the W or Z boson is sensitive to new physics </a:t>
            </a:r>
          </a:p>
          <a:p>
            <a:pPr lvl="2" eaLnBrk="1" hangingPunct="1">
              <a:defRPr/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rgbClr val="3366FF"/>
              </a:solidFill>
            </a:endParaRP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5419-E123-C14D-B31A-D5ADED789C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8899" y="3289298"/>
            <a:ext cx="8907389" cy="276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8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prospect of CEPC electroweak physics in pre-CDR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41580"/>
            <a:ext cx="8229600" cy="48768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292934"/>
                </a:solidFill>
              </a:rPr>
              <a:t>Expected precision </a:t>
            </a:r>
            <a:r>
              <a:rPr lang="en-US" dirty="0" smtClean="0">
                <a:solidFill>
                  <a:srgbClr val="292934"/>
                </a:solidFill>
              </a:rPr>
              <a:t>on some key measurements in CEPC Pre</a:t>
            </a:r>
            <a:r>
              <a:rPr lang="en-US" dirty="0">
                <a:solidFill>
                  <a:srgbClr val="292934"/>
                </a:solidFill>
              </a:rPr>
              <a:t>-CDR study based on </a:t>
            </a:r>
            <a:r>
              <a:rPr lang="fr-FR" dirty="0">
                <a:solidFill>
                  <a:srgbClr val="292934"/>
                </a:solidFill>
              </a:rPr>
              <a:t>projections </a:t>
            </a:r>
            <a:r>
              <a:rPr lang="fr-FR" dirty="0" err="1">
                <a:solidFill>
                  <a:srgbClr val="292934"/>
                </a:solidFill>
              </a:rPr>
              <a:t>from</a:t>
            </a:r>
            <a:r>
              <a:rPr lang="fr-FR" dirty="0">
                <a:solidFill>
                  <a:srgbClr val="292934"/>
                </a:solidFill>
              </a:rPr>
              <a:t> </a:t>
            </a:r>
            <a:r>
              <a:rPr lang="fr-FR" dirty="0" smtClean="0">
                <a:solidFill>
                  <a:srgbClr val="292934"/>
                </a:solidFill>
              </a:rPr>
              <a:t>LEP and ILC.</a:t>
            </a:r>
          </a:p>
          <a:p>
            <a:pPr lvl="2"/>
            <a:r>
              <a:rPr lang="pl-PL" dirty="0">
                <a:hlinkClick r:id="rId2"/>
              </a:rPr>
              <a:t>http://cepc.ihep.ac.cn/preCDR/</a:t>
            </a:r>
            <a:r>
              <a:rPr lang="pl-PL" dirty="0" smtClean="0">
                <a:hlinkClick r:id="rId2"/>
              </a:rPr>
              <a:t>volume.html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From now to next year, plan to update the study for </a:t>
            </a:r>
            <a:r>
              <a:rPr lang="en-US" dirty="0" smtClean="0"/>
              <a:t>Conceptual </a:t>
            </a:r>
            <a:r>
              <a:rPr lang="en-US" dirty="0"/>
              <a:t>Design Report </a:t>
            </a:r>
            <a:r>
              <a:rPr lang="en-US" dirty="0" smtClean="0"/>
              <a:t>(CDR) </a:t>
            </a:r>
            <a:r>
              <a:rPr lang="en-US" dirty="0" smtClean="0">
                <a:solidFill>
                  <a:srgbClr val="292934"/>
                </a:solidFill>
              </a:rPr>
              <a:t>with full detector simulation </a:t>
            </a:r>
          </a:p>
          <a:p>
            <a:pPr marL="548640" lvl="2" indent="0">
              <a:buNone/>
            </a:pPr>
            <a:endParaRPr lang="en-US" baseline="-25000" dirty="0" smtClean="0"/>
          </a:p>
          <a:p>
            <a:pPr marL="548640" lvl="2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902369"/>
            <a:ext cx="6734090" cy="35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Major systematics in EWK measurement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719513"/>
              </p:ext>
            </p:extLst>
          </p:nvPr>
        </p:nvGraphicFramePr>
        <p:xfrm>
          <a:off x="160020" y="1330480"/>
          <a:ext cx="86868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/>
                <a:gridCol w="2799927"/>
                <a:gridCol w="3844713"/>
              </a:tblGrid>
              <a:tr h="3384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Major</a:t>
                      </a:r>
                      <a:r>
                        <a:rPr lang="en-US" altLang="zh-CN" baseline="0" dirty="0" smtClean="0"/>
                        <a:t> systematics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Other systematics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Z</a:t>
                      </a:r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Beam energy </a:t>
                      </a:r>
                      <a:r>
                        <a:rPr lang="en-US" altLang="zh-CN" baseline="0" dirty="0" smtClean="0"/>
                        <a:t> (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-5 ~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-6 </a:t>
                      </a:r>
                      <a:r>
                        <a:rPr lang="en-US" altLang="zh-CN" sz="2000" baseline="0" dirty="0" smtClean="0"/>
                        <a:t>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Luminosity measurement </a:t>
                      </a:r>
                      <a:r>
                        <a:rPr lang="en-US" altLang="zh-CN" baseline="0" dirty="0" smtClean="0"/>
                        <a:t>(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r>
                        <a:rPr lang="en-US" altLang="zh-CN" sz="2000" baseline="0" dirty="0" smtClean="0"/>
                        <a:t>)</a:t>
                      </a:r>
                      <a:endParaRPr lang="zh-CN" alt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r>
                        <a:rPr lang="en-US" altLang="zh-CN" baseline="-25000" dirty="0" smtClean="0"/>
                        <a:t>FB</a:t>
                      </a:r>
                      <a:r>
                        <a:rPr lang="en-US" altLang="zh-CN" dirty="0" smtClean="0"/>
                        <a:t>(lepton)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Beam energy </a:t>
                      </a:r>
                      <a:r>
                        <a:rPr lang="en-US" altLang="zh-CN" baseline="0" dirty="0" smtClean="0"/>
                        <a:t> (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-5 ~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-6 </a:t>
                      </a:r>
                      <a:r>
                        <a:rPr lang="en-US" altLang="zh-CN" sz="2000" baseline="0" dirty="0" smtClean="0"/>
                        <a:t>)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Track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Alignment in forward region</a:t>
                      </a:r>
                    </a:p>
                    <a:p>
                      <a:r>
                        <a:rPr lang="en-US" altLang="zh-CN" baseline="0" dirty="0" smtClean="0"/>
                        <a:t>Track angular resolution 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(&lt;0.05%)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R_b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flavor tagging (light jet and c jet background).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Gluon splitting modeling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r>
                        <a:rPr lang="en-US" altLang="zh-CN" baseline="-25000" dirty="0" smtClean="0"/>
                        <a:t>FB</a:t>
                      </a:r>
                      <a:r>
                        <a:rPr lang="en-US" altLang="zh-CN" dirty="0" smtClean="0"/>
                        <a:t>(b)</a:t>
                      </a:r>
                    </a:p>
                    <a:p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flavor tagging (light jet and c jet background).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Jet charge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W</a:t>
                      </a:r>
                      <a:r>
                        <a:rPr lang="en-US" altLang="zh-CN" baseline="-25000" dirty="0" smtClean="0"/>
                        <a:t> </a:t>
                      </a:r>
                      <a:r>
                        <a:rPr lang="en-US" altLang="zh-CN" baseline="0" dirty="0" smtClean="0"/>
                        <a:t>(direct reconstruction </a:t>
                      </a:r>
                      <a:r>
                        <a:rPr lang="en-US" altLang="zh-CN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Jet energy scale and resolution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(&lt;3% JER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Beam energy 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W</a:t>
                      </a:r>
                      <a:r>
                        <a:rPr lang="en-US" altLang="zh-CN" baseline="-25000" dirty="0" smtClean="0"/>
                        <a:t>  </a:t>
                      </a:r>
                      <a:r>
                        <a:rPr lang="en-US" altLang="zh-CN" baseline="0" dirty="0" smtClean="0"/>
                        <a:t>(</a:t>
                      </a:r>
                      <a:r>
                        <a:rPr lang="en-US" altLang="zh-CN" dirty="0" smtClean="0"/>
                        <a:t>threshold</a:t>
                      </a:r>
                      <a:r>
                        <a:rPr lang="en-US" altLang="zh-CN" baseline="0" dirty="0" smtClean="0"/>
                        <a:t> scan)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Beam energy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Luminosity measurement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>
                          <a:latin typeface="+mn-lt"/>
                          <a:cs typeface="Arial"/>
                        </a:rPr>
                        <a:t>α</a:t>
                      </a:r>
                      <a:r>
                        <a:rPr lang="en-US" altLang="zh-CN" baseline="-25000" dirty="0" smtClean="0">
                          <a:latin typeface="+mn-lt"/>
                          <a:cs typeface="Arial"/>
                        </a:rPr>
                        <a:t>QCD ,</a:t>
                      </a:r>
                      <a:r>
                        <a:rPr lang="en-US" altLang="zh-CN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l-GR" altLang="zh-CN" dirty="0" smtClean="0">
                          <a:latin typeface="+mn-lt"/>
                          <a:cs typeface="Arial"/>
                        </a:rPr>
                        <a:t>α</a:t>
                      </a:r>
                      <a:r>
                        <a:rPr lang="en-US" altLang="zh-CN" baseline="-25000" dirty="0" smtClean="0">
                          <a:latin typeface="+mn-lt"/>
                          <a:cs typeface="Arial"/>
                        </a:rPr>
                        <a:t>QED</a:t>
                      </a:r>
                      <a:endParaRPr lang="zh-CN" altLang="en-US" baseline="-25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 be study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3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910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Task 2: optimizing Z threshold scan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008" y="1051992"/>
            <a:ext cx="8928992" cy="4525963"/>
          </a:xfrm>
        </p:spPr>
        <p:txBody>
          <a:bodyPr>
            <a:normAutofit/>
          </a:bodyPr>
          <a:lstStyle/>
          <a:p>
            <a:pPr marL="182880" lvl="1"/>
            <a:r>
              <a:rPr lang="en-US" altLang="zh-CN" sz="2000" dirty="0" smtClean="0">
                <a:latin typeface="Arial" charset="0"/>
              </a:rPr>
              <a:t>Optimize off-peak runs statistics for Z line shape and </a:t>
            </a:r>
            <a:r>
              <a:rPr lang="el-GR" altLang="zh-CN" dirty="0">
                <a:cs typeface="Arial"/>
              </a:rPr>
              <a:t>α</a:t>
            </a:r>
            <a:r>
              <a:rPr lang="en-US" altLang="zh-CN" baseline="-25000" dirty="0" smtClean="0">
                <a:cs typeface="Arial"/>
              </a:rPr>
              <a:t>QED </a:t>
            </a:r>
            <a:r>
              <a:rPr lang="en-US" altLang="zh-CN" dirty="0" smtClean="0">
                <a:latin typeface="Arial" charset="0"/>
              </a:rPr>
              <a:t>shape</a:t>
            </a:r>
          </a:p>
          <a:p>
            <a:pPr marL="457200" lvl="2"/>
            <a:r>
              <a:rPr lang="en-US" altLang="zh-CN" dirty="0" smtClean="0">
                <a:solidFill>
                  <a:srgbClr val="0070C0"/>
                </a:solidFill>
                <a:latin typeface="Arial" charset="0"/>
              </a:rPr>
              <a:t>Check event selection efficiency as a function of beam energy</a:t>
            </a:r>
          </a:p>
          <a:p>
            <a:pPr marL="182880" lvl="1"/>
            <a:r>
              <a:rPr lang="en-US" altLang="zh-CN" dirty="0" err="1">
                <a:latin typeface="Arial" charset="0"/>
              </a:rPr>
              <a:t>Fcc-ee</a:t>
            </a:r>
            <a:r>
              <a:rPr lang="en-US" altLang="zh-CN" dirty="0">
                <a:latin typeface="Arial" charset="0"/>
              </a:rPr>
              <a:t> colleague </a:t>
            </a:r>
            <a:r>
              <a:rPr lang="en-US" altLang="zh-CN" dirty="0" smtClean="0">
                <a:latin typeface="Arial" charset="0"/>
              </a:rPr>
              <a:t>proposed to take more data around 87 and 94 </a:t>
            </a:r>
            <a:r>
              <a:rPr lang="en-US" altLang="zh-CN" dirty="0" err="1" smtClean="0">
                <a:latin typeface="Arial" charset="0"/>
              </a:rPr>
              <a:t>GeV</a:t>
            </a:r>
            <a:r>
              <a:rPr lang="en-US" altLang="zh-CN" dirty="0" smtClean="0">
                <a:latin typeface="Arial" charset="0"/>
              </a:rPr>
              <a:t> </a:t>
            </a:r>
          </a:p>
          <a:p>
            <a:pPr marL="0" lvl="1" indent="0">
              <a:buNone/>
            </a:pPr>
            <a:r>
              <a:rPr lang="en-US" altLang="zh-CN" dirty="0" smtClean="0">
                <a:latin typeface="Arial" charset="0"/>
              </a:rPr>
              <a:t>   off-peak runs for  </a:t>
            </a:r>
            <a:r>
              <a:rPr lang="el-GR" altLang="zh-CN" dirty="0">
                <a:cs typeface="Arial"/>
              </a:rPr>
              <a:t>α</a:t>
            </a:r>
            <a:r>
              <a:rPr lang="en-US" altLang="zh-CN" baseline="-25000" dirty="0">
                <a:cs typeface="Arial"/>
              </a:rPr>
              <a:t>QED </a:t>
            </a:r>
            <a:r>
              <a:rPr lang="en-US" altLang="zh-CN" dirty="0" smtClean="0">
                <a:latin typeface="Arial" charset="0"/>
              </a:rPr>
              <a:t>shape</a:t>
            </a:r>
          </a:p>
          <a:p>
            <a:pPr marL="342900" lvl="1" indent="-342900"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70C0"/>
                </a:solidFill>
                <a:latin typeface="Arial" charset="0"/>
              </a:rPr>
              <a:t>Need </a:t>
            </a:r>
            <a:r>
              <a:rPr lang="en-US" altLang="zh-CN" dirty="0" err="1" smtClean="0">
                <a:solidFill>
                  <a:srgbClr val="0070C0"/>
                </a:solidFill>
                <a:latin typeface="Arial" charset="0"/>
              </a:rPr>
              <a:t>fastsim</a:t>
            </a:r>
            <a:r>
              <a:rPr lang="en-US" altLang="zh-CN" dirty="0" smtClean="0">
                <a:solidFill>
                  <a:srgbClr val="0070C0"/>
                </a:solidFill>
                <a:latin typeface="Arial" charset="0"/>
              </a:rPr>
              <a:t> study to check </a:t>
            </a:r>
            <a:r>
              <a:rPr lang="el-GR" altLang="zh-CN" dirty="0" smtClean="0">
                <a:solidFill>
                  <a:srgbClr val="0070C0"/>
                </a:solidFill>
                <a:cs typeface="Arial"/>
              </a:rPr>
              <a:t>α</a:t>
            </a:r>
            <a:r>
              <a:rPr lang="en-US" altLang="zh-CN" baseline="-25000" dirty="0">
                <a:solidFill>
                  <a:srgbClr val="0070C0"/>
                </a:solidFill>
                <a:cs typeface="Arial"/>
              </a:rPr>
              <a:t>QED</a:t>
            </a:r>
            <a:r>
              <a:rPr lang="en-US" altLang="zh-CN" dirty="0" smtClean="0">
                <a:solidFill>
                  <a:srgbClr val="0070C0"/>
                </a:solidFill>
                <a:latin typeface="Arial" charset="0"/>
              </a:rPr>
              <a:t>  measurement </a:t>
            </a:r>
            <a:endParaRPr lang="en-US" altLang="zh-CN" dirty="0">
              <a:solidFill>
                <a:srgbClr val="0070C0"/>
              </a:solidFill>
              <a:latin typeface="Arial" charset="0"/>
            </a:endParaRPr>
          </a:p>
          <a:p>
            <a:pPr marL="342900" lvl="1" indent="-342900">
              <a:buFont typeface="Wingdings" pitchFamily="2" charset="2"/>
              <a:buChar char="p"/>
            </a:pPr>
            <a:endParaRPr lang="en-US" altLang="zh-CN" dirty="0" smtClean="0">
              <a:latin typeface="Arial" charset="0"/>
            </a:endParaRPr>
          </a:p>
          <a:p>
            <a:pPr marL="0" lvl="1" indent="0">
              <a:buNone/>
            </a:pPr>
            <a:endParaRPr lang="en-US" altLang="zh-CN" dirty="0">
              <a:latin typeface="Arial" charset="0"/>
            </a:endParaRPr>
          </a:p>
          <a:p>
            <a:pPr marL="0" lvl="1" indent="0">
              <a:buNone/>
            </a:pPr>
            <a:r>
              <a:rPr lang="en-US" altLang="zh-CN" dirty="0" smtClean="0">
                <a:latin typeface="Arial" charset="0"/>
              </a:rPr>
              <a:t>	</a:t>
            </a:r>
          </a:p>
          <a:p>
            <a:pPr marL="182880" lvl="1"/>
            <a:endParaRPr lang="en-US" altLang="zh-CN" dirty="0" smtClean="0">
              <a:latin typeface="Arial" charset="0"/>
            </a:endParaRPr>
          </a:p>
          <a:p>
            <a:pPr marL="182880" lvl="1"/>
            <a:endParaRPr lang="en-US" altLang="zh-CN" baseline="-25000" dirty="0" smtClean="0">
              <a:cs typeface="Arial"/>
            </a:endParaRPr>
          </a:p>
          <a:p>
            <a:pPr marL="0" lvl="1" indent="0">
              <a:buNone/>
            </a:pPr>
            <a:r>
              <a:rPr lang="en-US" altLang="zh-CN" sz="2000" dirty="0" smtClean="0">
                <a:latin typeface="Arial" charset="0"/>
              </a:rPr>
              <a:t> 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C8A-6A5A-4DA8-BDB1-2D9FC5F4E5F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3081520"/>
            <a:ext cx="3374024" cy="290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451860"/>
            <a:ext cx="4265867" cy="298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15" y="2960805"/>
            <a:ext cx="3909060" cy="49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08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020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Tasks in W </a:t>
            </a:r>
            <a:r>
              <a:rPr lang="en-US" altLang="zh-CN" dirty="0"/>
              <a:t>mass measurement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0098" y="766600"/>
            <a:ext cx="9060180" cy="4876800"/>
          </a:xfrm>
        </p:spPr>
        <p:txBody>
          <a:bodyPr>
            <a:normAutofit/>
          </a:bodyPr>
          <a:lstStyle/>
          <a:p>
            <a:pPr lvl="1"/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Threshold scan 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method</a:t>
            </a:r>
          </a:p>
          <a:p>
            <a:pPr lvl="2"/>
            <a:r>
              <a:rPr lang="en-US" altLang="zh-CN" sz="2000" dirty="0">
                <a:latin typeface="Arial" charset="0"/>
              </a:rPr>
              <a:t>Optimize off-peak runs statistics </a:t>
            </a:r>
          </a:p>
          <a:p>
            <a:pPr lvl="2"/>
            <a:r>
              <a:rPr lang="en-US" altLang="zh-CN" sz="2000" dirty="0" smtClean="0">
                <a:latin typeface="Arial" charset="0"/>
              </a:rPr>
              <a:t>Check selection efficiency in different off-peak runs</a:t>
            </a:r>
            <a:endParaRPr lang="en-US" altLang="zh-CN" sz="2100" dirty="0" smtClean="0">
              <a:solidFill>
                <a:srgbClr val="FF6600"/>
              </a:solidFill>
              <a:latin typeface="Arial" charset="0"/>
            </a:endParaRPr>
          </a:p>
          <a:p>
            <a:pPr lvl="1"/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Direct </a:t>
            </a:r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measurement of the </a:t>
            </a:r>
            <a:r>
              <a:rPr lang="en-US" altLang="zh-CN" sz="2100" dirty="0" err="1">
                <a:solidFill>
                  <a:srgbClr val="FF6600"/>
                </a:solidFill>
                <a:latin typeface="Arial" charset="0"/>
              </a:rPr>
              <a:t>hadronic</a:t>
            </a:r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 mass  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(method </a:t>
            </a:r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for 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pre-CDR)</a:t>
            </a:r>
          </a:p>
          <a:p>
            <a:pPr lvl="2"/>
            <a:r>
              <a:rPr lang="en-US" altLang="zh-CN" sz="2000" dirty="0"/>
              <a:t>Optimize W mass </a:t>
            </a:r>
            <a:r>
              <a:rPr lang="en-US" altLang="zh-CN" sz="2000" dirty="0" smtClean="0"/>
              <a:t>direct reconstruction method in ZH runs </a:t>
            </a:r>
          </a:p>
          <a:p>
            <a:pPr lvl="2"/>
            <a:r>
              <a:rPr lang="en-US" altLang="zh-CN" sz="2000" dirty="0"/>
              <a:t>J</a:t>
            </a:r>
            <a:r>
              <a:rPr lang="en-US" altLang="zh-CN" sz="2000" dirty="0" smtClean="0"/>
              <a:t>et </a:t>
            </a:r>
            <a:r>
              <a:rPr lang="en-US" altLang="zh-CN" sz="2000" dirty="0"/>
              <a:t>energy calibration  </a:t>
            </a:r>
            <a:endParaRPr lang="zh-CN" altLang="en-US" sz="2000" dirty="0"/>
          </a:p>
          <a:p>
            <a:pPr lvl="2"/>
            <a:endParaRPr lang="en-US" altLang="zh-CN" sz="1900" dirty="0" smtClean="0">
              <a:solidFill>
                <a:srgbClr val="FF6600"/>
              </a:solidFill>
              <a:latin typeface="Arial" charset="0"/>
            </a:endParaRPr>
          </a:p>
          <a:p>
            <a:pPr lvl="3"/>
            <a:endParaRPr lang="en-US" altLang="zh-CN" dirty="0" smtClean="0">
              <a:latin typeface="Arial" charset="0"/>
            </a:endParaRPr>
          </a:p>
          <a:p>
            <a:pPr lvl="2"/>
            <a:endParaRPr lang="en-US" altLang="zh-CN" dirty="0">
              <a:latin typeface="Arial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717139"/>
            <a:ext cx="3116962" cy="290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992449" y="4245233"/>
            <a:ext cx="20617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Fullsim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WW-&gt;</a:t>
            </a:r>
            <a:r>
              <a:rPr lang="en-US" altLang="zh-CN" dirty="0" err="1" smtClean="0">
                <a:solidFill>
                  <a:srgbClr val="FF0000"/>
                </a:solidFill>
              </a:rPr>
              <a:t>lvjj</a:t>
            </a:r>
            <a:r>
              <a:rPr lang="en-US" altLang="zh-CN" dirty="0" smtClean="0">
                <a:solidFill>
                  <a:srgbClr val="FF0000"/>
                </a:solidFill>
              </a:rPr>
              <a:t> in ZH run 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By </a:t>
            </a:r>
            <a:r>
              <a:rPr lang="en-US" altLang="zh-CN" dirty="0" err="1" smtClean="0">
                <a:solidFill>
                  <a:srgbClr val="FF0000"/>
                </a:solidFill>
              </a:rPr>
              <a:t>Manqi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" y="3854019"/>
            <a:ext cx="3505199" cy="290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61353" y="3429000"/>
            <a:ext cx="26340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Threshold scan  </a:t>
            </a:r>
          </a:p>
        </p:txBody>
      </p:sp>
      <p:sp>
        <p:nvSpPr>
          <p:cNvPr id="9" name="矩形 8"/>
          <p:cNvSpPr/>
          <p:nvPr/>
        </p:nvSpPr>
        <p:spPr>
          <a:xfrm>
            <a:off x="6197781" y="3427214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6600"/>
                </a:solidFill>
                <a:latin typeface="Arial" charset="0"/>
              </a:rPr>
              <a:t>Direct </a:t>
            </a:r>
            <a:r>
              <a:rPr lang="en-US" altLang="zh-CN" dirty="0" err="1" smtClean="0">
                <a:solidFill>
                  <a:srgbClr val="FF6600"/>
                </a:solidFill>
                <a:latin typeface="Arial" charset="0"/>
              </a:rPr>
              <a:t>recontruction</a:t>
            </a:r>
            <a:r>
              <a:rPr lang="en-US" altLang="zh-CN" dirty="0" smtClean="0">
                <a:solidFill>
                  <a:srgbClr val="FF6600"/>
                </a:solidFill>
                <a:latin typeface="Arial" charset="0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801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119801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 tagging performance in Branching ratio ( </a:t>
            </a:r>
            <a:r>
              <a:rPr lang="en-US" dirty="0" err="1" smtClean="0"/>
              <a:t>R</a:t>
            </a:r>
            <a:r>
              <a:rPr lang="en-US" baseline="30000" dirty="0" err="1" smtClean="0"/>
              <a:t>b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0" y="1214120"/>
            <a:ext cx="80391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Major systematics is from </a:t>
            </a:r>
            <a:r>
              <a:rPr lang="en-US" altLang="zh-CN" dirty="0"/>
              <a:t>light jet and c jet </a:t>
            </a:r>
            <a:r>
              <a:rPr lang="en-US" altLang="zh-CN" dirty="0" smtClean="0"/>
              <a:t>background</a:t>
            </a:r>
          </a:p>
          <a:p>
            <a:pPr>
              <a:defRPr/>
            </a:pPr>
            <a:r>
              <a:rPr lang="en-US" dirty="0" smtClean="0"/>
              <a:t>can be reduced by improving the b tagging performance</a:t>
            </a:r>
          </a:p>
          <a:p>
            <a:pPr>
              <a:defRPr/>
            </a:pPr>
            <a:r>
              <a:rPr lang="en-US" sz="2100" dirty="0" smtClean="0">
                <a:solidFill>
                  <a:srgbClr val="0000FF"/>
                </a:solidFill>
              </a:rPr>
              <a:t>Need </a:t>
            </a:r>
            <a:r>
              <a:rPr lang="en-US" sz="2100" dirty="0" err="1" smtClean="0">
                <a:solidFill>
                  <a:srgbClr val="0000FF"/>
                </a:solidFill>
              </a:rPr>
              <a:t>fullsim</a:t>
            </a:r>
            <a:r>
              <a:rPr lang="en-US" sz="2100" dirty="0" smtClean="0">
                <a:solidFill>
                  <a:srgbClr val="0000FF"/>
                </a:solidFill>
              </a:rPr>
              <a:t> to validate its performance 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D1CC0-42D6-9946-A3B2-ACB8A667F3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645685"/>
            <a:ext cx="1324610" cy="63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63" y="2156460"/>
            <a:ext cx="2940473" cy="275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88732"/>
              </p:ext>
            </p:extLst>
          </p:nvPr>
        </p:nvGraphicFramePr>
        <p:xfrm>
          <a:off x="127000" y="4913154"/>
          <a:ext cx="9017000" cy="1005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11525"/>
                <a:gridCol w="1196975"/>
                <a:gridCol w="860425"/>
                <a:gridCol w="3648075"/>
              </a:tblGrid>
              <a:tr h="361525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hemisphere tag correlations for b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b tagging efficiency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95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7986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Branching ratio ( </a:t>
            </a:r>
            <a:r>
              <a:rPr lang="en-US" altLang="zh-CN" dirty="0" err="1"/>
              <a:t>R</a:t>
            </a:r>
            <a:r>
              <a:rPr lang="en-US" altLang="zh-CN" baseline="30000" dirty="0" err="1"/>
              <a:t>b</a:t>
            </a:r>
            <a:r>
              <a:rPr lang="en-US" altLang="zh-CN" dirty="0" smtClean="0"/>
              <a:t>): </a:t>
            </a:r>
            <a:br>
              <a:rPr lang="en-US" altLang="zh-CN" dirty="0" smtClean="0"/>
            </a:br>
            <a:r>
              <a:rPr lang="en-US" altLang="zh-CN" dirty="0" smtClean="0"/>
              <a:t>task : gluon </a:t>
            </a:r>
            <a:r>
              <a:rPr lang="en-US" altLang="zh-CN" dirty="0" smtClean="0"/>
              <a:t>splitting </a:t>
            </a:r>
            <a:r>
              <a:rPr lang="en-US" altLang="zh-CN" dirty="0" smtClean="0"/>
              <a:t>measurements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To reduce the </a:t>
            </a:r>
            <a:r>
              <a:rPr lang="en-US" altLang="zh-CN" dirty="0" err="1" smtClean="0"/>
              <a:t>R_b</a:t>
            </a:r>
            <a:r>
              <a:rPr lang="en-US" altLang="zh-CN" dirty="0" smtClean="0"/>
              <a:t> systematics</a:t>
            </a:r>
          </a:p>
          <a:p>
            <a:r>
              <a:rPr lang="en-US" altLang="zh-CN" dirty="0" smtClean="0"/>
              <a:t>One of the task is to measure </a:t>
            </a:r>
            <a:r>
              <a:rPr lang="en-US" altLang="zh-CN" dirty="0"/>
              <a:t>gluon splitting 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20" y="3200400"/>
            <a:ext cx="3641160" cy="343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929735"/>
            <a:ext cx="3439327" cy="149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1731"/>
            <a:ext cx="4983139" cy="23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612896" y="2875002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Phys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err="1">
                <a:solidFill>
                  <a:srgbClr val="0070C0"/>
                </a:solidFill>
              </a:rPr>
              <a:t>Lett</a:t>
            </a:r>
            <a:r>
              <a:rPr lang="en-US" altLang="zh-CN" dirty="0">
                <a:solidFill>
                  <a:srgbClr val="0070C0"/>
                </a:solidFill>
              </a:rPr>
              <a:t> B 405 (1997) 202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13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4649</TotalTime>
  <Words>1453</Words>
  <Application>Microsoft Office PowerPoint</Application>
  <PresentationFormat>全屏显示(4:3)</PresentationFormat>
  <Paragraphs>347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Clarity</vt:lpstr>
      <vt:lpstr>Electroweak Physics Towards the CDR</vt:lpstr>
      <vt:lpstr>CEPC accelerator  </vt:lpstr>
      <vt:lpstr>Motivation </vt:lpstr>
      <vt:lpstr>The prospect of CEPC electroweak physics in pre-CDR study</vt:lpstr>
      <vt:lpstr>Major systematics in EWK measurement</vt:lpstr>
      <vt:lpstr>Task 2: optimizing Z threshold scan </vt:lpstr>
      <vt:lpstr>Tasks in W mass measurement </vt:lpstr>
      <vt:lpstr>B tagging performance in Branching ratio ( Rb)</vt:lpstr>
      <vt:lpstr>Branching ratio ( Rb):  task : gluon splitting measurements</vt:lpstr>
      <vt:lpstr>Backward-forward asymmetry measured from b jet </vt:lpstr>
      <vt:lpstr>Tasks in EWK measurements</vt:lpstr>
      <vt:lpstr>Manpower status </vt:lpstr>
      <vt:lpstr>Summary </vt:lpstr>
      <vt:lpstr>Weak mixing angle </vt:lpstr>
      <vt:lpstr>Branching ratio ( Rb)</vt:lpstr>
      <vt:lpstr>Backward-forward asymmetry measured from b jet </vt:lpstr>
      <vt:lpstr>Summary </vt:lpstr>
      <vt:lpstr>Urgent open task </vt:lpstr>
      <vt:lpstr>From Pre-CDR to CDR</vt:lpstr>
      <vt:lpstr>Plan for Weak mixing angle</vt:lpstr>
      <vt:lpstr>CEPC accelerator  </vt:lpstr>
      <vt:lpstr>CEPC detector  (1) </vt:lpstr>
      <vt:lpstr>CEPC detector  (2) </vt:lpstr>
      <vt:lpstr>Task 1 : Beam energy measurement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Liaoshan Shi</dc:creator>
  <cp:lastModifiedBy>[梁志均]</cp:lastModifiedBy>
  <cp:revision>332</cp:revision>
  <dcterms:created xsi:type="dcterms:W3CDTF">2016-06-29T16:41:09Z</dcterms:created>
  <dcterms:modified xsi:type="dcterms:W3CDTF">2017-02-23T13:56:36Z</dcterms:modified>
</cp:coreProperties>
</file>