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8"/>
  </p:notesMasterIdLst>
  <p:sldIdLst>
    <p:sldId id="256" r:id="rId3"/>
    <p:sldId id="341" r:id="rId4"/>
    <p:sldId id="333" r:id="rId5"/>
    <p:sldId id="334" r:id="rId6"/>
    <p:sldId id="343" r:id="rId7"/>
    <p:sldId id="344" r:id="rId8"/>
    <p:sldId id="345" r:id="rId9"/>
    <p:sldId id="342" r:id="rId10"/>
    <p:sldId id="346" r:id="rId11"/>
    <p:sldId id="348" r:id="rId12"/>
    <p:sldId id="349" r:id="rId13"/>
    <p:sldId id="350" r:id="rId14"/>
    <p:sldId id="351" r:id="rId15"/>
    <p:sldId id="352" r:id="rId16"/>
    <p:sldId id="291" r:id="rId17"/>
    <p:sldId id="353" r:id="rId18"/>
    <p:sldId id="355" r:id="rId19"/>
    <p:sldId id="360" r:id="rId20"/>
    <p:sldId id="361" r:id="rId21"/>
    <p:sldId id="362" r:id="rId22"/>
    <p:sldId id="363" r:id="rId23"/>
    <p:sldId id="365" r:id="rId24"/>
    <p:sldId id="371" r:id="rId25"/>
    <p:sldId id="374" r:id="rId26"/>
    <p:sldId id="375" r:id="rId27"/>
    <p:sldId id="372" r:id="rId28"/>
    <p:sldId id="373" r:id="rId29"/>
    <p:sldId id="368" r:id="rId30"/>
    <p:sldId id="376" r:id="rId31"/>
    <p:sldId id="370" r:id="rId32"/>
    <p:sldId id="377" r:id="rId33"/>
    <p:sldId id="378" r:id="rId34"/>
    <p:sldId id="369" r:id="rId35"/>
    <p:sldId id="367" r:id="rId36"/>
    <p:sldId id="314"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9" autoAdjust="0"/>
    <p:restoredTop sz="94660"/>
  </p:normalViewPr>
  <p:slideViewPr>
    <p:cSldViewPr>
      <p:cViewPr varScale="1">
        <p:scale>
          <a:sx n="65" d="100"/>
          <a:sy n="65" d="100"/>
        </p:scale>
        <p:origin x="-156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E234C-5752-46DF-BF3F-2CA1CC2F7CA4}" type="datetimeFigureOut">
              <a:rPr lang="zh-CN" altLang="en-US" smtClean="0"/>
              <a:pPr/>
              <a:t>2017/4/28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2BABE-A268-4011-AB62-F38D4174A187}" type="slidenum">
              <a:rPr lang="zh-CN" altLang="en-US" smtClean="0"/>
              <a:pPr/>
              <a:t>‹#›</a:t>
            </a:fld>
            <a:endParaRPr lang="zh-CN" altLang="en-US"/>
          </a:p>
        </p:txBody>
      </p:sp>
    </p:spTree>
    <p:extLst>
      <p:ext uri="{BB962C8B-B14F-4D97-AF65-F5344CB8AC3E}">
        <p14:creationId xmlns="" xmlns:p14="http://schemas.microsoft.com/office/powerpoint/2010/main" val="127196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4H-SiC</a:t>
            </a:r>
            <a:r>
              <a:rPr lang="zh-CN" altLang="en-US" sz="1200" kern="1200" dirty="0" smtClean="0">
                <a:solidFill>
                  <a:schemeClr val="tx1"/>
                </a:solidFill>
                <a:latin typeface="+mn-lt"/>
                <a:ea typeface="+mn-ea"/>
                <a:cs typeface="+mn-cs"/>
              </a:rPr>
              <a:t>的禁带宽度是</a:t>
            </a:r>
            <a:r>
              <a:rPr lang="en-US" sz="1200" kern="1200" dirty="0" smtClean="0">
                <a:solidFill>
                  <a:schemeClr val="tx1"/>
                </a:solidFill>
                <a:latin typeface="+mn-lt"/>
                <a:ea typeface="+mn-ea"/>
                <a:cs typeface="+mn-cs"/>
              </a:rPr>
              <a:t>3.3eV</a:t>
            </a:r>
            <a:r>
              <a:rPr lang="zh-CN" altLang="en-US" sz="1200" kern="1200" dirty="0" smtClean="0">
                <a:solidFill>
                  <a:schemeClr val="tx1"/>
                </a:solidFill>
                <a:latin typeface="+mn-lt"/>
                <a:ea typeface="+mn-ea"/>
                <a:cs typeface="+mn-cs"/>
              </a:rPr>
              <a:t>，是</a:t>
            </a:r>
            <a:r>
              <a:rPr lang="en-US" sz="1200" kern="1200" dirty="0" smtClean="0">
                <a:solidFill>
                  <a:schemeClr val="tx1"/>
                </a:solidFill>
                <a:latin typeface="+mn-lt"/>
                <a:ea typeface="+mn-ea"/>
                <a:cs typeface="+mn-cs"/>
              </a:rPr>
              <a:t>Si</a:t>
            </a:r>
            <a:r>
              <a:rPr lang="zh-CN" altLang="en-US" sz="1200" kern="1200" dirty="0" smtClean="0">
                <a:solidFill>
                  <a:schemeClr val="tx1"/>
                </a:solidFill>
                <a:latin typeface="+mn-lt"/>
                <a:ea typeface="+mn-ea"/>
                <a:cs typeface="+mn-cs"/>
              </a:rPr>
              <a:t>的</a:t>
            </a:r>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倍，是</a:t>
            </a:r>
            <a:r>
              <a:rPr lang="en-US" sz="1200" kern="1200" dirty="0" err="1" smtClean="0">
                <a:solidFill>
                  <a:schemeClr val="tx1"/>
                </a:solidFill>
                <a:latin typeface="+mn-lt"/>
                <a:ea typeface="+mn-ea"/>
                <a:cs typeface="+mn-cs"/>
              </a:rPr>
              <a:t>Ge</a:t>
            </a:r>
            <a:r>
              <a:rPr lang="zh-CN" altLang="en-US" sz="1200" kern="1200" dirty="0" smtClean="0">
                <a:solidFill>
                  <a:schemeClr val="tx1"/>
                </a:solidFill>
                <a:latin typeface="+mn-lt"/>
                <a:ea typeface="+mn-ea"/>
                <a:cs typeface="+mn-cs"/>
              </a:rPr>
              <a:t>的</a:t>
            </a:r>
            <a:r>
              <a:rPr lang="en-US"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倍，由其构成的探测器在高温下的性能将明显优于</a:t>
            </a:r>
            <a:r>
              <a:rPr lang="en-US" sz="1200" kern="1200" dirty="0" smtClean="0">
                <a:solidFill>
                  <a:schemeClr val="tx1"/>
                </a:solidFill>
                <a:latin typeface="+mn-lt"/>
                <a:ea typeface="+mn-ea"/>
                <a:cs typeface="+mn-cs"/>
              </a:rPr>
              <a:t>Si</a:t>
            </a:r>
            <a:r>
              <a:rPr lang="zh-CN" altLang="en-US" sz="1200" kern="1200" dirty="0" smtClean="0">
                <a:solidFill>
                  <a:schemeClr val="tx1"/>
                </a:solidFill>
                <a:latin typeface="+mn-lt"/>
                <a:ea typeface="+mn-ea"/>
                <a:cs typeface="+mn-cs"/>
              </a:rPr>
              <a:t>和</a:t>
            </a:r>
            <a:r>
              <a:rPr lang="en-US" sz="1200" kern="1200" dirty="0" err="1" smtClean="0">
                <a:solidFill>
                  <a:schemeClr val="tx1"/>
                </a:solidFill>
                <a:latin typeface="+mn-lt"/>
                <a:ea typeface="+mn-ea"/>
                <a:cs typeface="+mn-cs"/>
              </a:rPr>
              <a:t>Ge</a:t>
            </a:r>
            <a:r>
              <a:rPr lang="zh-CN" altLang="en-US" sz="1200" kern="1200" dirty="0" smtClean="0">
                <a:solidFill>
                  <a:schemeClr val="tx1"/>
                </a:solidFill>
                <a:latin typeface="+mn-lt"/>
                <a:ea typeface="+mn-ea"/>
                <a:cs typeface="+mn-cs"/>
              </a:rPr>
              <a:t>探测器。</a:t>
            </a:r>
            <a:r>
              <a:rPr lang="en-US" dirty="0" err="1" smtClean="0">
                <a:latin typeface="Times New Roman" pitchFamily="18" charset="0"/>
                <a:cs typeface="Times New Roman" pitchFamily="18" charset="0"/>
              </a:rPr>
              <a:t>SiC</a:t>
            </a:r>
            <a:r>
              <a:rPr lang="zh-CN" altLang="en-US" dirty="0" smtClean="0"/>
              <a:t>探测器的暗电流较小，在相同条件下，</a:t>
            </a:r>
            <a:r>
              <a:rPr lang="en-US" dirty="0" err="1" smtClean="0"/>
              <a:t>SiC</a:t>
            </a:r>
            <a:r>
              <a:rPr lang="zh-CN" altLang="en-US" dirty="0" smtClean="0"/>
              <a:t>探测器的漏电流密度比</a:t>
            </a:r>
            <a:r>
              <a:rPr lang="en-US" dirty="0" smtClean="0"/>
              <a:t>Si</a:t>
            </a:r>
            <a:r>
              <a:rPr lang="zh-CN" altLang="en-US" dirty="0" smtClean="0"/>
              <a:t>探测器小</a:t>
            </a:r>
            <a:r>
              <a:rPr lang="en-US" dirty="0" smtClean="0"/>
              <a:t>3</a:t>
            </a:r>
            <a:r>
              <a:rPr lang="zh-CN" altLang="en-US" dirty="0" smtClean="0"/>
              <a:t>个数量级。</a:t>
            </a:r>
            <a:r>
              <a:rPr lang="en-US" dirty="0" smtClean="0"/>
              <a:t> </a:t>
            </a:r>
            <a:r>
              <a:rPr lang="en-US" dirty="0" err="1" smtClean="0"/>
              <a:t>SiC</a:t>
            </a:r>
            <a:r>
              <a:rPr lang="zh-CN" altLang="en-US" dirty="0" smtClean="0"/>
              <a:t>探测器具有漏电流小、信噪比好的优点。</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SiC</a:t>
            </a:r>
            <a:r>
              <a:rPr lang="zh-CN" altLang="en-US" dirty="0" smtClean="0"/>
              <a:t>晶体的离位能是</a:t>
            </a:r>
            <a:r>
              <a:rPr lang="en-US" dirty="0" smtClean="0"/>
              <a:t>Si</a:t>
            </a:r>
            <a:r>
              <a:rPr lang="zh-CN" altLang="en-US" dirty="0" smtClean="0"/>
              <a:t>的</a:t>
            </a:r>
            <a:r>
              <a:rPr lang="en-US" dirty="0" smtClean="0"/>
              <a:t>1.7</a:t>
            </a:r>
            <a:r>
              <a:rPr lang="zh-CN" altLang="en-US" dirty="0" smtClean="0"/>
              <a:t>倍，是</a:t>
            </a:r>
            <a:r>
              <a:rPr lang="en-US" dirty="0" err="1" smtClean="0"/>
              <a:t>Ge</a:t>
            </a:r>
            <a:r>
              <a:rPr lang="zh-CN" altLang="en-US" dirty="0" smtClean="0"/>
              <a:t>的</a:t>
            </a:r>
            <a:r>
              <a:rPr lang="en-US" dirty="0" smtClean="0"/>
              <a:t>1.5</a:t>
            </a:r>
            <a:r>
              <a:rPr lang="zh-CN" altLang="en-US" dirty="0" smtClean="0"/>
              <a:t>倍，</a:t>
            </a:r>
            <a:r>
              <a:rPr lang="en-US" altLang="zh-CN" dirty="0" smtClean="0"/>
              <a:t> </a:t>
            </a:r>
            <a:r>
              <a:rPr lang="en-US" altLang="zh-CN" dirty="0" err="1" smtClean="0"/>
              <a:t>SiC</a:t>
            </a:r>
            <a:r>
              <a:rPr lang="zh-CN" altLang="en-US" dirty="0" smtClean="0"/>
              <a:t>晶体形成弗兰克尔缺陷的几率较小，具有更好的抗辐射特性。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chemeClr val="accent2"/>
                </a:solidFill>
                <a:latin typeface="Times New Roman" pitchFamily="18" charset="0"/>
                <a:ea typeface="宋体" pitchFamily="2" charset="-122"/>
              </a:rPr>
              <a:t>SiC</a:t>
            </a:r>
            <a:r>
              <a:rPr lang="zh-CN" altLang="en-US" sz="1200" b="1" dirty="0" smtClean="0">
                <a:solidFill>
                  <a:schemeClr val="accent2"/>
                </a:solidFill>
                <a:latin typeface="Times New Roman" pitchFamily="18" charset="0"/>
                <a:ea typeface="宋体" pitchFamily="2" charset="-122"/>
              </a:rPr>
              <a:t>器件可在饱和漂移速度下工作，并具有较高的瞬时分辨率。</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这些良好的物理和化学特性，正好适用于在高温高压及强辐射的极端环境下工作</a:t>
            </a:r>
          </a:p>
          <a:p>
            <a:endParaRPr lang="zh-CN" altLang="en-US" dirty="0"/>
          </a:p>
        </p:txBody>
      </p:sp>
      <p:sp>
        <p:nvSpPr>
          <p:cNvPr id="4" name="灯片编号占位符 3"/>
          <p:cNvSpPr>
            <a:spLocks noGrp="1"/>
          </p:cNvSpPr>
          <p:nvPr>
            <p:ph type="sldNum" sz="quarter" idx="10"/>
          </p:nvPr>
        </p:nvSpPr>
        <p:spPr/>
        <p:txBody>
          <a:bodyPr/>
          <a:lstStyle/>
          <a:p>
            <a:fld id="{4782BABE-A268-4011-AB62-F38D4174A187}"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4H-SiC</a:t>
            </a:r>
            <a:r>
              <a:rPr lang="zh-CN" altLang="en-US" sz="1200" kern="1200" dirty="0" smtClean="0">
                <a:solidFill>
                  <a:schemeClr val="tx1"/>
                </a:solidFill>
                <a:latin typeface="+mn-lt"/>
                <a:ea typeface="+mn-ea"/>
                <a:cs typeface="+mn-cs"/>
              </a:rPr>
              <a:t>的禁带宽度是</a:t>
            </a:r>
            <a:r>
              <a:rPr lang="en-US" sz="1200" kern="1200" dirty="0" smtClean="0">
                <a:solidFill>
                  <a:schemeClr val="tx1"/>
                </a:solidFill>
                <a:latin typeface="+mn-lt"/>
                <a:ea typeface="+mn-ea"/>
                <a:cs typeface="+mn-cs"/>
              </a:rPr>
              <a:t>3.3eV</a:t>
            </a:r>
            <a:r>
              <a:rPr lang="zh-CN" altLang="en-US" sz="1200" kern="1200" dirty="0" smtClean="0">
                <a:solidFill>
                  <a:schemeClr val="tx1"/>
                </a:solidFill>
                <a:latin typeface="+mn-lt"/>
                <a:ea typeface="+mn-ea"/>
                <a:cs typeface="+mn-cs"/>
              </a:rPr>
              <a:t>，是</a:t>
            </a:r>
            <a:r>
              <a:rPr lang="en-US" sz="1200" kern="1200" dirty="0" smtClean="0">
                <a:solidFill>
                  <a:schemeClr val="tx1"/>
                </a:solidFill>
                <a:latin typeface="+mn-lt"/>
                <a:ea typeface="+mn-ea"/>
                <a:cs typeface="+mn-cs"/>
              </a:rPr>
              <a:t>Si</a:t>
            </a:r>
            <a:r>
              <a:rPr lang="zh-CN" altLang="en-US" sz="1200" kern="1200" dirty="0" smtClean="0">
                <a:solidFill>
                  <a:schemeClr val="tx1"/>
                </a:solidFill>
                <a:latin typeface="+mn-lt"/>
                <a:ea typeface="+mn-ea"/>
                <a:cs typeface="+mn-cs"/>
              </a:rPr>
              <a:t>的</a:t>
            </a:r>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倍，是</a:t>
            </a:r>
            <a:r>
              <a:rPr lang="en-US" sz="1200" kern="1200" dirty="0" err="1" smtClean="0">
                <a:solidFill>
                  <a:schemeClr val="tx1"/>
                </a:solidFill>
                <a:latin typeface="+mn-lt"/>
                <a:ea typeface="+mn-ea"/>
                <a:cs typeface="+mn-cs"/>
              </a:rPr>
              <a:t>Ge</a:t>
            </a:r>
            <a:r>
              <a:rPr lang="zh-CN" altLang="en-US" sz="1200" kern="1200" dirty="0" smtClean="0">
                <a:solidFill>
                  <a:schemeClr val="tx1"/>
                </a:solidFill>
                <a:latin typeface="+mn-lt"/>
                <a:ea typeface="+mn-ea"/>
                <a:cs typeface="+mn-cs"/>
              </a:rPr>
              <a:t>的</a:t>
            </a:r>
            <a:r>
              <a:rPr lang="en-US"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倍，由其构成的探测器在高温下的性能将明显优于</a:t>
            </a:r>
            <a:r>
              <a:rPr lang="en-US" sz="1200" kern="1200" dirty="0" smtClean="0">
                <a:solidFill>
                  <a:schemeClr val="tx1"/>
                </a:solidFill>
                <a:latin typeface="+mn-lt"/>
                <a:ea typeface="+mn-ea"/>
                <a:cs typeface="+mn-cs"/>
              </a:rPr>
              <a:t>Si</a:t>
            </a:r>
            <a:r>
              <a:rPr lang="zh-CN" altLang="en-US" sz="1200" kern="1200" dirty="0" smtClean="0">
                <a:solidFill>
                  <a:schemeClr val="tx1"/>
                </a:solidFill>
                <a:latin typeface="+mn-lt"/>
                <a:ea typeface="+mn-ea"/>
                <a:cs typeface="+mn-cs"/>
              </a:rPr>
              <a:t>和</a:t>
            </a:r>
            <a:r>
              <a:rPr lang="en-US" sz="1200" kern="1200" dirty="0" err="1" smtClean="0">
                <a:solidFill>
                  <a:schemeClr val="tx1"/>
                </a:solidFill>
                <a:latin typeface="+mn-lt"/>
                <a:ea typeface="+mn-ea"/>
                <a:cs typeface="+mn-cs"/>
              </a:rPr>
              <a:t>Ge</a:t>
            </a:r>
            <a:r>
              <a:rPr lang="zh-CN" altLang="en-US" sz="1200" kern="1200" dirty="0" smtClean="0">
                <a:solidFill>
                  <a:schemeClr val="tx1"/>
                </a:solidFill>
                <a:latin typeface="+mn-lt"/>
                <a:ea typeface="+mn-ea"/>
                <a:cs typeface="+mn-cs"/>
              </a:rPr>
              <a:t>探测器。</a:t>
            </a:r>
            <a:r>
              <a:rPr lang="en-US" dirty="0" err="1" smtClean="0">
                <a:latin typeface="Times New Roman" pitchFamily="18" charset="0"/>
                <a:cs typeface="Times New Roman" pitchFamily="18" charset="0"/>
              </a:rPr>
              <a:t>SiC</a:t>
            </a:r>
            <a:r>
              <a:rPr lang="zh-CN" altLang="en-US" dirty="0" smtClean="0"/>
              <a:t>探测器的暗电流较小，在相同条件下，</a:t>
            </a:r>
            <a:r>
              <a:rPr lang="en-US" dirty="0" err="1" smtClean="0"/>
              <a:t>SiC</a:t>
            </a:r>
            <a:r>
              <a:rPr lang="zh-CN" altLang="en-US" dirty="0" smtClean="0"/>
              <a:t>探测器的漏电流密度比</a:t>
            </a:r>
            <a:r>
              <a:rPr lang="en-US" dirty="0" smtClean="0"/>
              <a:t>Si</a:t>
            </a:r>
            <a:r>
              <a:rPr lang="zh-CN" altLang="en-US" dirty="0" smtClean="0"/>
              <a:t>探测器小</a:t>
            </a:r>
            <a:r>
              <a:rPr lang="en-US" dirty="0" smtClean="0"/>
              <a:t>3</a:t>
            </a:r>
            <a:r>
              <a:rPr lang="zh-CN" altLang="en-US" dirty="0" smtClean="0"/>
              <a:t>个数量级。</a:t>
            </a:r>
            <a:r>
              <a:rPr lang="en-US" dirty="0" smtClean="0"/>
              <a:t> </a:t>
            </a:r>
            <a:r>
              <a:rPr lang="en-US" dirty="0" err="1" smtClean="0"/>
              <a:t>SiC</a:t>
            </a:r>
            <a:r>
              <a:rPr lang="zh-CN" altLang="en-US" dirty="0" smtClean="0"/>
              <a:t>探测器具有漏电流小、信噪比好的优点。</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SiC</a:t>
            </a:r>
            <a:r>
              <a:rPr lang="zh-CN" altLang="en-US" dirty="0" smtClean="0"/>
              <a:t>晶体的离位能是</a:t>
            </a:r>
            <a:r>
              <a:rPr lang="en-US" dirty="0" smtClean="0"/>
              <a:t>Si</a:t>
            </a:r>
            <a:r>
              <a:rPr lang="zh-CN" altLang="en-US" dirty="0" smtClean="0"/>
              <a:t>的</a:t>
            </a:r>
            <a:r>
              <a:rPr lang="en-US" dirty="0" smtClean="0"/>
              <a:t>1.7</a:t>
            </a:r>
            <a:r>
              <a:rPr lang="zh-CN" altLang="en-US" dirty="0" smtClean="0"/>
              <a:t>倍，是</a:t>
            </a:r>
            <a:r>
              <a:rPr lang="en-US" dirty="0" err="1" smtClean="0"/>
              <a:t>Ge</a:t>
            </a:r>
            <a:r>
              <a:rPr lang="zh-CN" altLang="en-US" dirty="0" smtClean="0"/>
              <a:t>的</a:t>
            </a:r>
            <a:r>
              <a:rPr lang="en-US" dirty="0" smtClean="0"/>
              <a:t>1.5</a:t>
            </a:r>
            <a:r>
              <a:rPr lang="zh-CN" altLang="en-US" dirty="0" smtClean="0"/>
              <a:t>倍，</a:t>
            </a:r>
            <a:r>
              <a:rPr lang="en-US" altLang="zh-CN" dirty="0" smtClean="0"/>
              <a:t> </a:t>
            </a:r>
            <a:r>
              <a:rPr lang="en-US" altLang="zh-CN" dirty="0" err="1" smtClean="0"/>
              <a:t>SiC</a:t>
            </a:r>
            <a:r>
              <a:rPr lang="zh-CN" altLang="en-US" dirty="0" smtClean="0"/>
              <a:t>晶体形成弗兰克尔缺陷的几率较小，具有更好的抗辐射特性。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chemeClr val="accent2"/>
                </a:solidFill>
                <a:latin typeface="Times New Roman" pitchFamily="18" charset="0"/>
                <a:ea typeface="宋体" pitchFamily="2" charset="-122"/>
              </a:rPr>
              <a:t>SiC</a:t>
            </a:r>
            <a:r>
              <a:rPr lang="zh-CN" altLang="en-US" sz="1200" b="1" dirty="0" smtClean="0">
                <a:solidFill>
                  <a:schemeClr val="accent2"/>
                </a:solidFill>
                <a:latin typeface="Times New Roman" pitchFamily="18" charset="0"/>
                <a:ea typeface="宋体" pitchFamily="2" charset="-122"/>
              </a:rPr>
              <a:t>器件可在饱和漂移速度下工作，并具有较高的瞬时分辨率。</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这些良好的物理和化学特性，正好适用于在高温高压及强辐射的极端环境下工作</a:t>
            </a:r>
          </a:p>
          <a:p>
            <a:endParaRPr lang="zh-CN" altLang="en-US" dirty="0"/>
          </a:p>
        </p:txBody>
      </p:sp>
      <p:sp>
        <p:nvSpPr>
          <p:cNvPr id="4" name="灯片编号占位符 3"/>
          <p:cNvSpPr>
            <a:spLocks noGrp="1"/>
          </p:cNvSpPr>
          <p:nvPr>
            <p:ph type="sldNum" sz="quarter" idx="10"/>
          </p:nvPr>
        </p:nvSpPr>
        <p:spPr/>
        <p:txBody>
          <a:bodyPr/>
          <a:lstStyle/>
          <a:p>
            <a:fld id="{4782BABE-A268-4011-AB62-F38D4174A187}"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782BABE-A268-4011-AB62-F38D4174A187}"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782BABE-A268-4011-AB62-F38D4174A187}"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4BF6C-264B-4A7C-9D35-46537D7318FD}" type="slidenum">
              <a:rPr lang="en-US" altLang="zh-CN"/>
              <a:pPr/>
              <a:t>35</a:t>
            </a:fld>
            <a:endParaRPr lang="en-US" altLang="zh-CN"/>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背景副本"/>
          <p:cNvPicPr>
            <a:picLocks noChangeAspect="1" noChangeArrowheads="1"/>
          </p:cNvPicPr>
          <p:nvPr/>
        </p:nvPicPr>
        <p:blipFill>
          <a:blip r:embed="rId2" cstate="print"/>
          <a:srcRect l="7502" t="7797"/>
          <a:stretch>
            <a:fillRect/>
          </a:stretch>
        </p:blipFill>
        <p:spPr bwMode="auto">
          <a:xfrm>
            <a:off x="0" y="0"/>
            <a:ext cx="9180512" cy="6885384"/>
          </a:xfrm>
          <a:prstGeom prst="rect">
            <a:avLst/>
          </a:prstGeom>
          <a:noFill/>
          <a:ln w="9525">
            <a:noFill/>
            <a:miter lim="800000"/>
            <a:headEnd/>
            <a:tailEnd/>
          </a:ln>
        </p:spPr>
      </p:pic>
      <p:sp>
        <p:nvSpPr>
          <p:cNvPr id="165891" name="Rectangle 3"/>
          <p:cNvSpPr>
            <a:spLocks noGrp="1" noChangeArrowheads="1"/>
          </p:cNvSpPr>
          <p:nvPr>
            <p:ph type="ctrTitle"/>
          </p:nvPr>
        </p:nvSpPr>
        <p:spPr>
          <a:xfrm>
            <a:off x="571472" y="1714488"/>
            <a:ext cx="7772400" cy="2090735"/>
          </a:xfrm>
          <a:effectLst>
            <a:outerShdw dist="17961" dir="2700000" algn="ctr" rotWithShape="0">
              <a:schemeClr val="bg2"/>
            </a:outerShdw>
          </a:effectLst>
        </p:spPr>
        <p:txBody>
          <a:bodyPr/>
          <a:lstStyle>
            <a:lvl1pPr>
              <a:defRPr sz="5400" b="1">
                <a:solidFill>
                  <a:srgbClr val="0070C0"/>
                </a:solidFill>
              </a:defRPr>
            </a:lvl1pPr>
          </a:lstStyle>
          <a:p>
            <a:r>
              <a:rPr lang="zh-CN" altLang="en-US" dirty="0" smtClean="0"/>
              <a:t>单击此处编辑母版标题样式</a:t>
            </a:r>
            <a:endParaRPr lang="zh-CN" altLang="en-US" dirty="0"/>
          </a:p>
        </p:txBody>
      </p:sp>
      <p:sp>
        <p:nvSpPr>
          <p:cNvPr id="1658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smtClean="0"/>
              <a:t>单击此处编辑母版副标题样式</a:t>
            </a:r>
            <a:endParaRPr lang="zh-CN" altLang="en-US"/>
          </a:p>
        </p:txBody>
      </p:sp>
      <p:sp>
        <p:nvSpPr>
          <p:cNvPr id="5" name="Rectangle 5"/>
          <p:cNvSpPr>
            <a:spLocks noGrp="1" noChangeArrowheads="1"/>
          </p:cNvSpPr>
          <p:nvPr>
            <p:ph type="dt" sz="half" idx="10"/>
          </p:nvPr>
        </p:nvSpPr>
        <p:spPr/>
        <p:txBody>
          <a:bodyPr/>
          <a:lstStyle>
            <a:lvl1pPr>
              <a:defRPr smtClean="0"/>
            </a:lvl1pPr>
          </a:lstStyle>
          <a:p>
            <a:fld id="{BCE5B777-2637-46C7-9211-6DE6C16C0F9B}" type="datetime1">
              <a:rPr lang="zh-CN" altLang="en-US" smtClean="0"/>
              <a:pPr/>
              <a:t>2017/4/28</a:t>
            </a:fld>
            <a:endParaRPr lang="zh-CN" altLang="en-US"/>
          </a:p>
        </p:txBody>
      </p:sp>
      <p:sp>
        <p:nvSpPr>
          <p:cNvPr id="6" name="Rectangle 6"/>
          <p:cNvSpPr>
            <a:spLocks noGrp="1" noChangeArrowheads="1"/>
          </p:cNvSpPr>
          <p:nvPr>
            <p:ph type="ftr" sz="quarter" idx="11"/>
          </p:nvPr>
        </p:nvSpPr>
        <p:spPr/>
        <p:txBody>
          <a:bodyPr/>
          <a:lstStyle>
            <a:lvl1pPr>
              <a:defRPr smtClean="0"/>
            </a:lvl1pPr>
          </a:lstStyle>
          <a:p>
            <a:endParaRPr lang="zh-CN" altLang="en-US" dirty="0"/>
          </a:p>
        </p:txBody>
      </p:sp>
      <p:sp>
        <p:nvSpPr>
          <p:cNvPr id="8" name="Rectangle 7"/>
          <p:cNvSpPr>
            <a:spLocks noGrp="1" noChangeArrowheads="1"/>
          </p:cNvSpPr>
          <p:nvPr>
            <p:ph type="sldNum" sz="quarter" idx="12"/>
          </p:nvPr>
        </p:nvSpPr>
        <p:spPr>
          <a:xfrm>
            <a:off x="6553200" y="6245225"/>
            <a:ext cx="2133600" cy="476250"/>
          </a:xfrm>
          <a:ln/>
        </p:spPr>
        <p:txBody>
          <a:bodyPr/>
          <a:lstStyle>
            <a:lvl1pPr>
              <a:defRPr b="1">
                <a:solidFill>
                  <a:srgbClr val="FF0000"/>
                </a:solidFill>
                <a:latin typeface="Times New Roman" pitchFamily="18" charset="0"/>
                <a:cs typeface="Times New Roman" pitchFamily="18" charset="0"/>
              </a:defRPr>
            </a:lvl1pPr>
          </a:lstStyle>
          <a:p>
            <a:fld id="{E466ADA3-65EC-47D4-A8BD-622837ED8DCD}" type="slidenum">
              <a:rPr lang="zh-CN" altLang="en-US" smtClean="0"/>
              <a:pPr/>
              <a:t>‹#›</a:t>
            </a:fld>
            <a:r>
              <a:rPr lang="en-US" altLang="zh-CN" dirty="0" smtClean="0"/>
              <a:t>/40</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fld id="{9B60BE87-8AD0-4F72-A380-FF13181CC1A2}" type="datetime1">
              <a:rPr lang="zh-CN" altLang="en-US" smtClean="0"/>
              <a:pPr/>
              <a:t>2017/4/28</a:t>
            </a:fld>
            <a:endParaRPr lang="zh-CN" altLang="en-US"/>
          </a:p>
        </p:txBody>
      </p:sp>
      <p:sp>
        <p:nvSpPr>
          <p:cNvPr id="6" name="Rectangle 6"/>
          <p:cNvSpPr>
            <a:spLocks noGrp="1" noChangeArrowheads="1"/>
          </p:cNvSpPr>
          <p:nvPr>
            <p:ph type="ftr" sz="quarter" idx="11"/>
          </p:nvPr>
        </p:nvSpPr>
        <p:spPr>
          <a:ln/>
        </p:spPr>
        <p:txBody>
          <a:bodyPr/>
          <a:lstStyle>
            <a:lvl1pPr>
              <a:defRPr/>
            </a:lvl1pPr>
          </a:lstStyle>
          <a:p>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fld id="{625B4650-4D88-4153-B831-AAD622DC3ECC}" type="datetime1">
              <a:rPr lang="zh-CN" altLang="en-US" smtClean="0"/>
              <a:pPr/>
              <a:t>2017/4/28</a:t>
            </a:fld>
            <a:endParaRPr lang="zh-CN" altLang="en-US"/>
          </a:p>
        </p:txBody>
      </p:sp>
      <p:sp>
        <p:nvSpPr>
          <p:cNvPr id="6" name="Rectangle 6"/>
          <p:cNvSpPr>
            <a:spLocks noGrp="1" noChangeArrowheads="1"/>
          </p:cNvSpPr>
          <p:nvPr>
            <p:ph type="ftr" sz="quarter" idx="11"/>
          </p:nvPr>
        </p:nvSpPr>
        <p:spPr>
          <a:ln/>
        </p:spPr>
        <p:txBody>
          <a:bodyPr/>
          <a:lstStyle>
            <a:lvl1pPr>
              <a:defRPr/>
            </a:lvl1pPr>
          </a:lstStyle>
          <a:p>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fld id="{84BA4363-F4A8-4459-B614-AD9F638D6646}" type="datetime1">
              <a:rPr lang="zh-CN" altLang="en-US" smtClean="0"/>
              <a:pPr/>
              <a:t>2017/4/28</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fld id="{53834E73-8FE3-421F-A62B-2D6B27A45DAC}" type="datetime1">
              <a:rPr lang="zh-CN" altLang="en-US" smtClean="0"/>
              <a:pPr/>
              <a:t>2017/4/28</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71438"/>
            <a:ext cx="9144000" cy="83661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25538"/>
            <a:ext cx="4038600" cy="5327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125538"/>
            <a:ext cx="4038600" cy="258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865563"/>
            <a:ext cx="4038600" cy="258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4006014-AA38-46E4-934A-1634C7F0F329}" type="datetime1">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8038B4-565C-4638-847E-07A184ED3B0B}" type="datetime1">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8B3AE12-D9A2-4356-814A-AB0F86698A11}" type="datetime1">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B07CAEB-D442-4DB3-B511-6A5897031D87}" type="datetime1">
              <a:rPr lang="zh-CN" altLang="en-US" smtClean="0"/>
              <a:pPr/>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6D32D64-BD7B-4CB8-8806-88C97E356ECE}" type="datetime1">
              <a:rPr lang="zh-CN" altLang="en-US" smtClean="0"/>
              <a:pPr/>
              <a:t>2017/4/28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defRPr lang="zh-CN" altLang="en-US" sz="3500" b="1" baseline="0" dirty="0">
                <a:solidFill>
                  <a:schemeClr val="bg1"/>
                </a:solidFill>
                <a:effectLst/>
                <a:latin typeface="+mj-ea"/>
                <a:ea typeface="+mj-ea"/>
                <a:cs typeface="+mj-cs"/>
              </a:defRPr>
            </a:lvl1pPr>
          </a:lstStyle>
          <a:p>
            <a:pPr lvl="0" algn="l" rtl="0" eaLnBrk="1" fontAlgn="base" hangingPunct="1">
              <a:spcBef>
                <a:spcPct val="0"/>
              </a:spcBef>
              <a:spcAft>
                <a:spcPct val="0"/>
              </a:spcAft>
            </a:pPr>
            <a:r>
              <a:rPr lang="zh-CN" altLang="en-US" dirty="0" smtClean="0"/>
              <a:t>单击此处编辑母版标题样式</a:t>
            </a:r>
            <a:endParaRPr lang="zh-CN" altLang="en-US" dirty="0"/>
          </a:p>
        </p:txBody>
      </p:sp>
      <p:sp>
        <p:nvSpPr>
          <p:cNvPr id="3" name="Content Placeholder 2"/>
          <p:cNvSpPr>
            <a:spLocks noGrp="1"/>
          </p:cNvSpPr>
          <p:nvPr>
            <p:ph idx="1"/>
          </p:nvPr>
        </p:nvSpPr>
        <p:spPr/>
        <p:txBody>
          <a:bodyPr/>
          <a:lstStyle>
            <a:lvl1pPr algn="l">
              <a:buClr>
                <a:srgbClr val="00B0F0"/>
              </a:buClr>
              <a:buSzPct val="80000"/>
              <a:buFont typeface="Wingdings" pitchFamily="2" charset="2"/>
              <a:buChar char="n"/>
              <a:defRPr b="0">
                <a:solidFill>
                  <a:srgbClr val="002060"/>
                </a:solidFill>
                <a:latin typeface="+mn-ea"/>
                <a:ea typeface="+mn-ea"/>
              </a:defRPr>
            </a:lvl1pPr>
            <a:lvl2pPr algn="l">
              <a:buClr>
                <a:srgbClr val="00B050"/>
              </a:buClr>
              <a:buSzPct val="80000"/>
              <a:defRPr b="0" baseline="0">
                <a:solidFill>
                  <a:srgbClr val="0070C0"/>
                </a:solidFill>
                <a:latin typeface="+mn-ea"/>
                <a:ea typeface="+mn-ea"/>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Grp="1" noChangeArrowheads="1"/>
          </p:cNvSpPr>
          <p:nvPr>
            <p:ph type="dt" sz="half" idx="10"/>
          </p:nvPr>
        </p:nvSpPr>
        <p:spPr>
          <a:ln/>
        </p:spPr>
        <p:txBody>
          <a:bodyPr/>
          <a:lstStyle>
            <a:lvl1pPr>
              <a:defRPr/>
            </a:lvl1pPr>
          </a:lstStyle>
          <a:p>
            <a:fld id="{5ECC2D7E-F160-439E-BBE1-24D69CDB3956}" type="datetime1">
              <a:rPr lang="zh-CN" altLang="en-US" smtClean="0"/>
              <a:pPr/>
              <a:t>2017/4/28</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b="1">
                <a:solidFill>
                  <a:srgbClr val="FF0000"/>
                </a:solidFill>
                <a:latin typeface="Times New Roman" pitchFamily="18" charset="0"/>
                <a:cs typeface="Times New Roman" pitchFamily="18" charset="0"/>
              </a:defRPr>
            </a:lvl1pPr>
          </a:lstStyle>
          <a:p>
            <a:fld id="{E466ADA3-65EC-47D4-A8BD-622837ED8DCD}" type="slidenum">
              <a:rPr lang="zh-CN" altLang="en-US" smtClean="0"/>
              <a:pPr/>
              <a:t>‹#›</a:t>
            </a:fld>
            <a:r>
              <a:rPr lang="en-US" altLang="zh-CN" dirty="0" smtClean="0"/>
              <a:t>/40</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E68D59-A5C4-4C99-9857-71BF89172EF3}" type="datetime1">
              <a:rPr lang="zh-CN" altLang="en-US" smtClean="0"/>
              <a:pPr/>
              <a:t>2017/4/28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6CC87D-EA3C-4070-8A7F-2A070F3FA400}" type="datetime1">
              <a:rPr lang="zh-CN" altLang="en-US" smtClean="0"/>
              <a:pPr/>
              <a:t>2017/4/28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36BE5AF-FA7D-4C3C-B2A0-67614920F417}" type="datetime1">
              <a:rPr lang="zh-CN" altLang="en-US" smtClean="0"/>
              <a:pPr/>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1889AF-C6EB-419D-A2A5-D7DF4BF70744}" type="datetime1">
              <a:rPr lang="zh-CN" altLang="en-US" smtClean="0"/>
              <a:pPr/>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F7A63A-0ABA-46DC-91AF-A277BC6E005F}" type="datetime1">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8D5438-66ED-4A70-834A-76FCAA44A5AA}" type="datetime1">
              <a:rPr lang="zh-CN" altLang="en-US" smtClean="0"/>
              <a:pPr/>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6FE6D-8841-49ED-AAFC-4C4A3EBF279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fld id="{B4F9677B-61D3-4C27-B087-855E2DB6EC16}" type="datetime1">
              <a:rPr lang="zh-CN" altLang="en-US" smtClean="0"/>
              <a:pPr/>
              <a:t>2017/4/28</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r>
              <a:rPr lang="en-US" altLang="zh-CN" dirty="0" smtClean="0"/>
              <a:t>40</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defRPr lang="zh-CN" altLang="en-US" sz="3600" b="1" baseline="0">
                <a:solidFill>
                  <a:schemeClr val="tx1"/>
                </a:solidFill>
                <a:effectLst>
                  <a:outerShdw blurRad="38100" dist="38100" dir="2700000" algn="tl">
                    <a:srgbClr val="000000">
                      <a:alpha val="43137"/>
                    </a:srgbClr>
                  </a:outerShdw>
                </a:effectLst>
                <a:latin typeface="+mj-lt"/>
                <a:ea typeface="+mj-ea"/>
                <a:cs typeface="+mj-cs"/>
              </a:defRPr>
            </a:lvl1pPr>
          </a:lstStyle>
          <a:p>
            <a:pPr lvl="0" algn="l" rtl="0" eaLnBrk="1" fontAlgn="base" hangingPunct="1">
              <a:spcBef>
                <a:spcPct val="0"/>
              </a:spcBef>
              <a:spcAft>
                <a:spcPct val="0"/>
              </a:spcAft>
            </a:pPr>
            <a:r>
              <a:rPr lang="zh-CN" altLang="en-US" smtClean="0"/>
              <a:t>单击此处编辑母版标题样式</a:t>
            </a:r>
            <a:endParaRPr lang="zh-CN" altLang="en-US"/>
          </a:p>
        </p:txBody>
      </p:sp>
      <p:sp>
        <p:nvSpPr>
          <p:cNvPr id="3" name="Content Placeholder 2"/>
          <p:cNvSpPr>
            <a:spLocks noGrp="1"/>
          </p:cNvSpPr>
          <p:nvPr>
            <p:ph sz="half" idx="1"/>
          </p:nvPr>
        </p:nvSpPr>
        <p:spPr>
          <a:xfrm>
            <a:off x="457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fld id="{9B83AA65-5192-426B-9F4C-A0EEF585E318}" type="datetime1">
              <a:rPr lang="zh-CN" altLang="en-US" smtClean="0"/>
              <a:pPr/>
              <a:t>2017/4/28</a:t>
            </a:fld>
            <a:endParaRPr lang="zh-CN" altLang="en-US"/>
          </a:p>
        </p:txBody>
      </p:sp>
      <p:sp>
        <p:nvSpPr>
          <p:cNvPr id="6" name="Rectangle 6"/>
          <p:cNvSpPr>
            <a:spLocks noGrp="1" noChangeArrowheads="1"/>
          </p:cNvSpPr>
          <p:nvPr>
            <p:ph type="ftr" sz="quarter" idx="11"/>
          </p:nvPr>
        </p:nvSpPr>
        <p:spPr>
          <a:ln/>
        </p:spPr>
        <p:txBody>
          <a:bodyPr/>
          <a:lstStyle>
            <a:lvl1pPr>
              <a:defRPr/>
            </a:lvl1pPr>
          </a:lstStyle>
          <a:p>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r>
              <a:rPr lang="en-US" altLang="zh-CN" dirty="0" smtClean="0"/>
              <a:t>40</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defRPr lang="zh-CN" altLang="en-US" sz="3600" b="1" baseline="0">
                <a:solidFill>
                  <a:schemeClr val="tx1"/>
                </a:solidFill>
                <a:effectLst>
                  <a:outerShdw blurRad="38100" dist="38100" dir="2700000" algn="tl">
                    <a:srgbClr val="000000">
                      <a:alpha val="43137"/>
                    </a:srgbClr>
                  </a:outerShdw>
                </a:effectLst>
                <a:latin typeface="+mj-lt"/>
                <a:ea typeface="+mj-ea"/>
                <a:cs typeface="+mj-cs"/>
              </a:defRPr>
            </a:lvl1pPr>
          </a:lstStyle>
          <a:p>
            <a:pPr lvl="0" algn="l" rtl="0" eaLnBrk="1" fontAlgn="base" hangingPunct="1">
              <a:spcBef>
                <a:spcPct val="0"/>
              </a:spcBef>
              <a:spcAft>
                <a:spcPct val="0"/>
              </a:spcAft>
            </a:pPr>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fld id="{DCAF4C77-50A6-45F9-AD97-DD9760C56741}" type="datetime1">
              <a:rPr lang="zh-CN" altLang="en-US" smtClean="0"/>
              <a:pPr/>
              <a:t>2017/4/28</a:t>
            </a:fld>
            <a:endParaRPr lang="zh-CN" altLang="en-US"/>
          </a:p>
        </p:txBody>
      </p:sp>
      <p:sp>
        <p:nvSpPr>
          <p:cNvPr id="8" name="Rectangle 6"/>
          <p:cNvSpPr>
            <a:spLocks noGrp="1" noChangeArrowheads="1"/>
          </p:cNvSpPr>
          <p:nvPr>
            <p:ph type="ftr" sz="quarter" idx="11"/>
          </p:nvPr>
        </p:nvSpPr>
        <p:spPr>
          <a:ln/>
        </p:spPr>
        <p:txBody>
          <a:bodyPr/>
          <a:lstStyle>
            <a:lvl1pPr>
              <a:defRPr/>
            </a:lvl1pPr>
          </a:lstStyle>
          <a:p>
            <a:endParaRPr lang="zh-CN" altLang="en-US"/>
          </a:p>
        </p:txBody>
      </p:sp>
      <p:sp>
        <p:nvSpPr>
          <p:cNvPr id="9"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fld id="{CF2057AB-00CE-4110-BA8B-B6A17A260957}" type="datetime1">
              <a:rPr lang="zh-CN" altLang="en-US" smtClean="0"/>
              <a:pPr/>
              <a:t>2017/4/28</a:t>
            </a:fld>
            <a:endParaRPr lang="zh-CN" altLang="en-US"/>
          </a:p>
        </p:txBody>
      </p:sp>
      <p:sp>
        <p:nvSpPr>
          <p:cNvPr id="4" name="Rectangle 6"/>
          <p:cNvSpPr>
            <a:spLocks noGrp="1" noChangeArrowheads="1"/>
          </p:cNvSpPr>
          <p:nvPr>
            <p:ph type="ftr" sz="quarter" idx="11"/>
          </p:nvPr>
        </p:nvSpPr>
        <p:spPr>
          <a:ln/>
        </p:spPr>
        <p:txBody>
          <a:bodyPr/>
          <a:lstStyle>
            <a:lvl1pPr>
              <a:defRPr/>
            </a:lvl1pPr>
          </a:lstStyle>
          <a:p>
            <a:endParaRPr lang="zh-CN" altLang="en-US"/>
          </a:p>
        </p:txBody>
      </p:sp>
      <p:sp>
        <p:nvSpPr>
          <p:cNvPr id="5" name="Rectangle 7"/>
          <p:cNvSpPr>
            <a:spLocks noGrp="1" noChangeArrowheads="1"/>
          </p:cNvSpPr>
          <p:nvPr>
            <p:ph type="sldNum" sz="quarter" idx="12"/>
          </p:nvPr>
        </p:nvSpPr>
        <p:spPr>
          <a:ln/>
        </p:spPr>
        <p:txBody>
          <a:bodyPr/>
          <a:lstStyle>
            <a:lvl1pPr>
              <a:defRPr/>
            </a:lvl1pPr>
          </a:lstStyle>
          <a:p>
            <a:fld id="{E466ADA3-65EC-47D4-A8BD-622837ED8DC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AE4D26BE-D12F-430C-BC23-9874DBA2ED26}" type="datetime1">
              <a:rPr lang="zh-CN" altLang="en-US" smtClean="0"/>
              <a:pPr/>
              <a:t>2017/4/28</a:t>
            </a:fld>
            <a:endParaRPr lang="zh-CN" altLang="en-US" dirty="0"/>
          </a:p>
        </p:txBody>
      </p:sp>
      <p:sp>
        <p:nvSpPr>
          <p:cNvPr id="3" name="Rectangle 6"/>
          <p:cNvSpPr>
            <a:spLocks noGrp="1" noChangeArrowheads="1"/>
          </p:cNvSpPr>
          <p:nvPr>
            <p:ph type="ftr" sz="quarter" idx="11"/>
          </p:nvPr>
        </p:nvSpPr>
        <p:spPr>
          <a:ln/>
        </p:spPr>
        <p:txBody>
          <a:bodyPr/>
          <a:lstStyle>
            <a:lvl1pPr>
              <a:defRPr/>
            </a:lvl1pPr>
          </a:lstStyle>
          <a:p>
            <a:endParaRPr lang="zh-CN" altLang="en-US" dirty="0"/>
          </a:p>
        </p:txBody>
      </p:sp>
      <p:sp>
        <p:nvSpPr>
          <p:cNvPr id="4" name="Rectangle 7"/>
          <p:cNvSpPr>
            <a:spLocks noGrp="1" noChangeArrowheads="1"/>
          </p:cNvSpPr>
          <p:nvPr>
            <p:ph type="sldNum" sz="quarter" idx="12"/>
          </p:nvPr>
        </p:nvSpPr>
        <p:spPr>
          <a:ln/>
        </p:spPr>
        <p:txBody>
          <a:bodyPr/>
          <a:lstStyle>
            <a:lvl1pPr>
              <a:defRPr/>
            </a:lvl1pPr>
          </a:lstStyle>
          <a:p>
            <a:r>
              <a:rPr lang="en-US" altLang="zh-CN" dirty="0" smtClean="0"/>
              <a:t>/59</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F13C228-53A3-43CC-93C8-E0F9A10A12D2}" type="datetime1">
              <a:rPr lang="zh-CN" altLang="en-US" smtClean="0"/>
              <a:pPr/>
              <a:t>2017/4/28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r>
              <a:rPr lang="en-US" altLang="zh-CN" dirty="0" smtClean="0"/>
              <a:t>/20</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日期占位符 2"/>
          <p:cNvSpPr>
            <a:spLocks noGrp="1"/>
          </p:cNvSpPr>
          <p:nvPr>
            <p:ph type="dt" sz="half" idx="10"/>
          </p:nvPr>
        </p:nvSpPr>
        <p:spPr/>
        <p:txBody>
          <a:bodyPr/>
          <a:lstStyle/>
          <a:p>
            <a:fld id="{A932796B-4093-4998-88AD-A940C4E2BED9}" type="datetime1">
              <a:rPr lang="zh-CN" altLang="en-US" smtClean="0"/>
              <a:pPr/>
              <a:t>2017/4/28</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466ADA3-65EC-47D4-A8BD-622837ED8DCD}"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J:\资料\PPT----汇总\PPT模版\PPT背景副本-窄2.jpg"/>
          <p:cNvPicPr>
            <a:picLocks noChangeAspect="1" noChangeArrowheads="1"/>
          </p:cNvPicPr>
          <p:nvPr userDrawn="1"/>
        </p:nvPicPr>
        <p:blipFill>
          <a:blip r:embed="rId16">
            <a:extLst>
              <a:ext uri="{28A0092B-C50C-407E-A947-70E740481C1C}">
                <a14:useLocalDpi xmlns="" xmlns:a14="http://schemas.microsoft.com/office/drawing/2010/main" val="0"/>
              </a:ext>
            </a:extLst>
          </a:blip>
          <a:srcRect/>
          <a:stretch>
            <a:fillRect/>
          </a:stretch>
        </p:blipFill>
        <p:spPr bwMode="auto">
          <a:xfrm>
            <a:off x="1" y="1"/>
            <a:ext cx="9143999" cy="6879938"/>
          </a:xfrm>
          <a:prstGeom prst="rect">
            <a:avLst/>
          </a:prstGeom>
          <a:noFill/>
          <a:extLst>
            <a:ext uri="{909E8E84-426E-40DD-AFC4-6F175D3DCCD1}">
              <a14:hiddenFill xmlns="" xmlns:a14="http://schemas.microsoft.com/office/drawing/2010/main">
                <a:solidFill>
                  <a:srgbClr val="FFFFFF"/>
                </a:solidFill>
              </a14:hiddenFill>
            </a:ext>
          </a:extLst>
        </p:spPr>
      </p:pic>
      <p:sp>
        <p:nvSpPr>
          <p:cNvPr id="164867" name="Rectangle 3"/>
          <p:cNvSpPr>
            <a:spLocks noGrp="1" noChangeArrowheads="1"/>
          </p:cNvSpPr>
          <p:nvPr>
            <p:ph type="title"/>
          </p:nvPr>
        </p:nvSpPr>
        <p:spPr bwMode="auto">
          <a:xfrm>
            <a:off x="642910" y="44450"/>
            <a:ext cx="8043890" cy="95565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4"/>
          <p:cNvSpPr>
            <a:spLocks noGrp="1" noChangeArrowheads="1"/>
          </p:cNvSpPr>
          <p:nvPr>
            <p:ph type="body" idx="1"/>
          </p:nvPr>
        </p:nvSpPr>
        <p:spPr bwMode="auto">
          <a:xfrm>
            <a:off x="457200" y="1357297"/>
            <a:ext cx="8229600" cy="4768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6486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DB9E4F77-6991-4B52-B028-82ECA5CD8862}" type="datetime1">
              <a:rPr lang="zh-CN" altLang="en-US" smtClean="0"/>
              <a:pPr/>
              <a:t>2017/4/28</a:t>
            </a:fld>
            <a:endParaRPr lang="zh-CN" altLang="en-US"/>
          </a:p>
        </p:txBody>
      </p:sp>
      <p:sp>
        <p:nvSpPr>
          <p:cNvPr id="16487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zh-CN" altLang="en-US"/>
          </a:p>
        </p:txBody>
      </p:sp>
      <p:sp>
        <p:nvSpPr>
          <p:cNvPr id="16487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smtClean="0">
                <a:latin typeface="Times New Roman" pitchFamily="18" charset="0"/>
                <a:cs typeface="Times New Roman" pitchFamily="18" charset="0"/>
              </a:defRPr>
            </a:lvl1pPr>
          </a:lstStyle>
          <a:p>
            <a:fld id="{E466ADA3-65EC-47D4-A8BD-622837ED8DCD}" type="slidenum">
              <a:rPr lang="zh-CN" altLang="en-US" smtClean="0"/>
              <a:pPr/>
              <a:t>‹#›</a:t>
            </a:fld>
            <a:r>
              <a:rPr lang="en-US" altLang="zh-CN" dirty="0" smtClean="0"/>
              <a:t>/40</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4" r:id="rId8"/>
    <p:sldLayoutId id="2147483673" r:id="rId9"/>
    <p:sldLayoutId id="2147483668" r:id="rId10"/>
    <p:sldLayoutId id="2147483669" r:id="rId11"/>
    <p:sldLayoutId id="2147483670" r:id="rId12"/>
    <p:sldLayoutId id="2147483671" r:id="rId13"/>
    <p:sldLayoutId id="2147483672" r:id="rId14"/>
  </p:sldLayoutIdLst>
  <p:hf hdr="0" ftr="0" dt="0"/>
  <p:txStyles>
    <p:titleStyle>
      <a:lvl1pPr algn="l" rtl="0" eaLnBrk="1" fontAlgn="base" hangingPunct="1">
        <a:spcBef>
          <a:spcPct val="0"/>
        </a:spcBef>
        <a:spcAft>
          <a:spcPct val="0"/>
        </a:spcAft>
        <a:defRPr sz="3600" b="1" baseline="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600" b="1">
          <a:solidFill>
            <a:srgbClr val="FF0000"/>
          </a:solidFill>
          <a:latin typeface="Arial" charset="0"/>
          <a:ea typeface="华文中宋" pitchFamily="2" charset="-122"/>
        </a:defRPr>
      </a:lvl2pPr>
      <a:lvl3pPr algn="ctr" rtl="0" eaLnBrk="1" fontAlgn="base" hangingPunct="1">
        <a:spcBef>
          <a:spcPct val="0"/>
        </a:spcBef>
        <a:spcAft>
          <a:spcPct val="0"/>
        </a:spcAft>
        <a:defRPr sz="3600" b="1">
          <a:solidFill>
            <a:srgbClr val="FF0000"/>
          </a:solidFill>
          <a:latin typeface="Arial" charset="0"/>
          <a:ea typeface="华文中宋" pitchFamily="2" charset="-122"/>
        </a:defRPr>
      </a:lvl3pPr>
      <a:lvl4pPr algn="ctr" rtl="0" eaLnBrk="1" fontAlgn="base" hangingPunct="1">
        <a:spcBef>
          <a:spcPct val="0"/>
        </a:spcBef>
        <a:spcAft>
          <a:spcPct val="0"/>
        </a:spcAft>
        <a:defRPr sz="3600" b="1">
          <a:solidFill>
            <a:srgbClr val="FF0000"/>
          </a:solidFill>
          <a:latin typeface="Arial" charset="0"/>
          <a:ea typeface="华文中宋" pitchFamily="2" charset="-122"/>
        </a:defRPr>
      </a:lvl4pPr>
      <a:lvl5pPr algn="ctr" rtl="0" eaLnBrk="1" fontAlgn="base" hangingPunct="1">
        <a:spcBef>
          <a:spcPct val="0"/>
        </a:spcBef>
        <a:spcAft>
          <a:spcPct val="0"/>
        </a:spcAft>
        <a:defRPr sz="3600" b="1">
          <a:solidFill>
            <a:srgbClr val="FF0000"/>
          </a:solidFill>
          <a:latin typeface="Arial" charset="0"/>
          <a:ea typeface="华文中宋" pitchFamily="2"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p:titleStyle>
    <p:bodyStyle>
      <a:lvl1pPr marL="342900" indent="-342900" algn="just" rtl="0" eaLnBrk="1" fontAlgn="base" hangingPunct="1">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mn-cs"/>
        </a:defRPr>
      </a:lvl1pPr>
      <a:lvl2pPr marL="742950" indent="-285750" algn="just" rtl="0" eaLnBrk="1" fontAlgn="base" hangingPunct="1">
        <a:lnSpc>
          <a:spcPct val="110000"/>
        </a:lnSpc>
        <a:spcBef>
          <a:spcPct val="20000"/>
        </a:spcBef>
        <a:spcAft>
          <a:spcPct val="0"/>
        </a:spcAft>
        <a:buClr>
          <a:srgbClr val="33CC33"/>
        </a:buClr>
        <a:buFont typeface="Wingdings" pitchFamily="2" charset="2"/>
        <a:buChar char="l"/>
        <a:defRPr sz="2400" b="1">
          <a:solidFill>
            <a:srgbClr val="0000FF"/>
          </a:solidFill>
          <a:latin typeface="+mn-lt"/>
          <a:ea typeface="+mn-ea"/>
        </a:defRPr>
      </a:lvl2pPr>
      <a:lvl3pPr marL="1143000" indent="-228600" algn="just" rtl="0" eaLnBrk="1" fontAlgn="base" hangingPunct="1">
        <a:spcBef>
          <a:spcPct val="20000"/>
        </a:spcBef>
        <a:spcAft>
          <a:spcPct val="0"/>
        </a:spcAft>
        <a:buChar char="•"/>
        <a:defRPr sz="2400">
          <a:solidFill>
            <a:schemeClr val="tx1"/>
          </a:solidFill>
          <a:latin typeface="+mn-lt"/>
          <a:ea typeface="宋体" charset="-122"/>
        </a:defRPr>
      </a:lvl3pPr>
      <a:lvl4pPr marL="1600200" indent="-228600" algn="just" rtl="0" eaLnBrk="1" fontAlgn="base" hangingPunct="1">
        <a:spcBef>
          <a:spcPct val="20000"/>
        </a:spcBef>
        <a:spcAft>
          <a:spcPct val="0"/>
        </a:spcAft>
        <a:buChar char="–"/>
        <a:defRPr sz="2000">
          <a:solidFill>
            <a:schemeClr val="tx1"/>
          </a:solidFill>
          <a:latin typeface="+mn-lt"/>
          <a:ea typeface="宋体" charset="-122"/>
        </a:defRPr>
      </a:lvl4pPr>
      <a:lvl5pPr marL="2057400" indent="-228600" algn="just" rtl="0" eaLnBrk="1" fontAlgn="base" hangingPunct="1">
        <a:spcBef>
          <a:spcPct val="20000"/>
        </a:spcBef>
        <a:spcAft>
          <a:spcPct val="0"/>
        </a:spcAft>
        <a:buChar char="»"/>
        <a:defRPr sz="2000">
          <a:solidFill>
            <a:schemeClr val="tx1"/>
          </a:solidFill>
          <a:latin typeface="+mn-lt"/>
          <a:ea typeface="宋体"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8CE45-6C38-4ABF-A6DF-10BAD9A58D73}" type="datetime1">
              <a:rPr lang="zh-CN" altLang="en-US" smtClean="0"/>
              <a:pPr/>
              <a:t>2017/4/28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1">
                    <a:tint val="75000"/>
                  </a:schemeClr>
                </a:solidFill>
                <a:latin typeface="Times New Roman" pitchFamily="18" charset="0"/>
                <a:cs typeface="Times New Roman" pitchFamily="18" charset="0"/>
              </a:defRPr>
            </a:lvl1pPr>
          </a:lstStyle>
          <a:p>
            <a:fld id="{ACFDCC97-D826-48D5-86FA-FBD8BE4452EB}" type="slidenum">
              <a:rPr lang="zh-CN" altLang="en-US" smtClean="0"/>
              <a:pPr/>
              <a:t>‹#›</a:t>
            </a:fld>
            <a:r>
              <a:rPr lang="en-US" altLang="zh-CN" dirty="0" smtClean="0"/>
              <a:t>/36</a:t>
            </a:r>
            <a:endParaRPr lang="zh-CN" alt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jpe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0.jpeg"/><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6.bin"/><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tif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5.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45.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48.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17.bin"/><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19.bin"/><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oleObject" Target="../embeddings/oleObject23.bin"/><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oleObject" Target="../embeddings/oleObject26.bin"/><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oleObject" Target="../embeddings/oleObject27.bin"/><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oleObject" Target="../embeddings/oleObject31.bin"/><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4.jpeg"/><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中国科学院高能物理研究所.png"/>
          <p:cNvPicPr>
            <a:picLocks noChangeAspect="1"/>
          </p:cNvPicPr>
          <p:nvPr/>
        </p:nvPicPr>
        <p:blipFill>
          <a:blip r:embed="rId2"/>
          <a:stretch>
            <a:fillRect/>
          </a:stretch>
        </p:blipFill>
        <p:spPr>
          <a:xfrm>
            <a:off x="-2766" y="6460565"/>
            <a:ext cx="3357585" cy="380104"/>
          </a:xfrm>
          <a:prstGeom prst="rect">
            <a:avLst/>
          </a:prstGeom>
          <a:solidFill>
            <a:schemeClr val="accent1"/>
          </a:solidFill>
        </p:spPr>
      </p:pic>
      <p:sp>
        <p:nvSpPr>
          <p:cNvPr id="9" name="Rectangle 3"/>
          <p:cNvSpPr>
            <a:spLocks noGrp="1" noChangeArrowheads="1"/>
          </p:cNvSpPr>
          <p:nvPr>
            <p:ph type="subTitle" idx="1"/>
          </p:nvPr>
        </p:nvSpPr>
        <p:spPr>
          <a:xfrm>
            <a:off x="785786" y="3786190"/>
            <a:ext cx="7696200" cy="2767010"/>
          </a:xfrm>
        </p:spPr>
        <p:txBody>
          <a:bodyPr/>
          <a:lstStyle/>
          <a:p>
            <a:pPr>
              <a:lnSpc>
                <a:spcPct val="80000"/>
              </a:lnSpc>
            </a:pPr>
            <a:r>
              <a:rPr lang="zh-CN" altLang="en-US" sz="3600" b="1" dirty="0">
                <a:solidFill>
                  <a:schemeClr val="tx2"/>
                </a:solidFill>
                <a:latin typeface="楷体_GB2312" pitchFamily="49" charset="-122"/>
                <a:ea typeface="楷体_GB2312" pitchFamily="49" charset="-122"/>
              </a:rPr>
              <a:t>杜园园</a:t>
            </a:r>
            <a:r>
              <a:rPr lang="zh-CN" altLang="en-US" sz="2800" b="1" i="1" dirty="0">
                <a:solidFill>
                  <a:schemeClr val="tx2"/>
                </a:solidFill>
                <a:latin typeface="楷体_GB2312" pitchFamily="49" charset="-122"/>
                <a:ea typeface="楷体_GB2312" pitchFamily="49" charset="-122"/>
              </a:rPr>
              <a:t> </a:t>
            </a:r>
          </a:p>
          <a:p>
            <a:pPr>
              <a:lnSpc>
                <a:spcPct val="125000"/>
              </a:lnSpc>
            </a:pPr>
            <a:r>
              <a:rPr lang="zh-CN" altLang="en-US" sz="2400" b="1" dirty="0" smtClean="0">
                <a:solidFill>
                  <a:schemeClr val="tx2"/>
                </a:solidFill>
                <a:latin typeface="Times New Roman" pitchFamily="18" charset="0"/>
                <a:ea typeface="楷体_GB2312" pitchFamily="49" charset="-122"/>
              </a:rPr>
              <a:t>中国科学院高能物理研究所</a:t>
            </a:r>
            <a:endParaRPr lang="en-US" altLang="zh-CN" sz="2400" b="1" dirty="0" smtClean="0">
              <a:solidFill>
                <a:schemeClr val="tx2"/>
              </a:solidFill>
              <a:latin typeface="Times New Roman" pitchFamily="18" charset="0"/>
              <a:ea typeface="楷体_GB2312" pitchFamily="49" charset="-122"/>
            </a:endParaRPr>
          </a:p>
          <a:p>
            <a:pPr>
              <a:lnSpc>
                <a:spcPct val="125000"/>
              </a:lnSpc>
            </a:pPr>
            <a:r>
              <a:rPr lang="zh-CN" altLang="en-US" sz="2400" b="1" dirty="0" smtClean="0">
                <a:solidFill>
                  <a:schemeClr val="tx2"/>
                </a:solidFill>
                <a:latin typeface="Times New Roman" pitchFamily="18" charset="0"/>
                <a:ea typeface="楷体_GB2312" pitchFamily="49" charset="-122"/>
              </a:rPr>
              <a:t>粒子天体物理中心</a:t>
            </a:r>
            <a:endParaRPr lang="en-US" altLang="zh-CN" sz="2400" b="1" dirty="0" smtClean="0">
              <a:solidFill>
                <a:schemeClr val="tx2"/>
              </a:solidFill>
              <a:latin typeface="Times New Roman" pitchFamily="18" charset="0"/>
              <a:ea typeface="楷体_GB2312" pitchFamily="49" charset="-122"/>
            </a:endParaRPr>
          </a:p>
          <a:p>
            <a:pPr>
              <a:lnSpc>
                <a:spcPct val="125000"/>
              </a:lnSpc>
            </a:pPr>
            <a:endParaRPr lang="en-US" altLang="zh-CN" sz="2400" b="1" dirty="0" smtClean="0">
              <a:solidFill>
                <a:schemeClr val="tx2"/>
              </a:solidFill>
              <a:latin typeface="Times New Roman" pitchFamily="18" charset="0"/>
              <a:ea typeface="楷体_GB2312" pitchFamily="49" charset="-122"/>
            </a:endParaRPr>
          </a:p>
          <a:p>
            <a:pPr>
              <a:lnSpc>
                <a:spcPct val="125000"/>
              </a:lnSpc>
            </a:pPr>
            <a:r>
              <a:rPr lang="en-US" altLang="zh-CN" sz="2400" b="1" dirty="0" smtClean="0">
                <a:solidFill>
                  <a:schemeClr val="tx2"/>
                </a:solidFill>
                <a:latin typeface="Times New Roman" pitchFamily="18" charset="0"/>
                <a:ea typeface="楷体_GB2312" pitchFamily="49" charset="-122"/>
              </a:rPr>
              <a:t>2017</a:t>
            </a:r>
            <a:r>
              <a:rPr lang="zh-CN" altLang="en-US" sz="2400" b="1" dirty="0" smtClean="0">
                <a:solidFill>
                  <a:schemeClr val="tx2"/>
                </a:solidFill>
                <a:latin typeface="Times New Roman" pitchFamily="18" charset="0"/>
                <a:ea typeface="楷体_GB2312" pitchFamily="49" charset="-122"/>
              </a:rPr>
              <a:t>年</a:t>
            </a:r>
            <a:r>
              <a:rPr lang="en-US" altLang="zh-CN" sz="2400" b="1" dirty="0" smtClean="0">
                <a:solidFill>
                  <a:schemeClr val="tx2"/>
                </a:solidFill>
                <a:latin typeface="Times New Roman" pitchFamily="18" charset="0"/>
                <a:ea typeface="楷体_GB2312" pitchFamily="49" charset="-122"/>
              </a:rPr>
              <a:t>4</a:t>
            </a:r>
            <a:r>
              <a:rPr lang="zh-CN" altLang="en-US" sz="2400" b="1" dirty="0" smtClean="0">
                <a:solidFill>
                  <a:schemeClr val="tx2"/>
                </a:solidFill>
                <a:latin typeface="Times New Roman" pitchFamily="18" charset="0"/>
                <a:ea typeface="楷体_GB2312" pitchFamily="49" charset="-122"/>
              </a:rPr>
              <a:t>月</a:t>
            </a:r>
            <a:r>
              <a:rPr lang="en-US" altLang="zh-CN" sz="2400" b="1" dirty="0" smtClean="0">
                <a:solidFill>
                  <a:schemeClr val="tx2"/>
                </a:solidFill>
                <a:latin typeface="Times New Roman" pitchFamily="18" charset="0"/>
                <a:ea typeface="楷体_GB2312" pitchFamily="49" charset="-122"/>
              </a:rPr>
              <a:t>28</a:t>
            </a:r>
            <a:r>
              <a:rPr lang="zh-CN" altLang="en-US" sz="2400" b="1" dirty="0" smtClean="0">
                <a:solidFill>
                  <a:schemeClr val="tx2"/>
                </a:solidFill>
                <a:latin typeface="Times New Roman" pitchFamily="18" charset="0"/>
                <a:ea typeface="楷体_GB2312" pitchFamily="49" charset="-122"/>
              </a:rPr>
              <a:t>日</a:t>
            </a:r>
            <a:endParaRPr lang="zh-CN" altLang="en-US" sz="2400" b="1" dirty="0">
              <a:solidFill>
                <a:schemeClr val="tx2"/>
              </a:solidFill>
              <a:latin typeface="Times New Roman" pitchFamily="18" charset="0"/>
              <a:ea typeface="楷体_GB2312" pitchFamily="49" charset="-122"/>
            </a:endParaRPr>
          </a:p>
        </p:txBody>
      </p:sp>
      <p:sp>
        <p:nvSpPr>
          <p:cNvPr id="7" name="Text Box 4"/>
          <p:cNvSpPr txBox="1">
            <a:spLocks noChangeArrowheads="1"/>
          </p:cNvSpPr>
          <p:nvPr/>
        </p:nvSpPr>
        <p:spPr bwMode="auto">
          <a:xfrm>
            <a:off x="1071538" y="285728"/>
            <a:ext cx="7572428" cy="523220"/>
          </a:xfrm>
          <a:prstGeom prst="rect">
            <a:avLst/>
          </a:prstGeom>
          <a:noFill/>
          <a:ln w="9525">
            <a:noFill/>
            <a:miter lim="800000"/>
            <a:headEnd/>
            <a:tailEnd/>
          </a:ln>
          <a:effectLst/>
        </p:spPr>
        <p:txBody>
          <a:bodyPr wrap="square">
            <a:spAutoFit/>
          </a:bodyPr>
          <a:lstStyle/>
          <a:p>
            <a:pPr algn="ctr">
              <a:spcBef>
                <a:spcPct val="50000"/>
              </a:spcBef>
            </a:pPr>
            <a:r>
              <a:rPr lang="zh-CN" altLang="en-US" sz="2800" b="0" dirty="0" smtClean="0">
                <a:solidFill>
                  <a:srgbClr val="FF0000"/>
                </a:solidFill>
                <a:latin typeface="Arial" pitchFamily="34" charset="0"/>
                <a:ea typeface="黑体" pitchFamily="49" charset="-122"/>
              </a:rPr>
              <a:t>半导体辐射探测器研讨会</a:t>
            </a:r>
            <a:endParaRPr lang="zh-CN" altLang="en-US" sz="2800" b="0" dirty="0">
              <a:solidFill>
                <a:srgbClr val="FF0000"/>
              </a:solidFill>
              <a:latin typeface="Arial" pitchFamily="34" charset="0"/>
              <a:ea typeface="黑体" pitchFamily="49" charset="-122"/>
            </a:endParaRPr>
          </a:p>
        </p:txBody>
      </p:sp>
      <p:sp>
        <p:nvSpPr>
          <p:cNvPr id="8" name="Rectangle 2"/>
          <p:cNvSpPr txBox="1">
            <a:spLocks noChangeArrowheads="1"/>
          </p:cNvSpPr>
          <p:nvPr/>
        </p:nvSpPr>
        <p:spPr bwMode="auto">
          <a:xfrm>
            <a:off x="428596" y="1357298"/>
            <a:ext cx="8358246" cy="147002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algn="ctr"/>
            <a:r>
              <a:rPr lang="en-US" sz="4000" b="1" dirty="0" smtClean="0">
                <a:latin typeface="Times New Roman" pitchFamily="18" charset="0"/>
                <a:cs typeface="Times New Roman" pitchFamily="18" charset="0"/>
              </a:rPr>
              <a:t>4H-SiC</a:t>
            </a:r>
            <a:r>
              <a:rPr lang="en-US" sz="4000" b="1" dirty="0" smtClean="0"/>
              <a:t> </a:t>
            </a:r>
            <a:r>
              <a:rPr lang="zh-CN" altLang="en-US" sz="4000" b="1" dirty="0" smtClean="0"/>
              <a:t>肖特基二极管探测器对</a:t>
            </a:r>
            <a:r>
              <a:rPr lang="en-US" sz="4000" b="1" dirty="0" smtClean="0">
                <a:latin typeface="Times New Roman" pitchFamily="18" charset="0"/>
                <a:cs typeface="Times New Roman" pitchFamily="18" charset="0"/>
              </a:rPr>
              <a:t>γ</a:t>
            </a:r>
            <a:r>
              <a:rPr lang="zh-CN" altLang="en-US" sz="4000" b="1" dirty="0" smtClean="0"/>
              <a:t>射线的辐照效应研究</a:t>
            </a:r>
            <a:endParaRPr lang="zh-CN" altLang="en-US" sz="4000" b="1" dirty="0">
              <a:solidFill>
                <a:schemeClr val="accent2"/>
              </a:solidFill>
              <a:latin typeface="Times New Roman" pitchFamily="18" charset="0"/>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6" name="图片 5" descr="中国科学院高能物理研究所.png"/>
          <p:cNvPicPr>
            <a:picLocks noChangeAspect="1"/>
          </p:cNvPicPr>
          <p:nvPr/>
        </p:nvPicPr>
        <p:blipFill>
          <a:blip r:embed="rId3"/>
          <a:stretch>
            <a:fillRect/>
          </a:stretch>
        </p:blipFill>
        <p:spPr>
          <a:xfrm>
            <a:off x="-2766" y="6460565"/>
            <a:ext cx="3357585" cy="380104"/>
          </a:xfrm>
          <a:prstGeom prst="rect">
            <a:avLst/>
          </a:prstGeom>
          <a:solidFill>
            <a:schemeClr val="accent1"/>
          </a:solidFill>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8" name="矩形 7"/>
          <p:cNvSpPr/>
          <p:nvPr/>
        </p:nvSpPr>
        <p:spPr>
          <a:xfrm>
            <a:off x="2748217" y="571520"/>
            <a:ext cx="3430747" cy="523220"/>
          </a:xfrm>
          <a:prstGeom prst="rect">
            <a:avLst/>
          </a:prstGeom>
        </p:spPr>
        <p:txBody>
          <a:bodyPr wrap="none">
            <a:spAutoFit/>
          </a:bodyPr>
          <a:lstStyle/>
          <a:p>
            <a:r>
              <a:rPr lang="zh-CN" altLang="en-US" sz="2800" b="1" dirty="0" smtClean="0">
                <a:solidFill>
                  <a:srgbClr val="FF0000"/>
                </a:solidFill>
                <a:latin typeface="Times New Roman" pitchFamily="18" charset="0"/>
                <a:ea typeface="宋体" pitchFamily="2" charset="-122"/>
              </a:rPr>
              <a:t>欧姆接触电极的制备</a:t>
            </a:r>
            <a:endParaRPr lang="zh-CN" altLang="en-US" sz="2800" b="1" dirty="0">
              <a:solidFill>
                <a:srgbClr val="FF0000"/>
              </a:solidFill>
              <a:latin typeface="Times New Roman" pitchFamily="18" charset="0"/>
            </a:endParaRPr>
          </a:p>
        </p:txBody>
      </p:sp>
      <p:sp>
        <p:nvSpPr>
          <p:cNvPr id="11" name="TextBox 10"/>
          <p:cNvSpPr txBox="1"/>
          <p:nvPr/>
        </p:nvSpPr>
        <p:spPr>
          <a:xfrm>
            <a:off x="81521" y="2065813"/>
            <a:ext cx="8979296" cy="923330"/>
          </a:xfrm>
          <a:prstGeom prst="rect">
            <a:avLst/>
          </a:prstGeom>
          <a:noFill/>
        </p:spPr>
        <p:txBody>
          <a:bodyPr wrap="square" rtlCol="0">
            <a:spAutoFit/>
          </a:bodyPr>
          <a:lstStyle/>
          <a:p>
            <a:pPr>
              <a:lnSpc>
                <a:spcPct val="150000"/>
              </a:lnSpc>
            </a:pPr>
            <a:r>
              <a:rPr lang="en-US" altLang="zh-CN" b="1" dirty="0" smtClean="0">
                <a:solidFill>
                  <a:srgbClr val="FF0000"/>
                </a:solidFill>
                <a:latin typeface="Times New Roman" pitchFamily="18" charset="0"/>
              </a:rPr>
              <a:t>1. </a:t>
            </a:r>
            <a:r>
              <a:rPr lang="zh-CN" altLang="en-US" b="1" dirty="0" smtClean="0">
                <a:solidFill>
                  <a:srgbClr val="FF0000"/>
                </a:solidFill>
                <a:latin typeface="Times New Roman" pitchFamily="18" charset="0"/>
              </a:rPr>
              <a:t>设计和制备了衡量欧姆接触的比接触电阻率所需线性传输线模型</a:t>
            </a:r>
            <a:r>
              <a:rPr lang="en-US" b="1" dirty="0" smtClean="0">
                <a:solidFill>
                  <a:srgbClr val="FF0000"/>
                </a:solidFill>
                <a:latin typeface="Times New Roman" pitchFamily="18" charset="0"/>
              </a:rPr>
              <a:t>(L-TLM)</a:t>
            </a:r>
            <a:r>
              <a:rPr lang="zh-CN" altLang="en-US" b="1" dirty="0" smtClean="0">
                <a:solidFill>
                  <a:srgbClr val="FF0000"/>
                </a:solidFill>
                <a:latin typeface="Times New Roman" pitchFamily="18" charset="0"/>
              </a:rPr>
              <a:t>的光刻掩膜版</a:t>
            </a:r>
            <a:r>
              <a:rPr lang="zh-CN" altLang="en-US" dirty="0" smtClean="0">
                <a:latin typeface="Times New Roman" pitchFamily="18" charset="0"/>
              </a:rPr>
              <a:t>。</a:t>
            </a:r>
            <a:endParaRPr lang="zh-CN" altLang="en-US" dirty="0">
              <a:latin typeface="Times New Roman" pitchFamily="18" charset="0"/>
            </a:endParaRPr>
          </a:p>
        </p:txBody>
      </p:sp>
      <p:sp>
        <p:nvSpPr>
          <p:cNvPr id="12" name="TextBox 11"/>
          <p:cNvSpPr txBox="1"/>
          <p:nvPr/>
        </p:nvSpPr>
        <p:spPr>
          <a:xfrm>
            <a:off x="112649" y="1231281"/>
            <a:ext cx="8739749" cy="923330"/>
          </a:xfrm>
          <a:prstGeom prst="rect">
            <a:avLst/>
          </a:prstGeom>
          <a:noFill/>
        </p:spPr>
        <p:txBody>
          <a:bodyPr wrap="square" rtlCol="0">
            <a:spAutoFit/>
          </a:bodyPr>
          <a:lstStyle/>
          <a:p>
            <a:pPr>
              <a:lnSpc>
                <a:spcPct val="150000"/>
              </a:lnSpc>
            </a:pPr>
            <a:r>
              <a:rPr lang="en-US" altLang="zh-CN" dirty="0" smtClean="0">
                <a:latin typeface="Times New Roman" pitchFamily="18" charset="0"/>
              </a:rPr>
              <a:t>     </a:t>
            </a:r>
            <a:r>
              <a:rPr lang="en-US" altLang="zh-CN" dirty="0" err="1" smtClean="0">
                <a:latin typeface="Times New Roman" pitchFamily="18" charset="0"/>
              </a:rPr>
              <a:t>SiC</a:t>
            </a:r>
            <a:r>
              <a:rPr lang="zh-CN" altLang="en-US" dirty="0" smtClean="0">
                <a:latin typeface="Times New Roman" pitchFamily="18" charset="0"/>
              </a:rPr>
              <a:t>探测器欧姆接触的制备步骤包括：光刻</a:t>
            </a:r>
            <a:r>
              <a:rPr lang="en-US" dirty="0" smtClean="0">
                <a:latin typeface="Times New Roman" pitchFamily="18" charset="0"/>
              </a:rPr>
              <a:t>L-TLM</a:t>
            </a:r>
            <a:r>
              <a:rPr lang="zh-CN" altLang="en-US" dirty="0" smtClean="0">
                <a:latin typeface="Times New Roman" pitchFamily="18" charset="0"/>
              </a:rPr>
              <a:t>线性传输线模型，淀积金属，剥离，退火，电学测试。</a:t>
            </a:r>
            <a:endParaRPr lang="zh-CN" altLang="en-US" dirty="0">
              <a:latin typeface="Times New Roman" pitchFamily="18" charset="0"/>
            </a:endParaRPr>
          </a:p>
        </p:txBody>
      </p:sp>
      <p:pic>
        <p:nvPicPr>
          <p:cNvPr id="13" name="图片 12" descr="L-TLM尺寸.png"/>
          <p:cNvPicPr/>
          <p:nvPr/>
        </p:nvPicPr>
        <p:blipFill>
          <a:blip r:embed="rId5"/>
          <a:srcRect/>
          <a:stretch>
            <a:fillRect/>
          </a:stretch>
        </p:blipFill>
        <p:spPr bwMode="auto">
          <a:xfrm>
            <a:off x="500034" y="2786058"/>
            <a:ext cx="3357586" cy="3643338"/>
          </a:xfrm>
          <a:prstGeom prst="rect">
            <a:avLst/>
          </a:prstGeom>
          <a:noFill/>
          <a:ln w="9525">
            <a:noFill/>
            <a:miter lim="800000"/>
            <a:headEnd/>
            <a:tailEnd/>
          </a:ln>
        </p:spPr>
      </p:pic>
      <p:pic>
        <p:nvPicPr>
          <p:cNvPr id="14" name="图片 13" descr="dot-CTLM模型图.png"/>
          <p:cNvPicPr/>
          <p:nvPr/>
        </p:nvPicPr>
        <p:blipFill>
          <a:blip r:embed="rId6"/>
          <a:stretch>
            <a:fillRect/>
          </a:stretch>
        </p:blipFill>
        <p:spPr>
          <a:xfrm>
            <a:off x="4286248" y="3214686"/>
            <a:ext cx="4657727" cy="23574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6" name="图片 5" descr="中国科学院高能物理研究所.png"/>
          <p:cNvPicPr>
            <a:picLocks noChangeAspect="1"/>
          </p:cNvPicPr>
          <p:nvPr/>
        </p:nvPicPr>
        <p:blipFill>
          <a:blip r:embed="rId3"/>
          <a:stretch>
            <a:fillRect/>
          </a:stretch>
        </p:blipFill>
        <p:spPr>
          <a:xfrm>
            <a:off x="-2766" y="6460565"/>
            <a:ext cx="3357585" cy="380104"/>
          </a:xfrm>
          <a:prstGeom prst="rect">
            <a:avLst/>
          </a:prstGeom>
          <a:solidFill>
            <a:schemeClr val="accent1"/>
          </a:solidFill>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pic>
        <p:nvPicPr>
          <p:cNvPr id="7" name="图片 6" descr="P1070438.JPG"/>
          <p:cNvPicPr/>
          <p:nvPr/>
        </p:nvPicPr>
        <p:blipFill>
          <a:blip r:embed="rId5" cstate="print"/>
          <a:srcRect l="19504" t="11807" r="17830" b="6024"/>
          <a:stretch>
            <a:fillRect/>
          </a:stretch>
        </p:blipFill>
        <p:spPr>
          <a:xfrm>
            <a:off x="2214546" y="642918"/>
            <a:ext cx="2209800" cy="2057400"/>
          </a:xfrm>
          <a:prstGeom prst="rect">
            <a:avLst/>
          </a:prstGeom>
        </p:spPr>
      </p:pic>
      <p:pic>
        <p:nvPicPr>
          <p:cNvPr id="8" name="图片 7" descr="IMG_20140115_140805.jpg"/>
          <p:cNvPicPr/>
          <p:nvPr/>
        </p:nvPicPr>
        <p:blipFill>
          <a:blip r:embed="rId6" cstate="print"/>
          <a:srcRect l="838" t="8592" r="13279" b="34248"/>
          <a:stretch>
            <a:fillRect/>
          </a:stretch>
        </p:blipFill>
        <p:spPr>
          <a:xfrm rot="16200000">
            <a:off x="4532111" y="468493"/>
            <a:ext cx="1984258" cy="2190232"/>
          </a:xfrm>
          <a:prstGeom prst="rect">
            <a:avLst/>
          </a:prstGeom>
        </p:spPr>
      </p:pic>
      <p:pic>
        <p:nvPicPr>
          <p:cNvPr id="9" name="图片 8"/>
          <p:cNvPicPr/>
          <p:nvPr/>
        </p:nvPicPr>
        <p:blipFill>
          <a:blip r:embed="rId7"/>
          <a:srcRect l="1806" t="4322"/>
          <a:stretch>
            <a:fillRect/>
          </a:stretch>
        </p:blipFill>
        <p:spPr bwMode="auto">
          <a:xfrm>
            <a:off x="1571604" y="3143248"/>
            <a:ext cx="6500858" cy="3273748"/>
          </a:xfrm>
          <a:prstGeom prst="rect">
            <a:avLst/>
          </a:prstGeom>
          <a:noFill/>
          <a:ln w="9525">
            <a:noFill/>
            <a:miter lim="800000"/>
            <a:headEnd/>
            <a:tailEnd/>
          </a:ln>
        </p:spPr>
      </p:pic>
      <p:sp>
        <p:nvSpPr>
          <p:cNvPr id="12" name="TextBox 11"/>
          <p:cNvSpPr txBox="1"/>
          <p:nvPr/>
        </p:nvSpPr>
        <p:spPr>
          <a:xfrm>
            <a:off x="214282" y="2786058"/>
            <a:ext cx="1571636" cy="400110"/>
          </a:xfrm>
          <a:prstGeom prst="rect">
            <a:avLst/>
          </a:prstGeom>
          <a:noFill/>
        </p:spPr>
        <p:txBody>
          <a:bodyPr wrap="square" rtlCol="0">
            <a:spAutoFit/>
          </a:bodyPr>
          <a:lstStyle/>
          <a:p>
            <a:r>
              <a:rPr lang="en-US" altLang="zh-CN" sz="2000" b="1" dirty="0" smtClean="0">
                <a:solidFill>
                  <a:srgbClr val="FF0000"/>
                </a:solidFill>
              </a:rPr>
              <a:t>2. </a:t>
            </a:r>
            <a:r>
              <a:rPr lang="zh-CN" altLang="en-US" sz="2000" b="1" dirty="0" smtClean="0">
                <a:solidFill>
                  <a:srgbClr val="FF0000"/>
                </a:solidFill>
              </a:rPr>
              <a:t>光刻</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3"/>
          <a:stretch>
            <a:fillRect/>
          </a:stretch>
        </p:blipFill>
        <p:spPr>
          <a:xfrm>
            <a:off x="1" y="0"/>
            <a:ext cx="928662" cy="790514"/>
          </a:xfrm>
          <a:prstGeom prst="rect">
            <a:avLst/>
          </a:prstGeom>
        </p:spPr>
      </p:pic>
      <p:sp>
        <p:nvSpPr>
          <p:cNvPr id="11" name="TextBox 10"/>
          <p:cNvSpPr txBox="1"/>
          <p:nvPr/>
        </p:nvSpPr>
        <p:spPr>
          <a:xfrm>
            <a:off x="857224" y="571480"/>
            <a:ext cx="2286016" cy="400110"/>
          </a:xfrm>
          <a:prstGeom prst="rect">
            <a:avLst/>
          </a:prstGeom>
          <a:noFill/>
        </p:spPr>
        <p:txBody>
          <a:bodyPr wrap="square" rtlCol="0">
            <a:spAutoFit/>
          </a:bodyPr>
          <a:lstStyle/>
          <a:p>
            <a:r>
              <a:rPr lang="en-US" altLang="zh-CN" sz="2000" b="1" dirty="0" smtClean="0">
                <a:solidFill>
                  <a:srgbClr val="FF0000"/>
                </a:solidFill>
              </a:rPr>
              <a:t>3. </a:t>
            </a:r>
            <a:r>
              <a:rPr lang="zh-CN" altLang="en-US" sz="2000" b="1" dirty="0" smtClean="0">
                <a:solidFill>
                  <a:srgbClr val="FF0000"/>
                </a:solidFill>
              </a:rPr>
              <a:t>淀积金属</a:t>
            </a:r>
            <a:endParaRPr lang="zh-CN" altLang="en-US" sz="2000" b="1" dirty="0">
              <a:solidFill>
                <a:srgbClr val="FF0000"/>
              </a:solidFill>
            </a:endParaRPr>
          </a:p>
        </p:txBody>
      </p:sp>
      <p:sp>
        <p:nvSpPr>
          <p:cNvPr id="12" name="TextBox 11"/>
          <p:cNvSpPr txBox="1"/>
          <p:nvPr/>
        </p:nvSpPr>
        <p:spPr>
          <a:xfrm>
            <a:off x="154669" y="1039643"/>
            <a:ext cx="8632173" cy="1754326"/>
          </a:xfrm>
          <a:prstGeom prst="rect">
            <a:avLst/>
          </a:prstGeom>
          <a:noFill/>
        </p:spPr>
        <p:txBody>
          <a:bodyPr wrap="square" rtlCol="0">
            <a:spAutoFit/>
          </a:bodyPr>
          <a:lstStyle/>
          <a:p>
            <a:pPr>
              <a:lnSpc>
                <a:spcPct val="150000"/>
              </a:lnSpc>
            </a:pPr>
            <a:r>
              <a:rPr lang="zh-CN" altLang="en-US" dirty="0" smtClean="0"/>
              <a:t>电极材料选择：</a:t>
            </a:r>
            <a:endParaRPr lang="en-US" altLang="zh-CN" dirty="0" smtClean="0"/>
          </a:p>
          <a:p>
            <a:pPr>
              <a:lnSpc>
                <a:spcPct val="150000"/>
              </a:lnSpc>
            </a:pPr>
            <a:r>
              <a:rPr lang="zh-CN" altLang="en-US" dirty="0" smtClean="0"/>
              <a:t>文献中报道：</a:t>
            </a:r>
            <a:r>
              <a:rPr lang="en-US" altLang="zh-CN" dirty="0" smtClean="0">
                <a:latin typeface="Times New Roman" pitchFamily="18" charset="0"/>
                <a:cs typeface="Times New Roman" pitchFamily="18" charset="0"/>
              </a:rPr>
              <a:t>Ni</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Ti</a:t>
            </a:r>
            <a:r>
              <a:rPr lang="zh-CN" altLang="en-US" dirty="0" smtClean="0">
                <a:latin typeface="Times New Roman" pitchFamily="18" charset="0"/>
                <a:cs typeface="Times New Roman" pitchFamily="18" charset="0"/>
              </a:rPr>
              <a:t>、</a:t>
            </a:r>
            <a:r>
              <a:rPr lang="en-US" altLang="zh-CN" dirty="0" err="1" smtClean="0">
                <a:latin typeface="Times New Roman" pitchFamily="18" charset="0"/>
                <a:cs typeface="Times New Roman" pitchFamily="18" charset="0"/>
              </a:rPr>
              <a:t>TiC</a:t>
            </a:r>
            <a:r>
              <a:rPr lang="zh-CN" altLang="en-US" dirty="0" smtClean="0">
                <a:latin typeface="Times New Roman" pitchFamily="18" charset="0"/>
                <a:cs typeface="Times New Roman" pitchFamily="18" charset="0"/>
              </a:rPr>
              <a:t>、</a:t>
            </a:r>
            <a:r>
              <a:rPr lang="en-US" altLang="zh-CN" dirty="0" err="1" smtClean="0">
                <a:latin typeface="Times New Roman" pitchFamily="18" charset="0"/>
                <a:cs typeface="Times New Roman" pitchFamily="18" charset="0"/>
              </a:rPr>
              <a:t>TiW</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Ni/Ti</a:t>
            </a:r>
            <a:r>
              <a:rPr lang="zh-CN" altLang="en-US" dirty="0" smtClean="0">
                <a:latin typeface="Times New Roman" pitchFamily="18" charset="0"/>
                <a:cs typeface="Times New Roman" pitchFamily="18" charset="0"/>
              </a:rPr>
              <a:t>、</a:t>
            </a:r>
            <a:r>
              <a:rPr lang="en-US" altLang="zh-CN" dirty="0" err="1" smtClean="0">
                <a:latin typeface="Times New Roman" pitchFamily="18" charset="0"/>
                <a:cs typeface="Times New Roman" pitchFamily="18" charset="0"/>
              </a:rPr>
              <a:t>Nb</a:t>
            </a:r>
            <a:r>
              <a:rPr lang="zh-CN" altLang="en-US" dirty="0" smtClean="0">
                <a:latin typeface="Times New Roman" pitchFamily="18" charset="0"/>
                <a:cs typeface="Times New Roman" pitchFamily="18" charset="0"/>
              </a:rPr>
              <a:t>、</a:t>
            </a:r>
            <a:r>
              <a:rPr lang="en-US" altLang="zh-CN" dirty="0" err="1" smtClean="0">
                <a:latin typeface="Times New Roman" pitchFamily="18" charset="0"/>
                <a:cs typeface="Times New Roman" pitchFamily="18" charset="0"/>
              </a:rPr>
              <a:t>NiCr</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Ni/Ti/Al</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Au/Ti/Al</a:t>
            </a:r>
            <a:r>
              <a:rPr lang="zh-CN" altLang="en-US" dirty="0" smtClean="0"/>
              <a:t>，等等。</a:t>
            </a:r>
            <a:r>
              <a:rPr lang="zh-CN" altLang="en-US" dirty="0" smtClean="0">
                <a:solidFill>
                  <a:srgbClr val="FF0000"/>
                </a:solidFill>
              </a:rPr>
              <a:t>其中</a:t>
            </a:r>
            <a:r>
              <a:rPr lang="en-US" dirty="0" smtClean="0">
                <a:solidFill>
                  <a:srgbClr val="FF0000"/>
                </a:solidFill>
              </a:rPr>
              <a:t>Ni</a:t>
            </a:r>
            <a:r>
              <a:rPr lang="zh-CN" altLang="en-US" dirty="0" smtClean="0">
                <a:solidFill>
                  <a:srgbClr val="FF0000"/>
                </a:solidFill>
              </a:rPr>
              <a:t>金属最为常用。</a:t>
            </a:r>
          </a:p>
          <a:p>
            <a:pPr>
              <a:lnSpc>
                <a:spcPct val="150000"/>
              </a:lnSpc>
            </a:pPr>
            <a:endParaRPr lang="en-US" altLang="zh-CN" dirty="0" smtClean="0"/>
          </a:p>
        </p:txBody>
      </p:sp>
      <p:sp>
        <p:nvSpPr>
          <p:cNvPr id="13" name="TextBox 12"/>
          <p:cNvSpPr txBox="1"/>
          <p:nvPr/>
        </p:nvSpPr>
        <p:spPr>
          <a:xfrm>
            <a:off x="1000100" y="2786058"/>
            <a:ext cx="5786478" cy="369332"/>
          </a:xfrm>
          <a:prstGeom prst="rect">
            <a:avLst/>
          </a:prstGeom>
          <a:noFill/>
        </p:spPr>
        <p:txBody>
          <a:bodyPr wrap="square" rtlCol="0">
            <a:spAutoFit/>
          </a:bodyPr>
          <a:lstStyle/>
          <a:p>
            <a:endParaRPr lang="zh-CN" altLang="en-US" dirty="0"/>
          </a:p>
        </p:txBody>
      </p:sp>
      <p:sp>
        <p:nvSpPr>
          <p:cNvPr id="14" name="TextBox 13"/>
          <p:cNvSpPr txBox="1"/>
          <p:nvPr/>
        </p:nvSpPr>
        <p:spPr>
          <a:xfrm>
            <a:off x="214282" y="2857496"/>
            <a:ext cx="8715436" cy="4108817"/>
          </a:xfrm>
          <a:prstGeom prst="rect">
            <a:avLst/>
          </a:prstGeom>
          <a:noFill/>
        </p:spPr>
        <p:txBody>
          <a:bodyPr wrap="square" rtlCol="0">
            <a:spAutoFit/>
          </a:bodyPr>
          <a:lstStyle/>
          <a:p>
            <a:pPr>
              <a:lnSpc>
                <a:spcPct val="150000"/>
              </a:lnSpc>
            </a:pPr>
            <a:r>
              <a:rPr lang="zh-CN" altLang="en-US" dirty="0" smtClean="0"/>
              <a:t>但是用纯镍制备欧姆接触有两个问题：</a:t>
            </a:r>
            <a:endParaRPr lang="en-US" altLang="zh-CN" dirty="0" smtClean="0"/>
          </a:p>
          <a:p>
            <a:pPr>
              <a:lnSpc>
                <a:spcPct val="150000"/>
              </a:lnSpc>
            </a:pPr>
            <a:r>
              <a:rPr lang="en-US" altLang="zh-CN" dirty="0" smtClean="0"/>
              <a:t>1. </a:t>
            </a:r>
            <a:r>
              <a:rPr lang="zh-CN" altLang="en-US" dirty="0" smtClean="0"/>
              <a:t>覆盖层金属与镍硅化合物接触不太好，</a:t>
            </a:r>
            <a:endParaRPr lang="en-US" altLang="zh-CN" dirty="0" smtClean="0"/>
          </a:p>
          <a:p>
            <a:pPr>
              <a:lnSpc>
                <a:spcPct val="150000"/>
              </a:lnSpc>
            </a:pPr>
            <a:r>
              <a:rPr lang="en-US" altLang="zh-CN" dirty="0" smtClean="0"/>
              <a:t>2. </a:t>
            </a:r>
            <a:r>
              <a:rPr lang="zh-CN" altLang="en-US" dirty="0" smtClean="0"/>
              <a:t>而且在高温应用时，必须有扩散阻挡层以限制覆盖层金属与镍硅化合物之间的互扩散。</a:t>
            </a:r>
            <a:endParaRPr lang="en-US" altLang="zh-CN" dirty="0" smtClean="0"/>
          </a:p>
          <a:p>
            <a:pPr>
              <a:lnSpc>
                <a:spcPct val="150000"/>
              </a:lnSpc>
            </a:pPr>
            <a:endParaRPr lang="en-US" altLang="zh-CN" b="1" dirty="0" smtClean="0">
              <a:solidFill>
                <a:srgbClr val="FF0000"/>
              </a:solidFill>
            </a:endParaRPr>
          </a:p>
          <a:p>
            <a:pPr>
              <a:lnSpc>
                <a:spcPct val="150000"/>
              </a:lnSpc>
            </a:pPr>
            <a:r>
              <a:rPr lang="zh-CN" altLang="en-US" b="1" dirty="0" smtClean="0">
                <a:solidFill>
                  <a:srgbClr val="FF0000"/>
                </a:solidFill>
              </a:rPr>
              <a:t>采用的改进措施为：</a:t>
            </a:r>
          </a:p>
          <a:p>
            <a:pPr>
              <a:lnSpc>
                <a:spcPct val="150000"/>
              </a:lnSpc>
            </a:pPr>
            <a:r>
              <a:rPr lang="zh-CN" altLang="en-US" dirty="0" smtClean="0"/>
              <a:t>先用很薄的</a:t>
            </a:r>
            <a:r>
              <a:rPr lang="en-US" dirty="0" smtClean="0"/>
              <a:t>Ti </a:t>
            </a:r>
            <a:r>
              <a:rPr lang="zh-CN" altLang="en-US" dirty="0" smtClean="0"/>
              <a:t>覆盖在</a:t>
            </a:r>
            <a:r>
              <a:rPr lang="en-US" dirty="0" smtClean="0"/>
              <a:t>4H-SiC </a:t>
            </a:r>
            <a:r>
              <a:rPr lang="zh-CN" altLang="en-US" dirty="0" smtClean="0"/>
              <a:t>表面，然后再淀积金属</a:t>
            </a:r>
            <a:r>
              <a:rPr lang="en-US" dirty="0" smtClean="0"/>
              <a:t> Ni</a:t>
            </a:r>
            <a:r>
              <a:rPr lang="zh-CN" altLang="en-US" dirty="0" smtClean="0"/>
              <a:t>，退火后再在电极金属上面覆盖一层惰性金属</a:t>
            </a:r>
            <a:r>
              <a:rPr lang="en-US" dirty="0" smtClean="0"/>
              <a:t> Au</a:t>
            </a:r>
            <a:r>
              <a:rPr lang="zh-CN" altLang="en-US" dirty="0" smtClean="0"/>
              <a:t>。</a:t>
            </a:r>
            <a:endParaRPr lang="en-US" altLang="zh-CN" dirty="0" smtClean="0"/>
          </a:p>
          <a:p>
            <a:pPr>
              <a:lnSpc>
                <a:spcPct val="150000"/>
              </a:lnSpc>
            </a:pPr>
            <a:endParaRPr lang="en-US" dirty="0" smtClean="0"/>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15"/>
          <p:cNvSpPr>
            <a:spLocks noGrp="1"/>
          </p:cNvSpPr>
          <p:nvPr>
            <p:ph type="sldNum" sz="quarter" idx="12"/>
          </p:nvPr>
        </p:nvSpPr>
        <p:spPr/>
        <p:txBody>
          <a:bodyPr/>
          <a:lstStyle/>
          <a:p>
            <a:fld id="{E466ADA3-65EC-47D4-A8BD-622837ED8DCD}" type="slidenum">
              <a:rPr lang="zh-CN" altLang="en-US" smtClean="0"/>
              <a:pPr/>
              <a:t>13</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3"/>
          <a:stretch>
            <a:fillRect/>
          </a:stretch>
        </p:blipFill>
        <p:spPr>
          <a:xfrm>
            <a:off x="1" y="0"/>
            <a:ext cx="928662" cy="790514"/>
          </a:xfrm>
          <a:prstGeom prst="rect">
            <a:avLst/>
          </a:prstGeom>
        </p:spPr>
      </p:pic>
      <p:grpSp>
        <p:nvGrpSpPr>
          <p:cNvPr id="5" name="组合 18"/>
          <p:cNvGrpSpPr/>
          <p:nvPr/>
        </p:nvGrpSpPr>
        <p:grpSpPr>
          <a:xfrm>
            <a:off x="921112" y="4092093"/>
            <a:ext cx="6972326" cy="2571768"/>
            <a:chOff x="1571604" y="1000108"/>
            <a:chExt cx="6972326" cy="2571768"/>
          </a:xfrm>
        </p:grpSpPr>
        <p:pic>
          <p:nvPicPr>
            <p:cNvPr id="20" name="图片 19" descr="P1070451.JPG"/>
            <p:cNvPicPr/>
            <p:nvPr/>
          </p:nvPicPr>
          <p:blipFill>
            <a:blip r:embed="rId4" cstate="print"/>
            <a:srcRect l="38286" t="36856" r="27943" b="38754"/>
            <a:stretch>
              <a:fillRect/>
            </a:stretch>
          </p:blipFill>
          <p:spPr>
            <a:xfrm>
              <a:off x="1571604" y="1142984"/>
              <a:ext cx="2500330" cy="2428892"/>
            </a:xfrm>
            <a:prstGeom prst="rect">
              <a:avLst/>
            </a:prstGeom>
          </p:spPr>
        </p:pic>
        <p:sp>
          <p:nvSpPr>
            <p:cNvPr id="21" name="矩形 20"/>
            <p:cNvSpPr/>
            <p:nvPr/>
          </p:nvSpPr>
          <p:spPr>
            <a:xfrm>
              <a:off x="3420708" y="1896533"/>
              <a:ext cx="248181" cy="2857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rot="5400000" flipH="1" flipV="1">
              <a:off x="4245720" y="638928"/>
              <a:ext cx="682111" cy="18130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80003" y="2176998"/>
              <a:ext cx="1603022" cy="1110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图片 23" descr="1_q004.tif"/>
            <p:cNvPicPr/>
            <p:nvPr/>
          </p:nvPicPr>
          <p:blipFill>
            <a:blip r:embed="rId5"/>
            <a:srcRect/>
            <a:stretch>
              <a:fillRect/>
            </a:stretch>
          </p:blipFill>
          <p:spPr bwMode="auto">
            <a:xfrm>
              <a:off x="5286380" y="1000108"/>
              <a:ext cx="3257550" cy="2443163"/>
            </a:xfrm>
            <a:prstGeom prst="rect">
              <a:avLst/>
            </a:prstGeom>
            <a:noFill/>
            <a:ln w="9525">
              <a:noFill/>
              <a:miter lim="800000"/>
              <a:headEnd/>
              <a:tailEnd/>
            </a:ln>
          </p:spPr>
        </p:pic>
      </p:grpSp>
      <p:sp>
        <p:nvSpPr>
          <p:cNvPr id="17" name="TextBox 16"/>
          <p:cNvSpPr txBox="1"/>
          <p:nvPr/>
        </p:nvSpPr>
        <p:spPr>
          <a:xfrm>
            <a:off x="263068" y="3525710"/>
            <a:ext cx="6072230" cy="553998"/>
          </a:xfrm>
          <a:prstGeom prst="rect">
            <a:avLst/>
          </a:prstGeom>
          <a:noFill/>
        </p:spPr>
        <p:txBody>
          <a:bodyPr wrap="square" rtlCol="0">
            <a:spAutoFit/>
          </a:bodyPr>
          <a:lstStyle/>
          <a:p>
            <a:pPr>
              <a:lnSpc>
                <a:spcPct val="150000"/>
              </a:lnSpc>
            </a:pPr>
            <a:r>
              <a:rPr lang="zh-CN" altLang="en-US" sz="2000" b="1" dirty="0" smtClean="0">
                <a:solidFill>
                  <a:srgbClr val="FF0000"/>
                </a:solidFill>
              </a:rPr>
              <a:t>经过光刻、溅射、剥离后的欧姆接触电极图片。</a:t>
            </a:r>
            <a:endParaRPr lang="zh-CN" altLang="en-US" sz="2000" b="1" dirty="0">
              <a:solidFill>
                <a:srgbClr val="FF0000"/>
              </a:solidFill>
            </a:endParaRPr>
          </a:p>
        </p:txBody>
      </p:sp>
      <p:pic>
        <p:nvPicPr>
          <p:cNvPr id="14" name="图片 13" descr="磁控溅射照片.jpg"/>
          <p:cNvPicPr/>
          <p:nvPr/>
        </p:nvPicPr>
        <p:blipFill>
          <a:blip r:embed="rId6" cstate="print"/>
          <a:srcRect/>
          <a:stretch>
            <a:fillRect/>
          </a:stretch>
        </p:blipFill>
        <p:spPr bwMode="auto">
          <a:xfrm>
            <a:off x="3665103" y="110101"/>
            <a:ext cx="5357818" cy="3214710"/>
          </a:xfrm>
          <a:prstGeom prst="rect">
            <a:avLst/>
          </a:prstGeom>
          <a:noFill/>
          <a:ln w="9525">
            <a:noFill/>
            <a:miter lim="800000"/>
            <a:headEnd/>
            <a:tailEnd/>
          </a:ln>
        </p:spPr>
      </p:pic>
      <p:sp>
        <p:nvSpPr>
          <p:cNvPr id="15" name="TextBox 14"/>
          <p:cNvSpPr txBox="1"/>
          <p:nvPr/>
        </p:nvSpPr>
        <p:spPr>
          <a:xfrm>
            <a:off x="357158" y="1714488"/>
            <a:ext cx="3071834" cy="959750"/>
          </a:xfrm>
          <a:prstGeom prst="rect">
            <a:avLst/>
          </a:prstGeom>
          <a:noFill/>
          <a:ln>
            <a:solidFill>
              <a:srgbClr val="002060"/>
            </a:solidFill>
          </a:ln>
        </p:spPr>
        <p:txBody>
          <a:bodyPr wrap="square" rtlCol="0">
            <a:spAutoFit/>
          </a:bodyPr>
          <a:lstStyle/>
          <a:p>
            <a:pPr>
              <a:lnSpc>
                <a:spcPct val="150000"/>
              </a:lnSpc>
            </a:pPr>
            <a:r>
              <a:rPr lang="zh-CN" altLang="en-US" sz="2000" b="1" dirty="0" smtClean="0">
                <a:solidFill>
                  <a:srgbClr val="FF0000"/>
                </a:solidFill>
              </a:rPr>
              <a:t>磁控溅射采用的设备</a:t>
            </a:r>
            <a:endParaRPr lang="en-US" altLang="zh-CN" sz="2000" b="1" dirty="0" smtClean="0">
              <a:solidFill>
                <a:srgbClr val="FF0000"/>
              </a:solidFill>
            </a:endParaRPr>
          </a:p>
          <a:p>
            <a:pPr>
              <a:lnSpc>
                <a:spcPct val="150000"/>
              </a:lnSpc>
            </a:pPr>
            <a:r>
              <a:rPr lang="zh-CN" altLang="en-US" sz="2000" b="1" dirty="0" smtClean="0">
                <a:solidFill>
                  <a:srgbClr val="FF0000"/>
                </a:solidFill>
              </a:rPr>
              <a:t>为四靶磁控溅射镀膜仪。</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6" name="图片 5" descr="中国科学院高能物理研究所.png"/>
          <p:cNvPicPr>
            <a:picLocks noChangeAspect="1"/>
          </p:cNvPicPr>
          <p:nvPr/>
        </p:nvPicPr>
        <p:blipFill>
          <a:blip r:embed="rId3"/>
          <a:stretch>
            <a:fillRect/>
          </a:stretch>
        </p:blipFill>
        <p:spPr>
          <a:xfrm>
            <a:off x="-2766" y="6460565"/>
            <a:ext cx="3357585" cy="380104"/>
          </a:xfrm>
          <a:prstGeom prst="rect">
            <a:avLst/>
          </a:prstGeom>
          <a:solidFill>
            <a:schemeClr val="accent1"/>
          </a:solidFill>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pic>
        <p:nvPicPr>
          <p:cNvPr id="7" name="Picture 2" descr="F:\DCIM\Camera\IMG_20140609_083940.jpg"/>
          <p:cNvPicPr>
            <a:picLocks noChangeAspect="1" noChangeArrowheads="1"/>
          </p:cNvPicPr>
          <p:nvPr/>
        </p:nvPicPr>
        <p:blipFill>
          <a:blip r:embed="rId5" cstate="print"/>
          <a:srcRect/>
          <a:stretch>
            <a:fillRect/>
          </a:stretch>
        </p:blipFill>
        <p:spPr bwMode="auto">
          <a:xfrm>
            <a:off x="1571604" y="2643182"/>
            <a:ext cx="6019283" cy="3385846"/>
          </a:xfrm>
          <a:prstGeom prst="rect">
            <a:avLst/>
          </a:prstGeom>
          <a:noFill/>
        </p:spPr>
      </p:pic>
      <p:sp>
        <p:nvSpPr>
          <p:cNvPr id="8" name="TextBox 7"/>
          <p:cNvSpPr txBox="1"/>
          <p:nvPr/>
        </p:nvSpPr>
        <p:spPr>
          <a:xfrm>
            <a:off x="144522" y="905156"/>
            <a:ext cx="9001156" cy="1572738"/>
          </a:xfrm>
          <a:prstGeom prst="rect">
            <a:avLst/>
          </a:prstGeom>
          <a:noFill/>
        </p:spPr>
        <p:txBody>
          <a:bodyPr wrap="square" rtlCol="0">
            <a:spAutoFit/>
          </a:bodyPr>
          <a:lstStyle/>
          <a:p>
            <a:pPr marL="342900" indent="-342900">
              <a:lnSpc>
                <a:spcPct val="130000"/>
              </a:lnSpc>
            </a:pPr>
            <a:r>
              <a:rPr lang="en-US" altLang="zh-CN" sz="2000" b="1" u="sng" dirty="0" smtClean="0">
                <a:solidFill>
                  <a:srgbClr val="FF0000"/>
                </a:solidFill>
                <a:latin typeface="Times New Roman" pitchFamily="18" charset="0"/>
              </a:rPr>
              <a:t>4. </a:t>
            </a:r>
            <a:r>
              <a:rPr lang="zh-CN" altLang="en-US" sz="2000" b="1" u="sng" dirty="0" smtClean="0">
                <a:solidFill>
                  <a:srgbClr val="FF0000"/>
                </a:solidFill>
                <a:latin typeface="Times New Roman" pitchFamily="18" charset="0"/>
              </a:rPr>
              <a:t>快速气氛退火</a:t>
            </a:r>
            <a:endParaRPr lang="en-US" altLang="zh-CN" sz="2000" b="1" u="sng" dirty="0" smtClean="0">
              <a:solidFill>
                <a:srgbClr val="FF0000"/>
              </a:solidFill>
              <a:latin typeface="Times New Roman" pitchFamily="18" charset="0"/>
            </a:endParaRPr>
          </a:p>
          <a:p>
            <a:pPr marL="342900">
              <a:lnSpc>
                <a:spcPct val="130000"/>
              </a:lnSpc>
            </a:pPr>
            <a:r>
              <a:rPr lang="en-US" altLang="zh-CN" dirty="0" smtClean="0">
                <a:latin typeface="Times New Roman" pitchFamily="18" charset="0"/>
              </a:rPr>
              <a:t>     </a:t>
            </a:r>
            <a:r>
              <a:rPr lang="en-US" altLang="zh-CN" dirty="0" err="1" smtClean="0">
                <a:latin typeface="Times New Roman" pitchFamily="18" charset="0"/>
              </a:rPr>
              <a:t>SiC</a:t>
            </a:r>
            <a:r>
              <a:rPr lang="zh-CN" altLang="en-US" dirty="0" smtClean="0">
                <a:latin typeface="Times New Roman" pitchFamily="18" charset="0"/>
              </a:rPr>
              <a:t>探测器欧姆接触的形成需要高温退火，通过调研，采购并安装调试了</a:t>
            </a:r>
            <a:r>
              <a:rPr lang="en-US" altLang="zh-CN" dirty="0" smtClean="0">
                <a:latin typeface="Times New Roman" pitchFamily="18" charset="0"/>
              </a:rPr>
              <a:t>RTP-500</a:t>
            </a:r>
            <a:r>
              <a:rPr lang="zh-CN" altLang="en-US" dirty="0" smtClean="0">
                <a:latin typeface="Times New Roman" pitchFamily="18" charset="0"/>
              </a:rPr>
              <a:t>快速气氛退火炉，该设备可以对</a:t>
            </a:r>
            <a:r>
              <a:rPr lang="en-US" dirty="0" err="1" smtClean="0">
                <a:latin typeface="Times New Roman" pitchFamily="18" charset="0"/>
              </a:rPr>
              <a:t>SiC</a:t>
            </a:r>
            <a:r>
              <a:rPr lang="zh-CN" altLang="en-US" dirty="0" smtClean="0">
                <a:latin typeface="Times New Roman" pitchFamily="18" charset="0"/>
              </a:rPr>
              <a:t>外延片衬底上制备的电极在</a:t>
            </a:r>
            <a:r>
              <a:rPr lang="en-US" dirty="0" smtClean="0">
                <a:latin typeface="Times New Roman" pitchFamily="18" charset="0"/>
              </a:rPr>
              <a:t>N</a:t>
            </a:r>
            <a:r>
              <a:rPr lang="en-US" baseline="-25000" dirty="0" smtClean="0">
                <a:latin typeface="Times New Roman" pitchFamily="18" charset="0"/>
              </a:rPr>
              <a:t>2</a:t>
            </a:r>
            <a:r>
              <a:rPr lang="zh-CN" altLang="en-US" dirty="0" smtClean="0">
                <a:latin typeface="Times New Roman" pitchFamily="18" charset="0"/>
              </a:rPr>
              <a:t>气氛下进行快速高温气氛退火，以形成欧姆接触，退火温度范围为</a:t>
            </a:r>
            <a:r>
              <a:rPr lang="en-US" altLang="zh-CN" dirty="0" smtClean="0">
                <a:latin typeface="Times New Roman" pitchFamily="18" charset="0"/>
              </a:rPr>
              <a:t>200-1300</a:t>
            </a:r>
            <a:r>
              <a:rPr lang="zh-CN" altLang="en-US" dirty="0" smtClean="0">
                <a:latin typeface="Times New Roman" pitchFamily="18" charset="0"/>
              </a:rPr>
              <a:t>度。</a:t>
            </a:r>
            <a:endParaRPr lang="zh-CN" altLang="en-US"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15"/>
          <p:cNvSpPr>
            <a:spLocks noGrp="1"/>
          </p:cNvSpPr>
          <p:nvPr>
            <p:ph type="sldNum" sz="quarter" idx="12"/>
          </p:nvPr>
        </p:nvSpPr>
        <p:spPr/>
        <p:txBody>
          <a:bodyPr/>
          <a:lstStyle/>
          <a:p>
            <a:fld id="{E466ADA3-65EC-47D4-A8BD-622837ED8DCD}" type="slidenum">
              <a:rPr lang="zh-CN" altLang="en-US" smtClean="0"/>
              <a:pPr/>
              <a:t>15</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graphicFrame>
        <p:nvGraphicFramePr>
          <p:cNvPr id="70657" name="Object 1"/>
          <p:cNvGraphicFramePr>
            <a:graphicFrameLocks noChangeAspect="1"/>
          </p:cNvGraphicFramePr>
          <p:nvPr/>
        </p:nvGraphicFramePr>
        <p:xfrm>
          <a:off x="6215074" y="5500702"/>
          <a:ext cx="2528887" cy="550862"/>
        </p:xfrm>
        <a:graphic>
          <a:graphicData uri="http://schemas.openxmlformats.org/presentationml/2006/ole">
            <p:oleObj spid="_x0000_s70657" name="Equation" r:id="rId5" imgW="1384200" imgH="241200" progId="Equation.DSMT4">
              <p:embed/>
            </p:oleObj>
          </a:graphicData>
        </a:graphic>
      </p:graphicFrame>
      <p:sp>
        <p:nvSpPr>
          <p:cNvPr id="26" name="TextBox 25"/>
          <p:cNvSpPr txBox="1"/>
          <p:nvPr/>
        </p:nvSpPr>
        <p:spPr>
          <a:xfrm>
            <a:off x="285720" y="5214950"/>
            <a:ext cx="4000528" cy="957955"/>
          </a:xfrm>
          <a:prstGeom prst="rect">
            <a:avLst/>
          </a:prstGeom>
          <a:solidFill>
            <a:schemeClr val="bg1"/>
          </a:solidFill>
          <a:ln w="25400">
            <a:solidFill>
              <a:srgbClr val="FF0000"/>
            </a:solidFill>
          </a:ln>
        </p:spPr>
        <p:txBody>
          <a:bodyPr wrap="square" rtlCol="0">
            <a:spAutoFit/>
          </a:bodyPr>
          <a:lstStyle/>
          <a:p>
            <a:pPr>
              <a:lnSpc>
                <a:spcPct val="150000"/>
              </a:lnSpc>
            </a:pPr>
            <a:r>
              <a:rPr lang="zh-CN" altLang="en-US" sz="2000" b="1" dirty="0" smtClean="0">
                <a:solidFill>
                  <a:srgbClr val="FF0000"/>
                </a:solidFill>
                <a:latin typeface="宋体" pitchFamily="2" charset="-122"/>
                <a:ea typeface="宋体" pitchFamily="2" charset="-122"/>
              </a:rPr>
              <a:t>文献报道</a:t>
            </a:r>
            <a:r>
              <a:rPr lang="en-US" altLang="zh-CN" sz="2000" b="1" dirty="0" smtClean="0">
                <a:solidFill>
                  <a:srgbClr val="FF0000"/>
                </a:solidFill>
                <a:latin typeface="Times New Roman" pitchFamily="18" charset="0"/>
                <a:ea typeface="宋体" pitchFamily="2" charset="-122"/>
                <a:cs typeface="Times New Roman" pitchFamily="18" charset="0"/>
              </a:rPr>
              <a:t>Ni/</a:t>
            </a:r>
            <a:r>
              <a:rPr lang="en-US" altLang="zh-CN" sz="2000" b="1" dirty="0" err="1" smtClean="0">
                <a:solidFill>
                  <a:srgbClr val="FF0000"/>
                </a:solidFill>
                <a:latin typeface="Times New Roman" pitchFamily="18" charset="0"/>
                <a:ea typeface="宋体" pitchFamily="2" charset="-122"/>
                <a:cs typeface="Times New Roman" pitchFamily="18" charset="0"/>
              </a:rPr>
              <a:t>SiC</a:t>
            </a:r>
            <a:r>
              <a:rPr lang="zh-CN" altLang="en-US" sz="2000" b="1" dirty="0" smtClean="0">
                <a:solidFill>
                  <a:srgbClr val="FF0000"/>
                </a:solidFill>
                <a:latin typeface="Times New Roman" pitchFamily="18" charset="0"/>
                <a:ea typeface="宋体" pitchFamily="2" charset="-122"/>
                <a:cs typeface="Times New Roman" pitchFamily="18" charset="0"/>
              </a:rPr>
              <a:t>欧姆接触的比接触电阻率</a:t>
            </a:r>
            <a:r>
              <a:rPr lang="zh-CN" altLang="en-US" sz="2000" b="1" dirty="0" smtClean="0">
                <a:solidFill>
                  <a:srgbClr val="FF0000"/>
                </a:solidFill>
              </a:rPr>
              <a:t>：</a:t>
            </a:r>
            <a:r>
              <a:rPr lang="en-US" altLang="zh-CN" sz="2000" b="1" dirty="0" smtClean="0">
                <a:solidFill>
                  <a:srgbClr val="FF0000"/>
                </a:solidFill>
              </a:rPr>
              <a:t>&gt;</a:t>
            </a:r>
            <a:r>
              <a:rPr lang="en-US" altLang="zh-CN" sz="2000" b="1" dirty="0" smtClean="0">
                <a:solidFill>
                  <a:srgbClr val="FF0000"/>
                </a:solidFill>
                <a:latin typeface="Times New Roman" pitchFamily="18" charset="0"/>
                <a:cs typeface="Times New Roman" pitchFamily="18" charset="0"/>
              </a:rPr>
              <a:t>5 ×10</a:t>
            </a:r>
            <a:r>
              <a:rPr lang="en-US" altLang="zh-CN" sz="2000" b="1" baseline="30000" dirty="0" smtClean="0">
                <a:solidFill>
                  <a:srgbClr val="FF0000"/>
                </a:solidFill>
                <a:latin typeface="Times New Roman" pitchFamily="18" charset="0"/>
                <a:cs typeface="Times New Roman" pitchFamily="18" charset="0"/>
              </a:rPr>
              <a:t>-6</a:t>
            </a:r>
            <a:r>
              <a:rPr lang="en-US" altLang="zh-CN" sz="2000" b="1" dirty="0" smtClean="0">
                <a:solidFill>
                  <a:srgbClr val="FF0000"/>
                </a:solidFill>
                <a:latin typeface="Times New Roman" pitchFamily="18" charset="0"/>
                <a:cs typeface="Times New Roman" pitchFamily="18" charset="0"/>
              </a:rPr>
              <a:t> </a:t>
            </a:r>
            <a:r>
              <a:rPr lang="el-GR" altLang="zh-CN" sz="2000" b="1" dirty="0" smtClean="0">
                <a:solidFill>
                  <a:srgbClr val="FF0000"/>
                </a:solidFill>
                <a:latin typeface="Times New Roman" pitchFamily="18" charset="0"/>
                <a:cs typeface="Times New Roman" pitchFamily="18" charset="0"/>
              </a:rPr>
              <a:t>Ω ·</a:t>
            </a:r>
            <a:r>
              <a:rPr lang="en-US" altLang="zh-CN" sz="2000" b="1" dirty="0" smtClean="0">
                <a:solidFill>
                  <a:srgbClr val="FF0000"/>
                </a:solidFill>
                <a:latin typeface="Times New Roman" pitchFamily="18" charset="0"/>
                <a:cs typeface="Times New Roman" pitchFamily="18" charset="0"/>
              </a:rPr>
              <a:t>cm</a:t>
            </a:r>
            <a:r>
              <a:rPr lang="en-US" altLang="zh-CN" sz="2000" b="1" baseline="30000" dirty="0" smtClean="0">
                <a:solidFill>
                  <a:srgbClr val="FF0000"/>
                </a:solidFill>
                <a:latin typeface="Times New Roman" pitchFamily="18" charset="0"/>
                <a:cs typeface="Times New Roman" pitchFamily="18" charset="0"/>
              </a:rPr>
              <a:t>2   </a:t>
            </a:r>
            <a:endParaRPr lang="zh-CN" altLang="en-US" sz="2000" b="1" dirty="0">
              <a:solidFill>
                <a:srgbClr val="FF0000"/>
              </a:solidFill>
              <a:latin typeface="Times New Roman" pitchFamily="18" charset="0"/>
              <a:cs typeface="Times New Roman" pitchFamily="18" charset="0"/>
            </a:endParaRPr>
          </a:p>
        </p:txBody>
      </p:sp>
      <p:sp>
        <p:nvSpPr>
          <p:cNvPr id="706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0658" name="Object 2"/>
          <p:cNvGraphicFramePr>
            <a:graphicFrameLocks noChangeAspect="1"/>
          </p:cNvGraphicFramePr>
          <p:nvPr/>
        </p:nvGraphicFramePr>
        <p:xfrm>
          <a:off x="46128" y="1363293"/>
          <a:ext cx="4726763" cy="3690284"/>
        </p:xfrm>
        <a:graphic>
          <a:graphicData uri="http://schemas.openxmlformats.org/presentationml/2006/ole">
            <p:oleObj spid="_x0000_s70658" name="Graph" r:id="rId6" imgW="3424320" imgH="2675520" progId="Origin50.Graph">
              <p:embed/>
            </p:oleObj>
          </a:graphicData>
        </a:graphic>
      </p:graphicFrame>
      <p:sp>
        <p:nvSpPr>
          <p:cNvPr id="706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0660" name="Object 4"/>
          <p:cNvGraphicFramePr>
            <a:graphicFrameLocks noChangeAspect="1"/>
          </p:cNvGraphicFramePr>
          <p:nvPr/>
        </p:nvGraphicFramePr>
        <p:xfrm>
          <a:off x="4821868" y="225711"/>
          <a:ext cx="4097338" cy="3062287"/>
        </p:xfrm>
        <a:graphic>
          <a:graphicData uri="http://schemas.openxmlformats.org/presentationml/2006/ole">
            <p:oleObj spid="_x0000_s70660" name="Graph" r:id="rId7" imgW="3438720" imgH="2576160" progId="Origin50.Graph">
              <p:embed/>
            </p:oleObj>
          </a:graphicData>
        </a:graphic>
      </p:graphicFrame>
      <p:sp>
        <p:nvSpPr>
          <p:cNvPr id="706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0662" name="Object 6"/>
          <p:cNvGraphicFramePr>
            <a:graphicFrameLocks noChangeAspect="1"/>
          </p:cNvGraphicFramePr>
          <p:nvPr/>
        </p:nvGraphicFramePr>
        <p:xfrm>
          <a:off x="4747627" y="3529841"/>
          <a:ext cx="4295775" cy="3265487"/>
        </p:xfrm>
        <a:graphic>
          <a:graphicData uri="http://schemas.openxmlformats.org/presentationml/2006/ole">
            <p:oleObj spid="_x0000_s70662" name="Graph" r:id="rId8" imgW="3399840" imgH="2580480" progId="Origin50.Graph">
              <p:embed/>
            </p:oleObj>
          </a:graphicData>
        </a:graphic>
      </p:graphicFrame>
      <p:sp>
        <p:nvSpPr>
          <p:cNvPr id="15" name="TextBox 14"/>
          <p:cNvSpPr txBox="1"/>
          <p:nvPr/>
        </p:nvSpPr>
        <p:spPr>
          <a:xfrm>
            <a:off x="928662" y="571480"/>
            <a:ext cx="4214842" cy="461665"/>
          </a:xfrm>
          <a:prstGeom prst="rect">
            <a:avLst/>
          </a:prstGeom>
          <a:noFill/>
        </p:spPr>
        <p:txBody>
          <a:bodyPr wrap="square" rtlCol="0">
            <a:spAutoFit/>
          </a:bodyPr>
          <a:lstStyle/>
          <a:p>
            <a:r>
              <a:rPr lang="en-US" altLang="zh-CN" sz="2400" b="1" dirty="0" smtClean="0">
                <a:solidFill>
                  <a:srgbClr val="FF0000"/>
                </a:solidFill>
                <a:latin typeface="Times New Roman" pitchFamily="18" charset="0"/>
                <a:ea typeface="宋体" pitchFamily="2" charset="-122"/>
                <a:cs typeface="Times New Roman" pitchFamily="18" charset="0"/>
              </a:rPr>
              <a:t>5.</a:t>
            </a:r>
            <a:r>
              <a:rPr lang="zh-CN" altLang="en-US" sz="2400" b="1" dirty="0" smtClean="0">
                <a:solidFill>
                  <a:srgbClr val="FF0000"/>
                </a:solidFill>
                <a:latin typeface="宋体" pitchFamily="2" charset="-122"/>
                <a:ea typeface="宋体" pitchFamily="2" charset="-122"/>
              </a:rPr>
              <a:t>欧姆接触的电学性能测试</a:t>
            </a:r>
            <a:endParaRPr lang="zh-CN" altLang="en-US" sz="2400" b="1" dirty="0">
              <a:solidFill>
                <a:srgbClr val="FF0000"/>
              </a:solidFill>
              <a:latin typeface="宋体" pitchFamily="2" charset="-122"/>
              <a:ea typeface="宋体" pitchFamily="2" charset="-122"/>
            </a:endParaRPr>
          </a:p>
        </p:txBody>
      </p:sp>
      <p:graphicFrame>
        <p:nvGraphicFramePr>
          <p:cNvPr id="5" name="Object 7"/>
          <p:cNvGraphicFramePr>
            <a:graphicFrameLocks noChangeAspect="1"/>
          </p:cNvGraphicFramePr>
          <p:nvPr/>
        </p:nvGraphicFramePr>
        <p:xfrm>
          <a:off x="5500694" y="3643314"/>
          <a:ext cx="2528888" cy="550862"/>
        </p:xfrm>
        <a:graphic>
          <a:graphicData uri="http://schemas.openxmlformats.org/presentationml/2006/ole">
            <p:oleObj spid="_x0000_s70663" name="Equation" r:id="rId9" imgW="1384200" imgH="2412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853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5346" name="Object 2"/>
          <p:cNvGraphicFramePr>
            <a:graphicFrameLocks noChangeAspect="1"/>
          </p:cNvGraphicFramePr>
          <p:nvPr/>
        </p:nvGraphicFramePr>
        <p:xfrm>
          <a:off x="357157" y="2214554"/>
          <a:ext cx="4599715" cy="1214446"/>
        </p:xfrm>
        <a:graphic>
          <a:graphicData uri="http://schemas.openxmlformats.org/presentationml/2006/ole">
            <p:oleObj spid="_x0000_s241666" name="Equation" r:id="rId5" imgW="2882900" imgH="762000" progId="Equation.DSMT4">
              <p:embed/>
            </p:oleObj>
          </a:graphicData>
        </a:graphic>
      </p:graphicFrame>
      <p:sp>
        <p:nvSpPr>
          <p:cNvPr id="12" name="TextBox 11"/>
          <p:cNvSpPr txBox="1"/>
          <p:nvPr/>
        </p:nvSpPr>
        <p:spPr>
          <a:xfrm>
            <a:off x="274837" y="5143512"/>
            <a:ext cx="8869163" cy="738664"/>
          </a:xfrm>
          <a:prstGeom prst="rect">
            <a:avLst/>
          </a:prstGeom>
          <a:noFill/>
        </p:spPr>
        <p:txBody>
          <a:bodyPr wrap="square" rtlCol="0">
            <a:spAutoFit/>
          </a:bodyPr>
          <a:lstStyle/>
          <a:p>
            <a:r>
              <a:rPr lang="zh-CN" altLang="en-US" sz="2400" dirty="0" smtClean="0">
                <a:latin typeface="Times New Roman" pitchFamily="18" charset="0"/>
                <a:ea typeface="宋体" pitchFamily="2" charset="-122"/>
              </a:rPr>
              <a:t>认为是</a:t>
            </a:r>
            <a:r>
              <a:rPr lang="en-US" sz="2400" dirty="0" err="1" smtClean="0">
                <a:latin typeface="Times New Roman" pitchFamily="18" charset="0"/>
                <a:ea typeface="宋体" pitchFamily="2" charset="-122"/>
              </a:rPr>
              <a:t>SiC</a:t>
            </a:r>
            <a:r>
              <a:rPr lang="zh-CN" altLang="en-US" sz="2400" dirty="0" smtClean="0">
                <a:latin typeface="Times New Roman" pitchFamily="18" charset="0"/>
                <a:ea typeface="宋体" pitchFamily="2" charset="-122"/>
              </a:rPr>
              <a:t>中</a:t>
            </a:r>
            <a:r>
              <a:rPr lang="en-US" sz="2400" dirty="0" smtClean="0">
                <a:latin typeface="Times New Roman" pitchFamily="18" charset="0"/>
                <a:ea typeface="宋体" pitchFamily="2" charset="-122"/>
              </a:rPr>
              <a:t>C</a:t>
            </a:r>
            <a:r>
              <a:rPr lang="zh-CN" altLang="en-US" sz="2400" dirty="0" smtClean="0">
                <a:latin typeface="Times New Roman" pitchFamily="18" charset="0"/>
                <a:ea typeface="宋体" pitchFamily="2" charset="-122"/>
              </a:rPr>
              <a:t>空位的形成导致了欧姆接触的形成。</a:t>
            </a:r>
            <a:endParaRPr lang="en-US" altLang="zh-CN" sz="2400" dirty="0" smtClean="0">
              <a:latin typeface="Times New Roman" pitchFamily="18" charset="0"/>
              <a:ea typeface="宋体" pitchFamily="2" charset="-122"/>
            </a:endParaRPr>
          </a:p>
          <a:p>
            <a:endParaRPr lang="en-US" altLang="zh-CN" dirty="0" smtClean="0">
              <a:latin typeface="Times New Roman" pitchFamily="18" charset="0"/>
              <a:ea typeface="宋体" pitchFamily="2" charset="-122"/>
            </a:endParaRPr>
          </a:p>
        </p:txBody>
      </p:sp>
      <p:pic>
        <p:nvPicPr>
          <p:cNvPr id="13" name="图片 12"/>
          <p:cNvPicPr/>
          <p:nvPr/>
        </p:nvPicPr>
        <p:blipFill>
          <a:blip r:embed="rId6"/>
          <a:srcRect l="9938" t="5311"/>
          <a:stretch>
            <a:fillRect/>
          </a:stretch>
        </p:blipFill>
        <p:spPr bwMode="auto">
          <a:xfrm>
            <a:off x="4214810" y="857232"/>
            <a:ext cx="4767825" cy="4213995"/>
          </a:xfrm>
          <a:prstGeom prst="rect">
            <a:avLst/>
          </a:prstGeom>
          <a:noFill/>
          <a:ln w="9525">
            <a:noFill/>
            <a:miter lim="800000"/>
            <a:headEnd/>
            <a:tailEnd/>
          </a:ln>
        </p:spPr>
      </p:pic>
      <p:sp>
        <p:nvSpPr>
          <p:cNvPr id="11" name="TextBox 10"/>
          <p:cNvSpPr txBox="1"/>
          <p:nvPr/>
        </p:nvSpPr>
        <p:spPr>
          <a:xfrm>
            <a:off x="214282" y="928670"/>
            <a:ext cx="2928958" cy="400110"/>
          </a:xfrm>
          <a:prstGeom prst="rect">
            <a:avLst/>
          </a:prstGeom>
          <a:noFill/>
        </p:spPr>
        <p:txBody>
          <a:bodyPr wrap="square" rtlCol="0">
            <a:spAutoFit/>
          </a:bodyPr>
          <a:lstStyle/>
          <a:p>
            <a:r>
              <a:rPr lang="zh-CN" altLang="en-US" sz="2000" b="1" dirty="0" smtClean="0">
                <a:solidFill>
                  <a:srgbClr val="FF0000"/>
                </a:solidFill>
                <a:latin typeface="宋体" pitchFamily="2" charset="-122"/>
                <a:ea typeface="宋体" pitchFamily="2" charset="-122"/>
              </a:rPr>
              <a:t>欧姆接触形成机理分析</a:t>
            </a:r>
            <a:endParaRPr lang="zh-CN" altLang="en-US" sz="20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latin typeface="Times New Roman" pitchFamily="18" charset="0"/>
            </a:endParaRPr>
          </a:p>
        </p:txBody>
      </p:sp>
      <p:sp>
        <p:nvSpPr>
          <p:cNvPr id="3" name="副标题 2"/>
          <p:cNvSpPr>
            <a:spLocks noGrp="1"/>
          </p:cNvSpPr>
          <p:nvPr>
            <p:ph type="subTitle" idx="1"/>
          </p:nvPr>
        </p:nvSpPr>
        <p:spPr/>
        <p:txBody>
          <a:bodyPr/>
          <a:lstStyle/>
          <a:p>
            <a:endParaRPr lang="zh-CN" altLang="en-US" dirty="0">
              <a:latin typeface="Times New Roman" pitchFamily="18" charset="0"/>
            </a:endParaRPr>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a:ln w="25400">
            <a:solidFill>
              <a:schemeClr val="accent6"/>
            </a:solidFill>
          </a:ln>
        </p:spPr>
      </p:pic>
      <p:pic>
        <p:nvPicPr>
          <p:cNvPr id="10" name="图片 9" descr="边角图.png"/>
          <p:cNvPicPr>
            <a:picLocks noChangeAspect="1"/>
          </p:cNvPicPr>
          <p:nvPr/>
        </p:nvPicPr>
        <p:blipFill>
          <a:blip r:embed="rId3"/>
          <a:stretch>
            <a:fillRect/>
          </a:stretch>
        </p:blipFill>
        <p:spPr>
          <a:xfrm>
            <a:off x="1" y="0"/>
            <a:ext cx="928662" cy="790514"/>
          </a:xfrm>
          <a:prstGeom prst="rect">
            <a:avLst/>
          </a:prstGeom>
        </p:spPr>
      </p:pic>
      <p:sp>
        <p:nvSpPr>
          <p:cNvPr id="19" name="灯片编号占位符 18"/>
          <p:cNvSpPr>
            <a:spLocks noGrp="1"/>
          </p:cNvSpPr>
          <p:nvPr>
            <p:ph type="sldNum" sz="quarter" idx="12"/>
          </p:nvPr>
        </p:nvSpPr>
        <p:spPr/>
        <p:txBody>
          <a:bodyPr/>
          <a:lstStyle/>
          <a:p>
            <a:fld id="{E466ADA3-65EC-47D4-A8BD-622837ED8DCD}" type="slidenum">
              <a:rPr lang="zh-CN" altLang="en-US" smtClean="0"/>
              <a:pPr/>
              <a:t>17</a:t>
            </a:fld>
            <a:r>
              <a:rPr lang="en-US" altLang="zh-CN" smtClean="0"/>
              <a:t>/36</a:t>
            </a:r>
            <a:endParaRPr lang="zh-CN" altLang="en-US" dirty="0"/>
          </a:p>
        </p:txBody>
      </p:sp>
      <p:sp>
        <p:nvSpPr>
          <p:cNvPr id="8" name="矩形 7"/>
          <p:cNvSpPr/>
          <p:nvPr/>
        </p:nvSpPr>
        <p:spPr>
          <a:xfrm>
            <a:off x="1271566" y="591671"/>
            <a:ext cx="6858048" cy="584775"/>
          </a:xfrm>
          <a:prstGeom prst="rect">
            <a:avLst/>
          </a:prstGeom>
          <a:solidFill>
            <a:schemeClr val="bg1"/>
          </a:solidFill>
        </p:spPr>
        <p:txBody>
          <a:bodyPr wrap="square">
            <a:spAutoFit/>
          </a:bodyPr>
          <a:lstStyle/>
          <a:p>
            <a:pPr algn="ctr"/>
            <a:r>
              <a:rPr lang="zh-CN" altLang="en-US" sz="3200" b="1" dirty="0" smtClean="0">
                <a:solidFill>
                  <a:schemeClr val="accent6"/>
                </a:solidFill>
                <a:latin typeface="Times New Roman" pitchFamily="18" charset="0"/>
                <a:ea typeface="黑体" pitchFamily="49" charset="-122"/>
              </a:rPr>
              <a:t>肖特基二极管的制备和表征</a:t>
            </a:r>
            <a:endParaRPr lang="zh-CN" altLang="en-US" sz="3200" dirty="0">
              <a:solidFill>
                <a:schemeClr val="accent6"/>
              </a:solidFill>
            </a:endParaRPr>
          </a:p>
        </p:txBody>
      </p:sp>
      <p:pic>
        <p:nvPicPr>
          <p:cNvPr id="14" name="图片 13" descr="100微米探测器.tif"/>
          <p:cNvPicPr/>
          <p:nvPr/>
        </p:nvPicPr>
        <p:blipFill>
          <a:blip r:embed="rId4"/>
          <a:srcRect r="3861" b="-334"/>
          <a:stretch>
            <a:fillRect/>
          </a:stretch>
        </p:blipFill>
        <p:spPr>
          <a:xfrm>
            <a:off x="3643306" y="1500174"/>
            <a:ext cx="4214842" cy="2500330"/>
          </a:xfrm>
          <a:prstGeom prst="rect">
            <a:avLst/>
          </a:prstGeom>
        </p:spPr>
      </p:pic>
      <p:pic>
        <p:nvPicPr>
          <p:cNvPr id="15" name="图片 14" descr="IMG_20141223_091258.jpg"/>
          <p:cNvPicPr/>
          <p:nvPr/>
        </p:nvPicPr>
        <p:blipFill>
          <a:blip r:embed="rId5"/>
          <a:srcRect l="42858" t="33183" r="40605" b="39464"/>
          <a:stretch>
            <a:fillRect/>
          </a:stretch>
        </p:blipFill>
        <p:spPr>
          <a:xfrm>
            <a:off x="3000364" y="4143380"/>
            <a:ext cx="3110198" cy="2452639"/>
          </a:xfrm>
          <a:prstGeom prst="rect">
            <a:avLst/>
          </a:prstGeom>
        </p:spPr>
      </p:pic>
      <p:pic>
        <p:nvPicPr>
          <p:cNvPr id="16" name="图片 15" descr="IMG_20141223_091131.jpg"/>
          <p:cNvPicPr/>
          <p:nvPr/>
        </p:nvPicPr>
        <p:blipFill>
          <a:blip r:embed="rId6" cstate="print"/>
          <a:srcRect l="41129" t="30068" r="35345" b="32014"/>
          <a:stretch>
            <a:fillRect/>
          </a:stretch>
        </p:blipFill>
        <p:spPr>
          <a:xfrm>
            <a:off x="6147768" y="4143380"/>
            <a:ext cx="2710512" cy="2457262"/>
          </a:xfrm>
          <a:prstGeom prst="rect">
            <a:avLst/>
          </a:prstGeom>
        </p:spPr>
      </p:pic>
      <p:sp>
        <p:nvSpPr>
          <p:cNvPr id="17" name="TextBox 16"/>
          <p:cNvSpPr txBox="1"/>
          <p:nvPr/>
        </p:nvSpPr>
        <p:spPr>
          <a:xfrm>
            <a:off x="214282" y="1357298"/>
            <a:ext cx="3929090" cy="461665"/>
          </a:xfrm>
          <a:prstGeom prst="rect">
            <a:avLst/>
          </a:prstGeom>
          <a:noFill/>
        </p:spPr>
        <p:txBody>
          <a:bodyPr wrap="square" rtlCol="0">
            <a:spAutoFit/>
          </a:bodyPr>
          <a:lstStyle/>
          <a:p>
            <a:r>
              <a:rPr lang="en-US" altLang="zh-CN" sz="2400" b="1" dirty="0" smtClean="0">
                <a:solidFill>
                  <a:srgbClr val="FF0000"/>
                </a:solidFill>
                <a:latin typeface="黑体" pitchFamily="49" charset="-122"/>
                <a:ea typeface="黑体" pitchFamily="49" charset="-122"/>
              </a:rPr>
              <a:t>1.</a:t>
            </a:r>
            <a:r>
              <a:rPr lang="zh-CN" altLang="en-US" sz="2400" b="1" dirty="0" smtClean="0">
                <a:solidFill>
                  <a:srgbClr val="FF0000"/>
                </a:solidFill>
                <a:latin typeface="黑体" pitchFamily="49" charset="-122"/>
                <a:ea typeface="黑体" pitchFamily="49" charset="-122"/>
              </a:rPr>
              <a:t>肖特基二极管的封装</a:t>
            </a:r>
            <a:endParaRPr lang="zh-CN" altLang="en-US" sz="2400" b="1" dirty="0">
              <a:solidFill>
                <a:srgbClr val="FF0000"/>
              </a:solidFill>
              <a:latin typeface="黑体" pitchFamily="49" charset="-122"/>
              <a:ea typeface="黑体" pitchFamily="49" charset="-122"/>
            </a:endParaRPr>
          </a:p>
        </p:txBody>
      </p:sp>
      <p:sp>
        <p:nvSpPr>
          <p:cNvPr id="18" name="TextBox 17"/>
          <p:cNvSpPr txBox="1"/>
          <p:nvPr/>
        </p:nvSpPr>
        <p:spPr>
          <a:xfrm>
            <a:off x="1643042" y="2428868"/>
            <a:ext cx="1566562" cy="646331"/>
          </a:xfrm>
          <a:prstGeom prst="rect">
            <a:avLst/>
          </a:prstGeom>
          <a:noFill/>
          <a:ln>
            <a:solidFill>
              <a:schemeClr val="accent2"/>
            </a:solidFill>
          </a:ln>
        </p:spPr>
        <p:txBody>
          <a:bodyPr wrap="square" rtlCol="0">
            <a:spAutoFit/>
          </a:bodyPr>
          <a:lstStyle/>
          <a:p>
            <a:r>
              <a:rPr lang="zh-CN" altLang="en-US" b="1" dirty="0" smtClean="0">
                <a:solidFill>
                  <a:srgbClr val="FF0000"/>
                </a:solidFill>
              </a:rPr>
              <a:t>肖特基二极管结构示意图</a:t>
            </a:r>
            <a:endParaRPr lang="zh-CN" altLang="en-US" b="1" dirty="0">
              <a:solidFill>
                <a:srgbClr val="FF0000"/>
              </a:solidFill>
            </a:endParaRPr>
          </a:p>
        </p:txBody>
      </p:sp>
      <p:sp>
        <p:nvSpPr>
          <p:cNvPr id="20" name="TextBox 19"/>
          <p:cNvSpPr txBox="1"/>
          <p:nvPr/>
        </p:nvSpPr>
        <p:spPr>
          <a:xfrm>
            <a:off x="642910" y="5000636"/>
            <a:ext cx="2209504" cy="646331"/>
          </a:xfrm>
          <a:prstGeom prst="rect">
            <a:avLst/>
          </a:prstGeom>
          <a:noFill/>
          <a:ln>
            <a:solidFill>
              <a:schemeClr val="accent2"/>
            </a:solidFill>
          </a:ln>
        </p:spPr>
        <p:txBody>
          <a:bodyPr wrap="square" rtlCol="0">
            <a:spAutoFit/>
          </a:bodyPr>
          <a:lstStyle/>
          <a:p>
            <a:pPr algn="ctr"/>
            <a:r>
              <a:rPr lang="zh-CN" altLang="en-US" b="1" dirty="0" smtClean="0">
                <a:solidFill>
                  <a:srgbClr val="FF0000"/>
                </a:solidFill>
              </a:rPr>
              <a:t>肖特基二极管探测器实物图</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3314"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5713" name="Object 1"/>
          <p:cNvGraphicFramePr>
            <a:graphicFrameLocks noChangeAspect="1"/>
          </p:cNvGraphicFramePr>
          <p:nvPr/>
        </p:nvGraphicFramePr>
        <p:xfrm>
          <a:off x="4197153" y="43697"/>
          <a:ext cx="4787901" cy="3378200"/>
        </p:xfrm>
        <a:graphic>
          <a:graphicData uri="http://schemas.openxmlformats.org/presentationml/2006/ole">
            <p:oleObj spid="_x0000_s249858" name="Graph" r:id="rId5" imgW="3633120" imgH="2557440" progId="Origin50.Graph">
              <p:embed/>
            </p:oleObj>
          </a:graphicData>
        </a:graphic>
      </p:graphicFrame>
      <p:sp>
        <p:nvSpPr>
          <p:cNvPr id="1157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Object 2"/>
          <p:cNvGraphicFramePr>
            <a:graphicFrameLocks noChangeAspect="1"/>
          </p:cNvGraphicFramePr>
          <p:nvPr/>
        </p:nvGraphicFramePr>
        <p:xfrm>
          <a:off x="-6350" y="3040063"/>
          <a:ext cx="4629150" cy="3573462"/>
        </p:xfrm>
        <a:graphic>
          <a:graphicData uri="http://schemas.openxmlformats.org/presentationml/2006/ole">
            <p:oleObj spid="_x0000_s249859" name="Graph" r:id="rId6" imgW="3368160" imgH="2602080" progId="Origin50.Graph">
              <p:embed/>
            </p:oleObj>
          </a:graphicData>
        </a:graphic>
      </p:graphicFrame>
      <p:graphicFrame>
        <p:nvGraphicFramePr>
          <p:cNvPr id="115715" name="Object 3"/>
          <p:cNvGraphicFramePr>
            <a:graphicFrameLocks noChangeAspect="1"/>
          </p:cNvGraphicFramePr>
          <p:nvPr/>
        </p:nvGraphicFramePr>
        <p:xfrm>
          <a:off x="4714876" y="3432175"/>
          <a:ext cx="4205287" cy="3425825"/>
        </p:xfrm>
        <a:graphic>
          <a:graphicData uri="http://schemas.openxmlformats.org/presentationml/2006/ole">
            <p:oleObj spid="_x0000_s249860" name="Graph" r:id="rId7" imgW="3348000" imgH="2714400" progId="Origin50.Graph">
              <p:embed/>
            </p:oleObj>
          </a:graphicData>
        </a:graphic>
      </p:graphicFrame>
      <p:sp>
        <p:nvSpPr>
          <p:cNvPr id="15" name="TextBox 14"/>
          <p:cNvSpPr txBox="1"/>
          <p:nvPr/>
        </p:nvSpPr>
        <p:spPr>
          <a:xfrm>
            <a:off x="2786050" y="1928802"/>
            <a:ext cx="1069860" cy="400110"/>
          </a:xfrm>
          <a:prstGeom prst="rect">
            <a:avLst/>
          </a:prstGeom>
          <a:noFill/>
          <a:ln>
            <a:solidFill>
              <a:srgbClr val="FF0000"/>
            </a:solidFill>
          </a:ln>
        </p:spPr>
        <p:txBody>
          <a:bodyPr wrap="square" rtlCol="0">
            <a:spAutoFit/>
          </a:bodyPr>
          <a:lstStyle/>
          <a:p>
            <a:r>
              <a:rPr lang="en-US" altLang="zh-CN" sz="2000" b="1" dirty="0" smtClean="0">
                <a:solidFill>
                  <a:srgbClr val="FF0000"/>
                </a:solidFill>
                <a:latin typeface="Times New Roman" pitchFamily="18" charset="0"/>
                <a:cs typeface="Times New Roman" pitchFamily="18" charset="0"/>
              </a:rPr>
              <a:t>I-V</a:t>
            </a:r>
            <a:r>
              <a:rPr lang="zh-CN" altLang="en-US" sz="2000" b="1" dirty="0" smtClean="0">
                <a:solidFill>
                  <a:srgbClr val="FF0000"/>
                </a:solidFill>
              </a:rPr>
              <a:t>特性</a:t>
            </a:r>
            <a:endParaRPr lang="zh-CN" altLang="en-US" sz="2000" b="1" dirty="0">
              <a:solidFill>
                <a:srgbClr val="FF0000"/>
              </a:solidFill>
            </a:endParaRPr>
          </a:p>
        </p:txBody>
      </p:sp>
      <p:sp>
        <p:nvSpPr>
          <p:cNvPr id="14" name="TextBox 13"/>
          <p:cNvSpPr txBox="1"/>
          <p:nvPr/>
        </p:nvSpPr>
        <p:spPr>
          <a:xfrm>
            <a:off x="214282" y="857232"/>
            <a:ext cx="3857620" cy="461665"/>
          </a:xfrm>
          <a:prstGeom prst="rect">
            <a:avLst/>
          </a:prstGeom>
          <a:solidFill>
            <a:schemeClr val="accent1"/>
          </a:solidFill>
          <a:ln>
            <a:solidFill>
              <a:schemeClr val="accent6"/>
            </a:solidFill>
          </a:ln>
        </p:spPr>
        <p:txBody>
          <a:bodyPr wrap="square" rtlCol="0">
            <a:spAutoFit/>
          </a:bodyPr>
          <a:lstStyle/>
          <a:p>
            <a:pPr>
              <a:buClr>
                <a:srgbClr val="FF0000"/>
              </a:buClr>
            </a:pPr>
            <a:r>
              <a:rPr lang="en-US" altLang="zh-CN" sz="2400" b="1" dirty="0" smtClean="0">
                <a:solidFill>
                  <a:schemeClr val="accent2"/>
                </a:solidFill>
                <a:latin typeface="Times New Roman" pitchFamily="18" charset="0"/>
                <a:ea typeface="宋体" pitchFamily="2" charset="-122"/>
              </a:rPr>
              <a:t>2. </a:t>
            </a:r>
            <a:r>
              <a:rPr lang="en-US" altLang="zh-CN" sz="2400" b="1" dirty="0" err="1" smtClean="0">
                <a:solidFill>
                  <a:schemeClr val="accent2"/>
                </a:solidFill>
                <a:latin typeface="Times New Roman" pitchFamily="18" charset="0"/>
                <a:ea typeface="宋体" pitchFamily="2" charset="-122"/>
              </a:rPr>
              <a:t>SiC</a:t>
            </a:r>
            <a:r>
              <a:rPr lang="zh-CN" altLang="en-US" sz="2400" b="1" dirty="0" smtClean="0">
                <a:solidFill>
                  <a:schemeClr val="accent2"/>
                </a:solidFill>
                <a:latin typeface="Times New Roman" pitchFamily="18" charset="0"/>
                <a:ea typeface="宋体" pitchFamily="2" charset="-122"/>
              </a:rPr>
              <a:t>肖特基二极管的测试</a:t>
            </a:r>
            <a:endParaRPr lang="zh-CN" altLang="en-US" sz="2400" b="1" dirty="0">
              <a:solidFill>
                <a:schemeClr val="accent2"/>
              </a:solidFill>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43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3361" name="Object 1"/>
          <p:cNvGraphicFramePr>
            <a:graphicFrameLocks noChangeAspect="1"/>
          </p:cNvGraphicFramePr>
          <p:nvPr/>
        </p:nvGraphicFramePr>
        <p:xfrm>
          <a:off x="302150" y="3032543"/>
          <a:ext cx="4252913" cy="3027362"/>
        </p:xfrm>
        <a:graphic>
          <a:graphicData uri="http://schemas.openxmlformats.org/presentationml/2006/ole">
            <p:oleObj spid="_x0000_s250882" name="Graph" r:id="rId5" imgW="3483360" imgH="2489760" progId="Origin50.Graph">
              <p:embed/>
            </p:oleObj>
          </a:graphicData>
        </a:graphic>
      </p:graphicFrame>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3363" name="Object 3"/>
          <p:cNvGraphicFramePr>
            <a:graphicFrameLocks noChangeAspect="1"/>
          </p:cNvGraphicFramePr>
          <p:nvPr/>
        </p:nvGraphicFramePr>
        <p:xfrm>
          <a:off x="4824082" y="3265078"/>
          <a:ext cx="4054475" cy="2990850"/>
        </p:xfrm>
        <a:graphic>
          <a:graphicData uri="http://schemas.openxmlformats.org/presentationml/2006/ole">
            <p:oleObj spid="_x0000_s250883" name="Graph" r:id="rId6" imgW="3450240" imgH="2548800" progId="Origin50.Graph">
              <p:embed/>
            </p:oleObj>
          </a:graphicData>
        </a:graphic>
      </p:graphicFrame>
      <p:pic>
        <p:nvPicPr>
          <p:cNvPr id="12" name="图片 11"/>
          <p:cNvPicPr/>
          <p:nvPr/>
        </p:nvPicPr>
        <p:blipFill>
          <a:blip r:embed="rId7"/>
          <a:srcRect/>
          <a:stretch>
            <a:fillRect/>
          </a:stretch>
        </p:blipFill>
        <p:spPr bwMode="auto">
          <a:xfrm>
            <a:off x="4714876" y="0"/>
            <a:ext cx="4171144" cy="3234845"/>
          </a:xfrm>
          <a:prstGeom prst="rect">
            <a:avLst/>
          </a:prstGeom>
          <a:solidFill>
            <a:schemeClr val="bg1"/>
          </a:solidFill>
          <a:ln w="9525">
            <a:noFill/>
            <a:miter lim="800000"/>
            <a:headEnd/>
            <a:tailEnd/>
          </a:ln>
        </p:spPr>
      </p:pic>
      <p:sp>
        <p:nvSpPr>
          <p:cNvPr id="13" name="TextBox 12"/>
          <p:cNvSpPr txBox="1"/>
          <p:nvPr/>
        </p:nvSpPr>
        <p:spPr>
          <a:xfrm>
            <a:off x="1064011" y="634553"/>
            <a:ext cx="1436287" cy="461665"/>
          </a:xfrm>
          <a:prstGeom prst="rect">
            <a:avLst/>
          </a:prstGeom>
          <a:noFill/>
          <a:ln>
            <a:solidFill>
              <a:schemeClr val="accent6"/>
            </a:solidFill>
          </a:ln>
        </p:spPr>
        <p:txBody>
          <a:bodyPr wrap="square" rtlCol="0">
            <a:spAutoFit/>
          </a:bodyPr>
          <a:lstStyle/>
          <a:p>
            <a:r>
              <a:rPr lang="en-US" altLang="zh-CN" sz="2400" b="1" dirty="0" smtClean="0">
                <a:solidFill>
                  <a:schemeClr val="accent2"/>
                </a:solidFill>
                <a:latin typeface="Times New Roman" pitchFamily="18" charset="0"/>
                <a:cs typeface="Times New Roman" pitchFamily="18" charset="0"/>
              </a:rPr>
              <a:t>C-V</a:t>
            </a:r>
            <a:r>
              <a:rPr lang="zh-CN" altLang="en-US" sz="2400" b="1" dirty="0" smtClean="0">
                <a:solidFill>
                  <a:schemeClr val="accent2"/>
                </a:solidFill>
              </a:rPr>
              <a:t>特性</a:t>
            </a:r>
            <a:endParaRPr lang="zh-CN" altLang="en-US" sz="2400" b="1" dirty="0">
              <a:solidFill>
                <a:schemeClr val="accent2"/>
              </a:solidFill>
            </a:endParaRPr>
          </a:p>
        </p:txBody>
      </p:sp>
      <p:sp>
        <p:nvSpPr>
          <p:cNvPr id="14" name="TextBox 13"/>
          <p:cNvSpPr txBox="1"/>
          <p:nvPr/>
        </p:nvSpPr>
        <p:spPr>
          <a:xfrm>
            <a:off x="1928794" y="1357298"/>
            <a:ext cx="2714644" cy="400110"/>
          </a:xfrm>
          <a:prstGeom prst="rect">
            <a:avLst/>
          </a:prstGeom>
          <a:noFill/>
        </p:spPr>
        <p:txBody>
          <a:bodyPr wrap="square" rtlCol="0">
            <a:spAutoFit/>
          </a:bodyPr>
          <a:lstStyle/>
          <a:p>
            <a:r>
              <a:rPr lang="zh-CN" altLang="en-US" sz="2000" b="1" dirty="0" smtClean="0">
                <a:solidFill>
                  <a:srgbClr val="FF0000"/>
                </a:solidFill>
              </a:rPr>
              <a:t>肖特基接触的</a:t>
            </a:r>
            <a:r>
              <a:rPr lang="en-US" sz="2000" b="1" dirty="0" smtClean="0">
                <a:solidFill>
                  <a:srgbClr val="FF0000"/>
                </a:solidFill>
                <a:latin typeface="Times New Roman" pitchFamily="18" charset="0"/>
                <a:cs typeface="Times New Roman" pitchFamily="18" charset="0"/>
              </a:rPr>
              <a:t>C-V</a:t>
            </a:r>
            <a:r>
              <a:rPr lang="zh-CN" altLang="en-US" sz="2000" b="1" dirty="0" smtClean="0">
                <a:solidFill>
                  <a:srgbClr val="FF0000"/>
                </a:solidFill>
              </a:rPr>
              <a:t>特性</a:t>
            </a:r>
            <a:endParaRPr lang="zh-CN" altLang="en-US" sz="2000" b="1" dirty="0">
              <a:solidFill>
                <a:srgbClr val="FF0000"/>
              </a:solidFill>
            </a:endParaRPr>
          </a:p>
        </p:txBody>
      </p:sp>
      <p:sp>
        <p:nvSpPr>
          <p:cNvPr id="16" name="TextBox 15"/>
          <p:cNvSpPr txBox="1"/>
          <p:nvPr/>
        </p:nvSpPr>
        <p:spPr>
          <a:xfrm>
            <a:off x="168100" y="6255383"/>
            <a:ext cx="4332462"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1/C</a:t>
            </a:r>
            <a:r>
              <a:rPr lang="en-US" b="1" baseline="30000" dirty="0" smtClean="0">
                <a:solidFill>
                  <a:srgbClr val="FF0000"/>
                </a:solidFill>
                <a:latin typeface="Times New Roman" pitchFamily="18" charset="0"/>
                <a:cs typeface="Times New Roman" pitchFamily="18" charset="0"/>
              </a:rPr>
              <a:t>2</a:t>
            </a:r>
            <a:r>
              <a:rPr lang="zh-CN" altLang="en-US" b="1" dirty="0" smtClean="0">
                <a:solidFill>
                  <a:srgbClr val="FF0000"/>
                </a:solidFill>
              </a:rPr>
              <a:t>与所加偏压的关系图谱及线性拟合</a:t>
            </a:r>
            <a:endParaRPr lang="zh-CN" altLang="en-US" b="1" dirty="0">
              <a:solidFill>
                <a:srgbClr val="FF0000"/>
              </a:solidFill>
            </a:endParaRPr>
          </a:p>
        </p:txBody>
      </p:sp>
      <p:sp>
        <p:nvSpPr>
          <p:cNvPr id="17" name="TextBox 16"/>
          <p:cNvSpPr txBox="1"/>
          <p:nvPr/>
        </p:nvSpPr>
        <p:spPr>
          <a:xfrm>
            <a:off x="5339290" y="6381448"/>
            <a:ext cx="3429024" cy="400110"/>
          </a:xfrm>
          <a:prstGeom prst="rect">
            <a:avLst/>
          </a:prstGeom>
          <a:solidFill>
            <a:schemeClr val="bg1"/>
          </a:solidFill>
        </p:spPr>
        <p:txBody>
          <a:bodyPr wrap="square" rtlCol="0">
            <a:spAutoFit/>
          </a:bodyPr>
          <a:lstStyle/>
          <a:p>
            <a:r>
              <a:rPr lang="zh-CN" altLang="en-US" sz="2000" b="1" dirty="0" smtClean="0">
                <a:solidFill>
                  <a:srgbClr val="FF0000"/>
                </a:solidFill>
                <a:latin typeface="宋体" pitchFamily="2" charset="-122"/>
                <a:ea typeface="宋体" pitchFamily="2" charset="-122"/>
              </a:rPr>
              <a:t>自由载流子浓度纵向分布图</a:t>
            </a:r>
            <a:endParaRPr lang="zh-CN" altLang="en-US" sz="20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6" name="Rectangle 2"/>
          <p:cNvSpPr txBox="1">
            <a:spLocks noChangeArrowheads="1"/>
          </p:cNvSpPr>
          <p:nvPr/>
        </p:nvSpPr>
        <p:spPr bwMode="auto">
          <a:xfrm>
            <a:off x="2711248" y="399209"/>
            <a:ext cx="3643338"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4400" b="1" i="0" u="none" strike="noStrike" kern="0" cap="none" spc="0" normalizeH="0" baseline="0" noProof="0" dirty="0">
              <a:ln>
                <a:noFill/>
              </a:ln>
              <a:solidFill>
                <a:schemeClr val="accent2"/>
              </a:solidFill>
              <a:uLnTx/>
              <a:uFillTx/>
              <a:latin typeface="宋体" pitchFamily="2" charset="-122"/>
              <a:ea typeface="宋体" pitchFamily="2" charset="-122"/>
              <a:cs typeface="+mj-cs"/>
            </a:endParaRPr>
          </a:p>
        </p:txBody>
      </p:sp>
      <p:sp>
        <p:nvSpPr>
          <p:cNvPr id="12" name="Rectangle 3"/>
          <p:cNvSpPr txBox="1">
            <a:spLocks noChangeArrowheads="1"/>
          </p:cNvSpPr>
          <p:nvPr/>
        </p:nvSpPr>
        <p:spPr bwMode="auto">
          <a:xfrm>
            <a:off x="227186" y="1687075"/>
            <a:ext cx="8628063" cy="469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defTabSz="914400" rtl="0" eaLnBrk="1" fontAlgn="base" latinLnBrk="0" hangingPunct="1">
              <a:lnSpc>
                <a:spcPct val="120000"/>
              </a:lnSpc>
              <a:spcBef>
                <a:spcPct val="20000"/>
              </a:spcBef>
              <a:spcAft>
                <a:spcPct val="20000"/>
              </a:spcAft>
              <a:buClr>
                <a:srgbClr val="FF0000"/>
              </a:buClr>
              <a:buSzPct val="90000"/>
              <a:buFontTx/>
              <a:buBlip>
                <a:blip r:embed="rId5"/>
              </a:buBlip>
              <a:tabLst/>
              <a:defRPr/>
            </a:pPr>
            <a:r>
              <a:rPr kumimoji="0" lang="zh-CN" altLang="en-US" sz="2800" b="1" i="0" u="none" strike="noStrike" kern="0" cap="none" spc="0" normalizeH="0" baseline="0" noProof="0" dirty="0" smtClean="0">
                <a:ln>
                  <a:noFill/>
                </a:ln>
                <a:effectLst/>
                <a:uLnTx/>
                <a:uFillTx/>
                <a:latin typeface="黑体" pitchFamily="49" charset="-122"/>
                <a:ea typeface="黑体" pitchFamily="49" charset="-122"/>
                <a:cs typeface="+mn-cs"/>
              </a:rPr>
              <a:t>研究背景及意义</a:t>
            </a:r>
          </a:p>
          <a:p>
            <a:pPr marL="609600" marR="0" lvl="0" indent="-609600" defTabSz="914400" rtl="0" eaLnBrk="1" fontAlgn="base" latinLnBrk="0" hangingPunct="1">
              <a:lnSpc>
                <a:spcPct val="120000"/>
              </a:lnSpc>
              <a:spcBef>
                <a:spcPct val="20000"/>
              </a:spcBef>
              <a:spcAft>
                <a:spcPct val="20000"/>
              </a:spcAft>
              <a:buClr>
                <a:srgbClr val="FF0000"/>
              </a:buClr>
              <a:buSzPct val="90000"/>
              <a:buFontTx/>
              <a:buBlip>
                <a:blip r:embed="rId5"/>
              </a:buBlip>
              <a:tabLst/>
              <a:defRPr/>
            </a:pPr>
            <a:r>
              <a:rPr kumimoji="0" lang="zh-CN" altLang="en-US" sz="2800" b="1" i="0" u="none" strike="noStrike" kern="0" cap="none" spc="0" normalizeH="0" baseline="0" noProof="0" dirty="0" smtClean="0">
                <a:ln>
                  <a:noFill/>
                </a:ln>
                <a:effectLst/>
                <a:uLnTx/>
                <a:uFillTx/>
                <a:latin typeface="黑体" pitchFamily="49" charset="-122"/>
                <a:ea typeface="黑体" pitchFamily="49" charset="-122"/>
                <a:cs typeface="+mn-cs"/>
              </a:rPr>
              <a:t>主要研究内容</a:t>
            </a:r>
          </a:p>
          <a:p>
            <a:pPr marL="990600" lvl="1" indent="-533400" fontAlgn="base">
              <a:lnSpc>
                <a:spcPct val="150000"/>
              </a:lnSpc>
              <a:spcBef>
                <a:spcPct val="20000"/>
              </a:spcBef>
              <a:spcAft>
                <a:spcPct val="0"/>
              </a:spcAft>
              <a:buClr>
                <a:schemeClr val="hlink"/>
              </a:buClr>
              <a:buBlip>
                <a:blip r:embed="rId6"/>
              </a:buBlip>
            </a:pPr>
            <a:r>
              <a:rPr lang="en-US" altLang="zh-CN" sz="2400" b="1" kern="0" dirty="0" err="1" smtClean="0">
                <a:solidFill>
                  <a:srgbClr val="FF0000"/>
                </a:solidFill>
                <a:latin typeface="Times New Roman" pitchFamily="18" charset="0"/>
                <a:ea typeface="黑体" pitchFamily="49" charset="-122"/>
              </a:rPr>
              <a:t>SiC</a:t>
            </a:r>
            <a:r>
              <a:rPr lang="zh-CN" altLang="en-US" sz="2400" b="1" kern="0" dirty="0" smtClean="0">
                <a:solidFill>
                  <a:srgbClr val="FF0000"/>
                </a:solidFill>
                <a:latin typeface="Times New Roman" pitchFamily="18" charset="0"/>
                <a:ea typeface="黑体" pitchFamily="49" charset="-122"/>
              </a:rPr>
              <a:t>探测器</a:t>
            </a:r>
            <a:r>
              <a:rPr lang="zh-CN" altLang="en-US" sz="2400" b="1" dirty="0" smtClean="0">
                <a:solidFill>
                  <a:srgbClr val="FF0000"/>
                </a:solidFill>
                <a:latin typeface="Times New Roman" pitchFamily="18" charset="0"/>
                <a:ea typeface="黑体" pitchFamily="49" charset="-122"/>
              </a:rPr>
              <a:t>的制备和表征</a:t>
            </a:r>
            <a:endParaRPr lang="en-US" altLang="zh-CN" sz="2400" b="1" dirty="0" smtClean="0">
              <a:solidFill>
                <a:srgbClr val="FF0000"/>
              </a:solidFill>
              <a:latin typeface="Times New Roman" pitchFamily="18" charset="0"/>
              <a:ea typeface="黑体" pitchFamily="49" charset="-122"/>
            </a:endParaRPr>
          </a:p>
          <a:p>
            <a:pPr marL="990600" lvl="1" indent="-533400" fontAlgn="base">
              <a:lnSpc>
                <a:spcPct val="150000"/>
              </a:lnSpc>
              <a:spcBef>
                <a:spcPct val="20000"/>
              </a:spcBef>
              <a:spcAft>
                <a:spcPct val="0"/>
              </a:spcAft>
              <a:buClr>
                <a:schemeClr val="hlink"/>
              </a:buClr>
              <a:buBlip>
                <a:blip r:embed="rId6"/>
              </a:buBlip>
            </a:pPr>
            <a:r>
              <a:rPr lang="en-US" altLang="zh-CN" sz="2400" b="1" dirty="0" err="1" smtClean="0">
                <a:solidFill>
                  <a:srgbClr val="FF0000"/>
                </a:solidFill>
                <a:latin typeface="Times New Roman" pitchFamily="18" charset="0"/>
                <a:ea typeface="黑体" pitchFamily="49" charset="-122"/>
              </a:rPr>
              <a:t>SiC</a:t>
            </a:r>
            <a:r>
              <a:rPr lang="zh-CN" altLang="en-US" sz="2400" b="1" dirty="0" smtClean="0">
                <a:solidFill>
                  <a:srgbClr val="FF0000"/>
                </a:solidFill>
                <a:latin typeface="Times New Roman" pitchFamily="18" charset="0"/>
                <a:ea typeface="黑体" pitchFamily="49" charset="-122"/>
              </a:rPr>
              <a:t>探测器的高温性能表征</a:t>
            </a:r>
            <a:endParaRPr lang="en-US" altLang="zh-CN" sz="2400" b="1" dirty="0" smtClean="0">
              <a:solidFill>
                <a:srgbClr val="FF0000"/>
              </a:solidFill>
              <a:latin typeface="Times New Roman" pitchFamily="18" charset="0"/>
              <a:ea typeface="黑体" pitchFamily="49" charset="-122"/>
            </a:endParaRPr>
          </a:p>
          <a:p>
            <a:pPr marL="990600" lvl="1" indent="-533400" fontAlgn="base">
              <a:lnSpc>
                <a:spcPct val="150000"/>
              </a:lnSpc>
              <a:spcBef>
                <a:spcPct val="20000"/>
              </a:spcBef>
              <a:spcAft>
                <a:spcPct val="0"/>
              </a:spcAft>
              <a:buClr>
                <a:schemeClr val="hlink"/>
              </a:buClr>
              <a:buBlip>
                <a:blip r:embed="rId6"/>
              </a:buBlip>
            </a:pPr>
            <a:r>
              <a:rPr lang="en-US" altLang="zh-CN" sz="2400" b="1" dirty="0" err="1" smtClean="0">
                <a:solidFill>
                  <a:srgbClr val="FF0000"/>
                </a:solidFill>
                <a:latin typeface="Times New Roman" pitchFamily="18" charset="0"/>
                <a:ea typeface="黑体" pitchFamily="49" charset="-122"/>
              </a:rPr>
              <a:t>SiC</a:t>
            </a:r>
            <a:r>
              <a:rPr lang="zh-CN" altLang="en-US" sz="2400" b="1" dirty="0" smtClean="0">
                <a:solidFill>
                  <a:srgbClr val="FF0000"/>
                </a:solidFill>
                <a:latin typeface="Times New Roman" pitchFamily="18" charset="0"/>
                <a:ea typeface="黑体" pitchFamily="49" charset="-122"/>
              </a:rPr>
              <a:t>探测器的辐照性能研究</a:t>
            </a:r>
            <a:endParaRPr lang="en-US" altLang="zh-CN" sz="2400" b="1" dirty="0" smtClean="0">
              <a:solidFill>
                <a:srgbClr val="FF0000"/>
              </a:solidFill>
              <a:latin typeface="Times New Roman" pitchFamily="18" charset="0"/>
              <a:ea typeface="黑体" pitchFamily="49" charset="-122"/>
            </a:endParaRPr>
          </a:p>
          <a:p>
            <a:pPr marL="609600" marR="0" lvl="0" indent="-609600" defTabSz="914400" rtl="0" eaLnBrk="1" fontAlgn="base" latinLnBrk="0" hangingPunct="1">
              <a:lnSpc>
                <a:spcPct val="130000"/>
              </a:lnSpc>
              <a:spcBef>
                <a:spcPct val="40000"/>
              </a:spcBef>
              <a:spcAft>
                <a:spcPct val="20000"/>
              </a:spcAft>
              <a:buClr>
                <a:srgbClr val="FF0000"/>
              </a:buClr>
              <a:buSzPct val="90000"/>
              <a:buFontTx/>
              <a:buBlip>
                <a:blip r:embed="rId5"/>
              </a:buBlip>
              <a:tabLst/>
              <a:defRPr/>
            </a:pPr>
            <a:r>
              <a:rPr lang="zh-CN" altLang="en-US" sz="2800" b="1" kern="0" dirty="0" smtClean="0">
                <a:latin typeface="黑体" pitchFamily="49" charset="-122"/>
                <a:ea typeface="黑体" pitchFamily="49" charset="-122"/>
              </a:rPr>
              <a:t>总结和展望</a:t>
            </a:r>
            <a:endParaRPr kumimoji="0" lang="en-US" altLang="zh-CN" sz="2800" b="1" i="0" u="none" strike="noStrike" kern="0" cap="none" spc="0" normalizeH="0" baseline="0" noProof="0" dirty="0" smtClean="0">
              <a:ln>
                <a:noFill/>
              </a:ln>
              <a:effectLst/>
              <a:uLnTx/>
              <a:uFillTx/>
              <a:latin typeface="黑体" pitchFamily="49" charset="-122"/>
              <a:ea typeface="黑体" pitchFamily="49" charset="-122"/>
              <a:cs typeface="+mn-cs"/>
            </a:endParaRPr>
          </a:p>
          <a:p>
            <a:pPr marL="609600" marR="0" lvl="0" indent="-609600" defTabSz="914400" rtl="0" eaLnBrk="1" fontAlgn="base" latinLnBrk="0" hangingPunct="1">
              <a:lnSpc>
                <a:spcPct val="130000"/>
              </a:lnSpc>
              <a:spcBef>
                <a:spcPct val="40000"/>
              </a:spcBef>
              <a:spcAft>
                <a:spcPct val="20000"/>
              </a:spcAft>
              <a:buClr>
                <a:srgbClr val="FF0000"/>
              </a:buClr>
              <a:buSzPct val="90000"/>
              <a:buFontTx/>
              <a:buBlip>
                <a:blip r:embed="rId5"/>
              </a:buBlip>
              <a:tabLst/>
              <a:defRPr/>
            </a:pPr>
            <a:endParaRPr kumimoji="0" lang="zh-CN" altLang="en-US" sz="2800" b="1" i="0" u="none" strike="noStrike" kern="0" cap="none" spc="0" normalizeH="0" baseline="0" noProof="0" dirty="0">
              <a:ln>
                <a:noFill/>
              </a:ln>
              <a:effectLst/>
              <a:uLnTx/>
              <a:uFillTx/>
              <a:latin typeface="黑体" pitchFamily="49" charset="-122"/>
              <a:ea typeface="黑体" pitchFamily="49" charset="-122"/>
              <a:cs typeface="+mn-cs"/>
            </a:endParaRPr>
          </a:p>
        </p:txBody>
      </p:sp>
      <p:sp>
        <p:nvSpPr>
          <p:cNvPr id="9" name="Rectangle 4"/>
          <p:cNvSpPr txBox="1">
            <a:spLocks noChangeArrowheads="1"/>
          </p:cNvSpPr>
          <p:nvPr/>
        </p:nvSpPr>
        <p:spPr bwMode="auto">
          <a:xfrm>
            <a:off x="1142976" y="500042"/>
            <a:ext cx="71438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altLang="zh-CN" sz="3600" b="1" kern="0" dirty="0" smtClean="0">
                <a:solidFill>
                  <a:schemeClr val="accent2"/>
                </a:solidFill>
                <a:latin typeface="Times New Roman" pitchFamily="18" charset="0"/>
                <a:cs typeface="Times New Roman" pitchFamily="18" charset="0"/>
              </a:rPr>
              <a:t>Outline of the Presentation</a:t>
            </a:r>
            <a:endParaRPr lang="en-US" altLang="zh-CN" sz="3600" b="1" kern="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6" name="图片 5" descr="中国科学院高能物理研究所.png"/>
          <p:cNvPicPr>
            <a:picLocks noChangeAspect="1"/>
          </p:cNvPicPr>
          <p:nvPr/>
        </p:nvPicPr>
        <p:blipFill>
          <a:blip r:embed="rId4"/>
          <a:stretch>
            <a:fillRect/>
          </a:stretch>
        </p:blipFill>
        <p:spPr>
          <a:xfrm>
            <a:off x="-2766" y="6460565"/>
            <a:ext cx="3357585" cy="380104"/>
          </a:xfrm>
          <a:prstGeom prst="rect">
            <a:avLst/>
          </a:prstGeom>
          <a:solidFill>
            <a:schemeClr val="accent1"/>
          </a:solidFill>
        </p:spPr>
      </p:pic>
      <p:pic>
        <p:nvPicPr>
          <p:cNvPr id="10" name="图片 9" descr="边角图.png"/>
          <p:cNvPicPr>
            <a:picLocks noChangeAspect="1"/>
          </p:cNvPicPr>
          <p:nvPr/>
        </p:nvPicPr>
        <p:blipFill>
          <a:blip r:embed="rId5"/>
          <a:stretch>
            <a:fillRect/>
          </a:stretch>
        </p:blipFill>
        <p:spPr>
          <a:xfrm>
            <a:off x="1" y="0"/>
            <a:ext cx="928662" cy="790514"/>
          </a:xfrm>
          <a:prstGeom prst="rect">
            <a:avLst/>
          </a:prstGeom>
        </p:spPr>
      </p:pic>
      <p:sp>
        <p:nvSpPr>
          <p:cNvPr id="207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7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TextBox 10"/>
          <p:cNvSpPr txBox="1"/>
          <p:nvPr/>
        </p:nvSpPr>
        <p:spPr>
          <a:xfrm>
            <a:off x="1857356" y="857232"/>
            <a:ext cx="6143668" cy="461665"/>
          </a:xfrm>
          <a:prstGeom prst="rect">
            <a:avLst/>
          </a:prstGeom>
          <a:noFill/>
          <a:ln>
            <a:solidFill>
              <a:srgbClr val="FF0000"/>
            </a:solidFill>
          </a:ln>
        </p:spPr>
        <p:txBody>
          <a:bodyPr wrap="square" rtlCol="0">
            <a:spAutoFit/>
          </a:bodyPr>
          <a:lstStyle/>
          <a:p>
            <a:r>
              <a:rPr lang="zh-CN" altLang="en-US" sz="2400" b="1" dirty="0" smtClean="0">
                <a:solidFill>
                  <a:srgbClr val="FF0000"/>
                </a:solidFill>
                <a:latin typeface="Times New Roman" pitchFamily="18" charset="0"/>
                <a:cs typeface="Times New Roman" pitchFamily="18" charset="0"/>
              </a:rPr>
              <a:t>反向</a:t>
            </a:r>
            <a:r>
              <a:rPr lang="en-US" altLang="zh-CN" sz="2400" b="1" dirty="0" smtClean="0">
                <a:solidFill>
                  <a:srgbClr val="FF0000"/>
                </a:solidFill>
                <a:latin typeface="Times New Roman" pitchFamily="18" charset="0"/>
                <a:cs typeface="Times New Roman" pitchFamily="18" charset="0"/>
              </a:rPr>
              <a:t>I-V</a:t>
            </a:r>
            <a:r>
              <a:rPr lang="zh-CN" altLang="en-US" sz="2400" b="1" dirty="0" smtClean="0">
                <a:solidFill>
                  <a:srgbClr val="FF0000"/>
                </a:solidFill>
              </a:rPr>
              <a:t>特性和耗尽层宽度随电压的变化关系</a:t>
            </a:r>
            <a:endParaRPr lang="zh-CN" altLang="en-US" sz="2400" b="1" dirty="0">
              <a:solidFill>
                <a:srgbClr val="FF0000"/>
              </a:solidFill>
            </a:endParaRPr>
          </a:p>
        </p:txBody>
      </p:sp>
      <p:sp>
        <p:nvSpPr>
          <p:cNvPr id="13" name="TextBox 12"/>
          <p:cNvSpPr txBox="1"/>
          <p:nvPr/>
        </p:nvSpPr>
        <p:spPr>
          <a:xfrm>
            <a:off x="4559111" y="5181247"/>
            <a:ext cx="4357718" cy="646331"/>
          </a:xfrm>
          <a:prstGeom prst="rect">
            <a:avLst/>
          </a:prstGeom>
          <a:noFill/>
          <a:ln>
            <a:solidFill>
              <a:srgbClr val="FF0000"/>
            </a:solidFill>
          </a:ln>
        </p:spPr>
        <p:txBody>
          <a:bodyPr wrap="square" rtlCol="0">
            <a:spAutoFit/>
          </a:bodyPr>
          <a:lstStyle/>
          <a:p>
            <a:r>
              <a:rPr lang="zh-CN" altLang="en-US" dirty="0" smtClean="0"/>
              <a:t>不同外延层厚度的探测器耗尽层宽度与所加偏压的关系图谱</a:t>
            </a:r>
            <a:endParaRPr lang="zh-CN" altLang="en-US" dirty="0"/>
          </a:p>
        </p:txBody>
      </p:sp>
      <p:graphicFrame>
        <p:nvGraphicFramePr>
          <p:cNvPr id="251908" name="Object 4"/>
          <p:cNvGraphicFramePr>
            <a:graphicFrameLocks noChangeAspect="1"/>
          </p:cNvGraphicFramePr>
          <p:nvPr/>
        </p:nvGraphicFramePr>
        <p:xfrm>
          <a:off x="-15657" y="1901147"/>
          <a:ext cx="4994275" cy="3121025"/>
        </p:xfrm>
        <a:graphic>
          <a:graphicData uri="http://schemas.openxmlformats.org/presentationml/2006/ole">
            <p:oleObj spid="_x0000_s251908" name="Graph" r:id="rId6" imgW="4112640" imgH="2581920" progId="Origin50.Graph">
              <p:embed/>
            </p:oleObj>
          </a:graphicData>
        </a:graphic>
      </p:graphicFrame>
      <p:sp>
        <p:nvSpPr>
          <p:cNvPr id="15" name="TextBox 14"/>
          <p:cNvSpPr txBox="1"/>
          <p:nvPr/>
        </p:nvSpPr>
        <p:spPr>
          <a:xfrm>
            <a:off x="177293" y="5174113"/>
            <a:ext cx="4221522" cy="369332"/>
          </a:xfrm>
          <a:prstGeom prst="rect">
            <a:avLst/>
          </a:prstGeom>
          <a:noFill/>
          <a:ln>
            <a:solidFill>
              <a:srgbClr val="FF0000"/>
            </a:solidFill>
          </a:ln>
        </p:spPr>
        <p:txBody>
          <a:bodyPr wrap="square" rtlCol="0">
            <a:spAutoFit/>
          </a:bodyPr>
          <a:lstStyle/>
          <a:p>
            <a:r>
              <a:rPr lang="zh-CN" altLang="en-US" b="1" dirty="0" smtClean="0">
                <a:solidFill>
                  <a:srgbClr val="FF0000"/>
                </a:solidFill>
              </a:rPr>
              <a:t>不同外延层厚度探测器的反向</a:t>
            </a:r>
            <a:r>
              <a:rPr lang="en-US" altLang="zh-CN" b="1" dirty="0" smtClean="0">
                <a:solidFill>
                  <a:srgbClr val="FF0000"/>
                </a:solidFill>
                <a:latin typeface="Times New Roman" pitchFamily="18" charset="0"/>
                <a:cs typeface="Times New Roman" pitchFamily="18" charset="0"/>
              </a:rPr>
              <a:t>I</a:t>
            </a:r>
            <a:r>
              <a:rPr 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V</a:t>
            </a:r>
            <a:r>
              <a:rPr lang="zh-CN" altLang="en-US" b="1" dirty="0" smtClean="0">
                <a:solidFill>
                  <a:srgbClr val="FF0000"/>
                </a:solidFill>
              </a:rPr>
              <a:t>特性</a:t>
            </a:r>
            <a:endParaRPr lang="zh-CN" altLang="en-US" b="1" dirty="0">
              <a:solidFill>
                <a:srgbClr val="FF0000"/>
              </a:solidFill>
            </a:endParaRPr>
          </a:p>
        </p:txBody>
      </p:sp>
      <p:sp>
        <p:nvSpPr>
          <p:cNvPr id="2519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0" name="Object 6"/>
          <p:cNvGraphicFramePr>
            <a:graphicFrameLocks noChangeAspect="1"/>
          </p:cNvGraphicFramePr>
          <p:nvPr/>
        </p:nvGraphicFramePr>
        <p:xfrm>
          <a:off x="4994275" y="1740310"/>
          <a:ext cx="4052146" cy="3139665"/>
        </p:xfrm>
        <a:graphic>
          <a:graphicData uri="http://schemas.openxmlformats.org/presentationml/2006/ole">
            <p:oleObj spid="_x0000_s251910" name="Graph" r:id="rId7" imgW="3464640" imgH="2679840" progId="Origin50.Graph">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7" name="TextBox 6"/>
          <p:cNvSpPr txBox="1"/>
          <p:nvPr/>
        </p:nvSpPr>
        <p:spPr>
          <a:xfrm>
            <a:off x="1500166" y="544625"/>
            <a:ext cx="6314269" cy="461665"/>
          </a:xfrm>
          <a:prstGeom prst="rect">
            <a:avLst/>
          </a:prstGeom>
          <a:solidFill>
            <a:schemeClr val="accent5"/>
          </a:solidFill>
          <a:ln>
            <a:solidFill>
              <a:schemeClr val="accent6"/>
            </a:solidFill>
          </a:ln>
        </p:spPr>
        <p:txBody>
          <a:bodyPr wrap="square" rtlCol="0">
            <a:spAutoFit/>
          </a:bodyPr>
          <a:lstStyle/>
          <a:p>
            <a:pPr algn="ctr">
              <a:buClr>
                <a:srgbClr val="FF0000"/>
              </a:buClr>
            </a:pPr>
            <a:r>
              <a:rPr lang="en-US" altLang="zh-CN" sz="2400" b="1" dirty="0" err="1" smtClean="0">
                <a:solidFill>
                  <a:schemeClr val="accent2"/>
                </a:solidFill>
                <a:latin typeface="Times New Roman" pitchFamily="18" charset="0"/>
                <a:ea typeface="宋体" pitchFamily="2" charset="-122"/>
              </a:rPr>
              <a:t>SiC</a:t>
            </a:r>
            <a:r>
              <a:rPr lang="zh-CN" altLang="en-US" sz="2400" b="1" dirty="0" smtClean="0">
                <a:solidFill>
                  <a:schemeClr val="accent2"/>
                </a:solidFill>
                <a:latin typeface="Times New Roman" pitchFamily="18" charset="0"/>
                <a:ea typeface="宋体" pitchFamily="2" charset="-122"/>
              </a:rPr>
              <a:t>肖特基二极管探测器的能谱测试</a:t>
            </a:r>
            <a:endParaRPr lang="zh-CN" altLang="en-US" sz="2400" b="1" dirty="0">
              <a:solidFill>
                <a:schemeClr val="accent2"/>
              </a:solidFill>
              <a:latin typeface="Times New Roman" pitchFamily="18" charset="0"/>
              <a:ea typeface="宋体" pitchFamily="2" charset="-122"/>
            </a:endParaRPr>
          </a:p>
        </p:txBody>
      </p:sp>
      <p:pic>
        <p:nvPicPr>
          <p:cNvPr id="44" name="Picture 3" descr="A250F-internal"/>
          <p:cNvPicPr>
            <a:picLocks noChangeAspect="1" noChangeArrowheads="1"/>
          </p:cNvPicPr>
          <p:nvPr/>
        </p:nvPicPr>
        <p:blipFill>
          <a:blip r:embed="rId5"/>
          <a:srcRect/>
          <a:stretch>
            <a:fillRect/>
          </a:stretch>
        </p:blipFill>
        <p:spPr bwMode="auto">
          <a:xfrm>
            <a:off x="5400564" y="3697094"/>
            <a:ext cx="3784600" cy="2724150"/>
          </a:xfrm>
          <a:prstGeom prst="rect">
            <a:avLst/>
          </a:prstGeom>
          <a:solidFill>
            <a:schemeClr val="accent1">
              <a:alpha val="0"/>
            </a:schemeClr>
          </a:solidFill>
          <a:ln w="9525">
            <a:noFill/>
            <a:miter lim="800000"/>
            <a:headEnd/>
            <a:tailEnd/>
          </a:ln>
        </p:spPr>
      </p:pic>
      <p:graphicFrame>
        <p:nvGraphicFramePr>
          <p:cNvPr id="209921" name="Object 1"/>
          <p:cNvGraphicFramePr>
            <a:graphicFrameLocks noChangeAspect="1"/>
          </p:cNvGraphicFramePr>
          <p:nvPr/>
        </p:nvGraphicFramePr>
        <p:xfrm>
          <a:off x="235597" y="3836591"/>
          <a:ext cx="4625690" cy="2571751"/>
        </p:xfrm>
        <a:graphic>
          <a:graphicData uri="http://schemas.openxmlformats.org/presentationml/2006/ole">
            <p:oleObj spid="_x0000_s252930" r:id="rId6" imgW="3003145" imgH="1671098" progId="">
              <p:embed/>
            </p:oleObj>
          </a:graphicData>
        </a:graphic>
      </p:graphicFrame>
      <p:sp>
        <p:nvSpPr>
          <p:cNvPr id="45" name="右箭头 44"/>
          <p:cNvSpPr/>
          <p:nvPr/>
        </p:nvSpPr>
        <p:spPr>
          <a:xfrm>
            <a:off x="5000628" y="5143512"/>
            <a:ext cx="571504"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214282" y="1928802"/>
            <a:ext cx="1714512" cy="646331"/>
          </a:xfrm>
          <a:prstGeom prst="rect">
            <a:avLst/>
          </a:prstGeom>
          <a:noFill/>
          <a:ln>
            <a:solidFill>
              <a:srgbClr val="FF0000"/>
            </a:solidFill>
          </a:ln>
        </p:spPr>
        <p:txBody>
          <a:bodyPr wrap="square" rtlCol="0">
            <a:spAutoFit/>
          </a:bodyPr>
          <a:lstStyle/>
          <a:p>
            <a:r>
              <a:rPr lang="zh-CN" altLang="en-US" dirty="0" smtClean="0">
                <a:solidFill>
                  <a:srgbClr val="FF0000"/>
                </a:solidFill>
                <a:latin typeface="宋体" pitchFamily="2" charset="-122"/>
                <a:ea typeface="宋体" pitchFamily="2" charset="-122"/>
              </a:rPr>
              <a:t>能谱测试系统示意图</a:t>
            </a:r>
            <a:endParaRPr lang="zh-CN" altLang="en-US" dirty="0">
              <a:solidFill>
                <a:srgbClr val="FF0000"/>
              </a:solidFill>
              <a:latin typeface="宋体" pitchFamily="2" charset="-122"/>
              <a:ea typeface="宋体" pitchFamily="2" charset="-122"/>
            </a:endParaRPr>
          </a:p>
        </p:txBody>
      </p:sp>
      <p:grpSp>
        <p:nvGrpSpPr>
          <p:cNvPr id="5" name="组合 7"/>
          <p:cNvGrpSpPr/>
          <p:nvPr/>
        </p:nvGrpSpPr>
        <p:grpSpPr>
          <a:xfrm>
            <a:off x="2037185" y="1039626"/>
            <a:ext cx="6746882" cy="2571767"/>
            <a:chOff x="486781" y="1785926"/>
            <a:chExt cx="6746882" cy="2571767"/>
          </a:xfrm>
        </p:grpSpPr>
        <p:cxnSp>
          <p:nvCxnSpPr>
            <p:cNvPr id="9" name="直接箭头连接符 8"/>
            <p:cNvCxnSpPr/>
            <p:nvPr/>
          </p:nvCxnSpPr>
          <p:spPr>
            <a:xfrm>
              <a:off x="1446521" y="2803747"/>
              <a:ext cx="360000" cy="18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 name="组合 10"/>
            <p:cNvGrpSpPr/>
            <p:nvPr/>
          </p:nvGrpSpPr>
          <p:grpSpPr>
            <a:xfrm>
              <a:off x="486781" y="1785926"/>
              <a:ext cx="6746882" cy="2571767"/>
              <a:chOff x="486781" y="1785926"/>
              <a:chExt cx="6746882" cy="2571767"/>
            </a:xfrm>
          </p:grpSpPr>
          <p:sp>
            <p:nvSpPr>
              <p:cNvPr id="12" name="TextBox 12"/>
              <p:cNvSpPr txBox="1"/>
              <p:nvPr/>
            </p:nvSpPr>
            <p:spPr>
              <a:xfrm>
                <a:off x="1683407" y="3469341"/>
                <a:ext cx="1368236" cy="646331"/>
              </a:xfrm>
              <a:prstGeom prst="rect">
                <a:avLst/>
              </a:prstGeom>
              <a:noFill/>
              <a:ln w="25400">
                <a:solidFill>
                  <a:schemeClr val="accent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Preamplifier Circuit</a:t>
                </a:r>
                <a:endParaRPr lang="zh-CN" altLang="en-US" dirty="0">
                  <a:latin typeface="Times New Roman" pitchFamily="18" charset="0"/>
                  <a:cs typeface="Times New Roman" pitchFamily="18" charset="0"/>
                </a:endParaRPr>
              </a:p>
            </p:txBody>
          </p:sp>
          <p:grpSp>
            <p:nvGrpSpPr>
              <p:cNvPr id="8" name="组合 12"/>
              <p:cNvGrpSpPr/>
              <p:nvPr/>
            </p:nvGrpSpPr>
            <p:grpSpPr>
              <a:xfrm>
                <a:off x="486781" y="1785926"/>
                <a:ext cx="6746882" cy="2571767"/>
                <a:chOff x="486781" y="1857364"/>
                <a:chExt cx="6746882" cy="2500329"/>
              </a:xfrm>
            </p:grpSpPr>
            <p:grpSp>
              <p:nvGrpSpPr>
                <p:cNvPr id="11" name="组合 13"/>
                <p:cNvGrpSpPr/>
                <p:nvPr/>
              </p:nvGrpSpPr>
              <p:grpSpPr>
                <a:xfrm>
                  <a:off x="486781" y="2588556"/>
                  <a:ext cx="2711949" cy="1714504"/>
                  <a:chOff x="486781" y="2588556"/>
                  <a:chExt cx="2711949" cy="1714504"/>
                </a:xfrm>
              </p:grpSpPr>
              <p:grpSp>
                <p:nvGrpSpPr>
                  <p:cNvPr id="13" name="组合 30"/>
                  <p:cNvGrpSpPr/>
                  <p:nvPr/>
                </p:nvGrpSpPr>
                <p:grpSpPr>
                  <a:xfrm>
                    <a:off x="2221305" y="2925575"/>
                    <a:ext cx="284272" cy="360000"/>
                    <a:chOff x="2142314" y="1518905"/>
                    <a:chExt cx="284272" cy="1000132"/>
                  </a:xfrm>
                </p:grpSpPr>
                <p:cxnSp>
                  <p:nvCxnSpPr>
                    <p:cNvPr id="39" name="直接箭头连接符 38"/>
                    <p:cNvCxnSpPr/>
                    <p:nvPr/>
                  </p:nvCxnSpPr>
                  <p:spPr>
                    <a:xfrm rot="5400000">
                      <a:off x="1643042" y="2018177"/>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1728223" y="2018177"/>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5400000">
                      <a:off x="1808905" y="2018177"/>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5400000">
                      <a:off x="1925726" y="2018177"/>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2127160" y="3299295"/>
                    <a:ext cx="500066" cy="164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矩形 32"/>
                  <p:cNvSpPr/>
                  <p:nvPr/>
                </p:nvSpPr>
                <p:spPr>
                  <a:xfrm>
                    <a:off x="1484218" y="2588556"/>
                    <a:ext cx="1714512" cy="171450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33"/>
                  <p:cNvGrpSpPr/>
                  <p:nvPr/>
                </p:nvGrpSpPr>
                <p:grpSpPr>
                  <a:xfrm>
                    <a:off x="1825563" y="2735762"/>
                    <a:ext cx="1080000" cy="204759"/>
                    <a:chOff x="1785918" y="1465728"/>
                    <a:chExt cx="1357322" cy="177322"/>
                  </a:xfrm>
                </p:grpSpPr>
                <p:sp>
                  <p:nvSpPr>
                    <p:cNvPr id="37" name="矩形 36"/>
                    <p:cNvSpPr/>
                    <p:nvPr/>
                  </p:nvSpPr>
                  <p:spPr>
                    <a:xfrm>
                      <a:off x="1785918" y="1465728"/>
                      <a:ext cx="1357322" cy="10588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矩形 37"/>
                    <p:cNvSpPr/>
                    <p:nvPr/>
                  </p:nvSpPr>
                  <p:spPr>
                    <a:xfrm>
                      <a:off x="2000232" y="1571612"/>
                      <a:ext cx="928694" cy="7143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5" name="TextBox 13"/>
                  <p:cNvSpPr txBox="1"/>
                  <p:nvPr/>
                </p:nvSpPr>
                <p:spPr>
                  <a:xfrm>
                    <a:off x="561437" y="3203764"/>
                    <a:ext cx="1428760" cy="7463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4H-SiC detector</a:t>
                    </a:r>
                    <a:endParaRPr lang="zh-CN" altLang="en-US" dirty="0">
                      <a:latin typeface="Times New Roman" pitchFamily="18" charset="0"/>
                      <a:cs typeface="Times New Roman" pitchFamily="18" charset="0"/>
                    </a:endParaRPr>
                  </a:p>
                </p:txBody>
              </p:sp>
              <p:sp>
                <p:nvSpPr>
                  <p:cNvPr id="36" name="TextBox 42"/>
                  <p:cNvSpPr txBox="1"/>
                  <p:nvPr/>
                </p:nvSpPr>
                <p:spPr>
                  <a:xfrm>
                    <a:off x="486781" y="2618014"/>
                    <a:ext cx="1285884" cy="46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zh-CN" sz="2000" dirty="0" smtClean="0">
                        <a:latin typeface="Times New Roman" pitchFamily="18" charset="0"/>
                        <a:cs typeface="Times New Roman" pitchFamily="18" charset="0"/>
                      </a:rPr>
                      <a:t>γ</a:t>
                    </a:r>
                    <a:r>
                      <a:rPr lang="en-US" altLang="zh-CN" sz="2000" dirty="0" smtClean="0">
                        <a:latin typeface="Times New Roman" pitchFamily="18" charset="0"/>
                        <a:cs typeface="Times New Roman" pitchFamily="18" charset="0"/>
                      </a:rPr>
                      <a:t> source</a:t>
                    </a:r>
                    <a:endParaRPr lang="zh-CN" altLang="en-US" sz="2000" dirty="0">
                      <a:latin typeface="Times New Roman" pitchFamily="18" charset="0"/>
                      <a:cs typeface="Times New Roman" pitchFamily="18" charset="0"/>
                    </a:endParaRPr>
                  </a:p>
                </p:txBody>
              </p:sp>
            </p:grpSp>
            <p:grpSp>
              <p:nvGrpSpPr>
                <p:cNvPr id="15" name="组合 14"/>
                <p:cNvGrpSpPr/>
                <p:nvPr/>
              </p:nvGrpSpPr>
              <p:grpSpPr>
                <a:xfrm>
                  <a:off x="1428728" y="1857364"/>
                  <a:ext cx="5804935" cy="2500329"/>
                  <a:chOff x="1428728" y="1857364"/>
                  <a:chExt cx="5804935" cy="2500329"/>
                </a:xfrm>
              </p:grpSpPr>
              <p:grpSp>
                <p:nvGrpSpPr>
                  <p:cNvPr id="16" name="组合 15"/>
                  <p:cNvGrpSpPr/>
                  <p:nvPr/>
                </p:nvGrpSpPr>
                <p:grpSpPr>
                  <a:xfrm>
                    <a:off x="1428728" y="2142340"/>
                    <a:ext cx="5804935" cy="2215353"/>
                    <a:chOff x="1428728" y="2142340"/>
                    <a:chExt cx="5804935" cy="2215353"/>
                  </a:xfrm>
                </p:grpSpPr>
                <p:sp>
                  <p:nvSpPr>
                    <p:cNvPr id="18" name="TextBox 18"/>
                    <p:cNvSpPr txBox="1"/>
                    <p:nvPr/>
                  </p:nvSpPr>
                  <p:spPr>
                    <a:xfrm>
                      <a:off x="3877794" y="2213234"/>
                      <a:ext cx="1606928" cy="426479"/>
                    </a:xfrm>
                    <a:prstGeom prst="rect">
                      <a:avLst/>
                    </a:prstGeom>
                    <a:noFill/>
                    <a:ln>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Voltage Source</a:t>
                      </a:r>
                      <a:endParaRPr lang="zh-CN" altLang="en-US" dirty="0">
                        <a:latin typeface="Times New Roman" pitchFamily="18" charset="0"/>
                        <a:cs typeface="Times New Roman" pitchFamily="18" charset="0"/>
                      </a:endParaRPr>
                    </a:p>
                  </p:txBody>
                </p:sp>
                <p:cxnSp>
                  <p:nvCxnSpPr>
                    <p:cNvPr id="19" name="直接箭头连接符 18"/>
                    <p:cNvCxnSpPr/>
                    <p:nvPr/>
                  </p:nvCxnSpPr>
                  <p:spPr>
                    <a:xfrm>
                      <a:off x="3228141" y="2916752"/>
                      <a:ext cx="648000" cy="18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22"/>
                    <p:cNvSpPr txBox="1"/>
                    <p:nvPr/>
                  </p:nvSpPr>
                  <p:spPr>
                    <a:xfrm>
                      <a:off x="3858459" y="2724598"/>
                      <a:ext cx="1357322" cy="426479"/>
                    </a:xfrm>
                    <a:prstGeom prst="rect">
                      <a:avLst/>
                    </a:prstGeom>
                    <a:noFill/>
                    <a:ln w="190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Bias Source</a:t>
                      </a:r>
                      <a:endParaRPr lang="zh-CN" altLang="en-US" dirty="0">
                        <a:latin typeface="Times New Roman" pitchFamily="18" charset="0"/>
                        <a:cs typeface="Times New Roman" pitchFamily="18" charset="0"/>
                      </a:endParaRPr>
                    </a:p>
                  </p:txBody>
                </p:sp>
                <p:cxnSp>
                  <p:nvCxnSpPr>
                    <p:cNvPr id="21" name="直接箭头连接符 20"/>
                    <p:cNvCxnSpPr/>
                    <p:nvPr/>
                  </p:nvCxnSpPr>
                  <p:spPr>
                    <a:xfrm>
                      <a:off x="3228997" y="3464108"/>
                      <a:ext cx="648000" cy="18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5"/>
                    <p:cNvSpPr txBox="1"/>
                    <p:nvPr/>
                  </p:nvSpPr>
                  <p:spPr>
                    <a:xfrm>
                      <a:off x="3865186" y="3339877"/>
                      <a:ext cx="1133772" cy="426479"/>
                    </a:xfrm>
                    <a:prstGeom prst="rect">
                      <a:avLst/>
                    </a:prstGeom>
                    <a:noFill/>
                    <a:ln w="190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Amplifier</a:t>
                      </a:r>
                      <a:endParaRPr lang="zh-CN" altLang="en-US" dirty="0">
                        <a:latin typeface="Times New Roman" pitchFamily="18" charset="0"/>
                        <a:cs typeface="Times New Roman" pitchFamily="18" charset="0"/>
                      </a:endParaRPr>
                    </a:p>
                  </p:txBody>
                </p:sp>
                <p:cxnSp>
                  <p:nvCxnSpPr>
                    <p:cNvPr id="23" name="肘形连接符 22"/>
                    <p:cNvCxnSpPr/>
                    <p:nvPr/>
                  </p:nvCxnSpPr>
                  <p:spPr>
                    <a:xfrm>
                      <a:off x="3218897" y="3619376"/>
                      <a:ext cx="648000" cy="494950"/>
                    </a:xfrm>
                    <a:prstGeom prst="bentConnector3">
                      <a:avLst>
                        <a:gd name="adj1" fmla="val 50000"/>
                      </a:avLst>
                    </a:prstGeom>
                    <a:ln w="1905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8"/>
                    <p:cNvSpPr txBox="1"/>
                    <p:nvPr/>
                  </p:nvSpPr>
                  <p:spPr>
                    <a:xfrm>
                      <a:off x="3830159" y="3931214"/>
                      <a:ext cx="1373014" cy="426479"/>
                    </a:xfrm>
                    <a:prstGeom prst="rect">
                      <a:avLst/>
                    </a:prstGeom>
                    <a:noFill/>
                    <a:ln w="190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Oscilloscope</a:t>
                      </a:r>
                      <a:endParaRPr lang="zh-CN" altLang="en-US" dirty="0">
                        <a:latin typeface="Times New Roman" pitchFamily="18" charset="0"/>
                        <a:cs typeface="Times New Roman" pitchFamily="18" charset="0"/>
                      </a:endParaRPr>
                    </a:p>
                  </p:txBody>
                </p:sp>
                <p:cxnSp>
                  <p:nvCxnSpPr>
                    <p:cNvPr id="25" name="直接箭头连接符 24"/>
                    <p:cNvCxnSpPr/>
                    <p:nvPr/>
                  </p:nvCxnSpPr>
                  <p:spPr>
                    <a:xfrm>
                      <a:off x="4998942" y="3526209"/>
                      <a:ext cx="785818" cy="18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30"/>
                    <p:cNvSpPr txBox="1"/>
                    <p:nvPr/>
                  </p:nvSpPr>
                  <p:spPr>
                    <a:xfrm>
                      <a:off x="5783058" y="3150637"/>
                      <a:ext cx="1450605" cy="746339"/>
                    </a:xfrm>
                    <a:prstGeom prst="rect">
                      <a:avLst/>
                    </a:prstGeom>
                    <a:noFill/>
                    <a:ln w="190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Multichannel</a:t>
                      </a:r>
                    </a:p>
                    <a:p>
                      <a:r>
                        <a:rPr lang="en-US" altLang="zh-CN" dirty="0" smtClean="0">
                          <a:latin typeface="Times New Roman" pitchFamily="18" charset="0"/>
                          <a:cs typeface="Times New Roman" pitchFamily="18" charset="0"/>
                        </a:rPr>
                        <a:t>Analyzer</a:t>
                      </a:r>
                      <a:endParaRPr lang="zh-CN" altLang="en-US" dirty="0">
                        <a:latin typeface="Times New Roman" pitchFamily="18" charset="0"/>
                        <a:cs typeface="Times New Roman" pitchFamily="18" charset="0"/>
                      </a:endParaRPr>
                    </a:p>
                  </p:txBody>
                </p:sp>
                <p:cxnSp>
                  <p:nvCxnSpPr>
                    <p:cNvPr id="27" name="直接箭头连接符 26"/>
                    <p:cNvCxnSpPr/>
                    <p:nvPr/>
                  </p:nvCxnSpPr>
                  <p:spPr>
                    <a:xfrm rot="5400000" flipH="1" flipV="1">
                      <a:off x="6189803" y="2852163"/>
                      <a:ext cx="623555"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Box 33"/>
                    <p:cNvSpPr txBox="1"/>
                    <p:nvPr/>
                  </p:nvSpPr>
                  <p:spPr>
                    <a:xfrm>
                      <a:off x="5921700" y="2142340"/>
                      <a:ext cx="1143008" cy="426479"/>
                    </a:xfrm>
                    <a:prstGeom prst="rect">
                      <a:avLst/>
                    </a:prstGeom>
                    <a:noFill/>
                    <a:ln w="190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Computer</a:t>
                      </a:r>
                      <a:endParaRPr lang="zh-CN" altLang="en-US" dirty="0">
                        <a:latin typeface="Times New Roman" pitchFamily="18" charset="0"/>
                        <a:cs typeface="Times New Roman" pitchFamily="18" charset="0"/>
                      </a:endParaRPr>
                    </a:p>
                  </p:txBody>
                </p:sp>
                <p:cxnSp>
                  <p:nvCxnSpPr>
                    <p:cNvPr id="29" name="肘形连接符 28"/>
                    <p:cNvCxnSpPr/>
                    <p:nvPr/>
                  </p:nvCxnSpPr>
                  <p:spPr>
                    <a:xfrm flipV="1">
                      <a:off x="3210507" y="2372322"/>
                      <a:ext cx="642942" cy="332563"/>
                    </a:xfrm>
                    <a:prstGeom prst="bentConnector3">
                      <a:avLst>
                        <a:gd name="adj1" fmla="val 5000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1428728" y="3357562"/>
                      <a:ext cx="648000" cy="18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7" name="TextBox 59"/>
                  <p:cNvSpPr txBox="1"/>
                  <p:nvPr/>
                </p:nvSpPr>
                <p:spPr>
                  <a:xfrm>
                    <a:off x="1571604" y="1857364"/>
                    <a:ext cx="192882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err="1" smtClean="0">
                        <a:latin typeface="Times New Roman" pitchFamily="18" charset="0"/>
                        <a:cs typeface="Times New Roman" pitchFamily="18" charset="0"/>
                      </a:rPr>
                      <a:t>SiC</a:t>
                    </a:r>
                    <a:r>
                      <a:rPr lang="en-US" altLang="zh-CN" sz="2000" dirty="0" smtClean="0">
                        <a:latin typeface="Times New Roman" pitchFamily="18" charset="0"/>
                        <a:cs typeface="Times New Roman" pitchFamily="18" charset="0"/>
                      </a:rPr>
                      <a:t> Principle prototype</a:t>
                    </a:r>
                    <a:endParaRPr lang="zh-CN" altLang="en-US" sz="2000" dirty="0">
                      <a:latin typeface="Times New Roman" pitchFamily="18" charset="0"/>
                      <a:cs typeface="Times New Roman" pitchFamily="18" charset="0"/>
                    </a:endParaRPr>
                  </a:p>
                </p:txBody>
              </p:sp>
            </p:grpSp>
          </p:grpSp>
        </p:grpSp>
      </p:grpSp>
      <p:sp>
        <p:nvSpPr>
          <p:cNvPr id="47" name="TextBox 46"/>
          <p:cNvSpPr txBox="1"/>
          <p:nvPr/>
        </p:nvSpPr>
        <p:spPr>
          <a:xfrm>
            <a:off x="1193433" y="6462131"/>
            <a:ext cx="2340627" cy="369332"/>
          </a:xfrm>
          <a:prstGeom prst="rect">
            <a:avLst/>
          </a:prstGeom>
          <a:noFill/>
          <a:ln>
            <a:solidFill>
              <a:srgbClr val="FF0000"/>
            </a:solidFill>
          </a:ln>
        </p:spPr>
        <p:txBody>
          <a:bodyPr wrap="square" rtlCol="0">
            <a:spAutoFit/>
          </a:bodyPr>
          <a:lstStyle/>
          <a:p>
            <a:r>
              <a:rPr lang="zh-CN" altLang="en-US" dirty="0" smtClean="0">
                <a:latin typeface="宋体" pitchFamily="2" charset="-122"/>
                <a:ea typeface="宋体" pitchFamily="2" charset="-122"/>
              </a:rPr>
              <a:t>前置放大电路框图</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pic>
        <p:nvPicPr>
          <p:cNvPr id="9" name="图片 8" descr="TEK0000.JPG"/>
          <p:cNvPicPr/>
          <p:nvPr/>
        </p:nvPicPr>
        <p:blipFill>
          <a:blip r:embed="rId5"/>
          <a:stretch>
            <a:fillRect/>
          </a:stretch>
        </p:blipFill>
        <p:spPr>
          <a:xfrm>
            <a:off x="142860" y="3687003"/>
            <a:ext cx="3514732" cy="3116370"/>
          </a:xfrm>
          <a:prstGeom prst="rect">
            <a:avLst/>
          </a:prstGeom>
        </p:spPr>
      </p:pic>
      <p:sp>
        <p:nvSpPr>
          <p:cNvPr id="11" name="TextBox 10"/>
          <p:cNvSpPr txBox="1"/>
          <p:nvPr/>
        </p:nvSpPr>
        <p:spPr>
          <a:xfrm>
            <a:off x="2038056" y="282428"/>
            <a:ext cx="6391596" cy="461665"/>
          </a:xfrm>
          <a:prstGeom prst="rect">
            <a:avLst/>
          </a:prstGeom>
          <a:solidFill>
            <a:schemeClr val="accent5"/>
          </a:solidFill>
          <a:ln>
            <a:solidFill>
              <a:schemeClr val="accent6"/>
            </a:solidFill>
          </a:ln>
        </p:spPr>
        <p:txBody>
          <a:bodyPr wrap="square" rtlCol="0">
            <a:spAutoFit/>
          </a:bodyPr>
          <a:lstStyle/>
          <a:p>
            <a:pPr>
              <a:buClr>
                <a:srgbClr val="FF0000"/>
              </a:buClr>
            </a:pPr>
            <a:r>
              <a:rPr lang="en-US" altLang="zh-CN" sz="2400" b="1" dirty="0" smtClean="0">
                <a:solidFill>
                  <a:schemeClr val="accent2"/>
                </a:solidFill>
                <a:latin typeface="Times New Roman" pitchFamily="18" charset="0"/>
                <a:ea typeface="宋体" pitchFamily="2" charset="-122"/>
              </a:rPr>
              <a:t>100</a:t>
            </a:r>
            <a:r>
              <a:rPr lang="el-GR" altLang="zh-CN" sz="2400" b="1" dirty="0" smtClean="0">
                <a:solidFill>
                  <a:schemeClr val="accent2"/>
                </a:solidFill>
                <a:latin typeface="Times New Roman" pitchFamily="18" charset="0"/>
                <a:ea typeface="宋体" pitchFamily="2" charset="-122"/>
              </a:rPr>
              <a:t>μ</a:t>
            </a:r>
            <a:r>
              <a:rPr lang="en-US" altLang="zh-CN" sz="2400" b="1" dirty="0" smtClean="0">
                <a:solidFill>
                  <a:schemeClr val="accent2"/>
                </a:solidFill>
                <a:latin typeface="Times New Roman" pitchFamily="18" charset="0"/>
                <a:ea typeface="宋体" pitchFamily="2" charset="-122"/>
              </a:rPr>
              <a:t>m </a:t>
            </a:r>
            <a:r>
              <a:rPr lang="en-US" altLang="zh-CN" sz="2400" b="1" dirty="0" err="1" smtClean="0">
                <a:solidFill>
                  <a:schemeClr val="accent2"/>
                </a:solidFill>
                <a:latin typeface="Times New Roman" pitchFamily="18" charset="0"/>
                <a:ea typeface="宋体" pitchFamily="2" charset="-122"/>
              </a:rPr>
              <a:t>SiC</a:t>
            </a:r>
            <a:r>
              <a:rPr lang="zh-CN" altLang="en-US" sz="2400" b="1" dirty="0" smtClean="0">
                <a:solidFill>
                  <a:schemeClr val="accent2"/>
                </a:solidFill>
                <a:latin typeface="Times New Roman" pitchFamily="18" charset="0"/>
                <a:ea typeface="宋体" pitchFamily="2" charset="-122"/>
              </a:rPr>
              <a:t>肖特基二极管探测器的能谱测试</a:t>
            </a:r>
            <a:endParaRPr lang="zh-CN" altLang="en-US" sz="2400" b="1" dirty="0">
              <a:solidFill>
                <a:schemeClr val="accent2"/>
              </a:solidFill>
              <a:latin typeface="Times New Roman" pitchFamily="18" charset="0"/>
              <a:ea typeface="宋体" pitchFamily="2" charset="-122"/>
            </a:endParaRPr>
          </a:p>
        </p:txBody>
      </p:sp>
      <p:graphicFrame>
        <p:nvGraphicFramePr>
          <p:cNvPr id="227329" name="Object 1"/>
          <p:cNvGraphicFramePr>
            <a:graphicFrameLocks noChangeAspect="1"/>
          </p:cNvGraphicFramePr>
          <p:nvPr/>
        </p:nvGraphicFramePr>
        <p:xfrm>
          <a:off x="3762375" y="901700"/>
          <a:ext cx="5181600" cy="3775075"/>
        </p:xfrm>
        <a:graphic>
          <a:graphicData uri="http://schemas.openxmlformats.org/presentationml/2006/ole">
            <p:oleObj spid="_x0000_s254978" name="Graph" r:id="rId6" imgW="3360960" imgH="2440800" progId="Origin50.Graph">
              <p:embed/>
            </p:oleObj>
          </a:graphicData>
        </a:graphic>
      </p:graphicFrame>
      <p:sp>
        <p:nvSpPr>
          <p:cNvPr id="14" name="TextBox 13"/>
          <p:cNvSpPr txBox="1"/>
          <p:nvPr/>
        </p:nvSpPr>
        <p:spPr>
          <a:xfrm>
            <a:off x="5429256" y="4786322"/>
            <a:ext cx="2714644" cy="400110"/>
          </a:xfrm>
          <a:prstGeom prst="rect">
            <a:avLst/>
          </a:prstGeom>
          <a:noFill/>
        </p:spPr>
        <p:txBody>
          <a:bodyPr wrap="square" rtlCol="0">
            <a:spAutoFit/>
          </a:bodyPr>
          <a:lstStyle/>
          <a:p>
            <a:r>
              <a:rPr lang="en-US" altLang="zh-CN" sz="2000" b="1" dirty="0" err="1" smtClean="0">
                <a:solidFill>
                  <a:srgbClr val="FF0000"/>
                </a:solidFill>
                <a:latin typeface="Times New Roman" pitchFamily="18" charset="0"/>
                <a:cs typeface="Times New Roman" pitchFamily="18" charset="0"/>
              </a:rPr>
              <a:t>SiC</a:t>
            </a:r>
            <a:r>
              <a:rPr lang="zh-CN" altLang="en-US" sz="2000" b="1" dirty="0" smtClean="0">
                <a:solidFill>
                  <a:srgbClr val="FF0000"/>
                </a:solidFill>
              </a:rPr>
              <a:t>探测器的能谱响应</a:t>
            </a:r>
            <a:endParaRPr lang="zh-CN" altLang="en-US" sz="2000" b="1" dirty="0">
              <a:solidFill>
                <a:srgbClr val="FF0000"/>
              </a:solidFill>
            </a:endParaRPr>
          </a:p>
        </p:txBody>
      </p:sp>
      <p:sp>
        <p:nvSpPr>
          <p:cNvPr id="254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79" name="Object 3"/>
          <p:cNvGraphicFramePr>
            <a:graphicFrameLocks noChangeAspect="1"/>
          </p:cNvGraphicFramePr>
          <p:nvPr/>
        </p:nvGraphicFramePr>
        <p:xfrm>
          <a:off x="214282" y="928670"/>
          <a:ext cx="3381375" cy="2657475"/>
        </p:xfrm>
        <a:graphic>
          <a:graphicData uri="http://schemas.openxmlformats.org/presentationml/2006/ole">
            <p:oleObj spid="_x0000_s254979" name="Graph" r:id="rId7" imgW="3377184" imgH="2657856" progId="Origin50.Graph">
              <p:embed/>
            </p:oleObj>
          </a:graphicData>
        </a:graphic>
      </p:graphicFrame>
      <p:sp>
        <p:nvSpPr>
          <p:cNvPr id="16" name="TextBox 15"/>
          <p:cNvSpPr txBox="1"/>
          <p:nvPr/>
        </p:nvSpPr>
        <p:spPr>
          <a:xfrm>
            <a:off x="3755557" y="6330599"/>
            <a:ext cx="2047326" cy="400110"/>
          </a:xfrm>
          <a:prstGeom prst="rect">
            <a:avLst/>
          </a:prstGeom>
          <a:noFill/>
          <a:ln>
            <a:solidFill>
              <a:srgbClr val="FF0000"/>
            </a:solidFill>
          </a:ln>
        </p:spPr>
        <p:txBody>
          <a:bodyPr wrap="square" rtlCol="0">
            <a:spAutoFit/>
          </a:bodyPr>
          <a:lstStyle/>
          <a:p>
            <a:r>
              <a:rPr lang="zh-CN" altLang="en-US" sz="2000" b="1" dirty="0" smtClean="0">
                <a:solidFill>
                  <a:srgbClr val="FF0000"/>
                </a:solidFill>
                <a:latin typeface="+mj-ea"/>
                <a:ea typeface="+mj-ea"/>
              </a:rPr>
              <a:t>主放出来的信号</a:t>
            </a:r>
            <a:endParaRPr lang="zh-CN" altLang="en-US" sz="2000" b="1" dirty="0">
              <a:solidFill>
                <a:srgbClr val="FF0000"/>
              </a:solidFill>
              <a:latin typeface="+mj-ea"/>
              <a:ea typeface="+mj-ea"/>
            </a:endParaRPr>
          </a:p>
        </p:txBody>
      </p:sp>
      <p:sp>
        <p:nvSpPr>
          <p:cNvPr id="13" name="TextBox 12"/>
          <p:cNvSpPr txBox="1"/>
          <p:nvPr/>
        </p:nvSpPr>
        <p:spPr>
          <a:xfrm>
            <a:off x="2285984" y="2214554"/>
            <a:ext cx="1214446" cy="707886"/>
          </a:xfrm>
          <a:prstGeom prst="rect">
            <a:avLst/>
          </a:prstGeom>
          <a:noFill/>
          <a:ln>
            <a:solidFill>
              <a:srgbClr val="FF0000"/>
            </a:solidFill>
          </a:ln>
        </p:spPr>
        <p:txBody>
          <a:bodyPr wrap="square" rtlCol="0">
            <a:spAutoFit/>
          </a:bodyPr>
          <a:lstStyle/>
          <a:p>
            <a:r>
              <a:rPr lang="zh-CN" altLang="en-US" sz="2000" b="1" dirty="0" smtClean="0">
                <a:solidFill>
                  <a:srgbClr val="FF0000"/>
                </a:solidFill>
                <a:latin typeface="+mj-ea"/>
                <a:ea typeface="+mj-ea"/>
              </a:rPr>
              <a:t>前放出来的信号</a:t>
            </a:r>
            <a:endParaRPr lang="zh-CN" altLang="en-US" sz="2000" b="1"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E466ADA3-65EC-47D4-A8BD-622837ED8DCD}" type="slidenum">
              <a:rPr lang="zh-CN" altLang="en-US" smtClean="0"/>
              <a:pPr/>
              <a:t>23</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219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3" name="Object 3"/>
          <p:cNvGraphicFramePr>
            <a:graphicFrameLocks noChangeAspect="1"/>
          </p:cNvGraphicFramePr>
          <p:nvPr/>
        </p:nvGraphicFramePr>
        <p:xfrm>
          <a:off x="2500298" y="1643050"/>
          <a:ext cx="4133850" cy="3071812"/>
        </p:xfrm>
        <a:graphic>
          <a:graphicData uri="http://schemas.openxmlformats.org/presentationml/2006/ole">
            <p:oleObj spid="_x0000_s256003" name="Graph" r:id="rId5" imgW="3411322" imgH="2545690" progId="Origin50.Graph">
              <p:embed/>
            </p:oleObj>
          </a:graphicData>
        </a:graphic>
      </p:graphicFrame>
      <p:sp>
        <p:nvSpPr>
          <p:cNvPr id="15" name="TextBox 14"/>
          <p:cNvSpPr txBox="1"/>
          <p:nvPr/>
        </p:nvSpPr>
        <p:spPr>
          <a:xfrm>
            <a:off x="121215" y="726378"/>
            <a:ext cx="8812656" cy="874214"/>
          </a:xfrm>
          <a:prstGeom prst="rect">
            <a:avLst/>
          </a:prstGeom>
          <a:solidFill>
            <a:schemeClr val="bg1"/>
          </a:solidFill>
        </p:spPr>
        <p:txBody>
          <a:bodyPr wrap="square" rtlCol="0">
            <a:spAutoFit/>
          </a:bodyPr>
          <a:lstStyle/>
          <a:p>
            <a:pPr>
              <a:lnSpc>
                <a:spcPct val="150000"/>
              </a:lnSpc>
            </a:pPr>
            <a:r>
              <a:rPr lang="zh-CN" altLang="en-US" dirty="0" smtClean="0">
                <a:latin typeface="Times New Roman" pitchFamily="18" charset="0"/>
                <a:cs typeface="Times New Roman" pitchFamily="18" charset="0"/>
              </a:rPr>
              <a:t>全能峰的半峰宽为</a:t>
            </a:r>
            <a:r>
              <a:rPr lang="en-US" dirty="0" smtClean="0">
                <a:latin typeface="Times New Roman" pitchFamily="18" charset="0"/>
                <a:cs typeface="Times New Roman" pitchFamily="18" charset="0"/>
              </a:rPr>
              <a:t>5.65keV</a:t>
            </a:r>
            <a:r>
              <a:rPr lang="zh-CN" altLang="en-US" dirty="0" smtClean="0">
                <a:latin typeface="Times New Roman" pitchFamily="18" charset="0"/>
                <a:cs typeface="Times New Roman" pitchFamily="18" charset="0"/>
              </a:rPr>
              <a:t>，能量分辨率为</a:t>
            </a:r>
            <a:r>
              <a:rPr lang="en-US" dirty="0" smtClean="0">
                <a:latin typeface="Times New Roman" pitchFamily="18" charset="0"/>
                <a:cs typeface="Times New Roman" pitchFamily="18" charset="0"/>
              </a:rPr>
              <a:t>9.49%</a:t>
            </a:r>
            <a:r>
              <a:rPr lang="zh-CN" altLang="en-US" dirty="0" smtClean="0">
                <a:latin typeface="Times New Roman" pitchFamily="18" charset="0"/>
                <a:cs typeface="Times New Roman" pitchFamily="18" charset="0"/>
              </a:rPr>
              <a:t>。目前国内还没有</a:t>
            </a:r>
            <a:r>
              <a:rPr lang="en-US" dirty="0" err="1" smtClean="0">
                <a:latin typeface="Times New Roman" pitchFamily="18" charset="0"/>
                <a:cs typeface="Times New Roman" pitchFamily="18" charset="0"/>
              </a:rPr>
              <a:t>SiC</a:t>
            </a:r>
            <a:r>
              <a:rPr lang="en-US" dirty="0" smtClean="0">
                <a:latin typeface="Times New Roman" pitchFamily="18" charset="0"/>
                <a:cs typeface="Times New Roman" pitchFamily="18" charset="0"/>
              </a:rPr>
              <a:t> gamma</a:t>
            </a:r>
            <a:r>
              <a:rPr lang="zh-CN" altLang="en-US" dirty="0" smtClean="0">
                <a:latin typeface="Times New Roman" pitchFamily="18" charset="0"/>
                <a:cs typeface="Times New Roman" pitchFamily="18" charset="0"/>
              </a:rPr>
              <a:t>射线探测器的相关报道，国外的最好结果为</a:t>
            </a:r>
            <a:r>
              <a:rPr lang="en-US" dirty="0" smtClean="0">
                <a:latin typeface="Times New Roman" pitchFamily="18" charset="0"/>
                <a:cs typeface="Times New Roman" pitchFamily="18" charset="0"/>
              </a:rPr>
              <a:t>1.2keV</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2.1%</a:t>
            </a:r>
            <a:r>
              <a:rPr lang="zh-CN" altLang="en-US"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sp>
        <p:nvSpPr>
          <p:cNvPr id="16" name="TextBox 15"/>
          <p:cNvSpPr txBox="1"/>
          <p:nvPr/>
        </p:nvSpPr>
        <p:spPr>
          <a:xfrm>
            <a:off x="500034" y="2143116"/>
            <a:ext cx="1857388" cy="1289712"/>
          </a:xfrm>
          <a:prstGeom prst="rect">
            <a:avLst/>
          </a:prstGeom>
          <a:noFill/>
          <a:ln>
            <a:solidFill>
              <a:srgbClr val="FF0000"/>
            </a:solidFill>
          </a:ln>
        </p:spPr>
        <p:txBody>
          <a:bodyPr wrap="square" rtlCol="0">
            <a:spAutoFit/>
          </a:bodyPr>
          <a:lstStyle/>
          <a:p>
            <a:pPr>
              <a:lnSpc>
                <a:spcPct val="150000"/>
              </a:lnSpc>
            </a:pPr>
            <a:r>
              <a:rPr lang="en-US" dirty="0" smtClean="0">
                <a:latin typeface="Times New Roman" pitchFamily="18" charset="0"/>
                <a:cs typeface="Times New Roman" pitchFamily="18" charset="0"/>
              </a:rPr>
              <a:t>γ</a:t>
            </a:r>
            <a:r>
              <a:rPr lang="zh-CN" altLang="en-US" dirty="0" smtClean="0">
                <a:latin typeface="Times New Roman" pitchFamily="18" charset="0"/>
                <a:cs typeface="Times New Roman" pitchFamily="18" charset="0"/>
              </a:rPr>
              <a:t>射线对不同厚度</a:t>
            </a:r>
            <a:r>
              <a:rPr lang="en-US" dirty="0" smtClean="0">
                <a:latin typeface="Times New Roman" pitchFamily="18" charset="0"/>
                <a:cs typeface="Times New Roman" pitchFamily="18" charset="0"/>
              </a:rPr>
              <a:t>Ni</a:t>
            </a:r>
            <a:r>
              <a:rPr lang="zh-CN" altLang="en-US" dirty="0" smtClean="0">
                <a:latin typeface="Times New Roman" pitchFamily="18" charset="0"/>
                <a:cs typeface="Times New Roman" pitchFamily="18" charset="0"/>
              </a:rPr>
              <a:t>金属层的穿透能力</a:t>
            </a:r>
            <a:endParaRPr lang="zh-CN" altLang="en-US" dirty="0">
              <a:latin typeface="Times New Roman" pitchFamily="18" charset="0"/>
              <a:cs typeface="Times New Roman" pitchFamily="18" charset="0"/>
            </a:endParaRPr>
          </a:p>
        </p:txBody>
      </p:sp>
      <p:sp>
        <p:nvSpPr>
          <p:cNvPr id="19" name="TextBox 18"/>
          <p:cNvSpPr txBox="1"/>
          <p:nvPr/>
        </p:nvSpPr>
        <p:spPr>
          <a:xfrm>
            <a:off x="2428860" y="4714884"/>
            <a:ext cx="5715040" cy="369332"/>
          </a:xfrm>
          <a:prstGeom prst="rect">
            <a:avLst/>
          </a:prstGeom>
          <a:noFill/>
        </p:spPr>
        <p:txBody>
          <a:bodyPr wrap="square" rtlCol="0">
            <a:spAutoFit/>
          </a:bodyPr>
          <a:lstStyle/>
          <a:p>
            <a:r>
              <a:rPr lang="zh-CN" altLang="en-US" dirty="0" smtClean="0">
                <a:latin typeface="Times New Roman" pitchFamily="18" charset="0"/>
                <a:cs typeface="Times New Roman" pitchFamily="18" charset="0"/>
              </a:rPr>
              <a:t>探测器的肖特基接触厚度不是影响能量分辨率的原因。</a:t>
            </a:r>
            <a:endParaRPr lang="zh-CN" altLang="en-US" dirty="0">
              <a:latin typeface="Times New Roman" pitchFamily="18" charset="0"/>
              <a:cs typeface="Times New Roman" pitchFamily="18" charset="0"/>
            </a:endParaRPr>
          </a:p>
        </p:txBody>
      </p:sp>
      <p:sp>
        <p:nvSpPr>
          <p:cNvPr id="21" name="TextBox 20"/>
          <p:cNvSpPr txBox="1"/>
          <p:nvPr/>
        </p:nvSpPr>
        <p:spPr>
          <a:xfrm>
            <a:off x="6786578" y="1714488"/>
            <a:ext cx="2000264" cy="2535053"/>
          </a:xfrm>
          <a:prstGeom prst="rect">
            <a:avLst/>
          </a:prstGeom>
          <a:noFill/>
          <a:ln>
            <a:solidFill>
              <a:srgbClr val="FF0000"/>
            </a:solidFill>
          </a:ln>
        </p:spPr>
        <p:txBody>
          <a:bodyPr wrap="square" rtlCol="0">
            <a:spAutoFit/>
          </a:bodyPr>
          <a:lstStyle/>
          <a:p>
            <a:pPr>
              <a:lnSpc>
                <a:spcPct val="150000"/>
              </a:lnSpc>
            </a:pPr>
            <a:r>
              <a:rPr lang="zh-CN" altLang="en-US" dirty="0" smtClean="0"/>
              <a:t>与文献不同之处为肖特基接触的厚度和面积，肖特基接触的面积对能量分辨率影响不大。</a:t>
            </a:r>
            <a:endParaRPr lang="zh-CN" altLang="en-US" dirty="0"/>
          </a:p>
        </p:txBody>
      </p:sp>
      <p:sp>
        <p:nvSpPr>
          <p:cNvPr id="22" name="TextBox 21"/>
          <p:cNvSpPr txBox="1"/>
          <p:nvPr/>
        </p:nvSpPr>
        <p:spPr>
          <a:xfrm>
            <a:off x="165477" y="5348578"/>
            <a:ext cx="8858280" cy="1338828"/>
          </a:xfrm>
          <a:prstGeom prst="rect">
            <a:avLst/>
          </a:prstGeom>
          <a:noFill/>
        </p:spPr>
        <p:txBody>
          <a:bodyPr wrap="square" rtlCol="0">
            <a:spAutoFit/>
          </a:bodyPr>
          <a:lstStyle/>
          <a:p>
            <a:pPr>
              <a:lnSpc>
                <a:spcPct val="150000"/>
              </a:lnSpc>
            </a:pPr>
            <a:r>
              <a:rPr lang="en-US" altLang="zh-CN" dirty="0" smtClean="0"/>
              <a:t>1.</a:t>
            </a:r>
            <a:r>
              <a:rPr lang="zh-CN" altLang="en-US" dirty="0" smtClean="0"/>
              <a:t>可能是读出系统电路的电子学噪音，需要对与</a:t>
            </a:r>
            <a:r>
              <a:rPr lang="en-US" dirty="0" err="1" smtClean="0"/>
              <a:t>SiC</a:t>
            </a:r>
            <a:r>
              <a:rPr lang="zh-CN" altLang="en-US" dirty="0" smtClean="0"/>
              <a:t>探测器匹配的前放电路进行改进。</a:t>
            </a:r>
            <a:endParaRPr lang="en-US" altLang="zh-CN" dirty="0" smtClean="0"/>
          </a:p>
          <a:p>
            <a:pPr>
              <a:lnSpc>
                <a:spcPct val="150000"/>
              </a:lnSpc>
            </a:pPr>
            <a:r>
              <a:rPr lang="en-US" altLang="zh-CN" dirty="0" smtClean="0"/>
              <a:t>2.</a:t>
            </a:r>
            <a:r>
              <a:rPr lang="zh-CN" altLang="en-US" dirty="0" smtClean="0"/>
              <a:t>外延层厚度增加，导致外延层中的缺陷增多，如可能存在与</a:t>
            </a:r>
            <a:r>
              <a:rPr lang="en-US" dirty="0" smtClean="0"/>
              <a:t>C</a:t>
            </a:r>
            <a:r>
              <a:rPr lang="zh-CN" altLang="en-US" dirty="0" smtClean="0"/>
              <a:t>空位相关的电激活缺陷，可作为产生</a:t>
            </a:r>
            <a:r>
              <a:rPr lang="en-US" dirty="0" smtClean="0"/>
              <a:t>-</a:t>
            </a:r>
            <a:r>
              <a:rPr lang="zh-CN" altLang="en-US" dirty="0" smtClean="0"/>
              <a:t>复合中心，可导致载流子寿命降低和迁移率变差。</a:t>
            </a:r>
            <a:endParaRPr lang="zh-CN" altLang="en-US" dirty="0"/>
          </a:p>
        </p:txBody>
      </p:sp>
      <p:sp>
        <p:nvSpPr>
          <p:cNvPr id="23" name="TextBox 22"/>
          <p:cNvSpPr txBox="1"/>
          <p:nvPr/>
        </p:nvSpPr>
        <p:spPr>
          <a:xfrm>
            <a:off x="217527" y="5073445"/>
            <a:ext cx="2214578" cy="400110"/>
          </a:xfrm>
          <a:prstGeom prst="rect">
            <a:avLst/>
          </a:prstGeom>
          <a:noFill/>
        </p:spPr>
        <p:txBody>
          <a:bodyPr wrap="square" rtlCol="0">
            <a:spAutoFit/>
          </a:bodyPr>
          <a:lstStyle/>
          <a:p>
            <a:r>
              <a:rPr lang="zh-CN" altLang="en-US" sz="2000" b="1" dirty="0" smtClean="0">
                <a:solidFill>
                  <a:srgbClr val="FF0000"/>
                </a:solidFill>
              </a:rPr>
              <a:t>可能原因：</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E466ADA3-65EC-47D4-A8BD-622837ED8DCD}" type="slidenum">
              <a:rPr lang="zh-CN" altLang="en-US" smtClean="0"/>
              <a:pPr/>
              <a:t>24</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219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TextBox 15"/>
          <p:cNvSpPr txBox="1"/>
          <p:nvPr/>
        </p:nvSpPr>
        <p:spPr>
          <a:xfrm>
            <a:off x="1000100" y="714356"/>
            <a:ext cx="5919636" cy="553998"/>
          </a:xfrm>
          <a:prstGeom prst="rect">
            <a:avLst/>
          </a:prstGeom>
          <a:noFill/>
          <a:ln>
            <a:noFill/>
          </a:ln>
        </p:spPr>
        <p:txBody>
          <a:bodyPr wrap="square" rtlCol="0">
            <a:spAutoFit/>
          </a:bodyPr>
          <a:lstStyle/>
          <a:p>
            <a:pPr>
              <a:lnSpc>
                <a:spcPct val="150000"/>
              </a:lnSpc>
            </a:pPr>
            <a:r>
              <a:rPr lang="zh-CN" altLang="en-US" sz="2000" b="1" dirty="0" smtClean="0">
                <a:latin typeface="Times New Roman" pitchFamily="18" charset="0"/>
                <a:cs typeface="Times New Roman" pitchFamily="18" charset="0"/>
              </a:rPr>
              <a:t>信号计数率较低，采用的源为</a:t>
            </a:r>
            <a:r>
              <a:rPr lang="en-US" sz="2000" b="1" dirty="0" smtClean="0">
                <a:latin typeface="Times New Roman" pitchFamily="18" charset="0"/>
                <a:cs typeface="Times New Roman" pitchFamily="18" charset="0"/>
              </a:rPr>
              <a:t>100μCi</a:t>
            </a:r>
            <a:r>
              <a:rPr lang="zh-CN" altLang="en-US" sz="2000" b="1" dirty="0" smtClean="0">
                <a:latin typeface="Times New Roman" pitchFamily="18" charset="0"/>
                <a:cs typeface="Times New Roman" pitchFamily="18" charset="0"/>
              </a:rPr>
              <a:t>的</a:t>
            </a:r>
            <a:r>
              <a:rPr lang="en-US" sz="2000" b="1" baseline="30000" dirty="0" smtClean="0">
                <a:latin typeface="Times New Roman" pitchFamily="18" charset="0"/>
                <a:cs typeface="Times New Roman" pitchFamily="18" charset="0"/>
              </a:rPr>
              <a:t>241</a:t>
            </a:r>
            <a:r>
              <a:rPr lang="en-US" sz="2000" b="1" dirty="0" smtClean="0">
                <a:latin typeface="Times New Roman" pitchFamily="18" charset="0"/>
                <a:cs typeface="Times New Roman" pitchFamily="18" charset="0"/>
              </a:rPr>
              <a:t>Am</a:t>
            </a:r>
            <a:r>
              <a:rPr lang="zh-CN" altLang="en-US" sz="2000" b="1" dirty="0" smtClean="0">
                <a:latin typeface="Times New Roman" pitchFamily="18" charset="0"/>
                <a:cs typeface="Times New Roman" pitchFamily="18" charset="0"/>
              </a:rPr>
              <a:t>强源</a:t>
            </a:r>
            <a:r>
              <a:rPr lang="zh-CN" altLang="en-US" sz="2000" dirty="0" smtClean="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sp>
        <p:nvSpPr>
          <p:cNvPr id="2652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5220" name="Object 4"/>
          <p:cNvGraphicFramePr>
            <a:graphicFrameLocks noChangeAspect="1"/>
          </p:cNvGraphicFramePr>
          <p:nvPr/>
        </p:nvGraphicFramePr>
        <p:xfrm>
          <a:off x="2000232" y="1285860"/>
          <a:ext cx="4565710" cy="3286148"/>
        </p:xfrm>
        <a:graphic>
          <a:graphicData uri="http://schemas.openxmlformats.org/presentationml/2006/ole">
            <p:oleObj spid="_x0000_s265220" name="Graph" r:id="rId5" imgW="3397910" imgH="2446934" progId="Origin50.Graph">
              <p:embed/>
            </p:oleObj>
          </a:graphicData>
        </a:graphic>
      </p:graphicFrame>
      <p:sp>
        <p:nvSpPr>
          <p:cNvPr id="2652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TextBox 20"/>
          <p:cNvSpPr txBox="1"/>
          <p:nvPr/>
        </p:nvSpPr>
        <p:spPr>
          <a:xfrm>
            <a:off x="1000100" y="4643446"/>
            <a:ext cx="7000924" cy="784830"/>
          </a:xfrm>
          <a:prstGeom prst="rect">
            <a:avLst/>
          </a:prstGeom>
          <a:noFill/>
        </p:spPr>
        <p:txBody>
          <a:bodyPr wrap="square" rtlCol="0">
            <a:spAutoFit/>
          </a:bodyPr>
          <a:lstStyle/>
          <a:p>
            <a:pPr algn="ctr">
              <a:lnSpc>
                <a:spcPct val="150000"/>
              </a:lnSpc>
            </a:pPr>
            <a:r>
              <a:rPr lang="zh-CN" altLang="en-US" dirty="0" smtClean="0">
                <a:latin typeface="Times New Roman" pitchFamily="18" charset="0"/>
                <a:cs typeface="Times New Roman" pitchFamily="18" charset="0"/>
              </a:rPr>
              <a:t>不同能量的</a:t>
            </a:r>
            <a:r>
              <a:rPr lang="en-US" dirty="0" smtClean="0">
                <a:latin typeface="Times New Roman" pitchFamily="18" charset="0"/>
                <a:cs typeface="Times New Roman" pitchFamily="18" charset="0"/>
              </a:rPr>
              <a:t>γ</a:t>
            </a:r>
            <a:r>
              <a:rPr lang="zh-CN" altLang="en-US" dirty="0" smtClean="0">
                <a:latin typeface="Times New Roman" pitchFamily="18" charset="0"/>
                <a:cs typeface="Times New Roman" pitchFamily="18" charset="0"/>
              </a:rPr>
              <a:t>射线在不同有效区域厚度的</a:t>
            </a:r>
            <a:r>
              <a:rPr lang="en-US" dirty="0" err="1" smtClean="0">
                <a:latin typeface="Times New Roman" pitchFamily="18" charset="0"/>
                <a:cs typeface="Times New Roman" pitchFamily="18" charset="0"/>
              </a:rPr>
              <a:t>SiC</a:t>
            </a:r>
            <a:r>
              <a:rPr lang="zh-CN" altLang="en-US" dirty="0" smtClean="0">
                <a:latin typeface="Times New Roman" pitchFamily="18" charset="0"/>
                <a:cs typeface="Times New Roman" pitchFamily="18" charset="0"/>
              </a:rPr>
              <a:t>探测器的吸收效率</a:t>
            </a:r>
          </a:p>
          <a:p>
            <a:endParaRPr lang="zh-CN" altLang="en-US" dirty="0"/>
          </a:p>
        </p:txBody>
      </p:sp>
      <p:sp>
        <p:nvSpPr>
          <p:cNvPr id="22" name="TextBox 21"/>
          <p:cNvSpPr txBox="1"/>
          <p:nvPr/>
        </p:nvSpPr>
        <p:spPr>
          <a:xfrm>
            <a:off x="347017" y="5214950"/>
            <a:ext cx="8582701" cy="1477328"/>
          </a:xfrm>
          <a:prstGeom prst="rect">
            <a:avLst/>
          </a:prstGeom>
          <a:noFill/>
          <a:ln>
            <a:solidFill>
              <a:srgbClr val="FF0000"/>
            </a:solidFill>
          </a:ln>
        </p:spPr>
        <p:txBody>
          <a:bodyPr wrap="square" rtlCol="0">
            <a:spAutoFit/>
          </a:bodyPr>
          <a:lstStyle/>
          <a:p>
            <a:pPr>
              <a:lnSpc>
                <a:spcPct val="150000"/>
              </a:lnSpc>
            </a:pPr>
            <a:r>
              <a:rPr lang="zh-CN" altLang="en-US" sz="2000" b="1" dirty="0" smtClean="0">
                <a:latin typeface="Times New Roman" pitchFamily="18" charset="0"/>
                <a:cs typeface="Times New Roman" pitchFamily="18" charset="0"/>
              </a:rPr>
              <a:t>当</a:t>
            </a:r>
            <a:r>
              <a:rPr lang="en-US" sz="2000" b="1" dirty="0" err="1" smtClean="0">
                <a:latin typeface="Times New Roman" pitchFamily="18" charset="0"/>
                <a:cs typeface="Times New Roman" pitchFamily="18" charset="0"/>
              </a:rPr>
              <a:t>SiC</a:t>
            </a:r>
            <a:r>
              <a:rPr lang="zh-CN" altLang="en-US" sz="2000" b="1" dirty="0" smtClean="0">
                <a:latin typeface="Times New Roman" pitchFamily="18" charset="0"/>
                <a:cs typeface="Times New Roman" pitchFamily="18" charset="0"/>
              </a:rPr>
              <a:t>探测器全耗尽时，吸收率也只有</a:t>
            </a:r>
            <a:r>
              <a:rPr lang="en-US" sz="2000" b="1" dirty="0" smtClean="0">
                <a:latin typeface="Times New Roman" pitchFamily="18" charset="0"/>
                <a:cs typeface="Times New Roman" pitchFamily="18" charset="0"/>
              </a:rPr>
              <a:t>0.8%</a:t>
            </a:r>
            <a:r>
              <a:rPr lang="zh-CN" altLang="en-US" sz="2000" b="1" dirty="0" smtClean="0">
                <a:latin typeface="Times New Roman" pitchFamily="18" charset="0"/>
                <a:cs typeface="Times New Roman" pitchFamily="18" charset="0"/>
              </a:rPr>
              <a:t>，因此在灵敏区内产生载流子的光子较少，造成探测器的计数率低，需要较长的累积时间才能得到幅度较高的全能峰。</a:t>
            </a:r>
            <a:endParaRPr lang="zh-CN" alt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E466ADA3-65EC-47D4-A8BD-622837ED8DCD}" type="slidenum">
              <a:rPr lang="zh-CN" altLang="en-US" smtClean="0"/>
              <a:pPr/>
              <a:t>25</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219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p:cNvSpPr/>
          <p:nvPr/>
        </p:nvSpPr>
        <p:spPr>
          <a:xfrm>
            <a:off x="1776474" y="714879"/>
            <a:ext cx="5614037" cy="461665"/>
          </a:xfrm>
          <a:prstGeom prst="rect">
            <a:avLst/>
          </a:prstGeom>
        </p:spPr>
        <p:txBody>
          <a:bodyPr wrap="none">
            <a:spAutoFit/>
          </a:bodyPr>
          <a:lstStyle/>
          <a:p>
            <a:pPr>
              <a:buClr>
                <a:srgbClr val="FF0000"/>
              </a:buClr>
            </a:pPr>
            <a:r>
              <a:rPr lang="en-US" altLang="zh-CN" sz="2400" b="1" dirty="0" err="1" smtClean="0">
                <a:solidFill>
                  <a:schemeClr val="accent2"/>
                </a:solidFill>
                <a:latin typeface="Times New Roman" pitchFamily="18" charset="0"/>
                <a:ea typeface="宋体" pitchFamily="2" charset="-122"/>
              </a:rPr>
              <a:t>SiC</a:t>
            </a:r>
            <a:r>
              <a:rPr lang="zh-CN" altLang="en-US" sz="2400" b="1" dirty="0" smtClean="0">
                <a:solidFill>
                  <a:schemeClr val="accent2"/>
                </a:solidFill>
                <a:latin typeface="Times New Roman" pitchFamily="18" charset="0"/>
                <a:ea typeface="宋体" pitchFamily="2" charset="-122"/>
              </a:rPr>
              <a:t>肖特基二极管探测器耐高温性能测试</a:t>
            </a:r>
            <a:endParaRPr lang="zh-CN" altLang="en-US" sz="2400" b="1" dirty="0">
              <a:solidFill>
                <a:schemeClr val="accent2"/>
              </a:solidFill>
              <a:latin typeface="Times New Roman" pitchFamily="18" charset="0"/>
              <a:ea typeface="宋体" pitchFamily="2" charset="-122"/>
            </a:endParaRPr>
          </a:p>
        </p:txBody>
      </p:sp>
      <p:sp>
        <p:nvSpPr>
          <p:cNvPr id="219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9143" name="Object 7"/>
          <p:cNvGraphicFramePr>
            <a:graphicFrameLocks noChangeAspect="1"/>
          </p:cNvGraphicFramePr>
          <p:nvPr/>
        </p:nvGraphicFramePr>
        <p:xfrm>
          <a:off x="1928794" y="2357430"/>
          <a:ext cx="5311775" cy="3887787"/>
        </p:xfrm>
        <a:graphic>
          <a:graphicData uri="http://schemas.openxmlformats.org/presentationml/2006/ole">
            <p:oleObj spid="_x0000_s266242" name="Graph" r:id="rId5" imgW="3515040" imgH="2571840" progId="Origin50.Graph">
              <p:embed/>
            </p:oleObj>
          </a:graphicData>
        </a:graphic>
      </p:graphicFrame>
      <p:sp>
        <p:nvSpPr>
          <p:cNvPr id="20" name="TextBox 19"/>
          <p:cNvSpPr txBox="1"/>
          <p:nvPr/>
        </p:nvSpPr>
        <p:spPr>
          <a:xfrm>
            <a:off x="1714480" y="6286520"/>
            <a:ext cx="6143700" cy="369332"/>
          </a:xfrm>
          <a:prstGeom prst="rect">
            <a:avLst/>
          </a:prstGeom>
          <a:noFill/>
          <a:ln>
            <a:solidFill>
              <a:srgbClr val="FF0000"/>
            </a:solidFill>
          </a:ln>
        </p:spPr>
        <p:txBody>
          <a:bodyPr wrap="square" rtlCol="0">
            <a:spAutoFit/>
          </a:bodyPr>
          <a:lstStyle/>
          <a:p>
            <a:r>
              <a:rPr lang="zh-CN" altLang="en-US" dirty="0" smtClean="0">
                <a:latin typeface="Times New Roman" pitchFamily="18" charset="0"/>
                <a:ea typeface="黑体" pitchFamily="49" charset="-122"/>
              </a:rPr>
              <a:t>外延层厚度为</a:t>
            </a:r>
            <a:r>
              <a:rPr lang="en-US" altLang="zh-CN" dirty="0" smtClean="0">
                <a:latin typeface="Times New Roman" pitchFamily="18" charset="0"/>
                <a:ea typeface="黑体" pitchFamily="49" charset="-122"/>
              </a:rPr>
              <a:t>100umSiC</a:t>
            </a:r>
            <a:r>
              <a:rPr lang="zh-CN" altLang="en-US" dirty="0" smtClean="0">
                <a:latin typeface="Times New Roman" pitchFamily="18" charset="0"/>
                <a:ea typeface="黑体" pitchFamily="49" charset="-122"/>
              </a:rPr>
              <a:t>探测器在不同温度下的正向</a:t>
            </a:r>
            <a:r>
              <a:rPr lang="en-US" altLang="zh-CN" dirty="0" smtClean="0">
                <a:latin typeface="Times New Roman" pitchFamily="18" charset="0"/>
                <a:ea typeface="黑体" pitchFamily="49" charset="-122"/>
              </a:rPr>
              <a:t>I-V </a:t>
            </a:r>
            <a:r>
              <a:rPr lang="zh-CN" altLang="en-US" dirty="0" smtClean="0">
                <a:latin typeface="Times New Roman" pitchFamily="18" charset="0"/>
                <a:ea typeface="黑体" pitchFamily="49" charset="-122"/>
              </a:rPr>
              <a:t>特性</a:t>
            </a:r>
            <a:endParaRPr lang="zh-CN" altLang="en-US" dirty="0">
              <a:latin typeface="Times New Roman" pitchFamily="18" charset="0"/>
              <a:ea typeface="黑体" pitchFamily="49" charset="-122"/>
            </a:endParaRPr>
          </a:p>
        </p:txBody>
      </p:sp>
      <p:sp>
        <p:nvSpPr>
          <p:cNvPr id="14" name="TextBox 13"/>
          <p:cNvSpPr txBox="1"/>
          <p:nvPr/>
        </p:nvSpPr>
        <p:spPr>
          <a:xfrm>
            <a:off x="285720" y="1214422"/>
            <a:ext cx="8858280" cy="961097"/>
          </a:xfrm>
          <a:prstGeom prst="rect">
            <a:avLst/>
          </a:prstGeom>
          <a:noFill/>
          <a:ln>
            <a:solidFill>
              <a:srgbClr val="FF0000"/>
            </a:solidFill>
          </a:ln>
        </p:spPr>
        <p:txBody>
          <a:bodyPr wrap="square" rtlCol="0">
            <a:spAutoFit/>
          </a:bodyPr>
          <a:lstStyle/>
          <a:p>
            <a:pPr>
              <a:lnSpc>
                <a:spcPct val="150000"/>
              </a:lnSpc>
            </a:pPr>
            <a:r>
              <a:rPr lang="en-US" sz="2000" dirty="0" smtClean="0">
                <a:latin typeface="Times New Roman" pitchFamily="18" charset="0"/>
                <a:cs typeface="Times New Roman" pitchFamily="18" charset="0"/>
              </a:rPr>
              <a:t>4H-SiC</a:t>
            </a:r>
            <a:r>
              <a:rPr lang="zh-CN" altLang="en-US" sz="2000" dirty="0" smtClean="0">
                <a:latin typeface="Times New Roman" pitchFamily="18" charset="0"/>
                <a:cs typeface="Times New Roman" pitchFamily="18" charset="0"/>
              </a:rPr>
              <a:t>的禁带宽度是</a:t>
            </a:r>
            <a:r>
              <a:rPr lang="en-US" sz="2000" dirty="0" smtClean="0">
                <a:latin typeface="Times New Roman" pitchFamily="18" charset="0"/>
                <a:cs typeface="Times New Roman" pitchFamily="18" charset="0"/>
              </a:rPr>
              <a:t>3.3eV</a:t>
            </a:r>
            <a:r>
              <a:rPr lang="zh-CN" altLang="en-US" sz="2000" dirty="0" smtClean="0">
                <a:latin typeface="Times New Roman" pitchFamily="18" charset="0"/>
                <a:cs typeface="Times New Roman" pitchFamily="18" charset="0"/>
              </a:rPr>
              <a:t>，是</a:t>
            </a:r>
            <a:r>
              <a:rPr lang="en-US" sz="2000" dirty="0" smtClean="0">
                <a:latin typeface="Times New Roman" pitchFamily="18" charset="0"/>
                <a:cs typeface="Times New Roman" pitchFamily="18" charset="0"/>
              </a:rPr>
              <a:t>Si</a:t>
            </a:r>
            <a:r>
              <a:rPr lang="zh-CN" altLang="en-US" sz="2000" dirty="0" smtClean="0">
                <a:latin typeface="Times New Roman" pitchFamily="18" charset="0"/>
                <a:cs typeface="Times New Roman" pitchFamily="18" charset="0"/>
              </a:rPr>
              <a:t>的</a:t>
            </a:r>
            <a:r>
              <a:rPr lang="en-US" sz="2000" dirty="0" smtClean="0">
                <a:latin typeface="Times New Roman" pitchFamily="18" charset="0"/>
                <a:cs typeface="Times New Roman" pitchFamily="18" charset="0"/>
              </a:rPr>
              <a:t>3</a:t>
            </a:r>
            <a:r>
              <a:rPr lang="zh-CN" altLang="en-US" sz="2000" dirty="0" smtClean="0">
                <a:latin typeface="Times New Roman" pitchFamily="18" charset="0"/>
                <a:cs typeface="Times New Roman" pitchFamily="18" charset="0"/>
              </a:rPr>
              <a:t>倍，由其构成的探测器在高温下的性能将明显优于</a:t>
            </a:r>
            <a:r>
              <a:rPr lang="en-US" sz="2000" dirty="0" smtClean="0">
                <a:latin typeface="Times New Roman" pitchFamily="18" charset="0"/>
                <a:cs typeface="Times New Roman" pitchFamily="18" charset="0"/>
              </a:rPr>
              <a:t>Si</a:t>
            </a:r>
            <a:r>
              <a:rPr lang="zh-CN" altLang="en-US" sz="2000" dirty="0" smtClean="0">
                <a:latin typeface="Times New Roman" pitchFamily="18" charset="0"/>
                <a:cs typeface="Times New Roman" pitchFamily="18" charset="0"/>
              </a:rPr>
              <a:t>和</a:t>
            </a:r>
            <a:r>
              <a:rPr lang="en-US" sz="2000" dirty="0" err="1" smtClean="0">
                <a:latin typeface="Times New Roman" pitchFamily="18" charset="0"/>
                <a:cs typeface="Times New Roman" pitchFamily="18" charset="0"/>
              </a:rPr>
              <a:t>Ge</a:t>
            </a:r>
            <a:r>
              <a:rPr lang="zh-CN" altLang="en-US" sz="2000" dirty="0" smtClean="0">
                <a:latin typeface="Times New Roman" pitchFamily="18" charset="0"/>
                <a:cs typeface="Times New Roman" pitchFamily="18" charset="0"/>
              </a:rPr>
              <a:t>探测器。</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E466ADA3-65EC-47D4-A8BD-622837ED8DCD}" type="slidenum">
              <a:rPr lang="zh-CN" altLang="en-US" smtClean="0"/>
              <a:pPr/>
              <a:t>26</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219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20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0163" name="Object 3"/>
          <p:cNvGraphicFramePr>
            <a:graphicFrameLocks noChangeAspect="1"/>
          </p:cNvGraphicFramePr>
          <p:nvPr/>
        </p:nvGraphicFramePr>
        <p:xfrm>
          <a:off x="86153" y="84425"/>
          <a:ext cx="4304019" cy="3212431"/>
        </p:xfrm>
        <a:graphic>
          <a:graphicData uri="http://schemas.openxmlformats.org/presentationml/2006/ole">
            <p:oleObj spid="_x0000_s257026" name="Graph" r:id="rId5" imgW="3565440" imgH="2665440" progId="Origin50.Graph">
              <p:embed/>
            </p:oleObj>
          </a:graphicData>
        </a:graphic>
      </p:graphicFrame>
      <p:sp>
        <p:nvSpPr>
          <p:cNvPr id="220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0165" name="Object 5"/>
          <p:cNvGraphicFramePr>
            <a:graphicFrameLocks noChangeAspect="1"/>
          </p:cNvGraphicFramePr>
          <p:nvPr/>
        </p:nvGraphicFramePr>
        <p:xfrm>
          <a:off x="4374013" y="142447"/>
          <a:ext cx="4761968" cy="3202788"/>
        </p:xfrm>
        <a:graphic>
          <a:graphicData uri="http://schemas.openxmlformats.org/presentationml/2006/ole">
            <p:oleObj spid="_x0000_s257027" name="Graph" r:id="rId6" imgW="3983040" imgH="2675520" progId="Origin50.Graph">
              <p:embed/>
            </p:oleObj>
          </a:graphicData>
        </a:graphic>
      </p:graphicFrame>
      <p:graphicFrame>
        <p:nvGraphicFramePr>
          <p:cNvPr id="5" name="Object 6"/>
          <p:cNvGraphicFramePr>
            <a:graphicFrameLocks noChangeAspect="1"/>
          </p:cNvGraphicFramePr>
          <p:nvPr/>
        </p:nvGraphicFramePr>
        <p:xfrm>
          <a:off x="2071670" y="3294593"/>
          <a:ext cx="4856178" cy="3563407"/>
        </p:xfrm>
        <a:graphic>
          <a:graphicData uri="http://schemas.openxmlformats.org/presentationml/2006/ole">
            <p:oleObj spid="_x0000_s257028" name="Graph" r:id="rId7" imgW="3512160" imgH="2580480" progId="Origin50.Graph">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E466ADA3-65EC-47D4-A8BD-622837ED8DCD}" type="slidenum">
              <a:rPr lang="zh-CN" altLang="en-US" smtClean="0"/>
              <a:pPr/>
              <a:t>27</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219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2071670" y="285728"/>
            <a:ext cx="5614037" cy="461665"/>
          </a:xfrm>
          <a:prstGeom prst="rect">
            <a:avLst/>
          </a:prstGeom>
          <a:solidFill>
            <a:schemeClr val="accent1"/>
          </a:solidFill>
        </p:spPr>
        <p:txBody>
          <a:bodyPr wrap="none">
            <a:spAutoFit/>
          </a:bodyPr>
          <a:lstStyle/>
          <a:p>
            <a:pPr>
              <a:buClr>
                <a:srgbClr val="FF0000"/>
              </a:buClr>
            </a:pPr>
            <a:r>
              <a:rPr lang="en-US" altLang="zh-CN" sz="2400" b="1" dirty="0" err="1" smtClean="0">
                <a:solidFill>
                  <a:schemeClr val="accent2"/>
                </a:solidFill>
                <a:latin typeface="Times New Roman" pitchFamily="18" charset="0"/>
                <a:ea typeface="宋体" pitchFamily="2" charset="-122"/>
              </a:rPr>
              <a:t>SiC</a:t>
            </a:r>
            <a:r>
              <a:rPr lang="zh-CN" altLang="en-US" sz="2400" b="1" dirty="0" smtClean="0">
                <a:solidFill>
                  <a:schemeClr val="accent2"/>
                </a:solidFill>
                <a:latin typeface="Times New Roman" pitchFamily="18" charset="0"/>
                <a:ea typeface="宋体" pitchFamily="2" charset="-122"/>
              </a:rPr>
              <a:t>肖特基二极管探测器耐辐照性能测试</a:t>
            </a:r>
            <a:endParaRPr lang="zh-CN" altLang="en-US" sz="2400" b="1" dirty="0">
              <a:solidFill>
                <a:schemeClr val="accent2"/>
              </a:solidFill>
              <a:latin typeface="Times New Roman" pitchFamily="18" charset="0"/>
              <a:ea typeface="宋体" pitchFamily="2" charset="-122"/>
            </a:endParaRPr>
          </a:p>
        </p:txBody>
      </p:sp>
      <p:sp>
        <p:nvSpPr>
          <p:cNvPr id="223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TextBox 15"/>
          <p:cNvSpPr txBox="1"/>
          <p:nvPr/>
        </p:nvSpPr>
        <p:spPr>
          <a:xfrm>
            <a:off x="2786050" y="5214950"/>
            <a:ext cx="4379833" cy="369332"/>
          </a:xfrm>
          <a:prstGeom prst="rect">
            <a:avLst/>
          </a:prstGeom>
          <a:noFill/>
          <a:ln>
            <a:solidFill>
              <a:srgbClr val="FF0000"/>
            </a:solidFill>
          </a:ln>
        </p:spPr>
        <p:txBody>
          <a:bodyPr wrap="square" rtlCol="0">
            <a:spAutoFit/>
          </a:bodyPr>
          <a:lstStyle/>
          <a:p>
            <a:pPr algn="ctr"/>
            <a:r>
              <a:rPr lang="zh-CN" altLang="en-US" dirty="0" smtClean="0">
                <a:latin typeface="Times New Roman" pitchFamily="18" charset="0"/>
                <a:cs typeface="Times New Roman" pitchFamily="18" charset="0"/>
              </a:rPr>
              <a:t>辐照前后</a:t>
            </a:r>
            <a:r>
              <a:rPr lang="en-US" altLang="zh-CN" dirty="0" err="1" smtClean="0">
                <a:latin typeface="Times New Roman" pitchFamily="18" charset="0"/>
                <a:cs typeface="Times New Roman" pitchFamily="18" charset="0"/>
              </a:rPr>
              <a:t>SiC</a:t>
            </a:r>
            <a:r>
              <a:rPr lang="zh-CN" altLang="en-US" dirty="0" smtClean="0">
                <a:latin typeface="Times New Roman" pitchFamily="18" charset="0"/>
                <a:cs typeface="Times New Roman" pitchFamily="18" charset="0"/>
              </a:rPr>
              <a:t>二极管探测器的正向</a:t>
            </a:r>
            <a:r>
              <a:rPr lang="en-US" altLang="zh-CN" dirty="0" smtClean="0">
                <a:latin typeface="Times New Roman" pitchFamily="18" charset="0"/>
                <a:cs typeface="Times New Roman" pitchFamily="18" charset="0"/>
              </a:rPr>
              <a:t>I-V </a:t>
            </a:r>
            <a:r>
              <a:rPr lang="zh-CN" altLang="en-US" dirty="0" smtClean="0">
                <a:latin typeface="Times New Roman" pitchFamily="18" charset="0"/>
                <a:cs typeface="Times New Roman" pitchFamily="18" charset="0"/>
              </a:rPr>
              <a:t>特性</a:t>
            </a:r>
            <a:endParaRPr lang="zh-CN" altLang="en-US" dirty="0">
              <a:latin typeface="Times New Roman" pitchFamily="18" charset="0"/>
              <a:cs typeface="Times New Roman" pitchFamily="18" charset="0"/>
            </a:endParaRPr>
          </a:p>
        </p:txBody>
      </p:sp>
      <p:sp>
        <p:nvSpPr>
          <p:cNvPr id="17" name="TextBox 16"/>
          <p:cNvSpPr txBox="1"/>
          <p:nvPr/>
        </p:nvSpPr>
        <p:spPr>
          <a:xfrm>
            <a:off x="428596" y="928670"/>
            <a:ext cx="8384582" cy="1431161"/>
          </a:xfrm>
          <a:prstGeom prst="rect">
            <a:avLst/>
          </a:prstGeom>
          <a:noFill/>
          <a:ln>
            <a:noFill/>
          </a:ln>
        </p:spPr>
        <p:txBody>
          <a:bodyPr wrap="square" rtlCol="0">
            <a:spAutoFit/>
          </a:bodyPr>
          <a:lstStyle/>
          <a:p>
            <a:pPr>
              <a:lnSpc>
                <a:spcPct val="150000"/>
              </a:lnSpc>
            </a:pPr>
            <a:r>
              <a:rPr lang="zh-CN" altLang="en-US" sz="2000" dirty="0" smtClean="0">
                <a:latin typeface="Times New Roman" pitchFamily="18" charset="0"/>
                <a:ea typeface="黑体" pitchFamily="49" charset="-122"/>
              </a:rPr>
              <a:t>辐照试验是在北大化学系完成，辐射源为</a:t>
            </a:r>
            <a:r>
              <a:rPr lang="en-US" altLang="zh-CN" sz="2000" baseline="30000" dirty="0" smtClean="0">
                <a:latin typeface="Times New Roman" pitchFamily="18" charset="0"/>
                <a:ea typeface="黑体" pitchFamily="49" charset="-122"/>
              </a:rPr>
              <a:t>60</a:t>
            </a:r>
            <a:r>
              <a:rPr lang="en-US" altLang="zh-CN" sz="2000" dirty="0" smtClean="0">
                <a:latin typeface="Times New Roman" pitchFamily="18" charset="0"/>
                <a:ea typeface="黑体" pitchFamily="49" charset="-122"/>
              </a:rPr>
              <a:t>Co</a:t>
            </a:r>
            <a:r>
              <a:rPr lang="zh-CN" altLang="en-US" sz="2000" dirty="0" smtClean="0">
                <a:latin typeface="Times New Roman" pitchFamily="18" charset="0"/>
                <a:ea typeface="黑体" pitchFamily="49" charset="-122"/>
              </a:rPr>
              <a:t>，能量为</a:t>
            </a:r>
            <a:r>
              <a:rPr lang="en-US" altLang="zh-CN" sz="2000" dirty="0" smtClean="0">
                <a:latin typeface="Times New Roman" pitchFamily="18" charset="0"/>
                <a:ea typeface="黑体" pitchFamily="49" charset="-122"/>
              </a:rPr>
              <a:t>1.25MeV</a:t>
            </a:r>
            <a:r>
              <a:rPr lang="zh-CN" altLang="en-US" sz="2000" dirty="0" smtClean="0">
                <a:latin typeface="Times New Roman" pitchFamily="18" charset="0"/>
                <a:ea typeface="黑体" pitchFamily="49" charset="-122"/>
              </a:rPr>
              <a:t>，剂量率为</a:t>
            </a:r>
            <a:r>
              <a:rPr lang="en-US" altLang="zh-CN" sz="2000" dirty="0" smtClean="0">
                <a:latin typeface="Times New Roman" pitchFamily="18" charset="0"/>
                <a:ea typeface="黑体" pitchFamily="49" charset="-122"/>
              </a:rPr>
              <a:t>50rad/s ( 1.8*10</a:t>
            </a:r>
            <a:r>
              <a:rPr lang="en-US" altLang="zh-CN" sz="2000" baseline="30000" dirty="0" smtClean="0">
                <a:latin typeface="Times New Roman" pitchFamily="18" charset="0"/>
                <a:ea typeface="黑体" pitchFamily="49" charset="-122"/>
              </a:rPr>
              <a:t>5</a:t>
            </a:r>
            <a:r>
              <a:rPr lang="en-US" altLang="zh-CN" sz="2000" dirty="0" smtClean="0">
                <a:latin typeface="Times New Roman" pitchFamily="18" charset="0"/>
                <a:ea typeface="黑体" pitchFamily="49" charset="-122"/>
              </a:rPr>
              <a:t> /h)</a:t>
            </a:r>
            <a:r>
              <a:rPr lang="zh-CN" altLang="en-US" sz="2000" dirty="0" smtClean="0">
                <a:latin typeface="Times New Roman" pitchFamily="18" charset="0"/>
                <a:ea typeface="黑体" pitchFamily="49" charset="-122"/>
              </a:rPr>
              <a:t>，</a:t>
            </a:r>
            <a:r>
              <a:rPr lang="zh-CN" altLang="en-US" dirty="0" smtClean="0"/>
              <a:t>最高累计总剂量为</a:t>
            </a:r>
            <a:r>
              <a:rPr lang="en-US" dirty="0" smtClean="0">
                <a:latin typeface="Times New Roman" pitchFamily="18" charset="0"/>
                <a:cs typeface="Times New Roman" pitchFamily="18" charset="0"/>
              </a:rPr>
              <a:t>1Mrad</a:t>
            </a:r>
            <a:r>
              <a:rPr lang="zh-CN" altLang="en-US" dirty="0" smtClean="0"/>
              <a:t>，对应于空间环境中一年以上的电离辐照剂量。 </a:t>
            </a:r>
            <a:r>
              <a:rPr lang="zh-CN" altLang="en-US" dirty="0" smtClean="0">
                <a:latin typeface="Times New Roman" pitchFamily="18" charset="0"/>
                <a:ea typeface="黑体" pitchFamily="49" charset="-122"/>
              </a:rPr>
              <a:t>                   </a:t>
            </a:r>
            <a:endParaRPr lang="zh-CN" altLang="en-US" dirty="0">
              <a:latin typeface="Times New Roman" pitchFamily="18" charset="0"/>
              <a:ea typeface="黑体" pitchFamily="49" charset="-122"/>
            </a:endParaRPr>
          </a:p>
        </p:txBody>
      </p:sp>
      <p:sp>
        <p:nvSpPr>
          <p:cNvPr id="258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52" name="Object 4"/>
          <p:cNvGraphicFramePr>
            <a:graphicFrameLocks noChangeAspect="1"/>
          </p:cNvGraphicFramePr>
          <p:nvPr/>
        </p:nvGraphicFramePr>
        <p:xfrm>
          <a:off x="2786050" y="2143116"/>
          <a:ext cx="3800475" cy="3028950"/>
        </p:xfrm>
        <a:graphic>
          <a:graphicData uri="http://schemas.openxmlformats.org/presentationml/2006/ole">
            <p:oleObj spid="_x0000_s258052" name="Graph" r:id="rId5" imgW="3268675" imgH="2596896" progId="Origin50.Graph">
              <p:embed/>
            </p:oleObj>
          </a:graphicData>
        </a:graphic>
      </p:graphicFrame>
      <p:sp>
        <p:nvSpPr>
          <p:cNvPr id="19" name="TextBox 18"/>
          <p:cNvSpPr txBox="1"/>
          <p:nvPr/>
        </p:nvSpPr>
        <p:spPr>
          <a:xfrm>
            <a:off x="214281" y="5894269"/>
            <a:ext cx="8787767" cy="784830"/>
          </a:xfrm>
          <a:prstGeom prst="rect">
            <a:avLst/>
          </a:prstGeom>
          <a:solidFill>
            <a:schemeClr val="accent1"/>
          </a:solidFill>
          <a:ln>
            <a:solidFill>
              <a:srgbClr val="FF0000"/>
            </a:solidFill>
          </a:ln>
        </p:spPr>
        <p:txBody>
          <a:bodyPr wrap="square" rtlCol="0">
            <a:spAutoFit/>
          </a:bodyPr>
          <a:lstStyle/>
          <a:p>
            <a:pPr>
              <a:lnSpc>
                <a:spcPct val="125000"/>
              </a:lnSpc>
            </a:pPr>
            <a:r>
              <a:rPr lang="zh-CN" altLang="en-US" dirty="0" smtClean="0">
                <a:latin typeface="Times New Roman" pitchFamily="18" charset="0"/>
                <a:cs typeface="Times New Roman" pitchFamily="18" charset="0"/>
              </a:rPr>
              <a:t>计算出辐照前后探测器的势垒高度分别为</a:t>
            </a:r>
            <a:r>
              <a:rPr lang="en-US" dirty="0" smtClean="0">
                <a:latin typeface="Times New Roman" pitchFamily="18" charset="0"/>
                <a:cs typeface="Times New Roman" pitchFamily="18" charset="0"/>
              </a:rPr>
              <a:t>1.678eV</a:t>
            </a:r>
            <a:r>
              <a:rPr lang="zh-CN" altLang="en-US" dirty="0" smtClean="0">
                <a:latin typeface="Times New Roman" pitchFamily="18" charset="0"/>
                <a:cs typeface="Times New Roman" pitchFamily="18" charset="0"/>
              </a:rPr>
              <a:t>和</a:t>
            </a:r>
            <a:r>
              <a:rPr lang="en-US" dirty="0" smtClean="0">
                <a:latin typeface="Times New Roman" pitchFamily="18" charset="0"/>
                <a:cs typeface="Times New Roman" pitchFamily="18" charset="0"/>
              </a:rPr>
              <a:t>1.691eV</a:t>
            </a:r>
            <a:r>
              <a:rPr lang="zh-CN" altLang="en-US" dirty="0" smtClean="0">
                <a:latin typeface="Times New Roman" pitchFamily="18" charset="0"/>
                <a:cs typeface="Times New Roman" pitchFamily="18" charset="0"/>
              </a:rPr>
              <a:t>，理想</a:t>
            </a:r>
            <a:r>
              <a:rPr lang="zh-CN" altLang="en-US" smtClean="0">
                <a:latin typeface="Times New Roman" pitchFamily="18" charset="0"/>
                <a:cs typeface="Times New Roman" pitchFamily="18" charset="0"/>
              </a:rPr>
              <a:t>因子</a:t>
            </a:r>
            <a:r>
              <a:rPr lang="zh-CN" altLang="en-US" smtClean="0">
                <a:latin typeface="Times New Roman" pitchFamily="18" charset="0"/>
                <a:cs typeface="Times New Roman" pitchFamily="18" charset="0"/>
              </a:rPr>
              <a:t>分别为</a:t>
            </a:r>
            <a:r>
              <a:rPr lang="en-US" dirty="0" smtClean="0">
                <a:latin typeface="Times New Roman" pitchFamily="18" charset="0"/>
                <a:cs typeface="Times New Roman" pitchFamily="18" charset="0"/>
              </a:rPr>
              <a:t>1.116</a:t>
            </a:r>
            <a:r>
              <a:rPr lang="zh-CN" altLang="en-US" dirty="0" smtClean="0">
                <a:latin typeface="Times New Roman" pitchFamily="18" charset="0"/>
                <a:cs typeface="Times New Roman" pitchFamily="18" charset="0"/>
              </a:rPr>
              <a:t>和</a:t>
            </a:r>
            <a:r>
              <a:rPr lang="en-US" dirty="0" smtClean="0">
                <a:latin typeface="Times New Roman" pitchFamily="18" charset="0"/>
                <a:cs typeface="Times New Roman" pitchFamily="18" charset="0"/>
              </a:rPr>
              <a:t>1.111</a:t>
            </a:r>
            <a:r>
              <a:rPr lang="zh-CN" altLang="en-US" dirty="0" smtClean="0">
                <a:latin typeface="Times New Roman" pitchFamily="18" charset="0"/>
                <a:cs typeface="Times New Roman" pitchFamily="18" charset="0"/>
              </a:rPr>
              <a:t>。经过</a:t>
            </a:r>
            <a:r>
              <a:rPr lang="en-US" dirty="0" smtClean="0">
                <a:latin typeface="Times New Roman" pitchFamily="18" charset="0"/>
                <a:cs typeface="Times New Roman" pitchFamily="18" charset="0"/>
              </a:rPr>
              <a:t>1Mrad</a:t>
            </a:r>
            <a:r>
              <a:rPr lang="zh-CN" altLang="en-US" dirty="0" smtClean="0">
                <a:latin typeface="Times New Roman" pitchFamily="18" charset="0"/>
                <a:cs typeface="Times New Roman" pitchFamily="18" charset="0"/>
              </a:rPr>
              <a:t>的辐照剂量后，探测器的势垒高度和理想因子均变化不大。</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1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23" name="Object 3"/>
          <p:cNvGraphicFramePr>
            <a:graphicFrameLocks noChangeAspect="1"/>
          </p:cNvGraphicFramePr>
          <p:nvPr/>
        </p:nvGraphicFramePr>
        <p:xfrm>
          <a:off x="0" y="928670"/>
          <a:ext cx="4637088" cy="3529012"/>
        </p:xfrm>
        <a:graphic>
          <a:graphicData uri="http://schemas.openxmlformats.org/presentationml/2006/ole">
            <p:oleObj spid="_x0000_s261123" name="Graph" r:id="rId5" imgW="3463200" imgH="2628000" progId="Origin50.Graph">
              <p:embed/>
            </p:oleObj>
          </a:graphicData>
        </a:graphic>
      </p:graphicFrame>
      <p:sp>
        <p:nvSpPr>
          <p:cNvPr id="261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1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357158" y="4714884"/>
            <a:ext cx="4214842" cy="646331"/>
          </a:xfrm>
          <a:prstGeom prst="rect">
            <a:avLst/>
          </a:prstGeom>
          <a:noFill/>
          <a:ln>
            <a:solidFill>
              <a:srgbClr val="FF0000"/>
            </a:solidFill>
          </a:ln>
        </p:spPr>
        <p:txBody>
          <a:bodyPr wrap="square" rtlCol="0">
            <a:spAutoFit/>
          </a:bodyPr>
          <a:lstStyle/>
          <a:p>
            <a:r>
              <a:rPr lang="zh-CN" altLang="en-US" dirty="0" smtClean="0">
                <a:latin typeface="Times New Roman" pitchFamily="18" charset="0"/>
                <a:cs typeface="Times New Roman" pitchFamily="18" charset="0"/>
              </a:rPr>
              <a:t>左：不同累积总剂量下</a:t>
            </a:r>
            <a:r>
              <a:rPr lang="en-US" dirty="0" err="1" smtClean="0">
                <a:latin typeface="Times New Roman" pitchFamily="18" charset="0"/>
                <a:cs typeface="Times New Roman" pitchFamily="18" charset="0"/>
              </a:rPr>
              <a:t>SiC</a:t>
            </a:r>
            <a:r>
              <a:rPr lang="en-US" dirty="0" smtClean="0">
                <a:latin typeface="Times New Roman" pitchFamily="18" charset="0"/>
                <a:cs typeface="Times New Roman" pitchFamily="18" charset="0"/>
              </a:rPr>
              <a:t> γ</a:t>
            </a:r>
            <a:r>
              <a:rPr lang="zh-CN" altLang="en-US" dirty="0" smtClean="0">
                <a:latin typeface="Times New Roman" pitchFamily="18" charset="0"/>
                <a:cs typeface="Times New Roman" pitchFamily="18" charset="0"/>
              </a:rPr>
              <a:t>射线探测器的反向</a:t>
            </a:r>
            <a:r>
              <a:rPr lang="en-US" i="1" dirty="0" smtClean="0">
                <a:latin typeface="Times New Roman" pitchFamily="18" charset="0"/>
                <a:cs typeface="Times New Roman" pitchFamily="18" charset="0"/>
              </a:rPr>
              <a:t>I-V</a:t>
            </a:r>
            <a:r>
              <a:rPr lang="zh-CN" altLang="en-US" dirty="0" smtClean="0">
                <a:latin typeface="Times New Roman" pitchFamily="18" charset="0"/>
                <a:cs typeface="Times New Roman" pitchFamily="18" charset="0"/>
              </a:rPr>
              <a:t>特性</a:t>
            </a:r>
            <a:endParaRPr lang="zh-CN" altLang="en-US" dirty="0">
              <a:latin typeface="Times New Roman" pitchFamily="18" charset="0"/>
              <a:cs typeface="Times New Roman" pitchFamily="18" charset="0"/>
            </a:endParaRPr>
          </a:p>
        </p:txBody>
      </p:sp>
      <p:sp>
        <p:nvSpPr>
          <p:cNvPr id="14" name="TextBox 13"/>
          <p:cNvSpPr txBox="1"/>
          <p:nvPr/>
        </p:nvSpPr>
        <p:spPr>
          <a:xfrm>
            <a:off x="5000628" y="4857760"/>
            <a:ext cx="3857652" cy="369332"/>
          </a:xfrm>
          <a:prstGeom prst="rect">
            <a:avLst/>
          </a:prstGeom>
          <a:noFill/>
          <a:ln>
            <a:solidFill>
              <a:srgbClr val="FF0000"/>
            </a:solidFill>
          </a:ln>
        </p:spPr>
        <p:txBody>
          <a:bodyPr wrap="square" rtlCol="0">
            <a:spAutoFit/>
          </a:bodyPr>
          <a:lstStyle/>
          <a:p>
            <a:r>
              <a:rPr lang="zh-CN" altLang="en-US" dirty="0" smtClean="0"/>
              <a:t>右：不同累积辐照剂量下的漏电流</a:t>
            </a:r>
            <a:endParaRPr lang="zh-CN" altLang="en-US" dirty="0"/>
          </a:p>
        </p:txBody>
      </p:sp>
      <p:graphicFrame>
        <p:nvGraphicFramePr>
          <p:cNvPr id="261124" name="Object 4"/>
          <p:cNvGraphicFramePr>
            <a:graphicFrameLocks noChangeAspect="1"/>
          </p:cNvGraphicFramePr>
          <p:nvPr/>
        </p:nvGraphicFramePr>
        <p:xfrm>
          <a:off x="4643438" y="1071546"/>
          <a:ext cx="4259914" cy="3179019"/>
        </p:xfrm>
        <a:graphic>
          <a:graphicData uri="http://schemas.openxmlformats.org/presentationml/2006/ole">
            <p:oleObj spid="_x0000_s261124" name="Graph" r:id="rId6" imgW="3502080" imgH="2610720" progId="Origin50.Graph">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1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1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1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7269" name="Object 5"/>
          <p:cNvGraphicFramePr>
            <a:graphicFrameLocks noChangeAspect="1"/>
          </p:cNvGraphicFramePr>
          <p:nvPr/>
        </p:nvGraphicFramePr>
        <p:xfrm>
          <a:off x="4197742" y="106451"/>
          <a:ext cx="4572032" cy="3464811"/>
        </p:xfrm>
        <a:graphic>
          <a:graphicData uri="http://schemas.openxmlformats.org/presentationml/2006/ole">
            <p:oleObj spid="_x0000_s267269" name="Graph" r:id="rId5" imgW="3329635" imgH="2522525" progId="Origin50.Graph">
              <p:embed/>
            </p:oleObj>
          </a:graphicData>
        </a:graphic>
      </p:graphicFrame>
      <p:sp>
        <p:nvSpPr>
          <p:cNvPr id="14" name="TextBox 13"/>
          <p:cNvSpPr txBox="1"/>
          <p:nvPr/>
        </p:nvSpPr>
        <p:spPr>
          <a:xfrm>
            <a:off x="285720" y="1142984"/>
            <a:ext cx="3714776" cy="923330"/>
          </a:xfrm>
          <a:prstGeom prst="rect">
            <a:avLst/>
          </a:prstGeom>
          <a:noFill/>
          <a:ln>
            <a:solidFill>
              <a:srgbClr val="FF0000"/>
            </a:solidFill>
          </a:ln>
        </p:spPr>
        <p:txBody>
          <a:bodyPr wrap="square" rtlCol="0">
            <a:spAutoFit/>
          </a:bodyPr>
          <a:lstStyle/>
          <a:p>
            <a:pPr>
              <a:lnSpc>
                <a:spcPct val="150000"/>
              </a:lnSpc>
            </a:pPr>
            <a:r>
              <a:rPr lang="zh-CN" altLang="en-US" dirty="0" smtClean="0">
                <a:latin typeface="Times New Roman" pitchFamily="18" charset="0"/>
                <a:cs typeface="Times New Roman" pitchFamily="18" charset="0"/>
              </a:rPr>
              <a:t>标准测试线得到的</a:t>
            </a:r>
            <a:r>
              <a:rPr lang="en-US" dirty="0" err="1" smtClean="0">
                <a:latin typeface="Times New Roman" pitchFamily="18" charset="0"/>
                <a:cs typeface="Times New Roman" pitchFamily="18" charset="0"/>
              </a:rPr>
              <a:t>SiC</a:t>
            </a:r>
            <a:r>
              <a:rPr lang="en-US" dirty="0" smtClean="0">
                <a:latin typeface="Times New Roman" pitchFamily="18" charset="0"/>
                <a:cs typeface="Times New Roman" pitchFamily="18" charset="0"/>
              </a:rPr>
              <a:t> γ</a:t>
            </a:r>
            <a:r>
              <a:rPr lang="zh-CN" altLang="en-US" dirty="0" smtClean="0">
                <a:latin typeface="Times New Roman" pitchFamily="18" charset="0"/>
                <a:cs typeface="Times New Roman" pitchFamily="18" charset="0"/>
              </a:rPr>
              <a:t>射线探测器辐照前后的反向</a:t>
            </a:r>
            <a:r>
              <a:rPr lang="en-US" dirty="0" smtClean="0">
                <a:latin typeface="Times New Roman" pitchFamily="18" charset="0"/>
                <a:cs typeface="Times New Roman" pitchFamily="18" charset="0"/>
              </a:rPr>
              <a:t>I-V</a:t>
            </a:r>
            <a:r>
              <a:rPr lang="zh-CN" altLang="en-US" dirty="0" smtClean="0">
                <a:latin typeface="Times New Roman" pitchFamily="18" charset="0"/>
                <a:cs typeface="Times New Roman" pitchFamily="18" charset="0"/>
              </a:rPr>
              <a:t>特性</a:t>
            </a:r>
            <a:endParaRPr lang="zh-CN" altLang="en-US" dirty="0">
              <a:latin typeface="Times New Roman" pitchFamily="18" charset="0"/>
              <a:cs typeface="Times New Roman" pitchFamily="18" charset="0"/>
            </a:endParaRPr>
          </a:p>
        </p:txBody>
      </p:sp>
      <p:sp>
        <p:nvSpPr>
          <p:cNvPr id="15" name="TextBox 14"/>
          <p:cNvSpPr txBox="1"/>
          <p:nvPr/>
        </p:nvSpPr>
        <p:spPr>
          <a:xfrm>
            <a:off x="134601" y="3655296"/>
            <a:ext cx="9040761" cy="3000821"/>
          </a:xfrm>
          <a:prstGeom prst="rect">
            <a:avLst/>
          </a:prstGeom>
          <a:noFill/>
        </p:spPr>
        <p:txBody>
          <a:bodyPr wrap="square" rtlCol="0">
            <a:spAutoFit/>
          </a:bodyPr>
          <a:lstStyle/>
          <a:p>
            <a:pPr>
              <a:lnSpc>
                <a:spcPct val="150000"/>
              </a:lnSpc>
            </a:pPr>
            <a:r>
              <a:rPr lang="zh-CN" altLang="en-US" dirty="0" smtClean="0"/>
              <a:t>肖特基二极管的反向漏电流主要由三个电流分量组成：热电子发射电流</a:t>
            </a:r>
            <a:r>
              <a:rPr lang="en-US" i="1" dirty="0" smtClean="0"/>
              <a:t>J</a:t>
            </a:r>
            <a:r>
              <a:rPr lang="en-US" baseline="-25000" dirty="0" smtClean="0"/>
              <a:t>0</a:t>
            </a:r>
            <a:r>
              <a:rPr lang="zh-CN" altLang="en-US" dirty="0" smtClean="0"/>
              <a:t>，隧穿电流</a:t>
            </a:r>
            <a:r>
              <a:rPr lang="en-US" i="1" dirty="0" err="1" smtClean="0"/>
              <a:t>J</a:t>
            </a:r>
            <a:r>
              <a:rPr lang="en-US" baseline="-25000" dirty="0" err="1" smtClean="0"/>
              <a:t>t</a:t>
            </a:r>
            <a:r>
              <a:rPr lang="zh-CN" altLang="en-US" dirty="0" smtClean="0"/>
              <a:t>和空间耗尽区中的复合电流</a:t>
            </a:r>
            <a:r>
              <a:rPr lang="en-US" i="1" dirty="0" err="1" smtClean="0"/>
              <a:t>J</a:t>
            </a:r>
            <a:r>
              <a:rPr lang="en-US" baseline="-25000" dirty="0" err="1" smtClean="0"/>
              <a:t>w</a:t>
            </a:r>
            <a:r>
              <a:rPr lang="zh-CN" altLang="en-US" dirty="0" smtClean="0"/>
              <a:t>。</a:t>
            </a:r>
            <a:endParaRPr lang="en-US" altLang="zh-CN" dirty="0" smtClean="0"/>
          </a:p>
          <a:p>
            <a:pPr>
              <a:lnSpc>
                <a:spcPct val="150000"/>
              </a:lnSpc>
            </a:pPr>
            <a:r>
              <a:rPr lang="zh-CN" altLang="en-US" dirty="0" smtClean="0"/>
              <a:t>辐照对</a:t>
            </a:r>
            <a:r>
              <a:rPr lang="en-US" dirty="0" smtClean="0"/>
              <a:t>4H-SiC SBD</a:t>
            </a:r>
            <a:r>
              <a:rPr lang="zh-CN" altLang="en-US" dirty="0" smtClean="0"/>
              <a:t>反向特性的影响：</a:t>
            </a:r>
            <a:r>
              <a:rPr lang="en-US" dirty="0" smtClean="0"/>
              <a:t>(1) </a:t>
            </a:r>
            <a:r>
              <a:rPr lang="zh-CN" altLang="en-US" dirty="0" smtClean="0"/>
              <a:t>辐照使肖特基势垒高度发生了变化；</a:t>
            </a:r>
            <a:r>
              <a:rPr lang="en-US" dirty="0" smtClean="0"/>
              <a:t>(2) </a:t>
            </a:r>
            <a:r>
              <a:rPr lang="zh-CN" altLang="en-US" dirty="0" smtClean="0"/>
              <a:t>辐照改变了空间耗尽区的复合电流的大小；</a:t>
            </a:r>
            <a:r>
              <a:rPr lang="en-US" dirty="0" smtClean="0"/>
              <a:t>(3) </a:t>
            </a:r>
            <a:r>
              <a:rPr lang="zh-CN" altLang="en-US" dirty="0" smtClean="0"/>
              <a:t>辐照的电离效应造成器件表面电荷增加。</a:t>
            </a:r>
            <a:endParaRPr lang="en-US" altLang="zh-CN" dirty="0" smtClean="0"/>
          </a:p>
          <a:p>
            <a:pPr>
              <a:lnSpc>
                <a:spcPct val="150000"/>
              </a:lnSpc>
            </a:pPr>
            <a:endParaRPr lang="en-US" altLang="zh-CN" dirty="0" smtClean="0"/>
          </a:p>
          <a:p>
            <a:pPr>
              <a:lnSpc>
                <a:spcPct val="150000"/>
              </a:lnSpc>
            </a:pPr>
            <a:r>
              <a:rPr lang="zh-CN" altLang="en-US" dirty="0" smtClean="0"/>
              <a:t>空间耗尽区的复合电流主要与少子寿命有关，可通过辐照生电流测试观察辐照对少子寿命的影响。辐照的电离效应造成的表面负电荷增加可通过退火效应进行观察。</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a:solidFill>
            <a:schemeClr val="accent1"/>
          </a:solidFill>
        </p:spPr>
      </p:pic>
      <p:pic>
        <p:nvPicPr>
          <p:cNvPr id="6" name="图片 5" descr="中国科学院高能物理研究所.png"/>
          <p:cNvPicPr>
            <a:picLocks noChangeAspect="1"/>
          </p:cNvPicPr>
          <p:nvPr/>
        </p:nvPicPr>
        <p:blipFill>
          <a:blip r:embed="rId3"/>
          <a:stretch>
            <a:fillRect/>
          </a:stretch>
        </p:blipFill>
        <p:spPr>
          <a:xfrm>
            <a:off x="-2766" y="6460565"/>
            <a:ext cx="3357585" cy="380104"/>
          </a:xfrm>
          <a:prstGeom prst="rect">
            <a:avLst/>
          </a:prstGeom>
          <a:solidFill>
            <a:schemeClr val="accent1"/>
          </a:solidFill>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2" name="Rectangle 20"/>
          <p:cNvSpPr>
            <a:spLocks noChangeArrowheads="1"/>
          </p:cNvSpPr>
          <p:nvPr/>
        </p:nvSpPr>
        <p:spPr bwMode="auto">
          <a:xfrm>
            <a:off x="114272" y="1411941"/>
            <a:ext cx="5791200" cy="457200"/>
          </a:xfrm>
          <a:prstGeom prst="rect">
            <a:avLst/>
          </a:prstGeom>
          <a:noFill/>
          <a:ln w="9525">
            <a:noFill/>
            <a:miter lim="800000"/>
            <a:headEnd/>
            <a:tailEnd/>
          </a:ln>
          <a:effectLst/>
        </p:spPr>
        <p:txBody>
          <a:bodyPr>
            <a:spAutoFit/>
          </a:bodyPr>
          <a:lstStyle/>
          <a:p>
            <a:pPr algn="l"/>
            <a:r>
              <a:rPr lang="en-US" altLang="zh-CN" sz="2400" b="0" dirty="0">
                <a:solidFill>
                  <a:schemeClr val="tx1"/>
                </a:solidFill>
                <a:latin typeface="Times New Roman" pitchFamily="18" charset="0"/>
              </a:rPr>
              <a:t> </a:t>
            </a:r>
            <a:r>
              <a:rPr lang="en-US" altLang="zh-CN" sz="2400" dirty="0">
                <a:solidFill>
                  <a:schemeClr val="tx1"/>
                </a:solidFill>
                <a:latin typeface="Times New Roman" pitchFamily="18" charset="0"/>
              </a:rPr>
              <a:t>X</a:t>
            </a:r>
            <a:r>
              <a:rPr lang="zh-CN" altLang="en-US" sz="2400" dirty="0">
                <a:solidFill>
                  <a:schemeClr val="tx1"/>
                </a:solidFill>
                <a:latin typeface="Times New Roman" pitchFamily="18" charset="0"/>
              </a:rPr>
              <a:t>射线和</a:t>
            </a:r>
            <a:r>
              <a:rPr lang="el-GR" altLang="zh-CN" sz="2400" dirty="0">
                <a:solidFill>
                  <a:schemeClr val="tx1"/>
                </a:solidFill>
                <a:latin typeface="Times New Roman" pitchFamily="18" charset="0"/>
                <a:cs typeface="Times New Roman" pitchFamily="18" charset="0"/>
              </a:rPr>
              <a:t>γ</a:t>
            </a:r>
            <a:r>
              <a:rPr lang="zh-CN" altLang="en-US" sz="2400" dirty="0">
                <a:solidFill>
                  <a:schemeClr val="tx1"/>
                </a:solidFill>
                <a:latin typeface="Times New Roman" pitchFamily="18" charset="0"/>
                <a:cs typeface="Times New Roman" pitchFamily="18" charset="0"/>
              </a:rPr>
              <a:t>射线核辐射探测器的应用</a:t>
            </a:r>
            <a:endParaRPr lang="zh-CN" altLang="en-US" sz="2400" dirty="0">
              <a:solidFill>
                <a:schemeClr val="tx1"/>
              </a:solidFill>
              <a:latin typeface="Times New Roman" pitchFamily="18" charset="0"/>
            </a:endParaRPr>
          </a:p>
        </p:txBody>
      </p:sp>
      <p:pic>
        <p:nvPicPr>
          <p:cNvPr id="14" name="Picture 13" descr="重庆演习"/>
          <p:cNvPicPr>
            <a:picLocks noChangeAspect="1" noChangeArrowheads="1"/>
          </p:cNvPicPr>
          <p:nvPr/>
        </p:nvPicPr>
        <p:blipFill>
          <a:blip r:embed="rId5"/>
          <a:srcRect l="6990" t="-2147" r="9763" b="4047"/>
          <a:stretch>
            <a:fillRect/>
          </a:stretch>
        </p:blipFill>
        <p:spPr bwMode="auto">
          <a:xfrm>
            <a:off x="2224088" y="2649538"/>
            <a:ext cx="2287587" cy="1885950"/>
          </a:xfrm>
          <a:prstGeom prst="rect">
            <a:avLst/>
          </a:prstGeom>
          <a:noFill/>
        </p:spPr>
      </p:pic>
      <p:pic>
        <p:nvPicPr>
          <p:cNvPr id="13" name="Picture 12" descr="安检1"/>
          <p:cNvPicPr>
            <a:picLocks noChangeArrowheads="1"/>
          </p:cNvPicPr>
          <p:nvPr/>
        </p:nvPicPr>
        <p:blipFill>
          <a:blip r:embed="rId6"/>
          <a:srcRect l="7321" t="-84" r="9822" b="-5144"/>
          <a:stretch>
            <a:fillRect/>
          </a:stretch>
        </p:blipFill>
        <p:spPr bwMode="auto">
          <a:xfrm>
            <a:off x="228600" y="2667000"/>
            <a:ext cx="2209800" cy="1981200"/>
          </a:xfrm>
          <a:prstGeom prst="rect">
            <a:avLst/>
          </a:prstGeom>
          <a:noFill/>
        </p:spPr>
      </p:pic>
      <p:pic>
        <p:nvPicPr>
          <p:cNvPr id="15" name="Picture 4" descr="brain030206_s"/>
          <p:cNvPicPr>
            <a:picLocks noChangeArrowheads="1"/>
          </p:cNvPicPr>
          <p:nvPr/>
        </p:nvPicPr>
        <p:blipFill>
          <a:blip r:embed="rId7"/>
          <a:srcRect/>
          <a:stretch>
            <a:fillRect/>
          </a:stretch>
        </p:blipFill>
        <p:spPr bwMode="auto">
          <a:xfrm>
            <a:off x="4519613" y="2746375"/>
            <a:ext cx="2057400" cy="1752600"/>
          </a:xfrm>
          <a:prstGeom prst="rect">
            <a:avLst/>
          </a:prstGeom>
          <a:noFill/>
          <a:ln w="9525">
            <a:noFill/>
            <a:miter lim="800000"/>
            <a:headEnd/>
            <a:tailEnd/>
          </a:ln>
        </p:spPr>
      </p:pic>
      <p:pic>
        <p:nvPicPr>
          <p:cNvPr id="16" name="Picture 15" descr="月球表面元素分布"/>
          <p:cNvPicPr>
            <a:picLocks noChangeAspect="1" noChangeArrowheads="1"/>
          </p:cNvPicPr>
          <p:nvPr/>
        </p:nvPicPr>
        <p:blipFill>
          <a:blip r:embed="rId8"/>
          <a:srcRect l="3207" t="5145" r="6253" b="1193"/>
          <a:stretch>
            <a:fillRect/>
          </a:stretch>
        </p:blipFill>
        <p:spPr bwMode="auto">
          <a:xfrm>
            <a:off x="6607175" y="2736850"/>
            <a:ext cx="2441575" cy="1809750"/>
          </a:xfrm>
          <a:prstGeom prst="rect">
            <a:avLst/>
          </a:prstGeom>
          <a:noFill/>
        </p:spPr>
      </p:pic>
      <p:sp>
        <p:nvSpPr>
          <p:cNvPr id="17" name="Text Box 25"/>
          <p:cNvSpPr txBox="1">
            <a:spLocks noChangeArrowheads="1"/>
          </p:cNvSpPr>
          <p:nvPr/>
        </p:nvSpPr>
        <p:spPr bwMode="auto">
          <a:xfrm>
            <a:off x="645451" y="2133880"/>
            <a:ext cx="1143000" cy="366712"/>
          </a:xfrm>
          <a:prstGeom prst="rect">
            <a:avLst/>
          </a:prstGeom>
          <a:solidFill>
            <a:schemeClr val="bg1"/>
          </a:solidFill>
          <a:ln w="9525">
            <a:noFill/>
            <a:miter lim="800000"/>
            <a:headEnd/>
            <a:tailEnd/>
          </a:ln>
          <a:effectLst/>
        </p:spPr>
        <p:txBody>
          <a:bodyPr>
            <a:spAutoFit/>
          </a:bodyPr>
          <a:lstStyle/>
          <a:p>
            <a:pPr algn="l">
              <a:spcBef>
                <a:spcPct val="50000"/>
              </a:spcBef>
            </a:pPr>
            <a:r>
              <a:rPr lang="zh-CN" altLang="en-US" sz="1800" b="1" dirty="0">
                <a:solidFill>
                  <a:schemeClr val="tx1"/>
                </a:solidFill>
                <a:latin typeface="Times New Roman" pitchFamily="18" charset="0"/>
                <a:ea typeface="楷体_GB2312" pitchFamily="49" charset="-122"/>
              </a:rPr>
              <a:t>安全检查</a:t>
            </a:r>
          </a:p>
        </p:txBody>
      </p:sp>
      <p:sp>
        <p:nvSpPr>
          <p:cNvPr id="18" name="Text Box 26"/>
          <p:cNvSpPr txBox="1">
            <a:spLocks noChangeArrowheads="1"/>
          </p:cNvSpPr>
          <p:nvPr/>
        </p:nvSpPr>
        <p:spPr bwMode="auto">
          <a:xfrm>
            <a:off x="2875985" y="2174221"/>
            <a:ext cx="1143000" cy="366713"/>
          </a:xfrm>
          <a:prstGeom prst="rect">
            <a:avLst/>
          </a:prstGeom>
          <a:solidFill>
            <a:schemeClr val="bg1"/>
          </a:solidFill>
          <a:ln w="9525">
            <a:noFill/>
            <a:miter lim="800000"/>
            <a:headEnd/>
            <a:tailEnd/>
          </a:ln>
          <a:effectLst/>
        </p:spPr>
        <p:txBody>
          <a:bodyPr>
            <a:spAutoFit/>
          </a:bodyPr>
          <a:lstStyle/>
          <a:p>
            <a:pPr algn="l">
              <a:spcBef>
                <a:spcPct val="50000"/>
              </a:spcBef>
            </a:pPr>
            <a:r>
              <a:rPr lang="zh-CN" altLang="en-US" sz="1800" b="1" dirty="0">
                <a:solidFill>
                  <a:schemeClr val="tx1"/>
                </a:solidFill>
                <a:latin typeface="Times New Roman" pitchFamily="18" charset="0"/>
                <a:ea typeface="楷体_GB2312" pitchFamily="49" charset="-122"/>
              </a:rPr>
              <a:t>辐射测量</a:t>
            </a:r>
          </a:p>
        </p:txBody>
      </p:sp>
      <p:sp>
        <p:nvSpPr>
          <p:cNvPr id="19" name="Text Box 27"/>
          <p:cNvSpPr txBox="1">
            <a:spLocks noChangeArrowheads="1"/>
          </p:cNvSpPr>
          <p:nvPr/>
        </p:nvSpPr>
        <p:spPr bwMode="auto">
          <a:xfrm>
            <a:off x="4945984" y="2178415"/>
            <a:ext cx="1143000" cy="366713"/>
          </a:xfrm>
          <a:prstGeom prst="rect">
            <a:avLst/>
          </a:prstGeom>
          <a:solidFill>
            <a:schemeClr val="bg1"/>
          </a:solidFill>
          <a:ln w="9525">
            <a:noFill/>
            <a:miter lim="800000"/>
            <a:headEnd/>
            <a:tailEnd/>
          </a:ln>
          <a:effectLst/>
        </p:spPr>
        <p:txBody>
          <a:bodyPr>
            <a:spAutoFit/>
          </a:bodyPr>
          <a:lstStyle/>
          <a:p>
            <a:pPr algn="l">
              <a:spcBef>
                <a:spcPct val="50000"/>
              </a:spcBef>
            </a:pPr>
            <a:r>
              <a:rPr lang="zh-CN" altLang="en-US" sz="1800" b="1" dirty="0">
                <a:solidFill>
                  <a:schemeClr val="tx1"/>
                </a:solidFill>
                <a:latin typeface="Times New Roman" pitchFamily="18" charset="0"/>
                <a:ea typeface="楷体_GB2312" pitchFamily="49" charset="-122"/>
              </a:rPr>
              <a:t>医用</a:t>
            </a:r>
            <a:r>
              <a:rPr lang="en-US" altLang="zh-CN" sz="1800" b="1" dirty="0">
                <a:solidFill>
                  <a:schemeClr val="tx1"/>
                </a:solidFill>
                <a:latin typeface="Times New Roman" pitchFamily="18" charset="0"/>
                <a:ea typeface="楷体_GB2312" pitchFamily="49" charset="-122"/>
              </a:rPr>
              <a:t>CT</a:t>
            </a:r>
          </a:p>
        </p:txBody>
      </p:sp>
      <p:sp>
        <p:nvSpPr>
          <p:cNvPr id="20" name="Text Box 28"/>
          <p:cNvSpPr txBox="1">
            <a:spLocks noChangeArrowheads="1"/>
          </p:cNvSpPr>
          <p:nvPr/>
        </p:nvSpPr>
        <p:spPr bwMode="auto">
          <a:xfrm>
            <a:off x="7213504" y="2218765"/>
            <a:ext cx="1143000" cy="366712"/>
          </a:xfrm>
          <a:prstGeom prst="rect">
            <a:avLst/>
          </a:prstGeom>
          <a:solidFill>
            <a:schemeClr val="bg1"/>
          </a:solidFill>
          <a:ln w="9525">
            <a:noFill/>
            <a:miter lim="800000"/>
            <a:headEnd/>
            <a:tailEnd/>
          </a:ln>
          <a:effectLst/>
        </p:spPr>
        <p:txBody>
          <a:bodyPr>
            <a:spAutoFit/>
          </a:bodyPr>
          <a:lstStyle/>
          <a:p>
            <a:pPr algn="l">
              <a:spcBef>
                <a:spcPct val="50000"/>
              </a:spcBef>
            </a:pPr>
            <a:r>
              <a:rPr lang="zh-CN" altLang="en-US" sz="1800" b="1" dirty="0">
                <a:solidFill>
                  <a:schemeClr val="tx1"/>
                </a:solidFill>
                <a:latin typeface="Times New Roman" pitchFamily="18" charset="0"/>
                <a:ea typeface="楷体_GB2312" pitchFamily="49" charset="-122"/>
              </a:rPr>
              <a:t>太空检测</a:t>
            </a:r>
          </a:p>
        </p:txBody>
      </p:sp>
      <p:sp>
        <p:nvSpPr>
          <p:cNvPr id="21" name="Rectangle 11"/>
          <p:cNvSpPr txBox="1">
            <a:spLocks noChangeArrowheads="1"/>
          </p:cNvSpPr>
          <p:nvPr/>
        </p:nvSpPr>
        <p:spPr bwMode="auto">
          <a:xfrm>
            <a:off x="2643174" y="428604"/>
            <a:ext cx="4572032"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0" cap="none" spc="0" normalizeH="0" noProof="0" dirty="0" smtClean="0">
                <a:ln>
                  <a:noFill/>
                </a:ln>
                <a:solidFill>
                  <a:schemeClr val="accent2"/>
                </a:solidFill>
                <a:uLnTx/>
                <a:uFillTx/>
                <a:latin typeface="Times New Roman" pitchFamily="18" charset="0"/>
                <a:ea typeface="黑体" pitchFamily="2" charset="-122"/>
                <a:cs typeface="+mj-cs"/>
              </a:rPr>
              <a:t>研究背景及意义</a:t>
            </a:r>
            <a:endParaRPr kumimoji="0" lang="zh-CN" altLang="en-US" sz="4000" b="1" i="0" u="none" strike="noStrike" kern="0" cap="none" spc="0" normalizeH="0" noProof="0" dirty="0">
              <a:ln>
                <a:noFill/>
              </a:ln>
              <a:solidFill>
                <a:schemeClr val="accent2"/>
              </a:solidFill>
              <a:uLnTx/>
              <a:uFillTx/>
              <a:latin typeface="Times New Roman" pitchFamily="18" charset="0"/>
              <a:ea typeface="黑体" pitchFamily="2" charset="-122"/>
              <a:cs typeface="+mj-cs"/>
            </a:endParaRPr>
          </a:p>
        </p:txBody>
      </p:sp>
      <p:sp>
        <p:nvSpPr>
          <p:cNvPr id="23" name="TextBox 22"/>
          <p:cNvSpPr txBox="1"/>
          <p:nvPr/>
        </p:nvSpPr>
        <p:spPr>
          <a:xfrm>
            <a:off x="692552" y="4698049"/>
            <a:ext cx="7154674" cy="707886"/>
          </a:xfrm>
          <a:prstGeom prst="rect">
            <a:avLst/>
          </a:prstGeom>
          <a:noFill/>
        </p:spPr>
        <p:txBody>
          <a:bodyPr wrap="square" rtlCol="0">
            <a:spAutoFit/>
          </a:bodyPr>
          <a:lstStyle/>
          <a:p>
            <a:r>
              <a:rPr lang="zh-CN" altLang="en-US" sz="2000" b="1" dirty="0" smtClean="0">
                <a:solidFill>
                  <a:schemeClr val="accent2"/>
                </a:solidFill>
                <a:latin typeface="Times New Roman" pitchFamily="18" charset="0"/>
                <a:ea typeface="宋体" pitchFamily="2" charset="-122"/>
              </a:rPr>
              <a:t>常用材料</a:t>
            </a:r>
            <a:r>
              <a:rPr lang="zh-CN" altLang="en-US" sz="2000" b="1" dirty="0" smtClean="0">
                <a:solidFill>
                  <a:schemeClr val="accent2"/>
                </a:solidFill>
                <a:latin typeface="Times New Roman" pitchFamily="18" charset="0"/>
              </a:rPr>
              <a:t>：</a:t>
            </a:r>
            <a:r>
              <a:rPr lang="en-US" sz="2000" b="1" dirty="0" smtClean="0">
                <a:solidFill>
                  <a:schemeClr val="accent2"/>
                </a:solidFill>
                <a:latin typeface="Times New Roman" pitchFamily="18" charset="0"/>
                <a:ea typeface="宋体" pitchFamily="2" charset="-122"/>
              </a:rPr>
              <a:t>Si</a:t>
            </a:r>
            <a:r>
              <a:rPr lang="zh-CN" altLang="en-US" sz="2000" b="1" dirty="0" smtClean="0">
                <a:solidFill>
                  <a:schemeClr val="accent2"/>
                </a:solidFill>
                <a:latin typeface="Times New Roman" pitchFamily="18" charset="0"/>
                <a:ea typeface="宋体" pitchFamily="2" charset="-122"/>
              </a:rPr>
              <a:t>、</a:t>
            </a:r>
            <a:r>
              <a:rPr lang="en-US" altLang="zh-CN" sz="2000" b="1" dirty="0" err="1" smtClean="0">
                <a:solidFill>
                  <a:schemeClr val="accent2"/>
                </a:solidFill>
                <a:latin typeface="Times New Roman" pitchFamily="18" charset="0"/>
                <a:ea typeface="宋体" pitchFamily="2" charset="-122"/>
              </a:rPr>
              <a:t>Ge</a:t>
            </a:r>
            <a:r>
              <a:rPr lang="zh-CN" altLang="en-US" sz="2000" b="1" dirty="0" smtClean="0">
                <a:solidFill>
                  <a:schemeClr val="accent2"/>
                </a:solidFill>
                <a:latin typeface="Times New Roman" pitchFamily="18" charset="0"/>
                <a:ea typeface="宋体" pitchFamily="2" charset="-122"/>
              </a:rPr>
              <a:t>元素半导体，</a:t>
            </a:r>
            <a:r>
              <a:rPr lang="en-US" sz="2000" b="1" dirty="0" err="1" smtClean="0">
                <a:solidFill>
                  <a:schemeClr val="accent2"/>
                </a:solidFill>
                <a:latin typeface="Times New Roman" pitchFamily="18" charset="0"/>
                <a:ea typeface="宋体" pitchFamily="2" charset="-122"/>
              </a:rPr>
              <a:t>GaAs</a:t>
            </a:r>
            <a:r>
              <a:rPr lang="zh-CN" altLang="en-US" sz="2000" b="1" dirty="0" smtClean="0">
                <a:solidFill>
                  <a:schemeClr val="accent2"/>
                </a:solidFill>
                <a:latin typeface="Times New Roman" pitchFamily="18" charset="0"/>
                <a:ea typeface="宋体" pitchFamily="2" charset="-122"/>
              </a:rPr>
              <a:t>化合物半导体。</a:t>
            </a:r>
            <a:endParaRPr lang="en-US" altLang="zh-CN" sz="2000" b="1" dirty="0" smtClean="0">
              <a:solidFill>
                <a:schemeClr val="accent2"/>
              </a:solidFill>
              <a:latin typeface="Times New Roman" pitchFamily="18" charset="0"/>
              <a:ea typeface="宋体" pitchFamily="2" charset="-122"/>
            </a:endParaRPr>
          </a:p>
          <a:p>
            <a:endParaRPr lang="zh-CN" altLang="en-US" sz="2000" b="1" dirty="0">
              <a:solidFill>
                <a:schemeClr val="accent2"/>
              </a:solidFill>
              <a:latin typeface="Times New Roman" pitchFamily="18" charset="0"/>
            </a:endParaRPr>
          </a:p>
        </p:txBody>
      </p:sp>
      <p:sp>
        <p:nvSpPr>
          <p:cNvPr id="24" name="TextBox 23"/>
          <p:cNvSpPr txBox="1"/>
          <p:nvPr/>
        </p:nvSpPr>
        <p:spPr>
          <a:xfrm>
            <a:off x="84039" y="5360295"/>
            <a:ext cx="8982635" cy="849528"/>
          </a:xfrm>
          <a:prstGeom prst="rect">
            <a:avLst/>
          </a:prstGeom>
          <a:noFill/>
        </p:spPr>
        <p:txBody>
          <a:bodyPr wrap="square" rtlCol="0">
            <a:spAutoFit/>
          </a:bodyPr>
          <a:lstStyle/>
          <a:p>
            <a:pPr>
              <a:lnSpc>
                <a:spcPct val="130000"/>
              </a:lnSpc>
            </a:pPr>
            <a:r>
              <a:rPr lang="zh-CN" altLang="en-US" sz="2000" b="1" dirty="0" smtClean="0">
                <a:latin typeface="Times New Roman" pitchFamily="18" charset="0"/>
                <a:ea typeface="黑体" pitchFamily="2" charset="-122"/>
              </a:rPr>
              <a:t>在外太空、高能物理实验等高温高压以及强辐射环境下，探测器的</a:t>
            </a:r>
            <a:r>
              <a:rPr lang="zh-CN" altLang="en-US" sz="2000" b="1" dirty="0" smtClean="0">
                <a:solidFill>
                  <a:srgbClr val="FF0000"/>
                </a:solidFill>
                <a:latin typeface="Times New Roman" pitchFamily="18" charset="0"/>
                <a:ea typeface="黑体" pitchFamily="2" charset="-122"/>
              </a:rPr>
              <a:t>耐高温</a:t>
            </a:r>
            <a:r>
              <a:rPr lang="zh-CN" altLang="en-US" sz="2000" b="1" dirty="0" smtClean="0">
                <a:latin typeface="Times New Roman" pitchFamily="18" charset="0"/>
                <a:ea typeface="黑体" pitchFamily="2" charset="-122"/>
              </a:rPr>
              <a:t>和</a:t>
            </a:r>
            <a:r>
              <a:rPr lang="zh-CN" altLang="en-US" sz="2000" b="1" dirty="0" smtClean="0">
                <a:solidFill>
                  <a:srgbClr val="FF0000"/>
                </a:solidFill>
                <a:latin typeface="Times New Roman" pitchFamily="18" charset="0"/>
                <a:ea typeface="黑体" pitchFamily="2" charset="-122"/>
              </a:rPr>
              <a:t>耐辐照</a:t>
            </a:r>
            <a:r>
              <a:rPr lang="zh-CN" altLang="en-US" sz="2000" b="1" dirty="0" smtClean="0">
                <a:latin typeface="Times New Roman" pitchFamily="18" charset="0"/>
                <a:ea typeface="黑体" pitchFamily="2" charset="-122"/>
              </a:rPr>
              <a:t>性能备受关注。</a:t>
            </a:r>
            <a:endParaRPr lang="zh-CN" altLang="en-US" sz="2000" b="1" dirty="0">
              <a:latin typeface="Times New Roman" pitchFamily="18" charset="0"/>
              <a:ea typeface="黑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9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TextBox 10"/>
          <p:cNvSpPr txBox="1"/>
          <p:nvPr/>
        </p:nvSpPr>
        <p:spPr>
          <a:xfrm>
            <a:off x="1285852" y="571480"/>
            <a:ext cx="7643866" cy="461665"/>
          </a:xfrm>
          <a:prstGeom prst="rect">
            <a:avLst/>
          </a:prstGeom>
          <a:noFill/>
        </p:spPr>
        <p:txBody>
          <a:bodyPr wrap="square" rtlCol="0">
            <a:spAutoFit/>
          </a:bodyPr>
          <a:lstStyle/>
          <a:p>
            <a:pPr algn="ctr"/>
            <a:r>
              <a:rPr lang="zh-CN" altLang="en-US" sz="2400" b="1" dirty="0" smtClean="0"/>
              <a:t>探测器的辐照生电流和对</a:t>
            </a:r>
            <a:r>
              <a:rPr lang="en-US" sz="2400" b="1" dirty="0" smtClean="0"/>
              <a:t>γ</a:t>
            </a:r>
            <a:r>
              <a:rPr lang="zh-CN" altLang="en-US" sz="2400" b="1" dirty="0" smtClean="0"/>
              <a:t>射线的响应研究</a:t>
            </a:r>
            <a:endParaRPr lang="zh-CN" altLang="en-US" sz="2400" dirty="0"/>
          </a:p>
        </p:txBody>
      </p:sp>
      <p:sp>
        <p:nvSpPr>
          <p:cNvPr id="12" name="TextBox 11"/>
          <p:cNvSpPr txBox="1"/>
          <p:nvPr/>
        </p:nvSpPr>
        <p:spPr>
          <a:xfrm>
            <a:off x="76061" y="1120877"/>
            <a:ext cx="8908025" cy="1015663"/>
          </a:xfrm>
          <a:prstGeom prst="rect">
            <a:avLst/>
          </a:prstGeom>
          <a:noFill/>
          <a:ln>
            <a:noFill/>
          </a:ln>
        </p:spPr>
        <p:txBody>
          <a:bodyPr wrap="square" rtlCol="0">
            <a:spAutoFit/>
          </a:bodyPr>
          <a:lstStyle/>
          <a:p>
            <a:r>
              <a:rPr lang="zh-CN" altLang="en-US" sz="2000" dirty="0" smtClean="0">
                <a:latin typeface="Times New Roman" pitchFamily="18" charset="0"/>
                <a:cs typeface="Times New Roman" pitchFamily="18" charset="0"/>
              </a:rPr>
              <a:t>当</a:t>
            </a:r>
            <a:r>
              <a:rPr lang="en-US" sz="2000" dirty="0" smtClean="0">
                <a:latin typeface="Times New Roman" pitchFamily="18" charset="0"/>
                <a:cs typeface="Times New Roman" pitchFamily="18" charset="0"/>
              </a:rPr>
              <a:t>4H-SiC</a:t>
            </a:r>
            <a:r>
              <a:rPr lang="zh-CN" altLang="en-US" sz="2000" dirty="0" smtClean="0">
                <a:latin typeface="Times New Roman" pitchFamily="18" charset="0"/>
                <a:cs typeface="Times New Roman" pitchFamily="18" charset="0"/>
              </a:rPr>
              <a:t>探测器处在强</a:t>
            </a:r>
            <a:r>
              <a:rPr lang="en-US" sz="2000" dirty="0" smtClean="0">
                <a:latin typeface="Times New Roman" pitchFamily="18" charset="0"/>
                <a:cs typeface="Times New Roman" pitchFamily="18" charset="0"/>
              </a:rPr>
              <a:t>γ</a:t>
            </a:r>
            <a:r>
              <a:rPr lang="zh-CN" altLang="en-US" sz="2000" dirty="0" smtClean="0">
                <a:latin typeface="Times New Roman" pitchFamily="18" charset="0"/>
                <a:cs typeface="Times New Roman" pitchFamily="18" charset="0"/>
              </a:rPr>
              <a:t>辐射场时，入射</a:t>
            </a:r>
            <a:r>
              <a:rPr lang="en-US" sz="2000" dirty="0" smtClean="0">
                <a:latin typeface="Times New Roman" pitchFamily="18" charset="0"/>
                <a:cs typeface="Times New Roman" pitchFamily="18" charset="0"/>
              </a:rPr>
              <a:t>γ</a:t>
            </a:r>
            <a:r>
              <a:rPr lang="zh-CN" altLang="en-US" sz="2000" dirty="0" smtClean="0">
                <a:latin typeface="Times New Roman" pitchFamily="18" charset="0"/>
                <a:cs typeface="Times New Roman" pitchFamily="18" charset="0"/>
              </a:rPr>
              <a:t>射线短时间内将会在探测器内产生大量电荷，从而引起较大的平均电流信号，此时探测器的反向漏电流主要由暗电流和为辐照生电流组成。</a:t>
            </a:r>
            <a:endParaRPr lang="zh-CN" altLang="en-US" sz="2000" dirty="0">
              <a:latin typeface="Times New Roman" pitchFamily="18" charset="0"/>
              <a:cs typeface="Times New Roman" pitchFamily="18" charset="0"/>
            </a:endParaRPr>
          </a:p>
        </p:txBody>
      </p:sp>
      <p:graphicFrame>
        <p:nvGraphicFramePr>
          <p:cNvPr id="259073" name="Object 1"/>
          <p:cNvGraphicFramePr>
            <a:graphicFrameLocks noChangeAspect="1"/>
          </p:cNvGraphicFramePr>
          <p:nvPr/>
        </p:nvGraphicFramePr>
        <p:xfrm>
          <a:off x="3071802" y="2000240"/>
          <a:ext cx="5143536" cy="3879446"/>
        </p:xfrm>
        <a:graphic>
          <a:graphicData uri="http://schemas.openxmlformats.org/presentationml/2006/ole">
            <p:oleObj spid="_x0000_s259073" name="Graph" r:id="rId5" imgW="3369869" imgH="2539594" progId="Origin50.Graph">
              <p:embed/>
            </p:oleObj>
          </a:graphicData>
        </a:graphic>
      </p:graphicFrame>
      <p:sp>
        <p:nvSpPr>
          <p:cNvPr id="13" name="TextBox 12"/>
          <p:cNvSpPr txBox="1"/>
          <p:nvPr/>
        </p:nvSpPr>
        <p:spPr>
          <a:xfrm>
            <a:off x="571472" y="2928934"/>
            <a:ext cx="2286016" cy="1338828"/>
          </a:xfrm>
          <a:prstGeom prst="rect">
            <a:avLst/>
          </a:prstGeom>
          <a:noFill/>
          <a:ln>
            <a:solidFill>
              <a:srgbClr val="FF0000"/>
            </a:solidFill>
          </a:ln>
        </p:spPr>
        <p:txBody>
          <a:bodyPr wrap="square" rtlCol="0">
            <a:spAutoFit/>
          </a:bodyPr>
          <a:lstStyle/>
          <a:p>
            <a:pPr>
              <a:lnSpc>
                <a:spcPct val="150000"/>
              </a:lnSpc>
            </a:pPr>
            <a:r>
              <a:rPr lang="zh-CN" altLang="en-US" dirty="0" smtClean="0"/>
              <a:t>辐照过程中</a:t>
            </a:r>
            <a:r>
              <a:rPr lang="en-US" dirty="0" err="1" smtClean="0">
                <a:latin typeface="Times New Roman" pitchFamily="18" charset="0"/>
                <a:cs typeface="Times New Roman" pitchFamily="18" charset="0"/>
              </a:rPr>
              <a:t>SiC</a:t>
            </a:r>
            <a:r>
              <a:rPr lang="en-US" dirty="0" smtClean="0">
                <a:latin typeface="Times New Roman" pitchFamily="18" charset="0"/>
                <a:cs typeface="Times New Roman" pitchFamily="18" charset="0"/>
              </a:rPr>
              <a:t> γ</a:t>
            </a:r>
            <a:r>
              <a:rPr lang="zh-CN" altLang="en-US" dirty="0" smtClean="0"/>
              <a:t>射线探测器的反向</a:t>
            </a:r>
            <a:r>
              <a:rPr lang="en-US" i="1" dirty="0" smtClean="0">
                <a:latin typeface="Times New Roman" pitchFamily="18" charset="0"/>
                <a:cs typeface="Times New Roman" pitchFamily="18" charset="0"/>
              </a:rPr>
              <a:t>I-V</a:t>
            </a:r>
            <a:r>
              <a:rPr lang="zh-CN" altLang="en-US" dirty="0" smtClean="0"/>
              <a:t>特性</a:t>
            </a:r>
            <a:endParaRPr lang="zh-CN" altLang="en-US" dirty="0"/>
          </a:p>
        </p:txBody>
      </p:sp>
      <p:sp>
        <p:nvSpPr>
          <p:cNvPr id="14" name="TextBox 13"/>
          <p:cNvSpPr txBox="1"/>
          <p:nvPr/>
        </p:nvSpPr>
        <p:spPr>
          <a:xfrm>
            <a:off x="318445" y="5899355"/>
            <a:ext cx="8572560" cy="873060"/>
          </a:xfrm>
          <a:prstGeom prst="rect">
            <a:avLst/>
          </a:prstGeom>
          <a:noFill/>
          <a:ln>
            <a:solidFill>
              <a:srgbClr val="FF0000"/>
            </a:solidFill>
          </a:ln>
        </p:spPr>
        <p:txBody>
          <a:bodyPr wrap="square" rtlCol="0">
            <a:spAutoFit/>
          </a:bodyPr>
          <a:lstStyle/>
          <a:p>
            <a:pPr>
              <a:lnSpc>
                <a:spcPct val="150000"/>
              </a:lnSpc>
            </a:pPr>
            <a:r>
              <a:rPr lang="zh-CN" altLang="en-US" dirty="0" smtClean="0">
                <a:latin typeface="Times New Roman" pitchFamily="18" charset="0"/>
                <a:cs typeface="Times New Roman" pitchFamily="18" charset="0"/>
              </a:rPr>
              <a:t>辐照前后探测器产生的辐照生电流没有明显的变化，可得出辐照后</a:t>
            </a:r>
            <a:r>
              <a:rPr lang="en-US" dirty="0" err="1" smtClean="0">
                <a:latin typeface="Times New Roman" pitchFamily="18" charset="0"/>
                <a:cs typeface="Times New Roman" pitchFamily="18" charset="0"/>
              </a:rPr>
              <a:t>SiC</a:t>
            </a:r>
            <a:r>
              <a:rPr lang="zh-CN" altLang="en-US" dirty="0" smtClean="0">
                <a:latin typeface="Times New Roman" pitchFamily="18" charset="0"/>
                <a:cs typeface="Times New Roman" pitchFamily="18" charset="0"/>
              </a:rPr>
              <a:t>外延层中的少子寿命没有明显的退化，即耗尽区中的复合电流没有变化。</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9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2" name="Object 4"/>
          <p:cNvGraphicFramePr>
            <a:graphicFrameLocks noChangeAspect="1"/>
          </p:cNvGraphicFramePr>
          <p:nvPr/>
        </p:nvGraphicFramePr>
        <p:xfrm>
          <a:off x="2071670" y="3143248"/>
          <a:ext cx="4500563" cy="3097212"/>
        </p:xfrm>
        <a:graphic>
          <a:graphicData uri="http://schemas.openxmlformats.org/presentationml/2006/ole">
            <p:oleObj spid="_x0000_s268292" name="Graph" r:id="rId5" imgW="3844138" imgH="2646883" progId="Origin50.Graph">
              <p:embed/>
            </p:oleObj>
          </a:graphicData>
        </a:graphic>
      </p:graphicFrame>
      <p:sp>
        <p:nvSpPr>
          <p:cNvPr id="13" name="TextBox 12"/>
          <p:cNvSpPr txBox="1"/>
          <p:nvPr/>
        </p:nvSpPr>
        <p:spPr>
          <a:xfrm>
            <a:off x="214282" y="642918"/>
            <a:ext cx="8572560" cy="507831"/>
          </a:xfrm>
          <a:prstGeom prst="rect">
            <a:avLst/>
          </a:prstGeom>
          <a:solidFill>
            <a:schemeClr val="bg1"/>
          </a:solidFill>
          <a:ln>
            <a:solidFill>
              <a:srgbClr val="FF0000"/>
            </a:solidFill>
          </a:ln>
        </p:spPr>
        <p:txBody>
          <a:bodyPr wrap="square" rtlCol="0">
            <a:spAutoFit/>
          </a:bodyPr>
          <a:lstStyle/>
          <a:p>
            <a:pPr>
              <a:lnSpc>
                <a:spcPct val="150000"/>
              </a:lnSpc>
            </a:pPr>
            <a:r>
              <a:rPr lang="zh-CN" altLang="en-US" dirty="0" smtClean="0">
                <a:latin typeface="Times New Roman" pitchFamily="18" charset="0"/>
                <a:cs typeface="Times New Roman" pitchFamily="18" charset="0"/>
              </a:rPr>
              <a:t> 在</a:t>
            </a:r>
            <a:r>
              <a:rPr lang="en-US" dirty="0" smtClean="0">
                <a:latin typeface="Times New Roman" pitchFamily="18" charset="0"/>
                <a:cs typeface="Times New Roman" pitchFamily="18" charset="0"/>
              </a:rPr>
              <a:t>-300V</a:t>
            </a:r>
            <a:r>
              <a:rPr lang="zh-CN" altLang="en-US" dirty="0" smtClean="0">
                <a:latin typeface="Times New Roman" pitchFamily="18" charset="0"/>
                <a:cs typeface="Times New Roman" pitchFamily="18" charset="0"/>
              </a:rPr>
              <a:t>，暗电流</a:t>
            </a:r>
            <a:r>
              <a:rPr lang="en-US" altLang="zh-C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0.166nA</a:t>
            </a:r>
            <a:r>
              <a:rPr lang="zh-CN" altLang="en-US" dirty="0" smtClean="0">
                <a:latin typeface="Times New Roman" pitchFamily="18" charset="0"/>
                <a:cs typeface="Times New Roman" pitchFamily="18" charset="0"/>
              </a:rPr>
              <a:t>，辐照生电流</a:t>
            </a:r>
            <a:r>
              <a:rPr lang="en-US" altLang="zh-C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492.76nA</a:t>
            </a:r>
            <a:r>
              <a:rPr lang="zh-CN" altLang="en-US" dirty="0" smtClean="0">
                <a:latin typeface="Times New Roman" pitchFamily="18" charset="0"/>
                <a:cs typeface="Times New Roman" pitchFamily="18" charset="0"/>
              </a:rPr>
              <a:t>；在</a:t>
            </a:r>
            <a:r>
              <a:rPr lang="en-US" altLang="zh-CN" dirty="0" smtClean="0">
                <a:latin typeface="Times New Roman" pitchFamily="18" charset="0"/>
                <a:cs typeface="Times New Roman" pitchFamily="18" charset="0"/>
              </a:rPr>
              <a:t>0V</a:t>
            </a:r>
            <a:r>
              <a:rPr lang="zh-CN" altLang="en-US" dirty="0" smtClean="0">
                <a:latin typeface="Times New Roman" pitchFamily="18" charset="0"/>
                <a:cs typeface="Times New Roman" pitchFamily="18" charset="0"/>
              </a:rPr>
              <a:t>，辐照生电流</a:t>
            </a:r>
            <a:r>
              <a:rPr lang="en-US" altLang="zh-C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36.42nA</a:t>
            </a:r>
            <a:r>
              <a:rPr lang="zh-CN" altLang="en-US"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sp>
        <p:nvSpPr>
          <p:cNvPr id="268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3" name="Object 5"/>
          <p:cNvGraphicFramePr>
            <a:graphicFrameLocks noChangeAspect="1"/>
          </p:cNvGraphicFramePr>
          <p:nvPr/>
        </p:nvGraphicFramePr>
        <p:xfrm>
          <a:off x="2928926" y="1357298"/>
          <a:ext cx="676277" cy="725761"/>
        </p:xfrm>
        <a:graphic>
          <a:graphicData uri="http://schemas.openxmlformats.org/presentationml/2006/ole">
            <p:oleObj spid="_x0000_s268293" name="Equation" r:id="rId6" imgW="393529" imgH="418918" progId="Equation.DSMT4">
              <p:embed/>
            </p:oleObj>
          </a:graphicData>
        </a:graphic>
      </p:graphicFrame>
      <p:sp>
        <p:nvSpPr>
          <p:cNvPr id="268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5" name="Object 7"/>
          <p:cNvGraphicFramePr>
            <a:graphicFrameLocks noChangeAspect="1"/>
          </p:cNvGraphicFramePr>
          <p:nvPr/>
        </p:nvGraphicFramePr>
        <p:xfrm>
          <a:off x="4786314" y="1285860"/>
          <a:ext cx="2067500" cy="857256"/>
        </p:xfrm>
        <a:graphic>
          <a:graphicData uri="http://schemas.openxmlformats.org/presentationml/2006/ole">
            <p:oleObj spid="_x0000_s268295" name="Equation" r:id="rId7" imgW="1167893" imgH="482391" progId="Equation.DSMT4">
              <p:embed/>
            </p:oleObj>
          </a:graphicData>
        </a:graphic>
      </p:graphicFrame>
      <p:sp>
        <p:nvSpPr>
          <p:cNvPr id="18" name="TextBox 17"/>
          <p:cNvSpPr txBox="1"/>
          <p:nvPr/>
        </p:nvSpPr>
        <p:spPr>
          <a:xfrm>
            <a:off x="147954" y="2153265"/>
            <a:ext cx="8696048" cy="874214"/>
          </a:xfrm>
          <a:prstGeom prst="rect">
            <a:avLst/>
          </a:prstGeom>
          <a:noFill/>
          <a:ln>
            <a:solidFill>
              <a:srgbClr val="FF0000"/>
            </a:solidFill>
          </a:ln>
        </p:spPr>
        <p:txBody>
          <a:bodyPr wrap="square" rtlCol="0">
            <a:spAutoFit/>
          </a:bodyPr>
          <a:lstStyle/>
          <a:p>
            <a:pPr>
              <a:lnSpc>
                <a:spcPct val="150000"/>
              </a:lnSpc>
            </a:pPr>
            <a:r>
              <a:rPr lang="zh-CN" altLang="en-US" dirty="0" smtClean="0">
                <a:latin typeface="Times New Roman" pitchFamily="18" charset="0"/>
                <a:cs typeface="Times New Roman" pitchFamily="18" charset="0"/>
              </a:rPr>
              <a:t>计算出探测器对</a:t>
            </a:r>
            <a:r>
              <a:rPr lang="en-US" dirty="0" smtClean="0">
                <a:latin typeface="Times New Roman" pitchFamily="18" charset="0"/>
                <a:cs typeface="Times New Roman" pitchFamily="18" charset="0"/>
              </a:rPr>
              <a:t>1.25MeV γ</a:t>
            </a:r>
            <a:r>
              <a:rPr lang="zh-CN" altLang="en-US" dirty="0" smtClean="0">
                <a:latin typeface="Times New Roman" pitchFamily="18" charset="0"/>
                <a:cs typeface="Times New Roman" pitchFamily="18" charset="0"/>
              </a:rPr>
              <a:t>射线在</a:t>
            </a:r>
            <a:r>
              <a:rPr lang="en-US" dirty="0" smtClean="0">
                <a:latin typeface="Times New Roman" pitchFamily="18" charset="0"/>
                <a:cs typeface="Times New Roman" pitchFamily="18" charset="0"/>
              </a:rPr>
              <a:t>300V</a:t>
            </a:r>
            <a:r>
              <a:rPr lang="zh-CN" altLang="en-US" dirty="0" smtClean="0">
                <a:latin typeface="Times New Roman" pitchFamily="18" charset="0"/>
                <a:cs typeface="Times New Roman" pitchFamily="18" charset="0"/>
              </a:rPr>
              <a:t>的响应值</a:t>
            </a:r>
            <a:r>
              <a:rPr lang="en-US" dirty="0" smtClean="0">
                <a:latin typeface="Times New Roman" pitchFamily="18" charset="0"/>
                <a:cs typeface="Times New Roman" pitchFamily="18" charset="0"/>
              </a:rPr>
              <a:t>5.838×10</a:t>
            </a:r>
            <a:r>
              <a:rPr lang="en-US" baseline="30000" dirty="0" smtClean="0">
                <a:latin typeface="Times New Roman" pitchFamily="18" charset="0"/>
                <a:cs typeface="Times New Roman" pitchFamily="18" charset="0"/>
              </a:rPr>
              <a:t>-19</a:t>
            </a:r>
            <a:r>
              <a:rPr lang="en-US" dirty="0" smtClean="0">
                <a:latin typeface="Times New Roman" pitchFamily="18" charset="0"/>
                <a:cs typeface="Times New Roman" pitchFamily="18" charset="0"/>
              </a:rPr>
              <a:t> C·cm</a:t>
            </a:r>
            <a:r>
              <a:rPr lang="en-US" baseline="30000" dirty="0" smtClean="0">
                <a:latin typeface="Times New Roman" pitchFamily="18" charset="0"/>
                <a:cs typeface="Times New Roman" pitchFamily="18" charset="0"/>
              </a:rPr>
              <a:t>2</a:t>
            </a:r>
            <a:r>
              <a:rPr lang="zh-CN" altLang="en-US" dirty="0" smtClean="0">
                <a:latin typeface="Times New Roman" pitchFamily="18" charset="0"/>
                <a:cs typeface="Times New Roman" pitchFamily="18" charset="0"/>
              </a:rPr>
              <a:t>，在</a:t>
            </a:r>
            <a:r>
              <a:rPr lang="en-US" dirty="0" smtClean="0">
                <a:latin typeface="Times New Roman" pitchFamily="18" charset="0"/>
                <a:cs typeface="Times New Roman" pitchFamily="18" charset="0"/>
              </a:rPr>
              <a:t>0V</a:t>
            </a:r>
            <a:r>
              <a:rPr lang="zh-CN" altLang="en-US" dirty="0" smtClean="0">
                <a:latin typeface="Times New Roman" pitchFamily="18" charset="0"/>
                <a:cs typeface="Times New Roman" pitchFamily="18" charset="0"/>
              </a:rPr>
              <a:t>时对</a:t>
            </a:r>
            <a:r>
              <a:rPr lang="en-US" dirty="0" smtClean="0">
                <a:latin typeface="Times New Roman" pitchFamily="18" charset="0"/>
                <a:cs typeface="Times New Roman" pitchFamily="18" charset="0"/>
              </a:rPr>
              <a:t>γ</a:t>
            </a:r>
            <a:r>
              <a:rPr lang="zh-CN" altLang="en-US" dirty="0" smtClean="0">
                <a:latin typeface="Times New Roman" pitchFamily="18" charset="0"/>
                <a:cs typeface="Times New Roman" pitchFamily="18" charset="0"/>
              </a:rPr>
              <a:t>射线的响应值为</a:t>
            </a:r>
            <a:r>
              <a:rPr lang="en-US" dirty="0" smtClean="0">
                <a:latin typeface="Times New Roman" pitchFamily="18" charset="0"/>
                <a:cs typeface="Times New Roman" pitchFamily="18" charset="0"/>
              </a:rPr>
              <a:t>4.32×10</a:t>
            </a:r>
            <a:r>
              <a:rPr lang="en-US" baseline="30000" dirty="0" smtClean="0">
                <a:latin typeface="Times New Roman" pitchFamily="18" charset="0"/>
                <a:cs typeface="Times New Roman" pitchFamily="18" charset="0"/>
              </a:rPr>
              <a:t>-19</a:t>
            </a:r>
            <a:r>
              <a:rPr lang="en-US" dirty="0" smtClean="0">
                <a:latin typeface="Times New Roman" pitchFamily="18" charset="0"/>
                <a:cs typeface="Times New Roman" pitchFamily="18" charset="0"/>
              </a:rPr>
              <a:t>C·cm</a:t>
            </a:r>
            <a:r>
              <a:rPr lang="en-US" baseline="30000" dirty="0" smtClean="0">
                <a:latin typeface="Times New Roman" pitchFamily="18" charset="0"/>
                <a:cs typeface="Times New Roman" pitchFamily="18" charset="0"/>
              </a:rPr>
              <a:t>2</a:t>
            </a:r>
            <a:r>
              <a:rPr lang="zh-CN" altLang="en-US"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sp>
        <p:nvSpPr>
          <p:cNvPr id="20" name="TextBox 19"/>
          <p:cNvSpPr txBox="1"/>
          <p:nvPr/>
        </p:nvSpPr>
        <p:spPr>
          <a:xfrm>
            <a:off x="785786" y="6215082"/>
            <a:ext cx="7572428" cy="400110"/>
          </a:xfrm>
          <a:prstGeom prst="rect">
            <a:avLst/>
          </a:prstGeom>
          <a:noFill/>
        </p:spPr>
        <p:txBody>
          <a:bodyPr wrap="square" rtlCol="0">
            <a:spAutoFit/>
          </a:bodyPr>
          <a:lstStyle/>
          <a:p>
            <a:r>
              <a:rPr lang="zh-CN" altLang="en-US" sz="2000" dirty="0" smtClean="0">
                <a:latin typeface="Times New Roman" pitchFamily="18" charset="0"/>
                <a:cs typeface="Times New Roman" pitchFamily="18" charset="0"/>
              </a:rPr>
              <a:t>不同偏压下</a:t>
            </a:r>
            <a:r>
              <a:rPr lang="en-US" sz="2000" dirty="0" smtClean="0">
                <a:latin typeface="Times New Roman" pitchFamily="18" charset="0"/>
                <a:cs typeface="Times New Roman" pitchFamily="18" charset="0"/>
              </a:rPr>
              <a:t>4H-SiC</a:t>
            </a:r>
            <a:r>
              <a:rPr lang="zh-CN" altLang="en-US" sz="2000" dirty="0" smtClean="0">
                <a:latin typeface="Times New Roman" pitchFamily="18" charset="0"/>
                <a:cs typeface="Times New Roman" pitchFamily="18" charset="0"/>
              </a:rPr>
              <a:t>探测器的</a:t>
            </a:r>
            <a:r>
              <a:rPr lang="en-US" sz="2000" baseline="30000" dirty="0" smtClean="0">
                <a:latin typeface="Times New Roman" pitchFamily="18" charset="0"/>
                <a:cs typeface="Times New Roman" pitchFamily="18" charset="0"/>
              </a:rPr>
              <a:t>60</a:t>
            </a:r>
            <a:r>
              <a:rPr lang="en-US" sz="2000" dirty="0" smtClean="0">
                <a:latin typeface="Times New Roman" pitchFamily="18" charset="0"/>
                <a:cs typeface="Times New Roman" pitchFamily="18" charset="0"/>
              </a:rPr>
              <a:t>Co γ</a:t>
            </a:r>
            <a:r>
              <a:rPr lang="zh-CN" altLang="en-US" sz="2000" dirty="0" smtClean="0">
                <a:latin typeface="Times New Roman" pitchFamily="18" charset="0"/>
                <a:cs typeface="Times New Roman" pitchFamily="18" charset="0"/>
              </a:rPr>
              <a:t>射线响应及耗尽区宽度变化</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E466ADA3-65EC-47D4-A8BD-622837ED8DCD}" type="slidenum">
              <a:rPr lang="zh-CN" altLang="en-US" smtClean="0"/>
              <a:pPr/>
              <a:t>32</a:t>
            </a:fld>
            <a:r>
              <a:rPr lang="en-US" altLang="zh-CN" dirty="0" smtClean="0"/>
              <a:t>/36</a:t>
            </a:r>
            <a:endParaRPr lang="zh-CN" altLang="en-US" dirty="0"/>
          </a:p>
        </p:txBody>
      </p:sp>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604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New Roman" pitchFamily="18" charset="0"/>
            </a:endParaRPr>
          </a:p>
        </p:txBody>
      </p:sp>
      <p:sp>
        <p:nvSpPr>
          <p:cNvPr id="219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9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p:cNvSpPr/>
          <p:nvPr/>
        </p:nvSpPr>
        <p:spPr>
          <a:xfrm>
            <a:off x="1000100" y="571480"/>
            <a:ext cx="2350323" cy="461665"/>
          </a:xfrm>
          <a:prstGeom prst="rect">
            <a:avLst/>
          </a:prstGeom>
        </p:spPr>
        <p:txBody>
          <a:bodyPr wrap="none">
            <a:spAutoFit/>
          </a:bodyPr>
          <a:lstStyle/>
          <a:p>
            <a:pPr>
              <a:buClr>
                <a:srgbClr val="FF0000"/>
              </a:buClr>
            </a:pPr>
            <a:r>
              <a:rPr lang="zh-CN" altLang="en-US" sz="2400" b="1" dirty="0" smtClean="0">
                <a:solidFill>
                  <a:schemeClr val="accent2"/>
                </a:solidFill>
                <a:latin typeface="Times New Roman" pitchFamily="18" charset="0"/>
                <a:ea typeface="宋体" pitchFamily="2" charset="-122"/>
              </a:rPr>
              <a:t>退火效应的研究</a:t>
            </a:r>
            <a:endParaRPr lang="zh-CN" altLang="en-US" sz="2400" b="1" dirty="0">
              <a:solidFill>
                <a:schemeClr val="accent2"/>
              </a:solidFill>
              <a:latin typeface="Times New Roman" pitchFamily="18" charset="0"/>
              <a:ea typeface="宋体" pitchFamily="2" charset="-122"/>
            </a:endParaRPr>
          </a:p>
        </p:txBody>
      </p:sp>
      <p:sp>
        <p:nvSpPr>
          <p:cNvPr id="219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5" name="Object 3"/>
          <p:cNvGraphicFramePr>
            <a:graphicFrameLocks noChangeAspect="1"/>
          </p:cNvGraphicFramePr>
          <p:nvPr/>
        </p:nvGraphicFramePr>
        <p:xfrm>
          <a:off x="202308" y="1242547"/>
          <a:ext cx="4857784" cy="3683375"/>
        </p:xfrm>
        <a:graphic>
          <a:graphicData uri="http://schemas.openxmlformats.org/presentationml/2006/ole">
            <p:oleObj spid="_x0000_s269315" name="Graph" r:id="rId5" imgW="3467405" imgH="2629814" progId="Origin50.Graph">
              <p:embed/>
            </p:oleObj>
          </a:graphicData>
        </a:graphic>
      </p:graphicFrame>
      <p:sp>
        <p:nvSpPr>
          <p:cNvPr id="19" name="TextBox 18"/>
          <p:cNvSpPr txBox="1"/>
          <p:nvPr/>
        </p:nvSpPr>
        <p:spPr>
          <a:xfrm>
            <a:off x="376514" y="5023205"/>
            <a:ext cx="4214842" cy="369332"/>
          </a:xfrm>
          <a:prstGeom prst="rect">
            <a:avLst/>
          </a:prstGeom>
          <a:noFill/>
          <a:ln>
            <a:solidFill>
              <a:srgbClr val="FF0000"/>
            </a:solidFill>
          </a:ln>
        </p:spPr>
        <p:txBody>
          <a:bodyPr wrap="square" rtlCol="0">
            <a:spAutoFit/>
          </a:bodyPr>
          <a:lstStyle/>
          <a:p>
            <a:r>
              <a:rPr lang="zh-CN" altLang="en-US" dirty="0" smtClean="0">
                <a:latin typeface="Times New Roman" pitchFamily="18" charset="0"/>
                <a:cs typeface="Times New Roman" pitchFamily="18" charset="0"/>
              </a:rPr>
              <a:t>辐照后</a:t>
            </a:r>
            <a:r>
              <a:rPr lang="en-US" dirty="0" smtClean="0">
                <a:latin typeface="Times New Roman" pitchFamily="18" charset="0"/>
                <a:cs typeface="Times New Roman" pitchFamily="18" charset="0"/>
              </a:rPr>
              <a:t>Ni/4H-SiC SBD</a:t>
            </a:r>
            <a:r>
              <a:rPr lang="zh-CN" altLang="en-US" dirty="0" smtClean="0">
                <a:latin typeface="Times New Roman" pitchFamily="18" charset="0"/>
                <a:cs typeface="Times New Roman" pitchFamily="18" charset="0"/>
              </a:rPr>
              <a:t>探测器的退火效应</a:t>
            </a:r>
            <a:endParaRPr lang="zh-CN" altLang="en-US" dirty="0">
              <a:latin typeface="Times New Roman" pitchFamily="18" charset="0"/>
              <a:cs typeface="Times New Roman" pitchFamily="18" charset="0"/>
            </a:endParaRPr>
          </a:p>
        </p:txBody>
      </p:sp>
      <p:sp>
        <p:nvSpPr>
          <p:cNvPr id="21" name="TextBox 20"/>
          <p:cNvSpPr txBox="1"/>
          <p:nvPr/>
        </p:nvSpPr>
        <p:spPr>
          <a:xfrm>
            <a:off x="5207041" y="711630"/>
            <a:ext cx="3714776" cy="5493812"/>
          </a:xfrm>
          <a:prstGeom prst="rect">
            <a:avLst/>
          </a:prstGeom>
          <a:solidFill>
            <a:schemeClr val="bg1"/>
          </a:solidFill>
          <a:ln>
            <a:solidFill>
              <a:srgbClr val="FF0000"/>
            </a:solidFill>
          </a:ln>
        </p:spPr>
        <p:txBody>
          <a:bodyPr wrap="square" rtlCol="0">
            <a:spAutoFit/>
          </a:bodyPr>
          <a:lstStyle/>
          <a:p>
            <a:pPr>
              <a:lnSpc>
                <a:spcPct val="150000"/>
              </a:lnSpc>
            </a:pPr>
            <a:r>
              <a:rPr lang="zh-CN" altLang="en-US" dirty="0" smtClean="0"/>
              <a:t>室温退火效应不明显。</a:t>
            </a:r>
            <a:endParaRPr lang="en-US" altLang="zh-CN" dirty="0" smtClean="0"/>
          </a:p>
          <a:p>
            <a:pPr>
              <a:lnSpc>
                <a:spcPct val="150000"/>
              </a:lnSpc>
            </a:pPr>
            <a:endParaRPr lang="en-US" altLang="zh-CN" dirty="0" smtClean="0"/>
          </a:p>
          <a:p>
            <a:pPr>
              <a:lnSpc>
                <a:spcPct val="150000"/>
              </a:lnSpc>
            </a:pPr>
            <a:r>
              <a:rPr lang="zh-CN" altLang="en-US" dirty="0" smtClean="0"/>
              <a:t>原因可能是电离辐照通常发生在器件表面的</a:t>
            </a:r>
            <a:r>
              <a:rPr lang="en-US" dirty="0" err="1" smtClean="0">
                <a:latin typeface="Times New Roman" pitchFamily="18" charset="0"/>
                <a:cs typeface="Times New Roman" pitchFamily="18" charset="0"/>
              </a:rPr>
              <a:t>SiC</a:t>
            </a:r>
            <a:r>
              <a:rPr lang="en-US" dirty="0" smtClean="0">
                <a:latin typeface="Times New Roman" pitchFamily="18" charset="0"/>
                <a:cs typeface="Times New Roman" pitchFamily="18" charset="0"/>
              </a:rPr>
              <a:t>/SiO</a:t>
            </a:r>
            <a:r>
              <a:rPr lang="en-US" baseline="-25000" dirty="0" smtClean="0">
                <a:latin typeface="Times New Roman" pitchFamily="18" charset="0"/>
                <a:cs typeface="Times New Roman" pitchFamily="18" charset="0"/>
              </a:rPr>
              <a:t>2</a:t>
            </a:r>
            <a:r>
              <a:rPr lang="zh-CN" altLang="en-US" dirty="0" smtClean="0"/>
              <a:t>界面层，界面层引入辐照生界面态，表面处的负电荷增加，影响器件的反向漏电流。</a:t>
            </a:r>
            <a:endParaRPr lang="en-US" altLang="zh-CN" dirty="0" smtClean="0"/>
          </a:p>
          <a:p>
            <a:pPr>
              <a:lnSpc>
                <a:spcPct val="150000"/>
              </a:lnSpc>
            </a:pPr>
            <a:endParaRPr lang="en-US" altLang="zh-CN" dirty="0" smtClean="0"/>
          </a:p>
          <a:p>
            <a:pPr>
              <a:lnSpc>
                <a:spcPct val="150000"/>
              </a:lnSpc>
            </a:pPr>
            <a:r>
              <a:rPr lang="zh-CN" altLang="en-US" dirty="0" smtClean="0"/>
              <a:t>辐照电离效应造成的表面负电荷较少。</a:t>
            </a:r>
            <a:endParaRPr lang="en-US" altLang="zh-CN" dirty="0" smtClean="0"/>
          </a:p>
          <a:p>
            <a:pPr>
              <a:lnSpc>
                <a:spcPct val="150000"/>
              </a:lnSpc>
            </a:pPr>
            <a:endParaRPr lang="en-US" altLang="zh-CN" dirty="0" smtClean="0"/>
          </a:p>
          <a:p>
            <a:pPr>
              <a:lnSpc>
                <a:spcPct val="150000"/>
              </a:lnSpc>
            </a:pPr>
            <a:r>
              <a:rPr lang="zh-CN" altLang="en-US" dirty="0" smtClean="0"/>
              <a:t>辐照后反向漏电流的增加可归因于辐照使二极管肖特基势垒高度发生变化。</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0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0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0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1" name="Object 5"/>
          <p:cNvGraphicFramePr>
            <a:graphicFrameLocks noChangeAspect="1"/>
          </p:cNvGraphicFramePr>
          <p:nvPr/>
        </p:nvGraphicFramePr>
        <p:xfrm>
          <a:off x="308823" y="613438"/>
          <a:ext cx="4229100" cy="3057525"/>
        </p:xfrm>
        <a:graphic>
          <a:graphicData uri="http://schemas.openxmlformats.org/presentationml/2006/ole">
            <p:oleObj spid="_x0000_s260101" name="Graph" r:id="rId5" imgW="3480816" imgH="2511552" progId="Origin50.Graph">
              <p:embed/>
            </p:oleObj>
          </a:graphicData>
        </a:graphic>
      </p:graphicFrame>
      <p:sp>
        <p:nvSpPr>
          <p:cNvPr id="260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3" name="Object 7"/>
          <p:cNvGraphicFramePr>
            <a:graphicFrameLocks noChangeAspect="1"/>
          </p:cNvGraphicFramePr>
          <p:nvPr/>
        </p:nvGraphicFramePr>
        <p:xfrm>
          <a:off x="4695440" y="452146"/>
          <a:ext cx="4333875" cy="3248025"/>
        </p:xfrm>
        <a:graphic>
          <a:graphicData uri="http://schemas.openxmlformats.org/presentationml/2006/ole">
            <p:oleObj spid="_x0000_s260103" name="Graph" r:id="rId6" imgW="3480816" imgH="2604211" progId="Origin50.Graph">
              <p:embed/>
            </p:oleObj>
          </a:graphicData>
        </a:graphic>
      </p:graphicFrame>
      <p:graphicFrame>
        <p:nvGraphicFramePr>
          <p:cNvPr id="260105" name="Object 9"/>
          <p:cNvGraphicFramePr>
            <a:graphicFrameLocks noChangeAspect="1"/>
          </p:cNvGraphicFramePr>
          <p:nvPr/>
        </p:nvGraphicFramePr>
        <p:xfrm>
          <a:off x="292226" y="3643282"/>
          <a:ext cx="4234620" cy="3203337"/>
        </p:xfrm>
        <a:graphic>
          <a:graphicData uri="http://schemas.openxmlformats.org/presentationml/2006/ole">
            <p:oleObj spid="_x0000_s260105" name="Graph" r:id="rId7" imgW="3561120" imgH="2694240" progId="Origin50.Graph">
              <p:embed/>
            </p:oleObj>
          </a:graphicData>
        </a:graphic>
      </p:graphicFrame>
      <p:graphicFrame>
        <p:nvGraphicFramePr>
          <p:cNvPr id="260106" name="Object 10"/>
          <p:cNvGraphicFramePr>
            <a:graphicFrameLocks noChangeAspect="1"/>
          </p:cNvGraphicFramePr>
          <p:nvPr/>
        </p:nvGraphicFramePr>
        <p:xfrm>
          <a:off x="4613957" y="3740834"/>
          <a:ext cx="4203258" cy="3031883"/>
        </p:xfrm>
        <a:graphic>
          <a:graphicData uri="http://schemas.openxmlformats.org/presentationml/2006/ole">
            <p:oleObj spid="_x0000_s260106" name="Graph" r:id="rId8" imgW="3569760" imgH="2580480" progId="Origin50.Graph">
              <p:embed/>
            </p:oleObj>
          </a:graphicData>
        </a:graphic>
      </p:graphicFrame>
      <p:sp>
        <p:nvSpPr>
          <p:cNvPr id="15" name="TextBox 14"/>
          <p:cNvSpPr txBox="1"/>
          <p:nvPr/>
        </p:nvSpPr>
        <p:spPr>
          <a:xfrm>
            <a:off x="3069498" y="103239"/>
            <a:ext cx="3714776" cy="461665"/>
          </a:xfrm>
          <a:prstGeom prst="rect">
            <a:avLst/>
          </a:prstGeom>
          <a:solidFill>
            <a:schemeClr val="accent1"/>
          </a:solidFill>
        </p:spPr>
        <p:txBody>
          <a:bodyPr wrap="square" rtlCol="0">
            <a:spAutoFit/>
          </a:bodyPr>
          <a:lstStyle/>
          <a:p>
            <a:r>
              <a:rPr lang="zh-CN" altLang="en-US" sz="2400" b="1" dirty="0" smtClean="0">
                <a:solidFill>
                  <a:srgbClr val="FF0000"/>
                </a:solidFill>
                <a:latin typeface="宋体" pitchFamily="2" charset="-122"/>
                <a:ea typeface="宋体" pitchFamily="2" charset="-122"/>
              </a:rPr>
              <a:t>辐照前后高温性能的研究</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Times New Roman" pitchFamily="18" charset="0"/>
            </a:endParaRPr>
          </a:p>
        </p:txBody>
      </p:sp>
      <p:sp>
        <p:nvSpPr>
          <p:cNvPr id="3" name="副标题 2"/>
          <p:cNvSpPr>
            <a:spLocks noGrp="1"/>
          </p:cNvSpPr>
          <p:nvPr>
            <p:ph type="subTitle" idx="1"/>
          </p:nvPr>
        </p:nvSpPr>
        <p:spPr/>
        <p:txBody>
          <a:bodyPr/>
          <a:lstStyle/>
          <a:p>
            <a:endParaRPr lang="zh-CN" altLang="en-US">
              <a:latin typeface="Times New Roman" pitchFamily="18" charset="0"/>
            </a:endParaRPr>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a:solidFill>
            <a:schemeClr val="accent1"/>
          </a:solidFill>
        </p:spPr>
      </p:pic>
      <p:pic>
        <p:nvPicPr>
          <p:cNvPr id="10" name="图片 9" descr="边角图.png"/>
          <p:cNvPicPr>
            <a:picLocks noChangeAspect="1"/>
          </p:cNvPicPr>
          <p:nvPr/>
        </p:nvPicPr>
        <p:blipFill>
          <a:blip r:embed="rId3"/>
          <a:stretch>
            <a:fillRect/>
          </a:stretch>
        </p:blipFill>
        <p:spPr>
          <a:xfrm>
            <a:off x="1" y="0"/>
            <a:ext cx="928662" cy="790514"/>
          </a:xfrm>
          <a:prstGeom prst="rect">
            <a:avLst/>
          </a:prstGeom>
        </p:spPr>
      </p:pic>
      <p:sp>
        <p:nvSpPr>
          <p:cNvPr id="21" name="Rectangle 11"/>
          <p:cNvSpPr txBox="1">
            <a:spLocks noChangeArrowheads="1"/>
          </p:cNvSpPr>
          <p:nvPr/>
        </p:nvSpPr>
        <p:spPr bwMode="auto">
          <a:xfrm>
            <a:off x="3022949" y="147484"/>
            <a:ext cx="3786214" cy="914400"/>
          </a:xfrm>
          <a:prstGeom prst="rect">
            <a:avLst/>
          </a:prstGeom>
          <a:solidFill>
            <a:schemeClr val="accent1"/>
          </a:solid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4000" b="1" kern="0" dirty="0" smtClean="0">
                <a:solidFill>
                  <a:schemeClr val="accent2"/>
                </a:solidFill>
                <a:latin typeface="Times New Roman" pitchFamily="18" charset="0"/>
                <a:ea typeface="黑体" pitchFamily="2" charset="-122"/>
                <a:cs typeface="+mj-cs"/>
              </a:rPr>
              <a:t>总结和展望</a:t>
            </a:r>
            <a:endParaRPr kumimoji="0" lang="zh-CN" altLang="en-US" sz="4000" b="1" i="0" u="none" strike="noStrike" kern="0" cap="none" spc="0" normalizeH="0" noProof="0" dirty="0">
              <a:ln>
                <a:noFill/>
              </a:ln>
              <a:solidFill>
                <a:schemeClr val="accent2"/>
              </a:solidFill>
              <a:uLnTx/>
              <a:uFillTx/>
              <a:latin typeface="Times New Roman" pitchFamily="18" charset="0"/>
              <a:ea typeface="黑体" pitchFamily="2" charset="-122"/>
              <a:cs typeface="+mj-cs"/>
            </a:endParaRPr>
          </a:p>
        </p:txBody>
      </p:sp>
      <p:sp>
        <p:nvSpPr>
          <p:cNvPr id="8" name="TextBox 7"/>
          <p:cNvSpPr txBox="1"/>
          <p:nvPr/>
        </p:nvSpPr>
        <p:spPr>
          <a:xfrm>
            <a:off x="285720" y="785794"/>
            <a:ext cx="1643074" cy="584775"/>
          </a:xfrm>
          <a:prstGeom prst="rect">
            <a:avLst/>
          </a:prstGeom>
          <a:noFill/>
        </p:spPr>
        <p:txBody>
          <a:bodyPr wrap="square" rtlCol="0">
            <a:spAutoFit/>
          </a:bodyPr>
          <a:lstStyle/>
          <a:p>
            <a:r>
              <a:rPr lang="zh-CN" altLang="en-US" sz="3200" b="1" dirty="0" smtClean="0">
                <a:solidFill>
                  <a:srgbClr val="FF0000"/>
                </a:solidFill>
                <a:latin typeface="宋体" pitchFamily="2" charset="-122"/>
                <a:ea typeface="宋体" pitchFamily="2" charset="-122"/>
              </a:rPr>
              <a:t>总结</a:t>
            </a:r>
            <a:endParaRPr lang="zh-CN" altLang="en-US" sz="3200" b="1" dirty="0">
              <a:solidFill>
                <a:srgbClr val="FF0000"/>
              </a:solidFill>
              <a:latin typeface="宋体" pitchFamily="2" charset="-122"/>
              <a:ea typeface="宋体" pitchFamily="2" charset="-122"/>
            </a:endParaRPr>
          </a:p>
        </p:txBody>
      </p:sp>
      <p:sp>
        <p:nvSpPr>
          <p:cNvPr id="9" name="TextBox 8"/>
          <p:cNvSpPr txBox="1"/>
          <p:nvPr/>
        </p:nvSpPr>
        <p:spPr>
          <a:xfrm>
            <a:off x="163173" y="1342103"/>
            <a:ext cx="8937523" cy="4514056"/>
          </a:xfrm>
          <a:prstGeom prst="rect">
            <a:avLst/>
          </a:prstGeom>
          <a:noFill/>
        </p:spPr>
        <p:txBody>
          <a:bodyPr wrap="square" rtlCol="0">
            <a:spAutoFit/>
          </a:bodyPr>
          <a:lstStyle/>
          <a:p>
            <a:pPr marL="457200" indent="-457200">
              <a:lnSpc>
                <a:spcPct val="120000"/>
              </a:lnSpc>
              <a:buAutoNum type="arabicPeriod"/>
            </a:pPr>
            <a:r>
              <a:rPr lang="zh-CN" altLang="en-US" sz="2000" dirty="0" smtClean="0">
                <a:latin typeface="Times New Roman" pitchFamily="18" charset="0"/>
                <a:ea typeface="宋体" pitchFamily="2" charset="-122"/>
                <a:cs typeface="Times New Roman" pitchFamily="18" charset="0"/>
              </a:rPr>
              <a:t>采用磁控溅射和退火工艺在</a:t>
            </a:r>
            <a:r>
              <a:rPr lang="en-US" altLang="zh-CN" sz="2000" dirty="0" err="1" smtClean="0">
                <a:latin typeface="Times New Roman" pitchFamily="18" charset="0"/>
                <a:ea typeface="宋体" pitchFamily="2" charset="-122"/>
                <a:cs typeface="Times New Roman" pitchFamily="18" charset="0"/>
              </a:rPr>
              <a:t>SiC</a:t>
            </a:r>
            <a:r>
              <a:rPr lang="zh-CN" altLang="en-US" sz="2000" dirty="0" smtClean="0">
                <a:latin typeface="Times New Roman" pitchFamily="18" charset="0"/>
                <a:ea typeface="宋体" pitchFamily="2" charset="-122"/>
                <a:cs typeface="Times New Roman" pitchFamily="18" charset="0"/>
              </a:rPr>
              <a:t>外延片</a:t>
            </a:r>
            <a:r>
              <a:rPr lang="zh-CN" altLang="en-US" sz="2000" dirty="0" smtClean="0">
                <a:latin typeface="Times New Roman" pitchFamily="18" charset="0"/>
                <a:ea typeface="宋体" pitchFamily="2" charset="-122"/>
              </a:rPr>
              <a:t>制备出肖特基势垒二极管探测器，在</a:t>
            </a:r>
            <a:r>
              <a:rPr lang="en-US" sz="2000" dirty="0" smtClean="0">
                <a:latin typeface="Times New Roman" pitchFamily="18" charset="0"/>
                <a:ea typeface="宋体" pitchFamily="2" charset="-122"/>
              </a:rPr>
              <a:t>-300V</a:t>
            </a:r>
            <a:r>
              <a:rPr lang="zh-CN" altLang="en-US" sz="2000" dirty="0" smtClean="0">
                <a:latin typeface="Times New Roman" pitchFamily="18" charset="0"/>
                <a:ea typeface="宋体" pitchFamily="2" charset="-122"/>
              </a:rPr>
              <a:t>条件下对能量为</a:t>
            </a:r>
            <a:r>
              <a:rPr lang="en-US" sz="2000" dirty="0" smtClean="0">
                <a:latin typeface="Times New Roman" pitchFamily="18" charset="0"/>
                <a:ea typeface="宋体" pitchFamily="2" charset="-122"/>
              </a:rPr>
              <a:t>59.5keV</a:t>
            </a:r>
            <a:r>
              <a:rPr lang="zh-CN" altLang="en-US" sz="2000" dirty="0" smtClean="0">
                <a:latin typeface="Times New Roman" pitchFamily="18" charset="0"/>
                <a:ea typeface="宋体" pitchFamily="2" charset="-122"/>
              </a:rPr>
              <a:t>的</a:t>
            </a:r>
            <a:r>
              <a:rPr lang="en-US" sz="2000" dirty="0" smtClean="0">
                <a:latin typeface="Times New Roman" pitchFamily="18" charset="0"/>
                <a:ea typeface="宋体" pitchFamily="2" charset="-122"/>
              </a:rPr>
              <a:t>γ</a:t>
            </a:r>
            <a:r>
              <a:rPr lang="zh-CN" altLang="en-US" sz="2000" dirty="0" smtClean="0">
                <a:latin typeface="Times New Roman" pitchFamily="18" charset="0"/>
                <a:ea typeface="宋体" pitchFamily="2" charset="-122"/>
              </a:rPr>
              <a:t>射线的能量分辨率为</a:t>
            </a:r>
            <a:r>
              <a:rPr lang="en-US" sz="2000" dirty="0" smtClean="0">
                <a:latin typeface="Times New Roman" pitchFamily="18" charset="0"/>
                <a:ea typeface="宋体" pitchFamily="2" charset="-122"/>
              </a:rPr>
              <a:t>9.49% (5.65KeV)</a:t>
            </a:r>
            <a:r>
              <a:rPr lang="zh-CN" altLang="en-US" sz="2000" dirty="0" smtClean="0">
                <a:latin typeface="Times New Roman" pitchFamily="18" charset="0"/>
                <a:ea typeface="宋体" pitchFamily="2" charset="-122"/>
              </a:rPr>
              <a:t>。</a:t>
            </a:r>
            <a:endParaRPr lang="en-US" altLang="zh-CN" sz="2000" dirty="0" smtClean="0">
              <a:latin typeface="Times New Roman" pitchFamily="18" charset="0"/>
              <a:ea typeface="宋体" pitchFamily="2" charset="-122"/>
            </a:endParaRPr>
          </a:p>
          <a:p>
            <a:pPr marL="457200" indent="-457200">
              <a:lnSpc>
                <a:spcPct val="120000"/>
              </a:lnSpc>
              <a:buFontTx/>
              <a:buAutoNum type="arabicPeriod"/>
            </a:pPr>
            <a:r>
              <a:rPr lang="zh-CN" altLang="en-US" sz="2000" dirty="0" smtClean="0">
                <a:latin typeface="Times New Roman" pitchFamily="18" charset="0"/>
                <a:ea typeface="宋体" pitchFamily="2" charset="-122"/>
              </a:rPr>
              <a:t>探测器的高温实验表明，随着温度的升高，肖特基势垒高度逐渐增加，理想因子逐渐减小，反向电流在小于</a:t>
            </a:r>
            <a:r>
              <a:rPr lang="en-US" altLang="en-US" sz="2000" dirty="0" smtClean="0">
                <a:latin typeface="Times New Roman" pitchFamily="18" charset="0"/>
                <a:ea typeface="宋体" pitchFamily="2" charset="-122"/>
              </a:rPr>
              <a:t>105</a:t>
            </a:r>
            <a:r>
              <a:rPr lang="zh-CN" altLang="en-US" sz="2000" dirty="0" smtClean="0">
                <a:latin typeface="Times New Roman" pitchFamily="18" charset="0"/>
                <a:ea typeface="宋体" pitchFamily="2" charset="-122"/>
              </a:rPr>
              <a:t>度时，大小没有大的变化，表明</a:t>
            </a:r>
            <a:r>
              <a:rPr lang="en-US" altLang="en-US" sz="2000" dirty="0" err="1" smtClean="0">
                <a:latin typeface="Times New Roman" pitchFamily="18" charset="0"/>
                <a:ea typeface="宋体" pitchFamily="2" charset="-122"/>
              </a:rPr>
              <a:t>SiC</a:t>
            </a:r>
            <a:r>
              <a:rPr lang="zh-CN" altLang="en-US" sz="2000" dirty="0" smtClean="0">
                <a:latin typeface="Times New Roman" pitchFamily="18" charset="0"/>
                <a:ea typeface="宋体" pitchFamily="2" charset="-122"/>
              </a:rPr>
              <a:t>探测器可以在室温至</a:t>
            </a:r>
            <a:r>
              <a:rPr lang="en-US" altLang="en-US" sz="2000" dirty="0" smtClean="0">
                <a:latin typeface="Times New Roman" pitchFamily="18" charset="0"/>
                <a:ea typeface="宋体" pitchFamily="2" charset="-122"/>
              </a:rPr>
              <a:t>100</a:t>
            </a:r>
            <a:r>
              <a:rPr lang="zh-CN" altLang="en-US" sz="2000" dirty="0" smtClean="0">
                <a:latin typeface="Times New Roman" pitchFamily="18" charset="0"/>
                <a:ea typeface="宋体" pitchFamily="2" charset="-122"/>
              </a:rPr>
              <a:t>度条件下工作。</a:t>
            </a:r>
            <a:endParaRPr lang="en-US" altLang="zh-CN" sz="2000" dirty="0" smtClean="0">
              <a:latin typeface="Times New Roman" pitchFamily="18" charset="0"/>
              <a:ea typeface="宋体" pitchFamily="2" charset="-122"/>
            </a:endParaRPr>
          </a:p>
          <a:p>
            <a:pPr marL="457200" indent="-457200">
              <a:lnSpc>
                <a:spcPct val="120000"/>
              </a:lnSpc>
              <a:buFontTx/>
              <a:buAutoNum type="arabicPeriod"/>
            </a:pPr>
            <a:r>
              <a:rPr lang="zh-CN" altLang="en-US" sz="2000" dirty="0" smtClean="0">
                <a:latin typeface="Times New Roman" pitchFamily="18" charset="0"/>
                <a:ea typeface="宋体" pitchFamily="2" charset="-122"/>
              </a:rPr>
              <a:t>辐照实验结果表明 ，经过</a:t>
            </a:r>
            <a:r>
              <a:rPr lang="en-US" altLang="en-US" sz="2000" dirty="0" smtClean="0">
                <a:latin typeface="Times New Roman" pitchFamily="18" charset="0"/>
                <a:ea typeface="宋体" pitchFamily="2" charset="-122"/>
              </a:rPr>
              <a:t>1Mrad</a:t>
            </a:r>
            <a:r>
              <a:rPr lang="zh-CN" altLang="en-US" sz="2000" dirty="0" smtClean="0">
                <a:latin typeface="Times New Roman" pitchFamily="18" charset="0"/>
                <a:ea typeface="宋体" pitchFamily="2" charset="-122"/>
              </a:rPr>
              <a:t>的</a:t>
            </a:r>
            <a:r>
              <a:rPr lang="en-US" altLang="en-US" sz="2000" dirty="0" smtClean="0">
                <a:latin typeface="Times New Roman" pitchFamily="18" charset="0"/>
                <a:ea typeface="宋体" pitchFamily="2" charset="-122"/>
              </a:rPr>
              <a:t>γ</a:t>
            </a:r>
            <a:r>
              <a:rPr lang="zh-CN" altLang="en-US" sz="2000" dirty="0" smtClean="0">
                <a:latin typeface="Times New Roman" pitchFamily="18" charset="0"/>
                <a:ea typeface="宋体" pitchFamily="2" charset="-122"/>
              </a:rPr>
              <a:t>射线辐照后，</a:t>
            </a:r>
            <a:r>
              <a:rPr lang="en-US" altLang="en-US" sz="2000" dirty="0" smtClean="0">
                <a:latin typeface="Times New Roman" pitchFamily="18" charset="0"/>
                <a:ea typeface="宋体" pitchFamily="2" charset="-122"/>
              </a:rPr>
              <a:t>SBD</a:t>
            </a:r>
            <a:r>
              <a:rPr lang="zh-CN" altLang="en-US" sz="2000" dirty="0" smtClean="0">
                <a:latin typeface="Times New Roman" pitchFamily="18" charset="0"/>
                <a:ea typeface="宋体" pitchFamily="2" charset="-122"/>
              </a:rPr>
              <a:t>的势垒高度从</a:t>
            </a:r>
            <a:r>
              <a:rPr lang="en-US" altLang="en-US" sz="2000" dirty="0" smtClean="0">
                <a:latin typeface="Times New Roman" pitchFamily="18" charset="0"/>
                <a:ea typeface="宋体" pitchFamily="2" charset="-122"/>
              </a:rPr>
              <a:t>1.678eV </a:t>
            </a:r>
            <a:r>
              <a:rPr lang="zh-CN" altLang="en-US" sz="2000" dirty="0" smtClean="0">
                <a:latin typeface="Times New Roman" pitchFamily="18" charset="0"/>
                <a:ea typeface="宋体" pitchFamily="2" charset="-122"/>
              </a:rPr>
              <a:t>变为</a:t>
            </a:r>
            <a:r>
              <a:rPr lang="en-US" altLang="en-US" sz="2000" dirty="0" smtClean="0">
                <a:latin typeface="Times New Roman" pitchFamily="18" charset="0"/>
                <a:ea typeface="宋体" pitchFamily="2" charset="-122"/>
              </a:rPr>
              <a:t>1.691eV</a:t>
            </a:r>
            <a:r>
              <a:rPr lang="zh-CN" altLang="en-US" sz="2000" dirty="0" smtClean="0">
                <a:latin typeface="Times New Roman" pitchFamily="18" charset="0"/>
                <a:ea typeface="宋体" pitchFamily="2" charset="-122"/>
              </a:rPr>
              <a:t>，少子寿命没有退化。反向漏电流在辐照后略有下降，可归因于辐照使二极管肖特基势垒高度发生变化。</a:t>
            </a:r>
          </a:p>
          <a:p>
            <a:pPr marL="457200" indent="-457200">
              <a:buFontTx/>
              <a:buAutoNum type="arabicPeriod"/>
            </a:pPr>
            <a:endParaRPr lang="en-US" altLang="zh-CN" sz="2200" dirty="0" smtClean="0">
              <a:latin typeface="Times New Roman" pitchFamily="18" charset="0"/>
              <a:ea typeface="宋体" pitchFamily="2" charset="-122"/>
            </a:endParaRPr>
          </a:p>
          <a:p>
            <a:pPr marL="457200" indent="-457200">
              <a:buFontTx/>
              <a:buAutoNum type="arabicPeriod"/>
            </a:pPr>
            <a:endParaRPr lang="zh-CN" altLang="en-US" sz="2200" dirty="0" smtClean="0">
              <a:latin typeface="Times New Roman" pitchFamily="18" charset="0"/>
              <a:ea typeface="宋体" pitchFamily="2" charset="-122"/>
            </a:endParaRPr>
          </a:p>
          <a:p>
            <a:pPr marL="457200" indent="-457200">
              <a:buAutoNum type="arabicPeriod"/>
            </a:pPr>
            <a:endParaRPr lang="en-US" altLang="zh-CN" sz="2200" dirty="0" smtClean="0">
              <a:latin typeface="Times New Roman" pitchFamily="18" charset="0"/>
              <a:ea typeface="宋体" pitchFamily="2" charset="-122"/>
            </a:endParaRPr>
          </a:p>
          <a:p>
            <a:pPr marL="457200" indent="-457200"/>
            <a:r>
              <a:rPr lang="en-US" altLang="zh-CN" sz="2200" baseline="30000" dirty="0" smtClean="0">
                <a:latin typeface="Times New Roman" pitchFamily="18" charset="0"/>
                <a:ea typeface="宋体" pitchFamily="2" charset="-122"/>
                <a:cs typeface="Times New Roman" pitchFamily="18" charset="0"/>
              </a:rPr>
              <a:t> </a:t>
            </a:r>
          </a:p>
          <a:p>
            <a:pPr marL="457200" indent="-457200"/>
            <a:endParaRPr lang="zh-CN" altLang="en-US" sz="2200" baseline="30000" dirty="0">
              <a:latin typeface="Times New Roman" pitchFamily="18" charset="0"/>
              <a:ea typeface="宋体" pitchFamily="2" charset="-122"/>
              <a:cs typeface="Times New Roman" pitchFamily="18" charset="0"/>
            </a:endParaRPr>
          </a:p>
        </p:txBody>
      </p:sp>
      <p:sp>
        <p:nvSpPr>
          <p:cNvPr id="12" name="TextBox 11"/>
          <p:cNvSpPr txBox="1"/>
          <p:nvPr/>
        </p:nvSpPr>
        <p:spPr>
          <a:xfrm>
            <a:off x="127203" y="4323581"/>
            <a:ext cx="1643074" cy="523220"/>
          </a:xfrm>
          <a:prstGeom prst="rect">
            <a:avLst/>
          </a:prstGeom>
          <a:noFill/>
        </p:spPr>
        <p:txBody>
          <a:bodyPr wrap="square" rtlCol="0">
            <a:spAutoFit/>
          </a:bodyPr>
          <a:lstStyle/>
          <a:p>
            <a:r>
              <a:rPr lang="zh-CN" altLang="en-US" sz="2800" b="1" dirty="0" smtClean="0">
                <a:solidFill>
                  <a:srgbClr val="FF0000"/>
                </a:solidFill>
                <a:latin typeface="宋体" pitchFamily="2" charset="-122"/>
                <a:ea typeface="宋体" pitchFamily="2" charset="-122"/>
              </a:rPr>
              <a:t>展望</a:t>
            </a:r>
            <a:endParaRPr lang="zh-CN" altLang="en-US" sz="2800" b="1" dirty="0">
              <a:solidFill>
                <a:srgbClr val="FF0000"/>
              </a:solidFill>
              <a:latin typeface="宋体" pitchFamily="2" charset="-122"/>
              <a:ea typeface="宋体" pitchFamily="2" charset="-122"/>
            </a:endParaRPr>
          </a:p>
        </p:txBody>
      </p:sp>
      <p:sp>
        <p:nvSpPr>
          <p:cNvPr id="13" name="TextBox 12"/>
          <p:cNvSpPr txBox="1"/>
          <p:nvPr/>
        </p:nvSpPr>
        <p:spPr>
          <a:xfrm>
            <a:off x="247478" y="4852219"/>
            <a:ext cx="8286808" cy="1200329"/>
          </a:xfrm>
          <a:prstGeom prst="rect">
            <a:avLst/>
          </a:prstGeom>
          <a:noFill/>
        </p:spPr>
        <p:txBody>
          <a:bodyPr wrap="square" rtlCol="0">
            <a:spAutoFit/>
          </a:bodyPr>
          <a:lstStyle/>
          <a:p>
            <a:pPr marL="457200" indent="-457200">
              <a:lnSpc>
                <a:spcPct val="120000"/>
              </a:lnSpc>
              <a:buAutoNum type="arabicPeriod"/>
            </a:pPr>
            <a:r>
              <a:rPr lang="zh-CN" altLang="en-US" sz="2000" dirty="0" smtClean="0">
                <a:latin typeface="Times New Roman" pitchFamily="18" charset="0"/>
                <a:ea typeface="宋体" pitchFamily="2" charset="-122"/>
                <a:cs typeface="Times New Roman" pitchFamily="18" charset="0"/>
              </a:rPr>
              <a:t>改进</a:t>
            </a:r>
            <a:r>
              <a:rPr lang="en-US" altLang="zh-CN" sz="2000" dirty="0" err="1" smtClean="0">
                <a:latin typeface="Times New Roman" pitchFamily="18" charset="0"/>
                <a:ea typeface="宋体" pitchFamily="2" charset="-122"/>
                <a:cs typeface="Times New Roman" pitchFamily="18" charset="0"/>
              </a:rPr>
              <a:t>SiC</a:t>
            </a:r>
            <a:r>
              <a:rPr lang="en-US" altLang="zh-CN" sz="2000" dirty="0" smtClean="0">
                <a:latin typeface="Times New Roman" pitchFamily="18" charset="0"/>
                <a:ea typeface="宋体" pitchFamily="2" charset="-122"/>
                <a:cs typeface="Times New Roman" pitchFamily="18" charset="0"/>
              </a:rPr>
              <a:t> SBD</a:t>
            </a:r>
            <a:r>
              <a:rPr lang="zh-CN" altLang="en-US" sz="2000" dirty="0" smtClean="0">
                <a:latin typeface="Times New Roman" pitchFamily="18" charset="0"/>
                <a:ea typeface="宋体" pitchFamily="2" charset="-122"/>
                <a:cs typeface="Times New Roman" pitchFamily="18" charset="0"/>
              </a:rPr>
              <a:t>探测器的制备工艺，制备出性能更优良的</a:t>
            </a:r>
            <a:r>
              <a:rPr lang="en-US" altLang="zh-CN" sz="2000" dirty="0" smtClean="0">
                <a:latin typeface="Times New Roman" pitchFamily="18" charset="0"/>
                <a:ea typeface="宋体" pitchFamily="2" charset="-122"/>
                <a:cs typeface="Times New Roman" pitchFamily="18" charset="0"/>
              </a:rPr>
              <a:t>SBD</a:t>
            </a:r>
            <a:r>
              <a:rPr lang="zh-CN" altLang="en-US" sz="2000" dirty="0" smtClean="0">
                <a:latin typeface="Times New Roman" pitchFamily="18" charset="0"/>
                <a:ea typeface="宋体" pitchFamily="2" charset="-122"/>
                <a:cs typeface="Times New Roman" pitchFamily="18" charset="0"/>
              </a:rPr>
              <a:t>探测器。</a:t>
            </a:r>
            <a:endParaRPr lang="en-US" altLang="zh-CN" sz="2000" dirty="0" smtClean="0">
              <a:latin typeface="Times New Roman" pitchFamily="18" charset="0"/>
              <a:ea typeface="宋体" pitchFamily="2" charset="-122"/>
              <a:cs typeface="Times New Roman" pitchFamily="18" charset="0"/>
            </a:endParaRPr>
          </a:p>
          <a:p>
            <a:pPr marL="457200" indent="-457200">
              <a:lnSpc>
                <a:spcPct val="120000"/>
              </a:lnSpc>
              <a:buFontTx/>
              <a:buAutoNum type="arabicPeriod"/>
            </a:pPr>
            <a:r>
              <a:rPr lang="zh-CN" altLang="en-US" sz="2000" dirty="0" smtClean="0">
                <a:latin typeface="Times New Roman" pitchFamily="18" charset="0"/>
                <a:ea typeface="宋体" pitchFamily="2" charset="-122"/>
                <a:cs typeface="Times New Roman" pitchFamily="18" charset="0"/>
              </a:rPr>
              <a:t>继续</a:t>
            </a:r>
            <a:r>
              <a:rPr lang="en-US" altLang="zh-CN" sz="2000" dirty="0" err="1" smtClean="0">
                <a:latin typeface="Times New Roman" pitchFamily="18" charset="0"/>
                <a:ea typeface="宋体" pitchFamily="2" charset="-122"/>
                <a:cs typeface="Times New Roman" pitchFamily="18" charset="0"/>
              </a:rPr>
              <a:t>SiC</a:t>
            </a:r>
            <a:r>
              <a:rPr lang="zh-CN" altLang="en-US" sz="2000" dirty="0" smtClean="0">
                <a:latin typeface="Times New Roman" pitchFamily="18" charset="0"/>
                <a:ea typeface="宋体" pitchFamily="2" charset="-122"/>
                <a:cs typeface="Times New Roman" pitchFamily="18" charset="0"/>
              </a:rPr>
              <a:t>探测器辐照效应的研究，确定辐照剂量对探测器的影响，研究快速热退火对辐照损伤的修复效果。</a:t>
            </a:r>
            <a:endParaRPr lang="zh-CN" altLang="en-US" sz="2000" dirty="0">
              <a:latin typeface="Times New Roman" pitchFamily="18" charset="0"/>
              <a:ea typeface="宋体" pitchFamily="2" charset="-122"/>
              <a:cs typeface="Times New Roman" pitchFamily="18" charset="0"/>
            </a:endParaRPr>
          </a:p>
        </p:txBody>
      </p:sp>
      <p:sp>
        <p:nvSpPr>
          <p:cNvPr id="14" name="TextBox 13"/>
          <p:cNvSpPr txBox="1"/>
          <p:nvPr/>
        </p:nvSpPr>
        <p:spPr>
          <a:xfrm>
            <a:off x="861832" y="6209071"/>
            <a:ext cx="6973261" cy="523220"/>
          </a:xfrm>
          <a:prstGeom prst="rect">
            <a:avLst/>
          </a:prstGeom>
          <a:solidFill>
            <a:schemeClr val="accent1"/>
          </a:solidFill>
        </p:spPr>
        <p:txBody>
          <a:bodyPr wrap="square" rtlCol="0">
            <a:spAutoFit/>
          </a:bodyPr>
          <a:lstStyle/>
          <a:p>
            <a:r>
              <a:rPr lang="zh-CN" altLang="en-US" sz="2800" b="1" dirty="0" smtClean="0">
                <a:solidFill>
                  <a:srgbClr val="FF0000"/>
                </a:solidFill>
                <a:latin typeface="宋体" pitchFamily="2" charset="-122"/>
                <a:ea typeface="宋体" pitchFamily="2" charset="-122"/>
              </a:rPr>
              <a:t>致谢：</a:t>
            </a:r>
            <a:r>
              <a:rPr lang="zh-CN" altLang="en-US" sz="2800" dirty="0" smtClean="0">
                <a:latin typeface="Times New Roman" pitchFamily="18" charset="0"/>
                <a:ea typeface="宋体" pitchFamily="2" charset="-122"/>
              </a:rPr>
              <a:t>国家自然科学基金项目（</a:t>
            </a:r>
            <a:r>
              <a:rPr lang="en-US" sz="2800" dirty="0" smtClean="0">
                <a:latin typeface="Times New Roman" pitchFamily="18" charset="0"/>
                <a:ea typeface="宋体" pitchFamily="2" charset="-122"/>
              </a:rPr>
              <a:t>11203026</a:t>
            </a:r>
            <a:r>
              <a:rPr lang="zh-CN" altLang="en-US" sz="2800" dirty="0" smtClean="0">
                <a:latin typeface="Times New Roman" pitchFamily="18" charset="0"/>
                <a:ea typeface="宋体" pitchFamily="2" charset="-122"/>
              </a:rPr>
              <a:t>）</a:t>
            </a:r>
            <a:endParaRPr lang="zh-CN" altLang="en-US" sz="2800" b="1" dirty="0">
              <a:solidFill>
                <a:srgbClr val="FF0000"/>
              </a:solidFill>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1357290" y="2357430"/>
            <a:ext cx="7000924" cy="646331"/>
          </a:xfrm>
          <a:prstGeom prst="rect">
            <a:avLst/>
          </a:prstGeom>
          <a:noFill/>
          <a:ln w="0" algn="ctr">
            <a:noFill/>
            <a:miter lim="800000"/>
            <a:headEnd/>
            <a:tailEnd/>
          </a:ln>
          <a:effectLst/>
        </p:spPr>
        <p:txBody>
          <a:bodyPr wrap="square">
            <a:spAutoFit/>
          </a:bodyPr>
          <a:lstStyle/>
          <a:p>
            <a:pPr algn="ctr">
              <a:spcBef>
                <a:spcPct val="50000"/>
              </a:spcBef>
            </a:pPr>
            <a:r>
              <a:rPr lang="en-US" altLang="zh-CN" sz="3600" b="1" dirty="0">
                <a:solidFill>
                  <a:schemeClr val="hlink"/>
                </a:solidFill>
                <a:latin typeface="Times New Roman" pitchFamily="18" charset="0"/>
                <a:cs typeface="Times New Roman" pitchFamily="18" charset="0"/>
              </a:rPr>
              <a:t>Thank you for your attention</a:t>
            </a:r>
            <a:r>
              <a:rPr lang="en-US" altLang="zh-CN" sz="3200" b="1" dirty="0">
                <a:solidFill>
                  <a:schemeClr val="hlink"/>
                </a:solidFill>
                <a:latin typeface="Times New Roman" pitchFamily="18" charset="0"/>
                <a:cs typeface="Times New Roman" pitchFamily="18" charset="0"/>
              </a:rPr>
              <a:t>!</a:t>
            </a:r>
            <a:endParaRPr lang="en-US" altLang="zh-CN" sz="1800" b="1" dirty="0">
              <a:solidFill>
                <a:schemeClr val="hlink"/>
              </a:solidFill>
              <a:latin typeface="Times New Roman" pitchFamily="18" charset="0"/>
              <a:cs typeface="Times New Roman" pitchFamily="18" charset="0"/>
            </a:endParaRPr>
          </a:p>
        </p:txBody>
      </p:sp>
      <p:pic>
        <p:nvPicPr>
          <p:cNvPr id="109574" name="Picture 6" descr="peace_dove_olive_branch_hg_wht"/>
          <p:cNvPicPr>
            <a:picLocks noChangeAspect="1" noChangeArrowheads="1" noCrop="1"/>
          </p:cNvPicPr>
          <p:nvPr/>
        </p:nvPicPr>
        <p:blipFill>
          <a:blip r:embed="rId3"/>
          <a:srcRect/>
          <a:stretch>
            <a:fillRect/>
          </a:stretch>
        </p:blipFill>
        <p:spPr bwMode="auto">
          <a:xfrm>
            <a:off x="2643174" y="3071810"/>
            <a:ext cx="4191000" cy="29940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8" name="TextBox 7"/>
          <p:cNvSpPr txBox="1"/>
          <p:nvPr/>
        </p:nvSpPr>
        <p:spPr>
          <a:xfrm>
            <a:off x="424417" y="992597"/>
            <a:ext cx="8501122" cy="1754326"/>
          </a:xfrm>
          <a:prstGeom prst="rect">
            <a:avLst/>
          </a:prstGeom>
          <a:noFill/>
        </p:spPr>
        <p:txBody>
          <a:bodyPr wrap="square" rtlCol="0">
            <a:spAutoFit/>
          </a:bodyPr>
          <a:lstStyle/>
          <a:p>
            <a:pPr>
              <a:lnSpc>
                <a:spcPct val="150000"/>
              </a:lnSpc>
            </a:pPr>
            <a:r>
              <a:rPr lang="en-US" altLang="zh-CN" sz="2000" b="1" dirty="0" smtClean="0">
                <a:solidFill>
                  <a:schemeClr val="accent2"/>
                </a:solidFill>
                <a:latin typeface="Times New Roman" pitchFamily="18" charset="0"/>
                <a:ea typeface="宋体" pitchFamily="2" charset="-122"/>
              </a:rPr>
              <a:t>Si</a:t>
            </a:r>
            <a:r>
              <a:rPr lang="zh-CN" altLang="en-US" sz="2000" b="1" dirty="0" smtClean="0">
                <a:solidFill>
                  <a:schemeClr val="accent2"/>
                </a:solidFill>
                <a:latin typeface="Times New Roman" pitchFamily="18" charset="0"/>
                <a:ea typeface="宋体" pitchFamily="2" charset="-122"/>
              </a:rPr>
              <a:t>、</a:t>
            </a:r>
            <a:r>
              <a:rPr lang="en-US" altLang="zh-CN" sz="2000" b="1" dirty="0" err="1" smtClean="0">
                <a:solidFill>
                  <a:schemeClr val="accent2"/>
                </a:solidFill>
                <a:latin typeface="Times New Roman" pitchFamily="18" charset="0"/>
                <a:ea typeface="宋体" pitchFamily="2" charset="-122"/>
              </a:rPr>
              <a:t>Ge</a:t>
            </a:r>
            <a:r>
              <a:rPr lang="zh-CN" altLang="en-US" sz="2000" b="1" dirty="0" smtClean="0">
                <a:solidFill>
                  <a:schemeClr val="accent2"/>
                </a:solidFill>
                <a:latin typeface="Times New Roman" pitchFamily="18" charset="0"/>
                <a:ea typeface="宋体" pitchFamily="2" charset="-122"/>
              </a:rPr>
              <a:t>：禁带宽度小、击穿场强低。 </a:t>
            </a:r>
            <a:endParaRPr lang="en-US" altLang="zh-CN" sz="2000" b="1" dirty="0" smtClean="0">
              <a:solidFill>
                <a:schemeClr val="accent2"/>
              </a:solidFill>
              <a:latin typeface="Times New Roman" pitchFamily="18" charset="0"/>
              <a:ea typeface="宋体" pitchFamily="2" charset="-122"/>
            </a:endParaRPr>
          </a:p>
          <a:p>
            <a:pPr>
              <a:lnSpc>
                <a:spcPct val="150000"/>
              </a:lnSpc>
            </a:pPr>
            <a:r>
              <a:rPr lang="en-US" sz="2000" b="1" dirty="0" err="1" smtClean="0">
                <a:solidFill>
                  <a:schemeClr val="accent2"/>
                </a:solidFill>
                <a:latin typeface="Times New Roman" pitchFamily="18" charset="0"/>
                <a:ea typeface="宋体" pitchFamily="2" charset="-122"/>
              </a:rPr>
              <a:t>SiC</a:t>
            </a:r>
            <a:r>
              <a:rPr lang="zh-CN" altLang="en-US" sz="2000" b="1" dirty="0" smtClean="0">
                <a:solidFill>
                  <a:schemeClr val="accent2"/>
                </a:solidFill>
                <a:latin typeface="Times New Roman" pitchFamily="18" charset="0"/>
                <a:ea typeface="宋体" pitchFamily="2" charset="-122"/>
              </a:rPr>
              <a:t>：禁带宽度大、临界击穿场强高、热稳定性强、电子迁移率高、热导率高、</a:t>
            </a:r>
            <a:r>
              <a:rPr lang="zh-CN" altLang="en-US" sz="2000" b="1" dirty="0" smtClean="0">
                <a:solidFill>
                  <a:schemeClr val="accent2"/>
                </a:solidFill>
                <a:latin typeface="宋体" pitchFamily="2" charset="-122"/>
                <a:ea typeface="宋体" pitchFamily="2" charset="-122"/>
              </a:rPr>
              <a:t>硬度高</a:t>
            </a:r>
            <a:r>
              <a:rPr lang="zh-CN" altLang="en-US" sz="2000" b="1" dirty="0" smtClean="0">
                <a:solidFill>
                  <a:schemeClr val="accent2"/>
                </a:solidFill>
                <a:latin typeface="Times New Roman" pitchFamily="18" charset="0"/>
                <a:ea typeface="宋体" pitchFamily="2" charset="-122"/>
              </a:rPr>
              <a:t>。</a:t>
            </a:r>
          </a:p>
          <a:p>
            <a:endParaRPr lang="zh-CN" altLang="en-US" dirty="0"/>
          </a:p>
        </p:txBody>
      </p:sp>
      <p:pic>
        <p:nvPicPr>
          <p:cNvPr id="1026" name="图片 3"/>
          <p:cNvPicPr>
            <a:picLocks noChangeAspect="1" noChangeArrowheads="1"/>
          </p:cNvPicPr>
          <p:nvPr/>
        </p:nvPicPr>
        <p:blipFill>
          <a:blip r:embed="rId5"/>
          <a:srcRect r="674" b="5766"/>
          <a:stretch>
            <a:fillRect/>
          </a:stretch>
        </p:blipFill>
        <p:spPr bwMode="auto">
          <a:xfrm>
            <a:off x="165544" y="2552401"/>
            <a:ext cx="8532598" cy="2590807"/>
          </a:xfrm>
          <a:prstGeom prst="rect">
            <a:avLst/>
          </a:prstGeom>
          <a:noFill/>
          <a:ln w="9525">
            <a:noFill/>
            <a:miter lim="800000"/>
            <a:headEnd/>
            <a:tailEnd/>
          </a:ln>
        </p:spPr>
      </p:pic>
      <p:sp>
        <p:nvSpPr>
          <p:cNvPr id="14" name="TextBox 13"/>
          <p:cNvSpPr txBox="1"/>
          <p:nvPr/>
        </p:nvSpPr>
        <p:spPr>
          <a:xfrm>
            <a:off x="326908" y="5114892"/>
            <a:ext cx="8286808" cy="1477328"/>
          </a:xfrm>
          <a:prstGeom prst="rect">
            <a:avLst/>
          </a:prstGeom>
          <a:noFill/>
        </p:spPr>
        <p:txBody>
          <a:bodyPr wrap="square" rtlCol="0">
            <a:spAutoFit/>
          </a:bodyPr>
          <a:lstStyle/>
          <a:p>
            <a:pPr>
              <a:lnSpc>
                <a:spcPct val="150000"/>
              </a:lnSpc>
            </a:pPr>
            <a:r>
              <a:rPr lang="en-US" altLang="zh-CN" sz="2000" b="1" dirty="0" err="1" smtClean="0">
                <a:solidFill>
                  <a:schemeClr val="accent2"/>
                </a:solidFill>
                <a:latin typeface="Times New Roman" pitchFamily="18" charset="0"/>
                <a:ea typeface="宋体" pitchFamily="2" charset="-122"/>
              </a:rPr>
              <a:t>SiC</a:t>
            </a:r>
            <a:r>
              <a:rPr lang="zh-CN" altLang="en-US" sz="2000" b="1" dirty="0" smtClean="0">
                <a:solidFill>
                  <a:schemeClr val="accent2"/>
                </a:solidFill>
                <a:latin typeface="Times New Roman" pitchFamily="18" charset="0"/>
                <a:ea typeface="宋体" pitchFamily="2" charset="-122"/>
              </a:rPr>
              <a:t>探测器禁带宽度大，在高温下性能将优于</a:t>
            </a:r>
            <a:r>
              <a:rPr lang="en-US" altLang="zh-CN" sz="2000" b="1" dirty="0" smtClean="0">
                <a:solidFill>
                  <a:schemeClr val="accent2"/>
                </a:solidFill>
                <a:latin typeface="Times New Roman" pitchFamily="18" charset="0"/>
                <a:ea typeface="宋体" pitchFamily="2" charset="-122"/>
              </a:rPr>
              <a:t>Si</a:t>
            </a:r>
            <a:r>
              <a:rPr lang="zh-CN" altLang="en-US" sz="2000" b="1" dirty="0" smtClean="0">
                <a:solidFill>
                  <a:schemeClr val="accent2"/>
                </a:solidFill>
                <a:latin typeface="Times New Roman" pitchFamily="18" charset="0"/>
                <a:ea typeface="宋体" pitchFamily="2" charset="-122"/>
              </a:rPr>
              <a:t>和</a:t>
            </a:r>
            <a:r>
              <a:rPr lang="en-US" altLang="zh-CN" sz="2000" b="1" dirty="0" err="1" smtClean="0">
                <a:solidFill>
                  <a:schemeClr val="accent2"/>
                </a:solidFill>
                <a:latin typeface="Times New Roman" pitchFamily="18" charset="0"/>
                <a:ea typeface="宋体" pitchFamily="2" charset="-122"/>
              </a:rPr>
              <a:t>Ge</a:t>
            </a:r>
            <a:r>
              <a:rPr lang="zh-CN" altLang="en-US" sz="2000" b="1" dirty="0" smtClean="0">
                <a:solidFill>
                  <a:schemeClr val="accent2"/>
                </a:solidFill>
                <a:latin typeface="Times New Roman" pitchFamily="18" charset="0"/>
                <a:ea typeface="宋体" pitchFamily="2" charset="-122"/>
              </a:rPr>
              <a:t>探测器，离位能大，具有比</a:t>
            </a:r>
            <a:r>
              <a:rPr lang="en-US" altLang="zh-CN" sz="2000" b="1" dirty="0" smtClean="0">
                <a:solidFill>
                  <a:schemeClr val="accent2"/>
                </a:solidFill>
                <a:latin typeface="Times New Roman" pitchFamily="18" charset="0"/>
                <a:ea typeface="宋体" pitchFamily="2" charset="-122"/>
              </a:rPr>
              <a:t>Si</a:t>
            </a:r>
            <a:r>
              <a:rPr lang="zh-CN" altLang="en-US" sz="2000" b="1" dirty="0" smtClean="0">
                <a:solidFill>
                  <a:schemeClr val="accent2"/>
                </a:solidFill>
                <a:latin typeface="Times New Roman" pitchFamily="18" charset="0"/>
                <a:ea typeface="宋体" pitchFamily="2" charset="-122"/>
              </a:rPr>
              <a:t>更好的抗辐照性能，有望取代</a:t>
            </a:r>
            <a:r>
              <a:rPr lang="en-US" sz="2000" b="1" dirty="0" smtClean="0">
                <a:solidFill>
                  <a:schemeClr val="accent2"/>
                </a:solidFill>
                <a:latin typeface="Times New Roman" pitchFamily="18" charset="0"/>
                <a:ea typeface="宋体" pitchFamily="2" charset="-122"/>
              </a:rPr>
              <a:t>Si</a:t>
            </a:r>
            <a:r>
              <a:rPr lang="zh-CN" altLang="en-US" sz="2000" b="1" dirty="0" smtClean="0">
                <a:solidFill>
                  <a:schemeClr val="accent2"/>
                </a:solidFill>
                <a:latin typeface="Times New Roman" pitchFamily="18" charset="0"/>
                <a:ea typeface="宋体" pitchFamily="2" charset="-122"/>
              </a:rPr>
              <a:t>作为耐高温抗辐照半导体探测器的材料。 </a:t>
            </a:r>
            <a:endParaRPr lang="zh-CN" altLang="en-US" dirty="0"/>
          </a:p>
        </p:txBody>
      </p:sp>
      <p:grpSp>
        <p:nvGrpSpPr>
          <p:cNvPr id="5" name="Group 33"/>
          <p:cNvGrpSpPr>
            <a:grpSpLocks/>
          </p:cNvGrpSpPr>
          <p:nvPr/>
        </p:nvGrpSpPr>
        <p:grpSpPr bwMode="auto">
          <a:xfrm>
            <a:off x="6675038" y="-131930"/>
            <a:ext cx="2362200" cy="1981200"/>
            <a:chOff x="4272" y="0"/>
            <a:chExt cx="1488" cy="1248"/>
          </a:xfrm>
        </p:grpSpPr>
        <p:sp>
          <p:nvSpPr>
            <p:cNvPr id="13" name="AutoShape 34"/>
            <p:cNvSpPr>
              <a:spLocks noChangeArrowheads="1"/>
            </p:cNvSpPr>
            <p:nvPr/>
          </p:nvSpPr>
          <p:spPr bwMode="auto">
            <a:xfrm>
              <a:off x="4272" y="0"/>
              <a:ext cx="1488" cy="1248"/>
            </a:xfrm>
            <a:prstGeom prst="irregularSeal1">
              <a:avLst/>
            </a:prstGeom>
            <a:solidFill>
              <a:schemeClr val="accent1"/>
            </a:solidFill>
            <a:ln w="9525" algn="ctr">
              <a:noFill/>
              <a:miter lim="800000"/>
              <a:headEnd/>
              <a:tailEnd/>
            </a:ln>
            <a:effectLst/>
          </p:spPr>
          <p:txBody>
            <a:bodyPr lIns="36000" rIns="0" anchor="ctr">
              <a:spAutoFit/>
            </a:bodyPr>
            <a:lstStyle/>
            <a:p>
              <a:endParaRPr lang="zh-CN" altLang="en-US"/>
            </a:p>
          </p:txBody>
        </p:sp>
        <p:sp>
          <p:nvSpPr>
            <p:cNvPr id="15" name="Text Box 35"/>
            <p:cNvSpPr txBox="1">
              <a:spLocks noChangeArrowheads="1"/>
            </p:cNvSpPr>
            <p:nvPr/>
          </p:nvSpPr>
          <p:spPr bwMode="auto">
            <a:xfrm>
              <a:off x="4560" y="480"/>
              <a:ext cx="816" cy="288"/>
            </a:xfrm>
            <a:prstGeom prst="rect">
              <a:avLst/>
            </a:prstGeom>
            <a:noFill/>
            <a:ln w="9525" algn="ctr">
              <a:noFill/>
              <a:miter lim="800000"/>
              <a:headEnd/>
              <a:tailEnd/>
            </a:ln>
            <a:effectLst/>
          </p:spPr>
          <p:txBody>
            <a:bodyPr lIns="36000" rIns="0">
              <a:spAutoFit/>
            </a:bodyPr>
            <a:lstStyle/>
            <a:p>
              <a:pPr algn="l">
                <a:spcBef>
                  <a:spcPct val="50000"/>
                </a:spcBef>
              </a:pPr>
              <a:r>
                <a:rPr lang="zh-CN" altLang="en-US" sz="2400" b="1" dirty="0">
                  <a:solidFill>
                    <a:schemeClr val="hlink"/>
                  </a:solidFill>
                </a:rPr>
                <a:t>研究背景</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pic>
        <p:nvPicPr>
          <p:cNvPr id="14" name="Picture 1"/>
          <p:cNvPicPr>
            <a:picLocks noChangeAspect="1" noChangeArrowheads="1"/>
          </p:cNvPicPr>
          <p:nvPr/>
        </p:nvPicPr>
        <p:blipFill>
          <a:blip r:embed="rId5"/>
          <a:srcRect l="5301" t="9608" r="1686" b="22556"/>
          <a:stretch>
            <a:fillRect/>
          </a:stretch>
        </p:blipFill>
        <p:spPr bwMode="auto">
          <a:xfrm>
            <a:off x="3500430" y="1500174"/>
            <a:ext cx="5209417" cy="1633046"/>
          </a:xfrm>
          <a:prstGeom prst="rect">
            <a:avLst/>
          </a:prstGeom>
          <a:noFill/>
          <a:ln w="9525">
            <a:noFill/>
            <a:miter lim="800000"/>
            <a:headEnd/>
            <a:tailEnd/>
          </a:ln>
        </p:spPr>
      </p:pic>
      <p:sp>
        <p:nvSpPr>
          <p:cNvPr id="16" name="Text Box 22"/>
          <p:cNvSpPr txBox="1">
            <a:spLocks noChangeArrowheads="1"/>
          </p:cNvSpPr>
          <p:nvPr/>
        </p:nvSpPr>
        <p:spPr bwMode="auto">
          <a:xfrm>
            <a:off x="285720" y="3429000"/>
            <a:ext cx="8661024" cy="1446550"/>
          </a:xfrm>
          <a:prstGeom prst="rect">
            <a:avLst/>
          </a:prstGeom>
          <a:noFill/>
          <a:ln w="9525" algn="ctr">
            <a:noFill/>
            <a:miter lim="800000"/>
            <a:headEnd/>
            <a:tailEnd/>
          </a:ln>
          <a:effectLst/>
        </p:spPr>
        <p:txBody>
          <a:bodyPr wrap="square" lIns="36000" rIns="0">
            <a:spAutoFit/>
          </a:bodyPr>
          <a:lstStyle/>
          <a:p>
            <a:pPr algn="l">
              <a:spcBef>
                <a:spcPct val="50000"/>
              </a:spcBef>
            </a:pPr>
            <a:r>
              <a:rPr lang="zh-CN" altLang="en-US" sz="2000" b="1" u="sng" dirty="0" smtClean="0">
                <a:solidFill>
                  <a:srgbClr val="FF0000"/>
                </a:solidFill>
                <a:latin typeface="Times New Roman" pitchFamily="18" charset="0"/>
                <a:ea typeface="黑体" pitchFamily="2" charset="-122"/>
              </a:rPr>
              <a:t>高性能</a:t>
            </a:r>
            <a:r>
              <a:rPr lang="en-US" altLang="zh-CN" sz="2000" b="1" u="sng" dirty="0" err="1" smtClean="0">
                <a:solidFill>
                  <a:srgbClr val="FF0000"/>
                </a:solidFill>
                <a:latin typeface="Times New Roman" pitchFamily="18" charset="0"/>
                <a:ea typeface="黑体" pitchFamily="2" charset="-122"/>
              </a:rPr>
              <a:t>SiC</a:t>
            </a:r>
            <a:r>
              <a:rPr lang="zh-CN" altLang="en-US" sz="2000" b="1" u="sng" dirty="0" smtClean="0">
                <a:solidFill>
                  <a:srgbClr val="FF0000"/>
                </a:solidFill>
                <a:latin typeface="Times New Roman" pitchFamily="18" charset="0"/>
                <a:ea typeface="黑体" pitchFamily="2" charset="-122"/>
              </a:rPr>
              <a:t>探测器对</a:t>
            </a:r>
            <a:r>
              <a:rPr lang="en-US" altLang="zh-CN" sz="2000" b="1" u="sng" dirty="0" err="1" smtClean="0">
                <a:solidFill>
                  <a:srgbClr val="FF0000"/>
                </a:solidFill>
                <a:latin typeface="Times New Roman" pitchFamily="18" charset="0"/>
                <a:ea typeface="黑体" pitchFamily="2" charset="-122"/>
              </a:rPr>
              <a:t>SiC</a:t>
            </a:r>
            <a:r>
              <a:rPr lang="zh-CN" altLang="en-US" sz="2000" b="1" u="sng" dirty="0" smtClean="0">
                <a:solidFill>
                  <a:srgbClr val="FF0000"/>
                </a:solidFill>
                <a:latin typeface="Times New Roman" pitchFamily="18" charset="0"/>
                <a:ea typeface="黑体" pitchFamily="2" charset="-122"/>
              </a:rPr>
              <a:t>材料的要求</a:t>
            </a:r>
            <a:r>
              <a:rPr lang="zh-CN" altLang="en-US" sz="2400" u="sng" dirty="0" smtClean="0">
                <a:solidFill>
                  <a:srgbClr val="FF0000"/>
                </a:solidFill>
                <a:latin typeface="Times New Roman" pitchFamily="18" charset="0"/>
                <a:ea typeface="黑体" pitchFamily="2" charset="-122"/>
              </a:rPr>
              <a:t>：</a:t>
            </a:r>
          </a:p>
          <a:p>
            <a:pPr marL="342900" indent="-342900">
              <a:lnSpc>
                <a:spcPct val="150000"/>
              </a:lnSpc>
              <a:spcBef>
                <a:spcPts val="600"/>
              </a:spcBef>
              <a:buClr>
                <a:srgbClr val="FF0000"/>
              </a:buClr>
              <a:buAutoNum type="arabicPeriod"/>
            </a:pPr>
            <a:r>
              <a:rPr lang="en-US" altLang="zh-CN" b="1" dirty="0" err="1" smtClean="0">
                <a:solidFill>
                  <a:schemeClr val="tx1"/>
                </a:solidFill>
                <a:latin typeface="Times New Roman" pitchFamily="18" charset="0"/>
                <a:ea typeface="宋体" pitchFamily="2" charset="-122"/>
              </a:rPr>
              <a:t>SiC</a:t>
            </a:r>
            <a:r>
              <a:rPr lang="zh-CN" altLang="en-US" b="1" dirty="0" smtClean="0">
                <a:solidFill>
                  <a:schemeClr val="tx1"/>
                </a:solidFill>
                <a:latin typeface="Times New Roman" pitchFamily="18" charset="0"/>
                <a:ea typeface="宋体" pitchFamily="2" charset="-122"/>
              </a:rPr>
              <a:t>衬底和外延层缺陷少，均匀性好；</a:t>
            </a:r>
            <a:r>
              <a:rPr lang="en-US" altLang="zh-CN" b="1" dirty="0" smtClean="0">
                <a:solidFill>
                  <a:schemeClr val="tx1"/>
                </a:solidFill>
                <a:latin typeface="Times New Roman" pitchFamily="18" charset="0"/>
                <a:ea typeface="宋体" pitchFamily="2" charset="-122"/>
              </a:rPr>
              <a:t>2. </a:t>
            </a:r>
            <a:r>
              <a:rPr lang="zh-CN" altLang="en-US" b="1" dirty="0" smtClean="0">
                <a:latin typeface="Times New Roman" pitchFamily="18" charset="0"/>
                <a:ea typeface="宋体" pitchFamily="2" charset="-122"/>
              </a:rPr>
              <a:t>较小的反向漏电流和较高的反向偏压；</a:t>
            </a:r>
            <a:endParaRPr lang="en-US" altLang="zh-CN" b="1" dirty="0" smtClean="0">
              <a:latin typeface="Times New Roman" pitchFamily="18" charset="0"/>
              <a:ea typeface="宋体" pitchFamily="2" charset="-122"/>
            </a:endParaRPr>
          </a:p>
          <a:p>
            <a:pPr marL="342900" indent="-342900">
              <a:lnSpc>
                <a:spcPct val="150000"/>
              </a:lnSpc>
              <a:spcBef>
                <a:spcPts val="600"/>
              </a:spcBef>
              <a:buClr>
                <a:srgbClr val="FF0000"/>
              </a:buClr>
            </a:pPr>
            <a:r>
              <a:rPr lang="en-US" altLang="zh-CN" b="1" dirty="0" smtClean="0">
                <a:latin typeface="Times New Roman" pitchFamily="18" charset="0"/>
                <a:ea typeface="宋体" pitchFamily="2" charset="-122"/>
              </a:rPr>
              <a:t>3.</a:t>
            </a:r>
            <a:r>
              <a:rPr lang="zh-CN" altLang="en-US" b="1" dirty="0" smtClean="0">
                <a:latin typeface="Times New Roman" pitchFamily="18" charset="0"/>
                <a:ea typeface="宋体" pitchFamily="2" charset="-122"/>
              </a:rPr>
              <a:t>较大的探测器灵敏区的厚度；</a:t>
            </a:r>
            <a:r>
              <a:rPr lang="en-US" altLang="zh-CN" b="1" dirty="0" smtClean="0">
                <a:latin typeface="Times New Roman" pitchFamily="18" charset="0"/>
                <a:ea typeface="宋体" pitchFamily="2" charset="-122"/>
              </a:rPr>
              <a:t>4. </a:t>
            </a:r>
            <a:r>
              <a:rPr lang="en-US" altLang="zh-CN"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表面态密度低。</a:t>
            </a:r>
            <a:endParaRPr lang="zh-CN" altLang="en-US" dirty="0">
              <a:solidFill>
                <a:schemeClr val="tx1"/>
              </a:solidFill>
              <a:latin typeface="Times New Roman" pitchFamily="18" charset="0"/>
              <a:ea typeface="宋体" pitchFamily="2" charset="-122"/>
            </a:endParaRPr>
          </a:p>
        </p:txBody>
      </p:sp>
      <p:sp>
        <p:nvSpPr>
          <p:cNvPr id="17" name="TextBox 16"/>
          <p:cNvSpPr txBox="1"/>
          <p:nvPr/>
        </p:nvSpPr>
        <p:spPr>
          <a:xfrm>
            <a:off x="322705" y="5060699"/>
            <a:ext cx="7358114" cy="1477328"/>
          </a:xfrm>
          <a:prstGeom prst="rect">
            <a:avLst/>
          </a:prstGeom>
          <a:noFill/>
        </p:spPr>
        <p:txBody>
          <a:bodyPr wrap="square" rtlCol="0">
            <a:spAutoFit/>
          </a:bodyPr>
          <a:lstStyle/>
          <a:p>
            <a:pPr>
              <a:lnSpc>
                <a:spcPct val="150000"/>
              </a:lnSpc>
            </a:pPr>
            <a:r>
              <a:rPr lang="en-US" altLang="zh-CN" sz="2000" b="1" u="sng" dirty="0" err="1" smtClean="0">
                <a:solidFill>
                  <a:srgbClr val="FF0000"/>
                </a:solidFill>
                <a:latin typeface="Times New Roman" pitchFamily="18" charset="0"/>
                <a:ea typeface="黑体" pitchFamily="2" charset="-122"/>
              </a:rPr>
              <a:t>SiC</a:t>
            </a:r>
            <a:r>
              <a:rPr lang="zh-CN" altLang="en-US" sz="2000" b="1" u="sng" dirty="0" smtClean="0">
                <a:solidFill>
                  <a:srgbClr val="FF0000"/>
                </a:solidFill>
                <a:latin typeface="Times New Roman" pitchFamily="18" charset="0"/>
                <a:ea typeface="黑体" pitchFamily="2" charset="-122"/>
              </a:rPr>
              <a:t>探测器对金属电极的要求：</a:t>
            </a:r>
            <a:endParaRPr lang="en-US" altLang="zh-CN" sz="2000" b="1" u="sng" dirty="0" smtClean="0">
              <a:solidFill>
                <a:srgbClr val="FF0000"/>
              </a:solidFill>
              <a:latin typeface="Times New Roman" pitchFamily="18" charset="0"/>
              <a:ea typeface="黑体" pitchFamily="2" charset="-122"/>
            </a:endParaRPr>
          </a:p>
          <a:p>
            <a:pPr>
              <a:lnSpc>
                <a:spcPct val="150000"/>
              </a:lnSpc>
              <a:buClr>
                <a:srgbClr val="FF0000"/>
              </a:buClr>
              <a:buFont typeface="Wingdings" pitchFamily="2" charset="2"/>
              <a:buChar char="Ø"/>
            </a:pPr>
            <a:r>
              <a:rPr lang="zh-CN" altLang="en-US" sz="2000" dirty="0" smtClean="0">
                <a:latin typeface="Times New Roman" pitchFamily="18" charset="0"/>
                <a:ea typeface="黑体" pitchFamily="2" charset="-122"/>
              </a:rPr>
              <a:t> 欧姆接触：低的比接触电阻率和高的稳定性；</a:t>
            </a:r>
            <a:endParaRPr lang="en-US" altLang="zh-CN" sz="2000" dirty="0" smtClean="0">
              <a:latin typeface="Times New Roman" pitchFamily="18" charset="0"/>
              <a:ea typeface="黑体" pitchFamily="2" charset="-122"/>
            </a:endParaRPr>
          </a:p>
          <a:p>
            <a:pPr>
              <a:lnSpc>
                <a:spcPct val="150000"/>
              </a:lnSpc>
              <a:buClr>
                <a:srgbClr val="FF0000"/>
              </a:buClr>
              <a:buFont typeface="Wingdings" pitchFamily="2" charset="2"/>
              <a:buChar char="Ø"/>
            </a:pPr>
            <a:r>
              <a:rPr lang="zh-CN" altLang="en-US" sz="2000" dirty="0" smtClean="0">
                <a:latin typeface="Times New Roman" pitchFamily="18" charset="0"/>
                <a:ea typeface="黑体" pitchFamily="2" charset="-122"/>
              </a:rPr>
              <a:t> 肖特基接触：有较大的肖特基势垒高度，势垒分布均匀。</a:t>
            </a:r>
            <a:endParaRPr lang="zh-CN" altLang="en-US" dirty="0">
              <a:latin typeface="Times New Roman" pitchFamily="18" charset="0"/>
              <a:ea typeface="黑体" pitchFamily="2" charset="-122"/>
            </a:endParaRPr>
          </a:p>
        </p:txBody>
      </p:sp>
      <p:sp>
        <p:nvSpPr>
          <p:cNvPr id="11" name="TextBox 10"/>
          <p:cNvSpPr txBox="1"/>
          <p:nvPr/>
        </p:nvSpPr>
        <p:spPr>
          <a:xfrm>
            <a:off x="500034" y="2000240"/>
            <a:ext cx="2857520" cy="870751"/>
          </a:xfrm>
          <a:prstGeom prst="rect">
            <a:avLst/>
          </a:prstGeom>
          <a:noFill/>
          <a:ln>
            <a:solidFill>
              <a:srgbClr val="FF0000"/>
            </a:solidFill>
          </a:ln>
        </p:spPr>
        <p:txBody>
          <a:bodyPr wrap="square" rtlCol="0">
            <a:spAutoFit/>
          </a:bodyPr>
          <a:lstStyle/>
          <a:p>
            <a:pPr>
              <a:lnSpc>
                <a:spcPct val="150000"/>
              </a:lnSpc>
            </a:pPr>
            <a:r>
              <a:rPr lang="en-US" altLang="zh-CN" dirty="0" err="1" smtClean="0">
                <a:latin typeface="Times New Roman" pitchFamily="18" charset="0"/>
                <a:ea typeface="宋体" pitchFamily="2" charset="-122"/>
              </a:rPr>
              <a:t>SiC</a:t>
            </a:r>
            <a:r>
              <a:rPr lang="zh-CN" altLang="en-US" dirty="0" smtClean="0">
                <a:latin typeface="Times New Roman" pitchFamily="18" charset="0"/>
                <a:ea typeface="宋体" pitchFamily="2" charset="-122"/>
              </a:rPr>
              <a:t>探测器肖特基势垒二极管探测器示意图</a:t>
            </a:r>
            <a:endParaRPr lang="zh-CN" altLang="en-US" dirty="0">
              <a:latin typeface="Times New Roman" pitchFamily="18" charset="0"/>
              <a:ea typeface="宋体" pitchFamily="2" charset="-122"/>
            </a:endParaRPr>
          </a:p>
        </p:txBody>
      </p:sp>
      <p:sp>
        <p:nvSpPr>
          <p:cNvPr id="12" name="Rectangle 11"/>
          <p:cNvSpPr txBox="1">
            <a:spLocks noChangeArrowheads="1"/>
          </p:cNvSpPr>
          <p:nvPr/>
        </p:nvSpPr>
        <p:spPr bwMode="auto">
          <a:xfrm>
            <a:off x="2351502" y="443817"/>
            <a:ext cx="4572032"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b="1" kern="0" dirty="0" err="1" smtClean="0">
                <a:solidFill>
                  <a:schemeClr val="accent2"/>
                </a:solidFill>
                <a:latin typeface="Times New Roman" pitchFamily="18" charset="0"/>
                <a:ea typeface="黑体" pitchFamily="2" charset="-122"/>
                <a:cs typeface="Times New Roman" pitchFamily="18" charset="0"/>
              </a:rPr>
              <a:t>SiC</a:t>
            </a:r>
            <a:r>
              <a:rPr lang="zh-CN" altLang="en-US" sz="3200" b="1" kern="0" dirty="0" smtClean="0">
                <a:solidFill>
                  <a:schemeClr val="accent2"/>
                </a:solidFill>
                <a:latin typeface="+mj-lt"/>
                <a:ea typeface="黑体" pitchFamily="2" charset="-122"/>
                <a:cs typeface="+mj-cs"/>
              </a:rPr>
              <a:t>二极管探测器的要求</a:t>
            </a:r>
            <a:endParaRPr kumimoji="0" lang="zh-CN" altLang="en-US" sz="3200" b="1" i="0" u="none" strike="noStrike" kern="0" cap="none" spc="0" normalizeH="0" baseline="0" noProof="0" dirty="0">
              <a:ln>
                <a:noFill/>
              </a:ln>
              <a:solidFill>
                <a:schemeClr val="accent2"/>
              </a:solidFill>
              <a:uLnTx/>
              <a:uFillTx/>
              <a:latin typeface="+mj-lt"/>
              <a:ea typeface="黑体" pitchFamily="2" charset="-122"/>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3"/>
          <a:stretch>
            <a:fillRect/>
          </a:stretch>
        </p:blipFill>
        <p:spPr>
          <a:xfrm>
            <a:off x="1" y="0"/>
            <a:ext cx="928662" cy="790514"/>
          </a:xfrm>
          <a:prstGeom prst="rect">
            <a:avLst/>
          </a:prstGeom>
        </p:spPr>
      </p:pic>
      <p:sp>
        <p:nvSpPr>
          <p:cNvPr id="8" name="TextBox 7"/>
          <p:cNvSpPr txBox="1"/>
          <p:nvPr/>
        </p:nvSpPr>
        <p:spPr>
          <a:xfrm>
            <a:off x="2285984" y="571480"/>
            <a:ext cx="4786346" cy="800219"/>
          </a:xfrm>
          <a:prstGeom prst="rect">
            <a:avLst/>
          </a:prstGeom>
          <a:noFill/>
        </p:spPr>
        <p:txBody>
          <a:bodyPr wrap="square" rtlCol="0">
            <a:spAutoFit/>
          </a:bodyPr>
          <a:lstStyle/>
          <a:p>
            <a:r>
              <a:rPr lang="en-US" sz="2800" b="1" dirty="0" err="1" smtClean="0">
                <a:solidFill>
                  <a:schemeClr val="accent2"/>
                </a:solidFill>
                <a:latin typeface="Times New Roman" pitchFamily="18" charset="0"/>
                <a:ea typeface="宋体" pitchFamily="2" charset="-122"/>
              </a:rPr>
              <a:t>SiC</a:t>
            </a:r>
            <a:r>
              <a:rPr lang="zh-CN" altLang="en-US" sz="2800" b="1" dirty="0" smtClean="0">
                <a:solidFill>
                  <a:schemeClr val="accent2"/>
                </a:solidFill>
                <a:latin typeface="Times New Roman" pitchFamily="18" charset="0"/>
                <a:ea typeface="宋体" pitchFamily="2" charset="-122"/>
              </a:rPr>
              <a:t>探测器电极接触的研究</a:t>
            </a:r>
            <a:endParaRPr lang="en-US" altLang="zh-CN" sz="2800" b="1" dirty="0" smtClean="0">
              <a:solidFill>
                <a:schemeClr val="accent2"/>
              </a:solidFill>
              <a:latin typeface="Times New Roman" pitchFamily="18" charset="0"/>
              <a:ea typeface="宋体" pitchFamily="2" charset="-122"/>
            </a:endParaRPr>
          </a:p>
          <a:p>
            <a:endParaRPr lang="zh-CN" altLang="en-US" dirty="0">
              <a:solidFill>
                <a:schemeClr val="accent2"/>
              </a:solidFill>
            </a:endParaRPr>
          </a:p>
        </p:txBody>
      </p:sp>
      <p:sp>
        <p:nvSpPr>
          <p:cNvPr id="9" name="TextBox 8"/>
          <p:cNvSpPr txBox="1"/>
          <p:nvPr/>
        </p:nvSpPr>
        <p:spPr>
          <a:xfrm>
            <a:off x="137798" y="1249888"/>
            <a:ext cx="8843970" cy="3754874"/>
          </a:xfrm>
          <a:prstGeom prst="rect">
            <a:avLst/>
          </a:prstGeom>
          <a:noFill/>
        </p:spPr>
        <p:txBody>
          <a:bodyPr wrap="square" rtlCol="0">
            <a:spAutoFit/>
          </a:bodyPr>
          <a:lstStyle/>
          <a:p>
            <a:pPr>
              <a:buClr>
                <a:srgbClr val="FF0000"/>
              </a:buClr>
              <a:buFont typeface="Wingdings" pitchFamily="2" charset="2"/>
              <a:buChar char="u"/>
            </a:pPr>
            <a:r>
              <a:rPr lang="zh-CN" altLang="en-US" sz="2400" b="1" dirty="0" smtClean="0">
                <a:solidFill>
                  <a:srgbClr val="FF0000"/>
                </a:solidFill>
                <a:latin typeface="黑体" pitchFamily="2" charset="-122"/>
                <a:ea typeface="黑体" pitchFamily="2" charset="-122"/>
              </a:rPr>
              <a:t> 欧姆接触</a:t>
            </a:r>
            <a:endParaRPr lang="en-US" altLang="zh-CN" sz="2400" b="1" dirty="0" smtClean="0">
              <a:solidFill>
                <a:srgbClr val="FF0000"/>
              </a:solidFill>
              <a:latin typeface="黑体" pitchFamily="2" charset="-122"/>
              <a:ea typeface="黑体" pitchFamily="2" charset="-122"/>
            </a:endParaRPr>
          </a:p>
          <a:p>
            <a:pPr>
              <a:lnSpc>
                <a:spcPct val="150000"/>
              </a:lnSpc>
              <a:spcBef>
                <a:spcPts val="600"/>
              </a:spcBef>
              <a:buClr>
                <a:srgbClr val="FF0000"/>
              </a:buClr>
            </a:pPr>
            <a:r>
              <a:rPr lang="zh-CN" altLang="en-US" dirty="0" smtClean="0">
                <a:latin typeface="Times New Roman" pitchFamily="18" charset="0"/>
                <a:ea typeface="宋体" pitchFamily="2" charset="-122"/>
              </a:rPr>
              <a:t>对于</a:t>
            </a:r>
            <a:r>
              <a:rPr lang="en-US" altLang="zh-CN" dirty="0" smtClean="0">
                <a:latin typeface="Times New Roman" pitchFamily="18" charset="0"/>
                <a:ea typeface="宋体" pitchFamily="2" charset="-122"/>
                <a:cs typeface="Times New Roman" pitchFamily="18" charset="0"/>
              </a:rPr>
              <a:t>n</a:t>
            </a:r>
            <a:r>
              <a:rPr lang="zh-CN" altLang="en-US" dirty="0" smtClean="0">
                <a:latin typeface="Times New Roman" pitchFamily="18" charset="0"/>
                <a:ea typeface="宋体" pitchFamily="2" charset="-122"/>
              </a:rPr>
              <a:t>型</a:t>
            </a:r>
            <a:r>
              <a:rPr lang="en-US" altLang="zh-CN" dirty="0" smtClean="0">
                <a:latin typeface="Times New Roman" pitchFamily="18" charset="0"/>
                <a:ea typeface="宋体" pitchFamily="2" charset="-122"/>
                <a:cs typeface="Times New Roman" pitchFamily="18" charset="0"/>
              </a:rPr>
              <a:t>4H-SiC</a:t>
            </a:r>
            <a:r>
              <a:rPr lang="en-US" altLang="zh-CN" dirty="0" smtClean="0">
                <a:latin typeface="Times New Roman" pitchFamily="18" charset="0"/>
                <a:ea typeface="宋体" pitchFamily="2" charset="-122"/>
              </a:rPr>
              <a:t> </a:t>
            </a:r>
            <a:r>
              <a:rPr lang="zh-CN" altLang="en-US" dirty="0" smtClean="0">
                <a:latin typeface="Times New Roman" pitchFamily="18" charset="0"/>
                <a:ea typeface="宋体" pitchFamily="2" charset="-122"/>
              </a:rPr>
              <a:t>半导体材料，要形成欧姆接触，需要电极材料为</a:t>
            </a:r>
            <a:r>
              <a:rPr lang="zh-CN" altLang="en-US" b="1" dirty="0" smtClean="0">
                <a:latin typeface="Times New Roman" pitchFamily="18" charset="0"/>
                <a:ea typeface="宋体" pitchFamily="2" charset="-122"/>
              </a:rPr>
              <a:t>满足</a:t>
            </a:r>
            <a:r>
              <a:rPr lang="en-US" b="1" dirty="0" err="1" smtClean="0">
                <a:latin typeface="Times New Roman" pitchFamily="18" charset="0"/>
                <a:ea typeface="宋体" pitchFamily="2" charset="-122"/>
              </a:rPr>
              <a:t>Φ</a:t>
            </a:r>
            <a:r>
              <a:rPr lang="en-US" b="1" baseline="-25000" dirty="0" err="1" smtClean="0">
                <a:latin typeface="Times New Roman" pitchFamily="18" charset="0"/>
                <a:ea typeface="宋体" pitchFamily="2" charset="-122"/>
              </a:rPr>
              <a:t>m</a:t>
            </a:r>
            <a:r>
              <a:rPr lang="en-US" b="1" dirty="0" smtClean="0">
                <a:latin typeface="Times New Roman" pitchFamily="18" charset="0"/>
                <a:ea typeface="宋体" pitchFamily="2" charset="-122"/>
              </a:rPr>
              <a:t>&lt;Φ</a:t>
            </a:r>
            <a:r>
              <a:rPr lang="en-US" b="1" baseline="-25000" dirty="0" smtClean="0">
                <a:latin typeface="Times New Roman" pitchFamily="18" charset="0"/>
                <a:ea typeface="宋体" pitchFamily="2" charset="-122"/>
              </a:rPr>
              <a:t>s</a:t>
            </a:r>
            <a:r>
              <a:rPr lang="zh-CN" altLang="en-US" b="1" dirty="0" smtClean="0">
                <a:latin typeface="Times New Roman" pitchFamily="18" charset="0"/>
                <a:ea typeface="宋体" pitchFamily="2" charset="-122"/>
              </a:rPr>
              <a:t>条件的低功函数的金属，而</a:t>
            </a:r>
            <a:r>
              <a:rPr lang="en-US" altLang="zh-CN" b="1" dirty="0" smtClean="0">
                <a:latin typeface="Times New Roman" pitchFamily="18" charset="0"/>
                <a:ea typeface="宋体" pitchFamily="2" charset="-122"/>
              </a:rPr>
              <a:t>4H-</a:t>
            </a:r>
            <a:r>
              <a:rPr lang="en-US" b="1" dirty="0" smtClean="0">
                <a:latin typeface="Times New Roman" pitchFamily="18" charset="0"/>
                <a:ea typeface="宋体" pitchFamily="2" charset="-122"/>
              </a:rPr>
              <a:t>SiC</a:t>
            </a:r>
            <a:r>
              <a:rPr lang="zh-CN" altLang="en-US" b="1" dirty="0" smtClean="0">
                <a:latin typeface="Times New Roman" pitchFamily="18" charset="0"/>
                <a:ea typeface="宋体" pitchFamily="2" charset="-122"/>
              </a:rPr>
              <a:t>禁带宽度大（</a:t>
            </a:r>
            <a:r>
              <a:rPr lang="en-US" altLang="zh-CN" b="1" dirty="0" smtClean="0">
                <a:latin typeface="Times New Roman" pitchFamily="18" charset="0"/>
                <a:ea typeface="宋体" pitchFamily="2" charset="-122"/>
              </a:rPr>
              <a:t>3.26eV)</a:t>
            </a:r>
            <a:r>
              <a:rPr lang="zh-CN" altLang="en-US" b="1" dirty="0" smtClean="0">
                <a:latin typeface="Times New Roman" pitchFamily="18" charset="0"/>
                <a:ea typeface="宋体" pitchFamily="2" charset="-122"/>
              </a:rPr>
              <a:t>，电子亲和势只有</a:t>
            </a:r>
            <a:r>
              <a:rPr lang="en-US" altLang="zh-CN" b="1" dirty="0" smtClean="0">
                <a:latin typeface="Times New Roman" pitchFamily="18" charset="0"/>
                <a:ea typeface="宋体" pitchFamily="2" charset="-122"/>
              </a:rPr>
              <a:t>3.1eV</a:t>
            </a:r>
            <a:r>
              <a:rPr lang="zh-CN" altLang="en-US" b="1" dirty="0" smtClean="0">
                <a:latin typeface="Times New Roman" pitchFamily="18" charset="0"/>
                <a:ea typeface="宋体" pitchFamily="2" charset="-122"/>
              </a:rPr>
              <a:t>，而大部分金属的功函数都在</a:t>
            </a:r>
            <a:r>
              <a:rPr lang="en-US" b="1" dirty="0" smtClean="0">
                <a:latin typeface="Times New Roman" pitchFamily="18" charset="0"/>
                <a:ea typeface="宋体" pitchFamily="2" charset="-122"/>
              </a:rPr>
              <a:t>5</a:t>
            </a:r>
            <a:r>
              <a:rPr lang="en-US" altLang="zh-CN" b="1" dirty="0" smtClean="0">
                <a:latin typeface="Times New Roman" pitchFamily="18" charset="0"/>
                <a:ea typeface="宋体" pitchFamily="2" charset="-122"/>
              </a:rPr>
              <a:t>-6</a:t>
            </a:r>
            <a:r>
              <a:rPr lang="en-US" b="1" dirty="0" smtClean="0">
                <a:latin typeface="Times New Roman" pitchFamily="18" charset="0"/>
                <a:ea typeface="宋体" pitchFamily="2" charset="-122"/>
              </a:rPr>
              <a:t>eV</a:t>
            </a:r>
            <a:r>
              <a:rPr lang="zh-CN" altLang="en-US" b="1" dirty="0" smtClean="0">
                <a:latin typeface="Times New Roman" pitchFamily="18" charset="0"/>
                <a:ea typeface="宋体" pitchFamily="2" charset="-122"/>
              </a:rPr>
              <a:t>，很难找到满足条件的低功函数金属，金属</a:t>
            </a:r>
            <a:r>
              <a:rPr lang="en-US" b="1" dirty="0" smtClean="0">
                <a:latin typeface="Times New Roman" pitchFamily="18" charset="0"/>
                <a:ea typeface="宋体" pitchFamily="2" charset="-122"/>
              </a:rPr>
              <a:t>/</a:t>
            </a:r>
            <a:r>
              <a:rPr lang="en-US"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接触一般都呈整流特性。</a:t>
            </a:r>
            <a:endParaRPr lang="en-US" altLang="zh-CN" b="1" dirty="0" smtClean="0">
              <a:latin typeface="Times New Roman" pitchFamily="18" charset="0"/>
              <a:ea typeface="宋体" pitchFamily="2" charset="-122"/>
            </a:endParaRPr>
          </a:p>
          <a:p>
            <a:pPr>
              <a:lnSpc>
                <a:spcPct val="150000"/>
              </a:lnSpc>
              <a:buClr>
                <a:srgbClr val="FF0000"/>
              </a:buClr>
            </a:pPr>
            <a:r>
              <a:rPr lang="en-US" altLang="zh-CN" b="1" dirty="0" smtClean="0">
                <a:latin typeface="Times New Roman" pitchFamily="18" charset="0"/>
                <a:ea typeface="宋体" pitchFamily="2" charset="-122"/>
              </a:rPr>
              <a:t>       </a:t>
            </a:r>
            <a:r>
              <a:rPr lang="zh-CN" altLang="en-US" b="1" dirty="0" smtClean="0">
                <a:latin typeface="Times New Roman" pitchFamily="18" charset="0"/>
                <a:ea typeface="宋体" pitchFamily="2" charset="-122"/>
              </a:rPr>
              <a:t>目前制备</a:t>
            </a:r>
            <a:r>
              <a:rPr lang="en-US" b="1" dirty="0" smtClean="0">
                <a:latin typeface="Times New Roman" pitchFamily="18" charset="0"/>
                <a:ea typeface="宋体" pitchFamily="2" charset="-122"/>
              </a:rPr>
              <a:t>n</a:t>
            </a:r>
            <a:r>
              <a:rPr lang="zh-CN" altLang="en-US" b="1" dirty="0" smtClean="0">
                <a:latin typeface="Times New Roman" pitchFamily="18" charset="0"/>
                <a:ea typeface="宋体" pitchFamily="2" charset="-122"/>
              </a:rPr>
              <a:t>型</a:t>
            </a:r>
            <a:r>
              <a:rPr lang="en-US"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欧姆接触的方法是利用金属与重掺杂</a:t>
            </a:r>
            <a:r>
              <a:rPr lang="en-US" b="1" dirty="0" smtClean="0">
                <a:latin typeface="Times New Roman" pitchFamily="18" charset="0"/>
                <a:ea typeface="宋体" pitchFamily="2" charset="-122"/>
              </a:rPr>
              <a:t>(&gt;1*10</a:t>
            </a:r>
            <a:r>
              <a:rPr lang="en-US" b="1" baseline="30000" dirty="0" smtClean="0">
                <a:latin typeface="Times New Roman" pitchFamily="18" charset="0"/>
                <a:ea typeface="宋体" pitchFamily="2" charset="-122"/>
              </a:rPr>
              <a:t>18</a:t>
            </a:r>
            <a:r>
              <a:rPr lang="en-US" b="1" dirty="0" smtClean="0">
                <a:latin typeface="Times New Roman" pitchFamily="18" charset="0"/>
                <a:ea typeface="宋体" pitchFamily="2" charset="-122"/>
              </a:rPr>
              <a:t> cm</a:t>
            </a:r>
            <a:r>
              <a:rPr lang="en-US" b="1" baseline="30000" dirty="0" smtClean="0">
                <a:latin typeface="Times New Roman" pitchFamily="18" charset="0"/>
                <a:ea typeface="宋体" pitchFamily="2" charset="-122"/>
              </a:rPr>
              <a:t>-3)</a:t>
            </a:r>
            <a:r>
              <a:rPr lang="zh-CN" altLang="en-US" b="1" dirty="0" smtClean="0">
                <a:latin typeface="Times New Roman" pitchFamily="18" charset="0"/>
                <a:ea typeface="宋体" pitchFamily="2" charset="-122"/>
              </a:rPr>
              <a:t>的</a:t>
            </a:r>
            <a:r>
              <a:rPr lang="en-US"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接触在高温</a:t>
            </a:r>
            <a:r>
              <a:rPr lang="en-US" b="1" dirty="0" smtClean="0">
                <a:latin typeface="Times New Roman" pitchFamily="18" charset="0"/>
                <a:ea typeface="宋体" pitchFamily="2" charset="-122"/>
              </a:rPr>
              <a:t>(&gt;950℃)</a:t>
            </a:r>
            <a:r>
              <a:rPr lang="zh-CN" altLang="en-US" b="1" dirty="0" smtClean="0">
                <a:latin typeface="Times New Roman" pitchFamily="18" charset="0"/>
                <a:ea typeface="宋体" pitchFamily="2" charset="-122"/>
              </a:rPr>
              <a:t>下退火形成。高温下界面硅化物的形成可以克服</a:t>
            </a:r>
            <a:r>
              <a:rPr lang="en-US"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表面特性对接触特性的影响。</a:t>
            </a:r>
          </a:p>
          <a:p>
            <a:endParaRPr lang="zh-CN" altLang="en-US" sz="2000" dirty="0">
              <a:latin typeface="Times New Roman" pitchFamily="18" charset="0"/>
              <a:ea typeface="宋体" pitchFamily="2" charset="-122"/>
            </a:endParaRPr>
          </a:p>
        </p:txBody>
      </p:sp>
      <p:sp>
        <p:nvSpPr>
          <p:cNvPr id="11" name="TextBox 10"/>
          <p:cNvSpPr txBox="1"/>
          <p:nvPr/>
        </p:nvSpPr>
        <p:spPr>
          <a:xfrm>
            <a:off x="116520" y="4690405"/>
            <a:ext cx="3571900" cy="738664"/>
          </a:xfrm>
          <a:prstGeom prst="rect">
            <a:avLst/>
          </a:prstGeom>
          <a:noFill/>
        </p:spPr>
        <p:txBody>
          <a:bodyPr wrap="square" rtlCol="0">
            <a:spAutoFit/>
          </a:bodyPr>
          <a:lstStyle/>
          <a:p>
            <a:pPr>
              <a:buClr>
                <a:srgbClr val="FF0000"/>
              </a:buClr>
              <a:buFont typeface="Wingdings" pitchFamily="2" charset="2"/>
              <a:buChar char="u"/>
            </a:pPr>
            <a:r>
              <a:rPr lang="zh-CN" altLang="en-US" sz="2400" b="1" dirty="0" smtClean="0">
                <a:solidFill>
                  <a:schemeClr val="accent6"/>
                </a:solidFill>
              </a:rPr>
              <a:t> </a:t>
            </a:r>
            <a:r>
              <a:rPr lang="zh-CN" altLang="en-US" sz="2400" b="1" dirty="0" smtClean="0">
                <a:solidFill>
                  <a:srgbClr val="FF0000"/>
                </a:solidFill>
                <a:latin typeface="黑体" pitchFamily="2" charset="-122"/>
                <a:ea typeface="黑体" pitchFamily="2" charset="-122"/>
              </a:rPr>
              <a:t>肖特基接触</a:t>
            </a:r>
            <a:endParaRPr lang="en-US" altLang="zh-CN" sz="2400" b="1" dirty="0" smtClean="0">
              <a:solidFill>
                <a:srgbClr val="FF0000"/>
              </a:solidFill>
              <a:latin typeface="黑体" pitchFamily="2" charset="-122"/>
              <a:ea typeface="黑体" pitchFamily="2" charset="-122"/>
            </a:endParaRPr>
          </a:p>
          <a:p>
            <a:pPr>
              <a:buClr>
                <a:srgbClr val="FF0000"/>
              </a:buClr>
            </a:pPr>
            <a:endParaRPr lang="zh-CN" altLang="en-US" dirty="0"/>
          </a:p>
        </p:txBody>
      </p:sp>
      <p:sp>
        <p:nvSpPr>
          <p:cNvPr id="12" name="TextBox 11"/>
          <p:cNvSpPr txBox="1"/>
          <p:nvPr/>
        </p:nvSpPr>
        <p:spPr>
          <a:xfrm>
            <a:off x="186803" y="5370914"/>
            <a:ext cx="8786874" cy="1338828"/>
          </a:xfrm>
          <a:prstGeom prst="rect">
            <a:avLst/>
          </a:prstGeom>
          <a:noFill/>
        </p:spPr>
        <p:txBody>
          <a:bodyPr wrap="square" rtlCol="0">
            <a:spAutoFit/>
          </a:bodyPr>
          <a:lstStyle/>
          <a:p>
            <a:pPr>
              <a:lnSpc>
                <a:spcPct val="150000"/>
              </a:lnSpc>
            </a:pPr>
            <a:r>
              <a:rPr lang="zh-CN" altLang="en-US" b="1" dirty="0" smtClean="0">
                <a:latin typeface="Times New Roman" pitchFamily="18" charset="0"/>
                <a:ea typeface="宋体" pitchFamily="2" charset="-122"/>
              </a:rPr>
              <a:t>     肖特基接触是在</a:t>
            </a:r>
            <a:r>
              <a:rPr lang="en-US"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外延层上淀积金属制备而成。良好的肖特基接触需要有较大的肖特基势垒高度。对于</a:t>
            </a:r>
            <a:r>
              <a:rPr lang="en-US" b="1" dirty="0" smtClean="0">
                <a:latin typeface="Times New Roman" pitchFamily="18" charset="0"/>
                <a:ea typeface="宋体" pitchFamily="2" charset="-122"/>
              </a:rPr>
              <a:t>n</a:t>
            </a:r>
            <a:r>
              <a:rPr lang="zh-CN" altLang="en-US" b="1" dirty="0" smtClean="0">
                <a:latin typeface="Times New Roman" pitchFamily="18" charset="0"/>
                <a:ea typeface="宋体" pitchFamily="2" charset="-122"/>
              </a:rPr>
              <a:t>型</a:t>
            </a:r>
            <a:r>
              <a:rPr lang="en-US" b="1" dirty="0" err="1" smtClean="0">
                <a:latin typeface="Times New Roman" pitchFamily="18" charset="0"/>
                <a:ea typeface="宋体" pitchFamily="2" charset="-122"/>
              </a:rPr>
              <a:t>SiC</a:t>
            </a:r>
            <a:r>
              <a:rPr lang="zh-CN" altLang="en-US" b="1" dirty="0" smtClean="0">
                <a:latin typeface="Times New Roman" pitchFamily="18" charset="0"/>
                <a:ea typeface="宋体" pitchFamily="2" charset="-122"/>
              </a:rPr>
              <a:t>而言，肖特基接触需要较低的掺杂浓度，一般是轻掺杂（</a:t>
            </a:r>
            <a:r>
              <a:rPr lang="en-US" b="1" dirty="0" smtClean="0">
                <a:latin typeface="Times New Roman" pitchFamily="18" charset="0"/>
                <a:ea typeface="宋体" pitchFamily="2" charset="-122"/>
              </a:rPr>
              <a:t>&lt;10</a:t>
            </a:r>
            <a:r>
              <a:rPr lang="en-US" b="1" baseline="30000" dirty="0" smtClean="0">
                <a:latin typeface="Times New Roman" pitchFamily="18" charset="0"/>
                <a:ea typeface="宋体" pitchFamily="2" charset="-122"/>
              </a:rPr>
              <a:t>15</a:t>
            </a:r>
            <a:r>
              <a:rPr lang="zh-CN" altLang="en-US" b="1" dirty="0" smtClean="0">
                <a:latin typeface="Times New Roman" pitchFamily="18" charset="0"/>
                <a:ea typeface="宋体" pitchFamily="2" charset="-122"/>
              </a:rPr>
              <a:t>）。</a:t>
            </a:r>
            <a:endParaRPr lang="zh-CN" altLang="en-US" b="1" dirty="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Times New Roman" pitchFamily="18" charset="0"/>
              <a:ea typeface="黑体" pitchFamily="2" charset="-122"/>
            </a:endParaRPr>
          </a:p>
        </p:txBody>
      </p:sp>
      <p:sp>
        <p:nvSpPr>
          <p:cNvPr id="3" name="副标题 2"/>
          <p:cNvSpPr>
            <a:spLocks noGrp="1"/>
          </p:cNvSpPr>
          <p:nvPr>
            <p:ph type="subTitle" idx="1"/>
          </p:nvPr>
        </p:nvSpPr>
        <p:spPr/>
        <p:txBody>
          <a:bodyPr/>
          <a:lstStyle/>
          <a:p>
            <a:endParaRPr lang="zh-CN" altLang="en-US">
              <a:latin typeface="Times New Roman" pitchFamily="18" charset="0"/>
              <a:ea typeface="黑体" pitchFamily="2" charset="-122"/>
            </a:endParaRPr>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pic>
        <p:nvPicPr>
          <p:cNvPr id="10" name="图片 9" descr="边角图.png"/>
          <p:cNvPicPr>
            <a:picLocks noChangeAspect="1"/>
          </p:cNvPicPr>
          <p:nvPr/>
        </p:nvPicPr>
        <p:blipFill>
          <a:blip r:embed="rId3"/>
          <a:stretch>
            <a:fillRect/>
          </a:stretch>
        </p:blipFill>
        <p:spPr>
          <a:xfrm>
            <a:off x="1" y="0"/>
            <a:ext cx="928662" cy="790514"/>
          </a:xfrm>
          <a:prstGeom prst="rect">
            <a:avLst/>
          </a:prstGeom>
        </p:spPr>
      </p:pic>
      <p:sp>
        <p:nvSpPr>
          <p:cNvPr id="8" name="Rectangle 2"/>
          <p:cNvSpPr txBox="1">
            <a:spLocks noChangeArrowheads="1"/>
          </p:cNvSpPr>
          <p:nvPr/>
        </p:nvSpPr>
        <p:spPr bwMode="auto">
          <a:xfrm>
            <a:off x="1859802" y="355585"/>
            <a:ext cx="5324284"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defRPr/>
            </a:pPr>
            <a:r>
              <a:rPr kumimoji="0" lang="zh-CN" altLang="en-US" sz="3200" b="1" i="0" u="none" strike="noStrike" kern="0" cap="none" spc="0" normalizeH="0" noProof="0" dirty="0" smtClean="0">
                <a:ln>
                  <a:noFill/>
                </a:ln>
                <a:solidFill>
                  <a:schemeClr val="accent2"/>
                </a:solidFill>
                <a:uLnTx/>
                <a:uFillTx/>
                <a:latin typeface="Times New Roman" pitchFamily="18" charset="0"/>
                <a:ea typeface="黑体" pitchFamily="2" charset="-122"/>
                <a:cs typeface="+mj-cs"/>
              </a:rPr>
              <a:t>制备</a:t>
            </a:r>
            <a:r>
              <a:rPr kumimoji="0" lang="en-US" altLang="zh-CN" sz="3200" b="1" i="0" u="none" strike="noStrike" kern="0" cap="none" spc="0" normalizeH="0" noProof="0" dirty="0" err="1" smtClean="0">
                <a:ln>
                  <a:noFill/>
                </a:ln>
                <a:solidFill>
                  <a:schemeClr val="accent2"/>
                </a:solidFill>
                <a:uLnTx/>
                <a:uFillTx/>
                <a:latin typeface="Times New Roman" pitchFamily="18" charset="0"/>
                <a:ea typeface="黑体" pitchFamily="2" charset="-122"/>
                <a:cs typeface="Times New Roman" pitchFamily="18" charset="0"/>
              </a:rPr>
              <a:t>SiC</a:t>
            </a:r>
            <a:r>
              <a:rPr kumimoji="0" lang="zh-CN" altLang="en-US" sz="3200" b="1" i="0" u="none" strike="noStrike" kern="0" cap="none" spc="0" normalizeH="0" noProof="0" dirty="0" smtClean="0">
                <a:ln>
                  <a:noFill/>
                </a:ln>
                <a:solidFill>
                  <a:schemeClr val="accent2"/>
                </a:solidFill>
                <a:uLnTx/>
                <a:uFillTx/>
                <a:latin typeface="Times New Roman" pitchFamily="18" charset="0"/>
                <a:ea typeface="黑体" pitchFamily="2" charset="-122"/>
                <a:cs typeface="+mj-cs"/>
              </a:rPr>
              <a:t>探测器存在的问题</a:t>
            </a:r>
            <a:endParaRPr kumimoji="0" lang="en-US" altLang="zh-CN" sz="4800" b="1" i="0" u="none" strike="noStrike" kern="0" cap="none" spc="0" normalizeH="0" noProof="0" dirty="0">
              <a:ln>
                <a:noFill/>
              </a:ln>
              <a:solidFill>
                <a:schemeClr val="accent2"/>
              </a:solidFill>
              <a:uLnTx/>
              <a:uFillTx/>
              <a:latin typeface="Times New Roman" pitchFamily="18" charset="0"/>
              <a:ea typeface="黑体" pitchFamily="2" charset="-122"/>
              <a:cs typeface="+mj-cs"/>
            </a:endParaRPr>
          </a:p>
        </p:txBody>
      </p:sp>
      <p:sp>
        <p:nvSpPr>
          <p:cNvPr id="14" name="TextBox 13"/>
          <p:cNvSpPr txBox="1"/>
          <p:nvPr/>
        </p:nvSpPr>
        <p:spPr>
          <a:xfrm>
            <a:off x="161389" y="1425388"/>
            <a:ext cx="8858312" cy="4339650"/>
          </a:xfrm>
          <a:prstGeom prst="rect">
            <a:avLst/>
          </a:prstGeom>
          <a:noFill/>
        </p:spPr>
        <p:txBody>
          <a:bodyPr wrap="square" rtlCol="0">
            <a:spAutoFit/>
          </a:bodyPr>
          <a:lstStyle/>
          <a:p>
            <a:pPr>
              <a:lnSpc>
                <a:spcPct val="150000"/>
              </a:lnSpc>
            </a:pPr>
            <a:r>
              <a:rPr lang="zh-CN" altLang="en-US" sz="2400" b="1" dirty="0" smtClean="0">
                <a:solidFill>
                  <a:srgbClr val="FF0000"/>
                </a:solidFill>
                <a:latin typeface="Times New Roman" pitchFamily="18" charset="0"/>
                <a:ea typeface="黑体" pitchFamily="2" charset="-122"/>
              </a:rPr>
              <a:t>存在问题</a:t>
            </a:r>
            <a:r>
              <a:rPr lang="zh-CN" altLang="en-US" sz="2400" dirty="0" smtClean="0">
                <a:latin typeface="Times New Roman" pitchFamily="18" charset="0"/>
                <a:ea typeface="黑体" pitchFamily="2" charset="-122"/>
                <a:sym typeface="Wingdings" pitchFamily="2" charset="2"/>
              </a:rPr>
              <a:t></a:t>
            </a:r>
            <a:endParaRPr lang="en-US" altLang="zh-CN" sz="2400" dirty="0" smtClean="0">
              <a:latin typeface="Times New Roman" pitchFamily="18" charset="0"/>
              <a:ea typeface="黑体" pitchFamily="2" charset="-122"/>
              <a:sym typeface="Wingdings" pitchFamily="2" charset="2"/>
            </a:endParaRPr>
          </a:p>
          <a:p>
            <a:pPr>
              <a:lnSpc>
                <a:spcPct val="200000"/>
              </a:lnSpc>
            </a:pPr>
            <a:r>
              <a:rPr lang="en-US" altLang="zh-CN" sz="2000" b="1" dirty="0" smtClean="0">
                <a:latin typeface="Times New Roman" pitchFamily="18" charset="0"/>
                <a:ea typeface="黑体" pitchFamily="2" charset="-122"/>
                <a:cs typeface="Times New Roman" pitchFamily="18" charset="0"/>
                <a:sym typeface="Wingdings" pitchFamily="2" charset="2"/>
              </a:rPr>
              <a:t>1</a:t>
            </a:r>
            <a:r>
              <a:rPr lang="zh-CN" altLang="en-US" sz="2000" b="1" dirty="0" smtClean="0">
                <a:latin typeface="Times New Roman" pitchFamily="18" charset="0"/>
                <a:ea typeface="黑体" pitchFamily="2" charset="-122"/>
                <a:cs typeface="Times New Roman" pitchFamily="18" charset="0"/>
                <a:sym typeface="Wingdings" pitchFamily="2" charset="2"/>
              </a:rPr>
              <a:t>）</a:t>
            </a:r>
            <a:r>
              <a:rPr lang="en-US" sz="2000" b="1" dirty="0" err="1" smtClean="0">
                <a:latin typeface="Times New Roman" pitchFamily="18" charset="0"/>
                <a:ea typeface="黑体" pitchFamily="2" charset="-122"/>
                <a:cs typeface="Times New Roman" pitchFamily="18" charset="0"/>
              </a:rPr>
              <a:t>SiC</a:t>
            </a:r>
            <a:r>
              <a:rPr lang="zh-CN" altLang="en-US" sz="2000" b="1" dirty="0" smtClean="0">
                <a:latin typeface="Times New Roman" pitchFamily="18" charset="0"/>
                <a:ea typeface="黑体" pitchFamily="2" charset="-122"/>
              </a:rPr>
              <a:t>衬底和外延片不成熟的生长工艺所限，</a:t>
            </a:r>
            <a:r>
              <a:rPr lang="en-US" sz="2000" b="1" dirty="0" err="1" smtClean="0">
                <a:latin typeface="Times New Roman" pitchFamily="18" charset="0"/>
                <a:ea typeface="黑体" pitchFamily="2" charset="-122"/>
                <a:cs typeface="Times New Roman" pitchFamily="18" charset="0"/>
              </a:rPr>
              <a:t>SiC</a:t>
            </a:r>
            <a:r>
              <a:rPr lang="zh-CN" altLang="en-US" sz="2000" b="1" dirty="0" smtClean="0">
                <a:latin typeface="Times New Roman" pitchFamily="18" charset="0"/>
                <a:ea typeface="黑体" pitchFamily="2" charset="-122"/>
              </a:rPr>
              <a:t>外延片中缺陷较多；</a:t>
            </a:r>
            <a:endParaRPr lang="en-US" altLang="zh-CN" sz="2000" b="1" dirty="0" smtClean="0">
              <a:latin typeface="Times New Roman" pitchFamily="18" charset="0"/>
              <a:ea typeface="黑体" pitchFamily="2" charset="-122"/>
              <a:sym typeface="Wingdings" pitchFamily="2" charset="2"/>
            </a:endParaRPr>
          </a:p>
          <a:p>
            <a:pPr>
              <a:lnSpc>
                <a:spcPct val="200000"/>
              </a:lnSpc>
            </a:pPr>
            <a:r>
              <a:rPr lang="en-US" altLang="zh-CN" sz="2000" b="1" dirty="0" smtClean="0">
                <a:latin typeface="Times New Roman" pitchFamily="18" charset="0"/>
                <a:ea typeface="黑体" pitchFamily="2" charset="-122"/>
              </a:rPr>
              <a:t>2</a:t>
            </a:r>
            <a:r>
              <a:rPr lang="zh-CN" altLang="en-US" sz="2000" b="1" dirty="0" smtClean="0">
                <a:latin typeface="Times New Roman" pitchFamily="18" charset="0"/>
                <a:ea typeface="黑体" pitchFamily="2" charset="-122"/>
              </a:rPr>
              <a:t>）</a:t>
            </a:r>
            <a:r>
              <a:rPr lang="zh-CN" altLang="en-US" sz="2000" b="1" dirty="0" smtClean="0">
                <a:latin typeface="Times New Roman" pitchFamily="18" charset="0"/>
                <a:ea typeface="宋体" pitchFamily="2" charset="-122"/>
              </a:rPr>
              <a:t>目前制备</a:t>
            </a:r>
            <a:r>
              <a:rPr lang="en-US" sz="2000" b="1" dirty="0" smtClean="0">
                <a:latin typeface="Times New Roman" pitchFamily="18" charset="0"/>
                <a:ea typeface="宋体" pitchFamily="2" charset="-122"/>
              </a:rPr>
              <a:t>n</a:t>
            </a:r>
            <a:r>
              <a:rPr lang="zh-CN" altLang="en-US" sz="2000" b="1" dirty="0" smtClean="0">
                <a:latin typeface="Times New Roman" pitchFamily="18" charset="0"/>
                <a:ea typeface="宋体" pitchFamily="2" charset="-122"/>
              </a:rPr>
              <a:t>型</a:t>
            </a:r>
            <a:r>
              <a:rPr lang="en-US" sz="2000" b="1" dirty="0" err="1" smtClean="0">
                <a:latin typeface="Times New Roman" pitchFamily="18" charset="0"/>
                <a:ea typeface="宋体" pitchFamily="2" charset="-122"/>
              </a:rPr>
              <a:t>SiC</a:t>
            </a:r>
            <a:r>
              <a:rPr lang="zh-CN" altLang="en-US" sz="2000" b="1" dirty="0" smtClean="0">
                <a:latin typeface="Times New Roman" pitchFamily="18" charset="0"/>
                <a:ea typeface="宋体" pitchFamily="2" charset="-122"/>
              </a:rPr>
              <a:t>欧姆接触的方法是利用金属与重掺杂的</a:t>
            </a:r>
            <a:r>
              <a:rPr lang="en-US" sz="2000" b="1" dirty="0" err="1" smtClean="0">
                <a:latin typeface="Times New Roman" pitchFamily="18" charset="0"/>
                <a:ea typeface="宋体" pitchFamily="2" charset="-122"/>
              </a:rPr>
              <a:t>SiC</a:t>
            </a:r>
            <a:r>
              <a:rPr lang="zh-CN" altLang="en-US" sz="2000" b="1" dirty="0" smtClean="0">
                <a:latin typeface="Times New Roman" pitchFamily="18" charset="0"/>
                <a:ea typeface="宋体" pitchFamily="2" charset="-122"/>
              </a:rPr>
              <a:t>接触在高温下退火形成，但高温下</a:t>
            </a:r>
            <a:r>
              <a:rPr lang="zh-CN" altLang="en-US" sz="2000" b="1" dirty="0" smtClean="0">
                <a:latin typeface="Times New Roman" pitchFamily="18" charset="0"/>
                <a:ea typeface="黑体" pitchFamily="2" charset="-122"/>
              </a:rPr>
              <a:t>金属电极和界面易出现缺陷，影响欧姆接触的稳定性，并且高温退火下界面反应复杂。</a:t>
            </a:r>
          </a:p>
          <a:p>
            <a:pPr>
              <a:lnSpc>
                <a:spcPct val="200000"/>
              </a:lnSpc>
            </a:pPr>
            <a:r>
              <a:rPr lang="en-US" sz="2000" b="1" dirty="0" smtClean="0">
                <a:latin typeface="Times New Roman" pitchFamily="18" charset="0"/>
                <a:ea typeface="黑体" pitchFamily="2" charset="-122"/>
              </a:rPr>
              <a:t>3</a:t>
            </a:r>
            <a:r>
              <a:rPr lang="zh-CN" altLang="en-US" sz="2000" b="1" dirty="0" smtClean="0">
                <a:latin typeface="Times New Roman" pitchFamily="18" charset="0"/>
                <a:ea typeface="黑体" pitchFamily="2" charset="-122"/>
              </a:rPr>
              <a:t>）</a:t>
            </a:r>
            <a:r>
              <a:rPr lang="en-US" sz="2000" b="1" dirty="0" err="1" smtClean="0">
                <a:latin typeface="Times New Roman" pitchFamily="18" charset="0"/>
                <a:ea typeface="黑体" pitchFamily="2" charset="-122"/>
              </a:rPr>
              <a:t>SiC</a:t>
            </a:r>
            <a:r>
              <a:rPr lang="zh-CN" altLang="en-US" sz="2000" b="1" dirty="0" smtClean="0">
                <a:latin typeface="Times New Roman" pitchFamily="18" charset="0"/>
                <a:ea typeface="黑体" pitchFamily="2" charset="-122"/>
              </a:rPr>
              <a:t>表面较大的表面态对金属</a:t>
            </a:r>
            <a:r>
              <a:rPr lang="en-US" sz="2000" b="1" dirty="0" smtClean="0">
                <a:latin typeface="Times New Roman" pitchFamily="18" charset="0"/>
                <a:ea typeface="黑体" pitchFamily="2" charset="-122"/>
              </a:rPr>
              <a:t>/</a:t>
            </a:r>
            <a:r>
              <a:rPr lang="en-US" sz="2000" b="1" dirty="0" err="1" smtClean="0">
                <a:latin typeface="Times New Roman" pitchFamily="18" charset="0"/>
                <a:ea typeface="黑体" pitchFamily="2" charset="-122"/>
              </a:rPr>
              <a:t>SiC</a:t>
            </a:r>
            <a:r>
              <a:rPr lang="zh-CN" altLang="en-US" sz="2000" b="1" dirty="0" smtClean="0">
                <a:latin typeface="Times New Roman" pitchFamily="18" charset="0"/>
                <a:ea typeface="黑体" pitchFamily="2" charset="-122"/>
              </a:rPr>
              <a:t>接触界面处的势垒高度影响很大，势垒高度无法得到准确控制，接触特性变差。</a:t>
            </a:r>
            <a:endParaRPr lang="en-US" altLang="zh-CN" sz="2000" b="1" dirty="0" smtClean="0">
              <a:latin typeface="Times New Roman" pitchFamily="18" charset="0"/>
              <a:ea typeface="黑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sp>
        <p:nvSpPr>
          <p:cNvPr id="8" name="Rectangle 22"/>
          <p:cNvSpPr txBox="1">
            <a:spLocks noChangeArrowheads="1"/>
          </p:cNvSpPr>
          <p:nvPr/>
        </p:nvSpPr>
        <p:spPr bwMode="auto">
          <a:xfrm>
            <a:off x="3100270" y="564777"/>
            <a:ext cx="3722415" cy="857232"/>
          </a:xfrm>
          <a:prstGeom prst="rect">
            <a:avLst/>
          </a:prstGeom>
          <a:solidFill>
            <a:schemeClr val="accent5"/>
          </a:solid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smtClean="0">
                <a:ln>
                  <a:noFill/>
                </a:ln>
                <a:solidFill>
                  <a:srgbClr val="FF0000"/>
                </a:solidFill>
                <a:uLnTx/>
                <a:uFillTx/>
                <a:latin typeface="黑体" pitchFamily="2" charset="-122"/>
                <a:ea typeface="黑体" pitchFamily="2" charset="-122"/>
                <a:cs typeface="+mj-cs"/>
              </a:rPr>
              <a:t>研究内容和思路</a:t>
            </a:r>
            <a:r>
              <a:rPr kumimoji="0" lang="zh-CN" altLang="en-US" sz="5400" b="1" i="0" u="none" strike="noStrike" kern="0" cap="none" spc="0" normalizeH="0" baseline="0" noProof="0" dirty="0" smtClean="0">
                <a:ln>
                  <a:noFill/>
                </a:ln>
                <a:solidFill>
                  <a:srgbClr val="FF0000"/>
                </a:solidFill>
                <a:uLnTx/>
                <a:uFillTx/>
                <a:latin typeface="黑体" pitchFamily="2" charset="-122"/>
                <a:ea typeface="黑体" pitchFamily="2" charset="-122"/>
                <a:cs typeface="+mj-cs"/>
              </a:rPr>
              <a:t> </a:t>
            </a:r>
            <a:endParaRPr kumimoji="0" lang="zh-CN" altLang="en-US" sz="5400" b="1" i="0" u="none" strike="noStrike" kern="0" cap="none" spc="0" normalizeH="0" baseline="0" noProof="0" dirty="0">
              <a:ln>
                <a:noFill/>
              </a:ln>
              <a:solidFill>
                <a:srgbClr val="FF0000"/>
              </a:solidFill>
              <a:uLnTx/>
              <a:uFillTx/>
              <a:latin typeface="黑体" pitchFamily="2" charset="-122"/>
              <a:ea typeface="黑体" pitchFamily="2" charset="-122"/>
              <a:cs typeface="+mj-cs"/>
            </a:endParaRPr>
          </a:p>
        </p:txBody>
      </p:sp>
      <p:grpSp>
        <p:nvGrpSpPr>
          <p:cNvPr id="5" name="组合 22"/>
          <p:cNvGrpSpPr/>
          <p:nvPr/>
        </p:nvGrpSpPr>
        <p:grpSpPr>
          <a:xfrm>
            <a:off x="358851" y="1616015"/>
            <a:ext cx="8403613" cy="5098088"/>
            <a:chOff x="179022" y="1984958"/>
            <a:chExt cx="8403613" cy="5098088"/>
          </a:xfrm>
        </p:grpSpPr>
        <p:sp>
          <p:nvSpPr>
            <p:cNvPr id="14" name="TextBox 13"/>
            <p:cNvSpPr txBox="1"/>
            <p:nvPr/>
          </p:nvSpPr>
          <p:spPr>
            <a:xfrm>
              <a:off x="5032851" y="2012736"/>
              <a:ext cx="2071702" cy="400110"/>
            </a:xfrm>
            <a:prstGeom prst="rect">
              <a:avLst/>
            </a:prstGeom>
            <a:solidFill>
              <a:schemeClr val="accent1"/>
            </a:solidFill>
          </p:spPr>
          <p:txBody>
            <a:bodyPr wrap="square" rtlCol="0">
              <a:spAutoFit/>
            </a:bodyPr>
            <a:lstStyle/>
            <a:p>
              <a:r>
                <a:rPr lang="en-US" altLang="zh-CN" sz="2000" b="1" dirty="0" err="1" smtClean="0">
                  <a:latin typeface="Times New Roman" pitchFamily="18" charset="0"/>
                  <a:cs typeface="Times New Roman" pitchFamily="18" charset="0"/>
                </a:rPr>
                <a:t>SiC</a:t>
              </a:r>
              <a:r>
                <a:rPr lang="zh-CN" altLang="en-US" sz="2000" b="1" dirty="0" smtClean="0">
                  <a:latin typeface="黑体" pitchFamily="2" charset="-122"/>
                  <a:ea typeface="黑体" pitchFamily="2" charset="-122"/>
                </a:rPr>
                <a:t>外延片处理</a:t>
              </a:r>
              <a:endParaRPr lang="zh-CN" altLang="en-US" sz="2000" b="1" dirty="0">
                <a:latin typeface="黑体" pitchFamily="2" charset="-122"/>
                <a:ea typeface="黑体" pitchFamily="2" charset="-122"/>
              </a:endParaRPr>
            </a:p>
          </p:txBody>
        </p:sp>
        <p:sp>
          <p:nvSpPr>
            <p:cNvPr id="17" name="TextBox 16"/>
            <p:cNvSpPr txBox="1"/>
            <p:nvPr/>
          </p:nvSpPr>
          <p:spPr>
            <a:xfrm>
              <a:off x="5388116" y="4738255"/>
              <a:ext cx="2305360" cy="400110"/>
            </a:xfrm>
            <a:prstGeom prst="rect">
              <a:avLst/>
            </a:prstGeom>
            <a:solidFill>
              <a:schemeClr val="accent1"/>
            </a:solidFill>
          </p:spPr>
          <p:txBody>
            <a:bodyPr wrap="square" rtlCol="0">
              <a:spAutoFit/>
            </a:bodyPr>
            <a:lstStyle/>
            <a:p>
              <a:r>
                <a:rPr lang="zh-CN" altLang="en-US" sz="2000" b="1" dirty="0" smtClean="0">
                  <a:latin typeface="黑体" pitchFamily="2" charset="-122"/>
                  <a:ea typeface="黑体" pitchFamily="2" charset="-122"/>
                </a:rPr>
                <a:t>电极制备和测试</a:t>
              </a:r>
              <a:endParaRPr lang="zh-CN" altLang="en-US" sz="2000" b="1" dirty="0">
                <a:latin typeface="黑体" pitchFamily="2" charset="-122"/>
                <a:ea typeface="黑体" pitchFamily="2" charset="-122"/>
              </a:endParaRPr>
            </a:p>
          </p:txBody>
        </p:sp>
        <p:cxnSp>
          <p:nvCxnSpPr>
            <p:cNvPr id="18" name="直接箭头连接符 17"/>
            <p:cNvCxnSpPr/>
            <p:nvPr/>
          </p:nvCxnSpPr>
          <p:spPr>
            <a:xfrm>
              <a:off x="4485501" y="6601060"/>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39363" y="6375160"/>
              <a:ext cx="3143272" cy="707886"/>
            </a:xfrm>
            <a:prstGeom prst="rect">
              <a:avLst/>
            </a:prstGeom>
            <a:solidFill>
              <a:schemeClr val="accent1"/>
            </a:solidFill>
          </p:spPr>
          <p:txBody>
            <a:bodyPr wrap="square" rtlCol="0">
              <a:spAutoFit/>
            </a:bodyPr>
            <a:lstStyle/>
            <a:p>
              <a:r>
                <a:rPr lang="zh-CN" altLang="en-US" sz="2000" b="1" dirty="0" smtClean="0">
                  <a:latin typeface="黑体" pitchFamily="2" charset="-122"/>
                  <a:ea typeface="黑体" pitchFamily="2" charset="-122"/>
                </a:rPr>
                <a:t>探测器制备、封装、测试、高温性能和辐照效应研究</a:t>
              </a:r>
              <a:endParaRPr lang="zh-CN" altLang="en-US" sz="2000" b="1" dirty="0">
                <a:latin typeface="黑体" pitchFamily="2" charset="-122"/>
                <a:ea typeface="黑体" pitchFamily="2" charset="-122"/>
              </a:endParaRPr>
            </a:p>
          </p:txBody>
        </p:sp>
        <p:cxnSp>
          <p:nvCxnSpPr>
            <p:cNvPr id="12" name="直接箭头连接符 11"/>
            <p:cNvCxnSpPr/>
            <p:nvPr/>
          </p:nvCxnSpPr>
          <p:spPr>
            <a:xfrm>
              <a:off x="2074506" y="2162500"/>
              <a:ext cx="2928958"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349025" y="4904509"/>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图片 20" descr="流程图.tif"/>
            <p:cNvPicPr>
              <a:picLocks noChangeAspect="1"/>
            </p:cNvPicPr>
            <p:nvPr/>
          </p:nvPicPr>
          <p:blipFill>
            <a:blip r:embed="rId3"/>
            <a:stretch>
              <a:fillRect/>
            </a:stretch>
          </p:blipFill>
          <p:spPr>
            <a:xfrm>
              <a:off x="179022" y="1984958"/>
              <a:ext cx="4329250" cy="4818399"/>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jpg"/>
          <p:cNvPicPr>
            <a:picLocks noChangeAspect="1"/>
          </p:cNvPicPr>
          <p:nvPr/>
        </p:nvPicPr>
        <p:blipFill>
          <a:blip r:embed="rId3"/>
          <a:stretch>
            <a:fillRect/>
          </a:stretch>
        </p:blipFill>
        <p:spPr>
          <a:xfrm>
            <a:off x="0" y="214290"/>
            <a:ext cx="9144000" cy="6858000"/>
          </a:xfrm>
          <a:prstGeom prst="rect">
            <a:avLst/>
          </a:prstGeom>
        </p:spPr>
      </p:pic>
      <p:pic>
        <p:nvPicPr>
          <p:cNvPr id="10" name="图片 9" descr="边角图.png"/>
          <p:cNvPicPr>
            <a:picLocks noChangeAspect="1"/>
          </p:cNvPicPr>
          <p:nvPr/>
        </p:nvPicPr>
        <p:blipFill>
          <a:blip r:embed="rId4"/>
          <a:stretch>
            <a:fillRect/>
          </a:stretch>
        </p:blipFill>
        <p:spPr>
          <a:xfrm>
            <a:off x="1" y="0"/>
            <a:ext cx="928662" cy="790514"/>
          </a:xfrm>
          <a:prstGeom prst="rect">
            <a:avLst/>
          </a:prstGeom>
        </p:spPr>
      </p:pic>
      <p:sp>
        <p:nvSpPr>
          <p:cNvPr id="7" name="矩形 6"/>
          <p:cNvSpPr/>
          <p:nvPr/>
        </p:nvSpPr>
        <p:spPr>
          <a:xfrm>
            <a:off x="1571604" y="785794"/>
            <a:ext cx="6858048" cy="584775"/>
          </a:xfrm>
          <a:prstGeom prst="rect">
            <a:avLst/>
          </a:prstGeom>
        </p:spPr>
        <p:txBody>
          <a:bodyPr wrap="square">
            <a:spAutoFit/>
          </a:bodyPr>
          <a:lstStyle/>
          <a:p>
            <a:pPr algn="ctr"/>
            <a:r>
              <a:rPr lang="zh-CN" altLang="en-US" sz="3200" b="1" dirty="0" smtClean="0">
                <a:solidFill>
                  <a:schemeClr val="accent2"/>
                </a:solidFill>
                <a:latin typeface="Times New Roman" pitchFamily="18" charset="0"/>
                <a:ea typeface="黑体" pitchFamily="49" charset="-122"/>
              </a:rPr>
              <a:t>欧姆</a:t>
            </a:r>
            <a:r>
              <a:rPr lang="en-US" sz="3200" b="1" dirty="0" smtClean="0">
                <a:solidFill>
                  <a:schemeClr val="accent2"/>
                </a:solidFill>
                <a:latin typeface="Times New Roman" pitchFamily="18" charset="0"/>
                <a:ea typeface="黑体" pitchFamily="49" charset="-122"/>
              </a:rPr>
              <a:t>/</a:t>
            </a:r>
            <a:r>
              <a:rPr lang="zh-CN" altLang="en-US" sz="3200" b="1" dirty="0" smtClean="0">
                <a:solidFill>
                  <a:schemeClr val="accent2"/>
                </a:solidFill>
                <a:latin typeface="Times New Roman" pitchFamily="18" charset="0"/>
                <a:ea typeface="黑体" pitchFamily="49" charset="-122"/>
              </a:rPr>
              <a:t>肖特基接触的制备和测试</a:t>
            </a:r>
            <a:endParaRPr lang="zh-CN" altLang="en-US" sz="3200" dirty="0">
              <a:solidFill>
                <a:schemeClr val="accent2"/>
              </a:solidFill>
            </a:endParaRPr>
          </a:p>
        </p:txBody>
      </p:sp>
      <p:sp>
        <p:nvSpPr>
          <p:cNvPr id="11" name="TextBox 10"/>
          <p:cNvSpPr txBox="1"/>
          <p:nvPr/>
        </p:nvSpPr>
        <p:spPr>
          <a:xfrm>
            <a:off x="134569" y="1456415"/>
            <a:ext cx="4623280" cy="523220"/>
          </a:xfrm>
          <a:prstGeom prst="rect">
            <a:avLst/>
          </a:prstGeom>
          <a:noFill/>
        </p:spPr>
        <p:txBody>
          <a:bodyPr wrap="square" rtlCol="0">
            <a:spAutoFit/>
          </a:bodyPr>
          <a:lstStyle/>
          <a:p>
            <a:r>
              <a:rPr lang="en-US" altLang="zh-CN" sz="2800" b="1" dirty="0" smtClean="0">
                <a:latin typeface="Times New Roman" pitchFamily="18" charset="0"/>
                <a:ea typeface="宋体" pitchFamily="2" charset="-122"/>
              </a:rPr>
              <a:t>1. </a:t>
            </a:r>
            <a:r>
              <a:rPr lang="en-US" altLang="zh-CN" sz="2800" b="1" dirty="0" err="1" smtClean="0">
                <a:latin typeface="Times New Roman" pitchFamily="18" charset="0"/>
                <a:ea typeface="宋体" pitchFamily="2" charset="-122"/>
              </a:rPr>
              <a:t>SiC</a:t>
            </a:r>
            <a:r>
              <a:rPr lang="zh-CN" altLang="en-US" sz="2800" b="1" dirty="0" smtClean="0">
                <a:latin typeface="Times New Roman" pitchFamily="18" charset="0"/>
                <a:ea typeface="宋体" pitchFamily="2" charset="-122"/>
              </a:rPr>
              <a:t>外延片的选择和处理</a:t>
            </a:r>
            <a:endParaRPr lang="zh-CN" altLang="en-US" sz="2800" dirty="0">
              <a:latin typeface="Times New Roman" pitchFamily="18" charset="0"/>
            </a:endParaRPr>
          </a:p>
        </p:txBody>
      </p:sp>
      <p:sp>
        <p:nvSpPr>
          <p:cNvPr id="9" name="TextBox 8"/>
          <p:cNvSpPr txBox="1"/>
          <p:nvPr/>
        </p:nvSpPr>
        <p:spPr>
          <a:xfrm>
            <a:off x="119656" y="2123495"/>
            <a:ext cx="9021266" cy="4662815"/>
          </a:xfrm>
          <a:prstGeom prst="rect">
            <a:avLst/>
          </a:prstGeom>
          <a:noFill/>
        </p:spPr>
        <p:txBody>
          <a:bodyPr wrap="square" rtlCol="0">
            <a:spAutoFit/>
          </a:bodyPr>
          <a:lstStyle/>
          <a:p>
            <a:pPr>
              <a:lnSpc>
                <a:spcPct val="150000"/>
              </a:lnSpc>
            </a:pPr>
            <a:r>
              <a:rPr lang="zh-CN" altLang="en-US" dirty="0" smtClean="0">
                <a:latin typeface="Times New Roman" pitchFamily="18" charset="0"/>
              </a:rPr>
              <a:t>      </a:t>
            </a:r>
            <a:r>
              <a:rPr lang="en-US" altLang="zh-CN" dirty="0" smtClean="0">
                <a:latin typeface="Times New Roman" pitchFamily="18" charset="0"/>
                <a:ea typeface="宋体" pitchFamily="2" charset="-122"/>
              </a:rPr>
              <a:t> </a:t>
            </a:r>
            <a:r>
              <a:rPr lang="zh-CN" altLang="en-US" dirty="0" smtClean="0">
                <a:latin typeface="Times New Roman" pitchFamily="18" charset="0"/>
                <a:ea typeface="宋体" pitchFamily="2" charset="-122"/>
              </a:rPr>
              <a:t>对于</a:t>
            </a:r>
            <a:r>
              <a:rPr lang="en-US" dirty="0" smtClean="0">
                <a:latin typeface="Times New Roman" pitchFamily="18" charset="0"/>
                <a:ea typeface="宋体" pitchFamily="2" charset="-122"/>
              </a:rPr>
              <a:t>γ</a:t>
            </a:r>
            <a:r>
              <a:rPr lang="zh-CN" altLang="en-US" dirty="0" smtClean="0">
                <a:latin typeface="Times New Roman" pitchFamily="18" charset="0"/>
                <a:ea typeface="宋体" pitchFamily="2" charset="-122"/>
              </a:rPr>
              <a:t>射线</a:t>
            </a:r>
            <a:r>
              <a:rPr lang="en-US" dirty="0" err="1" smtClean="0">
                <a:latin typeface="Times New Roman" pitchFamily="18" charset="0"/>
                <a:ea typeface="宋体" pitchFamily="2" charset="-122"/>
              </a:rPr>
              <a:t>SiC</a:t>
            </a:r>
            <a:r>
              <a:rPr lang="zh-CN" altLang="en-US" dirty="0" smtClean="0">
                <a:latin typeface="Times New Roman" pitchFamily="18" charset="0"/>
                <a:ea typeface="宋体" pitchFamily="2" charset="-122"/>
              </a:rPr>
              <a:t>探测器来说，要求外延层的厚度越大越好，因为外延层厚度越大，对</a:t>
            </a:r>
            <a:r>
              <a:rPr lang="en-US" dirty="0" smtClean="0">
                <a:latin typeface="Times New Roman" pitchFamily="18" charset="0"/>
                <a:ea typeface="宋体" pitchFamily="2" charset="-122"/>
              </a:rPr>
              <a:t>γ</a:t>
            </a:r>
            <a:r>
              <a:rPr lang="zh-CN" altLang="en-US" dirty="0" smtClean="0">
                <a:latin typeface="Times New Roman" pitchFamily="18" charset="0"/>
                <a:ea typeface="宋体" pitchFamily="2" charset="-122"/>
              </a:rPr>
              <a:t>射线的吸收率效率越高。但是，外延层的厚度越大，外延层的质量会变差，对器件的制作造成困难。</a:t>
            </a:r>
            <a:endParaRPr lang="en-US" altLang="zh-CN" dirty="0" smtClean="0">
              <a:latin typeface="Times New Roman" pitchFamily="18" charset="0"/>
              <a:ea typeface="宋体" pitchFamily="2" charset="-122"/>
            </a:endParaRPr>
          </a:p>
          <a:p>
            <a:pPr>
              <a:lnSpc>
                <a:spcPct val="150000"/>
              </a:lnSpc>
            </a:pPr>
            <a:endParaRPr lang="en-US" altLang="zh-CN" dirty="0" smtClean="0">
              <a:latin typeface="Times New Roman" pitchFamily="18" charset="0"/>
              <a:ea typeface="宋体" pitchFamily="2" charset="-122"/>
            </a:endParaRPr>
          </a:p>
          <a:p>
            <a:pPr>
              <a:lnSpc>
                <a:spcPct val="150000"/>
              </a:lnSpc>
            </a:pPr>
            <a:r>
              <a:rPr lang="zh-CN" altLang="en-US" dirty="0" smtClean="0">
                <a:latin typeface="Times New Roman" pitchFamily="18" charset="0"/>
                <a:ea typeface="宋体" pitchFamily="2" charset="-122"/>
              </a:rPr>
              <a:t>采用的外延层厚度为</a:t>
            </a:r>
            <a:r>
              <a:rPr lang="en-US" dirty="0" smtClean="0">
                <a:latin typeface="Times New Roman" pitchFamily="18" charset="0"/>
                <a:ea typeface="宋体" pitchFamily="2" charset="-122"/>
              </a:rPr>
              <a:t>100μm</a:t>
            </a:r>
            <a:r>
              <a:rPr lang="zh-CN" altLang="en-US" dirty="0" smtClean="0">
                <a:latin typeface="Times New Roman" pitchFamily="18" charset="0"/>
                <a:ea typeface="宋体" pitchFamily="2" charset="-122"/>
              </a:rPr>
              <a:t>。</a:t>
            </a:r>
            <a:endParaRPr lang="en-US" altLang="zh-CN" dirty="0" smtClean="0">
              <a:latin typeface="Times New Roman" pitchFamily="18" charset="0"/>
              <a:ea typeface="宋体" pitchFamily="2" charset="-122"/>
            </a:endParaRPr>
          </a:p>
          <a:p>
            <a:pPr>
              <a:lnSpc>
                <a:spcPct val="150000"/>
              </a:lnSpc>
            </a:pPr>
            <a:endParaRPr lang="en-US" altLang="zh-CN" dirty="0" smtClean="0">
              <a:latin typeface="Times New Roman" pitchFamily="18" charset="0"/>
              <a:ea typeface="宋体" pitchFamily="2" charset="-122"/>
            </a:endParaRPr>
          </a:p>
          <a:p>
            <a:pPr>
              <a:lnSpc>
                <a:spcPct val="150000"/>
              </a:lnSpc>
            </a:pPr>
            <a:r>
              <a:rPr lang="zh-CN" altLang="en-US" b="1" dirty="0" smtClean="0">
                <a:solidFill>
                  <a:srgbClr val="FF0000"/>
                </a:solidFill>
                <a:latin typeface="Times New Roman" pitchFamily="18" charset="0"/>
              </a:rPr>
              <a:t>衬底的参数</a:t>
            </a:r>
            <a:r>
              <a:rPr lang="zh-CN" altLang="en-US" dirty="0" smtClean="0">
                <a:latin typeface="Times New Roman" pitchFamily="18" charset="0"/>
              </a:rPr>
              <a:t>：微管密度</a:t>
            </a:r>
            <a:r>
              <a:rPr lang="en-US" dirty="0" smtClean="0">
                <a:latin typeface="Times New Roman" pitchFamily="18" charset="0"/>
              </a:rPr>
              <a:t>≦30cm</a:t>
            </a:r>
            <a:r>
              <a:rPr lang="en-US" baseline="30000" dirty="0" smtClean="0">
                <a:latin typeface="Times New Roman" pitchFamily="18" charset="0"/>
              </a:rPr>
              <a:t>-2</a:t>
            </a:r>
            <a:r>
              <a:rPr lang="zh-CN" altLang="en-US" dirty="0" smtClean="0">
                <a:latin typeface="Times New Roman" pitchFamily="18" charset="0"/>
              </a:rPr>
              <a:t>，半峰宽</a:t>
            </a:r>
            <a:r>
              <a:rPr lang="en-US" dirty="0" smtClean="0">
                <a:latin typeface="Times New Roman" pitchFamily="18" charset="0"/>
              </a:rPr>
              <a:t>≦50arcsec</a:t>
            </a:r>
            <a:r>
              <a:rPr lang="zh-CN" altLang="en-US" dirty="0" smtClean="0">
                <a:latin typeface="Times New Roman" pitchFamily="18" charset="0"/>
              </a:rPr>
              <a:t>，厚度为</a:t>
            </a:r>
            <a:r>
              <a:rPr lang="en-US" dirty="0" smtClean="0">
                <a:latin typeface="Times New Roman" pitchFamily="18" charset="0"/>
              </a:rPr>
              <a:t>330-350μm</a:t>
            </a:r>
            <a:r>
              <a:rPr lang="zh-CN" altLang="en-US" dirty="0" smtClean="0">
                <a:latin typeface="Times New Roman" pitchFamily="18" charset="0"/>
              </a:rPr>
              <a:t>，晶片方向为</a:t>
            </a:r>
            <a:r>
              <a:rPr lang="en-US" dirty="0" smtClean="0">
                <a:latin typeface="Times New Roman" pitchFamily="18" charset="0"/>
              </a:rPr>
              <a:t>&lt;0001&gt;</a:t>
            </a:r>
            <a:r>
              <a:rPr lang="zh-CN" altLang="en-US" dirty="0" smtClean="0">
                <a:latin typeface="Times New Roman" pitchFamily="18" charset="0"/>
              </a:rPr>
              <a:t>面，偏离 </a:t>
            </a:r>
            <a:r>
              <a:rPr lang="en-US" dirty="0" smtClean="0">
                <a:latin typeface="Times New Roman" pitchFamily="18" charset="0"/>
              </a:rPr>
              <a:t> 4°</a:t>
            </a:r>
            <a:r>
              <a:rPr lang="zh-CN" altLang="en-US" dirty="0" smtClean="0">
                <a:latin typeface="Times New Roman" pitchFamily="18" charset="0"/>
              </a:rPr>
              <a:t>或</a:t>
            </a:r>
            <a:r>
              <a:rPr lang="en-US" dirty="0" smtClean="0">
                <a:latin typeface="Times New Roman" pitchFamily="18" charset="0"/>
              </a:rPr>
              <a:t>8°</a:t>
            </a:r>
            <a:r>
              <a:rPr lang="zh-CN" altLang="en-US" dirty="0" smtClean="0">
                <a:latin typeface="Times New Roman" pitchFamily="18" charset="0"/>
              </a:rPr>
              <a:t>，掺杂浓度大于～</a:t>
            </a:r>
            <a:r>
              <a:rPr lang="en-US" dirty="0" smtClean="0">
                <a:latin typeface="Times New Roman" pitchFamily="18" charset="0"/>
              </a:rPr>
              <a:t>10</a:t>
            </a:r>
            <a:r>
              <a:rPr lang="en-US" baseline="30000" dirty="0" smtClean="0">
                <a:latin typeface="Times New Roman" pitchFamily="18" charset="0"/>
              </a:rPr>
              <a:t>18</a:t>
            </a:r>
            <a:r>
              <a:rPr lang="en-US" dirty="0" smtClean="0">
                <a:latin typeface="Times New Roman" pitchFamily="18" charset="0"/>
              </a:rPr>
              <a:t> cm</a:t>
            </a:r>
            <a:r>
              <a:rPr lang="en-US" baseline="30000" dirty="0" smtClean="0">
                <a:latin typeface="Times New Roman" pitchFamily="18" charset="0"/>
              </a:rPr>
              <a:t>-3 </a:t>
            </a:r>
            <a:r>
              <a:rPr lang="en-US" dirty="0" smtClean="0">
                <a:latin typeface="Times New Roman" pitchFamily="18" charset="0"/>
              </a:rPr>
              <a:t> </a:t>
            </a:r>
            <a:r>
              <a:rPr lang="zh-CN" altLang="en-US" dirty="0" smtClean="0">
                <a:latin typeface="Times New Roman" pitchFamily="18" charset="0"/>
              </a:rPr>
              <a:t>，电阻率为</a:t>
            </a:r>
            <a:r>
              <a:rPr lang="en-US" dirty="0" smtClean="0">
                <a:latin typeface="Times New Roman" pitchFamily="18" charset="0"/>
              </a:rPr>
              <a:t>0.01</a:t>
            </a:r>
            <a:r>
              <a:rPr lang="zh-CN" altLang="en-US" dirty="0" smtClean="0">
                <a:latin typeface="Times New Roman" pitchFamily="18" charset="0"/>
              </a:rPr>
              <a:t>～</a:t>
            </a:r>
            <a:r>
              <a:rPr lang="en-US" dirty="0" smtClean="0">
                <a:latin typeface="Times New Roman" pitchFamily="18" charset="0"/>
              </a:rPr>
              <a:t>0.1 </a:t>
            </a:r>
            <a:r>
              <a:rPr lang="en-US" dirty="0" err="1" smtClean="0">
                <a:latin typeface="Times New Roman" pitchFamily="18" charset="0"/>
              </a:rPr>
              <a:t>Ω·cm</a:t>
            </a:r>
            <a:r>
              <a:rPr lang="zh-CN" altLang="en-US" dirty="0" smtClean="0">
                <a:latin typeface="Times New Roman" pitchFamily="18" charset="0"/>
              </a:rPr>
              <a:t>。</a:t>
            </a:r>
            <a:endParaRPr lang="en-US" altLang="zh-CN" dirty="0" smtClean="0">
              <a:latin typeface="Times New Roman" pitchFamily="18" charset="0"/>
            </a:endParaRPr>
          </a:p>
          <a:p>
            <a:pPr>
              <a:lnSpc>
                <a:spcPct val="150000"/>
              </a:lnSpc>
            </a:pPr>
            <a:endParaRPr lang="en-US" altLang="zh-CN" dirty="0" smtClean="0"/>
          </a:p>
          <a:p>
            <a:pPr>
              <a:lnSpc>
                <a:spcPct val="150000"/>
              </a:lnSpc>
            </a:pPr>
            <a:r>
              <a:rPr lang="zh-CN" altLang="en-US" dirty="0" smtClean="0"/>
              <a:t>外延片的处理方式主要是</a:t>
            </a:r>
            <a:r>
              <a:rPr lang="zh-CN" altLang="en-US" b="1" dirty="0" smtClean="0"/>
              <a:t>传统湿法处理</a:t>
            </a:r>
            <a:r>
              <a:rPr lang="zh-CN" altLang="en-US" dirty="0" smtClean="0"/>
              <a:t>，即用</a:t>
            </a:r>
            <a:r>
              <a:rPr lang="en-US" dirty="0" smtClean="0">
                <a:latin typeface="Times New Roman" pitchFamily="18" charset="0"/>
                <a:cs typeface="Times New Roman" pitchFamily="18" charset="0"/>
              </a:rPr>
              <a:t>HF</a:t>
            </a:r>
            <a:r>
              <a:rPr lang="zh-CN" altLang="en-US" dirty="0" smtClean="0"/>
              <a:t>溶液对</a:t>
            </a:r>
            <a:r>
              <a:rPr lang="en-US" dirty="0" err="1" smtClean="0">
                <a:latin typeface="Times New Roman" pitchFamily="18" charset="0"/>
                <a:cs typeface="Times New Roman" pitchFamily="18" charset="0"/>
              </a:rPr>
              <a:t>SiC</a:t>
            </a:r>
            <a:r>
              <a:rPr lang="zh-CN" altLang="en-US" dirty="0" smtClean="0"/>
              <a:t>表面进行刻蚀，之后用丙酮、无水乙醇和去离子水依次进行清洗。</a:t>
            </a:r>
            <a:endParaRPr lang="en-US" altLang="zh-CN" b="1"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HEP">
  <a:themeElements>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E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E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E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E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E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E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E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E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E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E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E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7639</TotalTime>
  <Words>2503</Words>
  <Application>Microsoft Office PowerPoint</Application>
  <PresentationFormat>全屏显示(4:3)</PresentationFormat>
  <Paragraphs>188</Paragraphs>
  <Slides>35</Slides>
  <Notes>5</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35</vt:i4>
      </vt:variant>
    </vt:vector>
  </HeadingPairs>
  <TitlesOfParts>
    <vt:vector size="39" baseType="lpstr">
      <vt:lpstr>IHEP</vt:lpstr>
      <vt:lpstr>自定义设计方案</vt:lpstr>
      <vt:lpstr>Equation</vt:lpstr>
      <vt:lpstr>Graph</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Company>soft.netnest.com.cn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蒙巍</dc:creator>
  <cp:lastModifiedBy>duyuanyuan</cp:lastModifiedBy>
  <cp:revision>617</cp:revision>
  <dcterms:created xsi:type="dcterms:W3CDTF">2011-06-10T07:16:01Z</dcterms:created>
  <dcterms:modified xsi:type="dcterms:W3CDTF">2017-04-28T00:22:53Z</dcterms:modified>
</cp:coreProperties>
</file>