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22"/>
  </p:notesMasterIdLst>
  <p:handoutMasterIdLst>
    <p:handoutMasterId r:id="rId23"/>
  </p:handoutMasterIdLst>
  <p:sldIdLst>
    <p:sldId id="256" r:id="rId2"/>
    <p:sldId id="258" r:id="rId3"/>
    <p:sldId id="267" r:id="rId4"/>
    <p:sldId id="269" r:id="rId5"/>
    <p:sldId id="441" r:id="rId6"/>
    <p:sldId id="442" r:id="rId7"/>
    <p:sldId id="364" r:id="rId8"/>
    <p:sldId id="409" r:id="rId9"/>
    <p:sldId id="289" r:id="rId10"/>
    <p:sldId id="437" r:id="rId11"/>
    <p:sldId id="443" r:id="rId12"/>
    <p:sldId id="431" r:id="rId13"/>
    <p:sldId id="432" r:id="rId14"/>
    <p:sldId id="433" r:id="rId15"/>
    <p:sldId id="434" r:id="rId16"/>
    <p:sldId id="445" r:id="rId17"/>
    <p:sldId id="446" r:id="rId18"/>
    <p:sldId id="447" r:id="rId19"/>
    <p:sldId id="444" r:id="rId20"/>
    <p:sldId id="381" r:id="rId21"/>
  </p:sldIdLst>
  <p:sldSz cx="9144000" cy="6858000" type="screen4x3"/>
  <p:notesSz cx="6797675" cy="98742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94660"/>
  </p:normalViewPr>
  <p:slideViewPr>
    <p:cSldViewPr>
      <p:cViewPr varScale="1">
        <p:scale>
          <a:sx n="110" d="100"/>
          <a:sy n="110" d="100"/>
        </p:scale>
        <p:origin x="1752"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3" d="100"/>
          <a:sy n="83" d="100"/>
        </p:scale>
        <p:origin x="-3240"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1.jpeg"/></Relationships>
</file>

<file path=ppt/diagrams/_rels/data2.xml.rels><?xml version="1.0" encoding="UTF-8" standalone="yes"?>
<Relationships xmlns="http://schemas.openxmlformats.org/package/2006/relationships"><Relationship Id="rId1" Type="http://schemas.openxmlformats.org/officeDocument/2006/relationships/image" Target="../media/image32.jpeg"/></Relationships>
</file>

<file path=ppt/diagrams/_rels/data3.xml.rels><?xml version="1.0" encoding="UTF-8" standalone="yes"?>
<Relationships xmlns="http://schemas.openxmlformats.org/package/2006/relationships"><Relationship Id="rId1"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623E2-5B3E-4584-BDA5-278CFDDFC11E}"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630336B2-0403-4C46-BAD6-4C0F2886EE55}">
      <dgm:prSet phldrT="[文本]" custT="1"/>
      <dgm:spPr/>
      <dgm:t>
        <a:bodyPr/>
        <a:lstStyle/>
        <a:p>
          <a:r>
            <a:rPr lang="zh-CN" altLang="zh-CN" sz="1200" b="1" dirty="0" smtClean="0">
              <a:solidFill>
                <a:schemeClr val="tx1"/>
              </a:solidFill>
            </a:rPr>
            <a:t>氦</a:t>
          </a:r>
          <a:r>
            <a:rPr lang="en-US" altLang="zh-CN" sz="1200" b="1" dirty="0" smtClean="0">
              <a:solidFill>
                <a:schemeClr val="tx1"/>
              </a:solidFill>
            </a:rPr>
            <a:t>-3</a:t>
          </a:r>
          <a:r>
            <a:rPr lang="zh-CN" altLang="zh-CN" sz="1200" b="1" dirty="0" smtClean="0">
              <a:solidFill>
                <a:schemeClr val="tx1"/>
              </a:solidFill>
            </a:rPr>
            <a:t>管中子探测器</a:t>
          </a:r>
          <a:endParaRPr lang="zh-CN" altLang="en-US" sz="1200" dirty="0">
            <a:solidFill>
              <a:schemeClr val="tx1"/>
            </a:solidFill>
          </a:endParaRPr>
        </a:p>
      </dgm:t>
    </dgm:pt>
    <dgm:pt modelId="{1379EFBE-E258-45A9-A367-02B1C70B53C3}" type="parTrans" cxnId="{9D1FF544-8B69-4979-B327-7992FC2E73F6}">
      <dgm:prSet/>
      <dgm:spPr/>
      <dgm:t>
        <a:bodyPr/>
        <a:lstStyle/>
        <a:p>
          <a:endParaRPr lang="zh-CN" altLang="en-US"/>
        </a:p>
      </dgm:t>
    </dgm:pt>
    <dgm:pt modelId="{A50333A3-5911-4195-BEF9-F24C6C301BA1}" type="sibTrans" cxnId="{9D1FF544-8B69-4979-B327-7992FC2E73F6}">
      <dgm:prSet/>
      <dgm:spPr/>
      <dgm:t>
        <a:bodyPr/>
        <a:lstStyle/>
        <a:p>
          <a:endParaRPr lang="zh-CN" altLang="en-US"/>
        </a:p>
      </dgm:t>
    </dgm:pt>
    <dgm:pt modelId="{0FBEB536-A436-4368-992C-754B8B3148C6}" type="pres">
      <dgm:prSet presAssocID="{82F623E2-5B3E-4584-BDA5-278CFDDFC11E}" presName="Name0" presStyleCnt="0">
        <dgm:presLayoutVars>
          <dgm:chMax/>
          <dgm:chPref/>
          <dgm:dir/>
        </dgm:presLayoutVars>
      </dgm:prSet>
      <dgm:spPr/>
    </dgm:pt>
    <dgm:pt modelId="{6B028E95-2BCC-415B-B3CD-2151F03322D7}" type="pres">
      <dgm:prSet presAssocID="{630336B2-0403-4C46-BAD6-4C0F2886EE55}" presName="composite" presStyleCnt="0"/>
      <dgm:spPr/>
    </dgm:pt>
    <dgm:pt modelId="{EC1C59D3-6DFF-4EAD-9AC6-B94DA4A922C8}" type="pres">
      <dgm:prSet presAssocID="{630336B2-0403-4C46-BAD6-4C0F2886EE55}" presName="Accent" presStyleLbl="alignNode1" presStyleIdx="0" presStyleCnt="1">
        <dgm:presLayoutVars>
          <dgm:chMax val="0"/>
          <dgm:chPref val="0"/>
        </dgm:presLayoutVars>
      </dgm:prSet>
      <dgm:spPr/>
    </dgm:pt>
    <dgm:pt modelId="{86414F07-D6AA-43BC-A0F5-3A2B37405D16}" type="pres">
      <dgm:prSet presAssocID="{630336B2-0403-4C46-BAD6-4C0F2886EE55}" presName="Image" presStyleLbl="bgImgPlace1" presStyleIdx="0" presStyleCnt="1">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extLst>
        <a:ext uri="{E40237B7-FDA0-4F09-8148-C483321AD2D9}">
          <dgm14:cNvPr xmlns:dgm14="http://schemas.microsoft.com/office/drawing/2010/diagram" id="0" name="" descr="IMGP3788"/>
        </a:ext>
      </dgm:extLst>
    </dgm:pt>
    <dgm:pt modelId="{3F5C2AFE-C4B1-4A89-A352-49C2D1FCCC92}" type="pres">
      <dgm:prSet presAssocID="{630336B2-0403-4C46-BAD6-4C0F2886EE55}" presName="Parent" presStyleLbl="fgAccFollowNode1" presStyleIdx="0" presStyleCnt="1" custLinFactNeighborY="5199">
        <dgm:presLayoutVars>
          <dgm:chMax val="0"/>
          <dgm:chPref val="0"/>
          <dgm:bulletEnabled val="1"/>
        </dgm:presLayoutVars>
      </dgm:prSet>
      <dgm:spPr/>
      <dgm:t>
        <a:bodyPr/>
        <a:lstStyle/>
        <a:p>
          <a:endParaRPr lang="zh-CN" altLang="en-US"/>
        </a:p>
      </dgm:t>
    </dgm:pt>
    <dgm:pt modelId="{B6A5636B-E7D3-4B9E-9BE2-4AB76020AA45}" type="pres">
      <dgm:prSet presAssocID="{630336B2-0403-4C46-BAD6-4C0F2886EE55}" presName="Space" presStyleCnt="0">
        <dgm:presLayoutVars>
          <dgm:chMax val="0"/>
          <dgm:chPref val="0"/>
        </dgm:presLayoutVars>
      </dgm:prSet>
      <dgm:spPr/>
    </dgm:pt>
  </dgm:ptLst>
  <dgm:cxnLst>
    <dgm:cxn modelId="{9D1FF544-8B69-4979-B327-7992FC2E73F6}" srcId="{82F623E2-5B3E-4584-BDA5-278CFDDFC11E}" destId="{630336B2-0403-4C46-BAD6-4C0F2886EE55}" srcOrd="0" destOrd="0" parTransId="{1379EFBE-E258-45A9-A367-02B1C70B53C3}" sibTransId="{A50333A3-5911-4195-BEF9-F24C6C301BA1}"/>
    <dgm:cxn modelId="{E3D46A42-6AA4-4561-9599-B9401B1293F1}" type="presOf" srcId="{630336B2-0403-4C46-BAD6-4C0F2886EE55}" destId="{3F5C2AFE-C4B1-4A89-A352-49C2D1FCCC92}" srcOrd="0" destOrd="0" presId="urn:microsoft.com/office/officeart/2008/layout/AlternatingPictureCircles"/>
    <dgm:cxn modelId="{B2BCC32E-6C5E-4704-821A-203D106870CE}" type="presOf" srcId="{82F623E2-5B3E-4584-BDA5-278CFDDFC11E}" destId="{0FBEB536-A436-4368-992C-754B8B3148C6}" srcOrd="0" destOrd="0" presId="urn:microsoft.com/office/officeart/2008/layout/AlternatingPictureCircles"/>
    <dgm:cxn modelId="{E4ECABEB-36FB-4497-A716-12CD63FAB2EA}" type="presParOf" srcId="{0FBEB536-A436-4368-992C-754B8B3148C6}" destId="{6B028E95-2BCC-415B-B3CD-2151F03322D7}" srcOrd="0" destOrd="0" presId="urn:microsoft.com/office/officeart/2008/layout/AlternatingPictureCircles"/>
    <dgm:cxn modelId="{0ABC3293-B460-4C50-8176-0532C0F31116}" type="presParOf" srcId="{6B028E95-2BCC-415B-B3CD-2151F03322D7}" destId="{EC1C59D3-6DFF-4EAD-9AC6-B94DA4A922C8}" srcOrd="0" destOrd="0" presId="urn:microsoft.com/office/officeart/2008/layout/AlternatingPictureCircles"/>
    <dgm:cxn modelId="{7A5D5E25-709F-4AE3-9871-DF2FEB4F03F6}" type="presParOf" srcId="{6B028E95-2BCC-415B-B3CD-2151F03322D7}" destId="{86414F07-D6AA-43BC-A0F5-3A2B37405D16}" srcOrd="1" destOrd="0" presId="urn:microsoft.com/office/officeart/2008/layout/AlternatingPictureCircles"/>
    <dgm:cxn modelId="{DD98C023-CD9A-4A16-9AC2-3A0463373440}" type="presParOf" srcId="{6B028E95-2BCC-415B-B3CD-2151F03322D7}" destId="{3F5C2AFE-C4B1-4A89-A352-49C2D1FCCC92}" srcOrd="2" destOrd="0" presId="urn:microsoft.com/office/officeart/2008/layout/AlternatingPictureCircles"/>
    <dgm:cxn modelId="{C4E7B2CE-F736-4CA0-AE15-D5FC4D4E6A82}" type="presParOf" srcId="{6B028E95-2BCC-415B-B3CD-2151F03322D7}" destId="{B6A5636B-E7D3-4B9E-9BE2-4AB76020AA45}" srcOrd="3" destOrd="0" presId="urn:microsoft.com/office/officeart/2008/layout/AlternatingPictureCircl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2D7A2-058E-4589-9AA6-C6F3FDD77005}"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A0AFDC95-1AC2-423A-ABBA-0406168FE3B5}">
      <dgm:prSet phldrT="[文本]" custT="1"/>
      <dgm:spPr/>
      <dgm:t>
        <a:bodyPr/>
        <a:lstStyle/>
        <a:p>
          <a:r>
            <a:rPr lang="zh-CN" altLang="zh-CN" sz="1200" b="1" dirty="0" smtClean="0">
              <a:solidFill>
                <a:schemeClr val="tx1"/>
              </a:solidFill>
            </a:rPr>
            <a:t>闪烁体</a:t>
          </a:r>
          <a:r>
            <a:rPr lang="en-US" altLang="zh-CN" sz="1200" b="1" dirty="0" smtClean="0">
              <a:solidFill>
                <a:schemeClr val="tx1"/>
              </a:solidFill>
            </a:rPr>
            <a:t>-</a:t>
          </a:r>
          <a:r>
            <a:rPr lang="zh-CN" altLang="zh-CN" sz="1200" b="1" dirty="0" smtClean="0">
              <a:solidFill>
                <a:schemeClr val="tx1"/>
              </a:solidFill>
            </a:rPr>
            <a:t>光电倍增管中子探测系统</a:t>
          </a:r>
          <a:endParaRPr lang="zh-CN" altLang="en-US" sz="1200" dirty="0">
            <a:solidFill>
              <a:schemeClr val="tx1"/>
            </a:solidFill>
          </a:endParaRPr>
        </a:p>
      </dgm:t>
    </dgm:pt>
    <dgm:pt modelId="{C6C125EA-391F-4EC3-9320-ACACEFCD6816}" type="parTrans" cxnId="{3B7D2338-25A7-41CD-BD08-79F89C812389}">
      <dgm:prSet/>
      <dgm:spPr/>
      <dgm:t>
        <a:bodyPr/>
        <a:lstStyle/>
        <a:p>
          <a:endParaRPr lang="zh-CN" altLang="en-US"/>
        </a:p>
      </dgm:t>
    </dgm:pt>
    <dgm:pt modelId="{F99B7D96-5498-4901-84B0-6F44FC06330F}" type="sibTrans" cxnId="{3B7D2338-25A7-41CD-BD08-79F89C812389}">
      <dgm:prSet/>
      <dgm:spPr/>
      <dgm:t>
        <a:bodyPr/>
        <a:lstStyle/>
        <a:p>
          <a:endParaRPr lang="zh-CN" altLang="en-US"/>
        </a:p>
      </dgm:t>
    </dgm:pt>
    <dgm:pt modelId="{AC3A9A77-4159-4D74-BFC5-8EFADBF3CDD4}" type="pres">
      <dgm:prSet presAssocID="{33C2D7A2-058E-4589-9AA6-C6F3FDD77005}" presName="Name0" presStyleCnt="0">
        <dgm:presLayoutVars>
          <dgm:chMax/>
          <dgm:chPref/>
          <dgm:dir/>
        </dgm:presLayoutVars>
      </dgm:prSet>
      <dgm:spPr/>
    </dgm:pt>
    <dgm:pt modelId="{12ECF9CD-65D5-47A2-A312-14009850DA46}" type="pres">
      <dgm:prSet presAssocID="{A0AFDC95-1AC2-423A-ABBA-0406168FE3B5}" presName="composite" presStyleCnt="0"/>
      <dgm:spPr/>
    </dgm:pt>
    <dgm:pt modelId="{0C26957B-396A-4F0F-80FF-DEDDCEB4B8A4}" type="pres">
      <dgm:prSet presAssocID="{A0AFDC95-1AC2-423A-ABBA-0406168FE3B5}" presName="Accent" presStyleLbl="alignNode1" presStyleIdx="0" presStyleCnt="1">
        <dgm:presLayoutVars>
          <dgm:chMax val="0"/>
          <dgm:chPref val="0"/>
        </dgm:presLayoutVars>
      </dgm:prSet>
      <dgm:spPr/>
    </dgm:pt>
    <dgm:pt modelId="{8DDDB1E1-0688-4DAE-BECD-541092A2012C}" type="pres">
      <dgm:prSet presAssocID="{A0AFDC95-1AC2-423A-ABBA-0406168FE3B5}" presName="Image" presStyleLbl="bgImgPlace1" presStyleIdx="0" presStyleCnt="1">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extLst>
        <a:ext uri="{E40237B7-FDA0-4F09-8148-C483321AD2D9}">
          <dgm14:cNvPr xmlns:dgm14="http://schemas.microsoft.com/office/drawing/2010/diagram" id="0" name="" descr="IMGP3786"/>
        </a:ext>
      </dgm:extLst>
    </dgm:pt>
    <dgm:pt modelId="{87990D2A-1EE3-4539-A511-CD90D386000F}" type="pres">
      <dgm:prSet presAssocID="{A0AFDC95-1AC2-423A-ABBA-0406168FE3B5}" presName="Parent" presStyleLbl="fgAccFollowNode1" presStyleIdx="0" presStyleCnt="1">
        <dgm:presLayoutVars>
          <dgm:chMax val="0"/>
          <dgm:chPref val="0"/>
          <dgm:bulletEnabled val="1"/>
        </dgm:presLayoutVars>
      </dgm:prSet>
      <dgm:spPr/>
      <dgm:t>
        <a:bodyPr/>
        <a:lstStyle/>
        <a:p>
          <a:endParaRPr lang="zh-CN" altLang="en-US"/>
        </a:p>
      </dgm:t>
    </dgm:pt>
    <dgm:pt modelId="{E57E5180-F14E-4E01-91FE-02E13671B5E0}" type="pres">
      <dgm:prSet presAssocID="{A0AFDC95-1AC2-423A-ABBA-0406168FE3B5}" presName="Space" presStyleCnt="0">
        <dgm:presLayoutVars>
          <dgm:chMax val="0"/>
          <dgm:chPref val="0"/>
        </dgm:presLayoutVars>
      </dgm:prSet>
      <dgm:spPr/>
    </dgm:pt>
  </dgm:ptLst>
  <dgm:cxnLst>
    <dgm:cxn modelId="{3B7D2338-25A7-41CD-BD08-79F89C812389}" srcId="{33C2D7A2-058E-4589-9AA6-C6F3FDD77005}" destId="{A0AFDC95-1AC2-423A-ABBA-0406168FE3B5}" srcOrd="0" destOrd="0" parTransId="{C6C125EA-391F-4EC3-9320-ACACEFCD6816}" sibTransId="{F99B7D96-5498-4901-84B0-6F44FC06330F}"/>
    <dgm:cxn modelId="{7048F46A-427A-4B13-9DEE-FAE831F18814}" type="presOf" srcId="{33C2D7A2-058E-4589-9AA6-C6F3FDD77005}" destId="{AC3A9A77-4159-4D74-BFC5-8EFADBF3CDD4}" srcOrd="0" destOrd="0" presId="urn:microsoft.com/office/officeart/2008/layout/AlternatingPictureCircles"/>
    <dgm:cxn modelId="{280B669F-69C3-4611-9F1A-C9210F426B3F}" type="presOf" srcId="{A0AFDC95-1AC2-423A-ABBA-0406168FE3B5}" destId="{87990D2A-1EE3-4539-A511-CD90D386000F}" srcOrd="0" destOrd="0" presId="urn:microsoft.com/office/officeart/2008/layout/AlternatingPictureCircles"/>
    <dgm:cxn modelId="{D5BF00FA-4330-4BC8-BE5D-71105FD8A181}" type="presParOf" srcId="{AC3A9A77-4159-4D74-BFC5-8EFADBF3CDD4}" destId="{12ECF9CD-65D5-47A2-A312-14009850DA46}" srcOrd="0" destOrd="0" presId="urn:microsoft.com/office/officeart/2008/layout/AlternatingPictureCircles"/>
    <dgm:cxn modelId="{E615F3E3-6BC9-4293-B8B2-64D1B73EBCB8}" type="presParOf" srcId="{12ECF9CD-65D5-47A2-A312-14009850DA46}" destId="{0C26957B-396A-4F0F-80FF-DEDDCEB4B8A4}" srcOrd="0" destOrd="0" presId="urn:microsoft.com/office/officeart/2008/layout/AlternatingPictureCircles"/>
    <dgm:cxn modelId="{F2E2E7DF-16BF-4E66-8D07-5F35F591E2E4}" type="presParOf" srcId="{12ECF9CD-65D5-47A2-A312-14009850DA46}" destId="{8DDDB1E1-0688-4DAE-BECD-541092A2012C}" srcOrd="1" destOrd="0" presId="urn:microsoft.com/office/officeart/2008/layout/AlternatingPictureCircles"/>
    <dgm:cxn modelId="{385BFE53-6732-45D4-8CB5-1DC8CC586DA1}" type="presParOf" srcId="{12ECF9CD-65D5-47A2-A312-14009850DA46}" destId="{87990D2A-1EE3-4539-A511-CD90D386000F}" srcOrd="2" destOrd="0" presId="urn:microsoft.com/office/officeart/2008/layout/AlternatingPictureCircles"/>
    <dgm:cxn modelId="{4E785AD4-9EFB-40B8-80B9-D7216C4CE53B}" type="presParOf" srcId="{12ECF9CD-65D5-47A2-A312-14009850DA46}" destId="{E57E5180-F14E-4E01-91FE-02E13671B5E0}" srcOrd="3" destOrd="0" presId="urn:microsoft.com/office/officeart/2008/layout/AlternatingPictureCircle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94EDA5-EBB1-4579-B94F-3B6128F5DCB0}" type="doc">
      <dgm:prSet loTypeId="urn:microsoft.com/office/officeart/2008/layout/AlternatingPictureCircles" loCatId="picture" qsTypeId="urn:microsoft.com/office/officeart/2005/8/quickstyle/simple2" qsCatId="simple" csTypeId="urn:microsoft.com/office/officeart/2005/8/colors/accent1_2" csCatId="accent1" phldr="1"/>
      <dgm:spPr/>
    </dgm:pt>
    <dgm:pt modelId="{B341CF08-5571-498B-BCEB-532E847CC3A0}">
      <dgm:prSet phldrT="[文本]" custT="1"/>
      <dgm:spPr/>
      <dgm:t>
        <a:bodyPr/>
        <a:lstStyle/>
        <a:p>
          <a:r>
            <a:rPr lang="zh-CN" altLang="en-US" sz="1200" b="1" dirty="0" smtClean="0"/>
            <a:t>中子实验室</a:t>
          </a:r>
          <a:endParaRPr lang="zh-CN" altLang="en-US" sz="1200" b="1" dirty="0"/>
        </a:p>
      </dgm:t>
    </dgm:pt>
    <dgm:pt modelId="{83D2E2A2-733D-47E3-AEB8-7C00F43E030B}" type="parTrans" cxnId="{6911E5B7-4A5F-4FCF-B3AD-5881A8329103}">
      <dgm:prSet/>
      <dgm:spPr/>
      <dgm:t>
        <a:bodyPr/>
        <a:lstStyle/>
        <a:p>
          <a:endParaRPr lang="zh-CN" altLang="en-US"/>
        </a:p>
      </dgm:t>
    </dgm:pt>
    <dgm:pt modelId="{86EBA81D-04B7-4DEA-8406-113A324959E0}" type="sibTrans" cxnId="{6911E5B7-4A5F-4FCF-B3AD-5881A8329103}">
      <dgm:prSet/>
      <dgm:spPr/>
      <dgm:t>
        <a:bodyPr/>
        <a:lstStyle/>
        <a:p>
          <a:endParaRPr lang="zh-CN" altLang="en-US"/>
        </a:p>
      </dgm:t>
    </dgm:pt>
    <dgm:pt modelId="{EF4F4658-DFF3-4103-93DC-47A180CA573B}" type="pres">
      <dgm:prSet presAssocID="{C394EDA5-EBB1-4579-B94F-3B6128F5DCB0}" presName="Name0" presStyleCnt="0">
        <dgm:presLayoutVars>
          <dgm:chMax/>
          <dgm:chPref/>
          <dgm:dir/>
        </dgm:presLayoutVars>
      </dgm:prSet>
      <dgm:spPr/>
    </dgm:pt>
    <dgm:pt modelId="{17950196-E730-44A6-9C11-F7AF3B6ECC70}" type="pres">
      <dgm:prSet presAssocID="{B341CF08-5571-498B-BCEB-532E847CC3A0}" presName="composite" presStyleCnt="0"/>
      <dgm:spPr/>
    </dgm:pt>
    <dgm:pt modelId="{63373F8C-2795-4B15-95AD-CB3B4D7E451A}" type="pres">
      <dgm:prSet presAssocID="{B341CF08-5571-498B-BCEB-532E847CC3A0}" presName="Accent" presStyleLbl="alignNode1" presStyleIdx="0" presStyleCnt="1">
        <dgm:presLayoutVars>
          <dgm:chMax val="0"/>
          <dgm:chPref val="0"/>
        </dgm:presLayoutVars>
      </dgm:prSet>
      <dgm:spPr/>
    </dgm:pt>
    <dgm:pt modelId="{E25C9F80-4664-43E4-9D03-DDDAEEDD600B}" type="pres">
      <dgm:prSet presAssocID="{B341CF08-5571-498B-BCEB-532E847CC3A0}" presName="Image" presStyleLbl="bgImgPlace1" presStyleIdx="0" presStyleCnt="1" custScaleX="104578">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extLst>
        <a:ext uri="{E40237B7-FDA0-4F09-8148-C483321AD2D9}">
          <dgm14:cNvPr xmlns:dgm14="http://schemas.microsoft.com/office/drawing/2010/diagram" id="0" name="" descr="IMG_9139"/>
        </a:ext>
      </dgm:extLst>
    </dgm:pt>
    <dgm:pt modelId="{AD8EEF39-23C3-4128-8C15-D45BE6524C21}" type="pres">
      <dgm:prSet presAssocID="{B341CF08-5571-498B-BCEB-532E847CC3A0}" presName="Parent" presStyleLbl="fgAccFollowNode1" presStyleIdx="0" presStyleCnt="1">
        <dgm:presLayoutVars>
          <dgm:chMax val="0"/>
          <dgm:chPref val="0"/>
          <dgm:bulletEnabled val="1"/>
        </dgm:presLayoutVars>
      </dgm:prSet>
      <dgm:spPr/>
      <dgm:t>
        <a:bodyPr/>
        <a:lstStyle/>
        <a:p>
          <a:endParaRPr lang="zh-CN" altLang="en-US"/>
        </a:p>
      </dgm:t>
    </dgm:pt>
    <dgm:pt modelId="{2F20A0A1-6B2D-4C39-A70B-86360685815C}" type="pres">
      <dgm:prSet presAssocID="{B341CF08-5571-498B-BCEB-532E847CC3A0}" presName="Space" presStyleCnt="0">
        <dgm:presLayoutVars>
          <dgm:chMax val="0"/>
          <dgm:chPref val="0"/>
        </dgm:presLayoutVars>
      </dgm:prSet>
      <dgm:spPr/>
    </dgm:pt>
  </dgm:ptLst>
  <dgm:cxnLst>
    <dgm:cxn modelId="{EB3AD6E8-7420-4D3F-833E-783AFBA68E26}" type="presOf" srcId="{C394EDA5-EBB1-4579-B94F-3B6128F5DCB0}" destId="{EF4F4658-DFF3-4103-93DC-47A180CA573B}" srcOrd="0" destOrd="0" presId="urn:microsoft.com/office/officeart/2008/layout/AlternatingPictureCircles"/>
    <dgm:cxn modelId="{0C3315E3-B902-4C26-AE23-EF3EF0A85CB0}" type="presOf" srcId="{B341CF08-5571-498B-BCEB-532E847CC3A0}" destId="{AD8EEF39-23C3-4128-8C15-D45BE6524C21}" srcOrd="0" destOrd="0" presId="urn:microsoft.com/office/officeart/2008/layout/AlternatingPictureCircles"/>
    <dgm:cxn modelId="{6911E5B7-4A5F-4FCF-B3AD-5881A8329103}" srcId="{C394EDA5-EBB1-4579-B94F-3B6128F5DCB0}" destId="{B341CF08-5571-498B-BCEB-532E847CC3A0}" srcOrd="0" destOrd="0" parTransId="{83D2E2A2-733D-47E3-AEB8-7C00F43E030B}" sibTransId="{86EBA81D-04B7-4DEA-8406-113A324959E0}"/>
    <dgm:cxn modelId="{E9D0883C-0388-4DC3-884E-B07B20300E02}" type="presParOf" srcId="{EF4F4658-DFF3-4103-93DC-47A180CA573B}" destId="{17950196-E730-44A6-9C11-F7AF3B6ECC70}" srcOrd="0" destOrd="0" presId="urn:microsoft.com/office/officeart/2008/layout/AlternatingPictureCircles"/>
    <dgm:cxn modelId="{C935F406-B932-48AA-97A6-491FC8941994}" type="presParOf" srcId="{17950196-E730-44A6-9C11-F7AF3B6ECC70}" destId="{63373F8C-2795-4B15-95AD-CB3B4D7E451A}" srcOrd="0" destOrd="0" presId="urn:microsoft.com/office/officeart/2008/layout/AlternatingPictureCircles"/>
    <dgm:cxn modelId="{CC6EFA5F-F226-4E29-BEDF-F9294E8E5A54}" type="presParOf" srcId="{17950196-E730-44A6-9C11-F7AF3B6ECC70}" destId="{E25C9F80-4664-43E4-9D03-DDDAEEDD600B}" srcOrd="1" destOrd="0" presId="urn:microsoft.com/office/officeart/2008/layout/AlternatingPictureCircles"/>
    <dgm:cxn modelId="{D3F6F7AB-9C99-4635-9EA1-11966A814D9C}" type="presParOf" srcId="{17950196-E730-44A6-9C11-F7AF3B6ECC70}" destId="{AD8EEF39-23C3-4128-8C15-D45BE6524C21}" srcOrd="2" destOrd="0" presId="urn:microsoft.com/office/officeart/2008/layout/AlternatingPictureCircles"/>
    <dgm:cxn modelId="{C33ED5BE-E203-4BF1-BDB2-64B2D39B4911}" type="presParOf" srcId="{17950196-E730-44A6-9C11-F7AF3B6ECC70}" destId="{2F20A0A1-6B2D-4C39-A70B-86360685815C}" srcOrd="3" destOrd="0" presId="urn:microsoft.com/office/officeart/2008/layout/AlternatingPictureCircle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C59D3-6DFF-4EAD-9AC6-B94DA4A922C8}">
      <dsp:nvSpPr>
        <dsp:cNvPr id="0" name=""/>
        <dsp:cNvSpPr/>
      </dsp:nvSpPr>
      <dsp:spPr>
        <a:xfrm>
          <a:off x="1394127" y="143153"/>
          <a:ext cx="1428244" cy="1428181"/>
        </a:xfrm>
        <a:prstGeom prst="donut">
          <a:avLst>
            <a:gd name="adj" fmla="val 110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414F07-D6AA-43BC-A0F5-3A2B37405D16}">
      <dsp:nvSpPr>
        <dsp:cNvPr id="0" name=""/>
        <dsp:cNvSpPr/>
      </dsp:nvSpPr>
      <dsp:spPr>
        <a:xfrm>
          <a:off x="1426" y="193137"/>
          <a:ext cx="1756602" cy="132815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C2AFE-C4B1-4A89-A352-49C2D1FCCC92}">
      <dsp:nvSpPr>
        <dsp:cNvPr id="0" name=""/>
        <dsp:cNvSpPr/>
      </dsp:nvSpPr>
      <dsp:spPr>
        <a:xfrm>
          <a:off x="1551253" y="358160"/>
          <a:ext cx="1113991" cy="1113942"/>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zh-CN" altLang="zh-CN" sz="1200" b="1" kern="1200" dirty="0" smtClean="0">
              <a:solidFill>
                <a:schemeClr val="tx1"/>
              </a:solidFill>
            </a:rPr>
            <a:t>氦</a:t>
          </a:r>
          <a:r>
            <a:rPr lang="en-US" altLang="zh-CN" sz="1200" b="1" kern="1200" dirty="0" smtClean="0">
              <a:solidFill>
                <a:schemeClr val="tx1"/>
              </a:solidFill>
            </a:rPr>
            <a:t>-3</a:t>
          </a:r>
          <a:r>
            <a:rPr lang="zh-CN" altLang="zh-CN" sz="1200" b="1" kern="1200" dirty="0" smtClean="0">
              <a:solidFill>
                <a:schemeClr val="tx1"/>
              </a:solidFill>
            </a:rPr>
            <a:t>管中子探测器</a:t>
          </a:r>
          <a:endParaRPr lang="zh-CN" altLang="en-US" sz="1200" kern="1200" dirty="0">
            <a:solidFill>
              <a:schemeClr val="tx1"/>
            </a:solidFill>
          </a:endParaRPr>
        </a:p>
      </dsp:txBody>
      <dsp:txXfrm>
        <a:off x="1714393" y="521293"/>
        <a:ext cx="787711" cy="787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6957B-396A-4F0F-80FF-DEDDCEB4B8A4}">
      <dsp:nvSpPr>
        <dsp:cNvPr id="0" name=""/>
        <dsp:cNvSpPr/>
      </dsp:nvSpPr>
      <dsp:spPr>
        <a:xfrm>
          <a:off x="1374379" y="339509"/>
          <a:ext cx="1409075" cy="1409013"/>
        </a:xfrm>
        <a:prstGeom prst="donut">
          <a:avLst>
            <a:gd name="adj" fmla="val 110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DDB1E1-0688-4DAE-BECD-541092A2012C}">
      <dsp:nvSpPr>
        <dsp:cNvPr id="0" name=""/>
        <dsp:cNvSpPr/>
      </dsp:nvSpPr>
      <dsp:spPr>
        <a:xfrm>
          <a:off x="370" y="388822"/>
          <a:ext cx="1733026" cy="131032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990D2A-1EE3-4539-A511-CD90D386000F}">
      <dsp:nvSpPr>
        <dsp:cNvPr id="0" name=""/>
        <dsp:cNvSpPr/>
      </dsp:nvSpPr>
      <dsp:spPr>
        <a:xfrm>
          <a:off x="1529397" y="494493"/>
          <a:ext cx="1099039" cy="109899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zh-CN" altLang="zh-CN" sz="1200" b="1" kern="1200" dirty="0" smtClean="0">
              <a:solidFill>
                <a:schemeClr val="tx1"/>
              </a:solidFill>
            </a:rPr>
            <a:t>闪烁体</a:t>
          </a:r>
          <a:r>
            <a:rPr lang="en-US" altLang="zh-CN" sz="1200" b="1" kern="1200" dirty="0" smtClean="0">
              <a:solidFill>
                <a:schemeClr val="tx1"/>
              </a:solidFill>
            </a:rPr>
            <a:t>-</a:t>
          </a:r>
          <a:r>
            <a:rPr lang="zh-CN" altLang="zh-CN" sz="1200" b="1" kern="1200" dirty="0" smtClean="0">
              <a:solidFill>
                <a:schemeClr val="tx1"/>
              </a:solidFill>
            </a:rPr>
            <a:t>光电倍增管中子探测系统</a:t>
          </a:r>
          <a:endParaRPr lang="zh-CN" altLang="en-US" sz="1200" kern="1200" dirty="0">
            <a:solidFill>
              <a:schemeClr val="tx1"/>
            </a:solidFill>
          </a:endParaRPr>
        </a:p>
      </dsp:txBody>
      <dsp:txXfrm>
        <a:off x="1690348" y="655437"/>
        <a:ext cx="777137" cy="777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73F8C-2795-4B15-95AD-CB3B4D7E451A}">
      <dsp:nvSpPr>
        <dsp:cNvPr id="0" name=""/>
        <dsp:cNvSpPr/>
      </dsp:nvSpPr>
      <dsp:spPr>
        <a:xfrm>
          <a:off x="1352369" y="226757"/>
          <a:ext cx="1346543" cy="1346484"/>
        </a:xfrm>
        <a:prstGeom prst="donut">
          <a:avLst>
            <a:gd name="adj" fmla="val 110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25C9F80-4664-43E4-9D03-DDDAEEDD600B}">
      <dsp:nvSpPr>
        <dsp:cNvPr id="0" name=""/>
        <dsp:cNvSpPr/>
      </dsp:nvSpPr>
      <dsp:spPr>
        <a:xfrm>
          <a:off x="1428" y="273882"/>
          <a:ext cx="1731935" cy="125217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D8EEF39-23C3-4128-8C15-D45BE6524C21}">
      <dsp:nvSpPr>
        <dsp:cNvPr id="0" name=""/>
        <dsp:cNvSpPr/>
      </dsp:nvSpPr>
      <dsp:spPr>
        <a:xfrm>
          <a:off x="1500507" y="374864"/>
          <a:ext cx="1050266" cy="1050220"/>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zh-CN" altLang="en-US" sz="1200" b="1" kern="1200" dirty="0" smtClean="0"/>
            <a:t>中子实验室</a:t>
          </a:r>
          <a:endParaRPr lang="zh-CN" altLang="en-US" sz="1200" b="1" kern="1200" dirty="0"/>
        </a:p>
      </dsp:txBody>
      <dsp:txXfrm>
        <a:off x="1654315" y="528665"/>
        <a:ext cx="742650" cy="74261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ED33BE88-4121-4797-A817-0251E566E522}" type="datetimeFigureOut">
              <a:rPr lang="zh-CN" altLang="en-US" smtClean="0"/>
              <a:t>2017-4-27</a:t>
            </a:fld>
            <a:endParaRPr lang="zh-CN" altLang="en-US"/>
          </a:p>
        </p:txBody>
      </p:sp>
      <p:sp>
        <p:nvSpPr>
          <p:cNvPr id="4" name="页脚占位符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C3FCC698-A9D4-4743-86A7-051041231245}" type="slidenum">
              <a:rPr lang="zh-CN" altLang="en-US" smtClean="0"/>
              <a:t>‹#›</a:t>
            </a:fld>
            <a:endParaRPr lang="zh-CN" altLang="en-US"/>
          </a:p>
        </p:txBody>
      </p:sp>
    </p:spTree>
    <p:extLst>
      <p:ext uri="{BB962C8B-B14F-4D97-AF65-F5344CB8AC3E}">
        <p14:creationId xmlns:p14="http://schemas.microsoft.com/office/powerpoint/2010/main" val="719338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F5D85B45-3B2E-45B7-9378-BA2AC8D2CB55}" type="datetimeFigureOut">
              <a:rPr lang="zh-CN" altLang="en-US" smtClean="0"/>
              <a:pPr/>
              <a:t>2017-4-27</a:t>
            </a:fld>
            <a:endParaRPr lang="zh-CN" altLang="en-US"/>
          </a:p>
        </p:txBody>
      </p:sp>
      <p:sp>
        <p:nvSpPr>
          <p:cNvPr id="4" name="幻灯片图像占位符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D16F2401-9110-49C1-AEBB-AB66D5C482C1}" type="slidenum">
              <a:rPr lang="zh-CN" altLang="en-US" smtClean="0"/>
              <a:pPr/>
              <a:t>‹#›</a:t>
            </a:fld>
            <a:endParaRPr lang="zh-CN" altLang="en-US"/>
          </a:p>
        </p:txBody>
      </p:sp>
    </p:spTree>
    <p:extLst>
      <p:ext uri="{BB962C8B-B14F-4D97-AF65-F5344CB8AC3E}">
        <p14:creationId xmlns:p14="http://schemas.microsoft.com/office/powerpoint/2010/main" val="120668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1</a:t>
            </a:fld>
            <a:endParaRPr lang="zh-CN" altLang="en-US"/>
          </a:p>
        </p:txBody>
      </p:sp>
    </p:spTree>
    <p:extLst>
      <p:ext uri="{BB962C8B-B14F-4D97-AF65-F5344CB8AC3E}">
        <p14:creationId xmlns:p14="http://schemas.microsoft.com/office/powerpoint/2010/main" val="1281402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11</a:t>
            </a:fld>
            <a:endParaRPr lang="zh-CN" altLang="en-US"/>
          </a:p>
        </p:txBody>
      </p:sp>
    </p:spTree>
    <p:extLst>
      <p:ext uri="{BB962C8B-B14F-4D97-AF65-F5344CB8AC3E}">
        <p14:creationId xmlns:p14="http://schemas.microsoft.com/office/powerpoint/2010/main" val="4269456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12</a:t>
            </a:fld>
            <a:endParaRPr lang="zh-CN" altLang="en-US"/>
          </a:p>
        </p:txBody>
      </p:sp>
    </p:spTree>
    <p:extLst>
      <p:ext uri="{BB962C8B-B14F-4D97-AF65-F5344CB8AC3E}">
        <p14:creationId xmlns:p14="http://schemas.microsoft.com/office/powerpoint/2010/main" val="109832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13</a:t>
            </a:fld>
            <a:endParaRPr lang="zh-CN" altLang="en-US"/>
          </a:p>
        </p:txBody>
      </p:sp>
    </p:spTree>
    <p:extLst>
      <p:ext uri="{BB962C8B-B14F-4D97-AF65-F5344CB8AC3E}">
        <p14:creationId xmlns:p14="http://schemas.microsoft.com/office/powerpoint/2010/main" val="1531646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14</a:t>
            </a:fld>
            <a:endParaRPr lang="zh-CN" altLang="en-US"/>
          </a:p>
        </p:txBody>
      </p:sp>
    </p:spTree>
    <p:extLst>
      <p:ext uri="{BB962C8B-B14F-4D97-AF65-F5344CB8AC3E}">
        <p14:creationId xmlns:p14="http://schemas.microsoft.com/office/powerpoint/2010/main" val="3240694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16</a:t>
            </a:fld>
            <a:endParaRPr lang="zh-CN" altLang="en-US"/>
          </a:p>
        </p:txBody>
      </p:sp>
    </p:spTree>
    <p:extLst>
      <p:ext uri="{BB962C8B-B14F-4D97-AF65-F5344CB8AC3E}">
        <p14:creationId xmlns:p14="http://schemas.microsoft.com/office/powerpoint/2010/main" val="3745618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17</a:t>
            </a:fld>
            <a:endParaRPr lang="zh-CN" altLang="en-US"/>
          </a:p>
        </p:txBody>
      </p:sp>
    </p:spTree>
    <p:extLst>
      <p:ext uri="{BB962C8B-B14F-4D97-AF65-F5344CB8AC3E}">
        <p14:creationId xmlns:p14="http://schemas.microsoft.com/office/powerpoint/2010/main" val="435025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19</a:t>
            </a:fld>
            <a:endParaRPr lang="zh-CN" altLang="en-US"/>
          </a:p>
        </p:txBody>
      </p:sp>
    </p:spTree>
    <p:extLst>
      <p:ext uri="{BB962C8B-B14F-4D97-AF65-F5344CB8AC3E}">
        <p14:creationId xmlns:p14="http://schemas.microsoft.com/office/powerpoint/2010/main" val="4218322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20</a:t>
            </a:fld>
            <a:endParaRPr lang="zh-CN" altLang="en-US"/>
          </a:p>
        </p:txBody>
      </p:sp>
    </p:spTree>
    <p:extLst>
      <p:ext uri="{BB962C8B-B14F-4D97-AF65-F5344CB8AC3E}">
        <p14:creationId xmlns:p14="http://schemas.microsoft.com/office/powerpoint/2010/main" val="220542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2</a:t>
            </a:fld>
            <a:endParaRPr lang="zh-CN" altLang="en-US"/>
          </a:p>
        </p:txBody>
      </p:sp>
    </p:spTree>
    <p:extLst>
      <p:ext uri="{BB962C8B-B14F-4D97-AF65-F5344CB8AC3E}">
        <p14:creationId xmlns:p14="http://schemas.microsoft.com/office/powerpoint/2010/main" val="175653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3</a:t>
            </a:fld>
            <a:endParaRPr lang="zh-CN" altLang="en-US"/>
          </a:p>
        </p:txBody>
      </p:sp>
    </p:spTree>
    <p:extLst>
      <p:ext uri="{BB962C8B-B14F-4D97-AF65-F5344CB8AC3E}">
        <p14:creationId xmlns:p14="http://schemas.microsoft.com/office/powerpoint/2010/main" val="383918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4</a:t>
            </a:fld>
            <a:endParaRPr lang="zh-CN" altLang="en-US"/>
          </a:p>
        </p:txBody>
      </p:sp>
    </p:spTree>
    <p:extLst>
      <p:ext uri="{BB962C8B-B14F-4D97-AF65-F5344CB8AC3E}">
        <p14:creationId xmlns:p14="http://schemas.microsoft.com/office/powerpoint/2010/main" val="357897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5</a:t>
            </a:fld>
            <a:endParaRPr lang="zh-CN" altLang="en-US"/>
          </a:p>
        </p:txBody>
      </p:sp>
    </p:spTree>
    <p:extLst>
      <p:ext uri="{BB962C8B-B14F-4D97-AF65-F5344CB8AC3E}">
        <p14:creationId xmlns:p14="http://schemas.microsoft.com/office/powerpoint/2010/main" val="347647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6</a:t>
            </a:fld>
            <a:endParaRPr lang="zh-CN" altLang="en-US"/>
          </a:p>
        </p:txBody>
      </p:sp>
    </p:spTree>
    <p:extLst>
      <p:ext uri="{BB962C8B-B14F-4D97-AF65-F5344CB8AC3E}">
        <p14:creationId xmlns:p14="http://schemas.microsoft.com/office/powerpoint/2010/main" val="4270709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7</a:t>
            </a:fld>
            <a:endParaRPr lang="zh-CN" altLang="en-US"/>
          </a:p>
        </p:txBody>
      </p:sp>
    </p:spTree>
    <p:extLst>
      <p:ext uri="{BB962C8B-B14F-4D97-AF65-F5344CB8AC3E}">
        <p14:creationId xmlns:p14="http://schemas.microsoft.com/office/powerpoint/2010/main" val="179768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8</a:t>
            </a:fld>
            <a:endParaRPr lang="zh-CN" altLang="en-US"/>
          </a:p>
        </p:txBody>
      </p:sp>
    </p:spTree>
    <p:extLst>
      <p:ext uri="{BB962C8B-B14F-4D97-AF65-F5344CB8AC3E}">
        <p14:creationId xmlns:p14="http://schemas.microsoft.com/office/powerpoint/2010/main" val="1575043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与国际上最具代表性的同步辐射实验硅像素探测器</a:t>
            </a:r>
            <a:r>
              <a:rPr lang="en-US" altLang="zh-CN" dirty="0" smtClean="0"/>
              <a:t>Pilatus I</a:t>
            </a:r>
            <a:r>
              <a:rPr lang="zh-CN" altLang="en-US" dirty="0" smtClean="0"/>
              <a:t>和</a:t>
            </a:r>
            <a:r>
              <a:rPr lang="en-US" altLang="zh-CN" dirty="0" smtClean="0"/>
              <a:t>II</a:t>
            </a:r>
            <a:r>
              <a:rPr lang="zh-CN" altLang="en-US" dirty="0" smtClean="0"/>
              <a:t>读出芯片相比，本项目研制的</a:t>
            </a:r>
            <a:r>
              <a:rPr lang="en-US" altLang="zh-CN" dirty="0" smtClean="0"/>
              <a:t>ASIC</a:t>
            </a:r>
            <a:r>
              <a:rPr lang="zh-CN" altLang="en-US" dirty="0" smtClean="0"/>
              <a:t>芯片，总体达到同级水平，在帧刷新率、最高计数率、读出死时间等方面，已经实现超出</a:t>
            </a:r>
            <a:endParaRPr lang="zh-CN" altLang="en-US" dirty="0"/>
          </a:p>
        </p:txBody>
      </p:sp>
      <p:sp>
        <p:nvSpPr>
          <p:cNvPr id="4" name="灯片编号占位符 3"/>
          <p:cNvSpPr>
            <a:spLocks noGrp="1"/>
          </p:cNvSpPr>
          <p:nvPr>
            <p:ph type="sldNum" sz="quarter" idx="10"/>
          </p:nvPr>
        </p:nvSpPr>
        <p:spPr/>
        <p:txBody>
          <a:bodyPr/>
          <a:lstStyle/>
          <a:p>
            <a:fld id="{D16F2401-9110-49C1-AEBB-AB66D5C482C1}" type="slidenum">
              <a:rPr lang="zh-CN" altLang="en-US" smtClean="0"/>
              <a:pPr/>
              <a:t>9</a:t>
            </a:fld>
            <a:endParaRPr lang="zh-CN" altLang="en-US"/>
          </a:p>
        </p:txBody>
      </p:sp>
    </p:spTree>
    <p:extLst>
      <p:ext uri="{BB962C8B-B14F-4D97-AF65-F5344CB8AC3E}">
        <p14:creationId xmlns:p14="http://schemas.microsoft.com/office/powerpoint/2010/main" val="120859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733EDDC-D6BB-4B28-8CB0-789ACCB67E40}" type="datetime1">
              <a:rPr lang="zh-CN" altLang="en-US" smtClean="0"/>
              <a:t>2017-4-27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B8CA21-BDD0-4F93-AF7C-7DDFF7460155}" type="slidenum">
              <a:rPr lang="zh-CN" altLang="en-US" smtClean="0"/>
              <a:pPr/>
              <a:t>‹#›</a:t>
            </a:fld>
            <a:endParaRPr lang="zh-CN" altLang="en-US"/>
          </a:p>
        </p:txBody>
      </p:sp>
    </p:spTree>
    <p:extLst>
      <p:ext uri="{BB962C8B-B14F-4D97-AF65-F5344CB8AC3E}">
        <p14:creationId xmlns:p14="http://schemas.microsoft.com/office/powerpoint/2010/main" val="211957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2F2C4B4-8A7F-4847-B891-8EBDD324345A}" type="datetime1">
              <a:rPr lang="zh-CN" altLang="en-US" smtClean="0"/>
              <a:t>2017-4-27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B8CA21-BDD0-4F93-AF7C-7DDFF7460155}" type="slidenum">
              <a:rPr lang="zh-CN" altLang="en-US" smtClean="0"/>
              <a:pPr/>
              <a:t>‹#›</a:t>
            </a:fld>
            <a:endParaRPr lang="zh-CN" altLang="en-US"/>
          </a:p>
        </p:txBody>
      </p:sp>
    </p:spTree>
    <p:extLst>
      <p:ext uri="{BB962C8B-B14F-4D97-AF65-F5344CB8AC3E}">
        <p14:creationId xmlns:p14="http://schemas.microsoft.com/office/powerpoint/2010/main" val="357157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12BE591-4087-47E5-AA86-F058CB848B32}" type="datetime1">
              <a:rPr lang="zh-CN" altLang="en-US" smtClean="0"/>
              <a:t>2017-4-27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B8CA21-BDD0-4F93-AF7C-7DDFF7460155}" type="slidenum">
              <a:rPr lang="zh-CN" altLang="en-US" smtClean="0"/>
              <a:pPr/>
              <a:t>‹#›</a:t>
            </a:fld>
            <a:endParaRPr lang="zh-CN" altLang="en-US"/>
          </a:p>
        </p:txBody>
      </p:sp>
    </p:spTree>
    <p:extLst>
      <p:ext uri="{BB962C8B-B14F-4D97-AF65-F5344CB8AC3E}">
        <p14:creationId xmlns:p14="http://schemas.microsoft.com/office/powerpoint/2010/main" val="3238934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7D04F6-7BF9-4672-89D7-8A0068C062CB}" type="datetime1">
              <a:rPr lang="zh-CN" altLang="en-US" smtClean="0"/>
              <a:t>2017-4-27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B8CA21-BDD0-4F93-AF7C-7DDFF7460155}" type="slidenum">
              <a:rPr lang="zh-CN" altLang="en-US" smtClean="0"/>
              <a:pPr/>
              <a:t>‹#›</a:t>
            </a:fld>
            <a:endParaRPr lang="zh-CN" altLang="en-US"/>
          </a:p>
        </p:txBody>
      </p:sp>
    </p:spTree>
    <p:extLst>
      <p:ext uri="{BB962C8B-B14F-4D97-AF65-F5344CB8AC3E}">
        <p14:creationId xmlns:p14="http://schemas.microsoft.com/office/powerpoint/2010/main" val="345874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D8B4586-D516-457B-91AF-CC312A1C616E}" type="datetime1">
              <a:rPr lang="zh-CN" altLang="en-US" smtClean="0"/>
              <a:t>2017-4-27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B8CA21-BDD0-4F93-AF7C-7DDFF7460155}" type="slidenum">
              <a:rPr lang="zh-CN" altLang="en-US" smtClean="0"/>
              <a:pPr/>
              <a:t>‹#›</a:t>
            </a:fld>
            <a:endParaRPr lang="zh-CN" altLang="en-US"/>
          </a:p>
        </p:txBody>
      </p:sp>
    </p:spTree>
    <p:extLst>
      <p:ext uri="{BB962C8B-B14F-4D97-AF65-F5344CB8AC3E}">
        <p14:creationId xmlns:p14="http://schemas.microsoft.com/office/powerpoint/2010/main" val="149797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F302AD1-BF19-431C-8C80-D08FB1C4A794}" type="datetime1">
              <a:rPr lang="zh-CN" altLang="en-US" smtClean="0"/>
              <a:t>2017-4-27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B8CA21-BDD0-4F93-AF7C-7DDFF7460155}" type="slidenum">
              <a:rPr lang="zh-CN" altLang="en-US" smtClean="0"/>
              <a:pPr/>
              <a:t>‹#›</a:t>
            </a:fld>
            <a:endParaRPr lang="zh-CN" altLang="en-US"/>
          </a:p>
        </p:txBody>
      </p:sp>
    </p:spTree>
    <p:extLst>
      <p:ext uri="{BB962C8B-B14F-4D97-AF65-F5344CB8AC3E}">
        <p14:creationId xmlns:p14="http://schemas.microsoft.com/office/powerpoint/2010/main" val="129227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9761E13-8FC8-42D4-8B3A-A7849808221D}" type="datetime1">
              <a:rPr lang="zh-CN" altLang="en-US" smtClean="0"/>
              <a:t>2017-4-27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B8CA21-BDD0-4F93-AF7C-7DDFF7460155}" type="slidenum">
              <a:rPr lang="zh-CN" altLang="en-US" smtClean="0"/>
              <a:pPr/>
              <a:t>‹#›</a:t>
            </a:fld>
            <a:endParaRPr lang="zh-CN" altLang="en-US"/>
          </a:p>
        </p:txBody>
      </p:sp>
    </p:spTree>
    <p:extLst>
      <p:ext uri="{BB962C8B-B14F-4D97-AF65-F5344CB8AC3E}">
        <p14:creationId xmlns:p14="http://schemas.microsoft.com/office/powerpoint/2010/main" val="404724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487AC92-0590-470D-A2B9-375C3AB54F60}" type="datetime1">
              <a:rPr lang="zh-CN" altLang="en-US" smtClean="0"/>
              <a:t>2017-4-27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B8CA21-BDD0-4F93-AF7C-7DDFF7460155}" type="slidenum">
              <a:rPr lang="zh-CN" altLang="en-US" smtClean="0"/>
              <a:pPr/>
              <a:t>‹#›</a:t>
            </a:fld>
            <a:endParaRPr lang="zh-CN" altLang="en-US"/>
          </a:p>
        </p:txBody>
      </p:sp>
    </p:spTree>
    <p:extLst>
      <p:ext uri="{BB962C8B-B14F-4D97-AF65-F5344CB8AC3E}">
        <p14:creationId xmlns:p14="http://schemas.microsoft.com/office/powerpoint/2010/main" val="341788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510BB59-FC5B-4AB4-B085-B4E7BE4FA405}" type="datetime1">
              <a:rPr lang="zh-CN" altLang="en-US" smtClean="0"/>
              <a:t>2017-4-27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6948264" y="6453336"/>
            <a:ext cx="2133600" cy="365125"/>
          </a:xfrm>
        </p:spPr>
        <p:txBody>
          <a:bodyPr/>
          <a:lstStyle/>
          <a:p>
            <a:fld id="{78B8CA21-BDD0-4F93-AF7C-7DDFF7460155}" type="slidenum">
              <a:rPr lang="zh-CN" altLang="en-US" smtClean="0"/>
              <a:pPr/>
              <a:t>‹#›</a:t>
            </a:fld>
            <a:endParaRPr lang="zh-CN" altLang="en-US"/>
          </a:p>
        </p:txBody>
      </p:sp>
    </p:spTree>
    <p:extLst>
      <p:ext uri="{BB962C8B-B14F-4D97-AF65-F5344CB8AC3E}">
        <p14:creationId xmlns:p14="http://schemas.microsoft.com/office/powerpoint/2010/main" val="308539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2BFA963-0180-4435-A928-3BEC5CA7A0DD}" type="datetime1">
              <a:rPr lang="zh-CN" altLang="en-US" smtClean="0"/>
              <a:t>2017-4-27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B8CA21-BDD0-4F93-AF7C-7DDFF7460155}" type="slidenum">
              <a:rPr lang="zh-CN" altLang="en-US" smtClean="0"/>
              <a:pPr/>
              <a:t>‹#›</a:t>
            </a:fld>
            <a:endParaRPr lang="zh-CN" altLang="en-US"/>
          </a:p>
        </p:txBody>
      </p:sp>
    </p:spTree>
    <p:extLst>
      <p:ext uri="{BB962C8B-B14F-4D97-AF65-F5344CB8AC3E}">
        <p14:creationId xmlns:p14="http://schemas.microsoft.com/office/powerpoint/2010/main" val="2098227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6609C63-E3DD-4F67-AA61-31EC6911D82A}" type="datetime1">
              <a:rPr lang="zh-CN" altLang="en-US" smtClean="0"/>
              <a:t>2017-4-27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B8CA21-BDD0-4F93-AF7C-7DDFF7460155}" type="slidenum">
              <a:rPr lang="zh-CN" altLang="en-US" smtClean="0"/>
              <a:pPr/>
              <a:t>‹#›</a:t>
            </a:fld>
            <a:endParaRPr lang="zh-CN" altLang="en-US"/>
          </a:p>
        </p:txBody>
      </p:sp>
    </p:spTree>
    <p:extLst>
      <p:ext uri="{BB962C8B-B14F-4D97-AF65-F5344CB8AC3E}">
        <p14:creationId xmlns:p14="http://schemas.microsoft.com/office/powerpoint/2010/main" val="2806662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AC056-C333-42FD-A3AB-4CD2E9A286CC}" type="datetime1">
              <a:rPr lang="zh-CN" altLang="en-US" smtClean="0"/>
              <a:t>2017-4-27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8CA21-BDD0-4F93-AF7C-7DDFF7460155}" type="slidenum">
              <a:rPr lang="zh-CN" altLang="en-US" smtClean="0"/>
              <a:pPr/>
              <a:t>‹#›</a:t>
            </a:fld>
            <a:endParaRPr lang="zh-CN" altLang="en-US"/>
          </a:p>
        </p:txBody>
      </p:sp>
    </p:spTree>
    <p:extLst>
      <p:ext uri="{BB962C8B-B14F-4D97-AF65-F5344CB8AC3E}">
        <p14:creationId xmlns:p14="http://schemas.microsoft.com/office/powerpoint/2010/main" val="12280678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30.png"/><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8.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 y="2132856"/>
            <a:ext cx="9143998" cy="1872207"/>
          </a:xfrm>
          <a:prstGeom prst="rect">
            <a:avLst/>
          </a:prstGeom>
          <a:gradFill flip="none" rotWithShape="1">
            <a:gsLst>
              <a:gs pos="0">
                <a:srgbClr val="0070C0">
                  <a:lumMod val="100000"/>
                  <a:alpha val="70000"/>
                </a:srgbClr>
              </a:gs>
              <a:gs pos="20000">
                <a:srgbClr val="0070C0"/>
              </a:gs>
              <a:gs pos="10000">
                <a:srgbClr val="0070C0">
                  <a:alpha val="70000"/>
                </a:srgbClr>
              </a:gs>
              <a:gs pos="100000">
                <a:srgbClr val="0070C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
        <p:nvSpPr>
          <p:cNvPr id="3" name="副标题 2"/>
          <p:cNvSpPr>
            <a:spLocks noGrp="1"/>
          </p:cNvSpPr>
          <p:nvPr>
            <p:ph type="subTitle" idx="1"/>
          </p:nvPr>
        </p:nvSpPr>
        <p:spPr/>
        <p:txBody>
          <a:bodyPr/>
          <a:lstStyle/>
          <a:p>
            <a:endParaRPr lang="en-US" altLang="zh-CN" b="1" dirty="0">
              <a:solidFill>
                <a:schemeClr val="tx1"/>
              </a:solidFill>
            </a:endParaRPr>
          </a:p>
          <a:p>
            <a:endParaRPr lang="en-US" altLang="zh-CN" b="1" dirty="0" smtClean="0">
              <a:solidFill>
                <a:schemeClr val="tx1"/>
              </a:solidFill>
            </a:endParaRPr>
          </a:p>
          <a:p>
            <a:r>
              <a:rPr lang="en-US" altLang="zh-CN" b="1" dirty="0" smtClean="0">
                <a:solidFill>
                  <a:schemeClr val="tx1"/>
                </a:solidFill>
              </a:rPr>
              <a:t>2017</a:t>
            </a:r>
            <a:r>
              <a:rPr lang="zh-CN" altLang="en-US" b="1" dirty="0" smtClean="0">
                <a:solidFill>
                  <a:schemeClr val="tx1"/>
                </a:solidFill>
              </a:rPr>
              <a:t>年</a:t>
            </a:r>
            <a:r>
              <a:rPr lang="en-US" altLang="zh-CN" b="1" dirty="0">
                <a:solidFill>
                  <a:schemeClr val="tx1"/>
                </a:solidFill>
              </a:rPr>
              <a:t>4</a:t>
            </a:r>
            <a:r>
              <a:rPr lang="zh-CN" altLang="en-US" b="1" dirty="0" smtClean="0">
                <a:solidFill>
                  <a:schemeClr val="tx1"/>
                </a:solidFill>
              </a:rPr>
              <a:t>月</a:t>
            </a:r>
            <a:r>
              <a:rPr lang="en-US" altLang="zh-CN" b="1" dirty="0" smtClean="0">
                <a:solidFill>
                  <a:schemeClr val="tx1"/>
                </a:solidFill>
              </a:rPr>
              <a:t>27</a:t>
            </a:r>
            <a:r>
              <a:rPr lang="zh-CN" altLang="en-US" b="1" dirty="0" smtClean="0">
                <a:solidFill>
                  <a:schemeClr val="tx1"/>
                </a:solidFill>
              </a:rPr>
              <a:t>日</a:t>
            </a:r>
            <a:endParaRPr lang="zh-CN" altLang="en-US" b="1" dirty="0">
              <a:solidFill>
                <a:schemeClr val="tx1"/>
              </a:solidFill>
            </a:endParaRPr>
          </a:p>
        </p:txBody>
      </p:sp>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311" y="191295"/>
            <a:ext cx="813447" cy="540000"/>
          </a:xfrm>
          <a:prstGeom prst="rect">
            <a:avLst/>
          </a:prstGeom>
        </p:spPr>
      </p:pic>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890" y="190594"/>
            <a:ext cx="540000" cy="540000"/>
          </a:xfrm>
          <a:prstGeom prst="rect">
            <a:avLst/>
          </a:prstGeom>
        </p:spPr>
      </p:pic>
      <p:sp>
        <p:nvSpPr>
          <p:cNvPr id="8" name="页脚占位符 7"/>
          <p:cNvSpPr txBox="1">
            <a:spLocks/>
          </p:cNvSpPr>
          <p:nvPr/>
        </p:nvSpPr>
        <p:spPr>
          <a:xfrm>
            <a:off x="6039272" y="6309320"/>
            <a:ext cx="3104728" cy="484163"/>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smtClean="0">
                <a:latin typeface="华文行楷" panose="02010800040101010101" pitchFamily="2" charset="-122"/>
                <a:ea typeface="华文行楷" panose="02010800040101010101" pitchFamily="2" charset="-122"/>
              </a:rPr>
              <a:t>中国科学院</a:t>
            </a:r>
            <a:endParaRPr lang="en-US" altLang="zh-CN" sz="1600" dirty="0" smtClean="0">
              <a:latin typeface="华文行楷" panose="02010800040101010101" pitchFamily="2" charset="-122"/>
              <a:ea typeface="华文行楷" panose="02010800040101010101" pitchFamily="2" charset="-122"/>
            </a:endParaRPr>
          </a:p>
          <a:p>
            <a:pPr algn="r"/>
            <a:r>
              <a:rPr lang="zh-CN" altLang="en-US" i="1" dirty="0" smtClean="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高能物理研究所、中国科学技术大学</a:t>
            </a:r>
            <a:endParaRPr lang="zh-CN" altLang="en-US" i="1"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endParaRPr>
          </a:p>
        </p:txBody>
      </p:sp>
      <p:cxnSp>
        <p:nvCxnSpPr>
          <p:cNvPr id="9" name="直接连接符 8"/>
          <p:cNvCxnSpPr/>
          <p:nvPr/>
        </p:nvCxnSpPr>
        <p:spPr>
          <a:xfrm>
            <a:off x="5292080" y="6237312"/>
            <a:ext cx="2736304" cy="0"/>
          </a:xfrm>
          <a:prstGeom prst="line">
            <a:avLst/>
          </a:prstGeom>
          <a:ln w="15875">
            <a:gradFill flip="none" rotWithShape="1">
              <a:gsLst>
                <a:gs pos="25000">
                  <a:srgbClr val="FFC000"/>
                </a:gs>
                <a:gs pos="50000">
                  <a:srgbClr val="FF6600"/>
                </a:gs>
                <a:gs pos="98333">
                  <a:schemeClr val="bg1"/>
                </a:gs>
                <a:gs pos="833">
                  <a:schemeClr val="bg1"/>
                </a:gs>
                <a:gs pos="76000">
                  <a:srgbClr val="FFC000"/>
                </a:gs>
              </a:gsLst>
              <a:path path="circle">
                <a:fillToRect l="100000" t="100000"/>
              </a:path>
              <a:tileRect r="-100000" b="-100000"/>
            </a:gradFill>
            <a:miter lim="800000"/>
          </a:ln>
          <a:effectLst/>
        </p:spPr>
        <p:style>
          <a:lnRef idx="2">
            <a:schemeClr val="accent6"/>
          </a:lnRef>
          <a:fillRef idx="0">
            <a:schemeClr val="accent6"/>
          </a:fillRef>
          <a:effectRef idx="1">
            <a:schemeClr val="accent6"/>
          </a:effectRef>
          <a:fontRef idx="minor">
            <a:schemeClr val="tx1"/>
          </a:fontRef>
        </p:style>
      </p:cxnSp>
      <p:sp>
        <p:nvSpPr>
          <p:cNvPr id="11" name="标题 10"/>
          <p:cNvSpPr>
            <a:spLocks noGrp="1"/>
          </p:cNvSpPr>
          <p:nvPr>
            <p:ph type="ctrTitle"/>
          </p:nvPr>
        </p:nvSpPr>
        <p:spPr>
          <a:xfrm>
            <a:off x="170431" y="2333946"/>
            <a:ext cx="8973569" cy="1470025"/>
          </a:xfrm>
        </p:spPr>
        <p:txBody>
          <a:bodyPr>
            <a:normAutofit/>
          </a:bodyPr>
          <a:lstStyle/>
          <a:p>
            <a:r>
              <a:rPr lang="zh-CN" altLang="en-US" b="1" dirty="0" smtClean="0">
                <a:ln>
                  <a:solidFill>
                    <a:schemeClr val="tx2">
                      <a:lumMod val="50000"/>
                    </a:schemeClr>
                  </a:solidFill>
                </a:ln>
                <a:solidFill>
                  <a:schemeClr val="bg1"/>
                </a:solidFill>
                <a:latin typeface="微软雅黑" pitchFamily="34" charset="-122"/>
                <a:ea typeface="微软雅黑" pitchFamily="34" charset="-122"/>
                <a:cs typeface="+mj-cs"/>
              </a:rPr>
              <a:t>核探测与核电子学国家重点实验室</a:t>
            </a:r>
            <a:endParaRPr lang="en-US" altLang="zh-CN" sz="4000" b="1" dirty="0">
              <a:ln>
                <a:solidFill>
                  <a:schemeClr val="tx2">
                    <a:lumMod val="50000"/>
                  </a:schemeClr>
                </a:solidFill>
              </a:ln>
              <a:solidFill>
                <a:schemeClr val="bg1"/>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2943809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8B8CA21-BDD0-4F93-AF7C-7DDFF7460155}" type="slidenum">
              <a:rPr lang="zh-CN" altLang="en-US" smtClean="0"/>
              <a:pPr/>
              <a:t>10</a:t>
            </a:fld>
            <a:endParaRPr lang="zh-CN" altLang="en-US"/>
          </a:p>
        </p:txBody>
      </p:sp>
      <p:sp>
        <p:nvSpPr>
          <p:cNvPr id="3" name="标题 1"/>
          <p:cNvSpPr txBox="1">
            <a:spLocks/>
          </p:cNvSpPr>
          <p:nvPr/>
        </p:nvSpPr>
        <p:spPr>
          <a:xfrm>
            <a:off x="251520" y="188640"/>
            <a:ext cx="8268824"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32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开放课题</a:t>
            </a:r>
            <a:endParaRPr lang="zh-CN" altLang="en-US" sz="2800" b="1" dirty="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p:txBody>
      </p:sp>
      <p:sp>
        <p:nvSpPr>
          <p:cNvPr id="4" name="矩形 3"/>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5" name="矩形 4"/>
          <p:cNvSpPr/>
          <p:nvPr/>
        </p:nvSpPr>
        <p:spPr>
          <a:xfrm>
            <a:off x="368423" y="1412776"/>
            <a:ext cx="2888483" cy="430887"/>
          </a:xfrm>
          <a:prstGeom prst="rect">
            <a:avLst/>
          </a:prstGeom>
        </p:spPr>
        <p:txBody>
          <a:bodyPr wrap="none">
            <a:spAutoFit/>
          </a:bodyPr>
          <a:lstStyle/>
          <a:p>
            <a:pPr marL="342900" indent="-342900">
              <a:spcBef>
                <a:spcPts val="800"/>
              </a:spcBef>
              <a:spcAft>
                <a:spcPts val="800"/>
              </a:spcAft>
              <a:buSzPct val="80000"/>
              <a:buFont typeface="Wingdings" panose="05000000000000000000" pitchFamily="2" charset="2"/>
              <a:buChar char="l"/>
            </a:pPr>
            <a:r>
              <a:rPr lang="zh-CN" altLang="en-US" sz="2200" b="1" spc="98" dirty="0" smtClean="0">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参与的科研</a:t>
            </a:r>
            <a:r>
              <a:rPr lang="zh-CN" altLang="en-US" sz="2200" b="1" spc="98" dirty="0">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机构：</a:t>
            </a:r>
          </a:p>
        </p:txBody>
      </p:sp>
      <p:sp>
        <p:nvSpPr>
          <p:cNvPr id="6" name="矩形 5"/>
          <p:cNvSpPr/>
          <p:nvPr/>
        </p:nvSpPr>
        <p:spPr>
          <a:xfrm>
            <a:off x="539552" y="2204864"/>
            <a:ext cx="4104454" cy="3785652"/>
          </a:xfrm>
          <a:prstGeom prst="rect">
            <a:avLst/>
          </a:prstGeom>
        </p:spPr>
        <p:txBody>
          <a:bodyPr wrap="square">
            <a:spAutoFit/>
          </a:bodyPr>
          <a:lstStyle/>
          <a:p>
            <a:pPr marL="285750" indent="-285750" algn="just">
              <a:buClr>
                <a:srgbClr val="FF0000"/>
              </a:buClr>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中国工程物理研究院</a:t>
            </a:r>
            <a:endParaRPr lang="en-US" altLang="zh-CN" sz="2000" dirty="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中国</a:t>
            </a:r>
            <a:r>
              <a:rPr lang="zh-CN" altLang="en-US" sz="2000" dirty="0" smtClean="0">
                <a:latin typeface="微软雅黑" panose="020B0503020204020204" pitchFamily="34" charset="-122"/>
                <a:ea typeface="微软雅黑" panose="020B0503020204020204" pitchFamily="34" charset="-122"/>
              </a:rPr>
              <a:t>原子能科学研究</a:t>
            </a:r>
            <a:r>
              <a:rPr lang="zh-CN" altLang="en-US" sz="2000" dirty="0" smtClean="0">
                <a:latin typeface="微软雅黑" panose="020B0503020204020204" pitchFamily="34" charset="-122"/>
                <a:ea typeface="微软雅黑" panose="020B0503020204020204" pitchFamily="34" charset="-122"/>
              </a:rPr>
              <a:t>院</a:t>
            </a:r>
            <a:endParaRPr lang="en-US" altLang="zh-CN" sz="2000" dirty="0" smtClean="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中科院上海硅酸盐研究所</a:t>
            </a:r>
            <a:endParaRPr lang="en-US" altLang="zh-CN" sz="2000" dirty="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防化研究院二</a:t>
            </a:r>
            <a:r>
              <a:rPr lang="zh-CN" altLang="en-US" sz="2000" dirty="0" smtClean="0">
                <a:latin typeface="微软雅黑" panose="020B0503020204020204" pitchFamily="34" charset="-122"/>
                <a:ea typeface="微软雅黑" panose="020B0503020204020204" pitchFamily="34" charset="-122"/>
              </a:rPr>
              <a:t>所</a:t>
            </a:r>
            <a:endParaRPr lang="en-US" altLang="zh-CN" sz="2000" dirty="0" smtClean="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西南科技大学</a:t>
            </a:r>
            <a:endParaRPr lang="en-US" altLang="zh-CN" sz="2000" dirty="0" smtClean="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中山大学</a:t>
            </a:r>
            <a:endParaRPr lang="en-US" altLang="zh-CN" sz="2000" dirty="0" smtClean="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中科院紫金山天文台</a:t>
            </a:r>
            <a:endParaRPr lang="en-US" altLang="zh-CN" sz="2000" dirty="0" smtClean="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北京玻璃研究院</a:t>
            </a:r>
            <a:endParaRPr lang="en-US" altLang="zh-CN" sz="2000" dirty="0" smtClean="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天津市森特尔新技术有限公司院士专家工作站</a:t>
            </a:r>
            <a:endParaRPr lang="en-US" altLang="zh-CN" sz="2000" dirty="0" smtClean="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en-US" altLang="zh-CN" sz="2000" dirty="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endParaRPr lang="en-US" altLang="zh-CN" sz="2000" dirty="0" smtClean="0">
              <a:latin typeface="微软雅黑" panose="020B0503020204020204" pitchFamily="34" charset="-122"/>
              <a:ea typeface="微软雅黑" panose="020B0503020204020204" pitchFamily="34" charset="-122"/>
            </a:endParaRPr>
          </a:p>
        </p:txBody>
      </p:sp>
      <p:grpSp>
        <p:nvGrpSpPr>
          <p:cNvPr id="7" name="组合 6"/>
          <p:cNvGrpSpPr/>
          <p:nvPr/>
        </p:nvGrpSpPr>
        <p:grpSpPr>
          <a:xfrm>
            <a:off x="539552" y="1916832"/>
            <a:ext cx="7992888" cy="3816424"/>
            <a:chOff x="683568" y="3379625"/>
            <a:chExt cx="8064896" cy="2167391"/>
          </a:xfrm>
        </p:grpSpPr>
        <p:cxnSp>
          <p:nvCxnSpPr>
            <p:cNvPr id="8" name="直接连接符 7"/>
            <p:cNvCxnSpPr/>
            <p:nvPr/>
          </p:nvCxnSpPr>
          <p:spPr bwMode="auto">
            <a:xfrm>
              <a:off x="683568" y="3379625"/>
              <a:ext cx="8064896" cy="0"/>
            </a:xfrm>
            <a:prstGeom prst="line">
              <a:avLst/>
            </a:prstGeom>
            <a:solidFill>
              <a:schemeClr val="accent1"/>
            </a:solidFill>
            <a:ln w="9525" cap="flat" cmpd="sng" algn="ctr">
              <a:solidFill>
                <a:schemeClr val="tx1">
                  <a:lumMod val="75000"/>
                  <a:lumOff val="25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8"/>
            <p:cNvCxnSpPr/>
            <p:nvPr/>
          </p:nvCxnSpPr>
          <p:spPr bwMode="auto">
            <a:xfrm>
              <a:off x="683568" y="5547016"/>
              <a:ext cx="8064896" cy="0"/>
            </a:xfrm>
            <a:prstGeom prst="line">
              <a:avLst/>
            </a:prstGeom>
            <a:solidFill>
              <a:schemeClr val="accent1"/>
            </a:solidFill>
            <a:ln w="9525" cap="flat" cmpd="sng" algn="ctr">
              <a:solidFill>
                <a:schemeClr val="tx1">
                  <a:lumMod val="75000"/>
                  <a:lumOff val="25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矩形 9"/>
          <p:cNvSpPr/>
          <p:nvPr/>
        </p:nvSpPr>
        <p:spPr>
          <a:xfrm>
            <a:off x="4644008" y="2204864"/>
            <a:ext cx="4104454" cy="3477875"/>
          </a:xfrm>
          <a:prstGeom prst="rect">
            <a:avLst/>
          </a:prstGeom>
        </p:spPr>
        <p:txBody>
          <a:bodyPr wrap="square">
            <a:spAutoFit/>
          </a:bodyPr>
          <a:lstStyle/>
          <a:p>
            <a:pPr marL="285750" indent="-285750" algn="just">
              <a:buClr>
                <a:srgbClr val="FF000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清华大学</a:t>
            </a:r>
            <a:endParaRPr lang="en-US" altLang="zh-CN" sz="2000" dirty="0" smtClean="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中国科学院大学</a:t>
            </a:r>
            <a:endParaRPr lang="en-US" altLang="zh-CN" sz="2000" dirty="0" smtClean="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山东大学</a:t>
            </a:r>
            <a:endParaRPr lang="en-US" altLang="zh-CN" sz="2000" dirty="0" smtClean="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西安交通大学</a:t>
            </a:r>
            <a:endParaRPr lang="en-US" altLang="zh-CN" sz="2000" dirty="0" smtClean="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武汉大学</a:t>
            </a:r>
            <a:endParaRPr lang="en-US" altLang="zh-CN" sz="2000" dirty="0" smtClean="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安徽工业大学</a:t>
            </a:r>
            <a:endParaRPr lang="en-US" altLang="zh-CN" sz="2000" dirty="0" smtClean="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兰州大学</a:t>
            </a:r>
            <a:endParaRPr lang="en-US" altLang="zh-CN" sz="2000" dirty="0" smtClean="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南</a:t>
            </a:r>
            <a:r>
              <a:rPr lang="zh-CN" altLang="en-US" sz="2000" dirty="0" smtClean="0">
                <a:latin typeface="微软雅黑" panose="020B0503020204020204" pitchFamily="34" charset="-122"/>
                <a:ea typeface="微软雅黑" panose="020B0503020204020204" pitchFamily="34" charset="-122"/>
              </a:rPr>
              <a:t>华大学</a:t>
            </a:r>
            <a:endParaRPr lang="en-US" altLang="zh-CN" sz="2000" dirty="0" smtClean="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解放军电子工程学院</a:t>
            </a:r>
            <a:endParaRPr lang="en-US" altLang="zh-CN" sz="2000" dirty="0" smtClean="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r>
              <a:rPr lang="en-US" altLang="zh-CN" sz="2000" dirty="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285750" indent="-285750" algn="just">
              <a:buClr>
                <a:srgbClr val="FF0000"/>
              </a:buClr>
              <a:buFont typeface="Wingdings" panose="05000000000000000000" pitchFamily="2" charset="2"/>
              <a:buChar char="n"/>
            </a:pPr>
            <a:endParaRPr lang="en-US" altLang="zh-CN" sz="20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4839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51520" y="188640"/>
            <a:ext cx="8268824"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36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现有</a:t>
            </a:r>
            <a:r>
              <a:rPr lang="zh-CN" altLang="en-US" sz="3600" b="1" dirty="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平台的运行</a:t>
            </a:r>
          </a:p>
        </p:txBody>
      </p:sp>
      <p:sp>
        <p:nvSpPr>
          <p:cNvPr id="3" name="矩形 2"/>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4" name="矩形 3"/>
          <p:cNvSpPr/>
          <p:nvPr/>
        </p:nvSpPr>
        <p:spPr>
          <a:xfrm>
            <a:off x="395536" y="1251337"/>
            <a:ext cx="8352928" cy="5133713"/>
          </a:xfrm>
          <a:prstGeom prst="rect">
            <a:avLst/>
          </a:prstGeom>
        </p:spPr>
        <p:txBody>
          <a:bodyPr wrap="square">
            <a:spAutoFit/>
          </a:bodyPr>
          <a:lstStyle/>
          <a:p>
            <a:pPr marL="457200" indent="-457200" fontAlgn="auto">
              <a:lnSpc>
                <a:spcPct val="130000"/>
              </a:lnSpc>
              <a:spcBef>
                <a:spcPts val="0"/>
              </a:spcBef>
              <a:spcAft>
                <a:spcPts val="0"/>
              </a:spcAft>
              <a:buFont typeface="+mj-lt"/>
              <a:buAutoNum type="arabicPeriod"/>
            </a:pPr>
            <a:r>
              <a:rPr lang="zh-CN" altLang="en-US" sz="3600" b="1" dirty="0" smtClean="0">
                <a:solidFill>
                  <a:srgbClr val="0066FF"/>
                </a:solidFill>
                <a:latin typeface="微软雅黑" panose="020B0503020204020204" charset="-122"/>
                <a:ea typeface="微软雅黑" panose="020B0503020204020204" charset="-122"/>
                <a:sym typeface="+mn-ea"/>
              </a:rPr>
              <a:t> 半导体探测器</a:t>
            </a:r>
            <a:r>
              <a:rPr lang="zh-CN" altLang="en-US" sz="3600" b="1" dirty="0">
                <a:solidFill>
                  <a:srgbClr val="0066FF"/>
                </a:solidFill>
                <a:latin typeface="微软雅黑" panose="020B0503020204020204" charset="-122"/>
                <a:ea typeface="微软雅黑" panose="020B0503020204020204" charset="-122"/>
                <a:sym typeface="+mn-ea"/>
              </a:rPr>
              <a:t>研制与测试</a:t>
            </a:r>
            <a:r>
              <a:rPr lang="zh-CN" altLang="en-US" sz="3600" b="1" dirty="0" smtClean="0">
                <a:solidFill>
                  <a:srgbClr val="0066FF"/>
                </a:solidFill>
                <a:latin typeface="微软雅黑" panose="020B0503020204020204" charset="-122"/>
                <a:ea typeface="微软雅黑" panose="020B0503020204020204" charset="-122"/>
                <a:sym typeface="+mn-ea"/>
              </a:rPr>
              <a:t>平台</a:t>
            </a:r>
            <a:endParaRPr lang="zh-CN" altLang="en-US" sz="3600" b="1" dirty="0">
              <a:solidFill>
                <a:srgbClr val="0066FF"/>
              </a:solidFill>
              <a:latin typeface="微软雅黑" panose="020B0503020204020204" charset="-122"/>
              <a:ea typeface="微软雅黑" panose="020B0503020204020204" charset="-122"/>
              <a:sym typeface="+mn-ea"/>
            </a:endParaRPr>
          </a:p>
          <a:p>
            <a:pPr marL="457200" indent="-457200" fontAlgn="auto">
              <a:lnSpc>
                <a:spcPct val="130000"/>
              </a:lnSpc>
              <a:spcBef>
                <a:spcPts val="0"/>
              </a:spcBef>
              <a:spcAft>
                <a:spcPts val="0"/>
              </a:spcAft>
              <a:buFont typeface="+mj-lt"/>
              <a:buAutoNum type="arabicPeriod"/>
            </a:pPr>
            <a:r>
              <a:rPr lang="zh-CN" altLang="en-US" sz="3600" b="1" dirty="0" smtClean="0">
                <a:solidFill>
                  <a:srgbClr val="0066FF"/>
                </a:solidFill>
                <a:latin typeface="微软雅黑" panose="020B0503020204020204" charset="-122"/>
                <a:ea typeface="微软雅黑" panose="020B0503020204020204" charset="-122"/>
                <a:sym typeface="+mn-ea"/>
              </a:rPr>
              <a:t> 极</a:t>
            </a:r>
            <a:r>
              <a:rPr lang="zh-CN" altLang="en-US" sz="3600" b="1" dirty="0">
                <a:solidFill>
                  <a:srgbClr val="0066FF"/>
                </a:solidFill>
                <a:latin typeface="微软雅黑" panose="020B0503020204020204" charset="-122"/>
                <a:ea typeface="微软雅黑" panose="020B0503020204020204" charset="-122"/>
                <a:sym typeface="+mn-ea"/>
              </a:rPr>
              <a:t>低本底测试</a:t>
            </a:r>
            <a:r>
              <a:rPr lang="zh-CN" altLang="en-US" sz="3600" b="1" dirty="0" smtClean="0">
                <a:solidFill>
                  <a:srgbClr val="0066FF"/>
                </a:solidFill>
                <a:latin typeface="微软雅黑" panose="020B0503020204020204" charset="-122"/>
                <a:ea typeface="微软雅黑" panose="020B0503020204020204" charset="-122"/>
                <a:sym typeface="+mn-ea"/>
              </a:rPr>
              <a:t>装置</a:t>
            </a:r>
            <a:endParaRPr lang="zh-CN" altLang="en-US" sz="3600" b="1" dirty="0">
              <a:solidFill>
                <a:srgbClr val="0066FF"/>
              </a:solidFill>
              <a:latin typeface="微软雅黑" panose="020B0503020204020204" charset="-122"/>
              <a:ea typeface="微软雅黑" panose="020B0503020204020204" charset="-122"/>
              <a:sym typeface="+mn-ea"/>
            </a:endParaRPr>
          </a:p>
          <a:p>
            <a:pPr marL="457200" indent="-457200" fontAlgn="auto">
              <a:lnSpc>
                <a:spcPct val="130000"/>
              </a:lnSpc>
              <a:spcBef>
                <a:spcPts val="0"/>
              </a:spcBef>
              <a:spcAft>
                <a:spcPts val="0"/>
              </a:spcAft>
              <a:buFont typeface="+mj-lt"/>
              <a:buAutoNum type="arabicPeriod"/>
            </a:pPr>
            <a:r>
              <a:rPr lang="zh-CN" altLang="en-US" sz="3600" b="1" dirty="0" smtClean="0">
                <a:solidFill>
                  <a:srgbClr val="0066FF"/>
                </a:solidFill>
                <a:latin typeface="微软雅黑" panose="020B0503020204020204" charset="-122"/>
                <a:ea typeface="微软雅黑" panose="020B0503020204020204" charset="-122"/>
                <a:sym typeface="+mn-ea"/>
              </a:rPr>
              <a:t> </a:t>
            </a:r>
            <a:r>
              <a:rPr lang="en-US" altLang="zh-CN" sz="3600" b="1" dirty="0" smtClean="0">
                <a:solidFill>
                  <a:srgbClr val="0066FF"/>
                </a:solidFill>
                <a:latin typeface="微软雅黑" panose="020B0503020204020204" charset="-122"/>
                <a:ea typeface="微软雅黑" panose="020B0503020204020204" charset="-122"/>
                <a:sym typeface="+mn-ea"/>
              </a:rPr>
              <a:t>RPC</a:t>
            </a:r>
            <a:r>
              <a:rPr lang="zh-CN" altLang="en-US" sz="3600" b="1" dirty="0">
                <a:solidFill>
                  <a:srgbClr val="0066FF"/>
                </a:solidFill>
                <a:latin typeface="微软雅黑" panose="020B0503020204020204" charset="-122"/>
                <a:ea typeface="微软雅黑" panose="020B0503020204020204" charset="-122"/>
                <a:sym typeface="+mn-ea"/>
              </a:rPr>
              <a:t>测试</a:t>
            </a:r>
            <a:r>
              <a:rPr lang="zh-CN" altLang="en-US" sz="3600" b="1" dirty="0" smtClean="0">
                <a:solidFill>
                  <a:srgbClr val="0066FF"/>
                </a:solidFill>
                <a:latin typeface="微软雅黑" panose="020B0503020204020204" charset="-122"/>
                <a:ea typeface="微软雅黑" panose="020B0503020204020204" charset="-122"/>
                <a:sym typeface="+mn-ea"/>
              </a:rPr>
              <a:t>系统</a:t>
            </a:r>
            <a:endParaRPr lang="en-US" altLang="zh-CN" sz="3600" b="1" dirty="0" smtClean="0">
              <a:solidFill>
                <a:srgbClr val="0066FF"/>
              </a:solidFill>
              <a:latin typeface="微软雅黑" panose="020B0503020204020204" charset="-122"/>
              <a:ea typeface="微软雅黑" panose="020B0503020204020204" charset="-122"/>
              <a:sym typeface="+mn-ea"/>
            </a:endParaRPr>
          </a:p>
          <a:p>
            <a:pPr marL="457200" indent="-457200" fontAlgn="auto">
              <a:lnSpc>
                <a:spcPct val="130000"/>
              </a:lnSpc>
              <a:spcBef>
                <a:spcPts val="0"/>
              </a:spcBef>
              <a:spcAft>
                <a:spcPts val="0"/>
              </a:spcAft>
              <a:buFont typeface="+mj-lt"/>
              <a:buAutoNum type="arabicPeriod"/>
            </a:pPr>
            <a:r>
              <a:rPr lang="en-US" altLang="zh-CN" sz="3600" b="1" dirty="0" smtClean="0">
                <a:solidFill>
                  <a:srgbClr val="0066FF"/>
                </a:solidFill>
                <a:latin typeface="微软雅黑" panose="020B0503020204020204" charset="-122"/>
                <a:ea typeface="微软雅黑" panose="020B0503020204020204" charset="-122"/>
                <a:sym typeface="+mn-ea"/>
              </a:rPr>
              <a:t> PMT</a:t>
            </a:r>
            <a:r>
              <a:rPr lang="zh-CN" altLang="en-US" sz="3600" b="1" dirty="0">
                <a:solidFill>
                  <a:srgbClr val="0066FF"/>
                </a:solidFill>
                <a:latin typeface="微软雅黑" panose="020B0503020204020204" charset="-122"/>
                <a:ea typeface="微软雅黑" panose="020B0503020204020204" charset="-122"/>
                <a:sym typeface="+mn-ea"/>
              </a:rPr>
              <a:t>性能标定和刻度实验室</a:t>
            </a:r>
            <a:endParaRPr lang="zh-CN" altLang="en-US" sz="3600" b="1" dirty="0">
              <a:solidFill>
                <a:srgbClr val="0066FF"/>
              </a:solidFill>
              <a:latin typeface="微软雅黑" panose="020B0503020204020204" charset="-122"/>
              <a:ea typeface="微软雅黑" panose="020B0503020204020204" charset="-122"/>
              <a:sym typeface="+mn-ea"/>
            </a:endParaRPr>
          </a:p>
          <a:p>
            <a:pPr marL="457200" indent="-457200" fontAlgn="auto">
              <a:lnSpc>
                <a:spcPct val="130000"/>
              </a:lnSpc>
              <a:spcBef>
                <a:spcPts val="0"/>
              </a:spcBef>
              <a:spcAft>
                <a:spcPts val="0"/>
              </a:spcAft>
              <a:buFont typeface="+mj-lt"/>
              <a:buAutoNum type="arabicPeriod"/>
            </a:pPr>
            <a:r>
              <a:rPr lang="zh-CN" altLang="en-US" sz="3600" b="1" dirty="0" smtClean="0">
                <a:solidFill>
                  <a:srgbClr val="0066FF"/>
                </a:solidFill>
                <a:latin typeface="微软雅黑" panose="020B0503020204020204" charset="-122"/>
                <a:ea typeface="微软雅黑" panose="020B0503020204020204" charset="-122"/>
                <a:sym typeface="+mn-ea"/>
              </a:rPr>
              <a:t> 高</a:t>
            </a:r>
            <a:r>
              <a:rPr lang="zh-CN" altLang="en-US" sz="3600" b="1" dirty="0">
                <a:solidFill>
                  <a:srgbClr val="0066FF"/>
                </a:solidFill>
                <a:latin typeface="微软雅黑" panose="020B0503020204020204" charset="-122"/>
                <a:ea typeface="微软雅黑" panose="020B0503020204020204" charset="-122"/>
                <a:sym typeface="+mn-ea"/>
              </a:rPr>
              <a:t>精度探测器综合测试</a:t>
            </a:r>
            <a:r>
              <a:rPr lang="zh-CN" altLang="en-US" sz="3600" b="1" dirty="0" smtClean="0">
                <a:solidFill>
                  <a:srgbClr val="0066FF"/>
                </a:solidFill>
                <a:latin typeface="微软雅黑" panose="020B0503020204020204" charset="-122"/>
                <a:ea typeface="微软雅黑" panose="020B0503020204020204" charset="-122"/>
                <a:sym typeface="+mn-ea"/>
              </a:rPr>
              <a:t>平台</a:t>
            </a:r>
            <a:endParaRPr lang="zh-CN" altLang="en-US" sz="3600" b="1" dirty="0">
              <a:solidFill>
                <a:srgbClr val="0066FF"/>
              </a:solidFill>
              <a:latin typeface="微软雅黑" panose="020B0503020204020204" charset="-122"/>
              <a:ea typeface="微软雅黑" panose="020B0503020204020204" charset="-122"/>
              <a:sym typeface="+mn-ea"/>
            </a:endParaRPr>
          </a:p>
          <a:p>
            <a:pPr marL="457200" indent="-457200" fontAlgn="auto">
              <a:lnSpc>
                <a:spcPct val="130000"/>
              </a:lnSpc>
              <a:spcBef>
                <a:spcPts val="0"/>
              </a:spcBef>
              <a:spcAft>
                <a:spcPts val="0"/>
              </a:spcAft>
              <a:buFont typeface="+mj-lt"/>
              <a:buAutoNum type="arabicPeriod"/>
            </a:pPr>
            <a:r>
              <a:rPr lang="zh-CN" altLang="en-US" sz="3600" b="1" dirty="0" smtClean="0">
                <a:solidFill>
                  <a:srgbClr val="0066FF"/>
                </a:solidFill>
                <a:latin typeface="微软雅黑" panose="020B0503020204020204" charset="-122"/>
                <a:ea typeface="微软雅黑" panose="020B0503020204020204" charset="-122"/>
                <a:sym typeface="+mn-ea"/>
              </a:rPr>
              <a:t> 先进</a:t>
            </a:r>
            <a:r>
              <a:rPr lang="zh-CN" altLang="en-US" sz="3600" b="1" dirty="0">
                <a:solidFill>
                  <a:srgbClr val="0066FF"/>
                </a:solidFill>
                <a:latin typeface="微软雅黑" panose="020B0503020204020204" charset="-122"/>
                <a:ea typeface="微软雅黑" panose="020B0503020204020204" charset="-122"/>
                <a:sym typeface="+mn-ea"/>
              </a:rPr>
              <a:t>电子学测试和组装</a:t>
            </a:r>
            <a:r>
              <a:rPr lang="zh-CN" altLang="en-US" sz="3600" b="1" dirty="0" smtClean="0">
                <a:solidFill>
                  <a:srgbClr val="0066FF"/>
                </a:solidFill>
                <a:latin typeface="微软雅黑" panose="020B0503020204020204" charset="-122"/>
                <a:ea typeface="微软雅黑" panose="020B0503020204020204" charset="-122"/>
                <a:sym typeface="+mn-ea"/>
              </a:rPr>
              <a:t>平台</a:t>
            </a:r>
            <a:endParaRPr lang="zh-CN" altLang="en-US" sz="3600" b="1" dirty="0">
              <a:solidFill>
                <a:srgbClr val="0066FF"/>
              </a:solidFill>
              <a:latin typeface="微软雅黑" panose="020B0503020204020204" charset="-122"/>
              <a:ea typeface="微软雅黑" panose="020B0503020204020204" charset="-122"/>
              <a:sym typeface="+mn-ea"/>
            </a:endParaRPr>
          </a:p>
          <a:p>
            <a:pPr marL="457200" indent="-457200" fontAlgn="auto">
              <a:lnSpc>
                <a:spcPct val="130000"/>
              </a:lnSpc>
              <a:spcBef>
                <a:spcPts val="0"/>
              </a:spcBef>
              <a:spcAft>
                <a:spcPts val="0"/>
              </a:spcAft>
              <a:buFont typeface="+mj-lt"/>
              <a:buAutoNum type="arabicPeriod"/>
            </a:pPr>
            <a:r>
              <a:rPr lang="zh-CN" altLang="en-US" sz="3600" b="1" dirty="0" smtClean="0">
                <a:solidFill>
                  <a:srgbClr val="0066FF"/>
                </a:solidFill>
                <a:latin typeface="微软雅黑" panose="020B0503020204020204" charset="-122"/>
                <a:ea typeface="微软雅黑" panose="020B0503020204020204" charset="-122"/>
                <a:sym typeface="+mn-ea"/>
              </a:rPr>
              <a:t> 学科</a:t>
            </a:r>
            <a:r>
              <a:rPr lang="zh-CN" altLang="en-US" sz="3600" b="1" dirty="0">
                <a:solidFill>
                  <a:srgbClr val="0066FF"/>
                </a:solidFill>
                <a:latin typeface="微软雅黑" panose="020B0503020204020204" charset="-122"/>
                <a:ea typeface="微软雅黑" panose="020B0503020204020204" charset="-122"/>
                <a:sym typeface="+mn-ea"/>
              </a:rPr>
              <a:t>交叉应用</a:t>
            </a:r>
            <a:r>
              <a:rPr lang="zh-CN" altLang="en-US" sz="3600" b="1" dirty="0" smtClean="0">
                <a:solidFill>
                  <a:srgbClr val="0066FF"/>
                </a:solidFill>
                <a:latin typeface="微软雅黑" panose="020B0503020204020204" charset="-122"/>
                <a:ea typeface="微软雅黑" panose="020B0503020204020204" charset="-122"/>
                <a:sym typeface="+mn-ea"/>
              </a:rPr>
              <a:t>平台</a:t>
            </a:r>
            <a:endParaRPr lang="zh-CN" altLang="en-US" sz="3600" b="1" dirty="0">
              <a:solidFill>
                <a:srgbClr val="0066FF"/>
              </a:solidFill>
              <a:latin typeface="微软雅黑" panose="020B0503020204020204" charset="-122"/>
              <a:ea typeface="微软雅黑" panose="020B0503020204020204" charset="-122"/>
              <a:sym typeface="+mn-ea"/>
            </a:endParaRPr>
          </a:p>
        </p:txBody>
      </p:sp>
      <p:sp>
        <p:nvSpPr>
          <p:cNvPr id="10" name="灯片编号占位符 9"/>
          <p:cNvSpPr>
            <a:spLocks noGrp="1"/>
          </p:cNvSpPr>
          <p:nvPr>
            <p:ph type="sldNum" sz="quarter" idx="12"/>
          </p:nvPr>
        </p:nvSpPr>
        <p:spPr/>
        <p:txBody>
          <a:bodyPr/>
          <a:lstStyle/>
          <a:p>
            <a:fld id="{78B8CA21-BDD0-4F93-AF7C-7DDFF7460155}" type="slidenum">
              <a:rPr lang="zh-CN" altLang="en-US" smtClean="0"/>
              <a:pPr/>
              <a:t>11</a:t>
            </a:fld>
            <a:endParaRPr lang="zh-CN" altLang="en-US"/>
          </a:p>
        </p:txBody>
      </p:sp>
    </p:spTree>
    <p:extLst>
      <p:ext uri="{BB962C8B-B14F-4D97-AF65-F5344CB8AC3E}">
        <p14:creationId xmlns:p14="http://schemas.microsoft.com/office/powerpoint/2010/main" val="1393562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51520" y="188640"/>
            <a:ext cx="8640960"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32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实验平台：</a:t>
            </a:r>
            <a:r>
              <a:rPr lang="zh-CN" altLang="en-US" sz="26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半导体探测器研制与测试平台</a:t>
            </a:r>
            <a:endParaRPr lang="zh-CN" altLang="en-US" sz="2600" b="1" dirty="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p:txBody>
      </p:sp>
      <p:sp>
        <p:nvSpPr>
          <p:cNvPr id="3" name="矩形 2"/>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pic>
        <p:nvPicPr>
          <p:cNvPr id="4" name="图片 3"/>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00892" y="3609950"/>
            <a:ext cx="2105025" cy="1619250"/>
          </a:xfrm>
          <a:prstGeom prst="rect">
            <a:avLst/>
          </a:prstGeom>
          <a:noFill/>
          <a:ln w="28575">
            <a:solidFill>
              <a:srgbClr val="FFFF00"/>
            </a:solidFill>
          </a:ln>
        </p:spPr>
      </p:pic>
      <p:sp>
        <p:nvSpPr>
          <p:cNvPr id="5" name="圆角矩形 4"/>
          <p:cNvSpPr/>
          <p:nvPr/>
        </p:nvSpPr>
        <p:spPr bwMode="auto">
          <a:xfrm>
            <a:off x="251520" y="1298546"/>
            <a:ext cx="5472608" cy="1987578"/>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开展</a:t>
            </a:r>
            <a:r>
              <a:rPr lang="zh-CN" altLang="zh-CN" dirty="0" smtClean="0">
                <a:latin typeface="微软雅黑" panose="020B0503020204020204" pitchFamily="34" charset="-122"/>
                <a:ea typeface="微软雅黑" panose="020B0503020204020204" pitchFamily="34" charset="-122"/>
              </a:rPr>
              <a:t>半导体像素探测器及</a:t>
            </a:r>
            <a:r>
              <a:rPr lang="en-US" altLang="zh-CN" dirty="0" smtClean="0">
                <a:latin typeface="微软雅黑" panose="020B0503020204020204" pitchFamily="34" charset="-122"/>
                <a:ea typeface="微软雅黑" panose="020B0503020204020204" pitchFamily="34" charset="-122"/>
              </a:rPr>
              <a:t>ASIC</a:t>
            </a:r>
            <a:r>
              <a:rPr lang="zh-CN" altLang="zh-CN" dirty="0" smtClean="0">
                <a:latin typeface="微软雅黑" panose="020B0503020204020204" pitchFamily="34" charset="-122"/>
                <a:ea typeface="微软雅黑" panose="020B0503020204020204" pitchFamily="34" charset="-122"/>
              </a:rPr>
              <a:t>芯片的检测、邦定、组装和测试等</a:t>
            </a:r>
            <a:endParaRPr lang="en-US" altLang="zh-CN"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zh-CN" dirty="0" smtClean="0">
                <a:latin typeface="微软雅黑" panose="020B0503020204020204" pitchFamily="34" charset="-122"/>
                <a:ea typeface="微软雅黑" panose="020B0503020204020204" pitchFamily="34" charset="-122"/>
              </a:rPr>
              <a:t>致力于掌握半导体探测器的性能以及制作过程中的关键技术，特别是</a:t>
            </a:r>
            <a:r>
              <a:rPr lang="en-US" altLang="zh-CN" dirty="0" smtClean="0">
                <a:latin typeface="微软雅黑" panose="020B0503020204020204" pitchFamily="34" charset="-122"/>
                <a:ea typeface="微软雅黑" panose="020B0503020204020204" pitchFamily="34" charset="-122"/>
              </a:rPr>
              <a:t>MAPS</a:t>
            </a:r>
            <a:r>
              <a:rPr lang="zh-CN" altLang="zh-CN" dirty="0" smtClean="0">
                <a:latin typeface="微软雅黑" panose="020B0503020204020204" pitchFamily="34" charset="-122"/>
                <a:ea typeface="微软雅黑" panose="020B0503020204020204" pitchFamily="34" charset="-122"/>
              </a:rPr>
              <a:t>像素探测器和</a:t>
            </a:r>
            <a:r>
              <a:rPr lang="en-US" altLang="zh-CN" dirty="0" smtClean="0">
                <a:latin typeface="微软雅黑" panose="020B0503020204020204" pitchFamily="34" charset="-122"/>
                <a:ea typeface="微软雅黑" panose="020B0503020204020204" pitchFamily="34" charset="-122"/>
              </a:rPr>
              <a:t>SOI</a:t>
            </a:r>
            <a:r>
              <a:rPr lang="zh-CN" altLang="zh-CN" dirty="0" smtClean="0">
                <a:latin typeface="微软雅黑" panose="020B0503020204020204" pitchFamily="34" charset="-122"/>
                <a:ea typeface="微软雅黑" panose="020B0503020204020204" pitchFamily="34" charset="-122"/>
              </a:rPr>
              <a:t>探测器的重要部件的测试及</a:t>
            </a:r>
            <a:r>
              <a:rPr lang="en-US" altLang="zh-CN" dirty="0" smtClean="0">
                <a:latin typeface="微软雅黑" panose="020B0503020204020204" pitchFamily="34" charset="-122"/>
                <a:ea typeface="微软雅黑" panose="020B0503020204020204" pitchFamily="34" charset="-122"/>
              </a:rPr>
              <a:t>COB</a:t>
            </a:r>
            <a:r>
              <a:rPr lang="zh-CN" altLang="zh-CN" dirty="0" smtClean="0">
                <a:latin typeface="微软雅黑" panose="020B0503020204020204" pitchFamily="34" charset="-122"/>
                <a:ea typeface="微软雅黑" panose="020B0503020204020204" pitchFamily="34" charset="-122"/>
              </a:rPr>
              <a:t>工艺过程等。</a:t>
            </a:r>
            <a:endParaRPr lang="en-US" altLang="zh-CN"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dirty="0" smtClean="0">
                <a:latin typeface="微软雅黑" panose="020B0503020204020204" pitchFamily="34" charset="-122"/>
                <a:ea typeface="微软雅黑" panose="020B0503020204020204" pitchFamily="34" charset="-122"/>
              </a:rPr>
              <a:t>一个静态千级的恒温恒湿洁净实验室</a:t>
            </a:r>
            <a:endParaRPr lang="zh-CN" altLang="zh-CN" dirty="0" smtClean="0">
              <a:latin typeface="微软雅黑" panose="020B0503020204020204" pitchFamily="34" charset="-122"/>
              <a:ea typeface="微软雅黑" panose="020B0503020204020204" pitchFamily="34" charset="-122"/>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chemeClr val="tx1"/>
              </a:solidFill>
              <a:effectLst/>
              <a:latin typeface="Times New Roman" pitchFamily="18" charset="0"/>
            </a:endParaRPr>
          </a:p>
        </p:txBody>
      </p:sp>
      <p:sp>
        <p:nvSpPr>
          <p:cNvPr id="6" name="圆角矩形 5"/>
          <p:cNvSpPr/>
          <p:nvPr/>
        </p:nvSpPr>
        <p:spPr bwMode="auto">
          <a:xfrm>
            <a:off x="251520" y="3619937"/>
            <a:ext cx="5616624" cy="1666451"/>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Wingdings" panose="05000000000000000000" pitchFamily="2" charset="2"/>
              <a:buChar char="l"/>
            </a:pPr>
            <a:r>
              <a:rPr lang="en-US" altLang="zh-CN" dirty="0" smtClean="0">
                <a:latin typeface="微软雅黑" panose="020B0503020204020204" pitchFamily="34" charset="-122"/>
                <a:ea typeface="微软雅黑" panose="020B0503020204020204" pitchFamily="34" charset="-122"/>
              </a:rPr>
              <a:t>SOI</a:t>
            </a:r>
            <a:r>
              <a:rPr lang="zh-CN" altLang="en-US" dirty="0">
                <a:latin typeface="微软雅黑" panose="020B0503020204020204" pitchFamily="34" charset="-122"/>
                <a:ea typeface="微软雅黑" panose="020B0503020204020204" pitchFamily="34" charset="-122"/>
              </a:rPr>
              <a:t>芯片测试</a:t>
            </a:r>
          </a:p>
          <a:p>
            <a:pPr marL="285750" indent="-285750">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江门中微子实验的</a:t>
            </a:r>
            <a:r>
              <a:rPr lang="en-US" altLang="zh-CN" dirty="0">
                <a:latin typeface="微软雅黑" panose="020B0503020204020204" pitchFamily="34" charset="-122"/>
                <a:ea typeface="微软雅黑" panose="020B0503020204020204" pitchFamily="34" charset="-122"/>
              </a:rPr>
              <a:t>PMT</a:t>
            </a:r>
            <a:r>
              <a:rPr lang="zh-CN" altLang="en-US" dirty="0">
                <a:latin typeface="微软雅黑" panose="020B0503020204020204" pitchFamily="34" charset="-122"/>
                <a:ea typeface="微软雅黑" panose="020B0503020204020204" pitchFamily="34" charset="-122"/>
              </a:rPr>
              <a:t>玻壳的测试</a:t>
            </a:r>
            <a:endParaRPr lang="en-US" altLang="zh-CN"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LVDS</a:t>
            </a:r>
            <a:r>
              <a:rPr lang="zh-CN" altLang="en-US" dirty="0">
                <a:latin typeface="微软雅黑" panose="020B0503020204020204" pitchFamily="34" charset="-122"/>
                <a:ea typeface="微软雅黑" panose="020B0503020204020204" pitchFamily="34" charset="-122"/>
              </a:rPr>
              <a:t>驱动电路和</a:t>
            </a:r>
            <a:r>
              <a:rPr lang="en-US" altLang="zh-CN" dirty="0">
                <a:latin typeface="微软雅黑" panose="020B0503020204020204" pitchFamily="34" charset="-122"/>
                <a:ea typeface="微软雅黑" panose="020B0503020204020204" pitchFamily="34" charset="-122"/>
              </a:rPr>
              <a:t>LVDS</a:t>
            </a:r>
            <a:r>
              <a:rPr lang="zh-CN" altLang="en-US" dirty="0">
                <a:latin typeface="微软雅黑" panose="020B0503020204020204" pitchFamily="34" charset="-122"/>
                <a:ea typeface="微软雅黑" panose="020B0503020204020204" pitchFamily="34" charset="-122"/>
              </a:rPr>
              <a:t>接收电路的</a:t>
            </a:r>
            <a:r>
              <a:rPr lang="en-US" altLang="zh-CN" dirty="0">
                <a:latin typeface="微软雅黑" panose="020B0503020204020204" pitchFamily="34" charset="-122"/>
                <a:ea typeface="微软雅黑" panose="020B0503020204020204" pitchFamily="34" charset="-122"/>
              </a:rPr>
              <a:t>COB</a:t>
            </a:r>
            <a:r>
              <a:rPr lang="zh-CN" altLang="en-US" dirty="0">
                <a:latin typeface="微软雅黑" panose="020B0503020204020204" pitchFamily="34" charset="-122"/>
                <a:ea typeface="微软雅黑" panose="020B0503020204020204" pitchFamily="34" charset="-122"/>
              </a:rPr>
              <a:t>工艺制作与研究</a:t>
            </a:r>
            <a:endParaRPr lang="en-US" altLang="zh-CN"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smtClean="0">
                <a:latin typeface="微软雅黑" panose="020B0503020204020204" pitchFamily="34" charset="-122"/>
                <a:ea typeface="微软雅黑" panose="020B0503020204020204" pitchFamily="34" charset="-122"/>
              </a:rPr>
              <a:t>散</a:t>
            </a:r>
            <a:r>
              <a:rPr lang="zh-CN" altLang="en-US">
                <a:latin typeface="微软雅黑" panose="020B0503020204020204" pitchFamily="34" charset="-122"/>
                <a:ea typeface="微软雅黑" panose="020B0503020204020204" pitchFamily="34" charset="-122"/>
              </a:rPr>
              <a:t>裂</a:t>
            </a:r>
            <a:r>
              <a:rPr lang="zh-CN" altLang="en-US" smtClean="0">
                <a:latin typeface="微软雅黑" panose="020B0503020204020204" pitchFamily="34" charset="-122"/>
                <a:ea typeface="微软雅黑" panose="020B0503020204020204" pitchFamily="34" charset="-122"/>
              </a:rPr>
              <a:t>中子源</a:t>
            </a:r>
            <a:r>
              <a:rPr lang="zh-CN" altLang="en-US" dirty="0">
                <a:latin typeface="微软雅黑" panose="020B0503020204020204" pitchFamily="34" charset="-122"/>
                <a:ea typeface="微软雅黑" panose="020B0503020204020204" pitchFamily="34" charset="-122"/>
              </a:rPr>
              <a:t>实验的碳化硼块的形位检测</a:t>
            </a:r>
          </a:p>
        </p:txBody>
      </p:sp>
      <p:sp>
        <p:nvSpPr>
          <p:cNvPr id="7" name="圆角矩形 6"/>
          <p:cNvSpPr/>
          <p:nvPr/>
        </p:nvSpPr>
        <p:spPr bwMode="auto">
          <a:xfrm>
            <a:off x="251520" y="5674538"/>
            <a:ext cx="5607456" cy="1040610"/>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spcBef>
                <a:spcPts val="1200"/>
              </a:spcBef>
              <a:buFont typeface="Wingdings" panose="05000000000000000000" pitchFamily="2" charset="2"/>
              <a:buChar char="l"/>
            </a:pPr>
            <a:r>
              <a:rPr lang="zh-CN" altLang="en-US" dirty="0" smtClean="0">
                <a:latin typeface="微软雅黑" panose="020B0503020204020204" pitchFamily="34" charset="-122"/>
                <a:ea typeface="微软雅黑" panose="020B0503020204020204" pitchFamily="34" charset="-122"/>
              </a:rPr>
              <a:t>同步辐射</a:t>
            </a:r>
            <a:r>
              <a:rPr lang="zh-CN" altLang="en-US" dirty="0">
                <a:latin typeface="微软雅黑" panose="020B0503020204020204" pitchFamily="34" charset="-122"/>
                <a:ea typeface="微软雅黑" panose="020B0503020204020204" pitchFamily="34" charset="-122"/>
              </a:rPr>
              <a:t>实验像素探测器</a:t>
            </a:r>
          </a:p>
          <a:p>
            <a:pPr marL="285750" indent="-285750">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LHC</a:t>
            </a:r>
            <a:r>
              <a:rPr lang="zh-CN" altLang="en-US" dirty="0">
                <a:latin typeface="微软雅黑" panose="020B0503020204020204" pitchFamily="34" charset="-122"/>
                <a:ea typeface="微软雅黑" panose="020B0503020204020204" pitchFamily="34" charset="-122"/>
              </a:rPr>
              <a:t>实验升级</a:t>
            </a:r>
          </a:p>
          <a:p>
            <a:pPr marL="285750" indent="-285750">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BESIII</a:t>
            </a:r>
            <a:r>
              <a:rPr lang="zh-CN" altLang="en-US" dirty="0">
                <a:latin typeface="微软雅黑" panose="020B0503020204020204" pitchFamily="34" charset="-122"/>
                <a:ea typeface="微软雅黑" panose="020B0503020204020204" pitchFamily="34" charset="-122"/>
              </a:rPr>
              <a:t>谱仪升级</a:t>
            </a:r>
            <a:r>
              <a:rPr lang="zh-CN" altLang="en-US" dirty="0" smtClean="0">
                <a:latin typeface="微软雅黑" panose="020B0503020204020204" pitchFamily="34" charset="-122"/>
                <a:ea typeface="微软雅黑" panose="020B0503020204020204" pitchFamily="34" charset="-122"/>
              </a:rPr>
              <a:t>实验</a:t>
            </a:r>
            <a:endParaRPr lang="en-US" altLang="zh-CN"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endParaRPr lang="zh-CN" altLang="en-US" dirty="0">
              <a:latin typeface="微软雅黑" panose="020B0503020204020204" pitchFamily="34" charset="-122"/>
              <a:ea typeface="微软雅黑" panose="020B0503020204020204" pitchFamily="34" charset="-122"/>
            </a:endParaRPr>
          </a:p>
        </p:txBody>
      </p:sp>
      <p:pic>
        <p:nvPicPr>
          <p:cNvPr id="8" name="图片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7950" y="2366243"/>
            <a:ext cx="1790700" cy="1619250"/>
          </a:xfrm>
          <a:prstGeom prst="rect">
            <a:avLst/>
          </a:prstGeom>
          <a:noFill/>
          <a:ln w="28575">
            <a:solidFill>
              <a:srgbClr val="00FFFF"/>
            </a:solidFill>
          </a:ln>
        </p:spPr>
      </p:pic>
      <p:pic>
        <p:nvPicPr>
          <p:cNvPr id="9" name="Picture 4"/>
          <p:cNvPicPr/>
          <p:nvPr/>
        </p:nvPicPr>
        <p:blipFill>
          <a:blip r:embed="rId5">
            <a:extLst>
              <a:ext uri="{28A0092B-C50C-407E-A947-70E740481C1C}">
                <a14:useLocalDpi xmlns:a14="http://schemas.microsoft.com/office/drawing/2010/main"/>
              </a:ext>
            </a:extLst>
          </a:blip>
          <a:srcRect/>
          <a:stretch>
            <a:fillRect/>
          </a:stretch>
        </p:blipFill>
        <p:spPr bwMode="auto">
          <a:xfrm>
            <a:off x="7236296" y="756518"/>
            <a:ext cx="1755775" cy="1609725"/>
          </a:xfrm>
          <a:prstGeom prst="rect">
            <a:avLst/>
          </a:prstGeom>
          <a:ln w="28575">
            <a:solidFill>
              <a:srgbClr val="92D050"/>
            </a:solidFill>
          </a:ln>
          <a:effectLst>
            <a:outerShdw blurRad="292100" dist="139700" dir="2700000" algn="tl" rotWithShape="0">
              <a:srgbClr val="333333">
                <a:alpha val="65000"/>
              </a:srgbClr>
            </a:outerShdw>
          </a:effectLst>
          <a:extLst/>
        </p:spPr>
      </p:pic>
      <p:sp>
        <p:nvSpPr>
          <p:cNvPr id="10" name="TextBox 9"/>
          <p:cNvSpPr txBox="1"/>
          <p:nvPr/>
        </p:nvSpPr>
        <p:spPr>
          <a:xfrm>
            <a:off x="7457574" y="4952201"/>
            <a:ext cx="1723549" cy="276999"/>
          </a:xfrm>
          <a:prstGeom prst="rect">
            <a:avLst/>
          </a:prstGeom>
          <a:noFill/>
          <a:ln w="28575">
            <a:noFill/>
          </a:ln>
        </p:spPr>
        <p:txBody>
          <a:bodyPr wrap="none" rtlCol="0">
            <a:spAutoFit/>
          </a:bodyPr>
          <a:lstStyle/>
          <a:p>
            <a:pPr algn="r"/>
            <a:r>
              <a:rPr lang="zh-CN" altLang="en-US" sz="1200" b="1" dirty="0" smtClean="0">
                <a:solidFill>
                  <a:schemeClr val="bg1"/>
                </a:solidFill>
              </a:rPr>
              <a:t>绑定的拉力剪切力研究</a:t>
            </a:r>
            <a:endParaRPr lang="zh-CN" altLang="en-US" sz="1200" b="1" dirty="0">
              <a:solidFill>
                <a:schemeClr val="bg1"/>
              </a:solidFill>
            </a:endParaRPr>
          </a:p>
        </p:txBody>
      </p:sp>
      <p:sp>
        <p:nvSpPr>
          <p:cNvPr id="11" name="云形标注 10"/>
          <p:cNvSpPr/>
          <p:nvPr/>
        </p:nvSpPr>
        <p:spPr bwMode="auto">
          <a:xfrm>
            <a:off x="5914907" y="1504040"/>
            <a:ext cx="1248333" cy="432048"/>
          </a:xfrm>
          <a:prstGeom prst="cloudCallout">
            <a:avLst>
              <a:gd name="adj1" fmla="val 34908"/>
              <a:gd name="adj2" fmla="val 10835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bg1"/>
                </a:solidFill>
                <a:effectLst/>
                <a:latin typeface="Times New Roman" pitchFamily="18" charset="0"/>
              </a:rPr>
              <a:t>电路模块</a:t>
            </a:r>
          </a:p>
        </p:txBody>
      </p:sp>
      <p:sp>
        <p:nvSpPr>
          <p:cNvPr id="12" name="云形标注 11"/>
          <p:cNvSpPr/>
          <p:nvPr/>
        </p:nvSpPr>
        <p:spPr bwMode="auto">
          <a:xfrm>
            <a:off x="7625154" y="2493838"/>
            <a:ext cx="1206028" cy="432048"/>
          </a:xfrm>
          <a:prstGeom prst="cloudCallout">
            <a:avLst>
              <a:gd name="adj1" fmla="val -59533"/>
              <a:gd name="adj2" fmla="val 1179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eaLnBrk="0" fontAlgn="base" hangingPunct="0">
              <a:spcBef>
                <a:spcPct val="0"/>
              </a:spcBef>
              <a:spcAft>
                <a:spcPct val="0"/>
              </a:spcAft>
            </a:pPr>
            <a:r>
              <a:rPr kumimoji="0" lang="zh-CN" altLang="en-US" sz="1200" b="1" i="0" u="none" strike="noStrike" cap="none" normalizeH="0" baseline="0" dirty="0" smtClean="0">
                <a:ln>
                  <a:noFill/>
                </a:ln>
                <a:solidFill>
                  <a:schemeClr val="bg1"/>
                </a:solidFill>
                <a:effectLst/>
                <a:latin typeface="Times New Roman" pitchFamily="18" charset="0"/>
              </a:rPr>
              <a:t>绑定后的部分芯片</a:t>
            </a:r>
          </a:p>
        </p:txBody>
      </p:sp>
      <p:pic>
        <p:nvPicPr>
          <p:cNvPr id="13" name="图片 12" descr="20131008_140816(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43386" y="5381465"/>
            <a:ext cx="4639827" cy="1405121"/>
          </a:xfrm>
          <a:prstGeom prst="rect">
            <a:avLst/>
          </a:prstGeom>
          <a:ln w="28575">
            <a:solidFill>
              <a:srgbClr val="7030A0"/>
            </a:solidFill>
          </a:ln>
        </p:spPr>
      </p:pic>
      <p:sp>
        <p:nvSpPr>
          <p:cNvPr id="14" name="矩形 13"/>
          <p:cNvSpPr/>
          <p:nvPr/>
        </p:nvSpPr>
        <p:spPr>
          <a:xfrm>
            <a:off x="0" y="5373216"/>
            <a:ext cx="1331640" cy="369332"/>
          </a:xfrm>
          <a:prstGeom prst="rect">
            <a:avLst/>
          </a:prstGeom>
          <a:solidFill>
            <a:srgbClr val="FFFF00"/>
          </a:solidFill>
          <a:ln>
            <a:solidFill>
              <a:schemeClr val="bg1">
                <a:lumMod val="50000"/>
              </a:schemeClr>
            </a:solidFill>
          </a:ln>
        </p:spPr>
        <p:txBody>
          <a:bodyPr wrap="square">
            <a:spAutoFit/>
          </a:bodyPr>
          <a:lstStyle/>
          <a:p>
            <a:pPr algn="ctr"/>
            <a:r>
              <a:rPr lang="zh-CN" altLang="en-US" b="1" dirty="0">
                <a:latin typeface="微软雅黑" panose="020B0503020204020204" pitchFamily="34" charset="-122"/>
                <a:ea typeface="微软雅黑" panose="020B0503020204020204" pitchFamily="34" charset="-122"/>
                <a:cs typeface="Arial" panose="020B0604020202020204" pitchFamily="34" charset="0"/>
              </a:rPr>
              <a:t> </a:t>
            </a:r>
            <a:r>
              <a:rPr lang="zh-CN" altLang="en-US" b="1" i="1" dirty="0" smtClean="0">
                <a:latin typeface="微软雅黑" panose="020B0503020204020204" pitchFamily="34" charset="-122"/>
                <a:ea typeface="微软雅黑" panose="020B0503020204020204" pitchFamily="34" charset="-122"/>
                <a:cs typeface="Arial" panose="020B0604020202020204" pitchFamily="34" charset="0"/>
              </a:rPr>
              <a:t>应用</a:t>
            </a:r>
            <a:endParaRPr lang="zh-CN" altLang="en-US" b="1" i="1" dirty="0">
              <a:latin typeface="微软雅黑" panose="020B0503020204020204" pitchFamily="34" charset="-122"/>
              <a:ea typeface="微软雅黑" panose="020B0503020204020204" pitchFamily="34" charset="-122"/>
            </a:endParaRPr>
          </a:p>
        </p:txBody>
      </p:sp>
      <p:sp>
        <p:nvSpPr>
          <p:cNvPr id="15" name="矩形 14"/>
          <p:cNvSpPr/>
          <p:nvPr/>
        </p:nvSpPr>
        <p:spPr>
          <a:xfrm>
            <a:off x="0" y="3312626"/>
            <a:ext cx="1331640" cy="369332"/>
          </a:xfrm>
          <a:prstGeom prst="rect">
            <a:avLst/>
          </a:prstGeom>
          <a:solidFill>
            <a:srgbClr val="FFFF00"/>
          </a:solidFill>
          <a:ln>
            <a:solidFill>
              <a:schemeClr val="bg1">
                <a:lumMod val="50000"/>
              </a:schemeClr>
            </a:solidFill>
          </a:ln>
        </p:spPr>
        <p:txBody>
          <a:bodyPr wrap="square">
            <a:spAutoFit/>
          </a:bodyPr>
          <a:lstStyle/>
          <a:p>
            <a:pPr algn="ctr"/>
            <a:r>
              <a:rPr lang="zh-CN" altLang="en-US" b="1" dirty="0">
                <a:latin typeface="微软雅黑" panose="020B0503020204020204" pitchFamily="34" charset="-122"/>
                <a:ea typeface="微软雅黑" panose="020B0503020204020204" pitchFamily="34" charset="-122"/>
                <a:cs typeface="Arial" panose="020B0604020202020204" pitchFamily="34" charset="0"/>
              </a:rPr>
              <a:t> </a:t>
            </a:r>
            <a:r>
              <a:rPr lang="zh-CN" altLang="en-US" b="1" i="1" dirty="0" smtClean="0">
                <a:latin typeface="微软雅黑" panose="020B0503020204020204" pitchFamily="34" charset="-122"/>
                <a:ea typeface="微软雅黑" panose="020B0503020204020204" pitchFamily="34" charset="-122"/>
                <a:cs typeface="Arial" panose="020B0604020202020204" pitchFamily="34" charset="0"/>
              </a:rPr>
              <a:t>开展工作</a:t>
            </a:r>
            <a:endParaRPr lang="zh-CN" altLang="en-US" b="1" i="1" dirty="0">
              <a:latin typeface="微软雅黑" panose="020B0503020204020204" pitchFamily="34" charset="-122"/>
              <a:ea typeface="微软雅黑" panose="020B0503020204020204" pitchFamily="34" charset="-122"/>
            </a:endParaRPr>
          </a:p>
        </p:txBody>
      </p:sp>
      <p:sp>
        <p:nvSpPr>
          <p:cNvPr id="16" name="矩形 15"/>
          <p:cNvSpPr/>
          <p:nvPr/>
        </p:nvSpPr>
        <p:spPr>
          <a:xfrm>
            <a:off x="0" y="1068374"/>
            <a:ext cx="1331640" cy="369332"/>
          </a:xfrm>
          <a:prstGeom prst="rect">
            <a:avLst/>
          </a:prstGeom>
          <a:solidFill>
            <a:srgbClr val="FFFF00"/>
          </a:solidFill>
          <a:ln>
            <a:solidFill>
              <a:schemeClr val="bg1">
                <a:lumMod val="50000"/>
              </a:schemeClr>
            </a:solidFill>
          </a:ln>
        </p:spPr>
        <p:txBody>
          <a:bodyPr wrap="square">
            <a:spAutoFit/>
          </a:bodyPr>
          <a:lstStyle/>
          <a:p>
            <a:pPr algn="ctr"/>
            <a:r>
              <a:rPr lang="zh-CN" altLang="en-US" b="1" dirty="0">
                <a:latin typeface="微软雅黑" panose="020B0503020204020204" pitchFamily="34" charset="-122"/>
                <a:ea typeface="微软雅黑" panose="020B0503020204020204" pitchFamily="34" charset="-122"/>
                <a:cs typeface="Arial" panose="020B0604020202020204" pitchFamily="34" charset="0"/>
              </a:rPr>
              <a:t> </a:t>
            </a:r>
            <a:r>
              <a:rPr lang="zh-CN" altLang="en-US" b="1" i="1" dirty="0" smtClean="0">
                <a:latin typeface="微软雅黑" panose="020B0503020204020204" pitchFamily="34" charset="-122"/>
                <a:ea typeface="微软雅黑" panose="020B0503020204020204" pitchFamily="34" charset="-122"/>
                <a:cs typeface="Arial" panose="020B0604020202020204" pitchFamily="34" charset="0"/>
              </a:rPr>
              <a:t>平台</a:t>
            </a:r>
            <a:endParaRPr lang="zh-CN" altLang="en-US" b="1" i="1" dirty="0">
              <a:latin typeface="微软雅黑" panose="020B0503020204020204" pitchFamily="34" charset="-122"/>
              <a:ea typeface="微软雅黑" panose="020B0503020204020204" pitchFamily="34" charset="-122"/>
            </a:endParaRPr>
          </a:p>
        </p:txBody>
      </p:sp>
      <p:sp>
        <p:nvSpPr>
          <p:cNvPr id="17" name="灯片编号占位符 16"/>
          <p:cNvSpPr>
            <a:spLocks noGrp="1"/>
          </p:cNvSpPr>
          <p:nvPr>
            <p:ph type="sldNum" sz="quarter" idx="12"/>
          </p:nvPr>
        </p:nvSpPr>
        <p:spPr/>
        <p:txBody>
          <a:bodyPr/>
          <a:lstStyle/>
          <a:p>
            <a:fld id="{78B8CA21-BDD0-4F93-AF7C-7DDFF7460155}" type="slidenum">
              <a:rPr lang="zh-CN" altLang="en-US" smtClean="0"/>
              <a:pPr/>
              <a:t>12</a:t>
            </a:fld>
            <a:endParaRPr lang="zh-CN" altLang="en-US"/>
          </a:p>
        </p:txBody>
      </p:sp>
    </p:spTree>
    <p:extLst>
      <p:ext uri="{BB962C8B-B14F-4D97-AF65-F5344CB8AC3E}">
        <p14:creationId xmlns:p14="http://schemas.microsoft.com/office/powerpoint/2010/main" val="721871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51520" y="188640"/>
            <a:ext cx="8640960"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32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实验平台：</a:t>
            </a:r>
            <a:r>
              <a:rPr lang="zh-CN" altLang="en-US" sz="26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低本底测量装置</a:t>
            </a:r>
            <a:endParaRPr lang="zh-CN" altLang="en-US" sz="2600" b="1" dirty="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p:txBody>
      </p:sp>
      <p:sp>
        <p:nvSpPr>
          <p:cNvPr id="3" name="矩形 2"/>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17552" y="1038685"/>
            <a:ext cx="1858904" cy="3381931"/>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9" name="TextBox 18"/>
          <p:cNvSpPr txBox="1"/>
          <p:nvPr/>
        </p:nvSpPr>
        <p:spPr>
          <a:xfrm>
            <a:off x="251520" y="3645024"/>
            <a:ext cx="4212976" cy="3170099"/>
          </a:xfrm>
          <a:prstGeom prst="rect">
            <a:avLst/>
          </a:prstGeom>
          <a:noFill/>
        </p:spPr>
        <p:txBody>
          <a:bodyPr wrap="square" rtlCol="0">
            <a:spAutoFit/>
          </a:bodyPr>
          <a:lstStyle/>
          <a:p>
            <a:r>
              <a:rPr lang="zh-CN" altLang="en-US" sz="2000" dirty="0" smtClean="0">
                <a:latin typeface="Times New Roman" pitchFamily="18" charset="0"/>
                <a:ea typeface="微软雅黑" pitchFamily="34" charset="-122"/>
              </a:rPr>
              <a:t>高纯锗探测器型号</a:t>
            </a:r>
            <a:r>
              <a:rPr lang="en-US" altLang="zh-CN" sz="2000" dirty="0" smtClean="0">
                <a:latin typeface="Times New Roman" pitchFamily="18" charset="0"/>
                <a:ea typeface="微软雅黑" pitchFamily="34" charset="-122"/>
              </a:rPr>
              <a:t>: </a:t>
            </a:r>
            <a:r>
              <a:rPr lang="en-US" altLang="zh-CN" sz="2000" dirty="0" smtClean="0">
                <a:solidFill>
                  <a:srgbClr val="0000FF"/>
                </a:solidFill>
                <a:latin typeface="Times New Roman" pitchFamily="18" charset="0"/>
                <a:ea typeface="微软雅黑" pitchFamily="34" charset="-122"/>
              </a:rPr>
              <a:t>Canberra GC12021</a:t>
            </a:r>
            <a:r>
              <a:rPr lang="zh-CN" altLang="en-US" sz="2000" dirty="0" smtClean="0">
                <a:solidFill>
                  <a:srgbClr val="0000FF"/>
                </a:solidFill>
                <a:latin typeface="Times New Roman" pitchFamily="18" charset="0"/>
                <a:ea typeface="微软雅黑" pitchFamily="34" charset="-122"/>
              </a:rPr>
              <a:t> </a:t>
            </a:r>
            <a:endParaRPr lang="en-US" altLang="zh-CN" sz="2000" dirty="0">
              <a:solidFill>
                <a:srgbClr val="0000FF"/>
              </a:solidFill>
              <a:latin typeface="Times New Roman" pitchFamily="18" charset="0"/>
              <a:ea typeface="微软雅黑" pitchFamily="34" charset="-122"/>
            </a:endParaRPr>
          </a:p>
          <a:p>
            <a:r>
              <a:rPr lang="zh-CN" altLang="en-US" sz="2000" dirty="0" smtClean="0">
                <a:latin typeface="Times New Roman" pitchFamily="18" charset="0"/>
                <a:ea typeface="微软雅黑" pitchFamily="34" charset="-122"/>
              </a:rPr>
              <a:t>相对效率</a:t>
            </a:r>
            <a:r>
              <a:rPr lang="en-US" altLang="zh-CN" sz="2000" dirty="0" smtClean="0">
                <a:latin typeface="Times New Roman" pitchFamily="18" charset="0"/>
                <a:ea typeface="微软雅黑" pitchFamily="34" charset="-122"/>
              </a:rPr>
              <a:t>: </a:t>
            </a:r>
            <a:r>
              <a:rPr lang="en-US" altLang="zh-CN" sz="2000" dirty="0" smtClean="0">
                <a:solidFill>
                  <a:srgbClr val="0000FF"/>
                </a:solidFill>
                <a:latin typeface="Times New Roman" pitchFamily="18" charset="0"/>
                <a:ea typeface="微软雅黑" pitchFamily="34" charset="-122"/>
              </a:rPr>
              <a:t>120%</a:t>
            </a:r>
          </a:p>
          <a:p>
            <a:r>
              <a:rPr lang="zh-CN" altLang="en-US" sz="2000" dirty="0" smtClean="0">
                <a:latin typeface="Times New Roman" pitchFamily="18" charset="0"/>
                <a:ea typeface="微软雅黑" pitchFamily="34" charset="-122"/>
              </a:rPr>
              <a:t>能量分辨率</a:t>
            </a:r>
            <a:r>
              <a:rPr lang="en-US" altLang="zh-CN" sz="2000" dirty="0" smtClean="0">
                <a:latin typeface="Times New Roman" pitchFamily="18" charset="0"/>
                <a:ea typeface="微软雅黑" pitchFamily="34" charset="-122"/>
              </a:rPr>
              <a:t>: </a:t>
            </a:r>
            <a:r>
              <a:rPr lang="en-US" altLang="zh-CN" sz="2000" dirty="0" smtClean="0">
                <a:solidFill>
                  <a:srgbClr val="0000FF"/>
                </a:solidFill>
                <a:latin typeface="Times New Roman" pitchFamily="18" charset="0"/>
                <a:ea typeface="微软雅黑" pitchFamily="34" charset="-122"/>
              </a:rPr>
              <a:t>2.1KeV</a:t>
            </a:r>
            <a:r>
              <a:rPr lang="en-US" altLang="zh-CN" sz="2000" dirty="0" smtClean="0">
                <a:latin typeface="Times New Roman" pitchFamily="18" charset="0"/>
                <a:ea typeface="微软雅黑" pitchFamily="34" charset="-122"/>
              </a:rPr>
              <a:t> FWHM@1.33MeV</a:t>
            </a:r>
            <a:endParaRPr lang="en-US" altLang="zh-CN" sz="2000" dirty="0">
              <a:latin typeface="Times New Roman" pitchFamily="18" charset="0"/>
              <a:ea typeface="微软雅黑" pitchFamily="34" charset="-122"/>
            </a:endParaRPr>
          </a:p>
          <a:p>
            <a:r>
              <a:rPr lang="zh-CN" altLang="en-US" sz="2000" dirty="0" smtClean="0">
                <a:latin typeface="Times New Roman" pitchFamily="18" charset="0"/>
                <a:ea typeface="微软雅黑" pitchFamily="34" charset="-122"/>
              </a:rPr>
              <a:t>峰康比</a:t>
            </a:r>
            <a:r>
              <a:rPr lang="en-US" altLang="zh-CN" sz="2000" dirty="0" smtClean="0">
                <a:latin typeface="Times New Roman" pitchFamily="18" charset="0"/>
                <a:ea typeface="微软雅黑" pitchFamily="34" charset="-122"/>
              </a:rPr>
              <a:t>: </a:t>
            </a:r>
            <a:r>
              <a:rPr lang="en-US" altLang="zh-CN" sz="2000" dirty="0" smtClean="0">
                <a:solidFill>
                  <a:srgbClr val="0000FF"/>
                </a:solidFill>
                <a:latin typeface="Times New Roman" pitchFamily="18" charset="0"/>
                <a:ea typeface="微软雅黑" pitchFamily="34" charset="-122"/>
              </a:rPr>
              <a:t>80:1</a:t>
            </a:r>
            <a:endParaRPr lang="zh-CN" altLang="en-US" sz="2000" dirty="0" smtClean="0">
              <a:solidFill>
                <a:srgbClr val="0000FF"/>
              </a:solidFill>
              <a:latin typeface="Times New Roman" pitchFamily="18" charset="0"/>
              <a:ea typeface="微软雅黑" pitchFamily="34" charset="-122"/>
            </a:endParaRPr>
          </a:p>
          <a:p>
            <a:r>
              <a:rPr lang="zh-CN" altLang="en-US" sz="2000" dirty="0" smtClean="0">
                <a:latin typeface="Times New Roman" pitchFamily="18" charset="0"/>
                <a:ea typeface="微软雅黑" pitchFamily="34" charset="-122"/>
              </a:rPr>
              <a:t>峰康比（带反康）</a:t>
            </a:r>
            <a:r>
              <a:rPr lang="en-US" altLang="zh-CN" sz="2000" dirty="0" smtClean="0">
                <a:latin typeface="Times New Roman" pitchFamily="18" charset="0"/>
                <a:ea typeface="微软雅黑" pitchFamily="34" charset="-122"/>
              </a:rPr>
              <a:t>: </a:t>
            </a:r>
            <a:r>
              <a:rPr lang="en-US" altLang="zh-CN" sz="2000" dirty="0" smtClean="0">
                <a:solidFill>
                  <a:srgbClr val="0000FF"/>
                </a:solidFill>
                <a:latin typeface="Times New Roman" pitchFamily="18" charset="0"/>
                <a:ea typeface="微软雅黑" pitchFamily="34" charset="-122"/>
              </a:rPr>
              <a:t>1000:1 </a:t>
            </a:r>
          </a:p>
          <a:p>
            <a:r>
              <a:rPr lang="zh-CN" altLang="en-US" sz="2000" dirty="0" smtClean="0">
                <a:latin typeface="Times New Roman" pitchFamily="18" charset="0"/>
                <a:ea typeface="微软雅黑" pitchFamily="34" charset="-122"/>
              </a:rPr>
              <a:t>积分本底事例率</a:t>
            </a:r>
            <a:r>
              <a:rPr lang="en-US" altLang="zh-CN" sz="2000" dirty="0" smtClean="0">
                <a:latin typeface="Times New Roman" pitchFamily="18" charset="0"/>
                <a:ea typeface="微软雅黑" pitchFamily="34" charset="-122"/>
              </a:rPr>
              <a:t> (50KeV~2.5MeV)</a:t>
            </a:r>
            <a:r>
              <a:rPr lang="zh-CN" altLang="en-US" sz="2000" dirty="0" smtClean="0">
                <a:latin typeface="Times New Roman" pitchFamily="18" charset="0"/>
                <a:ea typeface="微软雅黑" pitchFamily="34" charset="-122"/>
              </a:rPr>
              <a:t>：</a:t>
            </a:r>
            <a:endParaRPr lang="en-US" altLang="zh-CN" sz="2000" dirty="0" smtClean="0">
              <a:latin typeface="Times New Roman" pitchFamily="18" charset="0"/>
              <a:ea typeface="微软雅黑" pitchFamily="34" charset="-122"/>
            </a:endParaRPr>
          </a:p>
          <a:p>
            <a:r>
              <a:rPr lang="en-US" altLang="zh-CN" sz="2000" dirty="0">
                <a:solidFill>
                  <a:srgbClr val="0000FF"/>
                </a:solidFill>
                <a:latin typeface="Times New Roman" pitchFamily="18" charset="0"/>
                <a:ea typeface="微软雅黑" pitchFamily="34" charset="-122"/>
              </a:rPr>
              <a:t> </a:t>
            </a:r>
            <a:r>
              <a:rPr lang="en-US" altLang="zh-CN" sz="2000" dirty="0" smtClean="0">
                <a:solidFill>
                  <a:srgbClr val="0000FF"/>
                </a:solidFill>
                <a:latin typeface="Times New Roman" pitchFamily="18" charset="0"/>
                <a:ea typeface="微软雅黑" pitchFamily="34" charset="-122"/>
              </a:rPr>
              <a:t>                        ≤ 0.01 CPS/100cm</a:t>
            </a:r>
            <a:r>
              <a:rPr lang="en-US" altLang="zh-CN" sz="2000" baseline="30000" dirty="0" smtClean="0">
                <a:solidFill>
                  <a:srgbClr val="0000FF"/>
                </a:solidFill>
                <a:latin typeface="Times New Roman" pitchFamily="18" charset="0"/>
                <a:ea typeface="微软雅黑" pitchFamily="34" charset="-122"/>
              </a:rPr>
              <a:t>3</a:t>
            </a:r>
            <a:r>
              <a:rPr lang="en-US" altLang="zh-CN" sz="2000" dirty="0" smtClean="0">
                <a:solidFill>
                  <a:srgbClr val="0000FF"/>
                </a:solidFill>
                <a:latin typeface="Times New Roman" pitchFamily="18" charset="0"/>
                <a:ea typeface="微软雅黑" pitchFamily="34" charset="-122"/>
              </a:rPr>
              <a:t>Ge </a:t>
            </a:r>
            <a:endParaRPr lang="en-US" altLang="zh-CN" sz="2000" b="1" dirty="0" smtClean="0">
              <a:solidFill>
                <a:srgbClr val="FF0000"/>
              </a:solidFill>
              <a:latin typeface="Times New Roman" pitchFamily="18" charset="0"/>
              <a:ea typeface="微软雅黑" pitchFamily="34" charset="-122"/>
            </a:endParaRPr>
          </a:p>
          <a:p>
            <a:r>
              <a:rPr lang="zh-CN" altLang="en-US" sz="2000" dirty="0" smtClean="0">
                <a:latin typeface="Times New Roman" pitchFamily="18" charset="0"/>
                <a:ea typeface="微软雅黑" pitchFamily="34" charset="-122"/>
              </a:rPr>
              <a:t>探测下限</a:t>
            </a:r>
            <a:r>
              <a:rPr lang="en-US" altLang="zh-CN" sz="2000" dirty="0" smtClean="0">
                <a:latin typeface="Times New Roman" pitchFamily="18" charset="0"/>
                <a:ea typeface="微软雅黑" pitchFamily="34" charset="-122"/>
              </a:rPr>
              <a:t>(U/</a:t>
            </a:r>
            <a:r>
              <a:rPr lang="en-US" altLang="zh-CN" sz="2000" dirty="0" err="1" smtClean="0">
                <a:latin typeface="Times New Roman" pitchFamily="18" charset="0"/>
                <a:ea typeface="微软雅黑" pitchFamily="34" charset="-122"/>
              </a:rPr>
              <a:t>Th</a:t>
            </a:r>
            <a:r>
              <a:rPr lang="en-US" altLang="zh-CN" sz="2000" dirty="0" smtClean="0">
                <a:latin typeface="Times New Roman" pitchFamily="18" charset="0"/>
                <a:ea typeface="微软雅黑" pitchFamily="34" charset="-122"/>
              </a:rPr>
              <a:t>):  </a:t>
            </a:r>
            <a:r>
              <a:rPr lang="en-US" altLang="zh-CN" sz="2000" dirty="0" smtClean="0">
                <a:solidFill>
                  <a:srgbClr val="0000FF"/>
                </a:solidFill>
                <a:latin typeface="Times New Roman" pitchFamily="18" charset="0"/>
                <a:ea typeface="微软雅黑" pitchFamily="34" charset="-122"/>
              </a:rPr>
              <a:t>≤ 0.01Bq/kg</a:t>
            </a:r>
            <a:endParaRPr lang="en-US" altLang="zh-CN" sz="2000" dirty="0">
              <a:solidFill>
                <a:srgbClr val="0000FF"/>
              </a:solidFill>
              <a:latin typeface="Times New Roman" pitchFamily="18" charset="0"/>
              <a:ea typeface="微软雅黑" pitchFamily="34" charset="-122"/>
            </a:endParaRPr>
          </a:p>
        </p:txBody>
      </p:sp>
      <p:pic>
        <p:nvPicPr>
          <p:cNvPr id="20" name="图片 1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187381" y="4653136"/>
            <a:ext cx="1293650" cy="1800200"/>
          </a:xfrm>
          <a:prstGeom prst="rect">
            <a:avLst/>
          </a:prstGeom>
          <a:noFill/>
          <a:ln w="28575">
            <a:solidFill>
              <a:schemeClr val="bg1"/>
            </a:solidFill>
          </a:ln>
          <a:effectLst/>
          <a:extLst>
            <a:ext uri="{53640926-AAD7-44D8-BBD7-CCE9431645EC}">
              <a14:shadowObscured xmlns:a14="http://schemas.microsoft.com/office/drawing/2010/main"/>
            </a:ext>
          </a:extLst>
        </p:spPr>
      </p:pic>
      <p:pic>
        <p:nvPicPr>
          <p:cNvPr id="21"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6636268" y="4653136"/>
            <a:ext cx="2150887" cy="1800199"/>
          </a:xfrm>
          <a:prstGeom prst="rect">
            <a:avLst/>
          </a:prstGeom>
          <a:noFill/>
          <a:ln w="28575">
            <a:solidFill>
              <a:schemeClr val="bg1"/>
            </a:solidFill>
          </a:ln>
          <a:effectLst/>
          <a:extLst>
            <a:ext uri="{53640926-AAD7-44D8-BBD7-CCE9431645EC}">
              <a14:shadowObscured xmlns:a14="http://schemas.microsoft.com/office/drawing/2010/main"/>
            </a:ext>
          </a:extLst>
        </p:spPr>
      </p:pic>
      <p:pic>
        <p:nvPicPr>
          <p:cNvPr id="22"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520" y="1149424"/>
            <a:ext cx="2475858" cy="238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直接箭头连接符 22"/>
          <p:cNvCxnSpPr>
            <a:cxnSpLocks noChangeAspect="1"/>
            <a:endCxn id="24" idx="1"/>
          </p:cNvCxnSpPr>
          <p:nvPr/>
        </p:nvCxnSpPr>
        <p:spPr>
          <a:xfrm flipV="1">
            <a:off x="2364534" y="1229405"/>
            <a:ext cx="742269" cy="51131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文本框 7"/>
          <p:cNvSpPr txBox="1">
            <a:spLocks noChangeAspect="1"/>
          </p:cNvSpPr>
          <p:nvPr/>
        </p:nvSpPr>
        <p:spPr>
          <a:xfrm>
            <a:off x="3106803" y="1075516"/>
            <a:ext cx="2678298" cy="307777"/>
          </a:xfrm>
          <a:prstGeom prst="rect">
            <a:avLst/>
          </a:prstGeom>
          <a:noFill/>
        </p:spPr>
        <p:txBody>
          <a:bodyPr wrap="square" rtlCol="0">
            <a:spAutoFit/>
          </a:bodyPr>
          <a:lstStyle>
            <a:defPPr>
              <a:defRPr lang="zh-CN"/>
            </a:defPPr>
            <a:lvl1pPr>
              <a:defRPr sz="1400" b="1" i="1">
                <a:solidFill>
                  <a:schemeClr val="bg1"/>
                </a:solidFill>
                <a:effectLst>
                  <a:outerShdw blurRad="38100" dist="38100" dir="2700000" algn="tl">
                    <a:srgbClr val="000000">
                      <a:alpha val="43137"/>
                    </a:srgbClr>
                  </a:outerShdw>
                </a:effectLst>
              </a:defRPr>
            </a:lvl1pPr>
          </a:lstStyle>
          <a:p>
            <a:r>
              <a:rPr lang="en-US" altLang="zh-CN" i="0" dirty="0">
                <a:solidFill>
                  <a:srgbClr val="0000CC"/>
                </a:solidFill>
                <a:effectLst/>
              </a:rPr>
              <a:t>5cm </a:t>
            </a:r>
            <a:r>
              <a:rPr lang="zh-CN" altLang="en-US" i="0" dirty="0">
                <a:solidFill>
                  <a:srgbClr val="0000CC"/>
                </a:solidFill>
                <a:effectLst/>
              </a:rPr>
              <a:t>塑料闪烁体</a:t>
            </a:r>
            <a:r>
              <a:rPr lang="en-US" altLang="zh-CN" i="0" dirty="0">
                <a:solidFill>
                  <a:srgbClr val="0000CC"/>
                </a:solidFill>
                <a:effectLst/>
              </a:rPr>
              <a:t>(</a:t>
            </a:r>
            <a:r>
              <a:rPr lang="zh-CN" altLang="en-US" i="0" dirty="0">
                <a:solidFill>
                  <a:srgbClr val="0000CC"/>
                </a:solidFill>
                <a:effectLst/>
              </a:rPr>
              <a:t>宇宙线反符合</a:t>
            </a:r>
            <a:r>
              <a:rPr lang="en-US" altLang="zh-CN" i="0" dirty="0">
                <a:solidFill>
                  <a:srgbClr val="0000CC"/>
                </a:solidFill>
                <a:effectLst/>
              </a:rPr>
              <a:t>)</a:t>
            </a:r>
            <a:endParaRPr lang="zh-CN" altLang="en-US" i="0" dirty="0">
              <a:solidFill>
                <a:srgbClr val="0000CC"/>
              </a:solidFill>
              <a:effectLst/>
            </a:endParaRPr>
          </a:p>
        </p:txBody>
      </p:sp>
      <p:cxnSp>
        <p:nvCxnSpPr>
          <p:cNvPr id="25" name="直接箭头连接符 24"/>
          <p:cNvCxnSpPr>
            <a:cxnSpLocks noChangeAspect="1"/>
            <a:endCxn id="26" idx="1"/>
          </p:cNvCxnSpPr>
          <p:nvPr/>
        </p:nvCxnSpPr>
        <p:spPr>
          <a:xfrm flipV="1">
            <a:off x="2225577" y="1700102"/>
            <a:ext cx="881226" cy="27309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6" name="文本框 11"/>
          <p:cNvSpPr txBox="1">
            <a:spLocks noChangeAspect="1"/>
          </p:cNvSpPr>
          <p:nvPr/>
        </p:nvSpPr>
        <p:spPr>
          <a:xfrm>
            <a:off x="3106803" y="1546213"/>
            <a:ext cx="1394449" cy="307777"/>
          </a:xfrm>
          <a:prstGeom prst="rect">
            <a:avLst/>
          </a:prstGeom>
          <a:noFill/>
        </p:spPr>
        <p:txBody>
          <a:bodyPr wrap="square" rtlCol="0">
            <a:spAutoFit/>
          </a:bodyPr>
          <a:lstStyle>
            <a:defPPr>
              <a:defRPr lang="zh-CN"/>
            </a:defPPr>
            <a:lvl1pPr>
              <a:defRPr sz="1400" b="1" i="1">
                <a:solidFill>
                  <a:schemeClr val="bg1"/>
                </a:solidFill>
                <a:effectLst>
                  <a:outerShdw blurRad="38100" dist="38100" dir="2700000" algn="tl">
                    <a:srgbClr val="000000">
                      <a:alpha val="43137"/>
                    </a:srgbClr>
                  </a:outerShdw>
                </a:effectLst>
              </a:defRPr>
            </a:lvl1pPr>
          </a:lstStyle>
          <a:p>
            <a:r>
              <a:rPr lang="en-US" altLang="zh-CN" i="0" dirty="0">
                <a:solidFill>
                  <a:srgbClr val="0000CC"/>
                </a:solidFill>
                <a:effectLst/>
              </a:rPr>
              <a:t>10cm </a:t>
            </a:r>
            <a:r>
              <a:rPr lang="zh-CN" altLang="en-US" i="0" dirty="0">
                <a:solidFill>
                  <a:srgbClr val="0000CC"/>
                </a:solidFill>
                <a:effectLst/>
              </a:rPr>
              <a:t>低本底铅</a:t>
            </a:r>
          </a:p>
        </p:txBody>
      </p:sp>
      <p:sp>
        <p:nvSpPr>
          <p:cNvPr id="27" name="文本框 12"/>
          <p:cNvSpPr txBox="1">
            <a:spLocks noChangeAspect="1"/>
          </p:cNvSpPr>
          <p:nvPr/>
        </p:nvSpPr>
        <p:spPr>
          <a:xfrm>
            <a:off x="3106803" y="2016910"/>
            <a:ext cx="1776265" cy="307777"/>
          </a:xfrm>
          <a:prstGeom prst="rect">
            <a:avLst/>
          </a:prstGeom>
          <a:noFill/>
        </p:spPr>
        <p:txBody>
          <a:bodyPr wrap="square" rtlCol="0">
            <a:spAutoFit/>
          </a:bodyPr>
          <a:lstStyle/>
          <a:p>
            <a:r>
              <a:rPr lang="en-US" altLang="zh-CN" sz="1400" b="1" dirty="0">
                <a:solidFill>
                  <a:srgbClr val="0000CC"/>
                </a:solidFill>
              </a:rPr>
              <a:t>15cm</a:t>
            </a:r>
            <a:r>
              <a:rPr lang="en-US" altLang="zh-CN" sz="1400" dirty="0">
                <a:solidFill>
                  <a:srgbClr val="0000CC"/>
                </a:solidFill>
              </a:rPr>
              <a:t> </a:t>
            </a:r>
            <a:r>
              <a:rPr lang="zh-CN" altLang="en-US" sz="1400" b="1" dirty="0">
                <a:solidFill>
                  <a:srgbClr val="0000CC"/>
                </a:solidFill>
              </a:rPr>
              <a:t>无氧铜</a:t>
            </a:r>
          </a:p>
        </p:txBody>
      </p:sp>
      <p:sp>
        <p:nvSpPr>
          <p:cNvPr id="28" name="文本框 13"/>
          <p:cNvSpPr txBox="1">
            <a:spLocks noChangeAspect="1"/>
          </p:cNvSpPr>
          <p:nvPr/>
        </p:nvSpPr>
        <p:spPr>
          <a:xfrm>
            <a:off x="3106802" y="3429000"/>
            <a:ext cx="2473309" cy="307777"/>
          </a:xfrm>
          <a:prstGeom prst="rect">
            <a:avLst/>
          </a:prstGeom>
          <a:noFill/>
        </p:spPr>
        <p:txBody>
          <a:bodyPr wrap="square" rtlCol="0">
            <a:spAutoFit/>
          </a:bodyPr>
          <a:lstStyle>
            <a:defPPr>
              <a:defRPr lang="zh-CN"/>
            </a:defPPr>
            <a:lvl1pPr>
              <a:defRPr sz="1400" b="1" i="1">
                <a:solidFill>
                  <a:schemeClr val="bg1"/>
                </a:solidFill>
                <a:effectLst>
                  <a:outerShdw blurRad="38100" dist="38100" dir="2700000" algn="tl">
                    <a:srgbClr val="000000">
                      <a:alpha val="43137"/>
                    </a:srgbClr>
                  </a:outerShdw>
                </a:effectLst>
              </a:defRPr>
            </a:lvl1pPr>
          </a:lstStyle>
          <a:p>
            <a:r>
              <a:rPr lang="en-US" altLang="zh-CN" i="0" dirty="0">
                <a:solidFill>
                  <a:srgbClr val="0000CC"/>
                </a:solidFill>
                <a:effectLst/>
              </a:rPr>
              <a:t>5.5cm BGO</a:t>
            </a:r>
            <a:r>
              <a:rPr lang="zh-CN" altLang="en-US" i="0" dirty="0">
                <a:solidFill>
                  <a:srgbClr val="0000CC"/>
                </a:solidFill>
                <a:effectLst/>
              </a:rPr>
              <a:t>晶体</a:t>
            </a:r>
            <a:r>
              <a:rPr lang="en-US" altLang="zh-CN" i="0" dirty="0">
                <a:solidFill>
                  <a:srgbClr val="0000CC"/>
                </a:solidFill>
                <a:effectLst/>
              </a:rPr>
              <a:t>(</a:t>
            </a:r>
            <a:r>
              <a:rPr lang="zh-CN" altLang="en-US" i="0" dirty="0">
                <a:solidFill>
                  <a:srgbClr val="0000CC"/>
                </a:solidFill>
                <a:effectLst/>
              </a:rPr>
              <a:t>反康探测器</a:t>
            </a:r>
            <a:r>
              <a:rPr lang="en-US" altLang="zh-CN" i="0" dirty="0">
                <a:solidFill>
                  <a:srgbClr val="0000CC"/>
                </a:solidFill>
                <a:effectLst/>
              </a:rPr>
              <a:t>)</a:t>
            </a:r>
            <a:endParaRPr lang="zh-CN" altLang="en-US" i="0" dirty="0">
              <a:solidFill>
                <a:srgbClr val="0000CC"/>
              </a:solidFill>
              <a:effectLst/>
            </a:endParaRPr>
          </a:p>
        </p:txBody>
      </p:sp>
      <p:cxnSp>
        <p:nvCxnSpPr>
          <p:cNvPr id="29" name="直接箭头连接符 28"/>
          <p:cNvCxnSpPr>
            <a:cxnSpLocks noChangeAspect="1"/>
            <a:endCxn id="32" idx="1"/>
          </p:cNvCxnSpPr>
          <p:nvPr/>
        </p:nvCxnSpPr>
        <p:spPr>
          <a:xfrm>
            <a:off x="1838347" y="2231941"/>
            <a:ext cx="1268456" cy="40955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0" name="直接箭头连接符 29"/>
          <p:cNvCxnSpPr>
            <a:cxnSpLocks noChangeAspect="1"/>
            <a:endCxn id="28" idx="1"/>
          </p:cNvCxnSpPr>
          <p:nvPr/>
        </p:nvCxnSpPr>
        <p:spPr>
          <a:xfrm>
            <a:off x="1648828" y="2492896"/>
            <a:ext cx="1457974" cy="108999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1" name="直接箭头连接符 30"/>
          <p:cNvCxnSpPr>
            <a:cxnSpLocks noChangeAspect="1"/>
            <a:endCxn id="27" idx="1"/>
          </p:cNvCxnSpPr>
          <p:nvPr/>
        </p:nvCxnSpPr>
        <p:spPr>
          <a:xfrm>
            <a:off x="2046407" y="2132857"/>
            <a:ext cx="1060396" cy="3794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2" name="文本框 21"/>
          <p:cNvSpPr txBox="1">
            <a:spLocks noChangeAspect="1"/>
          </p:cNvSpPr>
          <p:nvPr/>
        </p:nvSpPr>
        <p:spPr>
          <a:xfrm>
            <a:off x="3106803" y="2487607"/>
            <a:ext cx="2473309" cy="307777"/>
          </a:xfrm>
          <a:prstGeom prst="rect">
            <a:avLst/>
          </a:prstGeom>
          <a:noFill/>
        </p:spPr>
        <p:txBody>
          <a:bodyPr wrap="square" rtlCol="0">
            <a:spAutoFit/>
          </a:bodyPr>
          <a:lstStyle>
            <a:defPPr>
              <a:defRPr lang="zh-CN"/>
            </a:defPPr>
            <a:lvl1pPr>
              <a:defRPr sz="1400" b="1" i="1">
                <a:solidFill>
                  <a:schemeClr val="bg1"/>
                </a:solidFill>
                <a:effectLst>
                  <a:outerShdw blurRad="38100" dist="38100" dir="2700000" algn="tl">
                    <a:srgbClr val="000000">
                      <a:alpha val="43137"/>
                    </a:srgbClr>
                  </a:outerShdw>
                </a:effectLst>
              </a:defRPr>
            </a:lvl1pPr>
          </a:lstStyle>
          <a:p>
            <a:r>
              <a:rPr lang="zh-CN" altLang="en-US" i="0" dirty="0">
                <a:solidFill>
                  <a:srgbClr val="0000CC"/>
                </a:solidFill>
                <a:effectLst/>
              </a:rPr>
              <a:t>滨松</a:t>
            </a:r>
            <a:r>
              <a:rPr lang="en-US" altLang="zh-CN" i="0" dirty="0">
                <a:solidFill>
                  <a:srgbClr val="0000CC"/>
                </a:solidFill>
                <a:effectLst/>
              </a:rPr>
              <a:t>2</a:t>
            </a:r>
            <a:r>
              <a:rPr lang="zh-CN" altLang="en-US" i="0" dirty="0">
                <a:solidFill>
                  <a:srgbClr val="0000CC"/>
                </a:solidFill>
                <a:effectLst/>
              </a:rPr>
              <a:t>英寸低本底光电倍增管</a:t>
            </a:r>
          </a:p>
        </p:txBody>
      </p:sp>
      <p:cxnSp>
        <p:nvCxnSpPr>
          <p:cNvPr id="33" name="直接箭头连接符 32"/>
          <p:cNvCxnSpPr>
            <a:cxnSpLocks noChangeAspect="1"/>
            <a:endCxn id="34" idx="1"/>
          </p:cNvCxnSpPr>
          <p:nvPr/>
        </p:nvCxnSpPr>
        <p:spPr>
          <a:xfrm>
            <a:off x="1769954" y="2386405"/>
            <a:ext cx="1336849" cy="72578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4" name="文本框 18"/>
          <p:cNvSpPr txBox="1">
            <a:spLocks noChangeAspect="1"/>
          </p:cNvSpPr>
          <p:nvPr/>
        </p:nvSpPr>
        <p:spPr>
          <a:xfrm>
            <a:off x="3106803" y="2958304"/>
            <a:ext cx="2572352" cy="307777"/>
          </a:xfrm>
          <a:prstGeom prst="rect">
            <a:avLst/>
          </a:prstGeom>
          <a:noFill/>
        </p:spPr>
        <p:txBody>
          <a:bodyPr wrap="square" rtlCol="0">
            <a:spAutoFit/>
          </a:bodyPr>
          <a:lstStyle>
            <a:defPPr>
              <a:defRPr lang="zh-CN"/>
            </a:defPPr>
            <a:lvl1pPr>
              <a:defRPr sz="1400" b="1" i="1">
                <a:solidFill>
                  <a:schemeClr val="bg1"/>
                </a:solidFill>
                <a:effectLst>
                  <a:outerShdw blurRad="38100" dist="38100" dir="2700000" algn="tl">
                    <a:srgbClr val="000000">
                      <a:alpha val="43137"/>
                    </a:srgbClr>
                  </a:outerShdw>
                </a:effectLst>
              </a:defRPr>
            </a:lvl1pPr>
          </a:lstStyle>
          <a:p>
            <a:r>
              <a:rPr lang="zh-CN" altLang="en-US" i="0" dirty="0">
                <a:solidFill>
                  <a:srgbClr val="0000CC"/>
                </a:solidFill>
                <a:effectLst/>
              </a:rPr>
              <a:t>光电倍增管支撑</a:t>
            </a:r>
            <a:r>
              <a:rPr lang="en-US" altLang="zh-CN" i="0" dirty="0">
                <a:solidFill>
                  <a:srgbClr val="0000CC"/>
                </a:solidFill>
                <a:effectLst/>
              </a:rPr>
              <a:t>(10cm </a:t>
            </a:r>
            <a:r>
              <a:rPr lang="zh-CN" altLang="en-US" i="0" dirty="0">
                <a:solidFill>
                  <a:srgbClr val="0000CC"/>
                </a:solidFill>
                <a:effectLst/>
              </a:rPr>
              <a:t>无氧铜</a:t>
            </a:r>
            <a:r>
              <a:rPr lang="en-US" altLang="zh-CN" i="0" dirty="0">
                <a:solidFill>
                  <a:srgbClr val="0000CC"/>
                </a:solidFill>
                <a:effectLst/>
              </a:rPr>
              <a:t> )</a:t>
            </a:r>
            <a:endParaRPr lang="zh-CN" altLang="en-US" i="0" dirty="0">
              <a:solidFill>
                <a:srgbClr val="0000CC"/>
              </a:solidFill>
              <a:effectLst/>
            </a:endParaRPr>
          </a:p>
        </p:txBody>
      </p:sp>
      <p:sp>
        <p:nvSpPr>
          <p:cNvPr id="36" name="灯片编号占位符 35"/>
          <p:cNvSpPr>
            <a:spLocks noGrp="1"/>
          </p:cNvSpPr>
          <p:nvPr>
            <p:ph type="sldNum" sz="quarter" idx="12"/>
          </p:nvPr>
        </p:nvSpPr>
        <p:spPr/>
        <p:txBody>
          <a:bodyPr/>
          <a:lstStyle/>
          <a:p>
            <a:fld id="{78B8CA21-BDD0-4F93-AF7C-7DDFF7460155}" type="slidenum">
              <a:rPr lang="zh-CN" altLang="en-US" smtClean="0"/>
              <a:pPr/>
              <a:t>13</a:t>
            </a:fld>
            <a:endParaRPr lang="zh-CN" altLang="en-US"/>
          </a:p>
        </p:txBody>
      </p:sp>
    </p:spTree>
    <p:extLst>
      <p:ext uri="{BB962C8B-B14F-4D97-AF65-F5344CB8AC3E}">
        <p14:creationId xmlns:p14="http://schemas.microsoft.com/office/powerpoint/2010/main" val="1613244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51520" y="188640"/>
            <a:ext cx="8640960"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32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实验平台：</a:t>
            </a:r>
            <a:r>
              <a:rPr lang="en-US" altLang="zh-CN" sz="26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RPC</a:t>
            </a:r>
            <a:r>
              <a:rPr lang="zh-CN" altLang="en-US" sz="26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测试系统</a:t>
            </a:r>
            <a:endParaRPr lang="zh-CN" altLang="en-US" sz="2600" b="1" dirty="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p:txBody>
      </p:sp>
      <p:sp>
        <p:nvSpPr>
          <p:cNvPr id="3" name="矩形 2"/>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4" name="圆角矩形 3"/>
          <p:cNvSpPr/>
          <p:nvPr/>
        </p:nvSpPr>
        <p:spPr bwMode="auto">
          <a:xfrm>
            <a:off x="467544" y="1261833"/>
            <a:ext cx="5389822" cy="1735119"/>
          </a:xfrm>
          <a:prstGeom prst="roundRect">
            <a:avLst/>
          </a:prstGeom>
          <a:noFill/>
          <a:ln w="63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50000"/>
              </a:lnSpc>
              <a:spcBef>
                <a:spcPts val="3000"/>
              </a:spcBef>
            </a:pPr>
            <a:r>
              <a:rPr lang="en-US" altLang="zh-CN" dirty="0" smtClean="0">
                <a:latin typeface="Times New Roman" panose="02020603050405020304" pitchFamily="18" charset="0"/>
                <a:ea typeface="微软雅黑" panose="020B0503020204020204" pitchFamily="34" charset="-122"/>
              </a:rPr>
              <a:t>RPC</a:t>
            </a:r>
            <a:r>
              <a:rPr lang="zh-CN" altLang="en-US" dirty="0" smtClean="0">
                <a:latin typeface="Times New Roman" panose="02020603050405020304" pitchFamily="18" charset="0"/>
                <a:ea typeface="微软雅黑" panose="020B0503020204020204" pitchFamily="34" charset="-122"/>
              </a:rPr>
              <a:t>探测器在实验室阶段的性能测试及研究</a:t>
            </a:r>
            <a:endParaRPr lang="en-US" altLang="zh-CN" dirty="0" smtClean="0">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可调节气体比分</a:t>
            </a:r>
            <a:endParaRPr lang="en-US" altLang="zh-CN" dirty="0" smtClean="0">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自动控制高压升降</a:t>
            </a:r>
            <a:endParaRPr lang="en-US" altLang="zh-CN" dirty="0" smtClean="0">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阈值可预调节</a:t>
            </a:r>
            <a:endParaRPr lang="en-US" altLang="zh-CN" dirty="0" smtClean="0">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zh-CN" altLang="en-US" dirty="0">
                <a:latin typeface="Times New Roman" panose="02020603050405020304" pitchFamily="18" charset="0"/>
                <a:ea typeface="微软雅黑" panose="020B0503020204020204" pitchFamily="34" charset="-122"/>
              </a:rPr>
              <a:t>温湿</a:t>
            </a:r>
            <a:r>
              <a:rPr lang="zh-CN" altLang="en-US" dirty="0" smtClean="0">
                <a:latin typeface="Times New Roman" panose="02020603050405020304" pitchFamily="18" charset="0"/>
                <a:ea typeface="微软雅黑" panose="020B0503020204020204" pitchFamily="34" charset="-122"/>
              </a:rPr>
              <a:t>度可监控</a:t>
            </a:r>
            <a:endParaRPr lang="zh-CN" altLang="zh-CN" dirty="0" smtClean="0">
              <a:latin typeface="Times New Roman" panose="02020603050405020304" pitchFamily="18" charset="0"/>
              <a:ea typeface="微软雅黑" panose="020B0503020204020204" pitchFamily="34" charset="-122"/>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600" b="0" i="0" u="none" strike="noStrike" cap="none" normalizeH="0" dirty="0" smtClean="0">
              <a:ln>
                <a:noFill/>
              </a:ln>
              <a:solidFill>
                <a:schemeClr val="tx1"/>
              </a:solidFill>
              <a:effectLst/>
              <a:latin typeface="Times New Roman" pitchFamily="18" charset="0"/>
              <a:ea typeface="微软雅黑" panose="020B0503020204020204" pitchFamily="34" charset="-122"/>
            </a:endParaRPr>
          </a:p>
        </p:txBody>
      </p:sp>
      <p:sp>
        <p:nvSpPr>
          <p:cNvPr id="5" name="圆角矩形 4"/>
          <p:cNvSpPr/>
          <p:nvPr/>
        </p:nvSpPr>
        <p:spPr bwMode="auto">
          <a:xfrm>
            <a:off x="467544" y="3212976"/>
            <a:ext cx="5389822" cy="1584176"/>
          </a:xfrm>
          <a:prstGeom prst="roundRect">
            <a:avLst/>
          </a:prstGeom>
          <a:noFill/>
          <a:ln w="63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Wingdings" panose="05000000000000000000" pitchFamily="2" charset="2"/>
              <a:buChar char="l"/>
            </a:pPr>
            <a:endParaRPr lang="en-US" altLang="zh-CN" dirty="0" smtClean="0">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en-US" altLang="zh-CN" dirty="0" smtClean="0">
                <a:latin typeface="Times New Roman" panose="02020603050405020304" pitchFamily="18" charset="0"/>
                <a:ea typeface="微软雅黑" panose="020B0503020204020204" pitchFamily="34" charset="-122"/>
              </a:rPr>
              <a:t>BESIII</a:t>
            </a:r>
            <a:r>
              <a:rPr lang="zh-CN" altLang="en-US" dirty="0" smtClean="0">
                <a:latin typeface="Times New Roman" panose="02020603050405020304" pitchFamily="18" charset="0"/>
                <a:ea typeface="微软雅黑" panose="020B0503020204020204" pitchFamily="34" charset="-122"/>
              </a:rPr>
              <a:t>端盖飞行时间组测试</a:t>
            </a:r>
            <a:r>
              <a:rPr lang="en-US" altLang="zh-CN" dirty="0" smtClean="0">
                <a:latin typeface="Times New Roman" panose="02020603050405020304" pitchFamily="18" charset="0"/>
                <a:ea typeface="微软雅黑" panose="020B0503020204020204" pitchFamily="34" charset="-122"/>
              </a:rPr>
              <a:t>MRPC</a:t>
            </a:r>
            <a:r>
              <a:rPr lang="zh-CN" altLang="en-US" dirty="0" smtClean="0">
                <a:latin typeface="Times New Roman" panose="02020603050405020304" pitchFamily="18" charset="0"/>
                <a:ea typeface="微软雅黑" panose="020B0503020204020204" pitchFamily="34" charset="-122"/>
              </a:rPr>
              <a:t>气体</a:t>
            </a:r>
            <a:r>
              <a:rPr lang="en-US" altLang="zh-CN" dirty="0" smtClean="0">
                <a:latin typeface="Times New Roman" panose="02020603050405020304" pitchFamily="18" charset="0"/>
                <a:ea typeface="微软雅黑" panose="020B0503020204020204" pitchFamily="34" charset="-122"/>
              </a:rPr>
              <a:t>Monitor</a:t>
            </a:r>
          </a:p>
          <a:p>
            <a:pPr marL="285750" indent="-285750">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华北电力大学、清华大学、西安交通大学测试玻璃</a:t>
            </a:r>
            <a:r>
              <a:rPr lang="en-US" altLang="zh-CN" dirty="0" smtClean="0">
                <a:latin typeface="Times New Roman" panose="02020603050405020304" pitchFamily="18" charset="0"/>
                <a:ea typeface="微软雅黑" panose="020B0503020204020204" pitchFamily="34" charset="-122"/>
              </a:rPr>
              <a:t>RPC</a:t>
            </a:r>
            <a:r>
              <a:rPr lang="zh-CN" altLang="en-US" dirty="0" smtClean="0">
                <a:latin typeface="Times New Roman" panose="02020603050405020304" pitchFamily="18" charset="0"/>
                <a:ea typeface="微软雅黑" panose="020B0503020204020204" pitchFamily="34" charset="-122"/>
              </a:rPr>
              <a:t>、</a:t>
            </a:r>
            <a:r>
              <a:rPr lang="en-US" altLang="zh-CN" dirty="0" smtClean="0">
                <a:latin typeface="Times New Roman" panose="02020603050405020304" pitchFamily="18" charset="0"/>
                <a:ea typeface="微软雅黑" panose="020B0503020204020204" pitchFamily="34" charset="-122"/>
              </a:rPr>
              <a:t>MRPC</a:t>
            </a:r>
          </a:p>
        </p:txBody>
      </p:sp>
      <p:sp>
        <p:nvSpPr>
          <p:cNvPr id="6" name="圆角矩形 5"/>
          <p:cNvSpPr/>
          <p:nvPr/>
        </p:nvSpPr>
        <p:spPr bwMode="auto">
          <a:xfrm>
            <a:off x="467544" y="5013176"/>
            <a:ext cx="5389822" cy="1728192"/>
          </a:xfrm>
          <a:prstGeom prst="roundRect">
            <a:avLst/>
          </a:prstGeom>
          <a:noFill/>
          <a:ln w="63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研发更薄，更低噪声，更高计数率和更长寿命，甚至更大面积的单块</a:t>
            </a:r>
            <a:r>
              <a:rPr lang="en-US" altLang="zh-CN" dirty="0" smtClean="0">
                <a:latin typeface="Times New Roman" panose="02020603050405020304" pitchFamily="18" charset="0"/>
                <a:ea typeface="微软雅黑" panose="020B0503020204020204" pitchFamily="34" charset="-122"/>
              </a:rPr>
              <a:t>RPC</a:t>
            </a:r>
          </a:p>
          <a:p>
            <a:pPr marL="285750" indent="-285750">
              <a:buFont typeface="Wingdings" panose="05000000000000000000" pitchFamily="2" charset="2"/>
              <a:buChar char="l"/>
            </a:pPr>
            <a:r>
              <a:rPr lang="en-US" altLang="zh-CN" dirty="0" smtClean="0">
                <a:latin typeface="Times New Roman" panose="02020603050405020304" pitchFamily="18" charset="0"/>
                <a:ea typeface="微软雅黑" panose="020B0503020204020204" pitchFamily="34" charset="-122"/>
              </a:rPr>
              <a:t>ILC</a:t>
            </a:r>
            <a:r>
              <a:rPr lang="zh-CN" altLang="en-US" dirty="0" smtClean="0">
                <a:latin typeface="Times New Roman" panose="02020603050405020304" pitchFamily="18" charset="0"/>
                <a:ea typeface="微软雅黑" panose="020B0503020204020204" pitchFamily="34" charset="-122"/>
              </a:rPr>
              <a:t>探测器谱仪</a:t>
            </a:r>
            <a:endParaRPr lang="en-US" altLang="zh-CN" dirty="0" smtClean="0">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en-US" altLang="zh-CN" dirty="0" smtClean="0">
                <a:latin typeface="Times New Roman" panose="02020603050405020304" pitchFamily="18" charset="0"/>
                <a:ea typeface="微软雅黑" panose="020B0503020204020204" pitchFamily="34" charset="-122"/>
              </a:rPr>
              <a:t>LHC</a:t>
            </a:r>
            <a:r>
              <a:rPr lang="zh-CN" altLang="en-US" dirty="0" smtClean="0">
                <a:latin typeface="Times New Roman" panose="02020603050405020304" pitchFamily="18" charset="0"/>
                <a:ea typeface="微软雅黑" panose="020B0503020204020204" pitchFamily="34" charset="-122"/>
              </a:rPr>
              <a:t>实验升级，</a:t>
            </a:r>
            <a:r>
              <a:rPr lang="en-US" altLang="zh-CN" dirty="0">
                <a:latin typeface="Times New Roman" panose="02020603050405020304" pitchFamily="18" charset="0"/>
                <a:ea typeface="微软雅黑" panose="020B0503020204020204" pitchFamily="34" charset="-122"/>
              </a:rPr>
              <a:t>CEPC</a:t>
            </a:r>
            <a:r>
              <a:rPr lang="zh-CN" altLang="en-US" dirty="0" smtClean="0">
                <a:latin typeface="Times New Roman" panose="02020603050405020304" pitchFamily="18" charset="0"/>
                <a:ea typeface="微软雅黑" panose="020B0503020204020204" pitchFamily="34" charset="-122"/>
              </a:rPr>
              <a:t>，。。。</a:t>
            </a:r>
            <a:endParaRPr lang="en-US" altLang="zh-CN" dirty="0" smtClean="0">
              <a:latin typeface="Times New Roman" panose="02020603050405020304" pitchFamily="18" charset="0"/>
              <a:ea typeface="微软雅黑" panose="020B0503020204020204" pitchFamily="34" charset="-122"/>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600" b="0" i="0" u="none" strike="noStrike" cap="none" normalizeH="0" dirty="0" smtClean="0">
              <a:ln>
                <a:noFill/>
              </a:ln>
              <a:solidFill>
                <a:schemeClr val="tx1"/>
              </a:solidFill>
              <a:effectLst/>
              <a:latin typeface="Times New Roman" pitchFamily="18" charset="0"/>
              <a:ea typeface="微软雅黑" panose="020B0503020204020204" pitchFamily="34" charset="-122"/>
            </a:endParaRPr>
          </a:p>
        </p:txBody>
      </p:sp>
      <p:pic>
        <p:nvPicPr>
          <p:cNvPr id="7" name="图片 6" descr="K:\DATAPART1\实验室照片\DSCN2612.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44208" y="1541341"/>
            <a:ext cx="2555240" cy="1916430"/>
          </a:xfrm>
          <a:prstGeom prst="rect">
            <a:avLst/>
          </a:prstGeom>
          <a:noFill/>
          <a:ln w="28575">
            <a:solidFill>
              <a:srgbClr val="66FF33"/>
            </a:solidFill>
            <a:miter lim="800000"/>
            <a:headEnd/>
            <a:tailEnd/>
          </a:ln>
        </p:spPr>
      </p:pic>
      <p:pic>
        <p:nvPicPr>
          <p:cNvPr id="8" name="图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4208" y="4005064"/>
            <a:ext cx="2555240" cy="1924338"/>
          </a:xfrm>
          <a:prstGeom prst="rect">
            <a:avLst/>
          </a:prstGeom>
          <a:ln w="28575">
            <a:solidFill>
              <a:srgbClr val="00FFFF"/>
            </a:solidFill>
          </a:ln>
        </p:spPr>
      </p:pic>
      <p:sp>
        <p:nvSpPr>
          <p:cNvPr id="9" name="矩形 8"/>
          <p:cNvSpPr/>
          <p:nvPr/>
        </p:nvSpPr>
        <p:spPr>
          <a:xfrm>
            <a:off x="0" y="1068374"/>
            <a:ext cx="1331640" cy="369332"/>
          </a:xfrm>
          <a:prstGeom prst="rect">
            <a:avLst/>
          </a:prstGeom>
          <a:solidFill>
            <a:srgbClr val="FFFF00"/>
          </a:solidFill>
          <a:ln>
            <a:solidFill>
              <a:schemeClr val="bg1">
                <a:lumMod val="50000"/>
              </a:schemeClr>
            </a:solidFill>
          </a:ln>
        </p:spPr>
        <p:txBody>
          <a:bodyPr wrap="square">
            <a:spAutoFit/>
          </a:bodyPr>
          <a:lstStyle/>
          <a:p>
            <a:pPr algn="ctr"/>
            <a:r>
              <a:rPr lang="zh-CN" altLang="en-US" b="1" dirty="0">
                <a:latin typeface="微软雅黑" panose="020B0503020204020204" pitchFamily="34" charset="-122"/>
                <a:ea typeface="微软雅黑" panose="020B0503020204020204" pitchFamily="34" charset="-122"/>
                <a:cs typeface="Arial" panose="020B0604020202020204" pitchFamily="34" charset="0"/>
              </a:rPr>
              <a:t> </a:t>
            </a:r>
            <a:r>
              <a:rPr lang="zh-CN" altLang="en-US" b="1" i="1" dirty="0" smtClean="0">
                <a:latin typeface="微软雅黑" panose="020B0503020204020204" pitchFamily="34" charset="-122"/>
                <a:ea typeface="微软雅黑" panose="020B0503020204020204" pitchFamily="34" charset="-122"/>
                <a:cs typeface="Arial" panose="020B0604020202020204" pitchFamily="34" charset="0"/>
              </a:rPr>
              <a:t>平台功能</a:t>
            </a:r>
            <a:endParaRPr lang="zh-CN" altLang="en-US" b="1" i="1" dirty="0">
              <a:latin typeface="微软雅黑" panose="020B0503020204020204" pitchFamily="34" charset="-122"/>
              <a:ea typeface="微软雅黑" panose="020B0503020204020204" pitchFamily="34" charset="-122"/>
            </a:endParaRPr>
          </a:p>
        </p:txBody>
      </p:sp>
      <p:sp>
        <p:nvSpPr>
          <p:cNvPr id="10" name="矩形 9"/>
          <p:cNvSpPr/>
          <p:nvPr/>
        </p:nvSpPr>
        <p:spPr>
          <a:xfrm>
            <a:off x="0" y="3083917"/>
            <a:ext cx="1331640" cy="369332"/>
          </a:xfrm>
          <a:prstGeom prst="rect">
            <a:avLst/>
          </a:prstGeom>
          <a:solidFill>
            <a:srgbClr val="FFFF00"/>
          </a:solidFill>
          <a:ln>
            <a:solidFill>
              <a:schemeClr val="bg1">
                <a:lumMod val="50000"/>
              </a:schemeClr>
            </a:solidFill>
          </a:ln>
        </p:spPr>
        <p:txBody>
          <a:bodyPr wrap="square">
            <a:spAutoFit/>
          </a:bodyPr>
          <a:lstStyle/>
          <a:p>
            <a:pPr algn="ctr"/>
            <a:r>
              <a:rPr lang="zh-CN" altLang="en-US" b="1" i="1" dirty="0">
                <a:latin typeface="微软雅黑" panose="020B0503020204020204" pitchFamily="34" charset="-122"/>
                <a:ea typeface="微软雅黑" panose="020B0503020204020204" pitchFamily="34" charset="-122"/>
                <a:cs typeface="Arial" panose="020B0604020202020204" pitchFamily="34" charset="0"/>
              </a:rPr>
              <a:t> </a:t>
            </a:r>
            <a:r>
              <a:rPr lang="zh-CN" altLang="en-US" b="1" i="1" dirty="0" smtClean="0">
                <a:latin typeface="微软雅黑" panose="020B0503020204020204" pitchFamily="34" charset="-122"/>
                <a:ea typeface="微软雅黑" panose="020B0503020204020204" pitchFamily="34" charset="-122"/>
                <a:cs typeface="Arial" panose="020B0604020202020204" pitchFamily="34" charset="0"/>
              </a:rPr>
              <a:t>开展工作</a:t>
            </a:r>
            <a:endParaRPr lang="zh-CN" altLang="en-US" b="1" i="1" dirty="0">
              <a:latin typeface="微软雅黑" panose="020B0503020204020204" pitchFamily="34" charset="-122"/>
              <a:ea typeface="微软雅黑" panose="020B0503020204020204" pitchFamily="34" charset="-122"/>
            </a:endParaRPr>
          </a:p>
        </p:txBody>
      </p:sp>
      <p:sp>
        <p:nvSpPr>
          <p:cNvPr id="11" name="矩形 10"/>
          <p:cNvSpPr/>
          <p:nvPr/>
        </p:nvSpPr>
        <p:spPr>
          <a:xfrm>
            <a:off x="0" y="4855494"/>
            <a:ext cx="1331640" cy="369332"/>
          </a:xfrm>
          <a:prstGeom prst="rect">
            <a:avLst/>
          </a:prstGeom>
          <a:solidFill>
            <a:srgbClr val="FFFF00"/>
          </a:solidFill>
          <a:ln>
            <a:solidFill>
              <a:schemeClr val="bg1">
                <a:lumMod val="50000"/>
              </a:schemeClr>
            </a:solidFill>
          </a:ln>
        </p:spPr>
        <p:txBody>
          <a:bodyPr wrap="square">
            <a:spAutoFit/>
          </a:bodyPr>
          <a:lstStyle/>
          <a:p>
            <a:pPr algn="ctr"/>
            <a:r>
              <a:rPr lang="zh-CN" altLang="en-US" b="1" i="1" dirty="0">
                <a:latin typeface="微软雅黑" panose="020B0503020204020204" pitchFamily="34" charset="-122"/>
                <a:ea typeface="微软雅黑" panose="020B0503020204020204" pitchFamily="34" charset="-122"/>
                <a:cs typeface="Arial" panose="020B0604020202020204" pitchFamily="34" charset="0"/>
              </a:rPr>
              <a:t> </a:t>
            </a:r>
            <a:r>
              <a:rPr lang="zh-CN" altLang="en-US" b="1" i="1" dirty="0" smtClean="0">
                <a:latin typeface="微软雅黑" panose="020B0503020204020204" pitchFamily="34" charset="-122"/>
                <a:ea typeface="微软雅黑" panose="020B0503020204020204" pitchFamily="34" charset="-122"/>
                <a:cs typeface="Arial" panose="020B0604020202020204" pitchFamily="34" charset="0"/>
              </a:rPr>
              <a:t>应用</a:t>
            </a:r>
            <a:endParaRPr lang="zh-CN" altLang="en-US" b="1" i="1" dirty="0">
              <a:latin typeface="微软雅黑" panose="020B0503020204020204" pitchFamily="34" charset="-122"/>
              <a:ea typeface="微软雅黑" panose="020B0503020204020204" pitchFamily="34" charset="-122"/>
            </a:endParaRPr>
          </a:p>
        </p:txBody>
      </p:sp>
      <p:sp>
        <p:nvSpPr>
          <p:cNvPr id="12" name="灯片编号占位符 11"/>
          <p:cNvSpPr>
            <a:spLocks noGrp="1"/>
          </p:cNvSpPr>
          <p:nvPr>
            <p:ph type="sldNum" sz="quarter" idx="12"/>
          </p:nvPr>
        </p:nvSpPr>
        <p:spPr/>
        <p:txBody>
          <a:bodyPr/>
          <a:lstStyle/>
          <a:p>
            <a:fld id="{78B8CA21-BDD0-4F93-AF7C-7DDFF7460155}" type="slidenum">
              <a:rPr lang="zh-CN" altLang="en-US" smtClean="0"/>
              <a:pPr/>
              <a:t>14</a:t>
            </a:fld>
            <a:endParaRPr lang="zh-CN" altLang="en-US"/>
          </a:p>
        </p:txBody>
      </p:sp>
    </p:spTree>
    <p:extLst>
      <p:ext uri="{BB962C8B-B14F-4D97-AF65-F5344CB8AC3E}">
        <p14:creationId xmlns:p14="http://schemas.microsoft.com/office/powerpoint/2010/main" val="1289829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8B8CA21-BDD0-4F93-AF7C-7DDFF7460155}" type="slidenum">
              <a:rPr lang="zh-CN" altLang="en-US" smtClean="0"/>
              <a:pPr/>
              <a:t>15</a:t>
            </a:fld>
            <a:endParaRPr lang="zh-CN" altLang="en-US"/>
          </a:p>
        </p:txBody>
      </p:sp>
      <p:sp>
        <p:nvSpPr>
          <p:cNvPr id="3" name="标题 1"/>
          <p:cNvSpPr txBox="1">
            <a:spLocks/>
          </p:cNvSpPr>
          <p:nvPr/>
        </p:nvSpPr>
        <p:spPr>
          <a:xfrm>
            <a:off x="251520" y="188640"/>
            <a:ext cx="8640960"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32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实验平台：</a:t>
            </a:r>
            <a:r>
              <a:rPr lang="en-US" altLang="zh-CN" sz="26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PMT</a:t>
            </a:r>
            <a:r>
              <a:rPr lang="zh-CN" altLang="en-US" sz="26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性能标定和刻度实验室</a:t>
            </a:r>
            <a:endParaRPr lang="zh-CN" altLang="en-US" sz="2600" b="1" dirty="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p:txBody>
      </p:sp>
      <p:sp>
        <p:nvSpPr>
          <p:cNvPr id="4" name="矩形 3"/>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04544" y="4437112"/>
            <a:ext cx="7534912" cy="2162547"/>
          </a:xfrm>
          <a:prstGeom prst="rect">
            <a:avLst/>
          </a:prstGeom>
          <a:noFill/>
          <a:ln>
            <a:noFill/>
          </a:ln>
        </p:spPr>
      </p:pic>
      <p:sp>
        <p:nvSpPr>
          <p:cNvPr id="6" name="圆角矩形 5"/>
          <p:cNvSpPr/>
          <p:nvPr/>
        </p:nvSpPr>
        <p:spPr bwMode="auto">
          <a:xfrm>
            <a:off x="467544" y="1261833"/>
            <a:ext cx="5389822" cy="1735119"/>
          </a:xfrm>
          <a:prstGeom prst="roundRect">
            <a:avLst/>
          </a:prstGeom>
          <a:noFill/>
          <a:ln w="63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50000"/>
              </a:lnSpc>
              <a:spcBef>
                <a:spcPts val="3000"/>
              </a:spcBef>
            </a:pPr>
            <a:r>
              <a:rPr lang="zh-CN" altLang="en-US" dirty="0" smtClean="0">
                <a:latin typeface="Times New Roman" panose="02020603050405020304" pitchFamily="18" charset="0"/>
                <a:ea typeface="微软雅黑" panose="020B0503020204020204" pitchFamily="34" charset="-122"/>
              </a:rPr>
              <a:t>具有电磁屏蔽的暗室，主要功能：</a:t>
            </a:r>
            <a:endParaRPr lang="en-US" altLang="zh-CN" dirty="0" smtClean="0">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en-US" altLang="zh-CN" dirty="0" smtClean="0">
                <a:latin typeface="Times New Roman" panose="02020603050405020304" pitchFamily="18" charset="0"/>
                <a:ea typeface="微软雅黑" panose="020B0503020204020204" pitchFamily="34" charset="-122"/>
              </a:rPr>
              <a:t>PMT</a:t>
            </a:r>
            <a:r>
              <a:rPr lang="zh-CN" altLang="en-US" dirty="0" smtClean="0">
                <a:latin typeface="Times New Roman" panose="02020603050405020304" pitchFamily="18" charset="0"/>
                <a:ea typeface="微软雅黑" panose="020B0503020204020204" pitchFamily="34" charset="-122"/>
              </a:rPr>
              <a:t>的光阴极性能测试</a:t>
            </a:r>
            <a:endParaRPr lang="en-US" altLang="zh-CN" dirty="0" smtClean="0">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单光子谱性能测试</a:t>
            </a:r>
            <a:endParaRPr lang="en-US" altLang="zh-CN" dirty="0" smtClean="0">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时间性能测试</a:t>
            </a:r>
            <a:endParaRPr lang="en-US" altLang="zh-CN" dirty="0" smtClean="0">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光学性能测试</a:t>
            </a:r>
            <a:endParaRPr lang="en-US" altLang="zh-CN" dirty="0" smtClean="0">
              <a:latin typeface="Times New Roman" panose="02020603050405020304" pitchFamily="18" charset="0"/>
              <a:ea typeface="微软雅黑" panose="020B0503020204020204" pitchFamily="34" charset="-122"/>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600" b="0" i="0" u="none" strike="noStrike" cap="none" normalizeH="0" dirty="0" smtClean="0">
              <a:ln>
                <a:noFill/>
              </a:ln>
              <a:solidFill>
                <a:schemeClr val="tx1"/>
              </a:solidFill>
              <a:effectLst/>
              <a:latin typeface="Times New Roman" pitchFamily="18" charset="0"/>
              <a:ea typeface="微软雅黑" panose="020B0503020204020204" pitchFamily="34" charset="-122"/>
            </a:endParaRPr>
          </a:p>
        </p:txBody>
      </p:sp>
      <p:sp>
        <p:nvSpPr>
          <p:cNvPr id="7" name="矩形 6"/>
          <p:cNvSpPr/>
          <p:nvPr/>
        </p:nvSpPr>
        <p:spPr>
          <a:xfrm>
            <a:off x="0" y="1068374"/>
            <a:ext cx="1331640" cy="369332"/>
          </a:xfrm>
          <a:prstGeom prst="rect">
            <a:avLst/>
          </a:prstGeom>
          <a:solidFill>
            <a:srgbClr val="FFFF00"/>
          </a:solidFill>
          <a:ln>
            <a:solidFill>
              <a:schemeClr val="bg1">
                <a:lumMod val="50000"/>
              </a:schemeClr>
            </a:solidFill>
          </a:ln>
        </p:spPr>
        <p:txBody>
          <a:bodyPr wrap="square">
            <a:spAutoFit/>
          </a:bodyPr>
          <a:lstStyle/>
          <a:p>
            <a:pPr algn="ctr"/>
            <a:r>
              <a:rPr lang="zh-CN" altLang="en-US" b="1" dirty="0">
                <a:latin typeface="微软雅黑" panose="020B0503020204020204" pitchFamily="34" charset="-122"/>
                <a:ea typeface="微软雅黑" panose="020B0503020204020204" pitchFamily="34" charset="-122"/>
                <a:cs typeface="Arial" panose="020B0604020202020204" pitchFamily="34" charset="0"/>
              </a:rPr>
              <a:t> </a:t>
            </a:r>
            <a:r>
              <a:rPr lang="zh-CN" altLang="en-US" b="1" i="1" dirty="0" smtClean="0">
                <a:latin typeface="微软雅黑" panose="020B0503020204020204" pitchFamily="34" charset="-122"/>
                <a:ea typeface="微软雅黑" panose="020B0503020204020204" pitchFamily="34" charset="-122"/>
                <a:cs typeface="Arial" panose="020B0604020202020204" pitchFamily="34" charset="0"/>
              </a:rPr>
              <a:t>平台功能</a:t>
            </a:r>
            <a:endParaRPr lang="zh-CN" altLang="en-US" b="1" i="1" dirty="0">
              <a:latin typeface="微软雅黑" panose="020B0503020204020204" pitchFamily="34" charset="-122"/>
              <a:ea typeface="微软雅黑" panose="020B0503020204020204" pitchFamily="34" charset="-122"/>
            </a:endParaRPr>
          </a:p>
        </p:txBody>
      </p:sp>
      <p:sp>
        <p:nvSpPr>
          <p:cNvPr id="9" name="圆角矩形 8"/>
          <p:cNvSpPr/>
          <p:nvPr/>
        </p:nvSpPr>
        <p:spPr bwMode="auto">
          <a:xfrm>
            <a:off x="467544" y="3311968"/>
            <a:ext cx="5389822" cy="1053136"/>
          </a:xfrm>
          <a:prstGeom prst="roundRect">
            <a:avLst/>
          </a:prstGeom>
          <a:noFill/>
          <a:ln w="63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en-US" altLang="zh-CN" dirty="0" smtClean="0">
                <a:latin typeface="Times New Roman" panose="02020603050405020304" pitchFamily="18" charset="0"/>
                <a:ea typeface="微软雅黑" panose="020B0503020204020204" pitchFamily="34" charset="-122"/>
              </a:rPr>
              <a:t>PMT</a:t>
            </a:r>
            <a:r>
              <a:rPr lang="zh-CN" altLang="en-US" dirty="0" smtClean="0">
                <a:latin typeface="Times New Roman" panose="02020603050405020304" pitchFamily="18" charset="0"/>
                <a:ea typeface="微软雅黑" panose="020B0503020204020204" pitchFamily="34" charset="-122"/>
              </a:rPr>
              <a:t>性能标定和刻度</a:t>
            </a:r>
            <a:endParaRPr kumimoji="0" lang="zh-CN" altLang="en-US" sz="1600" b="0" i="0" u="none" strike="noStrike" cap="none" normalizeH="0" dirty="0" smtClean="0">
              <a:ln>
                <a:noFill/>
              </a:ln>
              <a:solidFill>
                <a:schemeClr val="tx1"/>
              </a:solidFill>
              <a:effectLst/>
              <a:latin typeface="Times New Roman" pitchFamily="18" charset="0"/>
              <a:ea typeface="微软雅黑" panose="020B0503020204020204" pitchFamily="34" charset="-122"/>
            </a:endParaRPr>
          </a:p>
        </p:txBody>
      </p:sp>
      <p:sp>
        <p:nvSpPr>
          <p:cNvPr id="10" name="矩形 9"/>
          <p:cNvSpPr/>
          <p:nvPr/>
        </p:nvSpPr>
        <p:spPr>
          <a:xfrm>
            <a:off x="0" y="3154286"/>
            <a:ext cx="1331640" cy="369332"/>
          </a:xfrm>
          <a:prstGeom prst="rect">
            <a:avLst/>
          </a:prstGeom>
          <a:solidFill>
            <a:srgbClr val="FFFF00"/>
          </a:solidFill>
          <a:ln>
            <a:solidFill>
              <a:schemeClr val="bg1">
                <a:lumMod val="50000"/>
              </a:schemeClr>
            </a:solidFill>
          </a:ln>
        </p:spPr>
        <p:txBody>
          <a:bodyPr wrap="square">
            <a:spAutoFit/>
          </a:bodyPr>
          <a:lstStyle/>
          <a:p>
            <a:pPr algn="ctr"/>
            <a:r>
              <a:rPr lang="zh-CN" altLang="en-US" b="1" i="1" dirty="0">
                <a:latin typeface="微软雅黑" panose="020B0503020204020204" pitchFamily="34" charset="-122"/>
                <a:ea typeface="微软雅黑" panose="020B0503020204020204" pitchFamily="34" charset="-122"/>
                <a:cs typeface="Arial" panose="020B0604020202020204" pitchFamily="34" charset="0"/>
              </a:rPr>
              <a:t> </a:t>
            </a:r>
            <a:r>
              <a:rPr lang="zh-CN" altLang="en-US" b="1" i="1" dirty="0" smtClean="0">
                <a:latin typeface="微软雅黑" panose="020B0503020204020204" pitchFamily="34" charset="-122"/>
                <a:ea typeface="微软雅黑" panose="020B0503020204020204" pitchFamily="34" charset="-122"/>
                <a:cs typeface="Arial" panose="020B0604020202020204" pitchFamily="34" charset="0"/>
              </a:rPr>
              <a:t>应用</a:t>
            </a:r>
            <a:endParaRPr lang="zh-CN" altLang="en-US" b="1" i="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74908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51520" y="188640"/>
            <a:ext cx="8640960"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32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实验平台：</a:t>
            </a:r>
            <a:r>
              <a:rPr lang="zh-CN" altLang="en-US" sz="26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高精度探测器性能综合测试平台</a:t>
            </a:r>
            <a:endParaRPr lang="zh-CN" altLang="en-US" sz="2600" b="1" dirty="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p:txBody>
      </p:sp>
      <p:sp>
        <p:nvSpPr>
          <p:cNvPr id="3" name="矩形 2"/>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4" name="剪去对角的矩形 3"/>
          <p:cNvSpPr/>
          <p:nvPr/>
        </p:nvSpPr>
        <p:spPr bwMode="auto">
          <a:xfrm>
            <a:off x="381669" y="1340768"/>
            <a:ext cx="5342459" cy="1473109"/>
          </a:xfrm>
          <a:prstGeom prst="snip2DiagRect">
            <a:avLst/>
          </a:prstGeom>
          <a:solidFill>
            <a:schemeClr val="bg1"/>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20000"/>
              </a:lnSpc>
            </a:pPr>
            <a:r>
              <a:rPr lang="en-US" altLang="zh-CN" b="1" i="1" dirty="0" smtClean="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1</a:t>
            </a:r>
            <a:r>
              <a:rPr lang="zh-CN" altLang="en-US" b="1" i="1" dirty="0" smtClean="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）高位置分辨探测器性能测试平台</a:t>
            </a:r>
            <a:endParaRPr lang="en-US" altLang="zh-CN" b="1" i="1" dirty="0" smtClean="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endParaRPr>
          </a:p>
          <a:p>
            <a:pPr marL="285750" indent="-285750">
              <a:lnSpc>
                <a:spcPct val="120000"/>
              </a:lnSpc>
              <a:buFont typeface="Arial" panose="020B0604020202020204" pitchFamily="34" charset="0"/>
              <a:buChar char="•"/>
            </a:pPr>
            <a:r>
              <a:rPr lang="zh-CN" altLang="en-US" dirty="0">
                <a:latin typeface="Times New Roman" panose="02020603050405020304" pitchFamily="18" charset="0"/>
                <a:ea typeface="微软雅黑" panose="020B0503020204020204" pitchFamily="34" charset="-122"/>
              </a:rPr>
              <a:t>基于</a:t>
            </a:r>
            <a:r>
              <a:rPr lang="en-US" altLang="zh-CN" dirty="0" smtClean="0">
                <a:latin typeface="Times New Roman" panose="02020603050405020304" pitchFamily="18" charset="0"/>
                <a:ea typeface="微软雅黑" panose="020B0503020204020204" pitchFamily="34" charset="-122"/>
              </a:rPr>
              <a:t>GEM</a:t>
            </a:r>
            <a:r>
              <a:rPr lang="zh-CN" altLang="en-US" dirty="0" smtClean="0">
                <a:latin typeface="Times New Roman" panose="02020603050405020304" pitchFamily="18" charset="0"/>
                <a:ea typeface="微软雅黑" panose="020B0503020204020204" pitchFamily="34" charset="-122"/>
              </a:rPr>
              <a:t>和</a:t>
            </a:r>
            <a:r>
              <a:rPr lang="en-US" altLang="zh-CN" dirty="0" err="1" smtClean="0">
                <a:latin typeface="Times New Roman" panose="02020603050405020304" pitchFamily="18" charset="0"/>
                <a:ea typeface="微软雅黑" panose="020B0503020204020204" pitchFamily="34" charset="-122"/>
              </a:rPr>
              <a:t>Micromegas</a:t>
            </a:r>
            <a:r>
              <a:rPr lang="zh-CN" altLang="en-US" dirty="0" smtClean="0">
                <a:latin typeface="Times New Roman" panose="02020603050405020304" pitchFamily="18" charset="0"/>
                <a:ea typeface="微软雅黑" panose="020B0503020204020204" pitchFamily="34" charset="-122"/>
              </a:rPr>
              <a:t>探测技术搭建</a:t>
            </a:r>
            <a:endParaRPr lang="en-US" altLang="zh-CN" dirty="0" smtClean="0">
              <a:latin typeface="Times New Roman" panose="02020603050405020304" pitchFamily="18" charset="0"/>
              <a:ea typeface="微软雅黑" panose="020B0503020204020204" pitchFamily="34" charset="-122"/>
            </a:endParaRPr>
          </a:p>
          <a:p>
            <a:pPr marL="285750" indent="-285750">
              <a:lnSpc>
                <a:spcPct val="120000"/>
              </a:lnSpc>
              <a:buFont typeface="Arial" panose="020B0604020202020204" pitchFamily="34" charset="0"/>
              <a:buChar char="•"/>
            </a:pPr>
            <a:r>
              <a:rPr lang="zh-CN" altLang="en-US" dirty="0" smtClean="0">
                <a:latin typeface="Times New Roman" panose="02020603050405020304" pitchFamily="18" charset="0"/>
                <a:ea typeface="微软雅黑" panose="020B0503020204020204" pitchFamily="34" charset="-122"/>
              </a:rPr>
              <a:t>用于高位置分辨气体探测器和</a:t>
            </a:r>
            <a:r>
              <a:rPr lang="en-US" altLang="zh-CN" dirty="0" smtClean="0">
                <a:latin typeface="Times New Roman" panose="02020603050405020304" pitchFamily="18" charset="0"/>
                <a:ea typeface="微软雅黑" panose="020B0503020204020204" pitchFamily="34" charset="-122"/>
              </a:rPr>
              <a:t>X</a:t>
            </a:r>
            <a:r>
              <a:rPr lang="zh-CN" altLang="en-US" dirty="0" smtClean="0">
                <a:latin typeface="Times New Roman" panose="02020603050405020304" pitchFamily="18" charset="0"/>
                <a:ea typeface="微软雅黑" panose="020B0503020204020204" pitchFamily="34" charset="-122"/>
              </a:rPr>
              <a:t>射线成像实验</a:t>
            </a:r>
            <a:endParaRPr lang="en-US" altLang="zh-CN" dirty="0" smtClean="0">
              <a:latin typeface="Times New Roman" panose="02020603050405020304" pitchFamily="18" charset="0"/>
              <a:ea typeface="微软雅黑" panose="020B0503020204020204" pitchFamily="34" charset="-122"/>
            </a:endParaRPr>
          </a:p>
          <a:p>
            <a:pPr marL="285750" indent="-285750">
              <a:lnSpc>
                <a:spcPct val="120000"/>
              </a:lnSpc>
              <a:buFont typeface="Arial" panose="020B0604020202020204" pitchFamily="34" charset="0"/>
              <a:buChar char="•"/>
            </a:pPr>
            <a:r>
              <a:rPr lang="zh-CN" altLang="en-US" dirty="0" smtClean="0">
                <a:latin typeface="Times New Roman" panose="02020603050405020304" pitchFamily="18" charset="0"/>
                <a:ea typeface="微软雅黑" panose="020B0503020204020204" pitchFamily="34" charset="-122"/>
              </a:rPr>
              <a:t>位置分辨能力测试</a:t>
            </a:r>
            <a:endParaRPr lang="zh-CN" altLang="zh-CN" dirty="0" smtClean="0">
              <a:latin typeface="Times New Roman" panose="02020603050405020304" pitchFamily="18" charset="0"/>
              <a:ea typeface="微软雅黑" panose="020B0503020204020204" pitchFamily="34" charset="-122"/>
            </a:endParaRPr>
          </a:p>
        </p:txBody>
      </p:sp>
      <p:sp>
        <p:nvSpPr>
          <p:cNvPr id="5" name="剪去对角的矩形 4"/>
          <p:cNvSpPr/>
          <p:nvPr/>
        </p:nvSpPr>
        <p:spPr bwMode="auto">
          <a:xfrm>
            <a:off x="381670" y="3102793"/>
            <a:ext cx="4838402" cy="1401840"/>
          </a:xfrm>
          <a:prstGeom prst="snip2DiagRect">
            <a:avLst/>
          </a:prstGeom>
          <a:solidFill>
            <a:schemeClr val="bg1"/>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20000"/>
              </a:lnSpc>
            </a:pPr>
            <a:r>
              <a:rPr lang="en-US" altLang="zh-CN" b="1" i="1" dirty="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2</a:t>
            </a:r>
            <a:r>
              <a:rPr lang="zh-CN" altLang="en-US" b="1" i="1" dirty="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）高时间分辨宇宙线测试平台</a:t>
            </a:r>
          </a:p>
          <a:p>
            <a:pPr marL="285750" indent="-285750">
              <a:lnSpc>
                <a:spcPct val="120000"/>
              </a:lnSpc>
              <a:buFont typeface="Arial" panose="020B0604020202020204" pitchFamily="34" charset="0"/>
              <a:buChar char="•"/>
            </a:pPr>
            <a:r>
              <a:rPr lang="zh-CN" altLang="en-US" dirty="0">
                <a:latin typeface="Times New Roman" panose="02020603050405020304" pitchFamily="18" charset="0"/>
                <a:ea typeface="微软雅黑" panose="020B0503020204020204" pitchFamily="34" charset="-122"/>
              </a:rPr>
              <a:t>高时间分辨宇宙线触发系统和定时装置</a:t>
            </a:r>
            <a:endParaRPr lang="en-US" altLang="zh-CN" dirty="0">
              <a:latin typeface="Times New Roman" panose="02020603050405020304" pitchFamily="18" charset="0"/>
              <a:ea typeface="微软雅黑" panose="020B0503020204020204" pitchFamily="34" charset="-122"/>
            </a:endParaRPr>
          </a:p>
          <a:p>
            <a:pPr marL="285750" indent="-285750">
              <a:lnSpc>
                <a:spcPct val="120000"/>
              </a:lnSpc>
              <a:buFont typeface="Arial" panose="020B0604020202020204" pitchFamily="34" charset="0"/>
              <a:buChar char="•"/>
            </a:pPr>
            <a:r>
              <a:rPr lang="zh-CN" altLang="en-US" dirty="0">
                <a:latin typeface="Times New Roman" panose="02020603050405020304" pitchFamily="18" charset="0"/>
                <a:ea typeface="微软雅黑" panose="020B0503020204020204" pitchFamily="34" charset="-122"/>
              </a:rPr>
              <a:t>大面积宇宙线定位和测试装置</a:t>
            </a:r>
            <a:endParaRPr lang="en-US" altLang="zh-CN" dirty="0">
              <a:latin typeface="Times New Roman" panose="02020603050405020304" pitchFamily="18" charset="0"/>
              <a:ea typeface="微软雅黑" panose="020B0503020204020204" pitchFamily="34" charset="-122"/>
            </a:endParaRPr>
          </a:p>
        </p:txBody>
      </p:sp>
      <p:sp>
        <p:nvSpPr>
          <p:cNvPr id="6" name="剪去对角的矩形 5"/>
          <p:cNvSpPr/>
          <p:nvPr/>
        </p:nvSpPr>
        <p:spPr bwMode="auto">
          <a:xfrm>
            <a:off x="348847" y="4867762"/>
            <a:ext cx="4727209" cy="1490196"/>
          </a:xfrm>
          <a:prstGeom prst="snip2DiagRect">
            <a:avLst/>
          </a:prstGeom>
          <a:solidFill>
            <a:schemeClr val="bg1"/>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20000"/>
              </a:lnSpc>
            </a:pPr>
            <a:r>
              <a:rPr lang="en-US" altLang="zh-CN" sz="1600" b="1" i="1" dirty="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3</a:t>
            </a:r>
            <a:r>
              <a:rPr lang="zh-CN" altLang="en-US" sz="1600" b="1" i="1" dirty="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a:t>
            </a:r>
            <a:r>
              <a:rPr lang="zh-CN" altLang="en-US" b="1" i="1" dirty="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单光子测量以及新型光电器件测试装置</a:t>
            </a:r>
            <a:endParaRPr lang="en-US" altLang="zh-CN" b="1" i="1" dirty="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endParaRPr>
          </a:p>
          <a:p>
            <a:pPr marL="285750" indent="-285750">
              <a:lnSpc>
                <a:spcPct val="120000"/>
              </a:lnSpc>
              <a:buFont typeface="Arial" panose="020B0604020202020204" pitchFamily="34" charset="0"/>
              <a:buChar char="•"/>
            </a:pPr>
            <a:r>
              <a:rPr lang="zh-CN" altLang="en-US" dirty="0" smtClean="0">
                <a:latin typeface="Times New Roman" panose="02020603050405020304" pitchFamily="18" charset="0"/>
                <a:ea typeface="微软雅黑" panose="020B0503020204020204" pitchFamily="34" charset="-122"/>
              </a:rPr>
              <a:t>基于新型硅光电倍增管（</a:t>
            </a:r>
            <a:r>
              <a:rPr lang="en-US" altLang="zh-CN" dirty="0" err="1" smtClean="0">
                <a:latin typeface="Times New Roman" panose="02020603050405020304" pitchFamily="18" charset="0"/>
                <a:ea typeface="微软雅黑" panose="020B0503020204020204" pitchFamily="34" charset="-122"/>
              </a:rPr>
              <a:t>SiPM</a:t>
            </a:r>
            <a:r>
              <a:rPr lang="zh-CN" altLang="en-US" dirty="0" smtClean="0">
                <a:latin typeface="Times New Roman" panose="02020603050405020304" pitchFamily="18" charset="0"/>
                <a:ea typeface="微软雅黑" panose="020B0503020204020204" pitchFamily="34" charset="-122"/>
              </a:rPr>
              <a:t>）搭建</a:t>
            </a:r>
            <a:endParaRPr lang="en-US" altLang="zh-CN" dirty="0" smtClean="0">
              <a:latin typeface="Times New Roman" panose="02020603050405020304" pitchFamily="18" charset="0"/>
              <a:ea typeface="微软雅黑" panose="020B0503020204020204" pitchFamily="34" charset="-122"/>
            </a:endParaRPr>
          </a:p>
          <a:p>
            <a:pPr marL="285750" indent="-285750">
              <a:lnSpc>
                <a:spcPct val="120000"/>
              </a:lnSpc>
              <a:buFont typeface="Arial" panose="020B0604020202020204" pitchFamily="34" charset="0"/>
              <a:buChar char="•"/>
            </a:pPr>
            <a:r>
              <a:rPr lang="zh-CN" altLang="en-US" dirty="0" smtClean="0">
                <a:latin typeface="Times New Roman" panose="02020603050405020304" pitchFamily="18" charset="0"/>
                <a:ea typeface="微软雅黑" panose="020B0503020204020204" pitchFamily="34" charset="-122"/>
              </a:rPr>
              <a:t>用于闪烁探测器的光输出和时间特性精确测量</a:t>
            </a:r>
            <a:endParaRPr lang="en-US" altLang="zh-CN" dirty="0">
              <a:latin typeface="Times New Roman" panose="02020603050405020304" pitchFamily="18" charset="0"/>
              <a:ea typeface="微软雅黑" panose="020B0503020204020204" pitchFamily="34" charset="-122"/>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166" y="1699367"/>
            <a:ext cx="2069976" cy="1551045"/>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78939" y="2960218"/>
            <a:ext cx="1415772" cy="276999"/>
          </a:xfrm>
          <a:prstGeom prst="rect">
            <a:avLst/>
          </a:prstGeom>
          <a:noFill/>
        </p:spPr>
        <p:txBody>
          <a:bodyPr wrap="none" rtlCol="0">
            <a:spAutoFit/>
          </a:bodyPr>
          <a:lstStyle/>
          <a:p>
            <a:r>
              <a:rPr lang="zh-CN" altLang="en-US" sz="1200" b="1" dirty="0" smtClean="0">
                <a:solidFill>
                  <a:schemeClr val="bg1"/>
                </a:solidFill>
              </a:rPr>
              <a:t>三维移动测试平台</a:t>
            </a:r>
            <a:endParaRPr lang="zh-CN" altLang="en-US" sz="1200" b="1" dirty="0">
              <a:solidFill>
                <a:schemeClr val="bg1"/>
              </a:solidFill>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3376" y="939971"/>
            <a:ext cx="2059452" cy="1408909"/>
          </a:xfrm>
          <a:prstGeom prst="rect">
            <a:avLst/>
          </a:prstGeom>
          <a:noFill/>
          <a:ln w="28575">
            <a:solidFill>
              <a:srgbClr val="99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1521" y="3500362"/>
            <a:ext cx="2032681" cy="1467892"/>
          </a:xfrm>
          <a:prstGeom prst="rect">
            <a:avLst/>
          </a:prstGeom>
          <a:noFill/>
          <a:ln w="28575">
            <a:solidFill>
              <a:srgbClr val="FF0000"/>
            </a:solidFill>
          </a:ln>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6825" y="3532471"/>
            <a:ext cx="2199077" cy="1500687"/>
          </a:xfrm>
          <a:prstGeom prst="rect">
            <a:avLst/>
          </a:prstGeom>
          <a:noFill/>
          <a:ln w="28575">
            <a:solidFill>
              <a:srgbClr val="FFFF00"/>
            </a:solidFill>
          </a:ln>
        </p:spPr>
      </p:pic>
      <p:pic>
        <p:nvPicPr>
          <p:cNvPr id="12" name="图片 1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5394151"/>
            <a:ext cx="4124325" cy="1419225"/>
          </a:xfrm>
          <a:prstGeom prst="rect">
            <a:avLst/>
          </a:prstGeom>
          <a:noFill/>
          <a:ln w="28575">
            <a:solidFill>
              <a:srgbClr val="00B0F0"/>
            </a:solidFill>
          </a:ln>
        </p:spPr>
      </p:pic>
      <p:sp>
        <p:nvSpPr>
          <p:cNvPr id="13" name="矩形 12"/>
          <p:cNvSpPr/>
          <p:nvPr/>
        </p:nvSpPr>
        <p:spPr>
          <a:xfrm>
            <a:off x="6497122" y="4714884"/>
            <a:ext cx="2646878" cy="276999"/>
          </a:xfrm>
          <a:prstGeom prst="rect">
            <a:avLst/>
          </a:prstGeom>
          <a:solidFill>
            <a:schemeClr val="bg1"/>
          </a:solidFill>
        </p:spPr>
        <p:txBody>
          <a:bodyPr wrap="none">
            <a:spAutoFit/>
          </a:bodyPr>
          <a:lstStyle/>
          <a:p>
            <a:r>
              <a:rPr lang="zh-CN" altLang="zh-CN" sz="1200" b="1" dirty="0"/>
              <a:t>高精度光电子测量的实验装置原理图</a:t>
            </a:r>
            <a:endParaRPr lang="zh-CN" altLang="en-US" sz="1200" b="1" dirty="0"/>
          </a:p>
        </p:txBody>
      </p:sp>
      <p:sp>
        <p:nvSpPr>
          <p:cNvPr id="14" name="矩形 13"/>
          <p:cNvSpPr/>
          <p:nvPr/>
        </p:nvSpPr>
        <p:spPr>
          <a:xfrm>
            <a:off x="6786825" y="3250413"/>
            <a:ext cx="2339102" cy="276999"/>
          </a:xfrm>
          <a:prstGeom prst="rect">
            <a:avLst/>
          </a:prstGeom>
        </p:spPr>
        <p:txBody>
          <a:bodyPr wrap="none">
            <a:spAutoFit/>
          </a:bodyPr>
          <a:lstStyle/>
          <a:p>
            <a:r>
              <a:rPr lang="zh-CN" altLang="zh-CN" sz="1200" b="1" dirty="0">
                <a:solidFill>
                  <a:schemeClr val="bg1"/>
                </a:solidFill>
              </a:rPr>
              <a:t>大面积宇宙线望远镜和测试装置</a:t>
            </a:r>
            <a:endParaRPr lang="zh-CN" altLang="en-US" sz="1200" b="1" dirty="0">
              <a:solidFill>
                <a:schemeClr val="bg1"/>
              </a:solidFill>
            </a:endParaRPr>
          </a:p>
        </p:txBody>
      </p:sp>
      <p:sp>
        <p:nvSpPr>
          <p:cNvPr id="15" name="矩形 14"/>
          <p:cNvSpPr/>
          <p:nvPr/>
        </p:nvSpPr>
        <p:spPr>
          <a:xfrm>
            <a:off x="6929454" y="2071678"/>
            <a:ext cx="2030749" cy="276999"/>
          </a:xfrm>
          <a:prstGeom prst="rect">
            <a:avLst/>
          </a:prstGeom>
        </p:spPr>
        <p:txBody>
          <a:bodyPr wrap="none">
            <a:spAutoFit/>
          </a:bodyPr>
          <a:lstStyle/>
          <a:p>
            <a:r>
              <a:rPr lang="en-US" altLang="zh-CN" sz="1200" b="1" dirty="0" err="1">
                <a:solidFill>
                  <a:schemeClr val="bg1"/>
                </a:solidFill>
              </a:rPr>
              <a:t>Micromegas</a:t>
            </a:r>
            <a:r>
              <a:rPr lang="zh-CN" altLang="zh-CN" sz="1200" b="1" dirty="0">
                <a:solidFill>
                  <a:schemeClr val="bg1"/>
                </a:solidFill>
              </a:rPr>
              <a:t>探测器测试系统</a:t>
            </a:r>
            <a:endParaRPr lang="zh-CN" altLang="en-US" sz="1200" b="1" dirty="0">
              <a:solidFill>
                <a:schemeClr val="bg1"/>
              </a:solidFill>
            </a:endParaRPr>
          </a:p>
        </p:txBody>
      </p:sp>
      <p:sp>
        <p:nvSpPr>
          <p:cNvPr id="16" name="灯片编号占位符 15"/>
          <p:cNvSpPr>
            <a:spLocks noGrp="1"/>
          </p:cNvSpPr>
          <p:nvPr>
            <p:ph type="sldNum" sz="quarter" idx="12"/>
          </p:nvPr>
        </p:nvSpPr>
        <p:spPr/>
        <p:txBody>
          <a:bodyPr/>
          <a:lstStyle/>
          <a:p>
            <a:fld id="{78B8CA21-BDD0-4F93-AF7C-7DDFF7460155}" type="slidenum">
              <a:rPr lang="zh-CN" altLang="en-US" smtClean="0"/>
              <a:pPr/>
              <a:t>16</a:t>
            </a:fld>
            <a:endParaRPr lang="zh-CN" altLang="en-US"/>
          </a:p>
        </p:txBody>
      </p:sp>
    </p:spTree>
    <p:extLst>
      <p:ext uri="{BB962C8B-B14F-4D97-AF65-F5344CB8AC3E}">
        <p14:creationId xmlns:p14="http://schemas.microsoft.com/office/powerpoint/2010/main" val="1049279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51520" y="188640"/>
            <a:ext cx="8640960"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32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实验平台：</a:t>
            </a:r>
            <a:r>
              <a:rPr lang="zh-CN" altLang="en-US" sz="26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先进核电子学测试和组装平台</a:t>
            </a:r>
            <a:endParaRPr lang="zh-CN" altLang="en-US" sz="2600" b="1" dirty="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p:txBody>
      </p:sp>
      <p:sp>
        <p:nvSpPr>
          <p:cNvPr id="3" name="矩形 2"/>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4" name="剪去对角的矩形 3"/>
          <p:cNvSpPr/>
          <p:nvPr/>
        </p:nvSpPr>
        <p:spPr bwMode="auto">
          <a:xfrm>
            <a:off x="83441" y="1870964"/>
            <a:ext cx="5994069" cy="1641419"/>
          </a:xfrm>
          <a:prstGeom prst="snip2DiagRect">
            <a:avLst/>
          </a:prstGeom>
          <a:solidFill>
            <a:schemeClr val="bg1"/>
          </a:solidFill>
          <a:ln w="63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2000" b="1" i="1" dirty="0" smtClean="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1</a:t>
            </a:r>
            <a:r>
              <a:rPr lang="zh-CN" altLang="en-US" sz="2000" b="1" i="1" dirty="0" smtClean="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）高精度高速核电子学系统测试装置</a:t>
            </a:r>
            <a:endParaRPr lang="en-US" altLang="zh-CN" sz="2000" b="1" i="1" dirty="0" smtClean="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产生</a:t>
            </a:r>
            <a:r>
              <a:rPr lang="zh-CN" altLang="zh-CN" dirty="0" smtClean="0">
                <a:latin typeface="Times New Roman" panose="02020603050405020304" pitchFamily="18" charset="0"/>
                <a:ea typeface="微软雅黑" panose="020B0503020204020204" pitchFamily="34" charset="-122"/>
              </a:rPr>
              <a:t>宽带</a:t>
            </a:r>
            <a:r>
              <a:rPr lang="zh-CN" altLang="zh-CN" dirty="0">
                <a:latin typeface="Times New Roman" panose="02020603050405020304" pitchFamily="18" charset="0"/>
                <a:ea typeface="微软雅黑" panose="020B0503020204020204" pitchFamily="34" charset="-122"/>
              </a:rPr>
              <a:t>任意波形、射频矢量以及脉冲或码型</a:t>
            </a:r>
            <a:r>
              <a:rPr lang="zh-CN" altLang="zh-CN" dirty="0" smtClean="0">
                <a:latin typeface="Times New Roman" panose="02020603050405020304" pitchFamily="18" charset="0"/>
                <a:ea typeface="微软雅黑" panose="020B0503020204020204" pitchFamily="34" charset="-122"/>
              </a:rPr>
              <a:t>信号</a:t>
            </a:r>
            <a:r>
              <a:rPr lang="zh-CN" altLang="en-US" dirty="0" smtClean="0">
                <a:latin typeface="Times New Roman" panose="02020603050405020304" pitchFamily="18" charset="0"/>
                <a:ea typeface="微软雅黑" panose="020B0503020204020204" pitchFamily="34" charset="-122"/>
              </a:rPr>
              <a:t>（</a:t>
            </a:r>
            <a:r>
              <a:rPr lang="en-US" altLang="zh-CN" dirty="0" smtClean="0">
                <a:latin typeface="Times New Roman" panose="02020603050405020304" pitchFamily="18" charset="0"/>
                <a:ea typeface="微软雅黑" panose="020B0503020204020204" pitchFamily="34" charset="-122"/>
              </a:rPr>
              <a:t>15MHz-3.35GHz</a:t>
            </a:r>
            <a:r>
              <a:rPr lang="zh-CN" altLang="en-US" dirty="0" smtClean="0">
                <a:latin typeface="Times New Roman" panose="02020603050405020304" pitchFamily="18" charset="0"/>
                <a:ea typeface="微软雅黑" panose="020B0503020204020204" pitchFamily="34" charset="-122"/>
              </a:rPr>
              <a:t>）</a:t>
            </a:r>
            <a:endParaRPr lang="en-US" altLang="zh-CN" dirty="0" smtClean="0">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高精度、高性能的信号测量</a:t>
            </a:r>
            <a:endParaRPr lang="en-US" altLang="zh-CN" dirty="0">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矢量网络分析（</a:t>
            </a:r>
            <a:r>
              <a:rPr lang="en-US" altLang="zh-CN" dirty="0" smtClean="0">
                <a:latin typeface="Times New Roman" panose="02020603050405020304" pitchFamily="18" charset="0"/>
                <a:ea typeface="微软雅黑" panose="020B0503020204020204" pitchFamily="34" charset="-122"/>
              </a:rPr>
              <a:t>30kHz-20GHz</a:t>
            </a:r>
            <a:r>
              <a:rPr lang="zh-CN" altLang="en-US" dirty="0" smtClean="0">
                <a:latin typeface="Times New Roman" panose="02020603050405020304" pitchFamily="18" charset="0"/>
                <a:ea typeface="微软雅黑" panose="020B0503020204020204" pitchFamily="34" charset="-122"/>
              </a:rPr>
              <a:t>）</a:t>
            </a:r>
            <a:endParaRPr lang="zh-CN" altLang="zh-CN" dirty="0">
              <a:latin typeface="Times New Roman" panose="02020603050405020304" pitchFamily="18" charset="0"/>
              <a:ea typeface="微软雅黑" panose="020B0503020204020204" pitchFamily="34" charset="-122"/>
            </a:endParaRPr>
          </a:p>
        </p:txBody>
      </p:sp>
      <p:sp>
        <p:nvSpPr>
          <p:cNvPr id="5" name="剪去对角的矩形 4"/>
          <p:cNvSpPr/>
          <p:nvPr/>
        </p:nvSpPr>
        <p:spPr bwMode="auto">
          <a:xfrm>
            <a:off x="83441" y="3597654"/>
            <a:ext cx="6012373" cy="2445390"/>
          </a:xfrm>
          <a:prstGeom prst="snip2DiagRect">
            <a:avLst/>
          </a:prstGeom>
          <a:solidFill>
            <a:schemeClr val="bg1"/>
          </a:solidFill>
          <a:ln w="63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600" b="1" i="1" dirty="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2</a:t>
            </a:r>
            <a:r>
              <a:rPr lang="zh-CN" altLang="en-US" sz="1600" b="1" i="1" dirty="0" smtClean="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a:t>
            </a:r>
            <a:r>
              <a:rPr lang="zh-CN" altLang="en-US" sz="2000" b="1" i="1" dirty="0" smtClean="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变温变湿条件下电子学性能测试系统</a:t>
            </a:r>
            <a:endParaRPr lang="en-US" altLang="zh-CN" sz="2000" b="1" i="1" dirty="0" smtClean="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空间先导专项相关温度冲击、老练试验，以及其他探测器、电子学专业的环境试验研究</a:t>
            </a:r>
            <a:endParaRPr lang="en-US" altLang="zh-CN" dirty="0" smtClean="0">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zh-CN" altLang="en-US" dirty="0">
                <a:latin typeface="Times New Roman" panose="02020603050405020304" pitchFamily="18" charset="0"/>
                <a:ea typeface="微软雅黑" panose="020B0503020204020204" pitchFamily="34" charset="-122"/>
              </a:rPr>
              <a:t>温度</a:t>
            </a:r>
            <a:r>
              <a:rPr lang="zh-CN" altLang="en-US" dirty="0" smtClean="0">
                <a:latin typeface="Times New Roman" panose="02020603050405020304" pitchFamily="18" charset="0"/>
                <a:ea typeface="微软雅黑" panose="020B0503020204020204" pitchFamily="34" charset="-122"/>
              </a:rPr>
              <a:t>调节范围：</a:t>
            </a:r>
            <a:r>
              <a:rPr lang="en-US" altLang="zh-CN" dirty="0" smtClean="0">
                <a:latin typeface="Times New Roman" panose="02020603050405020304" pitchFamily="18" charset="0"/>
                <a:ea typeface="微软雅黑" panose="020B0503020204020204" pitchFamily="34" charset="-122"/>
              </a:rPr>
              <a:t>-70</a:t>
            </a:r>
            <a:r>
              <a:rPr lang="zh-CN" altLang="en-US" dirty="0" smtClean="0">
                <a:latin typeface="Times New Roman" panose="02020603050405020304" pitchFamily="18" charset="0"/>
                <a:ea typeface="微软雅黑" panose="020B0503020204020204" pitchFamily="34" charset="-122"/>
              </a:rPr>
              <a:t>℃</a:t>
            </a:r>
            <a:r>
              <a:rPr lang="en-US" altLang="zh-CN" dirty="0" smtClean="0">
                <a:latin typeface="Times New Roman" panose="02020603050405020304" pitchFamily="18" charset="0"/>
                <a:ea typeface="微软雅黑" panose="020B0503020204020204" pitchFamily="34" charset="-122"/>
              </a:rPr>
              <a:t>~85</a:t>
            </a:r>
            <a:r>
              <a:rPr lang="zh-CN" altLang="en-US" dirty="0" smtClean="0">
                <a:latin typeface="Times New Roman" panose="02020603050405020304" pitchFamily="18" charset="0"/>
                <a:ea typeface="微软雅黑" panose="020B0503020204020204" pitchFamily="34" charset="-122"/>
              </a:rPr>
              <a:t>℃（温度均匀度：≤</a:t>
            </a:r>
            <a:r>
              <a:rPr lang="en-US" altLang="zh-CN" dirty="0" smtClean="0">
                <a:latin typeface="Times New Roman" panose="02020603050405020304" pitchFamily="18" charset="0"/>
                <a:ea typeface="微软雅黑" panose="020B0503020204020204" pitchFamily="34" charset="-122"/>
              </a:rPr>
              <a:t>2℃</a:t>
            </a:r>
            <a:r>
              <a:rPr lang="zh-CN" altLang="en-US" dirty="0" smtClean="0">
                <a:latin typeface="Times New Roman" panose="02020603050405020304" pitchFamily="18" charset="0"/>
                <a:ea typeface="微软雅黑" panose="020B0503020204020204" pitchFamily="34" charset="-122"/>
              </a:rPr>
              <a:t>）</a:t>
            </a:r>
          </a:p>
          <a:p>
            <a:pPr marL="285750" indent="-285750">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温度波动度：高温时：≤</a:t>
            </a:r>
            <a:r>
              <a:rPr lang="en-US" altLang="zh-CN" dirty="0" smtClean="0">
                <a:latin typeface="Times New Roman" panose="02020603050405020304" pitchFamily="18" charset="0"/>
                <a:ea typeface="微软雅黑" panose="020B0503020204020204" pitchFamily="34" charset="-122"/>
              </a:rPr>
              <a:t>±0.5℃</a:t>
            </a:r>
            <a:r>
              <a:rPr lang="zh-CN" altLang="en-US" dirty="0" smtClean="0">
                <a:latin typeface="Times New Roman" panose="02020603050405020304" pitchFamily="18" charset="0"/>
                <a:ea typeface="微软雅黑" panose="020B0503020204020204" pitchFamily="34" charset="-122"/>
              </a:rPr>
              <a:t>；低温时：≤</a:t>
            </a:r>
            <a:r>
              <a:rPr lang="en-US" altLang="zh-CN" dirty="0" smtClean="0">
                <a:latin typeface="Times New Roman" panose="02020603050405020304" pitchFamily="18" charset="0"/>
                <a:ea typeface="微软雅黑" panose="020B0503020204020204" pitchFamily="34" charset="-122"/>
              </a:rPr>
              <a:t>±1℃</a:t>
            </a:r>
            <a:r>
              <a:rPr lang="zh-CN" altLang="en-US" dirty="0" smtClean="0">
                <a:latin typeface="Times New Roman" panose="02020603050405020304" pitchFamily="18" charset="0"/>
                <a:ea typeface="微软雅黑" panose="020B0503020204020204" pitchFamily="34" charset="-122"/>
              </a:rPr>
              <a:t>；</a:t>
            </a:r>
          </a:p>
          <a:p>
            <a:pPr marL="285750" indent="-285750">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温度偏差：高温时：≤</a:t>
            </a:r>
            <a:r>
              <a:rPr lang="en-US" altLang="zh-CN" dirty="0" smtClean="0">
                <a:latin typeface="Times New Roman" panose="02020603050405020304" pitchFamily="18" charset="0"/>
                <a:ea typeface="微软雅黑" panose="020B0503020204020204" pitchFamily="34" charset="-122"/>
              </a:rPr>
              <a:t>±2℃</a:t>
            </a:r>
            <a:r>
              <a:rPr lang="zh-CN" altLang="en-US" dirty="0" smtClean="0">
                <a:latin typeface="Times New Roman" panose="02020603050405020304" pitchFamily="18" charset="0"/>
                <a:ea typeface="微软雅黑" panose="020B0503020204020204" pitchFamily="34" charset="-122"/>
              </a:rPr>
              <a:t>；低温时：≤</a:t>
            </a:r>
            <a:r>
              <a:rPr lang="en-US" altLang="zh-CN" dirty="0" smtClean="0">
                <a:latin typeface="Times New Roman" panose="02020603050405020304" pitchFamily="18" charset="0"/>
                <a:ea typeface="微软雅黑" panose="020B0503020204020204" pitchFamily="34" charset="-122"/>
              </a:rPr>
              <a:t>±3℃</a:t>
            </a:r>
            <a:r>
              <a:rPr lang="zh-CN" altLang="en-US" dirty="0" smtClean="0">
                <a:latin typeface="Times New Roman" panose="02020603050405020304" pitchFamily="18" charset="0"/>
                <a:ea typeface="微软雅黑" panose="020B0503020204020204" pitchFamily="34" charset="-122"/>
              </a:rPr>
              <a:t>；</a:t>
            </a:r>
          </a:p>
          <a:p>
            <a:pPr marL="285750" indent="-285750">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相对湿度：  </a:t>
            </a:r>
            <a:r>
              <a:rPr lang="en-US" altLang="zh-CN" dirty="0" smtClean="0">
                <a:latin typeface="Times New Roman" panose="02020603050405020304" pitchFamily="18" charset="0"/>
                <a:ea typeface="微软雅黑" panose="020B0503020204020204" pitchFamily="34" charset="-122"/>
              </a:rPr>
              <a:t>45%</a:t>
            </a:r>
            <a:r>
              <a:rPr lang="zh-CN" altLang="en-US" dirty="0" smtClean="0">
                <a:latin typeface="Times New Roman" panose="02020603050405020304" pitchFamily="18" charset="0"/>
                <a:ea typeface="微软雅黑" panose="020B0503020204020204" pitchFamily="34" charset="-122"/>
              </a:rPr>
              <a:t>～</a:t>
            </a:r>
            <a:r>
              <a:rPr lang="en-US" altLang="zh-CN" dirty="0" smtClean="0">
                <a:latin typeface="Times New Roman" panose="02020603050405020304" pitchFamily="18" charset="0"/>
                <a:ea typeface="微软雅黑" panose="020B0503020204020204" pitchFamily="34" charset="-122"/>
              </a:rPr>
              <a:t>98% RH </a:t>
            </a:r>
            <a:r>
              <a:rPr lang="en-US" altLang="zh-CN" dirty="0">
                <a:latin typeface="Times New Roman" panose="02020603050405020304" pitchFamily="18" charset="0"/>
                <a:ea typeface="微软雅黑" panose="020B0503020204020204" pitchFamily="34" charset="-122"/>
              </a:rPr>
              <a:t>(</a:t>
            </a:r>
            <a:r>
              <a:rPr lang="en-US" altLang="zh-CN" dirty="0" smtClean="0">
                <a:latin typeface="Times New Roman" panose="02020603050405020304" pitchFamily="18" charset="0"/>
                <a:ea typeface="微软雅黑" panose="020B0503020204020204" pitchFamily="34" charset="-122"/>
              </a:rPr>
              <a:t>+2 -3% RH)</a:t>
            </a:r>
            <a:r>
              <a:rPr lang="zh-CN" altLang="en-US" dirty="0" smtClean="0">
                <a:latin typeface="Times New Roman" panose="02020603050405020304" pitchFamily="18" charset="0"/>
                <a:ea typeface="微软雅黑" panose="020B0503020204020204" pitchFamily="34" charset="-122"/>
              </a:rPr>
              <a:t>；</a:t>
            </a:r>
            <a:endParaRPr lang="en-US" altLang="zh-CN" dirty="0">
              <a:latin typeface="Times New Roman" panose="02020603050405020304" pitchFamily="18" charset="0"/>
              <a:ea typeface="微软雅黑" panose="020B0503020204020204" pitchFamily="34" charset="-122"/>
            </a:endParaRPr>
          </a:p>
        </p:txBody>
      </p:sp>
      <p:sp>
        <p:nvSpPr>
          <p:cNvPr id="6" name="剪去对角的矩形 5"/>
          <p:cNvSpPr/>
          <p:nvPr/>
        </p:nvSpPr>
        <p:spPr bwMode="auto">
          <a:xfrm>
            <a:off x="83441" y="6068086"/>
            <a:ext cx="6012373" cy="791944"/>
          </a:xfrm>
          <a:prstGeom prst="snip2DiagRect">
            <a:avLst/>
          </a:prstGeom>
          <a:solidFill>
            <a:schemeClr val="bg1"/>
          </a:solidFill>
          <a:ln w="63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600" b="1" i="1" dirty="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3</a:t>
            </a:r>
            <a:r>
              <a:rPr lang="zh-CN" altLang="en-US" sz="1600" b="1" i="1" dirty="0" smtClean="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a:t>
            </a:r>
            <a:r>
              <a:rPr lang="zh-CN" altLang="en-US" sz="2000" b="1" i="1" dirty="0" smtClean="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高集成度电子学组装和检测系统</a:t>
            </a:r>
            <a:endParaRPr lang="en-US" altLang="zh-CN" sz="2000" b="1" i="1" dirty="0">
              <a:solidFill>
                <a:srgbClr val="0000C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endParaRPr>
          </a:p>
          <a:p>
            <a:pPr marL="285750" indent="-285750">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高精度</a:t>
            </a:r>
            <a:r>
              <a:rPr lang="en-US" altLang="zh-CN" dirty="0" smtClean="0">
                <a:latin typeface="Times New Roman" panose="02020603050405020304" pitchFamily="18" charset="0"/>
                <a:ea typeface="微软雅黑" panose="020B0503020204020204" pitchFamily="34" charset="-122"/>
              </a:rPr>
              <a:t>bonding</a:t>
            </a:r>
            <a:r>
              <a:rPr lang="zh-CN" altLang="en-US" dirty="0" smtClean="0">
                <a:latin typeface="Times New Roman" panose="02020603050405020304" pitchFamily="18" charset="0"/>
                <a:ea typeface="微软雅黑" panose="020B0503020204020204" pitchFamily="34" charset="-122"/>
              </a:rPr>
              <a:t>系统和高解析度</a:t>
            </a:r>
            <a:r>
              <a:rPr lang="en-US" altLang="zh-CN" dirty="0" smtClean="0">
                <a:latin typeface="Times New Roman" panose="02020603050405020304" pitchFamily="18" charset="0"/>
                <a:ea typeface="微软雅黑" panose="020B0503020204020204" pitchFamily="34" charset="-122"/>
              </a:rPr>
              <a:t>X</a:t>
            </a:r>
            <a:r>
              <a:rPr lang="zh-CN" altLang="en-US" dirty="0" smtClean="0">
                <a:latin typeface="Times New Roman" panose="02020603050405020304" pitchFamily="18" charset="0"/>
                <a:ea typeface="微软雅黑" panose="020B0503020204020204" pitchFamily="34" charset="-122"/>
              </a:rPr>
              <a:t>射线检测系统</a:t>
            </a:r>
            <a:endParaRPr lang="en-US" altLang="zh-CN" dirty="0">
              <a:latin typeface="Times New Roman" panose="02020603050405020304" pitchFamily="18" charset="0"/>
              <a:ea typeface="微软雅黑" panose="020B0503020204020204" pitchFamily="34" charset="-122"/>
            </a:endParaRPr>
          </a:p>
        </p:txBody>
      </p:sp>
      <p:sp>
        <p:nvSpPr>
          <p:cNvPr id="7" name="圆角矩形 6"/>
          <p:cNvSpPr/>
          <p:nvPr/>
        </p:nvSpPr>
        <p:spPr bwMode="auto">
          <a:xfrm>
            <a:off x="83441" y="1092473"/>
            <a:ext cx="6066821" cy="711409"/>
          </a:xfrm>
          <a:prstGeom prst="roundRect">
            <a:avLst/>
          </a:prstGeom>
          <a:solidFill>
            <a:schemeClr val="bg1"/>
          </a:solidFill>
          <a:ln w="63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CN" altLang="en-US" sz="2000" dirty="0">
                <a:latin typeface="Times New Roman" panose="02020603050405020304" pitchFamily="18" charset="0"/>
                <a:ea typeface="微软雅黑" panose="020B0503020204020204" pitchFamily="34" charset="-122"/>
              </a:rPr>
              <a:t>对极端条件下工作的电子学系统和特殊目的的电子学设备进行各项功能和性能测试</a:t>
            </a:r>
            <a:endParaRPr lang="zh-CN" altLang="zh-CN" sz="2000" dirty="0">
              <a:latin typeface="Times New Roman" panose="02020603050405020304" pitchFamily="18" charset="0"/>
              <a:ea typeface="微软雅黑" panose="020B0503020204020204" pitchFamily="34" charset="-122"/>
            </a:endParaRPr>
          </a:p>
          <a:p>
            <a:endParaRPr lang="zh-CN" altLang="en-US" sz="1600" b="1" i="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endParaRPr>
          </a:p>
        </p:txBody>
      </p:sp>
      <p:pic>
        <p:nvPicPr>
          <p:cNvPr id="8" name="图片 7" descr="IMG_207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5327" y="2665127"/>
            <a:ext cx="2255065" cy="1556346"/>
          </a:xfrm>
          <a:prstGeom prst="rect">
            <a:avLst/>
          </a:prstGeom>
          <a:noFill/>
          <a:ln w="28575">
            <a:solidFill>
              <a:srgbClr val="7030A0"/>
            </a:solidFill>
          </a:ln>
        </p:spPr>
      </p:pic>
      <p:pic>
        <p:nvPicPr>
          <p:cNvPr id="9" name="图片 8" descr="IMG_208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5373216"/>
            <a:ext cx="2111529" cy="1407686"/>
          </a:xfrm>
          <a:prstGeom prst="rect">
            <a:avLst/>
          </a:prstGeom>
          <a:noFill/>
          <a:ln w="28575">
            <a:solidFill>
              <a:srgbClr val="FFFF00"/>
            </a:solidFill>
          </a:ln>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3283" y="4290556"/>
            <a:ext cx="1564482" cy="1803132"/>
          </a:xfrm>
          <a:prstGeom prst="rect">
            <a:avLst/>
          </a:prstGeom>
          <a:noFill/>
          <a:ln w="28575">
            <a:solidFill>
              <a:srgbClr val="FFC000"/>
            </a:solidFill>
          </a:ln>
        </p:spPr>
      </p:pic>
      <p:sp>
        <p:nvSpPr>
          <p:cNvPr id="11" name="矩形 10"/>
          <p:cNvSpPr/>
          <p:nvPr/>
        </p:nvSpPr>
        <p:spPr>
          <a:xfrm>
            <a:off x="8163108" y="2792956"/>
            <a:ext cx="369332" cy="1438854"/>
          </a:xfrm>
          <a:prstGeom prst="rect">
            <a:avLst/>
          </a:prstGeom>
        </p:spPr>
        <p:txBody>
          <a:bodyPr vert="eaVert" wrap="square" lIns="0" tIns="0" rIns="0" bIns="0">
            <a:spAutoFit/>
          </a:bodyPr>
          <a:lstStyle/>
          <a:p>
            <a:r>
              <a:rPr lang="zh-CN" altLang="zh-CN" sz="1200" b="1" dirty="0">
                <a:solidFill>
                  <a:schemeClr val="bg1"/>
                </a:solidFill>
              </a:rPr>
              <a:t>变温变湿条件</a:t>
            </a:r>
            <a:r>
              <a:rPr lang="zh-CN" altLang="zh-CN" sz="1200" b="1" dirty="0" smtClean="0">
                <a:solidFill>
                  <a:schemeClr val="bg1"/>
                </a:solidFill>
              </a:rPr>
              <a:t>下</a:t>
            </a:r>
            <a:endParaRPr lang="en-US" altLang="zh-CN" sz="1200" b="1" dirty="0" smtClean="0">
              <a:solidFill>
                <a:schemeClr val="bg1"/>
              </a:solidFill>
            </a:endParaRPr>
          </a:p>
          <a:p>
            <a:r>
              <a:rPr lang="zh-CN" altLang="zh-CN" sz="1200" b="1" dirty="0" smtClean="0">
                <a:solidFill>
                  <a:schemeClr val="bg1"/>
                </a:solidFill>
              </a:rPr>
              <a:t>电子学</a:t>
            </a:r>
            <a:r>
              <a:rPr lang="zh-CN" altLang="zh-CN" sz="1200" b="1" dirty="0">
                <a:solidFill>
                  <a:schemeClr val="bg1"/>
                </a:solidFill>
              </a:rPr>
              <a:t>性能测试系统</a:t>
            </a:r>
            <a:endParaRPr lang="zh-CN" altLang="en-US" sz="1200" b="1" dirty="0">
              <a:solidFill>
                <a:schemeClr val="bg1"/>
              </a:solidFill>
            </a:endParaRPr>
          </a:p>
        </p:txBody>
      </p:sp>
      <p:sp>
        <p:nvSpPr>
          <p:cNvPr id="12" name="矩形 11"/>
          <p:cNvSpPr/>
          <p:nvPr/>
        </p:nvSpPr>
        <p:spPr>
          <a:xfrm>
            <a:off x="5920511" y="6525344"/>
            <a:ext cx="1483098" cy="276999"/>
          </a:xfrm>
          <a:prstGeom prst="rect">
            <a:avLst/>
          </a:prstGeom>
        </p:spPr>
        <p:txBody>
          <a:bodyPr wrap="none">
            <a:spAutoFit/>
          </a:bodyPr>
          <a:lstStyle/>
          <a:p>
            <a:r>
              <a:rPr lang="zh-CN" altLang="zh-CN" sz="1200" b="1" dirty="0" smtClean="0">
                <a:solidFill>
                  <a:srgbClr val="FFFF00"/>
                </a:solidFill>
              </a:rPr>
              <a:t>高精度</a:t>
            </a:r>
            <a:r>
              <a:rPr lang="en-US" altLang="zh-CN" sz="1200" b="1" dirty="0" smtClean="0">
                <a:solidFill>
                  <a:srgbClr val="FFFF00"/>
                </a:solidFill>
              </a:rPr>
              <a:t>bonding</a:t>
            </a:r>
            <a:r>
              <a:rPr lang="zh-CN" altLang="zh-CN" sz="1200" b="1" dirty="0" smtClean="0">
                <a:solidFill>
                  <a:srgbClr val="FFFF00"/>
                </a:solidFill>
              </a:rPr>
              <a:t>系统</a:t>
            </a:r>
            <a:endParaRPr lang="zh-CN" altLang="en-US" sz="1200" b="1" dirty="0">
              <a:solidFill>
                <a:srgbClr val="FFFF00"/>
              </a:solidFill>
            </a:endParaRPr>
          </a:p>
        </p:txBody>
      </p:sp>
      <p:sp>
        <p:nvSpPr>
          <p:cNvPr id="13" name="矩形 12"/>
          <p:cNvSpPr/>
          <p:nvPr/>
        </p:nvSpPr>
        <p:spPr>
          <a:xfrm>
            <a:off x="7340301" y="6068086"/>
            <a:ext cx="1803699" cy="276999"/>
          </a:xfrm>
          <a:prstGeom prst="rect">
            <a:avLst/>
          </a:prstGeom>
        </p:spPr>
        <p:txBody>
          <a:bodyPr wrap="none">
            <a:spAutoFit/>
          </a:bodyPr>
          <a:lstStyle/>
          <a:p>
            <a:r>
              <a:rPr lang="zh-CN" altLang="zh-CN" sz="1200" b="1" dirty="0">
                <a:solidFill>
                  <a:schemeClr val="bg1"/>
                </a:solidFill>
              </a:rPr>
              <a:t>高解析度</a:t>
            </a:r>
            <a:r>
              <a:rPr lang="en-US" altLang="zh-CN" sz="1200" b="1" dirty="0">
                <a:solidFill>
                  <a:schemeClr val="bg1"/>
                </a:solidFill>
              </a:rPr>
              <a:t>X</a:t>
            </a:r>
            <a:r>
              <a:rPr lang="zh-CN" altLang="zh-CN" sz="1200" b="1" dirty="0">
                <a:solidFill>
                  <a:schemeClr val="bg1"/>
                </a:solidFill>
              </a:rPr>
              <a:t>射线检测系统</a:t>
            </a:r>
            <a:endParaRPr lang="zh-CN" altLang="en-US" sz="1200" b="1" dirty="0">
              <a:solidFill>
                <a:schemeClr val="bg1"/>
              </a:solidFill>
            </a:endParaRPr>
          </a:p>
        </p:txBody>
      </p:sp>
      <p:pic>
        <p:nvPicPr>
          <p:cNvPr id="14" name="图片 13" descr="P108016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0098" y="1025778"/>
            <a:ext cx="2252652" cy="1556207"/>
          </a:xfrm>
          <a:prstGeom prst="rect">
            <a:avLst/>
          </a:prstGeom>
          <a:noFill/>
          <a:ln w="28575">
            <a:solidFill>
              <a:srgbClr val="00FFFF"/>
            </a:solidFill>
          </a:ln>
        </p:spPr>
      </p:pic>
      <p:sp>
        <p:nvSpPr>
          <p:cNvPr id="15" name="灯片编号占位符 14"/>
          <p:cNvSpPr>
            <a:spLocks noGrp="1"/>
          </p:cNvSpPr>
          <p:nvPr>
            <p:ph type="sldNum" sz="quarter" idx="12"/>
          </p:nvPr>
        </p:nvSpPr>
        <p:spPr/>
        <p:txBody>
          <a:bodyPr/>
          <a:lstStyle/>
          <a:p>
            <a:fld id="{78B8CA21-BDD0-4F93-AF7C-7DDFF7460155}" type="slidenum">
              <a:rPr lang="zh-CN" altLang="en-US" smtClean="0"/>
              <a:pPr/>
              <a:t>17</a:t>
            </a:fld>
            <a:endParaRPr lang="zh-CN" altLang="en-US"/>
          </a:p>
        </p:txBody>
      </p:sp>
    </p:spTree>
    <p:extLst>
      <p:ext uri="{BB962C8B-B14F-4D97-AF65-F5344CB8AC3E}">
        <p14:creationId xmlns:p14="http://schemas.microsoft.com/office/powerpoint/2010/main" val="2360724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51520" y="188640"/>
            <a:ext cx="8640960"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32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实验平台：</a:t>
            </a:r>
            <a:r>
              <a:rPr lang="zh-CN" altLang="en-US" sz="26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学科交叉应用平台</a:t>
            </a:r>
            <a:endParaRPr lang="zh-CN" altLang="en-US" sz="2600" b="1" dirty="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p:txBody>
      </p:sp>
      <p:sp>
        <p:nvSpPr>
          <p:cNvPr id="3" name="矩形 2"/>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4" name="剪去对角的矩形 3"/>
          <p:cNvSpPr/>
          <p:nvPr/>
        </p:nvSpPr>
        <p:spPr bwMode="auto">
          <a:xfrm>
            <a:off x="171104" y="1071546"/>
            <a:ext cx="5994069" cy="2571768"/>
          </a:xfrm>
          <a:prstGeom prst="snip2DiagRect">
            <a:avLst/>
          </a:prstGeom>
          <a:noFill/>
          <a:ln w="63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ts val="2600"/>
              </a:lnSpc>
            </a:pPr>
            <a:r>
              <a:rPr lang="en-US" altLang="zh-CN" sz="2000" b="1" i="1" dirty="0" smtClean="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1</a:t>
            </a:r>
            <a:r>
              <a:rPr lang="zh-CN" altLang="en-US" sz="2000" b="1" i="1" dirty="0" smtClean="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）慢正电子束平台</a:t>
            </a:r>
            <a:endParaRPr lang="en-US" altLang="zh-CN" sz="2000" b="1" i="1" dirty="0" smtClean="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endParaRPr>
          </a:p>
          <a:p>
            <a:pPr marL="285750" indent="-285750">
              <a:lnSpc>
                <a:spcPts val="2600"/>
              </a:lnSpc>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常规慢正电子束装置（钨慢化体）</a:t>
            </a:r>
            <a:endParaRPr lang="en-US" altLang="zh-CN" dirty="0" smtClean="0">
              <a:latin typeface="Times New Roman" panose="02020603050405020304" pitchFamily="18" charset="0"/>
              <a:ea typeface="微软雅黑" panose="020B0503020204020204" pitchFamily="34" charset="-122"/>
            </a:endParaRPr>
          </a:p>
          <a:p>
            <a:pPr marL="742950" lvl="1" indent="-285750">
              <a:lnSpc>
                <a:spcPts val="2600"/>
              </a:lnSpc>
              <a:buClr>
                <a:srgbClr val="7030A0"/>
              </a:buClr>
              <a:buFont typeface="Wingdings" panose="05000000000000000000" pitchFamily="2" charset="2"/>
              <a:buChar char="n"/>
            </a:pPr>
            <a:r>
              <a:rPr lang="zh-CN" altLang="en-US" dirty="0" smtClean="0">
                <a:latin typeface="Times New Roman" panose="02020603050405020304" pitchFamily="18" charset="0"/>
                <a:ea typeface="微软雅黑" panose="020B0503020204020204" pitchFamily="34" charset="-122"/>
              </a:rPr>
              <a:t>加速能量</a:t>
            </a:r>
            <a:r>
              <a:rPr lang="en-US" altLang="zh-CN" dirty="0" smtClean="0">
                <a:latin typeface="Times New Roman" panose="02020603050405020304" pitchFamily="18" charset="0"/>
                <a:ea typeface="微软雅黑" panose="020B0503020204020204" pitchFamily="34" charset="-122"/>
              </a:rPr>
              <a:t>0-30keV</a:t>
            </a:r>
            <a:r>
              <a:rPr lang="zh-CN" altLang="en-US" dirty="0" smtClean="0">
                <a:latin typeface="Times New Roman" panose="02020603050405020304" pitchFamily="18" charset="0"/>
                <a:ea typeface="微软雅黑" panose="020B0503020204020204" pitchFamily="34" charset="-122"/>
              </a:rPr>
              <a:t>，束斑半径</a:t>
            </a:r>
            <a:r>
              <a:rPr lang="en-US" altLang="zh-CN" dirty="0" smtClean="0">
                <a:latin typeface="Times New Roman" panose="02020603050405020304" pitchFamily="18" charset="0"/>
                <a:ea typeface="微软雅黑" panose="020B0503020204020204" pitchFamily="34" charset="-122"/>
              </a:rPr>
              <a:t>&lt;5mm</a:t>
            </a:r>
            <a:r>
              <a:rPr lang="zh-CN" altLang="en-US" dirty="0" smtClean="0">
                <a:latin typeface="Times New Roman" panose="02020603050405020304" pitchFamily="18" charset="0"/>
                <a:ea typeface="微软雅黑" panose="020B0503020204020204" pitchFamily="34" charset="-122"/>
              </a:rPr>
              <a:t>，探测器计数率</a:t>
            </a:r>
            <a:r>
              <a:rPr lang="en-US" altLang="zh-CN" dirty="0" smtClean="0">
                <a:latin typeface="Times New Roman" panose="02020603050405020304" pitchFamily="18" charset="0"/>
                <a:ea typeface="微软雅黑" panose="020B0503020204020204" pitchFamily="34" charset="-122"/>
              </a:rPr>
              <a:t>800-1000cps</a:t>
            </a:r>
          </a:p>
          <a:p>
            <a:pPr marL="285750" indent="-285750">
              <a:lnSpc>
                <a:spcPts val="2600"/>
              </a:lnSpc>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脉冲慢正电子束装置（固体氖慢化系统）</a:t>
            </a:r>
            <a:endParaRPr lang="en-US" altLang="zh-CN" dirty="0" smtClean="0">
              <a:latin typeface="Times New Roman" panose="02020603050405020304" pitchFamily="18" charset="0"/>
              <a:ea typeface="微软雅黑" panose="020B0503020204020204" pitchFamily="34" charset="-122"/>
            </a:endParaRPr>
          </a:p>
          <a:p>
            <a:pPr marL="742950" lvl="1" indent="-285750">
              <a:lnSpc>
                <a:spcPts val="2600"/>
              </a:lnSpc>
              <a:buClr>
                <a:srgbClr val="7030A0"/>
              </a:buClr>
              <a:buFont typeface="Wingdings" panose="05000000000000000000" pitchFamily="2" charset="2"/>
              <a:buChar char="n"/>
            </a:pPr>
            <a:r>
              <a:rPr lang="zh-CN" altLang="en-US" dirty="0">
                <a:latin typeface="Times New Roman" panose="02020603050405020304" pitchFamily="18" charset="0"/>
                <a:ea typeface="微软雅黑" panose="020B0503020204020204" pitchFamily="34" charset="-122"/>
              </a:rPr>
              <a:t>加速能量</a:t>
            </a:r>
            <a:r>
              <a:rPr lang="en-US" altLang="zh-CN" dirty="0">
                <a:latin typeface="Times New Roman" panose="02020603050405020304" pitchFamily="18" charset="0"/>
                <a:ea typeface="微软雅黑" panose="020B0503020204020204" pitchFamily="34" charset="-122"/>
              </a:rPr>
              <a:t>0-30keV</a:t>
            </a:r>
            <a:r>
              <a:rPr lang="zh-CN" altLang="en-US" dirty="0">
                <a:latin typeface="Times New Roman" panose="02020603050405020304" pitchFamily="18" charset="0"/>
                <a:ea typeface="微软雅黑" panose="020B0503020204020204" pitchFamily="34" charset="-122"/>
              </a:rPr>
              <a:t>，束斑半径</a:t>
            </a:r>
            <a:r>
              <a:rPr lang="en-US" altLang="zh-CN" dirty="0">
                <a:latin typeface="Times New Roman" panose="02020603050405020304" pitchFamily="18" charset="0"/>
                <a:ea typeface="微软雅黑" panose="020B0503020204020204" pitchFamily="34" charset="-122"/>
              </a:rPr>
              <a:t>&lt;5mm</a:t>
            </a:r>
            <a:r>
              <a:rPr lang="zh-CN" altLang="en-US" dirty="0">
                <a:latin typeface="Times New Roman" panose="02020603050405020304" pitchFamily="18" charset="0"/>
                <a:ea typeface="微软雅黑" panose="020B0503020204020204" pitchFamily="34" charset="-122"/>
              </a:rPr>
              <a:t>，时间分辨</a:t>
            </a:r>
            <a:r>
              <a:rPr lang="en-US" altLang="zh-CN" dirty="0">
                <a:latin typeface="Times New Roman" panose="02020603050405020304" pitchFamily="18" charset="0"/>
                <a:ea typeface="微软雅黑" panose="020B0503020204020204" pitchFamily="34" charset="-122"/>
              </a:rPr>
              <a:t>~500ps</a:t>
            </a:r>
            <a:endParaRPr lang="zh-CN" altLang="zh-CN" dirty="0">
              <a:latin typeface="Times New Roman" panose="02020603050405020304" pitchFamily="18" charset="0"/>
              <a:ea typeface="微软雅黑" panose="020B0503020204020204" pitchFamily="34" charset="-122"/>
            </a:endParaRPr>
          </a:p>
        </p:txBody>
      </p:sp>
      <p:sp>
        <p:nvSpPr>
          <p:cNvPr id="5" name="剪去对角的矩形 4"/>
          <p:cNvSpPr/>
          <p:nvPr/>
        </p:nvSpPr>
        <p:spPr bwMode="auto">
          <a:xfrm>
            <a:off x="183471" y="3700702"/>
            <a:ext cx="6012373" cy="1800000"/>
          </a:xfrm>
          <a:prstGeom prst="snip2DiagRect">
            <a:avLst/>
          </a:prstGeom>
          <a:noFill/>
          <a:ln w="63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ts val="2600"/>
              </a:lnSpc>
            </a:pPr>
            <a:r>
              <a:rPr lang="en-US" altLang="zh-CN" sz="2000" b="1" i="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2</a:t>
            </a:r>
            <a:r>
              <a:rPr lang="zh-CN" altLang="en-US" b="1" i="1" dirty="0" smtClean="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rPr>
              <a:t>）中子强度关联量子成像平台</a:t>
            </a:r>
            <a:endParaRPr lang="en-US" altLang="zh-CN" b="1" i="1" dirty="0" smtClean="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endParaRPr>
          </a:p>
          <a:p>
            <a:pPr marL="285750" indent="-285750">
              <a:lnSpc>
                <a:spcPts val="2600"/>
              </a:lnSpc>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中子成像技术相关的电子学系统及数据处理的方法研究</a:t>
            </a:r>
            <a:endParaRPr lang="en-US" altLang="zh-CN" dirty="0" smtClean="0">
              <a:latin typeface="Times New Roman" panose="02020603050405020304" pitchFamily="18" charset="0"/>
              <a:ea typeface="微软雅黑" panose="020B0503020204020204" pitchFamily="34" charset="-122"/>
            </a:endParaRPr>
          </a:p>
          <a:p>
            <a:pPr marL="285750" indent="-285750">
              <a:lnSpc>
                <a:spcPts val="2600"/>
              </a:lnSpc>
              <a:buFont typeface="Wingdings" panose="05000000000000000000" pitchFamily="2" charset="2"/>
              <a:buChar char="l"/>
            </a:pPr>
            <a:r>
              <a:rPr lang="zh-CN" altLang="en-US" dirty="0" smtClean="0">
                <a:latin typeface="Times New Roman" panose="02020603050405020304" pitchFamily="18" charset="0"/>
                <a:ea typeface="微软雅黑" panose="020B0503020204020204" pitchFamily="34" charset="-122"/>
              </a:rPr>
              <a:t>中子相关技术研究</a:t>
            </a:r>
            <a:endParaRPr lang="en-US" altLang="zh-CN" dirty="0">
              <a:latin typeface="Times New Roman" panose="02020603050405020304" pitchFamily="18" charset="0"/>
              <a:ea typeface="微软雅黑" panose="020B0503020204020204" pitchFamily="34" charset="-122"/>
            </a:endParaRPr>
          </a:p>
        </p:txBody>
      </p:sp>
      <p:pic>
        <p:nvPicPr>
          <p:cNvPr id="6" name="图片 5" descr="图片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01534" y="1064816"/>
            <a:ext cx="3342466" cy="1706383"/>
          </a:xfrm>
          <a:prstGeom prst="rect">
            <a:avLst/>
          </a:prstGeom>
          <a:noFill/>
          <a:ln w="38100">
            <a:solidFill>
              <a:schemeClr val="bg1"/>
            </a:solidFill>
          </a:ln>
        </p:spPr>
      </p:pic>
      <p:graphicFrame>
        <p:nvGraphicFramePr>
          <p:cNvPr id="7" name="图示 6"/>
          <p:cNvGraphicFramePr/>
          <p:nvPr>
            <p:extLst/>
          </p:nvPr>
        </p:nvGraphicFramePr>
        <p:xfrm>
          <a:off x="1142976" y="5143512"/>
          <a:ext cx="2823798" cy="171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图示 7"/>
          <p:cNvGraphicFramePr/>
          <p:nvPr>
            <p:extLst/>
          </p:nvPr>
        </p:nvGraphicFramePr>
        <p:xfrm>
          <a:off x="4143372" y="4500570"/>
          <a:ext cx="2783826" cy="20880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图示 8"/>
          <p:cNvGraphicFramePr/>
          <p:nvPr>
            <p:extLst/>
          </p:nvPr>
        </p:nvGraphicFramePr>
        <p:xfrm>
          <a:off x="6215074" y="3143248"/>
          <a:ext cx="2700341" cy="1800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31242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51520" y="188640"/>
            <a:ext cx="8268824"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3600" b="1" dirty="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财政部科研仪器设备改造专项经费</a:t>
            </a:r>
          </a:p>
        </p:txBody>
      </p:sp>
      <p:sp>
        <p:nvSpPr>
          <p:cNvPr id="3" name="矩形 2"/>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4" name="矩形 3"/>
          <p:cNvSpPr/>
          <p:nvPr/>
        </p:nvSpPr>
        <p:spPr>
          <a:xfrm>
            <a:off x="395536" y="1251337"/>
            <a:ext cx="8352928" cy="5373779"/>
          </a:xfrm>
          <a:prstGeom prst="rect">
            <a:avLst/>
          </a:prstGeom>
        </p:spPr>
        <p:txBody>
          <a:bodyPr wrap="square">
            <a:spAutoFit/>
          </a:bodyPr>
          <a:lstStyle/>
          <a:p>
            <a:pPr marL="457200" indent="-457200" fontAlgn="auto">
              <a:lnSpc>
                <a:spcPct val="130000"/>
              </a:lnSpc>
              <a:spcBef>
                <a:spcPts val="0"/>
              </a:spcBef>
              <a:spcAft>
                <a:spcPts val="0"/>
              </a:spcAft>
              <a:buFont typeface="+mj-lt"/>
              <a:buAutoNum type="arabicPeriod"/>
            </a:pPr>
            <a:r>
              <a:rPr lang="zh-CN" altLang="en-US" sz="2400" b="1" dirty="0" smtClean="0">
                <a:solidFill>
                  <a:srgbClr val="0066FF"/>
                </a:solidFill>
                <a:latin typeface="微软雅黑" panose="020B0503020204020204" charset="-122"/>
                <a:ea typeface="微软雅黑" panose="020B0503020204020204" charset="-122"/>
                <a:sym typeface="+mn-ea"/>
              </a:rPr>
              <a:t>半导体探测器</a:t>
            </a:r>
            <a:r>
              <a:rPr lang="zh-CN" altLang="en-US" sz="2400" b="1" dirty="0">
                <a:solidFill>
                  <a:srgbClr val="0066FF"/>
                </a:solidFill>
                <a:latin typeface="微软雅黑" panose="020B0503020204020204" charset="-122"/>
                <a:ea typeface="微软雅黑" panose="020B0503020204020204" charset="-122"/>
                <a:sym typeface="+mn-ea"/>
              </a:rPr>
              <a:t>研制与测试平台升级</a:t>
            </a:r>
          </a:p>
          <a:p>
            <a:pPr marL="457200" indent="-457200" fontAlgn="auto">
              <a:lnSpc>
                <a:spcPct val="130000"/>
              </a:lnSpc>
              <a:spcBef>
                <a:spcPts val="0"/>
              </a:spcBef>
              <a:spcAft>
                <a:spcPts val="0"/>
              </a:spcAft>
              <a:buFont typeface="+mj-lt"/>
              <a:buAutoNum type="arabicPeriod"/>
            </a:pPr>
            <a:r>
              <a:rPr lang="zh-CN" altLang="en-US" sz="2400" b="1" dirty="0">
                <a:solidFill>
                  <a:srgbClr val="0066FF"/>
                </a:solidFill>
                <a:latin typeface="微软雅黑" panose="020B0503020204020204" charset="-122"/>
                <a:ea typeface="微软雅黑" panose="020B0503020204020204" charset="-122"/>
                <a:sym typeface="+mn-ea"/>
              </a:rPr>
              <a:t>中子探测器与中子强度关联量子成像平台升级</a:t>
            </a:r>
          </a:p>
          <a:p>
            <a:pPr marL="457200" indent="-457200" fontAlgn="auto">
              <a:lnSpc>
                <a:spcPct val="130000"/>
              </a:lnSpc>
              <a:spcBef>
                <a:spcPts val="0"/>
              </a:spcBef>
              <a:spcAft>
                <a:spcPts val="0"/>
              </a:spcAft>
              <a:buFont typeface="+mj-lt"/>
              <a:buAutoNum type="arabicPeriod"/>
            </a:pPr>
            <a:r>
              <a:rPr lang="zh-CN" altLang="en-US" sz="2400" b="1" dirty="0">
                <a:solidFill>
                  <a:srgbClr val="0066FF"/>
                </a:solidFill>
                <a:latin typeface="微软雅黑" panose="020B0503020204020204" charset="-122"/>
                <a:ea typeface="微软雅黑" panose="020B0503020204020204" charset="-122"/>
                <a:sym typeface="+mn-ea"/>
              </a:rPr>
              <a:t>高精度探测器综合测试平台光电探测装置升级</a:t>
            </a:r>
          </a:p>
          <a:p>
            <a:pPr marL="457200" indent="-457200" fontAlgn="auto">
              <a:lnSpc>
                <a:spcPct val="130000"/>
              </a:lnSpc>
              <a:spcBef>
                <a:spcPts val="0"/>
              </a:spcBef>
              <a:spcAft>
                <a:spcPts val="0"/>
              </a:spcAft>
              <a:buFont typeface="+mj-lt"/>
              <a:buAutoNum type="arabicPeriod"/>
            </a:pPr>
            <a:r>
              <a:rPr lang="zh-CN" altLang="en-US" sz="2400" b="1" dirty="0">
                <a:solidFill>
                  <a:srgbClr val="0066FF"/>
                </a:solidFill>
                <a:latin typeface="微软雅黑" panose="020B0503020204020204" charset="-122"/>
                <a:ea typeface="微软雅黑" panose="020B0503020204020204" charset="-122"/>
                <a:sym typeface="+mn-ea"/>
              </a:rPr>
              <a:t>学科交叉应用平台的慢正电子束平台</a:t>
            </a:r>
            <a:r>
              <a:rPr lang="zh-CN" altLang="en-US" sz="2400" b="1" dirty="0" smtClean="0">
                <a:solidFill>
                  <a:srgbClr val="0066FF"/>
                </a:solidFill>
                <a:latin typeface="微软雅黑" panose="020B0503020204020204" charset="-122"/>
                <a:ea typeface="微软雅黑" panose="020B0503020204020204" charset="-122"/>
                <a:sym typeface="+mn-ea"/>
              </a:rPr>
              <a:t>升级</a:t>
            </a:r>
            <a:endParaRPr lang="en-US" altLang="zh-CN" sz="2400" b="1" dirty="0" smtClean="0">
              <a:solidFill>
                <a:srgbClr val="0066FF"/>
              </a:solidFill>
              <a:latin typeface="微软雅黑" panose="020B0503020204020204" charset="-122"/>
              <a:ea typeface="微软雅黑" panose="020B0503020204020204" charset="-122"/>
              <a:sym typeface="+mn-ea"/>
            </a:endParaRPr>
          </a:p>
          <a:p>
            <a:pPr marL="457200" indent="-457200" fontAlgn="auto">
              <a:lnSpc>
                <a:spcPct val="130000"/>
              </a:lnSpc>
              <a:spcBef>
                <a:spcPts val="0"/>
              </a:spcBef>
              <a:spcAft>
                <a:spcPts val="0"/>
              </a:spcAft>
              <a:buFont typeface="+mj-lt"/>
              <a:buAutoNum type="arabicPeriod"/>
            </a:pPr>
            <a:endParaRPr lang="en-US" altLang="zh-CN" sz="2400" b="1" dirty="0" smtClean="0">
              <a:solidFill>
                <a:srgbClr val="0066FF"/>
              </a:solidFill>
              <a:latin typeface="微软雅黑" panose="020B0503020204020204" charset="-122"/>
              <a:ea typeface="微软雅黑" panose="020B0503020204020204" charset="-122"/>
            </a:endParaRPr>
          </a:p>
          <a:p>
            <a:pPr marL="457200" indent="-457200" fontAlgn="auto">
              <a:lnSpc>
                <a:spcPct val="130000"/>
              </a:lnSpc>
              <a:spcBef>
                <a:spcPts val="0"/>
              </a:spcBef>
              <a:spcAft>
                <a:spcPts val="0"/>
              </a:spcAft>
              <a:buFont typeface="+mj-lt"/>
              <a:buAutoNum type="arabicPeriod"/>
            </a:pPr>
            <a:r>
              <a:rPr lang="zh-CN" altLang="zh-CN" sz="2400" b="1" dirty="0" smtClean="0">
                <a:solidFill>
                  <a:srgbClr val="0066FF"/>
                </a:solidFill>
                <a:latin typeface="微软雅黑" panose="020B0503020204020204" charset="-122"/>
                <a:ea typeface="微软雅黑" panose="020B0503020204020204" charset="-122"/>
              </a:rPr>
              <a:t>先进</a:t>
            </a:r>
            <a:r>
              <a:rPr lang="zh-CN" altLang="zh-CN" sz="2400" b="1" dirty="0">
                <a:solidFill>
                  <a:srgbClr val="0066FF"/>
                </a:solidFill>
                <a:latin typeface="微软雅黑" panose="020B0503020204020204" charset="-122"/>
                <a:ea typeface="微软雅黑" panose="020B0503020204020204" charset="-122"/>
              </a:rPr>
              <a:t>大面积气体探测器研制平台</a:t>
            </a:r>
            <a:r>
              <a:rPr lang="zh-CN" altLang="zh-CN" sz="2400" b="1" dirty="0" smtClean="0">
                <a:solidFill>
                  <a:srgbClr val="0066FF"/>
                </a:solidFill>
                <a:latin typeface="微软雅黑" panose="020B0503020204020204" charset="-122"/>
                <a:ea typeface="微软雅黑" panose="020B0503020204020204" charset="-122"/>
              </a:rPr>
              <a:t>建设</a:t>
            </a:r>
            <a:endParaRPr lang="en-US" altLang="zh-CN" sz="2400" b="1" dirty="0" smtClean="0">
              <a:solidFill>
                <a:srgbClr val="0066FF"/>
              </a:solidFill>
              <a:latin typeface="微软雅黑" panose="020B0503020204020204" charset="-122"/>
              <a:ea typeface="微软雅黑" panose="020B0503020204020204" charset="-122"/>
            </a:endParaRPr>
          </a:p>
          <a:p>
            <a:pPr marL="457200" indent="-457200" fontAlgn="auto">
              <a:lnSpc>
                <a:spcPct val="130000"/>
              </a:lnSpc>
              <a:spcBef>
                <a:spcPts val="0"/>
              </a:spcBef>
              <a:spcAft>
                <a:spcPts val="0"/>
              </a:spcAft>
              <a:buFont typeface="+mj-lt"/>
              <a:buAutoNum type="arabicPeriod"/>
            </a:pPr>
            <a:r>
              <a:rPr lang="zh-CN" altLang="zh-CN" sz="2400" b="1" dirty="0" smtClean="0">
                <a:solidFill>
                  <a:srgbClr val="0066FF"/>
                </a:solidFill>
                <a:latin typeface="微软雅黑" panose="020B0503020204020204" charset="-122"/>
                <a:ea typeface="微软雅黑" panose="020B0503020204020204" charset="-122"/>
              </a:rPr>
              <a:t>物理</a:t>
            </a:r>
            <a:r>
              <a:rPr lang="zh-CN" altLang="zh-CN" sz="2400" b="1" dirty="0">
                <a:solidFill>
                  <a:srgbClr val="0066FF"/>
                </a:solidFill>
                <a:latin typeface="微软雅黑" panose="020B0503020204020204" charset="-122"/>
                <a:ea typeface="微软雅黑" panose="020B0503020204020204" charset="-122"/>
              </a:rPr>
              <a:t>实验专用集成电路芯片（</a:t>
            </a:r>
            <a:r>
              <a:rPr lang="en-US" altLang="zh-CN" sz="2400" b="1" dirty="0">
                <a:solidFill>
                  <a:srgbClr val="0066FF"/>
                </a:solidFill>
                <a:latin typeface="微软雅黑" panose="020B0503020204020204" charset="-122"/>
                <a:ea typeface="微软雅黑" panose="020B0503020204020204" charset="-122"/>
              </a:rPr>
              <a:t>ASIC</a:t>
            </a:r>
            <a:r>
              <a:rPr lang="zh-CN" altLang="zh-CN" sz="2400" b="1" dirty="0">
                <a:solidFill>
                  <a:srgbClr val="0066FF"/>
                </a:solidFill>
                <a:latin typeface="微软雅黑" panose="020B0503020204020204" charset="-122"/>
                <a:ea typeface="微软雅黑" panose="020B0503020204020204" charset="-122"/>
              </a:rPr>
              <a:t>）设计、仿真研究平台</a:t>
            </a:r>
            <a:r>
              <a:rPr lang="zh-CN" altLang="zh-CN" sz="2400" b="1" dirty="0" smtClean="0">
                <a:solidFill>
                  <a:srgbClr val="0066FF"/>
                </a:solidFill>
                <a:latin typeface="微软雅黑" panose="020B0503020204020204" charset="-122"/>
                <a:ea typeface="微软雅黑" panose="020B0503020204020204" charset="-122"/>
              </a:rPr>
              <a:t>建设</a:t>
            </a:r>
            <a:endParaRPr lang="en-US" altLang="zh-CN" sz="2400" b="1" dirty="0" smtClean="0">
              <a:solidFill>
                <a:srgbClr val="0066FF"/>
              </a:solidFill>
              <a:latin typeface="微软雅黑" panose="020B0503020204020204" charset="-122"/>
              <a:ea typeface="微软雅黑" panose="020B0503020204020204" charset="-122"/>
            </a:endParaRPr>
          </a:p>
          <a:p>
            <a:pPr marL="457200" indent="-457200" fontAlgn="auto">
              <a:lnSpc>
                <a:spcPct val="130000"/>
              </a:lnSpc>
              <a:spcBef>
                <a:spcPts val="0"/>
              </a:spcBef>
              <a:spcAft>
                <a:spcPts val="0"/>
              </a:spcAft>
              <a:buFont typeface="+mj-lt"/>
              <a:buAutoNum type="arabicPeriod"/>
            </a:pPr>
            <a:r>
              <a:rPr lang="zh-CN" altLang="zh-CN" sz="2400" b="1" dirty="0" smtClean="0">
                <a:solidFill>
                  <a:srgbClr val="0066FF"/>
                </a:solidFill>
                <a:latin typeface="微软雅黑" panose="020B0503020204020204" charset="-122"/>
                <a:ea typeface="微软雅黑" panose="020B0503020204020204" charset="-122"/>
              </a:rPr>
              <a:t>先进</a:t>
            </a:r>
            <a:r>
              <a:rPr lang="zh-CN" altLang="zh-CN" sz="2400" b="1" dirty="0">
                <a:solidFill>
                  <a:srgbClr val="0066FF"/>
                </a:solidFill>
                <a:latin typeface="微软雅黑" panose="020B0503020204020204" charset="-122"/>
                <a:ea typeface="微软雅黑" panose="020B0503020204020204" charset="-122"/>
              </a:rPr>
              <a:t>闪烁探测器研究平台</a:t>
            </a:r>
            <a:r>
              <a:rPr lang="zh-CN" altLang="zh-CN" sz="2400" b="1" dirty="0" smtClean="0">
                <a:solidFill>
                  <a:srgbClr val="0066FF"/>
                </a:solidFill>
                <a:latin typeface="微软雅黑" panose="020B0503020204020204" charset="-122"/>
                <a:ea typeface="微软雅黑" panose="020B0503020204020204" charset="-122"/>
              </a:rPr>
              <a:t>建设</a:t>
            </a:r>
            <a:endParaRPr lang="en-US" altLang="zh-CN" sz="2400" b="1" dirty="0" smtClean="0">
              <a:solidFill>
                <a:srgbClr val="0066FF"/>
              </a:solidFill>
              <a:latin typeface="微软雅黑" panose="020B0503020204020204" charset="-122"/>
              <a:ea typeface="微软雅黑" panose="020B0503020204020204" charset="-122"/>
            </a:endParaRPr>
          </a:p>
          <a:p>
            <a:pPr marL="457200" indent="-457200" fontAlgn="auto">
              <a:lnSpc>
                <a:spcPct val="130000"/>
              </a:lnSpc>
              <a:spcBef>
                <a:spcPts val="0"/>
              </a:spcBef>
              <a:spcAft>
                <a:spcPts val="0"/>
              </a:spcAft>
              <a:buFont typeface="+mj-lt"/>
              <a:buAutoNum type="arabicPeriod"/>
            </a:pPr>
            <a:r>
              <a:rPr lang="zh-CN" altLang="zh-CN" sz="2400" b="1" dirty="0" smtClean="0">
                <a:solidFill>
                  <a:srgbClr val="0066FF"/>
                </a:solidFill>
                <a:latin typeface="微软雅黑" panose="020B0503020204020204" charset="-122"/>
                <a:ea typeface="微软雅黑" panose="020B0503020204020204" charset="-122"/>
              </a:rPr>
              <a:t>高速</a:t>
            </a:r>
            <a:r>
              <a:rPr lang="zh-CN" altLang="zh-CN" sz="2400" b="1" dirty="0">
                <a:solidFill>
                  <a:srgbClr val="0066FF"/>
                </a:solidFill>
                <a:latin typeface="微软雅黑" panose="020B0503020204020204" charset="-122"/>
                <a:ea typeface="微软雅黑" panose="020B0503020204020204" charset="-122"/>
              </a:rPr>
              <a:t>数据传输测试平台</a:t>
            </a:r>
            <a:r>
              <a:rPr lang="zh-CN" altLang="zh-CN" sz="2400" b="1" dirty="0" smtClean="0">
                <a:solidFill>
                  <a:srgbClr val="0066FF"/>
                </a:solidFill>
                <a:latin typeface="微软雅黑" panose="020B0503020204020204" charset="-122"/>
                <a:ea typeface="微软雅黑" panose="020B0503020204020204" charset="-122"/>
              </a:rPr>
              <a:t>建设</a:t>
            </a:r>
            <a:endParaRPr lang="en-US" altLang="zh-CN" sz="2400" b="1" dirty="0" smtClean="0">
              <a:solidFill>
                <a:srgbClr val="0066FF"/>
              </a:solidFill>
              <a:latin typeface="微软雅黑" panose="020B0503020204020204" charset="-122"/>
              <a:ea typeface="微软雅黑" panose="020B0503020204020204" charset="-122"/>
            </a:endParaRPr>
          </a:p>
          <a:p>
            <a:pPr marL="457200" indent="-457200" fontAlgn="auto">
              <a:lnSpc>
                <a:spcPct val="130000"/>
              </a:lnSpc>
              <a:spcBef>
                <a:spcPts val="0"/>
              </a:spcBef>
              <a:spcAft>
                <a:spcPts val="0"/>
              </a:spcAft>
              <a:buFont typeface="+mj-lt"/>
              <a:buAutoNum type="arabicPeriod"/>
            </a:pPr>
            <a:r>
              <a:rPr lang="zh-CN" altLang="zh-CN" sz="2400" b="1" dirty="0" smtClean="0">
                <a:solidFill>
                  <a:srgbClr val="0066FF"/>
                </a:solidFill>
                <a:latin typeface="微软雅黑" panose="020B0503020204020204" charset="-122"/>
                <a:ea typeface="微软雅黑" panose="020B0503020204020204" charset="-122"/>
              </a:rPr>
              <a:t>微量</a:t>
            </a:r>
            <a:r>
              <a:rPr lang="zh-CN" altLang="zh-CN" sz="2400" b="1" dirty="0">
                <a:solidFill>
                  <a:srgbClr val="0066FF"/>
                </a:solidFill>
                <a:latin typeface="微软雅黑" panose="020B0503020204020204" charset="-122"/>
                <a:ea typeface="微软雅黑" panose="020B0503020204020204" charset="-122"/>
              </a:rPr>
              <a:t>能器研究平台</a:t>
            </a:r>
            <a:r>
              <a:rPr lang="zh-CN" altLang="zh-CN" sz="2400" b="1" dirty="0" smtClean="0">
                <a:solidFill>
                  <a:srgbClr val="0066FF"/>
                </a:solidFill>
                <a:latin typeface="微软雅黑" panose="020B0503020204020204" charset="-122"/>
                <a:ea typeface="微软雅黑" panose="020B0503020204020204" charset="-122"/>
              </a:rPr>
              <a:t>建设</a:t>
            </a:r>
            <a:endParaRPr lang="zh-CN" altLang="zh-CN" sz="2400" b="1" dirty="0">
              <a:solidFill>
                <a:srgbClr val="0066FF"/>
              </a:solidFill>
              <a:latin typeface="微软雅黑" panose="020B0503020204020204" charset="-122"/>
              <a:ea typeface="微软雅黑" panose="020B0503020204020204" charset="-122"/>
            </a:endParaRPr>
          </a:p>
        </p:txBody>
      </p:sp>
      <p:sp>
        <p:nvSpPr>
          <p:cNvPr id="10" name="灯片编号占位符 9"/>
          <p:cNvSpPr>
            <a:spLocks noGrp="1"/>
          </p:cNvSpPr>
          <p:nvPr>
            <p:ph type="sldNum" sz="quarter" idx="12"/>
          </p:nvPr>
        </p:nvSpPr>
        <p:spPr/>
        <p:txBody>
          <a:bodyPr/>
          <a:lstStyle/>
          <a:p>
            <a:fld id="{78B8CA21-BDD0-4F93-AF7C-7DDFF7460155}" type="slidenum">
              <a:rPr lang="zh-CN" altLang="en-US" smtClean="0"/>
              <a:pPr/>
              <a:t>19</a:t>
            </a:fld>
            <a:endParaRPr lang="zh-CN" altLang="en-US"/>
          </a:p>
        </p:txBody>
      </p:sp>
    </p:spTree>
    <p:extLst>
      <p:ext uri="{BB962C8B-B14F-4D97-AF65-F5344CB8AC3E}">
        <p14:creationId xmlns:p14="http://schemas.microsoft.com/office/powerpoint/2010/main" val="3132114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五边形 9"/>
          <p:cNvSpPr/>
          <p:nvPr/>
        </p:nvSpPr>
        <p:spPr bwMode="auto">
          <a:xfrm>
            <a:off x="107504" y="1196752"/>
            <a:ext cx="8856984" cy="335669"/>
          </a:xfrm>
          <a:prstGeom prst="homePlate">
            <a:avLst/>
          </a:prstGeom>
          <a:gradFill flip="none" rotWithShape="1">
            <a:gsLst>
              <a:gs pos="0">
                <a:schemeClr val="bg1">
                  <a:alpha val="0"/>
                </a:schemeClr>
              </a:gs>
              <a:gs pos="72000">
                <a:schemeClr val="tx1">
                  <a:lumMod val="50000"/>
                  <a:lumOff val="50000"/>
                </a:schemeClr>
              </a:gs>
            </a:gsLst>
            <a:lin ang="16200000" scaled="1"/>
            <a:tileRect/>
          </a:gradFill>
          <a:ln w="25400" cap="flat" cmpd="sng" algn="ctr">
            <a:noFill/>
            <a:prstDash val="solid"/>
            <a:round/>
            <a:headEnd type="none" w="med" len="med"/>
            <a:tailEnd type="none" w="med" len="med"/>
          </a:ln>
          <a:effectLst/>
        </p:spPr>
        <p:txBody>
          <a:bodyPr/>
          <a:lstStyle/>
          <a:p>
            <a:pPr>
              <a:defRPr/>
            </a:pPr>
            <a:endParaRPr lang="zh-CN" altLang="en-US" sz="2200" b="1">
              <a:solidFill>
                <a:srgbClr val="000000"/>
              </a:solidFill>
              <a:ea typeface="黑体" pitchFamily="49" charset="-122"/>
            </a:endParaRPr>
          </a:p>
        </p:txBody>
      </p:sp>
      <p:grpSp>
        <p:nvGrpSpPr>
          <p:cNvPr id="59" name="组合 58"/>
          <p:cNvGrpSpPr/>
          <p:nvPr/>
        </p:nvGrpSpPr>
        <p:grpSpPr>
          <a:xfrm>
            <a:off x="5363884" y="2597401"/>
            <a:ext cx="3748879" cy="2026659"/>
            <a:chOff x="5363884" y="2597401"/>
            <a:chExt cx="3748879" cy="2026659"/>
          </a:xfrm>
        </p:grpSpPr>
        <p:sp>
          <p:nvSpPr>
            <p:cNvPr id="6" name="五边形 5"/>
            <p:cNvSpPr/>
            <p:nvPr/>
          </p:nvSpPr>
          <p:spPr bwMode="auto">
            <a:xfrm>
              <a:off x="5363884" y="2957441"/>
              <a:ext cx="3748879" cy="501650"/>
            </a:xfrm>
            <a:prstGeom prst="homePlate">
              <a:avLst/>
            </a:prstGeom>
            <a:gradFill flip="none" rotWithShape="1">
              <a:gsLst>
                <a:gs pos="0">
                  <a:srgbClr val="540000"/>
                </a:gs>
                <a:gs pos="73000">
                  <a:srgbClr val="C00000">
                    <a:shade val="67500"/>
                    <a:satMod val="115000"/>
                  </a:srgbClr>
                </a:gs>
                <a:gs pos="100000">
                  <a:srgbClr val="FF3333"/>
                </a:gs>
              </a:gsLst>
              <a:lin ang="5400000" scaled="1"/>
              <a:tileRect/>
            </a:gradFill>
            <a:ln w="9525" cap="flat" cmpd="sng" algn="ctr">
              <a:solidFill>
                <a:schemeClr val="bg1">
                  <a:lumMod val="65000"/>
                </a:schemeClr>
              </a:solidFill>
              <a:prstDash val="solid"/>
              <a:round/>
              <a:headEnd type="none" w="med" len="med"/>
              <a:tailEnd type="none" w="med" len="med"/>
            </a:ln>
            <a:effectLst>
              <a:outerShdw blurRad="50800" dist="38100" algn="l" rotWithShape="0">
                <a:prstClr val="black">
                  <a:alpha val="40000"/>
                </a:prstClr>
              </a:outerShdw>
            </a:effectLst>
          </p:spPr>
          <p:txBody>
            <a:bodyPr/>
            <a:lstStyle/>
            <a:p>
              <a:pPr>
                <a:defRPr/>
              </a:pPr>
              <a:endParaRPr lang="zh-CN" altLang="en-US" sz="2200" b="1">
                <a:solidFill>
                  <a:srgbClr val="000000"/>
                </a:solidFill>
                <a:ea typeface="黑体" pitchFamily="49" charset="-122"/>
              </a:endParaRPr>
            </a:p>
          </p:txBody>
        </p:sp>
        <p:sp>
          <p:nvSpPr>
            <p:cNvPr id="12" name="五边形 11"/>
            <p:cNvSpPr/>
            <p:nvPr/>
          </p:nvSpPr>
          <p:spPr bwMode="auto">
            <a:xfrm>
              <a:off x="5363884" y="2597401"/>
              <a:ext cx="3744415" cy="669316"/>
            </a:xfrm>
            <a:prstGeom prst="homePlate">
              <a:avLst/>
            </a:prstGeom>
            <a:gradFill flip="none" rotWithShape="1">
              <a:gsLst>
                <a:gs pos="0">
                  <a:schemeClr val="bg1">
                    <a:lumMod val="75000"/>
                  </a:schemeClr>
                </a:gs>
                <a:gs pos="82000">
                  <a:schemeClr val="bg1"/>
                </a:gs>
              </a:gsLst>
              <a:lin ang="16200000" scaled="1"/>
              <a:tileRect/>
            </a:gradFill>
            <a:ln w="6350" cap="flat" cmpd="sng" algn="ctr">
              <a:solidFill>
                <a:schemeClr val="bg1">
                  <a:lumMod val="65000"/>
                </a:schemeClr>
              </a:solidFill>
              <a:prstDash val="solid"/>
              <a:round/>
              <a:headEnd type="none" w="med" len="med"/>
              <a:tailEnd type="none" w="med" len="med"/>
            </a:ln>
            <a:effectLst/>
          </p:spPr>
          <p:txBody>
            <a:bodyPr anchor="ctr" anchorCtr="0"/>
            <a:lstStyle/>
            <a:p>
              <a:pPr algn="r">
                <a:defRPr/>
              </a:pPr>
              <a:r>
                <a:rPr lang="zh-CN" altLang="en-US" b="1" dirty="0">
                  <a:latin typeface="微软雅黑" panose="020B0503020204020204" pitchFamily="34" charset="-122"/>
                  <a:ea typeface="微软雅黑" panose="020B0503020204020204" pitchFamily="34" charset="-122"/>
                  <a:cs typeface="Arial" pitchFamily="34" charset="0"/>
                </a:rPr>
                <a:t>国家重点实验室（</a:t>
              </a:r>
              <a:r>
                <a:rPr lang="en-US" altLang="zh-CN" b="1" dirty="0">
                  <a:latin typeface="微软雅黑" panose="020B0503020204020204" pitchFamily="34" charset="-122"/>
                  <a:ea typeface="微软雅黑" panose="020B0503020204020204" pitchFamily="34" charset="-122"/>
                  <a:cs typeface="Arial" pitchFamily="34" charset="0"/>
                </a:rPr>
                <a:t>2011-</a:t>
              </a:r>
              <a:r>
                <a:rPr lang="zh-CN" altLang="en-US" b="1" dirty="0">
                  <a:latin typeface="微软雅黑" panose="020B0503020204020204" pitchFamily="34" charset="-122"/>
                  <a:ea typeface="微软雅黑" panose="020B0503020204020204" pitchFamily="34" charset="-122"/>
                  <a:cs typeface="Arial" pitchFamily="34" charset="0"/>
                </a:rPr>
                <a:t>至今</a:t>
              </a:r>
              <a:r>
                <a:rPr lang="zh-CN" altLang="en-US" b="1" dirty="0" smtClean="0">
                  <a:latin typeface="微软雅黑" panose="020B0503020204020204" pitchFamily="34" charset="-122"/>
                  <a:ea typeface="微软雅黑" panose="020B0503020204020204" pitchFamily="34" charset="-122"/>
                  <a:cs typeface="Arial" pitchFamily="34" charset="0"/>
                </a:rPr>
                <a:t>）</a:t>
              </a:r>
              <a:endParaRPr lang="zh-CN" altLang="en-US" sz="2200" b="1" dirty="0">
                <a:solidFill>
                  <a:srgbClr val="000000"/>
                </a:solidFill>
                <a:ea typeface="黑体" pitchFamily="49" charset="-122"/>
              </a:endParaRPr>
            </a:p>
          </p:txBody>
        </p:sp>
        <p:grpSp>
          <p:nvGrpSpPr>
            <p:cNvPr id="16" name="组合 15"/>
            <p:cNvGrpSpPr/>
            <p:nvPr/>
          </p:nvGrpSpPr>
          <p:grpSpPr>
            <a:xfrm>
              <a:off x="6268899" y="3450201"/>
              <a:ext cx="108173" cy="540000"/>
              <a:chOff x="3132014" y="2529859"/>
              <a:chExt cx="108173" cy="678255"/>
            </a:xfrm>
          </p:grpSpPr>
          <p:cxnSp>
            <p:nvCxnSpPr>
              <p:cNvPr id="17" name="直接连接符 16"/>
              <p:cNvCxnSpPr/>
              <p:nvPr/>
            </p:nvCxnSpPr>
            <p:spPr bwMode="auto">
              <a:xfrm flipH="1" flipV="1">
                <a:off x="3186101" y="2656632"/>
                <a:ext cx="1" cy="55148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椭圆 17"/>
              <p:cNvSpPr/>
              <p:nvPr/>
            </p:nvSpPr>
            <p:spPr bwMode="auto">
              <a:xfrm>
                <a:off x="3132014" y="2529859"/>
                <a:ext cx="108173" cy="117475"/>
              </a:xfrm>
              <a:prstGeom prst="ellipse">
                <a:avLst/>
              </a:prstGeom>
              <a:solidFill>
                <a:srgbClr val="FFC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grpSp>
        <p:grpSp>
          <p:nvGrpSpPr>
            <p:cNvPr id="26" name="组合 25"/>
            <p:cNvGrpSpPr/>
            <p:nvPr/>
          </p:nvGrpSpPr>
          <p:grpSpPr>
            <a:xfrm>
              <a:off x="8427273" y="3450201"/>
              <a:ext cx="108173" cy="540000"/>
              <a:chOff x="3132014" y="2529859"/>
              <a:chExt cx="108173" cy="678255"/>
            </a:xfrm>
          </p:grpSpPr>
          <p:cxnSp>
            <p:nvCxnSpPr>
              <p:cNvPr id="27" name="直接连接符 26"/>
              <p:cNvCxnSpPr/>
              <p:nvPr/>
            </p:nvCxnSpPr>
            <p:spPr bwMode="auto">
              <a:xfrm flipH="1" flipV="1">
                <a:off x="3186101" y="2656632"/>
                <a:ext cx="1" cy="55148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椭圆 27"/>
              <p:cNvSpPr/>
              <p:nvPr/>
            </p:nvSpPr>
            <p:spPr bwMode="auto">
              <a:xfrm>
                <a:off x="3132014" y="2529859"/>
                <a:ext cx="108173" cy="117475"/>
              </a:xfrm>
              <a:prstGeom prst="ellipse">
                <a:avLst/>
              </a:prstGeom>
              <a:solidFill>
                <a:srgbClr val="FFC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grpSp>
        <p:sp>
          <p:nvSpPr>
            <p:cNvPr id="29" name="矩形 28"/>
            <p:cNvSpPr/>
            <p:nvPr/>
          </p:nvSpPr>
          <p:spPr bwMode="auto">
            <a:xfrm>
              <a:off x="5363884" y="3944210"/>
              <a:ext cx="3528392" cy="679850"/>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174625" indent="-174625">
                <a:buClr>
                  <a:srgbClr val="C00000"/>
                </a:buClr>
                <a:buSzPct val="80000"/>
                <a:buFont typeface="Wingdings" panose="05000000000000000000" pitchFamily="2" charset="2"/>
                <a:buChar char="l"/>
              </a:pPr>
              <a:r>
                <a:rPr lang="en-US" altLang="zh-CN" b="1" dirty="0" smtClean="0">
                  <a:latin typeface="微软雅黑" panose="020B0503020204020204" pitchFamily="34" charset="-122"/>
                  <a:ea typeface="微软雅黑" panose="020B0503020204020204" pitchFamily="34" charset="-122"/>
                </a:rPr>
                <a:t>2011</a:t>
              </a:r>
              <a:r>
                <a:rPr lang="zh-CN" altLang="en-US" b="1" dirty="0" smtClean="0">
                  <a:latin typeface="微软雅黑" panose="020B0503020204020204" pitchFamily="34" charset="-122"/>
                  <a:ea typeface="微软雅黑" panose="020B0503020204020204" pitchFamily="34" charset="-122"/>
                </a:rPr>
                <a:t>年</a:t>
              </a:r>
              <a:r>
                <a:rPr lang="en-US" altLang="zh-CN" b="1" dirty="0" smtClean="0">
                  <a:latin typeface="微软雅黑" panose="020B0503020204020204" pitchFamily="34" charset="-122"/>
                  <a:ea typeface="微软雅黑" panose="020B0503020204020204" pitchFamily="34" charset="-122"/>
                </a:rPr>
                <a:t>10</a:t>
              </a:r>
              <a:r>
                <a:rPr lang="zh-CN" altLang="en-US" b="1" dirty="0" smtClean="0">
                  <a:latin typeface="微软雅黑" panose="020B0503020204020204" pitchFamily="34" charset="-122"/>
                  <a:ea typeface="微软雅黑" panose="020B0503020204020204" pitchFamily="34" charset="-122"/>
                </a:rPr>
                <a:t>月（批准筹建）</a:t>
              </a:r>
              <a:endParaRPr lang="en-US" altLang="zh-CN" b="1" dirty="0" smtClean="0">
                <a:latin typeface="微软雅黑" panose="020B0503020204020204" pitchFamily="34" charset="-122"/>
                <a:ea typeface="微软雅黑" panose="020B0503020204020204" pitchFamily="34" charset="-122"/>
              </a:endParaRPr>
            </a:p>
            <a:p>
              <a:pPr marL="174625" indent="-174625">
                <a:buClr>
                  <a:srgbClr val="C00000"/>
                </a:buClr>
                <a:buSzPct val="80000"/>
                <a:buFont typeface="Wingdings" panose="05000000000000000000" pitchFamily="2" charset="2"/>
                <a:buChar char="l"/>
              </a:pPr>
              <a:r>
                <a:rPr lang="en-US" altLang="zh-CN" b="1" dirty="0" smtClean="0">
                  <a:latin typeface="微软雅黑" panose="020B0503020204020204" pitchFamily="34" charset="-122"/>
                  <a:ea typeface="微软雅黑" panose="020B0503020204020204" pitchFamily="34" charset="-122"/>
                </a:rPr>
                <a:t>2013</a:t>
              </a:r>
              <a:r>
                <a:rPr lang="zh-CN" altLang="en-US" b="1" dirty="0" smtClean="0">
                  <a:latin typeface="微软雅黑" panose="020B0503020204020204" pitchFamily="34" charset="-122"/>
                  <a:ea typeface="微软雅黑" panose="020B0503020204020204" pitchFamily="34" charset="-122"/>
                </a:rPr>
                <a:t>年</a:t>
              </a:r>
              <a:r>
                <a:rPr lang="en-US" altLang="zh-CN" b="1" dirty="0" smtClean="0">
                  <a:latin typeface="微软雅黑" panose="020B0503020204020204" pitchFamily="34" charset="-122"/>
                  <a:ea typeface="微软雅黑" panose="020B0503020204020204" pitchFamily="34" charset="-122"/>
                </a:rPr>
                <a:t>11</a:t>
              </a:r>
              <a:r>
                <a:rPr lang="zh-CN" altLang="en-US" b="1" dirty="0" smtClean="0">
                  <a:latin typeface="微软雅黑" panose="020B0503020204020204" pitchFamily="34" charset="-122"/>
                  <a:ea typeface="微软雅黑" panose="020B0503020204020204" pitchFamily="34" charset="-122"/>
                </a:rPr>
                <a:t>月（正式成立）</a:t>
              </a:r>
              <a:endParaRPr lang="en-US" altLang="zh-CN" b="1" dirty="0" smtClean="0">
                <a:latin typeface="微软雅黑" panose="020B0503020204020204" pitchFamily="34" charset="-122"/>
                <a:ea typeface="微软雅黑" panose="020B0503020204020204" pitchFamily="34" charset="-122"/>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b="0" i="0" u="none" strike="noStrike" cap="none" normalizeH="0" baseline="0" dirty="0" smtClean="0">
                <a:ln>
                  <a:noFill/>
                </a:ln>
                <a:solidFill>
                  <a:schemeClr val="tx1"/>
                </a:solidFill>
                <a:effectLst/>
                <a:latin typeface="Times New Roman" pitchFamily="18" charset="0"/>
                <a:ea typeface="宋体" pitchFamily="2" charset="-122"/>
              </a:endParaRPr>
            </a:p>
          </p:txBody>
        </p:sp>
      </p:grpSp>
      <p:sp>
        <p:nvSpPr>
          <p:cNvPr id="36" name="标题 1"/>
          <p:cNvSpPr txBox="1">
            <a:spLocks/>
          </p:cNvSpPr>
          <p:nvPr/>
        </p:nvSpPr>
        <p:spPr>
          <a:xfrm>
            <a:off x="251520" y="188640"/>
            <a:ext cx="8268824"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32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总体定位和研究方向：</a:t>
            </a:r>
            <a:r>
              <a:rPr lang="zh-CN" altLang="en-US" sz="2400" b="1" dirty="0">
                <a:solidFill>
                  <a:srgbClr val="C00000"/>
                </a:solidFill>
                <a:latin typeface="微软雅黑" pitchFamily="34" charset="-122"/>
                <a:ea typeface="微软雅黑" pitchFamily="34" charset="-122"/>
                <a:cs typeface="+mn-cs"/>
              </a:rPr>
              <a:t>实验室的发展</a:t>
            </a:r>
          </a:p>
        </p:txBody>
      </p:sp>
      <p:sp>
        <p:nvSpPr>
          <p:cNvPr id="37" name="矩形 36"/>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38" name="灯片编号占位符 1"/>
          <p:cNvSpPr>
            <a:spLocks noGrp="1"/>
          </p:cNvSpPr>
          <p:nvPr>
            <p:ph type="sldNum" sz="quarter" idx="12"/>
          </p:nvPr>
        </p:nvSpPr>
        <p:spPr>
          <a:xfrm>
            <a:off x="7249492" y="6377012"/>
            <a:ext cx="1905000" cy="457200"/>
          </a:xfrm>
        </p:spPr>
        <p:txBody>
          <a:bodyPr/>
          <a:lstStyle/>
          <a:p>
            <a:fld id="{C3107598-AC6D-4E60-8930-C1ABEFCA8349}" type="slidenum">
              <a:rPr lang="en-US" altLang="zh-CN" smtClean="0"/>
              <a:pPr/>
              <a:t>2</a:t>
            </a:fld>
            <a:endParaRPr lang="en-US" altLang="zh-CN" dirty="0"/>
          </a:p>
        </p:txBody>
      </p:sp>
      <p:grpSp>
        <p:nvGrpSpPr>
          <p:cNvPr id="60" name="组合 59"/>
          <p:cNvGrpSpPr/>
          <p:nvPr/>
        </p:nvGrpSpPr>
        <p:grpSpPr>
          <a:xfrm>
            <a:off x="1793670" y="1772816"/>
            <a:ext cx="4074474" cy="2122212"/>
            <a:chOff x="1793670" y="1772816"/>
            <a:chExt cx="4074474" cy="2122212"/>
          </a:xfrm>
        </p:grpSpPr>
        <p:grpSp>
          <p:nvGrpSpPr>
            <p:cNvPr id="40" name="组合 39"/>
            <p:cNvGrpSpPr/>
            <p:nvPr/>
          </p:nvGrpSpPr>
          <p:grpSpPr>
            <a:xfrm flipV="1">
              <a:off x="2514601" y="2498175"/>
              <a:ext cx="108173" cy="540000"/>
              <a:chOff x="3132014" y="2529859"/>
              <a:chExt cx="108173" cy="678255"/>
            </a:xfrm>
          </p:grpSpPr>
          <p:cxnSp>
            <p:nvCxnSpPr>
              <p:cNvPr id="41" name="直接连接符 40"/>
              <p:cNvCxnSpPr/>
              <p:nvPr/>
            </p:nvCxnSpPr>
            <p:spPr bwMode="auto">
              <a:xfrm flipH="1" flipV="1">
                <a:off x="3186101" y="2656632"/>
                <a:ext cx="1" cy="55148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椭圆 41"/>
              <p:cNvSpPr/>
              <p:nvPr/>
            </p:nvSpPr>
            <p:spPr bwMode="auto">
              <a:xfrm>
                <a:off x="3132014" y="2529859"/>
                <a:ext cx="108173" cy="117475"/>
              </a:xfrm>
              <a:prstGeom prst="ellipse">
                <a:avLst/>
              </a:prstGeom>
              <a:solidFill>
                <a:srgbClr val="FFC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grpSp>
        <p:grpSp>
          <p:nvGrpSpPr>
            <p:cNvPr id="43" name="组合 42"/>
            <p:cNvGrpSpPr/>
            <p:nvPr/>
          </p:nvGrpSpPr>
          <p:grpSpPr>
            <a:xfrm flipV="1">
              <a:off x="4546225" y="2501523"/>
              <a:ext cx="108173" cy="540000"/>
              <a:chOff x="3132014" y="2529859"/>
              <a:chExt cx="108173" cy="678255"/>
            </a:xfrm>
          </p:grpSpPr>
          <p:cxnSp>
            <p:nvCxnSpPr>
              <p:cNvPr id="44" name="直接连接符 43"/>
              <p:cNvCxnSpPr/>
              <p:nvPr/>
            </p:nvCxnSpPr>
            <p:spPr bwMode="auto">
              <a:xfrm flipH="1" flipV="1">
                <a:off x="3186101" y="2656632"/>
                <a:ext cx="1" cy="55148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椭圆 44"/>
              <p:cNvSpPr/>
              <p:nvPr/>
            </p:nvSpPr>
            <p:spPr bwMode="auto">
              <a:xfrm>
                <a:off x="3132014" y="2529859"/>
                <a:ext cx="108173" cy="117475"/>
              </a:xfrm>
              <a:prstGeom prst="ellipse">
                <a:avLst/>
              </a:prstGeom>
              <a:solidFill>
                <a:srgbClr val="FFC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grpSp>
        <p:grpSp>
          <p:nvGrpSpPr>
            <p:cNvPr id="58" name="组合 57"/>
            <p:cNvGrpSpPr/>
            <p:nvPr/>
          </p:nvGrpSpPr>
          <p:grpSpPr>
            <a:xfrm>
              <a:off x="1793670" y="1772816"/>
              <a:ext cx="4074474" cy="2122212"/>
              <a:chOff x="1793670" y="1772816"/>
              <a:chExt cx="4074474" cy="2122212"/>
            </a:xfrm>
          </p:grpSpPr>
          <p:sp>
            <p:nvSpPr>
              <p:cNvPr id="56" name="五边形 55"/>
              <p:cNvSpPr/>
              <p:nvPr/>
            </p:nvSpPr>
            <p:spPr bwMode="auto">
              <a:xfrm>
                <a:off x="1793670" y="3393378"/>
                <a:ext cx="4074474" cy="501650"/>
              </a:xfrm>
              <a:prstGeom prst="homePlate">
                <a:avLst/>
              </a:prstGeom>
              <a:gradFill flip="none" rotWithShape="1">
                <a:gsLst>
                  <a:gs pos="0">
                    <a:srgbClr val="540000"/>
                  </a:gs>
                  <a:gs pos="73000">
                    <a:srgbClr val="C00000">
                      <a:shade val="67500"/>
                      <a:satMod val="115000"/>
                    </a:srgbClr>
                  </a:gs>
                  <a:gs pos="100000">
                    <a:srgbClr val="FF3333"/>
                  </a:gs>
                </a:gsLst>
                <a:lin ang="5400000" scaled="1"/>
                <a:tileRect/>
              </a:gradFill>
              <a:ln w="9525" cap="flat" cmpd="sng" algn="ctr">
                <a:solidFill>
                  <a:schemeClr val="bg1">
                    <a:lumMod val="65000"/>
                  </a:schemeClr>
                </a:solidFill>
                <a:prstDash val="solid"/>
                <a:round/>
                <a:headEnd type="none" w="med" len="med"/>
                <a:tailEnd type="none" w="med" len="med"/>
              </a:ln>
              <a:effectLst>
                <a:outerShdw blurRad="50800" dist="38100" algn="l" rotWithShape="0">
                  <a:prstClr val="black">
                    <a:alpha val="40000"/>
                  </a:prstClr>
                </a:outerShdw>
              </a:effectLst>
            </p:spPr>
            <p:txBody>
              <a:bodyPr/>
              <a:lstStyle/>
              <a:p>
                <a:pPr>
                  <a:defRPr/>
                </a:pPr>
                <a:endParaRPr lang="zh-CN" altLang="en-US" sz="2200" b="1">
                  <a:solidFill>
                    <a:srgbClr val="000000"/>
                  </a:solidFill>
                  <a:ea typeface="黑体" pitchFamily="49" charset="-122"/>
                </a:endParaRPr>
              </a:p>
            </p:txBody>
          </p:sp>
          <p:sp>
            <p:nvSpPr>
              <p:cNvPr id="13" name="五边形 12"/>
              <p:cNvSpPr/>
              <p:nvPr/>
            </p:nvSpPr>
            <p:spPr bwMode="auto">
              <a:xfrm>
                <a:off x="1793670" y="3041523"/>
                <a:ext cx="4074474" cy="669316"/>
              </a:xfrm>
              <a:prstGeom prst="homePlate">
                <a:avLst/>
              </a:prstGeom>
              <a:gradFill flip="none" rotWithShape="1">
                <a:gsLst>
                  <a:gs pos="0">
                    <a:schemeClr val="bg1">
                      <a:lumMod val="75000"/>
                    </a:schemeClr>
                  </a:gs>
                  <a:gs pos="82000">
                    <a:schemeClr val="bg1"/>
                  </a:gs>
                </a:gsLst>
                <a:lin ang="16200000" scaled="1"/>
                <a:tileRect/>
              </a:gradFill>
              <a:ln w="6350" cap="flat" cmpd="sng" algn="ctr">
                <a:solidFill>
                  <a:schemeClr val="bg1">
                    <a:lumMod val="65000"/>
                  </a:schemeClr>
                </a:solidFill>
                <a:prstDash val="solid"/>
                <a:round/>
                <a:headEnd type="none" w="med" len="med"/>
                <a:tailEnd type="none" w="med" len="med"/>
              </a:ln>
              <a:effectLst/>
            </p:spPr>
            <p:txBody>
              <a:bodyPr anchor="ctr" anchorCtr="0"/>
              <a:lstStyle/>
              <a:p>
                <a:pPr algn="r">
                  <a:defRPr/>
                </a:pPr>
                <a:r>
                  <a:rPr lang="zh-CN" altLang="en-US" b="1" dirty="0">
                    <a:latin typeface="微软雅黑" panose="020B0503020204020204" pitchFamily="34" charset="-122"/>
                    <a:ea typeface="微软雅黑" panose="020B0503020204020204" pitchFamily="34" charset="-122"/>
                    <a:cs typeface="Arial" pitchFamily="34" charset="0"/>
                  </a:rPr>
                  <a:t>中科院重点实验室（</a:t>
                </a:r>
                <a:r>
                  <a:rPr lang="en-US" altLang="zh-CN" b="1" dirty="0">
                    <a:latin typeface="微软雅黑" panose="020B0503020204020204" pitchFamily="34" charset="-122"/>
                    <a:ea typeface="微软雅黑" panose="020B0503020204020204" pitchFamily="34" charset="-122"/>
                    <a:cs typeface="Arial" pitchFamily="34" charset="0"/>
                  </a:rPr>
                  <a:t>2008-2011</a:t>
                </a:r>
                <a:r>
                  <a:rPr lang="zh-CN" altLang="en-US" b="1" dirty="0" smtClean="0">
                    <a:latin typeface="微软雅黑" panose="020B0503020204020204" pitchFamily="34" charset="-122"/>
                    <a:ea typeface="微软雅黑" panose="020B0503020204020204" pitchFamily="34" charset="-122"/>
                    <a:cs typeface="Arial" pitchFamily="34" charset="0"/>
                  </a:rPr>
                  <a:t>）</a:t>
                </a:r>
                <a:endParaRPr lang="zh-CN" altLang="en-US" sz="2200" b="1" dirty="0">
                  <a:solidFill>
                    <a:srgbClr val="000000"/>
                  </a:solidFill>
                  <a:ea typeface="黑体" pitchFamily="49" charset="-122"/>
                </a:endParaRPr>
              </a:p>
            </p:txBody>
          </p:sp>
          <p:sp>
            <p:nvSpPr>
              <p:cNvPr id="46" name="矩形 45"/>
              <p:cNvSpPr/>
              <p:nvPr/>
            </p:nvSpPr>
            <p:spPr bwMode="auto">
              <a:xfrm>
                <a:off x="1793670" y="1772816"/>
                <a:ext cx="3929706" cy="720080"/>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174625" indent="-174625">
                  <a:buClr>
                    <a:srgbClr val="C00000"/>
                  </a:buClr>
                  <a:buSzPct val="80000"/>
                  <a:buFont typeface="Wingdings" panose="05000000000000000000" pitchFamily="2" charset="2"/>
                  <a:buChar char="l"/>
                </a:pPr>
                <a:r>
                  <a:rPr lang="en-US" altLang="zh-CN" b="1" dirty="0" smtClean="0">
                    <a:latin typeface="微软雅黑" panose="020B0503020204020204" pitchFamily="34" charset="-122"/>
                    <a:ea typeface="微软雅黑" panose="020B0503020204020204" pitchFamily="34" charset="-122"/>
                  </a:rPr>
                  <a:t>2008</a:t>
                </a:r>
                <a:r>
                  <a:rPr lang="zh-CN" altLang="en-US" b="1" dirty="0" smtClean="0">
                    <a:latin typeface="微软雅黑" panose="020B0503020204020204" pitchFamily="34" charset="-122"/>
                    <a:ea typeface="微软雅黑" panose="020B0503020204020204" pitchFamily="34" charset="-122"/>
                  </a:rPr>
                  <a:t>年</a:t>
                </a:r>
                <a:r>
                  <a:rPr lang="en-US" altLang="zh-CN" b="1" dirty="0" smtClean="0">
                    <a:latin typeface="微软雅黑" panose="020B0503020204020204" pitchFamily="34" charset="-122"/>
                    <a:ea typeface="微软雅黑" panose="020B0503020204020204" pitchFamily="34" charset="-122"/>
                  </a:rPr>
                  <a:t>12</a:t>
                </a:r>
                <a:r>
                  <a:rPr lang="zh-CN" altLang="en-US" b="1" dirty="0" smtClean="0">
                    <a:latin typeface="微软雅黑" panose="020B0503020204020204" pitchFamily="34" charset="-122"/>
                    <a:ea typeface="微软雅黑" panose="020B0503020204020204" pitchFamily="34" charset="-122"/>
                  </a:rPr>
                  <a:t>月（正式成立）</a:t>
                </a:r>
                <a:endParaRPr lang="en-US" altLang="zh-CN" b="1" dirty="0" smtClean="0">
                  <a:latin typeface="微软雅黑" panose="020B0503020204020204" pitchFamily="34" charset="-122"/>
                  <a:ea typeface="微软雅黑" panose="020B0503020204020204" pitchFamily="34" charset="-122"/>
                </a:endParaRPr>
              </a:p>
              <a:p>
                <a:pPr marL="174625" indent="-174625">
                  <a:buClr>
                    <a:srgbClr val="C00000"/>
                  </a:buClr>
                  <a:buSzPct val="80000"/>
                  <a:buFont typeface="Wingdings" panose="05000000000000000000" pitchFamily="2" charset="2"/>
                  <a:buChar char="l"/>
                </a:pPr>
                <a:r>
                  <a:rPr lang="en-US" altLang="zh-CN" b="1" dirty="0" smtClean="0">
                    <a:latin typeface="微软雅黑" panose="020B0503020204020204" pitchFamily="34" charset="-122"/>
                    <a:ea typeface="微软雅黑" panose="020B0503020204020204" pitchFamily="34" charset="-122"/>
                  </a:rPr>
                  <a:t>2009</a:t>
                </a:r>
                <a:r>
                  <a:rPr lang="zh-CN" altLang="en-US" b="1" dirty="0" smtClean="0">
                    <a:latin typeface="微软雅黑" panose="020B0503020204020204" pitchFamily="34" charset="-122"/>
                    <a:ea typeface="微软雅黑" panose="020B0503020204020204" pitchFamily="34" charset="-122"/>
                  </a:rPr>
                  <a:t>年</a:t>
                </a:r>
                <a:r>
                  <a:rPr lang="en-US" altLang="zh-CN" b="1" dirty="0" smtClean="0">
                    <a:latin typeface="微软雅黑" panose="020B0503020204020204" pitchFamily="34" charset="-122"/>
                    <a:ea typeface="微软雅黑" panose="020B0503020204020204" pitchFamily="34" charset="-122"/>
                  </a:rPr>
                  <a:t>12</a:t>
                </a:r>
                <a:r>
                  <a:rPr lang="zh-CN" altLang="en-US" b="1" dirty="0" smtClean="0">
                    <a:latin typeface="微软雅黑" panose="020B0503020204020204" pitchFamily="34" charset="-122"/>
                    <a:ea typeface="微软雅黑" panose="020B0503020204020204" pitchFamily="34" charset="-122"/>
                  </a:rPr>
                  <a:t>月，评为</a:t>
                </a:r>
                <a:r>
                  <a:rPr lang="en-US" altLang="zh-CN" b="1" dirty="0" smtClean="0">
                    <a:latin typeface="微软雅黑" panose="020B0503020204020204" pitchFamily="34" charset="-122"/>
                    <a:ea typeface="微软雅黑" panose="020B0503020204020204" pitchFamily="34" charset="-122"/>
                  </a:rPr>
                  <a:t>A</a:t>
                </a:r>
                <a:r>
                  <a:rPr lang="zh-CN" altLang="en-US" b="1" dirty="0" smtClean="0">
                    <a:latin typeface="微软雅黑" panose="020B0503020204020204" pitchFamily="34" charset="-122"/>
                    <a:ea typeface="微软雅黑" panose="020B0503020204020204" pitchFamily="34" charset="-122"/>
                  </a:rPr>
                  <a:t>类重点实验室</a:t>
                </a:r>
                <a:endParaRPr kumimoji="1" lang="zh-CN" altLang="en-US" b="0" i="0" u="none" strike="noStrike" cap="none" normalizeH="0" baseline="0" dirty="0" smtClean="0">
                  <a:ln>
                    <a:noFill/>
                  </a:ln>
                  <a:solidFill>
                    <a:schemeClr val="tx1"/>
                  </a:solidFill>
                  <a:effectLst/>
                  <a:latin typeface="Times New Roman" pitchFamily="18" charset="0"/>
                  <a:ea typeface="宋体" pitchFamily="2" charset="-122"/>
                </a:endParaRPr>
              </a:p>
            </p:txBody>
          </p:sp>
        </p:grpSp>
      </p:grpSp>
      <p:grpSp>
        <p:nvGrpSpPr>
          <p:cNvPr id="61" name="组合 60"/>
          <p:cNvGrpSpPr/>
          <p:nvPr/>
        </p:nvGrpSpPr>
        <p:grpSpPr>
          <a:xfrm>
            <a:off x="-106" y="3581523"/>
            <a:ext cx="3929706" cy="2225949"/>
            <a:chOff x="-106" y="3581523"/>
            <a:chExt cx="3929706" cy="2225949"/>
          </a:xfrm>
        </p:grpSpPr>
        <p:grpSp>
          <p:nvGrpSpPr>
            <p:cNvPr id="48" name="组合 47"/>
            <p:cNvGrpSpPr/>
            <p:nvPr/>
          </p:nvGrpSpPr>
          <p:grpSpPr>
            <a:xfrm>
              <a:off x="817556" y="4435488"/>
              <a:ext cx="108173" cy="540000"/>
              <a:chOff x="3132014" y="2529859"/>
              <a:chExt cx="108173" cy="678255"/>
            </a:xfrm>
          </p:grpSpPr>
          <p:cxnSp>
            <p:nvCxnSpPr>
              <p:cNvPr id="49" name="直接连接符 48"/>
              <p:cNvCxnSpPr/>
              <p:nvPr/>
            </p:nvCxnSpPr>
            <p:spPr bwMode="auto">
              <a:xfrm flipH="1" flipV="1">
                <a:off x="3186101" y="2656632"/>
                <a:ext cx="1" cy="55148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椭圆 49"/>
              <p:cNvSpPr/>
              <p:nvPr/>
            </p:nvSpPr>
            <p:spPr bwMode="auto">
              <a:xfrm>
                <a:off x="3132014" y="2529859"/>
                <a:ext cx="108173" cy="117475"/>
              </a:xfrm>
              <a:prstGeom prst="ellipse">
                <a:avLst/>
              </a:prstGeom>
              <a:solidFill>
                <a:srgbClr val="FFC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grpSp>
        <p:grpSp>
          <p:nvGrpSpPr>
            <p:cNvPr id="51" name="组合 50"/>
            <p:cNvGrpSpPr/>
            <p:nvPr/>
          </p:nvGrpSpPr>
          <p:grpSpPr>
            <a:xfrm>
              <a:off x="2903266" y="4435488"/>
              <a:ext cx="108173" cy="540000"/>
              <a:chOff x="3132014" y="2529859"/>
              <a:chExt cx="108173" cy="678255"/>
            </a:xfrm>
          </p:grpSpPr>
          <p:cxnSp>
            <p:nvCxnSpPr>
              <p:cNvPr id="52" name="直接连接符 51"/>
              <p:cNvCxnSpPr/>
              <p:nvPr/>
            </p:nvCxnSpPr>
            <p:spPr bwMode="auto">
              <a:xfrm flipH="1" flipV="1">
                <a:off x="3186101" y="2656632"/>
                <a:ext cx="1" cy="55148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椭圆 52"/>
              <p:cNvSpPr/>
              <p:nvPr/>
            </p:nvSpPr>
            <p:spPr bwMode="auto">
              <a:xfrm>
                <a:off x="3132014" y="2529859"/>
                <a:ext cx="108173" cy="117475"/>
              </a:xfrm>
              <a:prstGeom prst="ellipse">
                <a:avLst/>
              </a:prstGeom>
              <a:solidFill>
                <a:srgbClr val="FFC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grpSp>
        <p:grpSp>
          <p:nvGrpSpPr>
            <p:cNvPr id="57" name="组合 56"/>
            <p:cNvGrpSpPr/>
            <p:nvPr/>
          </p:nvGrpSpPr>
          <p:grpSpPr>
            <a:xfrm>
              <a:off x="-106" y="3581523"/>
              <a:ext cx="3929706" cy="2225949"/>
              <a:chOff x="-106" y="3581523"/>
              <a:chExt cx="3929706" cy="2225949"/>
            </a:xfrm>
          </p:grpSpPr>
          <p:sp>
            <p:nvSpPr>
              <p:cNvPr id="55" name="五边形 54"/>
              <p:cNvSpPr/>
              <p:nvPr/>
            </p:nvSpPr>
            <p:spPr bwMode="auto">
              <a:xfrm>
                <a:off x="-106" y="3933056"/>
                <a:ext cx="3929600" cy="501650"/>
              </a:xfrm>
              <a:prstGeom prst="homePlate">
                <a:avLst/>
              </a:prstGeom>
              <a:gradFill flip="none" rotWithShape="1">
                <a:gsLst>
                  <a:gs pos="0">
                    <a:srgbClr val="540000"/>
                  </a:gs>
                  <a:gs pos="73000">
                    <a:srgbClr val="C00000">
                      <a:shade val="67500"/>
                      <a:satMod val="115000"/>
                    </a:srgbClr>
                  </a:gs>
                  <a:gs pos="100000">
                    <a:srgbClr val="FF3333"/>
                  </a:gs>
                </a:gsLst>
                <a:lin ang="5400000" scaled="1"/>
                <a:tileRect/>
              </a:gradFill>
              <a:ln w="9525" cap="flat" cmpd="sng" algn="ctr">
                <a:solidFill>
                  <a:schemeClr val="bg1">
                    <a:lumMod val="65000"/>
                  </a:schemeClr>
                </a:solidFill>
                <a:prstDash val="solid"/>
                <a:round/>
                <a:headEnd type="none" w="med" len="med"/>
                <a:tailEnd type="none" w="med" len="med"/>
              </a:ln>
              <a:effectLst>
                <a:outerShdw blurRad="50800" dist="38100" algn="l" rotWithShape="0">
                  <a:prstClr val="black">
                    <a:alpha val="40000"/>
                  </a:prstClr>
                </a:outerShdw>
              </a:effectLst>
            </p:spPr>
            <p:txBody>
              <a:bodyPr/>
              <a:lstStyle/>
              <a:p>
                <a:pPr>
                  <a:defRPr/>
                </a:pPr>
                <a:endParaRPr lang="zh-CN" altLang="en-US" sz="2200" b="1">
                  <a:solidFill>
                    <a:srgbClr val="000000"/>
                  </a:solidFill>
                  <a:ea typeface="黑体" pitchFamily="49" charset="-122"/>
                </a:endParaRPr>
              </a:p>
            </p:txBody>
          </p:sp>
          <p:sp>
            <p:nvSpPr>
              <p:cNvPr id="39" name="五边形 38"/>
              <p:cNvSpPr/>
              <p:nvPr/>
            </p:nvSpPr>
            <p:spPr bwMode="auto">
              <a:xfrm>
                <a:off x="-106" y="3581523"/>
                <a:ext cx="3929600" cy="669316"/>
              </a:xfrm>
              <a:prstGeom prst="homePlate">
                <a:avLst/>
              </a:prstGeom>
              <a:gradFill flip="none" rotWithShape="1">
                <a:gsLst>
                  <a:gs pos="0">
                    <a:schemeClr val="bg1">
                      <a:lumMod val="75000"/>
                    </a:schemeClr>
                  </a:gs>
                  <a:gs pos="82000">
                    <a:schemeClr val="bg1"/>
                  </a:gs>
                </a:gsLst>
                <a:lin ang="16200000" scaled="1"/>
                <a:tileRect/>
              </a:gradFill>
              <a:ln w="6350" cap="flat" cmpd="sng" algn="ctr">
                <a:solidFill>
                  <a:schemeClr val="bg1">
                    <a:lumMod val="65000"/>
                  </a:schemeClr>
                </a:solidFill>
                <a:prstDash val="solid"/>
                <a:round/>
                <a:headEnd type="none" w="med" len="med"/>
                <a:tailEnd type="none" w="med" len="med"/>
              </a:ln>
              <a:effectLst/>
            </p:spPr>
            <p:txBody>
              <a:bodyPr anchor="ctr" anchorCtr="0"/>
              <a:lstStyle/>
              <a:p>
                <a:pPr>
                  <a:defRPr/>
                </a:pPr>
                <a:r>
                  <a:rPr lang="zh-CN" altLang="en-US" b="1" dirty="0" smtClean="0">
                    <a:latin typeface="微软雅黑" panose="020B0503020204020204" pitchFamily="34" charset="-122"/>
                    <a:ea typeface="微软雅黑" panose="020B0503020204020204" pitchFamily="34" charset="-122"/>
                    <a:cs typeface="Arial" pitchFamily="34" charset="0"/>
                  </a:rPr>
                  <a:t>所系</a:t>
                </a:r>
                <a:r>
                  <a:rPr lang="zh-CN" altLang="en-US" b="1" dirty="0">
                    <a:latin typeface="微软雅黑" panose="020B0503020204020204" pitchFamily="34" charset="-122"/>
                    <a:ea typeface="微软雅黑" panose="020B0503020204020204" pitchFamily="34" charset="-122"/>
                    <a:cs typeface="Arial" pitchFamily="34" charset="0"/>
                  </a:rPr>
                  <a:t>联合</a:t>
                </a:r>
                <a:r>
                  <a:rPr lang="zh-CN" altLang="en-US" b="1" dirty="0" smtClean="0">
                    <a:latin typeface="微软雅黑" panose="020B0503020204020204" pitchFamily="34" charset="-122"/>
                    <a:ea typeface="微软雅黑" panose="020B0503020204020204" pitchFamily="34" charset="-122"/>
                    <a:cs typeface="Arial" pitchFamily="34" charset="0"/>
                  </a:rPr>
                  <a:t>实验室（</a:t>
                </a:r>
                <a:r>
                  <a:rPr lang="en-US" altLang="zh-CN" b="1" dirty="0" smtClean="0">
                    <a:latin typeface="微软雅黑" panose="020B0503020204020204" pitchFamily="34" charset="-122"/>
                    <a:ea typeface="微软雅黑" panose="020B0503020204020204" pitchFamily="34" charset="-122"/>
                    <a:cs typeface="Arial" pitchFamily="34" charset="0"/>
                  </a:rPr>
                  <a:t>2005-2008</a:t>
                </a:r>
                <a:r>
                  <a:rPr lang="zh-CN" altLang="en-US" b="1" dirty="0" smtClean="0">
                    <a:latin typeface="微软雅黑" panose="020B0503020204020204" pitchFamily="34" charset="-122"/>
                    <a:ea typeface="微软雅黑" panose="020B0503020204020204" pitchFamily="34" charset="-122"/>
                    <a:cs typeface="Arial" pitchFamily="34" charset="0"/>
                  </a:rPr>
                  <a:t>）</a:t>
                </a:r>
                <a:endParaRPr lang="zh-CN" altLang="en-US" b="1" dirty="0">
                  <a:latin typeface="微软雅黑" panose="020B0503020204020204" pitchFamily="34" charset="-122"/>
                  <a:ea typeface="微软雅黑" panose="020B0503020204020204" pitchFamily="34" charset="-122"/>
                  <a:cs typeface="Arial" pitchFamily="34" charset="0"/>
                </a:endParaRPr>
              </a:p>
            </p:txBody>
          </p:sp>
          <p:sp>
            <p:nvSpPr>
              <p:cNvPr id="54" name="矩形 53"/>
              <p:cNvSpPr/>
              <p:nvPr/>
            </p:nvSpPr>
            <p:spPr bwMode="auto">
              <a:xfrm>
                <a:off x="-106" y="4925496"/>
                <a:ext cx="3929706" cy="881976"/>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174625" indent="-174625">
                  <a:buClr>
                    <a:srgbClr val="C00000"/>
                  </a:buClr>
                  <a:buSzPct val="80000"/>
                  <a:buFont typeface="Wingdings" panose="05000000000000000000" pitchFamily="2" charset="2"/>
                  <a:buChar char="l"/>
                </a:pPr>
                <a:r>
                  <a:rPr lang="en-US" altLang="zh-CN" b="1" dirty="0" smtClean="0">
                    <a:latin typeface="微软雅黑" panose="020B0503020204020204" pitchFamily="34" charset="-122"/>
                    <a:ea typeface="微软雅黑" panose="020B0503020204020204" pitchFamily="34" charset="-122"/>
                  </a:rPr>
                  <a:t>2005</a:t>
                </a:r>
                <a:r>
                  <a:rPr lang="zh-CN" altLang="en-US" b="1" dirty="0" smtClean="0">
                    <a:latin typeface="微软雅黑" panose="020B0503020204020204" pitchFamily="34" charset="-122"/>
                    <a:ea typeface="微软雅黑" panose="020B0503020204020204" pitchFamily="34" charset="-122"/>
                  </a:rPr>
                  <a:t>年</a:t>
                </a:r>
                <a:r>
                  <a:rPr lang="en-US" altLang="zh-CN" b="1" dirty="0" smtClean="0">
                    <a:latin typeface="微软雅黑" panose="020B0503020204020204" pitchFamily="34" charset="-122"/>
                    <a:ea typeface="微软雅黑" panose="020B0503020204020204" pitchFamily="34" charset="-122"/>
                  </a:rPr>
                  <a:t>4</a:t>
                </a:r>
                <a:r>
                  <a:rPr lang="zh-CN" altLang="en-US" b="1" dirty="0" smtClean="0">
                    <a:latin typeface="微软雅黑" panose="020B0503020204020204" pitchFamily="34" charset="-122"/>
                    <a:ea typeface="微软雅黑" panose="020B0503020204020204" pitchFamily="34" charset="-122"/>
                  </a:rPr>
                  <a:t>月</a:t>
                </a:r>
                <a:r>
                  <a:rPr lang="en-US" altLang="zh-CN" b="1" dirty="0" smtClean="0">
                    <a:latin typeface="微软雅黑" panose="020B0503020204020204" pitchFamily="34" charset="-122"/>
                    <a:ea typeface="微软雅黑" panose="020B0503020204020204" pitchFamily="34" charset="-122"/>
                  </a:rPr>
                  <a:t>25</a:t>
                </a:r>
                <a:r>
                  <a:rPr lang="zh-CN" altLang="en-US" b="1" dirty="0" smtClean="0">
                    <a:latin typeface="微软雅黑" panose="020B0503020204020204" pitchFamily="34" charset="-122"/>
                    <a:ea typeface="微软雅黑" panose="020B0503020204020204" pitchFamily="34" charset="-122"/>
                  </a:rPr>
                  <a:t>日（正式成立）</a:t>
                </a:r>
                <a:endParaRPr lang="en-US" altLang="zh-CN" b="1" dirty="0" smtClean="0">
                  <a:latin typeface="微软雅黑" panose="020B0503020204020204" pitchFamily="34" charset="-122"/>
                  <a:ea typeface="微软雅黑" panose="020B0503020204020204" pitchFamily="34" charset="-122"/>
                </a:endParaRPr>
              </a:p>
              <a:p>
                <a:pPr marL="631825" lvl="1" indent="-174625">
                  <a:buClr>
                    <a:srgbClr val="C00000"/>
                  </a:buClr>
                  <a:buSzPct val="80000"/>
                  <a:buFont typeface="Wingdings" panose="05000000000000000000" pitchFamily="2" charset="2"/>
                  <a:buChar char="l"/>
                </a:pPr>
                <a:r>
                  <a:rPr kumimoji="1" lang="zh-CN" altLang="en-US" sz="160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中国科学院高能物理研究所</a:t>
                </a:r>
                <a:endParaRPr kumimoji="1" lang="en-US" altLang="zh-CN" sz="160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631825" lvl="1" indent="-174625">
                  <a:buClr>
                    <a:srgbClr val="C00000"/>
                  </a:buClr>
                  <a:buSzPct val="80000"/>
                  <a:buFont typeface="Wingdings" panose="05000000000000000000" pitchFamily="2" charset="2"/>
                  <a:buChar char="l"/>
                </a:pPr>
                <a:r>
                  <a:rPr kumimoji="1" lang="zh-CN" altLang="en-US" sz="1600" dirty="0" smtClean="0">
                    <a:latin typeface="微软雅黑" panose="020B0503020204020204" pitchFamily="34" charset="-122"/>
                    <a:ea typeface="微软雅黑" panose="020B0503020204020204" pitchFamily="34" charset="-122"/>
                  </a:rPr>
                  <a:t>中国科学技术大学近代物理系</a:t>
                </a:r>
                <a:endParaRPr kumimoji="1" lang="zh-CN" altLang="en-US" sz="1600" i="0" u="none" strike="noStrike" cap="none" normalizeH="0" baseline="0" dirty="0" smtClean="0">
                  <a:ln>
                    <a:noFill/>
                  </a:ln>
                  <a:solidFill>
                    <a:schemeClr val="tx1"/>
                  </a:solidFill>
                  <a:effectLst/>
                  <a:latin typeface="Times New Roman" pitchFamily="18" charset="0"/>
                  <a:ea typeface="宋体" pitchFamily="2" charset="-122"/>
                </a:endParaRPr>
              </a:p>
            </p:txBody>
          </p:sp>
        </p:grpSp>
      </p:grpSp>
      <p:sp>
        <p:nvSpPr>
          <p:cNvPr id="2" name="文本框 1"/>
          <p:cNvSpPr txBox="1"/>
          <p:nvPr/>
        </p:nvSpPr>
        <p:spPr>
          <a:xfrm>
            <a:off x="1384269" y="6112797"/>
            <a:ext cx="6375463" cy="461665"/>
          </a:xfrm>
          <a:prstGeom prst="rect">
            <a:avLst/>
          </a:prstGeom>
          <a:solidFill>
            <a:schemeClr val="accent6"/>
          </a:solidFill>
        </p:spPr>
        <p:txBody>
          <a:bodyPr wrap="none" rtlCol="0">
            <a:spAutoFit/>
          </a:bodyPr>
          <a:lstStyle/>
          <a:p>
            <a:r>
              <a:rPr lang="en-US" altLang="zh-CN" sz="2400" b="1" dirty="0" smtClean="0"/>
              <a:t>2015</a:t>
            </a:r>
            <a:r>
              <a:rPr lang="zh-CN" altLang="en-US" sz="2400" b="1" dirty="0" smtClean="0"/>
              <a:t>年通过科技</a:t>
            </a:r>
            <a:r>
              <a:rPr lang="zh-CN" altLang="en-US" sz="2400" b="1" dirty="0"/>
              <a:t>部组织</a:t>
            </a:r>
            <a:r>
              <a:rPr lang="zh-CN" altLang="en-US" sz="2400" b="1" dirty="0" smtClean="0"/>
              <a:t>的</a:t>
            </a:r>
            <a:r>
              <a:rPr lang="zh-CN" altLang="en-US" sz="2400" b="1" dirty="0"/>
              <a:t>数理领域</a:t>
            </a:r>
            <a:r>
              <a:rPr lang="zh-CN" altLang="en-US" sz="2400" b="1" dirty="0" smtClean="0"/>
              <a:t>专家</a:t>
            </a:r>
            <a:r>
              <a:rPr lang="zh-CN" altLang="en-US" sz="2400" b="1" dirty="0"/>
              <a:t>组</a:t>
            </a:r>
            <a:r>
              <a:rPr lang="zh-CN" altLang="en-US" sz="2400" b="1" dirty="0" smtClean="0"/>
              <a:t>评估</a:t>
            </a:r>
            <a:endParaRPr lang="zh-CN" altLang="en-US" sz="2400" b="1" dirty="0"/>
          </a:p>
        </p:txBody>
      </p:sp>
    </p:spTree>
    <p:extLst>
      <p:ext uri="{BB962C8B-B14F-4D97-AF65-F5344CB8AC3E}">
        <p14:creationId xmlns:p14="http://schemas.microsoft.com/office/powerpoint/2010/main" val="2444173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51520" y="188640"/>
            <a:ext cx="8268824"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32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国内外学术交流</a:t>
            </a:r>
            <a:endParaRPr lang="zh-CN" altLang="en-US" sz="2800" b="1" dirty="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p:txBody>
      </p:sp>
      <p:sp>
        <p:nvSpPr>
          <p:cNvPr id="3" name="矩形 2"/>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4" name="圆角矩形 3"/>
          <p:cNvSpPr/>
          <p:nvPr/>
        </p:nvSpPr>
        <p:spPr>
          <a:xfrm>
            <a:off x="178376" y="1237402"/>
            <a:ext cx="8750590" cy="5215934"/>
          </a:xfrm>
          <a:prstGeom prst="roundRect">
            <a:avLst>
              <a:gd name="adj" fmla="val 12587"/>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611559" y="1052736"/>
            <a:ext cx="2141620" cy="400110"/>
          </a:xfrm>
          <a:prstGeom prst="rect">
            <a:avLst/>
          </a:prstGeom>
          <a:solidFill>
            <a:srgbClr val="FFFF00"/>
          </a:solidFill>
          <a:ln>
            <a:solidFill>
              <a:schemeClr val="bg1">
                <a:lumMod val="50000"/>
              </a:schemeClr>
            </a:solidFill>
          </a:ln>
        </p:spPr>
        <p:txBody>
          <a:bodyPr wrap="square">
            <a:spAutoFit/>
          </a:bodyPr>
          <a:lstStyle/>
          <a:p>
            <a:pPr algn="ctr"/>
            <a:r>
              <a:rPr lang="zh-CN" altLang="en-US" sz="2000" b="1" dirty="0" smtClean="0">
                <a:latin typeface="微软雅黑" panose="020B0503020204020204" pitchFamily="34" charset="-122"/>
                <a:ea typeface="微软雅黑" panose="020B0503020204020204" pitchFamily="34" charset="-122"/>
                <a:cs typeface="Arial" panose="020B0604020202020204" pitchFamily="34" charset="0"/>
              </a:rPr>
              <a:t>学术会议</a:t>
            </a:r>
            <a:endParaRPr lang="zh-CN" altLang="en-US" sz="2000" b="1" dirty="0">
              <a:latin typeface="微软雅黑" panose="020B0503020204020204" pitchFamily="34" charset="-122"/>
              <a:ea typeface="微软雅黑" panose="020B0503020204020204" pitchFamily="34" charset="-122"/>
            </a:endParaRPr>
          </a:p>
        </p:txBody>
      </p:sp>
      <p:sp>
        <p:nvSpPr>
          <p:cNvPr id="7" name="矩形 6"/>
          <p:cNvSpPr/>
          <p:nvPr/>
        </p:nvSpPr>
        <p:spPr>
          <a:xfrm>
            <a:off x="467544" y="1686287"/>
            <a:ext cx="7624834" cy="2677656"/>
          </a:xfrm>
          <a:prstGeom prst="rect">
            <a:avLst/>
          </a:prstGeom>
        </p:spPr>
        <p:txBody>
          <a:bodyPr wrap="square">
            <a:spAutoFit/>
          </a:bodyPr>
          <a:lstStyle/>
          <a:p>
            <a:pPr marL="0" lvl="1" indent="-285750">
              <a:lnSpc>
                <a:spcPct val="120000"/>
              </a:lnSpc>
              <a:buFont typeface="Wingdings" panose="05000000000000000000" pitchFamily="2" charset="2"/>
              <a:buChar char="l"/>
            </a:pPr>
            <a:r>
              <a:rPr lang="zh-CN" altLang="en-US" sz="2000" dirty="0">
                <a:latin typeface="Times New Roman" panose="02020603050405020304" pitchFamily="18" charset="0"/>
                <a:ea typeface="微软雅黑" panose="020B0503020204020204" pitchFamily="34" charset="-122"/>
              </a:rPr>
              <a:t>核探测与核电子学国家重点实验室</a:t>
            </a:r>
            <a:r>
              <a:rPr lang="zh-CN" altLang="en-US" sz="2000" dirty="0" smtClean="0">
                <a:latin typeface="Times New Roman" panose="02020603050405020304" pitchFamily="18" charset="0"/>
                <a:ea typeface="微软雅黑" panose="020B0503020204020204" pitchFamily="34" charset="-122"/>
              </a:rPr>
              <a:t>年会</a:t>
            </a:r>
            <a:endParaRPr lang="en-US" altLang="zh-CN" sz="2000" dirty="0">
              <a:latin typeface="Times New Roman" panose="02020603050405020304" pitchFamily="18" charset="0"/>
              <a:ea typeface="微软雅黑" panose="020B0503020204020204" pitchFamily="34" charset="-122"/>
            </a:endParaRPr>
          </a:p>
          <a:p>
            <a:pPr marL="0" lvl="1" indent="-285750">
              <a:lnSpc>
                <a:spcPct val="120000"/>
              </a:lnSpc>
              <a:buFont typeface="Wingdings" panose="05000000000000000000" pitchFamily="2" charset="2"/>
              <a:buChar char="l"/>
            </a:pPr>
            <a:r>
              <a:rPr lang="zh-CN" altLang="en-US" sz="2000" dirty="0">
                <a:latin typeface="Times New Roman" panose="02020603050405020304" pitchFamily="18" charset="0"/>
                <a:ea typeface="微软雅黑" panose="020B0503020204020204" pitchFamily="34" charset="-122"/>
              </a:rPr>
              <a:t>新型微通道板光电倍增管学术研讨会</a:t>
            </a:r>
            <a:endParaRPr lang="en-US" altLang="zh-CN" sz="2000" dirty="0">
              <a:latin typeface="Times New Roman" panose="02020603050405020304" pitchFamily="18" charset="0"/>
              <a:ea typeface="微软雅黑" panose="020B0503020204020204" pitchFamily="34" charset="-122"/>
            </a:endParaRPr>
          </a:p>
          <a:p>
            <a:pPr marL="0" lvl="1" indent="-285750">
              <a:lnSpc>
                <a:spcPct val="120000"/>
              </a:lnSpc>
              <a:buFont typeface="Wingdings" panose="05000000000000000000" pitchFamily="2" charset="2"/>
              <a:buChar char="l"/>
            </a:pPr>
            <a:r>
              <a:rPr lang="zh-CN" altLang="en-US" sz="2000" dirty="0">
                <a:solidFill>
                  <a:srgbClr val="FF0000"/>
                </a:solidFill>
                <a:latin typeface="Times New Roman" panose="02020603050405020304" pitchFamily="18" charset="0"/>
                <a:ea typeface="微软雅黑" panose="020B0503020204020204" pitchFamily="34" charset="-122"/>
              </a:rPr>
              <a:t>全国</a:t>
            </a:r>
            <a:r>
              <a:rPr lang="zh-CN" altLang="en-US" sz="2000" dirty="0" smtClean="0">
                <a:solidFill>
                  <a:srgbClr val="FF0000"/>
                </a:solidFill>
                <a:latin typeface="Times New Roman" panose="02020603050405020304" pitchFamily="18" charset="0"/>
                <a:ea typeface="微软雅黑" panose="020B0503020204020204" pitchFamily="34" charset="-122"/>
              </a:rPr>
              <a:t>微结构</a:t>
            </a:r>
            <a:r>
              <a:rPr lang="zh-CN" altLang="en-US" sz="2000" dirty="0">
                <a:solidFill>
                  <a:srgbClr val="FF0000"/>
                </a:solidFill>
                <a:latin typeface="Times New Roman" panose="02020603050405020304" pitchFamily="18" charset="0"/>
                <a:ea typeface="微软雅黑" panose="020B0503020204020204" pitchFamily="34" charset="-122"/>
              </a:rPr>
              <a:t>气体探测器</a:t>
            </a:r>
            <a:r>
              <a:rPr lang="zh-CN" altLang="en-US" sz="2000" dirty="0" smtClean="0">
                <a:solidFill>
                  <a:srgbClr val="FF0000"/>
                </a:solidFill>
                <a:latin typeface="Times New Roman" panose="02020603050405020304" pitchFamily="18" charset="0"/>
                <a:ea typeface="微软雅黑" panose="020B0503020204020204" pitchFamily="34" charset="-122"/>
              </a:rPr>
              <a:t>研讨会（创办，每年一次</a:t>
            </a:r>
            <a:r>
              <a:rPr lang="zh-CN" altLang="en-US" sz="2000" dirty="0" smtClean="0">
                <a:solidFill>
                  <a:srgbClr val="FF0000"/>
                </a:solidFill>
                <a:latin typeface="Times New Roman" panose="02020603050405020304" pitchFamily="18" charset="0"/>
                <a:ea typeface="微软雅黑" panose="020B0503020204020204" pitchFamily="34" charset="-122"/>
              </a:rPr>
              <a:t>）</a:t>
            </a:r>
            <a:endParaRPr lang="en-US" altLang="zh-CN" sz="2000" dirty="0" smtClean="0">
              <a:solidFill>
                <a:srgbClr val="FF0000"/>
              </a:solidFill>
              <a:latin typeface="Times New Roman" panose="02020603050405020304" pitchFamily="18" charset="0"/>
              <a:ea typeface="微软雅黑" panose="020B0503020204020204" pitchFamily="34" charset="-122"/>
            </a:endParaRPr>
          </a:p>
          <a:p>
            <a:pPr marL="171450" lvl="2">
              <a:lnSpc>
                <a:spcPct val="120000"/>
              </a:lnSpc>
            </a:pPr>
            <a:r>
              <a:rPr lang="zh-CN" altLang="en-US" sz="2000" dirty="0" smtClean="0">
                <a:solidFill>
                  <a:srgbClr val="FF0000"/>
                </a:solidFill>
                <a:latin typeface="Times New Roman" panose="02020603050405020304" pitchFamily="18" charset="0"/>
                <a:ea typeface="微软雅黑" panose="020B0503020204020204" pitchFamily="34" charset="-122"/>
              </a:rPr>
              <a:t>  </a:t>
            </a:r>
            <a:r>
              <a:rPr lang="zh-CN" altLang="en-US" b="1" dirty="0" smtClean="0">
                <a:solidFill>
                  <a:srgbClr val="0000CC"/>
                </a:solidFill>
                <a:latin typeface="Times New Roman" panose="02020603050405020304" pitchFamily="18" charset="0"/>
                <a:ea typeface="微软雅黑" panose="020B0503020204020204" pitchFamily="34" charset="-122"/>
              </a:rPr>
              <a:t>先进</a:t>
            </a:r>
            <a:r>
              <a:rPr lang="zh-CN" altLang="en-US" b="1" dirty="0">
                <a:solidFill>
                  <a:srgbClr val="0000CC"/>
                </a:solidFill>
                <a:latin typeface="Times New Roman" panose="02020603050405020304" pitchFamily="18" charset="0"/>
                <a:ea typeface="微软雅黑" panose="020B0503020204020204" pitchFamily="34" charset="-122"/>
              </a:rPr>
              <a:t>气体探测器研讨会（</a:t>
            </a:r>
            <a:r>
              <a:rPr lang="en-US" altLang="zh-CN" b="1" dirty="0">
                <a:solidFill>
                  <a:srgbClr val="0000CC"/>
                </a:solidFill>
                <a:latin typeface="Times New Roman" panose="02020603050405020304" pitchFamily="18" charset="0"/>
                <a:ea typeface="微软雅黑" panose="020B0503020204020204" pitchFamily="34" charset="-122"/>
              </a:rPr>
              <a:t>2017.10</a:t>
            </a:r>
            <a:r>
              <a:rPr lang="zh-CN" altLang="en-US" b="1" dirty="0">
                <a:solidFill>
                  <a:srgbClr val="0000CC"/>
                </a:solidFill>
                <a:latin typeface="Times New Roman" panose="02020603050405020304" pitchFamily="18" charset="0"/>
                <a:ea typeface="微软雅黑" panose="020B0503020204020204" pitchFamily="34" charset="-122"/>
              </a:rPr>
              <a:t>）</a:t>
            </a:r>
          </a:p>
          <a:p>
            <a:pPr marL="0" lvl="1" indent="-285750">
              <a:lnSpc>
                <a:spcPct val="120000"/>
              </a:lnSpc>
              <a:buFont typeface="Wingdings" panose="05000000000000000000" pitchFamily="2" charset="2"/>
              <a:buChar char="l"/>
            </a:pPr>
            <a:r>
              <a:rPr lang="zh-CN" altLang="en-US" sz="2000" dirty="0" smtClean="0">
                <a:latin typeface="Times New Roman" panose="02020603050405020304" pitchFamily="18" charset="0"/>
                <a:ea typeface="微软雅黑" panose="020B0503020204020204" pitchFamily="34" charset="-122"/>
              </a:rPr>
              <a:t>全国</a:t>
            </a:r>
            <a:r>
              <a:rPr lang="zh-CN" altLang="en-US" sz="2000" dirty="0">
                <a:latin typeface="Times New Roman" panose="02020603050405020304" pitchFamily="18" charset="0"/>
                <a:ea typeface="微软雅黑" panose="020B0503020204020204" pitchFamily="34" charset="-122"/>
              </a:rPr>
              <a:t>核电子学与核探测技术学术年会</a:t>
            </a:r>
            <a:endParaRPr lang="en-US" altLang="zh-CN" sz="2000" dirty="0">
              <a:latin typeface="Times New Roman" panose="02020603050405020304" pitchFamily="18" charset="0"/>
              <a:ea typeface="微软雅黑" panose="020B0503020204020204" pitchFamily="34" charset="-122"/>
            </a:endParaRPr>
          </a:p>
          <a:p>
            <a:pPr marL="0" lvl="1" indent="-285750">
              <a:lnSpc>
                <a:spcPct val="120000"/>
              </a:lnSpc>
              <a:buFont typeface="Wingdings" panose="05000000000000000000" pitchFamily="2" charset="2"/>
              <a:buChar char="l"/>
            </a:pPr>
            <a:r>
              <a:rPr lang="en-US" altLang="zh-CN" sz="2000" dirty="0" smtClean="0">
                <a:solidFill>
                  <a:srgbClr val="FF0000"/>
                </a:solidFill>
                <a:latin typeface="Times New Roman" panose="02020603050405020304" pitchFamily="18" charset="0"/>
                <a:ea typeface="微软雅黑" panose="020B0503020204020204" pitchFamily="34" charset="-122"/>
              </a:rPr>
              <a:t>ASIC</a:t>
            </a:r>
            <a:r>
              <a:rPr lang="zh-CN" altLang="en-US" sz="2000" dirty="0" smtClean="0">
                <a:solidFill>
                  <a:srgbClr val="FF0000"/>
                </a:solidFill>
                <a:latin typeface="Times New Roman" panose="02020603050405020304" pitchFamily="18" charset="0"/>
                <a:ea typeface="微软雅黑" panose="020B0503020204020204" pitchFamily="34" charset="-122"/>
              </a:rPr>
              <a:t>设计与应用研讨会（系列会议）</a:t>
            </a:r>
            <a:endParaRPr lang="en-US" altLang="zh-CN" sz="2000" dirty="0">
              <a:solidFill>
                <a:srgbClr val="FF0000"/>
              </a:solidFill>
              <a:latin typeface="Times New Roman" panose="02020603050405020304" pitchFamily="18" charset="0"/>
              <a:ea typeface="微软雅黑" panose="020B0503020204020204" pitchFamily="34" charset="-122"/>
            </a:endParaRPr>
          </a:p>
          <a:p>
            <a:pPr marL="0" lvl="1" indent="-285750">
              <a:lnSpc>
                <a:spcPct val="120000"/>
              </a:lnSpc>
              <a:buFont typeface="Wingdings" panose="05000000000000000000" pitchFamily="2" charset="2"/>
              <a:buChar char="l"/>
            </a:pPr>
            <a:r>
              <a:rPr lang="zh-CN" altLang="en-US" sz="2000" dirty="0" smtClean="0">
                <a:solidFill>
                  <a:srgbClr val="0000CC"/>
                </a:solidFill>
                <a:latin typeface="Times New Roman" panose="02020603050405020304" pitchFamily="18" charset="0"/>
                <a:ea typeface="微软雅黑" panose="020B0503020204020204" pitchFamily="34" charset="-122"/>
              </a:rPr>
              <a:t>半导体辐射探测器研讨会</a:t>
            </a:r>
          </a:p>
        </p:txBody>
      </p:sp>
      <p:pic>
        <p:nvPicPr>
          <p:cNvPr id="8" name="图片 7" descr="http://www.ihep.cas.cn/xwdt/gnxw/2014/201408/W02014081957640401353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03163" y="4523852"/>
            <a:ext cx="4625351" cy="1857476"/>
          </a:xfrm>
          <a:prstGeom prst="rect">
            <a:avLst/>
          </a:prstGeom>
          <a:noFill/>
          <a:ln>
            <a:noFill/>
          </a:ln>
        </p:spPr>
      </p:pic>
      <p:pic>
        <p:nvPicPr>
          <p:cNvPr id="9" name="图片 8" descr="http://www.ihep.cas.cn/xwdt/gnxw/2013/201307/W020130719311270511545.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04939" y="1271095"/>
            <a:ext cx="2185913" cy="1437825"/>
          </a:xfrm>
          <a:prstGeom prst="rect">
            <a:avLst/>
          </a:prstGeom>
          <a:noFill/>
          <a:ln>
            <a:noFill/>
          </a:ln>
        </p:spPr>
      </p:pic>
      <p:sp>
        <p:nvSpPr>
          <p:cNvPr id="11" name="灯片编号占位符 10"/>
          <p:cNvSpPr>
            <a:spLocks noGrp="1"/>
          </p:cNvSpPr>
          <p:nvPr>
            <p:ph type="sldNum" sz="quarter" idx="12"/>
          </p:nvPr>
        </p:nvSpPr>
        <p:spPr/>
        <p:txBody>
          <a:bodyPr/>
          <a:lstStyle/>
          <a:p>
            <a:fld id="{78B8CA21-BDD0-4F93-AF7C-7DDFF7460155}" type="slidenum">
              <a:rPr lang="zh-CN" altLang="en-US" smtClean="0"/>
              <a:pPr/>
              <a:t>20</a:t>
            </a:fld>
            <a:endParaRPr lang="zh-CN" altLang="en-US"/>
          </a:p>
        </p:txBody>
      </p:sp>
      <p:pic>
        <p:nvPicPr>
          <p:cNvPr id="2050" name="Picture 2" descr="http://www.ihep.cas.cn/zdsys/htchdzx/xwdt/news-jdxw/201504/W02015042140406002323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13320" y="2789249"/>
            <a:ext cx="2177532" cy="1647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hep.cas.cn/zdsys/htchdzx/xwdt/news-jdxw/201504/W020150421404060441839.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13320" y="4523852"/>
            <a:ext cx="2177532" cy="18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980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51520" y="188640"/>
            <a:ext cx="8268824"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32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总体</a:t>
            </a:r>
            <a:r>
              <a:rPr lang="zh-CN" altLang="en-US" sz="3200" b="1" dirty="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定位和研究</a:t>
            </a:r>
            <a:r>
              <a:rPr lang="zh-CN" altLang="en-US" sz="32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方向：</a:t>
            </a:r>
            <a:r>
              <a:rPr lang="zh-CN" altLang="en-US" sz="2400" b="1" dirty="0" smtClean="0">
                <a:solidFill>
                  <a:srgbClr val="C00000"/>
                </a:solidFill>
                <a:latin typeface="微软雅黑" pitchFamily="34" charset="-122"/>
                <a:ea typeface="微软雅黑" pitchFamily="34" charset="-122"/>
                <a:cs typeface="+mn-cs"/>
              </a:rPr>
              <a:t>定位与目标</a:t>
            </a:r>
            <a:endParaRPr lang="zh-CN" altLang="en-US" sz="2400" b="1" dirty="0">
              <a:solidFill>
                <a:srgbClr val="C00000"/>
              </a:solidFill>
              <a:latin typeface="微软雅黑" pitchFamily="34" charset="-122"/>
              <a:ea typeface="微软雅黑" pitchFamily="34" charset="-122"/>
              <a:cs typeface="+mn-cs"/>
            </a:endParaRPr>
          </a:p>
        </p:txBody>
      </p:sp>
      <p:sp>
        <p:nvSpPr>
          <p:cNvPr id="3" name="矩形 2"/>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4" name="矩形 3"/>
          <p:cNvSpPr/>
          <p:nvPr/>
        </p:nvSpPr>
        <p:spPr>
          <a:xfrm>
            <a:off x="395536" y="1251337"/>
            <a:ext cx="8352928" cy="1499898"/>
          </a:xfrm>
          <a:prstGeom prst="rect">
            <a:avLst/>
          </a:prstGeom>
        </p:spPr>
        <p:txBody>
          <a:bodyPr wrap="square">
            <a:spAutoFit/>
          </a:bodyPr>
          <a:lstStyle/>
          <a:p>
            <a:pPr>
              <a:lnSpc>
                <a:spcPts val="2800"/>
              </a:lnSpc>
            </a:pPr>
            <a:r>
              <a:rPr kumimoji="1" lang="zh-CN" altLang="en-US" sz="2000" b="1" dirty="0" smtClean="0">
                <a:latin typeface="微软雅黑" panose="020B0503020204020204" pitchFamily="34" charset="-122"/>
                <a:ea typeface="微软雅黑" panose="020B0503020204020204" pitchFamily="34" charset="-122"/>
              </a:rPr>
              <a:t>以“</a:t>
            </a:r>
            <a:r>
              <a:rPr kumimoji="1" lang="zh-CN" altLang="en-US" sz="2000" b="1" dirty="0" smtClean="0">
                <a:solidFill>
                  <a:srgbClr val="FF0000"/>
                </a:solidFill>
                <a:latin typeface="微软雅黑" panose="020B0503020204020204" pitchFamily="34" charset="-122"/>
                <a:ea typeface="微软雅黑" panose="020B0503020204020204" pitchFamily="34" charset="-122"/>
              </a:rPr>
              <a:t>核探测与核电子学</a:t>
            </a:r>
            <a:r>
              <a:rPr kumimoji="1" lang="zh-CN" altLang="en-US" sz="2000" b="1" dirty="0" smtClean="0">
                <a:latin typeface="微软雅黑" panose="020B0503020204020204" pitchFamily="34" charset="-122"/>
                <a:ea typeface="微软雅黑" panose="020B0503020204020204" pitchFamily="34" charset="-122"/>
              </a:rPr>
              <a:t>”为基本学科方向，</a:t>
            </a:r>
            <a:r>
              <a:rPr kumimoji="1" lang="zh-CN" altLang="en-US" sz="2000" b="1" dirty="0" smtClean="0">
                <a:solidFill>
                  <a:srgbClr val="0000FF"/>
                </a:solidFill>
                <a:latin typeface="微软雅黑" panose="020B0503020204020204" pitchFamily="34" charset="-122"/>
                <a:ea typeface="微软雅黑" panose="020B0503020204020204" pitchFamily="34" charset="-122"/>
              </a:rPr>
              <a:t>以国家需求为导向</a:t>
            </a:r>
            <a:r>
              <a:rPr kumimoji="1" lang="zh-CN" altLang="en-US" sz="2000" b="1" dirty="0" smtClean="0">
                <a:latin typeface="微软雅黑" panose="020B0503020204020204" pitchFamily="34" charset="-122"/>
                <a:ea typeface="微软雅黑" panose="020B0503020204020204" pitchFamily="34" charset="-122"/>
              </a:rPr>
              <a:t>，承担完成</a:t>
            </a:r>
            <a:r>
              <a:rPr kumimoji="1" lang="zh-CN" altLang="en-US" sz="2000" b="1" dirty="0" smtClean="0">
                <a:solidFill>
                  <a:srgbClr val="0000FF"/>
                </a:solidFill>
                <a:latin typeface="微软雅黑" panose="020B0503020204020204" pitchFamily="34" charset="-122"/>
                <a:ea typeface="微软雅黑" panose="020B0503020204020204" pitchFamily="34" charset="-122"/>
              </a:rPr>
              <a:t>大科学装置的设计与建设任务</a:t>
            </a:r>
            <a:r>
              <a:rPr kumimoji="1" lang="zh-CN" altLang="en-US" sz="2000" b="1" dirty="0" smtClean="0">
                <a:latin typeface="微软雅黑" panose="020B0503020204020204" pitchFamily="34" charset="-122"/>
                <a:ea typeface="微软雅黑" panose="020B0503020204020204" pitchFamily="34" charset="-122"/>
              </a:rPr>
              <a:t>，围绕核与粒子物理研究前沿，开展</a:t>
            </a:r>
            <a:r>
              <a:rPr kumimoji="1" lang="zh-CN" altLang="en-US" sz="2000" b="1" dirty="0" smtClean="0">
                <a:solidFill>
                  <a:srgbClr val="FF0000"/>
                </a:solidFill>
                <a:latin typeface="微软雅黑" panose="020B0503020204020204" pitchFamily="34" charset="-122"/>
                <a:ea typeface="微软雅黑" panose="020B0503020204020204" pitchFamily="34" charset="-122"/>
              </a:rPr>
              <a:t>粒子探测新方法与新技术</a:t>
            </a:r>
            <a:r>
              <a:rPr kumimoji="1" lang="zh-CN" altLang="en-US" sz="2000" b="1" dirty="0" smtClean="0">
                <a:latin typeface="微软雅黑" panose="020B0503020204020204" pitchFamily="34" charset="-122"/>
                <a:ea typeface="微软雅黑" panose="020B0503020204020204" pitchFamily="34" charset="-122"/>
              </a:rPr>
              <a:t>、</a:t>
            </a:r>
            <a:r>
              <a:rPr kumimoji="1" lang="zh-CN" altLang="en-US" sz="2000" b="1" dirty="0" smtClean="0">
                <a:solidFill>
                  <a:srgbClr val="FF0000"/>
                </a:solidFill>
                <a:latin typeface="微软雅黑" panose="020B0503020204020204" pitchFamily="34" charset="-122"/>
                <a:ea typeface="微软雅黑" panose="020B0503020204020204" pitchFamily="34" charset="-122"/>
              </a:rPr>
              <a:t>前端电子学关键技术</a:t>
            </a:r>
            <a:r>
              <a:rPr kumimoji="1" lang="zh-CN" altLang="en-US" sz="2000" b="1" dirty="0" smtClean="0">
                <a:latin typeface="微软雅黑" panose="020B0503020204020204" pitchFamily="34" charset="-122"/>
                <a:ea typeface="微软雅黑" panose="020B0503020204020204" pitchFamily="34" charset="-122"/>
              </a:rPr>
              <a:t>研究，发展</a:t>
            </a:r>
            <a:r>
              <a:rPr kumimoji="1" lang="zh-CN" altLang="en-US" sz="2000" b="1" dirty="0" smtClean="0">
                <a:solidFill>
                  <a:srgbClr val="FF0000"/>
                </a:solidFill>
                <a:latin typeface="微软雅黑" panose="020B0503020204020204" pitchFamily="34" charset="-122"/>
                <a:ea typeface="微软雅黑" panose="020B0503020204020204" pitchFamily="34" charset="-122"/>
              </a:rPr>
              <a:t>大容量高速数据获取与处理技术</a:t>
            </a:r>
            <a:r>
              <a:rPr kumimoji="1"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5" name="矩形 4"/>
          <p:cNvSpPr/>
          <p:nvPr/>
        </p:nvSpPr>
        <p:spPr bwMode="auto">
          <a:xfrm>
            <a:off x="395536" y="3440024"/>
            <a:ext cx="8124808" cy="900000"/>
          </a:xfrm>
          <a:prstGeom prst="rect">
            <a:avLst/>
          </a:prstGeom>
          <a:solidFill>
            <a:schemeClr val="bg1">
              <a:lumMod val="85000"/>
            </a:schemeClr>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800100" lvl="1" indent="-342900" fontAlgn="base">
              <a:spcBef>
                <a:spcPct val="0"/>
              </a:spcBef>
              <a:spcAft>
                <a:spcPct val="0"/>
              </a:spcAft>
              <a:buClr>
                <a:srgbClr val="FF0000"/>
              </a:buClr>
              <a:buFont typeface="Wingdings" panose="05000000000000000000" pitchFamily="2" charset="2"/>
              <a:buChar char="n"/>
            </a:pPr>
            <a:r>
              <a:rPr kumimoji="1"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一流的研究基地</a:t>
            </a:r>
          </a:p>
        </p:txBody>
      </p:sp>
      <p:sp>
        <p:nvSpPr>
          <p:cNvPr id="6" name="矩形 5"/>
          <p:cNvSpPr/>
          <p:nvPr/>
        </p:nvSpPr>
        <p:spPr bwMode="auto">
          <a:xfrm>
            <a:off x="395536" y="4592152"/>
            <a:ext cx="8124808" cy="900000"/>
          </a:xfrm>
          <a:prstGeom prst="rect">
            <a:avLst/>
          </a:prstGeom>
          <a:solidFill>
            <a:schemeClr val="bg1">
              <a:lumMod val="95000"/>
            </a:schemeClr>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800100" marR="0" lvl="1" indent="-342900" fontAlgn="base">
              <a:lnSpc>
                <a:spcPct val="100000"/>
              </a:lnSpc>
              <a:spcBef>
                <a:spcPct val="0"/>
              </a:spcBef>
              <a:spcAft>
                <a:spcPct val="0"/>
              </a:spcAft>
              <a:buClr>
                <a:srgbClr val="FF0000"/>
              </a:buClr>
              <a:buSzTx/>
              <a:buFont typeface="Wingdings" panose="05000000000000000000" pitchFamily="2" charset="2"/>
              <a:buChar char="n"/>
              <a:tabLst/>
            </a:pPr>
            <a:r>
              <a:rPr kumimoji="1" lang="zh-CN" altLang="en-US" sz="2400" dirty="0">
                <a:latin typeface="微软雅黑" panose="020B0503020204020204" pitchFamily="34" charset="-122"/>
                <a:ea typeface="微软雅黑" panose="020B0503020204020204" pitchFamily="34" charset="-122"/>
              </a:rPr>
              <a:t>一流的人才培养基地</a:t>
            </a:r>
          </a:p>
        </p:txBody>
      </p:sp>
      <p:sp>
        <p:nvSpPr>
          <p:cNvPr id="8" name="矩形 7"/>
          <p:cNvSpPr/>
          <p:nvPr/>
        </p:nvSpPr>
        <p:spPr bwMode="auto">
          <a:xfrm>
            <a:off x="395536" y="5672272"/>
            <a:ext cx="8124808" cy="900000"/>
          </a:xfrm>
          <a:prstGeom prst="rect">
            <a:avLst/>
          </a:prstGeom>
          <a:solidFill>
            <a:schemeClr val="bg1">
              <a:lumMod val="85000"/>
            </a:schemeClr>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800100" lvl="1" indent="-342900" fontAlgn="base">
              <a:spcBef>
                <a:spcPct val="0"/>
              </a:spcBef>
              <a:spcAft>
                <a:spcPct val="0"/>
              </a:spcAft>
              <a:buClr>
                <a:srgbClr val="FF0000"/>
              </a:buClr>
              <a:buFont typeface="Wingdings" panose="05000000000000000000" pitchFamily="2" charset="2"/>
              <a:buChar char="n"/>
            </a:pPr>
            <a:r>
              <a:rPr kumimoji="1"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一流的国内外合作研究和学术交流基地</a:t>
            </a:r>
          </a:p>
        </p:txBody>
      </p:sp>
      <p:sp>
        <p:nvSpPr>
          <p:cNvPr id="9" name="矩形 8"/>
          <p:cNvSpPr/>
          <p:nvPr/>
        </p:nvSpPr>
        <p:spPr>
          <a:xfrm>
            <a:off x="395536" y="2899864"/>
            <a:ext cx="6120680" cy="46166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建设成为“核探测与核电子学”领域的：</a:t>
            </a:r>
            <a:endParaRPr lang="zh-CN" altLang="en-US" sz="2400" b="1" dirty="0">
              <a:latin typeface="微软雅黑" panose="020B0503020204020204" pitchFamily="34" charset="-122"/>
              <a:ea typeface="微软雅黑" panose="020B0503020204020204" pitchFamily="34" charset="-122"/>
            </a:endParaRPr>
          </a:p>
        </p:txBody>
      </p:sp>
      <p:sp>
        <p:nvSpPr>
          <p:cNvPr id="10" name="灯片编号占位符 9"/>
          <p:cNvSpPr>
            <a:spLocks noGrp="1"/>
          </p:cNvSpPr>
          <p:nvPr>
            <p:ph type="sldNum" sz="quarter" idx="12"/>
          </p:nvPr>
        </p:nvSpPr>
        <p:spPr/>
        <p:txBody>
          <a:bodyPr/>
          <a:lstStyle/>
          <a:p>
            <a:fld id="{78B8CA21-BDD0-4F93-AF7C-7DDFF7460155}" type="slidenum">
              <a:rPr lang="zh-CN" altLang="en-US" smtClean="0"/>
              <a:pPr/>
              <a:t>3</a:t>
            </a:fld>
            <a:endParaRPr lang="zh-CN" altLang="en-US"/>
          </a:p>
        </p:txBody>
      </p:sp>
    </p:spTree>
    <p:extLst>
      <p:ext uri="{BB962C8B-B14F-4D97-AF65-F5344CB8AC3E}">
        <p14:creationId xmlns:p14="http://schemas.microsoft.com/office/powerpoint/2010/main" val="968523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79640" y="1160848"/>
            <a:ext cx="8124808" cy="648000"/>
          </a:xfrm>
          <a:prstGeom prst="rect">
            <a:avLst/>
          </a:prstGeom>
          <a:solidFill>
            <a:schemeClr val="bg1">
              <a:lumMod val="85000"/>
            </a:schemeClr>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800100" lvl="1" indent="-342900" fontAlgn="base">
              <a:spcBef>
                <a:spcPct val="0"/>
              </a:spcBef>
              <a:spcAft>
                <a:spcPct val="0"/>
              </a:spcAft>
              <a:buClr>
                <a:srgbClr val="FF0000"/>
              </a:buClr>
              <a:buFont typeface="Wingdings" panose="05000000000000000000" pitchFamily="2" charset="2"/>
              <a:buChar char="n"/>
            </a:pPr>
            <a:r>
              <a:rPr kumimoji="1"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先进核探测技术</a:t>
            </a:r>
          </a:p>
        </p:txBody>
      </p:sp>
      <p:sp>
        <p:nvSpPr>
          <p:cNvPr id="3" name="矩形 2"/>
          <p:cNvSpPr/>
          <p:nvPr/>
        </p:nvSpPr>
        <p:spPr bwMode="auto">
          <a:xfrm>
            <a:off x="479640" y="2924944"/>
            <a:ext cx="8124808" cy="648000"/>
          </a:xfrm>
          <a:prstGeom prst="rect">
            <a:avLst/>
          </a:prstGeom>
          <a:solidFill>
            <a:schemeClr val="bg1">
              <a:lumMod val="85000"/>
            </a:schemeClr>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800100" lvl="1" indent="-342900" fontAlgn="base">
              <a:spcBef>
                <a:spcPct val="0"/>
              </a:spcBef>
              <a:spcAft>
                <a:spcPct val="0"/>
              </a:spcAft>
              <a:buClr>
                <a:srgbClr val="FF0000"/>
              </a:buClr>
              <a:buFont typeface="Wingdings" panose="05000000000000000000" pitchFamily="2" charset="2"/>
              <a:buChar char="n"/>
            </a:pPr>
            <a:r>
              <a:rPr kumimoji="1" lang="zh-CN" altLang="en-US" sz="2400" dirty="0">
                <a:latin typeface="微软雅黑" panose="020B0503020204020204" pitchFamily="34" charset="-122"/>
                <a:ea typeface="微软雅黑" panose="020B0503020204020204" pitchFamily="34" charset="-122"/>
              </a:rPr>
              <a:t>前端电子学</a:t>
            </a:r>
          </a:p>
        </p:txBody>
      </p:sp>
      <p:sp>
        <p:nvSpPr>
          <p:cNvPr id="4" name="矩形 3"/>
          <p:cNvSpPr/>
          <p:nvPr/>
        </p:nvSpPr>
        <p:spPr bwMode="auto">
          <a:xfrm>
            <a:off x="479640" y="4689240"/>
            <a:ext cx="8124808" cy="648000"/>
          </a:xfrm>
          <a:prstGeom prst="rect">
            <a:avLst/>
          </a:prstGeom>
          <a:solidFill>
            <a:schemeClr val="bg1">
              <a:lumMod val="85000"/>
            </a:schemeClr>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800100" lvl="1" indent="-342900" fontAlgn="base">
              <a:spcBef>
                <a:spcPct val="0"/>
              </a:spcBef>
              <a:spcAft>
                <a:spcPct val="0"/>
              </a:spcAft>
              <a:buClr>
                <a:srgbClr val="FF0000"/>
              </a:buClr>
              <a:buFont typeface="Wingdings" panose="05000000000000000000" pitchFamily="2" charset="2"/>
              <a:buChar char="n"/>
            </a:pPr>
            <a:r>
              <a:rPr kumimoji="1"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大容量数据获取与处理系统</a:t>
            </a:r>
          </a:p>
        </p:txBody>
      </p:sp>
      <p:sp>
        <p:nvSpPr>
          <p:cNvPr id="5" name="标题 1"/>
          <p:cNvSpPr txBox="1">
            <a:spLocks/>
          </p:cNvSpPr>
          <p:nvPr/>
        </p:nvSpPr>
        <p:spPr>
          <a:xfrm>
            <a:off x="251520" y="188640"/>
            <a:ext cx="8268824"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32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总体</a:t>
            </a:r>
            <a:r>
              <a:rPr lang="zh-CN" altLang="en-US" sz="3200" b="1" dirty="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定位和研究</a:t>
            </a:r>
            <a:r>
              <a:rPr lang="zh-CN" altLang="en-US" sz="32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方向：</a:t>
            </a:r>
            <a:r>
              <a:rPr lang="zh-CN" altLang="en-US" sz="2400" b="1" dirty="0" smtClean="0">
                <a:solidFill>
                  <a:srgbClr val="C00000"/>
                </a:solidFill>
                <a:latin typeface="微软雅黑" pitchFamily="34" charset="-122"/>
                <a:ea typeface="微软雅黑" pitchFamily="34" charset="-122"/>
                <a:cs typeface="+mn-cs"/>
              </a:rPr>
              <a:t>研究方向</a:t>
            </a:r>
            <a:endParaRPr lang="zh-CN" altLang="en-US" sz="2400" b="1" dirty="0">
              <a:solidFill>
                <a:srgbClr val="C00000"/>
              </a:solidFill>
              <a:latin typeface="微软雅黑" pitchFamily="34" charset="-122"/>
              <a:ea typeface="微软雅黑" pitchFamily="34" charset="-122"/>
              <a:cs typeface="+mn-cs"/>
            </a:endParaRPr>
          </a:p>
        </p:txBody>
      </p:sp>
      <p:sp>
        <p:nvSpPr>
          <p:cNvPr id="6" name="矩形 5"/>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7" name="矩形 6"/>
          <p:cNvSpPr/>
          <p:nvPr/>
        </p:nvSpPr>
        <p:spPr bwMode="auto">
          <a:xfrm>
            <a:off x="479640" y="1808848"/>
            <a:ext cx="8124808" cy="1116224"/>
          </a:xfrm>
          <a:prstGeom prst="rect">
            <a:avLst/>
          </a:prstGeom>
          <a:solidFill>
            <a:schemeClr val="bg1">
              <a:lumMod val="95000"/>
            </a:schemeClr>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257300" lvl="2" indent="-342900" fontAlgn="base">
              <a:spcBef>
                <a:spcPct val="0"/>
              </a:spcBef>
              <a:spcAft>
                <a:spcPct val="0"/>
              </a:spcAft>
              <a:buClr>
                <a:srgbClr val="00B050"/>
              </a:buClr>
              <a:buFont typeface="Wingdings" panose="05000000000000000000" pitchFamily="2" charset="2"/>
              <a:buChar char="n"/>
            </a:pPr>
            <a:r>
              <a:rPr kumimoji="1" lang="zh-CN" altLang="en-US" sz="2000" dirty="0" smtClean="0">
                <a:latin typeface="微软雅黑" panose="020B0503020204020204" pitchFamily="34" charset="-122"/>
                <a:ea typeface="微软雅黑" panose="020B0503020204020204" pitchFamily="34" charset="-122"/>
              </a:rPr>
              <a:t>气体探测器</a:t>
            </a:r>
            <a:endParaRPr kumimoji="1" lang="en-US" altLang="zh-CN" sz="2000" dirty="0" smtClean="0">
              <a:latin typeface="微软雅黑" panose="020B0503020204020204" pitchFamily="34" charset="-122"/>
              <a:ea typeface="微软雅黑" panose="020B0503020204020204" pitchFamily="34" charset="-122"/>
            </a:endParaRPr>
          </a:p>
          <a:p>
            <a:pPr marL="1257300" lvl="2" indent="-342900" fontAlgn="base">
              <a:spcBef>
                <a:spcPct val="0"/>
              </a:spcBef>
              <a:spcAft>
                <a:spcPct val="0"/>
              </a:spcAft>
              <a:buClr>
                <a:srgbClr val="00B050"/>
              </a:buClr>
              <a:buFont typeface="Wingdings" panose="05000000000000000000" pitchFamily="2" charset="2"/>
              <a:buChar char="n"/>
            </a:pPr>
            <a:r>
              <a:rPr kumimoji="1" lang="zh-CN" altLang="en-US" sz="2000" dirty="0" smtClean="0">
                <a:latin typeface="微软雅黑" panose="020B0503020204020204" pitchFamily="34" charset="-122"/>
                <a:ea typeface="微软雅黑" panose="020B0503020204020204" pitchFamily="34" charset="-122"/>
              </a:rPr>
              <a:t>闪烁探测器</a:t>
            </a:r>
            <a:endParaRPr kumimoji="1" lang="en-US" altLang="zh-CN" sz="2000" dirty="0" smtClean="0">
              <a:latin typeface="微软雅黑" panose="020B0503020204020204" pitchFamily="34" charset="-122"/>
              <a:ea typeface="微软雅黑" panose="020B0503020204020204" pitchFamily="34" charset="-122"/>
            </a:endParaRPr>
          </a:p>
          <a:p>
            <a:pPr marL="1257300" lvl="2" indent="-342900" fontAlgn="base">
              <a:spcBef>
                <a:spcPct val="0"/>
              </a:spcBef>
              <a:spcAft>
                <a:spcPct val="0"/>
              </a:spcAft>
              <a:buClr>
                <a:srgbClr val="00B050"/>
              </a:buClr>
              <a:buFont typeface="Wingdings" panose="05000000000000000000" pitchFamily="2" charset="2"/>
              <a:buChar char="n"/>
            </a:pPr>
            <a:r>
              <a:rPr kumimoji="1" lang="zh-CN" altLang="en-US" sz="2000" dirty="0" smtClean="0">
                <a:latin typeface="微软雅黑" panose="020B0503020204020204" pitchFamily="34" charset="-122"/>
                <a:ea typeface="微软雅黑" panose="020B0503020204020204" pitchFamily="34" charset="-122"/>
              </a:rPr>
              <a:t>半导体探测器</a:t>
            </a:r>
            <a:endParaRPr kumimoji="1" lang="zh-CN" altLang="en-US" sz="2000" dirty="0">
              <a:latin typeface="微软雅黑" panose="020B0503020204020204" pitchFamily="34" charset="-122"/>
              <a:ea typeface="微软雅黑" panose="020B0503020204020204" pitchFamily="34" charset="-122"/>
            </a:endParaRPr>
          </a:p>
        </p:txBody>
      </p:sp>
      <p:sp>
        <p:nvSpPr>
          <p:cNvPr id="8" name="矩形 7"/>
          <p:cNvSpPr/>
          <p:nvPr/>
        </p:nvSpPr>
        <p:spPr bwMode="auto">
          <a:xfrm>
            <a:off x="479640" y="3573016"/>
            <a:ext cx="8124808" cy="1116224"/>
          </a:xfrm>
          <a:prstGeom prst="rect">
            <a:avLst/>
          </a:prstGeom>
          <a:solidFill>
            <a:schemeClr val="bg1">
              <a:lumMod val="95000"/>
            </a:schemeClr>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257300" lvl="2" indent="-342900" fontAlgn="base">
              <a:spcBef>
                <a:spcPct val="0"/>
              </a:spcBef>
              <a:spcAft>
                <a:spcPct val="0"/>
              </a:spcAft>
              <a:buClr>
                <a:srgbClr val="00B050"/>
              </a:buClr>
              <a:buFont typeface="Wingdings" panose="05000000000000000000" pitchFamily="2" charset="2"/>
              <a:buChar char="n"/>
            </a:pPr>
            <a:r>
              <a:rPr kumimoji="1" lang="en-US" altLang="zh-CN" sz="2000" dirty="0" smtClean="0">
                <a:latin typeface="微软雅黑" panose="020B0503020204020204" pitchFamily="34" charset="-122"/>
                <a:ea typeface="微软雅黑" panose="020B0503020204020204" pitchFamily="34" charset="-122"/>
              </a:rPr>
              <a:t>ASIC</a:t>
            </a:r>
            <a:r>
              <a:rPr kumimoji="1" lang="zh-CN" altLang="en-US" sz="2000" dirty="0" smtClean="0">
                <a:latin typeface="微软雅黑" panose="020B0503020204020204" pitchFamily="34" charset="-122"/>
                <a:ea typeface="微软雅黑" panose="020B0503020204020204" pitchFamily="34" charset="-122"/>
              </a:rPr>
              <a:t>设计与应用</a:t>
            </a:r>
            <a:endParaRPr kumimoji="1" lang="en-US" altLang="zh-CN" sz="2000" dirty="0" smtClean="0">
              <a:latin typeface="微软雅黑" panose="020B0503020204020204" pitchFamily="34" charset="-122"/>
              <a:ea typeface="微软雅黑" panose="020B0503020204020204" pitchFamily="34" charset="-122"/>
            </a:endParaRPr>
          </a:p>
          <a:p>
            <a:pPr marL="1257300" lvl="2" indent="-342900" fontAlgn="base">
              <a:spcBef>
                <a:spcPct val="0"/>
              </a:spcBef>
              <a:spcAft>
                <a:spcPct val="0"/>
              </a:spcAft>
              <a:buClr>
                <a:srgbClr val="00B050"/>
              </a:buClr>
              <a:buFont typeface="Wingdings" panose="05000000000000000000" pitchFamily="2" charset="2"/>
              <a:buChar char="n"/>
            </a:pPr>
            <a:r>
              <a:rPr kumimoji="1" lang="zh-CN" altLang="en-US" sz="2000" dirty="0" smtClean="0">
                <a:latin typeface="微软雅黑" panose="020B0503020204020204" pitchFamily="34" charset="-122"/>
                <a:ea typeface="微软雅黑" panose="020B0503020204020204" pitchFamily="34" charset="-122"/>
              </a:rPr>
              <a:t>高速波形采样技术和应用研究</a:t>
            </a:r>
            <a:endParaRPr kumimoji="1" lang="en-US" altLang="zh-CN" sz="2000" dirty="0" smtClean="0">
              <a:latin typeface="微软雅黑" panose="020B0503020204020204" pitchFamily="34" charset="-122"/>
              <a:ea typeface="微软雅黑" panose="020B0503020204020204" pitchFamily="34" charset="-122"/>
            </a:endParaRPr>
          </a:p>
          <a:p>
            <a:pPr marL="1257300" lvl="2" indent="-342900" fontAlgn="base">
              <a:spcBef>
                <a:spcPct val="0"/>
              </a:spcBef>
              <a:spcAft>
                <a:spcPct val="0"/>
              </a:spcAft>
              <a:buClr>
                <a:srgbClr val="00B050"/>
              </a:buClr>
              <a:buFont typeface="Wingdings" panose="05000000000000000000" pitchFamily="2" charset="2"/>
              <a:buChar char="n"/>
            </a:pPr>
            <a:r>
              <a:rPr kumimoji="1" lang="zh-CN" altLang="en-US" sz="2000" dirty="0" smtClean="0">
                <a:latin typeface="微软雅黑" panose="020B0503020204020204" pitchFamily="34" charset="-122"/>
                <a:ea typeface="微软雅黑" panose="020B0503020204020204" pitchFamily="34" charset="-122"/>
              </a:rPr>
              <a:t>高精度</a:t>
            </a:r>
            <a:r>
              <a:rPr kumimoji="1" lang="en-US" altLang="zh-CN" sz="2000" dirty="0" smtClean="0">
                <a:latin typeface="微软雅黑" panose="020B0503020204020204" pitchFamily="34" charset="-122"/>
                <a:ea typeface="微软雅黑" panose="020B0503020204020204" pitchFamily="34" charset="-122"/>
              </a:rPr>
              <a:t>FPGA TDC</a:t>
            </a:r>
            <a:endParaRPr kumimoji="1" lang="zh-CN" altLang="en-US" sz="2000" dirty="0">
              <a:latin typeface="微软雅黑" panose="020B0503020204020204" pitchFamily="34" charset="-122"/>
              <a:ea typeface="微软雅黑" panose="020B0503020204020204" pitchFamily="34" charset="-122"/>
            </a:endParaRPr>
          </a:p>
        </p:txBody>
      </p:sp>
      <p:sp>
        <p:nvSpPr>
          <p:cNvPr id="9" name="矩形 8"/>
          <p:cNvSpPr/>
          <p:nvPr/>
        </p:nvSpPr>
        <p:spPr bwMode="auto">
          <a:xfrm>
            <a:off x="479640" y="5301208"/>
            <a:ext cx="8124808" cy="936104"/>
          </a:xfrm>
          <a:prstGeom prst="rect">
            <a:avLst/>
          </a:prstGeom>
          <a:solidFill>
            <a:schemeClr val="bg1">
              <a:lumMod val="95000"/>
            </a:schemeClr>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257300" lvl="2" indent="-342900" fontAlgn="base">
              <a:spcBef>
                <a:spcPct val="0"/>
              </a:spcBef>
              <a:spcAft>
                <a:spcPct val="0"/>
              </a:spcAft>
              <a:buClr>
                <a:srgbClr val="00B050"/>
              </a:buClr>
              <a:buFont typeface="Wingdings" panose="05000000000000000000" pitchFamily="2" charset="2"/>
              <a:buChar char="n"/>
            </a:pPr>
            <a:r>
              <a:rPr kumimoji="1" lang="zh-CN" altLang="en-US" sz="2000" dirty="0" smtClean="0">
                <a:latin typeface="微软雅黑" panose="020B0503020204020204" pitchFamily="34" charset="-122"/>
                <a:ea typeface="微软雅黑" panose="020B0503020204020204" pitchFamily="34" charset="-122"/>
              </a:rPr>
              <a:t>高速数据读出和实时处理</a:t>
            </a:r>
            <a:endParaRPr kumimoji="1" lang="en-US" altLang="zh-CN" sz="2000" dirty="0" smtClean="0">
              <a:latin typeface="微软雅黑" panose="020B0503020204020204" pitchFamily="34" charset="-122"/>
              <a:ea typeface="微软雅黑" panose="020B0503020204020204" pitchFamily="34" charset="-122"/>
            </a:endParaRPr>
          </a:p>
          <a:p>
            <a:pPr marL="1257300" lvl="2" indent="-342900" fontAlgn="base">
              <a:spcBef>
                <a:spcPct val="0"/>
              </a:spcBef>
              <a:spcAft>
                <a:spcPct val="0"/>
              </a:spcAft>
              <a:buClr>
                <a:srgbClr val="00B050"/>
              </a:buClr>
              <a:buFont typeface="Wingdings" panose="05000000000000000000" pitchFamily="2" charset="2"/>
              <a:buChar char="n"/>
            </a:pPr>
            <a:r>
              <a:rPr kumimoji="1" lang="zh-CN" altLang="en-US" sz="2000" dirty="0" smtClean="0">
                <a:latin typeface="微软雅黑" panose="020B0503020204020204" pitchFamily="34" charset="-122"/>
                <a:ea typeface="微软雅黑" panose="020B0503020204020204" pitchFamily="34" charset="-122"/>
              </a:rPr>
              <a:t>触发判选</a:t>
            </a:r>
            <a:endParaRPr kumimoji="1" lang="en-US" altLang="zh-CN" sz="2000" dirty="0" smtClean="0">
              <a:latin typeface="微软雅黑" panose="020B0503020204020204" pitchFamily="34" charset="-122"/>
              <a:ea typeface="微软雅黑" panose="020B0503020204020204" pitchFamily="34" charset="-122"/>
            </a:endParaRPr>
          </a:p>
          <a:p>
            <a:pPr marL="1257300" lvl="2" indent="-342900" fontAlgn="base">
              <a:spcBef>
                <a:spcPct val="0"/>
              </a:spcBef>
              <a:spcAft>
                <a:spcPct val="0"/>
              </a:spcAft>
              <a:buClr>
                <a:srgbClr val="00B050"/>
              </a:buClr>
              <a:buFont typeface="Wingdings" panose="05000000000000000000" pitchFamily="2" charset="2"/>
              <a:buChar char="n"/>
            </a:pPr>
            <a:r>
              <a:rPr kumimoji="1" lang="zh-CN" altLang="en-US" sz="2000" dirty="0" smtClean="0">
                <a:latin typeface="微软雅黑" panose="020B0503020204020204" pitchFamily="34" charset="-122"/>
                <a:ea typeface="微软雅黑" panose="020B0503020204020204" pitchFamily="34" charset="-122"/>
              </a:rPr>
              <a:t>探测器控制</a:t>
            </a:r>
            <a:endParaRPr kumimoji="1" lang="zh-CN" altLang="en-US" sz="2000" dirty="0">
              <a:latin typeface="微软雅黑" panose="020B0503020204020204" pitchFamily="34" charset="-122"/>
              <a:ea typeface="微软雅黑" panose="020B0503020204020204" pitchFamily="34" charset="-122"/>
            </a:endParaRPr>
          </a:p>
        </p:txBody>
      </p:sp>
      <p:sp>
        <p:nvSpPr>
          <p:cNvPr id="10" name="矩形 9"/>
          <p:cNvSpPr/>
          <p:nvPr/>
        </p:nvSpPr>
        <p:spPr>
          <a:xfrm>
            <a:off x="6876256" y="2464114"/>
            <a:ext cx="1107996" cy="3416320"/>
          </a:xfrm>
          <a:prstGeom prst="rect">
            <a:avLst/>
          </a:prstGeom>
          <a:solidFill>
            <a:schemeClr val="bg1"/>
          </a:solidFill>
        </p:spPr>
        <p:txBody>
          <a:bodyPr wrap="none">
            <a:spAutoFit/>
          </a:bodyPr>
          <a:lstStyle/>
          <a:p>
            <a:r>
              <a:rPr lang="zh-CN" altLang="en-US" sz="24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新思想</a:t>
            </a:r>
            <a:endParaRPr lang="en-US" altLang="zh-CN" sz="24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a:p>
            <a:r>
              <a:rPr lang="zh-CN" altLang="en-US" sz="24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新方法</a:t>
            </a:r>
            <a:endParaRPr lang="en-US" altLang="zh-CN" sz="24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a:p>
            <a:r>
              <a:rPr lang="zh-CN" altLang="en-US" sz="24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新技术</a:t>
            </a:r>
            <a:endParaRPr lang="en-US" altLang="zh-CN" sz="24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a:p>
            <a:r>
              <a:rPr lang="zh-CN" altLang="en-US" sz="24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新工艺</a:t>
            </a:r>
            <a:endParaRPr lang="en-US" altLang="zh-CN" sz="24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a:p>
            <a:endParaRPr lang="en-US" altLang="zh-CN" sz="2400" b="1" dirty="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a:p>
            <a:r>
              <a:rPr lang="zh-CN" altLang="en-US" sz="24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设计</a:t>
            </a:r>
            <a:endParaRPr lang="en-US" altLang="zh-CN" sz="24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a:p>
            <a:r>
              <a:rPr lang="zh-CN" altLang="en-US" sz="2400" b="1" dirty="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预</a:t>
            </a:r>
            <a:r>
              <a:rPr lang="zh-CN" altLang="en-US" sz="24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研</a:t>
            </a:r>
            <a:endParaRPr lang="en-US" altLang="zh-CN" sz="24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a:p>
            <a:r>
              <a:rPr lang="zh-CN" altLang="en-US" sz="24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建造</a:t>
            </a:r>
            <a:endParaRPr lang="en-US" altLang="zh-CN" sz="2400" b="1" dirty="0" smtClean="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a:p>
            <a:r>
              <a:rPr lang="zh-CN" altLang="en-US" sz="2400" b="1" dirty="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运行</a:t>
            </a:r>
            <a:endParaRPr lang="zh-CN" altLang="en-US" sz="2400" dirty="0">
              <a:solidFill>
                <a:srgbClr val="C00000"/>
              </a:solidFill>
            </a:endParaRPr>
          </a:p>
        </p:txBody>
      </p:sp>
      <p:sp>
        <p:nvSpPr>
          <p:cNvPr id="11" name="灯片编号占位符 10"/>
          <p:cNvSpPr>
            <a:spLocks noGrp="1"/>
          </p:cNvSpPr>
          <p:nvPr>
            <p:ph type="sldNum" sz="quarter" idx="12"/>
          </p:nvPr>
        </p:nvSpPr>
        <p:spPr/>
        <p:txBody>
          <a:bodyPr/>
          <a:lstStyle/>
          <a:p>
            <a:fld id="{78B8CA21-BDD0-4F93-AF7C-7DDFF7460155}" type="slidenum">
              <a:rPr lang="zh-CN" altLang="en-US" smtClean="0"/>
              <a:pPr/>
              <a:t>4</a:t>
            </a:fld>
            <a:endParaRPr lang="zh-CN" altLang="en-US"/>
          </a:p>
        </p:txBody>
      </p:sp>
    </p:spTree>
    <p:extLst>
      <p:ext uri="{BB962C8B-B14F-4D97-AF65-F5344CB8AC3E}">
        <p14:creationId xmlns:p14="http://schemas.microsoft.com/office/powerpoint/2010/main" val="2324801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51520" y="188640"/>
            <a:ext cx="8268824"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3600" b="1" dirty="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大科学工程的建设和运行</a:t>
            </a:r>
            <a:endParaRPr lang="zh-CN" altLang="en-US" sz="2800" b="1" dirty="0">
              <a:solidFill>
                <a:srgbClr val="C00000"/>
              </a:solidFill>
              <a:latin typeface="微软雅黑" pitchFamily="34" charset="-122"/>
              <a:ea typeface="微软雅黑" pitchFamily="34" charset="-122"/>
              <a:cs typeface="+mn-cs"/>
            </a:endParaRPr>
          </a:p>
        </p:txBody>
      </p:sp>
      <p:sp>
        <p:nvSpPr>
          <p:cNvPr id="3" name="矩形 2"/>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4" name="矩形 3"/>
          <p:cNvSpPr/>
          <p:nvPr/>
        </p:nvSpPr>
        <p:spPr>
          <a:xfrm>
            <a:off x="395536" y="1251337"/>
            <a:ext cx="8352928" cy="5133713"/>
          </a:xfrm>
          <a:prstGeom prst="rect">
            <a:avLst/>
          </a:prstGeom>
        </p:spPr>
        <p:txBody>
          <a:bodyPr wrap="square">
            <a:spAutoFit/>
          </a:bodyPr>
          <a:lstStyle/>
          <a:p>
            <a:pPr marL="457200" indent="-457200" fontAlgn="auto">
              <a:lnSpc>
                <a:spcPct val="130000"/>
              </a:lnSpc>
              <a:spcBef>
                <a:spcPts val="0"/>
              </a:spcBef>
              <a:spcAft>
                <a:spcPts val="0"/>
              </a:spcAft>
              <a:buFont typeface="+mj-lt"/>
              <a:buAutoNum type="arabicPeriod"/>
            </a:pPr>
            <a:r>
              <a:rPr lang="zh-CN" altLang="en-US" sz="3600" b="1" dirty="0" smtClean="0">
                <a:solidFill>
                  <a:srgbClr val="0066FF"/>
                </a:solidFill>
                <a:latin typeface="微软雅黑" panose="020B0503020204020204" charset="-122"/>
                <a:ea typeface="微软雅黑" panose="020B0503020204020204" charset="-122"/>
                <a:sym typeface="+mn-ea"/>
              </a:rPr>
              <a:t> 北京谱</a:t>
            </a:r>
            <a:r>
              <a:rPr lang="zh-CN" altLang="en-US" sz="3600" b="1" dirty="0">
                <a:solidFill>
                  <a:srgbClr val="0066FF"/>
                </a:solidFill>
                <a:latin typeface="微软雅黑" panose="020B0503020204020204" charset="-122"/>
                <a:ea typeface="微软雅黑" panose="020B0503020204020204" charset="-122"/>
                <a:sym typeface="+mn-ea"/>
              </a:rPr>
              <a:t>仪</a:t>
            </a:r>
            <a:r>
              <a:rPr lang="zh-CN" altLang="en-US" sz="3600" b="1" dirty="0" smtClean="0">
                <a:solidFill>
                  <a:srgbClr val="0066FF"/>
                </a:solidFill>
                <a:latin typeface="微软雅黑" panose="020B0503020204020204" charset="-122"/>
                <a:ea typeface="微软雅黑" panose="020B0503020204020204" charset="-122"/>
                <a:sym typeface="+mn-ea"/>
              </a:rPr>
              <a:t>（</a:t>
            </a:r>
            <a:r>
              <a:rPr lang="en-US" altLang="zh-CN" sz="3600" b="1" dirty="0" smtClean="0">
                <a:solidFill>
                  <a:srgbClr val="0066FF"/>
                </a:solidFill>
                <a:latin typeface="微软雅黑" panose="020B0503020204020204" charset="-122"/>
                <a:ea typeface="微软雅黑" panose="020B0503020204020204" charset="-122"/>
                <a:sym typeface="+mn-ea"/>
              </a:rPr>
              <a:t>BESIII</a:t>
            </a:r>
            <a:r>
              <a:rPr lang="zh-CN" altLang="en-US" sz="3600" b="1" dirty="0" smtClean="0">
                <a:solidFill>
                  <a:srgbClr val="0066FF"/>
                </a:solidFill>
                <a:latin typeface="微软雅黑" panose="020B0503020204020204" charset="-122"/>
                <a:ea typeface="微软雅黑" panose="020B0503020204020204" charset="-122"/>
                <a:sym typeface="+mn-ea"/>
              </a:rPr>
              <a:t>）</a:t>
            </a:r>
            <a:endParaRPr lang="en-US" altLang="zh-CN" sz="3600" b="1" dirty="0" smtClean="0">
              <a:solidFill>
                <a:srgbClr val="0066FF"/>
              </a:solidFill>
              <a:latin typeface="微软雅黑" panose="020B0503020204020204" charset="-122"/>
              <a:ea typeface="微软雅黑" panose="020B0503020204020204" charset="-122"/>
              <a:sym typeface="+mn-ea"/>
            </a:endParaRPr>
          </a:p>
          <a:p>
            <a:pPr marL="457200" indent="-457200" fontAlgn="auto">
              <a:lnSpc>
                <a:spcPct val="130000"/>
              </a:lnSpc>
              <a:spcBef>
                <a:spcPts val="0"/>
              </a:spcBef>
              <a:spcAft>
                <a:spcPts val="0"/>
              </a:spcAft>
              <a:buFont typeface="+mj-lt"/>
              <a:buAutoNum type="arabicPeriod"/>
            </a:pPr>
            <a:r>
              <a:rPr lang="zh-CN" altLang="en-US" sz="3600" b="1" dirty="0">
                <a:solidFill>
                  <a:srgbClr val="0066FF"/>
                </a:solidFill>
                <a:latin typeface="微软雅黑" panose="020B0503020204020204" charset="-122"/>
                <a:ea typeface="微软雅黑" panose="020B0503020204020204" charset="-122"/>
                <a:sym typeface="+mn-ea"/>
              </a:rPr>
              <a:t> </a:t>
            </a:r>
            <a:r>
              <a:rPr lang="zh-CN" altLang="en-US" sz="3600" b="1" dirty="0" smtClean="0">
                <a:solidFill>
                  <a:srgbClr val="0066FF"/>
                </a:solidFill>
                <a:latin typeface="微软雅黑" panose="020B0503020204020204" charset="-122"/>
                <a:ea typeface="微软雅黑" panose="020B0503020204020204" charset="-122"/>
                <a:sym typeface="+mn-ea"/>
              </a:rPr>
              <a:t>大亚湾中微子实验</a:t>
            </a:r>
            <a:endParaRPr lang="zh-CN" altLang="en-US" sz="3600" b="1" dirty="0">
              <a:solidFill>
                <a:srgbClr val="0066FF"/>
              </a:solidFill>
              <a:latin typeface="微软雅黑" panose="020B0503020204020204" charset="-122"/>
              <a:ea typeface="微软雅黑" panose="020B0503020204020204" charset="-122"/>
              <a:sym typeface="+mn-ea"/>
            </a:endParaRPr>
          </a:p>
          <a:p>
            <a:pPr marL="457200" indent="-457200" fontAlgn="auto">
              <a:lnSpc>
                <a:spcPct val="130000"/>
              </a:lnSpc>
              <a:spcBef>
                <a:spcPts val="0"/>
              </a:spcBef>
              <a:spcAft>
                <a:spcPts val="0"/>
              </a:spcAft>
              <a:buFont typeface="+mj-lt"/>
              <a:buAutoNum type="arabicPeriod"/>
            </a:pPr>
            <a:r>
              <a:rPr lang="zh-CN" altLang="en-US" sz="3600" b="1" dirty="0" smtClean="0">
                <a:solidFill>
                  <a:srgbClr val="0066FF"/>
                </a:solidFill>
                <a:latin typeface="微软雅黑" panose="020B0503020204020204" charset="-122"/>
                <a:ea typeface="微软雅黑" panose="020B0503020204020204" charset="-122"/>
                <a:sym typeface="+mn-ea"/>
              </a:rPr>
              <a:t> 中国</a:t>
            </a:r>
            <a:r>
              <a:rPr lang="zh-CN" altLang="en-US" sz="3600" b="1" dirty="0">
                <a:solidFill>
                  <a:srgbClr val="0066FF"/>
                </a:solidFill>
                <a:latin typeface="微软雅黑" panose="020B0503020204020204" charset="-122"/>
                <a:ea typeface="微软雅黑" panose="020B0503020204020204" charset="-122"/>
                <a:sym typeface="+mn-ea"/>
              </a:rPr>
              <a:t>散裂中子源（</a:t>
            </a:r>
            <a:r>
              <a:rPr lang="en-US" altLang="zh-CN" sz="3600" b="1" dirty="0">
                <a:solidFill>
                  <a:srgbClr val="0066FF"/>
                </a:solidFill>
                <a:latin typeface="微软雅黑" panose="020B0503020204020204" charset="-122"/>
                <a:ea typeface="微软雅黑" panose="020B0503020204020204" charset="-122"/>
                <a:sym typeface="+mn-ea"/>
              </a:rPr>
              <a:t>CSNS</a:t>
            </a:r>
            <a:r>
              <a:rPr lang="zh-CN" altLang="en-US" sz="3600" b="1" dirty="0" smtClean="0">
                <a:solidFill>
                  <a:srgbClr val="0066FF"/>
                </a:solidFill>
                <a:latin typeface="微软雅黑" panose="020B0503020204020204" charset="-122"/>
                <a:ea typeface="微软雅黑" panose="020B0503020204020204" charset="-122"/>
                <a:sym typeface="+mn-ea"/>
              </a:rPr>
              <a:t>）</a:t>
            </a:r>
            <a:endParaRPr lang="zh-CN" altLang="en-US" sz="3600" b="1" dirty="0">
              <a:solidFill>
                <a:srgbClr val="0066FF"/>
              </a:solidFill>
              <a:latin typeface="微软雅黑" panose="020B0503020204020204" charset="-122"/>
              <a:ea typeface="微软雅黑" panose="020B0503020204020204" charset="-122"/>
              <a:sym typeface="+mn-ea"/>
            </a:endParaRPr>
          </a:p>
          <a:p>
            <a:pPr marL="457200" indent="-457200" fontAlgn="auto">
              <a:lnSpc>
                <a:spcPct val="130000"/>
              </a:lnSpc>
              <a:spcBef>
                <a:spcPts val="0"/>
              </a:spcBef>
              <a:spcAft>
                <a:spcPts val="0"/>
              </a:spcAft>
              <a:buFont typeface="+mj-lt"/>
              <a:buAutoNum type="arabicPeriod"/>
            </a:pPr>
            <a:r>
              <a:rPr lang="zh-CN" altLang="en-US" sz="3600" b="1" dirty="0" smtClean="0">
                <a:solidFill>
                  <a:srgbClr val="0066FF"/>
                </a:solidFill>
                <a:latin typeface="微软雅黑" panose="020B0503020204020204" charset="-122"/>
                <a:ea typeface="微软雅黑" panose="020B0503020204020204" charset="-122"/>
                <a:sym typeface="+mn-ea"/>
              </a:rPr>
              <a:t> 江</a:t>
            </a:r>
            <a:r>
              <a:rPr lang="zh-CN" altLang="en-US" sz="3600" b="1" dirty="0">
                <a:solidFill>
                  <a:srgbClr val="0066FF"/>
                </a:solidFill>
                <a:latin typeface="微软雅黑" panose="020B0503020204020204" charset="-122"/>
                <a:ea typeface="微软雅黑" panose="020B0503020204020204" charset="-122"/>
                <a:sym typeface="+mn-ea"/>
              </a:rPr>
              <a:t>门中微子实验（</a:t>
            </a:r>
            <a:r>
              <a:rPr lang="en-US" altLang="zh-CN" sz="3600" b="1" dirty="0">
                <a:solidFill>
                  <a:srgbClr val="0066FF"/>
                </a:solidFill>
                <a:latin typeface="微软雅黑" panose="020B0503020204020204" charset="-122"/>
                <a:ea typeface="微软雅黑" panose="020B0503020204020204" charset="-122"/>
                <a:sym typeface="+mn-ea"/>
              </a:rPr>
              <a:t>JUNO</a:t>
            </a:r>
            <a:r>
              <a:rPr lang="zh-CN" altLang="en-US" sz="3600" b="1" dirty="0">
                <a:solidFill>
                  <a:srgbClr val="0066FF"/>
                </a:solidFill>
                <a:latin typeface="微软雅黑" panose="020B0503020204020204" charset="-122"/>
                <a:ea typeface="微软雅黑" panose="020B0503020204020204" charset="-122"/>
                <a:sym typeface="+mn-ea"/>
              </a:rPr>
              <a:t>）</a:t>
            </a:r>
          </a:p>
          <a:p>
            <a:pPr marL="457200" indent="-457200" fontAlgn="auto">
              <a:lnSpc>
                <a:spcPct val="130000"/>
              </a:lnSpc>
              <a:spcBef>
                <a:spcPts val="0"/>
              </a:spcBef>
              <a:spcAft>
                <a:spcPts val="0"/>
              </a:spcAft>
              <a:buFont typeface="+mj-lt"/>
              <a:buAutoNum type="arabicPeriod"/>
            </a:pPr>
            <a:r>
              <a:rPr lang="zh-CN" altLang="en-US" sz="3600" b="1" dirty="0" smtClean="0">
                <a:solidFill>
                  <a:srgbClr val="0066FF"/>
                </a:solidFill>
                <a:latin typeface="微软雅黑" panose="020B0503020204020204" charset="-122"/>
                <a:ea typeface="微软雅黑" panose="020B0503020204020204" charset="-122"/>
                <a:sym typeface="+mn-ea"/>
              </a:rPr>
              <a:t> 高能</a:t>
            </a:r>
            <a:r>
              <a:rPr lang="zh-CN" altLang="en-US" sz="3600" b="1" dirty="0">
                <a:solidFill>
                  <a:srgbClr val="0066FF"/>
                </a:solidFill>
                <a:latin typeface="微软雅黑" panose="020B0503020204020204" charset="-122"/>
                <a:ea typeface="微软雅黑" panose="020B0503020204020204" charset="-122"/>
                <a:sym typeface="+mn-ea"/>
              </a:rPr>
              <a:t>光源验证装置（</a:t>
            </a:r>
            <a:r>
              <a:rPr lang="en-US" altLang="zh-CN" sz="3600" b="1" dirty="0">
                <a:solidFill>
                  <a:srgbClr val="0066FF"/>
                </a:solidFill>
                <a:latin typeface="微软雅黑" panose="020B0503020204020204" charset="-122"/>
                <a:ea typeface="微软雅黑" panose="020B0503020204020204" charset="-122"/>
                <a:sym typeface="+mn-ea"/>
              </a:rPr>
              <a:t>HEPS-TF</a:t>
            </a:r>
            <a:r>
              <a:rPr lang="zh-CN" altLang="en-US" sz="3600" b="1" dirty="0">
                <a:solidFill>
                  <a:srgbClr val="0066FF"/>
                </a:solidFill>
                <a:latin typeface="微软雅黑" panose="020B0503020204020204" charset="-122"/>
                <a:ea typeface="微软雅黑" panose="020B0503020204020204" charset="-122"/>
                <a:sym typeface="+mn-ea"/>
              </a:rPr>
              <a:t>）</a:t>
            </a:r>
          </a:p>
          <a:p>
            <a:pPr marL="457200" indent="-457200" fontAlgn="auto">
              <a:lnSpc>
                <a:spcPct val="130000"/>
              </a:lnSpc>
              <a:spcBef>
                <a:spcPts val="0"/>
              </a:spcBef>
              <a:spcAft>
                <a:spcPts val="0"/>
              </a:spcAft>
              <a:buClr>
                <a:srgbClr val="0070C0"/>
              </a:buClr>
              <a:buFont typeface="+mj-lt"/>
              <a:buAutoNum type="arabicPeriod"/>
            </a:pPr>
            <a:r>
              <a:rPr lang="zh-CN" altLang="en-US" sz="3600" b="1" dirty="0" smtClean="0">
                <a:solidFill>
                  <a:srgbClr val="0066FF"/>
                </a:solidFill>
                <a:latin typeface="微软雅黑" panose="020B0503020204020204" charset="-122"/>
                <a:ea typeface="微软雅黑" panose="020B0503020204020204" charset="-122"/>
                <a:sym typeface="+mn-ea"/>
              </a:rPr>
              <a:t> 高</a:t>
            </a:r>
            <a:r>
              <a:rPr lang="zh-CN" altLang="en-US" sz="3600" b="1" dirty="0">
                <a:solidFill>
                  <a:srgbClr val="0066FF"/>
                </a:solidFill>
                <a:latin typeface="微软雅黑" panose="020B0503020204020204" charset="-122"/>
                <a:ea typeface="微软雅黑" panose="020B0503020204020204" charset="-122"/>
                <a:sym typeface="+mn-ea"/>
              </a:rPr>
              <a:t>海拔宇宙线观测站（</a:t>
            </a:r>
            <a:r>
              <a:rPr lang="en-US" altLang="zh-CN" sz="3600" b="1" dirty="0">
                <a:solidFill>
                  <a:srgbClr val="0066FF"/>
                </a:solidFill>
                <a:latin typeface="微软雅黑" panose="020B0503020204020204" charset="-122"/>
                <a:ea typeface="微软雅黑" panose="020B0503020204020204" charset="-122"/>
                <a:sym typeface="+mn-ea"/>
              </a:rPr>
              <a:t>LHAASO</a:t>
            </a:r>
            <a:r>
              <a:rPr lang="zh-CN" altLang="en-US" sz="3600" b="1" dirty="0" smtClean="0">
                <a:solidFill>
                  <a:srgbClr val="0066FF"/>
                </a:solidFill>
                <a:latin typeface="微软雅黑" panose="020B0503020204020204" charset="-122"/>
                <a:ea typeface="微软雅黑" panose="020B0503020204020204" charset="-122"/>
                <a:sym typeface="+mn-ea"/>
              </a:rPr>
              <a:t>）</a:t>
            </a:r>
            <a:endParaRPr lang="zh-CN" altLang="en-US" sz="3600" b="1" dirty="0">
              <a:solidFill>
                <a:srgbClr val="0066FF"/>
              </a:solidFill>
              <a:latin typeface="微软雅黑" panose="020B0503020204020204" charset="-122"/>
              <a:ea typeface="微软雅黑" panose="020B0503020204020204" charset="-122"/>
              <a:sym typeface="+mn-ea"/>
            </a:endParaRPr>
          </a:p>
          <a:p>
            <a:pPr marL="457200" indent="-457200" fontAlgn="auto">
              <a:lnSpc>
                <a:spcPct val="130000"/>
              </a:lnSpc>
              <a:spcBef>
                <a:spcPts val="0"/>
              </a:spcBef>
              <a:spcAft>
                <a:spcPts val="0"/>
              </a:spcAft>
              <a:buFont typeface="+mj-lt"/>
              <a:buAutoNum type="arabicPeriod"/>
            </a:pPr>
            <a:r>
              <a:rPr lang="zh-CN" altLang="en-US" sz="3600" b="1" dirty="0" smtClean="0">
                <a:solidFill>
                  <a:srgbClr val="C00000"/>
                </a:solidFill>
                <a:latin typeface="微软雅黑" panose="020B0503020204020204" charset="-122"/>
                <a:ea typeface="微软雅黑" panose="020B0503020204020204" charset="-122"/>
                <a:sym typeface="+mn-ea"/>
              </a:rPr>
              <a:t> 高能</a:t>
            </a:r>
            <a:r>
              <a:rPr lang="zh-CN" altLang="en-US" sz="3600" b="1" dirty="0">
                <a:solidFill>
                  <a:srgbClr val="C00000"/>
                </a:solidFill>
                <a:latin typeface="微软雅黑" panose="020B0503020204020204" charset="-122"/>
                <a:ea typeface="微软雅黑" panose="020B0503020204020204" charset="-122"/>
                <a:sym typeface="+mn-ea"/>
              </a:rPr>
              <a:t>环形正负电子对撞机（</a:t>
            </a:r>
            <a:r>
              <a:rPr lang="en-US" altLang="zh-CN" sz="3600" b="1" dirty="0">
                <a:solidFill>
                  <a:srgbClr val="C00000"/>
                </a:solidFill>
                <a:latin typeface="微软雅黑" panose="020B0503020204020204" charset="-122"/>
                <a:ea typeface="微软雅黑" panose="020B0503020204020204" charset="-122"/>
                <a:sym typeface="+mn-ea"/>
              </a:rPr>
              <a:t>CEPC</a:t>
            </a:r>
            <a:r>
              <a:rPr lang="zh-CN" altLang="en-US" sz="3600" b="1" dirty="0">
                <a:solidFill>
                  <a:srgbClr val="C00000"/>
                </a:solidFill>
                <a:latin typeface="微软雅黑" panose="020B0503020204020204" charset="-122"/>
                <a:ea typeface="微软雅黑" panose="020B0503020204020204" charset="-122"/>
                <a:sym typeface="+mn-ea"/>
              </a:rPr>
              <a:t>）</a:t>
            </a:r>
            <a:endParaRPr lang="zh-CN" altLang="en-US" sz="3600" b="1" dirty="0">
              <a:latin typeface="微软雅黑" panose="020B0503020204020204" pitchFamily="34" charset="-122"/>
              <a:ea typeface="微软雅黑" panose="020B0503020204020204" pitchFamily="34" charset="-122"/>
            </a:endParaRPr>
          </a:p>
        </p:txBody>
      </p:sp>
      <p:sp>
        <p:nvSpPr>
          <p:cNvPr id="10" name="灯片编号占位符 9"/>
          <p:cNvSpPr>
            <a:spLocks noGrp="1"/>
          </p:cNvSpPr>
          <p:nvPr>
            <p:ph type="sldNum" sz="quarter" idx="12"/>
          </p:nvPr>
        </p:nvSpPr>
        <p:spPr/>
        <p:txBody>
          <a:bodyPr/>
          <a:lstStyle/>
          <a:p>
            <a:fld id="{78B8CA21-BDD0-4F93-AF7C-7DDFF7460155}" type="slidenum">
              <a:rPr lang="zh-CN" altLang="en-US" smtClean="0"/>
              <a:pPr/>
              <a:t>5</a:t>
            </a:fld>
            <a:endParaRPr lang="zh-CN" altLang="en-US"/>
          </a:p>
        </p:txBody>
      </p:sp>
    </p:spTree>
    <p:extLst>
      <p:ext uri="{BB962C8B-B14F-4D97-AF65-F5344CB8AC3E}">
        <p14:creationId xmlns:p14="http://schemas.microsoft.com/office/powerpoint/2010/main" val="2915955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51520" y="188640"/>
            <a:ext cx="8268824"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3600" b="1" dirty="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国家重点实验室专项经费</a:t>
            </a:r>
            <a:endParaRPr lang="zh-CN" altLang="en-US" sz="2800" b="1" dirty="0">
              <a:solidFill>
                <a:srgbClr val="C00000"/>
              </a:solidFill>
              <a:latin typeface="微软雅黑" pitchFamily="34" charset="-122"/>
              <a:ea typeface="微软雅黑" pitchFamily="34" charset="-122"/>
              <a:cs typeface="+mn-cs"/>
            </a:endParaRPr>
          </a:p>
        </p:txBody>
      </p:sp>
      <p:sp>
        <p:nvSpPr>
          <p:cNvPr id="3" name="矩形 2"/>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4" name="矩形 3"/>
          <p:cNvSpPr/>
          <p:nvPr/>
        </p:nvSpPr>
        <p:spPr>
          <a:xfrm>
            <a:off x="395536" y="1251337"/>
            <a:ext cx="8352928" cy="4573560"/>
          </a:xfrm>
          <a:prstGeom prst="rect">
            <a:avLst/>
          </a:prstGeom>
        </p:spPr>
        <p:txBody>
          <a:bodyPr wrap="square">
            <a:spAutoFit/>
          </a:bodyPr>
          <a:lstStyle/>
          <a:p>
            <a:pPr fontAlgn="auto">
              <a:lnSpc>
                <a:spcPct val="130000"/>
              </a:lnSpc>
              <a:spcBef>
                <a:spcPts val="0"/>
              </a:spcBef>
              <a:spcAft>
                <a:spcPts val="0"/>
              </a:spcAft>
            </a:pPr>
            <a:r>
              <a:rPr lang="zh-CN" altLang="en-US" sz="4400" b="1" dirty="0" smtClean="0">
                <a:solidFill>
                  <a:srgbClr val="FF0000"/>
                </a:solidFill>
              </a:rPr>
              <a:t>每年</a:t>
            </a:r>
            <a:r>
              <a:rPr lang="en-US" altLang="zh-CN" sz="4400" b="1" dirty="0" smtClean="0">
                <a:solidFill>
                  <a:srgbClr val="FF0000"/>
                </a:solidFill>
              </a:rPr>
              <a:t>800</a:t>
            </a:r>
            <a:r>
              <a:rPr lang="zh-CN" altLang="en-US" sz="4400" b="1" dirty="0">
                <a:solidFill>
                  <a:srgbClr val="FF0000"/>
                </a:solidFill>
                <a:effectLst>
                  <a:outerShdw blurRad="38100" dist="38100" dir="2700000" algn="tl">
                    <a:srgbClr val="000000">
                      <a:alpha val="43137"/>
                    </a:srgbClr>
                  </a:outerShdw>
                </a:effectLst>
              </a:rPr>
              <a:t>万</a:t>
            </a:r>
            <a:r>
              <a:rPr lang="zh-CN" altLang="en-US" sz="4400" b="1" dirty="0" smtClean="0">
                <a:solidFill>
                  <a:srgbClr val="FF0000"/>
                </a:solidFill>
                <a:effectLst>
                  <a:outerShdw blurRad="38100" dist="38100" dir="2700000" algn="tl">
                    <a:srgbClr val="000000">
                      <a:alpha val="43137"/>
                    </a:srgbClr>
                  </a:outerShdw>
                </a:effectLst>
              </a:rPr>
              <a:t>元</a:t>
            </a:r>
            <a:endParaRPr lang="en-US" altLang="zh-CN" sz="4400" b="1" dirty="0" smtClean="0">
              <a:solidFill>
                <a:srgbClr val="FF0000"/>
              </a:solidFill>
              <a:effectLst>
                <a:outerShdw blurRad="38100" dist="38100" dir="2700000" algn="tl">
                  <a:srgbClr val="000000">
                    <a:alpha val="43137"/>
                  </a:srgbClr>
                </a:outerShdw>
              </a:effectLst>
            </a:endParaRPr>
          </a:p>
          <a:p>
            <a:pPr marL="742950" indent="-742950" fontAlgn="auto">
              <a:lnSpc>
                <a:spcPct val="130000"/>
              </a:lnSpc>
              <a:spcBef>
                <a:spcPts val="0"/>
              </a:spcBef>
              <a:spcAft>
                <a:spcPts val="0"/>
              </a:spcAft>
              <a:buFont typeface="+mj-lt"/>
              <a:buAutoNum type="arabicPeriod"/>
            </a:pPr>
            <a:r>
              <a:rPr lang="zh-CN" altLang="en-US" sz="3600" b="1" dirty="0" smtClean="0">
                <a:solidFill>
                  <a:srgbClr val="0066FF"/>
                </a:solidFill>
                <a:latin typeface="微软雅黑" panose="020B0503020204020204" charset="-122"/>
                <a:ea typeface="微软雅黑" panose="020B0503020204020204" charset="-122"/>
              </a:rPr>
              <a:t>自主</a:t>
            </a:r>
            <a:r>
              <a:rPr lang="zh-CN" altLang="en-US" sz="3600" b="1" dirty="0">
                <a:solidFill>
                  <a:srgbClr val="0066FF"/>
                </a:solidFill>
                <a:latin typeface="微软雅黑" panose="020B0503020204020204" charset="-122"/>
                <a:ea typeface="微软雅黑" panose="020B0503020204020204" charset="-122"/>
              </a:rPr>
              <a:t>研究课题：</a:t>
            </a:r>
            <a:r>
              <a:rPr lang="en-US" altLang="zh-CN" sz="3600" b="1" dirty="0">
                <a:solidFill>
                  <a:srgbClr val="0066FF"/>
                </a:solidFill>
                <a:latin typeface="微软雅黑" panose="020B0503020204020204" charset="-122"/>
                <a:ea typeface="微软雅黑" panose="020B0503020204020204" charset="-122"/>
              </a:rPr>
              <a:t>400</a:t>
            </a:r>
            <a:r>
              <a:rPr lang="zh-CN" altLang="en-US" sz="3600" b="1" dirty="0">
                <a:solidFill>
                  <a:srgbClr val="0066FF"/>
                </a:solidFill>
                <a:latin typeface="微软雅黑" panose="020B0503020204020204" charset="-122"/>
                <a:ea typeface="微软雅黑" panose="020B0503020204020204" charset="-122"/>
              </a:rPr>
              <a:t>万</a:t>
            </a:r>
            <a:endParaRPr lang="en-US" altLang="zh-CN" sz="3600" b="1" dirty="0">
              <a:solidFill>
                <a:srgbClr val="0066FF"/>
              </a:solidFill>
              <a:latin typeface="微软雅黑" panose="020B0503020204020204" charset="-122"/>
              <a:ea typeface="微软雅黑" panose="020B0503020204020204" charset="-122"/>
            </a:endParaRPr>
          </a:p>
          <a:p>
            <a:pPr marL="742950" indent="-742950" fontAlgn="auto">
              <a:lnSpc>
                <a:spcPct val="130000"/>
              </a:lnSpc>
              <a:spcBef>
                <a:spcPts val="0"/>
              </a:spcBef>
              <a:spcAft>
                <a:spcPts val="0"/>
              </a:spcAft>
              <a:buFont typeface="+mj-lt"/>
              <a:buAutoNum type="arabicPeriod"/>
            </a:pPr>
            <a:r>
              <a:rPr lang="zh-CN" altLang="en-US" sz="3600" b="1" dirty="0">
                <a:solidFill>
                  <a:srgbClr val="0066FF"/>
                </a:solidFill>
                <a:latin typeface="微软雅黑" panose="020B0503020204020204" charset="-122"/>
                <a:ea typeface="微软雅黑" panose="020B0503020204020204" charset="-122"/>
              </a:rPr>
              <a:t>开放课题：</a:t>
            </a:r>
            <a:r>
              <a:rPr lang="en-US" altLang="zh-CN" sz="3600" b="1" dirty="0">
                <a:solidFill>
                  <a:srgbClr val="0066FF"/>
                </a:solidFill>
                <a:latin typeface="微软雅黑" panose="020B0503020204020204" charset="-122"/>
                <a:ea typeface="微软雅黑" panose="020B0503020204020204" charset="-122"/>
              </a:rPr>
              <a:t>80</a:t>
            </a:r>
            <a:r>
              <a:rPr lang="zh-CN" altLang="en-US" sz="3600" b="1" dirty="0">
                <a:solidFill>
                  <a:srgbClr val="0066FF"/>
                </a:solidFill>
                <a:latin typeface="微软雅黑" panose="020B0503020204020204" charset="-122"/>
                <a:ea typeface="微软雅黑" panose="020B0503020204020204" charset="-122"/>
              </a:rPr>
              <a:t>万</a:t>
            </a:r>
            <a:endParaRPr lang="en-US" altLang="zh-CN" sz="3600" b="1" dirty="0">
              <a:solidFill>
                <a:srgbClr val="0066FF"/>
              </a:solidFill>
              <a:latin typeface="微软雅黑" panose="020B0503020204020204" charset="-122"/>
              <a:ea typeface="微软雅黑" panose="020B0503020204020204" charset="-122"/>
            </a:endParaRPr>
          </a:p>
          <a:p>
            <a:pPr marL="742950" indent="-742950" fontAlgn="auto">
              <a:lnSpc>
                <a:spcPct val="130000"/>
              </a:lnSpc>
              <a:spcBef>
                <a:spcPts val="0"/>
              </a:spcBef>
              <a:spcAft>
                <a:spcPts val="0"/>
              </a:spcAft>
              <a:buFont typeface="+mj-lt"/>
              <a:buAutoNum type="arabicPeriod"/>
            </a:pPr>
            <a:r>
              <a:rPr lang="zh-CN" altLang="en-US" sz="3600" b="1" dirty="0">
                <a:solidFill>
                  <a:srgbClr val="0066FF"/>
                </a:solidFill>
                <a:latin typeface="微软雅黑" panose="020B0503020204020204" charset="-122"/>
                <a:ea typeface="微软雅黑" panose="020B0503020204020204" charset="-122"/>
                <a:sym typeface="+mn-ea"/>
              </a:rPr>
              <a:t>开放运行</a:t>
            </a:r>
            <a:r>
              <a:rPr lang="zh-CN" altLang="en-US" sz="3600" b="1" dirty="0" smtClean="0">
                <a:solidFill>
                  <a:srgbClr val="0066FF"/>
                </a:solidFill>
                <a:latin typeface="微软雅黑" panose="020B0503020204020204" charset="-122"/>
                <a:ea typeface="微软雅黑" panose="020B0503020204020204" charset="-122"/>
                <a:sym typeface="+mn-ea"/>
              </a:rPr>
              <a:t>费：</a:t>
            </a:r>
            <a:r>
              <a:rPr lang="en-US" altLang="zh-CN" sz="3600" b="1" dirty="0" smtClean="0">
                <a:solidFill>
                  <a:srgbClr val="0066FF"/>
                </a:solidFill>
                <a:latin typeface="微软雅黑" panose="020B0503020204020204" charset="-122"/>
                <a:ea typeface="微软雅黑" panose="020B0503020204020204" charset="-122"/>
                <a:sym typeface="+mn-ea"/>
              </a:rPr>
              <a:t>320</a:t>
            </a:r>
            <a:r>
              <a:rPr lang="zh-CN" altLang="en-US" sz="3600" b="1" dirty="0" smtClean="0">
                <a:solidFill>
                  <a:srgbClr val="0066FF"/>
                </a:solidFill>
                <a:latin typeface="微软雅黑" panose="020B0503020204020204" charset="-122"/>
                <a:ea typeface="微软雅黑" panose="020B0503020204020204" charset="-122"/>
                <a:sym typeface="+mn-ea"/>
              </a:rPr>
              <a:t>万，维持</a:t>
            </a:r>
            <a:r>
              <a:rPr lang="zh-CN" altLang="en-US" sz="3600" b="1" dirty="0">
                <a:solidFill>
                  <a:srgbClr val="0066FF"/>
                </a:solidFill>
                <a:latin typeface="微软雅黑" panose="020B0503020204020204" charset="-122"/>
                <a:ea typeface="微软雅黑" panose="020B0503020204020204" charset="-122"/>
                <a:sym typeface="+mn-ea"/>
              </a:rPr>
              <a:t>实验室正常运转、完成日常工作、组织学术交流</a:t>
            </a:r>
            <a:r>
              <a:rPr lang="zh-CN" altLang="en-US" sz="3600" b="1" dirty="0" smtClean="0">
                <a:solidFill>
                  <a:srgbClr val="0066FF"/>
                </a:solidFill>
                <a:latin typeface="微软雅黑" panose="020B0503020204020204" charset="-122"/>
                <a:ea typeface="微软雅黑" panose="020B0503020204020204" charset="-122"/>
                <a:sym typeface="+mn-ea"/>
              </a:rPr>
              <a:t>等</a:t>
            </a:r>
            <a:endParaRPr lang="en-US" altLang="zh-CN" sz="3600" b="1" dirty="0" smtClean="0">
              <a:solidFill>
                <a:srgbClr val="0066FF"/>
              </a:solidFill>
              <a:latin typeface="微软雅黑" panose="020B0503020204020204" charset="-122"/>
              <a:ea typeface="微软雅黑" panose="020B0503020204020204" charset="-122"/>
              <a:sym typeface="+mn-ea"/>
            </a:endParaRPr>
          </a:p>
        </p:txBody>
      </p:sp>
      <p:sp>
        <p:nvSpPr>
          <p:cNvPr id="10" name="灯片编号占位符 9"/>
          <p:cNvSpPr>
            <a:spLocks noGrp="1"/>
          </p:cNvSpPr>
          <p:nvPr>
            <p:ph type="sldNum" sz="quarter" idx="12"/>
          </p:nvPr>
        </p:nvSpPr>
        <p:spPr/>
        <p:txBody>
          <a:bodyPr/>
          <a:lstStyle/>
          <a:p>
            <a:fld id="{78B8CA21-BDD0-4F93-AF7C-7DDFF7460155}" type="slidenum">
              <a:rPr lang="zh-CN" altLang="en-US" smtClean="0"/>
              <a:pPr/>
              <a:t>6</a:t>
            </a:fld>
            <a:endParaRPr lang="zh-CN" altLang="en-US"/>
          </a:p>
        </p:txBody>
      </p:sp>
    </p:spTree>
    <p:extLst>
      <p:ext uri="{BB962C8B-B14F-4D97-AF65-F5344CB8AC3E}">
        <p14:creationId xmlns:p14="http://schemas.microsoft.com/office/powerpoint/2010/main" val="3995166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369168" y="1214422"/>
            <a:ext cx="8367960" cy="5382930"/>
          </a:xfrm>
          <a:prstGeom prst="roundRect">
            <a:avLst>
              <a:gd name="adj" fmla="val 5743"/>
            </a:avLst>
          </a:prstGeom>
          <a:no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2" name="标题 1"/>
          <p:cNvSpPr txBox="1">
            <a:spLocks/>
          </p:cNvSpPr>
          <p:nvPr/>
        </p:nvSpPr>
        <p:spPr>
          <a:xfrm>
            <a:off x="251520" y="188640"/>
            <a:ext cx="8784976"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32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新技术研究</a:t>
            </a:r>
            <a:r>
              <a:rPr lang="en-US" altLang="zh-CN" sz="32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a:t>
            </a:r>
            <a:r>
              <a:rPr lang="zh-CN" altLang="en-US" sz="2800" b="1" dirty="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替代</a:t>
            </a:r>
            <a:r>
              <a:rPr lang="en-US" altLang="zh-CN" sz="2800" b="1" baseline="30000" dirty="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3</a:t>
            </a:r>
            <a:r>
              <a:rPr lang="en-US" altLang="zh-CN" sz="2800" b="1" dirty="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He</a:t>
            </a:r>
            <a:r>
              <a:rPr lang="zh-CN" altLang="en-US" sz="2800" b="1" dirty="0">
                <a:solidFill>
                  <a:srgbClr val="C00000"/>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的二维位敏热中子探测器</a:t>
            </a:r>
          </a:p>
        </p:txBody>
      </p:sp>
      <p:sp>
        <p:nvSpPr>
          <p:cNvPr id="3" name="矩形 2"/>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4" name="矩形 3"/>
          <p:cNvSpPr/>
          <p:nvPr/>
        </p:nvSpPr>
        <p:spPr>
          <a:xfrm>
            <a:off x="0" y="6237312"/>
            <a:ext cx="9144000" cy="441340"/>
          </a:xfrm>
          <a:prstGeom prst="rect">
            <a:avLst/>
          </a:prstGeom>
          <a:solidFill>
            <a:srgbClr val="FFFF00"/>
          </a:solidFill>
        </p:spPr>
        <p:txBody>
          <a:bodyPr wrap="square" anchor="ctr" anchorCtr="0">
            <a:noAutofit/>
          </a:bodyPr>
          <a:lstStyle/>
          <a:p>
            <a:pPr algn="ctr" eaLnBrk="0" fontAlgn="base" hangingPunct="0">
              <a:spcBef>
                <a:spcPct val="0"/>
              </a:spcBef>
              <a:spcAft>
                <a:spcPct val="0"/>
              </a:spcAft>
            </a:pPr>
            <a:r>
              <a:rPr lang="zh-CN" altLang="en-US" sz="2000" b="1" dirty="0" smtClean="0">
                <a:solidFill>
                  <a:srgbClr val="0000FF"/>
                </a:solidFill>
                <a:latin typeface="微软雅黑" panose="020B0503020204020204" pitchFamily="34" charset="-122"/>
                <a:ea typeface="微软雅黑" panose="020B0503020204020204" pitchFamily="34" charset="-122"/>
              </a:rPr>
              <a:t>开发具有自主知识产权的国产高性能新型中子探测器</a:t>
            </a:r>
            <a:endParaRPr lang="en-US" altLang="zh-CN" sz="2000" b="1" dirty="0">
              <a:solidFill>
                <a:srgbClr val="0000FF"/>
              </a:solidFill>
              <a:latin typeface="微软雅黑" panose="020B0503020204020204" pitchFamily="34" charset="-122"/>
              <a:ea typeface="微软雅黑" panose="020B0503020204020204" pitchFamily="34" charset="-122"/>
            </a:endParaRPr>
          </a:p>
        </p:txBody>
      </p:sp>
      <p:sp>
        <p:nvSpPr>
          <p:cNvPr id="7" name="内容占位符 2"/>
          <p:cNvSpPr txBox="1">
            <a:spLocks/>
          </p:cNvSpPr>
          <p:nvPr/>
        </p:nvSpPr>
        <p:spPr>
          <a:xfrm>
            <a:off x="400104" y="1285860"/>
            <a:ext cx="5540048" cy="43924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0"/>
              </a:spcBef>
              <a:buFont typeface="Wingdings" panose="05000000000000000000" pitchFamily="2" charset="2"/>
              <a:buChar char="l"/>
            </a:pPr>
            <a:r>
              <a:rPr lang="en-US" altLang="zh-CN" sz="2400" baseline="30000" dirty="0" smtClean="0">
                <a:latin typeface="Times New Roman" panose="02020603050405020304" pitchFamily="18" charset="0"/>
                <a:ea typeface="微软雅黑" panose="020B0503020204020204" pitchFamily="34" charset="-122"/>
              </a:rPr>
              <a:t>3</a:t>
            </a:r>
            <a:r>
              <a:rPr lang="en-US" altLang="zh-CN" sz="2400" dirty="0" smtClean="0">
                <a:latin typeface="Times New Roman" panose="02020603050405020304" pitchFamily="18" charset="0"/>
                <a:ea typeface="微软雅黑" panose="020B0503020204020204" pitchFamily="34" charset="-122"/>
              </a:rPr>
              <a:t>He</a:t>
            </a:r>
            <a:r>
              <a:rPr lang="zh-CN" altLang="en-US" sz="2400" dirty="0" smtClean="0">
                <a:latin typeface="Times New Roman" panose="02020603050405020304" pitchFamily="18" charset="0"/>
                <a:ea typeface="微软雅黑" panose="020B0503020204020204" pitchFamily="34" charset="-122"/>
              </a:rPr>
              <a:t>难生产、价格昂贵、买不到</a:t>
            </a:r>
            <a:endParaRPr lang="en-US" altLang="zh-CN" sz="2400" dirty="0" smtClean="0">
              <a:latin typeface="Times New Roman" panose="02020603050405020304" pitchFamily="18" charset="0"/>
              <a:ea typeface="微软雅黑" panose="020B0503020204020204" pitchFamily="34" charset="-122"/>
            </a:endParaRPr>
          </a:p>
          <a:p>
            <a:pPr>
              <a:lnSpc>
                <a:spcPct val="110000"/>
              </a:lnSpc>
              <a:spcBef>
                <a:spcPts val="0"/>
              </a:spcBef>
              <a:buFont typeface="Wingdings" panose="05000000000000000000" pitchFamily="2" charset="2"/>
              <a:buChar char="l"/>
            </a:pPr>
            <a:r>
              <a:rPr lang="zh-CN" altLang="en-US" sz="2400" dirty="0" smtClean="0">
                <a:solidFill>
                  <a:srgbClr val="0000CC"/>
                </a:solidFill>
                <a:latin typeface="Times New Roman" panose="02020603050405020304" pitchFamily="18" charset="0"/>
                <a:ea typeface="微软雅黑" panose="020B0503020204020204" pitchFamily="34" charset="-122"/>
              </a:rPr>
              <a:t>实验室重点部署，自主研发国产高性能新型</a:t>
            </a:r>
            <a:r>
              <a:rPr lang="zh-CN" altLang="en-US" sz="2400" dirty="0">
                <a:solidFill>
                  <a:srgbClr val="0000CC"/>
                </a:solidFill>
                <a:latin typeface="Times New Roman" panose="02020603050405020304" pitchFamily="18" charset="0"/>
                <a:ea typeface="微软雅黑" panose="020B0503020204020204" pitchFamily="34" charset="-122"/>
              </a:rPr>
              <a:t>中子探测器</a:t>
            </a:r>
            <a:endParaRPr lang="en-US" sz="2400" dirty="0">
              <a:solidFill>
                <a:srgbClr val="0000CC"/>
              </a:solidFill>
              <a:latin typeface="Times New Roman" panose="02020603050405020304" pitchFamily="18" charset="0"/>
              <a:ea typeface="微软雅黑" panose="020B0503020204020204" pitchFamily="34" charset="-122"/>
            </a:endParaRPr>
          </a:p>
          <a:p>
            <a:pPr lvl="1">
              <a:lnSpc>
                <a:spcPct val="110000"/>
              </a:lnSpc>
              <a:spcBef>
                <a:spcPts val="0"/>
              </a:spcBef>
              <a:buFont typeface="Wingdings" panose="05000000000000000000" pitchFamily="2" charset="2"/>
              <a:buChar char="n"/>
            </a:pPr>
            <a:r>
              <a:rPr lang="en-US" sz="2000" baseline="30000" dirty="0" smtClean="0">
                <a:latin typeface="Times New Roman" panose="02020603050405020304" pitchFamily="18" charset="0"/>
                <a:ea typeface="微软雅黑" panose="020B0503020204020204" pitchFamily="34" charset="-122"/>
              </a:rPr>
              <a:t>6</a:t>
            </a:r>
            <a:r>
              <a:rPr lang="en-US" sz="2000" dirty="0" smtClean="0">
                <a:latin typeface="Times New Roman" panose="02020603050405020304" pitchFamily="18" charset="0"/>
                <a:ea typeface="微软雅黑" panose="020B0503020204020204" pitchFamily="34" charset="-122"/>
              </a:rPr>
              <a:t>LiF/</a:t>
            </a:r>
            <a:r>
              <a:rPr lang="en-US" sz="2000" dirty="0" err="1" smtClean="0">
                <a:latin typeface="Times New Roman" panose="02020603050405020304" pitchFamily="18" charset="0"/>
                <a:ea typeface="微软雅黑" panose="020B0503020204020204" pitchFamily="34" charset="-122"/>
              </a:rPr>
              <a:t>ZnS</a:t>
            </a:r>
            <a:r>
              <a:rPr lang="en-US" sz="2000" dirty="0" smtClean="0">
                <a:latin typeface="Times New Roman" panose="02020603050405020304" pitchFamily="18" charset="0"/>
                <a:ea typeface="微软雅黑" panose="020B0503020204020204" pitchFamily="34" charset="-122"/>
              </a:rPr>
              <a:t>(Ag)</a:t>
            </a:r>
            <a:r>
              <a:rPr lang="zh-CN" altLang="en-US" sz="2000" dirty="0" smtClean="0">
                <a:latin typeface="Times New Roman" panose="02020603050405020304" pitchFamily="18" charset="0"/>
                <a:ea typeface="微软雅黑" panose="020B0503020204020204" pitchFamily="34" charset="-122"/>
              </a:rPr>
              <a:t>闪烁体中子探测器</a:t>
            </a:r>
          </a:p>
          <a:p>
            <a:pPr lvl="1">
              <a:lnSpc>
                <a:spcPct val="110000"/>
              </a:lnSpc>
              <a:spcBef>
                <a:spcPts val="0"/>
              </a:spcBef>
              <a:buFont typeface="Wingdings" panose="05000000000000000000" pitchFamily="2" charset="2"/>
              <a:buChar char="n"/>
            </a:pPr>
            <a:r>
              <a:rPr lang="zh-CN" altLang="en-US" sz="2000" dirty="0" smtClean="0">
                <a:latin typeface="Times New Roman" panose="02020603050405020304" pitchFamily="18" charset="0"/>
                <a:ea typeface="微软雅黑" panose="020B0503020204020204" pitchFamily="34" charset="-122"/>
              </a:rPr>
              <a:t>多层涂硼多丝正比室中子探测器</a:t>
            </a:r>
            <a:endParaRPr lang="en-US" altLang="zh-CN" sz="2000" dirty="0" smtClean="0">
              <a:latin typeface="Times New Roman" panose="02020603050405020304" pitchFamily="18" charset="0"/>
              <a:ea typeface="微软雅黑" panose="020B0503020204020204" pitchFamily="34" charset="-122"/>
            </a:endParaRPr>
          </a:p>
          <a:p>
            <a:pPr lvl="1">
              <a:lnSpc>
                <a:spcPct val="110000"/>
              </a:lnSpc>
              <a:spcBef>
                <a:spcPts val="0"/>
              </a:spcBef>
              <a:buFont typeface="Wingdings" panose="05000000000000000000" pitchFamily="2" charset="2"/>
              <a:buChar char="n"/>
            </a:pPr>
            <a:r>
              <a:rPr lang="zh-CN" altLang="en-US" sz="2000" dirty="0" smtClean="0">
                <a:latin typeface="Times New Roman" panose="02020603050405020304" pitchFamily="18" charset="0"/>
                <a:ea typeface="微软雅黑" panose="020B0503020204020204" pitchFamily="34" charset="-122"/>
              </a:rPr>
              <a:t>基于硼转换多级网格气体探测器</a:t>
            </a:r>
            <a:endParaRPr lang="en-US" altLang="zh-CN" sz="2000" dirty="0" smtClean="0">
              <a:latin typeface="Times New Roman" panose="02020603050405020304" pitchFamily="18" charset="0"/>
              <a:ea typeface="微软雅黑" panose="020B0503020204020204" pitchFamily="34" charset="-122"/>
            </a:endParaRPr>
          </a:p>
          <a:p>
            <a:pPr>
              <a:lnSpc>
                <a:spcPct val="110000"/>
              </a:lnSpc>
              <a:spcBef>
                <a:spcPts val="0"/>
              </a:spcBef>
              <a:buFont typeface="Wingdings" panose="05000000000000000000" pitchFamily="2" charset="2"/>
              <a:buChar char="l"/>
            </a:pPr>
            <a:r>
              <a:rPr lang="zh-CN" altLang="en-US" sz="2400" dirty="0" smtClean="0">
                <a:solidFill>
                  <a:srgbClr val="0000CC"/>
                </a:solidFill>
                <a:latin typeface="Times New Roman" panose="02020603050405020304" pitchFamily="18" charset="0"/>
                <a:ea typeface="微软雅黑" panose="020B0503020204020204" pitchFamily="34" charset="-122"/>
              </a:rPr>
              <a:t>成功研制</a:t>
            </a:r>
            <a:endParaRPr lang="en-US" altLang="zh-CN" sz="2400" dirty="0" smtClean="0">
              <a:solidFill>
                <a:srgbClr val="0000CC"/>
              </a:solidFill>
              <a:latin typeface="Times New Roman" panose="02020603050405020304" pitchFamily="18" charset="0"/>
              <a:ea typeface="微软雅黑" panose="020B0503020204020204" pitchFamily="34" charset="-122"/>
            </a:endParaRPr>
          </a:p>
          <a:p>
            <a:pPr lvl="1">
              <a:lnSpc>
                <a:spcPct val="110000"/>
              </a:lnSpc>
              <a:spcBef>
                <a:spcPts val="0"/>
              </a:spcBef>
              <a:buFont typeface="Wingdings" panose="05000000000000000000" pitchFamily="2" charset="2"/>
              <a:buChar char="n"/>
            </a:pPr>
            <a:r>
              <a:rPr lang="zh-CN" altLang="en-US" sz="2000" dirty="0" smtClean="0">
                <a:latin typeface="Times New Roman" panose="02020603050405020304" pitchFamily="18" charset="0"/>
                <a:ea typeface="微软雅黑" panose="020B0503020204020204" pitchFamily="34" charset="-122"/>
              </a:rPr>
              <a:t>国内第一台基于高气压</a:t>
            </a:r>
            <a:r>
              <a:rPr lang="en-US" sz="2000" baseline="30000" dirty="0" smtClean="0">
                <a:latin typeface="Times New Roman" panose="02020603050405020304" pitchFamily="18" charset="0"/>
                <a:ea typeface="微软雅黑" panose="020B0503020204020204" pitchFamily="34" charset="-122"/>
              </a:rPr>
              <a:t>3</a:t>
            </a:r>
            <a:r>
              <a:rPr lang="en-US" sz="2000" dirty="0" smtClean="0">
                <a:latin typeface="Times New Roman" panose="02020603050405020304" pitchFamily="18" charset="0"/>
                <a:ea typeface="微软雅黑" panose="020B0503020204020204" pitchFamily="34" charset="-122"/>
              </a:rPr>
              <a:t>He</a:t>
            </a:r>
            <a:r>
              <a:rPr lang="zh-CN" altLang="en-US" sz="2000" dirty="0" smtClean="0">
                <a:latin typeface="Times New Roman" panose="02020603050405020304" pitchFamily="18" charset="0"/>
                <a:ea typeface="微软雅黑" panose="020B0503020204020204" pitchFamily="34" charset="-122"/>
              </a:rPr>
              <a:t>多丝正比室的高精度二维位置灵敏中子探测器</a:t>
            </a:r>
            <a:endParaRPr lang="en-US" altLang="zh-CN" sz="2000" dirty="0" smtClean="0">
              <a:latin typeface="Times New Roman" panose="02020603050405020304" pitchFamily="18" charset="0"/>
              <a:ea typeface="微软雅黑" panose="020B0503020204020204" pitchFamily="34" charset="-122"/>
            </a:endParaRPr>
          </a:p>
          <a:p>
            <a:pPr lvl="2">
              <a:lnSpc>
                <a:spcPct val="110000"/>
              </a:lnSpc>
              <a:spcBef>
                <a:spcPts val="0"/>
              </a:spcBef>
              <a:buFont typeface="Wingdings" panose="05000000000000000000" pitchFamily="2" charset="2"/>
              <a:buChar char="u"/>
            </a:pPr>
            <a:r>
              <a:rPr lang="zh-CN" altLang="en-US" sz="1800" dirty="0" smtClean="0">
                <a:latin typeface="Times New Roman" panose="02020603050405020304" pitchFamily="18" charset="0"/>
                <a:ea typeface="微软雅黑" panose="020B0503020204020204" pitchFamily="34" charset="-122"/>
              </a:rPr>
              <a:t>有效面积</a:t>
            </a:r>
            <a:r>
              <a:rPr lang="en-US" sz="1800" dirty="0" smtClean="0">
                <a:latin typeface="Times New Roman" panose="02020603050405020304" pitchFamily="18" charset="0"/>
                <a:ea typeface="微软雅黑" panose="020B0503020204020204" pitchFamily="34" charset="-122"/>
              </a:rPr>
              <a:t>200mm×200mm</a:t>
            </a:r>
            <a:endParaRPr lang="en-US" altLang="zh-CN" sz="1800" dirty="0" smtClean="0">
              <a:latin typeface="Times New Roman" panose="02020603050405020304" pitchFamily="18" charset="0"/>
              <a:ea typeface="微软雅黑" panose="020B0503020204020204" pitchFamily="34" charset="-122"/>
            </a:endParaRPr>
          </a:p>
          <a:p>
            <a:pPr lvl="2">
              <a:lnSpc>
                <a:spcPct val="110000"/>
              </a:lnSpc>
              <a:spcBef>
                <a:spcPts val="0"/>
              </a:spcBef>
              <a:buFont typeface="Wingdings" panose="05000000000000000000" pitchFamily="2" charset="2"/>
              <a:buChar char="u"/>
            </a:pPr>
            <a:r>
              <a:rPr lang="zh-CN" altLang="en-US" sz="1800" dirty="0" smtClean="0">
                <a:latin typeface="Times New Roman" panose="02020603050405020304" pitchFamily="18" charset="0"/>
                <a:ea typeface="微软雅黑" panose="020B0503020204020204" pitchFamily="34" charset="-122"/>
              </a:rPr>
              <a:t>热中子探测效率大于</a:t>
            </a:r>
            <a:r>
              <a:rPr lang="en-US" sz="1800" dirty="0" smtClean="0">
                <a:latin typeface="Times New Roman" panose="02020603050405020304" pitchFamily="18" charset="0"/>
                <a:ea typeface="微软雅黑" panose="020B0503020204020204" pitchFamily="34" charset="-122"/>
              </a:rPr>
              <a:t>50%</a:t>
            </a:r>
            <a:endParaRPr lang="en-US" altLang="zh-CN" sz="1800" dirty="0" smtClean="0">
              <a:latin typeface="Times New Roman" panose="02020603050405020304" pitchFamily="18" charset="0"/>
              <a:ea typeface="微软雅黑" panose="020B0503020204020204" pitchFamily="34" charset="-122"/>
            </a:endParaRPr>
          </a:p>
          <a:p>
            <a:pPr lvl="2">
              <a:lnSpc>
                <a:spcPct val="110000"/>
              </a:lnSpc>
              <a:spcBef>
                <a:spcPts val="0"/>
              </a:spcBef>
              <a:buFont typeface="Wingdings" panose="05000000000000000000" pitchFamily="2" charset="2"/>
              <a:buChar char="u"/>
            </a:pPr>
            <a:r>
              <a:rPr lang="zh-CN" altLang="en-US" sz="1800" dirty="0" smtClean="0">
                <a:latin typeface="Times New Roman" panose="02020603050405020304" pitchFamily="18" charset="0"/>
                <a:ea typeface="微软雅黑" panose="020B0503020204020204" pitchFamily="34" charset="-122"/>
              </a:rPr>
              <a:t>位置分辨率约为</a:t>
            </a:r>
            <a:r>
              <a:rPr lang="en-US" sz="1800" dirty="0" smtClean="0">
                <a:latin typeface="Times New Roman" panose="02020603050405020304" pitchFamily="18" charset="0"/>
                <a:ea typeface="微软雅黑" panose="020B0503020204020204" pitchFamily="34" charset="-122"/>
              </a:rPr>
              <a:t>3mm</a:t>
            </a:r>
            <a:endParaRPr lang="en-US" altLang="zh-CN" sz="1800" dirty="0" smtClean="0">
              <a:latin typeface="Times New Roman" panose="02020603050405020304" pitchFamily="18" charset="0"/>
              <a:ea typeface="微软雅黑" panose="020B0503020204020204" pitchFamily="34" charset="-122"/>
            </a:endParaRPr>
          </a:p>
          <a:p>
            <a:pPr lvl="1">
              <a:lnSpc>
                <a:spcPct val="110000"/>
              </a:lnSpc>
              <a:spcBef>
                <a:spcPts val="0"/>
              </a:spcBef>
              <a:buFont typeface="Wingdings" panose="05000000000000000000" pitchFamily="2" charset="2"/>
              <a:buChar char="n"/>
            </a:pPr>
            <a:r>
              <a:rPr lang="zh-CN" altLang="en-US" sz="2000" dirty="0" smtClean="0">
                <a:latin typeface="Times New Roman" panose="02020603050405020304" pitchFamily="18" charset="0"/>
                <a:ea typeface="微软雅黑" panose="020B0503020204020204" pitchFamily="34" charset="-122"/>
              </a:rPr>
              <a:t>涂硼</a:t>
            </a:r>
            <a:r>
              <a:rPr lang="en-US" sz="2000" dirty="0" smtClean="0">
                <a:latin typeface="Times New Roman" panose="02020603050405020304" pitchFamily="18" charset="0"/>
                <a:ea typeface="微软雅黑" panose="020B0503020204020204" pitchFamily="34" charset="-122"/>
              </a:rPr>
              <a:t>GEM</a:t>
            </a:r>
            <a:r>
              <a:rPr lang="zh-CN" altLang="en-US" sz="2000" dirty="0" smtClean="0">
                <a:latin typeface="Times New Roman" panose="02020603050405020304" pitchFamily="18" charset="0"/>
                <a:ea typeface="微软雅黑" panose="020B0503020204020204" pitchFamily="34" charset="-122"/>
              </a:rPr>
              <a:t>中子探测器样机</a:t>
            </a:r>
            <a:endParaRPr lang="en-US" altLang="zh-CN" sz="2000" dirty="0" smtClean="0">
              <a:latin typeface="Times New Roman" panose="02020603050405020304" pitchFamily="18" charset="0"/>
              <a:ea typeface="微软雅黑" panose="020B0503020204020204" pitchFamily="34" charset="-122"/>
            </a:endParaRPr>
          </a:p>
          <a:p>
            <a:pPr lvl="2">
              <a:lnSpc>
                <a:spcPct val="110000"/>
              </a:lnSpc>
              <a:spcBef>
                <a:spcPts val="0"/>
              </a:spcBef>
              <a:buFont typeface="Wingdings" panose="05000000000000000000" pitchFamily="2" charset="2"/>
              <a:buChar char="u"/>
            </a:pPr>
            <a:r>
              <a:rPr lang="zh-CN" altLang="en-US" sz="1800" dirty="0" smtClean="0">
                <a:latin typeface="Times New Roman" panose="02020603050405020304" pitchFamily="18" charset="0"/>
                <a:ea typeface="微软雅黑" panose="020B0503020204020204" pitchFamily="34" charset="-122"/>
              </a:rPr>
              <a:t>位置分辨率好于</a:t>
            </a:r>
            <a:r>
              <a:rPr lang="en-US" sz="1800" dirty="0" smtClean="0">
                <a:latin typeface="Times New Roman" panose="02020603050405020304" pitchFamily="18" charset="0"/>
                <a:ea typeface="微软雅黑" panose="020B0503020204020204" pitchFamily="34" charset="-122"/>
              </a:rPr>
              <a:t>3mm</a:t>
            </a:r>
            <a:endParaRPr lang="en-US" altLang="zh-CN" sz="1800" dirty="0" smtClean="0">
              <a:latin typeface="Times New Roman" panose="02020603050405020304" pitchFamily="18" charset="0"/>
              <a:ea typeface="微软雅黑" panose="020B0503020204020204" pitchFamily="34" charset="-122"/>
            </a:endParaRPr>
          </a:p>
        </p:txBody>
      </p:sp>
      <p:pic>
        <p:nvPicPr>
          <p:cNvPr id="8" name="Picture 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31612" y="1285278"/>
            <a:ext cx="2157550"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5796136" y="3128769"/>
            <a:ext cx="2940470" cy="3108543"/>
          </a:xfrm>
          <a:prstGeom prst="rect">
            <a:avLst/>
          </a:prstGeom>
          <a:ln>
            <a:solidFill>
              <a:schemeClr val="tx1"/>
            </a:solidFill>
          </a:ln>
        </p:spPr>
        <p:txBody>
          <a:bodyPr wrap="square">
            <a:spAutoFit/>
          </a:bodyPr>
          <a:lstStyle/>
          <a:p>
            <a:pPr fontAlgn="base">
              <a:lnSpc>
                <a:spcPct val="140000"/>
              </a:lnSpc>
              <a:spcBef>
                <a:spcPct val="0"/>
              </a:spcBef>
              <a:spcAft>
                <a:spcPct val="0"/>
              </a:spcAft>
              <a:tabLst>
                <a:tab pos="184150" algn="l"/>
                <a:tab pos="492125" algn="l"/>
                <a:tab pos="587375" algn="l"/>
                <a:tab pos="655638" algn="l"/>
              </a:tabLst>
            </a:pPr>
            <a:r>
              <a:rPr lang="zh-CN" altLang="en-US" sz="1400" b="1" dirty="0" smtClean="0">
                <a:solidFill>
                  <a:srgbClr val="FF0000"/>
                </a:solidFill>
                <a:latin typeface="Times New Roman" panose="02020603050405020304" pitchFamily="18" charset="0"/>
                <a:ea typeface="微软雅黑" panose="020B0503020204020204" pitchFamily="34" charset="-122"/>
                <a:cs typeface="Arial" pitchFamily="34" charset="0"/>
              </a:rPr>
              <a:t>发明专利</a:t>
            </a:r>
            <a:r>
              <a:rPr lang="zh-CN" altLang="en-US" sz="1400" b="1" dirty="0" smtClean="0">
                <a:solidFill>
                  <a:srgbClr val="3333CC"/>
                </a:solidFill>
                <a:latin typeface="Times New Roman" panose="02020603050405020304" pitchFamily="18" charset="0"/>
                <a:ea typeface="微软雅黑" panose="020B0503020204020204" pitchFamily="34" charset="-122"/>
                <a:cs typeface="Arial" pitchFamily="34" charset="0"/>
              </a:rPr>
              <a:t>：中子探测器</a:t>
            </a:r>
            <a:endParaRPr lang="zh-CN" altLang="en-US" sz="1400" b="1" dirty="0" smtClean="0">
              <a:solidFill>
                <a:srgbClr val="000000"/>
              </a:solidFill>
              <a:latin typeface="Times New Roman" panose="02020603050405020304" pitchFamily="18" charset="0"/>
              <a:ea typeface="微软雅黑" panose="020B0503020204020204" pitchFamily="34" charset="-122"/>
              <a:cs typeface="Times New Roman" pitchFamily="18" charset="0"/>
            </a:endParaRPr>
          </a:p>
          <a:p>
            <a:pPr eaLnBrk="0" fontAlgn="base" hangingPunct="0">
              <a:lnSpc>
                <a:spcPct val="140000"/>
              </a:lnSpc>
              <a:spcBef>
                <a:spcPct val="0"/>
              </a:spcBef>
              <a:spcAft>
                <a:spcPct val="0"/>
              </a:spcAft>
              <a:tabLst>
                <a:tab pos="184150" algn="l"/>
                <a:tab pos="492125" algn="l"/>
                <a:tab pos="587375" algn="l"/>
                <a:tab pos="655638" algn="l"/>
              </a:tabLst>
            </a:pPr>
            <a:r>
              <a:rPr lang="zh-CN" altLang="en-US" sz="1400" b="1" dirty="0" smtClean="0">
                <a:solidFill>
                  <a:srgbClr val="000000"/>
                </a:solidFill>
                <a:latin typeface="Times New Roman" panose="02020603050405020304" pitchFamily="18" charset="0"/>
                <a:ea typeface="微软雅黑" panose="020B0503020204020204" pitchFamily="34" charset="-122"/>
                <a:cs typeface="Arial" pitchFamily="34" charset="0"/>
              </a:rPr>
              <a:t>发明人：孙志嘉等</a:t>
            </a:r>
            <a:endParaRPr lang="en-US" altLang="zh-CN" sz="1400" b="1" dirty="0" smtClean="0">
              <a:solidFill>
                <a:srgbClr val="000000"/>
              </a:solidFill>
              <a:latin typeface="Times New Roman" panose="02020603050405020304" pitchFamily="18" charset="0"/>
              <a:ea typeface="微软雅黑" panose="020B0503020204020204" pitchFamily="34" charset="-122"/>
              <a:cs typeface="Arial" pitchFamily="34" charset="0"/>
            </a:endParaRPr>
          </a:p>
          <a:p>
            <a:pPr eaLnBrk="0" fontAlgn="base" hangingPunct="0">
              <a:lnSpc>
                <a:spcPct val="140000"/>
              </a:lnSpc>
              <a:spcBef>
                <a:spcPct val="0"/>
              </a:spcBef>
              <a:spcAft>
                <a:spcPct val="0"/>
              </a:spcAft>
              <a:tabLst>
                <a:tab pos="184150" algn="l"/>
                <a:tab pos="492125" algn="l"/>
                <a:tab pos="587375" algn="l"/>
                <a:tab pos="655638" algn="l"/>
              </a:tabLst>
            </a:pPr>
            <a:r>
              <a:rPr lang="en-US" altLang="zh-CN" sz="1400" b="1" dirty="0">
                <a:solidFill>
                  <a:srgbClr val="000000"/>
                </a:solidFill>
                <a:latin typeface="Times New Roman" panose="02020603050405020304" pitchFamily="18" charset="0"/>
                <a:ea typeface="微软雅黑" panose="020B0503020204020204" pitchFamily="34" charset="-122"/>
                <a:cs typeface="Times New Roman" pitchFamily="18" charset="0"/>
              </a:rPr>
              <a:t>ZL 2013 2 </a:t>
            </a:r>
            <a:r>
              <a:rPr lang="en-US" altLang="zh-CN" sz="1400" b="1" dirty="0" smtClean="0">
                <a:solidFill>
                  <a:srgbClr val="000000"/>
                </a:solidFill>
                <a:latin typeface="Times New Roman" panose="02020603050405020304" pitchFamily="18" charset="0"/>
                <a:ea typeface="微软雅黑" panose="020B0503020204020204" pitchFamily="34" charset="-122"/>
                <a:cs typeface="Times New Roman" pitchFamily="18" charset="0"/>
              </a:rPr>
              <a:t>0175435.0</a:t>
            </a:r>
          </a:p>
          <a:p>
            <a:pPr eaLnBrk="0" fontAlgn="base" hangingPunct="0">
              <a:lnSpc>
                <a:spcPct val="140000"/>
              </a:lnSpc>
              <a:spcBef>
                <a:spcPct val="0"/>
              </a:spcBef>
              <a:spcAft>
                <a:spcPct val="0"/>
              </a:spcAft>
              <a:tabLst>
                <a:tab pos="184150" algn="l"/>
                <a:tab pos="492125" algn="l"/>
                <a:tab pos="587375" algn="l"/>
                <a:tab pos="655638" algn="l"/>
              </a:tabLst>
            </a:pPr>
            <a:r>
              <a:rPr lang="en-US" altLang="zh-CN" sz="1400" b="1" dirty="0">
                <a:solidFill>
                  <a:srgbClr val="000000"/>
                </a:solidFill>
                <a:latin typeface="Times New Roman" panose="02020603050405020304" pitchFamily="18" charset="0"/>
                <a:ea typeface="微软雅黑" panose="020B0503020204020204" pitchFamily="34" charset="-122"/>
                <a:cs typeface="Times New Roman" pitchFamily="18" charset="0"/>
              </a:rPr>
              <a:t>ZL 2013 2 </a:t>
            </a:r>
            <a:r>
              <a:rPr lang="en-US" altLang="zh-CN" sz="1400" b="1" dirty="0" smtClean="0">
                <a:solidFill>
                  <a:srgbClr val="000000"/>
                </a:solidFill>
                <a:latin typeface="Times New Roman" panose="02020603050405020304" pitchFamily="18" charset="0"/>
                <a:ea typeface="微软雅黑" panose="020B0503020204020204" pitchFamily="34" charset="-122"/>
                <a:cs typeface="Times New Roman" pitchFamily="18" charset="0"/>
              </a:rPr>
              <a:t>0198268.1</a:t>
            </a:r>
          </a:p>
          <a:p>
            <a:pPr eaLnBrk="0" fontAlgn="base" hangingPunct="0">
              <a:lnSpc>
                <a:spcPct val="140000"/>
              </a:lnSpc>
              <a:spcBef>
                <a:spcPct val="0"/>
              </a:spcBef>
              <a:spcAft>
                <a:spcPct val="0"/>
              </a:spcAft>
              <a:tabLst>
                <a:tab pos="184150" algn="l"/>
                <a:tab pos="492125" algn="l"/>
                <a:tab pos="587375" algn="l"/>
                <a:tab pos="655638" algn="l"/>
              </a:tabLst>
            </a:pPr>
            <a:r>
              <a:rPr lang="zh-CN" altLang="en-US" sz="1400" b="1" dirty="0" smtClean="0">
                <a:solidFill>
                  <a:srgbClr val="FF0000"/>
                </a:solidFill>
                <a:latin typeface="Times New Roman" panose="02020603050405020304" pitchFamily="18" charset="0"/>
                <a:ea typeface="微软雅黑" panose="020B0503020204020204" pitchFamily="34" charset="-122"/>
                <a:cs typeface="Arial" pitchFamily="34" charset="0"/>
              </a:rPr>
              <a:t>实用新型专利</a:t>
            </a:r>
            <a:r>
              <a:rPr lang="zh-CN" altLang="en-US" sz="1400" b="1" dirty="0" smtClean="0">
                <a:solidFill>
                  <a:srgbClr val="3333CC"/>
                </a:solidFill>
                <a:latin typeface="Times New Roman" panose="02020603050405020304" pitchFamily="18" charset="0"/>
                <a:ea typeface="微软雅黑" panose="020B0503020204020204" pitchFamily="34" charset="-122"/>
                <a:cs typeface="Arial" pitchFamily="34" charset="0"/>
              </a:rPr>
              <a:t>：光纤固定装置</a:t>
            </a:r>
            <a:endParaRPr lang="en-US" altLang="zh-CN" sz="1400" b="1" dirty="0" smtClean="0">
              <a:solidFill>
                <a:srgbClr val="3333CC"/>
              </a:solidFill>
              <a:latin typeface="Times New Roman" panose="02020603050405020304" pitchFamily="18" charset="0"/>
              <a:ea typeface="微软雅黑" panose="020B0503020204020204" pitchFamily="34" charset="-122"/>
              <a:cs typeface="Arial" pitchFamily="34" charset="0"/>
            </a:endParaRPr>
          </a:p>
          <a:p>
            <a:pPr eaLnBrk="0" fontAlgn="base" hangingPunct="0">
              <a:lnSpc>
                <a:spcPct val="140000"/>
              </a:lnSpc>
              <a:spcBef>
                <a:spcPct val="0"/>
              </a:spcBef>
              <a:spcAft>
                <a:spcPct val="0"/>
              </a:spcAft>
              <a:tabLst>
                <a:tab pos="184150" algn="l"/>
                <a:tab pos="492125" algn="l"/>
                <a:tab pos="587375" algn="l"/>
                <a:tab pos="655638" algn="l"/>
              </a:tabLst>
            </a:pPr>
            <a:r>
              <a:rPr lang="zh-CN" altLang="en-US" sz="1400" b="1" dirty="0">
                <a:solidFill>
                  <a:srgbClr val="000000"/>
                </a:solidFill>
                <a:latin typeface="Times New Roman" panose="02020603050405020304" pitchFamily="18" charset="0"/>
                <a:ea typeface="微软雅黑" panose="020B0503020204020204" pitchFamily="34" charset="-122"/>
                <a:cs typeface="Arial" pitchFamily="34" charset="0"/>
              </a:rPr>
              <a:t>发明人</a:t>
            </a:r>
            <a:r>
              <a:rPr lang="zh-CN" altLang="en-US" sz="1400" b="1" dirty="0" smtClean="0">
                <a:solidFill>
                  <a:srgbClr val="000000"/>
                </a:solidFill>
                <a:latin typeface="Times New Roman" panose="02020603050405020304" pitchFamily="18" charset="0"/>
                <a:ea typeface="微软雅黑" panose="020B0503020204020204" pitchFamily="34" charset="-122"/>
                <a:cs typeface="Arial" pitchFamily="34" charset="0"/>
              </a:rPr>
              <a:t>：马骁妍等</a:t>
            </a:r>
            <a:endParaRPr lang="en-US" altLang="zh-CN" sz="1400" b="1" dirty="0">
              <a:solidFill>
                <a:srgbClr val="000000"/>
              </a:solidFill>
              <a:latin typeface="Times New Roman" panose="02020603050405020304" pitchFamily="18" charset="0"/>
              <a:ea typeface="微软雅黑" panose="020B0503020204020204" pitchFamily="34" charset="-122"/>
              <a:cs typeface="Arial" pitchFamily="34" charset="0"/>
            </a:endParaRPr>
          </a:p>
          <a:p>
            <a:pPr eaLnBrk="0" fontAlgn="base" hangingPunct="0">
              <a:lnSpc>
                <a:spcPct val="140000"/>
              </a:lnSpc>
              <a:spcBef>
                <a:spcPct val="0"/>
              </a:spcBef>
              <a:spcAft>
                <a:spcPct val="0"/>
              </a:spcAft>
              <a:tabLst>
                <a:tab pos="184150" algn="l"/>
                <a:tab pos="492125" algn="l"/>
                <a:tab pos="587375" algn="l"/>
                <a:tab pos="655638" algn="l"/>
              </a:tabLst>
            </a:pPr>
            <a:r>
              <a:rPr lang="en-US" altLang="zh-CN" sz="1400" b="1" dirty="0" smtClean="0">
                <a:solidFill>
                  <a:srgbClr val="000000"/>
                </a:solidFill>
                <a:latin typeface="Times New Roman" panose="02020603050405020304" pitchFamily="18" charset="0"/>
                <a:ea typeface="微软雅黑" panose="020B0503020204020204" pitchFamily="34" charset="-122"/>
                <a:cs typeface="Times New Roman" pitchFamily="18" charset="0"/>
              </a:rPr>
              <a:t>ZL 201220256303.6</a:t>
            </a:r>
          </a:p>
          <a:p>
            <a:pPr eaLnBrk="0" fontAlgn="base" hangingPunct="0">
              <a:lnSpc>
                <a:spcPct val="140000"/>
              </a:lnSpc>
              <a:spcBef>
                <a:spcPct val="0"/>
              </a:spcBef>
              <a:spcAft>
                <a:spcPct val="0"/>
              </a:spcAft>
              <a:tabLst>
                <a:tab pos="184150" algn="l"/>
                <a:tab pos="492125" algn="l"/>
                <a:tab pos="587375" algn="l"/>
                <a:tab pos="655638" algn="l"/>
              </a:tabLst>
            </a:pPr>
            <a:r>
              <a:rPr lang="zh-CN" altLang="en-US" sz="1400" b="1" dirty="0">
                <a:solidFill>
                  <a:srgbClr val="FF0000"/>
                </a:solidFill>
                <a:latin typeface="Times New Roman" panose="02020603050405020304" pitchFamily="18" charset="0"/>
                <a:ea typeface="微软雅黑" panose="020B0503020204020204" pitchFamily="34" charset="-122"/>
                <a:cs typeface="Arial" pitchFamily="34" charset="0"/>
              </a:rPr>
              <a:t>实用新型专利</a:t>
            </a:r>
            <a:r>
              <a:rPr lang="zh-CN" altLang="en-US" sz="1400" b="1" dirty="0">
                <a:solidFill>
                  <a:srgbClr val="3333CC"/>
                </a:solidFill>
                <a:latin typeface="Times New Roman" panose="02020603050405020304" pitchFamily="18" charset="0"/>
                <a:ea typeface="微软雅黑" panose="020B0503020204020204" pitchFamily="34" charset="-122"/>
                <a:cs typeface="Arial" pitchFamily="34" charset="0"/>
              </a:rPr>
              <a:t>：光纤阵列排布装置</a:t>
            </a:r>
            <a:r>
              <a:rPr lang="zh-CN" altLang="en-US" sz="1400" b="1" dirty="0" smtClean="0">
                <a:solidFill>
                  <a:srgbClr val="000000"/>
                </a:solidFill>
                <a:latin typeface="Times New Roman" panose="02020603050405020304" pitchFamily="18" charset="0"/>
                <a:ea typeface="微软雅黑" panose="020B0503020204020204" pitchFamily="34" charset="-122"/>
                <a:cs typeface="Arial" pitchFamily="34" charset="0"/>
              </a:rPr>
              <a:t>发明人</a:t>
            </a:r>
            <a:r>
              <a:rPr lang="zh-CN" altLang="en-US" sz="1400" b="1" dirty="0">
                <a:solidFill>
                  <a:srgbClr val="000000"/>
                </a:solidFill>
                <a:latin typeface="Times New Roman" panose="02020603050405020304" pitchFamily="18" charset="0"/>
                <a:ea typeface="微软雅黑" panose="020B0503020204020204" pitchFamily="34" charset="-122"/>
                <a:cs typeface="Arial" pitchFamily="34" charset="0"/>
              </a:rPr>
              <a:t>：马骁妍等</a:t>
            </a:r>
            <a:endParaRPr lang="en-US" altLang="zh-CN" sz="1400" b="1" dirty="0">
              <a:solidFill>
                <a:srgbClr val="000000"/>
              </a:solidFill>
              <a:latin typeface="Times New Roman" panose="02020603050405020304" pitchFamily="18" charset="0"/>
              <a:ea typeface="微软雅黑" panose="020B0503020204020204" pitchFamily="34" charset="-122"/>
              <a:cs typeface="Arial" pitchFamily="34" charset="0"/>
            </a:endParaRPr>
          </a:p>
          <a:p>
            <a:pPr eaLnBrk="0" fontAlgn="base" hangingPunct="0">
              <a:lnSpc>
                <a:spcPct val="140000"/>
              </a:lnSpc>
              <a:spcBef>
                <a:spcPct val="0"/>
              </a:spcBef>
              <a:spcAft>
                <a:spcPct val="0"/>
              </a:spcAft>
              <a:tabLst>
                <a:tab pos="184150" algn="l"/>
                <a:tab pos="492125" algn="l"/>
                <a:tab pos="587375" algn="l"/>
                <a:tab pos="655638" algn="l"/>
              </a:tabLst>
            </a:pPr>
            <a:r>
              <a:rPr lang="en-US" altLang="zh-CN" sz="1400" b="1" dirty="0">
                <a:solidFill>
                  <a:srgbClr val="000000"/>
                </a:solidFill>
                <a:latin typeface="Times New Roman" panose="02020603050405020304" pitchFamily="18" charset="0"/>
                <a:ea typeface="微软雅黑" panose="020B0503020204020204" pitchFamily="34" charset="-122"/>
                <a:cs typeface="Times New Roman" pitchFamily="18" charset="0"/>
              </a:rPr>
              <a:t>ZL 201220356193.0</a:t>
            </a:r>
            <a:endParaRPr lang="zh-CN" altLang="en-US" sz="1400" b="1" dirty="0" smtClean="0">
              <a:solidFill>
                <a:srgbClr val="000000"/>
              </a:solidFill>
              <a:latin typeface="Times New Roman" panose="02020603050405020304" pitchFamily="18" charset="0"/>
              <a:ea typeface="微软雅黑" panose="020B0503020204020204" pitchFamily="34" charset="-122"/>
              <a:cs typeface="Times New Roman" pitchFamily="18" charset="0"/>
            </a:endParaRPr>
          </a:p>
        </p:txBody>
      </p:sp>
      <p:sp>
        <p:nvSpPr>
          <p:cNvPr id="10" name="灯片编号占位符 9"/>
          <p:cNvSpPr>
            <a:spLocks noGrp="1"/>
          </p:cNvSpPr>
          <p:nvPr>
            <p:ph type="sldNum" sz="quarter" idx="12"/>
          </p:nvPr>
        </p:nvSpPr>
        <p:spPr/>
        <p:txBody>
          <a:bodyPr/>
          <a:lstStyle/>
          <a:p>
            <a:fld id="{78B8CA21-BDD0-4F93-AF7C-7DDFF7460155}" type="slidenum">
              <a:rPr lang="zh-CN" altLang="en-US" smtClean="0"/>
              <a:pPr/>
              <a:t>7</a:t>
            </a:fld>
            <a:endParaRPr lang="zh-CN" altLang="en-US"/>
          </a:p>
        </p:txBody>
      </p:sp>
    </p:spTree>
    <p:extLst>
      <p:ext uri="{BB962C8B-B14F-4D97-AF65-F5344CB8AC3E}">
        <p14:creationId xmlns:p14="http://schemas.microsoft.com/office/powerpoint/2010/main" val="356578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29256" y="3071810"/>
            <a:ext cx="2609850" cy="1495425"/>
          </a:xfrm>
          <a:prstGeom prst="rect">
            <a:avLst/>
          </a:prstGeom>
          <a:noFill/>
          <a:ln w="9525">
            <a:noFill/>
            <a:miter lim="800000"/>
            <a:headEnd/>
            <a:tailEnd/>
          </a:ln>
          <a:effectLst/>
        </p:spPr>
      </p:pic>
      <p:sp>
        <p:nvSpPr>
          <p:cNvPr id="3" name="矩形 2"/>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4" name="Rectangle 3"/>
          <p:cNvSpPr>
            <a:spLocks noChangeArrowheads="1"/>
          </p:cNvSpPr>
          <p:nvPr/>
        </p:nvSpPr>
        <p:spPr bwMode="auto">
          <a:xfrm>
            <a:off x="107950" y="1052508"/>
            <a:ext cx="8856663" cy="1657350"/>
          </a:xfrm>
          <a:prstGeom prst="rect">
            <a:avLst/>
          </a:prstGeom>
          <a:noFill/>
          <a:ln w="9525" cmpd="sng">
            <a:solidFill>
              <a:schemeClr val="tx1"/>
            </a:solidFill>
            <a:miter lim="800000"/>
            <a:headEnd/>
            <a:tailEnd/>
          </a:ln>
          <a:effectLst/>
        </p:spPr>
        <p:txBody>
          <a:bodyPr anchor="ctr"/>
          <a:lstStyle/>
          <a:p>
            <a:endParaRPr lang="zh-CN" altLang="en-US"/>
          </a:p>
        </p:txBody>
      </p:sp>
      <p:sp>
        <p:nvSpPr>
          <p:cNvPr id="5" name="Rectangle 3"/>
          <p:cNvSpPr>
            <a:spLocks noGrp="1" noChangeArrowheads="1"/>
          </p:cNvSpPr>
          <p:nvPr/>
        </p:nvSpPr>
        <p:spPr bwMode="auto">
          <a:xfrm>
            <a:off x="250825" y="1054096"/>
            <a:ext cx="4392613" cy="1584325"/>
          </a:xfrm>
          <a:prstGeom prst="rect">
            <a:avLst/>
          </a:prstGeom>
          <a:noFill/>
          <a:ln w="9525" cap="flat" cmpd="sng">
            <a:noFill/>
            <a:bevel/>
            <a:headEnd/>
            <a:tailEnd/>
          </a:ln>
          <a:effectLst/>
        </p:spPr>
        <p:txBody>
          <a:bodyPr/>
          <a:lstStyle/>
          <a:p>
            <a:pPr marL="228600" indent="-228600">
              <a:spcBef>
                <a:spcPts val="1000"/>
              </a:spcBef>
              <a:buFont typeface="Wingdings" pitchFamily="2" charset="2"/>
              <a:buChar char="l"/>
            </a:pPr>
            <a:r>
              <a:rPr lang="zh-CN" sz="2800" b="1" dirty="0">
                <a:latin typeface="黑体" pitchFamily="49" charset="-122"/>
                <a:ea typeface="黑体" pitchFamily="49" charset="-122"/>
              </a:rPr>
              <a:t>理想的探测器	</a:t>
            </a:r>
            <a:r>
              <a:rPr lang="zh-CN" sz="2800" b="1" dirty="0">
                <a:solidFill>
                  <a:srgbClr val="FF0000"/>
                </a:solidFill>
                <a:latin typeface="黑体" pitchFamily="49" charset="-122"/>
                <a:ea typeface="黑体" pitchFamily="49" charset="-122"/>
              </a:rPr>
              <a:t>没有</a:t>
            </a:r>
          </a:p>
          <a:p>
            <a:pPr marL="228600" indent="-228600">
              <a:spcBef>
                <a:spcPts val="1000"/>
              </a:spcBef>
              <a:buFont typeface="Wingdings" pitchFamily="2" charset="2"/>
              <a:buChar char="l"/>
            </a:pPr>
            <a:r>
              <a:rPr lang="zh-CN" sz="2800" b="1" dirty="0">
                <a:latin typeface="黑体" pitchFamily="49" charset="-122"/>
                <a:ea typeface="黑体" pitchFamily="49" charset="-122"/>
              </a:rPr>
              <a:t>优化的探测器	</a:t>
            </a:r>
            <a:r>
              <a:rPr lang="zh-CN" sz="2800" b="1" dirty="0">
                <a:solidFill>
                  <a:srgbClr val="FF0000"/>
                </a:solidFill>
                <a:latin typeface="黑体" pitchFamily="49" charset="-122"/>
                <a:ea typeface="黑体" pitchFamily="49" charset="-122"/>
              </a:rPr>
              <a:t>限制</a:t>
            </a:r>
          </a:p>
          <a:p>
            <a:pPr marL="228600" indent="-228600">
              <a:spcBef>
                <a:spcPts val="1000"/>
              </a:spcBef>
              <a:buFont typeface="Wingdings" pitchFamily="2" charset="2"/>
              <a:buChar char="l"/>
            </a:pPr>
            <a:r>
              <a:rPr lang="zh-CN" sz="2800" b="1" dirty="0">
                <a:latin typeface="黑体" pitchFamily="49" charset="-122"/>
                <a:ea typeface="黑体" pitchFamily="49" charset="-122"/>
              </a:rPr>
              <a:t>可用的探测器	</a:t>
            </a:r>
            <a:r>
              <a:rPr lang="zh-CN" sz="2800" b="1" dirty="0">
                <a:solidFill>
                  <a:srgbClr val="FF0000"/>
                </a:solidFill>
                <a:latin typeface="黑体" pitchFamily="49" charset="-122"/>
                <a:ea typeface="黑体" pitchFamily="49" charset="-122"/>
              </a:rPr>
              <a:t>通用</a:t>
            </a:r>
          </a:p>
        </p:txBody>
      </p:sp>
      <p:sp>
        <p:nvSpPr>
          <p:cNvPr id="6" name="Rectangle 6"/>
          <p:cNvSpPr>
            <a:spLocks noGrp="1" noChangeArrowheads="1"/>
          </p:cNvSpPr>
          <p:nvPr/>
        </p:nvSpPr>
        <p:spPr bwMode="auto">
          <a:xfrm>
            <a:off x="3995738" y="1201733"/>
            <a:ext cx="5040312" cy="1584325"/>
          </a:xfrm>
          <a:prstGeom prst="rect">
            <a:avLst/>
          </a:prstGeom>
          <a:noFill/>
          <a:ln w="9525" cap="flat" cmpd="sng">
            <a:noFill/>
            <a:miter lim="800000"/>
            <a:headEnd/>
            <a:tailEnd/>
          </a:ln>
          <a:effectLst/>
        </p:spPr>
        <p:txBody>
          <a:bodyPr/>
          <a:lstStyle/>
          <a:p>
            <a:pPr marL="342900" indent="-342900" eaLnBrk="0" hangingPunct="0">
              <a:spcBef>
                <a:spcPct val="30000"/>
              </a:spcBef>
              <a:spcAft>
                <a:spcPct val="30000"/>
              </a:spcAft>
              <a:buFont typeface="Wingdings" pitchFamily="2" charset="2"/>
              <a:buChar char="l"/>
            </a:pPr>
            <a:r>
              <a:rPr lang="zh-CN" altLang="en-US" sz="2000" b="1" dirty="0">
                <a:solidFill>
                  <a:srgbClr val="0000CC"/>
                </a:solidFill>
                <a:latin typeface="仿宋_GB2312" pitchFamily="1" charset="-122"/>
                <a:ea typeface="黑体" pitchFamily="49" charset="-122"/>
              </a:rPr>
              <a:t>打破垄断，降低成本，方便维护</a:t>
            </a:r>
          </a:p>
          <a:p>
            <a:pPr marL="342900" indent="-342900" eaLnBrk="0" hangingPunct="0">
              <a:spcBef>
                <a:spcPct val="30000"/>
              </a:spcBef>
              <a:spcAft>
                <a:spcPct val="30000"/>
              </a:spcAft>
              <a:buFont typeface="Wingdings" pitchFamily="2" charset="2"/>
              <a:buChar char="l"/>
            </a:pPr>
            <a:r>
              <a:rPr lang="zh-CN" altLang="en-US" sz="2000" b="1" dirty="0">
                <a:solidFill>
                  <a:srgbClr val="0000CC"/>
                </a:solidFill>
                <a:latin typeface="仿宋_GB2312" pitchFamily="1" charset="-122"/>
                <a:ea typeface="黑体" pitchFamily="49" charset="-122"/>
              </a:rPr>
              <a:t>有针对性地设计和优化，满足特殊需求</a:t>
            </a:r>
          </a:p>
          <a:p>
            <a:pPr marL="342900" indent="-342900" eaLnBrk="0" hangingPunct="0">
              <a:spcBef>
                <a:spcPct val="30000"/>
              </a:spcBef>
              <a:spcAft>
                <a:spcPct val="30000"/>
              </a:spcAft>
              <a:buFont typeface="Wingdings" pitchFamily="2" charset="2"/>
              <a:buChar char="l"/>
            </a:pPr>
            <a:r>
              <a:rPr lang="zh-CN" altLang="en-US" sz="2000" b="1" dirty="0">
                <a:solidFill>
                  <a:srgbClr val="0000CC"/>
                </a:solidFill>
                <a:latin typeface="仿宋_GB2312" pitchFamily="1" charset="-122"/>
                <a:ea typeface="黑体" pitchFamily="49" charset="-122"/>
              </a:rPr>
              <a:t>提升能力，发掘潜力，推动方法发展</a:t>
            </a:r>
          </a:p>
        </p:txBody>
      </p:sp>
      <p:sp>
        <p:nvSpPr>
          <p:cNvPr id="15" name="Rectangle 4"/>
          <p:cNvSpPr>
            <a:spLocks noGrp="1" noChangeArrowheads="1"/>
          </p:cNvSpPr>
          <p:nvPr/>
        </p:nvSpPr>
        <p:spPr bwMode="auto">
          <a:xfrm>
            <a:off x="538163" y="2925763"/>
            <a:ext cx="1655762" cy="1368425"/>
          </a:xfrm>
          <a:prstGeom prst="rect">
            <a:avLst/>
          </a:prstGeom>
          <a:noFill/>
          <a:ln w="9525" cap="flat" cmpd="sng">
            <a:noFill/>
            <a:miter lim="800000"/>
            <a:headEnd/>
            <a:tailEnd/>
          </a:ln>
          <a:effectLst/>
        </p:spPr>
        <p:txBody>
          <a:bodyPr/>
          <a:lstStyle/>
          <a:p>
            <a:pPr marL="0" marR="0" lvl="0" indent="0" defTabSz="914400" eaLnBrk="0" fontAlgn="auto" latinLnBrk="0" hangingPunct="0">
              <a:lnSpc>
                <a:spcPct val="100000"/>
              </a:lnSpc>
              <a:spcBef>
                <a:spcPct val="30000"/>
              </a:spcBef>
              <a:spcAft>
                <a:spcPct val="30000"/>
              </a:spcAft>
              <a:buClrTx/>
              <a:buSzTx/>
              <a:buFontTx/>
              <a:buNone/>
              <a:tabLst/>
              <a:defRPr/>
            </a:pPr>
            <a:r>
              <a:rPr kumimoji="0" lang="zh-CN" altLang="en-US" sz="2000" b="1" i="0" u="none" strike="noStrike" kern="0" cap="none" spc="0" normalizeH="0" baseline="0" noProof="0" dirty="0" smtClean="0">
                <a:ln>
                  <a:noFill/>
                </a:ln>
                <a:solidFill>
                  <a:srgbClr val="333399"/>
                </a:solidFill>
                <a:effectLst/>
                <a:uLnTx/>
                <a:uFillTx/>
                <a:latin typeface="仿宋_GB2312" pitchFamily="1" charset="-122"/>
                <a:ea typeface="黑体" pitchFamily="49" charset="-122"/>
              </a:rPr>
              <a:t>中间开孔，</a:t>
            </a:r>
          </a:p>
          <a:p>
            <a:pPr marL="0" marR="0" lvl="0" indent="0" defTabSz="914400" eaLnBrk="0" fontAlgn="auto" latinLnBrk="0" hangingPunct="0">
              <a:lnSpc>
                <a:spcPct val="100000"/>
              </a:lnSpc>
              <a:spcBef>
                <a:spcPct val="30000"/>
              </a:spcBef>
              <a:spcAft>
                <a:spcPct val="30000"/>
              </a:spcAft>
              <a:buClrTx/>
              <a:buSzTx/>
              <a:buFontTx/>
              <a:buNone/>
              <a:tabLst/>
              <a:defRPr/>
            </a:pPr>
            <a:r>
              <a:rPr kumimoji="0" lang="zh-CN" altLang="en-US" sz="2000" b="1" i="0" u="none" strike="noStrike" kern="0" cap="none" spc="0" normalizeH="0" baseline="0" noProof="0" dirty="0" smtClean="0">
                <a:ln>
                  <a:noFill/>
                </a:ln>
                <a:solidFill>
                  <a:srgbClr val="333399"/>
                </a:solidFill>
                <a:effectLst/>
                <a:uLnTx/>
                <a:uFillTx/>
                <a:latin typeface="仿宋_GB2312" pitchFamily="1" charset="-122"/>
                <a:ea typeface="黑体" pitchFamily="49" charset="-122"/>
              </a:rPr>
              <a:t>直通光可</a:t>
            </a:r>
          </a:p>
          <a:p>
            <a:pPr marL="0" marR="0" lvl="0" indent="0" defTabSz="914400" eaLnBrk="0" fontAlgn="auto" latinLnBrk="0" hangingPunct="0">
              <a:lnSpc>
                <a:spcPct val="100000"/>
              </a:lnSpc>
              <a:spcBef>
                <a:spcPct val="30000"/>
              </a:spcBef>
              <a:spcAft>
                <a:spcPct val="30000"/>
              </a:spcAft>
              <a:buClrTx/>
              <a:buSzTx/>
              <a:buFontTx/>
              <a:buNone/>
              <a:tabLst/>
              <a:defRPr/>
            </a:pPr>
            <a:r>
              <a:rPr kumimoji="0" lang="zh-CN" altLang="en-US" sz="2000" b="1" i="0" u="none" strike="noStrike" kern="0" cap="none" spc="0" normalizeH="0" baseline="0" noProof="0" dirty="0" smtClean="0">
                <a:ln>
                  <a:noFill/>
                </a:ln>
                <a:solidFill>
                  <a:srgbClr val="333399"/>
                </a:solidFill>
                <a:effectLst/>
                <a:uLnTx/>
                <a:uFillTx/>
                <a:latin typeface="仿宋_GB2312" pitchFamily="1" charset="-122"/>
                <a:ea typeface="黑体" pitchFamily="49" charset="-122"/>
              </a:rPr>
              <a:t>直接穿过</a:t>
            </a:r>
            <a:endParaRPr kumimoji="0" lang="zh-CN" altLang="en-US" sz="2000" b="1" i="0" u="none" strike="noStrike" kern="0" cap="none" spc="0" normalizeH="0" baseline="0" noProof="0" dirty="0" smtClean="0">
              <a:ln>
                <a:noFill/>
              </a:ln>
              <a:solidFill>
                <a:srgbClr val="333399"/>
              </a:solidFill>
              <a:effectLst/>
              <a:uLnTx/>
              <a:uFillTx/>
              <a:latin typeface="仿宋_GB2312" pitchFamily="1" charset="-122"/>
              <a:ea typeface="黑体" pitchFamily="49" charset="-122"/>
              <a:sym typeface="宋体" pitchFamily="2" charset="-122"/>
            </a:endParaRPr>
          </a:p>
        </p:txBody>
      </p:sp>
      <p:sp>
        <p:nvSpPr>
          <p:cNvPr id="16" name="Rectangle 11"/>
          <p:cNvSpPr>
            <a:spLocks noGrp="1" noChangeArrowheads="1"/>
          </p:cNvSpPr>
          <p:nvPr/>
        </p:nvSpPr>
        <p:spPr bwMode="auto">
          <a:xfrm>
            <a:off x="538163" y="4868863"/>
            <a:ext cx="1512887" cy="1873250"/>
          </a:xfrm>
          <a:prstGeom prst="rect">
            <a:avLst/>
          </a:prstGeom>
          <a:noFill/>
          <a:ln w="9525" cap="flat" cmpd="sng">
            <a:noFill/>
            <a:miter lim="800000"/>
            <a:headEnd/>
            <a:tailEnd/>
          </a:ln>
          <a:effectLst/>
        </p:spPr>
        <p:txBody>
          <a:bodyPr/>
          <a:lstStyle/>
          <a:p>
            <a:pPr marL="0" marR="0" lvl="0" indent="0" defTabSz="914400" eaLnBrk="0" fontAlgn="auto" latinLnBrk="0" hangingPunct="0">
              <a:lnSpc>
                <a:spcPct val="100000"/>
              </a:lnSpc>
              <a:spcBef>
                <a:spcPct val="30000"/>
              </a:spcBef>
              <a:spcAft>
                <a:spcPct val="30000"/>
              </a:spcAft>
              <a:buClrTx/>
              <a:buSzTx/>
              <a:buFontTx/>
              <a:buNone/>
              <a:tabLst/>
              <a:defRPr/>
            </a:pPr>
            <a:r>
              <a:rPr kumimoji="0" lang="zh-CN" altLang="en-US" sz="2000" b="1" i="0" u="none" strike="noStrike" kern="0" cap="none" spc="0" normalizeH="0" baseline="0" noProof="0" smtClean="0">
                <a:ln>
                  <a:noFill/>
                </a:ln>
                <a:solidFill>
                  <a:srgbClr val="333399"/>
                </a:solidFill>
                <a:effectLst/>
                <a:uLnTx/>
                <a:uFillTx/>
                <a:latin typeface="仿宋_GB2312" pitchFamily="1" charset="-122"/>
                <a:ea typeface="黑体" pitchFamily="49" charset="-122"/>
              </a:rPr>
              <a:t>不同区域</a:t>
            </a:r>
          </a:p>
          <a:p>
            <a:pPr marL="0" marR="0" lvl="0" indent="0" defTabSz="914400" eaLnBrk="0" fontAlgn="auto" latinLnBrk="0" hangingPunct="0">
              <a:lnSpc>
                <a:spcPct val="100000"/>
              </a:lnSpc>
              <a:spcBef>
                <a:spcPct val="30000"/>
              </a:spcBef>
              <a:spcAft>
                <a:spcPct val="30000"/>
              </a:spcAft>
              <a:buClrTx/>
              <a:buSzTx/>
              <a:buFontTx/>
              <a:buNone/>
              <a:tabLst/>
              <a:defRPr/>
            </a:pPr>
            <a:r>
              <a:rPr kumimoji="0" lang="zh-CN" altLang="en-US" sz="2000" b="1" i="0" u="none" strike="noStrike" kern="0" cap="none" spc="0" normalizeH="0" baseline="0" noProof="0" smtClean="0">
                <a:ln>
                  <a:noFill/>
                </a:ln>
                <a:solidFill>
                  <a:srgbClr val="333399"/>
                </a:solidFill>
                <a:effectLst/>
                <a:uLnTx/>
                <a:uFillTx/>
                <a:latin typeface="仿宋_GB2312" pitchFamily="1" charset="-122"/>
                <a:ea typeface="黑体" pitchFamily="49" charset="-122"/>
              </a:rPr>
              <a:t>不同增益</a:t>
            </a:r>
          </a:p>
          <a:p>
            <a:pPr marL="0" marR="0" lvl="0" indent="0" defTabSz="914400" eaLnBrk="0" fontAlgn="auto" latinLnBrk="0" hangingPunct="0">
              <a:lnSpc>
                <a:spcPct val="100000"/>
              </a:lnSpc>
              <a:spcBef>
                <a:spcPct val="30000"/>
              </a:spcBef>
              <a:spcAft>
                <a:spcPct val="30000"/>
              </a:spcAft>
              <a:buClrTx/>
              <a:buSzTx/>
              <a:buFontTx/>
              <a:buNone/>
              <a:tabLst/>
              <a:defRPr/>
            </a:pPr>
            <a:r>
              <a:rPr kumimoji="0" lang="zh-CN" altLang="en-US" sz="2000" b="1" i="0" u="none" strike="noStrike" kern="0" cap="none" spc="0" normalizeH="0" baseline="0" noProof="0" smtClean="0">
                <a:ln>
                  <a:noFill/>
                </a:ln>
                <a:solidFill>
                  <a:srgbClr val="333399"/>
                </a:solidFill>
                <a:effectLst/>
                <a:uLnTx/>
                <a:uFillTx/>
                <a:latin typeface="仿宋_GB2312" pitchFamily="1" charset="-122"/>
                <a:ea typeface="黑体" pitchFamily="49" charset="-122"/>
              </a:rPr>
              <a:t>扩大探测</a:t>
            </a:r>
          </a:p>
          <a:p>
            <a:pPr marL="0" marR="0" lvl="0" indent="0" defTabSz="914400" eaLnBrk="0" fontAlgn="auto" latinLnBrk="0" hangingPunct="0">
              <a:lnSpc>
                <a:spcPct val="100000"/>
              </a:lnSpc>
              <a:spcBef>
                <a:spcPct val="30000"/>
              </a:spcBef>
              <a:spcAft>
                <a:spcPct val="30000"/>
              </a:spcAft>
              <a:buClrTx/>
              <a:buSzTx/>
              <a:buFontTx/>
              <a:buNone/>
              <a:tabLst/>
              <a:defRPr/>
            </a:pPr>
            <a:r>
              <a:rPr kumimoji="0" lang="zh-CN" altLang="en-US" sz="2000" b="1" i="0" u="none" strike="noStrike" kern="0" cap="none" spc="0" normalizeH="0" baseline="0" noProof="0" smtClean="0">
                <a:ln>
                  <a:noFill/>
                </a:ln>
                <a:solidFill>
                  <a:srgbClr val="333399"/>
                </a:solidFill>
                <a:effectLst/>
                <a:uLnTx/>
                <a:uFillTx/>
                <a:latin typeface="仿宋_GB2312" pitchFamily="1" charset="-122"/>
                <a:ea typeface="黑体" pitchFamily="49" charset="-122"/>
              </a:rPr>
              <a:t>动态范围</a:t>
            </a:r>
            <a:endParaRPr kumimoji="0" lang="zh-CN" altLang="en-US" sz="2800" b="0" i="0" u="none" strike="noStrike" kern="0" cap="none" spc="0" normalizeH="0" baseline="0" noProof="0" smtClean="0">
              <a:ln>
                <a:noFill/>
              </a:ln>
              <a:solidFill>
                <a:sysClr val="windowText" lastClr="000000"/>
              </a:solidFill>
              <a:effectLst/>
              <a:uLnTx/>
              <a:uFillTx/>
            </a:endParaRPr>
          </a:p>
        </p:txBody>
      </p:sp>
      <p:sp>
        <p:nvSpPr>
          <p:cNvPr id="17" name="Rectangle 12"/>
          <p:cNvSpPr>
            <a:spLocks noGrp="1" noChangeArrowheads="1"/>
          </p:cNvSpPr>
          <p:nvPr/>
        </p:nvSpPr>
        <p:spPr bwMode="auto">
          <a:xfrm>
            <a:off x="4500563" y="2782886"/>
            <a:ext cx="4535487" cy="360362"/>
          </a:xfrm>
          <a:prstGeom prst="rect">
            <a:avLst/>
          </a:prstGeom>
          <a:noFill/>
          <a:ln w="9525" cap="flat" cmpd="sng">
            <a:noFill/>
            <a:miter lim="800000"/>
            <a:headEnd/>
            <a:tailEnd/>
          </a:ln>
          <a:effectLst/>
        </p:spPr>
        <p:txBody>
          <a:bodyPr/>
          <a:lstStyle/>
          <a:p>
            <a:pPr marL="0" marR="0" lvl="0" indent="0" algn="ctr" defTabSz="914400" eaLnBrk="0" fontAlgn="auto" latinLnBrk="0" hangingPunct="0">
              <a:lnSpc>
                <a:spcPct val="100000"/>
              </a:lnSpc>
              <a:spcBef>
                <a:spcPct val="30000"/>
              </a:spcBef>
              <a:spcAft>
                <a:spcPct val="30000"/>
              </a:spcAft>
              <a:buClrTx/>
              <a:buSzTx/>
              <a:buFontTx/>
              <a:buNone/>
              <a:tabLst/>
              <a:defRPr/>
            </a:pPr>
            <a:r>
              <a:rPr kumimoji="0" lang="zh-CN" altLang="en-US" sz="2000" b="1" i="0" u="none" strike="noStrike" kern="0" cap="none" spc="0" normalizeH="0" baseline="0" noProof="0" dirty="0" smtClean="0">
                <a:ln>
                  <a:noFill/>
                </a:ln>
                <a:solidFill>
                  <a:srgbClr val="333399"/>
                </a:solidFill>
                <a:effectLst/>
                <a:uLnTx/>
                <a:uFillTx/>
                <a:latin typeface="仿宋_GB2312" pitchFamily="1" charset="-122"/>
                <a:ea typeface="黑体" pitchFamily="49" charset="-122"/>
              </a:rPr>
              <a:t>提高时间分辨能力，ms</a:t>
            </a:r>
            <a:r>
              <a:rPr kumimoji="0" lang="zh-CN" altLang="en-US" sz="2000" b="1" i="0" u="none" strike="noStrike" kern="0" cap="none" spc="0" normalizeH="0" baseline="0" noProof="0" dirty="0" smtClean="0">
                <a:ln>
                  <a:noFill/>
                </a:ln>
                <a:solidFill>
                  <a:srgbClr val="333399"/>
                </a:solidFill>
                <a:effectLst/>
                <a:uLnTx/>
                <a:uFillTx/>
                <a:latin typeface="仿宋_GB2312" pitchFamily="1" charset="-122"/>
                <a:ea typeface="黑体" pitchFamily="49" charset="-122"/>
                <a:sym typeface="宋体" pitchFamily="2" charset="-122"/>
              </a:rPr>
              <a:t>→us→ns</a:t>
            </a:r>
            <a:endParaRPr kumimoji="0" lang="zh-CN" altLang="en-US" sz="2800" b="0" i="0" u="none" strike="noStrike" kern="0" cap="none" spc="0" normalizeH="0" baseline="0" noProof="0" dirty="0" smtClean="0">
              <a:ln>
                <a:noFill/>
              </a:ln>
              <a:solidFill>
                <a:sysClr val="windowText" lastClr="000000"/>
              </a:solidFill>
              <a:effectLst/>
              <a:uLnTx/>
              <a:uFillTx/>
            </a:endParaRPr>
          </a:p>
        </p:txBody>
      </p:sp>
      <p:sp>
        <p:nvSpPr>
          <p:cNvPr id="18" name="Rectangle 13"/>
          <p:cNvSpPr>
            <a:spLocks noGrp="1" noChangeArrowheads="1"/>
          </p:cNvSpPr>
          <p:nvPr/>
        </p:nvSpPr>
        <p:spPr bwMode="auto">
          <a:xfrm>
            <a:off x="4572000" y="4684713"/>
            <a:ext cx="4537075" cy="431800"/>
          </a:xfrm>
          <a:prstGeom prst="rect">
            <a:avLst/>
          </a:prstGeom>
          <a:noFill/>
          <a:ln w="9525" cap="flat" cmpd="sng">
            <a:noFill/>
            <a:bevel/>
            <a:headEnd/>
            <a:tailEnd/>
          </a:ln>
          <a:effectLst/>
        </p:spPr>
        <p:txBody>
          <a:bodyPr/>
          <a:lstStyle/>
          <a:p>
            <a:pPr marL="0" marR="0" lvl="0" indent="0" algn="ctr" defTabSz="914400" eaLnBrk="0" fontAlgn="auto" latinLnBrk="0" hangingPunct="0">
              <a:lnSpc>
                <a:spcPct val="100000"/>
              </a:lnSpc>
              <a:spcBef>
                <a:spcPct val="30000"/>
              </a:spcBef>
              <a:spcAft>
                <a:spcPct val="30000"/>
              </a:spcAft>
              <a:buClrTx/>
              <a:buSzTx/>
              <a:buFontTx/>
              <a:buNone/>
              <a:tabLst/>
              <a:defRPr/>
            </a:pPr>
            <a:r>
              <a:rPr kumimoji="0" lang="zh-CN" altLang="en-US" sz="2000" b="1" i="0" u="none" strike="noStrike" kern="0" cap="none" spc="0" normalizeH="0" baseline="0" noProof="0" smtClean="0">
                <a:ln>
                  <a:noFill/>
                </a:ln>
                <a:solidFill>
                  <a:srgbClr val="333399"/>
                </a:solidFill>
                <a:effectLst/>
                <a:uLnTx/>
                <a:uFillTx/>
                <a:latin typeface="仿宋_GB2312" pitchFamily="1" charset="-122"/>
                <a:ea typeface="黑体" pitchFamily="49" charset="-122"/>
                <a:sym typeface="宋体" pitchFamily="2" charset="-122"/>
              </a:rPr>
              <a:t>增加能量分辨能力，进行多色测量</a:t>
            </a:r>
            <a:endParaRPr kumimoji="0" lang="zh-CN" altLang="en-US" sz="2800" b="0" i="0" u="none" strike="noStrike" kern="0" cap="none" spc="0" normalizeH="0" baseline="0" noProof="0" smtClean="0">
              <a:ln>
                <a:noFill/>
              </a:ln>
              <a:solidFill>
                <a:sysClr val="windowText" lastClr="000000"/>
              </a:solidFill>
              <a:effectLst/>
              <a:uLnTx/>
              <a:uFillTx/>
            </a:endParaRPr>
          </a:p>
        </p:txBody>
      </p:sp>
      <p:sp>
        <p:nvSpPr>
          <p:cNvPr id="19" name="Rectangle 14"/>
          <p:cNvSpPr>
            <a:spLocks noChangeArrowheads="1"/>
          </p:cNvSpPr>
          <p:nvPr/>
        </p:nvSpPr>
        <p:spPr bwMode="auto">
          <a:xfrm>
            <a:off x="107950" y="2786057"/>
            <a:ext cx="4392613" cy="1795467"/>
          </a:xfrm>
          <a:prstGeom prst="rect">
            <a:avLst/>
          </a:prstGeom>
          <a:noFill/>
          <a:ln w="9525" cmpd="sng">
            <a:solidFill>
              <a:srgbClr val="000000"/>
            </a:solidFill>
            <a:miter lim="800000"/>
            <a:headEnd/>
            <a:tailEn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0" name="Rectangle 15"/>
          <p:cNvSpPr>
            <a:spLocks noChangeArrowheads="1"/>
          </p:cNvSpPr>
          <p:nvPr/>
        </p:nvSpPr>
        <p:spPr bwMode="auto">
          <a:xfrm>
            <a:off x="107950" y="4725988"/>
            <a:ext cx="4392613" cy="2065337"/>
          </a:xfrm>
          <a:prstGeom prst="rect">
            <a:avLst/>
          </a:prstGeom>
          <a:noFill/>
          <a:ln w="9525" cap="flat" cmpd="sng">
            <a:solidFill>
              <a:srgbClr val="000000"/>
            </a:solidFill>
            <a:bevel/>
            <a:headEnd/>
            <a:tailEn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1" name="Rectangle 16"/>
          <p:cNvSpPr>
            <a:spLocks noChangeArrowheads="1"/>
          </p:cNvSpPr>
          <p:nvPr/>
        </p:nvSpPr>
        <p:spPr bwMode="auto">
          <a:xfrm>
            <a:off x="4565650" y="2786057"/>
            <a:ext cx="4392613" cy="1795467"/>
          </a:xfrm>
          <a:prstGeom prst="rect">
            <a:avLst/>
          </a:prstGeom>
          <a:noFill/>
          <a:ln w="9525" cap="flat" cmpd="sng">
            <a:solidFill>
              <a:srgbClr val="000000"/>
            </a:solidFill>
            <a:bevel/>
            <a:headEnd/>
            <a:tailEn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2" name="Rectangle 17"/>
          <p:cNvSpPr>
            <a:spLocks noChangeArrowheads="1"/>
          </p:cNvSpPr>
          <p:nvPr/>
        </p:nvSpPr>
        <p:spPr bwMode="auto">
          <a:xfrm>
            <a:off x="4565650" y="4725988"/>
            <a:ext cx="4391025" cy="2065337"/>
          </a:xfrm>
          <a:prstGeom prst="rect">
            <a:avLst/>
          </a:prstGeom>
          <a:noFill/>
          <a:ln w="9525" cap="flat" cmpd="sng">
            <a:solidFill>
              <a:srgbClr val="000000"/>
            </a:solidFill>
            <a:miter lim="800000"/>
            <a:headEnd/>
            <a:tailEn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1026" name="Object 2"/>
          <p:cNvGraphicFramePr>
            <a:graphicFrameLocks noChangeAspect="1"/>
          </p:cNvGraphicFramePr>
          <p:nvPr/>
        </p:nvGraphicFramePr>
        <p:xfrm>
          <a:off x="2444756" y="2880570"/>
          <a:ext cx="1195225" cy="1620000"/>
        </p:xfrm>
        <a:graphic>
          <a:graphicData uri="http://schemas.openxmlformats.org/presentationml/2006/ole">
            <mc:AlternateContent xmlns:mc="http://schemas.openxmlformats.org/markup-compatibility/2006">
              <mc:Choice xmlns:v="urn:schemas-microsoft-com:vml" Requires="v">
                <p:oleObj spid="_x0000_s1269" r:id="rId5" imgW="3038717" imgH="4115117" progId="PBrush">
                  <p:embed/>
                </p:oleObj>
              </mc:Choice>
              <mc:Fallback>
                <p:oleObj r:id="rId5" imgW="3038717" imgH="4115117" progId="PBrush">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4756" y="2880570"/>
                        <a:ext cx="1195225" cy="162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p:cNvGraphicFramePr>
          <p:nvPr/>
        </p:nvGraphicFramePr>
        <p:xfrm>
          <a:off x="2339975" y="4940300"/>
          <a:ext cx="1943100" cy="1728788"/>
        </p:xfrm>
        <a:graphic>
          <a:graphicData uri="http://schemas.openxmlformats.org/presentationml/2006/ole">
            <mc:AlternateContent xmlns:mc="http://schemas.openxmlformats.org/markup-compatibility/2006">
              <mc:Choice xmlns:v="urn:schemas-microsoft-com:vml" Requires="v">
                <p:oleObj spid="_x0000_s1270" r:id="rId7" imgW="7591637" imgH="7048757" progId="PBrush">
                  <p:embed/>
                </p:oleObj>
              </mc:Choice>
              <mc:Fallback>
                <p:oleObj r:id="rId7" imgW="7591637" imgH="7048757" progId="PBrush">
                  <p:embed/>
                  <p:pic>
                    <p:nvPicPr>
                      <p:cNvPr id="0" name="Picture 2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4940300"/>
                        <a:ext cx="1943100" cy="172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p:cNvGraphicFramePr>
          <p:nvPr/>
        </p:nvGraphicFramePr>
        <p:xfrm>
          <a:off x="5005388" y="5086350"/>
          <a:ext cx="3600450" cy="1654175"/>
        </p:xfrm>
        <a:graphic>
          <a:graphicData uri="http://schemas.openxmlformats.org/presentationml/2006/ole">
            <mc:AlternateContent xmlns:mc="http://schemas.openxmlformats.org/markup-compatibility/2006">
              <mc:Choice xmlns:v="urn:schemas-microsoft-com:vml" Requires="v">
                <p:oleObj spid="_x0000_s1271" r:id="rId9" imgW="8058557" imgH="3858077" progId="PBrush">
                  <p:embed/>
                </p:oleObj>
              </mc:Choice>
              <mc:Fallback>
                <p:oleObj r:id="rId9" imgW="8058557" imgH="3858077" progId="PBrush">
                  <p:embed/>
                  <p:pic>
                    <p:nvPicPr>
                      <p:cNvPr id="0" name="Picture 2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5388" y="5086350"/>
                        <a:ext cx="3600450" cy="165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灯片编号占位符 22"/>
          <p:cNvSpPr>
            <a:spLocks noGrp="1"/>
          </p:cNvSpPr>
          <p:nvPr>
            <p:ph type="sldNum" sz="quarter" idx="12"/>
          </p:nvPr>
        </p:nvSpPr>
        <p:spPr/>
        <p:txBody>
          <a:bodyPr/>
          <a:lstStyle/>
          <a:p>
            <a:fld id="{78B8CA21-BDD0-4F93-AF7C-7DDFF7460155}" type="slidenum">
              <a:rPr lang="zh-CN" altLang="en-US" smtClean="0"/>
              <a:pPr/>
              <a:t>8</a:t>
            </a:fld>
            <a:endParaRPr lang="zh-CN" altLang="en-US"/>
          </a:p>
        </p:txBody>
      </p:sp>
      <p:sp>
        <p:nvSpPr>
          <p:cNvPr id="24" name="标题 1"/>
          <p:cNvSpPr txBox="1">
            <a:spLocks/>
          </p:cNvSpPr>
          <p:nvPr/>
        </p:nvSpPr>
        <p:spPr>
          <a:xfrm>
            <a:off x="142844" y="188640"/>
            <a:ext cx="9001156" cy="64807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硅像素</a:t>
            </a:r>
            <a:r>
              <a:rPr lang="en-US" altLang="en-US" sz="24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X-</a:t>
            </a:r>
            <a:r>
              <a:rPr lang="zh-CN" altLang="en-US" sz="24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射线成像探测器及其读出电子学</a:t>
            </a:r>
            <a:endParaRPr lang="zh-CN" altLang="en-US" sz="2400" b="1" dirty="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51520" y="90256"/>
            <a:ext cx="8712968" cy="766976"/>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zh-CN" altLang="en-US" sz="20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硅</a:t>
            </a:r>
            <a:r>
              <a:rPr lang="zh-CN" altLang="en-US" sz="2000" b="1" dirty="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像素</a:t>
            </a:r>
            <a:r>
              <a:rPr lang="en-US" altLang="zh-CN" sz="2000" b="1" dirty="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X-</a:t>
            </a:r>
            <a:r>
              <a:rPr lang="zh-CN" altLang="en-US" sz="2000" b="1" dirty="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射线成像探测器及其读出</a:t>
            </a:r>
            <a:r>
              <a:rPr lang="zh-CN" altLang="en-US" sz="20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rPr>
              <a:t>电子学</a:t>
            </a:r>
            <a:endParaRPr lang="en-US" altLang="zh-CN" sz="2000" b="1" dirty="0" smtClean="0">
              <a:solidFill>
                <a:schemeClr val="tx1">
                  <a:lumMod val="85000"/>
                  <a:lumOff val="15000"/>
                </a:schemeClr>
              </a:solidFill>
              <a:effectLst>
                <a:glow rad="101600">
                  <a:schemeClr val="bg1">
                    <a:lumMod val="75000"/>
                    <a:alpha val="60000"/>
                  </a:schemeClr>
                </a:glow>
              </a:effectLst>
              <a:latin typeface="微软雅黑" panose="020B0503020204020204" pitchFamily="34" charset="-122"/>
              <a:ea typeface="微软雅黑" panose="020B0503020204020204" pitchFamily="34" charset="-122"/>
            </a:endParaRPr>
          </a:p>
        </p:txBody>
      </p:sp>
      <p:sp>
        <p:nvSpPr>
          <p:cNvPr id="3" name="矩形 2"/>
          <p:cNvSpPr/>
          <p:nvPr/>
        </p:nvSpPr>
        <p:spPr bwMode="auto">
          <a:xfrm>
            <a:off x="0" y="955616"/>
            <a:ext cx="9144000" cy="77537"/>
          </a:xfrm>
          <a:prstGeom prst="rect">
            <a:avLst/>
          </a:prstGeom>
          <a:gradFill flip="none" rotWithShape="1">
            <a:gsLst>
              <a:gs pos="0">
                <a:srgbClr val="0070C0">
                  <a:shade val="30000"/>
                  <a:satMod val="115000"/>
                </a:srgbClr>
              </a:gs>
              <a:gs pos="50000">
                <a:srgbClr val="008BFE"/>
              </a:gs>
              <a:gs pos="100000">
                <a:srgbClr val="4BAEFF"/>
              </a:gs>
            </a:gsLst>
            <a:lin ang="108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4" name="圆角矩形 3"/>
          <p:cNvSpPr/>
          <p:nvPr/>
        </p:nvSpPr>
        <p:spPr bwMode="auto">
          <a:xfrm>
            <a:off x="369168" y="1214422"/>
            <a:ext cx="8367960" cy="5429288"/>
          </a:xfrm>
          <a:prstGeom prst="roundRect">
            <a:avLst>
              <a:gd name="adj" fmla="val 5743"/>
            </a:avLst>
          </a:prstGeom>
          <a:no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6" name="矩形 5"/>
          <p:cNvSpPr/>
          <p:nvPr/>
        </p:nvSpPr>
        <p:spPr>
          <a:xfrm>
            <a:off x="539552" y="1124744"/>
            <a:ext cx="4572000" cy="2677656"/>
          </a:xfrm>
          <a:prstGeom prst="rect">
            <a:avLst/>
          </a:prstGeom>
        </p:spPr>
        <p:txBody>
          <a:bodyPr>
            <a:spAutoFit/>
          </a:bodyPr>
          <a:lstStyle/>
          <a:p>
            <a:pPr marL="0" lvl="1" indent="-342900">
              <a:lnSpc>
                <a:spcPct val="120000"/>
              </a:lnSpc>
              <a:buFont typeface="Wingdings" panose="05000000000000000000" pitchFamily="2" charset="2"/>
              <a:buChar char="n"/>
            </a:pPr>
            <a:r>
              <a:rPr lang="zh-CN" altLang="en-US" sz="2000" b="1" dirty="0">
                <a:solidFill>
                  <a:srgbClr val="0000FF"/>
                </a:solidFill>
                <a:latin typeface="微软雅黑" panose="020B0503020204020204" pitchFamily="34" charset="-122"/>
                <a:ea typeface="微软雅黑" panose="020B0503020204020204" pitchFamily="34" charset="-122"/>
              </a:rPr>
              <a:t>强化能力建设，全面掌握关键</a:t>
            </a:r>
            <a:r>
              <a:rPr lang="zh-CN" altLang="en-US" sz="2000" b="1" dirty="0" smtClean="0">
                <a:solidFill>
                  <a:srgbClr val="0000FF"/>
                </a:solidFill>
                <a:latin typeface="微软雅黑" panose="020B0503020204020204" pitchFamily="34" charset="-122"/>
                <a:ea typeface="微软雅黑" panose="020B0503020204020204" pitchFamily="34" charset="-122"/>
              </a:rPr>
              <a:t>技术</a:t>
            </a:r>
            <a:endParaRPr lang="en-US" altLang="zh-CN" sz="2000" b="1" dirty="0" smtClean="0">
              <a:solidFill>
                <a:srgbClr val="0000FF"/>
              </a:solidFill>
              <a:latin typeface="微软雅黑" panose="020B0503020204020204" pitchFamily="34" charset="-122"/>
              <a:ea typeface="微软雅黑" panose="020B0503020204020204" pitchFamily="34" charset="-122"/>
            </a:endParaRPr>
          </a:p>
          <a:p>
            <a:pPr marL="0" lvl="1" indent="-342900">
              <a:lnSpc>
                <a:spcPct val="120000"/>
              </a:lnSpc>
              <a:buFont typeface="Wingdings" panose="05000000000000000000" pitchFamily="2" charset="2"/>
              <a:buChar char="n"/>
            </a:pPr>
            <a:r>
              <a:rPr lang="zh-CN" altLang="en-US" sz="2000" b="1" dirty="0" smtClean="0">
                <a:solidFill>
                  <a:srgbClr val="0000FF"/>
                </a:solidFill>
                <a:latin typeface="微软雅黑" panose="020B0503020204020204" pitchFamily="34" charset="-122"/>
                <a:ea typeface="微软雅黑" panose="020B0503020204020204" pitchFamily="34" charset="-122"/>
              </a:rPr>
              <a:t>整体性</a:t>
            </a:r>
            <a:r>
              <a:rPr lang="zh-CN" altLang="en-US" sz="2000" b="1" dirty="0">
                <a:solidFill>
                  <a:srgbClr val="0000FF"/>
                </a:solidFill>
                <a:latin typeface="微软雅黑" panose="020B0503020204020204" pitchFamily="34" charset="-122"/>
                <a:ea typeface="微软雅黑" panose="020B0503020204020204" pitchFamily="34" charset="-122"/>
              </a:rPr>
              <a:t>能达到国际先进水平</a:t>
            </a:r>
            <a:endParaRPr lang="en-US" altLang="zh-CN" sz="2000" b="1" dirty="0">
              <a:solidFill>
                <a:srgbClr val="0000FF"/>
              </a:solidFill>
              <a:latin typeface="微软雅黑" panose="020B0503020204020204" pitchFamily="34" charset="-122"/>
              <a:ea typeface="微软雅黑" panose="020B0503020204020204" pitchFamily="34" charset="-122"/>
            </a:endParaRPr>
          </a:p>
          <a:p>
            <a:pPr marL="0" lvl="1" indent="-342900">
              <a:lnSpc>
                <a:spcPct val="120000"/>
              </a:lnSpc>
              <a:buFont typeface="Wingdings" panose="05000000000000000000" pitchFamily="2" charset="2"/>
              <a:buChar char="n"/>
            </a:pPr>
            <a:r>
              <a:rPr lang="zh-CN" altLang="en-US" sz="2000" b="1" dirty="0">
                <a:solidFill>
                  <a:srgbClr val="0000FF"/>
                </a:solidFill>
                <a:latin typeface="微软雅黑" panose="020B0503020204020204" pitchFamily="34" charset="-122"/>
                <a:ea typeface="微软雅黑" panose="020B0503020204020204" pitchFamily="34" charset="-122"/>
              </a:rPr>
              <a:t>实现高密度封装工艺</a:t>
            </a:r>
            <a:endParaRPr lang="en-US" altLang="zh-CN" sz="2000" b="1" dirty="0">
              <a:solidFill>
                <a:srgbClr val="0000FF"/>
              </a:solidFill>
              <a:latin typeface="微软雅黑" panose="020B0503020204020204" pitchFamily="34" charset="-122"/>
              <a:ea typeface="微软雅黑" panose="020B0503020204020204" pitchFamily="34" charset="-122"/>
            </a:endParaRPr>
          </a:p>
          <a:p>
            <a:pPr marL="0" lvl="1" indent="-342900">
              <a:lnSpc>
                <a:spcPct val="120000"/>
              </a:lnSpc>
              <a:buFont typeface="Wingdings" panose="05000000000000000000" pitchFamily="2" charset="2"/>
              <a:buChar char="n"/>
            </a:pPr>
            <a:r>
              <a:rPr lang="zh-CN" altLang="en-US" sz="2000" b="1" dirty="0">
                <a:solidFill>
                  <a:srgbClr val="0000FF"/>
                </a:solidFill>
                <a:latin typeface="微软雅黑" panose="020B0503020204020204" pitchFamily="34" charset="-122"/>
                <a:ea typeface="微软雅黑" panose="020B0503020204020204" pitchFamily="34" charset="-122"/>
              </a:rPr>
              <a:t>搭建高性能测试平台</a:t>
            </a:r>
            <a:r>
              <a:rPr lang="en-US" altLang="zh-CN" sz="2000" b="1" dirty="0">
                <a:solidFill>
                  <a:srgbClr val="0000FF"/>
                </a:solidFill>
                <a:latin typeface="微软雅黑" panose="020B0503020204020204" pitchFamily="34" charset="-122"/>
                <a:ea typeface="微软雅黑" panose="020B0503020204020204" pitchFamily="34" charset="-122"/>
              </a:rPr>
              <a:t> </a:t>
            </a:r>
            <a:endParaRPr lang="en-US" altLang="zh-CN" sz="2000" b="1" dirty="0" smtClean="0">
              <a:solidFill>
                <a:srgbClr val="0000FF"/>
              </a:solidFill>
              <a:latin typeface="微软雅黑" panose="020B0503020204020204" pitchFamily="34" charset="-122"/>
              <a:ea typeface="微软雅黑" panose="020B0503020204020204" pitchFamily="34" charset="-122"/>
            </a:endParaRPr>
          </a:p>
          <a:p>
            <a:pPr marL="0" lvl="1" indent="-342900">
              <a:lnSpc>
                <a:spcPct val="120000"/>
              </a:lnSpc>
              <a:buFont typeface="Wingdings" panose="05000000000000000000" pitchFamily="2" charset="2"/>
              <a:buChar char="n"/>
            </a:pPr>
            <a:r>
              <a:rPr lang="zh-CN" altLang="en-US" sz="2000" b="1" dirty="0">
                <a:solidFill>
                  <a:srgbClr val="0000FF"/>
                </a:solidFill>
                <a:latin typeface="微软雅黑" panose="020B0503020204020204" pitchFamily="34" charset="-122"/>
                <a:ea typeface="微软雅黑" panose="020B0503020204020204" pitchFamily="34" charset="-122"/>
              </a:rPr>
              <a:t>实现创新和突破，在时间分辨、能量分辨等性能方面达到国际领先水平。</a:t>
            </a:r>
          </a:p>
          <a:p>
            <a:pPr marL="0" lvl="1" indent="-342900">
              <a:lnSpc>
                <a:spcPct val="120000"/>
              </a:lnSpc>
              <a:buFont typeface="Wingdings" panose="05000000000000000000" pitchFamily="2" charset="2"/>
              <a:buChar char="n"/>
            </a:pPr>
            <a:endParaRPr lang="zh-CN" altLang="en-US" sz="2000" b="1" dirty="0">
              <a:solidFill>
                <a:srgbClr val="0000FF"/>
              </a:solidFill>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3085840474"/>
              </p:ext>
            </p:extLst>
          </p:nvPr>
        </p:nvGraphicFramePr>
        <p:xfrm>
          <a:off x="365529" y="3357562"/>
          <a:ext cx="8375238" cy="3071835"/>
        </p:xfrm>
        <a:graphic>
          <a:graphicData uri="http://schemas.openxmlformats.org/drawingml/2006/table">
            <a:tbl>
              <a:tblPr firstRow="1" bandRow="1">
                <a:tableStyleId>{EB9631B5-78F2-41C9-869B-9F39066F8104}</a:tableStyleId>
              </a:tblPr>
              <a:tblGrid>
                <a:gridCol w="1451126"/>
                <a:gridCol w="1839959"/>
                <a:gridCol w="1821483"/>
                <a:gridCol w="3262670"/>
              </a:tblGrid>
              <a:tr h="389595">
                <a:tc>
                  <a:txBody>
                    <a:bodyPr/>
                    <a:lstStyle/>
                    <a:p>
                      <a:pPr marL="0" indent="0" algn="ctr">
                        <a:spcAft>
                          <a:spcPts val="0"/>
                        </a:spcAft>
                      </a:pPr>
                      <a:r>
                        <a:rPr lang="zh-CN" sz="1800" kern="100" dirty="0">
                          <a:latin typeface="Times New Roman" pitchFamily="18" charset="0"/>
                          <a:ea typeface="微软雅黑" pitchFamily="34" charset="-122"/>
                        </a:rPr>
                        <a:t>对比指标</a:t>
                      </a:r>
                      <a:endParaRPr lang="zh-CN" sz="1800" kern="100" dirty="0">
                        <a:solidFill>
                          <a:schemeClr val="tx1"/>
                        </a:solidFill>
                        <a:latin typeface="Times New Roman" pitchFamily="18" charset="0"/>
                        <a:ea typeface="微软雅黑" pitchFamily="34" charset="-122"/>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800" kern="100" dirty="0">
                          <a:latin typeface="Times New Roman" pitchFamily="18" charset="0"/>
                          <a:ea typeface="微软雅黑" pitchFamily="34" charset="-122"/>
                        </a:rPr>
                        <a:t>Pilatus I chip</a:t>
                      </a:r>
                      <a:endParaRPr lang="zh-CN" sz="1800" kern="100" dirty="0">
                        <a:solidFill>
                          <a:schemeClr val="tx1"/>
                        </a:solidFill>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800" kern="100" dirty="0">
                          <a:latin typeface="Times New Roman" pitchFamily="18" charset="0"/>
                          <a:ea typeface="微软雅黑" pitchFamily="34" charset="-122"/>
                        </a:rPr>
                        <a:t>Pilatus II chip</a:t>
                      </a:r>
                      <a:endParaRPr lang="zh-CN" sz="1800" kern="100" dirty="0">
                        <a:solidFill>
                          <a:schemeClr val="tx1"/>
                        </a:solidFill>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zh-CN" sz="1800" kern="100" dirty="0">
                          <a:solidFill>
                            <a:srgbClr val="FF0000"/>
                          </a:solidFill>
                          <a:latin typeface="Times New Roman" pitchFamily="18" charset="0"/>
                          <a:ea typeface="微软雅黑" pitchFamily="34" charset="-122"/>
                        </a:rPr>
                        <a:t>本设计</a:t>
                      </a:r>
                      <a:endParaRPr lang="zh-CN" sz="1800" kern="100" dirty="0">
                        <a:solidFill>
                          <a:srgbClr val="FF0000"/>
                        </a:solidFill>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tcPr>
                </a:tc>
              </a:tr>
              <a:tr h="144145">
                <a:tc>
                  <a:txBody>
                    <a:bodyPr/>
                    <a:lstStyle/>
                    <a:p>
                      <a:pPr marL="0" indent="0" algn="ctr">
                        <a:spcAft>
                          <a:spcPts val="0"/>
                        </a:spcAft>
                      </a:pPr>
                      <a:r>
                        <a:rPr lang="zh-CN" sz="1600" kern="100" dirty="0">
                          <a:latin typeface="Times New Roman" pitchFamily="18" charset="0"/>
                          <a:ea typeface="微软雅黑" pitchFamily="34" charset="-122"/>
                        </a:rPr>
                        <a:t>像素尺寸</a:t>
                      </a:r>
                      <a:endParaRPr lang="zh-CN" sz="1600" b="1" kern="100" dirty="0">
                        <a:latin typeface="Times New Roman" pitchFamily="18" charset="0"/>
                        <a:ea typeface="微软雅黑" pitchFamily="34" charset="-122"/>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a:latin typeface="Times New Roman" pitchFamily="18" charset="0"/>
                          <a:ea typeface="微软雅黑" pitchFamily="34" charset="-122"/>
                        </a:rPr>
                        <a:t>217μm×217μm</a:t>
                      </a:r>
                      <a:endParaRPr lang="zh-CN" sz="1600" kern="10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a:latin typeface="Times New Roman" pitchFamily="18" charset="0"/>
                          <a:ea typeface="微软雅黑" pitchFamily="34" charset="-122"/>
                        </a:rPr>
                        <a:t>172μm×172μm</a:t>
                      </a:r>
                      <a:endParaRPr lang="zh-CN" sz="1600" kern="10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dirty="0">
                          <a:solidFill>
                            <a:srgbClr val="FF0000"/>
                          </a:solidFill>
                          <a:latin typeface="Times New Roman" pitchFamily="18" charset="0"/>
                          <a:ea typeface="微软雅黑" pitchFamily="34" charset="-122"/>
                        </a:rPr>
                        <a:t>150μm×150μm</a:t>
                      </a:r>
                      <a:endParaRPr lang="zh-CN" sz="1600" kern="100" dirty="0">
                        <a:solidFill>
                          <a:srgbClr val="FF0000"/>
                        </a:solidFill>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tcPr>
                </a:tc>
              </a:tr>
              <a:tr h="144145">
                <a:tc>
                  <a:txBody>
                    <a:bodyPr/>
                    <a:lstStyle/>
                    <a:p>
                      <a:pPr marL="0" indent="0" algn="ctr">
                        <a:spcAft>
                          <a:spcPts val="0"/>
                        </a:spcAft>
                      </a:pPr>
                      <a:r>
                        <a:rPr lang="zh-CN" sz="1600" kern="100" dirty="0">
                          <a:latin typeface="Times New Roman" pitchFamily="18" charset="0"/>
                          <a:ea typeface="微软雅黑" pitchFamily="34" charset="-122"/>
                        </a:rPr>
                        <a:t>像素阵列</a:t>
                      </a:r>
                      <a:endParaRPr lang="zh-CN" sz="1600" b="1" kern="100" dirty="0">
                        <a:latin typeface="Times New Roman" pitchFamily="18" charset="0"/>
                        <a:ea typeface="微软雅黑" pitchFamily="34" charset="-122"/>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a:latin typeface="Times New Roman" pitchFamily="18" charset="0"/>
                          <a:ea typeface="微软雅黑" pitchFamily="34" charset="-122"/>
                        </a:rPr>
                        <a:t>44×78</a:t>
                      </a:r>
                      <a:endParaRPr lang="zh-CN" sz="1600" kern="10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a:latin typeface="Times New Roman" pitchFamily="18" charset="0"/>
                          <a:ea typeface="微软雅黑" pitchFamily="34" charset="-122"/>
                        </a:rPr>
                        <a:t>60×97</a:t>
                      </a:r>
                      <a:endParaRPr lang="zh-CN" sz="1600" kern="10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dirty="0">
                          <a:solidFill>
                            <a:srgbClr val="FF0000"/>
                          </a:solidFill>
                          <a:latin typeface="Times New Roman" pitchFamily="18" charset="0"/>
                          <a:ea typeface="微软雅黑" pitchFamily="34" charset="-122"/>
                        </a:rPr>
                        <a:t>72×104</a:t>
                      </a:r>
                      <a:endParaRPr lang="zh-CN" sz="1600" kern="100" dirty="0">
                        <a:solidFill>
                          <a:srgbClr val="FF0000"/>
                        </a:solidFill>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tcPr>
                </a:tc>
              </a:tr>
              <a:tr h="144145">
                <a:tc>
                  <a:txBody>
                    <a:bodyPr/>
                    <a:lstStyle/>
                    <a:p>
                      <a:pPr marL="0" indent="0" algn="ctr">
                        <a:spcAft>
                          <a:spcPts val="0"/>
                        </a:spcAft>
                      </a:pPr>
                      <a:r>
                        <a:rPr lang="zh-CN" sz="1600" kern="100" dirty="0">
                          <a:latin typeface="Times New Roman" pitchFamily="18" charset="0"/>
                          <a:ea typeface="微软雅黑" pitchFamily="34" charset="-122"/>
                        </a:rPr>
                        <a:t>帧刷新率</a:t>
                      </a:r>
                      <a:endParaRPr lang="zh-CN" sz="1600" b="1" kern="100" dirty="0">
                        <a:latin typeface="Times New Roman" pitchFamily="18" charset="0"/>
                        <a:ea typeface="微软雅黑" pitchFamily="34" charset="-122"/>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a:latin typeface="Times New Roman" pitchFamily="18" charset="0"/>
                          <a:ea typeface="微软雅黑" pitchFamily="34" charset="-122"/>
                        </a:rPr>
                        <a:t>10Hz (Pilatus 1M)</a:t>
                      </a:r>
                      <a:endParaRPr lang="zh-CN" sz="1600" kern="10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dirty="0">
                          <a:latin typeface="Times New Roman" pitchFamily="18" charset="0"/>
                          <a:ea typeface="微软雅黑" pitchFamily="34" charset="-122"/>
                        </a:rPr>
                        <a:t>30Hz (Pilatus 2M)</a:t>
                      </a:r>
                      <a:endParaRPr lang="zh-CN" sz="1600" kern="100" dirty="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dirty="0">
                          <a:solidFill>
                            <a:srgbClr val="FF0000"/>
                          </a:solidFill>
                          <a:latin typeface="Times New Roman" pitchFamily="18" charset="0"/>
                          <a:ea typeface="微软雅黑" pitchFamily="34" charset="-122"/>
                        </a:rPr>
                        <a:t>&gt;1.2kHz@20MHz </a:t>
                      </a:r>
                      <a:r>
                        <a:rPr lang="en-US" sz="1600" kern="100" dirty="0" err="1">
                          <a:solidFill>
                            <a:srgbClr val="FF0000"/>
                          </a:solidFill>
                          <a:latin typeface="Times New Roman" pitchFamily="18" charset="0"/>
                          <a:ea typeface="微软雅黑" pitchFamily="34" charset="-122"/>
                        </a:rPr>
                        <a:t>Clk</a:t>
                      </a:r>
                      <a:r>
                        <a:rPr lang="en-US" sz="1600" kern="100" dirty="0">
                          <a:solidFill>
                            <a:srgbClr val="FF0000"/>
                          </a:solidFill>
                          <a:latin typeface="Times New Roman" pitchFamily="18" charset="0"/>
                          <a:ea typeface="微软雅黑" pitchFamily="34" charset="-122"/>
                        </a:rPr>
                        <a:t> (360k pixels)</a:t>
                      </a:r>
                      <a:endParaRPr lang="zh-CN" sz="1600" kern="100" dirty="0">
                        <a:solidFill>
                          <a:srgbClr val="FF0000"/>
                        </a:solidFill>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tcPr>
                </a:tc>
              </a:tr>
              <a:tr h="144145">
                <a:tc>
                  <a:txBody>
                    <a:bodyPr/>
                    <a:lstStyle/>
                    <a:p>
                      <a:pPr marL="0" indent="0" algn="ctr">
                        <a:spcAft>
                          <a:spcPts val="0"/>
                        </a:spcAft>
                      </a:pPr>
                      <a:r>
                        <a:rPr lang="zh-CN" sz="1600" kern="100" dirty="0">
                          <a:latin typeface="Times New Roman" pitchFamily="18" charset="0"/>
                          <a:ea typeface="微软雅黑" pitchFamily="34" charset="-122"/>
                        </a:rPr>
                        <a:t>读出时钟</a:t>
                      </a:r>
                      <a:endParaRPr lang="zh-CN" sz="1600" b="1" kern="100" dirty="0">
                        <a:latin typeface="Times New Roman" pitchFamily="18" charset="0"/>
                        <a:ea typeface="微软雅黑" pitchFamily="34" charset="-122"/>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a:latin typeface="Times New Roman" pitchFamily="18" charset="0"/>
                          <a:ea typeface="微软雅黑" pitchFamily="34" charset="-122"/>
                        </a:rPr>
                        <a:t>10MHz</a:t>
                      </a:r>
                      <a:endParaRPr lang="zh-CN" sz="1600" kern="10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a:latin typeface="Times New Roman" pitchFamily="18" charset="0"/>
                          <a:ea typeface="微软雅黑" pitchFamily="34" charset="-122"/>
                        </a:rPr>
                        <a:t>66.6MHz</a:t>
                      </a:r>
                      <a:endParaRPr lang="zh-CN" sz="1600" kern="10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dirty="0">
                          <a:solidFill>
                            <a:srgbClr val="FF0000"/>
                          </a:solidFill>
                          <a:latin typeface="Times New Roman" pitchFamily="18" charset="0"/>
                          <a:ea typeface="微软雅黑" pitchFamily="34" charset="-122"/>
                        </a:rPr>
                        <a:t>&gt;20MHz</a:t>
                      </a:r>
                      <a:endParaRPr lang="zh-CN" sz="1600" kern="100" dirty="0">
                        <a:solidFill>
                          <a:srgbClr val="FF0000"/>
                        </a:solidFill>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tcPr>
                </a:tc>
              </a:tr>
              <a:tr h="144145">
                <a:tc>
                  <a:txBody>
                    <a:bodyPr/>
                    <a:lstStyle/>
                    <a:p>
                      <a:pPr marL="0" indent="0" algn="ctr">
                        <a:spcAft>
                          <a:spcPts val="0"/>
                        </a:spcAft>
                      </a:pPr>
                      <a:r>
                        <a:rPr lang="zh-CN" sz="1600" kern="100" dirty="0">
                          <a:latin typeface="Times New Roman" pitchFamily="18" charset="0"/>
                          <a:ea typeface="微软雅黑" pitchFamily="34" charset="-122"/>
                        </a:rPr>
                        <a:t>读出死时间</a:t>
                      </a:r>
                      <a:endParaRPr lang="zh-CN" sz="1600" b="1" kern="100" dirty="0">
                        <a:latin typeface="Times New Roman" pitchFamily="18" charset="0"/>
                        <a:ea typeface="微软雅黑" pitchFamily="34" charset="-122"/>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dirty="0">
                          <a:latin typeface="Times New Roman" pitchFamily="18" charset="0"/>
                          <a:ea typeface="微软雅黑" pitchFamily="34" charset="-122"/>
                        </a:rPr>
                        <a:t>6.7ms/</a:t>
                      </a:r>
                      <a:r>
                        <a:rPr lang="en-US" sz="1600" kern="100" dirty="0" err="1">
                          <a:latin typeface="Times New Roman" pitchFamily="18" charset="0"/>
                          <a:ea typeface="微软雅黑" pitchFamily="34" charset="-122"/>
                        </a:rPr>
                        <a:t>fr</a:t>
                      </a:r>
                      <a:endParaRPr lang="zh-CN" sz="1600" kern="100" dirty="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a:latin typeface="Times New Roman" pitchFamily="18" charset="0"/>
                          <a:ea typeface="微软雅黑" pitchFamily="34" charset="-122"/>
                        </a:rPr>
                        <a:t>2.85ms/fr</a:t>
                      </a:r>
                      <a:endParaRPr lang="zh-CN" sz="1600" kern="10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dirty="0">
                          <a:solidFill>
                            <a:srgbClr val="FF0000"/>
                          </a:solidFill>
                          <a:latin typeface="Times New Roman" pitchFamily="18" charset="0"/>
                          <a:ea typeface="微软雅黑" pitchFamily="34" charset="-122"/>
                        </a:rPr>
                        <a:t>175ns/fr@20MHz</a:t>
                      </a:r>
                      <a:endParaRPr lang="zh-CN" sz="1600" kern="100" dirty="0">
                        <a:solidFill>
                          <a:srgbClr val="FF0000"/>
                        </a:solidFill>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tcPr>
                </a:tc>
              </a:tr>
              <a:tr h="144145">
                <a:tc>
                  <a:txBody>
                    <a:bodyPr/>
                    <a:lstStyle/>
                    <a:p>
                      <a:pPr marL="0" indent="0" algn="ctr">
                        <a:spcAft>
                          <a:spcPts val="0"/>
                        </a:spcAft>
                      </a:pPr>
                      <a:r>
                        <a:rPr lang="zh-CN" sz="1600" kern="100" dirty="0">
                          <a:latin typeface="Times New Roman" pitchFamily="18" charset="0"/>
                          <a:ea typeface="微软雅黑" pitchFamily="34" charset="-122"/>
                        </a:rPr>
                        <a:t>最高计数率</a:t>
                      </a:r>
                      <a:endParaRPr lang="zh-CN" sz="1600" b="1" kern="100" dirty="0">
                        <a:latin typeface="Times New Roman" pitchFamily="18" charset="0"/>
                        <a:ea typeface="微软雅黑" pitchFamily="34" charset="-122"/>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a:latin typeface="Times New Roman" pitchFamily="18" charset="0"/>
                          <a:ea typeface="微软雅黑" pitchFamily="34" charset="-122"/>
                        </a:rPr>
                        <a:t>10kHz/Pixel</a:t>
                      </a:r>
                      <a:endParaRPr lang="zh-CN" sz="1600" kern="10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dirty="0">
                          <a:latin typeface="Times New Roman" pitchFamily="18" charset="0"/>
                          <a:ea typeface="微软雅黑" pitchFamily="34" charset="-122"/>
                        </a:rPr>
                        <a:t>0.9MHz@high gain</a:t>
                      </a:r>
                      <a:endParaRPr lang="zh-CN" sz="1600" kern="100" dirty="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dirty="0">
                          <a:solidFill>
                            <a:srgbClr val="FF0000"/>
                          </a:solidFill>
                          <a:latin typeface="Times New Roman" pitchFamily="18" charset="0"/>
                          <a:ea typeface="微软雅黑" pitchFamily="34" charset="-122"/>
                        </a:rPr>
                        <a:t>&gt;1MHz/Pixel</a:t>
                      </a:r>
                      <a:endParaRPr lang="zh-CN" sz="1600" kern="100" dirty="0">
                        <a:solidFill>
                          <a:srgbClr val="FF0000"/>
                        </a:solidFill>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tcPr>
                </a:tc>
              </a:tr>
              <a:tr h="144145">
                <a:tc>
                  <a:txBody>
                    <a:bodyPr/>
                    <a:lstStyle/>
                    <a:p>
                      <a:pPr marL="0" indent="0" algn="ctr">
                        <a:spcAft>
                          <a:spcPts val="0"/>
                        </a:spcAft>
                      </a:pPr>
                      <a:r>
                        <a:rPr lang="zh-CN" sz="1600" kern="100" dirty="0">
                          <a:latin typeface="Times New Roman" pitchFamily="18" charset="0"/>
                          <a:ea typeface="微软雅黑" pitchFamily="34" charset="-122"/>
                        </a:rPr>
                        <a:t>能量探测范围</a:t>
                      </a:r>
                      <a:endParaRPr lang="zh-CN" sz="1600" b="1" kern="100" dirty="0">
                        <a:latin typeface="Times New Roman" pitchFamily="18" charset="0"/>
                        <a:ea typeface="微软雅黑" pitchFamily="34" charset="-122"/>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a:latin typeface="Times New Roman" pitchFamily="18" charset="0"/>
                          <a:ea typeface="微软雅黑" pitchFamily="34" charset="-122"/>
                        </a:rPr>
                        <a:t>&gt;4keV</a:t>
                      </a:r>
                      <a:endParaRPr lang="zh-CN" sz="1600" kern="10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dirty="0">
                          <a:latin typeface="Times New Roman" pitchFamily="18" charset="0"/>
                          <a:ea typeface="微软雅黑" pitchFamily="34" charset="-122"/>
                        </a:rPr>
                        <a:t>&gt;4keV</a:t>
                      </a:r>
                      <a:endParaRPr lang="zh-CN" sz="1600" kern="100" dirty="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dirty="0">
                          <a:solidFill>
                            <a:srgbClr val="FF0000"/>
                          </a:solidFill>
                          <a:latin typeface="Times New Roman" pitchFamily="18" charset="0"/>
                          <a:ea typeface="微软雅黑" pitchFamily="34" charset="-122"/>
                        </a:rPr>
                        <a:t>8~20keV</a:t>
                      </a:r>
                      <a:endParaRPr lang="zh-CN" sz="1600" kern="100" dirty="0">
                        <a:solidFill>
                          <a:srgbClr val="FF0000"/>
                        </a:solidFill>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tcPr>
                </a:tc>
              </a:tr>
              <a:tr h="144145">
                <a:tc>
                  <a:txBody>
                    <a:bodyPr/>
                    <a:lstStyle/>
                    <a:p>
                      <a:pPr marL="0" indent="0" algn="ctr">
                        <a:spcAft>
                          <a:spcPts val="0"/>
                        </a:spcAft>
                      </a:pPr>
                      <a:r>
                        <a:rPr lang="zh-CN" sz="1600" kern="100" dirty="0">
                          <a:latin typeface="Times New Roman" pitchFamily="18" charset="0"/>
                          <a:ea typeface="微软雅黑" pitchFamily="34" charset="-122"/>
                        </a:rPr>
                        <a:t>等效输入端噪声</a:t>
                      </a:r>
                      <a:endParaRPr lang="zh-CN" sz="1600" b="1" kern="100" dirty="0">
                        <a:latin typeface="Times New Roman" pitchFamily="18" charset="0"/>
                        <a:ea typeface="微软雅黑" pitchFamily="34" charset="-122"/>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a:latin typeface="Times New Roman" pitchFamily="18" charset="0"/>
                          <a:ea typeface="微软雅黑" pitchFamily="34" charset="-122"/>
                        </a:rPr>
                        <a:t>75e</a:t>
                      </a:r>
                      <a:r>
                        <a:rPr lang="en-US" sz="1600" kern="100" baseline="30000">
                          <a:latin typeface="Times New Roman" pitchFamily="18" charset="0"/>
                          <a:ea typeface="微软雅黑" pitchFamily="34" charset="-122"/>
                        </a:rPr>
                        <a:t>-</a:t>
                      </a:r>
                      <a:r>
                        <a:rPr lang="en-US" sz="1600" kern="100">
                          <a:latin typeface="Times New Roman" pitchFamily="18" charset="0"/>
                          <a:ea typeface="微软雅黑" pitchFamily="34" charset="-122"/>
                        </a:rPr>
                        <a:t> bump bond</a:t>
                      </a:r>
                      <a:endParaRPr lang="zh-CN" sz="1600" kern="10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a:latin typeface="Times New Roman" pitchFamily="18" charset="0"/>
                          <a:ea typeface="微软雅黑" pitchFamily="34" charset="-122"/>
                        </a:rPr>
                        <a:t>123e</a:t>
                      </a:r>
                      <a:r>
                        <a:rPr lang="en-US" sz="1600" kern="100" baseline="30000">
                          <a:latin typeface="Times New Roman" pitchFamily="18" charset="0"/>
                          <a:ea typeface="微软雅黑" pitchFamily="34" charset="-122"/>
                        </a:rPr>
                        <a:t>-</a:t>
                      </a:r>
                      <a:r>
                        <a:rPr lang="en-US" sz="1600" kern="100">
                          <a:latin typeface="Times New Roman" pitchFamily="18" charset="0"/>
                          <a:ea typeface="微软雅黑" pitchFamily="34" charset="-122"/>
                        </a:rPr>
                        <a:t> bump bond</a:t>
                      </a:r>
                      <a:endParaRPr lang="zh-CN" sz="1600" kern="10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dirty="0">
                          <a:solidFill>
                            <a:srgbClr val="FF0000"/>
                          </a:solidFill>
                          <a:latin typeface="Times New Roman" pitchFamily="18" charset="0"/>
                          <a:ea typeface="微软雅黑" pitchFamily="34" charset="-122"/>
                        </a:rPr>
                        <a:t>93.9e</a:t>
                      </a:r>
                      <a:r>
                        <a:rPr lang="en-US" sz="1600" kern="100" baseline="30000" dirty="0">
                          <a:solidFill>
                            <a:srgbClr val="FF0000"/>
                          </a:solidFill>
                          <a:latin typeface="Times New Roman" pitchFamily="18" charset="0"/>
                          <a:ea typeface="微软雅黑" pitchFamily="34" charset="-122"/>
                        </a:rPr>
                        <a:t>-</a:t>
                      </a:r>
                      <a:r>
                        <a:rPr lang="en-US" sz="1600" kern="100" dirty="0">
                          <a:solidFill>
                            <a:srgbClr val="FF0000"/>
                          </a:solidFill>
                          <a:latin typeface="Times New Roman" pitchFamily="18" charset="0"/>
                          <a:ea typeface="微软雅黑" pitchFamily="34" charset="-122"/>
                        </a:rPr>
                        <a:t> </a:t>
                      </a:r>
                      <a:r>
                        <a:rPr lang="en-US" sz="1600" kern="100" dirty="0" err="1">
                          <a:solidFill>
                            <a:srgbClr val="FF0000"/>
                          </a:solidFill>
                          <a:latin typeface="Times New Roman" pitchFamily="18" charset="0"/>
                          <a:ea typeface="微软雅黑" pitchFamily="34" charset="-122"/>
                        </a:rPr>
                        <a:t>unbond</a:t>
                      </a:r>
                      <a:endParaRPr lang="zh-CN" sz="1600" kern="100" dirty="0">
                        <a:solidFill>
                          <a:srgbClr val="FF0000"/>
                        </a:solidFill>
                        <a:latin typeface="Times New Roman" pitchFamily="18" charset="0"/>
                        <a:ea typeface="微软雅黑" pitchFamily="34" charset="-122"/>
                      </a:endParaRPr>
                    </a:p>
                    <a:p>
                      <a:pPr marL="0" indent="0" algn="ctr">
                        <a:spcAft>
                          <a:spcPts val="0"/>
                        </a:spcAft>
                      </a:pPr>
                      <a:r>
                        <a:rPr lang="en-US" sz="1600" kern="100" dirty="0">
                          <a:solidFill>
                            <a:srgbClr val="FF0000"/>
                          </a:solidFill>
                          <a:latin typeface="Times New Roman" pitchFamily="18" charset="0"/>
                          <a:ea typeface="微软雅黑" pitchFamily="34" charset="-122"/>
                        </a:rPr>
                        <a:t>116e</a:t>
                      </a:r>
                      <a:r>
                        <a:rPr lang="en-US" sz="1600" kern="100" baseline="30000" dirty="0">
                          <a:solidFill>
                            <a:srgbClr val="FF0000"/>
                          </a:solidFill>
                          <a:latin typeface="Times New Roman" pitchFamily="18" charset="0"/>
                          <a:ea typeface="微软雅黑" pitchFamily="34" charset="-122"/>
                        </a:rPr>
                        <a:t>-</a:t>
                      </a:r>
                      <a:r>
                        <a:rPr lang="en-US" sz="1600" kern="100" dirty="0">
                          <a:solidFill>
                            <a:srgbClr val="FF0000"/>
                          </a:solidFill>
                          <a:latin typeface="Times New Roman" pitchFamily="18" charset="0"/>
                          <a:ea typeface="微软雅黑" pitchFamily="34" charset="-122"/>
                        </a:rPr>
                        <a:t> bump bond</a:t>
                      </a:r>
                      <a:endParaRPr lang="zh-CN" sz="1600" kern="100" dirty="0">
                        <a:solidFill>
                          <a:srgbClr val="FF0000"/>
                        </a:solidFill>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tcPr>
                </a:tc>
              </a:tr>
              <a:tr h="144145">
                <a:tc>
                  <a:txBody>
                    <a:bodyPr/>
                    <a:lstStyle/>
                    <a:p>
                      <a:pPr marL="0" indent="0" algn="ctr">
                        <a:spcAft>
                          <a:spcPts val="0"/>
                        </a:spcAft>
                      </a:pPr>
                      <a:r>
                        <a:rPr lang="zh-CN" sz="1600" kern="100" dirty="0">
                          <a:latin typeface="Times New Roman" pitchFamily="18" charset="0"/>
                          <a:ea typeface="微软雅黑" pitchFamily="34" charset="-122"/>
                        </a:rPr>
                        <a:t>不一致性</a:t>
                      </a:r>
                      <a:endParaRPr lang="zh-CN" sz="1600" b="1" kern="100" dirty="0">
                        <a:latin typeface="Times New Roman" pitchFamily="18" charset="0"/>
                        <a:ea typeface="微软雅黑" pitchFamily="34" charset="-122"/>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a:latin typeface="Times New Roman" pitchFamily="18" charset="0"/>
                          <a:ea typeface="微软雅黑" pitchFamily="34" charset="-122"/>
                        </a:rPr>
                        <a:t>55e</a:t>
                      </a:r>
                      <a:r>
                        <a:rPr lang="en-US" sz="1600" kern="100" baseline="30000">
                          <a:latin typeface="Times New Roman" pitchFamily="18" charset="0"/>
                          <a:ea typeface="微软雅黑" pitchFamily="34" charset="-122"/>
                        </a:rPr>
                        <a:t>-</a:t>
                      </a:r>
                      <a:endParaRPr lang="zh-CN" sz="1600" kern="10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a:latin typeface="Times New Roman" pitchFamily="18" charset="0"/>
                          <a:ea typeface="微软雅黑" pitchFamily="34" charset="-122"/>
                        </a:rPr>
                        <a:t>10e</a:t>
                      </a:r>
                      <a:r>
                        <a:rPr lang="en-US" sz="1600" kern="100" baseline="30000">
                          <a:latin typeface="Times New Roman" pitchFamily="18" charset="0"/>
                          <a:ea typeface="微软雅黑" pitchFamily="34" charset="-122"/>
                        </a:rPr>
                        <a:t>-</a:t>
                      </a:r>
                      <a:r>
                        <a:rPr lang="en-US" sz="1600" kern="100">
                          <a:latin typeface="Times New Roman" pitchFamily="18" charset="0"/>
                          <a:ea typeface="微软雅黑" pitchFamily="34" charset="-122"/>
                        </a:rPr>
                        <a:t>~13e</a:t>
                      </a:r>
                      <a:r>
                        <a:rPr lang="en-US" sz="1600" kern="100" baseline="30000">
                          <a:latin typeface="Times New Roman" pitchFamily="18" charset="0"/>
                          <a:ea typeface="微软雅黑" pitchFamily="34" charset="-122"/>
                        </a:rPr>
                        <a:t>-</a:t>
                      </a:r>
                      <a:endParaRPr lang="zh-CN" sz="1600" kern="10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dirty="0">
                          <a:solidFill>
                            <a:srgbClr val="FF0000"/>
                          </a:solidFill>
                          <a:latin typeface="Times New Roman" pitchFamily="18" charset="0"/>
                          <a:ea typeface="微软雅黑" pitchFamily="34" charset="-122"/>
                        </a:rPr>
                        <a:t>&lt;60e</a:t>
                      </a:r>
                      <a:r>
                        <a:rPr lang="en-US" sz="1600" kern="100" baseline="30000" dirty="0">
                          <a:solidFill>
                            <a:srgbClr val="FF0000"/>
                          </a:solidFill>
                          <a:latin typeface="Times New Roman" pitchFamily="18" charset="0"/>
                          <a:ea typeface="微软雅黑" pitchFamily="34" charset="-122"/>
                        </a:rPr>
                        <a:t>-</a:t>
                      </a:r>
                      <a:endParaRPr lang="zh-CN" sz="1600" kern="100" dirty="0">
                        <a:solidFill>
                          <a:srgbClr val="FF0000"/>
                        </a:solidFill>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tcPr>
                </a:tc>
              </a:tr>
              <a:tr h="144145">
                <a:tc>
                  <a:txBody>
                    <a:bodyPr/>
                    <a:lstStyle/>
                    <a:p>
                      <a:pPr marL="0" indent="0" algn="ctr">
                        <a:spcAft>
                          <a:spcPts val="0"/>
                        </a:spcAft>
                      </a:pPr>
                      <a:r>
                        <a:rPr lang="zh-CN" sz="1600" kern="100" dirty="0">
                          <a:latin typeface="Times New Roman" pitchFamily="18" charset="0"/>
                          <a:ea typeface="微软雅黑" pitchFamily="34" charset="-122"/>
                        </a:rPr>
                        <a:t>计数深度</a:t>
                      </a:r>
                      <a:endParaRPr lang="zh-CN" sz="1600" b="1" kern="100" dirty="0">
                        <a:latin typeface="Times New Roman" pitchFamily="18" charset="0"/>
                        <a:ea typeface="微软雅黑" pitchFamily="34" charset="-122"/>
                        <a:cs typeface="Times New Roman"/>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dirty="0">
                          <a:latin typeface="Times New Roman" pitchFamily="18" charset="0"/>
                          <a:ea typeface="微软雅黑" pitchFamily="34" charset="-122"/>
                        </a:rPr>
                        <a:t>15bit</a:t>
                      </a:r>
                      <a:endParaRPr lang="zh-CN" sz="1600" kern="100" dirty="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dirty="0">
                          <a:latin typeface="Times New Roman" pitchFamily="18" charset="0"/>
                          <a:ea typeface="微软雅黑" pitchFamily="34" charset="-122"/>
                        </a:rPr>
                        <a:t>20bit</a:t>
                      </a:r>
                      <a:endParaRPr lang="zh-CN" sz="1600" kern="100" dirty="0">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spcAft>
                          <a:spcPts val="0"/>
                        </a:spcAft>
                      </a:pPr>
                      <a:r>
                        <a:rPr lang="en-US" sz="1600" kern="100" dirty="0">
                          <a:solidFill>
                            <a:srgbClr val="FF0000"/>
                          </a:solidFill>
                          <a:latin typeface="Times New Roman" pitchFamily="18" charset="0"/>
                          <a:ea typeface="微软雅黑" pitchFamily="34" charset="-122"/>
                        </a:rPr>
                        <a:t>20bit</a:t>
                      </a:r>
                      <a:endParaRPr lang="zh-CN" sz="1600" kern="100" dirty="0">
                        <a:solidFill>
                          <a:srgbClr val="FF0000"/>
                        </a:solidFill>
                        <a:latin typeface="Times New Roman" pitchFamily="18" charset="0"/>
                        <a:ea typeface="微软雅黑" pitchFamily="34" charset="-122"/>
                        <a:cs typeface="Times New Roman"/>
                      </a:endParaRPr>
                    </a:p>
                  </a:txBody>
                  <a:tcPr marL="0" marR="0" marT="0" marB="0" anchor="ctr">
                    <a:lnL w="12700" cap="flat" cmpd="sng" algn="ctr">
                      <a:solidFill>
                        <a:schemeClr val="tx1"/>
                      </a:solidFill>
                      <a:prstDash val="solid"/>
                      <a:round/>
                      <a:headEnd type="none" w="med" len="med"/>
                      <a:tailEnd type="none" w="med" len="med"/>
                    </a:lnL>
                  </a:tcPr>
                </a:tc>
              </a:tr>
            </a:tbl>
          </a:graphicData>
        </a:graphic>
      </p:graphicFrame>
      <p:pic>
        <p:nvPicPr>
          <p:cNvPr id="8" name="图片 8" descr="D:\work\BP_V20_sensor_test\结果图像\线对卡微调\map50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1552" y="1285860"/>
            <a:ext cx="1332000" cy="1417365"/>
          </a:xfrm>
          <a:prstGeom prst="rect">
            <a:avLst/>
          </a:prstGeom>
          <a:ln w="28575">
            <a:solidFill>
              <a:srgbClr val="0000FF"/>
            </a:solidFill>
          </a:ln>
          <a:effectLst>
            <a:outerShdw blurRad="292100" dist="139700" dir="2700000" algn="tl" rotWithShape="0">
              <a:srgbClr val="333333">
                <a:alpha val="65000"/>
              </a:srgbClr>
            </a:outerShdw>
          </a:effectLst>
        </p:spPr>
      </p:pic>
      <p:sp>
        <p:nvSpPr>
          <p:cNvPr id="9" name="TextBox 8"/>
          <p:cNvSpPr txBox="1"/>
          <p:nvPr/>
        </p:nvSpPr>
        <p:spPr>
          <a:xfrm>
            <a:off x="7256378" y="2847629"/>
            <a:ext cx="1082348" cy="307777"/>
          </a:xfrm>
          <a:prstGeom prst="rect">
            <a:avLst/>
          </a:prstGeom>
          <a:solidFill>
            <a:srgbClr val="FFFF00"/>
          </a:solidFill>
        </p:spPr>
        <p:txBody>
          <a:bodyPr wrap="none" rtlCol="0">
            <a:spAutoFit/>
          </a:bodyPr>
          <a:lstStyle/>
          <a:p>
            <a:r>
              <a:rPr lang="zh-CN" altLang="en-US" sz="1400" dirty="0" smtClean="0"/>
              <a:t>线对卡测试</a:t>
            </a:r>
            <a:endParaRPr lang="zh-CN" altLang="en-US" sz="1400" dirty="0"/>
          </a:p>
        </p:txBody>
      </p:sp>
      <p:pic>
        <p:nvPicPr>
          <p:cNvPr id="10" name="图片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59526" y="1392956"/>
            <a:ext cx="1584176" cy="1203171"/>
          </a:xfrm>
          <a:prstGeom prst="rect">
            <a:avLst/>
          </a:prstGeom>
          <a:ln w="28575">
            <a:solidFill>
              <a:srgbClr val="0000FF"/>
            </a:solidFill>
          </a:ln>
          <a:effectLst>
            <a:outerShdw blurRad="292100" dist="139700" dir="2700000" algn="tl" rotWithShape="0">
              <a:srgbClr val="333333">
                <a:alpha val="65000"/>
              </a:srgbClr>
            </a:outerShdw>
          </a:effectLst>
        </p:spPr>
      </p:pic>
      <p:sp>
        <p:nvSpPr>
          <p:cNvPr id="11" name="矩形 10"/>
          <p:cNvSpPr/>
          <p:nvPr/>
        </p:nvSpPr>
        <p:spPr>
          <a:xfrm>
            <a:off x="5036734" y="2740914"/>
            <a:ext cx="1571636" cy="523220"/>
          </a:xfrm>
          <a:prstGeom prst="rect">
            <a:avLst/>
          </a:prstGeom>
          <a:solidFill>
            <a:srgbClr val="FFFF00"/>
          </a:solidFill>
        </p:spPr>
        <p:txBody>
          <a:bodyPr wrap="square">
            <a:spAutoFit/>
          </a:bodyPr>
          <a:lstStyle/>
          <a:p>
            <a:pPr algn="ctr"/>
            <a:r>
              <a:rPr lang="en-US" sz="1400" dirty="0" smtClean="0"/>
              <a:t>1</a:t>
            </a:r>
            <a:r>
              <a:rPr lang="zh-CN" altLang="en-US" sz="1400" dirty="0" smtClean="0"/>
              <a:t>个</a:t>
            </a:r>
            <a:r>
              <a:rPr lang="en-US" sz="1400" dirty="0" smtClean="0"/>
              <a:t>sensor</a:t>
            </a:r>
            <a:r>
              <a:rPr lang="zh-CN" altLang="en-US" sz="1400" dirty="0" smtClean="0"/>
              <a:t>与</a:t>
            </a:r>
            <a:r>
              <a:rPr lang="en-US" sz="1400" dirty="0" smtClean="0"/>
              <a:t>8</a:t>
            </a:r>
            <a:r>
              <a:rPr lang="zh-CN" altLang="en-US" sz="1400" dirty="0" smtClean="0"/>
              <a:t>个</a:t>
            </a:r>
            <a:r>
              <a:rPr lang="en-US" sz="1400" dirty="0" smtClean="0"/>
              <a:t>ASIC</a:t>
            </a:r>
            <a:r>
              <a:rPr lang="zh-CN" altLang="en-US" sz="1400" dirty="0" smtClean="0"/>
              <a:t>封装</a:t>
            </a:r>
            <a:endParaRPr lang="zh-CN" altLang="en-US" sz="1400" dirty="0"/>
          </a:p>
        </p:txBody>
      </p:sp>
      <p:sp>
        <p:nvSpPr>
          <p:cNvPr id="12" name="灯片编号占位符 11"/>
          <p:cNvSpPr>
            <a:spLocks noGrp="1"/>
          </p:cNvSpPr>
          <p:nvPr>
            <p:ph type="sldNum" sz="quarter" idx="12"/>
          </p:nvPr>
        </p:nvSpPr>
        <p:spPr/>
        <p:txBody>
          <a:bodyPr/>
          <a:lstStyle/>
          <a:p>
            <a:fld id="{78B8CA21-BDD0-4F93-AF7C-7DDFF7460155}" type="slidenum">
              <a:rPr lang="zh-CN" altLang="en-US" smtClean="0"/>
              <a:pPr/>
              <a:t>9</a:t>
            </a:fld>
            <a:endParaRPr lang="zh-CN" altLang="en-US"/>
          </a:p>
        </p:txBody>
      </p:sp>
    </p:spTree>
    <p:extLst>
      <p:ext uri="{BB962C8B-B14F-4D97-AF65-F5344CB8AC3E}">
        <p14:creationId xmlns:p14="http://schemas.microsoft.com/office/powerpoint/2010/main" val="1270509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4621</TotalTime>
  <Words>1804</Words>
  <Application>Microsoft Office PowerPoint</Application>
  <PresentationFormat>全屏显示(4:3)</PresentationFormat>
  <Paragraphs>340</Paragraphs>
  <Slides>20</Slides>
  <Notes>17</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0</vt:i4>
      </vt:variant>
      <vt:variant>
        <vt:lpstr>幻灯片标题</vt:lpstr>
      </vt:variant>
      <vt:variant>
        <vt:i4>20</vt:i4>
      </vt:variant>
    </vt:vector>
  </HeadingPairs>
  <TitlesOfParts>
    <vt:vector size="31" baseType="lpstr">
      <vt:lpstr>Arial Unicode MS</vt:lpstr>
      <vt:lpstr>仿宋_GB2312</vt:lpstr>
      <vt:lpstr>黑体</vt:lpstr>
      <vt:lpstr>华文行楷</vt:lpstr>
      <vt:lpstr>宋体</vt:lpstr>
      <vt:lpstr>微软雅黑</vt:lpstr>
      <vt:lpstr>Arial</vt:lpstr>
      <vt:lpstr>Calibri</vt:lpstr>
      <vt:lpstr>Times New Roman</vt:lpstr>
      <vt:lpstr>Wingdings</vt:lpstr>
      <vt:lpstr>Office 主题​​</vt:lpstr>
      <vt:lpstr>核探测与核电子学国家重点实验室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IHEP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核探测与核电子学国家重点实验室 五年工作报告</dc:title>
  <dc:creator>Word.Document</dc:creator>
  <cp:lastModifiedBy>unknown</cp:lastModifiedBy>
  <cp:revision>328</cp:revision>
  <cp:lastPrinted>2015-05-12T08:33:00Z</cp:lastPrinted>
  <dcterms:created xsi:type="dcterms:W3CDTF">2015-05-07T02:03:26Z</dcterms:created>
  <dcterms:modified xsi:type="dcterms:W3CDTF">2017-04-27T00:56:00Z</dcterms:modified>
</cp:coreProperties>
</file>