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58" r:id="rId4"/>
    <p:sldId id="279" r:id="rId5"/>
    <p:sldId id="280" r:id="rId6"/>
    <p:sldId id="284" r:id="rId7"/>
    <p:sldId id="278" r:id="rId8"/>
    <p:sldId id="285" r:id="rId9"/>
    <p:sldId id="294" r:id="rId10"/>
    <p:sldId id="282" r:id="rId11"/>
    <p:sldId id="281" r:id="rId12"/>
    <p:sldId id="260" r:id="rId13"/>
    <p:sldId id="261" r:id="rId14"/>
    <p:sldId id="286" r:id="rId15"/>
    <p:sldId id="289" r:id="rId16"/>
    <p:sldId id="262" r:id="rId17"/>
    <p:sldId id="290" r:id="rId18"/>
    <p:sldId id="264" r:id="rId19"/>
    <p:sldId id="266" r:id="rId20"/>
    <p:sldId id="265" r:id="rId21"/>
    <p:sldId id="267" r:id="rId22"/>
    <p:sldId id="268" r:id="rId23"/>
    <p:sldId id="287" r:id="rId24"/>
    <p:sldId id="288" r:id="rId25"/>
    <p:sldId id="269" r:id="rId26"/>
    <p:sldId id="291" r:id="rId27"/>
    <p:sldId id="270" r:id="rId28"/>
    <p:sldId id="297" r:id="rId29"/>
    <p:sldId id="271" r:id="rId30"/>
    <p:sldId id="296" r:id="rId31"/>
    <p:sldId id="27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BDB2479-D952-4376-9166-9CEA3F72CD81}">
          <p14:sldIdLst>
            <p14:sldId id="256"/>
            <p14:sldId id="257"/>
            <p14:sldId id="258"/>
            <p14:sldId id="279"/>
            <p14:sldId id="280"/>
            <p14:sldId id="284"/>
            <p14:sldId id="278"/>
            <p14:sldId id="285"/>
            <p14:sldId id="294"/>
            <p14:sldId id="282"/>
            <p14:sldId id="281"/>
            <p14:sldId id="260"/>
            <p14:sldId id="261"/>
            <p14:sldId id="286"/>
            <p14:sldId id="289"/>
            <p14:sldId id="262"/>
            <p14:sldId id="290"/>
            <p14:sldId id="264"/>
            <p14:sldId id="266"/>
            <p14:sldId id="265"/>
            <p14:sldId id="267"/>
            <p14:sldId id="268"/>
            <p14:sldId id="287"/>
            <p14:sldId id="288"/>
            <p14:sldId id="269"/>
            <p14:sldId id="291"/>
            <p14:sldId id="270"/>
            <p14:sldId id="297"/>
            <p14:sldId id="271"/>
            <p14:sldId id="296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99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chenliejian\Documents\Code\Metrology\results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results!$F$5:$O$5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results!$F$6:$O$6</c:f>
              <c:numCache>
                <c:formatCode>General</c:formatCode>
                <c:ptCount val="10"/>
                <c:pt idx="0">
                  <c:v>68.75</c:v>
                </c:pt>
                <c:pt idx="1">
                  <c:v>78.75</c:v>
                </c:pt>
                <c:pt idx="2">
                  <c:v>91.5</c:v>
                </c:pt>
                <c:pt idx="3">
                  <c:v>87.25</c:v>
                </c:pt>
                <c:pt idx="4">
                  <c:v>83</c:v>
                </c:pt>
                <c:pt idx="5">
                  <c:v>80.25</c:v>
                </c:pt>
                <c:pt idx="6">
                  <c:v>78.25</c:v>
                </c:pt>
                <c:pt idx="7">
                  <c:v>75.25</c:v>
                </c:pt>
                <c:pt idx="8">
                  <c:v>74</c:v>
                </c:pt>
                <c:pt idx="9">
                  <c:v>62.75</c:v>
                </c:pt>
              </c:numCache>
            </c:numRef>
          </c:yVal>
          <c:smooth val="0"/>
        </c:ser>
        <c:ser>
          <c:idx val="1"/>
          <c:order val="1"/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results!$F$5:$O$5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results!$F$7:$O$7</c:f>
              <c:numCache>
                <c:formatCode>General</c:formatCode>
                <c:ptCount val="10"/>
                <c:pt idx="0">
                  <c:v>76.75</c:v>
                </c:pt>
                <c:pt idx="1">
                  <c:v>81.5</c:v>
                </c:pt>
                <c:pt idx="2">
                  <c:v>73</c:v>
                </c:pt>
                <c:pt idx="3">
                  <c:v>93.5</c:v>
                </c:pt>
                <c:pt idx="4">
                  <c:v>86</c:v>
                </c:pt>
                <c:pt idx="5">
                  <c:v>83.25</c:v>
                </c:pt>
                <c:pt idx="6">
                  <c:v>89.75</c:v>
                </c:pt>
                <c:pt idx="7">
                  <c:v>82.25</c:v>
                </c:pt>
                <c:pt idx="8">
                  <c:v>79.75</c:v>
                </c:pt>
                <c:pt idx="9">
                  <c:v>72.75</c:v>
                </c:pt>
              </c:numCache>
            </c:numRef>
          </c:yVal>
          <c:smooth val="0"/>
        </c:ser>
        <c:ser>
          <c:idx val="2"/>
          <c:order val="2"/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results!$F$5:$O$5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results!$F$8:$O$8</c:f>
              <c:numCache>
                <c:formatCode>General</c:formatCode>
                <c:ptCount val="10"/>
                <c:pt idx="0">
                  <c:v>74.5</c:v>
                </c:pt>
                <c:pt idx="1">
                  <c:v>85.25</c:v>
                </c:pt>
                <c:pt idx="2">
                  <c:v>80.25</c:v>
                </c:pt>
                <c:pt idx="3">
                  <c:v>82.25</c:v>
                </c:pt>
                <c:pt idx="4">
                  <c:v>82.5</c:v>
                </c:pt>
                <c:pt idx="5">
                  <c:v>89.75</c:v>
                </c:pt>
                <c:pt idx="6">
                  <c:v>84</c:v>
                </c:pt>
                <c:pt idx="7">
                  <c:v>70.75</c:v>
                </c:pt>
                <c:pt idx="8">
                  <c:v>82</c:v>
                </c:pt>
                <c:pt idx="9">
                  <c:v>63.25</c:v>
                </c:pt>
              </c:numCache>
            </c:numRef>
          </c:yVal>
          <c:smooth val="0"/>
        </c:ser>
        <c:ser>
          <c:idx val="3"/>
          <c:order val="3"/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results!$F$5:$O$5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results!$F$9:$O$9</c:f>
              <c:numCache>
                <c:formatCode>General</c:formatCode>
                <c:ptCount val="10"/>
                <c:pt idx="0">
                  <c:v>214.5</c:v>
                </c:pt>
                <c:pt idx="1">
                  <c:v>227.25</c:v>
                </c:pt>
                <c:pt idx="2">
                  <c:v>220.25</c:v>
                </c:pt>
                <c:pt idx="3">
                  <c:v>226.25</c:v>
                </c:pt>
                <c:pt idx="4">
                  <c:v>230.5</c:v>
                </c:pt>
                <c:pt idx="5">
                  <c:v>241.75</c:v>
                </c:pt>
                <c:pt idx="6">
                  <c:v>236</c:v>
                </c:pt>
                <c:pt idx="7">
                  <c:v>224.75</c:v>
                </c:pt>
                <c:pt idx="8">
                  <c:v>240</c:v>
                </c:pt>
                <c:pt idx="9">
                  <c:v>217.25</c:v>
                </c:pt>
              </c:numCache>
            </c:numRef>
          </c:yVal>
          <c:smooth val="0"/>
        </c:ser>
        <c:ser>
          <c:idx val="4"/>
          <c:order val="4"/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xVal>
            <c:numRef>
              <c:f>results!$F$5:$O$5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results!$F$10:$O$10</c:f>
              <c:numCache>
                <c:formatCode>General</c:formatCode>
                <c:ptCount val="10"/>
                <c:pt idx="0">
                  <c:v>90.5</c:v>
                </c:pt>
                <c:pt idx="1">
                  <c:v>97.25</c:v>
                </c:pt>
                <c:pt idx="2">
                  <c:v>112</c:v>
                </c:pt>
                <c:pt idx="3">
                  <c:v>108.25</c:v>
                </c:pt>
                <c:pt idx="4">
                  <c:v>106</c:v>
                </c:pt>
                <c:pt idx="5">
                  <c:v>108.25</c:v>
                </c:pt>
                <c:pt idx="6">
                  <c:v>108.25</c:v>
                </c:pt>
                <c:pt idx="7">
                  <c:v>106</c:v>
                </c:pt>
                <c:pt idx="8">
                  <c:v>107.5</c:v>
                </c:pt>
                <c:pt idx="9">
                  <c:v>95.25</c:v>
                </c:pt>
              </c:numCache>
            </c:numRef>
          </c:yVal>
          <c:smooth val="0"/>
        </c:ser>
        <c:ser>
          <c:idx val="5"/>
          <c:order val="5"/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xVal>
            <c:numRef>
              <c:f>results!$F$5:$O$5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results!$F$11:$O$11</c:f>
              <c:numCache>
                <c:formatCode>General</c:formatCode>
                <c:ptCount val="10"/>
                <c:pt idx="0">
                  <c:v>138.5</c:v>
                </c:pt>
                <c:pt idx="1">
                  <c:v>148</c:v>
                </c:pt>
                <c:pt idx="2">
                  <c:v>159.75</c:v>
                </c:pt>
                <c:pt idx="3">
                  <c:v>158.25</c:v>
                </c:pt>
                <c:pt idx="4">
                  <c:v>154.5</c:v>
                </c:pt>
                <c:pt idx="5">
                  <c:v>159</c:v>
                </c:pt>
                <c:pt idx="6">
                  <c:v>156.25</c:v>
                </c:pt>
                <c:pt idx="7">
                  <c:v>152</c:v>
                </c:pt>
                <c:pt idx="8">
                  <c:v>161.75</c:v>
                </c:pt>
                <c:pt idx="9">
                  <c:v>143.25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0711056"/>
        <c:axId val="1890713232"/>
      </c:scatterChart>
      <c:valAx>
        <c:axId val="1890711056"/>
        <c:scaling>
          <c:orientation val="minMax"/>
          <c:max val="1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0713232"/>
        <c:crosses val="autoZero"/>
        <c:crossBetween val="midCat"/>
      </c:valAx>
      <c:valAx>
        <c:axId val="1890713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07110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115DC-9E9F-4162-BCE7-46D24B4F2EC8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ffff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E22E6-F55C-4C7F-A7E0-E3D3662B7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185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357D5-1771-42BE-AF72-608788F23774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ffff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CA08C-F8A4-4EEC-8AB6-491FE623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029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93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04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98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41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11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86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26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83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215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23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4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8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23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28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468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949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201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303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828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35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369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00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516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36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33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77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94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39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67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80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2017年4月27-28日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ATLAS </a:t>
            </a:r>
            <a:r>
              <a:rPr lang="zh-CN" altLang="en-US" smtClean="0"/>
              <a:t>硅探测器研究进展，朱宏博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8C-83E5-4096-AE71-E2B1817E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4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2017年4月27-28日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ATLAS </a:t>
            </a:r>
            <a:r>
              <a:rPr lang="zh-CN" altLang="en-US" smtClean="0"/>
              <a:t>硅探测器研究进展，朱宏博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8C-83E5-4096-AE71-E2B1817E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3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2017年4月27-28日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ATLAS </a:t>
            </a:r>
            <a:r>
              <a:rPr lang="zh-CN" altLang="en-US" smtClean="0"/>
              <a:t>硅探测器研究进展，朱宏博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8C-83E5-4096-AE71-E2B1817E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64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2017年4月27-28日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ATLAS </a:t>
            </a:r>
            <a:r>
              <a:rPr lang="zh-CN" altLang="en-US" smtClean="0"/>
              <a:t>硅探测器研究进展，朱宏博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8C-83E5-4096-AE71-E2B1817E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8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2017年4月27-28日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ATLAS </a:t>
            </a:r>
            <a:r>
              <a:rPr lang="zh-CN" altLang="en-US" smtClean="0"/>
              <a:t>硅探测器研究进展，朱宏博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8C-83E5-4096-AE71-E2B1817E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51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2017年4月27-28日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ATLAS </a:t>
            </a:r>
            <a:r>
              <a:rPr lang="zh-CN" altLang="en-US" smtClean="0"/>
              <a:t>硅探测器研究进展，朱宏博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8C-83E5-4096-AE71-E2B1817E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96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2017年4月27-28日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ATLAS </a:t>
            </a:r>
            <a:r>
              <a:rPr lang="zh-CN" altLang="en-US" smtClean="0"/>
              <a:t>硅探测器研究进展，朱宏博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8C-83E5-4096-AE71-E2B1817E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1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2017年4月27-28日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ATLAS </a:t>
            </a:r>
            <a:r>
              <a:rPr lang="zh-CN" altLang="en-US" smtClean="0"/>
              <a:t>硅探测器研究进展，朱宏博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8C-83E5-4096-AE71-E2B1817E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23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2017年4月27-28日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ATLAS </a:t>
            </a:r>
            <a:r>
              <a:rPr lang="zh-CN" altLang="en-US" smtClean="0"/>
              <a:t>硅探测器研究进展，朱宏博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8C-83E5-4096-AE71-E2B1817E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67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2017年4月27-28日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ATLAS </a:t>
            </a:r>
            <a:r>
              <a:rPr lang="zh-CN" altLang="en-US" smtClean="0"/>
              <a:t>硅探测器研究进展，朱宏博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8C-83E5-4096-AE71-E2B1817E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3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2017年4月27-28日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ATLAS </a:t>
            </a:r>
            <a:r>
              <a:rPr lang="zh-CN" altLang="en-US" smtClean="0"/>
              <a:t>硅探测器研究进展，朱宏博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2C8C-83E5-4096-AE71-E2B1817E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69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2017年4月27-28日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ATLAS </a:t>
            </a:r>
            <a:r>
              <a:rPr lang="zh-CN" altLang="en-US" smtClean="0"/>
              <a:t>硅探测器研究进展，朱宏博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52C8C-83E5-4096-AE71-E2B1817E3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8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1.png"/><Relationship Id="rId5" Type="http://schemas.openxmlformats.org/officeDocument/2006/relationships/image" Target="../media/image26.jpeg"/><Relationship Id="rId10" Type="http://schemas.openxmlformats.org/officeDocument/2006/relationships/chart" Target="../charts/chart1.xml"/><Relationship Id="rId4" Type="http://schemas.openxmlformats.org/officeDocument/2006/relationships/image" Target="../media/image25.jpeg"/><Relationship Id="rId9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48255"/>
            <a:ext cx="9144000" cy="1461707"/>
          </a:xfrm>
          <a:solidFill>
            <a:srgbClr val="F8F8F8"/>
          </a:solidFill>
          <a:ln>
            <a:noFill/>
          </a:ln>
        </p:spPr>
        <p:txBody>
          <a:bodyPr anchor="ctr" anchorCtr="0">
            <a:normAutofit/>
          </a:bodyPr>
          <a:lstStyle/>
          <a:p>
            <a:r>
              <a:rPr lang="en-US" altLang="zh-CN" sz="4000" b="1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ATLAS </a:t>
            </a:r>
            <a:r>
              <a:rPr lang="zh-CN" altLang="en-US" sz="4000" b="1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硅探测器研究进展</a:t>
            </a:r>
            <a:endParaRPr lang="en-US" sz="4000" b="1" dirty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" y="3574606"/>
            <a:ext cx="8961120" cy="3054794"/>
          </a:xfrm>
        </p:spPr>
        <p:txBody>
          <a:bodyPr>
            <a:normAutofit/>
          </a:bodyPr>
          <a:lstStyle/>
          <a:p>
            <a:endParaRPr lang="en-US" altLang="zh-CN" sz="2800" dirty="0" smtClean="0">
              <a:ea typeface="Microsoft JhengHei" panose="020B0604030504040204" pitchFamily="34" charset="-120"/>
            </a:endParaRPr>
          </a:p>
          <a:p>
            <a:r>
              <a:rPr lang="zh-CN" altLang="en-US" sz="2800" dirty="0">
                <a:ea typeface="Microsoft JhengHei" panose="020B0604030504040204" pitchFamily="34" charset="-120"/>
              </a:rPr>
              <a:t>朱宏博</a:t>
            </a:r>
            <a:endParaRPr lang="en-US" altLang="zh-CN" sz="2800" dirty="0" smtClean="0">
              <a:ea typeface="Microsoft JhengHei" panose="020B0604030504040204" pitchFamily="34" charset="-120"/>
            </a:endParaRPr>
          </a:p>
          <a:p>
            <a:r>
              <a:rPr lang="zh-CN" altLang="en-US" sz="2800" dirty="0" smtClean="0">
                <a:ea typeface="Microsoft JhengHei" panose="020B0604030504040204" pitchFamily="34" charset="-120"/>
              </a:rPr>
              <a:t>中国科学院高能物理研究所</a:t>
            </a:r>
            <a:endParaRPr lang="en-US" altLang="zh-CN" sz="2800" dirty="0" smtClean="0">
              <a:ea typeface="Microsoft JhengHei" panose="020B0604030504040204" pitchFamily="34" charset="-120"/>
            </a:endParaRPr>
          </a:p>
          <a:p>
            <a:endParaRPr lang="en-US" sz="2800" dirty="0" smtClean="0">
              <a:ea typeface="Microsoft JhengHei" panose="020B0604030504040204" pitchFamily="34" charset="-120"/>
            </a:endParaRPr>
          </a:p>
          <a:p>
            <a:endParaRPr lang="en-US" sz="2800" dirty="0" smtClean="0">
              <a:ea typeface="Microsoft JhengHei" panose="020B0604030504040204" pitchFamily="34" charset="-120"/>
            </a:endParaRPr>
          </a:p>
          <a:p>
            <a:r>
              <a:rPr lang="zh-CN" altLang="en-US" sz="20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半导体辐射探测器研讨会，</a:t>
            </a:r>
            <a:r>
              <a:rPr lang="en-US" altLang="zh-CN" sz="20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2017</a:t>
            </a:r>
            <a:r>
              <a:rPr lang="zh-CN" altLang="en-US" sz="20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年</a:t>
            </a:r>
            <a:r>
              <a:rPr lang="en-US" altLang="zh-CN" sz="20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4</a:t>
            </a:r>
            <a:r>
              <a:rPr lang="zh-CN" altLang="en-US" sz="20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月</a:t>
            </a:r>
            <a:r>
              <a:rPr lang="en-US" altLang="zh-CN" sz="20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27-28</a:t>
            </a:r>
            <a:r>
              <a:rPr lang="zh-CN" altLang="en-US" sz="20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日</a:t>
            </a:r>
            <a:endParaRPr lang="en-US" sz="2000" dirty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943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项目研究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10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09294" y="4005072"/>
            <a:ext cx="7306056" cy="2084832"/>
          </a:xfrm>
        </p:spPr>
        <p:txBody>
          <a:bodyPr>
            <a:normAutofit/>
          </a:bodyPr>
          <a:lstStyle/>
          <a:p>
            <a:pPr marL="432000">
              <a:lnSpc>
                <a:spcPct val="150000"/>
              </a:lnSpc>
            </a:pP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前端读出电子学</a:t>
            </a:r>
            <a:r>
              <a:rPr lang="en-US" altLang="zh-CN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ASIC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设计 </a:t>
            </a: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→ 基准设计方案</a:t>
            </a:r>
            <a:endParaRPr lang="en-US" altLang="zh-CN" sz="2200" dirty="0" smtClean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ct val="150000"/>
              </a:lnSpc>
            </a:pP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硅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微条探测器模块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设计 </a:t>
            </a: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→ 承担建造任务</a:t>
            </a:r>
            <a:endParaRPr lang="en-US" altLang="zh-CN" sz="2200" dirty="0" smtClean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ct val="150000"/>
              </a:lnSpc>
            </a:pP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CMOS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硅微条探测器性能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研究 </a:t>
            </a: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→ 前沿新技术研究</a:t>
            </a:r>
            <a:endParaRPr lang="en-US" altLang="zh-CN" sz="2200" dirty="0" smtClean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1371600"/>
            <a:ext cx="9144000" cy="2011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>
              <a:lnSpc>
                <a:spcPts val="3000"/>
              </a:lnSpc>
            </a:pP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主要参加单位高能物理研究所和清华大学，参加</a:t>
            </a: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外层硅微条探测器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项目，计划建造约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1000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个探测器模块，对应核心贡献值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1.8 MCHF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ts val="3000"/>
              </a:lnSpc>
            </a:pP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已获得科技部重点研发计划经费支持开展预研和小批量生产，有待基金委匹配支持，完成最终生产任务。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" y="3638041"/>
            <a:ext cx="3447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主要项目研究内容：</a:t>
            </a:r>
            <a:endParaRPr lang="en-US" sz="2200" dirty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455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项目时间表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11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98698" y="1255039"/>
            <a:ext cx="2546604" cy="460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0"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66FF"/>
                </a:solidFill>
                <a:ea typeface="Microsoft JhengHei" panose="020B0604030504040204" pitchFamily="34" charset="-120"/>
                <a:cs typeface="+mj-cs"/>
              </a:rPr>
              <a:t>重要时间节点</a:t>
            </a:r>
            <a:endParaRPr lang="en-US" sz="2400" dirty="0">
              <a:solidFill>
                <a:srgbClr val="0066FF"/>
              </a:solidFill>
              <a:ea typeface="Microsoft JhengHei" panose="020B0604030504040204" pitchFamily="34" charset="-120"/>
              <a:cs typeface="+mj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8650" y="1749423"/>
            <a:ext cx="7802118" cy="4606927"/>
            <a:chOff x="0" y="0"/>
            <a:chExt cx="5577168" cy="316687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29831" t="18065" r="23868" b="50471"/>
            <a:stretch/>
          </p:blipFill>
          <p:spPr>
            <a:xfrm>
              <a:off x="0" y="0"/>
              <a:ext cx="5577168" cy="213182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29831" t="77786" r="23868" b="6935"/>
            <a:stretch/>
          </p:blipFill>
          <p:spPr>
            <a:xfrm>
              <a:off x="0" y="2131825"/>
              <a:ext cx="5577168" cy="103504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967228" y="3028051"/>
            <a:ext cx="302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2018</a:t>
            </a:r>
            <a:r>
              <a:rPr lang="zh-CN" altLang="en-US" sz="1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年年中开始预生产</a:t>
            </a:r>
            <a:endParaRPr 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29709" y="3410469"/>
            <a:ext cx="340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2019</a:t>
            </a:r>
            <a:r>
              <a:rPr lang="zh-CN" altLang="en-US" sz="1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年生产点资格审核，之后进入批量生产（为期四年）</a:t>
            </a:r>
            <a:endParaRPr 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00300" y="2367304"/>
            <a:ext cx="302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ITk-STRIP TDR </a:t>
            </a:r>
            <a:r>
              <a:rPr lang="zh-CN" altLang="en-US" sz="1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完成</a:t>
            </a:r>
            <a:endParaRPr 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88608" y="4512086"/>
            <a:ext cx="2316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2024</a:t>
            </a:r>
            <a:r>
              <a:rPr lang="zh-CN" altLang="en-US" sz="1600" dirty="0" smtClean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年整体探测器安装</a:t>
            </a:r>
            <a:endParaRPr 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403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硅微条径迹探测器设计概念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786384"/>
          </a:xfrm>
        </p:spPr>
        <p:txBody>
          <a:bodyPr>
            <a:normAutofit/>
          </a:bodyPr>
          <a:lstStyle/>
          <a:p>
            <a:pPr marL="432000"/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Stave/Petal 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设计概念 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+ 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基本机械单元</a:t>
            </a: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硅微条探测器模块（</a:t>
            </a:r>
            <a:r>
              <a:rPr lang="en-US" altLang="zh-CN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Module</a:t>
            </a: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）</a:t>
            </a:r>
            <a:endParaRPr lang="en-US" altLang="zh-CN" sz="2200" dirty="0" smtClean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12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125" t="41007" r="11175" b="11704"/>
          <a:stretch/>
        </p:blipFill>
        <p:spPr>
          <a:xfrm>
            <a:off x="785252" y="2560320"/>
            <a:ext cx="7573496" cy="3896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077" t="2713" r="7924" b="10425"/>
          <a:stretch/>
        </p:blipFill>
        <p:spPr>
          <a:xfrm>
            <a:off x="628650" y="2011712"/>
            <a:ext cx="3447288" cy="270722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197864" y="5861749"/>
            <a:ext cx="1069848" cy="460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0" algn="ctr">
              <a:spcBef>
                <a:spcPct val="0"/>
              </a:spcBef>
              <a:buNone/>
            </a:pPr>
            <a:r>
              <a:rPr lang="en-US" altLang="zh-CN" sz="2400" dirty="0" smtClean="0">
                <a:ea typeface="Microsoft JhengHei" panose="020B0604030504040204" pitchFamily="34" charset="-120"/>
                <a:cs typeface="+mj-cs"/>
              </a:rPr>
              <a:t>Stave</a:t>
            </a:r>
            <a:endParaRPr lang="en-US" sz="2400" dirty="0"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613904" y="3472117"/>
            <a:ext cx="1069848" cy="460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0" algn="ctr">
              <a:spcBef>
                <a:spcPct val="0"/>
              </a:spcBef>
              <a:buNone/>
            </a:pPr>
            <a:r>
              <a:rPr lang="en-US" altLang="zh-CN" sz="2400" dirty="0" smtClean="0">
                <a:ea typeface="Microsoft JhengHei" panose="020B0604030504040204" pitchFamily="34" charset="-120"/>
                <a:cs typeface="+mj-cs"/>
              </a:rPr>
              <a:t>Petal</a:t>
            </a:r>
            <a:endParaRPr lang="en-US" sz="2400" dirty="0"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868168" y="4278567"/>
            <a:ext cx="1364372" cy="460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0" algn="ctr">
              <a:spcBef>
                <a:spcPct val="0"/>
              </a:spcBef>
              <a:buNone/>
            </a:pPr>
            <a:r>
              <a:rPr lang="en-US" altLang="zh-CN" sz="2400" dirty="0" smtClean="0">
                <a:ea typeface="Microsoft JhengHei" panose="020B0604030504040204" pitchFamily="34" charset="-120"/>
                <a:cs typeface="+mj-cs"/>
              </a:rPr>
              <a:t>Module</a:t>
            </a:r>
            <a:endParaRPr lang="en-US" sz="2400" dirty="0">
              <a:ea typeface="Microsoft JhengHei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5768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硅微条探测器模块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1252728"/>
          </a:xfrm>
        </p:spPr>
        <p:txBody>
          <a:bodyPr>
            <a:normAutofit/>
          </a:bodyPr>
          <a:lstStyle/>
          <a:p>
            <a:pPr marL="432000">
              <a:lnSpc>
                <a:spcPct val="100000"/>
              </a:lnSpc>
            </a:pP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硅微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条径迹探测器最基本机械单元，由硅微条传感器、复合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PCB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控制板（读出电子学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ASIC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芯片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+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控制芯片）、电源板等构成，使用银胶或紫外凝胶粘合，通过打线实现电气连接。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13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9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028" y="2907819"/>
            <a:ext cx="5197944" cy="3404050"/>
          </a:xfrm>
          <a:prstGeom prst="rect">
            <a:avLst/>
          </a:prstGeom>
        </p:spPr>
      </p:pic>
      <p:sp>
        <p:nvSpPr>
          <p:cNvPr id="10" name="文本框 25"/>
          <p:cNvSpPr txBox="1"/>
          <p:nvPr/>
        </p:nvSpPr>
        <p:spPr>
          <a:xfrm>
            <a:off x="483696" y="3099257"/>
            <a:ext cx="1555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dirty="0" smtClean="0">
                <a:solidFill>
                  <a:srgbClr val="0099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前端读出</a:t>
            </a:r>
            <a:r>
              <a:rPr kumimoji="1" lang="zh-CN" altLang="en-US" dirty="0">
                <a:solidFill>
                  <a:srgbClr val="0099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电子学</a:t>
            </a:r>
            <a:r>
              <a:rPr kumimoji="1" lang="en-US" altLang="zh-CN" dirty="0">
                <a:solidFill>
                  <a:srgbClr val="0099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ASIC</a:t>
            </a:r>
            <a:r>
              <a:rPr kumimoji="1" lang="zh-CN" altLang="en-US" dirty="0">
                <a:solidFill>
                  <a:srgbClr val="0099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芯片</a:t>
            </a:r>
          </a:p>
        </p:txBody>
      </p:sp>
      <p:sp>
        <p:nvSpPr>
          <p:cNvPr id="12" name="文本框 26"/>
          <p:cNvSpPr txBox="1"/>
          <p:nvPr/>
        </p:nvSpPr>
        <p:spPr>
          <a:xfrm>
            <a:off x="2542149" y="2520860"/>
            <a:ext cx="16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dirty="0">
                <a:solidFill>
                  <a:srgbClr val="0099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模块控制芯片</a:t>
            </a:r>
          </a:p>
        </p:txBody>
      </p:sp>
      <p:sp>
        <p:nvSpPr>
          <p:cNvPr id="15" name="文本框 29"/>
          <p:cNvSpPr txBox="1"/>
          <p:nvPr/>
        </p:nvSpPr>
        <p:spPr>
          <a:xfrm>
            <a:off x="6414040" y="5084273"/>
            <a:ext cx="2251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dirty="0" smtClean="0">
                <a:solidFill>
                  <a:srgbClr val="0099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高、低压电源控制板</a:t>
            </a:r>
            <a:endParaRPr kumimoji="1" lang="zh-CN" altLang="en-US" dirty="0">
              <a:solidFill>
                <a:srgbClr val="0099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cxnSp>
        <p:nvCxnSpPr>
          <p:cNvPr id="16" name="直线箭头连接符 30"/>
          <p:cNvCxnSpPr/>
          <p:nvPr/>
        </p:nvCxnSpPr>
        <p:spPr>
          <a:xfrm>
            <a:off x="2188249" y="3360301"/>
            <a:ext cx="840701" cy="40215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31"/>
          <p:cNvCxnSpPr/>
          <p:nvPr/>
        </p:nvCxnSpPr>
        <p:spPr>
          <a:xfrm>
            <a:off x="3232357" y="2940650"/>
            <a:ext cx="221862" cy="74784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线箭头连接符 32"/>
          <p:cNvCxnSpPr/>
          <p:nvPr/>
        </p:nvCxnSpPr>
        <p:spPr>
          <a:xfrm flipV="1">
            <a:off x="2026220" y="4669604"/>
            <a:ext cx="1110949" cy="41466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34"/>
          <p:cNvCxnSpPr/>
          <p:nvPr/>
        </p:nvCxnSpPr>
        <p:spPr>
          <a:xfrm flipH="1" flipV="1">
            <a:off x="5311722" y="4358197"/>
            <a:ext cx="998481" cy="775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文本框 36"/>
          <p:cNvSpPr txBox="1"/>
          <p:nvPr/>
        </p:nvSpPr>
        <p:spPr>
          <a:xfrm>
            <a:off x="4912884" y="2538487"/>
            <a:ext cx="334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b="1" dirty="0">
                <a:latin typeface="Arial" panose="020B0604020202020204" pitchFamily="34" charset="0"/>
                <a:ea typeface="Microsoft JhengHei" panose="020B0604030504040204" pitchFamily="34" charset="-120"/>
              </a:rPr>
              <a:t>硅微条探测器模块及主要组件</a:t>
            </a:r>
          </a:p>
        </p:txBody>
      </p:sp>
      <p:sp>
        <p:nvSpPr>
          <p:cNvPr id="19" name="文本框 25"/>
          <p:cNvSpPr txBox="1"/>
          <p:nvPr/>
        </p:nvSpPr>
        <p:spPr>
          <a:xfrm>
            <a:off x="419114" y="4945773"/>
            <a:ext cx="1555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dirty="0" smtClean="0">
                <a:solidFill>
                  <a:srgbClr val="0099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硅微条传感器</a:t>
            </a:r>
            <a:endParaRPr kumimoji="1" lang="zh-CN" altLang="en-US" dirty="0">
              <a:solidFill>
                <a:srgbClr val="0099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40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硅微条传感器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14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46" y="2271300"/>
            <a:ext cx="3813048" cy="3548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5784" t="64802" r="9416" b="19909"/>
          <a:stretch/>
        </p:blipFill>
        <p:spPr>
          <a:xfrm>
            <a:off x="3909060" y="1505157"/>
            <a:ext cx="5010912" cy="7863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3202" y="1414834"/>
            <a:ext cx="3019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ea typeface="Microsoft JhengHei" panose="020B0604030504040204" pitchFamily="34" charset="-120"/>
                <a:cs typeface="+mj-cs"/>
              </a:rPr>
              <a:t>类型</a:t>
            </a:r>
            <a:r>
              <a:rPr lang="zh-CN" altLang="en-US" sz="2000" dirty="0" smtClean="0">
                <a:ea typeface="Microsoft JhengHei" panose="020B0604030504040204" pitchFamily="34" charset="-120"/>
                <a:cs typeface="+mj-cs"/>
              </a:rPr>
              <a:t>：</a:t>
            </a:r>
            <a:r>
              <a:rPr lang="en-US" sz="2000" dirty="0">
                <a:ea typeface="Microsoft JhengHei" panose="020B0604030504040204" pitchFamily="34" charset="-120"/>
                <a:cs typeface="+mj-cs"/>
              </a:rPr>
              <a:t>n+-in-p </a:t>
            </a:r>
            <a:r>
              <a:rPr lang="en-US" sz="2000" dirty="0" smtClean="0">
                <a:ea typeface="Microsoft JhengHei" panose="020B0604030504040204" pitchFamily="34" charset="-120"/>
                <a:cs typeface="+mj-cs"/>
              </a:rPr>
              <a:t>FZ</a:t>
            </a:r>
          </a:p>
          <a:p>
            <a:r>
              <a:rPr lang="zh-CN" altLang="en-US" sz="2000" dirty="0" smtClean="0">
                <a:ea typeface="Microsoft JhengHei" panose="020B0604030504040204" pitchFamily="34" charset="-120"/>
                <a:cs typeface="+mj-cs"/>
              </a:rPr>
              <a:t>尺寸：</a:t>
            </a:r>
            <a:r>
              <a:rPr lang="en-US" altLang="zh-CN" sz="2000" dirty="0" smtClean="0">
                <a:ea typeface="Microsoft JhengHei" panose="020B0604030504040204" pitchFamily="34" charset="-120"/>
                <a:cs typeface="+mj-cs"/>
              </a:rPr>
              <a:t>97.54×97.54 mm</a:t>
            </a:r>
            <a:r>
              <a:rPr lang="en-US" altLang="zh-CN" sz="2000" baseline="30000" dirty="0" smtClean="0">
                <a:ea typeface="Microsoft JhengHei" panose="020B0604030504040204" pitchFamily="34" charset="-120"/>
                <a:cs typeface="+mj-cs"/>
              </a:rPr>
              <a:t>2</a:t>
            </a:r>
            <a:endParaRPr lang="en-US" sz="2000" baseline="30000" dirty="0">
              <a:ea typeface="Microsoft JhengHei" panose="020B0604030504040204" pitchFamily="34" charset="-120"/>
              <a:cs typeface="+mj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560" y="3043688"/>
            <a:ext cx="4114641" cy="31248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57729" y="2699419"/>
            <a:ext cx="3019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ea typeface="Microsoft JhengHei" panose="020B0604030504040204" pitchFamily="34" charset="-120"/>
                <a:cs typeface="+mj-cs"/>
              </a:rPr>
              <a:t>辐照测试结果：</a:t>
            </a:r>
            <a:endParaRPr lang="en-US" sz="2000" baseline="30000" dirty="0"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067" y="5968452"/>
            <a:ext cx="3521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ea typeface="Microsoft JhengHei" panose="020B0604030504040204" pitchFamily="34" charset="-120"/>
                <a:cs typeface="+mj-cs"/>
              </a:rPr>
              <a:t>供应商：</a:t>
            </a:r>
            <a:r>
              <a:rPr lang="en-US" altLang="zh-CN" sz="2000" dirty="0" smtClean="0">
                <a:ea typeface="Microsoft JhengHei" panose="020B0604030504040204" pitchFamily="34" charset="-120"/>
                <a:cs typeface="+mj-cs"/>
              </a:rPr>
              <a:t>Hamamatsu/Infineon</a:t>
            </a:r>
            <a:endParaRPr lang="en-US" sz="2000" baseline="30000" dirty="0">
              <a:ea typeface="Microsoft JhengHei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5302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15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72134" y="2702763"/>
            <a:ext cx="7306056" cy="2084832"/>
          </a:xfrm>
        </p:spPr>
        <p:txBody>
          <a:bodyPr>
            <a:normAutofit/>
          </a:bodyPr>
          <a:lstStyle/>
          <a:p>
            <a:pPr marL="432000">
              <a:lnSpc>
                <a:spcPct val="150000"/>
              </a:lnSpc>
            </a:pP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前端读出电子学</a:t>
            </a:r>
            <a:r>
              <a:rPr lang="en-US" altLang="zh-CN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ASIC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设计 </a:t>
            </a: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→ 基准设计方案</a:t>
            </a:r>
            <a:endParaRPr lang="en-US" altLang="zh-CN" sz="2200" dirty="0" smtClean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硅</a:t>
            </a:r>
            <a:r>
              <a:rPr lang="zh-CN" altLang="en-US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微条探测器模块</a:t>
            </a:r>
            <a:r>
              <a:rPr lang="zh-CN" altLang="en-US" sz="22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设计 → 承担建造任务</a:t>
            </a:r>
            <a:endParaRPr lang="en-US" altLang="zh-CN" sz="22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ct val="150000"/>
              </a:lnSpc>
            </a:pPr>
            <a:r>
              <a:rPr lang="en-US" altLang="zh-CN" sz="22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CMOS</a:t>
            </a:r>
            <a:r>
              <a:rPr lang="zh-CN" altLang="en-US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硅微条探测器性能</a:t>
            </a:r>
            <a:r>
              <a:rPr lang="zh-CN" altLang="en-US" sz="22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研究 → 前沿新技术研究</a:t>
            </a:r>
            <a:endParaRPr lang="en-US" altLang="zh-CN" sz="22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" y="2335732"/>
            <a:ext cx="3447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主要项目研究内容：</a:t>
            </a:r>
            <a:endParaRPr lang="en-US" sz="2200" dirty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868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前端电子学读出</a:t>
            </a:r>
            <a:r>
              <a:rPr lang="en-US" altLang="zh-CN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ASIC</a:t>
            </a:r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设计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1300993"/>
          </a:xfrm>
        </p:spPr>
        <p:txBody>
          <a:bodyPr>
            <a:normAutofit/>
          </a:bodyPr>
          <a:lstStyle/>
          <a:p>
            <a:pPr marL="432000">
              <a:lnSpc>
                <a:spcPts val="2800"/>
              </a:lnSpc>
            </a:pP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匹配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新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数据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读出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方式（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L0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触发率提升），重新读出芯片设计</a:t>
            </a: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数字部分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ABC-STAR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）→ 与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CERN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微电子学组及宾夕法尼亚大学合作，采用</a:t>
            </a:r>
            <a:r>
              <a:rPr lang="en-US" altLang="zh-CN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GF/IBM 130 nm CMOS </a:t>
            </a: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工艺</a:t>
            </a:r>
            <a:endParaRPr lang="en-US" altLang="zh-CN" sz="2200" dirty="0" smtClean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16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grpSp>
        <p:nvGrpSpPr>
          <p:cNvPr id="238" name="Group 237"/>
          <p:cNvGrpSpPr/>
          <p:nvPr/>
        </p:nvGrpSpPr>
        <p:grpSpPr>
          <a:xfrm>
            <a:off x="4766487" y="2573221"/>
            <a:ext cx="4054050" cy="3563280"/>
            <a:chOff x="4766487" y="2436061"/>
            <a:chExt cx="4054050" cy="3563280"/>
          </a:xfrm>
        </p:grpSpPr>
        <p:grpSp>
          <p:nvGrpSpPr>
            <p:cNvPr id="181" name="Group 180"/>
            <p:cNvGrpSpPr/>
            <p:nvPr/>
          </p:nvGrpSpPr>
          <p:grpSpPr>
            <a:xfrm>
              <a:off x="4766487" y="2474684"/>
              <a:ext cx="1483156" cy="3524657"/>
              <a:chOff x="3155536" y="1901952"/>
              <a:chExt cx="1483156" cy="3524657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3789259" y="4820805"/>
                <a:ext cx="831144" cy="32926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  <a:latin typeface="Arial"/>
                  </a:rPr>
                  <a:t>HCC</a:t>
                </a:r>
                <a:endParaRPr lang="en-US" sz="1400" dirty="0">
                  <a:solidFill>
                    <a:schemeClr val="tx1"/>
                  </a:solidFill>
                  <a:latin typeface="Arial"/>
                </a:endParaRPr>
              </a:p>
            </p:txBody>
          </p:sp>
          <p:cxnSp>
            <p:nvCxnSpPr>
              <p:cNvPr id="19" name="Elbow Connector 18"/>
              <p:cNvCxnSpPr>
                <a:stCxn id="12" idx="3"/>
              </p:cNvCxnSpPr>
              <p:nvPr/>
            </p:nvCxnSpPr>
            <p:spPr>
              <a:xfrm>
                <a:off x="3679854" y="2158560"/>
                <a:ext cx="882399" cy="2650124"/>
              </a:xfrm>
              <a:prstGeom prst="bentConnector2">
                <a:avLst/>
              </a:prstGeom>
              <a:ln w="9525" cmpd="sng">
                <a:solidFill>
                  <a:srgbClr val="000000"/>
                </a:solidFill>
                <a:headEnd type="triangl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Elbow Connector 19"/>
              <p:cNvCxnSpPr>
                <a:stCxn id="66" idx="2"/>
              </p:cNvCxnSpPr>
              <p:nvPr/>
            </p:nvCxnSpPr>
            <p:spPr>
              <a:xfrm rot="16200000" flipH="1">
                <a:off x="3584462" y="4878105"/>
                <a:ext cx="45618" cy="363976"/>
              </a:xfrm>
              <a:prstGeom prst="bentConnector2">
                <a:avLst/>
              </a:prstGeom>
              <a:ln w="9525" cmpd="sng">
                <a:solidFill>
                  <a:srgbClr val="00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131"/>
              <p:cNvSpPr txBox="1"/>
              <p:nvPr/>
            </p:nvSpPr>
            <p:spPr>
              <a:xfrm>
                <a:off x="3525199" y="5149610"/>
                <a:ext cx="111080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200" dirty="0" smtClean="0">
                    <a:latin typeface="Arial"/>
                    <a:ea typeface="Arial"/>
                    <a:cs typeface="Arial"/>
                  </a:rPr>
                  <a:t>模块控制芯片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grpSp>
            <p:nvGrpSpPr>
              <p:cNvPr id="57" name="Group 56"/>
              <p:cNvGrpSpPr/>
              <p:nvPr/>
            </p:nvGrpSpPr>
            <p:grpSpPr>
              <a:xfrm>
                <a:off x="3175379" y="2044260"/>
                <a:ext cx="504475" cy="1453252"/>
                <a:chOff x="3175379" y="2044260"/>
                <a:chExt cx="504475" cy="1453252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3176934" y="2044260"/>
                  <a:ext cx="502920" cy="22860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100" dirty="0" smtClean="0">
                      <a:solidFill>
                        <a:schemeClr val="tx1"/>
                      </a:solidFill>
                      <a:latin typeface="Arial"/>
                    </a:rPr>
                    <a:t>ABC</a:t>
                  </a:r>
                  <a:endParaRPr lang="en-US" sz="1200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  <p:grpSp>
              <p:nvGrpSpPr>
                <p:cNvPr id="44" name="Group 43"/>
                <p:cNvGrpSpPr/>
                <p:nvPr/>
              </p:nvGrpSpPr>
              <p:grpSpPr>
                <a:xfrm>
                  <a:off x="3176934" y="2272716"/>
                  <a:ext cx="502920" cy="307919"/>
                  <a:chOff x="3189144" y="2434284"/>
                  <a:chExt cx="502920" cy="307919"/>
                </a:xfrm>
              </p:grpSpPr>
              <p:cxnSp>
                <p:nvCxnSpPr>
                  <p:cNvPr id="36" name="Straight Connector 35"/>
                  <p:cNvCxnSpPr/>
                  <p:nvPr/>
                </p:nvCxnSpPr>
                <p:spPr>
                  <a:xfrm>
                    <a:off x="3319761" y="2434284"/>
                    <a:ext cx="0" cy="914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/>
                  <p:nvPr/>
                </p:nvCxnSpPr>
                <p:spPr>
                  <a:xfrm>
                    <a:off x="3546594" y="2434285"/>
                    <a:ext cx="0" cy="914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Rectangle 42"/>
                  <p:cNvSpPr/>
                  <p:nvPr/>
                </p:nvSpPr>
                <p:spPr>
                  <a:xfrm>
                    <a:off x="3189144" y="2513603"/>
                    <a:ext cx="502920" cy="22860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100" dirty="0" smtClean="0">
                        <a:solidFill>
                          <a:schemeClr val="tx1"/>
                        </a:solidFill>
                        <a:latin typeface="Arial"/>
                      </a:rPr>
                      <a:t>ABC</a:t>
                    </a:r>
                    <a:endParaRPr lang="en-US" sz="1200" dirty="0">
                      <a:solidFill>
                        <a:schemeClr val="tx1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45" name="Group 44"/>
                <p:cNvGrpSpPr/>
                <p:nvPr/>
              </p:nvGrpSpPr>
              <p:grpSpPr>
                <a:xfrm>
                  <a:off x="3176934" y="2579755"/>
                  <a:ext cx="502920" cy="307919"/>
                  <a:chOff x="3189144" y="2434284"/>
                  <a:chExt cx="502920" cy="307919"/>
                </a:xfrm>
              </p:grpSpPr>
              <p:cxnSp>
                <p:nvCxnSpPr>
                  <p:cNvPr id="46" name="Straight Connector 45"/>
                  <p:cNvCxnSpPr/>
                  <p:nvPr/>
                </p:nvCxnSpPr>
                <p:spPr>
                  <a:xfrm>
                    <a:off x="3319761" y="2434284"/>
                    <a:ext cx="0" cy="914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/>
                  <p:cNvCxnSpPr/>
                  <p:nvPr/>
                </p:nvCxnSpPr>
                <p:spPr>
                  <a:xfrm>
                    <a:off x="3546594" y="2434285"/>
                    <a:ext cx="0" cy="914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" name="Rectangle 47"/>
                  <p:cNvSpPr/>
                  <p:nvPr/>
                </p:nvSpPr>
                <p:spPr>
                  <a:xfrm>
                    <a:off x="3189144" y="2513603"/>
                    <a:ext cx="502920" cy="22860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100" dirty="0" smtClean="0">
                        <a:solidFill>
                          <a:schemeClr val="tx1"/>
                        </a:solidFill>
                        <a:latin typeface="Arial"/>
                      </a:rPr>
                      <a:t>ABC</a:t>
                    </a:r>
                    <a:endParaRPr lang="en-US" sz="1200" dirty="0">
                      <a:solidFill>
                        <a:schemeClr val="tx1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3176934" y="2884746"/>
                  <a:ext cx="502920" cy="307919"/>
                  <a:chOff x="3189144" y="2434284"/>
                  <a:chExt cx="502920" cy="307919"/>
                </a:xfrm>
              </p:grpSpPr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3319761" y="2434284"/>
                    <a:ext cx="0" cy="914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/>
                  <p:cNvCxnSpPr/>
                  <p:nvPr/>
                </p:nvCxnSpPr>
                <p:spPr>
                  <a:xfrm>
                    <a:off x="3546594" y="2434285"/>
                    <a:ext cx="0" cy="914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2" name="Rectangle 51"/>
                  <p:cNvSpPr/>
                  <p:nvPr/>
                </p:nvSpPr>
                <p:spPr>
                  <a:xfrm>
                    <a:off x="3189144" y="2513603"/>
                    <a:ext cx="502920" cy="22860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100" dirty="0" smtClean="0">
                        <a:solidFill>
                          <a:schemeClr val="tx1"/>
                        </a:solidFill>
                        <a:latin typeface="Arial"/>
                      </a:rPr>
                      <a:t>ABC</a:t>
                    </a:r>
                    <a:endParaRPr lang="en-US" sz="1200" dirty="0">
                      <a:solidFill>
                        <a:schemeClr val="tx1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53" name="Group 52"/>
                <p:cNvGrpSpPr/>
                <p:nvPr/>
              </p:nvGrpSpPr>
              <p:grpSpPr>
                <a:xfrm>
                  <a:off x="3175379" y="3189593"/>
                  <a:ext cx="502920" cy="307919"/>
                  <a:chOff x="3189144" y="2434284"/>
                  <a:chExt cx="502920" cy="307919"/>
                </a:xfrm>
              </p:grpSpPr>
              <p:cxnSp>
                <p:nvCxnSpPr>
                  <p:cNvPr id="54" name="Straight Connector 53"/>
                  <p:cNvCxnSpPr/>
                  <p:nvPr/>
                </p:nvCxnSpPr>
                <p:spPr>
                  <a:xfrm>
                    <a:off x="3319761" y="2434284"/>
                    <a:ext cx="0" cy="914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/>
                  <p:cNvCxnSpPr/>
                  <p:nvPr/>
                </p:nvCxnSpPr>
                <p:spPr>
                  <a:xfrm>
                    <a:off x="3546594" y="2434285"/>
                    <a:ext cx="0" cy="914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Rectangle 55"/>
                  <p:cNvSpPr/>
                  <p:nvPr/>
                </p:nvSpPr>
                <p:spPr>
                  <a:xfrm>
                    <a:off x="3189144" y="2513603"/>
                    <a:ext cx="502920" cy="22860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100" dirty="0" smtClean="0">
                        <a:solidFill>
                          <a:schemeClr val="tx1"/>
                        </a:solidFill>
                        <a:latin typeface="Arial"/>
                      </a:rPr>
                      <a:t>ABC</a:t>
                    </a:r>
                    <a:endParaRPr lang="en-US" sz="1200" dirty="0">
                      <a:solidFill>
                        <a:schemeClr val="tx1"/>
                      </a:solidFill>
                      <a:latin typeface="Arial"/>
                    </a:endParaRPr>
                  </a:p>
                </p:txBody>
              </p:sp>
            </p:grpSp>
          </p:grpSp>
          <p:grpSp>
            <p:nvGrpSpPr>
              <p:cNvPr id="58" name="Group 57"/>
              <p:cNvGrpSpPr/>
              <p:nvPr/>
            </p:nvGrpSpPr>
            <p:grpSpPr>
              <a:xfrm>
                <a:off x="3173823" y="3584032"/>
                <a:ext cx="504475" cy="1453252"/>
                <a:chOff x="3175379" y="2044260"/>
                <a:chExt cx="504475" cy="1453252"/>
              </a:xfrm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3176934" y="2044260"/>
                  <a:ext cx="502920" cy="22860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100" dirty="0" smtClean="0">
                      <a:solidFill>
                        <a:schemeClr val="tx1"/>
                      </a:solidFill>
                      <a:latin typeface="Arial"/>
                    </a:rPr>
                    <a:t>ABC</a:t>
                  </a:r>
                  <a:endParaRPr lang="en-US" sz="1200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  <p:grpSp>
              <p:nvGrpSpPr>
                <p:cNvPr id="60" name="Group 59"/>
                <p:cNvGrpSpPr/>
                <p:nvPr/>
              </p:nvGrpSpPr>
              <p:grpSpPr>
                <a:xfrm>
                  <a:off x="3176934" y="2272716"/>
                  <a:ext cx="502920" cy="307919"/>
                  <a:chOff x="3189144" y="2434284"/>
                  <a:chExt cx="502920" cy="307919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3319761" y="2434284"/>
                    <a:ext cx="0" cy="914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3546594" y="2434285"/>
                    <a:ext cx="0" cy="914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Rectangle 74"/>
                  <p:cNvSpPr/>
                  <p:nvPr/>
                </p:nvSpPr>
                <p:spPr>
                  <a:xfrm>
                    <a:off x="3189144" y="2513603"/>
                    <a:ext cx="502920" cy="22860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100" dirty="0" smtClean="0">
                        <a:solidFill>
                          <a:schemeClr val="tx1"/>
                        </a:solidFill>
                        <a:latin typeface="Arial"/>
                      </a:rPr>
                      <a:t>ABC</a:t>
                    </a:r>
                    <a:endParaRPr lang="en-US" sz="1200" dirty="0">
                      <a:solidFill>
                        <a:schemeClr val="tx1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61" name="Group 60"/>
                <p:cNvGrpSpPr/>
                <p:nvPr/>
              </p:nvGrpSpPr>
              <p:grpSpPr>
                <a:xfrm>
                  <a:off x="3176934" y="2579755"/>
                  <a:ext cx="502920" cy="307919"/>
                  <a:chOff x="3189144" y="2434284"/>
                  <a:chExt cx="502920" cy="307919"/>
                </a:xfrm>
              </p:grpSpPr>
              <p:cxnSp>
                <p:nvCxnSpPr>
                  <p:cNvPr id="70" name="Straight Connector 69"/>
                  <p:cNvCxnSpPr/>
                  <p:nvPr/>
                </p:nvCxnSpPr>
                <p:spPr>
                  <a:xfrm>
                    <a:off x="3319761" y="2434284"/>
                    <a:ext cx="0" cy="914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>
                    <a:off x="3546594" y="2434285"/>
                    <a:ext cx="0" cy="914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2" name="Rectangle 71"/>
                  <p:cNvSpPr/>
                  <p:nvPr/>
                </p:nvSpPr>
                <p:spPr>
                  <a:xfrm>
                    <a:off x="3189144" y="2513603"/>
                    <a:ext cx="502920" cy="22860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100" dirty="0" smtClean="0">
                        <a:solidFill>
                          <a:schemeClr val="tx1"/>
                        </a:solidFill>
                        <a:latin typeface="Arial"/>
                      </a:rPr>
                      <a:t>ABC</a:t>
                    </a:r>
                    <a:endParaRPr lang="en-US" sz="1200" dirty="0">
                      <a:solidFill>
                        <a:schemeClr val="tx1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62" name="Group 61"/>
                <p:cNvGrpSpPr/>
                <p:nvPr/>
              </p:nvGrpSpPr>
              <p:grpSpPr>
                <a:xfrm>
                  <a:off x="3176934" y="2884746"/>
                  <a:ext cx="502920" cy="307919"/>
                  <a:chOff x="3189144" y="2434284"/>
                  <a:chExt cx="502920" cy="307919"/>
                </a:xfrm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3319761" y="2434284"/>
                    <a:ext cx="0" cy="914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3546594" y="2434285"/>
                    <a:ext cx="0" cy="914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9" name="Rectangle 68"/>
                  <p:cNvSpPr/>
                  <p:nvPr/>
                </p:nvSpPr>
                <p:spPr>
                  <a:xfrm>
                    <a:off x="3189144" y="2513603"/>
                    <a:ext cx="502920" cy="22860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100" dirty="0" smtClean="0">
                        <a:solidFill>
                          <a:schemeClr val="tx1"/>
                        </a:solidFill>
                        <a:latin typeface="Arial"/>
                      </a:rPr>
                      <a:t>ABC</a:t>
                    </a:r>
                    <a:endParaRPr lang="en-US" sz="1200" dirty="0">
                      <a:solidFill>
                        <a:schemeClr val="tx1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63" name="Group 62"/>
                <p:cNvGrpSpPr/>
                <p:nvPr/>
              </p:nvGrpSpPr>
              <p:grpSpPr>
                <a:xfrm>
                  <a:off x="3175379" y="3189593"/>
                  <a:ext cx="502920" cy="307919"/>
                  <a:chOff x="3189144" y="2434284"/>
                  <a:chExt cx="502920" cy="307919"/>
                </a:xfrm>
              </p:grpSpPr>
              <p:cxnSp>
                <p:nvCxnSpPr>
                  <p:cNvPr id="64" name="Straight Connector 63"/>
                  <p:cNvCxnSpPr/>
                  <p:nvPr/>
                </p:nvCxnSpPr>
                <p:spPr>
                  <a:xfrm>
                    <a:off x="3319761" y="2434284"/>
                    <a:ext cx="0" cy="914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3546594" y="2434285"/>
                    <a:ext cx="0" cy="9144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6" name="Rectangle 65"/>
                  <p:cNvSpPr/>
                  <p:nvPr/>
                </p:nvSpPr>
                <p:spPr>
                  <a:xfrm>
                    <a:off x="3189144" y="2513603"/>
                    <a:ext cx="502920" cy="22860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en-US" sz="1100" dirty="0" smtClean="0">
                        <a:solidFill>
                          <a:schemeClr val="tx1"/>
                        </a:solidFill>
                        <a:latin typeface="Arial"/>
                      </a:rPr>
                      <a:t>ABC</a:t>
                    </a:r>
                    <a:endParaRPr lang="en-US" sz="1200" dirty="0">
                      <a:solidFill>
                        <a:schemeClr val="tx1"/>
                      </a:solidFill>
                      <a:latin typeface="Arial"/>
                    </a:endParaRPr>
                  </a:p>
                </p:txBody>
              </p:sp>
            </p:grpSp>
          </p:grpSp>
          <p:cxnSp>
            <p:nvCxnSpPr>
              <p:cNvPr id="76" name="Elbow Connector 75"/>
              <p:cNvCxnSpPr/>
              <p:nvPr/>
            </p:nvCxnSpPr>
            <p:spPr>
              <a:xfrm>
                <a:off x="3679854" y="2211651"/>
                <a:ext cx="827253" cy="2597429"/>
              </a:xfrm>
              <a:prstGeom prst="bentConnector2">
                <a:avLst/>
              </a:prstGeom>
              <a:ln w="9525" cmpd="sng">
                <a:solidFill>
                  <a:srgbClr val="00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Elbow Connector 104"/>
              <p:cNvCxnSpPr/>
              <p:nvPr/>
            </p:nvCxnSpPr>
            <p:spPr>
              <a:xfrm>
                <a:off x="3695996" y="3406808"/>
                <a:ext cx="626992" cy="1401774"/>
              </a:xfrm>
              <a:prstGeom prst="bentConnector2">
                <a:avLst/>
              </a:prstGeom>
              <a:ln w="9525" cmpd="sng">
                <a:solidFill>
                  <a:srgbClr val="000000"/>
                </a:solidFill>
                <a:headEnd type="triangl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Elbow Connector 105"/>
              <p:cNvCxnSpPr/>
              <p:nvPr/>
            </p:nvCxnSpPr>
            <p:spPr>
              <a:xfrm>
                <a:off x="3690482" y="3346968"/>
                <a:ext cx="695309" cy="1472463"/>
              </a:xfrm>
              <a:prstGeom prst="bentConnector2">
                <a:avLst/>
              </a:prstGeom>
              <a:ln w="9525" cmpd="sng">
                <a:solidFill>
                  <a:srgbClr val="00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Elbow Connector 112"/>
              <p:cNvCxnSpPr/>
              <p:nvPr/>
            </p:nvCxnSpPr>
            <p:spPr>
              <a:xfrm>
                <a:off x="3678298" y="3657039"/>
                <a:ext cx="404810" cy="1157241"/>
              </a:xfrm>
              <a:prstGeom prst="bentConnector2">
                <a:avLst/>
              </a:prstGeom>
              <a:ln w="9525" cmpd="sng">
                <a:solidFill>
                  <a:srgbClr val="000000"/>
                </a:solidFill>
                <a:headEnd type="triangl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Elbow Connector 113"/>
              <p:cNvCxnSpPr/>
              <p:nvPr/>
            </p:nvCxnSpPr>
            <p:spPr>
              <a:xfrm>
                <a:off x="3678298" y="3721928"/>
                <a:ext cx="355895" cy="1110250"/>
              </a:xfrm>
              <a:prstGeom prst="bentConnector2">
                <a:avLst/>
              </a:prstGeom>
              <a:ln w="9525" cmpd="sng">
                <a:solidFill>
                  <a:srgbClr val="00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3684582" y="4922984"/>
                <a:ext cx="109728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Rectangle 130"/>
              <p:cNvSpPr/>
              <p:nvPr/>
            </p:nvSpPr>
            <p:spPr>
              <a:xfrm>
                <a:off x="3155536" y="1901952"/>
                <a:ext cx="1483156" cy="351129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3678877" y="2531501"/>
                <a:ext cx="890999" cy="282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200" dirty="0">
                    <a:latin typeface="Arial"/>
                    <a:ea typeface="Arial"/>
                    <a:cs typeface="Arial"/>
                  </a:rPr>
                  <a:t>读出</a:t>
                </a:r>
                <a:r>
                  <a:rPr lang="zh-CN" altLang="en-US" sz="1200" dirty="0" smtClean="0">
                    <a:latin typeface="Arial"/>
                    <a:ea typeface="Arial"/>
                    <a:cs typeface="Arial"/>
                  </a:rPr>
                  <a:t>芯片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19" name="Group 218"/>
            <p:cNvGrpSpPr/>
            <p:nvPr/>
          </p:nvGrpSpPr>
          <p:grpSpPr>
            <a:xfrm>
              <a:off x="7337381" y="2436061"/>
              <a:ext cx="1483156" cy="3524657"/>
              <a:chOff x="6457950" y="1828384"/>
              <a:chExt cx="1483156" cy="3524657"/>
            </a:xfrm>
          </p:grpSpPr>
          <p:sp>
            <p:nvSpPr>
              <p:cNvPr id="133" name="Rectangle 132"/>
              <p:cNvSpPr/>
              <p:nvPr/>
            </p:nvSpPr>
            <p:spPr>
              <a:xfrm>
                <a:off x="7091673" y="4747237"/>
                <a:ext cx="831144" cy="32926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 smtClean="0">
                    <a:solidFill>
                      <a:schemeClr val="tx1"/>
                    </a:solidFill>
                    <a:latin typeface="Arial"/>
                  </a:rPr>
                  <a:t>HCC*</a:t>
                </a:r>
                <a:endParaRPr lang="en-US" sz="1400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136" name="TextBox 131"/>
              <p:cNvSpPr txBox="1"/>
              <p:nvPr/>
            </p:nvSpPr>
            <p:spPr>
              <a:xfrm>
                <a:off x="6827613" y="5076042"/>
                <a:ext cx="111080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200" dirty="0" smtClean="0">
                    <a:latin typeface="Arial"/>
                    <a:ea typeface="Arial"/>
                    <a:cs typeface="Arial"/>
                  </a:rPr>
                  <a:t>模块控制芯片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grpSp>
            <p:nvGrpSpPr>
              <p:cNvPr id="185" name="Group 184"/>
              <p:cNvGrpSpPr/>
              <p:nvPr/>
            </p:nvGrpSpPr>
            <p:grpSpPr>
              <a:xfrm>
                <a:off x="6477793" y="1970692"/>
                <a:ext cx="531907" cy="1453252"/>
                <a:chOff x="6477793" y="1970692"/>
                <a:chExt cx="531907" cy="1453252"/>
              </a:xfrm>
            </p:grpSpPr>
            <p:sp>
              <p:nvSpPr>
                <p:cNvPr id="138" name="Rectangle 137"/>
                <p:cNvSpPr/>
                <p:nvPr/>
              </p:nvSpPr>
              <p:spPr>
                <a:xfrm>
                  <a:off x="6479348" y="1970692"/>
                  <a:ext cx="530352" cy="22860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100" dirty="0" smtClean="0">
                      <a:solidFill>
                        <a:schemeClr val="tx1"/>
                      </a:solidFill>
                      <a:latin typeface="Arial"/>
                    </a:rPr>
                    <a:t>ABC</a:t>
                  </a:r>
                  <a:r>
                    <a:rPr lang="en-US" altLang="zh-CN" sz="1100" dirty="0">
                      <a:solidFill>
                        <a:schemeClr val="tx1"/>
                      </a:solidFill>
                      <a:latin typeface="Arial"/>
                    </a:rPr>
                    <a:t>*</a:t>
                  </a:r>
                  <a:endParaRPr lang="en-US" sz="1200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6479348" y="2278467"/>
                  <a:ext cx="530352" cy="22860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100" dirty="0" smtClean="0">
                      <a:solidFill>
                        <a:schemeClr val="tx1"/>
                      </a:solidFill>
                      <a:latin typeface="Arial"/>
                    </a:rPr>
                    <a:t>AB</a:t>
                  </a:r>
                  <a:r>
                    <a:rPr lang="en-US" altLang="zh-CN" sz="1100" dirty="0" smtClean="0">
                      <a:solidFill>
                        <a:schemeClr val="tx1"/>
                      </a:solidFill>
                      <a:latin typeface="Arial"/>
                    </a:rPr>
                    <a:t>C*</a:t>
                  </a:r>
                  <a:endParaRPr lang="en-US" sz="1100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6479348" y="2585506"/>
                  <a:ext cx="530352" cy="22860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100" dirty="0" smtClean="0">
                      <a:solidFill>
                        <a:schemeClr val="tx1"/>
                      </a:solidFill>
                      <a:latin typeface="Arial"/>
                    </a:rPr>
                    <a:t>ABC</a:t>
                  </a:r>
                  <a:r>
                    <a:rPr lang="en-US" altLang="zh-CN" sz="1100" dirty="0" smtClean="0">
                      <a:solidFill>
                        <a:schemeClr val="tx1"/>
                      </a:solidFill>
                      <a:latin typeface="Arial"/>
                    </a:rPr>
                    <a:t>*</a:t>
                  </a:r>
                  <a:endParaRPr lang="en-US" sz="1100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  <p:sp>
              <p:nvSpPr>
                <p:cNvPr id="148" name="Rectangle 147"/>
                <p:cNvSpPr/>
                <p:nvPr/>
              </p:nvSpPr>
              <p:spPr>
                <a:xfrm>
                  <a:off x="6479348" y="2890497"/>
                  <a:ext cx="530352" cy="22860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100" dirty="0" smtClean="0">
                      <a:solidFill>
                        <a:schemeClr val="tx1"/>
                      </a:solidFill>
                      <a:latin typeface="Arial"/>
                    </a:rPr>
                    <a:t>ABC</a:t>
                  </a:r>
                  <a:r>
                    <a:rPr lang="en-US" altLang="zh-CN" sz="1100" dirty="0" smtClean="0">
                      <a:solidFill>
                        <a:schemeClr val="tx1"/>
                      </a:solidFill>
                      <a:latin typeface="Arial"/>
                    </a:rPr>
                    <a:t>*</a:t>
                  </a:r>
                  <a:endParaRPr lang="en-US" sz="1100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>
                  <a:off x="6477793" y="3195344"/>
                  <a:ext cx="530352" cy="22860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100" dirty="0" smtClean="0">
                      <a:solidFill>
                        <a:schemeClr val="tx1"/>
                      </a:solidFill>
                      <a:latin typeface="Arial"/>
                    </a:rPr>
                    <a:t>ABC</a:t>
                  </a:r>
                  <a:r>
                    <a:rPr lang="en-US" altLang="zh-CN" sz="1100" dirty="0" smtClean="0">
                      <a:solidFill>
                        <a:schemeClr val="tx1"/>
                      </a:solidFill>
                      <a:latin typeface="Arial"/>
                    </a:rPr>
                    <a:t>*</a:t>
                  </a:r>
                  <a:endParaRPr lang="en-US" sz="1100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155" name="Group 154"/>
              <p:cNvGrpSpPr/>
              <p:nvPr/>
            </p:nvGrpSpPr>
            <p:grpSpPr>
              <a:xfrm>
                <a:off x="6476237" y="3510464"/>
                <a:ext cx="531907" cy="1453252"/>
                <a:chOff x="3175379" y="2044260"/>
                <a:chExt cx="531907" cy="1453252"/>
              </a:xfrm>
            </p:grpSpPr>
            <p:sp>
              <p:nvSpPr>
                <p:cNvPr id="156" name="Rectangle 155"/>
                <p:cNvSpPr/>
                <p:nvPr/>
              </p:nvSpPr>
              <p:spPr>
                <a:xfrm>
                  <a:off x="3176934" y="2044260"/>
                  <a:ext cx="530352" cy="22860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100" dirty="0" smtClean="0">
                      <a:solidFill>
                        <a:schemeClr val="tx1"/>
                      </a:solidFill>
                      <a:latin typeface="Arial"/>
                    </a:rPr>
                    <a:t>ABC</a:t>
                  </a:r>
                  <a:r>
                    <a:rPr lang="en-US" altLang="zh-CN" sz="1100" dirty="0" smtClean="0">
                      <a:solidFill>
                        <a:schemeClr val="tx1"/>
                      </a:solidFill>
                      <a:latin typeface="Arial"/>
                    </a:rPr>
                    <a:t>*</a:t>
                  </a:r>
                  <a:endParaRPr lang="en-US" sz="1100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3176934" y="2352035"/>
                  <a:ext cx="530352" cy="22860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100" dirty="0" smtClean="0">
                      <a:solidFill>
                        <a:schemeClr val="tx1"/>
                      </a:solidFill>
                      <a:latin typeface="Arial"/>
                    </a:rPr>
                    <a:t>ABC</a:t>
                  </a:r>
                  <a:r>
                    <a:rPr lang="en-US" altLang="zh-CN" sz="1100" dirty="0" smtClean="0">
                      <a:solidFill>
                        <a:schemeClr val="tx1"/>
                      </a:solidFill>
                      <a:latin typeface="Arial"/>
                    </a:rPr>
                    <a:t>*</a:t>
                  </a:r>
                  <a:endParaRPr lang="en-US" sz="1100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3176934" y="2659074"/>
                  <a:ext cx="530352" cy="22860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100" dirty="0" smtClean="0">
                      <a:solidFill>
                        <a:schemeClr val="tx1"/>
                      </a:solidFill>
                      <a:latin typeface="Arial"/>
                    </a:rPr>
                    <a:t>ABC</a:t>
                  </a:r>
                  <a:r>
                    <a:rPr lang="en-US" altLang="zh-CN" sz="1100" dirty="0" smtClean="0">
                      <a:solidFill>
                        <a:schemeClr val="tx1"/>
                      </a:solidFill>
                      <a:latin typeface="Arial"/>
                    </a:rPr>
                    <a:t>*</a:t>
                  </a:r>
                  <a:endParaRPr lang="en-US" sz="1100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>
                  <a:off x="3176934" y="2964065"/>
                  <a:ext cx="530352" cy="22860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100" dirty="0" smtClean="0">
                      <a:solidFill>
                        <a:schemeClr val="tx1"/>
                      </a:solidFill>
                      <a:latin typeface="Arial"/>
                    </a:rPr>
                    <a:t>ABC</a:t>
                  </a:r>
                  <a:r>
                    <a:rPr lang="en-US" altLang="zh-CN" sz="1100" dirty="0" smtClean="0">
                      <a:solidFill>
                        <a:schemeClr val="tx1"/>
                      </a:solidFill>
                      <a:latin typeface="Arial"/>
                    </a:rPr>
                    <a:t>*</a:t>
                  </a:r>
                  <a:endParaRPr lang="en-US" sz="1100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>
                <a:xfrm>
                  <a:off x="3175379" y="3268912"/>
                  <a:ext cx="530352" cy="22860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100" dirty="0" smtClean="0">
                      <a:solidFill>
                        <a:schemeClr val="tx1"/>
                      </a:solidFill>
                      <a:latin typeface="Arial"/>
                    </a:rPr>
                    <a:t>ABC</a:t>
                  </a:r>
                  <a:r>
                    <a:rPr lang="en-US" altLang="zh-CN" sz="1100" dirty="0" smtClean="0">
                      <a:solidFill>
                        <a:schemeClr val="tx1"/>
                      </a:solidFill>
                      <a:latin typeface="Arial"/>
                    </a:rPr>
                    <a:t>*</a:t>
                  </a:r>
                  <a:endParaRPr lang="en-US" sz="1100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</p:grpSp>
          <p:sp>
            <p:nvSpPr>
              <p:cNvPr id="179" name="Rectangle 178"/>
              <p:cNvSpPr/>
              <p:nvPr/>
            </p:nvSpPr>
            <p:spPr>
              <a:xfrm>
                <a:off x="6457950" y="1828384"/>
                <a:ext cx="1483156" cy="351129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7094844" y="2483653"/>
                <a:ext cx="822960" cy="282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200" dirty="0">
                    <a:latin typeface="Arial"/>
                    <a:ea typeface="Arial"/>
                    <a:cs typeface="Arial"/>
                  </a:rPr>
                  <a:t>读出</a:t>
                </a:r>
                <a:r>
                  <a:rPr lang="zh-CN" altLang="en-US" sz="1200" dirty="0" smtClean="0">
                    <a:latin typeface="Arial"/>
                    <a:ea typeface="Arial"/>
                    <a:cs typeface="Arial"/>
                  </a:rPr>
                  <a:t>芯片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cxnSp>
            <p:nvCxnSpPr>
              <p:cNvPr id="183" name="Straight Arrow Connector 182"/>
              <p:cNvCxnSpPr>
                <a:stCxn id="138" idx="3"/>
                <a:endCxn id="133" idx="0"/>
              </p:cNvCxnSpPr>
              <p:nvPr/>
            </p:nvCxnSpPr>
            <p:spPr>
              <a:xfrm>
                <a:off x="7009700" y="2084992"/>
                <a:ext cx="497545" cy="26622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Arrow Connector 187"/>
              <p:cNvCxnSpPr>
                <a:stCxn id="154" idx="3"/>
                <a:endCxn id="133" idx="0"/>
              </p:cNvCxnSpPr>
              <p:nvPr/>
            </p:nvCxnSpPr>
            <p:spPr>
              <a:xfrm>
                <a:off x="7009700" y="2392767"/>
                <a:ext cx="497545" cy="235447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Arrow Connector 190"/>
              <p:cNvCxnSpPr>
                <a:stCxn id="151" idx="3"/>
                <a:endCxn id="133" idx="0"/>
              </p:cNvCxnSpPr>
              <p:nvPr/>
            </p:nvCxnSpPr>
            <p:spPr>
              <a:xfrm>
                <a:off x="7009700" y="2699806"/>
                <a:ext cx="497545" cy="204743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Arrow Connector 194"/>
              <p:cNvCxnSpPr>
                <a:stCxn id="148" idx="3"/>
                <a:endCxn id="133" idx="0"/>
              </p:cNvCxnSpPr>
              <p:nvPr/>
            </p:nvCxnSpPr>
            <p:spPr>
              <a:xfrm>
                <a:off x="7009700" y="3004797"/>
                <a:ext cx="497545" cy="17424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>
                <a:stCxn id="145" idx="3"/>
                <a:endCxn id="133" idx="0"/>
              </p:cNvCxnSpPr>
              <p:nvPr/>
            </p:nvCxnSpPr>
            <p:spPr>
              <a:xfrm>
                <a:off x="7008145" y="3309644"/>
                <a:ext cx="499100" cy="14375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Arrow Connector 203"/>
              <p:cNvCxnSpPr>
                <a:stCxn id="156" idx="3"/>
                <a:endCxn id="133" idx="0"/>
              </p:cNvCxnSpPr>
              <p:nvPr/>
            </p:nvCxnSpPr>
            <p:spPr>
              <a:xfrm>
                <a:off x="7008144" y="3624764"/>
                <a:ext cx="499101" cy="11224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Arrow Connector 206"/>
              <p:cNvCxnSpPr>
                <a:stCxn id="172" idx="3"/>
                <a:endCxn id="133" idx="0"/>
              </p:cNvCxnSpPr>
              <p:nvPr/>
            </p:nvCxnSpPr>
            <p:spPr>
              <a:xfrm>
                <a:off x="7008144" y="3932539"/>
                <a:ext cx="499101" cy="8146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Arrow Connector 209"/>
              <p:cNvCxnSpPr>
                <a:stCxn id="169" idx="3"/>
                <a:endCxn id="133" idx="0"/>
              </p:cNvCxnSpPr>
              <p:nvPr/>
            </p:nvCxnSpPr>
            <p:spPr>
              <a:xfrm>
                <a:off x="7008144" y="4239578"/>
                <a:ext cx="499101" cy="5076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>
                <a:stCxn id="166" idx="3"/>
                <a:endCxn id="133" idx="0"/>
              </p:cNvCxnSpPr>
              <p:nvPr/>
            </p:nvCxnSpPr>
            <p:spPr>
              <a:xfrm>
                <a:off x="7008144" y="4544569"/>
                <a:ext cx="499101" cy="20266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Arrow Connector 215"/>
              <p:cNvCxnSpPr>
                <a:stCxn id="163" idx="3"/>
                <a:endCxn id="133" idx="0"/>
              </p:cNvCxnSpPr>
              <p:nvPr/>
            </p:nvCxnSpPr>
            <p:spPr>
              <a:xfrm flipV="1">
                <a:off x="7006589" y="4747237"/>
                <a:ext cx="500656" cy="10217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1" name="Straight Arrow Connector 220"/>
            <p:cNvCxnSpPr/>
            <p:nvPr/>
          </p:nvCxnSpPr>
          <p:spPr>
            <a:xfrm flipV="1">
              <a:off x="6420968" y="4271064"/>
              <a:ext cx="602225" cy="0"/>
            </a:xfrm>
            <a:prstGeom prst="straightConnector1">
              <a:avLst/>
            </a:prstGeom>
            <a:ln w="25400">
              <a:solidFill>
                <a:srgbClr val="0099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文本框 29"/>
            <p:cNvSpPr txBox="1"/>
            <p:nvPr/>
          </p:nvSpPr>
          <p:spPr>
            <a:xfrm>
              <a:off x="6160611" y="3535684"/>
              <a:ext cx="12224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zh-CN" altLang="en-US" dirty="0" smtClean="0">
                  <a:solidFill>
                    <a:srgbClr val="0066FF"/>
                  </a:solidFill>
                  <a:latin typeface="Arial" panose="020B0604020202020204" pitchFamily="34" charset="0"/>
                  <a:ea typeface="Microsoft JhengHei" panose="020B0604030504040204" pitchFamily="34" charset="-120"/>
                </a:rPr>
                <a:t>数据传输方式改变</a:t>
              </a:r>
              <a:endParaRPr kumimoji="1" lang="en-US" altLang="zh-CN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endParaRPr>
            </a:p>
            <a:p>
              <a:pPr algn="ctr"/>
              <a:endParaRPr kumimoji="1" lang="en-US" altLang="zh-CN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endParaRPr>
            </a:p>
            <a:p>
              <a:pPr algn="ctr"/>
              <a:r>
                <a:rPr kumimoji="1" lang="en-US" altLang="zh-CN" dirty="0" smtClean="0">
                  <a:solidFill>
                    <a:srgbClr val="0066FF"/>
                  </a:solidFill>
                  <a:latin typeface="Arial" panose="020B0604020202020204" pitchFamily="34" charset="0"/>
                  <a:ea typeface="Microsoft JhengHei" panose="020B0604030504040204" pitchFamily="34" charset="-120"/>
                </a:rPr>
                <a:t>STAR</a:t>
              </a:r>
              <a:endParaRPr kumimoji="1" lang="zh-CN" altLang="en-US" dirty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467167" y="2657564"/>
            <a:ext cx="4216143" cy="2870766"/>
            <a:chOff x="275143" y="2474684"/>
            <a:chExt cx="4216143" cy="2870766"/>
          </a:xfrm>
        </p:grpSpPr>
        <p:pic>
          <p:nvPicPr>
            <p:cNvPr id="230" name="图片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869" y="2922441"/>
              <a:ext cx="2784608" cy="2423009"/>
            </a:xfrm>
            <a:prstGeom prst="rect">
              <a:avLst/>
            </a:prstGeom>
            <a:noFill/>
          </p:spPr>
        </p:pic>
        <p:sp>
          <p:nvSpPr>
            <p:cNvPr id="231" name="右大括号 17"/>
            <p:cNvSpPr/>
            <p:nvPr/>
          </p:nvSpPr>
          <p:spPr>
            <a:xfrm>
              <a:off x="3111669" y="3076671"/>
              <a:ext cx="130234" cy="822960"/>
            </a:xfrm>
            <a:prstGeom prst="rightBrac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>
                <a:latin typeface="华文楷体"/>
                <a:ea typeface="华文楷体"/>
              </a:endParaRPr>
            </a:p>
          </p:txBody>
        </p:sp>
        <p:sp>
          <p:nvSpPr>
            <p:cNvPr id="232" name="右大括号 18"/>
            <p:cNvSpPr/>
            <p:nvPr/>
          </p:nvSpPr>
          <p:spPr>
            <a:xfrm>
              <a:off x="3122227" y="3960368"/>
              <a:ext cx="130234" cy="822960"/>
            </a:xfrm>
            <a:prstGeom prst="rightBrac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>
                <a:latin typeface="华文楷体"/>
                <a:ea typeface="华文楷体"/>
              </a:endParaRPr>
            </a:p>
          </p:txBody>
        </p:sp>
        <p:sp>
          <p:nvSpPr>
            <p:cNvPr id="233" name="右大括号 19"/>
            <p:cNvSpPr/>
            <p:nvPr/>
          </p:nvSpPr>
          <p:spPr>
            <a:xfrm>
              <a:off x="3121367" y="4797435"/>
              <a:ext cx="130234" cy="457200"/>
            </a:xfrm>
            <a:prstGeom prst="rightBrac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dirty="0">
                <a:latin typeface="华文楷体"/>
                <a:ea typeface="华文楷体"/>
              </a:endParaRPr>
            </a:p>
          </p:txBody>
        </p:sp>
        <p:sp>
          <p:nvSpPr>
            <p:cNvPr id="234" name="文本框 20"/>
            <p:cNvSpPr txBox="1"/>
            <p:nvPr/>
          </p:nvSpPr>
          <p:spPr>
            <a:xfrm>
              <a:off x="3208390" y="3305897"/>
              <a:ext cx="1282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dirty="0">
                  <a:latin typeface="Arial" panose="020B0604020202020204" pitchFamily="34" charset="0"/>
                  <a:ea typeface="Microsoft JhengHei" panose="020B0604030504040204" pitchFamily="34" charset="-120"/>
                </a:rPr>
                <a:t>模拟前端</a:t>
              </a:r>
            </a:p>
          </p:txBody>
        </p:sp>
        <p:sp>
          <p:nvSpPr>
            <p:cNvPr id="235" name="文本框 21"/>
            <p:cNvSpPr txBox="1"/>
            <p:nvPr/>
          </p:nvSpPr>
          <p:spPr>
            <a:xfrm>
              <a:off x="3247900" y="4185920"/>
              <a:ext cx="11987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dirty="0">
                  <a:solidFill>
                    <a:srgbClr val="0066FF"/>
                  </a:solidFill>
                  <a:latin typeface="Arial" panose="020B0604020202020204" pitchFamily="34" charset="0"/>
                  <a:ea typeface="Microsoft JhengHei" panose="020B0604030504040204" pitchFamily="34" charset="-120"/>
                </a:rPr>
                <a:t>数字逻辑</a:t>
              </a:r>
            </a:p>
          </p:txBody>
        </p:sp>
        <p:sp>
          <p:nvSpPr>
            <p:cNvPr id="236" name="文本框 22"/>
            <p:cNvSpPr txBox="1"/>
            <p:nvPr/>
          </p:nvSpPr>
          <p:spPr>
            <a:xfrm>
              <a:off x="3219782" y="4871590"/>
              <a:ext cx="1156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dirty="0">
                  <a:latin typeface="Arial" panose="020B0604020202020204" pitchFamily="34" charset="0"/>
                  <a:ea typeface="Microsoft JhengHei" panose="020B0604030504040204" pitchFamily="34" charset="-120"/>
                </a:rPr>
                <a:t>电源管理</a:t>
              </a:r>
            </a:p>
          </p:txBody>
        </p:sp>
        <p:sp>
          <p:nvSpPr>
            <p:cNvPr id="237" name="文本框 23"/>
            <p:cNvSpPr txBox="1"/>
            <p:nvPr/>
          </p:nvSpPr>
          <p:spPr>
            <a:xfrm>
              <a:off x="628650" y="2474684"/>
              <a:ext cx="22878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2000" dirty="0" smtClean="0">
                  <a:solidFill>
                    <a:srgbClr val="0066FF"/>
                  </a:solidFill>
                  <a:latin typeface="Arial" panose="020B0604020202020204" pitchFamily="34" charset="0"/>
                  <a:ea typeface="Microsoft JhengHei" panose="020B0604030504040204" pitchFamily="34" charset="-120"/>
                </a:rPr>
                <a:t>前代芯片版图参考</a:t>
              </a:r>
              <a:endParaRPr kumimoji="1" lang="zh-CN" altLang="en-US" sz="2000" dirty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endParaRPr>
            </a:p>
          </p:txBody>
        </p:sp>
        <p:sp>
          <p:nvSpPr>
            <p:cNvPr id="229" name="矩形 34"/>
            <p:cNvSpPr/>
            <p:nvPr/>
          </p:nvSpPr>
          <p:spPr>
            <a:xfrm>
              <a:off x="275143" y="3953008"/>
              <a:ext cx="2804094" cy="798235"/>
            </a:xfrm>
            <a:prstGeom prst="rect">
              <a:avLst/>
            </a:prstGeom>
            <a:noFill/>
            <a:ln w="2222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/>
            </a:p>
          </p:txBody>
        </p:sp>
      </p:grpSp>
      <p:sp>
        <p:nvSpPr>
          <p:cNvPr id="97" name="文本框 23"/>
          <p:cNvSpPr txBox="1"/>
          <p:nvPr/>
        </p:nvSpPr>
        <p:spPr>
          <a:xfrm>
            <a:off x="5911448" y="310987"/>
            <a:ext cx="3232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详见陆卫国报告：</a:t>
            </a:r>
            <a:endParaRPr kumimoji="1" lang="en-US" altLang="zh-CN" dirty="0" smtClean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r>
              <a:rPr kumimoji="1" lang="en-US" altLang="zh-CN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ATLAS ABCStar</a:t>
            </a:r>
            <a:r>
              <a:rPr kumimoji="1" lang="zh-CN" altLang="en-US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芯片设计进展</a:t>
            </a:r>
            <a:endParaRPr kumimoji="1" lang="zh-CN" altLang="en-US" dirty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3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17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72134" y="2702763"/>
            <a:ext cx="7306056" cy="2084832"/>
          </a:xfrm>
        </p:spPr>
        <p:txBody>
          <a:bodyPr>
            <a:normAutofit/>
          </a:bodyPr>
          <a:lstStyle/>
          <a:p>
            <a:pPr marL="432000">
              <a:lnSpc>
                <a:spcPct val="150000"/>
              </a:lnSpc>
            </a:pPr>
            <a:r>
              <a:rPr lang="zh-CN" altLang="en-US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前端读出电子学</a:t>
            </a:r>
            <a:r>
              <a:rPr lang="en-US" altLang="zh-CN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ASIC</a:t>
            </a:r>
            <a:r>
              <a:rPr lang="zh-CN" altLang="en-US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设计 </a:t>
            </a:r>
            <a:r>
              <a:rPr lang="zh-CN" altLang="en-US" sz="22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→ 基准设计方案</a:t>
            </a:r>
            <a:endParaRPr lang="en-US" altLang="zh-CN" sz="22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ct val="150000"/>
              </a:lnSpc>
            </a:pP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硅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微条探测器模块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设计 </a:t>
            </a: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→ 承担建造任务</a:t>
            </a:r>
            <a:endParaRPr lang="en-US" altLang="zh-CN" sz="2200" dirty="0" smtClean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ct val="150000"/>
              </a:lnSpc>
            </a:pPr>
            <a:r>
              <a:rPr lang="en-US" altLang="zh-CN" sz="22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CMOS</a:t>
            </a:r>
            <a:r>
              <a:rPr lang="zh-CN" altLang="en-US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硅微条探测器性能</a:t>
            </a:r>
            <a:r>
              <a:rPr lang="zh-CN" altLang="en-US" sz="22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研究 → 前沿新技术研究</a:t>
            </a:r>
            <a:endParaRPr lang="en-US" altLang="zh-CN" sz="22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" y="2335732"/>
            <a:ext cx="3447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主要项目研究内容：</a:t>
            </a:r>
            <a:endParaRPr lang="en-US" sz="2200" dirty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016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949" y="4999372"/>
            <a:ext cx="3538110" cy="1645920"/>
          </a:xfrm>
          <a:prstGeom prst="rect">
            <a:avLst/>
          </a:prstGeom>
        </p:spPr>
      </p:pic>
      <p:pic>
        <p:nvPicPr>
          <p:cNvPr id="1026" name="Picture 2" descr="modul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1463" y="1305771"/>
            <a:ext cx="2954404" cy="233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20402" y="1365382"/>
            <a:ext cx="9144000" cy="303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/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模块制作流程：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203400" indent="0">
              <a:buFont typeface="Arial" panose="020B0604020202020204" pitchFamily="34" charset="0"/>
              <a:buNone/>
            </a:pP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203400" indent="0">
              <a:buFont typeface="Arial" panose="020B0604020202020204" pitchFamily="34" charset="0"/>
              <a:buNone/>
            </a:pP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工装夹具改进、定型，模块性能测试及工艺流程研究等。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探测器模块设计和制作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18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68079" y="1892405"/>
            <a:ext cx="5321741" cy="1700911"/>
            <a:chOff x="-107080" y="0"/>
            <a:chExt cx="7225576" cy="1663698"/>
          </a:xfrm>
        </p:grpSpPr>
        <p:sp>
          <p:nvSpPr>
            <p:cNvPr id="10" name="Rounded Rectangle 9"/>
            <p:cNvSpPr/>
            <p:nvPr/>
          </p:nvSpPr>
          <p:spPr>
            <a:xfrm>
              <a:off x="-107080" y="32003"/>
              <a:ext cx="1478681" cy="640080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dirty="0" smtClean="0">
                  <a:solidFill>
                    <a:srgbClr val="0099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读出芯片</a:t>
              </a:r>
              <a:endParaRPr lang="en-US" dirty="0">
                <a:solidFill>
                  <a:srgbClr val="0099FF"/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833880" y="32003"/>
              <a:ext cx="1482799" cy="640080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dirty="0">
                  <a:solidFill>
                    <a:srgbClr val="0099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复合</a:t>
              </a:r>
              <a:r>
                <a:rPr lang="en-US" altLang="zh-CN" sz="1600" dirty="0">
                  <a:solidFill>
                    <a:srgbClr val="0099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PCB</a:t>
              </a:r>
              <a:endParaRPr lang="en-US" sz="1600" dirty="0">
                <a:solidFill>
                  <a:srgbClr val="0099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898553" y="1023618"/>
              <a:ext cx="1463647" cy="6400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tx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复合控制板组装</a:t>
              </a:r>
              <a:endParaRPr lang="en-US" sz="16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14" name="Straight Arrow Connector 13"/>
            <p:cNvCxnSpPr>
              <a:stCxn id="12" idx="2"/>
              <a:endCxn id="13" idx="0"/>
            </p:cNvCxnSpPr>
            <p:nvPr/>
          </p:nvCxnSpPr>
          <p:spPr>
            <a:xfrm flipH="1">
              <a:off x="1630377" y="672083"/>
              <a:ext cx="944903" cy="35153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0" idx="2"/>
              <a:endCxn id="13" idx="0"/>
            </p:cNvCxnSpPr>
            <p:nvPr/>
          </p:nvCxnSpPr>
          <p:spPr>
            <a:xfrm>
              <a:off x="632261" y="672083"/>
              <a:ext cx="998116" cy="35153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/>
            <p:cNvSpPr/>
            <p:nvPr/>
          </p:nvSpPr>
          <p:spPr>
            <a:xfrm>
              <a:off x="4548632" y="1023618"/>
              <a:ext cx="1576734" cy="6400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dirty="0" smtClean="0">
                  <a:solidFill>
                    <a:schemeClr val="tx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探测器模块制作</a:t>
              </a:r>
              <a:endParaRPr lang="en-US" sz="16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17" name="Straight Arrow Connector 16"/>
            <p:cNvCxnSpPr>
              <a:stCxn id="13" idx="3"/>
              <a:endCxn id="16" idx="1"/>
            </p:cNvCxnSpPr>
            <p:nvPr/>
          </p:nvCxnSpPr>
          <p:spPr>
            <a:xfrm>
              <a:off x="2362200" y="1343659"/>
              <a:ext cx="218643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ounded Rectangle 17"/>
            <p:cNvSpPr/>
            <p:nvPr/>
          </p:nvSpPr>
          <p:spPr>
            <a:xfrm>
              <a:off x="3576883" y="0"/>
              <a:ext cx="1558997" cy="640080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dirty="0">
                  <a:solidFill>
                    <a:srgbClr val="0099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传感器</a:t>
              </a:r>
              <a:endParaRPr lang="en-US" sz="1600" dirty="0">
                <a:solidFill>
                  <a:srgbClr val="0099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521960" y="0"/>
              <a:ext cx="1596536" cy="640080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rgbClr val="0099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Times New Roman" panose="02020603050405020304" pitchFamily="18" charset="0"/>
                </a:rPr>
                <a:t>电源板</a:t>
              </a:r>
              <a:endParaRPr lang="en-US" sz="1600" dirty="0">
                <a:solidFill>
                  <a:srgbClr val="0099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20" name="Straight Arrow Connector 19"/>
            <p:cNvCxnSpPr>
              <a:stCxn id="18" idx="2"/>
              <a:endCxn id="16" idx="0"/>
            </p:cNvCxnSpPr>
            <p:nvPr/>
          </p:nvCxnSpPr>
          <p:spPr>
            <a:xfrm>
              <a:off x="4356382" y="640080"/>
              <a:ext cx="980618" cy="38353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9" idx="2"/>
              <a:endCxn id="16" idx="0"/>
            </p:cNvCxnSpPr>
            <p:nvPr/>
          </p:nvCxnSpPr>
          <p:spPr>
            <a:xfrm flipH="1">
              <a:off x="5336999" y="640080"/>
              <a:ext cx="983229" cy="38353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文本框 20"/>
          <p:cNvSpPr txBox="1"/>
          <p:nvPr/>
        </p:nvSpPr>
        <p:spPr>
          <a:xfrm>
            <a:off x="6457950" y="3557529"/>
            <a:ext cx="2400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000" dirty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探测器</a:t>
            </a:r>
            <a:r>
              <a:rPr kumimoji="1" lang="zh-CN" altLang="en-US" sz="20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模块示意图</a:t>
            </a:r>
            <a:endParaRPr kumimoji="1" lang="zh-CN" altLang="en-US" sz="2000" dirty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2079" y="4621383"/>
            <a:ext cx="32798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依据</a:t>
            </a:r>
            <a:r>
              <a:rPr lang="zh-CN" altLang="en-US" sz="2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合作方提供的机械图纸，完成首批工装夹具制作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166" t="1927" r="1857"/>
          <a:stretch/>
        </p:blipFill>
        <p:spPr>
          <a:xfrm>
            <a:off x="5689820" y="4275296"/>
            <a:ext cx="2953267" cy="218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9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质量控制流程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832104"/>
          </a:xfrm>
        </p:spPr>
        <p:txBody>
          <a:bodyPr>
            <a:normAutofit/>
          </a:bodyPr>
          <a:lstStyle/>
          <a:p>
            <a:pPr marL="432000"/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通过原型样机、工程样机等研制，结合之前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SCT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ATLAS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现有硅微条探测器）经验，逐渐完善质量控制（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QC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）流程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19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96696" y="2687530"/>
            <a:ext cx="6958584" cy="1316466"/>
            <a:chOff x="0" y="0"/>
            <a:chExt cx="5734686" cy="1154811"/>
          </a:xfrm>
        </p:grpSpPr>
        <p:sp>
          <p:nvSpPr>
            <p:cNvPr id="10" name="Rounded Rectangle 9"/>
            <p:cNvSpPr/>
            <p:nvPr/>
          </p:nvSpPr>
          <p:spPr>
            <a:xfrm>
              <a:off x="0" y="0"/>
              <a:ext cx="1746250" cy="463550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>
                  <a:solidFill>
                    <a:srgbClr val="000000"/>
                  </a:solidFill>
                  <a:effectLst/>
                  <a:ea typeface="SimSun" panose="02010600030101010101" pitchFamily="2" charset="-122"/>
                  <a:cs typeface="Times New Roman" panose="02020603050405020304" pitchFamily="18" charset="0"/>
                </a:rPr>
                <a:t>Reception and visual inspection of components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934210" y="0"/>
              <a:ext cx="1143000" cy="463550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>
                  <a:solidFill>
                    <a:srgbClr val="000000"/>
                  </a:solidFill>
                  <a:effectLst/>
                  <a:ea typeface="SimSun" panose="02010600030101010101" pitchFamily="2" charset="-122"/>
                  <a:cs typeface="Times New Roman" panose="02020603050405020304" pitchFamily="18" charset="0"/>
                </a:rPr>
                <a:t>Hybrid Metrology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cxnSp>
          <p:nvCxnSpPr>
            <p:cNvPr id="13" name="Straight Arrow Connector 12"/>
            <p:cNvCxnSpPr>
              <a:stCxn id="10" idx="3"/>
              <a:endCxn id="12" idx="1"/>
            </p:cNvCxnSpPr>
            <p:nvPr/>
          </p:nvCxnSpPr>
          <p:spPr>
            <a:xfrm>
              <a:off x="1746250" y="231775"/>
              <a:ext cx="187960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/>
            <p:cNvSpPr/>
            <p:nvPr/>
          </p:nvSpPr>
          <p:spPr>
            <a:xfrm>
              <a:off x="3262948" y="3937"/>
              <a:ext cx="1143000" cy="463550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>
                  <a:solidFill>
                    <a:srgbClr val="000000"/>
                  </a:solidFill>
                  <a:effectLst/>
                  <a:ea typeface="SimSun" panose="02010600030101010101" pitchFamily="2" charset="-122"/>
                  <a:cs typeface="Times New Roman" panose="02020603050405020304" pitchFamily="18" charset="0"/>
                </a:rPr>
                <a:t>ASIC Attachment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591686" y="0"/>
              <a:ext cx="1143000" cy="463550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>
                  <a:solidFill>
                    <a:srgbClr val="000000"/>
                  </a:solidFill>
                  <a:effectLst/>
                  <a:ea typeface="SimSun" panose="02010600030101010101" pitchFamily="2" charset="-122"/>
                  <a:cs typeface="Times New Roman" panose="02020603050405020304" pitchFamily="18" charset="0"/>
                </a:rPr>
                <a:t>Hybrid Metrology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cxnSp>
          <p:nvCxnSpPr>
            <p:cNvPr id="16" name="Straight Arrow Connector 15"/>
            <p:cNvCxnSpPr>
              <a:stCxn id="12" idx="3"/>
              <a:endCxn id="14" idx="1"/>
            </p:cNvCxnSpPr>
            <p:nvPr/>
          </p:nvCxnSpPr>
          <p:spPr>
            <a:xfrm>
              <a:off x="3077210" y="231775"/>
              <a:ext cx="185738" cy="393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4" idx="3"/>
              <a:endCxn id="15" idx="1"/>
            </p:cNvCxnSpPr>
            <p:nvPr/>
          </p:nvCxnSpPr>
          <p:spPr>
            <a:xfrm flipV="1">
              <a:off x="4405948" y="231775"/>
              <a:ext cx="185738" cy="393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ounded Rectangle 17"/>
            <p:cNvSpPr/>
            <p:nvPr/>
          </p:nvSpPr>
          <p:spPr>
            <a:xfrm>
              <a:off x="4591686" y="691261"/>
              <a:ext cx="1143000" cy="463550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>
                  <a:solidFill>
                    <a:srgbClr val="000000"/>
                  </a:solidFill>
                  <a:effectLst/>
                  <a:ea typeface="SimSun" panose="02010600030101010101" pitchFamily="2" charset="-122"/>
                  <a:cs typeface="Times New Roman" panose="02020603050405020304" pitchFamily="18" charset="0"/>
                </a:rPr>
                <a:t>Wire-bonding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455863" y="691261"/>
              <a:ext cx="1463040" cy="463550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>
                  <a:solidFill>
                    <a:srgbClr val="000000"/>
                  </a:solidFill>
                  <a:effectLst/>
                  <a:ea typeface="SimSun" panose="02010600030101010101" pitchFamily="2" charset="-122"/>
                  <a:cs typeface="Times New Roman" panose="02020603050405020304" pitchFamily="18" charset="0"/>
                </a:rPr>
                <a:t>Electrical Confirmation Tests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20040" y="691261"/>
              <a:ext cx="1463040" cy="46355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>
                  <a:solidFill>
                    <a:srgbClr val="000000"/>
                  </a:solidFill>
                  <a:effectLst/>
                  <a:ea typeface="SimSun" panose="02010600030101010101" pitchFamily="2" charset="-122"/>
                  <a:cs typeface="Times New Roman" panose="02020603050405020304" pitchFamily="18" charset="0"/>
                </a:rPr>
                <a:t>Thermal Tests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cxnSp>
          <p:nvCxnSpPr>
            <p:cNvPr id="21" name="Straight Arrow Connector 20"/>
            <p:cNvCxnSpPr>
              <a:stCxn id="15" idx="2"/>
              <a:endCxn id="18" idx="0"/>
            </p:cNvCxnSpPr>
            <p:nvPr/>
          </p:nvCxnSpPr>
          <p:spPr>
            <a:xfrm>
              <a:off x="5163186" y="463550"/>
              <a:ext cx="0" cy="22771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8" idx="1"/>
              <a:endCxn id="19" idx="3"/>
            </p:cNvCxnSpPr>
            <p:nvPr/>
          </p:nvCxnSpPr>
          <p:spPr>
            <a:xfrm flipH="1">
              <a:off x="3918903" y="923036"/>
              <a:ext cx="672783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9" idx="1"/>
              <a:endCxn id="20" idx="3"/>
            </p:cNvCxnSpPr>
            <p:nvPr/>
          </p:nvCxnSpPr>
          <p:spPr>
            <a:xfrm flipH="1">
              <a:off x="1783080" y="923036"/>
              <a:ext cx="672783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41248" y="4961034"/>
            <a:ext cx="7114031" cy="1265094"/>
            <a:chOff x="0" y="0"/>
            <a:chExt cx="5666799" cy="1158875"/>
          </a:xfrm>
        </p:grpSpPr>
        <p:sp>
          <p:nvSpPr>
            <p:cNvPr id="25" name="Rounded Rectangle 24"/>
            <p:cNvSpPr/>
            <p:nvPr/>
          </p:nvSpPr>
          <p:spPr>
            <a:xfrm>
              <a:off x="0" y="0"/>
              <a:ext cx="1719072" cy="463550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 dirty="0">
                  <a:solidFill>
                    <a:srgbClr val="000000"/>
                  </a:solidFill>
                  <a:effectLst/>
                  <a:ea typeface="SimSun" panose="02010600030101010101" pitchFamily="2" charset="-122"/>
                  <a:cs typeface="Times New Roman" panose="02020603050405020304" pitchFamily="18" charset="0"/>
                </a:rPr>
                <a:t>Reception and visual inspection of components</a:t>
              </a:r>
              <a:endParaRPr lang="en-US" sz="1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861501" y="0"/>
              <a:ext cx="1325880" cy="463550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>
                  <a:solidFill>
                    <a:srgbClr val="000000"/>
                  </a:solidFill>
                  <a:effectLst/>
                  <a:ea typeface="SimSun" panose="02010600030101010101" pitchFamily="2" charset="-122"/>
                  <a:cs typeface="Times New Roman" panose="02020603050405020304" pitchFamily="18" charset="0"/>
                </a:rPr>
                <a:t>Hybrid Electrical Confirmation Tests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cxnSp>
          <p:nvCxnSpPr>
            <p:cNvPr id="27" name="Straight Arrow Connector 26"/>
            <p:cNvCxnSpPr>
              <a:stCxn id="25" idx="3"/>
              <a:endCxn id="26" idx="1"/>
            </p:cNvCxnSpPr>
            <p:nvPr/>
          </p:nvCxnSpPr>
          <p:spPr>
            <a:xfrm>
              <a:off x="1719072" y="231775"/>
              <a:ext cx="142429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unded Rectangle 27"/>
            <p:cNvSpPr/>
            <p:nvPr/>
          </p:nvSpPr>
          <p:spPr>
            <a:xfrm>
              <a:off x="3329810" y="0"/>
              <a:ext cx="1097280" cy="463550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>
                  <a:solidFill>
                    <a:srgbClr val="000000"/>
                  </a:solidFill>
                  <a:effectLst/>
                  <a:ea typeface="SimSun" panose="02010600030101010101" pitchFamily="2" charset="-122"/>
                  <a:cs typeface="Times New Roman" panose="02020603050405020304" pitchFamily="18" charset="0"/>
                </a:rPr>
                <a:t>Hybrid Attachment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4569519" y="0"/>
              <a:ext cx="1097280" cy="463550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>
                  <a:solidFill>
                    <a:srgbClr val="000000"/>
                  </a:solidFill>
                  <a:effectLst/>
                  <a:ea typeface="SimSun" panose="02010600030101010101" pitchFamily="2" charset="-122"/>
                  <a:cs typeface="Times New Roman" panose="02020603050405020304" pitchFamily="18" charset="0"/>
                </a:rPr>
                <a:t>Module Metrology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cxnSp>
          <p:nvCxnSpPr>
            <p:cNvPr id="30" name="Straight Arrow Connector 29"/>
            <p:cNvCxnSpPr>
              <a:stCxn id="26" idx="3"/>
              <a:endCxn id="28" idx="1"/>
            </p:cNvCxnSpPr>
            <p:nvPr/>
          </p:nvCxnSpPr>
          <p:spPr>
            <a:xfrm>
              <a:off x="3187381" y="231775"/>
              <a:ext cx="142429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8" idx="3"/>
              <a:endCxn id="29" idx="1"/>
            </p:cNvCxnSpPr>
            <p:nvPr/>
          </p:nvCxnSpPr>
          <p:spPr>
            <a:xfrm>
              <a:off x="4427090" y="231775"/>
              <a:ext cx="142429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ounded Rectangle 31"/>
            <p:cNvSpPr/>
            <p:nvPr/>
          </p:nvSpPr>
          <p:spPr>
            <a:xfrm>
              <a:off x="4569519" y="695325"/>
              <a:ext cx="1097280" cy="463550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>
                  <a:solidFill>
                    <a:srgbClr val="000000"/>
                  </a:solidFill>
                  <a:effectLst/>
                  <a:ea typeface="SimSun" panose="02010600030101010101" pitchFamily="2" charset="-122"/>
                  <a:cs typeface="Times New Roman" panose="02020603050405020304" pitchFamily="18" charset="0"/>
                </a:rPr>
                <a:t>Wire-bonding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2971035" y="695325"/>
              <a:ext cx="1463040" cy="463550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>
                  <a:solidFill>
                    <a:srgbClr val="000000"/>
                  </a:solidFill>
                  <a:effectLst/>
                  <a:ea typeface="SimSun" panose="02010600030101010101" pitchFamily="2" charset="-122"/>
                  <a:cs typeface="Times New Roman" panose="02020603050405020304" pitchFamily="18" charset="0"/>
                </a:rPr>
                <a:t>Module Electrical Confirmation Tests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1738311" y="695325"/>
              <a:ext cx="1097280" cy="463550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>
                  <a:solidFill>
                    <a:srgbClr val="000000"/>
                  </a:solidFill>
                  <a:effectLst/>
                  <a:ea typeface="SimSun" panose="02010600030101010101" pitchFamily="2" charset="-122"/>
                  <a:cs typeface="Times New Roman" panose="02020603050405020304" pitchFamily="18" charset="0"/>
                </a:rPr>
                <a:t>Module I-V Tests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cxnSp>
          <p:nvCxnSpPr>
            <p:cNvPr id="35" name="Straight Arrow Connector 34"/>
            <p:cNvCxnSpPr>
              <a:stCxn id="29" idx="2"/>
              <a:endCxn id="32" idx="0"/>
            </p:cNvCxnSpPr>
            <p:nvPr/>
          </p:nvCxnSpPr>
          <p:spPr>
            <a:xfrm>
              <a:off x="5118159" y="463550"/>
              <a:ext cx="0" cy="231775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2" idx="1"/>
              <a:endCxn id="33" idx="3"/>
            </p:cNvCxnSpPr>
            <p:nvPr/>
          </p:nvCxnSpPr>
          <p:spPr>
            <a:xfrm flipH="1">
              <a:off x="4434075" y="927100"/>
              <a:ext cx="135444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3" idx="1"/>
              <a:endCxn id="34" idx="3"/>
            </p:cNvCxnSpPr>
            <p:nvPr/>
          </p:nvCxnSpPr>
          <p:spPr>
            <a:xfrm flipH="1">
              <a:off x="2835591" y="927100"/>
              <a:ext cx="135444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ed Rectangle 37"/>
            <p:cNvSpPr/>
            <p:nvPr/>
          </p:nvSpPr>
          <p:spPr>
            <a:xfrm>
              <a:off x="128016" y="695325"/>
              <a:ext cx="1463040" cy="46355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kern="1200">
                  <a:solidFill>
                    <a:srgbClr val="000000"/>
                  </a:solidFill>
                  <a:effectLst/>
                  <a:ea typeface="SimSun" panose="02010600030101010101" pitchFamily="2" charset="-122"/>
                  <a:cs typeface="Times New Roman" panose="02020603050405020304" pitchFamily="18" charset="0"/>
                </a:rPr>
                <a:t>Thermal Tests</a:t>
              </a:r>
              <a:endParaRPr lang="en-US" sz="1200">
                <a:effectLst/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cxnSp>
          <p:nvCxnSpPr>
            <p:cNvPr id="39" name="Straight Arrow Connector 38"/>
            <p:cNvCxnSpPr>
              <a:stCxn id="34" idx="1"/>
              <a:endCxn id="38" idx="3"/>
            </p:cNvCxnSpPr>
            <p:nvPr/>
          </p:nvCxnSpPr>
          <p:spPr>
            <a:xfrm flipH="1">
              <a:off x="1591056" y="927100"/>
              <a:ext cx="147255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文本框 20"/>
          <p:cNvSpPr txBox="1"/>
          <p:nvPr/>
        </p:nvSpPr>
        <p:spPr>
          <a:xfrm>
            <a:off x="441643" y="2187164"/>
            <a:ext cx="2330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0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控制板质量控制：</a:t>
            </a:r>
            <a:endParaRPr kumimoji="1" lang="zh-CN" altLang="en-US" sz="2000" dirty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1" name="文本框 20"/>
          <p:cNvSpPr txBox="1"/>
          <p:nvPr/>
        </p:nvSpPr>
        <p:spPr>
          <a:xfrm>
            <a:off x="459931" y="4350756"/>
            <a:ext cx="2330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000" dirty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模块</a:t>
            </a:r>
            <a:r>
              <a:rPr kumimoji="1" lang="zh-CN" altLang="en-US" sz="20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质量控制：</a:t>
            </a:r>
            <a:endParaRPr kumimoji="1" lang="zh-CN" altLang="en-US" sz="2000" dirty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206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报告提纲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038344"/>
          </a:xfrm>
        </p:spPr>
        <p:txBody>
          <a:bodyPr>
            <a:normAutofit/>
          </a:bodyPr>
          <a:lstStyle/>
          <a:p>
            <a:pPr marL="432000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ATLAS </a:t>
            </a:r>
            <a:r>
              <a:rPr lang="zh-CN" altLang="en-US" sz="24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硅探测器升级简介</a:t>
            </a:r>
            <a:endParaRPr lang="en-US" altLang="zh-CN" sz="2400" dirty="0" smtClean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中国组参与项目研究进展</a:t>
            </a:r>
            <a:endParaRPr lang="en-US" altLang="zh-CN" sz="2400" dirty="0" smtClean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889200" lvl="1">
              <a:lnSpc>
                <a:spcPct val="150000"/>
              </a:lnSpc>
            </a:pP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前端读出电子学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ASIC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设计 </a:t>
            </a:r>
            <a:endParaRPr lang="en-US" altLang="zh-CN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889200" lvl="1"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ea typeface="Microsoft JhengHei" panose="020B0604030504040204" pitchFamily="34" charset="-120"/>
              </a:rPr>
              <a:t>硅微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条探测器模块设计与制作</a:t>
            </a:r>
            <a:endParaRPr lang="en-US" altLang="zh-CN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889200" lvl="1">
              <a:lnSpc>
                <a:spcPct val="150000"/>
              </a:lnSpc>
            </a:pP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CMOS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硅微条探测器性能研究</a:t>
            </a:r>
            <a:endParaRPr lang="en-US" altLang="zh-CN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总结与展望</a:t>
            </a:r>
            <a:endParaRPr lang="en-US" altLang="zh-CN" sz="2400" dirty="0" smtClean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2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283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模块束流测试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038344"/>
          </a:xfrm>
        </p:spPr>
        <p:txBody>
          <a:bodyPr>
            <a:normAutofit/>
          </a:bodyPr>
          <a:lstStyle/>
          <a:p>
            <a:pPr marL="432000">
              <a:lnSpc>
                <a:spcPts val="2800"/>
              </a:lnSpc>
            </a:pP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合作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组安排束流试验，测试探测器模块</a:t>
            </a: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空间分辨率、探测效率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等性；与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DESY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合作提供束流望远镜技术支持，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DAQ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软件（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EUDAQ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）开发</a:t>
            </a:r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ts val="2800"/>
              </a:lnSpc>
            </a:pP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ts val="2800"/>
              </a:lnSpc>
            </a:pPr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203400" indent="0">
              <a:lnSpc>
                <a:spcPts val="2800"/>
              </a:lnSpc>
              <a:buNone/>
            </a:pP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ts val="2800"/>
              </a:lnSpc>
            </a:pPr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ts val="2800"/>
              </a:lnSpc>
            </a:pP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ts val="2800"/>
              </a:lnSpc>
            </a:pPr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203400" indent="0">
              <a:lnSpc>
                <a:spcPts val="2800"/>
              </a:lnSpc>
              <a:buNone/>
            </a:pPr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ts val="2800"/>
              </a:lnSpc>
            </a:pP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测试结果总结在技术设计报告（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TDR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）中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20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66" y="2199445"/>
            <a:ext cx="7811274" cy="29006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6050" y="3649772"/>
            <a:ext cx="1242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辐照前</a:t>
            </a:r>
            <a:endParaRPr lang="en-US" sz="20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050" y="3690717"/>
            <a:ext cx="1337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辐照后</a:t>
            </a:r>
            <a:endParaRPr lang="en-US" sz="20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7564" y="5095528"/>
            <a:ext cx="3784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辐照前后效率</a:t>
            </a:r>
            <a:r>
              <a:rPr lang="en-US" altLang="zh-CN" sz="20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S-Curve</a:t>
            </a:r>
            <a:r>
              <a:rPr lang="zh-CN" altLang="en-US" sz="20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曲线变化</a:t>
            </a:r>
            <a:endParaRPr lang="en-US" sz="2000" dirty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87178" y="3985739"/>
            <a:ext cx="567702" cy="0"/>
          </a:xfrm>
          <a:prstGeom prst="straightConnector1">
            <a:avLst/>
          </a:prstGeom>
          <a:ln w="22225">
            <a:solidFill>
              <a:srgbClr val="00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847427" y="437773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Microsoft JhengHei" panose="020B0604030504040204" pitchFamily="34" charset="-120"/>
              </a:rPr>
              <a:t>读出芯片连传感器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57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芯片禁运问题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038344"/>
          </a:xfrm>
        </p:spPr>
        <p:txBody>
          <a:bodyPr>
            <a:normAutofit/>
          </a:bodyPr>
          <a:lstStyle/>
          <a:p>
            <a:pPr marL="432000">
              <a:lnSpc>
                <a:spcPts val="2800"/>
              </a:lnSpc>
            </a:pP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目前硅微条探测器模块芯片，包括读出芯片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ABC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、控制芯片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HCC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、电流监控芯片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AMAC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、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DC-DC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芯片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FESAT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以及高压转换芯片因为抗辐照原因，均对中国禁运。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889200" lvl="1">
              <a:lnSpc>
                <a:spcPts val="2800"/>
              </a:lnSpc>
            </a:pPr>
            <a:endParaRPr lang="en-US" altLang="zh-CN" sz="18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ts val="2800"/>
              </a:lnSpc>
            </a:pP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积极申请禁运豁免：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ATLAS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和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CMS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合作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组内多个国家面临相同问题，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CERN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专门聘用律师统一协调针对技术（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GF/IBM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CMOS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工艺）申请禁运豁免（出口许可）。</a:t>
            </a:r>
            <a:r>
              <a:rPr lang="zh-CN" altLang="en-US" sz="2200" b="1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目前已获得美国商务部出口许可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，继续申请瑞士政府出口许可。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ts val="2800"/>
              </a:lnSpc>
            </a:pPr>
            <a:endParaRPr lang="en-US" altLang="zh-CN" sz="18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ts val="2800"/>
              </a:lnSpc>
            </a:pP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国际合作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：在禁运问题完全解决之前，积极利用国际合作，借用国外合作单位先进设施开展预研工作。充分锻炼人才队伍，为后期回到国内开展建造任务奠定扎实基础。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21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430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与卢瑟福实验室（</a:t>
            </a:r>
            <a:r>
              <a:rPr lang="en-US" altLang="zh-CN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RAL</a:t>
            </a:r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）合作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038344"/>
          </a:xfrm>
        </p:spPr>
        <p:txBody>
          <a:bodyPr>
            <a:normAutofit/>
          </a:bodyPr>
          <a:lstStyle/>
          <a:p>
            <a:pPr marL="432000">
              <a:lnSpc>
                <a:spcPts val="2800"/>
              </a:lnSpc>
            </a:pP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英国卢瑟福实验室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是合作组中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硅微条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径迹探测器升级的领头单位。不仅是现有硅微条探测器（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SCT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）的主要建造者，也是升级项目中最早开展预研工作的单位，具备雄厚的科研实力。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203400" indent="0">
              <a:lnSpc>
                <a:spcPts val="2800"/>
              </a:lnSpc>
              <a:buNone/>
            </a:pPr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203400" indent="0">
              <a:lnSpc>
                <a:spcPts val="2800"/>
              </a:lnSpc>
              <a:buNone/>
            </a:pP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ts val="2800"/>
              </a:lnSpc>
            </a:pPr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ts val="2800"/>
              </a:lnSpc>
            </a:pP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ts val="2800"/>
              </a:lnSpc>
            </a:pPr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ts val="2800"/>
              </a:lnSpc>
            </a:pP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ts val="2800"/>
              </a:lnSpc>
            </a:pP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即将签署正式合作协议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。选派职工、博士后轮流常驻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RAL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，共同完成原型样机、工程样机等，掌握关键技术，准备</a:t>
            </a: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后期回国批量生产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22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496" y="2592324"/>
            <a:ext cx="5497830" cy="2764969"/>
          </a:xfrm>
          <a:prstGeom prst="rect">
            <a:avLst/>
          </a:prstGeom>
        </p:spPr>
      </p:pic>
      <p:sp>
        <p:nvSpPr>
          <p:cNvPr id="9" name="文本框 27"/>
          <p:cNvSpPr txBox="1"/>
          <p:nvPr/>
        </p:nvSpPr>
        <p:spPr>
          <a:xfrm>
            <a:off x="6177914" y="3075164"/>
            <a:ext cx="2902077" cy="167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kumimoji="1"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在前期不断沟通、访问的基础上，</a:t>
            </a:r>
            <a:r>
              <a:rPr kumimoji="1"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2016</a:t>
            </a:r>
            <a:r>
              <a:rPr kumimoji="1"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年</a:t>
            </a:r>
            <a:r>
              <a:rPr kumimoji="1"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9</a:t>
            </a:r>
            <a:r>
              <a:rPr kumimoji="1"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月</a:t>
            </a:r>
            <a:r>
              <a:rPr kumimoji="1"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19</a:t>
            </a:r>
            <a:r>
              <a:rPr kumimoji="1"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日，团队正式访问英国卢瑟福实验室，与</a:t>
            </a:r>
            <a:r>
              <a:rPr kumimoji="1"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RAL</a:t>
            </a:r>
            <a:r>
              <a:rPr kumimoji="1"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以及英国合作组协商合作相关事宜。</a:t>
            </a:r>
            <a:endParaRPr kumimoji="1" lang="zh-CN" altLang="en-US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663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试制探测器模块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1271016"/>
          </a:xfrm>
        </p:spPr>
        <p:txBody>
          <a:bodyPr>
            <a:normAutofit/>
          </a:bodyPr>
          <a:lstStyle/>
          <a:p>
            <a:pPr marL="432000">
              <a:lnSpc>
                <a:spcPts val="2800"/>
              </a:lnSpc>
            </a:pP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按照基本流程，采用玻璃芯片和塑料复合板，试制探测器模块。使用光学测量仪（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SmartScope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）测定胶水厚度。</a:t>
            </a:r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23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88871" y="2393775"/>
            <a:ext cx="4076636" cy="2111806"/>
            <a:chOff x="250519" y="2061506"/>
            <a:chExt cx="10788853" cy="469691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19" y="2061506"/>
              <a:ext cx="3099347" cy="23245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866" y="2077909"/>
              <a:ext cx="3108084" cy="23310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02" y="4450797"/>
              <a:ext cx="3011664" cy="22587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58577" y="4085978"/>
              <a:ext cx="2290661" cy="30542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24" b="9002"/>
            <a:stretch/>
          </p:blipFill>
          <p:spPr>
            <a:xfrm>
              <a:off x="6484884" y="2077909"/>
              <a:ext cx="4554488" cy="468050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21" name="Group 20"/>
          <p:cNvGrpSpPr/>
          <p:nvPr/>
        </p:nvGrpSpPr>
        <p:grpSpPr>
          <a:xfrm>
            <a:off x="367163" y="4480674"/>
            <a:ext cx="4637774" cy="2045520"/>
            <a:chOff x="338202" y="4513272"/>
            <a:chExt cx="5352329" cy="21654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4" r="11537"/>
            <a:stretch/>
          </p:blipFill>
          <p:spPr>
            <a:xfrm>
              <a:off x="338202" y="4831188"/>
              <a:ext cx="1898474" cy="160706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8535" y="4513272"/>
              <a:ext cx="3001996" cy="2165461"/>
            </a:xfrm>
            <a:prstGeom prst="rect">
              <a:avLst/>
            </a:prstGeom>
          </p:spPr>
        </p:pic>
      </p:grpSp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7876346"/>
              </p:ext>
            </p:extLst>
          </p:nvPr>
        </p:nvGraphicFramePr>
        <p:xfrm>
          <a:off x="4897110" y="2172211"/>
          <a:ext cx="4065990" cy="2482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5" name="TextBox 24"/>
          <p:cNvSpPr txBox="1"/>
          <p:nvPr/>
        </p:nvSpPr>
        <p:spPr>
          <a:xfrm rot="16200000">
            <a:off x="3919772" y="2989489"/>
            <a:ext cx="1743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Glue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Thickness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90" y="4809743"/>
            <a:ext cx="1911182" cy="14270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2" r="8130"/>
          <a:stretch/>
        </p:blipFill>
        <p:spPr>
          <a:xfrm>
            <a:off x="7210819" y="4809743"/>
            <a:ext cx="1752281" cy="1427016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4606643" y="2402440"/>
            <a:ext cx="0" cy="2177562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987043" y="4594290"/>
            <a:ext cx="0" cy="1733502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50520" y="4609450"/>
            <a:ext cx="8712581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71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传感器电气测试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1271016"/>
          </a:xfrm>
        </p:spPr>
        <p:txBody>
          <a:bodyPr>
            <a:normAutofit/>
          </a:bodyPr>
          <a:lstStyle/>
          <a:p>
            <a:pPr marL="432000">
              <a:lnSpc>
                <a:spcPts val="2800"/>
              </a:lnSpc>
            </a:pP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搭建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ATLAS </a:t>
            </a:r>
            <a:r>
              <a:rPr lang="en-US" altLang="zh-CN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07 Mini 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Sensor + ABC130 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的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测试系统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，基本掌握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硅微条电气测试方法，测定传感器</a:t>
            </a:r>
            <a:r>
              <a:rPr lang="en-US" altLang="zh-CN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I-V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曲线和等效输入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噪声。</a:t>
            </a:r>
            <a:endParaRPr lang="zh-CN" altLang="en-US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ts val="2800"/>
              </a:lnSpc>
            </a:pPr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24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17" y="2360157"/>
            <a:ext cx="2978267" cy="3971023"/>
          </a:xfrm>
          <a:prstGeom prst="rect">
            <a:avLst/>
          </a:prstGeom>
        </p:spPr>
      </p:pic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294597"/>
              </p:ext>
            </p:extLst>
          </p:nvPr>
        </p:nvGraphicFramePr>
        <p:xfrm>
          <a:off x="3728339" y="4869857"/>
          <a:ext cx="4904560" cy="1461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6140"/>
                <a:gridCol w="1226140"/>
                <a:gridCol w="1226140"/>
                <a:gridCol w="1226140"/>
              </a:tblGrid>
              <a:tr h="45548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+mn-cs"/>
                        </a:rPr>
                        <a:t>偏置电压</a:t>
                      </a:r>
                      <a:endParaRPr lang="en-US" altLang="zh-CN" sz="18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+mn-cs"/>
                        </a:rPr>
                        <a:t>-10 V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+mn-cs"/>
                        </a:rPr>
                        <a:t>-100</a:t>
                      </a:r>
                      <a:r>
                        <a:rPr lang="zh-CN" altLang="en-US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+mn-cs"/>
                        </a:rPr>
                        <a:t>V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+mn-cs"/>
                        </a:rPr>
                        <a:t>-300</a:t>
                      </a:r>
                      <a:r>
                        <a:rPr lang="zh-CN" altLang="en-US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+mn-cs"/>
                        </a:rPr>
                        <a:t>V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</a:tr>
              <a:tr h="5408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+mn-cs"/>
                        </a:rPr>
                        <a:t>Sensor</a:t>
                      </a:r>
                      <a:r>
                        <a:rPr lang="zh-CN" altLang="en-US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+mn-cs"/>
                        </a:rPr>
                        <a:t>+</a:t>
                      </a:r>
                      <a:r>
                        <a:rPr lang="zh-CN" altLang="en-US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+mn-cs"/>
                        </a:rPr>
                        <a:t>ASIC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+mn-cs"/>
                        </a:rPr>
                        <a:t>597.9e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+mn-cs"/>
                        </a:rPr>
                        <a:t>565.9e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+mn-cs"/>
                        </a:rPr>
                        <a:t>563.5e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</a:tr>
              <a:tr h="3099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+mn-cs"/>
                        </a:rPr>
                        <a:t>ASIC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+mn-cs"/>
                        </a:rPr>
                        <a:t>450.5e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+mn-cs"/>
                        </a:rPr>
                        <a:t>449.5e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+mn-cs"/>
                        </a:rPr>
                        <a:t>448.4e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4"/>
          <a:stretch/>
        </p:blipFill>
        <p:spPr>
          <a:xfrm>
            <a:off x="4074301" y="2156496"/>
            <a:ext cx="4091291" cy="2713361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803961" y="2952408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I-V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</a:rPr>
              <a:t>曲线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81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本地实验室建设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038344"/>
          </a:xfrm>
        </p:spPr>
        <p:txBody>
          <a:bodyPr>
            <a:normAutofit/>
          </a:bodyPr>
          <a:lstStyle/>
          <a:p>
            <a:pPr marL="432000"/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努力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申请芯片禁运豁免、开展国际合作的同时，加快本地实验室基础设施建设，为后期回国批量生产做好准备。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依托核探测与核电子学国家重点实验室，建有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150 m</a:t>
            </a:r>
            <a:r>
              <a:rPr lang="en-US" altLang="zh-CN" sz="2200" baseline="30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2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千级洁净间，配有探针台、绑定机等基本设备。</a:t>
            </a: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根据项目需求建设新的洁净间。</a:t>
            </a:r>
            <a:endParaRPr lang="en-US" altLang="zh-CN" sz="2200" dirty="0" smtClean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203400" indent="0">
              <a:buNone/>
            </a:pP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购置高速线绑定机（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Hesse BJ820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，正在采购），非接触式显微镜（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OGP Flash CNC 300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），恒温恒湿箱等关键设备。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25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65" y="2886146"/>
            <a:ext cx="8435269" cy="23201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031" y="2886146"/>
            <a:ext cx="1540038" cy="1737163"/>
          </a:xfrm>
          <a:prstGeom prst="rect">
            <a:avLst/>
          </a:prstGeom>
        </p:spPr>
      </p:pic>
      <p:pic>
        <p:nvPicPr>
          <p:cNvPr id="1026" name="Picture 2" descr="BJ820_product_main_446x69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797" y="2765400"/>
            <a:ext cx="1568358" cy="244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51487" y="5155941"/>
            <a:ext cx="783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BJ 820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52412" y="3931317"/>
            <a:ext cx="1424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Flash CNC 300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773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26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72134" y="2702763"/>
            <a:ext cx="7306056" cy="2084832"/>
          </a:xfrm>
        </p:spPr>
        <p:txBody>
          <a:bodyPr>
            <a:normAutofit/>
          </a:bodyPr>
          <a:lstStyle/>
          <a:p>
            <a:pPr marL="432000">
              <a:lnSpc>
                <a:spcPct val="150000"/>
              </a:lnSpc>
            </a:pPr>
            <a:r>
              <a:rPr lang="zh-CN" altLang="en-US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前端读出电子学</a:t>
            </a:r>
            <a:r>
              <a:rPr lang="en-US" altLang="zh-CN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ASIC</a:t>
            </a:r>
            <a:r>
              <a:rPr lang="zh-CN" altLang="en-US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设计 </a:t>
            </a:r>
            <a:r>
              <a:rPr lang="zh-CN" altLang="en-US" sz="22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→ 基准设计方案</a:t>
            </a:r>
            <a:endParaRPr lang="en-US" altLang="zh-CN" sz="22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硅</a:t>
            </a:r>
            <a:r>
              <a:rPr lang="zh-CN" altLang="en-US" sz="2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微条探测器模块</a:t>
            </a:r>
            <a:r>
              <a:rPr lang="zh-CN" altLang="en-US" sz="22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设计 → 承担建造任务</a:t>
            </a:r>
            <a:endParaRPr lang="en-US" altLang="zh-CN" sz="2200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ct val="150000"/>
              </a:lnSpc>
            </a:pP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CMOS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硅微条探测器性能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研究 </a:t>
            </a: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→ 前沿新技术研究</a:t>
            </a:r>
            <a:endParaRPr lang="en-US" altLang="zh-CN" sz="2200" dirty="0" smtClean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" y="2335732"/>
            <a:ext cx="3447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主要项目研究内容：</a:t>
            </a:r>
            <a:endParaRPr lang="en-US" sz="2200" dirty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267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en-US" altLang="zh-CN" sz="3600" dirty="0" smtClean="0">
                <a:solidFill>
                  <a:srgbClr val="0099FF"/>
                </a:solidFill>
                <a:latin typeface="+mn-lt"/>
                <a:ea typeface="Microsoft JhengHei" panose="020B0604030504040204" pitchFamily="34" charset="-120"/>
              </a:rPr>
              <a:t>CMOS</a:t>
            </a:r>
            <a:r>
              <a:rPr lang="zh-CN" altLang="en-US" sz="3600" dirty="0" smtClean="0">
                <a:solidFill>
                  <a:srgbClr val="0099FF"/>
                </a:solidFill>
                <a:latin typeface="+mn-lt"/>
                <a:ea typeface="Microsoft JhengHei" panose="020B0604030504040204" pitchFamily="34" charset="-120"/>
              </a:rPr>
              <a:t>硅微条探测器性能研究</a:t>
            </a:r>
            <a:endParaRPr lang="en-US" sz="3600" dirty="0">
              <a:solidFill>
                <a:srgbClr val="0099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599"/>
            <a:ext cx="9144000" cy="1401496"/>
          </a:xfrm>
        </p:spPr>
        <p:txBody>
          <a:bodyPr>
            <a:normAutofit/>
          </a:bodyPr>
          <a:lstStyle/>
          <a:p>
            <a:pPr marL="432000">
              <a:lnSpc>
                <a:spcPct val="120000"/>
              </a:lnSpc>
            </a:pP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基于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CMOS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工艺设计制作硅微条探测器，具备低造价、低物质量等优点，可以替代传统型硅微条探测器 → </a:t>
            </a:r>
            <a:r>
              <a:rPr lang="zh-CN" altLang="en-US" sz="2200" dirty="0" smtClean="0">
                <a:solidFill>
                  <a:srgbClr val="0099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前沿探测器技术预研，未来对撞机实验径迹探测器重要候选技术。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27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" y="3350852"/>
            <a:ext cx="2286000" cy="1537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170" y="3400691"/>
            <a:ext cx="2194560" cy="1438144"/>
          </a:xfrm>
          <a:prstGeom prst="rect">
            <a:avLst/>
          </a:prstGeom>
        </p:spPr>
      </p:pic>
      <p:sp>
        <p:nvSpPr>
          <p:cNvPr id="19" name="文本框 27"/>
          <p:cNvSpPr txBox="1"/>
          <p:nvPr/>
        </p:nvSpPr>
        <p:spPr>
          <a:xfrm>
            <a:off x="688282" y="4938513"/>
            <a:ext cx="4009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基于高阻</a:t>
            </a:r>
            <a:r>
              <a:rPr kumimoji="1"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CMOS</a:t>
            </a:r>
            <a:r>
              <a:rPr kumimoji="1"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工艺（</a:t>
            </a:r>
            <a:r>
              <a:rPr kumimoji="1"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RAL</a:t>
            </a:r>
            <a:r>
              <a:rPr kumimoji="1"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设计）</a:t>
            </a:r>
            <a:endParaRPr kumimoji="1" lang="en-US" altLang="zh-CN" sz="20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algn="ctr"/>
            <a:r>
              <a:rPr kumimoji="1" lang="zh-CN" altLang="en-US" sz="2000" dirty="0">
                <a:latin typeface="Arial" panose="020B0604020202020204" pitchFamily="34" charset="0"/>
                <a:ea typeface="Microsoft JhengHei" panose="020B0604030504040204" pitchFamily="34" charset="-120"/>
              </a:rPr>
              <a:t>高</a:t>
            </a:r>
            <a:r>
              <a:rPr kumimoji="1"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阻外延层</a:t>
            </a:r>
            <a:endParaRPr kumimoji="1" lang="zh-CN" altLang="en-US" sz="20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2527" t="53067" r="3469" b="2444"/>
          <a:stretch/>
        </p:blipFill>
        <p:spPr>
          <a:xfrm>
            <a:off x="4814316" y="2489298"/>
            <a:ext cx="4126230" cy="1000507"/>
          </a:xfrm>
          <a:prstGeom prst="rect">
            <a:avLst/>
          </a:prstGeom>
        </p:spPr>
      </p:pic>
      <p:sp>
        <p:nvSpPr>
          <p:cNvPr id="21" name="文本框 27"/>
          <p:cNvSpPr txBox="1"/>
          <p:nvPr/>
        </p:nvSpPr>
        <p:spPr>
          <a:xfrm>
            <a:off x="4931098" y="3423281"/>
            <a:ext cx="4009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基于高压</a:t>
            </a:r>
            <a:r>
              <a:rPr kumimoji="1"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CMOS</a:t>
            </a:r>
            <a:r>
              <a:rPr kumimoji="1"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工艺（</a:t>
            </a:r>
            <a:r>
              <a:rPr kumimoji="1"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UCSC/SLAC</a:t>
            </a:r>
            <a:r>
              <a:rPr kumimoji="1"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设计），耗尽</a:t>
            </a:r>
            <a:r>
              <a:rPr kumimoji="1" lang="zh-CN" altLang="en-US" sz="2000" dirty="0">
                <a:latin typeface="Arial" panose="020B0604020202020204" pitchFamily="34" charset="0"/>
                <a:ea typeface="Microsoft JhengHei" panose="020B0604030504040204" pitchFamily="34" charset="-120"/>
              </a:rPr>
              <a:t>型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t="16524"/>
          <a:stretch/>
        </p:blipFill>
        <p:spPr>
          <a:xfrm>
            <a:off x="4942528" y="4108577"/>
            <a:ext cx="3371654" cy="23155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378555" y="5428238"/>
            <a:ext cx="1105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Diffusion Reduction 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653277" y="5172585"/>
            <a:ext cx="1105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Acceptor Removal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6431187" y="4842214"/>
            <a:ext cx="1105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Trapping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126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99FF"/>
                </a:solidFill>
                <a:latin typeface="+mn-lt"/>
                <a:ea typeface="Microsoft JhengHei" panose="020B0604030504040204" pitchFamily="34" charset="-120"/>
              </a:rPr>
              <a:t>瞬态电流扫描（</a:t>
            </a:r>
            <a:r>
              <a:rPr lang="en-US" altLang="zh-CN" sz="3600" dirty="0" smtClean="0">
                <a:solidFill>
                  <a:srgbClr val="0099FF"/>
                </a:solidFill>
                <a:latin typeface="+mn-lt"/>
                <a:ea typeface="Microsoft JhengHei" panose="020B0604030504040204" pitchFamily="34" charset="-120"/>
              </a:rPr>
              <a:t>TCT</a:t>
            </a:r>
            <a:r>
              <a:rPr lang="zh-CN" altLang="en-US" sz="3600" dirty="0" smtClean="0">
                <a:solidFill>
                  <a:srgbClr val="0099FF"/>
                </a:solidFill>
                <a:latin typeface="+mn-lt"/>
                <a:ea typeface="Microsoft JhengHei" panose="020B0604030504040204" pitchFamily="34" charset="-120"/>
              </a:rPr>
              <a:t>）</a:t>
            </a:r>
            <a:endParaRPr lang="en-US" sz="3600" dirty="0">
              <a:solidFill>
                <a:srgbClr val="0099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598"/>
            <a:ext cx="9144000" cy="2153391"/>
          </a:xfrm>
        </p:spPr>
        <p:txBody>
          <a:bodyPr>
            <a:normAutofit/>
          </a:bodyPr>
          <a:lstStyle/>
          <a:p>
            <a:pPr marL="432000">
              <a:lnSpc>
                <a:spcPct val="100000"/>
              </a:lnSpc>
            </a:pP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采用瞬态电流扫描（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TCT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）测试响应</a:t>
            </a:r>
            <a:endParaRPr lang="zh-CN" altLang="en-US" sz="2200" dirty="0" smtClean="0">
              <a:solidFill>
                <a:srgbClr val="0099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28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85" y="3671191"/>
            <a:ext cx="4023360" cy="2267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2856" y="3671191"/>
            <a:ext cx="4023360" cy="2287599"/>
          </a:xfrm>
          <a:prstGeom prst="rect">
            <a:avLst/>
          </a:prstGeom>
        </p:spPr>
      </p:pic>
      <p:sp>
        <p:nvSpPr>
          <p:cNvPr id="10" name="文本框 27"/>
          <p:cNvSpPr txBox="1"/>
          <p:nvPr/>
        </p:nvSpPr>
        <p:spPr>
          <a:xfrm>
            <a:off x="816298" y="6028596"/>
            <a:ext cx="2060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sz="2000" dirty="0">
                <a:latin typeface="Arial" panose="020B0604020202020204" pitchFamily="34" charset="0"/>
                <a:ea typeface="Microsoft JhengHei" panose="020B0604030504040204" pitchFamily="34" charset="-120"/>
              </a:rPr>
              <a:t>电子学</a:t>
            </a:r>
            <a:r>
              <a:rPr kumimoji="1"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测学系统</a:t>
            </a:r>
            <a:endParaRPr kumimoji="1" lang="zh-CN" altLang="en-US" sz="20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2" name="文本框 27"/>
          <p:cNvSpPr txBox="1"/>
          <p:nvPr/>
        </p:nvSpPr>
        <p:spPr>
          <a:xfrm>
            <a:off x="5622994" y="5967973"/>
            <a:ext cx="206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电流瞬态扫描（</a:t>
            </a:r>
            <a:r>
              <a:rPr kumimoji="1"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TCT</a:t>
            </a:r>
            <a:r>
              <a:rPr kumimoji="1"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）系统</a:t>
            </a:r>
            <a:endParaRPr kumimoji="1" lang="zh-CN" altLang="en-US" sz="20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5197515" y="3998035"/>
            <a:ext cx="850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母板</a:t>
            </a:r>
            <a:endParaRPr kumimoji="1" lang="zh-CN" altLang="en-US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5" name="文本框 27"/>
          <p:cNvSpPr txBox="1"/>
          <p:nvPr/>
        </p:nvSpPr>
        <p:spPr>
          <a:xfrm>
            <a:off x="6010199" y="4007179"/>
            <a:ext cx="850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子</a:t>
            </a:r>
            <a:r>
              <a:rPr kumimoji="1" lang="zh-CN" alt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板</a:t>
            </a:r>
            <a:endParaRPr kumimoji="1" lang="zh-CN" altLang="en-US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6" name="文本框 27"/>
          <p:cNvSpPr txBox="1"/>
          <p:nvPr/>
        </p:nvSpPr>
        <p:spPr>
          <a:xfrm>
            <a:off x="6777587" y="3963245"/>
            <a:ext cx="850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激光</a:t>
            </a:r>
          </a:p>
        </p:txBody>
      </p:sp>
      <p:sp>
        <p:nvSpPr>
          <p:cNvPr id="17" name="文本框 27"/>
          <p:cNvSpPr txBox="1"/>
          <p:nvPr/>
        </p:nvSpPr>
        <p:spPr>
          <a:xfrm>
            <a:off x="7048858" y="5109601"/>
            <a:ext cx="1135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光学聚焦</a:t>
            </a:r>
            <a:endParaRPr kumimoji="1" lang="zh-CN" altLang="en-US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8" name="文本框 27"/>
          <p:cNvSpPr txBox="1"/>
          <p:nvPr/>
        </p:nvSpPr>
        <p:spPr>
          <a:xfrm>
            <a:off x="5313785" y="5501809"/>
            <a:ext cx="1135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b="1" dirty="0" smtClean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FPGA</a:t>
            </a:r>
            <a:r>
              <a:rPr kumimoji="1" lang="zh-CN" alt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板</a:t>
            </a:r>
            <a:endParaRPr kumimoji="1" lang="zh-CN" altLang="en-US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5441" t="41705" r="20810" b="16440"/>
          <a:stretch/>
        </p:blipFill>
        <p:spPr>
          <a:xfrm>
            <a:off x="5014259" y="1804802"/>
            <a:ext cx="3120553" cy="17677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54989" t="21383" r="20337" b="46108"/>
          <a:stretch/>
        </p:blipFill>
        <p:spPr>
          <a:xfrm>
            <a:off x="282804" y="1869195"/>
            <a:ext cx="4015819" cy="170062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09144" y="3176042"/>
            <a:ext cx="123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FF"/>
                </a:solidFill>
              </a:rPr>
              <a:t>Top-TCT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77587" y="3269527"/>
            <a:ext cx="123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FF"/>
                </a:solidFill>
              </a:rPr>
              <a:t>Edge-TCT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13785" y="518384"/>
            <a:ext cx="3830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G. </a:t>
            </a:r>
            <a:r>
              <a:rPr lang="en-US" sz="1600" dirty="0" err="1" smtClean="0"/>
              <a:t>Kramberger</a:t>
            </a:r>
            <a:r>
              <a:rPr lang="en-US" sz="1600" dirty="0"/>
              <a:t>, </a:t>
            </a:r>
            <a:r>
              <a:rPr lang="en-US" sz="1600" i="1" dirty="0"/>
              <a:t>Advanced Transient Current Technique Systems</a:t>
            </a:r>
            <a:r>
              <a:rPr lang="en-US" sz="1600" dirty="0"/>
              <a:t>, </a:t>
            </a:r>
            <a:r>
              <a:rPr lang="en-US" sz="1600" dirty="0" err="1" smtClean="0"/>
              <a:t>PoS</a:t>
            </a:r>
            <a:r>
              <a:rPr lang="en-US" sz="1600" dirty="0" smtClean="0"/>
              <a:t>(Vertex2014)032 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1253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en-US" altLang="zh-CN" sz="3600" dirty="0" smtClean="0">
                <a:solidFill>
                  <a:srgbClr val="0099FF"/>
                </a:solidFill>
                <a:latin typeface="+mn-lt"/>
                <a:ea typeface="Microsoft JhengHei" panose="020B0604030504040204" pitchFamily="34" charset="-120"/>
              </a:rPr>
              <a:t>CHESS1-HR </a:t>
            </a:r>
            <a:r>
              <a:rPr lang="zh-CN" altLang="en-US" sz="3600" dirty="0" smtClean="0">
                <a:solidFill>
                  <a:srgbClr val="0099FF"/>
                </a:solidFill>
                <a:latin typeface="+mn-lt"/>
                <a:ea typeface="Microsoft JhengHei" panose="020B0604030504040204" pitchFamily="34" charset="-120"/>
              </a:rPr>
              <a:t>测试</a:t>
            </a:r>
            <a:endParaRPr lang="en-US" sz="3600" dirty="0">
              <a:solidFill>
                <a:srgbClr val="0099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038344"/>
          </a:xfrm>
        </p:spPr>
        <p:txBody>
          <a:bodyPr>
            <a:normAutofit/>
          </a:bodyPr>
          <a:lstStyle/>
          <a:p>
            <a:pPr marL="432000"/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利用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TCT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扫描系统测试像素响应，测试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CHESS1-HR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传感器结构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203400" indent="0">
              <a:buNone/>
            </a:pPr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设计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缺陷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使得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相邻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像素间电极过于靠近导致短路。采用聚焦离子束（</a:t>
            </a:r>
            <a:r>
              <a:rPr lang="en-US" altLang="zh-CN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FIB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）熔断修复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。但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TCT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测试结果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表明</a:t>
            </a:r>
            <a:r>
              <a:rPr lang="en-US" altLang="zh-CN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FIB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修复并不成功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29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48" y="1966361"/>
            <a:ext cx="4635000" cy="3373334"/>
          </a:xfrm>
          <a:prstGeom prst="rect">
            <a:avLst/>
          </a:prstGeom>
        </p:spPr>
      </p:pic>
      <p:sp>
        <p:nvSpPr>
          <p:cNvPr id="13" name="文本框 19"/>
          <p:cNvSpPr txBox="1"/>
          <p:nvPr/>
        </p:nvSpPr>
        <p:spPr>
          <a:xfrm>
            <a:off x="1188449" y="5016083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 smtClean="0">
                <a:solidFill>
                  <a:srgbClr val="0099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TCT</a:t>
            </a:r>
            <a:r>
              <a:rPr kumimoji="1" lang="zh-CN" altLang="en-US" dirty="0" smtClean="0">
                <a:solidFill>
                  <a:srgbClr val="0099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扫描像素响应幅度</a:t>
            </a:r>
            <a:endParaRPr kumimoji="1" lang="zh-CN" altLang="en-US" dirty="0">
              <a:solidFill>
                <a:srgbClr val="0099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15796"/>
            <a:ext cx="4340803" cy="2691583"/>
          </a:xfrm>
          <a:prstGeom prst="rect">
            <a:avLst/>
          </a:prstGeom>
        </p:spPr>
      </p:pic>
      <p:cxnSp>
        <p:nvCxnSpPr>
          <p:cNvPr id="9" name="Straight Arrow Connector 8"/>
          <p:cNvCxnSpPr>
            <a:endCxn id="4" idx="2"/>
          </p:cNvCxnSpPr>
          <p:nvPr/>
        </p:nvCxnSpPr>
        <p:spPr>
          <a:xfrm flipV="1">
            <a:off x="5751576" y="4907379"/>
            <a:ext cx="990826" cy="688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00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大型强子对撞机（</a:t>
            </a:r>
            <a:r>
              <a:rPr lang="en-US" altLang="zh-CN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LHC</a:t>
            </a:r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）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1792224"/>
          </a:xfrm>
        </p:spPr>
        <p:txBody>
          <a:bodyPr>
            <a:normAutofit/>
          </a:bodyPr>
          <a:lstStyle/>
          <a:p>
            <a:pPr marL="432000">
              <a:lnSpc>
                <a:spcPts val="3000"/>
              </a:lnSpc>
            </a:pP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世界上能量最高的质子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-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质子对撞机（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13/14 TeV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），隧道全长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27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公里，位于瑞士法国边境的欧洲核子中心（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CERN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）。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ts val="3000"/>
              </a:lnSpc>
            </a:pP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ATLAS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和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CMS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为通用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实验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探测器，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2012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年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7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月发现希格斯玻色子（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Higgs Boson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）→ 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Higgs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机制，质量起源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3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1026" name="Picture 2" descr="Image result for large hadron colli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63824"/>
            <a:ext cx="916305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31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en-US" altLang="zh-CN" sz="3600" dirty="0" smtClean="0">
                <a:solidFill>
                  <a:srgbClr val="0099FF"/>
                </a:solidFill>
                <a:latin typeface="+mn-lt"/>
                <a:ea typeface="Microsoft JhengHei" panose="020B0604030504040204" pitchFamily="34" charset="-120"/>
              </a:rPr>
              <a:t>CHESS2-HV </a:t>
            </a:r>
            <a:r>
              <a:rPr lang="zh-CN" altLang="en-US" sz="3600" dirty="0" smtClean="0">
                <a:solidFill>
                  <a:srgbClr val="0099FF"/>
                </a:solidFill>
                <a:latin typeface="+mn-lt"/>
                <a:ea typeface="Microsoft JhengHei" panose="020B0604030504040204" pitchFamily="34" charset="-120"/>
              </a:rPr>
              <a:t>测试</a:t>
            </a:r>
            <a:endParaRPr lang="en-US" sz="3600" dirty="0">
              <a:solidFill>
                <a:srgbClr val="0099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03904"/>
            <a:ext cx="9144000" cy="2606040"/>
          </a:xfrm>
        </p:spPr>
        <p:txBody>
          <a:bodyPr>
            <a:normAutofit/>
          </a:bodyPr>
          <a:lstStyle/>
          <a:p>
            <a:pPr marL="432000"/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将基于模拟信号子版，以及改造的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CHESS1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测试母板，进行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TCT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测试。已经在卢瑟福完成芯片打线，等待</a:t>
            </a: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临时出口许可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搭建后端数据获取系统，测试芯片数字读出。参与数字读出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ASIC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芯片（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ABCN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‘）设计。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与此同时，利用卢瑟福实验设施（半导体分析仪、类似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TCT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测试系统）开展相关研究工作。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30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4" name="AutoShape 2" descr="https://twiki.cern.ch/twiki/pub/Atlas/CHESSStripTestChip/CHESS2_Digital_Readout_BlockDiagra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5928"/>
          <a:stretch/>
        </p:blipFill>
        <p:spPr>
          <a:xfrm>
            <a:off x="4332923" y="1294768"/>
            <a:ext cx="4463606" cy="2370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0" t="26267" r="11000" b="9067"/>
          <a:stretch/>
        </p:blipFill>
        <p:spPr>
          <a:xfrm>
            <a:off x="307975" y="1250888"/>
            <a:ext cx="3842516" cy="2414016"/>
          </a:xfrm>
          <a:prstGeom prst="rect">
            <a:avLst/>
          </a:prstGeom>
        </p:spPr>
      </p:pic>
      <p:sp>
        <p:nvSpPr>
          <p:cNvPr id="9" name="Arc 8"/>
          <p:cNvSpPr/>
          <p:nvPr/>
        </p:nvSpPr>
        <p:spPr>
          <a:xfrm rot="12852013">
            <a:off x="4111372" y="3056828"/>
            <a:ext cx="1177290" cy="1581912"/>
          </a:xfrm>
          <a:prstGeom prst="arc">
            <a:avLst>
              <a:gd name="adj1" fmla="val 16200000"/>
              <a:gd name="adj2" fmla="val 3564932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8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99FF"/>
                </a:solidFill>
                <a:latin typeface="+mn-lt"/>
                <a:ea typeface="Microsoft JhengHei" panose="020B0604030504040204" pitchFamily="34" charset="-120"/>
              </a:rPr>
              <a:t>小结</a:t>
            </a:r>
            <a:endParaRPr lang="en-US" sz="3600" dirty="0">
              <a:solidFill>
                <a:srgbClr val="0099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3547872"/>
          </a:xfrm>
        </p:spPr>
        <p:txBody>
          <a:bodyPr>
            <a:normAutofit/>
          </a:bodyPr>
          <a:lstStyle/>
          <a:p>
            <a:pPr marL="432000">
              <a:lnSpc>
                <a:spcPct val="150000"/>
              </a:lnSpc>
            </a:pP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ATLAS 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径迹探测器升级介绍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ct val="150000"/>
              </a:lnSpc>
            </a:pP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中国组参加项目研究内容：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889200" lvl="1">
              <a:lnSpc>
                <a:spcPct val="150000"/>
              </a:lnSpc>
            </a:pPr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前端读出电子学</a:t>
            </a:r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ASIC</a:t>
            </a:r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设计</a:t>
            </a:r>
            <a:endParaRPr lang="en-US" altLang="zh-CN" sz="20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889200" lvl="1">
              <a:lnSpc>
                <a:spcPct val="150000"/>
              </a:lnSpc>
            </a:pPr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硅微条探测器模块设计与建造</a:t>
            </a:r>
            <a:endParaRPr lang="en-US" altLang="zh-CN" sz="20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889200" lvl="1">
              <a:lnSpc>
                <a:spcPct val="150000"/>
              </a:lnSpc>
            </a:pPr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CMOS</a:t>
            </a:r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硅微条探测器性能研究</a:t>
            </a:r>
            <a:endParaRPr lang="en-US" altLang="zh-CN" sz="20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ct val="150000"/>
              </a:lnSpc>
            </a:pP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项目进展顺利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31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316" y="5180372"/>
            <a:ext cx="8659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Arial" panose="020B0604020202020204" pitchFamily="34" charset="0"/>
                <a:ea typeface="Microsoft JhengHei" panose="020B0604030504040204" pitchFamily="34" charset="-120"/>
              </a:rPr>
              <a:t>项目得到</a:t>
            </a:r>
            <a:r>
              <a:rPr lang="zh-CN" altLang="en-US" sz="2000" dirty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中科院</a:t>
            </a:r>
            <a:r>
              <a:rPr lang="en-US" altLang="zh-CN" sz="2000" dirty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-</a:t>
            </a:r>
            <a:r>
              <a:rPr lang="zh-CN" altLang="en-US" sz="2000" dirty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亥姆霍兹伙伴科研</a:t>
            </a:r>
            <a:r>
              <a:rPr lang="zh-CN" altLang="en-US" sz="2000" dirty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团队（高亮度大型强子对撞机</a:t>
            </a:r>
            <a:r>
              <a:rPr lang="en-US" altLang="zh-CN" sz="2000" dirty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ATLAS </a:t>
            </a:r>
            <a:r>
              <a:rPr lang="zh-CN" altLang="en-US" sz="2000" dirty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实验硅微条探测器新技术研究）</a:t>
            </a:r>
            <a:r>
              <a:rPr lang="zh-CN" altLang="en-US" sz="2000" dirty="0">
                <a:latin typeface="Arial" panose="020B0604020202020204" pitchFamily="34" charset="0"/>
                <a:ea typeface="Microsoft JhengHei" panose="020B0604030504040204" pitchFamily="34" charset="-120"/>
              </a:rPr>
              <a:t>以及</a:t>
            </a:r>
            <a:r>
              <a:rPr lang="zh-CN" altLang="en-US" sz="2000" dirty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科技部重点研发计划（“大型强子对撞机实验探测器升级”项目的“</a:t>
            </a:r>
            <a:r>
              <a:rPr lang="en-US" altLang="zh-CN" sz="2000" dirty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ATLAS</a:t>
            </a:r>
            <a:r>
              <a:rPr lang="zh-CN" altLang="en-US" sz="2000" dirty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硅微条径迹探测器升级”课题）</a:t>
            </a:r>
            <a:r>
              <a:rPr lang="zh-CN" altLang="en-US" sz="2000" dirty="0">
                <a:latin typeface="Arial" panose="020B0604020202020204" pitchFamily="34" charset="0"/>
                <a:ea typeface="Microsoft JhengHei" panose="020B0604030504040204" pitchFamily="34" charset="-120"/>
              </a:rPr>
              <a:t>支持</a:t>
            </a:r>
            <a:endParaRPr lang="en-US" sz="20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990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en-US" altLang="zh-CN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LHC</a:t>
            </a:r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高亮度升级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34840"/>
            <a:ext cx="9144000" cy="1837944"/>
          </a:xfrm>
        </p:spPr>
        <p:txBody>
          <a:bodyPr>
            <a:normAutofit/>
          </a:bodyPr>
          <a:lstStyle/>
          <a:p>
            <a:pPr marL="432000">
              <a:lnSpc>
                <a:spcPts val="3000"/>
              </a:lnSpc>
            </a:pP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2024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年开始高亮度升级（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HL-LHC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），运行十年至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2035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年总积分亮度为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3000 fb</a:t>
            </a:r>
            <a:r>
              <a:rPr lang="en-US" altLang="zh-CN" sz="2200" baseline="30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-1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。统计量的增加可以大幅提升</a:t>
            </a:r>
            <a:r>
              <a:rPr lang="en-US" altLang="zh-CN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Higgs</a:t>
            </a: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性质测量精度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，拓展</a:t>
            </a: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新物理探索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能区 → </a:t>
            </a:r>
            <a:r>
              <a:rPr lang="zh-CN" altLang="en-US" sz="2200" dirty="0" smtClean="0">
                <a:solidFill>
                  <a:srgbClr val="C0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对探测器的性能提出更高要求！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4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072" t="32248" r="7091" b="31815"/>
          <a:stretch/>
        </p:blipFill>
        <p:spPr>
          <a:xfrm>
            <a:off x="272034" y="1371600"/>
            <a:ext cx="8606790" cy="264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1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en-US" altLang="zh-CN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ATLAS </a:t>
            </a:r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径迹探测器升级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1060704"/>
          </a:xfrm>
        </p:spPr>
        <p:txBody>
          <a:bodyPr>
            <a:normAutofit/>
          </a:bodyPr>
          <a:lstStyle/>
          <a:p>
            <a:pPr marL="432000">
              <a:lnSpc>
                <a:spcPts val="3000"/>
              </a:lnSpc>
            </a:pP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ATLAS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探测器全面升级以应对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LHC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高亮度升级，将建造全新的全硅径迹探测器（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ITk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）→ </a:t>
            </a:r>
            <a:r>
              <a:rPr lang="zh-CN" altLang="en-US" sz="2200" dirty="0" smtClean="0">
                <a:solidFill>
                  <a:srgbClr val="0066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领域内最前沿的硅探测器和电子学技术</a:t>
            </a:r>
            <a:endParaRPr lang="en-US" altLang="zh-CN" sz="2200" dirty="0" smtClean="0">
              <a:solidFill>
                <a:srgbClr val="0066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5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554"/>
          <a:stretch/>
        </p:blipFill>
        <p:spPr>
          <a:xfrm>
            <a:off x="1404242" y="2488974"/>
            <a:ext cx="5993254" cy="3967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226" y="5065776"/>
            <a:ext cx="1764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内层硅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像素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algn="ctr"/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ITk-Pixel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）</a:t>
            </a:r>
            <a:endParaRPr lang="en-US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226" y="3840899"/>
            <a:ext cx="1764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外层硅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微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条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algn="ctr"/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ITk-Strip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）</a:t>
            </a:r>
            <a:endParaRPr lang="en-US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3131" y="4119012"/>
            <a:ext cx="238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覆盖前向区域由</a:t>
            </a:r>
            <a:endParaRPr lang="en-US" altLang="zh-CN" sz="20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algn="ctr"/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|</a:t>
            </a:r>
            <a:r>
              <a:rPr lang="el-GR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η</a:t>
            </a:r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| = 2.5</a:t>
            </a:r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扩展到</a:t>
            </a:r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4.0</a:t>
            </a:r>
            <a:endParaRPr lang="en-US" sz="20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3" name="Arc 12"/>
          <p:cNvSpPr/>
          <p:nvPr/>
        </p:nvSpPr>
        <p:spPr>
          <a:xfrm rot="5400000">
            <a:off x="6800849" y="4349691"/>
            <a:ext cx="1193292" cy="1008319"/>
          </a:xfrm>
          <a:prstGeom prst="arc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2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探测器优化设计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599"/>
            <a:ext cx="9144000" cy="1480693"/>
          </a:xfrm>
        </p:spPr>
        <p:txBody>
          <a:bodyPr>
            <a:normAutofit/>
          </a:bodyPr>
          <a:lstStyle/>
          <a:p>
            <a:pPr marL="432000">
              <a:lnSpc>
                <a:spcPts val="3000"/>
              </a:lnSpc>
            </a:pP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通过探测器结构优化（更轻的支撑结构），采用新的串行及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DC-DC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供电方式（减少电缆）以及芯片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/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传感器减薄等方式，显著降低物质量，提高带电粒子径迹重建性能。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6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099" t="25866" r="17001" b="16356"/>
          <a:stretch/>
        </p:blipFill>
        <p:spPr>
          <a:xfrm>
            <a:off x="4379976" y="2908427"/>
            <a:ext cx="4288536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0900" t="31200" r="22700" b="11023"/>
          <a:stretch/>
        </p:blipFill>
        <p:spPr>
          <a:xfrm>
            <a:off x="137160" y="2880360"/>
            <a:ext cx="4242816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650" y="5782952"/>
            <a:ext cx="3001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Arial" panose="020B0604020202020204" pitchFamily="34" charset="0"/>
                <a:ea typeface="Microsoft JhengHei" panose="020B0604030504040204" pitchFamily="34" charset="-120"/>
              </a:rPr>
              <a:t>目前运行</a:t>
            </a:r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的硅径迹探测器</a:t>
            </a:r>
            <a:endParaRPr lang="en-US" altLang="zh-CN" sz="20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algn="ctr"/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（</a:t>
            </a:r>
            <a:r>
              <a:rPr lang="en-US" altLang="zh-CN" sz="2000" dirty="0">
                <a:latin typeface="Arial" panose="020B0604020202020204" pitchFamily="34" charset="0"/>
                <a:ea typeface="Microsoft JhengHei" panose="020B0604030504040204" pitchFamily="34" charset="-120"/>
              </a:rPr>
              <a:t>PIXEL+SCT</a:t>
            </a:r>
            <a:r>
              <a:rPr lang="zh-CN" altLang="en-US" sz="2000" dirty="0">
                <a:latin typeface="Arial" panose="020B0604020202020204" pitchFamily="34" charset="0"/>
                <a:ea typeface="Microsoft JhengHei" panose="020B0604030504040204" pitchFamily="34" charset="-120"/>
              </a:rPr>
              <a:t>）</a:t>
            </a:r>
            <a:endParaRPr lang="en-US" sz="20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3485" y="5777116"/>
            <a:ext cx="3001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升级后的硅径迹探测器</a:t>
            </a:r>
            <a:endParaRPr lang="en-US" altLang="zh-CN" sz="20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algn="ctr"/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（</a:t>
            </a:r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ITk</a:t>
            </a:r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）</a:t>
            </a:r>
            <a:endParaRPr lang="en-US" sz="20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007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抗辐照要求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7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567" t="41861" r="13633" b="11047"/>
          <a:stretch/>
        </p:blipFill>
        <p:spPr>
          <a:xfrm>
            <a:off x="1782045" y="4023360"/>
            <a:ext cx="4960403" cy="23548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46647" t="17633" r="20353" b="43711"/>
          <a:stretch/>
        </p:blipFill>
        <p:spPr>
          <a:xfrm>
            <a:off x="130873" y="1291034"/>
            <a:ext cx="4061079" cy="2675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46651" t="43204" r="20649" b="18545"/>
          <a:stretch/>
        </p:blipFill>
        <p:spPr>
          <a:xfrm>
            <a:off x="4399406" y="1291034"/>
            <a:ext cx="4117087" cy="27089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76288" y="5001768"/>
            <a:ext cx="173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66FF"/>
                </a:solidFill>
                <a:ea typeface="Microsoft JhengHei" panose="020B0604030504040204" pitchFamily="34" charset="-120"/>
                <a:cs typeface="+mj-cs"/>
              </a:rPr>
              <a:t>安全系数</a:t>
            </a:r>
            <a:r>
              <a:rPr lang="en-US" altLang="zh-CN" sz="2000" dirty="0">
                <a:solidFill>
                  <a:srgbClr val="0066FF"/>
                </a:solidFill>
                <a:ea typeface="Microsoft JhengHei" panose="020B0604030504040204" pitchFamily="34" charset="-120"/>
                <a:cs typeface="+mj-cs"/>
              </a:rPr>
              <a:t>×1.5</a:t>
            </a:r>
            <a:endParaRPr lang="en-US" sz="2000" dirty="0">
              <a:solidFill>
                <a:srgbClr val="0066FF"/>
              </a:solidFill>
              <a:ea typeface="Microsoft JhengHei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6766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技术设计报告（</a:t>
            </a:r>
            <a:r>
              <a:rPr lang="en-US" altLang="zh-CN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TDR</a:t>
            </a:r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）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1060704"/>
          </a:xfrm>
        </p:spPr>
        <p:txBody>
          <a:bodyPr>
            <a:normAutofit/>
          </a:bodyPr>
          <a:lstStyle/>
          <a:p>
            <a:pPr marL="432000">
              <a:lnSpc>
                <a:spcPts val="3000"/>
              </a:lnSpc>
            </a:pP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外层桂微条径迹探测器（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ITk-Strip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）技术设计报告通过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CERN LHCC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评审，已交付印刷</a:t>
            </a:r>
            <a:endParaRPr lang="en-US" altLang="zh-CN" sz="2200" dirty="0" smtClean="0">
              <a:solidFill>
                <a:srgbClr val="0099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8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9435" t="17535" r="36554" b="22005"/>
          <a:stretch/>
        </p:blipFill>
        <p:spPr>
          <a:xfrm>
            <a:off x="3399282" y="1901952"/>
            <a:ext cx="3162976" cy="447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3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66FF"/>
                </a:solidFill>
                <a:latin typeface="+mn-lt"/>
                <a:ea typeface="Microsoft JhengHei" panose="020B0604030504040204" pitchFamily="34" charset="-120"/>
              </a:rPr>
              <a:t>中国参加项目</a:t>
            </a:r>
            <a:endParaRPr lang="en-US" sz="3600" dirty="0">
              <a:solidFill>
                <a:srgbClr val="0066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硅探测器研究进展，朱宏博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9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2017年4月27-28日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18261"/>
          <a:stretch/>
        </p:blipFill>
        <p:spPr>
          <a:xfrm>
            <a:off x="211319" y="1225297"/>
            <a:ext cx="8721361" cy="508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3832</TotalTime>
  <Words>2197</Words>
  <Application>Microsoft Office PowerPoint</Application>
  <PresentationFormat>On-screen Show (4:3)</PresentationFormat>
  <Paragraphs>377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Microsoft JhengHei</vt:lpstr>
      <vt:lpstr>SimSun</vt:lpstr>
      <vt:lpstr>SimSun</vt:lpstr>
      <vt:lpstr>华文楷体</vt:lpstr>
      <vt:lpstr>Arial</vt:lpstr>
      <vt:lpstr>Calibri</vt:lpstr>
      <vt:lpstr>Calibri Light</vt:lpstr>
      <vt:lpstr>Times New Roman</vt:lpstr>
      <vt:lpstr>Office Theme</vt:lpstr>
      <vt:lpstr>ATLAS 硅探测器研究进展</vt:lpstr>
      <vt:lpstr>报告提纲</vt:lpstr>
      <vt:lpstr>大型强子对撞机（LHC）</vt:lpstr>
      <vt:lpstr>LHC高亮度升级</vt:lpstr>
      <vt:lpstr>ATLAS 径迹探测器升级</vt:lpstr>
      <vt:lpstr>探测器优化设计</vt:lpstr>
      <vt:lpstr>抗辐照要求</vt:lpstr>
      <vt:lpstr>技术设计报告（TDR）</vt:lpstr>
      <vt:lpstr>中国参加项目</vt:lpstr>
      <vt:lpstr>项目研究</vt:lpstr>
      <vt:lpstr>项目时间表</vt:lpstr>
      <vt:lpstr>硅微条径迹探测器设计概念</vt:lpstr>
      <vt:lpstr>硅微条探测器模块</vt:lpstr>
      <vt:lpstr>硅微条传感器</vt:lpstr>
      <vt:lpstr>PowerPoint Presentation</vt:lpstr>
      <vt:lpstr>前端电子学读出ASIC设计</vt:lpstr>
      <vt:lpstr>PowerPoint Presentation</vt:lpstr>
      <vt:lpstr>探测器模块设计和制作</vt:lpstr>
      <vt:lpstr>质量控制流程</vt:lpstr>
      <vt:lpstr>模块束流测试</vt:lpstr>
      <vt:lpstr>芯片禁运问题</vt:lpstr>
      <vt:lpstr>与卢瑟福实验室（RAL）合作</vt:lpstr>
      <vt:lpstr>试制探测器模块</vt:lpstr>
      <vt:lpstr>传感器电气测试</vt:lpstr>
      <vt:lpstr>本地实验室建设</vt:lpstr>
      <vt:lpstr>PowerPoint Presentation</vt:lpstr>
      <vt:lpstr>CMOS硅微条探测器性能研究</vt:lpstr>
      <vt:lpstr>瞬态电流扫描（TCT）</vt:lpstr>
      <vt:lpstr>CHESS1-HR 测试</vt:lpstr>
      <vt:lpstr>CHESS2-HV 测试</vt:lpstr>
      <vt:lpstr>小结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Hongbo Zhu</dc:creator>
  <cp:lastModifiedBy>Hongbo Zhu</cp:lastModifiedBy>
  <cp:revision>218</cp:revision>
  <dcterms:created xsi:type="dcterms:W3CDTF">2016-07-18T10:39:20Z</dcterms:created>
  <dcterms:modified xsi:type="dcterms:W3CDTF">2017-04-27T05:50:03Z</dcterms:modified>
</cp:coreProperties>
</file>