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2" r:id="rId1"/>
  </p:sldMasterIdLst>
  <p:notesMasterIdLst>
    <p:notesMasterId r:id="rId24"/>
  </p:notesMasterIdLst>
  <p:handoutMasterIdLst>
    <p:handoutMasterId r:id="rId25"/>
  </p:handoutMasterIdLst>
  <p:sldIdLst>
    <p:sldId id="256" r:id="rId2"/>
    <p:sldId id="277" r:id="rId3"/>
    <p:sldId id="261" r:id="rId4"/>
    <p:sldId id="262" r:id="rId5"/>
    <p:sldId id="263" r:id="rId6"/>
    <p:sldId id="264" r:id="rId7"/>
    <p:sldId id="260" r:id="rId8"/>
    <p:sldId id="265" r:id="rId9"/>
    <p:sldId id="266" r:id="rId10"/>
    <p:sldId id="267" r:id="rId11"/>
    <p:sldId id="268" r:id="rId12"/>
    <p:sldId id="276" r:id="rId13"/>
    <p:sldId id="258" r:id="rId14"/>
    <p:sldId id="269" r:id="rId15"/>
    <p:sldId id="270" r:id="rId16"/>
    <p:sldId id="271" r:id="rId17"/>
    <p:sldId id="272" r:id="rId18"/>
    <p:sldId id="273" r:id="rId19"/>
    <p:sldId id="274" r:id="rId20"/>
    <p:sldId id="275" r:id="rId21"/>
    <p:sldId id="259"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014" autoAdjust="0"/>
  </p:normalViewPr>
  <p:slideViewPr>
    <p:cSldViewPr snapToGrid="0" showGuides="1">
      <p:cViewPr>
        <p:scale>
          <a:sx n="100" d="100"/>
          <a:sy n="100" d="100"/>
        </p:scale>
        <p:origin x="1896" y="-492"/>
      </p:cViewPr>
      <p:guideLst>
        <p:guide orient="horz" pos="2115"/>
        <p:guide pos="2880"/>
      </p:guideLst>
    </p:cSldViewPr>
  </p:slideViewPr>
  <p:notesTextViewPr>
    <p:cViewPr>
      <p:scale>
        <a:sx n="1" d="1"/>
        <a:sy n="1" d="1"/>
      </p:scale>
      <p:origin x="0" y="0"/>
    </p:cViewPr>
  </p:notesTextViewPr>
  <p:notesViewPr>
    <p:cSldViewPr snapToGrid="0">
      <p:cViewPr varScale="1">
        <p:scale>
          <a:sx n="66" d="100"/>
          <a:sy n="66"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508CF-D0F2-4E89-8364-E3BA48A130A1}" type="datetimeFigureOut">
              <a:rPr lang="zh-CN" altLang="en-US" smtClean="0"/>
              <a:t>2017/4/28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7F2A0-AF85-4591-B2D9-648123A8D32D}" type="slidenum">
              <a:rPr lang="zh-CN" altLang="en-US" smtClean="0"/>
              <a:t>‹#›</a:t>
            </a:fld>
            <a:endParaRPr lang="zh-CN" altLang="en-US"/>
          </a:p>
        </p:txBody>
      </p:sp>
    </p:spTree>
    <p:extLst>
      <p:ext uri="{BB962C8B-B14F-4D97-AF65-F5344CB8AC3E}">
        <p14:creationId xmlns:p14="http://schemas.microsoft.com/office/powerpoint/2010/main" val="262404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065E5-E825-4643-BEA2-372A4530221B}" type="datetimeFigureOut">
              <a:rPr lang="zh-CN" altLang="en-US" smtClean="0"/>
              <a:t>2017/4/28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7A2B-EC76-47C0-9042-38E62F32E38E}" type="slidenum">
              <a:rPr lang="zh-CN" altLang="en-US" smtClean="0"/>
              <a:t>‹#›</a:t>
            </a:fld>
            <a:endParaRPr lang="zh-CN" altLang="en-US"/>
          </a:p>
        </p:txBody>
      </p:sp>
    </p:spTree>
    <p:extLst>
      <p:ext uri="{BB962C8B-B14F-4D97-AF65-F5344CB8AC3E}">
        <p14:creationId xmlns:p14="http://schemas.microsoft.com/office/powerpoint/2010/main" val="186888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如右图所示，</a:t>
            </a:r>
            <a:r>
              <a:rPr lang="en-US" altLang="zh-CN" dirty="0" smtClean="0"/>
              <a:t>SiPM</a:t>
            </a:r>
            <a:r>
              <a:rPr lang="zh-CN" altLang="en-US" dirty="0" smtClean="0"/>
              <a:t>是由几千到几万个工作在盖格模式下的雪崩二极管组成的光电探测器件，对于单个像素，它可以响应单光子信号。接受到单光子信号时，它发生雪崩，输出一个固定幅度的脉冲。一个</a:t>
            </a:r>
            <a:r>
              <a:rPr lang="en-US" altLang="zh-CN" dirty="0" smtClean="0"/>
              <a:t>SiPM</a:t>
            </a:r>
            <a:r>
              <a:rPr lang="zh-CN" altLang="en-US" dirty="0" smtClean="0"/>
              <a:t>器件将这些</a:t>
            </a:r>
            <a:r>
              <a:rPr lang="en-US" altLang="zh-CN" dirty="0" smtClean="0"/>
              <a:t>APD</a:t>
            </a:r>
            <a:r>
              <a:rPr lang="zh-CN" altLang="en-US" dirty="0" smtClean="0"/>
              <a:t>并起来，输出一个总幅度。总幅度和单光电子信号的比值，反映了多少个像素被激活，也就反映了探测器所接受到的光强。</a:t>
            </a:r>
            <a:endParaRPr lang="en-US" altLang="zh-CN" dirty="0" smtClean="0"/>
          </a:p>
          <a:p>
            <a:r>
              <a:rPr lang="zh-CN" altLang="en-US" dirty="0" smtClean="0"/>
              <a:t>优势</a:t>
            </a:r>
            <a:endParaRPr lang="en-US" altLang="zh-CN" dirty="0" smtClean="0"/>
          </a:p>
          <a:p>
            <a:r>
              <a:rPr lang="zh-CN" altLang="en-US" dirty="0" smtClean="0"/>
              <a:t>近年</a:t>
            </a:r>
            <a:r>
              <a:rPr lang="en-US" altLang="zh-CN" dirty="0" smtClean="0"/>
              <a:t>SiPM</a:t>
            </a:r>
            <a:r>
              <a:rPr lang="zh-CN" altLang="en-US" dirty="0" smtClean="0"/>
              <a:t>探测器收到关注，民用上医疗</a:t>
            </a:r>
            <a:r>
              <a:rPr lang="en-US" altLang="zh-CN" dirty="0" smtClean="0"/>
              <a:t>PET</a:t>
            </a:r>
            <a:r>
              <a:rPr lang="zh-CN" altLang="en-US" dirty="0" smtClean="0"/>
              <a:t>技术结合的比较好。在粒子探测上</a:t>
            </a:r>
            <a:r>
              <a:rPr lang="zh-CN" altLang="en-US" dirty="0" smtClean="0"/>
              <a:t>，</a:t>
            </a:r>
            <a:endParaRPr lang="en-US" altLang="zh-CN" dirty="0" smtClean="0"/>
          </a:p>
          <a:p>
            <a:r>
              <a:rPr lang="en-US" altLang="zh-CN" dirty="0" err="1" smtClean="0"/>
              <a:t>Cepc</a:t>
            </a:r>
            <a:r>
              <a:rPr lang="zh-CN" altLang="en-US" dirty="0" smtClean="0"/>
              <a:t>需要大量电子学通道，我的研究目的就是提供</a:t>
            </a:r>
            <a:endParaRPr lang="zh-CN" altLang="en-US" dirty="0"/>
          </a:p>
        </p:txBody>
      </p:sp>
      <p:sp>
        <p:nvSpPr>
          <p:cNvPr id="4" name="灯片编号占位符 3"/>
          <p:cNvSpPr>
            <a:spLocks noGrp="1"/>
          </p:cNvSpPr>
          <p:nvPr>
            <p:ph type="sldNum" sz="quarter" idx="10"/>
          </p:nvPr>
        </p:nvSpPr>
        <p:spPr/>
        <p:txBody>
          <a:bodyPr/>
          <a:lstStyle/>
          <a:p>
            <a:fld id="{49D37A2B-EC76-47C0-9042-38E62F32E38E}" type="slidenum">
              <a:rPr lang="zh-CN" altLang="en-US" smtClean="0"/>
              <a:t>3</a:t>
            </a:fld>
            <a:endParaRPr lang="zh-CN" altLang="en-US"/>
          </a:p>
        </p:txBody>
      </p:sp>
    </p:spTree>
    <p:extLst>
      <p:ext uri="{BB962C8B-B14F-4D97-AF65-F5344CB8AC3E}">
        <p14:creationId xmlns:p14="http://schemas.microsoft.com/office/powerpoint/2010/main" val="179637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基本介绍</a:t>
            </a:r>
            <a:endParaRPr lang="zh-CN" altLang="en-US" dirty="0"/>
          </a:p>
        </p:txBody>
      </p:sp>
      <p:sp>
        <p:nvSpPr>
          <p:cNvPr id="4" name="灯片编号占位符 3"/>
          <p:cNvSpPr>
            <a:spLocks noGrp="1"/>
          </p:cNvSpPr>
          <p:nvPr>
            <p:ph type="sldNum" sz="quarter" idx="10"/>
          </p:nvPr>
        </p:nvSpPr>
        <p:spPr/>
        <p:txBody>
          <a:bodyPr/>
          <a:lstStyle/>
          <a:p>
            <a:fld id="{49D37A2B-EC76-47C0-9042-38E62F32E38E}" type="slidenum">
              <a:rPr lang="zh-CN" altLang="en-US" smtClean="0"/>
              <a:t>7</a:t>
            </a:fld>
            <a:endParaRPr lang="zh-CN" altLang="en-US"/>
          </a:p>
        </p:txBody>
      </p:sp>
    </p:spTree>
    <p:extLst>
      <p:ext uri="{BB962C8B-B14F-4D97-AF65-F5344CB8AC3E}">
        <p14:creationId xmlns:p14="http://schemas.microsoft.com/office/powerpoint/2010/main" val="422850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SPIROC2b</a:t>
            </a:r>
            <a:r>
              <a:rPr lang="zh-CN" altLang="en-US" dirty="0" smtClean="0"/>
              <a:t>有许多细节问题，比如</a:t>
            </a:r>
            <a:r>
              <a:rPr lang="en-US" altLang="zh-CN" dirty="0" smtClean="0"/>
              <a:t>DAC</a:t>
            </a:r>
            <a:r>
              <a:rPr lang="zh-CN" altLang="en-US" dirty="0" smtClean="0"/>
              <a:t>调整至某些数值得时候芯片不能正常工作。排查这些问题，能找原因找原因，确认是芯片缺陷的或者实在找不到原因的，做好记录工作。</a:t>
            </a:r>
            <a:endParaRPr lang="en-US" altLang="zh-CN" smtClean="0"/>
          </a:p>
          <a:p>
            <a:endParaRPr lang="zh-CN" altLang="en-US"/>
          </a:p>
        </p:txBody>
      </p:sp>
      <p:sp>
        <p:nvSpPr>
          <p:cNvPr id="4" name="灯片编号占位符 3"/>
          <p:cNvSpPr>
            <a:spLocks noGrp="1"/>
          </p:cNvSpPr>
          <p:nvPr>
            <p:ph type="sldNum" sz="quarter" idx="10"/>
          </p:nvPr>
        </p:nvSpPr>
        <p:spPr/>
        <p:txBody>
          <a:bodyPr/>
          <a:lstStyle/>
          <a:p>
            <a:fld id="{49D37A2B-EC76-47C0-9042-38E62F32E38E}" type="slidenum">
              <a:rPr lang="zh-CN" altLang="en-US" smtClean="0"/>
              <a:t>21</a:t>
            </a:fld>
            <a:endParaRPr lang="zh-CN" altLang="en-US"/>
          </a:p>
        </p:txBody>
      </p:sp>
    </p:spTree>
    <p:extLst>
      <p:ext uri="{BB962C8B-B14F-4D97-AF65-F5344CB8AC3E}">
        <p14:creationId xmlns:p14="http://schemas.microsoft.com/office/powerpoint/2010/main" val="93220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1E3A264-6FEE-478C-AD46-20C71C56297D}" type="datetime1">
              <a:rPr lang="en-US" altLang="zh-CN" smtClean="0"/>
              <a:t>4/28/2017</a:t>
            </a:fld>
            <a:endParaRPr lang="en-US" dirty="0"/>
          </a:p>
        </p:txBody>
      </p:sp>
      <p:sp>
        <p:nvSpPr>
          <p:cNvPr id="5" name="Footer Placeholder 4"/>
          <p:cNvSpPr>
            <a:spLocks noGrp="1"/>
          </p:cNvSpPr>
          <p:nvPr>
            <p:ph type="ftr" sz="quarter" idx="11"/>
          </p:nvPr>
        </p:nvSpPr>
        <p:spPr/>
        <p:txBody>
          <a:bodyPr/>
          <a:lstStyle/>
          <a:p>
            <a:r>
              <a:rPr lang="en-US" altLang="zh-CN" smtClean="0"/>
              <a:t>BEIBEI@MAIL.USTC.EDU.CN</a:t>
            </a:r>
            <a:endParaRPr lang="zh-CN" altLang="en-US" smtClean="0"/>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448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2C1EB25-766F-4F73-959B-945FC0F478C0}" type="datetime1">
              <a:rPr lang="en-US" altLang="zh-CN" smtClean="0"/>
              <a:t>4/28/2017</a:t>
            </a:fld>
            <a:endParaRPr lang="en-US" dirty="0"/>
          </a:p>
        </p:txBody>
      </p:sp>
      <p:sp>
        <p:nvSpPr>
          <p:cNvPr id="5" name="Footer Placeholder 4"/>
          <p:cNvSpPr>
            <a:spLocks noGrp="1"/>
          </p:cNvSpPr>
          <p:nvPr>
            <p:ph type="ftr" sz="quarter" idx="11"/>
          </p:nvPr>
        </p:nvSpPr>
        <p:spPr/>
        <p:txBody>
          <a:bodyPr/>
          <a:lstStyle/>
          <a:p>
            <a:r>
              <a:rPr lang="en-US" smtClean="0"/>
              <a:t>BEIBEI@MAIL.USTC.EDU.CN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00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416B551-86B4-47C1-A65E-21E7960EC59D}" type="datetime1">
              <a:rPr lang="en-US" altLang="zh-CN" smtClean="0"/>
              <a:t>4/28/2017</a:t>
            </a:fld>
            <a:endParaRPr lang="en-US" dirty="0"/>
          </a:p>
        </p:txBody>
      </p:sp>
      <p:sp>
        <p:nvSpPr>
          <p:cNvPr id="5" name="Footer Placeholder 4"/>
          <p:cNvSpPr>
            <a:spLocks noGrp="1"/>
          </p:cNvSpPr>
          <p:nvPr>
            <p:ph type="ftr" sz="quarter" idx="11"/>
          </p:nvPr>
        </p:nvSpPr>
        <p:spPr/>
        <p:txBody>
          <a:bodyPr/>
          <a:lstStyle/>
          <a:p>
            <a:r>
              <a:rPr lang="en-US" smtClean="0"/>
              <a:t>BEIBEI@MAIL.USTC.EDU.CN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437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98517" y="248894"/>
            <a:ext cx="7543800" cy="1450757"/>
          </a:xfrm>
        </p:spPr>
        <p:txBody>
          <a:bodyPr/>
          <a:lstStyle>
            <a:lvl1pPr>
              <a:defRPr>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7C9E240B-5FBE-42E1-874A-5F580C01E9BC}" type="datetime1">
              <a:rPr lang="en-US" altLang="zh-CN" smtClean="0"/>
              <a:t>4/28/2017</a:t>
            </a:fld>
            <a:endParaRPr lang="en-US" dirty="0"/>
          </a:p>
        </p:txBody>
      </p:sp>
      <p:sp>
        <p:nvSpPr>
          <p:cNvPr id="5" name="Footer Placeholder 4"/>
          <p:cNvSpPr>
            <a:spLocks noGrp="1"/>
          </p:cNvSpPr>
          <p:nvPr>
            <p:ph type="ftr" sz="quarter" idx="11"/>
          </p:nvPr>
        </p:nvSpPr>
        <p:spPr/>
        <p:txBody>
          <a:bodyPr/>
          <a:lstStyle/>
          <a:p>
            <a:r>
              <a:rPr lang="en-US" smtClean="0"/>
              <a:t>BEIBEI@MAIL.USTC.EDU.CN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
        <p:nvSpPr>
          <p:cNvPr id="7" name="矩形 6"/>
          <p:cNvSpPr/>
          <p:nvPr userDrawn="1"/>
        </p:nvSpPr>
        <p:spPr>
          <a:xfrm>
            <a:off x="3" y="0"/>
            <a:ext cx="8792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五边形 7"/>
          <p:cNvSpPr/>
          <p:nvPr userDrawn="1"/>
        </p:nvSpPr>
        <p:spPr>
          <a:xfrm>
            <a:off x="2" y="1065888"/>
            <a:ext cx="1046285" cy="487680"/>
          </a:xfrm>
          <a:prstGeom prst="homePlate">
            <a:avLst/>
          </a:prstGeom>
          <a:solidFill>
            <a:srgbClr val="BD5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Slide Number Placeholder 5"/>
          <p:cNvSpPr txBox="1">
            <a:spLocks/>
          </p:cNvSpPr>
          <p:nvPr userDrawn="1"/>
        </p:nvSpPr>
        <p:spPr>
          <a:xfrm>
            <a:off x="-149683" y="1127170"/>
            <a:ext cx="984019" cy="365125"/>
          </a:xfrm>
          <a:prstGeom prst="rect">
            <a:avLst/>
          </a:prstGeom>
        </p:spPr>
        <p:txBody>
          <a:bodyPr vert="horz" lIns="68580" tIns="34290" rIns="68580" bIns="3429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350" smtClean="0"/>
              <a:pPr/>
              <a:t>‹#›</a:t>
            </a:fld>
            <a:endParaRPr lang="en-US" sz="788" dirty="0"/>
          </a:p>
        </p:txBody>
      </p:sp>
    </p:spTree>
    <p:extLst>
      <p:ext uri="{BB962C8B-B14F-4D97-AF65-F5344CB8AC3E}">
        <p14:creationId xmlns:p14="http://schemas.microsoft.com/office/powerpoint/2010/main" val="344945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3F97DBC-3467-409D-A400-7FB545705EB1}" type="datetime1">
              <a:rPr lang="en-US" altLang="zh-CN" smtClean="0"/>
              <a:t>4/28/2017</a:t>
            </a:fld>
            <a:endParaRPr lang="en-US" dirty="0"/>
          </a:p>
        </p:txBody>
      </p:sp>
      <p:sp>
        <p:nvSpPr>
          <p:cNvPr id="5" name="Footer Placeholder 4"/>
          <p:cNvSpPr>
            <a:spLocks noGrp="1"/>
          </p:cNvSpPr>
          <p:nvPr>
            <p:ph type="ftr" sz="quarter" idx="11"/>
          </p:nvPr>
        </p:nvSpPr>
        <p:spPr/>
        <p:txBody>
          <a:bodyPr/>
          <a:lstStyle/>
          <a:p>
            <a:r>
              <a:rPr lang="en-US" smtClean="0"/>
              <a:t>BEIBEI@MAIL.USTC.EDU.CN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56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0940587-8A88-4EFD-9DA5-A5E69BFA8F5D}" type="datetime1">
              <a:rPr lang="en-US" altLang="zh-CN" smtClean="0"/>
              <a:t>4/28/2017</a:t>
            </a:fld>
            <a:endParaRPr lang="en-US" dirty="0"/>
          </a:p>
        </p:txBody>
      </p:sp>
      <p:sp>
        <p:nvSpPr>
          <p:cNvPr id="6" name="Footer Placeholder 5"/>
          <p:cNvSpPr>
            <a:spLocks noGrp="1"/>
          </p:cNvSpPr>
          <p:nvPr>
            <p:ph type="ftr" sz="quarter" idx="11"/>
          </p:nvPr>
        </p:nvSpPr>
        <p:spPr/>
        <p:txBody>
          <a:bodyPr/>
          <a:lstStyle/>
          <a:p>
            <a:r>
              <a:rPr lang="en-US" smtClean="0"/>
              <a:t>BEIBEI@MAIL.USTC.EDU.CN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075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5341763-6328-4864-BD80-E57FAA57916B}" type="datetime1">
              <a:rPr lang="en-US" altLang="zh-CN" smtClean="0"/>
              <a:t>4/28/2017</a:t>
            </a:fld>
            <a:endParaRPr lang="en-US" dirty="0"/>
          </a:p>
        </p:txBody>
      </p:sp>
      <p:sp>
        <p:nvSpPr>
          <p:cNvPr id="8" name="Footer Placeholder 7"/>
          <p:cNvSpPr>
            <a:spLocks noGrp="1"/>
          </p:cNvSpPr>
          <p:nvPr>
            <p:ph type="ftr" sz="quarter" idx="11"/>
          </p:nvPr>
        </p:nvSpPr>
        <p:spPr/>
        <p:txBody>
          <a:bodyPr/>
          <a:lstStyle/>
          <a:p>
            <a:r>
              <a:rPr lang="en-US" smtClean="0"/>
              <a:t>BEIBEI@MAIL.USTC.EDU.CN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959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49F3C73-C377-48A8-9DD3-802325256DF3}" type="datetime1">
              <a:rPr lang="en-US" altLang="zh-CN" smtClean="0"/>
              <a:t>4/28/2017</a:t>
            </a:fld>
            <a:endParaRPr lang="en-US" dirty="0"/>
          </a:p>
        </p:txBody>
      </p:sp>
      <p:sp>
        <p:nvSpPr>
          <p:cNvPr id="4" name="Footer Placeholder 3"/>
          <p:cNvSpPr>
            <a:spLocks noGrp="1"/>
          </p:cNvSpPr>
          <p:nvPr>
            <p:ph type="ftr" sz="quarter" idx="11"/>
          </p:nvPr>
        </p:nvSpPr>
        <p:spPr/>
        <p:txBody>
          <a:bodyPr/>
          <a:lstStyle/>
          <a:p>
            <a:r>
              <a:rPr lang="en-US" smtClean="0"/>
              <a:t>BEIBEI@MAIL.USTC.EDU.CN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734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ECF5CD-442F-41A6-855B-6AA2DC58640E}" type="datetime1">
              <a:rPr lang="en-US" altLang="zh-CN" smtClean="0"/>
              <a:t>4/28/2017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BEIBEI@MAIL.USTC.EDU.CN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080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BFE3286-08EA-452E-8052-9F5569E7085C}" type="datetime1">
              <a:rPr lang="en-US" altLang="zh-CN" smtClean="0"/>
              <a:t>4/28/2017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BEIBEI@MAIL.USTC.EDU.CN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161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A2F45F3-7AB8-4F97-BAB1-F007126418E5}" type="datetime1">
              <a:rPr lang="en-US" altLang="zh-CN" smtClean="0"/>
              <a:t>4/28/2017</a:t>
            </a:fld>
            <a:endParaRPr lang="en-US" dirty="0"/>
          </a:p>
        </p:txBody>
      </p:sp>
      <p:sp>
        <p:nvSpPr>
          <p:cNvPr id="6" name="Footer Placeholder 5"/>
          <p:cNvSpPr>
            <a:spLocks noGrp="1"/>
          </p:cNvSpPr>
          <p:nvPr>
            <p:ph type="ftr" sz="quarter" idx="11"/>
          </p:nvPr>
        </p:nvSpPr>
        <p:spPr/>
        <p:txBody>
          <a:bodyPr/>
          <a:lstStyle/>
          <a:p>
            <a:r>
              <a:rPr lang="en-US" smtClean="0"/>
              <a:t>BEIBEI@MAIL.USTC.EDU.CN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151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8D1ED52-6DEC-4455-ACED-5E3FF7DD24FC}" type="datetime1">
              <a:rPr lang="en-US" altLang="zh-CN" smtClean="0"/>
              <a:t>4/28/2017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BEIBEI@MAIL.USTC.EDU.CN </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199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3600" dirty="0"/>
              <a:t>基于</a:t>
            </a:r>
            <a:r>
              <a:rPr lang="en-US" altLang="zh-CN" sz="3600" dirty="0"/>
              <a:t>SPIROC2b</a:t>
            </a:r>
            <a:r>
              <a:rPr lang="zh-CN" altLang="en-US" sz="3600" dirty="0"/>
              <a:t>芯片的</a:t>
            </a:r>
            <a:r>
              <a:rPr lang="en-US" altLang="zh-CN" sz="3600" dirty="0"/>
              <a:t>SiPM</a:t>
            </a:r>
            <a:r>
              <a:rPr lang="zh-CN" altLang="en-US" sz="3600" dirty="0"/>
              <a:t>集成化读出</a:t>
            </a:r>
          </a:p>
        </p:txBody>
      </p:sp>
      <p:sp>
        <p:nvSpPr>
          <p:cNvPr id="3" name="副标题 2"/>
          <p:cNvSpPr>
            <a:spLocks noGrp="1"/>
          </p:cNvSpPr>
          <p:nvPr>
            <p:ph type="subTitle" idx="1"/>
          </p:nvPr>
        </p:nvSpPr>
        <p:spPr>
          <a:xfrm>
            <a:off x="865563" y="4547308"/>
            <a:ext cx="7543800" cy="1230285"/>
          </a:xfrm>
        </p:spPr>
        <p:txBody>
          <a:bodyPr>
            <a:normAutofit fontScale="92500" lnSpcReduction="20000"/>
          </a:bodyPr>
          <a:lstStyle/>
          <a:p>
            <a:r>
              <a:rPr lang="en-US" altLang="zh-CN" dirty="0" smtClean="0"/>
              <a:t>2017/4/24	</a:t>
            </a:r>
            <a:r>
              <a:rPr lang="zh-CN" altLang="en-US" dirty="0" smtClean="0"/>
              <a:t>赵申森</a:t>
            </a:r>
            <a:endParaRPr lang="en-US" altLang="zh-CN" dirty="0" smtClean="0"/>
          </a:p>
          <a:p>
            <a:r>
              <a:rPr lang="zh-CN" altLang="en-US" dirty="0" smtClean="0"/>
              <a:t>中国</a:t>
            </a:r>
            <a:r>
              <a:rPr lang="zh-CN" altLang="en-US" dirty="0"/>
              <a:t>科学技术</a:t>
            </a:r>
            <a:r>
              <a:rPr lang="zh-CN" altLang="en-US" dirty="0" smtClean="0"/>
              <a:t>大学 </a:t>
            </a:r>
            <a:endParaRPr lang="en-US" altLang="zh-CN" dirty="0"/>
          </a:p>
          <a:p>
            <a:r>
              <a:rPr lang="zh-CN" altLang="en-US" dirty="0" smtClean="0"/>
              <a:t>核</a:t>
            </a:r>
            <a:r>
              <a:rPr lang="zh-CN" altLang="en-US" dirty="0"/>
              <a:t>探测与核电子学国家重点</a:t>
            </a:r>
            <a:r>
              <a:rPr lang="zh-CN" altLang="en-US" dirty="0" smtClean="0"/>
              <a:t>实验室</a:t>
            </a:r>
            <a:endParaRPr lang="en-US" altLang="zh-CN" dirty="0" smtClean="0"/>
          </a:p>
          <a:p>
            <a:endParaRPr lang="en-US" altLang="zh-CN" dirty="0" smtClean="0"/>
          </a:p>
        </p:txBody>
      </p:sp>
      <p:sp>
        <p:nvSpPr>
          <p:cNvPr id="5" name="页脚占位符 4"/>
          <p:cNvSpPr>
            <a:spLocks noGrp="1"/>
          </p:cNvSpPr>
          <p:nvPr>
            <p:ph type="ftr" sz="quarter" idx="11"/>
          </p:nvPr>
        </p:nvSpPr>
        <p:spPr/>
        <p:txBody>
          <a:bodyPr/>
          <a:lstStyle/>
          <a:p>
            <a:r>
              <a:rPr lang="en-US" altLang="zh-CN" smtClean="0"/>
              <a:t>BEIBEI@MAIL.USTC.EDU.CN</a:t>
            </a:r>
            <a:endParaRPr lang="zh-CN" altLang="en-US" smtClean="0"/>
          </a:p>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338821746"/>
      </p:ext>
    </p:extLst>
  </p:cSld>
  <p:clrMapOvr>
    <a:masterClrMapping/>
  </p:clrMapOvr>
  <mc:AlternateContent xmlns:mc="http://schemas.openxmlformats.org/markup-compatibility/2006">
    <mc:Choice xmlns:p14="http://schemas.microsoft.com/office/powerpoint/2010/main" Requires="p14">
      <p:transition spd="slow" p14:dur="2000" advTm="1868"/>
    </mc:Choice>
    <mc:Fallback>
      <p:transition spd="slow" advTm="18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测试板设计</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10</a:t>
            </a:fld>
            <a:endParaRPr lang="en-US" dirty="0"/>
          </a:p>
        </p:txBody>
      </p:sp>
      <p:sp>
        <p:nvSpPr>
          <p:cNvPr id="10" name="文本框 9"/>
          <p:cNvSpPr txBox="1"/>
          <p:nvPr/>
        </p:nvSpPr>
        <p:spPr>
          <a:xfrm>
            <a:off x="1463044" y="5091910"/>
            <a:ext cx="877163" cy="300082"/>
          </a:xfrm>
          <a:prstGeom prst="rect">
            <a:avLst/>
          </a:prstGeom>
          <a:noFill/>
        </p:spPr>
        <p:txBody>
          <a:bodyPr wrap="none" rtlCol="0">
            <a:spAutoFit/>
          </a:bodyPr>
          <a:lstStyle/>
          <a:p>
            <a:r>
              <a:rPr lang="zh-CN" altLang="en-US" sz="1350" dirty="0">
                <a:latin typeface="微软雅黑" panose="020B0503020204020204" pitchFamily="34" charset="-122"/>
                <a:ea typeface="微软雅黑" panose="020B0503020204020204" pitchFamily="34" charset="-122"/>
              </a:rPr>
              <a:t>子</a:t>
            </a:r>
            <a:r>
              <a:rPr lang="zh-CN" altLang="en-US" sz="1350" dirty="0" smtClean="0">
                <a:latin typeface="微软雅黑" panose="020B0503020204020204" pitchFamily="34" charset="-122"/>
                <a:ea typeface="微软雅黑" panose="020B0503020204020204" pitchFamily="34" charset="-122"/>
              </a:rPr>
              <a:t>板</a:t>
            </a:r>
            <a:r>
              <a:rPr lang="zh-CN" altLang="en-US" sz="1350" dirty="0">
                <a:latin typeface="微软雅黑" panose="020B0503020204020204" pitchFamily="34" charset="-122"/>
                <a:ea typeface="微软雅黑" panose="020B0503020204020204" pitchFamily="34" charset="-122"/>
              </a:rPr>
              <a:t>版图</a:t>
            </a:r>
          </a:p>
        </p:txBody>
      </p:sp>
      <p:grpSp>
        <p:nvGrpSpPr>
          <p:cNvPr id="19" name="组合 18"/>
          <p:cNvGrpSpPr/>
          <p:nvPr/>
        </p:nvGrpSpPr>
        <p:grpSpPr>
          <a:xfrm>
            <a:off x="453200" y="2488853"/>
            <a:ext cx="3299928" cy="2539564"/>
            <a:chOff x="547217" y="1826855"/>
            <a:chExt cx="5140154" cy="3933230"/>
          </a:xfrm>
        </p:grpSpPr>
        <p:pic>
          <p:nvPicPr>
            <p:cNvPr id="9" name="图片 8"/>
            <p:cNvPicPr>
              <a:picLocks noChangeAspect="1"/>
            </p:cNvPicPr>
            <p:nvPr/>
          </p:nvPicPr>
          <p:blipFill>
            <a:blip r:embed="rId2"/>
            <a:stretch>
              <a:fillRect/>
            </a:stretch>
          </p:blipFill>
          <p:spPr>
            <a:xfrm>
              <a:off x="2120206" y="1826855"/>
              <a:ext cx="1848343" cy="3933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矩形 10"/>
            <p:cNvSpPr/>
            <p:nvPr/>
          </p:nvSpPr>
          <p:spPr>
            <a:xfrm>
              <a:off x="3041730" y="2089503"/>
              <a:ext cx="769602" cy="2204201"/>
            </a:xfrm>
            <a:prstGeom prst="rect">
              <a:avLst/>
            </a:prstGeom>
            <a:noFill/>
            <a:ln w="101600">
              <a:solidFill>
                <a:srgbClr val="FF0000"/>
              </a:solid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nvSpPr>
          <p:spPr>
            <a:xfrm>
              <a:off x="3954438" y="2290147"/>
              <a:ext cx="1154080" cy="643516"/>
            </a:xfrm>
            <a:prstGeom prst="rect">
              <a:avLst/>
            </a:prstGeom>
            <a:noFill/>
          </p:spPr>
          <p:txBody>
            <a:bodyPr wrap="none" rtlCol="0">
              <a:spAutoFit/>
            </a:bodyPr>
            <a:lstStyle/>
            <a:p>
              <a:r>
                <a:rPr lang="en-US" altLang="zh-CN" sz="2100" dirty="0">
                  <a:solidFill>
                    <a:srgbClr val="FF0000"/>
                  </a:solidFill>
                </a:rPr>
                <a:t>SiPM</a:t>
              </a:r>
              <a:endParaRPr lang="zh-CN" altLang="en-US" sz="2100" dirty="0">
                <a:solidFill>
                  <a:srgbClr val="FF0000"/>
                </a:solidFill>
              </a:endParaRPr>
            </a:p>
          </p:txBody>
        </p:sp>
        <p:sp>
          <p:nvSpPr>
            <p:cNvPr id="13" name="矩形 12"/>
            <p:cNvSpPr/>
            <p:nvPr/>
          </p:nvSpPr>
          <p:spPr>
            <a:xfrm>
              <a:off x="2869505" y="4551761"/>
              <a:ext cx="941827" cy="883285"/>
            </a:xfrm>
            <a:prstGeom prst="rect">
              <a:avLst/>
            </a:prstGeom>
            <a:noFill/>
            <a:ln w="101600">
              <a:solidFill>
                <a:srgbClr val="FF0000"/>
              </a:solid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3961494" y="4731793"/>
              <a:ext cx="1725877" cy="572015"/>
            </a:xfrm>
            <a:prstGeom prst="rect">
              <a:avLst/>
            </a:prstGeom>
            <a:noFill/>
          </p:spPr>
          <p:txBody>
            <a:bodyPr wrap="non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高压模块</a:t>
              </a:r>
            </a:p>
          </p:txBody>
        </p:sp>
        <p:sp>
          <p:nvSpPr>
            <p:cNvPr id="15" name="矩形 14"/>
            <p:cNvSpPr/>
            <p:nvPr/>
          </p:nvSpPr>
          <p:spPr>
            <a:xfrm>
              <a:off x="2120206" y="3737113"/>
              <a:ext cx="592082" cy="1697934"/>
            </a:xfrm>
            <a:prstGeom prst="rect">
              <a:avLst/>
            </a:prstGeom>
            <a:noFill/>
            <a:ln w="101600">
              <a:solidFill>
                <a:srgbClr val="FF0000"/>
              </a:solid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547217" y="4379529"/>
              <a:ext cx="1725877" cy="572015"/>
            </a:xfrm>
            <a:prstGeom prst="rect">
              <a:avLst/>
            </a:prstGeom>
            <a:noFill/>
          </p:spPr>
          <p:txBody>
            <a:bodyPr wrap="non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连接插座</a:t>
              </a:r>
            </a:p>
          </p:txBody>
        </p:sp>
      </p:grpSp>
      <p:sp>
        <p:nvSpPr>
          <p:cNvPr id="17" name="文本框 16"/>
          <p:cNvSpPr txBox="1"/>
          <p:nvPr/>
        </p:nvSpPr>
        <p:spPr>
          <a:xfrm>
            <a:off x="5438342" y="5232943"/>
            <a:ext cx="1886799" cy="300082"/>
          </a:xfrm>
          <a:prstGeom prst="rect">
            <a:avLst/>
          </a:prstGeom>
          <a:noFill/>
        </p:spPr>
        <p:txBody>
          <a:bodyPr wrap="none" rtlCol="0">
            <a:spAutoFit/>
          </a:bodyPr>
          <a:lstStyle/>
          <a:p>
            <a:r>
              <a:rPr lang="en-US" altLang="zh-CN" sz="1350" dirty="0">
                <a:latin typeface="微软雅黑" panose="020B0503020204020204" pitchFamily="34" charset="-122"/>
                <a:ea typeface="微软雅黑" panose="020B0503020204020204" pitchFamily="34" charset="-122"/>
              </a:rPr>
              <a:t>SPIROC2b</a:t>
            </a:r>
            <a:r>
              <a:rPr lang="zh-CN" altLang="en-US" sz="1350" dirty="0">
                <a:latin typeface="微软雅黑" panose="020B0503020204020204" pitchFamily="34" charset="-122"/>
                <a:ea typeface="微软雅黑" panose="020B0503020204020204" pitchFamily="34" charset="-122"/>
              </a:rPr>
              <a:t>采集</a:t>
            </a:r>
            <a:r>
              <a:rPr lang="zh-CN" altLang="en-US" sz="1350" dirty="0" smtClean="0">
                <a:latin typeface="微软雅黑" panose="020B0503020204020204" pitchFamily="34" charset="-122"/>
                <a:ea typeface="微软雅黑" panose="020B0503020204020204" pitchFamily="34" charset="-122"/>
              </a:rPr>
              <a:t>板框图</a:t>
            </a:r>
            <a:endParaRPr lang="zh-CN" altLang="en-US" sz="135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4478539" y="2201063"/>
            <a:ext cx="4101695" cy="2733400"/>
          </a:xfrm>
          <a:prstGeom prst="rect">
            <a:avLst/>
          </a:prstGeom>
        </p:spPr>
      </p:pic>
      <p:sp>
        <p:nvSpPr>
          <p:cNvPr id="3" name="矩形 2"/>
          <p:cNvSpPr/>
          <p:nvPr/>
        </p:nvSpPr>
        <p:spPr>
          <a:xfrm>
            <a:off x="4181473" y="1990725"/>
            <a:ext cx="4695825" cy="310118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8171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测试板实物图</a:t>
            </a:r>
            <a:endParaRPr lang="zh-CN" altLang="en-US" dirty="0"/>
          </a:p>
        </p:txBody>
      </p:sp>
      <p:pic>
        <p:nvPicPr>
          <p:cNvPr id="14" name="内容占位符 13"/>
          <p:cNvPicPr>
            <a:picLocks noGrp="1" noChangeAspect="1"/>
          </p:cNvPicPr>
          <p:nvPr>
            <p:ph idx="1"/>
          </p:nvPr>
        </p:nvPicPr>
        <p:blipFill>
          <a:blip r:embed="rId2"/>
          <a:stretch>
            <a:fillRect/>
          </a:stretch>
        </p:blipFill>
        <p:spPr>
          <a:xfrm>
            <a:off x="1077721" y="2287732"/>
            <a:ext cx="2334135" cy="3204077"/>
          </a:xfrm>
          <a:prstGeom prst="rect">
            <a:avLst/>
          </a:prstGeom>
        </p:spPr>
      </p:pic>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11</a:t>
            </a:fld>
            <a:endParaRPr lang="en-US" dirty="0"/>
          </a:p>
        </p:txBody>
      </p:sp>
      <p:pic>
        <p:nvPicPr>
          <p:cNvPr id="13" name="内容占位符 3"/>
          <p:cNvPicPr>
            <a:picLocks noChangeAspect="1"/>
          </p:cNvPicPr>
          <p:nvPr/>
        </p:nvPicPr>
        <p:blipFill rotWithShape="1">
          <a:blip r:embed="rId3">
            <a:extLst>
              <a:ext uri="{28A0092B-C50C-407E-A947-70E740481C1C}">
                <a14:useLocalDpi xmlns:a14="http://schemas.microsoft.com/office/drawing/2010/main" val="0"/>
              </a:ext>
            </a:extLst>
          </a:blip>
          <a:srcRect l="4153" t="4301" r="14337" b="4538"/>
          <a:stretch/>
        </p:blipFill>
        <p:spPr>
          <a:xfrm>
            <a:off x="4436272" y="2370553"/>
            <a:ext cx="3667601" cy="3076310"/>
          </a:xfrm>
          <a:prstGeom prst="rect">
            <a:avLst/>
          </a:prstGeom>
        </p:spPr>
      </p:pic>
      <p:sp>
        <p:nvSpPr>
          <p:cNvPr id="3" name="矩形 2"/>
          <p:cNvSpPr/>
          <p:nvPr/>
        </p:nvSpPr>
        <p:spPr>
          <a:xfrm>
            <a:off x="1514476" y="4451985"/>
            <a:ext cx="268605" cy="262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551940" y="3549904"/>
            <a:ext cx="888240" cy="461665"/>
          </a:xfrm>
          <a:prstGeom prst="rect">
            <a:avLst/>
          </a:prstGeom>
          <a:noFill/>
        </p:spPr>
        <p:txBody>
          <a:bodyPr wrap="square" rtlCol="0">
            <a:spAutoFit/>
          </a:bodyPr>
          <a:lstStyle/>
          <a:p>
            <a:r>
              <a:rPr lang="en-US" altLang="zh-CN" sz="2400" dirty="0"/>
              <a:t>SiPM</a:t>
            </a:r>
            <a:endParaRPr lang="zh-CN" altLang="en-US" sz="2400" dirty="0"/>
          </a:p>
        </p:txBody>
      </p:sp>
      <p:sp>
        <p:nvSpPr>
          <p:cNvPr id="11" name="文本框 10"/>
          <p:cNvSpPr txBox="1"/>
          <p:nvPr/>
        </p:nvSpPr>
        <p:spPr>
          <a:xfrm>
            <a:off x="751848" y="2174734"/>
            <a:ext cx="888240" cy="461665"/>
          </a:xfrm>
          <a:prstGeom prst="rect">
            <a:avLst/>
          </a:prstGeom>
          <a:noFill/>
        </p:spPr>
        <p:txBody>
          <a:bodyPr wrap="square" rtlCol="0">
            <a:spAutoFit/>
          </a:bodyPr>
          <a:lstStyle/>
          <a:p>
            <a:r>
              <a:rPr lang="en-US" altLang="zh-CN" sz="2400" dirty="0"/>
              <a:t>HV</a:t>
            </a:r>
            <a:endParaRPr lang="zh-CN" altLang="en-US" sz="2400" dirty="0"/>
          </a:p>
        </p:txBody>
      </p:sp>
      <p:sp>
        <p:nvSpPr>
          <p:cNvPr id="12" name="文本框 11"/>
          <p:cNvSpPr txBox="1"/>
          <p:nvPr/>
        </p:nvSpPr>
        <p:spPr>
          <a:xfrm>
            <a:off x="633600" y="4310574"/>
            <a:ext cx="806580" cy="461665"/>
          </a:xfrm>
          <a:prstGeom prst="rect">
            <a:avLst/>
          </a:prstGeom>
          <a:noFill/>
        </p:spPr>
        <p:txBody>
          <a:bodyPr wrap="square" rtlCol="0">
            <a:spAutoFit/>
          </a:bodyPr>
          <a:lstStyle/>
          <a:p>
            <a:r>
              <a:rPr lang="en-US" altLang="zh-CN" sz="2400" dirty="0"/>
              <a:t>50</a:t>
            </a:r>
            <a:r>
              <a:rPr lang="el-GR" altLang="zh-CN" sz="2400" dirty="0"/>
              <a:t>Ω</a:t>
            </a:r>
            <a:endParaRPr lang="zh-CN" altLang="en-US" sz="2400" dirty="0"/>
          </a:p>
        </p:txBody>
      </p:sp>
      <p:sp>
        <p:nvSpPr>
          <p:cNvPr id="15" name="文本框 14"/>
          <p:cNvSpPr txBox="1"/>
          <p:nvPr/>
        </p:nvSpPr>
        <p:spPr>
          <a:xfrm>
            <a:off x="316198" y="4794562"/>
            <a:ext cx="1197173" cy="461665"/>
          </a:xfrm>
          <a:prstGeom prst="rect">
            <a:avLst/>
          </a:prstGeom>
          <a:noFill/>
        </p:spPr>
        <p:txBody>
          <a:bodyPr wrap="square" rtlCol="0">
            <a:spAutoFit/>
          </a:bodyPr>
          <a:lstStyle/>
          <a:p>
            <a:r>
              <a:rPr lang="en-US" altLang="zh-CN" sz="2400" dirty="0" smtClean="0"/>
              <a:t>100nF</a:t>
            </a:r>
            <a:endParaRPr lang="zh-CN" altLang="en-US" sz="2400" dirty="0"/>
          </a:p>
        </p:txBody>
      </p:sp>
    </p:spTree>
    <p:extLst>
      <p:ext uri="{BB962C8B-B14F-4D97-AF65-F5344CB8AC3E}">
        <p14:creationId xmlns:p14="http://schemas.microsoft.com/office/powerpoint/2010/main" val="124227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测试平台</a:t>
            </a:r>
            <a:endParaRPr lang="zh-CN" altLang="en-US" dirty="0"/>
          </a:p>
        </p:txBody>
      </p:sp>
      <p:sp>
        <p:nvSpPr>
          <p:cNvPr id="3" name="内容占位符 2"/>
          <p:cNvSpPr>
            <a:spLocks noGrp="1"/>
          </p:cNvSpPr>
          <p:nvPr>
            <p:ph idx="1"/>
          </p:nvPr>
        </p:nvSpPr>
        <p:spPr/>
        <p:txBody>
          <a:bodyPr/>
          <a:lstStyle/>
          <a:p>
            <a:r>
              <a:rPr lang="zh-CN" altLang="en-US" dirty="0"/>
              <a:t>实验平台主要由以下设备构成：</a:t>
            </a:r>
            <a:endParaRPr lang="en-US" altLang="zh-CN" dirty="0"/>
          </a:p>
          <a:p>
            <a:pPr marL="257168" indent="-257168">
              <a:buAutoNum type="arabicPeriod"/>
            </a:pPr>
            <a:r>
              <a:rPr lang="en-US" altLang="zh-CN" dirty="0"/>
              <a:t>AFG3252</a:t>
            </a:r>
            <a:r>
              <a:rPr lang="zh-CN" altLang="en-US" dirty="0"/>
              <a:t>信号发生器</a:t>
            </a:r>
            <a:endParaRPr lang="en-US" altLang="zh-CN" dirty="0"/>
          </a:p>
          <a:p>
            <a:pPr marL="257168" indent="-257168">
              <a:buAutoNum type="arabicPeriod"/>
            </a:pPr>
            <a:r>
              <a:rPr lang="en-US" altLang="zh-CN" dirty="0"/>
              <a:t>LPS-305 </a:t>
            </a:r>
            <a:r>
              <a:rPr lang="zh-CN" altLang="en-US" dirty="0"/>
              <a:t>线性直流稳压电源</a:t>
            </a:r>
            <a:endParaRPr lang="en-US" altLang="zh-CN" dirty="0"/>
          </a:p>
          <a:p>
            <a:pPr marL="257168" indent="-257168">
              <a:buAutoNum type="arabicPeriod"/>
            </a:pPr>
            <a:r>
              <a:rPr lang="en-US" altLang="zh-CN" dirty="0"/>
              <a:t>WAVETEK</a:t>
            </a:r>
            <a:r>
              <a:rPr lang="zh-CN" altLang="en-US" dirty="0"/>
              <a:t>衰减器</a:t>
            </a:r>
            <a:endParaRPr lang="en-US" altLang="zh-CN" dirty="0"/>
          </a:p>
          <a:p>
            <a:pPr marL="257168" indent="-257168">
              <a:buAutoNum type="arabicPeriod"/>
            </a:pPr>
            <a:r>
              <a:rPr lang="en-US" altLang="zh-CN" dirty="0"/>
              <a:t>SPIROC2b</a:t>
            </a:r>
            <a:r>
              <a:rPr lang="zh-CN" altLang="en-US" dirty="0"/>
              <a:t>测试板</a:t>
            </a:r>
            <a:endParaRPr lang="en-US" altLang="zh-CN" dirty="0"/>
          </a:p>
          <a:p>
            <a:pPr marL="257168" indent="-257168">
              <a:buAutoNum type="arabicPeriod"/>
            </a:pPr>
            <a:r>
              <a:rPr lang="zh-CN" altLang="en-US" dirty="0"/>
              <a:t>信号交流耦合子板</a:t>
            </a:r>
            <a:endParaRPr lang="en-US" altLang="zh-CN" dirty="0"/>
          </a:p>
          <a:p>
            <a:pPr marL="257168" indent="-257168">
              <a:buAutoNum type="arabicPeriod"/>
            </a:pPr>
            <a:r>
              <a:rPr lang="en-US" altLang="zh-CN" dirty="0"/>
              <a:t>HDO6104 1Ghz</a:t>
            </a:r>
            <a:r>
              <a:rPr lang="zh-CN" altLang="en-US" dirty="0"/>
              <a:t>示波器</a:t>
            </a:r>
            <a:endParaRPr lang="en-US" altLang="zh-CN" dirty="0"/>
          </a:p>
          <a:p>
            <a:pPr marL="257168" indent="-257168">
              <a:buAutoNum type="arabicPeriod"/>
            </a:pPr>
            <a:r>
              <a:rPr lang="zh-CN" altLang="en-US" dirty="0"/>
              <a:t>上位机</a:t>
            </a:r>
          </a:p>
          <a:p>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12</a:t>
            </a:fld>
            <a:endParaRPr lang="en-US" dirty="0"/>
          </a:p>
        </p:txBody>
      </p:sp>
      <p:pic>
        <p:nvPicPr>
          <p:cNvPr id="6" name="图片 5"/>
          <p:cNvPicPr>
            <a:picLocks noChangeAspect="1"/>
          </p:cNvPicPr>
          <p:nvPr/>
        </p:nvPicPr>
        <p:blipFill>
          <a:blip r:embed="rId2"/>
          <a:stretch>
            <a:fillRect/>
          </a:stretch>
        </p:blipFill>
        <p:spPr>
          <a:xfrm>
            <a:off x="4781366" y="2439745"/>
            <a:ext cx="3264286" cy="2435714"/>
          </a:xfrm>
          <a:prstGeom prst="rect">
            <a:avLst/>
          </a:prstGeom>
        </p:spPr>
      </p:pic>
    </p:spTree>
    <p:extLst>
      <p:ext uri="{BB962C8B-B14F-4D97-AF65-F5344CB8AC3E}">
        <p14:creationId xmlns:p14="http://schemas.microsoft.com/office/powerpoint/2010/main" val="49307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高压调节</a:t>
            </a:r>
            <a:r>
              <a:rPr lang="en-US" altLang="zh-CN" dirty="0" smtClean="0"/>
              <a:t>DAC</a:t>
            </a:r>
            <a:r>
              <a:rPr lang="zh-CN" altLang="en-US" dirty="0" smtClean="0"/>
              <a:t>测试</a:t>
            </a:r>
            <a:endParaRPr lang="zh-CN" altLang="en-US" dirty="0"/>
          </a:p>
        </p:txBody>
      </p:sp>
      <mc:AlternateContent xmlns:mc="http://schemas.openxmlformats.org/markup-compatibility/2006" xmlns:a14="http://schemas.microsoft.com/office/drawing/2010/main">
        <mc:Choice Requires="a14">
          <p:sp>
            <p:nvSpPr>
              <p:cNvPr id="11" name="内容占位符 10"/>
              <p:cNvSpPr>
                <a:spLocks noGrp="1"/>
              </p:cNvSpPr>
              <p:nvPr>
                <p:ph idx="1"/>
              </p:nvPr>
            </p:nvSpPr>
            <p:spPr>
              <a:xfrm>
                <a:off x="1083368" y="2497208"/>
                <a:ext cx="7283395" cy="2761864"/>
              </a:xfrm>
            </p:spPr>
            <p:txBody>
              <a:bodyPr/>
              <a:lstStyle/>
              <a:p>
                <a:r>
                  <a:rPr lang="zh-CN" altLang="en-US" dirty="0" smtClean="0"/>
                  <a:t>高压调节</a:t>
                </a:r>
                <a:r>
                  <a:rPr lang="en-US" altLang="zh-CN" dirty="0" smtClean="0"/>
                  <a:t>8bitDAC</a:t>
                </a:r>
                <a:r>
                  <a:rPr lang="zh-CN" altLang="en-US" dirty="0" smtClean="0"/>
                  <a:t>线性测试：</a:t>
                </a:r>
                <a:endParaRPr lang="en-US" altLang="zh-CN" dirty="0" smtClean="0"/>
              </a:p>
              <a:p>
                <a:pPr>
                  <a:buFont typeface="Wingdings" panose="05000000000000000000" pitchFamily="2" charset="2"/>
                  <a:buChar char="l"/>
                </a:pPr>
                <a:r>
                  <a:rPr lang="zh-CN" altLang="en-US" dirty="0" smtClean="0"/>
                  <a:t>  调节范围：</a:t>
                </a:r>
                <a:r>
                  <a:rPr lang="en-US" altLang="zh-CN" dirty="0" smtClean="0"/>
                  <a:t>0.5V – 4.5V</a:t>
                </a:r>
              </a:p>
              <a:p>
                <a:pPr>
                  <a:buFont typeface="Wingdings" panose="05000000000000000000" pitchFamily="2" charset="2"/>
                  <a:buChar char="l"/>
                </a:pPr>
                <a:r>
                  <a:rPr lang="zh-CN" altLang="en-US" dirty="0" smtClean="0"/>
                  <a:t>  精度误差在：</a:t>
                </a:r>
                <a:r>
                  <a:rPr lang="en-US" altLang="zh-CN" dirty="0"/>
                  <a:t> </a:t>
                </a:r>
                <a14:m>
                  <m:oMath xmlns:m="http://schemas.openxmlformats.org/officeDocument/2006/math">
                    <m:r>
                      <a:rPr lang="en-US" altLang="zh-CN" i="1">
                        <a:latin typeface="Cambria Math" panose="02040503050406030204" pitchFamily="18" charset="0"/>
                      </a:rPr>
                      <m:t>±5%</m:t>
                    </m:r>
                  </m:oMath>
                </a14:m>
                <a:endParaRPr lang="zh-CN" altLang="en-US" dirty="0"/>
              </a:p>
            </p:txBody>
          </p:sp>
        </mc:Choice>
        <mc:Fallback xmlns="">
          <p:sp>
            <p:nvSpPr>
              <p:cNvPr id="11" name="内容占位符 10"/>
              <p:cNvSpPr>
                <a:spLocks noGrp="1" noRot="1" noChangeAspect="1" noMove="1" noResize="1" noEditPoints="1" noAdjustHandles="1" noChangeArrowheads="1" noChangeShapeType="1" noTextEdit="1"/>
              </p:cNvSpPr>
              <p:nvPr>
                <p:ph idx="1"/>
              </p:nvPr>
            </p:nvSpPr>
            <p:spPr>
              <a:xfrm>
                <a:off x="1444487" y="2186608"/>
                <a:ext cx="9711193" cy="3682485"/>
              </a:xfrm>
              <a:blipFill rotWithShape="0">
                <a:blip r:embed="rId3"/>
                <a:stretch>
                  <a:fillRect l="-1507" t="-1821"/>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smtClean="0"/>
              <a:t>BEIBEI@MAIL.USTC.EDU.CN </a:t>
            </a:r>
            <a:endParaRPr lang="en-US" dirty="0"/>
          </a:p>
        </p:txBody>
      </p:sp>
      <p:sp>
        <p:nvSpPr>
          <p:cNvPr id="3" name="灯片编号占位符 2"/>
          <p:cNvSpPr>
            <a:spLocks noGrp="1"/>
          </p:cNvSpPr>
          <p:nvPr>
            <p:ph type="sldNum" sz="quarter" idx="12"/>
          </p:nvPr>
        </p:nvSpPr>
        <p:spPr/>
        <p:txBody>
          <a:bodyPr/>
          <a:lstStyle/>
          <a:p>
            <a:fld id="{6113E31D-E2AB-40D1-8B51-AFA5AFEF393A}" type="slidenum">
              <a:rPr lang="en-US" smtClean="0"/>
              <a:t>13</a:t>
            </a:fld>
            <a:endParaRPr lang="en-US" dirty="0"/>
          </a:p>
        </p:txBody>
      </p:sp>
      <p:pic>
        <p:nvPicPr>
          <p:cNvPr id="9" name="图片 8"/>
          <p:cNvPicPr>
            <a:picLocks noChangeAspect="1"/>
          </p:cNvPicPr>
          <p:nvPr/>
        </p:nvPicPr>
        <p:blipFill>
          <a:blip r:embed="rId4"/>
          <a:stretch>
            <a:fillRect/>
          </a:stretch>
        </p:blipFill>
        <p:spPr>
          <a:xfrm>
            <a:off x="4604436" y="2315587"/>
            <a:ext cx="3312919" cy="2929524"/>
          </a:xfrm>
          <a:prstGeom prst="rect">
            <a:avLst/>
          </a:prstGeom>
        </p:spPr>
      </p:pic>
    </p:spTree>
    <p:extLst>
      <p:ext uri="{BB962C8B-B14F-4D97-AF65-F5344CB8AC3E}">
        <p14:creationId xmlns:p14="http://schemas.microsoft.com/office/powerpoint/2010/main" val="2183291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阈值调节</a:t>
            </a:r>
            <a:r>
              <a:rPr lang="en-US" altLang="zh-CN" dirty="0" smtClean="0"/>
              <a:t>DAC</a:t>
            </a:r>
            <a:r>
              <a:rPr lang="zh-CN" altLang="en-US" dirty="0" smtClean="0"/>
              <a:t>线性测试</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14</a:t>
            </a:fld>
            <a:endParaRPr lang="en-US" dirty="0"/>
          </a:p>
        </p:txBody>
      </p:sp>
      <p:pic>
        <p:nvPicPr>
          <p:cNvPr id="6" name="图片 5"/>
          <p:cNvPicPr>
            <a:picLocks noChangeAspect="1"/>
          </p:cNvPicPr>
          <p:nvPr/>
        </p:nvPicPr>
        <p:blipFill>
          <a:blip r:embed="rId2"/>
          <a:stretch>
            <a:fillRect/>
          </a:stretch>
        </p:blipFill>
        <p:spPr>
          <a:xfrm>
            <a:off x="4678218" y="2424628"/>
            <a:ext cx="4132517" cy="2651369"/>
          </a:xfrm>
          <a:prstGeom prst="rect">
            <a:avLst/>
          </a:prstGeom>
        </p:spPr>
      </p:pic>
      <mc:AlternateContent xmlns:mc="http://schemas.openxmlformats.org/markup-compatibility/2006" xmlns:a14="http://schemas.microsoft.com/office/drawing/2010/main">
        <mc:Choice Requires="a14">
          <p:sp>
            <p:nvSpPr>
              <p:cNvPr id="8" name="内容占位符 10"/>
              <p:cNvSpPr txBox="1">
                <a:spLocks/>
              </p:cNvSpPr>
              <p:nvPr/>
            </p:nvSpPr>
            <p:spPr>
              <a:xfrm>
                <a:off x="1083368" y="2497208"/>
                <a:ext cx="7283395" cy="2761864"/>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zh-CN" altLang="en-US" sz="1500" dirty="0"/>
                  <a:t>阈值调节</a:t>
                </a:r>
                <a:r>
                  <a:rPr lang="en-US" altLang="zh-CN" sz="1500" dirty="0"/>
                  <a:t>10bitDAC</a:t>
                </a:r>
                <a:r>
                  <a:rPr lang="zh-CN" altLang="en-US" sz="1500" dirty="0"/>
                  <a:t>线性测试：</a:t>
                </a:r>
                <a:endParaRPr lang="en-US" altLang="zh-CN" sz="1500" dirty="0"/>
              </a:p>
              <a:p>
                <a:pPr>
                  <a:buFont typeface="Wingdings" panose="05000000000000000000" pitchFamily="2" charset="2"/>
                  <a:buChar char="l"/>
                </a:pPr>
                <a:r>
                  <a:rPr lang="zh-CN" altLang="en-US" sz="1500" dirty="0"/>
                  <a:t>  调节范围：</a:t>
                </a:r>
                <a:r>
                  <a:rPr lang="en-US" altLang="zh-CN" sz="1500" dirty="0"/>
                  <a:t>0.5V – 4.5V</a:t>
                </a:r>
              </a:p>
              <a:p>
                <a:pPr>
                  <a:buFont typeface="Wingdings" panose="05000000000000000000" pitchFamily="2" charset="2"/>
                  <a:buChar char="l"/>
                </a:pPr>
                <a:r>
                  <a:rPr lang="zh-CN" altLang="en-US" sz="1500" dirty="0"/>
                  <a:t>  精度误差在：</a:t>
                </a:r>
                <a:r>
                  <a:rPr lang="en-US" altLang="zh-CN" sz="1500" dirty="0"/>
                  <a:t> </a:t>
                </a:r>
                <a14:m>
                  <m:oMath xmlns:m="http://schemas.openxmlformats.org/officeDocument/2006/math">
                    <m:r>
                      <a:rPr lang="en-US" altLang="zh-CN" sz="1500" i="1">
                        <a:latin typeface="Cambria Math" panose="02040503050406030204" pitchFamily="18" charset="0"/>
                      </a:rPr>
                      <m:t>±0.5%</m:t>
                    </m:r>
                  </m:oMath>
                </a14:m>
                <a:endParaRPr lang="zh-CN" altLang="en-US" sz="1500" dirty="0"/>
              </a:p>
            </p:txBody>
          </p:sp>
        </mc:Choice>
        <mc:Fallback xmlns="">
          <p:sp>
            <p:nvSpPr>
              <p:cNvPr id="8" name="内容占位符 10"/>
              <p:cNvSpPr txBox="1">
                <a:spLocks noRot="1" noChangeAspect="1" noMove="1" noResize="1" noEditPoints="1" noAdjustHandles="1" noChangeArrowheads="1" noChangeShapeType="1" noTextEdit="1"/>
              </p:cNvSpPr>
              <p:nvPr/>
            </p:nvSpPr>
            <p:spPr>
              <a:xfrm>
                <a:off x="1444487" y="2186608"/>
                <a:ext cx="9711193" cy="3682485"/>
              </a:xfrm>
              <a:prstGeom prst="rect">
                <a:avLst/>
              </a:prstGeom>
              <a:blipFill rotWithShape="0">
                <a:blip r:embed="rId3"/>
                <a:stretch>
                  <a:fillRect l="-1507" t="-18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767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观察不同增益成形信号</a:t>
            </a:r>
            <a:endParaRPr lang="zh-CN" altLang="en-US" dirty="0"/>
          </a:p>
        </p:txBody>
      </p:sp>
      <p:sp>
        <p:nvSpPr>
          <p:cNvPr id="3" name="内容占位符 2"/>
          <p:cNvSpPr>
            <a:spLocks noGrp="1"/>
          </p:cNvSpPr>
          <p:nvPr>
            <p:ph idx="1"/>
          </p:nvPr>
        </p:nvSpPr>
        <p:spPr>
          <a:xfrm>
            <a:off x="742406" y="2200127"/>
            <a:ext cx="2607083" cy="3028674"/>
          </a:xfrm>
        </p:spPr>
        <p:txBody>
          <a:bodyPr>
            <a:normAutofit fontScale="85000" lnSpcReduction="10000"/>
          </a:bodyPr>
          <a:lstStyle/>
          <a:p>
            <a:pPr>
              <a:buFont typeface="Wingdings" panose="05000000000000000000" pitchFamily="2" charset="2"/>
              <a:buChar char="l"/>
            </a:pPr>
            <a:r>
              <a:rPr lang="en-US" altLang="zh-CN" dirty="0" smtClean="0"/>
              <a:t> </a:t>
            </a:r>
            <a:r>
              <a:rPr lang="zh-CN" altLang="en-US" dirty="0" smtClean="0"/>
              <a:t>成形时间大约在</a:t>
            </a:r>
            <a:r>
              <a:rPr lang="en-US" altLang="zh-CN" dirty="0" smtClean="0"/>
              <a:t>100ns</a:t>
            </a:r>
            <a:r>
              <a:rPr lang="zh-CN" altLang="en-US" dirty="0" smtClean="0"/>
              <a:t>左右</a:t>
            </a:r>
            <a:endParaRPr lang="en-US" altLang="zh-CN" dirty="0" smtClean="0"/>
          </a:p>
          <a:p>
            <a:pPr>
              <a:lnSpc>
                <a:spcPct val="150000"/>
              </a:lnSpc>
              <a:buFont typeface="Wingdings" panose="05000000000000000000" pitchFamily="2" charset="2"/>
              <a:buChar char="l"/>
            </a:pPr>
            <a:r>
              <a:rPr lang="en-US" altLang="zh-CN" dirty="0"/>
              <a:t> </a:t>
            </a:r>
            <a:r>
              <a:rPr lang="zh-CN" altLang="en-US" dirty="0" smtClean="0"/>
              <a:t>由于阈值不能无限接近基线，有时间游动效应</a:t>
            </a:r>
            <a:endParaRPr lang="en-US" altLang="zh-CN" dirty="0" smtClean="0"/>
          </a:p>
          <a:p>
            <a:pPr>
              <a:lnSpc>
                <a:spcPct val="150000"/>
              </a:lnSpc>
              <a:buFont typeface="Wingdings" panose="05000000000000000000" pitchFamily="2" charset="2"/>
              <a:buChar char="l"/>
            </a:pPr>
            <a:r>
              <a:rPr lang="en-US" altLang="zh-CN" dirty="0" smtClean="0"/>
              <a:t> </a:t>
            </a:r>
            <a:r>
              <a:rPr lang="zh-CN" altLang="en-US" dirty="0"/>
              <a:t>峰</a:t>
            </a:r>
            <a:r>
              <a:rPr lang="zh-CN" altLang="en-US" dirty="0" smtClean="0"/>
              <a:t>保持发生在过阈触发后固定</a:t>
            </a:r>
            <a:r>
              <a:rPr lang="en-US" altLang="zh-CN" dirty="0" smtClean="0"/>
              <a:t>delay</a:t>
            </a:r>
            <a:r>
              <a:rPr lang="zh-CN" altLang="en-US" dirty="0" smtClean="0"/>
              <a:t>时间，所以会有一定误差。</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15</a:t>
            </a:fld>
            <a:endParaRPr lang="en-US" dirty="0"/>
          </a:p>
        </p:txBody>
      </p:sp>
      <p:pic>
        <p:nvPicPr>
          <p:cNvPr id="8" name="图片 7"/>
          <p:cNvPicPr>
            <a:picLocks noChangeAspect="1"/>
          </p:cNvPicPr>
          <p:nvPr/>
        </p:nvPicPr>
        <p:blipFill>
          <a:blip r:embed="rId2"/>
          <a:stretch>
            <a:fillRect/>
          </a:stretch>
        </p:blipFill>
        <p:spPr>
          <a:xfrm>
            <a:off x="3543844" y="2516197"/>
            <a:ext cx="5600156" cy="2191366"/>
          </a:xfrm>
          <a:prstGeom prst="rect">
            <a:avLst/>
          </a:prstGeom>
        </p:spPr>
      </p:pic>
      <p:cxnSp>
        <p:nvCxnSpPr>
          <p:cNvPr id="7" name="直接连接符 6"/>
          <p:cNvCxnSpPr/>
          <p:nvPr/>
        </p:nvCxnSpPr>
        <p:spPr>
          <a:xfrm>
            <a:off x="4711238" y="3951515"/>
            <a:ext cx="3206115" cy="0"/>
          </a:xfrm>
          <a:prstGeom prst="line">
            <a:avLst/>
          </a:prstGeom>
          <a:ln w="4762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086197" y="3625442"/>
            <a:ext cx="646331" cy="369332"/>
          </a:xfrm>
          <a:prstGeom prst="rect">
            <a:avLst/>
          </a:prstGeom>
          <a:noFill/>
        </p:spPr>
        <p:txBody>
          <a:bodyPr wrap="none" rtlCol="0">
            <a:spAutoFit/>
          </a:bodyPr>
          <a:lstStyle/>
          <a:p>
            <a:r>
              <a:rPr lang="zh-CN" altLang="en-US" b="1" dirty="0" smtClean="0">
                <a:solidFill>
                  <a:srgbClr val="FF0000"/>
                </a:solidFill>
                <a:effectLst>
                  <a:glow rad="914400">
                    <a:schemeClr val="bg1"/>
                  </a:glow>
                </a:effectLst>
              </a:rPr>
              <a:t>阈值</a:t>
            </a:r>
            <a:endParaRPr lang="zh-CN" altLang="en-US" b="1" dirty="0">
              <a:solidFill>
                <a:srgbClr val="FF0000"/>
              </a:solidFill>
              <a:effectLst>
                <a:glow rad="914400">
                  <a:schemeClr val="bg1"/>
                </a:glow>
              </a:effectLst>
            </a:endParaRPr>
          </a:p>
        </p:txBody>
      </p:sp>
    </p:spTree>
    <p:extLst>
      <p:ext uri="{BB962C8B-B14F-4D97-AF65-F5344CB8AC3E}">
        <p14:creationId xmlns:p14="http://schemas.microsoft.com/office/powerpoint/2010/main" val="2525170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ADC</a:t>
            </a:r>
            <a:r>
              <a:rPr lang="zh-CN" altLang="en-US" dirty="0" smtClean="0"/>
              <a:t>刻度</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43623" y="2241550"/>
                <a:ext cx="2915196" cy="2959100"/>
              </a:xfrm>
            </p:spPr>
            <p:txBody>
              <a:bodyPr/>
              <a:lstStyle/>
              <a:p>
                <a:pPr>
                  <a:lnSpc>
                    <a:spcPct val="150000"/>
                  </a:lnSpc>
                  <a:buFont typeface="Wingdings" panose="05000000000000000000" pitchFamily="2" charset="2"/>
                  <a:buChar char="l"/>
                </a:pPr>
                <a:r>
                  <a:rPr lang="zh-CN" altLang="en-US" dirty="0" smtClean="0"/>
                  <a:t> 芯片</a:t>
                </a:r>
                <a:r>
                  <a:rPr lang="zh-CN" altLang="en-US" dirty="0"/>
                  <a:t>内置</a:t>
                </a:r>
                <a:r>
                  <a:rPr lang="en-US" altLang="zh-CN" dirty="0"/>
                  <a:t>12bit adc</a:t>
                </a:r>
              </a:p>
              <a:p>
                <a:pPr>
                  <a:lnSpc>
                    <a:spcPct val="150000"/>
                  </a:lnSpc>
                  <a:buFont typeface="Wingdings" panose="05000000000000000000" pitchFamily="2" charset="2"/>
                  <a:buChar char="l"/>
                </a:pPr>
                <a:r>
                  <a:rPr lang="zh-CN" altLang="en-US" dirty="0" smtClean="0"/>
                  <a:t> 范围：</a:t>
                </a:r>
                <a:r>
                  <a:rPr lang="en-US" altLang="zh-CN" dirty="0" smtClean="0"/>
                  <a:t>1.2V-2.6V</a:t>
                </a:r>
                <a:r>
                  <a:rPr lang="en-US" altLang="zh-CN" dirty="0"/>
                  <a:t>(</a:t>
                </a:r>
                <a:r>
                  <a:rPr lang="zh-CN" altLang="en-US" dirty="0"/>
                  <a:t>内部信号基线在</a:t>
                </a:r>
                <a:r>
                  <a:rPr lang="en-US" altLang="zh-CN" dirty="0"/>
                  <a:t>1.3V</a:t>
                </a:r>
                <a:r>
                  <a:rPr lang="zh-CN" altLang="en-US" dirty="0" smtClean="0"/>
                  <a:t>左右</a:t>
                </a:r>
                <a:endParaRPr lang="en-US" altLang="zh-CN" dirty="0" smtClean="0"/>
              </a:p>
              <a:p>
                <a:pPr>
                  <a:lnSpc>
                    <a:spcPct val="150000"/>
                  </a:lnSpc>
                  <a:buFont typeface="Wingdings" panose="05000000000000000000" pitchFamily="2" charset="2"/>
                  <a:buChar char="l"/>
                </a:pPr>
                <a:r>
                  <a:rPr lang="en-US" altLang="zh-CN" dirty="0"/>
                  <a:t> </a:t>
                </a:r>
                <a:r>
                  <a:rPr lang="zh-CN" altLang="en-US" dirty="0" smtClean="0"/>
                  <a:t>误差在正负</a:t>
                </a:r>
                <a:r>
                  <a:rPr lang="en-US" altLang="zh-CN" dirty="0" smtClean="0"/>
                  <a:t>4</a:t>
                </a:r>
                <a:r>
                  <a:rPr lang="zh-CN" altLang="en-US" dirty="0" smtClean="0"/>
                  <a:t>个道址内，相对误差</a:t>
                </a:r>
                <a14:m>
                  <m:oMath xmlns:m="http://schemas.openxmlformats.org/officeDocument/2006/math">
                    <m:r>
                      <a:rPr lang="en-US" altLang="zh-CN" i="1">
                        <a:latin typeface="Cambria Math" panose="02040503050406030204" pitchFamily="18" charset="0"/>
                      </a:rPr>
                      <m:t>±0.</m:t>
                    </m:r>
                    <m:r>
                      <a:rPr lang="en-US" altLang="zh-CN" b="0" i="1" smtClean="0">
                        <a:latin typeface="Cambria Math" panose="02040503050406030204" pitchFamily="18" charset="0"/>
                      </a:rPr>
                      <m:t>1</m:t>
                    </m:r>
                    <m:r>
                      <a:rPr lang="en-US" altLang="zh-CN" i="1">
                        <a:latin typeface="Cambria Math" panose="02040503050406030204" pitchFamily="18" charset="0"/>
                      </a:rPr>
                      <m:t>%</m:t>
                    </m:r>
                  </m:oMath>
                </a14:m>
                <a:endParaRPr lang="zh-CN" altLang="en-US" dirty="0"/>
              </a:p>
              <a:p>
                <a:pPr>
                  <a:lnSpc>
                    <a:spcPct val="150000"/>
                  </a:lnSpc>
                  <a:buFont typeface="Wingdings" panose="05000000000000000000" pitchFamily="2" charset="2"/>
                  <a:buChar char="l"/>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24830" y="1845734"/>
                <a:ext cx="3886928" cy="3945466"/>
              </a:xfrm>
              <a:blipFill rotWithShape="0">
                <a:blip r:embed="rId2"/>
                <a:stretch>
                  <a:fillRect l="-3762" r="-219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16</a:t>
            </a:fld>
            <a:endParaRPr 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724" y="2135724"/>
            <a:ext cx="5043878" cy="3229178"/>
          </a:xfrm>
          <a:prstGeom prst="rect">
            <a:avLst/>
          </a:prstGeom>
        </p:spPr>
      </p:pic>
    </p:spTree>
    <p:extLst>
      <p:ext uri="{BB962C8B-B14F-4D97-AF65-F5344CB8AC3E}">
        <p14:creationId xmlns:p14="http://schemas.microsoft.com/office/powerpoint/2010/main" val="142041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台基刻度</a:t>
            </a:r>
            <a:endParaRPr lang="zh-CN" altLang="en-US" dirty="0"/>
          </a:p>
        </p:txBody>
      </p:sp>
      <p:sp>
        <p:nvSpPr>
          <p:cNvPr id="3" name="内容占位符 2"/>
          <p:cNvSpPr>
            <a:spLocks noGrp="1"/>
          </p:cNvSpPr>
          <p:nvPr>
            <p:ph idx="1"/>
          </p:nvPr>
        </p:nvSpPr>
        <p:spPr>
          <a:xfrm>
            <a:off x="672832" y="2321764"/>
            <a:ext cx="4912961" cy="2919343"/>
          </a:xfrm>
        </p:spPr>
        <p:txBody>
          <a:bodyPr/>
          <a:lstStyle/>
          <a:p>
            <a:pPr>
              <a:buFont typeface="Wingdings" panose="05000000000000000000" pitchFamily="2" charset="2"/>
              <a:buChar char="l"/>
            </a:pPr>
            <a:r>
              <a:rPr lang="en-US" altLang="zh-CN" dirty="0" smtClean="0"/>
              <a:t> </a:t>
            </a:r>
            <a:r>
              <a:rPr lang="zh-CN" altLang="en-US" dirty="0" smtClean="0"/>
              <a:t>基线在</a:t>
            </a:r>
            <a:r>
              <a:rPr lang="en-US" altLang="zh-CN" dirty="0" smtClean="0"/>
              <a:t>230</a:t>
            </a:r>
            <a:r>
              <a:rPr lang="zh-CN" altLang="en-US" dirty="0" smtClean="0"/>
              <a:t>道左右，标准差约为</a:t>
            </a:r>
            <a:r>
              <a:rPr lang="en-US" altLang="zh-CN" dirty="0" smtClean="0"/>
              <a:t>10</a:t>
            </a:r>
            <a:r>
              <a:rPr lang="zh-CN" altLang="en-US" dirty="0" smtClean="0"/>
              <a:t>个道址</a:t>
            </a:r>
            <a:endParaRPr lang="en-US" altLang="zh-CN" dirty="0" smtClean="0"/>
          </a:p>
          <a:p>
            <a:pPr>
              <a:buFont typeface="Wingdings" panose="05000000000000000000" pitchFamily="2" charset="2"/>
              <a:buChar char="l"/>
            </a:pPr>
            <a:r>
              <a:rPr lang="en-US" altLang="zh-CN" dirty="0"/>
              <a:t> </a:t>
            </a:r>
            <a:r>
              <a:rPr lang="zh-CN" altLang="en-US" dirty="0" smtClean="0"/>
              <a:t>对于测试板上的耦合电路，还未标定输出幅度与电荷量的关系，所以不能换算成等效电荷噪声。</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17</a:t>
            </a:fld>
            <a:endParaRPr lang="en-US" dirty="0"/>
          </a:p>
        </p:txBody>
      </p:sp>
      <p:pic>
        <p:nvPicPr>
          <p:cNvPr id="6" name="内容占位符 3"/>
          <p:cNvPicPr>
            <a:picLocks noChangeAspect="1"/>
          </p:cNvPicPr>
          <p:nvPr/>
        </p:nvPicPr>
        <p:blipFill>
          <a:blip r:embed="rId2"/>
          <a:stretch>
            <a:fillRect/>
          </a:stretch>
        </p:blipFill>
        <p:spPr>
          <a:xfrm>
            <a:off x="5585793" y="1236448"/>
            <a:ext cx="3022280" cy="2382403"/>
          </a:xfrm>
          <a:prstGeom prst="rect">
            <a:avLst/>
          </a:prstGeom>
        </p:spPr>
      </p:pic>
      <p:pic>
        <p:nvPicPr>
          <p:cNvPr id="7" name="图片 6"/>
          <p:cNvPicPr>
            <a:picLocks noChangeAspect="1"/>
          </p:cNvPicPr>
          <p:nvPr/>
        </p:nvPicPr>
        <p:blipFill>
          <a:blip r:embed="rId3"/>
          <a:stretch>
            <a:fillRect/>
          </a:stretch>
        </p:blipFill>
        <p:spPr>
          <a:xfrm>
            <a:off x="5585793" y="3781435"/>
            <a:ext cx="3022280" cy="2353183"/>
          </a:xfrm>
          <a:prstGeom prst="rect">
            <a:avLst/>
          </a:prstGeom>
        </p:spPr>
      </p:pic>
      <p:sp>
        <p:nvSpPr>
          <p:cNvPr id="8" name="文本框 7"/>
          <p:cNvSpPr txBox="1"/>
          <p:nvPr/>
        </p:nvSpPr>
        <p:spPr>
          <a:xfrm>
            <a:off x="6095981" y="743439"/>
            <a:ext cx="2313382" cy="461665"/>
          </a:xfrm>
          <a:prstGeom prst="rect">
            <a:avLst/>
          </a:prstGeom>
          <a:noFill/>
        </p:spPr>
        <p:txBody>
          <a:bodyPr wrap="square" rtlCol="0">
            <a:spAutoFit/>
          </a:bodyPr>
          <a:lstStyle/>
          <a:p>
            <a:r>
              <a:rPr lang="zh-CN" altLang="en-US" sz="2400" dirty="0" smtClean="0">
                <a:solidFill>
                  <a:srgbClr val="FF0000"/>
                </a:solidFill>
              </a:rPr>
              <a:t>标准差 </a:t>
            </a:r>
            <a:r>
              <a:rPr lang="en-US" altLang="zh-CN" sz="2400" dirty="0" smtClean="0">
                <a:solidFill>
                  <a:srgbClr val="FF0000"/>
                </a:solidFill>
              </a:rPr>
              <a:t>~10</a:t>
            </a:r>
            <a:r>
              <a:rPr lang="zh-CN" altLang="en-US" sz="2400" dirty="0" smtClean="0">
                <a:solidFill>
                  <a:srgbClr val="FF0000"/>
                </a:solidFill>
              </a:rPr>
              <a:t>道址</a:t>
            </a:r>
            <a:endParaRPr lang="zh-CN" altLang="en-US" sz="2400" dirty="0">
              <a:solidFill>
                <a:srgbClr val="FF0000"/>
              </a:solidFill>
            </a:endParaRPr>
          </a:p>
        </p:txBody>
      </p:sp>
      <p:sp>
        <p:nvSpPr>
          <p:cNvPr id="9" name="文本框 8"/>
          <p:cNvSpPr txBox="1"/>
          <p:nvPr/>
        </p:nvSpPr>
        <p:spPr>
          <a:xfrm>
            <a:off x="4114044" y="4711194"/>
            <a:ext cx="1471749" cy="461665"/>
          </a:xfrm>
          <a:prstGeom prst="rect">
            <a:avLst/>
          </a:prstGeom>
          <a:noFill/>
        </p:spPr>
        <p:txBody>
          <a:bodyPr wrap="square" rtlCol="0">
            <a:spAutoFit/>
          </a:bodyPr>
          <a:lstStyle/>
          <a:p>
            <a:r>
              <a:rPr lang="zh-CN" altLang="en-US" sz="2400" dirty="0">
                <a:solidFill>
                  <a:srgbClr val="FF0000"/>
                </a:solidFill>
              </a:rPr>
              <a:t>基线</a:t>
            </a:r>
            <a:r>
              <a:rPr lang="zh-CN" altLang="en-US" sz="2400" dirty="0" smtClean="0">
                <a:solidFill>
                  <a:srgbClr val="FF0000"/>
                </a:solidFill>
              </a:rPr>
              <a:t>均值</a:t>
            </a:r>
            <a:endParaRPr lang="zh-CN" altLang="en-US" sz="2400" dirty="0">
              <a:solidFill>
                <a:srgbClr val="FF0000"/>
              </a:solidFill>
            </a:endParaRPr>
          </a:p>
        </p:txBody>
      </p:sp>
    </p:spTree>
    <p:extLst>
      <p:ext uri="{BB962C8B-B14F-4D97-AF65-F5344CB8AC3E}">
        <p14:creationId xmlns:p14="http://schemas.microsoft.com/office/powerpoint/2010/main" val="2210990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SiPM</a:t>
            </a:r>
            <a:r>
              <a:rPr lang="zh-CN" altLang="en-US" dirty="0" smtClean="0"/>
              <a:t>暗噪声（单光电子谱）</a:t>
            </a:r>
            <a:endParaRPr lang="zh-CN" altLang="en-US" dirty="0"/>
          </a:p>
        </p:txBody>
      </p:sp>
      <p:sp>
        <p:nvSpPr>
          <p:cNvPr id="3" name="内容占位符 2"/>
          <p:cNvSpPr>
            <a:spLocks noGrp="1"/>
          </p:cNvSpPr>
          <p:nvPr>
            <p:ph idx="1"/>
          </p:nvPr>
        </p:nvSpPr>
        <p:spPr>
          <a:xfrm>
            <a:off x="543623" y="2241551"/>
            <a:ext cx="3441970" cy="3017520"/>
          </a:xfrm>
        </p:spPr>
        <p:txBody>
          <a:bodyPr/>
          <a:lstStyle/>
          <a:p>
            <a:pPr>
              <a:buFont typeface="Wingdings" panose="05000000000000000000" pitchFamily="2" charset="2"/>
              <a:buChar char="l"/>
            </a:pPr>
            <a:r>
              <a:rPr lang="en-US" altLang="zh-CN" dirty="0" smtClean="0"/>
              <a:t> </a:t>
            </a:r>
            <a:r>
              <a:rPr lang="zh-CN" altLang="en-US" dirty="0" smtClean="0"/>
              <a:t>初步测试，还未能分辨单光电子峰</a:t>
            </a:r>
            <a:endParaRPr lang="en-US" altLang="zh-CN" dirty="0" smtClean="0"/>
          </a:p>
          <a:p>
            <a:pPr>
              <a:buFont typeface="Wingdings" panose="05000000000000000000" pitchFamily="2" charset="2"/>
              <a:buChar char="l"/>
            </a:pPr>
            <a:r>
              <a:rPr lang="en-US" altLang="zh-CN" dirty="0"/>
              <a:t> </a:t>
            </a:r>
            <a:r>
              <a:rPr lang="zh-CN" altLang="en-US" dirty="0" smtClean="0"/>
              <a:t>原因推测：</a:t>
            </a:r>
            <a:endParaRPr lang="en-US" altLang="zh-CN" dirty="0" smtClean="0"/>
          </a:p>
          <a:p>
            <a:pPr lvl="1">
              <a:buFont typeface="Wingdings" panose="05000000000000000000" pitchFamily="2" charset="2"/>
              <a:buChar char="l"/>
            </a:pPr>
            <a:r>
              <a:rPr lang="zh-CN" altLang="en-US" dirty="0" smtClean="0"/>
              <a:t>成形时间等参数还未优化</a:t>
            </a:r>
            <a:endParaRPr lang="en-US" altLang="zh-CN" dirty="0" smtClean="0"/>
          </a:p>
          <a:p>
            <a:pPr lvl="1">
              <a:buFont typeface="Wingdings" panose="05000000000000000000" pitchFamily="2" charset="2"/>
              <a:buChar char="l"/>
            </a:pPr>
            <a:r>
              <a:rPr lang="zh-CN" altLang="en-US" dirty="0"/>
              <a:t>噪声过</a:t>
            </a:r>
            <a:r>
              <a:rPr lang="zh-CN" altLang="en-US" dirty="0" smtClean="0"/>
              <a:t>大</a:t>
            </a:r>
            <a:endParaRPr lang="en-US" altLang="zh-CN" dirty="0" smtClean="0"/>
          </a:p>
          <a:p>
            <a:pPr lvl="1">
              <a:buFont typeface="Wingdings" panose="05000000000000000000" pitchFamily="2" charset="2"/>
              <a:buChar char="l"/>
            </a:pPr>
            <a:r>
              <a:rPr lang="zh-CN" altLang="en-US" dirty="0" smtClean="0"/>
              <a:t>保持延迟时间设置不正确</a:t>
            </a:r>
          </a:p>
          <a:p>
            <a:pPr marL="201168" lvl="1" indent="0">
              <a:buNone/>
            </a:pP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18</a:t>
            </a:fld>
            <a:endParaRPr lang="en-US" dirty="0"/>
          </a:p>
        </p:txBody>
      </p:sp>
      <p:pic>
        <p:nvPicPr>
          <p:cNvPr id="6" name="图片 5"/>
          <p:cNvPicPr>
            <a:picLocks noChangeAspect="1"/>
          </p:cNvPicPr>
          <p:nvPr/>
        </p:nvPicPr>
        <p:blipFill>
          <a:blip r:embed="rId2"/>
          <a:stretch>
            <a:fillRect/>
          </a:stretch>
        </p:blipFill>
        <p:spPr>
          <a:xfrm>
            <a:off x="4440075" y="2195066"/>
            <a:ext cx="4075279" cy="3294906"/>
          </a:xfrm>
          <a:prstGeom prst="rect">
            <a:avLst/>
          </a:prstGeom>
        </p:spPr>
      </p:pic>
    </p:spTree>
    <p:extLst>
      <p:ext uri="{BB962C8B-B14F-4D97-AF65-F5344CB8AC3E}">
        <p14:creationId xmlns:p14="http://schemas.microsoft.com/office/powerpoint/2010/main" val="798207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LYSO</a:t>
            </a:r>
            <a:r>
              <a:rPr lang="zh-CN" altLang="en-US" dirty="0" smtClean="0"/>
              <a:t>晶体</a:t>
            </a:r>
            <a:r>
              <a:rPr lang="en-US" altLang="zh-CN" dirty="0" smtClean="0"/>
              <a:t>+SiPM</a:t>
            </a:r>
            <a:r>
              <a:rPr lang="zh-CN" altLang="en-US" dirty="0" smtClean="0"/>
              <a:t>联调</a:t>
            </a:r>
            <a:endParaRPr lang="zh-CN" altLang="en-US" dirty="0"/>
          </a:p>
        </p:txBody>
      </p:sp>
      <p:pic>
        <p:nvPicPr>
          <p:cNvPr id="6" name="内容占位符 5"/>
          <p:cNvPicPr>
            <a:picLocks noGrp="1" noChangeAspect="1"/>
          </p:cNvPicPr>
          <p:nvPr>
            <p:ph idx="1"/>
          </p:nvPr>
        </p:nvPicPr>
        <p:blipFill>
          <a:blip r:embed="rId2"/>
          <a:stretch>
            <a:fillRect/>
          </a:stretch>
        </p:blipFill>
        <p:spPr>
          <a:xfrm>
            <a:off x="1182361" y="3807348"/>
            <a:ext cx="3084883" cy="2116077"/>
          </a:xfrm>
          <a:prstGeom prst="rect">
            <a:avLst/>
          </a:prstGeom>
        </p:spPr>
      </p:pic>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19</a:t>
            </a:fld>
            <a:endParaRPr lang="en-US" dirty="0"/>
          </a:p>
        </p:txBody>
      </p:sp>
      <p:pic>
        <p:nvPicPr>
          <p:cNvPr id="7" name="图片 6"/>
          <p:cNvPicPr>
            <a:picLocks noChangeAspect="1"/>
          </p:cNvPicPr>
          <p:nvPr/>
        </p:nvPicPr>
        <p:blipFill>
          <a:blip r:embed="rId3"/>
          <a:stretch>
            <a:fillRect/>
          </a:stretch>
        </p:blipFill>
        <p:spPr>
          <a:xfrm>
            <a:off x="5121252" y="3671630"/>
            <a:ext cx="3493492" cy="2387512"/>
          </a:xfrm>
          <a:prstGeom prst="rect">
            <a:avLst/>
          </a:prstGeom>
        </p:spPr>
      </p:pic>
      <p:sp>
        <p:nvSpPr>
          <p:cNvPr id="9" name="矩形 8"/>
          <p:cNvSpPr/>
          <p:nvPr/>
        </p:nvSpPr>
        <p:spPr>
          <a:xfrm>
            <a:off x="5828895" y="5252341"/>
            <a:ext cx="2270494" cy="484748"/>
          </a:xfrm>
          <a:prstGeom prst="rect">
            <a:avLst/>
          </a:prstGeom>
          <a:noFill/>
        </p:spPr>
        <p:txBody>
          <a:bodyPr wrap="none" lIns="68580" tIns="34290" rIns="68580" bIns="34290">
            <a:spAutoFit/>
          </a:bodyPr>
          <a:lstStyle/>
          <a:p>
            <a:pPr algn="ctr"/>
            <a:r>
              <a:rPr lang="zh-CN" altLang="en-US" sz="2700" dirty="0" smtClean="0">
                <a:ln w="0">
                  <a:solidFill>
                    <a:schemeClr val="bg1"/>
                  </a:solidFill>
                </a:ln>
                <a:solidFill>
                  <a:srgbClr val="FF0000"/>
                </a:solidFill>
                <a:effectLst>
                  <a:outerShdw blurRad="38100" dist="19050" dir="2700000" algn="tl" rotWithShape="0">
                    <a:schemeClr val="dk1">
                      <a:alpha val="40000"/>
                    </a:schemeClr>
                  </a:outerShdw>
                </a:effectLst>
              </a:rPr>
              <a:t>标准插件测得</a:t>
            </a:r>
            <a:endParaRPr lang="zh-CN" altLang="en-US" sz="2700" dirty="0">
              <a:ln w="0">
                <a:solidFill>
                  <a:schemeClr val="bg1"/>
                </a:solidFill>
              </a:ln>
              <a:solidFill>
                <a:srgbClr val="FF0000"/>
              </a:solidFill>
              <a:effectLst>
                <a:outerShdw blurRad="38100" dist="19050" dir="2700000" algn="tl" rotWithShape="0">
                  <a:schemeClr val="dk1">
                    <a:alpha val="40000"/>
                  </a:schemeClr>
                </a:outerShdw>
              </a:effectLst>
            </a:endParaRPr>
          </a:p>
        </p:txBody>
      </p:sp>
      <p:sp>
        <p:nvSpPr>
          <p:cNvPr id="10" name="矩形 9"/>
          <p:cNvSpPr/>
          <p:nvPr/>
        </p:nvSpPr>
        <p:spPr>
          <a:xfrm>
            <a:off x="1198517" y="5206486"/>
            <a:ext cx="2901885" cy="484748"/>
          </a:xfrm>
          <a:prstGeom prst="rect">
            <a:avLst/>
          </a:prstGeom>
          <a:noFill/>
        </p:spPr>
        <p:txBody>
          <a:bodyPr wrap="none" lIns="68580" tIns="34290" rIns="68580" bIns="34290">
            <a:spAutoFit/>
          </a:bodyPr>
          <a:lstStyle/>
          <a:p>
            <a:pPr algn="ctr"/>
            <a:r>
              <a:rPr lang="en-US" altLang="zh-CN" sz="2700" dirty="0" smtClean="0">
                <a:ln w="0">
                  <a:solidFill>
                    <a:schemeClr val="bg1"/>
                  </a:solidFill>
                </a:ln>
                <a:solidFill>
                  <a:srgbClr val="FF0000"/>
                </a:solidFill>
                <a:effectLst>
                  <a:outerShdw blurRad="38100" dist="19050" dir="2700000" algn="tl" rotWithShape="0">
                    <a:schemeClr val="dk1">
                      <a:alpha val="40000"/>
                    </a:schemeClr>
                  </a:outerShdw>
                </a:effectLst>
              </a:rPr>
              <a:t>SPIROC2b</a:t>
            </a:r>
            <a:r>
              <a:rPr lang="zh-CN" altLang="en-US" sz="2700" dirty="0" smtClean="0">
                <a:ln w="0">
                  <a:solidFill>
                    <a:schemeClr val="bg1"/>
                  </a:solidFill>
                </a:ln>
                <a:solidFill>
                  <a:srgbClr val="FF0000"/>
                </a:solidFill>
                <a:effectLst>
                  <a:outerShdw blurRad="38100" dist="19050" dir="2700000" algn="tl" rotWithShape="0">
                    <a:schemeClr val="dk1">
                      <a:alpha val="40000"/>
                    </a:schemeClr>
                  </a:outerShdw>
                </a:effectLst>
              </a:rPr>
              <a:t>测</a:t>
            </a:r>
            <a:r>
              <a:rPr lang="zh-CN" altLang="en-US" sz="2700" dirty="0">
                <a:ln w="0">
                  <a:solidFill>
                    <a:schemeClr val="bg1"/>
                  </a:solidFill>
                </a:ln>
                <a:solidFill>
                  <a:srgbClr val="FF0000"/>
                </a:solidFill>
                <a:effectLst>
                  <a:outerShdw blurRad="38100" dist="19050" dir="2700000" algn="tl" rotWithShape="0">
                    <a:schemeClr val="dk1">
                      <a:alpha val="40000"/>
                    </a:schemeClr>
                  </a:outerShdw>
                </a:effectLst>
              </a:rPr>
              <a:t>得数据</a:t>
            </a:r>
          </a:p>
        </p:txBody>
      </p:sp>
      <p:sp>
        <p:nvSpPr>
          <p:cNvPr id="13" name="文本框 12"/>
          <p:cNvSpPr txBox="1"/>
          <p:nvPr/>
        </p:nvSpPr>
        <p:spPr>
          <a:xfrm>
            <a:off x="1019944" y="2139908"/>
            <a:ext cx="3738524" cy="1131079"/>
          </a:xfrm>
          <a:prstGeom prst="rect">
            <a:avLst/>
          </a:prstGeom>
          <a:noFill/>
        </p:spPr>
        <p:txBody>
          <a:bodyPr wrap="none" rtlCol="0">
            <a:spAutoFit/>
          </a:bodyPr>
          <a:lstStyle/>
          <a:p>
            <a:pPr marL="257168" indent="-257168">
              <a:lnSpc>
                <a:spcPct val="150000"/>
              </a:lnSpc>
              <a:buFont typeface="Wingdings" panose="05000000000000000000" pitchFamily="2" charset="2"/>
              <a:buChar char="l"/>
            </a:pPr>
            <a:r>
              <a:rPr lang="en-US" altLang="zh-CN" sz="1500" dirty="0">
                <a:latin typeface="微软雅黑" panose="020B0503020204020204" pitchFamily="34" charset="-122"/>
                <a:ea typeface="微软雅黑" panose="020B0503020204020204" pitchFamily="34" charset="-122"/>
              </a:rPr>
              <a:t>LYSO</a:t>
            </a:r>
            <a:r>
              <a:rPr lang="zh-CN" altLang="en-US" sz="1500" dirty="0">
                <a:latin typeface="微软雅黑" panose="020B0503020204020204" pitchFamily="34" charset="-122"/>
                <a:ea typeface="微软雅黑" panose="020B0503020204020204" pitchFamily="34" charset="-122"/>
              </a:rPr>
              <a:t>晶体自发荧光</a:t>
            </a:r>
            <a:endParaRPr lang="en-US" altLang="zh-CN" sz="1500" dirty="0">
              <a:latin typeface="微软雅黑" panose="020B0503020204020204" pitchFamily="34" charset="-122"/>
              <a:ea typeface="微软雅黑" panose="020B0503020204020204" pitchFamily="34" charset="-122"/>
            </a:endParaRPr>
          </a:p>
          <a:p>
            <a:pPr marL="257168" indent="-257168">
              <a:lnSpc>
                <a:spcPct val="150000"/>
              </a:lnSpc>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测试方法：模拟信号</a:t>
            </a:r>
            <a:r>
              <a:rPr lang="zh-CN" altLang="en-US" sz="1500" dirty="0">
                <a:latin typeface="微软雅黑" panose="020B0503020204020204" pitchFamily="34" charset="-122"/>
                <a:ea typeface="微软雅黑" panose="020B0503020204020204" pitchFamily="34" charset="-122"/>
              </a:rPr>
              <a:t>输出接</a:t>
            </a:r>
            <a:r>
              <a:rPr lang="en-US" altLang="zh-CN" sz="1500" dirty="0">
                <a:latin typeface="微软雅黑" panose="020B0503020204020204" pitchFamily="34" charset="-122"/>
                <a:ea typeface="微软雅黑" panose="020B0503020204020204" pitchFamily="34" charset="-122"/>
              </a:rPr>
              <a:t>ADC</a:t>
            </a:r>
            <a:r>
              <a:rPr lang="zh-CN" altLang="en-US" sz="1500" dirty="0">
                <a:latin typeface="微软雅黑" panose="020B0503020204020204" pitchFamily="34" charset="-122"/>
                <a:ea typeface="微软雅黑" panose="020B0503020204020204" pitchFamily="34" charset="-122"/>
              </a:rPr>
              <a:t>采集板</a:t>
            </a:r>
            <a:endParaRPr lang="en-US" altLang="zh-CN" sz="1500" dirty="0">
              <a:latin typeface="微软雅黑" panose="020B0503020204020204" pitchFamily="34" charset="-122"/>
              <a:ea typeface="微软雅黑" panose="020B0503020204020204" pitchFamily="34" charset="-122"/>
            </a:endParaRPr>
          </a:p>
          <a:p>
            <a:pPr marL="257168" indent="-257168">
              <a:lnSpc>
                <a:spcPct val="150000"/>
              </a:lnSpc>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凹陷处约为</a:t>
            </a:r>
            <a:r>
              <a:rPr lang="en-US" altLang="zh-CN" sz="1500" dirty="0">
                <a:latin typeface="微软雅黑" panose="020B0503020204020204" pitchFamily="34" charset="-122"/>
                <a:ea typeface="微软雅黑" panose="020B0503020204020204" pitchFamily="34" charset="-122"/>
              </a:rPr>
              <a:t>410p.e</a:t>
            </a:r>
          </a:p>
        </p:txBody>
      </p:sp>
    </p:spTree>
    <p:extLst>
      <p:ext uri="{BB962C8B-B14F-4D97-AF65-F5344CB8AC3E}">
        <p14:creationId xmlns:p14="http://schemas.microsoft.com/office/powerpoint/2010/main" val="71056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大纲</a:t>
            </a:r>
            <a:endParaRPr lang="zh-CN" altLang="en-US" dirty="0"/>
          </a:p>
        </p:txBody>
      </p:sp>
      <p:sp>
        <p:nvSpPr>
          <p:cNvPr id="3" name="内容占位符 2"/>
          <p:cNvSpPr>
            <a:spLocks noGrp="1"/>
          </p:cNvSpPr>
          <p:nvPr>
            <p:ph idx="1"/>
          </p:nvPr>
        </p:nvSpPr>
        <p:spPr>
          <a:xfrm>
            <a:off x="543622" y="2422419"/>
            <a:ext cx="7823138" cy="3017520"/>
          </a:xfrm>
        </p:spPr>
        <p:txBody>
          <a:bodyPr>
            <a:normAutofit/>
          </a:bodyPr>
          <a:lstStyle/>
          <a:p>
            <a:pPr>
              <a:buFont typeface="Wingdings" panose="05000000000000000000" pitchFamily="2" charset="2"/>
              <a:buChar char="l"/>
            </a:pPr>
            <a:r>
              <a:rPr lang="en-US" altLang="zh-CN" sz="2100" dirty="0"/>
              <a:t> </a:t>
            </a:r>
            <a:r>
              <a:rPr lang="zh-CN" altLang="en-US" sz="2100" dirty="0"/>
              <a:t>研究背景</a:t>
            </a:r>
            <a:endParaRPr lang="en-US" altLang="zh-CN" sz="2100" dirty="0"/>
          </a:p>
          <a:p>
            <a:pPr>
              <a:buFont typeface="Wingdings" panose="05000000000000000000" pitchFamily="2" charset="2"/>
              <a:buChar char="l"/>
            </a:pPr>
            <a:r>
              <a:rPr lang="en-US" altLang="zh-CN" sz="2100" dirty="0"/>
              <a:t> SiPM</a:t>
            </a:r>
            <a:r>
              <a:rPr lang="zh-CN" altLang="en-US" sz="2100" dirty="0"/>
              <a:t>信号研究</a:t>
            </a:r>
            <a:endParaRPr lang="en-US" altLang="zh-CN" sz="2100" dirty="0"/>
          </a:p>
          <a:p>
            <a:pPr>
              <a:buFont typeface="Wingdings" panose="05000000000000000000" pitchFamily="2" charset="2"/>
              <a:buChar char="l"/>
            </a:pPr>
            <a:r>
              <a:rPr lang="en-US" altLang="zh-CN" sz="2100" dirty="0"/>
              <a:t> SPIROC2b</a:t>
            </a:r>
            <a:r>
              <a:rPr lang="zh-CN" altLang="en-US" sz="2100" dirty="0"/>
              <a:t>简介</a:t>
            </a:r>
            <a:endParaRPr lang="en-US" altLang="zh-CN" sz="2100" dirty="0"/>
          </a:p>
          <a:p>
            <a:pPr>
              <a:buFont typeface="Wingdings" panose="05000000000000000000" pitchFamily="2" charset="2"/>
              <a:buChar char="l"/>
            </a:pPr>
            <a:r>
              <a:rPr lang="en-US" altLang="zh-CN" sz="2100" dirty="0"/>
              <a:t> </a:t>
            </a:r>
            <a:r>
              <a:rPr lang="zh-CN" altLang="en-US" sz="2100" dirty="0"/>
              <a:t>测试板设计</a:t>
            </a:r>
            <a:endParaRPr lang="en-US" altLang="zh-CN" sz="2100" dirty="0"/>
          </a:p>
          <a:p>
            <a:pPr>
              <a:buFont typeface="Wingdings" panose="05000000000000000000" pitchFamily="2" charset="2"/>
              <a:buChar char="l"/>
            </a:pPr>
            <a:r>
              <a:rPr lang="en-US" altLang="zh-CN" sz="2100" dirty="0"/>
              <a:t> </a:t>
            </a:r>
            <a:r>
              <a:rPr lang="zh-CN" altLang="en-US" sz="2100" dirty="0"/>
              <a:t>测试进展</a:t>
            </a:r>
            <a:endParaRPr lang="en-US" altLang="zh-CN" sz="2100" dirty="0"/>
          </a:p>
          <a:p>
            <a:pPr>
              <a:buFont typeface="Wingdings" panose="05000000000000000000" pitchFamily="2" charset="2"/>
              <a:buChar char="l"/>
            </a:pPr>
            <a:r>
              <a:rPr lang="en-US" altLang="zh-CN" sz="2100" dirty="0"/>
              <a:t> </a:t>
            </a:r>
            <a:r>
              <a:rPr lang="zh-CN" altLang="en-US" sz="2100" dirty="0"/>
              <a:t>总结与展望</a:t>
            </a:r>
            <a:endParaRPr lang="en-US" altLang="zh-CN" sz="2100"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71065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p>
        </p:txBody>
      </p:sp>
      <p:sp>
        <p:nvSpPr>
          <p:cNvPr id="3" name="内容占位符 2"/>
          <p:cNvSpPr>
            <a:spLocks noGrp="1"/>
          </p:cNvSpPr>
          <p:nvPr>
            <p:ph idx="1"/>
          </p:nvPr>
        </p:nvSpPr>
        <p:spPr/>
        <p:txBody>
          <a:bodyPr/>
          <a:lstStyle/>
          <a:p>
            <a:pPr>
              <a:buFont typeface="Wingdings" panose="05000000000000000000" pitchFamily="2" charset="2"/>
              <a:buChar char="l"/>
            </a:pPr>
            <a:r>
              <a:rPr lang="en-US" altLang="zh-CN" dirty="0" smtClean="0"/>
              <a:t> </a:t>
            </a:r>
            <a:r>
              <a:rPr lang="zh-CN" altLang="en-US" dirty="0"/>
              <a:t>设计</a:t>
            </a:r>
            <a:r>
              <a:rPr lang="zh-CN" altLang="en-US" dirty="0" smtClean="0"/>
              <a:t>了基于</a:t>
            </a:r>
            <a:r>
              <a:rPr lang="en-US" altLang="zh-CN" dirty="0" smtClean="0"/>
              <a:t>SPIROC2b</a:t>
            </a:r>
            <a:r>
              <a:rPr lang="zh-CN" altLang="en-US" dirty="0" smtClean="0"/>
              <a:t>芯片的</a:t>
            </a:r>
            <a:r>
              <a:rPr lang="en-US" altLang="zh-CN" dirty="0" smtClean="0"/>
              <a:t>36</a:t>
            </a:r>
            <a:r>
              <a:rPr lang="zh-CN" altLang="en-US" dirty="0" smtClean="0"/>
              <a:t>路通道</a:t>
            </a:r>
            <a:r>
              <a:rPr lang="en-US" altLang="zh-CN" dirty="0" smtClean="0"/>
              <a:t>SiPM</a:t>
            </a:r>
            <a:r>
              <a:rPr lang="zh-CN" altLang="en-US" dirty="0" smtClean="0"/>
              <a:t>信号读出板并且功能上正常运行，开发配套的</a:t>
            </a:r>
            <a:r>
              <a:rPr lang="en-US" altLang="zh-CN" dirty="0" smtClean="0"/>
              <a:t>FPGA</a:t>
            </a:r>
            <a:r>
              <a:rPr lang="zh-CN" altLang="en-US" dirty="0" smtClean="0"/>
              <a:t>硬件逻辑和上位机系统</a:t>
            </a:r>
            <a:endParaRPr lang="en-US" altLang="zh-CN" dirty="0" smtClean="0"/>
          </a:p>
          <a:p>
            <a:pPr>
              <a:buFont typeface="Wingdings" panose="05000000000000000000" pitchFamily="2" charset="2"/>
              <a:buChar char="l"/>
            </a:pPr>
            <a:r>
              <a:rPr lang="zh-CN" altLang="en-US" dirty="0" smtClean="0"/>
              <a:t> 测试了</a:t>
            </a:r>
            <a:r>
              <a:rPr lang="en-US" altLang="zh-CN" dirty="0" smtClean="0"/>
              <a:t>SPIROC2b</a:t>
            </a:r>
            <a:r>
              <a:rPr lang="zh-CN" altLang="en-US" dirty="0" smtClean="0"/>
              <a:t>芯片</a:t>
            </a:r>
            <a:r>
              <a:rPr lang="en-US" altLang="zh-CN" dirty="0" smtClean="0"/>
              <a:t>DAC</a:t>
            </a:r>
            <a:r>
              <a:rPr lang="zh-CN" altLang="en-US" dirty="0" smtClean="0"/>
              <a:t>、</a:t>
            </a:r>
            <a:r>
              <a:rPr lang="en-US" altLang="zh-CN" dirty="0" smtClean="0"/>
              <a:t>ADC</a:t>
            </a:r>
            <a:r>
              <a:rPr lang="zh-CN" altLang="en-US" dirty="0" smtClean="0"/>
              <a:t>线性程度</a:t>
            </a:r>
            <a:endParaRPr lang="en-US" altLang="zh-CN" dirty="0" smtClean="0"/>
          </a:p>
          <a:p>
            <a:pPr>
              <a:buFont typeface="Wingdings" panose="05000000000000000000" pitchFamily="2" charset="2"/>
              <a:buChar char="l"/>
            </a:pPr>
            <a:r>
              <a:rPr lang="zh-CN" altLang="en-US" dirty="0" smtClean="0"/>
              <a:t> 测量了在特定</a:t>
            </a:r>
            <a:r>
              <a:rPr lang="en-US" altLang="zh-CN" dirty="0" smtClean="0"/>
              <a:t>SiPM</a:t>
            </a:r>
            <a:r>
              <a:rPr lang="zh-CN" altLang="en-US" dirty="0" smtClean="0"/>
              <a:t>耦合方式下的基线噪声，并且进行暗噪声采集统计</a:t>
            </a:r>
            <a:endParaRPr lang="en-US" altLang="zh-CN" dirty="0" smtClean="0"/>
          </a:p>
          <a:p>
            <a:pPr>
              <a:buFont typeface="Wingdings" panose="05000000000000000000" pitchFamily="2" charset="2"/>
              <a:buChar char="l"/>
            </a:pPr>
            <a:r>
              <a:rPr lang="en-US" altLang="zh-CN" dirty="0"/>
              <a:t> </a:t>
            </a:r>
            <a:r>
              <a:rPr lang="zh-CN" altLang="en-US" dirty="0" smtClean="0"/>
              <a:t>与</a:t>
            </a:r>
            <a:r>
              <a:rPr lang="en-US" altLang="zh-CN" dirty="0" smtClean="0"/>
              <a:t>LYSO</a:t>
            </a:r>
            <a:r>
              <a:rPr lang="zh-CN" altLang="en-US" dirty="0" smtClean="0"/>
              <a:t>晶体</a:t>
            </a:r>
            <a:r>
              <a:rPr lang="en-US" altLang="zh-CN" dirty="0" smtClean="0"/>
              <a:t>+SiPM</a:t>
            </a:r>
            <a:r>
              <a:rPr lang="zh-CN" altLang="en-US" dirty="0" smtClean="0"/>
              <a:t>系统进行联调，得到参考结果</a:t>
            </a:r>
            <a:endParaRPr lang="en-US" altLang="zh-CN" dirty="0" smtClean="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4044867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今后测试安排</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l"/>
            </a:pPr>
            <a:r>
              <a:rPr lang="en-US" altLang="zh-CN" dirty="0" smtClean="0"/>
              <a:t> </a:t>
            </a:r>
            <a:r>
              <a:rPr lang="zh-CN" altLang="en-US" dirty="0" smtClean="0"/>
              <a:t>改变</a:t>
            </a:r>
            <a:r>
              <a:rPr lang="en-US" altLang="zh-CN" dirty="0" smtClean="0"/>
              <a:t>SiPM</a:t>
            </a:r>
            <a:r>
              <a:rPr lang="zh-CN" altLang="en-US" dirty="0" smtClean="0"/>
              <a:t>耦合方式，研究耦合方式对信号测量的影响</a:t>
            </a:r>
            <a:endParaRPr lang="en-US" altLang="zh-CN" dirty="0" smtClean="0"/>
          </a:p>
          <a:p>
            <a:pPr>
              <a:buFont typeface="Wingdings" panose="05000000000000000000" pitchFamily="2" charset="2"/>
              <a:buChar char="l"/>
            </a:pPr>
            <a:r>
              <a:rPr lang="en-US" altLang="zh-CN" dirty="0"/>
              <a:t> </a:t>
            </a:r>
            <a:r>
              <a:rPr lang="zh-CN" altLang="en-US" dirty="0" smtClean="0"/>
              <a:t>寻找合适的</a:t>
            </a:r>
            <a:r>
              <a:rPr lang="en-US" altLang="zh-CN" dirty="0" smtClean="0"/>
              <a:t>delay</a:t>
            </a:r>
            <a:r>
              <a:rPr lang="zh-CN" altLang="en-US" dirty="0" smtClean="0"/>
              <a:t>值，使得可以在成形信号峰顶位置保持采样</a:t>
            </a:r>
            <a:endParaRPr lang="en-US" altLang="zh-CN" dirty="0" smtClean="0"/>
          </a:p>
          <a:p>
            <a:pPr>
              <a:buFont typeface="Wingdings" panose="05000000000000000000" pitchFamily="2" charset="2"/>
              <a:buChar char="l"/>
            </a:pPr>
            <a:r>
              <a:rPr lang="en-US" altLang="zh-CN" dirty="0"/>
              <a:t> </a:t>
            </a:r>
            <a:r>
              <a:rPr lang="zh-CN" altLang="en-US" dirty="0" smtClean="0"/>
              <a:t>减少噪声，采集单光电子谱</a:t>
            </a:r>
            <a:endParaRPr lang="en-US" altLang="zh-CN" dirty="0" smtClean="0"/>
          </a:p>
          <a:p>
            <a:pPr>
              <a:buFont typeface="Wingdings" panose="05000000000000000000" pitchFamily="2" charset="2"/>
              <a:buChar char="l"/>
            </a:pPr>
            <a:r>
              <a:rPr lang="en-US" altLang="zh-CN" dirty="0"/>
              <a:t> </a:t>
            </a:r>
            <a:r>
              <a:rPr lang="zh-CN" altLang="en-US" dirty="0" smtClean="0"/>
              <a:t>进行整套系统的刻度</a:t>
            </a:r>
            <a:endParaRPr lang="en-US" altLang="zh-CN" dirty="0" smtClean="0"/>
          </a:p>
          <a:p>
            <a:pPr>
              <a:buFont typeface="Wingdings" panose="05000000000000000000" pitchFamily="2" charset="2"/>
              <a:buChar char="l"/>
            </a:pPr>
            <a:endParaRPr lang="zh-CN" altLang="en-US" dirty="0"/>
          </a:p>
        </p:txBody>
      </p:sp>
      <p:sp>
        <p:nvSpPr>
          <p:cNvPr id="5" name="页脚占位符 4"/>
          <p:cNvSpPr>
            <a:spLocks noGrp="1"/>
          </p:cNvSpPr>
          <p:nvPr>
            <p:ph type="ftr" sz="quarter" idx="11"/>
          </p:nvPr>
        </p:nvSpPr>
        <p:spPr/>
        <p:txBody>
          <a:bodyPr/>
          <a:lstStyle/>
          <a:p>
            <a:r>
              <a:rPr lang="en-US" smtClean="0"/>
              <a:t>BEIBEI@MAIL.USTC.EDU.CN </a:t>
            </a:r>
            <a:endParaRPr lang="en-US" dirty="0"/>
          </a:p>
        </p:txBody>
      </p:sp>
      <p:sp>
        <p:nvSpPr>
          <p:cNvPr id="4" name="灯片编号占位符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91616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22</a:t>
            </a:fld>
            <a:endParaRPr lang="en-US" dirty="0"/>
          </a:p>
        </p:txBody>
      </p:sp>
      <p:sp>
        <p:nvSpPr>
          <p:cNvPr id="6" name="文本框 5"/>
          <p:cNvSpPr txBox="1"/>
          <p:nvPr/>
        </p:nvSpPr>
        <p:spPr>
          <a:xfrm>
            <a:off x="3377219" y="1869113"/>
            <a:ext cx="2642581" cy="1446550"/>
          </a:xfrm>
          <a:prstGeom prst="rect">
            <a:avLst/>
          </a:prstGeom>
          <a:noFill/>
        </p:spPr>
        <p:txBody>
          <a:bodyPr wrap="square" rtlCol="0">
            <a:spAutoFit/>
          </a:bodyPr>
          <a:lstStyle/>
          <a:p>
            <a:r>
              <a:rPr lang="zh-CN" altLang="en-US" sz="8800" dirty="0" smtClean="0">
                <a:latin typeface="微软雅黑" panose="020B0503020204020204" pitchFamily="34" charset="-122"/>
                <a:ea typeface="微软雅黑" panose="020B0503020204020204" pitchFamily="34" charset="-122"/>
              </a:rPr>
              <a:t>谢谢</a:t>
            </a:r>
            <a:endParaRPr lang="zh-CN" altLang="en-US" sz="8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063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研究背景</a:t>
            </a:r>
            <a:endParaRPr lang="zh-CN" altLang="en-US" dirty="0"/>
          </a:p>
        </p:txBody>
      </p:sp>
      <p:sp>
        <p:nvSpPr>
          <p:cNvPr id="3" name="内容占位符 2"/>
          <p:cNvSpPr>
            <a:spLocks noGrp="1"/>
          </p:cNvSpPr>
          <p:nvPr>
            <p:ph idx="1"/>
          </p:nvPr>
        </p:nvSpPr>
        <p:spPr>
          <a:xfrm>
            <a:off x="543623" y="2241551"/>
            <a:ext cx="4318524" cy="3017520"/>
          </a:xfrm>
        </p:spPr>
        <p:txBody>
          <a:bodyPr>
            <a:normAutofit fontScale="77500" lnSpcReduction="20000"/>
          </a:bodyPr>
          <a:lstStyle/>
          <a:p>
            <a:pPr marL="257168" indent="-257168">
              <a:lnSpc>
                <a:spcPct val="120000"/>
              </a:lnSpc>
              <a:buFont typeface="Arial" panose="020B0604020202020204" pitchFamily="34" charset="0"/>
              <a:buChar char="•"/>
            </a:pPr>
            <a:r>
              <a:rPr lang="en-US" altLang="zh-CN" dirty="0"/>
              <a:t>SiPM</a:t>
            </a:r>
            <a:r>
              <a:rPr lang="zh-CN" altLang="en-US" dirty="0"/>
              <a:t>芯片是硅光电</a:t>
            </a:r>
            <a:r>
              <a:rPr lang="zh-CN" altLang="en-US" dirty="0" smtClean="0"/>
              <a:t>倍增器件，</a:t>
            </a:r>
            <a:r>
              <a:rPr lang="zh-CN" altLang="en-US" dirty="0"/>
              <a:t>它是由</a:t>
            </a:r>
            <a:r>
              <a:rPr lang="zh-CN" altLang="en-US" dirty="0" smtClean="0"/>
              <a:t>几千到几万个</a:t>
            </a:r>
            <a:r>
              <a:rPr lang="zh-CN" altLang="en-US" dirty="0"/>
              <a:t>工作在盖革模式的微小的硅雪崩二极管阵列组成，也</a:t>
            </a:r>
            <a:r>
              <a:rPr lang="zh-CN" altLang="en-US" dirty="0" smtClean="0"/>
              <a:t>是较新</a:t>
            </a:r>
            <a:r>
              <a:rPr lang="zh-CN" altLang="en-US" dirty="0"/>
              <a:t>的光电弱光探测</a:t>
            </a:r>
            <a:r>
              <a:rPr lang="zh-CN" altLang="en-US" dirty="0" smtClean="0"/>
              <a:t>产品。</a:t>
            </a:r>
            <a:endParaRPr lang="en-US" altLang="zh-CN" dirty="0" smtClean="0"/>
          </a:p>
          <a:p>
            <a:pPr marL="257168" indent="-257168">
              <a:lnSpc>
                <a:spcPct val="120000"/>
              </a:lnSpc>
              <a:buFont typeface="Arial" panose="020B0604020202020204" pitchFamily="34" charset="0"/>
              <a:buChar char="•"/>
            </a:pPr>
            <a:r>
              <a:rPr lang="en-US" altLang="zh-CN" dirty="0" smtClean="0"/>
              <a:t>SiPM</a:t>
            </a:r>
            <a:r>
              <a:rPr lang="zh-CN" altLang="en-US" dirty="0" smtClean="0"/>
              <a:t>优势</a:t>
            </a:r>
            <a:endParaRPr lang="en-US" altLang="zh-CN" dirty="0"/>
          </a:p>
          <a:p>
            <a:pPr marL="476619" lvl="1" indent="-257168">
              <a:lnSpc>
                <a:spcPct val="120000"/>
              </a:lnSpc>
              <a:buFont typeface="Arial" panose="020B0604020202020204" pitchFamily="34" charset="0"/>
              <a:buChar char="•"/>
            </a:pPr>
            <a:r>
              <a:rPr lang="zh-CN" altLang="en-US" dirty="0" smtClean="0"/>
              <a:t>抗电磁干扰、抗强光冲击</a:t>
            </a:r>
            <a:endParaRPr lang="en-US" altLang="zh-CN" dirty="0" smtClean="0"/>
          </a:p>
          <a:p>
            <a:pPr marL="476619" lvl="1" indent="-257168">
              <a:lnSpc>
                <a:spcPct val="120000"/>
              </a:lnSpc>
              <a:buFont typeface="Arial" panose="020B0604020202020204" pitchFamily="34" charset="0"/>
              <a:buChar char="•"/>
            </a:pPr>
            <a:r>
              <a:rPr lang="zh-CN" altLang="en-US" dirty="0" smtClean="0"/>
              <a:t>时间分辨能力高</a:t>
            </a:r>
            <a:endParaRPr lang="en-US" altLang="zh-CN" dirty="0" smtClean="0"/>
          </a:p>
          <a:p>
            <a:pPr marL="257168" indent="-257168">
              <a:lnSpc>
                <a:spcPct val="120000"/>
              </a:lnSpc>
              <a:buFont typeface="Arial" panose="020B0604020202020204" pitchFamily="34" charset="0"/>
              <a:buChar char="•"/>
            </a:pPr>
            <a:r>
              <a:rPr lang="zh-CN" altLang="en-US" dirty="0" smtClean="0"/>
              <a:t>与闪烁晶体耦合的辐射探测方案越来越多的应用到量能器上。</a:t>
            </a:r>
            <a:endParaRPr lang="en-US" altLang="zh-CN" dirty="0" smtClean="0"/>
          </a:p>
          <a:p>
            <a:pPr marL="257168" indent="-257168">
              <a:lnSpc>
                <a:spcPct val="120000"/>
              </a:lnSpc>
              <a:buFont typeface="Arial" panose="020B0604020202020204" pitchFamily="34" charset="0"/>
              <a:buChar char="•"/>
            </a:pPr>
            <a:r>
              <a:rPr lang="zh-CN" altLang="en-US" dirty="0" smtClean="0"/>
              <a:t>为</a:t>
            </a:r>
            <a:r>
              <a:rPr lang="en-US" altLang="zh-CN" dirty="0" smtClean="0"/>
              <a:t>CEPC</a:t>
            </a:r>
            <a:r>
              <a:rPr lang="zh-CN" altLang="en-US" dirty="0" smtClean="0"/>
              <a:t>的粒子流量能器作技术储备。</a:t>
            </a:r>
            <a:endParaRPr lang="en-US" altLang="zh-CN" dirty="0"/>
          </a:p>
          <a:p>
            <a:pPr marL="257168" indent="-257168">
              <a:buFont typeface="Arial" panose="020B0604020202020204" pitchFamily="34" charset="0"/>
              <a:buChar char="•"/>
            </a:pPr>
            <a:endParaRPr lang="en-US" altLang="zh-CN"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3</a:t>
            </a:fld>
            <a:endParaRPr lang="en-US" dirty="0"/>
          </a:p>
        </p:txBody>
      </p:sp>
      <p:pic>
        <p:nvPicPr>
          <p:cNvPr id="6" name="图片 5"/>
          <p:cNvPicPr>
            <a:picLocks noChangeAspect="1"/>
          </p:cNvPicPr>
          <p:nvPr/>
        </p:nvPicPr>
        <p:blipFill>
          <a:blip r:embed="rId3"/>
          <a:stretch>
            <a:fillRect/>
          </a:stretch>
        </p:blipFill>
        <p:spPr>
          <a:xfrm>
            <a:off x="5381209" y="2241554"/>
            <a:ext cx="2738357" cy="2828509"/>
          </a:xfrm>
          <a:prstGeom prst="rect">
            <a:avLst/>
          </a:prstGeom>
        </p:spPr>
      </p:pic>
    </p:spTree>
    <p:extLst>
      <p:ext uri="{BB962C8B-B14F-4D97-AF65-F5344CB8AC3E}">
        <p14:creationId xmlns:p14="http://schemas.microsoft.com/office/powerpoint/2010/main" val="307934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SiPM</a:t>
            </a:r>
            <a:r>
              <a:rPr lang="zh-CN" altLang="en-US" dirty="0" smtClean="0"/>
              <a:t>信号研究</a:t>
            </a:r>
            <a:endParaRPr lang="zh-CN" altLang="en-US" dirty="0"/>
          </a:p>
        </p:txBody>
      </p:sp>
      <p:sp>
        <p:nvSpPr>
          <p:cNvPr id="3" name="内容占位符 2"/>
          <p:cNvSpPr>
            <a:spLocks noGrp="1"/>
          </p:cNvSpPr>
          <p:nvPr>
            <p:ph idx="1"/>
          </p:nvPr>
        </p:nvSpPr>
        <p:spPr>
          <a:xfrm>
            <a:off x="961067" y="2241551"/>
            <a:ext cx="3292883" cy="3017520"/>
          </a:xfrm>
        </p:spPr>
        <p:txBody>
          <a:bodyPr>
            <a:normAutofit fontScale="85000" lnSpcReduction="20000"/>
          </a:bodyPr>
          <a:lstStyle/>
          <a:p>
            <a:pPr>
              <a:lnSpc>
                <a:spcPct val="150000"/>
              </a:lnSpc>
              <a:buFont typeface="Wingdings" panose="05000000000000000000" pitchFamily="2" charset="2"/>
              <a:buChar char="l"/>
            </a:pPr>
            <a:r>
              <a:rPr lang="zh-CN" altLang="en-US" dirty="0" smtClean="0"/>
              <a:t>采用滨松的</a:t>
            </a:r>
            <a:r>
              <a:rPr lang="en-US" altLang="zh-CN" dirty="0" smtClean="0"/>
              <a:t>12572-025P</a:t>
            </a:r>
          </a:p>
          <a:p>
            <a:pPr>
              <a:lnSpc>
                <a:spcPct val="150000"/>
              </a:lnSpc>
              <a:buFont typeface="Wingdings" panose="05000000000000000000" pitchFamily="2" charset="2"/>
              <a:buChar char="l"/>
            </a:pPr>
            <a:r>
              <a:rPr lang="zh-CN" altLang="en-US" dirty="0" smtClean="0"/>
              <a:t>电流信号</a:t>
            </a:r>
            <a:endParaRPr lang="en-US" altLang="zh-CN" dirty="0" smtClean="0"/>
          </a:p>
          <a:p>
            <a:pPr>
              <a:lnSpc>
                <a:spcPct val="150000"/>
              </a:lnSpc>
              <a:buFont typeface="Wingdings" panose="05000000000000000000" pitchFamily="2" charset="2"/>
              <a:buChar char="l"/>
            </a:pPr>
            <a:r>
              <a:rPr lang="zh-CN" altLang="en-US" dirty="0" smtClean="0"/>
              <a:t>信号离散化</a:t>
            </a:r>
            <a:endParaRPr lang="en-US" altLang="zh-CN" dirty="0" smtClean="0"/>
          </a:p>
          <a:p>
            <a:pPr>
              <a:lnSpc>
                <a:spcPct val="150000"/>
              </a:lnSpc>
              <a:buFont typeface="Wingdings" panose="05000000000000000000" pitchFamily="2" charset="2"/>
              <a:buChar char="l"/>
            </a:pPr>
            <a:r>
              <a:rPr lang="zh-CN" altLang="en-US" dirty="0"/>
              <a:t>单</a:t>
            </a:r>
            <a:r>
              <a:rPr lang="zh-CN" altLang="en-US" dirty="0" smtClean="0"/>
              <a:t>光电子信号强度：</a:t>
            </a:r>
            <a:r>
              <a:rPr lang="en-US" altLang="zh-CN" dirty="0" smtClean="0"/>
              <a:t>80fC-160fC</a:t>
            </a:r>
          </a:p>
          <a:p>
            <a:pPr>
              <a:lnSpc>
                <a:spcPct val="150000"/>
              </a:lnSpc>
              <a:buFont typeface="Wingdings" panose="05000000000000000000" pitchFamily="2" charset="2"/>
              <a:buChar char="l"/>
            </a:pPr>
            <a:r>
              <a:rPr lang="zh-CN" altLang="en-US" dirty="0"/>
              <a:t>时间</a:t>
            </a:r>
            <a:r>
              <a:rPr lang="zh-CN" altLang="en-US" dirty="0" smtClean="0"/>
              <a:t>宽度：</a:t>
            </a:r>
            <a:r>
              <a:rPr lang="en-US" altLang="zh-CN" dirty="0" smtClean="0"/>
              <a:t>~10ns</a:t>
            </a:r>
          </a:p>
          <a:p>
            <a:pPr>
              <a:lnSpc>
                <a:spcPct val="150000"/>
              </a:lnSpc>
              <a:buFont typeface="Wingdings" panose="05000000000000000000" pitchFamily="2" charset="2"/>
              <a:buChar char="l"/>
            </a:pPr>
            <a:r>
              <a:rPr lang="zh-CN" altLang="en-US" dirty="0"/>
              <a:t>暗计</a:t>
            </a:r>
            <a:r>
              <a:rPr lang="zh-CN" altLang="en-US" dirty="0" smtClean="0"/>
              <a:t>数频率：</a:t>
            </a:r>
            <a:r>
              <a:rPr lang="en-US" altLang="zh-CN" dirty="0" smtClean="0"/>
              <a:t>1Mhz</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4</a:t>
            </a:fld>
            <a:endParaRPr lang="en-US" dirty="0"/>
          </a:p>
        </p:txBody>
      </p:sp>
      <p:pic>
        <p:nvPicPr>
          <p:cNvPr id="7" name="图片 6"/>
          <p:cNvPicPr>
            <a:picLocks noChangeAspect="1"/>
          </p:cNvPicPr>
          <p:nvPr/>
        </p:nvPicPr>
        <p:blipFill>
          <a:blip r:embed="rId2"/>
          <a:stretch>
            <a:fillRect/>
          </a:stretch>
        </p:blipFill>
        <p:spPr>
          <a:xfrm>
            <a:off x="5361706" y="1302910"/>
            <a:ext cx="3047657" cy="1877282"/>
          </a:xfrm>
          <a:prstGeom prst="rect">
            <a:avLst/>
          </a:prstGeom>
        </p:spPr>
      </p:pic>
      <p:pic>
        <p:nvPicPr>
          <p:cNvPr id="8" name="图片 7"/>
          <p:cNvPicPr>
            <a:picLocks noChangeAspect="1"/>
          </p:cNvPicPr>
          <p:nvPr/>
        </p:nvPicPr>
        <p:blipFill>
          <a:blip r:embed="rId3"/>
          <a:stretch>
            <a:fillRect/>
          </a:stretch>
        </p:blipFill>
        <p:spPr>
          <a:xfrm>
            <a:off x="4573190" y="3351644"/>
            <a:ext cx="3934730" cy="2705984"/>
          </a:xfrm>
          <a:prstGeom prst="rect">
            <a:avLst/>
          </a:prstGeom>
        </p:spPr>
      </p:pic>
    </p:spTree>
    <p:extLst>
      <p:ext uri="{BB962C8B-B14F-4D97-AF65-F5344CB8AC3E}">
        <p14:creationId xmlns:p14="http://schemas.microsoft.com/office/powerpoint/2010/main" val="12962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SiPM</a:t>
            </a:r>
            <a:r>
              <a:rPr lang="zh-CN" altLang="en-US" dirty="0" smtClean="0"/>
              <a:t>信号研究</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5</a:t>
            </a:fld>
            <a:endParaRPr lang="en-US" dirty="0"/>
          </a:p>
        </p:txBody>
      </p:sp>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l="14106" t="5133" r="8011" b="6825"/>
          <a:stretch/>
        </p:blipFill>
        <p:spPr>
          <a:xfrm rot="16200000">
            <a:off x="6384031" y="929384"/>
            <a:ext cx="2082627" cy="3139032"/>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061" y="3555192"/>
            <a:ext cx="2842566" cy="2131925"/>
          </a:xfrm>
          <a:prstGeom prst="rect">
            <a:avLst/>
          </a:prstGeom>
        </p:spPr>
      </p:pic>
      <p:pic>
        <p:nvPicPr>
          <p:cNvPr id="6" name="图片 5"/>
          <p:cNvPicPr>
            <a:picLocks noChangeAspect="1"/>
          </p:cNvPicPr>
          <p:nvPr/>
        </p:nvPicPr>
        <p:blipFill>
          <a:blip r:embed="rId4"/>
          <a:stretch>
            <a:fillRect/>
          </a:stretch>
        </p:blipFill>
        <p:spPr>
          <a:xfrm>
            <a:off x="843543" y="2638425"/>
            <a:ext cx="4542288" cy="2345550"/>
          </a:xfrm>
          <a:prstGeom prst="rect">
            <a:avLst/>
          </a:prstGeom>
        </p:spPr>
      </p:pic>
    </p:spTree>
    <p:extLst>
      <p:ext uri="{BB962C8B-B14F-4D97-AF65-F5344CB8AC3E}">
        <p14:creationId xmlns:p14="http://schemas.microsoft.com/office/powerpoint/2010/main" val="220024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SiPM</a:t>
            </a:r>
            <a:r>
              <a:rPr lang="zh-CN" altLang="en-US" dirty="0" smtClean="0"/>
              <a:t>信号研究</a:t>
            </a:r>
            <a:endParaRPr lang="zh-CN" altLang="en-US" dirty="0"/>
          </a:p>
        </p:txBody>
      </p:sp>
      <p:pic>
        <p:nvPicPr>
          <p:cNvPr id="9" name="内容占位符 8"/>
          <p:cNvPicPr>
            <a:picLocks noGrp="1" noChangeAspect="1"/>
          </p:cNvPicPr>
          <p:nvPr>
            <p:ph idx="1"/>
          </p:nvPr>
        </p:nvPicPr>
        <p:blipFill rotWithShape="1">
          <a:blip r:embed="rId2">
            <a:extLst>
              <a:ext uri="{28A0092B-C50C-407E-A947-70E740481C1C}">
                <a14:useLocalDpi xmlns:a14="http://schemas.microsoft.com/office/drawing/2010/main" val="0"/>
              </a:ext>
            </a:extLst>
          </a:blip>
          <a:srcRect l="15581" t="24530" r="11771" b="16405"/>
          <a:stretch/>
        </p:blipFill>
        <p:spPr>
          <a:xfrm>
            <a:off x="541687" y="2375487"/>
            <a:ext cx="3742079" cy="2281817"/>
          </a:xfrm>
          <a:prstGeom prst="rect">
            <a:avLst/>
          </a:prstGeom>
        </p:spPr>
      </p:pic>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6</a:t>
            </a:fld>
            <a:endParaRPr lang="en-US" dirty="0"/>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2665" t="15070" r="158" b="13015"/>
          <a:stretch/>
        </p:blipFill>
        <p:spPr>
          <a:xfrm>
            <a:off x="4537711" y="2375488"/>
            <a:ext cx="3688067" cy="2281817"/>
          </a:xfrm>
          <a:prstGeom prst="rect">
            <a:avLst/>
          </a:prstGeom>
        </p:spPr>
      </p:pic>
      <p:sp>
        <p:nvSpPr>
          <p:cNvPr id="11" name="文本框 10"/>
          <p:cNvSpPr txBox="1"/>
          <p:nvPr/>
        </p:nvSpPr>
        <p:spPr>
          <a:xfrm>
            <a:off x="1997227" y="4734019"/>
            <a:ext cx="877163" cy="300082"/>
          </a:xfrm>
          <a:prstGeom prst="rect">
            <a:avLst/>
          </a:prstGeom>
          <a:noFill/>
        </p:spPr>
        <p:txBody>
          <a:bodyPr wrap="none" rtlCol="0">
            <a:spAutoFit/>
          </a:bodyPr>
          <a:lstStyle/>
          <a:p>
            <a:r>
              <a:rPr lang="zh-CN" altLang="en-US" sz="1350" dirty="0"/>
              <a:t>信号波形</a:t>
            </a:r>
          </a:p>
        </p:txBody>
      </p:sp>
      <p:sp>
        <p:nvSpPr>
          <p:cNvPr id="12" name="文本框 11"/>
          <p:cNvSpPr txBox="1"/>
          <p:nvPr/>
        </p:nvSpPr>
        <p:spPr>
          <a:xfrm>
            <a:off x="5966245" y="4763977"/>
            <a:ext cx="877163" cy="300082"/>
          </a:xfrm>
          <a:prstGeom prst="rect">
            <a:avLst/>
          </a:prstGeom>
          <a:noFill/>
        </p:spPr>
        <p:txBody>
          <a:bodyPr wrap="none" rtlCol="0">
            <a:spAutoFit/>
          </a:bodyPr>
          <a:lstStyle/>
          <a:p>
            <a:r>
              <a:rPr lang="zh-CN" altLang="en-US" sz="1350" dirty="0"/>
              <a:t>峰值统计</a:t>
            </a:r>
          </a:p>
        </p:txBody>
      </p:sp>
    </p:spTree>
    <p:extLst>
      <p:ext uri="{BB962C8B-B14F-4D97-AF65-F5344CB8AC3E}">
        <p14:creationId xmlns:p14="http://schemas.microsoft.com/office/powerpoint/2010/main" val="4172716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SPIROC2b</a:t>
            </a:r>
            <a:r>
              <a:rPr lang="zh-CN" altLang="en-US" dirty="0" smtClean="0"/>
              <a:t>简介</a:t>
            </a:r>
            <a:endParaRPr lang="zh-CN" altLang="en-US" dirty="0"/>
          </a:p>
        </p:txBody>
      </p:sp>
      <p:sp>
        <p:nvSpPr>
          <p:cNvPr id="3" name="内容占位符 2"/>
          <p:cNvSpPr>
            <a:spLocks noGrp="1"/>
          </p:cNvSpPr>
          <p:nvPr>
            <p:ph idx="1"/>
          </p:nvPr>
        </p:nvSpPr>
        <p:spPr>
          <a:xfrm>
            <a:off x="822959" y="2241551"/>
            <a:ext cx="3252084" cy="3017520"/>
          </a:xfrm>
        </p:spPr>
        <p:txBody>
          <a:bodyPr>
            <a:normAutofit fontScale="70000" lnSpcReduction="20000"/>
          </a:bodyPr>
          <a:lstStyle/>
          <a:p>
            <a:pPr indent="-161996">
              <a:buFont typeface="Wingdings" panose="05000000000000000000" pitchFamily="2" charset="2"/>
              <a:buChar char="l"/>
            </a:pPr>
            <a:r>
              <a:rPr lang="en-US" altLang="zh-CN" dirty="0" smtClean="0"/>
              <a:t>SPIROC2b </a:t>
            </a:r>
            <a:r>
              <a:rPr lang="zh-CN" altLang="en-US" dirty="0" smtClean="0"/>
              <a:t>（</a:t>
            </a:r>
            <a:r>
              <a:rPr lang="en-US" altLang="zh-CN" dirty="0" smtClean="0"/>
              <a:t>SiPM Integrated Read Out Chip 2b-version</a:t>
            </a:r>
            <a:r>
              <a:rPr lang="zh-CN" altLang="en-US" dirty="0" smtClean="0"/>
              <a:t>） 由</a:t>
            </a:r>
            <a:r>
              <a:rPr lang="en-US" altLang="zh-CN" dirty="0" smtClean="0"/>
              <a:t>OMEGA</a:t>
            </a:r>
            <a:r>
              <a:rPr lang="zh-CN" altLang="en-US" dirty="0" smtClean="0"/>
              <a:t>设计</a:t>
            </a:r>
            <a:endParaRPr lang="en-US" altLang="zh-CN" dirty="0" smtClean="0"/>
          </a:p>
          <a:p>
            <a:pPr indent="-161996">
              <a:buFont typeface="Wingdings" panose="05000000000000000000" pitchFamily="2" charset="2"/>
              <a:buChar char="l"/>
            </a:pPr>
            <a:r>
              <a:rPr lang="en-US" altLang="zh-CN" dirty="0" smtClean="0"/>
              <a:t>36</a:t>
            </a:r>
            <a:r>
              <a:rPr lang="zh-CN" altLang="en-US" dirty="0" smtClean="0"/>
              <a:t>通道 模拟信号输入</a:t>
            </a:r>
            <a:endParaRPr lang="en-US" altLang="zh-CN" dirty="0" smtClean="0"/>
          </a:p>
          <a:p>
            <a:pPr indent="-161996">
              <a:buFont typeface="Wingdings" panose="05000000000000000000" pitchFamily="2" charset="2"/>
              <a:buChar char="l"/>
            </a:pPr>
            <a:r>
              <a:rPr lang="en-US" altLang="zh-CN" dirty="0" smtClean="0"/>
              <a:t>SCA</a:t>
            </a:r>
            <a:r>
              <a:rPr lang="zh-CN" altLang="en-US" dirty="0" smtClean="0"/>
              <a:t>采样保持，深度</a:t>
            </a:r>
            <a:r>
              <a:rPr lang="en-US" altLang="zh-CN" dirty="0" smtClean="0"/>
              <a:t>16</a:t>
            </a:r>
          </a:p>
          <a:p>
            <a:pPr indent="-161996">
              <a:buFont typeface="Wingdings" panose="05000000000000000000" pitchFamily="2" charset="2"/>
              <a:buChar char="l"/>
            </a:pPr>
            <a:r>
              <a:rPr lang="zh-CN" altLang="en-US" dirty="0" smtClean="0"/>
              <a:t>双增益 动态范围可达</a:t>
            </a:r>
            <a:r>
              <a:rPr lang="en-US" altLang="zh-CN" dirty="0" smtClean="0"/>
              <a:t>1-2000p.e</a:t>
            </a:r>
            <a:endParaRPr lang="en-US" altLang="zh-CN" dirty="0" smtClean="0"/>
          </a:p>
          <a:p>
            <a:pPr indent="-161996">
              <a:buFont typeface="Wingdings" panose="05000000000000000000" pitchFamily="2" charset="2"/>
              <a:buChar char="l"/>
            </a:pPr>
            <a:r>
              <a:rPr lang="zh-CN" altLang="en-US" dirty="0"/>
              <a:t>自</a:t>
            </a:r>
            <a:r>
              <a:rPr lang="zh-CN" altLang="en-US" dirty="0" smtClean="0"/>
              <a:t>触发</a:t>
            </a:r>
            <a:r>
              <a:rPr lang="en-US" altLang="zh-CN" dirty="0" smtClean="0"/>
              <a:t>/</a:t>
            </a:r>
            <a:r>
              <a:rPr lang="zh-CN" altLang="en-US" dirty="0" smtClean="0"/>
              <a:t>外触发</a:t>
            </a:r>
            <a:endParaRPr lang="en-US" altLang="zh-CN" dirty="0" smtClean="0"/>
          </a:p>
          <a:p>
            <a:pPr indent="-161996">
              <a:buFont typeface="Wingdings" panose="05000000000000000000" pitchFamily="2" charset="2"/>
              <a:buChar char="l"/>
            </a:pPr>
            <a:r>
              <a:rPr lang="en-US" altLang="zh-CN" dirty="0" smtClean="0"/>
              <a:t>12bit ADC/TDC</a:t>
            </a:r>
          </a:p>
          <a:p>
            <a:pPr indent="-161996">
              <a:buFont typeface="Wingdings" panose="05000000000000000000" pitchFamily="2" charset="2"/>
              <a:buChar char="l"/>
            </a:pPr>
            <a:r>
              <a:rPr lang="zh-CN" altLang="en-US" dirty="0" smtClean="0"/>
              <a:t>增益、成形时间、触发阈值等可调</a:t>
            </a:r>
            <a:endParaRPr lang="en-US" altLang="zh-CN" dirty="0" smtClean="0"/>
          </a:p>
          <a:p>
            <a:pPr indent="-161996">
              <a:buFont typeface="Wingdings" panose="05000000000000000000" pitchFamily="2" charset="2"/>
              <a:buChar char="l"/>
            </a:pPr>
            <a:r>
              <a:rPr lang="en-US" altLang="zh-CN" dirty="0"/>
              <a:t>8mW/channel @working</a:t>
            </a:r>
            <a:br>
              <a:rPr lang="en-US" altLang="zh-CN" dirty="0"/>
            </a:br>
            <a:r>
              <a:rPr lang="en-US" altLang="zh-CN" dirty="0"/>
              <a:t>~</a:t>
            </a:r>
            <a:r>
              <a:rPr lang="en-US" altLang="zh-CN" dirty="0" err="1"/>
              <a:t>uW</a:t>
            </a:r>
            <a:r>
              <a:rPr lang="en-US" altLang="zh-CN" dirty="0"/>
              <a:t>/channel @</a:t>
            </a:r>
            <a:r>
              <a:rPr lang="en-US" altLang="zh-CN" dirty="0" smtClean="0"/>
              <a:t>idle</a:t>
            </a:r>
            <a:endParaRPr lang="en-US" altLang="zh-CN" dirty="0"/>
          </a:p>
          <a:p>
            <a:pPr>
              <a:buFont typeface="Wingdings" panose="05000000000000000000" pitchFamily="2" charset="2"/>
              <a:buChar char="l"/>
            </a:pPr>
            <a:endParaRPr lang="en-US" altLang="zh-CN" dirty="0" smtClean="0"/>
          </a:p>
          <a:p>
            <a:pPr>
              <a:buFont typeface="Wingdings" panose="05000000000000000000" pitchFamily="2" charset="2"/>
              <a:buChar char="l"/>
            </a:pPr>
            <a:endParaRPr lang="en-US" altLang="zh-CN" dirty="0" smtClean="0"/>
          </a:p>
          <a:p>
            <a:pPr lvl="1">
              <a:buFont typeface="Wingdings" panose="05000000000000000000" pitchFamily="2" charset="2"/>
              <a:buChar char="l"/>
            </a:pPr>
            <a:endParaRPr lang="en-US" altLang="zh-CN" dirty="0" smtClean="0"/>
          </a:p>
        </p:txBody>
      </p:sp>
      <p:sp>
        <p:nvSpPr>
          <p:cNvPr id="5" name="页脚占位符 4"/>
          <p:cNvSpPr>
            <a:spLocks noGrp="1"/>
          </p:cNvSpPr>
          <p:nvPr>
            <p:ph type="ftr" sz="quarter" idx="11"/>
          </p:nvPr>
        </p:nvSpPr>
        <p:spPr/>
        <p:txBody>
          <a:bodyPr/>
          <a:lstStyle/>
          <a:p>
            <a:r>
              <a:rPr lang="en-US" smtClean="0"/>
              <a:t>BEIBEI@MAIL.USTC.EDU.CN </a:t>
            </a:r>
            <a:endParaRPr lang="en-US" dirty="0"/>
          </a:p>
        </p:txBody>
      </p:sp>
      <p:sp>
        <p:nvSpPr>
          <p:cNvPr id="4" name="灯片编号占位符 3"/>
          <p:cNvSpPr>
            <a:spLocks noGrp="1"/>
          </p:cNvSpPr>
          <p:nvPr>
            <p:ph type="sldNum" sz="quarter" idx="12"/>
          </p:nvPr>
        </p:nvSpPr>
        <p:spPr/>
        <p:txBody>
          <a:bodyPr/>
          <a:lstStyle/>
          <a:p>
            <a:fld id="{6113E31D-E2AB-40D1-8B51-AFA5AFEF393A}" type="slidenum">
              <a:rPr lang="en-US" smtClean="0"/>
              <a:t>7</a:t>
            </a:fld>
            <a:endParaRPr lang="en-US" dirty="0"/>
          </a:p>
        </p:txBody>
      </p:sp>
      <p:pic>
        <p:nvPicPr>
          <p:cNvPr id="11" name="图片 10"/>
          <p:cNvPicPr>
            <a:picLocks noChangeAspect="1"/>
          </p:cNvPicPr>
          <p:nvPr/>
        </p:nvPicPr>
        <p:blipFill>
          <a:blip r:embed="rId3"/>
          <a:stretch>
            <a:fillRect/>
          </a:stretch>
        </p:blipFill>
        <p:spPr>
          <a:xfrm>
            <a:off x="4300174" y="2241553"/>
            <a:ext cx="4419286" cy="2724034"/>
          </a:xfrm>
          <a:prstGeom prst="rect">
            <a:avLst/>
          </a:prstGeom>
        </p:spPr>
      </p:pic>
      <p:pic>
        <p:nvPicPr>
          <p:cNvPr id="6" name="图片 5"/>
          <p:cNvPicPr>
            <a:picLocks noChangeAspect="1"/>
          </p:cNvPicPr>
          <p:nvPr/>
        </p:nvPicPr>
        <p:blipFill>
          <a:blip r:embed="rId4"/>
          <a:stretch>
            <a:fillRect/>
          </a:stretch>
        </p:blipFill>
        <p:spPr>
          <a:xfrm>
            <a:off x="5886058" y="863936"/>
            <a:ext cx="3078572" cy="835715"/>
          </a:xfrm>
          <a:prstGeom prst="rect">
            <a:avLst/>
          </a:prstGeom>
        </p:spPr>
      </p:pic>
      <p:pic>
        <p:nvPicPr>
          <p:cNvPr id="7" name="图片 6"/>
          <p:cNvPicPr>
            <a:picLocks noChangeAspect="1"/>
          </p:cNvPicPr>
          <p:nvPr/>
        </p:nvPicPr>
        <p:blipFill>
          <a:blip r:embed="rId5"/>
          <a:stretch>
            <a:fillRect/>
          </a:stretch>
        </p:blipFill>
        <p:spPr>
          <a:xfrm>
            <a:off x="4254991" y="5010840"/>
            <a:ext cx="4719731" cy="322999"/>
          </a:xfrm>
          <a:prstGeom prst="rect">
            <a:avLst/>
          </a:prstGeom>
        </p:spPr>
      </p:pic>
      <p:cxnSp>
        <p:nvCxnSpPr>
          <p:cNvPr id="9" name="直接箭头连接符 8"/>
          <p:cNvCxnSpPr/>
          <p:nvPr/>
        </p:nvCxnSpPr>
        <p:spPr>
          <a:xfrm>
            <a:off x="4944295" y="5461907"/>
            <a:ext cx="34650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694300" y="5234321"/>
            <a:ext cx="320040" cy="415498"/>
          </a:xfrm>
          <a:prstGeom prst="rect">
            <a:avLst/>
          </a:prstGeom>
          <a:noFill/>
        </p:spPr>
        <p:txBody>
          <a:bodyPr wrap="square" rtlCol="0">
            <a:spAutoFit/>
          </a:bodyPr>
          <a:lstStyle/>
          <a:p>
            <a:r>
              <a:rPr lang="en-US" altLang="zh-CN" sz="2100" b="1" dirty="0"/>
              <a:t>t</a:t>
            </a:r>
            <a:endParaRPr lang="zh-CN" altLang="en-US" sz="2100" b="1" dirty="0"/>
          </a:p>
        </p:txBody>
      </p:sp>
    </p:spTree>
    <p:extLst>
      <p:ext uri="{BB962C8B-B14F-4D97-AF65-F5344CB8AC3E}">
        <p14:creationId xmlns:p14="http://schemas.microsoft.com/office/powerpoint/2010/main" val="325479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SPIROC2b </a:t>
            </a:r>
            <a:r>
              <a:rPr lang="zh-CN" altLang="en-US" dirty="0" smtClean="0"/>
              <a:t>模拟部分</a:t>
            </a:r>
            <a:endParaRPr lang="zh-CN" altLang="en-US" dirty="0"/>
          </a:p>
        </p:txBody>
      </p:sp>
      <p:sp>
        <p:nvSpPr>
          <p:cNvPr id="3" name="内容占位符 2"/>
          <p:cNvSpPr>
            <a:spLocks noGrp="1"/>
          </p:cNvSpPr>
          <p:nvPr>
            <p:ph idx="1"/>
          </p:nvPr>
        </p:nvSpPr>
        <p:spPr>
          <a:xfrm>
            <a:off x="543623" y="2241552"/>
            <a:ext cx="3880481" cy="2852552"/>
          </a:xfrm>
        </p:spPr>
        <p:txBody>
          <a:bodyPr>
            <a:normAutofit fontScale="92500" lnSpcReduction="10000"/>
          </a:bodyPr>
          <a:lstStyle/>
          <a:p>
            <a:pPr>
              <a:buFont typeface="Wingdings" panose="05000000000000000000" pitchFamily="2" charset="2"/>
              <a:buChar char="l"/>
            </a:pPr>
            <a:r>
              <a:rPr lang="en-US" altLang="zh-CN" dirty="0" smtClean="0"/>
              <a:t>8bit DAC</a:t>
            </a:r>
            <a:r>
              <a:rPr lang="zh-CN" altLang="en-US" dirty="0" smtClean="0"/>
              <a:t>提供直流偏置</a:t>
            </a:r>
            <a:r>
              <a:rPr lang="en-US" altLang="zh-CN" dirty="0" smtClean="0"/>
              <a:t> </a:t>
            </a:r>
          </a:p>
          <a:p>
            <a:pPr>
              <a:buFont typeface="Wingdings" panose="05000000000000000000" pitchFamily="2" charset="2"/>
              <a:buChar char="l"/>
            </a:pPr>
            <a:r>
              <a:rPr lang="zh-CN" altLang="en-US" dirty="0" smtClean="0"/>
              <a:t>电压灵敏放大器</a:t>
            </a:r>
            <a:endParaRPr lang="en-US" altLang="zh-CN" dirty="0" smtClean="0"/>
          </a:p>
          <a:p>
            <a:pPr>
              <a:buFont typeface="Wingdings" panose="05000000000000000000" pitchFamily="2" charset="2"/>
              <a:buChar char="l"/>
            </a:pPr>
            <a:r>
              <a:rPr lang="zh-CN" altLang="en-US" dirty="0" smtClean="0"/>
              <a:t>快成形电路用于过阈触发</a:t>
            </a:r>
            <a:endParaRPr lang="en-US" altLang="zh-CN" dirty="0" smtClean="0"/>
          </a:p>
          <a:p>
            <a:pPr>
              <a:buFont typeface="Wingdings" panose="05000000000000000000" pitchFamily="2" charset="2"/>
              <a:buChar char="l"/>
            </a:pPr>
            <a:r>
              <a:rPr lang="zh-CN" altLang="en-US" dirty="0" smtClean="0"/>
              <a:t>慢成形电路，成形信号被触发信号保持在</a:t>
            </a:r>
            <a:r>
              <a:rPr lang="en-US" altLang="zh-CN" dirty="0" smtClean="0"/>
              <a:t>SCA</a:t>
            </a:r>
            <a:r>
              <a:rPr lang="zh-CN" altLang="en-US" dirty="0" smtClean="0"/>
              <a:t>中</a:t>
            </a:r>
            <a:endParaRPr lang="en-US" altLang="zh-CN" dirty="0" smtClean="0"/>
          </a:p>
          <a:p>
            <a:pPr>
              <a:buFont typeface="Wingdings" panose="05000000000000000000" pitchFamily="2" charset="2"/>
              <a:buChar char="l"/>
            </a:pPr>
            <a:r>
              <a:rPr lang="en-US" altLang="zh-CN" dirty="0" smtClean="0"/>
              <a:t>SCA</a:t>
            </a:r>
            <a:r>
              <a:rPr lang="zh-CN" altLang="en-US" dirty="0" smtClean="0"/>
              <a:t>深度</a:t>
            </a:r>
            <a:r>
              <a:rPr lang="en-US" altLang="zh-CN" dirty="0" smtClean="0"/>
              <a:t>16</a:t>
            </a:r>
          </a:p>
          <a:p>
            <a:pPr>
              <a:buFont typeface="Wingdings" panose="05000000000000000000" pitchFamily="2" charset="2"/>
              <a:buChar char="l"/>
            </a:pPr>
            <a:r>
              <a:rPr lang="zh-CN" altLang="en-US" dirty="0"/>
              <a:t>写</a:t>
            </a:r>
            <a:r>
              <a:rPr lang="zh-CN" altLang="en-US" dirty="0" smtClean="0"/>
              <a:t>满后或停止采集信号后，进行</a:t>
            </a:r>
            <a:r>
              <a:rPr lang="en-US" altLang="zh-CN" dirty="0" smtClean="0"/>
              <a:t>ADC</a:t>
            </a:r>
            <a:endParaRPr lang="zh-CN" altLang="en-US" dirty="0"/>
          </a:p>
        </p:txBody>
      </p:sp>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8</a:t>
            </a:fld>
            <a:endParaRPr lang="en-US" dirty="0"/>
          </a:p>
        </p:txBody>
      </p:sp>
      <p:pic>
        <p:nvPicPr>
          <p:cNvPr id="6" name="图片 5"/>
          <p:cNvPicPr>
            <a:picLocks noChangeAspect="1"/>
          </p:cNvPicPr>
          <p:nvPr/>
        </p:nvPicPr>
        <p:blipFill>
          <a:blip r:embed="rId2"/>
          <a:stretch>
            <a:fillRect/>
          </a:stretch>
        </p:blipFill>
        <p:spPr>
          <a:xfrm>
            <a:off x="4424103" y="2241553"/>
            <a:ext cx="4278828" cy="2852552"/>
          </a:xfrm>
          <a:prstGeom prst="rect">
            <a:avLst/>
          </a:prstGeom>
        </p:spPr>
      </p:pic>
    </p:spTree>
    <p:extLst>
      <p:ext uri="{BB962C8B-B14F-4D97-AF65-F5344CB8AC3E}">
        <p14:creationId xmlns:p14="http://schemas.microsoft.com/office/powerpoint/2010/main" val="31903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SPIROC2b </a:t>
            </a:r>
            <a:r>
              <a:rPr lang="zh-CN" altLang="en-US" dirty="0" smtClean="0"/>
              <a:t>数字部分</a:t>
            </a:r>
            <a:endParaRPr lang="zh-CN" altLang="en-US" dirty="0"/>
          </a:p>
        </p:txBody>
      </p:sp>
      <p:pic>
        <p:nvPicPr>
          <p:cNvPr id="6" name="内容占位符 5"/>
          <p:cNvPicPr>
            <a:picLocks noGrp="1" noChangeAspect="1"/>
          </p:cNvPicPr>
          <p:nvPr>
            <p:ph idx="1"/>
          </p:nvPr>
        </p:nvPicPr>
        <p:blipFill>
          <a:blip r:embed="rId2"/>
          <a:stretch>
            <a:fillRect/>
          </a:stretch>
        </p:blipFill>
        <p:spPr>
          <a:xfrm>
            <a:off x="330257" y="2281705"/>
            <a:ext cx="4218696" cy="2752661"/>
          </a:xfrm>
          <a:prstGeom prst="rect">
            <a:avLst/>
          </a:prstGeom>
        </p:spPr>
      </p:pic>
      <p:sp>
        <p:nvSpPr>
          <p:cNvPr id="4" name="页脚占位符 3"/>
          <p:cNvSpPr>
            <a:spLocks noGrp="1"/>
          </p:cNvSpPr>
          <p:nvPr>
            <p:ph type="ftr" sz="quarter" idx="11"/>
          </p:nvPr>
        </p:nvSpPr>
        <p:spPr/>
        <p:txBody>
          <a:bodyPr/>
          <a:lstStyle/>
          <a:p>
            <a:r>
              <a:rPr lang="en-US" smtClean="0"/>
              <a:t>BEIBEI@MAIL.USTC.EDU.CN </a:t>
            </a:r>
            <a:endParaRPr lang="en-US" dirty="0"/>
          </a:p>
        </p:txBody>
      </p:sp>
      <p:sp>
        <p:nvSpPr>
          <p:cNvPr id="5" name="灯片编号占位符 4"/>
          <p:cNvSpPr>
            <a:spLocks noGrp="1"/>
          </p:cNvSpPr>
          <p:nvPr>
            <p:ph type="sldNum" sz="quarter" idx="12"/>
          </p:nvPr>
        </p:nvSpPr>
        <p:spPr/>
        <p:txBody>
          <a:bodyPr/>
          <a:lstStyle/>
          <a:p>
            <a:fld id="{6113E31D-E2AB-40D1-8B51-AFA5AFEF393A}" type="slidenum">
              <a:rPr lang="en-US" smtClean="0"/>
              <a:t>9</a:t>
            </a:fld>
            <a:endParaRPr lang="en-US" dirty="0"/>
          </a:p>
        </p:txBody>
      </p:sp>
      <p:pic>
        <p:nvPicPr>
          <p:cNvPr id="7" name="图片 6"/>
          <p:cNvPicPr>
            <a:picLocks noChangeAspect="1"/>
          </p:cNvPicPr>
          <p:nvPr/>
        </p:nvPicPr>
        <p:blipFill>
          <a:blip r:embed="rId3"/>
          <a:stretch>
            <a:fillRect/>
          </a:stretch>
        </p:blipFill>
        <p:spPr>
          <a:xfrm>
            <a:off x="4548954" y="2449708"/>
            <a:ext cx="4595048" cy="2416655"/>
          </a:xfrm>
          <a:prstGeom prst="rect">
            <a:avLst/>
          </a:prstGeom>
        </p:spPr>
      </p:pic>
      <p:pic>
        <p:nvPicPr>
          <p:cNvPr id="8" name="图片 7"/>
          <p:cNvPicPr>
            <a:picLocks noChangeAspect="1"/>
          </p:cNvPicPr>
          <p:nvPr/>
        </p:nvPicPr>
        <p:blipFill>
          <a:blip r:embed="rId4"/>
          <a:stretch>
            <a:fillRect/>
          </a:stretch>
        </p:blipFill>
        <p:spPr>
          <a:xfrm>
            <a:off x="4098237" y="5454920"/>
            <a:ext cx="4719731" cy="322999"/>
          </a:xfrm>
          <a:prstGeom prst="rect">
            <a:avLst/>
          </a:prstGeom>
        </p:spPr>
      </p:pic>
      <p:cxnSp>
        <p:nvCxnSpPr>
          <p:cNvPr id="9" name="直接箭头连接符 8"/>
          <p:cNvCxnSpPr/>
          <p:nvPr/>
        </p:nvCxnSpPr>
        <p:spPr>
          <a:xfrm>
            <a:off x="4787541" y="5905987"/>
            <a:ext cx="34650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37546" y="5678401"/>
            <a:ext cx="320040" cy="415498"/>
          </a:xfrm>
          <a:prstGeom prst="rect">
            <a:avLst/>
          </a:prstGeom>
          <a:noFill/>
        </p:spPr>
        <p:txBody>
          <a:bodyPr wrap="square" rtlCol="0">
            <a:spAutoFit/>
          </a:bodyPr>
          <a:lstStyle/>
          <a:p>
            <a:r>
              <a:rPr lang="en-US" altLang="zh-CN" sz="2100" b="1" dirty="0"/>
              <a:t>t</a:t>
            </a:r>
            <a:endParaRPr lang="zh-CN" altLang="en-US" sz="2100" b="1" dirty="0"/>
          </a:p>
        </p:txBody>
      </p:sp>
    </p:spTree>
    <p:extLst>
      <p:ext uri="{BB962C8B-B14F-4D97-AF65-F5344CB8AC3E}">
        <p14:creationId xmlns:p14="http://schemas.microsoft.com/office/powerpoint/2010/main" val="16483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2411</TotalTime>
  <Words>898</Words>
  <Application>Microsoft Office PowerPoint</Application>
  <PresentationFormat>全屏显示(4:3)</PresentationFormat>
  <Paragraphs>167</Paragraphs>
  <Slides>22</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宋体</vt:lpstr>
      <vt:lpstr>微软雅黑</vt:lpstr>
      <vt:lpstr>Arial</vt:lpstr>
      <vt:lpstr>Calibri</vt:lpstr>
      <vt:lpstr>Calibri Light</vt:lpstr>
      <vt:lpstr>Cambria Math</vt:lpstr>
      <vt:lpstr>Wingdings</vt:lpstr>
      <vt:lpstr>回顾</vt:lpstr>
      <vt:lpstr>基于SPIROC2b芯片的SiPM集成化读出</vt:lpstr>
      <vt:lpstr>大纲</vt:lpstr>
      <vt:lpstr>研究背景</vt:lpstr>
      <vt:lpstr>SiPM信号研究</vt:lpstr>
      <vt:lpstr>SiPM信号研究</vt:lpstr>
      <vt:lpstr>SiPM信号研究</vt:lpstr>
      <vt:lpstr>SPIROC2b简介</vt:lpstr>
      <vt:lpstr>SPIROC2b 模拟部分</vt:lpstr>
      <vt:lpstr>SPIROC2b 数字部分</vt:lpstr>
      <vt:lpstr>测试板设计</vt:lpstr>
      <vt:lpstr>测试板实物图</vt:lpstr>
      <vt:lpstr>测试平台</vt:lpstr>
      <vt:lpstr>高压调节DAC测试</vt:lpstr>
      <vt:lpstr>阈值调节DAC线性测试</vt:lpstr>
      <vt:lpstr>观察不同增益成形信号</vt:lpstr>
      <vt:lpstr>ADC刻度</vt:lpstr>
      <vt:lpstr>台基刻度</vt:lpstr>
      <vt:lpstr>SiPM暗噪声（单光电子谱）</vt:lpstr>
      <vt:lpstr>LYSO晶体+SiPM联调</vt:lpstr>
      <vt:lpstr>总结</vt:lpstr>
      <vt:lpstr>今后测试安排</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SPIROC2B报告</dc:title>
  <dc:creator>Shensen Zhao</dc:creator>
  <cp:lastModifiedBy>Shensen Zhao</cp:lastModifiedBy>
  <cp:revision>60</cp:revision>
  <dcterms:created xsi:type="dcterms:W3CDTF">2016-07-21T02:02:02Z</dcterms:created>
  <dcterms:modified xsi:type="dcterms:W3CDTF">2017-04-28T00:13:54Z</dcterms:modified>
</cp:coreProperties>
</file>