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tiff" ContentType="image/tiff"/>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5"/>
  </p:notesMasterIdLst>
  <p:sldIdLst>
    <p:sldId id="381" r:id="rId2"/>
    <p:sldId id="413" r:id="rId3"/>
    <p:sldId id="414" r:id="rId4"/>
    <p:sldId id="415" r:id="rId5"/>
    <p:sldId id="417" r:id="rId6"/>
    <p:sldId id="418" r:id="rId7"/>
    <p:sldId id="421" r:id="rId8"/>
    <p:sldId id="433" r:id="rId9"/>
    <p:sldId id="434" r:id="rId10"/>
    <p:sldId id="420" r:id="rId11"/>
    <p:sldId id="422" r:id="rId12"/>
    <p:sldId id="423" r:id="rId13"/>
    <p:sldId id="426" r:id="rId14"/>
    <p:sldId id="425" r:id="rId15"/>
    <p:sldId id="410" r:id="rId16"/>
    <p:sldId id="409" r:id="rId17"/>
    <p:sldId id="431" r:id="rId18"/>
    <p:sldId id="388" r:id="rId19"/>
    <p:sldId id="435" r:id="rId20"/>
    <p:sldId id="428" r:id="rId21"/>
    <p:sldId id="430" r:id="rId22"/>
    <p:sldId id="429" r:id="rId23"/>
    <p:sldId id="436" r:id="rId24"/>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Default Section" id="{21C70BEA-0A41-4231-B6C7-D37FA824556F}">
          <p14:sldIdLst>
            <p14:sldId id="381"/>
            <p14:sldId id="413"/>
            <p14:sldId id="414"/>
            <p14:sldId id="415"/>
            <p14:sldId id="417"/>
            <p14:sldId id="418"/>
            <p14:sldId id="421"/>
            <p14:sldId id="433"/>
            <p14:sldId id="434"/>
            <p14:sldId id="420"/>
            <p14:sldId id="422"/>
            <p14:sldId id="423"/>
            <p14:sldId id="426"/>
            <p14:sldId id="425"/>
            <p14:sldId id="410"/>
            <p14:sldId id="409"/>
            <p14:sldId id="431"/>
            <p14:sldId id="388"/>
            <p14:sldId id="435"/>
            <p14:sldId id="428"/>
            <p14:sldId id="430"/>
            <p14:sldId id="429"/>
            <p14:sldId id="436"/>
          </p14:sldIdLst>
        </p14:section>
        <p14:section name="Untitled Section" id="{587C5747-8A00-467F-9B93-4685C17C951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C80888"/>
    <a:srgbClr val="2805BD"/>
    <a:srgbClr val="00CC00"/>
    <a:srgbClr val="FFE285"/>
    <a:srgbClr val="FFDA65"/>
    <a:srgbClr val="FFFF00"/>
    <a:srgbClr val="DAFC10"/>
    <a:srgbClr val="F6DB1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933" autoAdjust="0"/>
  </p:normalViewPr>
  <p:slideViewPr>
    <p:cSldViewPr>
      <p:cViewPr>
        <p:scale>
          <a:sx n="75" d="100"/>
          <a:sy n="75" d="100"/>
        </p:scale>
        <p:origin x="-1824" y="-28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CDD7A6DD-FB7C-4A5D-8531-1416B485906F}" type="datetimeFigureOut">
              <a:rPr lang="en-GB" smtClean="0"/>
              <a:pPr/>
              <a:t>27/04/2017</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22961D6E-ECD4-476E-8FCD-FB1FEF9DDC9A}" type="slidenum">
              <a:rPr lang="en-GB" smtClean="0"/>
              <a:pPr/>
              <a:t>‹#›</a:t>
            </a:fld>
            <a:endParaRPr lang="en-GB"/>
          </a:p>
        </p:txBody>
      </p:sp>
    </p:spTree>
    <p:extLst>
      <p:ext uri="{BB962C8B-B14F-4D97-AF65-F5344CB8AC3E}">
        <p14:creationId xmlns="" xmlns:p14="http://schemas.microsoft.com/office/powerpoint/2010/main" val="2445252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285FAB5-852A-4A3B-9610-7DE9F3584BA1}" type="slidenum">
              <a:rPr lang="en-GB" smtClean="0"/>
              <a:pPr/>
              <a:t>1</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 xmlns:p14="http://schemas.microsoft.com/office/powerpoint/2010/main" val="17975823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285FAB5-852A-4A3B-9610-7DE9F3584BA1}" type="slidenum">
              <a:rPr lang="en-GB" smtClean="0"/>
              <a:pPr/>
              <a:t>12</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 xmlns:p14="http://schemas.microsoft.com/office/powerpoint/2010/main" val="17975823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285FAB5-852A-4A3B-9610-7DE9F3584BA1}" type="slidenum">
              <a:rPr lang="en-GB" smtClean="0"/>
              <a:pPr/>
              <a:t>13</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 xmlns:p14="http://schemas.microsoft.com/office/powerpoint/2010/main" val="17975823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285FAB5-852A-4A3B-9610-7DE9F3584BA1}" type="slidenum">
              <a:rPr lang="en-GB" smtClean="0"/>
              <a:pPr/>
              <a:t>14</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 xmlns:p14="http://schemas.microsoft.com/office/powerpoint/2010/main" val="17975823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285FAB5-852A-4A3B-9610-7DE9F3584BA1}" type="slidenum">
              <a:rPr lang="en-GB" smtClean="0"/>
              <a:pPr/>
              <a:t>15</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 xmlns:p14="http://schemas.microsoft.com/office/powerpoint/2010/main" val="17975823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285FAB5-852A-4A3B-9610-7DE9F3584BA1}" type="slidenum">
              <a:rPr lang="en-GB" smtClean="0"/>
              <a:pPr/>
              <a:t>16</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 xmlns:p14="http://schemas.microsoft.com/office/powerpoint/2010/main" val="17975823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285FAB5-852A-4A3B-9610-7DE9F3584BA1}" type="slidenum">
              <a:rPr lang="en-GB" smtClean="0"/>
              <a:pPr/>
              <a:t>19</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 xmlns:p14="http://schemas.microsoft.com/office/powerpoint/2010/main" val="17975823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285FAB5-852A-4A3B-9610-7DE9F3584BA1}" type="slidenum">
              <a:rPr lang="en-GB" smtClean="0"/>
              <a:pPr/>
              <a:t>20</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 xmlns:p14="http://schemas.microsoft.com/office/powerpoint/2010/main" val="17975823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285FAB5-852A-4A3B-9610-7DE9F3584BA1}" type="slidenum">
              <a:rPr lang="en-GB" smtClean="0"/>
              <a:pPr/>
              <a:t>21</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 xmlns:p14="http://schemas.microsoft.com/office/powerpoint/2010/main" val="17975823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285FAB5-852A-4A3B-9610-7DE9F3584BA1}" type="slidenum">
              <a:rPr lang="en-GB" smtClean="0"/>
              <a:pPr/>
              <a:t>22</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 xmlns:p14="http://schemas.microsoft.com/office/powerpoint/2010/main" val="17975823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285FAB5-852A-4A3B-9610-7DE9F3584BA1}" type="slidenum">
              <a:rPr lang="en-GB" smtClean="0"/>
              <a:pPr/>
              <a:t>23</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 xmlns:p14="http://schemas.microsoft.com/office/powerpoint/2010/main" val="1797582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285FAB5-852A-4A3B-9610-7DE9F3584BA1}" type="slidenum">
              <a:rPr lang="en-GB" smtClean="0"/>
              <a:pPr/>
              <a:t>2</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 xmlns:p14="http://schemas.microsoft.com/office/powerpoint/2010/main" val="1797582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285FAB5-852A-4A3B-9610-7DE9F3584BA1}" type="slidenum">
              <a:rPr lang="en-GB" smtClean="0"/>
              <a:pPr/>
              <a:t>3</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 xmlns:p14="http://schemas.microsoft.com/office/powerpoint/2010/main" val="1797582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285FAB5-852A-4A3B-9610-7DE9F3584BA1}" type="slidenum">
              <a:rPr lang="en-GB" smtClean="0"/>
              <a:pPr/>
              <a:t>4</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 xmlns:p14="http://schemas.microsoft.com/office/powerpoint/2010/main" val="1797582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285FAB5-852A-4A3B-9610-7DE9F3584BA1}" type="slidenum">
              <a:rPr lang="en-GB" smtClean="0"/>
              <a:pPr/>
              <a:t>5</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 xmlns:p14="http://schemas.microsoft.com/office/powerpoint/2010/main" val="1797582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285FAB5-852A-4A3B-9610-7DE9F3584BA1}" type="slidenum">
              <a:rPr lang="en-GB" smtClean="0"/>
              <a:pPr/>
              <a:t>6</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 xmlns:p14="http://schemas.microsoft.com/office/powerpoint/2010/main" val="17975823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285FAB5-852A-4A3B-9610-7DE9F3584BA1}" type="slidenum">
              <a:rPr lang="en-GB" smtClean="0"/>
              <a:pPr/>
              <a:t>9</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 xmlns:p14="http://schemas.microsoft.com/office/powerpoint/2010/main" val="1797582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285FAB5-852A-4A3B-9610-7DE9F3584BA1}" type="slidenum">
              <a:rPr lang="en-GB" smtClean="0"/>
              <a:pPr/>
              <a:t>10</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 xmlns:p14="http://schemas.microsoft.com/office/powerpoint/2010/main" val="1797582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285FAB5-852A-4A3B-9610-7DE9F3584BA1}" type="slidenum">
              <a:rPr lang="en-GB" smtClean="0"/>
              <a:pPr/>
              <a:t>11</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 xmlns:p14="http://schemas.microsoft.com/office/powerpoint/2010/main" val="1797582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r>
              <a:rPr lang="en-US" altLang="zh-CN" smtClean="0"/>
              <a:t>07/06/2015</a:t>
            </a:r>
            <a:endParaRPr lang="en-GB"/>
          </a:p>
        </p:txBody>
      </p:sp>
      <p:sp>
        <p:nvSpPr>
          <p:cNvPr id="5" name="Footer Placeholder 4"/>
          <p:cNvSpPr>
            <a:spLocks noGrp="1"/>
          </p:cNvSpPr>
          <p:nvPr>
            <p:ph type="ftr" sz="quarter" idx="11"/>
          </p:nvPr>
        </p:nvSpPr>
        <p:spPr/>
        <p:txBody>
          <a:bodyPr/>
          <a:lstStyle/>
          <a:p>
            <a:r>
              <a:rPr lang="en-GB" smtClean="0"/>
              <a:t>Ping Yang (CCNU &amp; CERN)</a:t>
            </a:r>
            <a:endParaRPr lang="en-GB"/>
          </a:p>
        </p:txBody>
      </p:sp>
      <p:sp>
        <p:nvSpPr>
          <p:cNvPr id="6" name="Slide Number Placeholder 5"/>
          <p:cNvSpPr>
            <a:spLocks noGrp="1"/>
          </p:cNvSpPr>
          <p:nvPr>
            <p:ph type="sldNum" sz="quarter" idx="12"/>
          </p:nvPr>
        </p:nvSpPr>
        <p:spPr/>
        <p:txBody>
          <a:bodyPr/>
          <a:lstStyle/>
          <a:p>
            <a:fld id="{A0C6A342-432A-4BA9-93B4-D1747E80A8B7}" type="slidenum">
              <a:rPr lang="en-GB" smtClean="0"/>
              <a:pPr/>
              <a:t>‹#›</a:t>
            </a:fld>
            <a:endParaRPr lang="en-GB"/>
          </a:p>
        </p:txBody>
      </p:sp>
    </p:spTree>
    <p:extLst>
      <p:ext uri="{BB962C8B-B14F-4D97-AF65-F5344CB8AC3E}">
        <p14:creationId xmlns="" xmlns:p14="http://schemas.microsoft.com/office/powerpoint/2010/main" val="3467164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r>
              <a:rPr lang="en-US" altLang="zh-CN" smtClean="0"/>
              <a:t>07/06/2015</a:t>
            </a:r>
            <a:endParaRPr lang="en-GB"/>
          </a:p>
        </p:txBody>
      </p:sp>
      <p:sp>
        <p:nvSpPr>
          <p:cNvPr id="5" name="Footer Placeholder 4"/>
          <p:cNvSpPr>
            <a:spLocks noGrp="1"/>
          </p:cNvSpPr>
          <p:nvPr>
            <p:ph type="ftr" sz="quarter" idx="11"/>
          </p:nvPr>
        </p:nvSpPr>
        <p:spPr/>
        <p:txBody>
          <a:bodyPr/>
          <a:lstStyle/>
          <a:p>
            <a:r>
              <a:rPr lang="en-GB" smtClean="0"/>
              <a:t>Ping Yang (CCNU &amp; CERN)</a:t>
            </a:r>
            <a:endParaRPr lang="en-GB"/>
          </a:p>
        </p:txBody>
      </p:sp>
      <p:sp>
        <p:nvSpPr>
          <p:cNvPr id="6" name="Slide Number Placeholder 5"/>
          <p:cNvSpPr>
            <a:spLocks noGrp="1"/>
          </p:cNvSpPr>
          <p:nvPr>
            <p:ph type="sldNum" sz="quarter" idx="12"/>
          </p:nvPr>
        </p:nvSpPr>
        <p:spPr/>
        <p:txBody>
          <a:bodyPr/>
          <a:lstStyle/>
          <a:p>
            <a:fld id="{A0C6A342-432A-4BA9-93B4-D1747E80A8B7}" type="slidenum">
              <a:rPr lang="en-GB" smtClean="0"/>
              <a:pPr/>
              <a:t>‹#›</a:t>
            </a:fld>
            <a:endParaRPr lang="en-GB"/>
          </a:p>
        </p:txBody>
      </p:sp>
    </p:spTree>
    <p:extLst>
      <p:ext uri="{BB962C8B-B14F-4D97-AF65-F5344CB8AC3E}">
        <p14:creationId xmlns="" xmlns:p14="http://schemas.microsoft.com/office/powerpoint/2010/main" val="2008811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r>
              <a:rPr lang="en-US" altLang="zh-CN" smtClean="0"/>
              <a:t>07/06/2015</a:t>
            </a:r>
            <a:endParaRPr lang="en-GB"/>
          </a:p>
        </p:txBody>
      </p:sp>
      <p:sp>
        <p:nvSpPr>
          <p:cNvPr id="5" name="Footer Placeholder 4"/>
          <p:cNvSpPr>
            <a:spLocks noGrp="1"/>
          </p:cNvSpPr>
          <p:nvPr>
            <p:ph type="ftr" sz="quarter" idx="11"/>
          </p:nvPr>
        </p:nvSpPr>
        <p:spPr/>
        <p:txBody>
          <a:bodyPr/>
          <a:lstStyle/>
          <a:p>
            <a:r>
              <a:rPr lang="en-GB" smtClean="0"/>
              <a:t>Ping Yang (CCNU &amp; CERN)</a:t>
            </a:r>
            <a:endParaRPr lang="en-GB"/>
          </a:p>
        </p:txBody>
      </p:sp>
      <p:sp>
        <p:nvSpPr>
          <p:cNvPr id="6" name="Slide Number Placeholder 5"/>
          <p:cNvSpPr>
            <a:spLocks noGrp="1"/>
          </p:cNvSpPr>
          <p:nvPr>
            <p:ph type="sldNum" sz="quarter" idx="12"/>
          </p:nvPr>
        </p:nvSpPr>
        <p:spPr/>
        <p:txBody>
          <a:bodyPr/>
          <a:lstStyle/>
          <a:p>
            <a:fld id="{A0C6A342-432A-4BA9-93B4-D1747E80A8B7}" type="slidenum">
              <a:rPr lang="en-GB" smtClean="0"/>
              <a:pPr/>
              <a:t>‹#›</a:t>
            </a:fld>
            <a:endParaRPr lang="en-GB"/>
          </a:p>
        </p:txBody>
      </p:sp>
    </p:spTree>
    <p:extLst>
      <p:ext uri="{BB962C8B-B14F-4D97-AF65-F5344CB8AC3E}">
        <p14:creationId xmlns="" xmlns:p14="http://schemas.microsoft.com/office/powerpoint/2010/main" val="3873704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r>
              <a:rPr lang="en-US" altLang="zh-CN" smtClean="0"/>
              <a:t>07/06/2015</a:t>
            </a:r>
            <a:endParaRPr lang="en-GB"/>
          </a:p>
        </p:txBody>
      </p:sp>
      <p:sp>
        <p:nvSpPr>
          <p:cNvPr id="5" name="Footer Placeholder 4"/>
          <p:cNvSpPr>
            <a:spLocks noGrp="1"/>
          </p:cNvSpPr>
          <p:nvPr>
            <p:ph type="ftr" sz="quarter" idx="11"/>
          </p:nvPr>
        </p:nvSpPr>
        <p:spPr/>
        <p:txBody>
          <a:bodyPr/>
          <a:lstStyle/>
          <a:p>
            <a:r>
              <a:rPr lang="en-GB" smtClean="0"/>
              <a:t>Ping Yang (CCNU &amp; CERN)</a:t>
            </a:r>
            <a:endParaRPr lang="en-GB"/>
          </a:p>
        </p:txBody>
      </p:sp>
      <p:sp>
        <p:nvSpPr>
          <p:cNvPr id="6" name="Slide Number Placeholder 5"/>
          <p:cNvSpPr>
            <a:spLocks noGrp="1"/>
          </p:cNvSpPr>
          <p:nvPr>
            <p:ph type="sldNum" sz="quarter" idx="12"/>
          </p:nvPr>
        </p:nvSpPr>
        <p:spPr/>
        <p:txBody>
          <a:bodyPr/>
          <a:lstStyle/>
          <a:p>
            <a:fld id="{DFB24407-8628-4F92-84F1-543C056FDBE5}" type="slidenum">
              <a:rPr lang="en-GB" smtClean="0"/>
              <a:pPr/>
              <a:t>‹#›</a:t>
            </a:fld>
            <a:endParaRPr lang="en-GB"/>
          </a:p>
        </p:txBody>
      </p:sp>
    </p:spTree>
    <p:extLst>
      <p:ext uri="{BB962C8B-B14F-4D97-AF65-F5344CB8AC3E}">
        <p14:creationId xmlns="" xmlns:p14="http://schemas.microsoft.com/office/powerpoint/2010/main" val="626324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altLang="zh-CN" smtClean="0"/>
              <a:t>07/06/2015</a:t>
            </a:r>
            <a:endParaRPr lang="en-GB"/>
          </a:p>
        </p:txBody>
      </p:sp>
      <p:sp>
        <p:nvSpPr>
          <p:cNvPr id="5" name="Footer Placeholder 4"/>
          <p:cNvSpPr>
            <a:spLocks noGrp="1"/>
          </p:cNvSpPr>
          <p:nvPr>
            <p:ph type="ftr" sz="quarter" idx="11"/>
          </p:nvPr>
        </p:nvSpPr>
        <p:spPr/>
        <p:txBody>
          <a:bodyPr/>
          <a:lstStyle/>
          <a:p>
            <a:r>
              <a:rPr lang="en-GB" smtClean="0"/>
              <a:t>Ping Yang (CCNU &amp; CERN)</a:t>
            </a:r>
            <a:endParaRPr lang="en-GB"/>
          </a:p>
        </p:txBody>
      </p:sp>
      <p:sp>
        <p:nvSpPr>
          <p:cNvPr id="6" name="Slide Number Placeholder 5"/>
          <p:cNvSpPr>
            <a:spLocks noGrp="1"/>
          </p:cNvSpPr>
          <p:nvPr>
            <p:ph type="sldNum" sz="quarter" idx="12"/>
          </p:nvPr>
        </p:nvSpPr>
        <p:spPr/>
        <p:txBody>
          <a:bodyPr/>
          <a:lstStyle/>
          <a:p>
            <a:fld id="{A0C6A342-432A-4BA9-93B4-D1747E80A8B7}" type="slidenum">
              <a:rPr lang="en-GB" smtClean="0"/>
              <a:pPr/>
              <a:t>‹#›</a:t>
            </a:fld>
            <a:endParaRPr lang="en-GB"/>
          </a:p>
        </p:txBody>
      </p:sp>
    </p:spTree>
    <p:extLst>
      <p:ext uri="{BB962C8B-B14F-4D97-AF65-F5344CB8AC3E}">
        <p14:creationId xmlns="" xmlns:p14="http://schemas.microsoft.com/office/powerpoint/2010/main" val="2347729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r>
              <a:rPr lang="en-US" altLang="zh-CN" smtClean="0"/>
              <a:t>07/06/2015</a:t>
            </a:r>
            <a:endParaRPr lang="en-GB"/>
          </a:p>
        </p:txBody>
      </p:sp>
      <p:sp>
        <p:nvSpPr>
          <p:cNvPr id="6" name="Footer Placeholder 5"/>
          <p:cNvSpPr>
            <a:spLocks noGrp="1"/>
          </p:cNvSpPr>
          <p:nvPr>
            <p:ph type="ftr" sz="quarter" idx="11"/>
          </p:nvPr>
        </p:nvSpPr>
        <p:spPr/>
        <p:txBody>
          <a:bodyPr/>
          <a:lstStyle/>
          <a:p>
            <a:r>
              <a:rPr lang="en-GB" smtClean="0"/>
              <a:t>Ping Yang (CCNU &amp; CERN)</a:t>
            </a:r>
            <a:endParaRPr lang="en-GB"/>
          </a:p>
        </p:txBody>
      </p:sp>
      <p:sp>
        <p:nvSpPr>
          <p:cNvPr id="7" name="Slide Number Placeholder 6"/>
          <p:cNvSpPr>
            <a:spLocks noGrp="1"/>
          </p:cNvSpPr>
          <p:nvPr>
            <p:ph type="sldNum" sz="quarter" idx="12"/>
          </p:nvPr>
        </p:nvSpPr>
        <p:spPr/>
        <p:txBody>
          <a:bodyPr/>
          <a:lstStyle/>
          <a:p>
            <a:fld id="{A0C6A342-432A-4BA9-93B4-D1747E80A8B7}" type="slidenum">
              <a:rPr lang="en-GB" smtClean="0"/>
              <a:pPr/>
              <a:t>‹#›</a:t>
            </a:fld>
            <a:endParaRPr lang="en-GB"/>
          </a:p>
        </p:txBody>
      </p:sp>
    </p:spTree>
    <p:extLst>
      <p:ext uri="{BB962C8B-B14F-4D97-AF65-F5344CB8AC3E}">
        <p14:creationId xmlns="" xmlns:p14="http://schemas.microsoft.com/office/powerpoint/2010/main" val="2263235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r>
              <a:rPr lang="en-US" altLang="zh-CN" smtClean="0"/>
              <a:t>07/06/2015</a:t>
            </a:r>
            <a:endParaRPr lang="en-GB"/>
          </a:p>
        </p:txBody>
      </p:sp>
      <p:sp>
        <p:nvSpPr>
          <p:cNvPr id="8" name="Footer Placeholder 7"/>
          <p:cNvSpPr>
            <a:spLocks noGrp="1"/>
          </p:cNvSpPr>
          <p:nvPr>
            <p:ph type="ftr" sz="quarter" idx="11"/>
          </p:nvPr>
        </p:nvSpPr>
        <p:spPr/>
        <p:txBody>
          <a:bodyPr/>
          <a:lstStyle/>
          <a:p>
            <a:r>
              <a:rPr lang="en-GB" smtClean="0"/>
              <a:t>Ping Yang (CCNU &amp; CERN)</a:t>
            </a:r>
            <a:endParaRPr lang="en-GB"/>
          </a:p>
        </p:txBody>
      </p:sp>
      <p:sp>
        <p:nvSpPr>
          <p:cNvPr id="9" name="Slide Number Placeholder 8"/>
          <p:cNvSpPr>
            <a:spLocks noGrp="1"/>
          </p:cNvSpPr>
          <p:nvPr>
            <p:ph type="sldNum" sz="quarter" idx="12"/>
          </p:nvPr>
        </p:nvSpPr>
        <p:spPr/>
        <p:txBody>
          <a:bodyPr/>
          <a:lstStyle/>
          <a:p>
            <a:fld id="{A0C6A342-432A-4BA9-93B4-D1747E80A8B7}" type="slidenum">
              <a:rPr lang="en-GB" smtClean="0"/>
              <a:pPr/>
              <a:t>‹#›</a:t>
            </a:fld>
            <a:endParaRPr lang="en-GB"/>
          </a:p>
        </p:txBody>
      </p:sp>
    </p:spTree>
    <p:extLst>
      <p:ext uri="{BB962C8B-B14F-4D97-AF65-F5344CB8AC3E}">
        <p14:creationId xmlns="" xmlns:p14="http://schemas.microsoft.com/office/powerpoint/2010/main" val="2971205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r>
              <a:rPr lang="en-US" altLang="zh-CN" smtClean="0"/>
              <a:t>07/06/2015</a:t>
            </a:r>
            <a:endParaRPr lang="en-GB"/>
          </a:p>
        </p:txBody>
      </p:sp>
      <p:sp>
        <p:nvSpPr>
          <p:cNvPr id="4" name="Footer Placeholder 3"/>
          <p:cNvSpPr>
            <a:spLocks noGrp="1"/>
          </p:cNvSpPr>
          <p:nvPr>
            <p:ph type="ftr" sz="quarter" idx="11"/>
          </p:nvPr>
        </p:nvSpPr>
        <p:spPr/>
        <p:txBody>
          <a:bodyPr/>
          <a:lstStyle/>
          <a:p>
            <a:r>
              <a:rPr lang="en-GB" smtClean="0"/>
              <a:t>Ping Yang (CCNU &amp; CERN)</a:t>
            </a:r>
            <a:endParaRPr lang="en-GB"/>
          </a:p>
        </p:txBody>
      </p:sp>
      <p:sp>
        <p:nvSpPr>
          <p:cNvPr id="5" name="Slide Number Placeholder 4"/>
          <p:cNvSpPr>
            <a:spLocks noGrp="1"/>
          </p:cNvSpPr>
          <p:nvPr>
            <p:ph type="sldNum" sz="quarter" idx="12"/>
          </p:nvPr>
        </p:nvSpPr>
        <p:spPr/>
        <p:txBody>
          <a:bodyPr/>
          <a:lstStyle/>
          <a:p>
            <a:fld id="{A0C6A342-432A-4BA9-93B4-D1747E80A8B7}" type="slidenum">
              <a:rPr lang="en-GB" smtClean="0"/>
              <a:pPr/>
              <a:t>‹#›</a:t>
            </a:fld>
            <a:endParaRPr lang="en-GB"/>
          </a:p>
        </p:txBody>
      </p:sp>
    </p:spTree>
    <p:extLst>
      <p:ext uri="{BB962C8B-B14F-4D97-AF65-F5344CB8AC3E}">
        <p14:creationId xmlns="" xmlns:p14="http://schemas.microsoft.com/office/powerpoint/2010/main" val="784015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zh-CN" smtClean="0"/>
              <a:t>07/06/2015</a:t>
            </a:r>
            <a:endParaRPr lang="en-GB"/>
          </a:p>
        </p:txBody>
      </p:sp>
      <p:sp>
        <p:nvSpPr>
          <p:cNvPr id="3" name="Footer Placeholder 2"/>
          <p:cNvSpPr>
            <a:spLocks noGrp="1"/>
          </p:cNvSpPr>
          <p:nvPr>
            <p:ph type="ftr" sz="quarter" idx="11"/>
          </p:nvPr>
        </p:nvSpPr>
        <p:spPr/>
        <p:txBody>
          <a:bodyPr/>
          <a:lstStyle/>
          <a:p>
            <a:r>
              <a:rPr lang="en-GB" smtClean="0"/>
              <a:t>Ping Yang (CCNU &amp; CERN)</a:t>
            </a:r>
            <a:endParaRPr lang="en-GB"/>
          </a:p>
        </p:txBody>
      </p:sp>
      <p:sp>
        <p:nvSpPr>
          <p:cNvPr id="4" name="Slide Number Placeholder 3"/>
          <p:cNvSpPr>
            <a:spLocks noGrp="1"/>
          </p:cNvSpPr>
          <p:nvPr>
            <p:ph type="sldNum" sz="quarter" idx="12"/>
          </p:nvPr>
        </p:nvSpPr>
        <p:spPr/>
        <p:txBody>
          <a:bodyPr/>
          <a:lstStyle/>
          <a:p>
            <a:fld id="{A0C6A342-432A-4BA9-93B4-D1747E80A8B7}" type="slidenum">
              <a:rPr lang="en-GB" smtClean="0"/>
              <a:pPr/>
              <a:t>‹#›</a:t>
            </a:fld>
            <a:endParaRPr lang="en-GB"/>
          </a:p>
        </p:txBody>
      </p:sp>
    </p:spTree>
    <p:extLst>
      <p:ext uri="{BB962C8B-B14F-4D97-AF65-F5344CB8AC3E}">
        <p14:creationId xmlns="" xmlns:p14="http://schemas.microsoft.com/office/powerpoint/2010/main" val="633335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altLang="zh-CN" smtClean="0"/>
              <a:t>07/06/2015</a:t>
            </a:r>
            <a:endParaRPr lang="en-GB"/>
          </a:p>
        </p:txBody>
      </p:sp>
      <p:sp>
        <p:nvSpPr>
          <p:cNvPr id="6" name="Footer Placeholder 5"/>
          <p:cNvSpPr>
            <a:spLocks noGrp="1"/>
          </p:cNvSpPr>
          <p:nvPr>
            <p:ph type="ftr" sz="quarter" idx="11"/>
          </p:nvPr>
        </p:nvSpPr>
        <p:spPr/>
        <p:txBody>
          <a:bodyPr/>
          <a:lstStyle/>
          <a:p>
            <a:r>
              <a:rPr lang="en-GB" smtClean="0"/>
              <a:t>Ping Yang (CCNU &amp; CERN)</a:t>
            </a:r>
            <a:endParaRPr lang="en-GB"/>
          </a:p>
        </p:txBody>
      </p:sp>
      <p:sp>
        <p:nvSpPr>
          <p:cNvPr id="7" name="Slide Number Placeholder 6"/>
          <p:cNvSpPr>
            <a:spLocks noGrp="1"/>
          </p:cNvSpPr>
          <p:nvPr>
            <p:ph type="sldNum" sz="quarter" idx="12"/>
          </p:nvPr>
        </p:nvSpPr>
        <p:spPr/>
        <p:txBody>
          <a:bodyPr/>
          <a:lstStyle/>
          <a:p>
            <a:fld id="{A0C6A342-432A-4BA9-93B4-D1747E80A8B7}" type="slidenum">
              <a:rPr lang="en-GB" smtClean="0"/>
              <a:pPr/>
              <a:t>‹#›</a:t>
            </a:fld>
            <a:endParaRPr lang="en-GB"/>
          </a:p>
        </p:txBody>
      </p:sp>
    </p:spTree>
    <p:extLst>
      <p:ext uri="{BB962C8B-B14F-4D97-AF65-F5344CB8AC3E}">
        <p14:creationId xmlns="" xmlns:p14="http://schemas.microsoft.com/office/powerpoint/2010/main" val="2038631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altLang="zh-CN" smtClean="0"/>
              <a:t>07/06/2015</a:t>
            </a:r>
            <a:endParaRPr lang="en-GB"/>
          </a:p>
        </p:txBody>
      </p:sp>
      <p:sp>
        <p:nvSpPr>
          <p:cNvPr id="6" name="Footer Placeholder 5"/>
          <p:cNvSpPr>
            <a:spLocks noGrp="1"/>
          </p:cNvSpPr>
          <p:nvPr>
            <p:ph type="ftr" sz="quarter" idx="11"/>
          </p:nvPr>
        </p:nvSpPr>
        <p:spPr/>
        <p:txBody>
          <a:bodyPr/>
          <a:lstStyle/>
          <a:p>
            <a:r>
              <a:rPr lang="en-GB" smtClean="0"/>
              <a:t>Ping Yang (CCNU &amp; CERN)</a:t>
            </a:r>
            <a:endParaRPr lang="en-GB"/>
          </a:p>
        </p:txBody>
      </p:sp>
      <p:sp>
        <p:nvSpPr>
          <p:cNvPr id="7" name="Slide Number Placeholder 6"/>
          <p:cNvSpPr>
            <a:spLocks noGrp="1"/>
          </p:cNvSpPr>
          <p:nvPr>
            <p:ph type="sldNum" sz="quarter" idx="12"/>
          </p:nvPr>
        </p:nvSpPr>
        <p:spPr/>
        <p:txBody>
          <a:bodyPr/>
          <a:lstStyle/>
          <a:p>
            <a:fld id="{A0C6A342-432A-4BA9-93B4-D1747E80A8B7}" type="slidenum">
              <a:rPr lang="en-GB" smtClean="0"/>
              <a:pPr/>
              <a:t>‹#›</a:t>
            </a:fld>
            <a:endParaRPr lang="en-GB"/>
          </a:p>
        </p:txBody>
      </p:sp>
    </p:spTree>
    <p:extLst>
      <p:ext uri="{BB962C8B-B14F-4D97-AF65-F5344CB8AC3E}">
        <p14:creationId xmlns="" xmlns:p14="http://schemas.microsoft.com/office/powerpoint/2010/main" val="2192475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zh-CN" smtClean="0"/>
              <a:t>07/06/2015</a:t>
            </a:r>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Ping Yang (CCNU &amp; CERN)</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C6A342-432A-4BA9-93B4-D1747E80A8B7}" type="slidenum">
              <a:rPr lang="en-GB" smtClean="0"/>
              <a:pPr/>
              <a:t>‹#›</a:t>
            </a:fld>
            <a:endParaRPr lang="en-GB"/>
          </a:p>
        </p:txBody>
      </p:sp>
    </p:spTree>
    <p:extLst>
      <p:ext uri="{BB962C8B-B14F-4D97-AF65-F5344CB8AC3E}">
        <p14:creationId xmlns="" xmlns:p14="http://schemas.microsoft.com/office/powerpoint/2010/main" val="124843479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55576" y="620688"/>
            <a:ext cx="7776864"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30" name="Straight Connector 12"/>
          <p:cNvCxnSpPr/>
          <p:nvPr/>
        </p:nvCxnSpPr>
        <p:spPr>
          <a:xfrm>
            <a:off x="810651" y="6393177"/>
            <a:ext cx="7776864"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655676" y="2132856"/>
            <a:ext cx="5832648" cy="523220"/>
          </a:xfrm>
          <a:prstGeom prst="rect">
            <a:avLst/>
          </a:prstGeom>
          <a:noFill/>
        </p:spPr>
        <p:txBody>
          <a:bodyPr wrap="square" rtlCol="0">
            <a:spAutoFit/>
          </a:bodyPr>
          <a:lstStyle/>
          <a:p>
            <a:pPr lvl="1"/>
            <a:r>
              <a:rPr lang="zh-CN" altLang="en-US" sz="2800" dirty="0" smtClean="0">
                <a:cs typeface="Times New Roman" pitchFamily="18" charset="0"/>
              </a:rPr>
              <a:t>电子器件抗辐射性能测试系统</a:t>
            </a:r>
            <a:endParaRPr lang="en-US" altLang="zh-CN" sz="2800" dirty="0" smtClean="0">
              <a:cs typeface="Times New Roman" pitchFamily="18" charset="0"/>
            </a:endParaRPr>
          </a:p>
        </p:txBody>
      </p:sp>
      <p:sp>
        <p:nvSpPr>
          <p:cNvPr id="49" name="Title 1"/>
          <p:cNvSpPr txBox="1">
            <a:spLocks/>
          </p:cNvSpPr>
          <p:nvPr/>
        </p:nvSpPr>
        <p:spPr>
          <a:xfrm>
            <a:off x="0" y="586"/>
            <a:ext cx="9144000" cy="629920"/>
          </a:xfrm>
          <a:prstGeom prst="rect">
            <a:avLst/>
          </a:prstGeom>
        </p:spPr>
        <p:txBody>
          <a:bodyPr vert="horz" lIns="91440" tIns="45720" rIns="91440" bIns="45720" rtlCol="0" anchor="ctr">
            <a:noAutofit/>
          </a:bodyPr>
          <a:lstStyle/>
          <a:p>
            <a:pPr algn="ctr"/>
            <a:endParaRPr lang="en-US" altLang="zh-CN" sz="3200" b="1" dirty="0"/>
          </a:p>
        </p:txBody>
      </p:sp>
      <p:sp>
        <p:nvSpPr>
          <p:cNvPr id="9" name="TextBox 8"/>
          <p:cNvSpPr txBox="1"/>
          <p:nvPr/>
        </p:nvSpPr>
        <p:spPr>
          <a:xfrm>
            <a:off x="2483768" y="2708920"/>
            <a:ext cx="3672408" cy="1569660"/>
          </a:xfrm>
          <a:prstGeom prst="rect">
            <a:avLst/>
          </a:prstGeom>
          <a:noFill/>
        </p:spPr>
        <p:txBody>
          <a:bodyPr wrap="square" rtlCol="0">
            <a:spAutoFit/>
          </a:bodyPr>
          <a:lstStyle/>
          <a:p>
            <a:pPr lvl="1"/>
            <a:r>
              <a:rPr lang="zh-CN" altLang="en-US" sz="2400" dirty="0" smtClean="0">
                <a:cs typeface="Times New Roman" pitchFamily="18" charset="0"/>
              </a:rPr>
              <a:t>                 </a:t>
            </a:r>
            <a:endParaRPr lang="en-US" altLang="zh-CN" sz="2400" dirty="0" smtClean="0">
              <a:cs typeface="Times New Roman" pitchFamily="18" charset="0"/>
            </a:endParaRPr>
          </a:p>
          <a:p>
            <a:pPr lvl="1"/>
            <a:endParaRPr lang="en-US" altLang="zh-CN" sz="2400" dirty="0" smtClean="0">
              <a:cs typeface="Times New Roman" pitchFamily="18" charset="0"/>
            </a:endParaRPr>
          </a:p>
          <a:p>
            <a:pPr lvl="1"/>
            <a:r>
              <a:rPr lang="en-US" altLang="zh-CN" sz="2400" dirty="0">
                <a:cs typeface="Times New Roman" pitchFamily="18" charset="0"/>
              </a:rPr>
              <a:t> </a:t>
            </a:r>
            <a:r>
              <a:rPr lang="en-US" altLang="zh-CN" sz="2400" dirty="0" smtClean="0">
                <a:cs typeface="Times New Roman" pitchFamily="18" charset="0"/>
              </a:rPr>
              <a:t>               </a:t>
            </a:r>
            <a:r>
              <a:rPr lang="zh-CN" altLang="en-US" sz="2400" dirty="0" smtClean="0">
                <a:cs typeface="Times New Roman" pitchFamily="18" charset="0"/>
              </a:rPr>
              <a:t>刘 军</a:t>
            </a:r>
            <a:endParaRPr lang="en-US" altLang="zh-CN" sz="2400" dirty="0" smtClean="0">
              <a:cs typeface="Times New Roman" pitchFamily="18" charset="0"/>
            </a:endParaRPr>
          </a:p>
          <a:p>
            <a:pPr lvl="1"/>
            <a:r>
              <a:rPr lang="zh-CN" altLang="en-US" sz="2400" dirty="0" smtClean="0">
                <a:cs typeface="Times New Roman" pitchFamily="18" charset="0"/>
              </a:rPr>
              <a:t>        华中师范大学</a:t>
            </a:r>
            <a:r>
              <a:rPr lang="en-US" altLang="zh-CN" sz="2400" dirty="0" smtClean="0">
                <a:cs typeface="Times New Roman" pitchFamily="18" charset="0"/>
              </a:rPr>
              <a:t> </a:t>
            </a:r>
            <a:endParaRPr lang="en-GB" altLang="zh-CN" sz="2400" dirty="0" smtClean="0">
              <a:cs typeface="Times New Roman" pitchFamily="18" charset="0"/>
            </a:endParaRPr>
          </a:p>
        </p:txBody>
      </p:sp>
    </p:spTree>
    <p:extLst>
      <p:ext uri="{BB962C8B-B14F-4D97-AF65-F5344CB8AC3E}">
        <p14:creationId xmlns="" xmlns:p14="http://schemas.microsoft.com/office/powerpoint/2010/main" val="40716751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55576" y="620688"/>
            <a:ext cx="7776864"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30" name="Straight Connector 12"/>
          <p:cNvCxnSpPr/>
          <p:nvPr/>
        </p:nvCxnSpPr>
        <p:spPr>
          <a:xfrm>
            <a:off x="810651" y="6393177"/>
            <a:ext cx="7776864"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49" name="Title 1"/>
          <p:cNvSpPr txBox="1">
            <a:spLocks/>
          </p:cNvSpPr>
          <p:nvPr/>
        </p:nvSpPr>
        <p:spPr>
          <a:xfrm>
            <a:off x="0" y="586"/>
            <a:ext cx="9144000" cy="629920"/>
          </a:xfrm>
          <a:prstGeom prst="rect">
            <a:avLst/>
          </a:prstGeom>
        </p:spPr>
        <p:txBody>
          <a:bodyPr vert="horz" lIns="91440" tIns="45720" rIns="91440" bIns="45720" rtlCol="0" anchor="ctr">
            <a:noAutofit/>
          </a:bodyPr>
          <a:lstStyle/>
          <a:p>
            <a:pPr algn="ctr"/>
            <a:endParaRPr lang="en-US" altLang="zh-CN" sz="3200" b="1" dirty="0"/>
          </a:p>
        </p:txBody>
      </p:sp>
      <p:sp>
        <p:nvSpPr>
          <p:cNvPr id="6" name="TextBox 5"/>
          <p:cNvSpPr txBox="1"/>
          <p:nvPr/>
        </p:nvSpPr>
        <p:spPr>
          <a:xfrm>
            <a:off x="755576" y="4437112"/>
            <a:ext cx="7920880" cy="1323439"/>
          </a:xfrm>
          <a:prstGeom prst="rect">
            <a:avLst/>
          </a:prstGeom>
          <a:noFill/>
        </p:spPr>
        <p:txBody>
          <a:bodyPr wrap="square" rtlCol="0">
            <a:spAutoFit/>
          </a:bodyPr>
          <a:lstStyle/>
          <a:p>
            <a:pPr lvl="1"/>
            <a:r>
              <a:rPr lang="en-US" altLang="zh-CN" sz="1600" dirty="0" smtClean="0"/>
              <a:t>1</a:t>
            </a:r>
            <a:r>
              <a:rPr lang="zh-CN" altLang="en-US" sz="1600" dirty="0" smtClean="0"/>
              <a:t>）</a:t>
            </a:r>
            <a:r>
              <a:rPr lang="zh-CN" altLang="zh-CN" sz="1600" dirty="0" smtClean="0"/>
              <a:t>通过</a:t>
            </a:r>
            <a:r>
              <a:rPr lang="zh-CN" altLang="zh-CN" sz="1600" dirty="0"/>
              <a:t>被测器件读出板上的光学标记点标定被测器件的位置</a:t>
            </a:r>
            <a:r>
              <a:rPr lang="zh-CN" altLang="zh-CN" sz="1600" dirty="0" smtClean="0"/>
              <a:t>；</a:t>
            </a:r>
            <a:endParaRPr lang="en-US" altLang="zh-CN" sz="1600" dirty="0" smtClean="0"/>
          </a:p>
          <a:p>
            <a:pPr lvl="1"/>
            <a:r>
              <a:rPr lang="en-US" altLang="zh-CN" sz="1600" dirty="0" smtClean="0">
                <a:cs typeface="Times New Roman" pitchFamily="18" charset="0"/>
              </a:rPr>
              <a:t>2</a:t>
            </a:r>
            <a:r>
              <a:rPr lang="zh-CN" altLang="en-US" sz="1600" dirty="0" smtClean="0">
                <a:cs typeface="Times New Roman" pitchFamily="18" charset="0"/>
              </a:rPr>
              <a:t>）</a:t>
            </a:r>
            <a:r>
              <a:rPr lang="zh-CN" altLang="zh-CN" sz="1600" dirty="0"/>
              <a:t>通过定位孔将被测器件读出板和像素芯片读出板对齐，要求经过像素芯片读出板上预留的观察孔看到被测器件读出板上的光学标记</a:t>
            </a:r>
            <a:r>
              <a:rPr lang="zh-CN" altLang="zh-CN" sz="1600" dirty="0" smtClean="0"/>
              <a:t>；</a:t>
            </a:r>
            <a:endParaRPr lang="en-US" altLang="zh-CN" sz="1600" dirty="0" smtClean="0"/>
          </a:p>
          <a:p>
            <a:pPr lvl="1"/>
            <a:r>
              <a:rPr lang="en-US" altLang="zh-CN" sz="1600" dirty="0" smtClean="0">
                <a:cs typeface="Times New Roman" pitchFamily="18" charset="0"/>
              </a:rPr>
              <a:t>3</a:t>
            </a:r>
            <a:r>
              <a:rPr lang="zh-CN" altLang="en-US" sz="1600" dirty="0" smtClean="0">
                <a:cs typeface="Times New Roman" pitchFamily="18" charset="0"/>
              </a:rPr>
              <a:t>）</a:t>
            </a:r>
            <a:r>
              <a:rPr lang="zh-CN" altLang="zh-CN" sz="1600" dirty="0"/>
              <a:t>通过被测器件读出板上的光学标记标定像素芯片的位置，从而计算出被测器件和像素芯片的相对位置</a:t>
            </a:r>
            <a:endParaRPr lang="en-GB" altLang="zh-CN" sz="1600" dirty="0" smtClean="0">
              <a:cs typeface="Times New Roman" pitchFamily="18" charset="0"/>
            </a:endParaRPr>
          </a:p>
        </p:txBody>
      </p:sp>
      <p:sp>
        <p:nvSpPr>
          <p:cNvPr id="9" name="TextBox 8"/>
          <p:cNvSpPr txBox="1"/>
          <p:nvPr/>
        </p:nvSpPr>
        <p:spPr>
          <a:xfrm>
            <a:off x="3131840" y="97468"/>
            <a:ext cx="3384376" cy="523220"/>
          </a:xfrm>
          <a:prstGeom prst="rect">
            <a:avLst/>
          </a:prstGeom>
          <a:noFill/>
        </p:spPr>
        <p:txBody>
          <a:bodyPr wrap="square" rtlCol="0">
            <a:spAutoFit/>
          </a:bodyPr>
          <a:lstStyle/>
          <a:p>
            <a:pPr lvl="1"/>
            <a:r>
              <a:rPr lang="zh-CN" altLang="en-US" sz="2800" b="1" dirty="0" smtClean="0">
                <a:cs typeface="Times New Roman" pitchFamily="18" charset="0"/>
              </a:rPr>
              <a:t>相对位置标定</a:t>
            </a:r>
            <a:endParaRPr lang="en-GB" altLang="zh-CN" sz="2800" b="1" dirty="0" smtClean="0">
              <a:cs typeface="Times New Roman" pitchFamily="18" charset="0"/>
            </a:endParaRPr>
          </a:p>
        </p:txBody>
      </p:sp>
      <p:pic>
        <p:nvPicPr>
          <p:cNvPr id="11" name="图片 10"/>
          <p:cNvPicPr/>
          <p:nvPr/>
        </p:nvPicPr>
        <p:blipFill>
          <a:blip r:embed="rId3" cstate="print"/>
          <a:stretch>
            <a:fillRect/>
          </a:stretch>
        </p:blipFill>
        <p:spPr>
          <a:xfrm>
            <a:off x="1438846" y="711859"/>
            <a:ext cx="6120680" cy="3561385"/>
          </a:xfrm>
          <a:prstGeom prst="rect">
            <a:avLst/>
          </a:prstGeom>
        </p:spPr>
      </p:pic>
    </p:spTree>
    <p:extLst>
      <p:ext uri="{BB962C8B-B14F-4D97-AF65-F5344CB8AC3E}">
        <p14:creationId xmlns="" xmlns:p14="http://schemas.microsoft.com/office/powerpoint/2010/main" val="20589172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55576" y="620688"/>
            <a:ext cx="7776864"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30" name="Straight Connector 12"/>
          <p:cNvCxnSpPr/>
          <p:nvPr/>
        </p:nvCxnSpPr>
        <p:spPr>
          <a:xfrm>
            <a:off x="810651" y="6393177"/>
            <a:ext cx="7776864"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49" name="Title 1"/>
          <p:cNvSpPr txBox="1">
            <a:spLocks/>
          </p:cNvSpPr>
          <p:nvPr/>
        </p:nvSpPr>
        <p:spPr>
          <a:xfrm>
            <a:off x="0" y="586"/>
            <a:ext cx="9144000" cy="629920"/>
          </a:xfrm>
          <a:prstGeom prst="rect">
            <a:avLst/>
          </a:prstGeom>
        </p:spPr>
        <p:txBody>
          <a:bodyPr vert="horz" lIns="91440" tIns="45720" rIns="91440" bIns="45720" rtlCol="0" anchor="ctr">
            <a:noAutofit/>
          </a:bodyPr>
          <a:lstStyle/>
          <a:p>
            <a:pPr algn="ctr"/>
            <a:endParaRPr lang="en-US" altLang="zh-CN" sz="3200" b="1" dirty="0"/>
          </a:p>
        </p:txBody>
      </p:sp>
      <p:sp>
        <p:nvSpPr>
          <p:cNvPr id="6" name="TextBox 5"/>
          <p:cNvSpPr txBox="1"/>
          <p:nvPr/>
        </p:nvSpPr>
        <p:spPr>
          <a:xfrm>
            <a:off x="755576" y="4437112"/>
            <a:ext cx="7920880" cy="1569660"/>
          </a:xfrm>
          <a:prstGeom prst="rect">
            <a:avLst/>
          </a:prstGeom>
          <a:noFill/>
        </p:spPr>
        <p:txBody>
          <a:bodyPr wrap="square" rtlCol="0">
            <a:spAutoFit/>
          </a:bodyPr>
          <a:lstStyle/>
          <a:p>
            <a:r>
              <a:rPr lang="zh-CN" altLang="zh-CN" sz="2400" dirty="0"/>
              <a:t>辐射粒子穿过像素芯片的时候</a:t>
            </a:r>
            <a:r>
              <a:rPr lang="en-US" altLang="zh-CN" sz="2400" dirty="0"/>
              <a:t>,</a:t>
            </a:r>
            <a:r>
              <a:rPr lang="zh-CN" altLang="zh-CN" sz="2400" dirty="0"/>
              <a:t>会受到像素芯片的库伦散射而发生角度偏转。像素芯片的厚度要尽可能的薄，以减小这种散射。目前工业界对于</a:t>
            </a:r>
            <a:r>
              <a:rPr lang="en-US" altLang="zh-CN" sz="2400" dirty="0"/>
              <a:t>CMOS</a:t>
            </a:r>
            <a:r>
              <a:rPr lang="zh-CN" altLang="zh-CN" sz="2400" dirty="0"/>
              <a:t>像素芯片的减薄已经能</a:t>
            </a:r>
            <a:r>
              <a:rPr lang="zh-CN" altLang="zh-CN" sz="2400" dirty="0" smtClean="0"/>
              <a:t>达到</a:t>
            </a:r>
            <a:r>
              <a:rPr lang="en-US" altLang="zh-CN" sz="2400" dirty="0" smtClean="0"/>
              <a:t>50</a:t>
            </a:r>
            <a:r>
              <a:rPr lang="zh-CN" altLang="zh-CN" sz="2400" dirty="0"/>
              <a:t>微米。</a:t>
            </a:r>
          </a:p>
        </p:txBody>
      </p:sp>
      <p:sp>
        <p:nvSpPr>
          <p:cNvPr id="9" name="TextBox 8"/>
          <p:cNvSpPr txBox="1"/>
          <p:nvPr/>
        </p:nvSpPr>
        <p:spPr>
          <a:xfrm>
            <a:off x="3131840" y="0"/>
            <a:ext cx="2700300" cy="523220"/>
          </a:xfrm>
          <a:prstGeom prst="rect">
            <a:avLst/>
          </a:prstGeom>
          <a:noFill/>
        </p:spPr>
        <p:txBody>
          <a:bodyPr wrap="square" rtlCol="0">
            <a:spAutoFit/>
          </a:bodyPr>
          <a:lstStyle/>
          <a:p>
            <a:pPr lvl="1"/>
            <a:r>
              <a:rPr lang="zh-CN" altLang="en-US" sz="2800" b="1" dirty="0" smtClean="0">
                <a:cs typeface="Times New Roman" pitchFamily="18" charset="0"/>
              </a:rPr>
              <a:t>库伦散射</a:t>
            </a:r>
            <a:endParaRPr lang="en-GB" altLang="zh-CN" sz="2800" b="1" dirty="0" smtClean="0">
              <a:cs typeface="Times New Roman" pitchFamily="18" charset="0"/>
            </a:endParaRPr>
          </a:p>
        </p:txBody>
      </p:sp>
      <p:pic>
        <p:nvPicPr>
          <p:cNvPr id="8" name="图片 7"/>
          <p:cNvPicPr/>
          <p:nvPr/>
        </p:nvPicPr>
        <p:blipFill>
          <a:blip r:embed="rId3" cstate="print"/>
          <a:stretch>
            <a:fillRect/>
          </a:stretch>
        </p:blipFill>
        <p:spPr>
          <a:xfrm>
            <a:off x="2051720" y="764704"/>
            <a:ext cx="5184576" cy="3528392"/>
          </a:xfrm>
          <a:prstGeom prst="rect">
            <a:avLst/>
          </a:prstGeom>
        </p:spPr>
      </p:pic>
    </p:spTree>
    <p:extLst>
      <p:ext uri="{BB962C8B-B14F-4D97-AF65-F5344CB8AC3E}">
        <p14:creationId xmlns="" xmlns:p14="http://schemas.microsoft.com/office/powerpoint/2010/main" val="32168377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55576" y="620688"/>
            <a:ext cx="7776864"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30" name="Straight Connector 12"/>
          <p:cNvCxnSpPr/>
          <p:nvPr/>
        </p:nvCxnSpPr>
        <p:spPr>
          <a:xfrm>
            <a:off x="810651" y="6393177"/>
            <a:ext cx="7776864"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49" name="Title 1"/>
          <p:cNvSpPr txBox="1">
            <a:spLocks/>
          </p:cNvSpPr>
          <p:nvPr/>
        </p:nvSpPr>
        <p:spPr>
          <a:xfrm>
            <a:off x="0" y="586"/>
            <a:ext cx="9144000" cy="629920"/>
          </a:xfrm>
          <a:prstGeom prst="rect">
            <a:avLst/>
          </a:prstGeom>
        </p:spPr>
        <p:txBody>
          <a:bodyPr vert="horz" lIns="91440" tIns="45720" rIns="91440" bIns="45720" rtlCol="0" anchor="ctr">
            <a:noAutofit/>
          </a:bodyPr>
          <a:lstStyle/>
          <a:p>
            <a:pPr algn="ctr"/>
            <a:endParaRPr lang="en-US" altLang="zh-CN" sz="3200" b="1" dirty="0"/>
          </a:p>
        </p:txBody>
      </p:sp>
      <p:sp>
        <p:nvSpPr>
          <p:cNvPr id="6" name="TextBox 5"/>
          <p:cNvSpPr txBox="1"/>
          <p:nvPr/>
        </p:nvSpPr>
        <p:spPr>
          <a:xfrm>
            <a:off x="4427983" y="1513243"/>
            <a:ext cx="4530525" cy="2246769"/>
          </a:xfrm>
          <a:prstGeom prst="rect">
            <a:avLst/>
          </a:prstGeom>
          <a:noFill/>
        </p:spPr>
        <p:txBody>
          <a:bodyPr wrap="square" rtlCol="0">
            <a:spAutoFit/>
          </a:bodyPr>
          <a:lstStyle/>
          <a:p>
            <a:r>
              <a:rPr lang="zh-CN" altLang="zh-CN" sz="2000" dirty="0"/>
              <a:t>穿过像素芯片的辐射粒子会继续向前运动到达被测芯片。由于辐射粒子和像素芯片的散射引起的角度偏转，将会在像素芯片与被测器件的距离上转化为空间上的不确定性。由于这段飞行导致的空间上的不确定性直接贡献给探测器的空间分辨率。</a:t>
            </a:r>
          </a:p>
        </p:txBody>
      </p:sp>
      <p:sp>
        <p:nvSpPr>
          <p:cNvPr id="9" name="TextBox 8"/>
          <p:cNvSpPr txBox="1"/>
          <p:nvPr/>
        </p:nvSpPr>
        <p:spPr>
          <a:xfrm>
            <a:off x="1890771" y="107286"/>
            <a:ext cx="5760640" cy="523220"/>
          </a:xfrm>
          <a:prstGeom prst="rect">
            <a:avLst/>
          </a:prstGeom>
          <a:noFill/>
        </p:spPr>
        <p:txBody>
          <a:bodyPr wrap="square" rtlCol="0">
            <a:spAutoFit/>
          </a:bodyPr>
          <a:lstStyle/>
          <a:p>
            <a:pPr lvl="1"/>
            <a:r>
              <a:rPr lang="zh-CN" altLang="en-US" sz="2800" b="1" dirty="0" smtClean="0">
                <a:cs typeface="Times New Roman" pitchFamily="18" charset="0"/>
              </a:rPr>
              <a:t>像素芯片和被测芯片的距离</a:t>
            </a:r>
            <a:endParaRPr lang="en-GB" altLang="zh-CN" sz="2800" b="1" dirty="0" smtClean="0">
              <a:cs typeface="Times New Roman" pitchFamily="18" charset="0"/>
            </a:endParaRPr>
          </a:p>
        </p:txBody>
      </p:sp>
      <p:pic>
        <p:nvPicPr>
          <p:cNvPr id="2050" name="Picture 2" descr="C:\Users\Administrator\Desktop\QQ图片20170412102356_副本.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11560" y="764704"/>
            <a:ext cx="3534269" cy="374384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2361463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55576" y="620688"/>
            <a:ext cx="7776864"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30" name="Straight Connector 12"/>
          <p:cNvCxnSpPr/>
          <p:nvPr/>
        </p:nvCxnSpPr>
        <p:spPr>
          <a:xfrm>
            <a:off x="810651" y="6393177"/>
            <a:ext cx="7776864"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49" name="Title 1"/>
          <p:cNvSpPr txBox="1">
            <a:spLocks/>
          </p:cNvSpPr>
          <p:nvPr/>
        </p:nvSpPr>
        <p:spPr>
          <a:xfrm>
            <a:off x="0" y="586"/>
            <a:ext cx="9144000" cy="629920"/>
          </a:xfrm>
          <a:prstGeom prst="rect">
            <a:avLst/>
          </a:prstGeom>
        </p:spPr>
        <p:txBody>
          <a:bodyPr vert="horz" lIns="91440" tIns="45720" rIns="91440" bIns="45720" rtlCol="0" anchor="ctr">
            <a:noAutofit/>
          </a:bodyPr>
          <a:lstStyle/>
          <a:p>
            <a:pPr algn="ctr"/>
            <a:endParaRPr lang="en-US" altLang="zh-CN" sz="3200" b="1" dirty="0"/>
          </a:p>
        </p:txBody>
      </p:sp>
      <p:sp>
        <p:nvSpPr>
          <p:cNvPr id="6" name="TextBox 5"/>
          <p:cNvSpPr txBox="1"/>
          <p:nvPr/>
        </p:nvSpPr>
        <p:spPr>
          <a:xfrm>
            <a:off x="1319461" y="1124743"/>
            <a:ext cx="6505078" cy="2585323"/>
          </a:xfrm>
          <a:prstGeom prst="rect">
            <a:avLst/>
          </a:prstGeom>
          <a:noFill/>
        </p:spPr>
        <p:txBody>
          <a:bodyPr wrap="square" rtlCol="0">
            <a:spAutoFit/>
          </a:bodyPr>
          <a:lstStyle/>
          <a:p>
            <a:r>
              <a:rPr lang="en-US" altLang="zh-CN" dirty="0"/>
              <a:t>1</a:t>
            </a:r>
            <a:r>
              <a:rPr lang="zh-CN" altLang="en-US" dirty="0" smtClean="0"/>
              <a:t>、像素芯片读出板</a:t>
            </a:r>
            <a:r>
              <a:rPr lang="zh-CN" altLang="en-US" dirty="0"/>
              <a:t>先开始工作，</a:t>
            </a:r>
            <a:r>
              <a:rPr lang="zh-CN" altLang="en-US" dirty="0" smtClean="0"/>
              <a:t>以</a:t>
            </a:r>
            <a:r>
              <a:rPr lang="zh-CN" altLang="en-US" dirty="0"/>
              <a:t>帧</a:t>
            </a:r>
            <a:r>
              <a:rPr lang="zh-CN" altLang="en-US" dirty="0" smtClean="0"/>
              <a:t>时钟</a:t>
            </a:r>
            <a:r>
              <a:rPr lang="zh-CN" altLang="en-US" dirty="0"/>
              <a:t>开始计数。 </a:t>
            </a:r>
          </a:p>
          <a:p>
            <a:r>
              <a:rPr lang="en-US" altLang="zh-CN" dirty="0"/>
              <a:t>2</a:t>
            </a:r>
            <a:r>
              <a:rPr lang="zh-CN" altLang="en-US" dirty="0"/>
              <a:t>、</a:t>
            </a:r>
            <a:r>
              <a:rPr lang="zh-CN" altLang="en-US" dirty="0" smtClean="0"/>
              <a:t>被测芯片读出板</a:t>
            </a:r>
            <a:r>
              <a:rPr lang="zh-CN" altLang="en-US" dirty="0"/>
              <a:t>开始工作，发送</a:t>
            </a:r>
            <a:r>
              <a:rPr lang="en-US" altLang="zh-CN" dirty="0"/>
              <a:t>START</a:t>
            </a:r>
            <a:r>
              <a:rPr lang="zh-CN" altLang="en-US" dirty="0"/>
              <a:t>信号</a:t>
            </a:r>
            <a:r>
              <a:rPr lang="zh-CN" altLang="en-US" dirty="0" smtClean="0"/>
              <a:t>给像素芯片板</a:t>
            </a:r>
            <a:r>
              <a:rPr lang="zh-CN" altLang="en-US" dirty="0"/>
              <a:t>，并同时以相同频率开始计数。 </a:t>
            </a:r>
          </a:p>
          <a:p>
            <a:r>
              <a:rPr lang="en-US" altLang="zh-CN" dirty="0"/>
              <a:t>3</a:t>
            </a:r>
            <a:r>
              <a:rPr lang="zh-CN" altLang="en-US" dirty="0" smtClean="0"/>
              <a:t>、像素芯片接收</a:t>
            </a:r>
            <a:r>
              <a:rPr lang="zh-CN" altLang="en-US" dirty="0"/>
              <a:t>到</a:t>
            </a:r>
            <a:r>
              <a:rPr lang="en-US" altLang="zh-CN" dirty="0"/>
              <a:t>START</a:t>
            </a:r>
            <a:r>
              <a:rPr lang="zh-CN" altLang="en-US" dirty="0"/>
              <a:t>信号后，发送回当前计数值，即可得到两板计数值之差。 </a:t>
            </a:r>
          </a:p>
          <a:p>
            <a:r>
              <a:rPr lang="en-US" altLang="zh-CN" dirty="0"/>
              <a:t>4</a:t>
            </a:r>
            <a:r>
              <a:rPr lang="zh-CN" altLang="en-US" dirty="0"/>
              <a:t>、根据被测芯片工作异常时被测芯片板的计数值，即可</a:t>
            </a:r>
            <a:r>
              <a:rPr lang="zh-CN" altLang="en-US"/>
              <a:t>得</a:t>
            </a:r>
            <a:r>
              <a:rPr lang="zh-CN" altLang="en-US" smtClean="0"/>
              <a:t>到</a:t>
            </a:r>
            <a:r>
              <a:rPr lang="zh-CN" altLang="en-US" smtClean="0"/>
              <a:t>像素芯片</a:t>
            </a:r>
            <a:r>
              <a:rPr lang="zh-CN" altLang="en-US" smtClean="0"/>
              <a:t>板</a:t>
            </a:r>
            <a:r>
              <a:rPr lang="zh-CN" altLang="en-US" dirty="0"/>
              <a:t>对应时刻的计数值。 </a:t>
            </a:r>
          </a:p>
          <a:p>
            <a:r>
              <a:rPr lang="en-US" altLang="zh-CN" dirty="0"/>
              <a:t>5</a:t>
            </a:r>
            <a:r>
              <a:rPr lang="zh-CN" altLang="en-US" dirty="0"/>
              <a:t>、根据此计数值，在数据包中即可得到对应</a:t>
            </a:r>
            <a:r>
              <a:rPr lang="zh-CN" altLang="en-US" dirty="0" smtClean="0"/>
              <a:t>时刻像素芯片</a:t>
            </a:r>
            <a:r>
              <a:rPr lang="zh-CN" altLang="en-US" dirty="0"/>
              <a:t>的击中信息。</a:t>
            </a:r>
            <a:endParaRPr lang="zh-CN" altLang="en-US" dirty="0">
              <a:effectLst/>
            </a:endParaRPr>
          </a:p>
        </p:txBody>
      </p:sp>
      <p:sp>
        <p:nvSpPr>
          <p:cNvPr id="9" name="TextBox 8"/>
          <p:cNvSpPr txBox="1"/>
          <p:nvPr/>
        </p:nvSpPr>
        <p:spPr>
          <a:xfrm>
            <a:off x="3383868" y="62624"/>
            <a:ext cx="2376264" cy="523220"/>
          </a:xfrm>
          <a:prstGeom prst="rect">
            <a:avLst/>
          </a:prstGeom>
          <a:noFill/>
        </p:spPr>
        <p:txBody>
          <a:bodyPr wrap="square" rtlCol="0">
            <a:spAutoFit/>
          </a:bodyPr>
          <a:lstStyle/>
          <a:p>
            <a:pPr lvl="1"/>
            <a:r>
              <a:rPr lang="zh-CN" altLang="en-US" sz="2800" b="1" dirty="0" smtClean="0">
                <a:cs typeface="Times New Roman" pitchFamily="18" charset="0"/>
              </a:rPr>
              <a:t>系统同步</a:t>
            </a:r>
            <a:endParaRPr lang="en-GB" altLang="zh-CN" sz="2800" b="1" dirty="0" smtClean="0">
              <a:cs typeface="Times New Roman" pitchFamily="18" charset="0"/>
            </a:endParaRPr>
          </a:p>
        </p:txBody>
      </p:sp>
    </p:spTree>
    <p:extLst>
      <p:ext uri="{BB962C8B-B14F-4D97-AF65-F5344CB8AC3E}">
        <p14:creationId xmlns="" xmlns:p14="http://schemas.microsoft.com/office/powerpoint/2010/main" val="28570338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55576" y="620688"/>
            <a:ext cx="7776864"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30" name="Straight Connector 12"/>
          <p:cNvCxnSpPr/>
          <p:nvPr/>
        </p:nvCxnSpPr>
        <p:spPr>
          <a:xfrm>
            <a:off x="810651" y="6393177"/>
            <a:ext cx="7776864"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49" name="Title 1"/>
          <p:cNvSpPr txBox="1">
            <a:spLocks/>
          </p:cNvSpPr>
          <p:nvPr/>
        </p:nvSpPr>
        <p:spPr>
          <a:xfrm>
            <a:off x="0" y="586"/>
            <a:ext cx="9144000" cy="629920"/>
          </a:xfrm>
          <a:prstGeom prst="rect">
            <a:avLst/>
          </a:prstGeom>
        </p:spPr>
        <p:txBody>
          <a:bodyPr vert="horz" lIns="91440" tIns="45720" rIns="91440" bIns="45720" rtlCol="0" anchor="ctr">
            <a:noAutofit/>
          </a:bodyPr>
          <a:lstStyle/>
          <a:p>
            <a:pPr algn="ctr"/>
            <a:endParaRPr lang="en-US" altLang="zh-CN" sz="3200" b="1" dirty="0"/>
          </a:p>
        </p:txBody>
      </p:sp>
      <p:sp>
        <p:nvSpPr>
          <p:cNvPr id="9" name="TextBox 8"/>
          <p:cNvSpPr txBox="1"/>
          <p:nvPr/>
        </p:nvSpPr>
        <p:spPr>
          <a:xfrm>
            <a:off x="1403648" y="2636912"/>
            <a:ext cx="6480720" cy="646331"/>
          </a:xfrm>
          <a:prstGeom prst="rect">
            <a:avLst/>
          </a:prstGeom>
          <a:noFill/>
        </p:spPr>
        <p:txBody>
          <a:bodyPr wrap="square" rtlCol="0">
            <a:spAutoFit/>
          </a:bodyPr>
          <a:lstStyle/>
          <a:p>
            <a:pPr lvl="1"/>
            <a:r>
              <a:rPr lang="zh-CN" altLang="en-US" sz="3600" dirty="0" smtClean="0">
                <a:cs typeface="Times New Roman" pitchFamily="18" charset="0"/>
              </a:rPr>
              <a:t>基于</a:t>
            </a:r>
            <a:r>
              <a:rPr lang="en-US" altLang="zh-CN" sz="3600" dirty="0" smtClean="0">
                <a:cs typeface="Times New Roman" pitchFamily="18" charset="0"/>
              </a:rPr>
              <a:t>ALPIDE</a:t>
            </a:r>
            <a:r>
              <a:rPr lang="zh-CN" altLang="en-US" sz="3600" dirty="0" smtClean="0">
                <a:cs typeface="Times New Roman" pitchFamily="18" charset="0"/>
              </a:rPr>
              <a:t>芯片的测试系统</a:t>
            </a:r>
            <a:endParaRPr lang="en-GB" altLang="zh-CN" sz="3600" dirty="0" smtClean="0">
              <a:cs typeface="Times New Roman" pitchFamily="18" charset="0"/>
            </a:endParaRPr>
          </a:p>
        </p:txBody>
      </p:sp>
    </p:spTree>
    <p:extLst>
      <p:ext uri="{BB962C8B-B14F-4D97-AF65-F5344CB8AC3E}">
        <p14:creationId xmlns="" xmlns:p14="http://schemas.microsoft.com/office/powerpoint/2010/main" val="16475848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55576" y="620688"/>
            <a:ext cx="7776864"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30" name="Straight Connector 12"/>
          <p:cNvCxnSpPr/>
          <p:nvPr/>
        </p:nvCxnSpPr>
        <p:spPr>
          <a:xfrm>
            <a:off x="810651" y="6393177"/>
            <a:ext cx="7776864"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49" name="Title 1"/>
          <p:cNvSpPr txBox="1">
            <a:spLocks/>
          </p:cNvSpPr>
          <p:nvPr/>
        </p:nvSpPr>
        <p:spPr>
          <a:xfrm>
            <a:off x="0" y="586"/>
            <a:ext cx="9144000" cy="629920"/>
          </a:xfrm>
          <a:prstGeom prst="rect">
            <a:avLst/>
          </a:prstGeom>
        </p:spPr>
        <p:txBody>
          <a:bodyPr vert="horz" lIns="91440" tIns="45720" rIns="91440" bIns="45720" rtlCol="0" anchor="ctr">
            <a:noAutofit/>
          </a:bodyPr>
          <a:lstStyle/>
          <a:p>
            <a:pPr algn="ctr"/>
            <a:r>
              <a:rPr lang="en-US" altLang="zh-CN" sz="3600" b="1" dirty="0" smtClean="0"/>
              <a:t>ALPIDE</a:t>
            </a:r>
            <a:r>
              <a:rPr lang="zh-CN" altLang="en-US" sz="3600" b="1" dirty="0" smtClean="0"/>
              <a:t>芯片基本测试</a:t>
            </a:r>
            <a:endParaRPr lang="en-US" altLang="zh-CN" sz="3600" b="1" dirty="0"/>
          </a:p>
        </p:txBody>
      </p:sp>
      <p:pic>
        <p:nvPicPr>
          <p:cNvPr id="12" name="内容占位符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50242" y="3217080"/>
            <a:ext cx="2843549" cy="2132662"/>
          </a:xfrm>
          <a:prstGeom prst="rect">
            <a:avLst/>
          </a:prstGeom>
        </p:spPr>
      </p:pic>
      <p:sp>
        <p:nvSpPr>
          <p:cNvPr id="14" name="文本框 5"/>
          <p:cNvSpPr txBox="1"/>
          <p:nvPr/>
        </p:nvSpPr>
        <p:spPr>
          <a:xfrm>
            <a:off x="928572" y="5368608"/>
            <a:ext cx="1633460" cy="338554"/>
          </a:xfrm>
          <a:prstGeom prst="rect">
            <a:avLst/>
          </a:prstGeom>
          <a:noFill/>
        </p:spPr>
        <p:txBody>
          <a:bodyPr wrap="none" rtlCol="0">
            <a:spAutoFit/>
          </a:bodyPr>
          <a:lstStyle/>
          <a:p>
            <a:r>
              <a:rPr lang="en-US" altLang="zh-CN" sz="1600" dirty="0" smtClean="0"/>
              <a:t>Test environment</a:t>
            </a:r>
            <a:endParaRPr lang="en-US" sz="1600" dirty="0"/>
          </a:p>
        </p:txBody>
      </p:sp>
      <p:sp>
        <p:nvSpPr>
          <p:cNvPr id="17" name="矩形 16"/>
          <p:cNvSpPr/>
          <p:nvPr/>
        </p:nvSpPr>
        <p:spPr>
          <a:xfrm>
            <a:off x="3641915" y="692696"/>
            <a:ext cx="2084172" cy="51898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ysClr val="windowText" lastClr="000000"/>
                </a:solidFill>
              </a:rPr>
              <a:t>Power On Test</a:t>
            </a:r>
            <a:endParaRPr lang="en-US" dirty="0">
              <a:solidFill>
                <a:sysClr val="windowText" lastClr="000000"/>
              </a:solidFill>
            </a:endParaRPr>
          </a:p>
        </p:txBody>
      </p:sp>
      <p:sp>
        <p:nvSpPr>
          <p:cNvPr id="18" name="矩形 17"/>
          <p:cNvSpPr/>
          <p:nvPr/>
        </p:nvSpPr>
        <p:spPr>
          <a:xfrm>
            <a:off x="3656177" y="1607020"/>
            <a:ext cx="2084172" cy="51898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ysClr val="windowText" lastClr="000000"/>
                </a:solidFill>
              </a:rPr>
              <a:t>FIFO Test</a:t>
            </a:r>
            <a:endParaRPr lang="en-US" dirty="0">
              <a:solidFill>
                <a:sysClr val="windowText" lastClr="000000"/>
              </a:solidFill>
            </a:endParaRPr>
          </a:p>
        </p:txBody>
      </p:sp>
      <p:sp>
        <p:nvSpPr>
          <p:cNvPr id="19" name="矩形 18"/>
          <p:cNvSpPr/>
          <p:nvPr/>
        </p:nvSpPr>
        <p:spPr>
          <a:xfrm>
            <a:off x="3656177" y="2543124"/>
            <a:ext cx="2084172" cy="51898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ysClr val="windowText" lastClr="000000"/>
                </a:solidFill>
              </a:rPr>
              <a:t>DAC Test</a:t>
            </a:r>
            <a:endParaRPr lang="en-US" dirty="0">
              <a:solidFill>
                <a:sysClr val="windowText" lastClr="000000"/>
              </a:solidFill>
            </a:endParaRPr>
          </a:p>
        </p:txBody>
      </p:sp>
      <p:cxnSp>
        <p:nvCxnSpPr>
          <p:cNvPr id="20" name="直接箭头连接符 19"/>
          <p:cNvCxnSpPr/>
          <p:nvPr/>
        </p:nvCxnSpPr>
        <p:spPr>
          <a:xfrm>
            <a:off x="4698263" y="1217236"/>
            <a:ext cx="0" cy="38978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3656177" y="3438123"/>
            <a:ext cx="2084172" cy="51898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ysClr val="windowText" lastClr="000000"/>
                </a:solidFill>
              </a:rPr>
              <a:t>Digital Scan Test</a:t>
            </a:r>
            <a:endParaRPr lang="en-US" dirty="0">
              <a:solidFill>
                <a:sysClr val="windowText" lastClr="000000"/>
              </a:solidFill>
            </a:endParaRPr>
          </a:p>
        </p:txBody>
      </p:sp>
      <p:sp>
        <p:nvSpPr>
          <p:cNvPr id="26" name="矩形 25"/>
          <p:cNvSpPr/>
          <p:nvPr/>
        </p:nvSpPr>
        <p:spPr>
          <a:xfrm>
            <a:off x="3694319" y="4343324"/>
            <a:ext cx="2084172" cy="51898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ysClr val="windowText" lastClr="000000"/>
                </a:solidFill>
              </a:rPr>
              <a:t>Threshold Scan Test</a:t>
            </a:r>
            <a:endParaRPr lang="en-US" dirty="0">
              <a:solidFill>
                <a:sysClr val="windowText" lastClr="000000"/>
              </a:solidFill>
            </a:endParaRPr>
          </a:p>
        </p:txBody>
      </p:sp>
      <p:sp>
        <p:nvSpPr>
          <p:cNvPr id="27" name="矩形 26"/>
          <p:cNvSpPr/>
          <p:nvPr/>
        </p:nvSpPr>
        <p:spPr>
          <a:xfrm>
            <a:off x="3687343" y="5301999"/>
            <a:ext cx="2084172" cy="51898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ysClr val="windowText" lastClr="000000"/>
                </a:solidFill>
              </a:rPr>
              <a:t>Noise Occupancy  Fake hit rate Test</a:t>
            </a:r>
            <a:endParaRPr lang="en-US" dirty="0">
              <a:solidFill>
                <a:sysClr val="windowText" lastClr="000000"/>
              </a:solidFill>
            </a:endParaRPr>
          </a:p>
        </p:txBody>
      </p:sp>
      <p:cxnSp>
        <p:nvCxnSpPr>
          <p:cNvPr id="28" name="直接箭头连接符 27"/>
          <p:cNvCxnSpPr/>
          <p:nvPr/>
        </p:nvCxnSpPr>
        <p:spPr>
          <a:xfrm>
            <a:off x="4710085" y="2126004"/>
            <a:ext cx="0" cy="38978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p:nvPr/>
        </p:nvCxnSpPr>
        <p:spPr>
          <a:xfrm>
            <a:off x="4721907" y="3048339"/>
            <a:ext cx="0" cy="38978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p:nvPr/>
        </p:nvCxnSpPr>
        <p:spPr>
          <a:xfrm>
            <a:off x="4729429" y="3957107"/>
            <a:ext cx="0" cy="38621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p:nvPr/>
        </p:nvCxnSpPr>
        <p:spPr>
          <a:xfrm>
            <a:off x="4721907" y="4869951"/>
            <a:ext cx="0" cy="46369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2" name="图片 2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23528" y="688529"/>
            <a:ext cx="2843548" cy="2132661"/>
          </a:xfrm>
          <a:prstGeom prst="rect">
            <a:avLst/>
          </a:prstGeom>
        </p:spPr>
      </p:pic>
      <p:sp>
        <p:nvSpPr>
          <p:cNvPr id="33" name="文本框 5"/>
          <p:cNvSpPr txBox="1"/>
          <p:nvPr/>
        </p:nvSpPr>
        <p:spPr>
          <a:xfrm>
            <a:off x="542761" y="2859155"/>
            <a:ext cx="2405082" cy="338554"/>
          </a:xfrm>
          <a:prstGeom prst="rect">
            <a:avLst/>
          </a:prstGeom>
          <a:noFill/>
        </p:spPr>
        <p:txBody>
          <a:bodyPr wrap="none" rtlCol="0">
            <a:spAutoFit/>
          </a:bodyPr>
          <a:lstStyle/>
          <a:p>
            <a:r>
              <a:rPr lang="en-US" altLang="zh-CN" sz="1600" dirty="0" smtClean="0"/>
              <a:t>DAQ board + Carrier board</a:t>
            </a:r>
            <a:endParaRPr lang="en-US" sz="1600" dirty="0"/>
          </a:p>
        </p:txBody>
      </p:sp>
      <p:sp>
        <p:nvSpPr>
          <p:cNvPr id="34" name="TextBox 33"/>
          <p:cNvSpPr txBox="1"/>
          <p:nvPr/>
        </p:nvSpPr>
        <p:spPr>
          <a:xfrm>
            <a:off x="-250577" y="5656200"/>
            <a:ext cx="5976664" cy="738664"/>
          </a:xfrm>
          <a:prstGeom prst="rect">
            <a:avLst/>
          </a:prstGeom>
          <a:noFill/>
        </p:spPr>
        <p:txBody>
          <a:bodyPr wrap="square" rtlCol="0">
            <a:spAutoFit/>
          </a:bodyPr>
          <a:lstStyle/>
          <a:p>
            <a:pPr marL="742950" lvl="1" indent="-285750">
              <a:buFont typeface="Arial" panose="020B0604020202020204" pitchFamily="34" charset="0"/>
              <a:buChar char="•"/>
            </a:pPr>
            <a:r>
              <a:rPr lang="en-GB" altLang="zh-CN" sz="1400" dirty="0" smtClean="0"/>
              <a:t>Platform: Centos7.0  </a:t>
            </a:r>
          </a:p>
          <a:p>
            <a:pPr marL="742950" lvl="1" indent="-285750">
              <a:buFont typeface="Arial" panose="020B0604020202020204" pitchFamily="34" charset="0"/>
              <a:buChar char="•"/>
            </a:pPr>
            <a:r>
              <a:rPr lang="en-GB" altLang="zh-CN" sz="1400" dirty="0" smtClean="0"/>
              <a:t>Firmware version: 0x247dfb13</a:t>
            </a:r>
          </a:p>
          <a:p>
            <a:pPr marL="742950" lvl="1" indent="-285750">
              <a:buFont typeface="Arial" panose="020B0604020202020204" pitchFamily="34" charset="0"/>
              <a:buChar char="•"/>
            </a:pPr>
            <a:r>
              <a:rPr lang="en-GB" altLang="zh-CN" sz="1400" dirty="0" smtClean="0"/>
              <a:t>Software version: </a:t>
            </a:r>
            <a:r>
              <a:rPr lang="en-US" altLang="zh-CN" sz="1400" dirty="0" smtClean="0"/>
              <a:t>553aa463e8c8d67f070a49990b1cddc2 f25e1797</a:t>
            </a:r>
            <a:endParaRPr lang="en-GB" altLang="zh-CN" sz="1400" dirty="0"/>
          </a:p>
        </p:txBody>
      </p:sp>
      <p:sp>
        <p:nvSpPr>
          <p:cNvPr id="35" name="矩形 34"/>
          <p:cNvSpPr/>
          <p:nvPr/>
        </p:nvSpPr>
        <p:spPr>
          <a:xfrm>
            <a:off x="5815771" y="782911"/>
            <a:ext cx="2500621" cy="338554"/>
          </a:xfrm>
          <a:prstGeom prst="rect">
            <a:avLst/>
          </a:prstGeom>
        </p:spPr>
        <p:txBody>
          <a:bodyPr wrap="none">
            <a:spAutoFit/>
          </a:bodyPr>
          <a:lstStyle/>
          <a:p>
            <a:r>
              <a:rPr lang="en-US" sz="1600" dirty="0" smtClean="0"/>
              <a:t>analog &amp; digital current test</a:t>
            </a:r>
            <a:endParaRPr lang="en-US" sz="1600" dirty="0"/>
          </a:p>
        </p:txBody>
      </p:sp>
      <p:sp>
        <p:nvSpPr>
          <p:cNvPr id="37" name="矩形 36"/>
          <p:cNvSpPr/>
          <p:nvPr/>
        </p:nvSpPr>
        <p:spPr>
          <a:xfrm>
            <a:off x="5815771" y="1622481"/>
            <a:ext cx="2819170" cy="338554"/>
          </a:xfrm>
          <a:prstGeom prst="rect">
            <a:avLst/>
          </a:prstGeom>
        </p:spPr>
        <p:txBody>
          <a:bodyPr wrap="none">
            <a:spAutoFit/>
          </a:bodyPr>
          <a:lstStyle/>
          <a:p>
            <a:r>
              <a:rPr lang="en-US" sz="1600" dirty="0" smtClean="0"/>
              <a:t>32 region memory test for RRU </a:t>
            </a:r>
            <a:endParaRPr lang="en-US" sz="1600" dirty="0"/>
          </a:p>
        </p:txBody>
      </p:sp>
      <p:sp>
        <p:nvSpPr>
          <p:cNvPr id="38" name="矩形 37"/>
          <p:cNvSpPr/>
          <p:nvPr/>
        </p:nvSpPr>
        <p:spPr>
          <a:xfrm>
            <a:off x="5861139" y="2633339"/>
            <a:ext cx="3094501" cy="338554"/>
          </a:xfrm>
          <a:prstGeom prst="rect">
            <a:avLst/>
          </a:prstGeom>
        </p:spPr>
        <p:txBody>
          <a:bodyPr wrap="none">
            <a:spAutoFit/>
          </a:bodyPr>
          <a:lstStyle/>
          <a:p>
            <a:r>
              <a:rPr lang="en-US" sz="1600" dirty="0" smtClean="0"/>
              <a:t>DAC test in the chip for bias setting</a:t>
            </a:r>
            <a:endParaRPr lang="en-US" sz="1600" dirty="0"/>
          </a:p>
        </p:txBody>
      </p:sp>
      <p:sp>
        <p:nvSpPr>
          <p:cNvPr id="39" name="矩形 38"/>
          <p:cNvSpPr/>
          <p:nvPr/>
        </p:nvSpPr>
        <p:spPr>
          <a:xfrm>
            <a:off x="5870505" y="3528338"/>
            <a:ext cx="2423356" cy="338554"/>
          </a:xfrm>
          <a:prstGeom prst="rect">
            <a:avLst/>
          </a:prstGeom>
        </p:spPr>
        <p:txBody>
          <a:bodyPr wrap="none">
            <a:spAutoFit/>
          </a:bodyPr>
          <a:lstStyle/>
          <a:p>
            <a:r>
              <a:rPr lang="en-US" sz="1600" dirty="0" smtClean="0"/>
              <a:t>digital readout of the chip</a:t>
            </a:r>
            <a:endParaRPr lang="en-US" sz="1600" dirty="0"/>
          </a:p>
        </p:txBody>
      </p:sp>
      <p:sp>
        <p:nvSpPr>
          <p:cNvPr id="40" name="矩形 39"/>
          <p:cNvSpPr/>
          <p:nvPr/>
        </p:nvSpPr>
        <p:spPr>
          <a:xfrm>
            <a:off x="5881146" y="4442104"/>
            <a:ext cx="2174763" cy="338554"/>
          </a:xfrm>
          <a:prstGeom prst="rect">
            <a:avLst/>
          </a:prstGeom>
        </p:spPr>
        <p:txBody>
          <a:bodyPr wrap="none">
            <a:spAutoFit/>
          </a:bodyPr>
          <a:lstStyle/>
          <a:p>
            <a:r>
              <a:rPr lang="en-US" sz="1600" dirty="0" smtClean="0"/>
              <a:t>Threshold test for pixels</a:t>
            </a:r>
            <a:endParaRPr lang="en-US" sz="1600" dirty="0"/>
          </a:p>
        </p:txBody>
      </p:sp>
    </p:spTree>
    <p:extLst>
      <p:ext uri="{BB962C8B-B14F-4D97-AF65-F5344CB8AC3E}">
        <p14:creationId xmlns="" xmlns:p14="http://schemas.microsoft.com/office/powerpoint/2010/main" val="31883668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55576" y="620688"/>
            <a:ext cx="7776864"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30" name="Straight Connector 12"/>
          <p:cNvCxnSpPr/>
          <p:nvPr/>
        </p:nvCxnSpPr>
        <p:spPr>
          <a:xfrm>
            <a:off x="810651" y="6393177"/>
            <a:ext cx="7776864"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7343" y="4077072"/>
            <a:ext cx="4536504" cy="1569660"/>
          </a:xfrm>
          <a:prstGeom prst="rect">
            <a:avLst/>
          </a:prstGeom>
          <a:noFill/>
        </p:spPr>
        <p:txBody>
          <a:bodyPr wrap="square" rtlCol="0">
            <a:spAutoFit/>
          </a:bodyPr>
          <a:lstStyle/>
          <a:p>
            <a:pPr marL="742950" lvl="1" indent="-285750">
              <a:buFont typeface="Arial" panose="020B0604020202020204" pitchFamily="34" charset="0"/>
              <a:buChar char="•"/>
            </a:pPr>
            <a:r>
              <a:rPr lang="en-GB" altLang="zh-CN" sz="1600" dirty="0"/>
              <a:t>Platform: Centos7.0  </a:t>
            </a:r>
            <a:endParaRPr lang="en-GB" altLang="zh-CN" sz="1600" dirty="0" smtClean="0"/>
          </a:p>
          <a:p>
            <a:pPr marL="742950" lvl="1" indent="-285750">
              <a:buFont typeface="Arial" panose="020B0604020202020204" pitchFamily="34" charset="0"/>
              <a:buChar char="•"/>
            </a:pPr>
            <a:r>
              <a:rPr lang="en-GB" altLang="zh-CN" sz="1600" dirty="0" smtClean="0"/>
              <a:t>Firmware version: 0x247dfb13</a:t>
            </a:r>
          </a:p>
          <a:p>
            <a:pPr marL="742950" lvl="1" indent="-285750">
              <a:buFont typeface="Arial" panose="020B0604020202020204" pitchFamily="34" charset="0"/>
              <a:buChar char="•"/>
            </a:pPr>
            <a:r>
              <a:rPr lang="en-GB" altLang="zh-CN" sz="1600" dirty="0" smtClean="0"/>
              <a:t>Software version:</a:t>
            </a:r>
          </a:p>
          <a:p>
            <a:pPr lvl="1"/>
            <a:r>
              <a:rPr lang="en-US" altLang="zh-CN" sz="1600" dirty="0"/>
              <a:t>553aa463e8c8d67f070a49990b1cddc2 f25e1797</a:t>
            </a:r>
            <a:endParaRPr lang="en-GB" altLang="zh-CN" sz="1600" dirty="0"/>
          </a:p>
          <a:p>
            <a:pPr lvl="1"/>
            <a:endParaRPr lang="en-GB" altLang="zh-CN" sz="1600" dirty="0" smtClean="0"/>
          </a:p>
        </p:txBody>
      </p:sp>
      <p:sp>
        <p:nvSpPr>
          <p:cNvPr id="49" name="Title 1"/>
          <p:cNvSpPr txBox="1">
            <a:spLocks/>
          </p:cNvSpPr>
          <p:nvPr/>
        </p:nvSpPr>
        <p:spPr>
          <a:xfrm>
            <a:off x="0" y="586"/>
            <a:ext cx="9144000" cy="629920"/>
          </a:xfrm>
          <a:prstGeom prst="rect">
            <a:avLst/>
          </a:prstGeom>
        </p:spPr>
        <p:txBody>
          <a:bodyPr vert="horz" lIns="91440" tIns="45720" rIns="91440" bIns="45720" rtlCol="0" anchor="ctr">
            <a:noAutofit/>
          </a:bodyPr>
          <a:lstStyle/>
          <a:p>
            <a:pPr algn="ctr"/>
            <a:r>
              <a:rPr lang="en-US" altLang="zh-CN" sz="3600" b="1" dirty="0" smtClean="0"/>
              <a:t>ALPIDE Test with 55Fe</a:t>
            </a:r>
            <a:endParaRPr lang="en-US" altLang="zh-CN" sz="3600" b="1" dirty="0"/>
          </a:p>
        </p:txBody>
      </p:sp>
      <p:pic>
        <p:nvPicPr>
          <p:cNvPr id="16" name="Picture 2" descr="C:\Users\Administrator\Desktop\20160601铁55源测试\测试照片-直接接触.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39552" y="733685"/>
            <a:ext cx="3689764" cy="2767323"/>
          </a:xfrm>
          <a:prstGeom prst="rect">
            <a:avLst/>
          </a:prstGeom>
          <a:noFill/>
          <a:extLst>
            <a:ext uri="{909E8E84-426E-40DD-AFC4-6F175D3DCCD1}">
              <a14:hiddenFill xmlns="" xmlns:a14="http://schemas.microsoft.com/office/drawing/2010/main">
                <a:solidFill>
                  <a:srgbClr val="FFFFFF"/>
                </a:solidFill>
              </a14:hiddenFill>
            </a:ext>
          </a:extLst>
        </p:spPr>
      </p:pic>
      <p:pic>
        <p:nvPicPr>
          <p:cNvPr id="17" name="Picture 2" descr="C:\Users\Administrator\Desktop\20160601铁55源测试\SourceScan_160601_170603_Nosource.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283968" y="836254"/>
            <a:ext cx="4643321" cy="2304714"/>
          </a:xfrm>
          <a:prstGeom prst="rect">
            <a:avLst/>
          </a:prstGeom>
          <a:noFill/>
          <a:extLst>
            <a:ext uri="{909E8E84-426E-40DD-AFC4-6F175D3DCCD1}">
              <a14:hiddenFill xmlns="" xmlns:a14="http://schemas.microsoft.com/office/drawing/2010/main">
                <a:solidFill>
                  <a:srgbClr val="FFFFFF"/>
                </a:solidFill>
              </a14:hiddenFill>
            </a:ext>
          </a:extLst>
        </p:spPr>
      </p:pic>
      <p:pic>
        <p:nvPicPr>
          <p:cNvPr id="18" name="Picture 4" descr="C:\Users\Administrator\Desktop\20160601铁55源测试\SourceScan_160601_203125_5cm.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318655" y="3501008"/>
            <a:ext cx="4573945" cy="2270279"/>
          </a:xfrm>
          <a:prstGeom prst="rect">
            <a:avLst/>
          </a:prstGeom>
          <a:noFill/>
          <a:extLst>
            <a:ext uri="{909E8E84-426E-40DD-AFC4-6F175D3DCCD1}">
              <a14:hiddenFill xmlns="" xmlns:a14="http://schemas.microsoft.com/office/drawing/2010/main">
                <a:solidFill>
                  <a:srgbClr val="FFFFFF"/>
                </a:solidFill>
              </a14:hiddenFill>
            </a:ext>
          </a:extLst>
        </p:spPr>
      </p:pic>
      <p:sp>
        <p:nvSpPr>
          <p:cNvPr id="19" name="标题 1"/>
          <p:cNvSpPr txBox="1">
            <a:spLocks/>
          </p:cNvSpPr>
          <p:nvPr/>
        </p:nvSpPr>
        <p:spPr>
          <a:xfrm>
            <a:off x="6048201" y="3068960"/>
            <a:ext cx="1114851" cy="28803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200" dirty="0" smtClean="0">
                <a:latin typeface="+mn-ea"/>
                <a:ea typeface="+mn-ea"/>
              </a:rPr>
              <a:t>No Source</a:t>
            </a:r>
            <a:endParaRPr lang="zh-CN" altLang="en-US" sz="1200" dirty="0">
              <a:latin typeface="+mn-ea"/>
              <a:ea typeface="+mn-ea"/>
            </a:endParaRPr>
          </a:p>
        </p:txBody>
      </p:sp>
      <p:sp>
        <p:nvSpPr>
          <p:cNvPr id="20" name="标题 1"/>
          <p:cNvSpPr txBox="1">
            <a:spLocks/>
          </p:cNvSpPr>
          <p:nvPr/>
        </p:nvSpPr>
        <p:spPr>
          <a:xfrm>
            <a:off x="4931730" y="5733256"/>
            <a:ext cx="3594708" cy="28803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200" dirty="0" smtClean="0">
                <a:latin typeface="+mn-ea"/>
                <a:ea typeface="+mn-ea"/>
              </a:rPr>
              <a:t>Source Scan with 55Fe</a:t>
            </a:r>
            <a:endParaRPr lang="zh-CN" altLang="en-US" sz="1200" dirty="0">
              <a:latin typeface="+mn-ea"/>
              <a:ea typeface="+mn-ea"/>
            </a:endParaRPr>
          </a:p>
        </p:txBody>
      </p:sp>
      <p:sp>
        <p:nvSpPr>
          <p:cNvPr id="13" name="文本框 5"/>
          <p:cNvSpPr txBox="1"/>
          <p:nvPr/>
        </p:nvSpPr>
        <p:spPr>
          <a:xfrm>
            <a:off x="827584" y="3564632"/>
            <a:ext cx="3067250" cy="338554"/>
          </a:xfrm>
          <a:prstGeom prst="rect">
            <a:avLst/>
          </a:prstGeom>
          <a:noFill/>
        </p:spPr>
        <p:txBody>
          <a:bodyPr wrap="none" rtlCol="0">
            <a:spAutoFit/>
          </a:bodyPr>
          <a:lstStyle/>
          <a:p>
            <a:r>
              <a:rPr lang="en-US" altLang="zh-CN" sz="1600" dirty="0" smtClean="0"/>
              <a:t>DAQ board + adapter board + FLEX</a:t>
            </a:r>
            <a:endParaRPr lang="en-US" sz="1600" dirty="0"/>
          </a:p>
        </p:txBody>
      </p:sp>
    </p:spTree>
    <p:extLst>
      <p:ext uri="{BB962C8B-B14F-4D97-AF65-F5344CB8AC3E}">
        <p14:creationId xmlns="" xmlns:p14="http://schemas.microsoft.com/office/powerpoint/2010/main" val="40401511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6"/>
          <p:cNvCxnSpPr/>
          <p:nvPr/>
        </p:nvCxnSpPr>
        <p:spPr>
          <a:xfrm>
            <a:off x="755576" y="620688"/>
            <a:ext cx="7776864"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1" name="Straight Connector 6"/>
          <p:cNvCxnSpPr/>
          <p:nvPr/>
        </p:nvCxnSpPr>
        <p:spPr>
          <a:xfrm>
            <a:off x="755576" y="620688"/>
            <a:ext cx="7776864"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12"/>
          <p:cNvCxnSpPr/>
          <p:nvPr/>
        </p:nvCxnSpPr>
        <p:spPr>
          <a:xfrm>
            <a:off x="810651" y="6393177"/>
            <a:ext cx="7776864"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9512" y="836712"/>
            <a:ext cx="4277389" cy="320804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2" name="标题 1"/>
          <p:cNvSpPr txBox="1">
            <a:spLocks/>
          </p:cNvSpPr>
          <p:nvPr/>
        </p:nvSpPr>
        <p:spPr>
          <a:xfrm>
            <a:off x="251520" y="1381076"/>
            <a:ext cx="504056"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200" dirty="0" smtClean="0">
                <a:solidFill>
                  <a:srgbClr val="FF0000"/>
                </a:solidFill>
                <a:latin typeface="+mn-ea"/>
                <a:ea typeface="+mn-ea"/>
              </a:rPr>
              <a:t>FTDI</a:t>
            </a:r>
            <a:endParaRPr lang="zh-CN" altLang="en-US" sz="1200" dirty="0">
              <a:solidFill>
                <a:srgbClr val="FF0000"/>
              </a:solidFill>
              <a:latin typeface="+mn-ea"/>
              <a:ea typeface="+mn-ea"/>
            </a:endParaRPr>
          </a:p>
        </p:txBody>
      </p:sp>
      <p:sp>
        <p:nvSpPr>
          <p:cNvPr id="13" name="标题 1"/>
          <p:cNvSpPr txBox="1">
            <a:spLocks/>
          </p:cNvSpPr>
          <p:nvPr/>
        </p:nvSpPr>
        <p:spPr>
          <a:xfrm>
            <a:off x="2102614" y="3747289"/>
            <a:ext cx="576063" cy="28803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200" dirty="0" smtClean="0">
                <a:solidFill>
                  <a:srgbClr val="FF0000"/>
                </a:solidFill>
                <a:latin typeface="+mn-ea"/>
                <a:ea typeface="+mn-ea"/>
              </a:rPr>
              <a:t>HPDAQ</a:t>
            </a:r>
            <a:endParaRPr lang="zh-CN" altLang="en-US" sz="1200" dirty="0">
              <a:solidFill>
                <a:srgbClr val="FF0000"/>
              </a:solidFill>
              <a:latin typeface="+mn-ea"/>
              <a:ea typeface="+mn-ea"/>
            </a:endParaRPr>
          </a:p>
        </p:txBody>
      </p:sp>
      <p:sp>
        <p:nvSpPr>
          <p:cNvPr id="14" name="标题 1"/>
          <p:cNvSpPr txBox="1">
            <a:spLocks/>
          </p:cNvSpPr>
          <p:nvPr/>
        </p:nvSpPr>
        <p:spPr>
          <a:xfrm>
            <a:off x="2555776" y="2707953"/>
            <a:ext cx="720081"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200" dirty="0" smtClean="0">
                <a:solidFill>
                  <a:srgbClr val="FF0000"/>
                </a:solidFill>
                <a:latin typeface="+mn-ea"/>
                <a:ea typeface="+mn-ea"/>
              </a:rPr>
              <a:t>Adapter board</a:t>
            </a:r>
            <a:endParaRPr lang="zh-CN" altLang="en-US" sz="1200" dirty="0">
              <a:solidFill>
                <a:srgbClr val="FF0000"/>
              </a:solidFill>
              <a:latin typeface="+mn-ea"/>
              <a:ea typeface="+mn-ea"/>
            </a:endParaRPr>
          </a:p>
        </p:txBody>
      </p:sp>
      <p:sp>
        <p:nvSpPr>
          <p:cNvPr id="16" name="标题 1"/>
          <p:cNvSpPr txBox="1">
            <a:spLocks/>
          </p:cNvSpPr>
          <p:nvPr/>
        </p:nvSpPr>
        <p:spPr>
          <a:xfrm>
            <a:off x="3707904" y="2537433"/>
            <a:ext cx="576063" cy="28803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200" dirty="0" smtClean="0">
                <a:solidFill>
                  <a:srgbClr val="FF0000"/>
                </a:solidFill>
                <a:latin typeface="+mn-ea"/>
                <a:ea typeface="+mn-ea"/>
              </a:rPr>
              <a:t>FLEX</a:t>
            </a:r>
            <a:endParaRPr lang="zh-CN" altLang="en-US" sz="1200" dirty="0">
              <a:solidFill>
                <a:srgbClr val="FF0000"/>
              </a:solidFill>
              <a:latin typeface="+mn-ea"/>
              <a:ea typeface="+mn-ea"/>
            </a:endParaRPr>
          </a:p>
        </p:txBody>
      </p:sp>
      <p:sp>
        <p:nvSpPr>
          <p:cNvPr id="17" name="标题 1"/>
          <p:cNvSpPr txBox="1">
            <a:spLocks/>
          </p:cNvSpPr>
          <p:nvPr/>
        </p:nvSpPr>
        <p:spPr>
          <a:xfrm>
            <a:off x="467544" y="4149080"/>
            <a:ext cx="3594708"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800" dirty="0" smtClean="0">
                <a:latin typeface="+mn-ea"/>
                <a:ea typeface="+mn-ea"/>
              </a:rPr>
              <a:t>基于</a:t>
            </a:r>
            <a:r>
              <a:rPr lang="en-US" altLang="zh-CN" sz="1800" dirty="0" smtClean="0">
                <a:latin typeface="+mn-ea"/>
                <a:ea typeface="+mn-ea"/>
              </a:rPr>
              <a:t>HPDAQ</a:t>
            </a:r>
            <a:r>
              <a:rPr lang="zh-CN" altLang="en-US" sz="1800" dirty="0" smtClean="0">
                <a:latin typeface="+mn-ea"/>
                <a:ea typeface="+mn-ea"/>
              </a:rPr>
              <a:t>的读出系统</a:t>
            </a:r>
            <a:endParaRPr lang="zh-CN" altLang="en-US" sz="1800" dirty="0">
              <a:latin typeface="+mn-ea"/>
              <a:ea typeface="+mn-ea"/>
            </a:endParaRPr>
          </a:p>
        </p:txBody>
      </p:sp>
      <p:sp>
        <p:nvSpPr>
          <p:cNvPr id="22" name="标题 1"/>
          <p:cNvSpPr txBox="1">
            <a:spLocks/>
          </p:cNvSpPr>
          <p:nvPr/>
        </p:nvSpPr>
        <p:spPr>
          <a:xfrm>
            <a:off x="5512307" y="3149350"/>
            <a:ext cx="252486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600" dirty="0" smtClean="0">
                <a:latin typeface="+mn-ea"/>
                <a:ea typeface="+mn-ea"/>
              </a:rPr>
              <a:t>无源测试</a:t>
            </a:r>
            <a:endParaRPr lang="zh-CN" altLang="en-US" sz="1600" dirty="0">
              <a:latin typeface="+mn-ea"/>
              <a:ea typeface="+mn-ea"/>
            </a:endParaRPr>
          </a:p>
        </p:txBody>
      </p:sp>
      <p:pic>
        <p:nvPicPr>
          <p:cNvPr id="4099"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390651" y="653728"/>
            <a:ext cx="4753349" cy="248636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405480" y="3573015"/>
            <a:ext cx="4738520" cy="25036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3" name="标题 1"/>
          <p:cNvSpPr txBox="1">
            <a:spLocks/>
          </p:cNvSpPr>
          <p:nvPr/>
        </p:nvSpPr>
        <p:spPr>
          <a:xfrm>
            <a:off x="5504892" y="6105145"/>
            <a:ext cx="252486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600" dirty="0">
                <a:latin typeface="+mn-ea"/>
                <a:ea typeface="+mn-ea"/>
              </a:rPr>
              <a:t>有</a:t>
            </a:r>
            <a:r>
              <a:rPr lang="zh-CN" altLang="en-US" sz="1600" dirty="0" smtClean="0">
                <a:latin typeface="+mn-ea"/>
                <a:ea typeface="+mn-ea"/>
              </a:rPr>
              <a:t>源测试</a:t>
            </a:r>
            <a:endParaRPr lang="zh-CN" altLang="en-US" sz="1600" dirty="0">
              <a:latin typeface="+mn-ea"/>
              <a:ea typeface="+mn-ea"/>
            </a:endParaRPr>
          </a:p>
        </p:txBody>
      </p:sp>
      <p:sp>
        <p:nvSpPr>
          <p:cNvPr id="15" name="TextBox 14"/>
          <p:cNvSpPr txBox="1"/>
          <p:nvPr/>
        </p:nvSpPr>
        <p:spPr>
          <a:xfrm>
            <a:off x="2483768" y="0"/>
            <a:ext cx="4212468" cy="523220"/>
          </a:xfrm>
          <a:prstGeom prst="rect">
            <a:avLst/>
          </a:prstGeom>
          <a:noFill/>
        </p:spPr>
        <p:txBody>
          <a:bodyPr wrap="square" rtlCol="0">
            <a:spAutoFit/>
          </a:bodyPr>
          <a:lstStyle/>
          <a:p>
            <a:pPr lvl="1"/>
            <a:r>
              <a:rPr lang="en-US" altLang="zh-CN" sz="2800" dirty="0" smtClean="0">
                <a:cs typeface="Times New Roman" pitchFamily="18" charset="0"/>
              </a:rPr>
              <a:t>ALPIDE</a:t>
            </a:r>
            <a:r>
              <a:rPr lang="zh-CN" altLang="en-US" sz="2800" dirty="0" smtClean="0">
                <a:cs typeface="Times New Roman" pitchFamily="18" charset="0"/>
              </a:rPr>
              <a:t>芯</a:t>
            </a:r>
            <a:r>
              <a:rPr lang="zh-CN" altLang="en-US" sz="2800" dirty="0" smtClean="0">
                <a:cs typeface="Times New Roman" pitchFamily="18" charset="0"/>
              </a:rPr>
              <a:t>片读出系统</a:t>
            </a:r>
            <a:endParaRPr lang="en-GB" altLang="zh-CN" sz="2800" dirty="0" smtClean="0">
              <a:cs typeface="Times New Roman" pitchFamily="18" charset="0"/>
            </a:endParaRPr>
          </a:p>
        </p:txBody>
      </p:sp>
    </p:spTree>
    <p:extLst>
      <p:ext uri="{BB962C8B-B14F-4D97-AF65-F5344CB8AC3E}">
        <p14:creationId xmlns="" xmlns:p14="http://schemas.microsoft.com/office/powerpoint/2010/main" val="12848627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6"/>
          <p:cNvCxnSpPr/>
          <p:nvPr/>
        </p:nvCxnSpPr>
        <p:spPr>
          <a:xfrm>
            <a:off x="755576" y="620688"/>
            <a:ext cx="7776864"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2498" y="0"/>
            <a:ext cx="9144000" cy="646331"/>
          </a:xfrm>
          <a:prstGeom prst="rect">
            <a:avLst/>
          </a:prstGeom>
          <a:noFill/>
        </p:spPr>
        <p:txBody>
          <a:bodyPr wrap="square" rtlCol="0">
            <a:spAutoFit/>
          </a:bodyPr>
          <a:lstStyle/>
          <a:p>
            <a:pPr algn="ctr"/>
            <a:r>
              <a:rPr lang="zh-CN" altLang="en-US" sz="3600" dirty="0" smtClean="0">
                <a:effectLst>
                  <a:outerShdw blurRad="38100" dist="38100" dir="2700000" algn="tl">
                    <a:srgbClr val="000000">
                      <a:alpha val="43137"/>
                    </a:srgbClr>
                  </a:outerShdw>
                </a:effectLst>
                <a:ea typeface="+mj-ea"/>
                <a:cs typeface="+mj-cs"/>
              </a:rPr>
              <a:t>现状</a:t>
            </a:r>
          </a:p>
        </p:txBody>
      </p:sp>
      <p:cxnSp>
        <p:nvCxnSpPr>
          <p:cNvPr id="21" name="Straight Connector 6"/>
          <p:cNvCxnSpPr/>
          <p:nvPr/>
        </p:nvCxnSpPr>
        <p:spPr>
          <a:xfrm>
            <a:off x="755576" y="620688"/>
            <a:ext cx="7776864"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12"/>
          <p:cNvCxnSpPr/>
          <p:nvPr/>
        </p:nvCxnSpPr>
        <p:spPr>
          <a:xfrm>
            <a:off x="810651" y="6393177"/>
            <a:ext cx="7776864"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1235013" y="1199704"/>
            <a:ext cx="6628978" cy="1569660"/>
          </a:xfrm>
          <a:prstGeom prst="rect">
            <a:avLst/>
          </a:prstGeom>
        </p:spPr>
        <p:txBody>
          <a:bodyPr wrap="square">
            <a:spAutoFit/>
          </a:bodyPr>
          <a:lstStyle/>
          <a:p>
            <a:pPr lvl="1"/>
            <a:r>
              <a:rPr lang="en-US" altLang="zh-CN" sz="2400" dirty="0" smtClean="0"/>
              <a:t>1</a:t>
            </a:r>
            <a:r>
              <a:rPr lang="zh-CN" altLang="en-US" sz="2400" dirty="0" smtClean="0"/>
              <a:t>、完成了基于</a:t>
            </a:r>
            <a:r>
              <a:rPr lang="en-US" altLang="zh-CN" sz="2400" dirty="0" smtClean="0"/>
              <a:t>HPDAQ</a:t>
            </a:r>
            <a:r>
              <a:rPr lang="zh-CN" altLang="en-US" sz="2400" dirty="0" smtClean="0"/>
              <a:t>的读出固件开发</a:t>
            </a:r>
            <a:endParaRPr lang="en-US" altLang="zh-CN" sz="2400" dirty="0" smtClean="0"/>
          </a:p>
          <a:p>
            <a:pPr lvl="1"/>
            <a:r>
              <a:rPr lang="en-US" altLang="zh-CN" sz="2400" dirty="0" smtClean="0"/>
              <a:t>2</a:t>
            </a:r>
            <a:r>
              <a:rPr lang="zh-CN" altLang="en-US" sz="2400" dirty="0" smtClean="0"/>
              <a:t>、完成读出软件的开发</a:t>
            </a:r>
            <a:endParaRPr lang="en-US" altLang="zh-CN" sz="2400" dirty="0" smtClean="0"/>
          </a:p>
          <a:p>
            <a:pPr lvl="1"/>
            <a:r>
              <a:rPr lang="en-US" altLang="zh-CN" sz="2400" dirty="0" smtClean="0"/>
              <a:t>3</a:t>
            </a:r>
            <a:r>
              <a:rPr lang="zh-CN" altLang="en-US" sz="2400" dirty="0" smtClean="0"/>
              <a:t>、设计</a:t>
            </a:r>
            <a:r>
              <a:rPr lang="zh-CN" altLang="en-US" sz="2400" dirty="0"/>
              <a:t>新的像素芯片绑定</a:t>
            </a:r>
            <a:r>
              <a:rPr lang="zh-CN" altLang="en-US" sz="2400" dirty="0" smtClean="0"/>
              <a:t>板</a:t>
            </a:r>
            <a:endParaRPr lang="en-US" altLang="zh-CN" sz="2400" dirty="0" smtClean="0"/>
          </a:p>
          <a:p>
            <a:pPr lvl="1"/>
            <a:r>
              <a:rPr lang="en-US" altLang="zh-CN" sz="2400" dirty="0" smtClean="0"/>
              <a:t>4</a:t>
            </a:r>
            <a:r>
              <a:rPr lang="zh-CN" altLang="en-US" sz="2400" dirty="0" smtClean="0"/>
              <a:t>、开始</a:t>
            </a:r>
            <a:r>
              <a:rPr lang="zh-CN" altLang="en-US" sz="2400" dirty="0"/>
              <a:t>设计</a:t>
            </a:r>
            <a:r>
              <a:rPr lang="zh-CN" altLang="en-US" sz="2400" dirty="0" smtClean="0"/>
              <a:t>机械结构</a:t>
            </a:r>
            <a:endParaRPr lang="en-US" altLang="zh-CN" sz="2400" dirty="0" smtClean="0"/>
          </a:p>
        </p:txBody>
      </p:sp>
    </p:spTree>
    <p:extLst>
      <p:ext uri="{BB962C8B-B14F-4D97-AF65-F5344CB8AC3E}">
        <p14:creationId xmlns="" xmlns:p14="http://schemas.microsoft.com/office/powerpoint/2010/main" val="21370593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55576" y="620688"/>
            <a:ext cx="7776864"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30" name="Straight Connector 12"/>
          <p:cNvCxnSpPr/>
          <p:nvPr/>
        </p:nvCxnSpPr>
        <p:spPr>
          <a:xfrm>
            <a:off x="810651" y="6393177"/>
            <a:ext cx="7776864"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49" name="Title 1"/>
          <p:cNvSpPr txBox="1">
            <a:spLocks/>
          </p:cNvSpPr>
          <p:nvPr/>
        </p:nvSpPr>
        <p:spPr>
          <a:xfrm>
            <a:off x="0" y="586"/>
            <a:ext cx="9144000" cy="629920"/>
          </a:xfrm>
          <a:prstGeom prst="rect">
            <a:avLst/>
          </a:prstGeom>
        </p:spPr>
        <p:txBody>
          <a:bodyPr vert="horz" lIns="91440" tIns="45720" rIns="91440" bIns="45720" rtlCol="0" anchor="ctr">
            <a:noAutofit/>
          </a:bodyPr>
          <a:lstStyle/>
          <a:p>
            <a:pPr algn="ctr"/>
            <a:endParaRPr lang="en-US" altLang="zh-CN" sz="3200" b="1" dirty="0"/>
          </a:p>
        </p:txBody>
      </p:sp>
      <p:sp>
        <p:nvSpPr>
          <p:cNvPr id="9" name="TextBox 8"/>
          <p:cNvSpPr txBox="1"/>
          <p:nvPr/>
        </p:nvSpPr>
        <p:spPr>
          <a:xfrm>
            <a:off x="1403648" y="2636912"/>
            <a:ext cx="6480720" cy="646331"/>
          </a:xfrm>
          <a:prstGeom prst="rect">
            <a:avLst/>
          </a:prstGeom>
          <a:noFill/>
        </p:spPr>
        <p:txBody>
          <a:bodyPr wrap="square" rtlCol="0">
            <a:spAutoFit/>
          </a:bodyPr>
          <a:lstStyle/>
          <a:p>
            <a:pPr lvl="1"/>
            <a:r>
              <a:rPr lang="zh-CN" altLang="en-US" sz="3600" dirty="0" smtClean="0">
                <a:cs typeface="Times New Roman" pitchFamily="18" charset="0"/>
              </a:rPr>
              <a:t>基于</a:t>
            </a:r>
            <a:r>
              <a:rPr lang="en-US" altLang="zh-CN" sz="3600" dirty="0" smtClean="0">
                <a:cs typeface="Times New Roman" pitchFamily="18" charset="0"/>
              </a:rPr>
              <a:t>MIMOSA</a:t>
            </a:r>
            <a:r>
              <a:rPr lang="zh-CN" altLang="en-US" sz="3600" dirty="0" smtClean="0">
                <a:cs typeface="Times New Roman" pitchFamily="18" charset="0"/>
              </a:rPr>
              <a:t>芯片的测试系统</a:t>
            </a:r>
            <a:endParaRPr lang="en-GB" altLang="zh-CN" sz="3600" dirty="0" smtClean="0">
              <a:cs typeface="Times New Roman" pitchFamily="18" charset="0"/>
            </a:endParaRPr>
          </a:p>
        </p:txBody>
      </p:sp>
    </p:spTree>
    <p:extLst>
      <p:ext uri="{BB962C8B-B14F-4D97-AF65-F5344CB8AC3E}">
        <p14:creationId xmlns="" xmlns:p14="http://schemas.microsoft.com/office/powerpoint/2010/main" val="14617973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55576" y="620688"/>
            <a:ext cx="7776864"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30" name="Straight Connector 12"/>
          <p:cNvCxnSpPr/>
          <p:nvPr/>
        </p:nvCxnSpPr>
        <p:spPr>
          <a:xfrm>
            <a:off x="810651" y="6393177"/>
            <a:ext cx="7776864"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763688" y="1700808"/>
            <a:ext cx="5904656" cy="1815882"/>
          </a:xfrm>
          <a:prstGeom prst="rect">
            <a:avLst/>
          </a:prstGeom>
          <a:noFill/>
        </p:spPr>
        <p:txBody>
          <a:bodyPr wrap="square" rtlCol="0">
            <a:spAutoFit/>
          </a:bodyPr>
          <a:lstStyle/>
          <a:p>
            <a:pPr lvl="1"/>
            <a:r>
              <a:rPr lang="en-US" altLang="zh-CN" sz="2800" dirty="0" smtClean="0">
                <a:cs typeface="Times New Roman" pitchFamily="18" charset="0"/>
              </a:rPr>
              <a:t>1</a:t>
            </a:r>
            <a:r>
              <a:rPr lang="zh-CN" altLang="en-US" sz="2800" dirty="0" smtClean="0">
                <a:cs typeface="Times New Roman" pitchFamily="18" charset="0"/>
              </a:rPr>
              <a:t>、</a:t>
            </a:r>
            <a:r>
              <a:rPr lang="zh-CN" altLang="en-US" sz="2800" dirty="0" smtClean="0">
                <a:cs typeface="Times New Roman" pitchFamily="18" charset="0"/>
              </a:rPr>
              <a:t>辐射</a:t>
            </a:r>
            <a:r>
              <a:rPr lang="zh-CN" altLang="en-US" sz="2800" dirty="0" smtClean="0">
                <a:cs typeface="Times New Roman" pitchFamily="18" charset="0"/>
              </a:rPr>
              <a:t>效</a:t>
            </a:r>
            <a:r>
              <a:rPr lang="zh-CN" altLang="en-US" sz="2800" dirty="0" smtClean="0">
                <a:cs typeface="Times New Roman" pitchFamily="18" charset="0"/>
              </a:rPr>
              <a:t>应</a:t>
            </a:r>
            <a:endParaRPr lang="en-US" altLang="zh-CN" sz="2800" dirty="0" smtClean="0">
              <a:cs typeface="Times New Roman" pitchFamily="18" charset="0"/>
            </a:endParaRPr>
          </a:p>
          <a:p>
            <a:pPr lvl="1"/>
            <a:r>
              <a:rPr lang="en-US" altLang="zh-CN" sz="2800" dirty="0" smtClean="0">
                <a:cs typeface="Times New Roman" pitchFamily="18" charset="0"/>
              </a:rPr>
              <a:t>2</a:t>
            </a:r>
            <a:r>
              <a:rPr lang="zh-CN" altLang="en-US" sz="2800" dirty="0" smtClean="0">
                <a:cs typeface="Times New Roman" pitchFamily="18" charset="0"/>
              </a:rPr>
              <a:t>、抗辐射性能测试系统</a:t>
            </a:r>
            <a:r>
              <a:rPr lang="zh-CN" altLang="en-US" sz="2800" dirty="0">
                <a:cs typeface="Times New Roman" pitchFamily="18" charset="0"/>
              </a:rPr>
              <a:t>方案</a:t>
            </a:r>
            <a:endParaRPr lang="en-US" altLang="zh-CN" sz="2800" dirty="0" smtClean="0">
              <a:cs typeface="Times New Roman" pitchFamily="18" charset="0"/>
            </a:endParaRPr>
          </a:p>
          <a:p>
            <a:pPr lvl="1"/>
            <a:r>
              <a:rPr lang="en-US" altLang="zh-CN" sz="2800" dirty="0" smtClean="0">
                <a:cs typeface="Times New Roman" pitchFamily="18" charset="0"/>
              </a:rPr>
              <a:t>3</a:t>
            </a:r>
            <a:r>
              <a:rPr lang="zh-CN" altLang="en-US" sz="2800" dirty="0" smtClean="0">
                <a:cs typeface="Times New Roman" pitchFamily="18" charset="0"/>
              </a:rPr>
              <a:t>、基于</a:t>
            </a:r>
            <a:r>
              <a:rPr lang="en-US" altLang="zh-CN" sz="2800" dirty="0" smtClean="0">
                <a:cs typeface="Times New Roman" pitchFamily="18" charset="0"/>
              </a:rPr>
              <a:t>ALPIDE</a:t>
            </a:r>
            <a:r>
              <a:rPr lang="zh-CN" altLang="en-US" sz="2800" dirty="0" smtClean="0">
                <a:cs typeface="Times New Roman" pitchFamily="18" charset="0"/>
              </a:rPr>
              <a:t>芯片的测试系统</a:t>
            </a:r>
            <a:endParaRPr lang="en-US" altLang="zh-CN" sz="2800" dirty="0" smtClean="0">
              <a:cs typeface="Times New Roman" pitchFamily="18" charset="0"/>
            </a:endParaRPr>
          </a:p>
          <a:p>
            <a:pPr lvl="1"/>
            <a:r>
              <a:rPr lang="en-US" altLang="zh-CN" sz="2800" dirty="0" smtClean="0">
                <a:cs typeface="Times New Roman" pitchFamily="18" charset="0"/>
              </a:rPr>
              <a:t>4</a:t>
            </a:r>
            <a:r>
              <a:rPr lang="zh-CN" altLang="en-US" sz="2800" dirty="0" smtClean="0">
                <a:cs typeface="Times New Roman" pitchFamily="18" charset="0"/>
              </a:rPr>
              <a:t>、基于</a:t>
            </a:r>
            <a:r>
              <a:rPr lang="en-US" altLang="zh-CN" sz="2800" dirty="0" smtClean="0">
                <a:cs typeface="Times New Roman" pitchFamily="18" charset="0"/>
              </a:rPr>
              <a:t>MIMOSA</a:t>
            </a:r>
            <a:r>
              <a:rPr lang="zh-CN" altLang="en-US" sz="2800" dirty="0" smtClean="0">
                <a:cs typeface="Times New Roman" pitchFamily="18" charset="0"/>
              </a:rPr>
              <a:t>芯片的测试系统</a:t>
            </a:r>
            <a:endParaRPr lang="en-GB" altLang="zh-CN" sz="2800" dirty="0" smtClean="0">
              <a:cs typeface="Times New Roman" pitchFamily="18" charset="0"/>
            </a:endParaRPr>
          </a:p>
        </p:txBody>
      </p:sp>
      <p:sp>
        <p:nvSpPr>
          <p:cNvPr id="49" name="Title 1"/>
          <p:cNvSpPr txBox="1">
            <a:spLocks/>
          </p:cNvSpPr>
          <p:nvPr/>
        </p:nvSpPr>
        <p:spPr>
          <a:xfrm>
            <a:off x="0" y="586"/>
            <a:ext cx="9144000" cy="629920"/>
          </a:xfrm>
          <a:prstGeom prst="rect">
            <a:avLst/>
          </a:prstGeom>
        </p:spPr>
        <p:txBody>
          <a:bodyPr vert="horz" lIns="91440" tIns="45720" rIns="91440" bIns="45720" rtlCol="0" anchor="ctr">
            <a:noAutofit/>
          </a:bodyPr>
          <a:lstStyle/>
          <a:p>
            <a:pPr algn="ctr"/>
            <a:endParaRPr lang="en-US" altLang="zh-CN" sz="3200" b="1" dirty="0"/>
          </a:p>
        </p:txBody>
      </p:sp>
      <p:sp>
        <p:nvSpPr>
          <p:cNvPr id="6" name="TextBox 5"/>
          <p:cNvSpPr txBox="1"/>
          <p:nvPr/>
        </p:nvSpPr>
        <p:spPr>
          <a:xfrm>
            <a:off x="3321395" y="115854"/>
            <a:ext cx="2501209" cy="584775"/>
          </a:xfrm>
          <a:prstGeom prst="rect">
            <a:avLst/>
          </a:prstGeom>
          <a:noFill/>
        </p:spPr>
        <p:txBody>
          <a:bodyPr wrap="square" rtlCol="0">
            <a:spAutoFit/>
          </a:bodyPr>
          <a:lstStyle/>
          <a:p>
            <a:pPr lvl="1"/>
            <a:r>
              <a:rPr lang="zh-CN" altLang="en-US" sz="3200" b="1" dirty="0" smtClean="0">
                <a:cs typeface="Times New Roman" pitchFamily="18" charset="0"/>
              </a:rPr>
              <a:t>主要内容</a:t>
            </a:r>
            <a:endParaRPr lang="en-GB" altLang="zh-CN" sz="3200" b="1" dirty="0" smtClean="0">
              <a:cs typeface="Times New Roman" pitchFamily="18" charset="0"/>
            </a:endParaRPr>
          </a:p>
        </p:txBody>
      </p:sp>
    </p:spTree>
    <p:extLst>
      <p:ext uri="{BB962C8B-B14F-4D97-AF65-F5344CB8AC3E}">
        <p14:creationId xmlns="" xmlns:p14="http://schemas.microsoft.com/office/powerpoint/2010/main" val="40716751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55576" y="620688"/>
            <a:ext cx="7776864"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30" name="Straight Connector 12"/>
          <p:cNvCxnSpPr/>
          <p:nvPr/>
        </p:nvCxnSpPr>
        <p:spPr>
          <a:xfrm>
            <a:off x="810651" y="6393177"/>
            <a:ext cx="7776864"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49" name="Title 1"/>
          <p:cNvSpPr txBox="1">
            <a:spLocks/>
          </p:cNvSpPr>
          <p:nvPr/>
        </p:nvSpPr>
        <p:spPr>
          <a:xfrm>
            <a:off x="0" y="586"/>
            <a:ext cx="9144000" cy="629920"/>
          </a:xfrm>
          <a:prstGeom prst="rect">
            <a:avLst/>
          </a:prstGeom>
        </p:spPr>
        <p:txBody>
          <a:bodyPr vert="horz" lIns="91440" tIns="45720" rIns="91440" bIns="45720" rtlCol="0" anchor="ctr">
            <a:noAutofit/>
          </a:bodyPr>
          <a:lstStyle/>
          <a:p>
            <a:pPr algn="ctr"/>
            <a:endParaRPr lang="en-US" altLang="zh-CN" sz="3200" b="1" dirty="0"/>
          </a:p>
        </p:txBody>
      </p:sp>
      <p:sp>
        <p:nvSpPr>
          <p:cNvPr id="6" name="TextBox 5"/>
          <p:cNvSpPr txBox="1"/>
          <p:nvPr/>
        </p:nvSpPr>
        <p:spPr>
          <a:xfrm>
            <a:off x="347192" y="1114730"/>
            <a:ext cx="3639418" cy="2523768"/>
          </a:xfrm>
          <a:prstGeom prst="rect">
            <a:avLst/>
          </a:prstGeom>
          <a:noFill/>
        </p:spPr>
        <p:txBody>
          <a:bodyPr wrap="square" rtlCol="0">
            <a:spAutoFit/>
          </a:bodyPr>
          <a:lstStyle/>
          <a:p>
            <a:r>
              <a:rPr lang="zh-CN" altLang="en-US" dirty="0"/>
              <a:t>电源控制</a:t>
            </a:r>
          </a:p>
          <a:p>
            <a:r>
              <a:rPr lang="en-US" altLang="zh-CN" dirty="0"/>
              <a:t>Latch</a:t>
            </a:r>
            <a:r>
              <a:rPr lang="zh-CN" altLang="en-US" dirty="0"/>
              <a:t> </a:t>
            </a:r>
            <a:r>
              <a:rPr lang="en-US" altLang="zh-CN" dirty="0"/>
              <a:t>UP</a:t>
            </a:r>
            <a:r>
              <a:rPr lang="zh-CN" altLang="en-US" dirty="0"/>
              <a:t> 控制</a:t>
            </a:r>
          </a:p>
          <a:p>
            <a:r>
              <a:rPr lang="zh-CN" altLang="en-US" dirty="0"/>
              <a:t>温度监控</a:t>
            </a:r>
          </a:p>
          <a:p>
            <a:r>
              <a:rPr lang="zh-CN" altLang="en-US" dirty="0"/>
              <a:t>连续无触发读</a:t>
            </a:r>
            <a:r>
              <a:rPr lang="zh-CN" altLang="en-US" dirty="0" smtClean="0"/>
              <a:t>出</a:t>
            </a:r>
            <a:endParaRPr lang="en-US" altLang="zh-CN" dirty="0" smtClean="0"/>
          </a:p>
          <a:p>
            <a:pPr marL="0" lvl="1"/>
            <a:r>
              <a:rPr lang="zh-CN" altLang="en-US" dirty="0" smtClean="0"/>
              <a:t>         使用</a:t>
            </a:r>
            <a:r>
              <a:rPr lang="en-US" altLang="zh-CN" dirty="0" smtClean="0"/>
              <a:t>1G</a:t>
            </a:r>
            <a:r>
              <a:rPr lang="zh-CN" altLang="en-US" dirty="0" smtClean="0"/>
              <a:t>以太网实</a:t>
            </a:r>
            <a:r>
              <a:rPr lang="zh-CN" altLang="en-US" dirty="0" smtClean="0"/>
              <a:t>时传输数据</a:t>
            </a:r>
            <a:endParaRPr lang="zh-CN" altLang="en-US" dirty="0"/>
          </a:p>
          <a:p>
            <a:pPr lvl="1"/>
            <a:r>
              <a:rPr lang="zh-CN" altLang="en-US" dirty="0"/>
              <a:t>数据读出速率 </a:t>
            </a:r>
            <a:r>
              <a:rPr lang="en-US" altLang="zh-CN" dirty="0"/>
              <a:t>320Mbps</a:t>
            </a:r>
            <a:endParaRPr lang="zh-CN" altLang="en-US" dirty="0"/>
          </a:p>
          <a:p>
            <a:pPr lvl="1"/>
            <a:r>
              <a:rPr lang="en-US" altLang="zh-CN" dirty="0" smtClean="0"/>
              <a:t>PC</a:t>
            </a:r>
            <a:r>
              <a:rPr lang="zh-CN" altLang="en-US" dirty="0"/>
              <a:t>端实时数据处理</a:t>
            </a:r>
          </a:p>
          <a:p>
            <a:pPr lvl="1"/>
            <a:r>
              <a:rPr lang="en-US" altLang="zh-CN" dirty="0"/>
              <a:t>PC</a:t>
            </a:r>
            <a:r>
              <a:rPr lang="zh-CN" altLang="en-US" dirty="0"/>
              <a:t>端实时显示</a:t>
            </a:r>
          </a:p>
          <a:p>
            <a:endParaRPr lang="en-US" altLang="zh-CN" sz="1400" dirty="0"/>
          </a:p>
        </p:txBody>
      </p:sp>
      <p:sp>
        <p:nvSpPr>
          <p:cNvPr id="9" name="TextBox 8"/>
          <p:cNvSpPr txBox="1"/>
          <p:nvPr/>
        </p:nvSpPr>
        <p:spPr>
          <a:xfrm>
            <a:off x="2483768" y="0"/>
            <a:ext cx="4212468" cy="523220"/>
          </a:xfrm>
          <a:prstGeom prst="rect">
            <a:avLst/>
          </a:prstGeom>
          <a:noFill/>
        </p:spPr>
        <p:txBody>
          <a:bodyPr wrap="square" rtlCol="0">
            <a:spAutoFit/>
          </a:bodyPr>
          <a:lstStyle/>
          <a:p>
            <a:pPr lvl="1"/>
            <a:r>
              <a:rPr lang="en-US" altLang="zh-CN" sz="2800" dirty="0" smtClean="0">
                <a:cs typeface="Times New Roman" pitchFamily="18" charset="0"/>
              </a:rPr>
              <a:t>MIMOSA</a:t>
            </a:r>
            <a:r>
              <a:rPr lang="zh-CN" altLang="en-US" sz="2800" dirty="0" smtClean="0">
                <a:cs typeface="Times New Roman" pitchFamily="18" charset="0"/>
              </a:rPr>
              <a:t>芯片读出系统</a:t>
            </a:r>
            <a:endParaRPr lang="en-GB" altLang="zh-CN" sz="2800" dirty="0" smtClean="0">
              <a:cs typeface="Times New Roman" pitchFamily="18" charset="0"/>
            </a:endParaRPr>
          </a:p>
        </p:txBody>
      </p:sp>
      <p:pic>
        <p:nvPicPr>
          <p:cNvPr id="8" name="Picture 3"/>
          <p:cNvPicPr>
            <a:picLocks noChangeAspect="1"/>
          </p:cNvPicPr>
          <p:nvPr/>
        </p:nvPicPr>
        <p:blipFill>
          <a:blip r:embed="rId3" cstate="print"/>
          <a:stretch>
            <a:fillRect/>
          </a:stretch>
        </p:blipFill>
        <p:spPr>
          <a:xfrm>
            <a:off x="4067944" y="980728"/>
            <a:ext cx="4629361" cy="3096344"/>
          </a:xfrm>
          <a:prstGeom prst="rect">
            <a:avLst/>
          </a:prstGeom>
        </p:spPr>
      </p:pic>
    </p:spTree>
    <p:extLst>
      <p:ext uri="{BB962C8B-B14F-4D97-AF65-F5344CB8AC3E}">
        <p14:creationId xmlns="" xmlns:p14="http://schemas.microsoft.com/office/powerpoint/2010/main" val="38030490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55576" y="620688"/>
            <a:ext cx="7776864"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30" name="Straight Connector 12"/>
          <p:cNvCxnSpPr/>
          <p:nvPr/>
        </p:nvCxnSpPr>
        <p:spPr>
          <a:xfrm>
            <a:off x="810651" y="6393177"/>
            <a:ext cx="7776864"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49" name="Title 1"/>
          <p:cNvSpPr txBox="1">
            <a:spLocks/>
          </p:cNvSpPr>
          <p:nvPr/>
        </p:nvSpPr>
        <p:spPr>
          <a:xfrm>
            <a:off x="0" y="586"/>
            <a:ext cx="9144000" cy="629920"/>
          </a:xfrm>
          <a:prstGeom prst="rect">
            <a:avLst/>
          </a:prstGeom>
        </p:spPr>
        <p:txBody>
          <a:bodyPr vert="horz" lIns="91440" tIns="45720" rIns="91440" bIns="45720" rtlCol="0" anchor="ctr">
            <a:noAutofit/>
          </a:bodyPr>
          <a:lstStyle/>
          <a:p>
            <a:pPr algn="ctr"/>
            <a:endParaRPr lang="en-US" altLang="zh-CN" sz="3200" b="1" dirty="0"/>
          </a:p>
        </p:txBody>
      </p:sp>
      <p:sp>
        <p:nvSpPr>
          <p:cNvPr id="9" name="TextBox 8"/>
          <p:cNvSpPr txBox="1"/>
          <p:nvPr/>
        </p:nvSpPr>
        <p:spPr>
          <a:xfrm>
            <a:off x="3761910" y="91930"/>
            <a:ext cx="2754306" cy="523220"/>
          </a:xfrm>
          <a:prstGeom prst="rect">
            <a:avLst/>
          </a:prstGeom>
          <a:noFill/>
        </p:spPr>
        <p:txBody>
          <a:bodyPr wrap="square" rtlCol="0">
            <a:spAutoFit/>
          </a:bodyPr>
          <a:lstStyle/>
          <a:p>
            <a:pPr lvl="1"/>
            <a:r>
              <a:rPr lang="zh-CN" altLang="en-US" sz="2800" dirty="0" smtClean="0">
                <a:cs typeface="Times New Roman" pitchFamily="18" charset="0"/>
              </a:rPr>
              <a:t>测试结果</a:t>
            </a:r>
            <a:endParaRPr lang="en-GB" altLang="zh-CN" sz="2800" dirty="0" smtClean="0">
              <a:cs typeface="Times New Roman" pitchFamily="18" charset="0"/>
            </a:endParaRPr>
          </a:p>
        </p:txBody>
      </p:sp>
      <p:pic>
        <p:nvPicPr>
          <p:cNvPr id="205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729791" y="908720"/>
            <a:ext cx="4033837" cy="34051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32396" y="916980"/>
            <a:ext cx="4019550" cy="3419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539552" y="5373215"/>
            <a:ext cx="5899546" cy="646331"/>
          </a:xfrm>
          <a:prstGeom prst="rect">
            <a:avLst/>
          </a:prstGeom>
          <a:noFill/>
        </p:spPr>
        <p:txBody>
          <a:bodyPr wrap="square" rtlCol="0">
            <a:spAutoFit/>
          </a:bodyPr>
          <a:lstStyle/>
          <a:p>
            <a:r>
              <a:rPr lang="en-US" altLang="zh-CN" dirty="0"/>
              <a:t>PC</a:t>
            </a:r>
            <a:r>
              <a:rPr lang="zh-CN" altLang="en-US" dirty="0"/>
              <a:t>端数据处理软件基于</a:t>
            </a:r>
            <a:r>
              <a:rPr lang="en-US" altLang="zh-CN" dirty="0"/>
              <a:t>C++</a:t>
            </a:r>
            <a:r>
              <a:rPr lang="zh-CN" altLang="en-US" dirty="0"/>
              <a:t> 和</a:t>
            </a:r>
            <a:r>
              <a:rPr lang="en-US" altLang="zh-CN" dirty="0"/>
              <a:t>Python</a:t>
            </a:r>
            <a:r>
              <a:rPr lang="zh-CN" altLang="en-US" dirty="0"/>
              <a:t> </a:t>
            </a:r>
          </a:p>
          <a:p>
            <a:r>
              <a:rPr lang="zh-CN" altLang="en-US" dirty="0"/>
              <a:t>系统 ：</a:t>
            </a:r>
            <a:r>
              <a:rPr lang="en-US" altLang="zh-CN" dirty="0" err="1" smtClean="0"/>
              <a:t>ubuntu</a:t>
            </a:r>
            <a:endParaRPr lang="zh-CN" altLang="en-US" dirty="0"/>
          </a:p>
        </p:txBody>
      </p:sp>
      <p:sp>
        <p:nvSpPr>
          <p:cNvPr id="11" name="标题 1"/>
          <p:cNvSpPr txBox="1">
            <a:spLocks/>
          </p:cNvSpPr>
          <p:nvPr/>
        </p:nvSpPr>
        <p:spPr>
          <a:xfrm>
            <a:off x="1179738" y="4437112"/>
            <a:ext cx="252486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600" dirty="0" smtClean="0">
                <a:latin typeface="+mn-ea"/>
                <a:ea typeface="+mn-ea"/>
              </a:rPr>
              <a:t>无光照条件</a:t>
            </a:r>
            <a:endParaRPr lang="zh-CN" altLang="en-US" sz="1600" dirty="0">
              <a:latin typeface="+mn-ea"/>
              <a:ea typeface="+mn-ea"/>
            </a:endParaRPr>
          </a:p>
        </p:txBody>
      </p:sp>
      <p:sp>
        <p:nvSpPr>
          <p:cNvPr id="12" name="标题 1"/>
          <p:cNvSpPr txBox="1">
            <a:spLocks/>
          </p:cNvSpPr>
          <p:nvPr/>
        </p:nvSpPr>
        <p:spPr>
          <a:xfrm>
            <a:off x="5484276" y="4425652"/>
            <a:ext cx="252486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600" dirty="0" smtClean="0">
                <a:latin typeface="+mn-ea"/>
                <a:ea typeface="+mn-ea"/>
              </a:rPr>
              <a:t>有光照条件</a:t>
            </a:r>
            <a:endParaRPr lang="zh-CN" altLang="en-US" sz="1600" dirty="0">
              <a:latin typeface="+mn-ea"/>
              <a:ea typeface="+mn-ea"/>
            </a:endParaRPr>
          </a:p>
        </p:txBody>
      </p:sp>
    </p:spTree>
    <p:extLst>
      <p:ext uri="{BB962C8B-B14F-4D97-AF65-F5344CB8AC3E}">
        <p14:creationId xmlns="" xmlns:p14="http://schemas.microsoft.com/office/powerpoint/2010/main" val="24656125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55576" y="620688"/>
            <a:ext cx="7776864"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30" name="Straight Connector 12"/>
          <p:cNvCxnSpPr/>
          <p:nvPr/>
        </p:nvCxnSpPr>
        <p:spPr>
          <a:xfrm>
            <a:off x="810651" y="6393177"/>
            <a:ext cx="7776864"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49" name="Title 1"/>
          <p:cNvSpPr txBox="1">
            <a:spLocks/>
          </p:cNvSpPr>
          <p:nvPr/>
        </p:nvSpPr>
        <p:spPr>
          <a:xfrm>
            <a:off x="0" y="586"/>
            <a:ext cx="9144000" cy="629920"/>
          </a:xfrm>
          <a:prstGeom prst="rect">
            <a:avLst/>
          </a:prstGeom>
        </p:spPr>
        <p:txBody>
          <a:bodyPr vert="horz" lIns="91440" tIns="45720" rIns="91440" bIns="45720" rtlCol="0" anchor="ctr">
            <a:noAutofit/>
          </a:bodyPr>
          <a:lstStyle/>
          <a:p>
            <a:pPr algn="ctr"/>
            <a:endParaRPr lang="en-US" altLang="zh-CN" sz="3200" b="1" dirty="0"/>
          </a:p>
        </p:txBody>
      </p:sp>
      <p:sp>
        <p:nvSpPr>
          <p:cNvPr id="6" name="TextBox 5"/>
          <p:cNvSpPr txBox="1"/>
          <p:nvPr/>
        </p:nvSpPr>
        <p:spPr>
          <a:xfrm>
            <a:off x="1137242" y="1340768"/>
            <a:ext cx="7123682" cy="1785104"/>
          </a:xfrm>
          <a:prstGeom prst="rect">
            <a:avLst/>
          </a:prstGeom>
          <a:noFill/>
        </p:spPr>
        <p:txBody>
          <a:bodyPr wrap="square" rtlCol="0">
            <a:spAutoFit/>
          </a:bodyPr>
          <a:lstStyle/>
          <a:p>
            <a:r>
              <a:rPr lang="en-US" altLang="zh-CN" sz="2400" dirty="0" smtClean="0"/>
              <a:t>1</a:t>
            </a:r>
            <a:r>
              <a:rPr lang="zh-CN" altLang="en-US" sz="2400" dirty="0" smtClean="0"/>
              <a:t>、该</a:t>
            </a:r>
            <a:r>
              <a:rPr lang="zh-CN" altLang="en-US" sz="2400" dirty="0"/>
              <a:t>系统将于美国劳伦斯伯克利国家实验室进行束流测试。</a:t>
            </a:r>
          </a:p>
          <a:p>
            <a:r>
              <a:rPr lang="en-US" altLang="zh-CN" sz="2400" dirty="0" smtClean="0"/>
              <a:t>2</a:t>
            </a:r>
            <a:r>
              <a:rPr lang="zh-CN" altLang="en-US" sz="2400" dirty="0" smtClean="0"/>
              <a:t>、已经</a:t>
            </a:r>
            <a:r>
              <a:rPr lang="zh-CN" altLang="en-US" sz="2400" dirty="0"/>
              <a:t>联系了一家美国公司，将对该公司被测芯片进行辐射分析。</a:t>
            </a:r>
            <a:endParaRPr lang="en-US" altLang="zh-CN" sz="2400" dirty="0"/>
          </a:p>
          <a:p>
            <a:endParaRPr lang="en-US" altLang="zh-CN" sz="1400" dirty="0"/>
          </a:p>
        </p:txBody>
      </p:sp>
      <p:sp>
        <p:nvSpPr>
          <p:cNvPr id="9" name="TextBox 8"/>
          <p:cNvSpPr txBox="1"/>
          <p:nvPr/>
        </p:nvSpPr>
        <p:spPr>
          <a:xfrm>
            <a:off x="3761910" y="91930"/>
            <a:ext cx="1764196" cy="523220"/>
          </a:xfrm>
          <a:prstGeom prst="rect">
            <a:avLst/>
          </a:prstGeom>
          <a:noFill/>
        </p:spPr>
        <p:txBody>
          <a:bodyPr wrap="square" rtlCol="0">
            <a:spAutoFit/>
          </a:bodyPr>
          <a:lstStyle/>
          <a:p>
            <a:pPr lvl="1"/>
            <a:r>
              <a:rPr lang="zh-CN" altLang="en-US" sz="2800" dirty="0"/>
              <a:t>现状</a:t>
            </a:r>
            <a:endParaRPr lang="en-GB" altLang="zh-CN" sz="2800" dirty="0" smtClean="0">
              <a:cs typeface="Times New Roman" pitchFamily="18" charset="0"/>
            </a:endParaRPr>
          </a:p>
        </p:txBody>
      </p:sp>
    </p:spTree>
    <p:extLst>
      <p:ext uri="{BB962C8B-B14F-4D97-AF65-F5344CB8AC3E}">
        <p14:creationId xmlns="" xmlns:p14="http://schemas.microsoft.com/office/powerpoint/2010/main" val="14124561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55576" y="620688"/>
            <a:ext cx="7776864"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30" name="Straight Connector 12"/>
          <p:cNvCxnSpPr/>
          <p:nvPr/>
        </p:nvCxnSpPr>
        <p:spPr>
          <a:xfrm>
            <a:off x="810651" y="6393177"/>
            <a:ext cx="7776864"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49" name="Title 1"/>
          <p:cNvSpPr txBox="1">
            <a:spLocks/>
          </p:cNvSpPr>
          <p:nvPr/>
        </p:nvSpPr>
        <p:spPr>
          <a:xfrm>
            <a:off x="0" y="586"/>
            <a:ext cx="9144000" cy="629920"/>
          </a:xfrm>
          <a:prstGeom prst="rect">
            <a:avLst/>
          </a:prstGeom>
        </p:spPr>
        <p:txBody>
          <a:bodyPr vert="horz" lIns="91440" tIns="45720" rIns="91440" bIns="45720" rtlCol="0" anchor="ctr">
            <a:noAutofit/>
          </a:bodyPr>
          <a:lstStyle/>
          <a:p>
            <a:pPr algn="ctr"/>
            <a:endParaRPr lang="en-US" altLang="zh-CN" sz="3200" b="1" dirty="0"/>
          </a:p>
        </p:txBody>
      </p:sp>
      <p:sp>
        <p:nvSpPr>
          <p:cNvPr id="2" name="矩形 1"/>
          <p:cNvSpPr/>
          <p:nvPr/>
        </p:nvSpPr>
        <p:spPr>
          <a:xfrm>
            <a:off x="3508120" y="2636912"/>
            <a:ext cx="2271776" cy="923330"/>
          </a:xfrm>
          <a:prstGeom prst="rect">
            <a:avLst/>
          </a:prstGeom>
          <a:noFill/>
        </p:spPr>
        <p:txBody>
          <a:bodyPr wrap="none" lIns="91440" tIns="45720" rIns="91440" bIns="45720">
            <a:spAutoFit/>
          </a:bodyPr>
          <a:lstStyle/>
          <a:p>
            <a:pPr algn="ctr"/>
            <a:r>
              <a:rPr lang="zh-CN" alt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谢谢！</a:t>
            </a:r>
            <a:endParaRPr lang="zh-CN" alt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 xmlns:p14="http://schemas.microsoft.com/office/powerpoint/2010/main" val="42018111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55576" y="620688"/>
            <a:ext cx="7776864"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30" name="Straight Connector 12"/>
          <p:cNvCxnSpPr/>
          <p:nvPr/>
        </p:nvCxnSpPr>
        <p:spPr>
          <a:xfrm>
            <a:off x="810651" y="6393177"/>
            <a:ext cx="7776864"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711105" y="980728"/>
            <a:ext cx="7721789" cy="1815882"/>
          </a:xfrm>
          <a:prstGeom prst="rect">
            <a:avLst/>
          </a:prstGeom>
          <a:noFill/>
        </p:spPr>
        <p:txBody>
          <a:bodyPr wrap="square" rtlCol="0">
            <a:spAutoFit/>
          </a:bodyPr>
          <a:lstStyle/>
          <a:p>
            <a:pPr lvl="1"/>
            <a:r>
              <a:rPr lang="zh-CN" altLang="zh-CN" sz="2800" dirty="0" smtClean="0"/>
              <a:t>在一些特殊的有辐射的场合，能够使用的</a:t>
            </a:r>
            <a:r>
              <a:rPr lang="zh-CN" altLang="en-US" sz="2800" dirty="0" smtClean="0"/>
              <a:t>器件</a:t>
            </a:r>
            <a:r>
              <a:rPr lang="zh-CN" altLang="zh-CN" sz="2800" dirty="0" smtClean="0"/>
              <a:t>需要满足一定的抗辐射性能要求。普通的</a:t>
            </a:r>
            <a:r>
              <a:rPr lang="zh-CN" altLang="en-US" sz="2800" dirty="0" smtClean="0"/>
              <a:t>器件</a:t>
            </a:r>
            <a:r>
              <a:rPr lang="zh-CN" altLang="zh-CN" sz="2800" dirty="0" smtClean="0"/>
              <a:t>在辐射的环境下会产生一些由辐射导致的效应</a:t>
            </a:r>
            <a:r>
              <a:rPr lang="zh-CN" altLang="en-US" sz="2800" dirty="0"/>
              <a:t>，</a:t>
            </a:r>
            <a:r>
              <a:rPr lang="zh-CN" altLang="zh-CN" sz="2800" dirty="0" smtClean="0"/>
              <a:t>包括总剂量效应和单粒子效应。</a:t>
            </a:r>
            <a:endParaRPr lang="en-GB" altLang="zh-CN" sz="2800" dirty="0" smtClean="0">
              <a:cs typeface="Times New Roman" pitchFamily="18" charset="0"/>
            </a:endParaRPr>
          </a:p>
        </p:txBody>
      </p:sp>
      <p:sp>
        <p:nvSpPr>
          <p:cNvPr id="49" name="Title 1"/>
          <p:cNvSpPr txBox="1">
            <a:spLocks/>
          </p:cNvSpPr>
          <p:nvPr/>
        </p:nvSpPr>
        <p:spPr>
          <a:xfrm>
            <a:off x="0" y="586"/>
            <a:ext cx="9144000" cy="629920"/>
          </a:xfrm>
          <a:prstGeom prst="rect">
            <a:avLst/>
          </a:prstGeom>
        </p:spPr>
        <p:txBody>
          <a:bodyPr vert="horz" lIns="91440" tIns="45720" rIns="91440" bIns="45720" rtlCol="0" anchor="ctr">
            <a:noAutofit/>
          </a:bodyPr>
          <a:lstStyle/>
          <a:p>
            <a:pPr algn="ctr"/>
            <a:endParaRPr lang="en-US" altLang="zh-CN" sz="3200" b="1" dirty="0"/>
          </a:p>
        </p:txBody>
      </p:sp>
      <p:sp>
        <p:nvSpPr>
          <p:cNvPr id="8" name="TextBox 7"/>
          <p:cNvSpPr txBox="1"/>
          <p:nvPr/>
        </p:nvSpPr>
        <p:spPr>
          <a:xfrm>
            <a:off x="3203848" y="0"/>
            <a:ext cx="2880320" cy="584775"/>
          </a:xfrm>
          <a:prstGeom prst="rect">
            <a:avLst/>
          </a:prstGeom>
          <a:noFill/>
        </p:spPr>
        <p:txBody>
          <a:bodyPr wrap="square" rtlCol="0">
            <a:spAutoFit/>
          </a:bodyPr>
          <a:lstStyle/>
          <a:p>
            <a:pPr lvl="1"/>
            <a:r>
              <a:rPr lang="zh-CN" altLang="en-US" sz="3200" b="1" dirty="0" smtClean="0">
                <a:cs typeface="Times New Roman" pitchFamily="18" charset="0"/>
              </a:rPr>
              <a:t>辐射效应</a:t>
            </a:r>
            <a:endParaRPr lang="en-GB" altLang="zh-CN" sz="3200" b="1" dirty="0" smtClean="0">
              <a:cs typeface="Times New Roman" pitchFamily="18" charset="0"/>
            </a:endParaRPr>
          </a:p>
        </p:txBody>
      </p:sp>
      <p:sp>
        <p:nvSpPr>
          <p:cNvPr id="9" name="TextBox 8"/>
          <p:cNvSpPr txBox="1"/>
          <p:nvPr/>
        </p:nvSpPr>
        <p:spPr>
          <a:xfrm>
            <a:off x="683568" y="3101380"/>
            <a:ext cx="7848872" cy="1815882"/>
          </a:xfrm>
          <a:prstGeom prst="rect">
            <a:avLst/>
          </a:prstGeom>
          <a:noFill/>
        </p:spPr>
        <p:txBody>
          <a:bodyPr wrap="square" rtlCol="0">
            <a:spAutoFit/>
          </a:bodyPr>
          <a:lstStyle/>
          <a:p>
            <a:pPr lvl="1"/>
            <a:r>
              <a:rPr lang="zh-CN" altLang="zh-CN" sz="2800" dirty="0" smtClean="0"/>
              <a:t>随着集成电路尺寸的减小和</a:t>
            </a:r>
            <a:r>
              <a:rPr lang="zh-CN" altLang="en-US" sz="2800" dirty="0" smtClean="0"/>
              <a:t>栅</a:t>
            </a:r>
            <a:r>
              <a:rPr lang="zh-CN" altLang="zh-CN" sz="2800" dirty="0" smtClean="0"/>
              <a:t>氧化层厚度的减薄，</a:t>
            </a:r>
            <a:r>
              <a:rPr lang="zh-CN" altLang="en-US" sz="2800" dirty="0" smtClean="0"/>
              <a:t>总剂量效应对半导体器件的影响在减小，单粒子效应成为影响器件正常工作的主要原因。</a:t>
            </a:r>
            <a:endParaRPr lang="en-GB" altLang="zh-CN" sz="2800" dirty="0" smtClean="0">
              <a:cs typeface="Times New Roman" pitchFamily="18" charset="0"/>
            </a:endParaRPr>
          </a:p>
        </p:txBody>
      </p:sp>
    </p:spTree>
    <p:extLst>
      <p:ext uri="{BB962C8B-B14F-4D97-AF65-F5344CB8AC3E}">
        <p14:creationId xmlns="" xmlns:p14="http://schemas.microsoft.com/office/powerpoint/2010/main" val="40716751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55576" y="620688"/>
            <a:ext cx="7776864"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30" name="Straight Connector 12"/>
          <p:cNvCxnSpPr/>
          <p:nvPr/>
        </p:nvCxnSpPr>
        <p:spPr>
          <a:xfrm>
            <a:off x="810651" y="6393177"/>
            <a:ext cx="7776864"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632024" y="1196752"/>
            <a:ext cx="7920880" cy="1384995"/>
          </a:xfrm>
          <a:prstGeom prst="rect">
            <a:avLst/>
          </a:prstGeom>
          <a:noFill/>
        </p:spPr>
        <p:txBody>
          <a:bodyPr wrap="square" rtlCol="0">
            <a:spAutoFit/>
          </a:bodyPr>
          <a:lstStyle/>
          <a:p>
            <a:pPr lvl="1"/>
            <a:r>
              <a:rPr lang="zh-CN" altLang="zh-CN" sz="2800" dirty="0" smtClean="0"/>
              <a:t>单粒子效应</a:t>
            </a:r>
            <a:r>
              <a:rPr lang="zh-CN" altLang="en-US" sz="2800" dirty="0" smtClean="0"/>
              <a:t>（</a:t>
            </a:r>
            <a:r>
              <a:rPr lang="en-US" altLang="zh-CN" sz="2800" dirty="0" smtClean="0"/>
              <a:t>SEE</a:t>
            </a:r>
            <a:r>
              <a:rPr lang="zh-CN" altLang="en-US" sz="2800" dirty="0" smtClean="0"/>
              <a:t>）：</a:t>
            </a:r>
            <a:r>
              <a:rPr lang="zh-CN" altLang="zh-CN" sz="2800" dirty="0"/>
              <a:t>单个高能粒子穿过微电子器件的灵敏区时造成器件状态非正常改变的一种辐射效应</a:t>
            </a:r>
            <a:r>
              <a:rPr lang="zh-CN" altLang="en-US" sz="2800" dirty="0" smtClean="0"/>
              <a:t>。</a:t>
            </a:r>
            <a:endParaRPr lang="en-GB" altLang="zh-CN" sz="2800" dirty="0">
              <a:cs typeface="Times New Roman" pitchFamily="18" charset="0"/>
            </a:endParaRPr>
          </a:p>
        </p:txBody>
      </p:sp>
      <p:sp>
        <p:nvSpPr>
          <p:cNvPr id="49" name="Title 1"/>
          <p:cNvSpPr txBox="1">
            <a:spLocks/>
          </p:cNvSpPr>
          <p:nvPr/>
        </p:nvSpPr>
        <p:spPr>
          <a:xfrm>
            <a:off x="0" y="586"/>
            <a:ext cx="9144000" cy="629920"/>
          </a:xfrm>
          <a:prstGeom prst="rect">
            <a:avLst/>
          </a:prstGeom>
        </p:spPr>
        <p:txBody>
          <a:bodyPr vert="horz" lIns="91440" tIns="45720" rIns="91440" bIns="45720" rtlCol="0" anchor="ctr">
            <a:noAutofit/>
          </a:bodyPr>
          <a:lstStyle/>
          <a:p>
            <a:pPr algn="ctr"/>
            <a:endParaRPr lang="en-US" altLang="zh-CN" sz="3200" b="1" dirty="0"/>
          </a:p>
        </p:txBody>
      </p:sp>
      <p:sp>
        <p:nvSpPr>
          <p:cNvPr id="10" name="TextBox 9"/>
          <p:cNvSpPr txBox="1"/>
          <p:nvPr/>
        </p:nvSpPr>
        <p:spPr>
          <a:xfrm>
            <a:off x="2771800" y="115853"/>
            <a:ext cx="3240360" cy="584775"/>
          </a:xfrm>
          <a:prstGeom prst="rect">
            <a:avLst/>
          </a:prstGeom>
          <a:noFill/>
        </p:spPr>
        <p:txBody>
          <a:bodyPr wrap="square" rtlCol="0">
            <a:spAutoFit/>
          </a:bodyPr>
          <a:lstStyle/>
          <a:p>
            <a:pPr lvl="1"/>
            <a:r>
              <a:rPr lang="zh-CN" altLang="en-US" sz="3200" b="1" dirty="0" smtClean="0">
                <a:cs typeface="Times New Roman" pitchFamily="18" charset="0"/>
              </a:rPr>
              <a:t>单粒子效应</a:t>
            </a:r>
            <a:endParaRPr lang="en-GB" altLang="zh-CN" sz="3200" b="1" dirty="0" smtClean="0">
              <a:cs typeface="Times New Roman" pitchFamily="18" charset="0"/>
            </a:endParaRPr>
          </a:p>
        </p:txBody>
      </p:sp>
      <p:graphicFrame>
        <p:nvGraphicFramePr>
          <p:cNvPr id="2" name="表格 1"/>
          <p:cNvGraphicFramePr>
            <a:graphicFrameLocks noGrp="1"/>
          </p:cNvGraphicFramePr>
          <p:nvPr>
            <p:extLst>
              <p:ext uri="{D42A27DB-BD31-4B8C-83A1-F6EECF244321}">
                <p14:modId xmlns="" xmlns:p14="http://schemas.microsoft.com/office/powerpoint/2010/main" val="2406339984"/>
              </p:ext>
            </p:extLst>
          </p:nvPr>
        </p:nvGraphicFramePr>
        <p:xfrm>
          <a:off x="899592" y="2924944"/>
          <a:ext cx="7488831" cy="2445256"/>
        </p:xfrm>
        <a:graphic>
          <a:graphicData uri="http://schemas.openxmlformats.org/drawingml/2006/table">
            <a:tbl>
              <a:tblPr firstRow="1" bandRow="1">
                <a:tableStyleId>{5C22544A-7EE6-4342-B048-85BDC9FD1C3A}</a:tableStyleId>
              </a:tblPr>
              <a:tblGrid>
                <a:gridCol w="2382810"/>
                <a:gridCol w="2609744"/>
                <a:gridCol w="2496277"/>
              </a:tblGrid>
              <a:tr h="514856">
                <a:tc>
                  <a:txBody>
                    <a:bodyPr/>
                    <a:lstStyle/>
                    <a:p>
                      <a:endParaRPr lang="zh-CN" altLang="en-US" dirty="0"/>
                    </a:p>
                  </a:txBody>
                  <a:tcPr/>
                </a:tc>
                <a:tc>
                  <a:txBody>
                    <a:bodyPr/>
                    <a:lstStyle/>
                    <a:p>
                      <a:pPr algn="ctr"/>
                      <a:r>
                        <a:rPr lang="zh-CN" altLang="en-US" dirty="0" smtClean="0"/>
                        <a:t>类型</a:t>
                      </a:r>
                      <a:endParaRPr lang="zh-CN" altLang="en-US" dirty="0"/>
                    </a:p>
                  </a:txBody>
                  <a:tcPr/>
                </a:tc>
                <a:tc>
                  <a:txBody>
                    <a:bodyPr/>
                    <a:lstStyle/>
                    <a:p>
                      <a:pPr algn="ctr"/>
                      <a:r>
                        <a:rPr lang="zh-CN" altLang="en-US" dirty="0" smtClean="0"/>
                        <a:t>说明</a:t>
                      </a:r>
                      <a:endParaRPr lang="zh-CN" altLang="en-US" dirty="0"/>
                    </a:p>
                  </a:txBody>
                  <a:tcPr/>
                </a:tc>
              </a:tr>
              <a:tr h="370840">
                <a:tc rowSpan="3">
                  <a:txBody>
                    <a:bodyPr/>
                    <a:lstStyle/>
                    <a:p>
                      <a:pPr algn="ctr"/>
                      <a:endParaRPr lang="en-US" altLang="zh-CN" dirty="0" smtClean="0"/>
                    </a:p>
                    <a:p>
                      <a:pPr algn="ctr"/>
                      <a:r>
                        <a:rPr lang="zh-CN" altLang="en-US" dirty="0" smtClean="0"/>
                        <a:t>非破坏性单粒子效应</a:t>
                      </a:r>
                      <a:endParaRPr lang="zh-CN" altLang="en-US" dirty="0"/>
                    </a:p>
                  </a:txBody>
                  <a:tcPr/>
                </a:tc>
                <a:tc>
                  <a:txBody>
                    <a:bodyPr/>
                    <a:lstStyle/>
                    <a:p>
                      <a:pPr algn="ctr"/>
                      <a:r>
                        <a:rPr lang="zh-CN" altLang="en-US" dirty="0" smtClean="0"/>
                        <a:t>单粒子翻转（</a:t>
                      </a:r>
                      <a:r>
                        <a:rPr lang="en-US" altLang="zh-CN" dirty="0" smtClean="0"/>
                        <a:t>SEU</a:t>
                      </a:r>
                      <a:r>
                        <a:rPr lang="zh-CN" altLang="en-US" dirty="0" smtClean="0"/>
                        <a:t>）</a:t>
                      </a:r>
                      <a:endParaRPr lang="zh-CN" altLang="en-US" dirty="0"/>
                    </a:p>
                  </a:txBody>
                  <a:tcPr/>
                </a:tc>
                <a:tc rowSpan="3">
                  <a:txBody>
                    <a:bodyPr/>
                    <a:lstStyle/>
                    <a:p>
                      <a:pPr algn="ctr"/>
                      <a:r>
                        <a:rPr lang="zh-CN" altLang="en-US" sz="1800" dirty="0" smtClean="0"/>
                        <a:t>只改变存储单元的信息或逻辑状态，可通过重写、复位或者重新上电加载的方式修复</a:t>
                      </a:r>
                      <a:endParaRPr lang="zh-CN" altLang="en-US" dirty="0"/>
                    </a:p>
                  </a:txBody>
                  <a:tcPr/>
                </a:tc>
              </a:tr>
              <a:tr h="370840">
                <a:tc vMerge="1">
                  <a:txBody>
                    <a:bodyPr/>
                    <a:lstStyle/>
                    <a:p>
                      <a:endParaRPr lang="zh-CN" altLang="en-US"/>
                    </a:p>
                  </a:txBody>
                  <a:tcPr/>
                </a:tc>
                <a:tc>
                  <a:txBody>
                    <a:bodyPr/>
                    <a:lstStyle/>
                    <a:p>
                      <a:pPr algn="ctr"/>
                      <a:r>
                        <a:rPr lang="zh-CN" altLang="en-US" dirty="0" smtClean="0"/>
                        <a:t>单粒子锁定（</a:t>
                      </a:r>
                      <a:r>
                        <a:rPr lang="en-US" altLang="zh-CN" dirty="0" smtClean="0"/>
                        <a:t>SEL</a:t>
                      </a:r>
                      <a:r>
                        <a:rPr lang="zh-CN" altLang="en-US" dirty="0" smtClean="0"/>
                        <a:t>）</a:t>
                      </a:r>
                      <a:endParaRPr lang="zh-CN" altLang="en-US" dirty="0"/>
                    </a:p>
                  </a:txBody>
                  <a:tcPr/>
                </a:tc>
                <a:tc vMerge="1">
                  <a:txBody>
                    <a:bodyPr/>
                    <a:lstStyle/>
                    <a:p>
                      <a:endParaRPr lang="zh-CN" altLang="en-US"/>
                    </a:p>
                  </a:txBody>
                  <a:tcPr/>
                </a:tc>
              </a:tr>
              <a:tr h="370840">
                <a:tc vMerge="1">
                  <a:txBody>
                    <a:bodyPr/>
                    <a:lstStyle/>
                    <a:p>
                      <a:endParaRPr lang="zh-CN" altLang="en-US" dirty="0"/>
                    </a:p>
                  </a:txBody>
                  <a:tcPr/>
                </a:tc>
                <a:tc>
                  <a:txBody>
                    <a:bodyPr/>
                    <a:lstStyle/>
                    <a:p>
                      <a:pPr algn="ctr"/>
                      <a:r>
                        <a:rPr lang="zh-CN" altLang="en-US" dirty="0" smtClean="0"/>
                        <a:t>单粒子瞬态效应（</a:t>
                      </a:r>
                      <a:r>
                        <a:rPr lang="en-US" altLang="zh-CN" dirty="0" smtClean="0"/>
                        <a:t>SET</a:t>
                      </a:r>
                      <a:r>
                        <a:rPr lang="zh-CN" altLang="en-US" dirty="0" smtClean="0"/>
                        <a:t>）</a:t>
                      </a:r>
                      <a:endParaRPr lang="zh-CN" altLang="en-US" dirty="0"/>
                    </a:p>
                  </a:txBody>
                  <a:tcPr/>
                </a:tc>
                <a:tc vMerge="1">
                  <a:txBody>
                    <a:bodyPr/>
                    <a:lstStyle/>
                    <a:p>
                      <a:endParaRPr lang="zh-CN" altLang="en-US" dirty="0"/>
                    </a:p>
                  </a:txBody>
                  <a:tcPr/>
                </a:tc>
              </a:tr>
              <a:tr h="370840">
                <a:tc rowSpan="2">
                  <a:txBody>
                    <a:bodyPr/>
                    <a:lstStyle/>
                    <a:p>
                      <a:pPr algn="ctr"/>
                      <a:r>
                        <a:rPr lang="zh-CN" altLang="en-US" dirty="0" smtClean="0"/>
                        <a:t>灾难性单粒子效应</a:t>
                      </a:r>
                      <a:endParaRPr lang="zh-CN" altLang="en-US" dirty="0"/>
                    </a:p>
                  </a:txBody>
                  <a:tcPr/>
                </a:tc>
                <a:tc>
                  <a:txBody>
                    <a:bodyPr/>
                    <a:lstStyle/>
                    <a:p>
                      <a:pPr algn="ctr"/>
                      <a:r>
                        <a:rPr lang="zh-CN" altLang="en-US" dirty="0" smtClean="0"/>
                        <a:t>单粒子烧毁（</a:t>
                      </a:r>
                      <a:r>
                        <a:rPr lang="en-US" altLang="zh-CN" dirty="0" smtClean="0"/>
                        <a:t>SEB</a:t>
                      </a:r>
                      <a:r>
                        <a:rPr lang="zh-CN" altLang="en-US" dirty="0" smtClean="0"/>
                        <a:t>）</a:t>
                      </a:r>
                      <a:endParaRPr lang="zh-CN" altLang="en-US" dirty="0"/>
                    </a:p>
                  </a:txBody>
                  <a:tcPr/>
                </a:tc>
                <a:tc rowSpan="2">
                  <a:txBody>
                    <a:bodyPr/>
                    <a:lstStyle/>
                    <a:p>
                      <a:pPr algn="ctr"/>
                      <a:r>
                        <a:rPr lang="zh-CN" altLang="zh-CN" sz="1800" dirty="0" smtClean="0"/>
                        <a:t>对器件造成永久破坏性</a:t>
                      </a:r>
                      <a:endParaRPr lang="zh-CN" altLang="en-US" dirty="0"/>
                    </a:p>
                  </a:txBody>
                  <a:tcPr/>
                </a:tc>
              </a:tr>
              <a:tr h="370840">
                <a:tc vMerge="1">
                  <a:txBody>
                    <a:bodyPr/>
                    <a:lstStyle/>
                    <a:p>
                      <a:endParaRPr lang="zh-CN" altLang="en-US" dirty="0"/>
                    </a:p>
                  </a:txBody>
                  <a:tcPr/>
                </a:tc>
                <a:tc>
                  <a:txBody>
                    <a:bodyPr/>
                    <a:lstStyle/>
                    <a:p>
                      <a:pPr algn="ctr"/>
                      <a:r>
                        <a:rPr lang="zh-CN" altLang="en-US" dirty="0" smtClean="0"/>
                        <a:t>单粒子栅穿（</a:t>
                      </a:r>
                      <a:r>
                        <a:rPr lang="en-US" altLang="zh-CN" dirty="0" smtClean="0"/>
                        <a:t>SERG</a:t>
                      </a:r>
                      <a:r>
                        <a:rPr lang="zh-CN" altLang="en-US" dirty="0" smtClean="0"/>
                        <a:t>）</a:t>
                      </a:r>
                      <a:endParaRPr lang="zh-CN" altLang="en-US" dirty="0"/>
                    </a:p>
                  </a:txBody>
                  <a:tcPr/>
                </a:tc>
                <a:tc vMerge="1">
                  <a:txBody>
                    <a:bodyPr/>
                    <a:lstStyle/>
                    <a:p>
                      <a:endParaRPr lang="zh-CN" altLang="en-US" dirty="0"/>
                    </a:p>
                  </a:txBody>
                  <a:tcPr/>
                </a:tc>
              </a:tr>
            </a:tbl>
          </a:graphicData>
        </a:graphic>
      </p:graphicFrame>
    </p:spTree>
    <p:extLst>
      <p:ext uri="{BB962C8B-B14F-4D97-AF65-F5344CB8AC3E}">
        <p14:creationId xmlns="" xmlns:p14="http://schemas.microsoft.com/office/powerpoint/2010/main" val="40716751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55576" y="620688"/>
            <a:ext cx="7776864"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30" name="Straight Connector 12"/>
          <p:cNvCxnSpPr/>
          <p:nvPr/>
        </p:nvCxnSpPr>
        <p:spPr>
          <a:xfrm>
            <a:off x="810651" y="6393177"/>
            <a:ext cx="7776864"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49" name="Title 1"/>
          <p:cNvSpPr txBox="1">
            <a:spLocks/>
          </p:cNvSpPr>
          <p:nvPr/>
        </p:nvSpPr>
        <p:spPr>
          <a:xfrm>
            <a:off x="0" y="586"/>
            <a:ext cx="9144000" cy="629920"/>
          </a:xfrm>
          <a:prstGeom prst="rect">
            <a:avLst/>
          </a:prstGeom>
        </p:spPr>
        <p:txBody>
          <a:bodyPr vert="horz" lIns="91440" tIns="45720" rIns="91440" bIns="45720" rtlCol="0" anchor="ctr">
            <a:noAutofit/>
          </a:bodyPr>
          <a:lstStyle/>
          <a:p>
            <a:pPr algn="ctr"/>
            <a:endParaRPr lang="en-US" altLang="zh-CN" sz="3200" b="1" dirty="0"/>
          </a:p>
        </p:txBody>
      </p:sp>
      <p:sp>
        <p:nvSpPr>
          <p:cNvPr id="8" name="TextBox 7"/>
          <p:cNvSpPr txBox="1"/>
          <p:nvPr/>
        </p:nvSpPr>
        <p:spPr>
          <a:xfrm>
            <a:off x="251520" y="4581128"/>
            <a:ext cx="8136904" cy="1200329"/>
          </a:xfrm>
          <a:prstGeom prst="rect">
            <a:avLst/>
          </a:prstGeom>
          <a:noFill/>
        </p:spPr>
        <p:txBody>
          <a:bodyPr wrap="square" rtlCol="0">
            <a:spAutoFit/>
          </a:bodyPr>
          <a:lstStyle/>
          <a:p>
            <a:pPr lvl="1"/>
            <a:r>
              <a:rPr lang="zh-CN" altLang="zh-CN" sz="2400" dirty="0" smtClean="0"/>
              <a:t>加速器模拟具有加速离子种类多、能量高、费用低、周期短、实验条件人为可控等诸多优点，成为最常用的研究方法。</a:t>
            </a:r>
            <a:endParaRPr lang="en-GB" altLang="zh-CN" sz="2400" dirty="0" smtClean="0">
              <a:cs typeface="Times New Roman" pitchFamily="18" charset="0"/>
            </a:endParaRPr>
          </a:p>
        </p:txBody>
      </p:sp>
      <p:sp>
        <p:nvSpPr>
          <p:cNvPr id="10" name="TextBox 9"/>
          <p:cNvSpPr txBox="1"/>
          <p:nvPr/>
        </p:nvSpPr>
        <p:spPr>
          <a:xfrm>
            <a:off x="2339752" y="115853"/>
            <a:ext cx="4536504" cy="584775"/>
          </a:xfrm>
          <a:prstGeom prst="rect">
            <a:avLst/>
          </a:prstGeom>
          <a:noFill/>
        </p:spPr>
        <p:txBody>
          <a:bodyPr wrap="square" rtlCol="0">
            <a:spAutoFit/>
          </a:bodyPr>
          <a:lstStyle/>
          <a:p>
            <a:pPr lvl="1"/>
            <a:r>
              <a:rPr lang="zh-CN" altLang="en-US" sz="3200" b="1" dirty="0" smtClean="0">
                <a:cs typeface="Times New Roman" pitchFamily="18" charset="0"/>
              </a:rPr>
              <a:t>单粒子效应研究方法</a:t>
            </a:r>
            <a:endParaRPr lang="en-GB" altLang="zh-CN" sz="3200" b="1" dirty="0" smtClean="0">
              <a:cs typeface="Times New Roman" pitchFamily="18" charset="0"/>
            </a:endParaRPr>
          </a:p>
        </p:txBody>
      </p:sp>
      <p:graphicFrame>
        <p:nvGraphicFramePr>
          <p:cNvPr id="2" name="表格 1"/>
          <p:cNvGraphicFramePr>
            <a:graphicFrameLocks noGrp="1"/>
          </p:cNvGraphicFramePr>
          <p:nvPr>
            <p:extLst>
              <p:ext uri="{D42A27DB-BD31-4B8C-83A1-F6EECF244321}">
                <p14:modId xmlns="" xmlns:p14="http://schemas.microsoft.com/office/powerpoint/2010/main" val="2075801811"/>
              </p:ext>
            </p:extLst>
          </p:nvPr>
        </p:nvGraphicFramePr>
        <p:xfrm>
          <a:off x="477079" y="764704"/>
          <a:ext cx="8261850" cy="3476362"/>
        </p:xfrm>
        <a:graphic>
          <a:graphicData uri="http://schemas.openxmlformats.org/drawingml/2006/table">
            <a:tbl>
              <a:tblPr firstRow="1" bandRow="1">
                <a:tableStyleId>{5C22544A-7EE6-4342-B048-85BDC9FD1C3A}</a:tableStyleId>
              </a:tblPr>
              <a:tblGrid>
                <a:gridCol w="2609934"/>
                <a:gridCol w="2825958"/>
                <a:gridCol w="2825958"/>
              </a:tblGrid>
              <a:tr h="3411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dirty="0" smtClean="0"/>
                        <a:t>研究方法</a:t>
                      </a:r>
                    </a:p>
                  </a:txBody>
                  <a:tcPr/>
                </a:tc>
                <a:tc>
                  <a:txBody>
                    <a:bodyPr/>
                    <a:lstStyle/>
                    <a:p>
                      <a:pPr algn="ctr"/>
                      <a:r>
                        <a:rPr lang="zh-CN" altLang="en-US" dirty="0" smtClean="0"/>
                        <a:t>说明</a:t>
                      </a:r>
                      <a:endParaRPr lang="zh-CN" altLang="en-US" dirty="0"/>
                    </a:p>
                  </a:txBody>
                  <a:tcPr/>
                </a:tc>
                <a:tc>
                  <a:txBody>
                    <a:bodyPr/>
                    <a:lstStyle/>
                    <a:p>
                      <a:pPr algn="ctr"/>
                      <a:r>
                        <a:rPr lang="zh-CN" altLang="en-US" smtClean="0"/>
                        <a:t>类型</a:t>
                      </a:r>
                      <a:endParaRPr lang="zh-CN" altLang="en-US" dirty="0"/>
                    </a:p>
                  </a:txBody>
                  <a:tcPr/>
                </a:tc>
              </a:tr>
              <a:tr h="1470443">
                <a:tc>
                  <a:txBody>
                    <a:bodyPr/>
                    <a:lstStyle/>
                    <a:p>
                      <a:pPr algn="ctr"/>
                      <a:endParaRPr lang="en-US" altLang="zh-CN" dirty="0" smtClean="0"/>
                    </a:p>
                    <a:p>
                      <a:pPr algn="ctr"/>
                      <a:endParaRPr lang="en-US" altLang="zh-CN" dirty="0" smtClean="0"/>
                    </a:p>
                    <a:p>
                      <a:pPr algn="ctr"/>
                      <a:r>
                        <a:rPr lang="zh-CN" altLang="en-US" dirty="0" smtClean="0"/>
                        <a:t>空间搭载</a:t>
                      </a:r>
                      <a:endParaRPr lang="zh-CN" altLang="en-US" dirty="0"/>
                    </a:p>
                  </a:txBody>
                  <a:tcPr/>
                </a:tc>
                <a:tc>
                  <a:txBody>
                    <a:bodyPr/>
                    <a:lstStyle/>
                    <a:p>
                      <a:pPr algn="ctr"/>
                      <a:r>
                        <a:rPr lang="zh-CN" altLang="zh-CN" sz="1800" dirty="0" smtClean="0"/>
                        <a:t>把研究单粒子效应的设备加载到航天器上，暴露在真实的太空环境里，观察这些器件的工作状态，得到器件的抗辐射特性。</a:t>
                      </a:r>
                      <a:endParaRPr lang="zh-CN" altLang="en-US" sz="1800" dirty="0"/>
                    </a:p>
                  </a:txBody>
                  <a:tcPr/>
                </a:tc>
                <a:tc>
                  <a:txBody>
                    <a:bodyPr/>
                    <a:lstStyle/>
                    <a:p>
                      <a:pPr algn="ctr"/>
                      <a:endParaRPr lang="zh-CN" altLang="en-US" dirty="0"/>
                    </a:p>
                  </a:txBody>
                  <a:tcPr/>
                </a:tc>
              </a:tr>
              <a:tr h="341139">
                <a:tc rowSpan="3">
                  <a:txBody>
                    <a:bodyPr/>
                    <a:lstStyle/>
                    <a:p>
                      <a:pPr algn="ctr"/>
                      <a:endParaRPr lang="en-US" altLang="zh-CN" dirty="0" smtClean="0"/>
                    </a:p>
                    <a:p>
                      <a:pPr algn="ctr"/>
                      <a:endParaRPr lang="en-US" altLang="zh-CN" dirty="0" smtClean="0"/>
                    </a:p>
                    <a:p>
                      <a:pPr algn="ctr"/>
                      <a:endParaRPr lang="en-US" altLang="zh-CN" dirty="0" smtClean="0"/>
                    </a:p>
                    <a:p>
                      <a:pPr algn="ctr"/>
                      <a:r>
                        <a:rPr lang="zh-CN" altLang="en-US" dirty="0" smtClean="0"/>
                        <a:t>地面模拟</a:t>
                      </a:r>
                      <a:endParaRPr lang="zh-CN" altLang="en-US" dirty="0"/>
                    </a:p>
                  </a:txBody>
                  <a:tcPr/>
                </a:tc>
                <a:tc rowSpan="3">
                  <a:txBody>
                    <a:bodyPr/>
                    <a:lstStyle/>
                    <a:p>
                      <a:pPr algn="ctr"/>
                      <a:r>
                        <a:rPr lang="zh-CN" altLang="zh-CN" sz="1800" dirty="0" smtClean="0"/>
                        <a:t>产生高能粒子，模拟太空环境，用这些高能粒子去辐照器件，记录单粒子效应现象，为机理研究和抗辐射加固提供依据。</a:t>
                      </a:r>
                      <a:endParaRPr lang="zh-CN" altLang="en-US" dirty="0"/>
                    </a:p>
                  </a:txBody>
                  <a:tcPr/>
                </a:tc>
                <a:tc>
                  <a:txBody>
                    <a:bodyPr/>
                    <a:lstStyle/>
                    <a:p>
                      <a:pPr algn="ctr"/>
                      <a:r>
                        <a:rPr lang="en-US" altLang="zh-CN" dirty="0" err="1" smtClean="0"/>
                        <a:t>Cf</a:t>
                      </a:r>
                      <a:r>
                        <a:rPr lang="zh-CN" altLang="en-US" dirty="0" smtClean="0"/>
                        <a:t>锎源模拟</a:t>
                      </a:r>
                      <a:endParaRPr lang="zh-CN" altLang="en-US" dirty="0"/>
                    </a:p>
                  </a:txBody>
                  <a:tcPr/>
                </a:tc>
              </a:tr>
              <a:tr h="341139">
                <a:tc vMerge="1">
                  <a:txBody>
                    <a:bodyPr/>
                    <a:lstStyle/>
                    <a:p>
                      <a:endParaRPr lang="zh-CN" altLang="en-US"/>
                    </a:p>
                  </a:txBody>
                  <a:tcPr/>
                </a:tc>
                <a:tc vMerge="1">
                  <a:txBody>
                    <a:bodyPr/>
                    <a:lstStyle/>
                    <a:p>
                      <a:endParaRPr lang="zh-CN" altLang="en-US"/>
                    </a:p>
                  </a:txBody>
                  <a:tcPr/>
                </a:tc>
                <a:tc>
                  <a:txBody>
                    <a:bodyPr/>
                    <a:lstStyle/>
                    <a:p>
                      <a:pPr algn="ctr"/>
                      <a:r>
                        <a:rPr lang="zh-CN" altLang="en-US" dirty="0" smtClean="0"/>
                        <a:t>脉冲激光模拟</a:t>
                      </a:r>
                      <a:endParaRPr lang="zh-CN" altLang="en-US" dirty="0"/>
                    </a:p>
                  </a:txBody>
                  <a:tcPr/>
                </a:tc>
              </a:tr>
              <a:tr h="908639">
                <a:tc vMerge="1">
                  <a:txBody>
                    <a:bodyPr/>
                    <a:lstStyle/>
                    <a:p>
                      <a:endParaRPr lang="zh-CN" altLang="en-US" dirty="0"/>
                    </a:p>
                  </a:txBody>
                  <a:tcPr/>
                </a:tc>
                <a:tc vMerge="1">
                  <a:txBody>
                    <a:bodyPr/>
                    <a:lstStyle/>
                    <a:p>
                      <a:endParaRPr lang="zh-CN" altLang="en-US" dirty="0"/>
                    </a:p>
                  </a:txBody>
                  <a:tcPr/>
                </a:tc>
                <a:tc>
                  <a:txBody>
                    <a:bodyPr/>
                    <a:lstStyle/>
                    <a:p>
                      <a:pPr algn="ctr"/>
                      <a:endParaRPr lang="en-US" altLang="zh-CN" dirty="0" smtClean="0"/>
                    </a:p>
                    <a:p>
                      <a:pPr algn="ctr"/>
                      <a:r>
                        <a:rPr lang="zh-CN" altLang="en-US" dirty="0" smtClean="0">
                          <a:solidFill>
                            <a:srgbClr val="FF0000"/>
                          </a:solidFill>
                        </a:rPr>
                        <a:t>加速器模拟</a:t>
                      </a:r>
                      <a:endParaRPr lang="zh-CN" altLang="en-US" dirty="0">
                        <a:solidFill>
                          <a:srgbClr val="FF0000"/>
                        </a:solidFill>
                      </a:endParaRPr>
                    </a:p>
                  </a:txBody>
                  <a:tcPr/>
                </a:tc>
              </a:tr>
            </a:tbl>
          </a:graphicData>
        </a:graphic>
      </p:graphicFrame>
    </p:spTree>
    <p:extLst>
      <p:ext uri="{BB962C8B-B14F-4D97-AF65-F5344CB8AC3E}">
        <p14:creationId xmlns="" xmlns:p14="http://schemas.microsoft.com/office/powerpoint/2010/main" val="40716751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55576" y="620688"/>
            <a:ext cx="7776864"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30" name="Straight Connector 12"/>
          <p:cNvCxnSpPr/>
          <p:nvPr/>
        </p:nvCxnSpPr>
        <p:spPr>
          <a:xfrm>
            <a:off x="810651" y="6393177"/>
            <a:ext cx="7776864"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49" name="Title 1"/>
          <p:cNvSpPr txBox="1">
            <a:spLocks/>
          </p:cNvSpPr>
          <p:nvPr/>
        </p:nvSpPr>
        <p:spPr>
          <a:xfrm>
            <a:off x="0" y="586"/>
            <a:ext cx="9144000" cy="629920"/>
          </a:xfrm>
          <a:prstGeom prst="rect">
            <a:avLst/>
          </a:prstGeom>
        </p:spPr>
        <p:txBody>
          <a:bodyPr vert="horz" lIns="91440" tIns="45720" rIns="91440" bIns="45720" rtlCol="0" anchor="ctr">
            <a:noAutofit/>
          </a:bodyPr>
          <a:lstStyle/>
          <a:p>
            <a:pPr algn="ctr"/>
            <a:endParaRPr lang="en-US" altLang="zh-CN" sz="3200" b="1" dirty="0"/>
          </a:p>
        </p:txBody>
      </p:sp>
      <p:sp>
        <p:nvSpPr>
          <p:cNvPr id="6" name="TextBox 5"/>
          <p:cNvSpPr txBox="1"/>
          <p:nvPr/>
        </p:nvSpPr>
        <p:spPr>
          <a:xfrm>
            <a:off x="467544" y="764704"/>
            <a:ext cx="8424936" cy="1815882"/>
          </a:xfrm>
          <a:prstGeom prst="rect">
            <a:avLst/>
          </a:prstGeom>
          <a:noFill/>
        </p:spPr>
        <p:txBody>
          <a:bodyPr wrap="square" rtlCol="0">
            <a:spAutoFit/>
          </a:bodyPr>
          <a:lstStyle/>
          <a:p>
            <a:pPr lvl="1"/>
            <a:r>
              <a:rPr lang="zh-CN" altLang="en-US" sz="2800" b="1" dirty="0" smtClean="0"/>
              <a:t>研究现状</a:t>
            </a:r>
            <a:r>
              <a:rPr lang="zh-CN" altLang="en-US" sz="2800" dirty="0" smtClean="0"/>
              <a:t>：</a:t>
            </a:r>
            <a:r>
              <a:rPr lang="zh-CN" altLang="zh-CN" sz="2800" dirty="0" smtClean="0"/>
              <a:t>将工作中的被测电子器件放在束流上，看被测电子器件发生单粒子效应的几率，如果发生的几率小于一定的数值，则认为被测电子器件具有抗辐射能力。</a:t>
            </a:r>
            <a:endParaRPr lang="en-GB" altLang="zh-CN" sz="2800" dirty="0" smtClean="0">
              <a:cs typeface="Times New Roman" pitchFamily="18" charset="0"/>
            </a:endParaRPr>
          </a:p>
        </p:txBody>
      </p:sp>
      <p:sp>
        <p:nvSpPr>
          <p:cNvPr id="8" name="TextBox 7"/>
          <p:cNvSpPr txBox="1"/>
          <p:nvPr/>
        </p:nvSpPr>
        <p:spPr>
          <a:xfrm>
            <a:off x="539552" y="2996952"/>
            <a:ext cx="8136904" cy="1815882"/>
          </a:xfrm>
          <a:prstGeom prst="rect">
            <a:avLst/>
          </a:prstGeom>
          <a:noFill/>
        </p:spPr>
        <p:txBody>
          <a:bodyPr wrap="square" rtlCol="0">
            <a:spAutoFit/>
          </a:bodyPr>
          <a:lstStyle/>
          <a:p>
            <a:pPr lvl="1"/>
            <a:r>
              <a:rPr lang="zh-CN" altLang="en-US" sz="2800" b="1" dirty="0" smtClean="0"/>
              <a:t>存在问题</a:t>
            </a:r>
            <a:r>
              <a:rPr lang="zh-CN" altLang="en-US" sz="2800" dirty="0" smtClean="0"/>
              <a:t>：</a:t>
            </a:r>
            <a:r>
              <a:rPr lang="zh-CN" altLang="zh-CN" sz="2800" dirty="0" smtClean="0"/>
              <a:t>收集到的关于单粒子效应产生机理的信息不够充分，无法知道具体打到被测电子器件哪个位置的辐射粒子产生了单粒子效应，很难对被测电子器件的加固设计提供准确优化方向。</a:t>
            </a:r>
            <a:endParaRPr lang="en-GB" altLang="zh-CN" sz="2800" dirty="0" smtClean="0">
              <a:cs typeface="Times New Roman" pitchFamily="18" charset="0"/>
            </a:endParaRPr>
          </a:p>
        </p:txBody>
      </p:sp>
      <p:sp>
        <p:nvSpPr>
          <p:cNvPr id="9" name="TextBox 8"/>
          <p:cNvSpPr txBox="1"/>
          <p:nvPr/>
        </p:nvSpPr>
        <p:spPr>
          <a:xfrm>
            <a:off x="3059832" y="116632"/>
            <a:ext cx="3168352" cy="584775"/>
          </a:xfrm>
          <a:prstGeom prst="rect">
            <a:avLst/>
          </a:prstGeom>
          <a:noFill/>
        </p:spPr>
        <p:txBody>
          <a:bodyPr wrap="square" rtlCol="0">
            <a:spAutoFit/>
          </a:bodyPr>
          <a:lstStyle/>
          <a:p>
            <a:pPr lvl="1"/>
            <a:r>
              <a:rPr lang="zh-CN" altLang="en-US" sz="3200" b="1" dirty="0" smtClean="0">
                <a:cs typeface="Times New Roman" pitchFamily="18" charset="0"/>
              </a:rPr>
              <a:t>加速</a:t>
            </a:r>
            <a:r>
              <a:rPr lang="zh-CN" altLang="en-US" sz="3200" b="1" dirty="0" smtClean="0">
                <a:cs typeface="Times New Roman" pitchFamily="18" charset="0"/>
              </a:rPr>
              <a:t>器模拟</a:t>
            </a:r>
            <a:endParaRPr lang="en-GB" altLang="zh-CN" sz="3200" b="1" dirty="0" smtClean="0">
              <a:cs typeface="Times New Roman" pitchFamily="18" charset="0"/>
            </a:endParaRPr>
          </a:p>
        </p:txBody>
      </p:sp>
    </p:spTree>
    <p:extLst>
      <p:ext uri="{BB962C8B-B14F-4D97-AF65-F5344CB8AC3E}">
        <p14:creationId xmlns="" xmlns:p14="http://schemas.microsoft.com/office/powerpoint/2010/main" val="40716751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6"/>
          <p:cNvCxnSpPr/>
          <p:nvPr/>
        </p:nvCxnSpPr>
        <p:spPr>
          <a:xfrm>
            <a:off x="755576" y="620688"/>
            <a:ext cx="7776864"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1" name="Straight Connector 6"/>
          <p:cNvCxnSpPr/>
          <p:nvPr/>
        </p:nvCxnSpPr>
        <p:spPr>
          <a:xfrm>
            <a:off x="755576" y="620688"/>
            <a:ext cx="7776864"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12"/>
          <p:cNvCxnSpPr/>
          <p:nvPr/>
        </p:nvCxnSpPr>
        <p:spPr>
          <a:xfrm>
            <a:off x="810651" y="6393177"/>
            <a:ext cx="7776864"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33" name="Picture 2" descr="E:\project\MAPS\抗辐照测试\机械图\装配体20000_conew1.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9512" y="836712"/>
            <a:ext cx="4785936" cy="3384376"/>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extBox 6"/>
          <p:cNvSpPr txBox="1"/>
          <p:nvPr/>
        </p:nvSpPr>
        <p:spPr>
          <a:xfrm>
            <a:off x="1979712" y="111056"/>
            <a:ext cx="5400600" cy="584775"/>
          </a:xfrm>
          <a:prstGeom prst="rect">
            <a:avLst/>
          </a:prstGeom>
          <a:noFill/>
        </p:spPr>
        <p:txBody>
          <a:bodyPr wrap="square" rtlCol="0">
            <a:spAutoFit/>
          </a:bodyPr>
          <a:lstStyle/>
          <a:p>
            <a:pPr lvl="1"/>
            <a:r>
              <a:rPr lang="zh-CN" altLang="en-US" sz="3200" b="1" dirty="0" smtClean="0">
                <a:cs typeface="Times New Roman" pitchFamily="18" charset="0"/>
              </a:rPr>
              <a:t>抗辐射性能测试系统方案</a:t>
            </a:r>
            <a:endParaRPr lang="en-GB" altLang="zh-CN" sz="3200" b="1" dirty="0" smtClean="0">
              <a:cs typeface="Times New Roman" pitchFamily="18" charset="0"/>
            </a:endParaRPr>
          </a:p>
        </p:txBody>
      </p:sp>
      <p:sp>
        <p:nvSpPr>
          <p:cNvPr id="20" name="矩形 19"/>
          <p:cNvSpPr/>
          <p:nvPr/>
        </p:nvSpPr>
        <p:spPr>
          <a:xfrm>
            <a:off x="5652120" y="764704"/>
            <a:ext cx="2736304" cy="6480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ysClr val="windowText" lastClr="000000"/>
                </a:solidFill>
              </a:rPr>
              <a:t>精确标定像素芯片和被测芯片的相对位置</a:t>
            </a:r>
            <a:endParaRPr lang="en-US" sz="1400" dirty="0">
              <a:solidFill>
                <a:sysClr val="windowText" lastClr="000000"/>
              </a:solidFill>
            </a:endParaRPr>
          </a:p>
        </p:txBody>
      </p:sp>
      <p:sp>
        <p:nvSpPr>
          <p:cNvPr id="22" name="矩形 21"/>
          <p:cNvSpPr/>
          <p:nvPr/>
        </p:nvSpPr>
        <p:spPr>
          <a:xfrm>
            <a:off x="5652120" y="1988840"/>
            <a:ext cx="2736304" cy="6480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ysClr val="windowText" lastClr="000000"/>
                </a:solidFill>
              </a:rPr>
              <a:t>高能</a:t>
            </a:r>
            <a:r>
              <a:rPr lang="zh-CN" altLang="en-US" sz="1400" dirty="0" smtClean="0">
                <a:solidFill>
                  <a:sysClr val="windowText" lastClr="000000"/>
                </a:solidFill>
              </a:rPr>
              <a:t>粒子垂直穿过像素芯片打在被测器件上面</a:t>
            </a:r>
            <a:endParaRPr lang="en-US" sz="1400" dirty="0">
              <a:solidFill>
                <a:sysClr val="windowText" lastClr="000000"/>
              </a:solidFill>
            </a:endParaRPr>
          </a:p>
        </p:txBody>
      </p:sp>
      <p:sp>
        <p:nvSpPr>
          <p:cNvPr id="23" name="矩形 22"/>
          <p:cNvSpPr/>
          <p:nvPr/>
        </p:nvSpPr>
        <p:spPr>
          <a:xfrm>
            <a:off x="7204247" y="3230240"/>
            <a:ext cx="1808314" cy="6480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ysClr val="windowText" lastClr="000000"/>
                </a:solidFill>
              </a:rPr>
              <a:t>被测器件提供工作状态和时间信息</a:t>
            </a:r>
            <a:endParaRPr lang="en-US" sz="1400" dirty="0">
              <a:solidFill>
                <a:sysClr val="windowText" lastClr="000000"/>
              </a:solidFill>
            </a:endParaRPr>
          </a:p>
        </p:txBody>
      </p:sp>
      <p:sp>
        <p:nvSpPr>
          <p:cNvPr id="24" name="矩形 23"/>
          <p:cNvSpPr/>
          <p:nvPr/>
        </p:nvSpPr>
        <p:spPr>
          <a:xfrm>
            <a:off x="5076056" y="3212976"/>
            <a:ext cx="1824135" cy="6396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ysClr val="windowText" lastClr="000000"/>
                </a:solidFill>
              </a:rPr>
              <a:t>像素芯片提供位置和时间信息</a:t>
            </a:r>
            <a:endParaRPr lang="en-US" sz="1400" dirty="0">
              <a:solidFill>
                <a:sysClr val="windowText" lastClr="000000"/>
              </a:solidFill>
            </a:endParaRPr>
          </a:p>
        </p:txBody>
      </p:sp>
      <p:sp>
        <p:nvSpPr>
          <p:cNvPr id="25" name="矩形 24"/>
          <p:cNvSpPr/>
          <p:nvPr/>
        </p:nvSpPr>
        <p:spPr>
          <a:xfrm>
            <a:off x="5885010" y="4426396"/>
            <a:ext cx="2448272" cy="60112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ysClr val="windowText" lastClr="000000"/>
                </a:solidFill>
              </a:rPr>
              <a:t>定位单粒子效应发生的位置</a:t>
            </a:r>
            <a:endParaRPr lang="en-US" sz="1400" dirty="0">
              <a:solidFill>
                <a:sysClr val="windowText" lastClr="000000"/>
              </a:solidFill>
            </a:endParaRPr>
          </a:p>
        </p:txBody>
      </p:sp>
      <p:cxnSp>
        <p:nvCxnSpPr>
          <p:cNvPr id="27" name="直接箭头连接符 26"/>
          <p:cNvCxnSpPr/>
          <p:nvPr/>
        </p:nvCxnSpPr>
        <p:spPr>
          <a:xfrm>
            <a:off x="7019131" y="1412776"/>
            <a:ext cx="0" cy="57606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p:nvPr/>
        </p:nvCxnSpPr>
        <p:spPr>
          <a:xfrm flipH="1">
            <a:off x="6840252" y="2636912"/>
            <a:ext cx="216024" cy="57606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p:nvPr/>
        </p:nvCxnSpPr>
        <p:spPr>
          <a:xfrm>
            <a:off x="7073948" y="2636912"/>
            <a:ext cx="260598" cy="57606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p:nvPr/>
        </p:nvCxnSpPr>
        <p:spPr>
          <a:xfrm>
            <a:off x="6756175" y="3852664"/>
            <a:ext cx="260598" cy="57606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p:nvPr/>
        </p:nvCxnSpPr>
        <p:spPr>
          <a:xfrm flipH="1">
            <a:off x="7208676" y="3852664"/>
            <a:ext cx="216024" cy="57606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标题 1"/>
          <p:cNvSpPr txBox="1">
            <a:spLocks/>
          </p:cNvSpPr>
          <p:nvPr/>
        </p:nvSpPr>
        <p:spPr>
          <a:xfrm>
            <a:off x="6281054" y="5243264"/>
            <a:ext cx="1656184"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400" dirty="0" smtClean="0">
                <a:latin typeface="+mn-ea"/>
                <a:ea typeface="+mn-ea"/>
              </a:rPr>
              <a:t>工作流程图</a:t>
            </a:r>
            <a:endParaRPr lang="zh-CN" altLang="en-US" sz="1400" dirty="0">
              <a:latin typeface="+mn-ea"/>
              <a:ea typeface="+mn-ea"/>
            </a:endParaRPr>
          </a:p>
        </p:txBody>
      </p:sp>
      <p:sp>
        <p:nvSpPr>
          <p:cNvPr id="34" name="标题 1"/>
          <p:cNvSpPr txBox="1">
            <a:spLocks/>
          </p:cNvSpPr>
          <p:nvPr/>
        </p:nvSpPr>
        <p:spPr>
          <a:xfrm>
            <a:off x="2051720" y="4293096"/>
            <a:ext cx="1656184"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400" dirty="0" smtClean="0">
                <a:latin typeface="+mn-ea"/>
                <a:ea typeface="+mn-ea"/>
              </a:rPr>
              <a:t>结构简图</a:t>
            </a:r>
            <a:endParaRPr lang="zh-CN" altLang="en-US" sz="1400" dirty="0">
              <a:latin typeface="+mn-ea"/>
              <a:ea typeface="+mn-ea"/>
            </a:endParaRPr>
          </a:p>
        </p:txBody>
      </p:sp>
    </p:spTree>
    <p:extLst>
      <p:ext uri="{BB962C8B-B14F-4D97-AF65-F5344CB8AC3E}">
        <p14:creationId xmlns="" xmlns:p14="http://schemas.microsoft.com/office/powerpoint/2010/main" val="38472725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6"/>
          <p:cNvCxnSpPr/>
          <p:nvPr/>
        </p:nvCxnSpPr>
        <p:spPr>
          <a:xfrm>
            <a:off x="755576" y="620688"/>
            <a:ext cx="7776864"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1" name="Straight Connector 6"/>
          <p:cNvCxnSpPr/>
          <p:nvPr/>
        </p:nvCxnSpPr>
        <p:spPr>
          <a:xfrm>
            <a:off x="755576" y="620688"/>
            <a:ext cx="7776864"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12"/>
          <p:cNvCxnSpPr/>
          <p:nvPr/>
        </p:nvCxnSpPr>
        <p:spPr>
          <a:xfrm>
            <a:off x="810651" y="6393177"/>
            <a:ext cx="7776864"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979712" y="1268760"/>
            <a:ext cx="5904656" cy="2308324"/>
          </a:xfrm>
          <a:prstGeom prst="rect">
            <a:avLst/>
          </a:prstGeom>
          <a:noFill/>
        </p:spPr>
        <p:txBody>
          <a:bodyPr wrap="square" rtlCol="0">
            <a:spAutoFit/>
          </a:bodyPr>
          <a:lstStyle/>
          <a:p>
            <a:pPr lvl="1"/>
            <a:r>
              <a:rPr lang="en-US" altLang="zh-CN" sz="2400" dirty="0" smtClean="0">
                <a:cs typeface="Times New Roman" pitchFamily="18" charset="0"/>
              </a:rPr>
              <a:t>1</a:t>
            </a:r>
            <a:r>
              <a:rPr lang="zh-CN" altLang="en-US" sz="2400" dirty="0" smtClean="0">
                <a:cs typeface="Times New Roman" pitchFamily="18" charset="0"/>
              </a:rPr>
              <a:t>）位置分辨率</a:t>
            </a:r>
            <a:endParaRPr lang="en-US" altLang="zh-CN" sz="2400" dirty="0" smtClean="0">
              <a:cs typeface="Times New Roman" pitchFamily="18" charset="0"/>
            </a:endParaRPr>
          </a:p>
          <a:p>
            <a:pPr lvl="1"/>
            <a:r>
              <a:rPr lang="en-US" altLang="zh-CN" sz="2400" dirty="0" smtClean="0">
                <a:cs typeface="Times New Roman" pitchFamily="18" charset="0"/>
              </a:rPr>
              <a:t>2</a:t>
            </a:r>
            <a:r>
              <a:rPr lang="zh-CN" altLang="en-US" sz="2400" dirty="0" smtClean="0">
                <a:cs typeface="Times New Roman" pitchFamily="18" charset="0"/>
              </a:rPr>
              <a:t>）时间分辨率</a:t>
            </a:r>
            <a:endParaRPr lang="en-US" altLang="zh-CN" sz="2400" dirty="0" smtClean="0">
              <a:cs typeface="Times New Roman" pitchFamily="18" charset="0"/>
            </a:endParaRPr>
          </a:p>
          <a:p>
            <a:pPr lvl="1"/>
            <a:r>
              <a:rPr lang="en-US" altLang="zh-CN" sz="2400" dirty="0" smtClean="0">
                <a:cs typeface="Times New Roman" pitchFamily="18" charset="0"/>
              </a:rPr>
              <a:t>3</a:t>
            </a:r>
            <a:r>
              <a:rPr lang="zh-CN" altLang="en-US" sz="2400" dirty="0" smtClean="0">
                <a:cs typeface="Times New Roman" pitchFamily="18" charset="0"/>
              </a:rPr>
              <a:t>）相对位置标定</a:t>
            </a:r>
            <a:endParaRPr lang="en-US" altLang="zh-CN" sz="2400" dirty="0" smtClean="0">
              <a:cs typeface="Times New Roman" pitchFamily="18" charset="0"/>
            </a:endParaRPr>
          </a:p>
          <a:p>
            <a:pPr lvl="1"/>
            <a:r>
              <a:rPr lang="en-US" altLang="zh-CN" sz="2400" dirty="0" smtClean="0">
                <a:cs typeface="Times New Roman" pitchFamily="18" charset="0"/>
              </a:rPr>
              <a:t>4</a:t>
            </a:r>
            <a:r>
              <a:rPr lang="zh-CN" altLang="en-US" sz="2400" dirty="0" smtClean="0">
                <a:cs typeface="Times New Roman" pitchFamily="18" charset="0"/>
              </a:rPr>
              <a:t>）带电粒子通过像素芯片后的散射角</a:t>
            </a:r>
            <a:endParaRPr lang="en-US" altLang="zh-CN" sz="2400" dirty="0" smtClean="0">
              <a:cs typeface="Times New Roman" pitchFamily="18" charset="0"/>
            </a:endParaRPr>
          </a:p>
          <a:p>
            <a:pPr lvl="1"/>
            <a:r>
              <a:rPr lang="en-US" altLang="zh-CN" sz="2400" dirty="0" smtClean="0">
                <a:cs typeface="Times New Roman" pitchFamily="18" charset="0"/>
              </a:rPr>
              <a:t>5</a:t>
            </a:r>
            <a:r>
              <a:rPr lang="zh-CN" altLang="en-US" sz="2400" dirty="0" smtClean="0">
                <a:cs typeface="Times New Roman" pitchFamily="18" charset="0"/>
              </a:rPr>
              <a:t>）像素芯片和被测器件的距离</a:t>
            </a:r>
            <a:endParaRPr lang="en-US" altLang="zh-CN" sz="2400" dirty="0" smtClean="0">
              <a:cs typeface="Times New Roman" pitchFamily="18" charset="0"/>
            </a:endParaRPr>
          </a:p>
          <a:p>
            <a:pPr lvl="1"/>
            <a:r>
              <a:rPr lang="en-US" altLang="zh-CN" sz="2400" dirty="0" smtClean="0">
                <a:cs typeface="Times New Roman" pitchFamily="18" charset="0"/>
              </a:rPr>
              <a:t>6</a:t>
            </a:r>
            <a:r>
              <a:rPr lang="zh-CN" altLang="en-US" sz="2400" dirty="0" smtClean="0">
                <a:cs typeface="Times New Roman" pitchFamily="18" charset="0"/>
              </a:rPr>
              <a:t>）同步处理</a:t>
            </a:r>
            <a:endParaRPr lang="en-US" altLang="zh-CN" sz="2400" dirty="0">
              <a:cs typeface="Times New Roman" pitchFamily="18" charset="0"/>
            </a:endParaRPr>
          </a:p>
        </p:txBody>
      </p:sp>
      <p:sp>
        <p:nvSpPr>
          <p:cNvPr id="19" name="TextBox 18"/>
          <p:cNvSpPr txBox="1"/>
          <p:nvPr/>
        </p:nvSpPr>
        <p:spPr>
          <a:xfrm>
            <a:off x="2987824" y="116632"/>
            <a:ext cx="2736304" cy="584775"/>
          </a:xfrm>
          <a:prstGeom prst="rect">
            <a:avLst/>
          </a:prstGeom>
          <a:noFill/>
        </p:spPr>
        <p:txBody>
          <a:bodyPr wrap="square" rtlCol="0">
            <a:spAutoFit/>
          </a:bodyPr>
          <a:lstStyle/>
          <a:p>
            <a:pPr lvl="1"/>
            <a:r>
              <a:rPr lang="zh-CN" altLang="en-US" sz="3200" b="1" dirty="0" smtClean="0">
                <a:cs typeface="Times New Roman" pitchFamily="18" charset="0"/>
              </a:rPr>
              <a:t>关键问题</a:t>
            </a:r>
            <a:endParaRPr lang="en-GB" altLang="zh-CN" sz="3200" b="1" dirty="0" smtClean="0">
              <a:cs typeface="Times New Roman" pitchFamily="18" charset="0"/>
            </a:endParaRPr>
          </a:p>
        </p:txBody>
      </p:sp>
    </p:spTree>
    <p:extLst>
      <p:ext uri="{BB962C8B-B14F-4D97-AF65-F5344CB8AC3E}">
        <p14:creationId xmlns="" xmlns:p14="http://schemas.microsoft.com/office/powerpoint/2010/main" val="11594612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55576" y="620688"/>
            <a:ext cx="7776864"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30" name="Straight Connector 12"/>
          <p:cNvCxnSpPr/>
          <p:nvPr/>
        </p:nvCxnSpPr>
        <p:spPr>
          <a:xfrm>
            <a:off x="810651" y="6393177"/>
            <a:ext cx="7776864"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49" name="Title 1"/>
          <p:cNvSpPr txBox="1">
            <a:spLocks/>
          </p:cNvSpPr>
          <p:nvPr/>
        </p:nvSpPr>
        <p:spPr>
          <a:xfrm>
            <a:off x="0" y="586"/>
            <a:ext cx="9144000" cy="629920"/>
          </a:xfrm>
          <a:prstGeom prst="rect">
            <a:avLst/>
          </a:prstGeom>
        </p:spPr>
        <p:txBody>
          <a:bodyPr vert="horz" lIns="91440" tIns="45720" rIns="91440" bIns="45720" rtlCol="0" anchor="ctr">
            <a:noAutofit/>
          </a:bodyPr>
          <a:lstStyle/>
          <a:p>
            <a:pPr algn="ctr"/>
            <a:endParaRPr lang="en-US" altLang="zh-CN" sz="3200" b="1" dirty="0"/>
          </a:p>
        </p:txBody>
      </p:sp>
      <p:sp>
        <p:nvSpPr>
          <p:cNvPr id="6" name="TextBox 5"/>
          <p:cNvSpPr txBox="1"/>
          <p:nvPr/>
        </p:nvSpPr>
        <p:spPr>
          <a:xfrm>
            <a:off x="1340106" y="764704"/>
            <a:ext cx="6607803" cy="923330"/>
          </a:xfrm>
          <a:prstGeom prst="rect">
            <a:avLst/>
          </a:prstGeom>
          <a:noFill/>
        </p:spPr>
        <p:txBody>
          <a:bodyPr wrap="square" rtlCol="0">
            <a:spAutoFit/>
          </a:bodyPr>
          <a:lstStyle/>
          <a:p>
            <a:r>
              <a:rPr lang="zh-CN" altLang="zh-CN" dirty="0"/>
              <a:t>像素芯片的要求是必须具有很高的空间分辨能力和时间分辨能力以及足够的抗辐射能力。高能物理对撞机实验的顶点探测器芯片同时具备了以上三个特点。</a:t>
            </a:r>
            <a:endParaRPr lang="en-US" altLang="zh-CN" sz="1400" dirty="0"/>
          </a:p>
        </p:txBody>
      </p:sp>
      <p:graphicFrame>
        <p:nvGraphicFramePr>
          <p:cNvPr id="2" name="表格 1"/>
          <p:cNvGraphicFramePr>
            <a:graphicFrameLocks noGrp="1"/>
          </p:cNvGraphicFramePr>
          <p:nvPr>
            <p:extLst>
              <p:ext uri="{D42A27DB-BD31-4B8C-83A1-F6EECF244321}">
                <p14:modId xmlns="" xmlns:p14="http://schemas.microsoft.com/office/powerpoint/2010/main" val="2849694481"/>
              </p:ext>
            </p:extLst>
          </p:nvPr>
        </p:nvGraphicFramePr>
        <p:xfrm>
          <a:off x="1475656" y="1772816"/>
          <a:ext cx="6096000" cy="222504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pPr algn="ctr"/>
                      <a:endParaRPr lang="zh-CN" altLang="en-US" dirty="0"/>
                    </a:p>
                  </a:txBody>
                  <a:tcPr/>
                </a:tc>
                <a:tc>
                  <a:txBody>
                    <a:bodyPr/>
                    <a:lstStyle/>
                    <a:p>
                      <a:pPr algn="ctr"/>
                      <a:r>
                        <a:rPr lang="en-US" altLang="zh-CN" dirty="0" smtClean="0"/>
                        <a:t>ALPIDE</a:t>
                      </a:r>
                      <a:endParaRPr lang="zh-CN" altLang="en-US" dirty="0"/>
                    </a:p>
                  </a:txBody>
                  <a:tcPr/>
                </a:tc>
                <a:tc>
                  <a:txBody>
                    <a:bodyPr/>
                    <a:lstStyle/>
                    <a:p>
                      <a:pPr algn="ctr"/>
                      <a:r>
                        <a:rPr lang="en-US" altLang="zh-CN" dirty="0" smtClean="0"/>
                        <a:t>MIMOSA</a:t>
                      </a:r>
                      <a:endParaRPr lang="zh-CN" altLang="en-US" dirty="0"/>
                    </a:p>
                  </a:txBody>
                  <a:tcPr/>
                </a:tc>
              </a:tr>
              <a:tr h="370840">
                <a:tc>
                  <a:txBody>
                    <a:bodyPr/>
                    <a:lstStyle/>
                    <a:p>
                      <a:pPr algn="ctr"/>
                      <a:r>
                        <a:rPr lang="zh-CN" altLang="en-US" dirty="0" smtClean="0"/>
                        <a:t>设计单位</a:t>
                      </a:r>
                      <a:endParaRPr lang="zh-CN" altLang="en-US" dirty="0"/>
                    </a:p>
                  </a:txBody>
                  <a:tcPr/>
                </a:tc>
                <a:tc>
                  <a:txBody>
                    <a:bodyPr/>
                    <a:lstStyle/>
                    <a:p>
                      <a:pPr algn="ctr"/>
                      <a:r>
                        <a:rPr lang="zh-CN" altLang="en-US" dirty="0" smtClean="0"/>
                        <a:t>欧洲核子中心</a:t>
                      </a:r>
                      <a:endParaRPr lang="zh-CN" altLang="en-US" dirty="0"/>
                    </a:p>
                  </a:txBody>
                  <a:tcPr/>
                </a:tc>
                <a:tc>
                  <a:txBody>
                    <a:bodyPr/>
                    <a:lstStyle/>
                    <a:p>
                      <a:pPr algn="ctr"/>
                      <a:r>
                        <a:rPr lang="zh-CN" altLang="en-US" dirty="0" smtClean="0"/>
                        <a:t>法国斯特拉斯堡</a:t>
                      </a:r>
                      <a:endParaRPr lang="zh-CN" altLang="en-US" dirty="0"/>
                    </a:p>
                  </a:txBody>
                  <a:tcPr/>
                </a:tc>
              </a:tr>
              <a:tr h="370840">
                <a:tc>
                  <a:txBody>
                    <a:bodyPr/>
                    <a:lstStyle/>
                    <a:p>
                      <a:pPr algn="ctr"/>
                      <a:r>
                        <a:rPr lang="zh-CN" altLang="en-US" dirty="0" smtClean="0"/>
                        <a:t>芯片大小</a:t>
                      </a:r>
                      <a:endParaRPr lang="zh-CN"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dirty="0" smtClean="0"/>
                        <a:t>15mm*30mm</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dirty="0" smtClean="0"/>
                        <a:t>20mmX22mm</a:t>
                      </a:r>
                      <a:endParaRPr lang="zh-CN" altLang="en-US" dirty="0" smtClean="0"/>
                    </a:p>
                  </a:txBody>
                  <a:tcPr/>
                </a:tc>
              </a:tr>
              <a:tr h="370840">
                <a:tc>
                  <a:txBody>
                    <a:bodyPr/>
                    <a:lstStyle/>
                    <a:p>
                      <a:pPr algn="ctr"/>
                      <a:r>
                        <a:rPr lang="zh-CN" altLang="en-US" dirty="0" smtClean="0"/>
                        <a:t>像素个数</a:t>
                      </a:r>
                      <a:endParaRPr lang="zh-CN" altLang="en-US" dirty="0"/>
                    </a:p>
                  </a:txBody>
                  <a:tcPr/>
                </a:tc>
                <a:tc>
                  <a:txBody>
                    <a:bodyPr/>
                    <a:lstStyle/>
                    <a:p>
                      <a:pPr algn="ctr"/>
                      <a:r>
                        <a:rPr lang="en-US" altLang="zh-CN" dirty="0" smtClean="0"/>
                        <a:t>512</a:t>
                      </a:r>
                      <a:r>
                        <a:rPr lang="zh-CN" altLang="en-US" dirty="0" smtClean="0"/>
                        <a:t>*</a:t>
                      </a:r>
                      <a:r>
                        <a:rPr lang="en-US" altLang="zh-CN" dirty="0" smtClean="0"/>
                        <a:t>1024</a:t>
                      </a:r>
                      <a:endParaRPr lang="zh-CN" altLang="en-US" dirty="0"/>
                    </a:p>
                  </a:txBody>
                  <a:tcPr/>
                </a:tc>
                <a:tc>
                  <a:txBody>
                    <a:bodyPr/>
                    <a:lstStyle/>
                    <a:p>
                      <a:pPr algn="ctr"/>
                      <a:r>
                        <a:rPr lang="en-US" altLang="zh-CN" dirty="0" smtClean="0"/>
                        <a:t>928</a:t>
                      </a:r>
                      <a:r>
                        <a:rPr lang="zh-CN" altLang="en-US" dirty="0" smtClean="0"/>
                        <a:t>*</a:t>
                      </a:r>
                      <a:r>
                        <a:rPr lang="en-US" altLang="zh-CN" dirty="0" smtClean="0"/>
                        <a:t>926</a:t>
                      </a:r>
                      <a:endParaRPr lang="zh-CN" altLang="en-US" dirty="0"/>
                    </a:p>
                  </a:txBody>
                  <a:tcPr/>
                </a:tc>
              </a:tr>
              <a:tr h="370840">
                <a:tc>
                  <a:txBody>
                    <a:bodyPr/>
                    <a:lstStyle/>
                    <a:p>
                      <a:pPr algn="ctr"/>
                      <a:r>
                        <a:rPr lang="zh-CN" altLang="en-US" dirty="0" smtClean="0"/>
                        <a:t>像素大小</a:t>
                      </a:r>
                      <a:endParaRPr lang="zh-CN"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dirty="0" smtClean="0"/>
                        <a:t>29.24um</a:t>
                      </a:r>
                      <a:r>
                        <a:rPr lang="zh-CN" altLang="en-US" dirty="0" smtClean="0"/>
                        <a:t>*</a:t>
                      </a:r>
                      <a:r>
                        <a:rPr lang="en-US" altLang="zh-CN" dirty="0" smtClean="0"/>
                        <a:t>26.88um</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dirty="0" smtClean="0"/>
                        <a:t>20umX20um</a:t>
                      </a:r>
                      <a:endParaRPr lang="zh-CN" altLang="en-US" dirty="0" smtClean="0"/>
                    </a:p>
                  </a:txBody>
                  <a:tcPr/>
                </a:tc>
              </a:tr>
              <a:tr h="370840">
                <a:tc>
                  <a:txBody>
                    <a:bodyPr/>
                    <a:lstStyle/>
                    <a:p>
                      <a:pPr algn="ctr"/>
                      <a:r>
                        <a:rPr lang="zh-CN" altLang="en-US" dirty="0" smtClean="0"/>
                        <a:t>读出时间</a:t>
                      </a:r>
                      <a:endParaRPr lang="zh-CN"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dirty="0" smtClean="0"/>
                        <a:t>10us</a:t>
                      </a:r>
                    </a:p>
                  </a:txBody>
                  <a:tcPr/>
                </a:tc>
                <a:tc>
                  <a:txBody>
                    <a:bodyPr/>
                    <a:lstStyle/>
                    <a:p>
                      <a:pPr algn="ctr"/>
                      <a:r>
                        <a:rPr lang="en-US" altLang="zh-CN" dirty="0" smtClean="0"/>
                        <a:t>185.6us</a:t>
                      </a:r>
                      <a:r>
                        <a:rPr lang="zh-CN" altLang="en-US" dirty="0" smtClean="0"/>
                        <a:t> 每帧</a:t>
                      </a:r>
                      <a:endParaRPr lang="zh-CN" altLang="en-US" dirty="0"/>
                    </a:p>
                  </a:txBody>
                  <a:tcPr/>
                </a:tc>
              </a:tr>
            </a:tbl>
          </a:graphicData>
        </a:graphic>
      </p:graphicFrame>
      <p:pic>
        <p:nvPicPr>
          <p:cNvPr id="11" name="Picture 3" descr="DSC04326.JPG.jpg"/>
          <p:cNvPicPr>
            <a:picLocks noChangeAspect="1"/>
          </p:cNvPicPr>
          <p:nvPr/>
        </p:nvPicPr>
        <p:blipFill rotWithShape="1">
          <a:blip r:embed="rId3" cstate="print">
            <a:extLst>
              <a:ext uri="{28A0092B-C50C-407E-A947-70E740481C1C}">
                <a14:useLocalDpi xmlns="" xmlns:a14="http://schemas.microsoft.com/office/drawing/2010/main" val="0"/>
              </a:ext>
            </a:extLst>
          </a:blip>
          <a:srcRect l="29167" t="3365" r="22863" b="10738"/>
          <a:stretch/>
        </p:blipFill>
        <p:spPr>
          <a:xfrm>
            <a:off x="1763688" y="4119229"/>
            <a:ext cx="1656184" cy="1977093"/>
          </a:xfrm>
          <a:prstGeom prst="rect">
            <a:avLst/>
          </a:prstGeom>
        </p:spPr>
      </p:pic>
      <p:pic>
        <p:nvPicPr>
          <p:cNvPr id="3074" name="Picture 2" descr="C:\Users\Administrator\Desktop\QQ截图20170412194325.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283968" y="4077073"/>
            <a:ext cx="3238784" cy="2016223"/>
          </a:xfrm>
          <a:prstGeom prst="rect">
            <a:avLst/>
          </a:prstGeom>
          <a:noFill/>
          <a:extLst>
            <a:ext uri="{909E8E84-426E-40DD-AFC4-6F175D3DCCD1}">
              <a14:hiddenFill xmlns="" xmlns:a14="http://schemas.microsoft.com/office/drawing/2010/main">
                <a:solidFill>
                  <a:srgbClr val="FFFFFF"/>
                </a:solidFill>
              </a14:hiddenFill>
            </a:ext>
          </a:extLst>
        </p:spPr>
      </p:pic>
      <p:sp>
        <p:nvSpPr>
          <p:cNvPr id="12" name="标题 1"/>
          <p:cNvSpPr txBox="1">
            <a:spLocks/>
          </p:cNvSpPr>
          <p:nvPr/>
        </p:nvSpPr>
        <p:spPr>
          <a:xfrm>
            <a:off x="1758008" y="6084829"/>
            <a:ext cx="1656184"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400" dirty="0" smtClean="0">
                <a:latin typeface="+mn-ea"/>
                <a:ea typeface="+mn-ea"/>
              </a:rPr>
              <a:t>ALPIDE</a:t>
            </a:r>
            <a:endParaRPr lang="zh-CN" altLang="en-US" sz="1400" dirty="0">
              <a:latin typeface="+mn-ea"/>
              <a:ea typeface="+mn-ea"/>
            </a:endParaRPr>
          </a:p>
        </p:txBody>
      </p:sp>
      <p:sp>
        <p:nvSpPr>
          <p:cNvPr id="13" name="标题 1"/>
          <p:cNvSpPr txBox="1">
            <a:spLocks/>
          </p:cNvSpPr>
          <p:nvPr/>
        </p:nvSpPr>
        <p:spPr>
          <a:xfrm>
            <a:off x="5075268" y="6078296"/>
            <a:ext cx="1656184"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400" dirty="0" smtClean="0">
                <a:latin typeface="+mn-ea"/>
                <a:ea typeface="+mn-ea"/>
              </a:rPr>
              <a:t>MIMOSA</a:t>
            </a:r>
            <a:endParaRPr lang="zh-CN" altLang="en-US" sz="1400" dirty="0">
              <a:latin typeface="+mn-ea"/>
              <a:ea typeface="+mn-ea"/>
            </a:endParaRPr>
          </a:p>
        </p:txBody>
      </p:sp>
      <p:sp>
        <p:nvSpPr>
          <p:cNvPr id="14" name="TextBox 13"/>
          <p:cNvSpPr txBox="1"/>
          <p:nvPr/>
        </p:nvSpPr>
        <p:spPr>
          <a:xfrm>
            <a:off x="2987824" y="116632"/>
            <a:ext cx="2736304" cy="584775"/>
          </a:xfrm>
          <a:prstGeom prst="rect">
            <a:avLst/>
          </a:prstGeom>
          <a:noFill/>
        </p:spPr>
        <p:txBody>
          <a:bodyPr wrap="square" rtlCol="0">
            <a:spAutoFit/>
          </a:bodyPr>
          <a:lstStyle/>
          <a:p>
            <a:pPr lvl="1"/>
            <a:r>
              <a:rPr lang="zh-CN" altLang="en-US" sz="3200" b="1" dirty="0" smtClean="0">
                <a:cs typeface="Times New Roman" pitchFamily="18" charset="0"/>
              </a:rPr>
              <a:t>像素芯片</a:t>
            </a:r>
            <a:endParaRPr lang="en-GB" altLang="zh-CN" sz="3200" b="1" dirty="0" smtClean="0">
              <a:cs typeface="Times New Roman" pitchFamily="18" charset="0"/>
            </a:endParaRPr>
          </a:p>
        </p:txBody>
      </p:sp>
    </p:spTree>
    <p:extLst>
      <p:ext uri="{BB962C8B-B14F-4D97-AF65-F5344CB8AC3E}">
        <p14:creationId xmlns="" xmlns:p14="http://schemas.microsoft.com/office/powerpoint/2010/main" val="3069796692"/>
      </p:ext>
    </p:extLst>
  </p:cSld>
  <p:clrMapOvr>
    <a:masterClrMapping/>
  </p:clrMapOvr>
  <p:timing>
    <p:tnLst>
      <p:par>
        <p:cTn id="1" dur="indefinite" restart="never" nodeType="tmRoot"/>
      </p:par>
    </p:tnLst>
  </p:timing>
</p:sld>
</file>

<file path=ppt/theme/theme1.xml><?xml version="1.0" encoding="utf-8"?>
<a:theme xmlns:a="http://schemas.openxmlformats.org/drawingml/2006/main" name="Sampl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Sample1</Template>
  <TotalTime>18673</TotalTime>
  <Words>1909</Words>
  <Application>Microsoft Office PowerPoint</Application>
  <PresentationFormat>全屏显示(4:3)</PresentationFormat>
  <Paragraphs>175</Paragraphs>
  <Slides>23</Slides>
  <Notes>19</Notes>
  <HiddenSlides>0</HiddenSlides>
  <MMClips>0</MMClips>
  <ScaleCrop>false</ScaleCrop>
  <HeadingPairs>
    <vt:vector size="4" baseType="variant">
      <vt:variant>
        <vt:lpstr>主题</vt:lpstr>
      </vt:variant>
      <vt:variant>
        <vt:i4>1</vt:i4>
      </vt:variant>
      <vt:variant>
        <vt:lpstr>幻灯片标题</vt:lpstr>
      </vt:variant>
      <vt:variant>
        <vt:i4>23</vt:i4>
      </vt:variant>
    </vt:vector>
  </HeadingPairs>
  <TitlesOfParts>
    <vt:vector size="24" baseType="lpstr">
      <vt:lpstr>Sample1</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vector>
  </TitlesOfParts>
  <Company>CERN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Ping Yang</dc:creator>
  <cp:lastModifiedBy>Administrator</cp:lastModifiedBy>
  <cp:revision>1677</cp:revision>
  <cp:lastPrinted>2014-08-27T17:26:59Z</cp:lastPrinted>
  <dcterms:created xsi:type="dcterms:W3CDTF">2014-07-30T14:32:22Z</dcterms:created>
  <dcterms:modified xsi:type="dcterms:W3CDTF">2017-04-27T16:19:13Z</dcterms:modified>
</cp:coreProperties>
</file>