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71" r:id="rId3"/>
    <p:sldId id="272" r:id="rId4"/>
    <p:sldId id="266" r:id="rId5"/>
    <p:sldId id="281" r:id="rId6"/>
    <p:sldId id="274" r:id="rId7"/>
    <p:sldId id="258" r:id="rId8"/>
    <p:sldId id="265" r:id="rId9"/>
    <p:sldId id="280" r:id="rId10"/>
    <p:sldId id="269" r:id="rId11"/>
    <p:sldId id="270" r:id="rId12"/>
    <p:sldId id="273" r:id="rId13"/>
    <p:sldId id="275" r:id="rId14"/>
    <p:sldId id="276" r:id="rId15"/>
    <p:sldId id="277" r:id="rId16"/>
    <p:sldId id="279" r:id="rId17"/>
    <p:sldId id="282" r:id="rId18"/>
    <p:sldId id="268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98C11-3864-493F-B219-C4018AC3DBB1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3EC1-486F-4F49-A847-BD0E881B3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8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3EC1-486F-4F49-A847-BD0E881B33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7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一系列测试，比较突出的有。。。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3EC1-486F-4F49-A847-BD0E881B33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73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ALPIDE3</a:t>
            </a:r>
            <a:r>
              <a:rPr lang="zh-CN" altLang="en-US" dirty="0" smtClean="0"/>
              <a:t>有</a:t>
            </a:r>
            <a:r>
              <a:rPr lang="en-US" altLang="zh-CN" dirty="0" smtClean="0"/>
              <a:t>8</a:t>
            </a:r>
            <a:r>
              <a:rPr lang="zh-CN" altLang="en-US" dirty="0" smtClean="0"/>
              <a:t>种不同模拟前段设计的像素，每种像素对同一参数设置的响应会有一定差别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3EC1-486F-4F49-A847-BD0E881B33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67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3EC1-486F-4F49-A847-BD0E881B33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56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3EC1-486F-4F49-A847-BD0E881B33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38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3EC1-486F-4F49-A847-BD0E881B33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5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3EC1-486F-4F49-A847-BD0E881B33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12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利用这块</a:t>
            </a:r>
            <a:r>
              <a:rPr lang="en-US" altLang="zh-CN" dirty="0" smtClean="0"/>
              <a:t>BONDING</a:t>
            </a:r>
            <a:r>
              <a:rPr lang="zh-CN" altLang="en-US" dirty="0" smtClean="0"/>
              <a:t>板，除了应用于束流测试之外，还将应用于。。。试验结构如图所示，由于</a:t>
            </a:r>
            <a:r>
              <a:rPr lang="en-US" altLang="zh-CN" dirty="0" smtClean="0"/>
              <a:t>ALPIDE3</a:t>
            </a:r>
            <a:r>
              <a:rPr lang="zh-CN" altLang="en-US" dirty="0" smtClean="0"/>
              <a:t>芯片抗辐射能力强，探测灵敏区很薄，可以检测重离子的位置，因此可以对被测器件不同位置的抗辐射性能进行测试。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3EC1-486F-4F49-A847-BD0E881B33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08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之后，我们打算使用此芯片搭建小型的探测器原型机，包含多个小型探测器</a:t>
            </a:r>
            <a:r>
              <a:rPr lang="en-US" altLang="zh-CN" dirty="0" smtClean="0"/>
              <a:t>Ladder</a:t>
            </a:r>
            <a:r>
              <a:rPr lang="zh-CN" altLang="en-US" dirty="0" smtClean="0"/>
              <a:t>，每一个</a:t>
            </a:r>
            <a:r>
              <a:rPr lang="en-US" altLang="zh-CN" dirty="0" smtClean="0"/>
              <a:t>Ladder</a:t>
            </a:r>
            <a:r>
              <a:rPr lang="zh-CN" altLang="en-US" dirty="0" smtClean="0"/>
              <a:t>搭载</a:t>
            </a:r>
            <a:r>
              <a:rPr lang="en-US" altLang="zh-CN" dirty="0" smtClean="0"/>
              <a:t>4</a:t>
            </a:r>
            <a:r>
              <a:rPr lang="zh-CN" altLang="en-US" dirty="0" smtClean="0"/>
              <a:t>块左右的芯片，将最右端芯片配置为</a:t>
            </a:r>
            <a:r>
              <a:rPr lang="en-US" altLang="zh-CN" dirty="0" smtClean="0"/>
              <a:t>Master</a:t>
            </a:r>
            <a:r>
              <a:rPr lang="zh-CN" altLang="en-US" dirty="0" smtClean="0"/>
              <a:t>芯片，由</a:t>
            </a:r>
            <a:r>
              <a:rPr lang="en-US" altLang="zh-CN" dirty="0" smtClean="0"/>
              <a:t>Master</a:t>
            </a:r>
            <a:r>
              <a:rPr lang="zh-CN" altLang="en-US" dirty="0" smtClean="0"/>
              <a:t>芯片汇总同一个</a:t>
            </a:r>
            <a:r>
              <a:rPr lang="en-US" altLang="zh-CN" dirty="0" smtClean="0"/>
              <a:t>Ladder</a:t>
            </a:r>
            <a:r>
              <a:rPr lang="zh-CN" altLang="en-US" dirty="0" smtClean="0"/>
              <a:t>所有</a:t>
            </a:r>
            <a:r>
              <a:rPr lang="en-US" altLang="zh-CN" dirty="0" smtClean="0"/>
              <a:t>MAPS</a:t>
            </a:r>
            <a:r>
              <a:rPr lang="zh-CN" altLang="en-US" dirty="0" smtClean="0"/>
              <a:t>芯片的数据，并通过串行总线发送给</a:t>
            </a:r>
            <a:r>
              <a:rPr lang="en-US" altLang="zh-CN" dirty="0" smtClean="0"/>
              <a:t>FPGA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3EC1-486F-4F49-A847-BD0E881B33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86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最后，我还要感觉华中提供的合作。。。以上就是我报告的全部内容，谢谢大家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3EC1-486F-4F49-A847-BD0E881B33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65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3EC1-486F-4F49-A847-BD0E881B33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MAPS(Monolithic Active Pixel Sensor, </a:t>
            </a:r>
            <a:r>
              <a:rPr lang="zh-CN" altLang="en-US" dirty="0" smtClean="0"/>
              <a:t>单片有源像素传感器</a:t>
            </a:r>
            <a:r>
              <a:rPr lang="en-US" altLang="zh-CN" dirty="0" smtClean="0"/>
              <a:t>)</a:t>
            </a:r>
            <a:r>
              <a:rPr lang="zh-CN" altLang="en-US" dirty="0" smtClean="0"/>
              <a:t>是目前最有潜力的单片式硅像素探测器之一，在每个像素单元内部都集成了探测灵敏区和基于</a:t>
            </a:r>
            <a:r>
              <a:rPr lang="en-US" altLang="zh-CN" dirty="0" smtClean="0"/>
              <a:t>CMOS</a:t>
            </a:r>
            <a:r>
              <a:rPr lang="zh-CN" altLang="en-US" dirty="0" smtClean="0"/>
              <a:t>工艺的读出电路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MAPS</a:t>
            </a:r>
            <a:r>
              <a:rPr lang="zh-CN" altLang="en-US" dirty="0" smtClean="0"/>
              <a:t>器件具有高位置分辨、高时间分辨、高信噪比、材料很薄、抗辐射能力强、低成本、径迹探测</a:t>
            </a:r>
            <a:r>
              <a:rPr lang="en-US" altLang="zh-CN" dirty="0" smtClean="0"/>
              <a:t>100%</a:t>
            </a:r>
            <a:r>
              <a:rPr lang="zh-CN" altLang="en-US" dirty="0" smtClean="0"/>
              <a:t>填充因子</a:t>
            </a:r>
            <a:r>
              <a:rPr lang="en-US" altLang="zh-CN" dirty="0" smtClean="0"/>
              <a:t>(fill factor)</a:t>
            </a:r>
            <a:r>
              <a:rPr lang="zh-CN" altLang="en-US" dirty="0" smtClean="0"/>
              <a:t>等优点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自从</a:t>
            </a:r>
            <a:r>
              <a:rPr lang="en-US" altLang="zh-CN" dirty="0" smtClean="0"/>
              <a:t>2001</a:t>
            </a:r>
            <a:r>
              <a:rPr lang="zh-CN" altLang="en-US" dirty="0" smtClean="0"/>
              <a:t>年被首次提出后，</a:t>
            </a:r>
            <a:r>
              <a:rPr lang="en-US" altLang="zh-CN" dirty="0" smtClean="0"/>
              <a:t>MAPS</a:t>
            </a:r>
            <a:r>
              <a:rPr lang="zh-CN" altLang="en-US" dirty="0" smtClean="0"/>
              <a:t>已被用于</a:t>
            </a:r>
            <a:r>
              <a:rPr lang="en-US" altLang="zh-CN" dirty="0" smtClean="0"/>
              <a:t>STAR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ALICE</a:t>
            </a:r>
            <a:r>
              <a:rPr lang="zh-CN" altLang="en-US" dirty="0" smtClean="0"/>
              <a:t>等实验，有着广阔的应用前景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STAR</a:t>
            </a:r>
            <a:r>
              <a:rPr lang="zh-CN" altLang="en-US" dirty="0" smtClean="0"/>
              <a:t>实验中内层径迹探测器</a:t>
            </a:r>
            <a:r>
              <a:rPr lang="en-US" altLang="zh-CN" dirty="0" smtClean="0"/>
              <a:t>HFT</a:t>
            </a:r>
            <a:r>
              <a:rPr lang="zh-CN" altLang="en-US" dirty="0" smtClean="0"/>
              <a:t>采用了</a:t>
            </a:r>
            <a:r>
              <a:rPr lang="en-US" altLang="zh-CN" dirty="0" smtClean="0"/>
              <a:t>Ultimate</a:t>
            </a:r>
            <a:r>
              <a:rPr lang="zh-CN" altLang="en-US" dirty="0" smtClean="0"/>
              <a:t>芯片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ALICE</a:t>
            </a:r>
            <a:r>
              <a:rPr lang="zh-CN" altLang="en-US" dirty="0" smtClean="0"/>
              <a:t>试验中内层径迹探测系统</a:t>
            </a:r>
            <a:r>
              <a:rPr lang="en-US" altLang="zh-CN" dirty="0" smtClean="0"/>
              <a:t>ITS</a:t>
            </a:r>
            <a:r>
              <a:rPr lang="zh-CN" altLang="en-US" dirty="0" smtClean="0"/>
              <a:t>升级计划采用</a:t>
            </a:r>
            <a:r>
              <a:rPr lang="en-US" altLang="zh-CN" dirty="0" smtClean="0"/>
              <a:t>ALPIDE</a:t>
            </a:r>
            <a:r>
              <a:rPr lang="zh-CN" altLang="en-US" dirty="0" smtClean="0"/>
              <a:t>芯片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国内对于</a:t>
            </a:r>
            <a:r>
              <a:rPr lang="en-US" altLang="zh-CN" dirty="0" smtClean="0"/>
              <a:t>MAPS</a:t>
            </a:r>
            <a:r>
              <a:rPr lang="zh-CN" altLang="en-US" dirty="0" smtClean="0"/>
              <a:t>芯片的研究在实验应用方面还处于起步阶段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本工作是通过参与国际合作，对</a:t>
            </a:r>
            <a:endParaRPr lang="en-US" altLang="zh-CN" dirty="0" smtClean="0"/>
          </a:p>
          <a:p>
            <a:r>
              <a:rPr lang="en-US" altLang="zh-CN" dirty="0" smtClean="0"/>
              <a:t>     ALPIDE-3</a:t>
            </a:r>
            <a:r>
              <a:rPr lang="zh-CN" altLang="en-US" dirty="0" smtClean="0"/>
              <a:t>芯片设计一套自主的读出</a:t>
            </a:r>
            <a:endParaRPr lang="en-US" altLang="zh-CN" dirty="0" smtClean="0"/>
          </a:p>
          <a:p>
            <a:r>
              <a:rPr lang="en-US" altLang="zh-CN" dirty="0" smtClean="0"/>
              <a:t>     </a:t>
            </a:r>
            <a:r>
              <a:rPr lang="zh-CN" altLang="en-US" dirty="0" smtClean="0"/>
              <a:t>电子学系统，为我国未来</a:t>
            </a:r>
            <a:r>
              <a:rPr lang="en-US" altLang="zh-CN" dirty="0" smtClean="0"/>
              <a:t>MAPS</a:t>
            </a:r>
            <a:r>
              <a:rPr lang="zh-CN" altLang="en-US" dirty="0" smtClean="0"/>
              <a:t>芯</a:t>
            </a:r>
            <a:endParaRPr lang="en-US" altLang="zh-CN" dirty="0" smtClean="0"/>
          </a:p>
          <a:p>
            <a:r>
              <a:rPr lang="en-US" altLang="zh-CN" dirty="0" smtClean="0"/>
              <a:t>     </a:t>
            </a:r>
            <a:r>
              <a:rPr lang="zh-CN" altLang="en-US" dirty="0" smtClean="0"/>
              <a:t>片的实验应用提供技术储备。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该工作计划应用于束流检测、电子</a:t>
            </a:r>
            <a:endParaRPr lang="en-US" altLang="zh-CN" dirty="0" smtClean="0"/>
          </a:p>
          <a:p>
            <a:r>
              <a:rPr lang="en-US" altLang="zh-CN" dirty="0" smtClean="0"/>
              <a:t>     </a:t>
            </a:r>
            <a:r>
              <a:rPr lang="zh-CN" altLang="en-US" dirty="0" smtClean="0"/>
              <a:t>器件抗辐射性能测试、</a:t>
            </a:r>
            <a:r>
              <a:rPr lang="en-US" altLang="zh-CN" dirty="0" smtClean="0"/>
              <a:t>X</a:t>
            </a:r>
            <a:r>
              <a:rPr lang="zh-CN" altLang="en-US" dirty="0" smtClean="0"/>
              <a:t>射线成像等</a:t>
            </a:r>
            <a:endParaRPr lang="en-US" altLang="zh-CN" dirty="0" smtClean="0"/>
          </a:p>
          <a:p>
            <a:r>
              <a:rPr lang="en-US" altLang="zh-CN" dirty="0" smtClean="0"/>
              <a:t>     </a:t>
            </a:r>
            <a:r>
              <a:rPr lang="zh-CN" altLang="en-US" dirty="0" smtClean="0"/>
              <a:t>实验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3EC1-486F-4F49-A847-BD0E881B33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2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其像素单元的电路结构如图所示。带电粒子击中探测器灵敏区（图中用反偏的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表示）之后，电离产生的电荷在结电容上积累形成电压信号，并被后级的放大器放大，然后由比较器转换成数字信号。该数字信号再在控制信号的作用下，作为击中数据被写入缓存器，等待接口电路的输出。该图中的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MAPS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芯片是数字式的，最终获得的数据是每次触发事件中所有被击中像素的坐标位置，优点是电路结构简单、时间分辨好。事实上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MAPS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芯片也可设计成模拟式的，带电粒子产生的信号经像素内的电路放大之后，再在芯片内进行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变换，由此不仅可得知该像素有无击中，还能得到带电粒子在该像素内的能量沉积信息。</a:t>
            </a:r>
            <a:r>
              <a:rPr lang="zh-CN" altLang="en-US" dirty="0" smtClean="0"/>
              <a:t> </a:t>
            </a:r>
            <a:br>
              <a:rPr lang="zh-CN" altLang="en-US" dirty="0" smtClean="0"/>
            </a:b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3EC1-486F-4F49-A847-BD0E881B33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50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其像素单元的电路结构如图所示。带电粒子击中探测器灵敏区（图中用反偏的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表示）之后，电离产生的电荷在结电容上积累形成电压信号，并被后级的放大器放大，然后由比较器转换成数字信号。该数字信号再在控制信号的作用下，作为击中数据被写入缓存器，等待接口电路的输出。该图中的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MAPS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芯片是数字式的，最终获得的数据是每次触发事件中所有被击中像素的坐标位置，优点是电路结构简单、时间分辨好。事实上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MAPS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芯片也可设计成模拟式的，带电粒子产生的信号经像素内的电路放大之后，再在芯片内进行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变换，由此不仅可得知该像素有无击中，还能得到带电粒子在该像素内的能量沉积信息。</a:t>
            </a:r>
            <a:r>
              <a:rPr lang="zh-CN" altLang="en-US" dirty="0" smtClean="0"/>
              <a:t> </a:t>
            </a:r>
            <a:br>
              <a:rPr lang="zh-CN" altLang="en-US" dirty="0" smtClean="0"/>
            </a:b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3EC1-486F-4F49-A847-BD0E881B33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6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下面给出了多片</a:t>
            </a:r>
            <a:r>
              <a:rPr lang="en-US" altLang="zh-CN" dirty="0" smtClean="0"/>
              <a:t>ALPIDE3</a:t>
            </a:r>
            <a:r>
              <a:rPr lang="zh-CN" altLang="en-US" dirty="0" smtClean="0"/>
              <a:t>芯片同时工作时的工作结构。</a:t>
            </a:r>
            <a:r>
              <a:rPr lang="en-US" altLang="zh-CN" dirty="0" smtClean="0"/>
              <a:t>ALPIDE3</a:t>
            </a:r>
            <a:r>
              <a:rPr lang="zh-CN" altLang="en-US" dirty="0" smtClean="0"/>
              <a:t>芯片设计有并行、串行数据输出接口各一个。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其中串行接口采用与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LVDS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兼容的电平，最高速率为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1.2Gbps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；并行接口的时钟频率为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40MHz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，数据位宽可设置为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4bit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（双时钟沿）或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8bit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（单时钟沿）</a:t>
            </a:r>
            <a:r>
              <a:rPr lang="zh-CN" altLang="en-US" dirty="0" smtClean="0"/>
              <a:t>。内桶事例率较高，每片芯片都利用串行接口分别输出。外桶事例率相对较低，采用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并、串行组合的方式，将同一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Ladder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的多个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芯片分成多组，组内所有芯片以并行数据总线的形式互连，并将其中一只最靠探测器模块末端的芯片配置成主控器（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），由主控器汇总本组内所有芯片的数据，并通过它的高速串行接口输出。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3EC1-486F-4F49-A847-BD0E881B33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0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Wire bonding</a:t>
            </a:r>
            <a:r>
              <a:rPr lang="zh-CN" altLang="en-US" dirty="0" smtClean="0"/>
              <a:t>，导电胶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3EC1-486F-4F49-A847-BD0E881B33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9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我们与华中师范大学</a:t>
            </a:r>
            <a:r>
              <a:rPr lang="en-US" altLang="zh-CN" dirty="0" smtClean="0"/>
              <a:t>PLAC</a:t>
            </a:r>
            <a:r>
              <a:rPr lang="zh-CN" altLang="en-US" dirty="0" smtClean="0"/>
              <a:t>实验室合作，借助他们现有的</a:t>
            </a:r>
            <a:r>
              <a:rPr lang="en-US" altLang="zh-CN" dirty="0" smtClean="0"/>
              <a:t>HPDAQ</a:t>
            </a:r>
            <a:r>
              <a:rPr lang="zh-CN" altLang="en-US" dirty="0" smtClean="0"/>
              <a:t>数据获取板，并使用</a:t>
            </a:r>
            <a:r>
              <a:rPr lang="en-US" altLang="zh-CN" dirty="0" smtClean="0"/>
              <a:t>CERN</a:t>
            </a:r>
            <a:r>
              <a:rPr lang="zh-CN" altLang="en-US" dirty="0" smtClean="0"/>
              <a:t>提供的</a:t>
            </a:r>
            <a:r>
              <a:rPr lang="en-US" altLang="zh-CN" dirty="0" smtClean="0"/>
              <a:t>ALPIDE</a:t>
            </a:r>
            <a:r>
              <a:rPr lang="zh-CN" altLang="en-US" dirty="0" smtClean="0"/>
              <a:t>测试板，搭建了一套读出电子学系统。包括。。。其</a:t>
            </a:r>
            <a:r>
              <a:rPr lang="en-US" altLang="zh-CN" dirty="0" smtClean="0"/>
              <a:t>FPGA</a:t>
            </a:r>
            <a:r>
              <a:rPr lang="zh-CN" altLang="en-US" dirty="0" smtClean="0"/>
              <a:t>逻辑由科大课题组专门设计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3EC1-486F-4F49-A847-BD0E881B33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03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针对这套读出系统硬件，我们科大课题组还基于。。。。。实现了对</a:t>
            </a:r>
            <a:r>
              <a:rPr lang="en-US" altLang="zh-CN" dirty="0" smtClean="0"/>
              <a:t>ALPIDE</a:t>
            </a:r>
            <a:r>
              <a:rPr lang="zh-CN" altLang="en-US" dirty="0" smtClean="0"/>
              <a:t>芯片的控制、参数配置、数据读出等功能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3EC1-486F-4F49-A847-BD0E881B33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8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A2FC-23C3-4C2E-B262-F39A2B66400A}" type="datetime1">
              <a:rPr lang="en-US" altLang="zh-CN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5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BF9C-51C5-4F1E-B381-677AECF23EFF}" type="datetime1">
              <a:rPr lang="en-US" altLang="zh-CN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8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29DA-AB6E-4237-BDF5-CD58F984FD88}" type="datetime1">
              <a:rPr lang="en-US" altLang="zh-CN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8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3B93-CFF4-4404-90CC-54BB10241276}" type="datetime1">
              <a:rPr lang="en-US" altLang="zh-CN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6C4F-5C48-4CDB-B175-C1E2DA9BD0CF}" type="datetime1">
              <a:rPr lang="en-US" altLang="zh-CN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A757-38E6-4637-8FA9-E37A722BFC85}" type="datetime1">
              <a:rPr lang="en-US" altLang="zh-CN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3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B84C-75A2-4C8F-9B58-FBD7DA972678}" type="datetime1">
              <a:rPr lang="en-US" altLang="zh-CN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2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BACE-F970-460B-B496-A3F7C138A511}" type="datetime1">
              <a:rPr lang="en-US" altLang="zh-CN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8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B116-AD98-4E09-8BF5-81189E7F6ABE}" type="datetime1">
              <a:rPr lang="en-US" altLang="zh-CN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8076-2308-42CC-A4DE-E97CF5D140DA}" type="datetime1">
              <a:rPr lang="en-US" altLang="zh-CN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6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2C33-DBAB-4A3A-ACC4-322415B1041C}" type="datetime1">
              <a:rPr lang="en-US" altLang="zh-CN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7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C934C-D01E-4A9E-92DC-84481912EACB}" type="datetime1">
              <a:rPr lang="en-US" altLang="zh-CN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358B-E5E5-4DDB-896E-5169FC43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4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Visio_2003-2010___1.vsd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059459"/>
            <a:ext cx="7772400" cy="923282"/>
          </a:xfrm>
        </p:spPr>
        <p:txBody>
          <a:bodyPr>
            <a:normAutofit/>
          </a:bodyPr>
          <a:lstStyle/>
          <a:p>
            <a:r>
              <a:rPr lang="en-US" altLang="zh-CN" sz="5400" dirty="0" smtClean="0"/>
              <a:t>ALPIDE-3</a:t>
            </a:r>
            <a:r>
              <a:rPr lang="zh-CN" altLang="en-US" sz="5400" dirty="0" smtClean="0"/>
              <a:t>读出电子学设计</a:t>
            </a:r>
            <a:endParaRPr lang="en-US" sz="5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300151"/>
            <a:ext cx="9144000" cy="2300417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杨晨飞， 封常青， 刘树彬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核探测与核电子学国家重点实验室</a:t>
            </a:r>
            <a:endParaRPr lang="en-US" altLang="zh-CN" dirty="0" smtClean="0"/>
          </a:p>
          <a:p>
            <a:r>
              <a:rPr lang="zh-CN" altLang="en-US" dirty="0" smtClean="0"/>
              <a:t>中国科学技术大学</a:t>
            </a:r>
            <a:endParaRPr lang="en-US" altLang="zh-CN" dirty="0" smtClean="0"/>
          </a:p>
          <a:p>
            <a:r>
              <a:rPr lang="en-US" altLang="zh-CN" dirty="0" smtClean="0"/>
              <a:t>04-28-2017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70" y="1255580"/>
            <a:ext cx="8508133" cy="22227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"/>
          <a:stretch/>
        </p:blipFill>
        <p:spPr>
          <a:xfrm>
            <a:off x="2784712" y="3696748"/>
            <a:ext cx="6047005" cy="30247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7705" y="173280"/>
            <a:ext cx="3619166" cy="987146"/>
          </a:xfrm>
        </p:spPr>
        <p:txBody>
          <a:bodyPr/>
          <a:lstStyle/>
          <a:p>
            <a:r>
              <a:rPr lang="zh-CN" altLang="en-US" dirty="0" smtClean="0"/>
              <a:t>读出系统测试</a:t>
            </a:r>
            <a:endParaRPr lang="en-US" dirty="0"/>
          </a:p>
        </p:txBody>
      </p:sp>
      <p:sp>
        <p:nvSpPr>
          <p:cNvPr id="13" name="矩形 12"/>
          <p:cNvSpPr/>
          <p:nvPr/>
        </p:nvSpPr>
        <p:spPr>
          <a:xfrm>
            <a:off x="507614" y="4258388"/>
            <a:ext cx="2304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Digital Pulse</a:t>
            </a:r>
          </a:p>
          <a:p>
            <a:r>
              <a:rPr lang="en-US" altLang="zh-CN" dirty="0" smtClean="0"/>
              <a:t>10/100 </a:t>
            </a:r>
            <a:r>
              <a:rPr lang="en-US" altLang="zh-CN" dirty="0"/>
              <a:t>ROWS </a:t>
            </a:r>
            <a:r>
              <a:rPr lang="en-US" altLang="zh-CN" dirty="0" smtClean="0"/>
              <a:t>Enabled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971675" y="3473342"/>
            <a:ext cx="188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ANALOGUE PULSE</a:t>
            </a:r>
            <a:endParaRPr lang="en-US" dirty="0"/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1971675" y="1706880"/>
            <a:ext cx="619126" cy="17664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267325" y="3425671"/>
            <a:ext cx="154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DIGITAL PULSE</a:t>
            </a:r>
            <a:endParaRPr lang="en-US" dirty="0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5880981" y="2366947"/>
            <a:ext cx="321124" cy="10923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左大括号 5"/>
          <p:cNvSpPr/>
          <p:nvPr/>
        </p:nvSpPr>
        <p:spPr>
          <a:xfrm>
            <a:off x="4181055" y="199362"/>
            <a:ext cx="312482" cy="105678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4622533" y="162412"/>
            <a:ext cx="2193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PULSE</a:t>
            </a:r>
            <a:r>
              <a:rPr lang="zh-CN" altLang="en-US" sz="2400" dirty="0" smtClean="0"/>
              <a:t>激励测试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放射源测试</a:t>
            </a:r>
            <a:endParaRPr 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1337710" y="5987019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ALPIDE3</a:t>
            </a:r>
            <a:r>
              <a:rPr lang="zh-CN" altLang="en-US" dirty="0" smtClean="0"/>
              <a:t>击中情况</a:t>
            </a:r>
            <a:endParaRPr 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5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4606" r="6935" b="4532"/>
          <a:stretch/>
        </p:blipFill>
        <p:spPr>
          <a:xfrm>
            <a:off x="3073947" y="3735126"/>
            <a:ext cx="5546178" cy="28037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4317" r="6855" b="3994"/>
          <a:stretch/>
        </p:blipFill>
        <p:spPr>
          <a:xfrm>
            <a:off x="3118992" y="923925"/>
            <a:ext cx="5490943" cy="2811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025" y="0"/>
            <a:ext cx="7886700" cy="1325563"/>
          </a:xfrm>
        </p:spPr>
        <p:txBody>
          <a:bodyPr/>
          <a:lstStyle/>
          <a:p>
            <a:r>
              <a:rPr lang="zh-CN" altLang="en-US" dirty="0" smtClean="0"/>
              <a:t>读出系统测试</a:t>
            </a:r>
            <a:endParaRPr 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53081" y="1934739"/>
            <a:ext cx="2325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ANALOGUE PULSE</a:t>
            </a:r>
          </a:p>
          <a:p>
            <a:r>
              <a:rPr lang="en-US" altLang="zh-CN" dirty="0" smtClean="0"/>
              <a:t>10/100 ROWS Enabled</a:t>
            </a:r>
          </a:p>
          <a:p>
            <a:endParaRPr lang="en-US" dirty="0"/>
          </a:p>
          <a:p>
            <a:r>
              <a:rPr lang="en-US" dirty="0" smtClean="0"/>
              <a:t>700 electrons injection</a:t>
            </a:r>
            <a:endParaRPr lang="en-US" dirty="0"/>
          </a:p>
        </p:txBody>
      </p:sp>
      <p:sp>
        <p:nvSpPr>
          <p:cNvPr id="13" name="矩形 12"/>
          <p:cNvSpPr/>
          <p:nvPr/>
        </p:nvSpPr>
        <p:spPr>
          <a:xfrm>
            <a:off x="507614" y="4414107"/>
            <a:ext cx="23043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10/100 </a:t>
            </a:r>
            <a:r>
              <a:rPr lang="en-US" altLang="zh-CN" dirty="0"/>
              <a:t>ROWS </a:t>
            </a:r>
            <a:r>
              <a:rPr lang="en-US" altLang="zh-CN" dirty="0" smtClean="0"/>
              <a:t>Enabled</a:t>
            </a:r>
          </a:p>
          <a:p>
            <a:endParaRPr lang="en-US" dirty="0"/>
          </a:p>
          <a:p>
            <a:r>
              <a:rPr lang="en-US" dirty="0" smtClean="0"/>
              <a:t>77 electrons injection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8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133350"/>
            <a:ext cx="7886700" cy="1000125"/>
          </a:xfrm>
        </p:spPr>
        <p:txBody>
          <a:bodyPr/>
          <a:lstStyle/>
          <a:p>
            <a:r>
              <a:rPr lang="zh-CN" altLang="en-US" dirty="0" smtClean="0"/>
              <a:t>读出系统测试</a:t>
            </a:r>
            <a:r>
              <a:rPr lang="zh-CN" altLang="en-US" dirty="0"/>
              <a:t>：</a:t>
            </a:r>
            <a:r>
              <a:rPr lang="en-US" altLang="zh-CN" baseline="30000" dirty="0" smtClean="0"/>
              <a:t>55</a:t>
            </a:r>
            <a:r>
              <a:rPr lang="en-US" altLang="zh-CN" dirty="0" smtClean="0"/>
              <a:t>Fe</a:t>
            </a:r>
            <a:r>
              <a:rPr lang="zh-CN" altLang="en-US" dirty="0" smtClean="0"/>
              <a:t>放射源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5702" r="7917" b="4825"/>
          <a:stretch/>
        </p:blipFill>
        <p:spPr>
          <a:xfrm>
            <a:off x="876300" y="1419225"/>
            <a:ext cx="7639050" cy="3886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0265" y="5591175"/>
            <a:ext cx="8723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使用</a:t>
            </a:r>
            <a:r>
              <a:rPr lang="en-US" altLang="zh-CN" baseline="30000" dirty="0" smtClean="0"/>
              <a:t>55</a:t>
            </a:r>
            <a:r>
              <a:rPr lang="en-US" altLang="zh-CN" dirty="0" smtClean="0"/>
              <a:t>Fe</a:t>
            </a:r>
            <a:r>
              <a:rPr lang="zh-CN" altLang="en-US" dirty="0" smtClean="0"/>
              <a:t>放射源距离</a:t>
            </a:r>
            <a:r>
              <a:rPr lang="en-US" altLang="zh-CN" dirty="0" smtClean="0"/>
              <a:t>10cm</a:t>
            </a:r>
            <a:r>
              <a:rPr lang="zh-CN" altLang="en-US" dirty="0" smtClean="0"/>
              <a:t>照射</a:t>
            </a:r>
            <a:r>
              <a:rPr lang="en-US" altLang="zh-CN" dirty="0" smtClean="0"/>
              <a:t>ALPIDE3</a:t>
            </a:r>
            <a:r>
              <a:rPr lang="zh-CN" altLang="en-US" dirty="0" smtClean="0"/>
              <a:t>芯片，对芯片进行</a:t>
            </a:r>
            <a:r>
              <a:rPr lang="en-US" altLang="zh-CN" dirty="0" smtClean="0"/>
              <a:t>1200</a:t>
            </a:r>
            <a:r>
              <a:rPr lang="zh-CN" altLang="en-US" dirty="0" smtClean="0"/>
              <a:t>万次扫描，</a:t>
            </a:r>
            <a:r>
              <a:rPr lang="en-US" altLang="zh-CN" dirty="0" smtClean="0"/>
              <a:t>10us/frame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且屏蔽了</a:t>
            </a:r>
            <a:r>
              <a:rPr lang="en-US" altLang="zh-CN" dirty="0" smtClean="0"/>
              <a:t>94</a:t>
            </a:r>
            <a:r>
              <a:rPr lang="zh-CN" altLang="en-US" dirty="0" smtClean="0"/>
              <a:t>个噪声像素点。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5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133350"/>
            <a:ext cx="7886700" cy="1000125"/>
          </a:xfrm>
        </p:spPr>
        <p:txBody>
          <a:bodyPr/>
          <a:lstStyle/>
          <a:p>
            <a:r>
              <a:rPr lang="en-US" altLang="zh-CN" dirty="0" smtClean="0"/>
              <a:t>FLEX NE6</a:t>
            </a:r>
            <a:r>
              <a:rPr lang="zh-CN" altLang="en-US" dirty="0" smtClean="0"/>
              <a:t>光绘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12" y="1292871"/>
            <a:ext cx="7639867" cy="4904083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95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133350"/>
            <a:ext cx="7886700" cy="1000125"/>
          </a:xfrm>
        </p:spPr>
        <p:txBody>
          <a:bodyPr/>
          <a:lstStyle/>
          <a:p>
            <a:r>
              <a:rPr lang="zh-CN" altLang="en-US" dirty="0" smtClean="0"/>
              <a:t>四、</a:t>
            </a:r>
            <a:r>
              <a:rPr lang="en-US" altLang="zh-CN" dirty="0" smtClean="0"/>
              <a:t>Bonding</a:t>
            </a:r>
            <a:r>
              <a:rPr lang="zh-CN" altLang="en-US" dirty="0" smtClean="0"/>
              <a:t>板设计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90500" y="1275063"/>
            <a:ext cx="876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Bonding</a:t>
            </a:r>
            <a:r>
              <a:rPr lang="zh-CN" altLang="en-US" sz="2400" dirty="0" smtClean="0"/>
              <a:t>板设计工作已完成， 已经投板。</a:t>
            </a: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包含</a:t>
            </a:r>
            <a:r>
              <a:rPr lang="en-US" altLang="zh-CN" sz="2400" dirty="0" smtClean="0"/>
              <a:t>Bonding</a:t>
            </a:r>
            <a:r>
              <a:rPr lang="zh-CN" altLang="en-US" sz="2400" dirty="0" smtClean="0"/>
              <a:t>芯片，以及信号、电平转换、电流监控的功能。</a:t>
            </a:r>
            <a:endParaRPr lang="en-US" altLang="zh-CN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" y="2404276"/>
            <a:ext cx="6948488" cy="41346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78684" y="4046539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FMC</a:t>
            </a:r>
            <a:r>
              <a:rPr lang="zh-CN" altLang="en-US" dirty="0" smtClean="0">
                <a:solidFill>
                  <a:srgbClr val="FF0000"/>
                </a:solidFill>
              </a:rPr>
              <a:t>插座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>
            <a:stCxn id="7" idx="1"/>
          </p:cNvCxnSpPr>
          <p:nvPr/>
        </p:nvCxnSpPr>
        <p:spPr>
          <a:xfrm flipH="1">
            <a:off x="7229475" y="4231205"/>
            <a:ext cx="6492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32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025" y="361950"/>
            <a:ext cx="7886700" cy="1000125"/>
          </a:xfrm>
        </p:spPr>
        <p:txBody>
          <a:bodyPr/>
          <a:lstStyle/>
          <a:p>
            <a:r>
              <a:rPr lang="zh-CN" altLang="en-US" dirty="0" smtClean="0"/>
              <a:t>线缆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00025" y="1732389"/>
            <a:ext cx="876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半米长的</a:t>
            </a:r>
            <a:r>
              <a:rPr lang="en-US" altLang="zh-CN" sz="2400" dirty="0" smtClean="0"/>
              <a:t>FMC-FMC</a:t>
            </a:r>
            <a:r>
              <a:rPr lang="zh-CN" altLang="en-US" sz="2400" dirty="0" smtClean="0"/>
              <a:t>线缆，连接</a:t>
            </a:r>
            <a:r>
              <a:rPr lang="en-US" altLang="zh-CN" sz="2400" dirty="0" smtClean="0"/>
              <a:t>Bonding</a:t>
            </a:r>
            <a:r>
              <a:rPr lang="zh-CN" altLang="en-US" sz="2400" dirty="0" smtClean="0"/>
              <a:t>板与</a:t>
            </a:r>
            <a:r>
              <a:rPr lang="en-US" altLang="zh-CN" sz="2400" dirty="0" smtClean="0"/>
              <a:t>DAQ</a:t>
            </a:r>
            <a:r>
              <a:rPr lang="zh-CN" altLang="en-US" sz="2400" dirty="0" smtClean="0"/>
              <a:t>板</a:t>
            </a: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方便束流测试</a:t>
            </a:r>
            <a:endParaRPr 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3200400"/>
            <a:ext cx="4324350" cy="2667000"/>
          </a:xfrm>
          <a:prstGeom prst="rect">
            <a:avLst/>
          </a:prstGeom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9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025" y="361950"/>
            <a:ext cx="7886700" cy="1000125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电子器件</a:t>
            </a:r>
            <a:r>
              <a:rPr lang="zh-CN" altLang="en-US" dirty="0"/>
              <a:t>抗辐射性能</a:t>
            </a:r>
            <a:r>
              <a:rPr lang="zh-CN" altLang="en-US" dirty="0" smtClean="0"/>
              <a:t>测试系统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919" y="1641476"/>
            <a:ext cx="5761203" cy="4130674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18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025" y="361950"/>
            <a:ext cx="7886700" cy="100012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MAPS</a:t>
            </a:r>
            <a:r>
              <a:rPr lang="zh-CN" altLang="en-US" dirty="0" smtClean="0"/>
              <a:t>探测器原型读出系统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0370" y="2011680"/>
            <a:ext cx="104422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562924"/>
              </p:ext>
            </p:extLst>
          </p:nvPr>
        </p:nvGraphicFramePr>
        <p:xfrm>
          <a:off x="120370" y="2281647"/>
          <a:ext cx="8910420" cy="285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Visio" r:id="rId5" imgW="6132749" imgH="1959544" progId="Visio.Drawing.11">
                  <p:embed/>
                </p:oleObj>
              </mc:Choice>
              <mc:Fallback>
                <p:oleObj name="Visio" r:id="rId5" imgW="6132749" imgH="195954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70" y="2281647"/>
                        <a:ext cx="8910420" cy="28549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77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50" y="449263"/>
            <a:ext cx="7886700" cy="815974"/>
          </a:xfrm>
        </p:spPr>
        <p:txBody>
          <a:bodyPr/>
          <a:lstStyle/>
          <a:p>
            <a:r>
              <a:rPr lang="zh-CN" altLang="en-US" dirty="0" smtClean="0"/>
              <a:t>五、总结与展望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628650" y="1635125"/>
            <a:ext cx="7886700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CN" altLang="en-US" sz="2400" dirty="0" smtClean="0"/>
              <a:t>读出电子学设计</a:t>
            </a:r>
            <a:endParaRPr lang="en-US" altLang="zh-CN" sz="2400" dirty="0" smtClean="0"/>
          </a:p>
          <a:p>
            <a:pPr lvl="1">
              <a:spcBef>
                <a:spcPts val="1200"/>
              </a:spcBef>
            </a:pPr>
            <a:r>
              <a:rPr lang="zh-CN" altLang="en-US" sz="2000" dirty="0" smtClean="0"/>
              <a:t>实现了控制、使用</a:t>
            </a:r>
            <a:r>
              <a:rPr lang="en-US" altLang="zh-CN" sz="2000" dirty="0" smtClean="0"/>
              <a:t>ALPIDE3</a:t>
            </a:r>
            <a:r>
              <a:rPr lang="zh-CN" altLang="en-US" sz="2000" dirty="0" smtClean="0"/>
              <a:t>的目标，测试顺利通过</a:t>
            </a:r>
            <a:endParaRPr lang="en-US" altLang="zh-CN" sz="2000" dirty="0" smtClean="0"/>
          </a:p>
          <a:p>
            <a:pPr>
              <a:spcBef>
                <a:spcPts val="1200"/>
              </a:spcBef>
            </a:pPr>
            <a:r>
              <a:rPr lang="en-US" altLang="zh-CN" sz="2400" dirty="0" smtClean="0"/>
              <a:t>ALPIDE</a:t>
            </a:r>
            <a:r>
              <a:rPr lang="zh-CN" altLang="en-US" sz="2400" dirty="0" smtClean="0"/>
              <a:t>系列芯片的最终版本已经生产</a:t>
            </a:r>
            <a:endParaRPr lang="en-US" altLang="zh-CN" sz="2400" dirty="0" smtClean="0"/>
          </a:p>
          <a:p>
            <a:pPr lvl="1">
              <a:spcBef>
                <a:spcPts val="1200"/>
              </a:spcBef>
            </a:pPr>
            <a:r>
              <a:rPr lang="zh-CN" altLang="en-US" sz="2000" dirty="0" smtClean="0"/>
              <a:t>与</a:t>
            </a:r>
            <a:r>
              <a:rPr lang="en-US" altLang="zh-CN" sz="2000" dirty="0" smtClean="0"/>
              <a:t>ALPIDE3</a:t>
            </a:r>
            <a:r>
              <a:rPr lang="zh-CN" altLang="en-US" sz="2000" dirty="0" smtClean="0"/>
              <a:t>差别不大，现有读出电子学可以在较小变动的条件下应用于最终版</a:t>
            </a:r>
            <a:r>
              <a:rPr lang="en-US" altLang="zh-CN" sz="2000" dirty="0" smtClean="0"/>
              <a:t>ALPIDE</a:t>
            </a:r>
            <a:r>
              <a:rPr lang="zh-CN" altLang="en-US" sz="2000" dirty="0" smtClean="0"/>
              <a:t>芯片</a:t>
            </a:r>
            <a:endParaRPr lang="en-US" altLang="zh-CN" sz="2000" dirty="0" smtClean="0"/>
          </a:p>
          <a:p>
            <a:pPr>
              <a:spcBef>
                <a:spcPts val="1200"/>
              </a:spcBef>
            </a:pPr>
            <a:r>
              <a:rPr lang="zh-CN" altLang="en-US" sz="2400" dirty="0" smtClean="0"/>
              <a:t>该工作可对未来</a:t>
            </a:r>
            <a:r>
              <a:rPr lang="en-US" altLang="zh-CN" sz="2400" dirty="0" smtClean="0"/>
              <a:t>CEPC</a:t>
            </a:r>
            <a:r>
              <a:rPr lang="zh-CN" altLang="en-US" sz="2400" dirty="0" smtClean="0"/>
              <a:t>的硅像素探测器设计提供一定参考</a:t>
            </a:r>
            <a:endParaRPr lang="en-US" altLang="zh-CN" sz="2400" dirty="0" smtClean="0"/>
          </a:p>
          <a:p>
            <a:pPr>
              <a:spcBef>
                <a:spcPts val="1200"/>
              </a:spcBef>
            </a:pPr>
            <a:r>
              <a:rPr lang="zh-CN" altLang="en-US" sz="2400" dirty="0" smtClean="0"/>
              <a:t>该</a:t>
            </a:r>
            <a:r>
              <a:rPr lang="en-US" altLang="zh-CN" sz="2400" dirty="0" smtClean="0"/>
              <a:t>MAPS</a:t>
            </a:r>
            <a:r>
              <a:rPr lang="zh-CN" altLang="en-US" sz="2400" dirty="0" smtClean="0"/>
              <a:t>芯片具有良好的抗辐射性能，该系统未来可能应用于小型的空间探测应用</a:t>
            </a:r>
            <a:endParaRPr 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22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14736" y="1571557"/>
            <a:ext cx="1885950" cy="815974"/>
          </a:xfrm>
        </p:spPr>
        <p:txBody>
          <a:bodyPr>
            <a:noAutofit/>
          </a:bodyPr>
          <a:lstStyle/>
          <a:p>
            <a:r>
              <a:rPr lang="zh-CN" altLang="en-US" sz="5400" dirty="0" smtClean="0"/>
              <a:t>谢谢！</a:t>
            </a:r>
            <a:endParaRPr lang="en-US" sz="5400" dirty="0"/>
          </a:p>
        </p:txBody>
      </p:sp>
      <p:sp>
        <p:nvSpPr>
          <p:cNvPr id="6" name="副标题 2"/>
          <p:cNvSpPr txBox="1">
            <a:spLocks/>
          </p:cNvSpPr>
          <p:nvPr/>
        </p:nvSpPr>
        <p:spPr>
          <a:xfrm>
            <a:off x="1358537" y="3490254"/>
            <a:ext cx="6853646" cy="585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/>
              <a:t>感谢华中师范大学像素实验室</a:t>
            </a:r>
            <a:r>
              <a:rPr lang="en-US" altLang="zh-CN" dirty="0" smtClean="0"/>
              <a:t>(PLAC)</a:t>
            </a:r>
            <a:r>
              <a:rPr lang="zh-CN" altLang="en-US" dirty="0" smtClean="0"/>
              <a:t>的合作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9225" y="410368"/>
            <a:ext cx="4714875" cy="1325563"/>
          </a:xfrm>
        </p:spPr>
        <p:txBody>
          <a:bodyPr/>
          <a:lstStyle/>
          <a:p>
            <a:r>
              <a:rPr lang="zh-CN" altLang="en-US" dirty="0" smtClean="0"/>
              <a:t>内容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076325" y="2281238"/>
            <a:ext cx="6410325" cy="2935196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zh-CN" altLang="en-US" dirty="0" smtClean="0"/>
              <a:t>一、项目背景</a:t>
            </a:r>
            <a:endParaRPr lang="en-US" altLang="zh-CN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zh-CN" altLang="en-US" dirty="0" smtClean="0"/>
              <a:t>二、</a:t>
            </a:r>
            <a:r>
              <a:rPr lang="en-US" altLang="zh-CN" dirty="0" smtClean="0"/>
              <a:t>ALPIDE-3</a:t>
            </a:r>
            <a:r>
              <a:rPr lang="zh-CN" altLang="en-US" dirty="0" smtClean="0"/>
              <a:t>芯片介绍</a:t>
            </a:r>
            <a:endParaRPr lang="en-US" altLang="zh-CN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zh-CN" altLang="en-US" dirty="0" smtClean="0"/>
              <a:t>三、读出系统设计及测试</a:t>
            </a:r>
            <a:endParaRPr lang="en-US" altLang="zh-CN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zh-CN" altLang="en-US" dirty="0" smtClean="0"/>
              <a:t>四、</a:t>
            </a:r>
            <a:r>
              <a:rPr lang="en-US" altLang="zh-CN" dirty="0" smtClean="0"/>
              <a:t>Bonding</a:t>
            </a:r>
            <a:r>
              <a:rPr lang="zh-CN" altLang="en-US" dirty="0" smtClean="0"/>
              <a:t>板设计</a:t>
            </a:r>
            <a:endParaRPr lang="en-US" altLang="zh-CN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zh-CN" altLang="en-US" dirty="0" smtClean="0"/>
              <a:t>五、总结与展望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798" y="334356"/>
            <a:ext cx="7886700" cy="819832"/>
          </a:xfrm>
        </p:spPr>
        <p:txBody>
          <a:bodyPr/>
          <a:lstStyle/>
          <a:p>
            <a:r>
              <a:rPr lang="zh-CN" altLang="en-US" dirty="0" smtClean="0"/>
              <a:t>一、项目背景</a:t>
            </a:r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86269" y="1523529"/>
            <a:ext cx="635475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MAPS(Monolithic Active Pixel Sensor, </a:t>
            </a:r>
            <a:r>
              <a:rPr lang="zh-CN" altLang="en-US" dirty="0" smtClean="0"/>
              <a:t>单片有源像素传感器</a:t>
            </a:r>
            <a:r>
              <a:rPr lang="en-US" altLang="zh-CN" dirty="0" smtClean="0"/>
              <a:t>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 smtClean="0"/>
              <a:t>优点</a:t>
            </a:r>
            <a:endParaRPr lang="en-US" altLang="zh-C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高位置分辨</a:t>
            </a:r>
            <a:endParaRPr lang="en-US" altLang="zh-CN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高时间分辨</a:t>
            </a:r>
            <a:endParaRPr lang="en-US" altLang="zh-CN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高信噪比</a:t>
            </a:r>
            <a:endParaRPr lang="en-US" altLang="zh-CN" sz="16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 smtClean="0"/>
              <a:t>自</a:t>
            </a:r>
            <a:r>
              <a:rPr lang="en-US" altLang="zh-CN" dirty="0" smtClean="0"/>
              <a:t>2001</a:t>
            </a:r>
            <a:r>
              <a:rPr lang="zh-CN" altLang="en-US" dirty="0" smtClean="0"/>
              <a:t>年被首次提出后，</a:t>
            </a:r>
            <a:r>
              <a:rPr lang="en-US" altLang="zh-CN" dirty="0" smtClean="0"/>
              <a:t>MAPS</a:t>
            </a:r>
            <a:r>
              <a:rPr lang="zh-CN" altLang="en-US" dirty="0" smtClean="0"/>
              <a:t>已被用于</a:t>
            </a:r>
            <a:r>
              <a:rPr lang="en-US" altLang="zh-CN" dirty="0" smtClean="0"/>
              <a:t>STAR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ALICE</a:t>
            </a:r>
            <a:r>
              <a:rPr lang="zh-CN" altLang="en-US" dirty="0" smtClean="0"/>
              <a:t>等实验</a:t>
            </a:r>
            <a:endParaRPr lang="en-US" altLang="zh-CN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 smtClean="0"/>
              <a:t>本工作</a:t>
            </a:r>
            <a:endParaRPr lang="en-US" altLang="zh-C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ALPIDE-3</a:t>
            </a:r>
            <a:r>
              <a:rPr lang="zh-CN" altLang="en-US" sz="1600" dirty="0" smtClean="0"/>
              <a:t>芯片</a:t>
            </a:r>
            <a:endParaRPr lang="en-US" altLang="zh-CN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自主设计读出电子学系统</a:t>
            </a:r>
            <a:endParaRPr lang="en-US" altLang="zh-CN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技术储备</a:t>
            </a:r>
            <a:endParaRPr lang="en-US" altLang="zh-CN" sz="16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 smtClean="0"/>
              <a:t>计划应用</a:t>
            </a:r>
            <a:endParaRPr lang="en-US" altLang="zh-C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束流检测</a:t>
            </a:r>
            <a:endParaRPr lang="en-US" altLang="zh-CN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电子器件抗辐射性能测试</a:t>
            </a:r>
            <a:endParaRPr lang="en-US" altLang="zh-CN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X</a:t>
            </a:r>
            <a:r>
              <a:rPr lang="zh-CN" altLang="en-US" sz="1600" dirty="0" smtClean="0"/>
              <a:t>射线成像</a:t>
            </a:r>
            <a:endParaRPr lang="en-US" sz="16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896" y="245566"/>
            <a:ext cx="7886700" cy="976586"/>
          </a:xfrm>
        </p:spPr>
        <p:txBody>
          <a:bodyPr/>
          <a:lstStyle/>
          <a:p>
            <a:r>
              <a:rPr lang="zh-CN" altLang="en-US" dirty="0" smtClean="0"/>
              <a:t>二、芯片介绍</a:t>
            </a:r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14398" y="1222152"/>
            <a:ext cx="51974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ALPIDE</a:t>
            </a:r>
            <a:r>
              <a:rPr lang="zh-CN" altLang="en-US" dirty="0" smtClean="0"/>
              <a:t>是</a:t>
            </a:r>
            <a:r>
              <a:rPr lang="zh-CN" altLang="en-US" dirty="0"/>
              <a:t>用于</a:t>
            </a:r>
            <a:r>
              <a:rPr lang="en-US" altLang="zh-CN" dirty="0"/>
              <a:t>ALICE ITS</a:t>
            </a:r>
            <a:r>
              <a:rPr lang="zh-CN" altLang="en-US" dirty="0"/>
              <a:t>系统升级所用的</a:t>
            </a:r>
            <a:r>
              <a:rPr lang="zh-CN" altLang="en-US" dirty="0" smtClean="0"/>
              <a:t>一系列</a:t>
            </a:r>
            <a:r>
              <a:rPr lang="en-US" altLang="zh-CN" dirty="0" smtClean="0"/>
              <a:t>MAPS</a:t>
            </a:r>
            <a:r>
              <a:rPr lang="zh-CN" altLang="en-US" dirty="0" smtClean="0"/>
              <a:t>硅像素探测器</a:t>
            </a:r>
            <a:endParaRPr lang="en-US" altLang="zh-CN" dirty="0" smtClean="0"/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本工作设计对象是此系列中的</a:t>
            </a:r>
            <a:r>
              <a:rPr lang="en-US" altLang="zh-CN" sz="1600" dirty="0" smtClean="0"/>
              <a:t>ALPIDE-3</a:t>
            </a:r>
            <a:r>
              <a:rPr lang="zh-CN" altLang="en-US" sz="1600" dirty="0" smtClean="0"/>
              <a:t>芯片</a:t>
            </a:r>
            <a:endParaRPr lang="en-US" altLang="zh-CN" sz="16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512rows x 1024coloumns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 smtClean="0"/>
              <a:t>每个像素点大小为</a:t>
            </a:r>
            <a:r>
              <a:rPr lang="en-US" altLang="zh-CN" dirty="0" smtClean="0"/>
              <a:t>29.24 um x 26.88 um</a:t>
            </a:r>
            <a:endParaRPr lang="en-US" altLang="zh-CN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 smtClean="0"/>
              <a:t>芯片大小为</a:t>
            </a:r>
            <a:r>
              <a:rPr lang="en-US" altLang="zh-CN" dirty="0" smtClean="0"/>
              <a:t>15mm x 30mm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 smtClean="0"/>
              <a:t>功耗：</a:t>
            </a:r>
            <a:r>
              <a:rPr lang="en-US" altLang="zh-CN" dirty="0" smtClean="0"/>
              <a:t>40mW/cm</a:t>
            </a:r>
            <a:r>
              <a:rPr lang="en-US" altLang="zh-CN" baseline="30000" dirty="0" smtClean="0"/>
              <a:t>2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 smtClean="0"/>
              <a:t>时间分辨：</a:t>
            </a:r>
            <a:r>
              <a:rPr lang="en-US" altLang="zh-CN" dirty="0" smtClean="0"/>
              <a:t>10us</a:t>
            </a:r>
            <a:endParaRPr lang="en-US" altLang="zh-CN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 smtClean="0"/>
              <a:t>实测总计量指标：</a:t>
            </a:r>
            <a:r>
              <a:rPr lang="en-US" altLang="zh-CN" dirty="0" smtClean="0"/>
              <a:t>500krad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62170" y="2544799"/>
            <a:ext cx="279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ALICE ITS UPGRADE LAYOUT</a:t>
            </a:r>
            <a:endParaRPr lang="en-US" dirty="0"/>
          </a:p>
        </p:txBody>
      </p:sp>
      <p:pic>
        <p:nvPicPr>
          <p:cNvPr id="1027" name="图片 4" descr="its_layout_re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/>
          <a:stretch>
            <a:fillRect/>
          </a:stretch>
        </p:blipFill>
        <p:spPr bwMode="auto">
          <a:xfrm>
            <a:off x="5682826" y="252800"/>
            <a:ext cx="3356378" cy="227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2746" t="1134" r="2023" b="3872"/>
          <a:stretch/>
        </p:blipFill>
        <p:spPr>
          <a:xfrm>
            <a:off x="5204955" y="3264808"/>
            <a:ext cx="3589739" cy="3091543"/>
          </a:xfrm>
          <a:prstGeom prst="rect">
            <a:avLst/>
          </a:prstGeom>
        </p:spPr>
      </p:pic>
      <p:pic>
        <p:nvPicPr>
          <p:cNvPr id="1029" name="图片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7" t="29329" r="17809" b="17542"/>
          <a:stretch>
            <a:fillRect/>
          </a:stretch>
        </p:blipFill>
        <p:spPr bwMode="auto">
          <a:xfrm>
            <a:off x="2713128" y="5007611"/>
            <a:ext cx="24003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896" y="245566"/>
            <a:ext cx="7886700" cy="976586"/>
          </a:xfrm>
        </p:spPr>
        <p:txBody>
          <a:bodyPr/>
          <a:lstStyle/>
          <a:p>
            <a:r>
              <a:rPr lang="en-US" altLang="zh-CN" dirty="0" smtClean="0"/>
              <a:t>ALPIDE3</a:t>
            </a:r>
            <a:r>
              <a:rPr lang="zh-CN" altLang="en-US" dirty="0" smtClean="0"/>
              <a:t>像素单元电路结构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0" y="1894203"/>
            <a:ext cx="8392936" cy="339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79377"/>
            <a:ext cx="7886700" cy="892174"/>
          </a:xfrm>
        </p:spPr>
        <p:txBody>
          <a:bodyPr/>
          <a:lstStyle/>
          <a:p>
            <a:r>
              <a:rPr lang="zh-CN" altLang="en-US" dirty="0" smtClean="0"/>
              <a:t>芯片模组工作结构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" y="1233623"/>
            <a:ext cx="7698967" cy="184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" y="3533321"/>
            <a:ext cx="7702835" cy="249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202073" y="3101640"/>
            <a:ext cx="2130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ALICE</a:t>
            </a:r>
            <a:r>
              <a:rPr lang="zh-CN" altLang="en-US" dirty="0" smtClean="0">
                <a:solidFill>
                  <a:srgbClr val="000000"/>
                </a:solidFill>
              </a:rPr>
              <a:t>内桶工作结构</a:t>
            </a:r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3202073" y="6052392"/>
            <a:ext cx="2130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ALICE</a:t>
            </a:r>
            <a:r>
              <a:rPr lang="zh-CN" altLang="en-US" dirty="0" smtClean="0">
                <a:solidFill>
                  <a:srgbClr val="000000"/>
                </a:solidFill>
              </a:rPr>
              <a:t>外桶工作结构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00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331" y="0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CERN</a:t>
            </a:r>
            <a:r>
              <a:rPr lang="zh-CN" altLang="en-US" dirty="0" smtClean="0"/>
              <a:t>设计的调试系统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89" y="1000897"/>
            <a:ext cx="3901646" cy="52021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368"/>
            <a:ext cx="5222789" cy="391709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21294" y="6131139"/>
            <a:ext cx="268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DAQ board + Carrier board</a:t>
            </a:r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249472" y="6203092"/>
            <a:ext cx="389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DAQ board + Adaptor board + FLEX NE6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141" y="112668"/>
            <a:ext cx="7886700" cy="900879"/>
          </a:xfrm>
        </p:spPr>
        <p:txBody>
          <a:bodyPr/>
          <a:lstStyle/>
          <a:p>
            <a:r>
              <a:rPr lang="zh-CN" altLang="en-US" dirty="0" smtClean="0"/>
              <a:t>三、本项目读出系统设计</a:t>
            </a:r>
            <a:endParaRPr 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42" y="1013547"/>
            <a:ext cx="8452484" cy="5418546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1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141" y="331743"/>
            <a:ext cx="7886700" cy="900879"/>
          </a:xfrm>
        </p:spPr>
        <p:txBody>
          <a:bodyPr/>
          <a:lstStyle/>
          <a:p>
            <a:r>
              <a:rPr lang="zh-CN" altLang="en-US" dirty="0" smtClean="0"/>
              <a:t>上位机软件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82" y="1345786"/>
            <a:ext cx="8467725" cy="438826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53229" y="5987019"/>
            <a:ext cx="4059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基于</a:t>
            </a:r>
            <a:r>
              <a:rPr lang="en-US" altLang="zh-CN" dirty="0" err="1" smtClean="0"/>
              <a:t>Labwindows</a:t>
            </a:r>
            <a:r>
              <a:rPr lang="en-US" altLang="zh-CN" dirty="0" smtClean="0"/>
              <a:t>/CVI</a:t>
            </a:r>
            <a:r>
              <a:rPr lang="zh-CN" altLang="en-US" dirty="0" smtClean="0"/>
              <a:t>的上位机软件界面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半导体辐射探测器研讨会 </a:t>
            </a:r>
            <a:r>
              <a:rPr lang="en-US" altLang="zh-CN" smtClean="0"/>
              <a:t>04-28-2017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358B-E5E5-4DDB-896E-5169FC434D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1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8429</TotalTime>
  <Words>1534</Words>
  <Application>Microsoft Office PowerPoint</Application>
  <PresentationFormat>全屏显示(4:3)</PresentationFormat>
  <Paragraphs>164</Paragraphs>
  <Slides>19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Office 主题</vt:lpstr>
      <vt:lpstr>Visio</vt:lpstr>
      <vt:lpstr>ALPIDE-3读出电子学设计</vt:lpstr>
      <vt:lpstr>内容</vt:lpstr>
      <vt:lpstr>一、项目背景</vt:lpstr>
      <vt:lpstr>二、芯片介绍</vt:lpstr>
      <vt:lpstr>ALPIDE3像素单元电路结构</vt:lpstr>
      <vt:lpstr>芯片模组工作结构</vt:lpstr>
      <vt:lpstr>CERN设计的调试系统</vt:lpstr>
      <vt:lpstr>三、本项目读出系统设计</vt:lpstr>
      <vt:lpstr>上位机软件</vt:lpstr>
      <vt:lpstr>读出系统测试</vt:lpstr>
      <vt:lpstr>读出系统测试</vt:lpstr>
      <vt:lpstr>读出系统测试：55Fe放射源</vt:lpstr>
      <vt:lpstr>FLEX NE6光绘</vt:lpstr>
      <vt:lpstr>四、Bonding板设计</vt:lpstr>
      <vt:lpstr>线缆</vt:lpstr>
      <vt:lpstr>电子器件抗辐射性能测试系统</vt:lpstr>
      <vt:lpstr>MAPS探测器原型读出系统</vt:lpstr>
      <vt:lpstr>五、总结与展望</vt:lpstr>
      <vt:lpstr>谢谢！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ALPIDE测试报告</dc:title>
  <dc:creator>chenfei yang</dc:creator>
  <cp:lastModifiedBy>Shensen Zhao</cp:lastModifiedBy>
  <cp:revision>76</cp:revision>
  <dcterms:created xsi:type="dcterms:W3CDTF">2016-12-02T02:25:52Z</dcterms:created>
  <dcterms:modified xsi:type="dcterms:W3CDTF">2017-04-27T13:41:55Z</dcterms:modified>
</cp:coreProperties>
</file>