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2" r:id="rId8"/>
    <p:sldId id="264" r:id="rId9"/>
    <p:sldId id="266" r:id="rId10"/>
    <p:sldId id="270" r:id="rId11"/>
    <p:sldId id="260" r:id="rId12"/>
    <p:sldId id="265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7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2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11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96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13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5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84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7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5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1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568E3-5861-4C55-992B-5C3C6354EDD8}" type="datetimeFigureOut">
              <a:rPr lang="zh-CN" altLang="en-US" smtClean="0"/>
              <a:t>2017/7/1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C83D64-C612-4F25-B08F-7AF3688B81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6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224956" y="1222715"/>
            <a:ext cx="7927676" cy="1646302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3076A4"/>
                </a:solidFill>
              </a:rPr>
              <a:t>基于</a:t>
            </a:r>
            <a:r>
              <a:rPr lang="en-US" altLang="zh-CN" dirty="0" smtClean="0">
                <a:solidFill>
                  <a:srgbClr val="3076A4"/>
                </a:solidFill>
              </a:rPr>
              <a:t>0.13</a:t>
            </a:r>
            <a:r>
              <a:rPr lang="el-GR" altLang="zh-CN" dirty="0" smtClean="0">
                <a:solidFill>
                  <a:srgbClr val="3076A4"/>
                </a:solidFill>
              </a:rPr>
              <a:t>μ</a:t>
            </a:r>
            <a:r>
              <a:rPr lang="en-US" altLang="zh-CN" dirty="0" smtClean="0">
                <a:solidFill>
                  <a:srgbClr val="3076A4"/>
                </a:solidFill>
              </a:rPr>
              <a:t>m CMOS</a:t>
            </a:r>
            <a:r>
              <a:rPr lang="zh-CN" altLang="en-US" dirty="0" smtClean="0">
                <a:solidFill>
                  <a:srgbClr val="3076A4"/>
                </a:solidFill>
              </a:rPr>
              <a:t>工艺的电荷灵敏前置放大器设计</a:t>
            </a:r>
            <a:endParaRPr lang="zh-CN" altLang="en-US" dirty="0">
              <a:solidFill>
                <a:srgbClr val="3076A4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5974070" y="4946033"/>
            <a:ext cx="3178562" cy="123910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报告人：</a:t>
            </a:r>
            <a:r>
              <a:rPr lang="zh-CN" altLang="en-US" sz="3200" dirty="0" smtClean="0">
                <a:solidFill>
                  <a:schemeClr val="tx1"/>
                </a:solidFill>
              </a:rPr>
              <a:t>葛达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中国</a:t>
            </a:r>
            <a:r>
              <a:rPr lang="zh-CN" altLang="en-US" sz="3200" dirty="0" smtClean="0">
                <a:solidFill>
                  <a:schemeClr val="tx1"/>
                </a:solidFill>
              </a:rPr>
              <a:t>科学技术大学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38714" y="1156674"/>
            <a:ext cx="859666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外部硬件设计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2" y="2366654"/>
            <a:ext cx="9324000" cy="374089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49669" y="4844563"/>
            <a:ext cx="1195754" cy="11869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测试结果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326639" y="1939194"/>
            <a:ext cx="8596668" cy="1630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上升时间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信噪比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增益稳定性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测试结果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0" y="2068234"/>
            <a:ext cx="5508000" cy="3304360"/>
          </a:xfrm>
          <a:prstGeom prst="rect">
            <a:avLst/>
          </a:prstGeom>
          <a:noFill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238715" y="1162216"/>
            <a:ext cx="8596668" cy="452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上升时间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6901" y="5548436"/>
            <a:ext cx="16355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3076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94ns</a:t>
            </a:r>
            <a:endParaRPr lang="zh-CN" altLang="en-US" sz="5400" b="0" cap="none" spc="0" dirty="0">
              <a:ln w="0"/>
              <a:solidFill>
                <a:srgbClr val="3076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测试结果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38715" y="1162216"/>
            <a:ext cx="8596668" cy="452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信噪比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314273"/>
              </p:ext>
            </p:extLst>
          </p:nvPr>
        </p:nvGraphicFramePr>
        <p:xfrm>
          <a:off x="6479930" y="2350078"/>
          <a:ext cx="2129416" cy="89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930" y="2350078"/>
                        <a:ext cx="2129416" cy="8908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15" y="2235288"/>
            <a:ext cx="4520632" cy="2712018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4687492" y="5568063"/>
            <a:ext cx="1699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3076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42dB</a:t>
            </a:r>
            <a:endParaRPr lang="zh-CN" altLang="en-US" sz="5400" b="0" cap="none" spc="0" dirty="0">
              <a:ln w="0"/>
              <a:solidFill>
                <a:srgbClr val="3076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06180"/>
              </p:ext>
            </p:extLst>
          </p:nvPr>
        </p:nvGraphicFramePr>
        <p:xfrm>
          <a:off x="6696119" y="3538131"/>
          <a:ext cx="16970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6" imgW="749160" imgH="177480" progId="Equation.DSMT4">
                  <p:embed/>
                </p:oleObj>
              </mc:Choice>
              <mc:Fallback>
                <p:oleObj name="Equation" r:id="rId6" imgW="749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119" y="3538131"/>
                        <a:ext cx="1697038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388449"/>
              </p:ext>
            </p:extLst>
          </p:nvPr>
        </p:nvGraphicFramePr>
        <p:xfrm>
          <a:off x="6854075" y="4317510"/>
          <a:ext cx="13811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8" imgW="609480" imgH="177480" progId="Equation.DSMT4">
                  <p:embed/>
                </p:oleObj>
              </mc:Choice>
              <mc:Fallback>
                <p:oleObj name="Equation" r:id="rId8" imgW="609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075" y="4317510"/>
                        <a:ext cx="1381125" cy="40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测试结果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38715" y="1162216"/>
            <a:ext cx="8596668" cy="452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增益稳定性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pic>
        <p:nvPicPr>
          <p:cNvPr id="12" name="图片 11" descr="C:\Users\GD\Desktop\数据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15" y="1903414"/>
            <a:ext cx="5328000" cy="37645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6749913" y="3320207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1pF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3.3pF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4pF</a:t>
            </a:r>
            <a:r>
              <a:rPr lang="zh-CN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5pF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10pF</a:t>
            </a:r>
            <a:r>
              <a:rPr lang="zh-CN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13pF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687492" y="5667967"/>
            <a:ext cx="1699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3076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0.99</a:t>
            </a:r>
            <a:endParaRPr lang="zh-CN" altLang="en-US" sz="5400" b="0" cap="none" spc="0" dirty="0">
              <a:ln w="0"/>
              <a:solidFill>
                <a:srgbClr val="3076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2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总结展望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204" y="2633227"/>
            <a:ext cx="2959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076A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谢谢！</a:t>
            </a:r>
            <a:endParaRPr lang="zh-CN" alt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076A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92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677334" y="1436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应用背景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74454" y="137431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基本原理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74461" y="259925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实现方法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83088" y="380678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测试结果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83088" y="495921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总结展望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 smtClean="0">
                <a:solidFill>
                  <a:srgbClr val="3076A4"/>
                </a:solidFill>
              </a:rPr>
              <a:t>应用背景</a:t>
            </a:r>
            <a:endParaRPr lang="zh-CN" altLang="en-US" sz="4800" dirty="0">
              <a:solidFill>
                <a:srgbClr val="3076A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3" y="1158276"/>
            <a:ext cx="4286250" cy="24193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0060315">
            <a:off x="3836027" y="2828871"/>
            <a:ext cx="4801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076A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电荷灵敏前置放大器</a:t>
            </a:r>
            <a:endParaRPr lang="zh-CN" alt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076A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 rot="20060315">
            <a:off x="4557401" y="3201079"/>
            <a:ext cx="4894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076A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电流灵敏前置放大器</a:t>
            </a:r>
            <a:endParaRPr lang="zh-CN" alt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076A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 rot="20060315">
            <a:off x="5354918" y="3641105"/>
            <a:ext cx="4834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3076A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电压灵敏前置放大器</a:t>
            </a:r>
            <a:endParaRPr lang="zh-CN" alt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3076A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1540" y="5519281"/>
            <a:ext cx="6704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ASIC——</a:t>
            </a:r>
            <a:r>
              <a:rPr lang="zh-CN" altLang="en-US" sz="5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专用集成电路</a:t>
            </a:r>
            <a:endParaRPr lang="zh-CN" altLang="en-US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 rot="19934626">
            <a:off x="3207021" y="2739475"/>
            <a:ext cx="6221735" cy="7887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基本原理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22098"/>
              </p:ext>
            </p:extLst>
          </p:nvPr>
        </p:nvGraphicFramePr>
        <p:xfrm>
          <a:off x="3602038" y="4975225"/>
          <a:ext cx="28971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3" imgW="1473120" imgH="482400" progId="Equation.DSMT4">
                  <p:embed/>
                </p:oleObj>
              </mc:Choice>
              <mc:Fallback>
                <p:oleObj name="Equation" r:id="rId3" imgW="14731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975225"/>
                        <a:ext cx="2897187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66594"/>
              </p:ext>
            </p:extLst>
          </p:nvPr>
        </p:nvGraphicFramePr>
        <p:xfrm>
          <a:off x="3433763" y="4173538"/>
          <a:ext cx="322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5" imgW="1638000" imgH="241200" progId="Equation.DSMT4">
                  <p:embed/>
                </p:oleObj>
              </mc:Choice>
              <mc:Fallback>
                <p:oleObj name="Equation" r:id="rId5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4173538"/>
                        <a:ext cx="322262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680" y="1320800"/>
            <a:ext cx="5400000" cy="23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326639" y="1939193"/>
            <a:ext cx="8596668" cy="2149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芯片电路设计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仿真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流</a:t>
            </a:r>
            <a:r>
              <a:rPr lang="zh-CN" altLang="en-US" sz="2800" dirty="0" smtClean="0">
                <a:solidFill>
                  <a:schemeClr val="tx1"/>
                </a:solidFill>
              </a:rPr>
              <a:t>片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外部硬件设计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C:\Users\GD\Desktop\可能用得到\QQ图片20170630210328 - 副本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6456" r="10783" b="13170"/>
          <a:stretch/>
        </p:blipFill>
        <p:spPr bwMode="auto">
          <a:xfrm>
            <a:off x="1444679" y="2175359"/>
            <a:ext cx="7032073" cy="3694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238715" y="1162216"/>
            <a:ext cx="8596668" cy="452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芯片电路设计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87261" y="1757880"/>
            <a:ext cx="43962" cy="4484077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36676" y="1687876"/>
            <a:ext cx="43962" cy="4484077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 txBox="1">
            <a:spLocks/>
          </p:cNvSpPr>
          <p:nvPr/>
        </p:nvSpPr>
        <p:spPr>
          <a:xfrm>
            <a:off x="2060342" y="1790472"/>
            <a:ext cx="1229495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rgbClr val="C00000"/>
                </a:solidFill>
              </a:rPr>
              <a:t>偏置电路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928647" y="1800013"/>
            <a:ext cx="202818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>
                <a:solidFill>
                  <a:srgbClr val="C00000"/>
                </a:solidFill>
              </a:rPr>
              <a:t>输入</a:t>
            </a:r>
            <a:r>
              <a:rPr lang="zh-CN" altLang="en-US" sz="2000" dirty="0" smtClean="0">
                <a:solidFill>
                  <a:srgbClr val="C00000"/>
                </a:solidFill>
              </a:rPr>
              <a:t>级</a:t>
            </a:r>
            <a:r>
              <a:rPr lang="zh-CN" altLang="en-US" sz="2000" dirty="0" smtClean="0">
                <a:solidFill>
                  <a:srgbClr val="C00000"/>
                </a:solidFill>
              </a:rPr>
              <a:t>放大电路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448565" y="1800013"/>
            <a:ext cx="202818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rgbClr val="C00000"/>
                </a:solidFill>
              </a:rPr>
              <a:t>输出级</a:t>
            </a:r>
            <a:r>
              <a:rPr lang="zh-CN" altLang="en-US" sz="2000" dirty="0" smtClean="0">
                <a:solidFill>
                  <a:srgbClr val="C00000"/>
                </a:solidFill>
              </a:rPr>
              <a:t>放大电路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48046" y="3336434"/>
            <a:ext cx="1450731" cy="118696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240284" y="3336434"/>
            <a:ext cx="1739462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rgbClr val="C00000"/>
                </a:solidFill>
              </a:rPr>
              <a:t>相位补偿电路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813725" y="3580176"/>
            <a:ext cx="467001" cy="2201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2"/>
          <p:cNvSpPr txBox="1">
            <a:spLocks/>
          </p:cNvSpPr>
          <p:nvPr/>
        </p:nvSpPr>
        <p:spPr>
          <a:xfrm>
            <a:off x="3345428" y="6193098"/>
            <a:ext cx="3398503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en-US" altLang="zh-CN" sz="2400" dirty="0" smtClean="0">
                <a:solidFill>
                  <a:srgbClr val="C00000"/>
                </a:solidFill>
              </a:rPr>
              <a:t>CMOS</a:t>
            </a:r>
            <a:r>
              <a:rPr lang="zh-CN" altLang="en-US" sz="2400" dirty="0">
                <a:solidFill>
                  <a:srgbClr val="C00000"/>
                </a:solidFill>
              </a:rPr>
              <a:t>二</a:t>
            </a:r>
            <a:r>
              <a:rPr lang="zh-CN" altLang="en-US" sz="2400" dirty="0" smtClean="0">
                <a:solidFill>
                  <a:srgbClr val="C00000"/>
                </a:solidFill>
              </a:rPr>
              <a:t>级密勒补偿结构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38714" y="1156674"/>
            <a:ext cx="859666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solidFill>
                  <a:schemeClr val="tx1"/>
                </a:solidFill>
              </a:rPr>
              <a:t>仿真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89" y="1730204"/>
            <a:ext cx="7920000" cy="45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38714" y="1156674"/>
            <a:ext cx="859666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流片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pic>
        <p:nvPicPr>
          <p:cNvPr id="5" name="图片 4" descr="C:\Users\GD\Desktop\可能用得到\放大器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80" y="2569137"/>
            <a:ext cx="7020000" cy="3365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7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746346" y="-47445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800" dirty="0">
                <a:solidFill>
                  <a:srgbClr val="3076A4"/>
                </a:solidFill>
              </a:rPr>
              <a:t>实现方法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238714" y="1156674"/>
            <a:ext cx="8596668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3076A4"/>
              </a:buClr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tx1"/>
                </a:solidFill>
              </a:rPr>
              <a:t>外部硬件设计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2" y="2366654"/>
            <a:ext cx="9324000" cy="374089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38714" y="2127738"/>
            <a:ext cx="783517" cy="2057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内容占位符 2"/>
          <p:cNvSpPr txBox="1">
            <a:spLocks/>
          </p:cNvSpPr>
          <p:nvPr/>
        </p:nvSpPr>
        <p:spPr>
          <a:xfrm>
            <a:off x="623966" y="1770454"/>
            <a:ext cx="1229495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微分电容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932591" y="2170909"/>
            <a:ext cx="783517" cy="2057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 txBox="1">
            <a:spLocks/>
          </p:cNvSpPr>
          <p:nvPr/>
        </p:nvSpPr>
        <p:spPr>
          <a:xfrm>
            <a:off x="7063474" y="1809983"/>
            <a:ext cx="1738234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输出匹配电阻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746346" y="5090746"/>
            <a:ext cx="669216" cy="125572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内容占位符 2"/>
          <p:cNvSpPr txBox="1">
            <a:spLocks/>
          </p:cNvSpPr>
          <p:nvPr/>
        </p:nvSpPr>
        <p:spPr>
          <a:xfrm>
            <a:off x="0" y="6342561"/>
            <a:ext cx="1738234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输入匹配电阻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897315" y="3569677"/>
            <a:ext cx="1503485" cy="25378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H="1" flipV="1">
            <a:off x="5029200" y="2022231"/>
            <a:ext cx="615462" cy="15474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2"/>
          <p:cNvSpPr txBox="1">
            <a:spLocks/>
          </p:cNvSpPr>
          <p:nvPr/>
        </p:nvSpPr>
        <p:spPr>
          <a:xfrm>
            <a:off x="4186734" y="1642206"/>
            <a:ext cx="1715891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极零相消电路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6084277" y="4969334"/>
            <a:ext cx="838201" cy="14754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内容占位符 2"/>
          <p:cNvSpPr txBox="1">
            <a:spLocks/>
          </p:cNvSpPr>
          <p:nvPr/>
        </p:nvSpPr>
        <p:spPr>
          <a:xfrm>
            <a:off x="5347189" y="6414477"/>
            <a:ext cx="1474175" cy="487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076A4"/>
              </a:buClr>
            </a:pPr>
            <a:r>
              <a:rPr lang="zh-CN" altLang="en-US" sz="2000" dirty="0" smtClean="0">
                <a:solidFill>
                  <a:schemeClr val="tx1"/>
                </a:solidFill>
              </a:rPr>
              <a:t>电压跟随器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134</Words>
  <Application>Microsoft Office PowerPoint</Application>
  <PresentationFormat>宽屏</PresentationFormat>
  <Paragraphs>56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方正姚体</vt:lpstr>
      <vt:lpstr>华文新魏</vt:lpstr>
      <vt:lpstr>宋体</vt:lpstr>
      <vt:lpstr>Arial</vt:lpstr>
      <vt:lpstr>Times New Roman</vt:lpstr>
      <vt:lpstr>Trebuchet MS</vt:lpstr>
      <vt:lpstr>Wingdings</vt:lpstr>
      <vt:lpstr>Wingdings 3</vt:lpstr>
      <vt:lpstr>平面</vt:lpstr>
      <vt:lpstr>MathType 6.0 Equation</vt:lpstr>
      <vt:lpstr>Equation</vt:lpstr>
      <vt:lpstr>基于0.13μm CMOS工艺的电荷灵敏前置放大器设计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基于0.13μm CMOS工艺的电荷灵敏前置放大器设计</dc:title>
  <dc:creator>风少年</dc:creator>
  <cp:lastModifiedBy>风少年</cp:lastModifiedBy>
  <cp:revision>41</cp:revision>
  <dcterms:created xsi:type="dcterms:W3CDTF">2017-06-28T02:11:36Z</dcterms:created>
  <dcterms:modified xsi:type="dcterms:W3CDTF">2017-07-01T17:01:54Z</dcterms:modified>
</cp:coreProperties>
</file>