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63" r:id="rId4"/>
    <p:sldId id="260" r:id="rId5"/>
    <p:sldId id="265" r:id="rId6"/>
    <p:sldId id="295" r:id="rId7"/>
    <p:sldId id="279" r:id="rId8"/>
    <p:sldId id="275" r:id="rId9"/>
    <p:sldId id="280" r:id="rId10"/>
    <p:sldId id="281" r:id="rId11"/>
    <p:sldId id="291" r:id="rId12"/>
    <p:sldId id="284" r:id="rId13"/>
    <p:sldId id="292" r:id="rId14"/>
    <p:sldId id="293" r:id="rId15"/>
    <p:sldId id="294" r:id="rId16"/>
    <p:sldId id="285" r:id="rId17"/>
    <p:sldId id="296" r:id="rId18"/>
    <p:sldId id="277" r:id="rId19"/>
    <p:sldId id="287" r:id="rId20"/>
    <p:sldId id="289" r:id="rId21"/>
    <p:sldId id="288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2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3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1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5C2CAF2-543F-4DA2-B9DE-21E2C8965323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9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981201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 sz="1800">
              <a:solidFill>
                <a:srgbClr val="0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20" y="71415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45070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B8AF99-E164-4021-BB4D-10E1052340C1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20" y="71415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9994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9AE33-0367-4818-B5D0-2D8B6714F81C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333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6B4EBE8-CEB8-4D9E-8182-678C6A1C6966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9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412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082495-876D-47F3-9F72-DEBEE2A05FE7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74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8E38D-5D24-407A-A637-30A608976306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446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63DE33-BDCB-4495-A025-3F7ED44D73AC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693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A42AD7-A978-4436-928B-9A3B1651E103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252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69903C-A249-435D-A00D-2C773F77F4D0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724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081F3E-DB29-4C42-8328-52026B68B662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364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F367A1-BA31-43EC-8E4D-E50340E4EAEE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36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3FD543-F09C-4FE0-A7F1-44212417366E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20" y="71415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1544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D71422-B2C5-487F-8D59-9982F22C8B1F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98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0ABB10-A72D-483D-B9BB-189562C3AE48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873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21EC5F-3CE7-4D91-84F4-AC353B06A85C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26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FDF1C2-4645-4BA8-B427-60FC4B67C785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20" y="71415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4635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8A722A-8E2D-4742-B0A0-435146F7EC29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20" y="71415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4786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8649D5-18DD-4F6B-9390-424A0D7F7B1E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20" y="71415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7958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20" y="71415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35D02-0DBA-45F3-BCA3-563D38FB84B0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88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BFA8EC-D3F8-45FB-BAB5-C65ACAF51C94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20" y="71415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697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20" y="71415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C29FFB-0039-4680-B9F7-73757C37D910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30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15101-C18E-4B10-8741-6DB64A44E5BC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20" y="71415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2280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53420" y="71415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5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22CF2F45-0D12-4B7A-B5F4-9DFBEFEEEF19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2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829633D1-5B80-48DA-B8CE-93C546CA843D}" type="datetime1">
              <a:rPr lang="zh-CN" altLang="en-US" smtClean="0">
                <a:solidFill>
                  <a:srgbClr val="000000"/>
                </a:solidFill>
              </a:rPr>
              <a:pPr/>
              <a:t>17.07.04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9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1785926"/>
            <a:ext cx="7623175" cy="1490674"/>
          </a:xfrm>
        </p:spPr>
        <p:txBody>
          <a:bodyPr/>
          <a:lstStyle/>
          <a:p>
            <a:r>
              <a:rPr lang="en-US" altLang="zh-CN" dirty="0" err="1" smtClean="0"/>
              <a:t>SNiPER</a:t>
            </a:r>
            <a:r>
              <a:rPr lang="zh-CN" altLang="en-US" dirty="0" smtClean="0"/>
              <a:t>软件框架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>	</a:t>
            </a:r>
            <a:r>
              <a:rPr lang="en-US" altLang="zh-CN" dirty="0" smtClean="0"/>
              <a:t>   </a:t>
            </a:r>
            <a:r>
              <a:rPr lang="zh-CN" altLang="en-US" dirty="0" smtClean="0"/>
              <a:t>多线程并行计算研究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39552" y="4166750"/>
            <a:ext cx="8208912" cy="1854538"/>
          </a:xfrm>
        </p:spPr>
        <p:txBody>
          <a:bodyPr/>
          <a:lstStyle/>
          <a:p>
            <a:pPr algn="ctr"/>
            <a:r>
              <a:rPr lang="zh-CN" altLang="en-US" dirty="0" smtClean="0"/>
              <a:t>邹佳恒</a:t>
            </a:r>
            <a:endParaRPr lang="en-US" altLang="zh-CN" dirty="0" smtClean="0"/>
          </a:p>
          <a:p>
            <a:pPr algn="ctr"/>
            <a:endParaRPr lang="en-US" altLang="zh-CN" sz="2400" dirty="0" smtClean="0"/>
          </a:p>
          <a:p>
            <a:pPr algn="ctr"/>
            <a:r>
              <a:rPr lang="zh-CN" altLang="en-US" sz="2000" dirty="0"/>
              <a:t>第十八届全国科学计算与信息化</a:t>
            </a:r>
            <a:r>
              <a:rPr lang="zh-CN" altLang="en-US" sz="2000" dirty="0" smtClean="0"/>
              <a:t>会议 </a:t>
            </a:r>
            <a:r>
              <a:rPr lang="zh-CN" altLang="en-US" sz="2000" dirty="0" smtClean="0"/>
              <a:t>• </a:t>
            </a:r>
            <a:r>
              <a:rPr lang="zh-CN" altLang="en-US" sz="2000" dirty="0" smtClean="0"/>
              <a:t>威海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2017.07.05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278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多线程</a:t>
            </a:r>
            <a:r>
              <a:rPr lang="en-US" altLang="zh-CN" dirty="0" err="1"/>
              <a:t>SNiPER</a:t>
            </a:r>
            <a:r>
              <a:rPr lang="zh-CN" altLang="en-US" dirty="0"/>
              <a:t>的主体结构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10</a:t>
            </a:fld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6" name="组合 4"/>
          <p:cNvGrpSpPr>
            <a:grpSpLocks/>
          </p:cNvGrpSpPr>
          <p:nvPr/>
        </p:nvGrpSpPr>
        <p:grpSpPr bwMode="auto">
          <a:xfrm>
            <a:off x="949325" y="2527855"/>
            <a:ext cx="7302500" cy="3636475"/>
            <a:chOff x="957263" y="2722563"/>
            <a:chExt cx="7302500" cy="3636475"/>
          </a:xfrm>
        </p:grpSpPr>
        <p:sp>
          <p:nvSpPr>
            <p:cNvPr id="7" name="文本框 1"/>
            <p:cNvSpPr txBox="1">
              <a:spLocks noChangeArrowheads="1"/>
            </p:cNvSpPr>
            <p:nvPr/>
          </p:nvSpPr>
          <p:spPr bwMode="auto">
            <a:xfrm>
              <a:off x="6380171" y="5588004"/>
              <a:ext cx="1871125" cy="661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彩云" panose="0201080004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彩云" panose="0201080004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彩云" panose="0201080004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彩云" panose="0201080004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彩云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彩云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彩云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彩云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彩云" panose="02010800040101010101" pitchFamily="2" charset="-122"/>
                </a:defRPr>
              </a:lvl9pPr>
            </a:lstStyle>
            <a:p>
              <a:pPr>
                <a:spcBef>
                  <a:spcPts val="600"/>
                </a:spcBef>
              </a:pPr>
              <a:r>
                <a:rPr lang="en-US" altLang="zh-CN" sz="1600" b="1">
                  <a:solidFill>
                    <a:srgbClr val="C06000"/>
                  </a:solidFill>
                </a:rPr>
                <a:t>Thread Local</a:t>
              </a:r>
            </a:p>
            <a:p>
              <a:pPr>
                <a:spcBef>
                  <a:spcPts val="600"/>
                </a:spcBef>
              </a:pPr>
              <a:r>
                <a:rPr lang="en-US" altLang="zh-CN" sz="1600" b="1">
                  <a:solidFill>
                    <a:srgbClr val="C06000"/>
                  </a:solidFill>
                </a:rPr>
                <a:t>Resource Copies</a:t>
              </a:r>
              <a:endParaRPr lang="zh-CN" altLang="en-US" sz="1600" b="1">
                <a:solidFill>
                  <a:srgbClr val="C06000"/>
                </a:solidFill>
              </a:endParaRPr>
            </a:p>
          </p:txBody>
        </p:sp>
        <p:grpSp>
          <p:nvGrpSpPr>
            <p:cNvPr id="8" name="组合 85"/>
            <p:cNvGrpSpPr>
              <a:grpSpLocks/>
            </p:cNvGrpSpPr>
            <p:nvPr/>
          </p:nvGrpSpPr>
          <p:grpSpPr bwMode="auto">
            <a:xfrm>
              <a:off x="957263" y="2722563"/>
              <a:ext cx="7151687" cy="3636475"/>
              <a:chOff x="2669346" y="2579546"/>
              <a:chExt cx="5951858" cy="3635378"/>
            </a:xfrm>
          </p:grpSpPr>
          <p:grpSp>
            <p:nvGrpSpPr>
              <p:cNvPr id="14" name="组合 60"/>
              <p:cNvGrpSpPr>
                <a:grpSpLocks/>
              </p:cNvGrpSpPr>
              <p:nvPr/>
            </p:nvGrpSpPr>
            <p:grpSpPr bwMode="auto">
              <a:xfrm>
                <a:off x="2672204" y="2581566"/>
                <a:ext cx="1343661" cy="1037723"/>
                <a:chOff x="2102368" y="2527776"/>
                <a:chExt cx="1247105" cy="1037723"/>
              </a:xfrm>
            </p:grpSpPr>
            <p:sp>
              <p:nvSpPr>
                <p:cNvPr id="50" name="矩形 4"/>
                <p:cNvSpPr>
                  <a:spLocks noChangeArrowheads="1"/>
                </p:cNvSpPr>
                <p:nvPr/>
              </p:nvSpPr>
              <p:spPr bwMode="auto">
                <a:xfrm>
                  <a:off x="2102370" y="2527776"/>
                  <a:ext cx="1247103" cy="624245"/>
                </a:xfrm>
                <a:prstGeom prst="rect">
                  <a:avLst/>
                </a:prstGeom>
                <a:noFill/>
                <a:ln w="38100" algn="ctr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 anchor="ctr"/>
                <a:lstStyle>
                  <a:lvl1pPr>
                    <a:spcBef>
                      <a:spcPct val="50000"/>
                    </a:spcBef>
                    <a:buClr>
                      <a:srgbClr val="FF0000"/>
                    </a:buClr>
                    <a:buSzPct val="75000"/>
                    <a:buFont typeface="Wingdings" panose="05000000000000000000" pitchFamily="2" charset="2"/>
                    <a:buChar char="v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50000"/>
                    </a:spcBef>
                    <a:buClr>
                      <a:schemeClr val="accent2"/>
                    </a:buClr>
                    <a:buSzPct val="75000"/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SzPct val="75000"/>
                    <a:buFont typeface="Wingdings" panose="05000000000000000000" pitchFamily="2" charset="2"/>
                    <a:buChar char="¡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0" lang="en-US" altLang="zh-CN" sz="2000" b="1" dirty="0">
                      <a:solidFill>
                        <a:srgbClr val="C00000"/>
                      </a:solidFill>
                      <a:ea typeface="华文彩云" panose="02010800040101010101" pitchFamily="2" charset="-122"/>
                    </a:rPr>
                    <a:t>Muster</a:t>
                  </a:r>
                  <a:endParaRPr kumimoji="0" lang="zh-CN" altLang="en-US" sz="2000" b="1" dirty="0">
                    <a:solidFill>
                      <a:srgbClr val="C00000"/>
                    </a:solidFill>
                    <a:ea typeface="华文彩云" panose="02010800040101010101" pitchFamily="2" charset="-122"/>
                  </a:endParaRPr>
                </a:p>
              </p:txBody>
            </p:sp>
            <p:sp>
              <p:nvSpPr>
                <p:cNvPr id="51" name="矩形 58"/>
                <p:cNvSpPr>
                  <a:spLocks noChangeArrowheads="1"/>
                </p:cNvSpPr>
                <p:nvPr/>
              </p:nvSpPr>
              <p:spPr bwMode="auto">
                <a:xfrm>
                  <a:off x="2102368" y="3145841"/>
                  <a:ext cx="1247103" cy="419658"/>
                </a:xfrm>
                <a:prstGeom prst="rect">
                  <a:avLst/>
                </a:prstGeom>
                <a:noFill/>
                <a:ln w="38100" algn="ctr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 anchor="ctr"/>
                <a:lstStyle>
                  <a:lvl1pPr>
                    <a:spcBef>
                      <a:spcPct val="50000"/>
                    </a:spcBef>
                    <a:buClr>
                      <a:srgbClr val="FF0000"/>
                    </a:buClr>
                    <a:buSzPct val="75000"/>
                    <a:buFont typeface="Wingdings" panose="05000000000000000000" pitchFamily="2" charset="2"/>
                    <a:buChar char="v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50000"/>
                    </a:spcBef>
                    <a:buClr>
                      <a:schemeClr val="accent2"/>
                    </a:buClr>
                    <a:buSzPct val="75000"/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SzPct val="75000"/>
                    <a:buFont typeface="Wingdings" panose="05000000000000000000" pitchFamily="2" charset="2"/>
                    <a:buChar char="¡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0" lang="en-US" altLang="zh-CN" sz="1600" i="1">
                      <a:solidFill>
                        <a:srgbClr val="C00000"/>
                      </a:solidFill>
                      <a:ea typeface="华文彩云" panose="02010800040101010101" pitchFamily="2" charset="-122"/>
                    </a:rPr>
                    <a:t>spawn ( N )</a:t>
                  </a:r>
                  <a:endParaRPr kumimoji="0" lang="zh-CN" altLang="en-US" sz="1600" i="1">
                    <a:solidFill>
                      <a:srgbClr val="C00000"/>
                    </a:solidFill>
                    <a:ea typeface="华文彩云" panose="02010800040101010101" pitchFamily="2" charset="-122"/>
                  </a:endParaRPr>
                </a:p>
              </p:txBody>
            </p:sp>
          </p:grpSp>
          <p:grpSp>
            <p:nvGrpSpPr>
              <p:cNvPr id="15" name="组合 29"/>
              <p:cNvGrpSpPr>
                <a:grpSpLocks/>
              </p:cNvGrpSpPr>
              <p:nvPr/>
            </p:nvGrpSpPr>
            <p:grpSpPr bwMode="auto">
              <a:xfrm>
                <a:off x="5424998" y="2579546"/>
                <a:ext cx="3196206" cy="3635378"/>
                <a:chOff x="1218476" y="3120979"/>
                <a:chExt cx="3196206" cy="3635378"/>
              </a:xfrm>
            </p:grpSpPr>
            <p:grpSp>
              <p:nvGrpSpPr>
                <p:cNvPr id="33" name="组合 13"/>
                <p:cNvGrpSpPr>
                  <a:grpSpLocks/>
                </p:cNvGrpSpPr>
                <p:nvPr/>
              </p:nvGrpSpPr>
              <p:grpSpPr bwMode="auto">
                <a:xfrm>
                  <a:off x="1218476" y="3120979"/>
                  <a:ext cx="3196206" cy="1245769"/>
                  <a:chOff x="5352572" y="3243532"/>
                  <a:chExt cx="3196206" cy="1245769"/>
                </a:xfrm>
              </p:grpSpPr>
              <p:sp>
                <p:nvSpPr>
                  <p:cNvPr id="43" name="矩形 6"/>
                  <p:cNvSpPr>
                    <a:spLocks noChangeArrowheads="1"/>
                  </p:cNvSpPr>
                  <p:nvPr/>
                </p:nvSpPr>
                <p:spPr bwMode="auto">
                  <a:xfrm>
                    <a:off x="5352572" y="3243532"/>
                    <a:ext cx="3196206" cy="1245769"/>
                  </a:xfrm>
                  <a:prstGeom prst="rect">
                    <a:avLst/>
                  </a:prstGeom>
                  <a:solidFill>
                    <a:srgbClr val="009900"/>
                  </a:solidFill>
                  <a:ln w="38100" algn="ctr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 wrap="none" lIns="90000" tIns="46800" rIns="90000" bIns="46800"/>
                  <a:lstStyle>
                    <a:lvl1pPr>
                      <a:spcBef>
                        <a:spcPct val="50000"/>
                      </a:spcBef>
                      <a:buClr>
                        <a:srgbClr val="FF0000"/>
                      </a:buClr>
                      <a:buSzPct val="75000"/>
                      <a:buFont typeface="Wingdings" panose="05000000000000000000" pitchFamily="2" charset="2"/>
                      <a:buChar char="v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spcBef>
                        <a:spcPct val="50000"/>
                      </a:spcBef>
                      <a:buClr>
                        <a:schemeClr val="accent2"/>
                      </a:buClr>
                      <a:buSzPct val="75000"/>
                      <a:buFont typeface="Wingdings" panose="05000000000000000000" pitchFamily="2" charset="2"/>
                      <a:buChar char="l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75000"/>
                      <a:buFont typeface="Wingdings" panose="05000000000000000000" pitchFamily="2" charset="2"/>
                      <a:buChar char="n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spcBef>
                        <a:spcPct val="20000"/>
                      </a:spcBef>
                      <a:buSzPct val="75000"/>
                      <a:buFont typeface="Wingdings" panose="05000000000000000000" pitchFamily="2" charset="2"/>
                      <a:buChar char="¡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spcBef>
                        <a:spcPct val="20000"/>
                      </a:spcBef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en-US" altLang="zh-CN" sz="1600" b="1" dirty="0" err="1" smtClean="0">
                        <a:solidFill>
                          <a:schemeClr val="bg1"/>
                        </a:solidFill>
                        <a:ea typeface="华文彩云" panose="02010800040101010101" pitchFamily="2" charset="-122"/>
                      </a:rPr>
                      <a:t>SniperTbbTask</a:t>
                    </a:r>
                    <a:r>
                      <a:rPr kumimoji="0" lang="en-US" altLang="zh-CN" sz="1600" dirty="0" smtClean="0">
                        <a:solidFill>
                          <a:schemeClr val="bg1"/>
                        </a:solidFill>
                        <a:ea typeface="华文彩云" panose="02010800040101010101" pitchFamily="2" charset="-122"/>
                      </a:rPr>
                      <a:t> </a:t>
                    </a:r>
                    <a:r>
                      <a:rPr kumimoji="0" lang="en-US" altLang="zh-CN" sz="1600" b="1" i="1" dirty="0">
                        <a:solidFill>
                          <a:schemeClr val="bg1"/>
                        </a:solidFill>
                        <a:ea typeface="华文彩云" panose="02010800040101010101" pitchFamily="2" charset="-122"/>
                      </a:rPr>
                      <a:t>in Thread #1</a:t>
                    </a:r>
                    <a:endParaRPr kumimoji="0" lang="zh-CN" altLang="en-US" sz="1600" b="1" i="1" dirty="0">
                      <a:solidFill>
                        <a:schemeClr val="bg1"/>
                      </a:solidFill>
                      <a:ea typeface="华文彩云" panose="02010800040101010101" pitchFamily="2" charset="-122"/>
                    </a:endParaRPr>
                  </a:p>
                </p:txBody>
              </p:sp>
              <p:sp>
                <p:nvSpPr>
                  <p:cNvPr id="44" name="矩形 43"/>
                  <p:cNvSpPr/>
                  <p:nvPr/>
                </p:nvSpPr>
                <p:spPr bwMode="auto">
                  <a:xfrm>
                    <a:off x="5478386" y="3632414"/>
                    <a:ext cx="1207547" cy="541261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Algorithm</a:t>
                    </a:r>
                    <a:endParaRPr lang="zh-CN" altLang="en-US" sz="1400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5" name="矩形 44"/>
                  <p:cNvSpPr/>
                  <p:nvPr/>
                </p:nvSpPr>
                <p:spPr bwMode="auto">
                  <a:xfrm>
                    <a:off x="7065108" y="3632353"/>
                    <a:ext cx="1156022" cy="541174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endParaRPr lang="zh-CN" altLang="en-US" sz="1400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6" name="矩形 45"/>
                  <p:cNvSpPr/>
                  <p:nvPr/>
                </p:nvSpPr>
                <p:spPr bwMode="auto">
                  <a:xfrm>
                    <a:off x="5586722" y="3740348"/>
                    <a:ext cx="1207547" cy="542848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Algorithm</a:t>
                    </a:r>
                    <a:endParaRPr lang="zh-CN" altLang="en-US" sz="1400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7" name="矩形 46"/>
                  <p:cNvSpPr/>
                  <p:nvPr/>
                </p:nvSpPr>
                <p:spPr bwMode="auto">
                  <a:xfrm>
                    <a:off x="5696378" y="3849871"/>
                    <a:ext cx="1207547" cy="542848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Thread Local</a:t>
                    </a:r>
                  </a:p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Algorithm </a:t>
                    </a:r>
                    <a:r>
                      <a:rPr lang="en-US" altLang="zh-CN" sz="1400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#1.1</a:t>
                    </a:r>
                    <a:endParaRPr lang="zh-CN" altLang="en-US" sz="1400" i="1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8" name="矩形 47"/>
                  <p:cNvSpPr/>
                  <p:nvPr/>
                </p:nvSpPr>
                <p:spPr bwMode="auto">
                  <a:xfrm>
                    <a:off x="7174765" y="3740270"/>
                    <a:ext cx="1156021" cy="542761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endParaRPr lang="zh-CN" altLang="en-US" sz="1400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9" name="矩形 48"/>
                  <p:cNvSpPr/>
                  <p:nvPr/>
                </p:nvSpPr>
                <p:spPr bwMode="auto">
                  <a:xfrm>
                    <a:off x="7283100" y="3849871"/>
                    <a:ext cx="1156021" cy="542848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Thread Local</a:t>
                    </a:r>
                  </a:p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Service </a:t>
                    </a:r>
                    <a:r>
                      <a:rPr lang="en-US" altLang="zh-CN" sz="1400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#1.1</a:t>
                    </a:r>
                    <a:endParaRPr lang="zh-CN" altLang="en-US" sz="1400" i="1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34" name="组合 14"/>
                <p:cNvGrpSpPr>
                  <a:grpSpLocks/>
                </p:cNvGrpSpPr>
                <p:nvPr/>
              </p:nvGrpSpPr>
              <p:grpSpPr bwMode="auto">
                <a:xfrm>
                  <a:off x="1218476" y="4471275"/>
                  <a:ext cx="3196206" cy="1245769"/>
                  <a:chOff x="5352572" y="3243532"/>
                  <a:chExt cx="3196206" cy="1245769"/>
                </a:xfrm>
              </p:grpSpPr>
              <p:sp>
                <p:nvSpPr>
                  <p:cNvPr id="36" name="矩形 15"/>
                  <p:cNvSpPr>
                    <a:spLocks noChangeArrowheads="1"/>
                  </p:cNvSpPr>
                  <p:nvPr/>
                </p:nvSpPr>
                <p:spPr bwMode="auto">
                  <a:xfrm>
                    <a:off x="5352572" y="3243532"/>
                    <a:ext cx="3196206" cy="1245769"/>
                  </a:xfrm>
                  <a:prstGeom prst="rect">
                    <a:avLst/>
                  </a:prstGeom>
                  <a:solidFill>
                    <a:srgbClr val="009900"/>
                  </a:solidFill>
                  <a:ln w="38100" algn="ctr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 wrap="none" lIns="90000" tIns="46800" rIns="90000" bIns="46800"/>
                  <a:lstStyle>
                    <a:lvl1pPr>
                      <a:spcBef>
                        <a:spcPct val="50000"/>
                      </a:spcBef>
                      <a:buClr>
                        <a:srgbClr val="FF0000"/>
                      </a:buClr>
                      <a:buSzPct val="75000"/>
                      <a:buFont typeface="Wingdings" panose="05000000000000000000" pitchFamily="2" charset="2"/>
                      <a:buChar char="v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spcBef>
                        <a:spcPct val="50000"/>
                      </a:spcBef>
                      <a:buClr>
                        <a:schemeClr val="accent2"/>
                      </a:buClr>
                      <a:buSzPct val="75000"/>
                      <a:buFont typeface="Wingdings" panose="05000000000000000000" pitchFamily="2" charset="2"/>
                      <a:buChar char="l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75000"/>
                      <a:buFont typeface="Wingdings" panose="05000000000000000000" pitchFamily="2" charset="2"/>
                      <a:buChar char="n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spcBef>
                        <a:spcPct val="20000"/>
                      </a:spcBef>
                      <a:buSzPct val="75000"/>
                      <a:buFont typeface="Wingdings" panose="05000000000000000000" pitchFamily="2" charset="2"/>
                      <a:buChar char="¡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spcBef>
                        <a:spcPct val="20000"/>
                      </a:spcBef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en-US" altLang="zh-CN" sz="1600" b="1" dirty="0" err="1" smtClean="0">
                        <a:solidFill>
                          <a:schemeClr val="bg1"/>
                        </a:solidFill>
                        <a:ea typeface="华文彩云" panose="02010800040101010101" pitchFamily="2" charset="-122"/>
                      </a:rPr>
                      <a:t>SniperTbbTask</a:t>
                    </a:r>
                    <a:r>
                      <a:rPr kumimoji="0" lang="en-US" altLang="zh-CN" sz="1600" dirty="0" smtClean="0">
                        <a:solidFill>
                          <a:schemeClr val="bg1"/>
                        </a:solidFill>
                        <a:ea typeface="华文彩云" panose="02010800040101010101" pitchFamily="2" charset="-122"/>
                      </a:rPr>
                      <a:t> </a:t>
                    </a:r>
                    <a:r>
                      <a:rPr kumimoji="0" lang="en-US" altLang="zh-CN" sz="1600" b="1" i="1" dirty="0">
                        <a:solidFill>
                          <a:schemeClr val="bg1"/>
                        </a:solidFill>
                        <a:ea typeface="华文彩云" panose="02010800040101010101" pitchFamily="2" charset="-122"/>
                      </a:rPr>
                      <a:t>in Thread #2</a:t>
                    </a:r>
                    <a:endParaRPr kumimoji="0" lang="zh-CN" altLang="en-US" sz="1600" b="1" i="1" dirty="0">
                      <a:solidFill>
                        <a:schemeClr val="bg1"/>
                      </a:solidFill>
                      <a:ea typeface="华文彩云" panose="02010800040101010101" pitchFamily="2" charset="-122"/>
                    </a:endParaRPr>
                  </a:p>
                </p:txBody>
              </p:sp>
              <p:sp>
                <p:nvSpPr>
                  <p:cNvPr id="37" name="矩形 36"/>
                  <p:cNvSpPr/>
                  <p:nvPr/>
                </p:nvSpPr>
                <p:spPr bwMode="auto">
                  <a:xfrm>
                    <a:off x="5478386" y="3632889"/>
                    <a:ext cx="1207547" cy="541260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Algorithm</a:t>
                    </a:r>
                    <a:endParaRPr lang="zh-CN" altLang="en-US" sz="1400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8" name="矩形 37"/>
                  <p:cNvSpPr/>
                  <p:nvPr/>
                </p:nvSpPr>
                <p:spPr bwMode="auto">
                  <a:xfrm>
                    <a:off x="7065108" y="3632612"/>
                    <a:ext cx="1156022" cy="541175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endParaRPr lang="zh-CN" altLang="en-US" sz="1400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9" name="矩形 38"/>
                  <p:cNvSpPr/>
                  <p:nvPr/>
                </p:nvSpPr>
                <p:spPr bwMode="auto">
                  <a:xfrm>
                    <a:off x="5586722" y="3740823"/>
                    <a:ext cx="1207547" cy="542848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Algorithm</a:t>
                    </a:r>
                    <a:endParaRPr lang="zh-CN" altLang="en-US" sz="1400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0" name="矩形 39"/>
                  <p:cNvSpPr/>
                  <p:nvPr/>
                </p:nvSpPr>
                <p:spPr bwMode="auto">
                  <a:xfrm>
                    <a:off x="5696378" y="3850345"/>
                    <a:ext cx="1207547" cy="542848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Thread Local</a:t>
                    </a:r>
                  </a:p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Algorithm </a:t>
                    </a:r>
                    <a:r>
                      <a:rPr lang="en-US" altLang="zh-CN" sz="1400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#2.1</a:t>
                    </a:r>
                    <a:endParaRPr lang="zh-CN" altLang="en-US" sz="1400" i="1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1" name="矩形 40"/>
                  <p:cNvSpPr/>
                  <p:nvPr/>
                </p:nvSpPr>
                <p:spPr bwMode="auto">
                  <a:xfrm>
                    <a:off x="7174765" y="3740529"/>
                    <a:ext cx="1156021" cy="542761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endParaRPr lang="zh-CN" altLang="en-US" sz="1400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2" name="矩形 41"/>
                  <p:cNvSpPr/>
                  <p:nvPr/>
                </p:nvSpPr>
                <p:spPr bwMode="auto">
                  <a:xfrm>
                    <a:off x="7283100" y="3850345"/>
                    <a:ext cx="1156021" cy="542848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Thread Local</a:t>
                    </a:r>
                  </a:p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Service </a:t>
                    </a:r>
                    <a:r>
                      <a:rPr lang="en-US" altLang="zh-CN" sz="1400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#2.1</a:t>
                    </a:r>
                    <a:endParaRPr lang="zh-CN" altLang="en-US" sz="1400" i="1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35" name="文本框 28"/>
                <p:cNvSpPr txBox="1">
                  <a:spLocks noChangeArrowheads="1"/>
                </p:cNvSpPr>
                <p:nvPr/>
              </p:nvSpPr>
              <p:spPr bwMode="auto">
                <a:xfrm>
                  <a:off x="1697443" y="5832415"/>
                  <a:ext cx="614739" cy="9239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>
                  <a:spAutoFit/>
                </a:bodyPr>
                <a:lstStyle>
                  <a:lvl1pPr>
                    <a:spcBef>
                      <a:spcPct val="50000"/>
                    </a:spcBef>
                    <a:buClr>
                      <a:srgbClr val="FF0000"/>
                    </a:buClr>
                    <a:buSzPct val="75000"/>
                    <a:buFont typeface="Wingdings" panose="05000000000000000000" pitchFamily="2" charset="2"/>
                    <a:buChar char="v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50000"/>
                    </a:spcBef>
                    <a:buClr>
                      <a:schemeClr val="accent2"/>
                    </a:buClr>
                    <a:buSzPct val="75000"/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SzPct val="75000"/>
                    <a:buFont typeface="Wingdings" panose="05000000000000000000" pitchFamily="2" charset="2"/>
                    <a:buChar char="¡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0" lang="en-US" altLang="zh-CN" sz="3600" b="1">
                      <a:solidFill>
                        <a:srgbClr val="009900"/>
                      </a:solidFill>
                      <a:ea typeface="华文彩云" panose="02010800040101010101" pitchFamily="2" charset="-122"/>
                    </a:rPr>
                    <a:t>• • •</a:t>
                  </a:r>
                  <a:endParaRPr kumimoji="0" lang="zh-CN" altLang="en-US" sz="3600" b="1">
                    <a:solidFill>
                      <a:srgbClr val="009900"/>
                    </a:solidFill>
                    <a:ea typeface="华文彩云" panose="02010800040101010101" pitchFamily="2" charset="-122"/>
                  </a:endParaRPr>
                </a:p>
              </p:txBody>
            </p:sp>
          </p:grpSp>
          <p:grpSp>
            <p:nvGrpSpPr>
              <p:cNvPr id="16" name="组合 84"/>
              <p:cNvGrpSpPr>
                <a:grpSpLocks/>
              </p:cNvGrpSpPr>
              <p:nvPr/>
            </p:nvGrpSpPr>
            <p:grpSpPr bwMode="auto">
              <a:xfrm>
                <a:off x="4094473" y="2838706"/>
                <a:ext cx="1563755" cy="3342364"/>
                <a:chOff x="4094473" y="2838706"/>
                <a:chExt cx="1563755" cy="3342364"/>
              </a:xfrm>
            </p:grpSpPr>
            <p:cxnSp>
              <p:nvCxnSpPr>
                <p:cNvPr id="29" name="直接连接符 31"/>
                <p:cNvCxnSpPr>
                  <a:cxnSpLocks noChangeShapeType="1"/>
                </p:cNvCxnSpPr>
                <p:nvPr/>
              </p:nvCxnSpPr>
              <p:spPr bwMode="auto">
                <a:xfrm>
                  <a:off x="4094473" y="2838706"/>
                  <a:ext cx="1324190" cy="0"/>
                </a:xfrm>
                <a:prstGeom prst="line">
                  <a:avLst/>
                </a:prstGeom>
                <a:noFill/>
                <a:ln w="38100" algn="ctr">
                  <a:solidFill>
                    <a:srgbClr val="C00000"/>
                  </a:solidFill>
                  <a:round/>
                  <a:headEnd type="diamond" w="lg" len="lg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0" name="直接连接符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4383280" y="4191097"/>
                  <a:ext cx="1041718" cy="9443"/>
                </a:xfrm>
                <a:prstGeom prst="line">
                  <a:avLst/>
                </a:prstGeom>
                <a:noFill/>
                <a:ln w="38100" algn="ctr">
                  <a:solidFill>
                    <a:srgbClr val="C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1" name="直接连接符 44"/>
                <p:cNvCxnSpPr>
                  <a:cxnSpLocks noChangeShapeType="1"/>
                </p:cNvCxnSpPr>
                <p:nvPr/>
              </p:nvCxnSpPr>
              <p:spPr bwMode="auto">
                <a:xfrm>
                  <a:off x="4394145" y="5575720"/>
                  <a:ext cx="1264083" cy="15457"/>
                </a:xfrm>
                <a:prstGeom prst="line">
                  <a:avLst/>
                </a:prstGeom>
                <a:noFill/>
                <a:ln w="38100" algn="ctr">
                  <a:solidFill>
                    <a:srgbClr val="C00000"/>
                  </a:solidFill>
                  <a:prstDash val="dash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2" name="直接连接符 46"/>
                <p:cNvCxnSpPr>
                  <a:cxnSpLocks noChangeShapeType="1"/>
                </p:cNvCxnSpPr>
                <p:nvPr/>
              </p:nvCxnSpPr>
              <p:spPr bwMode="auto">
                <a:xfrm>
                  <a:off x="4383280" y="2838706"/>
                  <a:ext cx="1601" cy="3342364"/>
                </a:xfrm>
                <a:prstGeom prst="line">
                  <a:avLst/>
                </a:prstGeom>
                <a:noFill/>
                <a:ln w="38100" algn="ctr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7" name="组合 66"/>
              <p:cNvGrpSpPr>
                <a:grpSpLocks/>
              </p:cNvGrpSpPr>
              <p:nvPr/>
            </p:nvGrpSpPr>
            <p:grpSpPr bwMode="auto">
              <a:xfrm>
                <a:off x="2669346" y="4096738"/>
                <a:ext cx="1346270" cy="2063128"/>
                <a:chOff x="2656694" y="4180035"/>
                <a:chExt cx="1326564" cy="2063128"/>
              </a:xfrm>
            </p:grpSpPr>
            <p:sp>
              <p:nvSpPr>
                <p:cNvPr id="23" name="文本框 22"/>
                <p:cNvSpPr txBox="1"/>
                <p:nvPr/>
              </p:nvSpPr>
              <p:spPr>
                <a:xfrm>
                  <a:off x="2656694" y="4180035"/>
                  <a:ext cx="1326564" cy="2063128"/>
                </a:xfrm>
                <a:prstGeom prst="rect">
                  <a:avLst/>
                </a:prstGeom>
                <a:noFill/>
                <a:ln w="38100"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1600" b="1" dirty="0" smtClean="0">
                      <a:solidFill>
                        <a:schemeClr val="accent2"/>
                      </a:solidFill>
                    </a:rPr>
                    <a:t>Global Res.</a:t>
                  </a:r>
                  <a:endParaRPr lang="en-US" altLang="zh-CN" sz="1600" b="1" dirty="0">
                    <a:solidFill>
                      <a:schemeClr val="accent2"/>
                    </a:solidFill>
                  </a:endParaRPr>
                </a:p>
                <a:p>
                  <a:pPr>
                    <a:defRPr/>
                  </a:pPr>
                  <a:endParaRPr lang="en-US" altLang="zh-CN" sz="1400" dirty="0">
                    <a:solidFill>
                      <a:schemeClr val="accent2"/>
                    </a:solidFill>
                  </a:endParaRPr>
                </a:p>
                <a:p>
                  <a:pPr>
                    <a:defRPr/>
                  </a:pPr>
                  <a:endParaRPr lang="en-US" altLang="zh-CN" sz="1400" dirty="0">
                    <a:solidFill>
                      <a:schemeClr val="accent2"/>
                    </a:solidFill>
                  </a:endParaRPr>
                </a:p>
                <a:p>
                  <a:pPr>
                    <a:defRPr/>
                  </a:pPr>
                  <a:endParaRPr lang="en-US" altLang="zh-CN" sz="1400" dirty="0">
                    <a:solidFill>
                      <a:schemeClr val="accent2"/>
                    </a:solidFill>
                  </a:endParaRPr>
                </a:p>
                <a:p>
                  <a:pPr>
                    <a:defRPr/>
                  </a:pPr>
                  <a:endParaRPr lang="en-US" altLang="zh-CN" sz="1400" dirty="0">
                    <a:solidFill>
                      <a:schemeClr val="accent2"/>
                    </a:solidFill>
                  </a:endParaRPr>
                </a:p>
                <a:p>
                  <a:pPr>
                    <a:defRPr/>
                  </a:pPr>
                  <a:endParaRPr lang="en-US" altLang="zh-CN" sz="1400" dirty="0">
                    <a:solidFill>
                      <a:schemeClr val="accent2"/>
                    </a:solidFill>
                  </a:endParaRPr>
                </a:p>
                <a:p>
                  <a:pPr>
                    <a:defRPr/>
                  </a:pPr>
                  <a:endParaRPr lang="en-US" altLang="zh-CN" sz="1400" dirty="0">
                    <a:solidFill>
                      <a:schemeClr val="accent2"/>
                    </a:solidFill>
                  </a:endParaRPr>
                </a:p>
                <a:p>
                  <a:pPr>
                    <a:defRPr/>
                  </a:pPr>
                  <a:endParaRPr lang="en-US" altLang="zh-CN" sz="1400" dirty="0">
                    <a:solidFill>
                      <a:schemeClr val="accent2"/>
                    </a:solidFill>
                  </a:endParaRPr>
                </a:p>
                <a:p>
                  <a:pPr>
                    <a:defRPr/>
                  </a:pPr>
                  <a:endParaRPr lang="zh-CN" altLang="en-US" sz="1400" dirty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24" name="组合 64"/>
                <p:cNvGrpSpPr>
                  <a:grpSpLocks/>
                </p:cNvGrpSpPr>
                <p:nvPr/>
              </p:nvGrpSpPr>
              <p:grpSpPr bwMode="auto">
                <a:xfrm>
                  <a:off x="2841697" y="4524343"/>
                  <a:ext cx="894202" cy="1456280"/>
                  <a:chOff x="2711977" y="3779508"/>
                  <a:chExt cx="894202" cy="1456280"/>
                </a:xfrm>
              </p:grpSpPr>
              <p:sp>
                <p:nvSpPr>
                  <p:cNvPr id="25" name="矩形 22"/>
                  <p:cNvSpPr>
                    <a:spLocks noChangeArrowheads="1"/>
                  </p:cNvSpPr>
                  <p:nvPr/>
                </p:nvSpPr>
                <p:spPr bwMode="auto">
                  <a:xfrm>
                    <a:off x="2711977" y="4195885"/>
                    <a:ext cx="894202" cy="382108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5875" algn="ctr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lIns="90000" tIns="46800" rIns="90000" bIns="46800" anchor="ctr"/>
                  <a:lstStyle>
                    <a:lvl1pPr>
                      <a:spcBef>
                        <a:spcPct val="50000"/>
                      </a:spcBef>
                      <a:buClr>
                        <a:srgbClr val="FF0000"/>
                      </a:buClr>
                      <a:buSzPct val="75000"/>
                      <a:buFont typeface="Wingdings" panose="05000000000000000000" pitchFamily="2" charset="2"/>
                      <a:buChar char="v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spcBef>
                        <a:spcPct val="50000"/>
                      </a:spcBef>
                      <a:buClr>
                        <a:schemeClr val="accent2"/>
                      </a:buClr>
                      <a:buSzPct val="75000"/>
                      <a:buFont typeface="Wingdings" panose="05000000000000000000" pitchFamily="2" charset="2"/>
                      <a:buChar char="l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75000"/>
                      <a:buFont typeface="Wingdings" panose="05000000000000000000" pitchFamily="2" charset="2"/>
                      <a:buChar char="n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spcBef>
                        <a:spcPct val="20000"/>
                      </a:spcBef>
                      <a:buSzPct val="75000"/>
                      <a:buFont typeface="Wingdings" panose="05000000000000000000" pitchFamily="2" charset="2"/>
                      <a:buChar char="¡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spcBef>
                        <a:spcPct val="20000"/>
                      </a:spcBef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en-US" altLang="zh-CN" sz="1400" i="1">
                        <a:solidFill>
                          <a:schemeClr val="bg1"/>
                        </a:solidFill>
                        <a:ea typeface="华文彩云" panose="02010800040101010101" pitchFamily="2" charset="-122"/>
                      </a:rPr>
                      <a:t>I/O</a:t>
                    </a:r>
                    <a:endParaRPr kumimoji="0" lang="zh-CN" altLang="en-US" sz="1400" i="1">
                      <a:solidFill>
                        <a:schemeClr val="bg1"/>
                      </a:solidFill>
                      <a:ea typeface="华文彩云" panose="02010800040101010101" pitchFamily="2" charset="-122"/>
                    </a:endParaRPr>
                  </a:p>
                </p:txBody>
              </p:sp>
              <p:sp>
                <p:nvSpPr>
                  <p:cNvPr id="27" name="文本框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8245" y="4673642"/>
                    <a:ext cx="461665" cy="56214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eaVert">
                    <a:spAutoFit/>
                  </a:bodyPr>
                  <a:lstStyle>
                    <a:lvl1pPr>
                      <a:spcBef>
                        <a:spcPct val="50000"/>
                      </a:spcBef>
                      <a:buClr>
                        <a:srgbClr val="FF0000"/>
                      </a:buClr>
                      <a:buSzPct val="75000"/>
                      <a:buFont typeface="Wingdings" panose="05000000000000000000" pitchFamily="2" charset="2"/>
                      <a:buChar char="v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spcBef>
                        <a:spcPct val="50000"/>
                      </a:spcBef>
                      <a:buClr>
                        <a:schemeClr val="accent2"/>
                      </a:buClr>
                      <a:buSzPct val="75000"/>
                      <a:buFont typeface="Wingdings" panose="05000000000000000000" pitchFamily="2" charset="2"/>
                      <a:buChar char="l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75000"/>
                      <a:buFont typeface="Wingdings" panose="05000000000000000000" pitchFamily="2" charset="2"/>
                      <a:buChar char="n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spcBef>
                        <a:spcPct val="20000"/>
                      </a:spcBef>
                      <a:buSzPct val="75000"/>
                      <a:buFont typeface="Wingdings" panose="05000000000000000000" pitchFamily="2" charset="2"/>
                      <a:buChar char="¡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spcBef>
                        <a:spcPct val="20000"/>
                      </a:spcBef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en-US" altLang="zh-CN" sz="1800" b="1" dirty="0">
                        <a:solidFill>
                          <a:schemeClr val="accent2"/>
                        </a:solidFill>
                        <a:ea typeface="华文彩云" panose="02010800040101010101" pitchFamily="2" charset="-122"/>
                      </a:rPr>
                      <a:t>• • •</a:t>
                    </a:r>
                    <a:endParaRPr kumimoji="0" lang="zh-CN" altLang="en-US" sz="1800" b="1" dirty="0">
                      <a:solidFill>
                        <a:schemeClr val="accent2"/>
                      </a:solidFill>
                      <a:ea typeface="华文彩云" panose="02010800040101010101" pitchFamily="2" charset="-122"/>
                    </a:endParaRPr>
                  </a:p>
                </p:txBody>
              </p:sp>
              <p:sp>
                <p:nvSpPr>
                  <p:cNvPr id="28" name="矩形 63"/>
                  <p:cNvSpPr>
                    <a:spLocks noChangeArrowheads="1"/>
                  </p:cNvSpPr>
                  <p:nvPr/>
                </p:nvSpPr>
                <p:spPr bwMode="auto">
                  <a:xfrm>
                    <a:off x="2717703" y="3779508"/>
                    <a:ext cx="882754" cy="379313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5875" algn="ctr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lIns="90000" tIns="46800" rIns="90000" bIns="46800" anchor="ctr"/>
                  <a:lstStyle>
                    <a:lvl1pPr>
                      <a:spcBef>
                        <a:spcPct val="50000"/>
                      </a:spcBef>
                      <a:buClr>
                        <a:srgbClr val="FF0000"/>
                      </a:buClr>
                      <a:buSzPct val="75000"/>
                      <a:buFont typeface="Wingdings" panose="05000000000000000000" pitchFamily="2" charset="2"/>
                      <a:buChar char="v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spcBef>
                        <a:spcPct val="50000"/>
                      </a:spcBef>
                      <a:buClr>
                        <a:schemeClr val="accent2"/>
                      </a:buClr>
                      <a:buSzPct val="75000"/>
                      <a:buFont typeface="Wingdings" panose="05000000000000000000" pitchFamily="2" charset="2"/>
                      <a:buChar char="l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75000"/>
                      <a:buFont typeface="Wingdings" panose="05000000000000000000" pitchFamily="2" charset="2"/>
                      <a:buChar char="n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spcBef>
                        <a:spcPct val="20000"/>
                      </a:spcBef>
                      <a:buSzPct val="75000"/>
                      <a:buFont typeface="Wingdings" panose="05000000000000000000" pitchFamily="2" charset="2"/>
                      <a:buChar char="¡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spcBef>
                        <a:spcPct val="20000"/>
                      </a:spcBef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en-US" altLang="zh-CN" sz="1400" i="1">
                        <a:solidFill>
                          <a:schemeClr val="bg1"/>
                        </a:solidFill>
                        <a:ea typeface="华文彩云" panose="02010800040101010101" pitchFamily="2" charset="-122"/>
                      </a:rPr>
                      <a:t>Factory</a:t>
                    </a:r>
                    <a:endParaRPr kumimoji="0" lang="zh-CN" altLang="en-US" sz="1400" i="1">
                      <a:solidFill>
                        <a:schemeClr val="bg1"/>
                      </a:solidFill>
                      <a:ea typeface="华文彩云" panose="02010800040101010101" pitchFamily="2" charset="-122"/>
                    </a:endParaRPr>
                  </a:p>
                </p:txBody>
              </p:sp>
            </p:grpSp>
          </p:grpSp>
          <p:grpSp>
            <p:nvGrpSpPr>
              <p:cNvPr id="18" name="组合 83"/>
              <p:cNvGrpSpPr>
                <a:grpSpLocks/>
              </p:cNvGrpSpPr>
              <p:nvPr/>
            </p:nvGrpSpPr>
            <p:grpSpPr bwMode="auto">
              <a:xfrm>
                <a:off x="4003619" y="3511713"/>
                <a:ext cx="1654610" cy="2669357"/>
                <a:chOff x="4003619" y="3511713"/>
                <a:chExt cx="1654610" cy="2669357"/>
              </a:xfrm>
            </p:grpSpPr>
            <p:cxnSp>
              <p:nvCxnSpPr>
                <p:cNvPr id="19" name="直接连接符 67"/>
                <p:cNvCxnSpPr>
                  <a:cxnSpLocks noChangeShapeType="1"/>
                </p:cNvCxnSpPr>
                <p:nvPr/>
              </p:nvCxnSpPr>
              <p:spPr bwMode="auto">
                <a:xfrm>
                  <a:off x="5019232" y="3511713"/>
                  <a:ext cx="4648" cy="2669357"/>
                </a:xfrm>
                <a:prstGeom prst="line">
                  <a:avLst/>
                </a:prstGeom>
                <a:noFill/>
                <a:ln w="38100" algn="ctr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" name="直接连接符 68"/>
                <p:cNvCxnSpPr>
                  <a:cxnSpLocks noChangeShapeType="1"/>
                </p:cNvCxnSpPr>
                <p:nvPr/>
              </p:nvCxnSpPr>
              <p:spPr bwMode="auto">
                <a:xfrm>
                  <a:off x="5021556" y="3518983"/>
                  <a:ext cx="397107" cy="1695"/>
                </a:xfrm>
                <a:prstGeom prst="line">
                  <a:avLst/>
                </a:prstGeom>
                <a:noFill/>
                <a:ln w="38100" algn="ctr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" name="直接连接符 74"/>
                <p:cNvCxnSpPr>
                  <a:cxnSpLocks noChangeShapeType="1"/>
                </p:cNvCxnSpPr>
                <p:nvPr/>
              </p:nvCxnSpPr>
              <p:spPr bwMode="auto">
                <a:xfrm>
                  <a:off x="4003619" y="4895858"/>
                  <a:ext cx="1415045" cy="0"/>
                </a:xfrm>
                <a:prstGeom prst="line">
                  <a:avLst/>
                </a:prstGeom>
                <a:noFill/>
                <a:ln w="38100" algn="ctr">
                  <a:solidFill>
                    <a:schemeClr val="accent2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直接连接符 77"/>
                <p:cNvCxnSpPr>
                  <a:cxnSpLocks noChangeShapeType="1"/>
                </p:cNvCxnSpPr>
                <p:nvPr/>
              </p:nvCxnSpPr>
              <p:spPr bwMode="auto">
                <a:xfrm>
                  <a:off x="5043312" y="5890444"/>
                  <a:ext cx="614917" cy="143"/>
                </a:xfrm>
                <a:prstGeom prst="line">
                  <a:avLst/>
                </a:prstGeom>
                <a:noFill/>
                <a:ln w="38100" algn="ctr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9" name="组合 15"/>
            <p:cNvGrpSpPr>
              <a:grpSpLocks/>
            </p:cNvGrpSpPr>
            <p:nvPr/>
          </p:nvGrpSpPr>
          <p:grpSpPr bwMode="auto">
            <a:xfrm>
              <a:off x="6267579" y="3591983"/>
              <a:ext cx="1992184" cy="2724150"/>
              <a:chOff x="6377689" y="3591983"/>
              <a:chExt cx="1991976" cy="2724150"/>
            </a:xfrm>
          </p:grpSpPr>
          <p:cxnSp>
            <p:nvCxnSpPr>
              <p:cNvPr id="10" name="直接连接符 68"/>
              <p:cNvCxnSpPr>
                <a:cxnSpLocks noChangeShapeType="1"/>
              </p:cNvCxnSpPr>
              <p:nvPr/>
            </p:nvCxnSpPr>
            <p:spPr bwMode="auto">
              <a:xfrm>
                <a:off x="8065177" y="3600450"/>
                <a:ext cx="304488" cy="0"/>
              </a:xfrm>
              <a:prstGeom prst="line">
                <a:avLst/>
              </a:prstGeom>
              <a:noFill/>
              <a:ln w="38100" algn="ctr">
                <a:solidFill>
                  <a:srgbClr val="C06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" name="直接连接符 68"/>
              <p:cNvCxnSpPr>
                <a:cxnSpLocks noChangeShapeType="1"/>
              </p:cNvCxnSpPr>
              <p:nvPr/>
            </p:nvCxnSpPr>
            <p:spPr bwMode="auto">
              <a:xfrm>
                <a:off x="8065177" y="4970462"/>
                <a:ext cx="304488" cy="0"/>
              </a:xfrm>
              <a:prstGeom prst="line">
                <a:avLst/>
              </a:prstGeom>
              <a:noFill/>
              <a:ln w="38100" algn="ctr">
                <a:solidFill>
                  <a:srgbClr val="C06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" name="直接连接符 68"/>
              <p:cNvCxnSpPr>
                <a:cxnSpLocks noChangeShapeType="1"/>
              </p:cNvCxnSpPr>
              <p:nvPr/>
            </p:nvCxnSpPr>
            <p:spPr bwMode="auto">
              <a:xfrm>
                <a:off x="8369665" y="3591983"/>
                <a:ext cx="0" cy="2724150"/>
              </a:xfrm>
              <a:prstGeom prst="line">
                <a:avLst/>
              </a:prstGeom>
              <a:noFill/>
              <a:ln w="38100" algn="ctr">
                <a:solidFill>
                  <a:srgbClr val="C06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" name="直接连接符 68"/>
              <p:cNvCxnSpPr>
                <a:cxnSpLocks noChangeShapeType="1"/>
              </p:cNvCxnSpPr>
              <p:nvPr/>
            </p:nvCxnSpPr>
            <p:spPr bwMode="auto">
              <a:xfrm flipV="1">
                <a:off x="6377689" y="5903082"/>
                <a:ext cx="1991976" cy="12843"/>
              </a:xfrm>
              <a:prstGeom prst="line">
                <a:avLst/>
              </a:prstGeom>
              <a:noFill/>
              <a:ln w="38100" algn="ctr">
                <a:solidFill>
                  <a:srgbClr val="C06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53" name="文本框 5"/>
          <p:cNvSpPr txBox="1">
            <a:spLocks noChangeArrowheads="1"/>
          </p:cNvSpPr>
          <p:nvPr/>
        </p:nvSpPr>
        <p:spPr bwMode="auto">
          <a:xfrm>
            <a:off x="609740" y="1265867"/>
            <a:ext cx="807706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50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v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¡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¨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¨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¨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¨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¨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p"/>
            </a:pPr>
            <a:r>
              <a:rPr kumimoji="0" lang="en-US" altLang="zh-CN" sz="2000" dirty="0">
                <a:solidFill>
                  <a:srgbClr val="C00000"/>
                </a:solidFill>
                <a:ea typeface="华文彩云" panose="02010800040101010101" pitchFamily="2" charset="-122"/>
              </a:rPr>
              <a:t>Muster</a:t>
            </a:r>
            <a:r>
              <a:rPr kumimoji="0" lang="en-US" altLang="zh-CN" sz="2000" dirty="0">
                <a:solidFill>
                  <a:srgbClr val="000000"/>
                </a:solidFill>
                <a:ea typeface="华文彩云" panose="02010800040101010101" pitchFamily="2" charset="-122"/>
              </a:rPr>
              <a:t>	</a:t>
            </a:r>
            <a:r>
              <a:rPr kumimoji="0" lang="en-US" altLang="zh-CN" sz="2000" dirty="0" smtClean="0">
                <a:solidFill>
                  <a:srgbClr val="000000"/>
                </a:solidFill>
                <a:ea typeface="华文彩云" panose="02010800040101010101" pitchFamily="2" charset="-122"/>
              </a:rPr>
              <a:t>	</a:t>
            </a:r>
            <a:r>
              <a:rPr kumimoji="0" lang="en-US" altLang="zh-CN" sz="2000" dirty="0" smtClean="0">
                <a:solidFill>
                  <a:srgbClr val="C00000"/>
                </a:solidFill>
                <a:ea typeface="华文彩云" panose="02010800040101010101" pitchFamily="2" charset="-122"/>
              </a:rPr>
              <a:t>Mu</a:t>
            </a:r>
            <a:r>
              <a:rPr kumimoji="0" lang="en-US" altLang="zh-CN" sz="2000" dirty="0" smtClean="0">
                <a:solidFill>
                  <a:srgbClr val="000000"/>
                </a:solidFill>
                <a:ea typeface="华文彩云" panose="02010800040101010101" pitchFamily="2" charset="-122"/>
              </a:rPr>
              <a:t>ltiple </a:t>
            </a:r>
            <a:r>
              <a:rPr kumimoji="0" lang="en-US" altLang="zh-CN" sz="2000" dirty="0" err="1">
                <a:solidFill>
                  <a:srgbClr val="C00000"/>
                </a:solidFill>
                <a:ea typeface="华文彩云" panose="02010800040101010101" pitchFamily="2" charset="-122"/>
              </a:rPr>
              <a:t>S</a:t>
            </a:r>
            <a:r>
              <a:rPr kumimoji="0" lang="en-US" altLang="zh-CN" sz="2000" dirty="0" err="1">
                <a:solidFill>
                  <a:srgbClr val="000000"/>
                </a:solidFill>
                <a:ea typeface="华文彩云" panose="02010800040101010101" pitchFamily="2" charset="-122"/>
              </a:rPr>
              <a:t>NiPER</a:t>
            </a:r>
            <a:r>
              <a:rPr kumimoji="0" lang="en-US" altLang="zh-CN" sz="2000" dirty="0">
                <a:solidFill>
                  <a:srgbClr val="000000"/>
                </a:solidFill>
                <a:ea typeface="华文彩云" panose="02010800040101010101" pitchFamily="2" charset="-122"/>
              </a:rPr>
              <a:t> </a:t>
            </a:r>
            <a:r>
              <a:rPr kumimoji="0" lang="en-US" altLang="zh-CN" sz="2000" dirty="0">
                <a:solidFill>
                  <a:srgbClr val="C00000"/>
                </a:solidFill>
                <a:ea typeface="华文彩云" panose="02010800040101010101" pitchFamily="2" charset="-122"/>
              </a:rPr>
              <a:t>T</a:t>
            </a:r>
            <a:r>
              <a:rPr kumimoji="0" lang="en-US" altLang="zh-CN" sz="2000" dirty="0">
                <a:solidFill>
                  <a:srgbClr val="000000"/>
                </a:solidFill>
                <a:ea typeface="华文彩云" panose="02010800040101010101" pitchFamily="2" charset="-122"/>
              </a:rPr>
              <a:t>ask Schedul</a:t>
            </a:r>
            <a:r>
              <a:rPr kumimoji="0" lang="en-US" altLang="zh-CN" sz="2000" dirty="0">
                <a:solidFill>
                  <a:srgbClr val="C00000"/>
                </a:solidFill>
                <a:ea typeface="华文彩云" panose="02010800040101010101" pitchFamily="2" charset="-122"/>
              </a:rPr>
              <a:t>er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p"/>
            </a:pPr>
            <a:r>
              <a:rPr kumimoji="0" lang="en-US" altLang="zh-CN" sz="2000" dirty="0" err="1" smtClean="0">
                <a:solidFill>
                  <a:srgbClr val="009900"/>
                </a:solidFill>
                <a:ea typeface="华文彩云" panose="02010800040101010101" pitchFamily="2" charset="-122"/>
              </a:rPr>
              <a:t>SniperTbbTask</a:t>
            </a:r>
            <a:r>
              <a:rPr kumimoji="0" lang="en-US" altLang="zh-CN" sz="2000" dirty="0">
                <a:solidFill>
                  <a:srgbClr val="FF0000"/>
                </a:solidFill>
                <a:ea typeface="华文彩云" panose="02010800040101010101" pitchFamily="2" charset="-122"/>
              </a:rPr>
              <a:t>	</a:t>
            </a:r>
            <a:r>
              <a:rPr kumimoji="0" lang="en-US" altLang="zh-CN" sz="2000" dirty="0">
                <a:solidFill>
                  <a:srgbClr val="000000"/>
                </a:solidFill>
                <a:ea typeface="华文彩云" panose="02010800040101010101" pitchFamily="2" charset="-122"/>
              </a:rPr>
              <a:t>Mapping of a </a:t>
            </a:r>
            <a:r>
              <a:rPr kumimoji="0" lang="en-US" altLang="zh-CN" sz="2000" dirty="0" err="1">
                <a:solidFill>
                  <a:srgbClr val="009900"/>
                </a:solidFill>
                <a:ea typeface="华文彩云" panose="02010800040101010101" pitchFamily="2" charset="-122"/>
              </a:rPr>
              <a:t>S</a:t>
            </a:r>
            <a:r>
              <a:rPr kumimoji="0" lang="en-US" altLang="zh-CN" sz="2000" dirty="0" err="1">
                <a:solidFill>
                  <a:srgbClr val="000000"/>
                </a:solidFill>
                <a:ea typeface="华文彩云" panose="02010800040101010101" pitchFamily="2" charset="-122"/>
              </a:rPr>
              <a:t>NiPER</a:t>
            </a:r>
            <a:r>
              <a:rPr kumimoji="0" lang="en-US" altLang="zh-CN" sz="2000" dirty="0">
                <a:solidFill>
                  <a:srgbClr val="000000"/>
                </a:solidFill>
                <a:ea typeface="华文彩云" panose="02010800040101010101" pitchFamily="2" charset="-122"/>
              </a:rPr>
              <a:t> Task </a:t>
            </a:r>
            <a:r>
              <a:rPr kumimoji="0" lang="en-US" altLang="zh-CN" sz="2000" dirty="0">
                <a:solidFill>
                  <a:srgbClr val="009900"/>
                </a:solidFill>
                <a:ea typeface="华文彩云" panose="02010800040101010101" pitchFamily="2" charset="-122"/>
              </a:rPr>
              <a:t>to </a:t>
            </a:r>
            <a:r>
              <a:rPr kumimoji="0" lang="en-US" altLang="zh-CN" sz="2000" dirty="0">
                <a:solidFill>
                  <a:srgbClr val="000000"/>
                </a:solidFill>
                <a:ea typeface="华文彩云" panose="02010800040101010101" pitchFamily="2" charset="-122"/>
              </a:rPr>
              <a:t>a </a:t>
            </a:r>
            <a:r>
              <a:rPr kumimoji="0" lang="en-US" altLang="zh-CN" sz="2000" dirty="0">
                <a:solidFill>
                  <a:srgbClr val="009900"/>
                </a:solidFill>
                <a:ea typeface="华文彩云" panose="02010800040101010101" pitchFamily="2" charset="-122"/>
              </a:rPr>
              <a:t>T</a:t>
            </a:r>
            <a:r>
              <a:rPr kumimoji="0" lang="en-US" altLang="zh-CN" sz="2000" dirty="0">
                <a:solidFill>
                  <a:srgbClr val="000000"/>
                </a:solidFill>
                <a:ea typeface="华文彩云" panose="02010800040101010101" pitchFamily="2" charset="-122"/>
              </a:rPr>
              <a:t>BB </a:t>
            </a:r>
            <a:r>
              <a:rPr kumimoji="0" lang="en-US" altLang="zh-CN" sz="2000" dirty="0">
                <a:solidFill>
                  <a:srgbClr val="009900"/>
                </a:solidFill>
                <a:ea typeface="华文彩云" panose="02010800040101010101" pitchFamily="2" charset="-122"/>
              </a:rPr>
              <a:t>t</a:t>
            </a:r>
            <a:r>
              <a:rPr kumimoji="0" lang="en-US" altLang="zh-CN" sz="2000" dirty="0" smtClean="0">
                <a:solidFill>
                  <a:srgbClr val="009900"/>
                </a:solidFill>
                <a:ea typeface="华文彩云" panose="02010800040101010101" pitchFamily="2" charset="-122"/>
              </a:rPr>
              <a:t>ask</a:t>
            </a:r>
            <a:endParaRPr kumimoji="0" lang="en-US" altLang="zh-CN" sz="2000" dirty="0">
              <a:solidFill>
                <a:srgbClr val="009900"/>
              </a:solidFill>
              <a:ea typeface="华文彩云" panose="02010800040101010101" pitchFamily="2" charset="-122"/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p"/>
            </a:pPr>
            <a:r>
              <a:rPr kumimoji="0" lang="en-US" altLang="zh-CN" sz="2000" dirty="0" smtClean="0">
                <a:solidFill>
                  <a:srgbClr val="3333CC"/>
                </a:solidFill>
                <a:ea typeface="华文彩云" panose="02010800040101010101" pitchFamily="2" charset="-122"/>
              </a:rPr>
              <a:t>Global Res.</a:t>
            </a:r>
            <a:r>
              <a:rPr kumimoji="0" lang="en-US" altLang="zh-CN" sz="2000" dirty="0">
                <a:solidFill>
                  <a:srgbClr val="3333CC"/>
                </a:solidFill>
                <a:ea typeface="华文彩云" panose="02010800040101010101" pitchFamily="2" charset="-122"/>
              </a:rPr>
              <a:t>	</a:t>
            </a:r>
            <a:r>
              <a:rPr kumimoji="0" lang="en-US" altLang="zh-CN" sz="2000" dirty="0" smtClean="0">
                <a:solidFill>
                  <a:srgbClr val="3333CC"/>
                </a:solidFill>
                <a:ea typeface="华文彩云" panose="02010800040101010101" pitchFamily="2" charset="-122"/>
              </a:rPr>
              <a:t>	</a:t>
            </a:r>
            <a:r>
              <a:rPr kumimoji="0" lang="en-US" altLang="zh-CN" sz="2000" dirty="0" smtClean="0">
                <a:ea typeface="华文彩云" panose="02010800040101010101" pitchFamily="2" charset="-122"/>
              </a:rPr>
              <a:t>Global Resources such as Element Factory</a:t>
            </a:r>
            <a:endParaRPr kumimoji="0" lang="en-US" altLang="zh-CN" sz="2000" dirty="0">
              <a:ea typeface="华文彩云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395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SNiPER</a:t>
            </a:r>
            <a:r>
              <a:rPr lang="zh-CN" altLang="en-US" dirty="0" smtClean="0"/>
              <a:t>核心层串行模式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11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826027" y="1398288"/>
            <a:ext cx="720884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800" dirty="0" smtClean="0"/>
              <a:t>高能物理传统串行软件核心控制流</a:t>
            </a:r>
            <a:endParaRPr lang="en-US" altLang="zh-CN" sz="2800" dirty="0" smtClean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基于事例循环</a:t>
            </a:r>
            <a:endParaRPr lang="en-US" altLang="zh-CN" sz="2400" dirty="0" smtClean="0"/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每次循环只处理一个事例</a:t>
            </a:r>
            <a:endParaRPr lang="en-US" altLang="zh-CN" sz="2000" dirty="0" smtClean="0"/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/>
              <a:t>按</a:t>
            </a:r>
            <a:r>
              <a:rPr lang="zh-CN" altLang="en-US" sz="2000" dirty="0" smtClean="0"/>
              <a:t>顺序串行执行所有事例</a:t>
            </a:r>
            <a:endParaRPr lang="en-US" altLang="zh-CN" sz="2000" dirty="0" smtClean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2400" dirty="0" err="1" smtClean="0"/>
              <a:t>SNiPER</a:t>
            </a:r>
            <a:r>
              <a:rPr lang="zh-CN" altLang="en-US" sz="2400" dirty="0" smtClean="0"/>
              <a:t>核心模块默认方式</a:t>
            </a:r>
            <a:endParaRPr lang="zh-CN" altLang="en-US" sz="2400" dirty="0"/>
          </a:p>
        </p:txBody>
      </p:sp>
      <p:grpSp>
        <p:nvGrpSpPr>
          <p:cNvPr id="122" name="组合 121"/>
          <p:cNvGrpSpPr/>
          <p:nvPr/>
        </p:nvGrpSpPr>
        <p:grpSpPr>
          <a:xfrm>
            <a:off x="2435226" y="4393234"/>
            <a:ext cx="4273547" cy="1375833"/>
            <a:chOff x="2435226" y="4164633"/>
            <a:chExt cx="4273547" cy="1375833"/>
          </a:xfrm>
        </p:grpSpPr>
        <p:sp>
          <p:nvSpPr>
            <p:cNvPr id="4" name="椭圆 3"/>
            <p:cNvSpPr/>
            <p:nvPr/>
          </p:nvSpPr>
          <p:spPr>
            <a:xfrm>
              <a:off x="2435226" y="5002832"/>
              <a:ext cx="9906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/>
                <a:t>begin</a:t>
              </a:r>
              <a:endParaRPr lang="zh-CN" altLang="en-US" dirty="0"/>
            </a:p>
          </p:txBody>
        </p:sp>
        <p:sp>
          <p:nvSpPr>
            <p:cNvPr id="5" name="椭圆 4"/>
            <p:cNvSpPr/>
            <p:nvPr/>
          </p:nvSpPr>
          <p:spPr>
            <a:xfrm>
              <a:off x="5718173" y="5002832"/>
              <a:ext cx="9906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/>
                <a:t>end</a:t>
              </a:r>
              <a:endParaRPr lang="zh-CN" altLang="en-US" dirty="0"/>
            </a:p>
          </p:txBody>
        </p:sp>
        <p:sp>
          <p:nvSpPr>
            <p:cNvPr id="7" name="菱形 6"/>
            <p:cNvSpPr/>
            <p:nvPr/>
          </p:nvSpPr>
          <p:spPr>
            <a:xfrm>
              <a:off x="3780366" y="4922399"/>
              <a:ext cx="1583267" cy="618067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/>
                <a:t>more events</a:t>
              </a:r>
              <a:endParaRPr lang="zh-CN" altLang="en-US" sz="1600" dirty="0"/>
            </a:p>
          </p:txBody>
        </p:sp>
        <p:cxnSp>
          <p:nvCxnSpPr>
            <p:cNvPr id="9" name="直接连接符 8"/>
            <p:cNvCxnSpPr>
              <a:endCxn id="116" idx="1"/>
            </p:cNvCxnSpPr>
            <p:nvPr/>
          </p:nvCxnSpPr>
          <p:spPr>
            <a:xfrm flipV="1">
              <a:off x="3603096" y="4367833"/>
              <a:ext cx="363534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3611567" y="4359366"/>
              <a:ext cx="0" cy="872067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>
              <a:stCxn id="116" idx="2"/>
              <a:endCxn id="7" idx="0"/>
            </p:cNvCxnSpPr>
            <p:nvPr/>
          </p:nvCxnSpPr>
          <p:spPr>
            <a:xfrm>
              <a:off x="4571997" y="4571033"/>
              <a:ext cx="3" cy="35136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>
              <a:stCxn id="7" idx="3"/>
              <a:endCxn id="5" idx="2"/>
            </p:cNvCxnSpPr>
            <p:nvPr/>
          </p:nvCxnSpPr>
          <p:spPr>
            <a:xfrm flipV="1">
              <a:off x="5363633" y="5231432"/>
              <a:ext cx="354540" cy="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>
              <a:stCxn id="4" idx="6"/>
              <a:endCxn id="7" idx="1"/>
            </p:cNvCxnSpPr>
            <p:nvPr/>
          </p:nvCxnSpPr>
          <p:spPr>
            <a:xfrm>
              <a:off x="3425826" y="5231432"/>
              <a:ext cx="354540" cy="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本框 24"/>
            <p:cNvSpPr txBox="1"/>
            <p:nvPr/>
          </p:nvSpPr>
          <p:spPr>
            <a:xfrm>
              <a:off x="4571997" y="4609246"/>
              <a:ext cx="2116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Y</a:t>
              </a:r>
              <a:endParaRPr lang="zh-CN" altLang="en-US" dirty="0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5358340" y="4939332"/>
              <a:ext cx="2116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N</a:t>
              </a:r>
              <a:endParaRPr lang="zh-CN" altLang="en-US" dirty="0"/>
            </a:p>
          </p:txBody>
        </p:sp>
        <p:sp>
          <p:nvSpPr>
            <p:cNvPr id="116" name="流程图: 预定义过程 115"/>
            <p:cNvSpPr/>
            <p:nvPr/>
          </p:nvSpPr>
          <p:spPr>
            <a:xfrm>
              <a:off x="3966630" y="4164633"/>
              <a:ext cx="1210734" cy="406400"/>
            </a:xfrm>
            <a:prstGeom prst="flowChartPredefinedProces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/>
                <a:t>execute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196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SNiPER</a:t>
            </a:r>
            <a:r>
              <a:rPr lang="en-US" altLang="zh-CN" dirty="0" smtClean="0"/>
              <a:t> Muster</a:t>
            </a:r>
            <a:r>
              <a:rPr lang="zh-CN" altLang="en-US" dirty="0" smtClean="0"/>
              <a:t>多线程模式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12</a:t>
            </a:fld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03" name="组合 102"/>
          <p:cNvGrpSpPr/>
          <p:nvPr/>
        </p:nvGrpSpPr>
        <p:grpSpPr>
          <a:xfrm>
            <a:off x="627593" y="3656679"/>
            <a:ext cx="7888813" cy="2380060"/>
            <a:chOff x="696388" y="3199473"/>
            <a:chExt cx="7888813" cy="2380060"/>
          </a:xfrm>
        </p:grpSpPr>
        <p:sp>
          <p:nvSpPr>
            <p:cNvPr id="4" name="椭圆 3"/>
            <p:cNvSpPr/>
            <p:nvPr/>
          </p:nvSpPr>
          <p:spPr>
            <a:xfrm>
              <a:off x="992722" y="3284143"/>
              <a:ext cx="9906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/>
                <a:t>begin</a:t>
              </a:r>
              <a:endParaRPr lang="zh-CN" altLang="en-US" dirty="0"/>
            </a:p>
          </p:txBody>
        </p:sp>
        <p:sp>
          <p:nvSpPr>
            <p:cNvPr id="5" name="椭圆 4"/>
            <p:cNvSpPr/>
            <p:nvPr/>
          </p:nvSpPr>
          <p:spPr>
            <a:xfrm>
              <a:off x="992722" y="5121402"/>
              <a:ext cx="9906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/>
                <a:t>end</a:t>
              </a:r>
              <a:endParaRPr lang="zh-CN" altLang="en-US" dirty="0"/>
            </a:p>
          </p:txBody>
        </p:sp>
        <p:sp>
          <p:nvSpPr>
            <p:cNvPr id="6" name="菱形 5"/>
            <p:cNvSpPr/>
            <p:nvPr/>
          </p:nvSpPr>
          <p:spPr>
            <a:xfrm>
              <a:off x="696388" y="4143506"/>
              <a:ext cx="1583267" cy="618067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/>
                <a:t>more events</a:t>
              </a:r>
              <a:endParaRPr lang="zh-CN" altLang="en-US" sz="1600" dirty="0"/>
            </a:p>
          </p:txBody>
        </p:sp>
        <p:cxnSp>
          <p:nvCxnSpPr>
            <p:cNvPr id="7" name="直接箭头连接符 6"/>
            <p:cNvCxnSpPr>
              <a:stCxn id="4" idx="4"/>
              <a:endCxn id="6" idx="0"/>
            </p:cNvCxnSpPr>
            <p:nvPr/>
          </p:nvCxnSpPr>
          <p:spPr>
            <a:xfrm>
              <a:off x="1488022" y="3741343"/>
              <a:ext cx="0" cy="402163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>
              <a:stCxn id="6" idx="2"/>
              <a:endCxn id="5" idx="0"/>
            </p:cNvCxnSpPr>
            <p:nvPr/>
          </p:nvCxnSpPr>
          <p:spPr>
            <a:xfrm>
              <a:off x="1488022" y="4761573"/>
              <a:ext cx="0" cy="359829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1445689" y="4739928"/>
              <a:ext cx="2116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N</a:t>
              </a:r>
              <a:endParaRPr lang="zh-CN" altLang="en-US" dirty="0"/>
            </a:p>
          </p:txBody>
        </p:sp>
        <p:cxnSp>
          <p:nvCxnSpPr>
            <p:cNvPr id="10" name="直接箭头连接符 9"/>
            <p:cNvCxnSpPr>
              <a:stCxn id="6" idx="3"/>
              <a:endCxn id="12" idx="1"/>
            </p:cNvCxnSpPr>
            <p:nvPr/>
          </p:nvCxnSpPr>
          <p:spPr>
            <a:xfrm flipV="1">
              <a:off x="2279655" y="4452539"/>
              <a:ext cx="195787" cy="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/>
            <p:cNvSpPr txBox="1"/>
            <p:nvPr/>
          </p:nvSpPr>
          <p:spPr>
            <a:xfrm>
              <a:off x="2188632" y="4159585"/>
              <a:ext cx="2116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Y</a:t>
              </a:r>
              <a:endParaRPr lang="zh-CN" altLang="en-US" dirty="0"/>
            </a:p>
          </p:txBody>
        </p:sp>
        <p:sp>
          <p:nvSpPr>
            <p:cNvPr id="12" name="流程图: 预定义过程 11"/>
            <p:cNvSpPr/>
            <p:nvPr/>
          </p:nvSpPr>
          <p:spPr>
            <a:xfrm>
              <a:off x="2475442" y="4191298"/>
              <a:ext cx="751155" cy="522482"/>
            </a:xfrm>
            <a:prstGeom prst="flowChartPredefinedProcess">
              <a:avLst/>
            </a:prstGeom>
            <a:solidFill>
              <a:schemeClr val="accent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/>
                <a:t>I/O</a:t>
              </a:r>
            </a:p>
            <a:p>
              <a:pPr algn="ctr"/>
              <a:r>
                <a:rPr lang="en-US" altLang="zh-CN" sz="1600" dirty="0" smtClean="0"/>
                <a:t>task</a:t>
              </a:r>
              <a:endParaRPr lang="zh-CN" altLang="en-US" sz="1600" dirty="0"/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3392482" y="3199473"/>
              <a:ext cx="1397000" cy="226152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箭头连接符 13"/>
            <p:cNvCxnSpPr>
              <a:stCxn id="12" idx="3"/>
            </p:cNvCxnSpPr>
            <p:nvPr/>
          </p:nvCxnSpPr>
          <p:spPr>
            <a:xfrm>
              <a:off x="3226597" y="4452539"/>
              <a:ext cx="19922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流程图: 数据 14"/>
            <p:cNvSpPr/>
            <p:nvPr/>
          </p:nvSpPr>
          <p:spPr>
            <a:xfrm>
              <a:off x="3478470" y="3635924"/>
              <a:ext cx="1225019" cy="261632"/>
            </a:xfrm>
            <a:prstGeom prst="flowChartInputOutp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Event 1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流程图: 数据 15"/>
            <p:cNvSpPr/>
            <p:nvPr/>
          </p:nvSpPr>
          <p:spPr>
            <a:xfrm>
              <a:off x="3478471" y="3983150"/>
              <a:ext cx="1225019" cy="261632"/>
            </a:xfrm>
            <a:prstGeom prst="flowChartInputOutp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Event 2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流程图: 数据 16"/>
            <p:cNvSpPr/>
            <p:nvPr/>
          </p:nvSpPr>
          <p:spPr>
            <a:xfrm>
              <a:off x="3478470" y="4330376"/>
              <a:ext cx="1225019" cy="261632"/>
            </a:xfrm>
            <a:prstGeom prst="flowChartInputOutp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Event 3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流程图: 数据 17"/>
            <p:cNvSpPr/>
            <p:nvPr/>
          </p:nvSpPr>
          <p:spPr>
            <a:xfrm>
              <a:off x="3478470" y="4677602"/>
              <a:ext cx="1225019" cy="261632"/>
            </a:xfrm>
            <a:prstGeom prst="flowChartInputOutp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•••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流程图: 数据 18"/>
            <p:cNvSpPr/>
            <p:nvPr/>
          </p:nvSpPr>
          <p:spPr>
            <a:xfrm>
              <a:off x="3478469" y="5024828"/>
              <a:ext cx="1225019" cy="261632"/>
            </a:xfrm>
            <a:prstGeom prst="flowChartInputOutp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 smtClean="0">
                  <a:solidFill>
                    <a:schemeClr val="tx1"/>
                  </a:solidFill>
                </a:rPr>
                <a:t>Event N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425823" y="3264728"/>
              <a:ext cx="1385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/>
                <a:t>Global Buffer</a:t>
              </a:r>
              <a:endParaRPr lang="zh-CN" altLang="en-US" sz="1400" b="1" dirty="0"/>
            </a:p>
          </p:txBody>
        </p:sp>
        <p:sp>
          <p:nvSpPr>
            <p:cNvPr id="21" name="流程图: 预定义过程 20"/>
            <p:cNvSpPr/>
            <p:nvPr/>
          </p:nvSpPr>
          <p:spPr>
            <a:xfrm>
              <a:off x="5014637" y="3634720"/>
              <a:ext cx="1586442" cy="262771"/>
            </a:xfrm>
            <a:prstGeom prst="flowChartPredefinedProcess">
              <a:avLst/>
            </a:prstGeom>
            <a:solidFill>
              <a:schemeClr val="accent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process task</a:t>
              </a:r>
              <a:endParaRPr lang="zh-CN" altLang="en-US" sz="1400" dirty="0"/>
            </a:p>
          </p:txBody>
        </p:sp>
        <p:sp>
          <p:nvSpPr>
            <p:cNvPr id="22" name="流程图: 预定义过程 21"/>
            <p:cNvSpPr/>
            <p:nvPr/>
          </p:nvSpPr>
          <p:spPr>
            <a:xfrm>
              <a:off x="5023372" y="3983150"/>
              <a:ext cx="1586442" cy="262771"/>
            </a:xfrm>
            <a:prstGeom prst="flowChartPredefinedProcess">
              <a:avLst/>
            </a:prstGeom>
            <a:solidFill>
              <a:schemeClr val="accent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process task</a:t>
              </a:r>
              <a:endParaRPr lang="zh-CN" altLang="en-US" sz="1400" dirty="0"/>
            </a:p>
          </p:txBody>
        </p:sp>
        <p:sp>
          <p:nvSpPr>
            <p:cNvPr id="23" name="流程图: 预定义过程 22"/>
            <p:cNvSpPr/>
            <p:nvPr/>
          </p:nvSpPr>
          <p:spPr>
            <a:xfrm>
              <a:off x="5023372" y="4330236"/>
              <a:ext cx="1586442" cy="262771"/>
            </a:xfrm>
            <a:prstGeom prst="flowChartPredefinedProcess">
              <a:avLst/>
            </a:prstGeom>
            <a:solidFill>
              <a:schemeClr val="accent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process task</a:t>
              </a:r>
              <a:endParaRPr lang="zh-CN" altLang="en-US" sz="1400" dirty="0"/>
            </a:p>
          </p:txBody>
        </p:sp>
        <p:sp>
          <p:nvSpPr>
            <p:cNvPr id="24" name="流程图: 预定义过程 23"/>
            <p:cNvSpPr/>
            <p:nvPr/>
          </p:nvSpPr>
          <p:spPr>
            <a:xfrm>
              <a:off x="5023372" y="4677322"/>
              <a:ext cx="1586442" cy="262771"/>
            </a:xfrm>
            <a:prstGeom prst="flowChartPredefinedProcess">
              <a:avLst/>
            </a:prstGeom>
            <a:solidFill>
              <a:schemeClr val="accent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</a:rPr>
                <a:t>•••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25" name="流程图: 预定义过程 24"/>
            <p:cNvSpPr/>
            <p:nvPr/>
          </p:nvSpPr>
          <p:spPr>
            <a:xfrm>
              <a:off x="5014637" y="5024408"/>
              <a:ext cx="1586442" cy="262771"/>
            </a:xfrm>
            <a:prstGeom prst="flowChartPredefinedProcess">
              <a:avLst/>
            </a:prstGeom>
            <a:solidFill>
              <a:schemeClr val="accent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/>
                <a:t>process task</a:t>
              </a:r>
              <a:endParaRPr lang="zh-CN" altLang="en-US" sz="1400" dirty="0"/>
            </a:p>
          </p:txBody>
        </p:sp>
        <p:cxnSp>
          <p:nvCxnSpPr>
            <p:cNvPr id="26" name="直接箭头连接符 25"/>
            <p:cNvCxnSpPr>
              <a:stCxn id="15" idx="5"/>
              <a:endCxn id="21" idx="1"/>
            </p:cNvCxnSpPr>
            <p:nvPr/>
          </p:nvCxnSpPr>
          <p:spPr>
            <a:xfrm flipV="1">
              <a:off x="4580987" y="3766106"/>
              <a:ext cx="433650" cy="63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箭头连接符 26"/>
            <p:cNvCxnSpPr>
              <a:stCxn id="16" idx="5"/>
              <a:endCxn id="22" idx="1"/>
            </p:cNvCxnSpPr>
            <p:nvPr/>
          </p:nvCxnSpPr>
          <p:spPr>
            <a:xfrm>
              <a:off x="4580988" y="4113966"/>
              <a:ext cx="442384" cy="57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箭头连接符 27"/>
            <p:cNvCxnSpPr>
              <a:stCxn id="17" idx="5"/>
              <a:endCxn id="23" idx="1"/>
            </p:cNvCxnSpPr>
            <p:nvPr/>
          </p:nvCxnSpPr>
          <p:spPr>
            <a:xfrm>
              <a:off x="4580987" y="4461192"/>
              <a:ext cx="442385" cy="43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8"/>
            <p:cNvCxnSpPr>
              <a:stCxn id="18" idx="5"/>
              <a:endCxn id="24" idx="1"/>
            </p:cNvCxnSpPr>
            <p:nvPr/>
          </p:nvCxnSpPr>
          <p:spPr>
            <a:xfrm>
              <a:off x="4580987" y="4808418"/>
              <a:ext cx="442385" cy="29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箭头连接符 29"/>
            <p:cNvCxnSpPr>
              <a:stCxn id="19" idx="5"/>
              <a:endCxn id="25" idx="1"/>
            </p:cNvCxnSpPr>
            <p:nvPr/>
          </p:nvCxnSpPr>
          <p:spPr>
            <a:xfrm>
              <a:off x="4580986" y="5155644"/>
              <a:ext cx="433651" cy="15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>
              <a:stCxn id="12" idx="2"/>
            </p:cNvCxnSpPr>
            <p:nvPr/>
          </p:nvCxnSpPr>
          <p:spPr>
            <a:xfrm flipH="1">
              <a:off x="2851019" y="4713780"/>
              <a:ext cx="1" cy="865752"/>
            </a:xfrm>
            <a:prstGeom prst="line">
              <a:avLst/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V="1">
              <a:off x="2851019" y="5579532"/>
              <a:ext cx="5734182" cy="1"/>
            </a:xfrm>
            <a:prstGeom prst="line">
              <a:avLst/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8584652" y="3371616"/>
              <a:ext cx="549" cy="2207916"/>
            </a:xfrm>
            <a:prstGeom prst="line">
              <a:avLst/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流程图: 预定义过程 46"/>
            <p:cNvSpPr/>
            <p:nvPr/>
          </p:nvSpPr>
          <p:spPr>
            <a:xfrm>
              <a:off x="6804012" y="3634719"/>
              <a:ext cx="1586442" cy="262771"/>
            </a:xfrm>
            <a:prstGeom prst="flowChartPredefinedProcess">
              <a:avLst/>
            </a:prstGeom>
            <a:solidFill>
              <a:schemeClr val="accent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err="1" smtClean="0"/>
                <a:t>SNiPER</a:t>
              </a:r>
              <a:r>
                <a:rPr lang="en-US" altLang="zh-CN" sz="1400" dirty="0" smtClean="0"/>
                <a:t> exe</a:t>
              </a:r>
              <a:endParaRPr lang="zh-CN" altLang="en-US" sz="1400" dirty="0"/>
            </a:p>
          </p:txBody>
        </p:sp>
        <p:cxnSp>
          <p:nvCxnSpPr>
            <p:cNvPr id="50" name="直接箭头连接符 49"/>
            <p:cNvCxnSpPr>
              <a:stCxn id="21" idx="3"/>
              <a:endCxn id="47" idx="1"/>
            </p:cNvCxnSpPr>
            <p:nvPr/>
          </p:nvCxnSpPr>
          <p:spPr>
            <a:xfrm flipV="1">
              <a:off x="6601079" y="3766105"/>
              <a:ext cx="202933" cy="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流程图: 预定义过程 52"/>
            <p:cNvSpPr/>
            <p:nvPr/>
          </p:nvSpPr>
          <p:spPr>
            <a:xfrm>
              <a:off x="6804012" y="3986132"/>
              <a:ext cx="1586442" cy="262771"/>
            </a:xfrm>
            <a:prstGeom prst="flowChartPredefinedProcess">
              <a:avLst/>
            </a:prstGeom>
            <a:solidFill>
              <a:schemeClr val="accent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err="1" smtClean="0"/>
                <a:t>SNiPER</a:t>
              </a:r>
              <a:r>
                <a:rPr lang="en-US" altLang="zh-CN" sz="1400" dirty="0" smtClean="0"/>
                <a:t> exe</a:t>
              </a:r>
              <a:endParaRPr lang="zh-CN" altLang="en-US" sz="1400" dirty="0"/>
            </a:p>
          </p:txBody>
        </p:sp>
        <p:cxnSp>
          <p:nvCxnSpPr>
            <p:cNvPr id="54" name="直接箭头连接符 53"/>
            <p:cNvCxnSpPr>
              <a:stCxn id="22" idx="3"/>
              <a:endCxn id="53" idx="1"/>
            </p:cNvCxnSpPr>
            <p:nvPr/>
          </p:nvCxnSpPr>
          <p:spPr>
            <a:xfrm>
              <a:off x="6609814" y="4114536"/>
              <a:ext cx="194198" cy="2982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流程图: 预定义过程 58"/>
            <p:cNvSpPr/>
            <p:nvPr/>
          </p:nvSpPr>
          <p:spPr>
            <a:xfrm>
              <a:off x="6809834" y="4332589"/>
              <a:ext cx="1586442" cy="262771"/>
            </a:xfrm>
            <a:prstGeom prst="flowChartPredefinedProcess">
              <a:avLst/>
            </a:prstGeom>
            <a:solidFill>
              <a:schemeClr val="accent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err="1" smtClean="0"/>
                <a:t>SNiPER</a:t>
              </a:r>
              <a:r>
                <a:rPr lang="en-US" altLang="zh-CN" sz="1400" dirty="0" smtClean="0"/>
                <a:t> exe</a:t>
              </a:r>
              <a:endParaRPr lang="zh-CN" altLang="en-US" sz="1400" dirty="0"/>
            </a:p>
          </p:txBody>
        </p:sp>
        <p:sp>
          <p:nvSpPr>
            <p:cNvPr id="60" name="流程图: 预定义过程 59"/>
            <p:cNvSpPr/>
            <p:nvPr/>
          </p:nvSpPr>
          <p:spPr>
            <a:xfrm>
              <a:off x="6804012" y="4679046"/>
              <a:ext cx="1586442" cy="262771"/>
            </a:xfrm>
            <a:prstGeom prst="flowChartPredefinedProcess">
              <a:avLst/>
            </a:prstGeom>
            <a:solidFill>
              <a:schemeClr val="accent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</a:rPr>
                <a:t>•••</a:t>
              </a:r>
              <a:endParaRPr lang="zh-CN" altLang="en-US" sz="1400" dirty="0"/>
            </a:p>
          </p:txBody>
        </p:sp>
        <p:sp>
          <p:nvSpPr>
            <p:cNvPr id="61" name="流程图: 预定义过程 60"/>
            <p:cNvSpPr/>
            <p:nvPr/>
          </p:nvSpPr>
          <p:spPr>
            <a:xfrm>
              <a:off x="6804012" y="5024408"/>
              <a:ext cx="1586442" cy="262771"/>
            </a:xfrm>
            <a:prstGeom prst="flowChartPredefinedProcess">
              <a:avLst/>
            </a:prstGeom>
            <a:solidFill>
              <a:schemeClr val="accent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err="1" smtClean="0"/>
                <a:t>SNiPER</a:t>
              </a:r>
              <a:r>
                <a:rPr lang="en-US" altLang="zh-CN" sz="1400" dirty="0" smtClean="0"/>
                <a:t> exe</a:t>
              </a:r>
              <a:endParaRPr lang="zh-CN" altLang="en-US" sz="1400" dirty="0"/>
            </a:p>
          </p:txBody>
        </p:sp>
        <p:cxnSp>
          <p:nvCxnSpPr>
            <p:cNvPr id="62" name="直接箭头连接符 61"/>
            <p:cNvCxnSpPr>
              <a:stCxn id="23" idx="3"/>
              <a:endCxn id="59" idx="1"/>
            </p:cNvCxnSpPr>
            <p:nvPr/>
          </p:nvCxnSpPr>
          <p:spPr>
            <a:xfrm>
              <a:off x="6609814" y="4461622"/>
              <a:ext cx="200020" cy="2353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箭头连接符 64"/>
            <p:cNvCxnSpPr>
              <a:stCxn id="24" idx="3"/>
              <a:endCxn id="60" idx="1"/>
            </p:cNvCxnSpPr>
            <p:nvPr/>
          </p:nvCxnSpPr>
          <p:spPr>
            <a:xfrm>
              <a:off x="6609814" y="4808708"/>
              <a:ext cx="194198" cy="172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箭头连接符 67"/>
            <p:cNvCxnSpPr>
              <a:stCxn id="25" idx="3"/>
              <a:endCxn id="61" idx="1"/>
            </p:cNvCxnSpPr>
            <p:nvPr/>
          </p:nvCxnSpPr>
          <p:spPr>
            <a:xfrm>
              <a:off x="6601079" y="5155794"/>
              <a:ext cx="20293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流程图: 可选过程 72"/>
            <p:cNvSpPr/>
            <p:nvPr/>
          </p:nvSpPr>
          <p:spPr>
            <a:xfrm>
              <a:off x="5023372" y="3199473"/>
              <a:ext cx="3367082" cy="344287"/>
            </a:xfrm>
            <a:prstGeom prst="flowChartAlternateProcess">
              <a:avLst/>
            </a:prstGeom>
            <a:solidFill>
              <a:schemeClr val="accent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 smtClean="0">
                  <a:solidFill>
                    <a:srgbClr val="FF0000"/>
                  </a:solidFill>
                </a:rPr>
                <a:t>Muster </a:t>
              </a:r>
              <a:r>
                <a:rPr lang="en-US" altLang="zh-CN" sz="1600" b="1" dirty="0" smtClean="0"/>
                <a:t>with TBB task scheduler</a:t>
              </a:r>
              <a:endParaRPr lang="zh-CN" altLang="en-US" sz="1600" b="1" dirty="0"/>
            </a:p>
          </p:txBody>
        </p:sp>
        <p:cxnSp>
          <p:nvCxnSpPr>
            <p:cNvPr id="76" name="直接连接符 75"/>
            <p:cNvCxnSpPr>
              <a:stCxn id="73" idx="3"/>
            </p:cNvCxnSpPr>
            <p:nvPr/>
          </p:nvCxnSpPr>
          <p:spPr>
            <a:xfrm flipV="1">
              <a:off x="8390454" y="3371616"/>
              <a:ext cx="194198" cy="1"/>
            </a:xfrm>
            <a:prstGeom prst="line">
              <a:avLst/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>
              <a:stCxn id="47" idx="3"/>
            </p:cNvCxnSpPr>
            <p:nvPr/>
          </p:nvCxnSpPr>
          <p:spPr>
            <a:xfrm flipV="1">
              <a:off x="8390454" y="3765542"/>
              <a:ext cx="194747" cy="563"/>
            </a:xfrm>
            <a:prstGeom prst="line">
              <a:avLst/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>
              <a:stCxn id="53" idx="3"/>
            </p:cNvCxnSpPr>
            <p:nvPr/>
          </p:nvCxnSpPr>
          <p:spPr>
            <a:xfrm flipV="1">
              <a:off x="8390454" y="4114535"/>
              <a:ext cx="194198" cy="2983"/>
            </a:xfrm>
            <a:prstGeom prst="line">
              <a:avLst/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/>
            <p:cNvCxnSpPr>
              <a:stCxn id="59" idx="3"/>
            </p:cNvCxnSpPr>
            <p:nvPr/>
          </p:nvCxnSpPr>
          <p:spPr>
            <a:xfrm flipV="1">
              <a:off x="8396276" y="4461192"/>
              <a:ext cx="188376" cy="2783"/>
            </a:xfrm>
            <a:prstGeom prst="line">
              <a:avLst/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/>
            <p:cNvCxnSpPr>
              <a:stCxn id="60" idx="3"/>
            </p:cNvCxnSpPr>
            <p:nvPr/>
          </p:nvCxnSpPr>
          <p:spPr>
            <a:xfrm flipV="1">
              <a:off x="8390454" y="4807453"/>
              <a:ext cx="194198" cy="2979"/>
            </a:xfrm>
            <a:prstGeom prst="line">
              <a:avLst/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接连接符 91"/>
            <p:cNvCxnSpPr>
              <a:stCxn id="61" idx="3"/>
            </p:cNvCxnSpPr>
            <p:nvPr/>
          </p:nvCxnSpPr>
          <p:spPr>
            <a:xfrm flipV="1">
              <a:off x="8390454" y="5153064"/>
              <a:ext cx="194198" cy="2730"/>
            </a:xfrm>
            <a:prstGeom prst="line">
              <a:avLst/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文本框 103"/>
          <p:cNvSpPr txBox="1"/>
          <p:nvPr/>
        </p:nvSpPr>
        <p:spPr>
          <a:xfrm>
            <a:off x="614357" y="1322085"/>
            <a:ext cx="779304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rgbClr val="0070C0"/>
                </a:solidFill>
              </a:rPr>
              <a:t>事例级并行</a:t>
            </a:r>
            <a:r>
              <a:rPr lang="zh-CN" altLang="en-US" sz="2400" dirty="0" smtClean="0"/>
              <a:t>，单个事例处理过程与串行运行模式一致</a:t>
            </a:r>
            <a:endParaRPr lang="en-US" altLang="zh-CN" sz="2400" dirty="0" smtClean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rgbClr val="0070C0"/>
                </a:solidFill>
              </a:rPr>
              <a:t>任务分解和映射 </a:t>
            </a:r>
            <a:r>
              <a:rPr lang="zh-CN" altLang="en-US" sz="2400" dirty="0" smtClean="0"/>
              <a:t>（</a:t>
            </a:r>
            <a:r>
              <a:rPr lang="en-US" altLang="zh-CN" sz="2400" dirty="0" err="1" smtClean="0"/>
              <a:t>SNiPER</a:t>
            </a:r>
            <a:r>
              <a:rPr lang="en-US" altLang="zh-CN" sz="2400" dirty="0" smtClean="0"/>
              <a:t> Task </a:t>
            </a:r>
            <a:r>
              <a:rPr lang="en-US" altLang="zh-CN" sz="2400" dirty="0" smtClean="0">
                <a:sym typeface="Wingdings" panose="05000000000000000000" pitchFamily="2" charset="2"/>
              </a:rPr>
              <a:t> TBB task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每个事例的计算过程映射为一个</a:t>
            </a:r>
            <a:r>
              <a:rPr lang="en-US" altLang="zh-CN" sz="2000" dirty="0" smtClean="0"/>
              <a:t>TBB task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数据</a:t>
            </a:r>
            <a:r>
              <a:rPr lang="en-US" altLang="zh-CN" sz="2000" dirty="0" smtClean="0"/>
              <a:t>I/O</a:t>
            </a:r>
            <a:r>
              <a:rPr lang="zh-CN" altLang="en-US" sz="2000" dirty="0" smtClean="0"/>
              <a:t>等异步操作也映射为不同的</a:t>
            </a:r>
            <a:r>
              <a:rPr lang="en-US" altLang="zh-CN" sz="2000" dirty="0" smtClean="0"/>
              <a:t>TBB task</a:t>
            </a:r>
            <a:r>
              <a:rPr lang="zh-CN" altLang="en-US" sz="2000" dirty="0" smtClean="0"/>
              <a:t>类型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1265630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并行环境下的</a:t>
            </a:r>
            <a:r>
              <a:rPr lang="en-US" altLang="zh-CN" dirty="0" smtClean="0"/>
              <a:t>I/O</a:t>
            </a:r>
            <a:r>
              <a:rPr lang="zh-CN" altLang="en-US" dirty="0" smtClean="0"/>
              <a:t>概念设计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13</a:t>
            </a:fld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733276" y="1988102"/>
            <a:ext cx="7816394" cy="4133705"/>
            <a:chOff x="733276" y="1632497"/>
            <a:chExt cx="7816394" cy="4133705"/>
          </a:xfrm>
        </p:grpSpPr>
        <p:grpSp>
          <p:nvGrpSpPr>
            <p:cNvPr id="32" name="组合 31"/>
            <p:cNvGrpSpPr/>
            <p:nvPr/>
          </p:nvGrpSpPr>
          <p:grpSpPr>
            <a:xfrm>
              <a:off x="733277" y="1632497"/>
              <a:ext cx="2329994" cy="1055802"/>
              <a:chOff x="1129643" y="1263191"/>
              <a:chExt cx="2329994" cy="1055802"/>
            </a:xfrm>
          </p:grpSpPr>
          <p:sp>
            <p:nvSpPr>
              <p:cNvPr id="33" name="矩形 32"/>
              <p:cNvSpPr/>
              <p:nvPr/>
            </p:nvSpPr>
            <p:spPr>
              <a:xfrm>
                <a:off x="1129643" y="1263192"/>
                <a:ext cx="2329994" cy="1055801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1129643" y="1263191"/>
                <a:ext cx="21116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Singleton </a:t>
                </a:r>
                <a:r>
                  <a:rPr kumimoji="0" lang="en-US" altLang="zh-CN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</a:rPr>
                  <a:t>Input</a:t>
                </a:r>
                <a:r>
                  <a:rPr kumimoji="0" lang="en-US" altLang="zh-CN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Task</a:t>
                </a: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1819372" y="1725105"/>
                <a:ext cx="1593131" cy="556182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rPr>
                  <a:t>InputSvc</a:t>
                </a: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733277" y="4694980"/>
              <a:ext cx="2329994" cy="1055801"/>
              <a:chOff x="7569724" y="1263192"/>
              <a:chExt cx="2329994" cy="1055801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7569724" y="1263192"/>
                <a:ext cx="2329994" cy="1055801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7569724" y="1263193"/>
                <a:ext cx="22451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Singleton </a:t>
                </a:r>
                <a:r>
                  <a:rPr kumimoji="0" lang="en-US" altLang="zh-CN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</a:rPr>
                  <a:t>Output</a:t>
                </a:r>
                <a:r>
                  <a:rPr kumimoji="0" lang="en-US" altLang="zh-CN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Task</a:t>
                </a: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8259451" y="1725105"/>
                <a:ext cx="1593131" cy="556182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rPr>
                  <a:t>OutputSvc</a:t>
                </a: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40" name="流程图: 内部贮存 39"/>
            <p:cNvSpPr/>
            <p:nvPr/>
          </p:nvSpPr>
          <p:spPr>
            <a:xfrm>
              <a:off x="733277" y="3372961"/>
              <a:ext cx="2639505" cy="688158"/>
            </a:xfrm>
            <a:prstGeom prst="flowChartInternalStorage">
              <a:avLst/>
            </a:prstGeom>
            <a:solidFill>
              <a:srgbClr val="E7E6E6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Singleton </a:t>
              </a:r>
              <a:r>
                <a:rPr kumimoji="0" lang="en-US" altLang="zh-CN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GlobalBuffer</a:t>
              </a:r>
              <a:endPara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" name="下箭头 40"/>
            <p:cNvSpPr/>
            <p:nvPr/>
          </p:nvSpPr>
          <p:spPr>
            <a:xfrm>
              <a:off x="1673993" y="2779858"/>
              <a:ext cx="363717" cy="527901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2" name="下箭头 41"/>
            <p:cNvSpPr/>
            <p:nvPr/>
          </p:nvSpPr>
          <p:spPr>
            <a:xfrm>
              <a:off x="1673993" y="4121690"/>
              <a:ext cx="363717" cy="527901"/>
            </a:xfrm>
            <a:prstGeom prst="down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733276" y="2779857"/>
              <a:ext cx="20000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>
                  <a:solidFill>
                    <a:prstClr val="black"/>
                  </a:solidFill>
                  <a:latin typeface="Calibri" panose="020F0502020204030204"/>
                </a:rPr>
                <a:t>Lock free push_back</a:t>
              </a:r>
              <a:endParaRPr lang="zh-CN" altLang="en-US" sz="1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733276" y="4183372"/>
              <a:ext cx="19152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>
                  <a:solidFill>
                    <a:prstClr val="black"/>
                  </a:solidFill>
                  <a:latin typeface="Calibri" panose="020F0502020204030204"/>
                </a:rPr>
                <a:t>Lock free pop_front</a:t>
              </a:r>
              <a:endParaRPr lang="zh-CN" altLang="en-US" sz="1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grpSp>
          <p:nvGrpSpPr>
            <p:cNvPr id="45" name="组合 44"/>
            <p:cNvGrpSpPr/>
            <p:nvPr/>
          </p:nvGrpSpPr>
          <p:grpSpPr>
            <a:xfrm>
              <a:off x="6042137" y="1632497"/>
              <a:ext cx="2507533" cy="1035380"/>
              <a:chOff x="5231872" y="1302468"/>
              <a:chExt cx="2507533" cy="1035380"/>
            </a:xfrm>
          </p:grpSpPr>
          <p:sp>
            <p:nvSpPr>
              <p:cNvPr id="46" name="矩形 45"/>
              <p:cNvSpPr/>
              <p:nvPr/>
            </p:nvSpPr>
            <p:spPr>
              <a:xfrm>
                <a:off x="5231872" y="1302470"/>
                <a:ext cx="2507533" cy="1035378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7" name="文本框 46"/>
              <p:cNvSpPr txBox="1"/>
              <p:nvPr/>
            </p:nvSpPr>
            <p:spPr>
              <a:xfrm>
                <a:off x="5231873" y="1302468"/>
                <a:ext cx="2111605" cy="369332"/>
              </a:xfrm>
              <a:prstGeom prst="rect">
                <a:avLst/>
              </a:prstGeom>
              <a:solidFill>
                <a:srgbClr val="5B9BD5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</a:rPr>
                  <a:t>SniperTbbTask</a:t>
                </a: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48" name="流程图: 内部贮存 47"/>
              <p:cNvSpPr/>
              <p:nvPr/>
            </p:nvSpPr>
            <p:spPr>
              <a:xfrm>
                <a:off x="5750351" y="1781665"/>
                <a:ext cx="1947418" cy="518472"/>
              </a:xfrm>
              <a:prstGeom prst="flowChartInternalStorage">
                <a:avLst/>
              </a:prstGeom>
              <a:solidFill>
                <a:srgbClr val="E7E6E6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rPr>
                  <a:t>Task</a:t>
                </a:r>
                <a:r>
                  <a:rPr kumimoji="0" lang="en-US" altLang="zh-CN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rPr>
                  <a:t> </a:t>
                </a:r>
                <a:r>
                  <a:rPr kumimoji="0" lang="en-US" altLang="zh-CN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rPr>
                  <a:t>LocalBuffer</a:t>
                </a: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49" name="组合 48"/>
            <p:cNvGrpSpPr/>
            <p:nvPr/>
          </p:nvGrpSpPr>
          <p:grpSpPr>
            <a:xfrm>
              <a:off x="6042137" y="2940443"/>
              <a:ext cx="2507533" cy="1035380"/>
              <a:chOff x="5231872" y="1302468"/>
              <a:chExt cx="2507533" cy="1035380"/>
            </a:xfrm>
          </p:grpSpPr>
          <p:sp>
            <p:nvSpPr>
              <p:cNvPr id="50" name="矩形 49"/>
              <p:cNvSpPr/>
              <p:nvPr/>
            </p:nvSpPr>
            <p:spPr>
              <a:xfrm>
                <a:off x="5231872" y="1302470"/>
                <a:ext cx="2507533" cy="1035378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1" name="文本框 50"/>
              <p:cNvSpPr txBox="1"/>
              <p:nvPr/>
            </p:nvSpPr>
            <p:spPr>
              <a:xfrm>
                <a:off x="5231873" y="1302468"/>
                <a:ext cx="2111605" cy="369332"/>
              </a:xfrm>
              <a:prstGeom prst="rect">
                <a:avLst/>
              </a:prstGeom>
              <a:solidFill>
                <a:srgbClr val="5B9BD5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</a:rPr>
                  <a:t>SniperTbbTask</a:t>
                </a: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52" name="流程图: 内部贮存 51"/>
              <p:cNvSpPr/>
              <p:nvPr/>
            </p:nvSpPr>
            <p:spPr>
              <a:xfrm>
                <a:off x="5750351" y="1781665"/>
                <a:ext cx="1947418" cy="518472"/>
              </a:xfrm>
              <a:prstGeom prst="flowChartInternalStorage">
                <a:avLst/>
              </a:prstGeom>
              <a:solidFill>
                <a:srgbClr val="E7E6E6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rPr>
                  <a:t>Task</a:t>
                </a:r>
                <a:r>
                  <a:rPr kumimoji="0" lang="en-US" altLang="zh-CN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rPr>
                  <a:t> </a:t>
                </a:r>
                <a:r>
                  <a:rPr kumimoji="0" lang="en-US" altLang="zh-CN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rPr>
                  <a:t>LocalBuffer</a:t>
                </a: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53" name="组合 52"/>
            <p:cNvGrpSpPr/>
            <p:nvPr/>
          </p:nvGrpSpPr>
          <p:grpSpPr>
            <a:xfrm>
              <a:off x="6042137" y="4239151"/>
              <a:ext cx="2507533" cy="1035380"/>
              <a:chOff x="5231872" y="1302468"/>
              <a:chExt cx="2507533" cy="1035380"/>
            </a:xfrm>
          </p:grpSpPr>
          <p:sp>
            <p:nvSpPr>
              <p:cNvPr id="54" name="矩形 53"/>
              <p:cNvSpPr/>
              <p:nvPr/>
            </p:nvSpPr>
            <p:spPr>
              <a:xfrm>
                <a:off x="5231872" y="1302470"/>
                <a:ext cx="2507533" cy="1035378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>
                <a:off x="5231873" y="1302468"/>
                <a:ext cx="2111605" cy="369332"/>
              </a:xfrm>
              <a:prstGeom prst="rect">
                <a:avLst/>
              </a:prstGeom>
              <a:solidFill>
                <a:srgbClr val="5B9BD5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</a:rPr>
                  <a:t>SniperTbbTask</a:t>
                </a: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56" name="流程图: 内部贮存 55"/>
              <p:cNvSpPr/>
              <p:nvPr/>
            </p:nvSpPr>
            <p:spPr>
              <a:xfrm>
                <a:off x="5750351" y="1781665"/>
                <a:ext cx="1947418" cy="518472"/>
              </a:xfrm>
              <a:prstGeom prst="flowChartInternalStorage">
                <a:avLst/>
              </a:prstGeom>
              <a:solidFill>
                <a:srgbClr val="E7E6E6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rPr>
                  <a:t>Task</a:t>
                </a:r>
                <a:r>
                  <a:rPr kumimoji="0" lang="en-US" altLang="zh-CN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rPr>
                  <a:t> </a:t>
                </a:r>
                <a:r>
                  <a:rPr kumimoji="0" lang="en-US" altLang="zh-CN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rPr>
                  <a:t>LocalBuffer</a:t>
                </a: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57" name="文本框 56"/>
            <p:cNvSpPr txBox="1"/>
            <p:nvPr/>
          </p:nvSpPr>
          <p:spPr>
            <a:xfrm>
              <a:off x="7097940" y="5396870"/>
              <a:ext cx="6881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0070C0"/>
                  </a:solidFill>
                  <a:latin typeface="Calibri" panose="020F0502020204030204"/>
                </a:rPr>
                <a:t>•••</a:t>
              </a:r>
              <a:endParaRPr lang="zh-CN" altLang="en-US" dirty="0">
                <a:solidFill>
                  <a:srgbClr val="0070C0"/>
                </a:solidFill>
                <a:latin typeface="Calibri" panose="020F0502020204030204"/>
              </a:endParaRPr>
            </a:p>
          </p:txBody>
        </p:sp>
        <p:sp>
          <p:nvSpPr>
            <p:cNvPr id="58" name="右箭头 57"/>
            <p:cNvSpPr/>
            <p:nvPr/>
          </p:nvSpPr>
          <p:spPr>
            <a:xfrm>
              <a:off x="3638308" y="3424895"/>
              <a:ext cx="2149311" cy="546754"/>
            </a:xfrm>
            <a:prstGeom prst="rightArrow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3704292" y="2962988"/>
              <a:ext cx="169682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prstClr val="black"/>
                  </a:solidFill>
                  <a:latin typeface="Calibri" panose="020F0502020204030204"/>
                </a:rPr>
                <a:t>a</a:t>
              </a:r>
              <a:r>
                <a:rPr lang="en-US" altLang="zh-CN" dirty="0" smtClean="0">
                  <a:solidFill>
                    <a:prstClr val="black"/>
                  </a:solidFill>
                  <a:latin typeface="Calibri" panose="020F0502020204030204"/>
                </a:rPr>
                <a:t> portion of</a:t>
              </a:r>
            </a:p>
            <a:p>
              <a:pPr algn="ctr"/>
              <a:r>
                <a:rPr lang="en-US" altLang="zh-CN" dirty="0" smtClean="0">
                  <a:solidFill>
                    <a:prstClr val="black"/>
                  </a:solidFill>
                  <a:latin typeface="Calibri" panose="020F0502020204030204"/>
                </a:rPr>
                <a:t>GlobalBuffer</a:t>
              </a:r>
            </a:p>
            <a:p>
              <a:pPr algn="ctr"/>
              <a:r>
                <a:rPr lang="en-US" altLang="zh-CN" dirty="0" smtClean="0">
                  <a:solidFill>
                    <a:prstClr val="white"/>
                  </a:solidFill>
                  <a:latin typeface="Calibri" panose="020F0502020204030204"/>
                </a:rPr>
                <a:t>determined by</a:t>
              </a:r>
            </a:p>
            <a:p>
              <a:pPr algn="ctr"/>
              <a:r>
                <a:rPr lang="en-US" altLang="zh-CN" dirty="0">
                  <a:solidFill>
                    <a:prstClr val="black"/>
                  </a:solidFill>
                  <a:latin typeface="Calibri" panose="020F0502020204030204"/>
                </a:rPr>
                <a:t>c</a:t>
              </a:r>
              <a:r>
                <a:rPr lang="en-US" altLang="zh-CN" dirty="0" smtClean="0">
                  <a:solidFill>
                    <a:prstClr val="black"/>
                  </a:solidFill>
                  <a:latin typeface="Calibri" panose="020F0502020204030204"/>
                </a:rPr>
                <a:t>urrent event</a:t>
              </a:r>
              <a:endParaRPr lang="zh-CN" altLang="en-US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61" name="文本框 60"/>
          <p:cNvSpPr txBox="1"/>
          <p:nvPr/>
        </p:nvSpPr>
        <p:spPr>
          <a:xfrm>
            <a:off x="558800" y="1278469"/>
            <a:ext cx="3572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对</a:t>
            </a:r>
            <a:r>
              <a:rPr lang="zh-CN" altLang="en-US" sz="2000" dirty="0" smtClean="0"/>
              <a:t>每个</a:t>
            </a:r>
            <a:r>
              <a:rPr lang="en-US" altLang="zh-CN" sz="2000" dirty="0" smtClean="0"/>
              <a:t>I/O</a:t>
            </a:r>
            <a:r>
              <a:rPr lang="zh-CN" altLang="en-US" sz="2000" dirty="0" smtClean="0"/>
              <a:t>流</a:t>
            </a:r>
            <a:r>
              <a:rPr lang="zh-CN" altLang="en-US" sz="2000" dirty="0"/>
              <a:t>使用单例</a:t>
            </a:r>
            <a:r>
              <a:rPr lang="zh-CN" altLang="en-US" sz="2000" dirty="0" smtClean="0"/>
              <a:t>模式</a:t>
            </a:r>
            <a:endParaRPr lang="zh-CN" altLang="en-US" sz="2000" dirty="0"/>
          </a:p>
        </p:txBody>
      </p:sp>
      <p:sp>
        <p:nvSpPr>
          <p:cNvPr id="62" name="文本框 61"/>
          <p:cNvSpPr txBox="1"/>
          <p:nvPr/>
        </p:nvSpPr>
        <p:spPr>
          <a:xfrm>
            <a:off x="5401116" y="1257350"/>
            <a:ext cx="3285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en-US" sz="2000" dirty="0" smtClean="0">
                <a:solidFill>
                  <a:srgbClr val="000000"/>
                </a:solidFill>
              </a:rPr>
              <a:t>负责事例</a:t>
            </a:r>
            <a:r>
              <a:rPr lang="zh-CN" altLang="en-US" sz="2000" dirty="0">
                <a:solidFill>
                  <a:srgbClr val="000000"/>
                </a:solidFill>
              </a:rPr>
              <a:t>计算的各</a:t>
            </a:r>
            <a:r>
              <a:rPr lang="en-US" altLang="zh-CN" sz="2000" dirty="0">
                <a:solidFill>
                  <a:srgbClr val="000000"/>
                </a:solidFill>
              </a:rPr>
              <a:t>task</a:t>
            </a:r>
            <a:r>
              <a:rPr lang="zh-CN" altLang="en-US" sz="2000" dirty="0">
                <a:solidFill>
                  <a:srgbClr val="000000"/>
                </a:solidFill>
              </a:rPr>
              <a:t>实例与</a:t>
            </a:r>
            <a:r>
              <a:rPr lang="en-US" altLang="zh-CN" sz="2000" dirty="0">
                <a:solidFill>
                  <a:srgbClr val="000000"/>
                </a:solidFill>
              </a:rPr>
              <a:t>I/O</a:t>
            </a:r>
            <a:r>
              <a:rPr lang="zh-CN" altLang="en-US" sz="2000" dirty="0">
                <a:solidFill>
                  <a:srgbClr val="000000"/>
                </a:solidFill>
              </a:rPr>
              <a:t>解耦</a:t>
            </a:r>
            <a:r>
              <a:rPr lang="zh-CN" altLang="en-US" sz="2000" dirty="0" smtClean="0">
                <a:solidFill>
                  <a:srgbClr val="000000"/>
                </a:solidFill>
              </a:rPr>
              <a:t>和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959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并行环境下的事例内存管理设计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14</a:t>
            </a:fld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06" name="组合 205"/>
          <p:cNvGrpSpPr/>
          <p:nvPr/>
        </p:nvGrpSpPr>
        <p:grpSpPr>
          <a:xfrm>
            <a:off x="694265" y="2947225"/>
            <a:ext cx="7739793" cy="3128129"/>
            <a:chOff x="694265" y="2955692"/>
            <a:chExt cx="7739793" cy="3128129"/>
          </a:xfrm>
        </p:grpSpPr>
        <p:pic>
          <p:nvPicPr>
            <p:cNvPr id="186" name="图片 18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54735" y="2955692"/>
              <a:ext cx="6879323" cy="3128129"/>
            </a:xfrm>
            <a:prstGeom prst="rect">
              <a:avLst/>
            </a:prstGeom>
          </p:spPr>
        </p:pic>
        <p:cxnSp>
          <p:nvCxnSpPr>
            <p:cNvPr id="188" name="直接箭头连接符 187"/>
            <p:cNvCxnSpPr>
              <a:endCxn id="191" idx="3"/>
            </p:cNvCxnSpPr>
            <p:nvPr/>
          </p:nvCxnSpPr>
          <p:spPr>
            <a:xfrm flipH="1">
              <a:off x="1701800" y="3496737"/>
              <a:ext cx="643469" cy="0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文本框 190"/>
            <p:cNvSpPr txBox="1"/>
            <p:nvPr/>
          </p:nvSpPr>
          <p:spPr>
            <a:xfrm>
              <a:off x="694266" y="3327460"/>
              <a:ext cx="10075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Thread 1</a:t>
              </a:r>
              <a:endParaRPr lang="zh-CN" altLang="en-US" sz="1600" dirty="0"/>
            </a:p>
          </p:txBody>
        </p:sp>
        <p:cxnSp>
          <p:nvCxnSpPr>
            <p:cNvPr id="194" name="直接箭头连接符 193"/>
            <p:cNvCxnSpPr>
              <a:endCxn id="195" idx="3"/>
            </p:cNvCxnSpPr>
            <p:nvPr/>
          </p:nvCxnSpPr>
          <p:spPr>
            <a:xfrm flipH="1">
              <a:off x="1701800" y="3835291"/>
              <a:ext cx="860470" cy="115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文本框 194"/>
            <p:cNvSpPr txBox="1"/>
            <p:nvPr/>
          </p:nvSpPr>
          <p:spPr>
            <a:xfrm>
              <a:off x="694266" y="3666129"/>
              <a:ext cx="10075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Thread 2</a:t>
              </a:r>
              <a:endParaRPr lang="zh-CN" altLang="en-US" sz="1600" dirty="0"/>
            </a:p>
          </p:txBody>
        </p:sp>
        <p:cxnSp>
          <p:nvCxnSpPr>
            <p:cNvPr id="199" name="直接箭头连接符 198"/>
            <p:cNvCxnSpPr>
              <a:endCxn id="200" idx="3"/>
            </p:cNvCxnSpPr>
            <p:nvPr/>
          </p:nvCxnSpPr>
          <p:spPr>
            <a:xfrm flipH="1">
              <a:off x="1701801" y="4190893"/>
              <a:ext cx="1143001" cy="115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文本框 199"/>
            <p:cNvSpPr txBox="1"/>
            <p:nvPr/>
          </p:nvSpPr>
          <p:spPr>
            <a:xfrm>
              <a:off x="694267" y="4021731"/>
              <a:ext cx="10075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Thread 3</a:t>
              </a:r>
              <a:endParaRPr lang="zh-CN" altLang="en-US" sz="1600" dirty="0"/>
            </a:p>
          </p:txBody>
        </p:sp>
        <p:cxnSp>
          <p:nvCxnSpPr>
            <p:cNvPr id="201" name="直接箭头连接符 200"/>
            <p:cNvCxnSpPr>
              <a:endCxn id="202" idx="3"/>
            </p:cNvCxnSpPr>
            <p:nvPr/>
          </p:nvCxnSpPr>
          <p:spPr>
            <a:xfrm flipH="1" flipV="1">
              <a:off x="1701799" y="4521206"/>
              <a:ext cx="1667937" cy="6518"/>
            </a:xfrm>
            <a:prstGeom prst="straightConnector1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文本框 201"/>
            <p:cNvSpPr txBox="1"/>
            <p:nvPr/>
          </p:nvSpPr>
          <p:spPr>
            <a:xfrm>
              <a:off x="694265" y="4351929"/>
              <a:ext cx="10075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Thread 4</a:t>
              </a:r>
              <a:endParaRPr lang="zh-CN" altLang="en-US" sz="1600" dirty="0"/>
            </a:p>
          </p:txBody>
        </p:sp>
      </p:grpSp>
      <p:sp>
        <p:nvSpPr>
          <p:cNvPr id="205" name="文本框 204"/>
          <p:cNvSpPr txBox="1"/>
          <p:nvPr/>
        </p:nvSpPr>
        <p:spPr>
          <a:xfrm>
            <a:off x="588956" y="1364417"/>
            <a:ext cx="80216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000" dirty="0" smtClean="0">
                <a:solidFill>
                  <a:srgbClr val="0070C0"/>
                </a:solidFill>
              </a:rPr>
              <a:t>Global Buffer</a:t>
            </a:r>
            <a:r>
              <a:rPr lang="zh-CN" altLang="en-US" sz="2000" dirty="0" smtClean="0">
                <a:solidFill>
                  <a:srgbClr val="0070C0"/>
                </a:solidFill>
              </a:rPr>
              <a:t>：</a:t>
            </a:r>
            <a:r>
              <a:rPr lang="zh-CN" altLang="en-US" sz="2000" dirty="0" smtClean="0">
                <a:solidFill>
                  <a:srgbClr val="000000"/>
                </a:solidFill>
              </a:rPr>
              <a:t>与</a:t>
            </a:r>
            <a:r>
              <a:rPr lang="en-US" altLang="zh-CN" sz="2000" dirty="0" smtClean="0">
                <a:solidFill>
                  <a:srgbClr val="000000"/>
                </a:solidFill>
              </a:rPr>
              <a:t>I/O</a:t>
            </a:r>
            <a:r>
              <a:rPr lang="zh-CN" altLang="en-US" sz="2000" dirty="0" smtClean="0">
                <a:solidFill>
                  <a:srgbClr val="000000"/>
                </a:solidFill>
              </a:rPr>
              <a:t>流绑定，通过缓存避免</a:t>
            </a:r>
            <a:r>
              <a:rPr lang="en-US" altLang="zh-CN" sz="2000" dirty="0" smtClean="0">
                <a:solidFill>
                  <a:srgbClr val="000000"/>
                </a:solidFill>
              </a:rPr>
              <a:t>I/O wait</a:t>
            </a:r>
            <a:r>
              <a:rPr lang="zh-CN" altLang="en-US" sz="2000" dirty="0" smtClean="0">
                <a:solidFill>
                  <a:srgbClr val="000000"/>
                </a:solidFill>
              </a:rPr>
              <a:t>和竞争，同时还可用于保证事例的输出次序</a:t>
            </a:r>
            <a:endParaRPr lang="en-US" altLang="zh-CN" sz="2000" dirty="0" smtClean="0"/>
          </a:p>
          <a:p>
            <a:pPr>
              <a:spcBef>
                <a:spcPts val="1200"/>
              </a:spcBef>
            </a:pPr>
            <a:r>
              <a:rPr lang="en-US" altLang="zh-CN" sz="2000" dirty="0" smtClean="0">
                <a:solidFill>
                  <a:srgbClr val="0070C0"/>
                </a:solidFill>
              </a:rPr>
              <a:t>Local Buffer</a:t>
            </a:r>
            <a:r>
              <a:rPr lang="zh-CN" altLang="en-US" sz="2000" dirty="0" smtClean="0">
                <a:solidFill>
                  <a:srgbClr val="0070C0"/>
                </a:solidFill>
              </a:rPr>
              <a:t>：</a:t>
            </a:r>
            <a:r>
              <a:rPr lang="zh-CN" altLang="en-US" sz="2000" dirty="0"/>
              <a:t>与</a:t>
            </a:r>
            <a:r>
              <a:rPr lang="zh-CN" altLang="en-US" sz="2000" dirty="0" smtClean="0"/>
              <a:t>串行模式</a:t>
            </a:r>
            <a:r>
              <a:rPr lang="en-US" altLang="zh-CN" sz="2000" dirty="0" smtClean="0"/>
              <a:t>Data Buffer</a:t>
            </a:r>
            <a:r>
              <a:rPr lang="zh-CN" altLang="en-US" sz="2000" dirty="0"/>
              <a:t>相同</a:t>
            </a:r>
            <a:r>
              <a:rPr lang="zh-CN" altLang="en-US" sz="2000" dirty="0" smtClean="0"/>
              <a:t>，以兼容用户层串行代码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553676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SNiPER</a:t>
            </a:r>
            <a:r>
              <a:rPr lang="en-US" altLang="zh-CN" dirty="0" smtClean="0"/>
              <a:t> Muster</a:t>
            </a:r>
            <a:r>
              <a:rPr lang="zh-CN" altLang="en-US" dirty="0" smtClean="0"/>
              <a:t>性能优化策略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400" dirty="0" smtClean="0"/>
              <a:t>TBB task</a:t>
            </a:r>
            <a:r>
              <a:rPr lang="zh-CN" altLang="en-US" sz="2400" dirty="0"/>
              <a:t> </a:t>
            </a:r>
            <a:r>
              <a:rPr lang="en-US" altLang="zh-CN" sz="2400" dirty="0" smtClean="0"/>
              <a:t>objects</a:t>
            </a:r>
            <a:r>
              <a:rPr lang="zh-CN" altLang="en-US" sz="2400" dirty="0" smtClean="0"/>
              <a:t>的</a:t>
            </a:r>
            <a:r>
              <a:rPr lang="en-US" altLang="zh-CN" sz="2400" dirty="0" smtClean="0">
                <a:solidFill>
                  <a:srgbClr val="0070C0"/>
                </a:solidFill>
              </a:rPr>
              <a:t>Recycling</a:t>
            </a:r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TBB</a:t>
            </a:r>
            <a:r>
              <a:rPr lang="zh-CN" altLang="en-US" sz="2000" dirty="0" smtClean="0"/>
              <a:t>的</a:t>
            </a:r>
            <a:r>
              <a:rPr lang="en-US" altLang="zh-CN" sz="2000" dirty="0" smtClean="0"/>
              <a:t>recycling</a:t>
            </a:r>
            <a:r>
              <a:rPr lang="zh-CN" altLang="en-US" sz="2000" dirty="0" smtClean="0"/>
              <a:t>机制能避免相同类型</a:t>
            </a:r>
            <a:r>
              <a:rPr lang="en-US" altLang="zh-CN" sz="2000" dirty="0" smtClean="0"/>
              <a:t>task</a:t>
            </a:r>
            <a:r>
              <a:rPr lang="zh-CN" altLang="en-US" sz="2000" dirty="0" smtClean="0"/>
              <a:t>对象的大量构造和析构</a:t>
            </a:r>
            <a:endParaRPr lang="en-US" altLang="zh-CN" sz="2000" dirty="0" smtClean="0"/>
          </a:p>
          <a:p>
            <a:pPr lvl="1">
              <a:spcBef>
                <a:spcPts val="1200"/>
              </a:spcBef>
            </a:pPr>
            <a:r>
              <a:rPr lang="en-US" altLang="zh-CN" sz="2000" dirty="0" err="1" smtClean="0"/>
              <a:t>SNiPER</a:t>
            </a:r>
            <a:r>
              <a:rPr lang="en-US" altLang="zh-CN" sz="2000" dirty="0" smtClean="0"/>
              <a:t> Muster</a:t>
            </a:r>
            <a:r>
              <a:rPr lang="zh-CN" altLang="en-US" sz="2000" dirty="0" smtClean="0"/>
              <a:t>中用于</a:t>
            </a:r>
            <a:r>
              <a:rPr lang="zh-CN" altLang="en-US" sz="2000" dirty="0"/>
              <a:t>事例计算的</a:t>
            </a:r>
            <a:r>
              <a:rPr lang="en-US" altLang="zh-CN" sz="2000" dirty="0"/>
              <a:t>task</a:t>
            </a:r>
            <a:r>
              <a:rPr lang="zh-CN" altLang="en-US" sz="2000" dirty="0" smtClean="0"/>
              <a:t>对象数目与开启的线程数目保持一致，并能持续重复使用</a:t>
            </a:r>
            <a:endParaRPr lang="en-US" altLang="zh-CN" sz="2000" dirty="0" smtClean="0"/>
          </a:p>
          <a:p>
            <a:pPr lvl="1">
              <a:spcBef>
                <a:spcPts val="1200"/>
              </a:spcBef>
            </a:pPr>
            <a:r>
              <a:rPr lang="zh-CN" altLang="en-US" sz="2000" dirty="0" smtClean="0"/>
              <a:t>为</a:t>
            </a:r>
            <a:r>
              <a:rPr lang="en-US" altLang="zh-CN" sz="2000" dirty="0" smtClean="0"/>
              <a:t>I/O</a:t>
            </a:r>
            <a:r>
              <a:rPr lang="zh-CN" altLang="en-US" sz="2000" dirty="0" smtClean="0"/>
              <a:t>等异步操作构建更多的</a:t>
            </a:r>
            <a:r>
              <a:rPr lang="en-US" altLang="zh-CN" sz="2000" dirty="0" smtClean="0"/>
              <a:t>TBB task</a:t>
            </a:r>
            <a:r>
              <a:rPr lang="zh-CN" altLang="en-US" sz="2000" dirty="0" smtClean="0"/>
              <a:t>对象</a:t>
            </a:r>
            <a:endParaRPr lang="en-US" altLang="zh-CN" sz="2000" dirty="0" smtClean="0"/>
          </a:p>
          <a:p>
            <a:pPr>
              <a:spcBef>
                <a:spcPts val="1200"/>
              </a:spcBef>
            </a:pPr>
            <a:r>
              <a:rPr lang="zh-CN" altLang="en-US" sz="2400" dirty="0" smtClean="0"/>
              <a:t>合理利用</a:t>
            </a:r>
            <a:r>
              <a:rPr lang="en-US" altLang="zh-CN" sz="2400" dirty="0" smtClean="0"/>
              <a:t>TBB </a:t>
            </a:r>
            <a:r>
              <a:rPr lang="en-US" altLang="zh-CN" sz="2400" dirty="0" smtClean="0">
                <a:solidFill>
                  <a:srgbClr val="0070C0"/>
                </a:solidFill>
              </a:rPr>
              <a:t>Scheduler Bypass</a:t>
            </a:r>
            <a:endParaRPr lang="en-US" altLang="zh-CN" sz="2400" dirty="0">
              <a:solidFill>
                <a:srgbClr val="0070C0"/>
              </a:solidFill>
            </a:endParaRPr>
          </a:p>
          <a:p>
            <a:pPr lvl="1">
              <a:spcBef>
                <a:spcPts val="1200"/>
              </a:spcBef>
            </a:pPr>
            <a:r>
              <a:rPr lang="zh-CN" altLang="en-US" sz="2000" dirty="0" smtClean="0"/>
              <a:t>在确定的上下文环境中，开发者介入</a:t>
            </a:r>
            <a:r>
              <a:rPr lang="en-US" altLang="zh-CN" sz="2000" dirty="0" smtClean="0"/>
              <a:t>TBB task scheduler</a:t>
            </a:r>
            <a:r>
              <a:rPr lang="zh-CN" altLang="en-US" sz="2000" dirty="0" smtClean="0"/>
              <a:t>，实现对</a:t>
            </a:r>
            <a:r>
              <a:rPr lang="en-US" altLang="zh-CN" sz="2000" dirty="0" smtClean="0"/>
              <a:t>task</a:t>
            </a:r>
            <a:r>
              <a:rPr lang="zh-CN" altLang="en-US" sz="2000" dirty="0" smtClean="0"/>
              <a:t>的更高效调度</a:t>
            </a:r>
            <a:endParaRPr lang="en-US" altLang="zh-CN" sz="2000" dirty="0" smtClean="0"/>
          </a:p>
          <a:p>
            <a:pPr lvl="1">
              <a:spcBef>
                <a:spcPts val="1200"/>
              </a:spcBef>
            </a:pPr>
            <a:r>
              <a:rPr lang="zh-CN" altLang="en-US" sz="2000" dirty="0" smtClean="0"/>
              <a:t>是对</a:t>
            </a:r>
            <a:r>
              <a:rPr lang="en-US" altLang="zh-CN" sz="2000" dirty="0" smtClean="0"/>
              <a:t>TBB task</a:t>
            </a:r>
            <a:r>
              <a:rPr lang="zh-CN" altLang="en-US" sz="2000" dirty="0" smtClean="0"/>
              <a:t>默认调度方法的补充</a:t>
            </a:r>
            <a:endParaRPr lang="zh-CN" altLang="en-US" sz="20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15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22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551889"/>
            <a:ext cx="7924800" cy="446791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800" dirty="0" err="1">
                <a:solidFill>
                  <a:schemeClr val="bg1">
                    <a:lumMod val="65000"/>
                  </a:schemeClr>
                </a:solidFill>
              </a:rPr>
              <a:t>SNiPER</a:t>
            </a: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软件框架概述</a:t>
            </a:r>
            <a:endParaRPr lang="en-US" altLang="zh-CN" sz="28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en-US" altLang="zh-CN" sz="2800" dirty="0" err="1" smtClean="0">
                <a:solidFill>
                  <a:schemeClr val="bg1">
                    <a:lumMod val="65000"/>
                  </a:schemeClr>
                </a:solidFill>
              </a:rPr>
              <a:t>SNiPER</a:t>
            </a:r>
            <a:r>
              <a:rPr lang="zh-CN" altLang="en-US" sz="2800" dirty="0" smtClean="0">
                <a:solidFill>
                  <a:schemeClr val="bg1">
                    <a:lumMod val="65000"/>
                  </a:schemeClr>
                </a:solidFill>
              </a:rPr>
              <a:t>多线程计算的设计和开发</a:t>
            </a:r>
            <a:endParaRPr lang="en-US" altLang="zh-CN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spcBef>
                <a:spcPts val="1200"/>
              </a:spcBef>
            </a:pPr>
            <a:r>
              <a:rPr lang="zh-CN" altLang="en-US" sz="2400" dirty="0" smtClean="0">
                <a:solidFill>
                  <a:schemeClr val="bg1">
                    <a:lumMod val="65000"/>
                  </a:schemeClr>
                </a:solidFill>
              </a:rPr>
              <a:t>基本思想</a:t>
            </a:r>
            <a:endParaRPr lang="en-US" altLang="zh-CN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sz="2400" dirty="0" smtClean="0">
                <a:solidFill>
                  <a:schemeClr val="bg1">
                    <a:lumMod val="65000"/>
                  </a:schemeClr>
                </a:solidFill>
              </a:rPr>
              <a:t>Intel TBB</a:t>
            </a:r>
            <a:r>
              <a:rPr lang="zh-CN" altLang="en-US" sz="2400" dirty="0" smtClean="0">
                <a:solidFill>
                  <a:schemeClr val="bg1">
                    <a:lumMod val="65000"/>
                  </a:schemeClr>
                </a:solidFill>
              </a:rPr>
              <a:t>简介</a:t>
            </a:r>
            <a:endParaRPr lang="en-US" altLang="zh-CN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sz="2400" dirty="0" err="1" smtClean="0">
                <a:solidFill>
                  <a:schemeClr val="bg1">
                    <a:lumMod val="65000"/>
                  </a:schemeClr>
                </a:solidFill>
              </a:rPr>
              <a:t>SNiPER</a:t>
            </a:r>
            <a:r>
              <a:rPr lang="en-US" altLang="zh-CN" sz="2400" dirty="0" smtClean="0">
                <a:solidFill>
                  <a:schemeClr val="bg1">
                    <a:lumMod val="65000"/>
                  </a:schemeClr>
                </a:solidFill>
              </a:rPr>
              <a:t> Muster</a:t>
            </a:r>
            <a:r>
              <a:rPr lang="zh-CN" altLang="en-US" sz="2400" dirty="0" smtClean="0">
                <a:solidFill>
                  <a:schemeClr val="bg1">
                    <a:lumMod val="65000"/>
                  </a:schemeClr>
                </a:solidFill>
              </a:rPr>
              <a:t>的实现</a:t>
            </a:r>
            <a:endParaRPr lang="en-US" altLang="zh-CN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sz="2400" dirty="0" smtClean="0">
                <a:solidFill>
                  <a:schemeClr val="bg1">
                    <a:lumMod val="65000"/>
                  </a:schemeClr>
                </a:solidFill>
              </a:rPr>
              <a:t>I/O</a:t>
            </a:r>
            <a:r>
              <a:rPr lang="zh-CN" altLang="en-US" sz="2400" dirty="0" smtClean="0">
                <a:solidFill>
                  <a:schemeClr val="bg1">
                    <a:lumMod val="65000"/>
                  </a:schemeClr>
                </a:solidFill>
              </a:rPr>
              <a:t>和内存管理的概念设计</a:t>
            </a:r>
            <a:endParaRPr lang="en-US" altLang="zh-CN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2800" dirty="0">
                <a:solidFill>
                  <a:schemeClr val="tx2"/>
                </a:solidFill>
              </a:rPr>
              <a:t>原型系统的测试</a:t>
            </a:r>
            <a:endParaRPr lang="en-US" altLang="zh-CN" sz="2800" dirty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2800" dirty="0" smtClean="0">
                <a:solidFill>
                  <a:schemeClr val="bg1">
                    <a:lumMod val="65000"/>
                  </a:schemeClr>
                </a:solidFill>
              </a:rPr>
              <a:t>总结与计划</a:t>
            </a:r>
            <a:endParaRPr lang="zh-CN" alt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16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714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用户层串行算法兼容性示范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17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57200" y="1011377"/>
            <a:ext cx="826545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rgbClr val="0070C0"/>
                </a:solidFill>
              </a:rPr>
              <a:t>以</a:t>
            </a:r>
            <a:r>
              <a:rPr lang="en-US" altLang="zh-CN" sz="2000" dirty="0" smtClean="0">
                <a:solidFill>
                  <a:srgbClr val="0070C0"/>
                </a:solidFill>
              </a:rPr>
              <a:t>HelloWorld</a:t>
            </a:r>
            <a:r>
              <a:rPr lang="zh-CN" altLang="en-US" sz="2000" dirty="0" smtClean="0">
                <a:solidFill>
                  <a:srgbClr val="0070C0"/>
                </a:solidFill>
              </a:rPr>
              <a:t>算法为例，暂不考虑内存管理与</a:t>
            </a:r>
            <a:r>
              <a:rPr lang="en-US" altLang="zh-CN" sz="2000" dirty="0" smtClean="0">
                <a:solidFill>
                  <a:srgbClr val="0070C0"/>
                </a:solidFill>
              </a:rPr>
              <a:t>I/O</a:t>
            </a:r>
            <a:r>
              <a:rPr lang="zh-CN" altLang="en-US" sz="2000" dirty="0" smtClean="0">
                <a:solidFill>
                  <a:srgbClr val="0070C0"/>
                </a:solidFill>
              </a:rPr>
              <a:t>等共享资源</a:t>
            </a:r>
            <a:endParaRPr lang="en-US" altLang="zh-CN" sz="2000" dirty="0" smtClean="0">
              <a:solidFill>
                <a:srgbClr val="0070C0"/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rgbClr val="0070C0"/>
                </a:solidFill>
              </a:rPr>
              <a:t>定义一</a:t>
            </a:r>
            <a:r>
              <a:rPr lang="zh-CN" altLang="en-US" sz="2000" dirty="0" smtClean="0">
                <a:solidFill>
                  <a:srgbClr val="0070C0"/>
                </a:solidFill>
              </a:rPr>
              <a:t>个待映射的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SNiPER</a:t>
            </a:r>
            <a:r>
              <a:rPr lang="en-US" altLang="zh-CN" sz="2000" dirty="0" smtClean="0">
                <a:solidFill>
                  <a:srgbClr val="0070C0"/>
                </a:solidFill>
              </a:rPr>
              <a:t> Task</a:t>
            </a:r>
            <a:r>
              <a:rPr lang="zh-CN" altLang="en-US" sz="2000" dirty="0" smtClean="0">
                <a:solidFill>
                  <a:srgbClr val="0070C0"/>
                </a:solidFill>
              </a:rPr>
              <a:t>实例，</a:t>
            </a:r>
            <a:r>
              <a:rPr lang="zh-CN" altLang="en-US" sz="2000" dirty="0" smtClean="0">
                <a:solidFill>
                  <a:srgbClr val="0070C0"/>
                </a:solidFill>
              </a:rPr>
              <a:t>几乎与配置串行作业一样</a:t>
            </a:r>
            <a:endParaRPr lang="en-US" altLang="zh-CN" sz="2000" dirty="0" smtClean="0">
              <a:solidFill>
                <a:srgbClr val="0070C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73" y="1790153"/>
            <a:ext cx="8161727" cy="225571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831" y="4469507"/>
            <a:ext cx="8176969" cy="168416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57200" y="4037019"/>
            <a:ext cx="8265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rgbClr val="0070C0"/>
                </a:solidFill>
              </a:rPr>
              <a:t>调用</a:t>
            </a:r>
            <a:r>
              <a:rPr lang="en-US" altLang="zh-CN" sz="2000" dirty="0" smtClean="0">
                <a:solidFill>
                  <a:srgbClr val="0070C0"/>
                </a:solidFill>
              </a:rPr>
              <a:t>Muster</a:t>
            </a:r>
            <a:r>
              <a:rPr lang="zh-CN" altLang="en-US" sz="2000" dirty="0" smtClean="0">
                <a:solidFill>
                  <a:srgbClr val="0070C0"/>
                </a:solidFill>
              </a:rPr>
              <a:t>开启多线程并执行</a:t>
            </a:r>
            <a:endParaRPr lang="en-US" altLang="zh-CN" sz="20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10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性能测试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18</a:t>
            </a:fld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520426"/>
              </p:ext>
            </p:extLst>
          </p:nvPr>
        </p:nvGraphicFramePr>
        <p:xfrm>
          <a:off x="1524000" y="361274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TBB</a:t>
                      </a:r>
                      <a:r>
                        <a:rPr lang="zh-CN" altLang="en-US" dirty="0" smtClean="0"/>
                        <a:t>线程数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运行时间（</a:t>
                      </a:r>
                      <a:r>
                        <a:rPr lang="en-US" altLang="zh-CN" dirty="0" smtClean="0"/>
                        <a:t>s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20.94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12.50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7.43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传统</a:t>
                      </a:r>
                      <a:r>
                        <a:rPr lang="zh-CN" altLang="en-US" dirty="0" smtClean="0"/>
                        <a:t>串行模式（</a:t>
                      </a:r>
                      <a:r>
                        <a:rPr lang="en-US" altLang="zh-CN" dirty="0" smtClean="0"/>
                        <a:t>w/o Muster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18.82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524935" y="1373104"/>
            <a:ext cx="8001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000" dirty="0" smtClean="0"/>
              <a:t>使用</a:t>
            </a:r>
            <a:r>
              <a:rPr lang="en-US" altLang="zh-CN" sz="2000" dirty="0" smtClean="0"/>
              <a:t>”</a:t>
            </a:r>
            <a:r>
              <a:rPr lang="en-US" altLang="zh-CN" sz="2400" dirty="0" smtClean="0"/>
              <a:t>HelloWorld”</a:t>
            </a:r>
            <a:r>
              <a:rPr lang="zh-CN" altLang="en-US" sz="2400" dirty="0" smtClean="0"/>
              <a:t>算法（没有</a:t>
            </a:r>
            <a:r>
              <a:rPr lang="en-US" altLang="zh-CN" sz="2400" dirty="0" smtClean="0"/>
              <a:t>I/O</a:t>
            </a:r>
            <a:r>
              <a:rPr lang="zh-CN" altLang="en-US" sz="2400" dirty="0" smtClean="0"/>
              <a:t>），运行事例</a:t>
            </a:r>
            <a:r>
              <a:rPr lang="en-US" altLang="zh-CN" sz="2400" dirty="0" smtClean="0"/>
              <a:t>30,000,000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event task</a:t>
            </a:r>
            <a:r>
              <a:rPr lang="zh-CN" altLang="en-US" sz="2000" dirty="0" smtClean="0"/>
              <a:t>任务分解的准确性和可靠性</a:t>
            </a:r>
            <a:endParaRPr lang="en-US" altLang="zh-CN" sz="2000" dirty="0" smtClean="0"/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event task</a:t>
            </a:r>
            <a:r>
              <a:rPr lang="zh-CN" altLang="en-US" sz="2000" dirty="0" smtClean="0"/>
              <a:t>实例的调度性能</a:t>
            </a:r>
            <a:endParaRPr lang="en-US" altLang="zh-CN" sz="2000" dirty="0" smtClean="0"/>
          </a:p>
          <a:p>
            <a:pPr>
              <a:spcBef>
                <a:spcPts val="1200"/>
              </a:spcBef>
            </a:pPr>
            <a:r>
              <a:rPr lang="zh-CN" altLang="en-US" sz="2400" dirty="0" smtClean="0"/>
              <a:t>执行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次的平均时间（</a:t>
            </a:r>
            <a:r>
              <a:rPr lang="en-US" altLang="zh-CN" sz="2400" dirty="0" smtClean="0"/>
              <a:t>4</a:t>
            </a:r>
            <a:r>
              <a:rPr lang="zh-CN" altLang="en-US" sz="2400" dirty="0" smtClean="0"/>
              <a:t>核</a:t>
            </a:r>
            <a:r>
              <a:rPr lang="en-US" altLang="zh-CN" sz="2400" dirty="0" smtClean="0"/>
              <a:t>CPU</a:t>
            </a:r>
            <a:r>
              <a:rPr lang="zh-CN" altLang="en-US" sz="2400" dirty="0" smtClean="0"/>
              <a:t>）：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25646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进展</a:t>
            </a:r>
            <a:r>
              <a:rPr lang="zh-CN" altLang="en-US" dirty="0" smtClean="0"/>
              <a:t>总结与开发计划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4706"/>
            <a:ext cx="8229600" cy="478622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sz="2400" dirty="0"/>
              <a:t>进展</a:t>
            </a:r>
            <a:r>
              <a:rPr lang="zh-CN" altLang="en-US" sz="2400" dirty="0" smtClean="0"/>
              <a:t>总结</a:t>
            </a:r>
            <a:endParaRPr lang="en-US" altLang="zh-CN" sz="2400" dirty="0" smtClean="0"/>
          </a:p>
          <a:p>
            <a:pPr lvl="1">
              <a:spcBef>
                <a:spcPts val="1200"/>
              </a:spcBef>
            </a:pPr>
            <a:r>
              <a:rPr lang="zh-CN" altLang="en-US" sz="2000" dirty="0" smtClean="0"/>
              <a:t>基于</a:t>
            </a:r>
            <a:r>
              <a:rPr lang="en-US" altLang="zh-CN" sz="2000" dirty="0" smtClean="0"/>
              <a:t>Intel TBB</a:t>
            </a:r>
            <a:r>
              <a:rPr lang="zh-CN" altLang="en-US" sz="2000" dirty="0" smtClean="0"/>
              <a:t>实现了</a:t>
            </a:r>
            <a:r>
              <a:rPr lang="en-US" altLang="zh-CN" sz="2000" dirty="0" err="1" smtClean="0"/>
              <a:t>SNiPER</a:t>
            </a:r>
            <a:r>
              <a:rPr lang="en-US" altLang="zh-CN" sz="2000" dirty="0" smtClean="0"/>
              <a:t> Muster</a:t>
            </a:r>
            <a:r>
              <a:rPr lang="zh-CN" altLang="en-US" sz="2000" dirty="0" smtClean="0"/>
              <a:t>多线程计算原型系统</a:t>
            </a:r>
            <a:endParaRPr lang="en-US" altLang="zh-CN" sz="2000" dirty="0" smtClean="0"/>
          </a:p>
          <a:p>
            <a:pPr lvl="2">
              <a:spcBef>
                <a:spcPts val="1200"/>
              </a:spcBef>
            </a:pPr>
            <a:r>
              <a:rPr lang="zh-CN" altLang="en-US" sz="1600" dirty="0" smtClean="0"/>
              <a:t>事例级的任务分解和映射</a:t>
            </a:r>
            <a:endParaRPr lang="en-US" altLang="zh-CN" sz="1600" dirty="0" smtClean="0"/>
          </a:p>
          <a:p>
            <a:pPr lvl="2">
              <a:spcBef>
                <a:spcPts val="1200"/>
              </a:spcBef>
            </a:pPr>
            <a:r>
              <a:rPr lang="zh-CN" altLang="en-US" sz="1600" dirty="0" smtClean="0"/>
              <a:t>对</a:t>
            </a:r>
            <a:r>
              <a:rPr lang="en-US" altLang="zh-CN" sz="1600" dirty="0" err="1" smtClean="0"/>
              <a:t>SNiPER</a:t>
            </a:r>
            <a:r>
              <a:rPr lang="zh-CN" altLang="en-US" sz="1600" dirty="0" smtClean="0"/>
              <a:t>核心层模块非侵入式的设计和实现</a:t>
            </a:r>
            <a:endParaRPr lang="en-US" altLang="zh-CN" sz="1600" dirty="0" smtClean="0"/>
          </a:p>
          <a:p>
            <a:pPr lvl="1">
              <a:spcBef>
                <a:spcPts val="1200"/>
              </a:spcBef>
            </a:pPr>
            <a:r>
              <a:rPr lang="zh-CN" altLang="en-US" sz="2000" dirty="0" smtClean="0"/>
              <a:t>对用户（近似）透明，极小化用户的迁移代价</a:t>
            </a:r>
            <a:endParaRPr lang="en-US" altLang="zh-CN" sz="2000" dirty="0" smtClean="0"/>
          </a:p>
          <a:p>
            <a:pPr lvl="1">
              <a:spcBef>
                <a:spcPts val="1200"/>
              </a:spcBef>
            </a:pPr>
            <a:endParaRPr lang="en-US" altLang="zh-CN" sz="2000" dirty="0" smtClean="0"/>
          </a:p>
          <a:p>
            <a:pPr>
              <a:spcBef>
                <a:spcPts val="1200"/>
              </a:spcBef>
            </a:pPr>
            <a:r>
              <a:rPr lang="zh-CN" altLang="en-US" sz="2400" dirty="0" smtClean="0"/>
              <a:t>开发</a:t>
            </a:r>
            <a:r>
              <a:rPr lang="zh-CN" altLang="en-US" sz="2400" dirty="0" smtClean="0"/>
              <a:t>计划</a:t>
            </a:r>
            <a:endParaRPr lang="en-US" altLang="zh-CN" sz="2400" dirty="0" smtClean="0"/>
          </a:p>
          <a:p>
            <a:pPr lvl="1">
              <a:spcBef>
                <a:spcPts val="1200"/>
              </a:spcBef>
            </a:pPr>
            <a:r>
              <a:rPr lang="zh-CN" altLang="en-US" sz="2000" dirty="0" smtClean="0"/>
              <a:t>并行环境</a:t>
            </a:r>
            <a:r>
              <a:rPr lang="zh-CN" altLang="en-US" sz="2000" dirty="0" smtClean="0"/>
              <a:t>下的数据</a:t>
            </a:r>
            <a:r>
              <a:rPr lang="en-US" altLang="zh-CN" sz="2000" dirty="0" smtClean="0"/>
              <a:t>I/O</a:t>
            </a:r>
            <a:r>
              <a:rPr lang="zh-CN" altLang="en-US" sz="2000" dirty="0" smtClean="0"/>
              <a:t>和内存</a:t>
            </a:r>
            <a:r>
              <a:rPr lang="zh-CN" altLang="en-US" sz="2000" dirty="0" smtClean="0"/>
              <a:t>管理的实现</a:t>
            </a:r>
            <a:endParaRPr lang="en-US" altLang="zh-CN" sz="2000" dirty="0" smtClean="0"/>
          </a:p>
          <a:p>
            <a:pPr lvl="1">
              <a:spcBef>
                <a:spcPts val="1200"/>
              </a:spcBef>
            </a:pPr>
            <a:r>
              <a:rPr lang="en-US" altLang="zh-CN" sz="2000" dirty="0" smtClean="0"/>
              <a:t>JUNO</a:t>
            </a:r>
            <a:r>
              <a:rPr lang="zh-CN" altLang="en-US" sz="2000" dirty="0" smtClean="0"/>
              <a:t>等实验中的实践应用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19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89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551889"/>
            <a:ext cx="7924800" cy="446791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800" dirty="0" err="1" smtClean="0">
                <a:solidFill>
                  <a:schemeClr val="tx2"/>
                </a:solidFill>
              </a:rPr>
              <a:t>SNiPER</a:t>
            </a:r>
            <a:r>
              <a:rPr lang="zh-CN" altLang="en-US" sz="2800" dirty="0" smtClean="0">
                <a:solidFill>
                  <a:schemeClr val="tx2"/>
                </a:solidFill>
              </a:rPr>
              <a:t>软件框架概述</a:t>
            </a:r>
            <a:endParaRPr lang="en-US" altLang="zh-CN" sz="2800" dirty="0" smtClean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</a:pPr>
            <a:r>
              <a:rPr lang="en-US" altLang="zh-CN" sz="2800" dirty="0" err="1" smtClean="0">
                <a:solidFill>
                  <a:schemeClr val="bg1">
                    <a:lumMod val="65000"/>
                  </a:schemeClr>
                </a:solidFill>
              </a:rPr>
              <a:t>SNiPER</a:t>
            </a:r>
            <a:r>
              <a:rPr lang="zh-CN" altLang="en-US" sz="2800" dirty="0" smtClean="0">
                <a:solidFill>
                  <a:schemeClr val="bg1">
                    <a:lumMod val="65000"/>
                  </a:schemeClr>
                </a:solidFill>
              </a:rPr>
              <a:t>多线程计算的设计和开发</a:t>
            </a:r>
            <a:endParaRPr lang="en-US" altLang="zh-CN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spcBef>
                <a:spcPts val="1200"/>
              </a:spcBef>
            </a:pPr>
            <a:r>
              <a:rPr lang="zh-CN" altLang="en-US" sz="2400" dirty="0" smtClean="0">
                <a:solidFill>
                  <a:schemeClr val="bg1">
                    <a:lumMod val="65000"/>
                  </a:schemeClr>
                </a:solidFill>
              </a:rPr>
              <a:t>基本思想</a:t>
            </a:r>
            <a:endParaRPr lang="en-US" altLang="zh-CN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sz="2400" dirty="0" smtClean="0">
                <a:solidFill>
                  <a:schemeClr val="bg1">
                    <a:lumMod val="65000"/>
                  </a:schemeClr>
                </a:solidFill>
              </a:rPr>
              <a:t>Intel TBB</a:t>
            </a:r>
            <a:r>
              <a:rPr lang="zh-CN" altLang="en-US" sz="2400" dirty="0" smtClean="0">
                <a:solidFill>
                  <a:schemeClr val="bg1">
                    <a:lumMod val="65000"/>
                  </a:schemeClr>
                </a:solidFill>
              </a:rPr>
              <a:t>简介</a:t>
            </a:r>
            <a:endParaRPr lang="en-US" altLang="zh-CN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sz="2400" dirty="0" err="1" smtClean="0">
                <a:solidFill>
                  <a:schemeClr val="bg1">
                    <a:lumMod val="65000"/>
                  </a:schemeClr>
                </a:solidFill>
              </a:rPr>
              <a:t>SNiPER</a:t>
            </a:r>
            <a:r>
              <a:rPr lang="en-US" altLang="zh-CN" sz="2400" dirty="0" smtClean="0">
                <a:solidFill>
                  <a:schemeClr val="bg1">
                    <a:lumMod val="65000"/>
                  </a:schemeClr>
                </a:solidFill>
              </a:rPr>
              <a:t> Muster</a:t>
            </a:r>
            <a:r>
              <a:rPr lang="zh-CN" altLang="en-US" sz="2400" dirty="0" smtClean="0">
                <a:solidFill>
                  <a:schemeClr val="bg1">
                    <a:lumMod val="65000"/>
                  </a:schemeClr>
                </a:solidFill>
              </a:rPr>
              <a:t>的实现</a:t>
            </a:r>
            <a:endParaRPr lang="en-US" altLang="zh-CN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sz="2400" dirty="0" smtClean="0">
                <a:solidFill>
                  <a:schemeClr val="bg1">
                    <a:lumMod val="65000"/>
                  </a:schemeClr>
                </a:solidFill>
              </a:rPr>
              <a:t>I/O</a:t>
            </a:r>
            <a:r>
              <a:rPr lang="zh-CN" altLang="en-US" sz="2400" dirty="0" smtClean="0">
                <a:solidFill>
                  <a:schemeClr val="bg1">
                    <a:lumMod val="65000"/>
                  </a:schemeClr>
                </a:solidFill>
              </a:rPr>
              <a:t>和内存管理的概念设计</a:t>
            </a:r>
            <a:endParaRPr lang="en-US" altLang="zh-CN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2800" dirty="0" smtClean="0">
                <a:solidFill>
                  <a:schemeClr val="bg1">
                    <a:lumMod val="65000"/>
                  </a:schemeClr>
                </a:solidFill>
              </a:rPr>
              <a:t>原型系统的测试</a:t>
            </a:r>
            <a:endParaRPr lang="en-US" altLang="zh-CN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2800" dirty="0" smtClean="0">
                <a:solidFill>
                  <a:schemeClr val="bg1">
                    <a:lumMod val="65000"/>
                  </a:schemeClr>
                </a:solidFill>
              </a:rPr>
              <a:t>总结与计划</a:t>
            </a:r>
            <a:endParaRPr lang="zh-CN" alt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2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20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2723657"/>
            <a:ext cx="8229600" cy="1524000"/>
          </a:xfrm>
          <a:prstGeom prst="rect">
            <a:avLst/>
          </a:prstGeom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defRPr/>
            </a:pPr>
            <a:r>
              <a:rPr lang="en-US" altLang="zh-CN" sz="7200" b="1" i="1" kern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方正舒体" pitchFamily="2" charset="-122"/>
              </a:rPr>
              <a:t>Thanks !</a:t>
            </a:r>
          </a:p>
        </p:txBody>
      </p:sp>
    </p:spTree>
    <p:extLst>
      <p:ext uri="{BB962C8B-B14F-4D97-AF65-F5344CB8AC3E}">
        <p14:creationId xmlns:p14="http://schemas.microsoft.com/office/powerpoint/2010/main" val="238377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离线软件系统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3</a:t>
            </a:fld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/>
          <a:srcRect l="9976" t="16535" r="6245" b="14499"/>
          <a:stretch/>
        </p:blipFill>
        <p:spPr>
          <a:xfrm>
            <a:off x="918000" y="2645088"/>
            <a:ext cx="7308000" cy="33840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645458" y="1217585"/>
            <a:ext cx="78082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基础软件库</a:t>
            </a:r>
            <a:r>
              <a:rPr lang="zh-CN" altLang="en-US" sz="2000" dirty="0" smtClean="0"/>
              <a:t>：高能物理领域内被广泛使用的大量软件工具</a:t>
            </a:r>
            <a:endParaRPr lang="en-US" altLang="zh-CN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数据处理系统：从实验“原始数据”到“</a:t>
            </a:r>
            <a:r>
              <a:rPr lang="zh-CN" altLang="en-US" sz="2000" dirty="0" smtClean="0">
                <a:sym typeface="Wingdings" panose="05000000000000000000" pitchFamily="2" charset="2"/>
              </a:rPr>
              <a:t>物理成果</a:t>
            </a:r>
            <a:r>
              <a:rPr lang="zh-CN" altLang="en-US" sz="2000" dirty="0" smtClean="0"/>
              <a:t>”</a:t>
            </a:r>
            <a:r>
              <a:rPr lang="zh-CN" altLang="en-US" sz="2000" dirty="0" smtClean="0">
                <a:sym typeface="Wingdings" panose="05000000000000000000" pitchFamily="2" charset="2"/>
              </a:rPr>
              <a:t>的输运工具</a:t>
            </a:r>
            <a:endParaRPr lang="en-US" altLang="zh-CN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软件框架：连接物理学家与软件，并承载数据处理系统的桥梁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7747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基于</a:t>
            </a:r>
            <a:r>
              <a:rPr lang="en-US" altLang="zh-CN" dirty="0" err="1" smtClean="0"/>
              <a:t>SNiPER</a:t>
            </a:r>
            <a:r>
              <a:rPr lang="zh-CN" altLang="en-US" dirty="0" smtClean="0"/>
              <a:t>的软件层次结构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4</a:t>
            </a:fld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81" name="组合 80"/>
          <p:cNvGrpSpPr/>
          <p:nvPr/>
        </p:nvGrpSpPr>
        <p:grpSpPr>
          <a:xfrm>
            <a:off x="785785" y="1428736"/>
            <a:ext cx="7643867" cy="4572032"/>
            <a:chOff x="785785" y="1428736"/>
            <a:chExt cx="7643867" cy="4572032"/>
          </a:xfrm>
        </p:grpSpPr>
        <p:sp>
          <p:nvSpPr>
            <p:cNvPr id="82" name="文本框 25"/>
            <p:cNvSpPr txBox="1"/>
            <p:nvPr/>
          </p:nvSpPr>
          <p:spPr>
            <a:xfrm>
              <a:off x="3428992" y="4357694"/>
              <a:ext cx="2143140" cy="523220"/>
            </a:xfrm>
            <a:prstGeom prst="rect">
              <a:avLst/>
            </a:prstGeom>
            <a:solidFill>
              <a:srgbClr val="9BBB59">
                <a:lumMod val="40000"/>
                <a:lumOff val="60000"/>
              </a:srgbClr>
            </a:solidFill>
            <a:ln w="15875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zh-CN" sz="2800" kern="0" dirty="0" err="1">
                  <a:solidFill>
                    <a:srgbClr val="FF0000"/>
                  </a:solidFill>
                  <a:latin typeface="微软雅黑" charset="0"/>
                  <a:ea typeface="微软雅黑" charset="0"/>
                  <a:cs typeface="微软雅黑" charset="0"/>
                </a:rPr>
                <a:t>SNiPER</a:t>
              </a:r>
              <a:r>
                <a:rPr lang="en-US" altLang="zh-CN" sz="2800" kern="0" dirty="0">
                  <a:solidFill>
                    <a:srgbClr val="FF0000"/>
                  </a:solidFill>
                  <a:latin typeface="微软雅黑" charset="0"/>
                  <a:ea typeface="微软雅黑" charset="0"/>
                  <a:cs typeface="微软雅黑" charset="0"/>
                </a:rPr>
                <a:t> </a:t>
              </a:r>
            </a:p>
          </p:txBody>
        </p:sp>
        <p:sp>
          <p:nvSpPr>
            <p:cNvPr id="83" name="矩形 82"/>
            <p:cNvSpPr/>
            <p:nvPr/>
          </p:nvSpPr>
          <p:spPr>
            <a:xfrm>
              <a:off x="3071802" y="1857364"/>
              <a:ext cx="2857520" cy="1571636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457200" indent="-457200">
                <a:defRPr/>
              </a:pPr>
              <a:r>
                <a:rPr lang="en-US" altLang="zh-CN" sz="2000" b="1" kern="0" dirty="0">
                  <a:solidFill>
                    <a:sysClr val="window" lastClr="FFFFFF"/>
                  </a:solidFill>
                  <a:latin typeface="Calibri"/>
                </a:rPr>
                <a:t>In an </a:t>
              </a:r>
              <a:r>
                <a:rPr lang="en-US" altLang="zh-CN" sz="2000" b="1" kern="0" dirty="0">
                  <a:solidFill>
                    <a:srgbClr val="FFFF00"/>
                  </a:solidFill>
                  <a:latin typeface="Calibri"/>
                </a:rPr>
                <a:t>User Algorithm</a:t>
              </a:r>
              <a:r>
                <a:rPr lang="en-US" altLang="zh-CN" sz="2000" b="1" kern="0" dirty="0">
                  <a:solidFill>
                    <a:sysClr val="window" lastClr="FFFFFF"/>
                  </a:solidFill>
                  <a:latin typeface="Calibri"/>
                </a:rPr>
                <a:t>:</a:t>
              </a:r>
            </a:p>
            <a:p>
              <a:pPr marL="457200" indent="-457200">
                <a:buFont typeface="+mj-lt"/>
                <a:buAutoNum type="arabicPeriod"/>
                <a:defRPr/>
              </a:pPr>
              <a:r>
                <a:rPr lang="en-US" altLang="zh-CN" b="1" kern="0" dirty="0">
                  <a:solidFill>
                    <a:sysClr val="window" lastClr="FFFFFF"/>
                  </a:solidFill>
                  <a:latin typeface="Calibri"/>
                </a:rPr>
                <a:t>get data from memory</a:t>
              </a:r>
            </a:p>
            <a:p>
              <a:pPr marL="457200" indent="-457200">
                <a:buFont typeface="+mj-lt"/>
                <a:buAutoNum type="arabicPeriod"/>
                <a:defRPr/>
              </a:pPr>
              <a:r>
                <a:rPr lang="en-US" altLang="zh-CN" b="1" kern="0" dirty="0">
                  <a:solidFill>
                    <a:sysClr val="window" lastClr="FFFFFF"/>
                  </a:solidFill>
                  <a:latin typeface="Calibri"/>
                </a:rPr>
                <a:t>execute calculation</a:t>
              </a:r>
            </a:p>
            <a:p>
              <a:pPr marL="457200" indent="-457200">
                <a:buFont typeface="+mj-lt"/>
                <a:buAutoNum type="arabicPeriod"/>
                <a:defRPr/>
              </a:pPr>
              <a:r>
                <a:rPr lang="en-US" altLang="zh-CN" b="1" kern="0" dirty="0">
                  <a:solidFill>
                    <a:sysClr val="window" lastClr="FFFFFF"/>
                  </a:solidFill>
                  <a:latin typeface="Calibri"/>
                </a:rPr>
                <a:t>put results back to memory</a:t>
              </a:r>
            </a:p>
          </p:txBody>
        </p:sp>
        <p:sp>
          <p:nvSpPr>
            <p:cNvPr id="84" name="右箭头 83"/>
            <p:cNvSpPr/>
            <p:nvPr/>
          </p:nvSpPr>
          <p:spPr>
            <a:xfrm rot="12661294">
              <a:off x="1863289" y="3826908"/>
              <a:ext cx="1639141" cy="200695"/>
            </a:xfrm>
            <a:prstGeom prst="rightArrow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85" name="右箭头 84"/>
            <p:cNvSpPr/>
            <p:nvPr/>
          </p:nvSpPr>
          <p:spPr>
            <a:xfrm rot="8853487">
              <a:off x="5467259" y="3808433"/>
              <a:ext cx="1738285" cy="197044"/>
            </a:xfrm>
            <a:prstGeom prst="rightArrow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643438" y="5000636"/>
              <a:ext cx="3429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2000" kern="0" dirty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I/O: disk, DB, network, grid…</a:t>
              </a:r>
              <a:endParaRPr lang="zh-CN" altLang="en-US" sz="2000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6357950" y="3792684"/>
              <a:ext cx="207170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kern="0" dirty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Collect algorithm results</a:t>
              </a:r>
              <a:endParaRPr lang="zh-CN" altLang="en-US" sz="2000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928662" y="3792684"/>
              <a:ext cx="192882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kern="0" dirty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Prepare data to be processed</a:t>
              </a:r>
              <a:endParaRPr lang="zh-CN" altLang="en-US" sz="2000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89" name="直接箭头连接符 88"/>
            <p:cNvCxnSpPr>
              <a:stCxn id="82" idx="0"/>
              <a:endCxn id="83" idx="2"/>
            </p:cNvCxnSpPr>
            <p:nvPr/>
          </p:nvCxnSpPr>
          <p:spPr>
            <a:xfrm rot="5400000" flipH="1" flipV="1">
              <a:off x="4036215" y="3893347"/>
              <a:ext cx="928694" cy="1588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90" name="矩形 89"/>
            <p:cNvSpPr/>
            <p:nvPr/>
          </p:nvSpPr>
          <p:spPr>
            <a:xfrm>
              <a:off x="3286116" y="3643314"/>
              <a:ext cx="242889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2000" kern="0" dirty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features such as</a:t>
              </a:r>
            </a:p>
            <a:p>
              <a:pPr algn="ctr">
                <a:defRPr/>
              </a:pPr>
              <a:r>
                <a:rPr lang="en-US" altLang="zh-CN" sz="2000" kern="0" dirty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geometry …</a:t>
              </a:r>
              <a:endParaRPr lang="zh-CN" altLang="en-US" sz="2000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1" name="矩形 90"/>
            <p:cNvSpPr/>
            <p:nvPr/>
          </p:nvSpPr>
          <p:spPr>
            <a:xfrm>
              <a:off x="928662" y="2143116"/>
              <a:ext cx="192882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kern="0" dirty="0">
                  <a:solidFill>
                    <a:srgbClr val="0070C0"/>
                  </a:solidFill>
                  <a:latin typeface="Calibri" pitchFamily="34" charset="0"/>
                  <a:ea typeface="Cambria Math" pitchFamily="18" charset="0"/>
                  <a:cs typeface="Calibri" pitchFamily="34" charset="0"/>
                </a:rPr>
                <a:t>No need to care where the data comes from</a:t>
              </a:r>
              <a:endParaRPr lang="zh-CN" altLang="en-US" sz="2000" kern="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>
              <a:off x="6286512" y="2127585"/>
              <a:ext cx="192882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kern="0" dirty="0">
                  <a:solidFill>
                    <a:srgbClr val="0070C0"/>
                  </a:solidFill>
                  <a:latin typeface="Calibri" pitchFamily="34" charset="0"/>
                  <a:ea typeface="Cambria Math" pitchFamily="18" charset="0"/>
                  <a:cs typeface="Calibri" pitchFamily="34" charset="0"/>
                </a:rPr>
                <a:t>No need to care where the data will go</a:t>
              </a:r>
              <a:endParaRPr lang="zh-CN" altLang="en-US" sz="2000" kern="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785786" y="1428736"/>
              <a:ext cx="7500990" cy="2071702"/>
            </a:xfrm>
            <a:prstGeom prst="rect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85785" y="1428736"/>
              <a:ext cx="46468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2000" b="1" kern="0" dirty="0">
                  <a:solidFill>
                    <a:srgbClr val="C00000"/>
                  </a:solidFill>
                  <a:latin typeface="Calibri" pitchFamily="34" charset="0"/>
                  <a:ea typeface="Cambria Math" pitchFamily="18" charset="0"/>
                  <a:cs typeface="Calibri" pitchFamily="34" charset="0"/>
                </a:rPr>
                <a:t>User’s Application </a:t>
              </a:r>
              <a:r>
                <a:rPr lang="en-US" altLang="zh-CN" sz="2000" b="1" kern="0" dirty="0" smtClean="0">
                  <a:solidFill>
                    <a:srgbClr val="C00000"/>
                  </a:solidFill>
                  <a:latin typeface="Calibri" pitchFamily="34" charset="0"/>
                  <a:ea typeface="Cambria Math" pitchFamily="18" charset="0"/>
                  <a:cs typeface="Calibri" pitchFamily="34" charset="0"/>
                </a:rPr>
                <a:t>Layer</a:t>
              </a:r>
              <a:r>
                <a:rPr lang="zh-CN" altLang="en-US" sz="2000" b="1" kern="0" dirty="0" smtClean="0">
                  <a:solidFill>
                    <a:srgbClr val="C00000"/>
                  </a:solidFill>
                  <a:latin typeface="Calibri" pitchFamily="34" charset="0"/>
                  <a:ea typeface="Cambria Math" pitchFamily="18" charset="0"/>
                  <a:cs typeface="Calibri" pitchFamily="34" charset="0"/>
                </a:rPr>
                <a:t>（用户代码层）</a:t>
              </a:r>
              <a:endParaRPr lang="zh-CN" altLang="en-US" sz="2000" b="1" kern="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785786" y="3643314"/>
              <a:ext cx="7500990" cy="1785950"/>
            </a:xfrm>
            <a:prstGeom prst="rect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85786" y="5029154"/>
              <a:ext cx="3429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2000" b="1" kern="0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Core Software </a:t>
              </a:r>
              <a:r>
                <a:rPr lang="en-US" altLang="zh-CN" sz="2000" b="1" kern="0" dirty="0" smtClean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Layer</a:t>
              </a:r>
              <a:r>
                <a:rPr lang="zh-CN" altLang="en-US" sz="2000" b="1" kern="0" dirty="0" smtClean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（核心层）</a:t>
              </a:r>
              <a:endParaRPr lang="zh-CN" altLang="en-US" sz="2000" b="1" kern="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785786" y="5572140"/>
              <a:ext cx="7500990" cy="428628"/>
            </a:xfrm>
            <a:prstGeom prst="rect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85785" y="5572140"/>
              <a:ext cx="38576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2000" b="1" kern="0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Python UI </a:t>
              </a:r>
              <a:r>
                <a:rPr lang="en-US" altLang="zh-CN" sz="2000" b="1" kern="0" dirty="0" smtClean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Layer</a:t>
              </a:r>
              <a:r>
                <a:rPr lang="zh-CN" altLang="en-US" sz="2000" b="1" kern="0" dirty="0" smtClean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（用户配置层）</a:t>
              </a:r>
              <a:endParaRPr lang="zh-CN" altLang="en-US" sz="2000" b="1" kern="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>
              <a:off x="5432612" y="5600658"/>
              <a:ext cx="285416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kern="0" dirty="0" smtClean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Configure and run 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a </a:t>
              </a:r>
              <a:r>
                <a:rPr lang="en-US" altLang="zh-CN" sz="2000" kern="0" dirty="0" smtClean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job</a:t>
              </a:r>
              <a:endParaRPr lang="zh-CN" altLang="en-US" sz="2000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0" name="直角双向箭头 99"/>
            <p:cNvSpPr/>
            <p:nvPr/>
          </p:nvSpPr>
          <p:spPr>
            <a:xfrm rot="5400000">
              <a:off x="4214810" y="4929198"/>
              <a:ext cx="428628" cy="428628"/>
            </a:xfrm>
            <a:prstGeom prst="leftUpArrow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69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551889"/>
            <a:ext cx="7924800" cy="446791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800" dirty="0" err="1">
                <a:solidFill>
                  <a:schemeClr val="bg1">
                    <a:lumMod val="65000"/>
                  </a:schemeClr>
                </a:solidFill>
              </a:rPr>
              <a:t>SNiPER</a:t>
            </a: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软件框架概述</a:t>
            </a:r>
            <a:endParaRPr lang="en-US" altLang="zh-CN" sz="28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en-US" altLang="zh-CN" sz="2800" dirty="0" err="1" smtClean="0">
                <a:solidFill>
                  <a:schemeClr val="tx2"/>
                </a:solidFill>
              </a:rPr>
              <a:t>SNiPER</a:t>
            </a:r>
            <a:r>
              <a:rPr lang="zh-CN" altLang="en-US" sz="2800" dirty="0" smtClean="0">
                <a:solidFill>
                  <a:schemeClr val="tx2"/>
                </a:solidFill>
              </a:rPr>
              <a:t>多线程计算的设计和开发</a:t>
            </a:r>
            <a:endParaRPr lang="en-US" altLang="zh-CN" sz="2800" dirty="0" smtClean="0">
              <a:solidFill>
                <a:schemeClr val="tx2"/>
              </a:solidFill>
            </a:endParaRPr>
          </a:p>
          <a:p>
            <a:pPr lvl="1">
              <a:spcBef>
                <a:spcPts val="1200"/>
              </a:spcBef>
            </a:pPr>
            <a:r>
              <a:rPr lang="zh-CN" altLang="en-US" sz="2400" dirty="0" smtClean="0">
                <a:solidFill>
                  <a:schemeClr val="tx2"/>
                </a:solidFill>
              </a:rPr>
              <a:t>基本思想</a:t>
            </a:r>
            <a:endParaRPr lang="en-US" altLang="zh-CN" sz="2400" dirty="0" smtClean="0">
              <a:solidFill>
                <a:schemeClr val="tx2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sz="2400" dirty="0" smtClean="0">
                <a:solidFill>
                  <a:schemeClr val="tx2"/>
                </a:solidFill>
              </a:rPr>
              <a:t>Intel TBB</a:t>
            </a:r>
            <a:r>
              <a:rPr lang="zh-CN" altLang="en-US" sz="2400" dirty="0" smtClean="0">
                <a:solidFill>
                  <a:schemeClr val="tx2"/>
                </a:solidFill>
              </a:rPr>
              <a:t>简介</a:t>
            </a:r>
            <a:endParaRPr lang="en-US" altLang="zh-CN" sz="2400" dirty="0" smtClean="0">
              <a:solidFill>
                <a:schemeClr val="tx2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sz="2400" dirty="0" err="1" smtClean="0">
                <a:solidFill>
                  <a:schemeClr val="tx2"/>
                </a:solidFill>
              </a:rPr>
              <a:t>SNiPER</a:t>
            </a:r>
            <a:r>
              <a:rPr lang="en-US" altLang="zh-CN" sz="2400" dirty="0" smtClean="0">
                <a:solidFill>
                  <a:schemeClr val="tx2"/>
                </a:solidFill>
              </a:rPr>
              <a:t> Muster</a:t>
            </a:r>
            <a:r>
              <a:rPr lang="zh-CN" altLang="en-US" sz="2400" dirty="0" smtClean="0">
                <a:solidFill>
                  <a:schemeClr val="tx2"/>
                </a:solidFill>
              </a:rPr>
              <a:t>的实现</a:t>
            </a:r>
            <a:endParaRPr lang="en-US" altLang="zh-CN" sz="2400" dirty="0" smtClean="0">
              <a:solidFill>
                <a:schemeClr val="tx2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zh-CN" sz="2400" dirty="0" smtClean="0">
                <a:solidFill>
                  <a:schemeClr val="tx2"/>
                </a:solidFill>
              </a:rPr>
              <a:t>I/O</a:t>
            </a:r>
            <a:r>
              <a:rPr lang="zh-CN" altLang="en-US" sz="2400" dirty="0" smtClean="0">
                <a:solidFill>
                  <a:schemeClr val="tx2"/>
                </a:solidFill>
              </a:rPr>
              <a:t>和内存管理的概念设计</a:t>
            </a:r>
            <a:endParaRPr lang="en-US" altLang="zh-CN" sz="2400" dirty="0" smtClean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2800" dirty="0" smtClean="0">
                <a:solidFill>
                  <a:schemeClr val="bg1">
                    <a:lumMod val="65000"/>
                  </a:schemeClr>
                </a:solidFill>
              </a:rPr>
              <a:t>原型系统的测试</a:t>
            </a:r>
            <a:endParaRPr lang="en-US" altLang="zh-CN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2800" dirty="0" smtClean="0">
                <a:solidFill>
                  <a:schemeClr val="bg1">
                    <a:lumMod val="65000"/>
                  </a:schemeClr>
                </a:solidFill>
              </a:rPr>
              <a:t>总结与计划</a:t>
            </a:r>
            <a:endParaRPr lang="zh-CN" alt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5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141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SNiPER</a:t>
            </a:r>
            <a:r>
              <a:rPr lang="zh-CN" altLang="en-US" dirty="0"/>
              <a:t>多线程计算的基本</a:t>
            </a:r>
            <a:r>
              <a:rPr lang="zh-CN" altLang="en-US" dirty="0" smtClean="0"/>
              <a:t>需求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57200" y="1329267"/>
            <a:ext cx="8229600" cy="480166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sz="2400" dirty="0" smtClean="0"/>
              <a:t>软件框架的特征</a:t>
            </a:r>
            <a:endParaRPr lang="en-US" altLang="zh-CN" sz="2400" dirty="0" smtClean="0"/>
          </a:p>
          <a:p>
            <a:pPr lvl="1">
              <a:spcBef>
                <a:spcPts val="1200"/>
              </a:spcBef>
            </a:pPr>
            <a:r>
              <a:rPr lang="zh-CN" altLang="en-US" sz="2000" dirty="0" smtClean="0"/>
              <a:t>可靠性、</a:t>
            </a:r>
            <a:r>
              <a:rPr lang="zh-CN" altLang="en-US" sz="2000" dirty="0" smtClean="0"/>
              <a:t>稳定性、运行效率等软件系统基础特征</a:t>
            </a:r>
            <a:endParaRPr lang="en-US" altLang="zh-CN" sz="2000" dirty="0" smtClean="0"/>
          </a:p>
          <a:p>
            <a:pPr lvl="1">
              <a:spcBef>
                <a:spcPts val="1200"/>
              </a:spcBef>
            </a:pPr>
            <a:r>
              <a:rPr lang="zh-CN" altLang="en-US" sz="2000" dirty="0" smtClean="0"/>
              <a:t>提供主体流程控制和用户层代码规范，不涉及具体的数据处理过程</a:t>
            </a:r>
            <a:endParaRPr lang="en-US" altLang="zh-CN" sz="2000" dirty="0" smtClean="0"/>
          </a:p>
          <a:p>
            <a:pPr lvl="1">
              <a:spcBef>
                <a:spcPts val="1200"/>
              </a:spcBef>
            </a:pPr>
            <a:r>
              <a:rPr lang="zh-CN" altLang="en-US" sz="2000" dirty="0" smtClean="0">
                <a:solidFill>
                  <a:srgbClr val="0070C0"/>
                </a:solidFill>
              </a:rPr>
              <a:t>核心层接口和功能的连续性，避免用户层代码大规模改动</a:t>
            </a:r>
            <a:endParaRPr lang="en-US" altLang="zh-CN" sz="2000" dirty="0" smtClean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2400" dirty="0" smtClean="0"/>
              <a:t>软件顶层设计</a:t>
            </a:r>
            <a:endParaRPr lang="en-US" altLang="zh-CN" sz="2400" dirty="0" smtClean="0"/>
          </a:p>
          <a:p>
            <a:pPr lvl="1">
              <a:spcBef>
                <a:spcPts val="1200"/>
              </a:spcBef>
            </a:pPr>
            <a:r>
              <a:rPr lang="zh-CN" altLang="en-US" sz="2000" dirty="0"/>
              <a:t>能够</a:t>
            </a:r>
            <a:r>
              <a:rPr lang="zh-CN" altLang="en-US" sz="2000" dirty="0" smtClean="0"/>
              <a:t>兼容多种并行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异构计算技术（多线程、</a:t>
            </a:r>
            <a:r>
              <a:rPr lang="en-US" altLang="zh-CN" sz="2000" dirty="0" smtClean="0"/>
              <a:t>MPI</a:t>
            </a:r>
            <a:r>
              <a:rPr lang="zh-CN" altLang="en-US" sz="2000" dirty="0" smtClean="0"/>
              <a:t>、</a:t>
            </a:r>
            <a:r>
              <a:rPr lang="en-US" altLang="zh-CN" sz="2000" dirty="0" smtClean="0"/>
              <a:t>GPU</a:t>
            </a:r>
            <a:r>
              <a:rPr lang="zh-CN" altLang="en-US" sz="2000" dirty="0" smtClean="0"/>
              <a:t>等）</a:t>
            </a:r>
            <a:endParaRPr lang="en-US" altLang="zh-CN" sz="2000" dirty="0" smtClean="0"/>
          </a:p>
          <a:p>
            <a:pPr lvl="1">
              <a:spcBef>
                <a:spcPts val="1200"/>
              </a:spcBef>
            </a:pPr>
            <a:r>
              <a:rPr lang="zh-CN" altLang="en-US" sz="2000" dirty="0" smtClean="0"/>
              <a:t>能够兼容串行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并行的用户层代码</a:t>
            </a:r>
            <a:endParaRPr lang="en-US" altLang="zh-CN" sz="2000" dirty="0" smtClean="0"/>
          </a:p>
          <a:p>
            <a:pPr lvl="2">
              <a:spcBef>
                <a:spcPts val="1200"/>
              </a:spcBef>
            </a:pPr>
            <a:r>
              <a:rPr lang="zh-CN" altLang="en-US" sz="1600" dirty="0" smtClean="0"/>
              <a:t>用户层串行代码（需满足少量规范）</a:t>
            </a:r>
            <a:r>
              <a:rPr lang="zh-CN" altLang="en-US" sz="1600" dirty="0" smtClean="0"/>
              <a:t>，由框架核心层提供并行计算能力</a:t>
            </a:r>
            <a:endParaRPr lang="en-US" altLang="zh-CN" sz="1600" dirty="0" smtClean="0"/>
          </a:p>
          <a:p>
            <a:pPr lvl="2">
              <a:spcBef>
                <a:spcPts val="1200"/>
              </a:spcBef>
            </a:pPr>
            <a:r>
              <a:rPr lang="zh-CN" altLang="en-US" sz="1600" dirty="0" smtClean="0"/>
              <a:t>支持多种形式的用户层并行代码（</a:t>
            </a:r>
            <a:r>
              <a:rPr lang="en-US" altLang="zh-CN" sz="1600" dirty="0" smtClean="0"/>
              <a:t>TBB</a:t>
            </a:r>
            <a:r>
              <a:rPr lang="zh-CN" altLang="en-US" sz="1600" dirty="0" smtClean="0"/>
              <a:t>、</a:t>
            </a:r>
            <a:r>
              <a:rPr lang="en-US" altLang="zh-CN" sz="1600" dirty="0" err="1" smtClean="0"/>
              <a:t>OpenMP</a:t>
            </a:r>
            <a:r>
              <a:rPr lang="zh-CN" altLang="en-US" sz="1600" dirty="0" smtClean="0"/>
              <a:t>、</a:t>
            </a:r>
            <a:r>
              <a:rPr lang="en-US" altLang="zh-CN" sz="1600" dirty="0" smtClean="0"/>
              <a:t>Raw Thread</a:t>
            </a:r>
            <a:r>
              <a:rPr lang="zh-CN" altLang="en-US" sz="1600" dirty="0" smtClean="0"/>
              <a:t>等）</a:t>
            </a:r>
            <a:endParaRPr lang="en-US" altLang="zh-CN" sz="1600" dirty="0" smtClean="0"/>
          </a:p>
          <a:p>
            <a:pPr lvl="1">
              <a:spcBef>
                <a:spcPts val="1200"/>
              </a:spcBef>
            </a:pPr>
            <a:r>
              <a:rPr lang="zh-CN" altLang="en-US" sz="2000" dirty="0" smtClean="0">
                <a:solidFill>
                  <a:srgbClr val="0070C0"/>
                </a:solidFill>
              </a:rPr>
              <a:t>对用户（</a:t>
            </a:r>
            <a:r>
              <a:rPr lang="zh-CN" altLang="en-US" sz="2000" dirty="0" smtClean="0">
                <a:solidFill>
                  <a:srgbClr val="0070C0"/>
                </a:solidFill>
              </a:rPr>
              <a:t>近似）透明，</a:t>
            </a:r>
            <a:r>
              <a:rPr lang="zh-CN" altLang="en-US" sz="2000" dirty="0" smtClean="0">
                <a:solidFill>
                  <a:srgbClr val="0070C0"/>
                </a:solidFill>
              </a:rPr>
              <a:t>从串行计算向</a:t>
            </a:r>
            <a:r>
              <a:rPr lang="zh-CN" altLang="en-US" sz="2000" dirty="0" smtClean="0">
                <a:solidFill>
                  <a:srgbClr val="0070C0"/>
                </a:solidFill>
              </a:rPr>
              <a:t>并行计算迁移的代价足够</a:t>
            </a:r>
            <a:r>
              <a:rPr lang="zh-CN" altLang="en-US" sz="2000" dirty="0" smtClean="0">
                <a:solidFill>
                  <a:srgbClr val="0070C0"/>
                </a:solidFill>
              </a:rPr>
              <a:t>小</a:t>
            </a:r>
            <a:endParaRPr lang="en-US" altLang="zh-CN" sz="2000" dirty="0" smtClean="0">
              <a:solidFill>
                <a:srgbClr val="0070C0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6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23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SNiPER</a:t>
            </a:r>
            <a:r>
              <a:rPr lang="zh-CN" altLang="en-US" dirty="0" smtClean="0"/>
              <a:t>多线程计算的设计思想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7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46847" y="1190686"/>
            <a:ext cx="826545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err="1" smtClean="0">
                <a:solidFill>
                  <a:srgbClr val="0070C0"/>
                </a:solidFill>
              </a:rPr>
              <a:t>SNiPER</a:t>
            </a:r>
            <a:r>
              <a:rPr lang="zh-CN" altLang="en-US" sz="2400" dirty="0">
                <a:solidFill>
                  <a:srgbClr val="0070C0"/>
                </a:solidFill>
              </a:rPr>
              <a:t>的</a:t>
            </a:r>
            <a:r>
              <a:rPr lang="zh-CN" altLang="en-US" sz="2400" dirty="0" smtClean="0">
                <a:solidFill>
                  <a:srgbClr val="0070C0"/>
                </a:solidFill>
              </a:rPr>
              <a:t>技术</a:t>
            </a:r>
            <a:r>
              <a:rPr lang="zh-CN" altLang="en-US" sz="2400" dirty="0" smtClean="0">
                <a:solidFill>
                  <a:srgbClr val="0070C0"/>
                </a:solidFill>
              </a:rPr>
              <a:t>后发优势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err="1" smtClean="0"/>
              <a:t>SNiPER</a:t>
            </a:r>
            <a:r>
              <a:rPr lang="zh-CN" altLang="en-US" sz="2000" dirty="0" smtClean="0"/>
              <a:t>的初始版本中虽未实现多线程计算，但其底层设计已充分考虑了并行计算的需求</a:t>
            </a:r>
            <a:endParaRPr lang="en-US" altLang="zh-CN" sz="20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err="1" smtClean="0"/>
              <a:t>SNiPER</a:t>
            </a:r>
            <a:r>
              <a:rPr lang="zh-CN" altLang="en-US" sz="2000" dirty="0" smtClean="0"/>
              <a:t>支持相互独立的多</a:t>
            </a:r>
            <a:r>
              <a:rPr lang="zh-CN" altLang="en-US" sz="2000" dirty="0" smtClean="0"/>
              <a:t>个</a:t>
            </a:r>
            <a:r>
              <a:rPr lang="en-US" altLang="zh-CN" sz="2000" dirty="0" smtClean="0"/>
              <a:t>Task</a:t>
            </a:r>
            <a:r>
              <a:rPr lang="zh-CN" altLang="en-US" sz="2000" dirty="0" smtClean="0"/>
              <a:t>实例</a:t>
            </a:r>
            <a:r>
              <a:rPr lang="zh-CN" altLang="en-US" sz="2000" dirty="0" smtClean="0"/>
              <a:t>，能够直观对应</a:t>
            </a:r>
            <a:r>
              <a:rPr lang="zh-CN" altLang="en-US" sz="2000" dirty="0" smtClean="0"/>
              <a:t>到不同线程上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 err="1" smtClean="0">
                <a:solidFill>
                  <a:srgbClr val="0070C0"/>
                </a:solidFill>
              </a:rPr>
              <a:t>SNiPER</a:t>
            </a:r>
            <a:r>
              <a:rPr lang="zh-CN" altLang="en-US" sz="2400" dirty="0" smtClean="0">
                <a:solidFill>
                  <a:srgbClr val="0070C0"/>
                </a:solidFill>
              </a:rPr>
              <a:t>多线程计算的努力方向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以</a:t>
            </a:r>
            <a:r>
              <a:rPr lang="zh-CN" altLang="en-US" sz="2000" dirty="0" smtClean="0">
                <a:solidFill>
                  <a:srgbClr val="FF0000"/>
                </a:solidFill>
              </a:rPr>
              <a:t>非侵入</a:t>
            </a:r>
            <a:r>
              <a:rPr lang="zh-CN" altLang="en-US" sz="2000" dirty="0" smtClean="0"/>
              <a:t>的方式实现多线程并行计算</a:t>
            </a:r>
            <a:endParaRPr lang="en-US" altLang="zh-CN" sz="2000" dirty="0" smtClean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多</a:t>
            </a:r>
            <a:r>
              <a:rPr lang="zh-CN" altLang="en-US" dirty="0" smtClean="0"/>
              <a:t>线程相关的主体代码在核心层代码（</a:t>
            </a:r>
            <a:r>
              <a:rPr lang="en-US" altLang="zh-CN" dirty="0" err="1" smtClean="0"/>
              <a:t>SniperKernel</a:t>
            </a:r>
            <a:r>
              <a:rPr lang="zh-CN" altLang="en-US" dirty="0" smtClean="0"/>
              <a:t>）之外实现</a:t>
            </a:r>
            <a:endParaRPr lang="en-US" altLang="zh-CN" dirty="0" smtClean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核心</a:t>
            </a:r>
            <a:r>
              <a:rPr lang="zh-CN" altLang="en-US" dirty="0" smtClean="0"/>
              <a:t>层代码不依赖多线程环境</a:t>
            </a:r>
            <a:r>
              <a:rPr lang="zh-CN" altLang="en-US" dirty="0" smtClean="0"/>
              <a:t>，兼容</a:t>
            </a:r>
            <a:r>
              <a:rPr lang="zh-CN" altLang="en-US" dirty="0" smtClean="0"/>
              <a:t>已</a:t>
            </a:r>
            <a:r>
              <a:rPr lang="zh-CN" altLang="en-US" dirty="0" smtClean="0"/>
              <a:t>有的用户层串行</a:t>
            </a:r>
            <a:r>
              <a:rPr lang="zh-CN" altLang="en-US" dirty="0" smtClean="0"/>
              <a:t>代码</a:t>
            </a:r>
            <a:endParaRPr lang="en-US" altLang="zh-CN" sz="20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尽可能少的修改用户接口，避免用户代码大规模改动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70C0"/>
                </a:solidFill>
              </a:rPr>
              <a:t>采用已经开源的</a:t>
            </a:r>
            <a:r>
              <a:rPr lang="en-US" altLang="zh-CN" sz="2400" dirty="0" smtClean="0">
                <a:solidFill>
                  <a:srgbClr val="0070C0"/>
                </a:solidFill>
              </a:rPr>
              <a:t>Intel TBB</a:t>
            </a:r>
            <a:r>
              <a:rPr lang="zh-CN" altLang="en-US" sz="2400" dirty="0" smtClean="0">
                <a:solidFill>
                  <a:srgbClr val="0070C0"/>
                </a:solidFill>
              </a:rPr>
              <a:t>任务并行软件库</a:t>
            </a:r>
            <a:endParaRPr lang="en-US" altLang="zh-CN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78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Intel TBB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07068"/>
            <a:ext cx="8229600" cy="462386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sz="2400" dirty="0" smtClean="0"/>
              <a:t>高层次的概念抽象，可应用于软件系统的顶层设计</a:t>
            </a:r>
            <a:endParaRPr lang="en-US" altLang="zh-CN" sz="2400" dirty="0" smtClean="0"/>
          </a:p>
          <a:p>
            <a:pPr>
              <a:spcBef>
                <a:spcPts val="1200"/>
              </a:spcBef>
            </a:pPr>
            <a:r>
              <a:rPr lang="en-US" altLang="zh-CN" sz="2400" dirty="0" smtClean="0"/>
              <a:t>Intel </a:t>
            </a:r>
            <a:r>
              <a:rPr lang="en-US" altLang="zh-CN" sz="2400" dirty="0" smtClean="0"/>
              <a:t>TBB task</a:t>
            </a:r>
          </a:p>
          <a:p>
            <a:pPr lvl="1">
              <a:spcBef>
                <a:spcPts val="1200"/>
              </a:spcBef>
            </a:pPr>
            <a:r>
              <a:rPr lang="zh-CN" altLang="en-US" sz="2000" dirty="0"/>
              <a:t>能</a:t>
            </a:r>
            <a:r>
              <a:rPr lang="zh-CN" altLang="en-US" sz="2000" dirty="0" smtClean="0"/>
              <a:t>被独立分解，可并发执行的计算任务</a:t>
            </a:r>
            <a:endParaRPr lang="en-US" altLang="zh-CN" sz="2000" dirty="0" smtClean="0"/>
          </a:p>
          <a:p>
            <a:pPr lvl="1">
              <a:spcBef>
                <a:spcPts val="1200"/>
              </a:spcBef>
            </a:pPr>
            <a:r>
              <a:rPr lang="zh-CN" altLang="en-US" sz="2000" dirty="0"/>
              <a:t>轻</a:t>
            </a:r>
            <a:r>
              <a:rPr lang="zh-CN" altLang="en-US" sz="2000" dirty="0" smtClean="0"/>
              <a:t>量，相对线程能够以极高的效率创建和调度</a:t>
            </a:r>
            <a:endParaRPr lang="en-US" altLang="zh-CN" sz="2000" dirty="0" smtClean="0"/>
          </a:p>
          <a:p>
            <a:pPr>
              <a:spcBef>
                <a:spcPts val="1200"/>
              </a:spcBef>
            </a:pPr>
            <a:r>
              <a:rPr lang="en-US" altLang="zh-CN" sz="2400" dirty="0" smtClean="0"/>
              <a:t>Intel TBB task scheduler</a:t>
            </a:r>
          </a:p>
          <a:p>
            <a:pPr lvl="1">
              <a:spcBef>
                <a:spcPts val="1200"/>
              </a:spcBef>
            </a:pPr>
            <a:r>
              <a:rPr lang="zh-CN" altLang="en-US" sz="2000" dirty="0" smtClean="0"/>
              <a:t>处理</a:t>
            </a:r>
            <a:r>
              <a:rPr lang="en-US" altLang="zh-CN" sz="2000" dirty="0" smtClean="0"/>
              <a:t>TBB task</a:t>
            </a:r>
            <a:r>
              <a:rPr lang="zh-CN" altLang="en-US" sz="2000" dirty="0"/>
              <a:t>实例</a:t>
            </a:r>
            <a:r>
              <a:rPr lang="zh-CN" altLang="en-US" sz="2000" dirty="0" smtClean="0"/>
              <a:t>之间的依赖关系和执行次序</a:t>
            </a:r>
            <a:endParaRPr lang="en-US" altLang="zh-CN" sz="2000" dirty="0" smtClean="0"/>
          </a:p>
          <a:p>
            <a:pPr lvl="1">
              <a:spcBef>
                <a:spcPts val="1200"/>
              </a:spcBef>
            </a:pPr>
            <a:r>
              <a:rPr lang="zh-CN" altLang="en-US" sz="2000" dirty="0" smtClean="0"/>
              <a:t>负责线程间的负载平衡</a:t>
            </a:r>
            <a:endParaRPr lang="en-US" altLang="zh-CN" sz="2000" dirty="0" smtClean="0"/>
          </a:p>
          <a:p>
            <a:pPr lvl="2">
              <a:spcBef>
                <a:spcPts val="1200"/>
              </a:spcBef>
            </a:pPr>
            <a:r>
              <a:rPr lang="zh-CN" altLang="en-US" sz="2000" dirty="0" smtClean="0"/>
              <a:t>忙碌线程上的</a:t>
            </a:r>
            <a:r>
              <a:rPr lang="en-US" altLang="zh-CN" sz="2000" dirty="0" smtClean="0"/>
              <a:t>task</a:t>
            </a:r>
            <a:r>
              <a:rPr lang="zh-CN" altLang="en-US" sz="2000" dirty="0" smtClean="0"/>
              <a:t>实例可迁移至空闲线程（任务窃取）</a:t>
            </a:r>
            <a:endParaRPr lang="en-US" altLang="zh-CN" sz="2000" dirty="0" smtClean="0"/>
          </a:p>
          <a:p>
            <a:pPr lvl="2">
              <a:spcBef>
                <a:spcPts val="1200"/>
              </a:spcBef>
            </a:pPr>
            <a:r>
              <a:rPr lang="zh-CN" altLang="en-US" sz="2000" dirty="0" smtClean="0"/>
              <a:t>高层次的任务抽象能有效减少线程间通信和竞争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8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Intel TBB task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9</a:t>
            </a:fld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3574" y="1229823"/>
            <a:ext cx="5377143" cy="4920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16469" y="1703264"/>
            <a:ext cx="30988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/>
              <a:t>典型的</a:t>
            </a:r>
            <a:r>
              <a:rPr lang="en-US" altLang="zh-CN" sz="2000" dirty="0" smtClean="0"/>
              <a:t>task::state() </a:t>
            </a:r>
            <a:r>
              <a:rPr lang="zh-CN" altLang="en-US" sz="2000" dirty="0" smtClean="0"/>
              <a:t>转换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i="1" dirty="0" smtClean="0"/>
              <a:t>[ Ref: Intel TBB manual ]</a:t>
            </a:r>
            <a:endParaRPr lang="en-US" altLang="zh-CN" i="1" dirty="0"/>
          </a:p>
        </p:txBody>
      </p:sp>
      <p:sp>
        <p:nvSpPr>
          <p:cNvPr id="7" name="文本框 6"/>
          <p:cNvSpPr txBox="1"/>
          <p:nvPr/>
        </p:nvSpPr>
        <p:spPr>
          <a:xfrm>
            <a:off x="516469" y="3354096"/>
            <a:ext cx="3098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/>
              <a:t>基于</a:t>
            </a:r>
            <a:r>
              <a:rPr lang="en-US" altLang="zh-CN" sz="2000" dirty="0" smtClean="0"/>
              <a:t>TBB</a:t>
            </a:r>
            <a:r>
              <a:rPr lang="zh-CN" altLang="en-US" sz="2000" dirty="0" smtClean="0"/>
              <a:t>的软件设计</a:t>
            </a:r>
            <a:endParaRPr lang="en-US" altLang="zh-CN" sz="20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/>
              <a:t>任务抽象和分解</a:t>
            </a:r>
            <a:endParaRPr lang="en-US" altLang="zh-CN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/>
              <a:t>创建大量</a:t>
            </a:r>
            <a:r>
              <a:rPr lang="en-US" altLang="zh-CN" dirty="0" smtClean="0"/>
              <a:t>task</a:t>
            </a:r>
            <a:r>
              <a:rPr lang="zh-CN" altLang="en-US" dirty="0" smtClean="0"/>
              <a:t>实例</a:t>
            </a:r>
            <a:endParaRPr lang="en-US" altLang="zh-CN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/>
              <a:t>交由</a:t>
            </a:r>
            <a:r>
              <a:rPr lang="en-US" altLang="zh-CN" dirty="0" smtClean="0"/>
              <a:t>task scheduler</a:t>
            </a:r>
            <a:r>
              <a:rPr lang="zh-CN" altLang="en-US" dirty="0" smtClean="0"/>
              <a:t>负责剩余的工作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9769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IHEP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FU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1241</Words>
  <Application>Microsoft Office PowerPoint</Application>
  <PresentationFormat>全屏显示(4:3)</PresentationFormat>
  <Paragraphs>249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方正舒体</vt:lpstr>
      <vt:lpstr>华文彩云</vt:lpstr>
      <vt:lpstr>宋体</vt:lpstr>
      <vt:lpstr>微软雅黑</vt:lpstr>
      <vt:lpstr>Arial</vt:lpstr>
      <vt:lpstr>Calibri</vt:lpstr>
      <vt:lpstr>Cambria Math</vt:lpstr>
      <vt:lpstr>Garamond</vt:lpstr>
      <vt:lpstr>Times New Roman</vt:lpstr>
      <vt:lpstr>Wingdings</vt:lpstr>
      <vt:lpstr>zIHEP</vt:lpstr>
      <vt:lpstr>MFU</vt:lpstr>
      <vt:lpstr>SNiPER软件框架     多线程并行计算研究</vt:lpstr>
      <vt:lpstr>主要内容</vt:lpstr>
      <vt:lpstr>离线软件系统</vt:lpstr>
      <vt:lpstr>基于SNiPER的软件层次结构</vt:lpstr>
      <vt:lpstr>主要内容</vt:lpstr>
      <vt:lpstr>SNiPER多线程计算的基本需求</vt:lpstr>
      <vt:lpstr>SNiPER多线程计算的设计思想</vt:lpstr>
      <vt:lpstr>Intel TBB简介</vt:lpstr>
      <vt:lpstr>Intel TBB task</vt:lpstr>
      <vt:lpstr>多线程SNiPER的主体结构</vt:lpstr>
      <vt:lpstr>SNiPER核心层串行模式</vt:lpstr>
      <vt:lpstr>SNiPER Muster多线程模式</vt:lpstr>
      <vt:lpstr>并行环境下的I/O概念设计</vt:lpstr>
      <vt:lpstr>并行环境下的事例内存管理设计</vt:lpstr>
      <vt:lpstr>SNiPER Muster性能优化策略</vt:lpstr>
      <vt:lpstr>主要内容</vt:lpstr>
      <vt:lpstr>用户层串行算法兼容性示范</vt:lpstr>
      <vt:lpstr>性能测试</vt:lpstr>
      <vt:lpstr>进展总结与开发计划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SNiPER软件框架    与并行计算进展</dc:title>
  <dc:creator>邹佳恒</dc:creator>
  <cp:lastModifiedBy>邹佳恒</cp:lastModifiedBy>
  <cp:revision>105</cp:revision>
  <dcterms:created xsi:type="dcterms:W3CDTF">2017-06-05T13:23:13Z</dcterms:created>
  <dcterms:modified xsi:type="dcterms:W3CDTF">2017-07-04T18:49:44Z</dcterms:modified>
</cp:coreProperties>
</file>