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56" r:id="rId4"/>
    <p:sldId id="282" r:id="rId5"/>
    <p:sldId id="275" r:id="rId6"/>
    <p:sldId id="274" r:id="rId7"/>
    <p:sldId id="281" r:id="rId8"/>
    <p:sldId id="258" r:id="rId9"/>
    <p:sldId id="278" r:id="rId10"/>
    <p:sldId id="279" r:id="rId11"/>
    <p:sldId id="276" r:id="rId12"/>
    <p:sldId id="277" r:id="rId13"/>
    <p:sldId id="280" r:id="rId14"/>
    <p:sldId id="260" r:id="rId15"/>
    <p:sldId id="259" r:id="rId16"/>
    <p:sldId id="261" r:id="rId17"/>
    <p:sldId id="263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69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78F4-C18B-48EC-9055-35D023B3036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E15A-D7A9-4169-A7C2-BCB1B8BA29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08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25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87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2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7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49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3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8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7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1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CA0E-3945-47E9-A9AA-27ACE9347398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7210-6342-4CBD-AECC-FD7487F246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2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"/>
            <a:ext cx="9144000" cy="3654674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89"/>
          <p:cNvSpPr txBox="1"/>
          <p:nvPr/>
        </p:nvSpPr>
        <p:spPr>
          <a:xfrm>
            <a:off x="4855647" y="5067112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第十八届全国科学计算与信息化会议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966304" y="4981983"/>
            <a:ext cx="4067038" cy="1165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4915958" y="3881926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WR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自动刻度装置设计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773" y="6210551"/>
            <a:ext cx="424342" cy="424342"/>
          </a:xfrm>
          <a:prstGeom prst="rect">
            <a:avLst/>
          </a:prstGeom>
          <a:solidFill>
            <a:srgbClr val="5C307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90"/>
          <p:cNvSpPr txBox="1"/>
          <p:nvPr/>
        </p:nvSpPr>
        <p:spPr>
          <a:xfrm>
            <a:off x="1139508" y="5545364"/>
            <a:ext cx="77320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@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叶一锰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–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清华大学工程物理系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指导老师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龚光华 副教授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2017-7-6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3773" y="6627119"/>
            <a:ext cx="44082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0" y="3770844"/>
            <a:ext cx="9144000" cy="56736"/>
            <a:chOff x="30834" y="1305568"/>
            <a:chExt cx="8816454" cy="66133"/>
          </a:xfrm>
        </p:grpSpPr>
        <p:sp>
          <p:nvSpPr>
            <p:cNvPr id="29" name="矩形 28"/>
            <p:cNvSpPr/>
            <p:nvPr/>
          </p:nvSpPr>
          <p:spPr>
            <a:xfrm>
              <a:off x="30834" y="1305568"/>
              <a:ext cx="5800300" cy="659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886861" y="1305712"/>
              <a:ext cx="2960427" cy="65989"/>
            </a:xfrm>
            <a:prstGeom prst="rect">
              <a:avLst/>
            </a:prstGeom>
            <a:solidFill>
              <a:srgbClr val="5C3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" y="266701"/>
            <a:ext cx="3137850" cy="13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功能设计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-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校验模式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09" y="2443629"/>
            <a:ext cx="1264746" cy="37641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12" y="3032970"/>
            <a:ext cx="4656138" cy="243892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13271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9"/>
          <p:cNvSpPr txBox="1"/>
          <p:nvPr/>
        </p:nvSpPr>
        <p:spPr>
          <a:xfrm>
            <a:off x="937723" y="2908166"/>
            <a:ext cx="362203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r>
              <a:rPr lang="zh-CN" altLang="en-US" dirty="0" smtClean="0"/>
              <a:t>设备硬件由树莓派、</a:t>
            </a:r>
            <a:r>
              <a:rPr lang="en-US" altLang="zh-CN" dirty="0" smtClean="0"/>
              <a:t>Cute-WR</a:t>
            </a:r>
            <a:r>
              <a:rPr lang="zh-CN" altLang="en-US" dirty="0" smtClean="0"/>
              <a:t>板和底板构成。</a:t>
            </a:r>
            <a:endParaRPr lang="en-US" altLang="zh-CN" dirty="0" smtClean="0"/>
          </a:p>
          <a:p>
            <a:pPr>
              <a:tabLst>
                <a:tab pos="623888" algn="l"/>
              </a:tabLs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①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树莓派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：承担控制、数据处理、补偿操作以及外界通讯的任务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>
              <a:tabLst>
                <a:tab pos="623888" algn="l"/>
                <a:tab pos="804863" algn="l"/>
              </a:tabLst>
            </a:pPr>
            <a:r>
              <a:rPr lang="zh-CN" altLang="en-US" dirty="0" smtClean="0"/>
              <a:t>②</a:t>
            </a:r>
            <a:r>
              <a:rPr lang="en-US" altLang="zh-CN" b="1" dirty="0" smtClean="0"/>
              <a:t>Cute-WR</a:t>
            </a:r>
            <a:r>
              <a:rPr lang="zh-CN" altLang="en-US" b="1" dirty="0" smtClean="0"/>
              <a:t>板</a:t>
            </a:r>
            <a:r>
              <a:rPr lang="zh-CN" altLang="en-US" dirty="0" smtClean="0"/>
              <a:t>：同时作为</a:t>
            </a:r>
            <a:r>
              <a:rPr lang="en-US" altLang="zh-CN" dirty="0" smtClean="0"/>
              <a:t>TDC</a:t>
            </a:r>
            <a:r>
              <a:rPr lang="zh-CN" altLang="en-US" dirty="0"/>
              <a:t>与</a:t>
            </a:r>
            <a:r>
              <a:rPr lang="en-US" altLang="zh-CN" dirty="0" smtClean="0"/>
              <a:t>WR</a:t>
            </a:r>
            <a:r>
              <a:rPr lang="zh-CN" altLang="en-US" dirty="0" smtClean="0"/>
              <a:t>节点</a:t>
            </a:r>
            <a:endParaRPr lang="en-US" altLang="zh-CN" dirty="0" smtClean="0"/>
          </a:p>
          <a:p>
            <a:pPr>
              <a:tabLst>
                <a:tab pos="623888" algn="l"/>
              </a:tabLs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③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底板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：树莓派与</a:t>
            </a:r>
            <a:r>
              <a:rPr lang="en-US" altLang="zh-CN" dirty="0"/>
              <a:t>Cute-WR</a:t>
            </a:r>
            <a:r>
              <a:rPr lang="zh-CN" altLang="en-US" dirty="0" smtClean="0"/>
              <a:t>板的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供电</a:t>
            </a:r>
            <a:r>
              <a:rPr lang="zh-CN" altLang="en-US" dirty="0" smtClean="0"/>
              <a:t>与通讯。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硬件实现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098446" y="2308090"/>
            <a:ext cx="2879725" cy="365315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1501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9"/>
          <p:cNvSpPr txBox="1"/>
          <p:nvPr/>
        </p:nvSpPr>
        <p:spPr>
          <a:xfrm>
            <a:off x="653215" y="2559037"/>
            <a:ext cx="3550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 smtClean="0"/>
              <a:t>软件包括：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上的</a:t>
            </a:r>
            <a:r>
              <a:rPr lang="en-US" altLang="zh-CN" dirty="0" smtClean="0"/>
              <a:t>VHDL</a:t>
            </a:r>
            <a:r>
              <a:rPr lang="zh-CN" altLang="en-US" dirty="0" smtClean="0"/>
              <a:t>代码、</a:t>
            </a:r>
            <a:r>
              <a:rPr lang="zh-CN" altLang="en-US" dirty="0"/>
              <a:t>树莓派的</a:t>
            </a:r>
            <a:r>
              <a:rPr lang="en-US" altLang="zh-CN" dirty="0"/>
              <a:t>python</a:t>
            </a:r>
            <a:r>
              <a:rPr lang="zh-CN" altLang="en-US" dirty="0"/>
              <a:t>脚本</a:t>
            </a:r>
            <a:r>
              <a:rPr lang="zh-CN" altLang="en-US" dirty="0" smtClean="0"/>
              <a:t>、手机安卓端的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程序。</a:t>
            </a:r>
            <a:endParaRPr lang="en-US" altLang="zh-CN" dirty="0" smtClean="0"/>
          </a:p>
          <a:p>
            <a:pPr>
              <a:lnSpc>
                <a:spcPct val="100000"/>
              </a:lnSpc>
              <a:tabLst>
                <a:tab pos="355600" algn="l"/>
              </a:tabLst>
            </a:pPr>
            <a:endParaRPr lang="en-US" altLang="zh-CN" dirty="0" smtClean="0"/>
          </a:p>
          <a:p>
            <a:pPr>
              <a:lnSpc>
                <a:spcPct val="100000"/>
              </a:lnSpc>
              <a:tabLst>
                <a:tab pos="355600" algn="l"/>
              </a:tabLst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FPGA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：实现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TDC</a:t>
            </a:r>
            <a:r>
              <a:rPr lang="zh-CN" altLang="en-US" dirty="0" smtClean="0"/>
              <a:t>数据采集控制、数据的</a:t>
            </a:r>
            <a:r>
              <a:rPr lang="en-US" altLang="zh-CN" dirty="0" smtClean="0"/>
              <a:t>SPI</a:t>
            </a:r>
            <a:r>
              <a:rPr lang="zh-CN" altLang="en-US" dirty="0" smtClean="0"/>
              <a:t>传输</a:t>
            </a:r>
            <a:endParaRPr lang="en-US" altLang="zh-CN" dirty="0" smtClean="0"/>
          </a:p>
          <a:p>
            <a:pPr>
              <a:lnSpc>
                <a:spcPct val="100000"/>
              </a:lnSpc>
              <a:tabLst>
                <a:tab pos="355600" algn="l"/>
              </a:tabLst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tabLst>
                <a:tab pos="355600" algn="l"/>
              </a:tabLst>
            </a:pPr>
            <a:r>
              <a:rPr lang="zh-CN" altLang="en-US" b="1" dirty="0" smtClean="0"/>
              <a:t>树莓派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TDC</a:t>
            </a:r>
            <a:r>
              <a:rPr lang="zh-CN" altLang="en-US" dirty="0" smtClean="0"/>
              <a:t>数据处理、</a:t>
            </a:r>
            <a:r>
              <a:rPr lang="en-US" altLang="zh-CN" dirty="0" smtClean="0"/>
              <a:t>WR</a:t>
            </a:r>
            <a:r>
              <a:rPr lang="zh-CN" altLang="en-US" dirty="0" smtClean="0"/>
              <a:t>节点状态读取、</a:t>
            </a:r>
            <a:r>
              <a:rPr lang="en-US" altLang="zh-CN" dirty="0" smtClean="0"/>
              <a:t>WR</a:t>
            </a:r>
            <a:r>
              <a:rPr lang="zh-CN" altLang="en-US" dirty="0" smtClean="0"/>
              <a:t>节点延迟补偿、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服务器</a:t>
            </a:r>
            <a:endParaRPr lang="en-US" altLang="zh-CN" dirty="0" smtClean="0"/>
          </a:p>
          <a:p>
            <a:pPr>
              <a:lnSpc>
                <a:spcPct val="100000"/>
              </a:lnSpc>
              <a:tabLst>
                <a:tab pos="355600" algn="l"/>
              </a:tabLst>
            </a:pPr>
            <a:endParaRPr lang="en-US" altLang="zh-CN" dirty="0" smtClean="0"/>
          </a:p>
          <a:p>
            <a:pPr>
              <a:lnSpc>
                <a:spcPct val="100000"/>
              </a:lnSpc>
              <a:tabLst>
                <a:tab pos="355600" algn="l"/>
              </a:tabLst>
            </a:pPr>
            <a:r>
              <a:rPr lang="zh-CN" altLang="en-US" b="1" dirty="0" smtClean="0"/>
              <a:t>手机端</a:t>
            </a:r>
            <a:r>
              <a:rPr lang="zh-CN" altLang="en-US" dirty="0" smtClean="0"/>
              <a:t>：</a:t>
            </a:r>
            <a:r>
              <a:rPr lang="zh-CN" altLang="en-US" dirty="0"/>
              <a:t>自动</a:t>
            </a:r>
            <a:r>
              <a:rPr lang="zh-CN" altLang="en-US" dirty="0" smtClean="0"/>
              <a:t>刻度参数的</a:t>
            </a:r>
            <a:r>
              <a:rPr lang="en-US" altLang="zh-CN" dirty="0" smtClean="0"/>
              <a:t>GUI</a:t>
            </a:r>
            <a:r>
              <a:rPr lang="zh-CN" altLang="en-US" dirty="0" smtClean="0"/>
              <a:t>显示、设备控制</a:t>
            </a:r>
            <a:endParaRPr lang="en-US" altLang="zh-CN" dirty="0" smtClean="0"/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软件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实现</a:t>
            </a: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75" y="2443629"/>
            <a:ext cx="3600000" cy="353618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2275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单节点标定测试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510237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370" y="5759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4881" y="9134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8032" y="2636855"/>
            <a:ext cx="1456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测试单个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自动刻度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装置标定通用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节点的偏差。以此验证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自动刻度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装置的标定准确度。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807610" y="6009369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511081" y="5671618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单节点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标定测试流程图</a:t>
            </a:r>
          </a:p>
        </p:txBody>
      </p:sp>
      <p:sp>
        <p:nvSpPr>
          <p:cNvPr id="30" name="矩形 29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2429181" y="2663371"/>
            <a:ext cx="0" cy="283102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809" y="2247767"/>
            <a:ext cx="3618112" cy="342385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7301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48535" y="5374111"/>
            <a:ext cx="7060465" cy="514099"/>
            <a:chOff x="3213855" y="4444521"/>
            <a:chExt cx="4126419" cy="683830"/>
          </a:xfrm>
        </p:grpSpPr>
        <p:sp>
          <p:nvSpPr>
            <p:cNvPr id="24" name="任意多边形 23"/>
            <p:cNvSpPr/>
            <p:nvPr/>
          </p:nvSpPr>
          <p:spPr>
            <a:xfrm>
              <a:off x="3213855" y="4444521"/>
              <a:ext cx="1843204" cy="683829"/>
            </a:xfrm>
            <a:custGeom>
              <a:avLst/>
              <a:gdLst>
                <a:gd name="connsiteX0" fmla="*/ 0 w 1843204"/>
                <a:gd name="connsiteY0" fmla="*/ 0 h 683829"/>
                <a:gd name="connsiteX1" fmla="*/ 1843204 w 1843204"/>
                <a:gd name="connsiteY1" fmla="*/ 0 h 683829"/>
                <a:gd name="connsiteX2" fmla="*/ 1843204 w 1843204"/>
                <a:gd name="connsiteY2" fmla="*/ 683829 h 683829"/>
                <a:gd name="connsiteX3" fmla="*/ 0 w 1843204"/>
                <a:gd name="connsiteY3" fmla="*/ 683829 h 683829"/>
                <a:gd name="connsiteX4" fmla="*/ 0 w 1843204"/>
                <a:gd name="connsiteY4" fmla="*/ 0 h 68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204" h="683829">
                  <a:moveTo>
                    <a:pt x="0" y="0"/>
                  </a:moveTo>
                  <a:lnTo>
                    <a:pt x="1843204" y="0"/>
                  </a:lnTo>
                  <a:lnTo>
                    <a:pt x="1843204" y="683829"/>
                  </a:lnTo>
                  <a:lnTo>
                    <a:pt x="0" y="68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标定</a:t>
              </a:r>
              <a:r>
                <a:rPr lang="zh-CN" altLang="en-US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器主端测试结果图</a:t>
              </a:r>
              <a:endParaRPr lang="zh-CN" altLang="en-US" kern="1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497070" y="4444521"/>
              <a:ext cx="1843204" cy="683830"/>
            </a:xfrm>
            <a:custGeom>
              <a:avLst/>
              <a:gdLst>
                <a:gd name="connsiteX0" fmla="*/ 0 w 1843204"/>
                <a:gd name="connsiteY0" fmla="*/ 0 h 683829"/>
                <a:gd name="connsiteX1" fmla="*/ 1843204 w 1843204"/>
                <a:gd name="connsiteY1" fmla="*/ 0 h 683829"/>
                <a:gd name="connsiteX2" fmla="*/ 1843204 w 1843204"/>
                <a:gd name="connsiteY2" fmla="*/ 683829 h 683829"/>
                <a:gd name="connsiteX3" fmla="*/ 0 w 1843204"/>
                <a:gd name="connsiteY3" fmla="*/ 683829 h 683829"/>
                <a:gd name="connsiteX4" fmla="*/ 0 w 1843204"/>
                <a:gd name="connsiteY4" fmla="*/ 0 h 68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204" h="683829">
                  <a:moveTo>
                    <a:pt x="0" y="0"/>
                  </a:moveTo>
                  <a:lnTo>
                    <a:pt x="1843204" y="0"/>
                  </a:lnTo>
                  <a:lnTo>
                    <a:pt x="1843204" y="683829"/>
                  </a:lnTo>
                  <a:lnTo>
                    <a:pt x="0" y="68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标定</a:t>
              </a:r>
              <a:r>
                <a:rPr lang="zh-CN" altLang="en-US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器从端</a:t>
              </a:r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测试</a:t>
              </a:r>
              <a:r>
                <a:rPr lang="zh-CN" altLang="en-US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结果图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77370" y="5910052"/>
            <a:ext cx="8384492" cy="0"/>
          </a:xfrm>
          <a:prstGeom prst="line">
            <a:avLst/>
          </a:prstGeom>
          <a:ln>
            <a:solidFill>
              <a:srgbClr val="005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单节点标定测试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510237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370" y="5759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86985"/>
              </p:ext>
            </p:extLst>
          </p:nvPr>
        </p:nvGraphicFramePr>
        <p:xfrm>
          <a:off x="1215378" y="2609357"/>
          <a:ext cx="3747868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Graph" r:id="rId3" imgW="5636719" imgH="4310669" progId="Origin50.Graph">
                  <p:embed/>
                </p:oleObj>
              </mc:Choice>
              <mc:Fallback>
                <p:oleObj name="Graph" r:id="rId3" imgW="5636719" imgH="4310669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79" t="8185"/>
                      <a:stretch>
                        <a:fillRect/>
                      </a:stretch>
                    </p:blipFill>
                    <p:spPr bwMode="auto">
                      <a:xfrm>
                        <a:off x="1215378" y="2609357"/>
                        <a:ext cx="3747868" cy="288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4881" y="9134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56218"/>
              </p:ext>
            </p:extLst>
          </p:nvPr>
        </p:nvGraphicFramePr>
        <p:xfrm>
          <a:off x="4909406" y="2609357"/>
          <a:ext cx="3783528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Graph" r:id="rId5" imgW="5636719" imgH="4310669" progId="Origin50.Graph">
                  <p:embed/>
                </p:oleObj>
              </mc:Choice>
              <mc:Fallback>
                <p:oleObj name="Graph" r:id="rId5" imgW="5636719" imgH="4310669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12" t="8516"/>
                      <a:stretch>
                        <a:fillRect/>
                      </a:stretch>
                    </p:blipFill>
                    <p:spPr bwMode="auto">
                      <a:xfrm>
                        <a:off x="4909406" y="2609357"/>
                        <a:ext cx="3783528" cy="288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435141" y="5997949"/>
            <a:ext cx="5554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（测试过程中</a:t>
            </a:r>
            <a:r>
              <a:rPr lang="zh-CN" altLang="en-US" sz="1600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树莓派数据处理中设置的精度</a:t>
            </a:r>
            <a:r>
              <a:rPr lang="zh-CN" altLang="en-US" sz="1600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要求为</a:t>
            </a:r>
            <a:r>
              <a:rPr lang="en-US" altLang="zh-CN" sz="1600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75ps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25" name="矩形 24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0473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9"/>
          <p:cNvSpPr txBox="1"/>
          <p:nvPr/>
        </p:nvSpPr>
        <p:spPr>
          <a:xfrm>
            <a:off x="615698" y="2585229"/>
            <a:ext cx="1638886" cy="2143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分别利用自动刻度装置标定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主节点和从节点，再将他们通过光纤互联，同步后观测其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mpps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偏差。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82137" y="5952840"/>
            <a:ext cx="83844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429181" y="2663371"/>
            <a:ext cx="0" cy="283102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10237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99952"/>
              </p:ext>
            </p:extLst>
          </p:nvPr>
        </p:nvGraphicFramePr>
        <p:xfrm>
          <a:off x="6196145" y="2521462"/>
          <a:ext cx="2399033" cy="289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40">
                  <a:extLst>
                    <a:ext uri="{9D8B030D-6E8A-4147-A177-3AD203B41FA5}">
                      <a16:colId xmlns:a16="http://schemas.microsoft.com/office/drawing/2014/main" val="1043819343"/>
                    </a:ext>
                  </a:extLst>
                </a:gridCol>
                <a:gridCol w="1199893">
                  <a:extLst>
                    <a:ext uri="{9D8B030D-6E8A-4147-A177-3AD203B41FA5}">
                      <a16:colId xmlns:a16="http://schemas.microsoft.com/office/drawing/2014/main" val="1340879295"/>
                    </a:ext>
                  </a:extLst>
                </a:gridCol>
              </a:tblGrid>
              <a:tr h="628991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</a:rPr>
                        <a:t>实验序号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</a:rPr>
                        <a:t>实际偏差</a:t>
                      </a:r>
                    </a:p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</a:rPr>
                        <a:t>ps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434981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54.83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6322631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18.44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9117237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-7.915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1899775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8.13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0803735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112.015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0381476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91.775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115069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45.55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9477771"/>
                  </a:ext>
                </a:extLst>
              </a:tr>
              <a:tr h="282665"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135.37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472475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883898" y="5614286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被标定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节点间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时钟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偏差记录表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双节点标定测试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60019" y="561428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双节点标定测试流程图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6" y="2509646"/>
            <a:ext cx="2372847" cy="290507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37828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9"/>
          <p:cNvSpPr txBox="1"/>
          <p:nvPr/>
        </p:nvSpPr>
        <p:spPr>
          <a:xfrm>
            <a:off x="988233" y="1921556"/>
            <a:ext cx="78219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根据实验结果，对误差进行了分析，并且对相关误差进行了调研与实验测量，主要误差如下。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10237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11811" y="3268465"/>
            <a:ext cx="7061203" cy="7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133580" y="4190718"/>
            <a:ext cx="7061203" cy="7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111811" y="5103885"/>
            <a:ext cx="7061203" cy="7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111811" y="6043910"/>
            <a:ext cx="7061203" cy="7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同侧圆角矩形 39"/>
          <p:cNvSpPr/>
          <p:nvPr/>
        </p:nvSpPr>
        <p:spPr>
          <a:xfrm>
            <a:off x="1133580" y="2807454"/>
            <a:ext cx="1930400" cy="472438"/>
          </a:xfrm>
          <a:prstGeom prst="round2SameRect">
            <a:avLst/>
          </a:prstGeom>
          <a:solidFill>
            <a:srgbClr val="5C3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自动刻度装置</a:t>
            </a:r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的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阈值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同侧圆角矩形 40"/>
          <p:cNvSpPr/>
          <p:nvPr/>
        </p:nvSpPr>
        <p:spPr>
          <a:xfrm>
            <a:off x="1133580" y="3731063"/>
            <a:ext cx="1930400" cy="472438"/>
          </a:xfrm>
          <a:prstGeom prst="round2SameRect">
            <a:avLst/>
          </a:prstGeom>
          <a:solidFill>
            <a:srgbClr val="5C3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链路重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启</a:t>
            </a:r>
            <a:endParaRPr lang="en-US" altLang="zh-CN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42" name="同侧圆角矩形 41"/>
          <p:cNvSpPr/>
          <p:nvPr/>
        </p:nvSpPr>
        <p:spPr>
          <a:xfrm>
            <a:off x="1133581" y="4643497"/>
            <a:ext cx="1930400" cy="472438"/>
          </a:xfrm>
          <a:prstGeom prst="round2SameRect">
            <a:avLst/>
          </a:prstGeom>
          <a:solidFill>
            <a:srgbClr val="5C3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华文楷体" panose="02010600040101010101" pitchFamily="2" charset="-122"/>
              </a:rPr>
              <a:t>TDC</a:t>
            </a:r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模块的微分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非线性</a:t>
            </a:r>
            <a:endParaRPr lang="en-US" altLang="zh-CN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43" name="同侧圆角矩形 42"/>
          <p:cNvSpPr/>
          <p:nvPr/>
        </p:nvSpPr>
        <p:spPr>
          <a:xfrm>
            <a:off x="1122697" y="5569731"/>
            <a:ext cx="1930400" cy="472438"/>
          </a:xfrm>
          <a:prstGeom prst="round2SameRect">
            <a:avLst/>
          </a:prstGeom>
          <a:solidFill>
            <a:srgbClr val="5C3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线缆的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延迟</a:t>
            </a:r>
            <a:endParaRPr lang="en-US" altLang="zh-CN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28018" y="2853294"/>
            <a:ext cx="515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试验测试中设置为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75ps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，阈值越小偏差越小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128018" y="3798005"/>
            <a:ext cx="515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链路断电重启引入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30ps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以内的误差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128017" y="4746518"/>
            <a:ext cx="515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平均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bin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宽为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40ps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左右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128018" y="5656731"/>
            <a:ext cx="515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传递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mPPS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信号线缆的延迟，随着时间变化，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10ps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左右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9501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29"/>
          <p:cNvSpPr txBox="1"/>
          <p:nvPr/>
        </p:nvSpPr>
        <p:spPr>
          <a:xfrm>
            <a:off x="1242263" y="2711719"/>
            <a:ext cx="74082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WR</a:t>
            </a:r>
            <a:r>
              <a:rPr lang="zh-CN" altLang="en-US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网络是高精度的时钟同步方案，但是标定耗时耗力</a:t>
            </a:r>
            <a:endParaRPr lang="en-US" altLang="zh-CN" sz="20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完成了设备的设计，在实验室内实现了自动标定的功能</a:t>
            </a:r>
            <a:endParaRPr lang="en-US" altLang="zh-CN" sz="2000" dirty="0" smtClean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经过初步实验，验证了装置的可靠性</a:t>
            </a:r>
            <a:endParaRPr lang="en-US" altLang="zh-CN" sz="2000" dirty="0" smtClean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1133478" y="2137300"/>
            <a:ext cx="36387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总结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62400" y="2250054"/>
            <a:ext cx="246669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10237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与展望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1242263" y="4781204"/>
            <a:ext cx="740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改进软硬件算法</a:t>
            </a:r>
            <a:endParaRPr lang="en-US" altLang="zh-CN" sz="2000" dirty="0" smtClean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更多实验验证装置的可靠性</a:t>
            </a:r>
            <a:endParaRPr lang="en-US" altLang="zh-CN" sz="2000" dirty="0" smtClean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实际工程使用</a:t>
            </a:r>
            <a:endParaRPr lang="en-US" altLang="zh-CN" sz="2000" dirty="0" smtClean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1133478" y="4206785"/>
            <a:ext cx="36387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展望</a:t>
            </a:r>
          </a:p>
        </p:txBody>
      </p:sp>
      <p:sp>
        <p:nvSpPr>
          <p:cNvPr id="40" name="矩形 39"/>
          <p:cNvSpPr/>
          <p:nvPr/>
        </p:nvSpPr>
        <p:spPr>
          <a:xfrm>
            <a:off x="862400" y="4319539"/>
            <a:ext cx="246669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4839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"/>
            <a:ext cx="9144000" cy="3654674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7057588" y="4732426"/>
            <a:ext cx="181395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3069299" y="3881926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</a:t>
            </a:r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聆听，欢迎提问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773" y="6210551"/>
            <a:ext cx="424342" cy="424342"/>
          </a:xfrm>
          <a:prstGeom prst="rect">
            <a:avLst/>
          </a:prstGeom>
          <a:solidFill>
            <a:srgbClr val="5C307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63773" y="6627119"/>
            <a:ext cx="44082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0" y="3770844"/>
            <a:ext cx="9144000" cy="56736"/>
            <a:chOff x="30834" y="1305568"/>
            <a:chExt cx="8816454" cy="66133"/>
          </a:xfrm>
        </p:grpSpPr>
        <p:sp>
          <p:nvSpPr>
            <p:cNvPr id="29" name="矩形 28"/>
            <p:cNvSpPr/>
            <p:nvPr/>
          </p:nvSpPr>
          <p:spPr>
            <a:xfrm>
              <a:off x="30834" y="1305568"/>
              <a:ext cx="5800300" cy="659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886861" y="1305712"/>
              <a:ext cx="2960427" cy="65989"/>
            </a:xfrm>
            <a:prstGeom prst="rect">
              <a:avLst/>
            </a:prstGeom>
            <a:solidFill>
              <a:srgbClr val="5C3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" y="266701"/>
            <a:ext cx="3137850" cy="1327881"/>
          </a:xfrm>
          <a:prstGeom prst="rect">
            <a:avLst/>
          </a:prstGeom>
        </p:spPr>
      </p:pic>
      <p:sp>
        <p:nvSpPr>
          <p:cNvPr id="15" name="TextBox 89"/>
          <p:cNvSpPr txBox="1"/>
          <p:nvPr/>
        </p:nvSpPr>
        <p:spPr>
          <a:xfrm>
            <a:off x="5393653" y="4940174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自动刻度装置设计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16" name="TextBox 90"/>
          <p:cNvSpPr txBox="1"/>
          <p:nvPr/>
        </p:nvSpPr>
        <p:spPr>
          <a:xfrm>
            <a:off x="1139508" y="5545364"/>
            <a:ext cx="77320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@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叶一锰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–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清华大学工程物理系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指导老师：龚光华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副教授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2017-7-6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3648" y="0"/>
            <a:ext cx="9157648" cy="1202643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0282" cy="1214651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63773" y="3083032"/>
            <a:ext cx="31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CONTENTS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0" y="1305569"/>
            <a:ext cx="9144000" cy="56736"/>
            <a:chOff x="30834" y="1305568"/>
            <a:chExt cx="8816454" cy="66133"/>
          </a:xfrm>
        </p:grpSpPr>
        <p:sp>
          <p:nvSpPr>
            <p:cNvPr id="14" name="矩形 13"/>
            <p:cNvSpPr/>
            <p:nvPr/>
          </p:nvSpPr>
          <p:spPr>
            <a:xfrm>
              <a:off x="30834" y="1305568"/>
              <a:ext cx="5800300" cy="659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86861" y="1305712"/>
              <a:ext cx="2960427" cy="65989"/>
            </a:xfrm>
            <a:prstGeom prst="rect">
              <a:avLst/>
            </a:prstGeom>
            <a:solidFill>
              <a:srgbClr val="5C3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572000" y="6627119"/>
            <a:ext cx="40872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21263" y="291795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25600" y="2903398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84044" y="29701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背景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3736631" y="3083032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081904" y="2913616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70727" y="29949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原理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324270" y="3083032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25600" y="348278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84044" y="35495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工程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需求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736631" y="3662414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081904" y="3492998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70727" y="35742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装置设计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6324270" y="3662414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25600" y="4056523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84044" y="412324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装置性能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3736631" y="4236157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081904" y="4066741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70727" y="41480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误差分析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324270" y="4236157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16"/>
          <p:cNvSpPr/>
          <p:nvPr/>
        </p:nvSpPr>
        <p:spPr>
          <a:xfrm>
            <a:off x="8371221" y="6346632"/>
            <a:ext cx="288032" cy="288032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37" name="椭圆 17"/>
          <p:cNvSpPr/>
          <p:nvPr/>
        </p:nvSpPr>
        <p:spPr>
          <a:xfrm>
            <a:off x="8692195" y="6029540"/>
            <a:ext cx="288032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278460" y="2994901"/>
            <a:ext cx="0" cy="15472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529179" y="4656533"/>
            <a:ext cx="37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endParaRPr lang="zh-CN" altLang="en-US" sz="3200" dirty="0">
              <a:solidFill>
                <a:srgbClr val="5C307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18002" y="473781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总结与展望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771545" y="4825949"/>
            <a:ext cx="246456" cy="246456"/>
          </a:xfrm>
          <a:prstGeom prst="line">
            <a:avLst/>
          </a:prstGeom>
          <a:ln>
            <a:solidFill>
              <a:srgbClr val="5C3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9"/>
          <p:cNvSpPr txBox="1"/>
          <p:nvPr/>
        </p:nvSpPr>
        <p:spPr>
          <a:xfrm>
            <a:off x="4866504" y="2639405"/>
            <a:ext cx="406937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r>
              <a:rPr lang="zh-CN" altLang="en-US" sz="2000" b="1" dirty="0" smtClean="0"/>
              <a:t>性能</a:t>
            </a:r>
            <a:r>
              <a:rPr lang="en-US" altLang="zh-CN" sz="2000" b="1" dirty="0" smtClean="0"/>
              <a:t>:</a:t>
            </a:r>
            <a:endParaRPr lang="en-US" altLang="zh-CN" sz="2000" b="1" dirty="0"/>
          </a:p>
          <a:p>
            <a:pPr marL="0" lvl="1">
              <a:lnSpc>
                <a:spcPct val="110000"/>
              </a:lnSpc>
              <a:tabLst>
                <a:tab pos="449263" algn="l"/>
                <a:tab pos="623888" algn="l"/>
              </a:tabLs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</a:t>
            </a:r>
            <a:r>
              <a:rPr lang="zh-CN" altLang="en-US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上万</a:t>
            </a:r>
            <a:r>
              <a:rPr lang="zh-CN" altLang="en-US" dirty="0">
                <a:solidFill>
                  <a:srgbClr val="FF0000"/>
                </a:solidFill>
                <a:ea typeface="华文楷体" panose="02010600040101010101" pitchFamily="2" charset="-122"/>
              </a:rPr>
              <a:t>个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分布式节点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 marL="0" lvl="1">
              <a:lnSpc>
                <a:spcPct val="110000"/>
              </a:lnSpc>
              <a:tabLst>
                <a:tab pos="449263" algn="l"/>
                <a:tab pos="623888" algn="l"/>
              </a:tabLs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</a:t>
            </a:r>
            <a:r>
              <a:rPr lang="zh-CN" altLang="en-US" dirty="0" smtClean="0">
                <a:solidFill>
                  <a:srgbClr val="FF0000"/>
                </a:solidFill>
                <a:ea typeface="华文楷体" panose="02010600040101010101" pitchFamily="2" charset="-122"/>
              </a:rPr>
              <a:t>亚</a:t>
            </a:r>
            <a:r>
              <a:rPr lang="zh-CN" altLang="en-US" dirty="0">
                <a:solidFill>
                  <a:srgbClr val="FF0000"/>
                </a:solidFill>
                <a:ea typeface="华文楷体" panose="02010600040101010101" pitchFamily="2" charset="-122"/>
              </a:rPr>
              <a:t>纳秒级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时间同步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r>
              <a:rPr lang="zh-CN" altLang="en-US" sz="2000" b="1" dirty="0" smtClean="0"/>
              <a:t>应用</a:t>
            </a:r>
            <a:r>
              <a:rPr lang="en-US" altLang="zh-CN" sz="2000" b="1" dirty="0" smtClean="0"/>
              <a:t>:</a:t>
            </a:r>
            <a:endParaRPr lang="en-US" altLang="zh-CN" sz="2000" b="1" dirty="0"/>
          </a:p>
          <a:p>
            <a:pPr marL="0" lvl="1">
              <a:lnSpc>
                <a:spcPct val="110000"/>
              </a:lnSpc>
              <a:tabLst>
                <a:tab pos="268288" algn="l"/>
                <a:tab pos="449263" algn="l"/>
                <a:tab pos="623888" algn="l"/>
              </a:tabLs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在分布式网络测控、工业自动化控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制、多基地雷达、大型科学仪器等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都可应用。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 marL="0" lvl="1">
              <a:lnSpc>
                <a:spcPct val="110000"/>
              </a:lnSpc>
              <a:tabLst>
                <a:tab pos="449263" algn="l"/>
                <a:tab pos="623888" algn="l"/>
              </a:tabLs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目前项目主要工程应用是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LHAASO  </a:t>
            </a:r>
          </a:p>
          <a:p>
            <a:pPr marL="0" lvl="1">
              <a:lnSpc>
                <a:spcPct val="110000"/>
              </a:lnSpc>
              <a:tabLst>
                <a:tab pos="449263" algn="l"/>
                <a:tab pos="623888" algn="l"/>
              </a:tabLs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   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项目的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KM2A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阵列。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 marL="0" lvl="1">
              <a:lnSpc>
                <a:spcPct val="110000"/>
              </a:lnSpc>
              <a:tabLst>
                <a:tab pos="623888" algn="l"/>
              </a:tabLst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515256" y="2637962"/>
            <a:ext cx="405674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 </a:t>
            </a:r>
            <a:r>
              <a:rPr lang="en-US" altLang="zh-CN" dirty="0" smtClean="0"/>
              <a:t>   WR</a:t>
            </a:r>
            <a:r>
              <a:rPr lang="zh-CN" altLang="en-US" dirty="0"/>
              <a:t>全称为</a:t>
            </a:r>
            <a:r>
              <a:rPr lang="en-US" altLang="zh-CN" dirty="0"/>
              <a:t>White Rabbit, </a:t>
            </a:r>
            <a:r>
              <a:rPr lang="zh-CN" altLang="en-US" dirty="0"/>
              <a:t>是针对大型高能物理加速器控制，基于以太网技术而改进的精密时钟同步</a:t>
            </a:r>
            <a:r>
              <a:rPr lang="zh-CN" altLang="en-US" dirty="0" smtClean="0"/>
              <a:t>技术</a:t>
            </a:r>
            <a:r>
              <a:rPr lang="zh-CN" altLang="en-US" dirty="0" smtClean="0"/>
              <a:t>。由</a:t>
            </a:r>
            <a:r>
              <a:rPr lang="en-US" altLang="zh-CN" dirty="0" smtClean="0"/>
              <a:t>CERN</a:t>
            </a:r>
            <a:r>
              <a:rPr lang="zh-CN" altLang="en-US" dirty="0" smtClean="0"/>
              <a:t>主导</a:t>
            </a:r>
            <a:r>
              <a:rPr lang="zh-CN" altLang="en-US" dirty="0"/>
              <a:t>的</a:t>
            </a:r>
            <a:r>
              <a:rPr lang="zh-CN" altLang="en-US" dirty="0" smtClean="0"/>
              <a:t>开源项目。</a:t>
            </a:r>
            <a:endParaRPr lang="zh-CN" altLang="en-US" dirty="0"/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网络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4" y="3589469"/>
            <a:ext cx="3371061" cy="2991496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7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标定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9278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79916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网络结构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93" y="2443629"/>
            <a:ext cx="4796791" cy="3565774"/>
          </a:xfrm>
          <a:prstGeom prst="rect">
            <a:avLst/>
          </a:prstGeom>
        </p:spPr>
      </p:pic>
      <p:sp>
        <p:nvSpPr>
          <p:cNvPr id="17" name="TextBox 29"/>
          <p:cNvSpPr txBox="1"/>
          <p:nvPr/>
        </p:nvSpPr>
        <p:spPr>
          <a:xfrm>
            <a:off x="653216" y="2719927"/>
            <a:ext cx="2997127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网络主要由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部分构成：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外部时钟</a:t>
            </a:r>
            <a:r>
              <a:rPr lang="zh-CN" altLang="en-US" dirty="0" smtClean="0"/>
              <a:t>源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交换机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WR</a:t>
            </a:r>
            <a:r>
              <a:rPr lang="zh-CN" altLang="en-US" dirty="0" smtClean="0"/>
              <a:t>节点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/>
              <a:t>节点之间</a:t>
            </a:r>
            <a:r>
              <a:rPr lang="zh-CN" altLang="en-US" dirty="0" smtClean="0"/>
              <a:t>通过单光纤</a:t>
            </a:r>
            <a:r>
              <a:rPr lang="zh-CN" altLang="en-US" dirty="0" smtClean="0"/>
              <a:t>连接，支持千兆以太网协议，传输时钟信息的同时能够传递物理数据。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/>
              <a:t>WR</a:t>
            </a:r>
            <a:r>
              <a:rPr lang="zh-CN" altLang="en-US" dirty="0" smtClean="0"/>
              <a:t>节点可以作为探测器主板的子板使用，提供授时与数据传输的功能。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133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79916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9"/>
              <p:cNvSpPr txBox="1"/>
              <p:nvPr/>
            </p:nvSpPr>
            <p:spPr>
              <a:xfrm>
                <a:off x="1120095" y="4472291"/>
                <a:ext cx="7022141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10000"/>
                  </a:lnSpc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b="1" dirty="0" smtClean="0"/>
                  <a:t>同步条件</a:t>
                </a:r>
                <a:r>
                  <a:rPr lang="zh-CN" altLang="en-US" dirty="0" smtClean="0"/>
                  <a:t>：频率一致、无相位偏差</a:t>
                </a:r>
                <a:endParaRPr lang="en-US" altLang="zh-CN" dirty="0" smtClean="0"/>
              </a:p>
              <a:p>
                <a:pPr>
                  <a:tabLst>
                    <a:tab pos="536575" algn="l"/>
                  </a:tabLst>
                </a:pPr>
                <a:r>
                  <a:rPr lang="en-US" altLang="zh-CN" b="1" dirty="0" smtClean="0"/>
                  <a:t>	</a:t>
                </a:r>
                <a:r>
                  <a:rPr lang="zh-CN" altLang="en-US" b="1" dirty="0" smtClean="0"/>
                  <a:t>频率</a:t>
                </a:r>
                <a:r>
                  <a:rPr lang="zh-CN" altLang="en-US" dirty="0" smtClean="0"/>
                  <a:t>：在以太网物理层，通过数据流传递</a:t>
                </a:r>
                <a:endParaRPr lang="en-US" altLang="zh-CN" dirty="0" smtClean="0"/>
              </a:p>
              <a:p>
                <a:pPr>
                  <a:tabLst>
                    <a:tab pos="536575" algn="l"/>
                  </a:tabLst>
                </a:pPr>
                <a:endParaRPr lang="en-US" altLang="zh-CN" dirty="0" smtClean="0"/>
              </a:p>
              <a:p>
                <a:pPr>
                  <a:tabLst>
                    <a:tab pos="536575" algn="l"/>
                  </a:tabLst>
                </a:pPr>
                <a:r>
                  <a:rPr lang="en-US" altLang="zh-CN" b="1" dirty="0" smtClean="0"/>
                  <a:t>	</a:t>
                </a:r>
                <a:r>
                  <a:rPr lang="zh-CN" altLang="en-US" b="1" dirty="0" smtClean="0"/>
                  <a:t>相位</a:t>
                </a:r>
                <a:r>
                  <a:rPr lang="zh-CN" altLang="en-US" dirty="0" smtClean="0"/>
                  <a:t>：利用</a:t>
                </a:r>
                <a:r>
                  <a:rPr lang="en-US" altLang="zh-CN" dirty="0" smtClean="0"/>
                  <a:t>PTP</a:t>
                </a:r>
                <a:r>
                  <a:rPr lang="zh-CN" altLang="en-US" dirty="0" smtClean="0"/>
                  <a:t>协议</a:t>
                </a:r>
                <a:r>
                  <a:rPr lang="zh-CN" altLang="en-US" dirty="0"/>
                  <a:t>和</a:t>
                </a:r>
                <a:r>
                  <a:rPr lang="zh-CN" altLang="en-US" dirty="0" smtClean="0"/>
                  <a:t>全数字双混频鉴相器算法测量、补偿偏差</a:t>
                </a:r>
                <a:endParaRPr lang="en-US" altLang="zh-CN" dirty="0" smtClean="0"/>
              </a:p>
              <a:p>
                <a:pPr>
                  <a:tabLst>
                    <a:tab pos="536575" algn="l"/>
                  </a:tabLst>
                </a:pPr>
                <a:r>
                  <a:rPr lang="en-US" altLang="zh-CN" dirty="0" smtClean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𝑜𝑓𝑓𝑠𝑒𝑡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2+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</m:t>
                        </m:r>
                      </m:sub>
                    </m:sSub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26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95" y="4472291"/>
                <a:ext cx="7022141" cy="1615827"/>
              </a:xfrm>
              <a:prstGeom prst="rect">
                <a:avLst/>
              </a:prstGeom>
              <a:blipFill>
                <a:blip r:embed="rId3"/>
                <a:stretch>
                  <a:fillRect l="-781" t="-1132" r="-694" b="-1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节点的同步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800694"/>
              </p:ext>
            </p:extLst>
          </p:nvPr>
        </p:nvGraphicFramePr>
        <p:xfrm>
          <a:off x="921074" y="2594679"/>
          <a:ext cx="5468215" cy="176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Visio" r:id="rId4" imgW="3876577" imgH="1247948" progId="Visio.Drawing.15">
                  <p:embed/>
                </p:oleObj>
              </mc:Choice>
              <mc:Fallback>
                <p:oleObj name="Visio" r:id="rId4" imgW="3876577" imgH="124794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074" y="2594679"/>
                        <a:ext cx="5468215" cy="1763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064236" y="521072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8" name="左大括号 7"/>
          <p:cNvSpPr/>
          <p:nvPr/>
        </p:nvSpPr>
        <p:spPr>
          <a:xfrm>
            <a:off x="1436110" y="4884711"/>
            <a:ext cx="295275" cy="762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242" y="2594679"/>
            <a:ext cx="1923347" cy="259828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29068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网络的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延迟</a:t>
            </a: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/>
          <p:nvPr/>
        </p:nvPicPr>
        <p:blipFill>
          <a:blip r:embed="rId2"/>
          <a:stretch>
            <a:fillRect/>
          </a:stretch>
        </p:blipFill>
        <p:spPr>
          <a:xfrm>
            <a:off x="3875254" y="4312607"/>
            <a:ext cx="4087093" cy="537079"/>
          </a:xfrm>
          <a:prstGeom prst="rect">
            <a:avLst/>
          </a:prstGeom>
          <a:effectLst>
            <a:softEdge rad="0"/>
          </a:effectLst>
        </p:spPr>
      </p:pic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56" y="2488260"/>
            <a:ext cx="5410199" cy="16789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9"/>
          <p:cNvSpPr txBox="1"/>
          <p:nvPr/>
        </p:nvSpPr>
        <p:spPr>
          <a:xfrm>
            <a:off x="3651779" y="4995055"/>
            <a:ext cx="453404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pPr>
              <a:tabLst>
                <a:tab pos="361950" algn="l"/>
              </a:tabLst>
            </a:pPr>
            <a:r>
              <a:rPr lang="en-US" altLang="zh-CN" dirty="0" smtClean="0"/>
              <a:t>	</a:t>
            </a:r>
            <a:r>
              <a:rPr lang="zh-CN" altLang="en-US" dirty="0" smtClean="0"/>
              <a:t>同步</a:t>
            </a:r>
            <a:r>
              <a:rPr lang="zh-CN" altLang="en-US" dirty="0"/>
              <a:t>过程中，</a:t>
            </a:r>
            <a:r>
              <a:rPr lang="en-US" altLang="zh-CN" dirty="0"/>
              <a:t>WR-PTP core</a:t>
            </a:r>
            <a:r>
              <a:rPr lang="zh-CN" altLang="en-US" dirty="0"/>
              <a:t>会根据协议调用相关的延迟参数进行计算，修正偏差</a:t>
            </a:r>
            <a:r>
              <a:rPr lang="zh-CN" altLang="en-US" dirty="0" smtClean="0"/>
              <a:t>。</a:t>
            </a:r>
            <a:r>
              <a:rPr lang="en-US" altLang="zh-CN" dirty="0" smtClean="0"/>
              <a:t>        </a:t>
            </a:r>
          </a:p>
          <a:p>
            <a:pPr>
              <a:tabLst>
                <a:tab pos="361950" algn="l"/>
              </a:tabLst>
            </a:pPr>
            <a:r>
              <a:rPr lang="en-US" altLang="zh-CN" dirty="0" smtClean="0"/>
              <a:t>	</a:t>
            </a:r>
            <a:r>
              <a:rPr lang="zh-CN" altLang="en-US" dirty="0" smtClean="0"/>
              <a:t>这部分功能为开源程序，硬件部分实验室师兄在</a:t>
            </a:r>
            <a:r>
              <a:rPr lang="en-US" altLang="zh-CN" dirty="0" smtClean="0"/>
              <a:t>Cute-WR</a:t>
            </a:r>
            <a:r>
              <a:rPr lang="zh-CN" altLang="en-US" dirty="0" smtClean="0"/>
              <a:t>板上已经实现。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033958" y="2521462"/>
            <a:ext cx="0" cy="36888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85448" y="2951993"/>
            <a:ext cx="2084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延迟分为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3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类：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收发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延迟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（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标定）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光纤传输延迟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（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实验、串口读取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）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信号对齐时钟的延迟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（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串口读取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）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5697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9"/>
          <p:cNvSpPr txBox="1"/>
          <p:nvPr/>
        </p:nvSpPr>
        <p:spPr>
          <a:xfrm>
            <a:off x="653215" y="2719927"/>
            <a:ext cx="31875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r>
              <a:rPr lang="zh-CN" altLang="en-US" b="1" dirty="0" smtClean="0"/>
              <a:t>标定</a:t>
            </a:r>
            <a:r>
              <a:rPr lang="zh-CN" altLang="en-US" b="1" dirty="0"/>
              <a:t>方法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tabLst>
                <a:tab pos="536575" algn="l"/>
              </a:tabLst>
            </a:pPr>
            <a:r>
              <a:rPr lang="en-US" altLang="zh-CN" dirty="0"/>
              <a:t>	</a:t>
            </a:r>
            <a:r>
              <a:rPr lang="zh-CN" altLang="en-US" dirty="0"/>
              <a:t>通过示波器测量两个</a:t>
            </a:r>
            <a:r>
              <a:rPr lang="en-US" altLang="zh-CN" dirty="0"/>
              <a:t>WR</a:t>
            </a:r>
            <a:r>
              <a:rPr lang="zh-CN" altLang="en-US" dirty="0"/>
              <a:t>设备之间的</a:t>
            </a:r>
            <a:r>
              <a:rPr lang="en-US" altLang="zh-CN" dirty="0" err="1"/>
              <a:t>mpps</a:t>
            </a:r>
            <a:r>
              <a:rPr lang="zh-CN" altLang="en-US" dirty="0"/>
              <a:t>的偏差，补偿收发延迟。迭代多次直到同步精度满足要求。</a:t>
            </a:r>
            <a:endParaRPr lang="en-US" altLang="zh-CN" dirty="0"/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746249" y="4420302"/>
            <a:ext cx="30447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pPr>
              <a:tabLst>
                <a:tab pos="536575" algn="l"/>
              </a:tabLst>
            </a:pPr>
            <a:r>
              <a:rPr lang="zh-CN" altLang="en-US" b="1" dirty="0" smtClean="0"/>
              <a:t>缺点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tabLst>
                <a:tab pos="536575" algn="l"/>
              </a:tabLst>
            </a:pPr>
            <a:r>
              <a:rPr lang="en-US" altLang="zh-CN" dirty="0" smtClean="0"/>
              <a:t>	</a:t>
            </a:r>
            <a:r>
              <a:rPr lang="zh-CN" altLang="en-US" dirty="0" smtClean="0"/>
              <a:t>参数</a:t>
            </a:r>
            <a:r>
              <a:rPr lang="zh-CN" altLang="en-US" dirty="0"/>
              <a:t>需要手动标定，在实际工程中需要耗费大量时间，且</a:t>
            </a:r>
            <a:r>
              <a:rPr lang="en-US" altLang="zh-CN" dirty="0"/>
              <a:t>LHAASO</a:t>
            </a:r>
            <a:r>
              <a:rPr lang="zh-CN" altLang="en-US" dirty="0"/>
              <a:t>阵列分布</a:t>
            </a:r>
            <a:r>
              <a:rPr lang="zh-CN" altLang="en-US" dirty="0" smtClean="0"/>
              <a:t>广，节点数目多，标定</a:t>
            </a:r>
            <a:r>
              <a:rPr lang="zh-CN" altLang="en-US" dirty="0"/>
              <a:t>不方便。</a:t>
            </a:r>
            <a:endParaRPr lang="en-US" altLang="zh-CN" dirty="0" smtClean="0"/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节点的标定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790950" y="6036129"/>
            <a:ext cx="51282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98" y="2864520"/>
            <a:ext cx="4882209" cy="26995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16223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880264" y="2521463"/>
            <a:ext cx="3170962" cy="2723550"/>
            <a:chOff x="4572000" y="2445108"/>
            <a:chExt cx="5803941" cy="2723550"/>
          </a:xfrm>
        </p:grpSpPr>
        <p:sp>
          <p:nvSpPr>
            <p:cNvPr id="19" name="直接连接符 18"/>
            <p:cNvSpPr/>
            <p:nvPr/>
          </p:nvSpPr>
          <p:spPr>
            <a:xfrm>
              <a:off x="4572000" y="5168658"/>
              <a:ext cx="58039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4572000" y="3806883"/>
              <a:ext cx="58039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4572000" y="2445108"/>
              <a:ext cx="58039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任意多边形 21"/>
          <p:cNvSpPr/>
          <p:nvPr/>
        </p:nvSpPr>
        <p:spPr>
          <a:xfrm>
            <a:off x="6389287" y="2002689"/>
            <a:ext cx="1661939" cy="446439"/>
          </a:xfrm>
          <a:custGeom>
            <a:avLst/>
            <a:gdLst>
              <a:gd name="connsiteX0" fmla="*/ 0 w 4294916"/>
              <a:gd name="connsiteY0" fmla="*/ 0 h 446439"/>
              <a:gd name="connsiteX1" fmla="*/ 4294916 w 4294916"/>
              <a:gd name="connsiteY1" fmla="*/ 0 h 446439"/>
              <a:gd name="connsiteX2" fmla="*/ 4294916 w 4294916"/>
              <a:gd name="connsiteY2" fmla="*/ 446439 h 446439"/>
              <a:gd name="connsiteX3" fmla="*/ 0 w 4294916"/>
              <a:gd name="connsiteY3" fmla="*/ 446439 h 446439"/>
              <a:gd name="connsiteX4" fmla="*/ 0 w 4294916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6" h="446439">
                <a:moveTo>
                  <a:pt x="0" y="0"/>
                </a:moveTo>
                <a:lnTo>
                  <a:pt x="4294916" y="0"/>
                </a:lnTo>
                <a:lnTo>
                  <a:pt x="4294916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4880263" y="2075023"/>
            <a:ext cx="1509024" cy="446439"/>
          </a:xfrm>
          <a:custGeom>
            <a:avLst/>
            <a:gdLst>
              <a:gd name="connsiteX0" fmla="*/ 74421 w 1509024"/>
              <a:gd name="connsiteY0" fmla="*/ 0 h 446439"/>
              <a:gd name="connsiteX1" fmla="*/ 1434603 w 1509024"/>
              <a:gd name="connsiteY1" fmla="*/ 0 h 446439"/>
              <a:gd name="connsiteX2" fmla="*/ 1509024 w 1509024"/>
              <a:gd name="connsiteY2" fmla="*/ 74421 h 446439"/>
              <a:gd name="connsiteX3" fmla="*/ 1509024 w 1509024"/>
              <a:gd name="connsiteY3" fmla="*/ 446439 h 446439"/>
              <a:gd name="connsiteX4" fmla="*/ 1509024 w 1509024"/>
              <a:gd name="connsiteY4" fmla="*/ 446439 h 446439"/>
              <a:gd name="connsiteX5" fmla="*/ 0 w 1509024"/>
              <a:gd name="connsiteY5" fmla="*/ 446439 h 446439"/>
              <a:gd name="connsiteX6" fmla="*/ 0 w 1509024"/>
              <a:gd name="connsiteY6" fmla="*/ 446439 h 446439"/>
              <a:gd name="connsiteX7" fmla="*/ 0 w 1509024"/>
              <a:gd name="connsiteY7" fmla="*/ 74421 h 446439"/>
              <a:gd name="connsiteX8" fmla="*/ 74421 w 1509024"/>
              <a:gd name="connsiteY8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024" h="446439">
                <a:moveTo>
                  <a:pt x="74421" y="0"/>
                </a:moveTo>
                <a:lnTo>
                  <a:pt x="1434603" y="0"/>
                </a:lnTo>
                <a:cubicBezTo>
                  <a:pt x="1475705" y="0"/>
                  <a:pt x="1509024" y="33319"/>
                  <a:pt x="1509024" y="74421"/>
                </a:cubicBezTo>
                <a:lnTo>
                  <a:pt x="1509024" y="446439"/>
                </a:lnTo>
                <a:lnTo>
                  <a:pt x="1509024" y="446439"/>
                </a:lnTo>
                <a:lnTo>
                  <a:pt x="0" y="446439"/>
                </a:lnTo>
                <a:lnTo>
                  <a:pt x="0" y="446439"/>
                </a:lnTo>
                <a:lnTo>
                  <a:pt x="0" y="74421"/>
                </a:lnTo>
                <a:cubicBezTo>
                  <a:pt x="0" y="33319"/>
                  <a:pt x="33319" y="0"/>
                  <a:pt x="74421" y="0"/>
                </a:cubicBezTo>
                <a:close/>
              </a:path>
            </a:pathLst>
          </a:custGeom>
          <a:solidFill>
            <a:srgbClr val="5C307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97" tIns="59897" rIns="59897" bIns="38100" numCol="1" spcCol="1270" anchor="ctr" anchorCtr="0">
            <a:noAutofit/>
          </a:bodyPr>
          <a:lstStyle/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kern="1200" dirty="0" smtClean="0">
                <a:solidFill>
                  <a:schemeClr val="bg1"/>
                </a:solidFill>
                <a:latin typeface="+mn-lt"/>
                <a:ea typeface="华文楷体" panose="02010600040101010101" pitchFamily="2" charset="-122"/>
                <a:cs typeface="+mn-cs"/>
              </a:rPr>
              <a:t>[ </a:t>
            </a:r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需求</a:t>
            </a:r>
            <a:r>
              <a:rPr lang="zh-CN" altLang="en-US" kern="1200" dirty="0" smtClean="0">
                <a:solidFill>
                  <a:schemeClr val="bg1"/>
                </a:solidFill>
                <a:latin typeface="+mn-lt"/>
                <a:ea typeface="华文楷体" panose="02010600040101010101" pitchFamily="2" charset="-122"/>
                <a:cs typeface="+mn-cs"/>
              </a:rPr>
              <a:t>一 </a:t>
            </a:r>
            <a:r>
              <a:rPr lang="en-US" altLang="zh-CN" kern="1200" dirty="0" smtClean="0">
                <a:solidFill>
                  <a:schemeClr val="bg1"/>
                </a:solidFill>
                <a:latin typeface="+mn-lt"/>
                <a:ea typeface="华文楷体" panose="02010600040101010101" pitchFamily="2" charset="-122"/>
                <a:cs typeface="+mn-cs"/>
              </a:rPr>
              <a:t>]</a:t>
            </a:r>
            <a:endParaRPr lang="zh-CN" altLang="en-US" kern="1200" dirty="0">
              <a:solidFill>
                <a:schemeClr val="bg1"/>
              </a:solidFill>
              <a:latin typeface="+mn-lt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820432" y="2694671"/>
            <a:ext cx="3400199" cy="893013"/>
          </a:xfrm>
          <a:custGeom>
            <a:avLst/>
            <a:gdLst>
              <a:gd name="connsiteX0" fmla="*/ 0 w 5803941"/>
              <a:gd name="connsiteY0" fmla="*/ 0 h 893013"/>
              <a:gd name="connsiteX1" fmla="*/ 5803941 w 5803941"/>
              <a:gd name="connsiteY1" fmla="*/ 0 h 893013"/>
              <a:gd name="connsiteX2" fmla="*/ 5803941 w 5803941"/>
              <a:gd name="connsiteY2" fmla="*/ 893013 h 893013"/>
              <a:gd name="connsiteX3" fmla="*/ 0 w 5803941"/>
              <a:gd name="connsiteY3" fmla="*/ 893013 h 893013"/>
              <a:gd name="connsiteX4" fmla="*/ 0 w 5803941"/>
              <a:gd name="connsiteY4" fmla="*/ 0 h 8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941" h="893013">
                <a:moveTo>
                  <a:pt x="0" y="0"/>
                </a:moveTo>
                <a:lnTo>
                  <a:pt x="5803941" y="0"/>
                </a:lnTo>
                <a:lnTo>
                  <a:pt x="5803941" y="893013"/>
                </a:lnTo>
                <a:lnTo>
                  <a:pt x="0" y="893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0" lvl="1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标定</a:t>
            </a:r>
            <a:endParaRPr lang="zh-CN" altLang="en-US" kern="12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 marL="0" lvl="1" indent="-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校验</a:t>
            </a:r>
            <a:endParaRPr lang="zh-CN" altLang="en-US" kern="12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880263" y="3436798"/>
            <a:ext cx="1509024" cy="446439"/>
          </a:xfrm>
          <a:custGeom>
            <a:avLst/>
            <a:gdLst>
              <a:gd name="connsiteX0" fmla="*/ 74421 w 1509024"/>
              <a:gd name="connsiteY0" fmla="*/ 0 h 446439"/>
              <a:gd name="connsiteX1" fmla="*/ 1434603 w 1509024"/>
              <a:gd name="connsiteY1" fmla="*/ 0 h 446439"/>
              <a:gd name="connsiteX2" fmla="*/ 1509024 w 1509024"/>
              <a:gd name="connsiteY2" fmla="*/ 74421 h 446439"/>
              <a:gd name="connsiteX3" fmla="*/ 1509024 w 1509024"/>
              <a:gd name="connsiteY3" fmla="*/ 446439 h 446439"/>
              <a:gd name="connsiteX4" fmla="*/ 1509024 w 1509024"/>
              <a:gd name="connsiteY4" fmla="*/ 446439 h 446439"/>
              <a:gd name="connsiteX5" fmla="*/ 0 w 1509024"/>
              <a:gd name="connsiteY5" fmla="*/ 446439 h 446439"/>
              <a:gd name="connsiteX6" fmla="*/ 0 w 1509024"/>
              <a:gd name="connsiteY6" fmla="*/ 446439 h 446439"/>
              <a:gd name="connsiteX7" fmla="*/ 0 w 1509024"/>
              <a:gd name="connsiteY7" fmla="*/ 74421 h 446439"/>
              <a:gd name="connsiteX8" fmla="*/ 74421 w 1509024"/>
              <a:gd name="connsiteY8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024" h="446439">
                <a:moveTo>
                  <a:pt x="74421" y="0"/>
                </a:moveTo>
                <a:lnTo>
                  <a:pt x="1434603" y="0"/>
                </a:lnTo>
                <a:cubicBezTo>
                  <a:pt x="1475705" y="0"/>
                  <a:pt x="1509024" y="33319"/>
                  <a:pt x="1509024" y="74421"/>
                </a:cubicBezTo>
                <a:lnTo>
                  <a:pt x="1509024" y="446439"/>
                </a:lnTo>
                <a:lnTo>
                  <a:pt x="1509024" y="446439"/>
                </a:lnTo>
                <a:lnTo>
                  <a:pt x="0" y="446439"/>
                </a:lnTo>
                <a:lnTo>
                  <a:pt x="0" y="446439"/>
                </a:lnTo>
                <a:lnTo>
                  <a:pt x="0" y="74421"/>
                </a:lnTo>
                <a:cubicBezTo>
                  <a:pt x="0" y="33319"/>
                  <a:pt x="33319" y="0"/>
                  <a:pt x="74421" y="0"/>
                </a:cubicBezTo>
                <a:close/>
              </a:path>
            </a:pathLst>
          </a:custGeom>
          <a:solidFill>
            <a:srgbClr val="5C307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97" tIns="59897" rIns="59897" bIns="38100" numCol="1" spcCol="127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solidFill>
                  <a:schemeClr val="bg1"/>
                </a:solidFill>
                <a:ea typeface="华文楷体" panose="02010600040101010101" pitchFamily="2" charset="-122"/>
              </a:rPr>
              <a:t>[ </a:t>
            </a:r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需求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二 </a:t>
            </a:r>
            <a:r>
              <a:rPr lang="en-US" altLang="zh-CN" dirty="0">
                <a:solidFill>
                  <a:schemeClr val="bg1"/>
                </a:solidFill>
                <a:ea typeface="华文楷体" panose="02010600040101010101" pitchFamily="2" charset="-122"/>
              </a:rPr>
              <a:t>]</a:t>
            </a:r>
            <a:endParaRPr lang="zh-CN" altLang="en-US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820432" y="4056447"/>
            <a:ext cx="3400199" cy="599890"/>
          </a:xfrm>
          <a:custGeom>
            <a:avLst/>
            <a:gdLst>
              <a:gd name="connsiteX0" fmla="*/ 0 w 5803941"/>
              <a:gd name="connsiteY0" fmla="*/ 0 h 893013"/>
              <a:gd name="connsiteX1" fmla="*/ 5803941 w 5803941"/>
              <a:gd name="connsiteY1" fmla="*/ 0 h 893013"/>
              <a:gd name="connsiteX2" fmla="*/ 5803941 w 5803941"/>
              <a:gd name="connsiteY2" fmla="*/ 893013 h 893013"/>
              <a:gd name="connsiteX3" fmla="*/ 0 w 5803941"/>
              <a:gd name="connsiteY3" fmla="*/ 893013 h 893013"/>
              <a:gd name="connsiteX4" fmla="*/ 0 w 5803941"/>
              <a:gd name="connsiteY4" fmla="*/ 0 h 8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941" h="893013">
                <a:moveTo>
                  <a:pt x="0" y="0"/>
                </a:moveTo>
                <a:lnTo>
                  <a:pt x="5803941" y="0"/>
                </a:lnTo>
                <a:lnTo>
                  <a:pt x="5803941" y="893013"/>
                </a:lnTo>
                <a:lnTo>
                  <a:pt x="0" y="893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0" lvl="1" indent="-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控制系统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  <a:p>
            <a:pPr marL="0" lvl="1" indent="-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GUI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显示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880263" y="4798573"/>
            <a:ext cx="1509024" cy="446439"/>
          </a:xfrm>
          <a:custGeom>
            <a:avLst/>
            <a:gdLst>
              <a:gd name="connsiteX0" fmla="*/ 74421 w 1509024"/>
              <a:gd name="connsiteY0" fmla="*/ 0 h 446439"/>
              <a:gd name="connsiteX1" fmla="*/ 1434603 w 1509024"/>
              <a:gd name="connsiteY1" fmla="*/ 0 h 446439"/>
              <a:gd name="connsiteX2" fmla="*/ 1509024 w 1509024"/>
              <a:gd name="connsiteY2" fmla="*/ 74421 h 446439"/>
              <a:gd name="connsiteX3" fmla="*/ 1509024 w 1509024"/>
              <a:gd name="connsiteY3" fmla="*/ 446439 h 446439"/>
              <a:gd name="connsiteX4" fmla="*/ 1509024 w 1509024"/>
              <a:gd name="connsiteY4" fmla="*/ 446439 h 446439"/>
              <a:gd name="connsiteX5" fmla="*/ 0 w 1509024"/>
              <a:gd name="connsiteY5" fmla="*/ 446439 h 446439"/>
              <a:gd name="connsiteX6" fmla="*/ 0 w 1509024"/>
              <a:gd name="connsiteY6" fmla="*/ 446439 h 446439"/>
              <a:gd name="connsiteX7" fmla="*/ 0 w 1509024"/>
              <a:gd name="connsiteY7" fmla="*/ 74421 h 446439"/>
              <a:gd name="connsiteX8" fmla="*/ 74421 w 1509024"/>
              <a:gd name="connsiteY8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024" h="446439">
                <a:moveTo>
                  <a:pt x="74421" y="0"/>
                </a:moveTo>
                <a:lnTo>
                  <a:pt x="1434603" y="0"/>
                </a:lnTo>
                <a:cubicBezTo>
                  <a:pt x="1475705" y="0"/>
                  <a:pt x="1509024" y="33319"/>
                  <a:pt x="1509024" y="74421"/>
                </a:cubicBezTo>
                <a:lnTo>
                  <a:pt x="1509024" y="446439"/>
                </a:lnTo>
                <a:lnTo>
                  <a:pt x="1509024" y="446439"/>
                </a:lnTo>
                <a:lnTo>
                  <a:pt x="0" y="446439"/>
                </a:lnTo>
                <a:lnTo>
                  <a:pt x="0" y="446439"/>
                </a:lnTo>
                <a:lnTo>
                  <a:pt x="0" y="74421"/>
                </a:lnTo>
                <a:cubicBezTo>
                  <a:pt x="0" y="33319"/>
                  <a:pt x="33319" y="0"/>
                  <a:pt x="74421" y="0"/>
                </a:cubicBezTo>
                <a:close/>
              </a:path>
            </a:pathLst>
          </a:custGeom>
          <a:solidFill>
            <a:srgbClr val="5C307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97" tIns="59897" rIns="59897" bIns="38100" numCol="1" spcCol="127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solidFill>
                  <a:schemeClr val="bg1"/>
                </a:solidFill>
                <a:ea typeface="华文楷体" panose="02010600040101010101" pitchFamily="2" charset="-122"/>
              </a:rPr>
              <a:t>[ </a:t>
            </a:r>
            <a:r>
              <a:rPr lang="zh-CN" altLang="en-US" dirty="0">
                <a:solidFill>
                  <a:schemeClr val="bg1"/>
                </a:solidFill>
                <a:ea typeface="华文楷体" panose="02010600040101010101" pitchFamily="2" charset="-122"/>
              </a:rPr>
              <a:t>需求</a:t>
            </a:r>
            <a:r>
              <a:rPr lang="zh-CN" altLang="en-US" dirty="0" smtClean="0">
                <a:solidFill>
                  <a:schemeClr val="bg1"/>
                </a:solidFill>
                <a:ea typeface="华文楷体" panose="02010600040101010101" pitchFamily="2" charset="-122"/>
              </a:rPr>
              <a:t>三 </a:t>
            </a:r>
            <a:r>
              <a:rPr lang="en-US" altLang="zh-CN" dirty="0">
                <a:solidFill>
                  <a:schemeClr val="bg1"/>
                </a:solidFill>
                <a:ea typeface="华文楷体" panose="02010600040101010101" pitchFamily="2" charset="-122"/>
              </a:rPr>
              <a:t>]</a:t>
            </a:r>
            <a:endParaRPr lang="zh-CN" altLang="en-US" dirty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880264" y="5418221"/>
            <a:ext cx="3340368" cy="893013"/>
          </a:xfrm>
          <a:custGeom>
            <a:avLst/>
            <a:gdLst>
              <a:gd name="connsiteX0" fmla="*/ 0 w 5803941"/>
              <a:gd name="connsiteY0" fmla="*/ 0 h 893013"/>
              <a:gd name="connsiteX1" fmla="*/ 5803941 w 5803941"/>
              <a:gd name="connsiteY1" fmla="*/ 0 h 893013"/>
              <a:gd name="connsiteX2" fmla="*/ 5803941 w 5803941"/>
              <a:gd name="connsiteY2" fmla="*/ 893013 h 893013"/>
              <a:gd name="connsiteX3" fmla="*/ 0 w 5803941"/>
              <a:gd name="connsiteY3" fmla="*/ 893013 h 893013"/>
              <a:gd name="connsiteX4" fmla="*/ 0 w 5803941"/>
              <a:gd name="connsiteY4" fmla="*/ 0 h 8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941" h="893013">
                <a:moveTo>
                  <a:pt x="0" y="0"/>
                </a:moveTo>
                <a:lnTo>
                  <a:pt x="5803941" y="0"/>
                </a:lnTo>
                <a:lnTo>
                  <a:pt x="5803941" y="893013"/>
                </a:lnTo>
                <a:lnTo>
                  <a:pt x="0" y="893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0" lvl="1" indent="-228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防尘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、防水、防震</a:t>
            </a:r>
          </a:p>
          <a:p>
            <a:pPr marL="0" lvl="1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kern="12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6389287" y="3364464"/>
            <a:ext cx="1661939" cy="446439"/>
          </a:xfrm>
          <a:custGeom>
            <a:avLst/>
            <a:gdLst>
              <a:gd name="connsiteX0" fmla="*/ 0 w 4294916"/>
              <a:gd name="connsiteY0" fmla="*/ 0 h 446439"/>
              <a:gd name="connsiteX1" fmla="*/ 4294916 w 4294916"/>
              <a:gd name="connsiteY1" fmla="*/ 0 h 446439"/>
              <a:gd name="connsiteX2" fmla="*/ 4294916 w 4294916"/>
              <a:gd name="connsiteY2" fmla="*/ 446439 h 446439"/>
              <a:gd name="connsiteX3" fmla="*/ 0 w 4294916"/>
              <a:gd name="connsiteY3" fmla="*/ 446439 h 446439"/>
              <a:gd name="connsiteX4" fmla="*/ 0 w 4294916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6" h="446439">
                <a:moveTo>
                  <a:pt x="0" y="0"/>
                </a:moveTo>
                <a:lnTo>
                  <a:pt x="4294916" y="0"/>
                </a:lnTo>
                <a:lnTo>
                  <a:pt x="4294916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显示与控制</a:t>
            </a:r>
            <a:endParaRPr lang="zh-CN" altLang="en-US" b="1" kern="12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6389287" y="4728672"/>
            <a:ext cx="1661939" cy="446439"/>
          </a:xfrm>
          <a:custGeom>
            <a:avLst/>
            <a:gdLst>
              <a:gd name="connsiteX0" fmla="*/ 0 w 4294916"/>
              <a:gd name="connsiteY0" fmla="*/ 0 h 446439"/>
              <a:gd name="connsiteX1" fmla="*/ 4294916 w 4294916"/>
              <a:gd name="connsiteY1" fmla="*/ 0 h 446439"/>
              <a:gd name="connsiteX2" fmla="*/ 4294916 w 4294916"/>
              <a:gd name="connsiteY2" fmla="*/ 446439 h 446439"/>
              <a:gd name="connsiteX3" fmla="*/ 0 w 4294916"/>
              <a:gd name="connsiteY3" fmla="*/ 446439 h 446439"/>
              <a:gd name="connsiteX4" fmla="*/ 0 w 4294916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6" h="446439">
                <a:moveTo>
                  <a:pt x="0" y="0"/>
                </a:moveTo>
                <a:lnTo>
                  <a:pt x="4294916" y="0"/>
                </a:lnTo>
                <a:lnTo>
                  <a:pt x="4294916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设备强度</a:t>
            </a:r>
            <a:endParaRPr lang="zh-CN" altLang="en-US" b="1" kern="12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746877" y="2740985"/>
            <a:ext cx="381147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355600" algn="l"/>
              </a:tabLs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	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设计一套设备实现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WR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节点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的自动标定与校验，连接好线缆后一键操作，完成标定。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2137" y="5952840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整体需求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6389286" y="1946776"/>
            <a:ext cx="1661939" cy="446439"/>
          </a:xfrm>
          <a:custGeom>
            <a:avLst/>
            <a:gdLst>
              <a:gd name="connsiteX0" fmla="*/ 0 w 4294916"/>
              <a:gd name="connsiteY0" fmla="*/ 0 h 446439"/>
              <a:gd name="connsiteX1" fmla="*/ 4294916 w 4294916"/>
              <a:gd name="connsiteY1" fmla="*/ 0 h 446439"/>
              <a:gd name="connsiteX2" fmla="*/ 4294916 w 4294916"/>
              <a:gd name="connsiteY2" fmla="*/ 446439 h 446439"/>
              <a:gd name="connsiteX3" fmla="*/ 0 w 4294916"/>
              <a:gd name="connsiteY3" fmla="*/ 446439 h 446439"/>
              <a:gd name="connsiteX4" fmla="*/ 0 w 4294916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6" h="446439">
                <a:moveTo>
                  <a:pt x="0" y="0"/>
                </a:moveTo>
                <a:lnTo>
                  <a:pt x="4294916" y="0"/>
                </a:lnTo>
                <a:lnTo>
                  <a:pt x="4294916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功能</a:t>
            </a:r>
            <a:endParaRPr lang="zh-CN" altLang="en-US" b="1" kern="1200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2137" y="2585229"/>
            <a:ext cx="58964" cy="840581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1952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10" y="0"/>
            <a:ext cx="9146810" cy="4571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9"/>
          <p:cNvSpPr txBox="1"/>
          <p:nvPr/>
        </p:nvSpPr>
        <p:spPr>
          <a:xfrm>
            <a:off x="1155790" y="3256548"/>
            <a:ext cx="45478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pPr>
              <a:tabLst>
                <a:tab pos="536575" algn="l"/>
              </a:tabLst>
            </a:pPr>
            <a:r>
              <a:rPr lang="en-US" altLang="zh-CN" dirty="0"/>
              <a:t>	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653215" y="2059797"/>
            <a:ext cx="39987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功能设计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-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校准模式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137" y="2172551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724579" y="6342744"/>
            <a:ext cx="39987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84051" y="130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023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同步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67258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工程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24276" y="1303761"/>
            <a:ext cx="1107996" cy="369332"/>
          </a:xfrm>
          <a:prstGeom prst="rect">
            <a:avLst/>
          </a:prstGeom>
          <a:solidFill>
            <a:srgbClr val="5C307D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装置设计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81293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装置性能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38309" y="13037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误差分析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79915" y="13037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603" y="2443629"/>
            <a:ext cx="2699890" cy="3797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04" y="2982789"/>
            <a:ext cx="4108901" cy="25861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-13648" y="364795"/>
            <a:ext cx="627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第十八届全国</a:t>
            </a:r>
            <a:r>
              <a:rPr lang="zh-CN" altLang="en-US" sz="28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科学计算与</a:t>
            </a:r>
            <a:r>
              <a:rPr lang="zh-CN" altLang="en-US" sz="2800" b="1" dirty="0">
                <a:solidFill>
                  <a:srgbClr val="7030A0"/>
                </a:solidFill>
                <a:ea typeface="华文楷体" panose="02010600040101010101" pitchFamily="2" charset="-122"/>
              </a:rPr>
              <a:t>信息化会议</a:t>
            </a:r>
          </a:p>
        </p:txBody>
      </p:sp>
    </p:spTree>
    <p:extLst>
      <p:ext uri="{BB962C8B-B14F-4D97-AF65-F5344CB8AC3E}">
        <p14:creationId xmlns:p14="http://schemas.microsoft.com/office/powerpoint/2010/main" val="12395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957</Words>
  <Application>Microsoft Office PowerPoint</Application>
  <PresentationFormat>全屏显示(4:3)</PresentationFormat>
  <Paragraphs>259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华文楷体</vt:lpstr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Visio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SAMSUNG</dc:creator>
  <cp:lastModifiedBy>叶一锰</cp:lastModifiedBy>
  <cp:revision>186</cp:revision>
  <dcterms:created xsi:type="dcterms:W3CDTF">2014-08-08T13:32:37Z</dcterms:created>
  <dcterms:modified xsi:type="dcterms:W3CDTF">2017-07-05T14:19:40Z</dcterms:modified>
</cp:coreProperties>
</file>