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0" r:id="rId4"/>
    <p:sldId id="273" r:id="rId6"/>
    <p:sldId id="258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1202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2424" y="4687888"/>
            <a:ext cx="6505575" cy="6651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302327"/>
            <a:ext cx="10515600" cy="480183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6508" y="1749024"/>
            <a:ext cx="9497291" cy="44279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4825" y="2462289"/>
            <a:ext cx="7032626" cy="17726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14825" y="4261915"/>
            <a:ext cx="7032626" cy="6209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72457" y="1939636"/>
            <a:ext cx="4408798" cy="42373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5002" y="1939636"/>
            <a:ext cx="4408798" cy="42373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6053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084450"/>
            <a:ext cx="5157787" cy="4042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26053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084450"/>
            <a:ext cx="5183188" cy="4042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21B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656584"/>
            <a:ext cx="10627032" cy="5201416"/>
          </a:xfrm>
          <a:custGeom>
            <a:avLst/>
            <a:gdLst>
              <a:gd name="connsiteX0" fmla="*/ 1384909 w 10627032"/>
              <a:gd name="connsiteY0" fmla="*/ 0 h 5201416"/>
              <a:gd name="connsiteX1" fmla="*/ 10627032 w 10627032"/>
              <a:gd name="connsiteY1" fmla="*/ 2750712 h 5201416"/>
              <a:gd name="connsiteX2" fmla="*/ 9110391 w 10627032"/>
              <a:gd name="connsiteY2" fmla="*/ 5201416 h 5201416"/>
              <a:gd name="connsiteX3" fmla="*/ 0 w 10627032"/>
              <a:gd name="connsiteY3" fmla="*/ 5201416 h 5201416"/>
              <a:gd name="connsiteX4" fmla="*/ 0 w 10627032"/>
              <a:gd name="connsiteY4" fmla="*/ 1919631 h 520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7032" h="5201416">
                <a:moveTo>
                  <a:pt x="1384909" y="0"/>
                </a:moveTo>
                <a:lnTo>
                  <a:pt x="10627032" y="2750712"/>
                </a:lnTo>
                <a:lnTo>
                  <a:pt x="9110391" y="5201416"/>
                </a:lnTo>
                <a:lnTo>
                  <a:pt x="0" y="5201416"/>
                </a:lnTo>
                <a:lnTo>
                  <a:pt x="0" y="1919631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20287" y="1333756"/>
            <a:ext cx="9551427" cy="3103217"/>
          </a:xfrm>
          <a:prstGeom prst="roundRect">
            <a:avLst>
              <a:gd name="adj" fmla="val 5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20287" y="1333755"/>
            <a:ext cx="9551428" cy="3103217"/>
          </a:xfrm>
        </p:spPr>
        <p:txBody>
          <a:bodyPr wrap="square">
            <a:normAutofit/>
          </a:bodyPr>
          <a:lstStyle>
            <a:lvl1pPr algn="ctr"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1B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05200" y="1479600"/>
            <a:ext cx="8182800" cy="388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14000" y="5598000"/>
            <a:ext cx="9561600" cy="75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64435" y="1191491"/>
            <a:ext cx="1489365" cy="498547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91491"/>
            <a:ext cx="8721435" cy="49854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61925"/>
            <a:ext cx="10515600" cy="704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38250"/>
            <a:ext cx="105156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8437"/>
            <a:ext cx="27432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B19064-D9A4-4469-B266-E6B5E633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8437"/>
            <a:ext cx="41148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8437"/>
            <a:ext cx="2743200" cy="2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9EFCA8-4685-4D72-9793-08BF8EB4EF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45" indent="-360045" algn="just" defTabSz="914400" rtl="0" eaLnBrk="1" latinLnBrk="0" hangingPunct="1">
        <a:lnSpc>
          <a:spcPct val="130000"/>
        </a:lnSpc>
        <a:spcBef>
          <a:spcPts val="1200"/>
        </a:spcBef>
        <a:buFont typeface="Wingdings" panose="05000000000000000000" pitchFamily="2" charset="2"/>
        <a:buChar char="±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02945" indent="-342900" algn="just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0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image" Target="../media/image1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image" Target="../media/image14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image" Target="../media/image15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image" Target="../media/image19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image" Target="../media/image20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6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65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9" Type="http://schemas.openxmlformats.org/officeDocument/2006/relationships/notesSlide" Target="../notesSlides/notesSlide1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9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image" Target="../media/image10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zh-CN" dirty="0" smtClean="0">
                <a:sym typeface="+mn-ea"/>
              </a:rPr>
              <a:t>硅像素探测器百万像素样机数据获取系统的设计与实现</a:t>
            </a:r>
            <a:endParaRPr lang="zh-CN" altLang="zh-CN" dirty="0" smtClean="0">
              <a:sym typeface="+mn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038725" y="4575810"/>
            <a:ext cx="5046345" cy="1707515"/>
          </a:xfrm>
        </p:spPr>
        <p:txBody>
          <a:bodyPr>
            <a:normAutofit fontScale="25000"/>
          </a:bodyPr>
          <a:p>
            <a:pPr fontAlgn="auto">
              <a:lnSpc>
                <a:spcPct val="100000"/>
              </a:lnSpc>
            </a:pPr>
            <a:r>
              <a:rPr lang="zh-CN" altLang="en-US" sz="9600" dirty="0" smtClean="0">
                <a:sym typeface="+mn-ea"/>
              </a:rPr>
              <a:t>李洋</a:t>
            </a:r>
            <a:endParaRPr lang="zh-CN" altLang="en-US" sz="9600" dirty="0" smtClean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9600" dirty="0" smtClean="0">
                <a:sym typeface="+mn-ea"/>
              </a:rPr>
              <a:t>核探测与核电子学国家重点实验室（中国科学院高能物理研究所）</a:t>
            </a:r>
            <a:endParaRPr lang="zh-CN" altLang="en-US" sz="9600" dirty="0" smtClean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9600" dirty="0" smtClean="0">
                <a:sym typeface="+mn-ea"/>
              </a:rPr>
              <a:t>7/5/2017</a:t>
            </a:r>
            <a:endParaRPr lang="en-US" altLang="zh-CN" sz="9600" dirty="0" smtClean="0">
              <a:sym typeface="+mn-ea"/>
            </a:endParaRPr>
          </a:p>
          <a:p>
            <a:endParaRPr lang="en-US" altLang="zh-CN" dirty="0" smtClean="0">
              <a:sym typeface="+mn-ea"/>
            </a:endParaRPr>
          </a:p>
          <a:p>
            <a:endParaRPr lang="en-US" altLang="zh-CN" dirty="0" smtClean="0">
              <a:sym typeface="+mn-ea"/>
            </a:endParaRPr>
          </a:p>
          <a:p>
            <a:endParaRPr lang="en-US" altLang="zh-CN" dirty="0" smtClean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advTm="150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数据流软件实现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369" y="1675137"/>
            <a:ext cx="2919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零拷贝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对象 -2147482618"/>
          <p:cNvGraphicFramePr/>
          <p:nvPr/>
        </p:nvGraphicFramePr>
        <p:xfrm>
          <a:off x="1974850" y="3624580"/>
          <a:ext cx="765175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699000" imgH="2184400" progId="Visio.Drawing.15">
                  <p:embed/>
                </p:oleObj>
              </mc:Choice>
              <mc:Fallback>
                <p:oleObj name="" r:id="rId4" imgW="4699000" imgH="2184400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850" y="3624580"/>
                        <a:ext cx="7651750" cy="242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86890" y="2073910"/>
            <a:ext cx="65684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采用传递指针的方法实现数据的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传递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数据将通过指针指向的位置进行处理。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零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拷贝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技术减少了数据的拷贝，从而提升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了系统的性能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advTm="3907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数据流软件实现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369" y="1675137"/>
            <a:ext cx="29198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资源与状态管理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73742859" name="对象 1073742858"/>
          <p:cNvGraphicFramePr/>
          <p:nvPr/>
        </p:nvGraphicFramePr>
        <p:xfrm>
          <a:off x="1129030" y="2017713"/>
          <a:ext cx="5447665" cy="405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4" imgW="6807200" imgH="5562600" progId="Visio.Drawing.11">
                  <p:embed/>
                </p:oleObj>
              </mc:Choice>
              <mc:Fallback>
                <p:oleObj name="" r:id="rId4" imgW="6807200" imgH="556260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9030" y="2017713"/>
                        <a:ext cx="5447665" cy="4058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735445" y="2839085"/>
            <a:ext cx="52578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根据状态机的原理将数据流软件中的数据处理任务分解成多个状态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不同状态间的转换保证资源的正确分配与释放。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异常情况下系统进入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Stopped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，资源得到正确释放。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 advTm="2106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交互软件实现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140" y="1675130"/>
            <a:ext cx="3540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使用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JSON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传递复杂指令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2" descr="Screensh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45" y="2329815"/>
            <a:ext cx="8221345" cy="2889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7345" y="5391150"/>
            <a:ext cx="7434580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采用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JSON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对交互产生的信息进行序列化。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JSON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轻量小巧的特点使其更适用于网络数据传输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</p:spTree>
    <p:custDataLst>
      <p:tags r:id="rId5"/>
    </p:custDataLst>
  </p:cSld>
  <p:clrMapOvr>
    <a:masterClrMapping/>
  </p:clrMapOvr>
  <p:transition advTm="2414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交互软件实现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140" y="1675130"/>
            <a:ext cx="3540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电子学配置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65" y="3661410"/>
            <a:ext cx="6029960" cy="26244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5470" y="2073910"/>
            <a:ext cx="938657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使用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UDP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协议进行通信。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信息通过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XML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记录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根据XSD文件动态生成C++代码读取XML文件内容，避免硬编码，增强可扩展性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advTm="2391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交互软件实现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140" y="1568450"/>
            <a:ext cx="3540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用户界面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7365" y="1894205"/>
            <a:ext cx="8413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使用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QT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开发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界面（可跨平台使用）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界面包括系统控制、系统配置、日志状态显示以及在线图像的处理与显示</a:t>
            </a:r>
            <a:r>
              <a:rPr lang="zh-CN" altLang="en-US" dirty="0" smtClean="0"/>
              <a:t>。</a:t>
            </a:r>
            <a:endParaRPr lang="zh-CN" altLang="en-US" sz="1400" dirty="0"/>
          </a:p>
        </p:txBody>
      </p:sp>
      <p:pic>
        <p:nvPicPr>
          <p:cNvPr id="15" name="图片 9" descr="Screenshot"/>
          <p:cNvPicPr/>
          <p:nvPr/>
        </p:nvPicPr>
        <p:blipFill>
          <a:blip r:embed="rId4"/>
          <a:stretch>
            <a:fillRect/>
          </a:stretch>
        </p:blipFill>
        <p:spPr>
          <a:xfrm>
            <a:off x="2937510" y="2959100"/>
            <a:ext cx="5457190" cy="3449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75255" y="4762500"/>
            <a:ext cx="1318895" cy="1647190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973580" y="5402580"/>
            <a:ext cx="701675" cy="1460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16305" y="5226050"/>
            <a:ext cx="12331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系统控制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886700" y="5585460"/>
            <a:ext cx="861060" cy="190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747760" y="5402580"/>
            <a:ext cx="12331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日志显示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8249920" y="3785235"/>
            <a:ext cx="861060" cy="190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29030" y="3787140"/>
            <a:ext cx="12331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状态显示</a:t>
            </a:r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2249170" y="3956050"/>
            <a:ext cx="688340" cy="1397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058910" y="3601720"/>
            <a:ext cx="23298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系统配置或图像显示</a:t>
            </a: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805430" y="3151505"/>
            <a:ext cx="1188085" cy="32639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>
            <a:stCxn id="27" idx="6"/>
          </p:cNvCxnSpPr>
          <p:nvPr/>
        </p:nvCxnSpPr>
        <p:spPr>
          <a:xfrm>
            <a:off x="3993515" y="3314700"/>
            <a:ext cx="336550" cy="192405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993515" y="3007995"/>
            <a:ext cx="609600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/>
                </a:solidFill>
              </a:rPr>
              <a:t>切换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advTm="2255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软件实现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99820" y="784225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交互软件实现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7280" y="1429385"/>
            <a:ext cx="3540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图像显示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80445" y="4089719"/>
            <a:ext cx="581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3.2  </a:t>
            </a:r>
            <a:r>
              <a:rPr lang="zh-CN" altLang="en-US" sz="2000" dirty="0"/>
              <a:t>交互</a:t>
            </a:r>
            <a:r>
              <a:rPr lang="zh-CN" altLang="en-US" sz="2000" dirty="0" smtClean="0"/>
              <a:t>软件设计</a:t>
            </a:r>
            <a:endParaRPr lang="zh-CN" altLang="en-US" sz="2000" dirty="0"/>
          </a:p>
        </p:txBody>
      </p:sp>
      <p:pic>
        <p:nvPicPr>
          <p:cNvPr id="31" name="图片 30" descr="Screenshot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90" y="2005965"/>
            <a:ext cx="4860290" cy="3503295"/>
          </a:xfrm>
          <a:prstGeom prst="rect">
            <a:avLst/>
          </a:prstGeom>
        </p:spPr>
      </p:pic>
      <p:sp>
        <p:nvSpPr>
          <p:cNvPr id="32" name="右箭头 31"/>
          <p:cNvSpPr/>
          <p:nvPr/>
        </p:nvSpPr>
        <p:spPr>
          <a:xfrm>
            <a:off x="6112337" y="3214697"/>
            <a:ext cx="526474" cy="177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3" name="图片 32" descr="Screenshot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60" y="2057400"/>
            <a:ext cx="2535555" cy="3399790"/>
          </a:xfrm>
          <a:prstGeom prst="rect">
            <a:avLst/>
          </a:prstGeom>
        </p:spPr>
      </p:pic>
      <p:pic>
        <p:nvPicPr>
          <p:cNvPr id="34" name="图片 33" descr="Screenshot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900" y="2343150"/>
            <a:ext cx="2051050" cy="1921510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>
            <a:off x="9268081" y="3220703"/>
            <a:ext cx="600368" cy="17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48755" y="1903730"/>
            <a:ext cx="2626360" cy="4267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7862570" y="1429385"/>
            <a:ext cx="0" cy="47371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063105" y="1061085"/>
            <a:ext cx="168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对比度的调节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099820" y="5509260"/>
            <a:ext cx="9342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交互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软件提供对抽样数据的实时图像显示以及简单的图像处理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操作。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交互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软件与数据流软件相互独立，图像处理的操作完全不会影响数据流软件的性能。</a:t>
            </a:r>
            <a:r>
              <a:rPr lang="zh-CN" altLang="en-US" sz="1400" dirty="0"/>
              <a:t> </a:t>
            </a:r>
            <a:endParaRPr lang="zh-CN" altLang="en-US" sz="1400" dirty="0"/>
          </a:p>
        </p:txBody>
      </p:sp>
    </p:spTree>
    <p:custDataLst>
      <p:tags r:id="rId7"/>
    </p:custDataLst>
  </p:cSld>
  <p:clrMapOvr>
    <a:masterClrMapping/>
  </p:clrMapOvr>
  <p:transition advTm="3028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性能研究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5.1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前期测试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5260" y="1658620"/>
            <a:ext cx="2277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万兆网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IO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测试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038985"/>
            <a:ext cx="6508750" cy="372300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6385560" y="2796540"/>
            <a:ext cx="13335" cy="22078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 184"/>
          <p:cNvSpPr/>
          <p:nvPr/>
        </p:nvSpPr>
        <p:spPr>
          <a:xfrm>
            <a:off x="6174105" y="4977765"/>
            <a:ext cx="436245" cy="30924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24830" y="528701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120kBytes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18640" y="5911215"/>
            <a:ext cx="606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ym typeface="+mn-ea"/>
              </a:rPr>
              <a:t>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图片引自论文《万兆网卡性能测试》【曾婷轩】）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87970" y="2796540"/>
            <a:ext cx="373951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当系统传输的数据包大小为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120kByte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（单板数据包大小）时，万兆网的有效带宽达到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1.2GBps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，满足系统的要求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advTm="3697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性能研究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5.1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前期测试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5260" y="1658620"/>
            <a:ext cx="2277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压缩算法测试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260" y="2252345"/>
            <a:ext cx="5403850" cy="3590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09055" y="2741295"/>
            <a:ext cx="57880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06450" lvl="2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39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种开源压缩算法对实验数据进行压缩。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806450" lvl="2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综合考虑，实验选择lz4压缩算法。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806450" lvl="2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压缩算法能将数据压缩至原始数据的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40%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左右。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806450" lvl="2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有效减少了存储带宽。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advTm="4071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0" y="2818765"/>
            <a:ext cx="7520940" cy="3714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 </a:t>
            </a:r>
            <a:r>
              <a:rPr lang="zh-CN" altLang="en-US" sz="3600" dirty="0"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性能研究</a:t>
            </a:r>
            <a:endParaRPr lang="zh-CN" altLang="en-US" sz="3600" dirty="0" smtClean="0"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14425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5.2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系统测试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7850" y="1559272"/>
            <a:ext cx="18488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测试环境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32915" y="1958340"/>
            <a:ext cx="1080833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在暂无电子学板的情况下，使用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三台服务器模拟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块电子学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板。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以稳定的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1000Hz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的帧率向后端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DAQ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发送数据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，在</a:t>
            </a:r>
            <a:r>
              <a:rPr lang="zh-CN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压缩且</a:t>
            </a:r>
            <a:r>
              <a:rPr lang="zh-CN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存盘的情况下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分钟。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DAQ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系统每秒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处理数据的平均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帧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率约为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1000Hz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带宽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达到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1.92GB/s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满足系统的设计要求。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advTm="3725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2377440"/>
            <a:ext cx="7732395" cy="42767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 </a:t>
            </a:r>
            <a:r>
              <a:rPr lang="zh-CN" altLang="en-US" sz="3600" dirty="0"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性能研究</a:t>
            </a:r>
            <a:endParaRPr lang="zh-CN" altLang="en-US" sz="3600" dirty="0" smtClean="0"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14425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5.3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性能冗余测试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7345" y="1559560"/>
            <a:ext cx="7821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经过研究，系统目前能稳定处理的最大帧率为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1300HZ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 fontAlgn="auto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网络带宽为2.49GB/s，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达到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系统性能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30%的冗余度。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advTm="1861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2806700" y="1023620"/>
            <a:ext cx="6072505" cy="906780"/>
            <a:chOff x="3450255" y="1330217"/>
            <a:chExt cx="7780690" cy="947515"/>
          </a:xfrm>
        </p:grpSpPr>
        <p:sp>
          <p:nvSpPr>
            <p:cNvPr id="5" name="圆角矩形 4"/>
            <p:cNvSpPr/>
            <p:nvPr>
              <p:custDataLst>
                <p:tags r:id="rId2"/>
              </p:custDataLst>
            </p:nvPr>
          </p:nvSpPr>
          <p:spPr>
            <a:xfrm>
              <a:off x="4272861" y="1561091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项目背景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450255" y="1330217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7" name="任意多边形 6"/>
              <p:cNvSpPr/>
              <p:nvPr>
                <p:custDataLst>
                  <p:tags r:id="rId3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0000"/>
              </a:bodyPr>
              <a:lstStyle/>
              <a:p>
                <a:pPr algn="ctr"/>
                <a:r>
                  <a:rPr lang="en-US" altLang="zh-CN" sz="4000" i="1" dirty="0" smtClean="0">
                    <a:solidFill>
                      <a:srgbClr val="98C723"/>
                    </a:solidFill>
                    <a:sym typeface="+mn-lt"/>
                  </a:rPr>
                  <a:t>1</a:t>
                </a:r>
                <a:endParaRPr lang="en-US" altLang="zh-CN" sz="4000" i="1" dirty="0" smtClean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2804795" y="1910715"/>
            <a:ext cx="6092190" cy="906780"/>
            <a:chOff x="2554494" y="2529136"/>
            <a:chExt cx="7780690" cy="947515"/>
          </a:xfrm>
        </p:grpSpPr>
        <p:sp>
          <p:nvSpPr>
            <p:cNvPr id="13" name="圆角矩形 12"/>
            <p:cNvSpPr/>
            <p:nvPr>
              <p:custDataLst>
                <p:tags r:id="rId6"/>
              </p:custDataLst>
            </p:nvPr>
          </p:nvSpPr>
          <p:spPr>
            <a:xfrm>
              <a:off x="3377100" y="2680000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需求分析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554494" y="2529136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15" name="任意多边形 14"/>
              <p:cNvSpPr/>
              <p:nvPr>
                <p:custDataLst>
                  <p:tags r:id="rId7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0000"/>
              </a:bodyPr>
              <a:lstStyle/>
              <a:p>
                <a:pPr algn="ctr"/>
                <a:r>
                  <a:rPr lang="en-US" altLang="zh-CN" sz="4000" i="1" dirty="0" smtClean="0">
                    <a:solidFill>
                      <a:srgbClr val="98C723"/>
                    </a:solidFill>
                    <a:sym typeface="+mn-lt"/>
                  </a:rPr>
                  <a:t>2</a:t>
                </a:r>
                <a:endParaRPr lang="en-US" altLang="zh-CN" sz="4000" i="1" dirty="0" smtClean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>
            <p:custDataLst>
              <p:tags r:id="rId9"/>
            </p:custDataLst>
          </p:nvPr>
        </p:nvGrpSpPr>
        <p:grpSpPr>
          <a:xfrm>
            <a:off x="2778760" y="2672080"/>
            <a:ext cx="6118225" cy="906780"/>
            <a:chOff x="1658732" y="3728055"/>
            <a:chExt cx="7780690" cy="947515"/>
          </a:xfrm>
        </p:grpSpPr>
        <p:sp>
          <p:nvSpPr>
            <p:cNvPr id="18" name="圆角矩形 17"/>
            <p:cNvSpPr/>
            <p:nvPr>
              <p:custDataLst>
                <p:tags r:id="rId10"/>
              </p:custDataLst>
            </p:nvPr>
          </p:nvSpPr>
          <p:spPr>
            <a:xfrm>
              <a:off x="2481338" y="3958929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系统框架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58732" y="3728055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20" name="任意多边形 19"/>
              <p:cNvSpPr/>
              <p:nvPr>
                <p:custDataLst>
                  <p:tags r:id="rId11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0000"/>
              </a:bodyPr>
              <a:lstStyle/>
              <a:p>
                <a:pPr algn="ctr"/>
                <a:r>
                  <a:rPr lang="en-US" altLang="zh-CN" sz="4000" i="1" dirty="0" smtClean="0">
                    <a:solidFill>
                      <a:srgbClr val="98C723"/>
                    </a:solidFill>
                    <a:sym typeface="+mn-lt"/>
                  </a:rPr>
                  <a:t>3</a:t>
                </a:r>
                <a:endParaRPr lang="en-US" altLang="zh-CN" sz="4000" i="1" dirty="0" smtClean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13"/>
            </p:custDataLst>
          </p:nvPr>
        </p:nvGrpSpPr>
        <p:grpSpPr>
          <a:xfrm>
            <a:off x="2741295" y="3533140"/>
            <a:ext cx="6155690" cy="906780"/>
            <a:chOff x="762970" y="4926975"/>
            <a:chExt cx="7780690" cy="947515"/>
          </a:xfrm>
        </p:grpSpPr>
        <p:sp>
          <p:nvSpPr>
            <p:cNvPr id="23" name="圆角矩形 22"/>
            <p:cNvSpPr/>
            <p:nvPr>
              <p:custDataLst>
                <p:tags r:id="rId14"/>
              </p:custDataLst>
            </p:nvPr>
          </p:nvSpPr>
          <p:spPr>
            <a:xfrm>
              <a:off x="1585576" y="5157849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软件实现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62970" y="4926975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25" name="任意多边形 24"/>
              <p:cNvSpPr/>
              <p:nvPr>
                <p:custDataLst>
                  <p:tags r:id="rId15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80000"/>
              </a:bodyPr>
              <a:lstStyle/>
              <a:p>
                <a:pPr algn="ctr"/>
                <a:r>
                  <a:rPr lang="en-US" altLang="zh-CN" sz="4000" i="1" dirty="0" smtClean="0">
                    <a:solidFill>
                      <a:srgbClr val="98C723"/>
                    </a:solidFill>
                    <a:sym typeface="+mn-lt"/>
                  </a:rPr>
                  <a:t>4</a:t>
                </a:r>
                <a:endParaRPr lang="en-US" altLang="zh-CN" sz="4000" i="1" dirty="0" smtClean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1235051" y="968375"/>
            <a:ext cx="557554" cy="58477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zh-CN" altLang="en-US" sz="3200" dirty="0" smtClean="0"/>
              <a:t>录</a:t>
            </a:r>
            <a:endParaRPr lang="zh-CN" altLang="en-US" sz="3200" dirty="0"/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649605" y="387350"/>
            <a:ext cx="704850" cy="704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目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>
            <p:custDataLst>
              <p:tags r:id="rId19"/>
            </p:custDataLst>
          </p:nvPr>
        </p:nvGrpSpPr>
        <p:grpSpPr>
          <a:xfrm>
            <a:off x="2772410" y="4420235"/>
            <a:ext cx="6123940" cy="911860"/>
            <a:chOff x="762970" y="4926975"/>
            <a:chExt cx="7723950" cy="952788"/>
          </a:xfrm>
        </p:grpSpPr>
        <p:sp>
          <p:nvSpPr>
            <p:cNvPr id="12" name="圆角矩形 11"/>
            <p:cNvSpPr/>
            <p:nvPr>
              <p:custDataLst>
                <p:tags r:id="rId20"/>
              </p:custDataLst>
            </p:nvPr>
          </p:nvSpPr>
          <p:spPr>
            <a:xfrm>
              <a:off x="1528836" y="5183727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性能研究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62970" y="4926975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22" name="任意多边形 21"/>
              <p:cNvSpPr/>
              <p:nvPr>
                <p:custDataLst>
                  <p:tags r:id="rId21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80000"/>
              </a:bodyPr>
              <a:p>
                <a:pPr algn="ctr"/>
                <a:r>
                  <a:rPr lang="en-US" altLang="zh-CN" sz="4000" i="1" dirty="0">
                    <a:solidFill>
                      <a:srgbClr val="98C723"/>
                    </a:solidFill>
                    <a:sym typeface="+mn-lt"/>
                  </a:rPr>
                  <a:t>5</a:t>
                </a:r>
                <a:endParaRPr lang="en-US" altLang="zh-CN" sz="4000" i="1" dirty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>
            <p:custDataLst>
              <p:tags r:id="rId23"/>
            </p:custDataLst>
          </p:nvPr>
        </p:nvGrpSpPr>
        <p:grpSpPr>
          <a:xfrm>
            <a:off x="2719070" y="5326380"/>
            <a:ext cx="6177915" cy="911860"/>
            <a:chOff x="762970" y="4926975"/>
            <a:chExt cx="7723950" cy="952788"/>
          </a:xfrm>
        </p:grpSpPr>
        <p:sp>
          <p:nvSpPr>
            <p:cNvPr id="31" name="圆角矩形 30"/>
            <p:cNvSpPr/>
            <p:nvPr>
              <p:custDataLst>
                <p:tags r:id="rId24"/>
              </p:custDataLst>
            </p:nvPr>
          </p:nvSpPr>
          <p:spPr>
            <a:xfrm>
              <a:off x="1528836" y="5183727"/>
              <a:ext cx="6958084" cy="696036"/>
            </a:xfrm>
            <a:prstGeom prst="roundRect">
              <a:avLst/>
            </a:prstGeom>
            <a:solidFill>
              <a:srgbClr val="98C7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20000"/>
            </a:bodyPr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FFFFFF"/>
                  </a:solidFill>
                  <a:sym typeface="+mn-lt"/>
                </a:rPr>
                <a:t>总结</a:t>
              </a:r>
              <a:endParaRPr lang="zh-CN" altLang="en-US" sz="3200" dirty="0">
                <a:solidFill>
                  <a:srgbClr val="FFFFFF"/>
                </a:solidFill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62970" y="4926975"/>
              <a:ext cx="696562" cy="947515"/>
              <a:chOff x="1363871" y="1774583"/>
              <a:chExt cx="843805" cy="1043460"/>
            </a:xfrm>
            <a:effectLst/>
          </p:grpSpPr>
          <p:sp>
            <p:nvSpPr>
              <p:cNvPr id="33" name="任意多边形 32"/>
              <p:cNvSpPr/>
              <p:nvPr>
                <p:custDataLst>
                  <p:tags r:id="rId25"/>
                </p:custDataLst>
              </p:nvPr>
            </p:nvSpPr>
            <p:spPr>
              <a:xfrm rot="18000000">
                <a:off x="1385876" y="2135081"/>
                <a:ext cx="660957" cy="704968"/>
              </a:xfrm>
              <a:custGeom>
                <a:avLst/>
                <a:gdLst>
                  <a:gd name="connsiteX0" fmla="*/ 1025442 w 1025442"/>
                  <a:gd name="connsiteY0" fmla="*/ 0 h 1093723"/>
                  <a:gd name="connsiteX1" fmla="*/ 950025 w 1025442"/>
                  <a:gd name="connsiteY1" fmla="*/ 538327 h 1093723"/>
                  <a:gd name="connsiteX2" fmla="*/ 893829 w 1025442"/>
                  <a:gd name="connsiteY2" fmla="*/ 538326 h 1093723"/>
                  <a:gd name="connsiteX3" fmla="*/ 957015 w 1025442"/>
                  <a:gd name="connsiteY3" fmla="*/ 87302 h 1093723"/>
                  <a:gd name="connsiteX4" fmla="*/ 92715 w 1025442"/>
                  <a:gd name="connsiteY4" fmla="*/ 432955 h 1093723"/>
                  <a:gd name="connsiteX5" fmla="*/ 827868 w 1025442"/>
                  <a:gd name="connsiteY5" fmla="*/ 1009154 h 1093723"/>
                  <a:gd name="connsiteX6" fmla="*/ 843593 w 1025442"/>
                  <a:gd name="connsiteY6" fmla="*/ 896914 h 1093723"/>
                  <a:gd name="connsiteX7" fmla="*/ 899788 w 1025442"/>
                  <a:gd name="connsiteY7" fmla="*/ 896914 h 1093723"/>
                  <a:gd name="connsiteX8" fmla="*/ 872216 w 1025442"/>
                  <a:gd name="connsiteY8" fmla="*/ 1093723 h 1093723"/>
                  <a:gd name="connsiteX9" fmla="*/ 0 w 1025442"/>
                  <a:gd name="connsiteY9" fmla="*/ 410097 h 1093723"/>
                  <a:gd name="connsiteX10" fmla="*/ 1025442 w 1025442"/>
                  <a:gd name="connsiteY10" fmla="*/ 0 h 10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442" h="1093723">
                    <a:moveTo>
                      <a:pt x="1025442" y="0"/>
                    </a:moveTo>
                    <a:lnTo>
                      <a:pt x="950025" y="538327"/>
                    </a:lnTo>
                    <a:lnTo>
                      <a:pt x="893829" y="538326"/>
                    </a:lnTo>
                    <a:lnTo>
                      <a:pt x="957015" y="87302"/>
                    </a:lnTo>
                    <a:lnTo>
                      <a:pt x="92715" y="432955"/>
                    </a:lnTo>
                    <a:lnTo>
                      <a:pt x="827868" y="1009154"/>
                    </a:lnTo>
                    <a:lnTo>
                      <a:pt x="843593" y="896914"/>
                    </a:lnTo>
                    <a:lnTo>
                      <a:pt x="899788" y="896914"/>
                    </a:lnTo>
                    <a:lnTo>
                      <a:pt x="872216" y="1093723"/>
                    </a:lnTo>
                    <a:lnTo>
                      <a:pt x="0" y="410097"/>
                    </a:lnTo>
                    <a:lnTo>
                      <a:pt x="1025442" y="0"/>
                    </a:lnTo>
                    <a:close/>
                  </a:path>
                </a:pathLst>
              </a:custGeom>
              <a:solidFill>
                <a:srgbClr val="98C72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638324" y="1774583"/>
                <a:ext cx="569352" cy="77956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80000"/>
              </a:bodyPr>
              <a:p>
                <a:pPr algn="ctr"/>
                <a:r>
                  <a:rPr lang="en-US" altLang="zh-CN" sz="4000" i="1" dirty="0">
                    <a:solidFill>
                      <a:srgbClr val="98C723"/>
                    </a:solidFill>
                    <a:sym typeface="+mn-lt"/>
                  </a:rPr>
                  <a:t>6</a:t>
                </a:r>
                <a:endParaRPr lang="en-US" altLang="zh-CN" sz="4000" i="1" dirty="0">
                  <a:solidFill>
                    <a:srgbClr val="98C723"/>
                  </a:solidFill>
                  <a:sym typeface="+mn-lt"/>
                </a:endParaRPr>
              </a:p>
            </p:txBody>
          </p:sp>
        </p:grpSp>
      </p:grpSp>
    </p:spTree>
    <p:custDataLst>
      <p:tags r:id="rId27"/>
    </p:custDataLst>
  </p:cSld>
  <p:clrMapOvr>
    <a:masterClrMapping/>
  </p:clrMapOvr>
  <p:transition advTm="454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13335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6985" y="1156335"/>
            <a:ext cx="7242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硅像素探测器百万像素样机数据获取系统实现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了以下功能：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7156" y="1555314"/>
            <a:ext cx="5684108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网络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数据高速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读出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事例组装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无损压缩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数据存储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运行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控制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友好界面以及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在线图像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显示处理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276985" y="4575175"/>
            <a:ext cx="1051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软件的最高稳定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运行带宽达到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2.49GB/s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，超出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1.92 GB/s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的设计指标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达到设计指标。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6985" y="5605145"/>
            <a:ext cx="9121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该系统具有灵活轻量的特点，可以灵活的应用于其他类似实验当中。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6825" y="5090160"/>
            <a:ext cx="1051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本月即将开始系统联调和实验运行。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 advTm="43337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13335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7998" y="2624884"/>
            <a:ext cx="804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dirty="0" smtClean="0"/>
              <a:t>Thanks for your attention!</a:t>
            </a:r>
            <a:endParaRPr lang="zh-CN" altLang="en-US" sz="5400" dirty="0"/>
          </a:p>
        </p:txBody>
      </p:sp>
    </p:spTree>
    <p:custDataLst>
      <p:tags r:id="rId2"/>
    </p:custDataLst>
  </p:cSld>
  <p:clrMapOvr>
    <a:masterClrMapping/>
  </p:clrMapOvr>
  <p:transition advTm="496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项目背景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07745" y="807720"/>
            <a:ext cx="96589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1.1  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硅像素探测器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具有高计数率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、高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能量分辨率，像素密度大以及快响应时间的优点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目前国外已有许多成熟的硅像素探测器产品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，但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国内在该领域尚显落后。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07745" y="2068195"/>
            <a:ext cx="1112837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1.2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“先进X射线二维像素阵列探测器”项目</a:t>
            </a:r>
            <a:endParaRPr lang="zh-CN" altLang="en-US" sz="20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高能同步辐射光源的预研项目，正在由核探测与核电子学国家重点实验室研制。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目标是研制高性能像素阵列探测器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，为同步辐射实验提供先进探测工具。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由前端传感器模块、电子学读出板、后端数据获取系统（DAQ）构成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硅像素一期样机（36万像素）已完成，目前正研制百万像素样机，将针对新硬件规模进行升级优化。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2148205" y="4385945"/>
          <a:ext cx="6177915" cy="198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7467600" imgH="2438400" progId="Visio.Drawing.15">
                  <p:embed/>
                </p:oleObj>
              </mc:Choice>
              <mc:Fallback>
                <p:oleObj name="" r:id="rId4" imgW="7467600" imgH="2438400" progId="Visio.Drawing.15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8205" y="4385945"/>
                        <a:ext cx="6177915" cy="198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ransition advTm="7062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需求分析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24255" y="1109345"/>
            <a:ext cx="82556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2.1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功能需求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稳定的数据读出与存储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运行控制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状态监测与信息显示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电子学配置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在线实验图像的抽样显示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advTm="2892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需求分析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99820" y="974090"/>
            <a:ext cx="287401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2.2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性能需求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99820" y="1755140"/>
          <a:ext cx="7123430" cy="3690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78835"/>
                <a:gridCol w="1691640"/>
                <a:gridCol w="2052955"/>
              </a:tblGrid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参数</a:t>
                      </a:r>
                      <a:endParaRPr lang="zh-CN" altLang="en-US" sz="180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36</a:t>
                      </a:r>
                      <a:r>
                        <a:rPr lang="zh-CN" altLang="en-US" sz="1800" dirty="0" smtClean="0"/>
                        <a:t>万像素样机</a:t>
                      </a:r>
                      <a:endParaRPr lang="zh-CN" altLang="en-US" sz="180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/>
                        <a:t>百万像素样机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879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  <a:latin typeface="+mn-ea"/>
                          <a:ea typeface="+mn-ea"/>
                        </a:rPr>
                        <a:t>探测器模块</a:t>
                      </a:r>
                      <a:r>
                        <a:rPr lang="zh-CN" altLang="en-US" sz="1800" b="0" kern="100" dirty="0" smtClean="0">
                          <a:effectLst/>
                          <a:latin typeface="+mn-ea"/>
                          <a:ea typeface="+mn-ea"/>
                        </a:rPr>
                        <a:t>总数</a:t>
                      </a:r>
                      <a:endParaRPr lang="zh-CN" altLang="en-US" sz="18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单模块硅传感器数量</a:t>
                      </a:r>
                      <a:endParaRPr lang="zh-CN" altLang="en-US" sz="18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79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effectLst/>
                          <a:latin typeface="+mn-ea"/>
                          <a:ea typeface="+mn-ea"/>
                        </a:rPr>
                        <a:t>每个传感器对应</a:t>
                      </a: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</a:rPr>
                        <a:t>ASIC</a:t>
                      </a:r>
                      <a:r>
                        <a:rPr lang="zh-CN" sz="1800" b="0" kern="100" dirty="0" smtClean="0">
                          <a:effectLst/>
                          <a:latin typeface="+mn-ea"/>
                          <a:ea typeface="+mn-ea"/>
                        </a:rPr>
                        <a:t>芯片</a:t>
                      </a:r>
                      <a:r>
                        <a:rPr lang="zh-CN" sz="1800" b="0" kern="100" dirty="0">
                          <a:effectLst/>
                          <a:latin typeface="+mn-ea"/>
                          <a:ea typeface="+mn-ea"/>
                        </a:rPr>
                        <a:t>数量</a:t>
                      </a:r>
                      <a:endParaRPr lang="zh-CN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7879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effectLst/>
                          <a:latin typeface="+mn-ea"/>
                          <a:ea typeface="+mn-ea"/>
                        </a:rPr>
                        <a:t>每个</a:t>
                      </a: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</a:rPr>
                        <a:t>ASIC</a:t>
                      </a:r>
                      <a:r>
                        <a:rPr lang="zh-CN" sz="1800" b="0" kern="100" dirty="0" smtClean="0">
                          <a:effectLst/>
                          <a:latin typeface="+mn-ea"/>
                          <a:ea typeface="+mn-ea"/>
                        </a:rPr>
                        <a:t>芯片</a:t>
                      </a:r>
                      <a:r>
                        <a:rPr lang="zh-CN" sz="1800" b="0" kern="100" dirty="0">
                          <a:effectLst/>
                          <a:latin typeface="+mn-ea"/>
                          <a:ea typeface="+mn-ea"/>
                        </a:rPr>
                        <a:t>上像素点数量</a:t>
                      </a:r>
                      <a:endParaRPr lang="zh-CN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7488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7488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79425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+mn-ea"/>
                          <a:ea typeface="+mn-ea"/>
                        </a:rPr>
                        <a:t>每个像素点的计数深度</a:t>
                      </a:r>
                      <a:endParaRPr lang="zh-CN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16bit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16bit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7879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+mn-ea"/>
                          <a:ea typeface="+mn-ea"/>
                        </a:rPr>
                        <a:t>探测器最高读出帧率</a:t>
                      </a:r>
                      <a:endParaRPr lang="zh-CN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1kHZ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1kHZ</a:t>
                      </a:r>
                      <a:endParaRPr lang="en-US" altLang="zh-CN" sz="1800" b="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23250" y="2510155"/>
            <a:ext cx="33566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数据读出带宽指标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36万像素：0.72GB/s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百万像素：1.92GB/s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600"/>
          </a:p>
        </p:txBody>
      </p:sp>
      <p:sp>
        <p:nvSpPr>
          <p:cNvPr id="13" name="右弧形箭头 12"/>
          <p:cNvSpPr/>
          <p:nvPr/>
        </p:nvSpPr>
        <p:spPr>
          <a:xfrm>
            <a:off x="10975340" y="3339465"/>
            <a:ext cx="367665" cy="5702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343005" y="3271520"/>
            <a:ext cx="964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增大2.7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倍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9820" y="5633720"/>
            <a:ext cx="10882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系统特点：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与当前大型的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DAQ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系统相比，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数据带宽非常高！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BESIII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400Mbps,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大亚湾实验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DAQ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系统为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40Mbps)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 advTm="6360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系统框架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287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系统硬件结构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073742860" name="对象 1073742859"/>
          <p:cNvGraphicFramePr/>
          <p:nvPr/>
        </p:nvGraphicFramePr>
        <p:xfrm>
          <a:off x="1129030" y="2099310"/>
          <a:ext cx="6579235" cy="315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6159500" imgH="2159000" progId="Visio.Drawing.11">
                  <p:embed/>
                </p:oleObj>
              </mc:Choice>
              <mc:Fallback>
                <p:oleObj name="" r:id="rId4" imgW="6159500" imgH="215900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9030" y="2099310"/>
                        <a:ext cx="6579235" cy="31521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968615" y="2398395"/>
            <a:ext cx="41351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数据通过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网络读出与传输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服务器负责数据的读出与存储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PC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界面控制与显示。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交换机用于组件局域网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304915" y="2398395"/>
            <a:ext cx="1418590" cy="62611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线形标注 2 10"/>
          <p:cNvSpPr/>
          <p:nvPr/>
        </p:nvSpPr>
        <p:spPr>
          <a:xfrm>
            <a:off x="8249920" y="807085"/>
            <a:ext cx="3709035" cy="15913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284"/>
              <a:gd name="adj6" fmla="val -34240"/>
            </a:avLst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处理器：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Intel Xeon E7-4830 v4</a:t>
            </a: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内存：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256G </a:t>
            </a: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核数：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56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 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线程数：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112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线程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固态硬盘：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 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× 1T ssd</a:t>
            </a:r>
            <a:endParaRPr lang="en-US" altLang="zh-CN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advTm="28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  <p:bldP spid="11" grpId="3" animBg="1"/>
      <p:bldP spid="11" grpId="4" animBg="1"/>
      <p:bldP spid="11" grpId="5" animBg="1"/>
      <p:bldP spid="3" grpId="0" animBg="1"/>
      <p:bldP spid="11" grpId="6" bldLvl="0" animBg="1"/>
      <p:bldP spid="3" grpId="1" animBg="1"/>
      <p:bldP spid="11" grpId="7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系统框架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287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系统软件结构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073742850" name="对象 1073742849"/>
          <p:cNvGraphicFramePr/>
          <p:nvPr/>
        </p:nvGraphicFramePr>
        <p:xfrm>
          <a:off x="1296035" y="1824355"/>
          <a:ext cx="6183630" cy="345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4" imgW="4533900" imgH="2463800" progId="Visio.Drawing.11">
                  <p:embed/>
                </p:oleObj>
              </mc:Choice>
              <mc:Fallback>
                <p:oleObj name="" r:id="rId4" imgW="4533900" imgH="246380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035" y="1824355"/>
                        <a:ext cx="6183630" cy="3450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479665" y="1974850"/>
            <a:ext cx="5012690" cy="2907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71500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的软件结构分为两个部分：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数据流软件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数据的读出、处理与存储</a:t>
            </a:r>
            <a:endParaRPr lang="zh-CN" altLang="en-US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交互软件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控制与监测、图像处理与显示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948055" y="5539740"/>
            <a:ext cx="76574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数据流软件和交互软件相互独立，两者之间的信息通过网络进行传递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 advTm="2209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系统框架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3.2.1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数据流软件结构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57655" y="1557020"/>
            <a:ext cx="5455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多线程程序。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负责数据的读出、传输、在线处理以及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存储</a:t>
            </a:r>
            <a:r>
              <a:rPr lang="zh-CN" altLang="en-US" sz="2000" dirty="0" smtClean="0"/>
              <a:t>。</a:t>
            </a:r>
            <a:endParaRPr lang="zh-CN" altLang="en-US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45" y="2789555"/>
            <a:ext cx="9589135" cy="3175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736090" y="2539365"/>
            <a:ext cx="2112010" cy="367474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线形标注 2 9"/>
          <p:cNvSpPr/>
          <p:nvPr/>
        </p:nvSpPr>
        <p:spPr>
          <a:xfrm>
            <a:off x="7013575" y="914400"/>
            <a:ext cx="4166235" cy="9829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325"/>
              <a:gd name="adj6" fmla="val -897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16</a:t>
            </a:r>
            <a:r>
              <a:rPr lang="zh-CN" altLang="en-US">
                <a:solidFill>
                  <a:schemeClr val="tx1"/>
                </a:solidFill>
              </a:rPr>
              <a:t>个读出线程分别连接</a:t>
            </a:r>
            <a:r>
              <a:rPr lang="en-US" altLang="zh-CN">
                <a:solidFill>
                  <a:schemeClr val="tx1"/>
                </a:solidFill>
              </a:rPr>
              <a:t>16</a:t>
            </a:r>
            <a:r>
              <a:rPr lang="zh-CN" altLang="en-US">
                <a:solidFill>
                  <a:schemeClr val="tx1"/>
                </a:solidFill>
              </a:rPr>
              <a:t>块电子学板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负责数据的读出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79240" y="3672205"/>
            <a:ext cx="1837055" cy="1026795"/>
          </a:xfrm>
          <a:prstGeom prst="ellipse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线形标注 2 12"/>
          <p:cNvSpPr/>
          <p:nvPr/>
        </p:nvSpPr>
        <p:spPr>
          <a:xfrm>
            <a:off x="8500745" y="1897380"/>
            <a:ext cx="3002280" cy="8921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1637"/>
              <a:gd name="adj6" fmla="val -10617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相同触发号数据包组装为一个事例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10225" y="2348230"/>
            <a:ext cx="2112010" cy="367474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线形标注 2 14"/>
          <p:cNvSpPr/>
          <p:nvPr/>
        </p:nvSpPr>
        <p:spPr>
          <a:xfrm>
            <a:off x="7722235" y="1365250"/>
            <a:ext cx="4166235" cy="9829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289"/>
              <a:gd name="adj6" fmla="val -2583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使用</a:t>
            </a:r>
            <a:r>
              <a:rPr lang="en-US" altLang="zh-CN">
                <a:solidFill>
                  <a:schemeClr val="tx1"/>
                </a:solidFill>
              </a:rPr>
              <a:t>LZ4</a:t>
            </a:r>
            <a:r>
              <a:rPr lang="zh-CN" altLang="en-US">
                <a:solidFill>
                  <a:schemeClr val="tx1"/>
                </a:solidFill>
              </a:rPr>
              <a:t>压缩算法并行压缩数据（见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性能研究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611">
        <p:fade/>
      </p:transition>
    </mc:Choice>
    <mc:Fallback>
      <p:transition spd="slow" advTm="38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6" animBg="1"/>
      <p:bldP spid="10" grpId="0" animBg="1"/>
      <p:bldP spid="10" grpId="1" animBg="1"/>
      <p:bldP spid="9" grpId="7" animBg="1"/>
      <p:bldP spid="10" grpId="2" animBg="1"/>
      <p:bldP spid="10" grpId="3" animBg="1"/>
      <p:bldP spid="10" grpId="4" animBg="1"/>
      <p:bldP spid="9" grpId="8" animBg="1"/>
      <p:bldP spid="9" grpId="9" animBg="1"/>
      <p:bldP spid="10" grpId="5" animBg="1"/>
      <p:bldP spid="10" grpId="6" animBg="1"/>
      <p:bldP spid="13" grpId="0" animBg="1"/>
      <p:bldP spid="13" grpId="2" animBg="1"/>
      <p:bldP spid="13" grpId="3" animBg="1"/>
      <p:bldP spid="13" grpId="4" animBg="1"/>
      <p:bldP spid="13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3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7" animBg="1"/>
      <p:bldP spid="14" grpId="8" animBg="1"/>
      <p:bldP spid="15" grpId="0" animBg="1"/>
      <p:bldP spid="15" grpId="2" animBg="1"/>
      <p:bldP spid="15" grpId="3" animBg="1"/>
      <p:bldP spid="15" grpId="4" animBg="1"/>
      <p:bldP spid="15" grpId="5" animBg="1"/>
      <p:bldP spid="11" grpId="7" animBg="1"/>
      <p:bldP spid="11" grpId="8" animBg="1"/>
      <p:bldP spid="13" grpId="7" animBg="1"/>
      <p:bldP spid="14" grpId="9" animBg="1"/>
      <p:bldP spid="15" grpId="6" animBg="1"/>
      <p:bldP spid="14" grpId="10" animBg="1"/>
      <p:bldP spid="15" grpId="7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7345" y="161925"/>
            <a:ext cx="3020695" cy="8547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3600" dirty="0">
                <a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系统框架</a:t>
            </a:r>
            <a:endParaRPr lang="zh-CN" altLang="en-US" sz="3600" dirty="0" smtClean="0"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5d6034a85edf8db1e32339390f23dd54564e7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2700"/>
            <a:ext cx="1491615" cy="1003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" y="6536055"/>
            <a:ext cx="12186920" cy="3333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49920" y="6532245"/>
            <a:ext cx="394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第十八届全国科学计算与信息化会议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29030" y="914400"/>
            <a:ext cx="466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3.2.2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交互软件结构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3985" y="1557020"/>
            <a:ext cx="7769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系统的控制以及信息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交互。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交互软件分别为控制模块和显示模块建立各自的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TCP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连接。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0" y="2571750"/>
            <a:ext cx="6215380" cy="37255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86270" y="3350260"/>
            <a:ext cx="52108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控制模块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       负责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指令的传输以及日志和状态信息的显示。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显示模块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    负责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抽样数据的处理以及图像的实时显示。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advTm="39125"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51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7"/>
  <p:tag name="KSO_WM_TEMPLATE_CATEGORY" val="custom"/>
  <p:tag name="KSO_WM_TEMPLATE_INDEX" val="160510"/>
  <p:tag name="KSO_WM_UNIT_INDEX" val="7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2_1"/>
  <p:tag name="KSO_WM_UNIT_ID" val="custom160510_9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3"/>
  <p:tag name="KSO_WM_UNIT_ID" val="custom160510_9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4"/>
  <p:tag name="KSO_WM_UNIT_ID" val="custom160510_9*l_i*1_4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14"/>
  <p:tag name="KSO_WM_TEMPLATE_CATEGORY" val="custom"/>
  <p:tag name="KSO_WM_TEMPLATE_INDEX" val="160510"/>
  <p:tag name="KSO_WM_UNIT_INDEX" val="14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3_1"/>
  <p:tag name="KSO_WM_UNIT_ID" val="custom160510_9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5"/>
  <p:tag name="KSO_WM_UNIT_ID" val="custom160510_9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6"/>
  <p:tag name="KSO_WM_UNIT_ID" val="custom160510_9*l_i*1_6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21"/>
  <p:tag name="KSO_WM_TEMPLATE_CATEGORY" val="custom"/>
  <p:tag name="KSO_WM_TEMPLATE_INDEX" val="160510"/>
  <p:tag name="KSO_WM_UNIT_INDEX" val="2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4_1"/>
  <p:tag name="KSO_WM_UNIT_ID" val="custom160510_9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51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7"/>
  <p:tag name="KSO_WM_UNIT_ID" val="custom160510_9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8"/>
  <p:tag name="KSO_WM_UNIT_ID" val="custom160510_9*l_i*1_8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28"/>
  <p:tag name="KSO_WM_TEMPLATE_CATEGORY" val="custom"/>
  <p:tag name="KSO_WM_TEMPLATE_INDEX" val="160510"/>
  <p:tag name="KSO_WM_UNIT_INDEX" val="28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29"/>
  <p:tag name="KSO_WM_TEMPLATE_CATEGORY" val="custom"/>
  <p:tag name="KSO_WM_TEMPLATE_INDEX" val="160510"/>
  <p:tag name="KSO_WM_UNIT_INDEX" val="29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21"/>
  <p:tag name="KSO_WM_TEMPLATE_CATEGORY" val="custom"/>
  <p:tag name="KSO_WM_TEMPLATE_INDEX" val="160510"/>
  <p:tag name="KSO_WM_UNIT_INDEX" val="2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4_1"/>
  <p:tag name="KSO_WM_UNIT_ID" val="custom160510_9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7"/>
  <p:tag name="KSO_WM_UNIT_ID" val="custom160510_9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8"/>
  <p:tag name="KSO_WM_UNIT_ID" val="custom160510_9*l_i*1_8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21"/>
  <p:tag name="KSO_WM_TEMPLATE_CATEGORY" val="custom"/>
  <p:tag name="KSO_WM_TEMPLATE_INDEX" val="160510"/>
  <p:tag name="KSO_WM_UNIT_INDEX" val="2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4_1"/>
  <p:tag name="KSO_WM_UNIT_ID" val="custom160510_9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7"/>
  <p:tag name="KSO_WM_UNIT_ID" val="custom160510_9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8"/>
  <p:tag name="KSO_WM_UNIT_ID" val="custom160510_9*l_i*1_8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9"/>
  <p:tag name="KSO_WM_SLIDE_INDEX" val="9"/>
  <p:tag name="KSO_WM_SLIDE_ITEM_CNT" val="4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b"/>
  <p:tag name="KSO_WM_UNIT_INDEX" val="1"/>
  <p:tag name="KSO_WM_UNIT_ID" val="custom160510_1*b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5、9、12、16、22、25、26"/>
  <p:tag name="KSO_WM_BEAUTIFY_FLAG" val="#wm#"/>
</p:tagLst>
</file>

<file path=ppt/tags/tag50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6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10_9*i*0"/>
  <p:tag name="KSO_WM_TEMPLATE_CATEGORY" val="custom"/>
  <p:tag name="KSO_WM_TEMPLATE_INDEX" val="160510"/>
  <p:tag name="KSO_WM_UNIT_INDEX" val="0"/>
</p:tagLst>
</file>

<file path=ppt/tags/tag60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a"/>
  <p:tag name="KSO_WM_UNIT_INDEX" val="1"/>
  <p:tag name="KSO_WM_UNIT_ID" val="custom160510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69.xml><?xml version="1.0" encoding="utf-8"?>
<p:tagLst xmlns:p="http://schemas.openxmlformats.org/presentationml/2006/main">
  <p:tag name="KSO_WM_TEMPLATE_CATEGORY" val="custom"/>
  <p:tag name="KSO_WM_TEMPLATE_INDEX" val="160510"/>
  <p:tag name="KSO_WM_TAG_VERSION" val="1.0"/>
  <p:tag name="KSO_WM_SLIDE_ID" val="custom160510_2"/>
  <p:tag name="KSO_WM_SLIDE_INDEX" val="2"/>
  <p:tag name="KSO_WM_SLIDE_ITEM_CNT" val="1"/>
  <p:tag name="KSO_WM_SLIDE_TYPE" val="text"/>
  <p:tag name="KSO_WM_BEAUTIFY_FLAG" val="#wm#"/>
  <p:tag name="KSO_WM_SLIDE_LAYOUT" val="a_f"/>
  <p:tag name="KSO_WM_SLIDE_LAYOUT_CNT" val="1_1"/>
  <p:tag name="KSO_WM_SLIDE_POSITION" val="146*138"/>
  <p:tag name="KSO_WM_SLIDE_SIZE" val="748*349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h_f"/>
  <p:tag name="KSO_WM_UNIT_INDEX" val="1_1_1"/>
  <p:tag name="KSO_WM_UNIT_ID" val="custom160510_9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1"/>
  <p:tag name="KSO_WM_UNIT_ID" val="custom160510_9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10"/>
  <p:tag name="KSO_WM_UNIT_TYPE" val="l_i"/>
  <p:tag name="KSO_WM_UNIT_INDEX" val="1_2"/>
  <p:tag name="KSO_WM_UNIT_ID" val="custom160510_9*l_i*1_2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">
  <a:themeElements>
    <a:clrScheme name="自定义 57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C8DA2D"/>
      </a:accent1>
      <a:accent2>
        <a:srgbClr val="A0D07A"/>
      </a:accent2>
      <a:accent3>
        <a:srgbClr val="7FCBAD"/>
      </a:accent3>
      <a:accent4>
        <a:srgbClr val="4DC8EA"/>
      </a:accent4>
      <a:accent5>
        <a:srgbClr val="114B93"/>
      </a:accent5>
      <a:accent6>
        <a:srgbClr val="FFC000"/>
      </a:accent6>
      <a:hlink>
        <a:srgbClr val="0563C1"/>
      </a:hlink>
      <a:folHlink>
        <a:srgbClr val="954F72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WPS 演示</Application>
  <PresentationFormat>宽屏</PresentationFormat>
  <Paragraphs>340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Times New Roman</vt:lpstr>
      <vt:lpstr>Wingdings</vt:lpstr>
      <vt:lpstr>黑体</vt:lpstr>
      <vt:lpstr>Arial Unicode MS</vt:lpstr>
      <vt:lpstr>楷体</vt:lpstr>
      <vt:lpstr>1_Office 主题</vt:lpstr>
      <vt:lpstr>Visio.Drawing.15</vt:lpstr>
      <vt:lpstr>Visio.Drawing.11</vt:lpstr>
      <vt:lpstr>Visio.Drawing.11</vt:lpstr>
      <vt:lpstr>Visio.Drawing.15</vt:lpstr>
      <vt:lpstr>Visio.Drawing.11</vt:lpstr>
      <vt:lpstr>硅像素探测器百万像素样机数据获取系统的设计与实现</vt:lpstr>
      <vt:lpstr>PowerPoint 演示文稿</vt:lpstr>
      <vt:lpstr>1. 项目背景</vt:lpstr>
      <vt:lpstr>2. 需求分析</vt:lpstr>
      <vt:lpstr>2. 需求分析</vt:lpstr>
      <vt:lpstr>3. 系统框架</vt:lpstr>
      <vt:lpstr>3. 系统框架</vt:lpstr>
      <vt:lpstr>3. 系统框架</vt:lpstr>
      <vt:lpstr>3. 系统框架</vt:lpstr>
      <vt:lpstr>4. 软件实现</vt:lpstr>
      <vt:lpstr>4. 软件实现</vt:lpstr>
      <vt:lpstr>4. 软件实现</vt:lpstr>
      <vt:lpstr>4. 软件实现</vt:lpstr>
      <vt:lpstr>4. 软件实现</vt:lpstr>
      <vt:lpstr>4. 软件实现</vt:lpstr>
      <vt:lpstr>5. 性能研究</vt:lpstr>
      <vt:lpstr>5. 性能研究</vt:lpstr>
      <vt:lpstr>5. 性能研究</vt:lpstr>
      <vt:lpstr>5. 性能研究</vt:lpstr>
      <vt:lpstr>6. 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</cp:revision>
  <dcterms:created xsi:type="dcterms:W3CDTF">2017-07-03T12:21:00Z</dcterms:created>
  <dcterms:modified xsi:type="dcterms:W3CDTF">2017-07-05T02:13:35Z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