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showSpecialPlsOnTitleSld="0">
  <p:sldMasterIdLst>
    <p:sldMasterId id="2147483648" r:id="rId1"/>
  </p:sldMasterIdLst>
  <p:notesMasterIdLst>
    <p:notesMasterId r:id="rId4"/>
  </p:notesMasterIdLst>
  <p:handoutMasterIdLst>
    <p:handoutMasterId r:id="rId23"/>
  </p:handoutMasterIdLst>
  <p:sldIdLst>
    <p:sldId id="256" r:id="rId3"/>
    <p:sldId id="257" r:id="rId5"/>
    <p:sldId id="299" r:id="rId6"/>
    <p:sldId id="303" r:id="rId7"/>
    <p:sldId id="297" r:id="rId8"/>
    <p:sldId id="302" r:id="rId9"/>
    <p:sldId id="285" r:id="rId10"/>
    <p:sldId id="298" r:id="rId11"/>
    <p:sldId id="271" r:id="rId12"/>
    <p:sldId id="301" r:id="rId13"/>
    <p:sldId id="300" r:id="rId14"/>
    <p:sldId id="289" r:id="rId15"/>
    <p:sldId id="287" r:id="rId16"/>
    <p:sldId id="288" r:id="rId17"/>
    <p:sldId id="286" r:id="rId18"/>
    <p:sldId id="292" r:id="rId19"/>
    <p:sldId id="293" r:id="rId20"/>
    <p:sldId id="294" r:id="rId21"/>
    <p:sldId id="26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FAFA"/>
    <a:srgbClr val="565656"/>
    <a:srgbClr val="FFCC66"/>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2237" autoAdjust="0"/>
  </p:normalViewPr>
  <p:slideViewPr>
    <p:cSldViewPr snapToGrid="0">
      <p:cViewPr varScale="1">
        <p:scale>
          <a:sx n="50" d="100"/>
          <a:sy n="50" d="100"/>
        </p:scale>
        <p:origin x="1740" y="44"/>
      </p:cViewPr>
      <p:guideLst>
        <p:guide orient="horz" pos="2160"/>
        <p:guide pos="1519"/>
        <p:guide pos="4241"/>
      </p:guideLst>
    </p:cSldViewPr>
  </p:slideViewPr>
  <p:outlineViewPr>
    <p:cViewPr>
      <p:scale>
        <a:sx n="33" d="100"/>
        <a:sy n="33" d="100"/>
      </p:scale>
      <p:origin x="0" y="-129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565082-B7C7-46E6-AAC2-2B702E98C5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41551-7FF1-4C48-B4E4-2306724690A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A326D-945B-488B-A71E-8F541748F3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1C9D7-97E1-491C-812B-704FC5576131}"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各位下午好，我是来自核探测</a:t>
            </a:r>
            <a:r>
              <a:rPr lang="en-US" altLang="zh-CN" dirty="0" smtClean="0"/>
              <a:t>……</a:t>
            </a:r>
            <a:r>
              <a:rPr lang="zh-CN" altLang="en-US" dirty="0" smtClean="0"/>
              <a:t>实验室的卢晓旭，今天带来的报告题目是</a:t>
            </a:r>
            <a:r>
              <a:rPr lang="en-US" altLang="zh-CN" dirty="0" smtClean="0"/>
              <a:t>……</a:t>
            </a:r>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因此，设计方案如图所示。</a:t>
            </a:r>
            <a:endParaRPr lang="en-US" altLang="zh-CN" dirty="0" smtClean="0"/>
          </a:p>
          <a:p>
            <a:r>
              <a:rPr lang="zh-CN" altLang="en-US" dirty="0" smtClean="0"/>
              <a:t>每一个探测模块</a:t>
            </a:r>
            <a:r>
              <a:rPr lang="en-US" altLang="zh-CN" dirty="0" smtClean="0"/>
              <a:t>……</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电子学系统与数据获取系统间信息与数据传输均采用</a:t>
            </a:r>
            <a:r>
              <a:rPr lang="en-US" altLang="zh-CN" dirty="0" err="1" smtClean="0"/>
              <a:t>SiTCP</a:t>
            </a:r>
            <a:r>
              <a:rPr lang="zh-CN" altLang="en-US" dirty="0" smtClean="0"/>
              <a:t>网络传输方案。</a:t>
            </a:r>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lvl="0"/>
            <a:r>
              <a:rPr lang="zh-CN" altLang="zh-CN" sz="1200" kern="1200" dirty="0" smtClean="0">
                <a:solidFill>
                  <a:schemeClr val="tx1"/>
                </a:solidFill>
                <a:effectLst/>
                <a:latin typeface="+mn-lt"/>
                <a:ea typeface="+mn-ea"/>
                <a:cs typeface="+mn-cs"/>
              </a:rPr>
              <a:t>读出线程</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TCP</a:t>
            </a:r>
            <a:r>
              <a:rPr lang="zh-CN" altLang="zh-CN" sz="1200" kern="1200" dirty="0" smtClean="0">
                <a:solidFill>
                  <a:schemeClr val="tx1"/>
                </a:solidFill>
                <a:effectLst/>
                <a:latin typeface="+mn-lt"/>
                <a:ea typeface="+mn-ea"/>
                <a:cs typeface="+mn-cs"/>
              </a:rPr>
              <a:t>协议从电子学数据处理板接收数据包，然后校验数据包头标志，以及核对由包头解析出的数据包长度与由包尾解析出的数据包长度是否一致。数据包包头标志位正确，通过包头与包尾分别解析的数据长度一致时，这个数据包会被放入对应环形缓冲区。</a:t>
            </a:r>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组装线程</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从所有读出线程的环形缓冲区取出各探测模块传出的数据包，按照事例号从小到大，事例号相同时探测模块编号从小到大的规则将事例放入存储线程的环形缓冲区。</a:t>
            </a:r>
            <a:endParaRPr lang="zh-CN" altLang="zh-CN" sz="1200" kern="1200" dirty="0" smtClean="0">
              <a:solidFill>
                <a:schemeClr val="tx1"/>
              </a:solidFill>
              <a:effectLst/>
              <a:latin typeface="+mn-lt"/>
              <a:ea typeface="+mn-ea"/>
              <a:cs typeface="+mn-cs"/>
            </a:endParaRPr>
          </a:p>
          <a:p>
            <a:pPr lvl="0"/>
            <a:r>
              <a:rPr lang="zh-CN" altLang="zh-CN" sz="1200" kern="1200" dirty="0" smtClean="0">
                <a:solidFill>
                  <a:schemeClr val="tx1"/>
                </a:solidFill>
                <a:effectLst/>
                <a:latin typeface="+mn-lt"/>
                <a:ea typeface="+mn-ea"/>
                <a:cs typeface="+mn-cs"/>
              </a:rPr>
              <a:t>存储线程</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从环形缓冲区依次取出事例，存入文件。</a:t>
            </a:r>
            <a:endParaRPr lang="zh-CN" altLang="zh-CN" sz="1200" kern="1200" dirty="0" smtClean="0">
              <a:solidFill>
                <a:schemeClr val="tx1"/>
              </a:solidFill>
              <a:effectLst/>
              <a:latin typeface="+mn-lt"/>
              <a:ea typeface="+mn-ea"/>
              <a:cs typeface="+mn-cs"/>
            </a:endParaRPr>
          </a:p>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环形缓冲区通过数组实现，</a:t>
            </a:r>
            <a:r>
              <a:rPr lang="en-US" altLang="zh-CN" sz="1200" kern="1200" dirty="0" err="1" smtClean="0">
                <a:solidFill>
                  <a:schemeClr val="tx1"/>
                </a:solidFill>
                <a:effectLst/>
                <a:latin typeface="+mn-lt"/>
                <a:ea typeface="+mn-ea"/>
                <a:cs typeface="+mn-cs"/>
              </a:rPr>
              <a:t>pRead</a:t>
            </a:r>
            <a:r>
              <a:rPr lang="zh-CN" altLang="zh-CN" sz="1200" kern="1200" dirty="0" smtClean="0">
                <a:solidFill>
                  <a:schemeClr val="tx1"/>
                </a:solidFill>
                <a:effectLst/>
                <a:latin typeface="+mn-lt"/>
                <a:ea typeface="+mn-ea"/>
                <a:cs typeface="+mn-cs"/>
              </a:rPr>
              <a:t>指向第一个可读的数据，</a:t>
            </a:r>
            <a:r>
              <a:rPr lang="en-US" altLang="zh-CN" sz="1200" kern="1200" dirty="0" err="1" smtClean="0">
                <a:solidFill>
                  <a:schemeClr val="tx1"/>
                </a:solidFill>
                <a:effectLst/>
                <a:latin typeface="+mn-lt"/>
                <a:ea typeface="+mn-ea"/>
                <a:cs typeface="+mn-cs"/>
              </a:rPr>
              <a:t>pWrite</a:t>
            </a:r>
            <a:r>
              <a:rPr lang="zh-CN" altLang="zh-CN" sz="1200" kern="1200" dirty="0" smtClean="0">
                <a:solidFill>
                  <a:schemeClr val="tx1"/>
                </a:solidFill>
                <a:effectLst/>
                <a:latin typeface="+mn-lt"/>
                <a:ea typeface="+mn-ea"/>
                <a:cs typeface="+mn-cs"/>
              </a:rPr>
              <a:t>指向第一个可写的位置，</a:t>
            </a:r>
            <a:r>
              <a:rPr lang="en-US" altLang="zh-CN" sz="1200" kern="1200" dirty="0" err="1" smtClean="0">
                <a:solidFill>
                  <a:schemeClr val="tx1"/>
                </a:solidFill>
                <a:effectLst/>
                <a:latin typeface="+mn-lt"/>
                <a:ea typeface="+mn-ea"/>
                <a:cs typeface="+mn-cs"/>
              </a:rPr>
              <a:t>pReadLoop</a:t>
            </a:r>
            <a:r>
              <a:rPr lang="zh-CN" altLang="zh-CN" sz="1200" kern="1200" dirty="0" smtClean="0">
                <a:solidFill>
                  <a:schemeClr val="tx1"/>
                </a:solidFill>
                <a:effectLst/>
                <a:latin typeface="+mn-lt"/>
                <a:ea typeface="+mn-ea"/>
                <a:cs typeface="+mn-cs"/>
              </a:rPr>
              <a:t>指向读数据的圈数，</a:t>
            </a:r>
            <a:r>
              <a:rPr lang="en-US" altLang="zh-CN" sz="1200" kern="1200" dirty="0" err="1" smtClean="0">
                <a:solidFill>
                  <a:schemeClr val="tx1"/>
                </a:solidFill>
                <a:effectLst/>
                <a:latin typeface="+mn-lt"/>
                <a:ea typeface="+mn-ea"/>
                <a:cs typeface="+mn-cs"/>
              </a:rPr>
              <a:t>pWriteLoop</a:t>
            </a:r>
            <a:r>
              <a:rPr lang="zh-CN" altLang="zh-CN" sz="1200" kern="1200" dirty="0" smtClean="0">
                <a:solidFill>
                  <a:schemeClr val="tx1"/>
                </a:solidFill>
                <a:effectLst/>
                <a:latin typeface="+mn-lt"/>
                <a:ea typeface="+mn-ea"/>
                <a:cs typeface="+mn-cs"/>
              </a:rPr>
              <a:t>指向写数据的圈数。</a:t>
            </a:r>
            <a:endParaRPr lang="zh-CN" altLang="zh-CN" dirty="0" smtClean="0">
              <a:effectLst/>
            </a:endParaRPr>
          </a:p>
          <a:p>
            <a:r>
              <a:rPr lang="zh-CN" altLang="zh-CN" sz="1200" kern="1200" dirty="0" smtClean="0">
                <a:solidFill>
                  <a:schemeClr val="tx1"/>
                </a:solidFill>
                <a:effectLst/>
                <a:latin typeface="+mn-lt"/>
                <a:ea typeface="+mn-ea"/>
                <a:cs typeface="+mn-cs"/>
              </a:rPr>
              <a:t>在边界处理方面，当写指针到尾部的长度不够最大包长时，</a:t>
            </a:r>
            <a:r>
              <a:rPr lang="en-US" altLang="zh-CN" sz="1200" kern="1200" dirty="0" err="1" smtClean="0">
                <a:solidFill>
                  <a:schemeClr val="tx1"/>
                </a:solidFill>
                <a:effectLst/>
                <a:latin typeface="+mn-lt"/>
                <a:ea typeface="+mn-ea"/>
                <a:cs typeface="+mn-cs"/>
              </a:rPr>
              <a:t>pWriteLoop</a:t>
            </a:r>
            <a:r>
              <a:rPr lang="zh-CN" altLang="zh-CN" sz="1200" kern="1200" dirty="0" smtClean="0">
                <a:solidFill>
                  <a:schemeClr val="tx1"/>
                </a:solidFill>
                <a:effectLst/>
                <a:latin typeface="+mn-lt"/>
                <a:ea typeface="+mn-ea"/>
                <a:cs typeface="+mn-cs"/>
              </a:rPr>
              <a:t>自动加一，</a:t>
            </a:r>
            <a:r>
              <a:rPr lang="en-US" altLang="zh-CN" sz="1200" kern="1200" dirty="0" err="1" smtClean="0">
                <a:solidFill>
                  <a:schemeClr val="tx1"/>
                </a:solidFill>
                <a:effectLst/>
                <a:latin typeface="+mn-lt"/>
                <a:ea typeface="+mn-ea"/>
                <a:cs typeface="+mn-cs"/>
              </a:rPr>
              <a:t>pWrite</a:t>
            </a:r>
            <a:r>
              <a:rPr lang="zh-CN" altLang="zh-CN" sz="1200" kern="1200" dirty="0" smtClean="0">
                <a:solidFill>
                  <a:schemeClr val="tx1"/>
                </a:solidFill>
                <a:effectLst/>
                <a:latin typeface="+mn-lt"/>
                <a:ea typeface="+mn-ea"/>
                <a:cs typeface="+mn-cs"/>
              </a:rPr>
              <a:t>指针指向缓冲区起始地址，随后重新判断是否可以写入数据包；当读指针到尾部的长度不够最大包长时，由于写操作不会在同样的情况下继续写入数据包，而会跳转至缓冲区起始地址开始判断能否写入数据，所以此时</a:t>
            </a:r>
            <a:r>
              <a:rPr lang="en-US" altLang="zh-CN" sz="1200" kern="1200" dirty="0" err="1" smtClean="0">
                <a:solidFill>
                  <a:schemeClr val="tx1"/>
                </a:solidFill>
                <a:effectLst/>
                <a:latin typeface="+mn-lt"/>
                <a:ea typeface="+mn-ea"/>
                <a:cs typeface="+mn-cs"/>
              </a:rPr>
              <a:t>pReadLoop</a:t>
            </a:r>
            <a:r>
              <a:rPr lang="zh-CN" altLang="zh-CN" sz="1200" kern="1200" dirty="0" smtClean="0">
                <a:solidFill>
                  <a:schemeClr val="tx1"/>
                </a:solidFill>
                <a:effectLst/>
                <a:latin typeface="+mn-lt"/>
                <a:ea typeface="+mn-ea"/>
                <a:cs typeface="+mn-cs"/>
              </a:rPr>
              <a:t>也会自动加一，</a:t>
            </a:r>
            <a:r>
              <a:rPr lang="en-US" altLang="zh-CN" sz="1200" kern="1200" dirty="0" err="1" smtClean="0">
                <a:solidFill>
                  <a:schemeClr val="tx1"/>
                </a:solidFill>
                <a:effectLst/>
                <a:latin typeface="+mn-lt"/>
                <a:ea typeface="+mn-ea"/>
                <a:cs typeface="+mn-cs"/>
              </a:rPr>
              <a:t>pRead</a:t>
            </a:r>
            <a:r>
              <a:rPr lang="zh-CN" altLang="zh-CN" sz="1200" kern="1200" dirty="0" smtClean="0">
                <a:solidFill>
                  <a:schemeClr val="tx1"/>
                </a:solidFill>
                <a:effectLst/>
                <a:latin typeface="+mn-lt"/>
                <a:ea typeface="+mn-ea"/>
                <a:cs typeface="+mn-cs"/>
              </a:rPr>
              <a:t>也会指向缓冲区起始地址，随后重新判断是否有数据包以供读取。</a:t>
            </a:r>
            <a:endParaRPr lang="zh-CN" altLang="zh-CN" dirty="0" smtClean="0">
              <a:effectLst/>
            </a:endParaRPr>
          </a:p>
          <a:p>
            <a:r>
              <a:rPr lang="en-US" altLang="zh-CN" sz="1200" kern="1200" dirty="0" err="1" smtClean="0">
                <a:solidFill>
                  <a:schemeClr val="tx1"/>
                </a:solidFill>
                <a:effectLst/>
                <a:latin typeface="+mn-lt"/>
                <a:ea typeface="+mn-ea"/>
                <a:cs typeface="+mn-cs"/>
              </a:rPr>
              <a:t>pReadLoop</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pWriteLoop</a:t>
            </a:r>
            <a:r>
              <a:rPr lang="zh-CN" altLang="zh-CN" sz="1200" kern="1200" dirty="0" smtClean="0">
                <a:solidFill>
                  <a:schemeClr val="tx1"/>
                </a:solidFill>
                <a:effectLst/>
                <a:latin typeface="+mn-lt"/>
                <a:ea typeface="+mn-ea"/>
                <a:cs typeface="+mn-cs"/>
              </a:rPr>
              <a:t>是用于甄别写指针与读指针处于同一位置时，</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没有位置写数据</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没有数据可以读</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两种情形。当</a:t>
            </a:r>
            <a:r>
              <a:rPr lang="en-US" altLang="zh-CN" sz="1200" kern="1200" dirty="0" err="1" smtClean="0">
                <a:solidFill>
                  <a:schemeClr val="tx1"/>
                </a:solidFill>
                <a:effectLst/>
                <a:latin typeface="+mn-lt"/>
                <a:ea typeface="+mn-ea"/>
                <a:cs typeface="+mn-cs"/>
              </a:rPr>
              <a:t>pRead</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pWrite</a:t>
            </a:r>
            <a:r>
              <a:rPr lang="zh-CN" altLang="zh-CN" sz="1200" kern="1200" dirty="0" smtClean="0">
                <a:solidFill>
                  <a:schemeClr val="tx1"/>
                </a:solidFill>
                <a:effectLst/>
                <a:latin typeface="+mn-lt"/>
                <a:ea typeface="+mn-ea"/>
                <a:cs typeface="+mn-cs"/>
              </a:rPr>
              <a:t>相等，而</a:t>
            </a:r>
            <a:r>
              <a:rPr lang="en-US" altLang="zh-CN" sz="1200" kern="1200" dirty="0" err="1" smtClean="0">
                <a:solidFill>
                  <a:schemeClr val="tx1"/>
                </a:solidFill>
                <a:effectLst/>
                <a:latin typeface="+mn-lt"/>
                <a:ea typeface="+mn-ea"/>
                <a:cs typeface="+mn-cs"/>
              </a:rPr>
              <a:t>pReadLoop</a:t>
            </a:r>
            <a:r>
              <a:rPr lang="zh-CN" altLang="zh-CN" sz="1200" kern="1200" dirty="0" smtClean="0">
                <a:solidFill>
                  <a:schemeClr val="tx1"/>
                </a:solidFill>
                <a:effectLst/>
                <a:latin typeface="+mn-lt"/>
                <a:ea typeface="+mn-ea"/>
                <a:cs typeface="+mn-cs"/>
              </a:rPr>
              <a:t>比</a:t>
            </a:r>
            <a:r>
              <a:rPr lang="en-US" altLang="zh-CN" sz="1200" kern="1200" dirty="0" err="1" smtClean="0">
                <a:solidFill>
                  <a:schemeClr val="tx1"/>
                </a:solidFill>
                <a:effectLst/>
                <a:latin typeface="+mn-lt"/>
                <a:ea typeface="+mn-ea"/>
                <a:cs typeface="+mn-cs"/>
              </a:rPr>
              <a:t>pWriteLoop</a:t>
            </a:r>
            <a:r>
              <a:rPr lang="zh-CN" altLang="zh-CN" sz="1200" kern="1200" dirty="0" smtClean="0">
                <a:solidFill>
                  <a:schemeClr val="tx1"/>
                </a:solidFill>
                <a:effectLst/>
                <a:latin typeface="+mn-lt"/>
                <a:ea typeface="+mn-ea"/>
                <a:cs typeface="+mn-cs"/>
              </a:rPr>
              <a:t>小时，缓冲区的数据均没有被读取。当</a:t>
            </a:r>
            <a:r>
              <a:rPr lang="en-US" altLang="zh-CN" sz="1200" kern="1200" dirty="0" err="1" smtClean="0">
                <a:solidFill>
                  <a:schemeClr val="tx1"/>
                </a:solidFill>
                <a:effectLst/>
                <a:latin typeface="+mn-lt"/>
                <a:ea typeface="+mn-ea"/>
                <a:cs typeface="+mn-cs"/>
              </a:rPr>
              <a:t>pRead</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pWrite</a:t>
            </a:r>
            <a:r>
              <a:rPr lang="zh-CN" altLang="zh-CN" sz="1200" kern="1200" dirty="0" smtClean="0">
                <a:solidFill>
                  <a:schemeClr val="tx1"/>
                </a:solidFill>
                <a:effectLst/>
                <a:latin typeface="+mn-lt"/>
                <a:ea typeface="+mn-ea"/>
                <a:cs typeface="+mn-cs"/>
              </a:rPr>
              <a:t>相等，而</a:t>
            </a:r>
            <a:r>
              <a:rPr lang="en-US" altLang="zh-CN" sz="1200" kern="1200" dirty="0" err="1" smtClean="0">
                <a:solidFill>
                  <a:schemeClr val="tx1"/>
                </a:solidFill>
                <a:effectLst/>
                <a:latin typeface="+mn-lt"/>
                <a:ea typeface="+mn-ea"/>
                <a:cs typeface="+mn-cs"/>
              </a:rPr>
              <a:t>pReadLoop</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pWriteLoop</a:t>
            </a:r>
            <a:r>
              <a:rPr lang="zh-CN" altLang="zh-CN" sz="1200" kern="1200" dirty="0" smtClean="0">
                <a:solidFill>
                  <a:schemeClr val="tx1"/>
                </a:solidFill>
                <a:effectLst/>
                <a:latin typeface="+mn-lt"/>
                <a:ea typeface="+mn-ea"/>
                <a:cs typeface="+mn-cs"/>
              </a:rPr>
              <a:t>相等时，缓冲区所有数据都已经被读取，需要写入新的数据。</a:t>
            </a:r>
            <a:endParaRPr lang="zh-CN" altLang="zh-CN" dirty="0" smtClean="0">
              <a:effectLst/>
            </a:endParaRPr>
          </a:p>
          <a:p>
            <a:r>
              <a:rPr lang="zh-CN" altLang="zh-CN" sz="1200" kern="1200" dirty="0" smtClean="0">
                <a:solidFill>
                  <a:schemeClr val="tx1"/>
                </a:solidFill>
                <a:effectLst/>
                <a:latin typeface="+mn-lt"/>
                <a:ea typeface="+mn-ea"/>
                <a:cs typeface="+mn-cs"/>
              </a:rPr>
              <a:t>由于缓冲区有读、写两类用户，为了防止同时对缓冲区进行操作，导致出现数据异常，在用户对缓冲区进行操作前，均会对缓冲区进行加锁处理。操作完成后，再对缓冲区进行解锁。</a:t>
            </a:r>
            <a:endParaRPr lang="zh-CN" altLang="zh-CN" dirty="0" smtClean="0">
              <a:effectLst/>
            </a:endParaRPr>
          </a:p>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报告分为如下几部分，首先介绍的是</a:t>
            </a:r>
            <a:r>
              <a:rPr lang="en-US" altLang="zh-CN" dirty="0" smtClean="0"/>
              <a:t>……</a:t>
            </a:r>
            <a:r>
              <a:rPr lang="zh-CN" altLang="en-US" dirty="0" smtClean="0"/>
              <a:t>然后是</a:t>
            </a:r>
            <a:r>
              <a:rPr lang="en-US" altLang="zh-CN" dirty="0" smtClean="0"/>
              <a:t>……</a:t>
            </a:r>
            <a:r>
              <a:rPr lang="zh-CN" altLang="en-US" dirty="0" smtClean="0"/>
              <a:t>随后是</a:t>
            </a:r>
            <a:r>
              <a:rPr lang="en-US" altLang="zh-CN" dirty="0" smtClean="0"/>
              <a:t>……</a:t>
            </a:r>
            <a:r>
              <a:rPr lang="zh-CN" altLang="en-US" dirty="0" smtClean="0"/>
              <a:t>之后会讲到</a:t>
            </a:r>
            <a:r>
              <a:rPr lang="en-US" altLang="zh-CN" dirty="0" smtClean="0"/>
              <a:t>……</a:t>
            </a:r>
            <a:r>
              <a:rPr lang="zh-CN" altLang="en-US" dirty="0" smtClean="0"/>
              <a:t>最后介绍</a:t>
            </a:r>
            <a:r>
              <a:rPr lang="en-US" altLang="zh-CN" dirty="0" smtClean="0"/>
              <a:t>……</a:t>
            </a:r>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北京谱仪</a:t>
            </a:r>
            <a:r>
              <a:rPr lang="en-US" altLang="zh-CN" dirty="0" smtClean="0"/>
              <a:t>II</a:t>
            </a:r>
            <a:r>
              <a:rPr lang="zh-CN" altLang="en-US" dirty="0" smtClean="0"/>
              <a:t>是北京正负电子对撞机上的大型通用磁谱仪。由于长期工作在高计数率的条件下，其主漂移室内室逐渐出现老化现象，需要升级改造。单片有源式硅像素探测器是内室改造可行的候选技术之一，因此，课题组申请基金，对于此技术开展研究。</a:t>
            </a:r>
            <a:endParaRPr lang="en-US" altLang="zh-CN" dirty="0" smtClean="0"/>
          </a:p>
          <a:p>
            <a:endParaRPr lang="en-US" altLang="zh-CN" dirty="0" smtClean="0"/>
          </a:p>
          <a:p>
            <a:endParaRPr lang="en-US" altLang="zh-CN" dirty="0" smtClean="0"/>
          </a:p>
          <a:p>
            <a:r>
              <a:rPr lang="zh-CN" altLang="en-US" dirty="0" smtClean="0"/>
              <a:t>考虑到束流管对撞区的高本底对漂移室寿命的影响和束流管等部件的安装方便，</a:t>
            </a:r>
            <a:r>
              <a:rPr lang="en-US" altLang="zh-CN" dirty="0" smtClean="0"/>
              <a:t>MDC</a:t>
            </a:r>
            <a:r>
              <a:rPr lang="zh-CN" altLang="en-US" dirty="0" smtClean="0"/>
              <a:t>分内室与外室</a:t>
            </a:r>
            <a:endParaRPr lang="en-US" altLang="zh-CN" dirty="0" smtClean="0"/>
          </a:p>
          <a:p>
            <a:r>
              <a:rPr lang="zh-CN" altLang="en-US" dirty="0" smtClean="0"/>
              <a:t>束流流强与亮度不断提高，长期在高计数率环境下工作</a:t>
            </a:r>
            <a:r>
              <a:rPr lang="en-US" altLang="zh-CN" dirty="0" smtClean="0"/>
              <a:t>---</a:t>
            </a:r>
            <a:r>
              <a:rPr lang="zh-CN" altLang="en-US" dirty="0" smtClean="0"/>
              <a:t>主漂移室内室逐渐老化</a:t>
            </a:r>
            <a:endParaRPr lang="en-US" altLang="zh-CN" dirty="0" smtClean="0"/>
          </a:p>
          <a:p>
            <a:r>
              <a:rPr lang="zh-CN" altLang="en-US" dirty="0" smtClean="0"/>
              <a:t>单片有源式硅像素探测器是内室改造可行的候选技术之一</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本页主要描述的是</a:t>
            </a:r>
            <a:r>
              <a:rPr lang="en-US" altLang="zh-CN" dirty="0" smtClean="0"/>
              <a:t>BESIII</a:t>
            </a:r>
            <a:r>
              <a:rPr lang="zh-CN" altLang="en-US" dirty="0" smtClean="0"/>
              <a:t>漂移室内室改进对于像素探测器的要求。</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MAPS</a:t>
            </a:r>
            <a:r>
              <a:rPr lang="zh-CN" altLang="en-US" dirty="0" smtClean="0"/>
              <a:t>是单片型有源像素探测器，性能非常符合项目需求。</a:t>
            </a:r>
            <a:endParaRPr lang="en-US" altLang="zh-CN" dirty="0" smtClean="0"/>
          </a:p>
          <a:p>
            <a:r>
              <a:rPr lang="zh-CN" altLang="en-US" dirty="0" smtClean="0"/>
              <a:t>项目目标为设计</a:t>
            </a:r>
            <a:r>
              <a:rPr lang="en-US" altLang="zh-CN" dirty="0" smtClean="0"/>
              <a:t>1/10</a:t>
            </a:r>
            <a:r>
              <a:rPr lang="zh-CN" altLang="en-US" dirty="0" smtClean="0"/>
              <a:t>内室规模的</a:t>
            </a:r>
            <a:r>
              <a:rPr lang="en-US" altLang="zh-CN" dirty="0" smtClean="0"/>
              <a:t>MAPS</a:t>
            </a:r>
            <a:r>
              <a:rPr lang="zh-CN" altLang="en-US" dirty="0" smtClean="0"/>
              <a:t>像素探测器模型。本报告阐述的主要内容为其中数据获取系统的设计。</a:t>
            </a:r>
            <a:endParaRPr lang="en-US" altLang="zh-CN" dirty="0" smtClean="0"/>
          </a:p>
          <a:p>
            <a:endParaRPr lang="en-US" altLang="zh-CN" dirty="0" smtClean="0"/>
          </a:p>
          <a:p>
            <a:r>
              <a:rPr lang="en-US" altLang="zh-CN" dirty="0" smtClean="0"/>
              <a:t>MAPS</a:t>
            </a:r>
            <a:r>
              <a:rPr lang="zh-CN" altLang="en-US" dirty="0" smtClean="0"/>
              <a:t>抗辐照能力好，读出速度快（新工艺），集成度高，功耗低，造价低（</a:t>
            </a:r>
            <a:r>
              <a:rPr lang="en-US" altLang="zh-CN" dirty="0" smtClean="0"/>
              <a:t>CMOS</a:t>
            </a:r>
            <a:r>
              <a:rPr lang="zh-CN" altLang="en-US" dirty="0" smtClean="0"/>
              <a:t>标准工艺）</a:t>
            </a:r>
            <a:r>
              <a:rPr lang="en-US" altLang="zh-CN" dirty="0" smtClean="0"/>
              <a:t>--</a:t>
            </a:r>
            <a:r>
              <a:rPr lang="zh-CN" altLang="en-US" dirty="0" smtClean="0"/>
              <a:t>特别适合作为正负电子对撞机实验的顶点和径迹探测器（高阻材料</a:t>
            </a:r>
            <a:r>
              <a:rPr lang="en-US" altLang="zh-CN" dirty="0" smtClean="0"/>
              <a:t>---</a:t>
            </a:r>
            <a:r>
              <a:rPr lang="zh-CN" altLang="en-US" dirty="0" smtClean="0"/>
              <a:t>信噪比高）</a:t>
            </a:r>
            <a:endParaRPr lang="en-US" altLang="zh-CN" dirty="0" smtClean="0"/>
          </a:p>
          <a:p>
            <a:r>
              <a:rPr lang="zh-CN" altLang="en-US" dirty="0" smtClean="0"/>
              <a:t>主要内容为设计并实现</a:t>
            </a:r>
            <a:r>
              <a:rPr lang="en-US" altLang="zh-CN" dirty="0" smtClean="0"/>
              <a:t>1/10</a:t>
            </a:r>
            <a:r>
              <a:rPr lang="zh-CN" altLang="en-US" dirty="0" smtClean="0"/>
              <a:t>内室规模的单片型有源像素探测器模型的数据获取系统</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本页为芯片基本参数。单芯片尺寸为</a:t>
            </a:r>
            <a:r>
              <a:rPr lang="en-US" altLang="zh-CN" dirty="0" smtClean="0"/>
              <a:t>4.6</a:t>
            </a:r>
            <a:r>
              <a:rPr lang="zh-CN" altLang="en-US" dirty="0" smtClean="0"/>
              <a:t>平方厘米，具有</a:t>
            </a:r>
            <a:r>
              <a:rPr lang="en-US" altLang="zh-CN" dirty="0" smtClean="0"/>
              <a:t>89</a:t>
            </a:r>
            <a:r>
              <a:rPr lang="zh-CN" altLang="en-US" dirty="0" smtClean="0"/>
              <a:t>万个像素矩阵。</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电子学分为两级。如图。第一级为</a:t>
            </a:r>
            <a:r>
              <a:rPr lang="en-US" altLang="zh-CN" dirty="0" smtClean="0"/>
              <a:t>……</a:t>
            </a:r>
            <a:r>
              <a:rPr lang="zh-CN" altLang="en-US" dirty="0" smtClean="0"/>
              <a:t>第二级为</a:t>
            </a:r>
            <a:r>
              <a:rPr lang="en-US" altLang="zh-CN" dirty="0" smtClean="0"/>
              <a:t>……</a:t>
            </a:r>
            <a:endParaRPr lang="en-US" altLang="zh-CN" dirty="0" smtClean="0"/>
          </a:p>
          <a:p>
            <a:endParaRPr lang="en-US" altLang="zh-CN" dirty="0" smtClean="0"/>
          </a:p>
          <a:p>
            <a:r>
              <a:rPr lang="zh-CN" altLang="en-US" dirty="0" smtClean="0"/>
              <a:t>蓝</a:t>
            </a:r>
            <a:r>
              <a:rPr lang="en-US" altLang="zh-CN" dirty="0" smtClean="0"/>
              <a:t>&amp;</a:t>
            </a:r>
            <a:r>
              <a:rPr lang="zh-CN" altLang="en-US" dirty="0" smtClean="0"/>
              <a:t>红</a:t>
            </a:r>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根据项目需求以及探测器与电子学系统方案设计，可以确定对于数据获取系统的基本需求。分性能需求与功能需求两部分。两部分需求共同决定数据获取系统方案设计。</a:t>
            </a:r>
            <a:endParaRPr lang="en-US" altLang="zh-CN" dirty="0" smtClean="0"/>
          </a:p>
          <a:p>
            <a:r>
              <a:rPr lang="zh-CN" altLang="en-US" dirty="0" smtClean="0"/>
              <a:t>数据量依照</a:t>
            </a:r>
            <a:r>
              <a:rPr lang="en-US" altLang="zh-CN" dirty="0" smtClean="0"/>
              <a:t>MAPS</a:t>
            </a:r>
            <a:r>
              <a:rPr lang="zh-CN" altLang="en-US" dirty="0" smtClean="0"/>
              <a:t>项目计数率计算，单探测模块数据量约为</a:t>
            </a:r>
            <a:r>
              <a:rPr lang="en-US" altLang="zh-CN" dirty="0" smtClean="0"/>
              <a:t>21.16M</a:t>
            </a:r>
            <a:r>
              <a:rPr lang="zh-CN" altLang="en-US" dirty="0" smtClean="0"/>
              <a:t>字节每秒，</a:t>
            </a:r>
            <a:r>
              <a:rPr lang="en-US" altLang="zh-CN" dirty="0" smtClean="0"/>
              <a:t>18</a:t>
            </a:r>
            <a:r>
              <a:rPr lang="zh-CN" altLang="en-US" dirty="0" smtClean="0"/>
              <a:t>个探测模块总数据量为</a:t>
            </a:r>
            <a:r>
              <a:rPr lang="en-US" altLang="zh-CN" dirty="0" smtClean="0"/>
              <a:t>381M</a:t>
            </a:r>
            <a:r>
              <a:rPr lang="zh-CN" altLang="en-US" dirty="0" smtClean="0"/>
              <a:t>字节每秒。</a:t>
            </a:r>
            <a:endParaRPr lang="zh-CN" altLang="en-US" dirty="0"/>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读出方案选用基于</a:t>
            </a:r>
            <a:r>
              <a:rPr lang="en-US" altLang="zh-CN" dirty="0" err="1" smtClean="0"/>
              <a:t>SiTCP</a:t>
            </a:r>
            <a:r>
              <a:rPr lang="zh-CN" altLang="en-US" dirty="0" smtClean="0"/>
              <a:t>的网络读出方案，主要需求功能有电子学配置，数据的网络读出</a:t>
            </a:r>
            <a:r>
              <a:rPr lang="en-US" altLang="zh-CN" dirty="0" smtClean="0"/>
              <a:t>+</a:t>
            </a:r>
            <a:r>
              <a:rPr lang="zh-CN" altLang="en-US" dirty="0" smtClean="0"/>
              <a:t>在线处理</a:t>
            </a:r>
            <a:r>
              <a:rPr lang="en-US" altLang="zh-CN" dirty="0" smtClean="0"/>
              <a:t>+</a:t>
            </a:r>
            <a:r>
              <a:rPr lang="zh-CN" altLang="en-US" dirty="0" smtClean="0"/>
              <a:t>事例组装与存储，运行控制与状态检测，以及芯片阈值自动扫描等。</a:t>
            </a:r>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4C76F50-9DDA-4EE6-BA75-BC9C4C20C9D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2D4D2C-87B1-4930-86C9-F29D2D709984}"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5B441A-97F8-42D3-AED9-8D3A5263FF2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82ED4E-8511-42FD-AAE8-E104368024D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EE72977-8D12-48E1-96DD-AABA0C902DD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99B76CE-9F27-4AC0-8F66-863616F8979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609455-DDE3-4A67-9A24-F650616AC14C}"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353D43-A877-4D0D-A967-B1072DD92B07}"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189B10-60E2-41F2-816F-37D2788139A7}"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91D5001-4A70-41FA-8C27-2E670A004AE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63D9756-298A-44A9-A2AA-F664790A58E5}"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10F7DD-3487-47D0-94DB-A3090A34130B}" type="datetime1">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EC497-0B7A-481F-A3AE-3CBC123906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GI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9.emf"/><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2031" y="1453243"/>
            <a:ext cx="7967695" cy="1877786"/>
          </a:xfrm>
        </p:spPr>
        <p:txBody>
          <a:bodyPr>
            <a:normAutofit/>
          </a:bodyPr>
          <a:lstStyle/>
          <a:p>
            <a:pPr algn="ctr"/>
            <a:r>
              <a:rPr lang="en-US" altLang="zh-CN" sz="3600" baseline="0" dirty="0" smtClean="0">
                <a:latin typeface="Times New Roman" panose="02020603050405020304" pitchFamily="18" charset="0"/>
                <a:ea typeface="宋体" panose="02010600030101010101" pitchFamily="2" charset="-122"/>
                <a:cs typeface="Times New Roman" panose="02020603050405020304" pitchFamily="18" charset="0"/>
              </a:rPr>
              <a:t>MAPS</a:t>
            </a:r>
            <a:r>
              <a:rPr lang="zh-CN" altLang="en-US" sz="3600" baseline="0" dirty="0" smtClean="0">
                <a:latin typeface="Times New Roman" panose="02020603050405020304" pitchFamily="18" charset="0"/>
                <a:ea typeface="宋体" panose="02010600030101010101" pitchFamily="2" charset="-122"/>
                <a:cs typeface="Times New Roman" panose="02020603050405020304" pitchFamily="18" charset="0"/>
              </a:rPr>
              <a:t>像素探测器数据获取系统的</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研制</a:t>
            </a:r>
            <a:br>
              <a:rPr lang="en-US" altLang="zh-CN" sz="3600" baseline="0" dirty="0">
                <a:latin typeface="Times New Roman" panose="02020603050405020304" pitchFamily="18" charset="0"/>
                <a:ea typeface="宋体" panose="02010600030101010101" pitchFamily="2" charset="-122"/>
                <a:cs typeface="Times New Roman" panose="02020603050405020304" pitchFamily="18" charset="0"/>
              </a:rPr>
            </a:br>
            <a:endParaRPr lang="zh-CN" altLang="en-US" sz="3000" baseline="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副标题 2"/>
          <p:cNvSpPr>
            <a:spLocks noGrp="1"/>
          </p:cNvSpPr>
          <p:nvPr>
            <p:ph type="subTitle" idx="1"/>
          </p:nvPr>
        </p:nvSpPr>
        <p:spPr>
          <a:xfrm>
            <a:off x="1236121" y="3965739"/>
            <a:ext cx="6771010" cy="2315215"/>
          </a:xfrm>
        </p:spPr>
        <p:txBody>
          <a:bodyPr>
            <a:noAutofit/>
          </a:bodyPr>
          <a:lstStyle/>
          <a:p>
            <a:r>
              <a:rPr lang="zh-CN" altLang="en-US" sz="2800" baseline="0" dirty="0" smtClean="0">
                <a:latin typeface="Times New Roman" panose="02020603050405020304" pitchFamily="18" charset="0"/>
                <a:ea typeface="宋体" panose="02010600030101010101" pitchFamily="2" charset="-122"/>
                <a:cs typeface="Times New Roman" panose="02020603050405020304" pitchFamily="18" charset="0"/>
              </a:rPr>
              <a:t>卢晓旭 </a:t>
            </a:r>
            <a:endParaRPr lang="en-US" altLang="zh-CN" sz="2800" baseline="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baseline="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核探测与核电子学国家重点实验室（中国科学院高能物理研究所）</a:t>
            </a:r>
            <a:endParaRPr lang="en-US" altLang="zh-CN" sz="1600" baseline="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000" baseline="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000" baseline="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2017.7.6</a:t>
            </a:r>
            <a:endParaRPr lang="en-US" altLang="zh-CN" sz="2000" baseline="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0" y="0"/>
            <a:ext cx="307649" cy="418744"/>
          </a:xfrm>
          <a:prstGeom prst="rect">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矩形 5"/>
          <p:cNvSpPr/>
          <p:nvPr/>
        </p:nvSpPr>
        <p:spPr>
          <a:xfrm>
            <a:off x="-21535" y="399581"/>
            <a:ext cx="487111" cy="418744"/>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 name="矩形 6"/>
          <p:cNvSpPr/>
          <p:nvPr/>
        </p:nvSpPr>
        <p:spPr>
          <a:xfrm>
            <a:off x="307649" y="0"/>
            <a:ext cx="439111" cy="418744"/>
          </a:xfrm>
          <a:prstGeom prst="rect">
            <a:avLst/>
          </a:prstGeom>
          <a:solidFill>
            <a:schemeClr val="accent1">
              <a:lumMod val="60000"/>
              <a:lumOff val="4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8" name="图片 7"/>
          <p:cNvPicPr>
            <a:picLocks noChangeAspect="1"/>
          </p:cNvPicPr>
          <p:nvPr/>
        </p:nvPicPr>
        <p:blipFill>
          <a:blip r:embed="rId1"/>
          <a:stretch>
            <a:fillRect/>
          </a:stretch>
        </p:blipFill>
        <p:spPr>
          <a:xfrm>
            <a:off x="1628088" y="-2755"/>
            <a:ext cx="732901" cy="683213"/>
          </a:xfrm>
          <a:prstGeom prst="rect">
            <a:avLst/>
          </a:prstGeom>
        </p:spPr>
      </p:pic>
      <p:pic>
        <p:nvPicPr>
          <p:cNvPr id="9" name="图片 8"/>
          <p:cNvPicPr>
            <a:picLocks noChangeAspect="1"/>
          </p:cNvPicPr>
          <p:nvPr/>
        </p:nvPicPr>
        <p:blipFill>
          <a:blip r:embed="rId2"/>
          <a:stretch>
            <a:fillRect/>
          </a:stretch>
        </p:blipFill>
        <p:spPr>
          <a:xfrm>
            <a:off x="8127062" y="18910"/>
            <a:ext cx="874336" cy="590043"/>
          </a:xfrm>
          <a:prstGeom prst="rect">
            <a:avLst/>
          </a:prstGeom>
        </p:spPr>
      </p:pic>
      <p:sp>
        <p:nvSpPr>
          <p:cNvPr id="10" name="矩形 9"/>
          <p:cNvSpPr/>
          <p:nvPr/>
        </p:nvSpPr>
        <p:spPr>
          <a:xfrm>
            <a:off x="-21535" y="818533"/>
            <a:ext cx="487111" cy="634710"/>
          </a:xfrm>
          <a:prstGeom prst="rect">
            <a:avLst/>
          </a:prstGeom>
          <a:solidFill>
            <a:schemeClr val="accent1">
              <a:lumMod val="75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1" name="矩形 10"/>
          <p:cNvSpPr/>
          <p:nvPr/>
        </p:nvSpPr>
        <p:spPr>
          <a:xfrm>
            <a:off x="754952" y="-902"/>
            <a:ext cx="563308" cy="419646"/>
          </a:xfrm>
          <a:prstGeom prst="rect">
            <a:avLst/>
          </a:prstGeom>
          <a:solidFill>
            <a:schemeClr val="accent1">
              <a:lumMod val="75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2" name="矩形 11"/>
          <p:cNvSpPr/>
          <p:nvPr/>
        </p:nvSpPr>
        <p:spPr>
          <a:xfrm>
            <a:off x="472241" y="417868"/>
            <a:ext cx="569976" cy="635585"/>
          </a:xfrm>
          <a:prstGeom prst="rect">
            <a:avLst/>
          </a:prstGeom>
          <a:solidFill>
            <a:schemeClr val="accent1">
              <a:lumMod val="20000"/>
              <a:lumOff val="8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75"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152682" y="88615"/>
            <a:ext cx="9156418"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lvl="2" algn="l" rtl="0">
              <a:lnSpc>
                <a:spcPct val="90000"/>
              </a:lnSpc>
              <a:spcBef>
                <a:spcPct val="0"/>
              </a:spcBef>
            </a:pPr>
            <a:r>
              <a:rPr lang="zh-CN" altLang="en-US" sz="3300" b="1" kern="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需求分析与方案设计</a:t>
            </a:r>
            <a:r>
              <a:rPr lang="en-US" altLang="zh-CN" sz="3300" b="1" kern="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kern="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方案设计</a:t>
            </a:r>
            <a:endParaRPr lang="zh-CN" altLang="en-US" sz="3300" b="1" kern="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9" name="文本框 8"/>
          <p:cNvSpPr txBox="1"/>
          <p:nvPr/>
        </p:nvSpPr>
        <p:spPr>
          <a:xfrm>
            <a:off x="483786" y="5269116"/>
            <a:ext cx="8176425" cy="1060450"/>
          </a:xfrm>
          <a:prstGeom prst="rect">
            <a:avLst/>
          </a:prstGeom>
          <a:noFill/>
        </p:spPr>
        <p:txBody>
          <a:bodyPr wrap="square" rtlCol="0">
            <a:spAutoFit/>
          </a:bodyPr>
          <a:lstStyle/>
          <a:p>
            <a:r>
              <a:rPr lang="zh-CN" altLang="en-US" sz="2100" dirty="0" smtClean="0">
                <a:latin typeface="Times New Roman" panose="02020603050405020304" pitchFamily="18" charset="0"/>
                <a:ea typeface="宋体" panose="02010600030101010101" pitchFamily="2" charset="-122"/>
              </a:rPr>
              <a:t>每</a:t>
            </a:r>
            <a:r>
              <a:rPr lang="zh-CN" altLang="en-US" sz="2100" dirty="0">
                <a:latin typeface="Times New Roman" panose="02020603050405020304" pitchFamily="18" charset="0"/>
                <a:ea typeface="宋体" panose="02010600030101010101" pitchFamily="2" charset="-122"/>
              </a:rPr>
              <a:t>一个</a:t>
            </a:r>
            <a:r>
              <a:rPr lang="en-US" altLang="zh-CN" sz="2100" dirty="0">
                <a:latin typeface="Times New Roman" panose="02020603050405020304" pitchFamily="18" charset="0"/>
                <a:ea typeface="宋体" panose="02010600030101010101" pitchFamily="2" charset="-122"/>
              </a:rPr>
              <a:t>Ladder</a:t>
            </a:r>
            <a:r>
              <a:rPr lang="zh-CN" altLang="en-US" sz="2100" dirty="0">
                <a:latin typeface="Times New Roman" panose="02020603050405020304" pitchFamily="18" charset="0"/>
                <a:ea typeface="宋体" panose="02010600030101010101" pitchFamily="2" charset="-122"/>
              </a:rPr>
              <a:t>探测器配置</a:t>
            </a:r>
            <a:r>
              <a:rPr lang="zh-CN" altLang="en-US" sz="2100" dirty="0" smtClean="0">
                <a:latin typeface="Times New Roman" panose="02020603050405020304" pitchFamily="18" charset="0"/>
                <a:ea typeface="宋体" panose="02010600030101010101" pitchFamily="2" charset="-122"/>
              </a:rPr>
              <a:t>一块电子学</a:t>
            </a:r>
            <a:r>
              <a:rPr lang="zh-CN" altLang="en-US" sz="2100" dirty="0">
                <a:latin typeface="Times New Roman" panose="02020603050405020304" pitchFamily="18" charset="0"/>
                <a:ea typeface="宋体" panose="02010600030101010101" pitchFamily="2" charset="-122"/>
              </a:rPr>
              <a:t>板进行数据读出，</a:t>
            </a:r>
            <a:r>
              <a:rPr lang="en-US" altLang="zh-CN" sz="2100" dirty="0">
                <a:latin typeface="Times New Roman" panose="02020603050405020304" pitchFamily="18" charset="0"/>
                <a:ea typeface="宋体" panose="02010600030101010101" pitchFamily="2" charset="-122"/>
              </a:rPr>
              <a:t>18</a:t>
            </a:r>
            <a:r>
              <a:rPr lang="zh-CN" altLang="en-US" sz="2100" dirty="0">
                <a:latin typeface="Times New Roman" panose="02020603050405020304" pitchFamily="18" charset="0"/>
                <a:ea typeface="宋体" panose="02010600030101010101" pitchFamily="2" charset="-122"/>
              </a:rPr>
              <a:t>块读出电子学板上</a:t>
            </a:r>
            <a:r>
              <a:rPr lang="zh-CN" altLang="en-US" sz="2100" dirty="0" smtClean="0">
                <a:latin typeface="Times New Roman" panose="02020603050405020304" pitchFamily="18" charset="0"/>
                <a:ea typeface="宋体" panose="02010600030101010101" pitchFamily="2" charset="-122"/>
              </a:rPr>
              <a:t>的数据</a:t>
            </a:r>
            <a:r>
              <a:rPr lang="zh-CN" altLang="en-US" sz="2100" dirty="0">
                <a:latin typeface="Times New Roman" panose="02020603050405020304" pitchFamily="18" charset="0"/>
                <a:ea typeface="宋体" panose="02010600030101010101" pitchFamily="2" charset="-122"/>
              </a:rPr>
              <a:t>分别通过板上的千兆网口连接到交换机</a:t>
            </a:r>
            <a:r>
              <a:rPr lang="zh-CN" altLang="en-US" sz="2100" dirty="0" smtClean="0">
                <a:latin typeface="Times New Roman" panose="02020603050405020304" pitchFamily="18" charset="0"/>
                <a:ea typeface="宋体" panose="02010600030101010101" pitchFamily="2" charset="-122"/>
              </a:rPr>
              <a:t>，服务器与运行控制计算机分别通过交换机与前端实现通信。</a:t>
            </a:r>
            <a:endParaRPr lang="zh-CN" altLang="en-US" sz="2100" dirty="0">
              <a:latin typeface="Times New Roman" panose="02020603050405020304" pitchFamily="18" charset="0"/>
              <a:ea typeface="宋体" panose="02010600030101010101" pitchFamily="2" charset="-122"/>
            </a:endParaRPr>
          </a:p>
        </p:txBody>
      </p:sp>
      <p:sp>
        <p:nvSpPr>
          <p:cNvPr id="12" name="文本框 11"/>
          <p:cNvSpPr txBox="1"/>
          <p:nvPr/>
        </p:nvSpPr>
        <p:spPr>
          <a:xfrm>
            <a:off x="3730752" y="4730496"/>
            <a:ext cx="1338828" cy="369332"/>
          </a:xfrm>
          <a:prstGeom prst="rect">
            <a:avLst/>
          </a:prstGeom>
          <a:noFill/>
        </p:spPr>
        <p:txBody>
          <a:bodyPr wrap="none" rtlCol="0">
            <a:spAutoFit/>
          </a:bodyPr>
          <a:lstStyle/>
          <a:p>
            <a:r>
              <a:rPr lang="zh-CN" altLang="en-US" dirty="0" smtClean="0"/>
              <a:t>项目</a:t>
            </a:r>
            <a:r>
              <a:rPr lang="zh-CN" altLang="en-US" dirty="0"/>
              <a:t>架构</a:t>
            </a:r>
            <a:r>
              <a:rPr lang="zh-CN" altLang="en-US" dirty="0" smtClean="0"/>
              <a:t>图</a:t>
            </a:r>
            <a:endParaRPr lang="zh-CN" altLang="en-US" dirty="0"/>
          </a:p>
        </p:txBody>
      </p:sp>
      <p:graphicFrame>
        <p:nvGraphicFramePr>
          <p:cNvPr id="13" name="对象 12"/>
          <p:cNvGraphicFramePr/>
          <p:nvPr/>
        </p:nvGraphicFramePr>
        <p:xfrm>
          <a:off x="193040" y="840740"/>
          <a:ext cx="8524875" cy="3618230"/>
        </p:xfrm>
        <a:graphic>
          <a:graphicData uri="http://schemas.openxmlformats.org/presentationml/2006/ole">
            <mc:AlternateContent xmlns:mc="http://schemas.openxmlformats.org/markup-compatibility/2006">
              <mc:Choice xmlns:v="urn:schemas-microsoft-com:vml" Requires="v">
                <p:oleObj spid="_x0000_s14" name="" r:id="rId1" imgW="21348700" imgH="8712200" progId="Visio.Drawing.15">
                  <p:embed/>
                </p:oleObj>
              </mc:Choice>
              <mc:Fallback>
                <p:oleObj name="" r:id="rId1" imgW="21348700" imgH="8712200" progId="Visio.Drawing.15">
                  <p:embed/>
                  <p:pic>
                    <p:nvPicPr>
                      <p:cNvPr id="0" name="图片 13"/>
                      <p:cNvPicPr/>
                      <p:nvPr/>
                    </p:nvPicPr>
                    <p:blipFill>
                      <a:blip r:embed="rId2"/>
                      <a:stretch>
                        <a:fillRect/>
                      </a:stretch>
                    </p:blipFill>
                    <p:spPr>
                      <a:xfrm>
                        <a:off x="193040" y="840740"/>
                        <a:ext cx="8524875" cy="361823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92580"/>
    </mc:Choice>
    <mc:Fallback>
      <p:transition spd="slow" advTm="9258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 y="-65520"/>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9697" y="98536"/>
            <a:ext cx="5001358" cy="528798"/>
          </a:xfrm>
        </p:spPr>
        <p:txBody>
          <a:bodyPr>
            <a:noAutofit/>
          </a:bodyPr>
          <a:lstStyle/>
          <a:p>
            <a:pPr lvl="2" algn="l"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软件</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实现</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300" b="1" dirty="0" err="1"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SiTCP</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简介</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53539" y="628098"/>
            <a:ext cx="8620593" cy="5731607"/>
          </a:xfrm>
        </p:spPr>
        <p:txBody>
          <a:bodyPr>
            <a:normAutofit/>
          </a:bodyPr>
          <a:lstStyle/>
          <a:p>
            <a:pPr lvl="1">
              <a:lnSpc>
                <a:spcPct val="120000"/>
              </a:lnSpc>
            </a:pP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电子学系统与数据获取系统间信息与数据传输均采用</a:t>
            </a:r>
            <a:r>
              <a:rPr lang="en-US" altLang="zh-CN" sz="2100" b="1" dirty="0" err="1" smtClean="0">
                <a:latin typeface="Times New Roman" panose="02020603050405020304" pitchFamily="18" charset="0"/>
                <a:ea typeface="宋体" panose="02010600030101010101" pitchFamily="2" charset="-122"/>
                <a:cs typeface="Times New Roman" panose="02020603050405020304" pitchFamily="18" charset="0"/>
              </a:rPr>
              <a:t>SiTCP</a:t>
            </a: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网络传输方案。</a:t>
            </a:r>
            <a:endParaRPr lang="en-US" altLang="zh-CN" sz="2100" b="1" baseline="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20000"/>
              </a:lnSpc>
            </a:pP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每个数据处理板与控制信号扇出板均作为网络节点，有唯一</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IP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地址。</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20000"/>
              </a:lnSpc>
            </a:pP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数据获取系统向电子学板发送配置信息与命令时，采用</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UDP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协议。为保证发送的正确性，</a:t>
            </a:r>
            <a:r>
              <a:rPr lang="en-US" altLang="zh-CN" sz="2100" baseline="0" dirty="0" err="1" smtClean="0">
                <a:latin typeface="Times New Roman" panose="02020603050405020304" pitchFamily="18" charset="0"/>
                <a:ea typeface="宋体" panose="02010600030101010101" pitchFamily="2" charset="-122"/>
                <a:cs typeface="Times New Roman" panose="02020603050405020304" pitchFamily="18" charset="0"/>
              </a:rPr>
              <a:t>SiTCP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定义了</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RBCP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Remote Bus</a:t>
            </a:r>
            <a:r>
              <a:rPr lang="en-US" altLang="zh-CN" sz="2100" dirty="0" smtClean="0">
                <a:latin typeface="Times New Roman" panose="02020603050405020304" pitchFamily="18" charset="0"/>
                <a:ea typeface="宋体" panose="02010600030101010101" pitchFamily="2" charset="-122"/>
                <a:cs typeface="Times New Roman" panose="02020603050405020304" pitchFamily="18" charset="0"/>
              </a:rPr>
              <a:t> Control Protocol</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）协议。电子学板接收到符合</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RBCP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格式的数据包后，会向数据获取系统通过回传机制发送</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RBCP</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格式的回包。数据获取系统通过解析回包，判断电子学所接收信息是否正确。</a:t>
            </a:r>
            <a:endParaRPr lang="en-US" altLang="zh-CN" sz="2100" baseline="0" dirty="0">
              <a:latin typeface="Times New Roman" panose="02020603050405020304" pitchFamily="18" charset="0"/>
              <a:ea typeface="宋体" panose="02010600030101010101" pitchFamily="2" charset="-122"/>
              <a:cs typeface="Times New Roman" panose="02020603050405020304" pitchFamily="18" charset="0"/>
            </a:endParaRPr>
          </a:p>
          <a:p>
            <a:pPr lvl="1"/>
            <a:endParaRPr lang="en-US" altLang="zh-CN" sz="3400"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pic>
        <p:nvPicPr>
          <p:cNvPr id="11" name="Picture 4"/>
          <p:cNvPicPr/>
          <p:nvPr/>
        </p:nvPicPr>
        <p:blipFill>
          <a:blip r:embed="rId1">
            <a:extLst>
              <a:ext uri="{28A0092B-C50C-407E-A947-70E740481C1C}">
                <a14:useLocalDpi xmlns:a14="http://schemas.microsoft.com/office/drawing/2010/main" val="0"/>
              </a:ext>
            </a:extLst>
          </a:blip>
          <a:srcRect/>
          <a:stretch>
            <a:fillRect/>
          </a:stretch>
        </p:blipFill>
        <p:spPr bwMode="auto">
          <a:xfrm>
            <a:off x="1797646" y="4614181"/>
            <a:ext cx="5574739" cy="1274591"/>
          </a:xfrm>
          <a:prstGeom prst="rect">
            <a:avLst/>
          </a:prstGeom>
          <a:noFill/>
          <a:ln>
            <a:noFill/>
          </a:ln>
        </p:spPr>
      </p:pic>
      <p:sp>
        <p:nvSpPr>
          <p:cNvPr id="12" name="矩形 11"/>
          <p:cNvSpPr/>
          <p:nvPr/>
        </p:nvSpPr>
        <p:spPr>
          <a:xfrm>
            <a:off x="3232074" y="5885408"/>
            <a:ext cx="2521890"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smtClean="0">
                <a:solidFill>
                  <a:schemeClr val="tx1"/>
                </a:solidFill>
                <a:latin typeface="+mn-ea"/>
              </a:rPr>
              <a:t>SiTCP</a:t>
            </a:r>
            <a:r>
              <a:rPr lang="zh-CN" altLang="en-US" dirty="0" smtClean="0">
                <a:solidFill>
                  <a:schemeClr val="tx1"/>
                </a:solidFill>
                <a:latin typeface="+mn-ea"/>
              </a:rPr>
              <a:t>功能示意图</a:t>
            </a:r>
            <a:endParaRPr lang="zh-CN" altLang="en-US" dirty="0">
              <a:solidFill>
                <a:schemeClr val="tx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51334"/>
    </mc:Choice>
    <mc:Fallback>
      <p:transition spd="slow" advTm="5133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98647"/>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4110" y="93721"/>
            <a:ext cx="8989890" cy="528798"/>
          </a:xfrm>
        </p:spPr>
        <p:txBody>
          <a:bodyPr>
            <a:noAutofit/>
          </a:bodyPr>
          <a:lstStyle/>
          <a:p>
            <a:pPr lvl="2" algn="l"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软件</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实现</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电子学配置与运行控制</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&amp;</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状态检测</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42574" y="721207"/>
            <a:ext cx="4522060" cy="5429663"/>
          </a:xfrm>
        </p:spPr>
        <p:txBody>
          <a:bodyPr>
            <a:normAutofit/>
          </a:bodyPr>
          <a:lstStyle/>
          <a:p>
            <a:r>
              <a:rPr lang="zh-CN" altLang="en-US" sz="2400" b="1" baseline="0" dirty="0" smtClean="0">
                <a:latin typeface="Times New Roman" panose="02020603050405020304" pitchFamily="18" charset="0"/>
                <a:ea typeface="宋体" panose="02010600030101010101" pitchFamily="2" charset="-122"/>
                <a:cs typeface="Times New Roman" panose="02020603050405020304" pitchFamily="18" charset="0"/>
              </a:rPr>
              <a:t>电子学配置</a:t>
            </a:r>
            <a:endParaRPr lang="en-US" altLang="zh-CN" sz="2400" b="1"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设置探测器芯片和电子学各类参数</a:t>
            </a:r>
            <a:endParaRPr lang="en-US" altLang="zh-CN" sz="2100" dirty="0" smtClean="0">
              <a:latin typeface="Times New Roman" panose="02020603050405020304" pitchFamily="18" charset="0"/>
              <a:ea typeface="宋体" panose="02010600030101010101" pitchFamily="2" charset="-122"/>
              <a:cs typeface="Times New Roman" panose="02020603050405020304" pitchFamily="18" charset="0"/>
            </a:endParaRPr>
          </a:p>
          <a:p>
            <a:pPr lvl="1"/>
            <a:endParaRPr lang="en-US" altLang="zh-CN" b="1" baseline="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运行控制与状态监测</a:t>
            </a:r>
            <a:endParaRPr lang="en-US" altLang="zh-CN"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向电子学控制信号扇出板提供控制信号；</a:t>
            </a:r>
            <a:endParaRPr lang="en-US" altLang="zh-CN"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取数过程中，对于整体系统不同异常及时提供报错</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等。</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方法：</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通过</a:t>
            </a:r>
            <a:r>
              <a:rPr lang="en-US" altLang="zh-CN" baseline="0" dirty="0" err="1"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SiTCP</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RBCP</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Remote Bus Control Protocol</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）协议进行通信。</a:t>
            </a:r>
            <a:endParaRPr lang="en-US" altLang="zh-CN"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pic>
        <p:nvPicPr>
          <p:cNvPr id="11" name="图片 10"/>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34340" y="952815"/>
            <a:ext cx="3591946" cy="4736785"/>
          </a:xfrm>
          <a:prstGeom prst="rect">
            <a:avLst/>
          </a:prstGeom>
          <a:noFill/>
          <a:ln>
            <a:noFill/>
          </a:ln>
        </p:spPr>
      </p:pic>
      <p:sp>
        <p:nvSpPr>
          <p:cNvPr id="12" name="文本框 11"/>
          <p:cNvSpPr txBox="1"/>
          <p:nvPr/>
        </p:nvSpPr>
        <p:spPr>
          <a:xfrm>
            <a:off x="6334660" y="5838309"/>
            <a:ext cx="1800493" cy="369332"/>
          </a:xfrm>
          <a:prstGeom prst="rect">
            <a:avLst/>
          </a:prstGeom>
          <a:noFill/>
        </p:spPr>
        <p:txBody>
          <a:bodyPr wrap="none" rtlCol="0">
            <a:spAutoFit/>
          </a:bodyPr>
          <a:lstStyle/>
          <a:p>
            <a:r>
              <a:rPr lang="zh-CN" altLang="en-US" dirty="0" smtClean="0"/>
              <a:t>寄存器配置界面</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4601"/>
    </mc:Choice>
    <mc:Fallback>
      <p:transition spd="slow" advTm="346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2274"/>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52710" y="109143"/>
            <a:ext cx="11614310" cy="528798"/>
          </a:xfrm>
        </p:spPr>
        <p:txBody>
          <a:bodyPr>
            <a:noAutofit/>
          </a:bodyPr>
          <a:lstStyle/>
          <a:p>
            <a:pPr lvl="2" algn="ctr"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软件</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实现</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数据网络读出、在线处理与存储</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40241" y="713039"/>
            <a:ext cx="8218667" cy="3777622"/>
          </a:xfrm>
        </p:spPr>
        <p:txBody>
          <a:bodyPr>
            <a:normAutofit/>
          </a:bodyPr>
          <a:lstStyle/>
          <a:p>
            <a:r>
              <a:rPr lang="zh-CN" altLang="en-US" sz="2400"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数据网络读出、在线处理与存储</a:t>
            </a:r>
            <a:endParaRPr lang="en-US" altLang="zh-CN" sz="2400"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12" name="矩形 11"/>
          <p:cNvSpPr/>
          <p:nvPr/>
        </p:nvSpPr>
        <p:spPr>
          <a:xfrm>
            <a:off x="7721132" y="2909850"/>
            <a:ext cx="489391" cy="479526"/>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数据流示意图</a:t>
            </a:r>
            <a:endParaRPr lang="zh-CN" altLang="en-US" dirty="0">
              <a:solidFill>
                <a:schemeClr val="tx1"/>
              </a:solidFill>
              <a:latin typeface="+mn-ea"/>
            </a:endParaRPr>
          </a:p>
        </p:txBody>
      </p:sp>
      <p:sp>
        <p:nvSpPr>
          <p:cNvPr id="4" name="文本框 3"/>
          <p:cNvSpPr txBox="1"/>
          <p:nvPr/>
        </p:nvSpPr>
        <p:spPr>
          <a:xfrm>
            <a:off x="86577" y="5121320"/>
            <a:ext cx="9046465" cy="1708160"/>
          </a:xfrm>
          <a:prstGeom prst="rect">
            <a:avLst/>
          </a:prstGeom>
          <a:noFill/>
        </p:spPr>
        <p:txBody>
          <a:bodyPr wrap="square" rtlCol="0">
            <a:spAutoFit/>
          </a:bodyPr>
          <a:lstStyle/>
          <a:p>
            <a:r>
              <a:rPr lang="zh-CN" altLang="en-US" sz="2100" b="1" u="sng" dirty="0" smtClean="0">
                <a:solidFill>
                  <a:srgbClr val="0000FF"/>
                </a:solidFill>
              </a:rPr>
              <a:t>读出线程</a:t>
            </a:r>
            <a:r>
              <a:rPr lang="zh-CN" altLang="en-US" sz="2100" dirty="0" smtClean="0"/>
              <a:t>：收取数据，校验通过后存入与组装线程共用的环形缓冲区</a:t>
            </a:r>
            <a:endParaRPr lang="en-US" altLang="zh-CN" sz="2100" dirty="0" smtClean="0"/>
          </a:p>
          <a:p>
            <a:r>
              <a:rPr lang="zh-CN" altLang="en-US" sz="2100" b="1" u="sng" dirty="0">
                <a:solidFill>
                  <a:srgbClr val="0000FF"/>
                </a:solidFill>
              </a:rPr>
              <a:t>组装</a:t>
            </a:r>
            <a:r>
              <a:rPr lang="zh-CN" altLang="en-US" sz="2100" b="1" u="sng" dirty="0" smtClean="0">
                <a:solidFill>
                  <a:srgbClr val="0000FF"/>
                </a:solidFill>
              </a:rPr>
              <a:t>线程</a:t>
            </a:r>
            <a:r>
              <a:rPr lang="zh-CN" altLang="en-US" sz="2100" dirty="0" smtClean="0"/>
              <a:t>：从与所有读出线程共用的环形缓冲区取出数据包，按照事例号从小到大，事例号相同时探测模块编号从小到大的规则将数据包放入与存储线程共用的环形缓冲区</a:t>
            </a:r>
            <a:endParaRPr lang="en-US" altLang="zh-CN" sz="2100" dirty="0" smtClean="0"/>
          </a:p>
          <a:p>
            <a:r>
              <a:rPr lang="zh-CN" altLang="en-US" sz="2100" b="1" u="sng" dirty="0">
                <a:solidFill>
                  <a:srgbClr val="0000FF"/>
                </a:solidFill>
              </a:rPr>
              <a:t>存储</a:t>
            </a:r>
            <a:r>
              <a:rPr lang="zh-CN" altLang="en-US" sz="2100" b="1" u="sng" dirty="0" smtClean="0">
                <a:solidFill>
                  <a:srgbClr val="0000FF"/>
                </a:solidFill>
              </a:rPr>
              <a:t>线程</a:t>
            </a:r>
            <a:r>
              <a:rPr lang="zh-CN" altLang="en-US" sz="2100" dirty="0" smtClean="0"/>
              <a:t>：从与组装线程共用的环形缓冲区依次取出事例，存入文件</a:t>
            </a:r>
            <a:endParaRPr lang="zh-CN" altLang="en-US" sz="2100" dirty="0"/>
          </a:p>
        </p:txBody>
      </p:sp>
      <p:pic>
        <p:nvPicPr>
          <p:cNvPr id="15" name="图片 14"/>
          <p:cNvPicPr>
            <a:picLocks noChangeAspect="1"/>
          </p:cNvPicPr>
          <p:nvPr/>
        </p:nvPicPr>
        <p:blipFill>
          <a:blip r:embed="rId1"/>
          <a:stretch>
            <a:fillRect/>
          </a:stretch>
        </p:blipFill>
        <p:spPr>
          <a:xfrm>
            <a:off x="1390549" y="1599078"/>
            <a:ext cx="5709509" cy="34142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3648"/>
    </mc:Choice>
    <mc:Fallback>
      <p:transition spd="slow" advTm="7364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48490" y="98536"/>
            <a:ext cx="6615325" cy="528798"/>
          </a:xfrm>
        </p:spPr>
        <p:txBody>
          <a:bodyPr>
            <a:noAutofit/>
          </a:bodyPr>
          <a:lstStyle/>
          <a:p>
            <a:pPr lvl="2" algn="ctr"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软件</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实现</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环形缓冲区</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36030" y="778361"/>
            <a:ext cx="8215666" cy="2936087"/>
          </a:xfrm>
        </p:spPr>
        <p:txBody>
          <a:bodyPr>
            <a:normAutofit/>
          </a:bodyPr>
          <a:lstStyle/>
          <a:p>
            <a:pPr lvl="1"/>
            <a:r>
              <a:rPr lang="zh-CN" altLang="en-US" sz="2100" b="1"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优点：</a:t>
            </a:r>
            <a:endParaRPr lang="en-US" altLang="zh-CN" sz="2100" b="1"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解耦数据流前后级间依赖关系，提高并发执行效率；</a:t>
            </a:r>
            <a:endParaRPr lang="en-US" altLang="zh-CN"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平衡前后级间速度差异，增强整体数据流处理速率的稳定性；</a:t>
            </a:r>
            <a:endParaRPr lang="en-US" altLang="zh-CN"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节省存储空间，减少指针动态分配与释放指针的时间开销与风险。</a:t>
            </a:r>
            <a:endParaRPr lang="en-US" altLang="zh-CN"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2"/>
            <a:endParaRPr lang="en-US" altLang="zh-CN" sz="2100"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方法：</a:t>
            </a:r>
            <a:r>
              <a:rPr lang="zh-CN" altLang="en-US"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通过数组实现。</a:t>
            </a:r>
            <a:endParaRPr lang="en-US" altLang="zh-CN" sz="2100"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12" name="矩形 11"/>
          <p:cNvSpPr/>
          <p:nvPr/>
        </p:nvSpPr>
        <p:spPr>
          <a:xfrm>
            <a:off x="3132575" y="6387322"/>
            <a:ext cx="2521890"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环形缓冲区示意图</a:t>
            </a:r>
            <a:endParaRPr lang="zh-CN" altLang="en-US" dirty="0">
              <a:solidFill>
                <a:schemeClr val="tx1"/>
              </a:solidFill>
              <a:latin typeface="+mn-ea"/>
            </a:endParaRPr>
          </a:p>
        </p:txBody>
      </p:sp>
      <p:pic>
        <p:nvPicPr>
          <p:cNvPr id="9" name="图片 8"/>
          <p:cNvPicPr>
            <a:picLocks noChangeAspect="1"/>
          </p:cNvPicPr>
          <p:nvPr/>
        </p:nvPicPr>
        <p:blipFill>
          <a:blip r:embed="rId1"/>
          <a:stretch>
            <a:fillRect/>
          </a:stretch>
        </p:blipFill>
        <p:spPr>
          <a:xfrm>
            <a:off x="2941056" y="3787911"/>
            <a:ext cx="2771373" cy="2500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934"/>
    </mc:Choice>
    <mc:Fallback>
      <p:transition spd="slow" advTm="3193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64384" y="93721"/>
            <a:ext cx="6615325" cy="528798"/>
          </a:xfrm>
        </p:spPr>
        <p:txBody>
          <a:bodyPr>
            <a:noAutofit/>
          </a:bodyPr>
          <a:lstStyle/>
          <a:p>
            <a:pPr lvl="2" algn="l"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软件</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实现</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芯片阈值自动扫描</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42573" y="700660"/>
            <a:ext cx="8218667" cy="3777622"/>
          </a:xfrm>
        </p:spPr>
        <p:txBody>
          <a:bodyPr>
            <a:normAutofit/>
          </a:bodyPr>
          <a:lstStyle/>
          <a:p>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尽量避免芯片</a:t>
            </a:r>
            <a:r>
              <a:rPr lang="zh-CN" altLang="en-US"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将</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信号与噪声混淆。通过</a:t>
            </a:r>
            <a:r>
              <a:rPr lang="zh-CN" altLang="en-US" baseline="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阈值</a:t>
            </a:r>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扫描实验，确定芯片工作的适当阈值。</a:t>
            </a:r>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用户设定需要扫描的阈值范围与阈值参数递增的步长后，数据获取系统在每个阈值测试点下对每列进行配置与取数。</a:t>
            </a:r>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5520434" y="3629007"/>
            <a:ext cx="2688619" cy="2624604"/>
          </a:xfrm>
          <a:prstGeom prst="rect">
            <a:avLst/>
          </a:prstGeom>
        </p:spPr>
      </p:pic>
      <p:pic>
        <p:nvPicPr>
          <p:cNvPr id="11" name="图片 10"/>
          <p:cNvPicPr>
            <a:picLocks noChangeAspect="1"/>
          </p:cNvPicPr>
          <p:nvPr/>
        </p:nvPicPr>
        <p:blipFill>
          <a:blip r:embed="rId2"/>
          <a:stretch>
            <a:fillRect/>
          </a:stretch>
        </p:blipFill>
        <p:spPr>
          <a:xfrm>
            <a:off x="147064" y="3820088"/>
            <a:ext cx="2233679" cy="2161413"/>
          </a:xfrm>
          <a:prstGeom prst="rect">
            <a:avLst/>
          </a:prstGeom>
        </p:spPr>
      </p:pic>
      <p:pic>
        <p:nvPicPr>
          <p:cNvPr id="12" name="图片 11"/>
          <p:cNvPicPr>
            <a:picLocks noChangeAspect="1"/>
          </p:cNvPicPr>
          <p:nvPr/>
        </p:nvPicPr>
        <p:blipFill>
          <a:blip r:embed="rId3"/>
          <a:stretch>
            <a:fillRect/>
          </a:stretch>
        </p:blipFill>
        <p:spPr>
          <a:xfrm>
            <a:off x="2698491" y="3777722"/>
            <a:ext cx="2298711" cy="2203779"/>
          </a:xfrm>
          <a:prstGeom prst="rect">
            <a:avLst/>
          </a:prstGeom>
        </p:spPr>
      </p:pic>
      <p:sp>
        <p:nvSpPr>
          <p:cNvPr id="14" name="文本框 13"/>
          <p:cNvSpPr txBox="1"/>
          <p:nvPr/>
        </p:nvSpPr>
        <p:spPr>
          <a:xfrm>
            <a:off x="679328" y="6171685"/>
            <a:ext cx="1249125"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HIT MAP</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3256438" y="6159701"/>
            <a:ext cx="1326069"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HIT MAP</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II</a:t>
            </a:r>
            <a:endParaRPr lang="zh-CN" altLang="en-US"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348973" y="6200797"/>
            <a:ext cx="1403013"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HIT MAP</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III</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83255"/>
    </mc:Choice>
    <mc:Fallback>
      <p:transition spd="slow" advTm="8325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7528" y="94143"/>
            <a:ext cx="6615325" cy="528798"/>
          </a:xfrm>
        </p:spPr>
        <p:txBody>
          <a:bodyPr>
            <a:noAutofit/>
          </a:bodyPr>
          <a:lstStyle/>
          <a:p>
            <a:pPr lvl="2" algn="l" rtl="0">
              <a:lnSpc>
                <a:spcPct val="90000"/>
              </a:lnSpc>
              <a:spcBef>
                <a:spcPct val="0"/>
              </a:spcBef>
            </a:pPr>
            <a:r>
              <a:rPr lang="zh-CN" altLang="en-US" sz="30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测试进展</a:t>
            </a:r>
            <a:endParaRPr lang="zh-CN" altLang="en-US" sz="30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51451" y="362110"/>
            <a:ext cx="8218667" cy="3777622"/>
          </a:xfrm>
        </p:spPr>
        <p:txBody>
          <a:bodyPr>
            <a:normAutofit/>
          </a:bodyPr>
          <a:lstStyle/>
          <a:p>
            <a:endParaRPr lang="en-US" altLang="zh-CN"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测试分为单芯片探测模块</a:t>
            </a:r>
            <a:r>
              <a:rPr lang="en-US" altLang="zh-CN"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电子学</a:t>
            </a:r>
            <a:r>
              <a:rPr lang="en-US" altLang="zh-CN"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数据获取系统联合测试与模拟多探测模块测试两部分。</a:t>
            </a:r>
            <a:endParaRPr lang="en-US" altLang="zh-CN" baseline="0" dirty="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单芯片探测模块</a:t>
            </a:r>
            <a:r>
              <a:rPr lang="en-US" altLang="zh-CN"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电子学</a:t>
            </a:r>
            <a:r>
              <a:rPr lang="en-US" altLang="zh-CN"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数据获取系统联合测试：</a:t>
            </a:r>
            <a:endParaRPr lang="en-US" altLang="zh-CN"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12" name="矩形 11"/>
          <p:cNvSpPr/>
          <p:nvPr/>
        </p:nvSpPr>
        <p:spPr>
          <a:xfrm>
            <a:off x="1621916" y="5814736"/>
            <a:ext cx="1337524"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测试现场</a:t>
            </a:r>
            <a:endParaRPr lang="zh-CN" altLang="en-US" dirty="0">
              <a:solidFill>
                <a:schemeClr val="tx1"/>
              </a:solidFill>
              <a:latin typeface="+mn-ea"/>
            </a:endParaRPr>
          </a:p>
        </p:txBody>
      </p:sp>
      <p:pic>
        <p:nvPicPr>
          <p:cNvPr id="13" name="图片 12"/>
          <p:cNvPicPr/>
          <p:nvPr/>
        </p:nvPicPr>
        <p:blipFill>
          <a:blip r:embed="rId1" cstate="print">
            <a:extLst>
              <a:ext uri="{28A0092B-C50C-407E-A947-70E740481C1C}">
                <a14:useLocalDpi xmlns:a14="http://schemas.microsoft.com/office/drawing/2010/main" val="0"/>
              </a:ext>
            </a:extLst>
          </a:blip>
          <a:srcRect l="-18" t="26297" r="18" b="-500"/>
          <a:stretch>
            <a:fillRect/>
          </a:stretch>
        </p:blipFill>
        <p:spPr bwMode="auto">
          <a:xfrm>
            <a:off x="757356" y="3226085"/>
            <a:ext cx="3444774" cy="2055582"/>
          </a:xfrm>
          <a:prstGeom prst="rect">
            <a:avLst/>
          </a:prstGeom>
          <a:noFill/>
          <a:ln>
            <a:noFill/>
          </a:ln>
        </p:spPr>
      </p:pic>
      <p:pic>
        <p:nvPicPr>
          <p:cNvPr id="15" name="图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9129" y="2075380"/>
            <a:ext cx="3832260" cy="3739356"/>
          </a:xfrm>
          <a:prstGeom prst="rect">
            <a:avLst/>
          </a:prstGeom>
          <a:noFill/>
          <a:ln>
            <a:noFill/>
          </a:ln>
        </p:spPr>
      </p:pic>
      <p:sp>
        <p:nvSpPr>
          <p:cNvPr id="16" name="矩形 15"/>
          <p:cNvSpPr/>
          <p:nvPr/>
        </p:nvSpPr>
        <p:spPr>
          <a:xfrm>
            <a:off x="5694278" y="5938428"/>
            <a:ext cx="1792372"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阈值扫描结果图</a:t>
            </a:r>
            <a:endParaRPr lang="zh-CN" altLang="en-US" dirty="0">
              <a:solidFill>
                <a:schemeClr val="tx1"/>
              </a:solidFill>
              <a:latin typeface="+mn-ea"/>
            </a:endParaRPr>
          </a:p>
        </p:txBody>
      </p:sp>
      <p:sp>
        <p:nvSpPr>
          <p:cNvPr id="4" name="文本框 3"/>
          <p:cNvSpPr txBox="1"/>
          <p:nvPr/>
        </p:nvSpPr>
        <p:spPr>
          <a:xfrm>
            <a:off x="381231" y="2253942"/>
            <a:ext cx="4493538" cy="738664"/>
          </a:xfrm>
          <a:prstGeom prst="rect">
            <a:avLst/>
          </a:prstGeom>
          <a:noFill/>
        </p:spPr>
        <p:txBody>
          <a:bodyPr wrap="none" rtlCol="0">
            <a:spAutoFit/>
          </a:bodyPr>
          <a:lstStyle/>
          <a:p>
            <a:r>
              <a:rPr lang="zh-CN" altLang="en-US" sz="2100" dirty="0" smtClean="0"/>
              <a:t>现阶段测试结果符合预期，初步确定</a:t>
            </a:r>
            <a:endParaRPr lang="en-US" altLang="zh-CN" sz="2100" dirty="0" smtClean="0"/>
          </a:p>
          <a:p>
            <a:r>
              <a:rPr lang="zh-CN" altLang="en-US" sz="2100" dirty="0" smtClean="0"/>
              <a:t>阈值参数设定范围。</a:t>
            </a:r>
            <a:endParaRPr lang="zh-CN" altLang="en-US" sz="2100" dirty="0"/>
          </a:p>
        </p:txBody>
      </p:sp>
    </p:spTree>
  </p:cSld>
  <p:clrMapOvr>
    <a:masterClrMapping/>
  </p:clrMapOvr>
  <mc:AlternateContent xmlns:mc="http://schemas.openxmlformats.org/markup-compatibility/2006">
    <mc:Choice xmlns:p14="http://schemas.microsoft.com/office/powerpoint/2010/main" Requires="p14">
      <p:transition spd="slow" p14:dur="2000" advTm="34691"/>
    </mc:Choice>
    <mc:Fallback>
      <p:transition spd="slow" advTm="3469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5474" y="92984"/>
            <a:ext cx="6615325" cy="528798"/>
          </a:xfrm>
        </p:spPr>
        <p:txBody>
          <a:bodyPr>
            <a:noAutofit/>
          </a:bodyPr>
          <a:lstStyle/>
          <a:p>
            <a:pPr lvl="2" algn="l" rtl="0">
              <a:lnSpc>
                <a:spcPct val="90000"/>
              </a:lnSpc>
              <a:spcBef>
                <a:spcPct val="0"/>
              </a:spcBef>
            </a:pPr>
            <a:r>
              <a:rPr lang="zh-CN" altLang="en-US" sz="30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测试进展</a:t>
            </a:r>
            <a:endParaRPr lang="zh-CN" altLang="en-US" sz="30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51836" y="720564"/>
            <a:ext cx="8218667" cy="3777622"/>
          </a:xfrm>
        </p:spPr>
        <p:txBody>
          <a:bodyPr>
            <a:normAutofit/>
          </a:bodyPr>
          <a:lstStyle/>
          <a:p>
            <a:r>
              <a:rPr lang="zh-CN" altLang="en-US"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模拟多探测模块测试：</a:t>
            </a:r>
            <a:endParaRPr lang="en-US" altLang="zh-CN" b="1"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12" name="矩形 11"/>
          <p:cNvSpPr/>
          <p:nvPr/>
        </p:nvSpPr>
        <p:spPr>
          <a:xfrm>
            <a:off x="2887212" y="6078064"/>
            <a:ext cx="2521890" cy="2845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solidFill>
                  <a:schemeClr val="tx1"/>
                </a:solidFill>
                <a:latin typeface="+mn-ea"/>
              </a:rPr>
              <a:t>测试架构</a:t>
            </a:r>
            <a:endParaRPr lang="zh-CN" altLang="en-US" dirty="0">
              <a:solidFill>
                <a:schemeClr val="tx1"/>
              </a:solidFill>
              <a:latin typeface="+mn-ea"/>
            </a:endParaRPr>
          </a:p>
        </p:txBody>
      </p:sp>
      <p:sp>
        <p:nvSpPr>
          <p:cNvPr id="4" name="文本框 3"/>
          <p:cNvSpPr txBox="1"/>
          <p:nvPr/>
        </p:nvSpPr>
        <p:spPr>
          <a:xfrm>
            <a:off x="5548045" y="1194914"/>
            <a:ext cx="3441843" cy="2031325"/>
          </a:xfrm>
          <a:prstGeom prst="rect">
            <a:avLst/>
          </a:prstGeom>
          <a:noFill/>
        </p:spPr>
        <p:txBody>
          <a:bodyPr wrap="square" rtlCol="0">
            <a:spAutoFit/>
          </a:bodyPr>
          <a:lstStyle/>
          <a:p>
            <a:r>
              <a:rPr lang="zh-CN" altLang="en-US" sz="2100" dirty="0" smtClean="0"/>
              <a:t>四台台式机模拟</a:t>
            </a:r>
            <a:r>
              <a:rPr lang="en-US" altLang="zh-CN" sz="2100" dirty="0" smtClean="0"/>
              <a:t>18</a:t>
            </a:r>
            <a:r>
              <a:rPr lang="zh-CN" altLang="en-US" sz="2100" dirty="0" smtClean="0"/>
              <a:t>个电子学读出模块，服务器部署数据获取系统。</a:t>
            </a:r>
            <a:endParaRPr lang="en-US" altLang="zh-CN" sz="2100" dirty="0" smtClean="0"/>
          </a:p>
          <a:p>
            <a:endParaRPr lang="en-US" altLang="zh-CN" sz="2100" dirty="0"/>
          </a:p>
          <a:p>
            <a:r>
              <a:rPr lang="zh-CN" altLang="en-US" sz="2100" dirty="0"/>
              <a:t>测试</a:t>
            </a:r>
            <a:r>
              <a:rPr lang="zh-CN" altLang="en-US" sz="2100" dirty="0" smtClean="0"/>
              <a:t>结果良好，系统运行稳定，可以满足需求。</a:t>
            </a:r>
            <a:endParaRPr lang="en-US" altLang="zh-CN" sz="2100" dirty="0"/>
          </a:p>
        </p:txBody>
      </p:sp>
      <p:graphicFrame>
        <p:nvGraphicFramePr>
          <p:cNvPr id="6" name="对象 5"/>
          <p:cNvGraphicFramePr/>
          <p:nvPr/>
        </p:nvGraphicFramePr>
        <p:xfrm>
          <a:off x="1023620" y="1310640"/>
          <a:ext cx="7097395" cy="4490720"/>
        </p:xfrm>
        <a:graphic>
          <a:graphicData uri="http://schemas.openxmlformats.org/presentationml/2006/ole">
            <mc:AlternateContent xmlns:mc="http://schemas.openxmlformats.org/markup-compatibility/2006">
              <mc:Choice xmlns:v="urn:schemas-microsoft-com:vml" Requires="v">
                <p:oleObj spid="_x0000_s7" name="" r:id="rId1" imgW="9486900" imgH="6019800" progId="Visio.Drawing.15">
                  <p:embed/>
                </p:oleObj>
              </mc:Choice>
              <mc:Fallback>
                <p:oleObj name="" r:id="rId1" imgW="9486900" imgH="6019800" progId="Visio.Drawing.15">
                  <p:embed/>
                  <p:pic>
                    <p:nvPicPr>
                      <p:cNvPr id="0" name="图片 6"/>
                      <p:cNvPicPr/>
                      <p:nvPr/>
                    </p:nvPicPr>
                    <p:blipFill>
                      <a:blip r:embed="rId2"/>
                      <a:stretch>
                        <a:fillRect/>
                      </a:stretch>
                    </p:blipFill>
                    <p:spPr>
                      <a:xfrm>
                        <a:off x="1023620" y="1310640"/>
                        <a:ext cx="7097395" cy="44907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4583"/>
    </mc:Choice>
    <mc:Fallback>
      <p:transition spd="slow" advTm="3458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8626" y="124543"/>
            <a:ext cx="6615325" cy="528798"/>
          </a:xfrm>
        </p:spPr>
        <p:txBody>
          <a:bodyPr>
            <a:noAutofit/>
          </a:bodyPr>
          <a:lstStyle/>
          <a:p>
            <a:pPr lvl="2" algn="l" rtl="0">
              <a:lnSpc>
                <a:spcPct val="90000"/>
              </a:lnSpc>
              <a:spcBef>
                <a:spcPct val="0"/>
              </a:spcBef>
            </a:pPr>
            <a:r>
              <a:rPr lang="zh-CN" altLang="en-US" sz="30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未来</a:t>
            </a:r>
            <a:r>
              <a:rPr lang="zh-CN" altLang="en-US" sz="30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计划</a:t>
            </a:r>
            <a:endParaRPr lang="zh-CN" altLang="en-US" sz="30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690201" y="1227929"/>
            <a:ext cx="8218667" cy="3777622"/>
          </a:xfrm>
        </p:spPr>
        <p:txBody>
          <a:bodyPr>
            <a:normAutofit/>
          </a:bodyPr>
          <a:lstStyle/>
          <a:p>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阈值扫描实验后进行单芯片探测模块射线照射取数实验；</a:t>
            </a:r>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探测器多芯片探测模块样品成品完备后，联合探测器与电子学，进行实际的多芯片探测模块测试和同步辐射实验。</a:t>
            </a:r>
            <a:endParaRPr lang="en-US" altLang="zh-CN" baseline="0" dirty="0" smtClean="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176"/>
    </mc:Choice>
    <mc:Fallback>
      <p:transition spd="slow" advTm="3017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2126749" y="2866489"/>
            <a:ext cx="4960492" cy="1841269"/>
          </a:xfrm>
        </p:spPr>
        <p:txBody>
          <a:bodyPr>
            <a:normAutofit/>
          </a:bodyPr>
          <a:lstStyle/>
          <a:p>
            <a:pPr marL="0" indent="0" algn="ctr">
              <a:buNone/>
            </a:pPr>
            <a:r>
              <a:rPr lang="zh-CN" altLang="en-US" sz="6600" baseline="0" dirty="0">
                <a:latin typeface="Times New Roman" panose="02020603050405020304" pitchFamily="18" charset="0"/>
                <a:ea typeface="宋体" panose="02010600030101010101" pitchFamily="2" charset="-122"/>
                <a:cs typeface="Times New Roman" panose="02020603050405020304" pitchFamily="18" charset="0"/>
              </a:rPr>
              <a:t>谢谢！</a:t>
            </a:r>
            <a:endParaRPr lang="zh-CN" altLang="en-US" sz="6600" baseline="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0" y="0"/>
            <a:ext cx="307649" cy="418744"/>
          </a:xfrm>
          <a:prstGeom prst="rect">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矩形 5"/>
          <p:cNvSpPr/>
          <p:nvPr/>
        </p:nvSpPr>
        <p:spPr>
          <a:xfrm>
            <a:off x="1452785" y="0"/>
            <a:ext cx="7691215" cy="41874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7649" y="0"/>
            <a:ext cx="487111" cy="418744"/>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 name="矩形 7"/>
          <p:cNvSpPr/>
          <p:nvPr/>
        </p:nvSpPr>
        <p:spPr>
          <a:xfrm>
            <a:off x="794760" y="-4272"/>
            <a:ext cx="658025" cy="418744"/>
          </a:xfrm>
          <a:prstGeom prst="rect">
            <a:avLst/>
          </a:prstGeom>
          <a:solidFill>
            <a:schemeClr val="accent1">
              <a:lumMod val="60000"/>
              <a:lumOff val="4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811"/>
    </mc:Choice>
    <mc:Fallback>
      <p:transition spd="slow" advTm="8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288" y="0"/>
            <a:ext cx="6162052" cy="773483"/>
          </a:xfrm>
        </p:spPr>
        <p:txBody>
          <a:bodyPr>
            <a:normAutofit/>
          </a:bodyPr>
          <a:lstStyle/>
          <a:p>
            <a:r>
              <a:rPr lang="zh-CN" altLang="en-US" sz="3000" b="1" baseline="0" dirty="0" smtClean="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提纲</a:t>
            </a:r>
            <a:endParaRPr lang="zh-CN" altLang="en-US" sz="3000" b="1" baseline="0" dirty="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dirty="0"/>
          </a:p>
        </p:txBody>
      </p:sp>
      <p:sp>
        <p:nvSpPr>
          <p:cNvPr id="3" name="矩形 2"/>
          <p:cNvSpPr/>
          <p:nvPr/>
        </p:nvSpPr>
        <p:spPr>
          <a:xfrm>
            <a:off x="0" y="560832"/>
            <a:ext cx="408432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4"/>
          <p:cNvSpPr>
            <a:spLocks noGrp="1"/>
          </p:cNvSpPr>
          <p:nvPr>
            <p:ph idx="1"/>
          </p:nvPr>
        </p:nvSpPr>
        <p:spPr/>
        <p:txBody>
          <a:bodyPr/>
          <a:lstStyle/>
          <a:p>
            <a:r>
              <a:rPr lang="zh-CN" altLang="en-US" dirty="0"/>
              <a:t>项目</a:t>
            </a:r>
            <a:r>
              <a:rPr lang="zh-CN" altLang="en-US" dirty="0" smtClean="0"/>
              <a:t>背景与需求</a:t>
            </a:r>
            <a:endParaRPr lang="en-US" altLang="zh-CN" dirty="0"/>
          </a:p>
          <a:p>
            <a:r>
              <a:rPr lang="zh-CN" altLang="en-US" dirty="0"/>
              <a:t>前端子系统介绍</a:t>
            </a:r>
            <a:endParaRPr lang="en-US" altLang="zh-CN" dirty="0"/>
          </a:p>
          <a:p>
            <a:r>
              <a:rPr lang="zh-CN" altLang="en-US" dirty="0" smtClean="0"/>
              <a:t>需求分析与方案设计</a:t>
            </a:r>
            <a:endParaRPr lang="en-US" altLang="zh-CN" dirty="0"/>
          </a:p>
          <a:p>
            <a:r>
              <a:rPr lang="zh-CN" altLang="en-US" dirty="0" smtClean="0"/>
              <a:t>软件</a:t>
            </a:r>
            <a:r>
              <a:rPr lang="zh-CN" altLang="en-US" dirty="0"/>
              <a:t>实现</a:t>
            </a:r>
            <a:endParaRPr lang="en-US" altLang="zh-CN" dirty="0"/>
          </a:p>
          <a:p>
            <a:r>
              <a:rPr lang="zh-CN" altLang="en-US" dirty="0"/>
              <a:t>测试进展</a:t>
            </a:r>
            <a:endParaRPr lang="en-US" altLang="zh-CN" dirty="0"/>
          </a:p>
          <a:p>
            <a:r>
              <a:rPr lang="zh-CN" altLang="en-US" dirty="0"/>
              <a:t>未来计划</a:t>
            </a:r>
            <a:endParaRPr lang="zh-CN" altLang="en-US"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23437"/>
    </mc:Choice>
    <mc:Fallback>
      <p:transition spd="slow" advTm="234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01664" y="48133"/>
            <a:ext cx="7886700" cy="679939"/>
          </a:xfrm>
        </p:spPr>
        <p:txBody>
          <a:bodyPr/>
          <a:lstStyle/>
          <a:p>
            <a:pPr algn="ctr"/>
            <a:r>
              <a:rPr lang="zh-CN" altLang="en-US" b="1" dirty="0" smtClean="0">
                <a:solidFill>
                  <a:schemeClr val="bg1"/>
                </a:solidFill>
                <a:latin typeface="Times New Roman" panose="02020603050405020304" pitchFamily="18" charset="0"/>
                <a:ea typeface="宋体" panose="02010600030101010101" pitchFamily="2" charset="-122"/>
              </a:rPr>
              <a:t>项目背景与需求</a:t>
            </a:r>
            <a:r>
              <a:rPr lang="en-US" altLang="zh-CN" b="1" dirty="0">
                <a:solidFill>
                  <a:schemeClr val="bg1"/>
                </a:solidFill>
                <a:latin typeface="Times New Roman" panose="02020603050405020304" pitchFamily="18" charset="0"/>
                <a:ea typeface="宋体" panose="02010600030101010101" pitchFamily="2" charset="-122"/>
              </a:rPr>
              <a:t>——</a:t>
            </a:r>
            <a:r>
              <a:rPr lang="zh-CN" altLang="en-US" b="1" dirty="0" smtClean="0">
                <a:solidFill>
                  <a:schemeClr val="bg1"/>
                </a:solidFill>
                <a:latin typeface="Times New Roman" panose="02020603050405020304" pitchFamily="18" charset="0"/>
                <a:ea typeface="宋体" panose="02010600030101010101" pitchFamily="2" charset="-122"/>
              </a:rPr>
              <a:t>项目</a:t>
            </a:r>
            <a:r>
              <a:rPr lang="zh-CN" altLang="en-US" b="1" baseline="0" dirty="0" smtClean="0">
                <a:solidFill>
                  <a:schemeClr val="bg1"/>
                </a:solidFill>
                <a:latin typeface="Times New Roman" panose="02020603050405020304" pitchFamily="18" charset="0"/>
                <a:ea typeface="宋体" panose="02010600030101010101" pitchFamily="2" charset="-122"/>
              </a:rPr>
              <a:t>背景</a:t>
            </a:r>
            <a:endParaRPr lang="zh-CN" altLang="en-US" b="1" baseline="0" dirty="0">
              <a:solidFill>
                <a:schemeClr val="bg1"/>
              </a:solidFill>
              <a:latin typeface="Times New Roman" panose="02020603050405020304" pitchFamily="18" charset="0"/>
              <a:ea typeface="宋体" panose="02010600030101010101" pitchFamily="2" charset="-122"/>
            </a:endParaRPr>
          </a:p>
        </p:txBody>
      </p:sp>
      <p:sp>
        <p:nvSpPr>
          <p:cNvPr id="3" name="内容占位符 2"/>
          <p:cNvSpPr>
            <a:spLocks noGrp="1"/>
          </p:cNvSpPr>
          <p:nvPr>
            <p:ph idx="1"/>
          </p:nvPr>
        </p:nvSpPr>
        <p:spPr>
          <a:xfrm>
            <a:off x="140679" y="800523"/>
            <a:ext cx="9003321" cy="3834144"/>
          </a:xfrm>
        </p:spPr>
        <p:txBody>
          <a:bodyPr>
            <a:noAutofit/>
          </a:bodyPr>
          <a:lstStyle/>
          <a:p>
            <a:r>
              <a:rPr lang="zh-CN" altLang="en-US" b="1" baseline="0" dirty="0" smtClean="0">
                <a:latin typeface="Times New Roman" panose="02020603050405020304" pitchFamily="18" charset="0"/>
                <a:ea typeface="宋体" panose="02010600030101010101" pitchFamily="2" charset="-122"/>
              </a:rPr>
              <a:t>北京谱仪</a:t>
            </a:r>
            <a:r>
              <a:rPr lang="en-US" altLang="zh-CN" b="1" baseline="0" dirty="0" smtClean="0">
                <a:latin typeface="Times New Roman" panose="02020603050405020304" pitchFamily="18" charset="0"/>
                <a:ea typeface="宋体" panose="02010600030101010101" pitchFamily="2" charset="-122"/>
              </a:rPr>
              <a:t>III</a:t>
            </a:r>
            <a:r>
              <a:rPr lang="zh-CN" altLang="en-US" baseline="0" dirty="0" smtClean="0">
                <a:latin typeface="Times New Roman" panose="02020603050405020304" pitchFamily="18" charset="0"/>
                <a:ea typeface="宋体" panose="02010600030101010101" pitchFamily="2" charset="-122"/>
              </a:rPr>
              <a:t>（</a:t>
            </a:r>
            <a:r>
              <a:rPr lang="en-US" altLang="zh-CN" baseline="0" dirty="0" smtClean="0">
                <a:latin typeface="Times New Roman" panose="02020603050405020304" pitchFamily="18" charset="0"/>
                <a:ea typeface="宋体" panose="02010600030101010101" pitchFamily="2" charset="-122"/>
              </a:rPr>
              <a:t>BESIII</a:t>
            </a:r>
            <a:r>
              <a:rPr lang="zh-CN" altLang="en-US" baseline="0" dirty="0" smtClean="0">
                <a:latin typeface="Times New Roman" panose="02020603050405020304" pitchFamily="18" charset="0"/>
                <a:ea typeface="宋体" panose="02010600030101010101" pitchFamily="2" charset="-122"/>
              </a:rPr>
              <a:t>）是</a:t>
            </a:r>
            <a:r>
              <a:rPr lang="zh-CN" altLang="en-US" b="1" baseline="0" dirty="0" smtClean="0">
                <a:latin typeface="Times New Roman" panose="02020603050405020304" pitchFamily="18" charset="0"/>
                <a:ea typeface="宋体" panose="02010600030101010101" pitchFamily="2" charset="-122"/>
              </a:rPr>
              <a:t>北京正负电子对撞机</a:t>
            </a:r>
            <a:r>
              <a:rPr lang="zh-CN" altLang="en-US" baseline="0" dirty="0" smtClean="0">
                <a:latin typeface="Times New Roman" panose="02020603050405020304" pitchFamily="18" charset="0"/>
                <a:ea typeface="宋体" panose="02010600030101010101" pitchFamily="2" charset="-122"/>
              </a:rPr>
              <a:t>（</a:t>
            </a:r>
            <a:r>
              <a:rPr lang="en-US" altLang="zh-CN" baseline="0" dirty="0" smtClean="0">
                <a:latin typeface="Times New Roman" panose="02020603050405020304" pitchFamily="18" charset="0"/>
                <a:ea typeface="宋体" panose="02010600030101010101" pitchFamily="2" charset="-122"/>
              </a:rPr>
              <a:t>BEPCII</a:t>
            </a:r>
            <a:r>
              <a:rPr lang="zh-CN" altLang="en-US" baseline="0" dirty="0" smtClean="0">
                <a:latin typeface="Times New Roman" panose="02020603050405020304" pitchFamily="18" charset="0"/>
                <a:ea typeface="宋体" panose="02010600030101010101" pitchFamily="2" charset="-122"/>
              </a:rPr>
              <a:t>）上的大型通用磁谱仪，其主漂移室内室逐渐出现老化现象。</a:t>
            </a:r>
            <a:endParaRPr lang="en-US" altLang="zh-CN" baseline="0" dirty="0" smtClean="0">
              <a:latin typeface="Times New Roman" panose="02020603050405020304" pitchFamily="18" charset="0"/>
              <a:ea typeface="宋体" panose="02010600030101010101" pitchFamily="2" charset="-122"/>
            </a:endParaRPr>
          </a:p>
          <a:p>
            <a:r>
              <a:rPr lang="zh-CN" altLang="en-US" baseline="0" dirty="0" smtClean="0">
                <a:latin typeface="Times New Roman" panose="02020603050405020304" pitchFamily="18" charset="0"/>
                <a:ea typeface="宋体" panose="02010600030101010101" pitchFamily="2" charset="-122"/>
              </a:rPr>
              <a:t>课题组申请国家自然科学基金大装置联合基金，获准开展“北京谱仪</a:t>
            </a:r>
            <a:r>
              <a:rPr lang="en-US" altLang="zh-CN" baseline="0" dirty="0" smtClean="0">
                <a:latin typeface="Times New Roman" panose="02020603050405020304" pitchFamily="18" charset="0"/>
                <a:ea typeface="宋体" panose="02010600030101010101" pitchFamily="2" charset="-122"/>
              </a:rPr>
              <a:t>III</a:t>
            </a:r>
            <a:r>
              <a:rPr lang="zh-CN" altLang="en-US" baseline="0" dirty="0" smtClean="0">
                <a:latin typeface="Times New Roman" panose="02020603050405020304" pitchFamily="18" charset="0"/>
                <a:ea typeface="宋体" panose="02010600030101010101" pitchFamily="2" charset="-122"/>
              </a:rPr>
              <a:t>主漂移室内室改进的</a:t>
            </a:r>
            <a:r>
              <a:rPr lang="en-US" altLang="zh-CN" baseline="0" dirty="0" smtClean="0">
                <a:latin typeface="Times New Roman" panose="02020603050405020304" pitchFamily="18" charset="0"/>
                <a:ea typeface="宋体" panose="02010600030101010101" pitchFamily="2" charset="-122"/>
              </a:rPr>
              <a:t>MAPS</a:t>
            </a:r>
            <a:r>
              <a:rPr lang="zh-CN" altLang="en-US" baseline="0" dirty="0" smtClean="0">
                <a:latin typeface="Times New Roman" panose="02020603050405020304" pitchFamily="18" charset="0"/>
                <a:ea typeface="宋体" panose="02010600030101010101" pitchFamily="2" charset="-122"/>
              </a:rPr>
              <a:t>探测技术研究”。</a:t>
            </a:r>
            <a:endParaRPr lang="en-US" altLang="zh-CN" baseline="0" dirty="0" smtClean="0">
              <a:latin typeface="Times New Roman" panose="02020603050405020304" pitchFamily="18" charset="0"/>
              <a:ea typeface="宋体" panose="02010600030101010101" pitchFamily="2" charset="-122"/>
            </a:endParaRPr>
          </a:p>
        </p:txBody>
      </p:sp>
      <p:pic>
        <p:nvPicPr>
          <p:cNvPr id="12" name="图片 11"/>
          <p:cNvPicPr>
            <a:picLocks noChangeAspect="1"/>
          </p:cNvPicPr>
          <p:nvPr/>
        </p:nvPicPr>
        <p:blipFill>
          <a:blip r:embed="rId1"/>
          <a:stretch>
            <a:fillRect/>
          </a:stretch>
        </p:blipFill>
        <p:spPr>
          <a:xfrm>
            <a:off x="4444544" y="2717800"/>
            <a:ext cx="4301911" cy="2862227"/>
          </a:xfrm>
          <a:prstGeom prst="rect">
            <a:avLst/>
          </a:prstGeom>
        </p:spPr>
      </p:pic>
      <p:sp>
        <p:nvSpPr>
          <p:cNvPr id="13" name="矩形 12"/>
          <p:cNvSpPr/>
          <p:nvPr/>
        </p:nvSpPr>
        <p:spPr>
          <a:xfrm>
            <a:off x="5995989" y="6026418"/>
            <a:ext cx="1514283"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北京谱仪</a:t>
            </a:r>
            <a:r>
              <a:rPr lang="en-US" altLang="zh-CN" dirty="0" smtClean="0">
                <a:solidFill>
                  <a:schemeClr val="tx1"/>
                </a:solidFill>
                <a:latin typeface="+mn-ea"/>
              </a:rPr>
              <a:t>III</a:t>
            </a:r>
            <a:endParaRPr lang="zh-CN" altLang="en-US" dirty="0">
              <a:solidFill>
                <a:schemeClr val="tx1"/>
              </a:solidFill>
              <a:latin typeface="+mn-ea"/>
            </a:endParaRPr>
          </a:p>
        </p:txBody>
      </p:sp>
      <p:pic>
        <p:nvPicPr>
          <p:cNvPr id="14" name="图片 13"/>
          <p:cNvPicPr>
            <a:picLocks noChangeAspect="1"/>
          </p:cNvPicPr>
          <p:nvPr/>
        </p:nvPicPr>
        <p:blipFill>
          <a:blip r:embed="rId2"/>
          <a:stretch>
            <a:fillRect/>
          </a:stretch>
        </p:blipFill>
        <p:spPr>
          <a:xfrm>
            <a:off x="429828" y="2730500"/>
            <a:ext cx="3729414" cy="2849527"/>
          </a:xfrm>
          <a:prstGeom prst="rect">
            <a:avLst/>
          </a:prstGeom>
        </p:spPr>
      </p:pic>
      <p:sp>
        <p:nvSpPr>
          <p:cNvPr id="15" name="矩形 14"/>
          <p:cNvSpPr/>
          <p:nvPr/>
        </p:nvSpPr>
        <p:spPr>
          <a:xfrm>
            <a:off x="429828" y="6026418"/>
            <a:ext cx="3489097" cy="28452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tx1"/>
                </a:solidFill>
                <a:latin typeface="+mn-ea"/>
              </a:rPr>
              <a:t>北京正负电子对撞机</a:t>
            </a:r>
            <a:r>
              <a:rPr lang="zh-CN" altLang="en-US" dirty="0">
                <a:solidFill>
                  <a:schemeClr val="tx1"/>
                </a:solidFill>
                <a:latin typeface="+mn-ea"/>
              </a:rPr>
              <a:t>直线加速器</a:t>
            </a:r>
            <a:endParaRPr lang="zh-CN" altLang="en-US" dirty="0">
              <a:solidFill>
                <a:schemeClr val="tx1"/>
              </a:solidFill>
              <a:latin typeface="+mn-ea"/>
            </a:endParaRPr>
          </a:p>
        </p:txBody>
      </p:sp>
      <p:sp>
        <p:nvSpPr>
          <p:cNvPr id="18" name="灯片编号占位符 17"/>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7863"/>
    </mc:Choice>
    <mc:Fallback>
      <p:transition spd="slow" advTm="2786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430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76264" y="-4520"/>
            <a:ext cx="7886700" cy="679939"/>
          </a:xfrm>
        </p:spPr>
        <p:txBody>
          <a:bodyPr/>
          <a:lstStyle/>
          <a:p>
            <a:pPr algn="ctr"/>
            <a:r>
              <a:rPr lang="zh-CN" altLang="en-US" b="1" dirty="0" smtClean="0">
                <a:solidFill>
                  <a:schemeClr val="bg1"/>
                </a:solidFill>
                <a:latin typeface="Times New Roman" panose="02020603050405020304" pitchFamily="18" charset="0"/>
                <a:ea typeface="宋体" panose="02010600030101010101" pitchFamily="2" charset="-122"/>
              </a:rPr>
              <a:t>项目背景与需求</a:t>
            </a:r>
            <a:r>
              <a:rPr lang="en-US" altLang="zh-CN" b="1" dirty="0" smtClean="0">
                <a:solidFill>
                  <a:schemeClr val="bg1"/>
                </a:solidFill>
                <a:latin typeface="Times New Roman" panose="02020603050405020304" pitchFamily="18" charset="0"/>
                <a:ea typeface="宋体" panose="02010600030101010101" pitchFamily="2" charset="-122"/>
              </a:rPr>
              <a:t>——</a:t>
            </a:r>
            <a:r>
              <a:rPr lang="zh-CN" altLang="en-US" b="1" dirty="0" smtClean="0">
                <a:solidFill>
                  <a:schemeClr val="bg1"/>
                </a:solidFill>
                <a:latin typeface="Times New Roman" panose="02020603050405020304" pitchFamily="18" charset="0"/>
                <a:ea typeface="宋体" panose="02010600030101010101" pitchFamily="2" charset="-122"/>
              </a:rPr>
              <a:t>项目需求</a:t>
            </a:r>
            <a:endParaRPr lang="zh-CN" altLang="en-US" b="1" baseline="0" dirty="0">
              <a:solidFill>
                <a:schemeClr val="bg1"/>
              </a:solidFill>
              <a:latin typeface="Times New Roman" panose="02020603050405020304" pitchFamily="18" charset="0"/>
              <a:ea typeface="宋体" panose="02010600030101010101" pitchFamily="2" charset="-122"/>
            </a:endParaRPr>
          </a:p>
        </p:txBody>
      </p:sp>
      <p:sp>
        <p:nvSpPr>
          <p:cNvPr id="3" name="内容占位符 2"/>
          <p:cNvSpPr>
            <a:spLocks noGrp="1"/>
          </p:cNvSpPr>
          <p:nvPr>
            <p:ph idx="1"/>
          </p:nvPr>
        </p:nvSpPr>
        <p:spPr>
          <a:xfrm>
            <a:off x="140679" y="800523"/>
            <a:ext cx="8736193" cy="3834144"/>
          </a:xfrm>
        </p:spPr>
        <p:txBody>
          <a:bodyPr>
            <a:noAutofit/>
          </a:bodyPr>
          <a:lstStyle/>
          <a:p>
            <a:r>
              <a:rPr lang="en-US" altLang="zh-CN" sz="2400" b="1" dirty="0" smtClean="0">
                <a:latin typeface="Times New Roman" panose="02020603050405020304" pitchFamily="18" charset="0"/>
                <a:ea typeface="宋体" panose="02010600030101010101" pitchFamily="2" charset="-122"/>
              </a:rPr>
              <a:t>BESIII </a:t>
            </a:r>
            <a:r>
              <a:rPr lang="zh-CN" altLang="en-US" sz="2400" b="1" dirty="0">
                <a:latin typeface="Times New Roman" panose="02020603050405020304" pitchFamily="18" charset="0"/>
                <a:ea typeface="宋体" panose="02010600030101010101" pitchFamily="2" charset="-122"/>
              </a:rPr>
              <a:t>漂移室内室改进对像素探测器的要求为</a:t>
            </a:r>
            <a:r>
              <a:rPr lang="zh-CN" altLang="en-US" sz="2400" b="1" dirty="0" smtClean="0">
                <a:latin typeface="Times New Roman" panose="02020603050405020304" pitchFamily="18" charset="0"/>
                <a:ea typeface="宋体" panose="02010600030101010101" pitchFamily="2" charset="-122"/>
              </a:rPr>
              <a:t>：</a:t>
            </a:r>
            <a:endParaRPr lang="en-US" altLang="zh-CN" sz="2400" b="1" dirty="0" smtClean="0">
              <a:latin typeface="Times New Roman" panose="02020603050405020304" pitchFamily="18" charset="0"/>
              <a:ea typeface="宋体" panose="02010600030101010101" pitchFamily="2" charset="-122"/>
            </a:endParaRPr>
          </a:p>
          <a:p>
            <a:endParaRPr lang="en-US" altLang="zh-CN" sz="2400" dirty="0" smtClean="0">
              <a:latin typeface="Times New Roman" panose="02020603050405020304" pitchFamily="18" charset="0"/>
              <a:ea typeface="宋体" panose="02010600030101010101" pitchFamily="2" charset="-122"/>
            </a:endParaRPr>
          </a:p>
          <a:p>
            <a:pPr lvl="1"/>
            <a:r>
              <a:rPr lang="zh-CN" altLang="en-US" sz="2100" dirty="0" smtClean="0">
                <a:latin typeface="Times New Roman" panose="02020603050405020304" pitchFamily="18" charset="0"/>
                <a:ea typeface="宋体" panose="02010600030101010101" pitchFamily="2" charset="-122"/>
              </a:rPr>
              <a:t>取代</a:t>
            </a:r>
            <a:r>
              <a:rPr lang="zh-CN" altLang="en-US" sz="2100" dirty="0">
                <a:latin typeface="Times New Roman" panose="02020603050405020304" pitchFamily="18" charset="0"/>
                <a:ea typeface="宋体" panose="02010600030101010101" pitchFamily="2" charset="-122"/>
              </a:rPr>
              <a:t>内室前四层信号丝部分，在目前束流本底导致的计数率下能够正常稳定的工作</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endParaRPr lang="en-US" altLang="zh-CN" sz="2100" dirty="0">
              <a:latin typeface="Times New Roman" panose="02020603050405020304" pitchFamily="18" charset="0"/>
              <a:ea typeface="宋体" panose="02010600030101010101" pitchFamily="2" charset="-122"/>
            </a:endParaRPr>
          </a:p>
          <a:p>
            <a:pPr lvl="1"/>
            <a:r>
              <a:rPr lang="zh-CN" altLang="en-US" sz="2100" dirty="0" smtClean="0">
                <a:latin typeface="Times New Roman" panose="02020603050405020304" pitchFamily="18" charset="0"/>
                <a:ea typeface="宋体" panose="02010600030101010101" pitchFamily="2" charset="-122"/>
              </a:rPr>
              <a:t>为</a:t>
            </a:r>
            <a:r>
              <a:rPr lang="zh-CN" altLang="en-US" sz="2100" dirty="0">
                <a:latin typeface="Times New Roman" panose="02020603050405020304" pitchFamily="18" charset="0"/>
                <a:ea typeface="宋体" panose="02010600030101010101" pitchFamily="2" charset="-122"/>
              </a:rPr>
              <a:t>漂移室径迹重建和动量测量提供高</a:t>
            </a:r>
            <a:r>
              <a:rPr lang="zh-CN" altLang="en-US" sz="2100" dirty="0" smtClean="0">
                <a:latin typeface="Times New Roman" panose="02020603050405020304" pitchFamily="18" charset="0"/>
                <a:ea typeface="宋体" panose="02010600030101010101" pitchFamily="2" charset="-122"/>
              </a:rPr>
              <a:t>精度空间</a:t>
            </a:r>
            <a:r>
              <a:rPr lang="zh-CN" altLang="en-US" sz="2100" dirty="0">
                <a:latin typeface="Times New Roman" panose="02020603050405020304" pitchFamily="18" charset="0"/>
                <a:ea typeface="宋体" panose="02010600030101010101" pitchFamily="2" charset="-122"/>
              </a:rPr>
              <a:t>点，具有高的探测效率</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endParaRPr lang="en-US" altLang="zh-CN" sz="2100" dirty="0" smtClean="0">
              <a:latin typeface="Times New Roman" panose="02020603050405020304" pitchFamily="18" charset="0"/>
              <a:ea typeface="宋体" panose="02010600030101010101" pitchFamily="2" charset="-122"/>
            </a:endParaRPr>
          </a:p>
          <a:p>
            <a:pPr lvl="1"/>
            <a:r>
              <a:rPr lang="zh-CN" altLang="en-US" sz="2100" dirty="0" smtClean="0">
                <a:latin typeface="Times New Roman" panose="02020603050405020304" pitchFamily="18" charset="0"/>
                <a:ea typeface="宋体" panose="02010600030101010101" pitchFamily="2" charset="-122"/>
              </a:rPr>
              <a:t>作为 </a:t>
            </a:r>
            <a:r>
              <a:rPr lang="en-US" altLang="zh-CN" sz="2100" dirty="0">
                <a:latin typeface="Times New Roman" panose="02020603050405020304" pitchFamily="18" charset="0"/>
                <a:ea typeface="宋体" panose="02010600030101010101" pitchFamily="2" charset="-122"/>
              </a:rPr>
              <a:t>BESIII </a:t>
            </a:r>
            <a:r>
              <a:rPr lang="zh-CN" altLang="en-US" sz="2100" dirty="0">
                <a:latin typeface="Times New Roman" panose="02020603050405020304" pitchFamily="18" charset="0"/>
                <a:ea typeface="宋体" panose="02010600030101010101" pitchFamily="2" charset="-122"/>
              </a:rPr>
              <a:t>的顶点探测器，提供高精度的顶点测量</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endParaRPr lang="en-US" altLang="zh-CN" sz="2100" dirty="0" smtClean="0">
              <a:latin typeface="Times New Roman" panose="02020603050405020304" pitchFamily="18" charset="0"/>
              <a:ea typeface="宋体" panose="02010600030101010101" pitchFamily="2" charset="-122"/>
            </a:endParaRPr>
          </a:p>
          <a:p>
            <a:pPr lvl="1"/>
            <a:r>
              <a:rPr lang="zh-CN" altLang="en-US" sz="2100" dirty="0" smtClean="0">
                <a:latin typeface="Times New Roman" panose="02020603050405020304" pitchFamily="18" charset="0"/>
                <a:ea typeface="宋体" panose="02010600030101010101" pitchFamily="2" charset="-122"/>
              </a:rPr>
              <a:t>满足 </a:t>
            </a:r>
            <a:r>
              <a:rPr lang="en-US" altLang="zh-CN" sz="2100" dirty="0">
                <a:latin typeface="Times New Roman" panose="02020603050405020304" pitchFamily="18" charset="0"/>
                <a:ea typeface="宋体" panose="02010600030101010101" pitchFamily="2" charset="-122"/>
              </a:rPr>
              <a:t>BESIII </a:t>
            </a:r>
            <a:r>
              <a:rPr lang="zh-CN" altLang="en-US" sz="2100" dirty="0">
                <a:latin typeface="Times New Roman" panose="02020603050405020304" pitchFamily="18" charset="0"/>
                <a:ea typeface="宋体" panose="02010600030101010101" pitchFamily="2" charset="-122"/>
              </a:rPr>
              <a:t>漂移室的立体角覆盖要求</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endParaRPr lang="en-US" altLang="zh-CN" sz="2100" dirty="0" smtClean="0">
              <a:latin typeface="Times New Roman" panose="02020603050405020304" pitchFamily="18" charset="0"/>
              <a:ea typeface="宋体" panose="02010600030101010101" pitchFamily="2" charset="-122"/>
            </a:endParaRPr>
          </a:p>
          <a:p>
            <a:pPr lvl="1"/>
            <a:r>
              <a:rPr lang="zh-CN" altLang="en-US" sz="2100" dirty="0" smtClean="0">
                <a:latin typeface="Times New Roman" panose="02020603050405020304" pitchFamily="18" charset="0"/>
                <a:ea typeface="宋体" panose="02010600030101010101" pitchFamily="2" charset="-122"/>
              </a:rPr>
              <a:t>尽可能</a:t>
            </a:r>
            <a:r>
              <a:rPr lang="zh-CN" altLang="en-US" sz="2100" dirty="0">
                <a:latin typeface="Times New Roman" panose="02020603050405020304" pitchFamily="18" charset="0"/>
                <a:ea typeface="宋体" panose="02010600030101010101" pitchFamily="2" charset="-122"/>
              </a:rPr>
              <a:t>低的物质量，减少多次散射对外层探测器带来的</a:t>
            </a:r>
            <a:r>
              <a:rPr lang="zh-CN" altLang="en-US" sz="2100" dirty="0" smtClean="0">
                <a:latin typeface="Times New Roman" panose="02020603050405020304" pitchFamily="18" charset="0"/>
                <a:ea typeface="宋体" panose="02010600030101010101" pitchFamily="2" charset="-122"/>
              </a:rPr>
              <a:t>影响。</a:t>
            </a:r>
            <a:br>
              <a:rPr lang="zh-CN" altLang="en-US" dirty="0"/>
            </a:br>
            <a:endParaRPr lang="en-US" altLang="zh-CN" baseline="0" dirty="0" smtClean="0">
              <a:latin typeface="Times New Roman" panose="02020603050405020304" pitchFamily="18" charset="0"/>
              <a:ea typeface="宋体" panose="02010600030101010101" pitchFamily="2" charset="-122"/>
            </a:endParaRPr>
          </a:p>
        </p:txBody>
      </p:sp>
      <p:sp>
        <p:nvSpPr>
          <p:cNvPr id="18" name="灯片编号占位符 17"/>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7026"/>
    </mc:Choice>
    <mc:Fallback>
      <p:transition spd="slow" advTm="1702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 y="-303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85326" y="-3908"/>
            <a:ext cx="7886700" cy="679939"/>
          </a:xfrm>
        </p:spPr>
        <p:txBody>
          <a:bodyPr/>
          <a:lstStyle/>
          <a:p>
            <a:pPr algn="ctr"/>
            <a:r>
              <a:rPr lang="zh-CN" altLang="en-US" b="1" baseline="0" dirty="0" smtClean="0">
                <a:solidFill>
                  <a:schemeClr val="bg1"/>
                </a:solidFill>
                <a:latin typeface="Times New Roman" panose="02020603050405020304" pitchFamily="18" charset="0"/>
                <a:ea typeface="宋体" panose="02010600030101010101" pitchFamily="2" charset="-122"/>
              </a:rPr>
              <a:t>前端子系统介绍</a:t>
            </a:r>
            <a:r>
              <a:rPr lang="en-US" altLang="zh-CN" b="1" baseline="0" dirty="0" smtClean="0">
                <a:solidFill>
                  <a:schemeClr val="bg1"/>
                </a:solidFill>
                <a:latin typeface="Times New Roman" panose="02020603050405020304" pitchFamily="18" charset="0"/>
                <a:ea typeface="宋体" panose="02010600030101010101" pitchFamily="2" charset="-122"/>
              </a:rPr>
              <a:t>——</a:t>
            </a:r>
            <a:r>
              <a:rPr lang="zh-CN" altLang="en-US" b="1" baseline="0" dirty="0" smtClean="0">
                <a:solidFill>
                  <a:schemeClr val="bg1"/>
                </a:solidFill>
                <a:latin typeface="Times New Roman" panose="02020603050405020304" pitchFamily="18" charset="0"/>
                <a:ea typeface="宋体" panose="02010600030101010101" pitchFamily="2" charset="-122"/>
              </a:rPr>
              <a:t>探测器简介</a:t>
            </a:r>
            <a:endParaRPr lang="zh-CN" altLang="en-US" b="1" baseline="0" dirty="0">
              <a:solidFill>
                <a:schemeClr val="bg1"/>
              </a:solidFill>
              <a:latin typeface="Times New Roman" panose="02020603050405020304" pitchFamily="18" charset="0"/>
              <a:ea typeface="宋体" panose="02010600030101010101" pitchFamily="2" charset="-122"/>
            </a:endParaRPr>
          </a:p>
        </p:txBody>
      </p:sp>
      <p:sp>
        <p:nvSpPr>
          <p:cNvPr id="3" name="内容占位符 2"/>
          <p:cNvSpPr>
            <a:spLocks noGrp="1"/>
          </p:cNvSpPr>
          <p:nvPr>
            <p:ph idx="1"/>
          </p:nvPr>
        </p:nvSpPr>
        <p:spPr>
          <a:xfrm>
            <a:off x="171501" y="708057"/>
            <a:ext cx="6463119" cy="3834144"/>
          </a:xfrm>
        </p:spPr>
        <p:txBody>
          <a:bodyPr>
            <a:noAutofit/>
          </a:bodyPr>
          <a:lstStyle/>
          <a:p>
            <a:r>
              <a:rPr lang="zh-CN" altLang="en-US" sz="2400" b="1" baseline="0" dirty="0" smtClean="0">
                <a:latin typeface="Times New Roman" panose="02020603050405020304" pitchFamily="18" charset="0"/>
                <a:ea typeface="宋体" panose="02010600030101010101" pitchFamily="2" charset="-122"/>
              </a:rPr>
              <a:t>法国</a:t>
            </a:r>
            <a:r>
              <a:rPr lang="en-US" altLang="zh-CN" sz="2400" b="1" baseline="0" dirty="0" smtClean="0">
                <a:latin typeface="Times New Roman" panose="02020603050405020304" pitchFamily="18" charset="0"/>
                <a:ea typeface="宋体" panose="02010600030101010101" pitchFamily="2" charset="-122"/>
              </a:rPr>
              <a:t>Strasbourg </a:t>
            </a:r>
            <a:r>
              <a:rPr lang="en-US" altLang="zh-CN" sz="2400" b="1" baseline="0" dirty="0">
                <a:latin typeface="Times New Roman" panose="02020603050405020304" pitchFamily="18" charset="0"/>
                <a:ea typeface="宋体" panose="02010600030101010101" pitchFamily="2" charset="-122"/>
              </a:rPr>
              <a:t>IPHC </a:t>
            </a:r>
            <a:r>
              <a:rPr lang="zh-CN" altLang="zh-CN" sz="2400" b="1" baseline="0" dirty="0" smtClean="0">
                <a:latin typeface="Times New Roman" panose="02020603050405020304" pitchFamily="18" charset="0"/>
                <a:ea typeface="宋体" panose="02010600030101010101" pitchFamily="2" charset="-122"/>
              </a:rPr>
              <a:t>研究所</a:t>
            </a:r>
            <a:r>
              <a:rPr lang="zh-CN" altLang="en-US" sz="2400" b="1" baseline="0" dirty="0" smtClean="0">
                <a:latin typeface="Times New Roman" panose="02020603050405020304" pitchFamily="18" charset="0"/>
                <a:ea typeface="宋体" panose="02010600030101010101" pitchFamily="2" charset="-122"/>
              </a:rPr>
              <a:t>的</a:t>
            </a:r>
            <a:r>
              <a:rPr lang="en-US" altLang="zh-CN" sz="2400" b="1" baseline="0" dirty="0" smtClean="0">
                <a:latin typeface="Times New Roman" panose="02020603050405020304" pitchFamily="18" charset="0"/>
                <a:ea typeface="宋体" panose="02010600030101010101" pitchFamily="2" charset="-122"/>
              </a:rPr>
              <a:t>MAPS</a:t>
            </a:r>
            <a:r>
              <a:rPr lang="zh-CN" altLang="zh-CN" sz="2400" b="1" baseline="0" dirty="0" smtClean="0">
                <a:latin typeface="Times New Roman" panose="02020603050405020304" pitchFamily="18" charset="0"/>
                <a:ea typeface="宋体" panose="02010600030101010101" pitchFamily="2" charset="-122"/>
              </a:rPr>
              <a:t>芯片</a:t>
            </a:r>
            <a:endParaRPr lang="en-US" altLang="zh-CN" sz="2400" b="1" baseline="0" dirty="0" smtClean="0">
              <a:latin typeface="Times New Roman" panose="02020603050405020304" pitchFamily="18" charset="0"/>
              <a:ea typeface="宋体" panose="02010600030101010101" pitchFamily="2" charset="-122"/>
            </a:endParaRPr>
          </a:p>
          <a:p>
            <a:pPr lvl="1"/>
            <a:r>
              <a:rPr lang="en-US" altLang="zh-CN" sz="2100" baseline="0" dirty="0" smtClean="0">
                <a:solidFill>
                  <a:srgbClr val="FF0000"/>
                </a:solidFill>
                <a:latin typeface="Times New Roman" panose="02020603050405020304" pitchFamily="18" charset="0"/>
                <a:ea typeface="宋体" panose="02010600030101010101" pitchFamily="2" charset="-122"/>
              </a:rPr>
              <a:t>M</a:t>
            </a:r>
            <a:r>
              <a:rPr lang="en-US" altLang="zh-CN" sz="2100" baseline="0" dirty="0" smtClean="0">
                <a:latin typeface="Times New Roman" panose="02020603050405020304" pitchFamily="18" charset="0"/>
                <a:ea typeface="宋体" panose="02010600030101010101" pitchFamily="2" charset="-122"/>
              </a:rPr>
              <a:t>onolithic </a:t>
            </a:r>
            <a:r>
              <a:rPr lang="en-US" altLang="zh-CN" sz="2100" baseline="0" dirty="0">
                <a:solidFill>
                  <a:srgbClr val="FF0000"/>
                </a:solidFill>
                <a:latin typeface="Times New Roman" panose="02020603050405020304" pitchFamily="18" charset="0"/>
                <a:ea typeface="宋体" panose="02010600030101010101" pitchFamily="2" charset="-122"/>
              </a:rPr>
              <a:t>A</a:t>
            </a:r>
            <a:r>
              <a:rPr lang="en-US" altLang="zh-CN" sz="2100" baseline="0" dirty="0">
                <a:latin typeface="Times New Roman" panose="02020603050405020304" pitchFamily="18" charset="0"/>
                <a:ea typeface="宋体" panose="02010600030101010101" pitchFamily="2" charset="-122"/>
              </a:rPr>
              <a:t>ctive </a:t>
            </a:r>
            <a:r>
              <a:rPr lang="en-US" altLang="zh-CN" sz="2100" baseline="0" dirty="0">
                <a:solidFill>
                  <a:srgbClr val="FF0000"/>
                </a:solidFill>
                <a:latin typeface="Times New Roman" panose="02020603050405020304" pitchFamily="18" charset="0"/>
                <a:ea typeface="宋体" panose="02010600030101010101" pitchFamily="2" charset="-122"/>
              </a:rPr>
              <a:t>P</a:t>
            </a:r>
            <a:r>
              <a:rPr lang="en-US" altLang="zh-CN" sz="2100" baseline="0" dirty="0">
                <a:latin typeface="Times New Roman" panose="02020603050405020304" pitchFamily="18" charset="0"/>
                <a:ea typeface="宋体" panose="02010600030101010101" pitchFamily="2" charset="-122"/>
              </a:rPr>
              <a:t>ixel </a:t>
            </a:r>
            <a:r>
              <a:rPr lang="en-US" altLang="zh-CN" sz="2100" baseline="0" dirty="0" smtClean="0">
                <a:solidFill>
                  <a:srgbClr val="FF0000"/>
                </a:solidFill>
                <a:latin typeface="Times New Roman" panose="02020603050405020304" pitchFamily="18" charset="0"/>
                <a:ea typeface="宋体" panose="02010600030101010101" pitchFamily="2" charset="-122"/>
              </a:rPr>
              <a:t>S</a:t>
            </a:r>
            <a:r>
              <a:rPr lang="en-US" altLang="zh-CN" sz="2100" baseline="0" dirty="0" smtClean="0">
                <a:latin typeface="Times New Roman" panose="02020603050405020304" pitchFamily="18" charset="0"/>
                <a:ea typeface="宋体" panose="02010600030101010101" pitchFamily="2" charset="-122"/>
              </a:rPr>
              <a:t>ensors </a:t>
            </a:r>
            <a:r>
              <a:rPr lang="zh-CN" altLang="en-US" sz="2100" baseline="0" dirty="0" smtClean="0">
                <a:latin typeface="Times New Roman" panose="02020603050405020304" pitchFamily="18" charset="0"/>
                <a:ea typeface="宋体" panose="02010600030101010101" pitchFamily="2" charset="-122"/>
              </a:rPr>
              <a:t>（</a:t>
            </a:r>
            <a:r>
              <a:rPr lang="zh-CN" altLang="zh-CN" sz="2100" baseline="0" dirty="0" smtClean="0">
                <a:solidFill>
                  <a:srgbClr val="FF0000"/>
                </a:solidFill>
                <a:latin typeface="Times New Roman" panose="02020603050405020304" pitchFamily="18" charset="0"/>
                <a:ea typeface="宋体" panose="02010600030101010101" pitchFamily="2" charset="-122"/>
              </a:rPr>
              <a:t>单</a:t>
            </a:r>
            <a:r>
              <a:rPr lang="zh-CN" altLang="zh-CN" sz="2100" baseline="0" dirty="0">
                <a:solidFill>
                  <a:srgbClr val="FF0000"/>
                </a:solidFill>
                <a:latin typeface="Times New Roman" panose="02020603050405020304" pitchFamily="18" charset="0"/>
                <a:ea typeface="宋体" panose="02010600030101010101" pitchFamily="2" charset="-122"/>
              </a:rPr>
              <a:t>片型有源像素</a:t>
            </a:r>
            <a:r>
              <a:rPr lang="zh-CN" altLang="zh-CN" sz="2100" baseline="0" dirty="0" smtClean="0">
                <a:solidFill>
                  <a:srgbClr val="FF0000"/>
                </a:solidFill>
                <a:latin typeface="Times New Roman" panose="02020603050405020304" pitchFamily="18" charset="0"/>
                <a:ea typeface="宋体" panose="02010600030101010101" pitchFamily="2" charset="-122"/>
              </a:rPr>
              <a:t>探测器</a:t>
            </a:r>
            <a:r>
              <a:rPr lang="zh-CN" altLang="en-US" sz="2100" baseline="0" dirty="0" smtClean="0">
                <a:solidFill>
                  <a:srgbClr val="FF0000"/>
                </a:solidFill>
                <a:latin typeface="Times New Roman" panose="02020603050405020304" pitchFamily="18" charset="0"/>
                <a:ea typeface="宋体" panose="02010600030101010101" pitchFamily="2" charset="-122"/>
              </a:rPr>
              <a:t>）</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en-US" altLang="zh-CN" sz="2100" baseline="0" dirty="0">
                <a:latin typeface="Times New Roman" panose="02020603050405020304" pitchFamily="18" charset="0"/>
                <a:ea typeface="宋体" panose="02010600030101010101" pitchFamily="2" charset="-122"/>
              </a:rPr>
              <a:t>Mimosa </a:t>
            </a:r>
            <a:r>
              <a:rPr lang="en-US" altLang="zh-CN" sz="2100" baseline="0" dirty="0" smtClean="0">
                <a:latin typeface="Times New Roman" panose="02020603050405020304" pitchFamily="18" charset="0"/>
                <a:ea typeface="宋体" panose="02010600030101010101" pitchFamily="2" charset="-122"/>
              </a:rPr>
              <a:t>28</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极</a:t>
            </a:r>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高的空间分辨率、计数率与探测效率；</a:t>
            </a:r>
            <a:endParaRPr lang="en-US" altLang="zh-CN" sz="2100" baseline="0"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抗辐照能力强；</a:t>
            </a:r>
            <a:endParaRPr lang="en-US" altLang="zh-CN" sz="2100" baseline="0"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可以在室温下工作</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100" baseline="0" dirty="0" smtClean="0">
              <a:latin typeface="Times New Roman" panose="02020603050405020304" pitchFamily="18" charset="0"/>
              <a:ea typeface="宋体" panose="02010600030101010101" pitchFamily="2" charset="-122"/>
            </a:endParaRPr>
          </a:p>
          <a:p>
            <a:r>
              <a:rPr lang="en-US" altLang="zh-CN" sz="2400" b="1" baseline="0" dirty="0" smtClean="0">
                <a:latin typeface="Times New Roman" panose="02020603050405020304" pitchFamily="18" charset="0"/>
                <a:ea typeface="宋体" panose="02010600030101010101" pitchFamily="2" charset="-122"/>
              </a:rPr>
              <a:t>1/10</a:t>
            </a:r>
            <a:r>
              <a:rPr lang="zh-CN" altLang="en-US" sz="2400" b="1" baseline="0" dirty="0" smtClean="0">
                <a:latin typeface="Times New Roman" panose="02020603050405020304" pitchFamily="18" charset="0"/>
                <a:ea typeface="宋体" panose="02010600030101010101" pitchFamily="2" charset="-122"/>
              </a:rPr>
              <a:t>系统：</a:t>
            </a:r>
            <a:r>
              <a:rPr lang="zh-CN" altLang="zh-CN" sz="2400" b="1" baseline="0" dirty="0" smtClean="0">
                <a:latin typeface="Times New Roman" panose="02020603050405020304" pitchFamily="18" charset="0"/>
                <a:ea typeface="宋体" panose="02010600030101010101" pitchFamily="2" charset="-122"/>
              </a:rPr>
              <a:t>建造</a:t>
            </a:r>
            <a:r>
              <a:rPr lang="en-US" altLang="zh-CN" sz="2400" b="1" baseline="0" dirty="0" smtClean="0">
                <a:latin typeface="Times New Roman" panose="02020603050405020304" pitchFamily="18" charset="0"/>
                <a:ea typeface="宋体" panose="02010600030101010101" pitchFamily="2" charset="-122"/>
              </a:rPr>
              <a:t>3</a:t>
            </a:r>
            <a:r>
              <a:rPr lang="zh-CN" altLang="zh-CN" sz="2400" b="1" baseline="0" dirty="0" smtClean="0">
                <a:latin typeface="Times New Roman" panose="02020603050405020304" pitchFamily="18" charset="0"/>
                <a:ea typeface="宋体" panose="02010600030101010101" pitchFamily="2" charset="-122"/>
              </a:rPr>
              <a:t>层</a:t>
            </a:r>
            <a:r>
              <a:rPr lang="en-US" altLang="zh-CN" sz="2400" b="1" baseline="0" dirty="0" smtClean="0">
                <a:latin typeface="Times New Roman" panose="02020603050405020304" pitchFamily="18" charset="0"/>
                <a:ea typeface="宋体" panose="02010600030101010101" pitchFamily="2" charset="-122"/>
              </a:rPr>
              <a:t>MAPS </a:t>
            </a:r>
            <a:r>
              <a:rPr lang="zh-CN" altLang="zh-CN" sz="2400" b="1" baseline="0" dirty="0">
                <a:latin typeface="Times New Roman" panose="02020603050405020304" pitchFamily="18" charset="0"/>
                <a:ea typeface="宋体" panose="02010600030101010101" pitchFamily="2" charset="-122"/>
              </a:rPr>
              <a:t>像素探测器</a:t>
            </a:r>
            <a:r>
              <a:rPr lang="zh-CN" altLang="zh-CN" sz="2400" b="1" baseline="0" dirty="0" smtClean="0">
                <a:latin typeface="Times New Roman" panose="02020603050405020304" pitchFamily="18" charset="0"/>
                <a:ea typeface="宋体" panose="02010600030101010101" pitchFamily="2" charset="-122"/>
              </a:rPr>
              <a:t>模型</a:t>
            </a:r>
            <a:endParaRPr lang="en-US" altLang="zh-CN" sz="2400" b="1" baseline="0" dirty="0" smtClean="0">
              <a:latin typeface="Times New Roman" panose="02020603050405020304" pitchFamily="18" charset="0"/>
              <a:ea typeface="宋体" panose="02010600030101010101" pitchFamily="2" charset="-122"/>
            </a:endParaRPr>
          </a:p>
          <a:p>
            <a:pPr lvl="1"/>
            <a:r>
              <a:rPr lang="zh-CN" altLang="zh-CN" sz="2100" baseline="0" dirty="0" smtClean="0">
                <a:latin typeface="Times New Roman" panose="02020603050405020304" pitchFamily="18" charset="0"/>
                <a:ea typeface="宋体" panose="02010600030101010101" pitchFamily="2" charset="-122"/>
              </a:rPr>
              <a:t>规模为</a:t>
            </a:r>
            <a:r>
              <a:rPr lang="en-US" altLang="zh-CN" sz="2100" baseline="0" dirty="0" smtClean="0">
                <a:latin typeface="Times New Roman" panose="02020603050405020304" pitchFamily="18" charset="0"/>
                <a:ea typeface="宋体" panose="02010600030101010101" pitchFamily="2" charset="-122"/>
              </a:rPr>
              <a:t>18</a:t>
            </a:r>
            <a:r>
              <a:rPr lang="zh-CN" altLang="en-US" sz="2100" baseline="0" dirty="0" smtClean="0">
                <a:latin typeface="Times New Roman" panose="02020603050405020304" pitchFamily="18" charset="0"/>
                <a:ea typeface="宋体" panose="02010600030101010101" pitchFamily="2" charset="-122"/>
              </a:rPr>
              <a:t>个</a:t>
            </a:r>
            <a:r>
              <a:rPr lang="zh-CN" altLang="zh-CN" sz="2100" baseline="0" dirty="0" smtClean="0">
                <a:latin typeface="Times New Roman" panose="02020603050405020304" pitchFamily="18" charset="0"/>
                <a:ea typeface="宋体" panose="02010600030101010101" pitchFamily="2" charset="-122"/>
              </a:rPr>
              <a:t>探测模块</a:t>
            </a:r>
            <a:endParaRPr lang="en-US" altLang="zh-CN" sz="2100" baseline="0" dirty="0">
              <a:latin typeface="Times New Roman" panose="02020603050405020304" pitchFamily="18" charset="0"/>
              <a:ea typeface="宋体" panose="02010600030101010101" pitchFamily="2" charset="-122"/>
            </a:endParaRPr>
          </a:p>
          <a:p>
            <a:pPr lvl="1"/>
            <a:r>
              <a:rPr lang="zh-CN" altLang="en-US" sz="2100" baseline="0" dirty="0" smtClean="0">
                <a:latin typeface="Times New Roman" panose="02020603050405020304" pitchFamily="18" charset="0"/>
                <a:ea typeface="宋体" panose="02010600030101010101" pitchFamily="2" charset="-122"/>
              </a:rPr>
              <a:t>每模块</a:t>
            </a:r>
            <a:r>
              <a:rPr lang="en-US" altLang="zh-CN" sz="2100" baseline="0" dirty="0" smtClean="0">
                <a:latin typeface="Times New Roman" panose="02020603050405020304" pitchFamily="18" charset="0"/>
                <a:ea typeface="宋体" panose="02010600030101010101" pitchFamily="2" charset="-122"/>
              </a:rPr>
              <a:t>10</a:t>
            </a:r>
            <a:r>
              <a:rPr lang="zh-CN" altLang="en-US" sz="2100" baseline="0" dirty="0" smtClean="0">
                <a:latin typeface="Times New Roman" panose="02020603050405020304" pitchFamily="18" charset="0"/>
                <a:ea typeface="宋体" panose="02010600030101010101" pitchFamily="2" charset="-122"/>
              </a:rPr>
              <a:t>片</a:t>
            </a:r>
            <a:r>
              <a:rPr lang="en-US" altLang="zh-CN" sz="2100" baseline="0" dirty="0" smtClean="0">
                <a:latin typeface="Times New Roman" panose="02020603050405020304" pitchFamily="18" charset="0"/>
                <a:ea typeface="宋体" panose="02010600030101010101" pitchFamily="2" charset="-122"/>
              </a:rPr>
              <a:t>MAPS</a:t>
            </a:r>
            <a:r>
              <a:rPr lang="zh-CN" altLang="en-US" sz="2100" baseline="0" dirty="0" smtClean="0">
                <a:latin typeface="Times New Roman" panose="02020603050405020304" pitchFamily="18" charset="0"/>
                <a:ea typeface="宋体" panose="02010600030101010101" pitchFamily="2" charset="-122"/>
              </a:rPr>
              <a:t>芯片</a:t>
            </a:r>
            <a:endParaRPr lang="en-US" altLang="zh-CN" sz="2100" baseline="0" dirty="0" smtClean="0">
              <a:latin typeface="Times New Roman" panose="02020603050405020304" pitchFamily="18" charset="0"/>
              <a:ea typeface="宋体" panose="02010600030101010101" pitchFamily="2" charset="-122"/>
            </a:endParaRPr>
          </a:p>
          <a:p>
            <a:pPr lvl="1"/>
            <a:r>
              <a:rPr lang="en-US" altLang="zh-CN" sz="2100" baseline="0" dirty="0" err="1">
                <a:latin typeface="Times New Roman" panose="02020603050405020304" pitchFamily="18" charset="0"/>
                <a:ea typeface="宋体" panose="02010600030101010101" pitchFamily="2" charset="-122"/>
                <a:cs typeface="Times New Roman" panose="02020603050405020304" pitchFamily="18" charset="0"/>
              </a:rPr>
              <a:t>Kapton</a:t>
            </a:r>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柔性</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电缆</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碳纤维</a:t>
            </a:r>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支撑结构</a:t>
            </a:r>
            <a:endParaRPr lang="en-US" altLang="zh-CN" sz="2100" baseline="0" dirty="0" smtClean="0">
              <a:latin typeface="Times New Roman" panose="02020603050405020304" pitchFamily="18" charset="0"/>
              <a:ea typeface="宋体" panose="02010600030101010101" pitchFamily="2" charset="-122"/>
            </a:endParaRPr>
          </a:p>
        </p:txBody>
      </p:sp>
      <p:pic>
        <p:nvPicPr>
          <p:cNvPr id="4" name="Picture 11" descr="super module business end"/>
          <p:cNvPicPr/>
          <p:nvPr/>
        </p:nvPicPr>
        <p:blipFill>
          <a:blip r:embed="rId1" cstate="print">
            <a:lum bright="34000" contrast="36000"/>
            <a:extLst>
              <a:ext uri="{28A0092B-C50C-407E-A947-70E740481C1C}">
                <a14:useLocalDpi xmlns:a14="http://schemas.microsoft.com/office/drawing/2010/main" val="0"/>
              </a:ext>
            </a:extLst>
          </a:blip>
          <a:stretch>
            <a:fillRect/>
          </a:stretch>
        </p:blipFill>
        <p:spPr bwMode="auto">
          <a:xfrm>
            <a:off x="6215338" y="1715431"/>
            <a:ext cx="2501845" cy="1618668"/>
          </a:xfrm>
          <a:prstGeom prst="rect">
            <a:avLst/>
          </a:prstGeom>
          <a:noFill/>
          <a:ln>
            <a:noFill/>
          </a:ln>
        </p:spPr>
      </p:pic>
      <p:pic>
        <p:nvPicPr>
          <p:cNvPr id="5" name="图片 4" descr="C:\Users\Wang Xiaoting\Desktop\MAPS.gif"/>
          <p:cNvPicPr/>
          <p:nvPr/>
        </p:nvPicPr>
        <p:blipFill>
          <a:blip r:embed="rId2">
            <a:extLst>
              <a:ext uri="{28A0092B-C50C-407E-A947-70E740481C1C}">
                <a14:useLocalDpi xmlns:a14="http://schemas.microsoft.com/office/drawing/2010/main" val="0"/>
              </a:ext>
            </a:extLst>
          </a:blip>
          <a:srcRect/>
          <a:stretch>
            <a:fillRect/>
          </a:stretch>
        </p:blipFill>
        <p:spPr bwMode="auto">
          <a:xfrm>
            <a:off x="1714784" y="4953335"/>
            <a:ext cx="2700459" cy="1117744"/>
          </a:xfrm>
          <a:prstGeom prst="rect">
            <a:avLst/>
          </a:prstGeom>
          <a:noFill/>
          <a:ln>
            <a:noFill/>
          </a:ln>
        </p:spPr>
      </p:pic>
      <p:pic>
        <p:nvPicPr>
          <p:cNvPr id="6" name="图片 5"/>
          <p:cNvPicPr/>
          <p:nvPr/>
        </p:nvPicPr>
        <p:blipFill>
          <a:blip r:embed="rId3"/>
          <a:stretch>
            <a:fillRect/>
          </a:stretch>
        </p:blipFill>
        <p:spPr>
          <a:xfrm>
            <a:off x="5194187" y="4784590"/>
            <a:ext cx="3037985" cy="1286489"/>
          </a:xfrm>
          <a:prstGeom prst="rect">
            <a:avLst/>
          </a:prstGeom>
        </p:spPr>
      </p:pic>
      <p:sp>
        <p:nvSpPr>
          <p:cNvPr id="7" name="矩形 6"/>
          <p:cNvSpPr/>
          <p:nvPr/>
        </p:nvSpPr>
        <p:spPr>
          <a:xfrm>
            <a:off x="5200573" y="6289816"/>
            <a:ext cx="3031599" cy="369332"/>
          </a:xfrm>
          <a:prstGeom prst="rect">
            <a:avLst/>
          </a:prstGeom>
        </p:spPr>
        <p:txBody>
          <a:bodyPr wrap="none">
            <a:spAutoFit/>
          </a:bodyPr>
          <a:lstStyle/>
          <a:p>
            <a:r>
              <a:rPr lang="zh-CN" altLang="en-US" dirty="0" smtClean="0"/>
              <a:t>模块上</a:t>
            </a:r>
            <a:r>
              <a:rPr lang="en-US" altLang="zh-CN" dirty="0" smtClean="0"/>
              <a:t>MAPS</a:t>
            </a:r>
            <a:r>
              <a:rPr lang="zh-CN" altLang="en-US" dirty="0" smtClean="0"/>
              <a:t>芯片排列示意图</a:t>
            </a:r>
            <a:endParaRPr lang="en-US" altLang="zh-CN" dirty="0"/>
          </a:p>
        </p:txBody>
      </p:sp>
      <p:sp>
        <p:nvSpPr>
          <p:cNvPr id="8" name="矩形 7"/>
          <p:cNvSpPr/>
          <p:nvPr/>
        </p:nvSpPr>
        <p:spPr>
          <a:xfrm>
            <a:off x="1296672" y="6289816"/>
            <a:ext cx="3620723" cy="369332"/>
          </a:xfrm>
          <a:prstGeom prst="rect">
            <a:avLst/>
          </a:prstGeom>
        </p:spPr>
        <p:txBody>
          <a:bodyPr wrap="square">
            <a:spAutoFit/>
          </a:bodyPr>
          <a:lstStyle/>
          <a:p>
            <a:r>
              <a:rPr lang="en-US" altLang="zh-CN" dirty="0"/>
              <a:t>MAPS </a:t>
            </a:r>
            <a:r>
              <a:rPr lang="zh-CN" altLang="zh-CN" dirty="0"/>
              <a:t>像素</a:t>
            </a:r>
            <a:r>
              <a:rPr lang="zh-CN" altLang="zh-CN" dirty="0" smtClean="0"/>
              <a:t>探测器</a:t>
            </a:r>
            <a:r>
              <a:rPr lang="zh-CN" altLang="en-US" dirty="0" smtClean="0"/>
              <a:t>模块排列示意图</a:t>
            </a:r>
            <a:endParaRPr lang="en-US" altLang="zh-CN" dirty="0"/>
          </a:p>
        </p:txBody>
      </p:sp>
      <p:sp>
        <p:nvSpPr>
          <p:cNvPr id="9" name="矩形 8"/>
          <p:cNvSpPr/>
          <p:nvPr/>
        </p:nvSpPr>
        <p:spPr>
          <a:xfrm>
            <a:off x="6208595" y="3318000"/>
            <a:ext cx="2638864" cy="369332"/>
          </a:xfrm>
          <a:prstGeom prst="rect">
            <a:avLst/>
          </a:prstGeom>
        </p:spPr>
        <p:txBody>
          <a:bodyPr wrap="none">
            <a:spAutoFit/>
          </a:bodyPr>
          <a:lstStyle/>
          <a:p>
            <a:r>
              <a:rPr lang="en-US" altLang="zh-CN" dirty="0"/>
              <a:t>MAPS </a:t>
            </a:r>
            <a:r>
              <a:rPr lang="zh-CN" altLang="zh-CN" dirty="0"/>
              <a:t>像素</a:t>
            </a:r>
            <a:r>
              <a:rPr lang="zh-CN" altLang="zh-CN" dirty="0" smtClean="0"/>
              <a:t>探测器</a:t>
            </a:r>
            <a:r>
              <a:rPr lang="zh-CN" altLang="en-US" dirty="0"/>
              <a:t>示意图</a:t>
            </a:r>
            <a:endParaRPr lang="en-US" altLang="zh-CN" dirty="0"/>
          </a:p>
        </p:txBody>
      </p:sp>
      <p:sp>
        <p:nvSpPr>
          <p:cNvPr id="13" name="灯片编号占位符 12"/>
          <p:cNvSpPr>
            <a:spLocks noGrp="1"/>
          </p:cNvSpPr>
          <p:nvPr>
            <p:ph type="sldNum" sz="quarter" idx="12"/>
          </p:nvPr>
        </p:nvSpPr>
        <p:spPr/>
        <p:txBody>
          <a:bodyPr/>
          <a:lstStyle/>
          <a:p>
            <a:fld id="{640EC497-0B7A-481F-A3AE-3CBC1239066C}"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20628"/>
    </mc:Choice>
    <mc:Fallback>
      <p:transition spd="slow" advTm="206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303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70869" y="-4968"/>
            <a:ext cx="7886700" cy="679939"/>
          </a:xfrm>
        </p:spPr>
        <p:txBody>
          <a:bodyPr/>
          <a:lstStyle/>
          <a:p>
            <a:pPr algn="ctr"/>
            <a:r>
              <a:rPr lang="zh-CN" altLang="en-US" b="1" baseline="0" dirty="0" smtClean="0">
                <a:solidFill>
                  <a:schemeClr val="bg1"/>
                </a:solidFill>
                <a:latin typeface="Times New Roman" panose="02020603050405020304" pitchFamily="18" charset="0"/>
                <a:ea typeface="宋体" panose="02010600030101010101" pitchFamily="2" charset="-122"/>
              </a:rPr>
              <a:t>前端子系统介绍</a:t>
            </a:r>
            <a:r>
              <a:rPr lang="en-US" altLang="zh-CN" b="1" dirty="0">
                <a:solidFill>
                  <a:schemeClr val="bg1"/>
                </a:solidFill>
                <a:latin typeface="Times New Roman" panose="02020603050405020304" pitchFamily="18" charset="0"/>
                <a:ea typeface="宋体" panose="02010600030101010101" pitchFamily="2" charset="-122"/>
              </a:rPr>
              <a:t>——</a:t>
            </a:r>
            <a:r>
              <a:rPr lang="zh-CN" altLang="en-US" b="1" baseline="0" dirty="0" smtClean="0">
                <a:solidFill>
                  <a:schemeClr val="bg1"/>
                </a:solidFill>
                <a:latin typeface="Times New Roman" panose="02020603050405020304" pitchFamily="18" charset="0"/>
                <a:ea typeface="宋体" panose="02010600030101010101" pitchFamily="2" charset="-122"/>
              </a:rPr>
              <a:t>探测器简介</a:t>
            </a:r>
            <a:endParaRPr lang="zh-CN" altLang="en-US" b="1" baseline="0" dirty="0">
              <a:solidFill>
                <a:schemeClr val="bg1"/>
              </a:solidFill>
              <a:latin typeface="Times New Roman" panose="02020603050405020304" pitchFamily="18" charset="0"/>
              <a:ea typeface="宋体" panose="02010600030101010101" pitchFamily="2" charset="-122"/>
            </a:endParaRPr>
          </a:p>
        </p:txBody>
      </p:sp>
      <p:sp>
        <p:nvSpPr>
          <p:cNvPr id="3" name="内容占位符 2"/>
          <p:cNvSpPr>
            <a:spLocks noGrp="1"/>
          </p:cNvSpPr>
          <p:nvPr>
            <p:ph idx="1"/>
          </p:nvPr>
        </p:nvSpPr>
        <p:spPr>
          <a:xfrm>
            <a:off x="-127276" y="335001"/>
            <a:ext cx="9068076" cy="6522999"/>
          </a:xfrm>
        </p:spPr>
        <p:txBody>
          <a:bodyPr>
            <a:noAutofit/>
          </a:bodyPr>
          <a:lstStyle/>
          <a:p>
            <a:pPr marL="342900" lvl="1" indent="0">
              <a:buNone/>
            </a:pPr>
            <a:endParaRPr lang="en-US" altLang="zh-CN" sz="2400" b="1" baseline="0" dirty="0" smtClean="0">
              <a:latin typeface="Times New Roman" panose="02020603050405020304" pitchFamily="18" charset="0"/>
              <a:ea typeface="宋体" panose="02010600030101010101" pitchFamily="2" charset="-122"/>
            </a:endParaRPr>
          </a:p>
          <a:p>
            <a:pPr lvl="1"/>
            <a:r>
              <a:rPr lang="zh-CN" altLang="en-US" sz="2400" b="1" baseline="0" dirty="0" smtClean="0">
                <a:latin typeface="Times New Roman" panose="02020603050405020304" pitchFamily="18" charset="0"/>
                <a:ea typeface="宋体" panose="02010600030101010101" pitchFamily="2" charset="-122"/>
              </a:rPr>
              <a:t>基本参数</a:t>
            </a:r>
            <a:endParaRPr lang="en-US" altLang="zh-CN" sz="2400" b="1" baseline="0" dirty="0" smtClean="0">
              <a:latin typeface="Times New Roman" panose="02020603050405020304" pitchFamily="18" charset="0"/>
              <a:ea typeface="宋体" panose="02010600030101010101" pitchFamily="2" charset="-122"/>
            </a:endParaRPr>
          </a:p>
          <a:p>
            <a:pPr lvl="1">
              <a:lnSpc>
                <a:spcPct val="150000"/>
              </a:lnSpc>
            </a:pPr>
            <a:r>
              <a:rPr lang="zh-CN" altLang="zh-CN" sz="2100" dirty="0" smtClean="0">
                <a:latin typeface="Times New Roman" panose="02020603050405020304" pitchFamily="18" charset="0"/>
                <a:ea typeface="宋体" panose="02010600030101010101" pitchFamily="2" charset="-122"/>
              </a:rPr>
              <a:t>一块</a:t>
            </a:r>
            <a:r>
              <a:rPr lang="en-US" altLang="zh-CN" sz="2100" dirty="0">
                <a:latin typeface="Times New Roman" panose="02020603050405020304" pitchFamily="18" charset="0"/>
                <a:ea typeface="宋体" panose="02010600030101010101" pitchFamily="2" charset="-122"/>
              </a:rPr>
              <a:t>MAPS</a:t>
            </a:r>
            <a:r>
              <a:rPr lang="zh-CN" altLang="zh-CN" sz="2100" dirty="0">
                <a:latin typeface="Times New Roman" panose="02020603050405020304" pitchFamily="18" charset="0"/>
                <a:ea typeface="宋体" panose="02010600030101010101" pitchFamily="2" charset="-122"/>
              </a:rPr>
              <a:t>芯片的尺寸大小为</a:t>
            </a:r>
            <a:r>
              <a:rPr lang="en-US" altLang="zh-CN" sz="2100" dirty="0">
                <a:latin typeface="Times New Roman" panose="02020603050405020304" pitchFamily="18" charset="0"/>
                <a:ea typeface="宋体" panose="02010600030101010101" pitchFamily="2" charset="-122"/>
              </a:rPr>
              <a:t>4.6cm</a:t>
            </a:r>
            <a:r>
              <a:rPr lang="en-US" altLang="zh-CN" sz="2100" baseline="30000" dirty="0">
                <a:latin typeface="Times New Roman" panose="02020603050405020304" pitchFamily="18" charset="0"/>
                <a:ea typeface="宋体" panose="02010600030101010101" pitchFamily="2" charset="-122"/>
              </a:rPr>
              <a:t>2</a:t>
            </a:r>
            <a:r>
              <a:rPr lang="zh-CN" altLang="zh-CN" sz="2100" dirty="0">
                <a:latin typeface="Times New Roman" panose="02020603050405020304" pitchFamily="18" charset="0"/>
                <a:ea typeface="宋体" panose="02010600030101010101" pitchFamily="2" charset="-122"/>
              </a:rPr>
              <a:t>（</a:t>
            </a:r>
            <a:r>
              <a:rPr lang="en-US" altLang="zh-CN" sz="2100" dirty="0">
                <a:latin typeface="Times New Roman" panose="02020603050405020304" pitchFamily="18" charset="0"/>
                <a:ea typeface="宋体" panose="02010600030101010101" pitchFamily="2" charset="-122"/>
              </a:rPr>
              <a:t>20.22mm×22.71mm</a:t>
            </a:r>
            <a:r>
              <a:rPr lang="zh-CN" altLang="zh-CN"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lnSpc>
                <a:spcPct val="150000"/>
              </a:lnSpc>
            </a:pPr>
            <a:r>
              <a:rPr lang="zh-CN" altLang="zh-CN" sz="2100" dirty="0" smtClean="0">
                <a:latin typeface="Times New Roman" panose="02020603050405020304" pitchFamily="18" charset="0"/>
                <a:ea typeface="宋体" panose="02010600030101010101" pitchFamily="2" charset="-122"/>
              </a:rPr>
              <a:t>每</a:t>
            </a:r>
            <a:r>
              <a:rPr lang="zh-CN" altLang="zh-CN" sz="2100" dirty="0">
                <a:latin typeface="Times New Roman" panose="02020603050405020304" pitchFamily="18" charset="0"/>
                <a:ea typeface="宋体" panose="02010600030101010101" pitchFamily="2" charset="-122"/>
              </a:rPr>
              <a:t>块芯片上有</a:t>
            </a:r>
            <a:r>
              <a:rPr lang="en-US" altLang="zh-CN" sz="2100" dirty="0">
                <a:latin typeface="Times New Roman" panose="02020603050405020304" pitchFamily="18" charset="0"/>
                <a:ea typeface="宋体" panose="02010600030101010101" pitchFamily="2" charset="-122"/>
              </a:rPr>
              <a:t>89</a:t>
            </a:r>
            <a:r>
              <a:rPr lang="zh-CN" altLang="zh-CN" sz="2100" dirty="0">
                <a:latin typeface="Times New Roman" panose="02020603050405020304" pitchFamily="18" charset="0"/>
                <a:ea typeface="宋体" panose="02010600030101010101" pitchFamily="2" charset="-122"/>
              </a:rPr>
              <a:t>万个像素矩阵（</a:t>
            </a:r>
            <a:r>
              <a:rPr lang="en-US" altLang="zh-CN" sz="2100" dirty="0">
                <a:latin typeface="Times New Roman" panose="02020603050405020304" pitchFamily="18" charset="0"/>
                <a:ea typeface="宋体" panose="02010600030101010101" pitchFamily="2" charset="-122"/>
              </a:rPr>
              <a:t>928(Rows)×960(Columns)</a:t>
            </a:r>
            <a:r>
              <a:rPr lang="zh-CN" altLang="zh-CN"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1">
              <a:lnSpc>
                <a:spcPct val="150000"/>
              </a:lnSpc>
            </a:pPr>
            <a:r>
              <a:rPr lang="zh-CN" altLang="zh-CN" sz="2100" dirty="0" smtClean="0">
                <a:latin typeface="Times New Roman" panose="02020603050405020304" pitchFamily="18" charset="0"/>
                <a:ea typeface="宋体" panose="02010600030101010101" pitchFamily="2" charset="-122"/>
              </a:rPr>
              <a:t>芯片工作方式</a:t>
            </a:r>
            <a:r>
              <a:rPr lang="zh-CN" altLang="en-US" sz="2100" dirty="0" smtClean="0">
                <a:latin typeface="Times New Roman" panose="02020603050405020304" pitchFamily="18" charset="0"/>
                <a:ea typeface="宋体" panose="02010600030101010101" pitchFamily="2" charset="-122"/>
              </a:rPr>
              <a:t>：</a:t>
            </a:r>
            <a:endParaRPr lang="en-US" altLang="zh-CN" sz="2100" dirty="0">
              <a:latin typeface="Times New Roman" panose="02020603050405020304" pitchFamily="18" charset="0"/>
              <a:ea typeface="宋体" panose="02010600030101010101" pitchFamily="2" charset="-122"/>
            </a:endParaRPr>
          </a:p>
          <a:p>
            <a:pPr lvl="2">
              <a:lnSpc>
                <a:spcPct val="150000"/>
              </a:lnSpc>
            </a:pPr>
            <a:r>
              <a:rPr lang="zh-CN" altLang="zh-CN" sz="2100" dirty="0" smtClean="0">
                <a:latin typeface="Times New Roman" panose="02020603050405020304" pitchFamily="18" charset="0"/>
                <a:ea typeface="宋体" panose="02010600030101010101" pitchFamily="2" charset="-122"/>
              </a:rPr>
              <a:t>每</a:t>
            </a:r>
            <a:r>
              <a:rPr lang="zh-CN" altLang="zh-CN" sz="2100" dirty="0">
                <a:latin typeface="Times New Roman" panose="02020603050405020304" pitchFamily="18" charset="0"/>
                <a:ea typeface="宋体" panose="02010600030101010101" pitchFamily="2" charset="-122"/>
              </a:rPr>
              <a:t>一个像素包含一个放大和相关双采样</a:t>
            </a:r>
            <a:r>
              <a:rPr lang="zh-CN" altLang="zh-CN" sz="2100" dirty="0" smtClean="0">
                <a:latin typeface="Times New Roman" panose="02020603050405020304" pitchFamily="18" charset="0"/>
                <a:ea typeface="宋体" panose="02010600030101010101" pitchFamily="2" charset="-122"/>
              </a:rPr>
              <a:t>电路</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2">
              <a:lnSpc>
                <a:spcPct val="150000"/>
              </a:lnSpc>
            </a:pPr>
            <a:r>
              <a:rPr lang="zh-CN" altLang="zh-CN" sz="2100" dirty="0" smtClean="0">
                <a:latin typeface="Times New Roman" panose="02020603050405020304" pitchFamily="18" charset="0"/>
                <a:ea typeface="宋体" panose="02010600030101010101" pitchFamily="2" charset="-122"/>
              </a:rPr>
              <a:t>每</a:t>
            </a:r>
            <a:r>
              <a:rPr lang="zh-CN" altLang="zh-CN" sz="2100" dirty="0">
                <a:latin typeface="Times New Roman" panose="02020603050405020304" pitchFamily="18" charset="0"/>
                <a:ea typeface="宋体" panose="02010600030101010101" pitchFamily="2" charset="-122"/>
              </a:rPr>
              <a:t>一列的末端配有一个甄别器，甄别器的阈值可通过慢控制来</a:t>
            </a:r>
            <a:r>
              <a:rPr lang="zh-CN" altLang="zh-CN" sz="2100" dirty="0" smtClean="0">
                <a:latin typeface="Times New Roman" panose="02020603050405020304" pitchFamily="18" charset="0"/>
                <a:ea typeface="宋体" panose="02010600030101010101" pitchFamily="2" charset="-122"/>
              </a:rPr>
              <a:t>设置</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2">
              <a:lnSpc>
                <a:spcPct val="150000"/>
              </a:lnSpc>
            </a:pPr>
            <a:r>
              <a:rPr lang="zh-CN" altLang="zh-CN" sz="2100" dirty="0" smtClean="0">
                <a:latin typeface="Times New Roman" panose="02020603050405020304" pitchFamily="18" charset="0"/>
                <a:ea typeface="宋体" panose="02010600030101010101" pitchFamily="2" charset="-122"/>
              </a:rPr>
              <a:t>一行</a:t>
            </a:r>
            <a:r>
              <a:rPr lang="zh-CN" altLang="zh-CN" sz="2100" dirty="0">
                <a:latin typeface="Times New Roman" panose="02020603050405020304" pitchFamily="18" charset="0"/>
                <a:ea typeface="宋体" panose="02010600030101010101" pitchFamily="2" charset="-122"/>
              </a:rPr>
              <a:t>一行的读出信号，信号经模数转换后，数字信号进行零</a:t>
            </a:r>
            <a:r>
              <a:rPr lang="zh-CN" altLang="zh-CN" sz="2100" dirty="0" smtClean="0">
                <a:latin typeface="Times New Roman" panose="02020603050405020304" pitchFamily="18" charset="0"/>
                <a:ea typeface="宋体" panose="02010600030101010101" pitchFamily="2" charset="-122"/>
              </a:rPr>
              <a:t>压缩</a:t>
            </a:r>
            <a:r>
              <a:rPr lang="zh-CN" altLang="en-US" sz="2100" dirty="0" smtClean="0">
                <a:latin typeface="Times New Roman" panose="02020603050405020304" pitchFamily="18" charset="0"/>
                <a:ea typeface="宋体" panose="02010600030101010101" pitchFamily="2" charset="-122"/>
              </a:rPr>
              <a:t>；</a:t>
            </a:r>
            <a:endParaRPr lang="en-US" altLang="zh-CN" sz="2100" dirty="0" smtClean="0">
              <a:latin typeface="Times New Roman" panose="02020603050405020304" pitchFamily="18" charset="0"/>
              <a:ea typeface="宋体" panose="02010600030101010101" pitchFamily="2" charset="-122"/>
            </a:endParaRPr>
          </a:p>
          <a:p>
            <a:pPr lvl="2">
              <a:lnSpc>
                <a:spcPct val="150000"/>
              </a:lnSpc>
            </a:pPr>
            <a:r>
              <a:rPr lang="zh-CN" altLang="zh-CN" sz="2100" dirty="0" smtClean="0">
                <a:latin typeface="Times New Roman" panose="02020603050405020304" pitchFamily="18" charset="0"/>
                <a:ea typeface="宋体" panose="02010600030101010101" pitchFamily="2" charset="-122"/>
              </a:rPr>
              <a:t>最后</a:t>
            </a:r>
            <a:r>
              <a:rPr lang="zh-CN" altLang="zh-CN" sz="2100" dirty="0">
                <a:latin typeface="Times New Roman" panose="02020603050405020304" pitchFamily="18" charset="0"/>
                <a:ea typeface="宋体" panose="02010600030101010101" pitchFamily="2" charset="-122"/>
              </a:rPr>
              <a:t>再一行一行的存入内存模块，有两个内存模块分别进行读和写</a:t>
            </a:r>
            <a:r>
              <a:rPr lang="zh-CN" altLang="zh-CN" sz="2100" dirty="0" smtClean="0">
                <a:latin typeface="Times New Roman" panose="02020603050405020304" pitchFamily="18" charset="0"/>
                <a:ea typeface="宋体" panose="02010600030101010101" pitchFamily="2" charset="-122"/>
              </a:rPr>
              <a:t>。</a:t>
            </a:r>
            <a:endParaRPr lang="zh-CN" altLang="zh-CN" sz="2100" dirty="0">
              <a:latin typeface="Times New Roman" panose="02020603050405020304" pitchFamily="18" charset="0"/>
              <a:ea typeface="宋体" panose="02010600030101010101" pitchFamily="2" charset="-122"/>
            </a:endParaRPr>
          </a:p>
          <a:p>
            <a:pPr lvl="1">
              <a:lnSpc>
                <a:spcPct val="150000"/>
              </a:lnSpc>
            </a:pPr>
            <a:r>
              <a:rPr lang="zh-CN" altLang="zh-CN" sz="2100" dirty="0" smtClean="0">
                <a:latin typeface="Times New Roman" panose="02020603050405020304" pitchFamily="18" charset="0"/>
                <a:ea typeface="宋体" panose="02010600030101010101" pitchFamily="2" charset="-122"/>
              </a:rPr>
              <a:t>芯片</a:t>
            </a:r>
            <a:r>
              <a:rPr lang="zh-CN" altLang="en-US" sz="2100" dirty="0" smtClean="0">
                <a:latin typeface="Times New Roman" panose="02020603050405020304" pitchFamily="18" charset="0"/>
                <a:ea typeface="宋体" panose="02010600030101010101" pitchFamily="2" charset="-122"/>
              </a:rPr>
              <a:t>具有</a:t>
            </a:r>
            <a:r>
              <a:rPr lang="en-US" altLang="zh-CN" sz="2100" dirty="0" smtClean="0">
                <a:latin typeface="Times New Roman" panose="02020603050405020304" pitchFamily="18" charset="0"/>
                <a:ea typeface="宋体" panose="02010600030101010101" pitchFamily="2" charset="-122"/>
              </a:rPr>
              <a:t>80MHz</a:t>
            </a:r>
            <a:r>
              <a:rPr lang="zh-CN" altLang="zh-CN" sz="2100" dirty="0">
                <a:latin typeface="Times New Roman" panose="02020603050405020304" pitchFamily="18" charset="0"/>
                <a:ea typeface="宋体" panose="02010600030101010101" pitchFamily="2" charset="-122"/>
              </a:rPr>
              <a:t>和</a:t>
            </a:r>
            <a:r>
              <a:rPr lang="en-US" altLang="zh-CN" sz="2100" dirty="0">
                <a:latin typeface="Times New Roman" panose="02020603050405020304" pitchFamily="18" charset="0"/>
                <a:ea typeface="宋体" panose="02010600030101010101" pitchFamily="2" charset="-122"/>
              </a:rPr>
              <a:t>160MHz</a:t>
            </a:r>
            <a:r>
              <a:rPr lang="zh-CN" altLang="zh-CN" sz="2100" dirty="0">
                <a:latin typeface="Times New Roman" panose="02020603050405020304" pitchFamily="18" charset="0"/>
                <a:ea typeface="宋体" panose="02010600030101010101" pitchFamily="2" charset="-122"/>
              </a:rPr>
              <a:t>两种工作</a:t>
            </a:r>
            <a:r>
              <a:rPr lang="zh-CN" altLang="zh-CN" sz="2100" dirty="0" smtClean="0">
                <a:latin typeface="Times New Roman" panose="02020603050405020304" pitchFamily="18" charset="0"/>
                <a:ea typeface="宋体" panose="02010600030101010101" pitchFamily="2" charset="-122"/>
              </a:rPr>
              <a:t>模式，</a:t>
            </a:r>
            <a:r>
              <a:rPr lang="zh-CN" altLang="zh-CN" sz="2100" dirty="0">
                <a:latin typeface="Times New Roman" panose="02020603050405020304" pitchFamily="18" charset="0"/>
                <a:ea typeface="宋体" panose="02010600030101010101" pitchFamily="2" charset="-122"/>
              </a:rPr>
              <a:t>每一种工作模式又分别</a:t>
            </a:r>
            <a:r>
              <a:rPr lang="zh-CN" altLang="zh-CN" sz="2100" dirty="0" smtClean="0">
                <a:latin typeface="Times New Roman" panose="02020603050405020304" pitchFamily="18" charset="0"/>
                <a:ea typeface="宋体" panose="02010600030101010101" pitchFamily="2" charset="-122"/>
              </a:rPr>
              <a:t>有</a:t>
            </a:r>
            <a:r>
              <a:rPr lang="zh-CN" altLang="en-US" sz="2100" dirty="0" smtClean="0">
                <a:latin typeface="Times New Roman" panose="02020603050405020304" pitchFamily="18" charset="0"/>
                <a:ea typeface="宋体" panose="02010600030101010101" pitchFamily="2" charset="-122"/>
              </a:rPr>
              <a:t>单通道</a:t>
            </a:r>
            <a:r>
              <a:rPr lang="en-US" altLang="zh-CN" sz="2100" dirty="0" smtClean="0">
                <a:latin typeface="Times New Roman" panose="02020603050405020304" pitchFamily="18" charset="0"/>
                <a:ea typeface="宋体" panose="02010600030101010101" pitchFamily="2" charset="-122"/>
              </a:rPr>
              <a:t>/</a:t>
            </a:r>
            <a:r>
              <a:rPr lang="zh-CN" altLang="en-US" sz="2100" dirty="0" smtClean="0">
                <a:latin typeface="Times New Roman" panose="02020603050405020304" pitchFamily="18" charset="0"/>
                <a:ea typeface="宋体" panose="02010600030101010101" pitchFamily="2" charset="-122"/>
              </a:rPr>
              <a:t>双通道</a:t>
            </a:r>
            <a:r>
              <a:rPr lang="zh-CN" altLang="zh-CN" sz="2100" dirty="0" smtClean="0">
                <a:latin typeface="Times New Roman" panose="02020603050405020304" pitchFamily="18" charset="0"/>
                <a:ea typeface="宋体" panose="02010600030101010101" pitchFamily="2" charset="-122"/>
              </a:rPr>
              <a:t>两种</a:t>
            </a:r>
            <a:r>
              <a:rPr lang="zh-CN" altLang="zh-CN" sz="2100" dirty="0">
                <a:latin typeface="Times New Roman" panose="02020603050405020304" pitchFamily="18" charset="0"/>
                <a:ea typeface="宋体" panose="02010600030101010101" pitchFamily="2" charset="-122"/>
              </a:rPr>
              <a:t>读出</a:t>
            </a:r>
            <a:r>
              <a:rPr lang="zh-CN" altLang="zh-CN" sz="2100" dirty="0" smtClean="0">
                <a:latin typeface="Times New Roman" panose="02020603050405020304" pitchFamily="18" charset="0"/>
                <a:ea typeface="宋体" panose="02010600030101010101" pitchFamily="2" charset="-122"/>
              </a:rPr>
              <a:t>模式。</a:t>
            </a:r>
            <a:endParaRPr lang="zh-CN" altLang="zh-CN" sz="2100" dirty="0">
              <a:latin typeface="Times New Roman" panose="02020603050405020304" pitchFamily="18" charset="0"/>
              <a:ea typeface="宋体" panose="02010600030101010101" pitchFamily="2" charset="-122"/>
            </a:endParaRPr>
          </a:p>
        </p:txBody>
      </p:sp>
      <p:sp>
        <p:nvSpPr>
          <p:cNvPr id="11" name="灯片编号占位符 10"/>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9093"/>
    </mc:Choice>
    <mc:Fallback>
      <p:transition spd="slow" advTm="2909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11586" y="88615"/>
            <a:ext cx="9426114" cy="548640"/>
          </a:xfrm>
        </p:spPr>
        <p:txBody>
          <a:bodyPr>
            <a:noAutofit/>
          </a:bodyPr>
          <a:lstStyle/>
          <a:p>
            <a:pPr lvl="2" algn="l" rtl="0">
              <a:lnSpc>
                <a:spcPct val="90000"/>
              </a:lnSpc>
              <a:spcBef>
                <a:spcPct val="0"/>
              </a:spcBef>
            </a:pP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前端子系统介绍</a:t>
            </a:r>
            <a:r>
              <a:rPr lang="en-US" altLang="zh-CN"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baseline="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电子学简介</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49144" y="714343"/>
            <a:ext cx="8279122" cy="4118565"/>
          </a:xfrm>
        </p:spPr>
        <p:txBody>
          <a:bodyPr>
            <a:normAutofit/>
          </a:bodyPr>
          <a:lstStyle/>
          <a:p>
            <a:r>
              <a:rPr lang="zh-CN" altLang="en-US" sz="2400" b="1" baseline="0" dirty="0" smtClean="0">
                <a:latin typeface="Times New Roman" panose="02020603050405020304" pitchFamily="18" charset="0"/>
                <a:ea typeface="宋体" panose="02010600030101010101" pitchFamily="2" charset="-122"/>
                <a:cs typeface="Times New Roman" panose="02020603050405020304" pitchFamily="18" charset="0"/>
              </a:rPr>
              <a:t>电子学分两级</a:t>
            </a:r>
            <a:endParaRPr lang="en-US" altLang="zh-CN" sz="2400" b="1"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000" b="1" baseline="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en-US" b="1" baseline="0" dirty="0" smtClean="0">
                <a:latin typeface="Times New Roman" panose="02020603050405020304" pitchFamily="18" charset="0"/>
                <a:ea typeface="宋体" panose="02010600030101010101" pitchFamily="2" charset="-122"/>
                <a:cs typeface="Times New Roman" panose="02020603050405020304" pitchFamily="18" charset="0"/>
              </a:rPr>
              <a:t>第一级：</a:t>
            </a:r>
            <a:r>
              <a:rPr lang="zh-CN" altLang="en-US" baseline="0" dirty="0" smtClean="0">
                <a:latin typeface="Times New Roman" panose="02020603050405020304" pitchFamily="18" charset="0"/>
                <a:ea typeface="宋体" panose="02010600030101010101" pitchFamily="2" charset="-122"/>
                <a:cs typeface="Times New Roman" panose="02020603050405020304" pitchFamily="18" charset="0"/>
              </a:rPr>
              <a:t>部署于探测模块</a:t>
            </a:r>
            <a:endParaRPr lang="en-US" altLang="zh-CN"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探测模块每个芯片数据汇总到该探测模块的</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FMC</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模块；</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10</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个芯片数据发送至后一级电子学数据处理板。</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endParaRPr lang="en-US" altLang="zh-CN" b="1" baseline="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b="1" baseline="0" dirty="0" smtClean="0">
                <a:latin typeface="Times New Roman" panose="02020603050405020304" pitchFamily="18" charset="0"/>
                <a:ea typeface="宋体" panose="02010600030101010101" pitchFamily="2" charset="-122"/>
                <a:cs typeface="Times New Roman" panose="02020603050405020304" pitchFamily="18" charset="0"/>
              </a:rPr>
              <a:t>第二级：</a:t>
            </a:r>
            <a:r>
              <a:rPr lang="zh-CN" altLang="en-US" baseline="0" dirty="0" smtClean="0">
                <a:latin typeface="Times New Roman" panose="02020603050405020304" pitchFamily="18" charset="0"/>
                <a:ea typeface="宋体" panose="02010600030101010101" pitchFamily="2" charset="-122"/>
                <a:cs typeface="Times New Roman" panose="02020603050405020304" pitchFamily="18" charset="0"/>
              </a:rPr>
              <a:t>电子学数据处理板</a:t>
            </a:r>
            <a:endParaRPr lang="en-US" altLang="zh-CN"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a:latin typeface="Times New Roman" panose="02020603050405020304" pitchFamily="18" charset="0"/>
                <a:ea typeface="宋体" panose="02010600030101010101" pitchFamily="2" charset="-122"/>
                <a:cs typeface="Times New Roman" panose="02020603050405020304" pitchFamily="18" charset="0"/>
              </a:rPr>
              <a:t>接收前</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一级数据；</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对</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FMC</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传输的数据进行解析、处理与组装；</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发送至</a:t>
            </a:r>
            <a:r>
              <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rPr>
              <a:t>DAQ</a:t>
            </a:r>
            <a:r>
              <a:rPr lang="zh-CN" altLang="en-US" sz="2100" baseline="0" dirty="0" smtClean="0">
                <a:latin typeface="Times New Roman" panose="02020603050405020304" pitchFamily="18" charset="0"/>
                <a:ea typeface="宋体" panose="02010600030101010101" pitchFamily="2" charset="-122"/>
                <a:cs typeface="Times New Roman" panose="02020603050405020304" pitchFamily="18" charset="0"/>
              </a:rPr>
              <a:t>交换机。</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灯片编号占位符 14"/>
          <p:cNvSpPr>
            <a:spLocks noGrp="1"/>
          </p:cNvSpPr>
          <p:nvPr>
            <p:ph type="sldNum" sz="quarter" idx="12"/>
          </p:nvPr>
        </p:nvSpPr>
        <p:spPr/>
        <p:txBody>
          <a:bodyPr/>
          <a:lstStyle/>
          <a:p>
            <a:fld id="{640EC497-0B7A-481F-A3AE-3CBC1239066C}" type="slidenum">
              <a:rPr lang="zh-CN" altLang="en-US" smtClean="0"/>
            </a:fld>
            <a:endParaRPr lang="zh-CN" altLang="en-US" dirty="0"/>
          </a:p>
        </p:txBody>
      </p:sp>
      <p:pic>
        <p:nvPicPr>
          <p:cNvPr id="4" name="图片 3"/>
          <p:cNvPicPr>
            <a:picLocks noChangeAspect="1"/>
          </p:cNvPicPr>
          <p:nvPr/>
        </p:nvPicPr>
        <p:blipFill rotWithShape="1">
          <a:blip r:embed="rId1"/>
          <a:srcRect l="11986" r="18842"/>
          <a:stretch>
            <a:fillRect/>
          </a:stretch>
        </p:blipFill>
        <p:spPr>
          <a:xfrm rot="16200000">
            <a:off x="4611647" y="2997080"/>
            <a:ext cx="2075380" cy="4752611"/>
          </a:xfrm>
          <a:prstGeom prst="rect">
            <a:avLst/>
          </a:prstGeom>
        </p:spPr>
      </p:pic>
      <p:sp>
        <p:nvSpPr>
          <p:cNvPr id="5" name="矩形 4"/>
          <p:cNvSpPr/>
          <p:nvPr/>
        </p:nvSpPr>
        <p:spPr>
          <a:xfrm>
            <a:off x="3273031" y="5198726"/>
            <a:ext cx="2994206" cy="1140429"/>
          </a:xfrm>
          <a:prstGeom prst="rect">
            <a:avLst/>
          </a:prstGeom>
          <a:noFill/>
          <a:ln w="285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333023" y="5198726"/>
            <a:ext cx="1280127" cy="113871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8660" y="5305197"/>
            <a:ext cx="2723823" cy="369332"/>
          </a:xfrm>
          <a:prstGeom prst="rect">
            <a:avLst/>
          </a:prstGeom>
          <a:noFill/>
        </p:spPr>
        <p:txBody>
          <a:bodyPr wrap="none" rtlCol="0">
            <a:spAutoFit/>
          </a:bodyPr>
          <a:lstStyle/>
          <a:p>
            <a:r>
              <a:rPr lang="zh-CN" altLang="en-US" dirty="0"/>
              <a:t>探测器</a:t>
            </a:r>
            <a:r>
              <a:rPr lang="zh-CN" altLang="en-US" dirty="0" smtClean="0"/>
              <a:t>系统与电子学系统</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69239"/>
    </mc:Choice>
    <mc:Fallback>
      <p:transition spd="slow" advTm="692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49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9679" y="-289573"/>
            <a:ext cx="7886700" cy="1325563"/>
          </a:xfrm>
        </p:spPr>
        <p:txBody>
          <a:bodyPr/>
          <a:lstStyle/>
          <a:p>
            <a:r>
              <a:rPr lang="zh-CN" altLang="en-US" b="1" dirty="0" smtClean="0">
                <a:solidFill>
                  <a:schemeClr val="bg1"/>
                </a:solidFill>
                <a:latin typeface="Times New Roman" panose="02020603050405020304" pitchFamily="18" charset="0"/>
                <a:ea typeface="宋体" panose="02010600030101010101" pitchFamily="2" charset="-122"/>
              </a:rPr>
              <a:t>需求分析与方案设计</a:t>
            </a:r>
            <a:r>
              <a:rPr lang="en-US" altLang="zh-CN" b="1" dirty="0" smtClean="0">
                <a:solidFill>
                  <a:schemeClr val="bg1"/>
                </a:solidFill>
                <a:latin typeface="Times New Roman" panose="02020603050405020304" pitchFamily="18" charset="0"/>
                <a:ea typeface="宋体" panose="02010600030101010101" pitchFamily="2" charset="-122"/>
              </a:rPr>
              <a:t>——</a:t>
            </a:r>
            <a:r>
              <a:rPr lang="zh-CN" altLang="en-US" b="1" dirty="0" smtClean="0">
                <a:solidFill>
                  <a:schemeClr val="bg1"/>
                </a:solidFill>
                <a:latin typeface="Times New Roman" panose="02020603050405020304" pitchFamily="18" charset="0"/>
                <a:ea typeface="宋体" panose="02010600030101010101" pitchFamily="2" charset="-122"/>
              </a:rPr>
              <a:t>性能需求</a:t>
            </a:r>
            <a:endParaRPr lang="zh-CN" altLang="en-US" b="1" baseline="0" dirty="0">
              <a:solidFill>
                <a:schemeClr val="bg1"/>
              </a:solidFill>
              <a:latin typeface="Times New Roman" panose="02020603050405020304" pitchFamily="18" charset="0"/>
              <a:ea typeface="宋体" panose="02010600030101010101" pitchFamily="2" charset="-122"/>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
        <p:nvSpPr>
          <p:cNvPr id="3" name="文本框 2"/>
          <p:cNvSpPr txBox="1"/>
          <p:nvPr/>
        </p:nvSpPr>
        <p:spPr>
          <a:xfrm>
            <a:off x="228600" y="799465"/>
            <a:ext cx="8686165" cy="5908040"/>
          </a:xfrm>
          <a:prstGeom prst="rect">
            <a:avLst/>
          </a:prstGeom>
          <a:noFill/>
        </p:spPr>
        <p:txBody>
          <a:bodyPr wrap="square" rtlCol="0">
            <a:spAutoFit/>
          </a:bodyPr>
          <a:p>
            <a:pPr marL="342900" indent="-342900">
              <a:buFont typeface="Arial" panose="020B0604020202020204" pitchFamily="34" charset="0"/>
              <a:buChar char="•"/>
            </a:pPr>
            <a:r>
              <a:rPr lang="zh-CN" altLang="zh-CN" sz="2400" b="1">
                <a:latin typeface="Times New Roman" panose="02020603050405020304" pitchFamily="18" charset="0"/>
                <a:ea typeface="宋体" panose="02010600030101010101" pitchFamily="2" charset="-122"/>
              </a:rPr>
              <a:t>数据量计算</a:t>
            </a:r>
            <a:endParaRPr lang="zh-CN" altLang="zh-CN" sz="2400" b="1">
              <a:latin typeface="Times New Roman" panose="02020603050405020304" pitchFamily="18" charset="0"/>
              <a:ea typeface="宋体" panose="02010600030101010101" pitchFamily="2" charset="-122"/>
            </a:endParaRPr>
          </a:p>
          <a:p>
            <a:endParaRPr lang="zh-CN" altLang="zh-CN" sz="21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altLang="zh-CN" sz="2100">
                <a:latin typeface="Times New Roman" panose="02020603050405020304" pitchFamily="18" charset="0"/>
                <a:ea typeface="宋体" panose="02010600030101010101" pitchFamily="2" charset="-122"/>
              </a:rPr>
              <a:t>MAPS</a:t>
            </a:r>
            <a:r>
              <a:rPr lang="zh-CN" altLang="en-US" sz="2100">
                <a:latin typeface="Times New Roman" panose="02020603050405020304" pitchFamily="18" charset="0"/>
                <a:ea typeface="宋体" panose="02010600030101010101" pitchFamily="2" charset="-122"/>
              </a:rPr>
              <a:t>项目中计数率的验收指标为</a:t>
            </a:r>
            <a:r>
              <a:rPr lang="en-US" altLang="zh-CN" sz="2100">
                <a:latin typeface="Times New Roman" panose="02020603050405020304" pitchFamily="18" charset="0"/>
                <a:ea typeface="宋体" panose="02010600030101010101" pitchFamily="2" charset="-122"/>
              </a:rPr>
              <a:t>10KHz/cm</a:t>
            </a:r>
            <a:r>
              <a:rPr lang="en-US" altLang="zh-CN" sz="2100" baseline="30000">
                <a:latin typeface="Times New Roman" panose="02020603050405020304" pitchFamily="18" charset="0"/>
                <a:ea typeface="宋体" panose="02010600030101010101" pitchFamily="2" charset="-122"/>
              </a:rPr>
              <a:t>2</a:t>
            </a:r>
            <a:r>
              <a:rPr lang="zh-CN" altLang="en-US" sz="2100">
                <a:latin typeface="Times New Roman" panose="02020603050405020304" pitchFamily="18" charset="0"/>
                <a:ea typeface="宋体" panose="02010600030101010101" pitchFamily="2" charset="-122"/>
              </a:rPr>
              <a:t>；</a:t>
            </a:r>
            <a:endParaRPr lang="zh-CN" altLang="en-US" sz="21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zh-CN" altLang="en-US" sz="2100">
                <a:latin typeface="Times New Roman" panose="02020603050405020304" pitchFamily="18" charset="0"/>
                <a:ea typeface="宋体" panose="02010600030101010101" pitchFamily="2" charset="-122"/>
              </a:rPr>
              <a:t>芯片一次击中，最大的情况是周围</a:t>
            </a:r>
            <a:r>
              <a:rPr lang="en-US" altLang="zh-CN" sz="2100">
                <a:latin typeface="Times New Roman" panose="02020603050405020304" pitchFamily="18" charset="0"/>
                <a:ea typeface="宋体" panose="02010600030101010101" pitchFamily="2" charset="-122"/>
              </a:rPr>
              <a:t>25</a:t>
            </a:r>
            <a:r>
              <a:rPr lang="zh-CN" altLang="en-US" sz="2100">
                <a:latin typeface="Times New Roman" panose="02020603050405020304" pitchFamily="18" charset="0"/>
                <a:ea typeface="宋体" panose="02010600030101010101" pitchFamily="2" charset="-122"/>
              </a:rPr>
              <a:t>个像素点都着火：即</a:t>
            </a:r>
            <a:r>
              <a:rPr lang="en-US" altLang="zh-CN" sz="2100">
                <a:latin typeface="Times New Roman" panose="02020603050405020304" pitchFamily="18" charset="0"/>
                <a:ea typeface="宋体" panose="02010600030101010101" pitchFamily="2" charset="-122"/>
              </a:rPr>
              <a:t>5×5</a:t>
            </a:r>
            <a:r>
              <a:rPr lang="zh-CN" altLang="en-US" sz="2100">
                <a:latin typeface="Times New Roman" panose="02020603050405020304" pitchFamily="18" charset="0"/>
                <a:ea typeface="宋体" panose="02010600030101010101" pitchFamily="2" charset="-122"/>
              </a:rPr>
              <a:t>个</a:t>
            </a:r>
            <a:r>
              <a:rPr lang="en-US" altLang="zh-CN" sz="2100">
                <a:latin typeface="Times New Roman" panose="02020603050405020304" pitchFamily="18" charset="0"/>
                <a:ea typeface="宋体" panose="02010600030101010101" pitchFamily="2" charset="-122"/>
              </a:rPr>
              <a:t>pixel</a:t>
            </a:r>
            <a:r>
              <a:rPr lang="zh-CN" altLang="en-US" sz="2100">
                <a:latin typeface="Times New Roman" panose="02020603050405020304" pitchFamily="18" charset="0"/>
                <a:ea typeface="宋体" panose="02010600030101010101" pitchFamily="2" charset="-122"/>
              </a:rPr>
              <a:t>构成一个簇（</a:t>
            </a:r>
            <a:r>
              <a:rPr lang="en-US" altLang="zh-CN" sz="2100">
                <a:latin typeface="Times New Roman" panose="02020603050405020304" pitchFamily="18" charset="0"/>
                <a:ea typeface="宋体" panose="02010600030101010101" pitchFamily="2" charset="-122"/>
              </a:rPr>
              <a:t>Cluster</a:t>
            </a:r>
            <a:r>
              <a:rPr lang="zh-CN" altLang="en-US" sz="2100">
                <a:latin typeface="Times New Roman" panose="02020603050405020304" pitchFamily="18" charset="0"/>
                <a:ea typeface="宋体" panose="02010600030101010101" pitchFamily="2" charset="-122"/>
              </a:rPr>
              <a:t>）都会产生数据；</a:t>
            </a:r>
            <a:endParaRPr lang="en-US" altLang="zh-CN" sz="21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zh-CN" altLang="en-US" sz="2100">
                <a:latin typeface="Times New Roman" panose="02020603050405020304" pitchFamily="18" charset="0"/>
                <a:ea typeface="宋体" panose="02010600030101010101" pitchFamily="2" charset="-122"/>
              </a:rPr>
              <a:t>一个</a:t>
            </a:r>
            <a:r>
              <a:rPr lang="en-US" altLang="zh-CN" sz="2100">
                <a:latin typeface="Times New Roman" panose="02020603050405020304" pitchFamily="18" charset="0"/>
                <a:ea typeface="宋体" panose="02010600030101010101" pitchFamily="2" charset="-122"/>
              </a:rPr>
              <a:t>Cluster</a:t>
            </a:r>
            <a:r>
              <a:rPr lang="zh-CN" altLang="en-US" sz="2100">
                <a:latin typeface="Times New Roman" panose="02020603050405020304" pitchFamily="18" charset="0"/>
                <a:ea typeface="宋体" panose="02010600030101010101" pitchFamily="2" charset="-122"/>
              </a:rPr>
              <a:t>中，</a:t>
            </a:r>
            <a:r>
              <a:rPr lang="en-US" altLang="zh-CN" sz="2100">
                <a:latin typeface="Times New Roman" panose="02020603050405020304" pitchFamily="18" charset="0"/>
                <a:ea typeface="宋体" panose="02010600030101010101" pitchFamily="2" charset="-122"/>
              </a:rPr>
              <a:t>25</a:t>
            </a:r>
            <a:r>
              <a:rPr lang="zh-CN" altLang="en-US" sz="2100">
                <a:latin typeface="Times New Roman" panose="02020603050405020304" pitchFamily="18" charset="0"/>
                <a:ea typeface="宋体" panose="02010600030101010101" pitchFamily="2" charset="-122"/>
              </a:rPr>
              <a:t>个像素点着火需要用的数据长度为（</a:t>
            </a:r>
            <a:r>
              <a:rPr lang="en-US" altLang="zh-CN" sz="2100">
                <a:latin typeface="Times New Roman" panose="02020603050405020304" pitchFamily="18" charset="0"/>
                <a:ea typeface="宋体" panose="02010600030101010101" pitchFamily="2" charset="-122"/>
              </a:rPr>
              <a:t>30+16</a:t>
            </a:r>
            <a:r>
              <a:rPr lang="zh-CN" altLang="en-US" sz="2100">
                <a:latin typeface="Times New Roman" panose="02020603050405020304" pitchFamily="18" charset="0"/>
                <a:ea typeface="宋体" panose="02010600030101010101" pitchFamily="2" charset="-122"/>
              </a:rPr>
              <a:t>）</a:t>
            </a:r>
            <a:r>
              <a:rPr lang="en-US" altLang="zh-CN" sz="2100">
                <a:latin typeface="Times New Roman" panose="02020603050405020304" pitchFamily="18" charset="0"/>
                <a:ea typeface="宋体" panose="02010600030101010101" pitchFamily="2" charset="-122"/>
              </a:rPr>
              <a:t>=46</a:t>
            </a:r>
            <a:r>
              <a:rPr lang="zh-CN" altLang="en-US" sz="2100">
                <a:latin typeface="Times New Roman" panose="02020603050405020304" pitchFamily="18" charset="0"/>
                <a:ea typeface="宋体" panose="02010600030101010101" pitchFamily="2" charset="-122"/>
              </a:rPr>
              <a:t>字节表示。其中</a:t>
            </a:r>
            <a:r>
              <a:rPr lang="en-US" altLang="zh-CN" sz="2100">
                <a:latin typeface="Times New Roman" panose="02020603050405020304" pitchFamily="18" charset="0"/>
                <a:ea typeface="宋体" panose="02010600030101010101" pitchFamily="2" charset="-122"/>
              </a:rPr>
              <a:t>30</a:t>
            </a:r>
            <a:r>
              <a:rPr lang="zh-CN" altLang="en-US" sz="2100">
                <a:latin typeface="Times New Roman" panose="02020603050405020304" pitchFamily="18" charset="0"/>
                <a:ea typeface="宋体" panose="02010600030101010101" pitchFamily="2" charset="-122"/>
              </a:rPr>
              <a:t>字节是击中像素点的行列信息，</a:t>
            </a:r>
            <a:r>
              <a:rPr lang="en-US" altLang="zh-CN" sz="2100">
                <a:latin typeface="Times New Roman" panose="02020603050405020304" pitchFamily="18" charset="0"/>
                <a:ea typeface="宋体" panose="02010600030101010101" pitchFamily="2" charset="-122"/>
              </a:rPr>
              <a:t>16</a:t>
            </a:r>
            <a:r>
              <a:rPr lang="zh-CN" altLang="en-US" sz="2100">
                <a:latin typeface="Times New Roman" panose="02020603050405020304" pitchFamily="18" charset="0"/>
                <a:ea typeface="宋体" panose="02010600030101010101" pitchFamily="2" charset="-122"/>
              </a:rPr>
              <a:t>字节是数据帧头尾信息。一块</a:t>
            </a:r>
            <a:r>
              <a:rPr lang="en-US" altLang="zh-CN" sz="2100">
                <a:latin typeface="Times New Roman" panose="02020603050405020304" pitchFamily="18" charset="0"/>
                <a:ea typeface="宋体" panose="02010600030101010101" pitchFamily="2" charset="-122"/>
              </a:rPr>
              <a:t>MAPS</a:t>
            </a:r>
            <a:r>
              <a:rPr lang="zh-CN" altLang="en-US" sz="2100">
                <a:latin typeface="Times New Roman" panose="02020603050405020304" pitchFamily="18" charset="0"/>
                <a:ea typeface="宋体" panose="02010600030101010101" pitchFamily="2" charset="-122"/>
              </a:rPr>
              <a:t>像素芯片的面积约为</a:t>
            </a:r>
            <a:r>
              <a:rPr lang="en-US" altLang="zh-CN" sz="2100">
                <a:latin typeface="Times New Roman" panose="02020603050405020304" pitchFamily="18" charset="0"/>
                <a:ea typeface="宋体" panose="02010600030101010101" pitchFamily="2" charset="-122"/>
              </a:rPr>
              <a:t>4.6cm</a:t>
            </a:r>
            <a:r>
              <a:rPr lang="en-US" altLang="zh-CN" sz="2100" baseline="30000">
                <a:latin typeface="Times New Roman" panose="02020603050405020304" pitchFamily="18" charset="0"/>
                <a:ea typeface="宋体" panose="02010600030101010101" pitchFamily="2" charset="-122"/>
              </a:rPr>
              <a:t>2</a:t>
            </a:r>
            <a:r>
              <a:rPr lang="zh-CN" altLang="en-US" sz="2100">
                <a:latin typeface="Times New Roman" panose="02020603050405020304" pitchFamily="18" charset="0"/>
                <a:ea typeface="宋体" panose="02010600030101010101" pitchFamily="2" charset="-122"/>
              </a:rPr>
              <a:t>。因此，一块芯片每秒产生的最大总数据量为：</a:t>
            </a:r>
            <a:endParaRPr lang="zh-CN" altLang="en-US" sz="2100">
              <a:latin typeface="Times New Roman" panose="02020603050405020304" pitchFamily="18" charset="0"/>
              <a:ea typeface="宋体" panose="02010600030101010101" pitchFamily="2" charset="-122"/>
            </a:endParaRPr>
          </a:p>
          <a:p>
            <a:r>
              <a:rPr lang="en-US" altLang="zh-CN" sz="2100">
                <a:latin typeface="Times New Roman" panose="02020603050405020304" pitchFamily="18" charset="0"/>
                <a:ea typeface="宋体" panose="02010600030101010101" pitchFamily="2" charset="-122"/>
              </a:rPr>
              <a:t>	46bytes×4.6cm</a:t>
            </a:r>
            <a:r>
              <a:rPr lang="en-US" altLang="zh-CN" sz="2100" baseline="30000">
                <a:latin typeface="Times New Roman" panose="02020603050405020304" pitchFamily="18" charset="0"/>
                <a:ea typeface="宋体" panose="02010600030101010101" pitchFamily="2" charset="-122"/>
              </a:rPr>
              <a:t>2</a:t>
            </a:r>
            <a:r>
              <a:rPr lang="en-US" altLang="zh-CN" sz="2100">
                <a:latin typeface="Times New Roman" panose="02020603050405020304" pitchFamily="18" charset="0"/>
                <a:ea typeface="宋体" panose="02010600030101010101" pitchFamily="2" charset="-122"/>
              </a:rPr>
              <a:t>×10KHz/cm</a:t>
            </a:r>
            <a:r>
              <a:rPr lang="en-US" altLang="zh-CN" sz="2100" baseline="30000">
                <a:latin typeface="Times New Roman" panose="02020603050405020304" pitchFamily="18" charset="0"/>
                <a:ea typeface="宋体" panose="02010600030101010101" pitchFamily="2" charset="-122"/>
              </a:rPr>
              <a:t>2</a:t>
            </a:r>
            <a:r>
              <a:rPr lang="en-US" altLang="zh-CN" sz="2100">
                <a:latin typeface="Times New Roman" panose="02020603050405020304" pitchFamily="18" charset="0"/>
                <a:ea typeface="宋体" panose="02010600030101010101" pitchFamily="2" charset="-122"/>
              </a:rPr>
              <a:t>=2.116Mbytes/s</a:t>
            </a:r>
            <a:r>
              <a:rPr lang="zh-CN" altLang="en-US" sz="2100">
                <a:latin typeface="Times New Roman" panose="02020603050405020304" pitchFamily="18" charset="0"/>
                <a:ea typeface="宋体" panose="02010600030101010101" pitchFamily="2" charset="-122"/>
              </a:rPr>
              <a:t>；</a:t>
            </a:r>
            <a:endParaRPr lang="zh-CN" altLang="en-US" sz="21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zh-CN" altLang="en-US" sz="2100">
                <a:latin typeface="Times New Roman" panose="02020603050405020304" pitchFamily="18" charset="0"/>
                <a:ea typeface="宋体" panose="02010600030101010101" pitchFamily="2" charset="-122"/>
              </a:rPr>
              <a:t>一个探测模块每秒最大数据量为：</a:t>
            </a:r>
            <a:endParaRPr lang="zh-CN" altLang="en-US" sz="2100">
              <a:latin typeface="Times New Roman" panose="02020603050405020304" pitchFamily="18" charset="0"/>
              <a:ea typeface="宋体" panose="02010600030101010101" pitchFamily="2" charset="-122"/>
            </a:endParaRPr>
          </a:p>
          <a:p>
            <a:r>
              <a:rPr lang="en-US" altLang="zh-CN" sz="2100">
                <a:latin typeface="Times New Roman" panose="02020603050405020304" pitchFamily="18" charset="0"/>
                <a:ea typeface="宋体" panose="02010600030101010101" pitchFamily="2" charset="-122"/>
              </a:rPr>
              <a:t>	10×2.116Mbytes/s=21.16Mbytes/s</a:t>
            </a:r>
            <a:r>
              <a:rPr lang="zh-CN" altLang="en-US" sz="2100">
                <a:latin typeface="Times New Roman" panose="02020603050405020304" pitchFamily="18" charset="0"/>
                <a:ea typeface="宋体" panose="02010600030101010101" pitchFamily="2" charset="-122"/>
              </a:rPr>
              <a:t>；</a:t>
            </a:r>
            <a:endParaRPr lang="zh-CN" altLang="en-US" sz="21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altLang="zh-CN" sz="2100">
                <a:latin typeface="Times New Roman" panose="02020603050405020304" pitchFamily="18" charset="0"/>
                <a:ea typeface="宋体" panose="02010600030101010101" pitchFamily="2" charset="-122"/>
              </a:rPr>
              <a:t>MAPS18</a:t>
            </a:r>
            <a:r>
              <a:rPr lang="zh-CN" altLang="en-US" sz="2100">
                <a:latin typeface="Times New Roman" panose="02020603050405020304" pitchFamily="18" charset="0"/>
                <a:ea typeface="宋体" panose="02010600030101010101" pitchFamily="2" charset="-122"/>
              </a:rPr>
              <a:t>个探测模块总每秒最大数据量为：</a:t>
            </a:r>
            <a:endParaRPr lang="zh-CN" altLang="en-US" sz="2100">
              <a:latin typeface="Times New Roman" panose="02020603050405020304" pitchFamily="18" charset="0"/>
              <a:ea typeface="宋体" panose="02010600030101010101" pitchFamily="2" charset="-122"/>
            </a:endParaRPr>
          </a:p>
          <a:p>
            <a:r>
              <a:rPr lang="en-US" altLang="zh-CN" sz="2100">
                <a:latin typeface="Times New Roman" panose="02020603050405020304" pitchFamily="18" charset="0"/>
                <a:ea typeface="宋体" panose="02010600030101010101" pitchFamily="2" charset="-122"/>
              </a:rPr>
              <a:t>	18×21.16Mbytes/s=380.88Mbytes/s≈381Mbytes/s.</a:t>
            </a:r>
            <a:r>
              <a:rPr lang="zh-CN" altLang="en-US" sz="2100">
                <a:latin typeface="Times New Roman" panose="02020603050405020304" pitchFamily="18" charset="0"/>
                <a:ea typeface="宋体" panose="02010600030101010101" pitchFamily="2" charset="-122"/>
              </a:rPr>
              <a:t>。</a:t>
            </a:r>
            <a:endParaRPr lang="zh-CN" altLang="en-US" sz="2100">
              <a:latin typeface="Times New Roman" panose="02020603050405020304" pitchFamily="18" charset="0"/>
              <a:ea typeface="宋体" panose="02010600030101010101" pitchFamily="2" charset="-122"/>
            </a:endParaRPr>
          </a:p>
          <a:p>
            <a:endParaRPr lang="zh-CN" altLang="en-US" sz="2100">
              <a:latin typeface="Times New Roman" panose="02020603050405020304" pitchFamily="18" charset="0"/>
              <a:ea typeface="宋体" panose="02010600030101010101" pitchFamily="2" charset="-122"/>
            </a:endParaRPr>
          </a:p>
          <a:p>
            <a:r>
              <a:rPr lang="zh-CN" altLang="en-US" sz="2100">
                <a:solidFill>
                  <a:srgbClr val="0000FF"/>
                </a:solidFill>
                <a:latin typeface="Times New Roman" panose="02020603050405020304" pitchFamily="18" charset="0"/>
                <a:ea typeface="宋体" panose="02010600030101010101" pitchFamily="2" charset="-122"/>
              </a:rPr>
              <a:t>因此，在</a:t>
            </a:r>
            <a:r>
              <a:rPr lang="en-US" altLang="zh-CN" sz="2100">
                <a:solidFill>
                  <a:srgbClr val="0000FF"/>
                </a:solidFill>
                <a:latin typeface="Times New Roman" panose="02020603050405020304" pitchFamily="18" charset="0"/>
                <a:ea typeface="宋体" panose="02010600030101010101" pitchFamily="2" charset="-122"/>
              </a:rPr>
              <a:t>MAPS</a:t>
            </a:r>
            <a:r>
              <a:rPr lang="zh-CN" altLang="en-US" sz="2100">
                <a:solidFill>
                  <a:srgbClr val="0000FF"/>
                </a:solidFill>
                <a:latin typeface="Times New Roman" panose="02020603050405020304" pitchFamily="18" charset="0"/>
                <a:ea typeface="宋体" panose="02010600030101010101" pitchFamily="2" charset="-122"/>
              </a:rPr>
              <a:t>数据获取系统的设计中，将</a:t>
            </a:r>
            <a:r>
              <a:rPr lang="en-US" altLang="zh-CN" sz="2100">
                <a:solidFill>
                  <a:srgbClr val="0000FF"/>
                </a:solidFill>
                <a:latin typeface="Times New Roman" panose="02020603050405020304" pitchFamily="18" charset="0"/>
                <a:ea typeface="宋体" panose="02010600030101010101" pitchFamily="2" charset="-122"/>
              </a:rPr>
              <a:t>381Mbytes/s</a:t>
            </a:r>
            <a:r>
              <a:rPr lang="zh-CN" altLang="en-US" sz="2100">
                <a:solidFill>
                  <a:srgbClr val="0000FF"/>
                </a:solidFill>
                <a:latin typeface="Times New Roman" panose="02020603050405020304" pitchFamily="18" charset="0"/>
                <a:ea typeface="宋体" panose="02010600030101010101" pitchFamily="2" charset="-122"/>
              </a:rPr>
              <a:t>的数据量作为读出指标。</a:t>
            </a:r>
            <a:endParaRPr lang="zh-CN" altLang="en-US" sz="2100">
              <a:solidFill>
                <a:srgbClr val="0000FF"/>
              </a:solidFill>
              <a:latin typeface="Times New Roman" panose="02020603050405020304" pitchFamily="18" charset="0"/>
              <a:ea typeface="宋体" panose="02010600030101010101" pitchFamily="2" charset="-122"/>
            </a:endParaRPr>
          </a:p>
          <a:p>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53127"/>
    </mc:Choice>
    <mc:Fallback>
      <p:transition spd="slow" advTm="5312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275" y="-68468"/>
            <a:ext cx="9144001" cy="75635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4110" y="98536"/>
            <a:ext cx="10374190" cy="528798"/>
          </a:xfrm>
        </p:spPr>
        <p:txBody>
          <a:bodyPr>
            <a:noAutofit/>
          </a:bodyPr>
          <a:lstStyle/>
          <a:p>
            <a:pPr lvl="2" algn="l" rtl="0">
              <a:lnSpc>
                <a:spcPct val="90000"/>
              </a:lnSpc>
              <a:spcBef>
                <a:spcPct val="0"/>
              </a:spcBef>
            </a:pP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需求分析与方案设计</a:t>
            </a:r>
            <a:r>
              <a:rPr lang="en-US" altLang="zh-CN"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3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功能需求</a:t>
            </a:r>
            <a:endParaRPr lang="zh-CN" altLang="en-US" sz="3300" b="1"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53539" y="713264"/>
            <a:ext cx="8627345" cy="5697810"/>
          </a:xfrm>
        </p:spPr>
        <p:txBody>
          <a:bodyPr>
            <a:normAutofit/>
          </a:bodyPr>
          <a:lstStyle/>
          <a:p>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读出</a:t>
            </a:r>
            <a:r>
              <a:rPr lang="zh-CN" altLang="en-US" sz="2400" b="1" baseline="0" dirty="0" smtClean="0">
                <a:latin typeface="Times New Roman" panose="02020603050405020304" pitchFamily="18" charset="0"/>
                <a:ea typeface="宋体" panose="02010600030101010101" pitchFamily="2" charset="-122"/>
                <a:cs typeface="Times New Roman" panose="02020603050405020304" pitchFamily="18" charset="0"/>
              </a:rPr>
              <a:t>方案：</a:t>
            </a:r>
            <a:endParaRPr lang="en-US" altLang="zh-CN" sz="2400" b="1"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采用基于</a:t>
            </a:r>
            <a:r>
              <a:rPr lang="en-US" altLang="zh-CN" sz="2100" dirty="0" err="1" smtClean="0">
                <a:latin typeface="Times New Roman" panose="02020603050405020304" pitchFamily="18" charset="0"/>
                <a:ea typeface="宋体" panose="02010600030101010101" pitchFamily="2" charset="-122"/>
                <a:cs typeface="Times New Roman" panose="02020603050405020304" pitchFamily="18" charset="0"/>
              </a:rPr>
              <a:t>SiTCP</a:t>
            </a:r>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的网络读出方案</a:t>
            </a:r>
            <a:endParaRPr lang="en-US" altLang="zh-CN" sz="2100" baseline="0"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baseline="0" dirty="0" smtClean="0">
                <a:latin typeface="Times New Roman" panose="02020603050405020304" pitchFamily="18" charset="0"/>
                <a:ea typeface="宋体" panose="02010600030101010101" pitchFamily="2" charset="-122"/>
                <a:cs typeface="Times New Roman" panose="02020603050405020304" pitchFamily="18" charset="0"/>
              </a:rPr>
              <a:t>开发平台：</a:t>
            </a:r>
            <a:endParaRPr lang="en-US" altLang="zh-CN" sz="2400" b="1" baseline="0" dirty="0" smtClean="0">
              <a:latin typeface="Times New Roman" panose="02020603050405020304" pitchFamily="18" charset="0"/>
              <a:ea typeface="宋体" panose="02010600030101010101" pitchFamily="2" charset="-122"/>
              <a:cs typeface="Times New Roman" panose="02020603050405020304" pitchFamily="18" charset="0"/>
            </a:endParaRPr>
          </a:p>
          <a:p>
            <a:pPr lvl="1"/>
            <a:r>
              <a:rPr lang="en-US" altLang="zh-CN" sz="2100" dirty="0" smtClean="0">
                <a:latin typeface="Times New Roman" panose="02020603050405020304" pitchFamily="18" charset="0"/>
                <a:ea typeface="宋体" panose="02010600030101010101" pitchFamily="2" charset="-122"/>
                <a:cs typeface="Times New Roman" panose="02020603050405020304" pitchFamily="18" charset="0"/>
              </a:rPr>
              <a:t>Linux</a:t>
            </a: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100" dirty="0" smtClean="0">
                <a:latin typeface="Times New Roman" panose="02020603050405020304" pitchFamily="18" charset="0"/>
                <a:ea typeface="宋体" panose="02010600030101010101" pitchFamily="2" charset="-122"/>
                <a:cs typeface="Times New Roman" panose="02020603050405020304" pitchFamily="18" charset="0"/>
              </a:rPr>
              <a:t>Fedora 24</a:t>
            </a:r>
            <a:endParaRPr lang="en-US" altLang="zh-CN" sz="2100" dirty="0" smtClean="0">
              <a:latin typeface="Times New Roman" panose="02020603050405020304" pitchFamily="18" charset="0"/>
              <a:ea typeface="宋体" panose="02010600030101010101" pitchFamily="2" charset="-122"/>
              <a:cs typeface="Times New Roman" panose="02020603050405020304" pitchFamily="18" charset="0"/>
            </a:endParaRPr>
          </a:p>
          <a:p>
            <a:pPr lvl="1"/>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数据获取系统主要功能：</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1" dirty="0">
                <a:latin typeface="Times New Roman" panose="02020603050405020304" pitchFamily="18" charset="0"/>
                <a:ea typeface="宋体" panose="02010600030101010101" pitchFamily="2" charset="-122"/>
                <a:cs typeface="Times New Roman" panose="02020603050405020304" pitchFamily="18" charset="0"/>
              </a:rPr>
              <a:t>电子学</a:t>
            </a: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配置</a:t>
            </a:r>
            <a:endParaRPr lang="en-US" altLang="zh-CN" sz="2100" b="1" dirty="0" smtClean="0">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配置电子学数据处理板等</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1" dirty="0">
                <a:latin typeface="Times New Roman" panose="02020603050405020304" pitchFamily="18" charset="0"/>
                <a:ea typeface="宋体" panose="02010600030101010101" pitchFamily="2" charset="-122"/>
                <a:cs typeface="Times New Roman" panose="02020603050405020304" pitchFamily="18" charset="0"/>
              </a:rPr>
              <a:t>数据的网络读出、在线处理、事例组装与</a:t>
            </a: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存储</a:t>
            </a:r>
            <a:endParaRPr lang="en-US" altLang="zh-CN" sz="2100" b="1" dirty="0" smtClean="0">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从电子学数据处理板获取数据，校验后组装成事例，存储至硬盘</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1" dirty="0">
                <a:latin typeface="Times New Roman" panose="02020603050405020304" pitchFamily="18" charset="0"/>
                <a:ea typeface="宋体" panose="02010600030101010101" pitchFamily="2" charset="-122"/>
                <a:cs typeface="Times New Roman" panose="02020603050405020304" pitchFamily="18" charset="0"/>
              </a:rPr>
              <a:t>运行控制与状态</a:t>
            </a: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监测</a:t>
            </a:r>
            <a:endParaRPr lang="en-US" altLang="zh-CN" sz="2100" b="1" dirty="0" smtClean="0">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发送控制信号至控制信号扇出板，检测运行状态，提供异常报错</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lvl="1"/>
            <a:r>
              <a:rPr lang="zh-CN" altLang="en-US" sz="2100" b="1" dirty="0">
                <a:latin typeface="Times New Roman" panose="02020603050405020304" pitchFamily="18" charset="0"/>
                <a:ea typeface="宋体" panose="02010600030101010101" pitchFamily="2" charset="-122"/>
                <a:cs typeface="Times New Roman" panose="02020603050405020304" pitchFamily="18" charset="0"/>
              </a:rPr>
              <a:t>芯片阈值</a:t>
            </a:r>
            <a:r>
              <a:rPr lang="zh-CN" altLang="en-US" sz="2100" b="1" dirty="0" smtClean="0">
                <a:latin typeface="Times New Roman" panose="02020603050405020304" pitchFamily="18" charset="0"/>
                <a:ea typeface="宋体" panose="02010600030101010101" pitchFamily="2" charset="-122"/>
                <a:cs typeface="Times New Roman" panose="02020603050405020304" pitchFamily="18" charset="0"/>
              </a:rPr>
              <a:t>自动扫描</a:t>
            </a:r>
            <a:endParaRPr lang="en-US" altLang="zh-CN" sz="2100" b="1" dirty="0" smtClean="0">
              <a:latin typeface="Times New Roman" panose="02020603050405020304" pitchFamily="18" charset="0"/>
              <a:ea typeface="宋体" panose="02010600030101010101" pitchFamily="2" charset="-122"/>
              <a:cs typeface="Times New Roman" panose="02020603050405020304" pitchFamily="18" charset="0"/>
            </a:endParaRPr>
          </a:p>
          <a:p>
            <a:pPr lvl="2"/>
            <a:r>
              <a:rPr lang="zh-CN" altLang="en-US" sz="2100" dirty="0" smtClean="0">
                <a:latin typeface="Times New Roman" panose="02020603050405020304" pitchFamily="18" charset="0"/>
                <a:ea typeface="宋体" panose="02010600030101010101" pitchFamily="2" charset="-122"/>
                <a:cs typeface="Times New Roman" panose="02020603050405020304" pitchFamily="18" charset="0"/>
              </a:rPr>
              <a:t>通过物理实验，确定芯片取数状态时的合理阈值设定范围</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lvl="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9"/>
          <p:cNvSpPr>
            <a:spLocks noGrp="1"/>
          </p:cNvSpPr>
          <p:nvPr>
            <p:ph type="sldNum" sz="quarter" idx="12"/>
          </p:nvPr>
        </p:nvSpPr>
        <p:spPr/>
        <p:txBody>
          <a:bodyPr/>
          <a:lstStyle/>
          <a:p>
            <a:fld id="{640EC497-0B7A-481F-A3AE-3CBC123906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8409"/>
    </mc:Choice>
    <mc:Fallback>
      <p:transition spd="slow" advTm="28409"/>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2867</Words>
  <Application>WPS 演示</Application>
  <PresentationFormat>全屏显示(4:3)</PresentationFormat>
  <Paragraphs>249</Paragraphs>
  <Slides>19</Slides>
  <Notes>19</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30" baseType="lpstr">
      <vt:lpstr>Arial</vt:lpstr>
      <vt:lpstr>宋体</vt:lpstr>
      <vt:lpstr>Wingdings</vt:lpstr>
      <vt:lpstr>Times New Roman</vt:lpstr>
      <vt:lpstr>Calibri</vt:lpstr>
      <vt:lpstr>微软雅黑</vt:lpstr>
      <vt:lpstr>Arial Unicode MS</vt:lpstr>
      <vt:lpstr>Calibri Light</vt:lpstr>
      <vt:lpstr>Office 主题</vt:lpstr>
      <vt:lpstr>Visio.Drawing.15</vt:lpstr>
      <vt:lpstr>Visio.Drawing.15</vt:lpstr>
      <vt:lpstr>MAPS像素探测器数据获取系统的研制 </vt:lpstr>
      <vt:lpstr>提纲</vt:lpstr>
      <vt:lpstr>项目背景与需求——项目背景</vt:lpstr>
      <vt:lpstr>项目背景与需求——项目需求</vt:lpstr>
      <vt:lpstr>前端子系统介绍——探测器简介</vt:lpstr>
      <vt:lpstr>前端子系统介绍——探测器简介</vt:lpstr>
      <vt:lpstr>前端子系统介绍——电子学简介</vt:lpstr>
      <vt:lpstr>需求分析与方案设计——性能需求</vt:lpstr>
      <vt:lpstr>需求分析与方案设计——功能需求</vt:lpstr>
      <vt:lpstr>PowerPoint 演示文稿</vt:lpstr>
      <vt:lpstr>软件实现——SiTCP简介</vt:lpstr>
      <vt:lpstr>软件实现——电子学配置与运行控制&amp;状态检测</vt:lpstr>
      <vt:lpstr>软件实现——数据网络读出、在线处理与存储</vt:lpstr>
      <vt:lpstr>软件实现——环形缓冲区</vt:lpstr>
      <vt:lpstr>软件实现——芯片阈值自动扫描</vt:lpstr>
      <vt:lpstr>测试进展</vt:lpstr>
      <vt:lpstr>测试进展</vt:lpstr>
      <vt:lpstr>未来计划</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考核报告</dc:title>
  <dc:creator>Ada Luc</dc:creator>
  <cp:lastModifiedBy>Administrator</cp:lastModifiedBy>
  <cp:revision>460</cp:revision>
  <dcterms:created xsi:type="dcterms:W3CDTF">2016-12-27T02:19:00Z</dcterms:created>
  <dcterms:modified xsi:type="dcterms:W3CDTF">2017-07-06T03:30:58Z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