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24"/>
  </p:notesMasterIdLst>
  <p:handoutMasterIdLst>
    <p:handoutMasterId r:id="rId25"/>
  </p:handoutMasterIdLst>
  <p:sldIdLst>
    <p:sldId id="257" r:id="rId2"/>
    <p:sldId id="269" r:id="rId3"/>
    <p:sldId id="309" r:id="rId4"/>
    <p:sldId id="313" r:id="rId5"/>
    <p:sldId id="314" r:id="rId6"/>
    <p:sldId id="329" r:id="rId7"/>
    <p:sldId id="316" r:id="rId8"/>
    <p:sldId id="332" r:id="rId9"/>
    <p:sldId id="317" r:id="rId10"/>
    <p:sldId id="325" r:id="rId11"/>
    <p:sldId id="318" r:id="rId12"/>
    <p:sldId id="321" r:id="rId13"/>
    <p:sldId id="327" r:id="rId14"/>
    <p:sldId id="331" r:id="rId15"/>
    <p:sldId id="328" r:id="rId16"/>
    <p:sldId id="319" r:id="rId17"/>
    <p:sldId id="326" r:id="rId18"/>
    <p:sldId id="320" r:id="rId19"/>
    <p:sldId id="323" r:id="rId20"/>
    <p:sldId id="322" r:id="rId21"/>
    <p:sldId id="324" r:id="rId22"/>
    <p:sldId id="268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CD6"/>
    <a:srgbClr val="EC1561"/>
    <a:srgbClr val="009EB7"/>
    <a:srgbClr val="86C240"/>
    <a:srgbClr val="009485"/>
    <a:srgbClr val="36C4D0"/>
    <a:srgbClr val="002735"/>
    <a:srgbClr val="0E1509"/>
    <a:srgbClr val="96B4DE"/>
    <a:srgbClr val="005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 autoAdjust="0"/>
    <p:restoredTop sz="94837" autoAdjust="0"/>
  </p:normalViewPr>
  <p:slideViewPr>
    <p:cSldViewPr snapToGrid="0" snapToObjects="1">
      <p:cViewPr>
        <p:scale>
          <a:sx n="99" d="100"/>
          <a:sy n="99" d="100"/>
        </p:scale>
        <p:origin x="1920" y="-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23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ABF0B-940F-E848-98FD-26734F02F7D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16139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2F288-1592-E94A-BB7A-1B98702C5EE4}" type="datetimeFigureOut">
              <a:rPr kumimoji="1" lang="zh-CN" altLang="en-US" smtClean="0"/>
              <a:t>2017/7/5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F8122-95FE-8740-9110-18F6195C1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261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6570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2386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5138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4301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0157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0487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6400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9954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7293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66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4085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529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19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1666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2879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2973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7341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740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4592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4113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4834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F8122-95FE-8740-9110-18F6195C104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21615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"/>
            <a:ext cx="9144000" cy="1252332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2" y="5897881"/>
            <a:ext cx="9143999" cy="198783"/>
          </a:xfrm>
          <a:prstGeom prst="rect">
            <a:avLst/>
          </a:prstGeom>
          <a:solidFill>
            <a:srgbClr val="054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04701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" y="1252333"/>
            <a:ext cx="9143999" cy="119267"/>
          </a:xfrm>
          <a:prstGeom prst="rect">
            <a:avLst/>
          </a:prstGeom>
          <a:solidFill>
            <a:srgbClr val="054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8" name="矩形 7"/>
          <p:cNvSpPr/>
          <p:nvPr userDrawn="1"/>
        </p:nvSpPr>
        <p:spPr>
          <a:xfrm>
            <a:off x="0" y="3"/>
            <a:ext cx="9144000" cy="1252329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68" y="96861"/>
            <a:ext cx="1058612" cy="105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32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35597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8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70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1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png"/><Relationship Id="rId6" Type="http://schemas.openxmlformats.org/officeDocument/2006/relationships/image" Target="../media/image12.tiff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6317" b="4565"/>
          <a:stretch/>
        </p:blipFill>
        <p:spPr>
          <a:xfrm>
            <a:off x="1" y="-10633"/>
            <a:ext cx="9144000" cy="593296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-10633"/>
            <a:ext cx="9144000" cy="5932968"/>
          </a:xfrm>
          <a:prstGeom prst="rect">
            <a:avLst/>
          </a:prstGeom>
          <a:solidFill>
            <a:srgbClr val="0E1509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09213" y="2510237"/>
            <a:ext cx="8002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>
                <a:solidFill>
                  <a:schemeClr val="bg1"/>
                </a:solidFill>
              </a:rPr>
              <a:t>Event Display in JUNO Experiment</a:t>
            </a:r>
          </a:p>
          <a:p>
            <a:endParaRPr kumimoji="1" lang="en-US" altLang="zh-CN" sz="3600" dirty="0">
              <a:solidFill>
                <a:schemeClr val="bg1"/>
              </a:solidFill>
            </a:endParaRPr>
          </a:p>
        </p:txBody>
      </p:sp>
      <p:cxnSp>
        <p:nvCxnSpPr>
          <p:cNvPr id="9" name="直线连接符 8"/>
          <p:cNvCxnSpPr/>
          <p:nvPr/>
        </p:nvCxnSpPr>
        <p:spPr>
          <a:xfrm>
            <a:off x="265665" y="3156568"/>
            <a:ext cx="6347786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8DCD43"/>
                </a:gs>
                <a:gs pos="100000">
                  <a:srgbClr val="00BFDA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09213" y="3260534"/>
            <a:ext cx="59904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Jiang Zhu, 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Zhengyun</a:t>
            </a:r>
            <a:r>
              <a:rPr lang="en-US" altLang="zh-CN" sz="2000" dirty="0" smtClean="0">
                <a:solidFill>
                  <a:schemeClr val="bg1"/>
                </a:solidFill>
              </a:rPr>
              <a:t> You, 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Yumei</a:t>
            </a:r>
            <a:r>
              <a:rPr lang="en-US" altLang="zh-CN" sz="2000" dirty="0" smtClean="0">
                <a:solidFill>
                  <a:schemeClr val="bg1"/>
                </a:solidFill>
              </a:rPr>
              <a:t> Zhang</a:t>
            </a:r>
          </a:p>
          <a:p>
            <a:r>
              <a:rPr lang="en-US" altLang="zh-CN" sz="2000" dirty="0" smtClean="0">
                <a:solidFill>
                  <a:schemeClr val="bg1"/>
                </a:solidFill>
              </a:rPr>
              <a:t>Sun 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Yat-sen</a:t>
            </a:r>
            <a:r>
              <a:rPr lang="en-US" altLang="zh-CN" sz="2000" dirty="0" smtClean="0">
                <a:solidFill>
                  <a:schemeClr val="bg1"/>
                </a:solidFill>
              </a:rPr>
              <a:t> University</a:t>
            </a:r>
          </a:p>
          <a:p>
            <a:endParaRPr lang="en-US" altLang="zh-CN" sz="2000" dirty="0" smtClean="0">
              <a:solidFill>
                <a:schemeClr val="bg1"/>
              </a:solidFill>
            </a:endParaRPr>
          </a:p>
          <a:p>
            <a:r>
              <a:rPr lang="zh-CN" altLang="en-US" sz="2000" dirty="0">
                <a:solidFill>
                  <a:schemeClr val="bg1"/>
                </a:solidFill>
              </a:rPr>
              <a:t>全国科学计算与信息化会议</a:t>
            </a:r>
            <a:r>
              <a:rPr lang="en-US" altLang="zh-CN" sz="2000" dirty="0" smtClean="0">
                <a:solidFill>
                  <a:schemeClr val="bg1"/>
                </a:solidFill>
              </a:rPr>
              <a:t>, </a:t>
            </a:r>
            <a:r>
              <a:rPr lang="zh-CN" altLang="en-US" sz="2000" smtClean="0">
                <a:solidFill>
                  <a:schemeClr val="bg1"/>
                </a:solidFill>
              </a:rPr>
              <a:t>山东威海</a:t>
            </a:r>
            <a:endParaRPr lang="en-US" altLang="zh-CN" sz="2000" dirty="0" smtClean="0">
              <a:solidFill>
                <a:schemeClr val="bg1"/>
              </a:solidFill>
            </a:endParaRPr>
          </a:p>
          <a:p>
            <a:r>
              <a:rPr lang="en-US" altLang="zh-CN" sz="2000" dirty="0" smtClean="0">
                <a:solidFill>
                  <a:schemeClr val="bg1"/>
                </a:solidFill>
              </a:rPr>
              <a:t>July 6</a:t>
            </a:r>
            <a:r>
              <a:rPr lang="en-US" altLang="zh-CN" sz="2000" baseline="30000" dirty="0" smtClean="0">
                <a:solidFill>
                  <a:schemeClr val="bg1"/>
                </a:solidFill>
              </a:rPr>
              <a:t>th</a:t>
            </a:r>
            <a:r>
              <a:rPr lang="en-US" altLang="zh-CN" sz="2000" dirty="0" smtClean="0">
                <a:solidFill>
                  <a:schemeClr val="bg1"/>
                </a:solidFill>
              </a:rPr>
              <a:t> , 2017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5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6"/>
    </mc:Choice>
    <mc:Fallback xmlns="">
      <p:transition spd="slow" advTm="1559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19676" b="14052"/>
          <a:stretch/>
        </p:blipFill>
        <p:spPr>
          <a:xfrm>
            <a:off x="0" y="3345882"/>
            <a:ext cx="9144000" cy="351211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053" y="235479"/>
            <a:ext cx="80325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solidFill>
                  <a:schemeClr val="bg1"/>
                </a:solidFill>
              </a:rPr>
              <a:t>Application in HEP </a:t>
            </a:r>
            <a:r>
              <a:rPr kumimoji="1" lang="en-US" altLang="zh-CN" sz="4000" dirty="0">
                <a:solidFill>
                  <a:schemeClr val="bg1"/>
                </a:solidFill>
              </a:rPr>
              <a:t>based on </a:t>
            </a:r>
            <a:r>
              <a:rPr kumimoji="1" lang="en-US" altLang="zh-CN" sz="4400" dirty="0">
                <a:solidFill>
                  <a:schemeClr val="bg1"/>
                </a:solidFill>
              </a:rPr>
              <a:t>Unity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95053" y="1781843"/>
            <a:ext cx="148856" cy="500226"/>
          </a:xfrm>
          <a:prstGeom prst="rect">
            <a:avLst/>
          </a:prstGeom>
          <a:solidFill>
            <a:srgbClr val="009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43907" y="2431182"/>
            <a:ext cx="8292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/>
            <a:r>
              <a:rPr kumimoji="1" lang="en-US" altLang="zh-CN" sz="2000" dirty="0" smtClean="0"/>
              <a:t>Software </a:t>
            </a:r>
            <a:r>
              <a:rPr kumimoji="1" lang="en-US" altLang="zh-CN" sz="2000" dirty="0"/>
              <a:t>for analysis, learning and exploration of real LHC </a:t>
            </a:r>
            <a:r>
              <a:rPr kumimoji="1" lang="en-US" altLang="zh-CN" sz="2000" dirty="0" smtClean="0"/>
              <a:t>events</a:t>
            </a:r>
          </a:p>
          <a:p>
            <a:pPr marL="285750" lvl="0" indent="-285750"/>
            <a:r>
              <a:rPr kumimoji="1" lang="en-US" altLang="zh-CN" sz="2000" dirty="0" smtClean="0"/>
              <a:t>Demonstration for ATLAS experiment</a:t>
            </a:r>
          </a:p>
        </p:txBody>
      </p:sp>
      <p:sp>
        <p:nvSpPr>
          <p:cNvPr id="7" name="矩形 6"/>
          <p:cNvSpPr/>
          <p:nvPr/>
        </p:nvSpPr>
        <p:spPr>
          <a:xfrm>
            <a:off x="443907" y="6281854"/>
            <a:ext cx="3748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mtClean="0">
                <a:solidFill>
                  <a:schemeClr val="bg1">
                    <a:lumMod val="75000"/>
                  </a:schemeClr>
                </a:solidFill>
              </a:rPr>
              <a:t>PIC from </a:t>
            </a:r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http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medialab.web.cern.ch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3908" y="1791885"/>
            <a:ext cx="8700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CAMELIA </a:t>
            </a:r>
            <a:r>
              <a:rPr kumimoji="1" lang="en-US" altLang="zh-CN" dirty="0" smtClean="0"/>
              <a:t>(</a:t>
            </a:r>
            <a:r>
              <a:rPr kumimoji="1" lang="en-US" altLang="zh-CN" dirty="0"/>
              <a:t>Cross-platform Atlas Multimedia Educational Lab for Interactive Analysis)</a:t>
            </a:r>
          </a:p>
        </p:txBody>
      </p:sp>
    </p:spTree>
    <p:extLst>
      <p:ext uri="{BB962C8B-B14F-4D97-AF65-F5344CB8AC3E}">
        <p14:creationId xmlns:p14="http://schemas.microsoft.com/office/powerpoint/2010/main" val="1899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 smtClean="0">
                <a:solidFill>
                  <a:schemeClr val="bg1"/>
                </a:solidFill>
              </a:rPr>
              <a:t>Event Display Based on Unity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95053" y="1781843"/>
            <a:ext cx="148856" cy="500226"/>
          </a:xfrm>
          <a:prstGeom prst="rect">
            <a:avLst/>
          </a:prstGeom>
          <a:solidFill>
            <a:srgbClr val="009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43908" y="1758849"/>
            <a:ext cx="785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Data </a:t>
            </a:r>
            <a:r>
              <a:rPr lang="en-US" altLang="zh-CN" sz="2800" dirty="0" smtClean="0"/>
              <a:t>Flow in JUNO Experiment for Event Display</a:t>
            </a:r>
            <a:endParaRPr lang="en-US" altLang="zh-CN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923752" y="3055108"/>
            <a:ext cx="7372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Geometry File              </a:t>
            </a:r>
            <a:r>
              <a:rPr kumimoji="1" lang="en-US" altLang="zh-CN" sz="2400" b="1" dirty="0" smtClean="0">
                <a:solidFill>
                  <a:srgbClr val="00BCD6"/>
                </a:solidFill>
              </a:rPr>
              <a:t>-&gt; </a:t>
            </a:r>
            <a:r>
              <a:rPr kumimoji="1" lang="en-US" altLang="zh-CN" sz="2400" dirty="0" smtClean="0"/>
              <a:t>Detector structure</a:t>
            </a:r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Event &amp; MC truth File </a:t>
            </a:r>
            <a:r>
              <a:rPr kumimoji="1" lang="en-US" altLang="zh-CN" sz="2400" b="1" dirty="0" smtClean="0">
                <a:solidFill>
                  <a:srgbClr val="00BCD6"/>
                </a:solidFill>
              </a:rPr>
              <a:t>-&gt;</a:t>
            </a:r>
            <a:r>
              <a:rPr kumimoji="1" lang="en-US" altLang="zh-CN" sz="2400" dirty="0" smtClean="0"/>
              <a:t> PMT hits and simulation info</a:t>
            </a:r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Reconstruction File     </a:t>
            </a:r>
            <a:r>
              <a:rPr kumimoji="1" lang="en-US" altLang="zh-CN" sz="2400" b="1" dirty="0" smtClean="0">
                <a:solidFill>
                  <a:srgbClr val="00BCD6"/>
                </a:solidFill>
              </a:rPr>
              <a:t>-&gt;</a:t>
            </a:r>
            <a:r>
              <a:rPr kumimoji="1" lang="en-US" altLang="zh-CN" sz="2400" dirty="0" smtClean="0"/>
              <a:t> Reconstructed vertex and energy</a:t>
            </a:r>
            <a:endParaRPr kumimoji="1" lang="zh-CN" altLang="en-US" sz="2400" dirty="0"/>
          </a:p>
        </p:txBody>
      </p:sp>
      <p:grpSp>
        <p:nvGrpSpPr>
          <p:cNvPr id="10" name="组合 4"/>
          <p:cNvGrpSpPr/>
          <p:nvPr/>
        </p:nvGrpSpPr>
        <p:grpSpPr>
          <a:xfrm>
            <a:off x="9717986" y="2169489"/>
            <a:ext cx="3913408" cy="2142964"/>
            <a:chOff x="827846" y="3921307"/>
            <a:chExt cx="3913408" cy="2142964"/>
          </a:xfrm>
        </p:grpSpPr>
        <p:sp>
          <p:nvSpPr>
            <p:cNvPr id="11" name="矩形 10"/>
            <p:cNvSpPr/>
            <p:nvPr/>
          </p:nvSpPr>
          <p:spPr>
            <a:xfrm>
              <a:off x="1327286" y="5677786"/>
              <a:ext cx="2142965" cy="354648"/>
            </a:xfrm>
            <a:prstGeom prst="rect">
              <a:avLst/>
            </a:prstGeom>
            <a:gradFill flip="none" rotWithShape="1">
              <a:gsLst>
                <a:gs pos="0">
                  <a:srgbClr val="8DCD43"/>
                </a:gs>
                <a:gs pos="100000">
                  <a:srgbClr val="00BFDA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6200000">
              <a:off x="-66312" y="4815465"/>
              <a:ext cx="2142964" cy="354648"/>
            </a:xfrm>
            <a:prstGeom prst="rect">
              <a:avLst/>
            </a:prstGeom>
            <a:gradFill flip="none" rotWithShape="1">
              <a:gsLst>
                <a:gs pos="0">
                  <a:srgbClr val="8DCD43"/>
                </a:gs>
                <a:gs pos="100000">
                  <a:srgbClr val="00BFDA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327286" y="4908124"/>
              <a:ext cx="571610" cy="575698"/>
            </a:xfrm>
            <a:prstGeom prst="rect">
              <a:avLst/>
            </a:prstGeom>
            <a:solidFill>
              <a:srgbClr val="86C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020790" y="4912965"/>
              <a:ext cx="571610" cy="575698"/>
            </a:xfrm>
            <a:prstGeom prst="rect">
              <a:avLst/>
            </a:prstGeom>
            <a:solidFill>
              <a:srgbClr val="00BC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2714294" y="4908124"/>
              <a:ext cx="571610" cy="575698"/>
            </a:xfrm>
            <a:prstGeom prst="rect">
              <a:avLst/>
            </a:prstGeom>
            <a:solidFill>
              <a:srgbClr val="EC1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443315" y="4908124"/>
              <a:ext cx="571610" cy="575698"/>
            </a:xfrm>
            <a:prstGeom prst="rect">
              <a:avLst/>
            </a:prstGeom>
            <a:solidFill>
              <a:srgbClr val="0094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331718" y="4138462"/>
              <a:ext cx="1630156" cy="575698"/>
            </a:xfrm>
            <a:prstGeom prst="rect">
              <a:avLst/>
            </a:prstGeom>
            <a:solidFill>
              <a:srgbClr val="009E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3111098" y="4106625"/>
              <a:ext cx="1630156" cy="575698"/>
            </a:xfrm>
            <a:prstGeom prst="rect">
              <a:avLst/>
            </a:prstGeom>
            <a:solidFill>
              <a:srgbClr val="002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695382" y="3736755"/>
            <a:ext cx="106476" cy="575698"/>
          </a:xfrm>
          <a:prstGeom prst="rect">
            <a:avLst/>
          </a:prstGeom>
          <a:solidFill>
            <a:srgbClr val="86C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695382" y="4508577"/>
            <a:ext cx="106476" cy="575698"/>
          </a:xfrm>
          <a:prstGeom prst="rect">
            <a:avLst/>
          </a:prstGeom>
          <a:solidFill>
            <a:srgbClr val="EC1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695382" y="3012322"/>
            <a:ext cx="106476" cy="575698"/>
          </a:xfrm>
          <a:prstGeom prst="rect">
            <a:avLst/>
          </a:prstGeom>
          <a:solidFill>
            <a:srgbClr val="00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465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3"/>
          <a:srcRect l="7360"/>
          <a:stretch/>
        </p:blipFill>
        <p:spPr>
          <a:xfrm>
            <a:off x="0" y="1370240"/>
            <a:ext cx="9144000" cy="549630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FFFF"/>
                </a:solidFill>
                <a:latin typeface="Calibri" charset="0"/>
              </a:rPr>
              <a:t>Detector Visualization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5827756" y="1936544"/>
            <a:ext cx="130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Water Pool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037282" y="2612008"/>
            <a:ext cx="130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Veto PMT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5718634" y="3719200"/>
            <a:ext cx="13098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Acrylic Ball</a:t>
            </a:r>
            <a:endParaRPr lang="en-US" altLang="zh-CN" dirty="0">
              <a:solidFill>
                <a:schemeClr val="bg1"/>
              </a:solidFill>
            </a:endParaRPr>
          </a:p>
        </p:txBody>
      </p:sp>
      <p:grpSp>
        <p:nvGrpSpPr>
          <p:cNvPr id="17" name="组 16"/>
          <p:cNvGrpSpPr/>
          <p:nvPr/>
        </p:nvGrpSpPr>
        <p:grpSpPr>
          <a:xfrm>
            <a:off x="2742826" y="3295445"/>
            <a:ext cx="3434007" cy="185561"/>
            <a:chOff x="3028845" y="4755463"/>
            <a:chExt cx="3434007" cy="185561"/>
          </a:xfrm>
        </p:grpSpPr>
        <p:grpSp>
          <p:nvGrpSpPr>
            <p:cNvPr id="34" name="组 33"/>
            <p:cNvGrpSpPr/>
            <p:nvPr/>
          </p:nvGrpSpPr>
          <p:grpSpPr>
            <a:xfrm>
              <a:off x="3028845" y="4755463"/>
              <a:ext cx="185561" cy="185561"/>
              <a:chOff x="10960915" y="2260698"/>
              <a:chExt cx="337464" cy="337464"/>
            </a:xfrm>
          </p:grpSpPr>
          <p:sp>
            <p:nvSpPr>
              <p:cNvPr id="36" name="Shape 766"/>
              <p:cNvSpPr/>
              <p:nvPr/>
            </p:nvSpPr>
            <p:spPr>
              <a:xfrm>
                <a:off x="11095297" y="2391630"/>
                <a:ext cx="68700" cy="75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lIns="91433" tIns="45700" rIns="91433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0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10960915" y="2260698"/>
                <a:ext cx="337464" cy="3374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cxnSp>
          <p:nvCxnSpPr>
            <p:cNvPr id="15" name="直线连接符 14"/>
            <p:cNvCxnSpPr/>
            <p:nvPr/>
          </p:nvCxnSpPr>
          <p:spPr>
            <a:xfrm>
              <a:off x="3121625" y="4846527"/>
              <a:ext cx="3341227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文本框 48"/>
          <p:cNvSpPr txBox="1"/>
          <p:nvPr/>
        </p:nvSpPr>
        <p:spPr>
          <a:xfrm>
            <a:off x="6176833" y="3213719"/>
            <a:ext cx="30410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CD PMT </a:t>
            </a:r>
            <a:r>
              <a:rPr lang="en-US" altLang="zh-CN" sz="1400" dirty="0" smtClean="0">
                <a:solidFill>
                  <a:schemeClr val="bg1"/>
                </a:solidFill>
              </a:rPr>
              <a:t>(Only half is shown here)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grpSp>
        <p:nvGrpSpPr>
          <p:cNvPr id="50" name="组 49"/>
          <p:cNvGrpSpPr/>
          <p:nvPr/>
        </p:nvGrpSpPr>
        <p:grpSpPr>
          <a:xfrm>
            <a:off x="4174896" y="3814536"/>
            <a:ext cx="1543738" cy="185561"/>
            <a:chOff x="3028845" y="4755463"/>
            <a:chExt cx="1543738" cy="185561"/>
          </a:xfrm>
        </p:grpSpPr>
        <p:grpSp>
          <p:nvGrpSpPr>
            <p:cNvPr id="51" name="组 50"/>
            <p:cNvGrpSpPr/>
            <p:nvPr/>
          </p:nvGrpSpPr>
          <p:grpSpPr>
            <a:xfrm>
              <a:off x="3028845" y="4755463"/>
              <a:ext cx="185561" cy="185561"/>
              <a:chOff x="10960915" y="2260698"/>
              <a:chExt cx="337464" cy="337464"/>
            </a:xfrm>
          </p:grpSpPr>
          <p:sp>
            <p:nvSpPr>
              <p:cNvPr id="53" name="Shape 766"/>
              <p:cNvSpPr/>
              <p:nvPr/>
            </p:nvSpPr>
            <p:spPr>
              <a:xfrm>
                <a:off x="11095297" y="2391630"/>
                <a:ext cx="68700" cy="75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lIns="91433" tIns="45700" rIns="91433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0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10960915" y="2260698"/>
                <a:ext cx="337464" cy="3374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cxnSp>
          <p:nvCxnSpPr>
            <p:cNvPr id="52" name="直线连接符 51"/>
            <p:cNvCxnSpPr/>
            <p:nvPr/>
          </p:nvCxnSpPr>
          <p:spPr>
            <a:xfrm>
              <a:off x="3121625" y="4846527"/>
              <a:ext cx="1450958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 55"/>
          <p:cNvGrpSpPr/>
          <p:nvPr/>
        </p:nvGrpSpPr>
        <p:grpSpPr>
          <a:xfrm>
            <a:off x="5142111" y="2030494"/>
            <a:ext cx="779619" cy="185561"/>
            <a:chOff x="3028845" y="4755463"/>
            <a:chExt cx="779619" cy="185561"/>
          </a:xfrm>
        </p:grpSpPr>
        <p:grpSp>
          <p:nvGrpSpPr>
            <p:cNvPr id="57" name="组 56"/>
            <p:cNvGrpSpPr/>
            <p:nvPr/>
          </p:nvGrpSpPr>
          <p:grpSpPr>
            <a:xfrm>
              <a:off x="3028845" y="4755463"/>
              <a:ext cx="185561" cy="185561"/>
              <a:chOff x="10960915" y="2260698"/>
              <a:chExt cx="337464" cy="337464"/>
            </a:xfrm>
          </p:grpSpPr>
          <p:sp>
            <p:nvSpPr>
              <p:cNvPr id="59" name="Shape 766"/>
              <p:cNvSpPr/>
              <p:nvPr/>
            </p:nvSpPr>
            <p:spPr>
              <a:xfrm>
                <a:off x="11095297" y="2391630"/>
                <a:ext cx="68700" cy="75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lIns="91433" tIns="45700" rIns="91433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0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0960915" y="2260698"/>
                <a:ext cx="337464" cy="3374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cxnSp>
          <p:nvCxnSpPr>
            <p:cNvPr id="58" name="直线连接符 57"/>
            <p:cNvCxnSpPr/>
            <p:nvPr/>
          </p:nvCxnSpPr>
          <p:spPr>
            <a:xfrm>
              <a:off x="3121625" y="4846527"/>
              <a:ext cx="686839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 66"/>
          <p:cNvGrpSpPr/>
          <p:nvPr/>
        </p:nvGrpSpPr>
        <p:grpSpPr>
          <a:xfrm>
            <a:off x="5171924" y="2693734"/>
            <a:ext cx="936138" cy="185561"/>
            <a:chOff x="3028845" y="4755463"/>
            <a:chExt cx="936138" cy="185561"/>
          </a:xfrm>
        </p:grpSpPr>
        <p:grpSp>
          <p:nvGrpSpPr>
            <p:cNvPr id="69" name="组 68"/>
            <p:cNvGrpSpPr/>
            <p:nvPr/>
          </p:nvGrpSpPr>
          <p:grpSpPr>
            <a:xfrm>
              <a:off x="3028845" y="4755463"/>
              <a:ext cx="185561" cy="185561"/>
              <a:chOff x="10960915" y="2260698"/>
              <a:chExt cx="337464" cy="337464"/>
            </a:xfrm>
          </p:grpSpPr>
          <p:sp>
            <p:nvSpPr>
              <p:cNvPr id="71" name="Shape 766"/>
              <p:cNvSpPr/>
              <p:nvPr/>
            </p:nvSpPr>
            <p:spPr>
              <a:xfrm>
                <a:off x="11095297" y="2391630"/>
                <a:ext cx="68700" cy="75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lIns="91433" tIns="45700" rIns="91433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0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10960915" y="2260698"/>
                <a:ext cx="337464" cy="3374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cxnSp>
          <p:nvCxnSpPr>
            <p:cNvPr id="70" name="直线连接符 69"/>
            <p:cNvCxnSpPr/>
            <p:nvPr/>
          </p:nvCxnSpPr>
          <p:spPr>
            <a:xfrm>
              <a:off x="3121625" y="4846527"/>
              <a:ext cx="843358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309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7476"/>
          <a:stretch/>
        </p:blipFill>
        <p:spPr>
          <a:xfrm>
            <a:off x="1758552" y="2290076"/>
            <a:ext cx="6482278" cy="389455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FFFF"/>
                </a:solidFill>
                <a:latin typeface="Calibri" charset="0"/>
              </a:rPr>
              <a:t>Detector Visualization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13</a:t>
            </a:fld>
            <a:endParaRPr lang="zh-CN" altLang="en-US"/>
          </a:p>
        </p:txBody>
      </p:sp>
      <p:cxnSp>
        <p:nvCxnSpPr>
          <p:cNvPr id="20" name="直线连接符 19"/>
          <p:cNvCxnSpPr/>
          <p:nvPr/>
        </p:nvCxnSpPr>
        <p:spPr>
          <a:xfrm flipV="1">
            <a:off x="1011513" y="3978554"/>
            <a:ext cx="340641" cy="472602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395069" y="4446900"/>
            <a:ext cx="1870631" cy="923330"/>
          </a:xfrm>
          <a:prstGeom prst="rect">
            <a:avLst/>
          </a:prstGeom>
          <a:solidFill>
            <a:srgbClr val="00BCD6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Push the ESC</a:t>
            </a:r>
            <a:r>
              <a:rPr kumimoji="1" lang="zh-CN" altLang="en-US" dirty="0" smtClean="0">
                <a:solidFill>
                  <a:schemeClr val="bg1"/>
                </a:solidFill>
              </a:rPr>
              <a:t>    </a:t>
            </a:r>
            <a:r>
              <a:rPr kumimoji="1" lang="en-US" altLang="zh-CN" dirty="0" smtClean="0">
                <a:solidFill>
                  <a:schemeClr val="bg1"/>
                </a:solidFill>
              </a:rPr>
              <a:t> button to call the setting menu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352154" y="4481503"/>
            <a:ext cx="529734" cy="286577"/>
          </a:xfrm>
          <a:prstGeom prst="roundRect">
            <a:avLst>
              <a:gd name="adj" fmla="val 40909"/>
            </a:avLst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 smtClean="0">
                <a:solidFill>
                  <a:schemeClr val="tx1"/>
                </a:solidFill>
              </a:rPr>
              <a:t>ESC</a:t>
            </a:r>
            <a:endParaRPr kumimoji="1"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5069" y="5394479"/>
            <a:ext cx="1363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Maximize</a:t>
            </a:r>
            <a:r>
              <a:rPr lang="zh-CN" altLang="en-US" dirty="0" smtClean="0"/>
              <a:t> </a:t>
            </a:r>
            <a:r>
              <a:rPr kumimoji="1" lang="en-US" altLang="zh-CN" dirty="0" smtClean="0"/>
              <a:t>the view of users.</a:t>
            </a:r>
            <a:endParaRPr kumimoji="1"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" y="1761704"/>
            <a:ext cx="2569440" cy="2219753"/>
          </a:xfrm>
          <a:prstGeom prst="rect">
            <a:avLst/>
          </a:prstGeom>
          <a:ln>
            <a:solidFill>
              <a:srgbClr val="00BCD6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63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417" y="1343778"/>
            <a:ext cx="9903417" cy="551422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solidFill>
                  <a:schemeClr val="bg1"/>
                </a:solidFill>
              </a:rPr>
              <a:t>Event Hits</a:t>
            </a:r>
          </a:p>
        </p:txBody>
      </p:sp>
      <p:sp>
        <p:nvSpPr>
          <p:cNvPr id="6" name="矩形 5"/>
          <p:cNvSpPr/>
          <p:nvPr/>
        </p:nvSpPr>
        <p:spPr>
          <a:xfrm>
            <a:off x="6082748" y="5800573"/>
            <a:ext cx="2922104" cy="354900"/>
          </a:xfrm>
          <a:prstGeom prst="rect">
            <a:avLst/>
          </a:prstGeom>
          <a:noFill/>
          <a:ln>
            <a:solidFill>
              <a:srgbClr val="00B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" name="直线连接符 7"/>
          <p:cNvCxnSpPr/>
          <p:nvPr/>
        </p:nvCxnSpPr>
        <p:spPr>
          <a:xfrm flipV="1">
            <a:off x="7504771" y="5129561"/>
            <a:ext cx="289931" cy="671012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097366" y="4512054"/>
            <a:ext cx="190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Drag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the slider to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change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the time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82748" y="6175222"/>
            <a:ext cx="1836254" cy="354900"/>
          </a:xfrm>
          <a:prstGeom prst="rect">
            <a:avLst/>
          </a:prstGeom>
          <a:noFill/>
          <a:ln>
            <a:solidFill>
              <a:srgbClr val="00B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88908" y="6169581"/>
            <a:ext cx="253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Input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the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event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number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7" name="直线连接符 16"/>
          <p:cNvCxnSpPr/>
          <p:nvPr/>
        </p:nvCxnSpPr>
        <p:spPr>
          <a:xfrm>
            <a:off x="7129665" y="5145970"/>
            <a:ext cx="1692364" cy="0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 flipH="1">
            <a:off x="3588908" y="6530122"/>
            <a:ext cx="2537682" cy="0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 19"/>
          <p:cNvGrpSpPr/>
          <p:nvPr/>
        </p:nvGrpSpPr>
        <p:grpSpPr>
          <a:xfrm>
            <a:off x="2001078" y="2638369"/>
            <a:ext cx="1572341" cy="2268847"/>
            <a:chOff x="1642065" y="2672177"/>
            <a:chExt cx="1572341" cy="2268847"/>
          </a:xfrm>
        </p:grpSpPr>
        <p:grpSp>
          <p:nvGrpSpPr>
            <p:cNvPr id="21" name="组 20"/>
            <p:cNvGrpSpPr/>
            <p:nvPr/>
          </p:nvGrpSpPr>
          <p:grpSpPr>
            <a:xfrm>
              <a:off x="3028845" y="4755463"/>
              <a:ext cx="185561" cy="185561"/>
              <a:chOff x="10960915" y="2260698"/>
              <a:chExt cx="337464" cy="337464"/>
            </a:xfrm>
          </p:grpSpPr>
          <p:sp>
            <p:nvSpPr>
              <p:cNvPr id="23" name="Shape 766"/>
              <p:cNvSpPr/>
              <p:nvPr/>
            </p:nvSpPr>
            <p:spPr>
              <a:xfrm>
                <a:off x="11095297" y="2391630"/>
                <a:ext cx="68700" cy="75600"/>
              </a:xfrm>
              <a:prstGeom prst="ellipse">
                <a:avLst/>
              </a:prstGeom>
              <a:solidFill>
                <a:srgbClr val="00BCD6"/>
              </a:solidFill>
              <a:ln>
                <a:solidFill>
                  <a:srgbClr val="00BCD6"/>
                </a:solidFill>
              </a:ln>
            </p:spPr>
            <p:txBody>
              <a:bodyPr lIns="91433" tIns="45700" rIns="91433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0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10960915" y="2260698"/>
                <a:ext cx="337464" cy="337464"/>
              </a:xfrm>
              <a:prstGeom prst="ellipse">
                <a:avLst/>
              </a:prstGeom>
              <a:noFill/>
              <a:ln>
                <a:solidFill>
                  <a:srgbClr val="00B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cxnSp>
          <p:nvCxnSpPr>
            <p:cNvPr id="22" name="直线连接符 21"/>
            <p:cNvCxnSpPr/>
            <p:nvPr/>
          </p:nvCxnSpPr>
          <p:spPr>
            <a:xfrm flipH="1" flipV="1">
              <a:off x="1642065" y="2672177"/>
              <a:ext cx="1479561" cy="2174351"/>
            </a:xfrm>
            <a:prstGeom prst="line">
              <a:avLst/>
            </a:prstGeom>
            <a:ln w="19050">
              <a:solidFill>
                <a:srgbClr val="00BCD6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直线连接符 29"/>
          <p:cNvCxnSpPr/>
          <p:nvPr/>
        </p:nvCxnSpPr>
        <p:spPr>
          <a:xfrm flipH="1">
            <a:off x="647284" y="2570442"/>
            <a:ext cx="3760844" cy="0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554517" y="2197042"/>
            <a:ext cx="401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Color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means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the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hits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number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of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the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PMT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8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veH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6103" y="1356693"/>
            <a:ext cx="9780104" cy="550130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solidFill>
                  <a:schemeClr val="bg1"/>
                </a:solidFill>
              </a:rPr>
              <a:t>Event Hits</a:t>
            </a:r>
          </a:p>
        </p:txBody>
      </p:sp>
      <p:sp>
        <p:nvSpPr>
          <p:cNvPr id="6" name="矩形 5"/>
          <p:cNvSpPr/>
          <p:nvPr/>
        </p:nvSpPr>
        <p:spPr>
          <a:xfrm>
            <a:off x="6082748" y="5800573"/>
            <a:ext cx="2922104" cy="354900"/>
          </a:xfrm>
          <a:prstGeom prst="rect">
            <a:avLst/>
          </a:prstGeom>
          <a:noFill/>
          <a:ln>
            <a:solidFill>
              <a:srgbClr val="00B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" name="直线连接符 7"/>
          <p:cNvCxnSpPr/>
          <p:nvPr/>
        </p:nvCxnSpPr>
        <p:spPr>
          <a:xfrm flipV="1">
            <a:off x="7504771" y="5129561"/>
            <a:ext cx="289931" cy="671012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6082748" y="6175222"/>
            <a:ext cx="1836254" cy="354900"/>
          </a:xfrm>
          <a:prstGeom prst="rect">
            <a:avLst/>
          </a:prstGeom>
          <a:noFill/>
          <a:ln>
            <a:solidFill>
              <a:srgbClr val="00B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88908" y="6169581"/>
            <a:ext cx="253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Input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the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event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number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9" name="直线连接符 18"/>
          <p:cNvCxnSpPr/>
          <p:nvPr/>
        </p:nvCxnSpPr>
        <p:spPr>
          <a:xfrm flipH="1">
            <a:off x="3588908" y="6530122"/>
            <a:ext cx="2537682" cy="0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 19"/>
          <p:cNvGrpSpPr/>
          <p:nvPr/>
        </p:nvGrpSpPr>
        <p:grpSpPr>
          <a:xfrm>
            <a:off x="2001078" y="2638369"/>
            <a:ext cx="1572341" cy="2268847"/>
            <a:chOff x="1642065" y="2672177"/>
            <a:chExt cx="1572341" cy="2268847"/>
          </a:xfrm>
        </p:grpSpPr>
        <p:grpSp>
          <p:nvGrpSpPr>
            <p:cNvPr id="21" name="组 20"/>
            <p:cNvGrpSpPr/>
            <p:nvPr/>
          </p:nvGrpSpPr>
          <p:grpSpPr>
            <a:xfrm>
              <a:off x="3028845" y="4755463"/>
              <a:ext cx="185561" cy="185561"/>
              <a:chOff x="10960915" y="2260698"/>
              <a:chExt cx="337464" cy="337464"/>
            </a:xfrm>
          </p:grpSpPr>
          <p:sp>
            <p:nvSpPr>
              <p:cNvPr id="23" name="Shape 766"/>
              <p:cNvSpPr/>
              <p:nvPr/>
            </p:nvSpPr>
            <p:spPr>
              <a:xfrm>
                <a:off x="11095297" y="2391630"/>
                <a:ext cx="68700" cy="75600"/>
              </a:xfrm>
              <a:prstGeom prst="ellipse">
                <a:avLst/>
              </a:prstGeom>
              <a:solidFill>
                <a:srgbClr val="00BCD6"/>
              </a:solidFill>
              <a:ln>
                <a:solidFill>
                  <a:srgbClr val="00BCD6"/>
                </a:solidFill>
              </a:ln>
            </p:spPr>
            <p:txBody>
              <a:bodyPr lIns="91433" tIns="45700" rIns="91433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0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10960915" y="2260698"/>
                <a:ext cx="337464" cy="337464"/>
              </a:xfrm>
              <a:prstGeom prst="ellipse">
                <a:avLst/>
              </a:prstGeom>
              <a:noFill/>
              <a:ln>
                <a:solidFill>
                  <a:srgbClr val="00BC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cxnSp>
          <p:nvCxnSpPr>
            <p:cNvPr id="22" name="直线连接符 21"/>
            <p:cNvCxnSpPr/>
            <p:nvPr/>
          </p:nvCxnSpPr>
          <p:spPr>
            <a:xfrm flipH="1" flipV="1">
              <a:off x="1642065" y="2672177"/>
              <a:ext cx="1479561" cy="2174351"/>
            </a:xfrm>
            <a:prstGeom prst="line">
              <a:avLst/>
            </a:prstGeom>
            <a:ln w="19050">
              <a:solidFill>
                <a:srgbClr val="00BCD6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直线连接符 29"/>
          <p:cNvCxnSpPr/>
          <p:nvPr/>
        </p:nvCxnSpPr>
        <p:spPr>
          <a:xfrm flipH="1">
            <a:off x="647284" y="2570442"/>
            <a:ext cx="3760844" cy="0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554517" y="2197042"/>
            <a:ext cx="401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Color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means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the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hits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number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of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the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PMT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097366" y="4512054"/>
            <a:ext cx="190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Drag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the slider to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change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the time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9" name="直线连接符 28"/>
          <p:cNvCxnSpPr/>
          <p:nvPr/>
        </p:nvCxnSpPr>
        <p:spPr>
          <a:xfrm>
            <a:off x="7129665" y="5145970"/>
            <a:ext cx="1692364" cy="0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9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" objId="3"/>
        <p14:playEvt time="10105" objId="3"/>
        <p14:playEvt time="20086" objId="3"/>
        <p14:playEvt time="30133" objId="3"/>
        <p14:playEvt time="40141" objId="3"/>
        <p14:playEvt time="50121" objId="3"/>
        <p14:stopEvt time="53413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5282"/>
          <a:stretch/>
        </p:blipFill>
        <p:spPr>
          <a:xfrm>
            <a:off x="0" y="1350498"/>
            <a:ext cx="9144000" cy="550750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solidFill>
                  <a:schemeClr val="bg1"/>
                </a:solidFill>
              </a:rPr>
              <a:t>Event Hits</a:t>
            </a:r>
          </a:p>
        </p:txBody>
      </p:sp>
      <p:cxnSp>
        <p:nvCxnSpPr>
          <p:cNvPr id="13" name="直线连接符 12"/>
          <p:cNvCxnSpPr/>
          <p:nvPr/>
        </p:nvCxnSpPr>
        <p:spPr>
          <a:xfrm flipH="1">
            <a:off x="4391715" y="2756452"/>
            <a:ext cx="3188528" cy="2361590"/>
          </a:xfrm>
          <a:prstGeom prst="line">
            <a:avLst/>
          </a:prstGeom>
          <a:ln w="1905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74" y="5118042"/>
            <a:ext cx="440083" cy="413084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6824870" y="1443262"/>
            <a:ext cx="2279374" cy="1286685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4572000" y="5118042"/>
            <a:ext cx="4108174" cy="369332"/>
          </a:xfrm>
          <a:prstGeom prst="rect">
            <a:avLst/>
          </a:prstGeom>
          <a:solidFill>
            <a:srgbClr val="00BCD6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Move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the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mouse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pointer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to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show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the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info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5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7418" t="15483" r="-435" b="16078"/>
          <a:stretch/>
        </p:blipFill>
        <p:spPr>
          <a:xfrm>
            <a:off x="557579" y="4605327"/>
            <a:ext cx="542589" cy="537268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solidFill>
                  <a:schemeClr val="bg1"/>
                </a:solidFill>
              </a:rPr>
              <a:t>Multiplatform</a:t>
            </a:r>
            <a:endParaRPr kumimoji="1" lang="en-US" altLang="zh-CN" sz="4400" dirty="0" smtClean="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95053" y="1781843"/>
            <a:ext cx="148856" cy="500226"/>
          </a:xfrm>
          <a:prstGeom prst="rect">
            <a:avLst/>
          </a:prstGeom>
          <a:solidFill>
            <a:srgbClr val="009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43908" y="1758849"/>
            <a:ext cx="785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Test in different platform</a:t>
            </a:r>
            <a:endParaRPr kumimoji="1" lang="en-US" altLang="zh-CN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1168185" y="3135388"/>
            <a:ext cx="34528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Windows 8.1</a:t>
            </a:r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Scientific Linux 7.2</a:t>
            </a:r>
          </a:p>
          <a:p>
            <a:endParaRPr kumimoji="1" lang="en-US" altLang="zh-CN" sz="2400" dirty="0" smtClean="0"/>
          </a:p>
          <a:p>
            <a:r>
              <a:rPr kumimoji="1" lang="en-US" altLang="zh-CN" sz="2400" dirty="0" err="1" smtClean="0"/>
              <a:t>macOS</a:t>
            </a:r>
            <a:r>
              <a:rPr kumimoji="1" lang="en-US" altLang="zh-CN" sz="2400" dirty="0" smtClean="0"/>
              <a:t> 10.12</a:t>
            </a:r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Web (Google Chrome 58.0) </a:t>
            </a:r>
            <a:endParaRPr kumimoji="1" lang="zh-CN" altLang="en-US" sz="24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97" y="5284854"/>
            <a:ext cx="710673" cy="68333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l="6773" r="-6773"/>
          <a:stretch/>
        </p:blipFill>
        <p:spPr>
          <a:xfrm>
            <a:off x="557580" y="3069911"/>
            <a:ext cx="573716" cy="588814"/>
          </a:xfrm>
          <a:prstGeom prst="ellipse">
            <a:avLst/>
          </a:prstGeom>
        </p:spPr>
      </p:pic>
      <p:grpSp>
        <p:nvGrpSpPr>
          <p:cNvPr id="19" name="组 18"/>
          <p:cNvGrpSpPr/>
          <p:nvPr/>
        </p:nvGrpSpPr>
        <p:grpSpPr>
          <a:xfrm>
            <a:off x="443908" y="3773059"/>
            <a:ext cx="729204" cy="701157"/>
            <a:chOff x="6885349" y="3559765"/>
            <a:chExt cx="1202602" cy="1156348"/>
          </a:xfrm>
        </p:grpSpPr>
        <p:grpSp>
          <p:nvGrpSpPr>
            <p:cNvPr id="16" name="组 15"/>
            <p:cNvGrpSpPr/>
            <p:nvPr/>
          </p:nvGrpSpPr>
          <p:grpSpPr>
            <a:xfrm>
              <a:off x="6885349" y="3559765"/>
              <a:ext cx="1202602" cy="1156348"/>
              <a:chOff x="5593268" y="3559765"/>
              <a:chExt cx="1202602" cy="1156348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93268" y="3559765"/>
                <a:ext cx="1202602" cy="1156348"/>
              </a:xfrm>
              <a:prstGeom prst="ellipse">
                <a:avLst/>
              </a:prstGeom>
            </p:spPr>
          </p:pic>
          <p:sp>
            <p:nvSpPr>
              <p:cNvPr id="15" name="椭圆 14"/>
              <p:cNvSpPr/>
              <p:nvPr/>
            </p:nvSpPr>
            <p:spPr>
              <a:xfrm>
                <a:off x="5909453" y="3858332"/>
                <a:ext cx="570232" cy="5252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371" y="3895110"/>
              <a:ext cx="397214" cy="476656"/>
            </a:xfrm>
            <a:prstGeom prst="ellipse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557579" y="2380218"/>
            <a:ext cx="858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The software has successfully run in </a:t>
            </a:r>
            <a:r>
              <a:rPr kumimoji="1" lang="en-US" altLang="zh-CN" sz="2400" dirty="0"/>
              <a:t>t</a:t>
            </a:r>
            <a:r>
              <a:rPr kumimoji="1" lang="en-US" altLang="zh-CN" sz="2400" dirty="0" smtClean="0"/>
              <a:t>he following platform: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210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9856"/>
          <a:stretch/>
        </p:blipFill>
        <p:spPr>
          <a:xfrm>
            <a:off x="9291254" y="1031411"/>
            <a:ext cx="9144000" cy="550750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solidFill>
                  <a:schemeClr val="bg1"/>
                </a:solidFill>
              </a:rPr>
              <a:t>Reconstruction Point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9" t="17750" r="12813" b="15251"/>
          <a:stretch/>
        </p:blipFill>
        <p:spPr>
          <a:xfrm>
            <a:off x="-1" y="1366455"/>
            <a:ext cx="9144001" cy="5504881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 rot="9255565">
            <a:off x="3215198" y="5038582"/>
            <a:ext cx="1301489" cy="500587"/>
            <a:chOff x="3028845" y="4593946"/>
            <a:chExt cx="1301489" cy="500587"/>
          </a:xfrm>
        </p:grpSpPr>
        <p:sp>
          <p:nvSpPr>
            <p:cNvPr id="11" name="椭圆 10"/>
            <p:cNvSpPr/>
            <p:nvPr/>
          </p:nvSpPr>
          <p:spPr>
            <a:xfrm>
              <a:off x="3028845" y="4755463"/>
              <a:ext cx="185561" cy="185561"/>
            </a:xfrm>
            <a:prstGeom prst="ellipse">
              <a:avLst/>
            </a:prstGeom>
            <a:noFill/>
            <a:ln>
              <a:solidFill>
                <a:srgbClr val="00BC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cxnSp>
          <p:nvCxnSpPr>
            <p:cNvPr id="9" name="直线连接符 8"/>
            <p:cNvCxnSpPr/>
            <p:nvPr/>
          </p:nvCxnSpPr>
          <p:spPr>
            <a:xfrm rot="12344435" flipH="1">
              <a:off x="3302606" y="4593946"/>
              <a:ext cx="1027728" cy="500587"/>
            </a:xfrm>
            <a:prstGeom prst="line">
              <a:avLst/>
            </a:prstGeom>
            <a:ln w="19050">
              <a:solidFill>
                <a:srgbClr val="00BCD6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/>
          <p:cNvSpPr txBox="1"/>
          <p:nvPr/>
        </p:nvSpPr>
        <p:spPr>
          <a:xfrm>
            <a:off x="1279273" y="5598616"/>
            <a:ext cx="1949508" cy="369332"/>
          </a:xfrm>
          <a:prstGeom prst="rect">
            <a:avLst/>
          </a:prstGeom>
          <a:solidFill>
            <a:srgbClr val="00BCD6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mtClean="0">
                <a:solidFill>
                  <a:schemeClr val="bg1"/>
                </a:solidFill>
              </a:rPr>
              <a:t>Recontrution</a:t>
            </a:r>
            <a:r>
              <a:rPr kumimoji="1" lang="en-US" altLang="zh-CN" dirty="0" smtClean="0">
                <a:solidFill>
                  <a:schemeClr val="bg1"/>
                </a:solidFill>
              </a:rPr>
              <a:t> Point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 smtClean="0">
                <a:solidFill>
                  <a:schemeClr val="bg1"/>
                </a:solidFill>
              </a:rPr>
              <a:t>Unity </a:t>
            </a:r>
            <a:r>
              <a:rPr kumimoji="1" lang="en-US" altLang="zh-CN" sz="3600" dirty="0" smtClean="0">
                <a:solidFill>
                  <a:schemeClr val="bg1"/>
                </a:solidFill>
              </a:rPr>
              <a:t>V.S.</a:t>
            </a:r>
            <a:r>
              <a:rPr kumimoji="1" lang="en-US" altLang="zh-CN" sz="4400" dirty="0" smtClean="0">
                <a:solidFill>
                  <a:schemeClr val="bg1"/>
                </a:solidFill>
              </a:rPr>
              <a:t> ROOT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66423" y="2294749"/>
            <a:ext cx="85812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Easy to input and output the data in root file format.</a:t>
            </a:r>
          </a:p>
          <a:p>
            <a:r>
              <a:rPr kumimoji="1" lang="en-US" altLang="zh-CN" sz="2000" dirty="0" smtClean="0"/>
              <a:t>Well developed for now. (Geometry, Event, Mc truth and Reconstruction)</a:t>
            </a:r>
          </a:p>
          <a:p>
            <a:endParaRPr kumimoji="1" lang="en-US" altLang="zh-CN" sz="1000" dirty="0"/>
          </a:p>
          <a:p>
            <a:r>
              <a:rPr lang="en-US" altLang="zh-CN" sz="2000" dirty="0" smtClean="0"/>
              <a:t>Integrated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in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JUNO offline as a part of JUNO offline.</a:t>
            </a:r>
          </a:p>
          <a:p>
            <a:r>
              <a:rPr kumimoji="1" lang="en-US" altLang="zh-CN" sz="2000" dirty="0"/>
              <a:t>P</a:t>
            </a:r>
            <a:r>
              <a:rPr kumimoji="1" lang="en-US" altLang="zh-CN" sz="2000" dirty="0" smtClean="0"/>
              <a:t>lugin is needed if users want to display </a:t>
            </a:r>
            <a:r>
              <a:rPr lang="en-US" altLang="zh-CN" sz="2000" dirty="0" smtClean="0"/>
              <a:t>remotely.</a:t>
            </a:r>
          </a:p>
          <a:p>
            <a:r>
              <a:rPr kumimoji="1" lang="en-US" altLang="zh-CN" sz="2000" dirty="0" smtClean="0"/>
              <a:t>Visual </a:t>
            </a:r>
            <a:r>
              <a:rPr kumimoji="1" lang="en-US" altLang="zh-CN" sz="2000" dirty="0"/>
              <a:t>effect </a:t>
            </a:r>
            <a:r>
              <a:rPr kumimoji="1" lang="en-US" altLang="zh-CN" sz="2000" dirty="0" smtClean="0"/>
              <a:t>is limited by ROOT.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6423" y="4744772"/>
            <a:ext cx="77035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Easy to </a:t>
            </a:r>
            <a:r>
              <a:rPr lang="en-US" altLang="zh-CN" sz="2000" dirty="0" smtClean="0"/>
              <a:t>transplant</a:t>
            </a:r>
            <a:r>
              <a:rPr lang="zh-CN" altLang="en-US" sz="2000" dirty="0" smtClean="0"/>
              <a:t> </a:t>
            </a:r>
            <a:r>
              <a:rPr kumimoji="1" lang="en-US" altLang="zh-CN" sz="2000" dirty="0" smtClean="0"/>
              <a:t>other platform like windows, Linux, mac, web.</a:t>
            </a:r>
          </a:p>
          <a:p>
            <a:r>
              <a:rPr kumimoji="1" lang="en-US" altLang="zh-CN" sz="2000" dirty="0"/>
              <a:t>Built as a </a:t>
            </a:r>
            <a:r>
              <a:rPr lang="en-US" altLang="zh-CN" sz="2000" dirty="0" smtClean="0"/>
              <a:t>client, which can be </a:t>
            </a:r>
            <a:r>
              <a:rPr kumimoji="1" lang="en-US" altLang="zh-CN" sz="2000" dirty="0" smtClean="0"/>
              <a:t>run </a:t>
            </a:r>
            <a:r>
              <a:rPr kumimoji="1" lang="en-US" altLang="zh-CN" sz="2000" dirty="0"/>
              <a:t>in user’s own PC without  JUNO offline</a:t>
            </a:r>
            <a:r>
              <a:rPr kumimoji="1" lang="en-US" altLang="zh-CN" sz="2000" dirty="0" smtClean="0"/>
              <a:t>.</a:t>
            </a:r>
          </a:p>
          <a:p>
            <a:r>
              <a:rPr kumimoji="1" lang="en-US" altLang="zh-CN" sz="2000" dirty="0" smtClean="0"/>
              <a:t>More fancy visual effect is </a:t>
            </a:r>
            <a:r>
              <a:rPr kumimoji="1" lang="en-US" altLang="zh-CN" sz="2000" dirty="0"/>
              <a:t>available as </a:t>
            </a:r>
            <a:r>
              <a:rPr kumimoji="1" lang="en-US" altLang="zh-CN" sz="2000" dirty="0" smtClean="0"/>
              <a:t>a game engine.</a:t>
            </a:r>
            <a:endParaRPr kumimoji="1" lang="en-US" altLang="zh-CN" sz="2000" dirty="0"/>
          </a:p>
          <a:p>
            <a:endParaRPr kumimoji="1" lang="en-US" altLang="zh-CN" sz="1000" dirty="0"/>
          </a:p>
          <a:p>
            <a:r>
              <a:rPr kumimoji="1" lang="en-US" altLang="zh-CN" sz="2000" dirty="0"/>
              <a:t>Need </a:t>
            </a:r>
            <a:r>
              <a:rPr kumimoji="1" lang="en-US" altLang="zh-CN" sz="2000" dirty="0" smtClean="0"/>
              <a:t>the data </a:t>
            </a:r>
            <a:r>
              <a:rPr lang="en-US" altLang="zh-CN" sz="2000" dirty="0" smtClean="0"/>
              <a:t>conversion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when loading a root file.</a:t>
            </a:r>
            <a:endParaRPr kumimoji="1" lang="en-US" altLang="zh-CN" sz="2000" dirty="0"/>
          </a:p>
        </p:txBody>
      </p:sp>
      <p:sp>
        <p:nvSpPr>
          <p:cNvPr id="15" name="矩形 14"/>
          <p:cNvSpPr/>
          <p:nvPr/>
        </p:nvSpPr>
        <p:spPr>
          <a:xfrm>
            <a:off x="295053" y="1781843"/>
            <a:ext cx="148856" cy="500226"/>
          </a:xfrm>
          <a:prstGeom prst="rect">
            <a:avLst/>
          </a:prstGeom>
          <a:solidFill>
            <a:srgbClr val="009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43908" y="1758849"/>
            <a:ext cx="785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ROOT(SERENA)</a:t>
            </a:r>
          </a:p>
        </p:txBody>
      </p:sp>
      <p:sp>
        <p:nvSpPr>
          <p:cNvPr id="17" name="矩形 16"/>
          <p:cNvSpPr/>
          <p:nvPr/>
        </p:nvSpPr>
        <p:spPr>
          <a:xfrm>
            <a:off x="295053" y="4228208"/>
            <a:ext cx="148856" cy="500226"/>
          </a:xfrm>
          <a:prstGeom prst="rect">
            <a:avLst/>
          </a:prstGeom>
          <a:solidFill>
            <a:srgbClr val="009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43908" y="4229389"/>
            <a:ext cx="785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Unity</a:t>
            </a:r>
          </a:p>
        </p:txBody>
      </p:sp>
      <p:sp>
        <p:nvSpPr>
          <p:cNvPr id="19" name="矩形 18"/>
          <p:cNvSpPr/>
          <p:nvPr/>
        </p:nvSpPr>
        <p:spPr>
          <a:xfrm flipH="1">
            <a:off x="520706" y="3032422"/>
            <a:ext cx="45719" cy="1060315"/>
          </a:xfrm>
          <a:prstGeom prst="rect">
            <a:avLst/>
          </a:prstGeom>
          <a:solidFill>
            <a:srgbClr val="EC1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矩形 21"/>
          <p:cNvSpPr/>
          <p:nvPr/>
        </p:nvSpPr>
        <p:spPr>
          <a:xfrm flipH="1">
            <a:off x="520705" y="2328558"/>
            <a:ext cx="45719" cy="634032"/>
          </a:xfrm>
          <a:prstGeom prst="rect">
            <a:avLst/>
          </a:prstGeom>
          <a:solidFill>
            <a:srgbClr val="86C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 22"/>
          <p:cNvSpPr/>
          <p:nvPr/>
        </p:nvSpPr>
        <p:spPr>
          <a:xfrm flipH="1">
            <a:off x="520705" y="5825548"/>
            <a:ext cx="45719" cy="410256"/>
          </a:xfrm>
          <a:prstGeom prst="rect">
            <a:avLst/>
          </a:prstGeom>
          <a:solidFill>
            <a:srgbClr val="EC1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/>
          <p:cNvSpPr/>
          <p:nvPr/>
        </p:nvSpPr>
        <p:spPr>
          <a:xfrm flipH="1">
            <a:off x="520702" y="4732092"/>
            <a:ext cx="45721" cy="1007728"/>
          </a:xfrm>
          <a:prstGeom prst="rect">
            <a:avLst/>
          </a:prstGeom>
          <a:solidFill>
            <a:srgbClr val="86C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01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5053" y="235479"/>
            <a:ext cx="493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 smtClean="0">
                <a:solidFill>
                  <a:schemeClr val="bg1"/>
                </a:solidFill>
              </a:rPr>
              <a:t>Outline</a:t>
            </a:r>
            <a:endParaRPr kumimoji="1" lang="zh-CN" altLang="en-US" sz="4400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95244" y="2190287"/>
            <a:ext cx="720995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Overview of Event Display</a:t>
            </a:r>
            <a:endParaRPr lang="en-US" altLang="zh-CN" sz="2800" b="1" dirty="0"/>
          </a:p>
          <a:p>
            <a:r>
              <a:rPr lang="en-US" altLang="zh-CN" sz="2800" b="1" dirty="0" smtClean="0"/>
              <a:t>Event Display based on ROOT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in JUNO</a:t>
            </a:r>
            <a:endParaRPr lang="en-US" altLang="zh-CN" sz="2800" b="1" dirty="0"/>
          </a:p>
          <a:p>
            <a:r>
              <a:rPr lang="en-US" altLang="zh-CN" sz="2800" b="1" dirty="0" smtClean="0"/>
              <a:t>Event Display based </a:t>
            </a:r>
            <a:r>
              <a:rPr lang="en-US" altLang="zh-CN" sz="2800" b="1" smtClean="0"/>
              <a:t>on Unity in JUNO</a:t>
            </a:r>
            <a:endParaRPr lang="en-US" altLang="zh-CN" sz="2800" b="1" dirty="0" smtClean="0"/>
          </a:p>
          <a:p>
            <a:pPr lvl="1"/>
            <a:r>
              <a:rPr lang="en-US" altLang="zh-CN" sz="2800" dirty="0" smtClean="0"/>
              <a:t>·Detector Visualization</a:t>
            </a:r>
          </a:p>
          <a:p>
            <a:pPr lvl="1"/>
            <a:r>
              <a:rPr lang="en-US" altLang="zh-CN" sz="2800" dirty="0" smtClean="0"/>
              <a:t>·Event</a:t>
            </a:r>
          </a:p>
          <a:p>
            <a:pPr lvl="1"/>
            <a:r>
              <a:rPr lang="en-US" altLang="zh-CN" sz="2800" dirty="0" smtClean="0"/>
              <a:t>·Reconstruction</a:t>
            </a:r>
          </a:p>
          <a:p>
            <a:r>
              <a:rPr lang="en-US" altLang="zh-CN" sz="2800" b="1" dirty="0"/>
              <a:t>Unity </a:t>
            </a:r>
            <a:r>
              <a:rPr lang="en-US" altLang="zh-CN" sz="2800" b="1" dirty="0" smtClean="0"/>
              <a:t>V.S. </a:t>
            </a:r>
            <a:r>
              <a:rPr lang="en-US" altLang="zh-CN" sz="2800" b="1" dirty="0"/>
              <a:t>ROOT </a:t>
            </a:r>
            <a:endParaRPr lang="en-US" altLang="zh-CN" sz="2800" b="1" dirty="0" smtClean="0"/>
          </a:p>
          <a:p>
            <a:r>
              <a:rPr lang="en-US" altLang="zh-CN" sz="2800" b="1" dirty="0" smtClean="0"/>
              <a:t>Future Plan</a:t>
            </a:r>
          </a:p>
          <a:p>
            <a:endParaRPr lang="en-US" altLang="zh-CN" sz="2800" b="1" dirty="0"/>
          </a:p>
          <a:p>
            <a:endParaRPr lang="en-US" altLang="zh-CN" sz="24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</a:t>
            </a:fld>
            <a:endParaRPr lang="zh-CN" altLang="en-US"/>
          </a:p>
        </p:txBody>
      </p:sp>
      <p:cxnSp>
        <p:nvCxnSpPr>
          <p:cNvPr id="8" name="直线连接符 11"/>
          <p:cNvCxnSpPr/>
          <p:nvPr/>
        </p:nvCxnSpPr>
        <p:spPr>
          <a:xfrm>
            <a:off x="1041570" y="2094614"/>
            <a:ext cx="0" cy="3976577"/>
          </a:xfrm>
          <a:prstGeom prst="line">
            <a:avLst/>
          </a:prstGeom>
          <a:ln w="38100">
            <a:gradFill flip="none" rotWithShape="1">
              <a:gsLst>
                <a:gs pos="0">
                  <a:srgbClr val="8DCD43"/>
                </a:gs>
                <a:gs pos="100000">
                  <a:srgbClr val="00BFDA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7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/>
        </p:nvCxnSpPr>
        <p:spPr>
          <a:xfrm flipH="1">
            <a:off x="896711" y="2612571"/>
            <a:ext cx="6804" cy="2973842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 smtClean="0">
                <a:solidFill>
                  <a:schemeClr val="bg1"/>
                </a:solidFill>
              </a:rPr>
              <a:t>Future Plan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71112" y="2612571"/>
            <a:ext cx="6728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kumimoji="1" lang="en-US" altLang="zh-CN" sz="2400" dirty="0"/>
              <a:t>D</a:t>
            </a:r>
            <a:r>
              <a:rPr kumimoji="1" lang="en-US" altLang="zh-CN" sz="2400" dirty="0" smtClean="0"/>
              <a:t>ata encapsulation</a:t>
            </a:r>
          </a:p>
          <a:p>
            <a:pPr marL="342900" indent="-342900">
              <a:buFont typeface="Arial" charset="0"/>
              <a:buChar char="•"/>
            </a:pPr>
            <a:r>
              <a:rPr kumimoji="1" lang="en-US" altLang="zh-CN" sz="2400" dirty="0" smtClean="0"/>
              <a:t>MC </a:t>
            </a:r>
            <a:r>
              <a:rPr kumimoji="1" lang="en-US" altLang="zh-CN" sz="2400" dirty="0"/>
              <a:t>truth Display </a:t>
            </a:r>
            <a:endParaRPr kumimoji="1" lang="en-US" altLang="zh-CN" sz="2400" dirty="0" smtClean="0"/>
          </a:p>
          <a:p>
            <a:pPr marL="342900" indent="-342900">
              <a:buFont typeface="Arial" charset="0"/>
              <a:buChar char="•"/>
            </a:pPr>
            <a:r>
              <a:rPr kumimoji="1" lang="en-US" altLang="zh-CN" sz="2400" dirty="0"/>
              <a:t>T</a:t>
            </a:r>
            <a:r>
              <a:rPr kumimoji="1" lang="en-US" altLang="zh-CN" sz="2400" dirty="0" smtClean="0"/>
              <a:t>op tracker Display </a:t>
            </a:r>
          </a:p>
          <a:p>
            <a:pPr marL="342900" indent="-342900">
              <a:buFont typeface="Arial" charset="0"/>
              <a:buChar char="•"/>
            </a:pPr>
            <a:r>
              <a:rPr kumimoji="1" lang="en-US" altLang="zh-CN" sz="2400" dirty="0" smtClean="0"/>
              <a:t>More user friendly GUI</a:t>
            </a:r>
          </a:p>
          <a:p>
            <a:pPr marL="342900" indent="-342900">
              <a:buFont typeface="Arial" charset="0"/>
              <a:buChar char="•"/>
            </a:pPr>
            <a:r>
              <a:rPr kumimoji="1" lang="en-US" altLang="zh-CN" sz="2400" dirty="0" smtClean="0"/>
              <a:t>Shortcut and help documentation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CN" sz="2400" dirty="0" smtClean="0"/>
              <a:t>Detail model (like the structure of PMT)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CN" sz="2400" dirty="0" smtClean="0"/>
              <a:t>Histograms</a:t>
            </a:r>
          </a:p>
          <a:p>
            <a:pPr marL="342900" indent="-342900">
              <a:buFont typeface="Arial" charset="0"/>
              <a:buChar char="•"/>
            </a:pPr>
            <a:r>
              <a:rPr lang="mr-IN" altLang="zh-CN" sz="2400" dirty="0" smtClean="0"/>
              <a:t>…</a:t>
            </a:r>
            <a:endParaRPr lang="en-US" altLang="zh-CN" sz="2400" dirty="0" smtClean="0"/>
          </a:p>
          <a:p>
            <a:endParaRPr kumimoji="1" lang="en-US" altLang="zh-CN" sz="2400" dirty="0" smtClean="0"/>
          </a:p>
        </p:txBody>
      </p:sp>
      <p:sp>
        <p:nvSpPr>
          <p:cNvPr id="7" name="矩形 6"/>
          <p:cNvSpPr/>
          <p:nvPr/>
        </p:nvSpPr>
        <p:spPr>
          <a:xfrm>
            <a:off x="295053" y="1781843"/>
            <a:ext cx="148856" cy="500226"/>
          </a:xfrm>
          <a:prstGeom prst="rect">
            <a:avLst/>
          </a:prstGeom>
          <a:solidFill>
            <a:srgbClr val="009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43908" y="1758849"/>
            <a:ext cx="785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Development for Event Display based on Unity</a:t>
            </a:r>
          </a:p>
        </p:txBody>
      </p:sp>
    </p:spTree>
    <p:extLst>
      <p:ext uri="{BB962C8B-B14F-4D97-AF65-F5344CB8AC3E}">
        <p14:creationId xmlns:p14="http://schemas.microsoft.com/office/powerpoint/2010/main" val="148406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 smtClean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52174" y="2316742"/>
            <a:ext cx="75774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9EB7"/>
                </a:solidFill>
              </a:rPr>
              <a:t>Two event display systems have been built for JUNO.</a:t>
            </a:r>
          </a:p>
          <a:p>
            <a:r>
              <a:rPr lang="en-US" altLang="zh-CN" sz="2400" dirty="0" smtClean="0"/>
              <a:t>The one based on ROOT is </a:t>
            </a:r>
            <a:r>
              <a:rPr lang="en-US" altLang="zh-CN" sz="2400" dirty="0"/>
              <a:t>approaching full </a:t>
            </a:r>
            <a:r>
              <a:rPr lang="en-US" altLang="zh-CN" sz="2400" dirty="0" smtClean="0"/>
              <a:t>functionality.</a:t>
            </a:r>
          </a:p>
          <a:p>
            <a:r>
              <a:rPr lang="en-US" altLang="zh-CN" sz="2400" dirty="0"/>
              <a:t>The other one based on Unity is </a:t>
            </a:r>
            <a:r>
              <a:rPr lang="en-US" altLang="zh-CN" sz="2400" dirty="0" smtClean="0"/>
              <a:t>basically </a:t>
            </a:r>
            <a:r>
              <a:rPr lang="en-US" altLang="zh-CN" sz="2400" dirty="0"/>
              <a:t>a</a:t>
            </a:r>
            <a:r>
              <a:rPr lang="en-US" altLang="zh-CN" sz="2400" dirty="0" smtClean="0"/>
              <a:t>vailable.</a:t>
            </a:r>
          </a:p>
          <a:p>
            <a:endParaRPr lang="en-US" altLang="zh-CN" sz="2400" dirty="0" smtClean="0"/>
          </a:p>
          <a:p>
            <a:r>
              <a:rPr lang="en-US" altLang="zh-CN" sz="2400" b="1" dirty="0" smtClean="0">
                <a:solidFill>
                  <a:srgbClr val="009EB7"/>
                </a:solidFill>
              </a:rPr>
              <a:t>Event Display with Unity is strongly transplantable and able to realize</a:t>
            </a:r>
            <a:r>
              <a:rPr lang="zh-CN" altLang="en-US" sz="2400" b="1" dirty="0" smtClean="0">
                <a:solidFill>
                  <a:srgbClr val="009EB7"/>
                </a:solidFill>
              </a:rPr>
              <a:t> </a:t>
            </a:r>
            <a:r>
              <a:rPr lang="en-US" altLang="zh-CN" sz="2400" b="1" dirty="0" smtClean="0">
                <a:solidFill>
                  <a:srgbClr val="009EB7"/>
                </a:solidFill>
              </a:rPr>
              <a:t>more fancy effect easily.</a:t>
            </a:r>
          </a:p>
          <a:p>
            <a:endParaRPr lang="en-US" altLang="zh-CN" sz="2400" dirty="0"/>
          </a:p>
          <a:p>
            <a:r>
              <a:rPr lang="en-US" altLang="zh-CN" sz="2400" b="1" dirty="0" smtClean="0">
                <a:solidFill>
                  <a:srgbClr val="009EB7"/>
                </a:solidFill>
              </a:rPr>
              <a:t>More functions will be added in the Event Display system soon.</a:t>
            </a:r>
          </a:p>
          <a:p>
            <a:endParaRPr lang="en-US" altLang="zh-CN" sz="2400" dirty="0" smtClean="0"/>
          </a:p>
        </p:txBody>
      </p:sp>
      <p:cxnSp>
        <p:nvCxnSpPr>
          <p:cNvPr id="10" name="直线连接符 11"/>
          <p:cNvCxnSpPr/>
          <p:nvPr/>
        </p:nvCxnSpPr>
        <p:spPr>
          <a:xfrm>
            <a:off x="652174" y="2006910"/>
            <a:ext cx="0" cy="4015972"/>
          </a:xfrm>
          <a:prstGeom prst="line">
            <a:avLst/>
          </a:prstGeom>
          <a:ln w="38100">
            <a:gradFill flip="none" rotWithShape="1">
              <a:gsLst>
                <a:gs pos="0">
                  <a:srgbClr val="8DCD43"/>
                </a:gs>
                <a:gs pos="100000">
                  <a:srgbClr val="00BFDA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7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123406"/>
            <a:ext cx="9144000" cy="4762500"/>
            <a:chOff x="0" y="0"/>
            <a:chExt cx="1316736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167360" cy="685800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0" y="0"/>
              <a:ext cx="13167360" cy="6858000"/>
            </a:xfrm>
            <a:prstGeom prst="rect">
              <a:avLst/>
            </a:prstGeom>
            <a:gradFill flip="none" rotWithShape="1">
              <a:gsLst>
                <a:gs pos="0">
                  <a:srgbClr val="8DCD43">
                    <a:alpha val="0"/>
                  </a:srgbClr>
                </a:gs>
                <a:gs pos="100000">
                  <a:srgbClr val="002735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090821" y="3898568"/>
            <a:ext cx="1539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/>
              <a:t>Thanks.</a:t>
            </a:r>
            <a:endParaRPr kumimoji="1"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483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r="4193"/>
          <a:stretch/>
        </p:blipFill>
        <p:spPr>
          <a:xfrm>
            <a:off x="-11151" y="1371600"/>
            <a:ext cx="9155151" cy="54864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-11151" y="1371600"/>
            <a:ext cx="9230298" cy="5486400"/>
          </a:xfrm>
          <a:prstGeom prst="rect">
            <a:avLst/>
          </a:prstGeom>
          <a:gradFill>
            <a:gsLst>
              <a:gs pos="69000">
                <a:srgbClr val="1E1C1C">
                  <a:alpha val="80000"/>
                </a:srgbClr>
              </a:gs>
              <a:gs pos="1000">
                <a:schemeClr val="tx1">
                  <a:alpha val="90000"/>
                </a:schemeClr>
              </a:gs>
              <a:gs pos="100000">
                <a:schemeClr val="tx1">
                  <a:lumMod val="85000"/>
                  <a:lumOff val="15000"/>
                  <a:alpha val="77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 smtClean="0">
                <a:solidFill>
                  <a:schemeClr val="bg1"/>
                </a:solidFill>
              </a:rPr>
              <a:t>Event Display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1628" y="2040203"/>
            <a:ext cx="79837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Visualization of the experiment in High Energy Physics, showing the detector structure and the event hits,</a:t>
            </a:r>
          </a:p>
          <a:p>
            <a:r>
              <a:rPr lang="en-US" altLang="zh-CN" sz="2800" dirty="0" smtClean="0">
                <a:solidFill>
                  <a:schemeClr val="bg1"/>
                </a:solidFill>
              </a:rPr>
              <a:t>for reconstruction </a:t>
            </a:r>
            <a:r>
              <a:rPr lang="en-US" altLang="zh-CN" sz="2800" dirty="0">
                <a:solidFill>
                  <a:schemeClr val="bg1"/>
                </a:solidFill>
              </a:rPr>
              <a:t>algorithm improvement </a:t>
            </a:r>
            <a:r>
              <a:rPr lang="en-US" altLang="zh-CN" sz="2800" dirty="0" smtClean="0">
                <a:solidFill>
                  <a:schemeClr val="bg1"/>
                </a:solidFill>
              </a:rPr>
              <a:t>and physics analysis.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rot="16200000">
            <a:off x="-558868" y="2956240"/>
            <a:ext cx="1931128" cy="114996"/>
          </a:xfrm>
          <a:prstGeom prst="rect">
            <a:avLst/>
          </a:prstGeom>
          <a:gradFill flip="none" rotWithShape="1">
            <a:gsLst>
              <a:gs pos="0">
                <a:srgbClr val="8DCD43"/>
              </a:gs>
              <a:gs pos="100000">
                <a:srgbClr val="00BFD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94781" y="6352144"/>
            <a:ext cx="260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PIC from https://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cms.cern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761" y="2290584"/>
            <a:ext cx="5809957" cy="406576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 smtClean="0">
                <a:solidFill>
                  <a:schemeClr val="bg1"/>
                </a:solidFill>
              </a:rPr>
              <a:t>JUNO Experiment</a:t>
            </a:r>
          </a:p>
        </p:txBody>
      </p:sp>
      <p:sp>
        <p:nvSpPr>
          <p:cNvPr id="9" name="矩形 8"/>
          <p:cNvSpPr/>
          <p:nvPr/>
        </p:nvSpPr>
        <p:spPr>
          <a:xfrm>
            <a:off x="295053" y="1781843"/>
            <a:ext cx="148856" cy="500226"/>
          </a:xfrm>
          <a:prstGeom prst="rect">
            <a:avLst/>
          </a:prstGeom>
          <a:solidFill>
            <a:srgbClr val="009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43908" y="1758849"/>
            <a:ext cx="785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Jiangmen Underground Neutrino </a:t>
            </a:r>
            <a:r>
              <a:rPr lang="en-US" altLang="zh-CN" sz="2800" dirty="0" smtClean="0"/>
              <a:t>Observatory (JUNO)</a:t>
            </a:r>
            <a:endParaRPr lang="en-US" altLang="zh-CN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443908" y="2574388"/>
            <a:ext cx="29823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Reactor neutrinos experiment, using Inverse Beta </a:t>
            </a:r>
            <a:r>
              <a:rPr kumimoji="1" lang="en-US" altLang="zh-CN" sz="2000" dirty="0"/>
              <a:t>D</a:t>
            </a:r>
            <a:r>
              <a:rPr kumimoji="1" lang="en-US" altLang="zh-CN" sz="2000" dirty="0" smtClean="0"/>
              <a:t>ecay(IBD) to measure the neutrinos mass </a:t>
            </a:r>
            <a:r>
              <a:rPr lang="en-US" altLang="zh-CN" sz="2000" dirty="0" smtClean="0"/>
              <a:t>hierarchy</a:t>
            </a:r>
            <a:endParaRPr lang="da-DK" altLang="zh-CN" sz="2000" dirty="0"/>
          </a:p>
        </p:txBody>
      </p:sp>
      <p:sp>
        <p:nvSpPr>
          <p:cNvPr id="7" name="矩形 6"/>
          <p:cNvSpPr/>
          <p:nvPr/>
        </p:nvSpPr>
        <p:spPr>
          <a:xfrm>
            <a:off x="3320138" y="6360658"/>
            <a:ext cx="2153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zh-CN" dirty="0" smtClean="0">
                <a:solidFill>
                  <a:schemeClr val="bg1">
                    <a:lumMod val="50000"/>
                  </a:schemeClr>
                </a:solidFill>
              </a:rPr>
              <a:t>arXiv:1508.07166v2 </a:t>
            </a:r>
            <a:endParaRPr lang="da-DK" altLang="zh-CN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6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r="70344"/>
          <a:stretch/>
        </p:blipFill>
        <p:spPr>
          <a:xfrm>
            <a:off x="1686659" y="2508714"/>
            <a:ext cx="516134" cy="49505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 smtClean="0">
                <a:solidFill>
                  <a:schemeClr val="bg1"/>
                </a:solidFill>
              </a:rPr>
              <a:t>Event Display Based on ROOT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95053" y="1781843"/>
            <a:ext cx="148856" cy="500226"/>
          </a:xfrm>
          <a:prstGeom prst="rect">
            <a:avLst/>
          </a:prstGeom>
          <a:solidFill>
            <a:srgbClr val="009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43908" y="1758849"/>
            <a:ext cx="8207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SERENA </a:t>
            </a:r>
            <a:r>
              <a:rPr lang="en-US" altLang="zh-CN" sz="2000" dirty="0"/>
              <a:t>(Software of Event display with Root </a:t>
            </a:r>
            <a:r>
              <a:rPr lang="en-US" altLang="zh-CN" sz="2000" dirty="0" smtClean="0"/>
              <a:t>EVE </a:t>
            </a:r>
            <a:r>
              <a:rPr lang="en-US" altLang="zh-CN" sz="2000" dirty="0"/>
              <a:t>for Neutrino Analysis) </a:t>
            </a:r>
          </a:p>
        </p:txBody>
      </p:sp>
      <p:grpSp>
        <p:nvGrpSpPr>
          <p:cNvPr id="10" name="Group 177"/>
          <p:cNvGrpSpPr/>
          <p:nvPr/>
        </p:nvGrpSpPr>
        <p:grpSpPr>
          <a:xfrm>
            <a:off x="455459" y="2405180"/>
            <a:ext cx="8196171" cy="3837027"/>
            <a:chOff x="647777" y="1878061"/>
            <a:chExt cx="7874000" cy="4402666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647777" y="1878061"/>
              <a:ext cx="7874000" cy="4402666"/>
            </a:xfrm>
            <a:prstGeom prst="rect">
              <a:avLst/>
            </a:prstGeom>
            <a:ln w="19050" cmpd="sng">
              <a:solidFill>
                <a:srgbClr val="009EB7"/>
              </a:solidFill>
              <a:prstDash val="sysDash"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60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79"/>
            <p:cNvSpPr/>
            <p:nvPr/>
          </p:nvSpPr>
          <p:spPr>
            <a:xfrm>
              <a:off x="663521" y="1940407"/>
              <a:ext cx="1247702" cy="74161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9EB7"/>
                  </a:solidFill>
                  <a:effectLst/>
                  <a:uLnTx/>
                  <a:uFillTx/>
                </a:rPr>
                <a:t>ROOT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9EB7"/>
                </a:solidFill>
                <a:effectLst/>
                <a:uLnTx/>
                <a:uFillTx/>
              </a:endParaRPr>
            </a:p>
          </p:txBody>
        </p:sp>
        <p:grpSp>
          <p:nvGrpSpPr>
            <p:cNvPr id="13" name="Group 180"/>
            <p:cNvGrpSpPr/>
            <p:nvPr/>
          </p:nvGrpSpPr>
          <p:grpSpPr>
            <a:xfrm>
              <a:off x="841432" y="2099279"/>
              <a:ext cx="7404423" cy="4044890"/>
              <a:chOff x="841432" y="2099279"/>
              <a:chExt cx="7404423" cy="4044890"/>
            </a:xfrm>
          </p:grpSpPr>
          <p:sp>
            <p:nvSpPr>
              <p:cNvPr id="14" name="Rectangle 181"/>
              <p:cNvSpPr/>
              <p:nvPr/>
            </p:nvSpPr>
            <p:spPr>
              <a:xfrm>
                <a:off x="6562280" y="2832875"/>
                <a:ext cx="1463040" cy="457200"/>
              </a:xfrm>
              <a:prstGeom prst="rect">
                <a:avLst/>
              </a:prstGeom>
              <a:gradFill rotWithShape="1">
                <a:gsLst>
                  <a:gs pos="0">
                    <a:srgbClr val="9BBB59">
                      <a:tint val="100000"/>
                      <a:shade val="100000"/>
                      <a:satMod val="130000"/>
                      <a:alpha val="0"/>
                    </a:srgbClr>
                  </a:gs>
                  <a:gs pos="100000">
                    <a:srgbClr val="9BBB5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EB7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Event Manager</a:t>
                </a:r>
              </a:p>
            </p:txBody>
          </p:sp>
          <p:sp>
            <p:nvSpPr>
              <p:cNvPr id="15" name="Rectangle 182"/>
              <p:cNvSpPr/>
              <p:nvPr/>
            </p:nvSpPr>
            <p:spPr>
              <a:xfrm>
                <a:off x="3867209" y="5549809"/>
                <a:ext cx="1280160" cy="594360"/>
              </a:xfrm>
              <a:prstGeom prst="rect">
                <a:avLst/>
              </a:prstGeom>
              <a:gradFill rotWithShape="1">
                <a:gsLst>
                  <a:gs pos="0">
                    <a:srgbClr val="9BBB59">
                      <a:tint val="100000"/>
                      <a:shade val="100000"/>
                      <a:satMod val="130000"/>
                      <a:alpha val="0"/>
                    </a:srgbClr>
                  </a:gs>
                  <a:gs pos="100000">
                    <a:srgbClr val="FFCC66"/>
                  </a:gs>
                </a:gsLst>
                <a:lin ang="16200000" scaled="0"/>
              </a:gradFill>
              <a:ln w="9525" cap="flat" cmpd="sng" algn="ctr">
                <a:solidFill>
                  <a:srgbClr val="009EB7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GUI Display Control</a:t>
                </a:r>
              </a:p>
            </p:txBody>
          </p:sp>
          <p:sp>
            <p:nvSpPr>
              <p:cNvPr id="16" name="Parallelogram 183"/>
              <p:cNvSpPr/>
              <p:nvPr/>
            </p:nvSpPr>
            <p:spPr>
              <a:xfrm>
                <a:off x="2743721" y="2099279"/>
                <a:ext cx="1563904" cy="457200"/>
              </a:xfrm>
              <a:prstGeom prst="parallelogram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  <a:alpha val="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EB7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Geometry File</a:t>
                </a:r>
              </a:p>
            </p:txBody>
          </p:sp>
          <p:sp>
            <p:nvSpPr>
              <p:cNvPr id="17" name="Rectangle 184"/>
              <p:cNvSpPr/>
              <p:nvPr/>
            </p:nvSpPr>
            <p:spPr>
              <a:xfrm>
                <a:off x="2794153" y="2831333"/>
                <a:ext cx="1463040" cy="457200"/>
              </a:xfrm>
              <a:prstGeom prst="rect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  <a:alpha val="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EB7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Geometry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Service</a:t>
                </a:r>
              </a:p>
            </p:txBody>
          </p:sp>
          <p:sp>
            <p:nvSpPr>
              <p:cNvPr id="18" name="Display 6"/>
              <p:cNvSpPr/>
              <p:nvPr/>
            </p:nvSpPr>
            <p:spPr>
              <a:xfrm>
                <a:off x="2652067" y="3644600"/>
                <a:ext cx="1747212" cy="457200"/>
              </a:xfrm>
              <a:prstGeom prst="flowChartDisplay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  <a:alpha val="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EB7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Geometry Objects</a:t>
                </a:r>
              </a:p>
            </p:txBody>
          </p:sp>
          <p:sp>
            <p:nvSpPr>
              <p:cNvPr id="19" name="Parallelogram 186"/>
              <p:cNvSpPr/>
              <p:nvPr/>
            </p:nvSpPr>
            <p:spPr>
              <a:xfrm>
                <a:off x="6341745" y="2099279"/>
                <a:ext cx="1904110" cy="457200"/>
              </a:xfrm>
              <a:prstGeom prst="parallelogram">
                <a:avLst/>
              </a:prstGeom>
              <a:gradFill rotWithShape="1">
                <a:gsLst>
                  <a:gs pos="0">
                    <a:srgbClr val="9BBB59">
                      <a:tint val="100000"/>
                      <a:shade val="100000"/>
                      <a:satMod val="130000"/>
                      <a:alpha val="0"/>
                    </a:srgbClr>
                  </a:gs>
                  <a:gs pos="100000">
                    <a:srgbClr val="9BBB5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EB7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Event Files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(Sim/Calib/Rec)</a:t>
                </a:r>
              </a:p>
            </p:txBody>
          </p:sp>
          <p:sp>
            <p:nvSpPr>
              <p:cNvPr id="20" name="Display 14"/>
              <p:cNvSpPr/>
              <p:nvPr/>
            </p:nvSpPr>
            <p:spPr>
              <a:xfrm>
                <a:off x="4693023" y="3648602"/>
                <a:ext cx="1724167" cy="457200"/>
              </a:xfrm>
              <a:prstGeom prst="flowChartDisplay">
                <a:avLst/>
              </a:prstGeom>
              <a:gradFill rotWithShape="1">
                <a:gsLst>
                  <a:gs pos="0">
                    <a:srgbClr val="9BBB59">
                      <a:tint val="100000"/>
                      <a:shade val="100000"/>
                      <a:satMod val="130000"/>
                      <a:alpha val="0"/>
                    </a:srgbClr>
                  </a:gs>
                  <a:gs pos="100000">
                    <a:srgbClr val="9BBB5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EB7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Sim Track Rec Header </a:t>
                </a:r>
              </a:p>
            </p:txBody>
          </p:sp>
          <p:sp>
            <p:nvSpPr>
              <p:cNvPr id="21" name="Display 15"/>
              <p:cNvSpPr/>
              <p:nvPr/>
            </p:nvSpPr>
            <p:spPr>
              <a:xfrm>
                <a:off x="2652067" y="4360176"/>
                <a:ext cx="1716424" cy="457200"/>
              </a:xfrm>
              <a:prstGeom prst="flowChartDisplay">
                <a:avLst/>
              </a:prstGeom>
              <a:gradFill rotWithShape="1">
                <a:gsLst>
                  <a:gs pos="0">
                    <a:srgbClr val="9BBB59">
                      <a:tint val="100000"/>
                      <a:shade val="100000"/>
                      <a:satMod val="130000"/>
                      <a:alpha val="0"/>
                    </a:srgbClr>
                  </a:gs>
                  <a:gs pos="100000">
                    <a:srgbClr val="9BBB5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EB7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Hits / Digits Objects</a:t>
                </a:r>
              </a:p>
            </p:txBody>
          </p:sp>
          <p:sp>
            <p:nvSpPr>
              <p:cNvPr id="22" name="Rectangle 189"/>
              <p:cNvSpPr/>
              <p:nvPr/>
            </p:nvSpPr>
            <p:spPr>
              <a:xfrm>
                <a:off x="6562280" y="5618389"/>
                <a:ext cx="1463040" cy="457200"/>
              </a:xfrm>
              <a:prstGeom prst="rect">
                <a:avLst/>
              </a:prstGeom>
              <a:gradFill rotWithShape="1">
                <a:gsLst>
                  <a:gs pos="0">
                    <a:srgbClr val="9BBB59">
                      <a:tint val="100000"/>
                      <a:shade val="100000"/>
                      <a:satMod val="130000"/>
                      <a:alpha val="0"/>
                    </a:srgbClr>
                  </a:gs>
                  <a:gs pos="100000">
                    <a:srgbClr val="FFCC66"/>
                  </a:gs>
                </a:gsLst>
                <a:lin ang="16200000" scaled="0"/>
              </a:gradFill>
              <a:ln w="9525" cap="flat" cmpd="sng" algn="ctr">
                <a:solidFill>
                  <a:srgbClr val="009EB7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GUI widgets</a:t>
                </a:r>
              </a:p>
            </p:txBody>
          </p:sp>
          <p:sp>
            <p:nvSpPr>
              <p:cNvPr id="23" name="Display 17"/>
              <p:cNvSpPr/>
              <p:nvPr/>
            </p:nvSpPr>
            <p:spPr>
              <a:xfrm>
                <a:off x="4693023" y="4361030"/>
                <a:ext cx="1693379" cy="457200"/>
              </a:xfrm>
              <a:prstGeom prst="flowChartDisplay">
                <a:avLst/>
              </a:prstGeom>
              <a:gradFill rotWithShape="1">
                <a:gsLst>
                  <a:gs pos="0">
                    <a:srgbClr val="9BBB59">
                      <a:tint val="100000"/>
                      <a:shade val="100000"/>
                      <a:satMod val="130000"/>
                      <a:alpha val="0"/>
                    </a:srgbClr>
                  </a:gs>
                  <a:gs pos="100000">
                    <a:srgbClr val="8000FF"/>
                  </a:gs>
                </a:gsLst>
                <a:lin ang="16200000" scaled="0"/>
              </a:gradFill>
              <a:ln w="9525" cap="flat" cmpd="sng" algn="ctr">
                <a:solidFill>
                  <a:srgbClr val="009EB7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Histograms</a:t>
                </a:r>
              </a:p>
            </p:txBody>
          </p:sp>
          <p:sp>
            <p:nvSpPr>
              <p:cNvPr id="24" name="Rectangle 191"/>
              <p:cNvSpPr/>
              <p:nvPr/>
            </p:nvSpPr>
            <p:spPr>
              <a:xfrm>
                <a:off x="6652796" y="4588776"/>
                <a:ext cx="1280160" cy="594360"/>
              </a:xfrm>
              <a:prstGeom prst="rect">
                <a:avLst/>
              </a:prstGeom>
              <a:gradFill rotWithShape="1">
                <a:gsLst>
                  <a:gs pos="0">
                    <a:srgbClr val="9BBB59">
                      <a:tint val="100000"/>
                      <a:shade val="100000"/>
                      <a:satMod val="130000"/>
                      <a:alpha val="0"/>
                    </a:srgbClr>
                  </a:gs>
                  <a:gs pos="100000">
                    <a:srgbClr val="FFCC66"/>
                  </a:gs>
                </a:gsLst>
                <a:lin ang="16200000" scaled="0"/>
              </a:gradFill>
              <a:ln w="9525" cap="flat" cmpd="sng" algn="ctr">
                <a:solidFill>
                  <a:srgbClr val="009EB7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GUI Event Control</a:t>
                </a:r>
              </a:p>
            </p:txBody>
          </p:sp>
          <p:sp>
            <p:nvSpPr>
              <p:cNvPr id="25" name="Rectangle 192"/>
              <p:cNvSpPr/>
              <p:nvPr/>
            </p:nvSpPr>
            <p:spPr>
              <a:xfrm>
                <a:off x="841432" y="3975604"/>
                <a:ext cx="1280160" cy="594360"/>
              </a:xfrm>
              <a:prstGeom prst="rect">
                <a:avLst/>
              </a:prstGeom>
              <a:gradFill rotWithShape="1">
                <a:gsLst>
                  <a:gs pos="0">
                    <a:srgbClr val="9BBB59">
                      <a:tint val="100000"/>
                      <a:shade val="100000"/>
                      <a:satMod val="130000"/>
                      <a:alpha val="0"/>
                    </a:srgbClr>
                  </a:gs>
                  <a:gs pos="100000">
                    <a:srgbClr val="FF6FCF">
                      <a:alpha val="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009EB7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Scene Display</a:t>
                </a:r>
              </a:p>
            </p:txBody>
          </p:sp>
          <p:cxnSp>
            <p:nvCxnSpPr>
              <p:cNvPr id="26" name="Straight Arrow Connector 193"/>
              <p:cNvCxnSpPr/>
              <p:nvPr/>
            </p:nvCxnSpPr>
            <p:spPr>
              <a:xfrm>
                <a:off x="3525673" y="2556479"/>
                <a:ext cx="0" cy="27485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9EB7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7" name="Straight Arrow Connector 194"/>
              <p:cNvCxnSpPr/>
              <p:nvPr/>
            </p:nvCxnSpPr>
            <p:spPr>
              <a:xfrm>
                <a:off x="3525673" y="3288533"/>
                <a:ext cx="0" cy="356067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9EB7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" name="Straight Arrow Connector 195"/>
              <p:cNvCxnSpPr/>
              <p:nvPr/>
            </p:nvCxnSpPr>
            <p:spPr>
              <a:xfrm>
                <a:off x="7293800" y="2556479"/>
                <a:ext cx="0" cy="276396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9EB7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" name="Straight Arrow Connector 196"/>
              <p:cNvCxnSpPr/>
              <p:nvPr/>
            </p:nvCxnSpPr>
            <p:spPr>
              <a:xfrm flipH="1">
                <a:off x="5555107" y="3061475"/>
                <a:ext cx="1007173" cy="587127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9EB7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" name="Straight Arrow Connector 197"/>
              <p:cNvCxnSpPr/>
              <p:nvPr/>
            </p:nvCxnSpPr>
            <p:spPr>
              <a:xfrm flipH="1">
                <a:off x="6386402" y="3061475"/>
                <a:ext cx="175878" cy="1528155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9EB7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" name="Straight Arrow Connector 198"/>
              <p:cNvCxnSpPr/>
              <p:nvPr/>
            </p:nvCxnSpPr>
            <p:spPr>
              <a:xfrm flipH="1">
                <a:off x="3510279" y="4101800"/>
                <a:ext cx="15394" cy="258376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9EB7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" name="Straight Arrow Connector 199"/>
              <p:cNvCxnSpPr/>
              <p:nvPr/>
            </p:nvCxnSpPr>
            <p:spPr>
              <a:xfrm flipH="1">
                <a:off x="2121592" y="4272784"/>
                <a:ext cx="384738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9EB7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" name="Straight Arrow Connector 200"/>
              <p:cNvCxnSpPr/>
              <p:nvPr/>
            </p:nvCxnSpPr>
            <p:spPr>
              <a:xfrm flipV="1">
                <a:off x="7292876" y="3290075"/>
                <a:ext cx="924" cy="129870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9EB7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" name="Straight Arrow Connector 201"/>
              <p:cNvCxnSpPr/>
              <p:nvPr/>
            </p:nvCxnSpPr>
            <p:spPr>
              <a:xfrm flipH="1" flipV="1">
                <a:off x="7292876" y="5183136"/>
                <a:ext cx="924" cy="43525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9EB7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" name="Straight Arrow Connector 202"/>
              <p:cNvCxnSpPr/>
              <p:nvPr/>
            </p:nvCxnSpPr>
            <p:spPr>
              <a:xfrm flipH="1">
                <a:off x="5147369" y="5846989"/>
                <a:ext cx="1414911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9EB7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" name="Straight Arrow Connector 203"/>
              <p:cNvCxnSpPr/>
              <p:nvPr/>
            </p:nvCxnSpPr>
            <p:spPr>
              <a:xfrm flipV="1">
                <a:off x="4507289" y="5056908"/>
                <a:ext cx="0" cy="49290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9EB7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37" name="Rectangle 204"/>
              <p:cNvSpPr/>
              <p:nvPr/>
            </p:nvSpPr>
            <p:spPr>
              <a:xfrm>
                <a:off x="2506330" y="5100568"/>
                <a:ext cx="1420710" cy="553998"/>
              </a:xfrm>
              <a:prstGeom prst="rect">
                <a:avLst/>
              </a:prstGeom>
              <a:ln>
                <a:solidFill>
                  <a:srgbClr val="009EB7"/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6FCF"/>
                    </a:solidFill>
                    <a:effectLst/>
                    <a:uLnTx/>
                    <a:uFillTx/>
                  </a:rPr>
                  <a:t>Display Engine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6FCF"/>
                    </a:solidFill>
                    <a:effectLst/>
                    <a:uLnTx/>
                    <a:uFillTx/>
                  </a:rPr>
                  <a:t>EVE/Graf2d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6FCF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38" name="Straight Arrow Connector 205"/>
              <p:cNvCxnSpPr/>
              <p:nvPr/>
            </p:nvCxnSpPr>
            <p:spPr>
              <a:xfrm flipH="1">
                <a:off x="4399279" y="3061475"/>
                <a:ext cx="2163001" cy="811725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9EB7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39" name="Content Placeholder 2"/>
              <p:cNvSpPr txBox="1">
                <a:spLocks/>
              </p:cNvSpPr>
              <p:nvPr/>
            </p:nvSpPr>
            <p:spPr>
              <a:xfrm>
                <a:off x="2506330" y="3488659"/>
                <a:ext cx="4001917" cy="1568249"/>
              </a:xfrm>
              <a:prstGeom prst="rect">
                <a:avLst/>
              </a:prstGeom>
              <a:ln w="19050" cmpd="sng">
                <a:solidFill>
                  <a:srgbClr val="009EB7"/>
                </a:solidFill>
                <a:prstDash val="sysDash"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800"/>
                  </a:spcBef>
                  <a:spcAft>
                    <a:spcPts val="60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矩形 7"/>
          <p:cNvSpPr/>
          <p:nvPr/>
        </p:nvSpPr>
        <p:spPr>
          <a:xfrm>
            <a:off x="369481" y="6184479"/>
            <a:ext cx="6033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9EB7"/>
                </a:solidFill>
              </a:rPr>
              <a:t>Current Event Display Scheme in </a:t>
            </a:r>
            <a:r>
              <a:rPr lang="en-US" altLang="zh-CN" sz="2400" b="1" dirty="0">
                <a:solidFill>
                  <a:srgbClr val="EC1561"/>
                </a:solidFill>
              </a:rPr>
              <a:t>JUNO Offline</a:t>
            </a:r>
          </a:p>
        </p:txBody>
      </p:sp>
    </p:spTree>
    <p:extLst>
      <p:ext uri="{BB962C8B-B14F-4D97-AF65-F5344CB8AC3E}">
        <p14:creationId xmlns:p14="http://schemas.microsoft.com/office/powerpoint/2010/main" val="175334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35" y="2007656"/>
            <a:ext cx="7274560" cy="41178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 smtClean="0">
                <a:solidFill>
                  <a:schemeClr val="bg1"/>
                </a:solidFill>
              </a:rPr>
              <a:t>GUI of SERENA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49475" y="2524026"/>
            <a:ext cx="1492281" cy="1349298"/>
          </a:xfrm>
          <a:prstGeom prst="rect">
            <a:avLst/>
          </a:prstGeom>
          <a:noFill/>
          <a:ln w="28575">
            <a:solidFill>
              <a:srgbClr val="00B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231498" y="2390640"/>
            <a:ext cx="892537" cy="1999129"/>
          </a:xfrm>
          <a:prstGeom prst="rect">
            <a:avLst/>
          </a:prstGeom>
          <a:noFill/>
          <a:ln w="28575">
            <a:solidFill>
              <a:srgbClr val="00B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335027" y="6079571"/>
            <a:ext cx="297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009EB7"/>
                </a:solidFill>
              </a:rPr>
              <a:t>PMT Hits</a:t>
            </a:r>
            <a:r>
              <a:rPr lang="zh-CN" altLang="en-US" sz="2400" b="1" dirty="0" smtClean="0">
                <a:solidFill>
                  <a:srgbClr val="009EB7"/>
                </a:solidFill>
              </a:rPr>
              <a:t> </a:t>
            </a:r>
            <a:r>
              <a:rPr lang="en-US" altLang="zh-CN" sz="2400" b="1" dirty="0" smtClean="0">
                <a:solidFill>
                  <a:srgbClr val="009EB7"/>
                </a:solidFill>
              </a:rPr>
              <a:t>distribution </a:t>
            </a:r>
            <a:endParaRPr lang="en-US" altLang="zh-CN" sz="2400" b="1" dirty="0">
              <a:solidFill>
                <a:srgbClr val="EC156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9567" y="1536015"/>
            <a:ext cx="3111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009EB7"/>
                </a:solidFill>
              </a:rPr>
              <a:t>Components to display</a:t>
            </a:r>
            <a:endParaRPr lang="en-US" altLang="zh-CN" sz="2400" b="1" dirty="0">
              <a:solidFill>
                <a:srgbClr val="EC156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015367" y="1622092"/>
            <a:ext cx="1872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mtClean="0">
                <a:solidFill>
                  <a:srgbClr val="009EB7"/>
                </a:solidFill>
              </a:rPr>
              <a:t>Event control</a:t>
            </a:r>
            <a:endParaRPr lang="en-US" altLang="zh-CN" sz="2400" b="1" dirty="0">
              <a:solidFill>
                <a:srgbClr val="EC1561"/>
              </a:solidFill>
            </a:endParaRPr>
          </a:p>
        </p:txBody>
      </p:sp>
      <p:cxnSp>
        <p:nvCxnSpPr>
          <p:cNvPr id="12" name="直线连接符 11"/>
          <p:cNvCxnSpPr/>
          <p:nvPr/>
        </p:nvCxnSpPr>
        <p:spPr>
          <a:xfrm flipH="1" flipV="1">
            <a:off x="1147156" y="2007656"/>
            <a:ext cx="266007" cy="542597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 flipV="1">
            <a:off x="7677766" y="2040396"/>
            <a:ext cx="269137" cy="279053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>
            <a:off x="167149" y="1925843"/>
            <a:ext cx="3015032" cy="0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/>
          <p:cNvCxnSpPr/>
          <p:nvPr/>
        </p:nvCxnSpPr>
        <p:spPr>
          <a:xfrm>
            <a:off x="7069395" y="2007656"/>
            <a:ext cx="1755017" cy="0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72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re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475" y="1987631"/>
            <a:ext cx="7274560" cy="40919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 smtClean="0">
                <a:solidFill>
                  <a:schemeClr val="bg1"/>
                </a:solidFill>
              </a:rPr>
              <a:t>GUI of SERENA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49475" y="2524026"/>
            <a:ext cx="1492281" cy="1349298"/>
          </a:xfrm>
          <a:prstGeom prst="rect">
            <a:avLst/>
          </a:prstGeom>
          <a:noFill/>
          <a:ln w="28575">
            <a:solidFill>
              <a:srgbClr val="00B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231498" y="2390640"/>
            <a:ext cx="892537" cy="1999129"/>
          </a:xfrm>
          <a:prstGeom prst="rect">
            <a:avLst/>
          </a:prstGeom>
          <a:noFill/>
          <a:ln w="28575">
            <a:solidFill>
              <a:srgbClr val="00B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335027" y="6079571"/>
            <a:ext cx="297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009EB7"/>
                </a:solidFill>
              </a:rPr>
              <a:t>PMT Hits</a:t>
            </a:r>
            <a:r>
              <a:rPr lang="zh-CN" altLang="en-US" sz="2400" b="1" dirty="0" smtClean="0">
                <a:solidFill>
                  <a:srgbClr val="009EB7"/>
                </a:solidFill>
              </a:rPr>
              <a:t> </a:t>
            </a:r>
            <a:r>
              <a:rPr lang="en-US" altLang="zh-CN" sz="2400" b="1" dirty="0" smtClean="0">
                <a:solidFill>
                  <a:srgbClr val="009EB7"/>
                </a:solidFill>
              </a:rPr>
              <a:t>distribution </a:t>
            </a:r>
            <a:endParaRPr lang="en-US" altLang="zh-CN" sz="2400" b="1" dirty="0">
              <a:solidFill>
                <a:srgbClr val="EC156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9567" y="1536015"/>
            <a:ext cx="3111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009EB7"/>
                </a:solidFill>
              </a:rPr>
              <a:t>Components to display</a:t>
            </a:r>
            <a:endParaRPr lang="en-US" altLang="zh-CN" sz="2400" b="1" dirty="0">
              <a:solidFill>
                <a:srgbClr val="EC156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015367" y="1622092"/>
            <a:ext cx="1872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mtClean="0">
                <a:solidFill>
                  <a:srgbClr val="009EB7"/>
                </a:solidFill>
              </a:rPr>
              <a:t>Event control</a:t>
            </a:r>
            <a:endParaRPr lang="en-US" altLang="zh-CN" sz="2400" b="1" dirty="0">
              <a:solidFill>
                <a:srgbClr val="EC1561"/>
              </a:solidFill>
            </a:endParaRPr>
          </a:p>
        </p:txBody>
      </p:sp>
      <p:cxnSp>
        <p:nvCxnSpPr>
          <p:cNvPr id="12" name="直线连接符 11"/>
          <p:cNvCxnSpPr/>
          <p:nvPr/>
        </p:nvCxnSpPr>
        <p:spPr>
          <a:xfrm flipH="1" flipV="1">
            <a:off x="1147156" y="2007656"/>
            <a:ext cx="266007" cy="542597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 flipV="1">
            <a:off x="7677766" y="2040396"/>
            <a:ext cx="269137" cy="279053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>
            <a:off x="167149" y="1925843"/>
            <a:ext cx="3015032" cy="0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/>
          <p:cNvCxnSpPr/>
          <p:nvPr/>
        </p:nvCxnSpPr>
        <p:spPr>
          <a:xfrm>
            <a:off x="7069395" y="2007656"/>
            <a:ext cx="1755017" cy="0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80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" objId="13"/>
        <p14:playEvt time="4429" objId="13"/>
        <p14:playEvt time="8818" objId="13"/>
        <p14:playEvt time="13114" objId="13"/>
        <p14:playEvt time="17457" objId="13"/>
        <p14:playEvt time="21764" objId="13"/>
        <p14:playEvt time="26140" objId="13"/>
        <p14:playEvt time="30483" objId="13"/>
        <p14:playEvt time="34824" objId="13"/>
        <p14:playEvt time="39167" objId="13"/>
        <p14:playEvt time="43485" objId="13"/>
        <p14:playEvt time="47874" objId="13"/>
        <p14:playEvt time="52217" objId="13"/>
        <p14:playEvt time="56476" objId="13"/>
        <p14:playEvt time="60855" objId="13"/>
        <p14:playEvt time="65162" objId="13"/>
        <p14:playEvt time="69538" objId="13"/>
        <p14:playEvt time="73927" objId="13"/>
        <p14:playEvt time="78269" objId="13"/>
        <p14:playEvt time="82612" objId="13"/>
        <p14:playEvt time="86907" objId="13"/>
        <p14:playEvt time="91249" objId="13"/>
        <p14:playEvt time="95557" objId="13"/>
        <p14:playEvt time="99934" objId="13"/>
        <p14:playEvt time="104275" objId="13"/>
        <p14:playEvt time="108664" objId="13"/>
        <p14:playEvt time="113006" objId="13"/>
        <p14:playEvt time="117267" objId="13"/>
        <p14:playEvt time="121667" objId="13"/>
        <p14:playEvt time="125927" objId="13"/>
        <p14:playEvt time="130306" objId="13"/>
        <p14:playEvt time="134624" objId="13"/>
        <p14:playEvt time="138966" objId="13"/>
        <p14:playEvt time="143274" objId="13"/>
        <p14:playEvt time="147650" objId="13"/>
        <p14:playEvt time="151993" objId="13"/>
        <p14:playEvt time="156277" objId="13"/>
        <p14:playEvt time="160653" objId="13"/>
        <p14:playEvt time="164960" objId="13"/>
        <p14:playEvt time="169361" objId="13"/>
        <p14:playEvt time="173657" objId="13"/>
        <p14:playEvt time="177999" objId="13"/>
        <p14:playEvt time="182341" objId="13"/>
        <p14:playEvt time="186684" objId="13"/>
        <p14:playEvt time="191002" objId="13"/>
        <p14:playEvt time="195345" objId="13"/>
        <p14:playEvt time="199663" objId="13"/>
        <p14:pauseEvt time="203916" objId="13"/>
        <p14:resumeEvt time="206690" objId="13"/>
        <p14:triggerEvt type="onClick" time="206690" objId="13"/>
        <p14:playEvt time="206744" objId="13"/>
        <p14:stopEvt time="208765" objId="1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38" y="2176272"/>
            <a:ext cx="7248123" cy="327553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 smtClean="0">
                <a:solidFill>
                  <a:schemeClr val="bg1"/>
                </a:solidFill>
              </a:rPr>
              <a:t>GUI of SERENA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413163" y="2166296"/>
            <a:ext cx="570183" cy="221212"/>
          </a:xfrm>
          <a:prstGeom prst="rect">
            <a:avLst/>
          </a:prstGeom>
          <a:noFill/>
          <a:ln w="28575">
            <a:solidFill>
              <a:srgbClr val="00B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9567" y="1536015"/>
            <a:ext cx="1912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009EB7"/>
                </a:solidFill>
              </a:rPr>
              <a:t>2D Projection</a:t>
            </a:r>
            <a:endParaRPr lang="en-US" altLang="zh-CN" sz="2400" b="1" dirty="0">
              <a:solidFill>
                <a:srgbClr val="EC1561"/>
              </a:solidFill>
            </a:endParaRPr>
          </a:p>
        </p:txBody>
      </p:sp>
      <p:cxnSp>
        <p:nvCxnSpPr>
          <p:cNvPr id="12" name="直线连接符 11"/>
          <p:cNvCxnSpPr/>
          <p:nvPr/>
        </p:nvCxnSpPr>
        <p:spPr>
          <a:xfrm flipH="1" flipV="1">
            <a:off x="1145731" y="1968426"/>
            <a:ext cx="266006" cy="136010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>
            <a:off x="167149" y="1925843"/>
            <a:ext cx="1996502" cy="0"/>
          </a:xfrm>
          <a:prstGeom prst="line">
            <a:avLst/>
          </a:prstGeom>
          <a:ln w="19050">
            <a:solidFill>
              <a:srgbClr val="009EB7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97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7" objId="13"/>
        <p14:playEvt time="4429" objId="13"/>
        <p14:playEvt time="8818" objId="13"/>
        <p14:playEvt time="13114" objId="13"/>
        <p14:playEvt time="17457" objId="13"/>
        <p14:playEvt time="21764" objId="13"/>
        <p14:playEvt time="26140" objId="13"/>
        <p14:playEvt time="30483" objId="13"/>
        <p14:playEvt time="34824" objId="13"/>
        <p14:playEvt time="39167" objId="13"/>
        <p14:playEvt time="43485" objId="13"/>
        <p14:playEvt time="47874" objId="13"/>
        <p14:playEvt time="52217" objId="13"/>
        <p14:playEvt time="56476" objId="13"/>
        <p14:playEvt time="60855" objId="13"/>
        <p14:playEvt time="65162" objId="13"/>
        <p14:playEvt time="69538" objId="13"/>
        <p14:playEvt time="73927" objId="13"/>
        <p14:playEvt time="78269" objId="13"/>
        <p14:playEvt time="82612" objId="13"/>
        <p14:playEvt time="86907" objId="13"/>
        <p14:playEvt time="91249" objId="13"/>
        <p14:playEvt time="95557" objId="13"/>
        <p14:playEvt time="99934" objId="13"/>
        <p14:playEvt time="104275" objId="13"/>
        <p14:playEvt time="108664" objId="13"/>
        <p14:playEvt time="113006" objId="13"/>
        <p14:playEvt time="117267" objId="13"/>
        <p14:playEvt time="121667" objId="13"/>
        <p14:playEvt time="125927" objId="13"/>
        <p14:playEvt time="130306" objId="13"/>
        <p14:playEvt time="134624" objId="13"/>
        <p14:playEvt time="138966" objId="13"/>
        <p14:playEvt time="143274" objId="13"/>
        <p14:playEvt time="147650" objId="13"/>
        <p14:playEvt time="151993" objId="13"/>
        <p14:playEvt time="156277" objId="13"/>
        <p14:playEvt time="160653" objId="13"/>
        <p14:playEvt time="164960" objId="13"/>
        <p14:playEvt time="169361" objId="13"/>
        <p14:playEvt time="173657" objId="13"/>
        <p14:playEvt time="177999" objId="13"/>
        <p14:playEvt time="182341" objId="13"/>
        <p14:playEvt time="186684" objId="13"/>
        <p14:playEvt time="191002" objId="13"/>
        <p14:playEvt time="195345" objId="13"/>
        <p14:playEvt time="199663" objId="13"/>
        <p14:pauseEvt time="203916" objId="13"/>
        <p14:resumeEvt time="206690" objId="13"/>
        <p14:triggerEvt type="onClick" time="206690" objId="13"/>
        <p14:playEvt time="206744" objId="13"/>
        <p14:stopEvt time="208765" objId="1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/>
          <a:srcRect l="20763"/>
          <a:stretch/>
        </p:blipFill>
        <p:spPr>
          <a:xfrm>
            <a:off x="7892346" y="4948180"/>
            <a:ext cx="3165914" cy="21031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053" y="235479"/>
            <a:ext cx="705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solidFill>
                  <a:schemeClr val="bg1"/>
                </a:solidFill>
              </a:rPr>
              <a:t>What is Unity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5053" y="1781843"/>
            <a:ext cx="148856" cy="500226"/>
          </a:xfrm>
          <a:prstGeom prst="rect">
            <a:avLst/>
          </a:prstGeom>
          <a:solidFill>
            <a:srgbClr val="009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43908" y="1791885"/>
            <a:ext cx="785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A </a:t>
            </a:r>
            <a:r>
              <a:rPr lang="en-US" altLang="zh-CN" sz="2800" dirty="0"/>
              <a:t>renowned</a:t>
            </a:r>
            <a:r>
              <a:rPr lang="zh-CN" altLang="en-US" sz="2800" dirty="0"/>
              <a:t> </a:t>
            </a:r>
            <a:r>
              <a:rPr kumimoji="1" lang="en-US" altLang="zh-CN" sz="2800" dirty="0"/>
              <a:t>game </a:t>
            </a:r>
            <a:r>
              <a:rPr kumimoji="1" lang="en-US" altLang="zh-CN" sz="2800" dirty="0" smtClean="0"/>
              <a:t>engine</a:t>
            </a:r>
            <a:endParaRPr kumimoji="1" lang="en-US" altLang="zh-CN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443908" y="2371182"/>
            <a:ext cx="8292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kumimoji="1" lang="en-US" altLang="zh-CN" sz="2000" dirty="0" smtClean="0"/>
              <a:t>Unity allows developers to </a:t>
            </a:r>
            <a:r>
              <a:rPr lang="en-US" altLang="zh-CN" sz="2000" dirty="0"/>
              <a:t>target more devices very easily. </a:t>
            </a:r>
            <a:endParaRPr kumimoji="1" lang="en-US" altLang="zh-CN" sz="2000" dirty="0" smtClean="0"/>
          </a:p>
          <a:p>
            <a:pPr marL="342900" indent="-342900">
              <a:buFont typeface="Arial" charset="0"/>
              <a:buChar char="•"/>
            </a:pPr>
            <a:r>
              <a:rPr kumimoji="1" lang="en-US" altLang="zh-CN" sz="2000" dirty="0" smtClean="0"/>
              <a:t>Not just for game, it can be also used for education, simulation, visualization and so on.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t="19251"/>
          <a:stretch/>
        </p:blipFill>
        <p:spPr>
          <a:xfrm>
            <a:off x="5712634" y="4948180"/>
            <a:ext cx="2058440" cy="295034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9489" y="4948180"/>
            <a:ext cx="4009292" cy="19098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1075" y="4948180"/>
            <a:ext cx="1770287" cy="236038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27015" y="6423353"/>
            <a:ext cx="2629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smtClean="0">
                <a:solidFill>
                  <a:schemeClr val="bg1">
                    <a:lumMod val="95000"/>
                  </a:schemeClr>
                </a:solidFill>
              </a:rPr>
              <a:t>PIC from </a:t>
            </a:r>
            <a:r>
              <a:rPr lang="zh-CN" altLang="en-US" sz="1600" dirty="0" smtClean="0">
                <a:solidFill>
                  <a:schemeClr val="bg1">
                    <a:lumMod val="95000"/>
                  </a:schemeClr>
                </a:solidFill>
              </a:rPr>
              <a:t>https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</a:rPr>
              <a:t>://unity3d.com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808" y="3745107"/>
            <a:ext cx="7071677" cy="111691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1878" y="3473007"/>
            <a:ext cx="612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solidFill>
                  <a:srgbClr val="EC1561"/>
                </a:solidFill>
              </a:rPr>
              <a:t>More than twenty platforms are supported by Unity.</a:t>
            </a:r>
            <a:endParaRPr kumimoji="1" lang="zh-CN" altLang="en-US" b="1" dirty="0">
              <a:solidFill>
                <a:srgbClr val="EC1561"/>
              </a:solidFill>
            </a:endParaRPr>
          </a:p>
        </p:txBody>
      </p:sp>
      <p:cxnSp>
        <p:nvCxnSpPr>
          <p:cNvPr id="19" name="直线连接符 11"/>
          <p:cNvCxnSpPr/>
          <p:nvPr/>
        </p:nvCxnSpPr>
        <p:spPr>
          <a:xfrm>
            <a:off x="421808" y="3473007"/>
            <a:ext cx="0" cy="1304754"/>
          </a:xfrm>
          <a:prstGeom prst="line">
            <a:avLst/>
          </a:prstGeom>
          <a:ln w="38100">
            <a:gradFill flip="none" rotWithShape="1">
              <a:gsLst>
                <a:gs pos="0">
                  <a:srgbClr val="8DCD43"/>
                </a:gs>
                <a:gs pos="100000">
                  <a:srgbClr val="00BFDA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86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156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9EB7"/>
          </a:solidFill>
          <a:prstDash val="dash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3960</TotalTime>
  <Words>683</Words>
  <Application>Microsoft Macintosh PowerPoint</Application>
  <PresentationFormat>全屏显示(4:3)</PresentationFormat>
  <Paragraphs>173</Paragraphs>
  <Slides>22</Slides>
  <Notes>22</Notes>
  <HiddenSlides>0</HiddenSlides>
  <MMClips>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7" baseType="lpstr">
      <vt:lpstr>Calibri</vt:lpstr>
      <vt:lpstr>Mangal</vt:lpstr>
      <vt:lpstr>宋体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 zhu</dc:creator>
  <cp:lastModifiedBy>j zhu</cp:lastModifiedBy>
  <cp:revision>949</cp:revision>
  <dcterms:created xsi:type="dcterms:W3CDTF">2016-12-22T11:29:27Z</dcterms:created>
  <dcterms:modified xsi:type="dcterms:W3CDTF">2017-07-05T14:34:29Z</dcterms:modified>
</cp:coreProperties>
</file>