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290" r:id="rId4"/>
    <p:sldId id="293" r:id="rId5"/>
    <p:sldId id="294" r:id="rId6"/>
    <p:sldId id="303" r:id="rId7"/>
    <p:sldId id="296" r:id="rId8"/>
    <p:sldId id="308" r:id="rId9"/>
    <p:sldId id="297" r:id="rId10"/>
    <p:sldId id="292" r:id="rId11"/>
    <p:sldId id="298" r:id="rId12"/>
    <p:sldId id="307" r:id="rId13"/>
    <p:sldId id="304" r:id="rId14"/>
    <p:sldId id="300" r:id="rId15"/>
    <p:sldId id="301" r:id="rId16"/>
    <p:sldId id="306" r:id="rId17"/>
    <p:sldId id="299" r:id="rId18"/>
    <p:sldId id="28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D0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69" d="100"/>
          <a:sy n="69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DEAF-769E-4802-9197-AEEA402CDD14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F831C-CDF6-4A19-937C-BD88CC02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5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55A0-50AB-46C5-B2CD-BE6B5D6F2D36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36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Openstack</a:t>
            </a:r>
            <a:r>
              <a:rPr lang="zh-CN" altLang="en-US" sz="3600" dirty="0" smtClean="0"/>
              <a:t>培训及操作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dirty="0" smtClean="0">
                <a:solidFill>
                  <a:schemeClr val="tx1"/>
                </a:solidFill>
              </a:rPr>
              <a:t>崔涛</a:t>
            </a:r>
            <a:r>
              <a:rPr lang="en-US" altLang="zh-CN" sz="1800" dirty="0" smtClean="0">
                <a:solidFill>
                  <a:schemeClr val="tx1"/>
                </a:solidFill>
              </a:rPr>
              <a:t>,</a:t>
            </a:r>
            <a:r>
              <a:rPr lang="zh-CN" altLang="en-US" sz="1800" dirty="0" smtClean="0">
                <a:solidFill>
                  <a:schemeClr val="tx1"/>
                </a:solidFill>
              </a:rPr>
              <a:t>高能</a:t>
            </a:r>
            <a:r>
              <a:rPr lang="zh-CN" altLang="en-US" sz="1800" dirty="0">
                <a:solidFill>
                  <a:schemeClr val="tx1"/>
                </a:solidFill>
              </a:rPr>
              <a:t>所云计算组</a:t>
            </a: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cuit@ihep.ac.cn</a:t>
            </a:r>
          </a:p>
          <a:p>
            <a:pPr algn="l"/>
            <a:r>
              <a:rPr lang="zh-CN" altLang="en-US" sz="1800" dirty="0">
                <a:solidFill>
                  <a:schemeClr val="tx1"/>
                </a:solidFill>
              </a:rPr>
              <a:t>高能</a:t>
            </a:r>
            <a:r>
              <a:rPr lang="zh-CN" altLang="en-US" sz="1800" dirty="0" smtClean="0">
                <a:solidFill>
                  <a:schemeClr val="tx1"/>
                </a:solidFill>
              </a:rPr>
              <a:t>所计算中心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20149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404664"/>
            <a:ext cx="851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部署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RDO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87251" y="1052736"/>
            <a:ext cx="4328765" cy="547260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1800" dirty="0" smtClean="0"/>
              <a:t>物理网络配置</a:t>
            </a:r>
            <a:endParaRPr lang="en-US" altLang="zh-CN" sz="1800" dirty="0" smtClean="0"/>
          </a:p>
          <a:p>
            <a:pPr lvl="1"/>
            <a:r>
              <a:rPr lang="en-US" altLang="zh-CN" sz="1500" dirty="0" smtClean="0"/>
              <a:t>802.1Q       </a:t>
            </a:r>
            <a:r>
              <a:rPr lang="en-US" altLang="zh-CN" sz="1500" dirty="0" err="1" smtClean="0"/>
              <a:t>vlan</a:t>
            </a:r>
            <a:r>
              <a:rPr lang="en-US" altLang="zh-CN" sz="1500" dirty="0" smtClean="0"/>
              <a:t> id 35 81 95</a:t>
            </a:r>
          </a:p>
          <a:p>
            <a:r>
              <a:rPr lang="zh-CN" altLang="en-US" sz="1800" dirty="0" smtClean="0"/>
              <a:t>操作系统安装</a:t>
            </a:r>
            <a:endParaRPr lang="en-US" altLang="zh-CN" sz="1800" dirty="0" smtClean="0"/>
          </a:p>
          <a:p>
            <a:pPr lvl="1"/>
            <a:r>
              <a:rPr lang="en-US" altLang="zh-CN" sz="1600" dirty="0" smtClean="0"/>
              <a:t>Puppet </a:t>
            </a:r>
            <a:r>
              <a:rPr lang="en-US" altLang="zh-CN" sz="1600" dirty="0" err="1" smtClean="0"/>
              <a:t>pxe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光盘 </a:t>
            </a:r>
            <a:r>
              <a:rPr lang="en-US" altLang="zh-CN" sz="1600" dirty="0" smtClean="0"/>
              <a:t>+ HTTPD</a:t>
            </a:r>
          </a:p>
          <a:p>
            <a:pPr marL="400050"/>
            <a:r>
              <a:rPr lang="zh-CN" altLang="en-US" sz="2000" dirty="0" smtClean="0"/>
              <a:t>环境适配</a:t>
            </a:r>
            <a:endParaRPr lang="en-US" altLang="zh-CN" sz="2000" dirty="0" smtClean="0"/>
          </a:p>
          <a:p>
            <a:pPr marL="800100" lvl="1"/>
            <a:r>
              <a:rPr lang="zh-CN" altLang="en-US" sz="1600" dirty="0" smtClean="0"/>
              <a:t>环境适配</a:t>
            </a:r>
            <a:endParaRPr lang="en-US" altLang="zh-CN" sz="1600" dirty="0" smtClean="0"/>
          </a:p>
          <a:p>
            <a:pPr marL="514350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zh-CN" altLang="en-US" sz="1600" dirty="0" smtClean="0"/>
              <a:t>免密码登陆，</a:t>
            </a:r>
            <a:r>
              <a:rPr lang="en-US" altLang="zh-CN" sz="1600" dirty="0" smtClean="0"/>
              <a:t>DNS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NTP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Yum </a:t>
            </a:r>
            <a:r>
              <a:rPr lang="zh-CN" altLang="en-US" sz="1600" dirty="0" smtClean="0"/>
              <a:t>源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NM, </a:t>
            </a:r>
          </a:p>
          <a:p>
            <a:pPr marL="514350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en-US" altLang="zh-CN" sz="1600" dirty="0" err="1" smtClean="0"/>
              <a:t>SEClinux</a:t>
            </a:r>
            <a:r>
              <a:rPr lang="zh-CN" altLang="en-US" sz="1600" dirty="0" smtClean="0"/>
              <a:t>，域名</a:t>
            </a:r>
            <a:endParaRPr lang="en-US" altLang="zh-CN" sz="1600" dirty="0" smtClean="0"/>
          </a:p>
          <a:p>
            <a:pPr marL="800100" lvl="1"/>
            <a:r>
              <a:rPr lang="zh-CN" altLang="en-US" sz="1600" dirty="0" smtClean="0"/>
              <a:t>包匹配</a:t>
            </a:r>
            <a:endParaRPr lang="en-US" altLang="zh-CN" sz="1600" dirty="0" smtClean="0"/>
          </a:p>
          <a:p>
            <a:pPr marL="800100" lvl="1"/>
            <a:r>
              <a:rPr lang="en-US" altLang="zh-CN" sz="1600" dirty="0" smtClean="0"/>
              <a:t>RDO   </a:t>
            </a:r>
            <a:r>
              <a:rPr lang="en-US" altLang="zh-CN" sz="1600" dirty="0" err="1" smtClean="0"/>
              <a:t>packstack</a:t>
            </a:r>
            <a:endParaRPr lang="en-US" altLang="zh-CN" sz="1600" dirty="0" smtClean="0"/>
          </a:p>
          <a:p>
            <a:pPr marL="400050"/>
            <a:r>
              <a:rPr lang="en-US" altLang="zh-CN" sz="2000" dirty="0" err="1" smtClean="0"/>
              <a:t>Packstack</a:t>
            </a:r>
            <a:r>
              <a:rPr lang="en-US" altLang="zh-CN" sz="2000" dirty="0" smtClean="0"/>
              <a:t> answer-file   </a:t>
            </a:r>
            <a:r>
              <a:rPr lang="en-US" altLang="zh-CN" sz="2000" dirty="0" err="1" smtClean="0"/>
              <a:t>my.conf</a:t>
            </a:r>
            <a:endParaRPr lang="en-US" altLang="zh-CN" sz="2000" dirty="0" smtClean="0"/>
          </a:p>
          <a:p>
            <a:pPr marL="800100" lvl="1"/>
            <a:r>
              <a:rPr lang="en-US" altLang="zh-CN" sz="1600" dirty="0" smtClean="0"/>
              <a:t>Controller, network, compute nodes</a:t>
            </a:r>
          </a:p>
          <a:p>
            <a:pPr marL="800100" lvl="1"/>
            <a:r>
              <a:rPr lang="en-US" altLang="zh-CN" sz="1600" dirty="0" smtClean="0"/>
              <a:t>Neutron     </a:t>
            </a:r>
          </a:p>
          <a:p>
            <a:pPr marL="1200150" lvl="2"/>
            <a:r>
              <a:rPr lang="en-US" altLang="zh-CN" sz="1700" dirty="0" err="1" smtClean="0"/>
              <a:t>linuxbridge+vlan</a:t>
            </a:r>
            <a:endParaRPr lang="en-US" altLang="zh-CN" sz="1700" dirty="0"/>
          </a:p>
          <a:p>
            <a:pPr marL="1200150" lvl="2"/>
            <a:r>
              <a:rPr lang="zh-CN" altLang="en-US" sz="1700" dirty="0" smtClean="0"/>
              <a:t>物理网卡名</a:t>
            </a:r>
            <a:endParaRPr lang="en-US" altLang="zh-CN" sz="1700" dirty="0" smtClean="0"/>
          </a:p>
          <a:p>
            <a:pPr marL="1200150" lvl="2"/>
            <a:r>
              <a:rPr lang="zh-CN" altLang="en-US" sz="1700" dirty="0" smtClean="0"/>
              <a:t>逻辑网卡名</a:t>
            </a:r>
            <a:endParaRPr lang="en-US" altLang="zh-CN" sz="1700" dirty="0" smtClean="0"/>
          </a:p>
          <a:p>
            <a:pPr marL="1200150" lvl="2"/>
            <a:r>
              <a:rPr lang="en-US" altLang="zh-CN" sz="1700" dirty="0" err="1" smtClean="0"/>
              <a:t>Vlan</a:t>
            </a:r>
            <a:r>
              <a:rPr lang="en-US" altLang="zh-CN" sz="1700" dirty="0" smtClean="0"/>
              <a:t> id </a:t>
            </a:r>
            <a:r>
              <a:rPr lang="zh-CN" altLang="en-US" sz="1700" dirty="0" smtClean="0"/>
              <a:t>范围</a:t>
            </a:r>
            <a:endParaRPr lang="en-US" altLang="zh-CN" sz="1700" dirty="0" smtClean="0"/>
          </a:p>
          <a:p>
            <a:pPr marL="800100" lvl="1"/>
            <a:r>
              <a:rPr lang="en-US" altLang="zh-CN" sz="1600" dirty="0" smtClean="0"/>
              <a:t>No cinder\swift</a:t>
            </a:r>
          </a:p>
          <a:p>
            <a:pPr marL="400050"/>
            <a:r>
              <a:rPr lang="zh-CN" altLang="en-US" sz="2000" dirty="0" smtClean="0"/>
              <a:t>安装</a:t>
            </a:r>
            <a:endParaRPr lang="en-US" altLang="zh-CN" sz="2000" dirty="0" smtClean="0"/>
          </a:p>
          <a:p>
            <a:pPr marL="800100" lvl="1"/>
            <a:r>
              <a:rPr lang="en-US" altLang="zh-CN" sz="1600" dirty="0" err="1" smtClean="0"/>
              <a:t>Packstack</a:t>
            </a:r>
            <a:r>
              <a:rPr lang="en-US" altLang="zh-CN" sz="1600" dirty="0" smtClean="0"/>
              <a:t> –answer-file=</a:t>
            </a:r>
            <a:r>
              <a:rPr lang="en-US" altLang="zh-CN" sz="1600" dirty="0" err="1" smtClean="0"/>
              <a:t>my.conf</a:t>
            </a:r>
            <a:endParaRPr lang="en-US" altLang="zh-CN" sz="14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004048" y="1052736"/>
            <a:ext cx="382107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安装辅助</a:t>
            </a:r>
            <a:endParaRPr lang="en-US" altLang="zh-CN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Puppet </a:t>
            </a:r>
            <a:r>
              <a:rPr lang="zh-CN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自动化部署系统</a:t>
            </a:r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CN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内部</a:t>
            </a:r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yum</a:t>
            </a:r>
            <a:r>
              <a:rPr lang="zh-CN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源</a:t>
            </a:r>
            <a:r>
              <a: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HTTP Mirror</a:t>
            </a:r>
          </a:p>
          <a:p>
            <a:pPr lvl="1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NTP Server</a:t>
            </a:r>
          </a:p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YUM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源</a:t>
            </a:r>
            <a:endParaRPr lang="en-US" altLang="zh-CN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SL7.3</a:t>
            </a:r>
          </a:p>
          <a:p>
            <a:pPr lvl="1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Centos/Cloud/</a:t>
            </a:r>
            <a:r>
              <a:rPr lang="en-US" altLang="zh-CN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openstack-ocata</a:t>
            </a:r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altLang="zh-CN" sz="1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9" y="3573016"/>
            <a:ext cx="4392488" cy="24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 rot="877486">
            <a:off x="3662895" y="1789276"/>
            <a:ext cx="324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>
                    <a:alpha val="45000"/>
                  </a:srgbClr>
                </a:solidFill>
              </a:rPr>
              <a:t>网络配置</a:t>
            </a:r>
            <a:endParaRPr lang="en-US" altLang="zh-CN" sz="3600" b="1" dirty="0" smtClean="0">
              <a:solidFill>
                <a:srgbClr val="FF0000">
                  <a:alpha val="45000"/>
                </a:srgbClr>
              </a:solidFill>
            </a:endParaRPr>
          </a:p>
          <a:p>
            <a:r>
              <a:rPr lang="zh-CN" altLang="en-US" sz="3600" b="1" dirty="0" smtClean="0">
                <a:solidFill>
                  <a:srgbClr val="FF0000">
                    <a:alpha val="45000"/>
                  </a:srgbClr>
                </a:solidFill>
              </a:rPr>
              <a:t>包匹配</a:t>
            </a:r>
            <a:endParaRPr lang="zh-CN" altLang="en-US" sz="3600" b="1" dirty="0">
              <a:solidFill>
                <a:srgbClr val="FF0000">
                  <a:alpha val="4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ocata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Ocata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4328765" cy="5184576"/>
          </a:xfrm>
        </p:spPr>
        <p:txBody>
          <a:bodyPr>
            <a:normAutofit/>
          </a:bodyPr>
          <a:lstStyle/>
          <a:p>
            <a:pPr marL="457200"/>
            <a:r>
              <a:rPr lang="zh-CN" altLang="en-US" sz="2000" dirty="0" smtClean="0"/>
              <a:t>准备工作</a:t>
            </a:r>
            <a:endParaRPr lang="en-US" altLang="zh-CN" sz="2000" dirty="0" smtClean="0"/>
          </a:p>
          <a:p>
            <a:pPr marL="857250" lvl="1"/>
            <a:r>
              <a:rPr lang="zh-CN" altLang="en-US" sz="1600" dirty="0" smtClean="0"/>
              <a:t>网络定义</a:t>
            </a:r>
            <a:endParaRPr lang="en-US" altLang="zh-CN" sz="1600" dirty="0" smtClean="0"/>
          </a:p>
          <a:p>
            <a:pPr marL="628650" lvl="1" indent="0">
              <a:buNone/>
            </a:pPr>
            <a:r>
              <a:rPr lang="zh-CN" altLang="en-US" sz="1600" dirty="0" smtClean="0"/>
              <a:t>物理网络名称</a:t>
            </a:r>
            <a:endParaRPr lang="en-US" altLang="zh-CN" sz="1600" dirty="0" smtClean="0"/>
          </a:p>
          <a:p>
            <a:pPr marL="628650" lvl="1" indent="0">
              <a:buNone/>
            </a:pPr>
            <a:r>
              <a:rPr lang="zh-CN" altLang="en-US" sz="1600" dirty="0"/>
              <a:t>实验环境及操作介绍</a:t>
            </a:r>
          </a:p>
          <a:p>
            <a:pPr marL="628650" lvl="1" indent="0">
              <a:buNone/>
            </a:pPr>
            <a:r>
              <a:rPr lang="en-US" altLang="zh-CN" sz="1600" dirty="0" err="1" smtClean="0"/>
              <a:t>Vlan</a:t>
            </a:r>
            <a:r>
              <a:rPr lang="en-US" altLang="zh-CN" sz="1600" dirty="0" smtClean="0"/>
              <a:t> id </a:t>
            </a:r>
          </a:p>
          <a:p>
            <a:pPr marL="628650" lvl="1" indent="0">
              <a:buNone/>
            </a:pPr>
            <a:r>
              <a:rPr lang="zh-CN" altLang="en-US" sz="1600" dirty="0" smtClean="0"/>
              <a:t>网关</a:t>
            </a:r>
            <a:endParaRPr lang="en-US" altLang="zh-CN" sz="1600" dirty="0" smtClean="0"/>
          </a:p>
          <a:p>
            <a:pPr marL="628650" lvl="1" indent="0">
              <a:buNone/>
            </a:pPr>
            <a:endParaRPr lang="en-US" altLang="zh-CN" sz="1600" dirty="0" smtClean="0"/>
          </a:p>
          <a:p>
            <a:pPr marL="857250" lvl="1"/>
            <a:r>
              <a:rPr lang="zh-CN" altLang="en-US" sz="1600" dirty="0" smtClean="0"/>
              <a:t>镜像制作和上传</a:t>
            </a:r>
            <a:endParaRPr lang="en-US" altLang="zh-CN" sz="1600" dirty="0" smtClean="0"/>
          </a:p>
          <a:p>
            <a:pPr marL="628650" lvl="1" indent="0">
              <a:buNone/>
            </a:pPr>
            <a:r>
              <a:rPr lang="en-US" altLang="zh-CN" sz="1600" dirty="0" smtClean="0"/>
              <a:t>Puppet </a:t>
            </a:r>
            <a:r>
              <a:rPr lang="en-US" altLang="zh-CN" sz="1600" dirty="0" err="1" smtClean="0"/>
              <a:t>pxe</a:t>
            </a:r>
            <a:endParaRPr lang="en-US" altLang="zh-CN" sz="1600" dirty="0" smtClean="0"/>
          </a:p>
          <a:p>
            <a:pPr marL="628650" lvl="1" indent="0">
              <a:buNone/>
            </a:pPr>
            <a:r>
              <a:rPr lang="zh-CN" altLang="en-US" sz="1600" dirty="0" smtClean="0"/>
              <a:t>本地 </a:t>
            </a:r>
            <a:r>
              <a:rPr lang="en-US" altLang="zh-CN" sz="1600" dirty="0" smtClean="0"/>
              <a:t>ISO</a:t>
            </a:r>
          </a:p>
          <a:p>
            <a:pPr marL="628650" lvl="1" indent="0">
              <a:buNone/>
            </a:pPr>
            <a:endParaRPr lang="en-US" altLang="zh-CN" sz="1600" dirty="0" smtClean="0"/>
          </a:p>
          <a:p>
            <a:pPr marL="857250" lvl="1"/>
            <a:r>
              <a:rPr lang="zh-CN" altLang="en-US" sz="1600" dirty="0" smtClean="0"/>
              <a:t>主机资源类型定义</a:t>
            </a:r>
            <a:endParaRPr lang="en-US" altLang="zh-CN" sz="1600" dirty="0" smtClean="0"/>
          </a:p>
          <a:p>
            <a:pPr marL="628650" lvl="1" indent="0">
              <a:buNone/>
            </a:pPr>
            <a:r>
              <a:rPr lang="en-US" altLang="zh-CN" sz="1600" dirty="0" smtClean="0"/>
              <a:t>CPU/RAM/DISK</a:t>
            </a:r>
          </a:p>
          <a:p>
            <a:pPr marL="628650" lvl="1" indent="0">
              <a:buNone/>
            </a:pPr>
            <a:endParaRPr lang="en-US" altLang="zh-CN" sz="1600" dirty="0" smtClean="0"/>
          </a:p>
          <a:p>
            <a:pPr marL="571500" lvl="1" indent="0">
              <a:buNone/>
            </a:pPr>
            <a:endParaRPr lang="en-US" altLang="zh-CN" sz="1600" dirty="0" smtClean="0"/>
          </a:p>
          <a:p>
            <a:pPr marL="457200"/>
            <a:endParaRPr lang="en-US" altLang="zh-CN" sz="2000" dirty="0" smtClean="0"/>
          </a:p>
          <a:p>
            <a:pPr marL="857250" lvl="1"/>
            <a:endParaRPr lang="en-US" altLang="zh-CN" sz="1600" dirty="0" smtClean="0"/>
          </a:p>
          <a:p>
            <a:pPr marL="457200"/>
            <a:endParaRPr lang="en-US" altLang="zh-CN" sz="2000" dirty="0" smtClean="0"/>
          </a:p>
          <a:p>
            <a:pPr marL="800100" lvl="1"/>
            <a:endParaRPr lang="en-US" altLang="zh-CN" sz="1600" dirty="0" smtClean="0"/>
          </a:p>
          <a:p>
            <a:pPr marL="400050"/>
            <a:endParaRPr lang="en-US" altLang="zh-CN" sz="2000" dirty="0" smtClean="0"/>
          </a:p>
          <a:p>
            <a:pPr marL="800100" lvl="1"/>
            <a:endParaRPr lang="en-US" altLang="zh-CN" sz="1600" dirty="0" smtClean="0"/>
          </a:p>
          <a:p>
            <a:pPr lvl="1"/>
            <a:endParaRPr lang="en-US" altLang="zh-CN" sz="14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880214" cy="3960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885296" cy="3963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4799"/>
            <a:ext cx="5865307" cy="3950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7" y="1494799"/>
            <a:ext cx="5865306" cy="3950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2" y="1494799"/>
            <a:ext cx="5865308" cy="3950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3" y="1481808"/>
            <a:ext cx="5889716" cy="39668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7" y="1492095"/>
            <a:ext cx="5869322" cy="39531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2" y="1481782"/>
            <a:ext cx="5884634" cy="39634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3" y="1461208"/>
            <a:ext cx="5900524" cy="3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en-US" altLang="zh-CN" sz="2000" dirty="0" smtClean="0"/>
              <a:t>Sec-Group </a:t>
            </a:r>
            <a:r>
              <a:rPr lang="zh-CN" altLang="en-US" sz="1800" dirty="0" smtClean="0"/>
              <a:t>开放</a:t>
            </a:r>
            <a:r>
              <a:rPr lang="zh-CN" altLang="en-US" sz="1800" dirty="0"/>
              <a:t>规则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5" y="404664"/>
            <a:ext cx="851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部署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RDO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1" y="1484784"/>
            <a:ext cx="7848870" cy="5286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1" y="1484784"/>
            <a:ext cx="7848872" cy="5286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52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4" y="818667"/>
            <a:ext cx="8468193" cy="57034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" y="839572"/>
            <a:ext cx="8432403" cy="56793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7" y="814726"/>
            <a:ext cx="8527184" cy="57432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4" y="836395"/>
            <a:ext cx="8518053" cy="57370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4" y="842951"/>
            <a:ext cx="8506832" cy="57295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8" y="836395"/>
            <a:ext cx="8518057" cy="57370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3" y="817260"/>
            <a:ext cx="8529381" cy="57447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9" y="825724"/>
            <a:ext cx="8509029" cy="5730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4" y="840316"/>
            <a:ext cx="8513932" cy="57343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8" y="834724"/>
            <a:ext cx="8523507" cy="57407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2" y="827419"/>
            <a:ext cx="8536015" cy="574917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0" y="804775"/>
            <a:ext cx="8515096" cy="57832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4" y="804774"/>
            <a:ext cx="8513124" cy="578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ocata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Ocata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4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 err="1" smtClean="0"/>
              <a:t>Qemu-kvm</a:t>
            </a:r>
            <a:r>
              <a:rPr lang="zh-CN" altLang="en-US" sz="2800" dirty="0" smtClean="0"/>
              <a:t>的操作</a:t>
            </a:r>
            <a:endParaRPr lang="en-US" altLang="zh-C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438738" cy="33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Qemu-kvm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87251" y="1052736"/>
            <a:ext cx="8217197" cy="51845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zh-CN" altLang="en-US" sz="2000" dirty="0" smtClean="0"/>
              <a:t>配置</a:t>
            </a:r>
            <a:r>
              <a:rPr lang="en-US" altLang="zh-CN" sz="2000" dirty="0" smtClean="0"/>
              <a:t>		http://pvm042.ihep.ac.cn/qemucfg.txt</a:t>
            </a:r>
          </a:p>
          <a:p>
            <a:pPr marL="857250" lvl="1"/>
            <a:r>
              <a:rPr lang="zh-CN" altLang="en-US" sz="1600" dirty="0" smtClean="0"/>
              <a:t>交换机</a:t>
            </a:r>
            <a:r>
              <a:rPr lang="en-US" altLang="zh-CN" sz="1600" dirty="0" smtClean="0"/>
              <a:t>802.1Q</a:t>
            </a:r>
          </a:p>
          <a:p>
            <a:pPr marL="857250" lvl="1"/>
            <a:r>
              <a:rPr lang="en-US" altLang="zh-CN" sz="1600" dirty="0" err="1" smtClean="0"/>
              <a:t>LinuxBridge</a:t>
            </a:r>
            <a:endParaRPr lang="en-US" altLang="zh-CN" sz="1600" dirty="0" smtClean="0"/>
          </a:p>
          <a:p>
            <a:pPr marL="857250" lvl="1"/>
            <a:r>
              <a:rPr lang="en-US" altLang="zh-CN" sz="1600" dirty="0" err="1" smtClean="0"/>
              <a:t>Qemu-kvm</a:t>
            </a:r>
            <a:r>
              <a:rPr lang="zh-CN" altLang="en-US" sz="1600" dirty="0" smtClean="0"/>
              <a:t>启动脚本</a:t>
            </a:r>
            <a:endParaRPr lang="en-US" altLang="zh-CN" sz="1600" dirty="0" smtClean="0"/>
          </a:p>
          <a:p>
            <a:pPr marL="857250" lvl="1"/>
            <a:r>
              <a:rPr lang="en-US" altLang="zh-CN" sz="1600" dirty="0" err="1" smtClean="0"/>
              <a:t>Qemu-kvm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命令</a:t>
            </a:r>
            <a:endParaRPr lang="en-US" altLang="zh-CN" sz="1600" dirty="0" smtClean="0"/>
          </a:p>
          <a:p>
            <a:pPr marL="857250" lvl="1"/>
            <a:endParaRPr lang="en-US" altLang="zh-CN" sz="1600" dirty="0"/>
          </a:p>
          <a:p>
            <a:pPr marL="457200"/>
            <a:r>
              <a:rPr lang="zh-CN" altLang="en-US" sz="2000" dirty="0" smtClean="0"/>
              <a:t>工具</a:t>
            </a:r>
            <a:endParaRPr lang="en-US" altLang="zh-CN" sz="2000" dirty="0" smtClean="0"/>
          </a:p>
          <a:p>
            <a:pPr marL="857250" lvl="1"/>
            <a:r>
              <a:rPr lang="en-US" altLang="zh-CN" sz="1600" dirty="0" smtClean="0"/>
              <a:t>VNC		http://pvm042.ihep.ac.cn/tightvnc</a:t>
            </a:r>
          </a:p>
          <a:p>
            <a:pPr marL="857250" lvl="1"/>
            <a:r>
              <a:rPr lang="en-US" altLang="zh-CN" sz="1600" dirty="0" smtClean="0"/>
              <a:t>SSH		http://pvm042.ihep.ac.cn/ssh329.exe</a:t>
            </a:r>
          </a:p>
          <a:p>
            <a:pPr marL="857250" lvl="1"/>
            <a:r>
              <a:rPr lang="zh-CN" altLang="en-US" sz="1600" dirty="0" smtClean="0"/>
              <a:t>本地</a:t>
            </a:r>
            <a:r>
              <a:rPr lang="en-US" altLang="zh-CN" sz="1600" dirty="0" smtClean="0"/>
              <a:t>image		/root/TEST-SL73-mini.qcow2</a:t>
            </a:r>
          </a:p>
          <a:p>
            <a:pPr marL="114300" lvl="1" indent="0">
              <a:buNone/>
            </a:pPr>
            <a:r>
              <a:rPr lang="en-US" altLang="zh-CN" sz="1800" dirty="0" smtClean="0"/>
              <a:t>                  /</a:t>
            </a:r>
            <a:r>
              <a:rPr lang="en-US" altLang="zh-CN" sz="1800" dirty="0" err="1" smtClean="0"/>
              <a:t>usr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libexec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qemu-kvm</a:t>
            </a:r>
            <a:r>
              <a:rPr lang="en-US" altLang="zh-CN" sz="1800" dirty="0" smtClean="0"/>
              <a:t> -</a:t>
            </a:r>
            <a:r>
              <a:rPr lang="en-US" altLang="zh-CN" sz="1800" dirty="0"/>
              <a:t>name </a:t>
            </a:r>
            <a:r>
              <a:rPr lang="en-US" altLang="zh-CN" sz="1800" dirty="0" err="1"/>
              <a:t>vm</a:t>
            </a:r>
            <a:r>
              <a:rPr lang="en-US" altLang="zh-CN" sz="1800" dirty="0"/>
              <a:t>-test -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 qemu64 -</a:t>
            </a:r>
            <a:r>
              <a:rPr lang="en-US" altLang="zh-CN" sz="1800" dirty="0" err="1"/>
              <a:t>smp</a:t>
            </a:r>
            <a:r>
              <a:rPr lang="en-US" altLang="zh-CN" sz="1800" dirty="0"/>
              <a:t> 1 -m 5000 -</a:t>
            </a:r>
            <a:r>
              <a:rPr lang="en-US" altLang="zh-CN" sz="1800" dirty="0" err="1"/>
              <a:t>hda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/root/TEST-SL73-mini.qcow2 -</a:t>
            </a:r>
            <a:r>
              <a:rPr lang="en-US" altLang="zh-CN" sz="1800" dirty="0" err="1" smtClean="0"/>
              <a:t>vnc</a:t>
            </a:r>
            <a:r>
              <a:rPr lang="en-US" altLang="zh-CN" sz="1800" dirty="0" smtClean="0"/>
              <a:t> :0 &amp; </a:t>
            </a:r>
          </a:p>
          <a:p>
            <a:pPr marL="457200"/>
            <a:r>
              <a:rPr lang="zh-CN" altLang="en-US" sz="2000" dirty="0" smtClean="0"/>
              <a:t>用途</a:t>
            </a:r>
            <a:endParaRPr lang="en-US" altLang="zh-CN" sz="2000" dirty="0" smtClean="0"/>
          </a:p>
          <a:p>
            <a:pPr marL="857250" lvl="1"/>
            <a:r>
              <a:rPr lang="zh-CN" altLang="en-US" sz="1600" dirty="0" smtClean="0"/>
              <a:t>制作</a:t>
            </a:r>
            <a:r>
              <a:rPr lang="en-US" altLang="zh-CN" sz="1600" dirty="0" smtClean="0"/>
              <a:t>image</a:t>
            </a:r>
          </a:p>
          <a:p>
            <a:pPr marL="857250" lvl="1"/>
            <a:r>
              <a:rPr lang="zh-CN" altLang="en-US" sz="1600" dirty="0" smtClean="0"/>
              <a:t>测试</a:t>
            </a:r>
            <a:endParaRPr lang="en-US" altLang="zh-CN" sz="1600" dirty="0" smtClean="0"/>
          </a:p>
          <a:p>
            <a:pPr marL="457200"/>
            <a:endParaRPr lang="en-US" altLang="zh-CN" sz="2000" dirty="0" smtClean="0"/>
          </a:p>
          <a:p>
            <a:pPr marL="457200"/>
            <a:r>
              <a:rPr lang="zh-CN" altLang="en-US" sz="2000" dirty="0" smtClean="0"/>
              <a:t>特点</a:t>
            </a:r>
            <a:r>
              <a:rPr lang="en-US" altLang="zh-CN" sz="2000" dirty="0" smtClean="0"/>
              <a:t>	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image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实时改变，重新启动安装配置都存在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457200"/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298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99792" y="2924944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实验环境及操作介绍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4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3563888" y="2420888"/>
            <a:ext cx="5458191" cy="4104456"/>
          </a:xfrm>
          <a:prstGeom prst="rect">
            <a:avLst/>
          </a:prstGeom>
          <a:gradFill>
            <a:gsLst>
              <a:gs pos="0">
                <a:schemeClr val="tx2"/>
              </a:gs>
              <a:gs pos="0">
                <a:srgbClr val="D4DEFF"/>
              </a:gs>
              <a:gs pos="83000">
                <a:srgbClr val="D4DEFF">
                  <a:alpha val="58000"/>
                  <a:lumMod val="79000"/>
                  <a:lumOff val="21000"/>
                </a:srgbClr>
              </a:gs>
              <a:gs pos="100000">
                <a:srgbClr val="96AB94"/>
              </a:gs>
            </a:gsLst>
            <a:lin ang="5400000" scaled="0"/>
          </a:gradFill>
          <a:ln w="3175" cmpd="sng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实验环境及操作介绍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87251" y="1052736"/>
            <a:ext cx="836121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zh-CN" sz="2000" dirty="0"/>
              <a:t>Cloud-test </a:t>
            </a:r>
            <a:r>
              <a:rPr lang="zh-CN" altLang="en-US" sz="2000" dirty="0"/>
              <a:t>云平台</a:t>
            </a:r>
            <a:r>
              <a:rPr lang="en-US" altLang="zh-CN" sz="2000" dirty="0"/>
              <a:t>		</a:t>
            </a:r>
            <a:endParaRPr lang="en-US" altLang="zh-CN" sz="2000" dirty="0" smtClean="0"/>
          </a:p>
          <a:p>
            <a:pPr marL="457200" indent="-457200"/>
            <a:r>
              <a:rPr lang="zh-CN" altLang="en-US" sz="2000" dirty="0" smtClean="0"/>
              <a:t>作业管理</a:t>
            </a:r>
            <a:r>
              <a:rPr lang="zh-CN" altLang="en-US" sz="2000" dirty="0"/>
              <a:t>系统</a:t>
            </a:r>
            <a:r>
              <a:rPr lang="en-US" altLang="zh-CN" sz="2000" dirty="0" err="1"/>
              <a:t>HTCondor</a:t>
            </a:r>
            <a:r>
              <a:rPr lang="en-US" altLang="zh-CN" sz="2000" dirty="0"/>
              <a:t>	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/>
            <a:r>
              <a:rPr lang="en-US" altLang="zh-CN" sz="2000" dirty="0"/>
              <a:t>EB</a:t>
            </a:r>
            <a:r>
              <a:rPr lang="zh-CN" altLang="en-US" sz="2000" dirty="0"/>
              <a:t>级存储系统</a:t>
            </a:r>
            <a:r>
              <a:rPr lang="en-US" altLang="zh-CN" sz="2000" dirty="0"/>
              <a:t>EOS		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/>
            <a:r>
              <a:rPr lang="zh-CN" altLang="en-US" sz="2000" dirty="0"/>
              <a:t>云存储系统</a:t>
            </a:r>
            <a:r>
              <a:rPr lang="en-US" altLang="zh-CN" sz="2000" dirty="0" err="1"/>
              <a:t>OWNCloud</a:t>
            </a:r>
            <a:r>
              <a:rPr lang="en-US" altLang="zh-CN" sz="2000" dirty="0"/>
              <a:t>	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/>
            <a:endParaRPr lang="en-US" altLang="zh-CN" sz="2000" dirty="0" smtClean="0"/>
          </a:p>
          <a:p>
            <a:pPr marL="457200"/>
            <a:endParaRPr lang="en-US" altLang="zh-CN" sz="2000" dirty="0" smtClean="0"/>
          </a:p>
          <a:p>
            <a:pPr marL="857250" lvl="1"/>
            <a:endParaRPr lang="en-US" altLang="zh-CN" sz="1600" dirty="0" smtClean="0"/>
          </a:p>
          <a:p>
            <a:pPr marL="457200"/>
            <a:endParaRPr lang="en-US" altLang="zh-CN" sz="2000" dirty="0" smtClean="0"/>
          </a:p>
          <a:p>
            <a:pPr marL="800100" lvl="1"/>
            <a:endParaRPr lang="en-US" altLang="zh-CN" sz="1600" dirty="0" smtClean="0"/>
          </a:p>
          <a:p>
            <a:pPr marL="400050"/>
            <a:endParaRPr lang="en-US" altLang="zh-CN" sz="2000" dirty="0" smtClean="0"/>
          </a:p>
          <a:p>
            <a:pPr marL="800100" lvl="1"/>
            <a:endParaRPr lang="en-US" altLang="zh-CN" sz="1600" dirty="0" smtClean="0"/>
          </a:p>
          <a:p>
            <a:pPr lvl="1"/>
            <a:endParaRPr lang="en-US" altLang="zh-CN" sz="1400" dirty="0" smtClean="0"/>
          </a:p>
        </p:txBody>
      </p:sp>
      <p:sp>
        <p:nvSpPr>
          <p:cNvPr id="20" name="云形 19"/>
          <p:cNvSpPr/>
          <p:nvPr/>
        </p:nvSpPr>
        <p:spPr>
          <a:xfrm>
            <a:off x="5181232" y="4480468"/>
            <a:ext cx="2379792" cy="121283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tx1"/>
                </a:solidFill>
              </a:rPr>
              <a:t>Openstack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err="1" smtClean="0">
                <a:solidFill>
                  <a:schemeClr val="tx1"/>
                </a:solidFill>
              </a:rPr>
              <a:t>Ocata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801187" y="3902332"/>
            <a:ext cx="1049610" cy="578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EOS server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417207" y="3471775"/>
            <a:ext cx="1049610" cy="578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solidFill>
                  <a:schemeClr val="tx1"/>
                </a:solidFill>
              </a:rPr>
              <a:t>HTCondor</a:t>
            </a:r>
            <a:r>
              <a:rPr lang="en-US" altLang="zh-CN" sz="1400" dirty="0" smtClean="0">
                <a:solidFill>
                  <a:schemeClr val="tx1"/>
                </a:solidFill>
              </a:rPr>
              <a:t> server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812360" y="3776490"/>
            <a:ext cx="1049610" cy="578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Own Cloud</a:t>
            </a:r>
          </a:p>
          <a:p>
            <a:pPr algn="ctr"/>
            <a:r>
              <a:rPr lang="en-US" altLang="zh-CN" sz="1400" dirty="0" err="1" smtClean="0">
                <a:solidFill>
                  <a:schemeClr val="tx1"/>
                </a:solidFill>
              </a:rPr>
              <a:t>TBox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453946" y="6137576"/>
            <a:ext cx="1152128" cy="237675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VM-test SL7.3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829874" y="6137576"/>
            <a:ext cx="1152128" cy="237675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VM-test Win7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82821" y="6137575"/>
            <a:ext cx="1152128" cy="237675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VM-WN SL7.3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曲线连接符 26"/>
          <p:cNvCxnSpPr>
            <a:stCxn id="20" idx="1"/>
            <a:endCxn id="24" idx="0"/>
          </p:cNvCxnSpPr>
          <p:nvPr/>
        </p:nvCxnSpPr>
        <p:spPr>
          <a:xfrm rot="5400000">
            <a:off x="5477785" y="5244232"/>
            <a:ext cx="445569" cy="1341118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曲线连接符 27"/>
          <p:cNvCxnSpPr>
            <a:stCxn id="20" idx="1"/>
            <a:endCxn id="25" idx="0"/>
          </p:cNvCxnSpPr>
          <p:nvPr/>
        </p:nvCxnSpPr>
        <p:spPr>
          <a:xfrm rot="16200000" flipH="1">
            <a:off x="6165749" y="5897386"/>
            <a:ext cx="445569" cy="34810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20" idx="1"/>
            <a:endCxn id="26" idx="0"/>
          </p:cNvCxnSpPr>
          <p:nvPr/>
        </p:nvCxnSpPr>
        <p:spPr>
          <a:xfrm rot="16200000" flipH="1">
            <a:off x="6842222" y="5220912"/>
            <a:ext cx="445568" cy="1387757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21" idx="2"/>
            <a:endCxn id="20" idx="2"/>
          </p:cNvCxnSpPr>
          <p:nvPr/>
        </p:nvCxnSpPr>
        <p:spPr>
          <a:xfrm rot="16200000" flipH="1">
            <a:off x="4454096" y="4352364"/>
            <a:ext cx="606415" cy="862622"/>
          </a:xfrm>
          <a:prstGeom prst="curvedConnector2">
            <a:avLst/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23" idx="2"/>
            <a:endCxn id="20" idx="0"/>
          </p:cNvCxnSpPr>
          <p:nvPr/>
        </p:nvCxnSpPr>
        <p:spPr>
          <a:xfrm rot="5400000">
            <a:off x="7581975" y="4331692"/>
            <a:ext cx="732257" cy="778124"/>
          </a:xfrm>
          <a:prstGeom prst="curvedConnector2">
            <a:avLst/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>
            <a:stCxn id="22" idx="2"/>
            <a:endCxn id="20" idx="3"/>
          </p:cNvCxnSpPr>
          <p:nvPr/>
        </p:nvCxnSpPr>
        <p:spPr>
          <a:xfrm rot="5400000">
            <a:off x="6406619" y="4014420"/>
            <a:ext cx="499902" cy="570884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5896" y="3663262"/>
            <a:ext cx="155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Pvm043.ihep.ac.cn</a:t>
            </a:r>
            <a:endParaRPr lang="zh-CN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417207" y="3005424"/>
            <a:ext cx="161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vlogin.ihep.ac.cn</a:t>
            </a:r>
          </a:p>
          <a:p>
            <a:r>
              <a:rPr lang="en-US" altLang="zh-CN" sz="1400" dirty="0" smtClean="0"/>
              <a:t>vmwn.ihep.ac.cn</a:t>
            </a:r>
            <a:endParaRPr lang="zh-CN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88144" y="3499233"/>
            <a:ext cx="1333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tbox.ihep.ac.cn</a:t>
            </a:r>
            <a:endParaRPr lang="zh-CN" altLang="en-US" sz="1400" dirty="0"/>
          </a:p>
        </p:txBody>
      </p:sp>
      <p:sp>
        <p:nvSpPr>
          <p:cNvPr id="36" name="TextBox 35"/>
          <p:cNvSpPr txBox="1"/>
          <p:nvPr/>
        </p:nvSpPr>
        <p:spPr>
          <a:xfrm rot="19468453">
            <a:off x="789700" y="3418547"/>
            <a:ext cx="350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+mn-ea"/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  <a:latin typeface="+mn-ea"/>
              </a:rPr>
              <a:t>台物理服务器</a:t>
            </a:r>
            <a:endParaRPr lang="en-US" altLang="zh-CN" dirty="0" smtClean="0">
              <a:solidFill>
                <a:srgbClr val="C00000"/>
              </a:solidFill>
              <a:latin typeface="+mn-ea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latin typeface="+mn-ea"/>
              </a:rPr>
              <a:t>100</a:t>
            </a:r>
            <a:r>
              <a:rPr lang="zh-CN" altLang="en-US" dirty="0" smtClean="0">
                <a:solidFill>
                  <a:srgbClr val="C00000"/>
                </a:solidFill>
                <a:latin typeface="+mn-ea"/>
              </a:rPr>
              <a:t>台虚拟机</a:t>
            </a:r>
            <a:endParaRPr lang="en-US" altLang="zh-CN" dirty="0" smtClean="0">
              <a:solidFill>
                <a:srgbClr val="C00000"/>
              </a:solidFill>
              <a:latin typeface="+mn-ea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+mn-ea"/>
              </a:rPr>
              <a:t>一整套计算环境</a:t>
            </a:r>
            <a:endParaRPr lang="zh-CN" altLang="en-US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5146270" y="3487422"/>
            <a:ext cx="1049610" cy="578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Login server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曲线连接符 37"/>
          <p:cNvCxnSpPr>
            <a:stCxn id="37" idx="2"/>
            <a:endCxn id="20" idx="3"/>
          </p:cNvCxnSpPr>
          <p:nvPr/>
        </p:nvCxnSpPr>
        <p:spPr>
          <a:xfrm rot="16200000" flipH="1">
            <a:off x="5778974" y="3957658"/>
            <a:ext cx="484255" cy="700053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14131" y="2980126"/>
            <a:ext cx="161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vlogin1.ihep.ac.cn</a:t>
            </a:r>
          </a:p>
          <a:p>
            <a:r>
              <a:rPr lang="en-US" altLang="zh-CN" sz="1400" dirty="0" smtClean="0"/>
              <a:t>vlogin2.ihep.ac.cn</a:t>
            </a:r>
            <a:endParaRPr lang="zh-CN" alt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987487" y="2492896"/>
            <a:ext cx="275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环境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7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67544" y="1052736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培训学员帐号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weih01  	</a:t>
            </a:r>
            <a:r>
              <a:rPr lang="zh-CN" altLang="en-US" b="1" dirty="0" smtClean="0"/>
              <a:t>密码见培训须知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weih02</a:t>
            </a:r>
          </a:p>
          <a:p>
            <a:r>
              <a:rPr lang="en-US" altLang="zh-CN" b="1" dirty="0" smtClean="0"/>
              <a:t>          ┆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weih80</a:t>
            </a:r>
          </a:p>
          <a:p>
            <a:endParaRPr lang="en-US" altLang="zh-CN" b="1" dirty="0"/>
          </a:p>
          <a:p>
            <a:r>
              <a:rPr lang="en-US" altLang="zh-CN" b="1" dirty="0" smtClean="0"/>
              <a:t>Cloud </a:t>
            </a:r>
            <a:r>
              <a:rPr lang="zh-CN" altLang="en-US" b="1" dirty="0" smtClean="0"/>
              <a:t>云实验平台</a:t>
            </a:r>
            <a:endParaRPr lang="en-US" altLang="zh-CN" b="1" dirty="0" smtClean="0"/>
          </a:p>
          <a:p>
            <a:r>
              <a:rPr lang="en-US" altLang="zh-CN" b="1" dirty="0" smtClean="0"/>
              <a:t>	cloud-test.ihep.ac.cn</a:t>
            </a:r>
          </a:p>
          <a:p>
            <a:endParaRPr lang="en-US" altLang="zh-CN" b="1" dirty="0"/>
          </a:p>
          <a:p>
            <a:r>
              <a:rPr lang="en-US" altLang="zh-CN" b="1" dirty="0"/>
              <a:t>EOS </a:t>
            </a:r>
            <a:r>
              <a:rPr lang="zh-CN" altLang="en-US" b="1" dirty="0"/>
              <a:t>实验平台</a:t>
            </a:r>
            <a:endParaRPr lang="en-US" altLang="zh-CN" b="1" dirty="0"/>
          </a:p>
          <a:p>
            <a:r>
              <a:rPr lang="en-US" altLang="zh-CN" b="1" dirty="0"/>
              <a:t>	pvm043.ihep.ac.cn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OWN Cloud</a:t>
            </a:r>
            <a:r>
              <a:rPr lang="zh-CN" altLang="en-US" b="1" dirty="0" smtClean="0"/>
              <a:t>实验平台</a:t>
            </a:r>
            <a:endParaRPr lang="en-US" altLang="zh-CN" b="1" dirty="0" smtClean="0"/>
          </a:p>
          <a:p>
            <a:r>
              <a:rPr lang="en-US" altLang="zh-CN" b="1" dirty="0" smtClean="0"/>
              <a:t>	tbox.ihep.ac.cn</a:t>
            </a:r>
          </a:p>
          <a:p>
            <a:endParaRPr lang="en-US" altLang="zh-CN" b="1" dirty="0"/>
          </a:p>
          <a:p>
            <a:r>
              <a:rPr lang="zh-CN" altLang="en-US" b="1" dirty="0"/>
              <a:t>计算系统登录</a:t>
            </a:r>
            <a:r>
              <a:rPr lang="zh-CN" altLang="en-US" b="1" dirty="0" smtClean="0"/>
              <a:t>服务器</a:t>
            </a:r>
            <a:endParaRPr lang="en-US" altLang="zh-CN" b="1" dirty="0" smtClean="0"/>
          </a:p>
          <a:p>
            <a:r>
              <a:rPr lang="en-US" altLang="zh-CN" b="1" dirty="0"/>
              <a:t>	</a:t>
            </a:r>
            <a:r>
              <a:rPr lang="en-US" altLang="zh-CN" b="1" dirty="0" smtClean="0"/>
              <a:t>vlogin1.ihep.ac.cn</a:t>
            </a:r>
          </a:p>
          <a:p>
            <a:r>
              <a:rPr lang="en-US" altLang="zh-CN" b="1" dirty="0"/>
              <a:t>	</a:t>
            </a:r>
            <a:r>
              <a:rPr lang="en-US" altLang="zh-CN" b="1" dirty="0" smtClean="0"/>
              <a:t>vlogin2.ihep.ac.cn</a:t>
            </a:r>
            <a:endParaRPr lang="zh-CN" alt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实验环境及操作介绍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4008" y="1052736"/>
            <a:ext cx="4320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Windows</a:t>
            </a:r>
            <a:r>
              <a:rPr lang="zh-CN" altLang="en-US" b="1" dirty="0" smtClean="0">
                <a:latin typeface="+mn-ea"/>
              </a:rPr>
              <a:t>虚拟机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 smtClean="0">
                <a:latin typeface="+mn-ea"/>
              </a:rPr>
              <a:t>    </a:t>
            </a:r>
            <a:r>
              <a:rPr lang="zh-CN" altLang="en-US" b="1" dirty="0" smtClean="0">
                <a:latin typeface="+mn-ea"/>
              </a:rPr>
              <a:t>通过</a:t>
            </a:r>
            <a:r>
              <a:rPr lang="en-US" altLang="zh-CN" b="1" dirty="0" smtClean="0">
                <a:latin typeface="+mn-ea"/>
              </a:rPr>
              <a:t>web</a:t>
            </a:r>
            <a:r>
              <a:rPr lang="zh-CN" altLang="en-US" b="1" dirty="0" smtClean="0">
                <a:latin typeface="+mn-ea"/>
              </a:rPr>
              <a:t>控制台方式访问</a:t>
            </a:r>
            <a:endParaRPr lang="en-US" altLang="zh-CN" b="1" dirty="0" smtClean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en-US" altLang="zh-CN" b="1" dirty="0" smtClean="0">
                <a:latin typeface="+mn-ea"/>
              </a:rPr>
              <a:t>Linux</a:t>
            </a:r>
            <a:r>
              <a:rPr lang="zh-CN" altLang="en-US" b="1" dirty="0" smtClean="0">
                <a:latin typeface="+mn-ea"/>
              </a:rPr>
              <a:t>虚拟机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b="1" dirty="0" smtClean="0">
                <a:latin typeface="+mn-ea"/>
              </a:rPr>
              <a:t>        </a:t>
            </a:r>
            <a:r>
              <a:rPr lang="zh-CN" altLang="en-US" b="1" dirty="0" smtClean="0">
                <a:latin typeface="+mn-ea"/>
              </a:rPr>
              <a:t>通过登陆节点转跳</a:t>
            </a:r>
            <a:endParaRPr lang="en-US" altLang="zh-CN" b="1" dirty="0" smtClean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b="1" dirty="0" smtClean="0">
                <a:latin typeface="+mn-ea"/>
              </a:rPr>
              <a:t>虚拟机的密码</a:t>
            </a:r>
            <a:endParaRPr lang="en-US" altLang="zh-CN" b="1" dirty="0" smtClean="0">
              <a:latin typeface="+mn-ea"/>
            </a:endParaRPr>
          </a:p>
          <a:p>
            <a:r>
              <a:rPr lang="zh-CN" altLang="en-US" b="1" dirty="0" smtClean="0">
                <a:latin typeface="+mn-ea"/>
              </a:rPr>
              <a:t> 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TEST-SL7.3 root vm;654321</a:t>
            </a: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TEST-Win7 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VM</a:t>
            </a:r>
            <a:r>
              <a:rPr lang="en-US" altLang="zh-CN" b="1" dirty="0" smtClean="0">
                <a:latin typeface="+mn-ea"/>
              </a:rPr>
              <a:t>   vm;654321</a:t>
            </a: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vlogin1-2  weih01-80 </a:t>
            </a:r>
          </a:p>
          <a:p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             </a:t>
            </a:r>
            <a:r>
              <a:rPr lang="zh-CN" altLang="en-US" b="1" dirty="0" smtClean="0">
                <a:latin typeface="+mn-ea"/>
              </a:rPr>
              <a:t>密码见学员须知</a:t>
            </a:r>
            <a:endParaRPr lang="en-US" altLang="zh-CN" b="1" dirty="0" smtClean="0">
              <a:latin typeface="+mn-ea"/>
            </a:endParaRPr>
          </a:p>
        </p:txBody>
      </p:sp>
      <p:cxnSp>
        <p:nvCxnSpPr>
          <p:cNvPr id="58" name="曲线连接符 57"/>
          <p:cNvCxnSpPr/>
          <p:nvPr/>
        </p:nvCxnSpPr>
        <p:spPr>
          <a:xfrm rot="5400000">
            <a:off x="1865349" y="3746685"/>
            <a:ext cx="5112569" cy="12700"/>
          </a:xfrm>
          <a:prstGeom prst="curvedConnector3">
            <a:avLst>
              <a:gd name="adj1" fmla="val 50000"/>
            </a:avLst>
          </a:prstGeom>
          <a:ln w="31750" cap="sq" cmpd="sng">
            <a:solidFill>
              <a:schemeClr val="bg1">
                <a:lumMod val="85000"/>
              </a:schemeClr>
            </a:solidFill>
            <a:headEnd type="none"/>
            <a:tailEnd type="none" w="lg" len="lg"/>
          </a:ln>
          <a:effectLst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44008" y="4725144"/>
            <a:ext cx="4320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任务</a:t>
            </a:r>
            <a:r>
              <a:rPr lang="en-US" altLang="zh-CN" sz="2000" dirty="0" smtClean="0">
                <a:solidFill>
                  <a:srgbClr val="FF0000"/>
                </a:solidFill>
              </a:rPr>
              <a:t>1	</a:t>
            </a:r>
            <a:r>
              <a:rPr lang="zh-CN" altLang="en-US" sz="2000" dirty="0" smtClean="0">
                <a:solidFill>
                  <a:srgbClr val="FF0000"/>
                </a:solidFill>
              </a:rPr>
              <a:t>调整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secgroup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任务</a:t>
            </a:r>
            <a:r>
              <a:rPr lang="en-US" altLang="zh-CN" sz="2000" dirty="0" smtClean="0">
                <a:solidFill>
                  <a:srgbClr val="FF0000"/>
                </a:solidFill>
              </a:rPr>
              <a:t>2	</a:t>
            </a:r>
            <a:r>
              <a:rPr lang="zh-CN" altLang="en-US" sz="2000" dirty="0" smtClean="0">
                <a:solidFill>
                  <a:srgbClr val="FF0000"/>
                </a:solidFill>
              </a:rPr>
              <a:t>创建</a:t>
            </a:r>
            <a:r>
              <a:rPr lang="en-US" altLang="zh-CN" sz="2000" dirty="0" smtClean="0">
                <a:solidFill>
                  <a:srgbClr val="FF0000"/>
                </a:solidFill>
              </a:rPr>
              <a:t>Win7,SL7.3</a:t>
            </a:r>
            <a:r>
              <a:rPr lang="zh-CN" altLang="en-US" sz="2000" dirty="0" smtClean="0">
                <a:solidFill>
                  <a:srgbClr val="FF0000"/>
                </a:solidFill>
              </a:rPr>
              <a:t>测试机各一台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任务</a:t>
            </a:r>
            <a:r>
              <a:rPr lang="en-US" altLang="zh-CN" sz="2000" dirty="0" smtClean="0">
                <a:solidFill>
                  <a:srgbClr val="FF0000"/>
                </a:solidFill>
              </a:rPr>
              <a:t>3 	</a:t>
            </a:r>
            <a:r>
              <a:rPr lang="zh-CN" altLang="en-US" sz="2000" dirty="0" smtClean="0">
                <a:solidFill>
                  <a:srgbClr val="FF0000"/>
                </a:solidFill>
              </a:rPr>
              <a:t>尝试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qemu-kvm</a:t>
            </a:r>
            <a:r>
              <a:rPr lang="zh-CN" altLang="en-US" sz="2000" dirty="0" smtClean="0">
                <a:solidFill>
                  <a:srgbClr val="FF0000"/>
                </a:solidFill>
              </a:rPr>
              <a:t>启动虚拟机并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使用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vnc</a:t>
            </a:r>
            <a:r>
              <a:rPr lang="zh-CN" altLang="en-US" sz="2000" dirty="0" smtClean="0">
                <a:solidFill>
                  <a:srgbClr val="FF0000"/>
                </a:solidFill>
              </a:rPr>
              <a:t>链接该虚拟机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Openstack</a:t>
            </a:r>
            <a:r>
              <a:rPr lang="zh-CN" altLang="en-US" dirty="0" smtClean="0"/>
              <a:t>的发展</a:t>
            </a:r>
            <a:endParaRPr lang="en-US" altLang="zh-CN" dirty="0" smtClean="0"/>
          </a:p>
          <a:p>
            <a:r>
              <a:rPr lang="en-US" altLang="zh-CN" dirty="0" err="1" smtClean="0"/>
              <a:t>Openstack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ocata</a:t>
            </a:r>
            <a:r>
              <a:rPr lang="zh-CN" altLang="en-US" dirty="0" smtClean="0"/>
              <a:t>部署和操作</a:t>
            </a:r>
            <a:endParaRPr lang="en-US" altLang="zh-CN" dirty="0" smtClean="0"/>
          </a:p>
          <a:p>
            <a:r>
              <a:rPr lang="en-US" altLang="zh-CN" dirty="0" err="1" smtClean="0"/>
              <a:t>qemu-kvm</a:t>
            </a:r>
            <a:r>
              <a:rPr lang="zh-CN" altLang="en-US" dirty="0" smtClean="0"/>
              <a:t>的操作</a:t>
            </a:r>
            <a:endParaRPr lang="en-US" altLang="zh-CN" dirty="0" smtClean="0"/>
          </a:p>
          <a:p>
            <a:r>
              <a:rPr lang="zh-CN" altLang="en-US" dirty="0" smtClean="0"/>
              <a:t>实验环境及操作介绍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8396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51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+mn-ea"/>
              </a:rPr>
              <a:t>2015-2017</a:t>
            </a:r>
          </a:p>
          <a:p>
            <a:pPr lvl="1"/>
            <a:r>
              <a:rPr lang="en-US" altLang="zh-CN" sz="2000" dirty="0" smtClean="0">
                <a:latin typeface="+mn-ea"/>
              </a:rPr>
              <a:t>Juno to </a:t>
            </a:r>
            <a:r>
              <a:rPr lang="en-US" altLang="zh-CN" sz="2000" dirty="0" err="1" smtClean="0">
                <a:latin typeface="+mn-ea"/>
              </a:rPr>
              <a:t>Ocata</a:t>
            </a:r>
            <a:r>
              <a:rPr lang="en-US" altLang="zh-CN" sz="2000" dirty="0" smtClean="0">
                <a:latin typeface="+mn-ea"/>
              </a:rPr>
              <a:t> (</a:t>
            </a:r>
            <a:r>
              <a:rPr lang="en-US" altLang="zh-CN" sz="1600" dirty="0" smtClean="0">
                <a:latin typeface="+mn-ea"/>
              </a:rPr>
              <a:t>2017-02-22</a:t>
            </a:r>
            <a:r>
              <a:rPr lang="en-US" altLang="zh-CN" sz="2000" dirty="0" smtClean="0">
                <a:latin typeface="+mn-ea"/>
              </a:rPr>
              <a:t>)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Juno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\</a:t>
            </a:r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Kilo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\</a:t>
            </a:r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Liberty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\</a:t>
            </a:r>
            <a:r>
              <a:rPr lang="en-US" altLang="zh-CN" sz="16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Mitaka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\Newton\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Ocata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lvl="1"/>
            <a:r>
              <a:rPr lang="en-US" altLang="zh-CN" sz="1800" dirty="0" smtClean="0">
                <a:latin typeface="+mn-ea"/>
              </a:rPr>
              <a:t>Pike</a:t>
            </a:r>
          </a:p>
          <a:p>
            <a:r>
              <a:rPr lang="zh-CN" altLang="en-US" sz="2000" dirty="0" smtClean="0">
                <a:latin typeface="+mn-ea"/>
              </a:rPr>
              <a:t>组件的发展</a:t>
            </a:r>
            <a:endParaRPr lang="en-US" altLang="zh-CN" sz="2000" dirty="0" smtClean="0">
              <a:latin typeface="+mn-ea"/>
            </a:endParaRPr>
          </a:p>
          <a:p>
            <a:pPr lvl="1"/>
            <a:r>
              <a:rPr lang="en-US" altLang="zh-CN" sz="1800" dirty="0" smtClean="0">
                <a:latin typeface="+mn-ea"/>
              </a:rPr>
              <a:t>Juno 11 to </a:t>
            </a:r>
            <a:r>
              <a:rPr lang="en-US" altLang="zh-CN" sz="1800" dirty="0" err="1">
                <a:latin typeface="+mn-ea"/>
              </a:rPr>
              <a:t>O</a:t>
            </a:r>
            <a:r>
              <a:rPr lang="en-US" altLang="zh-CN" sz="1800" dirty="0" err="1" smtClean="0">
                <a:latin typeface="+mn-ea"/>
              </a:rPr>
              <a:t>cata</a:t>
            </a:r>
            <a:r>
              <a:rPr lang="en-US" altLang="zh-CN" sz="1800" dirty="0" smtClean="0">
                <a:latin typeface="+mn-ea"/>
              </a:rPr>
              <a:t> 33</a:t>
            </a:r>
          </a:p>
          <a:p>
            <a:r>
              <a:rPr lang="zh-CN" altLang="en-US" sz="2000" dirty="0" smtClean="0">
                <a:latin typeface="+mn-ea"/>
              </a:rPr>
              <a:t>两大热点</a:t>
            </a:r>
            <a:r>
              <a:rPr lang="en-US" altLang="zh-CN" sz="2000" dirty="0" smtClean="0">
                <a:latin typeface="+mn-ea"/>
              </a:rPr>
              <a:t> </a:t>
            </a:r>
          </a:p>
          <a:p>
            <a:pPr lvl="1"/>
            <a:r>
              <a:rPr lang="en-US" altLang="zh-CN" sz="1800" dirty="0" smtClean="0">
                <a:latin typeface="+mn-ea"/>
              </a:rPr>
              <a:t>NFV\SDN</a:t>
            </a:r>
          </a:p>
          <a:p>
            <a:pPr lvl="1"/>
            <a:r>
              <a:rPr lang="en-US" altLang="zh-CN" sz="1800" dirty="0" err="1" smtClean="0">
                <a:latin typeface="+mn-ea"/>
              </a:rPr>
              <a:t>Docker</a:t>
            </a:r>
            <a:endParaRPr lang="en-US" altLang="zh-CN" sz="1800" dirty="0" smtClean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未来的热点</a:t>
            </a:r>
            <a:endParaRPr lang="en-US" altLang="zh-CN" sz="22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latin typeface="+mn-ea"/>
              </a:rPr>
              <a:t>扩展</a:t>
            </a:r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latin typeface="+mn-ea"/>
              </a:rPr>
              <a:t>松耦合</a:t>
            </a:r>
            <a:endParaRPr lang="en-US" altLang="zh-CN" sz="1800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的发展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moges.cn/upload/Fl201410281134476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5" y="5229200"/>
            <a:ext cx="3162792" cy="131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44" y="2924944"/>
            <a:ext cx="6226322" cy="231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曲线连接符 7"/>
          <p:cNvCxnSpPr>
            <a:stCxn id="1026" idx="2"/>
          </p:cNvCxnSpPr>
          <p:nvPr/>
        </p:nvCxnSpPr>
        <p:spPr>
          <a:xfrm rot="5400000">
            <a:off x="3978836" y="4182925"/>
            <a:ext cx="882332" cy="2993606"/>
          </a:xfrm>
          <a:prstGeom prst="curvedConnector2">
            <a:avLst/>
          </a:prstGeom>
          <a:ln w="41275" cap="sq" cmpd="sng">
            <a:gradFill>
              <a:gsLst>
                <a:gs pos="0">
                  <a:schemeClr val="tx2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headEnd type="triangle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185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Stack Oc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2410"/>
            <a:ext cx="4157514" cy="279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612" y="1137176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Ocata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52</a:t>
            </a:r>
            <a:r>
              <a:rPr lang="zh-CN" altLang="en-US" dirty="0"/>
              <a:t>个国家和</a:t>
            </a:r>
            <a:r>
              <a:rPr lang="en-US" altLang="zh-CN" dirty="0"/>
              <a:t>265</a:t>
            </a:r>
            <a:r>
              <a:rPr lang="zh-CN" altLang="en-US" dirty="0"/>
              <a:t>个组织的近</a:t>
            </a:r>
            <a:r>
              <a:rPr lang="en-US" altLang="zh-CN" dirty="0"/>
              <a:t>2000</a:t>
            </a:r>
            <a:r>
              <a:rPr lang="zh-CN" altLang="en-US" dirty="0"/>
              <a:t>个开发人员的</a:t>
            </a:r>
            <a:r>
              <a:rPr lang="en-US" altLang="zh-CN" dirty="0"/>
              <a:t>50</a:t>
            </a:r>
            <a:r>
              <a:rPr lang="zh-CN" altLang="en-US" dirty="0"/>
              <a:t>多个项目团队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专注稳定化，可</a:t>
            </a:r>
            <a:r>
              <a:rPr lang="zh-CN" altLang="en-US" dirty="0"/>
              <a:t>扩展性和</a:t>
            </a:r>
            <a:r>
              <a:rPr lang="zh-CN" altLang="en-US" dirty="0" smtClean="0"/>
              <a:t>性能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特色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监视    </a:t>
            </a:r>
            <a:r>
              <a:rPr lang="en-US" altLang="zh-CN" dirty="0" err="1" smtClean="0"/>
              <a:t>ceilmeter</a:t>
            </a:r>
            <a:r>
              <a:rPr lang="en-US" altLang="zh-CN" dirty="0" smtClean="0"/>
              <a:t> 	</a:t>
            </a:r>
            <a:r>
              <a:rPr lang="zh-CN" altLang="en-US" dirty="0"/>
              <a:t>默认直接使用 </a:t>
            </a:r>
            <a:r>
              <a:rPr lang="en-US" altLang="zh-CN" dirty="0" err="1"/>
              <a:t>libvirt</a:t>
            </a:r>
            <a:r>
              <a:rPr lang="zh-CN" altLang="en-US" dirty="0"/>
              <a:t>，而不是 </a:t>
            </a:r>
            <a:r>
              <a:rPr lang="en-US" altLang="zh-CN" dirty="0" smtClean="0"/>
              <a:t>nova-</a:t>
            </a:r>
            <a:r>
              <a:rPr lang="en-US" altLang="zh-CN" dirty="0" err="1" smtClean="0"/>
              <a:t>api</a:t>
            </a:r>
            <a:endParaRPr lang="en-US" altLang="zh-CN" dirty="0" smtClean="0"/>
          </a:p>
          <a:p>
            <a:pPr lvl="1"/>
            <a:r>
              <a:rPr lang="en-US" altLang="zh-CN" dirty="0"/>
              <a:t>	 </a:t>
            </a:r>
            <a:r>
              <a:rPr lang="en-US" altLang="zh-CN" dirty="0" smtClean="0"/>
              <a:t>         </a:t>
            </a:r>
            <a:r>
              <a:rPr lang="en-US" altLang="zh-CN" dirty="0" err="1"/>
              <a:t>Monasca</a:t>
            </a:r>
            <a:r>
              <a:rPr lang="en-US" altLang="zh-CN" dirty="0"/>
              <a:t> </a:t>
            </a:r>
            <a:r>
              <a:rPr lang="en-US" altLang="zh-CN" dirty="0" smtClean="0"/>
              <a:t>        (</a:t>
            </a:r>
            <a:r>
              <a:rPr lang="en-US" altLang="zh-CN" dirty="0"/>
              <a:t>Monitoring</a:t>
            </a:r>
            <a:r>
              <a:rPr lang="en-US" altLang="zh-CN" dirty="0" smtClean="0"/>
              <a:t>)</a:t>
            </a:r>
            <a:r>
              <a:rPr lang="zh-CN" altLang="en-US" dirty="0"/>
              <a:t>日志记录即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网络</a:t>
            </a:r>
            <a:r>
              <a:rPr lang="en-US" altLang="zh-CN" dirty="0"/>
              <a:t> </a:t>
            </a:r>
            <a:r>
              <a:rPr lang="en-US" altLang="zh-CN" dirty="0" smtClean="0"/>
              <a:t>   Neutron 	 </a:t>
            </a:r>
            <a:r>
              <a:rPr lang="en-US" altLang="zh-CN" dirty="0"/>
              <a:t>DVR 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,</a:t>
            </a:r>
            <a:r>
              <a:rPr lang="en-US" altLang="zh-CN" dirty="0"/>
              <a:t> </a:t>
            </a:r>
            <a:r>
              <a:rPr lang="en-US" altLang="zh-CN" dirty="0" err="1" smtClean="0"/>
              <a:t>Dragonflow</a:t>
            </a:r>
            <a:r>
              <a:rPr lang="en-US" altLang="zh-CN" dirty="0" smtClean="0"/>
              <a:t> (SDN</a:t>
            </a:r>
            <a:r>
              <a:rPr lang="zh-CN" altLang="en-US" dirty="0" smtClean="0"/>
              <a:t>控制器</a:t>
            </a:r>
            <a:r>
              <a:rPr lang="en-US" altLang="zh-CN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认证</a:t>
            </a:r>
            <a:r>
              <a:rPr lang="en-US" altLang="zh-CN" dirty="0"/>
              <a:t> </a:t>
            </a:r>
            <a:r>
              <a:rPr lang="en-US" altLang="zh-CN" dirty="0" smtClean="0"/>
              <a:t>   Keystone          </a:t>
            </a:r>
            <a:r>
              <a:rPr lang="zh-CN" altLang="en-US" dirty="0" smtClean="0"/>
              <a:t>联合身份</a:t>
            </a:r>
            <a:r>
              <a:rPr lang="zh-CN" altLang="en-US" dirty="0"/>
              <a:t>认证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升级    </a:t>
            </a:r>
            <a:r>
              <a:rPr lang="en-US" altLang="zh-CN" dirty="0" err="1"/>
              <a:t>TripleO</a:t>
            </a:r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升级及回滚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扩展    </a:t>
            </a:r>
            <a:r>
              <a:rPr lang="en-US" altLang="zh-CN" dirty="0" smtClean="0"/>
              <a:t>Cells V2.0         </a:t>
            </a:r>
            <a:r>
              <a:rPr lang="zh-CN" altLang="en-US" dirty="0" smtClean="0"/>
              <a:t>扩展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的发展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Ocata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258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的发展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目标和配套环境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87251" y="1052736"/>
            <a:ext cx="8229600" cy="5184576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+mn-ea"/>
              </a:rPr>
              <a:t>你要怎样部署</a:t>
            </a:r>
            <a:r>
              <a:rPr lang="en-US" altLang="zh-CN" sz="2400" dirty="0" err="1" smtClean="0">
                <a:latin typeface="+mn-ea"/>
              </a:rPr>
              <a:t>Openstack</a:t>
            </a:r>
            <a:endParaRPr lang="en-US" altLang="zh-CN" sz="2400" dirty="0" smtClean="0">
              <a:latin typeface="+mn-ea"/>
            </a:endParaRPr>
          </a:p>
          <a:p>
            <a:pPr lvl="1"/>
            <a:r>
              <a:rPr lang="zh-CN" altLang="en-US" sz="2000" dirty="0" smtClean="0">
                <a:latin typeface="+mn-ea"/>
              </a:rPr>
              <a:t>应用场景</a:t>
            </a:r>
            <a:r>
              <a:rPr lang="en-US" altLang="zh-CN" sz="2000" dirty="0" smtClean="0">
                <a:latin typeface="+mn-ea"/>
              </a:rPr>
              <a:t>:</a:t>
            </a:r>
          </a:p>
          <a:p>
            <a:pPr lvl="2"/>
            <a:r>
              <a:rPr lang="zh-CN" altLang="en-US" sz="1800" dirty="0" smtClean="0">
                <a:latin typeface="+mn-ea"/>
              </a:rPr>
              <a:t>计算</a:t>
            </a:r>
            <a:r>
              <a:rPr lang="en-US" altLang="zh-CN" sz="1800" dirty="0" smtClean="0">
                <a:latin typeface="+mn-ea"/>
              </a:rPr>
              <a:t>	        	</a:t>
            </a:r>
            <a:r>
              <a:rPr lang="zh-CN" altLang="en-US" sz="1800" dirty="0" smtClean="0">
                <a:latin typeface="+mn-ea"/>
              </a:rPr>
              <a:t>虚拟计算资源，管理</a:t>
            </a:r>
            <a:endParaRPr lang="en-US" altLang="zh-CN" sz="1800" dirty="0" smtClean="0">
              <a:latin typeface="+mn-ea"/>
            </a:endParaRPr>
          </a:p>
          <a:p>
            <a:pPr lvl="2"/>
            <a:r>
              <a:rPr lang="en-US" altLang="zh-CN" sz="1800" dirty="0" err="1" smtClean="0">
                <a:latin typeface="+mn-ea"/>
              </a:rPr>
              <a:t>openstack</a:t>
            </a:r>
            <a:r>
              <a:rPr lang="zh-CN" altLang="en-US" sz="1800" dirty="0" smtClean="0">
                <a:latin typeface="+mn-ea"/>
              </a:rPr>
              <a:t>研究</a:t>
            </a:r>
            <a:r>
              <a:rPr lang="en-US" altLang="zh-CN" sz="1800" dirty="0" smtClean="0">
                <a:latin typeface="+mn-ea"/>
              </a:rPr>
              <a:t>		</a:t>
            </a:r>
            <a:r>
              <a:rPr lang="zh-CN" altLang="en-US" sz="1800" dirty="0" smtClean="0">
                <a:latin typeface="+mn-ea"/>
              </a:rPr>
              <a:t>架构、网络、存储。。。</a:t>
            </a:r>
            <a:endParaRPr lang="en-US" altLang="zh-CN" sz="1800" dirty="0" smtClean="0">
              <a:latin typeface="+mn-ea"/>
            </a:endParaRPr>
          </a:p>
          <a:p>
            <a:pPr lvl="2"/>
            <a:r>
              <a:rPr lang="zh-CN" altLang="en-US" sz="1800" dirty="0" smtClean="0">
                <a:latin typeface="+mn-ea"/>
              </a:rPr>
              <a:t>某种应用</a:t>
            </a:r>
            <a:r>
              <a:rPr lang="en-US" altLang="zh-CN" sz="1800" dirty="0" smtClean="0">
                <a:latin typeface="+mn-ea"/>
              </a:rPr>
              <a:t>		</a:t>
            </a:r>
            <a:r>
              <a:rPr lang="zh-CN" altLang="en-US" sz="1800" dirty="0" smtClean="0">
                <a:latin typeface="+mn-ea"/>
              </a:rPr>
              <a:t>大数据？视频？</a:t>
            </a:r>
            <a:endParaRPr lang="en-US" altLang="zh-CN" sz="1800" dirty="0" smtClean="0">
              <a:latin typeface="+mn-ea"/>
            </a:endParaRPr>
          </a:p>
          <a:p>
            <a:pPr lvl="2"/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2000" dirty="0" smtClean="0">
                <a:latin typeface="+mn-ea"/>
              </a:rPr>
              <a:t>架构</a:t>
            </a:r>
            <a:r>
              <a:rPr lang="en-US" altLang="zh-CN" sz="2000" dirty="0" smtClean="0">
                <a:latin typeface="+mn-ea"/>
              </a:rPr>
              <a:t>:</a:t>
            </a:r>
          </a:p>
          <a:p>
            <a:pPr lvl="2"/>
            <a:r>
              <a:rPr lang="zh-CN" altLang="en-US" sz="1800" dirty="0" smtClean="0">
                <a:latin typeface="+mn-ea"/>
              </a:rPr>
              <a:t>系统健壮性     </a:t>
            </a:r>
            <a:r>
              <a:rPr lang="en-US" altLang="zh-CN" sz="1800" dirty="0" smtClean="0">
                <a:latin typeface="+mn-ea"/>
              </a:rPr>
              <a:t>	HA</a:t>
            </a:r>
          </a:p>
          <a:p>
            <a:pPr lvl="2"/>
            <a:r>
              <a:rPr lang="zh-CN" altLang="en-US" sz="1800" dirty="0">
                <a:latin typeface="+mn-ea"/>
              </a:rPr>
              <a:t>系统</a:t>
            </a:r>
            <a:r>
              <a:rPr lang="zh-CN" altLang="en-US" sz="1800" dirty="0" smtClean="0">
                <a:latin typeface="+mn-ea"/>
              </a:rPr>
              <a:t>规模       </a:t>
            </a:r>
            <a:r>
              <a:rPr lang="en-US" altLang="zh-CN" sz="1800" dirty="0" smtClean="0">
                <a:latin typeface="+mn-ea"/>
              </a:rPr>
              <a:t>	Cells</a:t>
            </a:r>
          </a:p>
          <a:p>
            <a:pPr lvl="2"/>
            <a:r>
              <a:rPr lang="zh-CN" altLang="en-US" sz="1800" dirty="0" smtClean="0">
                <a:latin typeface="+mn-ea"/>
              </a:rPr>
              <a:t>应用复杂性     </a:t>
            </a:r>
            <a:r>
              <a:rPr lang="en-US" altLang="zh-CN" sz="1800" dirty="0" smtClean="0">
                <a:latin typeface="+mn-ea"/>
              </a:rPr>
              <a:t>	</a:t>
            </a:r>
            <a:r>
              <a:rPr lang="zh-CN" altLang="en-US" sz="1800" dirty="0">
                <a:latin typeface="+mn-ea"/>
              </a:rPr>
              <a:t>多</a:t>
            </a:r>
            <a:r>
              <a:rPr lang="zh-CN" altLang="en-US" sz="1800" dirty="0" smtClean="0">
                <a:latin typeface="+mn-ea"/>
              </a:rPr>
              <a:t>租户</a:t>
            </a:r>
            <a:r>
              <a:rPr lang="en-US" altLang="zh-CN" sz="1800" dirty="0" smtClean="0">
                <a:latin typeface="+mn-ea"/>
              </a:rPr>
              <a:t>,</a:t>
            </a:r>
            <a:r>
              <a:rPr lang="zh-CN" altLang="en-US" sz="1800" dirty="0" smtClean="0">
                <a:latin typeface="+mn-ea"/>
              </a:rPr>
              <a:t>业务编排，应用切片，</a:t>
            </a:r>
            <a:r>
              <a:rPr lang="en-US" altLang="zh-CN" sz="1800" dirty="0" smtClean="0">
                <a:latin typeface="+mn-ea"/>
              </a:rPr>
              <a:t>…		</a:t>
            </a:r>
          </a:p>
          <a:p>
            <a:pPr lvl="2"/>
            <a:r>
              <a:rPr lang="zh-CN" altLang="en-US" sz="1800" dirty="0" smtClean="0">
                <a:latin typeface="+mn-ea"/>
              </a:rPr>
              <a:t>网络</a:t>
            </a:r>
            <a:r>
              <a:rPr lang="en-US" altLang="zh-CN" sz="1800" dirty="0" smtClean="0">
                <a:latin typeface="+mn-ea"/>
              </a:rPr>
              <a:t>:</a:t>
            </a:r>
          </a:p>
          <a:p>
            <a:pPr lvl="3"/>
            <a:r>
              <a:rPr lang="zh-CN" altLang="en-US" sz="1600" dirty="0" smtClean="0">
                <a:latin typeface="+mn-ea"/>
              </a:rPr>
              <a:t>单纯的可访问</a:t>
            </a:r>
            <a:endParaRPr lang="en-US" altLang="zh-CN" sz="1600" dirty="0" smtClean="0">
              <a:latin typeface="+mn-ea"/>
            </a:endParaRPr>
          </a:p>
          <a:p>
            <a:pPr lvl="3"/>
            <a:r>
              <a:rPr lang="zh-CN" altLang="en-US" sz="1600" dirty="0">
                <a:latin typeface="+mn-ea"/>
              </a:rPr>
              <a:t>多</a:t>
            </a:r>
            <a:r>
              <a:rPr lang="zh-CN" altLang="en-US" sz="1600" dirty="0" smtClean="0">
                <a:latin typeface="+mn-ea"/>
              </a:rPr>
              <a:t>租户私有云</a:t>
            </a:r>
            <a:r>
              <a:rPr lang="en-US" altLang="zh-CN" sz="1600" dirty="0" smtClean="0">
                <a:latin typeface="+mn-ea"/>
              </a:rPr>
              <a:t>	</a:t>
            </a:r>
            <a:r>
              <a:rPr lang="zh-CN" altLang="en-US" sz="1600" dirty="0" smtClean="0">
                <a:latin typeface="+mn-ea"/>
              </a:rPr>
              <a:t>私有</a:t>
            </a:r>
            <a:r>
              <a:rPr lang="zh-CN" altLang="en-US" sz="1600" dirty="0">
                <a:latin typeface="+mn-ea"/>
              </a:rPr>
              <a:t>网络，分布式路由，</a:t>
            </a:r>
            <a:r>
              <a:rPr lang="en-US" altLang="zh-CN" sz="1600" dirty="0">
                <a:latin typeface="+mn-ea"/>
              </a:rPr>
              <a:t>SDN</a:t>
            </a:r>
            <a:r>
              <a:rPr lang="en-US" altLang="zh-CN" sz="1600" dirty="0" smtClean="0">
                <a:latin typeface="+mn-ea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9544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的发展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目标和配套环境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87251" y="105273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+mn-ea"/>
              </a:rPr>
              <a:t>高能所的</a:t>
            </a:r>
            <a:r>
              <a:rPr lang="en-US" altLang="zh-CN" sz="2400" dirty="0" err="1" smtClean="0">
                <a:latin typeface="+mn-ea"/>
              </a:rPr>
              <a:t>Openstack</a:t>
            </a:r>
            <a:r>
              <a:rPr lang="zh-CN" altLang="en-US" sz="2400" dirty="0" smtClean="0">
                <a:latin typeface="+mn-ea"/>
              </a:rPr>
              <a:t>应用</a:t>
            </a:r>
            <a:endParaRPr lang="en-US" altLang="zh-CN" sz="24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latin typeface="+mn-ea"/>
              </a:rPr>
              <a:t>应用场景</a:t>
            </a:r>
            <a:r>
              <a:rPr lang="en-US" altLang="zh-CN" sz="1800" dirty="0" smtClean="0">
                <a:latin typeface="+mn-ea"/>
              </a:rPr>
              <a:t>:</a:t>
            </a:r>
          </a:p>
          <a:p>
            <a:pPr lvl="2"/>
            <a:r>
              <a:rPr lang="zh-CN" altLang="en-US" sz="1600" dirty="0" smtClean="0">
                <a:latin typeface="+mn-ea"/>
              </a:rPr>
              <a:t>计算资源虚拟化和方便管理</a:t>
            </a:r>
            <a:r>
              <a:rPr lang="en-US" altLang="zh-CN" sz="1600" dirty="0" smtClean="0">
                <a:latin typeface="+mn-ea"/>
              </a:rPr>
              <a:t>	</a:t>
            </a:r>
          </a:p>
          <a:p>
            <a:pPr lvl="2"/>
            <a:r>
              <a:rPr lang="zh-CN" altLang="en-US" sz="1600" dirty="0" smtClean="0">
                <a:latin typeface="+mn-ea"/>
              </a:rPr>
              <a:t>融合到包含物理计算资源的计算系统中</a:t>
            </a:r>
            <a:endParaRPr lang="en-US" altLang="zh-CN" sz="16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latin typeface="+mn-ea"/>
              </a:rPr>
              <a:t>架构</a:t>
            </a:r>
            <a:r>
              <a:rPr lang="en-US" altLang="zh-CN" sz="1800" dirty="0" smtClean="0">
                <a:latin typeface="+mn-ea"/>
              </a:rPr>
              <a:t>:</a:t>
            </a:r>
          </a:p>
          <a:p>
            <a:pPr lvl="2"/>
            <a:r>
              <a:rPr lang="zh-CN" altLang="en-US" sz="1600" dirty="0" smtClean="0">
                <a:latin typeface="+mn-ea"/>
              </a:rPr>
              <a:t>系统健壮性     </a:t>
            </a:r>
            <a:r>
              <a:rPr lang="en-US" altLang="zh-CN" sz="1600" dirty="0" smtClean="0">
                <a:latin typeface="+mn-ea"/>
              </a:rPr>
              <a:t>	No</a:t>
            </a:r>
          </a:p>
          <a:p>
            <a:pPr lvl="2"/>
            <a:r>
              <a:rPr lang="zh-CN" altLang="en-US" sz="1600" dirty="0" smtClean="0">
                <a:latin typeface="+mn-ea"/>
              </a:rPr>
              <a:t>系统规模       </a:t>
            </a:r>
            <a:r>
              <a:rPr lang="en-US" altLang="zh-CN" sz="1600" dirty="0" smtClean="0">
                <a:latin typeface="+mn-ea"/>
              </a:rPr>
              <a:t>	</a:t>
            </a:r>
            <a:r>
              <a:rPr lang="zh-CN" altLang="en-US" sz="1600" dirty="0" smtClean="0">
                <a:latin typeface="+mn-ea"/>
              </a:rPr>
              <a:t>松耦合的</a:t>
            </a:r>
            <a:r>
              <a:rPr lang="en-US" altLang="zh-CN" sz="1600" dirty="0" err="1" smtClean="0">
                <a:latin typeface="+mn-ea"/>
              </a:rPr>
              <a:t>Openstack</a:t>
            </a:r>
            <a:r>
              <a:rPr lang="zh-CN" altLang="en-US" sz="1600" dirty="0" smtClean="0">
                <a:latin typeface="+mn-ea"/>
              </a:rPr>
              <a:t>集群</a:t>
            </a:r>
            <a:endParaRPr lang="en-US" altLang="zh-CN" sz="1600" dirty="0" smtClean="0">
              <a:latin typeface="+mn-ea"/>
            </a:endParaRPr>
          </a:p>
          <a:p>
            <a:pPr lvl="2"/>
            <a:r>
              <a:rPr lang="zh-CN" altLang="en-US" sz="1600" dirty="0" smtClean="0">
                <a:latin typeface="+mn-ea"/>
              </a:rPr>
              <a:t>应用复杂性     </a:t>
            </a:r>
            <a:r>
              <a:rPr lang="en-US" altLang="zh-CN" sz="1600" dirty="0" smtClean="0">
                <a:latin typeface="+mn-ea"/>
              </a:rPr>
              <a:t>	</a:t>
            </a:r>
            <a:r>
              <a:rPr lang="en-US" altLang="zh-CN" sz="1600" dirty="0" err="1" smtClean="0">
                <a:latin typeface="+mn-ea"/>
              </a:rPr>
              <a:t>VPManager</a:t>
            </a:r>
            <a:r>
              <a:rPr lang="en-US" altLang="zh-CN" sz="1600" dirty="0" smtClean="0">
                <a:latin typeface="+mn-ea"/>
              </a:rPr>
              <a:t>		</a:t>
            </a:r>
          </a:p>
          <a:p>
            <a:pPr lvl="1"/>
            <a:r>
              <a:rPr lang="zh-CN" altLang="en-US" sz="1800" dirty="0" smtClean="0">
                <a:latin typeface="+mn-ea"/>
              </a:rPr>
              <a:t>网络</a:t>
            </a:r>
            <a:r>
              <a:rPr lang="en-US" altLang="zh-CN" sz="1800" dirty="0" smtClean="0">
                <a:latin typeface="+mn-ea"/>
              </a:rPr>
              <a:t>:</a:t>
            </a:r>
          </a:p>
          <a:p>
            <a:pPr lvl="2"/>
            <a:r>
              <a:rPr lang="zh-CN" altLang="en-US" sz="1600" dirty="0" smtClean="0">
                <a:latin typeface="+mn-ea"/>
              </a:rPr>
              <a:t>单纯的可访问</a:t>
            </a:r>
            <a:r>
              <a:rPr lang="en-US" altLang="zh-CN" sz="1600" dirty="0">
                <a:latin typeface="+mn-ea"/>
              </a:rPr>
              <a:t>	</a:t>
            </a:r>
            <a:r>
              <a:rPr lang="en-US" altLang="zh-CN" sz="1600" dirty="0" smtClean="0">
                <a:latin typeface="+mn-ea"/>
              </a:rPr>
              <a:t>802.1Q/</a:t>
            </a:r>
            <a:r>
              <a:rPr lang="en-US" altLang="zh-CN" sz="1600" dirty="0" err="1" smtClean="0">
                <a:latin typeface="+mn-ea"/>
              </a:rPr>
              <a:t>linux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600" dirty="0" err="1" smtClean="0">
                <a:latin typeface="+mn-ea"/>
              </a:rPr>
              <a:t>Vxlan</a:t>
            </a:r>
            <a:endParaRPr lang="en-US" altLang="zh-CN" sz="16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latin typeface="+mn-ea"/>
              </a:rPr>
              <a:t>环境匹配</a:t>
            </a:r>
            <a:endParaRPr lang="en-US" altLang="zh-CN" sz="2400" dirty="0" smtClean="0">
              <a:latin typeface="+mn-ea"/>
            </a:endParaRPr>
          </a:p>
          <a:p>
            <a:pPr lvl="2"/>
            <a:r>
              <a:rPr lang="zh-CN" altLang="en-US" sz="1600" dirty="0" smtClean="0">
                <a:latin typeface="+mn-ea"/>
              </a:rPr>
              <a:t>软件环境   </a:t>
            </a:r>
            <a:r>
              <a:rPr lang="en-US" altLang="zh-CN" sz="1600" dirty="0" smtClean="0">
                <a:latin typeface="+mn-ea"/>
              </a:rPr>
              <a:t>	Puppet, </a:t>
            </a:r>
            <a:r>
              <a:rPr lang="en-US" altLang="zh-CN" sz="1600" dirty="0" err="1">
                <a:latin typeface="+mn-ea"/>
              </a:rPr>
              <a:t>M</a:t>
            </a:r>
            <a:r>
              <a:rPr lang="en-US" altLang="zh-CN" sz="1600" dirty="0" err="1" smtClean="0">
                <a:latin typeface="+mn-ea"/>
              </a:rPr>
              <a:t>orrir</a:t>
            </a:r>
            <a:endParaRPr lang="en-US" altLang="zh-CN" sz="1600" dirty="0" smtClean="0">
              <a:latin typeface="+mn-ea"/>
            </a:endParaRPr>
          </a:p>
          <a:p>
            <a:pPr lvl="2"/>
            <a:r>
              <a:rPr lang="zh-CN" altLang="en-US" sz="1600" dirty="0" smtClean="0">
                <a:latin typeface="+mn-ea"/>
              </a:rPr>
              <a:t>网络环境   </a:t>
            </a:r>
            <a:r>
              <a:rPr lang="en-US" altLang="zh-CN" sz="1600" dirty="0" smtClean="0">
                <a:latin typeface="+mn-ea"/>
              </a:rPr>
              <a:t>	DNS</a:t>
            </a:r>
            <a:r>
              <a:rPr lang="zh-CN" altLang="en-US" sz="1600" dirty="0" smtClean="0">
                <a:latin typeface="+mn-ea"/>
              </a:rPr>
              <a:t>，</a:t>
            </a:r>
            <a:r>
              <a:rPr lang="en-US" altLang="zh-CN" sz="1600" dirty="0" smtClean="0">
                <a:latin typeface="+mn-ea"/>
              </a:rPr>
              <a:t>DHCP</a:t>
            </a:r>
          </a:p>
          <a:p>
            <a:pPr lvl="2"/>
            <a:r>
              <a:rPr lang="en-US" altLang="zh-CN" sz="1600" dirty="0" err="1" smtClean="0">
                <a:latin typeface="+mn-ea"/>
              </a:rPr>
              <a:t>IHEPBox</a:t>
            </a:r>
            <a:r>
              <a:rPr lang="en-US" altLang="zh-CN" sz="1600" dirty="0" smtClean="0">
                <a:latin typeface="+mn-ea"/>
              </a:rPr>
              <a:t>	</a:t>
            </a:r>
            <a:r>
              <a:rPr lang="zh-CN" altLang="en-US" sz="1600" dirty="0" smtClean="0">
                <a:latin typeface="+mn-ea"/>
              </a:rPr>
              <a:t>个人存储</a:t>
            </a:r>
            <a:r>
              <a:rPr lang="en-US" altLang="zh-CN" sz="1600" dirty="0">
                <a:latin typeface="+mn-ea"/>
              </a:rPr>
              <a:t>(OWN Cloud</a:t>
            </a:r>
            <a:r>
              <a:rPr lang="en-US" altLang="zh-CN" sz="1600" dirty="0" smtClean="0">
                <a:latin typeface="+mn-ea"/>
              </a:rPr>
              <a:t>)</a:t>
            </a:r>
            <a:endParaRPr lang="en-US" altLang="zh-CN" sz="1600" dirty="0">
              <a:latin typeface="+mn-ea"/>
            </a:endParaRPr>
          </a:p>
          <a:p>
            <a:pPr lvl="1"/>
            <a:r>
              <a:rPr lang="zh-CN" altLang="en-US" sz="1600" dirty="0">
                <a:latin typeface="+mn-ea"/>
              </a:rPr>
              <a:t>计算系统匹配</a:t>
            </a:r>
            <a:endParaRPr lang="en-US" altLang="zh-CN" sz="1600" dirty="0">
              <a:latin typeface="+mn-ea"/>
            </a:endParaRPr>
          </a:p>
          <a:p>
            <a:pPr marL="1085850" lvl="2"/>
            <a:r>
              <a:rPr lang="zh-CN" altLang="en-US" sz="1600" dirty="0" smtClean="0">
                <a:latin typeface="+mn-ea"/>
              </a:rPr>
              <a:t>存储</a:t>
            </a:r>
            <a:r>
              <a:rPr lang="en-US" altLang="zh-CN" sz="1600" dirty="0" smtClean="0">
                <a:latin typeface="+mn-ea"/>
              </a:rPr>
              <a:t>		EOS/</a:t>
            </a:r>
            <a:r>
              <a:rPr lang="en-US" altLang="zh-CN" sz="1600" dirty="0" err="1" smtClean="0">
                <a:latin typeface="+mn-ea"/>
              </a:rPr>
              <a:t>Glusterfs</a:t>
            </a:r>
            <a:r>
              <a:rPr lang="en-US" altLang="zh-CN" sz="1600" dirty="0" smtClean="0">
                <a:latin typeface="+mn-ea"/>
              </a:rPr>
              <a:t>/</a:t>
            </a:r>
            <a:r>
              <a:rPr lang="en-US" altLang="zh-CN" sz="1600" dirty="0" err="1" smtClean="0">
                <a:latin typeface="+mn-ea"/>
              </a:rPr>
              <a:t>Lustre</a:t>
            </a:r>
            <a:r>
              <a:rPr lang="en-US" altLang="zh-CN" sz="1600" dirty="0" smtClean="0">
                <a:latin typeface="+mn-ea"/>
              </a:rPr>
              <a:t>/AFS	</a:t>
            </a:r>
            <a:r>
              <a:rPr lang="zh-CN" altLang="en-US" sz="1600" dirty="0" smtClean="0">
                <a:latin typeface="+mn-ea"/>
              </a:rPr>
              <a:t>专业存储</a:t>
            </a:r>
            <a:endParaRPr lang="en-US" altLang="zh-CN" sz="1600" dirty="0" smtClean="0">
              <a:latin typeface="+mn-ea"/>
            </a:endParaRPr>
          </a:p>
          <a:p>
            <a:pPr marL="1085850" lvl="2"/>
            <a:r>
              <a:rPr lang="zh-CN" altLang="en-US" sz="1600" dirty="0" smtClean="0">
                <a:latin typeface="+mn-ea"/>
              </a:rPr>
              <a:t>监视</a:t>
            </a:r>
            <a:r>
              <a:rPr lang="en-US" altLang="zh-CN" sz="1600" dirty="0" smtClean="0">
                <a:latin typeface="+mn-ea"/>
              </a:rPr>
              <a:t>		Ganglia/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>
                <a:latin typeface="+mn-ea"/>
              </a:rPr>
              <a:t>Nagios</a:t>
            </a:r>
            <a:endParaRPr lang="en-US" altLang="zh-CN" sz="1600" dirty="0" smtClean="0">
              <a:latin typeface="+mn-ea"/>
            </a:endParaRPr>
          </a:p>
          <a:p>
            <a:pPr marL="114300" indent="0">
              <a:buNone/>
            </a:pPr>
            <a:endParaRPr lang="en-US" altLang="zh-CN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rot="1203546">
            <a:off x="5852940" y="1676397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Openstack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提供虚拟资源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专业</a:t>
            </a:r>
            <a:r>
              <a:rPr lang="zh-CN" altLang="en-US" dirty="0" smtClean="0">
                <a:solidFill>
                  <a:srgbClr val="FF0000"/>
                </a:solidFill>
              </a:rPr>
              <a:t>存储提供文件存储和访问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专业监视提供虚拟系统状态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公共</a:t>
            </a:r>
            <a:r>
              <a:rPr lang="zh-CN" altLang="en-US" dirty="0" smtClean="0">
                <a:solidFill>
                  <a:srgbClr val="FF0000"/>
                </a:solidFill>
              </a:rPr>
              <a:t>网络实现虚实互联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 bwMode="auto">
          <a:xfrm>
            <a:off x="3886200" y="2590800"/>
            <a:ext cx="52578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429250" y="3471720"/>
            <a:ext cx="1885950" cy="1100280"/>
          </a:xfrm>
          <a:prstGeom prst="ellipse">
            <a:avLst/>
          </a:prstGeom>
          <a:gradFill>
            <a:gsLst>
              <a:gs pos="0">
                <a:srgbClr val="5E9EFF"/>
              </a:gs>
              <a:gs pos="20000">
                <a:srgbClr val="85C2FF">
                  <a:alpha val="46000"/>
                </a:srgbClr>
              </a:gs>
              <a:gs pos="92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38600" y="5065037"/>
            <a:ext cx="5007838" cy="1030963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>
            <a:off x="5791200" y="5280434"/>
            <a:ext cx="15240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Openstack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-M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>
            <a:off x="7522438" y="5282697"/>
            <a:ext cx="15240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Openstack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-N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63" name="椭圆 62"/>
          <p:cNvSpPr/>
          <p:nvPr/>
        </p:nvSpPr>
        <p:spPr bwMode="auto">
          <a:xfrm>
            <a:off x="4038600" y="5257800"/>
            <a:ext cx="15240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Openstack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-K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110" y="1295400"/>
            <a:ext cx="379669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0" dirty="0" smtClean="0">
                <a:effectLst/>
              </a:rPr>
              <a:t>目</a:t>
            </a:r>
            <a:r>
              <a:rPr lang="zh-CN" altLang="en-US" sz="2400" b="0" dirty="0">
                <a:effectLst/>
              </a:rPr>
              <a:t>标</a:t>
            </a:r>
            <a:r>
              <a:rPr lang="en-US" altLang="zh-CN" sz="2400" b="0" dirty="0" smtClean="0">
                <a:effectLst/>
              </a:rPr>
              <a:t>:</a:t>
            </a:r>
          </a:p>
          <a:p>
            <a:r>
              <a:rPr lang="zh-CN" altLang="en-US" sz="1800" b="0" dirty="0" smtClean="0">
                <a:effectLst/>
                <a:latin typeface="+mn-ea"/>
              </a:rPr>
              <a:t>实现统一的虚拟资源管理平台</a:t>
            </a:r>
            <a:endParaRPr lang="en-US" altLang="zh-CN" sz="1800" b="0" dirty="0">
              <a:effectLst/>
              <a:latin typeface="+mn-ea"/>
            </a:endParaRPr>
          </a:p>
          <a:p>
            <a:r>
              <a:rPr lang="zh-CN" altLang="en-US" sz="1800" b="0" dirty="0" smtClean="0">
                <a:effectLst/>
                <a:latin typeface="+mn-ea"/>
              </a:rPr>
              <a:t>通过统一的接口实现虚拟资源的调度</a:t>
            </a:r>
            <a:r>
              <a:rPr lang="en-US" altLang="zh-CN" sz="1800" b="0" dirty="0">
                <a:effectLst/>
                <a:latin typeface="+mn-ea"/>
              </a:rPr>
              <a:t>\</a:t>
            </a:r>
            <a:r>
              <a:rPr lang="zh-CN" altLang="en-US" sz="1800" b="0" dirty="0" smtClean="0">
                <a:effectLst/>
                <a:latin typeface="+mn-ea"/>
              </a:rPr>
              <a:t>资源配额</a:t>
            </a:r>
            <a:r>
              <a:rPr lang="en-US" altLang="zh-CN" sz="1800" b="0" dirty="0">
                <a:effectLst/>
                <a:latin typeface="+mn-ea"/>
              </a:rPr>
              <a:t>\</a:t>
            </a:r>
            <a:r>
              <a:rPr lang="zh-CN" altLang="en-US" sz="1800" b="0" dirty="0" smtClean="0">
                <a:effectLst/>
                <a:latin typeface="+mn-ea"/>
              </a:rPr>
              <a:t>展示</a:t>
            </a:r>
            <a:r>
              <a:rPr lang="en-US" altLang="zh-CN" sz="1800" b="0" dirty="0">
                <a:effectLst/>
                <a:latin typeface="+mn-ea"/>
              </a:rPr>
              <a:t>\</a:t>
            </a:r>
            <a:r>
              <a:rPr lang="zh-CN" altLang="en-US" sz="1800" b="0" dirty="0" smtClean="0">
                <a:effectLst/>
                <a:latin typeface="+mn-ea"/>
              </a:rPr>
              <a:t>计帐等功能</a:t>
            </a:r>
            <a:endParaRPr lang="en-US" altLang="zh-CN" sz="1800" b="0" dirty="0" smtClean="0">
              <a:effectLst/>
              <a:latin typeface="+mn-ea"/>
            </a:endParaRPr>
          </a:p>
          <a:p>
            <a:r>
              <a:rPr lang="zh-CN" altLang="en-US" sz="1800" b="0" dirty="0" smtClean="0">
                <a:effectLst/>
                <a:latin typeface="+mn-ea"/>
              </a:rPr>
              <a:t>实现虚拟机的实时环境配置</a:t>
            </a:r>
            <a:endParaRPr lang="en-US" altLang="zh-CN" sz="1800" b="0" dirty="0" smtClean="0">
              <a:effectLst/>
              <a:latin typeface="+mn-ea"/>
            </a:endParaRPr>
          </a:p>
          <a:p>
            <a:r>
              <a:rPr lang="zh-CN" altLang="en-US" sz="1800" b="0" dirty="0" smtClean="0">
                <a:effectLst/>
                <a:latin typeface="+mn-ea"/>
              </a:rPr>
              <a:t>架构</a:t>
            </a:r>
            <a:r>
              <a:rPr lang="en-US" altLang="zh-CN" sz="1800" b="0" dirty="0" smtClean="0">
                <a:effectLst/>
                <a:latin typeface="+mn-ea"/>
              </a:rPr>
              <a:t>:</a:t>
            </a:r>
            <a:r>
              <a:rPr lang="zh-CN" altLang="en-US" sz="1800" b="0" dirty="0" smtClean="0">
                <a:effectLst/>
                <a:latin typeface="+mn-ea"/>
              </a:rPr>
              <a:t>松耦合</a:t>
            </a:r>
            <a:endParaRPr lang="en-US" altLang="zh-CN" sz="1800" b="0" dirty="0" smtClean="0">
              <a:effectLst/>
              <a:latin typeface="+mn-ea"/>
            </a:endParaRPr>
          </a:p>
          <a:p>
            <a:pPr lvl="1"/>
            <a:r>
              <a:rPr lang="zh-CN" altLang="en-US" sz="1800" b="0" dirty="0" smtClean="0">
                <a:effectLst/>
                <a:latin typeface="+mn-ea"/>
              </a:rPr>
              <a:t>基于插件和数据库的耦合</a:t>
            </a:r>
            <a:endParaRPr lang="en-US" altLang="zh-CN" sz="1800" b="0" dirty="0" smtClean="0">
              <a:effectLst/>
              <a:latin typeface="+mn-ea"/>
            </a:endParaRPr>
          </a:p>
          <a:p>
            <a:pPr lvl="1"/>
            <a:r>
              <a:rPr lang="zh-CN" altLang="en-US" sz="1800" b="0" dirty="0" smtClean="0">
                <a:effectLst/>
                <a:latin typeface="+mn-ea"/>
              </a:rPr>
              <a:t>支持多版本和异构平台</a:t>
            </a:r>
            <a:endParaRPr lang="en-US" altLang="zh-CN" sz="1800" b="0" dirty="0" smtClean="0">
              <a:effectLst/>
              <a:latin typeface="+mn-ea"/>
            </a:endParaRPr>
          </a:p>
          <a:p>
            <a:pPr marL="0" indent="0">
              <a:buNone/>
            </a:pPr>
            <a:r>
              <a:rPr lang="zh-CN" altLang="en-US" sz="2000" b="0" dirty="0" smtClean="0">
                <a:effectLst/>
              </a:rPr>
              <a:t>组件</a:t>
            </a:r>
            <a:r>
              <a:rPr lang="en-US" altLang="zh-CN" sz="2000" b="0" dirty="0" smtClean="0">
                <a:effectLst/>
              </a:rPr>
              <a:t>:</a:t>
            </a:r>
          </a:p>
          <a:p>
            <a:pPr lvl="1"/>
            <a:r>
              <a:rPr lang="zh-CN" altLang="en-US" sz="1800" b="0" dirty="0" smtClean="0">
                <a:effectLst/>
              </a:rPr>
              <a:t>主数据库</a:t>
            </a:r>
            <a:r>
              <a:rPr lang="en-US" altLang="zh-CN" sz="1800" b="0" dirty="0" smtClean="0">
                <a:effectLst/>
              </a:rPr>
              <a:t>/</a:t>
            </a:r>
            <a:r>
              <a:rPr lang="zh-CN" altLang="en-US" sz="1800" b="0" dirty="0" smtClean="0">
                <a:effectLst/>
              </a:rPr>
              <a:t>服务</a:t>
            </a:r>
            <a:endParaRPr lang="en-US" altLang="zh-CN" sz="1800" b="0" dirty="0" smtClean="0">
              <a:effectLst/>
            </a:endParaRPr>
          </a:p>
          <a:p>
            <a:pPr lvl="1"/>
            <a:r>
              <a:rPr lang="en-US" altLang="zh-CN" sz="1800" b="0" dirty="0" err="1" smtClean="0">
                <a:effectLst/>
              </a:rPr>
              <a:t>Openstack</a:t>
            </a:r>
            <a:r>
              <a:rPr lang="en-US" altLang="zh-CN" sz="1800" b="0" dirty="0" smtClean="0">
                <a:effectLst/>
              </a:rPr>
              <a:t> NETDB </a:t>
            </a:r>
            <a:r>
              <a:rPr lang="zh-CN" altLang="en-US" sz="1800" b="0" dirty="0" smtClean="0">
                <a:effectLst/>
              </a:rPr>
              <a:t>插件</a:t>
            </a:r>
            <a:endParaRPr lang="en-US" altLang="zh-CN" sz="1800" b="0" dirty="0" smtClean="0">
              <a:effectLst/>
            </a:endParaRPr>
          </a:p>
          <a:p>
            <a:pPr lvl="1"/>
            <a:r>
              <a:rPr lang="en-US" altLang="zh-CN" sz="1800" b="0" dirty="0" smtClean="0">
                <a:effectLst/>
              </a:rPr>
              <a:t>WEB API</a:t>
            </a:r>
          </a:p>
          <a:p>
            <a:pPr lvl="1"/>
            <a:r>
              <a:rPr lang="zh-CN" altLang="en-US" sz="1800" b="0" dirty="0" smtClean="0">
                <a:effectLst/>
              </a:rPr>
              <a:t>调度模块</a:t>
            </a:r>
            <a:endParaRPr lang="en-US" altLang="zh-CN" sz="1800" b="0" dirty="0" smtClean="0">
              <a:effectLst/>
            </a:endParaRPr>
          </a:p>
          <a:p>
            <a:pPr lvl="1"/>
            <a:r>
              <a:rPr lang="en-US" altLang="zh-CN" sz="1800" b="0" dirty="0" err="1" smtClean="0">
                <a:effectLst/>
              </a:rPr>
              <a:t>VMCtrl</a:t>
            </a:r>
            <a:endParaRPr lang="en-US" altLang="zh-CN" sz="1800" b="0" dirty="0" smtClean="0">
              <a:effectLst/>
            </a:endParaRPr>
          </a:p>
          <a:p>
            <a:pPr lvl="1"/>
            <a:endParaRPr lang="en-US" altLang="zh-CN" sz="1800" b="0" dirty="0" smtClean="0">
              <a:effectLst/>
            </a:endParaRPr>
          </a:p>
          <a:p>
            <a:pPr lvl="1"/>
            <a:endParaRPr lang="en-US" altLang="zh-CN" sz="1800" b="0" dirty="0" smtClean="0">
              <a:effectLst/>
            </a:endParaRPr>
          </a:p>
          <a:p>
            <a:pPr lvl="1"/>
            <a:endParaRPr lang="en-US" altLang="zh-CN" sz="1800" b="0" dirty="0" smtClean="0">
              <a:effectLst/>
            </a:endParaRPr>
          </a:p>
          <a:p>
            <a:endParaRPr lang="en-US" altLang="zh-CN" sz="2600" b="0" dirty="0" smtClean="0">
              <a:effectLst/>
            </a:endParaRPr>
          </a:p>
          <a:p>
            <a:pPr marL="0" indent="0">
              <a:buNone/>
            </a:pPr>
            <a:endParaRPr lang="en-US" altLang="zh-CN" sz="2600" b="0" dirty="0" smtClean="0">
              <a:effectLst/>
            </a:endParaRPr>
          </a:p>
          <a:p>
            <a:endParaRPr lang="en-US" altLang="zh-CN" sz="2600" b="0" dirty="0" smtClean="0">
              <a:effectLst/>
            </a:endParaRPr>
          </a:p>
          <a:p>
            <a:pPr lvl="1"/>
            <a:endParaRPr lang="zh-CN" altLang="en-US" sz="1800" b="0" dirty="0"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78" y="3471721"/>
            <a:ext cx="652322" cy="65232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7958278" y="3810000"/>
            <a:ext cx="652322" cy="652322"/>
          </a:xfrm>
          <a:prstGeom prst="ellipse">
            <a:avLst/>
          </a:prstGeom>
          <a:solidFill>
            <a:schemeClr val="accent6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0" dirty="0" smtClean="0"/>
              <a:t>VM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Ctrl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381500" y="5257800"/>
            <a:ext cx="838200" cy="228600"/>
          </a:xfrm>
          <a:prstGeom prst="rect">
            <a:avLst/>
          </a:prstGeom>
          <a:solidFill>
            <a:srgbClr val="FFFF00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NETDB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cxnSp>
        <p:nvCxnSpPr>
          <p:cNvPr id="12" name="直接箭头连接符 11"/>
          <p:cNvCxnSpPr>
            <a:stCxn id="8" idx="4"/>
          </p:cNvCxnSpPr>
          <p:nvPr/>
        </p:nvCxnSpPr>
        <p:spPr bwMode="auto">
          <a:xfrm flipH="1">
            <a:off x="8284438" y="4462322"/>
            <a:ext cx="1" cy="566878"/>
          </a:xfrm>
          <a:prstGeom prst="straightConnector1">
            <a:avLst/>
          </a:prstGeom>
          <a:ln w="9525"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 bwMode="auto">
          <a:xfrm>
            <a:off x="7958278" y="2819400"/>
            <a:ext cx="652322" cy="652322"/>
          </a:xfrm>
          <a:prstGeom prst="ellipse">
            <a:avLst/>
          </a:prstGeom>
          <a:solidFill>
            <a:schemeClr val="accent6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/>
              <a:t> </a:t>
            </a:r>
            <a:r>
              <a:rPr lang="en-US" altLang="zh-CN" sz="1200" b="0" dirty="0" smtClean="0">
                <a:latin typeface="+mn-lt"/>
              </a:rPr>
              <a:t>Puppet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曲线连接符 20"/>
          <p:cNvCxnSpPr>
            <a:stCxn id="13" idx="4"/>
          </p:cNvCxnSpPr>
          <p:nvPr/>
        </p:nvCxnSpPr>
        <p:spPr bwMode="auto">
          <a:xfrm rot="16200000" flipH="1">
            <a:off x="7715251" y="4040910"/>
            <a:ext cx="1557477" cy="419100"/>
          </a:xfrm>
          <a:prstGeom prst="curvedConnector3">
            <a:avLst>
              <a:gd name="adj1" fmla="val 10472"/>
            </a:avLst>
          </a:prstGeom>
          <a:ln w="9525"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 bwMode="auto">
          <a:xfrm>
            <a:off x="4343400" y="1991008"/>
            <a:ext cx="1181100" cy="294992"/>
          </a:xfrm>
          <a:prstGeom prst="rect">
            <a:avLst/>
          </a:prstGeom>
          <a:solidFill>
            <a:srgbClr val="FF0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VCondor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854988" y="1991008"/>
            <a:ext cx="1181100" cy="294992"/>
          </a:xfrm>
          <a:prstGeom prst="rect">
            <a:avLst/>
          </a:prstGeom>
          <a:solidFill>
            <a:srgbClr val="FF0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0" dirty="0">
                <a:latin typeface="+mn-lt"/>
              </a:rPr>
              <a:t>Dirac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7416190" y="1991008"/>
            <a:ext cx="1181100" cy="294992"/>
          </a:xfrm>
          <a:prstGeom prst="rect">
            <a:avLst/>
          </a:prstGeom>
          <a:solidFill>
            <a:srgbClr val="FF0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Private Cloud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941539" y="5025427"/>
            <a:ext cx="762000" cy="190500"/>
          </a:xfrm>
          <a:prstGeom prst="rect">
            <a:avLst/>
          </a:prstGeom>
          <a:solidFill>
            <a:srgbClr val="FFFF00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Agent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638800" y="2895600"/>
            <a:ext cx="1371600" cy="249961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77000"/>
                </a:srgbClr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WEB API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5638800" y="4136161"/>
            <a:ext cx="1447800" cy="226290"/>
          </a:xfrm>
          <a:prstGeom prst="rect">
            <a:avLst/>
          </a:prstGeom>
          <a:solidFill>
            <a:srgbClr val="00B050">
              <a:alpha val="29000"/>
            </a:srgb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宋体" pitchFamily="2" charset="-122"/>
              </a:rPr>
              <a:t>Scheduling/Quota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4017475" y="3883360"/>
            <a:ext cx="1103983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0" dirty="0" smtClean="0">
                <a:latin typeface="+mn-lt"/>
                <a:ea typeface="+mn-ea"/>
              </a:rPr>
              <a:t>Accounting</a:t>
            </a:r>
            <a:endParaRPr lang="zh-CN" altLang="en-US" sz="1200" b="0" dirty="0">
              <a:latin typeface="+mn-lt"/>
              <a:ea typeface="+mn-ea"/>
            </a:endParaRPr>
          </a:p>
        </p:txBody>
      </p:sp>
      <p:cxnSp>
        <p:nvCxnSpPr>
          <p:cNvPr id="34" name="直接箭头连接符 33"/>
          <p:cNvCxnSpPr>
            <a:endCxn id="28" idx="0"/>
          </p:cNvCxnSpPr>
          <p:nvPr/>
        </p:nvCxnSpPr>
        <p:spPr bwMode="auto">
          <a:xfrm>
            <a:off x="4933950" y="2286000"/>
            <a:ext cx="1390650" cy="6096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28" idx="0"/>
          </p:cNvCxnSpPr>
          <p:nvPr/>
        </p:nvCxnSpPr>
        <p:spPr bwMode="auto">
          <a:xfrm flipH="1">
            <a:off x="6324600" y="2286000"/>
            <a:ext cx="152400" cy="6096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28" idx="0"/>
          </p:cNvCxnSpPr>
          <p:nvPr/>
        </p:nvCxnSpPr>
        <p:spPr bwMode="auto">
          <a:xfrm flipH="1">
            <a:off x="6324600" y="2286000"/>
            <a:ext cx="1752600" cy="6096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0" idx="3"/>
            <a:endCxn id="7" idx="2"/>
          </p:cNvCxnSpPr>
          <p:nvPr/>
        </p:nvCxnSpPr>
        <p:spPr bwMode="auto">
          <a:xfrm>
            <a:off x="5121458" y="4021860"/>
            <a:ext cx="307792" cy="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 bwMode="auto">
          <a:xfrm>
            <a:off x="6334480" y="3145561"/>
            <a:ext cx="11481" cy="3048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7" idx="4"/>
          </p:cNvCxnSpPr>
          <p:nvPr/>
        </p:nvCxnSpPr>
        <p:spPr bwMode="auto">
          <a:xfrm>
            <a:off x="6372225" y="4572000"/>
            <a:ext cx="0" cy="6858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文本框 49"/>
          <p:cNvSpPr txBox="1"/>
          <p:nvPr/>
        </p:nvSpPr>
        <p:spPr>
          <a:xfrm>
            <a:off x="6411671" y="3671500"/>
            <a:ext cx="820683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+mn-lt"/>
                <a:ea typeface="+mn-ea"/>
              </a:rPr>
              <a:t>核心服务</a:t>
            </a:r>
            <a:endParaRPr lang="zh-CN" altLang="en-US" sz="1200" dirty="0">
              <a:latin typeface="+mn-lt"/>
              <a:ea typeface="+mn-ea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6146231" y="5280434"/>
            <a:ext cx="838200" cy="228600"/>
          </a:xfrm>
          <a:prstGeom prst="rect">
            <a:avLst/>
          </a:prstGeom>
          <a:solidFill>
            <a:srgbClr val="FFFF00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NETDB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865339" y="5257800"/>
            <a:ext cx="838200" cy="228600"/>
          </a:xfrm>
          <a:prstGeom prst="rect">
            <a:avLst/>
          </a:prstGeom>
          <a:solidFill>
            <a:srgbClr val="FFFF00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NETDB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cxnSp>
        <p:nvCxnSpPr>
          <p:cNvPr id="76" name="直接箭头连接符 75"/>
          <p:cNvCxnSpPr>
            <a:stCxn id="7" idx="4"/>
            <a:endCxn id="70" idx="0"/>
          </p:cNvCxnSpPr>
          <p:nvPr/>
        </p:nvCxnSpPr>
        <p:spPr bwMode="auto">
          <a:xfrm>
            <a:off x="6372225" y="4572000"/>
            <a:ext cx="1912213" cy="710697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7" idx="4"/>
            <a:endCxn id="63" idx="0"/>
          </p:cNvCxnSpPr>
          <p:nvPr/>
        </p:nvCxnSpPr>
        <p:spPr bwMode="auto">
          <a:xfrm flipH="1">
            <a:off x="4800600" y="4572000"/>
            <a:ext cx="1571625" cy="6858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4" name="文本框 49"/>
          <p:cNvSpPr txBox="1"/>
          <p:nvPr/>
        </p:nvSpPr>
        <p:spPr>
          <a:xfrm>
            <a:off x="4017474" y="3333222"/>
            <a:ext cx="1103983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+mn-lt"/>
                <a:ea typeface="+mn-ea"/>
              </a:rPr>
              <a:t>Unified </a:t>
            </a:r>
            <a:r>
              <a:rPr lang="en-US" altLang="zh-CN" sz="1100" dirty="0" err="1" smtClean="0">
                <a:latin typeface="+mn-lt"/>
                <a:ea typeface="+mn-ea"/>
              </a:rPr>
              <a:t>Auth</a:t>
            </a:r>
            <a:endParaRPr lang="zh-CN" altLang="en-US" sz="1100" dirty="0">
              <a:latin typeface="+mn-lt"/>
              <a:ea typeface="+mn-ea"/>
            </a:endParaRPr>
          </a:p>
        </p:txBody>
      </p:sp>
      <p:cxnSp>
        <p:nvCxnSpPr>
          <p:cNvPr id="85" name="直接箭头连接符 84"/>
          <p:cNvCxnSpPr>
            <a:stCxn id="84" idx="3"/>
            <a:endCxn id="7" idx="2"/>
          </p:cNvCxnSpPr>
          <p:nvPr/>
        </p:nvCxnSpPr>
        <p:spPr bwMode="auto">
          <a:xfrm>
            <a:off x="5121457" y="3464027"/>
            <a:ext cx="307793" cy="55783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 bwMode="auto">
          <a:xfrm>
            <a:off x="4114800" y="4813048"/>
            <a:ext cx="8382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</a:rPr>
              <a:t>VM POOL</a:t>
            </a:r>
            <a:endParaRPr kumimoji="0" lang="zh-CN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4724400" y="1259224"/>
            <a:ext cx="2476500" cy="264776"/>
          </a:xfrm>
          <a:prstGeom prst="rect">
            <a:avLst/>
          </a:prstGeom>
          <a:solidFill>
            <a:srgbClr val="92D05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</a:rPr>
              <a:t>Job Queues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</a:endParaRPr>
          </a:p>
        </p:txBody>
      </p:sp>
      <p:cxnSp>
        <p:nvCxnSpPr>
          <p:cNvPr id="92" name="直接箭头连接符 91"/>
          <p:cNvCxnSpPr>
            <a:stCxn id="91" idx="2"/>
          </p:cNvCxnSpPr>
          <p:nvPr/>
        </p:nvCxnSpPr>
        <p:spPr bwMode="auto">
          <a:xfrm flipH="1">
            <a:off x="4933950" y="1524000"/>
            <a:ext cx="1028700" cy="46700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91" idx="2"/>
            <a:endCxn id="25" idx="0"/>
          </p:cNvCxnSpPr>
          <p:nvPr/>
        </p:nvCxnSpPr>
        <p:spPr bwMode="auto">
          <a:xfrm>
            <a:off x="5962650" y="1524000"/>
            <a:ext cx="482888" cy="46700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文本框 49"/>
          <p:cNvSpPr txBox="1"/>
          <p:nvPr/>
        </p:nvSpPr>
        <p:spPr>
          <a:xfrm>
            <a:off x="7416190" y="1262390"/>
            <a:ext cx="1103983" cy="261610"/>
          </a:xfrm>
          <a:prstGeom prst="rect">
            <a:avLst/>
          </a:prstGeom>
          <a:solidFill>
            <a:srgbClr val="92D050">
              <a:alpha val="34000"/>
            </a:srgb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+mn-lt"/>
                <a:ea typeface="+mn-ea"/>
              </a:rPr>
              <a:t>Users</a:t>
            </a:r>
            <a:endParaRPr lang="zh-CN" altLang="en-US" sz="1100" dirty="0">
              <a:latin typeface="+mn-lt"/>
              <a:ea typeface="+mn-ea"/>
            </a:endParaRPr>
          </a:p>
        </p:txBody>
      </p:sp>
      <p:cxnSp>
        <p:nvCxnSpPr>
          <p:cNvPr id="101" name="直接箭头连接符 100"/>
          <p:cNvCxnSpPr>
            <a:endCxn id="26" idx="0"/>
          </p:cNvCxnSpPr>
          <p:nvPr/>
        </p:nvCxnSpPr>
        <p:spPr bwMode="auto">
          <a:xfrm>
            <a:off x="7981148" y="1524000"/>
            <a:ext cx="25592" cy="46700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0208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集群技术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高能所方案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6636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87251" y="1052736"/>
            <a:ext cx="8229600" cy="5184576"/>
          </a:xfrm>
        </p:spPr>
        <p:txBody>
          <a:bodyPr>
            <a:normAutofit/>
          </a:bodyPr>
          <a:lstStyle/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err="1" smtClean="0">
                <a:latin typeface="+mn-ea"/>
              </a:rPr>
              <a:t>Openstack</a:t>
            </a:r>
            <a:r>
              <a:rPr lang="zh-CN" altLang="en-US" sz="2000" dirty="0" smtClean="0">
                <a:latin typeface="+mn-ea"/>
              </a:rPr>
              <a:t>的发展状况及</a:t>
            </a:r>
            <a:r>
              <a:rPr lang="en-US" altLang="zh-CN" sz="2000" dirty="0" err="1" smtClean="0">
                <a:latin typeface="+mn-ea"/>
              </a:rPr>
              <a:t>Ocata</a:t>
            </a:r>
            <a:r>
              <a:rPr lang="zh-CN" altLang="en-US" sz="2000" dirty="0" smtClean="0">
                <a:latin typeface="+mn-ea"/>
              </a:rPr>
              <a:t>版本的情况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搭建</a:t>
            </a:r>
            <a:r>
              <a:rPr lang="en-US" altLang="zh-CN" sz="2000" dirty="0" err="1" smtClean="0">
                <a:latin typeface="+mn-ea"/>
              </a:rPr>
              <a:t>Openstack</a:t>
            </a:r>
            <a:r>
              <a:rPr lang="zh-CN" altLang="en-US" sz="2000" dirty="0" smtClean="0">
                <a:latin typeface="+mn-ea"/>
              </a:rPr>
              <a:t>的考虑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高能所的</a:t>
            </a:r>
            <a:r>
              <a:rPr lang="en-US" altLang="zh-CN" sz="2000" dirty="0" err="1" smtClean="0">
                <a:latin typeface="+mn-ea"/>
              </a:rPr>
              <a:t>Openstack</a:t>
            </a:r>
            <a:r>
              <a:rPr lang="zh-CN" altLang="en-US" sz="2000" dirty="0" smtClean="0">
                <a:latin typeface="+mn-ea"/>
              </a:rPr>
              <a:t>应用方案</a:t>
            </a:r>
            <a:endParaRPr lang="en-US" altLang="zh-CN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1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 err="1"/>
              <a:t>Openstack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</a:t>
            </a:r>
            <a:r>
              <a:rPr lang="en-US" altLang="zh-CN" sz="2800" dirty="0" err="1" smtClean="0"/>
              <a:t>cata</a:t>
            </a:r>
            <a:r>
              <a:rPr lang="zh-CN" altLang="en-US" sz="2800" dirty="0"/>
              <a:t>部署和操作</a:t>
            </a:r>
            <a:endParaRPr lang="en-US" altLang="zh-CN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196752"/>
            <a:ext cx="1790700" cy="2790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1592" y="648291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十八届全国科学计算与信息化会议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4433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42405</TotalTime>
  <Words>607</Words>
  <Application>Microsoft Office PowerPoint</Application>
  <PresentationFormat>全屏显示(4:3)</PresentationFormat>
  <Paragraphs>268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Calibri</vt:lpstr>
      <vt:lpstr>Office 主题</vt:lpstr>
      <vt:lpstr>Openstack培训及操作</vt:lpstr>
      <vt:lpstr>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Openstack Ocata部署和操作</vt:lpstr>
      <vt:lpstr>PowerPoint 演示文稿</vt:lpstr>
      <vt:lpstr>PowerPoint 演示文稿</vt:lpstr>
      <vt:lpstr>PowerPoint 演示文稿</vt:lpstr>
      <vt:lpstr>PowerPoint 演示文稿</vt:lpstr>
      <vt:lpstr>Qemu-kvm的操作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小机房迁移及网络拓扑结构规划</dc:title>
  <cp:lastModifiedBy>CT</cp:lastModifiedBy>
  <cp:revision>176</cp:revision>
  <cp:lastPrinted>2017-05-23T01:33:03Z</cp:lastPrinted>
  <dcterms:modified xsi:type="dcterms:W3CDTF">2017-07-05T01:29:09Z</dcterms:modified>
</cp:coreProperties>
</file>