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4" r:id="rId2"/>
  </p:sldMasterIdLst>
  <p:notesMasterIdLst>
    <p:notesMasterId r:id="rId31"/>
  </p:notesMasterIdLst>
  <p:sldIdLst>
    <p:sldId id="258" r:id="rId3"/>
    <p:sldId id="259" r:id="rId4"/>
    <p:sldId id="291" r:id="rId5"/>
    <p:sldId id="260" r:id="rId6"/>
    <p:sldId id="261" r:id="rId7"/>
    <p:sldId id="262" r:id="rId8"/>
    <p:sldId id="292" r:id="rId9"/>
    <p:sldId id="295" r:id="rId10"/>
    <p:sldId id="273" r:id="rId11"/>
    <p:sldId id="277" r:id="rId12"/>
    <p:sldId id="278" r:id="rId13"/>
    <p:sldId id="279" r:id="rId14"/>
    <p:sldId id="280" r:id="rId15"/>
    <p:sldId id="281" r:id="rId16"/>
    <p:sldId id="282" r:id="rId17"/>
    <p:sldId id="283" r:id="rId18"/>
    <p:sldId id="284" r:id="rId19"/>
    <p:sldId id="285" r:id="rId20"/>
    <p:sldId id="274" r:id="rId21"/>
    <p:sldId id="270" r:id="rId22"/>
    <p:sldId id="276" r:id="rId23"/>
    <p:sldId id="272" r:id="rId24"/>
    <p:sldId id="265" r:id="rId25"/>
    <p:sldId id="293" r:id="rId26"/>
    <p:sldId id="267" r:id="rId27"/>
    <p:sldId id="294" r:id="rId28"/>
    <p:sldId id="268" r:id="rId29"/>
    <p:sldId id="286" r:id="rId3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494D"/>
    <a:srgbClr val="E2EFD1"/>
    <a:srgbClr val="DBD2A9"/>
    <a:srgbClr val="113653"/>
    <a:srgbClr val="D8D3A9"/>
    <a:srgbClr val="660066"/>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64" autoAdjust="0"/>
    <p:restoredTop sz="77878" autoAdjust="0"/>
  </p:normalViewPr>
  <p:slideViewPr>
    <p:cSldViewPr snapToGrid="0">
      <p:cViewPr varScale="1">
        <p:scale>
          <a:sx n="58" d="100"/>
          <a:sy n="58" d="100"/>
        </p:scale>
        <p:origin x="1626" y="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8B49F-1795-48E5-80B6-1FF41739BC8E}" type="datetimeFigureOut">
              <a:rPr lang="zh-CN" altLang="en-US" smtClean="0"/>
              <a:t>2017/7/5</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264A9B-50A5-4365-A06B-6F39203D7F45}" type="slidenum">
              <a:rPr lang="zh-CN" altLang="en-US" smtClean="0"/>
              <a:t>‹#›</a:t>
            </a:fld>
            <a:endParaRPr lang="zh-CN" altLang="en-US"/>
          </a:p>
        </p:txBody>
      </p:sp>
    </p:spTree>
    <p:extLst>
      <p:ext uri="{BB962C8B-B14F-4D97-AF65-F5344CB8AC3E}">
        <p14:creationId xmlns:p14="http://schemas.microsoft.com/office/powerpoint/2010/main" val="382416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4AAF01-6EA8-4246-87F5-530EB9EF9DFC}" type="slidenum">
              <a:rPr lang="zh-CN" altLang="en-US" smtClean="0"/>
              <a:t>1</a:t>
            </a:fld>
            <a:endParaRPr lang="zh-CN" altLang="en-US"/>
          </a:p>
        </p:txBody>
      </p:sp>
    </p:spTree>
    <p:extLst>
      <p:ext uri="{BB962C8B-B14F-4D97-AF65-F5344CB8AC3E}">
        <p14:creationId xmlns:p14="http://schemas.microsoft.com/office/powerpoint/2010/main" val="2142282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4AAF01-6EA8-4246-87F5-530EB9EF9DFC}" type="slidenum">
              <a:rPr lang="zh-CN" altLang="en-US" smtClean="0"/>
              <a:t>10</a:t>
            </a:fld>
            <a:endParaRPr lang="zh-CN" altLang="en-US"/>
          </a:p>
        </p:txBody>
      </p:sp>
    </p:spTree>
    <p:extLst>
      <p:ext uri="{BB962C8B-B14F-4D97-AF65-F5344CB8AC3E}">
        <p14:creationId xmlns:p14="http://schemas.microsoft.com/office/powerpoint/2010/main" val="3798091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4AAF01-6EA8-4246-87F5-530EB9EF9DFC}" type="slidenum">
              <a:rPr lang="zh-CN" altLang="en-US" smtClean="0"/>
              <a:t>11</a:t>
            </a:fld>
            <a:endParaRPr lang="zh-CN" altLang="en-US"/>
          </a:p>
        </p:txBody>
      </p:sp>
    </p:spTree>
    <p:extLst>
      <p:ext uri="{BB962C8B-B14F-4D97-AF65-F5344CB8AC3E}">
        <p14:creationId xmlns:p14="http://schemas.microsoft.com/office/powerpoint/2010/main" val="3887794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4AAF01-6EA8-4246-87F5-530EB9EF9DFC}" type="slidenum">
              <a:rPr lang="zh-CN" altLang="en-US" smtClean="0"/>
              <a:t>12</a:t>
            </a:fld>
            <a:endParaRPr lang="zh-CN" altLang="en-US"/>
          </a:p>
        </p:txBody>
      </p:sp>
    </p:spTree>
    <p:extLst>
      <p:ext uri="{BB962C8B-B14F-4D97-AF65-F5344CB8AC3E}">
        <p14:creationId xmlns:p14="http://schemas.microsoft.com/office/powerpoint/2010/main" val="1651686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4AAF01-6EA8-4246-87F5-530EB9EF9DFC}" type="slidenum">
              <a:rPr lang="zh-CN" altLang="en-US" smtClean="0"/>
              <a:t>13</a:t>
            </a:fld>
            <a:endParaRPr lang="zh-CN" altLang="en-US"/>
          </a:p>
        </p:txBody>
      </p:sp>
    </p:spTree>
    <p:extLst>
      <p:ext uri="{BB962C8B-B14F-4D97-AF65-F5344CB8AC3E}">
        <p14:creationId xmlns:p14="http://schemas.microsoft.com/office/powerpoint/2010/main" val="3752170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4AAF01-6EA8-4246-87F5-530EB9EF9DFC}" type="slidenum">
              <a:rPr lang="zh-CN" altLang="en-US" smtClean="0"/>
              <a:t>14</a:t>
            </a:fld>
            <a:endParaRPr lang="zh-CN" altLang="en-US"/>
          </a:p>
        </p:txBody>
      </p:sp>
    </p:spTree>
    <p:extLst>
      <p:ext uri="{BB962C8B-B14F-4D97-AF65-F5344CB8AC3E}">
        <p14:creationId xmlns:p14="http://schemas.microsoft.com/office/powerpoint/2010/main" val="4008906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4AAF01-6EA8-4246-87F5-530EB9EF9DFC}" type="slidenum">
              <a:rPr lang="zh-CN" altLang="en-US" smtClean="0"/>
              <a:t>15</a:t>
            </a:fld>
            <a:endParaRPr lang="zh-CN" altLang="en-US"/>
          </a:p>
        </p:txBody>
      </p:sp>
    </p:spTree>
    <p:extLst>
      <p:ext uri="{BB962C8B-B14F-4D97-AF65-F5344CB8AC3E}">
        <p14:creationId xmlns:p14="http://schemas.microsoft.com/office/powerpoint/2010/main" val="2194884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4AAF01-6EA8-4246-87F5-530EB9EF9DFC}" type="slidenum">
              <a:rPr lang="zh-CN" altLang="en-US" smtClean="0"/>
              <a:t>16</a:t>
            </a:fld>
            <a:endParaRPr lang="zh-CN" altLang="en-US"/>
          </a:p>
        </p:txBody>
      </p:sp>
    </p:spTree>
    <p:extLst>
      <p:ext uri="{BB962C8B-B14F-4D97-AF65-F5344CB8AC3E}">
        <p14:creationId xmlns:p14="http://schemas.microsoft.com/office/powerpoint/2010/main" val="1102826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4AAF01-6EA8-4246-87F5-530EB9EF9DFC}" type="slidenum">
              <a:rPr lang="zh-CN" altLang="en-US" smtClean="0"/>
              <a:t>17</a:t>
            </a:fld>
            <a:endParaRPr lang="zh-CN" altLang="en-US"/>
          </a:p>
        </p:txBody>
      </p:sp>
    </p:spTree>
    <p:extLst>
      <p:ext uri="{BB962C8B-B14F-4D97-AF65-F5344CB8AC3E}">
        <p14:creationId xmlns:p14="http://schemas.microsoft.com/office/powerpoint/2010/main" val="953508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4AAF01-6EA8-4246-87F5-530EB9EF9DFC}" type="slidenum">
              <a:rPr lang="zh-CN" altLang="en-US" smtClean="0"/>
              <a:t>18</a:t>
            </a:fld>
            <a:endParaRPr lang="zh-CN" altLang="en-US"/>
          </a:p>
        </p:txBody>
      </p:sp>
    </p:spTree>
    <p:extLst>
      <p:ext uri="{BB962C8B-B14F-4D97-AF65-F5344CB8AC3E}">
        <p14:creationId xmlns:p14="http://schemas.microsoft.com/office/powerpoint/2010/main" val="4264546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经由</a:t>
            </a:r>
            <a:r>
              <a:rPr lang="en-US" altLang="zh-CN" dirty="0" err="1" smtClean="0"/>
              <a:t>VPManager</a:t>
            </a:r>
            <a:r>
              <a:rPr lang="zh-CN" altLang="en-US" dirty="0" smtClean="0"/>
              <a:t>中另外一个应用</a:t>
            </a:r>
            <a:r>
              <a:rPr lang="en-US" altLang="zh-CN" dirty="0" err="1" smtClean="0"/>
              <a:t>VMCtrl</a:t>
            </a:r>
            <a:r>
              <a:rPr lang="zh-CN" altLang="en-US" dirty="0" smtClean="0"/>
              <a:t>， 来告诉虚拟机在作业结束后退出</a:t>
            </a:r>
            <a:r>
              <a:rPr lang="en-US" altLang="zh-CN" dirty="0" smtClean="0"/>
              <a:t>Condor</a:t>
            </a:r>
            <a:r>
              <a:rPr lang="zh-CN" altLang="en-US" dirty="0" smtClean="0"/>
              <a:t>节点池，由</a:t>
            </a:r>
            <a:r>
              <a:rPr lang="en-US" altLang="zh-CN" dirty="0" err="1" smtClean="0"/>
              <a:t>Openstack</a:t>
            </a:r>
            <a:r>
              <a:rPr lang="zh-CN" altLang="en-US" dirty="0" smtClean="0"/>
              <a:t>销毁这些虚拟机并回收虚拟计算资源</a:t>
            </a:r>
            <a:endParaRPr lang="zh-CN" altLang="en-US" dirty="0"/>
          </a:p>
        </p:txBody>
      </p:sp>
      <p:sp>
        <p:nvSpPr>
          <p:cNvPr id="4" name="灯片编号占位符 3"/>
          <p:cNvSpPr>
            <a:spLocks noGrp="1"/>
          </p:cNvSpPr>
          <p:nvPr>
            <p:ph type="sldNum" sz="quarter" idx="10"/>
          </p:nvPr>
        </p:nvSpPr>
        <p:spPr/>
        <p:txBody>
          <a:bodyPr/>
          <a:lstStyle/>
          <a:p>
            <a:fld id="{BD4AAF01-6EA8-4246-87F5-530EB9EF9DFC}" type="slidenum">
              <a:rPr lang="zh-CN" altLang="en-US" smtClean="0"/>
              <a:t>19</a:t>
            </a:fld>
            <a:endParaRPr lang="zh-CN" altLang="en-US"/>
          </a:p>
        </p:txBody>
      </p:sp>
    </p:spTree>
    <p:extLst>
      <p:ext uri="{BB962C8B-B14F-4D97-AF65-F5344CB8AC3E}">
        <p14:creationId xmlns:p14="http://schemas.microsoft.com/office/powerpoint/2010/main" val="4275578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大家都知道，随着我们高能物理实验的规模越来越大，对计算资源的需求也越来越大。虚拟化技术作为一种新的资源管理技术，正在高能物理领域得到越来越广泛的应用。是将计算机中的各种资源，如服务器、网络、内存和存储资源予以抽象、转换后呈现出来，打破实体结构间不可切割的障碍。</a:t>
            </a:r>
          </a:p>
          <a:p>
            <a:endParaRPr lang="zh-CN" altLang="en-US" dirty="0"/>
          </a:p>
        </p:txBody>
      </p:sp>
      <p:sp>
        <p:nvSpPr>
          <p:cNvPr id="4" name="灯片编号占位符 3"/>
          <p:cNvSpPr>
            <a:spLocks noGrp="1"/>
          </p:cNvSpPr>
          <p:nvPr>
            <p:ph type="sldNum" sz="quarter" idx="10"/>
          </p:nvPr>
        </p:nvSpPr>
        <p:spPr/>
        <p:txBody>
          <a:bodyPr/>
          <a:lstStyle/>
          <a:p>
            <a:fld id="{BD4AAF01-6EA8-4246-87F5-530EB9EF9DFC}" type="slidenum">
              <a:rPr lang="zh-CN" altLang="en-US" smtClean="0"/>
              <a:t>2</a:t>
            </a:fld>
            <a:endParaRPr lang="zh-CN" altLang="en-US"/>
          </a:p>
        </p:txBody>
      </p:sp>
    </p:spTree>
    <p:extLst>
      <p:ext uri="{BB962C8B-B14F-4D97-AF65-F5344CB8AC3E}">
        <p14:creationId xmlns:p14="http://schemas.microsoft.com/office/powerpoint/2010/main" val="35246017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4AAF01-6EA8-4246-87F5-530EB9EF9DFC}" type="slidenum">
              <a:rPr lang="zh-CN" altLang="en-US" smtClean="0"/>
              <a:t>20</a:t>
            </a:fld>
            <a:endParaRPr lang="zh-CN" altLang="en-US"/>
          </a:p>
        </p:txBody>
      </p:sp>
    </p:spTree>
    <p:extLst>
      <p:ext uri="{BB962C8B-B14F-4D97-AF65-F5344CB8AC3E}">
        <p14:creationId xmlns:p14="http://schemas.microsoft.com/office/powerpoint/2010/main" val="2733176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通过基于 </a:t>
            </a:r>
            <a:r>
              <a:rPr lang="en-US" altLang="zh-CN" sz="1200" b="0" i="0" kern="1200" dirty="0" smtClean="0">
                <a:solidFill>
                  <a:schemeClr val="tx1"/>
                </a:solidFill>
                <a:effectLst/>
                <a:latin typeface="+mn-lt"/>
                <a:ea typeface="+mn-ea"/>
                <a:cs typeface="+mn-cs"/>
              </a:rPr>
              <a:t>XML</a:t>
            </a:r>
            <a:r>
              <a:rPr lang="zh-CN" altLang="en-US" sz="1200" b="0" i="0" kern="1200" dirty="0" smtClean="0">
                <a:solidFill>
                  <a:schemeClr val="tx1"/>
                </a:solidFill>
                <a:effectLst/>
                <a:latin typeface="+mn-lt"/>
                <a:ea typeface="+mn-ea"/>
                <a:cs typeface="+mn-cs"/>
              </a:rPr>
              <a:t>协议的 </a:t>
            </a:r>
            <a:r>
              <a:rPr lang="en-US" altLang="zh-CN" sz="1200" b="0" i="0" kern="1200" dirty="0" smtClean="0">
                <a:solidFill>
                  <a:schemeClr val="tx1"/>
                </a:solidFill>
                <a:effectLst/>
                <a:latin typeface="+mn-lt"/>
                <a:ea typeface="+mn-ea"/>
                <a:cs typeface="+mn-cs"/>
              </a:rPr>
              <a:t>soap API</a:t>
            </a:r>
            <a:r>
              <a:rPr lang="zh-CN" altLang="en-US" sz="1200" b="0" i="0" kern="1200" dirty="0" smtClean="0">
                <a:solidFill>
                  <a:schemeClr val="tx1"/>
                </a:solidFill>
                <a:effectLst/>
                <a:latin typeface="+mn-lt"/>
                <a:ea typeface="+mn-ea"/>
                <a:cs typeface="+mn-cs"/>
              </a:rPr>
              <a:t>在</a:t>
            </a:r>
            <a:r>
              <a:rPr lang="en-US" altLang="zh-CN" sz="1200" b="0" i="0" kern="1200" dirty="0" err="1" smtClean="0">
                <a:solidFill>
                  <a:schemeClr val="tx1"/>
                </a:solidFill>
                <a:effectLst/>
                <a:latin typeface="+mn-lt"/>
                <a:ea typeface="+mn-ea"/>
                <a:cs typeface="+mn-cs"/>
              </a:rPr>
              <a:t>HTCondor</a:t>
            </a:r>
            <a:r>
              <a:rPr lang="zh-CN" altLang="en-US" sz="1200" b="0" i="0" kern="1200" dirty="0" smtClean="0">
                <a:solidFill>
                  <a:schemeClr val="tx1"/>
                </a:solidFill>
                <a:effectLst/>
                <a:latin typeface="+mn-lt"/>
                <a:ea typeface="+mn-ea"/>
                <a:cs typeface="+mn-cs"/>
              </a:rPr>
              <a:t>的队列服务器 </a:t>
            </a:r>
            <a:r>
              <a:rPr lang="en-US" altLang="zh-CN" sz="1200" b="0" i="0" kern="1200" dirty="0" err="1" smtClean="0">
                <a:solidFill>
                  <a:schemeClr val="tx1"/>
                </a:solidFill>
                <a:effectLst/>
                <a:latin typeface="+mn-lt"/>
                <a:ea typeface="+mn-ea"/>
                <a:cs typeface="+mn-cs"/>
              </a:rPr>
              <a:t>Schedd</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上执行远程过程调用，以获取各队列用户作业的属性，并计算各队列作业对于计算资源，主要是 </a:t>
            </a:r>
            <a:r>
              <a:rPr lang="en-US" altLang="zh-CN" sz="1200" b="0" i="0" kern="1200" dirty="0" smtClean="0">
                <a:solidFill>
                  <a:schemeClr val="tx1"/>
                </a:solidFill>
                <a:effectLst/>
                <a:latin typeface="+mn-lt"/>
                <a:ea typeface="+mn-ea"/>
                <a:cs typeface="+mn-cs"/>
              </a:rPr>
              <a:t>CPU</a:t>
            </a:r>
            <a:r>
              <a:rPr lang="zh-CN" altLang="en-US" sz="1200" b="0" i="0" kern="1200" dirty="0" smtClean="0">
                <a:solidFill>
                  <a:schemeClr val="tx1"/>
                </a:solidFill>
                <a:effectLst/>
                <a:latin typeface="+mn-lt"/>
                <a:ea typeface="+mn-ea"/>
                <a:cs typeface="+mn-cs"/>
              </a:rPr>
              <a:t>核数目的需求</a:t>
            </a:r>
            <a:r>
              <a:rPr lang="zh-CN" altLang="en-US" dirty="0" smtClean="0"/>
              <a:t> ，降低了该模块和</a:t>
            </a:r>
            <a:r>
              <a:rPr lang="en-US" altLang="zh-CN" dirty="0" smtClean="0"/>
              <a:t>condor</a:t>
            </a:r>
            <a:r>
              <a:rPr lang="zh-CN" altLang="en-US" dirty="0" smtClean="0"/>
              <a:t>之间的耦合度</a:t>
            </a:r>
            <a:br>
              <a:rPr lang="zh-CN" altLang="en-US" dirty="0" smtClean="0"/>
            </a:br>
            <a:endParaRPr lang="zh-CN" altLang="en-US" dirty="0"/>
          </a:p>
        </p:txBody>
      </p:sp>
      <p:sp>
        <p:nvSpPr>
          <p:cNvPr id="4" name="灯片编号占位符 3"/>
          <p:cNvSpPr>
            <a:spLocks noGrp="1"/>
          </p:cNvSpPr>
          <p:nvPr>
            <p:ph type="sldNum" sz="quarter" idx="10"/>
          </p:nvPr>
        </p:nvSpPr>
        <p:spPr/>
        <p:txBody>
          <a:bodyPr/>
          <a:lstStyle/>
          <a:p>
            <a:fld id="{4A264A9B-50A5-4365-A06B-6F39203D7F45}" type="slidenum">
              <a:rPr lang="zh-CN" altLang="en-US" smtClean="0"/>
              <a:t>21</a:t>
            </a:fld>
            <a:endParaRPr lang="zh-CN" altLang="en-US"/>
          </a:p>
        </p:txBody>
      </p:sp>
    </p:spTree>
    <p:extLst>
      <p:ext uri="{BB962C8B-B14F-4D97-AF65-F5344CB8AC3E}">
        <p14:creationId xmlns:p14="http://schemas.microsoft.com/office/powerpoint/2010/main" val="42934929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设计两级缓冲池以应对作业瞬时峰值对弹性集群扩展的压力</a:t>
            </a:r>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1</a:t>
            </a:r>
            <a:r>
              <a:rPr lang="zh-CN" altLang="en-US" sz="1200" b="0" i="0" kern="1200" dirty="0" smtClean="0">
                <a:solidFill>
                  <a:schemeClr val="tx1"/>
                </a:solidFill>
                <a:effectLst/>
                <a:latin typeface="+mn-lt"/>
                <a:ea typeface="+mn-ea"/>
                <a:cs typeface="+mn-cs"/>
              </a:rPr>
              <a:t>）一级缓冲池：由已开启但未加入 </a:t>
            </a:r>
            <a:r>
              <a:rPr lang="en-US" altLang="zh-CN" sz="1200" b="0" i="0" kern="1200" dirty="0" err="1" smtClean="0">
                <a:solidFill>
                  <a:schemeClr val="tx1"/>
                </a:solidFill>
                <a:effectLst/>
                <a:latin typeface="+mn-lt"/>
                <a:ea typeface="+mn-ea"/>
                <a:cs typeface="+mn-cs"/>
              </a:rPr>
              <a:t>HTCondor</a:t>
            </a:r>
            <a:r>
              <a:rPr lang="zh-CN" altLang="en-US" sz="1200" b="0" i="0" kern="1200" dirty="0" smtClean="0">
                <a:solidFill>
                  <a:schemeClr val="tx1"/>
                </a:solidFill>
                <a:effectLst/>
                <a:latin typeface="+mn-lt"/>
                <a:ea typeface="+mn-ea"/>
                <a:cs typeface="+mn-cs"/>
              </a:rPr>
              <a:t>资源池的虚拟机组成</a:t>
            </a:r>
            <a:r>
              <a:rPr lang="zh-CN" altLang="en-US" dirty="0" smtClean="0"/>
              <a:t> 。</a:t>
            </a:r>
            <a:r>
              <a:rPr lang="zh-CN" altLang="en-US" sz="1200" b="0" i="0" kern="1200" dirty="0" smtClean="0">
                <a:solidFill>
                  <a:schemeClr val="tx1"/>
                </a:solidFill>
                <a:effectLst/>
                <a:latin typeface="+mn-lt"/>
                <a:ea typeface="+mn-ea"/>
                <a:cs typeface="+mn-cs"/>
              </a:rPr>
              <a:t>占用计算资源，可在需要时快速加入 </a:t>
            </a:r>
            <a:r>
              <a:rPr lang="en-US" altLang="zh-CN" sz="1200" b="0" i="0" kern="1200" dirty="0" err="1" smtClean="0">
                <a:solidFill>
                  <a:schemeClr val="tx1"/>
                </a:solidFill>
                <a:effectLst/>
                <a:latin typeface="+mn-lt"/>
                <a:ea typeface="+mn-ea"/>
                <a:cs typeface="+mn-cs"/>
              </a:rPr>
              <a:t>HTCondor</a:t>
            </a:r>
            <a:r>
              <a:rPr lang="zh-CN" altLang="en-US" sz="1200" b="0" i="0" kern="1200" dirty="0" smtClean="0">
                <a:solidFill>
                  <a:schemeClr val="tx1"/>
                </a:solidFill>
                <a:effectLst/>
                <a:latin typeface="+mn-lt"/>
                <a:ea typeface="+mn-ea"/>
                <a:cs typeface="+mn-cs"/>
              </a:rPr>
              <a:t>资源池，接收用户作业</a:t>
            </a:r>
            <a:br>
              <a:rPr lang="zh-CN" altLang="en-US" sz="1200" b="0" i="0" kern="1200" dirty="0" smtClean="0">
                <a:solidFill>
                  <a:schemeClr val="tx1"/>
                </a:solidFill>
                <a:effectLst/>
                <a:latin typeface="+mn-lt"/>
                <a:ea typeface="+mn-ea"/>
                <a:cs typeface="+mn-cs"/>
              </a:rPr>
            </a:br>
            <a:r>
              <a:rPr lang="zh-CN" altLang="en-US" sz="1200" b="0" i="0" kern="1200" dirty="0" smtClean="0">
                <a:solidFill>
                  <a:schemeClr val="tx1"/>
                </a:solidFill>
                <a:effectLst/>
                <a:latin typeface="+mn-lt"/>
                <a:ea typeface="+mn-ea"/>
                <a:cs typeface="+mn-cs"/>
              </a:rPr>
              <a:t>运行</a:t>
            </a:r>
            <a:r>
              <a:rPr lang="zh-CN" altLang="en-US" dirty="0" smtClean="0"/>
              <a:t> </a:t>
            </a:r>
            <a:endParaRPr lang="en-US" altLang="zh-CN" dirty="0" smtClean="0"/>
          </a:p>
          <a:p>
            <a:r>
              <a:rPr lang="zh-CN" altLang="en-US" dirty="0" smtClean="0"/>
              <a:t>（</a:t>
            </a:r>
            <a:r>
              <a:rPr lang="en-US" altLang="zh-CN" dirty="0" smtClean="0"/>
              <a:t>2</a:t>
            </a:r>
            <a:r>
              <a:rPr lang="zh-CN" altLang="en-US" dirty="0" smtClean="0"/>
              <a:t>）</a:t>
            </a:r>
            <a:r>
              <a:rPr lang="zh-CN" altLang="en-US" sz="1200" b="0" i="0" kern="1200" dirty="0" smtClean="0">
                <a:solidFill>
                  <a:schemeClr val="tx1"/>
                </a:solidFill>
                <a:effectLst/>
                <a:latin typeface="+mn-lt"/>
                <a:ea typeface="+mn-ea"/>
                <a:cs typeface="+mn-cs"/>
              </a:rPr>
              <a:t>二级缓冲池：由虚拟计算、网络和存储资源组成</a:t>
            </a:r>
            <a:r>
              <a:rPr lang="zh-CN" altLang="en-US" dirty="0" smtClean="0"/>
              <a:t> </a:t>
            </a:r>
            <a:br>
              <a:rPr lang="zh-CN" altLang="en-US" dirty="0" smtClean="0"/>
            </a:br>
            <a:r>
              <a:rPr lang="zh-CN" altLang="en-US" dirty="0" smtClean="0"/>
              <a:t/>
            </a:r>
            <a:br>
              <a:rPr lang="zh-CN" altLang="en-US" dirty="0" smtClean="0"/>
            </a:br>
            <a:r>
              <a:rPr lang="zh-CN" altLang="en-US" dirty="0" smtClean="0"/>
              <a:t> </a:t>
            </a:r>
            <a:br>
              <a:rPr lang="zh-CN" altLang="en-US" dirty="0" smtClean="0"/>
            </a:br>
            <a:endParaRPr lang="zh-CN" altLang="en-US" dirty="0"/>
          </a:p>
        </p:txBody>
      </p:sp>
      <p:sp>
        <p:nvSpPr>
          <p:cNvPr id="4" name="灯片编号占位符 3"/>
          <p:cNvSpPr>
            <a:spLocks noGrp="1"/>
          </p:cNvSpPr>
          <p:nvPr>
            <p:ph type="sldNum" sz="quarter" idx="10"/>
          </p:nvPr>
        </p:nvSpPr>
        <p:spPr/>
        <p:txBody>
          <a:bodyPr/>
          <a:lstStyle/>
          <a:p>
            <a:fld id="{BD4AAF01-6EA8-4246-87F5-530EB9EF9DFC}" type="slidenum">
              <a:rPr lang="zh-CN" altLang="en-US" smtClean="0"/>
              <a:t>22</a:t>
            </a:fld>
            <a:endParaRPr lang="zh-CN" altLang="en-US"/>
          </a:p>
        </p:txBody>
      </p:sp>
    </p:spTree>
    <p:extLst>
      <p:ext uri="{BB962C8B-B14F-4D97-AF65-F5344CB8AC3E}">
        <p14:creationId xmlns:p14="http://schemas.microsoft.com/office/powerpoint/2010/main" val="4238510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考虑到多个队列情况下，即使一个队列内有大量作业排队，其资源池也并非越大越好，而是应控制在一定阈值范围内，使其他队列仍然可以保有部分计算资源使用。因</a:t>
            </a:r>
            <a:br>
              <a:rPr lang="zh-CN" altLang="en-US" sz="1200" b="0" i="0" kern="1200" dirty="0" smtClean="0">
                <a:solidFill>
                  <a:schemeClr val="tx1"/>
                </a:solidFill>
                <a:effectLst/>
                <a:latin typeface="+mn-lt"/>
                <a:ea typeface="+mn-ea"/>
                <a:cs typeface="+mn-cs"/>
              </a:rPr>
            </a:br>
            <a:r>
              <a:rPr lang="zh-CN" altLang="en-US" sz="1200" b="0" i="0" kern="1200" dirty="0" smtClean="0">
                <a:solidFill>
                  <a:schemeClr val="tx1"/>
                </a:solidFill>
                <a:effectLst/>
                <a:latin typeface="+mn-lt"/>
                <a:ea typeface="+mn-ea"/>
                <a:cs typeface="+mn-cs"/>
              </a:rPr>
              <a:t>此，为使计算资源得到最大化合理利用的同时，兼顾分配的公平性，通过双阈值的方式来限定每个队列资源池的大小。</a:t>
            </a:r>
            <a:r>
              <a:rPr lang="zh-CN" altLang="en-US" dirty="0" smtClean="0"/>
              <a:t> 阈值的设定需要考虑计算队列</a:t>
            </a:r>
            <a:r>
              <a:rPr lang="zh-CN" altLang="en-US" sz="1200" b="0" i="0" kern="1200" dirty="0" smtClean="0">
                <a:solidFill>
                  <a:schemeClr val="tx1"/>
                </a:solidFill>
                <a:effectLst/>
                <a:latin typeface="+mn-lt"/>
                <a:ea typeface="+mn-ea"/>
                <a:cs typeface="+mn-cs"/>
              </a:rPr>
              <a:t>计算队列的优先级，平均队列长度，集群总可用计算资源数目等</a:t>
            </a:r>
            <a:r>
              <a:rPr lang="zh-CN" altLang="en-US" dirty="0" smtClean="0"/>
              <a:t> </a:t>
            </a:r>
            <a:br>
              <a:rPr lang="zh-CN" altLang="en-US" dirty="0" smtClean="0"/>
            </a:br>
            <a:r>
              <a:rPr lang="zh-CN" altLang="en-US" dirty="0" smtClean="0"/>
              <a:t/>
            </a:r>
            <a:br>
              <a:rPr lang="zh-CN" altLang="en-US" dirty="0" smtClean="0"/>
            </a:br>
            <a:r>
              <a:rPr lang="zh-CN" altLang="en-US" dirty="0" smtClean="0"/>
              <a:t/>
            </a:r>
            <a:br>
              <a:rPr lang="zh-CN" altLang="en-US" dirty="0" smtClean="0"/>
            </a:br>
            <a:endParaRPr lang="zh-CN" altLang="en-US" dirty="0"/>
          </a:p>
        </p:txBody>
      </p:sp>
      <p:sp>
        <p:nvSpPr>
          <p:cNvPr id="4" name="灯片编号占位符 3"/>
          <p:cNvSpPr>
            <a:spLocks noGrp="1"/>
          </p:cNvSpPr>
          <p:nvPr>
            <p:ph type="sldNum" sz="quarter" idx="10"/>
          </p:nvPr>
        </p:nvSpPr>
        <p:spPr/>
        <p:txBody>
          <a:bodyPr/>
          <a:lstStyle/>
          <a:p>
            <a:fld id="{BD4AAF01-6EA8-4246-87F5-530EB9EF9DFC}" type="slidenum">
              <a:rPr lang="zh-CN" altLang="en-US" smtClean="0"/>
              <a:t>23</a:t>
            </a:fld>
            <a:endParaRPr lang="zh-CN" altLang="en-US"/>
          </a:p>
        </p:txBody>
      </p:sp>
    </p:spTree>
    <p:extLst>
      <p:ext uri="{BB962C8B-B14F-4D97-AF65-F5344CB8AC3E}">
        <p14:creationId xmlns:p14="http://schemas.microsoft.com/office/powerpoint/2010/main" val="29148063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4AAF01-6EA8-4246-87F5-530EB9EF9DFC}" type="slidenum">
              <a:rPr lang="zh-CN" altLang="en-US" smtClean="0"/>
              <a:t>24</a:t>
            </a:fld>
            <a:endParaRPr lang="zh-CN" altLang="en-US"/>
          </a:p>
        </p:txBody>
      </p:sp>
    </p:spTree>
    <p:extLst>
      <p:ext uri="{BB962C8B-B14F-4D97-AF65-F5344CB8AC3E}">
        <p14:creationId xmlns:p14="http://schemas.microsoft.com/office/powerpoint/2010/main" val="31697800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A264A9B-50A5-4365-A06B-6F39203D7F45}" type="slidenum">
              <a:rPr lang="zh-CN" altLang="en-US" smtClean="0"/>
              <a:t>25</a:t>
            </a:fld>
            <a:endParaRPr lang="zh-CN" altLang="en-US"/>
          </a:p>
        </p:txBody>
      </p:sp>
    </p:spTree>
    <p:extLst>
      <p:ext uri="{BB962C8B-B14F-4D97-AF65-F5344CB8AC3E}">
        <p14:creationId xmlns:p14="http://schemas.microsoft.com/office/powerpoint/2010/main" val="38303914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4AAF01-6EA8-4246-87F5-530EB9EF9DFC}" type="slidenum">
              <a:rPr lang="zh-CN" altLang="en-US" smtClean="0"/>
              <a:t>26</a:t>
            </a:fld>
            <a:endParaRPr lang="zh-CN" altLang="en-US"/>
          </a:p>
        </p:txBody>
      </p:sp>
    </p:spTree>
    <p:extLst>
      <p:ext uri="{BB962C8B-B14F-4D97-AF65-F5344CB8AC3E}">
        <p14:creationId xmlns:p14="http://schemas.microsoft.com/office/powerpoint/2010/main" val="42660394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t>目前的调度算法是</a:t>
            </a:r>
            <a:r>
              <a:rPr lang="en-US" altLang="zh-CN" sz="1200" dirty="0" smtClean="0"/>
              <a:t>FCFS</a:t>
            </a:r>
            <a:r>
              <a:rPr lang="zh-CN" altLang="en-US" sz="1200" dirty="0" smtClean="0"/>
              <a:t>，比较简单</a:t>
            </a:r>
            <a:endParaRPr lang="en-US" altLang="zh-CN"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0" i="0" kern="1200" dirty="0" smtClean="0">
                <a:solidFill>
                  <a:schemeClr val="tx1"/>
                </a:solidFill>
                <a:effectLst/>
                <a:latin typeface="+mn-lt"/>
                <a:ea typeface="+mn-ea"/>
                <a:cs typeface="+mn-cs"/>
              </a:rPr>
              <a:t>针对使用高能所 </a:t>
            </a:r>
            <a:r>
              <a:rPr lang="en-US" altLang="zh-CN" sz="1200" b="0" i="0" kern="1200" dirty="0" err="1" smtClean="0">
                <a:solidFill>
                  <a:schemeClr val="tx1"/>
                </a:solidFill>
                <a:effectLst/>
                <a:latin typeface="+mn-lt"/>
                <a:ea typeface="+mn-ea"/>
                <a:cs typeface="+mn-cs"/>
              </a:rPr>
              <a:t>OpenStack</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和 </a:t>
            </a:r>
            <a:r>
              <a:rPr lang="en-US" altLang="zh-CN" sz="1200" b="0" i="0" kern="1200" dirty="0" err="1" smtClean="0">
                <a:solidFill>
                  <a:schemeClr val="tx1"/>
                </a:solidFill>
                <a:effectLst/>
                <a:latin typeface="+mn-lt"/>
                <a:ea typeface="+mn-ea"/>
                <a:cs typeface="+mn-cs"/>
              </a:rPr>
              <a:t>HTCondor</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构建的虚拟计算集群实际应用环境，结合高能物理计算的特点，设计并实现了一种弹性计算资源管理系统，根据</a:t>
            </a:r>
            <a:br>
              <a:rPr lang="zh-CN" altLang="en-US" sz="1200" b="0" i="0" kern="1200" dirty="0" smtClean="0">
                <a:solidFill>
                  <a:schemeClr val="tx1"/>
                </a:solidFill>
                <a:effectLst/>
                <a:latin typeface="+mn-lt"/>
                <a:ea typeface="+mn-ea"/>
                <a:cs typeface="+mn-cs"/>
              </a:rPr>
            </a:br>
            <a:r>
              <a:rPr lang="en-US" altLang="zh-CN" sz="1200" b="0" i="0" kern="1200" dirty="0" err="1" smtClean="0">
                <a:solidFill>
                  <a:schemeClr val="tx1"/>
                </a:solidFill>
                <a:effectLst/>
                <a:latin typeface="+mn-lt"/>
                <a:ea typeface="+mn-ea"/>
                <a:cs typeface="+mn-cs"/>
              </a:rPr>
              <a:t>HTCondor</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中各队列作业的需要，动态地调整各物理实验队列占用的资源。与预分配资源的静态虚拟机集群相比，最大的特点是资源分配更具有灵活性，队列资源</a:t>
            </a:r>
            <a:br>
              <a:rPr lang="zh-CN" altLang="en-US" sz="1200" b="0" i="0" kern="1200" dirty="0" smtClean="0">
                <a:solidFill>
                  <a:schemeClr val="tx1"/>
                </a:solidFill>
                <a:effectLst/>
                <a:latin typeface="+mn-lt"/>
                <a:ea typeface="+mn-ea"/>
                <a:cs typeface="+mn-cs"/>
              </a:rPr>
            </a:br>
            <a:r>
              <a:rPr lang="zh-CN" altLang="en-US" sz="1200" b="0" i="0" kern="1200" dirty="0" smtClean="0">
                <a:solidFill>
                  <a:schemeClr val="tx1"/>
                </a:solidFill>
                <a:effectLst/>
                <a:latin typeface="+mn-lt"/>
                <a:ea typeface="+mn-ea"/>
                <a:cs typeface="+mn-cs"/>
              </a:rPr>
              <a:t>池可根据需要弹性伸缩。目前系统已在 </a:t>
            </a:r>
            <a:r>
              <a:rPr lang="en-US" altLang="zh-CN" sz="1200" b="0" i="0" kern="1200" dirty="0" err="1" smtClean="0">
                <a:solidFill>
                  <a:schemeClr val="tx1"/>
                </a:solidFill>
                <a:effectLst/>
                <a:latin typeface="+mn-lt"/>
                <a:ea typeface="+mn-ea"/>
                <a:cs typeface="+mn-cs"/>
              </a:rPr>
              <a:t>IHEPCloud</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上进行了实际部署，从实际运行情况来看，计算资源利用率相比传统的静态资源管理方式有显著地提高。目前系统的规模不是很大，但基本技术已具备，下一步将有更多的物理实验的资源加入系统中。笔者及所在单位</a:t>
            </a:r>
            <a:r>
              <a:rPr lang="zh-CN" altLang="en-US" dirty="0" smtClean="0"/>
              <a:t> </a:t>
            </a:r>
            <a:br>
              <a:rPr lang="zh-CN" altLang="en-US" dirty="0" smtClean="0"/>
            </a:br>
            <a:endParaRPr lang="en-US" altLang="zh-CN" sz="1200" dirty="0" smtClean="0"/>
          </a:p>
          <a:p>
            <a:endParaRPr lang="zh-CN" altLang="en-US" dirty="0"/>
          </a:p>
        </p:txBody>
      </p:sp>
      <p:sp>
        <p:nvSpPr>
          <p:cNvPr id="4" name="灯片编号占位符 3"/>
          <p:cNvSpPr>
            <a:spLocks noGrp="1"/>
          </p:cNvSpPr>
          <p:nvPr>
            <p:ph type="sldNum" sz="quarter" idx="10"/>
          </p:nvPr>
        </p:nvSpPr>
        <p:spPr/>
        <p:txBody>
          <a:bodyPr/>
          <a:lstStyle/>
          <a:p>
            <a:fld id="{BD4AAF01-6EA8-4246-87F5-530EB9EF9DFC}" type="slidenum">
              <a:rPr lang="zh-CN" altLang="en-US" smtClean="0"/>
              <a:t>27</a:t>
            </a:fld>
            <a:endParaRPr lang="zh-CN" altLang="en-US"/>
          </a:p>
        </p:txBody>
      </p:sp>
    </p:spTree>
    <p:extLst>
      <p:ext uri="{BB962C8B-B14F-4D97-AF65-F5344CB8AC3E}">
        <p14:creationId xmlns:p14="http://schemas.microsoft.com/office/powerpoint/2010/main" val="32162679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t>目前的调度算法是</a:t>
            </a:r>
            <a:r>
              <a:rPr lang="en-US" altLang="zh-CN" sz="1200" dirty="0" smtClean="0"/>
              <a:t>FCFS</a:t>
            </a:r>
            <a:r>
              <a:rPr lang="zh-CN" altLang="en-US" sz="1200" dirty="0" smtClean="0"/>
              <a:t>，比较简单</a:t>
            </a:r>
            <a:endParaRPr lang="en-US" altLang="zh-CN" sz="1200" dirty="0" smtClean="0"/>
          </a:p>
          <a:p>
            <a:endParaRPr lang="zh-CN" altLang="en-US" dirty="0"/>
          </a:p>
        </p:txBody>
      </p:sp>
      <p:sp>
        <p:nvSpPr>
          <p:cNvPr id="4" name="灯片编号占位符 3"/>
          <p:cNvSpPr>
            <a:spLocks noGrp="1"/>
          </p:cNvSpPr>
          <p:nvPr>
            <p:ph type="sldNum" sz="quarter" idx="10"/>
          </p:nvPr>
        </p:nvSpPr>
        <p:spPr/>
        <p:txBody>
          <a:bodyPr/>
          <a:lstStyle/>
          <a:p>
            <a:fld id="{BD4AAF01-6EA8-4246-87F5-530EB9EF9DFC}" type="slidenum">
              <a:rPr lang="zh-CN" altLang="en-US" smtClean="0"/>
              <a:t>28</a:t>
            </a:fld>
            <a:endParaRPr lang="zh-CN" altLang="en-US"/>
          </a:p>
        </p:txBody>
      </p:sp>
    </p:spTree>
    <p:extLst>
      <p:ext uri="{BB962C8B-B14F-4D97-AF65-F5344CB8AC3E}">
        <p14:creationId xmlns:p14="http://schemas.microsoft.com/office/powerpoint/2010/main" val="4104812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4AAF01-6EA8-4246-87F5-530EB9EF9DFC}" type="slidenum">
              <a:rPr lang="zh-CN" altLang="en-US" smtClean="0"/>
              <a:t>3</a:t>
            </a:fld>
            <a:endParaRPr lang="zh-CN" altLang="en-US"/>
          </a:p>
        </p:txBody>
      </p:sp>
    </p:spTree>
    <p:extLst>
      <p:ext uri="{BB962C8B-B14F-4D97-AF65-F5344CB8AC3E}">
        <p14:creationId xmlns:p14="http://schemas.microsoft.com/office/powerpoint/2010/main" val="364926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高能物理计算是典型的数据密集型应用，其计算特点是从海量数据中挖掘出稀有的事例。其特点是高吞吐率的数据并发。在高能物理领域中普通采用集群计算系统以及计算和存储分离的模式。计算节点使用批处理作业系统来处理。</a:t>
            </a:r>
            <a:endParaRPr lang="zh-CN" altLang="en-US" dirty="0"/>
          </a:p>
        </p:txBody>
      </p:sp>
      <p:sp>
        <p:nvSpPr>
          <p:cNvPr id="4" name="灯片编号占位符 3"/>
          <p:cNvSpPr>
            <a:spLocks noGrp="1"/>
          </p:cNvSpPr>
          <p:nvPr>
            <p:ph type="sldNum" sz="quarter" idx="10"/>
          </p:nvPr>
        </p:nvSpPr>
        <p:spPr/>
        <p:txBody>
          <a:bodyPr/>
          <a:lstStyle/>
          <a:p>
            <a:fld id="{4A264A9B-50A5-4365-A06B-6F39203D7F45}" type="slidenum">
              <a:rPr lang="zh-CN" altLang="en-US" smtClean="0"/>
              <a:t>4</a:t>
            </a:fld>
            <a:endParaRPr lang="zh-CN" altLang="en-US"/>
          </a:p>
        </p:txBody>
      </p:sp>
    </p:spTree>
    <p:extLst>
      <p:ext uri="{BB962C8B-B14F-4D97-AF65-F5344CB8AC3E}">
        <p14:creationId xmlns:p14="http://schemas.microsoft.com/office/powerpoint/2010/main" val="2261056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最早是由亚马逊提出，弹性扩展是针对云应用或者</a:t>
            </a:r>
            <a:r>
              <a:rPr lang="en-US" altLang="zh-CN" dirty="0" smtClean="0"/>
              <a:t>WEB</a:t>
            </a:r>
            <a:r>
              <a:rPr lang="zh-CN" altLang="en-US" dirty="0" smtClean="0"/>
              <a:t>应用的运行资源的一种动态扩展，实现支撑云应用在运行期间的虚拟机数量的一种动态增加和减少</a:t>
            </a:r>
            <a:endParaRPr lang="zh-CN" altLang="en-US" dirty="0"/>
          </a:p>
        </p:txBody>
      </p:sp>
      <p:sp>
        <p:nvSpPr>
          <p:cNvPr id="4" name="灯片编号占位符 3"/>
          <p:cNvSpPr>
            <a:spLocks noGrp="1"/>
          </p:cNvSpPr>
          <p:nvPr>
            <p:ph type="sldNum" sz="quarter" idx="10"/>
          </p:nvPr>
        </p:nvSpPr>
        <p:spPr/>
        <p:txBody>
          <a:bodyPr/>
          <a:lstStyle/>
          <a:p>
            <a:fld id="{4A264A9B-50A5-4365-A06B-6F39203D7F45}" type="slidenum">
              <a:rPr lang="zh-CN" altLang="en-US" smtClean="0"/>
              <a:t>5</a:t>
            </a:fld>
            <a:endParaRPr lang="zh-CN" altLang="en-US"/>
          </a:p>
        </p:txBody>
      </p:sp>
    </p:spTree>
    <p:extLst>
      <p:ext uri="{BB962C8B-B14F-4D97-AF65-F5344CB8AC3E}">
        <p14:creationId xmlns:p14="http://schemas.microsoft.com/office/powerpoint/2010/main" val="1128684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dirty="0" err="1" smtClean="0"/>
              <a:t>VPManager</a:t>
            </a:r>
            <a:r>
              <a:rPr lang="zh-CN" altLang="en-US" dirty="0" smtClean="0"/>
              <a:t>同时包括了虚拟机监控，云平台调度和控制等其它内容。</a:t>
            </a:r>
            <a:endParaRPr lang="zh-CN" altLang="en-US" dirty="0"/>
          </a:p>
        </p:txBody>
      </p:sp>
      <p:sp>
        <p:nvSpPr>
          <p:cNvPr id="4" name="灯片编号占位符 3"/>
          <p:cNvSpPr>
            <a:spLocks noGrp="1"/>
          </p:cNvSpPr>
          <p:nvPr>
            <p:ph type="sldNum" sz="quarter" idx="10"/>
          </p:nvPr>
        </p:nvSpPr>
        <p:spPr/>
        <p:txBody>
          <a:bodyPr/>
          <a:lstStyle/>
          <a:p>
            <a:fld id="{4A264A9B-50A5-4365-A06B-6F39203D7F45}" type="slidenum">
              <a:rPr lang="zh-CN" altLang="en-US" smtClean="0"/>
              <a:t>6</a:t>
            </a:fld>
            <a:endParaRPr lang="zh-CN" altLang="en-US"/>
          </a:p>
        </p:txBody>
      </p:sp>
    </p:spTree>
    <p:extLst>
      <p:ext uri="{BB962C8B-B14F-4D97-AF65-F5344CB8AC3E}">
        <p14:creationId xmlns:p14="http://schemas.microsoft.com/office/powerpoint/2010/main" val="1882050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4AAF01-6EA8-4246-87F5-530EB9EF9DFC}" type="slidenum">
              <a:rPr lang="zh-CN" altLang="en-US" smtClean="0"/>
              <a:t>7</a:t>
            </a:fld>
            <a:endParaRPr lang="zh-CN" altLang="en-US"/>
          </a:p>
        </p:txBody>
      </p:sp>
    </p:spTree>
    <p:extLst>
      <p:ext uri="{BB962C8B-B14F-4D97-AF65-F5344CB8AC3E}">
        <p14:creationId xmlns:p14="http://schemas.microsoft.com/office/powerpoint/2010/main" val="4127485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a:lnSpc>
                <a:spcPct val="150000"/>
              </a:lnSpc>
            </a:pPr>
            <a:r>
              <a:rPr lang="zh-CN" altLang="en-US" sz="1200" dirty="0" smtClean="0"/>
              <a:t>在高能物理领域的使用经验中，与其他作业调度器如 </a:t>
            </a:r>
            <a:r>
              <a:rPr lang="en-US" altLang="zh-CN" sz="1200" dirty="0" smtClean="0"/>
              <a:t>Torque PBS</a:t>
            </a:r>
            <a:r>
              <a:rPr lang="zh-CN" altLang="en-US" sz="1200" dirty="0" smtClean="0"/>
              <a:t>等相比，</a:t>
            </a:r>
            <a:r>
              <a:rPr lang="en-US" altLang="zh-CN" sz="1200" dirty="0" err="1" smtClean="0"/>
              <a:t>HTCondor</a:t>
            </a:r>
            <a:r>
              <a:rPr lang="zh-CN" altLang="en-US" sz="1200" dirty="0" smtClean="0"/>
              <a:t>表现出了支持多种平台、高吞吐以及支持更大规模集群的优</a:t>
            </a:r>
          </a:p>
          <a:p>
            <a:pPr>
              <a:lnSpc>
                <a:spcPct val="150000"/>
              </a:lnSpc>
            </a:pPr>
            <a:r>
              <a:rPr lang="zh-CN" altLang="en-US" sz="1200" dirty="0" smtClean="0"/>
              <a:t>势。</a:t>
            </a:r>
            <a:endParaRPr lang="zh-CN" altLang="en-US" dirty="0"/>
          </a:p>
        </p:txBody>
      </p:sp>
      <p:sp>
        <p:nvSpPr>
          <p:cNvPr id="4" name="灯片编号占位符 3"/>
          <p:cNvSpPr>
            <a:spLocks noGrp="1"/>
          </p:cNvSpPr>
          <p:nvPr>
            <p:ph type="sldNum" sz="quarter" idx="10"/>
          </p:nvPr>
        </p:nvSpPr>
        <p:spPr/>
        <p:txBody>
          <a:bodyPr/>
          <a:lstStyle/>
          <a:p>
            <a:fld id="{BD4AAF01-6EA8-4246-87F5-530EB9EF9DFC}" type="slidenum">
              <a:rPr lang="zh-CN" altLang="en-US" smtClean="0"/>
              <a:t>8</a:t>
            </a:fld>
            <a:endParaRPr lang="zh-CN" altLang="en-US"/>
          </a:p>
        </p:txBody>
      </p:sp>
    </p:spTree>
    <p:extLst>
      <p:ext uri="{BB962C8B-B14F-4D97-AF65-F5344CB8AC3E}">
        <p14:creationId xmlns:p14="http://schemas.microsoft.com/office/powerpoint/2010/main" val="982206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4AAF01-6EA8-4246-87F5-530EB9EF9DFC}" type="slidenum">
              <a:rPr lang="zh-CN" altLang="en-US" smtClean="0"/>
              <a:t>9</a:t>
            </a:fld>
            <a:endParaRPr lang="zh-CN" altLang="en-US"/>
          </a:p>
        </p:txBody>
      </p:sp>
    </p:spTree>
    <p:extLst>
      <p:ext uri="{BB962C8B-B14F-4D97-AF65-F5344CB8AC3E}">
        <p14:creationId xmlns:p14="http://schemas.microsoft.com/office/powerpoint/2010/main" val="12546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lvl1pPr marL="0" marR="0" indent="0" algn="l" defTabSz="685800" rtl="0" eaLnBrk="1" fontAlgn="auto" latinLnBrk="0" hangingPunct="1">
              <a:lnSpc>
                <a:spcPct val="100000"/>
              </a:lnSpc>
              <a:spcBef>
                <a:spcPts val="0"/>
              </a:spcBef>
              <a:spcAft>
                <a:spcPts val="0"/>
              </a:spcAft>
              <a:buClrTx/>
              <a:buSzTx/>
              <a:buFontTx/>
              <a:buNone/>
              <a:tabLst/>
              <a:defRPr/>
            </a:lvl1pPr>
          </a:lstStyle>
          <a:p>
            <a:r>
              <a:rPr lang="en-US" altLang="zh-CN" dirty="0" smtClean="0"/>
              <a:t>2017/07/05</a:t>
            </a:r>
            <a:endParaRPr lang="zh-CN" altLang="en-US" dirty="0" smtClean="0"/>
          </a:p>
        </p:txBody>
      </p:sp>
      <p:sp>
        <p:nvSpPr>
          <p:cNvPr id="5" name="Footer Placeholder 4"/>
          <p:cNvSpPr>
            <a:spLocks noGrp="1"/>
          </p:cNvSpPr>
          <p:nvPr>
            <p:ph type="ftr" sz="quarter" idx="11"/>
          </p:nvPr>
        </p:nvSpPr>
        <p:spPr/>
        <p:txBody>
          <a:bodyPr/>
          <a:lstStyle>
            <a:lvl1pPr>
              <a:defRPr sz="900"/>
            </a:lvl1pPr>
          </a:lstStyle>
          <a:p>
            <a:r>
              <a:rPr lang="zh-CN" altLang="en-US" b="1" dirty="0" smtClean="0">
                <a:latin typeface="黑体" panose="02010609060101010101" pitchFamily="49" charset="-122"/>
                <a:ea typeface="黑体" panose="02010609060101010101" pitchFamily="49" charset="-122"/>
                <a:cs typeface="Times New Roman" pitchFamily="18" charset="0"/>
              </a:rPr>
              <a:t>高能物理云平台中的弹性计算资源管理</a:t>
            </a:r>
            <a:endParaRPr lang="zh-CN" altLang="en-US" b="1" dirty="0">
              <a:latin typeface="黑体" panose="02010609060101010101" pitchFamily="49" charset="-122"/>
              <a:ea typeface="黑体" panose="02010609060101010101" pitchFamily="49" charset="-122"/>
              <a:cs typeface="Times New Roman" pitchFamily="18" charset="0"/>
            </a:endParaRPr>
          </a:p>
        </p:txBody>
      </p:sp>
      <p:sp>
        <p:nvSpPr>
          <p:cNvPr id="6" name="Slide Number Placeholder 5"/>
          <p:cNvSpPr>
            <a:spLocks noGrp="1"/>
          </p:cNvSpPr>
          <p:nvPr>
            <p:ph type="sldNum" sz="quarter" idx="12"/>
          </p:nvPr>
        </p:nvSpPr>
        <p:spPr/>
        <p:txBody>
          <a:bodyPr/>
          <a:lstStyle/>
          <a:p>
            <a:fld id="{3BDE6A9D-7EC1-4431-9FEF-91E3586C3854}" type="slidenum">
              <a:rPr lang="zh-CN" altLang="en-US" smtClean="0"/>
              <a:pPr/>
              <a:t>‹#›</a:t>
            </a:fld>
            <a:r>
              <a:rPr lang="en-US" altLang="zh-CN" dirty="0" smtClean="0"/>
              <a:t>/28</a:t>
            </a:r>
            <a:endParaRPr lang="zh-CN" altLang="en-US" dirty="0"/>
          </a:p>
        </p:txBody>
      </p:sp>
    </p:spTree>
    <p:extLst>
      <p:ext uri="{BB962C8B-B14F-4D97-AF65-F5344CB8AC3E}">
        <p14:creationId xmlns:p14="http://schemas.microsoft.com/office/powerpoint/2010/main" val="34171625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r>
              <a:rPr lang="en-US" altLang="zh-CN" smtClean="0"/>
              <a:t>2017/01/16</a:t>
            </a:r>
            <a:endParaRPr lang="zh-CN" altLang="en-US"/>
          </a:p>
        </p:txBody>
      </p:sp>
      <p:sp>
        <p:nvSpPr>
          <p:cNvPr id="5" name="Footer Placeholder 4"/>
          <p:cNvSpPr>
            <a:spLocks noGrp="1"/>
          </p:cNvSpPr>
          <p:nvPr>
            <p:ph type="ftr" sz="quarter" idx="11"/>
          </p:nvPr>
        </p:nvSpPr>
        <p:spPr/>
        <p:txBody>
          <a:bodyPr/>
          <a:lstStyle>
            <a:lvl1pPr>
              <a:defRPr sz="900"/>
            </a:lvl1pPr>
          </a:lstStyle>
          <a:p>
            <a:r>
              <a:rPr lang="zh-CN" altLang="en-US" b="1" dirty="0" smtClean="0">
                <a:latin typeface="黑体" panose="02010609060101010101" pitchFamily="49" charset="-122"/>
                <a:ea typeface="黑体" panose="02010609060101010101" pitchFamily="49" charset="-122"/>
                <a:cs typeface="Times New Roman" pitchFamily="18" charset="0"/>
              </a:rPr>
              <a:t>高能物理云平台中的弹性计算资源管理</a:t>
            </a:r>
            <a:endParaRPr lang="zh-CN" altLang="en-US" b="1" dirty="0">
              <a:latin typeface="黑体" panose="02010609060101010101" pitchFamily="49" charset="-122"/>
              <a:ea typeface="黑体" panose="02010609060101010101" pitchFamily="49" charset="-122"/>
              <a:cs typeface="Times New Roman" pitchFamily="18" charset="0"/>
            </a:endParaRPr>
          </a:p>
        </p:txBody>
      </p:sp>
      <p:sp>
        <p:nvSpPr>
          <p:cNvPr id="6" name="Slide Number Placeholder 5"/>
          <p:cNvSpPr>
            <a:spLocks noGrp="1"/>
          </p:cNvSpPr>
          <p:nvPr>
            <p:ph type="sldNum" sz="quarter" idx="12"/>
          </p:nvPr>
        </p:nvSpPr>
        <p:spPr/>
        <p:txBody>
          <a:bodyPr/>
          <a:lstStyle/>
          <a:p>
            <a:fld id="{3BDE6A9D-7EC1-4431-9FEF-91E3586C3854}" type="slidenum">
              <a:rPr lang="zh-CN" altLang="en-US" smtClean="0"/>
              <a:pPr/>
              <a:t>‹#›</a:t>
            </a:fld>
            <a:r>
              <a:rPr lang="en-US" altLang="zh-CN" dirty="0" smtClean="0"/>
              <a:t>/28</a:t>
            </a:r>
            <a:endParaRPr lang="zh-CN" altLang="en-US" dirty="0" smtClean="0"/>
          </a:p>
        </p:txBody>
      </p:sp>
    </p:spTree>
    <p:extLst>
      <p:ext uri="{BB962C8B-B14F-4D97-AF65-F5344CB8AC3E}">
        <p14:creationId xmlns:p14="http://schemas.microsoft.com/office/powerpoint/2010/main" val="253545501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r>
              <a:rPr lang="en-US" altLang="zh-CN" smtClean="0"/>
              <a:t>2017/01/16</a:t>
            </a:r>
            <a:endParaRPr lang="zh-CN" altLang="en-US"/>
          </a:p>
        </p:txBody>
      </p:sp>
      <p:sp>
        <p:nvSpPr>
          <p:cNvPr id="5" name="Footer Placeholder 4"/>
          <p:cNvSpPr>
            <a:spLocks noGrp="1"/>
          </p:cNvSpPr>
          <p:nvPr>
            <p:ph type="ftr" sz="quarter" idx="11"/>
          </p:nvPr>
        </p:nvSpPr>
        <p:spPr/>
        <p:txBody>
          <a:bodyPr/>
          <a:lstStyle>
            <a:lvl1pPr>
              <a:defRPr sz="900"/>
            </a:lvl1pPr>
          </a:lstStyle>
          <a:p>
            <a:r>
              <a:rPr lang="zh-CN" altLang="en-US" b="1" dirty="0" smtClean="0">
                <a:latin typeface="黑体" panose="02010609060101010101" pitchFamily="49" charset="-122"/>
                <a:ea typeface="黑体" panose="02010609060101010101" pitchFamily="49" charset="-122"/>
                <a:cs typeface="Times New Roman" pitchFamily="18" charset="0"/>
              </a:rPr>
              <a:t>高能物理云平台中的弹性计算资源管理</a:t>
            </a:r>
            <a:endParaRPr lang="zh-CN" altLang="en-US" b="1" dirty="0">
              <a:latin typeface="黑体" panose="02010609060101010101" pitchFamily="49" charset="-122"/>
              <a:ea typeface="黑体" panose="02010609060101010101" pitchFamily="49" charset="-122"/>
              <a:cs typeface="Times New Roman" pitchFamily="18" charset="0"/>
            </a:endParaRPr>
          </a:p>
        </p:txBody>
      </p:sp>
      <p:sp>
        <p:nvSpPr>
          <p:cNvPr id="6" name="Slide Number Placeholder 5"/>
          <p:cNvSpPr>
            <a:spLocks noGrp="1"/>
          </p:cNvSpPr>
          <p:nvPr>
            <p:ph type="sldNum" sz="quarter" idx="12"/>
          </p:nvPr>
        </p:nvSpPr>
        <p:spPr/>
        <p:txBody>
          <a:bodyPr/>
          <a:lstStyle/>
          <a:p>
            <a:fld id="{3BDE6A9D-7EC1-4431-9FEF-91E3586C3854}" type="slidenum">
              <a:rPr lang="zh-CN" altLang="en-US" smtClean="0"/>
              <a:pPr/>
              <a:t>‹#›</a:t>
            </a:fld>
            <a:r>
              <a:rPr lang="en-US" altLang="zh-CN" dirty="0" smtClean="0"/>
              <a:t>/28</a:t>
            </a:r>
            <a:endParaRPr lang="zh-CN" altLang="en-US" dirty="0" smtClean="0"/>
          </a:p>
        </p:txBody>
      </p:sp>
    </p:spTree>
    <p:extLst>
      <p:ext uri="{BB962C8B-B14F-4D97-AF65-F5344CB8AC3E}">
        <p14:creationId xmlns:p14="http://schemas.microsoft.com/office/powerpoint/2010/main" val="391156375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r>
              <a:rPr lang="en-US" altLang="zh-CN" smtClean="0"/>
              <a:t>2017/07/05</a:t>
            </a:r>
            <a:endParaRPr lang="zh-CN" altLang="en-US" dirty="0"/>
          </a:p>
        </p:txBody>
      </p:sp>
      <p:sp>
        <p:nvSpPr>
          <p:cNvPr id="5" name="Footer Placeholder 4"/>
          <p:cNvSpPr>
            <a:spLocks noGrp="1"/>
          </p:cNvSpPr>
          <p:nvPr>
            <p:ph type="ftr" sz="quarter" idx="11"/>
          </p:nvPr>
        </p:nvSpPr>
        <p:spPr/>
        <p:txBody>
          <a:bodyPr/>
          <a:lstStyle/>
          <a:p>
            <a:r>
              <a:rPr lang="zh-CN" altLang="en-US" b="1" smtClean="0">
                <a:latin typeface="黑体" panose="02010609060101010101" pitchFamily="49" charset="-122"/>
                <a:ea typeface="黑体" panose="02010609060101010101" pitchFamily="49" charset="-122"/>
                <a:cs typeface="Times New Roman" pitchFamily="18" charset="0"/>
              </a:rPr>
              <a:t>高能物理云平台中的弹性计算资源管理</a:t>
            </a:r>
            <a:endParaRPr lang="zh-CN" altLang="en-US" b="1" dirty="0">
              <a:latin typeface="黑体" panose="02010609060101010101" pitchFamily="49" charset="-122"/>
              <a:ea typeface="黑体" panose="02010609060101010101" pitchFamily="49" charset="-122"/>
              <a:cs typeface="Times New Roman" pitchFamily="18" charset="0"/>
            </a:endParaRPr>
          </a:p>
        </p:txBody>
      </p:sp>
      <p:sp>
        <p:nvSpPr>
          <p:cNvPr id="6" name="Slide Number Placeholder 5"/>
          <p:cNvSpPr>
            <a:spLocks noGrp="1"/>
          </p:cNvSpPr>
          <p:nvPr>
            <p:ph type="sldNum" sz="quarter" idx="12"/>
          </p:nvPr>
        </p:nvSpPr>
        <p:spPr/>
        <p:txBody>
          <a:bodyPr/>
          <a:lstStyle/>
          <a:p>
            <a:fld id="{3BDE6A9D-7EC1-4431-9FEF-91E3586C3854}" type="slidenum">
              <a:rPr lang="zh-CN" altLang="en-US" smtClean="0"/>
              <a:pPr/>
              <a:t>‹#›</a:t>
            </a:fld>
            <a:r>
              <a:rPr lang="en-US" altLang="zh-CN" smtClean="0"/>
              <a:t>/28</a:t>
            </a:r>
            <a:endParaRPr lang="zh-CN" altLang="en-US" dirty="0"/>
          </a:p>
        </p:txBody>
      </p:sp>
    </p:spTree>
    <p:extLst>
      <p:ext uri="{BB962C8B-B14F-4D97-AF65-F5344CB8AC3E}">
        <p14:creationId xmlns:p14="http://schemas.microsoft.com/office/powerpoint/2010/main" val="1298862103"/>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r>
              <a:rPr lang="en-US" altLang="zh-CN" smtClean="0"/>
              <a:t>2017/01/16</a:t>
            </a:r>
            <a:endParaRPr lang="zh-CN" altLang="en-US" dirty="0" smtClean="0"/>
          </a:p>
        </p:txBody>
      </p:sp>
      <p:sp>
        <p:nvSpPr>
          <p:cNvPr id="5" name="Footer Placeholder 4"/>
          <p:cNvSpPr>
            <a:spLocks noGrp="1"/>
          </p:cNvSpPr>
          <p:nvPr>
            <p:ph type="ftr" sz="quarter" idx="11"/>
          </p:nvPr>
        </p:nvSpPr>
        <p:spPr/>
        <p:txBody>
          <a:bodyPr/>
          <a:lstStyle/>
          <a:p>
            <a:r>
              <a:rPr lang="zh-CN" altLang="en-US" b="1" smtClean="0">
                <a:latin typeface="黑体" panose="02010609060101010101" pitchFamily="49" charset="-122"/>
                <a:ea typeface="黑体" panose="02010609060101010101" pitchFamily="49" charset="-122"/>
                <a:cs typeface="Times New Roman" pitchFamily="18" charset="0"/>
              </a:rPr>
              <a:t>高能物理云平台中的弹性计算资源管理</a:t>
            </a:r>
            <a:endParaRPr lang="zh-CN" altLang="en-US" b="1" dirty="0">
              <a:latin typeface="黑体" panose="02010609060101010101" pitchFamily="49" charset="-122"/>
              <a:ea typeface="黑体" panose="02010609060101010101" pitchFamily="49" charset="-122"/>
              <a:cs typeface="Times New Roman" pitchFamily="18" charset="0"/>
            </a:endParaRPr>
          </a:p>
        </p:txBody>
      </p:sp>
      <p:sp>
        <p:nvSpPr>
          <p:cNvPr id="6" name="Slide Number Placeholder 5"/>
          <p:cNvSpPr>
            <a:spLocks noGrp="1"/>
          </p:cNvSpPr>
          <p:nvPr>
            <p:ph type="sldNum" sz="quarter" idx="12"/>
          </p:nvPr>
        </p:nvSpPr>
        <p:spPr/>
        <p:txBody>
          <a:bodyPr/>
          <a:lstStyle/>
          <a:p>
            <a:fld id="{3BDE6A9D-7EC1-4431-9FEF-91E3586C3854}" type="slidenum">
              <a:rPr lang="zh-CN" altLang="en-US" smtClean="0"/>
              <a:pPr/>
              <a:t>‹#›</a:t>
            </a:fld>
            <a:r>
              <a:rPr lang="en-US" altLang="zh-CN" smtClean="0"/>
              <a:t>/28</a:t>
            </a:r>
            <a:endParaRPr lang="zh-CN" altLang="en-US" dirty="0"/>
          </a:p>
        </p:txBody>
      </p:sp>
    </p:spTree>
    <p:extLst>
      <p:ext uri="{BB962C8B-B14F-4D97-AF65-F5344CB8AC3E}">
        <p14:creationId xmlns:p14="http://schemas.microsoft.com/office/powerpoint/2010/main" val="3290522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r>
              <a:rPr lang="en-US" altLang="zh-CN" smtClean="0"/>
              <a:t>2017/01/16</a:t>
            </a:r>
            <a:endParaRPr lang="zh-CN" altLang="en-US"/>
          </a:p>
        </p:txBody>
      </p:sp>
      <p:sp>
        <p:nvSpPr>
          <p:cNvPr id="5" name="Footer Placeholder 4"/>
          <p:cNvSpPr>
            <a:spLocks noGrp="1"/>
          </p:cNvSpPr>
          <p:nvPr>
            <p:ph type="ftr" sz="quarter" idx="11"/>
          </p:nvPr>
        </p:nvSpPr>
        <p:spPr/>
        <p:txBody>
          <a:bodyPr/>
          <a:lstStyle/>
          <a:p>
            <a:r>
              <a:rPr lang="zh-CN" altLang="en-US" b="1" smtClean="0">
                <a:latin typeface="黑体" panose="02010609060101010101" pitchFamily="49" charset="-122"/>
                <a:ea typeface="黑体" panose="02010609060101010101" pitchFamily="49" charset="-122"/>
                <a:cs typeface="Times New Roman" pitchFamily="18" charset="0"/>
              </a:rPr>
              <a:t>高能物理云平台中的弹性计算资源管理</a:t>
            </a:r>
            <a:endParaRPr lang="zh-CN" altLang="en-US" b="1" dirty="0">
              <a:latin typeface="黑体" panose="02010609060101010101" pitchFamily="49" charset="-122"/>
              <a:ea typeface="黑体" panose="02010609060101010101" pitchFamily="49" charset="-122"/>
              <a:cs typeface="Times New Roman" pitchFamily="18" charset="0"/>
            </a:endParaRPr>
          </a:p>
        </p:txBody>
      </p:sp>
      <p:sp>
        <p:nvSpPr>
          <p:cNvPr id="6" name="Slide Number Placeholder 5"/>
          <p:cNvSpPr>
            <a:spLocks noGrp="1"/>
          </p:cNvSpPr>
          <p:nvPr>
            <p:ph type="sldNum" sz="quarter" idx="12"/>
          </p:nvPr>
        </p:nvSpPr>
        <p:spPr/>
        <p:txBody>
          <a:bodyPr/>
          <a:lstStyle/>
          <a:p>
            <a:fld id="{3BDE6A9D-7EC1-4431-9FEF-91E3586C3854}" type="slidenum">
              <a:rPr lang="zh-CN" altLang="en-US" smtClean="0"/>
              <a:pPr/>
              <a:t>‹#›</a:t>
            </a:fld>
            <a:r>
              <a:rPr lang="en-US" altLang="zh-CN" smtClean="0"/>
              <a:t>/28</a:t>
            </a:r>
            <a:endParaRPr lang="zh-CN" altLang="en-US" dirty="0" smtClean="0"/>
          </a:p>
        </p:txBody>
      </p:sp>
    </p:spTree>
    <p:extLst>
      <p:ext uri="{BB962C8B-B14F-4D97-AF65-F5344CB8AC3E}">
        <p14:creationId xmlns:p14="http://schemas.microsoft.com/office/powerpoint/2010/main" val="89254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r>
              <a:rPr lang="en-US" altLang="zh-CN" smtClean="0"/>
              <a:t>2017/01/16</a:t>
            </a:r>
            <a:endParaRPr lang="zh-CN" altLang="en-US"/>
          </a:p>
        </p:txBody>
      </p:sp>
      <p:sp>
        <p:nvSpPr>
          <p:cNvPr id="6" name="Footer Placeholder 5"/>
          <p:cNvSpPr>
            <a:spLocks noGrp="1"/>
          </p:cNvSpPr>
          <p:nvPr>
            <p:ph type="ftr" sz="quarter" idx="11"/>
          </p:nvPr>
        </p:nvSpPr>
        <p:spPr/>
        <p:txBody>
          <a:bodyPr/>
          <a:lstStyle/>
          <a:p>
            <a:r>
              <a:rPr lang="zh-CN" altLang="en-US" b="1" smtClean="0">
                <a:latin typeface="黑体" panose="02010609060101010101" pitchFamily="49" charset="-122"/>
                <a:ea typeface="黑体" panose="02010609060101010101" pitchFamily="49" charset="-122"/>
                <a:cs typeface="Times New Roman" pitchFamily="18" charset="0"/>
              </a:rPr>
              <a:t>高能物理云平台中的弹性计算资源管理</a:t>
            </a:r>
            <a:endParaRPr lang="zh-CN" altLang="en-US" b="1" dirty="0">
              <a:latin typeface="黑体" panose="02010609060101010101" pitchFamily="49" charset="-122"/>
              <a:ea typeface="黑体" panose="02010609060101010101" pitchFamily="49" charset="-122"/>
              <a:cs typeface="Times New Roman" pitchFamily="18" charset="0"/>
            </a:endParaRPr>
          </a:p>
        </p:txBody>
      </p:sp>
      <p:sp>
        <p:nvSpPr>
          <p:cNvPr id="7" name="Slide Number Placeholder 6"/>
          <p:cNvSpPr>
            <a:spLocks noGrp="1"/>
          </p:cNvSpPr>
          <p:nvPr>
            <p:ph type="sldNum" sz="quarter" idx="12"/>
          </p:nvPr>
        </p:nvSpPr>
        <p:spPr/>
        <p:txBody>
          <a:bodyPr/>
          <a:lstStyle/>
          <a:p>
            <a:fld id="{3BDE6A9D-7EC1-4431-9FEF-91E3586C3854}" type="slidenum">
              <a:rPr lang="zh-CN" altLang="en-US" smtClean="0"/>
              <a:pPr/>
              <a:t>‹#›</a:t>
            </a:fld>
            <a:r>
              <a:rPr lang="en-US" altLang="zh-CN" smtClean="0"/>
              <a:t>/28</a:t>
            </a:r>
            <a:endParaRPr lang="zh-CN" altLang="en-US" dirty="0" smtClean="0"/>
          </a:p>
        </p:txBody>
      </p:sp>
    </p:spTree>
    <p:extLst>
      <p:ext uri="{BB962C8B-B14F-4D97-AF65-F5344CB8AC3E}">
        <p14:creationId xmlns:p14="http://schemas.microsoft.com/office/powerpoint/2010/main" val="810027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r>
              <a:rPr lang="en-US" altLang="zh-CN" smtClean="0"/>
              <a:t>2017/01/16</a:t>
            </a:r>
            <a:endParaRPr lang="zh-CN" altLang="en-US"/>
          </a:p>
        </p:txBody>
      </p:sp>
      <p:sp>
        <p:nvSpPr>
          <p:cNvPr id="8" name="Footer Placeholder 7"/>
          <p:cNvSpPr>
            <a:spLocks noGrp="1"/>
          </p:cNvSpPr>
          <p:nvPr>
            <p:ph type="ftr" sz="quarter" idx="11"/>
          </p:nvPr>
        </p:nvSpPr>
        <p:spPr/>
        <p:txBody>
          <a:bodyPr/>
          <a:lstStyle/>
          <a:p>
            <a:r>
              <a:rPr lang="zh-CN" altLang="en-US" b="1" smtClean="0">
                <a:latin typeface="黑体" panose="02010609060101010101" pitchFamily="49" charset="-122"/>
                <a:ea typeface="黑体" panose="02010609060101010101" pitchFamily="49" charset="-122"/>
                <a:cs typeface="Times New Roman" pitchFamily="18" charset="0"/>
              </a:rPr>
              <a:t>高能物理云平台中的弹性计算资源管理</a:t>
            </a:r>
            <a:endParaRPr lang="zh-CN" altLang="en-US" b="1" dirty="0">
              <a:latin typeface="黑体" panose="02010609060101010101" pitchFamily="49" charset="-122"/>
              <a:ea typeface="黑体" panose="02010609060101010101" pitchFamily="49" charset="-122"/>
              <a:cs typeface="Times New Roman" pitchFamily="18" charset="0"/>
            </a:endParaRPr>
          </a:p>
        </p:txBody>
      </p:sp>
      <p:sp>
        <p:nvSpPr>
          <p:cNvPr id="9" name="Slide Number Placeholder 8"/>
          <p:cNvSpPr>
            <a:spLocks noGrp="1"/>
          </p:cNvSpPr>
          <p:nvPr>
            <p:ph type="sldNum" sz="quarter" idx="12"/>
          </p:nvPr>
        </p:nvSpPr>
        <p:spPr/>
        <p:txBody>
          <a:bodyPr/>
          <a:lstStyle/>
          <a:p>
            <a:fld id="{3BDE6A9D-7EC1-4431-9FEF-91E3586C3854}" type="slidenum">
              <a:rPr lang="zh-CN" altLang="en-US" smtClean="0"/>
              <a:pPr/>
              <a:t>‹#›</a:t>
            </a:fld>
            <a:r>
              <a:rPr lang="en-US" altLang="zh-CN" smtClean="0"/>
              <a:t>/28</a:t>
            </a:r>
            <a:endParaRPr lang="zh-CN" altLang="en-US" dirty="0" smtClean="0"/>
          </a:p>
        </p:txBody>
      </p:sp>
    </p:spTree>
    <p:extLst>
      <p:ext uri="{BB962C8B-B14F-4D97-AF65-F5344CB8AC3E}">
        <p14:creationId xmlns:p14="http://schemas.microsoft.com/office/powerpoint/2010/main" val="4183648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r>
              <a:rPr lang="en-US" altLang="zh-CN" smtClean="0"/>
              <a:t>2017/01/16</a:t>
            </a:r>
            <a:endParaRPr lang="zh-CN" altLang="en-US"/>
          </a:p>
        </p:txBody>
      </p:sp>
      <p:sp>
        <p:nvSpPr>
          <p:cNvPr id="4" name="Footer Placeholder 3"/>
          <p:cNvSpPr>
            <a:spLocks noGrp="1"/>
          </p:cNvSpPr>
          <p:nvPr>
            <p:ph type="ftr" sz="quarter" idx="11"/>
          </p:nvPr>
        </p:nvSpPr>
        <p:spPr/>
        <p:txBody>
          <a:bodyPr/>
          <a:lstStyle/>
          <a:p>
            <a:r>
              <a:rPr lang="zh-CN" altLang="en-US" b="1" smtClean="0">
                <a:latin typeface="黑体" panose="02010609060101010101" pitchFamily="49" charset="-122"/>
                <a:ea typeface="黑体" panose="02010609060101010101" pitchFamily="49" charset="-122"/>
                <a:cs typeface="Times New Roman" pitchFamily="18" charset="0"/>
              </a:rPr>
              <a:t>高能物理云平台中的弹性计算资源管理</a:t>
            </a:r>
            <a:endParaRPr lang="zh-CN" altLang="en-US" b="1" dirty="0">
              <a:latin typeface="黑体" panose="02010609060101010101" pitchFamily="49" charset="-122"/>
              <a:ea typeface="黑体" panose="02010609060101010101" pitchFamily="49" charset="-122"/>
              <a:cs typeface="Times New Roman" pitchFamily="18" charset="0"/>
            </a:endParaRPr>
          </a:p>
        </p:txBody>
      </p:sp>
      <p:sp>
        <p:nvSpPr>
          <p:cNvPr id="5" name="Slide Number Placeholder 4"/>
          <p:cNvSpPr>
            <a:spLocks noGrp="1"/>
          </p:cNvSpPr>
          <p:nvPr>
            <p:ph type="sldNum" sz="quarter" idx="12"/>
          </p:nvPr>
        </p:nvSpPr>
        <p:spPr/>
        <p:txBody>
          <a:bodyPr/>
          <a:lstStyle/>
          <a:p>
            <a:fld id="{3BDE6A9D-7EC1-4431-9FEF-91E3586C3854}" type="slidenum">
              <a:rPr lang="zh-CN" altLang="en-US" smtClean="0"/>
              <a:pPr/>
              <a:t>‹#›</a:t>
            </a:fld>
            <a:r>
              <a:rPr lang="en-US" altLang="zh-CN" smtClean="0"/>
              <a:t>/28</a:t>
            </a:r>
            <a:endParaRPr lang="zh-CN" altLang="en-US" dirty="0" smtClean="0"/>
          </a:p>
        </p:txBody>
      </p:sp>
    </p:spTree>
    <p:extLst>
      <p:ext uri="{BB962C8B-B14F-4D97-AF65-F5344CB8AC3E}">
        <p14:creationId xmlns:p14="http://schemas.microsoft.com/office/powerpoint/2010/main" val="2883058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zh-CN" smtClean="0"/>
              <a:t>2017/01/16</a:t>
            </a:r>
            <a:endParaRPr lang="zh-CN" altLang="en-US"/>
          </a:p>
        </p:txBody>
      </p:sp>
      <p:sp>
        <p:nvSpPr>
          <p:cNvPr id="3" name="Footer Placeholder 2"/>
          <p:cNvSpPr>
            <a:spLocks noGrp="1"/>
          </p:cNvSpPr>
          <p:nvPr>
            <p:ph type="ftr" sz="quarter" idx="11"/>
          </p:nvPr>
        </p:nvSpPr>
        <p:spPr/>
        <p:txBody>
          <a:bodyPr/>
          <a:lstStyle/>
          <a:p>
            <a:r>
              <a:rPr lang="zh-CN" altLang="en-US" b="1" smtClean="0">
                <a:latin typeface="黑体" panose="02010609060101010101" pitchFamily="49" charset="-122"/>
                <a:ea typeface="黑体" panose="02010609060101010101" pitchFamily="49" charset="-122"/>
                <a:cs typeface="Times New Roman" pitchFamily="18" charset="0"/>
              </a:rPr>
              <a:t>高能物理云平台中的弹性计算资源管理</a:t>
            </a:r>
            <a:endParaRPr lang="zh-CN" altLang="en-US" b="1" dirty="0">
              <a:latin typeface="黑体" panose="02010609060101010101" pitchFamily="49" charset="-122"/>
              <a:ea typeface="黑体" panose="02010609060101010101" pitchFamily="49" charset="-122"/>
              <a:cs typeface="Times New Roman" pitchFamily="18" charset="0"/>
            </a:endParaRPr>
          </a:p>
        </p:txBody>
      </p:sp>
      <p:sp>
        <p:nvSpPr>
          <p:cNvPr id="4" name="Slide Number Placeholder 3"/>
          <p:cNvSpPr>
            <a:spLocks noGrp="1"/>
          </p:cNvSpPr>
          <p:nvPr>
            <p:ph type="sldNum" sz="quarter" idx="12"/>
          </p:nvPr>
        </p:nvSpPr>
        <p:spPr/>
        <p:txBody>
          <a:bodyPr/>
          <a:lstStyle/>
          <a:p>
            <a:fld id="{3BDE6A9D-7EC1-4431-9FEF-91E3586C3854}" type="slidenum">
              <a:rPr lang="zh-CN" altLang="en-US" smtClean="0"/>
              <a:pPr/>
              <a:t>‹#›</a:t>
            </a:fld>
            <a:r>
              <a:rPr lang="en-US" altLang="zh-CN" smtClean="0"/>
              <a:t>/28</a:t>
            </a:r>
            <a:endParaRPr lang="zh-CN" altLang="en-US" dirty="0" smtClean="0"/>
          </a:p>
        </p:txBody>
      </p:sp>
    </p:spTree>
    <p:extLst>
      <p:ext uri="{BB962C8B-B14F-4D97-AF65-F5344CB8AC3E}">
        <p14:creationId xmlns:p14="http://schemas.microsoft.com/office/powerpoint/2010/main" val="4080691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r>
              <a:rPr lang="en-US" altLang="zh-CN" smtClean="0"/>
              <a:t>2017/01/16</a:t>
            </a:r>
            <a:endParaRPr lang="zh-CN" altLang="en-US"/>
          </a:p>
        </p:txBody>
      </p:sp>
      <p:sp>
        <p:nvSpPr>
          <p:cNvPr id="6" name="Footer Placeholder 5"/>
          <p:cNvSpPr>
            <a:spLocks noGrp="1"/>
          </p:cNvSpPr>
          <p:nvPr>
            <p:ph type="ftr" sz="quarter" idx="11"/>
          </p:nvPr>
        </p:nvSpPr>
        <p:spPr/>
        <p:txBody>
          <a:bodyPr/>
          <a:lstStyle/>
          <a:p>
            <a:r>
              <a:rPr lang="zh-CN" altLang="en-US" b="1" smtClean="0">
                <a:latin typeface="黑体" panose="02010609060101010101" pitchFamily="49" charset="-122"/>
                <a:ea typeface="黑体" panose="02010609060101010101" pitchFamily="49" charset="-122"/>
                <a:cs typeface="Times New Roman" pitchFamily="18" charset="0"/>
              </a:rPr>
              <a:t>高能物理云平台中的弹性计算资源管理</a:t>
            </a:r>
            <a:endParaRPr lang="zh-CN" altLang="en-US" b="1" dirty="0">
              <a:latin typeface="黑体" panose="02010609060101010101" pitchFamily="49" charset="-122"/>
              <a:ea typeface="黑体" panose="02010609060101010101" pitchFamily="49" charset="-122"/>
              <a:cs typeface="Times New Roman" pitchFamily="18" charset="0"/>
            </a:endParaRPr>
          </a:p>
        </p:txBody>
      </p:sp>
      <p:sp>
        <p:nvSpPr>
          <p:cNvPr id="7" name="Slide Number Placeholder 6"/>
          <p:cNvSpPr>
            <a:spLocks noGrp="1"/>
          </p:cNvSpPr>
          <p:nvPr>
            <p:ph type="sldNum" sz="quarter" idx="12"/>
          </p:nvPr>
        </p:nvSpPr>
        <p:spPr/>
        <p:txBody>
          <a:bodyPr/>
          <a:lstStyle/>
          <a:p>
            <a:fld id="{3BDE6A9D-7EC1-4431-9FEF-91E3586C3854}" type="slidenum">
              <a:rPr lang="zh-CN" altLang="en-US" smtClean="0"/>
              <a:pPr/>
              <a:t>‹#›</a:t>
            </a:fld>
            <a:r>
              <a:rPr lang="en-US" altLang="zh-CN" smtClean="0"/>
              <a:t>/28</a:t>
            </a:r>
            <a:endParaRPr lang="zh-CN" altLang="en-US" dirty="0" smtClean="0"/>
          </a:p>
        </p:txBody>
      </p:sp>
    </p:spTree>
    <p:extLst>
      <p:ext uri="{BB962C8B-B14F-4D97-AF65-F5344CB8AC3E}">
        <p14:creationId xmlns:p14="http://schemas.microsoft.com/office/powerpoint/2010/main" val="2321870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marL="0" marR="0" indent="0" algn="l" defTabSz="685800" rtl="0" eaLnBrk="1" fontAlgn="auto" latinLnBrk="0" hangingPunct="1">
              <a:lnSpc>
                <a:spcPct val="100000"/>
              </a:lnSpc>
              <a:spcBef>
                <a:spcPts val="0"/>
              </a:spcBef>
              <a:spcAft>
                <a:spcPts val="0"/>
              </a:spcAft>
              <a:buClrTx/>
              <a:buSzTx/>
              <a:buFontTx/>
              <a:buNone/>
              <a:tabLst/>
              <a:defRPr/>
            </a:lvl1pPr>
          </a:lstStyle>
          <a:p>
            <a:r>
              <a:rPr lang="en-US" altLang="zh-CN" smtClean="0"/>
              <a:t>2017/01/16</a:t>
            </a:r>
            <a:endParaRPr lang="zh-CN" altLang="en-US" dirty="0" smtClean="0"/>
          </a:p>
        </p:txBody>
      </p:sp>
      <p:sp>
        <p:nvSpPr>
          <p:cNvPr id="5" name="Footer Placeholder 4"/>
          <p:cNvSpPr>
            <a:spLocks noGrp="1"/>
          </p:cNvSpPr>
          <p:nvPr>
            <p:ph type="ftr" sz="quarter" idx="11"/>
          </p:nvPr>
        </p:nvSpPr>
        <p:spPr/>
        <p:txBody>
          <a:bodyPr/>
          <a:lstStyle>
            <a:lvl1pPr>
              <a:defRPr sz="900"/>
            </a:lvl1pPr>
          </a:lstStyle>
          <a:p>
            <a:r>
              <a:rPr lang="zh-CN" altLang="en-US" b="1" dirty="0" smtClean="0">
                <a:latin typeface="黑体" panose="02010609060101010101" pitchFamily="49" charset="-122"/>
                <a:ea typeface="黑体" panose="02010609060101010101" pitchFamily="49" charset="-122"/>
                <a:cs typeface="Times New Roman" pitchFamily="18" charset="0"/>
              </a:rPr>
              <a:t>高能物理云平台中的弹性计算资源管理</a:t>
            </a:r>
            <a:endParaRPr lang="zh-CN" altLang="en-US" b="1" dirty="0">
              <a:latin typeface="黑体" panose="02010609060101010101" pitchFamily="49" charset="-122"/>
              <a:ea typeface="黑体" panose="02010609060101010101" pitchFamily="49" charset="-122"/>
              <a:cs typeface="Times New Roman" pitchFamily="18" charset="0"/>
            </a:endParaRPr>
          </a:p>
        </p:txBody>
      </p:sp>
      <p:sp>
        <p:nvSpPr>
          <p:cNvPr id="6" name="Slide Number Placeholder 5"/>
          <p:cNvSpPr>
            <a:spLocks noGrp="1"/>
          </p:cNvSpPr>
          <p:nvPr>
            <p:ph type="sldNum" sz="quarter" idx="12"/>
          </p:nvPr>
        </p:nvSpPr>
        <p:spPr/>
        <p:txBody>
          <a:bodyPr/>
          <a:lstStyle/>
          <a:p>
            <a:fld id="{3BDE6A9D-7EC1-4431-9FEF-91E3586C3854}" type="slidenum">
              <a:rPr lang="zh-CN" altLang="en-US" smtClean="0"/>
              <a:pPr/>
              <a:t>‹#›</a:t>
            </a:fld>
            <a:r>
              <a:rPr lang="en-US" altLang="zh-CN" dirty="0" smtClean="0"/>
              <a:t>/28</a:t>
            </a:r>
            <a:endParaRPr lang="zh-CN" altLang="en-US" dirty="0"/>
          </a:p>
        </p:txBody>
      </p:sp>
    </p:spTree>
    <p:extLst>
      <p:ext uri="{BB962C8B-B14F-4D97-AF65-F5344CB8AC3E}">
        <p14:creationId xmlns:p14="http://schemas.microsoft.com/office/powerpoint/2010/main" val="413060034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r>
              <a:rPr lang="en-US" altLang="zh-CN" smtClean="0"/>
              <a:t>2017/01/16</a:t>
            </a:r>
            <a:endParaRPr lang="zh-CN" altLang="en-US"/>
          </a:p>
        </p:txBody>
      </p:sp>
      <p:sp>
        <p:nvSpPr>
          <p:cNvPr id="6" name="Footer Placeholder 5"/>
          <p:cNvSpPr>
            <a:spLocks noGrp="1"/>
          </p:cNvSpPr>
          <p:nvPr>
            <p:ph type="ftr" sz="quarter" idx="11"/>
          </p:nvPr>
        </p:nvSpPr>
        <p:spPr/>
        <p:txBody>
          <a:bodyPr/>
          <a:lstStyle/>
          <a:p>
            <a:r>
              <a:rPr lang="zh-CN" altLang="en-US" b="1" smtClean="0">
                <a:latin typeface="黑体" panose="02010609060101010101" pitchFamily="49" charset="-122"/>
                <a:ea typeface="黑体" panose="02010609060101010101" pitchFamily="49" charset="-122"/>
                <a:cs typeface="Times New Roman" pitchFamily="18" charset="0"/>
              </a:rPr>
              <a:t>高能物理云平台中的弹性计算资源管理</a:t>
            </a:r>
            <a:endParaRPr lang="zh-CN" altLang="en-US" b="1" dirty="0">
              <a:latin typeface="黑体" panose="02010609060101010101" pitchFamily="49" charset="-122"/>
              <a:ea typeface="黑体" panose="02010609060101010101" pitchFamily="49" charset="-122"/>
              <a:cs typeface="Times New Roman" pitchFamily="18" charset="0"/>
            </a:endParaRPr>
          </a:p>
        </p:txBody>
      </p:sp>
      <p:sp>
        <p:nvSpPr>
          <p:cNvPr id="7" name="Slide Number Placeholder 6"/>
          <p:cNvSpPr>
            <a:spLocks noGrp="1"/>
          </p:cNvSpPr>
          <p:nvPr>
            <p:ph type="sldNum" sz="quarter" idx="12"/>
          </p:nvPr>
        </p:nvSpPr>
        <p:spPr/>
        <p:txBody>
          <a:bodyPr/>
          <a:lstStyle/>
          <a:p>
            <a:fld id="{3BDE6A9D-7EC1-4431-9FEF-91E3586C3854}" type="slidenum">
              <a:rPr lang="zh-CN" altLang="en-US" smtClean="0"/>
              <a:pPr/>
              <a:t>‹#›</a:t>
            </a:fld>
            <a:r>
              <a:rPr lang="en-US" altLang="zh-CN" smtClean="0"/>
              <a:t>/28</a:t>
            </a:r>
            <a:endParaRPr lang="zh-CN" altLang="en-US" dirty="0" smtClean="0"/>
          </a:p>
        </p:txBody>
      </p:sp>
    </p:spTree>
    <p:extLst>
      <p:ext uri="{BB962C8B-B14F-4D97-AF65-F5344CB8AC3E}">
        <p14:creationId xmlns:p14="http://schemas.microsoft.com/office/powerpoint/2010/main" val="3896334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r>
              <a:rPr lang="en-US" altLang="zh-CN" smtClean="0"/>
              <a:t>2017/01/16</a:t>
            </a:r>
            <a:endParaRPr lang="zh-CN" altLang="en-US"/>
          </a:p>
        </p:txBody>
      </p:sp>
      <p:sp>
        <p:nvSpPr>
          <p:cNvPr id="5" name="Footer Placeholder 4"/>
          <p:cNvSpPr>
            <a:spLocks noGrp="1"/>
          </p:cNvSpPr>
          <p:nvPr>
            <p:ph type="ftr" sz="quarter" idx="11"/>
          </p:nvPr>
        </p:nvSpPr>
        <p:spPr/>
        <p:txBody>
          <a:bodyPr/>
          <a:lstStyle/>
          <a:p>
            <a:r>
              <a:rPr lang="zh-CN" altLang="en-US" b="1" smtClean="0">
                <a:latin typeface="黑体" panose="02010609060101010101" pitchFamily="49" charset="-122"/>
                <a:ea typeface="黑体" panose="02010609060101010101" pitchFamily="49" charset="-122"/>
                <a:cs typeface="Times New Roman" pitchFamily="18" charset="0"/>
              </a:rPr>
              <a:t>高能物理云平台中的弹性计算资源管理</a:t>
            </a:r>
            <a:endParaRPr lang="zh-CN" altLang="en-US" b="1" dirty="0">
              <a:latin typeface="黑体" panose="02010609060101010101" pitchFamily="49" charset="-122"/>
              <a:ea typeface="黑体" panose="02010609060101010101" pitchFamily="49" charset="-122"/>
              <a:cs typeface="Times New Roman" pitchFamily="18" charset="0"/>
            </a:endParaRPr>
          </a:p>
        </p:txBody>
      </p:sp>
      <p:sp>
        <p:nvSpPr>
          <p:cNvPr id="6" name="Slide Number Placeholder 5"/>
          <p:cNvSpPr>
            <a:spLocks noGrp="1"/>
          </p:cNvSpPr>
          <p:nvPr>
            <p:ph type="sldNum" sz="quarter" idx="12"/>
          </p:nvPr>
        </p:nvSpPr>
        <p:spPr/>
        <p:txBody>
          <a:bodyPr/>
          <a:lstStyle/>
          <a:p>
            <a:fld id="{3BDE6A9D-7EC1-4431-9FEF-91E3586C3854}" type="slidenum">
              <a:rPr lang="zh-CN" altLang="en-US" smtClean="0"/>
              <a:pPr/>
              <a:t>‹#›</a:t>
            </a:fld>
            <a:r>
              <a:rPr lang="en-US" altLang="zh-CN" smtClean="0"/>
              <a:t>/28</a:t>
            </a:r>
            <a:endParaRPr lang="zh-CN" altLang="en-US" dirty="0" smtClean="0"/>
          </a:p>
        </p:txBody>
      </p:sp>
    </p:spTree>
    <p:extLst>
      <p:ext uri="{BB962C8B-B14F-4D97-AF65-F5344CB8AC3E}">
        <p14:creationId xmlns:p14="http://schemas.microsoft.com/office/powerpoint/2010/main" val="27099295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r>
              <a:rPr lang="en-US" altLang="zh-CN" smtClean="0"/>
              <a:t>2017/01/16</a:t>
            </a:r>
            <a:endParaRPr lang="zh-CN" altLang="en-US"/>
          </a:p>
        </p:txBody>
      </p:sp>
      <p:sp>
        <p:nvSpPr>
          <p:cNvPr id="5" name="Footer Placeholder 4"/>
          <p:cNvSpPr>
            <a:spLocks noGrp="1"/>
          </p:cNvSpPr>
          <p:nvPr>
            <p:ph type="ftr" sz="quarter" idx="11"/>
          </p:nvPr>
        </p:nvSpPr>
        <p:spPr/>
        <p:txBody>
          <a:bodyPr/>
          <a:lstStyle/>
          <a:p>
            <a:r>
              <a:rPr lang="zh-CN" altLang="en-US" b="1" smtClean="0">
                <a:latin typeface="黑体" panose="02010609060101010101" pitchFamily="49" charset="-122"/>
                <a:ea typeface="黑体" panose="02010609060101010101" pitchFamily="49" charset="-122"/>
                <a:cs typeface="Times New Roman" pitchFamily="18" charset="0"/>
              </a:rPr>
              <a:t>高能物理云平台中的弹性计算资源管理</a:t>
            </a:r>
            <a:endParaRPr lang="zh-CN" altLang="en-US" b="1" dirty="0">
              <a:latin typeface="黑体" panose="02010609060101010101" pitchFamily="49" charset="-122"/>
              <a:ea typeface="黑体" panose="02010609060101010101" pitchFamily="49" charset="-122"/>
              <a:cs typeface="Times New Roman" pitchFamily="18" charset="0"/>
            </a:endParaRPr>
          </a:p>
        </p:txBody>
      </p:sp>
      <p:sp>
        <p:nvSpPr>
          <p:cNvPr id="6" name="Slide Number Placeholder 5"/>
          <p:cNvSpPr>
            <a:spLocks noGrp="1"/>
          </p:cNvSpPr>
          <p:nvPr>
            <p:ph type="sldNum" sz="quarter" idx="12"/>
          </p:nvPr>
        </p:nvSpPr>
        <p:spPr/>
        <p:txBody>
          <a:bodyPr/>
          <a:lstStyle/>
          <a:p>
            <a:fld id="{3BDE6A9D-7EC1-4431-9FEF-91E3586C3854}" type="slidenum">
              <a:rPr lang="zh-CN" altLang="en-US" smtClean="0"/>
              <a:pPr/>
              <a:t>‹#›</a:t>
            </a:fld>
            <a:r>
              <a:rPr lang="en-US" altLang="zh-CN" smtClean="0"/>
              <a:t>/28</a:t>
            </a:r>
            <a:endParaRPr lang="zh-CN" altLang="en-US" dirty="0" smtClean="0"/>
          </a:p>
        </p:txBody>
      </p:sp>
    </p:spTree>
    <p:extLst>
      <p:ext uri="{BB962C8B-B14F-4D97-AF65-F5344CB8AC3E}">
        <p14:creationId xmlns:p14="http://schemas.microsoft.com/office/powerpoint/2010/main" val="31175904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lvl1pPr marL="0" marR="0" indent="0" algn="l" defTabSz="685800" rtl="0" eaLnBrk="1" fontAlgn="auto" latinLnBrk="0" hangingPunct="1">
              <a:lnSpc>
                <a:spcPct val="100000"/>
              </a:lnSpc>
              <a:spcBef>
                <a:spcPts val="0"/>
              </a:spcBef>
              <a:spcAft>
                <a:spcPts val="0"/>
              </a:spcAft>
              <a:buClrTx/>
              <a:buSzTx/>
              <a:buFontTx/>
              <a:buNone/>
              <a:tabLst/>
              <a:defRPr/>
            </a:lvl1pPr>
          </a:lstStyle>
          <a:p>
            <a:r>
              <a:rPr lang="en-US" altLang="zh-CN" dirty="0" smtClean="0"/>
              <a:t>2017/07/05</a:t>
            </a:r>
            <a:endParaRPr lang="zh-CN" altLang="en-US" dirty="0" smtClean="0"/>
          </a:p>
        </p:txBody>
      </p:sp>
      <p:sp>
        <p:nvSpPr>
          <p:cNvPr id="5" name="Footer Placeholder 4"/>
          <p:cNvSpPr>
            <a:spLocks noGrp="1"/>
          </p:cNvSpPr>
          <p:nvPr>
            <p:ph type="ftr" sz="quarter" idx="11"/>
          </p:nvPr>
        </p:nvSpPr>
        <p:spPr/>
        <p:txBody>
          <a:bodyPr/>
          <a:lstStyle>
            <a:lvl1pPr>
              <a:defRPr sz="900"/>
            </a:lvl1pPr>
          </a:lstStyle>
          <a:p>
            <a:r>
              <a:rPr lang="zh-CN" altLang="en-US" b="1" dirty="0" smtClean="0">
                <a:latin typeface="黑体" panose="02010609060101010101" pitchFamily="49" charset="-122"/>
                <a:ea typeface="黑体" panose="02010609060101010101" pitchFamily="49" charset="-122"/>
                <a:cs typeface="Times New Roman" pitchFamily="18" charset="0"/>
              </a:rPr>
              <a:t>高能物理云平台中的弹性计算资源管理</a:t>
            </a:r>
            <a:endParaRPr lang="zh-CN" altLang="en-US" b="1" dirty="0">
              <a:latin typeface="黑体" panose="02010609060101010101" pitchFamily="49" charset="-122"/>
              <a:ea typeface="黑体" panose="02010609060101010101" pitchFamily="49" charset="-122"/>
              <a:cs typeface="Times New Roman" pitchFamily="18" charset="0"/>
            </a:endParaRPr>
          </a:p>
        </p:txBody>
      </p:sp>
      <p:sp>
        <p:nvSpPr>
          <p:cNvPr id="6" name="Slide Number Placeholder 5"/>
          <p:cNvSpPr>
            <a:spLocks noGrp="1"/>
          </p:cNvSpPr>
          <p:nvPr>
            <p:ph type="sldNum" sz="quarter" idx="12"/>
          </p:nvPr>
        </p:nvSpPr>
        <p:spPr/>
        <p:txBody>
          <a:bodyPr/>
          <a:lstStyle/>
          <a:p>
            <a:fld id="{3BDE6A9D-7EC1-4431-9FEF-91E3586C3854}" type="slidenum">
              <a:rPr lang="zh-CN" altLang="en-US" smtClean="0"/>
              <a:pPr/>
              <a:t>‹#›</a:t>
            </a:fld>
            <a:r>
              <a:rPr lang="en-US" altLang="zh-CN" dirty="0" smtClean="0"/>
              <a:t>/28</a:t>
            </a:r>
            <a:endParaRPr lang="zh-CN" altLang="en-US" dirty="0"/>
          </a:p>
        </p:txBody>
      </p:sp>
    </p:spTree>
    <p:extLst>
      <p:ext uri="{BB962C8B-B14F-4D97-AF65-F5344CB8AC3E}">
        <p14:creationId xmlns:p14="http://schemas.microsoft.com/office/powerpoint/2010/main" val="10140666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r>
              <a:rPr lang="en-US" altLang="zh-CN" smtClean="0"/>
              <a:t>2017/01/16</a:t>
            </a:r>
            <a:endParaRPr lang="zh-CN" altLang="en-US"/>
          </a:p>
        </p:txBody>
      </p:sp>
      <p:sp>
        <p:nvSpPr>
          <p:cNvPr id="5" name="Footer Placeholder 4"/>
          <p:cNvSpPr>
            <a:spLocks noGrp="1"/>
          </p:cNvSpPr>
          <p:nvPr>
            <p:ph type="ftr" sz="quarter" idx="11"/>
          </p:nvPr>
        </p:nvSpPr>
        <p:spPr/>
        <p:txBody>
          <a:bodyPr/>
          <a:lstStyle>
            <a:lvl1pPr>
              <a:defRPr sz="900"/>
            </a:lvl1pPr>
          </a:lstStyle>
          <a:p>
            <a:r>
              <a:rPr lang="zh-CN" altLang="en-US" b="1" dirty="0" smtClean="0">
                <a:latin typeface="黑体" panose="02010609060101010101" pitchFamily="49" charset="-122"/>
                <a:ea typeface="黑体" panose="02010609060101010101" pitchFamily="49" charset="-122"/>
                <a:cs typeface="Times New Roman" pitchFamily="18" charset="0"/>
              </a:rPr>
              <a:t>高能物理云平台中的弹性计算资源管理</a:t>
            </a:r>
            <a:endParaRPr lang="zh-CN" altLang="en-US" b="1" dirty="0">
              <a:latin typeface="黑体" panose="02010609060101010101" pitchFamily="49" charset="-122"/>
              <a:ea typeface="黑体" panose="02010609060101010101" pitchFamily="49" charset="-122"/>
              <a:cs typeface="Times New Roman" pitchFamily="18" charset="0"/>
            </a:endParaRPr>
          </a:p>
        </p:txBody>
      </p:sp>
      <p:sp>
        <p:nvSpPr>
          <p:cNvPr id="6" name="Slide Number Placeholder 5"/>
          <p:cNvSpPr>
            <a:spLocks noGrp="1"/>
          </p:cNvSpPr>
          <p:nvPr>
            <p:ph type="sldNum" sz="quarter" idx="12"/>
          </p:nvPr>
        </p:nvSpPr>
        <p:spPr/>
        <p:txBody>
          <a:bodyPr/>
          <a:lstStyle/>
          <a:p>
            <a:fld id="{3BDE6A9D-7EC1-4431-9FEF-91E3586C3854}" type="slidenum">
              <a:rPr lang="zh-CN" altLang="en-US" smtClean="0"/>
              <a:pPr/>
              <a:t>‹#›</a:t>
            </a:fld>
            <a:r>
              <a:rPr lang="en-US" altLang="zh-CN" dirty="0" smtClean="0"/>
              <a:t>/28</a:t>
            </a:r>
            <a:endParaRPr lang="zh-CN" altLang="en-US" dirty="0" smtClean="0"/>
          </a:p>
        </p:txBody>
      </p:sp>
    </p:spTree>
    <p:extLst>
      <p:ext uri="{BB962C8B-B14F-4D97-AF65-F5344CB8AC3E}">
        <p14:creationId xmlns:p14="http://schemas.microsoft.com/office/powerpoint/2010/main" val="28055689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r>
              <a:rPr lang="en-US" altLang="zh-CN" smtClean="0"/>
              <a:t>2017/01/16</a:t>
            </a:r>
            <a:endParaRPr lang="zh-CN" altLang="en-US"/>
          </a:p>
        </p:txBody>
      </p:sp>
      <p:sp>
        <p:nvSpPr>
          <p:cNvPr id="6" name="Footer Placeholder 5"/>
          <p:cNvSpPr>
            <a:spLocks noGrp="1"/>
          </p:cNvSpPr>
          <p:nvPr>
            <p:ph type="ftr" sz="quarter" idx="11"/>
          </p:nvPr>
        </p:nvSpPr>
        <p:spPr/>
        <p:txBody>
          <a:bodyPr/>
          <a:lstStyle>
            <a:lvl1pPr>
              <a:defRPr sz="900"/>
            </a:lvl1pPr>
          </a:lstStyle>
          <a:p>
            <a:r>
              <a:rPr lang="zh-CN" altLang="en-US" b="1" dirty="0" smtClean="0">
                <a:latin typeface="黑体" panose="02010609060101010101" pitchFamily="49" charset="-122"/>
                <a:ea typeface="黑体" panose="02010609060101010101" pitchFamily="49" charset="-122"/>
                <a:cs typeface="Times New Roman" pitchFamily="18" charset="0"/>
              </a:rPr>
              <a:t>高能物理云平台中的弹性计算资源管理</a:t>
            </a:r>
            <a:endParaRPr lang="zh-CN" altLang="en-US" b="1" dirty="0">
              <a:latin typeface="黑体" panose="02010609060101010101" pitchFamily="49" charset="-122"/>
              <a:ea typeface="黑体" panose="02010609060101010101" pitchFamily="49" charset="-122"/>
              <a:cs typeface="Times New Roman" pitchFamily="18" charset="0"/>
            </a:endParaRPr>
          </a:p>
        </p:txBody>
      </p:sp>
      <p:sp>
        <p:nvSpPr>
          <p:cNvPr id="7" name="Slide Number Placeholder 6"/>
          <p:cNvSpPr>
            <a:spLocks noGrp="1"/>
          </p:cNvSpPr>
          <p:nvPr>
            <p:ph type="sldNum" sz="quarter" idx="12"/>
          </p:nvPr>
        </p:nvSpPr>
        <p:spPr/>
        <p:txBody>
          <a:bodyPr/>
          <a:lstStyle/>
          <a:p>
            <a:fld id="{3BDE6A9D-7EC1-4431-9FEF-91E3586C3854}" type="slidenum">
              <a:rPr lang="zh-CN" altLang="en-US" smtClean="0"/>
              <a:pPr/>
              <a:t>‹#›</a:t>
            </a:fld>
            <a:r>
              <a:rPr lang="en-US" altLang="zh-CN" dirty="0" smtClean="0"/>
              <a:t>/28</a:t>
            </a:r>
            <a:endParaRPr lang="zh-CN" altLang="en-US" dirty="0" smtClean="0"/>
          </a:p>
        </p:txBody>
      </p:sp>
    </p:spTree>
    <p:extLst>
      <p:ext uri="{BB962C8B-B14F-4D97-AF65-F5344CB8AC3E}">
        <p14:creationId xmlns:p14="http://schemas.microsoft.com/office/powerpoint/2010/main" val="19235110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r>
              <a:rPr lang="en-US" altLang="zh-CN" smtClean="0"/>
              <a:t>2017/01/16</a:t>
            </a:r>
            <a:endParaRPr lang="zh-CN" altLang="en-US"/>
          </a:p>
        </p:txBody>
      </p:sp>
      <p:sp>
        <p:nvSpPr>
          <p:cNvPr id="8" name="Footer Placeholder 7"/>
          <p:cNvSpPr>
            <a:spLocks noGrp="1"/>
          </p:cNvSpPr>
          <p:nvPr>
            <p:ph type="ftr" sz="quarter" idx="11"/>
          </p:nvPr>
        </p:nvSpPr>
        <p:spPr/>
        <p:txBody>
          <a:bodyPr/>
          <a:lstStyle>
            <a:lvl1pPr>
              <a:defRPr sz="900"/>
            </a:lvl1pPr>
          </a:lstStyle>
          <a:p>
            <a:r>
              <a:rPr lang="zh-CN" altLang="en-US" b="1" dirty="0" smtClean="0">
                <a:latin typeface="黑体" panose="02010609060101010101" pitchFamily="49" charset="-122"/>
                <a:ea typeface="黑体" panose="02010609060101010101" pitchFamily="49" charset="-122"/>
                <a:cs typeface="Times New Roman" pitchFamily="18" charset="0"/>
              </a:rPr>
              <a:t>高能物理云平台中的弹性计算资源管理</a:t>
            </a:r>
            <a:endParaRPr lang="zh-CN" altLang="en-US" b="1" dirty="0">
              <a:latin typeface="黑体" panose="02010609060101010101" pitchFamily="49" charset="-122"/>
              <a:ea typeface="黑体" panose="02010609060101010101" pitchFamily="49" charset="-122"/>
              <a:cs typeface="Times New Roman" pitchFamily="18" charset="0"/>
            </a:endParaRPr>
          </a:p>
        </p:txBody>
      </p:sp>
      <p:sp>
        <p:nvSpPr>
          <p:cNvPr id="9" name="Slide Number Placeholder 8"/>
          <p:cNvSpPr>
            <a:spLocks noGrp="1"/>
          </p:cNvSpPr>
          <p:nvPr>
            <p:ph type="sldNum" sz="quarter" idx="12"/>
          </p:nvPr>
        </p:nvSpPr>
        <p:spPr/>
        <p:txBody>
          <a:bodyPr/>
          <a:lstStyle/>
          <a:p>
            <a:fld id="{3BDE6A9D-7EC1-4431-9FEF-91E3586C3854}" type="slidenum">
              <a:rPr lang="zh-CN" altLang="en-US" smtClean="0"/>
              <a:pPr/>
              <a:t>‹#›</a:t>
            </a:fld>
            <a:r>
              <a:rPr lang="en-US" altLang="zh-CN" dirty="0" smtClean="0"/>
              <a:t>/28</a:t>
            </a:r>
            <a:endParaRPr lang="zh-CN" altLang="en-US" dirty="0" smtClean="0"/>
          </a:p>
        </p:txBody>
      </p:sp>
    </p:spTree>
    <p:extLst>
      <p:ext uri="{BB962C8B-B14F-4D97-AF65-F5344CB8AC3E}">
        <p14:creationId xmlns:p14="http://schemas.microsoft.com/office/powerpoint/2010/main" val="8041765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r>
              <a:rPr lang="en-US" altLang="zh-CN" smtClean="0"/>
              <a:t>2017/01/16</a:t>
            </a:r>
            <a:endParaRPr lang="zh-CN" altLang="en-US"/>
          </a:p>
        </p:txBody>
      </p:sp>
      <p:sp>
        <p:nvSpPr>
          <p:cNvPr id="4" name="Footer Placeholder 3"/>
          <p:cNvSpPr>
            <a:spLocks noGrp="1"/>
          </p:cNvSpPr>
          <p:nvPr>
            <p:ph type="ftr" sz="quarter" idx="11"/>
          </p:nvPr>
        </p:nvSpPr>
        <p:spPr/>
        <p:txBody>
          <a:bodyPr/>
          <a:lstStyle>
            <a:lvl1pPr>
              <a:defRPr sz="900"/>
            </a:lvl1pPr>
          </a:lstStyle>
          <a:p>
            <a:r>
              <a:rPr lang="zh-CN" altLang="en-US" b="1" dirty="0" smtClean="0">
                <a:latin typeface="黑体" panose="02010609060101010101" pitchFamily="49" charset="-122"/>
                <a:ea typeface="黑体" panose="02010609060101010101" pitchFamily="49" charset="-122"/>
                <a:cs typeface="Times New Roman" pitchFamily="18" charset="0"/>
              </a:rPr>
              <a:t>高能物理云平台中的弹性计算资源管理</a:t>
            </a:r>
            <a:endParaRPr lang="zh-CN" altLang="en-US" b="1" dirty="0">
              <a:latin typeface="黑体" panose="02010609060101010101" pitchFamily="49" charset="-122"/>
              <a:ea typeface="黑体" panose="02010609060101010101" pitchFamily="49" charset="-122"/>
              <a:cs typeface="Times New Roman" pitchFamily="18" charset="0"/>
            </a:endParaRPr>
          </a:p>
        </p:txBody>
      </p:sp>
      <p:sp>
        <p:nvSpPr>
          <p:cNvPr id="5" name="Slide Number Placeholder 4"/>
          <p:cNvSpPr>
            <a:spLocks noGrp="1"/>
          </p:cNvSpPr>
          <p:nvPr>
            <p:ph type="sldNum" sz="quarter" idx="12"/>
          </p:nvPr>
        </p:nvSpPr>
        <p:spPr/>
        <p:txBody>
          <a:bodyPr/>
          <a:lstStyle/>
          <a:p>
            <a:fld id="{3BDE6A9D-7EC1-4431-9FEF-91E3586C3854}" type="slidenum">
              <a:rPr lang="zh-CN" altLang="en-US" smtClean="0"/>
              <a:pPr/>
              <a:t>‹#›</a:t>
            </a:fld>
            <a:r>
              <a:rPr lang="en-US" altLang="zh-CN" dirty="0" smtClean="0"/>
              <a:t>/28</a:t>
            </a:r>
            <a:endParaRPr lang="zh-CN" altLang="en-US" dirty="0" smtClean="0"/>
          </a:p>
        </p:txBody>
      </p:sp>
    </p:spTree>
    <p:extLst>
      <p:ext uri="{BB962C8B-B14F-4D97-AF65-F5344CB8AC3E}">
        <p14:creationId xmlns:p14="http://schemas.microsoft.com/office/powerpoint/2010/main" val="309767139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651183"/>
            <a:ext cx="2057400" cy="215489"/>
          </a:xfrm>
        </p:spPr>
        <p:txBody>
          <a:bodyPr/>
          <a:lstStyle/>
          <a:p>
            <a:r>
              <a:rPr lang="en-US" altLang="zh-CN" smtClean="0"/>
              <a:t>2017/01/16</a:t>
            </a:r>
            <a:endParaRPr lang="zh-CN" altLang="en-US"/>
          </a:p>
        </p:txBody>
      </p:sp>
      <p:sp>
        <p:nvSpPr>
          <p:cNvPr id="3" name="Footer Placeholder 2"/>
          <p:cNvSpPr>
            <a:spLocks noGrp="1"/>
          </p:cNvSpPr>
          <p:nvPr>
            <p:ph type="ftr" sz="quarter" idx="11"/>
          </p:nvPr>
        </p:nvSpPr>
        <p:spPr>
          <a:xfrm>
            <a:off x="2686050" y="6644777"/>
            <a:ext cx="3771900" cy="215489"/>
          </a:xfrm>
        </p:spPr>
        <p:txBody>
          <a:bodyPr/>
          <a:lstStyle>
            <a:lvl1pPr>
              <a:defRPr sz="900"/>
            </a:lvl1pPr>
          </a:lstStyle>
          <a:p>
            <a:r>
              <a:rPr lang="zh-CN" altLang="en-US" b="1" dirty="0" smtClean="0">
                <a:latin typeface="黑体" panose="02010609060101010101" pitchFamily="49" charset="-122"/>
                <a:ea typeface="黑体" panose="02010609060101010101" pitchFamily="49" charset="-122"/>
                <a:cs typeface="Times New Roman" pitchFamily="18" charset="0"/>
              </a:rPr>
              <a:t>高能物理云平台中的弹性计算资源管理</a:t>
            </a:r>
            <a:endParaRPr lang="zh-CN" altLang="en-US" b="1" dirty="0">
              <a:latin typeface="黑体" panose="02010609060101010101" pitchFamily="49" charset="-122"/>
              <a:ea typeface="黑体" panose="02010609060101010101" pitchFamily="49" charset="-122"/>
              <a:cs typeface="Times New Roman" pitchFamily="18" charset="0"/>
            </a:endParaRPr>
          </a:p>
        </p:txBody>
      </p:sp>
      <p:sp>
        <p:nvSpPr>
          <p:cNvPr id="4" name="Slide Number Placeholder 3"/>
          <p:cNvSpPr>
            <a:spLocks noGrp="1"/>
          </p:cNvSpPr>
          <p:nvPr>
            <p:ph type="sldNum" sz="quarter" idx="12"/>
          </p:nvPr>
        </p:nvSpPr>
        <p:spPr>
          <a:xfrm>
            <a:off x="7086600" y="6641559"/>
            <a:ext cx="2057400" cy="215489"/>
          </a:xfrm>
        </p:spPr>
        <p:txBody>
          <a:bodyPr/>
          <a:lstStyle/>
          <a:p>
            <a:fld id="{3BDE6A9D-7EC1-4431-9FEF-91E3586C3854}" type="slidenum">
              <a:rPr lang="zh-CN" altLang="en-US" smtClean="0"/>
              <a:pPr/>
              <a:t>‹#›</a:t>
            </a:fld>
            <a:r>
              <a:rPr lang="en-US" altLang="zh-CN" dirty="0" smtClean="0"/>
              <a:t>/28</a:t>
            </a:r>
            <a:endParaRPr lang="zh-CN" altLang="en-US" dirty="0" smtClean="0"/>
          </a:p>
        </p:txBody>
      </p:sp>
    </p:spTree>
    <p:extLst>
      <p:ext uri="{BB962C8B-B14F-4D97-AF65-F5344CB8AC3E}">
        <p14:creationId xmlns:p14="http://schemas.microsoft.com/office/powerpoint/2010/main" val="38745823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r>
              <a:rPr lang="en-US" altLang="zh-CN" smtClean="0"/>
              <a:t>2017/01/16</a:t>
            </a:r>
            <a:endParaRPr lang="zh-CN" altLang="en-US"/>
          </a:p>
        </p:txBody>
      </p:sp>
      <p:sp>
        <p:nvSpPr>
          <p:cNvPr id="6" name="Footer Placeholder 5"/>
          <p:cNvSpPr>
            <a:spLocks noGrp="1"/>
          </p:cNvSpPr>
          <p:nvPr>
            <p:ph type="ftr" sz="quarter" idx="11"/>
          </p:nvPr>
        </p:nvSpPr>
        <p:spPr/>
        <p:txBody>
          <a:bodyPr/>
          <a:lstStyle>
            <a:lvl1pPr>
              <a:defRPr sz="900"/>
            </a:lvl1pPr>
          </a:lstStyle>
          <a:p>
            <a:r>
              <a:rPr lang="zh-CN" altLang="en-US" b="1" dirty="0" smtClean="0">
                <a:latin typeface="黑体" panose="02010609060101010101" pitchFamily="49" charset="-122"/>
                <a:ea typeface="黑体" panose="02010609060101010101" pitchFamily="49" charset="-122"/>
                <a:cs typeface="Times New Roman" pitchFamily="18" charset="0"/>
              </a:rPr>
              <a:t>高能物理云平台中的弹性计算资源管理</a:t>
            </a:r>
            <a:endParaRPr lang="zh-CN" altLang="en-US" b="1" dirty="0">
              <a:latin typeface="黑体" panose="02010609060101010101" pitchFamily="49" charset="-122"/>
              <a:ea typeface="黑体" panose="02010609060101010101" pitchFamily="49" charset="-122"/>
              <a:cs typeface="Times New Roman" pitchFamily="18" charset="0"/>
            </a:endParaRPr>
          </a:p>
        </p:txBody>
      </p:sp>
      <p:sp>
        <p:nvSpPr>
          <p:cNvPr id="7" name="Slide Number Placeholder 6"/>
          <p:cNvSpPr>
            <a:spLocks noGrp="1"/>
          </p:cNvSpPr>
          <p:nvPr>
            <p:ph type="sldNum" sz="quarter" idx="12"/>
          </p:nvPr>
        </p:nvSpPr>
        <p:spPr/>
        <p:txBody>
          <a:bodyPr/>
          <a:lstStyle/>
          <a:p>
            <a:fld id="{3BDE6A9D-7EC1-4431-9FEF-91E3586C3854}" type="slidenum">
              <a:rPr lang="zh-CN" altLang="en-US" smtClean="0"/>
              <a:pPr/>
              <a:t>‹#›</a:t>
            </a:fld>
            <a:r>
              <a:rPr lang="en-US" altLang="zh-CN" dirty="0" smtClean="0"/>
              <a:t>/28</a:t>
            </a:r>
            <a:endParaRPr lang="zh-CN" altLang="en-US" dirty="0" smtClean="0"/>
          </a:p>
        </p:txBody>
      </p:sp>
    </p:spTree>
    <p:extLst>
      <p:ext uri="{BB962C8B-B14F-4D97-AF65-F5344CB8AC3E}">
        <p14:creationId xmlns:p14="http://schemas.microsoft.com/office/powerpoint/2010/main" val="295315068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r>
              <a:rPr lang="en-US" altLang="zh-CN" smtClean="0"/>
              <a:t>2017/01/16</a:t>
            </a:r>
            <a:endParaRPr lang="zh-CN" altLang="en-US"/>
          </a:p>
        </p:txBody>
      </p:sp>
      <p:sp>
        <p:nvSpPr>
          <p:cNvPr id="6" name="Footer Placeholder 5"/>
          <p:cNvSpPr>
            <a:spLocks noGrp="1"/>
          </p:cNvSpPr>
          <p:nvPr>
            <p:ph type="ftr" sz="quarter" idx="11"/>
          </p:nvPr>
        </p:nvSpPr>
        <p:spPr/>
        <p:txBody>
          <a:bodyPr/>
          <a:lstStyle>
            <a:lvl1pPr>
              <a:defRPr sz="900"/>
            </a:lvl1pPr>
          </a:lstStyle>
          <a:p>
            <a:r>
              <a:rPr lang="zh-CN" altLang="en-US" b="1" dirty="0" smtClean="0">
                <a:latin typeface="黑体" panose="02010609060101010101" pitchFamily="49" charset="-122"/>
                <a:ea typeface="黑体" panose="02010609060101010101" pitchFamily="49" charset="-122"/>
                <a:cs typeface="Times New Roman" pitchFamily="18" charset="0"/>
              </a:rPr>
              <a:t>高能物理云平台中的弹性计算资源管理</a:t>
            </a:r>
            <a:endParaRPr lang="zh-CN" altLang="en-US" b="1" dirty="0">
              <a:latin typeface="黑体" panose="02010609060101010101" pitchFamily="49" charset="-122"/>
              <a:ea typeface="黑体" panose="02010609060101010101" pitchFamily="49" charset="-122"/>
              <a:cs typeface="Times New Roman" pitchFamily="18" charset="0"/>
            </a:endParaRPr>
          </a:p>
        </p:txBody>
      </p:sp>
      <p:sp>
        <p:nvSpPr>
          <p:cNvPr id="7" name="Slide Number Placeholder 6"/>
          <p:cNvSpPr>
            <a:spLocks noGrp="1"/>
          </p:cNvSpPr>
          <p:nvPr>
            <p:ph type="sldNum" sz="quarter" idx="12"/>
          </p:nvPr>
        </p:nvSpPr>
        <p:spPr/>
        <p:txBody>
          <a:bodyPr/>
          <a:lstStyle/>
          <a:p>
            <a:fld id="{3BDE6A9D-7EC1-4431-9FEF-91E3586C3854}" type="slidenum">
              <a:rPr lang="zh-CN" altLang="en-US" smtClean="0"/>
              <a:pPr/>
              <a:t>‹#›</a:t>
            </a:fld>
            <a:r>
              <a:rPr lang="en-US" altLang="zh-CN" dirty="0" smtClean="0"/>
              <a:t>/28</a:t>
            </a:r>
            <a:endParaRPr lang="zh-CN" altLang="en-US" dirty="0" smtClean="0"/>
          </a:p>
        </p:txBody>
      </p:sp>
    </p:spTree>
    <p:extLst>
      <p:ext uri="{BB962C8B-B14F-4D97-AF65-F5344CB8AC3E}">
        <p14:creationId xmlns:p14="http://schemas.microsoft.com/office/powerpoint/2010/main" val="7896704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13"/>
          <a:srcRect b="17460"/>
          <a:stretch/>
        </p:blipFill>
        <p:spPr>
          <a:xfrm>
            <a:off x="0" y="0"/>
            <a:ext cx="9138370" cy="1368000"/>
          </a:xfrm>
          <a:prstGeom prst="rect">
            <a:avLst/>
          </a:prstGeom>
        </p:spPr>
      </p:pic>
      <p:pic>
        <p:nvPicPr>
          <p:cNvPr id="12" name="图片 11"/>
          <p:cNvPicPr>
            <a:picLocks noChangeAspect="1"/>
          </p:cNvPicPr>
          <p:nvPr userDrawn="1"/>
        </p:nvPicPr>
        <p:blipFill>
          <a:blip r:embed="rId14"/>
          <a:stretch>
            <a:fillRect/>
          </a:stretch>
        </p:blipFill>
        <p:spPr>
          <a:xfrm>
            <a:off x="-5631" y="6644777"/>
            <a:ext cx="9149630" cy="207327"/>
          </a:xfrm>
          <a:prstGeom prst="rect">
            <a:avLst/>
          </a:prstGeom>
        </p:spPr>
      </p:pic>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Date Placeholder 3"/>
          <p:cNvSpPr>
            <a:spLocks noGrp="1"/>
          </p:cNvSpPr>
          <p:nvPr>
            <p:ph type="dt" sz="half" idx="2"/>
          </p:nvPr>
        </p:nvSpPr>
        <p:spPr>
          <a:xfrm>
            <a:off x="2815" y="6652059"/>
            <a:ext cx="2057400" cy="207327"/>
          </a:xfrm>
          <a:prstGeom prst="rect">
            <a:avLst/>
          </a:prstGeom>
        </p:spPr>
        <p:txBody>
          <a:bodyPr vert="horz" lIns="91440" tIns="45720" rIns="91440" bIns="45720" rtlCol="0" anchor="ctr"/>
          <a:lstStyle>
            <a:lvl1pPr algn="l">
              <a:defRPr sz="900">
                <a:solidFill>
                  <a:schemeClr val="bg1"/>
                </a:solidFill>
              </a:defRPr>
            </a:lvl1pPr>
          </a:lstStyle>
          <a:p>
            <a:r>
              <a:rPr lang="en-US" altLang="zh-CN" dirty="0" smtClean="0"/>
              <a:t>2017/07/05</a:t>
            </a:r>
            <a:endParaRPr lang="zh-CN" altLang="en-US" dirty="0"/>
          </a:p>
        </p:txBody>
      </p:sp>
      <p:sp>
        <p:nvSpPr>
          <p:cNvPr id="5" name="Footer Placeholder 4"/>
          <p:cNvSpPr>
            <a:spLocks noGrp="1"/>
          </p:cNvSpPr>
          <p:nvPr>
            <p:ph type="ftr" sz="quarter" idx="3"/>
          </p:nvPr>
        </p:nvSpPr>
        <p:spPr>
          <a:xfrm>
            <a:off x="2686051" y="6644777"/>
            <a:ext cx="3771899" cy="207327"/>
          </a:xfrm>
          <a:prstGeom prst="rect">
            <a:avLst/>
          </a:prstGeom>
        </p:spPr>
        <p:txBody>
          <a:bodyPr vert="horz" lIns="91440" tIns="45720" rIns="91440" bIns="45720" rtlCol="0" anchor="ctr"/>
          <a:lstStyle>
            <a:lvl1pPr algn="ctr">
              <a:defRPr sz="900">
                <a:solidFill>
                  <a:schemeClr val="bg1"/>
                </a:solidFill>
              </a:defRPr>
            </a:lvl1pPr>
          </a:lstStyle>
          <a:p>
            <a:r>
              <a:rPr lang="zh-CN" altLang="en-US" b="1" dirty="0" smtClean="0">
                <a:latin typeface="黑体" panose="02010609060101010101" pitchFamily="49" charset="-122"/>
                <a:ea typeface="黑体" panose="02010609060101010101" pitchFamily="49" charset="-122"/>
                <a:cs typeface="Times New Roman" pitchFamily="18" charset="0"/>
              </a:rPr>
              <a:t>高能物理云平台中的弹性计算资源管理</a:t>
            </a:r>
            <a:endParaRPr lang="zh-CN" altLang="en-US" b="1" dirty="0">
              <a:latin typeface="黑体" panose="02010609060101010101" pitchFamily="49" charset="-122"/>
              <a:ea typeface="黑体" panose="02010609060101010101" pitchFamily="49" charset="-122"/>
              <a:cs typeface="Times New Roman" pitchFamily="18" charset="0"/>
            </a:endParaRPr>
          </a:p>
        </p:txBody>
      </p:sp>
      <p:sp>
        <p:nvSpPr>
          <p:cNvPr id="6" name="Slide Number Placeholder 5"/>
          <p:cNvSpPr>
            <a:spLocks noGrp="1"/>
          </p:cNvSpPr>
          <p:nvPr>
            <p:ph type="sldNum" sz="quarter" idx="4"/>
          </p:nvPr>
        </p:nvSpPr>
        <p:spPr>
          <a:xfrm>
            <a:off x="7083785" y="6652060"/>
            <a:ext cx="2057400" cy="207327"/>
          </a:xfrm>
          <a:prstGeom prst="rect">
            <a:avLst/>
          </a:prstGeom>
        </p:spPr>
        <p:txBody>
          <a:bodyPr vert="horz" lIns="91440" tIns="45720" rIns="91440" bIns="45720" rtlCol="0" anchor="ctr"/>
          <a:lstStyle>
            <a:lvl1pPr algn="r">
              <a:defRPr sz="900">
                <a:solidFill>
                  <a:schemeClr val="bg1"/>
                </a:solidFill>
              </a:defRPr>
            </a:lvl1pPr>
          </a:lstStyle>
          <a:p>
            <a:fld id="{3BDE6A9D-7EC1-4431-9FEF-91E3586C3854}" type="slidenum">
              <a:rPr lang="zh-CN" altLang="en-US" smtClean="0"/>
              <a:pPr/>
              <a:t>‹#›</a:t>
            </a:fld>
            <a:r>
              <a:rPr lang="en-US" altLang="zh-CN" dirty="0" smtClean="0"/>
              <a:t>/28</a:t>
            </a:r>
            <a:endParaRPr lang="zh-CN" altLang="en-US" dirty="0"/>
          </a:p>
        </p:txBody>
      </p:sp>
      <p:sp>
        <p:nvSpPr>
          <p:cNvPr id="2" name="Title Placeholder 1"/>
          <p:cNvSpPr>
            <a:spLocks noGrp="1"/>
          </p:cNvSpPr>
          <p:nvPr>
            <p:ph type="title"/>
          </p:nvPr>
        </p:nvSpPr>
        <p:spPr>
          <a:xfrm>
            <a:off x="852394" y="-6216"/>
            <a:ext cx="7886700" cy="1315634"/>
          </a:xfrm>
          <a:prstGeom prst="rect">
            <a:avLst/>
          </a:prstGeom>
        </p:spPr>
        <p:txBody>
          <a:bodyPr vert="horz" lIns="91440" tIns="45720" rIns="91440" bIns="45720" rtlCol="0" anchor="ctr">
            <a:normAutofit/>
          </a:bodyPr>
          <a:lstStyle/>
          <a:p>
            <a:r>
              <a:rPr lang="zh-CN" altLang="en-US" dirty="0" smtClean="0"/>
              <a:t>单击此处编辑母版标题样式</a:t>
            </a:r>
            <a:endParaRPr lang="en-US" dirty="0"/>
          </a:p>
        </p:txBody>
      </p:sp>
    </p:spTree>
    <p:extLst>
      <p:ext uri="{BB962C8B-B14F-4D97-AF65-F5344CB8AC3E}">
        <p14:creationId xmlns:p14="http://schemas.microsoft.com/office/powerpoint/2010/main" val="16530900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p:txStyles>
    <p:titleStyle>
      <a:lvl1pPr algn="ctr" defTabSz="685800" rtl="0" eaLnBrk="1" latinLnBrk="0" hangingPunct="1">
        <a:lnSpc>
          <a:spcPct val="90000"/>
        </a:lnSpc>
        <a:spcBef>
          <a:spcPct val="0"/>
        </a:spcBef>
        <a:buNone/>
        <a:defRPr sz="3300"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smtClean="0"/>
              <a:t>2017/07/05</a:t>
            </a:r>
            <a:endParaRPr lang="zh-CN"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CN" altLang="en-US" b="1" smtClean="0">
                <a:latin typeface="黑体" panose="02010609060101010101" pitchFamily="49" charset="-122"/>
                <a:ea typeface="黑体" panose="02010609060101010101" pitchFamily="49" charset="-122"/>
                <a:cs typeface="Times New Roman" pitchFamily="18" charset="0"/>
              </a:rPr>
              <a:t>高能物理云平台中的弹性计算资源管理</a:t>
            </a:r>
            <a:endParaRPr lang="zh-CN" altLang="en-US" b="1" dirty="0">
              <a:latin typeface="黑体" panose="02010609060101010101" pitchFamily="49" charset="-122"/>
              <a:ea typeface="黑体" panose="02010609060101010101" pitchFamily="49" charset="-122"/>
              <a:cs typeface="Times New Roman" pitchFamily="18" charset="0"/>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DE6A9D-7EC1-4431-9FEF-91E3586C3854}" type="slidenum">
              <a:rPr lang="zh-CN" altLang="en-US" smtClean="0"/>
              <a:pPr/>
              <a:t>‹#›</a:t>
            </a:fld>
            <a:r>
              <a:rPr lang="en-US" altLang="zh-CN" smtClean="0"/>
              <a:t>/28</a:t>
            </a:r>
            <a:endParaRPr lang="zh-CN" altLang="en-US" dirty="0"/>
          </a:p>
        </p:txBody>
      </p:sp>
      <p:pic>
        <p:nvPicPr>
          <p:cNvPr id="7" name="图片 6"/>
          <p:cNvPicPr>
            <a:picLocks noChangeAspect="1"/>
          </p:cNvPicPr>
          <p:nvPr userDrawn="1"/>
        </p:nvPicPr>
        <p:blipFill rotWithShape="1">
          <a:blip r:embed="rId14"/>
          <a:srcRect b="17460"/>
          <a:stretch/>
        </p:blipFill>
        <p:spPr>
          <a:xfrm>
            <a:off x="0" y="0"/>
            <a:ext cx="9138370" cy="1368000"/>
          </a:xfrm>
          <a:prstGeom prst="rect">
            <a:avLst/>
          </a:prstGeom>
        </p:spPr>
      </p:pic>
      <p:pic>
        <p:nvPicPr>
          <p:cNvPr id="8" name="图片 7"/>
          <p:cNvPicPr>
            <a:picLocks noChangeAspect="1"/>
          </p:cNvPicPr>
          <p:nvPr userDrawn="1"/>
        </p:nvPicPr>
        <p:blipFill>
          <a:blip r:embed="rId15"/>
          <a:stretch>
            <a:fillRect/>
          </a:stretch>
        </p:blipFill>
        <p:spPr>
          <a:xfrm>
            <a:off x="-5631" y="6644777"/>
            <a:ext cx="9149630" cy="207327"/>
          </a:xfrm>
          <a:prstGeom prst="rect">
            <a:avLst/>
          </a:prstGeom>
        </p:spPr>
      </p:pic>
    </p:spTree>
    <p:extLst>
      <p:ext uri="{BB962C8B-B14F-4D97-AF65-F5344CB8AC3E}">
        <p14:creationId xmlns:p14="http://schemas.microsoft.com/office/powerpoint/2010/main" val="8849717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mailto:chyd@ihep.ac.cn"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hyperlink" Target="mailto:lihaibo@ihep.ac.cn"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975742" y="2305344"/>
            <a:ext cx="6027614" cy="461665"/>
          </a:xfrm>
          <a:prstGeom prst="rect">
            <a:avLst/>
          </a:prstGeom>
          <a:noFill/>
        </p:spPr>
        <p:txBody>
          <a:bodyPr wrap="square" rtlCol="0">
            <a:spAutoFit/>
          </a:bodyPr>
          <a:lstStyle/>
          <a:p>
            <a:pPr algn="ctr"/>
            <a:r>
              <a:rPr lang="zh-CN" altLang="en-US" sz="2400" b="1" dirty="0">
                <a:latin typeface="黑体" panose="02010609060101010101" pitchFamily="49" charset="-122"/>
                <a:ea typeface="黑体" panose="02010609060101010101" pitchFamily="49" charset="-122"/>
                <a:cs typeface="Times New Roman" pitchFamily="18" charset="0"/>
              </a:rPr>
              <a:t>高能物理云平台中的弹性计算资源管理</a:t>
            </a:r>
          </a:p>
        </p:txBody>
      </p:sp>
      <p:sp>
        <p:nvSpPr>
          <p:cNvPr id="6" name="文本框 5"/>
          <p:cNvSpPr txBox="1"/>
          <p:nvPr/>
        </p:nvSpPr>
        <p:spPr>
          <a:xfrm>
            <a:off x="3212747" y="3629104"/>
            <a:ext cx="2954655" cy="819455"/>
          </a:xfrm>
          <a:prstGeom prst="rect">
            <a:avLst/>
          </a:prstGeom>
          <a:noFill/>
        </p:spPr>
        <p:txBody>
          <a:bodyPr wrap="none" rtlCol="0">
            <a:spAutoFit/>
          </a:bodyPr>
          <a:lstStyle/>
          <a:p>
            <a:pPr algn="ctr">
              <a:lnSpc>
                <a:spcPct val="150000"/>
              </a:lnSpc>
            </a:pPr>
            <a:r>
              <a:rPr lang="zh-CN" altLang="en-US" sz="1350" dirty="0">
                <a:latin typeface="Times New Roman" pitchFamily="18" charset="0"/>
                <a:cs typeface="Times New Roman" pitchFamily="18" charset="0"/>
              </a:rPr>
              <a:t>中国科学院高能物理研究所计算中心</a:t>
            </a:r>
            <a:endParaRPr lang="en-US" altLang="zh-CN" sz="1350" dirty="0">
              <a:latin typeface="Times New Roman" pitchFamily="18" charset="0"/>
              <a:ea typeface="+mj-ea"/>
              <a:cs typeface="Times New Roman" pitchFamily="18" charset="0"/>
            </a:endParaRPr>
          </a:p>
          <a:p>
            <a:pPr algn="ctr">
              <a:lnSpc>
                <a:spcPct val="150000"/>
              </a:lnSpc>
            </a:pPr>
            <a:r>
              <a:rPr lang="zh-CN" altLang="en-US" dirty="0">
                <a:latin typeface="Times New Roman" pitchFamily="18" charset="0"/>
                <a:ea typeface="+mj-ea"/>
                <a:cs typeface="Times New Roman" pitchFamily="18" charset="0"/>
              </a:rPr>
              <a:t>程振京</a:t>
            </a:r>
          </a:p>
        </p:txBody>
      </p:sp>
      <p:sp>
        <p:nvSpPr>
          <p:cNvPr id="7" name="文本框 6"/>
          <p:cNvSpPr txBox="1"/>
          <p:nvPr/>
        </p:nvSpPr>
        <p:spPr>
          <a:xfrm>
            <a:off x="3518730" y="4426927"/>
            <a:ext cx="2342693" cy="438582"/>
          </a:xfrm>
          <a:prstGeom prst="rect">
            <a:avLst/>
          </a:prstGeom>
          <a:noFill/>
        </p:spPr>
        <p:txBody>
          <a:bodyPr wrap="none" rtlCol="0">
            <a:spAutoFit/>
          </a:bodyPr>
          <a:lstStyle/>
          <a:p>
            <a:pPr algn="ctr">
              <a:lnSpc>
                <a:spcPct val="150000"/>
              </a:lnSpc>
            </a:pPr>
            <a:r>
              <a:rPr lang="en-US" altLang="zh-CN" sz="1500" dirty="0">
                <a:latin typeface="Times New Roman" pitchFamily="18" charset="0"/>
                <a:ea typeface="+mj-ea"/>
                <a:cs typeface="Times New Roman" pitchFamily="18" charset="0"/>
              </a:rPr>
              <a:t>sce2017 Weihai,2017-07-05</a:t>
            </a:r>
          </a:p>
        </p:txBody>
      </p:sp>
    </p:spTree>
    <p:extLst>
      <p:ext uri="{BB962C8B-B14F-4D97-AF65-F5344CB8AC3E}">
        <p14:creationId xmlns:p14="http://schemas.microsoft.com/office/powerpoint/2010/main" val="3561979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6839350" y="3109222"/>
            <a:ext cx="753509" cy="452105"/>
          </a:xfrm>
          <a:prstGeom prst="rect">
            <a:avLst/>
          </a:prstGeom>
        </p:spPr>
      </p:pic>
      <p:pic>
        <p:nvPicPr>
          <p:cNvPr id="83" name="图片 82"/>
          <p:cNvPicPr>
            <a:picLocks noChangeAspect="1"/>
          </p:cNvPicPr>
          <p:nvPr/>
        </p:nvPicPr>
        <p:blipFill>
          <a:blip r:embed="rId4"/>
          <a:stretch>
            <a:fillRect/>
          </a:stretch>
        </p:blipFill>
        <p:spPr>
          <a:xfrm>
            <a:off x="1068248" y="3882492"/>
            <a:ext cx="728953" cy="555932"/>
          </a:xfrm>
          <a:prstGeom prst="rect">
            <a:avLst/>
          </a:prstGeom>
        </p:spPr>
      </p:pic>
      <p:pic>
        <p:nvPicPr>
          <p:cNvPr id="15" name="图片 14"/>
          <p:cNvPicPr>
            <a:picLocks noChangeAspect="1"/>
          </p:cNvPicPr>
          <p:nvPr/>
        </p:nvPicPr>
        <p:blipFill>
          <a:blip r:embed="rId4"/>
          <a:stretch>
            <a:fillRect/>
          </a:stretch>
        </p:blipFill>
        <p:spPr>
          <a:xfrm>
            <a:off x="1354773" y="3054273"/>
            <a:ext cx="728953" cy="555932"/>
          </a:xfrm>
          <a:prstGeom prst="rect">
            <a:avLst/>
          </a:prstGeom>
        </p:spPr>
      </p:pic>
      <p:sp>
        <p:nvSpPr>
          <p:cNvPr id="276" name="矩形 275"/>
          <p:cNvSpPr/>
          <p:nvPr/>
        </p:nvSpPr>
        <p:spPr>
          <a:xfrm>
            <a:off x="932688" y="1913382"/>
            <a:ext cx="7303770" cy="38541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标题 1"/>
          <p:cNvSpPr txBox="1">
            <a:spLocks/>
          </p:cNvSpPr>
          <p:nvPr/>
        </p:nvSpPr>
        <p:spPr>
          <a:xfrm>
            <a:off x="1143000" y="160437"/>
            <a:ext cx="6858000" cy="984947"/>
          </a:xfrm>
          <a:prstGeom prst="rect">
            <a:avLst/>
          </a:prstGeom>
          <a:noFill/>
        </p:spPr>
        <p:txBody>
          <a:bodyPr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zh-CN" sz="2100" dirty="0">
                <a:solidFill>
                  <a:schemeClr val="bg1"/>
                </a:solidFill>
                <a:latin typeface="Times New Roman" pitchFamily="18" charset="0"/>
                <a:cs typeface="Times New Roman" pitchFamily="18" charset="0"/>
              </a:rPr>
              <a:t> Resource pool expansion</a:t>
            </a:r>
            <a:endParaRPr lang="zh-CN" altLang="en-US" sz="2100" dirty="0">
              <a:solidFill>
                <a:schemeClr val="bg1"/>
              </a:solidFill>
              <a:latin typeface="Times New Roman" pitchFamily="18" charset="0"/>
              <a:cs typeface="Times New Roman" pitchFamily="18" charset="0"/>
            </a:endParaRPr>
          </a:p>
        </p:txBody>
      </p:sp>
      <p:sp>
        <p:nvSpPr>
          <p:cNvPr id="2" name="日期占位符 1"/>
          <p:cNvSpPr>
            <a:spLocks noGrp="1"/>
          </p:cNvSpPr>
          <p:nvPr>
            <p:ph type="dt" sz="half" idx="10"/>
          </p:nvPr>
        </p:nvSpPr>
        <p:spPr/>
        <p:txBody>
          <a:bodyPr/>
          <a:lstStyle/>
          <a:p>
            <a:r>
              <a:rPr lang="en-US" altLang="zh-CN" dirty="0"/>
              <a:t>2017/07/05</a:t>
            </a:r>
            <a:endParaRPr lang="zh-CN" altLang="en-US" dirty="0"/>
          </a:p>
        </p:txBody>
      </p:sp>
      <p:sp>
        <p:nvSpPr>
          <p:cNvPr id="5" name="页脚占位符 4"/>
          <p:cNvSpPr>
            <a:spLocks noGrp="1"/>
          </p:cNvSpPr>
          <p:nvPr>
            <p:ph type="ftr" sz="quarter" idx="11"/>
          </p:nvPr>
        </p:nvSpPr>
        <p:spPr/>
        <p:txBody>
          <a:bodyPr/>
          <a:lstStyle/>
          <a:p>
            <a:r>
              <a:rPr lang="zh-CN" altLang="en-US" b="1" dirty="0">
                <a:latin typeface="黑体" panose="02010609060101010101" pitchFamily="49" charset="-122"/>
                <a:ea typeface="黑体" panose="02010609060101010101" pitchFamily="49" charset="-122"/>
                <a:cs typeface="Times New Roman" pitchFamily="18" charset="0"/>
              </a:rPr>
              <a:t>高能物理云平台中的弹性计算资源管理</a:t>
            </a:r>
          </a:p>
        </p:txBody>
      </p:sp>
      <p:sp>
        <p:nvSpPr>
          <p:cNvPr id="7" name="灯片编号占位符 6"/>
          <p:cNvSpPr>
            <a:spLocks noGrp="1"/>
          </p:cNvSpPr>
          <p:nvPr>
            <p:ph type="sldNum" sz="quarter" idx="12"/>
          </p:nvPr>
        </p:nvSpPr>
        <p:spPr/>
        <p:txBody>
          <a:bodyPr/>
          <a:lstStyle/>
          <a:p>
            <a:fld id="{3BDE6A9D-7EC1-4431-9FEF-91E3586C3854}" type="slidenum">
              <a:rPr lang="zh-CN" altLang="en-US" smtClean="0"/>
              <a:pPr/>
              <a:t>10</a:t>
            </a:fld>
            <a:r>
              <a:rPr lang="en-US" altLang="zh-CN" dirty="0" smtClean="0"/>
              <a:t>/28</a:t>
            </a:r>
            <a:endParaRPr lang="zh-CN" altLang="en-US" dirty="0"/>
          </a:p>
        </p:txBody>
      </p:sp>
      <p:sp>
        <p:nvSpPr>
          <p:cNvPr id="9" name="椭圆 8"/>
          <p:cNvSpPr/>
          <p:nvPr/>
        </p:nvSpPr>
        <p:spPr>
          <a:xfrm>
            <a:off x="2365011" y="3387264"/>
            <a:ext cx="547933" cy="179756"/>
          </a:xfrm>
          <a:prstGeom prst="ellipse">
            <a:avLst/>
          </a:prstGeom>
          <a:solidFill>
            <a:srgbClr val="E2EF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tx1"/>
                </a:solidFill>
              </a:rPr>
              <a:t>Job</a:t>
            </a:r>
          </a:p>
        </p:txBody>
      </p:sp>
      <p:sp>
        <p:nvSpPr>
          <p:cNvPr id="48" name="圆角矩形 47"/>
          <p:cNvSpPr/>
          <p:nvPr/>
        </p:nvSpPr>
        <p:spPr>
          <a:xfrm>
            <a:off x="2545317" y="3874770"/>
            <a:ext cx="1960389" cy="1666494"/>
          </a:xfrm>
          <a:prstGeom prst="roundRect">
            <a:avLst>
              <a:gd name="adj" fmla="val 407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solidFill>
                <a:schemeClr val="tx1"/>
              </a:solidFill>
            </a:endParaRPr>
          </a:p>
        </p:txBody>
      </p:sp>
      <p:sp>
        <p:nvSpPr>
          <p:cNvPr id="58" name="椭圆 57"/>
          <p:cNvSpPr/>
          <p:nvPr/>
        </p:nvSpPr>
        <p:spPr>
          <a:xfrm>
            <a:off x="2726199" y="4133088"/>
            <a:ext cx="462771" cy="172310"/>
          </a:xfrm>
          <a:prstGeom prst="ellipse">
            <a:avLst/>
          </a:prstGeom>
          <a:solidFill>
            <a:srgbClr val="E2EF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tx1"/>
                </a:solidFill>
              </a:rPr>
              <a:t>Job</a:t>
            </a:r>
          </a:p>
        </p:txBody>
      </p:sp>
      <p:sp>
        <p:nvSpPr>
          <p:cNvPr id="59" name="椭圆 58"/>
          <p:cNvSpPr/>
          <p:nvPr/>
        </p:nvSpPr>
        <p:spPr>
          <a:xfrm>
            <a:off x="3265695" y="4137660"/>
            <a:ext cx="462771" cy="172310"/>
          </a:xfrm>
          <a:prstGeom prst="ellipse">
            <a:avLst/>
          </a:prstGeom>
          <a:solidFill>
            <a:srgbClr val="E2EF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tx1"/>
                </a:solidFill>
              </a:rPr>
              <a:t>Job</a:t>
            </a:r>
          </a:p>
        </p:txBody>
      </p:sp>
      <p:sp>
        <p:nvSpPr>
          <p:cNvPr id="60" name="椭圆 59"/>
          <p:cNvSpPr/>
          <p:nvPr/>
        </p:nvSpPr>
        <p:spPr>
          <a:xfrm>
            <a:off x="3812049" y="4135374"/>
            <a:ext cx="462771" cy="172310"/>
          </a:xfrm>
          <a:prstGeom prst="ellipse">
            <a:avLst/>
          </a:prstGeom>
          <a:solidFill>
            <a:srgbClr val="E2EF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tx1"/>
                </a:solidFill>
              </a:rPr>
              <a:t>Job</a:t>
            </a:r>
          </a:p>
        </p:txBody>
      </p:sp>
      <p:sp>
        <p:nvSpPr>
          <p:cNvPr id="63" name="椭圆 62"/>
          <p:cNvSpPr/>
          <p:nvPr/>
        </p:nvSpPr>
        <p:spPr>
          <a:xfrm>
            <a:off x="3277125" y="4526280"/>
            <a:ext cx="462771" cy="172310"/>
          </a:xfrm>
          <a:prstGeom prst="ellipse">
            <a:avLst/>
          </a:prstGeom>
          <a:solidFill>
            <a:srgbClr val="1136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bg1"/>
                </a:solidFill>
              </a:rPr>
              <a:t>Job</a:t>
            </a:r>
          </a:p>
        </p:txBody>
      </p:sp>
      <p:sp>
        <p:nvSpPr>
          <p:cNvPr id="64" name="椭圆 63"/>
          <p:cNvSpPr/>
          <p:nvPr/>
        </p:nvSpPr>
        <p:spPr>
          <a:xfrm>
            <a:off x="3823479" y="4523994"/>
            <a:ext cx="462771" cy="172310"/>
          </a:xfrm>
          <a:prstGeom prst="ellipse">
            <a:avLst/>
          </a:prstGeom>
          <a:solidFill>
            <a:srgbClr val="1136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bg1"/>
                </a:solidFill>
              </a:rPr>
              <a:t>Job</a:t>
            </a:r>
          </a:p>
        </p:txBody>
      </p:sp>
      <p:sp>
        <p:nvSpPr>
          <p:cNvPr id="67" name="矩形 66"/>
          <p:cNvSpPr/>
          <p:nvPr/>
        </p:nvSpPr>
        <p:spPr>
          <a:xfrm>
            <a:off x="3919991" y="2754147"/>
            <a:ext cx="822574" cy="259284"/>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b="1" dirty="0" err="1">
                <a:solidFill>
                  <a:schemeClr val="tx1"/>
                </a:solidFill>
              </a:rPr>
              <a:t>VCondor</a:t>
            </a:r>
            <a:endParaRPr lang="zh-CN" altLang="en-US" sz="1350" b="1" dirty="0">
              <a:solidFill>
                <a:schemeClr val="tx1"/>
              </a:solidFill>
            </a:endParaRPr>
          </a:p>
        </p:txBody>
      </p:sp>
      <p:sp>
        <p:nvSpPr>
          <p:cNvPr id="68" name="矩形 67"/>
          <p:cNvSpPr/>
          <p:nvPr/>
        </p:nvSpPr>
        <p:spPr>
          <a:xfrm>
            <a:off x="5292296" y="3267866"/>
            <a:ext cx="850846" cy="269276"/>
          </a:xfrm>
          <a:prstGeom prst="rect">
            <a:avLst/>
          </a:prstGeom>
          <a:solidFill>
            <a:srgbClr val="DBD2A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err="1">
                <a:solidFill>
                  <a:schemeClr val="tx1"/>
                </a:solidFill>
              </a:rPr>
              <a:t>VMQuota</a:t>
            </a:r>
            <a:endParaRPr lang="zh-CN" altLang="en-US" sz="1200" b="1" dirty="0">
              <a:solidFill>
                <a:schemeClr val="tx1"/>
              </a:solidFill>
            </a:endParaRPr>
          </a:p>
        </p:txBody>
      </p:sp>
      <p:cxnSp>
        <p:nvCxnSpPr>
          <p:cNvPr id="70" name="曲线连接符 69"/>
          <p:cNvCxnSpPr>
            <a:stCxn id="68" idx="0"/>
            <a:endCxn id="67" idx="3"/>
          </p:cNvCxnSpPr>
          <p:nvPr/>
        </p:nvCxnSpPr>
        <p:spPr>
          <a:xfrm rot="16200000" flipV="1">
            <a:off x="5038103" y="2588250"/>
            <a:ext cx="384077" cy="975155"/>
          </a:xfrm>
          <a:prstGeom prst="curvedConnector2">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sp>
        <p:nvSpPr>
          <p:cNvPr id="85" name="云形 84"/>
          <p:cNvSpPr/>
          <p:nvPr/>
        </p:nvSpPr>
        <p:spPr>
          <a:xfrm>
            <a:off x="6038258" y="2005056"/>
            <a:ext cx="1554601" cy="577406"/>
          </a:xfrm>
          <a:prstGeom prst="cloud">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err="1">
                <a:solidFill>
                  <a:schemeClr val="tx1"/>
                </a:solidFill>
              </a:rPr>
              <a:t>Openstack</a:t>
            </a:r>
            <a:endParaRPr lang="en-US" altLang="zh-CN" sz="1200" b="1" dirty="0">
              <a:solidFill>
                <a:schemeClr val="tx1"/>
              </a:solidFill>
            </a:endParaRPr>
          </a:p>
          <a:p>
            <a:pPr algn="ctr"/>
            <a:r>
              <a:rPr lang="en-US" altLang="zh-CN" sz="1200" b="1" dirty="0" err="1">
                <a:solidFill>
                  <a:schemeClr val="tx1"/>
                </a:solidFill>
              </a:rPr>
              <a:t>OpenNebula</a:t>
            </a:r>
            <a:endParaRPr lang="en-US" altLang="zh-CN" sz="1200" b="1" dirty="0">
              <a:solidFill>
                <a:schemeClr val="tx1"/>
              </a:solidFill>
            </a:endParaRPr>
          </a:p>
          <a:p>
            <a:pPr algn="ctr"/>
            <a:r>
              <a:rPr lang="en-US" altLang="zh-CN" sz="1200" b="1" dirty="0">
                <a:solidFill>
                  <a:schemeClr val="tx1"/>
                </a:solidFill>
              </a:rPr>
              <a:t>…</a:t>
            </a:r>
            <a:endParaRPr lang="zh-CN" altLang="en-US" sz="1200" b="1" dirty="0">
              <a:solidFill>
                <a:schemeClr val="tx1"/>
              </a:solidFill>
            </a:endParaRPr>
          </a:p>
        </p:txBody>
      </p:sp>
      <p:sp>
        <p:nvSpPr>
          <p:cNvPr id="87" name="圆角矩形 86"/>
          <p:cNvSpPr/>
          <p:nvPr/>
        </p:nvSpPr>
        <p:spPr>
          <a:xfrm>
            <a:off x="5953553" y="3874770"/>
            <a:ext cx="1960389" cy="1666494"/>
          </a:xfrm>
          <a:prstGeom prst="roundRect">
            <a:avLst>
              <a:gd name="adj" fmla="val 407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solidFill>
                <a:schemeClr val="tx1"/>
              </a:solidFill>
            </a:endParaRPr>
          </a:p>
        </p:txBody>
      </p:sp>
      <p:sp>
        <p:nvSpPr>
          <p:cNvPr id="89" name="矩形 88"/>
          <p:cNvSpPr/>
          <p:nvPr/>
        </p:nvSpPr>
        <p:spPr>
          <a:xfrm>
            <a:off x="6516934" y="4200486"/>
            <a:ext cx="334208" cy="342320"/>
          </a:xfrm>
          <a:prstGeom prst="rect">
            <a:avLst/>
          </a:prstGeom>
          <a:solidFill>
            <a:srgbClr val="1136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b="1" dirty="0">
                <a:solidFill>
                  <a:schemeClr val="bg1"/>
                </a:solidFill>
              </a:rPr>
              <a:t>WN</a:t>
            </a:r>
            <a:endParaRPr lang="zh-CN" altLang="en-US" sz="900" b="1" dirty="0">
              <a:solidFill>
                <a:schemeClr val="bg1"/>
              </a:solidFill>
            </a:endParaRPr>
          </a:p>
        </p:txBody>
      </p:sp>
      <p:sp>
        <p:nvSpPr>
          <p:cNvPr id="90" name="椭圆 89"/>
          <p:cNvSpPr/>
          <p:nvPr/>
        </p:nvSpPr>
        <p:spPr>
          <a:xfrm>
            <a:off x="6165342" y="4085795"/>
            <a:ext cx="462771" cy="172310"/>
          </a:xfrm>
          <a:prstGeom prst="ellipse">
            <a:avLst/>
          </a:prstGeom>
          <a:solidFill>
            <a:srgbClr val="1136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bg1"/>
                </a:solidFill>
              </a:rPr>
              <a:t>Job</a:t>
            </a:r>
          </a:p>
        </p:txBody>
      </p:sp>
      <p:sp>
        <p:nvSpPr>
          <p:cNvPr id="91" name="圆柱形 90"/>
          <p:cNvSpPr/>
          <p:nvPr/>
        </p:nvSpPr>
        <p:spPr>
          <a:xfrm>
            <a:off x="6297848" y="4496562"/>
            <a:ext cx="219456" cy="107832"/>
          </a:xfrm>
          <a:prstGeom prst="can">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p>
        </p:txBody>
      </p:sp>
      <p:sp>
        <p:nvSpPr>
          <p:cNvPr id="92" name="矩形 91"/>
          <p:cNvSpPr/>
          <p:nvPr/>
        </p:nvSpPr>
        <p:spPr>
          <a:xfrm>
            <a:off x="7371898" y="4211916"/>
            <a:ext cx="334208" cy="342320"/>
          </a:xfrm>
          <a:prstGeom prst="rect">
            <a:avLst/>
          </a:prstGeom>
          <a:solidFill>
            <a:srgbClr val="E2EF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b="1" dirty="0">
                <a:solidFill>
                  <a:schemeClr val="tx1"/>
                </a:solidFill>
              </a:rPr>
              <a:t>WN</a:t>
            </a:r>
            <a:endParaRPr lang="zh-CN" altLang="en-US" sz="900" b="1" dirty="0">
              <a:solidFill>
                <a:schemeClr val="tx1"/>
              </a:solidFill>
            </a:endParaRPr>
          </a:p>
        </p:txBody>
      </p:sp>
      <p:sp>
        <p:nvSpPr>
          <p:cNvPr id="93" name="椭圆 92"/>
          <p:cNvSpPr/>
          <p:nvPr/>
        </p:nvSpPr>
        <p:spPr>
          <a:xfrm>
            <a:off x="7020306" y="4097225"/>
            <a:ext cx="462771" cy="172310"/>
          </a:xfrm>
          <a:prstGeom prst="ellipse">
            <a:avLst/>
          </a:prstGeom>
          <a:solidFill>
            <a:srgbClr val="E2EF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tx1"/>
                </a:solidFill>
              </a:rPr>
              <a:t>Job</a:t>
            </a:r>
          </a:p>
        </p:txBody>
      </p:sp>
      <p:sp>
        <p:nvSpPr>
          <p:cNvPr id="94" name="圆柱形 93"/>
          <p:cNvSpPr/>
          <p:nvPr/>
        </p:nvSpPr>
        <p:spPr>
          <a:xfrm>
            <a:off x="7152812" y="4507992"/>
            <a:ext cx="219456" cy="107832"/>
          </a:xfrm>
          <a:prstGeom prst="can">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p>
        </p:txBody>
      </p:sp>
      <p:cxnSp>
        <p:nvCxnSpPr>
          <p:cNvPr id="99" name="直接箭头连接符 98"/>
          <p:cNvCxnSpPr>
            <a:endCxn id="9" idx="2"/>
          </p:cNvCxnSpPr>
          <p:nvPr/>
        </p:nvCxnSpPr>
        <p:spPr>
          <a:xfrm>
            <a:off x="2017251" y="3350133"/>
            <a:ext cx="347760" cy="127009"/>
          </a:xfrm>
          <a:prstGeom prst="straightConnector1">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3" name="直接箭头连接符 102"/>
          <p:cNvCxnSpPr>
            <a:stCxn id="9" idx="4"/>
            <a:endCxn id="58" idx="1"/>
          </p:cNvCxnSpPr>
          <p:nvPr/>
        </p:nvCxnSpPr>
        <p:spPr>
          <a:xfrm>
            <a:off x="2638978" y="3567020"/>
            <a:ext cx="154992" cy="591302"/>
          </a:xfrm>
          <a:prstGeom prst="straightConnector1">
            <a:avLst/>
          </a:prstGeom>
          <a:ln w="15875">
            <a:solidFill>
              <a:srgbClr val="FF3399"/>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8" name="直接箭头连接符 107"/>
          <p:cNvCxnSpPr>
            <a:stCxn id="60" idx="6"/>
          </p:cNvCxnSpPr>
          <p:nvPr/>
        </p:nvCxnSpPr>
        <p:spPr>
          <a:xfrm>
            <a:off x="4274820" y="4221529"/>
            <a:ext cx="553501" cy="346758"/>
          </a:xfrm>
          <a:prstGeom prst="straightConnector1">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6" name="直接箭头连接符 115"/>
          <p:cNvCxnSpPr>
            <a:stCxn id="64" idx="6"/>
          </p:cNvCxnSpPr>
          <p:nvPr/>
        </p:nvCxnSpPr>
        <p:spPr>
          <a:xfrm>
            <a:off x="4286250" y="4610149"/>
            <a:ext cx="521126" cy="214273"/>
          </a:xfrm>
          <a:prstGeom prst="straightConnector1">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36" name="曲线连接符 135"/>
          <p:cNvCxnSpPr>
            <a:endCxn id="68" idx="1"/>
          </p:cNvCxnSpPr>
          <p:nvPr/>
        </p:nvCxnSpPr>
        <p:spPr>
          <a:xfrm>
            <a:off x="4764153" y="2984142"/>
            <a:ext cx="528143" cy="418362"/>
          </a:xfrm>
          <a:prstGeom prst="curvedConnector3">
            <a:avLst>
              <a:gd name="adj1" fmla="val 50000"/>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直接箭头连接符 142"/>
          <p:cNvCxnSpPr/>
          <p:nvPr/>
        </p:nvCxnSpPr>
        <p:spPr>
          <a:xfrm flipV="1">
            <a:off x="5953553" y="2489455"/>
            <a:ext cx="313032" cy="785059"/>
          </a:xfrm>
          <a:prstGeom prst="straightConnector1">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直接箭头连接符 145"/>
          <p:cNvCxnSpPr/>
          <p:nvPr/>
        </p:nvCxnSpPr>
        <p:spPr>
          <a:xfrm flipH="1">
            <a:off x="6038257" y="2538815"/>
            <a:ext cx="299162" cy="743310"/>
          </a:xfrm>
          <a:prstGeom prst="straightConnector1">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直接箭头连接符 156"/>
          <p:cNvCxnSpPr/>
          <p:nvPr/>
        </p:nvCxnSpPr>
        <p:spPr>
          <a:xfrm>
            <a:off x="6906006" y="2581847"/>
            <a:ext cx="237938" cy="543383"/>
          </a:xfrm>
          <a:prstGeom prst="straightConnector1">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曲线连接符 161"/>
          <p:cNvCxnSpPr>
            <a:stCxn id="16" idx="2"/>
            <a:endCxn id="92" idx="0"/>
          </p:cNvCxnSpPr>
          <p:nvPr/>
        </p:nvCxnSpPr>
        <p:spPr>
          <a:xfrm rot="16200000" flipH="1">
            <a:off x="7052259" y="3725172"/>
            <a:ext cx="650589" cy="322898"/>
          </a:xfrm>
          <a:prstGeom prst="curvedConnector3">
            <a:avLst>
              <a:gd name="adj1" fmla="val 50000"/>
            </a:avLst>
          </a:prstGeom>
          <a:ln w="15875">
            <a:solidFill>
              <a:srgbClr val="66006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3" name="曲线连接符 192"/>
          <p:cNvCxnSpPr/>
          <p:nvPr/>
        </p:nvCxnSpPr>
        <p:spPr>
          <a:xfrm rot="5400000">
            <a:off x="3510374" y="3143326"/>
            <a:ext cx="855812" cy="607077"/>
          </a:xfrm>
          <a:prstGeom prst="curvedConnector3">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cxnSp>
        <p:nvCxnSpPr>
          <p:cNvPr id="212" name="曲线连接符 211"/>
          <p:cNvCxnSpPr>
            <a:stCxn id="221" idx="3"/>
            <a:endCxn id="90" idx="2"/>
          </p:cNvCxnSpPr>
          <p:nvPr/>
        </p:nvCxnSpPr>
        <p:spPr>
          <a:xfrm flipV="1">
            <a:off x="5605561" y="4171950"/>
            <a:ext cx="559781" cy="532947"/>
          </a:xfrm>
          <a:prstGeom prst="curvedConnector3">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16" name="曲线连接符 215"/>
          <p:cNvCxnSpPr>
            <a:endCxn id="93" idx="0"/>
          </p:cNvCxnSpPr>
          <p:nvPr/>
        </p:nvCxnSpPr>
        <p:spPr>
          <a:xfrm flipV="1">
            <a:off x="5619087" y="4097226"/>
            <a:ext cx="1632605" cy="349178"/>
          </a:xfrm>
          <a:prstGeom prst="curvedConnector4">
            <a:avLst>
              <a:gd name="adj1" fmla="val 13089"/>
              <a:gd name="adj2" fmla="val 131425"/>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21" name="圆角矩形 220"/>
          <p:cNvSpPr/>
          <p:nvPr/>
        </p:nvSpPr>
        <p:spPr>
          <a:xfrm>
            <a:off x="4816891" y="4383423"/>
            <a:ext cx="788670" cy="64294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1" dirty="0">
              <a:solidFill>
                <a:schemeClr val="tx1"/>
              </a:solidFill>
            </a:endParaRPr>
          </a:p>
        </p:txBody>
      </p:sp>
      <p:cxnSp>
        <p:nvCxnSpPr>
          <p:cNvPr id="238" name="直接箭头连接符 237"/>
          <p:cNvCxnSpPr>
            <a:endCxn id="241" idx="2"/>
          </p:cNvCxnSpPr>
          <p:nvPr/>
        </p:nvCxnSpPr>
        <p:spPr>
          <a:xfrm>
            <a:off x="1703916" y="4217201"/>
            <a:ext cx="199406" cy="45895"/>
          </a:xfrm>
          <a:prstGeom prst="straightConnector1">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41" name="椭圆 240"/>
          <p:cNvSpPr/>
          <p:nvPr/>
        </p:nvSpPr>
        <p:spPr>
          <a:xfrm>
            <a:off x="1903322" y="4170502"/>
            <a:ext cx="532578" cy="185188"/>
          </a:xfrm>
          <a:prstGeom prst="ellipse">
            <a:avLst/>
          </a:prstGeom>
          <a:solidFill>
            <a:srgbClr val="1136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rPr>
              <a:t>Job</a:t>
            </a:r>
          </a:p>
        </p:txBody>
      </p:sp>
      <p:cxnSp>
        <p:nvCxnSpPr>
          <p:cNvPr id="243" name="直接箭头连接符 242"/>
          <p:cNvCxnSpPr>
            <a:endCxn id="63" idx="2"/>
          </p:cNvCxnSpPr>
          <p:nvPr/>
        </p:nvCxnSpPr>
        <p:spPr>
          <a:xfrm>
            <a:off x="2412811" y="4316093"/>
            <a:ext cx="864314" cy="296342"/>
          </a:xfrm>
          <a:prstGeom prst="straightConnector1">
            <a:avLst/>
          </a:prstGeom>
          <a:ln w="15875">
            <a:solidFill>
              <a:srgbClr val="FF3399"/>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56" name="文本框 255"/>
          <p:cNvSpPr txBox="1"/>
          <p:nvPr/>
        </p:nvSpPr>
        <p:spPr>
          <a:xfrm>
            <a:off x="2639349" y="3673216"/>
            <a:ext cx="258301" cy="219291"/>
          </a:xfrm>
          <a:prstGeom prst="rect">
            <a:avLst/>
          </a:prstGeom>
          <a:noFill/>
        </p:spPr>
        <p:txBody>
          <a:bodyPr wrap="square" rtlCol="0">
            <a:spAutoFit/>
          </a:bodyPr>
          <a:lstStyle/>
          <a:p>
            <a:pPr algn="ctr"/>
            <a:r>
              <a:rPr lang="en-US" altLang="zh-CN" sz="825" dirty="0"/>
              <a:t>2</a:t>
            </a:r>
            <a:endParaRPr lang="zh-CN" altLang="en-US" sz="825" dirty="0"/>
          </a:p>
        </p:txBody>
      </p:sp>
      <p:sp>
        <p:nvSpPr>
          <p:cNvPr id="257" name="文本框 256"/>
          <p:cNvSpPr txBox="1"/>
          <p:nvPr/>
        </p:nvSpPr>
        <p:spPr>
          <a:xfrm>
            <a:off x="3658905" y="3300598"/>
            <a:ext cx="258301" cy="219291"/>
          </a:xfrm>
          <a:prstGeom prst="rect">
            <a:avLst/>
          </a:prstGeom>
          <a:noFill/>
        </p:spPr>
        <p:txBody>
          <a:bodyPr wrap="square" rtlCol="0">
            <a:spAutoFit/>
          </a:bodyPr>
          <a:lstStyle/>
          <a:p>
            <a:pPr algn="ctr"/>
            <a:r>
              <a:rPr lang="en-US" altLang="zh-CN" sz="825" dirty="0"/>
              <a:t>3</a:t>
            </a:r>
            <a:endParaRPr lang="zh-CN" altLang="en-US" sz="825" dirty="0"/>
          </a:p>
        </p:txBody>
      </p:sp>
      <p:sp>
        <p:nvSpPr>
          <p:cNvPr id="258" name="文本框 257"/>
          <p:cNvSpPr txBox="1"/>
          <p:nvPr/>
        </p:nvSpPr>
        <p:spPr>
          <a:xfrm>
            <a:off x="4767615" y="3010276"/>
            <a:ext cx="258301" cy="219291"/>
          </a:xfrm>
          <a:prstGeom prst="rect">
            <a:avLst/>
          </a:prstGeom>
          <a:noFill/>
        </p:spPr>
        <p:txBody>
          <a:bodyPr wrap="square" rtlCol="0">
            <a:spAutoFit/>
          </a:bodyPr>
          <a:lstStyle/>
          <a:p>
            <a:pPr algn="ctr"/>
            <a:r>
              <a:rPr lang="en-US" altLang="zh-CN" sz="825" dirty="0"/>
              <a:t>4</a:t>
            </a:r>
            <a:endParaRPr lang="zh-CN" altLang="en-US" sz="825" dirty="0"/>
          </a:p>
        </p:txBody>
      </p:sp>
      <p:sp>
        <p:nvSpPr>
          <p:cNvPr id="259" name="文本框 258"/>
          <p:cNvSpPr txBox="1"/>
          <p:nvPr/>
        </p:nvSpPr>
        <p:spPr>
          <a:xfrm>
            <a:off x="5931965" y="2695384"/>
            <a:ext cx="258301" cy="219291"/>
          </a:xfrm>
          <a:prstGeom prst="rect">
            <a:avLst/>
          </a:prstGeom>
          <a:noFill/>
        </p:spPr>
        <p:txBody>
          <a:bodyPr wrap="square" rtlCol="0">
            <a:spAutoFit/>
          </a:bodyPr>
          <a:lstStyle/>
          <a:p>
            <a:pPr algn="ctr"/>
            <a:r>
              <a:rPr lang="en-US" altLang="zh-CN" sz="825" dirty="0"/>
              <a:t>5</a:t>
            </a:r>
            <a:endParaRPr lang="zh-CN" altLang="en-US" sz="825" dirty="0"/>
          </a:p>
        </p:txBody>
      </p:sp>
      <p:sp>
        <p:nvSpPr>
          <p:cNvPr id="260" name="文本框 259"/>
          <p:cNvSpPr txBox="1"/>
          <p:nvPr/>
        </p:nvSpPr>
        <p:spPr>
          <a:xfrm>
            <a:off x="5189138" y="2810442"/>
            <a:ext cx="258301" cy="219291"/>
          </a:xfrm>
          <a:prstGeom prst="rect">
            <a:avLst/>
          </a:prstGeom>
          <a:noFill/>
        </p:spPr>
        <p:txBody>
          <a:bodyPr wrap="square" rtlCol="0">
            <a:spAutoFit/>
          </a:bodyPr>
          <a:lstStyle/>
          <a:p>
            <a:pPr algn="ctr"/>
            <a:r>
              <a:rPr lang="en-US" altLang="zh-CN" sz="825" dirty="0"/>
              <a:t>6</a:t>
            </a:r>
            <a:endParaRPr lang="zh-CN" altLang="en-US" sz="825" dirty="0"/>
          </a:p>
        </p:txBody>
      </p:sp>
      <p:cxnSp>
        <p:nvCxnSpPr>
          <p:cNvPr id="261" name="曲线连接符 260"/>
          <p:cNvCxnSpPr>
            <a:stCxn id="67" idx="0"/>
          </p:cNvCxnSpPr>
          <p:nvPr/>
        </p:nvCxnSpPr>
        <p:spPr>
          <a:xfrm rot="5400000" flipH="1" flipV="1">
            <a:off x="4953317" y="1542124"/>
            <a:ext cx="589985" cy="1834064"/>
          </a:xfrm>
          <a:prstGeom prst="curvedConnector2">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sp>
        <p:nvSpPr>
          <p:cNvPr id="271" name="文本框 270"/>
          <p:cNvSpPr txBox="1"/>
          <p:nvPr/>
        </p:nvSpPr>
        <p:spPr>
          <a:xfrm>
            <a:off x="4828837" y="2150680"/>
            <a:ext cx="258301" cy="219291"/>
          </a:xfrm>
          <a:prstGeom prst="rect">
            <a:avLst/>
          </a:prstGeom>
          <a:noFill/>
        </p:spPr>
        <p:txBody>
          <a:bodyPr wrap="square" rtlCol="0">
            <a:spAutoFit/>
          </a:bodyPr>
          <a:lstStyle/>
          <a:p>
            <a:pPr algn="ctr"/>
            <a:r>
              <a:rPr lang="en-US" altLang="zh-CN" sz="825" dirty="0"/>
              <a:t>7</a:t>
            </a:r>
            <a:endParaRPr lang="zh-CN" altLang="en-US" sz="825" dirty="0"/>
          </a:p>
        </p:txBody>
      </p:sp>
      <p:sp>
        <p:nvSpPr>
          <p:cNvPr id="272" name="文本框 271"/>
          <p:cNvSpPr txBox="1"/>
          <p:nvPr/>
        </p:nvSpPr>
        <p:spPr>
          <a:xfrm>
            <a:off x="6986821" y="2717608"/>
            <a:ext cx="258301" cy="219291"/>
          </a:xfrm>
          <a:prstGeom prst="rect">
            <a:avLst/>
          </a:prstGeom>
          <a:noFill/>
        </p:spPr>
        <p:txBody>
          <a:bodyPr wrap="square" rtlCol="0">
            <a:spAutoFit/>
          </a:bodyPr>
          <a:lstStyle/>
          <a:p>
            <a:pPr algn="ctr"/>
            <a:r>
              <a:rPr lang="en-US" altLang="zh-CN" sz="825" dirty="0"/>
              <a:t>8</a:t>
            </a:r>
            <a:endParaRPr lang="zh-CN" altLang="en-US" sz="825" dirty="0"/>
          </a:p>
        </p:txBody>
      </p:sp>
      <p:sp>
        <p:nvSpPr>
          <p:cNvPr id="273" name="文本框 272"/>
          <p:cNvSpPr txBox="1"/>
          <p:nvPr/>
        </p:nvSpPr>
        <p:spPr>
          <a:xfrm>
            <a:off x="7181897" y="3626820"/>
            <a:ext cx="258301" cy="219291"/>
          </a:xfrm>
          <a:prstGeom prst="rect">
            <a:avLst/>
          </a:prstGeom>
          <a:noFill/>
        </p:spPr>
        <p:txBody>
          <a:bodyPr wrap="square" rtlCol="0">
            <a:spAutoFit/>
          </a:bodyPr>
          <a:lstStyle/>
          <a:p>
            <a:pPr algn="ctr"/>
            <a:r>
              <a:rPr lang="en-US" altLang="zh-CN" sz="825" dirty="0"/>
              <a:t>9</a:t>
            </a:r>
            <a:endParaRPr lang="zh-CN" altLang="en-US" sz="825" dirty="0"/>
          </a:p>
        </p:txBody>
      </p:sp>
      <p:sp>
        <p:nvSpPr>
          <p:cNvPr id="274" name="文本框 273"/>
          <p:cNvSpPr txBox="1"/>
          <p:nvPr/>
        </p:nvSpPr>
        <p:spPr>
          <a:xfrm>
            <a:off x="4486609" y="4243368"/>
            <a:ext cx="258301" cy="346249"/>
          </a:xfrm>
          <a:prstGeom prst="rect">
            <a:avLst/>
          </a:prstGeom>
          <a:noFill/>
        </p:spPr>
        <p:txBody>
          <a:bodyPr wrap="square" rtlCol="0">
            <a:spAutoFit/>
          </a:bodyPr>
          <a:lstStyle/>
          <a:p>
            <a:pPr algn="ctr"/>
            <a:r>
              <a:rPr lang="en-US" altLang="zh-CN" sz="825" dirty="0"/>
              <a:t>10</a:t>
            </a:r>
            <a:endParaRPr lang="zh-CN" altLang="en-US" sz="825" dirty="0"/>
          </a:p>
        </p:txBody>
      </p:sp>
      <p:sp>
        <p:nvSpPr>
          <p:cNvPr id="275" name="文本框 274"/>
          <p:cNvSpPr txBox="1"/>
          <p:nvPr/>
        </p:nvSpPr>
        <p:spPr>
          <a:xfrm>
            <a:off x="5574690" y="4145264"/>
            <a:ext cx="258301" cy="346249"/>
          </a:xfrm>
          <a:prstGeom prst="rect">
            <a:avLst/>
          </a:prstGeom>
          <a:noFill/>
        </p:spPr>
        <p:txBody>
          <a:bodyPr wrap="square" rtlCol="0">
            <a:spAutoFit/>
          </a:bodyPr>
          <a:lstStyle/>
          <a:p>
            <a:pPr algn="ctr"/>
            <a:r>
              <a:rPr lang="en-US" altLang="zh-CN" sz="825" dirty="0"/>
              <a:t>11</a:t>
            </a:r>
            <a:endParaRPr lang="zh-CN" altLang="en-US" sz="825" dirty="0"/>
          </a:p>
        </p:txBody>
      </p:sp>
      <p:sp>
        <p:nvSpPr>
          <p:cNvPr id="277" name="文本框 276"/>
          <p:cNvSpPr txBox="1"/>
          <p:nvPr/>
        </p:nvSpPr>
        <p:spPr>
          <a:xfrm>
            <a:off x="2957585" y="5175189"/>
            <a:ext cx="1062508" cy="415498"/>
          </a:xfrm>
          <a:prstGeom prst="rect">
            <a:avLst/>
          </a:prstGeom>
          <a:noFill/>
        </p:spPr>
        <p:txBody>
          <a:bodyPr wrap="square" rtlCol="0">
            <a:spAutoFit/>
          </a:bodyPr>
          <a:lstStyle/>
          <a:p>
            <a:pPr algn="ctr"/>
            <a:r>
              <a:rPr lang="en-US" altLang="zh-CN" sz="1050" b="1" dirty="0"/>
              <a:t>CONDOR POOL OF JOBS</a:t>
            </a:r>
            <a:endParaRPr lang="zh-CN" altLang="en-US" sz="1050" b="1" dirty="0"/>
          </a:p>
        </p:txBody>
      </p:sp>
      <p:sp>
        <p:nvSpPr>
          <p:cNvPr id="278" name="文本框 277"/>
          <p:cNvSpPr txBox="1"/>
          <p:nvPr/>
        </p:nvSpPr>
        <p:spPr>
          <a:xfrm>
            <a:off x="6374752" y="5173928"/>
            <a:ext cx="1062508" cy="415498"/>
          </a:xfrm>
          <a:prstGeom prst="rect">
            <a:avLst/>
          </a:prstGeom>
          <a:noFill/>
        </p:spPr>
        <p:txBody>
          <a:bodyPr wrap="square" rtlCol="0">
            <a:spAutoFit/>
          </a:bodyPr>
          <a:lstStyle/>
          <a:p>
            <a:pPr algn="ctr"/>
            <a:r>
              <a:rPr lang="en-US" altLang="zh-CN" sz="1050" b="1" dirty="0"/>
              <a:t>CONDOR POOL OF NODES</a:t>
            </a:r>
            <a:endParaRPr lang="zh-CN" altLang="en-US" sz="1050" b="1" dirty="0"/>
          </a:p>
        </p:txBody>
      </p:sp>
      <p:sp>
        <p:nvSpPr>
          <p:cNvPr id="300" name="文本框 299"/>
          <p:cNvSpPr txBox="1"/>
          <p:nvPr/>
        </p:nvSpPr>
        <p:spPr>
          <a:xfrm>
            <a:off x="1094419" y="4328240"/>
            <a:ext cx="725871" cy="230832"/>
          </a:xfrm>
          <a:prstGeom prst="rect">
            <a:avLst/>
          </a:prstGeom>
          <a:noFill/>
        </p:spPr>
        <p:txBody>
          <a:bodyPr wrap="square" rtlCol="0">
            <a:spAutoFit/>
          </a:bodyPr>
          <a:lstStyle/>
          <a:p>
            <a:pPr algn="ctr"/>
            <a:r>
              <a:rPr lang="en-US" altLang="zh-CN" sz="900" dirty="0">
                <a:solidFill>
                  <a:schemeClr val="accent6">
                    <a:lumMod val="75000"/>
                  </a:schemeClr>
                </a:solidFill>
              </a:rPr>
              <a:t>JUNO</a:t>
            </a:r>
            <a:endParaRPr lang="zh-CN" altLang="en-US" sz="900" dirty="0">
              <a:solidFill>
                <a:schemeClr val="accent6">
                  <a:lumMod val="75000"/>
                </a:schemeClr>
              </a:solidFill>
            </a:endParaRPr>
          </a:p>
        </p:txBody>
      </p:sp>
      <p:sp>
        <p:nvSpPr>
          <p:cNvPr id="301" name="文本框 300"/>
          <p:cNvSpPr txBox="1"/>
          <p:nvPr/>
        </p:nvSpPr>
        <p:spPr>
          <a:xfrm>
            <a:off x="1413077" y="3477436"/>
            <a:ext cx="725871" cy="230832"/>
          </a:xfrm>
          <a:prstGeom prst="rect">
            <a:avLst/>
          </a:prstGeom>
          <a:noFill/>
        </p:spPr>
        <p:txBody>
          <a:bodyPr wrap="square" rtlCol="0">
            <a:spAutoFit/>
          </a:bodyPr>
          <a:lstStyle/>
          <a:p>
            <a:pPr algn="ctr"/>
            <a:r>
              <a:rPr lang="en-US" altLang="zh-CN" sz="900" dirty="0">
                <a:solidFill>
                  <a:srgbClr val="92D050"/>
                </a:solidFill>
              </a:rPr>
              <a:t>LHAASO</a:t>
            </a:r>
            <a:endParaRPr lang="zh-CN" altLang="en-US" sz="900" dirty="0">
              <a:solidFill>
                <a:srgbClr val="92D050"/>
              </a:solidFill>
            </a:endParaRPr>
          </a:p>
        </p:txBody>
      </p:sp>
      <p:sp>
        <p:nvSpPr>
          <p:cNvPr id="303" name="文本框 302"/>
          <p:cNvSpPr txBox="1"/>
          <p:nvPr/>
        </p:nvSpPr>
        <p:spPr>
          <a:xfrm>
            <a:off x="7152811" y="2712338"/>
            <a:ext cx="991337" cy="213585"/>
          </a:xfrm>
          <a:prstGeom prst="rect">
            <a:avLst/>
          </a:prstGeom>
          <a:noFill/>
        </p:spPr>
        <p:txBody>
          <a:bodyPr wrap="square" rtlCol="0">
            <a:spAutoFit/>
          </a:bodyPr>
          <a:lstStyle/>
          <a:p>
            <a:r>
              <a:rPr lang="en-US" altLang="zh-CN" sz="788" dirty="0"/>
              <a:t>VM Creation</a:t>
            </a:r>
            <a:endParaRPr lang="zh-CN" altLang="en-US" sz="788" dirty="0"/>
          </a:p>
        </p:txBody>
      </p:sp>
      <p:cxnSp>
        <p:nvCxnSpPr>
          <p:cNvPr id="11" name="直接连接符 10"/>
          <p:cNvCxnSpPr/>
          <p:nvPr/>
        </p:nvCxnSpPr>
        <p:spPr>
          <a:xfrm>
            <a:off x="4807376" y="4604394"/>
            <a:ext cx="81171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4816891" y="4408075"/>
            <a:ext cx="1080407" cy="230832"/>
          </a:xfrm>
          <a:prstGeom prst="rect">
            <a:avLst/>
          </a:prstGeom>
          <a:noFill/>
        </p:spPr>
        <p:txBody>
          <a:bodyPr wrap="square" rtlCol="0">
            <a:spAutoFit/>
          </a:bodyPr>
          <a:lstStyle/>
          <a:p>
            <a:r>
              <a:rPr lang="en-US" altLang="zh-CN" sz="900" b="1" dirty="0"/>
              <a:t>Job Scheduler</a:t>
            </a:r>
            <a:endParaRPr lang="zh-CN" altLang="en-US" sz="900" b="1" dirty="0"/>
          </a:p>
        </p:txBody>
      </p:sp>
      <p:pic>
        <p:nvPicPr>
          <p:cNvPr id="14" name="图片 13"/>
          <p:cNvPicPr>
            <a:picLocks noChangeAspect="1"/>
          </p:cNvPicPr>
          <p:nvPr/>
        </p:nvPicPr>
        <p:blipFill>
          <a:blip r:embed="rId5"/>
          <a:stretch>
            <a:fillRect/>
          </a:stretch>
        </p:blipFill>
        <p:spPr>
          <a:xfrm>
            <a:off x="4840543" y="4695499"/>
            <a:ext cx="761216" cy="231350"/>
          </a:xfrm>
          <a:prstGeom prst="rect">
            <a:avLst/>
          </a:prstGeom>
        </p:spPr>
      </p:pic>
      <p:sp>
        <p:nvSpPr>
          <p:cNvPr id="3" name="文本框 2"/>
          <p:cNvSpPr txBox="1"/>
          <p:nvPr/>
        </p:nvSpPr>
        <p:spPr>
          <a:xfrm>
            <a:off x="1439040" y="2518126"/>
            <a:ext cx="1879600" cy="461665"/>
          </a:xfrm>
          <a:prstGeom prst="rect">
            <a:avLst/>
          </a:prstGeom>
          <a:solidFill>
            <a:schemeClr val="bg2"/>
          </a:solidFill>
        </p:spPr>
        <p:txBody>
          <a:bodyPr wrap="square" rtlCol="0">
            <a:spAutoFit/>
          </a:bodyPr>
          <a:lstStyle/>
          <a:p>
            <a:r>
              <a:rPr lang="en-US" altLang="zh-CN" sz="1200" dirty="0"/>
              <a:t>1. Users submit jobs to </a:t>
            </a:r>
            <a:r>
              <a:rPr lang="en-US" altLang="zh-CN" sz="1200" dirty="0" err="1"/>
              <a:t>HTCondor</a:t>
            </a:r>
            <a:r>
              <a:rPr lang="en-US" altLang="zh-CN" sz="1200" dirty="0"/>
              <a:t>.</a:t>
            </a:r>
            <a:endParaRPr lang="zh-CN" altLang="en-US" sz="1200" dirty="0"/>
          </a:p>
        </p:txBody>
      </p:sp>
      <p:cxnSp>
        <p:nvCxnSpPr>
          <p:cNvPr id="6" name="直接连接符 5"/>
          <p:cNvCxnSpPr/>
          <p:nvPr/>
        </p:nvCxnSpPr>
        <p:spPr>
          <a:xfrm>
            <a:off x="2138948" y="2984142"/>
            <a:ext cx="102602" cy="4183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51640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6839350" y="3109222"/>
            <a:ext cx="753509" cy="452105"/>
          </a:xfrm>
          <a:prstGeom prst="rect">
            <a:avLst/>
          </a:prstGeom>
        </p:spPr>
      </p:pic>
      <p:pic>
        <p:nvPicPr>
          <p:cNvPr id="83" name="图片 82"/>
          <p:cNvPicPr>
            <a:picLocks noChangeAspect="1"/>
          </p:cNvPicPr>
          <p:nvPr/>
        </p:nvPicPr>
        <p:blipFill>
          <a:blip r:embed="rId4"/>
          <a:stretch>
            <a:fillRect/>
          </a:stretch>
        </p:blipFill>
        <p:spPr>
          <a:xfrm>
            <a:off x="1068248" y="3882492"/>
            <a:ext cx="728953" cy="555932"/>
          </a:xfrm>
          <a:prstGeom prst="rect">
            <a:avLst/>
          </a:prstGeom>
        </p:spPr>
      </p:pic>
      <p:pic>
        <p:nvPicPr>
          <p:cNvPr id="15" name="图片 14"/>
          <p:cNvPicPr>
            <a:picLocks noChangeAspect="1"/>
          </p:cNvPicPr>
          <p:nvPr/>
        </p:nvPicPr>
        <p:blipFill>
          <a:blip r:embed="rId4"/>
          <a:stretch>
            <a:fillRect/>
          </a:stretch>
        </p:blipFill>
        <p:spPr>
          <a:xfrm>
            <a:off x="1354773" y="3054273"/>
            <a:ext cx="728953" cy="555932"/>
          </a:xfrm>
          <a:prstGeom prst="rect">
            <a:avLst/>
          </a:prstGeom>
        </p:spPr>
      </p:pic>
      <p:sp>
        <p:nvSpPr>
          <p:cNvPr id="276" name="矩形 275"/>
          <p:cNvSpPr/>
          <p:nvPr/>
        </p:nvSpPr>
        <p:spPr>
          <a:xfrm>
            <a:off x="932688" y="1913382"/>
            <a:ext cx="7303770" cy="38541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标题 1"/>
          <p:cNvSpPr txBox="1">
            <a:spLocks/>
          </p:cNvSpPr>
          <p:nvPr/>
        </p:nvSpPr>
        <p:spPr>
          <a:xfrm>
            <a:off x="1143000" y="150912"/>
            <a:ext cx="6858000" cy="984947"/>
          </a:xfrm>
          <a:prstGeom prst="rect">
            <a:avLst/>
          </a:prstGeom>
          <a:noFill/>
        </p:spPr>
        <p:txBody>
          <a:bodyPr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zh-CN" sz="2100" dirty="0">
                <a:solidFill>
                  <a:schemeClr val="bg1"/>
                </a:solidFill>
                <a:latin typeface="Times New Roman" pitchFamily="18" charset="0"/>
                <a:cs typeface="Times New Roman" pitchFamily="18" charset="0"/>
              </a:rPr>
              <a:t> Resource pool expansion</a:t>
            </a:r>
            <a:endParaRPr lang="zh-CN" altLang="en-US" sz="2100" dirty="0">
              <a:solidFill>
                <a:schemeClr val="bg1"/>
              </a:solidFill>
              <a:latin typeface="Times New Roman" pitchFamily="18" charset="0"/>
              <a:cs typeface="Times New Roman" pitchFamily="18" charset="0"/>
            </a:endParaRPr>
          </a:p>
        </p:txBody>
      </p:sp>
      <p:sp>
        <p:nvSpPr>
          <p:cNvPr id="2" name="日期占位符 1"/>
          <p:cNvSpPr>
            <a:spLocks noGrp="1"/>
          </p:cNvSpPr>
          <p:nvPr>
            <p:ph type="dt" sz="half" idx="10"/>
          </p:nvPr>
        </p:nvSpPr>
        <p:spPr/>
        <p:txBody>
          <a:bodyPr/>
          <a:lstStyle/>
          <a:p>
            <a:r>
              <a:rPr lang="en-US" altLang="zh-CN" dirty="0"/>
              <a:t>2017/07/05</a:t>
            </a:r>
            <a:endParaRPr lang="zh-CN" altLang="en-US" dirty="0"/>
          </a:p>
        </p:txBody>
      </p:sp>
      <p:sp>
        <p:nvSpPr>
          <p:cNvPr id="5" name="页脚占位符 4"/>
          <p:cNvSpPr>
            <a:spLocks noGrp="1"/>
          </p:cNvSpPr>
          <p:nvPr>
            <p:ph type="ftr" sz="quarter" idx="11"/>
          </p:nvPr>
        </p:nvSpPr>
        <p:spPr/>
        <p:txBody>
          <a:bodyPr/>
          <a:lstStyle/>
          <a:p>
            <a:r>
              <a:rPr lang="zh-CN" altLang="en-US" b="1" dirty="0">
                <a:latin typeface="黑体" panose="02010609060101010101" pitchFamily="49" charset="-122"/>
                <a:ea typeface="黑体" panose="02010609060101010101" pitchFamily="49" charset="-122"/>
                <a:cs typeface="Times New Roman" pitchFamily="18" charset="0"/>
              </a:rPr>
              <a:t>高能物理云平台中的弹性计算资源管理</a:t>
            </a:r>
          </a:p>
        </p:txBody>
      </p:sp>
      <p:sp>
        <p:nvSpPr>
          <p:cNvPr id="7" name="灯片编号占位符 6"/>
          <p:cNvSpPr>
            <a:spLocks noGrp="1"/>
          </p:cNvSpPr>
          <p:nvPr>
            <p:ph type="sldNum" sz="quarter" idx="12"/>
          </p:nvPr>
        </p:nvSpPr>
        <p:spPr/>
        <p:txBody>
          <a:bodyPr/>
          <a:lstStyle/>
          <a:p>
            <a:fld id="{3BDE6A9D-7EC1-4431-9FEF-91E3586C3854}" type="slidenum">
              <a:rPr lang="zh-CN" altLang="en-US" smtClean="0"/>
              <a:pPr/>
              <a:t>11</a:t>
            </a:fld>
            <a:r>
              <a:rPr lang="en-US" altLang="zh-CN" dirty="0" smtClean="0"/>
              <a:t>/28</a:t>
            </a:r>
            <a:endParaRPr lang="zh-CN" altLang="en-US" dirty="0"/>
          </a:p>
        </p:txBody>
      </p:sp>
      <p:sp>
        <p:nvSpPr>
          <p:cNvPr id="9" name="椭圆 8"/>
          <p:cNvSpPr/>
          <p:nvPr/>
        </p:nvSpPr>
        <p:spPr>
          <a:xfrm>
            <a:off x="2365011" y="3394710"/>
            <a:ext cx="462771" cy="172310"/>
          </a:xfrm>
          <a:prstGeom prst="ellipse">
            <a:avLst/>
          </a:prstGeom>
          <a:solidFill>
            <a:srgbClr val="E2EF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tx1"/>
                </a:solidFill>
              </a:rPr>
              <a:t>Job</a:t>
            </a:r>
          </a:p>
        </p:txBody>
      </p:sp>
      <p:sp>
        <p:nvSpPr>
          <p:cNvPr id="48" name="圆角矩形 47"/>
          <p:cNvSpPr/>
          <p:nvPr/>
        </p:nvSpPr>
        <p:spPr>
          <a:xfrm>
            <a:off x="2545317" y="3874770"/>
            <a:ext cx="1960389" cy="1666494"/>
          </a:xfrm>
          <a:prstGeom prst="roundRect">
            <a:avLst>
              <a:gd name="adj" fmla="val 407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solidFill>
                <a:schemeClr val="tx1"/>
              </a:solidFill>
            </a:endParaRPr>
          </a:p>
        </p:txBody>
      </p:sp>
      <p:sp>
        <p:nvSpPr>
          <p:cNvPr id="58" name="椭圆 57"/>
          <p:cNvSpPr/>
          <p:nvPr/>
        </p:nvSpPr>
        <p:spPr>
          <a:xfrm>
            <a:off x="2726199" y="4133088"/>
            <a:ext cx="462771" cy="172310"/>
          </a:xfrm>
          <a:prstGeom prst="ellipse">
            <a:avLst/>
          </a:prstGeom>
          <a:solidFill>
            <a:srgbClr val="E2EF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tx1"/>
                </a:solidFill>
              </a:rPr>
              <a:t>Job</a:t>
            </a:r>
          </a:p>
        </p:txBody>
      </p:sp>
      <p:sp>
        <p:nvSpPr>
          <p:cNvPr id="59" name="椭圆 58"/>
          <p:cNvSpPr/>
          <p:nvPr/>
        </p:nvSpPr>
        <p:spPr>
          <a:xfrm>
            <a:off x="3265695" y="4137660"/>
            <a:ext cx="462771" cy="172310"/>
          </a:xfrm>
          <a:prstGeom prst="ellipse">
            <a:avLst/>
          </a:prstGeom>
          <a:solidFill>
            <a:srgbClr val="E2EF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tx1"/>
                </a:solidFill>
              </a:rPr>
              <a:t>Job</a:t>
            </a:r>
          </a:p>
        </p:txBody>
      </p:sp>
      <p:sp>
        <p:nvSpPr>
          <p:cNvPr id="60" name="椭圆 59"/>
          <p:cNvSpPr/>
          <p:nvPr/>
        </p:nvSpPr>
        <p:spPr>
          <a:xfrm>
            <a:off x="3812049" y="4135374"/>
            <a:ext cx="462771" cy="172310"/>
          </a:xfrm>
          <a:prstGeom prst="ellipse">
            <a:avLst/>
          </a:prstGeom>
          <a:solidFill>
            <a:srgbClr val="E2EF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tx1"/>
                </a:solidFill>
              </a:rPr>
              <a:t>Job</a:t>
            </a:r>
          </a:p>
        </p:txBody>
      </p:sp>
      <p:sp>
        <p:nvSpPr>
          <p:cNvPr id="63" name="椭圆 62"/>
          <p:cNvSpPr/>
          <p:nvPr/>
        </p:nvSpPr>
        <p:spPr>
          <a:xfrm>
            <a:off x="3277125" y="4526280"/>
            <a:ext cx="462771" cy="172310"/>
          </a:xfrm>
          <a:prstGeom prst="ellipse">
            <a:avLst/>
          </a:prstGeom>
          <a:solidFill>
            <a:srgbClr val="1136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bg1"/>
                </a:solidFill>
              </a:rPr>
              <a:t>Job</a:t>
            </a:r>
          </a:p>
        </p:txBody>
      </p:sp>
      <p:sp>
        <p:nvSpPr>
          <p:cNvPr id="64" name="椭圆 63"/>
          <p:cNvSpPr/>
          <p:nvPr/>
        </p:nvSpPr>
        <p:spPr>
          <a:xfrm>
            <a:off x="3823479" y="4523994"/>
            <a:ext cx="462771" cy="172310"/>
          </a:xfrm>
          <a:prstGeom prst="ellipse">
            <a:avLst/>
          </a:prstGeom>
          <a:solidFill>
            <a:srgbClr val="1136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bg1"/>
                </a:solidFill>
              </a:rPr>
              <a:t>Job</a:t>
            </a:r>
          </a:p>
        </p:txBody>
      </p:sp>
      <p:sp>
        <p:nvSpPr>
          <p:cNvPr id="67" name="矩形 66"/>
          <p:cNvSpPr/>
          <p:nvPr/>
        </p:nvSpPr>
        <p:spPr>
          <a:xfrm>
            <a:off x="3919991" y="2754147"/>
            <a:ext cx="822574" cy="259284"/>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b="1" dirty="0" err="1">
                <a:solidFill>
                  <a:schemeClr val="tx1"/>
                </a:solidFill>
              </a:rPr>
              <a:t>VCondor</a:t>
            </a:r>
            <a:endParaRPr lang="zh-CN" altLang="en-US" sz="1350" b="1" dirty="0">
              <a:solidFill>
                <a:schemeClr val="tx1"/>
              </a:solidFill>
            </a:endParaRPr>
          </a:p>
        </p:txBody>
      </p:sp>
      <p:sp>
        <p:nvSpPr>
          <p:cNvPr id="68" name="矩形 67"/>
          <p:cNvSpPr/>
          <p:nvPr/>
        </p:nvSpPr>
        <p:spPr>
          <a:xfrm>
            <a:off x="5292296" y="3267866"/>
            <a:ext cx="850846" cy="269276"/>
          </a:xfrm>
          <a:prstGeom prst="rect">
            <a:avLst/>
          </a:prstGeom>
          <a:solidFill>
            <a:srgbClr val="DBD2A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err="1">
                <a:solidFill>
                  <a:schemeClr val="tx1"/>
                </a:solidFill>
              </a:rPr>
              <a:t>VMQuota</a:t>
            </a:r>
            <a:endParaRPr lang="zh-CN" altLang="en-US" sz="1200" b="1" dirty="0">
              <a:solidFill>
                <a:schemeClr val="tx1"/>
              </a:solidFill>
            </a:endParaRPr>
          </a:p>
        </p:txBody>
      </p:sp>
      <p:cxnSp>
        <p:nvCxnSpPr>
          <p:cNvPr id="70" name="曲线连接符 69"/>
          <p:cNvCxnSpPr>
            <a:stCxn id="68" idx="0"/>
            <a:endCxn id="67" idx="3"/>
          </p:cNvCxnSpPr>
          <p:nvPr/>
        </p:nvCxnSpPr>
        <p:spPr>
          <a:xfrm rot="16200000" flipV="1">
            <a:off x="5038103" y="2588250"/>
            <a:ext cx="384077" cy="975155"/>
          </a:xfrm>
          <a:prstGeom prst="curvedConnector2">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sp>
        <p:nvSpPr>
          <p:cNvPr id="85" name="云形 84"/>
          <p:cNvSpPr/>
          <p:nvPr/>
        </p:nvSpPr>
        <p:spPr>
          <a:xfrm>
            <a:off x="6038258" y="2005056"/>
            <a:ext cx="1554601" cy="577406"/>
          </a:xfrm>
          <a:prstGeom prst="cloud">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err="1">
                <a:solidFill>
                  <a:schemeClr val="tx1"/>
                </a:solidFill>
              </a:rPr>
              <a:t>Openstack</a:t>
            </a:r>
            <a:endParaRPr lang="en-US" altLang="zh-CN" sz="1200" b="1" dirty="0">
              <a:solidFill>
                <a:schemeClr val="tx1"/>
              </a:solidFill>
            </a:endParaRPr>
          </a:p>
          <a:p>
            <a:pPr algn="ctr"/>
            <a:r>
              <a:rPr lang="en-US" altLang="zh-CN" sz="1200" b="1" dirty="0" err="1">
                <a:solidFill>
                  <a:schemeClr val="tx1"/>
                </a:solidFill>
              </a:rPr>
              <a:t>OpenNebula</a:t>
            </a:r>
            <a:endParaRPr lang="en-US" altLang="zh-CN" sz="1200" b="1" dirty="0">
              <a:solidFill>
                <a:schemeClr val="tx1"/>
              </a:solidFill>
            </a:endParaRPr>
          </a:p>
          <a:p>
            <a:pPr algn="ctr"/>
            <a:r>
              <a:rPr lang="en-US" altLang="zh-CN" sz="1200" b="1" dirty="0">
                <a:solidFill>
                  <a:schemeClr val="tx1"/>
                </a:solidFill>
              </a:rPr>
              <a:t>…</a:t>
            </a:r>
            <a:endParaRPr lang="zh-CN" altLang="en-US" sz="1200" b="1" dirty="0">
              <a:solidFill>
                <a:schemeClr val="tx1"/>
              </a:solidFill>
            </a:endParaRPr>
          </a:p>
        </p:txBody>
      </p:sp>
      <p:sp>
        <p:nvSpPr>
          <p:cNvPr id="87" name="圆角矩形 86"/>
          <p:cNvSpPr/>
          <p:nvPr/>
        </p:nvSpPr>
        <p:spPr>
          <a:xfrm>
            <a:off x="5953553" y="3874770"/>
            <a:ext cx="1960389" cy="1666494"/>
          </a:xfrm>
          <a:prstGeom prst="roundRect">
            <a:avLst>
              <a:gd name="adj" fmla="val 407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solidFill>
                <a:schemeClr val="tx1"/>
              </a:solidFill>
            </a:endParaRPr>
          </a:p>
        </p:txBody>
      </p:sp>
      <p:sp>
        <p:nvSpPr>
          <p:cNvPr id="89" name="矩形 88"/>
          <p:cNvSpPr/>
          <p:nvPr/>
        </p:nvSpPr>
        <p:spPr>
          <a:xfrm>
            <a:off x="6516934" y="4200486"/>
            <a:ext cx="334208" cy="342320"/>
          </a:xfrm>
          <a:prstGeom prst="rect">
            <a:avLst/>
          </a:prstGeom>
          <a:solidFill>
            <a:srgbClr val="1136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b="1" dirty="0">
                <a:solidFill>
                  <a:schemeClr val="bg1"/>
                </a:solidFill>
              </a:rPr>
              <a:t>WN</a:t>
            </a:r>
            <a:endParaRPr lang="zh-CN" altLang="en-US" sz="900" b="1" dirty="0">
              <a:solidFill>
                <a:schemeClr val="bg1"/>
              </a:solidFill>
            </a:endParaRPr>
          </a:p>
        </p:txBody>
      </p:sp>
      <p:sp>
        <p:nvSpPr>
          <p:cNvPr id="90" name="椭圆 89"/>
          <p:cNvSpPr/>
          <p:nvPr/>
        </p:nvSpPr>
        <p:spPr>
          <a:xfrm>
            <a:off x="6165342" y="4085795"/>
            <a:ext cx="462771" cy="172310"/>
          </a:xfrm>
          <a:prstGeom prst="ellipse">
            <a:avLst/>
          </a:prstGeom>
          <a:solidFill>
            <a:srgbClr val="1136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bg1"/>
                </a:solidFill>
              </a:rPr>
              <a:t>Job</a:t>
            </a:r>
          </a:p>
        </p:txBody>
      </p:sp>
      <p:sp>
        <p:nvSpPr>
          <p:cNvPr id="91" name="圆柱形 90"/>
          <p:cNvSpPr/>
          <p:nvPr/>
        </p:nvSpPr>
        <p:spPr>
          <a:xfrm>
            <a:off x="6297848" y="4496562"/>
            <a:ext cx="219456" cy="107832"/>
          </a:xfrm>
          <a:prstGeom prst="can">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p>
        </p:txBody>
      </p:sp>
      <p:sp>
        <p:nvSpPr>
          <p:cNvPr id="92" name="矩形 91"/>
          <p:cNvSpPr/>
          <p:nvPr/>
        </p:nvSpPr>
        <p:spPr>
          <a:xfrm>
            <a:off x="7371898" y="4211916"/>
            <a:ext cx="334208" cy="342320"/>
          </a:xfrm>
          <a:prstGeom prst="rect">
            <a:avLst/>
          </a:prstGeom>
          <a:solidFill>
            <a:srgbClr val="E2EF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b="1" dirty="0">
                <a:solidFill>
                  <a:schemeClr val="tx1"/>
                </a:solidFill>
              </a:rPr>
              <a:t>WN</a:t>
            </a:r>
            <a:endParaRPr lang="zh-CN" altLang="en-US" sz="900" b="1" dirty="0">
              <a:solidFill>
                <a:schemeClr val="tx1"/>
              </a:solidFill>
            </a:endParaRPr>
          </a:p>
        </p:txBody>
      </p:sp>
      <p:sp>
        <p:nvSpPr>
          <p:cNvPr id="93" name="椭圆 92"/>
          <p:cNvSpPr/>
          <p:nvPr/>
        </p:nvSpPr>
        <p:spPr>
          <a:xfrm>
            <a:off x="7020306" y="4097225"/>
            <a:ext cx="462771" cy="172310"/>
          </a:xfrm>
          <a:prstGeom prst="ellipse">
            <a:avLst/>
          </a:prstGeom>
          <a:solidFill>
            <a:srgbClr val="E2EF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tx1"/>
                </a:solidFill>
              </a:rPr>
              <a:t>Job</a:t>
            </a:r>
          </a:p>
        </p:txBody>
      </p:sp>
      <p:sp>
        <p:nvSpPr>
          <p:cNvPr id="94" name="圆柱形 93"/>
          <p:cNvSpPr/>
          <p:nvPr/>
        </p:nvSpPr>
        <p:spPr>
          <a:xfrm>
            <a:off x="7152812" y="4507992"/>
            <a:ext cx="219456" cy="107832"/>
          </a:xfrm>
          <a:prstGeom prst="can">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p>
        </p:txBody>
      </p:sp>
      <p:cxnSp>
        <p:nvCxnSpPr>
          <p:cNvPr id="99" name="直接箭头连接符 98"/>
          <p:cNvCxnSpPr>
            <a:endCxn id="9" idx="2"/>
          </p:cNvCxnSpPr>
          <p:nvPr/>
        </p:nvCxnSpPr>
        <p:spPr>
          <a:xfrm>
            <a:off x="2017251" y="3350133"/>
            <a:ext cx="347760" cy="130732"/>
          </a:xfrm>
          <a:prstGeom prst="straightConnector1">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3" name="直接箭头连接符 102"/>
          <p:cNvCxnSpPr>
            <a:stCxn id="9" idx="4"/>
            <a:endCxn id="58" idx="1"/>
          </p:cNvCxnSpPr>
          <p:nvPr/>
        </p:nvCxnSpPr>
        <p:spPr>
          <a:xfrm>
            <a:off x="2596397" y="3567020"/>
            <a:ext cx="197574" cy="591303"/>
          </a:xfrm>
          <a:prstGeom prst="straightConnector1">
            <a:avLst/>
          </a:prstGeom>
          <a:ln w="15875">
            <a:solidFill>
              <a:srgbClr val="FF3399"/>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8" name="直接箭头连接符 107"/>
          <p:cNvCxnSpPr>
            <a:stCxn id="60" idx="6"/>
          </p:cNvCxnSpPr>
          <p:nvPr/>
        </p:nvCxnSpPr>
        <p:spPr>
          <a:xfrm>
            <a:off x="4274820" y="4221529"/>
            <a:ext cx="553501" cy="346758"/>
          </a:xfrm>
          <a:prstGeom prst="straightConnector1">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6" name="直接箭头连接符 115"/>
          <p:cNvCxnSpPr>
            <a:stCxn id="64" idx="6"/>
          </p:cNvCxnSpPr>
          <p:nvPr/>
        </p:nvCxnSpPr>
        <p:spPr>
          <a:xfrm>
            <a:off x="4286250" y="4610149"/>
            <a:ext cx="521126" cy="214273"/>
          </a:xfrm>
          <a:prstGeom prst="straightConnector1">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36" name="曲线连接符 135"/>
          <p:cNvCxnSpPr>
            <a:endCxn id="68" idx="1"/>
          </p:cNvCxnSpPr>
          <p:nvPr/>
        </p:nvCxnSpPr>
        <p:spPr>
          <a:xfrm>
            <a:off x="4764153" y="2984142"/>
            <a:ext cx="528143" cy="418362"/>
          </a:xfrm>
          <a:prstGeom prst="curvedConnector3">
            <a:avLst>
              <a:gd name="adj1" fmla="val 50000"/>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直接箭头连接符 142"/>
          <p:cNvCxnSpPr/>
          <p:nvPr/>
        </p:nvCxnSpPr>
        <p:spPr>
          <a:xfrm flipV="1">
            <a:off x="5953553" y="2489455"/>
            <a:ext cx="313032" cy="785059"/>
          </a:xfrm>
          <a:prstGeom prst="straightConnector1">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直接箭头连接符 145"/>
          <p:cNvCxnSpPr/>
          <p:nvPr/>
        </p:nvCxnSpPr>
        <p:spPr>
          <a:xfrm flipH="1">
            <a:off x="6038257" y="2538815"/>
            <a:ext cx="299162" cy="743310"/>
          </a:xfrm>
          <a:prstGeom prst="straightConnector1">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直接箭头连接符 156"/>
          <p:cNvCxnSpPr/>
          <p:nvPr/>
        </p:nvCxnSpPr>
        <p:spPr>
          <a:xfrm>
            <a:off x="6906006" y="2581847"/>
            <a:ext cx="237938" cy="543383"/>
          </a:xfrm>
          <a:prstGeom prst="straightConnector1">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曲线连接符 161"/>
          <p:cNvCxnSpPr>
            <a:stCxn id="16" idx="2"/>
            <a:endCxn id="92" idx="0"/>
          </p:cNvCxnSpPr>
          <p:nvPr/>
        </p:nvCxnSpPr>
        <p:spPr>
          <a:xfrm rot="16200000" flipH="1">
            <a:off x="7052259" y="3725172"/>
            <a:ext cx="650589" cy="322898"/>
          </a:xfrm>
          <a:prstGeom prst="curvedConnector3">
            <a:avLst>
              <a:gd name="adj1" fmla="val 50000"/>
            </a:avLst>
          </a:prstGeom>
          <a:ln w="15875">
            <a:solidFill>
              <a:srgbClr val="66006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3" name="曲线连接符 192"/>
          <p:cNvCxnSpPr/>
          <p:nvPr/>
        </p:nvCxnSpPr>
        <p:spPr>
          <a:xfrm rot="5400000">
            <a:off x="3510374" y="3143326"/>
            <a:ext cx="855812" cy="607077"/>
          </a:xfrm>
          <a:prstGeom prst="curvedConnector3">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cxnSp>
        <p:nvCxnSpPr>
          <p:cNvPr id="212" name="曲线连接符 211"/>
          <p:cNvCxnSpPr>
            <a:stCxn id="221" idx="3"/>
            <a:endCxn id="90" idx="2"/>
          </p:cNvCxnSpPr>
          <p:nvPr/>
        </p:nvCxnSpPr>
        <p:spPr>
          <a:xfrm flipV="1">
            <a:off x="5605561" y="4171950"/>
            <a:ext cx="559781" cy="532947"/>
          </a:xfrm>
          <a:prstGeom prst="curvedConnector3">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16" name="曲线连接符 215"/>
          <p:cNvCxnSpPr>
            <a:endCxn id="93" idx="0"/>
          </p:cNvCxnSpPr>
          <p:nvPr/>
        </p:nvCxnSpPr>
        <p:spPr>
          <a:xfrm flipV="1">
            <a:off x="5619087" y="4097226"/>
            <a:ext cx="1632605" cy="349178"/>
          </a:xfrm>
          <a:prstGeom prst="curvedConnector4">
            <a:avLst>
              <a:gd name="adj1" fmla="val 13089"/>
              <a:gd name="adj2" fmla="val 131425"/>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21" name="圆角矩形 220"/>
          <p:cNvSpPr/>
          <p:nvPr/>
        </p:nvSpPr>
        <p:spPr>
          <a:xfrm>
            <a:off x="4816891" y="4383423"/>
            <a:ext cx="788670" cy="64294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1" dirty="0">
              <a:solidFill>
                <a:schemeClr val="tx1"/>
              </a:solidFill>
            </a:endParaRPr>
          </a:p>
        </p:txBody>
      </p:sp>
      <p:cxnSp>
        <p:nvCxnSpPr>
          <p:cNvPr id="238" name="直接箭头连接符 237"/>
          <p:cNvCxnSpPr>
            <a:endCxn id="241" idx="2"/>
          </p:cNvCxnSpPr>
          <p:nvPr/>
        </p:nvCxnSpPr>
        <p:spPr>
          <a:xfrm>
            <a:off x="1703916" y="4217201"/>
            <a:ext cx="199406" cy="52334"/>
          </a:xfrm>
          <a:prstGeom prst="straightConnector1">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41" name="椭圆 240"/>
          <p:cNvSpPr/>
          <p:nvPr/>
        </p:nvSpPr>
        <p:spPr>
          <a:xfrm>
            <a:off x="1903322" y="4183380"/>
            <a:ext cx="462771" cy="172310"/>
          </a:xfrm>
          <a:prstGeom prst="ellipse">
            <a:avLst/>
          </a:prstGeom>
          <a:solidFill>
            <a:srgbClr val="1136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rPr>
              <a:t>Job</a:t>
            </a:r>
          </a:p>
        </p:txBody>
      </p:sp>
      <p:cxnSp>
        <p:nvCxnSpPr>
          <p:cNvPr id="243" name="直接箭头连接符 242"/>
          <p:cNvCxnSpPr>
            <a:endCxn id="63" idx="2"/>
          </p:cNvCxnSpPr>
          <p:nvPr/>
        </p:nvCxnSpPr>
        <p:spPr>
          <a:xfrm>
            <a:off x="2412811" y="4316093"/>
            <a:ext cx="864314" cy="296342"/>
          </a:xfrm>
          <a:prstGeom prst="straightConnector1">
            <a:avLst/>
          </a:prstGeom>
          <a:ln w="15875">
            <a:solidFill>
              <a:srgbClr val="FF3399"/>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56" name="文本框 255"/>
          <p:cNvSpPr txBox="1"/>
          <p:nvPr/>
        </p:nvSpPr>
        <p:spPr>
          <a:xfrm>
            <a:off x="2105209" y="3251888"/>
            <a:ext cx="258301" cy="219291"/>
          </a:xfrm>
          <a:prstGeom prst="rect">
            <a:avLst/>
          </a:prstGeom>
          <a:noFill/>
        </p:spPr>
        <p:txBody>
          <a:bodyPr wrap="square" rtlCol="0">
            <a:spAutoFit/>
          </a:bodyPr>
          <a:lstStyle/>
          <a:p>
            <a:pPr algn="ctr"/>
            <a:r>
              <a:rPr lang="en-US" altLang="zh-CN" sz="825" dirty="0"/>
              <a:t>1</a:t>
            </a:r>
            <a:endParaRPr lang="zh-CN" altLang="en-US" sz="825" dirty="0"/>
          </a:p>
        </p:txBody>
      </p:sp>
      <p:sp>
        <p:nvSpPr>
          <p:cNvPr id="257" name="文本框 256"/>
          <p:cNvSpPr txBox="1"/>
          <p:nvPr/>
        </p:nvSpPr>
        <p:spPr>
          <a:xfrm>
            <a:off x="3658905" y="3300598"/>
            <a:ext cx="258301" cy="219291"/>
          </a:xfrm>
          <a:prstGeom prst="rect">
            <a:avLst/>
          </a:prstGeom>
          <a:noFill/>
        </p:spPr>
        <p:txBody>
          <a:bodyPr wrap="square" rtlCol="0">
            <a:spAutoFit/>
          </a:bodyPr>
          <a:lstStyle/>
          <a:p>
            <a:pPr algn="ctr"/>
            <a:r>
              <a:rPr lang="en-US" altLang="zh-CN" sz="825" dirty="0"/>
              <a:t>3</a:t>
            </a:r>
            <a:endParaRPr lang="zh-CN" altLang="en-US" sz="825" dirty="0"/>
          </a:p>
        </p:txBody>
      </p:sp>
      <p:sp>
        <p:nvSpPr>
          <p:cNvPr id="258" name="文本框 257"/>
          <p:cNvSpPr txBox="1"/>
          <p:nvPr/>
        </p:nvSpPr>
        <p:spPr>
          <a:xfrm>
            <a:off x="4767615" y="3010276"/>
            <a:ext cx="258301" cy="219291"/>
          </a:xfrm>
          <a:prstGeom prst="rect">
            <a:avLst/>
          </a:prstGeom>
          <a:noFill/>
        </p:spPr>
        <p:txBody>
          <a:bodyPr wrap="square" rtlCol="0">
            <a:spAutoFit/>
          </a:bodyPr>
          <a:lstStyle/>
          <a:p>
            <a:pPr algn="ctr"/>
            <a:r>
              <a:rPr lang="en-US" altLang="zh-CN" sz="825" dirty="0"/>
              <a:t>4</a:t>
            </a:r>
            <a:endParaRPr lang="zh-CN" altLang="en-US" sz="825" dirty="0"/>
          </a:p>
        </p:txBody>
      </p:sp>
      <p:sp>
        <p:nvSpPr>
          <p:cNvPr id="259" name="文本框 258"/>
          <p:cNvSpPr txBox="1"/>
          <p:nvPr/>
        </p:nvSpPr>
        <p:spPr>
          <a:xfrm>
            <a:off x="5931965" y="2695384"/>
            <a:ext cx="258301" cy="219291"/>
          </a:xfrm>
          <a:prstGeom prst="rect">
            <a:avLst/>
          </a:prstGeom>
          <a:noFill/>
        </p:spPr>
        <p:txBody>
          <a:bodyPr wrap="square" rtlCol="0">
            <a:spAutoFit/>
          </a:bodyPr>
          <a:lstStyle/>
          <a:p>
            <a:pPr algn="ctr"/>
            <a:r>
              <a:rPr lang="en-US" altLang="zh-CN" sz="825" dirty="0"/>
              <a:t>5</a:t>
            </a:r>
            <a:endParaRPr lang="zh-CN" altLang="en-US" sz="825" dirty="0"/>
          </a:p>
        </p:txBody>
      </p:sp>
      <p:sp>
        <p:nvSpPr>
          <p:cNvPr id="260" name="文本框 259"/>
          <p:cNvSpPr txBox="1"/>
          <p:nvPr/>
        </p:nvSpPr>
        <p:spPr>
          <a:xfrm>
            <a:off x="5189138" y="2810442"/>
            <a:ext cx="258301" cy="219291"/>
          </a:xfrm>
          <a:prstGeom prst="rect">
            <a:avLst/>
          </a:prstGeom>
          <a:noFill/>
        </p:spPr>
        <p:txBody>
          <a:bodyPr wrap="square" rtlCol="0">
            <a:spAutoFit/>
          </a:bodyPr>
          <a:lstStyle/>
          <a:p>
            <a:pPr algn="ctr"/>
            <a:r>
              <a:rPr lang="en-US" altLang="zh-CN" sz="825" dirty="0"/>
              <a:t>6</a:t>
            </a:r>
            <a:endParaRPr lang="zh-CN" altLang="en-US" sz="825" dirty="0"/>
          </a:p>
        </p:txBody>
      </p:sp>
      <p:cxnSp>
        <p:nvCxnSpPr>
          <p:cNvPr id="261" name="曲线连接符 260"/>
          <p:cNvCxnSpPr>
            <a:stCxn id="67" idx="0"/>
          </p:cNvCxnSpPr>
          <p:nvPr/>
        </p:nvCxnSpPr>
        <p:spPr>
          <a:xfrm rot="5400000" flipH="1" flipV="1">
            <a:off x="4953317" y="1542124"/>
            <a:ext cx="589985" cy="1834064"/>
          </a:xfrm>
          <a:prstGeom prst="curvedConnector2">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sp>
        <p:nvSpPr>
          <p:cNvPr id="271" name="文本框 270"/>
          <p:cNvSpPr txBox="1"/>
          <p:nvPr/>
        </p:nvSpPr>
        <p:spPr>
          <a:xfrm>
            <a:off x="4828837" y="2150680"/>
            <a:ext cx="258301" cy="219291"/>
          </a:xfrm>
          <a:prstGeom prst="rect">
            <a:avLst/>
          </a:prstGeom>
          <a:noFill/>
        </p:spPr>
        <p:txBody>
          <a:bodyPr wrap="square" rtlCol="0">
            <a:spAutoFit/>
          </a:bodyPr>
          <a:lstStyle/>
          <a:p>
            <a:pPr algn="ctr"/>
            <a:r>
              <a:rPr lang="en-US" altLang="zh-CN" sz="825" dirty="0"/>
              <a:t>7</a:t>
            </a:r>
            <a:endParaRPr lang="zh-CN" altLang="en-US" sz="825" dirty="0"/>
          </a:p>
        </p:txBody>
      </p:sp>
      <p:sp>
        <p:nvSpPr>
          <p:cNvPr id="272" name="文本框 271"/>
          <p:cNvSpPr txBox="1"/>
          <p:nvPr/>
        </p:nvSpPr>
        <p:spPr>
          <a:xfrm>
            <a:off x="6986821" y="2717608"/>
            <a:ext cx="258301" cy="219291"/>
          </a:xfrm>
          <a:prstGeom prst="rect">
            <a:avLst/>
          </a:prstGeom>
          <a:noFill/>
        </p:spPr>
        <p:txBody>
          <a:bodyPr wrap="square" rtlCol="0">
            <a:spAutoFit/>
          </a:bodyPr>
          <a:lstStyle/>
          <a:p>
            <a:pPr algn="ctr"/>
            <a:r>
              <a:rPr lang="en-US" altLang="zh-CN" sz="825" dirty="0"/>
              <a:t>8</a:t>
            </a:r>
            <a:endParaRPr lang="zh-CN" altLang="en-US" sz="825" dirty="0"/>
          </a:p>
        </p:txBody>
      </p:sp>
      <p:sp>
        <p:nvSpPr>
          <p:cNvPr id="273" name="文本框 272"/>
          <p:cNvSpPr txBox="1"/>
          <p:nvPr/>
        </p:nvSpPr>
        <p:spPr>
          <a:xfrm>
            <a:off x="7181897" y="3626820"/>
            <a:ext cx="258301" cy="219291"/>
          </a:xfrm>
          <a:prstGeom prst="rect">
            <a:avLst/>
          </a:prstGeom>
          <a:noFill/>
        </p:spPr>
        <p:txBody>
          <a:bodyPr wrap="square" rtlCol="0">
            <a:spAutoFit/>
          </a:bodyPr>
          <a:lstStyle/>
          <a:p>
            <a:pPr algn="ctr"/>
            <a:r>
              <a:rPr lang="en-US" altLang="zh-CN" sz="825" dirty="0"/>
              <a:t>9</a:t>
            </a:r>
            <a:endParaRPr lang="zh-CN" altLang="en-US" sz="825" dirty="0"/>
          </a:p>
        </p:txBody>
      </p:sp>
      <p:sp>
        <p:nvSpPr>
          <p:cNvPr id="274" name="文本框 273"/>
          <p:cNvSpPr txBox="1"/>
          <p:nvPr/>
        </p:nvSpPr>
        <p:spPr>
          <a:xfrm>
            <a:off x="4486609" y="4243368"/>
            <a:ext cx="258301" cy="346249"/>
          </a:xfrm>
          <a:prstGeom prst="rect">
            <a:avLst/>
          </a:prstGeom>
          <a:noFill/>
        </p:spPr>
        <p:txBody>
          <a:bodyPr wrap="square" rtlCol="0">
            <a:spAutoFit/>
          </a:bodyPr>
          <a:lstStyle/>
          <a:p>
            <a:pPr algn="ctr"/>
            <a:r>
              <a:rPr lang="en-US" altLang="zh-CN" sz="825" dirty="0"/>
              <a:t>10</a:t>
            </a:r>
            <a:endParaRPr lang="zh-CN" altLang="en-US" sz="825" dirty="0"/>
          </a:p>
        </p:txBody>
      </p:sp>
      <p:sp>
        <p:nvSpPr>
          <p:cNvPr id="275" name="文本框 274"/>
          <p:cNvSpPr txBox="1"/>
          <p:nvPr/>
        </p:nvSpPr>
        <p:spPr>
          <a:xfrm>
            <a:off x="5574690" y="4145264"/>
            <a:ext cx="258301" cy="346249"/>
          </a:xfrm>
          <a:prstGeom prst="rect">
            <a:avLst/>
          </a:prstGeom>
          <a:noFill/>
        </p:spPr>
        <p:txBody>
          <a:bodyPr wrap="square" rtlCol="0">
            <a:spAutoFit/>
          </a:bodyPr>
          <a:lstStyle/>
          <a:p>
            <a:pPr algn="ctr"/>
            <a:r>
              <a:rPr lang="en-US" altLang="zh-CN" sz="825" dirty="0"/>
              <a:t>11</a:t>
            </a:r>
            <a:endParaRPr lang="zh-CN" altLang="en-US" sz="825" dirty="0"/>
          </a:p>
        </p:txBody>
      </p:sp>
      <p:sp>
        <p:nvSpPr>
          <p:cNvPr id="277" name="文本框 276"/>
          <p:cNvSpPr txBox="1"/>
          <p:nvPr/>
        </p:nvSpPr>
        <p:spPr>
          <a:xfrm>
            <a:off x="2957585" y="5175189"/>
            <a:ext cx="1062508" cy="415498"/>
          </a:xfrm>
          <a:prstGeom prst="rect">
            <a:avLst/>
          </a:prstGeom>
          <a:noFill/>
        </p:spPr>
        <p:txBody>
          <a:bodyPr wrap="square" rtlCol="0">
            <a:spAutoFit/>
          </a:bodyPr>
          <a:lstStyle/>
          <a:p>
            <a:pPr algn="ctr"/>
            <a:r>
              <a:rPr lang="en-US" altLang="zh-CN" sz="1050" b="1" dirty="0"/>
              <a:t>CONDOR POOL OF JOBS</a:t>
            </a:r>
            <a:endParaRPr lang="zh-CN" altLang="en-US" sz="1050" b="1" dirty="0"/>
          </a:p>
        </p:txBody>
      </p:sp>
      <p:sp>
        <p:nvSpPr>
          <p:cNvPr id="278" name="文本框 277"/>
          <p:cNvSpPr txBox="1"/>
          <p:nvPr/>
        </p:nvSpPr>
        <p:spPr>
          <a:xfrm>
            <a:off x="6374752" y="5173928"/>
            <a:ext cx="1062508" cy="415498"/>
          </a:xfrm>
          <a:prstGeom prst="rect">
            <a:avLst/>
          </a:prstGeom>
          <a:noFill/>
        </p:spPr>
        <p:txBody>
          <a:bodyPr wrap="square" rtlCol="0">
            <a:spAutoFit/>
          </a:bodyPr>
          <a:lstStyle/>
          <a:p>
            <a:pPr algn="ctr"/>
            <a:r>
              <a:rPr lang="en-US" altLang="zh-CN" sz="1050" b="1" dirty="0"/>
              <a:t>CONDOR POOL OF NODES</a:t>
            </a:r>
            <a:endParaRPr lang="zh-CN" altLang="en-US" sz="1050" b="1" dirty="0"/>
          </a:p>
        </p:txBody>
      </p:sp>
      <p:sp>
        <p:nvSpPr>
          <p:cNvPr id="300" name="文本框 299"/>
          <p:cNvSpPr txBox="1"/>
          <p:nvPr/>
        </p:nvSpPr>
        <p:spPr>
          <a:xfrm>
            <a:off x="1094419" y="4328240"/>
            <a:ext cx="725871" cy="230832"/>
          </a:xfrm>
          <a:prstGeom prst="rect">
            <a:avLst/>
          </a:prstGeom>
          <a:noFill/>
        </p:spPr>
        <p:txBody>
          <a:bodyPr wrap="square" rtlCol="0">
            <a:spAutoFit/>
          </a:bodyPr>
          <a:lstStyle/>
          <a:p>
            <a:pPr algn="ctr"/>
            <a:r>
              <a:rPr lang="en-US" altLang="zh-CN" sz="900" dirty="0">
                <a:solidFill>
                  <a:schemeClr val="accent6">
                    <a:lumMod val="75000"/>
                  </a:schemeClr>
                </a:solidFill>
              </a:rPr>
              <a:t>JUNO</a:t>
            </a:r>
            <a:endParaRPr lang="zh-CN" altLang="en-US" sz="900" dirty="0">
              <a:solidFill>
                <a:schemeClr val="accent6">
                  <a:lumMod val="75000"/>
                </a:schemeClr>
              </a:solidFill>
            </a:endParaRPr>
          </a:p>
        </p:txBody>
      </p:sp>
      <p:sp>
        <p:nvSpPr>
          <p:cNvPr id="301" name="文本框 300"/>
          <p:cNvSpPr txBox="1"/>
          <p:nvPr/>
        </p:nvSpPr>
        <p:spPr>
          <a:xfrm>
            <a:off x="1413077" y="3477436"/>
            <a:ext cx="725871" cy="230832"/>
          </a:xfrm>
          <a:prstGeom prst="rect">
            <a:avLst/>
          </a:prstGeom>
          <a:noFill/>
        </p:spPr>
        <p:txBody>
          <a:bodyPr wrap="square" rtlCol="0">
            <a:spAutoFit/>
          </a:bodyPr>
          <a:lstStyle/>
          <a:p>
            <a:pPr algn="ctr"/>
            <a:r>
              <a:rPr lang="en-US" altLang="zh-CN" sz="900" dirty="0">
                <a:solidFill>
                  <a:srgbClr val="92D050"/>
                </a:solidFill>
              </a:rPr>
              <a:t>LHAASO</a:t>
            </a:r>
            <a:endParaRPr lang="zh-CN" altLang="en-US" sz="900" dirty="0">
              <a:solidFill>
                <a:srgbClr val="92D050"/>
              </a:solidFill>
            </a:endParaRPr>
          </a:p>
        </p:txBody>
      </p:sp>
      <p:sp>
        <p:nvSpPr>
          <p:cNvPr id="303" name="文本框 302"/>
          <p:cNvSpPr txBox="1"/>
          <p:nvPr/>
        </p:nvSpPr>
        <p:spPr>
          <a:xfrm>
            <a:off x="7152811" y="2712338"/>
            <a:ext cx="991337" cy="213585"/>
          </a:xfrm>
          <a:prstGeom prst="rect">
            <a:avLst/>
          </a:prstGeom>
          <a:noFill/>
        </p:spPr>
        <p:txBody>
          <a:bodyPr wrap="square" rtlCol="0">
            <a:spAutoFit/>
          </a:bodyPr>
          <a:lstStyle/>
          <a:p>
            <a:r>
              <a:rPr lang="en-US" altLang="zh-CN" sz="788" dirty="0"/>
              <a:t>VM Creation</a:t>
            </a:r>
            <a:endParaRPr lang="zh-CN" altLang="en-US" sz="788" dirty="0"/>
          </a:p>
        </p:txBody>
      </p:sp>
      <p:cxnSp>
        <p:nvCxnSpPr>
          <p:cNvPr id="11" name="直接连接符 10"/>
          <p:cNvCxnSpPr/>
          <p:nvPr/>
        </p:nvCxnSpPr>
        <p:spPr>
          <a:xfrm>
            <a:off x="4807376" y="4604394"/>
            <a:ext cx="81171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4816891" y="4408075"/>
            <a:ext cx="1080407" cy="230832"/>
          </a:xfrm>
          <a:prstGeom prst="rect">
            <a:avLst/>
          </a:prstGeom>
          <a:noFill/>
        </p:spPr>
        <p:txBody>
          <a:bodyPr wrap="square" rtlCol="0">
            <a:spAutoFit/>
          </a:bodyPr>
          <a:lstStyle/>
          <a:p>
            <a:r>
              <a:rPr lang="en-US" altLang="zh-CN" sz="900" b="1" dirty="0"/>
              <a:t>Job Scheduler</a:t>
            </a:r>
            <a:endParaRPr lang="zh-CN" altLang="en-US" sz="900" b="1" dirty="0"/>
          </a:p>
        </p:txBody>
      </p:sp>
      <p:pic>
        <p:nvPicPr>
          <p:cNvPr id="14" name="图片 13"/>
          <p:cNvPicPr>
            <a:picLocks noChangeAspect="1"/>
          </p:cNvPicPr>
          <p:nvPr/>
        </p:nvPicPr>
        <p:blipFill>
          <a:blip r:embed="rId5"/>
          <a:stretch>
            <a:fillRect/>
          </a:stretch>
        </p:blipFill>
        <p:spPr>
          <a:xfrm>
            <a:off x="4840543" y="4695499"/>
            <a:ext cx="761216" cy="231350"/>
          </a:xfrm>
          <a:prstGeom prst="rect">
            <a:avLst/>
          </a:prstGeom>
        </p:spPr>
      </p:pic>
      <p:sp>
        <p:nvSpPr>
          <p:cNvPr id="3" name="文本框 2"/>
          <p:cNvSpPr txBox="1"/>
          <p:nvPr/>
        </p:nvSpPr>
        <p:spPr>
          <a:xfrm>
            <a:off x="1699300" y="2410884"/>
            <a:ext cx="1879600" cy="461665"/>
          </a:xfrm>
          <a:prstGeom prst="rect">
            <a:avLst/>
          </a:prstGeom>
          <a:solidFill>
            <a:schemeClr val="bg2"/>
          </a:solidFill>
        </p:spPr>
        <p:txBody>
          <a:bodyPr wrap="square" rtlCol="0">
            <a:spAutoFit/>
          </a:bodyPr>
          <a:lstStyle/>
          <a:p>
            <a:r>
              <a:rPr lang="en-US" altLang="zh-CN" sz="1200" dirty="0"/>
              <a:t>2. Jobs enter the condor pool and queue up.</a:t>
            </a:r>
            <a:endParaRPr lang="zh-CN" altLang="en-US" sz="1200" dirty="0"/>
          </a:p>
        </p:txBody>
      </p:sp>
      <p:cxnSp>
        <p:nvCxnSpPr>
          <p:cNvPr id="6" name="直接连接符 5"/>
          <p:cNvCxnSpPr/>
          <p:nvPr/>
        </p:nvCxnSpPr>
        <p:spPr>
          <a:xfrm>
            <a:off x="2747148" y="2877302"/>
            <a:ext cx="306697" cy="10051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82230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6839350" y="3109222"/>
            <a:ext cx="753509" cy="452105"/>
          </a:xfrm>
          <a:prstGeom prst="rect">
            <a:avLst/>
          </a:prstGeom>
        </p:spPr>
      </p:pic>
      <p:pic>
        <p:nvPicPr>
          <p:cNvPr id="83" name="图片 82"/>
          <p:cNvPicPr>
            <a:picLocks noChangeAspect="1"/>
          </p:cNvPicPr>
          <p:nvPr/>
        </p:nvPicPr>
        <p:blipFill>
          <a:blip r:embed="rId4"/>
          <a:stretch>
            <a:fillRect/>
          </a:stretch>
        </p:blipFill>
        <p:spPr>
          <a:xfrm>
            <a:off x="1068248" y="3882492"/>
            <a:ext cx="728953" cy="555932"/>
          </a:xfrm>
          <a:prstGeom prst="rect">
            <a:avLst/>
          </a:prstGeom>
        </p:spPr>
      </p:pic>
      <p:pic>
        <p:nvPicPr>
          <p:cNvPr id="15" name="图片 14"/>
          <p:cNvPicPr>
            <a:picLocks noChangeAspect="1"/>
          </p:cNvPicPr>
          <p:nvPr/>
        </p:nvPicPr>
        <p:blipFill>
          <a:blip r:embed="rId4"/>
          <a:stretch>
            <a:fillRect/>
          </a:stretch>
        </p:blipFill>
        <p:spPr>
          <a:xfrm>
            <a:off x="1354773" y="3054273"/>
            <a:ext cx="728953" cy="555932"/>
          </a:xfrm>
          <a:prstGeom prst="rect">
            <a:avLst/>
          </a:prstGeom>
        </p:spPr>
      </p:pic>
      <p:sp>
        <p:nvSpPr>
          <p:cNvPr id="276" name="矩形 275"/>
          <p:cNvSpPr/>
          <p:nvPr/>
        </p:nvSpPr>
        <p:spPr>
          <a:xfrm>
            <a:off x="932688" y="1913382"/>
            <a:ext cx="7303770" cy="38541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标题 1"/>
          <p:cNvSpPr txBox="1">
            <a:spLocks/>
          </p:cNvSpPr>
          <p:nvPr/>
        </p:nvSpPr>
        <p:spPr>
          <a:xfrm>
            <a:off x="1143000" y="217587"/>
            <a:ext cx="6858000" cy="984947"/>
          </a:xfrm>
          <a:prstGeom prst="rect">
            <a:avLst/>
          </a:prstGeom>
          <a:noFill/>
        </p:spPr>
        <p:txBody>
          <a:bodyPr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zh-CN" sz="2100" dirty="0">
                <a:solidFill>
                  <a:schemeClr val="bg1"/>
                </a:solidFill>
                <a:latin typeface="Times New Roman" pitchFamily="18" charset="0"/>
                <a:cs typeface="Times New Roman" pitchFamily="18" charset="0"/>
              </a:rPr>
              <a:t> Resource pool expansion</a:t>
            </a:r>
            <a:endParaRPr lang="zh-CN" altLang="en-US" sz="2100" dirty="0">
              <a:solidFill>
                <a:schemeClr val="bg1"/>
              </a:solidFill>
              <a:latin typeface="Times New Roman" pitchFamily="18" charset="0"/>
              <a:cs typeface="Times New Roman" pitchFamily="18" charset="0"/>
            </a:endParaRPr>
          </a:p>
        </p:txBody>
      </p:sp>
      <p:sp>
        <p:nvSpPr>
          <p:cNvPr id="2" name="日期占位符 1"/>
          <p:cNvSpPr>
            <a:spLocks noGrp="1"/>
          </p:cNvSpPr>
          <p:nvPr>
            <p:ph type="dt" sz="half" idx="10"/>
          </p:nvPr>
        </p:nvSpPr>
        <p:spPr/>
        <p:txBody>
          <a:bodyPr/>
          <a:lstStyle/>
          <a:p>
            <a:r>
              <a:rPr lang="en-US" altLang="zh-CN" dirty="0"/>
              <a:t>2017/07/05</a:t>
            </a:r>
            <a:endParaRPr lang="zh-CN" altLang="en-US" dirty="0"/>
          </a:p>
        </p:txBody>
      </p:sp>
      <p:sp>
        <p:nvSpPr>
          <p:cNvPr id="5" name="页脚占位符 4"/>
          <p:cNvSpPr>
            <a:spLocks noGrp="1"/>
          </p:cNvSpPr>
          <p:nvPr>
            <p:ph type="ftr" sz="quarter" idx="11"/>
          </p:nvPr>
        </p:nvSpPr>
        <p:spPr/>
        <p:txBody>
          <a:bodyPr/>
          <a:lstStyle/>
          <a:p>
            <a:r>
              <a:rPr lang="zh-CN" altLang="en-US" b="1" dirty="0">
                <a:latin typeface="黑体" panose="02010609060101010101" pitchFamily="49" charset="-122"/>
                <a:ea typeface="黑体" panose="02010609060101010101" pitchFamily="49" charset="-122"/>
                <a:cs typeface="Times New Roman" pitchFamily="18" charset="0"/>
              </a:rPr>
              <a:t>高能物理云平台中的弹性计算资源管理</a:t>
            </a:r>
          </a:p>
        </p:txBody>
      </p:sp>
      <p:sp>
        <p:nvSpPr>
          <p:cNvPr id="7" name="灯片编号占位符 6"/>
          <p:cNvSpPr>
            <a:spLocks noGrp="1"/>
          </p:cNvSpPr>
          <p:nvPr>
            <p:ph type="sldNum" sz="quarter" idx="12"/>
          </p:nvPr>
        </p:nvSpPr>
        <p:spPr/>
        <p:txBody>
          <a:bodyPr/>
          <a:lstStyle/>
          <a:p>
            <a:fld id="{3BDE6A9D-7EC1-4431-9FEF-91E3586C3854}" type="slidenum">
              <a:rPr lang="zh-CN" altLang="en-US" smtClean="0"/>
              <a:pPr/>
              <a:t>12</a:t>
            </a:fld>
            <a:r>
              <a:rPr lang="en-US" altLang="zh-CN" dirty="0" smtClean="0"/>
              <a:t>/28</a:t>
            </a:r>
            <a:endParaRPr lang="zh-CN" altLang="en-US" dirty="0"/>
          </a:p>
        </p:txBody>
      </p:sp>
      <p:sp>
        <p:nvSpPr>
          <p:cNvPr id="9" name="椭圆 8"/>
          <p:cNvSpPr/>
          <p:nvPr/>
        </p:nvSpPr>
        <p:spPr>
          <a:xfrm>
            <a:off x="2365011" y="3394710"/>
            <a:ext cx="462771" cy="172310"/>
          </a:xfrm>
          <a:prstGeom prst="ellipse">
            <a:avLst/>
          </a:prstGeom>
          <a:solidFill>
            <a:srgbClr val="E2EF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tx1"/>
                </a:solidFill>
              </a:rPr>
              <a:t>Job</a:t>
            </a:r>
          </a:p>
        </p:txBody>
      </p:sp>
      <p:sp>
        <p:nvSpPr>
          <p:cNvPr id="48" name="圆角矩形 47"/>
          <p:cNvSpPr/>
          <p:nvPr/>
        </p:nvSpPr>
        <p:spPr>
          <a:xfrm>
            <a:off x="2545317" y="3874770"/>
            <a:ext cx="1960389" cy="1666494"/>
          </a:xfrm>
          <a:prstGeom prst="roundRect">
            <a:avLst>
              <a:gd name="adj" fmla="val 407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solidFill>
                <a:schemeClr val="tx1"/>
              </a:solidFill>
            </a:endParaRPr>
          </a:p>
        </p:txBody>
      </p:sp>
      <p:sp>
        <p:nvSpPr>
          <p:cNvPr id="58" name="椭圆 57"/>
          <p:cNvSpPr/>
          <p:nvPr/>
        </p:nvSpPr>
        <p:spPr>
          <a:xfrm>
            <a:off x="2726199" y="4133088"/>
            <a:ext cx="462771" cy="172310"/>
          </a:xfrm>
          <a:prstGeom prst="ellipse">
            <a:avLst/>
          </a:prstGeom>
          <a:solidFill>
            <a:srgbClr val="E2EF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tx1"/>
                </a:solidFill>
              </a:rPr>
              <a:t>Job</a:t>
            </a:r>
          </a:p>
        </p:txBody>
      </p:sp>
      <p:sp>
        <p:nvSpPr>
          <p:cNvPr id="59" name="椭圆 58"/>
          <p:cNvSpPr/>
          <p:nvPr/>
        </p:nvSpPr>
        <p:spPr>
          <a:xfrm>
            <a:off x="3265695" y="4137660"/>
            <a:ext cx="462771" cy="172310"/>
          </a:xfrm>
          <a:prstGeom prst="ellipse">
            <a:avLst/>
          </a:prstGeom>
          <a:solidFill>
            <a:srgbClr val="E2EF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tx1"/>
                </a:solidFill>
              </a:rPr>
              <a:t>Job</a:t>
            </a:r>
          </a:p>
        </p:txBody>
      </p:sp>
      <p:sp>
        <p:nvSpPr>
          <p:cNvPr id="60" name="椭圆 59"/>
          <p:cNvSpPr/>
          <p:nvPr/>
        </p:nvSpPr>
        <p:spPr>
          <a:xfrm>
            <a:off x="3812049" y="4135374"/>
            <a:ext cx="462771" cy="172310"/>
          </a:xfrm>
          <a:prstGeom prst="ellipse">
            <a:avLst/>
          </a:prstGeom>
          <a:solidFill>
            <a:srgbClr val="E2EF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tx1"/>
                </a:solidFill>
              </a:rPr>
              <a:t>Job</a:t>
            </a:r>
          </a:p>
        </p:txBody>
      </p:sp>
      <p:sp>
        <p:nvSpPr>
          <p:cNvPr id="63" name="椭圆 62"/>
          <p:cNvSpPr/>
          <p:nvPr/>
        </p:nvSpPr>
        <p:spPr>
          <a:xfrm>
            <a:off x="3277125" y="4526280"/>
            <a:ext cx="462771" cy="172310"/>
          </a:xfrm>
          <a:prstGeom prst="ellipse">
            <a:avLst/>
          </a:prstGeom>
          <a:solidFill>
            <a:srgbClr val="1136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bg1"/>
                </a:solidFill>
              </a:rPr>
              <a:t>Job</a:t>
            </a:r>
          </a:p>
        </p:txBody>
      </p:sp>
      <p:sp>
        <p:nvSpPr>
          <p:cNvPr id="64" name="椭圆 63"/>
          <p:cNvSpPr/>
          <p:nvPr/>
        </p:nvSpPr>
        <p:spPr>
          <a:xfrm>
            <a:off x="3823479" y="4523994"/>
            <a:ext cx="462771" cy="172310"/>
          </a:xfrm>
          <a:prstGeom prst="ellipse">
            <a:avLst/>
          </a:prstGeom>
          <a:solidFill>
            <a:srgbClr val="1136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bg1"/>
                </a:solidFill>
              </a:rPr>
              <a:t>Job</a:t>
            </a:r>
          </a:p>
        </p:txBody>
      </p:sp>
      <p:sp>
        <p:nvSpPr>
          <p:cNvPr id="67" name="矩形 66"/>
          <p:cNvSpPr/>
          <p:nvPr/>
        </p:nvSpPr>
        <p:spPr>
          <a:xfrm>
            <a:off x="3919991" y="2754147"/>
            <a:ext cx="822574" cy="259284"/>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b="1" dirty="0" err="1">
                <a:solidFill>
                  <a:schemeClr val="tx1"/>
                </a:solidFill>
              </a:rPr>
              <a:t>VCondor</a:t>
            </a:r>
            <a:endParaRPr lang="zh-CN" altLang="en-US" sz="1350" b="1" dirty="0">
              <a:solidFill>
                <a:schemeClr val="tx1"/>
              </a:solidFill>
            </a:endParaRPr>
          </a:p>
        </p:txBody>
      </p:sp>
      <p:sp>
        <p:nvSpPr>
          <p:cNvPr id="68" name="矩形 67"/>
          <p:cNvSpPr/>
          <p:nvPr/>
        </p:nvSpPr>
        <p:spPr>
          <a:xfrm>
            <a:off x="5292296" y="3267866"/>
            <a:ext cx="850846" cy="269276"/>
          </a:xfrm>
          <a:prstGeom prst="rect">
            <a:avLst/>
          </a:prstGeom>
          <a:solidFill>
            <a:srgbClr val="DBD2A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err="1">
                <a:solidFill>
                  <a:schemeClr val="tx1"/>
                </a:solidFill>
              </a:rPr>
              <a:t>VMQuota</a:t>
            </a:r>
            <a:endParaRPr lang="zh-CN" altLang="en-US" sz="1200" b="1" dirty="0">
              <a:solidFill>
                <a:schemeClr val="tx1"/>
              </a:solidFill>
            </a:endParaRPr>
          </a:p>
        </p:txBody>
      </p:sp>
      <p:cxnSp>
        <p:nvCxnSpPr>
          <p:cNvPr id="70" name="曲线连接符 69"/>
          <p:cNvCxnSpPr>
            <a:stCxn id="68" idx="0"/>
            <a:endCxn id="67" idx="3"/>
          </p:cNvCxnSpPr>
          <p:nvPr/>
        </p:nvCxnSpPr>
        <p:spPr>
          <a:xfrm rot="16200000" flipV="1">
            <a:off x="5038103" y="2588250"/>
            <a:ext cx="384077" cy="975155"/>
          </a:xfrm>
          <a:prstGeom prst="curvedConnector2">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sp>
        <p:nvSpPr>
          <p:cNvPr id="85" name="云形 84"/>
          <p:cNvSpPr/>
          <p:nvPr/>
        </p:nvSpPr>
        <p:spPr>
          <a:xfrm>
            <a:off x="6038258" y="2005056"/>
            <a:ext cx="1554601" cy="577406"/>
          </a:xfrm>
          <a:prstGeom prst="cloud">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err="1">
                <a:solidFill>
                  <a:schemeClr val="tx1"/>
                </a:solidFill>
              </a:rPr>
              <a:t>Openstack</a:t>
            </a:r>
            <a:endParaRPr lang="en-US" altLang="zh-CN" sz="1200" b="1" dirty="0">
              <a:solidFill>
                <a:schemeClr val="tx1"/>
              </a:solidFill>
            </a:endParaRPr>
          </a:p>
          <a:p>
            <a:pPr algn="ctr"/>
            <a:r>
              <a:rPr lang="en-US" altLang="zh-CN" sz="1200" b="1" dirty="0" err="1">
                <a:solidFill>
                  <a:schemeClr val="tx1"/>
                </a:solidFill>
              </a:rPr>
              <a:t>OpenNebula</a:t>
            </a:r>
            <a:endParaRPr lang="en-US" altLang="zh-CN" sz="1200" b="1" dirty="0">
              <a:solidFill>
                <a:schemeClr val="tx1"/>
              </a:solidFill>
            </a:endParaRPr>
          </a:p>
          <a:p>
            <a:pPr algn="ctr"/>
            <a:r>
              <a:rPr lang="en-US" altLang="zh-CN" sz="1200" b="1" dirty="0">
                <a:solidFill>
                  <a:schemeClr val="tx1"/>
                </a:solidFill>
              </a:rPr>
              <a:t>…</a:t>
            </a:r>
            <a:endParaRPr lang="zh-CN" altLang="en-US" sz="1200" b="1" dirty="0">
              <a:solidFill>
                <a:schemeClr val="tx1"/>
              </a:solidFill>
            </a:endParaRPr>
          </a:p>
        </p:txBody>
      </p:sp>
      <p:sp>
        <p:nvSpPr>
          <p:cNvPr id="87" name="圆角矩形 86"/>
          <p:cNvSpPr/>
          <p:nvPr/>
        </p:nvSpPr>
        <p:spPr>
          <a:xfrm>
            <a:off x="5953553" y="3874770"/>
            <a:ext cx="1960389" cy="1666494"/>
          </a:xfrm>
          <a:prstGeom prst="roundRect">
            <a:avLst>
              <a:gd name="adj" fmla="val 407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solidFill>
                <a:schemeClr val="tx1"/>
              </a:solidFill>
            </a:endParaRPr>
          </a:p>
        </p:txBody>
      </p:sp>
      <p:sp>
        <p:nvSpPr>
          <p:cNvPr id="89" name="矩形 88"/>
          <p:cNvSpPr/>
          <p:nvPr/>
        </p:nvSpPr>
        <p:spPr>
          <a:xfrm>
            <a:off x="6516934" y="4200486"/>
            <a:ext cx="334208" cy="342320"/>
          </a:xfrm>
          <a:prstGeom prst="rect">
            <a:avLst/>
          </a:prstGeom>
          <a:solidFill>
            <a:srgbClr val="1136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b="1" dirty="0">
                <a:solidFill>
                  <a:schemeClr val="bg1"/>
                </a:solidFill>
              </a:rPr>
              <a:t>WN</a:t>
            </a:r>
            <a:endParaRPr lang="zh-CN" altLang="en-US" sz="900" b="1" dirty="0">
              <a:solidFill>
                <a:schemeClr val="bg1"/>
              </a:solidFill>
            </a:endParaRPr>
          </a:p>
        </p:txBody>
      </p:sp>
      <p:sp>
        <p:nvSpPr>
          <p:cNvPr id="90" name="椭圆 89"/>
          <p:cNvSpPr/>
          <p:nvPr/>
        </p:nvSpPr>
        <p:spPr>
          <a:xfrm>
            <a:off x="6165342" y="4085795"/>
            <a:ext cx="462771" cy="172310"/>
          </a:xfrm>
          <a:prstGeom prst="ellipse">
            <a:avLst/>
          </a:prstGeom>
          <a:solidFill>
            <a:srgbClr val="1136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bg1"/>
                </a:solidFill>
              </a:rPr>
              <a:t>Job</a:t>
            </a:r>
          </a:p>
        </p:txBody>
      </p:sp>
      <p:sp>
        <p:nvSpPr>
          <p:cNvPr id="91" name="圆柱形 90"/>
          <p:cNvSpPr/>
          <p:nvPr/>
        </p:nvSpPr>
        <p:spPr>
          <a:xfrm>
            <a:off x="6297848" y="4496562"/>
            <a:ext cx="219456" cy="107832"/>
          </a:xfrm>
          <a:prstGeom prst="can">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p>
        </p:txBody>
      </p:sp>
      <p:sp>
        <p:nvSpPr>
          <p:cNvPr id="92" name="矩形 91"/>
          <p:cNvSpPr/>
          <p:nvPr/>
        </p:nvSpPr>
        <p:spPr>
          <a:xfrm>
            <a:off x="7371898" y="4211916"/>
            <a:ext cx="334208" cy="342320"/>
          </a:xfrm>
          <a:prstGeom prst="rect">
            <a:avLst/>
          </a:prstGeom>
          <a:solidFill>
            <a:srgbClr val="E2EF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b="1" dirty="0">
                <a:solidFill>
                  <a:schemeClr val="tx1"/>
                </a:solidFill>
              </a:rPr>
              <a:t>WN</a:t>
            </a:r>
            <a:endParaRPr lang="zh-CN" altLang="en-US" sz="900" b="1" dirty="0">
              <a:solidFill>
                <a:schemeClr val="tx1"/>
              </a:solidFill>
            </a:endParaRPr>
          </a:p>
        </p:txBody>
      </p:sp>
      <p:sp>
        <p:nvSpPr>
          <p:cNvPr id="93" name="椭圆 92"/>
          <p:cNvSpPr/>
          <p:nvPr/>
        </p:nvSpPr>
        <p:spPr>
          <a:xfrm>
            <a:off x="7020306" y="4097225"/>
            <a:ext cx="462771" cy="172310"/>
          </a:xfrm>
          <a:prstGeom prst="ellipse">
            <a:avLst/>
          </a:prstGeom>
          <a:solidFill>
            <a:srgbClr val="E2EF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tx1"/>
                </a:solidFill>
              </a:rPr>
              <a:t>Job</a:t>
            </a:r>
          </a:p>
        </p:txBody>
      </p:sp>
      <p:sp>
        <p:nvSpPr>
          <p:cNvPr id="94" name="圆柱形 93"/>
          <p:cNvSpPr/>
          <p:nvPr/>
        </p:nvSpPr>
        <p:spPr>
          <a:xfrm>
            <a:off x="7152812" y="4507992"/>
            <a:ext cx="219456" cy="107832"/>
          </a:xfrm>
          <a:prstGeom prst="can">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p>
        </p:txBody>
      </p:sp>
      <p:cxnSp>
        <p:nvCxnSpPr>
          <p:cNvPr id="99" name="直接箭头连接符 98"/>
          <p:cNvCxnSpPr>
            <a:endCxn id="9" idx="2"/>
          </p:cNvCxnSpPr>
          <p:nvPr/>
        </p:nvCxnSpPr>
        <p:spPr>
          <a:xfrm>
            <a:off x="2017251" y="3350133"/>
            <a:ext cx="347760" cy="130732"/>
          </a:xfrm>
          <a:prstGeom prst="straightConnector1">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3" name="直接箭头连接符 102"/>
          <p:cNvCxnSpPr>
            <a:stCxn id="9" idx="4"/>
            <a:endCxn id="58" idx="1"/>
          </p:cNvCxnSpPr>
          <p:nvPr/>
        </p:nvCxnSpPr>
        <p:spPr>
          <a:xfrm>
            <a:off x="2596397" y="3567020"/>
            <a:ext cx="197574" cy="591303"/>
          </a:xfrm>
          <a:prstGeom prst="straightConnector1">
            <a:avLst/>
          </a:prstGeom>
          <a:ln w="15875">
            <a:solidFill>
              <a:srgbClr val="FF3399"/>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8" name="直接箭头连接符 107"/>
          <p:cNvCxnSpPr>
            <a:stCxn id="60" idx="6"/>
          </p:cNvCxnSpPr>
          <p:nvPr/>
        </p:nvCxnSpPr>
        <p:spPr>
          <a:xfrm>
            <a:off x="4274820" y="4221529"/>
            <a:ext cx="553501" cy="346758"/>
          </a:xfrm>
          <a:prstGeom prst="straightConnector1">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6" name="直接箭头连接符 115"/>
          <p:cNvCxnSpPr>
            <a:stCxn id="64" idx="6"/>
          </p:cNvCxnSpPr>
          <p:nvPr/>
        </p:nvCxnSpPr>
        <p:spPr>
          <a:xfrm>
            <a:off x="4286250" y="4610149"/>
            <a:ext cx="521126" cy="214273"/>
          </a:xfrm>
          <a:prstGeom prst="straightConnector1">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36" name="曲线连接符 135"/>
          <p:cNvCxnSpPr>
            <a:endCxn id="68" idx="1"/>
          </p:cNvCxnSpPr>
          <p:nvPr/>
        </p:nvCxnSpPr>
        <p:spPr>
          <a:xfrm>
            <a:off x="4764153" y="2984142"/>
            <a:ext cx="528143" cy="418362"/>
          </a:xfrm>
          <a:prstGeom prst="curvedConnector3">
            <a:avLst>
              <a:gd name="adj1" fmla="val 50000"/>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直接箭头连接符 142"/>
          <p:cNvCxnSpPr/>
          <p:nvPr/>
        </p:nvCxnSpPr>
        <p:spPr>
          <a:xfrm flipV="1">
            <a:off x="5953553" y="2489455"/>
            <a:ext cx="313032" cy="785059"/>
          </a:xfrm>
          <a:prstGeom prst="straightConnector1">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直接箭头连接符 145"/>
          <p:cNvCxnSpPr/>
          <p:nvPr/>
        </p:nvCxnSpPr>
        <p:spPr>
          <a:xfrm flipH="1">
            <a:off x="6038257" y="2538815"/>
            <a:ext cx="299162" cy="743310"/>
          </a:xfrm>
          <a:prstGeom prst="straightConnector1">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直接箭头连接符 156"/>
          <p:cNvCxnSpPr/>
          <p:nvPr/>
        </p:nvCxnSpPr>
        <p:spPr>
          <a:xfrm>
            <a:off x="6906006" y="2581847"/>
            <a:ext cx="237938" cy="543383"/>
          </a:xfrm>
          <a:prstGeom prst="straightConnector1">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曲线连接符 161"/>
          <p:cNvCxnSpPr>
            <a:stCxn id="16" idx="2"/>
            <a:endCxn id="92" idx="0"/>
          </p:cNvCxnSpPr>
          <p:nvPr/>
        </p:nvCxnSpPr>
        <p:spPr>
          <a:xfrm rot="16200000" flipH="1">
            <a:off x="7052259" y="3725172"/>
            <a:ext cx="650589" cy="322898"/>
          </a:xfrm>
          <a:prstGeom prst="curvedConnector3">
            <a:avLst>
              <a:gd name="adj1" fmla="val 50000"/>
            </a:avLst>
          </a:prstGeom>
          <a:ln w="15875">
            <a:solidFill>
              <a:srgbClr val="66006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3" name="曲线连接符 192"/>
          <p:cNvCxnSpPr/>
          <p:nvPr/>
        </p:nvCxnSpPr>
        <p:spPr>
          <a:xfrm rot="5400000">
            <a:off x="3510374" y="3143326"/>
            <a:ext cx="855812" cy="607077"/>
          </a:xfrm>
          <a:prstGeom prst="curvedConnector3">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cxnSp>
        <p:nvCxnSpPr>
          <p:cNvPr id="212" name="曲线连接符 211"/>
          <p:cNvCxnSpPr>
            <a:stCxn id="221" idx="3"/>
            <a:endCxn id="90" idx="2"/>
          </p:cNvCxnSpPr>
          <p:nvPr/>
        </p:nvCxnSpPr>
        <p:spPr>
          <a:xfrm flipV="1">
            <a:off x="5605561" y="4171950"/>
            <a:ext cx="559781" cy="532947"/>
          </a:xfrm>
          <a:prstGeom prst="curvedConnector3">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16" name="曲线连接符 215"/>
          <p:cNvCxnSpPr>
            <a:endCxn id="93" idx="0"/>
          </p:cNvCxnSpPr>
          <p:nvPr/>
        </p:nvCxnSpPr>
        <p:spPr>
          <a:xfrm flipV="1">
            <a:off x="5619087" y="4097226"/>
            <a:ext cx="1632605" cy="349178"/>
          </a:xfrm>
          <a:prstGeom prst="curvedConnector4">
            <a:avLst>
              <a:gd name="adj1" fmla="val 13089"/>
              <a:gd name="adj2" fmla="val 131425"/>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21" name="圆角矩形 220"/>
          <p:cNvSpPr/>
          <p:nvPr/>
        </p:nvSpPr>
        <p:spPr>
          <a:xfrm>
            <a:off x="4816891" y="4383423"/>
            <a:ext cx="788670" cy="64294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1" dirty="0">
              <a:solidFill>
                <a:schemeClr val="tx1"/>
              </a:solidFill>
            </a:endParaRPr>
          </a:p>
        </p:txBody>
      </p:sp>
      <p:cxnSp>
        <p:nvCxnSpPr>
          <p:cNvPr id="238" name="直接箭头连接符 237"/>
          <p:cNvCxnSpPr>
            <a:endCxn id="241" idx="2"/>
          </p:cNvCxnSpPr>
          <p:nvPr/>
        </p:nvCxnSpPr>
        <p:spPr>
          <a:xfrm>
            <a:off x="1703916" y="4217201"/>
            <a:ext cx="199406" cy="52334"/>
          </a:xfrm>
          <a:prstGeom prst="straightConnector1">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41" name="椭圆 240"/>
          <p:cNvSpPr/>
          <p:nvPr/>
        </p:nvSpPr>
        <p:spPr>
          <a:xfrm>
            <a:off x="1903322" y="4183380"/>
            <a:ext cx="462771" cy="172310"/>
          </a:xfrm>
          <a:prstGeom prst="ellipse">
            <a:avLst/>
          </a:prstGeom>
          <a:solidFill>
            <a:srgbClr val="1136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bg1"/>
                </a:solidFill>
              </a:rPr>
              <a:t>Job</a:t>
            </a:r>
            <a:endParaRPr lang="en-US" altLang="zh-CN" sz="1050" b="1" dirty="0">
              <a:solidFill>
                <a:schemeClr val="bg1"/>
              </a:solidFill>
            </a:endParaRPr>
          </a:p>
        </p:txBody>
      </p:sp>
      <p:cxnSp>
        <p:nvCxnSpPr>
          <p:cNvPr id="243" name="直接箭头连接符 242"/>
          <p:cNvCxnSpPr>
            <a:endCxn id="63" idx="2"/>
          </p:cNvCxnSpPr>
          <p:nvPr/>
        </p:nvCxnSpPr>
        <p:spPr>
          <a:xfrm>
            <a:off x="2412811" y="4316093"/>
            <a:ext cx="864314" cy="296342"/>
          </a:xfrm>
          <a:prstGeom prst="straightConnector1">
            <a:avLst/>
          </a:prstGeom>
          <a:ln w="15875">
            <a:solidFill>
              <a:srgbClr val="FF3399"/>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56" name="文本框 255"/>
          <p:cNvSpPr txBox="1"/>
          <p:nvPr/>
        </p:nvSpPr>
        <p:spPr>
          <a:xfrm>
            <a:off x="2639349" y="3673216"/>
            <a:ext cx="258301" cy="219291"/>
          </a:xfrm>
          <a:prstGeom prst="rect">
            <a:avLst/>
          </a:prstGeom>
          <a:noFill/>
        </p:spPr>
        <p:txBody>
          <a:bodyPr wrap="square" rtlCol="0">
            <a:spAutoFit/>
          </a:bodyPr>
          <a:lstStyle/>
          <a:p>
            <a:pPr algn="ctr"/>
            <a:r>
              <a:rPr lang="en-US" altLang="zh-CN" sz="825" dirty="0"/>
              <a:t>2</a:t>
            </a:r>
            <a:endParaRPr lang="zh-CN" altLang="en-US" sz="825" dirty="0"/>
          </a:p>
        </p:txBody>
      </p:sp>
      <p:sp>
        <p:nvSpPr>
          <p:cNvPr id="257" name="文本框 256"/>
          <p:cNvSpPr txBox="1"/>
          <p:nvPr/>
        </p:nvSpPr>
        <p:spPr>
          <a:xfrm>
            <a:off x="2070398" y="3231403"/>
            <a:ext cx="258301" cy="219291"/>
          </a:xfrm>
          <a:prstGeom prst="rect">
            <a:avLst/>
          </a:prstGeom>
          <a:noFill/>
        </p:spPr>
        <p:txBody>
          <a:bodyPr wrap="square" rtlCol="0">
            <a:spAutoFit/>
          </a:bodyPr>
          <a:lstStyle/>
          <a:p>
            <a:pPr algn="ctr"/>
            <a:r>
              <a:rPr lang="en-US" altLang="zh-CN" sz="825" dirty="0"/>
              <a:t>1</a:t>
            </a:r>
            <a:endParaRPr lang="zh-CN" altLang="en-US" sz="825" dirty="0"/>
          </a:p>
        </p:txBody>
      </p:sp>
      <p:sp>
        <p:nvSpPr>
          <p:cNvPr id="258" name="文本框 257"/>
          <p:cNvSpPr txBox="1"/>
          <p:nvPr/>
        </p:nvSpPr>
        <p:spPr>
          <a:xfrm>
            <a:off x="4767615" y="3010276"/>
            <a:ext cx="258301" cy="219291"/>
          </a:xfrm>
          <a:prstGeom prst="rect">
            <a:avLst/>
          </a:prstGeom>
          <a:noFill/>
        </p:spPr>
        <p:txBody>
          <a:bodyPr wrap="square" rtlCol="0">
            <a:spAutoFit/>
          </a:bodyPr>
          <a:lstStyle/>
          <a:p>
            <a:pPr algn="ctr"/>
            <a:r>
              <a:rPr lang="en-US" altLang="zh-CN" sz="825" dirty="0"/>
              <a:t>4</a:t>
            </a:r>
            <a:endParaRPr lang="zh-CN" altLang="en-US" sz="825" dirty="0"/>
          </a:p>
        </p:txBody>
      </p:sp>
      <p:sp>
        <p:nvSpPr>
          <p:cNvPr id="259" name="文本框 258"/>
          <p:cNvSpPr txBox="1"/>
          <p:nvPr/>
        </p:nvSpPr>
        <p:spPr>
          <a:xfrm>
            <a:off x="5931965" y="2695384"/>
            <a:ext cx="258301" cy="219291"/>
          </a:xfrm>
          <a:prstGeom prst="rect">
            <a:avLst/>
          </a:prstGeom>
          <a:noFill/>
        </p:spPr>
        <p:txBody>
          <a:bodyPr wrap="square" rtlCol="0">
            <a:spAutoFit/>
          </a:bodyPr>
          <a:lstStyle/>
          <a:p>
            <a:pPr algn="ctr"/>
            <a:r>
              <a:rPr lang="en-US" altLang="zh-CN" sz="825" dirty="0"/>
              <a:t>5</a:t>
            </a:r>
            <a:endParaRPr lang="zh-CN" altLang="en-US" sz="825" dirty="0"/>
          </a:p>
        </p:txBody>
      </p:sp>
      <p:sp>
        <p:nvSpPr>
          <p:cNvPr id="260" name="文本框 259"/>
          <p:cNvSpPr txBox="1"/>
          <p:nvPr/>
        </p:nvSpPr>
        <p:spPr>
          <a:xfrm>
            <a:off x="5189138" y="2810442"/>
            <a:ext cx="258301" cy="219291"/>
          </a:xfrm>
          <a:prstGeom prst="rect">
            <a:avLst/>
          </a:prstGeom>
          <a:noFill/>
        </p:spPr>
        <p:txBody>
          <a:bodyPr wrap="square" rtlCol="0">
            <a:spAutoFit/>
          </a:bodyPr>
          <a:lstStyle/>
          <a:p>
            <a:pPr algn="ctr"/>
            <a:r>
              <a:rPr lang="en-US" altLang="zh-CN" sz="825" dirty="0"/>
              <a:t>6</a:t>
            </a:r>
            <a:endParaRPr lang="zh-CN" altLang="en-US" sz="825" dirty="0"/>
          </a:p>
        </p:txBody>
      </p:sp>
      <p:cxnSp>
        <p:nvCxnSpPr>
          <p:cNvPr id="261" name="曲线连接符 260"/>
          <p:cNvCxnSpPr>
            <a:stCxn id="67" idx="0"/>
          </p:cNvCxnSpPr>
          <p:nvPr/>
        </p:nvCxnSpPr>
        <p:spPr>
          <a:xfrm rot="5400000" flipH="1" flipV="1">
            <a:off x="4953317" y="1542124"/>
            <a:ext cx="589985" cy="1834064"/>
          </a:xfrm>
          <a:prstGeom prst="curvedConnector2">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sp>
        <p:nvSpPr>
          <p:cNvPr id="271" name="文本框 270"/>
          <p:cNvSpPr txBox="1"/>
          <p:nvPr/>
        </p:nvSpPr>
        <p:spPr>
          <a:xfrm>
            <a:off x="4828837" y="2150680"/>
            <a:ext cx="258301" cy="219291"/>
          </a:xfrm>
          <a:prstGeom prst="rect">
            <a:avLst/>
          </a:prstGeom>
          <a:noFill/>
        </p:spPr>
        <p:txBody>
          <a:bodyPr wrap="square" rtlCol="0">
            <a:spAutoFit/>
          </a:bodyPr>
          <a:lstStyle/>
          <a:p>
            <a:pPr algn="ctr"/>
            <a:r>
              <a:rPr lang="en-US" altLang="zh-CN" sz="825" dirty="0"/>
              <a:t>7</a:t>
            </a:r>
            <a:endParaRPr lang="zh-CN" altLang="en-US" sz="825" dirty="0"/>
          </a:p>
        </p:txBody>
      </p:sp>
      <p:sp>
        <p:nvSpPr>
          <p:cNvPr id="272" name="文本框 271"/>
          <p:cNvSpPr txBox="1"/>
          <p:nvPr/>
        </p:nvSpPr>
        <p:spPr>
          <a:xfrm>
            <a:off x="6986821" y="2717608"/>
            <a:ext cx="258301" cy="219291"/>
          </a:xfrm>
          <a:prstGeom prst="rect">
            <a:avLst/>
          </a:prstGeom>
          <a:noFill/>
        </p:spPr>
        <p:txBody>
          <a:bodyPr wrap="square" rtlCol="0">
            <a:spAutoFit/>
          </a:bodyPr>
          <a:lstStyle/>
          <a:p>
            <a:pPr algn="ctr"/>
            <a:r>
              <a:rPr lang="en-US" altLang="zh-CN" sz="825" dirty="0"/>
              <a:t>8</a:t>
            </a:r>
            <a:endParaRPr lang="zh-CN" altLang="en-US" sz="825" dirty="0"/>
          </a:p>
        </p:txBody>
      </p:sp>
      <p:sp>
        <p:nvSpPr>
          <p:cNvPr id="273" name="文本框 272"/>
          <p:cNvSpPr txBox="1"/>
          <p:nvPr/>
        </p:nvSpPr>
        <p:spPr>
          <a:xfrm>
            <a:off x="7181897" y="3626820"/>
            <a:ext cx="258301" cy="219291"/>
          </a:xfrm>
          <a:prstGeom prst="rect">
            <a:avLst/>
          </a:prstGeom>
          <a:noFill/>
        </p:spPr>
        <p:txBody>
          <a:bodyPr wrap="square" rtlCol="0">
            <a:spAutoFit/>
          </a:bodyPr>
          <a:lstStyle/>
          <a:p>
            <a:pPr algn="ctr"/>
            <a:r>
              <a:rPr lang="en-US" altLang="zh-CN" sz="825" dirty="0"/>
              <a:t>9</a:t>
            </a:r>
            <a:endParaRPr lang="zh-CN" altLang="en-US" sz="825" dirty="0"/>
          </a:p>
        </p:txBody>
      </p:sp>
      <p:sp>
        <p:nvSpPr>
          <p:cNvPr id="274" name="文本框 273"/>
          <p:cNvSpPr txBox="1"/>
          <p:nvPr/>
        </p:nvSpPr>
        <p:spPr>
          <a:xfrm>
            <a:off x="4486609" y="4243368"/>
            <a:ext cx="258301" cy="346249"/>
          </a:xfrm>
          <a:prstGeom prst="rect">
            <a:avLst/>
          </a:prstGeom>
          <a:noFill/>
        </p:spPr>
        <p:txBody>
          <a:bodyPr wrap="square" rtlCol="0">
            <a:spAutoFit/>
          </a:bodyPr>
          <a:lstStyle/>
          <a:p>
            <a:pPr algn="ctr"/>
            <a:r>
              <a:rPr lang="en-US" altLang="zh-CN" sz="825" dirty="0"/>
              <a:t>10</a:t>
            </a:r>
            <a:endParaRPr lang="zh-CN" altLang="en-US" sz="825" dirty="0"/>
          </a:p>
        </p:txBody>
      </p:sp>
      <p:sp>
        <p:nvSpPr>
          <p:cNvPr id="275" name="文本框 274"/>
          <p:cNvSpPr txBox="1"/>
          <p:nvPr/>
        </p:nvSpPr>
        <p:spPr>
          <a:xfrm>
            <a:off x="5574690" y="4145264"/>
            <a:ext cx="258301" cy="346249"/>
          </a:xfrm>
          <a:prstGeom prst="rect">
            <a:avLst/>
          </a:prstGeom>
          <a:noFill/>
        </p:spPr>
        <p:txBody>
          <a:bodyPr wrap="square" rtlCol="0">
            <a:spAutoFit/>
          </a:bodyPr>
          <a:lstStyle/>
          <a:p>
            <a:pPr algn="ctr"/>
            <a:r>
              <a:rPr lang="en-US" altLang="zh-CN" sz="825" dirty="0"/>
              <a:t>11</a:t>
            </a:r>
            <a:endParaRPr lang="zh-CN" altLang="en-US" sz="825" dirty="0"/>
          </a:p>
        </p:txBody>
      </p:sp>
      <p:sp>
        <p:nvSpPr>
          <p:cNvPr id="277" name="文本框 276"/>
          <p:cNvSpPr txBox="1"/>
          <p:nvPr/>
        </p:nvSpPr>
        <p:spPr>
          <a:xfrm>
            <a:off x="2957585" y="5175189"/>
            <a:ext cx="1062508" cy="415498"/>
          </a:xfrm>
          <a:prstGeom prst="rect">
            <a:avLst/>
          </a:prstGeom>
          <a:noFill/>
        </p:spPr>
        <p:txBody>
          <a:bodyPr wrap="square" rtlCol="0">
            <a:spAutoFit/>
          </a:bodyPr>
          <a:lstStyle/>
          <a:p>
            <a:pPr algn="ctr"/>
            <a:r>
              <a:rPr lang="en-US" altLang="zh-CN" sz="1050" b="1" dirty="0"/>
              <a:t>CONDOR POOL OF JOBS</a:t>
            </a:r>
            <a:endParaRPr lang="zh-CN" altLang="en-US" sz="1050" b="1" dirty="0"/>
          </a:p>
        </p:txBody>
      </p:sp>
      <p:sp>
        <p:nvSpPr>
          <p:cNvPr id="278" name="文本框 277"/>
          <p:cNvSpPr txBox="1"/>
          <p:nvPr/>
        </p:nvSpPr>
        <p:spPr>
          <a:xfrm>
            <a:off x="6374752" y="5173928"/>
            <a:ext cx="1062508" cy="415498"/>
          </a:xfrm>
          <a:prstGeom prst="rect">
            <a:avLst/>
          </a:prstGeom>
          <a:noFill/>
        </p:spPr>
        <p:txBody>
          <a:bodyPr wrap="square" rtlCol="0">
            <a:spAutoFit/>
          </a:bodyPr>
          <a:lstStyle/>
          <a:p>
            <a:pPr algn="ctr"/>
            <a:r>
              <a:rPr lang="en-US" altLang="zh-CN" sz="1050" b="1" dirty="0"/>
              <a:t>CONDOR POOL OF NODES</a:t>
            </a:r>
            <a:endParaRPr lang="zh-CN" altLang="en-US" sz="1050" b="1" dirty="0"/>
          </a:p>
        </p:txBody>
      </p:sp>
      <p:sp>
        <p:nvSpPr>
          <p:cNvPr id="300" name="文本框 299"/>
          <p:cNvSpPr txBox="1"/>
          <p:nvPr/>
        </p:nvSpPr>
        <p:spPr>
          <a:xfrm>
            <a:off x="1094419" y="4328240"/>
            <a:ext cx="725871" cy="230832"/>
          </a:xfrm>
          <a:prstGeom prst="rect">
            <a:avLst/>
          </a:prstGeom>
          <a:noFill/>
        </p:spPr>
        <p:txBody>
          <a:bodyPr wrap="square" rtlCol="0">
            <a:spAutoFit/>
          </a:bodyPr>
          <a:lstStyle/>
          <a:p>
            <a:pPr algn="ctr"/>
            <a:r>
              <a:rPr lang="en-US" altLang="zh-CN" sz="900" dirty="0">
                <a:solidFill>
                  <a:schemeClr val="accent6">
                    <a:lumMod val="75000"/>
                  </a:schemeClr>
                </a:solidFill>
              </a:rPr>
              <a:t>JUNO</a:t>
            </a:r>
            <a:endParaRPr lang="zh-CN" altLang="en-US" sz="900" dirty="0">
              <a:solidFill>
                <a:schemeClr val="accent6">
                  <a:lumMod val="75000"/>
                </a:schemeClr>
              </a:solidFill>
            </a:endParaRPr>
          </a:p>
        </p:txBody>
      </p:sp>
      <p:sp>
        <p:nvSpPr>
          <p:cNvPr id="301" name="文本框 300"/>
          <p:cNvSpPr txBox="1"/>
          <p:nvPr/>
        </p:nvSpPr>
        <p:spPr>
          <a:xfrm>
            <a:off x="1413077" y="3477436"/>
            <a:ext cx="725871" cy="230832"/>
          </a:xfrm>
          <a:prstGeom prst="rect">
            <a:avLst/>
          </a:prstGeom>
          <a:noFill/>
        </p:spPr>
        <p:txBody>
          <a:bodyPr wrap="square" rtlCol="0">
            <a:spAutoFit/>
          </a:bodyPr>
          <a:lstStyle/>
          <a:p>
            <a:pPr algn="ctr"/>
            <a:r>
              <a:rPr lang="en-US" altLang="zh-CN" sz="900" dirty="0">
                <a:solidFill>
                  <a:srgbClr val="92D050"/>
                </a:solidFill>
              </a:rPr>
              <a:t>LHAASO</a:t>
            </a:r>
            <a:endParaRPr lang="zh-CN" altLang="en-US" sz="900" dirty="0">
              <a:solidFill>
                <a:srgbClr val="92D050"/>
              </a:solidFill>
            </a:endParaRPr>
          </a:p>
        </p:txBody>
      </p:sp>
      <p:sp>
        <p:nvSpPr>
          <p:cNvPr id="303" name="文本框 302"/>
          <p:cNvSpPr txBox="1"/>
          <p:nvPr/>
        </p:nvSpPr>
        <p:spPr>
          <a:xfrm>
            <a:off x="7152811" y="2712338"/>
            <a:ext cx="991337" cy="213585"/>
          </a:xfrm>
          <a:prstGeom prst="rect">
            <a:avLst/>
          </a:prstGeom>
          <a:noFill/>
        </p:spPr>
        <p:txBody>
          <a:bodyPr wrap="square" rtlCol="0">
            <a:spAutoFit/>
          </a:bodyPr>
          <a:lstStyle/>
          <a:p>
            <a:r>
              <a:rPr lang="en-US" altLang="zh-CN" sz="788" dirty="0"/>
              <a:t>VM Creation</a:t>
            </a:r>
            <a:endParaRPr lang="zh-CN" altLang="en-US" sz="788" dirty="0"/>
          </a:p>
        </p:txBody>
      </p:sp>
      <p:cxnSp>
        <p:nvCxnSpPr>
          <p:cNvPr id="11" name="直接连接符 10"/>
          <p:cNvCxnSpPr/>
          <p:nvPr/>
        </p:nvCxnSpPr>
        <p:spPr>
          <a:xfrm>
            <a:off x="4807376" y="4604394"/>
            <a:ext cx="81171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4816891" y="4408075"/>
            <a:ext cx="1080407" cy="230832"/>
          </a:xfrm>
          <a:prstGeom prst="rect">
            <a:avLst/>
          </a:prstGeom>
          <a:noFill/>
        </p:spPr>
        <p:txBody>
          <a:bodyPr wrap="square" rtlCol="0">
            <a:spAutoFit/>
          </a:bodyPr>
          <a:lstStyle/>
          <a:p>
            <a:r>
              <a:rPr lang="en-US" altLang="zh-CN" sz="900" b="1" dirty="0"/>
              <a:t>Job Scheduler</a:t>
            </a:r>
            <a:endParaRPr lang="zh-CN" altLang="en-US" sz="900" b="1" dirty="0"/>
          </a:p>
        </p:txBody>
      </p:sp>
      <p:pic>
        <p:nvPicPr>
          <p:cNvPr id="14" name="图片 13"/>
          <p:cNvPicPr>
            <a:picLocks noChangeAspect="1"/>
          </p:cNvPicPr>
          <p:nvPr/>
        </p:nvPicPr>
        <p:blipFill>
          <a:blip r:embed="rId5"/>
          <a:stretch>
            <a:fillRect/>
          </a:stretch>
        </p:blipFill>
        <p:spPr>
          <a:xfrm>
            <a:off x="4840543" y="4695499"/>
            <a:ext cx="761216" cy="231350"/>
          </a:xfrm>
          <a:prstGeom prst="rect">
            <a:avLst/>
          </a:prstGeom>
        </p:spPr>
      </p:pic>
      <p:sp>
        <p:nvSpPr>
          <p:cNvPr id="3" name="文本框 2"/>
          <p:cNvSpPr txBox="1"/>
          <p:nvPr/>
        </p:nvSpPr>
        <p:spPr>
          <a:xfrm>
            <a:off x="1939148" y="2360895"/>
            <a:ext cx="1879600" cy="646331"/>
          </a:xfrm>
          <a:prstGeom prst="rect">
            <a:avLst/>
          </a:prstGeom>
          <a:solidFill>
            <a:schemeClr val="bg2"/>
          </a:solidFill>
        </p:spPr>
        <p:txBody>
          <a:bodyPr wrap="square" rtlCol="0">
            <a:spAutoFit/>
          </a:bodyPr>
          <a:lstStyle/>
          <a:p>
            <a:r>
              <a:rPr lang="en-US" altLang="zh-CN" sz="1200" dirty="0"/>
              <a:t>3. </a:t>
            </a:r>
            <a:r>
              <a:rPr lang="en-US" altLang="zh-CN" sz="1200" dirty="0" err="1"/>
              <a:t>VCondor</a:t>
            </a:r>
            <a:r>
              <a:rPr lang="en-US" altLang="zh-CN" sz="1200" dirty="0"/>
              <a:t> checks job and job queue information periodically.</a:t>
            </a:r>
            <a:endParaRPr lang="zh-CN" altLang="en-US" sz="1200" dirty="0"/>
          </a:p>
        </p:txBody>
      </p:sp>
      <p:cxnSp>
        <p:nvCxnSpPr>
          <p:cNvPr id="6" name="直接连接符 5"/>
          <p:cNvCxnSpPr/>
          <p:nvPr/>
        </p:nvCxnSpPr>
        <p:spPr>
          <a:xfrm>
            <a:off x="3368361" y="3000957"/>
            <a:ext cx="402794" cy="4954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89496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6839350" y="3109222"/>
            <a:ext cx="753509" cy="452105"/>
          </a:xfrm>
          <a:prstGeom prst="rect">
            <a:avLst/>
          </a:prstGeom>
        </p:spPr>
      </p:pic>
      <p:pic>
        <p:nvPicPr>
          <p:cNvPr id="83" name="图片 82"/>
          <p:cNvPicPr>
            <a:picLocks noChangeAspect="1"/>
          </p:cNvPicPr>
          <p:nvPr/>
        </p:nvPicPr>
        <p:blipFill>
          <a:blip r:embed="rId4"/>
          <a:stretch>
            <a:fillRect/>
          </a:stretch>
        </p:blipFill>
        <p:spPr>
          <a:xfrm>
            <a:off x="1068248" y="3882492"/>
            <a:ext cx="728953" cy="555932"/>
          </a:xfrm>
          <a:prstGeom prst="rect">
            <a:avLst/>
          </a:prstGeom>
        </p:spPr>
      </p:pic>
      <p:pic>
        <p:nvPicPr>
          <p:cNvPr id="15" name="图片 14"/>
          <p:cNvPicPr>
            <a:picLocks noChangeAspect="1"/>
          </p:cNvPicPr>
          <p:nvPr/>
        </p:nvPicPr>
        <p:blipFill>
          <a:blip r:embed="rId4"/>
          <a:stretch>
            <a:fillRect/>
          </a:stretch>
        </p:blipFill>
        <p:spPr>
          <a:xfrm>
            <a:off x="1354773" y="3054273"/>
            <a:ext cx="728953" cy="555932"/>
          </a:xfrm>
          <a:prstGeom prst="rect">
            <a:avLst/>
          </a:prstGeom>
        </p:spPr>
      </p:pic>
      <p:sp>
        <p:nvSpPr>
          <p:cNvPr id="276" name="矩形 275"/>
          <p:cNvSpPr/>
          <p:nvPr/>
        </p:nvSpPr>
        <p:spPr>
          <a:xfrm>
            <a:off x="932688" y="1913382"/>
            <a:ext cx="7303770" cy="38541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标题 1"/>
          <p:cNvSpPr txBox="1">
            <a:spLocks/>
          </p:cNvSpPr>
          <p:nvPr/>
        </p:nvSpPr>
        <p:spPr>
          <a:xfrm>
            <a:off x="1143000" y="284262"/>
            <a:ext cx="6858000" cy="984947"/>
          </a:xfrm>
          <a:prstGeom prst="rect">
            <a:avLst/>
          </a:prstGeom>
          <a:noFill/>
        </p:spPr>
        <p:txBody>
          <a:bodyPr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zh-CN" sz="2100" dirty="0">
                <a:solidFill>
                  <a:schemeClr val="bg1"/>
                </a:solidFill>
                <a:latin typeface="Times New Roman" pitchFamily="18" charset="0"/>
                <a:cs typeface="Times New Roman" pitchFamily="18" charset="0"/>
              </a:rPr>
              <a:t> Resource pool expansion</a:t>
            </a:r>
            <a:endParaRPr lang="zh-CN" altLang="en-US" sz="2100" dirty="0">
              <a:solidFill>
                <a:schemeClr val="bg1"/>
              </a:solidFill>
              <a:latin typeface="Times New Roman" pitchFamily="18" charset="0"/>
              <a:cs typeface="Times New Roman" pitchFamily="18" charset="0"/>
            </a:endParaRPr>
          </a:p>
        </p:txBody>
      </p:sp>
      <p:sp>
        <p:nvSpPr>
          <p:cNvPr id="2" name="日期占位符 1"/>
          <p:cNvSpPr>
            <a:spLocks noGrp="1"/>
          </p:cNvSpPr>
          <p:nvPr>
            <p:ph type="dt" sz="half" idx="10"/>
          </p:nvPr>
        </p:nvSpPr>
        <p:spPr/>
        <p:txBody>
          <a:bodyPr/>
          <a:lstStyle/>
          <a:p>
            <a:r>
              <a:rPr lang="en-US" altLang="zh-CN" dirty="0"/>
              <a:t>2017/07/05</a:t>
            </a:r>
            <a:endParaRPr lang="zh-CN" altLang="en-US" dirty="0"/>
          </a:p>
        </p:txBody>
      </p:sp>
      <p:sp>
        <p:nvSpPr>
          <p:cNvPr id="5" name="页脚占位符 4"/>
          <p:cNvSpPr>
            <a:spLocks noGrp="1"/>
          </p:cNvSpPr>
          <p:nvPr>
            <p:ph type="ftr" sz="quarter" idx="11"/>
          </p:nvPr>
        </p:nvSpPr>
        <p:spPr/>
        <p:txBody>
          <a:bodyPr/>
          <a:lstStyle/>
          <a:p>
            <a:r>
              <a:rPr lang="zh-CN" altLang="en-US" b="1" dirty="0">
                <a:latin typeface="黑体" panose="02010609060101010101" pitchFamily="49" charset="-122"/>
                <a:ea typeface="黑体" panose="02010609060101010101" pitchFamily="49" charset="-122"/>
                <a:cs typeface="Times New Roman" pitchFamily="18" charset="0"/>
              </a:rPr>
              <a:t>高能物理云平台中的弹性计算资源管理</a:t>
            </a:r>
          </a:p>
        </p:txBody>
      </p:sp>
      <p:sp>
        <p:nvSpPr>
          <p:cNvPr id="7" name="灯片编号占位符 6"/>
          <p:cNvSpPr>
            <a:spLocks noGrp="1"/>
          </p:cNvSpPr>
          <p:nvPr>
            <p:ph type="sldNum" sz="quarter" idx="12"/>
          </p:nvPr>
        </p:nvSpPr>
        <p:spPr/>
        <p:txBody>
          <a:bodyPr/>
          <a:lstStyle/>
          <a:p>
            <a:fld id="{3BDE6A9D-7EC1-4431-9FEF-91E3586C3854}" type="slidenum">
              <a:rPr lang="zh-CN" altLang="en-US" smtClean="0"/>
              <a:pPr/>
              <a:t>13</a:t>
            </a:fld>
            <a:r>
              <a:rPr lang="en-US" altLang="zh-CN" dirty="0" smtClean="0"/>
              <a:t>/28</a:t>
            </a:r>
            <a:endParaRPr lang="zh-CN" altLang="en-US" dirty="0"/>
          </a:p>
        </p:txBody>
      </p:sp>
      <p:sp>
        <p:nvSpPr>
          <p:cNvPr id="9" name="椭圆 8"/>
          <p:cNvSpPr/>
          <p:nvPr/>
        </p:nvSpPr>
        <p:spPr>
          <a:xfrm>
            <a:off x="2365011" y="3394710"/>
            <a:ext cx="462771" cy="172310"/>
          </a:xfrm>
          <a:prstGeom prst="ellipse">
            <a:avLst/>
          </a:prstGeom>
          <a:solidFill>
            <a:srgbClr val="E2EF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tx1"/>
                </a:solidFill>
              </a:rPr>
              <a:t>Job</a:t>
            </a:r>
          </a:p>
        </p:txBody>
      </p:sp>
      <p:sp>
        <p:nvSpPr>
          <p:cNvPr id="48" name="圆角矩形 47"/>
          <p:cNvSpPr/>
          <p:nvPr/>
        </p:nvSpPr>
        <p:spPr>
          <a:xfrm>
            <a:off x="2545317" y="3874770"/>
            <a:ext cx="1960389" cy="1666494"/>
          </a:xfrm>
          <a:prstGeom prst="roundRect">
            <a:avLst>
              <a:gd name="adj" fmla="val 407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solidFill>
                <a:schemeClr val="tx1"/>
              </a:solidFill>
            </a:endParaRPr>
          </a:p>
        </p:txBody>
      </p:sp>
      <p:sp>
        <p:nvSpPr>
          <p:cNvPr id="58" name="椭圆 57"/>
          <p:cNvSpPr/>
          <p:nvPr/>
        </p:nvSpPr>
        <p:spPr>
          <a:xfrm>
            <a:off x="2726199" y="4133088"/>
            <a:ext cx="462771" cy="172310"/>
          </a:xfrm>
          <a:prstGeom prst="ellipse">
            <a:avLst/>
          </a:prstGeom>
          <a:solidFill>
            <a:srgbClr val="E2EF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tx1"/>
                </a:solidFill>
              </a:rPr>
              <a:t>Job</a:t>
            </a:r>
          </a:p>
        </p:txBody>
      </p:sp>
      <p:sp>
        <p:nvSpPr>
          <p:cNvPr id="59" name="椭圆 58"/>
          <p:cNvSpPr/>
          <p:nvPr/>
        </p:nvSpPr>
        <p:spPr>
          <a:xfrm>
            <a:off x="3265695" y="4137660"/>
            <a:ext cx="462771" cy="172310"/>
          </a:xfrm>
          <a:prstGeom prst="ellipse">
            <a:avLst/>
          </a:prstGeom>
          <a:solidFill>
            <a:srgbClr val="E2EF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tx1"/>
                </a:solidFill>
              </a:rPr>
              <a:t>Job</a:t>
            </a:r>
          </a:p>
        </p:txBody>
      </p:sp>
      <p:sp>
        <p:nvSpPr>
          <p:cNvPr id="60" name="椭圆 59"/>
          <p:cNvSpPr/>
          <p:nvPr/>
        </p:nvSpPr>
        <p:spPr>
          <a:xfrm>
            <a:off x="3812049" y="4135374"/>
            <a:ext cx="462771" cy="172310"/>
          </a:xfrm>
          <a:prstGeom prst="ellipse">
            <a:avLst/>
          </a:prstGeom>
          <a:solidFill>
            <a:srgbClr val="E2EF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tx1"/>
                </a:solidFill>
              </a:rPr>
              <a:t>Job</a:t>
            </a:r>
          </a:p>
        </p:txBody>
      </p:sp>
      <p:sp>
        <p:nvSpPr>
          <p:cNvPr id="63" name="椭圆 62"/>
          <p:cNvSpPr/>
          <p:nvPr/>
        </p:nvSpPr>
        <p:spPr>
          <a:xfrm>
            <a:off x="3277125" y="4526280"/>
            <a:ext cx="462771" cy="172310"/>
          </a:xfrm>
          <a:prstGeom prst="ellipse">
            <a:avLst/>
          </a:prstGeom>
          <a:solidFill>
            <a:srgbClr val="1136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bg1"/>
                </a:solidFill>
              </a:rPr>
              <a:t>Job</a:t>
            </a:r>
          </a:p>
        </p:txBody>
      </p:sp>
      <p:sp>
        <p:nvSpPr>
          <p:cNvPr id="64" name="椭圆 63"/>
          <p:cNvSpPr/>
          <p:nvPr/>
        </p:nvSpPr>
        <p:spPr>
          <a:xfrm>
            <a:off x="3823479" y="4523994"/>
            <a:ext cx="462771" cy="172310"/>
          </a:xfrm>
          <a:prstGeom prst="ellipse">
            <a:avLst/>
          </a:prstGeom>
          <a:solidFill>
            <a:srgbClr val="1136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bg1"/>
                </a:solidFill>
              </a:rPr>
              <a:t>Job</a:t>
            </a:r>
          </a:p>
        </p:txBody>
      </p:sp>
      <p:sp>
        <p:nvSpPr>
          <p:cNvPr id="67" name="矩形 66"/>
          <p:cNvSpPr/>
          <p:nvPr/>
        </p:nvSpPr>
        <p:spPr>
          <a:xfrm>
            <a:off x="3919991" y="2754147"/>
            <a:ext cx="822574" cy="259284"/>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b="1" dirty="0" err="1">
                <a:solidFill>
                  <a:schemeClr val="tx1"/>
                </a:solidFill>
              </a:rPr>
              <a:t>VCondor</a:t>
            </a:r>
            <a:endParaRPr lang="zh-CN" altLang="en-US" sz="1350" b="1" dirty="0">
              <a:solidFill>
                <a:schemeClr val="tx1"/>
              </a:solidFill>
            </a:endParaRPr>
          </a:p>
        </p:txBody>
      </p:sp>
      <p:sp>
        <p:nvSpPr>
          <p:cNvPr id="68" name="矩形 67"/>
          <p:cNvSpPr/>
          <p:nvPr/>
        </p:nvSpPr>
        <p:spPr>
          <a:xfrm>
            <a:off x="5292296" y="3267866"/>
            <a:ext cx="850846" cy="269276"/>
          </a:xfrm>
          <a:prstGeom prst="rect">
            <a:avLst/>
          </a:prstGeom>
          <a:solidFill>
            <a:srgbClr val="DBD2A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err="1">
                <a:solidFill>
                  <a:schemeClr val="tx1"/>
                </a:solidFill>
              </a:rPr>
              <a:t>VMQuota</a:t>
            </a:r>
            <a:endParaRPr lang="zh-CN" altLang="en-US" sz="1200" b="1" dirty="0">
              <a:solidFill>
                <a:schemeClr val="tx1"/>
              </a:solidFill>
            </a:endParaRPr>
          </a:p>
        </p:txBody>
      </p:sp>
      <p:cxnSp>
        <p:nvCxnSpPr>
          <p:cNvPr id="70" name="曲线连接符 69"/>
          <p:cNvCxnSpPr>
            <a:stCxn id="68" idx="0"/>
            <a:endCxn id="67" idx="3"/>
          </p:cNvCxnSpPr>
          <p:nvPr/>
        </p:nvCxnSpPr>
        <p:spPr>
          <a:xfrm rot="16200000" flipV="1">
            <a:off x="5038103" y="2588250"/>
            <a:ext cx="384077" cy="975155"/>
          </a:xfrm>
          <a:prstGeom prst="curvedConnector2">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sp>
        <p:nvSpPr>
          <p:cNvPr id="85" name="云形 84"/>
          <p:cNvSpPr/>
          <p:nvPr/>
        </p:nvSpPr>
        <p:spPr>
          <a:xfrm>
            <a:off x="6038258" y="2005056"/>
            <a:ext cx="1554601" cy="577406"/>
          </a:xfrm>
          <a:prstGeom prst="cloud">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err="1">
                <a:solidFill>
                  <a:schemeClr val="tx1"/>
                </a:solidFill>
              </a:rPr>
              <a:t>Openstack</a:t>
            </a:r>
            <a:endParaRPr lang="en-US" altLang="zh-CN" sz="1200" b="1" dirty="0">
              <a:solidFill>
                <a:schemeClr val="tx1"/>
              </a:solidFill>
            </a:endParaRPr>
          </a:p>
          <a:p>
            <a:pPr algn="ctr"/>
            <a:r>
              <a:rPr lang="en-US" altLang="zh-CN" sz="1200" b="1" dirty="0" err="1">
                <a:solidFill>
                  <a:schemeClr val="tx1"/>
                </a:solidFill>
              </a:rPr>
              <a:t>OpenNebula</a:t>
            </a:r>
            <a:endParaRPr lang="en-US" altLang="zh-CN" sz="1200" b="1" dirty="0">
              <a:solidFill>
                <a:schemeClr val="tx1"/>
              </a:solidFill>
            </a:endParaRPr>
          </a:p>
          <a:p>
            <a:pPr algn="ctr"/>
            <a:r>
              <a:rPr lang="en-US" altLang="zh-CN" sz="1200" b="1" dirty="0">
                <a:solidFill>
                  <a:schemeClr val="tx1"/>
                </a:solidFill>
              </a:rPr>
              <a:t>…</a:t>
            </a:r>
            <a:endParaRPr lang="zh-CN" altLang="en-US" sz="1200" b="1" dirty="0">
              <a:solidFill>
                <a:schemeClr val="tx1"/>
              </a:solidFill>
            </a:endParaRPr>
          </a:p>
        </p:txBody>
      </p:sp>
      <p:sp>
        <p:nvSpPr>
          <p:cNvPr id="87" name="圆角矩形 86"/>
          <p:cNvSpPr/>
          <p:nvPr/>
        </p:nvSpPr>
        <p:spPr>
          <a:xfrm>
            <a:off x="5953553" y="3874770"/>
            <a:ext cx="1960389" cy="1666494"/>
          </a:xfrm>
          <a:prstGeom prst="roundRect">
            <a:avLst>
              <a:gd name="adj" fmla="val 407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solidFill>
                <a:schemeClr val="tx1"/>
              </a:solidFill>
            </a:endParaRPr>
          </a:p>
        </p:txBody>
      </p:sp>
      <p:sp>
        <p:nvSpPr>
          <p:cNvPr id="89" name="矩形 88"/>
          <p:cNvSpPr/>
          <p:nvPr/>
        </p:nvSpPr>
        <p:spPr>
          <a:xfrm>
            <a:off x="6516934" y="4200486"/>
            <a:ext cx="334208" cy="342320"/>
          </a:xfrm>
          <a:prstGeom prst="rect">
            <a:avLst/>
          </a:prstGeom>
          <a:solidFill>
            <a:srgbClr val="1136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b="1" dirty="0">
                <a:solidFill>
                  <a:schemeClr val="bg1"/>
                </a:solidFill>
              </a:rPr>
              <a:t>WN</a:t>
            </a:r>
            <a:endParaRPr lang="zh-CN" altLang="en-US" sz="900" b="1" dirty="0">
              <a:solidFill>
                <a:schemeClr val="bg1"/>
              </a:solidFill>
            </a:endParaRPr>
          </a:p>
        </p:txBody>
      </p:sp>
      <p:sp>
        <p:nvSpPr>
          <p:cNvPr id="90" name="椭圆 89"/>
          <p:cNvSpPr/>
          <p:nvPr/>
        </p:nvSpPr>
        <p:spPr>
          <a:xfrm>
            <a:off x="6165342" y="4085795"/>
            <a:ext cx="462771" cy="172310"/>
          </a:xfrm>
          <a:prstGeom prst="ellipse">
            <a:avLst/>
          </a:prstGeom>
          <a:solidFill>
            <a:srgbClr val="1136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rPr>
              <a:t>Job</a:t>
            </a:r>
          </a:p>
        </p:txBody>
      </p:sp>
      <p:sp>
        <p:nvSpPr>
          <p:cNvPr id="91" name="圆柱形 90"/>
          <p:cNvSpPr/>
          <p:nvPr/>
        </p:nvSpPr>
        <p:spPr>
          <a:xfrm>
            <a:off x="6297848" y="4496562"/>
            <a:ext cx="219456" cy="107832"/>
          </a:xfrm>
          <a:prstGeom prst="can">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p>
        </p:txBody>
      </p:sp>
      <p:sp>
        <p:nvSpPr>
          <p:cNvPr id="92" name="矩形 91"/>
          <p:cNvSpPr/>
          <p:nvPr/>
        </p:nvSpPr>
        <p:spPr>
          <a:xfrm>
            <a:off x="7371898" y="4211916"/>
            <a:ext cx="334208" cy="342320"/>
          </a:xfrm>
          <a:prstGeom prst="rect">
            <a:avLst/>
          </a:prstGeom>
          <a:solidFill>
            <a:srgbClr val="E2EF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b="1" dirty="0">
                <a:solidFill>
                  <a:schemeClr val="tx1"/>
                </a:solidFill>
              </a:rPr>
              <a:t>WN</a:t>
            </a:r>
            <a:endParaRPr lang="zh-CN" altLang="en-US" sz="900" b="1" dirty="0">
              <a:solidFill>
                <a:schemeClr val="tx1"/>
              </a:solidFill>
            </a:endParaRPr>
          </a:p>
        </p:txBody>
      </p:sp>
      <p:sp>
        <p:nvSpPr>
          <p:cNvPr id="93" name="椭圆 92"/>
          <p:cNvSpPr/>
          <p:nvPr/>
        </p:nvSpPr>
        <p:spPr>
          <a:xfrm>
            <a:off x="7020306" y="4097225"/>
            <a:ext cx="462771" cy="172310"/>
          </a:xfrm>
          <a:prstGeom prst="ellipse">
            <a:avLst/>
          </a:prstGeom>
          <a:solidFill>
            <a:srgbClr val="E2EF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tx1"/>
                </a:solidFill>
              </a:rPr>
              <a:t>Job</a:t>
            </a:r>
          </a:p>
        </p:txBody>
      </p:sp>
      <p:sp>
        <p:nvSpPr>
          <p:cNvPr id="94" name="圆柱形 93"/>
          <p:cNvSpPr/>
          <p:nvPr/>
        </p:nvSpPr>
        <p:spPr>
          <a:xfrm>
            <a:off x="7152812" y="4507992"/>
            <a:ext cx="219456" cy="107832"/>
          </a:xfrm>
          <a:prstGeom prst="can">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p>
        </p:txBody>
      </p:sp>
      <p:cxnSp>
        <p:nvCxnSpPr>
          <p:cNvPr id="99" name="直接箭头连接符 98"/>
          <p:cNvCxnSpPr>
            <a:endCxn id="9" idx="2"/>
          </p:cNvCxnSpPr>
          <p:nvPr/>
        </p:nvCxnSpPr>
        <p:spPr>
          <a:xfrm>
            <a:off x="2017251" y="3350133"/>
            <a:ext cx="347760" cy="130732"/>
          </a:xfrm>
          <a:prstGeom prst="straightConnector1">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3" name="直接箭头连接符 102"/>
          <p:cNvCxnSpPr>
            <a:stCxn id="9" idx="4"/>
            <a:endCxn id="58" idx="1"/>
          </p:cNvCxnSpPr>
          <p:nvPr/>
        </p:nvCxnSpPr>
        <p:spPr>
          <a:xfrm>
            <a:off x="2596397" y="3567020"/>
            <a:ext cx="197574" cy="591303"/>
          </a:xfrm>
          <a:prstGeom prst="straightConnector1">
            <a:avLst/>
          </a:prstGeom>
          <a:ln w="15875">
            <a:solidFill>
              <a:srgbClr val="FF3399"/>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8" name="直接箭头连接符 107"/>
          <p:cNvCxnSpPr>
            <a:stCxn id="60" idx="6"/>
          </p:cNvCxnSpPr>
          <p:nvPr/>
        </p:nvCxnSpPr>
        <p:spPr>
          <a:xfrm>
            <a:off x="4274820" y="4221529"/>
            <a:ext cx="553501" cy="346758"/>
          </a:xfrm>
          <a:prstGeom prst="straightConnector1">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6" name="直接箭头连接符 115"/>
          <p:cNvCxnSpPr>
            <a:stCxn id="64" idx="6"/>
          </p:cNvCxnSpPr>
          <p:nvPr/>
        </p:nvCxnSpPr>
        <p:spPr>
          <a:xfrm>
            <a:off x="4286250" y="4610149"/>
            <a:ext cx="521126" cy="214273"/>
          </a:xfrm>
          <a:prstGeom prst="straightConnector1">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36" name="曲线连接符 135"/>
          <p:cNvCxnSpPr>
            <a:endCxn id="68" idx="1"/>
          </p:cNvCxnSpPr>
          <p:nvPr/>
        </p:nvCxnSpPr>
        <p:spPr>
          <a:xfrm>
            <a:off x="4764153" y="2984142"/>
            <a:ext cx="528143" cy="418362"/>
          </a:xfrm>
          <a:prstGeom prst="curvedConnector3">
            <a:avLst>
              <a:gd name="adj1" fmla="val 50000"/>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直接箭头连接符 142"/>
          <p:cNvCxnSpPr/>
          <p:nvPr/>
        </p:nvCxnSpPr>
        <p:spPr>
          <a:xfrm flipV="1">
            <a:off x="5953553" y="2489455"/>
            <a:ext cx="313032" cy="785059"/>
          </a:xfrm>
          <a:prstGeom prst="straightConnector1">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直接箭头连接符 145"/>
          <p:cNvCxnSpPr/>
          <p:nvPr/>
        </p:nvCxnSpPr>
        <p:spPr>
          <a:xfrm flipH="1">
            <a:off x="6038257" y="2538815"/>
            <a:ext cx="299162" cy="743310"/>
          </a:xfrm>
          <a:prstGeom prst="straightConnector1">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直接箭头连接符 156"/>
          <p:cNvCxnSpPr/>
          <p:nvPr/>
        </p:nvCxnSpPr>
        <p:spPr>
          <a:xfrm>
            <a:off x="6906006" y="2581847"/>
            <a:ext cx="237938" cy="543383"/>
          </a:xfrm>
          <a:prstGeom prst="straightConnector1">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曲线连接符 161"/>
          <p:cNvCxnSpPr>
            <a:stCxn id="16" idx="2"/>
            <a:endCxn id="92" idx="0"/>
          </p:cNvCxnSpPr>
          <p:nvPr/>
        </p:nvCxnSpPr>
        <p:spPr>
          <a:xfrm rot="16200000" flipH="1">
            <a:off x="7052259" y="3725172"/>
            <a:ext cx="650589" cy="322898"/>
          </a:xfrm>
          <a:prstGeom prst="curvedConnector3">
            <a:avLst>
              <a:gd name="adj1" fmla="val 50000"/>
            </a:avLst>
          </a:prstGeom>
          <a:ln w="15875">
            <a:solidFill>
              <a:srgbClr val="66006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3" name="曲线连接符 192"/>
          <p:cNvCxnSpPr/>
          <p:nvPr/>
        </p:nvCxnSpPr>
        <p:spPr>
          <a:xfrm rot="5400000">
            <a:off x="3510374" y="3143326"/>
            <a:ext cx="855812" cy="607077"/>
          </a:xfrm>
          <a:prstGeom prst="curvedConnector3">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cxnSp>
        <p:nvCxnSpPr>
          <p:cNvPr id="212" name="曲线连接符 211"/>
          <p:cNvCxnSpPr>
            <a:stCxn id="221" idx="3"/>
            <a:endCxn id="90" idx="2"/>
          </p:cNvCxnSpPr>
          <p:nvPr/>
        </p:nvCxnSpPr>
        <p:spPr>
          <a:xfrm flipV="1">
            <a:off x="5605561" y="4171950"/>
            <a:ext cx="559781" cy="532947"/>
          </a:xfrm>
          <a:prstGeom prst="curvedConnector3">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16" name="曲线连接符 215"/>
          <p:cNvCxnSpPr>
            <a:endCxn id="93" idx="0"/>
          </p:cNvCxnSpPr>
          <p:nvPr/>
        </p:nvCxnSpPr>
        <p:spPr>
          <a:xfrm flipV="1">
            <a:off x="5619087" y="4097226"/>
            <a:ext cx="1632605" cy="349178"/>
          </a:xfrm>
          <a:prstGeom prst="curvedConnector4">
            <a:avLst>
              <a:gd name="adj1" fmla="val 13089"/>
              <a:gd name="adj2" fmla="val 131425"/>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21" name="圆角矩形 220"/>
          <p:cNvSpPr/>
          <p:nvPr/>
        </p:nvSpPr>
        <p:spPr>
          <a:xfrm>
            <a:off x="4816891" y="4383423"/>
            <a:ext cx="788670" cy="64294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1" dirty="0">
              <a:solidFill>
                <a:schemeClr val="tx1"/>
              </a:solidFill>
            </a:endParaRPr>
          </a:p>
        </p:txBody>
      </p:sp>
      <p:cxnSp>
        <p:nvCxnSpPr>
          <p:cNvPr id="238" name="直接箭头连接符 237"/>
          <p:cNvCxnSpPr>
            <a:endCxn id="241" idx="2"/>
          </p:cNvCxnSpPr>
          <p:nvPr/>
        </p:nvCxnSpPr>
        <p:spPr>
          <a:xfrm>
            <a:off x="1703916" y="4217201"/>
            <a:ext cx="199406" cy="52334"/>
          </a:xfrm>
          <a:prstGeom prst="straightConnector1">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41" name="椭圆 240"/>
          <p:cNvSpPr/>
          <p:nvPr/>
        </p:nvSpPr>
        <p:spPr>
          <a:xfrm>
            <a:off x="1903322" y="4183380"/>
            <a:ext cx="462771" cy="172310"/>
          </a:xfrm>
          <a:prstGeom prst="ellipse">
            <a:avLst/>
          </a:prstGeom>
          <a:solidFill>
            <a:srgbClr val="1136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bg1"/>
                </a:solidFill>
              </a:rPr>
              <a:t>Job</a:t>
            </a:r>
          </a:p>
        </p:txBody>
      </p:sp>
      <p:cxnSp>
        <p:nvCxnSpPr>
          <p:cNvPr id="243" name="直接箭头连接符 242"/>
          <p:cNvCxnSpPr>
            <a:endCxn id="63" idx="2"/>
          </p:cNvCxnSpPr>
          <p:nvPr/>
        </p:nvCxnSpPr>
        <p:spPr>
          <a:xfrm>
            <a:off x="2412811" y="4316093"/>
            <a:ext cx="864314" cy="296342"/>
          </a:xfrm>
          <a:prstGeom prst="straightConnector1">
            <a:avLst/>
          </a:prstGeom>
          <a:ln w="15875">
            <a:solidFill>
              <a:srgbClr val="FF3399"/>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56" name="文本框 255"/>
          <p:cNvSpPr txBox="1"/>
          <p:nvPr/>
        </p:nvSpPr>
        <p:spPr>
          <a:xfrm>
            <a:off x="2639349" y="3673216"/>
            <a:ext cx="258301" cy="219291"/>
          </a:xfrm>
          <a:prstGeom prst="rect">
            <a:avLst/>
          </a:prstGeom>
          <a:noFill/>
        </p:spPr>
        <p:txBody>
          <a:bodyPr wrap="square" rtlCol="0">
            <a:spAutoFit/>
          </a:bodyPr>
          <a:lstStyle/>
          <a:p>
            <a:pPr algn="ctr"/>
            <a:r>
              <a:rPr lang="en-US" altLang="zh-CN" sz="825" dirty="0"/>
              <a:t>2</a:t>
            </a:r>
            <a:endParaRPr lang="zh-CN" altLang="en-US" sz="825" dirty="0"/>
          </a:p>
        </p:txBody>
      </p:sp>
      <p:sp>
        <p:nvSpPr>
          <p:cNvPr id="257" name="文本框 256"/>
          <p:cNvSpPr txBox="1"/>
          <p:nvPr/>
        </p:nvSpPr>
        <p:spPr>
          <a:xfrm>
            <a:off x="2070398" y="3231403"/>
            <a:ext cx="258301" cy="219291"/>
          </a:xfrm>
          <a:prstGeom prst="rect">
            <a:avLst/>
          </a:prstGeom>
          <a:noFill/>
        </p:spPr>
        <p:txBody>
          <a:bodyPr wrap="square" rtlCol="0">
            <a:spAutoFit/>
          </a:bodyPr>
          <a:lstStyle/>
          <a:p>
            <a:pPr algn="ctr"/>
            <a:r>
              <a:rPr lang="en-US" altLang="zh-CN" sz="825" dirty="0"/>
              <a:t>1</a:t>
            </a:r>
            <a:endParaRPr lang="zh-CN" altLang="en-US" sz="825" dirty="0"/>
          </a:p>
        </p:txBody>
      </p:sp>
      <p:sp>
        <p:nvSpPr>
          <p:cNvPr id="258" name="文本框 257"/>
          <p:cNvSpPr txBox="1"/>
          <p:nvPr/>
        </p:nvSpPr>
        <p:spPr>
          <a:xfrm>
            <a:off x="3725565" y="3321182"/>
            <a:ext cx="258301" cy="219291"/>
          </a:xfrm>
          <a:prstGeom prst="rect">
            <a:avLst/>
          </a:prstGeom>
          <a:noFill/>
        </p:spPr>
        <p:txBody>
          <a:bodyPr wrap="square" rtlCol="0">
            <a:spAutoFit/>
          </a:bodyPr>
          <a:lstStyle/>
          <a:p>
            <a:pPr algn="ctr"/>
            <a:r>
              <a:rPr lang="en-US" altLang="zh-CN" sz="825" dirty="0"/>
              <a:t>3</a:t>
            </a:r>
            <a:endParaRPr lang="zh-CN" altLang="en-US" sz="825" dirty="0"/>
          </a:p>
        </p:txBody>
      </p:sp>
      <p:sp>
        <p:nvSpPr>
          <p:cNvPr id="259" name="文本框 258"/>
          <p:cNvSpPr txBox="1"/>
          <p:nvPr/>
        </p:nvSpPr>
        <p:spPr>
          <a:xfrm>
            <a:off x="5931965" y="2695384"/>
            <a:ext cx="258301" cy="219291"/>
          </a:xfrm>
          <a:prstGeom prst="rect">
            <a:avLst/>
          </a:prstGeom>
          <a:noFill/>
        </p:spPr>
        <p:txBody>
          <a:bodyPr wrap="square" rtlCol="0">
            <a:spAutoFit/>
          </a:bodyPr>
          <a:lstStyle/>
          <a:p>
            <a:pPr algn="ctr"/>
            <a:r>
              <a:rPr lang="en-US" altLang="zh-CN" sz="825" dirty="0"/>
              <a:t>5</a:t>
            </a:r>
            <a:endParaRPr lang="zh-CN" altLang="en-US" sz="825" dirty="0"/>
          </a:p>
        </p:txBody>
      </p:sp>
      <p:sp>
        <p:nvSpPr>
          <p:cNvPr id="260" name="文本框 259"/>
          <p:cNvSpPr txBox="1"/>
          <p:nvPr/>
        </p:nvSpPr>
        <p:spPr>
          <a:xfrm>
            <a:off x="5189138" y="2810442"/>
            <a:ext cx="258301" cy="219291"/>
          </a:xfrm>
          <a:prstGeom prst="rect">
            <a:avLst/>
          </a:prstGeom>
          <a:noFill/>
        </p:spPr>
        <p:txBody>
          <a:bodyPr wrap="square" rtlCol="0">
            <a:spAutoFit/>
          </a:bodyPr>
          <a:lstStyle/>
          <a:p>
            <a:pPr algn="ctr"/>
            <a:r>
              <a:rPr lang="en-US" altLang="zh-CN" sz="825" dirty="0"/>
              <a:t>6</a:t>
            </a:r>
            <a:endParaRPr lang="zh-CN" altLang="en-US" sz="825" dirty="0"/>
          </a:p>
        </p:txBody>
      </p:sp>
      <p:cxnSp>
        <p:nvCxnSpPr>
          <p:cNvPr id="261" name="曲线连接符 260"/>
          <p:cNvCxnSpPr>
            <a:stCxn id="67" idx="0"/>
          </p:cNvCxnSpPr>
          <p:nvPr/>
        </p:nvCxnSpPr>
        <p:spPr>
          <a:xfrm rot="5400000" flipH="1" flipV="1">
            <a:off x="4953317" y="1542124"/>
            <a:ext cx="589985" cy="1834064"/>
          </a:xfrm>
          <a:prstGeom prst="curvedConnector2">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sp>
        <p:nvSpPr>
          <p:cNvPr id="271" name="文本框 270"/>
          <p:cNvSpPr txBox="1"/>
          <p:nvPr/>
        </p:nvSpPr>
        <p:spPr>
          <a:xfrm>
            <a:off x="4828837" y="2150680"/>
            <a:ext cx="258301" cy="219291"/>
          </a:xfrm>
          <a:prstGeom prst="rect">
            <a:avLst/>
          </a:prstGeom>
          <a:noFill/>
        </p:spPr>
        <p:txBody>
          <a:bodyPr wrap="square" rtlCol="0">
            <a:spAutoFit/>
          </a:bodyPr>
          <a:lstStyle/>
          <a:p>
            <a:pPr algn="ctr"/>
            <a:r>
              <a:rPr lang="en-US" altLang="zh-CN" sz="825" dirty="0"/>
              <a:t>7</a:t>
            </a:r>
            <a:endParaRPr lang="zh-CN" altLang="en-US" sz="825" dirty="0"/>
          </a:p>
        </p:txBody>
      </p:sp>
      <p:sp>
        <p:nvSpPr>
          <p:cNvPr id="272" name="文本框 271"/>
          <p:cNvSpPr txBox="1"/>
          <p:nvPr/>
        </p:nvSpPr>
        <p:spPr>
          <a:xfrm>
            <a:off x="6986821" y="2717608"/>
            <a:ext cx="258301" cy="219291"/>
          </a:xfrm>
          <a:prstGeom prst="rect">
            <a:avLst/>
          </a:prstGeom>
          <a:noFill/>
        </p:spPr>
        <p:txBody>
          <a:bodyPr wrap="square" rtlCol="0">
            <a:spAutoFit/>
          </a:bodyPr>
          <a:lstStyle/>
          <a:p>
            <a:pPr algn="ctr"/>
            <a:r>
              <a:rPr lang="en-US" altLang="zh-CN" sz="825" dirty="0"/>
              <a:t>8</a:t>
            </a:r>
            <a:endParaRPr lang="zh-CN" altLang="en-US" sz="825" dirty="0"/>
          </a:p>
        </p:txBody>
      </p:sp>
      <p:sp>
        <p:nvSpPr>
          <p:cNvPr id="273" name="文本框 272"/>
          <p:cNvSpPr txBox="1"/>
          <p:nvPr/>
        </p:nvSpPr>
        <p:spPr>
          <a:xfrm>
            <a:off x="7181897" y="3626820"/>
            <a:ext cx="258301" cy="219291"/>
          </a:xfrm>
          <a:prstGeom prst="rect">
            <a:avLst/>
          </a:prstGeom>
          <a:noFill/>
        </p:spPr>
        <p:txBody>
          <a:bodyPr wrap="square" rtlCol="0">
            <a:spAutoFit/>
          </a:bodyPr>
          <a:lstStyle/>
          <a:p>
            <a:pPr algn="ctr"/>
            <a:r>
              <a:rPr lang="en-US" altLang="zh-CN" sz="825" dirty="0"/>
              <a:t>9</a:t>
            </a:r>
            <a:endParaRPr lang="zh-CN" altLang="en-US" sz="825" dirty="0"/>
          </a:p>
        </p:txBody>
      </p:sp>
      <p:sp>
        <p:nvSpPr>
          <p:cNvPr id="274" name="文本框 273"/>
          <p:cNvSpPr txBox="1"/>
          <p:nvPr/>
        </p:nvSpPr>
        <p:spPr>
          <a:xfrm>
            <a:off x="4486609" y="4290993"/>
            <a:ext cx="345514" cy="219291"/>
          </a:xfrm>
          <a:prstGeom prst="rect">
            <a:avLst/>
          </a:prstGeom>
          <a:noFill/>
        </p:spPr>
        <p:txBody>
          <a:bodyPr wrap="square" rtlCol="0">
            <a:spAutoFit/>
          </a:bodyPr>
          <a:lstStyle/>
          <a:p>
            <a:pPr algn="ctr"/>
            <a:r>
              <a:rPr lang="en-US" altLang="zh-CN" sz="825" dirty="0"/>
              <a:t>10</a:t>
            </a:r>
            <a:endParaRPr lang="zh-CN" altLang="en-US" sz="825" dirty="0"/>
          </a:p>
        </p:txBody>
      </p:sp>
      <p:sp>
        <p:nvSpPr>
          <p:cNvPr id="275" name="文本框 274"/>
          <p:cNvSpPr txBox="1"/>
          <p:nvPr/>
        </p:nvSpPr>
        <p:spPr>
          <a:xfrm>
            <a:off x="5546115" y="4192889"/>
            <a:ext cx="353621" cy="219291"/>
          </a:xfrm>
          <a:prstGeom prst="rect">
            <a:avLst/>
          </a:prstGeom>
          <a:noFill/>
        </p:spPr>
        <p:txBody>
          <a:bodyPr wrap="square" rtlCol="0">
            <a:spAutoFit/>
          </a:bodyPr>
          <a:lstStyle/>
          <a:p>
            <a:pPr algn="ctr"/>
            <a:r>
              <a:rPr lang="en-US" altLang="zh-CN" sz="825" dirty="0"/>
              <a:t>11</a:t>
            </a:r>
            <a:endParaRPr lang="zh-CN" altLang="en-US" sz="825" dirty="0"/>
          </a:p>
        </p:txBody>
      </p:sp>
      <p:sp>
        <p:nvSpPr>
          <p:cNvPr id="277" name="文本框 276"/>
          <p:cNvSpPr txBox="1"/>
          <p:nvPr/>
        </p:nvSpPr>
        <p:spPr>
          <a:xfrm>
            <a:off x="2957585" y="5175189"/>
            <a:ext cx="1062508" cy="415498"/>
          </a:xfrm>
          <a:prstGeom prst="rect">
            <a:avLst/>
          </a:prstGeom>
          <a:noFill/>
        </p:spPr>
        <p:txBody>
          <a:bodyPr wrap="square" rtlCol="0">
            <a:spAutoFit/>
          </a:bodyPr>
          <a:lstStyle/>
          <a:p>
            <a:pPr algn="ctr"/>
            <a:r>
              <a:rPr lang="en-US" altLang="zh-CN" sz="1050" b="1" dirty="0"/>
              <a:t>CONDOR POOL OF JOBS</a:t>
            </a:r>
            <a:endParaRPr lang="zh-CN" altLang="en-US" sz="1050" b="1" dirty="0"/>
          </a:p>
        </p:txBody>
      </p:sp>
      <p:sp>
        <p:nvSpPr>
          <p:cNvPr id="278" name="文本框 277"/>
          <p:cNvSpPr txBox="1"/>
          <p:nvPr/>
        </p:nvSpPr>
        <p:spPr>
          <a:xfrm>
            <a:off x="6374752" y="5173928"/>
            <a:ext cx="1062508" cy="415498"/>
          </a:xfrm>
          <a:prstGeom prst="rect">
            <a:avLst/>
          </a:prstGeom>
          <a:noFill/>
        </p:spPr>
        <p:txBody>
          <a:bodyPr wrap="square" rtlCol="0">
            <a:spAutoFit/>
          </a:bodyPr>
          <a:lstStyle/>
          <a:p>
            <a:pPr algn="ctr"/>
            <a:r>
              <a:rPr lang="en-US" altLang="zh-CN" sz="1050" b="1" dirty="0"/>
              <a:t>CONDOR POOL OF NODES</a:t>
            </a:r>
            <a:endParaRPr lang="zh-CN" altLang="en-US" sz="1050" b="1" dirty="0"/>
          </a:p>
        </p:txBody>
      </p:sp>
      <p:sp>
        <p:nvSpPr>
          <p:cNvPr id="300" name="文本框 299"/>
          <p:cNvSpPr txBox="1"/>
          <p:nvPr/>
        </p:nvSpPr>
        <p:spPr>
          <a:xfrm>
            <a:off x="1094419" y="4328240"/>
            <a:ext cx="725871" cy="230832"/>
          </a:xfrm>
          <a:prstGeom prst="rect">
            <a:avLst/>
          </a:prstGeom>
          <a:noFill/>
        </p:spPr>
        <p:txBody>
          <a:bodyPr wrap="square" rtlCol="0">
            <a:spAutoFit/>
          </a:bodyPr>
          <a:lstStyle/>
          <a:p>
            <a:pPr algn="ctr"/>
            <a:r>
              <a:rPr lang="en-US" altLang="zh-CN" sz="900" dirty="0">
                <a:solidFill>
                  <a:schemeClr val="accent6">
                    <a:lumMod val="75000"/>
                  </a:schemeClr>
                </a:solidFill>
              </a:rPr>
              <a:t>JUNO</a:t>
            </a:r>
            <a:endParaRPr lang="zh-CN" altLang="en-US" sz="900" dirty="0">
              <a:solidFill>
                <a:schemeClr val="accent6">
                  <a:lumMod val="75000"/>
                </a:schemeClr>
              </a:solidFill>
            </a:endParaRPr>
          </a:p>
        </p:txBody>
      </p:sp>
      <p:sp>
        <p:nvSpPr>
          <p:cNvPr id="301" name="文本框 300"/>
          <p:cNvSpPr txBox="1"/>
          <p:nvPr/>
        </p:nvSpPr>
        <p:spPr>
          <a:xfrm>
            <a:off x="1413077" y="3477436"/>
            <a:ext cx="725871" cy="230832"/>
          </a:xfrm>
          <a:prstGeom prst="rect">
            <a:avLst/>
          </a:prstGeom>
          <a:noFill/>
        </p:spPr>
        <p:txBody>
          <a:bodyPr wrap="square" rtlCol="0">
            <a:spAutoFit/>
          </a:bodyPr>
          <a:lstStyle/>
          <a:p>
            <a:pPr algn="ctr"/>
            <a:r>
              <a:rPr lang="en-US" altLang="zh-CN" sz="900" dirty="0">
                <a:solidFill>
                  <a:srgbClr val="92D050"/>
                </a:solidFill>
              </a:rPr>
              <a:t>LHAASO</a:t>
            </a:r>
            <a:endParaRPr lang="zh-CN" altLang="en-US" sz="900" dirty="0">
              <a:solidFill>
                <a:srgbClr val="92D050"/>
              </a:solidFill>
            </a:endParaRPr>
          </a:p>
        </p:txBody>
      </p:sp>
      <p:sp>
        <p:nvSpPr>
          <p:cNvPr id="303" name="文本框 302"/>
          <p:cNvSpPr txBox="1"/>
          <p:nvPr/>
        </p:nvSpPr>
        <p:spPr>
          <a:xfrm>
            <a:off x="7152811" y="2712338"/>
            <a:ext cx="991337" cy="213585"/>
          </a:xfrm>
          <a:prstGeom prst="rect">
            <a:avLst/>
          </a:prstGeom>
          <a:noFill/>
        </p:spPr>
        <p:txBody>
          <a:bodyPr wrap="square" rtlCol="0">
            <a:spAutoFit/>
          </a:bodyPr>
          <a:lstStyle/>
          <a:p>
            <a:r>
              <a:rPr lang="en-US" altLang="zh-CN" sz="788" dirty="0"/>
              <a:t>VM Creation</a:t>
            </a:r>
            <a:endParaRPr lang="zh-CN" altLang="en-US" sz="788" dirty="0"/>
          </a:p>
        </p:txBody>
      </p:sp>
      <p:cxnSp>
        <p:nvCxnSpPr>
          <p:cNvPr id="11" name="直接连接符 10"/>
          <p:cNvCxnSpPr/>
          <p:nvPr/>
        </p:nvCxnSpPr>
        <p:spPr>
          <a:xfrm>
            <a:off x="4807376" y="4604394"/>
            <a:ext cx="81171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4840543" y="4408578"/>
            <a:ext cx="1080407" cy="230832"/>
          </a:xfrm>
          <a:prstGeom prst="rect">
            <a:avLst/>
          </a:prstGeom>
          <a:noFill/>
        </p:spPr>
        <p:txBody>
          <a:bodyPr wrap="square" rtlCol="0">
            <a:spAutoFit/>
          </a:bodyPr>
          <a:lstStyle/>
          <a:p>
            <a:r>
              <a:rPr lang="en-US" altLang="zh-CN" sz="900" b="1" dirty="0"/>
              <a:t>Job Scheduler</a:t>
            </a:r>
            <a:endParaRPr lang="zh-CN" altLang="en-US" sz="900" b="1" dirty="0"/>
          </a:p>
        </p:txBody>
      </p:sp>
      <p:pic>
        <p:nvPicPr>
          <p:cNvPr id="14" name="图片 13"/>
          <p:cNvPicPr>
            <a:picLocks noChangeAspect="1"/>
          </p:cNvPicPr>
          <p:nvPr/>
        </p:nvPicPr>
        <p:blipFill>
          <a:blip r:embed="rId5"/>
          <a:stretch>
            <a:fillRect/>
          </a:stretch>
        </p:blipFill>
        <p:spPr>
          <a:xfrm>
            <a:off x="4840543" y="4695499"/>
            <a:ext cx="761216" cy="231350"/>
          </a:xfrm>
          <a:prstGeom prst="rect">
            <a:avLst/>
          </a:prstGeom>
        </p:spPr>
      </p:pic>
      <p:sp>
        <p:nvSpPr>
          <p:cNvPr id="3" name="文本框 2"/>
          <p:cNvSpPr txBox="1"/>
          <p:nvPr/>
        </p:nvSpPr>
        <p:spPr>
          <a:xfrm>
            <a:off x="4564569" y="3777588"/>
            <a:ext cx="1879600" cy="461665"/>
          </a:xfrm>
          <a:prstGeom prst="rect">
            <a:avLst/>
          </a:prstGeom>
          <a:solidFill>
            <a:schemeClr val="bg2"/>
          </a:solidFill>
        </p:spPr>
        <p:txBody>
          <a:bodyPr wrap="square" rtlCol="0">
            <a:spAutoFit/>
          </a:bodyPr>
          <a:lstStyle/>
          <a:p>
            <a:r>
              <a:rPr lang="en-US" altLang="zh-CN" sz="1200" dirty="0"/>
              <a:t>4. </a:t>
            </a:r>
            <a:r>
              <a:rPr lang="en-US" altLang="zh-CN" sz="1200" dirty="0" err="1"/>
              <a:t>VCondor</a:t>
            </a:r>
            <a:r>
              <a:rPr lang="en-US" altLang="zh-CN" sz="1200" dirty="0"/>
              <a:t> requests resources from </a:t>
            </a:r>
            <a:r>
              <a:rPr lang="en-US" altLang="zh-CN" sz="1200" dirty="0" err="1"/>
              <a:t>VMQuota</a:t>
            </a:r>
            <a:r>
              <a:rPr lang="en-US" altLang="zh-CN" sz="1200" dirty="0"/>
              <a:t>. </a:t>
            </a:r>
            <a:endParaRPr lang="zh-CN" altLang="en-US" sz="1200" dirty="0"/>
          </a:p>
        </p:txBody>
      </p:sp>
      <p:cxnSp>
        <p:nvCxnSpPr>
          <p:cNvPr id="6" name="直接连接符 5"/>
          <p:cNvCxnSpPr/>
          <p:nvPr/>
        </p:nvCxnSpPr>
        <p:spPr>
          <a:xfrm flipH="1">
            <a:off x="5079027" y="3350133"/>
            <a:ext cx="8111" cy="4274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75" name="图片 74"/>
          <p:cNvPicPr>
            <a:picLocks noChangeAspect="1"/>
          </p:cNvPicPr>
          <p:nvPr/>
        </p:nvPicPr>
        <p:blipFill>
          <a:blip r:embed="rId4"/>
          <a:stretch>
            <a:fillRect/>
          </a:stretch>
        </p:blipFill>
        <p:spPr>
          <a:xfrm>
            <a:off x="1068313" y="1956707"/>
            <a:ext cx="454712" cy="346784"/>
          </a:xfrm>
          <a:prstGeom prst="rect">
            <a:avLst/>
          </a:prstGeom>
        </p:spPr>
      </p:pic>
      <p:sp>
        <p:nvSpPr>
          <p:cNvPr id="76" name="文本框 75"/>
          <p:cNvSpPr txBox="1"/>
          <p:nvPr/>
        </p:nvSpPr>
        <p:spPr>
          <a:xfrm>
            <a:off x="1436342" y="1976553"/>
            <a:ext cx="835472" cy="334835"/>
          </a:xfrm>
          <a:prstGeom prst="rect">
            <a:avLst/>
          </a:prstGeom>
          <a:noFill/>
        </p:spPr>
        <p:txBody>
          <a:bodyPr wrap="square" rtlCol="0">
            <a:spAutoFit/>
          </a:bodyPr>
          <a:lstStyle/>
          <a:p>
            <a:pPr algn="ctr"/>
            <a:r>
              <a:rPr lang="en-US" altLang="zh-CN" sz="788" dirty="0"/>
              <a:t>Condor Job Submit Node</a:t>
            </a:r>
            <a:endParaRPr lang="zh-CN" altLang="en-US" sz="788" dirty="0"/>
          </a:p>
        </p:txBody>
      </p:sp>
      <p:sp>
        <p:nvSpPr>
          <p:cNvPr id="77" name="矩形 76"/>
          <p:cNvSpPr/>
          <p:nvPr/>
        </p:nvSpPr>
        <p:spPr>
          <a:xfrm>
            <a:off x="1142547" y="2303552"/>
            <a:ext cx="258818" cy="281853"/>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 b="1" dirty="0">
                <a:solidFill>
                  <a:schemeClr val="tx1"/>
                </a:solidFill>
              </a:rPr>
              <a:t>WN</a:t>
            </a:r>
            <a:endParaRPr lang="zh-CN" altLang="en-US" sz="600" b="1" dirty="0">
              <a:solidFill>
                <a:schemeClr val="tx1"/>
              </a:solidFill>
            </a:endParaRPr>
          </a:p>
        </p:txBody>
      </p:sp>
      <p:sp>
        <p:nvSpPr>
          <p:cNvPr id="78" name="文本框 77"/>
          <p:cNvSpPr txBox="1"/>
          <p:nvPr/>
        </p:nvSpPr>
        <p:spPr>
          <a:xfrm>
            <a:off x="1440914" y="2330883"/>
            <a:ext cx="876734" cy="323165"/>
          </a:xfrm>
          <a:prstGeom prst="rect">
            <a:avLst/>
          </a:prstGeom>
          <a:noFill/>
        </p:spPr>
        <p:txBody>
          <a:bodyPr wrap="square" rtlCol="0">
            <a:spAutoFit/>
          </a:bodyPr>
          <a:lstStyle/>
          <a:p>
            <a:pPr algn="ctr"/>
            <a:r>
              <a:rPr lang="en-US" altLang="zh-CN" sz="750" dirty="0"/>
              <a:t>Condor Worker Node</a:t>
            </a:r>
            <a:endParaRPr lang="zh-CN" altLang="en-US" sz="750" dirty="0"/>
          </a:p>
        </p:txBody>
      </p:sp>
      <p:sp>
        <p:nvSpPr>
          <p:cNvPr id="79" name="文本框 78"/>
          <p:cNvSpPr txBox="1"/>
          <p:nvPr/>
        </p:nvSpPr>
        <p:spPr>
          <a:xfrm>
            <a:off x="1452344" y="2733219"/>
            <a:ext cx="876734" cy="207749"/>
          </a:xfrm>
          <a:prstGeom prst="rect">
            <a:avLst/>
          </a:prstGeom>
          <a:noFill/>
        </p:spPr>
        <p:txBody>
          <a:bodyPr wrap="square" rtlCol="0">
            <a:spAutoFit/>
          </a:bodyPr>
          <a:lstStyle/>
          <a:p>
            <a:pPr algn="ctr"/>
            <a:r>
              <a:rPr lang="en-US" altLang="zh-CN" sz="750" dirty="0"/>
              <a:t>Virtual Machine</a:t>
            </a:r>
            <a:endParaRPr lang="zh-CN" altLang="en-US" sz="750" dirty="0"/>
          </a:p>
        </p:txBody>
      </p:sp>
      <p:cxnSp>
        <p:nvCxnSpPr>
          <p:cNvPr id="80" name="直接箭头连接符 79"/>
          <p:cNvCxnSpPr/>
          <p:nvPr/>
        </p:nvCxnSpPr>
        <p:spPr>
          <a:xfrm>
            <a:off x="2354586" y="2471910"/>
            <a:ext cx="303432" cy="0"/>
          </a:xfrm>
          <a:prstGeom prst="straightConnector1">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1" name="文本框 80"/>
          <p:cNvSpPr txBox="1"/>
          <p:nvPr/>
        </p:nvSpPr>
        <p:spPr>
          <a:xfrm>
            <a:off x="2677257" y="2366598"/>
            <a:ext cx="1015555" cy="323165"/>
          </a:xfrm>
          <a:prstGeom prst="rect">
            <a:avLst/>
          </a:prstGeom>
          <a:noFill/>
        </p:spPr>
        <p:txBody>
          <a:bodyPr wrap="square" rtlCol="0">
            <a:spAutoFit/>
          </a:bodyPr>
          <a:lstStyle/>
          <a:p>
            <a:pPr algn="ctr"/>
            <a:r>
              <a:rPr lang="en-US" altLang="zh-CN" sz="750" dirty="0"/>
              <a:t>Compute Job Transfer</a:t>
            </a:r>
            <a:endParaRPr lang="zh-CN" altLang="en-US" sz="750" dirty="0"/>
          </a:p>
        </p:txBody>
      </p:sp>
      <p:cxnSp>
        <p:nvCxnSpPr>
          <p:cNvPr id="82" name="直接箭头连接符 81"/>
          <p:cNvCxnSpPr/>
          <p:nvPr/>
        </p:nvCxnSpPr>
        <p:spPr>
          <a:xfrm>
            <a:off x="2365011" y="2815712"/>
            <a:ext cx="303432" cy="0"/>
          </a:xfrm>
          <a:prstGeom prst="straightConnector1">
            <a:avLst/>
          </a:prstGeom>
          <a:ln w="15875">
            <a:solidFill>
              <a:srgbClr val="660066"/>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4" name="文本框 83"/>
          <p:cNvSpPr txBox="1"/>
          <p:nvPr/>
        </p:nvSpPr>
        <p:spPr>
          <a:xfrm>
            <a:off x="2634156" y="2729199"/>
            <a:ext cx="1015555" cy="207749"/>
          </a:xfrm>
          <a:prstGeom prst="rect">
            <a:avLst/>
          </a:prstGeom>
          <a:noFill/>
        </p:spPr>
        <p:txBody>
          <a:bodyPr wrap="square" rtlCol="0">
            <a:spAutoFit/>
          </a:bodyPr>
          <a:lstStyle/>
          <a:p>
            <a:pPr algn="ctr"/>
            <a:r>
              <a:rPr lang="en-US" altLang="zh-CN" sz="750" dirty="0" err="1"/>
              <a:t>VCondor</a:t>
            </a:r>
            <a:r>
              <a:rPr lang="en-US" altLang="zh-CN" sz="750" dirty="0"/>
              <a:t> Workflow</a:t>
            </a:r>
            <a:endParaRPr lang="zh-CN" altLang="en-US" sz="750" dirty="0"/>
          </a:p>
        </p:txBody>
      </p:sp>
      <p:cxnSp>
        <p:nvCxnSpPr>
          <p:cNvPr id="86" name="直接连接符 85"/>
          <p:cNvCxnSpPr/>
          <p:nvPr/>
        </p:nvCxnSpPr>
        <p:spPr>
          <a:xfrm>
            <a:off x="932688" y="3072384"/>
            <a:ext cx="28072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3739897" y="1913383"/>
            <a:ext cx="3461" cy="11590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椭圆 94"/>
          <p:cNvSpPr/>
          <p:nvPr/>
        </p:nvSpPr>
        <p:spPr>
          <a:xfrm>
            <a:off x="2320798" y="2067400"/>
            <a:ext cx="506983" cy="13195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88" b="1" dirty="0">
                <a:solidFill>
                  <a:schemeClr val="tx1"/>
                </a:solidFill>
              </a:rPr>
              <a:t>Job</a:t>
            </a:r>
          </a:p>
        </p:txBody>
      </p:sp>
      <p:sp>
        <p:nvSpPr>
          <p:cNvPr id="96" name="文本框 95"/>
          <p:cNvSpPr txBox="1"/>
          <p:nvPr/>
        </p:nvSpPr>
        <p:spPr>
          <a:xfrm>
            <a:off x="2669585" y="2043973"/>
            <a:ext cx="1015555" cy="207749"/>
          </a:xfrm>
          <a:prstGeom prst="rect">
            <a:avLst/>
          </a:prstGeom>
          <a:noFill/>
        </p:spPr>
        <p:txBody>
          <a:bodyPr wrap="square" rtlCol="0">
            <a:spAutoFit/>
          </a:bodyPr>
          <a:lstStyle/>
          <a:p>
            <a:pPr algn="ctr"/>
            <a:r>
              <a:rPr lang="en-US" altLang="zh-CN" sz="750" dirty="0"/>
              <a:t>Compute Job </a:t>
            </a:r>
            <a:endParaRPr lang="zh-CN" altLang="en-US" sz="750" dirty="0"/>
          </a:p>
        </p:txBody>
      </p:sp>
      <p:pic>
        <p:nvPicPr>
          <p:cNvPr id="97" name="图片 96"/>
          <p:cNvPicPr>
            <a:picLocks noChangeAspect="1"/>
          </p:cNvPicPr>
          <p:nvPr/>
        </p:nvPicPr>
        <p:blipFill>
          <a:blip r:embed="rId3"/>
          <a:stretch>
            <a:fillRect/>
          </a:stretch>
        </p:blipFill>
        <p:spPr>
          <a:xfrm>
            <a:off x="1011941" y="2667025"/>
            <a:ext cx="547914" cy="328748"/>
          </a:xfrm>
          <a:prstGeom prst="rect">
            <a:avLst/>
          </a:prstGeom>
        </p:spPr>
      </p:pic>
    </p:spTree>
    <p:extLst>
      <p:ext uri="{BB962C8B-B14F-4D97-AF65-F5344CB8AC3E}">
        <p14:creationId xmlns:p14="http://schemas.microsoft.com/office/powerpoint/2010/main" val="6971244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6839350" y="3109222"/>
            <a:ext cx="753509" cy="452105"/>
          </a:xfrm>
          <a:prstGeom prst="rect">
            <a:avLst/>
          </a:prstGeom>
        </p:spPr>
      </p:pic>
      <p:pic>
        <p:nvPicPr>
          <p:cNvPr id="83" name="图片 82"/>
          <p:cNvPicPr>
            <a:picLocks noChangeAspect="1"/>
          </p:cNvPicPr>
          <p:nvPr/>
        </p:nvPicPr>
        <p:blipFill>
          <a:blip r:embed="rId4"/>
          <a:stretch>
            <a:fillRect/>
          </a:stretch>
        </p:blipFill>
        <p:spPr>
          <a:xfrm>
            <a:off x="1068248" y="3882492"/>
            <a:ext cx="728953" cy="555932"/>
          </a:xfrm>
          <a:prstGeom prst="rect">
            <a:avLst/>
          </a:prstGeom>
        </p:spPr>
      </p:pic>
      <p:pic>
        <p:nvPicPr>
          <p:cNvPr id="15" name="图片 14"/>
          <p:cNvPicPr>
            <a:picLocks noChangeAspect="1"/>
          </p:cNvPicPr>
          <p:nvPr/>
        </p:nvPicPr>
        <p:blipFill>
          <a:blip r:embed="rId4"/>
          <a:stretch>
            <a:fillRect/>
          </a:stretch>
        </p:blipFill>
        <p:spPr>
          <a:xfrm>
            <a:off x="1354773" y="3054273"/>
            <a:ext cx="728953" cy="555932"/>
          </a:xfrm>
          <a:prstGeom prst="rect">
            <a:avLst/>
          </a:prstGeom>
        </p:spPr>
      </p:pic>
      <p:sp>
        <p:nvSpPr>
          <p:cNvPr id="276" name="矩形 275"/>
          <p:cNvSpPr/>
          <p:nvPr/>
        </p:nvSpPr>
        <p:spPr>
          <a:xfrm>
            <a:off x="932688" y="1913382"/>
            <a:ext cx="7303770" cy="38541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标题 1"/>
          <p:cNvSpPr txBox="1">
            <a:spLocks/>
          </p:cNvSpPr>
          <p:nvPr/>
        </p:nvSpPr>
        <p:spPr>
          <a:xfrm>
            <a:off x="1143000" y="122337"/>
            <a:ext cx="6858000" cy="984947"/>
          </a:xfrm>
          <a:prstGeom prst="rect">
            <a:avLst/>
          </a:prstGeom>
          <a:noFill/>
        </p:spPr>
        <p:txBody>
          <a:bodyPr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zh-CN" sz="2100" dirty="0">
                <a:solidFill>
                  <a:schemeClr val="bg1"/>
                </a:solidFill>
                <a:latin typeface="Times New Roman" pitchFamily="18" charset="0"/>
                <a:cs typeface="Times New Roman" pitchFamily="18" charset="0"/>
              </a:rPr>
              <a:t> Resource pool expansion</a:t>
            </a:r>
            <a:endParaRPr lang="zh-CN" altLang="en-US" sz="2100" dirty="0">
              <a:solidFill>
                <a:schemeClr val="bg1"/>
              </a:solidFill>
              <a:latin typeface="Times New Roman" pitchFamily="18" charset="0"/>
              <a:cs typeface="Times New Roman" pitchFamily="18" charset="0"/>
            </a:endParaRPr>
          </a:p>
        </p:txBody>
      </p:sp>
      <p:sp>
        <p:nvSpPr>
          <p:cNvPr id="2" name="日期占位符 1"/>
          <p:cNvSpPr>
            <a:spLocks noGrp="1"/>
          </p:cNvSpPr>
          <p:nvPr>
            <p:ph type="dt" sz="half" idx="10"/>
          </p:nvPr>
        </p:nvSpPr>
        <p:spPr/>
        <p:txBody>
          <a:bodyPr/>
          <a:lstStyle/>
          <a:p>
            <a:r>
              <a:rPr lang="en-US" altLang="zh-CN" dirty="0"/>
              <a:t>2017/07/05</a:t>
            </a:r>
            <a:endParaRPr lang="zh-CN" altLang="en-US" dirty="0"/>
          </a:p>
        </p:txBody>
      </p:sp>
      <p:sp>
        <p:nvSpPr>
          <p:cNvPr id="5" name="页脚占位符 4"/>
          <p:cNvSpPr>
            <a:spLocks noGrp="1"/>
          </p:cNvSpPr>
          <p:nvPr>
            <p:ph type="ftr" sz="quarter" idx="11"/>
          </p:nvPr>
        </p:nvSpPr>
        <p:spPr/>
        <p:txBody>
          <a:bodyPr/>
          <a:lstStyle/>
          <a:p>
            <a:r>
              <a:rPr lang="zh-CN" altLang="en-US" b="1" dirty="0">
                <a:latin typeface="黑体" panose="02010609060101010101" pitchFamily="49" charset="-122"/>
                <a:ea typeface="黑体" panose="02010609060101010101" pitchFamily="49" charset="-122"/>
                <a:cs typeface="Times New Roman" pitchFamily="18" charset="0"/>
              </a:rPr>
              <a:t>高能物理云平台中的弹性计算资源管理</a:t>
            </a:r>
          </a:p>
        </p:txBody>
      </p:sp>
      <p:sp>
        <p:nvSpPr>
          <p:cNvPr id="7" name="灯片编号占位符 6"/>
          <p:cNvSpPr>
            <a:spLocks noGrp="1"/>
          </p:cNvSpPr>
          <p:nvPr>
            <p:ph type="sldNum" sz="quarter" idx="12"/>
          </p:nvPr>
        </p:nvSpPr>
        <p:spPr/>
        <p:txBody>
          <a:bodyPr/>
          <a:lstStyle/>
          <a:p>
            <a:fld id="{3BDE6A9D-7EC1-4431-9FEF-91E3586C3854}" type="slidenum">
              <a:rPr lang="zh-CN" altLang="en-US" smtClean="0"/>
              <a:pPr/>
              <a:t>14</a:t>
            </a:fld>
            <a:r>
              <a:rPr lang="en-US" altLang="zh-CN" dirty="0" smtClean="0"/>
              <a:t>/28</a:t>
            </a:r>
            <a:endParaRPr lang="zh-CN" altLang="en-US" dirty="0"/>
          </a:p>
        </p:txBody>
      </p:sp>
      <p:sp>
        <p:nvSpPr>
          <p:cNvPr id="9" name="椭圆 8"/>
          <p:cNvSpPr/>
          <p:nvPr/>
        </p:nvSpPr>
        <p:spPr>
          <a:xfrm>
            <a:off x="2365011" y="3394710"/>
            <a:ext cx="462771" cy="172310"/>
          </a:xfrm>
          <a:prstGeom prst="ellipse">
            <a:avLst/>
          </a:prstGeom>
          <a:solidFill>
            <a:srgbClr val="E2EF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tx1"/>
                </a:solidFill>
              </a:rPr>
              <a:t>Job</a:t>
            </a:r>
          </a:p>
        </p:txBody>
      </p:sp>
      <p:sp>
        <p:nvSpPr>
          <p:cNvPr id="48" name="圆角矩形 47"/>
          <p:cNvSpPr/>
          <p:nvPr/>
        </p:nvSpPr>
        <p:spPr>
          <a:xfrm>
            <a:off x="2545317" y="3874770"/>
            <a:ext cx="1960389" cy="1666494"/>
          </a:xfrm>
          <a:prstGeom prst="roundRect">
            <a:avLst>
              <a:gd name="adj" fmla="val 407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solidFill>
                <a:schemeClr val="tx1"/>
              </a:solidFill>
            </a:endParaRPr>
          </a:p>
        </p:txBody>
      </p:sp>
      <p:sp>
        <p:nvSpPr>
          <p:cNvPr id="58" name="椭圆 57"/>
          <p:cNvSpPr/>
          <p:nvPr/>
        </p:nvSpPr>
        <p:spPr>
          <a:xfrm>
            <a:off x="2726199" y="4133088"/>
            <a:ext cx="462771" cy="172310"/>
          </a:xfrm>
          <a:prstGeom prst="ellipse">
            <a:avLst/>
          </a:prstGeom>
          <a:solidFill>
            <a:srgbClr val="E2EF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tx1"/>
                </a:solidFill>
              </a:rPr>
              <a:t>Job</a:t>
            </a:r>
          </a:p>
        </p:txBody>
      </p:sp>
      <p:sp>
        <p:nvSpPr>
          <p:cNvPr id="59" name="椭圆 58"/>
          <p:cNvSpPr/>
          <p:nvPr/>
        </p:nvSpPr>
        <p:spPr>
          <a:xfrm>
            <a:off x="3265695" y="4137660"/>
            <a:ext cx="462771" cy="172310"/>
          </a:xfrm>
          <a:prstGeom prst="ellipse">
            <a:avLst/>
          </a:prstGeom>
          <a:solidFill>
            <a:srgbClr val="E2EF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tx1"/>
                </a:solidFill>
              </a:rPr>
              <a:t>Job</a:t>
            </a:r>
          </a:p>
        </p:txBody>
      </p:sp>
      <p:sp>
        <p:nvSpPr>
          <p:cNvPr id="60" name="椭圆 59"/>
          <p:cNvSpPr/>
          <p:nvPr/>
        </p:nvSpPr>
        <p:spPr>
          <a:xfrm>
            <a:off x="3812049" y="4135374"/>
            <a:ext cx="462771" cy="172310"/>
          </a:xfrm>
          <a:prstGeom prst="ellipse">
            <a:avLst/>
          </a:prstGeom>
          <a:solidFill>
            <a:srgbClr val="E2EF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tx1"/>
                </a:solidFill>
              </a:rPr>
              <a:t>Job</a:t>
            </a:r>
          </a:p>
        </p:txBody>
      </p:sp>
      <p:sp>
        <p:nvSpPr>
          <p:cNvPr id="63" name="椭圆 62"/>
          <p:cNvSpPr/>
          <p:nvPr/>
        </p:nvSpPr>
        <p:spPr>
          <a:xfrm>
            <a:off x="3277125" y="4526280"/>
            <a:ext cx="462771" cy="172310"/>
          </a:xfrm>
          <a:prstGeom prst="ellipse">
            <a:avLst/>
          </a:prstGeom>
          <a:solidFill>
            <a:srgbClr val="1136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bg1"/>
                </a:solidFill>
              </a:rPr>
              <a:t>Job</a:t>
            </a:r>
          </a:p>
        </p:txBody>
      </p:sp>
      <p:sp>
        <p:nvSpPr>
          <p:cNvPr id="64" name="椭圆 63"/>
          <p:cNvSpPr/>
          <p:nvPr/>
        </p:nvSpPr>
        <p:spPr>
          <a:xfrm>
            <a:off x="3823479" y="4523994"/>
            <a:ext cx="462771" cy="172310"/>
          </a:xfrm>
          <a:prstGeom prst="ellipse">
            <a:avLst/>
          </a:prstGeom>
          <a:solidFill>
            <a:srgbClr val="1136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bg1"/>
                </a:solidFill>
              </a:rPr>
              <a:t>Job</a:t>
            </a:r>
          </a:p>
        </p:txBody>
      </p:sp>
      <p:sp>
        <p:nvSpPr>
          <p:cNvPr id="67" name="矩形 66"/>
          <p:cNvSpPr/>
          <p:nvPr/>
        </p:nvSpPr>
        <p:spPr>
          <a:xfrm>
            <a:off x="3919991" y="2754147"/>
            <a:ext cx="822574" cy="259284"/>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b="1" dirty="0" err="1">
                <a:solidFill>
                  <a:schemeClr val="tx1"/>
                </a:solidFill>
              </a:rPr>
              <a:t>VCondor</a:t>
            </a:r>
            <a:endParaRPr lang="zh-CN" altLang="en-US" sz="1350" b="1" dirty="0">
              <a:solidFill>
                <a:schemeClr val="tx1"/>
              </a:solidFill>
            </a:endParaRPr>
          </a:p>
        </p:txBody>
      </p:sp>
      <p:sp>
        <p:nvSpPr>
          <p:cNvPr id="68" name="矩形 67"/>
          <p:cNvSpPr/>
          <p:nvPr/>
        </p:nvSpPr>
        <p:spPr>
          <a:xfrm>
            <a:off x="5292296" y="3267866"/>
            <a:ext cx="850846" cy="269276"/>
          </a:xfrm>
          <a:prstGeom prst="rect">
            <a:avLst/>
          </a:prstGeom>
          <a:solidFill>
            <a:srgbClr val="DBD2A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err="1">
                <a:solidFill>
                  <a:schemeClr val="tx1"/>
                </a:solidFill>
              </a:rPr>
              <a:t>VMQuota</a:t>
            </a:r>
            <a:endParaRPr lang="zh-CN" altLang="en-US" sz="1200" b="1" dirty="0">
              <a:solidFill>
                <a:schemeClr val="tx1"/>
              </a:solidFill>
            </a:endParaRPr>
          </a:p>
        </p:txBody>
      </p:sp>
      <p:cxnSp>
        <p:nvCxnSpPr>
          <p:cNvPr id="70" name="曲线连接符 69"/>
          <p:cNvCxnSpPr>
            <a:stCxn id="68" idx="0"/>
            <a:endCxn id="67" idx="3"/>
          </p:cNvCxnSpPr>
          <p:nvPr/>
        </p:nvCxnSpPr>
        <p:spPr>
          <a:xfrm rot="16200000" flipV="1">
            <a:off x="5038103" y="2588250"/>
            <a:ext cx="384077" cy="975155"/>
          </a:xfrm>
          <a:prstGeom prst="curvedConnector2">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sp>
        <p:nvSpPr>
          <p:cNvPr id="85" name="云形 84"/>
          <p:cNvSpPr/>
          <p:nvPr/>
        </p:nvSpPr>
        <p:spPr>
          <a:xfrm>
            <a:off x="6038258" y="2005056"/>
            <a:ext cx="1667848" cy="577406"/>
          </a:xfrm>
          <a:prstGeom prst="cloud">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err="1">
                <a:solidFill>
                  <a:schemeClr val="tx1"/>
                </a:solidFill>
              </a:rPr>
              <a:t>Openstack</a:t>
            </a:r>
            <a:endParaRPr lang="en-US" altLang="zh-CN" sz="1200" b="1" dirty="0">
              <a:solidFill>
                <a:schemeClr val="tx1"/>
              </a:solidFill>
            </a:endParaRPr>
          </a:p>
          <a:p>
            <a:pPr algn="ctr"/>
            <a:r>
              <a:rPr lang="en-US" altLang="zh-CN" sz="1200" b="1" dirty="0" err="1">
                <a:solidFill>
                  <a:schemeClr val="tx1"/>
                </a:solidFill>
              </a:rPr>
              <a:t>OpenNebula</a:t>
            </a:r>
            <a:endParaRPr lang="en-US" altLang="zh-CN" sz="1200" b="1" dirty="0">
              <a:solidFill>
                <a:schemeClr val="tx1"/>
              </a:solidFill>
            </a:endParaRPr>
          </a:p>
          <a:p>
            <a:pPr algn="ctr"/>
            <a:r>
              <a:rPr lang="en-US" altLang="zh-CN" sz="1200" b="1" dirty="0">
                <a:solidFill>
                  <a:schemeClr val="tx1"/>
                </a:solidFill>
              </a:rPr>
              <a:t>…</a:t>
            </a:r>
            <a:endParaRPr lang="zh-CN" altLang="en-US" sz="1200" b="1" dirty="0">
              <a:solidFill>
                <a:schemeClr val="tx1"/>
              </a:solidFill>
            </a:endParaRPr>
          </a:p>
        </p:txBody>
      </p:sp>
      <p:sp>
        <p:nvSpPr>
          <p:cNvPr id="87" name="圆角矩形 86"/>
          <p:cNvSpPr/>
          <p:nvPr/>
        </p:nvSpPr>
        <p:spPr>
          <a:xfrm>
            <a:off x="5953553" y="3874770"/>
            <a:ext cx="1960389" cy="1666494"/>
          </a:xfrm>
          <a:prstGeom prst="roundRect">
            <a:avLst>
              <a:gd name="adj" fmla="val 407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solidFill>
                <a:schemeClr val="tx1"/>
              </a:solidFill>
            </a:endParaRPr>
          </a:p>
        </p:txBody>
      </p:sp>
      <p:sp>
        <p:nvSpPr>
          <p:cNvPr id="89" name="矩形 88"/>
          <p:cNvSpPr/>
          <p:nvPr/>
        </p:nvSpPr>
        <p:spPr>
          <a:xfrm>
            <a:off x="6516934" y="4200486"/>
            <a:ext cx="334208" cy="342320"/>
          </a:xfrm>
          <a:prstGeom prst="rect">
            <a:avLst/>
          </a:prstGeom>
          <a:solidFill>
            <a:srgbClr val="1136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b="1" dirty="0">
                <a:solidFill>
                  <a:schemeClr val="bg1"/>
                </a:solidFill>
              </a:rPr>
              <a:t>WN</a:t>
            </a:r>
            <a:endParaRPr lang="zh-CN" altLang="en-US" sz="900" b="1" dirty="0">
              <a:solidFill>
                <a:schemeClr val="bg1"/>
              </a:solidFill>
            </a:endParaRPr>
          </a:p>
        </p:txBody>
      </p:sp>
      <p:sp>
        <p:nvSpPr>
          <p:cNvPr id="90" name="椭圆 89"/>
          <p:cNvSpPr/>
          <p:nvPr/>
        </p:nvSpPr>
        <p:spPr>
          <a:xfrm>
            <a:off x="6165342" y="4085795"/>
            <a:ext cx="462771" cy="172310"/>
          </a:xfrm>
          <a:prstGeom prst="ellipse">
            <a:avLst/>
          </a:prstGeom>
          <a:solidFill>
            <a:srgbClr val="1136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bg1"/>
                </a:solidFill>
              </a:rPr>
              <a:t>Job</a:t>
            </a:r>
          </a:p>
        </p:txBody>
      </p:sp>
      <p:sp>
        <p:nvSpPr>
          <p:cNvPr id="91" name="圆柱形 90"/>
          <p:cNvSpPr/>
          <p:nvPr/>
        </p:nvSpPr>
        <p:spPr>
          <a:xfrm>
            <a:off x="6297848" y="4496562"/>
            <a:ext cx="219456" cy="107832"/>
          </a:xfrm>
          <a:prstGeom prst="can">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p>
        </p:txBody>
      </p:sp>
      <p:sp>
        <p:nvSpPr>
          <p:cNvPr id="92" name="矩形 91"/>
          <p:cNvSpPr/>
          <p:nvPr/>
        </p:nvSpPr>
        <p:spPr>
          <a:xfrm>
            <a:off x="7371898" y="4211916"/>
            <a:ext cx="334208" cy="342320"/>
          </a:xfrm>
          <a:prstGeom prst="rect">
            <a:avLst/>
          </a:prstGeom>
          <a:solidFill>
            <a:srgbClr val="E2EF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b="1" dirty="0">
                <a:solidFill>
                  <a:schemeClr val="tx1"/>
                </a:solidFill>
              </a:rPr>
              <a:t>WN</a:t>
            </a:r>
            <a:endParaRPr lang="zh-CN" altLang="en-US" sz="900" b="1" dirty="0">
              <a:solidFill>
                <a:schemeClr val="tx1"/>
              </a:solidFill>
            </a:endParaRPr>
          </a:p>
        </p:txBody>
      </p:sp>
      <p:sp>
        <p:nvSpPr>
          <p:cNvPr id="93" name="椭圆 92"/>
          <p:cNvSpPr/>
          <p:nvPr/>
        </p:nvSpPr>
        <p:spPr>
          <a:xfrm>
            <a:off x="7020306" y="4097225"/>
            <a:ext cx="462771" cy="172310"/>
          </a:xfrm>
          <a:prstGeom prst="ellipse">
            <a:avLst/>
          </a:prstGeom>
          <a:solidFill>
            <a:srgbClr val="E2EF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tx1"/>
                </a:solidFill>
              </a:rPr>
              <a:t>Job</a:t>
            </a:r>
          </a:p>
        </p:txBody>
      </p:sp>
      <p:sp>
        <p:nvSpPr>
          <p:cNvPr id="94" name="圆柱形 93"/>
          <p:cNvSpPr/>
          <p:nvPr/>
        </p:nvSpPr>
        <p:spPr>
          <a:xfrm>
            <a:off x="7152812" y="4507992"/>
            <a:ext cx="219456" cy="107832"/>
          </a:xfrm>
          <a:prstGeom prst="can">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p>
        </p:txBody>
      </p:sp>
      <p:cxnSp>
        <p:nvCxnSpPr>
          <p:cNvPr id="99" name="直接箭头连接符 98"/>
          <p:cNvCxnSpPr>
            <a:endCxn id="9" idx="2"/>
          </p:cNvCxnSpPr>
          <p:nvPr/>
        </p:nvCxnSpPr>
        <p:spPr>
          <a:xfrm>
            <a:off x="2017251" y="3350133"/>
            <a:ext cx="347760" cy="130732"/>
          </a:xfrm>
          <a:prstGeom prst="straightConnector1">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3" name="直接箭头连接符 102"/>
          <p:cNvCxnSpPr>
            <a:stCxn id="9" idx="4"/>
            <a:endCxn id="58" idx="1"/>
          </p:cNvCxnSpPr>
          <p:nvPr/>
        </p:nvCxnSpPr>
        <p:spPr>
          <a:xfrm>
            <a:off x="2596397" y="3567020"/>
            <a:ext cx="197574" cy="591303"/>
          </a:xfrm>
          <a:prstGeom prst="straightConnector1">
            <a:avLst/>
          </a:prstGeom>
          <a:ln w="15875">
            <a:solidFill>
              <a:srgbClr val="FF3399"/>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8" name="直接箭头连接符 107"/>
          <p:cNvCxnSpPr>
            <a:stCxn id="60" idx="6"/>
          </p:cNvCxnSpPr>
          <p:nvPr/>
        </p:nvCxnSpPr>
        <p:spPr>
          <a:xfrm>
            <a:off x="4274820" y="4221529"/>
            <a:ext cx="553501" cy="346758"/>
          </a:xfrm>
          <a:prstGeom prst="straightConnector1">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6" name="直接箭头连接符 115"/>
          <p:cNvCxnSpPr>
            <a:stCxn id="64" idx="6"/>
          </p:cNvCxnSpPr>
          <p:nvPr/>
        </p:nvCxnSpPr>
        <p:spPr>
          <a:xfrm>
            <a:off x="4286250" y="4610149"/>
            <a:ext cx="521126" cy="214273"/>
          </a:xfrm>
          <a:prstGeom prst="straightConnector1">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36" name="曲线连接符 135"/>
          <p:cNvCxnSpPr>
            <a:endCxn id="68" idx="1"/>
          </p:cNvCxnSpPr>
          <p:nvPr/>
        </p:nvCxnSpPr>
        <p:spPr>
          <a:xfrm>
            <a:off x="4764153" y="2984142"/>
            <a:ext cx="528143" cy="418362"/>
          </a:xfrm>
          <a:prstGeom prst="curvedConnector3">
            <a:avLst>
              <a:gd name="adj1" fmla="val 50000"/>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直接箭头连接符 142"/>
          <p:cNvCxnSpPr/>
          <p:nvPr/>
        </p:nvCxnSpPr>
        <p:spPr>
          <a:xfrm flipV="1">
            <a:off x="5953553" y="2489455"/>
            <a:ext cx="313032" cy="785059"/>
          </a:xfrm>
          <a:prstGeom prst="straightConnector1">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直接箭头连接符 145"/>
          <p:cNvCxnSpPr/>
          <p:nvPr/>
        </p:nvCxnSpPr>
        <p:spPr>
          <a:xfrm flipH="1">
            <a:off x="6038257" y="2538815"/>
            <a:ext cx="299162" cy="743310"/>
          </a:xfrm>
          <a:prstGeom prst="straightConnector1">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直接箭头连接符 156"/>
          <p:cNvCxnSpPr/>
          <p:nvPr/>
        </p:nvCxnSpPr>
        <p:spPr>
          <a:xfrm>
            <a:off x="6906006" y="2581847"/>
            <a:ext cx="237938" cy="543383"/>
          </a:xfrm>
          <a:prstGeom prst="straightConnector1">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曲线连接符 161"/>
          <p:cNvCxnSpPr>
            <a:stCxn id="16" idx="2"/>
            <a:endCxn id="92" idx="0"/>
          </p:cNvCxnSpPr>
          <p:nvPr/>
        </p:nvCxnSpPr>
        <p:spPr>
          <a:xfrm rot="16200000" flipH="1">
            <a:off x="7052259" y="3725172"/>
            <a:ext cx="650589" cy="322898"/>
          </a:xfrm>
          <a:prstGeom prst="curvedConnector3">
            <a:avLst>
              <a:gd name="adj1" fmla="val 50000"/>
            </a:avLst>
          </a:prstGeom>
          <a:ln w="15875">
            <a:solidFill>
              <a:srgbClr val="66006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3" name="曲线连接符 192"/>
          <p:cNvCxnSpPr/>
          <p:nvPr/>
        </p:nvCxnSpPr>
        <p:spPr>
          <a:xfrm rot="5400000">
            <a:off x="3510374" y="3143326"/>
            <a:ext cx="855812" cy="607077"/>
          </a:xfrm>
          <a:prstGeom prst="curvedConnector3">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cxnSp>
        <p:nvCxnSpPr>
          <p:cNvPr id="212" name="曲线连接符 211"/>
          <p:cNvCxnSpPr>
            <a:stCxn id="221" idx="3"/>
            <a:endCxn id="90" idx="2"/>
          </p:cNvCxnSpPr>
          <p:nvPr/>
        </p:nvCxnSpPr>
        <p:spPr>
          <a:xfrm flipV="1">
            <a:off x="5605561" y="4171950"/>
            <a:ext cx="559781" cy="532947"/>
          </a:xfrm>
          <a:prstGeom prst="curvedConnector3">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16" name="曲线连接符 215"/>
          <p:cNvCxnSpPr>
            <a:endCxn id="93" idx="0"/>
          </p:cNvCxnSpPr>
          <p:nvPr/>
        </p:nvCxnSpPr>
        <p:spPr>
          <a:xfrm flipV="1">
            <a:off x="5619087" y="4097226"/>
            <a:ext cx="1632605" cy="349178"/>
          </a:xfrm>
          <a:prstGeom prst="curvedConnector4">
            <a:avLst>
              <a:gd name="adj1" fmla="val 13089"/>
              <a:gd name="adj2" fmla="val 131425"/>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21" name="圆角矩形 220"/>
          <p:cNvSpPr/>
          <p:nvPr/>
        </p:nvSpPr>
        <p:spPr>
          <a:xfrm>
            <a:off x="4816891" y="4383423"/>
            <a:ext cx="788670" cy="64294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1" dirty="0">
              <a:solidFill>
                <a:schemeClr val="tx1"/>
              </a:solidFill>
            </a:endParaRPr>
          </a:p>
        </p:txBody>
      </p:sp>
      <p:cxnSp>
        <p:nvCxnSpPr>
          <p:cNvPr id="238" name="直接箭头连接符 237"/>
          <p:cNvCxnSpPr>
            <a:endCxn id="241" idx="2"/>
          </p:cNvCxnSpPr>
          <p:nvPr/>
        </p:nvCxnSpPr>
        <p:spPr>
          <a:xfrm>
            <a:off x="1703916" y="4217201"/>
            <a:ext cx="199406" cy="52334"/>
          </a:xfrm>
          <a:prstGeom prst="straightConnector1">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41" name="椭圆 240"/>
          <p:cNvSpPr/>
          <p:nvPr/>
        </p:nvSpPr>
        <p:spPr>
          <a:xfrm>
            <a:off x="1903322" y="4183380"/>
            <a:ext cx="462771" cy="172310"/>
          </a:xfrm>
          <a:prstGeom prst="ellipse">
            <a:avLst/>
          </a:prstGeom>
          <a:solidFill>
            <a:srgbClr val="1136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bg1"/>
                </a:solidFill>
              </a:rPr>
              <a:t>Job</a:t>
            </a:r>
          </a:p>
        </p:txBody>
      </p:sp>
      <p:cxnSp>
        <p:nvCxnSpPr>
          <p:cNvPr id="243" name="直接箭头连接符 242"/>
          <p:cNvCxnSpPr>
            <a:endCxn id="63" idx="2"/>
          </p:cNvCxnSpPr>
          <p:nvPr/>
        </p:nvCxnSpPr>
        <p:spPr>
          <a:xfrm>
            <a:off x="2412811" y="4316093"/>
            <a:ext cx="864314" cy="296342"/>
          </a:xfrm>
          <a:prstGeom prst="straightConnector1">
            <a:avLst/>
          </a:prstGeom>
          <a:ln w="15875">
            <a:solidFill>
              <a:srgbClr val="FF3399"/>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56" name="文本框 255"/>
          <p:cNvSpPr txBox="1"/>
          <p:nvPr/>
        </p:nvSpPr>
        <p:spPr>
          <a:xfrm>
            <a:off x="2639349" y="3673216"/>
            <a:ext cx="258301" cy="219291"/>
          </a:xfrm>
          <a:prstGeom prst="rect">
            <a:avLst/>
          </a:prstGeom>
          <a:noFill/>
        </p:spPr>
        <p:txBody>
          <a:bodyPr wrap="square" rtlCol="0">
            <a:spAutoFit/>
          </a:bodyPr>
          <a:lstStyle/>
          <a:p>
            <a:pPr algn="ctr"/>
            <a:r>
              <a:rPr lang="en-US" altLang="zh-CN" sz="825" dirty="0"/>
              <a:t>2</a:t>
            </a:r>
            <a:endParaRPr lang="zh-CN" altLang="en-US" sz="825" dirty="0"/>
          </a:p>
        </p:txBody>
      </p:sp>
      <p:sp>
        <p:nvSpPr>
          <p:cNvPr id="257" name="文本框 256"/>
          <p:cNvSpPr txBox="1"/>
          <p:nvPr/>
        </p:nvSpPr>
        <p:spPr>
          <a:xfrm>
            <a:off x="2070398" y="3231403"/>
            <a:ext cx="258301" cy="219291"/>
          </a:xfrm>
          <a:prstGeom prst="rect">
            <a:avLst/>
          </a:prstGeom>
          <a:noFill/>
        </p:spPr>
        <p:txBody>
          <a:bodyPr wrap="square" rtlCol="0">
            <a:spAutoFit/>
          </a:bodyPr>
          <a:lstStyle/>
          <a:p>
            <a:pPr algn="ctr"/>
            <a:r>
              <a:rPr lang="en-US" altLang="zh-CN" sz="825" dirty="0"/>
              <a:t>1</a:t>
            </a:r>
            <a:endParaRPr lang="zh-CN" altLang="en-US" sz="825" dirty="0"/>
          </a:p>
        </p:txBody>
      </p:sp>
      <p:sp>
        <p:nvSpPr>
          <p:cNvPr id="258" name="文本框 257"/>
          <p:cNvSpPr txBox="1"/>
          <p:nvPr/>
        </p:nvSpPr>
        <p:spPr>
          <a:xfrm>
            <a:off x="3725565" y="3321182"/>
            <a:ext cx="258301" cy="219291"/>
          </a:xfrm>
          <a:prstGeom prst="rect">
            <a:avLst/>
          </a:prstGeom>
          <a:noFill/>
        </p:spPr>
        <p:txBody>
          <a:bodyPr wrap="square" rtlCol="0">
            <a:spAutoFit/>
          </a:bodyPr>
          <a:lstStyle/>
          <a:p>
            <a:pPr algn="ctr"/>
            <a:r>
              <a:rPr lang="en-US" altLang="zh-CN" sz="825" dirty="0"/>
              <a:t>3</a:t>
            </a:r>
            <a:endParaRPr lang="zh-CN" altLang="en-US" sz="825" dirty="0"/>
          </a:p>
        </p:txBody>
      </p:sp>
      <p:sp>
        <p:nvSpPr>
          <p:cNvPr id="259" name="文本框 258"/>
          <p:cNvSpPr txBox="1"/>
          <p:nvPr/>
        </p:nvSpPr>
        <p:spPr>
          <a:xfrm>
            <a:off x="4834667" y="3151357"/>
            <a:ext cx="258301" cy="219291"/>
          </a:xfrm>
          <a:prstGeom prst="rect">
            <a:avLst/>
          </a:prstGeom>
          <a:noFill/>
        </p:spPr>
        <p:txBody>
          <a:bodyPr wrap="square" rtlCol="0">
            <a:spAutoFit/>
          </a:bodyPr>
          <a:lstStyle/>
          <a:p>
            <a:pPr algn="ctr"/>
            <a:r>
              <a:rPr lang="en-US" altLang="zh-CN" sz="825" dirty="0"/>
              <a:t>4</a:t>
            </a:r>
            <a:endParaRPr lang="zh-CN" altLang="en-US" sz="825" dirty="0"/>
          </a:p>
        </p:txBody>
      </p:sp>
      <p:sp>
        <p:nvSpPr>
          <p:cNvPr id="260" name="文本框 259"/>
          <p:cNvSpPr txBox="1"/>
          <p:nvPr/>
        </p:nvSpPr>
        <p:spPr>
          <a:xfrm>
            <a:off x="5189138" y="2810442"/>
            <a:ext cx="258301" cy="219291"/>
          </a:xfrm>
          <a:prstGeom prst="rect">
            <a:avLst/>
          </a:prstGeom>
          <a:noFill/>
        </p:spPr>
        <p:txBody>
          <a:bodyPr wrap="square" rtlCol="0">
            <a:spAutoFit/>
          </a:bodyPr>
          <a:lstStyle/>
          <a:p>
            <a:pPr algn="ctr"/>
            <a:r>
              <a:rPr lang="en-US" altLang="zh-CN" sz="825" dirty="0"/>
              <a:t>6</a:t>
            </a:r>
            <a:endParaRPr lang="zh-CN" altLang="en-US" sz="825" dirty="0"/>
          </a:p>
        </p:txBody>
      </p:sp>
      <p:cxnSp>
        <p:nvCxnSpPr>
          <p:cNvPr id="261" name="曲线连接符 260"/>
          <p:cNvCxnSpPr>
            <a:stCxn id="67" idx="0"/>
          </p:cNvCxnSpPr>
          <p:nvPr/>
        </p:nvCxnSpPr>
        <p:spPr>
          <a:xfrm rot="5400000" flipH="1" flipV="1">
            <a:off x="4953317" y="1542124"/>
            <a:ext cx="589985" cy="1834064"/>
          </a:xfrm>
          <a:prstGeom prst="curvedConnector2">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sp>
        <p:nvSpPr>
          <p:cNvPr id="271" name="文本框 270"/>
          <p:cNvSpPr txBox="1"/>
          <p:nvPr/>
        </p:nvSpPr>
        <p:spPr>
          <a:xfrm>
            <a:off x="4828837" y="2150680"/>
            <a:ext cx="258301" cy="219291"/>
          </a:xfrm>
          <a:prstGeom prst="rect">
            <a:avLst/>
          </a:prstGeom>
          <a:noFill/>
        </p:spPr>
        <p:txBody>
          <a:bodyPr wrap="square" rtlCol="0">
            <a:spAutoFit/>
          </a:bodyPr>
          <a:lstStyle/>
          <a:p>
            <a:pPr algn="ctr"/>
            <a:r>
              <a:rPr lang="en-US" altLang="zh-CN" sz="825" dirty="0"/>
              <a:t>7</a:t>
            </a:r>
            <a:endParaRPr lang="zh-CN" altLang="en-US" sz="825" dirty="0"/>
          </a:p>
        </p:txBody>
      </p:sp>
      <p:sp>
        <p:nvSpPr>
          <p:cNvPr id="272" name="文本框 271"/>
          <p:cNvSpPr txBox="1"/>
          <p:nvPr/>
        </p:nvSpPr>
        <p:spPr>
          <a:xfrm>
            <a:off x="6986821" y="2717608"/>
            <a:ext cx="258301" cy="219291"/>
          </a:xfrm>
          <a:prstGeom prst="rect">
            <a:avLst/>
          </a:prstGeom>
          <a:noFill/>
        </p:spPr>
        <p:txBody>
          <a:bodyPr wrap="square" rtlCol="0">
            <a:spAutoFit/>
          </a:bodyPr>
          <a:lstStyle/>
          <a:p>
            <a:pPr algn="ctr"/>
            <a:r>
              <a:rPr lang="en-US" altLang="zh-CN" sz="825" dirty="0"/>
              <a:t>8</a:t>
            </a:r>
            <a:endParaRPr lang="zh-CN" altLang="en-US" sz="825" dirty="0"/>
          </a:p>
        </p:txBody>
      </p:sp>
      <p:sp>
        <p:nvSpPr>
          <p:cNvPr id="273" name="文本框 272"/>
          <p:cNvSpPr txBox="1"/>
          <p:nvPr/>
        </p:nvSpPr>
        <p:spPr>
          <a:xfrm>
            <a:off x="7181897" y="3626820"/>
            <a:ext cx="258301" cy="219291"/>
          </a:xfrm>
          <a:prstGeom prst="rect">
            <a:avLst/>
          </a:prstGeom>
          <a:noFill/>
        </p:spPr>
        <p:txBody>
          <a:bodyPr wrap="square" rtlCol="0">
            <a:spAutoFit/>
          </a:bodyPr>
          <a:lstStyle/>
          <a:p>
            <a:pPr algn="ctr"/>
            <a:r>
              <a:rPr lang="en-US" altLang="zh-CN" sz="825" dirty="0"/>
              <a:t>9</a:t>
            </a:r>
            <a:endParaRPr lang="zh-CN" altLang="en-US" sz="825" dirty="0"/>
          </a:p>
        </p:txBody>
      </p:sp>
      <p:sp>
        <p:nvSpPr>
          <p:cNvPr id="274" name="文本框 273"/>
          <p:cNvSpPr txBox="1"/>
          <p:nvPr/>
        </p:nvSpPr>
        <p:spPr>
          <a:xfrm>
            <a:off x="4486609" y="4243368"/>
            <a:ext cx="258301" cy="346249"/>
          </a:xfrm>
          <a:prstGeom prst="rect">
            <a:avLst/>
          </a:prstGeom>
          <a:noFill/>
        </p:spPr>
        <p:txBody>
          <a:bodyPr wrap="square" rtlCol="0">
            <a:spAutoFit/>
          </a:bodyPr>
          <a:lstStyle/>
          <a:p>
            <a:pPr algn="ctr"/>
            <a:r>
              <a:rPr lang="en-US" altLang="zh-CN" sz="825" dirty="0"/>
              <a:t>10</a:t>
            </a:r>
            <a:endParaRPr lang="zh-CN" altLang="en-US" sz="825" dirty="0"/>
          </a:p>
        </p:txBody>
      </p:sp>
      <p:sp>
        <p:nvSpPr>
          <p:cNvPr id="275" name="文本框 274"/>
          <p:cNvSpPr txBox="1"/>
          <p:nvPr/>
        </p:nvSpPr>
        <p:spPr>
          <a:xfrm>
            <a:off x="5574690" y="4145264"/>
            <a:ext cx="258301" cy="346249"/>
          </a:xfrm>
          <a:prstGeom prst="rect">
            <a:avLst/>
          </a:prstGeom>
          <a:noFill/>
        </p:spPr>
        <p:txBody>
          <a:bodyPr wrap="square" rtlCol="0">
            <a:spAutoFit/>
          </a:bodyPr>
          <a:lstStyle/>
          <a:p>
            <a:pPr algn="ctr"/>
            <a:r>
              <a:rPr lang="en-US" altLang="zh-CN" sz="825" dirty="0"/>
              <a:t>11</a:t>
            </a:r>
            <a:endParaRPr lang="zh-CN" altLang="en-US" sz="825" dirty="0"/>
          </a:p>
        </p:txBody>
      </p:sp>
      <p:sp>
        <p:nvSpPr>
          <p:cNvPr id="277" name="文本框 276"/>
          <p:cNvSpPr txBox="1"/>
          <p:nvPr/>
        </p:nvSpPr>
        <p:spPr>
          <a:xfrm>
            <a:off x="2957585" y="5175189"/>
            <a:ext cx="1062508" cy="415498"/>
          </a:xfrm>
          <a:prstGeom prst="rect">
            <a:avLst/>
          </a:prstGeom>
          <a:noFill/>
        </p:spPr>
        <p:txBody>
          <a:bodyPr wrap="square" rtlCol="0">
            <a:spAutoFit/>
          </a:bodyPr>
          <a:lstStyle/>
          <a:p>
            <a:pPr algn="ctr"/>
            <a:r>
              <a:rPr lang="en-US" altLang="zh-CN" sz="1050" b="1" dirty="0"/>
              <a:t>CONDOR POOL OF JOBS</a:t>
            </a:r>
            <a:endParaRPr lang="zh-CN" altLang="en-US" sz="1050" b="1" dirty="0"/>
          </a:p>
        </p:txBody>
      </p:sp>
      <p:sp>
        <p:nvSpPr>
          <p:cNvPr id="278" name="文本框 277"/>
          <p:cNvSpPr txBox="1"/>
          <p:nvPr/>
        </p:nvSpPr>
        <p:spPr>
          <a:xfrm>
            <a:off x="6374752" y="5173928"/>
            <a:ext cx="1062508" cy="415498"/>
          </a:xfrm>
          <a:prstGeom prst="rect">
            <a:avLst/>
          </a:prstGeom>
          <a:noFill/>
        </p:spPr>
        <p:txBody>
          <a:bodyPr wrap="square" rtlCol="0">
            <a:spAutoFit/>
          </a:bodyPr>
          <a:lstStyle/>
          <a:p>
            <a:pPr algn="ctr"/>
            <a:r>
              <a:rPr lang="en-US" altLang="zh-CN" sz="1050" b="1" dirty="0"/>
              <a:t>CONDOR POOL OF NODES</a:t>
            </a:r>
            <a:endParaRPr lang="zh-CN" altLang="en-US" sz="1050" b="1" dirty="0"/>
          </a:p>
        </p:txBody>
      </p:sp>
      <p:sp>
        <p:nvSpPr>
          <p:cNvPr id="300" name="文本框 299"/>
          <p:cNvSpPr txBox="1"/>
          <p:nvPr/>
        </p:nvSpPr>
        <p:spPr>
          <a:xfrm>
            <a:off x="1094419" y="4328240"/>
            <a:ext cx="725871" cy="230832"/>
          </a:xfrm>
          <a:prstGeom prst="rect">
            <a:avLst/>
          </a:prstGeom>
          <a:noFill/>
        </p:spPr>
        <p:txBody>
          <a:bodyPr wrap="square" rtlCol="0">
            <a:spAutoFit/>
          </a:bodyPr>
          <a:lstStyle/>
          <a:p>
            <a:pPr algn="ctr"/>
            <a:r>
              <a:rPr lang="en-US" altLang="zh-CN" sz="900" dirty="0">
                <a:solidFill>
                  <a:schemeClr val="accent6">
                    <a:lumMod val="75000"/>
                  </a:schemeClr>
                </a:solidFill>
              </a:rPr>
              <a:t>JUNO</a:t>
            </a:r>
            <a:endParaRPr lang="zh-CN" altLang="en-US" sz="900" dirty="0">
              <a:solidFill>
                <a:schemeClr val="accent6">
                  <a:lumMod val="75000"/>
                </a:schemeClr>
              </a:solidFill>
            </a:endParaRPr>
          </a:p>
        </p:txBody>
      </p:sp>
      <p:sp>
        <p:nvSpPr>
          <p:cNvPr id="301" name="文本框 300"/>
          <p:cNvSpPr txBox="1"/>
          <p:nvPr/>
        </p:nvSpPr>
        <p:spPr>
          <a:xfrm>
            <a:off x="1413077" y="3477436"/>
            <a:ext cx="725871" cy="230832"/>
          </a:xfrm>
          <a:prstGeom prst="rect">
            <a:avLst/>
          </a:prstGeom>
          <a:noFill/>
        </p:spPr>
        <p:txBody>
          <a:bodyPr wrap="square" rtlCol="0">
            <a:spAutoFit/>
          </a:bodyPr>
          <a:lstStyle/>
          <a:p>
            <a:pPr algn="ctr"/>
            <a:r>
              <a:rPr lang="en-US" altLang="zh-CN" sz="900" dirty="0">
                <a:solidFill>
                  <a:srgbClr val="92D050"/>
                </a:solidFill>
              </a:rPr>
              <a:t>LHAASO</a:t>
            </a:r>
            <a:endParaRPr lang="zh-CN" altLang="en-US" sz="900" dirty="0">
              <a:solidFill>
                <a:srgbClr val="92D050"/>
              </a:solidFill>
            </a:endParaRPr>
          </a:p>
        </p:txBody>
      </p:sp>
      <p:sp>
        <p:nvSpPr>
          <p:cNvPr id="303" name="文本框 302"/>
          <p:cNvSpPr txBox="1"/>
          <p:nvPr/>
        </p:nvSpPr>
        <p:spPr>
          <a:xfrm>
            <a:off x="7152811" y="2712338"/>
            <a:ext cx="991337" cy="213585"/>
          </a:xfrm>
          <a:prstGeom prst="rect">
            <a:avLst/>
          </a:prstGeom>
          <a:noFill/>
        </p:spPr>
        <p:txBody>
          <a:bodyPr wrap="square" rtlCol="0">
            <a:spAutoFit/>
          </a:bodyPr>
          <a:lstStyle/>
          <a:p>
            <a:r>
              <a:rPr lang="en-US" altLang="zh-CN" sz="788" dirty="0"/>
              <a:t>VM Creation</a:t>
            </a:r>
            <a:endParaRPr lang="zh-CN" altLang="en-US" sz="788" dirty="0"/>
          </a:p>
        </p:txBody>
      </p:sp>
      <p:cxnSp>
        <p:nvCxnSpPr>
          <p:cNvPr id="11" name="直接连接符 10"/>
          <p:cNvCxnSpPr/>
          <p:nvPr/>
        </p:nvCxnSpPr>
        <p:spPr>
          <a:xfrm>
            <a:off x="4807376" y="4604394"/>
            <a:ext cx="81171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4816891" y="4408075"/>
            <a:ext cx="1080407" cy="230832"/>
          </a:xfrm>
          <a:prstGeom prst="rect">
            <a:avLst/>
          </a:prstGeom>
          <a:noFill/>
        </p:spPr>
        <p:txBody>
          <a:bodyPr wrap="square" rtlCol="0">
            <a:spAutoFit/>
          </a:bodyPr>
          <a:lstStyle/>
          <a:p>
            <a:r>
              <a:rPr lang="en-US" altLang="zh-CN" sz="900" b="1" dirty="0"/>
              <a:t>Job Scheduler</a:t>
            </a:r>
            <a:endParaRPr lang="zh-CN" altLang="en-US" sz="900" b="1" dirty="0"/>
          </a:p>
        </p:txBody>
      </p:sp>
      <p:pic>
        <p:nvPicPr>
          <p:cNvPr id="14" name="图片 13"/>
          <p:cNvPicPr>
            <a:picLocks noChangeAspect="1"/>
          </p:cNvPicPr>
          <p:nvPr/>
        </p:nvPicPr>
        <p:blipFill>
          <a:blip r:embed="rId5"/>
          <a:stretch>
            <a:fillRect/>
          </a:stretch>
        </p:blipFill>
        <p:spPr>
          <a:xfrm>
            <a:off x="4840543" y="4695499"/>
            <a:ext cx="761216" cy="231350"/>
          </a:xfrm>
          <a:prstGeom prst="rect">
            <a:avLst/>
          </a:prstGeom>
        </p:spPr>
      </p:pic>
      <p:sp>
        <p:nvSpPr>
          <p:cNvPr id="3" name="文本框 2"/>
          <p:cNvSpPr txBox="1"/>
          <p:nvPr/>
        </p:nvSpPr>
        <p:spPr>
          <a:xfrm>
            <a:off x="6716926" y="2597386"/>
            <a:ext cx="2256624" cy="461665"/>
          </a:xfrm>
          <a:prstGeom prst="rect">
            <a:avLst/>
          </a:prstGeom>
          <a:solidFill>
            <a:schemeClr val="bg2"/>
          </a:solidFill>
        </p:spPr>
        <p:txBody>
          <a:bodyPr wrap="square" rtlCol="0">
            <a:spAutoFit/>
          </a:bodyPr>
          <a:lstStyle/>
          <a:p>
            <a:r>
              <a:rPr lang="en-US" altLang="zh-CN" sz="1200" dirty="0"/>
              <a:t>5. count the current computing resource consumption</a:t>
            </a:r>
            <a:endParaRPr lang="zh-CN" altLang="en-US" sz="1200" dirty="0"/>
          </a:p>
        </p:txBody>
      </p:sp>
      <p:cxnSp>
        <p:nvCxnSpPr>
          <p:cNvPr id="6" name="直接连接符 5"/>
          <p:cNvCxnSpPr/>
          <p:nvPr/>
        </p:nvCxnSpPr>
        <p:spPr>
          <a:xfrm flipV="1">
            <a:off x="6210573" y="2810442"/>
            <a:ext cx="484303" cy="1683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75" name="图片 74"/>
          <p:cNvPicPr>
            <a:picLocks noChangeAspect="1"/>
          </p:cNvPicPr>
          <p:nvPr/>
        </p:nvPicPr>
        <p:blipFill>
          <a:blip r:embed="rId4"/>
          <a:stretch>
            <a:fillRect/>
          </a:stretch>
        </p:blipFill>
        <p:spPr>
          <a:xfrm>
            <a:off x="1068313" y="1956707"/>
            <a:ext cx="454712" cy="346784"/>
          </a:xfrm>
          <a:prstGeom prst="rect">
            <a:avLst/>
          </a:prstGeom>
        </p:spPr>
      </p:pic>
      <p:sp>
        <p:nvSpPr>
          <p:cNvPr id="76" name="文本框 75"/>
          <p:cNvSpPr txBox="1"/>
          <p:nvPr/>
        </p:nvSpPr>
        <p:spPr>
          <a:xfrm>
            <a:off x="1436342" y="1976553"/>
            <a:ext cx="835472" cy="334835"/>
          </a:xfrm>
          <a:prstGeom prst="rect">
            <a:avLst/>
          </a:prstGeom>
          <a:noFill/>
        </p:spPr>
        <p:txBody>
          <a:bodyPr wrap="square" rtlCol="0">
            <a:spAutoFit/>
          </a:bodyPr>
          <a:lstStyle/>
          <a:p>
            <a:pPr algn="ctr"/>
            <a:r>
              <a:rPr lang="en-US" altLang="zh-CN" sz="788" dirty="0"/>
              <a:t>Condor Job Submit Node</a:t>
            </a:r>
            <a:endParaRPr lang="zh-CN" altLang="en-US" sz="788" dirty="0"/>
          </a:p>
        </p:txBody>
      </p:sp>
      <p:sp>
        <p:nvSpPr>
          <p:cNvPr id="77" name="矩形 76"/>
          <p:cNvSpPr/>
          <p:nvPr/>
        </p:nvSpPr>
        <p:spPr>
          <a:xfrm>
            <a:off x="1142547" y="2303552"/>
            <a:ext cx="258818" cy="281853"/>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 b="1" dirty="0">
                <a:solidFill>
                  <a:schemeClr val="tx1"/>
                </a:solidFill>
              </a:rPr>
              <a:t>WN</a:t>
            </a:r>
            <a:endParaRPr lang="zh-CN" altLang="en-US" sz="600" b="1" dirty="0">
              <a:solidFill>
                <a:schemeClr val="tx1"/>
              </a:solidFill>
            </a:endParaRPr>
          </a:p>
        </p:txBody>
      </p:sp>
      <p:sp>
        <p:nvSpPr>
          <p:cNvPr id="78" name="文本框 77"/>
          <p:cNvSpPr txBox="1"/>
          <p:nvPr/>
        </p:nvSpPr>
        <p:spPr>
          <a:xfrm>
            <a:off x="1440914" y="2330883"/>
            <a:ext cx="876734" cy="323165"/>
          </a:xfrm>
          <a:prstGeom prst="rect">
            <a:avLst/>
          </a:prstGeom>
          <a:noFill/>
        </p:spPr>
        <p:txBody>
          <a:bodyPr wrap="square" rtlCol="0">
            <a:spAutoFit/>
          </a:bodyPr>
          <a:lstStyle/>
          <a:p>
            <a:pPr algn="ctr"/>
            <a:r>
              <a:rPr lang="en-US" altLang="zh-CN" sz="750" dirty="0"/>
              <a:t>Condor Worker Node</a:t>
            </a:r>
            <a:endParaRPr lang="zh-CN" altLang="en-US" sz="750" dirty="0"/>
          </a:p>
        </p:txBody>
      </p:sp>
      <p:sp>
        <p:nvSpPr>
          <p:cNvPr id="79" name="文本框 78"/>
          <p:cNvSpPr txBox="1"/>
          <p:nvPr/>
        </p:nvSpPr>
        <p:spPr>
          <a:xfrm>
            <a:off x="1452344" y="2733219"/>
            <a:ext cx="876734" cy="207749"/>
          </a:xfrm>
          <a:prstGeom prst="rect">
            <a:avLst/>
          </a:prstGeom>
          <a:noFill/>
        </p:spPr>
        <p:txBody>
          <a:bodyPr wrap="square" rtlCol="0">
            <a:spAutoFit/>
          </a:bodyPr>
          <a:lstStyle/>
          <a:p>
            <a:pPr algn="ctr"/>
            <a:r>
              <a:rPr lang="en-US" altLang="zh-CN" sz="750" dirty="0"/>
              <a:t>Virtual Machine</a:t>
            </a:r>
            <a:endParaRPr lang="zh-CN" altLang="en-US" sz="750" dirty="0"/>
          </a:p>
        </p:txBody>
      </p:sp>
      <p:cxnSp>
        <p:nvCxnSpPr>
          <p:cNvPr id="80" name="直接箭头连接符 79"/>
          <p:cNvCxnSpPr/>
          <p:nvPr/>
        </p:nvCxnSpPr>
        <p:spPr>
          <a:xfrm>
            <a:off x="2354586" y="2471910"/>
            <a:ext cx="303432" cy="0"/>
          </a:xfrm>
          <a:prstGeom prst="straightConnector1">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1" name="文本框 80"/>
          <p:cNvSpPr txBox="1"/>
          <p:nvPr/>
        </p:nvSpPr>
        <p:spPr>
          <a:xfrm>
            <a:off x="2677257" y="2366598"/>
            <a:ext cx="1015555" cy="323165"/>
          </a:xfrm>
          <a:prstGeom prst="rect">
            <a:avLst/>
          </a:prstGeom>
          <a:noFill/>
        </p:spPr>
        <p:txBody>
          <a:bodyPr wrap="square" rtlCol="0">
            <a:spAutoFit/>
          </a:bodyPr>
          <a:lstStyle/>
          <a:p>
            <a:pPr algn="ctr"/>
            <a:r>
              <a:rPr lang="en-US" altLang="zh-CN" sz="750" dirty="0"/>
              <a:t>Compute Job Transfer</a:t>
            </a:r>
            <a:endParaRPr lang="zh-CN" altLang="en-US" sz="750" dirty="0"/>
          </a:p>
        </p:txBody>
      </p:sp>
      <p:cxnSp>
        <p:nvCxnSpPr>
          <p:cNvPr id="82" name="直接箭头连接符 81"/>
          <p:cNvCxnSpPr/>
          <p:nvPr/>
        </p:nvCxnSpPr>
        <p:spPr>
          <a:xfrm>
            <a:off x="2365011" y="2815712"/>
            <a:ext cx="303432" cy="0"/>
          </a:xfrm>
          <a:prstGeom prst="straightConnector1">
            <a:avLst/>
          </a:prstGeom>
          <a:ln w="15875">
            <a:solidFill>
              <a:srgbClr val="660066"/>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4" name="文本框 83"/>
          <p:cNvSpPr txBox="1"/>
          <p:nvPr/>
        </p:nvSpPr>
        <p:spPr>
          <a:xfrm>
            <a:off x="2634156" y="2729199"/>
            <a:ext cx="1015555" cy="207749"/>
          </a:xfrm>
          <a:prstGeom prst="rect">
            <a:avLst/>
          </a:prstGeom>
          <a:noFill/>
        </p:spPr>
        <p:txBody>
          <a:bodyPr wrap="square" rtlCol="0">
            <a:spAutoFit/>
          </a:bodyPr>
          <a:lstStyle/>
          <a:p>
            <a:pPr algn="ctr"/>
            <a:r>
              <a:rPr lang="en-US" altLang="zh-CN" sz="750" dirty="0" err="1"/>
              <a:t>VCondor</a:t>
            </a:r>
            <a:r>
              <a:rPr lang="en-US" altLang="zh-CN" sz="750" dirty="0"/>
              <a:t> Workflow</a:t>
            </a:r>
            <a:endParaRPr lang="zh-CN" altLang="en-US" sz="750" dirty="0"/>
          </a:p>
        </p:txBody>
      </p:sp>
      <p:cxnSp>
        <p:nvCxnSpPr>
          <p:cNvPr id="86" name="直接连接符 85"/>
          <p:cNvCxnSpPr/>
          <p:nvPr/>
        </p:nvCxnSpPr>
        <p:spPr>
          <a:xfrm>
            <a:off x="932688" y="3072384"/>
            <a:ext cx="28072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3739897" y="1913383"/>
            <a:ext cx="3461" cy="11590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椭圆 94"/>
          <p:cNvSpPr/>
          <p:nvPr/>
        </p:nvSpPr>
        <p:spPr>
          <a:xfrm>
            <a:off x="2320799" y="2067401"/>
            <a:ext cx="398440" cy="1304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88" b="1" dirty="0">
                <a:solidFill>
                  <a:schemeClr val="tx1"/>
                </a:solidFill>
              </a:rPr>
              <a:t>Job</a:t>
            </a:r>
          </a:p>
        </p:txBody>
      </p:sp>
      <p:sp>
        <p:nvSpPr>
          <p:cNvPr id="96" name="文本框 95"/>
          <p:cNvSpPr txBox="1"/>
          <p:nvPr/>
        </p:nvSpPr>
        <p:spPr>
          <a:xfrm>
            <a:off x="2526710" y="2043973"/>
            <a:ext cx="1015555" cy="207749"/>
          </a:xfrm>
          <a:prstGeom prst="rect">
            <a:avLst/>
          </a:prstGeom>
          <a:noFill/>
        </p:spPr>
        <p:txBody>
          <a:bodyPr wrap="square" rtlCol="0">
            <a:spAutoFit/>
          </a:bodyPr>
          <a:lstStyle/>
          <a:p>
            <a:pPr algn="ctr"/>
            <a:r>
              <a:rPr lang="en-US" altLang="zh-CN" sz="750" dirty="0"/>
              <a:t>Compute Job </a:t>
            </a:r>
            <a:endParaRPr lang="zh-CN" altLang="en-US" sz="750" dirty="0"/>
          </a:p>
        </p:txBody>
      </p:sp>
      <p:pic>
        <p:nvPicPr>
          <p:cNvPr id="97" name="图片 96"/>
          <p:cNvPicPr>
            <a:picLocks noChangeAspect="1"/>
          </p:cNvPicPr>
          <p:nvPr/>
        </p:nvPicPr>
        <p:blipFill>
          <a:blip r:embed="rId3"/>
          <a:stretch>
            <a:fillRect/>
          </a:stretch>
        </p:blipFill>
        <p:spPr>
          <a:xfrm>
            <a:off x="1011941" y="2667025"/>
            <a:ext cx="547914" cy="328748"/>
          </a:xfrm>
          <a:prstGeom prst="rect">
            <a:avLst/>
          </a:prstGeom>
        </p:spPr>
      </p:pic>
    </p:spTree>
    <p:extLst>
      <p:ext uri="{BB962C8B-B14F-4D97-AF65-F5344CB8AC3E}">
        <p14:creationId xmlns:p14="http://schemas.microsoft.com/office/powerpoint/2010/main" val="23613639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6839350" y="3109222"/>
            <a:ext cx="753509" cy="452105"/>
          </a:xfrm>
          <a:prstGeom prst="rect">
            <a:avLst/>
          </a:prstGeom>
        </p:spPr>
      </p:pic>
      <p:pic>
        <p:nvPicPr>
          <p:cNvPr id="83" name="图片 82"/>
          <p:cNvPicPr>
            <a:picLocks noChangeAspect="1"/>
          </p:cNvPicPr>
          <p:nvPr/>
        </p:nvPicPr>
        <p:blipFill>
          <a:blip r:embed="rId4"/>
          <a:stretch>
            <a:fillRect/>
          </a:stretch>
        </p:blipFill>
        <p:spPr>
          <a:xfrm>
            <a:off x="1068248" y="3882492"/>
            <a:ext cx="728953" cy="555932"/>
          </a:xfrm>
          <a:prstGeom prst="rect">
            <a:avLst/>
          </a:prstGeom>
        </p:spPr>
      </p:pic>
      <p:pic>
        <p:nvPicPr>
          <p:cNvPr id="15" name="图片 14"/>
          <p:cNvPicPr>
            <a:picLocks noChangeAspect="1"/>
          </p:cNvPicPr>
          <p:nvPr/>
        </p:nvPicPr>
        <p:blipFill>
          <a:blip r:embed="rId4"/>
          <a:stretch>
            <a:fillRect/>
          </a:stretch>
        </p:blipFill>
        <p:spPr>
          <a:xfrm>
            <a:off x="1354773" y="3054273"/>
            <a:ext cx="728953" cy="555932"/>
          </a:xfrm>
          <a:prstGeom prst="rect">
            <a:avLst/>
          </a:prstGeom>
        </p:spPr>
      </p:pic>
      <p:sp>
        <p:nvSpPr>
          <p:cNvPr id="276" name="矩形 275"/>
          <p:cNvSpPr/>
          <p:nvPr/>
        </p:nvSpPr>
        <p:spPr>
          <a:xfrm>
            <a:off x="932688" y="1913382"/>
            <a:ext cx="7303770" cy="38541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标题 1"/>
          <p:cNvSpPr txBox="1">
            <a:spLocks/>
          </p:cNvSpPr>
          <p:nvPr/>
        </p:nvSpPr>
        <p:spPr>
          <a:xfrm>
            <a:off x="1143000" y="284262"/>
            <a:ext cx="6858000" cy="984947"/>
          </a:xfrm>
          <a:prstGeom prst="rect">
            <a:avLst/>
          </a:prstGeom>
          <a:noFill/>
        </p:spPr>
        <p:txBody>
          <a:bodyPr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zh-CN" sz="2100" dirty="0">
                <a:solidFill>
                  <a:schemeClr val="bg1"/>
                </a:solidFill>
                <a:latin typeface="Times New Roman" pitchFamily="18" charset="0"/>
                <a:cs typeface="Times New Roman" pitchFamily="18" charset="0"/>
              </a:rPr>
              <a:t> Resource pool expansion</a:t>
            </a:r>
            <a:endParaRPr lang="zh-CN" altLang="en-US" sz="2100" dirty="0">
              <a:solidFill>
                <a:schemeClr val="bg1"/>
              </a:solidFill>
              <a:latin typeface="Times New Roman" pitchFamily="18" charset="0"/>
              <a:cs typeface="Times New Roman" pitchFamily="18" charset="0"/>
            </a:endParaRPr>
          </a:p>
        </p:txBody>
      </p:sp>
      <p:sp>
        <p:nvSpPr>
          <p:cNvPr id="2" name="日期占位符 1"/>
          <p:cNvSpPr>
            <a:spLocks noGrp="1"/>
          </p:cNvSpPr>
          <p:nvPr>
            <p:ph type="dt" sz="half" idx="10"/>
          </p:nvPr>
        </p:nvSpPr>
        <p:spPr/>
        <p:txBody>
          <a:bodyPr/>
          <a:lstStyle/>
          <a:p>
            <a:r>
              <a:rPr lang="en-US" altLang="zh-CN" dirty="0"/>
              <a:t>2017/07/05</a:t>
            </a:r>
            <a:endParaRPr lang="zh-CN" altLang="en-US" dirty="0"/>
          </a:p>
        </p:txBody>
      </p:sp>
      <p:sp>
        <p:nvSpPr>
          <p:cNvPr id="5" name="页脚占位符 4"/>
          <p:cNvSpPr>
            <a:spLocks noGrp="1"/>
          </p:cNvSpPr>
          <p:nvPr>
            <p:ph type="ftr" sz="quarter" idx="11"/>
          </p:nvPr>
        </p:nvSpPr>
        <p:spPr/>
        <p:txBody>
          <a:bodyPr/>
          <a:lstStyle/>
          <a:p>
            <a:r>
              <a:rPr lang="zh-CN" altLang="en-US" b="1" dirty="0">
                <a:latin typeface="黑体" panose="02010609060101010101" pitchFamily="49" charset="-122"/>
                <a:ea typeface="黑体" panose="02010609060101010101" pitchFamily="49" charset="-122"/>
                <a:cs typeface="Times New Roman" pitchFamily="18" charset="0"/>
              </a:rPr>
              <a:t>高能物理云平台中的弹性计算资源管理</a:t>
            </a:r>
          </a:p>
        </p:txBody>
      </p:sp>
      <p:sp>
        <p:nvSpPr>
          <p:cNvPr id="7" name="灯片编号占位符 6"/>
          <p:cNvSpPr>
            <a:spLocks noGrp="1"/>
          </p:cNvSpPr>
          <p:nvPr>
            <p:ph type="sldNum" sz="quarter" idx="12"/>
          </p:nvPr>
        </p:nvSpPr>
        <p:spPr/>
        <p:txBody>
          <a:bodyPr/>
          <a:lstStyle/>
          <a:p>
            <a:fld id="{3BDE6A9D-7EC1-4431-9FEF-91E3586C3854}" type="slidenum">
              <a:rPr lang="zh-CN" altLang="en-US" smtClean="0"/>
              <a:pPr/>
              <a:t>15</a:t>
            </a:fld>
            <a:r>
              <a:rPr lang="en-US" altLang="zh-CN" dirty="0" smtClean="0"/>
              <a:t>/28</a:t>
            </a:r>
            <a:endParaRPr lang="zh-CN" altLang="en-US" dirty="0"/>
          </a:p>
        </p:txBody>
      </p:sp>
      <p:sp>
        <p:nvSpPr>
          <p:cNvPr id="9" name="椭圆 8"/>
          <p:cNvSpPr/>
          <p:nvPr/>
        </p:nvSpPr>
        <p:spPr>
          <a:xfrm>
            <a:off x="2365011" y="3394710"/>
            <a:ext cx="462771" cy="172310"/>
          </a:xfrm>
          <a:prstGeom prst="ellipse">
            <a:avLst/>
          </a:prstGeom>
          <a:solidFill>
            <a:srgbClr val="E2EF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tx1"/>
                </a:solidFill>
              </a:rPr>
              <a:t>Job</a:t>
            </a:r>
          </a:p>
        </p:txBody>
      </p:sp>
      <p:sp>
        <p:nvSpPr>
          <p:cNvPr id="48" name="圆角矩形 47"/>
          <p:cNvSpPr/>
          <p:nvPr/>
        </p:nvSpPr>
        <p:spPr>
          <a:xfrm>
            <a:off x="2545317" y="3874770"/>
            <a:ext cx="1960389" cy="1666494"/>
          </a:xfrm>
          <a:prstGeom prst="roundRect">
            <a:avLst>
              <a:gd name="adj" fmla="val 407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solidFill>
                <a:schemeClr val="tx1"/>
              </a:solidFill>
            </a:endParaRPr>
          </a:p>
        </p:txBody>
      </p:sp>
      <p:sp>
        <p:nvSpPr>
          <p:cNvPr id="58" name="椭圆 57"/>
          <p:cNvSpPr/>
          <p:nvPr/>
        </p:nvSpPr>
        <p:spPr>
          <a:xfrm>
            <a:off x="2726199" y="4133088"/>
            <a:ext cx="462771" cy="172310"/>
          </a:xfrm>
          <a:prstGeom prst="ellipse">
            <a:avLst/>
          </a:prstGeom>
          <a:solidFill>
            <a:srgbClr val="E2EF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tx1"/>
                </a:solidFill>
              </a:rPr>
              <a:t>Job</a:t>
            </a:r>
          </a:p>
        </p:txBody>
      </p:sp>
      <p:sp>
        <p:nvSpPr>
          <p:cNvPr id="59" name="椭圆 58"/>
          <p:cNvSpPr/>
          <p:nvPr/>
        </p:nvSpPr>
        <p:spPr>
          <a:xfrm>
            <a:off x="3265695" y="4137660"/>
            <a:ext cx="462771" cy="172310"/>
          </a:xfrm>
          <a:prstGeom prst="ellipse">
            <a:avLst/>
          </a:prstGeom>
          <a:solidFill>
            <a:srgbClr val="E2EF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tx1"/>
                </a:solidFill>
              </a:rPr>
              <a:t>Job</a:t>
            </a:r>
          </a:p>
        </p:txBody>
      </p:sp>
      <p:sp>
        <p:nvSpPr>
          <p:cNvPr id="60" name="椭圆 59"/>
          <p:cNvSpPr/>
          <p:nvPr/>
        </p:nvSpPr>
        <p:spPr>
          <a:xfrm>
            <a:off x="3812049" y="4135374"/>
            <a:ext cx="462771" cy="172310"/>
          </a:xfrm>
          <a:prstGeom prst="ellipse">
            <a:avLst/>
          </a:prstGeom>
          <a:solidFill>
            <a:srgbClr val="E2EF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tx1"/>
                </a:solidFill>
              </a:rPr>
              <a:t>Job</a:t>
            </a:r>
          </a:p>
        </p:txBody>
      </p:sp>
      <p:sp>
        <p:nvSpPr>
          <p:cNvPr id="63" name="椭圆 62"/>
          <p:cNvSpPr/>
          <p:nvPr/>
        </p:nvSpPr>
        <p:spPr>
          <a:xfrm>
            <a:off x="3277125" y="4526280"/>
            <a:ext cx="462771" cy="172310"/>
          </a:xfrm>
          <a:prstGeom prst="ellipse">
            <a:avLst/>
          </a:prstGeom>
          <a:solidFill>
            <a:srgbClr val="1136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bg1"/>
                </a:solidFill>
              </a:rPr>
              <a:t>Job</a:t>
            </a:r>
          </a:p>
        </p:txBody>
      </p:sp>
      <p:sp>
        <p:nvSpPr>
          <p:cNvPr id="64" name="椭圆 63"/>
          <p:cNvSpPr/>
          <p:nvPr/>
        </p:nvSpPr>
        <p:spPr>
          <a:xfrm>
            <a:off x="3823479" y="4523994"/>
            <a:ext cx="462771" cy="172310"/>
          </a:xfrm>
          <a:prstGeom prst="ellipse">
            <a:avLst/>
          </a:prstGeom>
          <a:solidFill>
            <a:srgbClr val="1136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bg1"/>
                </a:solidFill>
              </a:rPr>
              <a:t>Job</a:t>
            </a:r>
          </a:p>
        </p:txBody>
      </p:sp>
      <p:sp>
        <p:nvSpPr>
          <p:cNvPr id="67" name="矩形 66"/>
          <p:cNvSpPr/>
          <p:nvPr/>
        </p:nvSpPr>
        <p:spPr>
          <a:xfrm>
            <a:off x="3919991" y="2754147"/>
            <a:ext cx="822574" cy="259284"/>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b="1" dirty="0" err="1">
                <a:solidFill>
                  <a:schemeClr val="tx1"/>
                </a:solidFill>
              </a:rPr>
              <a:t>VCondor</a:t>
            </a:r>
            <a:endParaRPr lang="zh-CN" altLang="en-US" sz="1350" b="1" dirty="0">
              <a:solidFill>
                <a:schemeClr val="tx1"/>
              </a:solidFill>
            </a:endParaRPr>
          </a:p>
        </p:txBody>
      </p:sp>
      <p:sp>
        <p:nvSpPr>
          <p:cNvPr id="68" name="矩形 67"/>
          <p:cNvSpPr/>
          <p:nvPr/>
        </p:nvSpPr>
        <p:spPr>
          <a:xfrm>
            <a:off x="5292296" y="3267866"/>
            <a:ext cx="850846" cy="269276"/>
          </a:xfrm>
          <a:prstGeom prst="rect">
            <a:avLst/>
          </a:prstGeom>
          <a:solidFill>
            <a:srgbClr val="DBD2A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err="1">
                <a:solidFill>
                  <a:schemeClr val="tx1"/>
                </a:solidFill>
              </a:rPr>
              <a:t>VMQuota</a:t>
            </a:r>
            <a:endParaRPr lang="zh-CN" altLang="en-US" sz="1200" b="1" dirty="0">
              <a:solidFill>
                <a:schemeClr val="tx1"/>
              </a:solidFill>
            </a:endParaRPr>
          </a:p>
        </p:txBody>
      </p:sp>
      <p:cxnSp>
        <p:nvCxnSpPr>
          <p:cNvPr id="70" name="曲线连接符 69"/>
          <p:cNvCxnSpPr>
            <a:stCxn id="68" idx="0"/>
            <a:endCxn id="67" idx="3"/>
          </p:cNvCxnSpPr>
          <p:nvPr/>
        </p:nvCxnSpPr>
        <p:spPr>
          <a:xfrm rot="16200000" flipV="1">
            <a:off x="5038103" y="2588250"/>
            <a:ext cx="384077" cy="975155"/>
          </a:xfrm>
          <a:prstGeom prst="curvedConnector2">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sp>
        <p:nvSpPr>
          <p:cNvPr id="85" name="云形 84"/>
          <p:cNvSpPr/>
          <p:nvPr/>
        </p:nvSpPr>
        <p:spPr>
          <a:xfrm>
            <a:off x="6038258" y="2005056"/>
            <a:ext cx="1444819" cy="577406"/>
          </a:xfrm>
          <a:prstGeom prst="cloud">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err="1">
                <a:solidFill>
                  <a:schemeClr val="tx1"/>
                </a:solidFill>
              </a:rPr>
              <a:t>Openstack</a:t>
            </a:r>
            <a:endParaRPr lang="en-US" altLang="zh-CN" sz="1200" b="1" dirty="0">
              <a:solidFill>
                <a:schemeClr val="tx1"/>
              </a:solidFill>
            </a:endParaRPr>
          </a:p>
          <a:p>
            <a:pPr algn="ctr"/>
            <a:r>
              <a:rPr lang="en-US" altLang="zh-CN" sz="1200" b="1" dirty="0" err="1">
                <a:solidFill>
                  <a:schemeClr val="tx1"/>
                </a:solidFill>
              </a:rPr>
              <a:t>OpenNebula</a:t>
            </a:r>
            <a:endParaRPr lang="en-US" altLang="zh-CN" sz="1200" b="1" dirty="0">
              <a:solidFill>
                <a:schemeClr val="tx1"/>
              </a:solidFill>
            </a:endParaRPr>
          </a:p>
          <a:p>
            <a:pPr algn="ctr"/>
            <a:r>
              <a:rPr lang="en-US" altLang="zh-CN" sz="1200" b="1" dirty="0">
                <a:solidFill>
                  <a:schemeClr val="tx1"/>
                </a:solidFill>
              </a:rPr>
              <a:t>…</a:t>
            </a:r>
            <a:endParaRPr lang="zh-CN" altLang="en-US" sz="1200" b="1" dirty="0">
              <a:solidFill>
                <a:schemeClr val="tx1"/>
              </a:solidFill>
            </a:endParaRPr>
          </a:p>
        </p:txBody>
      </p:sp>
      <p:sp>
        <p:nvSpPr>
          <p:cNvPr id="87" name="圆角矩形 86"/>
          <p:cNvSpPr/>
          <p:nvPr/>
        </p:nvSpPr>
        <p:spPr>
          <a:xfrm>
            <a:off x="5953553" y="3874770"/>
            <a:ext cx="1960389" cy="1666494"/>
          </a:xfrm>
          <a:prstGeom prst="roundRect">
            <a:avLst>
              <a:gd name="adj" fmla="val 407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solidFill>
                <a:schemeClr val="tx1"/>
              </a:solidFill>
            </a:endParaRPr>
          </a:p>
        </p:txBody>
      </p:sp>
      <p:sp>
        <p:nvSpPr>
          <p:cNvPr id="89" name="矩形 88"/>
          <p:cNvSpPr/>
          <p:nvPr/>
        </p:nvSpPr>
        <p:spPr>
          <a:xfrm>
            <a:off x="6516934" y="4200486"/>
            <a:ext cx="334208" cy="342320"/>
          </a:xfrm>
          <a:prstGeom prst="rect">
            <a:avLst/>
          </a:prstGeom>
          <a:solidFill>
            <a:srgbClr val="1136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b="1" dirty="0">
                <a:solidFill>
                  <a:schemeClr val="bg1"/>
                </a:solidFill>
              </a:rPr>
              <a:t>WN</a:t>
            </a:r>
            <a:endParaRPr lang="zh-CN" altLang="en-US" sz="900" b="1" dirty="0">
              <a:solidFill>
                <a:schemeClr val="bg1"/>
              </a:solidFill>
            </a:endParaRPr>
          </a:p>
        </p:txBody>
      </p:sp>
      <p:sp>
        <p:nvSpPr>
          <p:cNvPr id="90" name="椭圆 89"/>
          <p:cNvSpPr/>
          <p:nvPr/>
        </p:nvSpPr>
        <p:spPr>
          <a:xfrm>
            <a:off x="6165342" y="4085795"/>
            <a:ext cx="462771" cy="172310"/>
          </a:xfrm>
          <a:prstGeom prst="ellipse">
            <a:avLst/>
          </a:prstGeom>
          <a:solidFill>
            <a:srgbClr val="1136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bg1"/>
                </a:solidFill>
              </a:rPr>
              <a:t>Job</a:t>
            </a:r>
          </a:p>
        </p:txBody>
      </p:sp>
      <p:sp>
        <p:nvSpPr>
          <p:cNvPr id="91" name="圆柱形 90"/>
          <p:cNvSpPr/>
          <p:nvPr/>
        </p:nvSpPr>
        <p:spPr>
          <a:xfrm>
            <a:off x="6297848" y="4496562"/>
            <a:ext cx="219456" cy="107832"/>
          </a:xfrm>
          <a:prstGeom prst="can">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p>
        </p:txBody>
      </p:sp>
      <p:sp>
        <p:nvSpPr>
          <p:cNvPr id="92" name="矩形 91"/>
          <p:cNvSpPr/>
          <p:nvPr/>
        </p:nvSpPr>
        <p:spPr>
          <a:xfrm>
            <a:off x="7371898" y="4211916"/>
            <a:ext cx="334208" cy="342320"/>
          </a:xfrm>
          <a:prstGeom prst="rect">
            <a:avLst/>
          </a:prstGeom>
          <a:solidFill>
            <a:srgbClr val="E2EF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b="1" dirty="0">
                <a:solidFill>
                  <a:schemeClr val="tx1"/>
                </a:solidFill>
              </a:rPr>
              <a:t>WN</a:t>
            </a:r>
            <a:endParaRPr lang="zh-CN" altLang="en-US" sz="900" b="1" dirty="0">
              <a:solidFill>
                <a:schemeClr val="tx1"/>
              </a:solidFill>
            </a:endParaRPr>
          </a:p>
        </p:txBody>
      </p:sp>
      <p:sp>
        <p:nvSpPr>
          <p:cNvPr id="93" name="椭圆 92"/>
          <p:cNvSpPr/>
          <p:nvPr/>
        </p:nvSpPr>
        <p:spPr>
          <a:xfrm>
            <a:off x="7020306" y="4097225"/>
            <a:ext cx="462771" cy="172310"/>
          </a:xfrm>
          <a:prstGeom prst="ellipse">
            <a:avLst/>
          </a:prstGeom>
          <a:solidFill>
            <a:srgbClr val="E2EF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tx1"/>
                </a:solidFill>
              </a:rPr>
              <a:t>Job</a:t>
            </a:r>
          </a:p>
        </p:txBody>
      </p:sp>
      <p:sp>
        <p:nvSpPr>
          <p:cNvPr id="94" name="圆柱形 93"/>
          <p:cNvSpPr/>
          <p:nvPr/>
        </p:nvSpPr>
        <p:spPr>
          <a:xfrm>
            <a:off x="7152812" y="4507992"/>
            <a:ext cx="219456" cy="107832"/>
          </a:xfrm>
          <a:prstGeom prst="can">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p>
        </p:txBody>
      </p:sp>
      <p:cxnSp>
        <p:nvCxnSpPr>
          <p:cNvPr id="99" name="直接箭头连接符 98"/>
          <p:cNvCxnSpPr>
            <a:endCxn id="9" idx="2"/>
          </p:cNvCxnSpPr>
          <p:nvPr/>
        </p:nvCxnSpPr>
        <p:spPr>
          <a:xfrm>
            <a:off x="2017251" y="3350133"/>
            <a:ext cx="347760" cy="130732"/>
          </a:xfrm>
          <a:prstGeom prst="straightConnector1">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3" name="直接箭头连接符 102"/>
          <p:cNvCxnSpPr>
            <a:stCxn id="9" idx="4"/>
            <a:endCxn id="58" idx="1"/>
          </p:cNvCxnSpPr>
          <p:nvPr/>
        </p:nvCxnSpPr>
        <p:spPr>
          <a:xfrm>
            <a:off x="2596397" y="3567020"/>
            <a:ext cx="197574" cy="591303"/>
          </a:xfrm>
          <a:prstGeom prst="straightConnector1">
            <a:avLst/>
          </a:prstGeom>
          <a:ln w="15875">
            <a:solidFill>
              <a:srgbClr val="FF3399"/>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8" name="直接箭头连接符 107"/>
          <p:cNvCxnSpPr>
            <a:stCxn id="60" idx="6"/>
          </p:cNvCxnSpPr>
          <p:nvPr/>
        </p:nvCxnSpPr>
        <p:spPr>
          <a:xfrm>
            <a:off x="4274820" y="4221529"/>
            <a:ext cx="553501" cy="346758"/>
          </a:xfrm>
          <a:prstGeom prst="straightConnector1">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6" name="直接箭头连接符 115"/>
          <p:cNvCxnSpPr>
            <a:stCxn id="64" idx="6"/>
          </p:cNvCxnSpPr>
          <p:nvPr/>
        </p:nvCxnSpPr>
        <p:spPr>
          <a:xfrm>
            <a:off x="4286250" y="4610149"/>
            <a:ext cx="521126" cy="214273"/>
          </a:xfrm>
          <a:prstGeom prst="straightConnector1">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36" name="曲线连接符 135"/>
          <p:cNvCxnSpPr>
            <a:endCxn id="68" idx="1"/>
          </p:cNvCxnSpPr>
          <p:nvPr/>
        </p:nvCxnSpPr>
        <p:spPr>
          <a:xfrm>
            <a:off x="4764153" y="2984142"/>
            <a:ext cx="528143" cy="418362"/>
          </a:xfrm>
          <a:prstGeom prst="curvedConnector3">
            <a:avLst>
              <a:gd name="adj1" fmla="val 50000"/>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直接箭头连接符 142"/>
          <p:cNvCxnSpPr/>
          <p:nvPr/>
        </p:nvCxnSpPr>
        <p:spPr>
          <a:xfrm flipV="1">
            <a:off x="5953553" y="2489455"/>
            <a:ext cx="313032" cy="785059"/>
          </a:xfrm>
          <a:prstGeom prst="straightConnector1">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直接箭头连接符 145"/>
          <p:cNvCxnSpPr/>
          <p:nvPr/>
        </p:nvCxnSpPr>
        <p:spPr>
          <a:xfrm flipH="1">
            <a:off x="6038257" y="2538815"/>
            <a:ext cx="299162" cy="743310"/>
          </a:xfrm>
          <a:prstGeom prst="straightConnector1">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直接箭头连接符 156"/>
          <p:cNvCxnSpPr/>
          <p:nvPr/>
        </p:nvCxnSpPr>
        <p:spPr>
          <a:xfrm>
            <a:off x="6906006" y="2581847"/>
            <a:ext cx="237938" cy="543383"/>
          </a:xfrm>
          <a:prstGeom prst="straightConnector1">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曲线连接符 161"/>
          <p:cNvCxnSpPr>
            <a:stCxn id="16" idx="2"/>
            <a:endCxn id="92" idx="0"/>
          </p:cNvCxnSpPr>
          <p:nvPr/>
        </p:nvCxnSpPr>
        <p:spPr>
          <a:xfrm rot="16200000" flipH="1">
            <a:off x="7052259" y="3725172"/>
            <a:ext cx="650589" cy="322898"/>
          </a:xfrm>
          <a:prstGeom prst="curvedConnector3">
            <a:avLst>
              <a:gd name="adj1" fmla="val 50000"/>
            </a:avLst>
          </a:prstGeom>
          <a:ln w="15875">
            <a:solidFill>
              <a:srgbClr val="66006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3" name="曲线连接符 192"/>
          <p:cNvCxnSpPr/>
          <p:nvPr/>
        </p:nvCxnSpPr>
        <p:spPr>
          <a:xfrm rot="5400000">
            <a:off x="3510374" y="3143326"/>
            <a:ext cx="855812" cy="607077"/>
          </a:xfrm>
          <a:prstGeom prst="curvedConnector3">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cxnSp>
        <p:nvCxnSpPr>
          <p:cNvPr id="212" name="曲线连接符 211"/>
          <p:cNvCxnSpPr>
            <a:stCxn id="221" idx="3"/>
            <a:endCxn id="90" idx="2"/>
          </p:cNvCxnSpPr>
          <p:nvPr/>
        </p:nvCxnSpPr>
        <p:spPr>
          <a:xfrm flipV="1">
            <a:off x="5605561" y="4171950"/>
            <a:ext cx="559781" cy="532947"/>
          </a:xfrm>
          <a:prstGeom prst="curvedConnector3">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16" name="曲线连接符 215"/>
          <p:cNvCxnSpPr>
            <a:endCxn id="93" idx="0"/>
          </p:cNvCxnSpPr>
          <p:nvPr/>
        </p:nvCxnSpPr>
        <p:spPr>
          <a:xfrm flipV="1">
            <a:off x="5619087" y="4097226"/>
            <a:ext cx="1632605" cy="349178"/>
          </a:xfrm>
          <a:prstGeom prst="curvedConnector4">
            <a:avLst>
              <a:gd name="adj1" fmla="val 13089"/>
              <a:gd name="adj2" fmla="val 131425"/>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21" name="圆角矩形 220"/>
          <p:cNvSpPr/>
          <p:nvPr/>
        </p:nvSpPr>
        <p:spPr>
          <a:xfrm>
            <a:off x="4816891" y="4383423"/>
            <a:ext cx="788670" cy="64294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1" dirty="0">
              <a:solidFill>
                <a:schemeClr val="tx1"/>
              </a:solidFill>
            </a:endParaRPr>
          </a:p>
        </p:txBody>
      </p:sp>
      <p:cxnSp>
        <p:nvCxnSpPr>
          <p:cNvPr id="238" name="直接箭头连接符 237"/>
          <p:cNvCxnSpPr>
            <a:endCxn id="241" idx="2"/>
          </p:cNvCxnSpPr>
          <p:nvPr/>
        </p:nvCxnSpPr>
        <p:spPr>
          <a:xfrm>
            <a:off x="1703916" y="4217201"/>
            <a:ext cx="199406" cy="52334"/>
          </a:xfrm>
          <a:prstGeom prst="straightConnector1">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41" name="椭圆 240"/>
          <p:cNvSpPr/>
          <p:nvPr/>
        </p:nvSpPr>
        <p:spPr>
          <a:xfrm>
            <a:off x="1903322" y="4183380"/>
            <a:ext cx="462771" cy="172310"/>
          </a:xfrm>
          <a:prstGeom prst="ellipse">
            <a:avLst/>
          </a:prstGeom>
          <a:solidFill>
            <a:srgbClr val="1136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bg1"/>
                </a:solidFill>
              </a:rPr>
              <a:t>Job</a:t>
            </a:r>
          </a:p>
        </p:txBody>
      </p:sp>
      <p:cxnSp>
        <p:nvCxnSpPr>
          <p:cNvPr id="243" name="直接箭头连接符 242"/>
          <p:cNvCxnSpPr>
            <a:endCxn id="63" idx="2"/>
          </p:cNvCxnSpPr>
          <p:nvPr/>
        </p:nvCxnSpPr>
        <p:spPr>
          <a:xfrm>
            <a:off x="2412811" y="4316093"/>
            <a:ext cx="864314" cy="296342"/>
          </a:xfrm>
          <a:prstGeom prst="straightConnector1">
            <a:avLst/>
          </a:prstGeom>
          <a:ln w="15875">
            <a:solidFill>
              <a:srgbClr val="FF3399"/>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56" name="文本框 255"/>
          <p:cNvSpPr txBox="1"/>
          <p:nvPr/>
        </p:nvSpPr>
        <p:spPr>
          <a:xfrm>
            <a:off x="2639349" y="3673216"/>
            <a:ext cx="258301" cy="219291"/>
          </a:xfrm>
          <a:prstGeom prst="rect">
            <a:avLst/>
          </a:prstGeom>
          <a:noFill/>
        </p:spPr>
        <p:txBody>
          <a:bodyPr wrap="square" rtlCol="0">
            <a:spAutoFit/>
          </a:bodyPr>
          <a:lstStyle/>
          <a:p>
            <a:pPr algn="ctr"/>
            <a:r>
              <a:rPr lang="en-US" altLang="zh-CN" sz="825" dirty="0"/>
              <a:t>2</a:t>
            </a:r>
            <a:endParaRPr lang="zh-CN" altLang="en-US" sz="825" dirty="0"/>
          </a:p>
        </p:txBody>
      </p:sp>
      <p:sp>
        <p:nvSpPr>
          <p:cNvPr id="257" name="文本框 256"/>
          <p:cNvSpPr txBox="1"/>
          <p:nvPr/>
        </p:nvSpPr>
        <p:spPr>
          <a:xfrm>
            <a:off x="2070398" y="3231403"/>
            <a:ext cx="258301" cy="219291"/>
          </a:xfrm>
          <a:prstGeom prst="rect">
            <a:avLst/>
          </a:prstGeom>
          <a:noFill/>
        </p:spPr>
        <p:txBody>
          <a:bodyPr wrap="square" rtlCol="0">
            <a:spAutoFit/>
          </a:bodyPr>
          <a:lstStyle/>
          <a:p>
            <a:pPr algn="ctr"/>
            <a:r>
              <a:rPr lang="en-US" altLang="zh-CN" sz="825" dirty="0"/>
              <a:t>1</a:t>
            </a:r>
            <a:endParaRPr lang="zh-CN" altLang="en-US" sz="825" dirty="0"/>
          </a:p>
        </p:txBody>
      </p:sp>
      <p:sp>
        <p:nvSpPr>
          <p:cNvPr id="258" name="文本框 257"/>
          <p:cNvSpPr txBox="1"/>
          <p:nvPr/>
        </p:nvSpPr>
        <p:spPr>
          <a:xfrm>
            <a:off x="3725565" y="3321182"/>
            <a:ext cx="258301" cy="219291"/>
          </a:xfrm>
          <a:prstGeom prst="rect">
            <a:avLst/>
          </a:prstGeom>
          <a:noFill/>
        </p:spPr>
        <p:txBody>
          <a:bodyPr wrap="square" rtlCol="0">
            <a:spAutoFit/>
          </a:bodyPr>
          <a:lstStyle/>
          <a:p>
            <a:pPr algn="ctr"/>
            <a:r>
              <a:rPr lang="en-US" altLang="zh-CN" sz="825" dirty="0"/>
              <a:t>3</a:t>
            </a:r>
            <a:endParaRPr lang="zh-CN" altLang="en-US" sz="825" dirty="0"/>
          </a:p>
        </p:txBody>
      </p:sp>
      <p:sp>
        <p:nvSpPr>
          <p:cNvPr id="259" name="文本框 258"/>
          <p:cNvSpPr txBox="1"/>
          <p:nvPr/>
        </p:nvSpPr>
        <p:spPr>
          <a:xfrm>
            <a:off x="4834667" y="3151357"/>
            <a:ext cx="258301" cy="219291"/>
          </a:xfrm>
          <a:prstGeom prst="rect">
            <a:avLst/>
          </a:prstGeom>
          <a:noFill/>
        </p:spPr>
        <p:txBody>
          <a:bodyPr wrap="square" rtlCol="0">
            <a:spAutoFit/>
          </a:bodyPr>
          <a:lstStyle/>
          <a:p>
            <a:pPr algn="ctr"/>
            <a:r>
              <a:rPr lang="en-US" altLang="zh-CN" sz="825" dirty="0"/>
              <a:t>4</a:t>
            </a:r>
            <a:endParaRPr lang="zh-CN" altLang="en-US" sz="825" dirty="0"/>
          </a:p>
        </p:txBody>
      </p:sp>
      <p:sp>
        <p:nvSpPr>
          <p:cNvPr id="260" name="文本框 259"/>
          <p:cNvSpPr txBox="1"/>
          <p:nvPr/>
        </p:nvSpPr>
        <p:spPr>
          <a:xfrm>
            <a:off x="6157155" y="2773575"/>
            <a:ext cx="258301" cy="219291"/>
          </a:xfrm>
          <a:prstGeom prst="rect">
            <a:avLst/>
          </a:prstGeom>
          <a:noFill/>
        </p:spPr>
        <p:txBody>
          <a:bodyPr wrap="square" rtlCol="0">
            <a:spAutoFit/>
          </a:bodyPr>
          <a:lstStyle/>
          <a:p>
            <a:pPr algn="ctr"/>
            <a:r>
              <a:rPr lang="en-US" altLang="zh-CN" sz="825" dirty="0"/>
              <a:t>5</a:t>
            </a:r>
            <a:endParaRPr lang="zh-CN" altLang="en-US" sz="825" dirty="0"/>
          </a:p>
        </p:txBody>
      </p:sp>
      <p:cxnSp>
        <p:nvCxnSpPr>
          <p:cNvPr id="261" name="曲线连接符 260"/>
          <p:cNvCxnSpPr>
            <a:stCxn id="67" idx="0"/>
          </p:cNvCxnSpPr>
          <p:nvPr/>
        </p:nvCxnSpPr>
        <p:spPr>
          <a:xfrm rot="5400000" flipH="1" flipV="1">
            <a:off x="4953317" y="1542124"/>
            <a:ext cx="589985" cy="1834064"/>
          </a:xfrm>
          <a:prstGeom prst="curvedConnector2">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sp>
        <p:nvSpPr>
          <p:cNvPr id="271" name="文本框 270"/>
          <p:cNvSpPr txBox="1"/>
          <p:nvPr/>
        </p:nvSpPr>
        <p:spPr>
          <a:xfrm>
            <a:off x="4828837" y="2150680"/>
            <a:ext cx="258301" cy="219291"/>
          </a:xfrm>
          <a:prstGeom prst="rect">
            <a:avLst/>
          </a:prstGeom>
          <a:noFill/>
        </p:spPr>
        <p:txBody>
          <a:bodyPr wrap="square" rtlCol="0">
            <a:spAutoFit/>
          </a:bodyPr>
          <a:lstStyle/>
          <a:p>
            <a:pPr algn="ctr"/>
            <a:r>
              <a:rPr lang="en-US" altLang="zh-CN" sz="825" dirty="0"/>
              <a:t>7</a:t>
            </a:r>
            <a:endParaRPr lang="zh-CN" altLang="en-US" sz="825" dirty="0"/>
          </a:p>
        </p:txBody>
      </p:sp>
      <p:sp>
        <p:nvSpPr>
          <p:cNvPr id="272" name="文本框 271"/>
          <p:cNvSpPr txBox="1"/>
          <p:nvPr/>
        </p:nvSpPr>
        <p:spPr>
          <a:xfrm>
            <a:off x="6986821" y="2717608"/>
            <a:ext cx="258301" cy="219291"/>
          </a:xfrm>
          <a:prstGeom prst="rect">
            <a:avLst/>
          </a:prstGeom>
          <a:noFill/>
        </p:spPr>
        <p:txBody>
          <a:bodyPr wrap="square" rtlCol="0">
            <a:spAutoFit/>
          </a:bodyPr>
          <a:lstStyle/>
          <a:p>
            <a:pPr algn="ctr"/>
            <a:r>
              <a:rPr lang="en-US" altLang="zh-CN" sz="825" dirty="0"/>
              <a:t>8</a:t>
            </a:r>
            <a:endParaRPr lang="zh-CN" altLang="en-US" sz="825" dirty="0"/>
          </a:p>
        </p:txBody>
      </p:sp>
      <p:sp>
        <p:nvSpPr>
          <p:cNvPr id="273" name="文本框 272"/>
          <p:cNvSpPr txBox="1"/>
          <p:nvPr/>
        </p:nvSpPr>
        <p:spPr>
          <a:xfrm>
            <a:off x="7181897" y="3626820"/>
            <a:ext cx="258301" cy="219291"/>
          </a:xfrm>
          <a:prstGeom prst="rect">
            <a:avLst/>
          </a:prstGeom>
          <a:noFill/>
        </p:spPr>
        <p:txBody>
          <a:bodyPr wrap="square" rtlCol="0">
            <a:spAutoFit/>
          </a:bodyPr>
          <a:lstStyle/>
          <a:p>
            <a:pPr algn="ctr"/>
            <a:r>
              <a:rPr lang="en-US" altLang="zh-CN" sz="825" dirty="0"/>
              <a:t>9</a:t>
            </a:r>
            <a:endParaRPr lang="zh-CN" altLang="en-US" sz="825" dirty="0"/>
          </a:p>
        </p:txBody>
      </p:sp>
      <p:sp>
        <p:nvSpPr>
          <p:cNvPr id="274" name="文本框 273"/>
          <p:cNvSpPr txBox="1"/>
          <p:nvPr/>
        </p:nvSpPr>
        <p:spPr>
          <a:xfrm>
            <a:off x="4486609" y="4243368"/>
            <a:ext cx="341712" cy="219291"/>
          </a:xfrm>
          <a:prstGeom prst="rect">
            <a:avLst/>
          </a:prstGeom>
          <a:noFill/>
        </p:spPr>
        <p:txBody>
          <a:bodyPr wrap="square" rtlCol="0">
            <a:spAutoFit/>
          </a:bodyPr>
          <a:lstStyle/>
          <a:p>
            <a:pPr algn="ctr"/>
            <a:r>
              <a:rPr lang="en-US" altLang="zh-CN" sz="825" dirty="0"/>
              <a:t>10</a:t>
            </a:r>
            <a:endParaRPr lang="zh-CN" altLang="en-US" sz="825" dirty="0"/>
          </a:p>
        </p:txBody>
      </p:sp>
      <p:sp>
        <p:nvSpPr>
          <p:cNvPr id="275" name="文本框 274"/>
          <p:cNvSpPr txBox="1"/>
          <p:nvPr/>
        </p:nvSpPr>
        <p:spPr>
          <a:xfrm>
            <a:off x="5574690" y="4145264"/>
            <a:ext cx="339481" cy="219291"/>
          </a:xfrm>
          <a:prstGeom prst="rect">
            <a:avLst/>
          </a:prstGeom>
          <a:noFill/>
        </p:spPr>
        <p:txBody>
          <a:bodyPr wrap="square" rtlCol="0">
            <a:spAutoFit/>
          </a:bodyPr>
          <a:lstStyle/>
          <a:p>
            <a:pPr algn="ctr"/>
            <a:r>
              <a:rPr lang="en-US" altLang="zh-CN" sz="825" dirty="0"/>
              <a:t>11</a:t>
            </a:r>
            <a:endParaRPr lang="zh-CN" altLang="en-US" sz="825" dirty="0"/>
          </a:p>
        </p:txBody>
      </p:sp>
      <p:sp>
        <p:nvSpPr>
          <p:cNvPr id="277" name="文本框 276"/>
          <p:cNvSpPr txBox="1"/>
          <p:nvPr/>
        </p:nvSpPr>
        <p:spPr>
          <a:xfrm>
            <a:off x="2957585" y="5175189"/>
            <a:ext cx="1062508" cy="415498"/>
          </a:xfrm>
          <a:prstGeom prst="rect">
            <a:avLst/>
          </a:prstGeom>
          <a:noFill/>
        </p:spPr>
        <p:txBody>
          <a:bodyPr wrap="square" rtlCol="0">
            <a:spAutoFit/>
          </a:bodyPr>
          <a:lstStyle/>
          <a:p>
            <a:pPr algn="ctr"/>
            <a:r>
              <a:rPr lang="en-US" altLang="zh-CN" sz="1050" b="1" dirty="0"/>
              <a:t>CONDOR POOL OF JOBS</a:t>
            </a:r>
            <a:endParaRPr lang="zh-CN" altLang="en-US" sz="1050" b="1" dirty="0"/>
          </a:p>
        </p:txBody>
      </p:sp>
      <p:sp>
        <p:nvSpPr>
          <p:cNvPr id="278" name="文本框 277"/>
          <p:cNvSpPr txBox="1"/>
          <p:nvPr/>
        </p:nvSpPr>
        <p:spPr>
          <a:xfrm>
            <a:off x="6374752" y="5173928"/>
            <a:ext cx="1062508" cy="415498"/>
          </a:xfrm>
          <a:prstGeom prst="rect">
            <a:avLst/>
          </a:prstGeom>
          <a:noFill/>
        </p:spPr>
        <p:txBody>
          <a:bodyPr wrap="square" rtlCol="0">
            <a:spAutoFit/>
          </a:bodyPr>
          <a:lstStyle/>
          <a:p>
            <a:pPr algn="ctr"/>
            <a:r>
              <a:rPr lang="en-US" altLang="zh-CN" sz="1050" b="1" dirty="0"/>
              <a:t>CONDOR POOL OF NODES</a:t>
            </a:r>
            <a:endParaRPr lang="zh-CN" altLang="en-US" sz="1050" b="1" dirty="0"/>
          </a:p>
        </p:txBody>
      </p:sp>
      <p:sp>
        <p:nvSpPr>
          <p:cNvPr id="300" name="文本框 299"/>
          <p:cNvSpPr txBox="1"/>
          <p:nvPr/>
        </p:nvSpPr>
        <p:spPr>
          <a:xfrm>
            <a:off x="1094419" y="4328240"/>
            <a:ext cx="725871" cy="230832"/>
          </a:xfrm>
          <a:prstGeom prst="rect">
            <a:avLst/>
          </a:prstGeom>
          <a:noFill/>
        </p:spPr>
        <p:txBody>
          <a:bodyPr wrap="square" rtlCol="0">
            <a:spAutoFit/>
          </a:bodyPr>
          <a:lstStyle/>
          <a:p>
            <a:pPr algn="ctr"/>
            <a:r>
              <a:rPr lang="en-US" altLang="zh-CN" sz="900" dirty="0">
                <a:solidFill>
                  <a:schemeClr val="accent6">
                    <a:lumMod val="75000"/>
                  </a:schemeClr>
                </a:solidFill>
              </a:rPr>
              <a:t>JUNO</a:t>
            </a:r>
            <a:endParaRPr lang="zh-CN" altLang="en-US" sz="900" dirty="0">
              <a:solidFill>
                <a:schemeClr val="accent6">
                  <a:lumMod val="75000"/>
                </a:schemeClr>
              </a:solidFill>
            </a:endParaRPr>
          </a:p>
        </p:txBody>
      </p:sp>
      <p:sp>
        <p:nvSpPr>
          <p:cNvPr id="301" name="文本框 300"/>
          <p:cNvSpPr txBox="1"/>
          <p:nvPr/>
        </p:nvSpPr>
        <p:spPr>
          <a:xfrm>
            <a:off x="1413077" y="3477436"/>
            <a:ext cx="725871" cy="230832"/>
          </a:xfrm>
          <a:prstGeom prst="rect">
            <a:avLst/>
          </a:prstGeom>
          <a:noFill/>
        </p:spPr>
        <p:txBody>
          <a:bodyPr wrap="square" rtlCol="0">
            <a:spAutoFit/>
          </a:bodyPr>
          <a:lstStyle/>
          <a:p>
            <a:pPr algn="ctr"/>
            <a:r>
              <a:rPr lang="en-US" altLang="zh-CN" sz="900" dirty="0">
                <a:solidFill>
                  <a:srgbClr val="92D050"/>
                </a:solidFill>
              </a:rPr>
              <a:t>LHAASO</a:t>
            </a:r>
            <a:endParaRPr lang="zh-CN" altLang="en-US" sz="900" dirty="0">
              <a:solidFill>
                <a:srgbClr val="92D050"/>
              </a:solidFill>
            </a:endParaRPr>
          </a:p>
        </p:txBody>
      </p:sp>
      <p:sp>
        <p:nvSpPr>
          <p:cNvPr id="303" name="文本框 302"/>
          <p:cNvSpPr txBox="1"/>
          <p:nvPr/>
        </p:nvSpPr>
        <p:spPr>
          <a:xfrm>
            <a:off x="7152811" y="2712338"/>
            <a:ext cx="991337" cy="213585"/>
          </a:xfrm>
          <a:prstGeom prst="rect">
            <a:avLst/>
          </a:prstGeom>
          <a:noFill/>
        </p:spPr>
        <p:txBody>
          <a:bodyPr wrap="square" rtlCol="0">
            <a:spAutoFit/>
          </a:bodyPr>
          <a:lstStyle/>
          <a:p>
            <a:r>
              <a:rPr lang="en-US" altLang="zh-CN" sz="788" dirty="0"/>
              <a:t>VM Creation</a:t>
            </a:r>
            <a:endParaRPr lang="zh-CN" altLang="en-US" sz="788" dirty="0"/>
          </a:p>
        </p:txBody>
      </p:sp>
      <p:cxnSp>
        <p:nvCxnSpPr>
          <p:cNvPr id="11" name="直接连接符 10"/>
          <p:cNvCxnSpPr/>
          <p:nvPr/>
        </p:nvCxnSpPr>
        <p:spPr>
          <a:xfrm>
            <a:off x="4807376" y="4604394"/>
            <a:ext cx="81171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4816891" y="4408075"/>
            <a:ext cx="1080407" cy="230832"/>
          </a:xfrm>
          <a:prstGeom prst="rect">
            <a:avLst/>
          </a:prstGeom>
          <a:noFill/>
        </p:spPr>
        <p:txBody>
          <a:bodyPr wrap="square" rtlCol="0">
            <a:spAutoFit/>
          </a:bodyPr>
          <a:lstStyle/>
          <a:p>
            <a:r>
              <a:rPr lang="en-US" altLang="zh-CN" sz="900" b="1" dirty="0"/>
              <a:t>Job Scheduler</a:t>
            </a:r>
            <a:endParaRPr lang="zh-CN" altLang="en-US" sz="900" b="1" dirty="0"/>
          </a:p>
        </p:txBody>
      </p:sp>
      <p:pic>
        <p:nvPicPr>
          <p:cNvPr id="14" name="图片 13"/>
          <p:cNvPicPr>
            <a:picLocks noChangeAspect="1"/>
          </p:cNvPicPr>
          <p:nvPr/>
        </p:nvPicPr>
        <p:blipFill>
          <a:blip r:embed="rId5"/>
          <a:stretch>
            <a:fillRect/>
          </a:stretch>
        </p:blipFill>
        <p:spPr>
          <a:xfrm>
            <a:off x="4840543" y="4695499"/>
            <a:ext cx="761216" cy="231350"/>
          </a:xfrm>
          <a:prstGeom prst="rect">
            <a:avLst/>
          </a:prstGeom>
        </p:spPr>
      </p:pic>
      <p:sp>
        <p:nvSpPr>
          <p:cNvPr id="3" name="文本框 2"/>
          <p:cNvSpPr txBox="1"/>
          <p:nvPr/>
        </p:nvSpPr>
        <p:spPr>
          <a:xfrm>
            <a:off x="4831917" y="2121338"/>
            <a:ext cx="2256624" cy="461665"/>
          </a:xfrm>
          <a:prstGeom prst="rect">
            <a:avLst/>
          </a:prstGeom>
          <a:solidFill>
            <a:schemeClr val="bg2"/>
          </a:solidFill>
        </p:spPr>
        <p:txBody>
          <a:bodyPr wrap="square" rtlCol="0">
            <a:spAutoFit/>
          </a:bodyPr>
          <a:lstStyle/>
          <a:p>
            <a:r>
              <a:rPr lang="en-US" altLang="zh-CN" sz="1200" dirty="0"/>
              <a:t>6. reserve and allocate part of the resources for the job queue</a:t>
            </a:r>
            <a:endParaRPr lang="zh-CN" altLang="en-US" sz="1200" dirty="0"/>
          </a:p>
        </p:txBody>
      </p:sp>
      <p:cxnSp>
        <p:nvCxnSpPr>
          <p:cNvPr id="6" name="直接连接符 5"/>
          <p:cNvCxnSpPr/>
          <p:nvPr/>
        </p:nvCxnSpPr>
        <p:spPr>
          <a:xfrm flipH="1" flipV="1">
            <a:off x="5422447" y="2581846"/>
            <a:ext cx="53177" cy="4110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75" name="图片 74"/>
          <p:cNvPicPr>
            <a:picLocks noChangeAspect="1"/>
          </p:cNvPicPr>
          <p:nvPr/>
        </p:nvPicPr>
        <p:blipFill>
          <a:blip r:embed="rId4"/>
          <a:stretch>
            <a:fillRect/>
          </a:stretch>
        </p:blipFill>
        <p:spPr>
          <a:xfrm>
            <a:off x="1068313" y="1956707"/>
            <a:ext cx="454712" cy="346784"/>
          </a:xfrm>
          <a:prstGeom prst="rect">
            <a:avLst/>
          </a:prstGeom>
        </p:spPr>
      </p:pic>
      <p:sp>
        <p:nvSpPr>
          <p:cNvPr id="76" name="文本框 75"/>
          <p:cNvSpPr txBox="1"/>
          <p:nvPr/>
        </p:nvSpPr>
        <p:spPr>
          <a:xfrm>
            <a:off x="1436342" y="1976553"/>
            <a:ext cx="835472" cy="334835"/>
          </a:xfrm>
          <a:prstGeom prst="rect">
            <a:avLst/>
          </a:prstGeom>
          <a:noFill/>
        </p:spPr>
        <p:txBody>
          <a:bodyPr wrap="square" rtlCol="0">
            <a:spAutoFit/>
          </a:bodyPr>
          <a:lstStyle/>
          <a:p>
            <a:pPr algn="ctr"/>
            <a:r>
              <a:rPr lang="en-US" altLang="zh-CN" sz="788" dirty="0"/>
              <a:t>Condor Job Submit Node</a:t>
            </a:r>
            <a:endParaRPr lang="zh-CN" altLang="en-US" sz="788" dirty="0"/>
          </a:p>
        </p:txBody>
      </p:sp>
      <p:sp>
        <p:nvSpPr>
          <p:cNvPr id="77" name="矩形 76"/>
          <p:cNvSpPr/>
          <p:nvPr/>
        </p:nvSpPr>
        <p:spPr>
          <a:xfrm>
            <a:off x="1142547" y="2303552"/>
            <a:ext cx="258818" cy="281853"/>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 b="1" dirty="0">
                <a:solidFill>
                  <a:schemeClr val="tx1"/>
                </a:solidFill>
              </a:rPr>
              <a:t>WN</a:t>
            </a:r>
            <a:endParaRPr lang="zh-CN" altLang="en-US" sz="600" b="1" dirty="0">
              <a:solidFill>
                <a:schemeClr val="tx1"/>
              </a:solidFill>
            </a:endParaRPr>
          </a:p>
        </p:txBody>
      </p:sp>
      <p:sp>
        <p:nvSpPr>
          <p:cNvPr id="78" name="文本框 77"/>
          <p:cNvSpPr txBox="1"/>
          <p:nvPr/>
        </p:nvSpPr>
        <p:spPr>
          <a:xfrm>
            <a:off x="1440914" y="2330883"/>
            <a:ext cx="876734" cy="323165"/>
          </a:xfrm>
          <a:prstGeom prst="rect">
            <a:avLst/>
          </a:prstGeom>
          <a:noFill/>
        </p:spPr>
        <p:txBody>
          <a:bodyPr wrap="square" rtlCol="0">
            <a:spAutoFit/>
          </a:bodyPr>
          <a:lstStyle/>
          <a:p>
            <a:pPr algn="ctr"/>
            <a:r>
              <a:rPr lang="en-US" altLang="zh-CN" sz="750" dirty="0"/>
              <a:t>Condor Worker Node</a:t>
            </a:r>
            <a:endParaRPr lang="zh-CN" altLang="en-US" sz="750" dirty="0"/>
          </a:p>
        </p:txBody>
      </p:sp>
      <p:sp>
        <p:nvSpPr>
          <p:cNvPr id="79" name="文本框 78"/>
          <p:cNvSpPr txBox="1"/>
          <p:nvPr/>
        </p:nvSpPr>
        <p:spPr>
          <a:xfrm>
            <a:off x="1452344" y="2733219"/>
            <a:ext cx="876734" cy="207749"/>
          </a:xfrm>
          <a:prstGeom prst="rect">
            <a:avLst/>
          </a:prstGeom>
          <a:noFill/>
        </p:spPr>
        <p:txBody>
          <a:bodyPr wrap="square" rtlCol="0">
            <a:spAutoFit/>
          </a:bodyPr>
          <a:lstStyle/>
          <a:p>
            <a:pPr algn="ctr"/>
            <a:r>
              <a:rPr lang="en-US" altLang="zh-CN" sz="750" dirty="0"/>
              <a:t>Virtual Machine</a:t>
            </a:r>
            <a:endParaRPr lang="zh-CN" altLang="en-US" sz="750" dirty="0"/>
          </a:p>
        </p:txBody>
      </p:sp>
      <p:cxnSp>
        <p:nvCxnSpPr>
          <p:cNvPr id="80" name="直接箭头连接符 79"/>
          <p:cNvCxnSpPr/>
          <p:nvPr/>
        </p:nvCxnSpPr>
        <p:spPr>
          <a:xfrm>
            <a:off x="2354586" y="2471910"/>
            <a:ext cx="303432" cy="0"/>
          </a:xfrm>
          <a:prstGeom prst="straightConnector1">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1" name="文本框 80"/>
          <p:cNvSpPr txBox="1"/>
          <p:nvPr/>
        </p:nvSpPr>
        <p:spPr>
          <a:xfrm>
            <a:off x="2677257" y="2366598"/>
            <a:ext cx="1015555" cy="323165"/>
          </a:xfrm>
          <a:prstGeom prst="rect">
            <a:avLst/>
          </a:prstGeom>
          <a:noFill/>
        </p:spPr>
        <p:txBody>
          <a:bodyPr wrap="square" rtlCol="0">
            <a:spAutoFit/>
          </a:bodyPr>
          <a:lstStyle/>
          <a:p>
            <a:pPr algn="ctr"/>
            <a:r>
              <a:rPr lang="en-US" altLang="zh-CN" sz="750" dirty="0"/>
              <a:t>Compute Job Transfer</a:t>
            </a:r>
            <a:endParaRPr lang="zh-CN" altLang="en-US" sz="750" dirty="0"/>
          </a:p>
        </p:txBody>
      </p:sp>
      <p:cxnSp>
        <p:nvCxnSpPr>
          <p:cNvPr id="82" name="直接箭头连接符 81"/>
          <p:cNvCxnSpPr/>
          <p:nvPr/>
        </p:nvCxnSpPr>
        <p:spPr>
          <a:xfrm>
            <a:off x="2365011" y="2815712"/>
            <a:ext cx="303432" cy="0"/>
          </a:xfrm>
          <a:prstGeom prst="straightConnector1">
            <a:avLst/>
          </a:prstGeom>
          <a:ln w="15875">
            <a:solidFill>
              <a:srgbClr val="660066"/>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4" name="文本框 83"/>
          <p:cNvSpPr txBox="1"/>
          <p:nvPr/>
        </p:nvSpPr>
        <p:spPr>
          <a:xfrm>
            <a:off x="2634156" y="2729199"/>
            <a:ext cx="1015555" cy="207749"/>
          </a:xfrm>
          <a:prstGeom prst="rect">
            <a:avLst/>
          </a:prstGeom>
          <a:noFill/>
        </p:spPr>
        <p:txBody>
          <a:bodyPr wrap="square" rtlCol="0">
            <a:spAutoFit/>
          </a:bodyPr>
          <a:lstStyle/>
          <a:p>
            <a:pPr algn="ctr"/>
            <a:r>
              <a:rPr lang="en-US" altLang="zh-CN" sz="750" dirty="0" err="1"/>
              <a:t>VCondor</a:t>
            </a:r>
            <a:r>
              <a:rPr lang="en-US" altLang="zh-CN" sz="750" dirty="0"/>
              <a:t> Workflow</a:t>
            </a:r>
            <a:endParaRPr lang="zh-CN" altLang="en-US" sz="750" dirty="0"/>
          </a:p>
        </p:txBody>
      </p:sp>
      <p:cxnSp>
        <p:nvCxnSpPr>
          <p:cNvPr id="86" name="直接连接符 85"/>
          <p:cNvCxnSpPr/>
          <p:nvPr/>
        </p:nvCxnSpPr>
        <p:spPr>
          <a:xfrm>
            <a:off x="932688" y="3072384"/>
            <a:ext cx="28072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3739897" y="1913383"/>
            <a:ext cx="3461" cy="11590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椭圆 94"/>
          <p:cNvSpPr/>
          <p:nvPr/>
        </p:nvSpPr>
        <p:spPr>
          <a:xfrm>
            <a:off x="2320799" y="2067401"/>
            <a:ext cx="398440" cy="1304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88" b="1" dirty="0">
                <a:solidFill>
                  <a:schemeClr val="tx1"/>
                </a:solidFill>
              </a:rPr>
              <a:t>Job</a:t>
            </a:r>
          </a:p>
        </p:txBody>
      </p:sp>
      <p:sp>
        <p:nvSpPr>
          <p:cNvPr id="96" name="文本框 95"/>
          <p:cNvSpPr txBox="1"/>
          <p:nvPr/>
        </p:nvSpPr>
        <p:spPr>
          <a:xfrm>
            <a:off x="2526710" y="2043973"/>
            <a:ext cx="1015555" cy="207749"/>
          </a:xfrm>
          <a:prstGeom prst="rect">
            <a:avLst/>
          </a:prstGeom>
          <a:noFill/>
        </p:spPr>
        <p:txBody>
          <a:bodyPr wrap="square" rtlCol="0">
            <a:spAutoFit/>
          </a:bodyPr>
          <a:lstStyle/>
          <a:p>
            <a:pPr algn="ctr"/>
            <a:r>
              <a:rPr lang="en-US" altLang="zh-CN" sz="750" dirty="0"/>
              <a:t>Compute Job </a:t>
            </a:r>
            <a:endParaRPr lang="zh-CN" altLang="en-US" sz="750" dirty="0"/>
          </a:p>
        </p:txBody>
      </p:sp>
      <p:pic>
        <p:nvPicPr>
          <p:cNvPr id="97" name="图片 96"/>
          <p:cNvPicPr>
            <a:picLocks noChangeAspect="1"/>
          </p:cNvPicPr>
          <p:nvPr/>
        </p:nvPicPr>
        <p:blipFill>
          <a:blip r:embed="rId3"/>
          <a:stretch>
            <a:fillRect/>
          </a:stretch>
        </p:blipFill>
        <p:spPr>
          <a:xfrm>
            <a:off x="1011941" y="2667025"/>
            <a:ext cx="547914" cy="328748"/>
          </a:xfrm>
          <a:prstGeom prst="rect">
            <a:avLst/>
          </a:prstGeom>
        </p:spPr>
      </p:pic>
    </p:spTree>
    <p:extLst>
      <p:ext uri="{BB962C8B-B14F-4D97-AF65-F5344CB8AC3E}">
        <p14:creationId xmlns:p14="http://schemas.microsoft.com/office/powerpoint/2010/main" val="34392069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6839350" y="3109222"/>
            <a:ext cx="753509" cy="452105"/>
          </a:xfrm>
          <a:prstGeom prst="rect">
            <a:avLst/>
          </a:prstGeom>
        </p:spPr>
      </p:pic>
      <p:pic>
        <p:nvPicPr>
          <p:cNvPr id="83" name="图片 82"/>
          <p:cNvPicPr>
            <a:picLocks noChangeAspect="1"/>
          </p:cNvPicPr>
          <p:nvPr/>
        </p:nvPicPr>
        <p:blipFill>
          <a:blip r:embed="rId4"/>
          <a:stretch>
            <a:fillRect/>
          </a:stretch>
        </p:blipFill>
        <p:spPr>
          <a:xfrm>
            <a:off x="1068248" y="3882492"/>
            <a:ext cx="728953" cy="555932"/>
          </a:xfrm>
          <a:prstGeom prst="rect">
            <a:avLst/>
          </a:prstGeom>
        </p:spPr>
      </p:pic>
      <p:pic>
        <p:nvPicPr>
          <p:cNvPr id="15" name="图片 14"/>
          <p:cNvPicPr>
            <a:picLocks noChangeAspect="1"/>
          </p:cNvPicPr>
          <p:nvPr/>
        </p:nvPicPr>
        <p:blipFill>
          <a:blip r:embed="rId4"/>
          <a:stretch>
            <a:fillRect/>
          </a:stretch>
        </p:blipFill>
        <p:spPr>
          <a:xfrm>
            <a:off x="1354773" y="3054273"/>
            <a:ext cx="728953" cy="555932"/>
          </a:xfrm>
          <a:prstGeom prst="rect">
            <a:avLst/>
          </a:prstGeom>
        </p:spPr>
      </p:pic>
      <p:sp>
        <p:nvSpPr>
          <p:cNvPr id="276" name="矩形 275"/>
          <p:cNvSpPr/>
          <p:nvPr/>
        </p:nvSpPr>
        <p:spPr>
          <a:xfrm>
            <a:off x="932688" y="1913382"/>
            <a:ext cx="7303770" cy="38541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标题 1"/>
          <p:cNvSpPr txBox="1">
            <a:spLocks/>
          </p:cNvSpPr>
          <p:nvPr/>
        </p:nvSpPr>
        <p:spPr>
          <a:xfrm>
            <a:off x="1143000" y="389037"/>
            <a:ext cx="6858000" cy="984947"/>
          </a:xfrm>
          <a:prstGeom prst="rect">
            <a:avLst/>
          </a:prstGeom>
          <a:noFill/>
        </p:spPr>
        <p:txBody>
          <a:bodyPr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zh-CN" sz="2100" dirty="0">
                <a:solidFill>
                  <a:schemeClr val="bg1"/>
                </a:solidFill>
                <a:latin typeface="Times New Roman" pitchFamily="18" charset="0"/>
                <a:cs typeface="Times New Roman" pitchFamily="18" charset="0"/>
              </a:rPr>
              <a:t> Resource pool expansion</a:t>
            </a:r>
            <a:endParaRPr lang="zh-CN" altLang="en-US" sz="2100" dirty="0">
              <a:solidFill>
                <a:schemeClr val="bg1"/>
              </a:solidFill>
              <a:latin typeface="Times New Roman" pitchFamily="18" charset="0"/>
              <a:cs typeface="Times New Roman" pitchFamily="18" charset="0"/>
            </a:endParaRPr>
          </a:p>
        </p:txBody>
      </p:sp>
      <p:sp>
        <p:nvSpPr>
          <p:cNvPr id="2" name="日期占位符 1"/>
          <p:cNvSpPr>
            <a:spLocks noGrp="1"/>
          </p:cNvSpPr>
          <p:nvPr>
            <p:ph type="dt" sz="half" idx="10"/>
          </p:nvPr>
        </p:nvSpPr>
        <p:spPr/>
        <p:txBody>
          <a:bodyPr/>
          <a:lstStyle/>
          <a:p>
            <a:r>
              <a:rPr lang="en-US" altLang="zh-CN" dirty="0"/>
              <a:t>2017/07/05</a:t>
            </a:r>
            <a:endParaRPr lang="zh-CN" altLang="en-US" dirty="0"/>
          </a:p>
        </p:txBody>
      </p:sp>
      <p:sp>
        <p:nvSpPr>
          <p:cNvPr id="5" name="页脚占位符 4"/>
          <p:cNvSpPr>
            <a:spLocks noGrp="1"/>
          </p:cNvSpPr>
          <p:nvPr>
            <p:ph type="ftr" sz="quarter" idx="11"/>
          </p:nvPr>
        </p:nvSpPr>
        <p:spPr/>
        <p:txBody>
          <a:bodyPr/>
          <a:lstStyle/>
          <a:p>
            <a:r>
              <a:rPr lang="zh-CN" altLang="en-US" b="1" dirty="0">
                <a:latin typeface="黑体" panose="02010609060101010101" pitchFamily="49" charset="-122"/>
                <a:ea typeface="黑体" panose="02010609060101010101" pitchFamily="49" charset="-122"/>
                <a:cs typeface="Times New Roman" pitchFamily="18" charset="0"/>
              </a:rPr>
              <a:t>高能物理云平台中的弹性计算资源管理</a:t>
            </a:r>
          </a:p>
        </p:txBody>
      </p:sp>
      <p:sp>
        <p:nvSpPr>
          <p:cNvPr id="7" name="灯片编号占位符 6"/>
          <p:cNvSpPr>
            <a:spLocks noGrp="1"/>
          </p:cNvSpPr>
          <p:nvPr>
            <p:ph type="sldNum" sz="quarter" idx="12"/>
          </p:nvPr>
        </p:nvSpPr>
        <p:spPr/>
        <p:txBody>
          <a:bodyPr/>
          <a:lstStyle/>
          <a:p>
            <a:fld id="{3BDE6A9D-7EC1-4431-9FEF-91E3586C3854}" type="slidenum">
              <a:rPr lang="zh-CN" altLang="en-US" smtClean="0"/>
              <a:pPr/>
              <a:t>16</a:t>
            </a:fld>
            <a:r>
              <a:rPr lang="en-US" altLang="zh-CN" dirty="0" smtClean="0"/>
              <a:t>/28</a:t>
            </a:r>
            <a:endParaRPr lang="zh-CN" altLang="en-US" dirty="0"/>
          </a:p>
        </p:txBody>
      </p:sp>
      <p:sp>
        <p:nvSpPr>
          <p:cNvPr id="9" name="椭圆 8"/>
          <p:cNvSpPr/>
          <p:nvPr/>
        </p:nvSpPr>
        <p:spPr>
          <a:xfrm>
            <a:off x="2365011" y="3394710"/>
            <a:ext cx="462771" cy="172310"/>
          </a:xfrm>
          <a:prstGeom prst="ellipse">
            <a:avLst/>
          </a:prstGeom>
          <a:solidFill>
            <a:srgbClr val="E2EF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tx1"/>
                </a:solidFill>
              </a:rPr>
              <a:t>Job</a:t>
            </a:r>
          </a:p>
        </p:txBody>
      </p:sp>
      <p:sp>
        <p:nvSpPr>
          <p:cNvPr id="48" name="圆角矩形 47"/>
          <p:cNvSpPr/>
          <p:nvPr/>
        </p:nvSpPr>
        <p:spPr>
          <a:xfrm>
            <a:off x="2545317" y="3874770"/>
            <a:ext cx="1960389" cy="1666494"/>
          </a:xfrm>
          <a:prstGeom prst="roundRect">
            <a:avLst>
              <a:gd name="adj" fmla="val 407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solidFill>
                <a:schemeClr val="tx1"/>
              </a:solidFill>
            </a:endParaRPr>
          </a:p>
        </p:txBody>
      </p:sp>
      <p:sp>
        <p:nvSpPr>
          <p:cNvPr id="58" name="椭圆 57"/>
          <p:cNvSpPr/>
          <p:nvPr/>
        </p:nvSpPr>
        <p:spPr>
          <a:xfrm>
            <a:off x="2726199" y="4133088"/>
            <a:ext cx="462771" cy="172310"/>
          </a:xfrm>
          <a:prstGeom prst="ellipse">
            <a:avLst/>
          </a:prstGeom>
          <a:solidFill>
            <a:srgbClr val="E2EF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tx1"/>
                </a:solidFill>
              </a:rPr>
              <a:t>Job</a:t>
            </a:r>
          </a:p>
        </p:txBody>
      </p:sp>
      <p:sp>
        <p:nvSpPr>
          <p:cNvPr id="59" name="椭圆 58"/>
          <p:cNvSpPr/>
          <p:nvPr/>
        </p:nvSpPr>
        <p:spPr>
          <a:xfrm>
            <a:off x="3265695" y="4137660"/>
            <a:ext cx="462771" cy="172310"/>
          </a:xfrm>
          <a:prstGeom prst="ellipse">
            <a:avLst/>
          </a:prstGeom>
          <a:solidFill>
            <a:srgbClr val="E2EF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tx1"/>
                </a:solidFill>
              </a:rPr>
              <a:t>Job</a:t>
            </a:r>
          </a:p>
        </p:txBody>
      </p:sp>
      <p:sp>
        <p:nvSpPr>
          <p:cNvPr id="60" name="椭圆 59"/>
          <p:cNvSpPr/>
          <p:nvPr/>
        </p:nvSpPr>
        <p:spPr>
          <a:xfrm>
            <a:off x="3812049" y="4135374"/>
            <a:ext cx="462771" cy="172310"/>
          </a:xfrm>
          <a:prstGeom prst="ellipse">
            <a:avLst/>
          </a:prstGeom>
          <a:solidFill>
            <a:srgbClr val="E2EF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tx1"/>
                </a:solidFill>
              </a:rPr>
              <a:t>Job</a:t>
            </a:r>
          </a:p>
        </p:txBody>
      </p:sp>
      <p:sp>
        <p:nvSpPr>
          <p:cNvPr id="63" name="椭圆 62"/>
          <p:cNvSpPr/>
          <p:nvPr/>
        </p:nvSpPr>
        <p:spPr>
          <a:xfrm>
            <a:off x="3277125" y="4526280"/>
            <a:ext cx="462771" cy="172310"/>
          </a:xfrm>
          <a:prstGeom prst="ellipse">
            <a:avLst/>
          </a:prstGeom>
          <a:solidFill>
            <a:srgbClr val="1136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bg1"/>
                </a:solidFill>
              </a:rPr>
              <a:t>Job</a:t>
            </a:r>
          </a:p>
        </p:txBody>
      </p:sp>
      <p:sp>
        <p:nvSpPr>
          <p:cNvPr id="64" name="椭圆 63"/>
          <p:cNvSpPr/>
          <p:nvPr/>
        </p:nvSpPr>
        <p:spPr>
          <a:xfrm>
            <a:off x="3823479" y="4523994"/>
            <a:ext cx="462771" cy="172310"/>
          </a:xfrm>
          <a:prstGeom prst="ellipse">
            <a:avLst/>
          </a:prstGeom>
          <a:solidFill>
            <a:srgbClr val="1136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bg1"/>
                </a:solidFill>
              </a:rPr>
              <a:t>Job</a:t>
            </a:r>
          </a:p>
        </p:txBody>
      </p:sp>
      <p:sp>
        <p:nvSpPr>
          <p:cNvPr id="67" name="矩形 66"/>
          <p:cNvSpPr/>
          <p:nvPr/>
        </p:nvSpPr>
        <p:spPr>
          <a:xfrm>
            <a:off x="3919991" y="2754147"/>
            <a:ext cx="822574" cy="259284"/>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b="1" dirty="0" err="1">
                <a:solidFill>
                  <a:schemeClr val="tx1"/>
                </a:solidFill>
              </a:rPr>
              <a:t>VCondor</a:t>
            </a:r>
            <a:endParaRPr lang="zh-CN" altLang="en-US" sz="1350" b="1" dirty="0">
              <a:solidFill>
                <a:schemeClr val="tx1"/>
              </a:solidFill>
            </a:endParaRPr>
          </a:p>
        </p:txBody>
      </p:sp>
      <p:sp>
        <p:nvSpPr>
          <p:cNvPr id="68" name="矩形 67"/>
          <p:cNvSpPr/>
          <p:nvPr/>
        </p:nvSpPr>
        <p:spPr>
          <a:xfrm>
            <a:off x="5292296" y="3267866"/>
            <a:ext cx="850846" cy="269276"/>
          </a:xfrm>
          <a:prstGeom prst="rect">
            <a:avLst/>
          </a:prstGeom>
          <a:solidFill>
            <a:srgbClr val="DBD2A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err="1">
                <a:solidFill>
                  <a:schemeClr val="tx1"/>
                </a:solidFill>
              </a:rPr>
              <a:t>VMQuota</a:t>
            </a:r>
            <a:endParaRPr lang="zh-CN" altLang="en-US" sz="1200" b="1" dirty="0">
              <a:solidFill>
                <a:schemeClr val="tx1"/>
              </a:solidFill>
            </a:endParaRPr>
          </a:p>
        </p:txBody>
      </p:sp>
      <p:cxnSp>
        <p:nvCxnSpPr>
          <p:cNvPr id="70" name="曲线连接符 69"/>
          <p:cNvCxnSpPr>
            <a:stCxn id="68" idx="0"/>
            <a:endCxn id="67" idx="3"/>
          </p:cNvCxnSpPr>
          <p:nvPr/>
        </p:nvCxnSpPr>
        <p:spPr>
          <a:xfrm rot="16200000" flipV="1">
            <a:off x="5038103" y="2588250"/>
            <a:ext cx="384077" cy="975155"/>
          </a:xfrm>
          <a:prstGeom prst="curvedConnector2">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sp>
        <p:nvSpPr>
          <p:cNvPr id="85" name="云形 84"/>
          <p:cNvSpPr/>
          <p:nvPr/>
        </p:nvSpPr>
        <p:spPr>
          <a:xfrm>
            <a:off x="6038258" y="2005056"/>
            <a:ext cx="1622808" cy="577406"/>
          </a:xfrm>
          <a:prstGeom prst="cloud">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err="1">
                <a:solidFill>
                  <a:schemeClr val="tx1"/>
                </a:solidFill>
              </a:rPr>
              <a:t>Openstack</a:t>
            </a:r>
            <a:endParaRPr lang="en-US" altLang="zh-CN" sz="1200" b="1" dirty="0">
              <a:solidFill>
                <a:schemeClr val="tx1"/>
              </a:solidFill>
            </a:endParaRPr>
          </a:p>
          <a:p>
            <a:pPr algn="ctr"/>
            <a:r>
              <a:rPr lang="en-US" altLang="zh-CN" sz="1200" b="1" dirty="0" err="1">
                <a:solidFill>
                  <a:schemeClr val="tx1"/>
                </a:solidFill>
              </a:rPr>
              <a:t>OpenNebula</a:t>
            </a:r>
            <a:endParaRPr lang="en-US" altLang="zh-CN" sz="1200" b="1" dirty="0">
              <a:solidFill>
                <a:schemeClr val="tx1"/>
              </a:solidFill>
            </a:endParaRPr>
          </a:p>
          <a:p>
            <a:pPr algn="ctr"/>
            <a:r>
              <a:rPr lang="en-US" altLang="zh-CN" sz="1200" b="1" dirty="0">
                <a:solidFill>
                  <a:schemeClr val="tx1"/>
                </a:solidFill>
              </a:rPr>
              <a:t>…</a:t>
            </a:r>
            <a:endParaRPr lang="zh-CN" altLang="en-US" sz="1200" b="1" dirty="0">
              <a:solidFill>
                <a:schemeClr val="tx1"/>
              </a:solidFill>
            </a:endParaRPr>
          </a:p>
        </p:txBody>
      </p:sp>
      <p:sp>
        <p:nvSpPr>
          <p:cNvPr id="87" name="圆角矩形 86"/>
          <p:cNvSpPr/>
          <p:nvPr/>
        </p:nvSpPr>
        <p:spPr>
          <a:xfrm>
            <a:off x="5953553" y="3874770"/>
            <a:ext cx="1960389" cy="1666494"/>
          </a:xfrm>
          <a:prstGeom prst="roundRect">
            <a:avLst>
              <a:gd name="adj" fmla="val 407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solidFill>
                <a:schemeClr val="tx1"/>
              </a:solidFill>
            </a:endParaRPr>
          </a:p>
        </p:txBody>
      </p:sp>
      <p:sp>
        <p:nvSpPr>
          <p:cNvPr id="89" name="矩形 88"/>
          <p:cNvSpPr/>
          <p:nvPr/>
        </p:nvSpPr>
        <p:spPr>
          <a:xfrm>
            <a:off x="6516934" y="4200486"/>
            <a:ext cx="334208" cy="342320"/>
          </a:xfrm>
          <a:prstGeom prst="rect">
            <a:avLst/>
          </a:prstGeom>
          <a:solidFill>
            <a:srgbClr val="1136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b="1" dirty="0">
                <a:solidFill>
                  <a:schemeClr val="bg1"/>
                </a:solidFill>
              </a:rPr>
              <a:t>WN</a:t>
            </a:r>
            <a:endParaRPr lang="zh-CN" altLang="en-US" sz="900" b="1" dirty="0">
              <a:solidFill>
                <a:schemeClr val="bg1"/>
              </a:solidFill>
            </a:endParaRPr>
          </a:p>
        </p:txBody>
      </p:sp>
      <p:sp>
        <p:nvSpPr>
          <p:cNvPr id="90" name="椭圆 89"/>
          <p:cNvSpPr/>
          <p:nvPr/>
        </p:nvSpPr>
        <p:spPr>
          <a:xfrm>
            <a:off x="6165342" y="4085795"/>
            <a:ext cx="462771" cy="172310"/>
          </a:xfrm>
          <a:prstGeom prst="ellipse">
            <a:avLst/>
          </a:prstGeom>
          <a:solidFill>
            <a:srgbClr val="1136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bg1"/>
                </a:solidFill>
              </a:rPr>
              <a:t>Job</a:t>
            </a:r>
          </a:p>
        </p:txBody>
      </p:sp>
      <p:sp>
        <p:nvSpPr>
          <p:cNvPr id="91" name="圆柱形 90"/>
          <p:cNvSpPr/>
          <p:nvPr/>
        </p:nvSpPr>
        <p:spPr>
          <a:xfrm>
            <a:off x="6297848" y="4496562"/>
            <a:ext cx="219456" cy="107832"/>
          </a:xfrm>
          <a:prstGeom prst="can">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p>
        </p:txBody>
      </p:sp>
      <p:sp>
        <p:nvSpPr>
          <p:cNvPr id="92" name="矩形 91"/>
          <p:cNvSpPr/>
          <p:nvPr/>
        </p:nvSpPr>
        <p:spPr>
          <a:xfrm>
            <a:off x="7371898" y="4211916"/>
            <a:ext cx="334208" cy="342320"/>
          </a:xfrm>
          <a:prstGeom prst="rect">
            <a:avLst/>
          </a:prstGeom>
          <a:solidFill>
            <a:srgbClr val="E2EF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b="1" dirty="0">
                <a:solidFill>
                  <a:schemeClr val="tx1"/>
                </a:solidFill>
              </a:rPr>
              <a:t>WN</a:t>
            </a:r>
            <a:endParaRPr lang="zh-CN" altLang="en-US" sz="900" b="1" dirty="0">
              <a:solidFill>
                <a:schemeClr val="tx1"/>
              </a:solidFill>
            </a:endParaRPr>
          </a:p>
        </p:txBody>
      </p:sp>
      <p:sp>
        <p:nvSpPr>
          <p:cNvPr id="93" name="椭圆 92"/>
          <p:cNvSpPr/>
          <p:nvPr/>
        </p:nvSpPr>
        <p:spPr>
          <a:xfrm>
            <a:off x="7020306" y="4097225"/>
            <a:ext cx="462771" cy="172310"/>
          </a:xfrm>
          <a:prstGeom prst="ellipse">
            <a:avLst/>
          </a:prstGeom>
          <a:solidFill>
            <a:srgbClr val="E2EF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tx1"/>
                </a:solidFill>
              </a:rPr>
              <a:t>Job</a:t>
            </a:r>
          </a:p>
        </p:txBody>
      </p:sp>
      <p:sp>
        <p:nvSpPr>
          <p:cNvPr id="94" name="圆柱形 93"/>
          <p:cNvSpPr/>
          <p:nvPr/>
        </p:nvSpPr>
        <p:spPr>
          <a:xfrm>
            <a:off x="7152812" y="4507992"/>
            <a:ext cx="219456" cy="107832"/>
          </a:xfrm>
          <a:prstGeom prst="can">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p>
        </p:txBody>
      </p:sp>
      <p:cxnSp>
        <p:nvCxnSpPr>
          <p:cNvPr id="99" name="直接箭头连接符 98"/>
          <p:cNvCxnSpPr>
            <a:endCxn id="9" idx="2"/>
          </p:cNvCxnSpPr>
          <p:nvPr/>
        </p:nvCxnSpPr>
        <p:spPr>
          <a:xfrm>
            <a:off x="2017251" y="3350133"/>
            <a:ext cx="347760" cy="130732"/>
          </a:xfrm>
          <a:prstGeom prst="straightConnector1">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3" name="直接箭头连接符 102"/>
          <p:cNvCxnSpPr>
            <a:stCxn id="9" idx="4"/>
            <a:endCxn id="58" idx="1"/>
          </p:cNvCxnSpPr>
          <p:nvPr/>
        </p:nvCxnSpPr>
        <p:spPr>
          <a:xfrm>
            <a:off x="2596397" y="3567020"/>
            <a:ext cx="197574" cy="591303"/>
          </a:xfrm>
          <a:prstGeom prst="straightConnector1">
            <a:avLst/>
          </a:prstGeom>
          <a:ln w="15875">
            <a:solidFill>
              <a:srgbClr val="FF3399"/>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8" name="直接箭头连接符 107"/>
          <p:cNvCxnSpPr>
            <a:stCxn id="60" idx="6"/>
          </p:cNvCxnSpPr>
          <p:nvPr/>
        </p:nvCxnSpPr>
        <p:spPr>
          <a:xfrm>
            <a:off x="4274820" y="4221529"/>
            <a:ext cx="553501" cy="346758"/>
          </a:xfrm>
          <a:prstGeom prst="straightConnector1">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6" name="直接箭头连接符 115"/>
          <p:cNvCxnSpPr>
            <a:stCxn id="64" idx="6"/>
          </p:cNvCxnSpPr>
          <p:nvPr/>
        </p:nvCxnSpPr>
        <p:spPr>
          <a:xfrm>
            <a:off x="4286250" y="4610149"/>
            <a:ext cx="521126" cy="214273"/>
          </a:xfrm>
          <a:prstGeom prst="straightConnector1">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36" name="曲线连接符 135"/>
          <p:cNvCxnSpPr>
            <a:endCxn id="68" idx="1"/>
          </p:cNvCxnSpPr>
          <p:nvPr/>
        </p:nvCxnSpPr>
        <p:spPr>
          <a:xfrm>
            <a:off x="4764153" y="2984142"/>
            <a:ext cx="528143" cy="418362"/>
          </a:xfrm>
          <a:prstGeom prst="curvedConnector3">
            <a:avLst>
              <a:gd name="adj1" fmla="val 50000"/>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直接箭头连接符 142"/>
          <p:cNvCxnSpPr/>
          <p:nvPr/>
        </p:nvCxnSpPr>
        <p:spPr>
          <a:xfrm flipV="1">
            <a:off x="5953553" y="2489455"/>
            <a:ext cx="313032" cy="785059"/>
          </a:xfrm>
          <a:prstGeom prst="straightConnector1">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直接箭头连接符 145"/>
          <p:cNvCxnSpPr/>
          <p:nvPr/>
        </p:nvCxnSpPr>
        <p:spPr>
          <a:xfrm flipH="1">
            <a:off x="6038257" y="2538815"/>
            <a:ext cx="299162" cy="743310"/>
          </a:xfrm>
          <a:prstGeom prst="straightConnector1">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直接箭头连接符 156"/>
          <p:cNvCxnSpPr/>
          <p:nvPr/>
        </p:nvCxnSpPr>
        <p:spPr>
          <a:xfrm>
            <a:off x="6906006" y="2581847"/>
            <a:ext cx="237938" cy="543383"/>
          </a:xfrm>
          <a:prstGeom prst="straightConnector1">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曲线连接符 161"/>
          <p:cNvCxnSpPr>
            <a:stCxn id="16" idx="2"/>
            <a:endCxn id="92" idx="0"/>
          </p:cNvCxnSpPr>
          <p:nvPr/>
        </p:nvCxnSpPr>
        <p:spPr>
          <a:xfrm rot="16200000" flipH="1">
            <a:off x="7052259" y="3725172"/>
            <a:ext cx="650589" cy="322898"/>
          </a:xfrm>
          <a:prstGeom prst="curvedConnector3">
            <a:avLst>
              <a:gd name="adj1" fmla="val 50000"/>
            </a:avLst>
          </a:prstGeom>
          <a:ln w="15875">
            <a:solidFill>
              <a:srgbClr val="66006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3" name="曲线连接符 192"/>
          <p:cNvCxnSpPr/>
          <p:nvPr/>
        </p:nvCxnSpPr>
        <p:spPr>
          <a:xfrm rot="5400000">
            <a:off x="3510374" y="3143326"/>
            <a:ext cx="855812" cy="607077"/>
          </a:xfrm>
          <a:prstGeom prst="curvedConnector3">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cxnSp>
        <p:nvCxnSpPr>
          <p:cNvPr id="212" name="曲线连接符 211"/>
          <p:cNvCxnSpPr>
            <a:stCxn id="221" idx="3"/>
            <a:endCxn id="90" idx="2"/>
          </p:cNvCxnSpPr>
          <p:nvPr/>
        </p:nvCxnSpPr>
        <p:spPr>
          <a:xfrm flipV="1">
            <a:off x="5605561" y="4171950"/>
            <a:ext cx="559781" cy="532947"/>
          </a:xfrm>
          <a:prstGeom prst="curvedConnector3">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16" name="曲线连接符 215"/>
          <p:cNvCxnSpPr>
            <a:endCxn id="93" idx="0"/>
          </p:cNvCxnSpPr>
          <p:nvPr/>
        </p:nvCxnSpPr>
        <p:spPr>
          <a:xfrm flipV="1">
            <a:off x="5619087" y="4097226"/>
            <a:ext cx="1632605" cy="349178"/>
          </a:xfrm>
          <a:prstGeom prst="curvedConnector4">
            <a:avLst>
              <a:gd name="adj1" fmla="val 13089"/>
              <a:gd name="adj2" fmla="val 131425"/>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21" name="圆角矩形 220"/>
          <p:cNvSpPr/>
          <p:nvPr/>
        </p:nvSpPr>
        <p:spPr>
          <a:xfrm>
            <a:off x="4816891" y="4383423"/>
            <a:ext cx="788670" cy="64294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1" dirty="0">
              <a:solidFill>
                <a:schemeClr val="tx1"/>
              </a:solidFill>
            </a:endParaRPr>
          </a:p>
        </p:txBody>
      </p:sp>
      <p:cxnSp>
        <p:nvCxnSpPr>
          <p:cNvPr id="238" name="直接箭头连接符 237"/>
          <p:cNvCxnSpPr>
            <a:endCxn id="241" idx="2"/>
          </p:cNvCxnSpPr>
          <p:nvPr/>
        </p:nvCxnSpPr>
        <p:spPr>
          <a:xfrm>
            <a:off x="1703916" y="4217201"/>
            <a:ext cx="199406" cy="52334"/>
          </a:xfrm>
          <a:prstGeom prst="straightConnector1">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41" name="椭圆 240"/>
          <p:cNvSpPr/>
          <p:nvPr/>
        </p:nvSpPr>
        <p:spPr>
          <a:xfrm>
            <a:off x="1903322" y="4183380"/>
            <a:ext cx="462771" cy="172310"/>
          </a:xfrm>
          <a:prstGeom prst="ellipse">
            <a:avLst/>
          </a:prstGeom>
          <a:solidFill>
            <a:srgbClr val="1136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bg1"/>
                </a:solidFill>
              </a:rPr>
              <a:t>Job</a:t>
            </a:r>
          </a:p>
        </p:txBody>
      </p:sp>
      <p:cxnSp>
        <p:nvCxnSpPr>
          <p:cNvPr id="243" name="直接箭头连接符 242"/>
          <p:cNvCxnSpPr>
            <a:endCxn id="63" idx="2"/>
          </p:cNvCxnSpPr>
          <p:nvPr/>
        </p:nvCxnSpPr>
        <p:spPr>
          <a:xfrm>
            <a:off x="2412811" y="4316093"/>
            <a:ext cx="864314" cy="296342"/>
          </a:xfrm>
          <a:prstGeom prst="straightConnector1">
            <a:avLst/>
          </a:prstGeom>
          <a:ln w="15875">
            <a:solidFill>
              <a:srgbClr val="FF3399"/>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56" name="文本框 255"/>
          <p:cNvSpPr txBox="1"/>
          <p:nvPr/>
        </p:nvSpPr>
        <p:spPr>
          <a:xfrm>
            <a:off x="2639349" y="3673216"/>
            <a:ext cx="258301" cy="219291"/>
          </a:xfrm>
          <a:prstGeom prst="rect">
            <a:avLst/>
          </a:prstGeom>
          <a:noFill/>
        </p:spPr>
        <p:txBody>
          <a:bodyPr wrap="square" rtlCol="0">
            <a:spAutoFit/>
          </a:bodyPr>
          <a:lstStyle/>
          <a:p>
            <a:pPr algn="ctr"/>
            <a:r>
              <a:rPr lang="en-US" altLang="zh-CN" sz="825" dirty="0"/>
              <a:t>2</a:t>
            </a:r>
            <a:endParaRPr lang="zh-CN" altLang="en-US" sz="825" dirty="0"/>
          </a:p>
        </p:txBody>
      </p:sp>
      <p:sp>
        <p:nvSpPr>
          <p:cNvPr id="257" name="文本框 256"/>
          <p:cNvSpPr txBox="1"/>
          <p:nvPr/>
        </p:nvSpPr>
        <p:spPr>
          <a:xfrm>
            <a:off x="2070398" y="3231403"/>
            <a:ext cx="258301" cy="219291"/>
          </a:xfrm>
          <a:prstGeom prst="rect">
            <a:avLst/>
          </a:prstGeom>
          <a:noFill/>
        </p:spPr>
        <p:txBody>
          <a:bodyPr wrap="square" rtlCol="0">
            <a:spAutoFit/>
          </a:bodyPr>
          <a:lstStyle/>
          <a:p>
            <a:pPr algn="ctr"/>
            <a:r>
              <a:rPr lang="en-US" altLang="zh-CN" sz="825" dirty="0"/>
              <a:t>1</a:t>
            </a:r>
            <a:endParaRPr lang="zh-CN" altLang="en-US" sz="825" dirty="0"/>
          </a:p>
        </p:txBody>
      </p:sp>
      <p:sp>
        <p:nvSpPr>
          <p:cNvPr id="258" name="文本框 257"/>
          <p:cNvSpPr txBox="1"/>
          <p:nvPr/>
        </p:nvSpPr>
        <p:spPr>
          <a:xfrm>
            <a:off x="3725565" y="3321182"/>
            <a:ext cx="258301" cy="219291"/>
          </a:xfrm>
          <a:prstGeom prst="rect">
            <a:avLst/>
          </a:prstGeom>
          <a:noFill/>
        </p:spPr>
        <p:txBody>
          <a:bodyPr wrap="square" rtlCol="0">
            <a:spAutoFit/>
          </a:bodyPr>
          <a:lstStyle/>
          <a:p>
            <a:pPr algn="ctr"/>
            <a:r>
              <a:rPr lang="en-US" altLang="zh-CN" sz="825" dirty="0"/>
              <a:t>3</a:t>
            </a:r>
            <a:endParaRPr lang="zh-CN" altLang="en-US" sz="825" dirty="0"/>
          </a:p>
        </p:txBody>
      </p:sp>
      <p:sp>
        <p:nvSpPr>
          <p:cNvPr id="259" name="文本框 258"/>
          <p:cNvSpPr txBox="1"/>
          <p:nvPr/>
        </p:nvSpPr>
        <p:spPr>
          <a:xfrm>
            <a:off x="4834667" y="3151357"/>
            <a:ext cx="258301" cy="219291"/>
          </a:xfrm>
          <a:prstGeom prst="rect">
            <a:avLst/>
          </a:prstGeom>
          <a:noFill/>
        </p:spPr>
        <p:txBody>
          <a:bodyPr wrap="square" rtlCol="0">
            <a:spAutoFit/>
          </a:bodyPr>
          <a:lstStyle/>
          <a:p>
            <a:pPr algn="ctr"/>
            <a:r>
              <a:rPr lang="en-US" altLang="zh-CN" sz="825" dirty="0"/>
              <a:t>4</a:t>
            </a:r>
            <a:endParaRPr lang="zh-CN" altLang="en-US" sz="825" dirty="0"/>
          </a:p>
        </p:txBody>
      </p:sp>
      <p:sp>
        <p:nvSpPr>
          <p:cNvPr id="260" name="文本框 259"/>
          <p:cNvSpPr txBox="1"/>
          <p:nvPr/>
        </p:nvSpPr>
        <p:spPr>
          <a:xfrm>
            <a:off x="6157155" y="2773575"/>
            <a:ext cx="258301" cy="219291"/>
          </a:xfrm>
          <a:prstGeom prst="rect">
            <a:avLst/>
          </a:prstGeom>
          <a:noFill/>
        </p:spPr>
        <p:txBody>
          <a:bodyPr wrap="square" rtlCol="0">
            <a:spAutoFit/>
          </a:bodyPr>
          <a:lstStyle/>
          <a:p>
            <a:pPr algn="ctr"/>
            <a:r>
              <a:rPr lang="en-US" altLang="zh-CN" sz="825" dirty="0"/>
              <a:t>5</a:t>
            </a:r>
            <a:endParaRPr lang="zh-CN" altLang="en-US" sz="825" dirty="0"/>
          </a:p>
        </p:txBody>
      </p:sp>
      <p:cxnSp>
        <p:nvCxnSpPr>
          <p:cNvPr id="261" name="曲线连接符 260"/>
          <p:cNvCxnSpPr>
            <a:stCxn id="67" idx="0"/>
          </p:cNvCxnSpPr>
          <p:nvPr/>
        </p:nvCxnSpPr>
        <p:spPr>
          <a:xfrm rot="5400000" flipH="1" flipV="1">
            <a:off x="4953317" y="1542124"/>
            <a:ext cx="589985" cy="1834064"/>
          </a:xfrm>
          <a:prstGeom prst="curvedConnector2">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sp>
        <p:nvSpPr>
          <p:cNvPr id="271" name="文本框 270"/>
          <p:cNvSpPr txBox="1"/>
          <p:nvPr/>
        </p:nvSpPr>
        <p:spPr>
          <a:xfrm>
            <a:off x="5172013" y="2792250"/>
            <a:ext cx="258301" cy="219291"/>
          </a:xfrm>
          <a:prstGeom prst="rect">
            <a:avLst/>
          </a:prstGeom>
          <a:noFill/>
        </p:spPr>
        <p:txBody>
          <a:bodyPr wrap="square" rtlCol="0">
            <a:spAutoFit/>
          </a:bodyPr>
          <a:lstStyle/>
          <a:p>
            <a:pPr algn="ctr"/>
            <a:r>
              <a:rPr lang="en-US" altLang="zh-CN" sz="825" dirty="0"/>
              <a:t>6</a:t>
            </a:r>
            <a:endParaRPr lang="zh-CN" altLang="en-US" sz="825" dirty="0"/>
          </a:p>
        </p:txBody>
      </p:sp>
      <p:sp>
        <p:nvSpPr>
          <p:cNvPr id="272" name="文本框 271"/>
          <p:cNvSpPr txBox="1"/>
          <p:nvPr/>
        </p:nvSpPr>
        <p:spPr>
          <a:xfrm>
            <a:off x="6986821" y="2717608"/>
            <a:ext cx="258301" cy="219291"/>
          </a:xfrm>
          <a:prstGeom prst="rect">
            <a:avLst/>
          </a:prstGeom>
          <a:noFill/>
        </p:spPr>
        <p:txBody>
          <a:bodyPr wrap="square" rtlCol="0">
            <a:spAutoFit/>
          </a:bodyPr>
          <a:lstStyle/>
          <a:p>
            <a:pPr algn="ctr"/>
            <a:r>
              <a:rPr lang="en-US" altLang="zh-CN" sz="825" dirty="0"/>
              <a:t>8</a:t>
            </a:r>
            <a:endParaRPr lang="zh-CN" altLang="en-US" sz="825" dirty="0"/>
          </a:p>
        </p:txBody>
      </p:sp>
      <p:sp>
        <p:nvSpPr>
          <p:cNvPr id="273" name="文本框 272"/>
          <p:cNvSpPr txBox="1"/>
          <p:nvPr/>
        </p:nvSpPr>
        <p:spPr>
          <a:xfrm>
            <a:off x="7181897" y="3626820"/>
            <a:ext cx="258301" cy="219291"/>
          </a:xfrm>
          <a:prstGeom prst="rect">
            <a:avLst/>
          </a:prstGeom>
          <a:noFill/>
        </p:spPr>
        <p:txBody>
          <a:bodyPr wrap="square" rtlCol="0">
            <a:spAutoFit/>
          </a:bodyPr>
          <a:lstStyle/>
          <a:p>
            <a:pPr algn="ctr"/>
            <a:r>
              <a:rPr lang="en-US" altLang="zh-CN" sz="825" dirty="0"/>
              <a:t>9</a:t>
            </a:r>
            <a:endParaRPr lang="zh-CN" altLang="en-US" sz="825" dirty="0"/>
          </a:p>
        </p:txBody>
      </p:sp>
      <p:sp>
        <p:nvSpPr>
          <p:cNvPr id="274" name="文本框 273"/>
          <p:cNvSpPr txBox="1"/>
          <p:nvPr/>
        </p:nvSpPr>
        <p:spPr>
          <a:xfrm>
            <a:off x="4486609" y="4243368"/>
            <a:ext cx="353563" cy="219291"/>
          </a:xfrm>
          <a:prstGeom prst="rect">
            <a:avLst/>
          </a:prstGeom>
          <a:noFill/>
        </p:spPr>
        <p:txBody>
          <a:bodyPr wrap="square" rtlCol="0">
            <a:spAutoFit/>
          </a:bodyPr>
          <a:lstStyle/>
          <a:p>
            <a:pPr algn="ctr"/>
            <a:r>
              <a:rPr lang="en-US" altLang="zh-CN" sz="825" dirty="0"/>
              <a:t>10</a:t>
            </a:r>
            <a:endParaRPr lang="zh-CN" altLang="en-US" sz="825" dirty="0"/>
          </a:p>
        </p:txBody>
      </p:sp>
      <p:sp>
        <p:nvSpPr>
          <p:cNvPr id="275" name="文本框 274"/>
          <p:cNvSpPr txBox="1"/>
          <p:nvPr/>
        </p:nvSpPr>
        <p:spPr>
          <a:xfrm>
            <a:off x="5574690" y="4145264"/>
            <a:ext cx="348219" cy="219291"/>
          </a:xfrm>
          <a:prstGeom prst="rect">
            <a:avLst/>
          </a:prstGeom>
          <a:noFill/>
        </p:spPr>
        <p:txBody>
          <a:bodyPr wrap="square" rtlCol="0">
            <a:spAutoFit/>
          </a:bodyPr>
          <a:lstStyle/>
          <a:p>
            <a:pPr algn="ctr"/>
            <a:r>
              <a:rPr lang="en-US" altLang="zh-CN" sz="825" dirty="0"/>
              <a:t>11</a:t>
            </a:r>
            <a:endParaRPr lang="zh-CN" altLang="en-US" sz="825" dirty="0"/>
          </a:p>
        </p:txBody>
      </p:sp>
      <p:sp>
        <p:nvSpPr>
          <p:cNvPr id="277" name="文本框 276"/>
          <p:cNvSpPr txBox="1"/>
          <p:nvPr/>
        </p:nvSpPr>
        <p:spPr>
          <a:xfrm>
            <a:off x="2957585" y="5175189"/>
            <a:ext cx="1062508" cy="415498"/>
          </a:xfrm>
          <a:prstGeom prst="rect">
            <a:avLst/>
          </a:prstGeom>
          <a:noFill/>
        </p:spPr>
        <p:txBody>
          <a:bodyPr wrap="square" rtlCol="0">
            <a:spAutoFit/>
          </a:bodyPr>
          <a:lstStyle/>
          <a:p>
            <a:pPr algn="ctr"/>
            <a:r>
              <a:rPr lang="en-US" altLang="zh-CN" sz="1050" b="1" dirty="0"/>
              <a:t>CONDOR POOL OF JOBS</a:t>
            </a:r>
            <a:endParaRPr lang="zh-CN" altLang="en-US" sz="1050" b="1" dirty="0"/>
          </a:p>
        </p:txBody>
      </p:sp>
      <p:sp>
        <p:nvSpPr>
          <p:cNvPr id="278" name="文本框 277"/>
          <p:cNvSpPr txBox="1"/>
          <p:nvPr/>
        </p:nvSpPr>
        <p:spPr>
          <a:xfrm>
            <a:off x="6374752" y="5173928"/>
            <a:ext cx="1062508" cy="415498"/>
          </a:xfrm>
          <a:prstGeom prst="rect">
            <a:avLst/>
          </a:prstGeom>
          <a:noFill/>
        </p:spPr>
        <p:txBody>
          <a:bodyPr wrap="square" rtlCol="0">
            <a:spAutoFit/>
          </a:bodyPr>
          <a:lstStyle/>
          <a:p>
            <a:pPr algn="ctr"/>
            <a:r>
              <a:rPr lang="en-US" altLang="zh-CN" sz="1050" b="1" dirty="0"/>
              <a:t>CONDOR POOL OF NODES</a:t>
            </a:r>
            <a:endParaRPr lang="zh-CN" altLang="en-US" sz="1050" b="1" dirty="0"/>
          </a:p>
        </p:txBody>
      </p:sp>
      <p:sp>
        <p:nvSpPr>
          <p:cNvPr id="300" name="文本框 299"/>
          <p:cNvSpPr txBox="1"/>
          <p:nvPr/>
        </p:nvSpPr>
        <p:spPr>
          <a:xfrm>
            <a:off x="1094419" y="4328240"/>
            <a:ext cx="725871" cy="230832"/>
          </a:xfrm>
          <a:prstGeom prst="rect">
            <a:avLst/>
          </a:prstGeom>
          <a:noFill/>
        </p:spPr>
        <p:txBody>
          <a:bodyPr wrap="square" rtlCol="0">
            <a:spAutoFit/>
          </a:bodyPr>
          <a:lstStyle/>
          <a:p>
            <a:pPr algn="ctr"/>
            <a:r>
              <a:rPr lang="en-US" altLang="zh-CN" sz="900" dirty="0">
                <a:solidFill>
                  <a:schemeClr val="accent6">
                    <a:lumMod val="75000"/>
                  </a:schemeClr>
                </a:solidFill>
              </a:rPr>
              <a:t>JUNO</a:t>
            </a:r>
            <a:endParaRPr lang="zh-CN" altLang="en-US" sz="900" dirty="0">
              <a:solidFill>
                <a:schemeClr val="accent6">
                  <a:lumMod val="75000"/>
                </a:schemeClr>
              </a:solidFill>
            </a:endParaRPr>
          </a:p>
        </p:txBody>
      </p:sp>
      <p:sp>
        <p:nvSpPr>
          <p:cNvPr id="301" name="文本框 300"/>
          <p:cNvSpPr txBox="1"/>
          <p:nvPr/>
        </p:nvSpPr>
        <p:spPr>
          <a:xfrm>
            <a:off x="1413077" y="3477436"/>
            <a:ext cx="725871" cy="230832"/>
          </a:xfrm>
          <a:prstGeom prst="rect">
            <a:avLst/>
          </a:prstGeom>
          <a:noFill/>
        </p:spPr>
        <p:txBody>
          <a:bodyPr wrap="square" rtlCol="0">
            <a:spAutoFit/>
          </a:bodyPr>
          <a:lstStyle/>
          <a:p>
            <a:pPr algn="ctr"/>
            <a:r>
              <a:rPr lang="en-US" altLang="zh-CN" sz="900" dirty="0">
                <a:solidFill>
                  <a:srgbClr val="92D050"/>
                </a:solidFill>
              </a:rPr>
              <a:t>LHAASO</a:t>
            </a:r>
            <a:endParaRPr lang="zh-CN" altLang="en-US" sz="900" dirty="0">
              <a:solidFill>
                <a:srgbClr val="92D050"/>
              </a:solidFill>
            </a:endParaRPr>
          </a:p>
        </p:txBody>
      </p:sp>
      <p:sp>
        <p:nvSpPr>
          <p:cNvPr id="303" name="文本框 302"/>
          <p:cNvSpPr txBox="1"/>
          <p:nvPr/>
        </p:nvSpPr>
        <p:spPr>
          <a:xfrm>
            <a:off x="7152811" y="2712338"/>
            <a:ext cx="991337" cy="213585"/>
          </a:xfrm>
          <a:prstGeom prst="rect">
            <a:avLst/>
          </a:prstGeom>
          <a:noFill/>
        </p:spPr>
        <p:txBody>
          <a:bodyPr wrap="square" rtlCol="0">
            <a:spAutoFit/>
          </a:bodyPr>
          <a:lstStyle/>
          <a:p>
            <a:r>
              <a:rPr lang="en-US" altLang="zh-CN" sz="788" dirty="0"/>
              <a:t>VM Creation</a:t>
            </a:r>
            <a:endParaRPr lang="zh-CN" altLang="en-US" sz="788" dirty="0"/>
          </a:p>
        </p:txBody>
      </p:sp>
      <p:cxnSp>
        <p:nvCxnSpPr>
          <p:cNvPr id="11" name="直接连接符 10"/>
          <p:cNvCxnSpPr/>
          <p:nvPr/>
        </p:nvCxnSpPr>
        <p:spPr>
          <a:xfrm>
            <a:off x="4807376" y="4604394"/>
            <a:ext cx="81171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4816891" y="4408075"/>
            <a:ext cx="1080407" cy="230832"/>
          </a:xfrm>
          <a:prstGeom prst="rect">
            <a:avLst/>
          </a:prstGeom>
          <a:noFill/>
        </p:spPr>
        <p:txBody>
          <a:bodyPr wrap="square" rtlCol="0">
            <a:spAutoFit/>
          </a:bodyPr>
          <a:lstStyle/>
          <a:p>
            <a:r>
              <a:rPr lang="en-US" altLang="zh-CN" sz="900" b="1" dirty="0"/>
              <a:t>Job Scheduler</a:t>
            </a:r>
            <a:endParaRPr lang="zh-CN" altLang="en-US" sz="900" b="1" dirty="0"/>
          </a:p>
        </p:txBody>
      </p:sp>
      <p:pic>
        <p:nvPicPr>
          <p:cNvPr id="14" name="图片 13"/>
          <p:cNvPicPr>
            <a:picLocks noChangeAspect="1"/>
          </p:cNvPicPr>
          <p:nvPr/>
        </p:nvPicPr>
        <p:blipFill>
          <a:blip r:embed="rId5"/>
          <a:stretch>
            <a:fillRect/>
          </a:stretch>
        </p:blipFill>
        <p:spPr>
          <a:xfrm>
            <a:off x="4840543" y="4695499"/>
            <a:ext cx="761216" cy="231350"/>
          </a:xfrm>
          <a:prstGeom prst="rect">
            <a:avLst/>
          </a:prstGeom>
        </p:spPr>
      </p:pic>
      <p:sp>
        <p:nvSpPr>
          <p:cNvPr id="3" name="文本框 2"/>
          <p:cNvSpPr txBox="1"/>
          <p:nvPr/>
        </p:nvSpPr>
        <p:spPr>
          <a:xfrm>
            <a:off x="1878756" y="1988989"/>
            <a:ext cx="2383721" cy="461665"/>
          </a:xfrm>
          <a:prstGeom prst="rect">
            <a:avLst/>
          </a:prstGeom>
          <a:solidFill>
            <a:schemeClr val="bg2"/>
          </a:solidFill>
        </p:spPr>
        <p:txBody>
          <a:bodyPr wrap="square" rtlCol="0">
            <a:spAutoFit/>
          </a:bodyPr>
          <a:lstStyle/>
          <a:p>
            <a:r>
              <a:rPr lang="en-US" altLang="zh-CN" sz="1200" dirty="0"/>
              <a:t>7. tell </a:t>
            </a:r>
            <a:r>
              <a:rPr lang="en-US" altLang="zh-CN" sz="1200" dirty="0" err="1"/>
              <a:t>Openstack</a:t>
            </a:r>
            <a:r>
              <a:rPr lang="en-US" altLang="zh-CN" sz="1200" dirty="0"/>
              <a:t> or </a:t>
            </a:r>
            <a:r>
              <a:rPr lang="en-US" altLang="zh-CN" sz="1200" dirty="0" err="1"/>
              <a:t>OpenNebula</a:t>
            </a:r>
            <a:r>
              <a:rPr lang="en-US" altLang="zh-CN" sz="1200" dirty="0"/>
              <a:t> to start a batch of virtual machines</a:t>
            </a:r>
            <a:endParaRPr lang="zh-CN" altLang="en-US" sz="1200" dirty="0"/>
          </a:p>
        </p:txBody>
      </p:sp>
      <p:cxnSp>
        <p:nvCxnSpPr>
          <p:cNvPr id="6" name="直接连接符 5"/>
          <p:cNvCxnSpPr/>
          <p:nvPr/>
        </p:nvCxnSpPr>
        <p:spPr>
          <a:xfrm flipH="1" flipV="1">
            <a:off x="4324800" y="2246223"/>
            <a:ext cx="604035" cy="788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68962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6839350" y="3109222"/>
            <a:ext cx="753509" cy="452105"/>
          </a:xfrm>
          <a:prstGeom prst="rect">
            <a:avLst/>
          </a:prstGeom>
        </p:spPr>
      </p:pic>
      <p:pic>
        <p:nvPicPr>
          <p:cNvPr id="83" name="图片 82"/>
          <p:cNvPicPr>
            <a:picLocks noChangeAspect="1"/>
          </p:cNvPicPr>
          <p:nvPr/>
        </p:nvPicPr>
        <p:blipFill>
          <a:blip r:embed="rId4"/>
          <a:stretch>
            <a:fillRect/>
          </a:stretch>
        </p:blipFill>
        <p:spPr>
          <a:xfrm>
            <a:off x="1068248" y="3882492"/>
            <a:ext cx="728953" cy="555932"/>
          </a:xfrm>
          <a:prstGeom prst="rect">
            <a:avLst/>
          </a:prstGeom>
        </p:spPr>
      </p:pic>
      <p:pic>
        <p:nvPicPr>
          <p:cNvPr id="15" name="图片 14"/>
          <p:cNvPicPr>
            <a:picLocks noChangeAspect="1"/>
          </p:cNvPicPr>
          <p:nvPr/>
        </p:nvPicPr>
        <p:blipFill>
          <a:blip r:embed="rId4"/>
          <a:stretch>
            <a:fillRect/>
          </a:stretch>
        </p:blipFill>
        <p:spPr>
          <a:xfrm>
            <a:off x="1354773" y="3054273"/>
            <a:ext cx="728953" cy="555932"/>
          </a:xfrm>
          <a:prstGeom prst="rect">
            <a:avLst/>
          </a:prstGeom>
        </p:spPr>
      </p:pic>
      <p:sp>
        <p:nvSpPr>
          <p:cNvPr id="276" name="矩形 275"/>
          <p:cNvSpPr/>
          <p:nvPr/>
        </p:nvSpPr>
        <p:spPr>
          <a:xfrm>
            <a:off x="932688" y="1913382"/>
            <a:ext cx="7303770" cy="38541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标题 1"/>
          <p:cNvSpPr txBox="1">
            <a:spLocks/>
          </p:cNvSpPr>
          <p:nvPr/>
        </p:nvSpPr>
        <p:spPr>
          <a:xfrm>
            <a:off x="1143000" y="303312"/>
            <a:ext cx="6858000" cy="984947"/>
          </a:xfrm>
          <a:prstGeom prst="rect">
            <a:avLst/>
          </a:prstGeom>
          <a:noFill/>
        </p:spPr>
        <p:txBody>
          <a:bodyPr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zh-CN" sz="2100" dirty="0">
                <a:solidFill>
                  <a:schemeClr val="bg1"/>
                </a:solidFill>
                <a:latin typeface="Times New Roman" pitchFamily="18" charset="0"/>
                <a:cs typeface="Times New Roman" pitchFamily="18" charset="0"/>
              </a:rPr>
              <a:t> Resource pool expansion</a:t>
            </a:r>
            <a:endParaRPr lang="zh-CN" altLang="en-US" sz="2100" dirty="0">
              <a:solidFill>
                <a:schemeClr val="bg1"/>
              </a:solidFill>
              <a:latin typeface="Times New Roman" pitchFamily="18" charset="0"/>
              <a:cs typeface="Times New Roman" pitchFamily="18" charset="0"/>
            </a:endParaRPr>
          </a:p>
        </p:txBody>
      </p:sp>
      <p:sp>
        <p:nvSpPr>
          <p:cNvPr id="2" name="日期占位符 1"/>
          <p:cNvSpPr>
            <a:spLocks noGrp="1"/>
          </p:cNvSpPr>
          <p:nvPr>
            <p:ph type="dt" sz="half" idx="10"/>
          </p:nvPr>
        </p:nvSpPr>
        <p:spPr/>
        <p:txBody>
          <a:bodyPr/>
          <a:lstStyle/>
          <a:p>
            <a:r>
              <a:rPr lang="en-US" altLang="zh-CN" dirty="0"/>
              <a:t>2017/07/05</a:t>
            </a:r>
            <a:endParaRPr lang="zh-CN" altLang="en-US" dirty="0"/>
          </a:p>
        </p:txBody>
      </p:sp>
      <p:sp>
        <p:nvSpPr>
          <p:cNvPr id="5" name="页脚占位符 4"/>
          <p:cNvSpPr>
            <a:spLocks noGrp="1"/>
          </p:cNvSpPr>
          <p:nvPr>
            <p:ph type="ftr" sz="quarter" idx="11"/>
          </p:nvPr>
        </p:nvSpPr>
        <p:spPr/>
        <p:txBody>
          <a:bodyPr/>
          <a:lstStyle/>
          <a:p>
            <a:r>
              <a:rPr lang="zh-CN" altLang="en-US" b="1" dirty="0">
                <a:latin typeface="黑体" panose="02010609060101010101" pitchFamily="49" charset="-122"/>
                <a:ea typeface="黑体" panose="02010609060101010101" pitchFamily="49" charset="-122"/>
                <a:cs typeface="Times New Roman" pitchFamily="18" charset="0"/>
              </a:rPr>
              <a:t>高能物理云平台中的弹性计算资源管理</a:t>
            </a:r>
          </a:p>
        </p:txBody>
      </p:sp>
      <p:sp>
        <p:nvSpPr>
          <p:cNvPr id="7" name="灯片编号占位符 6"/>
          <p:cNvSpPr>
            <a:spLocks noGrp="1"/>
          </p:cNvSpPr>
          <p:nvPr>
            <p:ph type="sldNum" sz="quarter" idx="12"/>
          </p:nvPr>
        </p:nvSpPr>
        <p:spPr/>
        <p:txBody>
          <a:bodyPr/>
          <a:lstStyle/>
          <a:p>
            <a:fld id="{3BDE6A9D-7EC1-4431-9FEF-91E3586C3854}" type="slidenum">
              <a:rPr lang="zh-CN" altLang="en-US" smtClean="0"/>
              <a:pPr/>
              <a:t>17</a:t>
            </a:fld>
            <a:r>
              <a:rPr lang="en-US" altLang="zh-CN" dirty="0" smtClean="0"/>
              <a:t>/28</a:t>
            </a:r>
            <a:endParaRPr lang="zh-CN" altLang="en-US" dirty="0"/>
          </a:p>
        </p:txBody>
      </p:sp>
      <p:sp>
        <p:nvSpPr>
          <p:cNvPr id="9" name="椭圆 8"/>
          <p:cNvSpPr/>
          <p:nvPr/>
        </p:nvSpPr>
        <p:spPr>
          <a:xfrm>
            <a:off x="2365011" y="3394710"/>
            <a:ext cx="462771" cy="172310"/>
          </a:xfrm>
          <a:prstGeom prst="ellipse">
            <a:avLst/>
          </a:prstGeom>
          <a:solidFill>
            <a:srgbClr val="E2EF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tx1"/>
                </a:solidFill>
              </a:rPr>
              <a:t>Job</a:t>
            </a:r>
          </a:p>
        </p:txBody>
      </p:sp>
      <p:sp>
        <p:nvSpPr>
          <p:cNvPr id="48" name="圆角矩形 47"/>
          <p:cNvSpPr/>
          <p:nvPr/>
        </p:nvSpPr>
        <p:spPr>
          <a:xfrm>
            <a:off x="2545317" y="3874770"/>
            <a:ext cx="1960389" cy="1666494"/>
          </a:xfrm>
          <a:prstGeom prst="roundRect">
            <a:avLst>
              <a:gd name="adj" fmla="val 407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solidFill>
                <a:schemeClr val="tx1"/>
              </a:solidFill>
            </a:endParaRPr>
          </a:p>
        </p:txBody>
      </p:sp>
      <p:sp>
        <p:nvSpPr>
          <p:cNvPr id="58" name="椭圆 57"/>
          <p:cNvSpPr/>
          <p:nvPr/>
        </p:nvSpPr>
        <p:spPr>
          <a:xfrm>
            <a:off x="2726199" y="4133088"/>
            <a:ext cx="462771" cy="172310"/>
          </a:xfrm>
          <a:prstGeom prst="ellipse">
            <a:avLst/>
          </a:prstGeom>
          <a:solidFill>
            <a:srgbClr val="E2EF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tx1"/>
                </a:solidFill>
              </a:rPr>
              <a:t>Job</a:t>
            </a:r>
          </a:p>
        </p:txBody>
      </p:sp>
      <p:sp>
        <p:nvSpPr>
          <p:cNvPr id="59" name="椭圆 58"/>
          <p:cNvSpPr/>
          <p:nvPr/>
        </p:nvSpPr>
        <p:spPr>
          <a:xfrm>
            <a:off x="3265695" y="4137660"/>
            <a:ext cx="462771" cy="172310"/>
          </a:xfrm>
          <a:prstGeom prst="ellipse">
            <a:avLst/>
          </a:prstGeom>
          <a:solidFill>
            <a:srgbClr val="E2EF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tx1"/>
                </a:solidFill>
              </a:rPr>
              <a:t>Job</a:t>
            </a:r>
          </a:p>
        </p:txBody>
      </p:sp>
      <p:sp>
        <p:nvSpPr>
          <p:cNvPr id="60" name="椭圆 59"/>
          <p:cNvSpPr/>
          <p:nvPr/>
        </p:nvSpPr>
        <p:spPr>
          <a:xfrm>
            <a:off x="3812049" y="4135374"/>
            <a:ext cx="462771" cy="172310"/>
          </a:xfrm>
          <a:prstGeom prst="ellipse">
            <a:avLst/>
          </a:prstGeom>
          <a:solidFill>
            <a:srgbClr val="E2EF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tx1"/>
                </a:solidFill>
              </a:rPr>
              <a:t>Job</a:t>
            </a:r>
          </a:p>
        </p:txBody>
      </p:sp>
      <p:sp>
        <p:nvSpPr>
          <p:cNvPr id="63" name="椭圆 62"/>
          <p:cNvSpPr/>
          <p:nvPr/>
        </p:nvSpPr>
        <p:spPr>
          <a:xfrm>
            <a:off x="3277125" y="4526280"/>
            <a:ext cx="462771" cy="172310"/>
          </a:xfrm>
          <a:prstGeom prst="ellipse">
            <a:avLst/>
          </a:prstGeom>
          <a:solidFill>
            <a:srgbClr val="1136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bg1"/>
                </a:solidFill>
              </a:rPr>
              <a:t>Job</a:t>
            </a:r>
          </a:p>
        </p:txBody>
      </p:sp>
      <p:sp>
        <p:nvSpPr>
          <p:cNvPr id="64" name="椭圆 63"/>
          <p:cNvSpPr/>
          <p:nvPr/>
        </p:nvSpPr>
        <p:spPr>
          <a:xfrm>
            <a:off x="3823479" y="4523994"/>
            <a:ext cx="462771" cy="172310"/>
          </a:xfrm>
          <a:prstGeom prst="ellipse">
            <a:avLst/>
          </a:prstGeom>
          <a:solidFill>
            <a:srgbClr val="1136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bg1"/>
                </a:solidFill>
              </a:rPr>
              <a:t>Job</a:t>
            </a:r>
          </a:p>
        </p:txBody>
      </p:sp>
      <p:sp>
        <p:nvSpPr>
          <p:cNvPr id="67" name="矩形 66"/>
          <p:cNvSpPr/>
          <p:nvPr/>
        </p:nvSpPr>
        <p:spPr>
          <a:xfrm>
            <a:off x="3919991" y="2754147"/>
            <a:ext cx="822574" cy="259284"/>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b="1" dirty="0" err="1">
                <a:solidFill>
                  <a:schemeClr val="tx1"/>
                </a:solidFill>
              </a:rPr>
              <a:t>VCondor</a:t>
            </a:r>
            <a:endParaRPr lang="zh-CN" altLang="en-US" sz="1350" b="1" dirty="0">
              <a:solidFill>
                <a:schemeClr val="tx1"/>
              </a:solidFill>
            </a:endParaRPr>
          </a:p>
        </p:txBody>
      </p:sp>
      <p:sp>
        <p:nvSpPr>
          <p:cNvPr id="68" name="矩形 67"/>
          <p:cNvSpPr/>
          <p:nvPr/>
        </p:nvSpPr>
        <p:spPr>
          <a:xfrm>
            <a:off x="5292296" y="3267866"/>
            <a:ext cx="850846" cy="269276"/>
          </a:xfrm>
          <a:prstGeom prst="rect">
            <a:avLst/>
          </a:prstGeom>
          <a:solidFill>
            <a:srgbClr val="DBD2A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err="1">
                <a:solidFill>
                  <a:schemeClr val="tx1"/>
                </a:solidFill>
              </a:rPr>
              <a:t>VMQuota</a:t>
            </a:r>
            <a:endParaRPr lang="zh-CN" altLang="en-US" sz="1200" b="1" dirty="0">
              <a:solidFill>
                <a:schemeClr val="tx1"/>
              </a:solidFill>
            </a:endParaRPr>
          </a:p>
        </p:txBody>
      </p:sp>
      <p:cxnSp>
        <p:nvCxnSpPr>
          <p:cNvPr id="70" name="曲线连接符 69"/>
          <p:cNvCxnSpPr>
            <a:stCxn id="68" idx="0"/>
            <a:endCxn id="67" idx="3"/>
          </p:cNvCxnSpPr>
          <p:nvPr/>
        </p:nvCxnSpPr>
        <p:spPr>
          <a:xfrm rot="16200000" flipV="1">
            <a:off x="5038103" y="2588250"/>
            <a:ext cx="384077" cy="975155"/>
          </a:xfrm>
          <a:prstGeom prst="curvedConnector2">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sp>
        <p:nvSpPr>
          <p:cNvPr id="85" name="云形 84"/>
          <p:cNvSpPr/>
          <p:nvPr/>
        </p:nvSpPr>
        <p:spPr>
          <a:xfrm>
            <a:off x="6038258" y="2005056"/>
            <a:ext cx="1712111" cy="577406"/>
          </a:xfrm>
          <a:prstGeom prst="cloud">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err="1">
                <a:solidFill>
                  <a:schemeClr val="tx1"/>
                </a:solidFill>
              </a:rPr>
              <a:t>Openstack</a:t>
            </a:r>
            <a:endParaRPr lang="en-US" altLang="zh-CN" sz="1200" b="1" dirty="0">
              <a:solidFill>
                <a:schemeClr val="tx1"/>
              </a:solidFill>
            </a:endParaRPr>
          </a:p>
          <a:p>
            <a:pPr algn="ctr"/>
            <a:r>
              <a:rPr lang="en-US" altLang="zh-CN" sz="1200" b="1" dirty="0" err="1">
                <a:solidFill>
                  <a:schemeClr val="tx1"/>
                </a:solidFill>
              </a:rPr>
              <a:t>OpenNebula</a:t>
            </a:r>
            <a:endParaRPr lang="en-US" altLang="zh-CN" sz="1200" b="1" dirty="0">
              <a:solidFill>
                <a:schemeClr val="tx1"/>
              </a:solidFill>
            </a:endParaRPr>
          </a:p>
          <a:p>
            <a:pPr algn="ctr"/>
            <a:r>
              <a:rPr lang="en-US" altLang="zh-CN" sz="1200" b="1" dirty="0">
                <a:solidFill>
                  <a:schemeClr val="tx1"/>
                </a:solidFill>
              </a:rPr>
              <a:t>…</a:t>
            </a:r>
            <a:endParaRPr lang="zh-CN" altLang="en-US" sz="1200" b="1" dirty="0">
              <a:solidFill>
                <a:schemeClr val="tx1"/>
              </a:solidFill>
            </a:endParaRPr>
          </a:p>
        </p:txBody>
      </p:sp>
      <p:sp>
        <p:nvSpPr>
          <p:cNvPr id="87" name="圆角矩形 86"/>
          <p:cNvSpPr/>
          <p:nvPr/>
        </p:nvSpPr>
        <p:spPr>
          <a:xfrm>
            <a:off x="5953553" y="3874770"/>
            <a:ext cx="1960389" cy="1666494"/>
          </a:xfrm>
          <a:prstGeom prst="roundRect">
            <a:avLst>
              <a:gd name="adj" fmla="val 407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solidFill>
                <a:schemeClr val="tx1"/>
              </a:solidFill>
            </a:endParaRPr>
          </a:p>
        </p:txBody>
      </p:sp>
      <p:sp>
        <p:nvSpPr>
          <p:cNvPr id="89" name="矩形 88"/>
          <p:cNvSpPr/>
          <p:nvPr/>
        </p:nvSpPr>
        <p:spPr>
          <a:xfrm>
            <a:off x="6516934" y="4200486"/>
            <a:ext cx="334208" cy="342320"/>
          </a:xfrm>
          <a:prstGeom prst="rect">
            <a:avLst/>
          </a:prstGeom>
          <a:solidFill>
            <a:srgbClr val="1136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b="1" dirty="0">
                <a:solidFill>
                  <a:schemeClr val="bg1"/>
                </a:solidFill>
              </a:rPr>
              <a:t>WN</a:t>
            </a:r>
            <a:endParaRPr lang="zh-CN" altLang="en-US" sz="900" b="1" dirty="0">
              <a:solidFill>
                <a:schemeClr val="bg1"/>
              </a:solidFill>
            </a:endParaRPr>
          </a:p>
        </p:txBody>
      </p:sp>
      <p:sp>
        <p:nvSpPr>
          <p:cNvPr id="90" name="椭圆 89"/>
          <p:cNvSpPr/>
          <p:nvPr/>
        </p:nvSpPr>
        <p:spPr>
          <a:xfrm>
            <a:off x="6165342" y="4085795"/>
            <a:ext cx="462771" cy="172310"/>
          </a:xfrm>
          <a:prstGeom prst="ellipse">
            <a:avLst/>
          </a:prstGeom>
          <a:solidFill>
            <a:srgbClr val="1136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bg1"/>
                </a:solidFill>
              </a:rPr>
              <a:t>Job</a:t>
            </a:r>
          </a:p>
        </p:txBody>
      </p:sp>
      <p:sp>
        <p:nvSpPr>
          <p:cNvPr id="91" name="圆柱形 90"/>
          <p:cNvSpPr/>
          <p:nvPr/>
        </p:nvSpPr>
        <p:spPr>
          <a:xfrm>
            <a:off x="6297848" y="4496562"/>
            <a:ext cx="219456" cy="107832"/>
          </a:xfrm>
          <a:prstGeom prst="can">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p>
        </p:txBody>
      </p:sp>
      <p:sp>
        <p:nvSpPr>
          <p:cNvPr id="92" name="矩形 91"/>
          <p:cNvSpPr/>
          <p:nvPr/>
        </p:nvSpPr>
        <p:spPr>
          <a:xfrm>
            <a:off x="7371898" y="4211916"/>
            <a:ext cx="334208" cy="342320"/>
          </a:xfrm>
          <a:prstGeom prst="rect">
            <a:avLst/>
          </a:prstGeom>
          <a:solidFill>
            <a:srgbClr val="E2EF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b="1" dirty="0">
                <a:solidFill>
                  <a:schemeClr val="tx1"/>
                </a:solidFill>
              </a:rPr>
              <a:t>WN</a:t>
            </a:r>
            <a:endParaRPr lang="zh-CN" altLang="en-US" sz="900" b="1" dirty="0">
              <a:solidFill>
                <a:schemeClr val="tx1"/>
              </a:solidFill>
            </a:endParaRPr>
          </a:p>
        </p:txBody>
      </p:sp>
      <p:sp>
        <p:nvSpPr>
          <p:cNvPr id="93" name="椭圆 92"/>
          <p:cNvSpPr/>
          <p:nvPr/>
        </p:nvSpPr>
        <p:spPr>
          <a:xfrm>
            <a:off x="7020306" y="4097225"/>
            <a:ext cx="462771" cy="172310"/>
          </a:xfrm>
          <a:prstGeom prst="ellipse">
            <a:avLst/>
          </a:prstGeom>
          <a:solidFill>
            <a:srgbClr val="E2EF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tx1"/>
                </a:solidFill>
              </a:rPr>
              <a:t>Job</a:t>
            </a:r>
          </a:p>
        </p:txBody>
      </p:sp>
      <p:sp>
        <p:nvSpPr>
          <p:cNvPr id="94" name="圆柱形 93"/>
          <p:cNvSpPr/>
          <p:nvPr/>
        </p:nvSpPr>
        <p:spPr>
          <a:xfrm>
            <a:off x="7152812" y="4507992"/>
            <a:ext cx="219456" cy="107832"/>
          </a:xfrm>
          <a:prstGeom prst="can">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p>
        </p:txBody>
      </p:sp>
      <p:cxnSp>
        <p:nvCxnSpPr>
          <p:cNvPr id="99" name="直接箭头连接符 98"/>
          <p:cNvCxnSpPr>
            <a:endCxn id="9" idx="2"/>
          </p:cNvCxnSpPr>
          <p:nvPr/>
        </p:nvCxnSpPr>
        <p:spPr>
          <a:xfrm>
            <a:off x="2017251" y="3350133"/>
            <a:ext cx="347760" cy="130732"/>
          </a:xfrm>
          <a:prstGeom prst="straightConnector1">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3" name="直接箭头连接符 102"/>
          <p:cNvCxnSpPr>
            <a:stCxn id="9" idx="4"/>
            <a:endCxn id="58" idx="1"/>
          </p:cNvCxnSpPr>
          <p:nvPr/>
        </p:nvCxnSpPr>
        <p:spPr>
          <a:xfrm>
            <a:off x="2596397" y="3567020"/>
            <a:ext cx="197574" cy="591303"/>
          </a:xfrm>
          <a:prstGeom prst="straightConnector1">
            <a:avLst/>
          </a:prstGeom>
          <a:ln w="15875">
            <a:solidFill>
              <a:srgbClr val="FF3399"/>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8" name="直接箭头连接符 107"/>
          <p:cNvCxnSpPr>
            <a:stCxn id="60" idx="6"/>
          </p:cNvCxnSpPr>
          <p:nvPr/>
        </p:nvCxnSpPr>
        <p:spPr>
          <a:xfrm>
            <a:off x="4274820" y="4221529"/>
            <a:ext cx="553501" cy="346758"/>
          </a:xfrm>
          <a:prstGeom prst="straightConnector1">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6" name="直接箭头连接符 115"/>
          <p:cNvCxnSpPr>
            <a:stCxn id="64" idx="6"/>
          </p:cNvCxnSpPr>
          <p:nvPr/>
        </p:nvCxnSpPr>
        <p:spPr>
          <a:xfrm>
            <a:off x="4286250" y="4610149"/>
            <a:ext cx="521126" cy="214273"/>
          </a:xfrm>
          <a:prstGeom prst="straightConnector1">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36" name="曲线连接符 135"/>
          <p:cNvCxnSpPr>
            <a:endCxn id="68" idx="1"/>
          </p:cNvCxnSpPr>
          <p:nvPr/>
        </p:nvCxnSpPr>
        <p:spPr>
          <a:xfrm>
            <a:off x="4764153" y="2984142"/>
            <a:ext cx="528143" cy="418362"/>
          </a:xfrm>
          <a:prstGeom prst="curvedConnector3">
            <a:avLst>
              <a:gd name="adj1" fmla="val 50000"/>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直接箭头连接符 142"/>
          <p:cNvCxnSpPr/>
          <p:nvPr/>
        </p:nvCxnSpPr>
        <p:spPr>
          <a:xfrm flipV="1">
            <a:off x="5953553" y="2489455"/>
            <a:ext cx="313032" cy="785059"/>
          </a:xfrm>
          <a:prstGeom prst="straightConnector1">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直接箭头连接符 145"/>
          <p:cNvCxnSpPr/>
          <p:nvPr/>
        </p:nvCxnSpPr>
        <p:spPr>
          <a:xfrm flipH="1">
            <a:off x="6038257" y="2538815"/>
            <a:ext cx="299162" cy="743310"/>
          </a:xfrm>
          <a:prstGeom prst="straightConnector1">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直接箭头连接符 156"/>
          <p:cNvCxnSpPr/>
          <p:nvPr/>
        </p:nvCxnSpPr>
        <p:spPr>
          <a:xfrm>
            <a:off x="6906006" y="2581847"/>
            <a:ext cx="237938" cy="543383"/>
          </a:xfrm>
          <a:prstGeom prst="straightConnector1">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曲线连接符 161"/>
          <p:cNvCxnSpPr>
            <a:stCxn id="16" idx="2"/>
            <a:endCxn id="92" idx="0"/>
          </p:cNvCxnSpPr>
          <p:nvPr/>
        </p:nvCxnSpPr>
        <p:spPr>
          <a:xfrm rot="16200000" flipH="1">
            <a:off x="7052259" y="3725172"/>
            <a:ext cx="650589" cy="322898"/>
          </a:xfrm>
          <a:prstGeom prst="curvedConnector3">
            <a:avLst>
              <a:gd name="adj1" fmla="val 50000"/>
            </a:avLst>
          </a:prstGeom>
          <a:ln w="15875">
            <a:solidFill>
              <a:srgbClr val="66006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3" name="曲线连接符 192"/>
          <p:cNvCxnSpPr/>
          <p:nvPr/>
        </p:nvCxnSpPr>
        <p:spPr>
          <a:xfrm rot="5400000">
            <a:off x="3510374" y="3143326"/>
            <a:ext cx="855812" cy="607077"/>
          </a:xfrm>
          <a:prstGeom prst="curvedConnector3">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cxnSp>
        <p:nvCxnSpPr>
          <p:cNvPr id="212" name="曲线连接符 211"/>
          <p:cNvCxnSpPr>
            <a:stCxn id="221" idx="3"/>
            <a:endCxn id="90" idx="2"/>
          </p:cNvCxnSpPr>
          <p:nvPr/>
        </p:nvCxnSpPr>
        <p:spPr>
          <a:xfrm flipV="1">
            <a:off x="5605561" y="4171950"/>
            <a:ext cx="559781" cy="532947"/>
          </a:xfrm>
          <a:prstGeom prst="curvedConnector3">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16" name="曲线连接符 215"/>
          <p:cNvCxnSpPr>
            <a:endCxn id="93" idx="0"/>
          </p:cNvCxnSpPr>
          <p:nvPr/>
        </p:nvCxnSpPr>
        <p:spPr>
          <a:xfrm flipV="1">
            <a:off x="5619087" y="4097226"/>
            <a:ext cx="1632605" cy="349178"/>
          </a:xfrm>
          <a:prstGeom prst="curvedConnector4">
            <a:avLst>
              <a:gd name="adj1" fmla="val 13089"/>
              <a:gd name="adj2" fmla="val 131425"/>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21" name="圆角矩形 220"/>
          <p:cNvSpPr/>
          <p:nvPr/>
        </p:nvSpPr>
        <p:spPr>
          <a:xfrm>
            <a:off x="4816891" y="4383423"/>
            <a:ext cx="788670" cy="64294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1" dirty="0">
              <a:solidFill>
                <a:schemeClr val="tx1"/>
              </a:solidFill>
            </a:endParaRPr>
          </a:p>
        </p:txBody>
      </p:sp>
      <p:cxnSp>
        <p:nvCxnSpPr>
          <p:cNvPr id="238" name="直接箭头连接符 237"/>
          <p:cNvCxnSpPr>
            <a:endCxn id="241" idx="2"/>
          </p:cNvCxnSpPr>
          <p:nvPr/>
        </p:nvCxnSpPr>
        <p:spPr>
          <a:xfrm>
            <a:off x="1703916" y="4217201"/>
            <a:ext cx="199406" cy="52334"/>
          </a:xfrm>
          <a:prstGeom prst="straightConnector1">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41" name="椭圆 240"/>
          <p:cNvSpPr/>
          <p:nvPr/>
        </p:nvSpPr>
        <p:spPr>
          <a:xfrm>
            <a:off x="1903322" y="4183380"/>
            <a:ext cx="462771" cy="172310"/>
          </a:xfrm>
          <a:prstGeom prst="ellipse">
            <a:avLst/>
          </a:prstGeom>
          <a:solidFill>
            <a:srgbClr val="1136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bg1"/>
                </a:solidFill>
              </a:rPr>
              <a:t>Job</a:t>
            </a:r>
          </a:p>
        </p:txBody>
      </p:sp>
      <p:cxnSp>
        <p:nvCxnSpPr>
          <p:cNvPr id="243" name="直接箭头连接符 242"/>
          <p:cNvCxnSpPr>
            <a:endCxn id="63" idx="2"/>
          </p:cNvCxnSpPr>
          <p:nvPr/>
        </p:nvCxnSpPr>
        <p:spPr>
          <a:xfrm>
            <a:off x="2412811" y="4316093"/>
            <a:ext cx="864314" cy="296342"/>
          </a:xfrm>
          <a:prstGeom prst="straightConnector1">
            <a:avLst/>
          </a:prstGeom>
          <a:ln w="15875">
            <a:solidFill>
              <a:srgbClr val="FF3399"/>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56" name="文本框 255"/>
          <p:cNvSpPr txBox="1"/>
          <p:nvPr/>
        </p:nvSpPr>
        <p:spPr>
          <a:xfrm>
            <a:off x="2639349" y="3673216"/>
            <a:ext cx="258301" cy="219291"/>
          </a:xfrm>
          <a:prstGeom prst="rect">
            <a:avLst/>
          </a:prstGeom>
          <a:noFill/>
        </p:spPr>
        <p:txBody>
          <a:bodyPr wrap="square" rtlCol="0">
            <a:spAutoFit/>
          </a:bodyPr>
          <a:lstStyle/>
          <a:p>
            <a:pPr algn="ctr"/>
            <a:r>
              <a:rPr lang="en-US" altLang="zh-CN" sz="825" dirty="0"/>
              <a:t>2</a:t>
            </a:r>
            <a:endParaRPr lang="zh-CN" altLang="en-US" sz="825" dirty="0"/>
          </a:p>
        </p:txBody>
      </p:sp>
      <p:sp>
        <p:nvSpPr>
          <p:cNvPr id="257" name="文本框 256"/>
          <p:cNvSpPr txBox="1"/>
          <p:nvPr/>
        </p:nvSpPr>
        <p:spPr>
          <a:xfrm>
            <a:off x="2070398" y="3231403"/>
            <a:ext cx="258301" cy="219291"/>
          </a:xfrm>
          <a:prstGeom prst="rect">
            <a:avLst/>
          </a:prstGeom>
          <a:noFill/>
        </p:spPr>
        <p:txBody>
          <a:bodyPr wrap="square" rtlCol="0">
            <a:spAutoFit/>
          </a:bodyPr>
          <a:lstStyle/>
          <a:p>
            <a:pPr algn="ctr"/>
            <a:r>
              <a:rPr lang="en-US" altLang="zh-CN" sz="825" dirty="0"/>
              <a:t>1</a:t>
            </a:r>
            <a:endParaRPr lang="zh-CN" altLang="en-US" sz="825" dirty="0"/>
          </a:p>
        </p:txBody>
      </p:sp>
      <p:sp>
        <p:nvSpPr>
          <p:cNvPr id="258" name="文本框 257"/>
          <p:cNvSpPr txBox="1"/>
          <p:nvPr/>
        </p:nvSpPr>
        <p:spPr>
          <a:xfrm>
            <a:off x="3725565" y="3321182"/>
            <a:ext cx="258301" cy="219291"/>
          </a:xfrm>
          <a:prstGeom prst="rect">
            <a:avLst/>
          </a:prstGeom>
          <a:noFill/>
        </p:spPr>
        <p:txBody>
          <a:bodyPr wrap="square" rtlCol="0">
            <a:spAutoFit/>
          </a:bodyPr>
          <a:lstStyle/>
          <a:p>
            <a:pPr algn="ctr"/>
            <a:r>
              <a:rPr lang="en-US" altLang="zh-CN" sz="825" dirty="0"/>
              <a:t>3</a:t>
            </a:r>
            <a:endParaRPr lang="zh-CN" altLang="en-US" sz="825" dirty="0"/>
          </a:p>
        </p:txBody>
      </p:sp>
      <p:sp>
        <p:nvSpPr>
          <p:cNvPr id="259" name="文本框 258"/>
          <p:cNvSpPr txBox="1"/>
          <p:nvPr/>
        </p:nvSpPr>
        <p:spPr>
          <a:xfrm>
            <a:off x="4834667" y="3151357"/>
            <a:ext cx="258301" cy="219291"/>
          </a:xfrm>
          <a:prstGeom prst="rect">
            <a:avLst/>
          </a:prstGeom>
          <a:noFill/>
        </p:spPr>
        <p:txBody>
          <a:bodyPr wrap="square" rtlCol="0">
            <a:spAutoFit/>
          </a:bodyPr>
          <a:lstStyle/>
          <a:p>
            <a:pPr algn="ctr"/>
            <a:r>
              <a:rPr lang="en-US" altLang="zh-CN" sz="825" dirty="0"/>
              <a:t>4</a:t>
            </a:r>
            <a:endParaRPr lang="zh-CN" altLang="en-US" sz="825" dirty="0"/>
          </a:p>
        </p:txBody>
      </p:sp>
      <p:sp>
        <p:nvSpPr>
          <p:cNvPr id="260" name="文本框 259"/>
          <p:cNvSpPr txBox="1"/>
          <p:nvPr/>
        </p:nvSpPr>
        <p:spPr>
          <a:xfrm>
            <a:off x="6157155" y="2773575"/>
            <a:ext cx="258301" cy="219291"/>
          </a:xfrm>
          <a:prstGeom prst="rect">
            <a:avLst/>
          </a:prstGeom>
          <a:noFill/>
        </p:spPr>
        <p:txBody>
          <a:bodyPr wrap="square" rtlCol="0">
            <a:spAutoFit/>
          </a:bodyPr>
          <a:lstStyle/>
          <a:p>
            <a:pPr algn="ctr"/>
            <a:r>
              <a:rPr lang="en-US" altLang="zh-CN" sz="825" dirty="0"/>
              <a:t>5</a:t>
            </a:r>
            <a:endParaRPr lang="zh-CN" altLang="en-US" sz="825" dirty="0"/>
          </a:p>
        </p:txBody>
      </p:sp>
      <p:cxnSp>
        <p:nvCxnSpPr>
          <p:cNvPr id="261" name="曲线连接符 260"/>
          <p:cNvCxnSpPr>
            <a:stCxn id="67" idx="0"/>
          </p:cNvCxnSpPr>
          <p:nvPr/>
        </p:nvCxnSpPr>
        <p:spPr>
          <a:xfrm rot="5400000" flipH="1" flipV="1">
            <a:off x="4953317" y="1542124"/>
            <a:ext cx="589985" cy="1834064"/>
          </a:xfrm>
          <a:prstGeom prst="curvedConnector2">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sp>
        <p:nvSpPr>
          <p:cNvPr id="271" name="文本框 270"/>
          <p:cNvSpPr txBox="1"/>
          <p:nvPr/>
        </p:nvSpPr>
        <p:spPr>
          <a:xfrm>
            <a:off x="4828837" y="2150680"/>
            <a:ext cx="258301" cy="219291"/>
          </a:xfrm>
          <a:prstGeom prst="rect">
            <a:avLst/>
          </a:prstGeom>
          <a:noFill/>
        </p:spPr>
        <p:txBody>
          <a:bodyPr wrap="square" rtlCol="0">
            <a:spAutoFit/>
          </a:bodyPr>
          <a:lstStyle/>
          <a:p>
            <a:pPr algn="ctr"/>
            <a:r>
              <a:rPr lang="en-US" altLang="zh-CN" sz="825" dirty="0"/>
              <a:t>7</a:t>
            </a:r>
            <a:endParaRPr lang="zh-CN" altLang="en-US" sz="825" dirty="0"/>
          </a:p>
        </p:txBody>
      </p:sp>
      <p:sp>
        <p:nvSpPr>
          <p:cNvPr id="272" name="文本框 271"/>
          <p:cNvSpPr txBox="1"/>
          <p:nvPr/>
        </p:nvSpPr>
        <p:spPr>
          <a:xfrm>
            <a:off x="6986821" y="2717608"/>
            <a:ext cx="258301" cy="219291"/>
          </a:xfrm>
          <a:prstGeom prst="rect">
            <a:avLst/>
          </a:prstGeom>
          <a:noFill/>
        </p:spPr>
        <p:txBody>
          <a:bodyPr wrap="square" rtlCol="0">
            <a:spAutoFit/>
          </a:bodyPr>
          <a:lstStyle/>
          <a:p>
            <a:pPr algn="ctr"/>
            <a:r>
              <a:rPr lang="en-US" altLang="zh-CN" sz="825" dirty="0"/>
              <a:t>8</a:t>
            </a:r>
            <a:endParaRPr lang="zh-CN" altLang="en-US" sz="825" dirty="0"/>
          </a:p>
        </p:txBody>
      </p:sp>
      <p:sp>
        <p:nvSpPr>
          <p:cNvPr id="273" name="文本框 272"/>
          <p:cNvSpPr txBox="1"/>
          <p:nvPr/>
        </p:nvSpPr>
        <p:spPr>
          <a:xfrm>
            <a:off x="5142836" y="2781517"/>
            <a:ext cx="258301" cy="219291"/>
          </a:xfrm>
          <a:prstGeom prst="rect">
            <a:avLst/>
          </a:prstGeom>
          <a:noFill/>
        </p:spPr>
        <p:txBody>
          <a:bodyPr wrap="square" rtlCol="0">
            <a:spAutoFit/>
          </a:bodyPr>
          <a:lstStyle/>
          <a:p>
            <a:pPr algn="ctr"/>
            <a:r>
              <a:rPr lang="en-US" altLang="zh-CN" sz="825" dirty="0"/>
              <a:t>6</a:t>
            </a:r>
            <a:endParaRPr lang="zh-CN" altLang="en-US" sz="825" dirty="0"/>
          </a:p>
        </p:txBody>
      </p:sp>
      <p:sp>
        <p:nvSpPr>
          <p:cNvPr id="274" name="文本框 273"/>
          <p:cNvSpPr txBox="1"/>
          <p:nvPr/>
        </p:nvSpPr>
        <p:spPr>
          <a:xfrm>
            <a:off x="4486609" y="4243368"/>
            <a:ext cx="366668" cy="219291"/>
          </a:xfrm>
          <a:prstGeom prst="rect">
            <a:avLst/>
          </a:prstGeom>
          <a:noFill/>
        </p:spPr>
        <p:txBody>
          <a:bodyPr wrap="square" rtlCol="0">
            <a:spAutoFit/>
          </a:bodyPr>
          <a:lstStyle/>
          <a:p>
            <a:pPr algn="ctr"/>
            <a:r>
              <a:rPr lang="en-US" altLang="zh-CN" sz="825" dirty="0"/>
              <a:t>10</a:t>
            </a:r>
            <a:endParaRPr lang="zh-CN" altLang="en-US" sz="825" dirty="0"/>
          </a:p>
        </p:txBody>
      </p:sp>
      <p:sp>
        <p:nvSpPr>
          <p:cNvPr id="275" name="文本框 274"/>
          <p:cNvSpPr txBox="1"/>
          <p:nvPr/>
        </p:nvSpPr>
        <p:spPr>
          <a:xfrm>
            <a:off x="5574690" y="4145264"/>
            <a:ext cx="339481" cy="219291"/>
          </a:xfrm>
          <a:prstGeom prst="rect">
            <a:avLst/>
          </a:prstGeom>
          <a:noFill/>
        </p:spPr>
        <p:txBody>
          <a:bodyPr wrap="square" rtlCol="0">
            <a:spAutoFit/>
          </a:bodyPr>
          <a:lstStyle/>
          <a:p>
            <a:pPr algn="ctr"/>
            <a:r>
              <a:rPr lang="en-US" altLang="zh-CN" sz="825" dirty="0"/>
              <a:t>11</a:t>
            </a:r>
            <a:endParaRPr lang="zh-CN" altLang="en-US" sz="825" dirty="0"/>
          </a:p>
        </p:txBody>
      </p:sp>
      <p:sp>
        <p:nvSpPr>
          <p:cNvPr id="277" name="文本框 276"/>
          <p:cNvSpPr txBox="1"/>
          <p:nvPr/>
        </p:nvSpPr>
        <p:spPr>
          <a:xfrm>
            <a:off x="2957585" y="5175189"/>
            <a:ext cx="1062508" cy="415498"/>
          </a:xfrm>
          <a:prstGeom prst="rect">
            <a:avLst/>
          </a:prstGeom>
          <a:noFill/>
        </p:spPr>
        <p:txBody>
          <a:bodyPr wrap="square" rtlCol="0">
            <a:spAutoFit/>
          </a:bodyPr>
          <a:lstStyle/>
          <a:p>
            <a:pPr algn="ctr"/>
            <a:r>
              <a:rPr lang="en-US" altLang="zh-CN" sz="1050" b="1" dirty="0"/>
              <a:t>CONDOR POOL OF JOBS</a:t>
            </a:r>
            <a:endParaRPr lang="zh-CN" altLang="en-US" sz="1050" b="1" dirty="0"/>
          </a:p>
        </p:txBody>
      </p:sp>
      <p:sp>
        <p:nvSpPr>
          <p:cNvPr id="278" name="文本框 277"/>
          <p:cNvSpPr txBox="1"/>
          <p:nvPr/>
        </p:nvSpPr>
        <p:spPr>
          <a:xfrm>
            <a:off x="6374752" y="5173928"/>
            <a:ext cx="1062508" cy="415498"/>
          </a:xfrm>
          <a:prstGeom prst="rect">
            <a:avLst/>
          </a:prstGeom>
          <a:noFill/>
        </p:spPr>
        <p:txBody>
          <a:bodyPr wrap="square" rtlCol="0">
            <a:spAutoFit/>
          </a:bodyPr>
          <a:lstStyle/>
          <a:p>
            <a:pPr algn="ctr"/>
            <a:r>
              <a:rPr lang="en-US" altLang="zh-CN" sz="1050" b="1" dirty="0"/>
              <a:t>CONDOR POOL OF NODES</a:t>
            </a:r>
            <a:endParaRPr lang="zh-CN" altLang="en-US" sz="1050" b="1" dirty="0"/>
          </a:p>
        </p:txBody>
      </p:sp>
      <p:sp>
        <p:nvSpPr>
          <p:cNvPr id="300" name="文本框 299"/>
          <p:cNvSpPr txBox="1"/>
          <p:nvPr/>
        </p:nvSpPr>
        <p:spPr>
          <a:xfrm>
            <a:off x="1094419" y="4328240"/>
            <a:ext cx="725871" cy="230832"/>
          </a:xfrm>
          <a:prstGeom prst="rect">
            <a:avLst/>
          </a:prstGeom>
          <a:noFill/>
        </p:spPr>
        <p:txBody>
          <a:bodyPr wrap="square" rtlCol="0">
            <a:spAutoFit/>
          </a:bodyPr>
          <a:lstStyle/>
          <a:p>
            <a:pPr algn="ctr"/>
            <a:r>
              <a:rPr lang="en-US" altLang="zh-CN" sz="900" dirty="0">
                <a:solidFill>
                  <a:schemeClr val="accent6">
                    <a:lumMod val="75000"/>
                  </a:schemeClr>
                </a:solidFill>
              </a:rPr>
              <a:t>JUNO</a:t>
            </a:r>
            <a:endParaRPr lang="zh-CN" altLang="en-US" sz="900" dirty="0">
              <a:solidFill>
                <a:schemeClr val="accent6">
                  <a:lumMod val="75000"/>
                </a:schemeClr>
              </a:solidFill>
            </a:endParaRPr>
          </a:p>
        </p:txBody>
      </p:sp>
      <p:sp>
        <p:nvSpPr>
          <p:cNvPr id="301" name="文本框 300"/>
          <p:cNvSpPr txBox="1"/>
          <p:nvPr/>
        </p:nvSpPr>
        <p:spPr>
          <a:xfrm>
            <a:off x="1413077" y="3477436"/>
            <a:ext cx="725871" cy="230832"/>
          </a:xfrm>
          <a:prstGeom prst="rect">
            <a:avLst/>
          </a:prstGeom>
          <a:noFill/>
        </p:spPr>
        <p:txBody>
          <a:bodyPr wrap="square" rtlCol="0">
            <a:spAutoFit/>
          </a:bodyPr>
          <a:lstStyle/>
          <a:p>
            <a:pPr algn="ctr"/>
            <a:r>
              <a:rPr lang="en-US" altLang="zh-CN" sz="900" dirty="0">
                <a:solidFill>
                  <a:srgbClr val="92D050"/>
                </a:solidFill>
              </a:rPr>
              <a:t>LHAASO</a:t>
            </a:r>
            <a:endParaRPr lang="zh-CN" altLang="en-US" sz="900" dirty="0">
              <a:solidFill>
                <a:srgbClr val="92D050"/>
              </a:solidFill>
            </a:endParaRPr>
          </a:p>
        </p:txBody>
      </p:sp>
      <p:sp>
        <p:nvSpPr>
          <p:cNvPr id="303" name="文本框 302"/>
          <p:cNvSpPr txBox="1"/>
          <p:nvPr/>
        </p:nvSpPr>
        <p:spPr>
          <a:xfrm>
            <a:off x="7152811" y="2712338"/>
            <a:ext cx="991337" cy="213585"/>
          </a:xfrm>
          <a:prstGeom prst="rect">
            <a:avLst/>
          </a:prstGeom>
          <a:noFill/>
        </p:spPr>
        <p:txBody>
          <a:bodyPr wrap="square" rtlCol="0">
            <a:spAutoFit/>
          </a:bodyPr>
          <a:lstStyle/>
          <a:p>
            <a:r>
              <a:rPr lang="en-US" altLang="zh-CN" sz="788" dirty="0"/>
              <a:t>VM Creation</a:t>
            </a:r>
            <a:endParaRPr lang="zh-CN" altLang="en-US" sz="788" dirty="0"/>
          </a:p>
        </p:txBody>
      </p:sp>
      <p:cxnSp>
        <p:nvCxnSpPr>
          <p:cNvPr id="11" name="直接连接符 10"/>
          <p:cNvCxnSpPr/>
          <p:nvPr/>
        </p:nvCxnSpPr>
        <p:spPr>
          <a:xfrm>
            <a:off x="4807376" y="4604394"/>
            <a:ext cx="81171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4816891" y="4408075"/>
            <a:ext cx="1080407" cy="230832"/>
          </a:xfrm>
          <a:prstGeom prst="rect">
            <a:avLst/>
          </a:prstGeom>
          <a:noFill/>
        </p:spPr>
        <p:txBody>
          <a:bodyPr wrap="square" rtlCol="0">
            <a:spAutoFit/>
          </a:bodyPr>
          <a:lstStyle/>
          <a:p>
            <a:r>
              <a:rPr lang="en-US" altLang="zh-CN" sz="900" b="1" dirty="0"/>
              <a:t>Job Scheduler</a:t>
            </a:r>
            <a:endParaRPr lang="zh-CN" altLang="en-US" sz="900" b="1" dirty="0"/>
          </a:p>
        </p:txBody>
      </p:sp>
      <p:pic>
        <p:nvPicPr>
          <p:cNvPr id="14" name="图片 13"/>
          <p:cNvPicPr>
            <a:picLocks noChangeAspect="1"/>
          </p:cNvPicPr>
          <p:nvPr/>
        </p:nvPicPr>
        <p:blipFill>
          <a:blip r:embed="rId5"/>
          <a:stretch>
            <a:fillRect/>
          </a:stretch>
        </p:blipFill>
        <p:spPr>
          <a:xfrm>
            <a:off x="4840543" y="4695499"/>
            <a:ext cx="761216" cy="231350"/>
          </a:xfrm>
          <a:prstGeom prst="rect">
            <a:avLst/>
          </a:prstGeom>
        </p:spPr>
      </p:pic>
      <p:sp>
        <p:nvSpPr>
          <p:cNvPr id="3" name="文本框 2"/>
          <p:cNvSpPr txBox="1"/>
          <p:nvPr/>
        </p:nvSpPr>
        <p:spPr>
          <a:xfrm>
            <a:off x="7774834" y="3212164"/>
            <a:ext cx="1296899" cy="646331"/>
          </a:xfrm>
          <a:prstGeom prst="rect">
            <a:avLst/>
          </a:prstGeom>
          <a:solidFill>
            <a:schemeClr val="bg2"/>
          </a:solidFill>
        </p:spPr>
        <p:txBody>
          <a:bodyPr wrap="square" rtlCol="0">
            <a:spAutoFit/>
          </a:bodyPr>
          <a:lstStyle/>
          <a:p>
            <a:r>
              <a:rPr lang="en-US" altLang="zh-CN" sz="1200" dirty="0"/>
              <a:t>9. VM join in the condor pool as a worker node</a:t>
            </a:r>
            <a:endParaRPr lang="zh-CN" altLang="en-US" sz="1200" dirty="0"/>
          </a:p>
        </p:txBody>
      </p:sp>
      <p:cxnSp>
        <p:nvCxnSpPr>
          <p:cNvPr id="6" name="直接连接符 5"/>
          <p:cNvCxnSpPr/>
          <p:nvPr/>
        </p:nvCxnSpPr>
        <p:spPr>
          <a:xfrm flipH="1">
            <a:off x="7327635" y="3688462"/>
            <a:ext cx="422734" cy="1289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75" name="图片 74"/>
          <p:cNvPicPr>
            <a:picLocks noChangeAspect="1"/>
          </p:cNvPicPr>
          <p:nvPr/>
        </p:nvPicPr>
        <p:blipFill>
          <a:blip r:embed="rId4"/>
          <a:stretch>
            <a:fillRect/>
          </a:stretch>
        </p:blipFill>
        <p:spPr>
          <a:xfrm>
            <a:off x="1068313" y="1956707"/>
            <a:ext cx="454712" cy="346784"/>
          </a:xfrm>
          <a:prstGeom prst="rect">
            <a:avLst/>
          </a:prstGeom>
        </p:spPr>
      </p:pic>
      <p:sp>
        <p:nvSpPr>
          <p:cNvPr id="76" name="文本框 75"/>
          <p:cNvSpPr txBox="1"/>
          <p:nvPr/>
        </p:nvSpPr>
        <p:spPr>
          <a:xfrm>
            <a:off x="1436342" y="1976553"/>
            <a:ext cx="835472" cy="334835"/>
          </a:xfrm>
          <a:prstGeom prst="rect">
            <a:avLst/>
          </a:prstGeom>
          <a:noFill/>
        </p:spPr>
        <p:txBody>
          <a:bodyPr wrap="square" rtlCol="0">
            <a:spAutoFit/>
          </a:bodyPr>
          <a:lstStyle/>
          <a:p>
            <a:pPr algn="ctr"/>
            <a:r>
              <a:rPr lang="en-US" altLang="zh-CN" sz="788" dirty="0"/>
              <a:t>Condor Job Submit Node</a:t>
            </a:r>
            <a:endParaRPr lang="zh-CN" altLang="en-US" sz="788" dirty="0"/>
          </a:p>
        </p:txBody>
      </p:sp>
      <p:sp>
        <p:nvSpPr>
          <p:cNvPr id="77" name="矩形 76"/>
          <p:cNvSpPr/>
          <p:nvPr/>
        </p:nvSpPr>
        <p:spPr>
          <a:xfrm>
            <a:off x="1142547" y="2303552"/>
            <a:ext cx="258818" cy="281853"/>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 b="1" dirty="0">
                <a:solidFill>
                  <a:schemeClr val="tx1"/>
                </a:solidFill>
              </a:rPr>
              <a:t>WN</a:t>
            </a:r>
            <a:endParaRPr lang="zh-CN" altLang="en-US" sz="600" b="1" dirty="0">
              <a:solidFill>
                <a:schemeClr val="tx1"/>
              </a:solidFill>
            </a:endParaRPr>
          </a:p>
        </p:txBody>
      </p:sp>
      <p:sp>
        <p:nvSpPr>
          <p:cNvPr id="78" name="文本框 77"/>
          <p:cNvSpPr txBox="1"/>
          <p:nvPr/>
        </p:nvSpPr>
        <p:spPr>
          <a:xfrm>
            <a:off x="1440914" y="2330883"/>
            <a:ext cx="876734" cy="323165"/>
          </a:xfrm>
          <a:prstGeom prst="rect">
            <a:avLst/>
          </a:prstGeom>
          <a:noFill/>
        </p:spPr>
        <p:txBody>
          <a:bodyPr wrap="square" rtlCol="0">
            <a:spAutoFit/>
          </a:bodyPr>
          <a:lstStyle/>
          <a:p>
            <a:pPr algn="ctr"/>
            <a:r>
              <a:rPr lang="en-US" altLang="zh-CN" sz="750" dirty="0"/>
              <a:t>Condor Worker Node</a:t>
            </a:r>
            <a:endParaRPr lang="zh-CN" altLang="en-US" sz="750" dirty="0"/>
          </a:p>
        </p:txBody>
      </p:sp>
      <p:sp>
        <p:nvSpPr>
          <p:cNvPr id="79" name="文本框 78"/>
          <p:cNvSpPr txBox="1"/>
          <p:nvPr/>
        </p:nvSpPr>
        <p:spPr>
          <a:xfrm>
            <a:off x="1452344" y="2733219"/>
            <a:ext cx="876734" cy="207749"/>
          </a:xfrm>
          <a:prstGeom prst="rect">
            <a:avLst/>
          </a:prstGeom>
          <a:noFill/>
        </p:spPr>
        <p:txBody>
          <a:bodyPr wrap="square" rtlCol="0">
            <a:spAutoFit/>
          </a:bodyPr>
          <a:lstStyle/>
          <a:p>
            <a:pPr algn="ctr"/>
            <a:r>
              <a:rPr lang="en-US" altLang="zh-CN" sz="750" dirty="0"/>
              <a:t>Virtual Machine</a:t>
            </a:r>
            <a:endParaRPr lang="zh-CN" altLang="en-US" sz="750" dirty="0"/>
          </a:p>
        </p:txBody>
      </p:sp>
      <p:cxnSp>
        <p:nvCxnSpPr>
          <p:cNvPr id="80" name="直接箭头连接符 79"/>
          <p:cNvCxnSpPr/>
          <p:nvPr/>
        </p:nvCxnSpPr>
        <p:spPr>
          <a:xfrm>
            <a:off x="2354586" y="2471910"/>
            <a:ext cx="303432" cy="0"/>
          </a:xfrm>
          <a:prstGeom prst="straightConnector1">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1" name="文本框 80"/>
          <p:cNvSpPr txBox="1"/>
          <p:nvPr/>
        </p:nvSpPr>
        <p:spPr>
          <a:xfrm>
            <a:off x="2677257" y="2366598"/>
            <a:ext cx="1015555" cy="323165"/>
          </a:xfrm>
          <a:prstGeom prst="rect">
            <a:avLst/>
          </a:prstGeom>
          <a:noFill/>
        </p:spPr>
        <p:txBody>
          <a:bodyPr wrap="square" rtlCol="0">
            <a:spAutoFit/>
          </a:bodyPr>
          <a:lstStyle/>
          <a:p>
            <a:pPr algn="ctr"/>
            <a:r>
              <a:rPr lang="en-US" altLang="zh-CN" sz="750" dirty="0"/>
              <a:t>Compute Job Transfer</a:t>
            </a:r>
            <a:endParaRPr lang="zh-CN" altLang="en-US" sz="750" dirty="0"/>
          </a:p>
        </p:txBody>
      </p:sp>
      <p:cxnSp>
        <p:nvCxnSpPr>
          <p:cNvPr id="82" name="直接箭头连接符 81"/>
          <p:cNvCxnSpPr/>
          <p:nvPr/>
        </p:nvCxnSpPr>
        <p:spPr>
          <a:xfrm>
            <a:off x="2365011" y="2815712"/>
            <a:ext cx="303432" cy="0"/>
          </a:xfrm>
          <a:prstGeom prst="straightConnector1">
            <a:avLst/>
          </a:prstGeom>
          <a:ln w="15875">
            <a:solidFill>
              <a:srgbClr val="660066"/>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4" name="文本框 83"/>
          <p:cNvSpPr txBox="1"/>
          <p:nvPr/>
        </p:nvSpPr>
        <p:spPr>
          <a:xfrm>
            <a:off x="2634156" y="2729199"/>
            <a:ext cx="1015555" cy="207749"/>
          </a:xfrm>
          <a:prstGeom prst="rect">
            <a:avLst/>
          </a:prstGeom>
          <a:noFill/>
        </p:spPr>
        <p:txBody>
          <a:bodyPr wrap="square" rtlCol="0">
            <a:spAutoFit/>
          </a:bodyPr>
          <a:lstStyle/>
          <a:p>
            <a:pPr algn="ctr"/>
            <a:r>
              <a:rPr lang="en-US" altLang="zh-CN" sz="750" dirty="0" err="1"/>
              <a:t>VCondor</a:t>
            </a:r>
            <a:r>
              <a:rPr lang="en-US" altLang="zh-CN" sz="750" dirty="0"/>
              <a:t> Workflow</a:t>
            </a:r>
            <a:endParaRPr lang="zh-CN" altLang="en-US" sz="750" dirty="0"/>
          </a:p>
        </p:txBody>
      </p:sp>
      <p:cxnSp>
        <p:nvCxnSpPr>
          <p:cNvPr id="86" name="直接连接符 85"/>
          <p:cNvCxnSpPr/>
          <p:nvPr/>
        </p:nvCxnSpPr>
        <p:spPr>
          <a:xfrm>
            <a:off x="932688" y="3072384"/>
            <a:ext cx="28072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3739897" y="1913383"/>
            <a:ext cx="3461" cy="11590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椭圆 94"/>
          <p:cNvSpPr/>
          <p:nvPr/>
        </p:nvSpPr>
        <p:spPr>
          <a:xfrm>
            <a:off x="2320799" y="2067401"/>
            <a:ext cx="398440" cy="1304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88" b="1" dirty="0">
                <a:solidFill>
                  <a:schemeClr val="tx1"/>
                </a:solidFill>
              </a:rPr>
              <a:t>Job</a:t>
            </a:r>
          </a:p>
        </p:txBody>
      </p:sp>
      <p:sp>
        <p:nvSpPr>
          <p:cNvPr id="96" name="文本框 95"/>
          <p:cNvSpPr txBox="1"/>
          <p:nvPr/>
        </p:nvSpPr>
        <p:spPr>
          <a:xfrm>
            <a:off x="2526710" y="2043973"/>
            <a:ext cx="1015555" cy="207749"/>
          </a:xfrm>
          <a:prstGeom prst="rect">
            <a:avLst/>
          </a:prstGeom>
          <a:noFill/>
        </p:spPr>
        <p:txBody>
          <a:bodyPr wrap="square" rtlCol="0">
            <a:spAutoFit/>
          </a:bodyPr>
          <a:lstStyle/>
          <a:p>
            <a:pPr algn="ctr"/>
            <a:r>
              <a:rPr lang="en-US" altLang="zh-CN" sz="750" dirty="0"/>
              <a:t>Compute Job </a:t>
            </a:r>
            <a:endParaRPr lang="zh-CN" altLang="en-US" sz="750" dirty="0"/>
          </a:p>
        </p:txBody>
      </p:sp>
      <p:pic>
        <p:nvPicPr>
          <p:cNvPr id="97" name="图片 96"/>
          <p:cNvPicPr>
            <a:picLocks noChangeAspect="1"/>
          </p:cNvPicPr>
          <p:nvPr/>
        </p:nvPicPr>
        <p:blipFill>
          <a:blip r:embed="rId3"/>
          <a:stretch>
            <a:fillRect/>
          </a:stretch>
        </p:blipFill>
        <p:spPr>
          <a:xfrm>
            <a:off x="1011941" y="2667025"/>
            <a:ext cx="547914" cy="328748"/>
          </a:xfrm>
          <a:prstGeom prst="rect">
            <a:avLst/>
          </a:prstGeom>
        </p:spPr>
      </p:pic>
    </p:spTree>
    <p:extLst>
      <p:ext uri="{BB962C8B-B14F-4D97-AF65-F5344CB8AC3E}">
        <p14:creationId xmlns:p14="http://schemas.microsoft.com/office/powerpoint/2010/main" val="7752458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6839350" y="3109222"/>
            <a:ext cx="753509" cy="452105"/>
          </a:xfrm>
          <a:prstGeom prst="rect">
            <a:avLst/>
          </a:prstGeom>
        </p:spPr>
      </p:pic>
      <p:pic>
        <p:nvPicPr>
          <p:cNvPr id="83" name="图片 82"/>
          <p:cNvPicPr>
            <a:picLocks noChangeAspect="1"/>
          </p:cNvPicPr>
          <p:nvPr/>
        </p:nvPicPr>
        <p:blipFill>
          <a:blip r:embed="rId4"/>
          <a:stretch>
            <a:fillRect/>
          </a:stretch>
        </p:blipFill>
        <p:spPr>
          <a:xfrm>
            <a:off x="1068248" y="3882492"/>
            <a:ext cx="728953" cy="555932"/>
          </a:xfrm>
          <a:prstGeom prst="rect">
            <a:avLst/>
          </a:prstGeom>
        </p:spPr>
      </p:pic>
      <p:pic>
        <p:nvPicPr>
          <p:cNvPr id="15" name="图片 14"/>
          <p:cNvPicPr>
            <a:picLocks noChangeAspect="1"/>
          </p:cNvPicPr>
          <p:nvPr/>
        </p:nvPicPr>
        <p:blipFill>
          <a:blip r:embed="rId4"/>
          <a:stretch>
            <a:fillRect/>
          </a:stretch>
        </p:blipFill>
        <p:spPr>
          <a:xfrm>
            <a:off x="1354773" y="3054273"/>
            <a:ext cx="728953" cy="555932"/>
          </a:xfrm>
          <a:prstGeom prst="rect">
            <a:avLst/>
          </a:prstGeom>
        </p:spPr>
      </p:pic>
      <p:sp>
        <p:nvSpPr>
          <p:cNvPr id="276" name="矩形 275"/>
          <p:cNvSpPr/>
          <p:nvPr/>
        </p:nvSpPr>
        <p:spPr>
          <a:xfrm>
            <a:off x="932688" y="1913382"/>
            <a:ext cx="7303770" cy="38541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标题 1"/>
          <p:cNvSpPr txBox="1">
            <a:spLocks/>
          </p:cNvSpPr>
          <p:nvPr/>
        </p:nvSpPr>
        <p:spPr>
          <a:xfrm>
            <a:off x="1143000" y="198537"/>
            <a:ext cx="6858000" cy="984947"/>
          </a:xfrm>
          <a:prstGeom prst="rect">
            <a:avLst/>
          </a:prstGeom>
          <a:noFill/>
        </p:spPr>
        <p:txBody>
          <a:bodyPr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zh-CN" sz="2100" dirty="0">
                <a:solidFill>
                  <a:schemeClr val="bg1"/>
                </a:solidFill>
                <a:latin typeface="Times New Roman" pitchFamily="18" charset="0"/>
                <a:cs typeface="Times New Roman" pitchFamily="18" charset="0"/>
              </a:rPr>
              <a:t> Resource pool expansion</a:t>
            </a:r>
            <a:endParaRPr lang="zh-CN" altLang="en-US" sz="2100" dirty="0">
              <a:solidFill>
                <a:schemeClr val="bg1"/>
              </a:solidFill>
              <a:latin typeface="Times New Roman" pitchFamily="18" charset="0"/>
              <a:cs typeface="Times New Roman" pitchFamily="18" charset="0"/>
            </a:endParaRPr>
          </a:p>
        </p:txBody>
      </p:sp>
      <p:sp>
        <p:nvSpPr>
          <p:cNvPr id="2" name="日期占位符 1"/>
          <p:cNvSpPr>
            <a:spLocks noGrp="1"/>
          </p:cNvSpPr>
          <p:nvPr>
            <p:ph type="dt" sz="half" idx="10"/>
          </p:nvPr>
        </p:nvSpPr>
        <p:spPr/>
        <p:txBody>
          <a:bodyPr/>
          <a:lstStyle/>
          <a:p>
            <a:r>
              <a:rPr lang="en-US" altLang="zh-CN" dirty="0"/>
              <a:t>2017/07/05</a:t>
            </a:r>
            <a:endParaRPr lang="zh-CN" altLang="en-US" dirty="0"/>
          </a:p>
        </p:txBody>
      </p:sp>
      <p:sp>
        <p:nvSpPr>
          <p:cNvPr id="5" name="页脚占位符 4"/>
          <p:cNvSpPr>
            <a:spLocks noGrp="1"/>
          </p:cNvSpPr>
          <p:nvPr>
            <p:ph type="ftr" sz="quarter" idx="11"/>
          </p:nvPr>
        </p:nvSpPr>
        <p:spPr/>
        <p:txBody>
          <a:bodyPr/>
          <a:lstStyle/>
          <a:p>
            <a:r>
              <a:rPr lang="zh-CN" altLang="en-US" b="1" dirty="0">
                <a:latin typeface="黑体" panose="02010609060101010101" pitchFamily="49" charset="-122"/>
                <a:ea typeface="黑体" panose="02010609060101010101" pitchFamily="49" charset="-122"/>
                <a:cs typeface="Times New Roman" pitchFamily="18" charset="0"/>
              </a:rPr>
              <a:t>高能物理云平台中的弹性计算资源管理</a:t>
            </a:r>
          </a:p>
        </p:txBody>
      </p:sp>
      <p:sp>
        <p:nvSpPr>
          <p:cNvPr id="7" name="灯片编号占位符 6"/>
          <p:cNvSpPr>
            <a:spLocks noGrp="1"/>
          </p:cNvSpPr>
          <p:nvPr>
            <p:ph type="sldNum" sz="quarter" idx="12"/>
          </p:nvPr>
        </p:nvSpPr>
        <p:spPr/>
        <p:txBody>
          <a:bodyPr/>
          <a:lstStyle/>
          <a:p>
            <a:fld id="{3BDE6A9D-7EC1-4431-9FEF-91E3586C3854}" type="slidenum">
              <a:rPr lang="zh-CN" altLang="en-US" smtClean="0"/>
              <a:pPr/>
              <a:t>18</a:t>
            </a:fld>
            <a:r>
              <a:rPr lang="en-US" altLang="zh-CN" dirty="0" smtClean="0"/>
              <a:t>/28</a:t>
            </a:r>
            <a:endParaRPr lang="zh-CN" altLang="en-US" dirty="0"/>
          </a:p>
        </p:txBody>
      </p:sp>
      <p:sp>
        <p:nvSpPr>
          <p:cNvPr id="9" name="椭圆 8"/>
          <p:cNvSpPr/>
          <p:nvPr/>
        </p:nvSpPr>
        <p:spPr>
          <a:xfrm>
            <a:off x="2365011" y="3394710"/>
            <a:ext cx="462771" cy="172310"/>
          </a:xfrm>
          <a:prstGeom prst="ellipse">
            <a:avLst/>
          </a:prstGeom>
          <a:solidFill>
            <a:srgbClr val="E2EF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tx1"/>
                </a:solidFill>
              </a:rPr>
              <a:t>Job</a:t>
            </a:r>
          </a:p>
        </p:txBody>
      </p:sp>
      <p:sp>
        <p:nvSpPr>
          <p:cNvPr id="48" name="圆角矩形 47"/>
          <p:cNvSpPr/>
          <p:nvPr/>
        </p:nvSpPr>
        <p:spPr>
          <a:xfrm>
            <a:off x="2545317" y="3874770"/>
            <a:ext cx="1960389" cy="1666494"/>
          </a:xfrm>
          <a:prstGeom prst="roundRect">
            <a:avLst>
              <a:gd name="adj" fmla="val 407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solidFill>
                <a:schemeClr val="tx1"/>
              </a:solidFill>
            </a:endParaRPr>
          </a:p>
        </p:txBody>
      </p:sp>
      <p:sp>
        <p:nvSpPr>
          <p:cNvPr id="58" name="椭圆 57"/>
          <p:cNvSpPr/>
          <p:nvPr/>
        </p:nvSpPr>
        <p:spPr>
          <a:xfrm>
            <a:off x="2726199" y="4133088"/>
            <a:ext cx="462771" cy="172310"/>
          </a:xfrm>
          <a:prstGeom prst="ellipse">
            <a:avLst/>
          </a:prstGeom>
          <a:solidFill>
            <a:srgbClr val="E2EF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tx1"/>
                </a:solidFill>
              </a:rPr>
              <a:t>Job</a:t>
            </a:r>
          </a:p>
        </p:txBody>
      </p:sp>
      <p:sp>
        <p:nvSpPr>
          <p:cNvPr id="59" name="椭圆 58"/>
          <p:cNvSpPr/>
          <p:nvPr/>
        </p:nvSpPr>
        <p:spPr>
          <a:xfrm>
            <a:off x="3265695" y="4137660"/>
            <a:ext cx="462771" cy="172310"/>
          </a:xfrm>
          <a:prstGeom prst="ellipse">
            <a:avLst/>
          </a:prstGeom>
          <a:solidFill>
            <a:srgbClr val="E2EF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tx1"/>
                </a:solidFill>
              </a:rPr>
              <a:t>Job</a:t>
            </a:r>
          </a:p>
        </p:txBody>
      </p:sp>
      <p:sp>
        <p:nvSpPr>
          <p:cNvPr id="60" name="椭圆 59"/>
          <p:cNvSpPr/>
          <p:nvPr/>
        </p:nvSpPr>
        <p:spPr>
          <a:xfrm>
            <a:off x="3812049" y="4135374"/>
            <a:ext cx="462771" cy="172310"/>
          </a:xfrm>
          <a:prstGeom prst="ellipse">
            <a:avLst/>
          </a:prstGeom>
          <a:solidFill>
            <a:srgbClr val="E2EF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tx1"/>
                </a:solidFill>
              </a:rPr>
              <a:t>Job</a:t>
            </a:r>
          </a:p>
        </p:txBody>
      </p:sp>
      <p:sp>
        <p:nvSpPr>
          <p:cNvPr id="63" name="椭圆 62"/>
          <p:cNvSpPr/>
          <p:nvPr/>
        </p:nvSpPr>
        <p:spPr>
          <a:xfrm>
            <a:off x="3277125" y="4526280"/>
            <a:ext cx="462771" cy="172310"/>
          </a:xfrm>
          <a:prstGeom prst="ellipse">
            <a:avLst/>
          </a:prstGeom>
          <a:solidFill>
            <a:srgbClr val="1136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bg1"/>
                </a:solidFill>
              </a:rPr>
              <a:t>Job</a:t>
            </a:r>
          </a:p>
        </p:txBody>
      </p:sp>
      <p:sp>
        <p:nvSpPr>
          <p:cNvPr id="64" name="椭圆 63"/>
          <p:cNvSpPr/>
          <p:nvPr/>
        </p:nvSpPr>
        <p:spPr>
          <a:xfrm>
            <a:off x="3823479" y="4523994"/>
            <a:ext cx="462771" cy="172310"/>
          </a:xfrm>
          <a:prstGeom prst="ellipse">
            <a:avLst/>
          </a:prstGeom>
          <a:solidFill>
            <a:srgbClr val="1136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bg1"/>
                </a:solidFill>
              </a:rPr>
              <a:t>Job</a:t>
            </a:r>
          </a:p>
        </p:txBody>
      </p:sp>
      <p:sp>
        <p:nvSpPr>
          <p:cNvPr id="67" name="矩形 66"/>
          <p:cNvSpPr/>
          <p:nvPr/>
        </p:nvSpPr>
        <p:spPr>
          <a:xfrm>
            <a:off x="3919991" y="2754147"/>
            <a:ext cx="822574" cy="259284"/>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b="1" dirty="0" err="1">
                <a:solidFill>
                  <a:schemeClr val="tx1"/>
                </a:solidFill>
              </a:rPr>
              <a:t>VCondor</a:t>
            </a:r>
            <a:endParaRPr lang="zh-CN" altLang="en-US" sz="1350" b="1" dirty="0">
              <a:solidFill>
                <a:schemeClr val="tx1"/>
              </a:solidFill>
            </a:endParaRPr>
          </a:p>
        </p:txBody>
      </p:sp>
      <p:sp>
        <p:nvSpPr>
          <p:cNvPr id="68" name="矩形 67"/>
          <p:cNvSpPr/>
          <p:nvPr/>
        </p:nvSpPr>
        <p:spPr>
          <a:xfrm>
            <a:off x="5292296" y="3267866"/>
            <a:ext cx="850846" cy="269276"/>
          </a:xfrm>
          <a:prstGeom prst="rect">
            <a:avLst/>
          </a:prstGeom>
          <a:solidFill>
            <a:srgbClr val="DBD2A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err="1">
                <a:solidFill>
                  <a:schemeClr val="tx1"/>
                </a:solidFill>
              </a:rPr>
              <a:t>VMQuota</a:t>
            </a:r>
            <a:endParaRPr lang="zh-CN" altLang="en-US" sz="1200" b="1" dirty="0">
              <a:solidFill>
                <a:schemeClr val="tx1"/>
              </a:solidFill>
            </a:endParaRPr>
          </a:p>
        </p:txBody>
      </p:sp>
      <p:cxnSp>
        <p:nvCxnSpPr>
          <p:cNvPr id="70" name="曲线连接符 69"/>
          <p:cNvCxnSpPr>
            <a:stCxn id="68" idx="0"/>
            <a:endCxn id="67" idx="3"/>
          </p:cNvCxnSpPr>
          <p:nvPr/>
        </p:nvCxnSpPr>
        <p:spPr>
          <a:xfrm rot="16200000" flipV="1">
            <a:off x="5038103" y="2588250"/>
            <a:ext cx="384077" cy="975155"/>
          </a:xfrm>
          <a:prstGeom prst="curvedConnector2">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sp>
        <p:nvSpPr>
          <p:cNvPr id="85" name="云形 84"/>
          <p:cNvSpPr/>
          <p:nvPr/>
        </p:nvSpPr>
        <p:spPr>
          <a:xfrm>
            <a:off x="6038258" y="2005056"/>
            <a:ext cx="1667848" cy="577406"/>
          </a:xfrm>
          <a:prstGeom prst="cloud">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err="1">
                <a:solidFill>
                  <a:schemeClr val="tx1"/>
                </a:solidFill>
              </a:rPr>
              <a:t>Openstack</a:t>
            </a:r>
            <a:endParaRPr lang="en-US" altLang="zh-CN" sz="1200" b="1" dirty="0">
              <a:solidFill>
                <a:schemeClr val="tx1"/>
              </a:solidFill>
            </a:endParaRPr>
          </a:p>
          <a:p>
            <a:pPr algn="ctr"/>
            <a:r>
              <a:rPr lang="en-US" altLang="zh-CN" sz="1200" b="1" dirty="0" err="1">
                <a:solidFill>
                  <a:schemeClr val="tx1"/>
                </a:solidFill>
              </a:rPr>
              <a:t>OpenNebula</a:t>
            </a:r>
            <a:endParaRPr lang="en-US" altLang="zh-CN" sz="1200" b="1" dirty="0">
              <a:solidFill>
                <a:schemeClr val="tx1"/>
              </a:solidFill>
            </a:endParaRPr>
          </a:p>
          <a:p>
            <a:pPr algn="ctr"/>
            <a:r>
              <a:rPr lang="en-US" altLang="zh-CN" sz="1200" b="1" dirty="0">
                <a:solidFill>
                  <a:schemeClr val="tx1"/>
                </a:solidFill>
              </a:rPr>
              <a:t>…</a:t>
            </a:r>
            <a:endParaRPr lang="zh-CN" altLang="en-US" sz="1200" b="1" dirty="0">
              <a:solidFill>
                <a:schemeClr val="tx1"/>
              </a:solidFill>
            </a:endParaRPr>
          </a:p>
        </p:txBody>
      </p:sp>
      <p:sp>
        <p:nvSpPr>
          <p:cNvPr id="87" name="圆角矩形 86"/>
          <p:cNvSpPr/>
          <p:nvPr/>
        </p:nvSpPr>
        <p:spPr>
          <a:xfrm>
            <a:off x="5953553" y="3874770"/>
            <a:ext cx="1960389" cy="1666494"/>
          </a:xfrm>
          <a:prstGeom prst="roundRect">
            <a:avLst>
              <a:gd name="adj" fmla="val 407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solidFill>
                <a:schemeClr val="tx1"/>
              </a:solidFill>
            </a:endParaRPr>
          </a:p>
        </p:txBody>
      </p:sp>
      <p:sp>
        <p:nvSpPr>
          <p:cNvPr id="89" name="矩形 88"/>
          <p:cNvSpPr/>
          <p:nvPr/>
        </p:nvSpPr>
        <p:spPr>
          <a:xfrm>
            <a:off x="6516934" y="4200486"/>
            <a:ext cx="334208" cy="342320"/>
          </a:xfrm>
          <a:prstGeom prst="rect">
            <a:avLst/>
          </a:prstGeom>
          <a:solidFill>
            <a:srgbClr val="1136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b="1" dirty="0">
                <a:solidFill>
                  <a:schemeClr val="bg1"/>
                </a:solidFill>
              </a:rPr>
              <a:t>WN</a:t>
            </a:r>
            <a:endParaRPr lang="zh-CN" altLang="en-US" sz="900" b="1" dirty="0">
              <a:solidFill>
                <a:schemeClr val="bg1"/>
              </a:solidFill>
            </a:endParaRPr>
          </a:p>
        </p:txBody>
      </p:sp>
      <p:sp>
        <p:nvSpPr>
          <p:cNvPr id="90" name="椭圆 89"/>
          <p:cNvSpPr/>
          <p:nvPr/>
        </p:nvSpPr>
        <p:spPr>
          <a:xfrm>
            <a:off x="6165342" y="4085795"/>
            <a:ext cx="462771" cy="172310"/>
          </a:xfrm>
          <a:prstGeom prst="ellipse">
            <a:avLst/>
          </a:prstGeom>
          <a:solidFill>
            <a:srgbClr val="1136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bg1"/>
                </a:solidFill>
              </a:rPr>
              <a:t>Job</a:t>
            </a:r>
          </a:p>
        </p:txBody>
      </p:sp>
      <p:sp>
        <p:nvSpPr>
          <p:cNvPr id="91" name="圆柱形 90"/>
          <p:cNvSpPr/>
          <p:nvPr/>
        </p:nvSpPr>
        <p:spPr>
          <a:xfrm>
            <a:off x="6297848" y="4496562"/>
            <a:ext cx="219456" cy="107832"/>
          </a:xfrm>
          <a:prstGeom prst="can">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p>
        </p:txBody>
      </p:sp>
      <p:sp>
        <p:nvSpPr>
          <p:cNvPr id="92" name="矩形 91"/>
          <p:cNvSpPr/>
          <p:nvPr/>
        </p:nvSpPr>
        <p:spPr>
          <a:xfrm>
            <a:off x="7371898" y="4211916"/>
            <a:ext cx="334208" cy="342320"/>
          </a:xfrm>
          <a:prstGeom prst="rect">
            <a:avLst/>
          </a:prstGeom>
          <a:solidFill>
            <a:srgbClr val="E2EF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b="1" dirty="0">
                <a:solidFill>
                  <a:schemeClr val="tx1"/>
                </a:solidFill>
              </a:rPr>
              <a:t>WN</a:t>
            </a:r>
            <a:endParaRPr lang="zh-CN" altLang="en-US" sz="900" b="1" dirty="0">
              <a:solidFill>
                <a:schemeClr val="tx1"/>
              </a:solidFill>
            </a:endParaRPr>
          </a:p>
        </p:txBody>
      </p:sp>
      <p:sp>
        <p:nvSpPr>
          <p:cNvPr id="93" name="椭圆 92"/>
          <p:cNvSpPr/>
          <p:nvPr/>
        </p:nvSpPr>
        <p:spPr>
          <a:xfrm>
            <a:off x="7020306" y="4097225"/>
            <a:ext cx="462771" cy="172310"/>
          </a:xfrm>
          <a:prstGeom prst="ellipse">
            <a:avLst/>
          </a:prstGeom>
          <a:solidFill>
            <a:srgbClr val="E2EF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tx1"/>
                </a:solidFill>
              </a:rPr>
              <a:t>Job</a:t>
            </a:r>
          </a:p>
        </p:txBody>
      </p:sp>
      <p:sp>
        <p:nvSpPr>
          <p:cNvPr id="94" name="圆柱形 93"/>
          <p:cNvSpPr/>
          <p:nvPr/>
        </p:nvSpPr>
        <p:spPr>
          <a:xfrm>
            <a:off x="7152812" y="4507992"/>
            <a:ext cx="219456" cy="107832"/>
          </a:xfrm>
          <a:prstGeom prst="can">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p>
        </p:txBody>
      </p:sp>
      <p:cxnSp>
        <p:nvCxnSpPr>
          <p:cNvPr id="99" name="直接箭头连接符 98"/>
          <p:cNvCxnSpPr>
            <a:endCxn id="9" idx="2"/>
          </p:cNvCxnSpPr>
          <p:nvPr/>
        </p:nvCxnSpPr>
        <p:spPr>
          <a:xfrm>
            <a:off x="2017251" y="3350133"/>
            <a:ext cx="347760" cy="130732"/>
          </a:xfrm>
          <a:prstGeom prst="straightConnector1">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3" name="直接箭头连接符 102"/>
          <p:cNvCxnSpPr>
            <a:stCxn id="9" idx="4"/>
            <a:endCxn id="58" idx="1"/>
          </p:cNvCxnSpPr>
          <p:nvPr/>
        </p:nvCxnSpPr>
        <p:spPr>
          <a:xfrm>
            <a:off x="2596397" y="3567020"/>
            <a:ext cx="197574" cy="591303"/>
          </a:xfrm>
          <a:prstGeom prst="straightConnector1">
            <a:avLst/>
          </a:prstGeom>
          <a:ln w="15875">
            <a:solidFill>
              <a:srgbClr val="FF3399"/>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8" name="直接箭头连接符 107"/>
          <p:cNvCxnSpPr>
            <a:stCxn id="60" idx="6"/>
          </p:cNvCxnSpPr>
          <p:nvPr/>
        </p:nvCxnSpPr>
        <p:spPr>
          <a:xfrm>
            <a:off x="4274820" y="4221529"/>
            <a:ext cx="553501" cy="346758"/>
          </a:xfrm>
          <a:prstGeom prst="straightConnector1">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6" name="直接箭头连接符 115"/>
          <p:cNvCxnSpPr>
            <a:stCxn id="64" idx="6"/>
          </p:cNvCxnSpPr>
          <p:nvPr/>
        </p:nvCxnSpPr>
        <p:spPr>
          <a:xfrm>
            <a:off x="4286250" y="4610149"/>
            <a:ext cx="521126" cy="214273"/>
          </a:xfrm>
          <a:prstGeom prst="straightConnector1">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36" name="曲线连接符 135"/>
          <p:cNvCxnSpPr>
            <a:endCxn id="68" idx="1"/>
          </p:cNvCxnSpPr>
          <p:nvPr/>
        </p:nvCxnSpPr>
        <p:spPr>
          <a:xfrm>
            <a:off x="4764153" y="2984142"/>
            <a:ext cx="528143" cy="418362"/>
          </a:xfrm>
          <a:prstGeom prst="curvedConnector3">
            <a:avLst>
              <a:gd name="adj1" fmla="val 50000"/>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直接箭头连接符 142"/>
          <p:cNvCxnSpPr/>
          <p:nvPr/>
        </p:nvCxnSpPr>
        <p:spPr>
          <a:xfrm flipV="1">
            <a:off x="5953553" y="2489455"/>
            <a:ext cx="313032" cy="785059"/>
          </a:xfrm>
          <a:prstGeom prst="straightConnector1">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直接箭头连接符 145"/>
          <p:cNvCxnSpPr/>
          <p:nvPr/>
        </p:nvCxnSpPr>
        <p:spPr>
          <a:xfrm flipH="1">
            <a:off x="6038257" y="2538815"/>
            <a:ext cx="299162" cy="743310"/>
          </a:xfrm>
          <a:prstGeom prst="straightConnector1">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直接箭头连接符 156"/>
          <p:cNvCxnSpPr/>
          <p:nvPr/>
        </p:nvCxnSpPr>
        <p:spPr>
          <a:xfrm>
            <a:off x="6906006" y="2581847"/>
            <a:ext cx="237938" cy="543383"/>
          </a:xfrm>
          <a:prstGeom prst="straightConnector1">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曲线连接符 161"/>
          <p:cNvCxnSpPr>
            <a:stCxn id="16" idx="2"/>
            <a:endCxn id="92" idx="0"/>
          </p:cNvCxnSpPr>
          <p:nvPr/>
        </p:nvCxnSpPr>
        <p:spPr>
          <a:xfrm rot="16200000" flipH="1">
            <a:off x="7052259" y="3725172"/>
            <a:ext cx="650589" cy="322898"/>
          </a:xfrm>
          <a:prstGeom prst="curvedConnector3">
            <a:avLst>
              <a:gd name="adj1" fmla="val 50000"/>
            </a:avLst>
          </a:prstGeom>
          <a:ln w="15875">
            <a:solidFill>
              <a:srgbClr val="66006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3" name="曲线连接符 192"/>
          <p:cNvCxnSpPr/>
          <p:nvPr/>
        </p:nvCxnSpPr>
        <p:spPr>
          <a:xfrm rot="5400000">
            <a:off x="3510374" y="3143326"/>
            <a:ext cx="855812" cy="607077"/>
          </a:xfrm>
          <a:prstGeom prst="curvedConnector3">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cxnSp>
        <p:nvCxnSpPr>
          <p:cNvPr id="212" name="曲线连接符 211"/>
          <p:cNvCxnSpPr>
            <a:stCxn id="221" idx="3"/>
            <a:endCxn id="90" idx="2"/>
          </p:cNvCxnSpPr>
          <p:nvPr/>
        </p:nvCxnSpPr>
        <p:spPr>
          <a:xfrm flipV="1">
            <a:off x="5605561" y="4171950"/>
            <a:ext cx="559781" cy="532947"/>
          </a:xfrm>
          <a:prstGeom prst="curvedConnector3">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16" name="曲线连接符 215"/>
          <p:cNvCxnSpPr>
            <a:endCxn id="93" idx="0"/>
          </p:cNvCxnSpPr>
          <p:nvPr/>
        </p:nvCxnSpPr>
        <p:spPr>
          <a:xfrm flipV="1">
            <a:off x="5619087" y="4097226"/>
            <a:ext cx="1632605" cy="349178"/>
          </a:xfrm>
          <a:prstGeom prst="curvedConnector4">
            <a:avLst>
              <a:gd name="adj1" fmla="val 13089"/>
              <a:gd name="adj2" fmla="val 131425"/>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21" name="圆角矩形 220"/>
          <p:cNvSpPr/>
          <p:nvPr/>
        </p:nvSpPr>
        <p:spPr>
          <a:xfrm>
            <a:off x="4816891" y="4383423"/>
            <a:ext cx="788670" cy="64294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1" dirty="0">
              <a:solidFill>
                <a:schemeClr val="tx1"/>
              </a:solidFill>
            </a:endParaRPr>
          </a:p>
        </p:txBody>
      </p:sp>
      <p:cxnSp>
        <p:nvCxnSpPr>
          <p:cNvPr id="238" name="直接箭头连接符 237"/>
          <p:cNvCxnSpPr>
            <a:endCxn id="241" idx="2"/>
          </p:cNvCxnSpPr>
          <p:nvPr/>
        </p:nvCxnSpPr>
        <p:spPr>
          <a:xfrm>
            <a:off x="1703916" y="4217201"/>
            <a:ext cx="199406" cy="52334"/>
          </a:xfrm>
          <a:prstGeom prst="straightConnector1">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41" name="椭圆 240"/>
          <p:cNvSpPr/>
          <p:nvPr/>
        </p:nvSpPr>
        <p:spPr>
          <a:xfrm>
            <a:off x="1903322" y="4183380"/>
            <a:ext cx="462771" cy="172310"/>
          </a:xfrm>
          <a:prstGeom prst="ellipse">
            <a:avLst/>
          </a:prstGeom>
          <a:solidFill>
            <a:srgbClr val="1136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bg1"/>
                </a:solidFill>
              </a:rPr>
              <a:t>Job</a:t>
            </a:r>
          </a:p>
        </p:txBody>
      </p:sp>
      <p:cxnSp>
        <p:nvCxnSpPr>
          <p:cNvPr id="243" name="直接箭头连接符 242"/>
          <p:cNvCxnSpPr>
            <a:endCxn id="63" idx="2"/>
          </p:cNvCxnSpPr>
          <p:nvPr/>
        </p:nvCxnSpPr>
        <p:spPr>
          <a:xfrm>
            <a:off x="2412811" y="4316093"/>
            <a:ext cx="864314" cy="296342"/>
          </a:xfrm>
          <a:prstGeom prst="straightConnector1">
            <a:avLst/>
          </a:prstGeom>
          <a:ln w="15875">
            <a:solidFill>
              <a:srgbClr val="FF3399"/>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56" name="文本框 255"/>
          <p:cNvSpPr txBox="1"/>
          <p:nvPr/>
        </p:nvSpPr>
        <p:spPr>
          <a:xfrm>
            <a:off x="2639349" y="3673216"/>
            <a:ext cx="258301" cy="219291"/>
          </a:xfrm>
          <a:prstGeom prst="rect">
            <a:avLst/>
          </a:prstGeom>
          <a:noFill/>
        </p:spPr>
        <p:txBody>
          <a:bodyPr wrap="square" rtlCol="0">
            <a:spAutoFit/>
          </a:bodyPr>
          <a:lstStyle/>
          <a:p>
            <a:pPr algn="ctr"/>
            <a:r>
              <a:rPr lang="en-US" altLang="zh-CN" sz="825" dirty="0"/>
              <a:t>2</a:t>
            </a:r>
            <a:endParaRPr lang="zh-CN" altLang="en-US" sz="825" dirty="0"/>
          </a:p>
        </p:txBody>
      </p:sp>
      <p:sp>
        <p:nvSpPr>
          <p:cNvPr id="257" name="文本框 256"/>
          <p:cNvSpPr txBox="1"/>
          <p:nvPr/>
        </p:nvSpPr>
        <p:spPr>
          <a:xfrm>
            <a:off x="2070398" y="3231403"/>
            <a:ext cx="258301" cy="219291"/>
          </a:xfrm>
          <a:prstGeom prst="rect">
            <a:avLst/>
          </a:prstGeom>
          <a:noFill/>
        </p:spPr>
        <p:txBody>
          <a:bodyPr wrap="square" rtlCol="0">
            <a:spAutoFit/>
          </a:bodyPr>
          <a:lstStyle/>
          <a:p>
            <a:pPr algn="ctr"/>
            <a:r>
              <a:rPr lang="en-US" altLang="zh-CN" sz="825" dirty="0"/>
              <a:t>1</a:t>
            </a:r>
            <a:endParaRPr lang="zh-CN" altLang="en-US" sz="825" dirty="0"/>
          </a:p>
        </p:txBody>
      </p:sp>
      <p:sp>
        <p:nvSpPr>
          <p:cNvPr id="258" name="文本框 257"/>
          <p:cNvSpPr txBox="1"/>
          <p:nvPr/>
        </p:nvSpPr>
        <p:spPr>
          <a:xfrm>
            <a:off x="3725565" y="3321182"/>
            <a:ext cx="258301" cy="219291"/>
          </a:xfrm>
          <a:prstGeom prst="rect">
            <a:avLst/>
          </a:prstGeom>
          <a:noFill/>
        </p:spPr>
        <p:txBody>
          <a:bodyPr wrap="square" rtlCol="0">
            <a:spAutoFit/>
          </a:bodyPr>
          <a:lstStyle/>
          <a:p>
            <a:pPr algn="ctr"/>
            <a:r>
              <a:rPr lang="en-US" altLang="zh-CN" sz="825" dirty="0"/>
              <a:t>3</a:t>
            </a:r>
            <a:endParaRPr lang="zh-CN" altLang="en-US" sz="825" dirty="0"/>
          </a:p>
        </p:txBody>
      </p:sp>
      <p:sp>
        <p:nvSpPr>
          <p:cNvPr id="259" name="文本框 258"/>
          <p:cNvSpPr txBox="1"/>
          <p:nvPr/>
        </p:nvSpPr>
        <p:spPr>
          <a:xfrm>
            <a:off x="4834667" y="3151357"/>
            <a:ext cx="258301" cy="219291"/>
          </a:xfrm>
          <a:prstGeom prst="rect">
            <a:avLst/>
          </a:prstGeom>
          <a:noFill/>
        </p:spPr>
        <p:txBody>
          <a:bodyPr wrap="square" rtlCol="0">
            <a:spAutoFit/>
          </a:bodyPr>
          <a:lstStyle/>
          <a:p>
            <a:pPr algn="ctr"/>
            <a:r>
              <a:rPr lang="en-US" altLang="zh-CN" sz="825" dirty="0"/>
              <a:t>4</a:t>
            </a:r>
            <a:endParaRPr lang="zh-CN" altLang="en-US" sz="825" dirty="0"/>
          </a:p>
        </p:txBody>
      </p:sp>
      <p:sp>
        <p:nvSpPr>
          <p:cNvPr id="260" name="文本框 259"/>
          <p:cNvSpPr txBox="1"/>
          <p:nvPr/>
        </p:nvSpPr>
        <p:spPr>
          <a:xfrm>
            <a:off x="6157155" y="2773575"/>
            <a:ext cx="258301" cy="219291"/>
          </a:xfrm>
          <a:prstGeom prst="rect">
            <a:avLst/>
          </a:prstGeom>
          <a:noFill/>
        </p:spPr>
        <p:txBody>
          <a:bodyPr wrap="square" rtlCol="0">
            <a:spAutoFit/>
          </a:bodyPr>
          <a:lstStyle/>
          <a:p>
            <a:pPr algn="ctr"/>
            <a:r>
              <a:rPr lang="en-US" altLang="zh-CN" sz="825" dirty="0"/>
              <a:t>5</a:t>
            </a:r>
            <a:endParaRPr lang="zh-CN" altLang="en-US" sz="825" dirty="0"/>
          </a:p>
        </p:txBody>
      </p:sp>
      <p:cxnSp>
        <p:nvCxnSpPr>
          <p:cNvPr id="261" name="曲线连接符 260"/>
          <p:cNvCxnSpPr>
            <a:stCxn id="67" idx="0"/>
          </p:cNvCxnSpPr>
          <p:nvPr/>
        </p:nvCxnSpPr>
        <p:spPr>
          <a:xfrm rot="5400000" flipH="1" flipV="1">
            <a:off x="4953317" y="1542124"/>
            <a:ext cx="589985" cy="1834064"/>
          </a:xfrm>
          <a:prstGeom prst="curvedConnector2">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sp>
        <p:nvSpPr>
          <p:cNvPr id="271" name="文本框 270"/>
          <p:cNvSpPr txBox="1"/>
          <p:nvPr/>
        </p:nvSpPr>
        <p:spPr>
          <a:xfrm>
            <a:off x="4828837" y="2150680"/>
            <a:ext cx="258301" cy="219291"/>
          </a:xfrm>
          <a:prstGeom prst="rect">
            <a:avLst/>
          </a:prstGeom>
          <a:noFill/>
        </p:spPr>
        <p:txBody>
          <a:bodyPr wrap="square" rtlCol="0">
            <a:spAutoFit/>
          </a:bodyPr>
          <a:lstStyle/>
          <a:p>
            <a:pPr algn="ctr"/>
            <a:r>
              <a:rPr lang="en-US" altLang="zh-CN" sz="825" dirty="0"/>
              <a:t>7</a:t>
            </a:r>
            <a:endParaRPr lang="zh-CN" altLang="en-US" sz="825" dirty="0"/>
          </a:p>
        </p:txBody>
      </p:sp>
      <p:sp>
        <p:nvSpPr>
          <p:cNvPr id="272" name="文本框 271"/>
          <p:cNvSpPr txBox="1"/>
          <p:nvPr/>
        </p:nvSpPr>
        <p:spPr>
          <a:xfrm>
            <a:off x="6986821" y="2717608"/>
            <a:ext cx="258301" cy="219291"/>
          </a:xfrm>
          <a:prstGeom prst="rect">
            <a:avLst/>
          </a:prstGeom>
          <a:noFill/>
        </p:spPr>
        <p:txBody>
          <a:bodyPr wrap="square" rtlCol="0">
            <a:spAutoFit/>
          </a:bodyPr>
          <a:lstStyle/>
          <a:p>
            <a:pPr algn="ctr"/>
            <a:r>
              <a:rPr lang="en-US" altLang="zh-CN" sz="825" dirty="0"/>
              <a:t>8</a:t>
            </a:r>
            <a:endParaRPr lang="zh-CN" altLang="en-US" sz="825" dirty="0"/>
          </a:p>
        </p:txBody>
      </p:sp>
      <p:sp>
        <p:nvSpPr>
          <p:cNvPr id="273" name="文本框 272"/>
          <p:cNvSpPr txBox="1"/>
          <p:nvPr/>
        </p:nvSpPr>
        <p:spPr>
          <a:xfrm>
            <a:off x="5142836" y="2781517"/>
            <a:ext cx="258301" cy="219291"/>
          </a:xfrm>
          <a:prstGeom prst="rect">
            <a:avLst/>
          </a:prstGeom>
          <a:noFill/>
        </p:spPr>
        <p:txBody>
          <a:bodyPr wrap="square" rtlCol="0">
            <a:spAutoFit/>
          </a:bodyPr>
          <a:lstStyle/>
          <a:p>
            <a:pPr algn="ctr"/>
            <a:r>
              <a:rPr lang="en-US" altLang="zh-CN" sz="825" dirty="0"/>
              <a:t>6</a:t>
            </a:r>
            <a:endParaRPr lang="zh-CN" altLang="en-US" sz="825" dirty="0"/>
          </a:p>
        </p:txBody>
      </p:sp>
      <p:sp>
        <p:nvSpPr>
          <p:cNvPr id="274" name="文本框 273"/>
          <p:cNvSpPr txBox="1"/>
          <p:nvPr/>
        </p:nvSpPr>
        <p:spPr>
          <a:xfrm>
            <a:off x="4486609" y="4243368"/>
            <a:ext cx="366668" cy="219291"/>
          </a:xfrm>
          <a:prstGeom prst="rect">
            <a:avLst/>
          </a:prstGeom>
          <a:noFill/>
        </p:spPr>
        <p:txBody>
          <a:bodyPr wrap="square" rtlCol="0">
            <a:spAutoFit/>
          </a:bodyPr>
          <a:lstStyle/>
          <a:p>
            <a:pPr algn="ctr"/>
            <a:r>
              <a:rPr lang="en-US" altLang="zh-CN" sz="825" dirty="0"/>
              <a:t>10</a:t>
            </a:r>
            <a:endParaRPr lang="zh-CN" altLang="en-US" sz="825" dirty="0"/>
          </a:p>
        </p:txBody>
      </p:sp>
      <p:sp>
        <p:nvSpPr>
          <p:cNvPr id="275" name="文本框 274"/>
          <p:cNvSpPr txBox="1"/>
          <p:nvPr/>
        </p:nvSpPr>
        <p:spPr>
          <a:xfrm>
            <a:off x="5574690" y="4145264"/>
            <a:ext cx="389320" cy="219291"/>
          </a:xfrm>
          <a:prstGeom prst="rect">
            <a:avLst/>
          </a:prstGeom>
          <a:noFill/>
        </p:spPr>
        <p:txBody>
          <a:bodyPr wrap="square" rtlCol="0">
            <a:spAutoFit/>
          </a:bodyPr>
          <a:lstStyle/>
          <a:p>
            <a:pPr algn="ctr"/>
            <a:r>
              <a:rPr lang="en-US" altLang="zh-CN" sz="825" dirty="0"/>
              <a:t>11</a:t>
            </a:r>
            <a:endParaRPr lang="zh-CN" altLang="en-US" sz="825" dirty="0"/>
          </a:p>
        </p:txBody>
      </p:sp>
      <p:sp>
        <p:nvSpPr>
          <p:cNvPr id="277" name="文本框 276"/>
          <p:cNvSpPr txBox="1"/>
          <p:nvPr/>
        </p:nvSpPr>
        <p:spPr>
          <a:xfrm>
            <a:off x="2957585" y="5175189"/>
            <a:ext cx="1062508" cy="415498"/>
          </a:xfrm>
          <a:prstGeom prst="rect">
            <a:avLst/>
          </a:prstGeom>
          <a:noFill/>
        </p:spPr>
        <p:txBody>
          <a:bodyPr wrap="square" rtlCol="0">
            <a:spAutoFit/>
          </a:bodyPr>
          <a:lstStyle/>
          <a:p>
            <a:pPr algn="ctr"/>
            <a:r>
              <a:rPr lang="en-US" altLang="zh-CN" sz="1050" b="1" dirty="0"/>
              <a:t>CONDOR POOL OF JOBS</a:t>
            </a:r>
            <a:endParaRPr lang="zh-CN" altLang="en-US" sz="1050" b="1" dirty="0"/>
          </a:p>
        </p:txBody>
      </p:sp>
      <p:sp>
        <p:nvSpPr>
          <p:cNvPr id="278" name="文本框 277"/>
          <p:cNvSpPr txBox="1"/>
          <p:nvPr/>
        </p:nvSpPr>
        <p:spPr>
          <a:xfrm>
            <a:off x="6374752" y="5173928"/>
            <a:ext cx="1062508" cy="415498"/>
          </a:xfrm>
          <a:prstGeom prst="rect">
            <a:avLst/>
          </a:prstGeom>
          <a:noFill/>
        </p:spPr>
        <p:txBody>
          <a:bodyPr wrap="square" rtlCol="0">
            <a:spAutoFit/>
          </a:bodyPr>
          <a:lstStyle/>
          <a:p>
            <a:pPr algn="ctr"/>
            <a:r>
              <a:rPr lang="en-US" altLang="zh-CN" sz="1050" b="1" dirty="0"/>
              <a:t>CONDOR POOL OF NODES</a:t>
            </a:r>
            <a:endParaRPr lang="zh-CN" altLang="en-US" sz="1050" b="1" dirty="0"/>
          </a:p>
        </p:txBody>
      </p:sp>
      <p:sp>
        <p:nvSpPr>
          <p:cNvPr id="300" name="文本框 299"/>
          <p:cNvSpPr txBox="1"/>
          <p:nvPr/>
        </p:nvSpPr>
        <p:spPr>
          <a:xfrm>
            <a:off x="1094419" y="4328240"/>
            <a:ext cx="725871" cy="230832"/>
          </a:xfrm>
          <a:prstGeom prst="rect">
            <a:avLst/>
          </a:prstGeom>
          <a:noFill/>
        </p:spPr>
        <p:txBody>
          <a:bodyPr wrap="square" rtlCol="0">
            <a:spAutoFit/>
          </a:bodyPr>
          <a:lstStyle/>
          <a:p>
            <a:pPr algn="ctr"/>
            <a:r>
              <a:rPr lang="en-US" altLang="zh-CN" sz="900" dirty="0">
                <a:solidFill>
                  <a:schemeClr val="accent6">
                    <a:lumMod val="75000"/>
                  </a:schemeClr>
                </a:solidFill>
              </a:rPr>
              <a:t>JUNO</a:t>
            </a:r>
            <a:endParaRPr lang="zh-CN" altLang="en-US" sz="900" dirty="0">
              <a:solidFill>
                <a:schemeClr val="accent6">
                  <a:lumMod val="75000"/>
                </a:schemeClr>
              </a:solidFill>
            </a:endParaRPr>
          </a:p>
        </p:txBody>
      </p:sp>
      <p:sp>
        <p:nvSpPr>
          <p:cNvPr id="301" name="文本框 300"/>
          <p:cNvSpPr txBox="1"/>
          <p:nvPr/>
        </p:nvSpPr>
        <p:spPr>
          <a:xfrm>
            <a:off x="1413077" y="3477436"/>
            <a:ext cx="725871" cy="230832"/>
          </a:xfrm>
          <a:prstGeom prst="rect">
            <a:avLst/>
          </a:prstGeom>
          <a:noFill/>
        </p:spPr>
        <p:txBody>
          <a:bodyPr wrap="square" rtlCol="0">
            <a:spAutoFit/>
          </a:bodyPr>
          <a:lstStyle/>
          <a:p>
            <a:pPr algn="ctr"/>
            <a:r>
              <a:rPr lang="en-US" altLang="zh-CN" sz="900" dirty="0">
                <a:solidFill>
                  <a:srgbClr val="92D050"/>
                </a:solidFill>
              </a:rPr>
              <a:t>LHAASO</a:t>
            </a:r>
            <a:endParaRPr lang="zh-CN" altLang="en-US" sz="900" dirty="0">
              <a:solidFill>
                <a:srgbClr val="92D050"/>
              </a:solidFill>
            </a:endParaRPr>
          </a:p>
        </p:txBody>
      </p:sp>
      <p:sp>
        <p:nvSpPr>
          <p:cNvPr id="303" name="文本框 302"/>
          <p:cNvSpPr txBox="1"/>
          <p:nvPr/>
        </p:nvSpPr>
        <p:spPr>
          <a:xfrm>
            <a:off x="7152811" y="2712338"/>
            <a:ext cx="991337" cy="213585"/>
          </a:xfrm>
          <a:prstGeom prst="rect">
            <a:avLst/>
          </a:prstGeom>
          <a:noFill/>
        </p:spPr>
        <p:txBody>
          <a:bodyPr wrap="square" rtlCol="0">
            <a:spAutoFit/>
          </a:bodyPr>
          <a:lstStyle/>
          <a:p>
            <a:r>
              <a:rPr lang="en-US" altLang="zh-CN" sz="788" dirty="0"/>
              <a:t>VM Creation</a:t>
            </a:r>
            <a:endParaRPr lang="zh-CN" altLang="en-US" sz="788" dirty="0"/>
          </a:p>
        </p:txBody>
      </p:sp>
      <p:cxnSp>
        <p:nvCxnSpPr>
          <p:cNvPr id="11" name="直接连接符 10"/>
          <p:cNvCxnSpPr/>
          <p:nvPr/>
        </p:nvCxnSpPr>
        <p:spPr>
          <a:xfrm>
            <a:off x="4807376" y="4604394"/>
            <a:ext cx="81171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4816891" y="4408075"/>
            <a:ext cx="1080407" cy="230832"/>
          </a:xfrm>
          <a:prstGeom prst="rect">
            <a:avLst/>
          </a:prstGeom>
          <a:noFill/>
        </p:spPr>
        <p:txBody>
          <a:bodyPr wrap="square" rtlCol="0">
            <a:spAutoFit/>
          </a:bodyPr>
          <a:lstStyle/>
          <a:p>
            <a:r>
              <a:rPr lang="en-US" altLang="zh-CN" sz="900" b="1" dirty="0"/>
              <a:t>Job Scheduler</a:t>
            </a:r>
            <a:endParaRPr lang="zh-CN" altLang="en-US" sz="900" b="1" dirty="0"/>
          </a:p>
        </p:txBody>
      </p:sp>
      <p:pic>
        <p:nvPicPr>
          <p:cNvPr id="14" name="图片 13"/>
          <p:cNvPicPr>
            <a:picLocks noChangeAspect="1"/>
          </p:cNvPicPr>
          <p:nvPr/>
        </p:nvPicPr>
        <p:blipFill>
          <a:blip r:embed="rId5"/>
          <a:stretch>
            <a:fillRect/>
          </a:stretch>
        </p:blipFill>
        <p:spPr>
          <a:xfrm>
            <a:off x="4840543" y="4695499"/>
            <a:ext cx="761216" cy="231350"/>
          </a:xfrm>
          <a:prstGeom prst="rect">
            <a:avLst/>
          </a:prstGeom>
        </p:spPr>
      </p:pic>
      <p:sp>
        <p:nvSpPr>
          <p:cNvPr id="3" name="文本框 2"/>
          <p:cNvSpPr txBox="1"/>
          <p:nvPr/>
        </p:nvSpPr>
        <p:spPr>
          <a:xfrm>
            <a:off x="4363349" y="5249916"/>
            <a:ext cx="1754986" cy="461665"/>
          </a:xfrm>
          <a:prstGeom prst="rect">
            <a:avLst/>
          </a:prstGeom>
          <a:solidFill>
            <a:schemeClr val="bg2"/>
          </a:solidFill>
        </p:spPr>
        <p:txBody>
          <a:bodyPr wrap="square" rtlCol="0">
            <a:spAutoFit/>
          </a:bodyPr>
          <a:lstStyle/>
          <a:p>
            <a:r>
              <a:rPr lang="en-US" altLang="zh-CN" sz="1200" dirty="0"/>
              <a:t>10. Jobs are pushed to worker nodes to run</a:t>
            </a:r>
            <a:endParaRPr lang="zh-CN" altLang="en-US" sz="1200" dirty="0"/>
          </a:p>
        </p:txBody>
      </p:sp>
      <p:cxnSp>
        <p:nvCxnSpPr>
          <p:cNvPr id="6" name="直接连接符 5"/>
          <p:cNvCxnSpPr/>
          <p:nvPr/>
        </p:nvCxnSpPr>
        <p:spPr>
          <a:xfrm flipH="1">
            <a:off x="5097061" y="5051023"/>
            <a:ext cx="124089" cy="1507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75" name="图片 74"/>
          <p:cNvPicPr>
            <a:picLocks noChangeAspect="1"/>
          </p:cNvPicPr>
          <p:nvPr/>
        </p:nvPicPr>
        <p:blipFill>
          <a:blip r:embed="rId4"/>
          <a:stretch>
            <a:fillRect/>
          </a:stretch>
        </p:blipFill>
        <p:spPr>
          <a:xfrm>
            <a:off x="1068313" y="1956707"/>
            <a:ext cx="454712" cy="346784"/>
          </a:xfrm>
          <a:prstGeom prst="rect">
            <a:avLst/>
          </a:prstGeom>
        </p:spPr>
      </p:pic>
      <p:sp>
        <p:nvSpPr>
          <p:cNvPr id="76" name="文本框 75"/>
          <p:cNvSpPr txBox="1"/>
          <p:nvPr/>
        </p:nvSpPr>
        <p:spPr>
          <a:xfrm>
            <a:off x="1436342" y="1976553"/>
            <a:ext cx="835472" cy="334835"/>
          </a:xfrm>
          <a:prstGeom prst="rect">
            <a:avLst/>
          </a:prstGeom>
          <a:noFill/>
        </p:spPr>
        <p:txBody>
          <a:bodyPr wrap="square" rtlCol="0">
            <a:spAutoFit/>
          </a:bodyPr>
          <a:lstStyle/>
          <a:p>
            <a:pPr algn="ctr"/>
            <a:r>
              <a:rPr lang="en-US" altLang="zh-CN" sz="788" dirty="0"/>
              <a:t>Condor Job Submit Node</a:t>
            </a:r>
            <a:endParaRPr lang="zh-CN" altLang="en-US" sz="788" dirty="0"/>
          </a:p>
        </p:txBody>
      </p:sp>
      <p:sp>
        <p:nvSpPr>
          <p:cNvPr id="77" name="矩形 76"/>
          <p:cNvSpPr/>
          <p:nvPr/>
        </p:nvSpPr>
        <p:spPr>
          <a:xfrm>
            <a:off x="1142547" y="2303552"/>
            <a:ext cx="258818" cy="281853"/>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 b="1" dirty="0">
                <a:solidFill>
                  <a:schemeClr val="tx1"/>
                </a:solidFill>
              </a:rPr>
              <a:t>WN</a:t>
            </a:r>
            <a:endParaRPr lang="zh-CN" altLang="en-US" sz="600" b="1" dirty="0">
              <a:solidFill>
                <a:schemeClr val="tx1"/>
              </a:solidFill>
            </a:endParaRPr>
          </a:p>
        </p:txBody>
      </p:sp>
      <p:sp>
        <p:nvSpPr>
          <p:cNvPr id="78" name="文本框 77"/>
          <p:cNvSpPr txBox="1"/>
          <p:nvPr/>
        </p:nvSpPr>
        <p:spPr>
          <a:xfrm>
            <a:off x="1440914" y="2330883"/>
            <a:ext cx="876734" cy="323165"/>
          </a:xfrm>
          <a:prstGeom prst="rect">
            <a:avLst/>
          </a:prstGeom>
          <a:noFill/>
        </p:spPr>
        <p:txBody>
          <a:bodyPr wrap="square" rtlCol="0">
            <a:spAutoFit/>
          </a:bodyPr>
          <a:lstStyle/>
          <a:p>
            <a:pPr algn="ctr"/>
            <a:r>
              <a:rPr lang="en-US" altLang="zh-CN" sz="750" dirty="0"/>
              <a:t>Condor Worker Node</a:t>
            </a:r>
            <a:endParaRPr lang="zh-CN" altLang="en-US" sz="750" dirty="0"/>
          </a:p>
        </p:txBody>
      </p:sp>
      <p:sp>
        <p:nvSpPr>
          <p:cNvPr id="79" name="文本框 78"/>
          <p:cNvSpPr txBox="1"/>
          <p:nvPr/>
        </p:nvSpPr>
        <p:spPr>
          <a:xfrm>
            <a:off x="1452344" y="2733219"/>
            <a:ext cx="876734" cy="207749"/>
          </a:xfrm>
          <a:prstGeom prst="rect">
            <a:avLst/>
          </a:prstGeom>
          <a:noFill/>
        </p:spPr>
        <p:txBody>
          <a:bodyPr wrap="square" rtlCol="0">
            <a:spAutoFit/>
          </a:bodyPr>
          <a:lstStyle/>
          <a:p>
            <a:pPr algn="ctr"/>
            <a:r>
              <a:rPr lang="en-US" altLang="zh-CN" sz="750" dirty="0"/>
              <a:t>Virtual Machine</a:t>
            </a:r>
            <a:endParaRPr lang="zh-CN" altLang="en-US" sz="750" dirty="0"/>
          </a:p>
        </p:txBody>
      </p:sp>
      <p:cxnSp>
        <p:nvCxnSpPr>
          <p:cNvPr id="80" name="直接箭头连接符 79"/>
          <p:cNvCxnSpPr/>
          <p:nvPr/>
        </p:nvCxnSpPr>
        <p:spPr>
          <a:xfrm>
            <a:off x="2354586" y="2471910"/>
            <a:ext cx="303432" cy="0"/>
          </a:xfrm>
          <a:prstGeom prst="straightConnector1">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1" name="文本框 80"/>
          <p:cNvSpPr txBox="1"/>
          <p:nvPr/>
        </p:nvSpPr>
        <p:spPr>
          <a:xfrm>
            <a:off x="2677257" y="2366598"/>
            <a:ext cx="1015555" cy="323165"/>
          </a:xfrm>
          <a:prstGeom prst="rect">
            <a:avLst/>
          </a:prstGeom>
          <a:noFill/>
        </p:spPr>
        <p:txBody>
          <a:bodyPr wrap="square" rtlCol="0">
            <a:spAutoFit/>
          </a:bodyPr>
          <a:lstStyle/>
          <a:p>
            <a:pPr algn="ctr"/>
            <a:r>
              <a:rPr lang="en-US" altLang="zh-CN" sz="750" dirty="0"/>
              <a:t>Compute Job Transfer</a:t>
            </a:r>
            <a:endParaRPr lang="zh-CN" altLang="en-US" sz="750" dirty="0"/>
          </a:p>
        </p:txBody>
      </p:sp>
      <p:cxnSp>
        <p:nvCxnSpPr>
          <p:cNvPr id="82" name="直接箭头连接符 81"/>
          <p:cNvCxnSpPr/>
          <p:nvPr/>
        </p:nvCxnSpPr>
        <p:spPr>
          <a:xfrm>
            <a:off x="2365011" y="2815712"/>
            <a:ext cx="303432" cy="0"/>
          </a:xfrm>
          <a:prstGeom prst="straightConnector1">
            <a:avLst/>
          </a:prstGeom>
          <a:ln w="15875">
            <a:solidFill>
              <a:srgbClr val="660066"/>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4" name="文本框 83"/>
          <p:cNvSpPr txBox="1"/>
          <p:nvPr/>
        </p:nvSpPr>
        <p:spPr>
          <a:xfrm>
            <a:off x="2634156" y="2729199"/>
            <a:ext cx="1015555" cy="207749"/>
          </a:xfrm>
          <a:prstGeom prst="rect">
            <a:avLst/>
          </a:prstGeom>
          <a:noFill/>
        </p:spPr>
        <p:txBody>
          <a:bodyPr wrap="square" rtlCol="0">
            <a:spAutoFit/>
          </a:bodyPr>
          <a:lstStyle/>
          <a:p>
            <a:pPr algn="ctr"/>
            <a:r>
              <a:rPr lang="en-US" altLang="zh-CN" sz="750" dirty="0" err="1"/>
              <a:t>VCondor</a:t>
            </a:r>
            <a:r>
              <a:rPr lang="en-US" altLang="zh-CN" sz="750" dirty="0"/>
              <a:t> Workflow</a:t>
            </a:r>
            <a:endParaRPr lang="zh-CN" altLang="en-US" sz="750" dirty="0"/>
          </a:p>
        </p:txBody>
      </p:sp>
      <p:cxnSp>
        <p:nvCxnSpPr>
          <p:cNvPr id="86" name="直接连接符 85"/>
          <p:cNvCxnSpPr/>
          <p:nvPr/>
        </p:nvCxnSpPr>
        <p:spPr>
          <a:xfrm>
            <a:off x="932688" y="3072384"/>
            <a:ext cx="28072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3739897" y="1913383"/>
            <a:ext cx="3461" cy="11590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椭圆 94"/>
          <p:cNvSpPr/>
          <p:nvPr/>
        </p:nvSpPr>
        <p:spPr>
          <a:xfrm>
            <a:off x="2320799" y="2067401"/>
            <a:ext cx="398440" cy="1304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88" b="1" dirty="0">
                <a:solidFill>
                  <a:schemeClr val="tx1"/>
                </a:solidFill>
              </a:rPr>
              <a:t>Job</a:t>
            </a:r>
          </a:p>
        </p:txBody>
      </p:sp>
      <p:sp>
        <p:nvSpPr>
          <p:cNvPr id="96" name="文本框 95"/>
          <p:cNvSpPr txBox="1"/>
          <p:nvPr/>
        </p:nvSpPr>
        <p:spPr>
          <a:xfrm>
            <a:off x="2526710" y="2043973"/>
            <a:ext cx="1015555" cy="207749"/>
          </a:xfrm>
          <a:prstGeom prst="rect">
            <a:avLst/>
          </a:prstGeom>
          <a:noFill/>
        </p:spPr>
        <p:txBody>
          <a:bodyPr wrap="square" rtlCol="0">
            <a:spAutoFit/>
          </a:bodyPr>
          <a:lstStyle/>
          <a:p>
            <a:pPr algn="ctr"/>
            <a:r>
              <a:rPr lang="en-US" altLang="zh-CN" sz="750" dirty="0"/>
              <a:t>Compute Job </a:t>
            </a:r>
            <a:endParaRPr lang="zh-CN" altLang="en-US" sz="750" dirty="0"/>
          </a:p>
        </p:txBody>
      </p:sp>
      <p:pic>
        <p:nvPicPr>
          <p:cNvPr id="97" name="图片 96"/>
          <p:cNvPicPr>
            <a:picLocks noChangeAspect="1"/>
          </p:cNvPicPr>
          <p:nvPr/>
        </p:nvPicPr>
        <p:blipFill>
          <a:blip r:embed="rId3"/>
          <a:stretch>
            <a:fillRect/>
          </a:stretch>
        </p:blipFill>
        <p:spPr>
          <a:xfrm>
            <a:off x="1011941" y="2667025"/>
            <a:ext cx="547914" cy="328748"/>
          </a:xfrm>
          <a:prstGeom prst="rect">
            <a:avLst/>
          </a:prstGeom>
        </p:spPr>
      </p:pic>
      <p:sp>
        <p:nvSpPr>
          <p:cNvPr id="98" name="文本框 97"/>
          <p:cNvSpPr txBox="1"/>
          <p:nvPr/>
        </p:nvSpPr>
        <p:spPr>
          <a:xfrm>
            <a:off x="7207086" y="3675717"/>
            <a:ext cx="258301" cy="219291"/>
          </a:xfrm>
          <a:prstGeom prst="rect">
            <a:avLst/>
          </a:prstGeom>
          <a:noFill/>
        </p:spPr>
        <p:txBody>
          <a:bodyPr wrap="square" rtlCol="0">
            <a:spAutoFit/>
          </a:bodyPr>
          <a:lstStyle/>
          <a:p>
            <a:pPr algn="ctr"/>
            <a:r>
              <a:rPr lang="en-US" altLang="zh-CN" sz="825" dirty="0"/>
              <a:t>9</a:t>
            </a:r>
            <a:endParaRPr lang="zh-CN" altLang="en-US" sz="825" dirty="0"/>
          </a:p>
        </p:txBody>
      </p:sp>
    </p:spTree>
    <p:extLst>
      <p:ext uri="{BB962C8B-B14F-4D97-AF65-F5344CB8AC3E}">
        <p14:creationId xmlns:p14="http://schemas.microsoft.com/office/powerpoint/2010/main" val="22878397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图片 79"/>
          <p:cNvPicPr>
            <a:picLocks noChangeAspect="1"/>
          </p:cNvPicPr>
          <p:nvPr/>
        </p:nvPicPr>
        <p:blipFill>
          <a:blip r:embed="rId3"/>
          <a:stretch>
            <a:fillRect/>
          </a:stretch>
        </p:blipFill>
        <p:spPr>
          <a:xfrm>
            <a:off x="1068248" y="3882492"/>
            <a:ext cx="728953" cy="555932"/>
          </a:xfrm>
          <a:prstGeom prst="rect">
            <a:avLst/>
          </a:prstGeom>
        </p:spPr>
      </p:pic>
      <p:sp>
        <p:nvSpPr>
          <p:cNvPr id="276" name="矩形 275"/>
          <p:cNvSpPr/>
          <p:nvPr/>
        </p:nvSpPr>
        <p:spPr>
          <a:xfrm>
            <a:off x="932688" y="1913382"/>
            <a:ext cx="7303770" cy="38541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标题 1"/>
          <p:cNvSpPr txBox="1">
            <a:spLocks/>
          </p:cNvSpPr>
          <p:nvPr/>
        </p:nvSpPr>
        <p:spPr>
          <a:xfrm>
            <a:off x="1143000" y="265212"/>
            <a:ext cx="6858000" cy="984947"/>
          </a:xfrm>
          <a:prstGeom prst="rect">
            <a:avLst/>
          </a:prstGeom>
          <a:noFill/>
        </p:spPr>
        <p:txBody>
          <a:bodyPr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zh-CN" sz="2100" dirty="0">
                <a:solidFill>
                  <a:schemeClr val="bg1"/>
                </a:solidFill>
                <a:latin typeface="Times New Roman" pitchFamily="18" charset="0"/>
                <a:cs typeface="Times New Roman" pitchFamily="18" charset="0"/>
              </a:rPr>
              <a:t> </a:t>
            </a:r>
            <a:r>
              <a:rPr lang="zh-CN" altLang="en-US" sz="2100" dirty="0">
                <a:solidFill>
                  <a:schemeClr val="bg1"/>
                </a:solidFill>
                <a:latin typeface="Times New Roman" pitchFamily="18" charset="0"/>
                <a:cs typeface="Times New Roman" pitchFamily="18" charset="0"/>
              </a:rPr>
              <a:t>资源池收缩流程</a:t>
            </a:r>
          </a:p>
        </p:txBody>
      </p:sp>
      <p:sp>
        <p:nvSpPr>
          <p:cNvPr id="2" name="日期占位符 1"/>
          <p:cNvSpPr>
            <a:spLocks noGrp="1"/>
          </p:cNvSpPr>
          <p:nvPr>
            <p:ph type="dt" sz="half" idx="10"/>
          </p:nvPr>
        </p:nvSpPr>
        <p:spPr/>
        <p:txBody>
          <a:bodyPr/>
          <a:lstStyle/>
          <a:p>
            <a:r>
              <a:rPr lang="en-US" altLang="zh-CN" dirty="0"/>
              <a:t>2017/07/05</a:t>
            </a:r>
            <a:endParaRPr lang="zh-CN" altLang="en-US" dirty="0"/>
          </a:p>
        </p:txBody>
      </p:sp>
      <p:sp>
        <p:nvSpPr>
          <p:cNvPr id="5" name="页脚占位符 4"/>
          <p:cNvSpPr>
            <a:spLocks noGrp="1"/>
          </p:cNvSpPr>
          <p:nvPr>
            <p:ph type="ftr" sz="quarter" idx="11"/>
          </p:nvPr>
        </p:nvSpPr>
        <p:spPr/>
        <p:txBody>
          <a:bodyPr/>
          <a:lstStyle/>
          <a:p>
            <a:r>
              <a:rPr lang="zh-CN" altLang="en-US" b="1" dirty="0">
                <a:latin typeface="黑体" panose="02010609060101010101" pitchFamily="49" charset="-122"/>
                <a:ea typeface="黑体" panose="02010609060101010101" pitchFamily="49" charset="-122"/>
                <a:cs typeface="Times New Roman" pitchFamily="18" charset="0"/>
              </a:rPr>
              <a:t>高能物理云平台中的弹性计算资源管理</a:t>
            </a:r>
          </a:p>
        </p:txBody>
      </p:sp>
      <p:sp>
        <p:nvSpPr>
          <p:cNvPr id="7" name="灯片编号占位符 6"/>
          <p:cNvSpPr>
            <a:spLocks noGrp="1"/>
          </p:cNvSpPr>
          <p:nvPr>
            <p:ph type="sldNum" sz="quarter" idx="12"/>
          </p:nvPr>
        </p:nvSpPr>
        <p:spPr/>
        <p:txBody>
          <a:bodyPr/>
          <a:lstStyle/>
          <a:p>
            <a:fld id="{3BDE6A9D-7EC1-4431-9FEF-91E3586C3854}" type="slidenum">
              <a:rPr lang="zh-CN" altLang="en-US" smtClean="0"/>
              <a:t>19</a:t>
            </a:fld>
            <a:r>
              <a:rPr lang="en-US" altLang="zh-CN" dirty="0" smtClean="0"/>
              <a:t>/28</a:t>
            </a:r>
            <a:endParaRPr lang="zh-CN" altLang="en-US" dirty="0"/>
          </a:p>
        </p:txBody>
      </p:sp>
      <p:sp>
        <p:nvSpPr>
          <p:cNvPr id="48" name="圆角矩形 47"/>
          <p:cNvSpPr/>
          <p:nvPr/>
        </p:nvSpPr>
        <p:spPr>
          <a:xfrm>
            <a:off x="2545317" y="3874770"/>
            <a:ext cx="1960389" cy="1666494"/>
          </a:xfrm>
          <a:prstGeom prst="roundRect">
            <a:avLst>
              <a:gd name="adj" fmla="val 407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solidFill>
                <a:schemeClr val="tx1"/>
              </a:solidFill>
            </a:endParaRPr>
          </a:p>
        </p:txBody>
      </p:sp>
      <p:sp>
        <p:nvSpPr>
          <p:cNvPr id="63" name="椭圆 62"/>
          <p:cNvSpPr/>
          <p:nvPr/>
        </p:nvSpPr>
        <p:spPr>
          <a:xfrm>
            <a:off x="2896737" y="4125760"/>
            <a:ext cx="462771" cy="172310"/>
          </a:xfrm>
          <a:prstGeom prst="ellipse">
            <a:avLst/>
          </a:prstGeom>
          <a:solidFill>
            <a:srgbClr val="1136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bg1"/>
                </a:solidFill>
              </a:rPr>
              <a:t>Job</a:t>
            </a:r>
          </a:p>
        </p:txBody>
      </p:sp>
      <p:sp>
        <p:nvSpPr>
          <p:cNvPr id="64" name="椭圆 63"/>
          <p:cNvSpPr/>
          <p:nvPr/>
        </p:nvSpPr>
        <p:spPr>
          <a:xfrm>
            <a:off x="3897177" y="4131264"/>
            <a:ext cx="462771" cy="172310"/>
          </a:xfrm>
          <a:prstGeom prst="ellipse">
            <a:avLst/>
          </a:prstGeom>
          <a:solidFill>
            <a:srgbClr val="1136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bg1"/>
                </a:solidFill>
              </a:rPr>
              <a:t>Job</a:t>
            </a:r>
          </a:p>
        </p:txBody>
      </p:sp>
      <p:sp>
        <p:nvSpPr>
          <p:cNvPr id="67" name="矩形 66"/>
          <p:cNvSpPr/>
          <p:nvPr/>
        </p:nvSpPr>
        <p:spPr>
          <a:xfrm>
            <a:off x="3919991" y="2754147"/>
            <a:ext cx="822574" cy="259284"/>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b="1" dirty="0" err="1">
                <a:solidFill>
                  <a:schemeClr val="tx1"/>
                </a:solidFill>
              </a:rPr>
              <a:t>VCondor</a:t>
            </a:r>
            <a:endParaRPr lang="zh-CN" altLang="en-US" sz="1350" b="1" dirty="0">
              <a:solidFill>
                <a:schemeClr val="tx1"/>
              </a:solidFill>
            </a:endParaRPr>
          </a:p>
        </p:txBody>
      </p:sp>
      <p:sp>
        <p:nvSpPr>
          <p:cNvPr id="68" name="矩形 67"/>
          <p:cNvSpPr/>
          <p:nvPr/>
        </p:nvSpPr>
        <p:spPr>
          <a:xfrm>
            <a:off x="5292296" y="3267866"/>
            <a:ext cx="850846" cy="269276"/>
          </a:xfrm>
          <a:prstGeom prst="rect">
            <a:avLst/>
          </a:prstGeom>
          <a:solidFill>
            <a:srgbClr val="DBD2A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err="1">
                <a:solidFill>
                  <a:schemeClr val="tx1"/>
                </a:solidFill>
              </a:rPr>
              <a:t>VMQuota</a:t>
            </a:r>
            <a:endParaRPr lang="zh-CN" altLang="en-US" sz="1200" b="1" dirty="0">
              <a:solidFill>
                <a:schemeClr val="tx1"/>
              </a:solidFill>
            </a:endParaRPr>
          </a:p>
        </p:txBody>
      </p:sp>
      <p:cxnSp>
        <p:nvCxnSpPr>
          <p:cNvPr id="70" name="曲线连接符 69"/>
          <p:cNvCxnSpPr>
            <a:stCxn id="68" idx="0"/>
            <a:endCxn id="67" idx="3"/>
          </p:cNvCxnSpPr>
          <p:nvPr/>
        </p:nvCxnSpPr>
        <p:spPr>
          <a:xfrm rot="16200000" flipV="1">
            <a:off x="5038103" y="2588250"/>
            <a:ext cx="384077" cy="975155"/>
          </a:xfrm>
          <a:prstGeom prst="curvedConnector2">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sp>
        <p:nvSpPr>
          <p:cNvPr id="85" name="云形 84"/>
          <p:cNvSpPr/>
          <p:nvPr/>
        </p:nvSpPr>
        <p:spPr>
          <a:xfrm>
            <a:off x="6038258" y="2005056"/>
            <a:ext cx="1554601" cy="577406"/>
          </a:xfrm>
          <a:prstGeom prst="cloud">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err="1">
                <a:solidFill>
                  <a:schemeClr val="tx1"/>
                </a:solidFill>
              </a:rPr>
              <a:t>Openstack</a:t>
            </a:r>
            <a:endParaRPr lang="en-US" altLang="zh-CN" sz="1200" b="1" dirty="0">
              <a:solidFill>
                <a:schemeClr val="tx1"/>
              </a:solidFill>
            </a:endParaRPr>
          </a:p>
          <a:p>
            <a:pPr algn="ctr"/>
            <a:r>
              <a:rPr lang="en-US" altLang="zh-CN" sz="1200" b="1" dirty="0" err="1">
                <a:solidFill>
                  <a:schemeClr val="tx1"/>
                </a:solidFill>
              </a:rPr>
              <a:t>OpenNebula</a:t>
            </a:r>
            <a:endParaRPr lang="en-US" altLang="zh-CN" sz="1200" b="1" dirty="0">
              <a:solidFill>
                <a:schemeClr val="tx1"/>
              </a:solidFill>
            </a:endParaRPr>
          </a:p>
          <a:p>
            <a:pPr algn="ctr"/>
            <a:r>
              <a:rPr lang="en-US" altLang="zh-CN" sz="1200" b="1" dirty="0">
                <a:solidFill>
                  <a:schemeClr val="tx1"/>
                </a:solidFill>
              </a:rPr>
              <a:t>…</a:t>
            </a:r>
            <a:endParaRPr lang="zh-CN" altLang="en-US" sz="1200" b="1" dirty="0">
              <a:solidFill>
                <a:schemeClr val="tx1"/>
              </a:solidFill>
            </a:endParaRPr>
          </a:p>
        </p:txBody>
      </p:sp>
      <p:sp>
        <p:nvSpPr>
          <p:cNvPr id="87" name="圆角矩形 86"/>
          <p:cNvSpPr/>
          <p:nvPr/>
        </p:nvSpPr>
        <p:spPr>
          <a:xfrm>
            <a:off x="5953553" y="3874770"/>
            <a:ext cx="1960389" cy="1666494"/>
          </a:xfrm>
          <a:prstGeom prst="roundRect">
            <a:avLst>
              <a:gd name="adj" fmla="val 407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solidFill>
                <a:schemeClr val="tx1"/>
              </a:solidFill>
            </a:endParaRPr>
          </a:p>
        </p:txBody>
      </p:sp>
      <p:sp>
        <p:nvSpPr>
          <p:cNvPr id="89" name="矩形 88"/>
          <p:cNvSpPr/>
          <p:nvPr/>
        </p:nvSpPr>
        <p:spPr>
          <a:xfrm>
            <a:off x="6516934" y="4200486"/>
            <a:ext cx="334208" cy="342320"/>
          </a:xfrm>
          <a:prstGeom prst="rect">
            <a:avLst/>
          </a:prstGeom>
          <a:solidFill>
            <a:srgbClr val="1136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b="1" dirty="0">
                <a:solidFill>
                  <a:schemeClr val="bg1"/>
                </a:solidFill>
              </a:rPr>
              <a:t>WN</a:t>
            </a:r>
            <a:endParaRPr lang="zh-CN" altLang="en-US" sz="900" b="1" dirty="0">
              <a:solidFill>
                <a:schemeClr val="bg1"/>
              </a:solidFill>
            </a:endParaRPr>
          </a:p>
        </p:txBody>
      </p:sp>
      <p:sp>
        <p:nvSpPr>
          <p:cNvPr id="90" name="椭圆 89"/>
          <p:cNvSpPr/>
          <p:nvPr/>
        </p:nvSpPr>
        <p:spPr>
          <a:xfrm>
            <a:off x="6165342" y="4085795"/>
            <a:ext cx="462771" cy="172310"/>
          </a:xfrm>
          <a:prstGeom prst="ellipse">
            <a:avLst/>
          </a:prstGeom>
          <a:solidFill>
            <a:srgbClr val="1136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bg1"/>
                </a:solidFill>
              </a:rPr>
              <a:t>Job</a:t>
            </a:r>
          </a:p>
        </p:txBody>
      </p:sp>
      <p:sp>
        <p:nvSpPr>
          <p:cNvPr id="91" name="圆柱形 90"/>
          <p:cNvSpPr/>
          <p:nvPr/>
        </p:nvSpPr>
        <p:spPr>
          <a:xfrm>
            <a:off x="6297848" y="4496562"/>
            <a:ext cx="219456" cy="107832"/>
          </a:xfrm>
          <a:prstGeom prst="can">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p>
        </p:txBody>
      </p:sp>
      <p:sp>
        <p:nvSpPr>
          <p:cNvPr id="92" name="矩形 91"/>
          <p:cNvSpPr/>
          <p:nvPr/>
        </p:nvSpPr>
        <p:spPr>
          <a:xfrm>
            <a:off x="7371898" y="4211916"/>
            <a:ext cx="334208" cy="342320"/>
          </a:xfrm>
          <a:prstGeom prst="rect">
            <a:avLst/>
          </a:prstGeom>
          <a:solidFill>
            <a:srgbClr val="E2EF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b="1" dirty="0">
                <a:solidFill>
                  <a:schemeClr val="tx1"/>
                </a:solidFill>
              </a:rPr>
              <a:t>WN</a:t>
            </a:r>
            <a:endParaRPr lang="zh-CN" altLang="en-US" sz="900" b="1" dirty="0">
              <a:solidFill>
                <a:schemeClr val="tx1"/>
              </a:solidFill>
            </a:endParaRPr>
          </a:p>
        </p:txBody>
      </p:sp>
      <p:sp>
        <p:nvSpPr>
          <p:cNvPr id="94" name="圆柱形 93"/>
          <p:cNvSpPr/>
          <p:nvPr/>
        </p:nvSpPr>
        <p:spPr>
          <a:xfrm>
            <a:off x="7152812" y="4507992"/>
            <a:ext cx="219456" cy="107832"/>
          </a:xfrm>
          <a:prstGeom prst="can">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p>
        </p:txBody>
      </p:sp>
      <p:cxnSp>
        <p:nvCxnSpPr>
          <p:cNvPr id="116" name="直接箭头连接符 115"/>
          <p:cNvCxnSpPr>
            <a:stCxn id="64" idx="6"/>
          </p:cNvCxnSpPr>
          <p:nvPr/>
        </p:nvCxnSpPr>
        <p:spPr>
          <a:xfrm>
            <a:off x="4359948" y="4217419"/>
            <a:ext cx="521126" cy="214273"/>
          </a:xfrm>
          <a:prstGeom prst="straightConnector1">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36" name="曲线连接符 135"/>
          <p:cNvCxnSpPr>
            <a:endCxn id="68" idx="1"/>
          </p:cNvCxnSpPr>
          <p:nvPr/>
        </p:nvCxnSpPr>
        <p:spPr>
          <a:xfrm>
            <a:off x="4764153" y="2984142"/>
            <a:ext cx="528143" cy="418362"/>
          </a:xfrm>
          <a:prstGeom prst="curvedConnector3">
            <a:avLst>
              <a:gd name="adj1" fmla="val 50000"/>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直接箭头连接符 142"/>
          <p:cNvCxnSpPr/>
          <p:nvPr/>
        </p:nvCxnSpPr>
        <p:spPr>
          <a:xfrm flipV="1">
            <a:off x="5953553" y="2489455"/>
            <a:ext cx="313032" cy="785059"/>
          </a:xfrm>
          <a:prstGeom prst="straightConnector1">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直接箭头连接符 145"/>
          <p:cNvCxnSpPr/>
          <p:nvPr/>
        </p:nvCxnSpPr>
        <p:spPr>
          <a:xfrm flipH="1">
            <a:off x="6038257" y="2538815"/>
            <a:ext cx="299162" cy="743310"/>
          </a:xfrm>
          <a:prstGeom prst="straightConnector1">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直接箭头连接符 156"/>
          <p:cNvCxnSpPr/>
          <p:nvPr/>
        </p:nvCxnSpPr>
        <p:spPr>
          <a:xfrm>
            <a:off x="6906006" y="2581847"/>
            <a:ext cx="237938" cy="543383"/>
          </a:xfrm>
          <a:prstGeom prst="straightConnector1">
            <a:avLst/>
          </a:prstGeom>
          <a:ln w="15875">
            <a:solidFill>
              <a:srgbClr val="66006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62" name="曲线连接符 161"/>
          <p:cNvCxnSpPr>
            <a:endCxn id="92" idx="0"/>
          </p:cNvCxnSpPr>
          <p:nvPr/>
        </p:nvCxnSpPr>
        <p:spPr>
          <a:xfrm rot="16200000" flipH="1">
            <a:off x="6978456" y="3651369"/>
            <a:ext cx="726034" cy="395059"/>
          </a:xfrm>
          <a:prstGeom prst="curvedConnector3">
            <a:avLst>
              <a:gd name="adj1" fmla="val 50000"/>
            </a:avLst>
          </a:prstGeom>
          <a:ln w="15875">
            <a:solidFill>
              <a:srgbClr val="660066"/>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93" name="曲线连接符 192"/>
          <p:cNvCxnSpPr/>
          <p:nvPr/>
        </p:nvCxnSpPr>
        <p:spPr>
          <a:xfrm rot="5400000">
            <a:off x="3510374" y="3143326"/>
            <a:ext cx="855812" cy="607077"/>
          </a:xfrm>
          <a:prstGeom prst="curvedConnector3">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cxnSp>
        <p:nvCxnSpPr>
          <p:cNvPr id="212" name="曲线连接符 211"/>
          <p:cNvCxnSpPr>
            <a:endCxn id="90" idx="2"/>
          </p:cNvCxnSpPr>
          <p:nvPr/>
        </p:nvCxnSpPr>
        <p:spPr>
          <a:xfrm flipV="1">
            <a:off x="5605561" y="4171950"/>
            <a:ext cx="559781" cy="489222"/>
          </a:xfrm>
          <a:prstGeom prst="curvedConnector3">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38" name="直接箭头连接符 237"/>
          <p:cNvCxnSpPr>
            <a:endCxn id="241" idx="2"/>
          </p:cNvCxnSpPr>
          <p:nvPr/>
        </p:nvCxnSpPr>
        <p:spPr>
          <a:xfrm>
            <a:off x="1703916" y="4217201"/>
            <a:ext cx="199406" cy="52334"/>
          </a:xfrm>
          <a:prstGeom prst="straightConnector1">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41" name="椭圆 240"/>
          <p:cNvSpPr/>
          <p:nvPr/>
        </p:nvSpPr>
        <p:spPr>
          <a:xfrm>
            <a:off x="1903322" y="4183380"/>
            <a:ext cx="462771" cy="172310"/>
          </a:xfrm>
          <a:prstGeom prst="ellipse">
            <a:avLst/>
          </a:prstGeom>
          <a:solidFill>
            <a:srgbClr val="1136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bg1"/>
                </a:solidFill>
              </a:rPr>
              <a:t>Job</a:t>
            </a:r>
          </a:p>
        </p:txBody>
      </p:sp>
      <p:cxnSp>
        <p:nvCxnSpPr>
          <p:cNvPr id="243" name="直接箭头连接符 242"/>
          <p:cNvCxnSpPr>
            <a:stCxn id="241" idx="6"/>
            <a:endCxn id="63" idx="2"/>
          </p:cNvCxnSpPr>
          <p:nvPr/>
        </p:nvCxnSpPr>
        <p:spPr>
          <a:xfrm flipV="1">
            <a:off x="2366092" y="4211915"/>
            <a:ext cx="530645" cy="57620"/>
          </a:xfrm>
          <a:prstGeom prst="straightConnector1">
            <a:avLst/>
          </a:prstGeom>
          <a:ln w="15875">
            <a:solidFill>
              <a:srgbClr val="FF3399"/>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55" name="文本框 254"/>
          <p:cNvSpPr txBox="1"/>
          <p:nvPr/>
        </p:nvSpPr>
        <p:spPr>
          <a:xfrm>
            <a:off x="1715772" y="4011851"/>
            <a:ext cx="258301" cy="219291"/>
          </a:xfrm>
          <a:prstGeom prst="rect">
            <a:avLst/>
          </a:prstGeom>
          <a:noFill/>
        </p:spPr>
        <p:txBody>
          <a:bodyPr wrap="square" rtlCol="0">
            <a:spAutoFit/>
          </a:bodyPr>
          <a:lstStyle/>
          <a:p>
            <a:pPr algn="ctr"/>
            <a:r>
              <a:rPr lang="en-US" altLang="zh-CN" sz="825" dirty="0"/>
              <a:t>1</a:t>
            </a:r>
            <a:endParaRPr lang="zh-CN" altLang="en-US" sz="825" dirty="0"/>
          </a:p>
        </p:txBody>
      </p:sp>
      <p:sp>
        <p:nvSpPr>
          <p:cNvPr id="256" name="文本框 255"/>
          <p:cNvSpPr txBox="1"/>
          <p:nvPr/>
        </p:nvSpPr>
        <p:spPr>
          <a:xfrm>
            <a:off x="2496837" y="4061076"/>
            <a:ext cx="258301" cy="219291"/>
          </a:xfrm>
          <a:prstGeom prst="rect">
            <a:avLst/>
          </a:prstGeom>
          <a:noFill/>
        </p:spPr>
        <p:txBody>
          <a:bodyPr wrap="square" rtlCol="0">
            <a:spAutoFit/>
          </a:bodyPr>
          <a:lstStyle/>
          <a:p>
            <a:pPr algn="ctr"/>
            <a:r>
              <a:rPr lang="en-US" altLang="zh-CN" sz="825" dirty="0"/>
              <a:t>2</a:t>
            </a:r>
            <a:endParaRPr lang="zh-CN" altLang="en-US" sz="825" dirty="0"/>
          </a:p>
        </p:txBody>
      </p:sp>
      <p:sp>
        <p:nvSpPr>
          <p:cNvPr id="257" name="文本框 256"/>
          <p:cNvSpPr txBox="1"/>
          <p:nvPr/>
        </p:nvSpPr>
        <p:spPr>
          <a:xfrm>
            <a:off x="3658905" y="3300598"/>
            <a:ext cx="258301" cy="219291"/>
          </a:xfrm>
          <a:prstGeom prst="rect">
            <a:avLst/>
          </a:prstGeom>
          <a:noFill/>
        </p:spPr>
        <p:txBody>
          <a:bodyPr wrap="square" rtlCol="0">
            <a:spAutoFit/>
          </a:bodyPr>
          <a:lstStyle/>
          <a:p>
            <a:pPr algn="ctr"/>
            <a:r>
              <a:rPr lang="en-US" altLang="zh-CN" sz="825" dirty="0"/>
              <a:t>3</a:t>
            </a:r>
            <a:endParaRPr lang="zh-CN" altLang="en-US" sz="825" dirty="0"/>
          </a:p>
        </p:txBody>
      </p:sp>
      <p:sp>
        <p:nvSpPr>
          <p:cNvPr id="258" name="文本框 257"/>
          <p:cNvSpPr txBox="1"/>
          <p:nvPr/>
        </p:nvSpPr>
        <p:spPr>
          <a:xfrm>
            <a:off x="4767615" y="3010276"/>
            <a:ext cx="258301" cy="219291"/>
          </a:xfrm>
          <a:prstGeom prst="rect">
            <a:avLst/>
          </a:prstGeom>
          <a:noFill/>
        </p:spPr>
        <p:txBody>
          <a:bodyPr wrap="square" rtlCol="0">
            <a:spAutoFit/>
          </a:bodyPr>
          <a:lstStyle/>
          <a:p>
            <a:pPr algn="ctr"/>
            <a:r>
              <a:rPr lang="en-US" altLang="zh-CN" sz="825" dirty="0"/>
              <a:t>4</a:t>
            </a:r>
            <a:endParaRPr lang="zh-CN" altLang="en-US" sz="825" dirty="0"/>
          </a:p>
        </p:txBody>
      </p:sp>
      <p:sp>
        <p:nvSpPr>
          <p:cNvPr id="259" name="文本框 258"/>
          <p:cNvSpPr txBox="1"/>
          <p:nvPr/>
        </p:nvSpPr>
        <p:spPr>
          <a:xfrm>
            <a:off x="5931965" y="2695384"/>
            <a:ext cx="258301" cy="219291"/>
          </a:xfrm>
          <a:prstGeom prst="rect">
            <a:avLst/>
          </a:prstGeom>
          <a:noFill/>
        </p:spPr>
        <p:txBody>
          <a:bodyPr wrap="square" rtlCol="0">
            <a:spAutoFit/>
          </a:bodyPr>
          <a:lstStyle/>
          <a:p>
            <a:pPr algn="ctr"/>
            <a:r>
              <a:rPr lang="en-US" altLang="zh-CN" sz="825" dirty="0"/>
              <a:t>5</a:t>
            </a:r>
            <a:endParaRPr lang="zh-CN" altLang="en-US" sz="825" dirty="0"/>
          </a:p>
        </p:txBody>
      </p:sp>
      <p:sp>
        <p:nvSpPr>
          <p:cNvPr id="260" name="文本框 259"/>
          <p:cNvSpPr txBox="1"/>
          <p:nvPr/>
        </p:nvSpPr>
        <p:spPr>
          <a:xfrm>
            <a:off x="5189138" y="2810442"/>
            <a:ext cx="258301" cy="219291"/>
          </a:xfrm>
          <a:prstGeom prst="rect">
            <a:avLst/>
          </a:prstGeom>
          <a:noFill/>
        </p:spPr>
        <p:txBody>
          <a:bodyPr wrap="square" rtlCol="0">
            <a:spAutoFit/>
          </a:bodyPr>
          <a:lstStyle/>
          <a:p>
            <a:pPr algn="ctr"/>
            <a:r>
              <a:rPr lang="en-US" altLang="zh-CN" sz="825" dirty="0"/>
              <a:t>6</a:t>
            </a:r>
            <a:endParaRPr lang="zh-CN" altLang="en-US" sz="825" dirty="0"/>
          </a:p>
        </p:txBody>
      </p:sp>
      <p:cxnSp>
        <p:nvCxnSpPr>
          <p:cNvPr id="261" name="曲线连接符 260"/>
          <p:cNvCxnSpPr>
            <a:stCxn id="67" idx="0"/>
          </p:cNvCxnSpPr>
          <p:nvPr/>
        </p:nvCxnSpPr>
        <p:spPr>
          <a:xfrm rot="5400000" flipH="1" flipV="1">
            <a:off x="4953317" y="1542124"/>
            <a:ext cx="589985" cy="1834064"/>
          </a:xfrm>
          <a:prstGeom prst="curvedConnector2">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sp>
        <p:nvSpPr>
          <p:cNvPr id="271" name="文本框 270"/>
          <p:cNvSpPr txBox="1"/>
          <p:nvPr/>
        </p:nvSpPr>
        <p:spPr>
          <a:xfrm>
            <a:off x="4828837" y="2150680"/>
            <a:ext cx="258301" cy="219291"/>
          </a:xfrm>
          <a:prstGeom prst="rect">
            <a:avLst/>
          </a:prstGeom>
          <a:noFill/>
        </p:spPr>
        <p:txBody>
          <a:bodyPr wrap="square" rtlCol="0">
            <a:spAutoFit/>
          </a:bodyPr>
          <a:lstStyle/>
          <a:p>
            <a:pPr algn="ctr"/>
            <a:r>
              <a:rPr lang="en-US" altLang="zh-CN" sz="825" dirty="0"/>
              <a:t>7</a:t>
            </a:r>
            <a:endParaRPr lang="zh-CN" altLang="en-US" sz="825" dirty="0"/>
          </a:p>
        </p:txBody>
      </p:sp>
      <p:sp>
        <p:nvSpPr>
          <p:cNvPr id="272" name="文本框 271"/>
          <p:cNvSpPr txBox="1"/>
          <p:nvPr/>
        </p:nvSpPr>
        <p:spPr>
          <a:xfrm>
            <a:off x="6986821" y="2717608"/>
            <a:ext cx="258301" cy="219291"/>
          </a:xfrm>
          <a:prstGeom prst="rect">
            <a:avLst/>
          </a:prstGeom>
          <a:noFill/>
        </p:spPr>
        <p:txBody>
          <a:bodyPr wrap="square" rtlCol="0">
            <a:spAutoFit/>
          </a:bodyPr>
          <a:lstStyle/>
          <a:p>
            <a:pPr algn="ctr"/>
            <a:r>
              <a:rPr lang="en-US" altLang="zh-CN" sz="825" dirty="0"/>
              <a:t>8</a:t>
            </a:r>
            <a:endParaRPr lang="zh-CN" altLang="en-US" sz="825" dirty="0"/>
          </a:p>
        </p:txBody>
      </p:sp>
      <p:sp>
        <p:nvSpPr>
          <p:cNvPr id="273" name="文本框 272"/>
          <p:cNvSpPr txBox="1"/>
          <p:nvPr/>
        </p:nvSpPr>
        <p:spPr>
          <a:xfrm>
            <a:off x="7181897" y="3626820"/>
            <a:ext cx="258301" cy="219291"/>
          </a:xfrm>
          <a:prstGeom prst="rect">
            <a:avLst/>
          </a:prstGeom>
          <a:noFill/>
        </p:spPr>
        <p:txBody>
          <a:bodyPr wrap="square" rtlCol="0">
            <a:spAutoFit/>
          </a:bodyPr>
          <a:lstStyle/>
          <a:p>
            <a:pPr algn="ctr"/>
            <a:r>
              <a:rPr lang="en-US" altLang="zh-CN" sz="825" dirty="0"/>
              <a:t>9</a:t>
            </a:r>
            <a:endParaRPr lang="zh-CN" altLang="en-US" sz="825" dirty="0"/>
          </a:p>
        </p:txBody>
      </p:sp>
      <p:sp>
        <p:nvSpPr>
          <p:cNvPr id="274" name="文本框 273"/>
          <p:cNvSpPr txBox="1"/>
          <p:nvPr/>
        </p:nvSpPr>
        <p:spPr>
          <a:xfrm>
            <a:off x="4540977" y="4194582"/>
            <a:ext cx="258301" cy="346249"/>
          </a:xfrm>
          <a:prstGeom prst="rect">
            <a:avLst/>
          </a:prstGeom>
          <a:noFill/>
        </p:spPr>
        <p:txBody>
          <a:bodyPr wrap="square" rtlCol="0">
            <a:spAutoFit/>
          </a:bodyPr>
          <a:lstStyle/>
          <a:p>
            <a:pPr algn="ctr"/>
            <a:r>
              <a:rPr lang="en-US" altLang="zh-CN" sz="825" dirty="0"/>
              <a:t>10</a:t>
            </a:r>
            <a:endParaRPr lang="zh-CN" altLang="en-US" sz="825" dirty="0"/>
          </a:p>
        </p:txBody>
      </p:sp>
      <p:sp>
        <p:nvSpPr>
          <p:cNvPr id="275" name="文本框 274"/>
          <p:cNvSpPr txBox="1"/>
          <p:nvPr/>
        </p:nvSpPr>
        <p:spPr>
          <a:xfrm>
            <a:off x="5643330" y="4398459"/>
            <a:ext cx="258301" cy="346249"/>
          </a:xfrm>
          <a:prstGeom prst="rect">
            <a:avLst/>
          </a:prstGeom>
          <a:noFill/>
        </p:spPr>
        <p:txBody>
          <a:bodyPr wrap="square" rtlCol="0">
            <a:spAutoFit/>
          </a:bodyPr>
          <a:lstStyle/>
          <a:p>
            <a:pPr algn="ctr"/>
            <a:r>
              <a:rPr lang="en-US" altLang="zh-CN" sz="825" dirty="0"/>
              <a:t>11</a:t>
            </a:r>
            <a:endParaRPr lang="zh-CN" altLang="en-US" sz="825" dirty="0"/>
          </a:p>
        </p:txBody>
      </p:sp>
      <p:sp>
        <p:nvSpPr>
          <p:cNvPr id="277" name="文本框 276"/>
          <p:cNvSpPr txBox="1"/>
          <p:nvPr/>
        </p:nvSpPr>
        <p:spPr>
          <a:xfrm>
            <a:off x="2957585" y="5175189"/>
            <a:ext cx="1062508" cy="415498"/>
          </a:xfrm>
          <a:prstGeom prst="rect">
            <a:avLst/>
          </a:prstGeom>
          <a:noFill/>
        </p:spPr>
        <p:txBody>
          <a:bodyPr wrap="square" rtlCol="0">
            <a:spAutoFit/>
          </a:bodyPr>
          <a:lstStyle/>
          <a:p>
            <a:pPr algn="ctr"/>
            <a:r>
              <a:rPr lang="en-US" altLang="zh-CN" sz="1050" b="1" dirty="0"/>
              <a:t>CONDOR POOL OF JOBS</a:t>
            </a:r>
            <a:endParaRPr lang="zh-CN" altLang="en-US" sz="1050" b="1" dirty="0"/>
          </a:p>
        </p:txBody>
      </p:sp>
      <p:sp>
        <p:nvSpPr>
          <p:cNvPr id="278" name="文本框 277"/>
          <p:cNvSpPr txBox="1"/>
          <p:nvPr/>
        </p:nvSpPr>
        <p:spPr>
          <a:xfrm>
            <a:off x="6374752" y="5173928"/>
            <a:ext cx="1062508" cy="415498"/>
          </a:xfrm>
          <a:prstGeom prst="rect">
            <a:avLst/>
          </a:prstGeom>
          <a:noFill/>
        </p:spPr>
        <p:txBody>
          <a:bodyPr wrap="square" rtlCol="0">
            <a:spAutoFit/>
          </a:bodyPr>
          <a:lstStyle/>
          <a:p>
            <a:pPr algn="ctr"/>
            <a:r>
              <a:rPr lang="en-US" altLang="zh-CN" sz="1050" b="1" dirty="0"/>
              <a:t>CONDOR POOL OF NODES</a:t>
            </a:r>
            <a:endParaRPr lang="zh-CN" altLang="en-US" sz="1050" b="1" dirty="0"/>
          </a:p>
        </p:txBody>
      </p:sp>
      <p:sp>
        <p:nvSpPr>
          <p:cNvPr id="280" name="文本框 279"/>
          <p:cNvSpPr txBox="1"/>
          <p:nvPr/>
        </p:nvSpPr>
        <p:spPr>
          <a:xfrm>
            <a:off x="1436342" y="1976553"/>
            <a:ext cx="835472" cy="334835"/>
          </a:xfrm>
          <a:prstGeom prst="rect">
            <a:avLst/>
          </a:prstGeom>
          <a:noFill/>
        </p:spPr>
        <p:txBody>
          <a:bodyPr wrap="square" rtlCol="0">
            <a:spAutoFit/>
          </a:bodyPr>
          <a:lstStyle/>
          <a:p>
            <a:pPr algn="ctr"/>
            <a:r>
              <a:rPr lang="en-US" altLang="zh-CN" sz="788" dirty="0"/>
              <a:t>Condor Job Submit Node</a:t>
            </a:r>
            <a:endParaRPr lang="zh-CN" altLang="en-US" sz="788" dirty="0"/>
          </a:p>
        </p:txBody>
      </p:sp>
      <p:sp>
        <p:nvSpPr>
          <p:cNvPr id="281" name="矩形 280"/>
          <p:cNvSpPr/>
          <p:nvPr/>
        </p:nvSpPr>
        <p:spPr>
          <a:xfrm>
            <a:off x="1149337" y="2303552"/>
            <a:ext cx="258818" cy="281853"/>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 b="1" dirty="0">
                <a:solidFill>
                  <a:schemeClr val="tx1"/>
                </a:solidFill>
              </a:rPr>
              <a:t>WN</a:t>
            </a:r>
            <a:endParaRPr lang="zh-CN" altLang="en-US" sz="600" b="1" dirty="0">
              <a:solidFill>
                <a:schemeClr val="tx1"/>
              </a:solidFill>
            </a:endParaRPr>
          </a:p>
        </p:txBody>
      </p:sp>
      <p:sp>
        <p:nvSpPr>
          <p:cNvPr id="282" name="文本框 281"/>
          <p:cNvSpPr txBox="1"/>
          <p:nvPr/>
        </p:nvSpPr>
        <p:spPr>
          <a:xfrm>
            <a:off x="1440914" y="2330883"/>
            <a:ext cx="876734" cy="323165"/>
          </a:xfrm>
          <a:prstGeom prst="rect">
            <a:avLst/>
          </a:prstGeom>
          <a:noFill/>
        </p:spPr>
        <p:txBody>
          <a:bodyPr wrap="square" rtlCol="0">
            <a:spAutoFit/>
          </a:bodyPr>
          <a:lstStyle/>
          <a:p>
            <a:pPr algn="ctr"/>
            <a:r>
              <a:rPr lang="en-US" altLang="zh-CN" sz="750" dirty="0"/>
              <a:t>Condor Worker Node</a:t>
            </a:r>
            <a:endParaRPr lang="zh-CN" altLang="en-US" sz="750" dirty="0"/>
          </a:p>
        </p:txBody>
      </p:sp>
      <p:sp>
        <p:nvSpPr>
          <p:cNvPr id="284" name="文本框 283"/>
          <p:cNvSpPr txBox="1"/>
          <p:nvPr/>
        </p:nvSpPr>
        <p:spPr>
          <a:xfrm>
            <a:off x="1452344" y="2733219"/>
            <a:ext cx="876734" cy="207749"/>
          </a:xfrm>
          <a:prstGeom prst="rect">
            <a:avLst/>
          </a:prstGeom>
          <a:noFill/>
        </p:spPr>
        <p:txBody>
          <a:bodyPr wrap="square" rtlCol="0">
            <a:spAutoFit/>
          </a:bodyPr>
          <a:lstStyle/>
          <a:p>
            <a:pPr algn="ctr"/>
            <a:r>
              <a:rPr lang="en-US" altLang="zh-CN" sz="750" dirty="0"/>
              <a:t>Virtual Machine</a:t>
            </a:r>
            <a:endParaRPr lang="zh-CN" altLang="en-US" sz="750" dirty="0"/>
          </a:p>
        </p:txBody>
      </p:sp>
      <p:cxnSp>
        <p:nvCxnSpPr>
          <p:cNvPr id="285" name="直接箭头连接符 284"/>
          <p:cNvCxnSpPr/>
          <p:nvPr/>
        </p:nvCxnSpPr>
        <p:spPr>
          <a:xfrm>
            <a:off x="2354586" y="2471910"/>
            <a:ext cx="303432" cy="0"/>
          </a:xfrm>
          <a:prstGeom prst="straightConnector1">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88" name="文本框 287"/>
          <p:cNvSpPr txBox="1"/>
          <p:nvPr/>
        </p:nvSpPr>
        <p:spPr>
          <a:xfrm>
            <a:off x="2677257" y="2366598"/>
            <a:ext cx="1015555" cy="323165"/>
          </a:xfrm>
          <a:prstGeom prst="rect">
            <a:avLst/>
          </a:prstGeom>
          <a:noFill/>
        </p:spPr>
        <p:txBody>
          <a:bodyPr wrap="square" rtlCol="0">
            <a:spAutoFit/>
          </a:bodyPr>
          <a:lstStyle/>
          <a:p>
            <a:pPr algn="ctr"/>
            <a:r>
              <a:rPr lang="en-US" altLang="zh-CN" sz="750" dirty="0"/>
              <a:t>Compute Job Transfer</a:t>
            </a:r>
            <a:endParaRPr lang="zh-CN" altLang="en-US" sz="750" dirty="0"/>
          </a:p>
        </p:txBody>
      </p:sp>
      <p:cxnSp>
        <p:nvCxnSpPr>
          <p:cNvPr id="289" name="直接箭头连接符 288"/>
          <p:cNvCxnSpPr/>
          <p:nvPr/>
        </p:nvCxnSpPr>
        <p:spPr>
          <a:xfrm>
            <a:off x="2365011" y="2815712"/>
            <a:ext cx="303432" cy="0"/>
          </a:xfrm>
          <a:prstGeom prst="straightConnector1">
            <a:avLst/>
          </a:prstGeom>
          <a:ln w="15875">
            <a:solidFill>
              <a:srgbClr val="660066"/>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90" name="文本框 289"/>
          <p:cNvSpPr txBox="1"/>
          <p:nvPr/>
        </p:nvSpPr>
        <p:spPr>
          <a:xfrm>
            <a:off x="2634156" y="2729199"/>
            <a:ext cx="1015555" cy="207749"/>
          </a:xfrm>
          <a:prstGeom prst="rect">
            <a:avLst/>
          </a:prstGeom>
          <a:noFill/>
        </p:spPr>
        <p:txBody>
          <a:bodyPr wrap="square" rtlCol="0">
            <a:spAutoFit/>
          </a:bodyPr>
          <a:lstStyle/>
          <a:p>
            <a:pPr algn="ctr"/>
            <a:r>
              <a:rPr lang="en-US" altLang="zh-CN" sz="750" dirty="0" err="1"/>
              <a:t>VCondor</a:t>
            </a:r>
            <a:r>
              <a:rPr lang="en-US" altLang="zh-CN" sz="750" dirty="0"/>
              <a:t> Workflow</a:t>
            </a:r>
            <a:endParaRPr lang="zh-CN" altLang="en-US" sz="750" dirty="0"/>
          </a:p>
        </p:txBody>
      </p:sp>
      <p:cxnSp>
        <p:nvCxnSpPr>
          <p:cNvPr id="294" name="直接连接符 293"/>
          <p:cNvCxnSpPr/>
          <p:nvPr/>
        </p:nvCxnSpPr>
        <p:spPr>
          <a:xfrm>
            <a:off x="932688" y="3072384"/>
            <a:ext cx="28072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 name="直接连接符 295"/>
          <p:cNvCxnSpPr/>
          <p:nvPr/>
        </p:nvCxnSpPr>
        <p:spPr>
          <a:xfrm flipH="1" flipV="1">
            <a:off x="3739897" y="1913383"/>
            <a:ext cx="3461" cy="11590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8" name="椭圆 297"/>
          <p:cNvSpPr/>
          <p:nvPr/>
        </p:nvSpPr>
        <p:spPr>
          <a:xfrm>
            <a:off x="2320799" y="2083693"/>
            <a:ext cx="467978" cy="11411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88" b="1" dirty="0">
                <a:solidFill>
                  <a:schemeClr val="tx1"/>
                </a:solidFill>
              </a:rPr>
              <a:t>Job</a:t>
            </a:r>
          </a:p>
        </p:txBody>
      </p:sp>
      <p:sp>
        <p:nvSpPr>
          <p:cNvPr id="299" name="文本框 298"/>
          <p:cNvSpPr txBox="1"/>
          <p:nvPr/>
        </p:nvSpPr>
        <p:spPr>
          <a:xfrm>
            <a:off x="2662002" y="2045824"/>
            <a:ext cx="1015555" cy="207749"/>
          </a:xfrm>
          <a:prstGeom prst="rect">
            <a:avLst/>
          </a:prstGeom>
          <a:noFill/>
        </p:spPr>
        <p:txBody>
          <a:bodyPr wrap="square" rtlCol="0">
            <a:spAutoFit/>
          </a:bodyPr>
          <a:lstStyle/>
          <a:p>
            <a:pPr algn="ctr"/>
            <a:r>
              <a:rPr lang="en-US" altLang="zh-CN" sz="750" dirty="0"/>
              <a:t>Compute Job </a:t>
            </a:r>
            <a:endParaRPr lang="zh-CN" altLang="en-US" sz="750" dirty="0"/>
          </a:p>
        </p:txBody>
      </p:sp>
      <p:sp>
        <p:nvSpPr>
          <p:cNvPr id="300" name="文本框 299"/>
          <p:cNvSpPr txBox="1"/>
          <p:nvPr/>
        </p:nvSpPr>
        <p:spPr>
          <a:xfrm>
            <a:off x="1094419" y="4328240"/>
            <a:ext cx="725871" cy="230832"/>
          </a:xfrm>
          <a:prstGeom prst="rect">
            <a:avLst/>
          </a:prstGeom>
          <a:noFill/>
        </p:spPr>
        <p:txBody>
          <a:bodyPr wrap="square" rtlCol="0">
            <a:spAutoFit/>
          </a:bodyPr>
          <a:lstStyle/>
          <a:p>
            <a:pPr algn="ctr"/>
            <a:r>
              <a:rPr lang="en-US" altLang="zh-CN" sz="900" dirty="0">
                <a:solidFill>
                  <a:schemeClr val="accent6">
                    <a:lumMod val="75000"/>
                  </a:schemeClr>
                </a:solidFill>
              </a:rPr>
              <a:t>JUNO</a:t>
            </a:r>
            <a:endParaRPr lang="zh-CN" altLang="en-US" sz="900" dirty="0">
              <a:solidFill>
                <a:schemeClr val="accent6">
                  <a:lumMod val="75000"/>
                </a:schemeClr>
              </a:solidFill>
            </a:endParaRPr>
          </a:p>
        </p:txBody>
      </p:sp>
      <p:sp>
        <p:nvSpPr>
          <p:cNvPr id="301" name="文本框 300"/>
          <p:cNvSpPr txBox="1"/>
          <p:nvPr/>
        </p:nvSpPr>
        <p:spPr>
          <a:xfrm>
            <a:off x="1226816" y="3582218"/>
            <a:ext cx="725871" cy="230832"/>
          </a:xfrm>
          <a:prstGeom prst="rect">
            <a:avLst/>
          </a:prstGeom>
          <a:noFill/>
        </p:spPr>
        <p:txBody>
          <a:bodyPr wrap="square" rtlCol="0">
            <a:spAutoFit/>
          </a:bodyPr>
          <a:lstStyle/>
          <a:p>
            <a:pPr algn="ctr"/>
            <a:r>
              <a:rPr lang="en-US" altLang="zh-CN" sz="900" dirty="0">
                <a:solidFill>
                  <a:srgbClr val="92D050"/>
                </a:solidFill>
              </a:rPr>
              <a:t>LHAASO</a:t>
            </a:r>
            <a:endParaRPr lang="zh-CN" altLang="en-US" sz="900" dirty="0">
              <a:solidFill>
                <a:srgbClr val="92D050"/>
              </a:solidFill>
            </a:endParaRPr>
          </a:p>
        </p:txBody>
      </p:sp>
      <p:sp>
        <p:nvSpPr>
          <p:cNvPr id="76" name="文本框 75"/>
          <p:cNvSpPr txBox="1"/>
          <p:nvPr/>
        </p:nvSpPr>
        <p:spPr>
          <a:xfrm>
            <a:off x="7152811" y="2712338"/>
            <a:ext cx="991337" cy="213585"/>
          </a:xfrm>
          <a:prstGeom prst="rect">
            <a:avLst/>
          </a:prstGeom>
          <a:noFill/>
        </p:spPr>
        <p:txBody>
          <a:bodyPr wrap="square" rtlCol="0">
            <a:spAutoFit/>
          </a:bodyPr>
          <a:lstStyle/>
          <a:p>
            <a:r>
              <a:rPr lang="en-US" altLang="zh-CN" sz="788" dirty="0"/>
              <a:t>VM Deletion</a:t>
            </a:r>
            <a:endParaRPr lang="zh-CN" altLang="en-US" sz="788" dirty="0"/>
          </a:p>
        </p:txBody>
      </p:sp>
      <p:sp>
        <p:nvSpPr>
          <p:cNvPr id="69" name="椭圆 68"/>
          <p:cNvSpPr/>
          <p:nvPr/>
        </p:nvSpPr>
        <p:spPr>
          <a:xfrm>
            <a:off x="3396957" y="4125263"/>
            <a:ext cx="462771" cy="172310"/>
          </a:xfrm>
          <a:prstGeom prst="ellipse">
            <a:avLst/>
          </a:prstGeom>
          <a:solidFill>
            <a:srgbClr val="1136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bg1"/>
                </a:solidFill>
              </a:rPr>
              <a:t>Job</a:t>
            </a:r>
          </a:p>
        </p:txBody>
      </p:sp>
      <p:sp>
        <p:nvSpPr>
          <p:cNvPr id="71" name="圆角矩形 70"/>
          <p:cNvSpPr/>
          <p:nvPr/>
        </p:nvSpPr>
        <p:spPr>
          <a:xfrm>
            <a:off x="4816891" y="4383423"/>
            <a:ext cx="788670" cy="64294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1" dirty="0">
              <a:solidFill>
                <a:schemeClr val="tx1"/>
              </a:solidFill>
            </a:endParaRPr>
          </a:p>
        </p:txBody>
      </p:sp>
      <p:cxnSp>
        <p:nvCxnSpPr>
          <p:cNvPr id="72" name="直接连接符 71"/>
          <p:cNvCxnSpPr/>
          <p:nvPr/>
        </p:nvCxnSpPr>
        <p:spPr>
          <a:xfrm>
            <a:off x="4807376" y="4604394"/>
            <a:ext cx="81171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73" name="图片 72"/>
          <p:cNvPicPr>
            <a:picLocks noChangeAspect="1"/>
          </p:cNvPicPr>
          <p:nvPr/>
        </p:nvPicPr>
        <p:blipFill>
          <a:blip r:embed="rId4"/>
          <a:stretch>
            <a:fillRect/>
          </a:stretch>
        </p:blipFill>
        <p:spPr>
          <a:xfrm>
            <a:off x="4840543" y="4695499"/>
            <a:ext cx="761216" cy="231350"/>
          </a:xfrm>
          <a:prstGeom prst="rect">
            <a:avLst/>
          </a:prstGeom>
        </p:spPr>
      </p:pic>
      <p:sp>
        <p:nvSpPr>
          <p:cNvPr id="74" name="文本框 73"/>
          <p:cNvSpPr txBox="1"/>
          <p:nvPr/>
        </p:nvSpPr>
        <p:spPr>
          <a:xfrm>
            <a:off x="4816891" y="4408075"/>
            <a:ext cx="1080407" cy="230832"/>
          </a:xfrm>
          <a:prstGeom prst="rect">
            <a:avLst/>
          </a:prstGeom>
          <a:noFill/>
        </p:spPr>
        <p:txBody>
          <a:bodyPr wrap="square" rtlCol="0">
            <a:spAutoFit/>
          </a:bodyPr>
          <a:lstStyle/>
          <a:p>
            <a:r>
              <a:rPr lang="en-US" altLang="zh-CN" sz="900" b="1" dirty="0"/>
              <a:t>Job Scheduler</a:t>
            </a:r>
            <a:endParaRPr lang="zh-CN" altLang="en-US" sz="900" b="1" dirty="0"/>
          </a:p>
        </p:txBody>
      </p:sp>
      <p:pic>
        <p:nvPicPr>
          <p:cNvPr id="75" name="图片 74"/>
          <p:cNvPicPr>
            <a:picLocks noChangeAspect="1"/>
          </p:cNvPicPr>
          <p:nvPr/>
        </p:nvPicPr>
        <p:blipFill>
          <a:blip r:embed="rId3"/>
          <a:stretch>
            <a:fillRect/>
          </a:stretch>
        </p:blipFill>
        <p:spPr>
          <a:xfrm>
            <a:off x="1068313" y="1956707"/>
            <a:ext cx="454712" cy="346784"/>
          </a:xfrm>
          <a:prstGeom prst="rect">
            <a:avLst/>
          </a:prstGeom>
        </p:spPr>
      </p:pic>
      <p:pic>
        <p:nvPicPr>
          <p:cNvPr id="77" name="图片 76"/>
          <p:cNvPicPr>
            <a:picLocks noChangeAspect="1"/>
          </p:cNvPicPr>
          <p:nvPr/>
        </p:nvPicPr>
        <p:blipFill>
          <a:blip r:embed="rId5"/>
          <a:stretch>
            <a:fillRect/>
          </a:stretch>
        </p:blipFill>
        <p:spPr>
          <a:xfrm>
            <a:off x="1011941" y="2667025"/>
            <a:ext cx="547914" cy="328748"/>
          </a:xfrm>
          <a:prstGeom prst="rect">
            <a:avLst/>
          </a:prstGeom>
        </p:spPr>
      </p:pic>
      <p:pic>
        <p:nvPicPr>
          <p:cNvPr id="78" name="图片 77"/>
          <p:cNvPicPr>
            <a:picLocks noChangeAspect="1"/>
          </p:cNvPicPr>
          <p:nvPr/>
        </p:nvPicPr>
        <p:blipFill>
          <a:blip r:embed="rId5"/>
          <a:stretch>
            <a:fillRect/>
          </a:stretch>
        </p:blipFill>
        <p:spPr>
          <a:xfrm>
            <a:off x="6839350" y="3109222"/>
            <a:ext cx="753509" cy="452105"/>
          </a:xfrm>
          <a:prstGeom prst="rect">
            <a:avLst/>
          </a:prstGeom>
        </p:spPr>
      </p:pic>
      <p:pic>
        <p:nvPicPr>
          <p:cNvPr id="79" name="图片 78"/>
          <p:cNvPicPr>
            <a:picLocks noChangeAspect="1"/>
          </p:cNvPicPr>
          <p:nvPr/>
        </p:nvPicPr>
        <p:blipFill>
          <a:blip r:embed="rId3"/>
          <a:stretch>
            <a:fillRect/>
          </a:stretch>
        </p:blipFill>
        <p:spPr>
          <a:xfrm>
            <a:off x="1320873" y="3095238"/>
            <a:ext cx="728953" cy="555932"/>
          </a:xfrm>
          <a:prstGeom prst="rect">
            <a:avLst/>
          </a:prstGeom>
        </p:spPr>
      </p:pic>
    </p:spTree>
    <p:extLst>
      <p:ext uri="{BB962C8B-B14F-4D97-AF65-F5344CB8AC3E}">
        <p14:creationId xmlns:p14="http://schemas.microsoft.com/office/powerpoint/2010/main" val="1736215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538987" y="2018841"/>
            <a:ext cx="5915025" cy="3263504"/>
          </a:xfrm>
        </p:spPr>
        <p:txBody>
          <a:bodyPr>
            <a:normAutofit/>
          </a:bodyPr>
          <a:lstStyle/>
          <a:p>
            <a:pPr>
              <a:lnSpc>
                <a:spcPct val="150000"/>
              </a:lnSpc>
            </a:pPr>
            <a:r>
              <a:rPr lang="zh-CN" altLang="en-US" sz="1500" dirty="0"/>
              <a:t>背景</a:t>
            </a:r>
            <a:r>
              <a:rPr lang="en-US" altLang="zh-CN" sz="1500" dirty="0"/>
              <a:t>——</a:t>
            </a:r>
            <a:r>
              <a:rPr lang="zh-CN" altLang="en-US" sz="1500" dirty="0"/>
              <a:t>虚拟计算集群技术</a:t>
            </a:r>
            <a:endParaRPr lang="en-US" altLang="zh-CN" sz="1500" dirty="0"/>
          </a:p>
          <a:p>
            <a:pPr>
              <a:lnSpc>
                <a:spcPct val="150000"/>
              </a:lnSpc>
            </a:pPr>
            <a:r>
              <a:rPr lang="en-US" altLang="zh-CN" sz="1500" dirty="0" err="1"/>
              <a:t>VCondor</a:t>
            </a:r>
            <a:r>
              <a:rPr lang="en-US" altLang="zh-CN" sz="1500" dirty="0"/>
              <a:t>——</a:t>
            </a:r>
            <a:r>
              <a:rPr lang="zh-CN" altLang="en-US" sz="1500" dirty="0"/>
              <a:t>基于</a:t>
            </a:r>
            <a:r>
              <a:rPr lang="en-US" altLang="zh-CN" sz="1500" dirty="0"/>
              <a:t>HTCondor</a:t>
            </a:r>
            <a:r>
              <a:rPr lang="zh-CN" altLang="en-US" sz="1500" dirty="0"/>
              <a:t>的弹性计算资源管理</a:t>
            </a:r>
            <a:r>
              <a:rPr lang="zh-CN" altLang="en-US" sz="1500" dirty="0" smtClean="0"/>
              <a:t>系统</a:t>
            </a:r>
            <a:r>
              <a:rPr lang="en-US" altLang="zh-CN" sz="1500" dirty="0" smtClean="0"/>
              <a:t> </a:t>
            </a:r>
            <a:endParaRPr lang="en-US" altLang="zh-CN" sz="1500" dirty="0"/>
          </a:p>
          <a:p>
            <a:pPr>
              <a:lnSpc>
                <a:spcPct val="150000"/>
              </a:lnSpc>
            </a:pPr>
            <a:r>
              <a:rPr lang="zh-CN" altLang="en-US" sz="1500" dirty="0"/>
              <a:t>部署</a:t>
            </a:r>
            <a:r>
              <a:rPr lang="en-US" altLang="zh-CN" sz="1500" dirty="0"/>
              <a:t>——</a:t>
            </a:r>
            <a:r>
              <a:rPr lang="zh-CN" altLang="en-US" sz="1500" dirty="0"/>
              <a:t>高能所</a:t>
            </a:r>
            <a:r>
              <a:rPr lang="en-US" altLang="zh-CN" sz="1500" dirty="0" err="1"/>
              <a:t>IHEPCloud</a:t>
            </a:r>
            <a:r>
              <a:rPr lang="zh-CN" altLang="en-US" sz="1500" dirty="0"/>
              <a:t>云平台</a:t>
            </a:r>
            <a:r>
              <a:rPr lang="en-US" altLang="zh-CN" sz="1500" dirty="0"/>
              <a:t>&amp;</a:t>
            </a:r>
            <a:r>
              <a:rPr lang="zh-CN" altLang="en-US" sz="1500" dirty="0"/>
              <a:t>运行结果分析</a:t>
            </a:r>
          </a:p>
          <a:p>
            <a:pPr>
              <a:lnSpc>
                <a:spcPct val="150000"/>
              </a:lnSpc>
            </a:pPr>
            <a:r>
              <a:rPr lang="zh-CN" altLang="en-US" sz="1500" dirty="0"/>
              <a:t>总结</a:t>
            </a:r>
            <a:endParaRPr lang="en-US" altLang="zh-CN" sz="1500" dirty="0"/>
          </a:p>
        </p:txBody>
      </p:sp>
      <p:sp>
        <p:nvSpPr>
          <p:cNvPr id="2" name="日期占位符 1"/>
          <p:cNvSpPr>
            <a:spLocks noGrp="1"/>
          </p:cNvSpPr>
          <p:nvPr>
            <p:ph type="dt" sz="half" idx="10"/>
          </p:nvPr>
        </p:nvSpPr>
        <p:spPr>
          <a:xfrm>
            <a:off x="628650" y="6574719"/>
            <a:ext cx="2057400" cy="365125"/>
          </a:xfrm>
        </p:spPr>
        <p:txBody>
          <a:bodyPr/>
          <a:lstStyle/>
          <a:p>
            <a:r>
              <a:rPr lang="en-US" altLang="zh-CN" dirty="0" smtClean="0">
                <a:solidFill>
                  <a:schemeClr val="bg1"/>
                </a:solidFill>
              </a:rPr>
              <a:t>2017/07/05</a:t>
            </a:r>
            <a:endParaRPr lang="zh-CN" altLang="en-US" dirty="0">
              <a:solidFill>
                <a:schemeClr val="bg1"/>
              </a:solidFill>
            </a:endParaRPr>
          </a:p>
        </p:txBody>
      </p:sp>
      <p:sp>
        <p:nvSpPr>
          <p:cNvPr id="5" name="页脚占位符 4"/>
          <p:cNvSpPr>
            <a:spLocks noGrp="1"/>
          </p:cNvSpPr>
          <p:nvPr>
            <p:ph type="ftr" sz="quarter" idx="11"/>
          </p:nvPr>
        </p:nvSpPr>
        <p:spPr>
          <a:xfrm>
            <a:off x="3028950" y="6561067"/>
            <a:ext cx="3086100" cy="365125"/>
          </a:xfrm>
        </p:spPr>
        <p:txBody>
          <a:bodyPr/>
          <a:lstStyle/>
          <a:p>
            <a:r>
              <a:rPr lang="zh-CN" altLang="en-US" b="1" dirty="0">
                <a:solidFill>
                  <a:schemeClr val="bg1"/>
                </a:solidFill>
                <a:latin typeface="黑体" panose="02010609060101010101" pitchFamily="49" charset="-122"/>
                <a:ea typeface="黑体" panose="02010609060101010101" pitchFamily="49" charset="-122"/>
                <a:cs typeface="Times New Roman" pitchFamily="18" charset="0"/>
              </a:rPr>
              <a:t>高能物理云平台中的弹性计算资源管理</a:t>
            </a:r>
          </a:p>
        </p:txBody>
      </p:sp>
      <p:sp>
        <p:nvSpPr>
          <p:cNvPr id="7" name="灯片编号占位符 6"/>
          <p:cNvSpPr>
            <a:spLocks noGrp="1"/>
          </p:cNvSpPr>
          <p:nvPr>
            <p:ph type="sldNum" sz="quarter" idx="12"/>
          </p:nvPr>
        </p:nvSpPr>
        <p:spPr>
          <a:xfrm>
            <a:off x="6457950" y="6561071"/>
            <a:ext cx="2057400" cy="365125"/>
          </a:xfrm>
        </p:spPr>
        <p:txBody>
          <a:bodyPr/>
          <a:lstStyle/>
          <a:p>
            <a:fld id="{3BDE6A9D-7EC1-4431-9FEF-91E3586C3854}" type="slidenum">
              <a:rPr lang="zh-CN" altLang="en-US" smtClean="0">
                <a:solidFill>
                  <a:schemeClr val="bg1"/>
                </a:solidFill>
              </a:rPr>
              <a:pPr/>
              <a:t>2</a:t>
            </a:fld>
            <a:r>
              <a:rPr lang="en-US" altLang="zh-CN" dirty="0" smtClean="0">
                <a:solidFill>
                  <a:schemeClr val="bg1"/>
                </a:solidFill>
              </a:rPr>
              <a:t>/28</a:t>
            </a:r>
            <a:endParaRPr lang="zh-CN" altLang="en-US" dirty="0">
              <a:solidFill>
                <a:schemeClr val="bg1"/>
              </a:solidFill>
            </a:endParaRPr>
          </a:p>
        </p:txBody>
      </p:sp>
      <p:sp>
        <p:nvSpPr>
          <p:cNvPr id="4" name="标题 1"/>
          <p:cNvSpPr txBox="1">
            <a:spLocks/>
          </p:cNvSpPr>
          <p:nvPr/>
        </p:nvSpPr>
        <p:spPr>
          <a:xfrm>
            <a:off x="1143000" y="249856"/>
            <a:ext cx="6858000" cy="1021436"/>
          </a:xfrm>
          <a:prstGeom prst="rect">
            <a:avLst/>
          </a:prstGeom>
          <a:noFill/>
        </p:spPr>
        <p:txBody>
          <a:bodyPr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zh-CN" altLang="en-US" sz="2700" dirty="0">
                <a:solidFill>
                  <a:schemeClr val="bg1"/>
                </a:solidFill>
                <a:latin typeface="Times New Roman" pitchFamily="18" charset="0"/>
                <a:cs typeface="Times New Roman" pitchFamily="18" charset="0"/>
              </a:rPr>
              <a:t>提纲</a:t>
            </a:r>
          </a:p>
        </p:txBody>
      </p:sp>
    </p:spTree>
    <p:extLst>
      <p:ext uri="{BB962C8B-B14F-4D97-AF65-F5344CB8AC3E}">
        <p14:creationId xmlns:p14="http://schemas.microsoft.com/office/powerpoint/2010/main" val="21464719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1143000" y="357334"/>
            <a:ext cx="6858000" cy="999335"/>
          </a:xfrm>
          <a:prstGeom prst="rect">
            <a:avLst/>
          </a:prstGeom>
          <a:noFill/>
        </p:spPr>
        <p:txBody>
          <a:bodyPr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zh-CN" sz="2100" dirty="0" err="1">
                <a:solidFill>
                  <a:schemeClr val="bg1"/>
                </a:solidFill>
                <a:latin typeface="Times New Roman" pitchFamily="18" charset="0"/>
                <a:cs typeface="Times New Roman" pitchFamily="18" charset="0"/>
              </a:rPr>
              <a:t>VCondor</a:t>
            </a:r>
            <a:r>
              <a:rPr lang="en-US" altLang="zh-CN" sz="2100" dirty="0">
                <a:solidFill>
                  <a:schemeClr val="bg1"/>
                </a:solidFill>
                <a:latin typeface="Times New Roman" pitchFamily="18" charset="0"/>
                <a:cs typeface="Times New Roman" pitchFamily="18" charset="0"/>
              </a:rPr>
              <a:t> </a:t>
            </a:r>
            <a:r>
              <a:rPr lang="zh-CN" altLang="en-US" sz="2100" dirty="0">
                <a:solidFill>
                  <a:schemeClr val="bg1"/>
                </a:solidFill>
                <a:latin typeface="Times New Roman" pitchFamily="18" charset="0"/>
                <a:cs typeface="Times New Roman" pitchFamily="18" charset="0"/>
              </a:rPr>
              <a:t>组件</a:t>
            </a:r>
          </a:p>
        </p:txBody>
      </p:sp>
      <p:sp>
        <p:nvSpPr>
          <p:cNvPr id="23" name="矩形标注 22"/>
          <p:cNvSpPr/>
          <p:nvPr/>
        </p:nvSpPr>
        <p:spPr>
          <a:xfrm>
            <a:off x="1285336" y="2095121"/>
            <a:ext cx="791114" cy="374752"/>
          </a:xfrm>
          <a:prstGeom prst="wedgeRectCallout">
            <a:avLst>
              <a:gd name="adj1" fmla="val 51573"/>
              <a:gd name="adj2" fmla="val 8561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dirty="0">
                <a:solidFill>
                  <a:schemeClr val="tx1"/>
                </a:solidFill>
              </a:rPr>
              <a:t>Job submission</a:t>
            </a:r>
            <a:endParaRPr lang="zh-CN" altLang="en-US" sz="900" dirty="0">
              <a:solidFill>
                <a:schemeClr val="tx1"/>
              </a:solidFill>
            </a:endParaRPr>
          </a:p>
        </p:txBody>
      </p:sp>
      <p:sp>
        <p:nvSpPr>
          <p:cNvPr id="6" name="文本框 5"/>
          <p:cNvSpPr txBox="1"/>
          <p:nvPr/>
        </p:nvSpPr>
        <p:spPr>
          <a:xfrm>
            <a:off x="5107675" y="2271594"/>
            <a:ext cx="3725839" cy="3416320"/>
          </a:xfrm>
          <a:prstGeom prst="rect">
            <a:avLst/>
          </a:prstGeom>
          <a:noFill/>
        </p:spPr>
        <p:txBody>
          <a:bodyPr wrap="square" rtlCol="0">
            <a:spAutoFit/>
          </a:bodyPr>
          <a:lstStyle/>
          <a:p>
            <a:pPr marL="214313" indent="-214313">
              <a:lnSpc>
                <a:spcPct val="150000"/>
              </a:lnSpc>
              <a:buFont typeface="Wingdings" panose="05000000000000000000" pitchFamily="2" charset="2"/>
              <a:buChar char="Ø"/>
            </a:pPr>
            <a:r>
              <a:rPr lang="zh-CN" altLang="en-US" sz="1350" dirty="0">
                <a:solidFill>
                  <a:srgbClr val="FF0000"/>
                </a:solidFill>
                <a:latin typeface="Times New Roman" pitchFamily="18" charset="0"/>
                <a:cs typeface="Times New Roman" pitchFamily="18" charset="0"/>
              </a:rPr>
              <a:t>弹性集群调度器</a:t>
            </a:r>
            <a:r>
              <a:rPr lang="en-US" altLang="zh-CN" sz="1350" dirty="0" err="1">
                <a:solidFill>
                  <a:srgbClr val="FF0000"/>
                </a:solidFill>
                <a:latin typeface="Times New Roman" pitchFamily="18" charset="0"/>
                <a:cs typeface="Times New Roman" pitchFamily="18" charset="0"/>
              </a:rPr>
              <a:t>VCondor</a:t>
            </a:r>
            <a:r>
              <a:rPr lang="en-US" altLang="zh-CN" sz="1350" dirty="0">
                <a:solidFill>
                  <a:srgbClr val="FF0000"/>
                </a:solidFill>
                <a:latin typeface="Times New Roman" pitchFamily="18" charset="0"/>
                <a:cs typeface="Times New Roman" pitchFamily="18" charset="0"/>
              </a:rPr>
              <a:t>:</a:t>
            </a:r>
            <a:endParaRPr lang="en-US" altLang="zh-CN" dirty="0">
              <a:solidFill>
                <a:srgbClr val="FF0000"/>
              </a:solidFill>
              <a:latin typeface="Times New Roman" pitchFamily="18" charset="0"/>
              <a:cs typeface="Times New Roman" pitchFamily="18" charset="0"/>
            </a:endParaRPr>
          </a:p>
          <a:p>
            <a:pPr marL="300038" indent="-300038">
              <a:lnSpc>
                <a:spcPct val="150000"/>
              </a:lnSpc>
              <a:buFont typeface="+mj-lt"/>
              <a:buAutoNum type="romanUcPeriod"/>
            </a:pPr>
            <a:r>
              <a:rPr lang="zh-CN" altLang="en-US" sz="1200" dirty="0">
                <a:latin typeface="Times New Roman" pitchFamily="18" charset="0"/>
                <a:cs typeface="Times New Roman" pitchFamily="18" charset="0"/>
              </a:rPr>
              <a:t>资源需求统计组件</a:t>
            </a:r>
            <a:r>
              <a:rPr lang="en-US" altLang="zh-CN" sz="1200" dirty="0" err="1">
                <a:latin typeface="Times New Roman" pitchFamily="18" charset="0"/>
                <a:cs typeface="Times New Roman" pitchFamily="18" charset="0"/>
              </a:rPr>
              <a:t>JobMonitor</a:t>
            </a:r>
            <a:r>
              <a:rPr lang="zh-CN" altLang="en-US" sz="1200" dirty="0">
                <a:latin typeface="Times New Roman" pitchFamily="18" charset="0"/>
                <a:cs typeface="Times New Roman" pitchFamily="18" charset="0"/>
              </a:rPr>
              <a:t>：查询记录作业信息及监控队列长度的变化</a:t>
            </a:r>
            <a:endParaRPr lang="en-US" altLang="zh-CN" sz="1350" dirty="0">
              <a:latin typeface="Times New Roman" pitchFamily="18" charset="0"/>
              <a:cs typeface="Times New Roman" pitchFamily="18" charset="0"/>
            </a:endParaRPr>
          </a:p>
          <a:p>
            <a:pPr marL="300038" indent="-300038">
              <a:lnSpc>
                <a:spcPct val="150000"/>
              </a:lnSpc>
              <a:buFont typeface="+mj-lt"/>
              <a:buAutoNum type="romanUcPeriod"/>
            </a:pPr>
            <a:r>
              <a:rPr lang="zh-CN" altLang="en-US" sz="1200" dirty="0">
                <a:latin typeface="Times New Roman" pitchFamily="18" charset="0"/>
                <a:cs typeface="Times New Roman" pitchFamily="18" charset="0"/>
              </a:rPr>
              <a:t>虚拟机启停控制组件</a:t>
            </a:r>
            <a:r>
              <a:rPr lang="en-US" altLang="zh-CN" sz="1200" dirty="0" err="1">
                <a:latin typeface="Times New Roman" pitchFamily="18" charset="0"/>
                <a:cs typeface="Times New Roman" pitchFamily="18" charset="0"/>
              </a:rPr>
              <a:t>NodeManager</a:t>
            </a:r>
            <a:r>
              <a:rPr lang="en-US" altLang="zh-CN" sz="1200" dirty="0">
                <a:latin typeface="Times New Roman" pitchFamily="18" charset="0"/>
                <a:cs typeface="Times New Roman" pitchFamily="18" charset="0"/>
              </a:rPr>
              <a:t>:</a:t>
            </a:r>
            <a:r>
              <a:rPr lang="zh-CN" altLang="en-US" sz="1200" dirty="0">
                <a:latin typeface="Times New Roman" pitchFamily="18" charset="0"/>
                <a:cs typeface="Times New Roman" pitchFamily="18" charset="0"/>
              </a:rPr>
              <a:t>：使用基于</a:t>
            </a:r>
            <a:r>
              <a:rPr lang="en-US" altLang="zh-CN" sz="1200" dirty="0" err="1">
                <a:latin typeface="Times New Roman" pitchFamily="18" charset="0"/>
                <a:cs typeface="Times New Roman" pitchFamily="18" charset="0"/>
              </a:rPr>
              <a:t>Openstack</a:t>
            </a:r>
            <a:r>
              <a:rPr lang="zh-CN" altLang="en-US" sz="1200" dirty="0">
                <a:latin typeface="Times New Roman" pitchFamily="18" charset="0"/>
                <a:cs typeface="Times New Roman" pitchFamily="18" charset="0"/>
              </a:rPr>
              <a:t>或者</a:t>
            </a:r>
            <a:r>
              <a:rPr lang="en-US" altLang="zh-CN" sz="1200" dirty="0" err="1" smtClean="0">
                <a:latin typeface="Times New Roman" pitchFamily="18" charset="0"/>
                <a:cs typeface="Times New Roman" pitchFamily="18" charset="0"/>
              </a:rPr>
              <a:t>Opennebula</a:t>
            </a:r>
            <a:r>
              <a:rPr lang="zh-CN" altLang="en-US" sz="1200" dirty="0" smtClean="0">
                <a:latin typeface="Times New Roman" pitchFamily="18" charset="0"/>
                <a:cs typeface="Times New Roman" pitchFamily="18" charset="0"/>
              </a:rPr>
              <a:t>的</a:t>
            </a:r>
            <a:r>
              <a:rPr lang="en-US" altLang="zh-CN" sz="1200" dirty="0">
                <a:latin typeface="Times New Roman" pitchFamily="18" charset="0"/>
                <a:cs typeface="Times New Roman" pitchFamily="18" charset="0"/>
              </a:rPr>
              <a:t>API</a:t>
            </a:r>
            <a:r>
              <a:rPr lang="zh-CN" altLang="en-US" sz="1200" dirty="0">
                <a:latin typeface="Times New Roman" pitchFamily="18" charset="0"/>
                <a:cs typeface="Times New Roman" pitchFamily="18" charset="0"/>
              </a:rPr>
              <a:t>来创建或销毁虚拟机</a:t>
            </a:r>
            <a:endParaRPr lang="en-US" altLang="zh-CN" sz="1350" dirty="0">
              <a:latin typeface="Times New Roman" pitchFamily="18" charset="0"/>
              <a:cs typeface="Times New Roman" pitchFamily="18" charset="0"/>
            </a:endParaRPr>
          </a:p>
          <a:p>
            <a:pPr marL="385763" indent="-385763">
              <a:lnSpc>
                <a:spcPct val="150000"/>
              </a:lnSpc>
              <a:buFont typeface="+mj-lt"/>
              <a:buAutoNum type="romanUcPeriod" startAt="3"/>
            </a:pPr>
            <a:r>
              <a:rPr lang="zh-CN" altLang="en-US" sz="1200" dirty="0">
                <a:latin typeface="Times New Roman" pitchFamily="18" charset="0"/>
                <a:cs typeface="Times New Roman" pitchFamily="18" charset="0"/>
              </a:rPr>
              <a:t>组件通信与生命周期控制</a:t>
            </a:r>
            <a:r>
              <a:rPr lang="en-US" altLang="zh-CN" sz="1200" dirty="0">
                <a:latin typeface="Times New Roman" pitchFamily="18" charset="0"/>
                <a:cs typeface="Times New Roman" pitchFamily="18" charset="0"/>
              </a:rPr>
              <a:t>DAEMON</a:t>
            </a:r>
            <a:r>
              <a:rPr lang="zh-CN" altLang="en-US" sz="1200" dirty="0">
                <a:latin typeface="Times New Roman" pitchFamily="18" charset="0"/>
                <a:cs typeface="Times New Roman" pitchFamily="18" charset="0"/>
              </a:rPr>
              <a:t>：守护进程，周期性调用</a:t>
            </a:r>
            <a:endParaRPr lang="en-US" altLang="zh-CN" sz="1200" dirty="0">
              <a:latin typeface="Times New Roman" pitchFamily="18" charset="0"/>
              <a:cs typeface="Times New Roman" pitchFamily="18" charset="0"/>
            </a:endParaRPr>
          </a:p>
          <a:p>
            <a:pPr marL="385763" indent="-385763">
              <a:lnSpc>
                <a:spcPct val="150000"/>
              </a:lnSpc>
              <a:buFont typeface="+mj-lt"/>
              <a:buAutoNum type="romanUcPeriod" startAt="3"/>
            </a:pPr>
            <a:endParaRPr lang="en-US" altLang="zh-CN" sz="1200" dirty="0">
              <a:latin typeface="Times New Roman" pitchFamily="18" charset="0"/>
              <a:cs typeface="Times New Roman" pitchFamily="18" charset="0"/>
            </a:endParaRPr>
          </a:p>
          <a:p>
            <a:pPr marL="214313" lvl="1" indent="-214313">
              <a:lnSpc>
                <a:spcPct val="150000"/>
              </a:lnSpc>
              <a:buFont typeface="Wingdings" panose="05000000000000000000" pitchFamily="2" charset="2"/>
              <a:buChar char="Ø"/>
            </a:pPr>
            <a:r>
              <a:rPr lang="zh-CN" altLang="en-US" sz="1350" dirty="0">
                <a:solidFill>
                  <a:srgbClr val="FF0000"/>
                </a:solidFill>
                <a:latin typeface="Times New Roman" pitchFamily="18" charset="0"/>
                <a:cs typeface="Times New Roman" pitchFamily="18" charset="0"/>
              </a:rPr>
              <a:t>虚拟资源配额服务</a:t>
            </a:r>
            <a:r>
              <a:rPr lang="en-US" altLang="zh-CN" sz="1350" dirty="0" err="1">
                <a:solidFill>
                  <a:srgbClr val="FF0000"/>
                </a:solidFill>
                <a:latin typeface="Times New Roman" pitchFamily="18" charset="0"/>
                <a:cs typeface="Times New Roman" pitchFamily="18" charset="0"/>
              </a:rPr>
              <a:t>VMQuota</a:t>
            </a:r>
            <a:r>
              <a:rPr lang="en-US" altLang="zh-CN" sz="1350" dirty="0">
                <a:solidFill>
                  <a:srgbClr val="FF0000"/>
                </a:solidFill>
                <a:latin typeface="Times New Roman" pitchFamily="18" charset="0"/>
                <a:cs typeface="Times New Roman" pitchFamily="18" charset="0"/>
              </a:rPr>
              <a:t>:</a:t>
            </a:r>
          </a:p>
          <a:p>
            <a:pPr marL="0" lvl="1">
              <a:lnSpc>
                <a:spcPct val="150000"/>
              </a:lnSpc>
            </a:pPr>
            <a:r>
              <a:rPr lang="en-US" altLang="zh-CN" sz="1200" dirty="0">
                <a:latin typeface="Times New Roman" pitchFamily="18" charset="0"/>
                <a:cs typeface="Times New Roman" pitchFamily="18" charset="0"/>
              </a:rPr>
              <a:t>           </a:t>
            </a:r>
            <a:r>
              <a:rPr lang="zh-CN" altLang="en-US" sz="1200" dirty="0" smtClean="0">
                <a:latin typeface="Times New Roman" pitchFamily="18" charset="0"/>
                <a:cs typeface="Times New Roman" pitchFamily="18" charset="0"/>
              </a:rPr>
              <a:t>不同队列的计算</a:t>
            </a:r>
            <a:r>
              <a:rPr lang="zh-CN" altLang="en-US" sz="1200" dirty="0">
                <a:latin typeface="Times New Roman" pitchFamily="18" charset="0"/>
                <a:cs typeface="Times New Roman" pitchFamily="18" charset="0"/>
              </a:rPr>
              <a:t>资源份额</a:t>
            </a:r>
            <a:r>
              <a:rPr lang="zh-CN" altLang="en-US" sz="1200" dirty="0" smtClean="0">
                <a:latin typeface="Times New Roman" pitchFamily="18" charset="0"/>
                <a:cs typeface="Times New Roman" pitchFamily="18" charset="0"/>
              </a:rPr>
              <a:t>管理</a:t>
            </a:r>
            <a:endParaRPr lang="en-US" altLang="zh-CN" sz="1200" dirty="0">
              <a:latin typeface="Times New Roman" pitchFamily="18" charset="0"/>
              <a:cs typeface="Times New Roman" pitchFamily="18" charset="0"/>
            </a:endParaRPr>
          </a:p>
          <a:p>
            <a:endParaRPr lang="zh-CN" altLang="en-US" sz="1350" dirty="0">
              <a:latin typeface="Times New Roman" pitchFamily="18" charset="0"/>
              <a:cs typeface="Times New Roman" pitchFamily="18" charset="0"/>
            </a:endParaRPr>
          </a:p>
        </p:txBody>
      </p:sp>
      <p:sp>
        <p:nvSpPr>
          <p:cNvPr id="3" name="日期占位符 2"/>
          <p:cNvSpPr>
            <a:spLocks noGrp="1"/>
          </p:cNvSpPr>
          <p:nvPr>
            <p:ph type="dt" sz="half" idx="10"/>
          </p:nvPr>
        </p:nvSpPr>
        <p:spPr/>
        <p:txBody>
          <a:bodyPr/>
          <a:lstStyle/>
          <a:p>
            <a:r>
              <a:rPr lang="en-US" altLang="zh-CN" dirty="0"/>
              <a:t>2017/07/05</a:t>
            </a:r>
            <a:endParaRPr lang="zh-CN" altLang="en-US" dirty="0"/>
          </a:p>
        </p:txBody>
      </p:sp>
      <p:sp>
        <p:nvSpPr>
          <p:cNvPr id="4" name="页脚占位符 3"/>
          <p:cNvSpPr>
            <a:spLocks noGrp="1"/>
          </p:cNvSpPr>
          <p:nvPr>
            <p:ph type="ftr" sz="quarter" idx="11"/>
          </p:nvPr>
        </p:nvSpPr>
        <p:spPr/>
        <p:txBody>
          <a:bodyPr/>
          <a:lstStyle/>
          <a:p>
            <a:r>
              <a:rPr lang="zh-CN" altLang="en-US" b="1" dirty="0">
                <a:latin typeface="黑体" panose="02010609060101010101" pitchFamily="49" charset="-122"/>
                <a:ea typeface="黑体" panose="02010609060101010101" pitchFamily="49" charset="-122"/>
                <a:cs typeface="Times New Roman" pitchFamily="18" charset="0"/>
              </a:rPr>
              <a:t>高能物理云平台中的弹性计算资源管理</a:t>
            </a:r>
          </a:p>
        </p:txBody>
      </p:sp>
      <p:sp>
        <p:nvSpPr>
          <p:cNvPr id="5" name="灯片编号占位符 4"/>
          <p:cNvSpPr>
            <a:spLocks noGrp="1"/>
          </p:cNvSpPr>
          <p:nvPr>
            <p:ph type="sldNum" sz="quarter" idx="12"/>
          </p:nvPr>
        </p:nvSpPr>
        <p:spPr/>
        <p:txBody>
          <a:bodyPr/>
          <a:lstStyle/>
          <a:p>
            <a:fld id="{3BDE6A9D-7EC1-4431-9FEF-91E3586C3854}" type="slidenum">
              <a:rPr lang="zh-CN" altLang="en-US" smtClean="0"/>
              <a:pPr/>
              <a:t>20</a:t>
            </a:fld>
            <a:r>
              <a:rPr lang="en-US" altLang="zh-CN" dirty="0" smtClean="0"/>
              <a:t>/28</a:t>
            </a:r>
            <a:endParaRPr lang="zh-CN" altLang="en-US" dirty="0"/>
          </a:p>
        </p:txBody>
      </p:sp>
      <p:sp>
        <p:nvSpPr>
          <p:cNvPr id="10" name="矩形 9"/>
          <p:cNvSpPr/>
          <p:nvPr/>
        </p:nvSpPr>
        <p:spPr>
          <a:xfrm>
            <a:off x="1646774" y="5006959"/>
            <a:ext cx="2670475" cy="276999"/>
          </a:xfrm>
          <a:prstGeom prst="rect">
            <a:avLst/>
          </a:prstGeom>
        </p:spPr>
        <p:txBody>
          <a:bodyPr wrap="none">
            <a:spAutoFit/>
          </a:bodyPr>
          <a:lstStyle/>
          <a:p>
            <a:r>
              <a:rPr lang="zh-CN" altLang="en-US" sz="1200" dirty="0">
                <a:latin typeface="Times New Roman" pitchFamily="18" charset="0"/>
                <a:cs typeface="Times New Roman" pitchFamily="18" charset="0"/>
              </a:rPr>
              <a:t>https://github.com/hep-gnu/VCondor.git</a:t>
            </a:r>
          </a:p>
        </p:txBody>
      </p:sp>
      <p:pic>
        <p:nvPicPr>
          <p:cNvPr id="8" name="图片 7"/>
          <p:cNvPicPr>
            <a:picLocks noChangeAspect="1"/>
          </p:cNvPicPr>
          <p:nvPr/>
        </p:nvPicPr>
        <p:blipFill>
          <a:blip r:embed="rId3"/>
          <a:stretch>
            <a:fillRect/>
          </a:stretch>
        </p:blipFill>
        <p:spPr>
          <a:xfrm>
            <a:off x="1285336" y="2617047"/>
            <a:ext cx="3410680" cy="2293282"/>
          </a:xfrm>
          <a:prstGeom prst="rect">
            <a:avLst/>
          </a:prstGeom>
        </p:spPr>
      </p:pic>
    </p:spTree>
    <p:extLst>
      <p:ext uri="{BB962C8B-B14F-4D97-AF65-F5344CB8AC3E}">
        <p14:creationId xmlns:p14="http://schemas.microsoft.com/office/powerpoint/2010/main" val="33349208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US" altLang="zh-CN" dirty="0"/>
              <a:t>2017/07/05</a:t>
            </a:r>
            <a:endParaRPr lang="zh-CN" altLang="en-US" dirty="0"/>
          </a:p>
        </p:txBody>
      </p:sp>
      <p:sp>
        <p:nvSpPr>
          <p:cNvPr id="3" name="页脚占位符 2"/>
          <p:cNvSpPr>
            <a:spLocks noGrp="1"/>
          </p:cNvSpPr>
          <p:nvPr>
            <p:ph type="ftr" sz="quarter" idx="11"/>
          </p:nvPr>
        </p:nvSpPr>
        <p:spPr/>
        <p:txBody>
          <a:bodyPr/>
          <a:lstStyle/>
          <a:p>
            <a:r>
              <a:rPr lang="zh-CN" altLang="en-US" b="1" dirty="0">
                <a:latin typeface="黑体" panose="02010609060101010101" pitchFamily="49" charset="-122"/>
                <a:ea typeface="黑体" panose="02010609060101010101" pitchFamily="49" charset="-122"/>
                <a:cs typeface="Times New Roman" pitchFamily="18" charset="0"/>
              </a:rPr>
              <a:t>高能物理云平台中的弹性计算资源管理</a:t>
            </a:r>
          </a:p>
        </p:txBody>
      </p:sp>
      <p:sp>
        <p:nvSpPr>
          <p:cNvPr id="4" name="灯片编号占位符 3"/>
          <p:cNvSpPr>
            <a:spLocks noGrp="1"/>
          </p:cNvSpPr>
          <p:nvPr>
            <p:ph type="sldNum" sz="quarter" idx="12"/>
          </p:nvPr>
        </p:nvSpPr>
        <p:spPr/>
        <p:txBody>
          <a:bodyPr/>
          <a:lstStyle/>
          <a:p>
            <a:fld id="{3BDE6A9D-7EC1-4431-9FEF-91E3586C3854}" type="slidenum">
              <a:rPr lang="zh-CN" altLang="en-US" smtClean="0"/>
              <a:pPr/>
              <a:t>21</a:t>
            </a:fld>
            <a:r>
              <a:rPr lang="en-US" altLang="zh-CN" dirty="0" smtClean="0"/>
              <a:t>/28</a:t>
            </a:r>
            <a:endParaRPr lang="zh-CN" altLang="en-US" dirty="0"/>
          </a:p>
        </p:txBody>
      </p:sp>
      <p:sp>
        <p:nvSpPr>
          <p:cNvPr id="9" name="标题 1"/>
          <p:cNvSpPr txBox="1">
            <a:spLocks/>
          </p:cNvSpPr>
          <p:nvPr/>
        </p:nvSpPr>
        <p:spPr>
          <a:xfrm>
            <a:off x="1143000" y="271609"/>
            <a:ext cx="6858000" cy="992456"/>
          </a:xfrm>
          <a:prstGeom prst="rect">
            <a:avLst/>
          </a:prstGeom>
          <a:noFill/>
        </p:spPr>
        <p:txBody>
          <a:bodyPr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zh-CN" sz="2100" dirty="0">
                <a:solidFill>
                  <a:schemeClr val="bg1"/>
                </a:solidFill>
                <a:latin typeface="Times New Roman" pitchFamily="18" charset="0"/>
                <a:cs typeface="Times New Roman" pitchFamily="18" charset="0"/>
              </a:rPr>
              <a:t>(1) JobMonitor:</a:t>
            </a:r>
            <a:r>
              <a:rPr lang="zh-CN" altLang="en-US" sz="2100" dirty="0">
                <a:solidFill>
                  <a:schemeClr val="bg1"/>
                </a:solidFill>
                <a:latin typeface="Times New Roman" pitchFamily="18" charset="0"/>
                <a:cs typeface="Times New Roman" pitchFamily="18" charset="0"/>
              </a:rPr>
              <a:t>分析作业需求</a:t>
            </a:r>
          </a:p>
        </p:txBody>
      </p:sp>
      <p:pic>
        <p:nvPicPr>
          <p:cNvPr id="5" name="图片 4"/>
          <p:cNvPicPr>
            <a:picLocks noChangeAspect="1"/>
          </p:cNvPicPr>
          <p:nvPr/>
        </p:nvPicPr>
        <p:blipFill>
          <a:blip r:embed="rId3"/>
          <a:stretch>
            <a:fillRect/>
          </a:stretch>
        </p:blipFill>
        <p:spPr>
          <a:xfrm>
            <a:off x="655841" y="2077839"/>
            <a:ext cx="5601201" cy="2368180"/>
          </a:xfrm>
          <a:prstGeom prst="rect">
            <a:avLst/>
          </a:prstGeom>
        </p:spPr>
      </p:pic>
      <p:sp>
        <p:nvSpPr>
          <p:cNvPr id="8" name="圆角矩形标注 7"/>
          <p:cNvSpPr/>
          <p:nvPr/>
        </p:nvSpPr>
        <p:spPr>
          <a:xfrm>
            <a:off x="3954032" y="3917312"/>
            <a:ext cx="1975104" cy="874058"/>
          </a:xfrm>
          <a:prstGeom prst="wedgeRoundRectCallout">
            <a:avLst>
              <a:gd name="adj1" fmla="val -58538"/>
              <a:gd name="adj2" fmla="val -52664"/>
              <a:gd name="adj3" fmla="val 1666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10" name="图片 9"/>
          <p:cNvPicPr>
            <a:picLocks noChangeAspect="1"/>
          </p:cNvPicPr>
          <p:nvPr/>
        </p:nvPicPr>
        <p:blipFill>
          <a:blip r:embed="rId4"/>
          <a:stretch>
            <a:fillRect/>
          </a:stretch>
        </p:blipFill>
        <p:spPr>
          <a:xfrm>
            <a:off x="4008689" y="3997986"/>
            <a:ext cx="1865790" cy="712709"/>
          </a:xfrm>
          <a:prstGeom prst="rect">
            <a:avLst/>
          </a:prstGeom>
          <a:ln w="15875">
            <a:noFill/>
          </a:ln>
          <a:effectLst>
            <a:outerShdw blurRad="50800" dist="38100" dir="2700000" algn="tl" rotWithShape="0">
              <a:prstClr val="black">
                <a:alpha val="40000"/>
              </a:prstClr>
            </a:outerShdw>
          </a:effectLst>
        </p:spPr>
      </p:pic>
      <p:sp>
        <p:nvSpPr>
          <p:cNvPr id="7" name="文本框 6"/>
          <p:cNvSpPr txBox="1"/>
          <p:nvPr/>
        </p:nvSpPr>
        <p:spPr>
          <a:xfrm>
            <a:off x="6457950" y="2713619"/>
            <a:ext cx="2168611" cy="2862322"/>
          </a:xfrm>
          <a:prstGeom prst="rect">
            <a:avLst/>
          </a:prstGeom>
          <a:noFill/>
        </p:spPr>
        <p:txBody>
          <a:bodyPr wrap="square" rtlCol="0">
            <a:spAutoFit/>
          </a:bodyPr>
          <a:lstStyle/>
          <a:p>
            <a:pPr>
              <a:lnSpc>
                <a:spcPct val="150000"/>
              </a:lnSpc>
            </a:pPr>
            <a:r>
              <a:rPr lang="en-US" altLang="zh-CN" sz="1200" dirty="0" err="1"/>
              <a:t>IHEPCloud</a:t>
            </a:r>
            <a:r>
              <a:rPr lang="en-US" altLang="zh-CN" sz="1200" dirty="0"/>
              <a:t>:</a:t>
            </a:r>
          </a:p>
          <a:p>
            <a:pPr marL="214313" indent="-214313">
              <a:lnSpc>
                <a:spcPct val="150000"/>
              </a:lnSpc>
              <a:buFont typeface="Arial" panose="020B0604020202020204" pitchFamily="34" charset="0"/>
              <a:buChar char="•"/>
            </a:pPr>
            <a:r>
              <a:rPr lang="zh-CN" altLang="en-US" sz="1200" dirty="0"/>
              <a:t>高能所虚拟计算云平台</a:t>
            </a:r>
            <a:endParaRPr lang="en-US" altLang="zh-CN" sz="1200" dirty="0"/>
          </a:p>
          <a:p>
            <a:pPr marL="214313" indent="-214313">
              <a:lnSpc>
                <a:spcPct val="150000"/>
              </a:lnSpc>
              <a:buFont typeface="Arial" panose="020B0604020202020204" pitchFamily="34" charset="0"/>
              <a:buChar char="•"/>
            </a:pPr>
            <a:r>
              <a:rPr lang="zh-CN" altLang="en-US" sz="1200" dirty="0" smtClean="0"/>
              <a:t>修改后的</a:t>
            </a:r>
            <a:r>
              <a:rPr lang="en-US" altLang="zh-CN" sz="1200" dirty="0" err="1" smtClean="0"/>
              <a:t>HTCondor</a:t>
            </a:r>
            <a:r>
              <a:rPr lang="en-US" altLang="zh-CN" sz="1200" dirty="0" smtClean="0"/>
              <a:t> </a:t>
            </a:r>
            <a:r>
              <a:rPr lang="en-US" altLang="zh-CN" sz="1200" dirty="0"/>
              <a:t>version:8.2.5</a:t>
            </a:r>
          </a:p>
          <a:p>
            <a:pPr marL="214313" indent="-214313">
              <a:lnSpc>
                <a:spcPct val="150000"/>
              </a:lnSpc>
              <a:buFont typeface="Arial" panose="020B0604020202020204" pitchFamily="34" charset="0"/>
              <a:buChar char="•"/>
            </a:pPr>
            <a:r>
              <a:rPr lang="zh-CN" altLang="en-US" sz="1200" dirty="0"/>
              <a:t>基于</a:t>
            </a:r>
            <a:r>
              <a:rPr lang="en-US" altLang="zh-CN" sz="1200" dirty="0" err="1"/>
              <a:t>Openstack</a:t>
            </a:r>
            <a:r>
              <a:rPr lang="en-US" altLang="zh-CN" sz="1200" dirty="0"/>
              <a:t> kilo </a:t>
            </a:r>
            <a:r>
              <a:rPr lang="zh-CN" altLang="en-US" sz="1200" dirty="0"/>
              <a:t>版本，为不同高能物理实验制作不同虚拟机镜像</a:t>
            </a:r>
            <a:endParaRPr lang="en-US" altLang="zh-CN" sz="1200" dirty="0"/>
          </a:p>
          <a:p>
            <a:pPr marL="214313" indent="-214313">
              <a:lnSpc>
                <a:spcPct val="150000"/>
              </a:lnSpc>
              <a:buFont typeface="Arial" panose="020B0604020202020204" pitchFamily="34" charset="0"/>
              <a:buChar char="•"/>
            </a:pPr>
            <a:r>
              <a:rPr lang="zh-CN" altLang="en-US" sz="1200" dirty="0"/>
              <a:t>为多个高能物理实验如</a:t>
            </a:r>
            <a:r>
              <a:rPr lang="en-US" altLang="zh-CN" sz="1200" dirty="0"/>
              <a:t>LHAASO, JUNO</a:t>
            </a:r>
            <a:r>
              <a:rPr lang="zh-CN" altLang="en-US" sz="1200" dirty="0"/>
              <a:t>和</a:t>
            </a:r>
            <a:r>
              <a:rPr lang="en-US" altLang="zh-CN" sz="1200" dirty="0"/>
              <a:t>CEPC </a:t>
            </a:r>
            <a:r>
              <a:rPr lang="zh-CN" altLang="en-US" sz="1200" dirty="0"/>
              <a:t>提供支持</a:t>
            </a:r>
          </a:p>
        </p:txBody>
      </p:sp>
      <p:sp>
        <p:nvSpPr>
          <p:cNvPr id="11" name="文本框 10"/>
          <p:cNvSpPr txBox="1"/>
          <p:nvPr/>
        </p:nvSpPr>
        <p:spPr>
          <a:xfrm>
            <a:off x="50754" y="4969852"/>
            <a:ext cx="3957935" cy="507831"/>
          </a:xfrm>
          <a:prstGeom prst="rect">
            <a:avLst/>
          </a:prstGeom>
          <a:noFill/>
        </p:spPr>
        <p:txBody>
          <a:bodyPr wrap="square" rtlCol="0">
            <a:spAutoFit/>
          </a:bodyPr>
          <a:lstStyle/>
          <a:p>
            <a:r>
              <a:rPr lang="zh-CN" altLang="en-US" sz="1350" dirty="0"/>
              <a:t>使用基于 </a:t>
            </a:r>
            <a:r>
              <a:rPr lang="en-US" altLang="zh-CN" sz="1350" dirty="0"/>
              <a:t>XML</a:t>
            </a:r>
            <a:r>
              <a:rPr lang="zh-CN" altLang="en-US" sz="1350" dirty="0"/>
              <a:t>协议的 </a:t>
            </a:r>
            <a:r>
              <a:rPr lang="en-US" altLang="zh-CN" sz="1350" dirty="0"/>
              <a:t>soap API </a:t>
            </a:r>
            <a:r>
              <a:rPr lang="zh-CN" altLang="en-US" sz="1350" dirty="0"/>
              <a:t>进行通讯</a:t>
            </a:r>
            <a:br>
              <a:rPr lang="zh-CN" altLang="en-US" sz="1350" dirty="0"/>
            </a:br>
            <a:endParaRPr lang="zh-CN" altLang="en-US" sz="1350" dirty="0"/>
          </a:p>
        </p:txBody>
      </p:sp>
    </p:spTree>
    <p:extLst>
      <p:ext uri="{BB962C8B-B14F-4D97-AF65-F5344CB8AC3E}">
        <p14:creationId xmlns:p14="http://schemas.microsoft.com/office/powerpoint/2010/main" val="28065266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668785" y="1945659"/>
            <a:ext cx="3651474" cy="4468916"/>
          </a:xfrm>
          <a:prstGeom prst="rect">
            <a:avLst/>
          </a:prstGeom>
          <a:noFill/>
        </p:spPr>
        <p:txBody>
          <a:bodyPr wrap="square" rtlCol="0">
            <a:spAutoFit/>
          </a:bodyPr>
          <a:lstStyle/>
          <a:p>
            <a:pPr marL="214313" indent="-214313">
              <a:lnSpc>
                <a:spcPct val="120000"/>
              </a:lnSpc>
              <a:buFont typeface="Arial" panose="020B0604020202020204" pitchFamily="34" charset="0"/>
              <a:buChar char="•"/>
            </a:pPr>
            <a:r>
              <a:rPr lang="en-US" altLang="zh-CN" b="1" i="1" dirty="0">
                <a:solidFill>
                  <a:srgbClr val="C00000"/>
                </a:solidFill>
              </a:rPr>
              <a:t>VM Class</a:t>
            </a:r>
          </a:p>
          <a:p>
            <a:pPr>
              <a:lnSpc>
                <a:spcPct val="120000"/>
              </a:lnSpc>
            </a:pPr>
            <a:r>
              <a:rPr lang="zh-CN" altLang="en-US" sz="1200" dirty="0"/>
              <a:t>      </a:t>
            </a:r>
            <a:r>
              <a:rPr lang="en-US" altLang="zh-CN" sz="1200" dirty="0"/>
              <a:t>—</a:t>
            </a:r>
            <a:r>
              <a:rPr lang="zh-CN" altLang="en-US" sz="1200" dirty="0"/>
              <a:t>存储虚拟机相关属性，如主机名，所属计算队列和计算节点状态等</a:t>
            </a:r>
            <a:endParaRPr lang="en-US" altLang="zh-CN" sz="1200" dirty="0">
              <a:latin typeface="Times New Roman" panose="02020603050405020304" pitchFamily="18" charset="0"/>
              <a:cs typeface="Times New Roman" panose="02020603050405020304" pitchFamily="18" charset="0"/>
            </a:endParaRPr>
          </a:p>
          <a:p>
            <a:pPr marL="214313" indent="-214313">
              <a:lnSpc>
                <a:spcPct val="120000"/>
              </a:lnSpc>
              <a:buFont typeface="Arial" panose="020B0604020202020204" pitchFamily="34" charset="0"/>
              <a:buChar char="•"/>
            </a:pPr>
            <a:r>
              <a:rPr lang="en-US" altLang="zh-CN" b="1" i="1" dirty="0" err="1">
                <a:solidFill>
                  <a:srgbClr val="C00000"/>
                </a:solidFill>
              </a:rPr>
              <a:t>Icluster</a:t>
            </a:r>
            <a:r>
              <a:rPr lang="en-US" altLang="zh-CN" b="1" i="1" dirty="0">
                <a:solidFill>
                  <a:srgbClr val="C00000"/>
                </a:solidFill>
              </a:rPr>
              <a:t> Abstract Class </a:t>
            </a:r>
          </a:p>
          <a:p>
            <a:pPr>
              <a:lnSpc>
                <a:spcPct val="120000"/>
              </a:lnSpc>
            </a:pPr>
            <a:r>
              <a:rPr lang="en-US" altLang="zh-CN" sz="1350" dirty="0"/>
              <a:t>      —</a:t>
            </a:r>
            <a:r>
              <a:rPr lang="zh-CN" altLang="en-US" sz="1200" dirty="0">
                <a:latin typeface="Times New Roman" panose="02020603050405020304" pitchFamily="18" charset="0"/>
                <a:cs typeface="Times New Roman" panose="02020603050405020304" pitchFamily="18" charset="0"/>
              </a:rPr>
              <a:t>实现该接口可支持对接多种云计算平台，如</a:t>
            </a:r>
            <a:r>
              <a:rPr lang="en-US" altLang="zh-CN" sz="1200" dirty="0" err="1">
                <a:latin typeface="Times New Roman" panose="02020603050405020304" pitchFamily="18" charset="0"/>
                <a:cs typeface="Times New Roman" panose="02020603050405020304" pitchFamily="18" charset="0"/>
              </a:rPr>
              <a:t>Openstack</a:t>
            </a:r>
            <a:r>
              <a:rPr lang="zh-CN" altLang="en-US" sz="1200" dirty="0">
                <a:latin typeface="Times New Roman" panose="02020603050405020304" pitchFamily="18" charset="0"/>
                <a:cs typeface="Times New Roman" panose="02020603050405020304" pitchFamily="18" charset="0"/>
              </a:rPr>
              <a:t>， </a:t>
            </a:r>
            <a:r>
              <a:rPr lang="en-US" altLang="zh-CN" sz="1200" dirty="0" err="1">
                <a:latin typeface="Times New Roman" panose="02020603050405020304" pitchFamily="18" charset="0"/>
                <a:cs typeface="Times New Roman" panose="02020603050405020304" pitchFamily="18" charset="0"/>
              </a:rPr>
              <a:t>OpenNebula</a:t>
            </a:r>
            <a:r>
              <a:rPr lang="en-US" altLang="zh-CN" sz="1200" dirty="0">
                <a:latin typeface="Times New Roman" panose="02020603050405020304" pitchFamily="18" charset="0"/>
                <a:cs typeface="Times New Roman" panose="02020603050405020304" pitchFamily="18" charset="0"/>
              </a:rPr>
              <a:t>, AWS EC2</a:t>
            </a:r>
            <a:r>
              <a:rPr lang="zh-CN" altLang="en-US" sz="1200" dirty="0">
                <a:latin typeface="Times New Roman" panose="02020603050405020304" pitchFamily="18" charset="0"/>
                <a:cs typeface="Times New Roman" panose="02020603050405020304" pitchFamily="18" charset="0"/>
              </a:rPr>
              <a:t>等</a:t>
            </a:r>
            <a:endParaRPr lang="en-US" altLang="zh-CN" sz="1200" dirty="0">
              <a:latin typeface="Times New Roman" panose="02020603050405020304" pitchFamily="18" charset="0"/>
              <a:cs typeface="Times New Roman" panose="02020603050405020304" pitchFamily="18" charset="0"/>
            </a:endParaRPr>
          </a:p>
          <a:p>
            <a:pPr marL="257175" indent="-257175">
              <a:lnSpc>
                <a:spcPct val="120000"/>
              </a:lnSpc>
              <a:buFont typeface="Arial" panose="020B0604020202020204" pitchFamily="34" charset="0"/>
              <a:buChar char="•"/>
            </a:pPr>
            <a:r>
              <a:rPr lang="en-US" altLang="zh-CN" b="1" i="1" dirty="0" err="1">
                <a:solidFill>
                  <a:srgbClr val="C00000"/>
                </a:solidFill>
              </a:rPr>
              <a:t>Openstack</a:t>
            </a:r>
            <a:r>
              <a:rPr lang="en-US" altLang="zh-CN" b="1" i="1" dirty="0">
                <a:solidFill>
                  <a:srgbClr val="C00000"/>
                </a:solidFill>
              </a:rPr>
              <a:t> Cluster Class</a:t>
            </a:r>
          </a:p>
          <a:p>
            <a:pPr>
              <a:lnSpc>
                <a:spcPct val="120000"/>
              </a:lnSpc>
            </a:pPr>
            <a:r>
              <a:rPr lang="en-US" altLang="zh-CN" sz="1350" dirty="0"/>
              <a:t>       —</a:t>
            </a:r>
            <a:r>
              <a:rPr lang="zh-CN" altLang="en-US" sz="1350" dirty="0"/>
              <a:t>通过实现</a:t>
            </a:r>
            <a:r>
              <a:rPr lang="en-US" altLang="zh-CN" sz="1350" dirty="0"/>
              <a:t>REST</a:t>
            </a:r>
            <a:r>
              <a:rPr lang="zh-CN" altLang="en-US" sz="1350" dirty="0"/>
              <a:t>风格的</a:t>
            </a:r>
            <a:r>
              <a:rPr lang="en-US" altLang="zh-CN" sz="1350" dirty="0"/>
              <a:t>API</a:t>
            </a:r>
            <a:r>
              <a:rPr lang="zh-CN" altLang="en-US" sz="1350" dirty="0"/>
              <a:t>，与</a:t>
            </a:r>
            <a:r>
              <a:rPr lang="en-US" altLang="zh-CN" sz="1350" dirty="0" err="1"/>
              <a:t>Openstack</a:t>
            </a:r>
            <a:r>
              <a:rPr lang="en-US" altLang="zh-CN" sz="1350" dirty="0"/>
              <a:t> </a:t>
            </a:r>
            <a:r>
              <a:rPr lang="zh-CN" altLang="en-US" sz="1350" dirty="0"/>
              <a:t>中的</a:t>
            </a:r>
            <a:r>
              <a:rPr lang="en-US" altLang="zh-CN" sz="1350" dirty="0"/>
              <a:t>Nova</a:t>
            </a:r>
            <a:r>
              <a:rPr lang="zh-CN" altLang="en-US" sz="1350" dirty="0"/>
              <a:t>组件通信，控制相应虚拟机的启停动作</a:t>
            </a:r>
            <a:endParaRPr lang="en-US" altLang="zh-CN" sz="1200" dirty="0">
              <a:latin typeface="Times New Roman" panose="02020603050405020304" pitchFamily="18" charset="0"/>
              <a:cs typeface="Times New Roman" panose="02020603050405020304" pitchFamily="18" charset="0"/>
            </a:endParaRPr>
          </a:p>
          <a:p>
            <a:pPr marL="214313" indent="-214313">
              <a:lnSpc>
                <a:spcPct val="120000"/>
              </a:lnSpc>
              <a:buFont typeface="Arial" panose="020B0604020202020204" pitchFamily="34" charset="0"/>
              <a:buChar char="•"/>
            </a:pPr>
            <a:r>
              <a:rPr lang="en-US" altLang="zh-CN" b="1" i="1" dirty="0" err="1">
                <a:solidFill>
                  <a:srgbClr val="C00000"/>
                </a:solidFill>
              </a:rPr>
              <a:t>ResourcePool</a:t>
            </a:r>
            <a:r>
              <a:rPr lang="en-US" altLang="zh-CN" b="1" i="1" dirty="0">
                <a:solidFill>
                  <a:srgbClr val="C00000"/>
                </a:solidFill>
              </a:rPr>
              <a:t> Class</a:t>
            </a:r>
          </a:p>
          <a:p>
            <a:pPr>
              <a:lnSpc>
                <a:spcPct val="120000"/>
              </a:lnSpc>
            </a:pPr>
            <a:r>
              <a:rPr lang="en-US" altLang="zh-CN" sz="1350" dirty="0"/>
              <a:t>        —</a:t>
            </a:r>
            <a:r>
              <a:rPr lang="zh-CN" altLang="en-US" sz="1350" dirty="0"/>
              <a:t>虚拟资源池类为跨多个云计算平台的虚拟计算资源的管理提供支持</a:t>
            </a:r>
            <a:endParaRPr lang="en-US" altLang="zh-CN" sz="1350" dirty="0"/>
          </a:p>
          <a:p>
            <a:pPr marL="214313" indent="-214313">
              <a:lnSpc>
                <a:spcPct val="120000"/>
              </a:lnSpc>
              <a:buFont typeface="Arial" panose="020B0604020202020204" pitchFamily="34" charset="0"/>
              <a:buChar char="•"/>
            </a:pPr>
            <a:r>
              <a:rPr lang="zh-CN" altLang="en-US" b="1" dirty="0">
                <a:solidFill>
                  <a:srgbClr val="C00000"/>
                </a:solidFill>
              </a:rPr>
              <a:t>设计两级缓冲池以应对作业瞬时峰值的压力</a:t>
            </a:r>
            <a:endParaRPr lang="en-US" altLang="zh-CN" b="1" dirty="0">
              <a:solidFill>
                <a:srgbClr val="C00000"/>
              </a:solidFill>
            </a:endParaRPr>
          </a:p>
          <a:p>
            <a:pPr>
              <a:lnSpc>
                <a:spcPct val="120000"/>
              </a:lnSpc>
            </a:pPr>
            <a:endParaRPr lang="zh-CN" altLang="en-US" sz="1200" dirty="0">
              <a:latin typeface="Times New Roman" panose="02020603050405020304" pitchFamily="18" charset="0"/>
              <a:cs typeface="Times New Roman" panose="02020603050405020304" pitchFamily="18" charset="0"/>
            </a:endParaRPr>
          </a:p>
        </p:txBody>
      </p:sp>
      <p:sp>
        <p:nvSpPr>
          <p:cNvPr id="12" name="圆角矩形 11"/>
          <p:cNvSpPr/>
          <p:nvPr/>
        </p:nvSpPr>
        <p:spPr>
          <a:xfrm>
            <a:off x="4952055" y="2139256"/>
            <a:ext cx="3080081" cy="270804"/>
          </a:xfrm>
          <a:prstGeom prst="roundRect">
            <a:avLst>
              <a:gd name="adj" fmla="val 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文本框 12"/>
          <p:cNvSpPr txBox="1"/>
          <p:nvPr/>
        </p:nvSpPr>
        <p:spPr>
          <a:xfrm>
            <a:off x="5722547" y="2140560"/>
            <a:ext cx="1881605" cy="300082"/>
          </a:xfrm>
          <a:prstGeom prst="rect">
            <a:avLst/>
          </a:prstGeom>
          <a:noFill/>
        </p:spPr>
        <p:txBody>
          <a:bodyPr wrap="none" rtlCol="0">
            <a:spAutoFit/>
          </a:bodyPr>
          <a:lstStyle/>
          <a:p>
            <a:r>
              <a:rPr lang="en-US" altLang="zh-CN" sz="1350" dirty="0" err="1"/>
              <a:t>Openstack</a:t>
            </a:r>
            <a:r>
              <a:rPr lang="en-US" altLang="zh-CN" sz="1350" dirty="0"/>
              <a:t> VM Manager</a:t>
            </a:r>
            <a:endParaRPr lang="zh-CN" altLang="en-US" sz="1350" dirty="0"/>
          </a:p>
        </p:txBody>
      </p:sp>
      <p:sp>
        <p:nvSpPr>
          <p:cNvPr id="14" name="上箭头 13"/>
          <p:cNvSpPr/>
          <p:nvPr/>
        </p:nvSpPr>
        <p:spPr>
          <a:xfrm>
            <a:off x="6640249" y="2448135"/>
            <a:ext cx="176039" cy="54686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下箭头 20"/>
          <p:cNvSpPr/>
          <p:nvPr/>
        </p:nvSpPr>
        <p:spPr>
          <a:xfrm>
            <a:off x="6305296" y="2463931"/>
            <a:ext cx="158079" cy="5382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文本框 21"/>
          <p:cNvSpPr txBox="1"/>
          <p:nvPr/>
        </p:nvSpPr>
        <p:spPr>
          <a:xfrm>
            <a:off x="5228854" y="2575489"/>
            <a:ext cx="1181734" cy="253916"/>
          </a:xfrm>
          <a:prstGeom prst="rect">
            <a:avLst/>
          </a:prstGeom>
          <a:noFill/>
        </p:spPr>
        <p:txBody>
          <a:bodyPr wrap="none" rtlCol="0">
            <a:spAutoFit/>
          </a:bodyPr>
          <a:lstStyle/>
          <a:p>
            <a:r>
              <a:rPr lang="en-US" altLang="zh-CN" sz="1050" dirty="0"/>
              <a:t>Create/Delete VM</a:t>
            </a:r>
            <a:endParaRPr lang="zh-CN" altLang="en-US" sz="1050" dirty="0"/>
          </a:p>
        </p:txBody>
      </p:sp>
      <p:sp>
        <p:nvSpPr>
          <p:cNvPr id="23" name="文本框 22"/>
          <p:cNvSpPr txBox="1"/>
          <p:nvPr/>
        </p:nvSpPr>
        <p:spPr>
          <a:xfrm>
            <a:off x="6773822" y="2588355"/>
            <a:ext cx="620683" cy="253916"/>
          </a:xfrm>
          <a:prstGeom prst="rect">
            <a:avLst/>
          </a:prstGeom>
          <a:noFill/>
        </p:spPr>
        <p:txBody>
          <a:bodyPr wrap="none" rtlCol="0">
            <a:spAutoFit/>
          </a:bodyPr>
          <a:lstStyle/>
          <a:p>
            <a:r>
              <a:rPr lang="en-US" altLang="zh-CN" sz="1050" dirty="0"/>
              <a:t>VM info</a:t>
            </a:r>
            <a:endParaRPr lang="zh-CN" altLang="en-US" sz="1050" dirty="0"/>
          </a:p>
        </p:txBody>
      </p:sp>
      <p:sp>
        <p:nvSpPr>
          <p:cNvPr id="24" name="圆角矩形 23"/>
          <p:cNvSpPr/>
          <p:nvPr/>
        </p:nvSpPr>
        <p:spPr>
          <a:xfrm>
            <a:off x="4952056" y="3049601"/>
            <a:ext cx="3097015" cy="329670"/>
          </a:xfrm>
          <a:prstGeom prst="roundRect">
            <a:avLst>
              <a:gd name="adj" fmla="val 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文本框 24"/>
          <p:cNvSpPr txBox="1"/>
          <p:nvPr/>
        </p:nvSpPr>
        <p:spPr>
          <a:xfrm>
            <a:off x="5566502" y="3082222"/>
            <a:ext cx="800219" cy="300082"/>
          </a:xfrm>
          <a:prstGeom prst="rect">
            <a:avLst/>
          </a:prstGeom>
          <a:noFill/>
        </p:spPr>
        <p:txBody>
          <a:bodyPr wrap="none" rtlCol="0">
            <a:spAutoFit/>
          </a:bodyPr>
          <a:lstStyle/>
          <a:p>
            <a:r>
              <a:rPr lang="en-US" altLang="zh-CN" sz="1350" dirty="0"/>
              <a:t>&lt;object&gt;</a:t>
            </a:r>
            <a:endParaRPr lang="zh-CN" altLang="en-US" sz="1350" dirty="0"/>
          </a:p>
        </p:txBody>
      </p:sp>
      <p:sp>
        <p:nvSpPr>
          <p:cNvPr id="26" name="文本框 25"/>
          <p:cNvSpPr txBox="1"/>
          <p:nvPr/>
        </p:nvSpPr>
        <p:spPr>
          <a:xfrm>
            <a:off x="6790975" y="3084139"/>
            <a:ext cx="800219" cy="300082"/>
          </a:xfrm>
          <a:prstGeom prst="rect">
            <a:avLst/>
          </a:prstGeom>
          <a:noFill/>
        </p:spPr>
        <p:txBody>
          <a:bodyPr wrap="none" rtlCol="0">
            <a:spAutoFit/>
          </a:bodyPr>
          <a:lstStyle/>
          <a:p>
            <a:r>
              <a:rPr lang="en-US" altLang="zh-CN" sz="1350" dirty="0"/>
              <a:t>&lt;object&gt;</a:t>
            </a:r>
            <a:endParaRPr lang="zh-CN" altLang="en-US" sz="1350" dirty="0"/>
          </a:p>
        </p:txBody>
      </p:sp>
      <p:cxnSp>
        <p:nvCxnSpPr>
          <p:cNvPr id="27" name="直接连接符 26"/>
          <p:cNvCxnSpPr>
            <a:stCxn id="25" idx="3"/>
            <a:endCxn id="26" idx="1"/>
          </p:cNvCxnSpPr>
          <p:nvPr/>
        </p:nvCxnSpPr>
        <p:spPr>
          <a:xfrm>
            <a:off x="6366721" y="3232263"/>
            <a:ext cx="424254" cy="1917"/>
          </a:xfrm>
          <a:prstGeom prst="line">
            <a:avLst/>
          </a:prstGeom>
          <a:ln w="25400">
            <a:solidFill>
              <a:schemeClr val="accent6">
                <a:lumMod val="75000"/>
              </a:schemeClr>
            </a:solidFill>
            <a:prstDash val="lgDash"/>
            <a:headEnd type="none"/>
            <a:tailEnd type="arrow"/>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4970392" y="3203489"/>
            <a:ext cx="760750" cy="415498"/>
          </a:xfrm>
          <a:prstGeom prst="rect">
            <a:avLst/>
          </a:prstGeom>
          <a:noFill/>
        </p:spPr>
        <p:txBody>
          <a:bodyPr wrap="square" rtlCol="0">
            <a:spAutoFit/>
          </a:bodyPr>
          <a:lstStyle/>
          <a:p>
            <a:r>
              <a:rPr lang="en-US" altLang="zh-CN" sz="1050" dirty="0"/>
              <a:t>REST Client</a:t>
            </a:r>
            <a:endParaRPr lang="zh-CN" altLang="en-US" sz="1050" dirty="0"/>
          </a:p>
        </p:txBody>
      </p:sp>
      <p:cxnSp>
        <p:nvCxnSpPr>
          <p:cNvPr id="29" name="直接连接符 28"/>
          <p:cNvCxnSpPr/>
          <p:nvPr/>
        </p:nvCxnSpPr>
        <p:spPr>
          <a:xfrm flipV="1">
            <a:off x="4976727" y="3604321"/>
            <a:ext cx="3204195" cy="1"/>
          </a:xfrm>
          <a:prstGeom prst="line">
            <a:avLst/>
          </a:prstGeom>
          <a:ln w="2540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5862553" y="3412357"/>
            <a:ext cx="600823" cy="419204"/>
          </a:xfrm>
          <a:prstGeom prst="line">
            <a:avLst/>
          </a:prstGeom>
          <a:ln w="254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6801258" y="3406738"/>
            <a:ext cx="457967" cy="424823"/>
          </a:xfrm>
          <a:prstGeom prst="line">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6004040" y="3363020"/>
            <a:ext cx="1034257" cy="253916"/>
          </a:xfrm>
          <a:prstGeom prst="rect">
            <a:avLst/>
          </a:prstGeom>
          <a:noFill/>
        </p:spPr>
        <p:txBody>
          <a:bodyPr wrap="none" rtlCol="0">
            <a:spAutoFit/>
          </a:bodyPr>
          <a:lstStyle/>
          <a:p>
            <a:r>
              <a:rPr lang="en-US" altLang="zh-CN" sz="1050" dirty="0" err="1"/>
              <a:t>Post,Put,Delete</a:t>
            </a:r>
            <a:endParaRPr lang="zh-CN" altLang="en-US" sz="1050" dirty="0"/>
          </a:p>
        </p:txBody>
      </p:sp>
      <p:sp>
        <p:nvSpPr>
          <p:cNvPr id="33" name="文本框 32"/>
          <p:cNvSpPr txBox="1"/>
          <p:nvPr/>
        </p:nvSpPr>
        <p:spPr>
          <a:xfrm>
            <a:off x="7212976" y="3392377"/>
            <a:ext cx="381836" cy="253916"/>
          </a:xfrm>
          <a:prstGeom prst="rect">
            <a:avLst/>
          </a:prstGeom>
          <a:noFill/>
        </p:spPr>
        <p:txBody>
          <a:bodyPr wrap="none" rtlCol="0">
            <a:spAutoFit/>
          </a:bodyPr>
          <a:lstStyle/>
          <a:p>
            <a:r>
              <a:rPr lang="en-US" altLang="zh-CN" sz="1050" dirty="0"/>
              <a:t>Get</a:t>
            </a:r>
            <a:endParaRPr lang="zh-CN" altLang="en-US" sz="1050" dirty="0"/>
          </a:p>
        </p:txBody>
      </p:sp>
      <p:sp>
        <p:nvSpPr>
          <p:cNvPr id="34" name="圆角矩形 33"/>
          <p:cNvSpPr/>
          <p:nvPr/>
        </p:nvSpPr>
        <p:spPr>
          <a:xfrm>
            <a:off x="4990156" y="3849450"/>
            <a:ext cx="3080081" cy="319867"/>
          </a:xfrm>
          <a:prstGeom prst="roundRect">
            <a:avLst/>
          </a:prstGeom>
          <a:solidFill>
            <a:srgbClr val="92D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1350" dirty="0"/>
              <a:t>REST API</a:t>
            </a:r>
            <a:endParaRPr lang="zh-CN" altLang="en-US" sz="1350" dirty="0"/>
          </a:p>
        </p:txBody>
      </p:sp>
      <p:sp>
        <p:nvSpPr>
          <p:cNvPr id="35" name="矩形 34"/>
          <p:cNvSpPr/>
          <p:nvPr/>
        </p:nvSpPr>
        <p:spPr>
          <a:xfrm>
            <a:off x="5009206" y="4249752"/>
            <a:ext cx="760214" cy="2709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Nova</a:t>
            </a:r>
            <a:endParaRPr lang="zh-CN" altLang="en-US" sz="1350" dirty="0"/>
          </a:p>
        </p:txBody>
      </p:sp>
      <p:sp>
        <p:nvSpPr>
          <p:cNvPr id="36" name="矩形 35"/>
          <p:cNvSpPr/>
          <p:nvPr/>
        </p:nvSpPr>
        <p:spPr>
          <a:xfrm>
            <a:off x="5978641" y="4249753"/>
            <a:ext cx="806779" cy="2707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Keystone</a:t>
            </a:r>
            <a:endParaRPr lang="zh-CN" altLang="en-US" sz="1200" dirty="0"/>
          </a:p>
        </p:txBody>
      </p:sp>
      <p:sp>
        <p:nvSpPr>
          <p:cNvPr id="37" name="矩形 36"/>
          <p:cNvSpPr/>
          <p:nvPr/>
        </p:nvSpPr>
        <p:spPr>
          <a:xfrm>
            <a:off x="6994641" y="4253984"/>
            <a:ext cx="760214" cy="2709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Neutron</a:t>
            </a:r>
            <a:endParaRPr lang="zh-CN" altLang="en-US" sz="1200" dirty="0"/>
          </a:p>
        </p:txBody>
      </p:sp>
      <p:sp>
        <p:nvSpPr>
          <p:cNvPr id="38" name="文本框 37"/>
          <p:cNvSpPr txBox="1"/>
          <p:nvPr/>
        </p:nvSpPr>
        <p:spPr>
          <a:xfrm>
            <a:off x="7744343" y="4219553"/>
            <a:ext cx="425116" cy="300082"/>
          </a:xfrm>
          <a:prstGeom prst="rect">
            <a:avLst/>
          </a:prstGeom>
          <a:noFill/>
        </p:spPr>
        <p:txBody>
          <a:bodyPr wrap="none" rtlCol="0">
            <a:spAutoFit/>
          </a:bodyPr>
          <a:lstStyle/>
          <a:p>
            <a:r>
              <a:rPr lang="en-US" altLang="zh-CN" sz="1350" dirty="0"/>
              <a:t>……</a:t>
            </a:r>
            <a:endParaRPr lang="zh-CN" altLang="en-US" sz="1350" dirty="0"/>
          </a:p>
        </p:txBody>
      </p:sp>
      <p:sp>
        <p:nvSpPr>
          <p:cNvPr id="39" name="立方体 38"/>
          <p:cNvSpPr/>
          <p:nvPr/>
        </p:nvSpPr>
        <p:spPr>
          <a:xfrm>
            <a:off x="5028256" y="4621846"/>
            <a:ext cx="3080081" cy="518746"/>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1500" dirty="0" err="1">
                <a:solidFill>
                  <a:srgbClr val="7030A0"/>
                </a:solidFill>
                <a:latin typeface="Arial Unicode MS" panose="020B0604020202020204" pitchFamily="34" charset="-122"/>
                <a:ea typeface="Arial Unicode MS" panose="020B0604020202020204" pitchFamily="34" charset="-122"/>
                <a:cs typeface="Arial Unicode MS" panose="020B0604020202020204" pitchFamily="34" charset="-122"/>
              </a:rPr>
              <a:t>OpenStack</a:t>
            </a:r>
            <a:endParaRPr lang="zh-CN" altLang="en-US" sz="1500" dirty="0">
              <a:solidFill>
                <a:srgbClr val="7030A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0" name="矩形 39"/>
          <p:cNvSpPr/>
          <p:nvPr/>
        </p:nvSpPr>
        <p:spPr>
          <a:xfrm>
            <a:off x="5100829" y="4829018"/>
            <a:ext cx="307533" cy="27118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dirty="0">
                <a:solidFill>
                  <a:schemeClr val="tx1"/>
                </a:solidFill>
              </a:rPr>
              <a:t>VM</a:t>
            </a:r>
            <a:endParaRPr lang="zh-CN" altLang="en-US" sz="900" dirty="0">
              <a:solidFill>
                <a:schemeClr val="tx1"/>
              </a:solidFill>
            </a:endParaRPr>
          </a:p>
        </p:txBody>
      </p:sp>
      <p:sp>
        <p:nvSpPr>
          <p:cNvPr id="41" name="矩形 40"/>
          <p:cNvSpPr/>
          <p:nvPr/>
        </p:nvSpPr>
        <p:spPr>
          <a:xfrm>
            <a:off x="5487797" y="4827639"/>
            <a:ext cx="307533" cy="27118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dirty="0">
                <a:solidFill>
                  <a:schemeClr val="tx1"/>
                </a:solidFill>
              </a:rPr>
              <a:t>VM</a:t>
            </a:r>
            <a:endParaRPr lang="zh-CN" altLang="en-US" sz="900" dirty="0">
              <a:solidFill>
                <a:schemeClr val="tx1"/>
              </a:solidFill>
            </a:endParaRPr>
          </a:p>
        </p:txBody>
      </p:sp>
      <p:sp>
        <p:nvSpPr>
          <p:cNvPr id="42" name="矩形 41"/>
          <p:cNvSpPr/>
          <p:nvPr/>
        </p:nvSpPr>
        <p:spPr>
          <a:xfrm>
            <a:off x="7090751" y="4819376"/>
            <a:ext cx="307533" cy="27118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dirty="0">
                <a:solidFill>
                  <a:schemeClr val="tx1"/>
                </a:solidFill>
              </a:rPr>
              <a:t>VM</a:t>
            </a:r>
            <a:endParaRPr lang="zh-CN" altLang="en-US" sz="900" dirty="0">
              <a:solidFill>
                <a:schemeClr val="tx1"/>
              </a:solidFill>
            </a:endParaRPr>
          </a:p>
        </p:txBody>
      </p:sp>
      <p:sp>
        <p:nvSpPr>
          <p:cNvPr id="43" name="矩形 42"/>
          <p:cNvSpPr/>
          <p:nvPr/>
        </p:nvSpPr>
        <p:spPr>
          <a:xfrm>
            <a:off x="7487362" y="4819376"/>
            <a:ext cx="307533" cy="27118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dirty="0">
                <a:solidFill>
                  <a:schemeClr val="tx1"/>
                </a:solidFill>
              </a:rPr>
              <a:t>VM</a:t>
            </a:r>
            <a:endParaRPr lang="zh-CN" altLang="en-US" sz="900" dirty="0">
              <a:solidFill>
                <a:schemeClr val="tx1"/>
              </a:solidFill>
            </a:endParaRPr>
          </a:p>
        </p:txBody>
      </p:sp>
      <p:sp>
        <p:nvSpPr>
          <p:cNvPr id="2" name="标题 1"/>
          <p:cNvSpPr txBox="1">
            <a:spLocks/>
          </p:cNvSpPr>
          <p:nvPr/>
        </p:nvSpPr>
        <p:spPr>
          <a:xfrm>
            <a:off x="1079969" y="286493"/>
            <a:ext cx="6858000" cy="999677"/>
          </a:xfrm>
          <a:prstGeom prst="rect">
            <a:avLst/>
          </a:prstGeom>
          <a:noFill/>
          <a:ln>
            <a:noFill/>
          </a:ln>
        </p:spPr>
        <p:txBody>
          <a:bodyPr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zh-CN" sz="2100" dirty="0">
                <a:solidFill>
                  <a:schemeClr val="bg1"/>
                </a:solidFill>
                <a:latin typeface="Times New Roman" pitchFamily="18" charset="0"/>
                <a:cs typeface="Times New Roman" pitchFamily="18" charset="0"/>
              </a:rPr>
              <a:t>(2)</a:t>
            </a:r>
            <a:r>
              <a:rPr lang="en-US" altLang="zh-CN" sz="2100" dirty="0" err="1">
                <a:solidFill>
                  <a:schemeClr val="bg1"/>
                </a:solidFill>
                <a:latin typeface="Times New Roman" pitchFamily="18" charset="0"/>
                <a:cs typeface="Times New Roman" pitchFamily="18" charset="0"/>
              </a:rPr>
              <a:t>NodeManager</a:t>
            </a:r>
            <a:r>
              <a:rPr lang="en-US" altLang="zh-CN" sz="2100" dirty="0">
                <a:solidFill>
                  <a:schemeClr val="bg1"/>
                </a:solidFill>
                <a:latin typeface="Times New Roman" pitchFamily="18" charset="0"/>
                <a:cs typeface="Times New Roman" pitchFamily="18" charset="0"/>
              </a:rPr>
              <a:t>:</a:t>
            </a:r>
            <a:r>
              <a:rPr lang="zh-CN" altLang="en-US" sz="2100" dirty="0">
                <a:solidFill>
                  <a:schemeClr val="bg1"/>
                </a:solidFill>
                <a:latin typeface="Times New Roman" pitchFamily="18" charset="0"/>
                <a:cs typeface="Times New Roman" pitchFamily="18" charset="0"/>
              </a:rPr>
              <a:t>虚拟机创建和销毁</a:t>
            </a:r>
          </a:p>
        </p:txBody>
      </p:sp>
      <p:sp>
        <p:nvSpPr>
          <p:cNvPr id="7" name="日期占位符 6"/>
          <p:cNvSpPr>
            <a:spLocks noGrp="1"/>
          </p:cNvSpPr>
          <p:nvPr>
            <p:ph type="dt" sz="half" idx="10"/>
          </p:nvPr>
        </p:nvSpPr>
        <p:spPr/>
        <p:txBody>
          <a:bodyPr/>
          <a:lstStyle/>
          <a:p>
            <a:r>
              <a:rPr lang="en-US" altLang="zh-CN" dirty="0"/>
              <a:t>2017/07/05</a:t>
            </a:r>
            <a:endParaRPr lang="zh-CN" altLang="en-US" dirty="0"/>
          </a:p>
        </p:txBody>
      </p:sp>
      <p:sp>
        <p:nvSpPr>
          <p:cNvPr id="8" name="页脚占位符 7"/>
          <p:cNvSpPr>
            <a:spLocks noGrp="1"/>
          </p:cNvSpPr>
          <p:nvPr>
            <p:ph type="ftr" sz="quarter" idx="11"/>
          </p:nvPr>
        </p:nvSpPr>
        <p:spPr/>
        <p:txBody>
          <a:bodyPr/>
          <a:lstStyle/>
          <a:p>
            <a:r>
              <a:rPr lang="zh-CN" altLang="en-US" b="1" dirty="0">
                <a:latin typeface="黑体" panose="02010609060101010101" pitchFamily="49" charset="-122"/>
                <a:ea typeface="黑体" panose="02010609060101010101" pitchFamily="49" charset="-122"/>
                <a:cs typeface="Times New Roman" pitchFamily="18" charset="0"/>
              </a:rPr>
              <a:t>高能物理云平台中的弹性计算资源管理</a:t>
            </a:r>
          </a:p>
        </p:txBody>
      </p:sp>
      <p:sp>
        <p:nvSpPr>
          <p:cNvPr id="9" name="灯片编号占位符 8"/>
          <p:cNvSpPr>
            <a:spLocks noGrp="1"/>
          </p:cNvSpPr>
          <p:nvPr>
            <p:ph type="sldNum" sz="quarter" idx="12"/>
          </p:nvPr>
        </p:nvSpPr>
        <p:spPr/>
        <p:txBody>
          <a:bodyPr/>
          <a:lstStyle/>
          <a:p>
            <a:fld id="{3BDE6A9D-7EC1-4431-9FEF-91E3586C3854}" type="slidenum">
              <a:rPr lang="zh-CN" altLang="en-US" smtClean="0"/>
              <a:pPr/>
              <a:t>22</a:t>
            </a:fld>
            <a:r>
              <a:rPr lang="en-US" altLang="zh-CN" dirty="0" smtClean="0"/>
              <a:t>/28</a:t>
            </a:r>
            <a:endParaRPr lang="zh-CN" altLang="en-US" dirty="0"/>
          </a:p>
        </p:txBody>
      </p:sp>
    </p:spTree>
    <p:extLst>
      <p:ext uri="{BB962C8B-B14F-4D97-AF65-F5344CB8AC3E}">
        <p14:creationId xmlns:p14="http://schemas.microsoft.com/office/powerpoint/2010/main" val="41617721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1143000" y="282625"/>
            <a:ext cx="6858000" cy="986720"/>
          </a:xfrm>
          <a:prstGeom prst="rect">
            <a:avLst/>
          </a:prstGeom>
          <a:noFill/>
        </p:spPr>
        <p:txBody>
          <a:bodyPr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zh-CN" sz="2100" dirty="0">
                <a:solidFill>
                  <a:schemeClr val="bg1"/>
                </a:solidFill>
                <a:latin typeface="Times New Roman" pitchFamily="18" charset="0"/>
                <a:cs typeface="Times New Roman" pitchFamily="18" charset="0"/>
              </a:rPr>
              <a:t>(3)</a:t>
            </a:r>
            <a:r>
              <a:rPr lang="en-US" altLang="zh-CN" sz="2100" dirty="0" err="1">
                <a:solidFill>
                  <a:schemeClr val="bg1"/>
                </a:solidFill>
                <a:latin typeface="Times New Roman" pitchFamily="18" charset="0"/>
                <a:cs typeface="Times New Roman" pitchFamily="18" charset="0"/>
              </a:rPr>
              <a:t>VMQuota</a:t>
            </a:r>
            <a:r>
              <a:rPr lang="en-US" altLang="zh-CN" sz="2100" dirty="0">
                <a:solidFill>
                  <a:schemeClr val="bg1"/>
                </a:solidFill>
                <a:latin typeface="Times New Roman" pitchFamily="18" charset="0"/>
                <a:cs typeface="Times New Roman" pitchFamily="18" charset="0"/>
              </a:rPr>
              <a:t>:</a:t>
            </a:r>
            <a:r>
              <a:rPr lang="zh-CN" altLang="en-US" sz="2100" dirty="0">
                <a:solidFill>
                  <a:schemeClr val="bg1"/>
                </a:solidFill>
                <a:latin typeface="Times New Roman" pitchFamily="18" charset="0"/>
                <a:cs typeface="Times New Roman" pitchFamily="18" charset="0"/>
              </a:rPr>
              <a:t>虚拟资源配额服务</a:t>
            </a:r>
          </a:p>
        </p:txBody>
      </p:sp>
      <p:sp>
        <p:nvSpPr>
          <p:cNvPr id="4" name="文本框 3"/>
          <p:cNvSpPr txBox="1"/>
          <p:nvPr/>
        </p:nvSpPr>
        <p:spPr>
          <a:xfrm>
            <a:off x="1851807" y="1475831"/>
            <a:ext cx="5503136" cy="3582519"/>
          </a:xfrm>
          <a:prstGeom prst="rect">
            <a:avLst/>
          </a:prstGeom>
          <a:noFill/>
        </p:spPr>
        <p:txBody>
          <a:bodyPr wrap="square" rtlCol="0">
            <a:spAutoFit/>
          </a:bodyPr>
          <a:lstStyle/>
          <a:p>
            <a:pPr marL="214313" indent="-214313">
              <a:lnSpc>
                <a:spcPct val="120000"/>
              </a:lnSpc>
              <a:buFont typeface="Arial" panose="020B0604020202020204" pitchFamily="34" charset="0"/>
              <a:buChar char="•"/>
            </a:pPr>
            <a:r>
              <a:rPr lang="zh-CN" altLang="en-US" sz="1350" dirty="0">
                <a:latin typeface="Times New Roman" pitchFamily="18" charset="0"/>
                <a:cs typeface="Times New Roman" pitchFamily="18" charset="0"/>
              </a:rPr>
              <a:t>为不同实验组设置不同虚拟计算队列，如</a:t>
            </a:r>
            <a:r>
              <a:rPr lang="en-US" altLang="zh-CN" sz="1350" dirty="0" err="1">
                <a:latin typeface="Times New Roman" pitchFamily="18" charset="0"/>
                <a:cs typeface="Times New Roman" pitchFamily="18" charset="0"/>
              </a:rPr>
              <a:t>lhaaso</a:t>
            </a:r>
            <a:r>
              <a:rPr lang="en-US" altLang="zh-CN" sz="1350" dirty="0">
                <a:latin typeface="Times New Roman" pitchFamily="18" charset="0"/>
                <a:cs typeface="Times New Roman" pitchFamily="18" charset="0"/>
              </a:rPr>
              <a:t>, </a:t>
            </a:r>
            <a:r>
              <a:rPr lang="en-US" altLang="zh-CN" sz="1350" dirty="0" err="1">
                <a:latin typeface="Times New Roman" pitchFamily="18" charset="0"/>
                <a:cs typeface="Times New Roman" pitchFamily="18" charset="0"/>
              </a:rPr>
              <a:t>juno</a:t>
            </a:r>
            <a:r>
              <a:rPr lang="zh-CN" altLang="en-US" sz="1350" dirty="0">
                <a:latin typeface="Times New Roman" pitchFamily="18" charset="0"/>
                <a:cs typeface="Times New Roman" pitchFamily="18" charset="0"/>
              </a:rPr>
              <a:t>等</a:t>
            </a:r>
            <a:endParaRPr lang="en-US" altLang="zh-CN" sz="1350" dirty="0">
              <a:latin typeface="Times New Roman" pitchFamily="18" charset="0"/>
              <a:cs typeface="Times New Roman" pitchFamily="18" charset="0"/>
            </a:endParaRPr>
          </a:p>
          <a:p>
            <a:pPr marL="214313" indent="-214313">
              <a:lnSpc>
                <a:spcPct val="120000"/>
              </a:lnSpc>
              <a:buFont typeface="Arial" panose="020B0604020202020204" pitchFamily="34" charset="0"/>
              <a:buChar char="•"/>
            </a:pPr>
            <a:r>
              <a:rPr lang="zh-CN" altLang="en-US" sz="1350" dirty="0">
                <a:latin typeface="Times New Roman" pitchFamily="18" charset="0"/>
                <a:cs typeface="Times New Roman" pitchFamily="18" charset="0"/>
              </a:rPr>
              <a:t>当前虚拟集群所有计算资源称为虚拟资源池，在虚拟资源池中，</a:t>
            </a:r>
            <a:r>
              <a:rPr lang="en-US" altLang="zh-CN" sz="1350" dirty="0" err="1">
                <a:latin typeface="Times New Roman" pitchFamily="18" charset="0"/>
                <a:cs typeface="Times New Roman" pitchFamily="18" charset="0"/>
              </a:rPr>
              <a:t>VMQuota</a:t>
            </a:r>
            <a:r>
              <a:rPr lang="zh-CN" altLang="en-US" sz="1350" dirty="0">
                <a:latin typeface="Times New Roman" pitchFamily="18" charset="0"/>
                <a:cs typeface="Times New Roman" pitchFamily="18" charset="0"/>
              </a:rPr>
              <a:t>管理每个队列的份额和资源预留</a:t>
            </a:r>
            <a:r>
              <a:rPr lang="zh-CN" altLang="en-US" sz="1350" dirty="0" smtClean="0">
                <a:latin typeface="Times New Roman" pitchFamily="18" charset="0"/>
                <a:cs typeface="Times New Roman" pitchFamily="18" charset="0"/>
              </a:rPr>
              <a:t>等</a:t>
            </a:r>
            <a:endParaRPr lang="en-US" altLang="zh-CN" sz="1350" dirty="0" smtClean="0">
              <a:latin typeface="Times New Roman" pitchFamily="18" charset="0"/>
              <a:cs typeface="Times New Roman" pitchFamily="18" charset="0"/>
            </a:endParaRPr>
          </a:p>
          <a:p>
            <a:pPr marL="214313" indent="-214313">
              <a:lnSpc>
                <a:spcPct val="120000"/>
              </a:lnSpc>
              <a:buFont typeface="Arial" panose="020B0604020202020204" pitchFamily="34" charset="0"/>
              <a:buChar char="•"/>
            </a:pPr>
            <a:r>
              <a:rPr lang="zh-CN" altLang="en-US" sz="1350" dirty="0" smtClean="0">
                <a:latin typeface="Times New Roman" pitchFamily="18" charset="0"/>
                <a:cs typeface="Times New Roman" pitchFamily="18" charset="0"/>
              </a:rPr>
              <a:t>考虑到多个队列的情况</a:t>
            </a:r>
            <a:r>
              <a:rPr lang="en-US" altLang="zh-CN" sz="1350" dirty="0" smtClean="0">
                <a:latin typeface="Times New Roman" pitchFamily="18" charset="0"/>
                <a:cs typeface="Times New Roman" pitchFamily="18" charset="0"/>
              </a:rPr>
              <a:t>…</a:t>
            </a:r>
            <a:endParaRPr lang="en-US" altLang="zh-CN" sz="1650" dirty="0">
              <a:latin typeface="Times New Roman" pitchFamily="18" charset="0"/>
              <a:cs typeface="Times New Roman" pitchFamily="18" charset="0"/>
            </a:endParaRPr>
          </a:p>
          <a:p>
            <a:endParaRPr lang="en-US" altLang="zh-CN" sz="1350" dirty="0">
              <a:latin typeface="Times New Roman" pitchFamily="18" charset="0"/>
              <a:cs typeface="Times New Roman" pitchFamily="18" charset="0"/>
            </a:endParaRPr>
          </a:p>
          <a:p>
            <a:endParaRPr lang="en-US" altLang="zh-CN" sz="1350" dirty="0">
              <a:latin typeface="Times New Roman" pitchFamily="18" charset="0"/>
              <a:cs typeface="Times New Roman" pitchFamily="18" charset="0"/>
            </a:endParaRPr>
          </a:p>
          <a:p>
            <a:endParaRPr lang="en-US" altLang="zh-CN" sz="1350" dirty="0">
              <a:latin typeface="Times New Roman" pitchFamily="18" charset="0"/>
              <a:cs typeface="Times New Roman" pitchFamily="18" charset="0"/>
            </a:endParaRPr>
          </a:p>
          <a:p>
            <a:endParaRPr lang="en-US" altLang="zh-CN" sz="1350" dirty="0">
              <a:latin typeface="Times New Roman" pitchFamily="18" charset="0"/>
              <a:cs typeface="Times New Roman" pitchFamily="18" charset="0"/>
            </a:endParaRPr>
          </a:p>
          <a:p>
            <a:endParaRPr lang="en-US" altLang="zh-CN" sz="1350" dirty="0">
              <a:latin typeface="Times New Roman" pitchFamily="18" charset="0"/>
              <a:cs typeface="Times New Roman" pitchFamily="18" charset="0"/>
            </a:endParaRPr>
          </a:p>
          <a:p>
            <a:endParaRPr lang="en-US" altLang="zh-CN" sz="1350" dirty="0">
              <a:latin typeface="Times New Roman" pitchFamily="18" charset="0"/>
              <a:cs typeface="Times New Roman" pitchFamily="18" charset="0"/>
            </a:endParaRPr>
          </a:p>
          <a:p>
            <a:endParaRPr lang="en-US" altLang="zh-CN" sz="1350" dirty="0">
              <a:latin typeface="Times New Roman" pitchFamily="18" charset="0"/>
              <a:cs typeface="Times New Roman" pitchFamily="18" charset="0"/>
            </a:endParaRPr>
          </a:p>
          <a:p>
            <a:endParaRPr lang="en-US" altLang="zh-CN" sz="1350" dirty="0">
              <a:latin typeface="Times New Roman" pitchFamily="18" charset="0"/>
              <a:cs typeface="Times New Roman" pitchFamily="18" charset="0"/>
            </a:endParaRPr>
          </a:p>
          <a:p>
            <a:endParaRPr lang="en-US" altLang="zh-CN" sz="1350" dirty="0">
              <a:latin typeface="Times New Roman" pitchFamily="18" charset="0"/>
              <a:cs typeface="Times New Roman" pitchFamily="18" charset="0"/>
            </a:endParaRPr>
          </a:p>
          <a:p>
            <a:endParaRPr lang="en-US" altLang="zh-CN" sz="1350" dirty="0">
              <a:latin typeface="Times New Roman" pitchFamily="18" charset="0"/>
              <a:cs typeface="Times New Roman" pitchFamily="18" charset="0"/>
            </a:endParaRPr>
          </a:p>
          <a:p>
            <a:endParaRPr lang="en-US" altLang="zh-CN" sz="1350" dirty="0">
              <a:latin typeface="Times New Roman" pitchFamily="18" charset="0"/>
              <a:cs typeface="Times New Roman" pitchFamily="18" charset="0"/>
            </a:endParaRPr>
          </a:p>
          <a:p>
            <a:endParaRPr lang="zh-CN" altLang="en-US" sz="1350" dirty="0">
              <a:latin typeface="Times New Roman" pitchFamily="18" charset="0"/>
              <a:cs typeface="Times New Roman" pitchFamily="18" charset="0"/>
            </a:endParaRPr>
          </a:p>
        </p:txBody>
      </p:sp>
      <p:sp>
        <p:nvSpPr>
          <p:cNvPr id="125" name="圆角矩形 124"/>
          <p:cNvSpPr/>
          <p:nvPr/>
        </p:nvSpPr>
        <p:spPr>
          <a:xfrm>
            <a:off x="2049033" y="4037058"/>
            <a:ext cx="1038225" cy="139065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6" name="圆角矩形 125"/>
          <p:cNvSpPr/>
          <p:nvPr/>
        </p:nvSpPr>
        <p:spPr>
          <a:xfrm>
            <a:off x="6033631" y="4049183"/>
            <a:ext cx="1111948" cy="134995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2" name="文本框 131"/>
          <p:cNvSpPr txBox="1"/>
          <p:nvPr/>
        </p:nvSpPr>
        <p:spPr>
          <a:xfrm>
            <a:off x="2169954" y="4061997"/>
            <a:ext cx="843418" cy="323165"/>
          </a:xfrm>
          <a:prstGeom prst="rect">
            <a:avLst/>
          </a:prstGeom>
          <a:noFill/>
        </p:spPr>
        <p:txBody>
          <a:bodyPr wrap="square" rtlCol="0">
            <a:spAutoFit/>
          </a:bodyPr>
          <a:lstStyle/>
          <a:p>
            <a:r>
              <a:rPr lang="en-US" altLang="zh-CN" sz="1500" b="1" i="1" dirty="0" err="1"/>
              <a:t>vcondor</a:t>
            </a:r>
            <a:endParaRPr lang="zh-CN" altLang="en-US" sz="1500" b="1" i="1" dirty="0"/>
          </a:p>
        </p:txBody>
      </p:sp>
      <p:sp>
        <p:nvSpPr>
          <p:cNvPr id="133" name="矩形 132"/>
          <p:cNvSpPr/>
          <p:nvPr/>
        </p:nvSpPr>
        <p:spPr>
          <a:xfrm>
            <a:off x="2864738" y="4347501"/>
            <a:ext cx="334127" cy="906709"/>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4" name="矩形 133"/>
          <p:cNvSpPr/>
          <p:nvPr/>
        </p:nvSpPr>
        <p:spPr>
          <a:xfrm>
            <a:off x="5958588" y="4347500"/>
            <a:ext cx="324441" cy="906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7" name="右箭头 136"/>
          <p:cNvSpPr/>
          <p:nvPr/>
        </p:nvSpPr>
        <p:spPr>
          <a:xfrm>
            <a:off x="3264114" y="4247982"/>
            <a:ext cx="2615771" cy="2330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8" name="文本框 137"/>
          <p:cNvSpPr txBox="1"/>
          <p:nvPr/>
        </p:nvSpPr>
        <p:spPr>
          <a:xfrm>
            <a:off x="3979420" y="4073298"/>
            <a:ext cx="1352601" cy="253916"/>
          </a:xfrm>
          <a:prstGeom prst="rect">
            <a:avLst/>
          </a:prstGeom>
          <a:noFill/>
        </p:spPr>
        <p:txBody>
          <a:bodyPr wrap="square" rtlCol="0">
            <a:spAutoFit/>
          </a:bodyPr>
          <a:lstStyle/>
          <a:p>
            <a:r>
              <a:rPr lang="en-US" altLang="zh-CN" sz="1050" dirty="0"/>
              <a:t>[{“</a:t>
            </a:r>
            <a:r>
              <a:rPr lang="en-US" altLang="zh-CN" sz="1050" dirty="0" err="1"/>
              <a:t>ResID</a:t>
            </a:r>
            <a:r>
              <a:rPr lang="en-US" altLang="zh-CN" sz="1050" dirty="0"/>
              <a:t>”:”</a:t>
            </a:r>
            <a:r>
              <a:rPr lang="en-US" altLang="zh-CN" sz="1050" dirty="0" err="1"/>
              <a:t>juno</a:t>
            </a:r>
            <a:r>
              <a:rPr lang="en-US" altLang="zh-CN" sz="1050" dirty="0"/>
              <a:t>”}]</a:t>
            </a:r>
            <a:endParaRPr lang="zh-CN" altLang="en-US" sz="1050" dirty="0"/>
          </a:p>
        </p:txBody>
      </p:sp>
      <p:sp>
        <p:nvSpPr>
          <p:cNvPr id="139" name="文本框 138"/>
          <p:cNvSpPr txBox="1"/>
          <p:nvPr/>
        </p:nvSpPr>
        <p:spPr>
          <a:xfrm>
            <a:off x="3327211" y="5307885"/>
            <a:ext cx="2836919" cy="253916"/>
          </a:xfrm>
          <a:prstGeom prst="rect">
            <a:avLst/>
          </a:prstGeom>
          <a:noFill/>
        </p:spPr>
        <p:txBody>
          <a:bodyPr wrap="square" rtlCol="0">
            <a:spAutoFit/>
          </a:bodyPr>
          <a:lstStyle/>
          <a:p>
            <a:r>
              <a:rPr lang="en-US" altLang="zh-CN" sz="1050" dirty="0"/>
              <a:t>[{“ResID”:”juno”,”MIN”:100,”AVAILABLE”:50}]</a:t>
            </a:r>
            <a:endParaRPr lang="zh-CN" altLang="en-US" sz="1050" dirty="0"/>
          </a:p>
        </p:txBody>
      </p:sp>
      <p:sp>
        <p:nvSpPr>
          <p:cNvPr id="140" name="左箭头 139"/>
          <p:cNvSpPr/>
          <p:nvPr/>
        </p:nvSpPr>
        <p:spPr>
          <a:xfrm>
            <a:off x="3264115" y="5166285"/>
            <a:ext cx="2595752" cy="19589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1" name="文本框 140"/>
          <p:cNvSpPr txBox="1"/>
          <p:nvPr/>
        </p:nvSpPr>
        <p:spPr>
          <a:xfrm>
            <a:off x="6164130" y="4078473"/>
            <a:ext cx="931753" cy="300082"/>
          </a:xfrm>
          <a:prstGeom prst="rect">
            <a:avLst/>
          </a:prstGeom>
          <a:noFill/>
        </p:spPr>
        <p:txBody>
          <a:bodyPr wrap="square" rtlCol="0">
            <a:spAutoFit/>
          </a:bodyPr>
          <a:lstStyle/>
          <a:p>
            <a:r>
              <a:rPr lang="en-US" altLang="zh-CN" sz="1350" b="1" i="1" dirty="0" err="1"/>
              <a:t>VMQuota</a:t>
            </a:r>
            <a:r>
              <a:rPr lang="en-US" altLang="zh-CN" sz="1350" b="1" i="1" dirty="0"/>
              <a:t> </a:t>
            </a:r>
            <a:endParaRPr lang="zh-CN" altLang="en-US" sz="1350" b="1" i="1" dirty="0"/>
          </a:p>
        </p:txBody>
      </p:sp>
      <p:sp>
        <p:nvSpPr>
          <p:cNvPr id="142" name="文本框 141"/>
          <p:cNvSpPr txBox="1"/>
          <p:nvPr/>
        </p:nvSpPr>
        <p:spPr>
          <a:xfrm>
            <a:off x="6283029" y="5374106"/>
            <a:ext cx="838201" cy="276999"/>
          </a:xfrm>
          <a:prstGeom prst="rect">
            <a:avLst/>
          </a:prstGeom>
          <a:noFill/>
        </p:spPr>
        <p:txBody>
          <a:bodyPr wrap="square" rtlCol="0">
            <a:spAutoFit/>
          </a:bodyPr>
          <a:lstStyle/>
          <a:p>
            <a:r>
              <a:rPr lang="en-US" altLang="zh-CN" sz="1200" dirty="0" err="1"/>
              <a:t>VMQuota</a:t>
            </a:r>
            <a:endParaRPr lang="zh-CN" altLang="en-US" sz="1200" dirty="0"/>
          </a:p>
        </p:txBody>
      </p:sp>
      <p:sp>
        <p:nvSpPr>
          <p:cNvPr id="144" name="文本框 143"/>
          <p:cNvSpPr txBox="1"/>
          <p:nvPr/>
        </p:nvSpPr>
        <p:spPr>
          <a:xfrm>
            <a:off x="2810259" y="4670483"/>
            <a:ext cx="553998" cy="230832"/>
          </a:xfrm>
          <a:prstGeom prst="rect">
            <a:avLst/>
          </a:prstGeom>
          <a:noFill/>
        </p:spPr>
        <p:txBody>
          <a:bodyPr vert="horz" wrap="square" rtlCol="0">
            <a:spAutoFit/>
          </a:bodyPr>
          <a:lstStyle/>
          <a:p>
            <a:r>
              <a:rPr lang="en-US" altLang="zh-CN" sz="900" dirty="0">
                <a:solidFill>
                  <a:srgbClr val="FFC000"/>
                </a:solidFill>
              </a:rPr>
              <a:t>Socket</a:t>
            </a:r>
            <a:endParaRPr lang="zh-CN" altLang="en-US" sz="900" dirty="0">
              <a:solidFill>
                <a:srgbClr val="FFC000"/>
              </a:solidFill>
            </a:endParaRPr>
          </a:p>
        </p:txBody>
      </p:sp>
      <p:sp>
        <p:nvSpPr>
          <p:cNvPr id="145" name="文本框 144"/>
          <p:cNvSpPr txBox="1"/>
          <p:nvPr/>
        </p:nvSpPr>
        <p:spPr>
          <a:xfrm>
            <a:off x="5879885" y="4674503"/>
            <a:ext cx="628650" cy="230832"/>
          </a:xfrm>
          <a:prstGeom prst="rect">
            <a:avLst/>
          </a:prstGeom>
          <a:noFill/>
        </p:spPr>
        <p:txBody>
          <a:bodyPr wrap="square" rtlCol="0">
            <a:spAutoFit/>
          </a:bodyPr>
          <a:lstStyle/>
          <a:p>
            <a:r>
              <a:rPr lang="en-US" altLang="zh-CN" sz="900" dirty="0">
                <a:solidFill>
                  <a:srgbClr val="FFC000"/>
                </a:solidFill>
              </a:rPr>
              <a:t>Socket</a:t>
            </a:r>
            <a:endParaRPr lang="zh-CN" altLang="en-US" sz="900" dirty="0">
              <a:solidFill>
                <a:srgbClr val="FFC000"/>
              </a:solidFill>
            </a:endParaRPr>
          </a:p>
        </p:txBody>
      </p:sp>
      <p:sp>
        <p:nvSpPr>
          <p:cNvPr id="147" name="文本框 146"/>
          <p:cNvSpPr txBox="1"/>
          <p:nvPr/>
        </p:nvSpPr>
        <p:spPr>
          <a:xfrm>
            <a:off x="3959602" y="4413704"/>
            <a:ext cx="1657663" cy="230832"/>
          </a:xfrm>
          <a:prstGeom prst="rect">
            <a:avLst/>
          </a:prstGeom>
          <a:noFill/>
        </p:spPr>
        <p:txBody>
          <a:bodyPr wrap="square" rtlCol="0">
            <a:spAutoFit/>
          </a:bodyPr>
          <a:lstStyle/>
          <a:p>
            <a:r>
              <a:rPr lang="en-US" altLang="zh-CN" sz="900" dirty="0">
                <a:solidFill>
                  <a:srgbClr val="00B050"/>
                </a:solidFill>
                <a:latin typeface="Courier New" panose="02070309020205020404" pitchFamily="49" charset="0"/>
                <a:cs typeface="Courier New" panose="02070309020205020404" pitchFamily="49" charset="0"/>
              </a:rPr>
              <a:t>Sending Requests</a:t>
            </a:r>
            <a:endParaRPr lang="zh-CN" altLang="en-US" sz="900" dirty="0">
              <a:solidFill>
                <a:srgbClr val="00B050"/>
              </a:solidFill>
              <a:latin typeface="Courier New" panose="02070309020205020404" pitchFamily="49" charset="0"/>
              <a:cs typeface="Courier New" panose="02070309020205020404" pitchFamily="49" charset="0"/>
            </a:endParaRPr>
          </a:p>
        </p:txBody>
      </p:sp>
      <p:sp>
        <p:nvSpPr>
          <p:cNvPr id="148" name="文本框 147"/>
          <p:cNvSpPr txBox="1"/>
          <p:nvPr/>
        </p:nvSpPr>
        <p:spPr>
          <a:xfrm>
            <a:off x="3997465" y="5046460"/>
            <a:ext cx="1679591" cy="230832"/>
          </a:xfrm>
          <a:prstGeom prst="rect">
            <a:avLst/>
          </a:prstGeom>
          <a:noFill/>
        </p:spPr>
        <p:txBody>
          <a:bodyPr wrap="square" rtlCol="0">
            <a:spAutoFit/>
          </a:bodyPr>
          <a:lstStyle/>
          <a:p>
            <a:r>
              <a:rPr lang="en-US" altLang="zh-CN" sz="900" dirty="0">
                <a:solidFill>
                  <a:srgbClr val="00B0F0"/>
                </a:solidFill>
                <a:latin typeface="Courier New" panose="02070309020205020404" pitchFamily="49" charset="0"/>
                <a:cs typeface="Courier New" panose="02070309020205020404" pitchFamily="49" charset="0"/>
              </a:rPr>
              <a:t>Sending Replies</a:t>
            </a:r>
            <a:endParaRPr lang="zh-CN" altLang="en-US" sz="900" dirty="0">
              <a:solidFill>
                <a:srgbClr val="00B0F0"/>
              </a:solidFill>
              <a:latin typeface="Courier New" panose="02070309020205020404" pitchFamily="49" charset="0"/>
              <a:cs typeface="Courier New" panose="02070309020205020404" pitchFamily="49" charset="0"/>
            </a:endParaRPr>
          </a:p>
        </p:txBody>
      </p:sp>
      <p:graphicFrame>
        <p:nvGraphicFramePr>
          <p:cNvPr id="22" name="表格 21"/>
          <p:cNvGraphicFramePr>
            <a:graphicFrameLocks noGrp="1"/>
          </p:cNvGraphicFramePr>
          <p:nvPr>
            <p:extLst>
              <p:ext uri="{D42A27DB-BD31-4B8C-83A1-F6EECF244321}">
                <p14:modId xmlns:p14="http://schemas.microsoft.com/office/powerpoint/2010/main" val="157018992"/>
              </p:ext>
            </p:extLst>
          </p:nvPr>
        </p:nvGraphicFramePr>
        <p:xfrm>
          <a:off x="2108493" y="2795997"/>
          <a:ext cx="5229127" cy="967842"/>
        </p:xfrm>
        <a:graphic>
          <a:graphicData uri="http://schemas.openxmlformats.org/drawingml/2006/table">
            <a:tbl>
              <a:tblPr firstRow="1" bandRow="1">
                <a:tableStyleId>{5C22544A-7EE6-4342-B048-85BDC9FD1C3A}</a:tableStyleId>
              </a:tblPr>
              <a:tblGrid>
                <a:gridCol w="903626"/>
                <a:gridCol w="801714"/>
                <a:gridCol w="871716"/>
                <a:gridCol w="846017"/>
                <a:gridCol w="1806054"/>
              </a:tblGrid>
              <a:tr h="388655">
                <a:tc>
                  <a:txBody>
                    <a:bodyPr/>
                    <a:lstStyle/>
                    <a:p>
                      <a:r>
                        <a:rPr lang="en-US" altLang="zh-CN" sz="1100" dirty="0" smtClean="0">
                          <a:latin typeface="Times New Roman" pitchFamily="18" charset="0"/>
                          <a:cs typeface="Times New Roman" pitchFamily="18" charset="0"/>
                        </a:rPr>
                        <a:t>Queue</a:t>
                      </a:r>
                      <a:endParaRPr lang="zh-CN" altLang="en-US" sz="1100" dirty="0">
                        <a:latin typeface="Times New Roman" pitchFamily="18" charset="0"/>
                        <a:cs typeface="Times New Roman" pitchFamily="18" charset="0"/>
                      </a:endParaRPr>
                    </a:p>
                  </a:txBody>
                  <a:tcPr marL="68580" marR="68580" marT="34307" marB="34307"/>
                </a:tc>
                <a:tc>
                  <a:txBody>
                    <a:bodyPr/>
                    <a:lstStyle/>
                    <a:p>
                      <a:r>
                        <a:rPr lang="en-US" altLang="zh-CN" sz="1100" dirty="0" smtClean="0">
                          <a:latin typeface="Times New Roman" pitchFamily="18" charset="0"/>
                          <a:cs typeface="Times New Roman" pitchFamily="18" charset="0"/>
                        </a:rPr>
                        <a:t>Lower thresholds</a:t>
                      </a:r>
                      <a:endParaRPr lang="zh-CN" altLang="en-US" sz="1100" dirty="0">
                        <a:latin typeface="Times New Roman" pitchFamily="18" charset="0"/>
                        <a:cs typeface="Times New Roman" pitchFamily="18" charset="0"/>
                      </a:endParaRPr>
                    </a:p>
                  </a:txBody>
                  <a:tcPr marL="68580" marR="68580" marT="34307" marB="34307"/>
                </a:tc>
                <a:tc>
                  <a:txBody>
                    <a:bodyPr/>
                    <a:lstStyle/>
                    <a:p>
                      <a:r>
                        <a:rPr lang="en-US" altLang="zh-CN" sz="1100" dirty="0" smtClean="0">
                          <a:latin typeface="Times New Roman" pitchFamily="18" charset="0"/>
                          <a:cs typeface="Times New Roman" pitchFamily="18" charset="0"/>
                        </a:rPr>
                        <a:t>Upper</a:t>
                      </a:r>
                      <a:r>
                        <a:rPr lang="en-US" altLang="zh-CN" sz="1100" baseline="0" dirty="0" smtClean="0">
                          <a:latin typeface="Times New Roman" pitchFamily="18" charset="0"/>
                          <a:cs typeface="Times New Roman" pitchFamily="18" charset="0"/>
                        </a:rPr>
                        <a:t> thresholds</a:t>
                      </a:r>
                      <a:endParaRPr lang="zh-CN" altLang="en-US" sz="1100" dirty="0">
                        <a:latin typeface="Times New Roman" pitchFamily="18" charset="0"/>
                        <a:cs typeface="Times New Roman" pitchFamily="18" charset="0"/>
                      </a:endParaRPr>
                    </a:p>
                  </a:txBody>
                  <a:tcPr marL="68580" marR="68580" marT="34307" marB="34307"/>
                </a:tc>
                <a:tc>
                  <a:txBody>
                    <a:bodyPr/>
                    <a:lstStyle/>
                    <a:p>
                      <a:r>
                        <a:rPr lang="en-US" altLang="zh-CN" sz="1100" dirty="0" smtClean="0">
                          <a:latin typeface="Times New Roman" pitchFamily="18" charset="0"/>
                          <a:cs typeface="Times New Roman" pitchFamily="18" charset="0"/>
                        </a:rPr>
                        <a:t>Available</a:t>
                      </a:r>
                      <a:r>
                        <a:rPr lang="en-US" altLang="zh-CN" sz="1100" baseline="0" dirty="0" smtClean="0">
                          <a:latin typeface="Times New Roman" pitchFamily="18" charset="0"/>
                          <a:cs typeface="Times New Roman" pitchFamily="18" charset="0"/>
                        </a:rPr>
                        <a:t> resource</a:t>
                      </a:r>
                      <a:endParaRPr lang="zh-CN" altLang="en-US" sz="1100" dirty="0">
                        <a:latin typeface="Times New Roman" pitchFamily="18" charset="0"/>
                        <a:cs typeface="Times New Roman" pitchFamily="18" charset="0"/>
                      </a:endParaRPr>
                    </a:p>
                  </a:txBody>
                  <a:tcPr marL="68580" marR="68580" marT="34307" marB="34307"/>
                </a:tc>
                <a:tc>
                  <a:txBody>
                    <a:bodyPr/>
                    <a:lstStyle/>
                    <a:p>
                      <a:r>
                        <a:rPr lang="en-US" altLang="zh-CN" sz="1100" dirty="0" smtClean="0">
                          <a:latin typeface="Times New Roman" pitchFamily="18" charset="0"/>
                          <a:cs typeface="Times New Roman" pitchFamily="18" charset="0"/>
                        </a:rPr>
                        <a:t>Resource</a:t>
                      </a:r>
                      <a:r>
                        <a:rPr lang="en-US" altLang="zh-CN" sz="1100" baseline="0" dirty="0" smtClean="0">
                          <a:latin typeface="Times New Roman" pitchFamily="18" charset="0"/>
                          <a:cs typeface="Times New Roman" pitchFamily="18" charset="0"/>
                        </a:rPr>
                        <a:t> reservation time(seconds)</a:t>
                      </a:r>
                      <a:endParaRPr lang="zh-CN" altLang="en-US" sz="1100" dirty="0">
                        <a:latin typeface="Times New Roman" pitchFamily="18" charset="0"/>
                        <a:cs typeface="Times New Roman" pitchFamily="18" charset="0"/>
                      </a:endParaRPr>
                    </a:p>
                  </a:txBody>
                  <a:tcPr marL="68580" marR="68580" marT="34307" marB="34307"/>
                </a:tc>
              </a:tr>
              <a:tr h="274355">
                <a:tc>
                  <a:txBody>
                    <a:bodyPr/>
                    <a:lstStyle/>
                    <a:p>
                      <a:r>
                        <a:rPr lang="en-US" altLang="zh-CN" sz="1400" dirty="0" smtClean="0">
                          <a:latin typeface="Times New Roman" pitchFamily="18" charset="0"/>
                          <a:cs typeface="Times New Roman" pitchFamily="18" charset="0"/>
                        </a:rPr>
                        <a:t>LHAASO</a:t>
                      </a:r>
                      <a:endParaRPr lang="zh-CN" altLang="en-US" sz="1400" dirty="0">
                        <a:latin typeface="Times New Roman" pitchFamily="18" charset="0"/>
                        <a:cs typeface="Times New Roman" pitchFamily="18" charset="0"/>
                      </a:endParaRPr>
                    </a:p>
                  </a:txBody>
                  <a:tcPr marL="68580" marR="68580" marT="34307" marB="34307"/>
                </a:tc>
                <a:tc>
                  <a:txBody>
                    <a:bodyPr/>
                    <a:lstStyle/>
                    <a:p>
                      <a:r>
                        <a:rPr lang="en-US" altLang="zh-CN" sz="1400" dirty="0" smtClean="0">
                          <a:latin typeface="Times New Roman" pitchFamily="18" charset="0"/>
                          <a:cs typeface="Times New Roman" pitchFamily="18" charset="0"/>
                        </a:rPr>
                        <a:t>100</a:t>
                      </a:r>
                      <a:endParaRPr lang="zh-CN" altLang="en-US" sz="1400" dirty="0">
                        <a:latin typeface="Times New Roman" pitchFamily="18" charset="0"/>
                        <a:cs typeface="Times New Roman" pitchFamily="18" charset="0"/>
                      </a:endParaRPr>
                    </a:p>
                  </a:txBody>
                  <a:tcPr marL="68580" marR="68580" marT="34307" marB="34307"/>
                </a:tc>
                <a:tc>
                  <a:txBody>
                    <a:bodyPr/>
                    <a:lstStyle/>
                    <a:p>
                      <a:r>
                        <a:rPr lang="en-US" altLang="zh-CN" sz="1400" dirty="0" smtClean="0">
                          <a:latin typeface="Times New Roman" pitchFamily="18" charset="0"/>
                          <a:cs typeface="Times New Roman" pitchFamily="18" charset="0"/>
                        </a:rPr>
                        <a:t>400</a:t>
                      </a:r>
                      <a:endParaRPr lang="zh-CN" altLang="en-US" sz="1400" dirty="0">
                        <a:latin typeface="Times New Roman" pitchFamily="18" charset="0"/>
                        <a:cs typeface="Times New Roman" pitchFamily="18" charset="0"/>
                      </a:endParaRPr>
                    </a:p>
                  </a:txBody>
                  <a:tcPr marL="68580" marR="68580" marT="34307" marB="34307"/>
                </a:tc>
                <a:tc>
                  <a:txBody>
                    <a:bodyPr/>
                    <a:lstStyle/>
                    <a:p>
                      <a:r>
                        <a:rPr lang="en-US" altLang="zh-CN" sz="1400" dirty="0" smtClean="0">
                          <a:latin typeface="Times New Roman" pitchFamily="18" charset="0"/>
                          <a:cs typeface="Times New Roman" pitchFamily="18" charset="0"/>
                        </a:rPr>
                        <a:t>200</a:t>
                      </a:r>
                      <a:endParaRPr lang="zh-CN" altLang="en-US" sz="1400" dirty="0">
                        <a:latin typeface="Times New Roman" pitchFamily="18" charset="0"/>
                        <a:cs typeface="Times New Roman" pitchFamily="18" charset="0"/>
                      </a:endParaRPr>
                    </a:p>
                  </a:txBody>
                  <a:tcPr marL="68580" marR="68580" marT="34307" marB="34307"/>
                </a:tc>
                <a:tc>
                  <a:txBody>
                    <a:bodyPr/>
                    <a:lstStyle/>
                    <a:p>
                      <a:r>
                        <a:rPr lang="en-US" altLang="zh-CN" sz="1400" dirty="0" smtClean="0">
                          <a:latin typeface="Times New Roman" pitchFamily="18" charset="0"/>
                          <a:cs typeface="Times New Roman" pitchFamily="18" charset="0"/>
                        </a:rPr>
                        <a:t>600</a:t>
                      </a:r>
                      <a:endParaRPr lang="zh-CN" altLang="en-US" sz="1400" dirty="0">
                        <a:latin typeface="Times New Roman" pitchFamily="18" charset="0"/>
                        <a:cs typeface="Times New Roman" pitchFamily="18" charset="0"/>
                      </a:endParaRPr>
                    </a:p>
                  </a:txBody>
                  <a:tcPr marL="68580" marR="68580" marT="34307" marB="34307"/>
                </a:tc>
              </a:tr>
              <a:tr h="274355">
                <a:tc>
                  <a:txBody>
                    <a:bodyPr/>
                    <a:lstStyle/>
                    <a:p>
                      <a:r>
                        <a:rPr lang="en-US" altLang="zh-CN" sz="1400" dirty="0" smtClean="0">
                          <a:latin typeface="Times New Roman" pitchFamily="18" charset="0"/>
                          <a:cs typeface="Times New Roman" pitchFamily="18" charset="0"/>
                        </a:rPr>
                        <a:t>JUNO</a:t>
                      </a:r>
                      <a:endParaRPr lang="zh-CN" altLang="en-US" sz="1400" dirty="0">
                        <a:latin typeface="Times New Roman" pitchFamily="18" charset="0"/>
                        <a:cs typeface="Times New Roman" pitchFamily="18" charset="0"/>
                      </a:endParaRPr>
                    </a:p>
                  </a:txBody>
                  <a:tcPr marL="68580" marR="68580" marT="34307" marB="34307"/>
                </a:tc>
                <a:tc>
                  <a:txBody>
                    <a:bodyPr/>
                    <a:lstStyle/>
                    <a:p>
                      <a:r>
                        <a:rPr lang="en-US" altLang="zh-CN" sz="1400" dirty="0" smtClean="0">
                          <a:latin typeface="Times New Roman" pitchFamily="18" charset="0"/>
                          <a:cs typeface="Times New Roman" pitchFamily="18" charset="0"/>
                        </a:rPr>
                        <a:t>100</a:t>
                      </a:r>
                      <a:endParaRPr lang="zh-CN" altLang="en-US" sz="1400" dirty="0">
                        <a:latin typeface="Times New Roman" pitchFamily="18" charset="0"/>
                        <a:cs typeface="Times New Roman" pitchFamily="18" charset="0"/>
                      </a:endParaRPr>
                    </a:p>
                  </a:txBody>
                  <a:tcPr marL="68580" marR="68580" marT="34307" marB="34307"/>
                </a:tc>
                <a:tc>
                  <a:txBody>
                    <a:bodyPr/>
                    <a:lstStyle/>
                    <a:p>
                      <a:r>
                        <a:rPr lang="en-US" altLang="zh-CN" sz="1400" dirty="0" smtClean="0">
                          <a:latin typeface="Times New Roman" pitchFamily="18" charset="0"/>
                          <a:cs typeface="Times New Roman" pitchFamily="18" charset="0"/>
                        </a:rPr>
                        <a:t>300</a:t>
                      </a:r>
                      <a:endParaRPr lang="zh-CN" altLang="en-US" sz="1400" dirty="0">
                        <a:latin typeface="Times New Roman" pitchFamily="18" charset="0"/>
                        <a:cs typeface="Times New Roman" pitchFamily="18" charset="0"/>
                      </a:endParaRPr>
                    </a:p>
                  </a:txBody>
                  <a:tcPr marL="68580" marR="68580" marT="34307" marB="34307"/>
                </a:tc>
                <a:tc>
                  <a:txBody>
                    <a:bodyPr/>
                    <a:lstStyle/>
                    <a:p>
                      <a:r>
                        <a:rPr lang="en-US" altLang="zh-CN" sz="1400" dirty="0" smtClean="0">
                          <a:latin typeface="Times New Roman" pitchFamily="18" charset="0"/>
                          <a:cs typeface="Times New Roman" pitchFamily="18" charset="0"/>
                        </a:rPr>
                        <a:t>200</a:t>
                      </a:r>
                      <a:endParaRPr lang="zh-CN" altLang="en-US" sz="1400" dirty="0">
                        <a:latin typeface="Times New Roman" pitchFamily="18" charset="0"/>
                        <a:cs typeface="Times New Roman" pitchFamily="18" charset="0"/>
                      </a:endParaRPr>
                    </a:p>
                  </a:txBody>
                  <a:tcPr marL="68580" marR="68580" marT="34307" marB="34307"/>
                </a:tc>
                <a:tc>
                  <a:txBody>
                    <a:bodyPr/>
                    <a:lstStyle/>
                    <a:p>
                      <a:r>
                        <a:rPr lang="en-US" altLang="zh-CN" sz="1400" dirty="0" smtClean="0">
                          <a:latin typeface="Times New Roman" pitchFamily="18" charset="0"/>
                          <a:cs typeface="Times New Roman" pitchFamily="18" charset="0"/>
                        </a:rPr>
                        <a:t>600</a:t>
                      </a:r>
                      <a:endParaRPr lang="zh-CN" altLang="en-US" sz="1400" dirty="0">
                        <a:latin typeface="Times New Roman" pitchFamily="18" charset="0"/>
                        <a:cs typeface="Times New Roman" pitchFamily="18" charset="0"/>
                      </a:endParaRPr>
                    </a:p>
                  </a:txBody>
                  <a:tcPr marL="68580" marR="68580" marT="34307" marB="34307"/>
                </a:tc>
              </a:tr>
            </a:tbl>
          </a:graphicData>
        </a:graphic>
      </p:graphicFrame>
      <p:pic>
        <p:nvPicPr>
          <p:cNvPr id="3" name="图片 2"/>
          <p:cNvPicPr>
            <a:picLocks noChangeAspect="1"/>
          </p:cNvPicPr>
          <p:nvPr/>
        </p:nvPicPr>
        <p:blipFill>
          <a:blip r:embed="rId3"/>
          <a:stretch>
            <a:fillRect/>
          </a:stretch>
        </p:blipFill>
        <p:spPr>
          <a:xfrm>
            <a:off x="4309111" y="4677843"/>
            <a:ext cx="591793" cy="282239"/>
          </a:xfrm>
          <a:prstGeom prst="rect">
            <a:avLst/>
          </a:prstGeom>
        </p:spPr>
      </p:pic>
      <p:sp>
        <p:nvSpPr>
          <p:cNvPr id="5" name="日期占位符 4"/>
          <p:cNvSpPr>
            <a:spLocks noGrp="1"/>
          </p:cNvSpPr>
          <p:nvPr>
            <p:ph type="dt" sz="half" idx="10"/>
          </p:nvPr>
        </p:nvSpPr>
        <p:spPr/>
        <p:txBody>
          <a:bodyPr/>
          <a:lstStyle/>
          <a:p>
            <a:r>
              <a:rPr lang="en-US" altLang="zh-CN" dirty="0"/>
              <a:t>2017/07/05</a:t>
            </a:r>
            <a:endParaRPr lang="zh-CN" altLang="en-US" dirty="0"/>
          </a:p>
        </p:txBody>
      </p:sp>
      <p:sp>
        <p:nvSpPr>
          <p:cNvPr id="6" name="页脚占位符 5"/>
          <p:cNvSpPr>
            <a:spLocks noGrp="1"/>
          </p:cNvSpPr>
          <p:nvPr>
            <p:ph type="ftr" sz="quarter" idx="11"/>
          </p:nvPr>
        </p:nvSpPr>
        <p:spPr/>
        <p:txBody>
          <a:bodyPr/>
          <a:lstStyle/>
          <a:p>
            <a:r>
              <a:rPr lang="zh-CN" altLang="en-US" b="1" dirty="0">
                <a:latin typeface="黑体" panose="02010609060101010101" pitchFamily="49" charset="-122"/>
                <a:ea typeface="黑体" panose="02010609060101010101" pitchFamily="49" charset="-122"/>
                <a:cs typeface="Times New Roman" pitchFamily="18" charset="0"/>
              </a:rPr>
              <a:t>高能物理云平台中的弹性计算资源管理</a:t>
            </a:r>
          </a:p>
        </p:txBody>
      </p:sp>
      <p:sp>
        <p:nvSpPr>
          <p:cNvPr id="7" name="灯片编号占位符 6"/>
          <p:cNvSpPr>
            <a:spLocks noGrp="1"/>
          </p:cNvSpPr>
          <p:nvPr>
            <p:ph type="sldNum" sz="quarter" idx="12"/>
          </p:nvPr>
        </p:nvSpPr>
        <p:spPr/>
        <p:txBody>
          <a:bodyPr/>
          <a:lstStyle/>
          <a:p>
            <a:fld id="{3BDE6A9D-7EC1-4431-9FEF-91E3586C3854}" type="slidenum">
              <a:rPr lang="zh-CN" altLang="en-US" smtClean="0"/>
              <a:pPr/>
              <a:t>23</a:t>
            </a:fld>
            <a:r>
              <a:rPr lang="en-US" altLang="zh-CN" dirty="0" smtClean="0"/>
              <a:t>/28</a:t>
            </a:r>
            <a:endParaRPr lang="zh-CN" altLang="en-US" dirty="0"/>
          </a:p>
        </p:txBody>
      </p:sp>
    </p:spTree>
    <p:extLst>
      <p:ext uri="{BB962C8B-B14F-4D97-AF65-F5344CB8AC3E}">
        <p14:creationId xmlns:p14="http://schemas.microsoft.com/office/powerpoint/2010/main" val="16206412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538987" y="2018841"/>
            <a:ext cx="5915025" cy="3263504"/>
          </a:xfrm>
        </p:spPr>
        <p:txBody>
          <a:bodyPr>
            <a:normAutofit/>
          </a:bodyPr>
          <a:lstStyle/>
          <a:p>
            <a:pPr>
              <a:lnSpc>
                <a:spcPct val="150000"/>
              </a:lnSpc>
            </a:pPr>
            <a:r>
              <a:rPr lang="zh-CN" altLang="en-US" sz="1500" dirty="0"/>
              <a:t>背景</a:t>
            </a:r>
            <a:r>
              <a:rPr lang="en-US" altLang="zh-CN" sz="1500" dirty="0"/>
              <a:t>——</a:t>
            </a:r>
            <a:r>
              <a:rPr lang="zh-CN" altLang="en-US" sz="1500" dirty="0"/>
              <a:t>虚拟计算集群技术</a:t>
            </a:r>
            <a:endParaRPr lang="en-US" altLang="zh-CN" sz="1500" dirty="0"/>
          </a:p>
          <a:p>
            <a:pPr>
              <a:lnSpc>
                <a:spcPct val="150000"/>
              </a:lnSpc>
            </a:pPr>
            <a:r>
              <a:rPr lang="en-US" altLang="zh-CN" sz="1500" dirty="0" err="1"/>
              <a:t>VCondor</a:t>
            </a:r>
            <a:r>
              <a:rPr lang="en-US" altLang="zh-CN" sz="1500" dirty="0"/>
              <a:t>——</a:t>
            </a:r>
            <a:r>
              <a:rPr lang="zh-CN" altLang="en-US" sz="1500" dirty="0"/>
              <a:t>一种基于</a:t>
            </a:r>
            <a:r>
              <a:rPr lang="en-US" altLang="zh-CN" sz="1500" dirty="0"/>
              <a:t>HTCondor</a:t>
            </a:r>
            <a:r>
              <a:rPr lang="zh-CN" altLang="en-US" sz="1500" dirty="0"/>
              <a:t>的弹性计算资源管理</a:t>
            </a:r>
            <a:r>
              <a:rPr lang="zh-CN" altLang="en-US" sz="1500" dirty="0" smtClean="0"/>
              <a:t>系统</a:t>
            </a:r>
            <a:endParaRPr lang="en-US" altLang="zh-CN" sz="1500" dirty="0">
              <a:solidFill>
                <a:srgbClr val="FF0000"/>
              </a:solidFill>
            </a:endParaRPr>
          </a:p>
          <a:p>
            <a:pPr>
              <a:lnSpc>
                <a:spcPct val="150000"/>
              </a:lnSpc>
            </a:pPr>
            <a:r>
              <a:rPr lang="zh-CN" altLang="en-US" sz="1500" dirty="0">
                <a:solidFill>
                  <a:srgbClr val="FF0000"/>
                </a:solidFill>
              </a:rPr>
              <a:t>部署</a:t>
            </a:r>
            <a:r>
              <a:rPr lang="en-US" altLang="zh-CN" sz="1500" dirty="0">
                <a:solidFill>
                  <a:srgbClr val="FF0000"/>
                </a:solidFill>
              </a:rPr>
              <a:t>——</a:t>
            </a:r>
            <a:r>
              <a:rPr lang="zh-CN" altLang="en-US" sz="1500" dirty="0">
                <a:solidFill>
                  <a:srgbClr val="FF0000"/>
                </a:solidFill>
              </a:rPr>
              <a:t>高能所</a:t>
            </a:r>
            <a:r>
              <a:rPr lang="en-US" altLang="zh-CN" sz="1500" dirty="0" err="1">
                <a:solidFill>
                  <a:srgbClr val="FF0000"/>
                </a:solidFill>
              </a:rPr>
              <a:t>IHEPCloud</a:t>
            </a:r>
            <a:r>
              <a:rPr lang="zh-CN" altLang="en-US" sz="1500" dirty="0">
                <a:solidFill>
                  <a:srgbClr val="FF0000"/>
                </a:solidFill>
              </a:rPr>
              <a:t>云平台</a:t>
            </a:r>
            <a:r>
              <a:rPr lang="en-US" altLang="zh-CN" sz="1500" dirty="0">
                <a:solidFill>
                  <a:srgbClr val="FF0000"/>
                </a:solidFill>
              </a:rPr>
              <a:t>&amp;</a:t>
            </a:r>
            <a:r>
              <a:rPr lang="zh-CN" altLang="en-US" sz="1500" dirty="0">
                <a:solidFill>
                  <a:srgbClr val="FF0000"/>
                </a:solidFill>
              </a:rPr>
              <a:t>运行结果分析</a:t>
            </a:r>
          </a:p>
          <a:p>
            <a:pPr>
              <a:lnSpc>
                <a:spcPct val="150000"/>
              </a:lnSpc>
            </a:pPr>
            <a:r>
              <a:rPr lang="zh-CN" altLang="en-US" sz="1500" dirty="0"/>
              <a:t>总结</a:t>
            </a:r>
            <a:endParaRPr lang="en-US" altLang="zh-CN" sz="1500" dirty="0"/>
          </a:p>
        </p:txBody>
      </p:sp>
      <p:sp>
        <p:nvSpPr>
          <p:cNvPr id="2" name="日期占位符 1"/>
          <p:cNvSpPr>
            <a:spLocks noGrp="1"/>
          </p:cNvSpPr>
          <p:nvPr>
            <p:ph type="dt" sz="half" idx="10"/>
          </p:nvPr>
        </p:nvSpPr>
        <p:spPr/>
        <p:txBody>
          <a:bodyPr/>
          <a:lstStyle/>
          <a:p>
            <a:r>
              <a:rPr lang="en-US" altLang="zh-CN" dirty="0"/>
              <a:t>2017/07/05</a:t>
            </a:r>
            <a:endParaRPr lang="zh-CN" altLang="en-US" dirty="0"/>
          </a:p>
        </p:txBody>
      </p:sp>
      <p:sp>
        <p:nvSpPr>
          <p:cNvPr id="5" name="页脚占位符 4"/>
          <p:cNvSpPr>
            <a:spLocks noGrp="1"/>
          </p:cNvSpPr>
          <p:nvPr>
            <p:ph type="ftr" sz="quarter" idx="11"/>
          </p:nvPr>
        </p:nvSpPr>
        <p:spPr/>
        <p:txBody>
          <a:bodyPr/>
          <a:lstStyle/>
          <a:p>
            <a:r>
              <a:rPr lang="zh-CN" altLang="en-US" b="1" dirty="0">
                <a:latin typeface="黑体" panose="02010609060101010101" pitchFamily="49" charset="-122"/>
                <a:ea typeface="黑体" panose="02010609060101010101" pitchFamily="49" charset="-122"/>
                <a:cs typeface="Times New Roman" pitchFamily="18" charset="0"/>
              </a:rPr>
              <a:t>高能物理云平台中的弹性计算资源管理</a:t>
            </a:r>
          </a:p>
        </p:txBody>
      </p:sp>
      <p:sp>
        <p:nvSpPr>
          <p:cNvPr id="7" name="灯片编号占位符 6"/>
          <p:cNvSpPr>
            <a:spLocks noGrp="1"/>
          </p:cNvSpPr>
          <p:nvPr>
            <p:ph type="sldNum" sz="quarter" idx="12"/>
          </p:nvPr>
        </p:nvSpPr>
        <p:spPr/>
        <p:txBody>
          <a:bodyPr/>
          <a:lstStyle/>
          <a:p>
            <a:fld id="{3BDE6A9D-7EC1-4431-9FEF-91E3586C3854}" type="slidenum">
              <a:rPr lang="zh-CN" altLang="en-US" smtClean="0"/>
              <a:pPr/>
              <a:t>24</a:t>
            </a:fld>
            <a:r>
              <a:rPr lang="en-US" altLang="zh-CN" dirty="0" smtClean="0"/>
              <a:t>/28</a:t>
            </a:r>
            <a:endParaRPr lang="zh-CN" altLang="en-US" dirty="0"/>
          </a:p>
        </p:txBody>
      </p:sp>
      <p:sp>
        <p:nvSpPr>
          <p:cNvPr id="4" name="标题 1"/>
          <p:cNvSpPr txBox="1">
            <a:spLocks/>
          </p:cNvSpPr>
          <p:nvPr/>
        </p:nvSpPr>
        <p:spPr>
          <a:xfrm>
            <a:off x="1143000" y="836712"/>
            <a:ext cx="6858000" cy="1021436"/>
          </a:xfrm>
          <a:prstGeom prst="rect">
            <a:avLst/>
          </a:prstGeom>
          <a:noFill/>
        </p:spPr>
        <p:txBody>
          <a:bodyPr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zh-CN" altLang="en-US" sz="2700" dirty="0">
                <a:solidFill>
                  <a:schemeClr val="bg1"/>
                </a:solidFill>
                <a:latin typeface="Times New Roman" pitchFamily="18" charset="0"/>
                <a:cs typeface="Times New Roman" pitchFamily="18" charset="0"/>
              </a:rPr>
              <a:t>提纲</a:t>
            </a:r>
          </a:p>
        </p:txBody>
      </p:sp>
    </p:spTree>
    <p:extLst>
      <p:ext uri="{BB962C8B-B14F-4D97-AF65-F5344CB8AC3E}">
        <p14:creationId xmlns:p14="http://schemas.microsoft.com/office/powerpoint/2010/main" val="3356679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1143000" y="112798"/>
            <a:ext cx="6858000" cy="995588"/>
          </a:xfrm>
          <a:prstGeom prst="rect">
            <a:avLst/>
          </a:prstGeom>
          <a:noFill/>
        </p:spPr>
        <p:txBody>
          <a:bodyPr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zh-CN" sz="2100" dirty="0">
                <a:solidFill>
                  <a:schemeClr val="bg1"/>
                </a:solidFill>
                <a:latin typeface="Times New Roman" pitchFamily="18" charset="0"/>
                <a:cs typeface="Times New Roman" pitchFamily="18" charset="0"/>
              </a:rPr>
              <a:t>Dynamic Scheduling Effect</a:t>
            </a:r>
            <a:endParaRPr lang="zh-CN" altLang="en-US" sz="2100" dirty="0">
              <a:solidFill>
                <a:schemeClr val="bg1"/>
              </a:solidFill>
              <a:latin typeface="Times New Roman" pitchFamily="18" charset="0"/>
              <a:cs typeface="Times New Roman" pitchFamily="18" charset="0"/>
            </a:endParaRP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1069" y="2336065"/>
            <a:ext cx="4070203" cy="2181296"/>
          </a:xfrm>
          <a:prstGeom prst="rect">
            <a:avLst/>
          </a:prstGeom>
          <a:ln>
            <a:solidFill>
              <a:schemeClr val="tx1"/>
            </a:solidFill>
          </a:ln>
          <a:effectLst>
            <a:outerShdw blurRad="50800" dist="139700" dir="2700000" algn="tl" rotWithShape="0">
              <a:prstClr val="black">
                <a:alpha val="40000"/>
              </a:prstClr>
            </a:outerShdw>
          </a:effectLst>
        </p:spPr>
      </p:pic>
      <p:sp>
        <p:nvSpPr>
          <p:cNvPr id="11" name="圆角矩形标注 10"/>
          <p:cNvSpPr/>
          <p:nvPr/>
        </p:nvSpPr>
        <p:spPr>
          <a:xfrm>
            <a:off x="3891387" y="2934369"/>
            <a:ext cx="875372" cy="281590"/>
          </a:xfrm>
          <a:prstGeom prst="wedgeRoundRectCallout">
            <a:avLst>
              <a:gd name="adj1" fmla="val 80697"/>
              <a:gd name="adj2" fmla="val 195475"/>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dirty="0">
                <a:solidFill>
                  <a:schemeClr val="tx1"/>
                </a:solidFill>
              </a:rPr>
              <a:t>Lower thresholds</a:t>
            </a:r>
            <a:endParaRPr lang="zh-CN" altLang="en-US" sz="900" dirty="0">
              <a:solidFill>
                <a:schemeClr val="tx1"/>
              </a:solidFill>
            </a:endParaRPr>
          </a:p>
        </p:txBody>
      </p:sp>
      <p:sp>
        <p:nvSpPr>
          <p:cNvPr id="12" name="文本框 11"/>
          <p:cNvSpPr txBox="1"/>
          <p:nvPr/>
        </p:nvSpPr>
        <p:spPr>
          <a:xfrm>
            <a:off x="3699102" y="4729360"/>
            <a:ext cx="3300904" cy="507831"/>
          </a:xfrm>
          <a:prstGeom prst="rect">
            <a:avLst/>
          </a:prstGeom>
          <a:noFill/>
        </p:spPr>
        <p:txBody>
          <a:bodyPr wrap="none" rtlCol="0">
            <a:spAutoFit/>
          </a:bodyPr>
          <a:lstStyle/>
          <a:p>
            <a:pPr algn="ctr"/>
            <a:r>
              <a:rPr lang="en-US" altLang="zh-CN" sz="1350" dirty="0">
                <a:solidFill>
                  <a:srgbClr val="C00000"/>
                </a:solidFill>
                <a:latin typeface="Times New Roman" pitchFamily="18" charset="0"/>
                <a:cs typeface="Times New Roman" pitchFamily="18" charset="0"/>
              </a:rPr>
              <a:t>LHAASO </a:t>
            </a:r>
            <a:r>
              <a:rPr lang="zh-CN" altLang="en-US" sz="1350" dirty="0">
                <a:solidFill>
                  <a:srgbClr val="C00000"/>
                </a:solidFill>
                <a:latin typeface="Times New Roman" pitchFamily="18" charset="0"/>
                <a:cs typeface="Times New Roman" pitchFamily="18" charset="0"/>
              </a:rPr>
              <a:t>虚拟资源池</a:t>
            </a:r>
            <a:r>
              <a:rPr lang="en-US" altLang="zh-CN" sz="1350" dirty="0">
                <a:solidFill>
                  <a:srgbClr val="C00000"/>
                </a:solidFill>
                <a:latin typeface="Times New Roman" pitchFamily="18" charset="0"/>
                <a:cs typeface="Times New Roman" pitchFamily="18" charset="0"/>
              </a:rPr>
              <a:t>:</a:t>
            </a:r>
          </a:p>
          <a:p>
            <a:pPr algn="ctr"/>
            <a:r>
              <a:rPr lang="zh-CN" altLang="en-US" sz="1350" dirty="0">
                <a:latin typeface="Times New Roman" pitchFamily="18" charset="0"/>
                <a:cs typeface="Times New Roman" pitchFamily="18" charset="0"/>
              </a:rPr>
              <a:t>根据作业排队数目动态增加和减少虚拟机</a:t>
            </a:r>
            <a:endParaRPr lang="en-US" altLang="zh-CN" sz="1350" dirty="0">
              <a:latin typeface="Times New Roman" pitchFamily="18" charset="0"/>
              <a:cs typeface="Times New Roman" pitchFamily="18" charset="0"/>
            </a:endParaRPr>
          </a:p>
        </p:txBody>
      </p:sp>
      <p:cxnSp>
        <p:nvCxnSpPr>
          <p:cNvPr id="13" name="直接箭头连接符 12"/>
          <p:cNvCxnSpPr/>
          <p:nvPr/>
        </p:nvCxnSpPr>
        <p:spPr>
          <a:xfrm>
            <a:off x="5543560" y="3054552"/>
            <a:ext cx="20393" cy="6590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5604179" y="3051943"/>
            <a:ext cx="151784" cy="4874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5683238" y="3055335"/>
            <a:ext cx="394735" cy="6324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圆角矩形标注 15"/>
          <p:cNvSpPr/>
          <p:nvPr/>
        </p:nvSpPr>
        <p:spPr>
          <a:xfrm>
            <a:off x="4831297" y="2674258"/>
            <a:ext cx="1708955" cy="377684"/>
          </a:xfrm>
          <a:prstGeom prst="wedgeRoundRectCallout">
            <a:avLst>
              <a:gd name="adj1" fmla="val -15321"/>
              <a:gd name="adj2" fmla="val 50358"/>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dirty="0">
                <a:solidFill>
                  <a:schemeClr val="tx1"/>
                </a:solidFill>
              </a:rPr>
              <a:t>Jobs queuing, automatically adding virtual computing nodes</a:t>
            </a:r>
            <a:endParaRPr lang="zh-CN" altLang="en-US" sz="900" dirty="0">
              <a:solidFill>
                <a:schemeClr val="tx1"/>
              </a:solidFill>
            </a:endParaRPr>
          </a:p>
        </p:txBody>
      </p:sp>
      <p:sp>
        <p:nvSpPr>
          <p:cNvPr id="23" name="椭圆 22"/>
          <p:cNvSpPr/>
          <p:nvPr/>
        </p:nvSpPr>
        <p:spPr>
          <a:xfrm>
            <a:off x="4831297" y="2510326"/>
            <a:ext cx="518256" cy="151987"/>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圆角矩形标注 17"/>
          <p:cNvSpPr/>
          <p:nvPr/>
        </p:nvSpPr>
        <p:spPr>
          <a:xfrm>
            <a:off x="2864831" y="2714626"/>
            <a:ext cx="875372" cy="236627"/>
          </a:xfrm>
          <a:prstGeom prst="wedgeRoundRectCallout">
            <a:avLst>
              <a:gd name="adj1" fmla="val 49390"/>
              <a:gd name="adj2" fmla="val 195475"/>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dirty="0">
                <a:solidFill>
                  <a:schemeClr val="tx1"/>
                </a:solidFill>
              </a:rPr>
              <a:t>Upper thresholds</a:t>
            </a:r>
            <a:endParaRPr lang="zh-CN" altLang="en-US" sz="900" dirty="0">
              <a:solidFill>
                <a:schemeClr val="tx1"/>
              </a:solidFill>
            </a:endParaRPr>
          </a:p>
        </p:txBody>
      </p:sp>
      <p:sp>
        <p:nvSpPr>
          <p:cNvPr id="2" name="日期占位符 1"/>
          <p:cNvSpPr>
            <a:spLocks noGrp="1"/>
          </p:cNvSpPr>
          <p:nvPr>
            <p:ph type="dt" sz="half" idx="10"/>
          </p:nvPr>
        </p:nvSpPr>
        <p:spPr/>
        <p:txBody>
          <a:bodyPr/>
          <a:lstStyle/>
          <a:p>
            <a:r>
              <a:rPr lang="en-US" altLang="zh-CN" dirty="0"/>
              <a:t>2017/07/05</a:t>
            </a:r>
            <a:endParaRPr lang="zh-CN" altLang="en-US" dirty="0"/>
          </a:p>
        </p:txBody>
      </p:sp>
      <p:sp>
        <p:nvSpPr>
          <p:cNvPr id="3" name="页脚占位符 2"/>
          <p:cNvSpPr>
            <a:spLocks noGrp="1"/>
          </p:cNvSpPr>
          <p:nvPr>
            <p:ph type="ftr" sz="quarter" idx="11"/>
          </p:nvPr>
        </p:nvSpPr>
        <p:spPr/>
        <p:txBody>
          <a:bodyPr/>
          <a:lstStyle/>
          <a:p>
            <a:r>
              <a:rPr lang="zh-CN" altLang="en-US" b="1" dirty="0">
                <a:latin typeface="黑体" panose="02010609060101010101" pitchFamily="49" charset="-122"/>
                <a:ea typeface="黑体" panose="02010609060101010101" pitchFamily="49" charset="-122"/>
                <a:cs typeface="Times New Roman" pitchFamily="18" charset="0"/>
              </a:rPr>
              <a:t>高能物理云平台中的弹性计算资源管理</a:t>
            </a:r>
          </a:p>
        </p:txBody>
      </p:sp>
      <p:sp>
        <p:nvSpPr>
          <p:cNvPr id="5" name="灯片编号占位符 4"/>
          <p:cNvSpPr>
            <a:spLocks noGrp="1"/>
          </p:cNvSpPr>
          <p:nvPr>
            <p:ph type="sldNum" sz="quarter" idx="12"/>
          </p:nvPr>
        </p:nvSpPr>
        <p:spPr/>
        <p:txBody>
          <a:bodyPr/>
          <a:lstStyle/>
          <a:p>
            <a:fld id="{3BDE6A9D-7EC1-4431-9FEF-91E3586C3854}" type="slidenum">
              <a:rPr lang="zh-CN" altLang="en-US" smtClean="0"/>
              <a:pPr/>
              <a:t>25</a:t>
            </a:fld>
            <a:r>
              <a:rPr lang="en-US" altLang="zh-CN" dirty="0" smtClean="0"/>
              <a:t>/28</a:t>
            </a:r>
            <a:endParaRPr lang="zh-CN" altLang="en-US" dirty="0"/>
          </a:p>
        </p:txBody>
      </p:sp>
    </p:spTree>
    <p:extLst>
      <p:ext uri="{BB962C8B-B14F-4D97-AF65-F5344CB8AC3E}">
        <p14:creationId xmlns:p14="http://schemas.microsoft.com/office/powerpoint/2010/main" val="31052073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538987" y="2018841"/>
            <a:ext cx="5915025" cy="3263504"/>
          </a:xfrm>
        </p:spPr>
        <p:txBody>
          <a:bodyPr>
            <a:normAutofit/>
          </a:bodyPr>
          <a:lstStyle/>
          <a:p>
            <a:pPr>
              <a:lnSpc>
                <a:spcPct val="150000"/>
              </a:lnSpc>
            </a:pPr>
            <a:r>
              <a:rPr lang="zh-CN" altLang="en-US" sz="1500" dirty="0"/>
              <a:t>背景</a:t>
            </a:r>
            <a:r>
              <a:rPr lang="en-US" altLang="zh-CN" sz="1500" dirty="0"/>
              <a:t>——</a:t>
            </a:r>
            <a:r>
              <a:rPr lang="zh-CN" altLang="en-US" sz="1500" dirty="0"/>
              <a:t>虚拟计算集群技术</a:t>
            </a:r>
            <a:endParaRPr lang="en-US" altLang="zh-CN" sz="1500" dirty="0"/>
          </a:p>
          <a:p>
            <a:pPr>
              <a:lnSpc>
                <a:spcPct val="150000"/>
              </a:lnSpc>
            </a:pPr>
            <a:r>
              <a:rPr lang="en-US" altLang="zh-CN" sz="1500" dirty="0" err="1"/>
              <a:t>VCondor</a:t>
            </a:r>
            <a:r>
              <a:rPr lang="en-US" altLang="zh-CN" sz="1500" dirty="0"/>
              <a:t>——</a:t>
            </a:r>
            <a:r>
              <a:rPr lang="zh-CN" altLang="en-US" sz="1500" dirty="0"/>
              <a:t>一种基于</a:t>
            </a:r>
            <a:r>
              <a:rPr lang="en-US" altLang="zh-CN" sz="1500" dirty="0"/>
              <a:t>HTCondor</a:t>
            </a:r>
            <a:r>
              <a:rPr lang="zh-CN" altLang="en-US" sz="1500" dirty="0"/>
              <a:t>的弹性计算资源管理</a:t>
            </a:r>
            <a:r>
              <a:rPr lang="zh-CN" altLang="en-US" sz="1500" dirty="0" smtClean="0"/>
              <a:t>系统</a:t>
            </a:r>
            <a:endParaRPr lang="en-US" altLang="zh-CN" sz="1500" dirty="0"/>
          </a:p>
          <a:p>
            <a:pPr>
              <a:lnSpc>
                <a:spcPct val="150000"/>
              </a:lnSpc>
            </a:pPr>
            <a:r>
              <a:rPr lang="zh-CN" altLang="en-US" sz="1500" dirty="0"/>
              <a:t>部署</a:t>
            </a:r>
            <a:r>
              <a:rPr lang="en-US" altLang="zh-CN" sz="1500" dirty="0"/>
              <a:t>——</a:t>
            </a:r>
            <a:r>
              <a:rPr lang="zh-CN" altLang="en-US" sz="1500" dirty="0"/>
              <a:t>高能所</a:t>
            </a:r>
            <a:r>
              <a:rPr lang="en-US" altLang="zh-CN" sz="1500" dirty="0" err="1"/>
              <a:t>IHEPCloud</a:t>
            </a:r>
            <a:r>
              <a:rPr lang="zh-CN" altLang="en-US" sz="1500" dirty="0"/>
              <a:t>云平台</a:t>
            </a:r>
            <a:r>
              <a:rPr lang="en-US" altLang="zh-CN" sz="1500" dirty="0"/>
              <a:t>&amp;</a:t>
            </a:r>
            <a:r>
              <a:rPr lang="zh-CN" altLang="en-US" sz="1500" dirty="0"/>
              <a:t>运行结果分析</a:t>
            </a:r>
          </a:p>
          <a:p>
            <a:pPr>
              <a:lnSpc>
                <a:spcPct val="150000"/>
              </a:lnSpc>
            </a:pPr>
            <a:r>
              <a:rPr lang="zh-CN" altLang="en-US" sz="1500" dirty="0">
                <a:solidFill>
                  <a:srgbClr val="FF0000"/>
                </a:solidFill>
              </a:rPr>
              <a:t>总结</a:t>
            </a:r>
            <a:endParaRPr lang="en-US" altLang="zh-CN" sz="1500" dirty="0">
              <a:solidFill>
                <a:srgbClr val="FF0000"/>
              </a:solidFill>
            </a:endParaRPr>
          </a:p>
        </p:txBody>
      </p:sp>
      <p:sp>
        <p:nvSpPr>
          <p:cNvPr id="2" name="日期占位符 1"/>
          <p:cNvSpPr>
            <a:spLocks noGrp="1"/>
          </p:cNvSpPr>
          <p:nvPr>
            <p:ph type="dt" sz="half" idx="10"/>
          </p:nvPr>
        </p:nvSpPr>
        <p:spPr/>
        <p:txBody>
          <a:bodyPr/>
          <a:lstStyle/>
          <a:p>
            <a:r>
              <a:rPr lang="en-US" altLang="zh-CN" dirty="0"/>
              <a:t>2017/07/05</a:t>
            </a:r>
            <a:endParaRPr lang="zh-CN" altLang="en-US" dirty="0"/>
          </a:p>
        </p:txBody>
      </p:sp>
      <p:sp>
        <p:nvSpPr>
          <p:cNvPr id="5" name="页脚占位符 4"/>
          <p:cNvSpPr>
            <a:spLocks noGrp="1"/>
          </p:cNvSpPr>
          <p:nvPr>
            <p:ph type="ftr" sz="quarter" idx="11"/>
          </p:nvPr>
        </p:nvSpPr>
        <p:spPr/>
        <p:txBody>
          <a:bodyPr/>
          <a:lstStyle/>
          <a:p>
            <a:r>
              <a:rPr lang="zh-CN" altLang="en-US" b="1" dirty="0">
                <a:latin typeface="黑体" panose="02010609060101010101" pitchFamily="49" charset="-122"/>
                <a:ea typeface="黑体" panose="02010609060101010101" pitchFamily="49" charset="-122"/>
                <a:cs typeface="Times New Roman" pitchFamily="18" charset="0"/>
              </a:rPr>
              <a:t>高能物理云平台中的弹性计算资源管理</a:t>
            </a:r>
          </a:p>
        </p:txBody>
      </p:sp>
      <p:sp>
        <p:nvSpPr>
          <p:cNvPr id="7" name="灯片编号占位符 6"/>
          <p:cNvSpPr>
            <a:spLocks noGrp="1"/>
          </p:cNvSpPr>
          <p:nvPr>
            <p:ph type="sldNum" sz="quarter" idx="12"/>
          </p:nvPr>
        </p:nvSpPr>
        <p:spPr/>
        <p:txBody>
          <a:bodyPr/>
          <a:lstStyle/>
          <a:p>
            <a:fld id="{3BDE6A9D-7EC1-4431-9FEF-91E3586C3854}" type="slidenum">
              <a:rPr lang="zh-CN" altLang="en-US" smtClean="0"/>
              <a:pPr/>
              <a:t>26</a:t>
            </a:fld>
            <a:r>
              <a:rPr lang="en-US" altLang="zh-CN" dirty="0" smtClean="0"/>
              <a:t>/28</a:t>
            </a:r>
            <a:endParaRPr lang="zh-CN" altLang="en-US" dirty="0"/>
          </a:p>
        </p:txBody>
      </p:sp>
      <p:sp>
        <p:nvSpPr>
          <p:cNvPr id="4" name="标题 1"/>
          <p:cNvSpPr txBox="1">
            <a:spLocks/>
          </p:cNvSpPr>
          <p:nvPr/>
        </p:nvSpPr>
        <p:spPr>
          <a:xfrm>
            <a:off x="1143000" y="265205"/>
            <a:ext cx="6858000" cy="1021436"/>
          </a:xfrm>
          <a:prstGeom prst="rect">
            <a:avLst/>
          </a:prstGeom>
          <a:noFill/>
        </p:spPr>
        <p:txBody>
          <a:bodyPr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zh-CN" altLang="en-US" sz="2700" dirty="0">
                <a:solidFill>
                  <a:schemeClr val="bg1"/>
                </a:solidFill>
                <a:latin typeface="Times New Roman" pitchFamily="18" charset="0"/>
                <a:cs typeface="Times New Roman" pitchFamily="18" charset="0"/>
              </a:rPr>
              <a:t>提纲</a:t>
            </a:r>
          </a:p>
        </p:txBody>
      </p:sp>
    </p:spTree>
    <p:extLst>
      <p:ext uri="{BB962C8B-B14F-4D97-AF65-F5344CB8AC3E}">
        <p14:creationId xmlns:p14="http://schemas.microsoft.com/office/powerpoint/2010/main" val="247435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14413" y="1851969"/>
            <a:ext cx="7086599" cy="3834456"/>
          </a:xfrm>
        </p:spPr>
        <p:txBody>
          <a:bodyPr>
            <a:normAutofit/>
          </a:bodyPr>
          <a:lstStyle/>
          <a:p>
            <a:pPr>
              <a:lnSpc>
                <a:spcPct val="120000"/>
              </a:lnSpc>
            </a:pPr>
            <a:r>
              <a:rPr lang="en-US" altLang="zh-CN" sz="1800" dirty="0" err="1"/>
              <a:t>Vcondor</a:t>
            </a:r>
            <a:r>
              <a:rPr lang="zh-CN" altLang="en-US" sz="1800" dirty="0"/>
              <a:t>实现虚拟计算资源的弹性控制</a:t>
            </a:r>
            <a:endParaRPr lang="en-US" altLang="zh-CN" sz="1800" dirty="0"/>
          </a:p>
          <a:p>
            <a:pPr lvl="1">
              <a:lnSpc>
                <a:spcPct val="120000"/>
              </a:lnSpc>
              <a:buFont typeface="Wingdings" panose="05000000000000000000" pitchFamily="2" charset="2"/>
              <a:buChar char="Ø"/>
            </a:pPr>
            <a:r>
              <a:rPr lang="zh-CN" altLang="en-US" sz="1350" dirty="0"/>
              <a:t>从</a:t>
            </a:r>
            <a:r>
              <a:rPr lang="en-US" altLang="zh-CN" sz="1350" dirty="0"/>
              <a:t>2016-07</a:t>
            </a:r>
            <a:r>
              <a:rPr lang="zh-CN" altLang="en-US" sz="1350" dirty="0"/>
              <a:t>起开始在高能所公共云平台</a:t>
            </a:r>
            <a:r>
              <a:rPr lang="en-US" altLang="zh-CN" sz="1350" dirty="0" err="1"/>
              <a:t>IHEPCloud</a:t>
            </a:r>
            <a:r>
              <a:rPr lang="zh-CN" altLang="en-US" sz="1350" dirty="0"/>
              <a:t>中进行试运行</a:t>
            </a:r>
            <a:r>
              <a:rPr lang="en-US" altLang="zh-CN" sz="1350" dirty="0"/>
              <a:t>, </a:t>
            </a:r>
            <a:r>
              <a:rPr lang="zh-CN" altLang="en-US" sz="1350" dirty="0"/>
              <a:t>为</a:t>
            </a:r>
            <a:r>
              <a:rPr lang="en-US" altLang="zh-CN" sz="1350" dirty="0"/>
              <a:t>LHAASO</a:t>
            </a:r>
            <a:r>
              <a:rPr lang="zh-CN" altLang="en-US" sz="1350" dirty="0"/>
              <a:t>和</a:t>
            </a:r>
            <a:r>
              <a:rPr lang="en-US" altLang="zh-CN" sz="1350" dirty="0"/>
              <a:t>JUNO</a:t>
            </a:r>
            <a:r>
              <a:rPr lang="zh-CN" altLang="en-US" sz="1350" dirty="0"/>
              <a:t>实验提供支持</a:t>
            </a:r>
            <a:endParaRPr lang="en-US" altLang="zh-CN" sz="1350" dirty="0"/>
          </a:p>
          <a:p>
            <a:pPr lvl="1">
              <a:lnSpc>
                <a:spcPct val="120000"/>
              </a:lnSpc>
              <a:buFont typeface="Wingdings" panose="05000000000000000000" pitchFamily="2" charset="2"/>
              <a:buChar char="Ø"/>
            </a:pPr>
            <a:r>
              <a:rPr lang="zh-CN" altLang="en-US" sz="1350" dirty="0"/>
              <a:t>作为虚拟计算集群中间件</a:t>
            </a:r>
            <a:r>
              <a:rPr lang="en-US" altLang="zh-CN" sz="1350" dirty="0" err="1"/>
              <a:t>VPManager</a:t>
            </a:r>
            <a:r>
              <a:rPr lang="zh-CN" altLang="en-US" sz="1350" dirty="0"/>
              <a:t>中的一个应用，可以为动态虚拟计算集群与提出的计算资源共享互借计划提供支持</a:t>
            </a:r>
            <a:endParaRPr lang="en-US" altLang="zh-CN" sz="1350" dirty="0"/>
          </a:p>
          <a:p>
            <a:pPr marL="171450" lvl="1">
              <a:lnSpc>
                <a:spcPct val="120000"/>
              </a:lnSpc>
              <a:spcBef>
                <a:spcPts val="750"/>
              </a:spcBef>
            </a:pPr>
            <a:r>
              <a:rPr lang="en-US" altLang="zh-CN" dirty="0" smtClean="0"/>
              <a:t>Future</a:t>
            </a:r>
            <a:endParaRPr lang="en-US" altLang="zh-CN" dirty="0"/>
          </a:p>
          <a:p>
            <a:pPr lvl="1">
              <a:lnSpc>
                <a:spcPct val="120000"/>
              </a:lnSpc>
              <a:buFont typeface="Wingdings" panose="05000000000000000000" pitchFamily="2" charset="2"/>
              <a:buChar char="Ø"/>
            </a:pPr>
            <a:r>
              <a:rPr lang="zh-CN" altLang="en-US" sz="1350" dirty="0"/>
              <a:t>前期工作侧重于系统实现与应用</a:t>
            </a:r>
            <a:endParaRPr lang="en-US" altLang="zh-CN" sz="1350" dirty="0"/>
          </a:p>
          <a:p>
            <a:pPr lvl="1">
              <a:lnSpc>
                <a:spcPct val="120000"/>
              </a:lnSpc>
              <a:buFont typeface="Wingdings" panose="05000000000000000000" pitchFamily="2" charset="2"/>
              <a:buChar char="Ø"/>
            </a:pPr>
            <a:r>
              <a:rPr lang="zh-CN" altLang="en-US" sz="1350" dirty="0"/>
              <a:t>后期侧重于调度算法上的改进</a:t>
            </a:r>
            <a:endParaRPr lang="en-US" altLang="zh-CN" sz="1350" dirty="0"/>
          </a:p>
        </p:txBody>
      </p:sp>
      <p:sp>
        <p:nvSpPr>
          <p:cNvPr id="5" name="日期占位符 4"/>
          <p:cNvSpPr>
            <a:spLocks noGrp="1"/>
          </p:cNvSpPr>
          <p:nvPr>
            <p:ph type="dt" sz="half" idx="10"/>
          </p:nvPr>
        </p:nvSpPr>
        <p:spPr/>
        <p:txBody>
          <a:bodyPr/>
          <a:lstStyle/>
          <a:p>
            <a:r>
              <a:rPr lang="en-US" altLang="zh-CN" dirty="0"/>
              <a:t>2017/07/05</a:t>
            </a:r>
            <a:endParaRPr lang="zh-CN" altLang="en-US" dirty="0"/>
          </a:p>
        </p:txBody>
      </p:sp>
      <p:sp>
        <p:nvSpPr>
          <p:cNvPr id="6" name="页脚占位符 5"/>
          <p:cNvSpPr>
            <a:spLocks noGrp="1"/>
          </p:cNvSpPr>
          <p:nvPr>
            <p:ph type="ftr" sz="quarter" idx="11"/>
          </p:nvPr>
        </p:nvSpPr>
        <p:spPr/>
        <p:txBody>
          <a:bodyPr/>
          <a:lstStyle/>
          <a:p>
            <a:r>
              <a:rPr lang="zh-CN" altLang="en-US" b="1" dirty="0">
                <a:latin typeface="黑体" panose="02010609060101010101" pitchFamily="49" charset="-122"/>
                <a:ea typeface="黑体" panose="02010609060101010101" pitchFamily="49" charset="-122"/>
                <a:cs typeface="Times New Roman" pitchFamily="18" charset="0"/>
              </a:rPr>
              <a:t>高能物理云平台中的弹性计算资源管理</a:t>
            </a:r>
          </a:p>
        </p:txBody>
      </p:sp>
      <p:sp>
        <p:nvSpPr>
          <p:cNvPr id="8" name="灯片编号占位符 7"/>
          <p:cNvSpPr>
            <a:spLocks noGrp="1"/>
          </p:cNvSpPr>
          <p:nvPr>
            <p:ph type="sldNum" sz="quarter" idx="12"/>
          </p:nvPr>
        </p:nvSpPr>
        <p:spPr/>
        <p:txBody>
          <a:bodyPr/>
          <a:lstStyle/>
          <a:p>
            <a:fld id="{3BDE6A9D-7EC1-4431-9FEF-91E3586C3854}" type="slidenum">
              <a:rPr lang="zh-CN" altLang="en-US" smtClean="0"/>
              <a:pPr/>
              <a:t>27</a:t>
            </a:fld>
            <a:r>
              <a:rPr lang="en-US" altLang="zh-CN" dirty="0" smtClean="0"/>
              <a:t>/28</a:t>
            </a:r>
            <a:endParaRPr lang="zh-CN" altLang="en-US" dirty="0"/>
          </a:p>
        </p:txBody>
      </p:sp>
      <p:sp>
        <p:nvSpPr>
          <p:cNvPr id="4" name="标题 1"/>
          <p:cNvSpPr txBox="1">
            <a:spLocks/>
          </p:cNvSpPr>
          <p:nvPr/>
        </p:nvSpPr>
        <p:spPr>
          <a:xfrm>
            <a:off x="1143000" y="177554"/>
            <a:ext cx="6858000" cy="1002900"/>
          </a:xfrm>
          <a:prstGeom prst="rect">
            <a:avLst/>
          </a:prstGeom>
          <a:noFill/>
        </p:spPr>
        <p:txBody>
          <a:bodyPr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zh-CN" sz="3000" dirty="0">
                <a:solidFill>
                  <a:schemeClr val="bg1"/>
                </a:solidFill>
                <a:latin typeface="Times New Roman" pitchFamily="18" charset="0"/>
                <a:cs typeface="Times New Roman" pitchFamily="18" charset="0"/>
              </a:rPr>
              <a:t>Summary</a:t>
            </a:r>
            <a:endParaRPr lang="zh-CN" altLang="en-US" sz="3000" dirty="0">
              <a:solidFill>
                <a:schemeClr val="bg1"/>
              </a:solidFill>
              <a:latin typeface="Times New Roman" pitchFamily="18" charset="0"/>
              <a:cs typeface="Times New Roman" pitchFamily="18" charset="0"/>
            </a:endParaRPr>
          </a:p>
        </p:txBody>
      </p:sp>
      <p:sp>
        <p:nvSpPr>
          <p:cNvPr id="2" name="文本框 1"/>
          <p:cNvSpPr txBox="1"/>
          <p:nvPr/>
        </p:nvSpPr>
        <p:spPr>
          <a:xfrm>
            <a:off x="2857500" y="4664334"/>
            <a:ext cx="3640455" cy="577081"/>
          </a:xfrm>
          <a:prstGeom prst="rect">
            <a:avLst/>
          </a:prstGeom>
          <a:noFill/>
        </p:spPr>
        <p:txBody>
          <a:bodyPr wrap="square" rtlCol="0">
            <a:spAutoFit/>
          </a:bodyPr>
          <a:lstStyle/>
          <a:p>
            <a:r>
              <a:rPr lang="en-US" altLang="zh-CN" sz="1050" b="1" dirty="0">
                <a:solidFill>
                  <a:srgbClr val="7030A0"/>
                </a:solidFill>
                <a:latin typeface="Courier New" panose="02070309020205020404" pitchFamily="49" charset="0"/>
                <a:cs typeface="Courier New" panose="02070309020205020404" pitchFamily="49" charset="0"/>
              </a:rPr>
              <a:t>Welcome to Contact us !</a:t>
            </a:r>
          </a:p>
          <a:p>
            <a:r>
              <a:rPr lang="en-US" altLang="zh-CN" sz="1050" b="1" dirty="0">
                <a:solidFill>
                  <a:srgbClr val="7030A0"/>
                </a:solidFill>
                <a:latin typeface="Courier New" panose="02070309020205020404" pitchFamily="49" charset="0"/>
                <a:cs typeface="Courier New" panose="02070309020205020404" pitchFamily="49" charset="0"/>
              </a:rPr>
              <a:t>E-mail: </a:t>
            </a:r>
            <a:r>
              <a:rPr lang="en-US" altLang="zh-CN" sz="1050" b="1" dirty="0">
                <a:solidFill>
                  <a:srgbClr val="7030A0"/>
                </a:solidFill>
                <a:latin typeface="Courier New" panose="02070309020205020404" pitchFamily="49" charset="0"/>
                <a:cs typeface="Courier New" panose="02070309020205020404" pitchFamily="49" charset="0"/>
                <a:hlinkClick r:id="rId3"/>
              </a:rPr>
              <a:t>chyd@ihep.ac.cn</a:t>
            </a:r>
            <a:r>
              <a:rPr lang="en-US" altLang="zh-CN" sz="1050" b="1" dirty="0">
                <a:solidFill>
                  <a:srgbClr val="7030A0"/>
                </a:solidFill>
                <a:latin typeface="Courier New" panose="02070309020205020404" pitchFamily="49" charset="0"/>
                <a:cs typeface="Courier New" panose="02070309020205020404" pitchFamily="49" charset="0"/>
              </a:rPr>
              <a:t> </a:t>
            </a:r>
            <a:r>
              <a:rPr lang="en-US" altLang="zh-CN" sz="1050" b="1" dirty="0">
                <a:solidFill>
                  <a:srgbClr val="7030A0"/>
                </a:solidFill>
                <a:latin typeface="Courier New" panose="02070309020205020404" pitchFamily="49" charset="0"/>
                <a:cs typeface="Courier New" panose="02070309020205020404" pitchFamily="49" charset="0"/>
                <a:hlinkClick r:id="rId4"/>
              </a:rPr>
              <a:t>lihaibo@ihep.ac.cn</a:t>
            </a:r>
            <a:r>
              <a:rPr lang="en-US" altLang="zh-CN" sz="1050" b="1" dirty="0">
                <a:solidFill>
                  <a:srgbClr val="7030A0"/>
                </a:solidFill>
                <a:latin typeface="Courier New" panose="02070309020205020404" pitchFamily="49" charset="0"/>
                <a:cs typeface="Courier New" panose="02070309020205020404" pitchFamily="49" charset="0"/>
              </a:rPr>
              <a:t>            	chengzj@ihep.ac.cn</a:t>
            </a:r>
          </a:p>
        </p:txBody>
      </p:sp>
    </p:spTree>
    <p:extLst>
      <p:ext uri="{BB962C8B-B14F-4D97-AF65-F5344CB8AC3E}">
        <p14:creationId xmlns:p14="http://schemas.microsoft.com/office/powerpoint/2010/main" val="21661763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nvPr>
        </p:nvSpPr>
        <p:spPr/>
        <p:txBody>
          <a:bodyPr/>
          <a:lstStyle/>
          <a:p>
            <a:r>
              <a:rPr lang="en-US" altLang="zh-CN" dirty="0" smtClean="0"/>
              <a:t>Thanks for your listening!</a:t>
            </a:r>
          </a:p>
          <a:p>
            <a:pPr marL="0" indent="0">
              <a:buNone/>
            </a:pPr>
            <a:endParaRPr lang="en-US" altLang="zh-CN" dirty="0"/>
          </a:p>
          <a:p>
            <a:pPr marL="0" indent="0">
              <a:buNone/>
            </a:pPr>
            <a:r>
              <a:rPr lang="en-US" altLang="zh-CN" dirty="0" smtClean="0"/>
              <a:t>Any Questions?</a:t>
            </a:r>
            <a:endParaRPr lang="zh-CN" altLang="en-US" dirty="0"/>
          </a:p>
        </p:txBody>
      </p:sp>
      <p:sp>
        <p:nvSpPr>
          <p:cNvPr id="5" name="日期占位符 4"/>
          <p:cNvSpPr>
            <a:spLocks noGrp="1"/>
          </p:cNvSpPr>
          <p:nvPr>
            <p:ph type="dt" sz="half" idx="10"/>
          </p:nvPr>
        </p:nvSpPr>
        <p:spPr/>
        <p:txBody>
          <a:bodyPr/>
          <a:lstStyle/>
          <a:p>
            <a:r>
              <a:rPr lang="en-US" altLang="zh-CN" dirty="0"/>
              <a:t>2017/07/05</a:t>
            </a:r>
            <a:endParaRPr lang="zh-CN" altLang="en-US" dirty="0"/>
          </a:p>
        </p:txBody>
      </p:sp>
      <p:sp>
        <p:nvSpPr>
          <p:cNvPr id="6" name="页脚占位符 5"/>
          <p:cNvSpPr>
            <a:spLocks noGrp="1"/>
          </p:cNvSpPr>
          <p:nvPr>
            <p:ph type="ftr" sz="quarter" idx="11"/>
          </p:nvPr>
        </p:nvSpPr>
        <p:spPr/>
        <p:txBody>
          <a:bodyPr/>
          <a:lstStyle/>
          <a:p>
            <a:r>
              <a:rPr lang="zh-CN" altLang="en-US" b="1" dirty="0">
                <a:latin typeface="黑体" panose="02010609060101010101" pitchFamily="49" charset="-122"/>
                <a:ea typeface="黑体" panose="02010609060101010101" pitchFamily="49" charset="-122"/>
                <a:cs typeface="Times New Roman" pitchFamily="18" charset="0"/>
              </a:rPr>
              <a:t>高能物理云平台中的弹性计算资源管理</a:t>
            </a:r>
          </a:p>
        </p:txBody>
      </p:sp>
      <p:sp>
        <p:nvSpPr>
          <p:cNvPr id="8" name="灯片编号占位符 7"/>
          <p:cNvSpPr>
            <a:spLocks noGrp="1"/>
          </p:cNvSpPr>
          <p:nvPr>
            <p:ph type="sldNum" sz="quarter" idx="12"/>
          </p:nvPr>
        </p:nvSpPr>
        <p:spPr/>
        <p:txBody>
          <a:bodyPr/>
          <a:lstStyle/>
          <a:p>
            <a:fld id="{3BDE6A9D-7EC1-4431-9FEF-91E3586C3854}" type="slidenum">
              <a:rPr lang="zh-CN" altLang="en-US" smtClean="0"/>
              <a:t>28</a:t>
            </a:fld>
            <a:r>
              <a:rPr lang="en-US" altLang="zh-CN" dirty="0" smtClean="0"/>
              <a:t>/28</a:t>
            </a:r>
            <a:endParaRPr lang="zh-CN" altLang="en-US" dirty="0"/>
          </a:p>
        </p:txBody>
      </p:sp>
      <p:sp>
        <p:nvSpPr>
          <p:cNvPr id="4" name="标题 1"/>
          <p:cNvSpPr txBox="1">
            <a:spLocks/>
          </p:cNvSpPr>
          <p:nvPr/>
        </p:nvSpPr>
        <p:spPr>
          <a:xfrm>
            <a:off x="1143000" y="849069"/>
            <a:ext cx="6858000" cy="1002900"/>
          </a:xfrm>
          <a:prstGeom prst="rect">
            <a:avLst/>
          </a:prstGeom>
          <a:noFill/>
        </p:spPr>
        <p:txBody>
          <a:bodyPr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zh-CN" altLang="en-US" sz="30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8032119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538987" y="2018841"/>
            <a:ext cx="5915025" cy="3263504"/>
          </a:xfrm>
        </p:spPr>
        <p:txBody>
          <a:bodyPr>
            <a:normAutofit/>
          </a:bodyPr>
          <a:lstStyle/>
          <a:p>
            <a:pPr>
              <a:lnSpc>
                <a:spcPct val="150000"/>
              </a:lnSpc>
            </a:pPr>
            <a:r>
              <a:rPr lang="zh-CN" altLang="en-US" sz="1500" dirty="0">
                <a:solidFill>
                  <a:srgbClr val="FF0000"/>
                </a:solidFill>
              </a:rPr>
              <a:t>背景</a:t>
            </a:r>
            <a:r>
              <a:rPr lang="en-US" altLang="zh-CN" sz="1500" dirty="0">
                <a:solidFill>
                  <a:srgbClr val="FF0000"/>
                </a:solidFill>
              </a:rPr>
              <a:t>——</a:t>
            </a:r>
            <a:r>
              <a:rPr lang="zh-CN" altLang="en-US" sz="1500" dirty="0">
                <a:solidFill>
                  <a:srgbClr val="FF0000"/>
                </a:solidFill>
              </a:rPr>
              <a:t>虚拟计算集群技术</a:t>
            </a:r>
            <a:endParaRPr lang="en-US" altLang="zh-CN" sz="1500" dirty="0">
              <a:solidFill>
                <a:srgbClr val="FF0000"/>
              </a:solidFill>
            </a:endParaRPr>
          </a:p>
          <a:p>
            <a:pPr>
              <a:lnSpc>
                <a:spcPct val="150000"/>
              </a:lnSpc>
            </a:pPr>
            <a:r>
              <a:rPr lang="en-US" altLang="zh-CN" sz="1500" dirty="0" err="1"/>
              <a:t>VCondor</a:t>
            </a:r>
            <a:r>
              <a:rPr lang="en-US" altLang="zh-CN" sz="1500" dirty="0" smtClean="0"/>
              <a:t>——</a:t>
            </a:r>
            <a:r>
              <a:rPr lang="zh-CN" altLang="en-US" sz="1500" dirty="0" smtClean="0"/>
              <a:t>基于</a:t>
            </a:r>
            <a:r>
              <a:rPr lang="en-US" altLang="zh-CN" sz="1500" dirty="0"/>
              <a:t>HTCondor</a:t>
            </a:r>
            <a:r>
              <a:rPr lang="zh-CN" altLang="en-US" sz="1500" dirty="0"/>
              <a:t>的弹性计算资源管理</a:t>
            </a:r>
            <a:r>
              <a:rPr lang="zh-CN" altLang="en-US" sz="1500" dirty="0" smtClean="0"/>
              <a:t>系统</a:t>
            </a:r>
            <a:endParaRPr lang="en-US" altLang="zh-CN" sz="1500" dirty="0"/>
          </a:p>
          <a:p>
            <a:pPr>
              <a:lnSpc>
                <a:spcPct val="150000"/>
              </a:lnSpc>
            </a:pPr>
            <a:r>
              <a:rPr lang="zh-CN" altLang="en-US" sz="1500" dirty="0"/>
              <a:t>部署</a:t>
            </a:r>
            <a:r>
              <a:rPr lang="en-US" altLang="zh-CN" sz="1500" dirty="0"/>
              <a:t>——</a:t>
            </a:r>
            <a:r>
              <a:rPr lang="zh-CN" altLang="en-US" sz="1500" dirty="0"/>
              <a:t>高能所</a:t>
            </a:r>
            <a:r>
              <a:rPr lang="en-US" altLang="zh-CN" sz="1500" dirty="0" err="1"/>
              <a:t>IHEPCloud</a:t>
            </a:r>
            <a:r>
              <a:rPr lang="zh-CN" altLang="en-US" sz="1500" dirty="0"/>
              <a:t>云平台</a:t>
            </a:r>
            <a:r>
              <a:rPr lang="en-US" altLang="zh-CN" sz="1500" dirty="0"/>
              <a:t>&amp;</a:t>
            </a:r>
            <a:r>
              <a:rPr lang="zh-CN" altLang="en-US" sz="1500" dirty="0"/>
              <a:t>运行结果分析</a:t>
            </a:r>
          </a:p>
          <a:p>
            <a:pPr>
              <a:lnSpc>
                <a:spcPct val="150000"/>
              </a:lnSpc>
            </a:pPr>
            <a:r>
              <a:rPr lang="zh-CN" altLang="en-US" sz="1500" dirty="0"/>
              <a:t>总结</a:t>
            </a:r>
            <a:endParaRPr lang="en-US" altLang="zh-CN" sz="1500" dirty="0"/>
          </a:p>
        </p:txBody>
      </p:sp>
      <p:sp>
        <p:nvSpPr>
          <p:cNvPr id="2" name="日期占位符 1"/>
          <p:cNvSpPr>
            <a:spLocks noGrp="1"/>
          </p:cNvSpPr>
          <p:nvPr>
            <p:ph type="dt" sz="half" idx="10"/>
          </p:nvPr>
        </p:nvSpPr>
        <p:spPr>
          <a:xfrm>
            <a:off x="628650" y="6561071"/>
            <a:ext cx="2057400" cy="365125"/>
          </a:xfrm>
        </p:spPr>
        <p:txBody>
          <a:bodyPr/>
          <a:lstStyle/>
          <a:p>
            <a:r>
              <a:rPr lang="en-US" altLang="zh-CN" dirty="0">
                <a:solidFill>
                  <a:schemeClr val="bg1"/>
                </a:solidFill>
              </a:rPr>
              <a:t>2017/07/05</a:t>
            </a:r>
            <a:endParaRPr lang="zh-CN" altLang="en-US" dirty="0">
              <a:solidFill>
                <a:schemeClr val="bg1"/>
              </a:solidFill>
            </a:endParaRPr>
          </a:p>
        </p:txBody>
      </p:sp>
      <p:sp>
        <p:nvSpPr>
          <p:cNvPr id="5" name="页脚占位符 4"/>
          <p:cNvSpPr>
            <a:spLocks noGrp="1"/>
          </p:cNvSpPr>
          <p:nvPr>
            <p:ph type="ftr" sz="quarter" idx="11"/>
          </p:nvPr>
        </p:nvSpPr>
        <p:spPr>
          <a:xfrm>
            <a:off x="3028950" y="6561069"/>
            <a:ext cx="3086100" cy="365125"/>
          </a:xfrm>
        </p:spPr>
        <p:txBody>
          <a:bodyPr/>
          <a:lstStyle/>
          <a:p>
            <a:r>
              <a:rPr lang="zh-CN" altLang="en-US" b="1" dirty="0">
                <a:solidFill>
                  <a:schemeClr val="bg1"/>
                </a:solidFill>
                <a:latin typeface="黑体" panose="02010609060101010101" pitchFamily="49" charset="-122"/>
                <a:ea typeface="黑体" panose="02010609060101010101" pitchFamily="49" charset="-122"/>
                <a:cs typeface="Times New Roman" pitchFamily="18" charset="0"/>
              </a:rPr>
              <a:t>高能物理云平台中的弹性计算资源管理</a:t>
            </a:r>
          </a:p>
        </p:txBody>
      </p:sp>
      <p:sp>
        <p:nvSpPr>
          <p:cNvPr id="7" name="灯片编号占位符 6"/>
          <p:cNvSpPr>
            <a:spLocks noGrp="1"/>
          </p:cNvSpPr>
          <p:nvPr>
            <p:ph type="sldNum" sz="quarter" idx="12"/>
          </p:nvPr>
        </p:nvSpPr>
        <p:spPr>
          <a:xfrm>
            <a:off x="6457950" y="6574719"/>
            <a:ext cx="2057400" cy="365125"/>
          </a:xfrm>
        </p:spPr>
        <p:txBody>
          <a:bodyPr/>
          <a:lstStyle/>
          <a:p>
            <a:fld id="{3BDE6A9D-7EC1-4431-9FEF-91E3586C3854}" type="slidenum">
              <a:rPr lang="zh-CN" altLang="en-US" smtClean="0">
                <a:solidFill>
                  <a:schemeClr val="bg1"/>
                </a:solidFill>
              </a:rPr>
              <a:pPr/>
              <a:t>3</a:t>
            </a:fld>
            <a:r>
              <a:rPr lang="en-US" altLang="zh-CN" dirty="0" smtClean="0">
                <a:solidFill>
                  <a:schemeClr val="bg1"/>
                </a:solidFill>
              </a:rPr>
              <a:t>/28</a:t>
            </a:r>
            <a:endParaRPr lang="zh-CN" altLang="en-US" dirty="0">
              <a:solidFill>
                <a:schemeClr val="bg1"/>
              </a:solidFill>
            </a:endParaRPr>
          </a:p>
        </p:txBody>
      </p:sp>
      <p:sp>
        <p:nvSpPr>
          <p:cNvPr id="4" name="标题 1"/>
          <p:cNvSpPr txBox="1">
            <a:spLocks/>
          </p:cNvSpPr>
          <p:nvPr/>
        </p:nvSpPr>
        <p:spPr>
          <a:xfrm>
            <a:off x="1143000" y="195263"/>
            <a:ext cx="6858000" cy="1021436"/>
          </a:xfrm>
          <a:prstGeom prst="rect">
            <a:avLst/>
          </a:prstGeom>
          <a:noFill/>
        </p:spPr>
        <p:txBody>
          <a:bodyPr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zh-CN" altLang="en-US" sz="2700" dirty="0">
                <a:solidFill>
                  <a:schemeClr val="bg1"/>
                </a:solidFill>
                <a:latin typeface="Times New Roman" pitchFamily="18" charset="0"/>
                <a:cs typeface="Times New Roman" pitchFamily="18" charset="0"/>
              </a:rPr>
              <a:t>提纲</a:t>
            </a:r>
          </a:p>
        </p:txBody>
      </p:sp>
    </p:spTree>
    <p:extLst>
      <p:ext uri="{BB962C8B-B14F-4D97-AF65-F5344CB8AC3E}">
        <p14:creationId xmlns:p14="http://schemas.microsoft.com/office/powerpoint/2010/main" val="34108381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2066390" y="1842834"/>
            <a:ext cx="5487735" cy="3383740"/>
          </a:xfrm>
          <a:prstGeom prst="rect">
            <a:avLst/>
          </a:prstGeom>
        </p:spPr>
      </p:pic>
      <p:sp>
        <p:nvSpPr>
          <p:cNvPr id="6" name="文本框 5"/>
          <p:cNvSpPr txBox="1"/>
          <p:nvPr/>
        </p:nvSpPr>
        <p:spPr>
          <a:xfrm>
            <a:off x="1198606" y="5439833"/>
            <a:ext cx="7672613" cy="1027204"/>
          </a:xfrm>
          <a:prstGeom prst="rect">
            <a:avLst/>
          </a:prstGeom>
          <a:noFill/>
        </p:spPr>
        <p:txBody>
          <a:bodyPr wrap="none" rtlCol="0">
            <a:spAutoFit/>
          </a:bodyPr>
          <a:lstStyle/>
          <a:p>
            <a:pPr marL="214313" indent="-214313">
              <a:lnSpc>
                <a:spcPct val="150000"/>
              </a:lnSpc>
              <a:buFont typeface="Arial" panose="020B0604020202020204" pitchFamily="34" charset="0"/>
              <a:buChar char="•"/>
            </a:pPr>
            <a:r>
              <a:rPr lang="zh-CN" altLang="en-US" sz="1350" b="1" dirty="0" smtClean="0">
                <a:solidFill>
                  <a:schemeClr val="tx2"/>
                </a:solidFill>
                <a:latin typeface="Times New Roman" pitchFamily="18" charset="0"/>
                <a:cs typeface="Times New Roman" pitchFamily="18" charset="0"/>
              </a:rPr>
              <a:t>典型的数据密集型应用，高吞吐率的数据并发，普遍采用集群计算系统以及计算和存储分离模式</a:t>
            </a:r>
            <a:endParaRPr lang="en-US" altLang="zh-CN" sz="1350" b="1" dirty="0" smtClean="0">
              <a:solidFill>
                <a:schemeClr val="tx2"/>
              </a:solidFill>
              <a:latin typeface="Times New Roman" pitchFamily="18" charset="0"/>
              <a:cs typeface="Times New Roman" pitchFamily="18" charset="0"/>
            </a:endParaRPr>
          </a:p>
          <a:p>
            <a:pPr marL="214313" indent="-214313">
              <a:lnSpc>
                <a:spcPct val="150000"/>
              </a:lnSpc>
              <a:buFont typeface="Arial" panose="020B0604020202020204" pitchFamily="34" charset="0"/>
              <a:buChar char="•"/>
            </a:pPr>
            <a:r>
              <a:rPr lang="zh-CN" altLang="en-US" sz="1350" b="1" dirty="0" smtClean="0">
                <a:solidFill>
                  <a:schemeClr val="tx2"/>
                </a:solidFill>
                <a:latin typeface="Times New Roman" pitchFamily="18" charset="0"/>
                <a:cs typeface="Times New Roman" pitchFamily="18" charset="0"/>
              </a:rPr>
              <a:t>集群</a:t>
            </a:r>
            <a:r>
              <a:rPr lang="zh-CN" altLang="en-US" sz="1350" b="1" dirty="0">
                <a:solidFill>
                  <a:schemeClr val="tx2"/>
                </a:solidFill>
                <a:latin typeface="Times New Roman" pitchFamily="18" charset="0"/>
                <a:cs typeface="Times New Roman" pitchFamily="18" charset="0"/>
              </a:rPr>
              <a:t>计算资源由多个实验组提供，使用</a:t>
            </a:r>
            <a:r>
              <a:rPr lang="en-US" altLang="zh-CN" sz="1350" b="1" dirty="0" err="1">
                <a:solidFill>
                  <a:schemeClr val="tx2"/>
                </a:solidFill>
                <a:latin typeface="Times New Roman" pitchFamily="18" charset="0"/>
                <a:cs typeface="Times New Roman" pitchFamily="18" charset="0"/>
              </a:rPr>
              <a:t>HTCondor</a:t>
            </a:r>
            <a:r>
              <a:rPr lang="zh-CN" altLang="en-US" sz="1350" b="1" dirty="0">
                <a:solidFill>
                  <a:schemeClr val="tx2"/>
                </a:solidFill>
                <a:latin typeface="Times New Roman" pitchFamily="18" charset="0"/>
                <a:cs typeface="Times New Roman" pitchFamily="18" charset="0"/>
              </a:rPr>
              <a:t>作为</a:t>
            </a:r>
            <a:r>
              <a:rPr lang="en-US" altLang="zh-CN" sz="1350" b="1" dirty="0" smtClean="0">
                <a:solidFill>
                  <a:schemeClr val="tx2"/>
                </a:solidFill>
                <a:latin typeface="Times New Roman" pitchFamily="18" charset="0"/>
                <a:cs typeface="Times New Roman" pitchFamily="18" charset="0"/>
              </a:rPr>
              <a:t>RMS</a:t>
            </a:r>
            <a:r>
              <a:rPr lang="zh-CN" altLang="en-US" sz="1350" b="1" dirty="0">
                <a:solidFill>
                  <a:schemeClr val="tx2"/>
                </a:solidFill>
                <a:latin typeface="Times New Roman" pitchFamily="18" charset="0"/>
                <a:cs typeface="Times New Roman" pitchFamily="18" charset="0"/>
              </a:rPr>
              <a:t> </a:t>
            </a:r>
            <a:r>
              <a:rPr lang="zh-CN" altLang="en-US" sz="1350" b="1" dirty="0" smtClean="0">
                <a:solidFill>
                  <a:schemeClr val="tx2"/>
                </a:solidFill>
                <a:latin typeface="Times New Roman" pitchFamily="18" charset="0"/>
                <a:cs typeface="Times New Roman" pitchFamily="18" charset="0"/>
              </a:rPr>
              <a:t>       </a:t>
            </a:r>
            <a:r>
              <a:rPr lang="en-US" altLang="zh-CN" sz="1350" b="1" dirty="0" smtClean="0">
                <a:solidFill>
                  <a:schemeClr val="tx2"/>
                </a:solidFill>
                <a:latin typeface="Times New Roman" pitchFamily="18" charset="0"/>
                <a:cs typeface="Times New Roman" pitchFamily="18" charset="0"/>
              </a:rPr>
              <a:t>~11000</a:t>
            </a:r>
            <a:r>
              <a:rPr lang="zh-CN" altLang="en-US" sz="1350" b="1" dirty="0">
                <a:solidFill>
                  <a:schemeClr val="tx2"/>
                </a:solidFill>
                <a:latin typeface="Times New Roman" pitchFamily="18" charset="0"/>
                <a:cs typeface="Times New Roman" pitchFamily="18" charset="0"/>
              </a:rPr>
              <a:t>物理机和</a:t>
            </a:r>
            <a:r>
              <a:rPr lang="en-US" altLang="zh-CN" sz="1350" b="1" dirty="0">
                <a:solidFill>
                  <a:schemeClr val="tx2"/>
                </a:solidFill>
                <a:latin typeface="Times New Roman" pitchFamily="18" charset="0"/>
                <a:cs typeface="Times New Roman" pitchFamily="18" charset="0"/>
              </a:rPr>
              <a:t>~2000</a:t>
            </a:r>
            <a:r>
              <a:rPr lang="zh-CN" altLang="en-US" sz="1350" b="1" dirty="0">
                <a:solidFill>
                  <a:schemeClr val="tx2"/>
                </a:solidFill>
                <a:latin typeface="Times New Roman" pitchFamily="18" charset="0"/>
                <a:cs typeface="Times New Roman" pitchFamily="18" charset="0"/>
              </a:rPr>
              <a:t>虚拟机</a:t>
            </a:r>
            <a:endParaRPr lang="en-US" altLang="zh-CN" sz="1350" b="1" dirty="0">
              <a:solidFill>
                <a:schemeClr val="tx2"/>
              </a:solidFill>
              <a:latin typeface="Times New Roman" pitchFamily="18" charset="0"/>
              <a:cs typeface="Times New Roman" pitchFamily="18" charset="0"/>
            </a:endParaRPr>
          </a:p>
          <a:p>
            <a:pPr marL="214313" indent="-214313">
              <a:lnSpc>
                <a:spcPct val="150000"/>
              </a:lnSpc>
              <a:buFont typeface="Arial" panose="020B0604020202020204" pitchFamily="34" charset="0"/>
              <a:buChar char="•"/>
            </a:pPr>
            <a:r>
              <a:rPr lang="zh-CN" altLang="en-US" sz="1350" b="1" dirty="0">
                <a:solidFill>
                  <a:schemeClr val="tx2"/>
                </a:solidFill>
                <a:latin typeface="Times New Roman" pitchFamily="18" charset="0"/>
                <a:cs typeface="Times New Roman" pitchFamily="18" charset="0"/>
              </a:rPr>
              <a:t>同时存在多个独立的高能物理实验应用</a:t>
            </a:r>
            <a:r>
              <a:rPr lang="en-US" altLang="zh-CN" sz="1350" b="1" dirty="0">
                <a:solidFill>
                  <a:schemeClr val="tx2"/>
                </a:solidFill>
                <a:latin typeface="Times New Roman" pitchFamily="18" charset="0"/>
                <a:cs typeface="Times New Roman" pitchFamily="18" charset="0"/>
              </a:rPr>
              <a:t>&amp;  </a:t>
            </a:r>
            <a:r>
              <a:rPr lang="zh-CN" altLang="en-US" sz="1350" b="1" dirty="0">
                <a:solidFill>
                  <a:schemeClr val="tx2"/>
                </a:solidFill>
                <a:latin typeface="Times New Roman" pitchFamily="18" charset="0"/>
                <a:cs typeface="Times New Roman" pitchFamily="18" charset="0"/>
              </a:rPr>
              <a:t>多个独立的计算队列</a:t>
            </a:r>
          </a:p>
        </p:txBody>
      </p:sp>
      <p:sp>
        <p:nvSpPr>
          <p:cNvPr id="7" name="标题 1"/>
          <p:cNvSpPr txBox="1">
            <a:spLocks/>
          </p:cNvSpPr>
          <p:nvPr/>
        </p:nvSpPr>
        <p:spPr>
          <a:xfrm>
            <a:off x="1143000" y="140672"/>
            <a:ext cx="6858000" cy="1006122"/>
          </a:xfrm>
          <a:prstGeom prst="rect">
            <a:avLst/>
          </a:prstGeom>
          <a:noFill/>
        </p:spPr>
        <p:txBody>
          <a:bodyPr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zh-CN" altLang="en-US" sz="2700" dirty="0">
                <a:solidFill>
                  <a:schemeClr val="bg1"/>
                </a:solidFill>
                <a:latin typeface="Times New Roman" pitchFamily="18" charset="0"/>
                <a:cs typeface="Times New Roman" pitchFamily="18" charset="0"/>
              </a:rPr>
              <a:t>典型的高能物理计算集群架构</a:t>
            </a:r>
          </a:p>
        </p:txBody>
      </p:sp>
      <p:sp>
        <p:nvSpPr>
          <p:cNvPr id="3" name="矩形 2"/>
          <p:cNvSpPr/>
          <p:nvPr/>
        </p:nvSpPr>
        <p:spPr>
          <a:xfrm>
            <a:off x="3885479" y="4336674"/>
            <a:ext cx="2785291" cy="8301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日期占位符 1"/>
          <p:cNvSpPr>
            <a:spLocks noGrp="1"/>
          </p:cNvSpPr>
          <p:nvPr>
            <p:ph type="dt" sz="half" idx="10"/>
          </p:nvPr>
        </p:nvSpPr>
        <p:spPr>
          <a:xfrm>
            <a:off x="628650" y="6574719"/>
            <a:ext cx="2057400" cy="365125"/>
          </a:xfrm>
        </p:spPr>
        <p:txBody>
          <a:bodyPr/>
          <a:lstStyle/>
          <a:p>
            <a:r>
              <a:rPr lang="en-US" altLang="zh-CN" dirty="0">
                <a:solidFill>
                  <a:schemeClr val="bg1"/>
                </a:solidFill>
              </a:rPr>
              <a:t>2017/07/05</a:t>
            </a:r>
            <a:endParaRPr lang="zh-CN" altLang="en-US" dirty="0">
              <a:solidFill>
                <a:schemeClr val="bg1"/>
              </a:solidFill>
            </a:endParaRPr>
          </a:p>
        </p:txBody>
      </p:sp>
      <p:sp>
        <p:nvSpPr>
          <p:cNvPr id="8" name="页脚占位符 7"/>
          <p:cNvSpPr>
            <a:spLocks noGrp="1"/>
          </p:cNvSpPr>
          <p:nvPr>
            <p:ph type="ftr" sz="quarter" idx="11"/>
          </p:nvPr>
        </p:nvSpPr>
        <p:spPr>
          <a:xfrm>
            <a:off x="3028950" y="6547421"/>
            <a:ext cx="3086100" cy="365125"/>
          </a:xfrm>
        </p:spPr>
        <p:txBody>
          <a:bodyPr/>
          <a:lstStyle/>
          <a:p>
            <a:r>
              <a:rPr lang="zh-CN" altLang="en-US" b="1" dirty="0">
                <a:solidFill>
                  <a:schemeClr val="bg1"/>
                </a:solidFill>
                <a:latin typeface="黑体" panose="02010609060101010101" pitchFamily="49" charset="-122"/>
                <a:ea typeface="黑体" panose="02010609060101010101" pitchFamily="49" charset="-122"/>
                <a:cs typeface="Times New Roman" pitchFamily="18" charset="0"/>
              </a:rPr>
              <a:t>高能物理云平台中的弹性计算资源管理</a:t>
            </a:r>
          </a:p>
        </p:txBody>
      </p:sp>
      <p:sp>
        <p:nvSpPr>
          <p:cNvPr id="9" name="灯片编号占位符 8"/>
          <p:cNvSpPr>
            <a:spLocks noGrp="1"/>
          </p:cNvSpPr>
          <p:nvPr>
            <p:ph type="sldNum" sz="quarter" idx="12"/>
          </p:nvPr>
        </p:nvSpPr>
        <p:spPr>
          <a:xfrm>
            <a:off x="6457950" y="6574719"/>
            <a:ext cx="2057400" cy="365125"/>
          </a:xfrm>
        </p:spPr>
        <p:txBody>
          <a:bodyPr/>
          <a:lstStyle/>
          <a:p>
            <a:fld id="{3BDE6A9D-7EC1-4431-9FEF-91E3586C3854}" type="slidenum">
              <a:rPr lang="zh-CN" altLang="en-US" smtClean="0">
                <a:solidFill>
                  <a:schemeClr val="bg1"/>
                </a:solidFill>
              </a:rPr>
              <a:pPr/>
              <a:t>4</a:t>
            </a:fld>
            <a:r>
              <a:rPr lang="en-US" altLang="zh-CN" dirty="0" smtClean="0">
                <a:solidFill>
                  <a:schemeClr val="bg1"/>
                </a:solidFill>
              </a:rPr>
              <a:t>/28</a:t>
            </a:r>
            <a:endParaRPr lang="zh-CN" altLang="en-US" dirty="0">
              <a:solidFill>
                <a:schemeClr val="bg1"/>
              </a:solidFill>
            </a:endParaRPr>
          </a:p>
        </p:txBody>
      </p:sp>
    </p:spTree>
    <p:extLst>
      <p:ext uri="{BB962C8B-B14F-4D97-AF65-F5344CB8AC3E}">
        <p14:creationId xmlns:p14="http://schemas.microsoft.com/office/powerpoint/2010/main" val="4134038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538731" y="1868395"/>
            <a:ext cx="6087554" cy="3996083"/>
          </a:xfrm>
        </p:spPr>
        <p:txBody>
          <a:bodyPr>
            <a:noAutofit/>
          </a:bodyPr>
          <a:lstStyle/>
          <a:p>
            <a:pPr>
              <a:lnSpc>
                <a:spcPct val="120000"/>
              </a:lnSpc>
            </a:pPr>
            <a:r>
              <a:rPr lang="zh-CN" altLang="en-US" sz="1800" dirty="0"/>
              <a:t>计算资源为多个计算队列使用，资源隔离</a:t>
            </a:r>
            <a:endParaRPr lang="en-US" altLang="zh-CN" sz="1800" dirty="0"/>
          </a:p>
          <a:p>
            <a:pPr lvl="1">
              <a:lnSpc>
                <a:spcPct val="150000"/>
              </a:lnSpc>
              <a:buFont typeface="Wingdings" panose="05000000000000000000" pitchFamily="2" charset="2"/>
              <a:buChar char="Ø"/>
            </a:pPr>
            <a:r>
              <a:rPr lang="zh-CN" altLang="en-US" sz="1500" dirty="0"/>
              <a:t>各物理实验可使用的</a:t>
            </a:r>
            <a:r>
              <a:rPr lang="en-US" altLang="zh-CN" sz="1500" dirty="0"/>
              <a:t>CPU</a:t>
            </a:r>
            <a:r>
              <a:rPr lang="zh-CN" altLang="en-US" sz="1500" dirty="0"/>
              <a:t>核数是固定的</a:t>
            </a:r>
            <a:endParaRPr lang="en-US" altLang="zh-CN" sz="1500" dirty="0"/>
          </a:p>
          <a:p>
            <a:pPr lvl="1">
              <a:lnSpc>
                <a:spcPct val="150000"/>
              </a:lnSpc>
              <a:buFont typeface="Wingdings" panose="05000000000000000000" pitchFamily="2" charset="2"/>
              <a:buChar char="Ø"/>
            </a:pPr>
            <a:r>
              <a:rPr lang="zh-CN" altLang="en-US" sz="1500" dirty="0"/>
              <a:t>不同作业队列使用计算资源的高峰时间不同</a:t>
            </a:r>
            <a:endParaRPr lang="en-US" altLang="zh-CN" sz="1500" dirty="0"/>
          </a:p>
          <a:p>
            <a:pPr lvl="1">
              <a:lnSpc>
                <a:spcPct val="150000"/>
              </a:lnSpc>
              <a:buFont typeface="Wingdings" panose="05000000000000000000" pitchFamily="2" charset="2"/>
              <a:buChar char="Ø"/>
            </a:pPr>
            <a:r>
              <a:rPr lang="zh-CN" altLang="en-US" sz="1500" dirty="0"/>
              <a:t>同时存在作业大量排队而整体资源利用率不高的问题</a:t>
            </a:r>
            <a:endParaRPr lang="en-US" altLang="zh-CN" sz="1500" dirty="0"/>
          </a:p>
          <a:p>
            <a:pPr marL="171450" lvl="2">
              <a:lnSpc>
                <a:spcPct val="120000"/>
              </a:lnSpc>
              <a:spcBef>
                <a:spcPts val="750"/>
              </a:spcBef>
            </a:pPr>
            <a:r>
              <a:rPr lang="zh-CN" altLang="en-US" sz="1800" dirty="0"/>
              <a:t>虚拟计算集群技术</a:t>
            </a:r>
            <a:endParaRPr lang="en-US" altLang="zh-CN" sz="1800" dirty="0"/>
          </a:p>
          <a:p>
            <a:pPr lvl="1">
              <a:lnSpc>
                <a:spcPct val="150000"/>
              </a:lnSpc>
              <a:buFont typeface="Wingdings" panose="05000000000000000000" pitchFamily="2" charset="2"/>
              <a:buChar char="Ø"/>
            </a:pPr>
            <a:r>
              <a:rPr lang="zh-CN" altLang="en-US" sz="1500" dirty="0"/>
              <a:t>“弹性扩展”最早是由亚马逊提出</a:t>
            </a:r>
            <a:endParaRPr lang="en-US" altLang="zh-CN" sz="1500" dirty="0"/>
          </a:p>
          <a:p>
            <a:pPr lvl="1">
              <a:lnSpc>
                <a:spcPct val="150000"/>
              </a:lnSpc>
              <a:buFont typeface="Wingdings" panose="05000000000000000000" pitchFamily="2" charset="2"/>
              <a:buChar char="Ø"/>
            </a:pPr>
            <a:r>
              <a:rPr lang="zh-CN" altLang="en-US" sz="1500" dirty="0"/>
              <a:t>资源在多个计算队列中按需分配和弹性调度</a:t>
            </a:r>
            <a:endParaRPr lang="en-US" altLang="zh-CN" sz="1500" dirty="0"/>
          </a:p>
          <a:p>
            <a:pPr lvl="1">
              <a:lnSpc>
                <a:spcPct val="150000"/>
              </a:lnSpc>
              <a:buFont typeface="Wingdings" panose="05000000000000000000" pitchFamily="2" charset="2"/>
              <a:buChar char="Ø"/>
            </a:pPr>
            <a:r>
              <a:rPr lang="zh-CN" altLang="en-US" sz="1500" dirty="0"/>
              <a:t>多个弹性资源池</a:t>
            </a:r>
            <a:r>
              <a:rPr lang="en-US" altLang="zh-CN" sz="1500" dirty="0"/>
              <a:t>, </a:t>
            </a:r>
            <a:r>
              <a:rPr lang="zh-CN" altLang="en-US" sz="1500" dirty="0"/>
              <a:t>根据作业需要动态扩张或收缩</a:t>
            </a:r>
            <a:endParaRPr lang="en-US" altLang="zh-CN" sz="1500" dirty="0"/>
          </a:p>
        </p:txBody>
      </p:sp>
      <p:sp>
        <p:nvSpPr>
          <p:cNvPr id="2" name="日期占位符 1"/>
          <p:cNvSpPr>
            <a:spLocks noGrp="1"/>
          </p:cNvSpPr>
          <p:nvPr>
            <p:ph type="dt" sz="half" idx="10"/>
          </p:nvPr>
        </p:nvSpPr>
        <p:spPr>
          <a:xfrm>
            <a:off x="628650" y="6569711"/>
            <a:ext cx="2057400" cy="365125"/>
          </a:xfrm>
        </p:spPr>
        <p:txBody>
          <a:bodyPr/>
          <a:lstStyle/>
          <a:p>
            <a:r>
              <a:rPr lang="en-US" altLang="zh-CN" dirty="0">
                <a:solidFill>
                  <a:schemeClr val="bg1"/>
                </a:solidFill>
              </a:rPr>
              <a:t>2017/07/05</a:t>
            </a:r>
            <a:endParaRPr lang="zh-CN" altLang="en-US" dirty="0">
              <a:solidFill>
                <a:schemeClr val="bg1"/>
              </a:solidFill>
            </a:endParaRPr>
          </a:p>
        </p:txBody>
      </p:sp>
      <p:sp>
        <p:nvSpPr>
          <p:cNvPr id="5" name="页脚占位符 4"/>
          <p:cNvSpPr>
            <a:spLocks noGrp="1"/>
          </p:cNvSpPr>
          <p:nvPr>
            <p:ph type="ftr" sz="quarter" idx="11"/>
          </p:nvPr>
        </p:nvSpPr>
        <p:spPr>
          <a:xfrm>
            <a:off x="3028950" y="6569711"/>
            <a:ext cx="3086100" cy="365125"/>
          </a:xfrm>
        </p:spPr>
        <p:txBody>
          <a:bodyPr/>
          <a:lstStyle/>
          <a:p>
            <a:r>
              <a:rPr lang="zh-CN" altLang="en-US" b="1" dirty="0">
                <a:solidFill>
                  <a:schemeClr val="bg1"/>
                </a:solidFill>
                <a:latin typeface="黑体" panose="02010609060101010101" pitchFamily="49" charset="-122"/>
                <a:ea typeface="黑体" panose="02010609060101010101" pitchFamily="49" charset="-122"/>
                <a:cs typeface="Times New Roman" pitchFamily="18" charset="0"/>
              </a:rPr>
              <a:t>高能物理云平台中的弹性计算资源管理</a:t>
            </a:r>
          </a:p>
        </p:txBody>
      </p:sp>
      <p:sp>
        <p:nvSpPr>
          <p:cNvPr id="7" name="灯片编号占位符 6"/>
          <p:cNvSpPr>
            <a:spLocks noGrp="1"/>
          </p:cNvSpPr>
          <p:nvPr>
            <p:ph type="sldNum" sz="quarter" idx="12"/>
          </p:nvPr>
        </p:nvSpPr>
        <p:spPr>
          <a:xfrm>
            <a:off x="6457950" y="6554471"/>
            <a:ext cx="2057400" cy="365125"/>
          </a:xfrm>
        </p:spPr>
        <p:txBody>
          <a:bodyPr/>
          <a:lstStyle/>
          <a:p>
            <a:fld id="{3BDE6A9D-7EC1-4431-9FEF-91E3586C3854}" type="slidenum">
              <a:rPr lang="zh-CN" altLang="en-US" smtClean="0">
                <a:solidFill>
                  <a:schemeClr val="bg1"/>
                </a:solidFill>
              </a:rPr>
              <a:pPr/>
              <a:t>5</a:t>
            </a:fld>
            <a:r>
              <a:rPr lang="en-US" altLang="zh-CN" dirty="0" smtClean="0">
                <a:solidFill>
                  <a:schemeClr val="bg1"/>
                </a:solidFill>
              </a:rPr>
              <a:t>/28</a:t>
            </a:r>
            <a:endParaRPr lang="zh-CN" altLang="en-US" dirty="0">
              <a:solidFill>
                <a:schemeClr val="bg1"/>
              </a:solidFill>
            </a:endParaRPr>
          </a:p>
        </p:txBody>
      </p:sp>
      <p:sp>
        <p:nvSpPr>
          <p:cNvPr id="6" name="标题 1"/>
          <p:cNvSpPr txBox="1">
            <a:spLocks/>
          </p:cNvSpPr>
          <p:nvPr/>
        </p:nvSpPr>
        <p:spPr>
          <a:xfrm>
            <a:off x="1141176" y="348015"/>
            <a:ext cx="6858000" cy="988677"/>
          </a:xfrm>
          <a:prstGeom prst="rect">
            <a:avLst/>
          </a:prstGeom>
          <a:noFill/>
        </p:spPr>
        <p:txBody>
          <a:bodyPr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zh-CN" altLang="en-US" sz="2400" dirty="0">
                <a:solidFill>
                  <a:schemeClr val="bg1"/>
                </a:solidFill>
                <a:latin typeface="Times New Roman" pitchFamily="18" charset="0"/>
                <a:cs typeface="Times New Roman" pitchFamily="18" charset="0"/>
              </a:rPr>
              <a:t>存在的问题</a:t>
            </a:r>
          </a:p>
        </p:txBody>
      </p:sp>
      <p:pic>
        <p:nvPicPr>
          <p:cNvPr id="4" name="图片 3"/>
          <p:cNvPicPr>
            <a:picLocks noChangeAspect="1"/>
          </p:cNvPicPr>
          <p:nvPr/>
        </p:nvPicPr>
        <p:blipFill>
          <a:blip r:embed="rId3"/>
          <a:stretch>
            <a:fillRect/>
          </a:stretch>
        </p:blipFill>
        <p:spPr>
          <a:xfrm>
            <a:off x="7938143" y="5937265"/>
            <a:ext cx="1021707" cy="354845"/>
          </a:xfrm>
          <a:prstGeom prst="rect">
            <a:avLst/>
          </a:prstGeom>
        </p:spPr>
      </p:pic>
      <p:pic>
        <p:nvPicPr>
          <p:cNvPr id="1026" name="Picture 2" descr="HTCondor High Throughput Comput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3857" y="5987243"/>
            <a:ext cx="1298357" cy="309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106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9"/>
          <p:cNvSpPr>
            <a:spLocks noChangeArrowheads="1"/>
          </p:cNvSpPr>
          <p:nvPr/>
        </p:nvSpPr>
        <p:spPr bwMode="auto">
          <a:xfrm>
            <a:off x="3458455" y="2820735"/>
            <a:ext cx="3257550" cy="401771"/>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sz="2400" b="1">
                <a:solidFill>
                  <a:schemeClr val="tx1"/>
                </a:solidFill>
                <a:latin typeface="Arial" panose="020B0604020202020204" pitchFamily="34" charset="0"/>
                <a:cs typeface="Arial" panose="020B0604020202020204" pitchFamily="34" charset="0"/>
              </a:defRPr>
            </a:lvl1pPr>
            <a:lvl2pPr marL="37931725" indent="-37474525" eaLnBrk="0" hangingPunct="0">
              <a:defRPr sz="2400" b="1">
                <a:solidFill>
                  <a:schemeClr val="tx1"/>
                </a:solidFill>
                <a:latin typeface="Arial" panose="020B0604020202020204" pitchFamily="34" charset="0"/>
                <a:cs typeface="Arial" panose="020B0604020202020204" pitchFamily="34" charset="0"/>
              </a:defRPr>
            </a:lvl2pPr>
            <a:lvl3pPr eaLnBrk="0" hangingPunct="0">
              <a:defRPr sz="2400" b="1">
                <a:solidFill>
                  <a:schemeClr val="tx1"/>
                </a:solidFill>
                <a:latin typeface="Arial" panose="020B0604020202020204" pitchFamily="34" charset="0"/>
                <a:cs typeface="Arial" panose="020B0604020202020204" pitchFamily="34" charset="0"/>
              </a:defRPr>
            </a:lvl3pPr>
            <a:lvl4pPr eaLnBrk="0" hangingPunct="0">
              <a:defRPr sz="2400" b="1">
                <a:solidFill>
                  <a:schemeClr val="tx1"/>
                </a:solidFill>
                <a:latin typeface="Arial" panose="020B0604020202020204" pitchFamily="34" charset="0"/>
                <a:cs typeface="Arial" panose="020B0604020202020204" pitchFamily="34" charset="0"/>
              </a:defRPr>
            </a:lvl4pPr>
            <a:lvl5pPr eaLnBrk="0" hangingPunct="0">
              <a:defRPr sz="2400" b="1">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ctr" eaLnBrk="1" hangingPunct="1"/>
            <a:r>
              <a:rPr lang="en-GB" altLang="zh-CN" sz="1350" dirty="0"/>
              <a:t>RMS</a:t>
            </a:r>
          </a:p>
        </p:txBody>
      </p:sp>
      <p:sp>
        <p:nvSpPr>
          <p:cNvPr id="6" name="AutoShape 12"/>
          <p:cNvSpPr>
            <a:spLocks noChangeArrowheads="1"/>
          </p:cNvSpPr>
          <p:nvPr/>
        </p:nvSpPr>
        <p:spPr bwMode="auto">
          <a:xfrm>
            <a:off x="3755106" y="3780413"/>
            <a:ext cx="430509" cy="407028"/>
          </a:xfrm>
          <a:custGeom>
            <a:avLst/>
            <a:gdLst>
              <a:gd name="T0" fmla="*/ 2147483647 w 21600"/>
              <a:gd name="T1" fmla="*/ 0 h 21600"/>
              <a:gd name="T2" fmla="*/ 2147483647 w 21600"/>
              <a:gd name="T3" fmla="*/ 0 h 21600"/>
              <a:gd name="T4" fmla="*/ 2147483647 w 21600"/>
              <a:gd name="T5" fmla="*/ 0 h 21600"/>
              <a:gd name="T6" fmla="*/ 0 w 21600"/>
              <a:gd name="T7" fmla="*/ 2147483647 h 21600"/>
              <a:gd name="T8" fmla="*/ 0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0 w 21600"/>
              <a:gd name="T25" fmla="*/ 2147483647 h 21600"/>
              <a:gd name="T26" fmla="*/ 2147483647 w 21600"/>
              <a:gd name="T27" fmla="*/ 2147483647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4923 w 21600"/>
              <a:gd name="T43" fmla="*/ 2541 h 21600"/>
              <a:gd name="T44" fmla="*/ 16756 w 21600"/>
              <a:gd name="T45" fmla="*/ 11153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gradFill rotWithShape="1">
            <a:gsLst>
              <a:gs pos="0">
                <a:srgbClr val="93B7FF"/>
              </a:gs>
              <a:gs pos="100000">
                <a:srgbClr val="445576"/>
              </a:gs>
            </a:gsLst>
            <a:lin ang="5400000" scaled="1"/>
          </a:gradFill>
          <a:ln w="9398">
            <a:solidFill>
              <a:srgbClr val="000000"/>
            </a:solidFill>
            <a:miter lim="800000"/>
            <a:headEnd/>
            <a:tailEnd/>
          </a:ln>
        </p:spPr>
        <p:txBody>
          <a:bodyPr wrap="none" anchor="ctr"/>
          <a:lstStyle>
            <a:lvl1pPr eaLnBrk="0" hangingPunct="0">
              <a:defRPr sz="2400" b="1">
                <a:solidFill>
                  <a:schemeClr val="tx1"/>
                </a:solidFill>
                <a:latin typeface="Arial" panose="020B0604020202020204" pitchFamily="34" charset="0"/>
                <a:cs typeface="Arial" panose="020B0604020202020204" pitchFamily="34" charset="0"/>
              </a:defRPr>
            </a:lvl1pPr>
            <a:lvl2pPr marL="37931725" indent="-37474525" eaLnBrk="0" hangingPunct="0">
              <a:defRPr sz="2400" b="1">
                <a:solidFill>
                  <a:schemeClr val="tx1"/>
                </a:solidFill>
                <a:latin typeface="Arial" panose="020B0604020202020204" pitchFamily="34" charset="0"/>
                <a:cs typeface="Arial" panose="020B0604020202020204" pitchFamily="34" charset="0"/>
              </a:defRPr>
            </a:lvl2pPr>
            <a:lvl3pPr eaLnBrk="0" hangingPunct="0">
              <a:defRPr sz="2400" b="1">
                <a:solidFill>
                  <a:schemeClr val="tx1"/>
                </a:solidFill>
                <a:latin typeface="Arial" panose="020B0604020202020204" pitchFamily="34" charset="0"/>
                <a:cs typeface="Arial" panose="020B0604020202020204" pitchFamily="34" charset="0"/>
              </a:defRPr>
            </a:lvl3pPr>
            <a:lvl4pPr eaLnBrk="0" hangingPunct="0">
              <a:defRPr sz="2400" b="1">
                <a:solidFill>
                  <a:schemeClr val="tx1"/>
                </a:solidFill>
                <a:latin typeface="Arial" panose="020B0604020202020204" pitchFamily="34" charset="0"/>
                <a:cs typeface="Arial" panose="020B0604020202020204" pitchFamily="34" charset="0"/>
              </a:defRPr>
            </a:lvl4pPr>
            <a:lvl5pPr eaLnBrk="0" hangingPunct="0">
              <a:defRPr sz="2400" b="1">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endParaRPr lang="es-ES_tradnl" altLang="zh-CN" sz="1350"/>
          </a:p>
        </p:txBody>
      </p:sp>
      <p:sp>
        <p:nvSpPr>
          <p:cNvPr id="7" name="AutoShape 14"/>
          <p:cNvSpPr>
            <a:spLocks noChangeArrowheads="1"/>
          </p:cNvSpPr>
          <p:nvPr/>
        </p:nvSpPr>
        <p:spPr bwMode="auto">
          <a:xfrm>
            <a:off x="4440007" y="3774463"/>
            <a:ext cx="430509" cy="407028"/>
          </a:xfrm>
          <a:custGeom>
            <a:avLst/>
            <a:gdLst>
              <a:gd name="T0" fmla="*/ 2147483647 w 21600"/>
              <a:gd name="T1" fmla="*/ 0 h 21600"/>
              <a:gd name="T2" fmla="*/ 2147483647 w 21600"/>
              <a:gd name="T3" fmla="*/ 0 h 21600"/>
              <a:gd name="T4" fmla="*/ 2147483647 w 21600"/>
              <a:gd name="T5" fmla="*/ 0 h 21600"/>
              <a:gd name="T6" fmla="*/ 0 w 21600"/>
              <a:gd name="T7" fmla="*/ 2147483647 h 21600"/>
              <a:gd name="T8" fmla="*/ 0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0 w 21600"/>
              <a:gd name="T25" fmla="*/ 2147483647 h 21600"/>
              <a:gd name="T26" fmla="*/ 2147483647 w 21600"/>
              <a:gd name="T27" fmla="*/ 2147483647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4923 w 21600"/>
              <a:gd name="T43" fmla="*/ 2541 h 21600"/>
              <a:gd name="T44" fmla="*/ 16756 w 21600"/>
              <a:gd name="T45" fmla="*/ 11153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gradFill rotWithShape="1">
            <a:gsLst>
              <a:gs pos="0">
                <a:srgbClr val="93B7FF"/>
              </a:gs>
              <a:gs pos="100000">
                <a:srgbClr val="445576"/>
              </a:gs>
            </a:gsLst>
            <a:lin ang="5400000" scaled="1"/>
          </a:gradFill>
          <a:ln w="9398">
            <a:solidFill>
              <a:srgbClr val="000000"/>
            </a:solidFill>
            <a:miter lim="800000"/>
            <a:headEnd/>
            <a:tailEnd/>
          </a:ln>
        </p:spPr>
        <p:txBody>
          <a:bodyPr wrap="none" anchor="ctr"/>
          <a:lstStyle>
            <a:lvl1pPr eaLnBrk="0" hangingPunct="0">
              <a:defRPr sz="2400" b="1">
                <a:solidFill>
                  <a:schemeClr val="tx1"/>
                </a:solidFill>
                <a:latin typeface="Arial" panose="020B0604020202020204" pitchFamily="34" charset="0"/>
                <a:cs typeface="Arial" panose="020B0604020202020204" pitchFamily="34" charset="0"/>
              </a:defRPr>
            </a:lvl1pPr>
            <a:lvl2pPr marL="37931725" indent="-37474525" eaLnBrk="0" hangingPunct="0">
              <a:defRPr sz="2400" b="1">
                <a:solidFill>
                  <a:schemeClr val="tx1"/>
                </a:solidFill>
                <a:latin typeface="Arial" panose="020B0604020202020204" pitchFamily="34" charset="0"/>
                <a:cs typeface="Arial" panose="020B0604020202020204" pitchFamily="34" charset="0"/>
              </a:defRPr>
            </a:lvl2pPr>
            <a:lvl3pPr eaLnBrk="0" hangingPunct="0">
              <a:defRPr sz="2400" b="1">
                <a:solidFill>
                  <a:schemeClr val="tx1"/>
                </a:solidFill>
                <a:latin typeface="Arial" panose="020B0604020202020204" pitchFamily="34" charset="0"/>
                <a:cs typeface="Arial" panose="020B0604020202020204" pitchFamily="34" charset="0"/>
              </a:defRPr>
            </a:lvl3pPr>
            <a:lvl4pPr eaLnBrk="0" hangingPunct="0">
              <a:defRPr sz="2400" b="1">
                <a:solidFill>
                  <a:schemeClr val="tx1"/>
                </a:solidFill>
                <a:latin typeface="Arial" panose="020B0604020202020204" pitchFamily="34" charset="0"/>
                <a:cs typeface="Arial" panose="020B0604020202020204" pitchFamily="34" charset="0"/>
              </a:defRPr>
            </a:lvl4pPr>
            <a:lvl5pPr eaLnBrk="0" hangingPunct="0">
              <a:defRPr sz="2400" b="1">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endParaRPr lang="es-ES_tradnl" altLang="zh-CN" sz="1350"/>
          </a:p>
        </p:txBody>
      </p:sp>
      <p:sp>
        <p:nvSpPr>
          <p:cNvPr id="8" name="AutoShape 12"/>
          <p:cNvSpPr>
            <a:spLocks noChangeArrowheads="1"/>
          </p:cNvSpPr>
          <p:nvPr/>
        </p:nvSpPr>
        <p:spPr bwMode="auto">
          <a:xfrm>
            <a:off x="5108732" y="3780413"/>
            <a:ext cx="430509" cy="407028"/>
          </a:xfrm>
          <a:custGeom>
            <a:avLst/>
            <a:gdLst>
              <a:gd name="T0" fmla="*/ 2147483647 w 21600"/>
              <a:gd name="T1" fmla="*/ 0 h 21600"/>
              <a:gd name="T2" fmla="*/ 2147483647 w 21600"/>
              <a:gd name="T3" fmla="*/ 0 h 21600"/>
              <a:gd name="T4" fmla="*/ 2147483647 w 21600"/>
              <a:gd name="T5" fmla="*/ 0 h 21600"/>
              <a:gd name="T6" fmla="*/ 0 w 21600"/>
              <a:gd name="T7" fmla="*/ 2147483647 h 21600"/>
              <a:gd name="T8" fmla="*/ 0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0 w 21600"/>
              <a:gd name="T25" fmla="*/ 2147483647 h 21600"/>
              <a:gd name="T26" fmla="*/ 2147483647 w 21600"/>
              <a:gd name="T27" fmla="*/ 2147483647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4923 w 21600"/>
              <a:gd name="T43" fmla="*/ 2541 h 21600"/>
              <a:gd name="T44" fmla="*/ 16756 w 21600"/>
              <a:gd name="T45" fmla="*/ 11153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gradFill rotWithShape="1">
            <a:gsLst>
              <a:gs pos="0">
                <a:srgbClr val="93B7FF"/>
              </a:gs>
              <a:gs pos="100000">
                <a:srgbClr val="445576"/>
              </a:gs>
            </a:gsLst>
            <a:lin ang="5400000" scaled="1"/>
          </a:gradFill>
          <a:ln w="9398">
            <a:solidFill>
              <a:srgbClr val="000000"/>
            </a:solidFill>
            <a:miter lim="800000"/>
            <a:headEnd/>
            <a:tailEnd/>
          </a:ln>
        </p:spPr>
        <p:txBody>
          <a:bodyPr wrap="none" anchor="ctr"/>
          <a:lstStyle>
            <a:lvl1pPr eaLnBrk="0" hangingPunct="0">
              <a:defRPr sz="2400" b="1">
                <a:solidFill>
                  <a:schemeClr val="tx1"/>
                </a:solidFill>
                <a:latin typeface="Arial" panose="020B0604020202020204" pitchFamily="34" charset="0"/>
                <a:cs typeface="Arial" panose="020B0604020202020204" pitchFamily="34" charset="0"/>
              </a:defRPr>
            </a:lvl1pPr>
            <a:lvl2pPr marL="37931725" indent="-37474525" eaLnBrk="0" hangingPunct="0">
              <a:defRPr sz="2400" b="1">
                <a:solidFill>
                  <a:schemeClr val="tx1"/>
                </a:solidFill>
                <a:latin typeface="Arial" panose="020B0604020202020204" pitchFamily="34" charset="0"/>
                <a:cs typeface="Arial" panose="020B0604020202020204" pitchFamily="34" charset="0"/>
              </a:defRPr>
            </a:lvl2pPr>
            <a:lvl3pPr eaLnBrk="0" hangingPunct="0">
              <a:defRPr sz="2400" b="1">
                <a:solidFill>
                  <a:schemeClr val="tx1"/>
                </a:solidFill>
                <a:latin typeface="Arial" panose="020B0604020202020204" pitchFamily="34" charset="0"/>
                <a:cs typeface="Arial" panose="020B0604020202020204" pitchFamily="34" charset="0"/>
              </a:defRPr>
            </a:lvl3pPr>
            <a:lvl4pPr eaLnBrk="0" hangingPunct="0">
              <a:defRPr sz="2400" b="1">
                <a:solidFill>
                  <a:schemeClr val="tx1"/>
                </a:solidFill>
                <a:latin typeface="Arial" panose="020B0604020202020204" pitchFamily="34" charset="0"/>
                <a:cs typeface="Arial" panose="020B0604020202020204" pitchFamily="34" charset="0"/>
              </a:defRPr>
            </a:lvl4pPr>
            <a:lvl5pPr eaLnBrk="0" hangingPunct="0">
              <a:defRPr sz="2400" b="1">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endParaRPr lang="es-ES_tradnl" altLang="zh-CN" sz="1350"/>
          </a:p>
        </p:txBody>
      </p:sp>
      <p:sp>
        <p:nvSpPr>
          <p:cNvPr id="9" name="AutoShape 14"/>
          <p:cNvSpPr>
            <a:spLocks noChangeArrowheads="1"/>
          </p:cNvSpPr>
          <p:nvPr/>
        </p:nvSpPr>
        <p:spPr bwMode="auto">
          <a:xfrm>
            <a:off x="5742436" y="3772858"/>
            <a:ext cx="430509" cy="407028"/>
          </a:xfrm>
          <a:custGeom>
            <a:avLst/>
            <a:gdLst>
              <a:gd name="T0" fmla="*/ 2147483647 w 21600"/>
              <a:gd name="T1" fmla="*/ 0 h 21600"/>
              <a:gd name="T2" fmla="*/ 2147483647 w 21600"/>
              <a:gd name="T3" fmla="*/ 0 h 21600"/>
              <a:gd name="T4" fmla="*/ 2147483647 w 21600"/>
              <a:gd name="T5" fmla="*/ 0 h 21600"/>
              <a:gd name="T6" fmla="*/ 0 w 21600"/>
              <a:gd name="T7" fmla="*/ 2147483647 h 21600"/>
              <a:gd name="T8" fmla="*/ 0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0 w 21600"/>
              <a:gd name="T25" fmla="*/ 2147483647 h 21600"/>
              <a:gd name="T26" fmla="*/ 2147483647 w 21600"/>
              <a:gd name="T27" fmla="*/ 2147483647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4923 w 21600"/>
              <a:gd name="T43" fmla="*/ 2541 h 21600"/>
              <a:gd name="T44" fmla="*/ 16756 w 21600"/>
              <a:gd name="T45" fmla="*/ 11153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gradFill rotWithShape="1">
            <a:gsLst>
              <a:gs pos="0">
                <a:srgbClr val="93B7FF"/>
              </a:gs>
              <a:gs pos="100000">
                <a:srgbClr val="445576"/>
              </a:gs>
            </a:gsLst>
            <a:lin ang="5400000" scaled="1"/>
          </a:gradFill>
          <a:ln w="9398">
            <a:solidFill>
              <a:srgbClr val="000000"/>
            </a:solidFill>
            <a:miter lim="800000"/>
            <a:headEnd/>
            <a:tailEnd/>
          </a:ln>
        </p:spPr>
        <p:txBody>
          <a:bodyPr wrap="none" anchor="ctr"/>
          <a:lstStyle>
            <a:lvl1pPr eaLnBrk="0" hangingPunct="0">
              <a:defRPr sz="2400" b="1">
                <a:solidFill>
                  <a:schemeClr val="tx1"/>
                </a:solidFill>
                <a:latin typeface="Arial" panose="020B0604020202020204" pitchFamily="34" charset="0"/>
                <a:cs typeface="Arial" panose="020B0604020202020204" pitchFamily="34" charset="0"/>
              </a:defRPr>
            </a:lvl1pPr>
            <a:lvl2pPr marL="37931725" indent="-37474525" eaLnBrk="0" hangingPunct="0">
              <a:defRPr sz="2400" b="1">
                <a:solidFill>
                  <a:schemeClr val="tx1"/>
                </a:solidFill>
                <a:latin typeface="Arial" panose="020B0604020202020204" pitchFamily="34" charset="0"/>
                <a:cs typeface="Arial" panose="020B0604020202020204" pitchFamily="34" charset="0"/>
              </a:defRPr>
            </a:lvl2pPr>
            <a:lvl3pPr eaLnBrk="0" hangingPunct="0">
              <a:defRPr sz="2400" b="1">
                <a:solidFill>
                  <a:schemeClr val="tx1"/>
                </a:solidFill>
                <a:latin typeface="Arial" panose="020B0604020202020204" pitchFamily="34" charset="0"/>
                <a:cs typeface="Arial" panose="020B0604020202020204" pitchFamily="34" charset="0"/>
              </a:defRPr>
            </a:lvl3pPr>
            <a:lvl4pPr eaLnBrk="0" hangingPunct="0">
              <a:defRPr sz="2400" b="1">
                <a:solidFill>
                  <a:schemeClr val="tx1"/>
                </a:solidFill>
                <a:latin typeface="Arial" panose="020B0604020202020204" pitchFamily="34" charset="0"/>
                <a:cs typeface="Arial" panose="020B0604020202020204" pitchFamily="34" charset="0"/>
              </a:defRPr>
            </a:lvl4pPr>
            <a:lvl5pPr eaLnBrk="0" hangingPunct="0">
              <a:defRPr sz="2400" b="1">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endParaRPr lang="es-ES_tradnl" altLang="zh-CN" sz="1350"/>
          </a:p>
        </p:txBody>
      </p:sp>
      <p:sp>
        <p:nvSpPr>
          <p:cNvPr id="16" name="Text Box 16"/>
          <p:cNvSpPr txBox="1">
            <a:spLocks noChangeArrowheads="1"/>
          </p:cNvSpPr>
          <p:nvPr/>
        </p:nvSpPr>
        <p:spPr bwMode="auto">
          <a:xfrm>
            <a:off x="3421787" y="4292833"/>
            <a:ext cx="343555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37931725" indent="-37474525" eaLnBrk="0" hangingPunct="0">
              <a:defRPr sz="2400" b="1">
                <a:solidFill>
                  <a:schemeClr val="tx1"/>
                </a:solidFill>
                <a:latin typeface="Arial" panose="020B0604020202020204" pitchFamily="34" charset="0"/>
                <a:cs typeface="Arial" panose="020B0604020202020204" pitchFamily="34" charset="0"/>
              </a:defRPr>
            </a:lvl2pPr>
            <a:lvl3pPr eaLnBrk="0" hangingPunct="0">
              <a:defRPr sz="2400" b="1">
                <a:solidFill>
                  <a:schemeClr val="tx1"/>
                </a:solidFill>
                <a:latin typeface="Arial" panose="020B0604020202020204" pitchFamily="34" charset="0"/>
                <a:cs typeface="Arial" panose="020B0604020202020204" pitchFamily="34" charset="0"/>
              </a:defRPr>
            </a:lvl3pPr>
            <a:lvl4pPr eaLnBrk="0" hangingPunct="0">
              <a:defRPr sz="2400" b="1">
                <a:solidFill>
                  <a:schemeClr val="tx1"/>
                </a:solidFill>
                <a:latin typeface="Arial" panose="020B0604020202020204" pitchFamily="34" charset="0"/>
                <a:cs typeface="Arial" panose="020B0604020202020204" pitchFamily="34" charset="0"/>
              </a:defRPr>
            </a:lvl4pPr>
            <a:lvl5pPr eaLnBrk="0" hangingPunct="0">
              <a:defRPr sz="2400" b="1">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r>
              <a:rPr lang="en-GB" altLang="zh-CN" sz="1350" dirty="0"/>
              <a:t>Dedicated SGE working physical nodes</a:t>
            </a:r>
          </a:p>
        </p:txBody>
      </p:sp>
      <p:sp>
        <p:nvSpPr>
          <p:cNvPr id="17" name="AutoShape 19"/>
          <p:cNvSpPr>
            <a:spLocks noChangeArrowheads="1"/>
          </p:cNvSpPr>
          <p:nvPr/>
        </p:nvSpPr>
        <p:spPr bwMode="auto">
          <a:xfrm>
            <a:off x="3483551" y="4675644"/>
            <a:ext cx="703659" cy="216694"/>
          </a:xfrm>
          <a:prstGeom prst="roundRect">
            <a:avLst>
              <a:gd name="adj" fmla="val 41759"/>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lvl1pPr eaLnBrk="0" hangingPunct="0">
              <a:defRPr sz="2400" b="1">
                <a:solidFill>
                  <a:schemeClr val="tx1"/>
                </a:solidFill>
                <a:latin typeface="Arial" panose="020B0604020202020204" pitchFamily="34" charset="0"/>
                <a:cs typeface="Arial" panose="020B0604020202020204" pitchFamily="34" charset="0"/>
              </a:defRPr>
            </a:lvl1pPr>
            <a:lvl2pPr marL="37931725" indent="-37474525" eaLnBrk="0" hangingPunct="0">
              <a:defRPr sz="2400" b="1">
                <a:solidFill>
                  <a:schemeClr val="tx1"/>
                </a:solidFill>
                <a:latin typeface="Arial" panose="020B0604020202020204" pitchFamily="34" charset="0"/>
                <a:cs typeface="Arial" panose="020B0604020202020204" pitchFamily="34" charset="0"/>
              </a:defRPr>
            </a:lvl2pPr>
            <a:lvl3pPr eaLnBrk="0" hangingPunct="0">
              <a:defRPr sz="2400" b="1">
                <a:solidFill>
                  <a:schemeClr val="tx1"/>
                </a:solidFill>
                <a:latin typeface="Arial" panose="020B0604020202020204" pitchFamily="34" charset="0"/>
                <a:cs typeface="Arial" panose="020B0604020202020204" pitchFamily="34" charset="0"/>
              </a:defRPr>
            </a:lvl3pPr>
            <a:lvl4pPr eaLnBrk="0" hangingPunct="0">
              <a:defRPr sz="2400" b="1">
                <a:solidFill>
                  <a:schemeClr val="tx1"/>
                </a:solidFill>
                <a:latin typeface="Arial" panose="020B0604020202020204" pitchFamily="34" charset="0"/>
                <a:cs typeface="Arial" panose="020B0604020202020204" pitchFamily="34" charset="0"/>
              </a:defRPr>
            </a:lvl4pPr>
            <a:lvl5pPr eaLnBrk="0" hangingPunct="0">
              <a:defRPr sz="2400" b="1">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ctr" eaLnBrk="1" hangingPunct="1"/>
            <a:r>
              <a:rPr lang="en-GB" altLang="zh-CN" sz="1200" dirty="0"/>
              <a:t>VMM</a:t>
            </a:r>
          </a:p>
        </p:txBody>
      </p:sp>
      <p:sp>
        <p:nvSpPr>
          <p:cNvPr id="18" name="AutoShape 20"/>
          <p:cNvSpPr>
            <a:spLocks noChangeArrowheads="1"/>
          </p:cNvSpPr>
          <p:nvPr/>
        </p:nvSpPr>
        <p:spPr bwMode="auto">
          <a:xfrm>
            <a:off x="4311139" y="4670881"/>
            <a:ext cx="703659" cy="216694"/>
          </a:xfrm>
          <a:prstGeom prst="roundRect">
            <a:avLst>
              <a:gd name="adj" fmla="val 41759"/>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lvl1pPr eaLnBrk="0" hangingPunct="0">
              <a:defRPr sz="2400" b="1">
                <a:solidFill>
                  <a:schemeClr val="tx1"/>
                </a:solidFill>
                <a:latin typeface="Arial" panose="020B0604020202020204" pitchFamily="34" charset="0"/>
                <a:cs typeface="Arial" panose="020B0604020202020204" pitchFamily="34" charset="0"/>
              </a:defRPr>
            </a:lvl1pPr>
            <a:lvl2pPr marL="37931725" indent="-37474525" eaLnBrk="0" hangingPunct="0">
              <a:defRPr sz="2400" b="1">
                <a:solidFill>
                  <a:schemeClr val="tx1"/>
                </a:solidFill>
                <a:latin typeface="Arial" panose="020B0604020202020204" pitchFamily="34" charset="0"/>
                <a:cs typeface="Arial" panose="020B0604020202020204" pitchFamily="34" charset="0"/>
              </a:defRPr>
            </a:lvl2pPr>
            <a:lvl3pPr eaLnBrk="0" hangingPunct="0">
              <a:defRPr sz="2400" b="1">
                <a:solidFill>
                  <a:schemeClr val="tx1"/>
                </a:solidFill>
                <a:latin typeface="Arial" panose="020B0604020202020204" pitchFamily="34" charset="0"/>
                <a:cs typeface="Arial" panose="020B0604020202020204" pitchFamily="34" charset="0"/>
              </a:defRPr>
            </a:lvl3pPr>
            <a:lvl4pPr eaLnBrk="0" hangingPunct="0">
              <a:defRPr sz="2400" b="1">
                <a:solidFill>
                  <a:schemeClr val="tx1"/>
                </a:solidFill>
                <a:latin typeface="Arial" panose="020B0604020202020204" pitchFamily="34" charset="0"/>
                <a:cs typeface="Arial" panose="020B0604020202020204" pitchFamily="34" charset="0"/>
              </a:defRPr>
            </a:lvl4pPr>
            <a:lvl5pPr eaLnBrk="0" hangingPunct="0">
              <a:defRPr sz="2400" b="1">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ctr" eaLnBrk="1" hangingPunct="1"/>
            <a:r>
              <a:rPr lang="en-GB" altLang="zh-CN" sz="1200"/>
              <a:t>VMM</a:t>
            </a:r>
          </a:p>
        </p:txBody>
      </p:sp>
      <p:sp>
        <p:nvSpPr>
          <p:cNvPr id="19" name="AutoShape 20"/>
          <p:cNvSpPr>
            <a:spLocks noChangeArrowheads="1"/>
          </p:cNvSpPr>
          <p:nvPr/>
        </p:nvSpPr>
        <p:spPr bwMode="auto">
          <a:xfrm>
            <a:off x="5207679" y="4663737"/>
            <a:ext cx="703659" cy="216694"/>
          </a:xfrm>
          <a:prstGeom prst="roundRect">
            <a:avLst>
              <a:gd name="adj" fmla="val 41759"/>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lvl1pPr eaLnBrk="0" hangingPunct="0">
              <a:defRPr sz="2400" b="1">
                <a:solidFill>
                  <a:schemeClr val="tx1"/>
                </a:solidFill>
                <a:latin typeface="Arial" panose="020B0604020202020204" pitchFamily="34" charset="0"/>
                <a:cs typeface="Arial" panose="020B0604020202020204" pitchFamily="34" charset="0"/>
              </a:defRPr>
            </a:lvl1pPr>
            <a:lvl2pPr marL="37931725" indent="-37474525" eaLnBrk="0" hangingPunct="0">
              <a:defRPr sz="2400" b="1">
                <a:solidFill>
                  <a:schemeClr val="tx1"/>
                </a:solidFill>
                <a:latin typeface="Arial" panose="020B0604020202020204" pitchFamily="34" charset="0"/>
                <a:cs typeface="Arial" panose="020B0604020202020204" pitchFamily="34" charset="0"/>
              </a:defRPr>
            </a:lvl2pPr>
            <a:lvl3pPr eaLnBrk="0" hangingPunct="0">
              <a:defRPr sz="2400" b="1">
                <a:solidFill>
                  <a:schemeClr val="tx1"/>
                </a:solidFill>
                <a:latin typeface="Arial" panose="020B0604020202020204" pitchFamily="34" charset="0"/>
                <a:cs typeface="Arial" panose="020B0604020202020204" pitchFamily="34" charset="0"/>
              </a:defRPr>
            </a:lvl3pPr>
            <a:lvl4pPr eaLnBrk="0" hangingPunct="0">
              <a:defRPr sz="2400" b="1">
                <a:solidFill>
                  <a:schemeClr val="tx1"/>
                </a:solidFill>
                <a:latin typeface="Arial" panose="020B0604020202020204" pitchFamily="34" charset="0"/>
                <a:cs typeface="Arial" panose="020B0604020202020204" pitchFamily="34" charset="0"/>
              </a:defRPr>
            </a:lvl4pPr>
            <a:lvl5pPr eaLnBrk="0" hangingPunct="0">
              <a:defRPr sz="2400" b="1">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ctr" eaLnBrk="1" hangingPunct="1"/>
            <a:r>
              <a:rPr lang="en-GB" altLang="zh-CN" sz="1200"/>
              <a:t>VMM</a:t>
            </a:r>
          </a:p>
        </p:txBody>
      </p:sp>
      <p:sp>
        <p:nvSpPr>
          <p:cNvPr id="20" name="AutoShape 20"/>
          <p:cNvSpPr>
            <a:spLocks noChangeArrowheads="1"/>
          </p:cNvSpPr>
          <p:nvPr/>
        </p:nvSpPr>
        <p:spPr bwMode="auto">
          <a:xfrm>
            <a:off x="6122079" y="4675644"/>
            <a:ext cx="703659" cy="216694"/>
          </a:xfrm>
          <a:prstGeom prst="roundRect">
            <a:avLst>
              <a:gd name="adj" fmla="val 41759"/>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lvl1pPr eaLnBrk="0" hangingPunct="0">
              <a:defRPr sz="2400" b="1">
                <a:solidFill>
                  <a:schemeClr val="tx1"/>
                </a:solidFill>
                <a:latin typeface="Arial" panose="020B0604020202020204" pitchFamily="34" charset="0"/>
                <a:cs typeface="Arial" panose="020B0604020202020204" pitchFamily="34" charset="0"/>
              </a:defRPr>
            </a:lvl1pPr>
            <a:lvl2pPr marL="37931725" indent="-37474525" eaLnBrk="0" hangingPunct="0">
              <a:defRPr sz="2400" b="1">
                <a:solidFill>
                  <a:schemeClr val="tx1"/>
                </a:solidFill>
                <a:latin typeface="Arial" panose="020B0604020202020204" pitchFamily="34" charset="0"/>
                <a:cs typeface="Arial" panose="020B0604020202020204" pitchFamily="34" charset="0"/>
              </a:defRPr>
            </a:lvl2pPr>
            <a:lvl3pPr eaLnBrk="0" hangingPunct="0">
              <a:defRPr sz="2400" b="1">
                <a:solidFill>
                  <a:schemeClr val="tx1"/>
                </a:solidFill>
                <a:latin typeface="Arial" panose="020B0604020202020204" pitchFamily="34" charset="0"/>
                <a:cs typeface="Arial" panose="020B0604020202020204" pitchFamily="34" charset="0"/>
              </a:defRPr>
            </a:lvl3pPr>
            <a:lvl4pPr eaLnBrk="0" hangingPunct="0">
              <a:defRPr sz="2400" b="1">
                <a:solidFill>
                  <a:schemeClr val="tx1"/>
                </a:solidFill>
                <a:latin typeface="Arial" panose="020B0604020202020204" pitchFamily="34" charset="0"/>
                <a:cs typeface="Arial" panose="020B0604020202020204" pitchFamily="34" charset="0"/>
              </a:defRPr>
            </a:lvl4pPr>
            <a:lvl5pPr eaLnBrk="0" hangingPunct="0">
              <a:defRPr sz="2400" b="1">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ctr" eaLnBrk="1" hangingPunct="1"/>
            <a:r>
              <a:rPr lang="en-GB" altLang="zh-CN" sz="1200"/>
              <a:t>VMM</a:t>
            </a:r>
          </a:p>
        </p:txBody>
      </p:sp>
      <p:sp>
        <p:nvSpPr>
          <p:cNvPr id="21" name="AutoShape 46"/>
          <p:cNvSpPr>
            <a:spLocks noChangeArrowheads="1"/>
          </p:cNvSpPr>
          <p:nvPr/>
        </p:nvSpPr>
        <p:spPr bwMode="auto">
          <a:xfrm>
            <a:off x="3451383" y="4219016"/>
            <a:ext cx="3314699" cy="351234"/>
          </a:xfrm>
          <a:prstGeom prst="roundRect">
            <a:avLst>
              <a:gd name="adj" fmla="val 16667"/>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lvl1pPr eaLnBrk="0" hangingPunct="0">
              <a:defRPr sz="2400" b="1">
                <a:solidFill>
                  <a:schemeClr val="tx1"/>
                </a:solidFill>
                <a:latin typeface="Arial" panose="020B0604020202020204" pitchFamily="34" charset="0"/>
                <a:cs typeface="Arial" panose="020B0604020202020204" pitchFamily="34" charset="0"/>
              </a:defRPr>
            </a:lvl1pPr>
            <a:lvl2pPr marL="37931725" indent="-37474525" eaLnBrk="0" hangingPunct="0">
              <a:defRPr sz="2400" b="1">
                <a:solidFill>
                  <a:schemeClr val="tx1"/>
                </a:solidFill>
                <a:latin typeface="Arial" panose="020B0604020202020204" pitchFamily="34" charset="0"/>
                <a:cs typeface="Arial" panose="020B0604020202020204" pitchFamily="34" charset="0"/>
              </a:defRPr>
            </a:lvl2pPr>
            <a:lvl3pPr eaLnBrk="0" hangingPunct="0">
              <a:defRPr sz="2400" b="1">
                <a:solidFill>
                  <a:schemeClr val="tx1"/>
                </a:solidFill>
                <a:latin typeface="Arial" panose="020B0604020202020204" pitchFamily="34" charset="0"/>
                <a:cs typeface="Arial" panose="020B0604020202020204" pitchFamily="34" charset="0"/>
              </a:defRPr>
            </a:lvl3pPr>
            <a:lvl4pPr eaLnBrk="0" hangingPunct="0">
              <a:defRPr sz="2400" b="1">
                <a:solidFill>
                  <a:schemeClr val="tx1"/>
                </a:solidFill>
                <a:latin typeface="Arial" panose="020B0604020202020204" pitchFamily="34" charset="0"/>
                <a:cs typeface="Arial" panose="020B0604020202020204" pitchFamily="34" charset="0"/>
              </a:defRPr>
            </a:lvl4pPr>
            <a:lvl5pPr eaLnBrk="0" hangingPunct="0">
              <a:defRPr sz="2400" b="1">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ctr" eaLnBrk="1" hangingPunct="1"/>
            <a:r>
              <a:rPr lang="en-GB" altLang="zh-CN" sz="1350" dirty="0" err="1"/>
              <a:t>Openstack</a:t>
            </a:r>
            <a:r>
              <a:rPr lang="en-GB" altLang="zh-CN" sz="1350" dirty="0"/>
              <a:t>/</a:t>
            </a:r>
            <a:r>
              <a:rPr lang="en-GB" altLang="zh-CN" sz="1350" dirty="0" err="1"/>
              <a:t>OpenNebula</a:t>
            </a:r>
            <a:endParaRPr lang="en-GB" altLang="zh-CN" sz="1350" dirty="0"/>
          </a:p>
        </p:txBody>
      </p:sp>
      <p:sp>
        <p:nvSpPr>
          <p:cNvPr id="22" name="矩形 21"/>
          <p:cNvSpPr/>
          <p:nvPr/>
        </p:nvSpPr>
        <p:spPr>
          <a:xfrm>
            <a:off x="3215784" y="4187442"/>
            <a:ext cx="3785896" cy="7048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 name="文本框 22"/>
          <p:cNvSpPr txBox="1"/>
          <p:nvPr/>
        </p:nvSpPr>
        <p:spPr>
          <a:xfrm>
            <a:off x="1938790" y="4948150"/>
            <a:ext cx="1548822" cy="276999"/>
          </a:xfrm>
          <a:prstGeom prst="rect">
            <a:avLst/>
          </a:prstGeom>
          <a:noFill/>
        </p:spPr>
        <p:txBody>
          <a:bodyPr wrap="none" rtlCol="0">
            <a:spAutoFit/>
          </a:bodyPr>
          <a:lstStyle/>
          <a:p>
            <a:r>
              <a:rPr lang="en-US" altLang="zh-CN" sz="1200" dirty="0">
                <a:latin typeface="Century Gothic" panose="020B0502020202020204" pitchFamily="34" charset="0"/>
              </a:rPr>
              <a:t>Physical machines</a:t>
            </a:r>
            <a:endParaRPr lang="zh-CN" altLang="en-US" sz="1200" dirty="0">
              <a:latin typeface="Century Gothic" panose="020B0502020202020204" pitchFamily="34" charset="0"/>
            </a:endParaRPr>
          </a:p>
        </p:txBody>
      </p:sp>
      <p:sp>
        <p:nvSpPr>
          <p:cNvPr id="24" name="文本框 23"/>
          <p:cNvSpPr txBox="1"/>
          <p:nvPr/>
        </p:nvSpPr>
        <p:spPr>
          <a:xfrm>
            <a:off x="2022663" y="3816069"/>
            <a:ext cx="1422184" cy="276999"/>
          </a:xfrm>
          <a:prstGeom prst="rect">
            <a:avLst/>
          </a:prstGeom>
          <a:noFill/>
        </p:spPr>
        <p:txBody>
          <a:bodyPr wrap="none" rtlCol="0">
            <a:spAutoFit/>
          </a:bodyPr>
          <a:lstStyle/>
          <a:p>
            <a:r>
              <a:rPr lang="en-US" altLang="zh-CN" sz="1200" dirty="0">
                <a:latin typeface="Century Gothic" panose="020B0502020202020204" pitchFamily="34" charset="0"/>
              </a:rPr>
              <a:t>Virtual machines</a:t>
            </a:r>
            <a:endParaRPr lang="zh-CN" altLang="en-US" sz="1200" dirty="0">
              <a:latin typeface="Century Gothic" panose="020B0502020202020204" pitchFamily="34" charset="0"/>
            </a:endParaRPr>
          </a:p>
        </p:txBody>
      </p:sp>
      <p:sp>
        <p:nvSpPr>
          <p:cNvPr id="4" name="云形 3"/>
          <p:cNvSpPr/>
          <p:nvPr/>
        </p:nvSpPr>
        <p:spPr>
          <a:xfrm>
            <a:off x="1793874" y="2723592"/>
            <a:ext cx="1026925" cy="578956"/>
          </a:xfrm>
          <a:prstGeom prst="cloud">
            <a:avLst/>
          </a:prstGeom>
          <a:solidFill>
            <a:schemeClr val="accent3"/>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a:solidFill>
                  <a:schemeClr val="tx1"/>
                </a:solidFill>
              </a:rPr>
              <a:t>WLCG</a:t>
            </a:r>
          </a:p>
          <a:p>
            <a:pPr algn="ctr"/>
            <a:r>
              <a:rPr lang="en-US" altLang="zh-CN" sz="1350" dirty="0">
                <a:solidFill>
                  <a:schemeClr val="tx1"/>
                </a:solidFill>
              </a:rPr>
              <a:t>Grid</a:t>
            </a:r>
            <a:endParaRPr lang="zh-CN" altLang="en-US" sz="1350" dirty="0">
              <a:solidFill>
                <a:schemeClr val="tx1"/>
              </a:solidFill>
            </a:endParaRPr>
          </a:p>
        </p:txBody>
      </p:sp>
      <p:sp>
        <p:nvSpPr>
          <p:cNvPr id="25" name="左右箭头 24"/>
          <p:cNvSpPr/>
          <p:nvPr/>
        </p:nvSpPr>
        <p:spPr>
          <a:xfrm>
            <a:off x="2820799" y="2958198"/>
            <a:ext cx="634178" cy="108012"/>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6" name="标题 1"/>
          <p:cNvSpPr txBox="1">
            <a:spLocks/>
          </p:cNvSpPr>
          <p:nvPr/>
        </p:nvSpPr>
        <p:spPr>
          <a:xfrm>
            <a:off x="1141176" y="250852"/>
            <a:ext cx="6858000" cy="982775"/>
          </a:xfrm>
          <a:prstGeom prst="rect">
            <a:avLst/>
          </a:prstGeom>
          <a:noFill/>
        </p:spPr>
        <p:txBody>
          <a:bodyPr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zh-CN" altLang="en-US" sz="2700" dirty="0">
                <a:solidFill>
                  <a:schemeClr val="bg1"/>
                </a:solidFill>
                <a:latin typeface="Times New Roman" pitchFamily="18" charset="0"/>
                <a:cs typeface="Times New Roman" pitchFamily="18" charset="0"/>
              </a:rPr>
              <a:t>在传统虚拟集群上运行作业</a:t>
            </a:r>
          </a:p>
        </p:txBody>
      </p:sp>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6696" y="4966154"/>
            <a:ext cx="608920" cy="456690"/>
          </a:xfrm>
          <a:prstGeom prst="rect">
            <a:avLst/>
          </a:prstGeom>
        </p:spPr>
      </p:pic>
      <p:pic>
        <p:nvPicPr>
          <p:cNvPr id="29" name="图片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7734" y="4954103"/>
            <a:ext cx="608920" cy="456690"/>
          </a:xfrm>
          <a:prstGeom prst="rect">
            <a:avLst/>
          </a:prstGeom>
        </p:spPr>
      </p:pic>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3559" y="4963628"/>
            <a:ext cx="608920" cy="456690"/>
          </a:xfrm>
          <a:prstGeom prst="rect">
            <a:avLst/>
          </a:prstGeom>
        </p:spPr>
      </p:pic>
      <p:pic>
        <p:nvPicPr>
          <p:cNvPr id="31" name="图片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4159" y="4944578"/>
            <a:ext cx="608920" cy="456690"/>
          </a:xfrm>
          <a:prstGeom prst="rect">
            <a:avLst/>
          </a:prstGeom>
        </p:spPr>
      </p:pic>
      <p:sp>
        <p:nvSpPr>
          <p:cNvPr id="27" name="AutoShape 9"/>
          <p:cNvSpPr>
            <a:spLocks noChangeArrowheads="1"/>
          </p:cNvSpPr>
          <p:nvPr/>
        </p:nvSpPr>
        <p:spPr bwMode="auto">
          <a:xfrm>
            <a:off x="3465599" y="3313654"/>
            <a:ext cx="3257550" cy="401771"/>
          </a:xfrm>
          <a:prstGeom prst="roundRect">
            <a:avLst>
              <a:gd name="adj" fmla="val 16667"/>
            </a:avLst>
          </a:prstGeom>
          <a:solidFill>
            <a:srgbClr val="92D050"/>
          </a:solidFill>
          <a:ln w="9525">
            <a:solidFill>
              <a:schemeClr val="tx1"/>
            </a:solidFill>
            <a:round/>
            <a:headEnd/>
            <a:tailEnd/>
          </a:ln>
        </p:spPr>
        <p:txBody>
          <a:bodyPr wrap="none" anchor="ctr"/>
          <a:lstStyle>
            <a:lvl1pPr eaLnBrk="0" hangingPunct="0">
              <a:defRPr sz="2400" b="1">
                <a:solidFill>
                  <a:schemeClr val="tx1"/>
                </a:solidFill>
                <a:latin typeface="Arial" panose="020B0604020202020204" pitchFamily="34" charset="0"/>
                <a:cs typeface="Arial" panose="020B0604020202020204" pitchFamily="34" charset="0"/>
              </a:defRPr>
            </a:lvl1pPr>
            <a:lvl2pPr marL="37931725" indent="-37474525" eaLnBrk="0" hangingPunct="0">
              <a:defRPr sz="2400" b="1">
                <a:solidFill>
                  <a:schemeClr val="tx1"/>
                </a:solidFill>
                <a:latin typeface="Arial" panose="020B0604020202020204" pitchFamily="34" charset="0"/>
                <a:cs typeface="Arial" panose="020B0604020202020204" pitchFamily="34" charset="0"/>
              </a:defRPr>
            </a:lvl2pPr>
            <a:lvl3pPr eaLnBrk="0" hangingPunct="0">
              <a:defRPr sz="2400" b="1">
                <a:solidFill>
                  <a:schemeClr val="tx1"/>
                </a:solidFill>
                <a:latin typeface="Arial" panose="020B0604020202020204" pitchFamily="34" charset="0"/>
                <a:cs typeface="Arial" panose="020B0604020202020204" pitchFamily="34" charset="0"/>
              </a:defRPr>
            </a:lvl3pPr>
            <a:lvl4pPr eaLnBrk="0" hangingPunct="0">
              <a:defRPr sz="2400" b="1">
                <a:solidFill>
                  <a:schemeClr val="tx1"/>
                </a:solidFill>
                <a:latin typeface="Arial" panose="020B0604020202020204" pitchFamily="34" charset="0"/>
                <a:cs typeface="Arial" panose="020B0604020202020204" pitchFamily="34" charset="0"/>
              </a:defRPr>
            </a:lvl4pPr>
            <a:lvl5pPr eaLnBrk="0" hangingPunct="0">
              <a:defRPr sz="2400" b="1">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ctr" eaLnBrk="1" hangingPunct="1"/>
            <a:r>
              <a:rPr lang="en-US" altLang="zh-CN" sz="1350" dirty="0" err="1"/>
              <a:t>VCondor</a:t>
            </a:r>
            <a:r>
              <a:rPr lang="en-US" altLang="zh-CN" sz="1350" dirty="0"/>
              <a:t>/VPBS</a:t>
            </a:r>
            <a:endParaRPr lang="en-GB" altLang="zh-CN" sz="1350" dirty="0"/>
          </a:p>
        </p:txBody>
      </p:sp>
      <p:sp>
        <p:nvSpPr>
          <p:cNvPr id="3" name="文本框 2"/>
          <p:cNvSpPr txBox="1"/>
          <p:nvPr/>
        </p:nvSpPr>
        <p:spPr>
          <a:xfrm>
            <a:off x="1712313" y="1725953"/>
            <a:ext cx="6903049" cy="1027204"/>
          </a:xfrm>
          <a:prstGeom prst="rect">
            <a:avLst/>
          </a:prstGeom>
          <a:noFill/>
        </p:spPr>
        <p:txBody>
          <a:bodyPr wrap="square" rtlCol="0">
            <a:spAutoFit/>
          </a:bodyPr>
          <a:lstStyle/>
          <a:p>
            <a:pPr marL="214313" indent="-214313">
              <a:lnSpc>
                <a:spcPct val="150000"/>
              </a:lnSpc>
              <a:buFont typeface="Arial" panose="020B0604020202020204" pitchFamily="34" charset="0"/>
              <a:buChar char="•"/>
            </a:pPr>
            <a:r>
              <a:rPr lang="zh-CN" altLang="en-US" sz="1350" dirty="0">
                <a:latin typeface="Times New Roman" pitchFamily="18" charset="0"/>
                <a:cs typeface="Times New Roman" pitchFamily="18" charset="0"/>
              </a:rPr>
              <a:t>在底层物理机集群和上层</a:t>
            </a:r>
            <a:r>
              <a:rPr lang="en-US" altLang="zh-CN" sz="1350" dirty="0">
                <a:latin typeface="Times New Roman" pitchFamily="18" charset="0"/>
                <a:cs typeface="Times New Roman" pitchFamily="18" charset="0"/>
              </a:rPr>
              <a:t>RMS</a:t>
            </a:r>
            <a:r>
              <a:rPr lang="zh-CN" altLang="en-US" sz="1350" dirty="0">
                <a:latin typeface="Times New Roman" pitchFamily="18" charset="0"/>
                <a:cs typeface="Times New Roman" pitchFamily="18" charset="0"/>
              </a:rPr>
              <a:t>（资源管理系统如</a:t>
            </a:r>
            <a:r>
              <a:rPr lang="en-US" altLang="zh-CN" sz="1350" dirty="0">
                <a:latin typeface="Times New Roman" pitchFamily="18" charset="0"/>
                <a:cs typeface="Times New Roman" pitchFamily="18" charset="0"/>
              </a:rPr>
              <a:t>HTCondor</a:t>
            </a:r>
            <a:r>
              <a:rPr lang="zh-CN" altLang="en-US" sz="1350" dirty="0">
                <a:latin typeface="Times New Roman" pitchFamily="18" charset="0"/>
                <a:cs typeface="Times New Roman" pitchFamily="18" charset="0"/>
              </a:rPr>
              <a:t>）之间构建虚拟机层</a:t>
            </a:r>
            <a:r>
              <a:rPr lang="en-US" altLang="zh-CN" sz="1350" dirty="0" err="1">
                <a:latin typeface="Times New Roman" pitchFamily="18" charset="0"/>
                <a:cs typeface="Times New Roman" pitchFamily="18" charset="0"/>
              </a:rPr>
              <a:t>VPManager</a:t>
            </a:r>
            <a:endParaRPr lang="en-US" altLang="zh-CN" sz="1350" dirty="0">
              <a:latin typeface="Times New Roman" pitchFamily="18" charset="0"/>
              <a:cs typeface="Times New Roman" pitchFamily="18" charset="0"/>
            </a:endParaRPr>
          </a:p>
          <a:p>
            <a:pPr marL="214313" indent="-214313">
              <a:lnSpc>
                <a:spcPct val="150000"/>
              </a:lnSpc>
              <a:buFont typeface="Arial" panose="020B0604020202020204" pitchFamily="34" charset="0"/>
              <a:buChar char="•"/>
            </a:pPr>
            <a:r>
              <a:rPr lang="zh-CN" altLang="en-US" sz="1350" dirty="0">
                <a:latin typeface="Times New Roman" pitchFamily="18" charset="0"/>
                <a:cs typeface="Times New Roman" pitchFamily="18" charset="0"/>
              </a:rPr>
              <a:t>打破资源隔离，使计算</a:t>
            </a:r>
            <a:r>
              <a:rPr lang="zh-CN" altLang="en-US" sz="1350" dirty="0" smtClean="0">
                <a:latin typeface="Times New Roman" pitchFamily="18" charset="0"/>
                <a:cs typeface="Times New Roman" pitchFamily="18" charset="0"/>
              </a:rPr>
              <a:t>队列在某些情况下可</a:t>
            </a:r>
            <a:r>
              <a:rPr lang="zh-CN" altLang="en-US" sz="1350" dirty="0">
                <a:latin typeface="Times New Roman" pitchFamily="18" charset="0"/>
                <a:cs typeface="Times New Roman" pitchFamily="18" charset="0"/>
              </a:rPr>
              <a:t>使用他人的或公共的计算</a:t>
            </a:r>
            <a:r>
              <a:rPr lang="zh-CN" altLang="en-US" sz="1350" dirty="0" smtClean="0">
                <a:latin typeface="Times New Roman" pitchFamily="18" charset="0"/>
                <a:cs typeface="Times New Roman" pitchFamily="18" charset="0"/>
              </a:rPr>
              <a:t>资源，实现共享</a:t>
            </a:r>
            <a:endParaRPr lang="en-US" altLang="zh-CN" sz="1350" dirty="0">
              <a:latin typeface="Times New Roman" pitchFamily="18" charset="0"/>
              <a:cs typeface="Times New Roman" pitchFamily="18" charset="0"/>
            </a:endParaRPr>
          </a:p>
        </p:txBody>
      </p:sp>
      <p:sp>
        <p:nvSpPr>
          <p:cNvPr id="2" name="日期占位符 1"/>
          <p:cNvSpPr>
            <a:spLocks noGrp="1"/>
          </p:cNvSpPr>
          <p:nvPr>
            <p:ph type="dt" sz="half" idx="10"/>
          </p:nvPr>
        </p:nvSpPr>
        <p:spPr>
          <a:xfrm>
            <a:off x="628650" y="6542093"/>
            <a:ext cx="2057400" cy="365125"/>
          </a:xfrm>
        </p:spPr>
        <p:txBody>
          <a:bodyPr/>
          <a:lstStyle/>
          <a:p>
            <a:r>
              <a:rPr lang="en-US" altLang="zh-CN" dirty="0">
                <a:solidFill>
                  <a:schemeClr val="bg1"/>
                </a:solidFill>
              </a:rPr>
              <a:t>2017/07/05</a:t>
            </a:r>
            <a:endParaRPr lang="zh-CN" altLang="en-US" dirty="0">
              <a:solidFill>
                <a:schemeClr val="bg1"/>
              </a:solidFill>
            </a:endParaRPr>
          </a:p>
        </p:txBody>
      </p:sp>
      <p:sp>
        <p:nvSpPr>
          <p:cNvPr id="10" name="页脚占位符 9"/>
          <p:cNvSpPr>
            <a:spLocks noGrp="1"/>
          </p:cNvSpPr>
          <p:nvPr>
            <p:ph type="ftr" sz="quarter" idx="11"/>
          </p:nvPr>
        </p:nvSpPr>
        <p:spPr>
          <a:xfrm>
            <a:off x="3028950" y="6556381"/>
            <a:ext cx="3086100" cy="365125"/>
          </a:xfrm>
        </p:spPr>
        <p:txBody>
          <a:bodyPr/>
          <a:lstStyle/>
          <a:p>
            <a:r>
              <a:rPr lang="zh-CN" altLang="en-US" b="1" dirty="0">
                <a:solidFill>
                  <a:schemeClr val="bg1"/>
                </a:solidFill>
                <a:latin typeface="黑体" panose="02010609060101010101" pitchFamily="49" charset="-122"/>
                <a:ea typeface="黑体" panose="02010609060101010101" pitchFamily="49" charset="-122"/>
                <a:cs typeface="Times New Roman" pitchFamily="18" charset="0"/>
              </a:rPr>
              <a:t>高能物理云平台中的弹性计算资源管理</a:t>
            </a:r>
          </a:p>
        </p:txBody>
      </p:sp>
      <p:sp>
        <p:nvSpPr>
          <p:cNvPr id="12" name="灯片编号占位符 11"/>
          <p:cNvSpPr>
            <a:spLocks noGrp="1"/>
          </p:cNvSpPr>
          <p:nvPr>
            <p:ph type="sldNum" sz="quarter" idx="12"/>
          </p:nvPr>
        </p:nvSpPr>
        <p:spPr>
          <a:xfrm>
            <a:off x="6457950" y="6570669"/>
            <a:ext cx="2057400" cy="365125"/>
          </a:xfrm>
        </p:spPr>
        <p:txBody>
          <a:bodyPr/>
          <a:lstStyle/>
          <a:p>
            <a:fld id="{3BDE6A9D-7EC1-4431-9FEF-91E3586C3854}" type="slidenum">
              <a:rPr lang="zh-CN" altLang="en-US" smtClean="0">
                <a:solidFill>
                  <a:schemeClr val="bg1"/>
                </a:solidFill>
              </a:rPr>
              <a:pPr/>
              <a:t>6</a:t>
            </a:fld>
            <a:r>
              <a:rPr lang="en-US" altLang="zh-CN" dirty="0" smtClean="0">
                <a:solidFill>
                  <a:schemeClr val="bg1"/>
                </a:solidFill>
              </a:rPr>
              <a:t>/28</a:t>
            </a:r>
            <a:endParaRPr lang="zh-CN" altLang="en-US" dirty="0">
              <a:solidFill>
                <a:schemeClr val="bg1"/>
              </a:solidFill>
            </a:endParaRPr>
          </a:p>
        </p:txBody>
      </p:sp>
      <p:sp>
        <p:nvSpPr>
          <p:cNvPr id="32" name="文本框 31"/>
          <p:cNvSpPr txBox="1"/>
          <p:nvPr/>
        </p:nvSpPr>
        <p:spPr>
          <a:xfrm>
            <a:off x="2060215" y="3407290"/>
            <a:ext cx="1080745" cy="276999"/>
          </a:xfrm>
          <a:prstGeom prst="rect">
            <a:avLst/>
          </a:prstGeom>
          <a:noFill/>
        </p:spPr>
        <p:txBody>
          <a:bodyPr wrap="none" rtlCol="0">
            <a:spAutoFit/>
          </a:bodyPr>
          <a:lstStyle/>
          <a:p>
            <a:r>
              <a:rPr lang="en-US" altLang="zh-CN" sz="1200" dirty="0" err="1">
                <a:latin typeface="Century Gothic" panose="020B0502020202020204" pitchFamily="34" charset="0"/>
              </a:rPr>
              <a:t>VPManager</a:t>
            </a:r>
            <a:endParaRPr lang="zh-CN" altLang="en-US" sz="1200" dirty="0">
              <a:latin typeface="Century Gothic" panose="020B0502020202020204" pitchFamily="34" charset="0"/>
            </a:endParaRPr>
          </a:p>
        </p:txBody>
      </p:sp>
    </p:spTree>
    <p:extLst>
      <p:ext uri="{BB962C8B-B14F-4D97-AF65-F5344CB8AC3E}">
        <p14:creationId xmlns:p14="http://schemas.microsoft.com/office/powerpoint/2010/main" val="7739942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538987" y="2018841"/>
            <a:ext cx="5915025" cy="3263504"/>
          </a:xfrm>
        </p:spPr>
        <p:txBody>
          <a:bodyPr>
            <a:normAutofit/>
          </a:bodyPr>
          <a:lstStyle/>
          <a:p>
            <a:pPr>
              <a:lnSpc>
                <a:spcPct val="150000"/>
              </a:lnSpc>
            </a:pPr>
            <a:r>
              <a:rPr lang="zh-CN" altLang="en-US" sz="1500" dirty="0"/>
              <a:t>背景</a:t>
            </a:r>
            <a:r>
              <a:rPr lang="en-US" altLang="zh-CN" sz="1500" dirty="0"/>
              <a:t>——</a:t>
            </a:r>
            <a:r>
              <a:rPr lang="zh-CN" altLang="en-US" sz="1500" dirty="0"/>
              <a:t>虚拟计算集群技术</a:t>
            </a:r>
            <a:endParaRPr lang="en-US" altLang="zh-CN" sz="1500" dirty="0"/>
          </a:p>
          <a:p>
            <a:pPr>
              <a:lnSpc>
                <a:spcPct val="150000"/>
              </a:lnSpc>
            </a:pPr>
            <a:r>
              <a:rPr lang="en-US" altLang="zh-CN" sz="1500" dirty="0" err="1">
                <a:solidFill>
                  <a:srgbClr val="FF0000"/>
                </a:solidFill>
              </a:rPr>
              <a:t>VCondor</a:t>
            </a:r>
            <a:r>
              <a:rPr lang="en-US" altLang="zh-CN" sz="1500" dirty="0" smtClean="0">
                <a:solidFill>
                  <a:srgbClr val="FF0000"/>
                </a:solidFill>
              </a:rPr>
              <a:t>——</a:t>
            </a:r>
            <a:r>
              <a:rPr lang="zh-CN" altLang="en-US" sz="1500" dirty="0" smtClean="0">
                <a:solidFill>
                  <a:srgbClr val="FF0000"/>
                </a:solidFill>
              </a:rPr>
              <a:t>基于</a:t>
            </a:r>
            <a:r>
              <a:rPr lang="en-US" altLang="zh-CN" sz="1500" dirty="0">
                <a:solidFill>
                  <a:srgbClr val="FF0000"/>
                </a:solidFill>
              </a:rPr>
              <a:t>HTCondor</a:t>
            </a:r>
            <a:r>
              <a:rPr lang="zh-CN" altLang="en-US" sz="1500" dirty="0">
                <a:solidFill>
                  <a:srgbClr val="FF0000"/>
                </a:solidFill>
              </a:rPr>
              <a:t>的弹性计算资源管理</a:t>
            </a:r>
            <a:r>
              <a:rPr lang="zh-CN" altLang="en-US" sz="1500" dirty="0" smtClean="0">
                <a:solidFill>
                  <a:srgbClr val="FF0000"/>
                </a:solidFill>
              </a:rPr>
              <a:t>系统</a:t>
            </a:r>
            <a:endParaRPr lang="en-US" altLang="zh-CN" sz="1500" dirty="0"/>
          </a:p>
          <a:p>
            <a:pPr>
              <a:lnSpc>
                <a:spcPct val="150000"/>
              </a:lnSpc>
            </a:pPr>
            <a:r>
              <a:rPr lang="zh-CN" altLang="en-US" sz="1500" dirty="0"/>
              <a:t>部署</a:t>
            </a:r>
            <a:r>
              <a:rPr lang="en-US" altLang="zh-CN" sz="1500" dirty="0"/>
              <a:t>——</a:t>
            </a:r>
            <a:r>
              <a:rPr lang="zh-CN" altLang="en-US" sz="1500" dirty="0"/>
              <a:t>高能所</a:t>
            </a:r>
            <a:r>
              <a:rPr lang="en-US" altLang="zh-CN" sz="1500" dirty="0" err="1"/>
              <a:t>IHEPCloud</a:t>
            </a:r>
            <a:r>
              <a:rPr lang="zh-CN" altLang="en-US" sz="1500" dirty="0"/>
              <a:t>云平台</a:t>
            </a:r>
            <a:r>
              <a:rPr lang="en-US" altLang="zh-CN" sz="1500" dirty="0"/>
              <a:t>&amp;</a:t>
            </a:r>
            <a:r>
              <a:rPr lang="zh-CN" altLang="en-US" sz="1500" dirty="0"/>
              <a:t>运行结果分析</a:t>
            </a:r>
          </a:p>
          <a:p>
            <a:pPr>
              <a:lnSpc>
                <a:spcPct val="150000"/>
              </a:lnSpc>
            </a:pPr>
            <a:r>
              <a:rPr lang="zh-CN" altLang="en-US" sz="1500" dirty="0"/>
              <a:t>总结</a:t>
            </a:r>
            <a:endParaRPr lang="en-US" altLang="zh-CN" sz="1500" dirty="0"/>
          </a:p>
        </p:txBody>
      </p:sp>
      <p:sp>
        <p:nvSpPr>
          <p:cNvPr id="2" name="日期占位符 1"/>
          <p:cNvSpPr>
            <a:spLocks noGrp="1"/>
          </p:cNvSpPr>
          <p:nvPr>
            <p:ph type="dt" sz="half" idx="10"/>
          </p:nvPr>
        </p:nvSpPr>
        <p:spPr>
          <a:xfrm>
            <a:off x="628650" y="6570669"/>
            <a:ext cx="2057400" cy="365125"/>
          </a:xfrm>
        </p:spPr>
        <p:txBody>
          <a:bodyPr/>
          <a:lstStyle/>
          <a:p>
            <a:r>
              <a:rPr lang="en-US" altLang="zh-CN" dirty="0">
                <a:solidFill>
                  <a:schemeClr val="bg1"/>
                </a:solidFill>
              </a:rPr>
              <a:t>2017/07/05</a:t>
            </a:r>
            <a:endParaRPr lang="zh-CN" altLang="en-US" dirty="0">
              <a:solidFill>
                <a:schemeClr val="bg1"/>
              </a:solidFill>
            </a:endParaRPr>
          </a:p>
        </p:txBody>
      </p:sp>
      <p:sp>
        <p:nvSpPr>
          <p:cNvPr id="5" name="页脚占位符 4"/>
          <p:cNvSpPr>
            <a:spLocks noGrp="1"/>
          </p:cNvSpPr>
          <p:nvPr>
            <p:ph type="ftr" sz="quarter" idx="11"/>
          </p:nvPr>
        </p:nvSpPr>
        <p:spPr>
          <a:xfrm>
            <a:off x="3028950" y="6556380"/>
            <a:ext cx="3086100" cy="365125"/>
          </a:xfrm>
        </p:spPr>
        <p:txBody>
          <a:bodyPr/>
          <a:lstStyle/>
          <a:p>
            <a:r>
              <a:rPr lang="zh-CN" altLang="en-US" b="1" dirty="0">
                <a:solidFill>
                  <a:schemeClr val="bg1"/>
                </a:solidFill>
                <a:latin typeface="黑体" panose="02010609060101010101" pitchFamily="49" charset="-122"/>
                <a:ea typeface="黑体" panose="02010609060101010101" pitchFamily="49" charset="-122"/>
                <a:cs typeface="Times New Roman" pitchFamily="18" charset="0"/>
              </a:rPr>
              <a:t>高能物理云平台中的弹性计算资源管理</a:t>
            </a:r>
          </a:p>
        </p:txBody>
      </p:sp>
      <p:sp>
        <p:nvSpPr>
          <p:cNvPr id="7" name="灯片编号占位符 6"/>
          <p:cNvSpPr>
            <a:spLocks noGrp="1"/>
          </p:cNvSpPr>
          <p:nvPr>
            <p:ph type="sldNum" sz="quarter" idx="12"/>
          </p:nvPr>
        </p:nvSpPr>
        <p:spPr>
          <a:xfrm>
            <a:off x="6457950" y="6556382"/>
            <a:ext cx="2057400" cy="365125"/>
          </a:xfrm>
        </p:spPr>
        <p:txBody>
          <a:bodyPr/>
          <a:lstStyle/>
          <a:p>
            <a:fld id="{3BDE6A9D-7EC1-4431-9FEF-91E3586C3854}" type="slidenum">
              <a:rPr lang="zh-CN" altLang="en-US" smtClean="0">
                <a:solidFill>
                  <a:schemeClr val="bg1"/>
                </a:solidFill>
              </a:rPr>
              <a:pPr/>
              <a:t>7</a:t>
            </a:fld>
            <a:r>
              <a:rPr lang="en-US" altLang="zh-CN" dirty="0" smtClean="0">
                <a:solidFill>
                  <a:schemeClr val="bg1"/>
                </a:solidFill>
              </a:rPr>
              <a:t>/28</a:t>
            </a:r>
            <a:endParaRPr lang="zh-CN" altLang="en-US" dirty="0">
              <a:solidFill>
                <a:schemeClr val="bg1"/>
              </a:solidFill>
            </a:endParaRPr>
          </a:p>
        </p:txBody>
      </p:sp>
      <p:sp>
        <p:nvSpPr>
          <p:cNvPr id="4" name="标题 1"/>
          <p:cNvSpPr txBox="1">
            <a:spLocks/>
          </p:cNvSpPr>
          <p:nvPr/>
        </p:nvSpPr>
        <p:spPr>
          <a:xfrm>
            <a:off x="1143000" y="279494"/>
            <a:ext cx="6858000" cy="1021436"/>
          </a:xfrm>
          <a:prstGeom prst="rect">
            <a:avLst/>
          </a:prstGeom>
          <a:noFill/>
        </p:spPr>
        <p:txBody>
          <a:bodyPr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zh-CN" altLang="en-US" sz="2700" dirty="0">
                <a:solidFill>
                  <a:schemeClr val="bg1"/>
                </a:solidFill>
                <a:latin typeface="Times New Roman" pitchFamily="18" charset="0"/>
                <a:cs typeface="Times New Roman" pitchFamily="18" charset="0"/>
              </a:rPr>
              <a:t>提纲</a:t>
            </a:r>
          </a:p>
        </p:txBody>
      </p:sp>
    </p:spTree>
    <p:extLst>
      <p:ext uri="{BB962C8B-B14F-4D97-AF65-F5344CB8AC3E}">
        <p14:creationId xmlns:p14="http://schemas.microsoft.com/office/powerpoint/2010/main" val="33524987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484113" y="2090492"/>
            <a:ext cx="3947672" cy="3263504"/>
          </a:xfrm>
        </p:spPr>
        <p:txBody>
          <a:bodyPr>
            <a:normAutofit/>
          </a:bodyPr>
          <a:lstStyle/>
          <a:p>
            <a:pPr>
              <a:lnSpc>
                <a:spcPct val="150000"/>
              </a:lnSpc>
              <a:buFont typeface="Wingdings" panose="05000000000000000000" pitchFamily="2" charset="2"/>
              <a:buChar char="n"/>
            </a:pPr>
            <a:r>
              <a:rPr lang="zh-CN" altLang="en-US" sz="1500" dirty="0">
                <a:solidFill>
                  <a:srgbClr val="FF0000"/>
                </a:solidFill>
              </a:rPr>
              <a:t>面向高能物理应用的弹性资源管理框架：</a:t>
            </a:r>
            <a:endParaRPr lang="en-US" altLang="zh-CN" sz="1500" dirty="0">
              <a:solidFill>
                <a:srgbClr val="FF0000"/>
              </a:solidFill>
            </a:endParaRPr>
          </a:p>
          <a:p>
            <a:pPr>
              <a:lnSpc>
                <a:spcPct val="150000"/>
              </a:lnSpc>
              <a:buFont typeface="Wingdings" panose="05000000000000000000" pitchFamily="2" charset="2"/>
              <a:buChar char="Ø"/>
            </a:pPr>
            <a:r>
              <a:rPr lang="zh-CN" altLang="en-US" sz="1500" dirty="0"/>
              <a:t>框架的前端使用作业批处理系统 </a:t>
            </a:r>
            <a:r>
              <a:rPr lang="en-US" altLang="zh-CN" sz="1500" dirty="0" err="1"/>
              <a:t>HTCondor</a:t>
            </a:r>
            <a:r>
              <a:rPr lang="en-US" altLang="zh-CN" sz="1500" dirty="0"/>
              <a:t> </a:t>
            </a:r>
            <a:r>
              <a:rPr lang="zh-CN" altLang="en-US" sz="1500" dirty="0"/>
              <a:t>调度作业运行，面向用户提供了提交作业和管理作业的接口。</a:t>
            </a:r>
            <a:endParaRPr lang="en-US" altLang="zh-CN" sz="1500" dirty="0"/>
          </a:p>
          <a:p>
            <a:pPr>
              <a:lnSpc>
                <a:spcPct val="150000"/>
              </a:lnSpc>
              <a:buFont typeface="Wingdings" panose="05000000000000000000" pitchFamily="2" charset="2"/>
              <a:buChar char="Ø"/>
            </a:pPr>
            <a:r>
              <a:rPr lang="zh-CN" altLang="en-US" sz="1500" dirty="0"/>
              <a:t>框架的中间层</a:t>
            </a:r>
            <a:r>
              <a:rPr lang="zh-CN" altLang="en-US" sz="1500" dirty="0" smtClean="0"/>
              <a:t>为自主开发的弹性</a:t>
            </a:r>
            <a:r>
              <a:rPr lang="zh-CN" altLang="en-US" sz="1500" dirty="0"/>
              <a:t>集群调度器。</a:t>
            </a:r>
            <a:endParaRPr lang="en-US" altLang="zh-CN" sz="1500" dirty="0"/>
          </a:p>
          <a:p>
            <a:pPr>
              <a:lnSpc>
                <a:spcPct val="150000"/>
              </a:lnSpc>
              <a:buFont typeface="Wingdings" panose="05000000000000000000" pitchFamily="2" charset="2"/>
              <a:buChar char="Ø"/>
            </a:pPr>
            <a:r>
              <a:rPr lang="zh-CN" altLang="en-US" sz="1500" dirty="0"/>
              <a:t>框架的后端为运行用户作业的计算节点和提供计算资源的物理机。</a:t>
            </a:r>
            <a:endParaRPr lang="en-US" altLang="zh-CN" sz="1500" dirty="0"/>
          </a:p>
        </p:txBody>
      </p:sp>
      <p:sp>
        <p:nvSpPr>
          <p:cNvPr id="2" name="日期占位符 1"/>
          <p:cNvSpPr>
            <a:spLocks noGrp="1"/>
          </p:cNvSpPr>
          <p:nvPr>
            <p:ph type="dt" sz="half" idx="10"/>
          </p:nvPr>
        </p:nvSpPr>
        <p:spPr>
          <a:xfrm>
            <a:off x="628650" y="6556381"/>
            <a:ext cx="2057400" cy="365125"/>
          </a:xfrm>
        </p:spPr>
        <p:txBody>
          <a:bodyPr/>
          <a:lstStyle/>
          <a:p>
            <a:r>
              <a:rPr lang="en-US" altLang="zh-CN" dirty="0">
                <a:solidFill>
                  <a:schemeClr val="bg1"/>
                </a:solidFill>
              </a:rPr>
              <a:t>2017/07/05</a:t>
            </a:r>
            <a:endParaRPr lang="zh-CN" altLang="en-US" dirty="0">
              <a:solidFill>
                <a:schemeClr val="bg1"/>
              </a:solidFill>
            </a:endParaRPr>
          </a:p>
        </p:txBody>
      </p:sp>
      <p:sp>
        <p:nvSpPr>
          <p:cNvPr id="5" name="页脚占位符 4"/>
          <p:cNvSpPr>
            <a:spLocks noGrp="1"/>
          </p:cNvSpPr>
          <p:nvPr>
            <p:ph type="ftr" sz="quarter" idx="11"/>
          </p:nvPr>
        </p:nvSpPr>
        <p:spPr>
          <a:xfrm>
            <a:off x="3028950" y="6556379"/>
            <a:ext cx="3086100" cy="365125"/>
          </a:xfrm>
        </p:spPr>
        <p:txBody>
          <a:bodyPr/>
          <a:lstStyle/>
          <a:p>
            <a:r>
              <a:rPr lang="zh-CN" altLang="en-US" b="1" dirty="0">
                <a:solidFill>
                  <a:schemeClr val="bg1"/>
                </a:solidFill>
                <a:latin typeface="黑体" panose="02010609060101010101" pitchFamily="49" charset="-122"/>
                <a:ea typeface="黑体" panose="02010609060101010101" pitchFamily="49" charset="-122"/>
                <a:cs typeface="Times New Roman" pitchFamily="18" charset="0"/>
              </a:rPr>
              <a:t>高能物理云平台中的弹性计算资源管理</a:t>
            </a:r>
          </a:p>
        </p:txBody>
      </p:sp>
      <p:sp>
        <p:nvSpPr>
          <p:cNvPr id="7" name="灯片编号占位符 6"/>
          <p:cNvSpPr>
            <a:spLocks noGrp="1"/>
          </p:cNvSpPr>
          <p:nvPr>
            <p:ph type="sldNum" sz="quarter" idx="12"/>
          </p:nvPr>
        </p:nvSpPr>
        <p:spPr>
          <a:xfrm>
            <a:off x="6457950" y="6556381"/>
            <a:ext cx="2057400" cy="365125"/>
          </a:xfrm>
        </p:spPr>
        <p:txBody>
          <a:bodyPr/>
          <a:lstStyle/>
          <a:p>
            <a:fld id="{3BDE6A9D-7EC1-4431-9FEF-91E3586C3854}" type="slidenum">
              <a:rPr lang="zh-CN" altLang="en-US" smtClean="0">
                <a:solidFill>
                  <a:schemeClr val="bg1"/>
                </a:solidFill>
              </a:rPr>
              <a:pPr/>
              <a:t>8</a:t>
            </a:fld>
            <a:r>
              <a:rPr lang="en-US" altLang="zh-CN" dirty="0" smtClean="0">
                <a:solidFill>
                  <a:schemeClr val="bg1"/>
                </a:solidFill>
              </a:rPr>
              <a:t>/28</a:t>
            </a:r>
            <a:endParaRPr lang="zh-CN" altLang="en-US" dirty="0">
              <a:solidFill>
                <a:schemeClr val="bg1"/>
              </a:solidFill>
            </a:endParaRPr>
          </a:p>
        </p:txBody>
      </p:sp>
      <p:sp>
        <p:nvSpPr>
          <p:cNvPr id="4" name="标题 1"/>
          <p:cNvSpPr txBox="1">
            <a:spLocks/>
          </p:cNvSpPr>
          <p:nvPr/>
        </p:nvSpPr>
        <p:spPr>
          <a:xfrm>
            <a:off x="1143000" y="193770"/>
            <a:ext cx="6858000" cy="1021436"/>
          </a:xfrm>
          <a:prstGeom prst="rect">
            <a:avLst/>
          </a:prstGeom>
          <a:noFill/>
        </p:spPr>
        <p:txBody>
          <a:bodyPr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zh-CN" altLang="en-US" sz="2700" dirty="0" smtClean="0">
                <a:solidFill>
                  <a:schemeClr val="bg1"/>
                </a:solidFill>
                <a:latin typeface="Times New Roman" pitchFamily="18" charset="0"/>
                <a:cs typeface="Times New Roman" pitchFamily="18" charset="0"/>
              </a:rPr>
              <a:t>面向高能物理应用的弹性资源管理框架</a:t>
            </a:r>
            <a:endParaRPr lang="zh-CN" altLang="en-US" sz="2700" dirty="0">
              <a:solidFill>
                <a:schemeClr val="bg1"/>
              </a:solidFill>
              <a:latin typeface="Times New Roman" pitchFamily="18" charset="0"/>
              <a:cs typeface="Times New Roman" pitchFamily="18" charset="0"/>
            </a:endParaRPr>
          </a:p>
        </p:txBody>
      </p:sp>
      <p:pic>
        <p:nvPicPr>
          <p:cNvPr id="6" name="图片 5"/>
          <p:cNvPicPr>
            <a:picLocks noChangeAspect="1"/>
          </p:cNvPicPr>
          <p:nvPr/>
        </p:nvPicPr>
        <p:blipFill>
          <a:blip r:embed="rId3"/>
          <a:stretch>
            <a:fillRect/>
          </a:stretch>
        </p:blipFill>
        <p:spPr>
          <a:xfrm>
            <a:off x="393941" y="2182735"/>
            <a:ext cx="3750000" cy="2935715"/>
          </a:xfrm>
          <a:prstGeom prst="rect">
            <a:avLst/>
          </a:prstGeom>
        </p:spPr>
      </p:pic>
    </p:spTree>
    <p:extLst>
      <p:ext uri="{BB962C8B-B14F-4D97-AF65-F5344CB8AC3E}">
        <p14:creationId xmlns:p14="http://schemas.microsoft.com/office/powerpoint/2010/main" val="41894844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6839350" y="3109222"/>
            <a:ext cx="753509" cy="452105"/>
          </a:xfrm>
          <a:prstGeom prst="rect">
            <a:avLst/>
          </a:prstGeom>
        </p:spPr>
      </p:pic>
      <p:pic>
        <p:nvPicPr>
          <p:cNvPr id="84" name="图片 83"/>
          <p:cNvPicPr>
            <a:picLocks noChangeAspect="1"/>
          </p:cNvPicPr>
          <p:nvPr/>
        </p:nvPicPr>
        <p:blipFill>
          <a:blip r:embed="rId4"/>
          <a:stretch>
            <a:fillRect/>
          </a:stretch>
        </p:blipFill>
        <p:spPr>
          <a:xfrm>
            <a:off x="1068313" y="1956707"/>
            <a:ext cx="454712" cy="346784"/>
          </a:xfrm>
          <a:prstGeom prst="rect">
            <a:avLst/>
          </a:prstGeom>
        </p:spPr>
      </p:pic>
      <p:pic>
        <p:nvPicPr>
          <p:cNvPr id="83" name="图片 82"/>
          <p:cNvPicPr>
            <a:picLocks noChangeAspect="1"/>
          </p:cNvPicPr>
          <p:nvPr/>
        </p:nvPicPr>
        <p:blipFill>
          <a:blip r:embed="rId4"/>
          <a:stretch>
            <a:fillRect/>
          </a:stretch>
        </p:blipFill>
        <p:spPr>
          <a:xfrm>
            <a:off x="1068248" y="3882492"/>
            <a:ext cx="728953" cy="555932"/>
          </a:xfrm>
          <a:prstGeom prst="rect">
            <a:avLst/>
          </a:prstGeom>
        </p:spPr>
      </p:pic>
      <p:pic>
        <p:nvPicPr>
          <p:cNvPr id="15" name="图片 14"/>
          <p:cNvPicPr>
            <a:picLocks noChangeAspect="1"/>
          </p:cNvPicPr>
          <p:nvPr/>
        </p:nvPicPr>
        <p:blipFill>
          <a:blip r:embed="rId4"/>
          <a:stretch>
            <a:fillRect/>
          </a:stretch>
        </p:blipFill>
        <p:spPr>
          <a:xfrm>
            <a:off x="1354773" y="3054273"/>
            <a:ext cx="728953" cy="555932"/>
          </a:xfrm>
          <a:prstGeom prst="rect">
            <a:avLst/>
          </a:prstGeom>
        </p:spPr>
      </p:pic>
      <p:sp>
        <p:nvSpPr>
          <p:cNvPr id="276" name="矩形 275"/>
          <p:cNvSpPr/>
          <p:nvPr/>
        </p:nvSpPr>
        <p:spPr>
          <a:xfrm>
            <a:off x="932688" y="1913382"/>
            <a:ext cx="7303770" cy="38541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标题 1"/>
          <p:cNvSpPr txBox="1">
            <a:spLocks/>
          </p:cNvSpPr>
          <p:nvPr/>
        </p:nvSpPr>
        <p:spPr>
          <a:xfrm>
            <a:off x="1143000" y="208052"/>
            <a:ext cx="6858000" cy="984947"/>
          </a:xfrm>
          <a:prstGeom prst="rect">
            <a:avLst/>
          </a:prstGeom>
          <a:noFill/>
        </p:spPr>
        <p:txBody>
          <a:bodyPr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zh-CN" sz="2100" dirty="0">
                <a:solidFill>
                  <a:schemeClr val="bg1"/>
                </a:solidFill>
                <a:latin typeface="Times New Roman" pitchFamily="18" charset="0"/>
                <a:cs typeface="Times New Roman" pitchFamily="18" charset="0"/>
              </a:rPr>
              <a:t> </a:t>
            </a:r>
            <a:r>
              <a:rPr lang="zh-CN" altLang="en-US" sz="2100" dirty="0">
                <a:solidFill>
                  <a:schemeClr val="bg1"/>
                </a:solidFill>
                <a:latin typeface="Times New Roman" pitchFamily="18" charset="0"/>
                <a:cs typeface="Times New Roman" pitchFamily="18" charset="0"/>
              </a:rPr>
              <a:t>资源池扩张流程</a:t>
            </a:r>
          </a:p>
        </p:txBody>
      </p:sp>
      <p:sp>
        <p:nvSpPr>
          <p:cNvPr id="2" name="日期占位符 1"/>
          <p:cNvSpPr>
            <a:spLocks noGrp="1"/>
          </p:cNvSpPr>
          <p:nvPr>
            <p:ph type="dt" sz="half" idx="10"/>
          </p:nvPr>
        </p:nvSpPr>
        <p:spPr/>
        <p:txBody>
          <a:bodyPr/>
          <a:lstStyle/>
          <a:p>
            <a:r>
              <a:rPr lang="en-US" altLang="zh-CN" dirty="0"/>
              <a:t>2017/07/05</a:t>
            </a:r>
            <a:endParaRPr lang="zh-CN" altLang="en-US" dirty="0"/>
          </a:p>
        </p:txBody>
      </p:sp>
      <p:sp>
        <p:nvSpPr>
          <p:cNvPr id="5" name="页脚占位符 4"/>
          <p:cNvSpPr>
            <a:spLocks noGrp="1"/>
          </p:cNvSpPr>
          <p:nvPr>
            <p:ph type="ftr" sz="quarter" idx="11"/>
          </p:nvPr>
        </p:nvSpPr>
        <p:spPr/>
        <p:txBody>
          <a:bodyPr/>
          <a:lstStyle/>
          <a:p>
            <a:r>
              <a:rPr lang="zh-CN" altLang="en-US" b="1" dirty="0">
                <a:latin typeface="黑体" panose="02010609060101010101" pitchFamily="49" charset="-122"/>
                <a:ea typeface="黑体" panose="02010609060101010101" pitchFamily="49" charset="-122"/>
                <a:cs typeface="Times New Roman" pitchFamily="18" charset="0"/>
              </a:rPr>
              <a:t>高能物理云平台中的弹性计算资源管理</a:t>
            </a:r>
          </a:p>
        </p:txBody>
      </p:sp>
      <p:sp>
        <p:nvSpPr>
          <p:cNvPr id="7" name="灯片编号占位符 6"/>
          <p:cNvSpPr>
            <a:spLocks noGrp="1"/>
          </p:cNvSpPr>
          <p:nvPr>
            <p:ph type="sldNum" sz="quarter" idx="12"/>
          </p:nvPr>
        </p:nvSpPr>
        <p:spPr/>
        <p:txBody>
          <a:bodyPr/>
          <a:lstStyle/>
          <a:p>
            <a:fld id="{3BDE6A9D-7EC1-4431-9FEF-91E3586C3854}" type="slidenum">
              <a:rPr lang="zh-CN" altLang="en-US" smtClean="0"/>
              <a:pPr/>
              <a:t>9</a:t>
            </a:fld>
            <a:r>
              <a:rPr lang="en-US" altLang="zh-CN" dirty="0" smtClean="0"/>
              <a:t>/28</a:t>
            </a:r>
            <a:endParaRPr lang="zh-CN" altLang="en-US" dirty="0"/>
          </a:p>
        </p:txBody>
      </p:sp>
      <p:sp>
        <p:nvSpPr>
          <p:cNvPr id="9" name="椭圆 8"/>
          <p:cNvSpPr/>
          <p:nvPr/>
        </p:nvSpPr>
        <p:spPr>
          <a:xfrm>
            <a:off x="2365011" y="3394710"/>
            <a:ext cx="462771" cy="172310"/>
          </a:xfrm>
          <a:prstGeom prst="ellipse">
            <a:avLst/>
          </a:prstGeom>
          <a:solidFill>
            <a:srgbClr val="E2EF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tx1"/>
                </a:solidFill>
              </a:rPr>
              <a:t>Job</a:t>
            </a:r>
          </a:p>
        </p:txBody>
      </p:sp>
      <p:sp>
        <p:nvSpPr>
          <p:cNvPr id="48" name="圆角矩形 47"/>
          <p:cNvSpPr/>
          <p:nvPr/>
        </p:nvSpPr>
        <p:spPr>
          <a:xfrm>
            <a:off x="2545317" y="3874770"/>
            <a:ext cx="1960389" cy="1666494"/>
          </a:xfrm>
          <a:prstGeom prst="roundRect">
            <a:avLst>
              <a:gd name="adj" fmla="val 407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solidFill>
                <a:schemeClr val="tx1"/>
              </a:solidFill>
            </a:endParaRPr>
          </a:p>
        </p:txBody>
      </p:sp>
      <p:sp>
        <p:nvSpPr>
          <p:cNvPr id="58" name="椭圆 57"/>
          <p:cNvSpPr/>
          <p:nvPr/>
        </p:nvSpPr>
        <p:spPr>
          <a:xfrm>
            <a:off x="2726199" y="4133088"/>
            <a:ext cx="462771" cy="172310"/>
          </a:xfrm>
          <a:prstGeom prst="ellipse">
            <a:avLst/>
          </a:prstGeom>
          <a:solidFill>
            <a:srgbClr val="E2EF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tx1"/>
                </a:solidFill>
              </a:rPr>
              <a:t>Job</a:t>
            </a:r>
          </a:p>
        </p:txBody>
      </p:sp>
      <p:sp>
        <p:nvSpPr>
          <p:cNvPr id="59" name="椭圆 58"/>
          <p:cNvSpPr/>
          <p:nvPr/>
        </p:nvSpPr>
        <p:spPr>
          <a:xfrm>
            <a:off x="3265695" y="4137660"/>
            <a:ext cx="462771" cy="172310"/>
          </a:xfrm>
          <a:prstGeom prst="ellipse">
            <a:avLst/>
          </a:prstGeom>
          <a:solidFill>
            <a:srgbClr val="E2EF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tx1"/>
                </a:solidFill>
              </a:rPr>
              <a:t>Job</a:t>
            </a:r>
          </a:p>
        </p:txBody>
      </p:sp>
      <p:sp>
        <p:nvSpPr>
          <p:cNvPr id="60" name="椭圆 59"/>
          <p:cNvSpPr/>
          <p:nvPr/>
        </p:nvSpPr>
        <p:spPr>
          <a:xfrm>
            <a:off x="3812049" y="4135374"/>
            <a:ext cx="462771" cy="172310"/>
          </a:xfrm>
          <a:prstGeom prst="ellipse">
            <a:avLst/>
          </a:prstGeom>
          <a:solidFill>
            <a:srgbClr val="E2EF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tx1"/>
                </a:solidFill>
              </a:rPr>
              <a:t>Job</a:t>
            </a:r>
          </a:p>
        </p:txBody>
      </p:sp>
      <p:sp>
        <p:nvSpPr>
          <p:cNvPr id="63" name="椭圆 62"/>
          <p:cNvSpPr/>
          <p:nvPr/>
        </p:nvSpPr>
        <p:spPr>
          <a:xfrm>
            <a:off x="3277125" y="4526280"/>
            <a:ext cx="462771" cy="172310"/>
          </a:xfrm>
          <a:prstGeom prst="ellipse">
            <a:avLst/>
          </a:prstGeom>
          <a:solidFill>
            <a:srgbClr val="1136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bg1"/>
                </a:solidFill>
              </a:rPr>
              <a:t>Job</a:t>
            </a:r>
          </a:p>
        </p:txBody>
      </p:sp>
      <p:sp>
        <p:nvSpPr>
          <p:cNvPr id="64" name="椭圆 63"/>
          <p:cNvSpPr/>
          <p:nvPr/>
        </p:nvSpPr>
        <p:spPr>
          <a:xfrm>
            <a:off x="3823479" y="4523994"/>
            <a:ext cx="462771" cy="172310"/>
          </a:xfrm>
          <a:prstGeom prst="ellipse">
            <a:avLst/>
          </a:prstGeom>
          <a:solidFill>
            <a:srgbClr val="1136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bg1"/>
                </a:solidFill>
              </a:rPr>
              <a:t>Job</a:t>
            </a:r>
          </a:p>
        </p:txBody>
      </p:sp>
      <p:sp>
        <p:nvSpPr>
          <p:cNvPr id="67" name="矩形 66"/>
          <p:cNvSpPr/>
          <p:nvPr/>
        </p:nvSpPr>
        <p:spPr>
          <a:xfrm>
            <a:off x="3919991" y="2754147"/>
            <a:ext cx="822574" cy="259284"/>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b="1" dirty="0" err="1">
                <a:solidFill>
                  <a:schemeClr val="tx1"/>
                </a:solidFill>
              </a:rPr>
              <a:t>VCondor</a:t>
            </a:r>
            <a:endParaRPr lang="zh-CN" altLang="en-US" sz="1350" b="1" dirty="0">
              <a:solidFill>
                <a:schemeClr val="tx1"/>
              </a:solidFill>
            </a:endParaRPr>
          </a:p>
        </p:txBody>
      </p:sp>
      <p:sp>
        <p:nvSpPr>
          <p:cNvPr id="68" name="矩形 67"/>
          <p:cNvSpPr/>
          <p:nvPr/>
        </p:nvSpPr>
        <p:spPr>
          <a:xfrm>
            <a:off x="5292296" y="3267866"/>
            <a:ext cx="850846" cy="269276"/>
          </a:xfrm>
          <a:prstGeom prst="rect">
            <a:avLst/>
          </a:prstGeom>
          <a:solidFill>
            <a:srgbClr val="DBD2A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err="1">
                <a:solidFill>
                  <a:schemeClr val="tx1"/>
                </a:solidFill>
              </a:rPr>
              <a:t>VMQuota</a:t>
            </a:r>
            <a:endParaRPr lang="zh-CN" altLang="en-US" sz="1200" b="1" dirty="0">
              <a:solidFill>
                <a:schemeClr val="tx1"/>
              </a:solidFill>
            </a:endParaRPr>
          </a:p>
        </p:txBody>
      </p:sp>
      <p:cxnSp>
        <p:nvCxnSpPr>
          <p:cNvPr id="70" name="曲线连接符 69"/>
          <p:cNvCxnSpPr>
            <a:stCxn id="68" idx="0"/>
            <a:endCxn id="67" idx="3"/>
          </p:cNvCxnSpPr>
          <p:nvPr/>
        </p:nvCxnSpPr>
        <p:spPr>
          <a:xfrm rot="16200000" flipV="1">
            <a:off x="5038103" y="2588250"/>
            <a:ext cx="384077" cy="975155"/>
          </a:xfrm>
          <a:prstGeom prst="curvedConnector2">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sp>
        <p:nvSpPr>
          <p:cNvPr id="85" name="云形 84"/>
          <p:cNvSpPr/>
          <p:nvPr/>
        </p:nvSpPr>
        <p:spPr>
          <a:xfrm>
            <a:off x="6038258" y="2005056"/>
            <a:ext cx="1554601" cy="577406"/>
          </a:xfrm>
          <a:prstGeom prst="cloud">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err="1">
                <a:solidFill>
                  <a:schemeClr val="tx1"/>
                </a:solidFill>
              </a:rPr>
              <a:t>Openstack</a:t>
            </a:r>
            <a:endParaRPr lang="en-US" altLang="zh-CN" sz="1200" b="1" dirty="0">
              <a:solidFill>
                <a:schemeClr val="tx1"/>
              </a:solidFill>
            </a:endParaRPr>
          </a:p>
          <a:p>
            <a:pPr algn="ctr"/>
            <a:r>
              <a:rPr lang="en-US" altLang="zh-CN" sz="1200" b="1" dirty="0" err="1">
                <a:solidFill>
                  <a:schemeClr val="tx1"/>
                </a:solidFill>
              </a:rPr>
              <a:t>OpenNebula</a:t>
            </a:r>
            <a:endParaRPr lang="en-US" altLang="zh-CN" sz="1200" b="1" dirty="0">
              <a:solidFill>
                <a:schemeClr val="tx1"/>
              </a:solidFill>
            </a:endParaRPr>
          </a:p>
          <a:p>
            <a:pPr algn="ctr"/>
            <a:r>
              <a:rPr lang="en-US" altLang="zh-CN" sz="1200" b="1" dirty="0">
                <a:solidFill>
                  <a:schemeClr val="tx1"/>
                </a:solidFill>
              </a:rPr>
              <a:t>…</a:t>
            </a:r>
            <a:endParaRPr lang="zh-CN" altLang="en-US" sz="1200" b="1" dirty="0">
              <a:solidFill>
                <a:schemeClr val="tx1"/>
              </a:solidFill>
            </a:endParaRPr>
          </a:p>
        </p:txBody>
      </p:sp>
      <p:sp>
        <p:nvSpPr>
          <p:cNvPr id="87" name="圆角矩形 86"/>
          <p:cNvSpPr/>
          <p:nvPr/>
        </p:nvSpPr>
        <p:spPr>
          <a:xfrm>
            <a:off x="5953553" y="3874770"/>
            <a:ext cx="1960389" cy="1666494"/>
          </a:xfrm>
          <a:prstGeom prst="roundRect">
            <a:avLst>
              <a:gd name="adj" fmla="val 407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solidFill>
                <a:schemeClr val="tx1"/>
              </a:solidFill>
            </a:endParaRPr>
          </a:p>
        </p:txBody>
      </p:sp>
      <p:sp>
        <p:nvSpPr>
          <p:cNvPr id="89" name="矩形 88"/>
          <p:cNvSpPr/>
          <p:nvPr/>
        </p:nvSpPr>
        <p:spPr>
          <a:xfrm>
            <a:off x="6516934" y="4200486"/>
            <a:ext cx="334208" cy="342320"/>
          </a:xfrm>
          <a:prstGeom prst="rect">
            <a:avLst/>
          </a:prstGeom>
          <a:solidFill>
            <a:srgbClr val="1136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b="1" dirty="0">
                <a:solidFill>
                  <a:schemeClr val="bg1"/>
                </a:solidFill>
              </a:rPr>
              <a:t>WN</a:t>
            </a:r>
            <a:endParaRPr lang="zh-CN" altLang="en-US" sz="900" b="1" dirty="0">
              <a:solidFill>
                <a:schemeClr val="bg1"/>
              </a:solidFill>
            </a:endParaRPr>
          </a:p>
        </p:txBody>
      </p:sp>
      <p:sp>
        <p:nvSpPr>
          <p:cNvPr id="90" name="椭圆 89"/>
          <p:cNvSpPr/>
          <p:nvPr/>
        </p:nvSpPr>
        <p:spPr>
          <a:xfrm>
            <a:off x="6165342" y="4085795"/>
            <a:ext cx="462771" cy="172310"/>
          </a:xfrm>
          <a:prstGeom prst="ellipse">
            <a:avLst/>
          </a:prstGeom>
          <a:solidFill>
            <a:srgbClr val="1136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bg1"/>
                </a:solidFill>
              </a:rPr>
              <a:t>Job</a:t>
            </a:r>
          </a:p>
        </p:txBody>
      </p:sp>
      <p:sp>
        <p:nvSpPr>
          <p:cNvPr id="91" name="圆柱形 90"/>
          <p:cNvSpPr/>
          <p:nvPr/>
        </p:nvSpPr>
        <p:spPr>
          <a:xfrm>
            <a:off x="6297848" y="4496562"/>
            <a:ext cx="219456" cy="107832"/>
          </a:xfrm>
          <a:prstGeom prst="can">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p>
        </p:txBody>
      </p:sp>
      <p:sp>
        <p:nvSpPr>
          <p:cNvPr id="92" name="矩形 91"/>
          <p:cNvSpPr/>
          <p:nvPr/>
        </p:nvSpPr>
        <p:spPr>
          <a:xfrm>
            <a:off x="7371898" y="4211916"/>
            <a:ext cx="334208" cy="342320"/>
          </a:xfrm>
          <a:prstGeom prst="rect">
            <a:avLst/>
          </a:prstGeom>
          <a:solidFill>
            <a:srgbClr val="E2EF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b="1" dirty="0">
                <a:solidFill>
                  <a:schemeClr val="tx1"/>
                </a:solidFill>
              </a:rPr>
              <a:t>WN</a:t>
            </a:r>
            <a:endParaRPr lang="zh-CN" altLang="en-US" sz="900" b="1" dirty="0">
              <a:solidFill>
                <a:schemeClr val="tx1"/>
              </a:solidFill>
            </a:endParaRPr>
          </a:p>
        </p:txBody>
      </p:sp>
      <p:sp>
        <p:nvSpPr>
          <p:cNvPr id="93" name="椭圆 92"/>
          <p:cNvSpPr/>
          <p:nvPr/>
        </p:nvSpPr>
        <p:spPr>
          <a:xfrm>
            <a:off x="7020306" y="4097225"/>
            <a:ext cx="462771" cy="172310"/>
          </a:xfrm>
          <a:prstGeom prst="ellipse">
            <a:avLst/>
          </a:prstGeom>
          <a:solidFill>
            <a:srgbClr val="E2EF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tx1"/>
                </a:solidFill>
              </a:rPr>
              <a:t>Job</a:t>
            </a:r>
          </a:p>
        </p:txBody>
      </p:sp>
      <p:sp>
        <p:nvSpPr>
          <p:cNvPr id="94" name="圆柱形 93"/>
          <p:cNvSpPr/>
          <p:nvPr/>
        </p:nvSpPr>
        <p:spPr>
          <a:xfrm>
            <a:off x="7152812" y="4507992"/>
            <a:ext cx="219456" cy="107832"/>
          </a:xfrm>
          <a:prstGeom prst="can">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p>
        </p:txBody>
      </p:sp>
      <p:cxnSp>
        <p:nvCxnSpPr>
          <p:cNvPr id="99" name="直接箭头连接符 98"/>
          <p:cNvCxnSpPr>
            <a:endCxn id="9" idx="2"/>
          </p:cNvCxnSpPr>
          <p:nvPr/>
        </p:nvCxnSpPr>
        <p:spPr>
          <a:xfrm>
            <a:off x="2017251" y="3350133"/>
            <a:ext cx="347760" cy="130732"/>
          </a:xfrm>
          <a:prstGeom prst="straightConnector1">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3" name="直接箭头连接符 102"/>
          <p:cNvCxnSpPr>
            <a:stCxn id="9" idx="4"/>
            <a:endCxn id="58" idx="1"/>
          </p:cNvCxnSpPr>
          <p:nvPr/>
        </p:nvCxnSpPr>
        <p:spPr>
          <a:xfrm>
            <a:off x="2596397" y="3567020"/>
            <a:ext cx="197574" cy="591303"/>
          </a:xfrm>
          <a:prstGeom prst="straightConnector1">
            <a:avLst/>
          </a:prstGeom>
          <a:ln w="15875">
            <a:solidFill>
              <a:srgbClr val="FF3399"/>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8" name="直接箭头连接符 107"/>
          <p:cNvCxnSpPr>
            <a:stCxn id="60" idx="6"/>
          </p:cNvCxnSpPr>
          <p:nvPr/>
        </p:nvCxnSpPr>
        <p:spPr>
          <a:xfrm>
            <a:off x="4274820" y="4221529"/>
            <a:ext cx="553501" cy="346758"/>
          </a:xfrm>
          <a:prstGeom prst="straightConnector1">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6" name="直接箭头连接符 115"/>
          <p:cNvCxnSpPr>
            <a:stCxn id="64" idx="6"/>
          </p:cNvCxnSpPr>
          <p:nvPr/>
        </p:nvCxnSpPr>
        <p:spPr>
          <a:xfrm>
            <a:off x="4286250" y="4610149"/>
            <a:ext cx="521126" cy="214273"/>
          </a:xfrm>
          <a:prstGeom prst="straightConnector1">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36" name="曲线连接符 135"/>
          <p:cNvCxnSpPr>
            <a:endCxn id="68" idx="1"/>
          </p:cNvCxnSpPr>
          <p:nvPr/>
        </p:nvCxnSpPr>
        <p:spPr>
          <a:xfrm>
            <a:off x="4764153" y="2984142"/>
            <a:ext cx="528143" cy="418362"/>
          </a:xfrm>
          <a:prstGeom prst="curvedConnector3">
            <a:avLst>
              <a:gd name="adj1" fmla="val 50000"/>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直接箭头连接符 142"/>
          <p:cNvCxnSpPr/>
          <p:nvPr/>
        </p:nvCxnSpPr>
        <p:spPr>
          <a:xfrm flipV="1">
            <a:off x="5953553" y="2489455"/>
            <a:ext cx="313032" cy="785059"/>
          </a:xfrm>
          <a:prstGeom prst="straightConnector1">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直接箭头连接符 145"/>
          <p:cNvCxnSpPr/>
          <p:nvPr/>
        </p:nvCxnSpPr>
        <p:spPr>
          <a:xfrm flipH="1">
            <a:off x="6038257" y="2538815"/>
            <a:ext cx="299162" cy="743310"/>
          </a:xfrm>
          <a:prstGeom prst="straightConnector1">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直接箭头连接符 156"/>
          <p:cNvCxnSpPr/>
          <p:nvPr/>
        </p:nvCxnSpPr>
        <p:spPr>
          <a:xfrm>
            <a:off x="6906006" y="2581847"/>
            <a:ext cx="237938" cy="543383"/>
          </a:xfrm>
          <a:prstGeom prst="straightConnector1">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曲线连接符 161"/>
          <p:cNvCxnSpPr>
            <a:stCxn id="16" idx="2"/>
            <a:endCxn id="92" idx="0"/>
          </p:cNvCxnSpPr>
          <p:nvPr/>
        </p:nvCxnSpPr>
        <p:spPr>
          <a:xfrm rot="16200000" flipH="1">
            <a:off x="7052259" y="3725172"/>
            <a:ext cx="650589" cy="322898"/>
          </a:xfrm>
          <a:prstGeom prst="curvedConnector3">
            <a:avLst>
              <a:gd name="adj1" fmla="val 50000"/>
            </a:avLst>
          </a:prstGeom>
          <a:ln w="15875">
            <a:solidFill>
              <a:srgbClr val="66006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3" name="曲线连接符 192"/>
          <p:cNvCxnSpPr/>
          <p:nvPr/>
        </p:nvCxnSpPr>
        <p:spPr>
          <a:xfrm rot="5400000">
            <a:off x="3510374" y="3143326"/>
            <a:ext cx="855812" cy="607077"/>
          </a:xfrm>
          <a:prstGeom prst="curvedConnector3">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cxnSp>
        <p:nvCxnSpPr>
          <p:cNvPr id="212" name="曲线连接符 211"/>
          <p:cNvCxnSpPr>
            <a:stCxn id="221" idx="3"/>
            <a:endCxn id="90" idx="2"/>
          </p:cNvCxnSpPr>
          <p:nvPr/>
        </p:nvCxnSpPr>
        <p:spPr>
          <a:xfrm flipV="1">
            <a:off x="5605561" y="4171950"/>
            <a:ext cx="559781" cy="532947"/>
          </a:xfrm>
          <a:prstGeom prst="curvedConnector3">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16" name="曲线连接符 215"/>
          <p:cNvCxnSpPr>
            <a:endCxn id="93" idx="0"/>
          </p:cNvCxnSpPr>
          <p:nvPr/>
        </p:nvCxnSpPr>
        <p:spPr>
          <a:xfrm flipV="1">
            <a:off x="5619087" y="4097226"/>
            <a:ext cx="1632605" cy="349178"/>
          </a:xfrm>
          <a:prstGeom prst="curvedConnector4">
            <a:avLst>
              <a:gd name="adj1" fmla="val 13089"/>
              <a:gd name="adj2" fmla="val 131425"/>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21" name="圆角矩形 220"/>
          <p:cNvSpPr/>
          <p:nvPr/>
        </p:nvSpPr>
        <p:spPr>
          <a:xfrm>
            <a:off x="4816891" y="4383423"/>
            <a:ext cx="788670" cy="64294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1" dirty="0">
              <a:solidFill>
                <a:schemeClr val="tx1"/>
              </a:solidFill>
            </a:endParaRPr>
          </a:p>
        </p:txBody>
      </p:sp>
      <p:cxnSp>
        <p:nvCxnSpPr>
          <p:cNvPr id="238" name="直接箭头连接符 237"/>
          <p:cNvCxnSpPr>
            <a:endCxn id="241" idx="2"/>
          </p:cNvCxnSpPr>
          <p:nvPr/>
        </p:nvCxnSpPr>
        <p:spPr>
          <a:xfrm>
            <a:off x="1703916" y="4217201"/>
            <a:ext cx="199406" cy="52334"/>
          </a:xfrm>
          <a:prstGeom prst="straightConnector1">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41" name="椭圆 240"/>
          <p:cNvSpPr/>
          <p:nvPr/>
        </p:nvSpPr>
        <p:spPr>
          <a:xfrm>
            <a:off x="1903322" y="4183380"/>
            <a:ext cx="462771" cy="172310"/>
          </a:xfrm>
          <a:prstGeom prst="ellipse">
            <a:avLst/>
          </a:prstGeom>
          <a:solidFill>
            <a:srgbClr val="1136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bg1"/>
                </a:solidFill>
              </a:rPr>
              <a:t>Job</a:t>
            </a:r>
          </a:p>
        </p:txBody>
      </p:sp>
      <p:cxnSp>
        <p:nvCxnSpPr>
          <p:cNvPr id="243" name="直接箭头连接符 242"/>
          <p:cNvCxnSpPr>
            <a:endCxn id="63" idx="2"/>
          </p:cNvCxnSpPr>
          <p:nvPr/>
        </p:nvCxnSpPr>
        <p:spPr>
          <a:xfrm>
            <a:off x="2412811" y="4316093"/>
            <a:ext cx="864314" cy="296342"/>
          </a:xfrm>
          <a:prstGeom prst="straightConnector1">
            <a:avLst/>
          </a:prstGeom>
          <a:ln w="15875">
            <a:solidFill>
              <a:srgbClr val="FF3399"/>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55" name="文本框 254"/>
          <p:cNvSpPr txBox="1"/>
          <p:nvPr/>
        </p:nvSpPr>
        <p:spPr>
          <a:xfrm>
            <a:off x="2106711" y="3195442"/>
            <a:ext cx="258301" cy="219291"/>
          </a:xfrm>
          <a:prstGeom prst="rect">
            <a:avLst/>
          </a:prstGeom>
          <a:noFill/>
        </p:spPr>
        <p:txBody>
          <a:bodyPr wrap="square" rtlCol="0">
            <a:spAutoFit/>
          </a:bodyPr>
          <a:lstStyle/>
          <a:p>
            <a:pPr algn="ctr"/>
            <a:r>
              <a:rPr lang="en-US" altLang="zh-CN" sz="825" dirty="0"/>
              <a:t>1</a:t>
            </a:r>
            <a:endParaRPr lang="zh-CN" altLang="en-US" sz="825" dirty="0"/>
          </a:p>
        </p:txBody>
      </p:sp>
      <p:sp>
        <p:nvSpPr>
          <p:cNvPr id="256" name="文本框 255"/>
          <p:cNvSpPr txBox="1"/>
          <p:nvPr/>
        </p:nvSpPr>
        <p:spPr>
          <a:xfrm>
            <a:off x="2639349" y="3673216"/>
            <a:ext cx="258301" cy="219291"/>
          </a:xfrm>
          <a:prstGeom prst="rect">
            <a:avLst/>
          </a:prstGeom>
          <a:noFill/>
        </p:spPr>
        <p:txBody>
          <a:bodyPr wrap="square" rtlCol="0">
            <a:spAutoFit/>
          </a:bodyPr>
          <a:lstStyle/>
          <a:p>
            <a:pPr algn="ctr"/>
            <a:r>
              <a:rPr lang="en-US" altLang="zh-CN" sz="825" dirty="0"/>
              <a:t>2</a:t>
            </a:r>
            <a:endParaRPr lang="zh-CN" altLang="en-US" sz="825" dirty="0"/>
          </a:p>
        </p:txBody>
      </p:sp>
      <p:sp>
        <p:nvSpPr>
          <p:cNvPr id="257" name="文本框 256"/>
          <p:cNvSpPr txBox="1"/>
          <p:nvPr/>
        </p:nvSpPr>
        <p:spPr>
          <a:xfrm>
            <a:off x="3658905" y="3300598"/>
            <a:ext cx="258301" cy="219291"/>
          </a:xfrm>
          <a:prstGeom prst="rect">
            <a:avLst/>
          </a:prstGeom>
          <a:noFill/>
        </p:spPr>
        <p:txBody>
          <a:bodyPr wrap="square" rtlCol="0">
            <a:spAutoFit/>
          </a:bodyPr>
          <a:lstStyle/>
          <a:p>
            <a:pPr algn="ctr"/>
            <a:r>
              <a:rPr lang="en-US" altLang="zh-CN" sz="825" dirty="0"/>
              <a:t>3</a:t>
            </a:r>
            <a:endParaRPr lang="zh-CN" altLang="en-US" sz="825" dirty="0"/>
          </a:p>
        </p:txBody>
      </p:sp>
      <p:sp>
        <p:nvSpPr>
          <p:cNvPr id="258" name="文本框 257"/>
          <p:cNvSpPr txBox="1"/>
          <p:nvPr/>
        </p:nvSpPr>
        <p:spPr>
          <a:xfrm>
            <a:off x="4767615" y="3010276"/>
            <a:ext cx="258301" cy="219291"/>
          </a:xfrm>
          <a:prstGeom prst="rect">
            <a:avLst/>
          </a:prstGeom>
          <a:noFill/>
        </p:spPr>
        <p:txBody>
          <a:bodyPr wrap="square" rtlCol="0">
            <a:spAutoFit/>
          </a:bodyPr>
          <a:lstStyle/>
          <a:p>
            <a:pPr algn="ctr"/>
            <a:r>
              <a:rPr lang="en-US" altLang="zh-CN" sz="825" dirty="0"/>
              <a:t>4</a:t>
            </a:r>
            <a:endParaRPr lang="zh-CN" altLang="en-US" sz="825" dirty="0"/>
          </a:p>
        </p:txBody>
      </p:sp>
      <p:sp>
        <p:nvSpPr>
          <p:cNvPr id="259" name="文本框 258"/>
          <p:cNvSpPr txBox="1"/>
          <p:nvPr/>
        </p:nvSpPr>
        <p:spPr>
          <a:xfrm>
            <a:off x="5931965" y="2695384"/>
            <a:ext cx="258301" cy="219291"/>
          </a:xfrm>
          <a:prstGeom prst="rect">
            <a:avLst/>
          </a:prstGeom>
          <a:noFill/>
        </p:spPr>
        <p:txBody>
          <a:bodyPr wrap="square" rtlCol="0">
            <a:spAutoFit/>
          </a:bodyPr>
          <a:lstStyle/>
          <a:p>
            <a:pPr algn="ctr"/>
            <a:r>
              <a:rPr lang="en-US" altLang="zh-CN" sz="825" dirty="0"/>
              <a:t>5</a:t>
            </a:r>
            <a:endParaRPr lang="zh-CN" altLang="en-US" sz="825" dirty="0"/>
          </a:p>
        </p:txBody>
      </p:sp>
      <p:sp>
        <p:nvSpPr>
          <p:cNvPr id="260" name="文本框 259"/>
          <p:cNvSpPr txBox="1"/>
          <p:nvPr/>
        </p:nvSpPr>
        <p:spPr>
          <a:xfrm>
            <a:off x="5189138" y="2810442"/>
            <a:ext cx="258301" cy="219291"/>
          </a:xfrm>
          <a:prstGeom prst="rect">
            <a:avLst/>
          </a:prstGeom>
          <a:noFill/>
        </p:spPr>
        <p:txBody>
          <a:bodyPr wrap="square" rtlCol="0">
            <a:spAutoFit/>
          </a:bodyPr>
          <a:lstStyle/>
          <a:p>
            <a:pPr algn="ctr"/>
            <a:r>
              <a:rPr lang="en-US" altLang="zh-CN" sz="825" dirty="0"/>
              <a:t>6</a:t>
            </a:r>
            <a:endParaRPr lang="zh-CN" altLang="en-US" sz="825" dirty="0"/>
          </a:p>
        </p:txBody>
      </p:sp>
      <p:cxnSp>
        <p:nvCxnSpPr>
          <p:cNvPr id="261" name="曲线连接符 260"/>
          <p:cNvCxnSpPr>
            <a:stCxn id="67" idx="0"/>
          </p:cNvCxnSpPr>
          <p:nvPr/>
        </p:nvCxnSpPr>
        <p:spPr>
          <a:xfrm rot="5400000" flipH="1" flipV="1">
            <a:off x="4953317" y="1542124"/>
            <a:ext cx="589985" cy="1834064"/>
          </a:xfrm>
          <a:prstGeom prst="curvedConnector2">
            <a:avLst/>
          </a:prstGeom>
          <a:ln w="15875">
            <a:solidFill>
              <a:srgbClr val="660066"/>
            </a:solidFill>
            <a:tailEnd type="triangle"/>
          </a:ln>
        </p:spPr>
        <p:style>
          <a:lnRef idx="1">
            <a:schemeClr val="accent1"/>
          </a:lnRef>
          <a:fillRef idx="0">
            <a:schemeClr val="accent1"/>
          </a:fillRef>
          <a:effectRef idx="0">
            <a:schemeClr val="accent1"/>
          </a:effectRef>
          <a:fontRef idx="minor">
            <a:schemeClr val="tx1"/>
          </a:fontRef>
        </p:style>
      </p:cxnSp>
      <p:sp>
        <p:nvSpPr>
          <p:cNvPr id="271" name="文本框 270"/>
          <p:cNvSpPr txBox="1"/>
          <p:nvPr/>
        </p:nvSpPr>
        <p:spPr>
          <a:xfrm>
            <a:off x="4828837" y="2150680"/>
            <a:ext cx="258301" cy="219291"/>
          </a:xfrm>
          <a:prstGeom prst="rect">
            <a:avLst/>
          </a:prstGeom>
          <a:noFill/>
        </p:spPr>
        <p:txBody>
          <a:bodyPr wrap="square" rtlCol="0">
            <a:spAutoFit/>
          </a:bodyPr>
          <a:lstStyle/>
          <a:p>
            <a:pPr algn="ctr"/>
            <a:r>
              <a:rPr lang="en-US" altLang="zh-CN" sz="825" dirty="0"/>
              <a:t>7</a:t>
            </a:r>
            <a:endParaRPr lang="zh-CN" altLang="en-US" sz="825" dirty="0"/>
          </a:p>
        </p:txBody>
      </p:sp>
      <p:sp>
        <p:nvSpPr>
          <p:cNvPr id="272" name="文本框 271"/>
          <p:cNvSpPr txBox="1"/>
          <p:nvPr/>
        </p:nvSpPr>
        <p:spPr>
          <a:xfrm>
            <a:off x="6986821" y="2717608"/>
            <a:ext cx="258301" cy="219291"/>
          </a:xfrm>
          <a:prstGeom prst="rect">
            <a:avLst/>
          </a:prstGeom>
          <a:noFill/>
        </p:spPr>
        <p:txBody>
          <a:bodyPr wrap="square" rtlCol="0">
            <a:spAutoFit/>
          </a:bodyPr>
          <a:lstStyle/>
          <a:p>
            <a:pPr algn="ctr"/>
            <a:r>
              <a:rPr lang="en-US" altLang="zh-CN" sz="825" dirty="0"/>
              <a:t>8</a:t>
            </a:r>
            <a:endParaRPr lang="zh-CN" altLang="en-US" sz="825" dirty="0"/>
          </a:p>
        </p:txBody>
      </p:sp>
      <p:sp>
        <p:nvSpPr>
          <p:cNvPr id="273" name="文本框 272"/>
          <p:cNvSpPr txBox="1"/>
          <p:nvPr/>
        </p:nvSpPr>
        <p:spPr>
          <a:xfrm>
            <a:off x="7181897" y="3626820"/>
            <a:ext cx="258301" cy="219291"/>
          </a:xfrm>
          <a:prstGeom prst="rect">
            <a:avLst/>
          </a:prstGeom>
          <a:noFill/>
        </p:spPr>
        <p:txBody>
          <a:bodyPr wrap="square" rtlCol="0">
            <a:spAutoFit/>
          </a:bodyPr>
          <a:lstStyle/>
          <a:p>
            <a:pPr algn="ctr"/>
            <a:r>
              <a:rPr lang="en-US" altLang="zh-CN" sz="825" dirty="0"/>
              <a:t>9</a:t>
            </a:r>
            <a:endParaRPr lang="zh-CN" altLang="en-US" sz="825" dirty="0"/>
          </a:p>
        </p:txBody>
      </p:sp>
      <p:sp>
        <p:nvSpPr>
          <p:cNvPr id="274" name="文本框 273"/>
          <p:cNvSpPr txBox="1"/>
          <p:nvPr/>
        </p:nvSpPr>
        <p:spPr>
          <a:xfrm>
            <a:off x="4486609" y="4243368"/>
            <a:ext cx="258301" cy="346249"/>
          </a:xfrm>
          <a:prstGeom prst="rect">
            <a:avLst/>
          </a:prstGeom>
          <a:noFill/>
        </p:spPr>
        <p:txBody>
          <a:bodyPr wrap="square" rtlCol="0">
            <a:spAutoFit/>
          </a:bodyPr>
          <a:lstStyle/>
          <a:p>
            <a:pPr algn="ctr"/>
            <a:r>
              <a:rPr lang="en-US" altLang="zh-CN" sz="825" dirty="0"/>
              <a:t>10</a:t>
            </a:r>
            <a:endParaRPr lang="zh-CN" altLang="en-US" sz="825" dirty="0"/>
          </a:p>
        </p:txBody>
      </p:sp>
      <p:sp>
        <p:nvSpPr>
          <p:cNvPr id="275" name="文本框 274"/>
          <p:cNvSpPr txBox="1"/>
          <p:nvPr/>
        </p:nvSpPr>
        <p:spPr>
          <a:xfrm>
            <a:off x="5574690" y="4145264"/>
            <a:ext cx="258301" cy="346249"/>
          </a:xfrm>
          <a:prstGeom prst="rect">
            <a:avLst/>
          </a:prstGeom>
          <a:noFill/>
        </p:spPr>
        <p:txBody>
          <a:bodyPr wrap="square" rtlCol="0">
            <a:spAutoFit/>
          </a:bodyPr>
          <a:lstStyle/>
          <a:p>
            <a:pPr algn="ctr"/>
            <a:r>
              <a:rPr lang="en-US" altLang="zh-CN" sz="825" dirty="0"/>
              <a:t>11</a:t>
            </a:r>
            <a:endParaRPr lang="zh-CN" altLang="en-US" sz="825" dirty="0"/>
          </a:p>
        </p:txBody>
      </p:sp>
      <p:sp>
        <p:nvSpPr>
          <p:cNvPr id="277" name="文本框 276"/>
          <p:cNvSpPr txBox="1"/>
          <p:nvPr/>
        </p:nvSpPr>
        <p:spPr>
          <a:xfrm>
            <a:off x="2957585" y="5175189"/>
            <a:ext cx="1062508" cy="415498"/>
          </a:xfrm>
          <a:prstGeom prst="rect">
            <a:avLst/>
          </a:prstGeom>
          <a:noFill/>
        </p:spPr>
        <p:txBody>
          <a:bodyPr wrap="square" rtlCol="0">
            <a:spAutoFit/>
          </a:bodyPr>
          <a:lstStyle/>
          <a:p>
            <a:pPr algn="ctr"/>
            <a:r>
              <a:rPr lang="en-US" altLang="zh-CN" sz="1050" b="1" dirty="0"/>
              <a:t>CONDOR POOL OF JOBS</a:t>
            </a:r>
            <a:endParaRPr lang="zh-CN" altLang="en-US" sz="1050" b="1" dirty="0"/>
          </a:p>
        </p:txBody>
      </p:sp>
      <p:sp>
        <p:nvSpPr>
          <p:cNvPr id="278" name="文本框 277"/>
          <p:cNvSpPr txBox="1"/>
          <p:nvPr/>
        </p:nvSpPr>
        <p:spPr>
          <a:xfrm>
            <a:off x="6374752" y="5173928"/>
            <a:ext cx="1062508" cy="415498"/>
          </a:xfrm>
          <a:prstGeom prst="rect">
            <a:avLst/>
          </a:prstGeom>
          <a:noFill/>
        </p:spPr>
        <p:txBody>
          <a:bodyPr wrap="square" rtlCol="0">
            <a:spAutoFit/>
          </a:bodyPr>
          <a:lstStyle/>
          <a:p>
            <a:pPr algn="ctr"/>
            <a:r>
              <a:rPr lang="en-US" altLang="zh-CN" sz="1050" b="1" dirty="0"/>
              <a:t>CONDOR POOL OF NODES</a:t>
            </a:r>
            <a:endParaRPr lang="zh-CN" altLang="en-US" sz="1050" b="1" dirty="0"/>
          </a:p>
        </p:txBody>
      </p:sp>
      <p:sp>
        <p:nvSpPr>
          <p:cNvPr id="280" name="文本框 279"/>
          <p:cNvSpPr txBox="1"/>
          <p:nvPr/>
        </p:nvSpPr>
        <p:spPr>
          <a:xfrm>
            <a:off x="1436342" y="1976553"/>
            <a:ext cx="835472" cy="334835"/>
          </a:xfrm>
          <a:prstGeom prst="rect">
            <a:avLst/>
          </a:prstGeom>
          <a:noFill/>
        </p:spPr>
        <p:txBody>
          <a:bodyPr wrap="square" rtlCol="0">
            <a:spAutoFit/>
          </a:bodyPr>
          <a:lstStyle/>
          <a:p>
            <a:pPr algn="ctr"/>
            <a:r>
              <a:rPr lang="en-US" altLang="zh-CN" sz="788" dirty="0"/>
              <a:t>Condor Job Submit Node</a:t>
            </a:r>
            <a:endParaRPr lang="zh-CN" altLang="en-US" sz="788" dirty="0"/>
          </a:p>
        </p:txBody>
      </p:sp>
      <p:sp>
        <p:nvSpPr>
          <p:cNvPr id="281" name="矩形 280"/>
          <p:cNvSpPr/>
          <p:nvPr/>
        </p:nvSpPr>
        <p:spPr>
          <a:xfrm>
            <a:off x="1142547" y="2303552"/>
            <a:ext cx="258818" cy="281853"/>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 b="1" dirty="0">
                <a:solidFill>
                  <a:schemeClr val="tx1"/>
                </a:solidFill>
              </a:rPr>
              <a:t>WN</a:t>
            </a:r>
            <a:endParaRPr lang="zh-CN" altLang="en-US" sz="600" b="1" dirty="0">
              <a:solidFill>
                <a:schemeClr val="tx1"/>
              </a:solidFill>
            </a:endParaRPr>
          </a:p>
        </p:txBody>
      </p:sp>
      <p:sp>
        <p:nvSpPr>
          <p:cNvPr id="282" name="文本框 281"/>
          <p:cNvSpPr txBox="1"/>
          <p:nvPr/>
        </p:nvSpPr>
        <p:spPr>
          <a:xfrm>
            <a:off x="1440914" y="2330883"/>
            <a:ext cx="876734" cy="323165"/>
          </a:xfrm>
          <a:prstGeom prst="rect">
            <a:avLst/>
          </a:prstGeom>
          <a:noFill/>
        </p:spPr>
        <p:txBody>
          <a:bodyPr wrap="square" rtlCol="0">
            <a:spAutoFit/>
          </a:bodyPr>
          <a:lstStyle/>
          <a:p>
            <a:pPr algn="ctr"/>
            <a:r>
              <a:rPr lang="en-US" altLang="zh-CN" sz="750" dirty="0"/>
              <a:t>Condor Worker Node</a:t>
            </a:r>
            <a:endParaRPr lang="zh-CN" altLang="en-US" sz="750" dirty="0"/>
          </a:p>
        </p:txBody>
      </p:sp>
      <p:sp>
        <p:nvSpPr>
          <p:cNvPr id="284" name="文本框 283"/>
          <p:cNvSpPr txBox="1"/>
          <p:nvPr/>
        </p:nvSpPr>
        <p:spPr>
          <a:xfrm>
            <a:off x="1452344" y="2733219"/>
            <a:ext cx="876734" cy="207749"/>
          </a:xfrm>
          <a:prstGeom prst="rect">
            <a:avLst/>
          </a:prstGeom>
          <a:noFill/>
        </p:spPr>
        <p:txBody>
          <a:bodyPr wrap="square" rtlCol="0">
            <a:spAutoFit/>
          </a:bodyPr>
          <a:lstStyle/>
          <a:p>
            <a:pPr algn="ctr"/>
            <a:r>
              <a:rPr lang="en-US" altLang="zh-CN" sz="750" dirty="0"/>
              <a:t>Virtual Machine</a:t>
            </a:r>
            <a:endParaRPr lang="zh-CN" altLang="en-US" sz="750" dirty="0"/>
          </a:p>
        </p:txBody>
      </p:sp>
      <p:cxnSp>
        <p:nvCxnSpPr>
          <p:cNvPr id="285" name="直接箭头连接符 284"/>
          <p:cNvCxnSpPr/>
          <p:nvPr/>
        </p:nvCxnSpPr>
        <p:spPr>
          <a:xfrm>
            <a:off x="2354586" y="2471910"/>
            <a:ext cx="303432" cy="0"/>
          </a:xfrm>
          <a:prstGeom prst="straightConnector1">
            <a:avLst/>
          </a:prstGeom>
          <a:ln w="15875">
            <a:solidFill>
              <a:srgbClr val="FF3399"/>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88" name="文本框 287"/>
          <p:cNvSpPr txBox="1"/>
          <p:nvPr/>
        </p:nvSpPr>
        <p:spPr>
          <a:xfrm>
            <a:off x="2677257" y="2366598"/>
            <a:ext cx="1015555" cy="323165"/>
          </a:xfrm>
          <a:prstGeom prst="rect">
            <a:avLst/>
          </a:prstGeom>
          <a:noFill/>
        </p:spPr>
        <p:txBody>
          <a:bodyPr wrap="square" rtlCol="0">
            <a:spAutoFit/>
          </a:bodyPr>
          <a:lstStyle/>
          <a:p>
            <a:pPr algn="ctr"/>
            <a:r>
              <a:rPr lang="en-US" altLang="zh-CN" sz="750" dirty="0"/>
              <a:t>Compute Job Transfer</a:t>
            </a:r>
            <a:endParaRPr lang="zh-CN" altLang="en-US" sz="750" dirty="0"/>
          </a:p>
        </p:txBody>
      </p:sp>
      <p:cxnSp>
        <p:nvCxnSpPr>
          <p:cNvPr id="289" name="直接箭头连接符 288"/>
          <p:cNvCxnSpPr/>
          <p:nvPr/>
        </p:nvCxnSpPr>
        <p:spPr>
          <a:xfrm>
            <a:off x="2365011" y="2815712"/>
            <a:ext cx="303432" cy="0"/>
          </a:xfrm>
          <a:prstGeom prst="straightConnector1">
            <a:avLst/>
          </a:prstGeom>
          <a:ln w="15875">
            <a:solidFill>
              <a:srgbClr val="660066"/>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90" name="文本框 289"/>
          <p:cNvSpPr txBox="1"/>
          <p:nvPr/>
        </p:nvSpPr>
        <p:spPr>
          <a:xfrm>
            <a:off x="2634156" y="2729199"/>
            <a:ext cx="1015555" cy="207749"/>
          </a:xfrm>
          <a:prstGeom prst="rect">
            <a:avLst/>
          </a:prstGeom>
          <a:noFill/>
        </p:spPr>
        <p:txBody>
          <a:bodyPr wrap="square" rtlCol="0">
            <a:spAutoFit/>
          </a:bodyPr>
          <a:lstStyle/>
          <a:p>
            <a:pPr algn="ctr"/>
            <a:r>
              <a:rPr lang="en-US" altLang="zh-CN" sz="750" dirty="0" err="1"/>
              <a:t>VCondor</a:t>
            </a:r>
            <a:r>
              <a:rPr lang="en-US" altLang="zh-CN" sz="750" dirty="0"/>
              <a:t> Workflow</a:t>
            </a:r>
            <a:endParaRPr lang="zh-CN" altLang="en-US" sz="750" dirty="0"/>
          </a:p>
        </p:txBody>
      </p:sp>
      <p:cxnSp>
        <p:nvCxnSpPr>
          <p:cNvPr id="294" name="直接连接符 293"/>
          <p:cNvCxnSpPr/>
          <p:nvPr/>
        </p:nvCxnSpPr>
        <p:spPr>
          <a:xfrm>
            <a:off x="932688" y="3072384"/>
            <a:ext cx="28072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 name="直接连接符 295"/>
          <p:cNvCxnSpPr/>
          <p:nvPr/>
        </p:nvCxnSpPr>
        <p:spPr>
          <a:xfrm flipH="1" flipV="1">
            <a:off x="3739897" y="1913383"/>
            <a:ext cx="3461" cy="11590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8" name="椭圆 297"/>
          <p:cNvSpPr/>
          <p:nvPr/>
        </p:nvSpPr>
        <p:spPr>
          <a:xfrm>
            <a:off x="2320799" y="2044272"/>
            <a:ext cx="538934" cy="15353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88" b="1" dirty="0">
                <a:solidFill>
                  <a:schemeClr val="tx1"/>
                </a:solidFill>
              </a:rPr>
              <a:t>Job</a:t>
            </a:r>
          </a:p>
        </p:txBody>
      </p:sp>
      <p:sp>
        <p:nvSpPr>
          <p:cNvPr id="299" name="文本框 298"/>
          <p:cNvSpPr txBox="1"/>
          <p:nvPr/>
        </p:nvSpPr>
        <p:spPr>
          <a:xfrm>
            <a:off x="2829945" y="2044273"/>
            <a:ext cx="1015555" cy="207749"/>
          </a:xfrm>
          <a:prstGeom prst="rect">
            <a:avLst/>
          </a:prstGeom>
          <a:noFill/>
        </p:spPr>
        <p:txBody>
          <a:bodyPr wrap="square" rtlCol="0">
            <a:spAutoFit/>
          </a:bodyPr>
          <a:lstStyle/>
          <a:p>
            <a:pPr algn="ctr"/>
            <a:r>
              <a:rPr lang="en-US" altLang="zh-CN" sz="750" dirty="0"/>
              <a:t>Compute Job </a:t>
            </a:r>
            <a:endParaRPr lang="zh-CN" altLang="en-US" sz="750" dirty="0"/>
          </a:p>
        </p:txBody>
      </p:sp>
      <p:sp>
        <p:nvSpPr>
          <p:cNvPr id="300" name="文本框 299"/>
          <p:cNvSpPr txBox="1"/>
          <p:nvPr/>
        </p:nvSpPr>
        <p:spPr>
          <a:xfrm>
            <a:off x="1094419" y="4328240"/>
            <a:ext cx="725871" cy="230832"/>
          </a:xfrm>
          <a:prstGeom prst="rect">
            <a:avLst/>
          </a:prstGeom>
          <a:noFill/>
        </p:spPr>
        <p:txBody>
          <a:bodyPr wrap="square" rtlCol="0">
            <a:spAutoFit/>
          </a:bodyPr>
          <a:lstStyle/>
          <a:p>
            <a:pPr algn="ctr"/>
            <a:r>
              <a:rPr lang="en-US" altLang="zh-CN" sz="900" dirty="0">
                <a:solidFill>
                  <a:schemeClr val="accent6">
                    <a:lumMod val="75000"/>
                  </a:schemeClr>
                </a:solidFill>
              </a:rPr>
              <a:t>JUNO</a:t>
            </a:r>
            <a:endParaRPr lang="zh-CN" altLang="en-US" sz="900" dirty="0">
              <a:solidFill>
                <a:schemeClr val="accent6">
                  <a:lumMod val="75000"/>
                </a:schemeClr>
              </a:solidFill>
            </a:endParaRPr>
          </a:p>
        </p:txBody>
      </p:sp>
      <p:sp>
        <p:nvSpPr>
          <p:cNvPr id="301" name="文本框 300"/>
          <p:cNvSpPr txBox="1"/>
          <p:nvPr/>
        </p:nvSpPr>
        <p:spPr>
          <a:xfrm>
            <a:off x="1413077" y="3477436"/>
            <a:ext cx="725871" cy="230832"/>
          </a:xfrm>
          <a:prstGeom prst="rect">
            <a:avLst/>
          </a:prstGeom>
          <a:noFill/>
        </p:spPr>
        <p:txBody>
          <a:bodyPr wrap="square" rtlCol="0">
            <a:spAutoFit/>
          </a:bodyPr>
          <a:lstStyle/>
          <a:p>
            <a:pPr algn="ctr"/>
            <a:r>
              <a:rPr lang="en-US" altLang="zh-CN" sz="900" dirty="0">
                <a:solidFill>
                  <a:srgbClr val="92D050"/>
                </a:solidFill>
              </a:rPr>
              <a:t>LHAASO</a:t>
            </a:r>
            <a:endParaRPr lang="zh-CN" altLang="en-US" sz="900" dirty="0">
              <a:solidFill>
                <a:srgbClr val="92D050"/>
              </a:solidFill>
            </a:endParaRPr>
          </a:p>
        </p:txBody>
      </p:sp>
      <p:sp>
        <p:nvSpPr>
          <p:cNvPr id="303" name="文本框 302"/>
          <p:cNvSpPr txBox="1"/>
          <p:nvPr/>
        </p:nvSpPr>
        <p:spPr>
          <a:xfrm>
            <a:off x="7152811" y="2712338"/>
            <a:ext cx="991337" cy="213585"/>
          </a:xfrm>
          <a:prstGeom prst="rect">
            <a:avLst/>
          </a:prstGeom>
          <a:noFill/>
        </p:spPr>
        <p:txBody>
          <a:bodyPr wrap="square" rtlCol="0">
            <a:spAutoFit/>
          </a:bodyPr>
          <a:lstStyle/>
          <a:p>
            <a:r>
              <a:rPr lang="en-US" altLang="zh-CN" sz="788" dirty="0"/>
              <a:t>VM Creation</a:t>
            </a:r>
            <a:endParaRPr lang="zh-CN" altLang="en-US" sz="788" dirty="0"/>
          </a:p>
        </p:txBody>
      </p:sp>
      <p:cxnSp>
        <p:nvCxnSpPr>
          <p:cNvPr id="11" name="直接连接符 10"/>
          <p:cNvCxnSpPr/>
          <p:nvPr/>
        </p:nvCxnSpPr>
        <p:spPr>
          <a:xfrm>
            <a:off x="4807376" y="4604394"/>
            <a:ext cx="81171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4816891" y="4408075"/>
            <a:ext cx="1080407" cy="230832"/>
          </a:xfrm>
          <a:prstGeom prst="rect">
            <a:avLst/>
          </a:prstGeom>
          <a:noFill/>
        </p:spPr>
        <p:txBody>
          <a:bodyPr wrap="square" rtlCol="0">
            <a:spAutoFit/>
          </a:bodyPr>
          <a:lstStyle/>
          <a:p>
            <a:r>
              <a:rPr lang="en-US" altLang="zh-CN" sz="900" b="1" dirty="0"/>
              <a:t>Job Scheduler</a:t>
            </a:r>
            <a:endParaRPr lang="zh-CN" altLang="en-US" sz="900" b="1" dirty="0"/>
          </a:p>
        </p:txBody>
      </p:sp>
      <p:pic>
        <p:nvPicPr>
          <p:cNvPr id="14" name="图片 13"/>
          <p:cNvPicPr>
            <a:picLocks noChangeAspect="1"/>
          </p:cNvPicPr>
          <p:nvPr/>
        </p:nvPicPr>
        <p:blipFill>
          <a:blip r:embed="rId5"/>
          <a:stretch>
            <a:fillRect/>
          </a:stretch>
        </p:blipFill>
        <p:spPr>
          <a:xfrm>
            <a:off x="4840543" y="4695499"/>
            <a:ext cx="761216" cy="231350"/>
          </a:xfrm>
          <a:prstGeom prst="rect">
            <a:avLst/>
          </a:prstGeom>
        </p:spPr>
      </p:pic>
      <p:pic>
        <p:nvPicPr>
          <p:cNvPr id="95" name="图片 94"/>
          <p:cNvPicPr>
            <a:picLocks noChangeAspect="1"/>
          </p:cNvPicPr>
          <p:nvPr/>
        </p:nvPicPr>
        <p:blipFill>
          <a:blip r:embed="rId3"/>
          <a:stretch>
            <a:fillRect/>
          </a:stretch>
        </p:blipFill>
        <p:spPr>
          <a:xfrm>
            <a:off x="1011941" y="2667025"/>
            <a:ext cx="547914" cy="328748"/>
          </a:xfrm>
          <a:prstGeom prst="rect">
            <a:avLst/>
          </a:prstGeom>
        </p:spPr>
      </p:pic>
    </p:spTree>
    <p:extLst>
      <p:ext uri="{BB962C8B-B14F-4D97-AF65-F5344CB8AC3E}">
        <p14:creationId xmlns:p14="http://schemas.microsoft.com/office/powerpoint/2010/main" val="36722883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13370</TotalTime>
  <Words>2403</Words>
  <Application>Microsoft Office PowerPoint</Application>
  <PresentationFormat>全屏显示(4:3)</PresentationFormat>
  <Paragraphs>715</Paragraphs>
  <Slides>28</Slides>
  <Notes>28</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28</vt:i4>
      </vt:variant>
    </vt:vector>
  </HeadingPairs>
  <TitlesOfParts>
    <vt:vector size="40" baseType="lpstr">
      <vt:lpstr>Arial Unicode MS</vt:lpstr>
      <vt:lpstr>黑体</vt:lpstr>
      <vt:lpstr>宋体</vt:lpstr>
      <vt:lpstr>Arial</vt:lpstr>
      <vt:lpstr>Calibri</vt:lpstr>
      <vt:lpstr>Calibri Light</vt:lpstr>
      <vt:lpstr>Century Gothic</vt:lpstr>
      <vt:lpstr>Courier New</vt:lpstr>
      <vt:lpstr>Times New Roman</vt:lpstr>
      <vt:lpstr>Wingdings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chengzj</cp:lastModifiedBy>
  <cp:revision>363</cp:revision>
  <dcterms:created xsi:type="dcterms:W3CDTF">2016-09-20T08:13:00Z</dcterms:created>
  <dcterms:modified xsi:type="dcterms:W3CDTF">2017-07-05T02:51:03Z</dcterms:modified>
</cp:coreProperties>
</file>