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1" r:id="rId1"/>
    <p:sldMasterId id="2147483662" r:id="rId2"/>
  </p:sldMasterIdLst>
  <p:notesMasterIdLst>
    <p:notesMasterId r:id="rId25"/>
  </p:notesMasterIdLst>
  <p:sldIdLst>
    <p:sldId id="397" r:id="rId3"/>
    <p:sldId id="398" r:id="rId4"/>
    <p:sldId id="399" r:id="rId5"/>
    <p:sldId id="400" r:id="rId6"/>
    <p:sldId id="401" r:id="rId7"/>
    <p:sldId id="402" r:id="rId8"/>
    <p:sldId id="403" r:id="rId9"/>
    <p:sldId id="404" r:id="rId10"/>
    <p:sldId id="405" r:id="rId11"/>
    <p:sldId id="407" r:id="rId12"/>
    <p:sldId id="406" r:id="rId13"/>
    <p:sldId id="409" r:id="rId14"/>
    <p:sldId id="408" r:id="rId15"/>
    <p:sldId id="410" r:id="rId16"/>
    <p:sldId id="412" r:id="rId17"/>
    <p:sldId id="413" r:id="rId18"/>
    <p:sldId id="415" r:id="rId19"/>
    <p:sldId id="414" r:id="rId20"/>
    <p:sldId id="416" r:id="rId21"/>
    <p:sldId id="417" r:id="rId22"/>
    <p:sldId id="418" r:id="rId23"/>
    <p:sldId id="419" r:id="rId2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3F3FF"/>
    <a:srgbClr val="FF3300"/>
    <a:srgbClr val="F79646"/>
    <a:srgbClr val="29B9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4" autoAdjust="0"/>
    <p:restoredTop sz="94424" autoAdjust="0"/>
  </p:normalViewPr>
  <p:slideViewPr>
    <p:cSldViewPr snapToGrid="0">
      <p:cViewPr varScale="1">
        <p:scale>
          <a:sx n="81" d="100"/>
          <a:sy n="81" d="100"/>
        </p:scale>
        <p:origin x="1068" y="84"/>
      </p:cViewPr>
      <p:guideLst>
        <p:guide orient="horz" pos="2160"/>
        <p:guide pos="2832"/>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F02F36-9E0A-4E5A-979E-CCC4CDCBA3DE}" type="datetimeFigureOut">
              <a:rPr lang="zh-CN" altLang="en-US" smtClean="0"/>
              <a:t>2017/7/4</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AED82E-17D5-4B95-8000-143B28CD7890}" type="slidenum">
              <a:rPr lang="zh-CN" altLang="en-US" smtClean="0"/>
              <a:t>‹#›</a:t>
            </a:fld>
            <a:endParaRPr lang="zh-CN" altLang="en-US"/>
          </a:p>
        </p:txBody>
      </p:sp>
    </p:spTree>
    <p:extLst>
      <p:ext uri="{BB962C8B-B14F-4D97-AF65-F5344CB8AC3E}">
        <p14:creationId xmlns:p14="http://schemas.microsoft.com/office/powerpoint/2010/main" val="2340843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2017/7/4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365125"/>
            <a:ext cx="78867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2017/7/4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descr="图片1"/>
          <p:cNvPicPr>
            <a:picLocks noChangeAspect="1"/>
          </p:cNvPicPr>
          <p:nvPr userDrawn="1"/>
        </p:nvPicPr>
        <p:blipFill>
          <a:blip r:embed="rId2" cstate="print"/>
          <a:stretch>
            <a:fillRect/>
          </a:stretch>
        </p:blipFill>
        <p:spPr>
          <a:xfrm>
            <a:off x="-635" y="-635"/>
            <a:ext cx="9145270" cy="6859270"/>
          </a:xfrm>
          <a:prstGeom prst="rect">
            <a:avLst/>
          </a:prstGeom>
        </p:spPr>
      </p:pic>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2017/7/4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2017/7/4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2017/7/4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2017/7/4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2017/7/4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2017/7/4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2017/7/4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
        <p:nvSpPr>
          <p:cNvPr id="5" name="副标题 2"/>
          <p:cNvSpPr>
            <a:spLocks noGrp="1"/>
          </p:cNvSpPr>
          <p:nvPr>
            <p:ph type="subTitle" idx="1"/>
          </p:nvPr>
        </p:nvSpPr>
        <p:spPr>
          <a:xfrm>
            <a:off x="595223" y="1199072"/>
            <a:ext cx="7936302" cy="47100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dirty="0"/>
          </a:p>
        </p:txBody>
      </p:sp>
      <p:sp>
        <p:nvSpPr>
          <p:cNvPr id="6" name="日期占位符 3"/>
          <p:cNvSpPr txBox="1"/>
          <p:nvPr userDrawn="1"/>
        </p:nvSpPr>
        <p:spPr>
          <a:xfrm>
            <a:off x="628650" y="6356365"/>
            <a:ext cx="2057400" cy="365125"/>
          </a:xfrm>
          <a:prstGeom prst="rect">
            <a:avLst/>
          </a:prstGeom>
        </p:spPr>
        <p:txBody>
          <a:bodyPr vert="horz" lIns="91440" tIns="45720" rIns="91440" bIns="45720" rtlCol="0" anchor="ctr"/>
          <a:lstStyle>
            <a:defPPr>
              <a:defRPr lang="zh-CN"/>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00F7CF-09E8-4705-BA98-F4DD9FCCB31E}" type="datetimeFigureOut">
              <a:rPr lang="zh-CN" altLang="en-US" smtClean="0"/>
              <a:t>2017/7/4</a:t>
            </a:fld>
            <a:endParaRPr lang="zh-CN" altLang="en-US"/>
          </a:p>
        </p:txBody>
      </p:sp>
      <p:sp>
        <p:nvSpPr>
          <p:cNvPr id="7" name="灯片编号占位符 5"/>
          <p:cNvSpPr txBox="1"/>
          <p:nvPr userDrawn="1"/>
        </p:nvSpPr>
        <p:spPr>
          <a:xfrm>
            <a:off x="6457950" y="6356365"/>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FB967A-AC54-44B6-8B0B-7679BEC32999}" type="slidenum">
              <a:rPr lang="zh-CN" altLang="en-US" smtClean="0"/>
              <a:t>‹#›</a:t>
            </a:fld>
            <a:endParaRPr lang="zh-CN" altLang="en-US"/>
          </a:p>
        </p:txBody>
      </p:sp>
      <p:sp>
        <p:nvSpPr>
          <p:cNvPr id="8" name="标题 1"/>
          <p:cNvSpPr>
            <a:spLocks noGrp="1"/>
          </p:cNvSpPr>
          <p:nvPr>
            <p:ph type="title"/>
          </p:nvPr>
        </p:nvSpPr>
        <p:spPr>
          <a:xfrm>
            <a:off x="560719" y="103530"/>
            <a:ext cx="7548116" cy="595223"/>
          </a:xfrm>
        </p:spPr>
        <p:txBody>
          <a:bodyPr/>
          <a:lstStyle>
            <a:lvl1pPr>
              <a:defRPr sz="3000" b="1">
                <a:solidFill>
                  <a:schemeClr val="bg1"/>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dirty="0"/>
          </a:p>
        </p:txBody>
      </p:sp>
      <p:pic>
        <p:nvPicPr>
          <p:cNvPr id="9"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7464"/>
            <a:ext cx="9144000" cy="769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326188"/>
            <a:ext cx="9144000"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5750" y="6326459"/>
            <a:ext cx="950130" cy="531541"/>
          </a:xfrm>
          <a:prstGeom prst="rect">
            <a:avLst/>
          </a:prstGeom>
        </p:spPr>
      </p:pic>
      <p:pic>
        <p:nvPicPr>
          <p:cNvPr id="12" name="图片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007350" y="6312037"/>
            <a:ext cx="872067" cy="545964"/>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2017/7/4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2017/7/4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2017/7/4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365125"/>
            <a:ext cx="78867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2017/7/4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2017/7/4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
        <p:nvSpPr>
          <p:cNvPr id="5" name="日期占位符 1"/>
          <p:cNvSpPr txBox="1"/>
          <p:nvPr userDrawn="1"/>
        </p:nvSpPr>
        <p:spPr>
          <a:xfrm>
            <a:off x="628650" y="6356350"/>
            <a:ext cx="2057400" cy="365125"/>
          </a:xfrm>
          <a:prstGeom prst="rect">
            <a:avLst/>
          </a:prstGeom>
        </p:spPr>
        <p:txBody>
          <a:bodyPr vert="horz" lIns="91440" tIns="45720" rIns="91440" bIns="45720" rtlCol="0" anchor="ctr"/>
          <a:lstStyle>
            <a:defPPr>
              <a:defRPr lang="zh-CN"/>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F288E0-7875-42C4-84C8-98DBBD3BF4D2}" type="datetimeFigureOut">
              <a:rPr lang="zh-CN" altLang="en-US" smtClean="0"/>
              <a:t>2017/7/4</a:t>
            </a:fld>
            <a:endParaRPr lang="zh-CN" altLang="en-US"/>
          </a:p>
        </p:txBody>
      </p:sp>
      <p:sp>
        <p:nvSpPr>
          <p:cNvPr id="6" name="灯片编号占位符 3"/>
          <p:cNvSpPr txBox="1"/>
          <p:nvPr userDrawn="1"/>
        </p:nvSpPr>
        <p:spPr>
          <a:xfrm>
            <a:off x="6457950" y="6356350"/>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t>‹#›</a:t>
            </a:fld>
            <a:endParaRPr lang="zh-CN" altLang="en-US"/>
          </a:p>
        </p:txBody>
      </p:sp>
      <p:sp>
        <p:nvSpPr>
          <p:cNvPr id="7" name="副标题 2"/>
          <p:cNvSpPr>
            <a:spLocks noGrp="1"/>
          </p:cNvSpPr>
          <p:nvPr>
            <p:ph type="subTitle" idx="1"/>
          </p:nvPr>
        </p:nvSpPr>
        <p:spPr>
          <a:xfrm>
            <a:off x="595223" y="1199072"/>
            <a:ext cx="7936302" cy="47100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dirty="0"/>
          </a:p>
        </p:txBody>
      </p:sp>
      <p:sp>
        <p:nvSpPr>
          <p:cNvPr id="8" name="日期占位符 3"/>
          <p:cNvSpPr txBox="1"/>
          <p:nvPr userDrawn="1"/>
        </p:nvSpPr>
        <p:spPr>
          <a:xfrm>
            <a:off x="628650" y="6356365"/>
            <a:ext cx="2057400" cy="365125"/>
          </a:xfrm>
          <a:prstGeom prst="rect">
            <a:avLst/>
          </a:prstGeom>
        </p:spPr>
        <p:txBody>
          <a:bodyPr vert="horz" lIns="91440" tIns="45720" rIns="91440" bIns="45720" rtlCol="0" anchor="ctr"/>
          <a:lstStyle>
            <a:defPPr>
              <a:defRPr lang="zh-CN"/>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00F7CF-09E8-4705-BA98-F4DD9FCCB31E}" type="datetimeFigureOut">
              <a:rPr lang="zh-CN" altLang="en-US" smtClean="0"/>
              <a:t>2017/7/4</a:t>
            </a:fld>
            <a:endParaRPr lang="zh-CN" altLang="en-US"/>
          </a:p>
        </p:txBody>
      </p:sp>
      <p:sp>
        <p:nvSpPr>
          <p:cNvPr id="9" name="灯片编号占位符 5"/>
          <p:cNvSpPr txBox="1"/>
          <p:nvPr userDrawn="1"/>
        </p:nvSpPr>
        <p:spPr>
          <a:xfrm>
            <a:off x="6457950" y="6356365"/>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FB967A-AC54-44B6-8B0B-7679BEC32999}" type="slidenum">
              <a:rPr lang="zh-CN" altLang="en-US" smtClean="0"/>
              <a:t>‹#›</a:t>
            </a:fld>
            <a:endParaRPr lang="zh-CN" altLang="en-US"/>
          </a:p>
        </p:txBody>
      </p:sp>
      <p:sp>
        <p:nvSpPr>
          <p:cNvPr id="10" name="标题 1"/>
          <p:cNvSpPr>
            <a:spLocks noGrp="1"/>
          </p:cNvSpPr>
          <p:nvPr>
            <p:ph type="title"/>
          </p:nvPr>
        </p:nvSpPr>
        <p:spPr>
          <a:xfrm>
            <a:off x="560719" y="103530"/>
            <a:ext cx="7548116" cy="595223"/>
          </a:xfrm>
        </p:spPr>
        <p:txBody>
          <a:bodyPr/>
          <a:lstStyle>
            <a:lvl1pPr>
              <a:defRPr sz="3000" b="1">
                <a:solidFill>
                  <a:schemeClr val="bg1"/>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dirty="0"/>
          </a:p>
        </p:txBody>
      </p:sp>
      <p:pic>
        <p:nvPicPr>
          <p:cNvPr id="11"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7464"/>
            <a:ext cx="9144000" cy="769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326188"/>
            <a:ext cx="9144000"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8384" y="6326188"/>
            <a:ext cx="711200" cy="544512"/>
          </a:xfrm>
          <a:prstGeom prst="rect">
            <a:avLst/>
          </a:prstGeom>
        </p:spPr>
      </p:pic>
      <p:sp>
        <p:nvSpPr>
          <p:cNvPr id="17" name="文本框 16"/>
          <p:cNvSpPr txBox="1"/>
          <p:nvPr userDrawn="1"/>
        </p:nvSpPr>
        <p:spPr>
          <a:xfrm>
            <a:off x="7721679" y="6362670"/>
            <a:ext cx="1107996" cy="461665"/>
          </a:xfrm>
          <a:prstGeom prst="rect">
            <a:avLst/>
          </a:prstGeom>
          <a:noFill/>
        </p:spPr>
        <p:txBody>
          <a:bodyPr wrap="none" rtlCol="0">
            <a:spAutoFit/>
          </a:bodyPr>
          <a:lstStyle/>
          <a:p>
            <a:r>
              <a:rPr lang="en-US" altLang="zh-CN" sz="2400" b="1" dirty="0" smtClean="0">
                <a:solidFill>
                  <a:schemeClr val="bg1"/>
                </a:solidFill>
                <a:latin typeface="微软雅黑" panose="020B0503020204020204" pitchFamily="34" charset="-122"/>
                <a:ea typeface="微软雅黑" panose="020B0503020204020204" pitchFamily="34" charset="-122"/>
              </a:rPr>
              <a:t>ASIPP</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2017/7/4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2017/7/4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2017/7/4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2017/7/4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2017/7/4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2017/7/4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2017/7/4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2F288E0-7875-42C4-84C8-98DBBD3BF4D2}" type="datetimeFigureOut">
              <a:rPr lang="zh-CN" altLang="en-US" smtClean="0"/>
              <a:t>2017/7/4</a:t>
            </a:fld>
            <a:endParaRPr lang="zh-CN" altLang="en-US"/>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0815"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0815"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0815"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2F288E0-7875-42C4-84C8-98DBBD3BF4D2}" type="datetimeFigureOut">
              <a:rPr lang="zh-CN" altLang="en-US" smtClean="0"/>
              <a:t>2017/7/4</a:t>
            </a:fld>
            <a:endParaRPr lang="zh-CN" altLang="en-US"/>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0815"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0815"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0815"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
          <p:cNvSpPr>
            <a:spLocks noGrp="1"/>
          </p:cNvSpPr>
          <p:nvPr>
            <p:ph type="title"/>
          </p:nvPr>
        </p:nvSpPr>
        <p:spPr>
          <a:xfrm>
            <a:off x="1258431" y="103530"/>
            <a:ext cx="6850403" cy="595223"/>
          </a:xfrm>
        </p:spPr>
        <p:txBody>
          <a:bodyPr>
            <a:normAutofit/>
          </a:bodyPr>
          <a:lstStyle/>
          <a:p>
            <a:pPr algn="ctr"/>
            <a:endParaRPr lang="zh-CN" altLang="en-US" sz="3600" dirty="0"/>
          </a:p>
        </p:txBody>
      </p:sp>
      <p:pic>
        <p:nvPicPr>
          <p:cNvPr id="5" name="图片 3" descr="图片1.jpg"/>
          <p:cNvPicPr>
            <a:picLocks noChangeAspect="1"/>
          </p:cNvPicPr>
          <p:nvPr/>
        </p:nvPicPr>
        <p:blipFill>
          <a:blip r:embed="rId2"/>
          <a:stretch>
            <a:fillRect/>
          </a:stretch>
        </p:blipFill>
        <p:spPr>
          <a:xfrm>
            <a:off x="0" y="0"/>
            <a:ext cx="9144000" cy="6858000"/>
          </a:xfrm>
          <a:prstGeom prst="rect">
            <a:avLst/>
          </a:prstGeom>
          <a:noFill/>
          <a:ln w="9525">
            <a:noFill/>
          </a:ln>
        </p:spPr>
      </p:pic>
      <p:sp>
        <p:nvSpPr>
          <p:cNvPr id="3" name="矩形 2"/>
          <p:cNvSpPr/>
          <p:nvPr/>
        </p:nvSpPr>
        <p:spPr>
          <a:xfrm>
            <a:off x="593001" y="1782040"/>
            <a:ext cx="7763347" cy="461665"/>
          </a:xfrm>
          <a:prstGeom prst="rect">
            <a:avLst/>
          </a:prstGeom>
        </p:spPr>
        <p:txBody>
          <a:bodyPr wrap="square">
            <a:spAutoFit/>
          </a:bodyPr>
          <a:lstStyle/>
          <a:p>
            <a:pPr algn="ctr"/>
            <a:r>
              <a:rPr lang="zh-CN" altLang="zh-CN" sz="2400" b="1" dirty="0">
                <a:latin typeface="微软雅黑" panose="020B0503020204020204" pitchFamily="34" charset="-122"/>
                <a:ea typeface="微软雅黑" panose="020B0503020204020204" pitchFamily="34" charset="-122"/>
              </a:rPr>
              <a:t>基于</a:t>
            </a:r>
            <a:r>
              <a:rPr lang="en-US" altLang="zh-CN" sz="2400" b="1" dirty="0">
                <a:latin typeface="微软雅黑" panose="020B0503020204020204" pitchFamily="34" charset="-122"/>
                <a:ea typeface="微软雅黑" panose="020B0503020204020204" pitchFamily="34" charset="-122"/>
              </a:rPr>
              <a:t>PLC</a:t>
            </a:r>
            <a:r>
              <a:rPr lang="zh-CN" altLang="zh-CN" sz="2400" b="1" dirty="0">
                <a:latin typeface="微软雅黑" panose="020B0503020204020204" pitchFamily="34" charset="-122"/>
                <a:ea typeface="微软雅黑" panose="020B0503020204020204" pitchFamily="34" charset="-122"/>
              </a:rPr>
              <a:t>和</a:t>
            </a:r>
            <a:r>
              <a:rPr lang="en-US" altLang="zh-CN" sz="2400" b="1" dirty="0" err="1">
                <a:latin typeface="微软雅黑" panose="020B0503020204020204" pitchFamily="34" charset="-122"/>
                <a:ea typeface="微软雅黑" panose="020B0503020204020204" pitchFamily="34" charset="-122"/>
              </a:rPr>
              <a:t>LabVIEW</a:t>
            </a:r>
            <a:r>
              <a:rPr lang="zh-CN" altLang="zh-CN" sz="2400" b="1" dirty="0">
                <a:latin typeface="微软雅黑" panose="020B0503020204020204" pitchFamily="34" charset="-122"/>
                <a:ea typeface="微软雅黑" panose="020B0503020204020204" pitchFamily="34" charset="-122"/>
              </a:rPr>
              <a:t>智慧农业</a:t>
            </a:r>
            <a:r>
              <a:rPr lang="zh-CN" altLang="zh-CN" sz="2400" b="1" dirty="0" smtClean="0">
                <a:latin typeface="微软雅黑" panose="020B0503020204020204" pitchFamily="34" charset="-122"/>
                <a:ea typeface="微软雅黑" panose="020B0503020204020204" pitchFamily="34" charset="-122"/>
              </a:rPr>
              <a:t>监</a:t>
            </a:r>
            <a:r>
              <a:rPr lang="zh-CN" altLang="en-US" sz="2400" b="1" dirty="0">
                <a:latin typeface="微软雅黑" panose="020B0503020204020204" pitchFamily="34" charset="-122"/>
                <a:ea typeface="微软雅黑" panose="020B0503020204020204" pitchFamily="34" charset="-122"/>
              </a:rPr>
              <a:t>统</a:t>
            </a:r>
            <a:r>
              <a:rPr lang="zh-CN" altLang="zh-CN" sz="2400" b="1" dirty="0" smtClean="0">
                <a:latin typeface="微软雅黑" panose="020B0503020204020204" pitchFamily="34" charset="-122"/>
                <a:ea typeface="微软雅黑" panose="020B0503020204020204" pitchFamily="34" charset="-122"/>
              </a:rPr>
              <a:t>系统</a:t>
            </a:r>
            <a:r>
              <a:rPr lang="zh-CN" altLang="zh-CN" sz="2400" b="1" dirty="0">
                <a:latin typeface="微软雅黑" panose="020B0503020204020204" pitchFamily="34" charset="-122"/>
                <a:ea typeface="微软雅黑" panose="020B0503020204020204" pitchFamily="34" charset="-122"/>
              </a:rPr>
              <a:t>的设计与</a:t>
            </a:r>
            <a:r>
              <a:rPr lang="zh-CN" altLang="zh-CN" sz="2400" b="1" dirty="0" smtClean="0">
                <a:latin typeface="微软雅黑" panose="020B0503020204020204" pitchFamily="34" charset="-122"/>
                <a:ea typeface="微软雅黑" panose="020B0503020204020204" pitchFamily="34" charset="-122"/>
              </a:rPr>
              <a:t>实现</a:t>
            </a:r>
            <a:endParaRPr lang="zh-CN" altLang="zh-CN" sz="2400" b="1" dirty="0">
              <a:latin typeface="微软雅黑" panose="020B0503020204020204" pitchFamily="34" charset="-122"/>
              <a:ea typeface="微软雅黑" panose="020B0503020204020204" pitchFamily="34" charset="-122"/>
            </a:endParaRPr>
          </a:p>
        </p:txBody>
      </p:sp>
      <p:sp>
        <p:nvSpPr>
          <p:cNvPr id="2" name="文本框 1"/>
          <p:cNvSpPr txBox="1"/>
          <p:nvPr/>
        </p:nvSpPr>
        <p:spPr>
          <a:xfrm>
            <a:off x="2906162" y="4025745"/>
            <a:ext cx="2720617" cy="1323439"/>
          </a:xfrm>
          <a:prstGeom prst="rect">
            <a:avLst/>
          </a:prstGeom>
          <a:noFill/>
        </p:spPr>
        <p:txBody>
          <a:bodyPr wrap="none" rtlCol="0">
            <a:spAutoFit/>
          </a:bodyPr>
          <a:lstStyle/>
          <a:p>
            <a:pPr>
              <a:lnSpc>
                <a:spcPct val="200000"/>
              </a:lnSpc>
            </a:pPr>
            <a:r>
              <a:rPr lang="zh-CN" altLang="en-US" sz="2000" b="1" dirty="0" smtClean="0">
                <a:latin typeface="微软雅黑" panose="020B0503020204020204" pitchFamily="34" charset="-122"/>
                <a:ea typeface="微软雅黑" panose="020B0503020204020204" pitchFamily="34" charset="-122"/>
              </a:rPr>
              <a:t>报告人：       刘少清</a:t>
            </a:r>
            <a:endParaRPr lang="en-US" altLang="zh-CN" sz="2000" b="1" dirty="0" smtClean="0">
              <a:latin typeface="微软雅黑" panose="020B0503020204020204" pitchFamily="34" charset="-122"/>
              <a:ea typeface="微软雅黑" panose="020B0503020204020204" pitchFamily="34" charset="-122"/>
            </a:endParaRPr>
          </a:p>
          <a:p>
            <a:pPr>
              <a:lnSpc>
                <a:spcPct val="200000"/>
              </a:lnSpc>
            </a:pPr>
            <a:r>
              <a:rPr lang="zh-CN" altLang="en-US" sz="2000" b="1" dirty="0">
                <a:latin typeface="微软雅黑" panose="020B0503020204020204" pitchFamily="34" charset="-122"/>
                <a:ea typeface="微软雅黑" panose="020B0503020204020204" pitchFamily="34" charset="-122"/>
              </a:rPr>
              <a:t>报告</a:t>
            </a:r>
            <a:r>
              <a:rPr lang="zh-CN" altLang="en-US" sz="2000" b="1" dirty="0" smtClean="0">
                <a:latin typeface="微软雅黑" panose="020B0503020204020204" pitchFamily="34" charset="-122"/>
                <a:ea typeface="微软雅黑" panose="020B0503020204020204" pitchFamily="34" charset="-122"/>
              </a:rPr>
              <a:t>时间：  </a:t>
            </a:r>
            <a:r>
              <a:rPr lang="en-US" altLang="zh-CN" sz="2000" b="1" dirty="0" smtClean="0">
                <a:latin typeface="微软雅黑" panose="020B0503020204020204" pitchFamily="34" charset="-122"/>
                <a:ea typeface="微软雅黑" panose="020B0503020204020204" pitchFamily="34" charset="-122"/>
              </a:rPr>
              <a:t>2017.7.3</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2 </a:t>
            </a:r>
            <a:r>
              <a:rPr lang="zh-CN" altLang="en-US" dirty="0"/>
              <a:t>预期功能</a:t>
            </a:r>
          </a:p>
        </p:txBody>
      </p:sp>
      <p:sp>
        <p:nvSpPr>
          <p:cNvPr id="5" name="文本框 41"/>
          <p:cNvSpPr txBox="1">
            <a:spLocks noChangeArrowheads="1"/>
          </p:cNvSpPr>
          <p:nvPr/>
        </p:nvSpPr>
        <p:spPr bwMode="auto">
          <a:xfrm>
            <a:off x="1155488" y="2296625"/>
            <a:ext cx="17708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b="1" dirty="0" smtClean="0">
                <a:latin typeface="微软雅黑" panose="020B0503020204020204" pitchFamily="34" charset="-122"/>
                <a:ea typeface="微软雅黑" panose="020B0503020204020204" pitchFamily="34" charset="-122"/>
              </a:rPr>
              <a:t>系统报警管理</a:t>
            </a:r>
            <a:endParaRPr lang="zh-CN" altLang="en-US" sz="2000" b="1" dirty="0">
              <a:latin typeface="微软雅黑" panose="020B0503020204020204" pitchFamily="34" charset="-122"/>
              <a:ea typeface="微软雅黑" panose="020B0503020204020204" pitchFamily="34" charset="-122"/>
            </a:endParaRPr>
          </a:p>
        </p:txBody>
      </p:sp>
      <p:sp>
        <p:nvSpPr>
          <p:cNvPr id="6" name="Round Same Side Corner Rectangle 154"/>
          <p:cNvSpPr/>
          <p:nvPr/>
        </p:nvSpPr>
        <p:spPr>
          <a:xfrm>
            <a:off x="1044764" y="2266950"/>
            <a:ext cx="2000250" cy="419100"/>
          </a:xfrm>
          <a:prstGeom prst="round2SameRect">
            <a:avLst/>
          </a:prstGeom>
          <a:noFill/>
          <a:ln w="28575">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en-US" sz="1200" b="1" noProof="1">
              <a:solidFill>
                <a:schemeClr val="tx1">
                  <a:lumMod val="75000"/>
                  <a:lumOff val="25000"/>
                </a:schemeClr>
              </a:solidFill>
            </a:endParaRPr>
          </a:p>
        </p:txBody>
      </p:sp>
      <p:sp>
        <p:nvSpPr>
          <p:cNvPr id="7" name="Freeform 57"/>
          <p:cNvSpPr>
            <a:spLocks noEditPoints="1" noChangeArrowheads="1"/>
          </p:cNvSpPr>
          <p:nvPr/>
        </p:nvSpPr>
        <p:spPr bwMode="auto">
          <a:xfrm>
            <a:off x="1863725" y="1494544"/>
            <a:ext cx="406400" cy="406400"/>
          </a:xfrm>
          <a:custGeom>
            <a:avLst/>
            <a:gdLst>
              <a:gd name="T0" fmla="*/ 2147483647 w 55"/>
              <a:gd name="T1" fmla="*/ 1692559942 h 55"/>
              <a:gd name="T2" fmla="*/ 2147483647 w 55"/>
              <a:gd name="T3" fmla="*/ 1801755927 h 55"/>
              <a:gd name="T4" fmla="*/ 2147483647 w 55"/>
              <a:gd name="T5" fmla="*/ 1856353920 h 55"/>
              <a:gd name="T6" fmla="*/ 2147483647 w 55"/>
              <a:gd name="T7" fmla="*/ 2020147898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020147898 w 55"/>
              <a:gd name="T19" fmla="*/ 2147483647 h 55"/>
              <a:gd name="T20" fmla="*/ 1801755927 w 55"/>
              <a:gd name="T21" fmla="*/ 2147483647 h 55"/>
              <a:gd name="T22" fmla="*/ 1747157935 w 55"/>
              <a:gd name="T23" fmla="*/ 2147483647 h 55"/>
              <a:gd name="T24" fmla="*/ 1692559942 w 55"/>
              <a:gd name="T25" fmla="*/ 2147483647 h 55"/>
              <a:gd name="T26" fmla="*/ 1255768611 w 55"/>
              <a:gd name="T27" fmla="*/ 2147483647 h 55"/>
              <a:gd name="T28" fmla="*/ 1201170618 w 55"/>
              <a:gd name="T29" fmla="*/ 2147483647 h 55"/>
              <a:gd name="T30" fmla="*/ 1146572625 w 55"/>
              <a:gd name="T31" fmla="*/ 2147483647 h 55"/>
              <a:gd name="T32" fmla="*/ 982778647 w 55"/>
              <a:gd name="T33" fmla="*/ 2147483647 h 55"/>
              <a:gd name="T34" fmla="*/ 709781295 w 55"/>
              <a:gd name="T35" fmla="*/ 2147483647 h 55"/>
              <a:gd name="T36" fmla="*/ 655183302 w 55"/>
              <a:gd name="T37" fmla="*/ 2147483647 h 55"/>
              <a:gd name="T38" fmla="*/ 600585309 w 55"/>
              <a:gd name="T39" fmla="*/ 2147483647 h 55"/>
              <a:gd name="T40" fmla="*/ 272989964 w 55"/>
              <a:gd name="T41" fmla="*/ 2147483647 h 55"/>
              <a:gd name="T42" fmla="*/ 272989964 w 55"/>
              <a:gd name="T43" fmla="*/ 2147483647 h 55"/>
              <a:gd name="T44" fmla="*/ 272989964 w 55"/>
              <a:gd name="T45" fmla="*/ 2147483647 h 55"/>
              <a:gd name="T46" fmla="*/ 491389324 w 55"/>
              <a:gd name="T47" fmla="*/ 2020147898 h 55"/>
              <a:gd name="T48" fmla="*/ 382193338 w 55"/>
              <a:gd name="T49" fmla="*/ 1801755927 h 55"/>
              <a:gd name="T50" fmla="*/ 54597993 w 55"/>
              <a:gd name="T51" fmla="*/ 1801755927 h 55"/>
              <a:gd name="T52" fmla="*/ 0 w 55"/>
              <a:gd name="T53" fmla="*/ 1692559942 h 55"/>
              <a:gd name="T54" fmla="*/ 0 w 55"/>
              <a:gd name="T55" fmla="*/ 1255768611 h 55"/>
              <a:gd name="T56" fmla="*/ 54597993 w 55"/>
              <a:gd name="T57" fmla="*/ 1201170618 h 55"/>
              <a:gd name="T58" fmla="*/ 382193338 w 55"/>
              <a:gd name="T59" fmla="*/ 1146572625 h 55"/>
              <a:gd name="T60" fmla="*/ 491389324 w 55"/>
              <a:gd name="T61" fmla="*/ 982778647 h 55"/>
              <a:gd name="T62" fmla="*/ 272989964 w 55"/>
              <a:gd name="T63" fmla="*/ 709781295 h 55"/>
              <a:gd name="T64" fmla="*/ 272989964 w 55"/>
              <a:gd name="T65" fmla="*/ 655183302 h 55"/>
              <a:gd name="T66" fmla="*/ 272989964 w 55"/>
              <a:gd name="T67" fmla="*/ 600585309 h 55"/>
              <a:gd name="T68" fmla="*/ 655183302 w 55"/>
              <a:gd name="T69" fmla="*/ 272989964 h 55"/>
              <a:gd name="T70" fmla="*/ 709781295 w 55"/>
              <a:gd name="T71" fmla="*/ 272989964 h 55"/>
              <a:gd name="T72" fmla="*/ 982778647 w 55"/>
              <a:gd name="T73" fmla="*/ 491389324 h 55"/>
              <a:gd name="T74" fmla="*/ 1146572625 w 55"/>
              <a:gd name="T75" fmla="*/ 436791331 h 55"/>
              <a:gd name="T76" fmla="*/ 1201170618 w 55"/>
              <a:gd name="T77" fmla="*/ 54597993 h 55"/>
              <a:gd name="T78" fmla="*/ 1255768611 w 55"/>
              <a:gd name="T79" fmla="*/ 0 h 55"/>
              <a:gd name="T80" fmla="*/ 1692559942 w 55"/>
              <a:gd name="T81" fmla="*/ 0 h 55"/>
              <a:gd name="T82" fmla="*/ 1747157935 w 55"/>
              <a:gd name="T83" fmla="*/ 54597993 h 55"/>
              <a:gd name="T84" fmla="*/ 1801755927 w 55"/>
              <a:gd name="T85" fmla="*/ 436791331 h 55"/>
              <a:gd name="T86" fmla="*/ 2020147898 w 55"/>
              <a:gd name="T87" fmla="*/ 491389324 h 55"/>
              <a:gd name="T88" fmla="*/ 2147483647 w 55"/>
              <a:gd name="T89" fmla="*/ 272989964 h 55"/>
              <a:gd name="T90" fmla="*/ 2147483647 w 55"/>
              <a:gd name="T91" fmla="*/ 272989964 h 55"/>
              <a:gd name="T92" fmla="*/ 2147483647 w 55"/>
              <a:gd name="T93" fmla="*/ 272989964 h 55"/>
              <a:gd name="T94" fmla="*/ 2147483647 w 55"/>
              <a:gd name="T95" fmla="*/ 600585309 h 55"/>
              <a:gd name="T96" fmla="*/ 2147483647 w 55"/>
              <a:gd name="T97" fmla="*/ 655183302 h 55"/>
              <a:gd name="T98" fmla="*/ 2147483647 w 55"/>
              <a:gd name="T99" fmla="*/ 709781295 h 55"/>
              <a:gd name="T100" fmla="*/ 2147483647 w 55"/>
              <a:gd name="T101" fmla="*/ 982778647 h 55"/>
              <a:gd name="T102" fmla="*/ 2147483647 w 55"/>
              <a:gd name="T103" fmla="*/ 1146572625 h 55"/>
              <a:gd name="T104" fmla="*/ 2147483647 w 55"/>
              <a:gd name="T105" fmla="*/ 1201170618 h 55"/>
              <a:gd name="T106" fmla="*/ 2147483647 w 55"/>
              <a:gd name="T107" fmla="*/ 1255768611 h 55"/>
              <a:gd name="T108" fmla="*/ 2147483647 w 55"/>
              <a:gd name="T109" fmla="*/ 1692559942 h 55"/>
              <a:gd name="T110" fmla="*/ 1474160582 w 55"/>
              <a:gd name="T111" fmla="*/ 982778647 h 55"/>
              <a:gd name="T112" fmla="*/ 982778647 w 55"/>
              <a:gd name="T113" fmla="*/ 1474160582 h 55"/>
              <a:gd name="T114" fmla="*/ 1474160582 w 55"/>
              <a:gd name="T115" fmla="*/ 1965549905 h 55"/>
              <a:gd name="T116" fmla="*/ 1965549905 w 55"/>
              <a:gd name="T117" fmla="*/ 1474160582 h 55"/>
              <a:gd name="T118" fmla="*/ 1474160582 w 55"/>
              <a:gd name="T119" fmla="*/ 982778647 h 5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rgbClr val="F4726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 name="文本框 70"/>
          <p:cNvSpPr txBox="1">
            <a:spLocks noChangeArrowheads="1"/>
          </p:cNvSpPr>
          <p:nvPr/>
        </p:nvSpPr>
        <p:spPr bwMode="auto">
          <a:xfrm>
            <a:off x="1036827" y="4647069"/>
            <a:ext cx="20081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b="1" dirty="0" smtClean="0">
                <a:latin typeface="微软雅黑" panose="020B0503020204020204" pitchFamily="34" charset="-122"/>
                <a:ea typeface="微软雅黑" panose="020B0503020204020204" pitchFamily="34" charset="-122"/>
              </a:rPr>
              <a:t>数据存储与查询</a:t>
            </a:r>
            <a:endParaRPr lang="zh-CN" altLang="en-US" sz="2000" b="1" dirty="0">
              <a:latin typeface="微软雅黑" panose="020B0503020204020204" pitchFamily="34" charset="-122"/>
              <a:ea typeface="微软雅黑" panose="020B0503020204020204" pitchFamily="34" charset="-122"/>
            </a:endParaRPr>
          </a:p>
        </p:txBody>
      </p:sp>
      <p:sp>
        <p:nvSpPr>
          <p:cNvPr id="9" name="Round Same Side Corner Rectangle 154"/>
          <p:cNvSpPr/>
          <p:nvPr/>
        </p:nvSpPr>
        <p:spPr>
          <a:xfrm>
            <a:off x="1044764" y="4627199"/>
            <a:ext cx="2000250" cy="419100"/>
          </a:xfrm>
          <a:prstGeom prst="round2SameRect">
            <a:avLst/>
          </a:prstGeom>
          <a:noFill/>
          <a:ln w="28575">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en-US" sz="1200" b="1" noProof="1">
              <a:solidFill>
                <a:schemeClr val="tx1">
                  <a:lumMod val="75000"/>
                  <a:lumOff val="25000"/>
                </a:schemeClr>
              </a:solidFill>
            </a:endParaRPr>
          </a:p>
        </p:txBody>
      </p:sp>
      <p:sp>
        <p:nvSpPr>
          <p:cNvPr id="10" name="Freeform 178"/>
          <p:cNvSpPr>
            <a:spLocks noEditPoints="1" noChangeArrowheads="1"/>
          </p:cNvSpPr>
          <p:nvPr/>
        </p:nvSpPr>
        <p:spPr bwMode="auto">
          <a:xfrm>
            <a:off x="1778000" y="3930397"/>
            <a:ext cx="492125" cy="323850"/>
          </a:xfrm>
          <a:custGeom>
            <a:avLst/>
            <a:gdLst>
              <a:gd name="T0" fmla="*/ 1532829213 w 158"/>
              <a:gd name="T1" fmla="*/ 881334643 h 119"/>
              <a:gd name="T2" fmla="*/ 0 w 158"/>
              <a:gd name="T3" fmla="*/ 881334643 h 119"/>
              <a:gd name="T4" fmla="*/ 0 w 158"/>
              <a:gd name="T5" fmla="*/ 0 h 119"/>
              <a:gd name="T6" fmla="*/ 87311696 w 158"/>
              <a:gd name="T7" fmla="*/ 0 h 119"/>
              <a:gd name="T8" fmla="*/ 87311696 w 158"/>
              <a:gd name="T9" fmla="*/ 799865957 h 119"/>
              <a:gd name="T10" fmla="*/ 1532829213 w 158"/>
              <a:gd name="T11" fmla="*/ 799865957 h 119"/>
              <a:gd name="T12" fmla="*/ 1532829213 w 158"/>
              <a:gd name="T13" fmla="*/ 881334643 h 119"/>
              <a:gd name="T14" fmla="*/ 485073285 w 158"/>
              <a:gd name="T15" fmla="*/ 733210007 h 119"/>
              <a:gd name="T16" fmla="*/ 281342879 w 158"/>
              <a:gd name="T17" fmla="*/ 733210007 h 119"/>
              <a:gd name="T18" fmla="*/ 281342879 w 158"/>
              <a:gd name="T19" fmla="*/ 444371186 h 119"/>
              <a:gd name="T20" fmla="*/ 485073285 w 158"/>
              <a:gd name="T21" fmla="*/ 444371186 h 119"/>
              <a:gd name="T22" fmla="*/ 485073285 w 158"/>
              <a:gd name="T23" fmla="*/ 733210007 h 119"/>
              <a:gd name="T24" fmla="*/ 756713826 w 158"/>
              <a:gd name="T25" fmla="*/ 733210007 h 119"/>
              <a:gd name="T26" fmla="*/ 572384981 w 158"/>
              <a:gd name="T27" fmla="*/ 733210007 h 119"/>
              <a:gd name="T28" fmla="*/ 572384981 w 158"/>
              <a:gd name="T29" fmla="*/ 140716907 h 119"/>
              <a:gd name="T30" fmla="*/ 756713826 w 158"/>
              <a:gd name="T31" fmla="*/ 140716907 h 119"/>
              <a:gd name="T32" fmla="*/ 756713826 w 158"/>
              <a:gd name="T33" fmla="*/ 733210007 h 119"/>
              <a:gd name="T34" fmla="*/ 1057458266 w 158"/>
              <a:gd name="T35" fmla="*/ 733210007 h 119"/>
              <a:gd name="T36" fmla="*/ 863430198 w 158"/>
              <a:gd name="T37" fmla="*/ 733210007 h 119"/>
              <a:gd name="T38" fmla="*/ 863430198 w 158"/>
              <a:gd name="T39" fmla="*/ 288841543 h 119"/>
              <a:gd name="T40" fmla="*/ 1057458266 w 158"/>
              <a:gd name="T41" fmla="*/ 288841543 h 119"/>
              <a:gd name="T42" fmla="*/ 1057458266 w 158"/>
              <a:gd name="T43" fmla="*/ 733210007 h 119"/>
              <a:gd name="T44" fmla="*/ 1348500368 w 158"/>
              <a:gd name="T45" fmla="*/ 733210007 h 119"/>
              <a:gd name="T46" fmla="*/ 1154472300 w 158"/>
              <a:gd name="T47" fmla="*/ 733210007 h 119"/>
              <a:gd name="T48" fmla="*/ 1154472300 w 158"/>
              <a:gd name="T49" fmla="*/ 81468686 h 119"/>
              <a:gd name="T50" fmla="*/ 1348500368 w 158"/>
              <a:gd name="T51" fmla="*/ 81468686 h 119"/>
              <a:gd name="T52" fmla="*/ 1348500368 w 158"/>
              <a:gd name="T53" fmla="*/ 733210007 h 1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29B9A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圆角矩形 13"/>
          <p:cNvSpPr/>
          <p:nvPr/>
        </p:nvSpPr>
        <p:spPr>
          <a:xfrm>
            <a:off x="3775295" y="1494544"/>
            <a:ext cx="4852657" cy="1178866"/>
          </a:xfrm>
          <a:prstGeom prst="roundRect">
            <a:avLst>
              <a:gd name="adj" fmla="val 10448"/>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14"/>
          <p:cNvSpPr txBox="1"/>
          <p:nvPr/>
        </p:nvSpPr>
        <p:spPr>
          <a:xfrm>
            <a:off x="3800966" y="1622312"/>
            <a:ext cx="4801314" cy="923330"/>
          </a:xfrm>
          <a:prstGeom prst="rect">
            <a:avLst/>
          </a:prstGeom>
          <a:noFill/>
        </p:spPr>
        <p:txBody>
          <a:bodyPr wrap="none" rtlCol="0">
            <a:spAutoFit/>
          </a:bodyPr>
          <a:lstStyle/>
          <a:p>
            <a:r>
              <a:rPr lang="zh-CN" altLang="en-US" dirty="0" smtClean="0">
                <a:latin typeface="微软雅黑" panose="020B0503020204020204" pitchFamily="34" charset="-122"/>
                <a:ea typeface="微软雅黑" panose="020B0503020204020204" pitchFamily="34" charset="-122"/>
              </a:rPr>
              <a:t>通过与预先设定的环境阈值进行比对，判断系</a:t>
            </a:r>
            <a:endParaRPr lang="en-US" altLang="zh-CN" dirty="0" smtClean="0">
              <a:latin typeface="微软雅黑" panose="020B0503020204020204" pitchFamily="34" charset="-122"/>
              <a:ea typeface="微软雅黑" panose="020B0503020204020204" pitchFamily="34" charset="-122"/>
            </a:endParaRPr>
          </a:p>
          <a:p>
            <a:r>
              <a:rPr lang="zh-CN" altLang="en-US" dirty="0" smtClean="0">
                <a:latin typeface="微软雅黑" panose="020B0503020204020204" pitchFamily="34" charset="-122"/>
                <a:ea typeface="微软雅黑" panose="020B0503020204020204" pitchFamily="34" charset="-122"/>
              </a:rPr>
              <a:t>统环境是否危害植物成长，从而控制相应执行</a:t>
            </a:r>
            <a:endParaRPr lang="en-US" altLang="zh-CN" dirty="0" smtClean="0">
              <a:latin typeface="微软雅黑" panose="020B0503020204020204" pitchFamily="34" charset="-122"/>
              <a:ea typeface="微软雅黑" panose="020B0503020204020204" pitchFamily="34" charset="-122"/>
            </a:endParaRPr>
          </a:p>
          <a:p>
            <a:r>
              <a:rPr lang="zh-CN" altLang="en-US" dirty="0" smtClean="0">
                <a:latin typeface="微软雅黑" panose="020B0503020204020204" pitchFamily="34" charset="-122"/>
                <a:ea typeface="微软雅黑" panose="020B0503020204020204" pitchFamily="34" charset="-122"/>
              </a:rPr>
              <a:t>器发生动作，实现自动控制</a:t>
            </a:r>
            <a:endParaRPr lang="zh-CN" altLang="en-US" dirty="0">
              <a:latin typeface="微软雅黑" panose="020B0503020204020204" pitchFamily="34" charset="-122"/>
              <a:ea typeface="微软雅黑" panose="020B0503020204020204" pitchFamily="34" charset="-122"/>
            </a:endParaRPr>
          </a:p>
        </p:txBody>
      </p:sp>
      <p:sp>
        <p:nvSpPr>
          <p:cNvPr id="16" name="圆角矩形 15"/>
          <p:cNvSpPr/>
          <p:nvPr/>
        </p:nvSpPr>
        <p:spPr>
          <a:xfrm>
            <a:off x="3732040" y="3930397"/>
            <a:ext cx="4852657" cy="1181931"/>
          </a:xfrm>
          <a:prstGeom prst="roundRect">
            <a:avLst>
              <a:gd name="adj" fmla="val 10448"/>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文本框 16"/>
          <p:cNvSpPr txBox="1"/>
          <p:nvPr/>
        </p:nvSpPr>
        <p:spPr>
          <a:xfrm>
            <a:off x="3732040" y="4175828"/>
            <a:ext cx="184731" cy="369332"/>
          </a:xfrm>
          <a:prstGeom prst="rect">
            <a:avLst/>
          </a:prstGeom>
          <a:noFill/>
        </p:spPr>
        <p:txBody>
          <a:bodyPr wrap="none" rtlCol="0">
            <a:spAutoFit/>
          </a:bodyPr>
          <a:lstStyle/>
          <a:p>
            <a:endParaRPr lang="zh-CN" altLang="en-US" dirty="0">
              <a:latin typeface="微软雅黑" panose="020B0503020204020204" pitchFamily="34" charset="-122"/>
              <a:ea typeface="微软雅黑" panose="020B0503020204020204" pitchFamily="34" charset="-122"/>
            </a:endParaRPr>
          </a:p>
        </p:txBody>
      </p:sp>
      <p:sp>
        <p:nvSpPr>
          <p:cNvPr id="2" name="文本框 1"/>
          <p:cNvSpPr txBox="1"/>
          <p:nvPr/>
        </p:nvSpPr>
        <p:spPr>
          <a:xfrm>
            <a:off x="3710422" y="4046161"/>
            <a:ext cx="4895892" cy="923330"/>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系统运行</a:t>
            </a:r>
            <a:r>
              <a:rPr lang="zh-CN" altLang="en-US" dirty="0" smtClean="0">
                <a:latin typeface="微软雅黑" panose="020B0503020204020204" pitchFamily="34" charset="-122"/>
                <a:ea typeface="微软雅黑" panose="020B0503020204020204" pitchFamily="34" charset="-122"/>
              </a:rPr>
              <a:t>采集的</a:t>
            </a:r>
            <a:r>
              <a:rPr lang="zh-CN" altLang="en-US" dirty="0">
                <a:latin typeface="微软雅黑" panose="020B0503020204020204" pitchFamily="34" charset="-122"/>
                <a:ea typeface="微软雅黑" panose="020B0503020204020204" pitchFamily="34" charset="-122"/>
              </a:rPr>
              <a:t>实时数据都将存储到</a:t>
            </a:r>
            <a:r>
              <a:rPr lang="en-US" altLang="zh-CN" dirty="0" smtClean="0">
                <a:latin typeface="微软雅黑" panose="020B0503020204020204" pitchFamily="34" charset="-122"/>
                <a:ea typeface="微软雅黑" panose="020B0503020204020204" pitchFamily="34" charset="-122"/>
              </a:rPr>
              <a:t>MySQL</a:t>
            </a:r>
            <a:r>
              <a:rPr lang="zh-CN" altLang="en-US" dirty="0" smtClean="0">
                <a:latin typeface="微软雅黑" panose="020B0503020204020204" pitchFamily="34" charset="-122"/>
                <a:ea typeface="微软雅黑" panose="020B0503020204020204" pitchFamily="34" charset="-122"/>
              </a:rPr>
              <a:t>数</a:t>
            </a:r>
            <a:endParaRPr lang="en-US" altLang="zh-CN" dirty="0" smtClean="0">
              <a:latin typeface="微软雅黑" panose="020B0503020204020204" pitchFamily="34" charset="-122"/>
              <a:ea typeface="微软雅黑" panose="020B0503020204020204" pitchFamily="34" charset="-122"/>
            </a:endParaRPr>
          </a:p>
          <a:p>
            <a:r>
              <a:rPr lang="zh-CN" altLang="en-US" dirty="0" smtClean="0">
                <a:latin typeface="微软雅黑" panose="020B0503020204020204" pitchFamily="34" charset="-122"/>
                <a:ea typeface="微软雅黑" panose="020B0503020204020204" pitchFamily="34" charset="-122"/>
              </a:rPr>
              <a:t>据库中</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同时可通过设置时间范围对数据库数据</a:t>
            </a:r>
            <a:endParaRPr lang="en-US" altLang="zh-CN" dirty="0" smtClean="0">
              <a:latin typeface="微软雅黑" panose="020B0503020204020204" pitchFamily="34" charset="-122"/>
              <a:ea typeface="微软雅黑" panose="020B0503020204020204" pitchFamily="34" charset="-122"/>
            </a:endParaRPr>
          </a:p>
          <a:p>
            <a:r>
              <a:rPr lang="zh-CN" altLang="en-US" dirty="0" smtClean="0">
                <a:latin typeface="微软雅黑" panose="020B0503020204020204" pitchFamily="34" charset="-122"/>
                <a:ea typeface="微软雅黑" panose="020B0503020204020204" pitchFamily="34" charset="-122"/>
              </a:rPr>
              <a:t>进行检索</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15850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endParaRPr lang="zh-CN" altLang="en-US"/>
          </a:p>
        </p:txBody>
      </p:sp>
      <p:sp>
        <p:nvSpPr>
          <p:cNvPr id="4" name="Text Placeholder 3"/>
          <p:cNvSpPr txBox="1">
            <a:spLocks noChangeArrowheads="1"/>
          </p:cNvSpPr>
          <p:nvPr/>
        </p:nvSpPr>
        <p:spPr bwMode="auto">
          <a:xfrm>
            <a:off x="1299126" y="2436309"/>
            <a:ext cx="1641475" cy="177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en-US" sz="11500" b="1" dirty="0" smtClean="0">
                <a:solidFill>
                  <a:srgbClr val="A9D18E"/>
                </a:solidFill>
                <a:latin typeface="Arial" panose="020B0604020202020204" pitchFamily="34" charset="0"/>
              </a:rPr>
              <a:t>03</a:t>
            </a:r>
            <a:endParaRPr lang="en-US" altLang="en-US" sz="11500" b="1" dirty="0">
              <a:solidFill>
                <a:srgbClr val="A9D18E"/>
              </a:solidFill>
              <a:latin typeface="Arial" panose="020B0604020202020204" pitchFamily="34" charset="0"/>
            </a:endParaRPr>
          </a:p>
        </p:txBody>
      </p:sp>
      <p:sp>
        <p:nvSpPr>
          <p:cNvPr id="5" name="文本框 48"/>
          <p:cNvSpPr txBox="1">
            <a:spLocks noChangeArrowheads="1"/>
          </p:cNvSpPr>
          <p:nvPr/>
        </p:nvSpPr>
        <p:spPr bwMode="auto">
          <a:xfrm>
            <a:off x="3183488" y="3177671"/>
            <a:ext cx="4336872" cy="707886"/>
          </a:xfrm>
          <a:prstGeom prst="rect">
            <a:avLst/>
          </a:prstGeom>
          <a:solidFill>
            <a:srgbClr val="0070C0"/>
          </a:solidFill>
          <a:ln>
            <a:noFill/>
          </a:ln>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eaLnBrk="1" hangingPunct="1"/>
            <a:r>
              <a:rPr lang="zh-CN" altLang="en-US" sz="4000" b="1" dirty="0" smtClean="0">
                <a:solidFill>
                  <a:schemeClr val="bg1"/>
                </a:solidFill>
                <a:latin typeface="微软雅黑" panose="020B0503020204020204" pitchFamily="34" charset="-122"/>
                <a:ea typeface="微软雅黑" panose="020B0503020204020204" pitchFamily="34" charset="-122"/>
              </a:rPr>
              <a:t>系统总体结构设计</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6" name="文本框 49"/>
          <p:cNvSpPr txBox="1">
            <a:spLocks noChangeArrowheads="1"/>
          </p:cNvSpPr>
          <p:nvPr/>
        </p:nvSpPr>
        <p:spPr bwMode="auto">
          <a:xfrm>
            <a:off x="3148914" y="2780796"/>
            <a:ext cx="2371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b="1" i="1" dirty="0">
                <a:latin typeface="Arial" panose="020B0604020202020204" pitchFamily="34" charset="0"/>
              </a:rPr>
              <a:t>Part Three</a:t>
            </a:r>
          </a:p>
        </p:txBody>
      </p:sp>
    </p:spTree>
    <p:extLst>
      <p:ext uri="{BB962C8B-B14F-4D97-AF65-F5344CB8AC3E}">
        <p14:creationId xmlns:p14="http://schemas.microsoft.com/office/powerpoint/2010/main" val="2323434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3.1 </a:t>
            </a:r>
            <a:r>
              <a:rPr lang="zh-CN" altLang="en-US" dirty="0" smtClean="0"/>
              <a:t>系统框架</a:t>
            </a:r>
            <a:endParaRPr lang="zh-CN" altLang="en-US" dirty="0"/>
          </a:p>
        </p:txBody>
      </p:sp>
      <p:sp>
        <p:nvSpPr>
          <p:cNvPr id="4" name="圆角矩形 3"/>
          <p:cNvSpPr/>
          <p:nvPr/>
        </p:nvSpPr>
        <p:spPr>
          <a:xfrm>
            <a:off x="560719" y="1714121"/>
            <a:ext cx="714375" cy="2981421"/>
          </a:xfrm>
          <a:prstGeom prst="roundRect">
            <a:avLst>
              <a:gd name="adj" fmla="val 8667"/>
            </a:avLst>
          </a:prstGeom>
          <a:solidFill>
            <a:schemeClr val="accent3">
              <a:lumMod val="20000"/>
              <a:lumOff val="80000"/>
            </a:schemeClr>
          </a:solidFill>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dirty="0"/>
          </a:p>
        </p:txBody>
      </p:sp>
      <p:sp>
        <p:nvSpPr>
          <p:cNvPr id="5" name="文本框 4"/>
          <p:cNvSpPr txBox="1"/>
          <p:nvPr/>
        </p:nvSpPr>
        <p:spPr>
          <a:xfrm>
            <a:off x="689609" y="2480596"/>
            <a:ext cx="461665" cy="1458091"/>
          </a:xfrm>
          <a:prstGeom prst="rect">
            <a:avLst/>
          </a:prstGeom>
          <a:noFill/>
        </p:spPr>
        <p:txBody>
          <a:bodyPr vert="eaVert" wrap="none" rtlCol="0">
            <a:spAutoFit/>
          </a:bodyPr>
          <a:lstStyle/>
          <a:p>
            <a:r>
              <a:rPr lang="zh-CN" altLang="en-US" b="1" dirty="0" smtClean="0"/>
              <a:t>海岛智慧农业</a:t>
            </a:r>
            <a:endParaRPr lang="zh-CN" altLang="en-US" b="1" dirty="0"/>
          </a:p>
        </p:txBody>
      </p:sp>
      <p:sp>
        <p:nvSpPr>
          <p:cNvPr id="6" name="圆角矩形 5"/>
          <p:cNvSpPr/>
          <p:nvPr/>
        </p:nvSpPr>
        <p:spPr>
          <a:xfrm>
            <a:off x="1742299" y="1723742"/>
            <a:ext cx="1171574" cy="361950"/>
          </a:xfrm>
          <a:prstGeom prst="roundRect">
            <a:avLst>
              <a:gd name="adj" fmla="val 8667"/>
            </a:avLst>
          </a:prstGeom>
          <a:solidFill>
            <a:schemeClr val="accent3">
              <a:lumMod val="20000"/>
              <a:lumOff val="80000"/>
            </a:schemeClr>
          </a:solidFill>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b="1" dirty="0" smtClean="0"/>
              <a:t>温度</a:t>
            </a:r>
            <a:endParaRPr lang="zh-CN" altLang="en-US" b="1" dirty="0"/>
          </a:p>
        </p:txBody>
      </p:sp>
      <p:sp>
        <p:nvSpPr>
          <p:cNvPr id="7" name="圆角矩形 6"/>
          <p:cNvSpPr/>
          <p:nvPr/>
        </p:nvSpPr>
        <p:spPr>
          <a:xfrm>
            <a:off x="1742297" y="2591826"/>
            <a:ext cx="1171575" cy="361950"/>
          </a:xfrm>
          <a:prstGeom prst="roundRect">
            <a:avLst>
              <a:gd name="adj" fmla="val 8667"/>
            </a:avLst>
          </a:prstGeom>
          <a:solidFill>
            <a:schemeClr val="accent3">
              <a:lumMod val="20000"/>
              <a:lumOff val="80000"/>
            </a:schemeClr>
          </a:solidFill>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b="1" dirty="0" smtClean="0"/>
              <a:t>湿度</a:t>
            </a:r>
            <a:endParaRPr lang="zh-CN" altLang="en-US" b="1" dirty="0"/>
          </a:p>
        </p:txBody>
      </p:sp>
      <p:sp>
        <p:nvSpPr>
          <p:cNvPr id="8" name="圆角矩形 7"/>
          <p:cNvSpPr/>
          <p:nvPr/>
        </p:nvSpPr>
        <p:spPr>
          <a:xfrm>
            <a:off x="1742297" y="3459911"/>
            <a:ext cx="1171575" cy="361950"/>
          </a:xfrm>
          <a:prstGeom prst="roundRect">
            <a:avLst>
              <a:gd name="adj" fmla="val 8667"/>
            </a:avLst>
          </a:prstGeom>
          <a:solidFill>
            <a:schemeClr val="accent3">
              <a:lumMod val="20000"/>
              <a:lumOff val="80000"/>
            </a:schemeClr>
          </a:solidFill>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b="1" dirty="0" smtClean="0"/>
              <a:t>CO2</a:t>
            </a:r>
            <a:r>
              <a:rPr lang="zh-CN" altLang="en-US" b="1" dirty="0" smtClean="0"/>
              <a:t>浓度</a:t>
            </a:r>
            <a:endParaRPr lang="zh-CN" altLang="en-US" b="1" dirty="0"/>
          </a:p>
        </p:txBody>
      </p:sp>
      <p:sp>
        <p:nvSpPr>
          <p:cNvPr id="9" name="圆角矩形 8"/>
          <p:cNvSpPr/>
          <p:nvPr/>
        </p:nvSpPr>
        <p:spPr>
          <a:xfrm>
            <a:off x="1742297" y="4333592"/>
            <a:ext cx="1171575" cy="361950"/>
          </a:xfrm>
          <a:prstGeom prst="roundRect">
            <a:avLst>
              <a:gd name="adj" fmla="val 8667"/>
            </a:avLst>
          </a:prstGeom>
          <a:solidFill>
            <a:schemeClr val="accent3">
              <a:lumMod val="20000"/>
              <a:lumOff val="80000"/>
            </a:schemeClr>
          </a:solidFill>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b="1" dirty="0" smtClean="0"/>
              <a:t>光照度</a:t>
            </a:r>
            <a:endParaRPr lang="zh-CN" altLang="en-US" b="1" dirty="0"/>
          </a:p>
        </p:txBody>
      </p:sp>
      <p:sp>
        <p:nvSpPr>
          <p:cNvPr id="10" name="圆角矩形 9"/>
          <p:cNvSpPr/>
          <p:nvPr/>
        </p:nvSpPr>
        <p:spPr>
          <a:xfrm>
            <a:off x="3386812" y="1723742"/>
            <a:ext cx="714375" cy="2971800"/>
          </a:xfrm>
          <a:prstGeom prst="roundRect">
            <a:avLst>
              <a:gd name="adj" fmla="val 8667"/>
            </a:avLst>
          </a:prstGeom>
          <a:solidFill>
            <a:schemeClr val="accent3">
              <a:lumMod val="20000"/>
              <a:lumOff val="80000"/>
            </a:schemeClr>
          </a:solidFill>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dirty="0"/>
          </a:p>
        </p:txBody>
      </p:sp>
      <p:sp>
        <p:nvSpPr>
          <p:cNvPr id="11" name="文本框 10"/>
          <p:cNvSpPr txBox="1"/>
          <p:nvPr/>
        </p:nvSpPr>
        <p:spPr>
          <a:xfrm>
            <a:off x="3513167" y="2331515"/>
            <a:ext cx="461665" cy="1921745"/>
          </a:xfrm>
          <a:prstGeom prst="rect">
            <a:avLst/>
          </a:prstGeom>
          <a:noFill/>
        </p:spPr>
        <p:txBody>
          <a:bodyPr vert="eaVert" wrap="none" rtlCol="0">
            <a:spAutoFit/>
          </a:bodyPr>
          <a:lstStyle/>
          <a:p>
            <a:r>
              <a:rPr lang="zh-CN" altLang="en-US" b="1" dirty="0" smtClean="0"/>
              <a:t>西门子</a:t>
            </a:r>
            <a:r>
              <a:rPr lang="en-US" altLang="zh-CN" b="1" dirty="0" smtClean="0"/>
              <a:t>300</a:t>
            </a:r>
            <a:r>
              <a:rPr lang="zh-CN" altLang="en-US" b="1" dirty="0" smtClean="0"/>
              <a:t>系列</a:t>
            </a:r>
            <a:r>
              <a:rPr lang="en-US" altLang="zh-CN" b="1" dirty="0" smtClean="0"/>
              <a:t>PLC</a:t>
            </a:r>
            <a:endParaRPr lang="zh-CN" altLang="en-US" b="1" dirty="0"/>
          </a:p>
        </p:txBody>
      </p:sp>
      <p:sp>
        <p:nvSpPr>
          <p:cNvPr id="12" name="圆角矩形 11"/>
          <p:cNvSpPr/>
          <p:nvPr/>
        </p:nvSpPr>
        <p:spPr>
          <a:xfrm>
            <a:off x="4907508" y="1723742"/>
            <a:ext cx="714375" cy="2971800"/>
          </a:xfrm>
          <a:prstGeom prst="roundRect">
            <a:avLst>
              <a:gd name="adj" fmla="val 8667"/>
            </a:avLst>
          </a:prstGeom>
          <a:solidFill>
            <a:schemeClr val="accent3">
              <a:lumMod val="20000"/>
              <a:lumOff val="80000"/>
            </a:schemeClr>
          </a:solidFill>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dirty="0"/>
          </a:p>
        </p:txBody>
      </p:sp>
      <p:sp>
        <p:nvSpPr>
          <p:cNvPr id="13" name="文本框 12"/>
          <p:cNvSpPr txBox="1"/>
          <p:nvPr/>
        </p:nvSpPr>
        <p:spPr>
          <a:xfrm>
            <a:off x="5033862" y="2331515"/>
            <a:ext cx="461665" cy="1745029"/>
          </a:xfrm>
          <a:prstGeom prst="rect">
            <a:avLst/>
          </a:prstGeom>
          <a:noFill/>
        </p:spPr>
        <p:txBody>
          <a:bodyPr vert="eaVert" wrap="none" rtlCol="0">
            <a:spAutoFit/>
          </a:bodyPr>
          <a:lstStyle/>
          <a:p>
            <a:r>
              <a:rPr lang="zh-CN" altLang="en-US" b="1" dirty="0" smtClean="0"/>
              <a:t>上位机</a:t>
            </a:r>
            <a:r>
              <a:rPr lang="en-US" altLang="zh-CN" b="1" dirty="0" smtClean="0"/>
              <a:t>+</a:t>
            </a:r>
            <a:r>
              <a:rPr lang="en-US" altLang="zh-CN" b="1" dirty="0" err="1" smtClean="0"/>
              <a:t>LabVIEW</a:t>
            </a:r>
            <a:endParaRPr lang="zh-CN" altLang="en-US" b="1" dirty="0"/>
          </a:p>
        </p:txBody>
      </p:sp>
      <p:sp>
        <p:nvSpPr>
          <p:cNvPr id="14" name="圆角矩形 13"/>
          <p:cNvSpPr/>
          <p:nvPr/>
        </p:nvSpPr>
        <p:spPr>
          <a:xfrm>
            <a:off x="6212906" y="1723742"/>
            <a:ext cx="2021362" cy="361950"/>
          </a:xfrm>
          <a:prstGeom prst="roundRect">
            <a:avLst>
              <a:gd name="adj" fmla="val 8667"/>
            </a:avLst>
          </a:prstGeom>
          <a:solidFill>
            <a:schemeClr val="accent3">
              <a:lumMod val="20000"/>
              <a:lumOff val="80000"/>
            </a:schemeClr>
          </a:solidFill>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b="1" dirty="0" smtClean="0"/>
              <a:t>数据采集与监控</a:t>
            </a:r>
            <a:endParaRPr lang="zh-CN" altLang="en-US" b="1" dirty="0"/>
          </a:p>
        </p:txBody>
      </p:sp>
      <p:sp>
        <p:nvSpPr>
          <p:cNvPr id="15" name="圆角矩形 14"/>
          <p:cNvSpPr/>
          <p:nvPr/>
        </p:nvSpPr>
        <p:spPr>
          <a:xfrm>
            <a:off x="6212906" y="2591826"/>
            <a:ext cx="2021362" cy="361950"/>
          </a:xfrm>
          <a:prstGeom prst="roundRect">
            <a:avLst>
              <a:gd name="adj" fmla="val 8667"/>
            </a:avLst>
          </a:prstGeom>
          <a:solidFill>
            <a:schemeClr val="accent3">
              <a:lumMod val="20000"/>
              <a:lumOff val="80000"/>
            </a:schemeClr>
          </a:solidFill>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b="1" dirty="0" smtClean="0"/>
              <a:t>用户身份认证</a:t>
            </a:r>
            <a:endParaRPr lang="zh-CN" altLang="en-US" b="1" dirty="0"/>
          </a:p>
        </p:txBody>
      </p:sp>
      <p:sp>
        <p:nvSpPr>
          <p:cNvPr id="16" name="圆角矩形 15"/>
          <p:cNvSpPr/>
          <p:nvPr/>
        </p:nvSpPr>
        <p:spPr>
          <a:xfrm>
            <a:off x="6212905" y="3459911"/>
            <a:ext cx="2021362" cy="361950"/>
          </a:xfrm>
          <a:prstGeom prst="roundRect">
            <a:avLst>
              <a:gd name="adj" fmla="val 8667"/>
            </a:avLst>
          </a:prstGeom>
          <a:solidFill>
            <a:schemeClr val="accent3">
              <a:lumMod val="20000"/>
              <a:lumOff val="80000"/>
            </a:schemeClr>
          </a:solidFill>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b="1" dirty="0" smtClean="0"/>
              <a:t>系统报警管理</a:t>
            </a:r>
            <a:endParaRPr lang="zh-CN" altLang="en-US" b="1" dirty="0"/>
          </a:p>
        </p:txBody>
      </p:sp>
      <p:sp>
        <p:nvSpPr>
          <p:cNvPr id="17" name="圆角矩形 16"/>
          <p:cNvSpPr/>
          <p:nvPr/>
        </p:nvSpPr>
        <p:spPr>
          <a:xfrm>
            <a:off x="6212904" y="4324247"/>
            <a:ext cx="2021362" cy="361950"/>
          </a:xfrm>
          <a:prstGeom prst="roundRect">
            <a:avLst>
              <a:gd name="adj" fmla="val 8667"/>
            </a:avLst>
          </a:prstGeom>
          <a:solidFill>
            <a:schemeClr val="accent3">
              <a:lumMod val="20000"/>
              <a:lumOff val="80000"/>
            </a:schemeClr>
          </a:solidFill>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b="1" dirty="0" smtClean="0"/>
              <a:t>数据存储与查询</a:t>
            </a:r>
            <a:endParaRPr lang="zh-CN" altLang="en-US" b="1" dirty="0"/>
          </a:p>
        </p:txBody>
      </p:sp>
      <p:sp>
        <p:nvSpPr>
          <p:cNvPr id="18" name="右箭头 17"/>
          <p:cNvSpPr/>
          <p:nvPr/>
        </p:nvSpPr>
        <p:spPr>
          <a:xfrm>
            <a:off x="1295891" y="1769423"/>
            <a:ext cx="444270" cy="27058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19" name="右箭头 18"/>
          <p:cNvSpPr/>
          <p:nvPr/>
        </p:nvSpPr>
        <p:spPr>
          <a:xfrm>
            <a:off x="1286560" y="2637507"/>
            <a:ext cx="444270" cy="27058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20" name="右箭头 19"/>
          <p:cNvSpPr/>
          <p:nvPr/>
        </p:nvSpPr>
        <p:spPr>
          <a:xfrm>
            <a:off x="1286560" y="3505592"/>
            <a:ext cx="444270" cy="27058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21" name="右箭头 20"/>
          <p:cNvSpPr/>
          <p:nvPr/>
        </p:nvSpPr>
        <p:spPr>
          <a:xfrm>
            <a:off x="1283692" y="4373677"/>
            <a:ext cx="444270" cy="27058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22" name="右箭头 21"/>
          <p:cNvSpPr/>
          <p:nvPr/>
        </p:nvSpPr>
        <p:spPr>
          <a:xfrm>
            <a:off x="2928207" y="1769423"/>
            <a:ext cx="444270" cy="27058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23" name="右箭头 22"/>
          <p:cNvSpPr/>
          <p:nvPr/>
        </p:nvSpPr>
        <p:spPr>
          <a:xfrm>
            <a:off x="2930343" y="2637507"/>
            <a:ext cx="444270" cy="27058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24" name="右箭头 23"/>
          <p:cNvSpPr/>
          <p:nvPr/>
        </p:nvSpPr>
        <p:spPr>
          <a:xfrm>
            <a:off x="2930343" y="3505592"/>
            <a:ext cx="444270" cy="27058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25" name="右箭头 24"/>
          <p:cNvSpPr/>
          <p:nvPr/>
        </p:nvSpPr>
        <p:spPr>
          <a:xfrm>
            <a:off x="2935375" y="4373677"/>
            <a:ext cx="444270" cy="27058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26" name="右箭头 25"/>
          <p:cNvSpPr/>
          <p:nvPr/>
        </p:nvSpPr>
        <p:spPr>
          <a:xfrm>
            <a:off x="4116978" y="2345302"/>
            <a:ext cx="790527" cy="270588"/>
          </a:xfrm>
          <a:prstGeom prst="rightArrow">
            <a:avLst/>
          </a:prstGeom>
          <a:solidFill>
            <a:srgbClr val="00B050"/>
          </a:solidFill>
          <a:ln>
            <a:prstDash val="sys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27" name="右箭头 26"/>
          <p:cNvSpPr/>
          <p:nvPr/>
        </p:nvSpPr>
        <p:spPr>
          <a:xfrm rot="10800000">
            <a:off x="4108354" y="3904941"/>
            <a:ext cx="790527" cy="270588"/>
          </a:xfrm>
          <a:prstGeom prst="rightArrow">
            <a:avLst/>
          </a:prstGeom>
          <a:solidFill>
            <a:srgbClr val="00B050"/>
          </a:solidFill>
          <a:ln>
            <a:prstDash val="sys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28" name="文本框 27"/>
          <p:cNvSpPr txBox="1"/>
          <p:nvPr/>
        </p:nvSpPr>
        <p:spPr>
          <a:xfrm>
            <a:off x="4269562" y="2661991"/>
            <a:ext cx="461665" cy="1285160"/>
          </a:xfrm>
          <a:prstGeom prst="rect">
            <a:avLst/>
          </a:prstGeom>
          <a:noFill/>
        </p:spPr>
        <p:txBody>
          <a:bodyPr vert="eaVert" wrap="none" rtlCol="0">
            <a:spAutoFit/>
          </a:bodyPr>
          <a:lstStyle/>
          <a:p>
            <a:r>
              <a:rPr lang="en-US" altLang="zh-CN" b="1" dirty="0" smtClean="0"/>
              <a:t>OPC UA</a:t>
            </a:r>
            <a:r>
              <a:rPr lang="zh-CN" altLang="en-US" b="1" dirty="0" smtClean="0"/>
              <a:t>通讯</a:t>
            </a:r>
            <a:endParaRPr lang="zh-CN" altLang="en-US" b="1" dirty="0"/>
          </a:p>
        </p:txBody>
      </p:sp>
      <p:sp>
        <p:nvSpPr>
          <p:cNvPr id="29" name="右箭头 28"/>
          <p:cNvSpPr/>
          <p:nvPr/>
        </p:nvSpPr>
        <p:spPr>
          <a:xfrm>
            <a:off x="5630509" y="1809336"/>
            <a:ext cx="582395" cy="27058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30" name="右箭头 29"/>
          <p:cNvSpPr/>
          <p:nvPr/>
        </p:nvSpPr>
        <p:spPr>
          <a:xfrm>
            <a:off x="5630509" y="2672552"/>
            <a:ext cx="582395" cy="27058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31" name="右箭头 30"/>
          <p:cNvSpPr/>
          <p:nvPr/>
        </p:nvSpPr>
        <p:spPr>
          <a:xfrm>
            <a:off x="5630509" y="3528972"/>
            <a:ext cx="582395" cy="27058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32" name="右箭头 31"/>
          <p:cNvSpPr/>
          <p:nvPr/>
        </p:nvSpPr>
        <p:spPr>
          <a:xfrm>
            <a:off x="5630509" y="4379273"/>
            <a:ext cx="582395" cy="27058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985616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3.2 </a:t>
            </a:r>
            <a:r>
              <a:rPr lang="zh-CN" altLang="en-US" dirty="0" smtClean="0"/>
              <a:t>开发工具选型</a:t>
            </a:r>
            <a:endParaRPr lang="zh-CN" altLang="en-US" dirty="0"/>
          </a:p>
        </p:txBody>
      </p:sp>
      <p:sp>
        <p:nvSpPr>
          <p:cNvPr id="4" name="副标题 1"/>
          <p:cNvSpPr>
            <a:spLocks noGrp="1"/>
          </p:cNvSpPr>
          <p:nvPr>
            <p:ph type="subTitle" idx="1"/>
          </p:nvPr>
        </p:nvSpPr>
        <p:spPr>
          <a:xfrm>
            <a:off x="275647" y="1145555"/>
            <a:ext cx="10284736" cy="4698748"/>
          </a:xfrm>
        </p:spPr>
        <p:txBody>
          <a:bodyPr>
            <a:normAutofit/>
          </a:bodyPr>
          <a:lstStyle/>
          <a:p>
            <a:pPr algn="l">
              <a:lnSpc>
                <a:spcPct val="200000"/>
              </a:lnSpc>
            </a:pPr>
            <a:r>
              <a:rPr lang="zh-CN" altLang="en-US" sz="2400" b="1" dirty="0" smtClean="0">
                <a:latin typeface="微软雅黑" panose="020B0503020204020204" pitchFamily="34" charset="-122"/>
                <a:ea typeface="微软雅黑" panose="020B0503020204020204" pitchFamily="34" charset="-122"/>
              </a:rPr>
              <a:t>硬件：</a:t>
            </a:r>
            <a:r>
              <a:rPr lang="zh-CN" altLang="en-US" sz="2400" b="1" dirty="0" smtClean="0">
                <a:latin typeface="+mn-ea"/>
              </a:rPr>
              <a:t>西门子</a:t>
            </a:r>
            <a:r>
              <a:rPr lang="en-US" altLang="zh-CN" sz="2400" b="1" dirty="0" smtClean="0">
                <a:latin typeface="+mn-ea"/>
              </a:rPr>
              <a:t>S7-300PLC</a:t>
            </a:r>
          </a:p>
          <a:p>
            <a:pPr algn="l">
              <a:lnSpc>
                <a:spcPct val="200000"/>
              </a:lnSpc>
            </a:pPr>
            <a:r>
              <a:rPr lang="zh-CN" altLang="en-US" sz="2400" b="1" dirty="0">
                <a:latin typeface="微软雅黑" panose="020B0503020204020204" pitchFamily="34" charset="-122"/>
                <a:ea typeface="微软雅黑" panose="020B0503020204020204" pitchFamily="34" charset="-122"/>
              </a:rPr>
              <a:t>软</a:t>
            </a:r>
            <a:r>
              <a:rPr lang="zh-CN" altLang="en-US" sz="2400" b="1" dirty="0" smtClean="0">
                <a:latin typeface="微软雅黑" panose="020B0503020204020204" pitchFamily="34" charset="-122"/>
                <a:ea typeface="微软雅黑" panose="020B0503020204020204" pitchFamily="34" charset="-122"/>
              </a:rPr>
              <a:t>件：</a:t>
            </a:r>
            <a:r>
              <a:rPr lang="en-US" altLang="zh-CN" sz="2400" b="1" dirty="0" smtClean="0">
                <a:latin typeface="+mn-ea"/>
              </a:rPr>
              <a:t>STEP7</a:t>
            </a:r>
            <a:r>
              <a:rPr lang="zh-CN" altLang="en-US" sz="2400" b="1" dirty="0" smtClean="0">
                <a:latin typeface="+mn-ea"/>
              </a:rPr>
              <a:t>，</a:t>
            </a:r>
            <a:r>
              <a:rPr lang="en-US" altLang="zh-CN" sz="2400" b="1" dirty="0" smtClean="0">
                <a:latin typeface="+mn-ea"/>
              </a:rPr>
              <a:t>LABVIEW</a:t>
            </a:r>
          </a:p>
          <a:p>
            <a:pPr algn="l"/>
            <a:endParaRPr lang="zh-CN" altLang="en-US" sz="2800" b="1" dirty="0">
              <a:latin typeface="+mn-ea"/>
            </a:endParaRPr>
          </a:p>
        </p:txBody>
      </p:sp>
      <p:pic>
        <p:nvPicPr>
          <p:cNvPr id="5" name="图片 4"/>
          <p:cNvPicPr>
            <a:picLocks noChangeAspect="1"/>
          </p:cNvPicPr>
          <p:nvPr/>
        </p:nvPicPr>
        <p:blipFill>
          <a:blip r:embed="rId2"/>
          <a:stretch>
            <a:fillRect/>
          </a:stretch>
        </p:blipFill>
        <p:spPr>
          <a:xfrm>
            <a:off x="3368872" y="3429240"/>
            <a:ext cx="1095453" cy="1683119"/>
          </a:xfrm>
          <a:prstGeom prst="rect">
            <a:avLst/>
          </a:prstGeom>
        </p:spPr>
      </p:pic>
      <p:pic>
        <p:nvPicPr>
          <p:cNvPr id="6" name="图片 5"/>
          <p:cNvPicPr>
            <a:picLocks noChangeAspect="1"/>
          </p:cNvPicPr>
          <p:nvPr/>
        </p:nvPicPr>
        <p:blipFill>
          <a:blip r:embed="rId3"/>
          <a:stretch>
            <a:fillRect/>
          </a:stretch>
        </p:blipFill>
        <p:spPr>
          <a:xfrm>
            <a:off x="5191075" y="3409952"/>
            <a:ext cx="1070425" cy="1662018"/>
          </a:xfrm>
          <a:prstGeom prst="rect">
            <a:avLst/>
          </a:prstGeom>
        </p:spPr>
      </p:pic>
      <p:pic>
        <p:nvPicPr>
          <p:cNvPr id="7" name="图片 6"/>
          <p:cNvPicPr>
            <a:picLocks noChangeAspect="1"/>
          </p:cNvPicPr>
          <p:nvPr/>
        </p:nvPicPr>
        <p:blipFill>
          <a:blip r:embed="rId4"/>
          <a:stretch>
            <a:fillRect/>
          </a:stretch>
        </p:blipFill>
        <p:spPr>
          <a:xfrm>
            <a:off x="7032114" y="3451074"/>
            <a:ext cx="900868" cy="1695875"/>
          </a:xfrm>
          <a:prstGeom prst="rect">
            <a:avLst/>
          </a:prstGeom>
        </p:spPr>
      </p:pic>
      <p:sp>
        <p:nvSpPr>
          <p:cNvPr id="8" name="右箭头 7"/>
          <p:cNvSpPr/>
          <p:nvPr/>
        </p:nvSpPr>
        <p:spPr>
          <a:xfrm rot="7137449">
            <a:off x="3865580" y="2769618"/>
            <a:ext cx="783949" cy="58725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9" name="右箭头 8"/>
          <p:cNvSpPr/>
          <p:nvPr/>
        </p:nvSpPr>
        <p:spPr>
          <a:xfrm rot="5400000">
            <a:off x="5326968" y="2745012"/>
            <a:ext cx="783949" cy="58725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10" name="右箭头 9"/>
          <p:cNvSpPr/>
          <p:nvPr/>
        </p:nvSpPr>
        <p:spPr>
          <a:xfrm rot="3191953">
            <a:off x="6961254" y="2698229"/>
            <a:ext cx="783949" cy="58725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5"/>
          <a:stretch>
            <a:fillRect/>
          </a:stretch>
        </p:blipFill>
        <p:spPr>
          <a:xfrm>
            <a:off x="4334777" y="997691"/>
            <a:ext cx="2867907" cy="1482053"/>
          </a:xfrm>
          <a:prstGeom prst="rect">
            <a:avLst/>
          </a:prstGeom>
        </p:spPr>
      </p:pic>
      <p:sp>
        <p:nvSpPr>
          <p:cNvPr id="12" name="文本框 11"/>
          <p:cNvSpPr txBox="1"/>
          <p:nvPr/>
        </p:nvSpPr>
        <p:spPr>
          <a:xfrm>
            <a:off x="3030033" y="5228136"/>
            <a:ext cx="1561646" cy="400110"/>
          </a:xfrm>
          <a:prstGeom prst="rect">
            <a:avLst/>
          </a:prstGeom>
          <a:noFill/>
        </p:spPr>
        <p:txBody>
          <a:bodyPr wrap="none" rtlCol="0">
            <a:spAutoFit/>
          </a:bodyPr>
          <a:lstStyle/>
          <a:p>
            <a:r>
              <a:rPr lang="en-US" altLang="zh-CN" sz="2000" b="1" dirty="0" smtClean="0"/>
              <a:t>1.PS 307 10</a:t>
            </a:r>
            <a:r>
              <a:rPr lang="en-US" altLang="zh-CN" sz="2000" b="1" dirty="0"/>
              <a:t>A</a:t>
            </a:r>
            <a:endParaRPr lang="zh-CN" altLang="en-US" sz="2000" b="1" dirty="0"/>
          </a:p>
        </p:txBody>
      </p:sp>
      <p:sp>
        <p:nvSpPr>
          <p:cNvPr id="13" name="文本框 12"/>
          <p:cNvSpPr txBox="1"/>
          <p:nvPr/>
        </p:nvSpPr>
        <p:spPr>
          <a:xfrm>
            <a:off x="4581655" y="5228136"/>
            <a:ext cx="2244974" cy="400110"/>
          </a:xfrm>
          <a:prstGeom prst="rect">
            <a:avLst/>
          </a:prstGeom>
          <a:noFill/>
        </p:spPr>
        <p:txBody>
          <a:bodyPr wrap="none" rtlCol="0">
            <a:spAutoFit/>
          </a:bodyPr>
          <a:lstStyle/>
          <a:p>
            <a:r>
              <a:rPr lang="en-US" altLang="zh-CN" sz="2000" b="1" dirty="0" smtClean="0"/>
              <a:t>2.CPU 315-2 PN/DP</a:t>
            </a:r>
            <a:endParaRPr lang="zh-CN" altLang="en-US" sz="2000" b="1" dirty="0"/>
          </a:p>
        </p:txBody>
      </p:sp>
      <p:sp>
        <p:nvSpPr>
          <p:cNvPr id="14" name="文本框 13"/>
          <p:cNvSpPr txBox="1"/>
          <p:nvPr/>
        </p:nvSpPr>
        <p:spPr>
          <a:xfrm>
            <a:off x="6816604" y="5071970"/>
            <a:ext cx="2389565" cy="1323439"/>
          </a:xfrm>
          <a:prstGeom prst="rect">
            <a:avLst/>
          </a:prstGeom>
          <a:noFill/>
        </p:spPr>
        <p:txBody>
          <a:bodyPr wrap="none" rtlCol="0">
            <a:spAutoFit/>
          </a:bodyPr>
          <a:lstStyle/>
          <a:p>
            <a:r>
              <a:rPr lang="en-US" altLang="zh-CN" sz="2000" b="1" dirty="0" smtClean="0"/>
              <a:t>4.DI32xDC24V</a:t>
            </a:r>
          </a:p>
          <a:p>
            <a:r>
              <a:rPr lang="en-US" altLang="zh-CN" sz="2000" b="1" dirty="0" smtClean="0"/>
              <a:t>5.DO32xDC24V/0.5A</a:t>
            </a:r>
          </a:p>
          <a:p>
            <a:r>
              <a:rPr lang="en-US" altLang="zh-CN" sz="2000" b="1" dirty="0" smtClean="0"/>
              <a:t>6,7.AI8x16Bit  </a:t>
            </a:r>
          </a:p>
          <a:p>
            <a:r>
              <a:rPr lang="en-US" altLang="zh-CN" sz="2000" b="1" dirty="0" smtClean="0"/>
              <a:t>8,9.AI8xTC</a:t>
            </a:r>
          </a:p>
        </p:txBody>
      </p:sp>
      <p:pic>
        <p:nvPicPr>
          <p:cNvPr id="15" name="图片 14"/>
          <p:cNvPicPr>
            <a:picLocks noChangeAspect="1"/>
          </p:cNvPicPr>
          <p:nvPr/>
        </p:nvPicPr>
        <p:blipFill>
          <a:blip r:embed="rId6"/>
          <a:stretch>
            <a:fillRect/>
          </a:stretch>
        </p:blipFill>
        <p:spPr>
          <a:xfrm>
            <a:off x="4334776" y="4279487"/>
            <a:ext cx="2867907" cy="1731738"/>
          </a:xfrm>
          <a:prstGeom prst="rect">
            <a:avLst/>
          </a:prstGeom>
        </p:spPr>
      </p:pic>
      <p:sp>
        <p:nvSpPr>
          <p:cNvPr id="16" name="加号 15"/>
          <p:cNvSpPr/>
          <p:nvPr/>
        </p:nvSpPr>
        <p:spPr>
          <a:xfrm>
            <a:off x="5093707" y="2778682"/>
            <a:ext cx="1275791" cy="1451244"/>
          </a:xfrm>
          <a:prstGeom prst="math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17" name="文本框 16"/>
          <p:cNvSpPr txBox="1"/>
          <p:nvPr/>
        </p:nvSpPr>
        <p:spPr>
          <a:xfrm>
            <a:off x="7632601" y="1600055"/>
            <a:ext cx="1248932" cy="461665"/>
          </a:xfrm>
          <a:prstGeom prst="rect">
            <a:avLst/>
          </a:prstGeom>
          <a:noFill/>
        </p:spPr>
        <p:txBody>
          <a:bodyPr wrap="none" rtlCol="0">
            <a:spAutoFit/>
          </a:bodyPr>
          <a:lstStyle/>
          <a:p>
            <a:r>
              <a:rPr lang="en-US" altLang="zh-CN" sz="2400" b="1" dirty="0" smtClean="0"/>
              <a:t>PLC</a:t>
            </a:r>
            <a:r>
              <a:rPr lang="zh-CN" altLang="en-US" sz="2400" b="1" dirty="0" smtClean="0"/>
              <a:t>主站</a:t>
            </a:r>
            <a:endParaRPr lang="zh-CN" altLang="en-US" sz="2400" b="1" dirty="0"/>
          </a:p>
        </p:txBody>
      </p:sp>
      <p:sp>
        <p:nvSpPr>
          <p:cNvPr id="18" name="文本框 17"/>
          <p:cNvSpPr txBox="1"/>
          <p:nvPr/>
        </p:nvSpPr>
        <p:spPr>
          <a:xfrm>
            <a:off x="7531189" y="4650694"/>
            <a:ext cx="1568058" cy="461665"/>
          </a:xfrm>
          <a:prstGeom prst="rect">
            <a:avLst/>
          </a:prstGeom>
          <a:noFill/>
        </p:spPr>
        <p:txBody>
          <a:bodyPr wrap="none" rtlCol="0">
            <a:spAutoFit/>
          </a:bodyPr>
          <a:lstStyle/>
          <a:p>
            <a:r>
              <a:rPr lang="en-US" altLang="zh-CN" sz="2400" b="1" dirty="0" smtClean="0"/>
              <a:t>ET200</a:t>
            </a:r>
            <a:r>
              <a:rPr lang="zh-CN" altLang="en-US" sz="2400" b="1" dirty="0" smtClean="0"/>
              <a:t>从站</a:t>
            </a:r>
            <a:endParaRPr lang="zh-CN" altLang="en-US" sz="2400" b="1" dirty="0"/>
          </a:p>
        </p:txBody>
      </p:sp>
    </p:spTree>
    <p:extLst>
      <p:ext uri="{BB962C8B-B14F-4D97-AF65-F5344CB8AC3E}">
        <p14:creationId xmlns:p14="http://schemas.microsoft.com/office/powerpoint/2010/main" val="78778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750"/>
                                        <p:tgtEl>
                                          <p:spTgt spid="5"/>
                                        </p:tgtEl>
                                        <p:attrNameLst>
                                          <p:attrName>ppt_y</p:attrName>
                                        </p:attrNameLst>
                                      </p:cBhvr>
                                      <p:tavLst>
                                        <p:tav tm="0">
                                          <p:val>
                                            <p:strVal val="#ppt_y+#ppt_h*1.125000"/>
                                          </p:val>
                                        </p:tav>
                                        <p:tav tm="100000">
                                          <p:val>
                                            <p:strVal val="#ppt_y"/>
                                          </p:val>
                                        </p:tav>
                                      </p:tavLst>
                                    </p:anim>
                                    <p:animEffect transition="in" filter="wipe(up)">
                                      <p:cBhvr>
                                        <p:cTn id="14" dur="750"/>
                                        <p:tgtEl>
                                          <p:spTgt spid="5"/>
                                        </p:tgtEl>
                                      </p:cBhvr>
                                    </p:animEffect>
                                  </p:childTnLst>
                                </p:cTn>
                              </p:par>
                              <p:par>
                                <p:cTn id="15" presetID="1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750"/>
                                        <p:tgtEl>
                                          <p:spTgt spid="6"/>
                                        </p:tgtEl>
                                        <p:attrNameLst>
                                          <p:attrName>ppt_y</p:attrName>
                                        </p:attrNameLst>
                                      </p:cBhvr>
                                      <p:tavLst>
                                        <p:tav tm="0">
                                          <p:val>
                                            <p:strVal val="#ppt_y+#ppt_h*1.125000"/>
                                          </p:val>
                                        </p:tav>
                                        <p:tav tm="100000">
                                          <p:val>
                                            <p:strVal val="#ppt_y"/>
                                          </p:val>
                                        </p:tav>
                                      </p:tavLst>
                                    </p:anim>
                                    <p:animEffect transition="in" filter="wipe(up)">
                                      <p:cBhvr>
                                        <p:cTn id="18" dur="750"/>
                                        <p:tgtEl>
                                          <p:spTgt spid="6"/>
                                        </p:tgtEl>
                                      </p:cBhvr>
                                    </p:animEffect>
                                  </p:childTnLst>
                                </p:cTn>
                              </p:par>
                              <p:par>
                                <p:cTn id="19" presetID="1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750"/>
                                        <p:tgtEl>
                                          <p:spTgt spid="7"/>
                                        </p:tgtEl>
                                        <p:attrNameLst>
                                          <p:attrName>ppt_y</p:attrName>
                                        </p:attrNameLst>
                                      </p:cBhvr>
                                      <p:tavLst>
                                        <p:tav tm="0">
                                          <p:val>
                                            <p:strVal val="#ppt_y+#ppt_h*1.125000"/>
                                          </p:val>
                                        </p:tav>
                                        <p:tav tm="100000">
                                          <p:val>
                                            <p:strVal val="#ppt_y"/>
                                          </p:val>
                                        </p:tav>
                                      </p:tavLst>
                                    </p:anim>
                                    <p:animEffect transition="in" filter="wipe(up)">
                                      <p:cBhvr>
                                        <p:cTn id="22" dur="750"/>
                                        <p:tgtEl>
                                          <p:spTgt spid="7"/>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750"/>
                                        <p:tgtEl>
                                          <p:spTgt spid="8"/>
                                        </p:tgtEl>
                                        <p:attrNameLst>
                                          <p:attrName>ppt_y</p:attrName>
                                        </p:attrNameLst>
                                      </p:cBhvr>
                                      <p:tavLst>
                                        <p:tav tm="0">
                                          <p:val>
                                            <p:strVal val="#ppt_y+#ppt_h*1.125000"/>
                                          </p:val>
                                        </p:tav>
                                        <p:tav tm="100000">
                                          <p:val>
                                            <p:strVal val="#ppt_y"/>
                                          </p:val>
                                        </p:tav>
                                      </p:tavLst>
                                    </p:anim>
                                    <p:animEffect transition="in" filter="wipe(up)">
                                      <p:cBhvr>
                                        <p:cTn id="26" dur="750"/>
                                        <p:tgtEl>
                                          <p:spTgt spid="8"/>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750"/>
                                        <p:tgtEl>
                                          <p:spTgt spid="9"/>
                                        </p:tgtEl>
                                        <p:attrNameLst>
                                          <p:attrName>ppt_y</p:attrName>
                                        </p:attrNameLst>
                                      </p:cBhvr>
                                      <p:tavLst>
                                        <p:tav tm="0">
                                          <p:val>
                                            <p:strVal val="#ppt_y+#ppt_h*1.125000"/>
                                          </p:val>
                                        </p:tav>
                                        <p:tav tm="100000">
                                          <p:val>
                                            <p:strVal val="#ppt_y"/>
                                          </p:val>
                                        </p:tav>
                                      </p:tavLst>
                                    </p:anim>
                                    <p:animEffect transition="in" filter="wipe(up)">
                                      <p:cBhvr>
                                        <p:cTn id="30" dur="750"/>
                                        <p:tgtEl>
                                          <p:spTgt spid="9"/>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750"/>
                                        <p:tgtEl>
                                          <p:spTgt spid="10"/>
                                        </p:tgtEl>
                                        <p:attrNameLst>
                                          <p:attrName>ppt_y</p:attrName>
                                        </p:attrNameLst>
                                      </p:cBhvr>
                                      <p:tavLst>
                                        <p:tav tm="0">
                                          <p:val>
                                            <p:strVal val="#ppt_y+#ppt_h*1.125000"/>
                                          </p:val>
                                        </p:tav>
                                        <p:tav tm="100000">
                                          <p:val>
                                            <p:strVal val="#ppt_y"/>
                                          </p:val>
                                        </p:tav>
                                      </p:tavLst>
                                    </p:anim>
                                    <p:animEffect transition="in" filter="wipe(up)">
                                      <p:cBhvr>
                                        <p:cTn id="34" dur="750"/>
                                        <p:tgtEl>
                                          <p:spTgt spid="10"/>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750"/>
                                        <p:tgtEl>
                                          <p:spTgt spid="12"/>
                                        </p:tgtEl>
                                        <p:attrNameLst>
                                          <p:attrName>ppt_y</p:attrName>
                                        </p:attrNameLst>
                                      </p:cBhvr>
                                      <p:tavLst>
                                        <p:tav tm="0">
                                          <p:val>
                                            <p:strVal val="#ppt_y+#ppt_h*1.125000"/>
                                          </p:val>
                                        </p:tav>
                                        <p:tav tm="100000">
                                          <p:val>
                                            <p:strVal val="#ppt_y"/>
                                          </p:val>
                                        </p:tav>
                                      </p:tavLst>
                                    </p:anim>
                                    <p:animEffect transition="in" filter="wipe(up)">
                                      <p:cBhvr>
                                        <p:cTn id="38" dur="750"/>
                                        <p:tgtEl>
                                          <p:spTgt spid="12"/>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750"/>
                                        <p:tgtEl>
                                          <p:spTgt spid="13"/>
                                        </p:tgtEl>
                                        <p:attrNameLst>
                                          <p:attrName>ppt_y</p:attrName>
                                        </p:attrNameLst>
                                      </p:cBhvr>
                                      <p:tavLst>
                                        <p:tav tm="0">
                                          <p:val>
                                            <p:strVal val="#ppt_y+#ppt_h*1.125000"/>
                                          </p:val>
                                        </p:tav>
                                        <p:tav tm="100000">
                                          <p:val>
                                            <p:strVal val="#ppt_y"/>
                                          </p:val>
                                        </p:tav>
                                      </p:tavLst>
                                    </p:anim>
                                    <p:animEffect transition="in" filter="wipe(up)">
                                      <p:cBhvr>
                                        <p:cTn id="42" dur="750"/>
                                        <p:tgtEl>
                                          <p:spTgt spid="13"/>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750"/>
                                        <p:tgtEl>
                                          <p:spTgt spid="14"/>
                                        </p:tgtEl>
                                        <p:attrNameLst>
                                          <p:attrName>ppt_y</p:attrName>
                                        </p:attrNameLst>
                                      </p:cBhvr>
                                      <p:tavLst>
                                        <p:tav tm="0">
                                          <p:val>
                                            <p:strVal val="#ppt_y+#ppt_h*1.125000"/>
                                          </p:val>
                                        </p:tav>
                                        <p:tav tm="100000">
                                          <p:val>
                                            <p:strVal val="#ppt_y"/>
                                          </p:val>
                                        </p:tav>
                                      </p:tavLst>
                                    </p:anim>
                                    <p:animEffect transition="in" filter="wipe(up)">
                                      <p:cBhvr>
                                        <p:cTn id="46" dur="75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xit" presetSubtype="32" fill="hold" nodeType="clickEffect">
                                  <p:stCondLst>
                                    <p:cond delay="0"/>
                                  </p:stCondLst>
                                  <p:childTnLst>
                                    <p:animEffect transition="out" filter="diamond(out)">
                                      <p:cBhvr>
                                        <p:cTn id="50" dur="750"/>
                                        <p:tgtEl>
                                          <p:spTgt spid="5"/>
                                        </p:tgtEl>
                                      </p:cBhvr>
                                    </p:animEffect>
                                    <p:set>
                                      <p:cBhvr>
                                        <p:cTn id="51" dur="1" fill="hold">
                                          <p:stCondLst>
                                            <p:cond delay="749"/>
                                          </p:stCondLst>
                                        </p:cTn>
                                        <p:tgtEl>
                                          <p:spTgt spid="5"/>
                                        </p:tgtEl>
                                        <p:attrNameLst>
                                          <p:attrName>style.visibility</p:attrName>
                                        </p:attrNameLst>
                                      </p:cBhvr>
                                      <p:to>
                                        <p:strVal val="hidden"/>
                                      </p:to>
                                    </p:set>
                                  </p:childTnLst>
                                </p:cTn>
                              </p:par>
                              <p:par>
                                <p:cTn id="52" presetID="8" presetClass="exit" presetSubtype="32" fill="hold" nodeType="withEffect">
                                  <p:stCondLst>
                                    <p:cond delay="0"/>
                                  </p:stCondLst>
                                  <p:childTnLst>
                                    <p:animEffect transition="out" filter="diamond(out)">
                                      <p:cBhvr>
                                        <p:cTn id="53" dur="750"/>
                                        <p:tgtEl>
                                          <p:spTgt spid="6"/>
                                        </p:tgtEl>
                                      </p:cBhvr>
                                    </p:animEffect>
                                    <p:set>
                                      <p:cBhvr>
                                        <p:cTn id="54" dur="1" fill="hold">
                                          <p:stCondLst>
                                            <p:cond delay="749"/>
                                          </p:stCondLst>
                                        </p:cTn>
                                        <p:tgtEl>
                                          <p:spTgt spid="6"/>
                                        </p:tgtEl>
                                        <p:attrNameLst>
                                          <p:attrName>style.visibility</p:attrName>
                                        </p:attrNameLst>
                                      </p:cBhvr>
                                      <p:to>
                                        <p:strVal val="hidden"/>
                                      </p:to>
                                    </p:set>
                                  </p:childTnLst>
                                </p:cTn>
                              </p:par>
                              <p:par>
                                <p:cTn id="55" presetID="8" presetClass="exit" presetSubtype="32" fill="hold" nodeType="withEffect">
                                  <p:stCondLst>
                                    <p:cond delay="0"/>
                                  </p:stCondLst>
                                  <p:childTnLst>
                                    <p:animEffect transition="out" filter="diamond(out)">
                                      <p:cBhvr>
                                        <p:cTn id="56" dur="750"/>
                                        <p:tgtEl>
                                          <p:spTgt spid="7"/>
                                        </p:tgtEl>
                                      </p:cBhvr>
                                    </p:animEffect>
                                    <p:set>
                                      <p:cBhvr>
                                        <p:cTn id="57" dur="1" fill="hold">
                                          <p:stCondLst>
                                            <p:cond delay="749"/>
                                          </p:stCondLst>
                                        </p:cTn>
                                        <p:tgtEl>
                                          <p:spTgt spid="7"/>
                                        </p:tgtEl>
                                        <p:attrNameLst>
                                          <p:attrName>style.visibility</p:attrName>
                                        </p:attrNameLst>
                                      </p:cBhvr>
                                      <p:to>
                                        <p:strVal val="hidden"/>
                                      </p:to>
                                    </p:set>
                                  </p:childTnLst>
                                </p:cTn>
                              </p:par>
                              <p:par>
                                <p:cTn id="58" presetID="8" presetClass="exit" presetSubtype="32" fill="hold" grpId="1" nodeType="withEffect">
                                  <p:stCondLst>
                                    <p:cond delay="0"/>
                                  </p:stCondLst>
                                  <p:childTnLst>
                                    <p:animEffect transition="out" filter="diamond(out)">
                                      <p:cBhvr>
                                        <p:cTn id="59" dur="750"/>
                                        <p:tgtEl>
                                          <p:spTgt spid="8"/>
                                        </p:tgtEl>
                                      </p:cBhvr>
                                    </p:animEffect>
                                    <p:set>
                                      <p:cBhvr>
                                        <p:cTn id="60" dur="1" fill="hold">
                                          <p:stCondLst>
                                            <p:cond delay="749"/>
                                          </p:stCondLst>
                                        </p:cTn>
                                        <p:tgtEl>
                                          <p:spTgt spid="8"/>
                                        </p:tgtEl>
                                        <p:attrNameLst>
                                          <p:attrName>style.visibility</p:attrName>
                                        </p:attrNameLst>
                                      </p:cBhvr>
                                      <p:to>
                                        <p:strVal val="hidden"/>
                                      </p:to>
                                    </p:set>
                                  </p:childTnLst>
                                </p:cTn>
                              </p:par>
                              <p:par>
                                <p:cTn id="61" presetID="8" presetClass="exit" presetSubtype="32" fill="hold" grpId="1" nodeType="withEffect">
                                  <p:stCondLst>
                                    <p:cond delay="0"/>
                                  </p:stCondLst>
                                  <p:childTnLst>
                                    <p:animEffect transition="out" filter="diamond(out)">
                                      <p:cBhvr>
                                        <p:cTn id="62" dur="750"/>
                                        <p:tgtEl>
                                          <p:spTgt spid="9"/>
                                        </p:tgtEl>
                                      </p:cBhvr>
                                    </p:animEffect>
                                    <p:set>
                                      <p:cBhvr>
                                        <p:cTn id="63" dur="1" fill="hold">
                                          <p:stCondLst>
                                            <p:cond delay="749"/>
                                          </p:stCondLst>
                                        </p:cTn>
                                        <p:tgtEl>
                                          <p:spTgt spid="9"/>
                                        </p:tgtEl>
                                        <p:attrNameLst>
                                          <p:attrName>style.visibility</p:attrName>
                                        </p:attrNameLst>
                                      </p:cBhvr>
                                      <p:to>
                                        <p:strVal val="hidden"/>
                                      </p:to>
                                    </p:set>
                                  </p:childTnLst>
                                </p:cTn>
                              </p:par>
                              <p:par>
                                <p:cTn id="64" presetID="8" presetClass="exit" presetSubtype="32" fill="hold" grpId="1" nodeType="withEffect">
                                  <p:stCondLst>
                                    <p:cond delay="0"/>
                                  </p:stCondLst>
                                  <p:childTnLst>
                                    <p:animEffect transition="out" filter="diamond(out)">
                                      <p:cBhvr>
                                        <p:cTn id="65" dur="750"/>
                                        <p:tgtEl>
                                          <p:spTgt spid="10"/>
                                        </p:tgtEl>
                                      </p:cBhvr>
                                    </p:animEffect>
                                    <p:set>
                                      <p:cBhvr>
                                        <p:cTn id="66" dur="1" fill="hold">
                                          <p:stCondLst>
                                            <p:cond delay="749"/>
                                          </p:stCondLst>
                                        </p:cTn>
                                        <p:tgtEl>
                                          <p:spTgt spid="10"/>
                                        </p:tgtEl>
                                        <p:attrNameLst>
                                          <p:attrName>style.visibility</p:attrName>
                                        </p:attrNameLst>
                                      </p:cBhvr>
                                      <p:to>
                                        <p:strVal val="hidden"/>
                                      </p:to>
                                    </p:set>
                                  </p:childTnLst>
                                </p:cTn>
                              </p:par>
                              <p:par>
                                <p:cTn id="67" presetID="8" presetClass="exit" presetSubtype="32" fill="hold" grpId="1" nodeType="withEffect">
                                  <p:stCondLst>
                                    <p:cond delay="0"/>
                                  </p:stCondLst>
                                  <p:childTnLst>
                                    <p:animEffect transition="out" filter="diamond(out)">
                                      <p:cBhvr>
                                        <p:cTn id="68" dur="750"/>
                                        <p:tgtEl>
                                          <p:spTgt spid="12"/>
                                        </p:tgtEl>
                                      </p:cBhvr>
                                    </p:animEffect>
                                    <p:set>
                                      <p:cBhvr>
                                        <p:cTn id="69" dur="1" fill="hold">
                                          <p:stCondLst>
                                            <p:cond delay="749"/>
                                          </p:stCondLst>
                                        </p:cTn>
                                        <p:tgtEl>
                                          <p:spTgt spid="12"/>
                                        </p:tgtEl>
                                        <p:attrNameLst>
                                          <p:attrName>style.visibility</p:attrName>
                                        </p:attrNameLst>
                                      </p:cBhvr>
                                      <p:to>
                                        <p:strVal val="hidden"/>
                                      </p:to>
                                    </p:set>
                                  </p:childTnLst>
                                </p:cTn>
                              </p:par>
                              <p:par>
                                <p:cTn id="70" presetID="8" presetClass="exit" presetSubtype="32" fill="hold" grpId="1" nodeType="withEffect">
                                  <p:stCondLst>
                                    <p:cond delay="0"/>
                                  </p:stCondLst>
                                  <p:childTnLst>
                                    <p:animEffect transition="out" filter="diamond(out)">
                                      <p:cBhvr>
                                        <p:cTn id="71" dur="750"/>
                                        <p:tgtEl>
                                          <p:spTgt spid="13"/>
                                        </p:tgtEl>
                                      </p:cBhvr>
                                    </p:animEffect>
                                    <p:set>
                                      <p:cBhvr>
                                        <p:cTn id="72" dur="1" fill="hold">
                                          <p:stCondLst>
                                            <p:cond delay="749"/>
                                          </p:stCondLst>
                                        </p:cTn>
                                        <p:tgtEl>
                                          <p:spTgt spid="13"/>
                                        </p:tgtEl>
                                        <p:attrNameLst>
                                          <p:attrName>style.visibility</p:attrName>
                                        </p:attrNameLst>
                                      </p:cBhvr>
                                      <p:to>
                                        <p:strVal val="hidden"/>
                                      </p:to>
                                    </p:set>
                                  </p:childTnLst>
                                </p:cTn>
                              </p:par>
                              <p:par>
                                <p:cTn id="73" presetID="8" presetClass="exit" presetSubtype="32" fill="hold" grpId="1" nodeType="withEffect">
                                  <p:stCondLst>
                                    <p:cond delay="0"/>
                                  </p:stCondLst>
                                  <p:childTnLst>
                                    <p:animEffect transition="out" filter="diamond(out)">
                                      <p:cBhvr>
                                        <p:cTn id="74" dur="750"/>
                                        <p:tgtEl>
                                          <p:spTgt spid="14"/>
                                        </p:tgtEl>
                                      </p:cBhvr>
                                    </p:animEffect>
                                    <p:set>
                                      <p:cBhvr>
                                        <p:cTn id="75" dur="1" fill="hold">
                                          <p:stCondLst>
                                            <p:cond delay="749"/>
                                          </p:stCondLst>
                                        </p:cTn>
                                        <p:tgtEl>
                                          <p:spTgt spid="14"/>
                                        </p:tgtEl>
                                        <p:attrNameLst>
                                          <p:attrName>style.visibility</p:attrName>
                                        </p:attrNameLst>
                                      </p:cBhvr>
                                      <p:to>
                                        <p:strVal val="hidden"/>
                                      </p:to>
                                    </p:set>
                                  </p:childTnLst>
                                </p:cTn>
                              </p:par>
                              <p:par>
                                <p:cTn id="76" presetID="8" presetClass="entr" presetSubtype="16" fill="hold" grpId="0" nodeType="with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diamond(in)">
                                      <p:cBhvr>
                                        <p:cTn id="78" dur="750"/>
                                        <p:tgtEl>
                                          <p:spTgt spid="16"/>
                                        </p:tgtEl>
                                      </p:cBhvr>
                                    </p:animEffect>
                                  </p:childTnLst>
                                </p:cTn>
                              </p:par>
                              <p:par>
                                <p:cTn id="79" presetID="8" presetClass="entr" presetSubtype="16" fill="hold" nodeType="with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diamond(in)">
                                      <p:cBhvr>
                                        <p:cTn id="81" dur="750"/>
                                        <p:tgtEl>
                                          <p:spTgt spid="15"/>
                                        </p:tgtEl>
                                      </p:cBhvr>
                                    </p:animEffect>
                                  </p:childTnLst>
                                </p:cTn>
                              </p:par>
                              <p:par>
                                <p:cTn id="82" presetID="8" presetClass="entr" presetSubtype="16" fill="hold" grpId="0" nodeType="with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diamond(in)">
                                      <p:cBhvr>
                                        <p:cTn id="84" dur="750"/>
                                        <p:tgtEl>
                                          <p:spTgt spid="17"/>
                                        </p:tgtEl>
                                      </p:cBhvr>
                                    </p:animEffect>
                                  </p:childTnLst>
                                </p:cTn>
                              </p:par>
                              <p:par>
                                <p:cTn id="85" presetID="8" presetClass="entr" presetSubtype="16"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diamond(in)">
                                      <p:cBhvr>
                                        <p:cTn id="8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2" grpId="0"/>
      <p:bldP spid="12" grpId="1"/>
      <p:bldP spid="13" grpId="0"/>
      <p:bldP spid="13" grpId="1"/>
      <p:bldP spid="14" grpId="0"/>
      <p:bldP spid="14" grpId="1"/>
      <p:bldP spid="16" grpId="0" animBg="1"/>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endParaRPr lang="zh-CN" altLang="en-US"/>
          </a:p>
        </p:txBody>
      </p:sp>
      <p:sp>
        <p:nvSpPr>
          <p:cNvPr id="4" name="Text Placeholder 3"/>
          <p:cNvSpPr txBox="1">
            <a:spLocks noChangeArrowheads="1"/>
          </p:cNvSpPr>
          <p:nvPr/>
        </p:nvSpPr>
        <p:spPr bwMode="auto">
          <a:xfrm>
            <a:off x="2185249" y="2454888"/>
            <a:ext cx="1625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en-US" sz="11500" b="1" dirty="0" smtClean="0">
                <a:solidFill>
                  <a:srgbClr val="84CBC5"/>
                </a:solidFill>
                <a:latin typeface="Arial" panose="020B0604020202020204" pitchFamily="34" charset="0"/>
              </a:rPr>
              <a:t>04</a:t>
            </a:r>
            <a:endParaRPr lang="en-US" altLang="en-US" sz="11500" b="1" dirty="0">
              <a:solidFill>
                <a:srgbClr val="84CBC5"/>
              </a:solidFill>
              <a:latin typeface="Arial" panose="020B0604020202020204" pitchFamily="34" charset="0"/>
            </a:endParaRPr>
          </a:p>
        </p:txBody>
      </p:sp>
      <p:sp>
        <p:nvSpPr>
          <p:cNvPr id="5" name="文本框 48"/>
          <p:cNvSpPr txBox="1">
            <a:spLocks noChangeArrowheads="1"/>
          </p:cNvSpPr>
          <p:nvPr/>
        </p:nvSpPr>
        <p:spPr bwMode="auto">
          <a:xfrm>
            <a:off x="3992734" y="3158324"/>
            <a:ext cx="2625349" cy="707886"/>
          </a:xfrm>
          <a:prstGeom prst="rect">
            <a:avLst/>
          </a:prstGeom>
          <a:solidFill>
            <a:srgbClr val="0070C0"/>
          </a:solidFill>
          <a:ln>
            <a:noFill/>
          </a:ln>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eaLnBrk="1" hangingPunct="1"/>
            <a:r>
              <a:rPr lang="zh-CN" altLang="en-US" sz="4000" b="1" dirty="0">
                <a:solidFill>
                  <a:schemeClr val="bg1"/>
                </a:solidFill>
                <a:latin typeface="微软雅黑" panose="020B0503020204020204" pitchFamily="34" charset="-122"/>
                <a:ea typeface="微软雅黑" panose="020B0503020204020204" pitchFamily="34" charset="-122"/>
              </a:rPr>
              <a:t>程序设计</a:t>
            </a:r>
            <a:endParaRPr lang="zh-CN" altLang="zh-CN" sz="4000" b="1" dirty="0">
              <a:solidFill>
                <a:schemeClr val="bg1"/>
              </a:solidFill>
              <a:latin typeface="微软雅黑" panose="020B0503020204020204" pitchFamily="34" charset="-122"/>
              <a:ea typeface="微软雅黑" panose="020B0503020204020204" pitchFamily="34" charset="-122"/>
            </a:endParaRPr>
          </a:p>
        </p:txBody>
      </p:sp>
      <p:sp>
        <p:nvSpPr>
          <p:cNvPr id="6" name="文本框 49"/>
          <p:cNvSpPr txBox="1">
            <a:spLocks noChangeArrowheads="1"/>
          </p:cNvSpPr>
          <p:nvPr/>
        </p:nvSpPr>
        <p:spPr bwMode="auto">
          <a:xfrm>
            <a:off x="3987973" y="2772561"/>
            <a:ext cx="2371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b="1" i="1" dirty="0">
                <a:latin typeface="Arial" panose="020B0604020202020204" pitchFamily="34" charset="0"/>
              </a:rPr>
              <a:t>Part </a:t>
            </a:r>
            <a:r>
              <a:rPr lang="en-US" altLang="zh-CN" sz="2000" b="1" i="1" dirty="0" smtClean="0">
                <a:latin typeface="Arial" panose="020B0604020202020204" pitchFamily="34" charset="0"/>
              </a:rPr>
              <a:t>Four</a:t>
            </a:r>
            <a:endParaRPr lang="en-US" altLang="zh-CN" sz="2000" b="1" i="1" dirty="0">
              <a:latin typeface="Arial" panose="020B0604020202020204" pitchFamily="34" charset="0"/>
            </a:endParaRPr>
          </a:p>
        </p:txBody>
      </p:sp>
    </p:spTree>
    <p:extLst>
      <p:ext uri="{BB962C8B-B14F-4D97-AF65-F5344CB8AC3E}">
        <p14:creationId xmlns:p14="http://schemas.microsoft.com/office/powerpoint/2010/main" val="2957998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4.1  PLC</a:t>
            </a:r>
            <a:r>
              <a:rPr lang="zh-CN" altLang="en-US" dirty="0" smtClean="0"/>
              <a:t>程序设计</a:t>
            </a:r>
            <a:endParaRPr lang="zh-CN" altLang="en-US" dirty="0"/>
          </a:p>
        </p:txBody>
      </p:sp>
      <p:pic>
        <p:nvPicPr>
          <p:cNvPr id="4" name="图片 3" descr="C:\Users\shqliu\Desktop\11.PNG"/>
          <p:cNvPicPr/>
          <p:nvPr/>
        </p:nvPicPr>
        <p:blipFill>
          <a:blip r:embed="rId2">
            <a:extLst>
              <a:ext uri="{28A0092B-C50C-407E-A947-70E740481C1C}">
                <a14:useLocalDpi xmlns:a14="http://schemas.microsoft.com/office/drawing/2010/main" val="0"/>
              </a:ext>
            </a:extLst>
          </a:blip>
          <a:srcRect/>
          <a:stretch>
            <a:fillRect/>
          </a:stretch>
        </p:blipFill>
        <p:spPr bwMode="auto">
          <a:xfrm>
            <a:off x="803481" y="950027"/>
            <a:ext cx="4706670" cy="5254642"/>
          </a:xfrm>
          <a:prstGeom prst="rect">
            <a:avLst/>
          </a:prstGeom>
          <a:noFill/>
          <a:ln>
            <a:noFill/>
          </a:ln>
        </p:spPr>
      </p:pic>
      <p:sp>
        <p:nvSpPr>
          <p:cNvPr id="6" name="文本框 5"/>
          <p:cNvSpPr txBox="1"/>
          <p:nvPr/>
        </p:nvSpPr>
        <p:spPr>
          <a:xfrm>
            <a:off x="5855419" y="1457125"/>
            <a:ext cx="2593980" cy="3970318"/>
          </a:xfrm>
          <a:prstGeom prst="rect">
            <a:avLst/>
          </a:prstGeom>
          <a:noFill/>
        </p:spPr>
        <p:txBody>
          <a:bodyPr wrap="none" rtlCol="0">
            <a:spAutoFit/>
          </a:bodyPr>
          <a:lstStyle/>
          <a:p>
            <a:pPr marL="285750" indent="-285750">
              <a:lnSpc>
                <a:spcPct val="200000"/>
              </a:lnSpc>
              <a:buFont typeface="Wingdings" panose="05000000000000000000" pitchFamily="2" charset="2"/>
              <a:buChar char="p"/>
            </a:pPr>
            <a:r>
              <a:rPr lang="zh-CN" altLang="en-US" b="1" dirty="0" smtClean="0">
                <a:latin typeface="微软雅黑" panose="020B0503020204020204" pitchFamily="34" charset="-122"/>
                <a:ea typeface="微软雅黑" panose="020B0503020204020204" pitchFamily="34" charset="-122"/>
              </a:rPr>
              <a:t>主程序</a:t>
            </a:r>
            <a:r>
              <a:rPr lang="en-US" altLang="zh-CN" b="1" dirty="0" smtClean="0">
                <a:latin typeface="微软雅黑" panose="020B0503020204020204" pitchFamily="34" charset="-122"/>
                <a:ea typeface="微软雅黑" panose="020B0503020204020204" pitchFamily="34" charset="-122"/>
              </a:rPr>
              <a:t>OB1</a:t>
            </a:r>
            <a:r>
              <a:rPr lang="zh-CN" altLang="en-US" b="1" dirty="0" smtClean="0">
                <a:latin typeface="微软雅黑" panose="020B0503020204020204" pitchFamily="34" charset="-122"/>
                <a:ea typeface="微软雅黑" panose="020B0503020204020204" pitchFamily="34" charset="-122"/>
              </a:rPr>
              <a:t>：</a:t>
            </a:r>
            <a:endParaRPr lang="en-US" altLang="zh-CN" b="1" dirty="0" smtClean="0">
              <a:latin typeface="微软雅黑" panose="020B0503020204020204" pitchFamily="34" charset="-122"/>
              <a:ea typeface="微软雅黑" panose="020B0503020204020204" pitchFamily="34" charset="-122"/>
            </a:endParaRPr>
          </a:p>
          <a:p>
            <a:pPr>
              <a:lnSpc>
                <a:spcPct val="200000"/>
              </a:lnSpc>
            </a:pPr>
            <a:r>
              <a:rPr lang="en-US" altLang="zh-CN" b="1" dirty="0"/>
              <a:t> </a:t>
            </a:r>
            <a:r>
              <a:rPr lang="en-US" altLang="zh-CN" b="1" dirty="0" smtClean="0"/>
              <a:t>     </a:t>
            </a:r>
            <a:r>
              <a:rPr lang="zh-CN" altLang="en-US" b="1" dirty="0" smtClean="0"/>
              <a:t>调用</a:t>
            </a:r>
            <a:r>
              <a:rPr lang="en-US" altLang="zh-CN" b="1" dirty="0" smtClean="0"/>
              <a:t>FB</a:t>
            </a:r>
            <a:r>
              <a:rPr lang="zh-CN" altLang="en-US" b="1" dirty="0" smtClean="0"/>
              <a:t>、</a:t>
            </a:r>
            <a:r>
              <a:rPr lang="en-US" altLang="zh-CN" b="1" dirty="0" smtClean="0"/>
              <a:t>FC</a:t>
            </a:r>
            <a:r>
              <a:rPr lang="zh-CN" altLang="en-US" b="1" dirty="0" smtClean="0"/>
              <a:t>子程序</a:t>
            </a:r>
            <a:endParaRPr lang="en-US" altLang="zh-CN" b="1" dirty="0" smtClean="0"/>
          </a:p>
          <a:p>
            <a:pPr marL="285750" indent="-285750">
              <a:lnSpc>
                <a:spcPct val="200000"/>
              </a:lnSpc>
              <a:buFont typeface="Wingdings" panose="05000000000000000000" pitchFamily="2" charset="2"/>
              <a:buChar char="p"/>
            </a:pPr>
            <a:r>
              <a:rPr lang="en-US" altLang="zh-CN" b="1" dirty="0" smtClean="0">
                <a:latin typeface="微软雅黑" panose="020B0503020204020204" pitchFamily="34" charset="-122"/>
                <a:ea typeface="微软雅黑" panose="020B0503020204020204" pitchFamily="34" charset="-122"/>
              </a:rPr>
              <a:t>FB</a:t>
            </a:r>
            <a:r>
              <a:rPr lang="zh-CN" altLang="en-US" b="1" dirty="0" smtClean="0">
                <a:latin typeface="微软雅黑" panose="020B0503020204020204" pitchFamily="34" charset="-122"/>
                <a:ea typeface="微软雅黑" panose="020B0503020204020204" pitchFamily="34" charset="-122"/>
              </a:rPr>
              <a:t>、</a:t>
            </a:r>
            <a:r>
              <a:rPr lang="en-US" altLang="zh-CN" b="1" dirty="0" smtClean="0">
                <a:latin typeface="微软雅黑" panose="020B0503020204020204" pitchFamily="34" charset="-122"/>
                <a:ea typeface="微软雅黑" panose="020B0503020204020204" pitchFamily="34" charset="-122"/>
              </a:rPr>
              <a:t>FC</a:t>
            </a:r>
            <a:r>
              <a:rPr lang="zh-CN" altLang="en-US" b="1" dirty="0" smtClean="0">
                <a:latin typeface="微软雅黑" panose="020B0503020204020204" pitchFamily="34" charset="-122"/>
                <a:ea typeface="微软雅黑" panose="020B0503020204020204" pitchFamily="34" charset="-122"/>
              </a:rPr>
              <a:t>子程序：</a:t>
            </a:r>
            <a:endParaRPr lang="en-US" altLang="zh-CN" b="1" dirty="0">
              <a:latin typeface="微软雅黑" panose="020B0503020204020204" pitchFamily="34" charset="-122"/>
              <a:ea typeface="微软雅黑" panose="020B0503020204020204" pitchFamily="34" charset="-122"/>
            </a:endParaRPr>
          </a:p>
          <a:p>
            <a:pPr>
              <a:lnSpc>
                <a:spcPct val="200000"/>
              </a:lnSpc>
            </a:pPr>
            <a:r>
              <a:rPr lang="zh-CN" altLang="en-US" b="1" dirty="0" smtClean="0"/>
              <a:t>      系统初始化程序</a:t>
            </a:r>
            <a:endParaRPr lang="en-US" altLang="zh-CN" b="1" dirty="0" smtClean="0"/>
          </a:p>
          <a:p>
            <a:pPr>
              <a:lnSpc>
                <a:spcPct val="200000"/>
              </a:lnSpc>
            </a:pPr>
            <a:r>
              <a:rPr lang="zh-CN" altLang="en-US" b="1" dirty="0" smtClean="0"/>
              <a:t>      模拟量转换程序</a:t>
            </a:r>
            <a:endParaRPr lang="en-US" altLang="zh-CN" b="1" dirty="0" smtClean="0"/>
          </a:p>
          <a:p>
            <a:pPr>
              <a:lnSpc>
                <a:spcPct val="200000"/>
              </a:lnSpc>
            </a:pPr>
            <a:r>
              <a:rPr lang="zh-CN" altLang="en-US" b="1" dirty="0" smtClean="0"/>
              <a:t>      数据采集程序</a:t>
            </a:r>
            <a:endParaRPr lang="en-US" altLang="zh-CN" b="1" dirty="0" smtClean="0"/>
          </a:p>
          <a:p>
            <a:pPr>
              <a:lnSpc>
                <a:spcPct val="200000"/>
              </a:lnSpc>
            </a:pPr>
            <a:r>
              <a:rPr lang="zh-CN" altLang="en-US" b="1" dirty="0" smtClean="0"/>
              <a:t>      大棚手自动控制程序</a:t>
            </a:r>
            <a:endParaRPr lang="en-US" altLang="zh-CN" b="1" dirty="0" smtClean="0"/>
          </a:p>
        </p:txBody>
      </p:sp>
      <p:sp>
        <p:nvSpPr>
          <p:cNvPr id="2" name="矩形 1"/>
          <p:cNvSpPr/>
          <p:nvPr/>
        </p:nvSpPr>
        <p:spPr>
          <a:xfrm>
            <a:off x="5676523" y="1339913"/>
            <a:ext cx="2933323" cy="4481465"/>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285154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4.1  </a:t>
            </a:r>
            <a:r>
              <a:rPr lang="en-US" altLang="zh-CN" dirty="0"/>
              <a:t>PLC</a:t>
            </a:r>
            <a:r>
              <a:rPr lang="zh-CN" altLang="en-US" dirty="0"/>
              <a:t>程序设计</a:t>
            </a:r>
          </a:p>
        </p:txBody>
      </p:sp>
      <p:sp>
        <p:nvSpPr>
          <p:cNvPr id="4" name="副标题 1"/>
          <p:cNvSpPr>
            <a:spLocks noGrp="1"/>
          </p:cNvSpPr>
          <p:nvPr>
            <p:ph type="subTitle" idx="1"/>
          </p:nvPr>
        </p:nvSpPr>
        <p:spPr>
          <a:xfrm>
            <a:off x="381815" y="1066137"/>
            <a:ext cx="10284736" cy="4698748"/>
          </a:xfrm>
        </p:spPr>
        <p:txBody>
          <a:bodyPr/>
          <a:lstStyle/>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pPr algn="l"/>
            <a:endParaRPr lang="en-US" altLang="zh-CN" b="1" dirty="0" smtClean="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2"/>
          <a:stretch>
            <a:fillRect/>
          </a:stretch>
        </p:blipFill>
        <p:spPr>
          <a:xfrm>
            <a:off x="66230" y="914511"/>
            <a:ext cx="5025028" cy="4292247"/>
          </a:xfrm>
          <a:prstGeom prst="rect">
            <a:avLst/>
          </a:prstGeom>
        </p:spPr>
      </p:pic>
      <p:sp>
        <p:nvSpPr>
          <p:cNvPr id="7" name="文本框 6"/>
          <p:cNvSpPr txBox="1"/>
          <p:nvPr/>
        </p:nvSpPr>
        <p:spPr>
          <a:xfrm>
            <a:off x="1652016" y="5643972"/>
            <a:ext cx="1853456" cy="400110"/>
          </a:xfrm>
          <a:prstGeom prst="rect">
            <a:avLst/>
          </a:prstGeom>
          <a:noFill/>
        </p:spPr>
        <p:txBody>
          <a:bodyPr wrap="none" rtlCol="0">
            <a:spAutoFit/>
          </a:bodyPr>
          <a:lstStyle/>
          <a:p>
            <a:r>
              <a:rPr lang="en-US" altLang="zh-CN" sz="2000" b="1" dirty="0" smtClean="0"/>
              <a:t>PLC</a:t>
            </a:r>
            <a:r>
              <a:rPr lang="zh-CN" altLang="en-US" sz="2000" b="1" dirty="0" smtClean="0"/>
              <a:t>程序块列表</a:t>
            </a:r>
            <a:endParaRPr lang="zh-CN" altLang="en-US" sz="2000" b="1" dirty="0"/>
          </a:p>
        </p:txBody>
      </p:sp>
      <p:sp>
        <p:nvSpPr>
          <p:cNvPr id="8" name="文本框 7"/>
          <p:cNvSpPr txBox="1"/>
          <p:nvPr/>
        </p:nvSpPr>
        <p:spPr>
          <a:xfrm>
            <a:off x="6267527" y="5916511"/>
            <a:ext cx="2031325" cy="369332"/>
          </a:xfrm>
          <a:prstGeom prst="rect">
            <a:avLst/>
          </a:prstGeom>
          <a:noFill/>
        </p:spPr>
        <p:txBody>
          <a:bodyPr wrap="none" rtlCol="0">
            <a:spAutoFit/>
          </a:bodyPr>
          <a:lstStyle/>
          <a:p>
            <a:r>
              <a:rPr lang="zh-CN" altLang="en-US" b="1" dirty="0" smtClean="0"/>
              <a:t>组织块主程序节选</a:t>
            </a:r>
            <a:endParaRPr lang="zh-CN" altLang="en-US" b="1" dirty="0"/>
          </a:p>
        </p:txBody>
      </p:sp>
      <p:pic>
        <p:nvPicPr>
          <p:cNvPr id="9" name="图片 8" descr="C:\Users\shqliu\Desktop\22.PNG"/>
          <p:cNvPicPr/>
          <p:nvPr/>
        </p:nvPicPr>
        <p:blipFill>
          <a:blip r:embed="rId3">
            <a:extLst>
              <a:ext uri="{28A0092B-C50C-407E-A947-70E740481C1C}">
                <a14:useLocalDpi xmlns:a14="http://schemas.microsoft.com/office/drawing/2010/main" val="0"/>
              </a:ext>
            </a:extLst>
          </a:blip>
          <a:srcRect/>
          <a:stretch>
            <a:fillRect/>
          </a:stretch>
        </p:blipFill>
        <p:spPr bwMode="auto">
          <a:xfrm>
            <a:off x="5304561" y="942773"/>
            <a:ext cx="3367236" cy="4897925"/>
          </a:xfrm>
          <a:prstGeom prst="rect">
            <a:avLst/>
          </a:prstGeom>
          <a:noFill/>
          <a:ln>
            <a:noFill/>
          </a:ln>
        </p:spPr>
      </p:pic>
    </p:spTree>
    <p:extLst>
      <p:ext uri="{BB962C8B-B14F-4D97-AF65-F5344CB8AC3E}">
        <p14:creationId xmlns:p14="http://schemas.microsoft.com/office/powerpoint/2010/main" val="25453590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4.2  OPC UA</a:t>
            </a:r>
            <a:r>
              <a:rPr lang="zh-CN" altLang="en-US" dirty="0"/>
              <a:t>通讯</a:t>
            </a:r>
          </a:p>
        </p:txBody>
      </p:sp>
      <p:sp>
        <p:nvSpPr>
          <p:cNvPr id="6" name="文本框 5"/>
          <p:cNvSpPr txBox="1"/>
          <p:nvPr/>
        </p:nvSpPr>
        <p:spPr>
          <a:xfrm>
            <a:off x="5476875" y="1535132"/>
            <a:ext cx="3344185" cy="3970318"/>
          </a:xfrm>
          <a:prstGeom prst="rect">
            <a:avLst/>
          </a:prstGeom>
          <a:noFill/>
        </p:spPr>
        <p:txBody>
          <a:bodyPr wrap="none" rtlCol="0">
            <a:spAutoFit/>
          </a:bodyPr>
          <a:lstStyle/>
          <a:p>
            <a:pPr marL="285750" indent="-285750">
              <a:lnSpc>
                <a:spcPct val="200000"/>
              </a:lnSpc>
              <a:buFont typeface="Wingdings" panose="05000000000000000000" pitchFamily="2" charset="2"/>
              <a:buChar char="p"/>
            </a:pPr>
            <a:r>
              <a:rPr lang="en-US" altLang="zh-CN" b="1" dirty="0" smtClean="0">
                <a:latin typeface="微软雅黑" panose="020B0503020204020204" pitchFamily="34" charset="-122"/>
                <a:ea typeface="微软雅黑" panose="020B0503020204020204" pitchFamily="34" charset="-122"/>
              </a:rPr>
              <a:t>OPC UA</a:t>
            </a:r>
            <a:r>
              <a:rPr lang="zh-CN" altLang="en-US" b="1" dirty="0" smtClean="0">
                <a:latin typeface="微软雅黑" panose="020B0503020204020204" pitchFamily="34" charset="-122"/>
                <a:ea typeface="微软雅黑" panose="020B0503020204020204" pitchFamily="34" charset="-122"/>
              </a:rPr>
              <a:t>服务器</a:t>
            </a:r>
            <a:endParaRPr lang="en-US" altLang="zh-CN" b="1" dirty="0" smtClean="0">
              <a:latin typeface="微软雅黑" panose="020B0503020204020204" pitchFamily="34" charset="-122"/>
              <a:ea typeface="微软雅黑" panose="020B0503020204020204" pitchFamily="34" charset="-122"/>
            </a:endParaRPr>
          </a:p>
          <a:p>
            <a:pPr>
              <a:lnSpc>
                <a:spcPct val="200000"/>
              </a:lnSpc>
            </a:pPr>
            <a:r>
              <a:rPr lang="en-US" altLang="zh-CN" dirty="0"/>
              <a:t> </a:t>
            </a:r>
            <a:r>
              <a:rPr lang="en-US" altLang="zh-CN" dirty="0" smtClean="0"/>
              <a:t> </a:t>
            </a:r>
            <a:r>
              <a:rPr lang="zh-CN" altLang="en-US" b="1" dirty="0" smtClean="0"/>
              <a:t>创建通道，设置对应的设备</a:t>
            </a:r>
            <a:endParaRPr lang="en-US" altLang="zh-CN" b="1" dirty="0" smtClean="0"/>
          </a:p>
          <a:p>
            <a:pPr>
              <a:lnSpc>
                <a:spcPct val="200000"/>
              </a:lnSpc>
            </a:pPr>
            <a:r>
              <a:rPr lang="en-US" altLang="zh-CN" b="1" dirty="0"/>
              <a:t> </a:t>
            </a:r>
            <a:r>
              <a:rPr lang="en-US" altLang="zh-CN" b="1" dirty="0" smtClean="0"/>
              <a:t>  </a:t>
            </a:r>
            <a:r>
              <a:rPr lang="zh-CN" altLang="en-US" b="1" dirty="0" smtClean="0"/>
              <a:t>新建标签，绑定</a:t>
            </a:r>
            <a:r>
              <a:rPr lang="en-US" altLang="zh-CN" b="1" dirty="0" smtClean="0"/>
              <a:t>PLC</a:t>
            </a:r>
            <a:r>
              <a:rPr lang="zh-CN" altLang="en-US" b="1" dirty="0" smtClean="0"/>
              <a:t>地址</a:t>
            </a:r>
            <a:endParaRPr lang="en-US" altLang="zh-CN" b="1" dirty="0" smtClean="0"/>
          </a:p>
          <a:p>
            <a:pPr marL="285750" indent="-285750">
              <a:lnSpc>
                <a:spcPct val="200000"/>
              </a:lnSpc>
              <a:buFont typeface="Wingdings" panose="05000000000000000000" pitchFamily="2" charset="2"/>
              <a:buChar char="p"/>
            </a:pPr>
            <a:r>
              <a:rPr lang="en-US" altLang="zh-CN" b="1" dirty="0" smtClean="0">
                <a:latin typeface="微软雅黑" panose="020B0503020204020204" pitchFamily="34" charset="-122"/>
                <a:ea typeface="微软雅黑" panose="020B0503020204020204" pitchFamily="34" charset="-122"/>
              </a:rPr>
              <a:t>OPC UA</a:t>
            </a:r>
            <a:r>
              <a:rPr lang="zh-CN" altLang="en-US" b="1" dirty="0" smtClean="0">
                <a:latin typeface="微软雅黑" panose="020B0503020204020204" pitchFamily="34" charset="-122"/>
                <a:ea typeface="微软雅黑" panose="020B0503020204020204" pitchFamily="34" charset="-122"/>
              </a:rPr>
              <a:t>客户端</a:t>
            </a:r>
            <a:endParaRPr lang="en-US" altLang="zh-CN" b="1" dirty="0" smtClean="0">
              <a:latin typeface="微软雅黑" panose="020B0503020204020204" pitchFamily="34" charset="-122"/>
              <a:ea typeface="微软雅黑" panose="020B0503020204020204" pitchFamily="34" charset="-122"/>
            </a:endParaRPr>
          </a:p>
          <a:p>
            <a:pPr>
              <a:lnSpc>
                <a:spcPct val="200000"/>
              </a:lnSpc>
            </a:pPr>
            <a:r>
              <a:rPr lang="en-US" altLang="zh-CN" dirty="0" smtClean="0"/>
              <a:t>   </a:t>
            </a:r>
            <a:r>
              <a:rPr lang="en-US" altLang="zh-CN" b="1" dirty="0" smtClean="0"/>
              <a:t>OPC UA</a:t>
            </a:r>
            <a:r>
              <a:rPr lang="zh-CN" altLang="en-US" b="1" dirty="0" smtClean="0"/>
              <a:t>工具包</a:t>
            </a:r>
            <a:endParaRPr lang="en-US" altLang="zh-CN" b="1" dirty="0" smtClean="0"/>
          </a:p>
          <a:p>
            <a:pPr>
              <a:lnSpc>
                <a:spcPct val="200000"/>
              </a:lnSpc>
            </a:pPr>
            <a:r>
              <a:rPr lang="en-US" altLang="zh-CN" b="1" dirty="0"/>
              <a:t> </a:t>
            </a:r>
            <a:r>
              <a:rPr lang="en-US" altLang="zh-CN" b="1" dirty="0" smtClean="0"/>
              <a:t>  </a:t>
            </a:r>
            <a:r>
              <a:rPr lang="zh-CN" altLang="en-US" b="1" dirty="0" smtClean="0"/>
              <a:t>创建证书，绑定服务器结束点</a:t>
            </a:r>
            <a:endParaRPr lang="en-US" altLang="zh-CN" b="1" dirty="0" smtClean="0"/>
          </a:p>
          <a:p>
            <a:pPr>
              <a:lnSpc>
                <a:spcPct val="200000"/>
              </a:lnSpc>
            </a:pPr>
            <a:r>
              <a:rPr lang="en-US" altLang="zh-CN" b="1" dirty="0"/>
              <a:t> </a:t>
            </a:r>
            <a:r>
              <a:rPr lang="en-US" altLang="zh-CN" b="1" dirty="0" smtClean="0"/>
              <a:t>  </a:t>
            </a:r>
            <a:r>
              <a:rPr lang="zh-CN" altLang="en-US" b="1" dirty="0" smtClean="0"/>
              <a:t>通过服务器地址进行通讯</a:t>
            </a:r>
            <a:endParaRPr lang="zh-CN" altLang="en-US" b="1" dirty="0"/>
          </a:p>
        </p:txBody>
      </p:sp>
      <p:pic>
        <p:nvPicPr>
          <p:cNvPr id="5" name="图片 4"/>
          <p:cNvPicPr>
            <a:picLocks noChangeAspect="1"/>
          </p:cNvPicPr>
          <p:nvPr/>
        </p:nvPicPr>
        <p:blipFill>
          <a:blip r:embed="rId2"/>
          <a:stretch>
            <a:fillRect/>
          </a:stretch>
        </p:blipFill>
        <p:spPr>
          <a:xfrm>
            <a:off x="683572" y="1619490"/>
            <a:ext cx="4353279" cy="3933824"/>
          </a:xfrm>
          <a:prstGeom prst="rect">
            <a:avLst/>
          </a:prstGeom>
        </p:spPr>
      </p:pic>
    </p:spTree>
    <p:extLst>
      <p:ext uri="{BB962C8B-B14F-4D97-AF65-F5344CB8AC3E}">
        <p14:creationId xmlns:p14="http://schemas.microsoft.com/office/powerpoint/2010/main" val="2274724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4.3  </a:t>
            </a:r>
            <a:r>
              <a:rPr lang="en-US" altLang="zh-CN" dirty="0" err="1" smtClean="0"/>
              <a:t>LabVIEW</a:t>
            </a:r>
            <a:r>
              <a:rPr lang="zh-CN" altLang="en-US" dirty="0" smtClean="0"/>
              <a:t>程序设计</a:t>
            </a:r>
            <a:endParaRPr lang="zh-CN" altLang="en-US" dirty="0"/>
          </a:p>
        </p:txBody>
      </p:sp>
      <p:pic>
        <p:nvPicPr>
          <p:cNvPr id="11" name="图片 10"/>
          <p:cNvPicPr>
            <a:picLocks noChangeAspect="1"/>
          </p:cNvPicPr>
          <p:nvPr/>
        </p:nvPicPr>
        <p:blipFill>
          <a:blip r:embed="rId2"/>
          <a:stretch>
            <a:fillRect/>
          </a:stretch>
        </p:blipFill>
        <p:spPr>
          <a:xfrm>
            <a:off x="613206" y="909288"/>
            <a:ext cx="3995007" cy="5321592"/>
          </a:xfrm>
          <a:prstGeom prst="rect">
            <a:avLst/>
          </a:prstGeom>
        </p:spPr>
      </p:pic>
      <p:sp>
        <p:nvSpPr>
          <p:cNvPr id="25" name="下箭头 24"/>
          <p:cNvSpPr/>
          <p:nvPr/>
        </p:nvSpPr>
        <p:spPr>
          <a:xfrm>
            <a:off x="2524698" y="1276539"/>
            <a:ext cx="281876" cy="1720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下箭头 25"/>
          <p:cNvSpPr/>
          <p:nvPr/>
        </p:nvSpPr>
        <p:spPr>
          <a:xfrm>
            <a:off x="2528615" y="1815805"/>
            <a:ext cx="281876" cy="1720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下箭头 26"/>
          <p:cNvSpPr/>
          <p:nvPr/>
        </p:nvSpPr>
        <p:spPr>
          <a:xfrm>
            <a:off x="2524698" y="2355071"/>
            <a:ext cx="281876" cy="3338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下箭头 27"/>
          <p:cNvSpPr/>
          <p:nvPr/>
        </p:nvSpPr>
        <p:spPr>
          <a:xfrm>
            <a:off x="2524698" y="3484076"/>
            <a:ext cx="281876" cy="2006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下箭头 28"/>
          <p:cNvSpPr/>
          <p:nvPr/>
        </p:nvSpPr>
        <p:spPr>
          <a:xfrm>
            <a:off x="2524698" y="4028811"/>
            <a:ext cx="281876" cy="2135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直角上箭头 29"/>
          <p:cNvSpPr/>
          <p:nvPr/>
        </p:nvSpPr>
        <p:spPr>
          <a:xfrm rot="10800000">
            <a:off x="1039929" y="3802455"/>
            <a:ext cx="942779" cy="439908"/>
          </a:xfrm>
          <a:prstGeom prst="bentUpArrow">
            <a:avLst>
              <a:gd name="adj1" fmla="val 25000"/>
              <a:gd name="adj2" fmla="val 25000"/>
              <a:gd name="adj3" fmla="val 291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直角上箭头 30"/>
          <p:cNvSpPr/>
          <p:nvPr/>
        </p:nvSpPr>
        <p:spPr>
          <a:xfrm rot="10800000" flipH="1">
            <a:off x="3348564" y="3802455"/>
            <a:ext cx="834137" cy="446310"/>
          </a:xfrm>
          <a:prstGeom prst="bentUpArrow">
            <a:avLst>
              <a:gd name="adj1" fmla="val 25000"/>
              <a:gd name="adj2" fmla="val 25000"/>
              <a:gd name="adj3" fmla="val 291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下箭头 31"/>
          <p:cNvSpPr/>
          <p:nvPr/>
        </p:nvSpPr>
        <p:spPr>
          <a:xfrm>
            <a:off x="2524698" y="4586414"/>
            <a:ext cx="281876" cy="2135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下箭头 32"/>
          <p:cNvSpPr/>
          <p:nvPr/>
        </p:nvSpPr>
        <p:spPr>
          <a:xfrm>
            <a:off x="2524698" y="5600436"/>
            <a:ext cx="281876" cy="2135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左右箭头 70"/>
          <p:cNvSpPr/>
          <p:nvPr/>
        </p:nvSpPr>
        <p:spPr>
          <a:xfrm>
            <a:off x="1752852" y="4343400"/>
            <a:ext cx="229856" cy="16243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7" name="肘形连接符 86"/>
          <p:cNvCxnSpPr/>
          <p:nvPr/>
        </p:nvCxnSpPr>
        <p:spPr>
          <a:xfrm rot="10800000">
            <a:off x="1039929" y="2521976"/>
            <a:ext cx="1141298" cy="554601"/>
          </a:xfrm>
          <a:prstGeom prst="bentConnector3">
            <a:avLst>
              <a:gd name="adj1" fmla="val 100075"/>
            </a:avLst>
          </a:prstGeom>
        </p:spPr>
        <p:style>
          <a:lnRef idx="1">
            <a:schemeClr val="accent1"/>
          </a:lnRef>
          <a:fillRef idx="0">
            <a:schemeClr val="accent1"/>
          </a:fillRef>
          <a:effectRef idx="0">
            <a:schemeClr val="accent1"/>
          </a:effectRef>
          <a:fontRef idx="minor">
            <a:schemeClr val="tx1"/>
          </a:fontRef>
        </p:style>
      </p:cxnSp>
      <p:cxnSp>
        <p:nvCxnSpPr>
          <p:cNvPr id="92" name="直接箭头连接符 91"/>
          <p:cNvCxnSpPr/>
          <p:nvPr/>
        </p:nvCxnSpPr>
        <p:spPr>
          <a:xfrm>
            <a:off x="1039928" y="2521975"/>
            <a:ext cx="14847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7" name="文本框 96"/>
          <p:cNvSpPr txBox="1"/>
          <p:nvPr/>
        </p:nvSpPr>
        <p:spPr>
          <a:xfrm>
            <a:off x="1511318" y="2757765"/>
            <a:ext cx="333746" cy="369332"/>
          </a:xfrm>
          <a:prstGeom prst="rect">
            <a:avLst/>
          </a:prstGeom>
          <a:noFill/>
        </p:spPr>
        <p:txBody>
          <a:bodyPr wrap="none" rtlCol="0">
            <a:spAutoFit/>
          </a:bodyPr>
          <a:lstStyle/>
          <a:p>
            <a:r>
              <a:rPr lang="en-US" altLang="zh-CN" dirty="0" smtClean="0"/>
              <a:t>N</a:t>
            </a:r>
            <a:endParaRPr lang="zh-CN" altLang="en-US" dirty="0"/>
          </a:p>
        </p:txBody>
      </p:sp>
      <p:sp>
        <p:nvSpPr>
          <p:cNvPr id="98" name="文本框 97"/>
          <p:cNvSpPr txBox="1"/>
          <p:nvPr/>
        </p:nvSpPr>
        <p:spPr>
          <a:xfrm>
            <a:off x="2157518" y="3392868"/>
            <a:ext cx="296876" cy="369332"/>
          </a:xfrm>
          <a:prstGeom prst="rect">
            <a:avLst/>
          </a:prstGeom>
          <a:noFill/>
        </p:spPr>
        <p:txBody>
          <a:bodyPr wrap="none" rtlCol="0">
            <a:spAutoFit/>
          </a:bodyPr>
          <a:lstStyle/>
          <a:p>
            <a:r>
              <a:rPr lang="en-US" altLang="zh-CN" dirty="0" smtClean="0"/>
              <a:t>Y</a:t>
            </a:r>
            <a:endParaRPr lang="zh-CN" altLang="en-US" dirty="0"/>
          </a:p>
        </p:txBody>
      </p:sp>
      <p:cxnSp>
        <p:nvCxnSpPr>
          <p:cNvPr id="100" name="肘形连接符 99"/>
          <p:cNvCxnSpPr/>
          <p:nvPr/>
        </p:nvCxnSpPr>
        <p:spPr>
          <a:xfrm rot="5400000" flipH="1" flipV="1">
            <a:off x="3108934" y="3508474"/>
            <a:ext cx="1726101" cy="1684324"/>
          </a:xfrm>
          <a:prstGeom prst="bentConnector3">
            <a:avLst>
              <a:gd name="adj1" fmla="val -216"/>
            </a:avLst>
          </a:prstGeom>
        </p:spPr>
        <p:style>
          <a:lnRef idx="1">
            <a:schemeClr val="accent1"/>
          </a:lnRef>
          <a:fillRef idx="0">
            <a:schemeClr val="accent1"/>
          </a:fillRef>
          <a:effectRef idx="0">
            <a:schemeClr val="accent1"/>
          </a:effectRef>
          <a:fontRef idx="minor">
            <a:schemeClr val="tx1"/>
          </a:fontRef>
        </p:style>
      </p:cxnSp>
      <p:cxnSp>
        <p:nvCxnSpPr>
          <p:cNvPr id="103" name="直接箭头连接符 102"/>
          <p:cNvCxnSpPr/>
          <p:nvPr/>
        </p:nvCxnSpPr>
        <p:spPr>
          <a:xfrm flipH="1">
            <a:off x="2766254" y="3488118"/>
            <a:ext cx="20607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6" name="文本框 105"/>
          <p:cNvSpPr txBox="1"/>
          <p:nvPr/>
        </p:nvSpPr>
        <p:spPr>
          <a:xfrm>
            <a:off x="3330393" y="4844355"/>
            <a:ext cx="333746" cy="369332"/>
          </a:xfrm>
          <a:prstGeom prst="rect">
            <a:avLst/>
          </a:prstGeom>
          <a:noFill/>
        </p:spPr>
        <p:txBody>
          <a:bodyPr wrap="none" rtlCol="0">
            <a:spAutoFit/>
          </a:bodyPr>
          <a:lstStyle/>
          <a:p>
            <a:r>
              <a:rPr lang="en-US" altLang="zh-CN" dirty="0" smtClean="0"/>
              <a:t>N</a:t>
            </a:r>
            <a:endParaRPr lang="zh-CN" altLang="en-US" dirty="0"/>
          </a:p>
        </p:txBody>
      </p:sp>
      <p:sp>
        <p:nvSpPr>
          <p:cNvPr id="107" name="文本框 106"/>
          <p:cNvSpPr txBox="1"/>
          <p:nvPr/>
        </p:nvSpPr>
        <p:spPr>
          <a:xfrm>
            <a:off x="2185717" y="5522546"/>
            <a:ext cx="296876" cy="369332"/>
          </a:xfrm>
          <a:prstGeom prst="rect">
            <a:avLst/>
          </a:prstGeom>
          <a:noFill/>
        </p:spPr>
        <p:txBody>
          <a:bodyPr wrap="none" rtlCol="0">
            <a:spAutoFit/>
          </a:bodyPr>
          <a:lstStyle/>
          <a:p>
            <a:r>
              <a:rPr lang="en-US" altLang="zh-CN" dirty="0" smtClean="0"/>
              <a:t>Y</a:t>
            </a:r>
            <a:endParaRPr lang="zh-CN" altLang="en-US" dirty="0"/>
          </a:p>
        </p:txBody>
      </p:sp>
      <p:sp>
        <p:nvSpPr>
          <p:cNvPr id="108" name="左右箭头 107"/>
          <p:cNvSpPr/>
          <p:nvPr/>
        </p:nvSpPr>
        <p:spPr>
          <a:xfrm>
            <a:off x="3348563" y="4343400"/>
            <a:ext cx="229856" cy="16243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文本框 108"/>
          <p:cNvSpPr txBox="1"/>
          <p:nvPr/>
        </p:nvSpPr>
        <p:spPr>
          <a:xfrm>
            <a:off x="5171581" y="1348963"/>
            <a:ext cx="3701654" cy="4524315"/>
          </a:xfrm>
          <a:prstGeom prst="rect">
            <a:avLst/>
          </a:prstGeom>
          <a:noFill/>
        </p:spPr>
        <p:txBody>
          <a:bodyPr wrap="none" rtlCol="0">
            <a:spAutoFit/>
          </a:bodyPr>
          <a:lstStyle/>
          <a:p>
            <a:pPr marL="285750" indent="-285750">
              <a:lnSpc>
                <a:spcPct val="200000"/>
              </a:lnSpc>
              <a:buFont typeface="Wingdings" panose="05000000000000000000" pitchFamily="2" charset="2"/>
              <a:buChar char="p"/>
            </a:pPr>
            <a:r>
              <a:rPr lang="zh-CN" altLang="en-US" b="1" dirty="0" smtClean="0">
                <a:latin typeface="微软雅黑" panose="020B0503020204020204" pitchFamily="34" charset="-122"/>
                <a:ea typeface="微软雅黑" panose="020B0503020204020204" pitchFamily="34" charset="-122"/>
              </a:rPr>
              <a:t>登陆及用户管理模块</a:t>
            </a:r>
            <a:endParaRPr lang="en-US" altLang="zh-CN" b="1" dirty="0" smtClean="0">
              <a:latin typeface="微软雅黑" panose="020B0503020204020204" pitchFamily="34" charset="-122"/>
              <a:ea typeface="微软雅黑" panose="020B0503020204020204" pitchFamily="34" charset="-122"/>
            </a:endParaRPr>
          </a:p>
          <a:p>
            <a:pPr>
              <a:lnSpc>
                <a:spcPct val="200000"/>
              </a:lnSpc>
            </a:pPr>
            <a:r>
              <a:rPr lang="en-US" altLang="zh-CN" b="1" dirty="0" smtClean="0"/>
              <a:t>      </a:t>
            </a:r>
            <a:r>
              <a:rPr lang="zh-CN" altLang="en-US" b="1" dirty="0" smtClean="0"/>
              <a:t>利用</a:t>
            </a:r>
            <a:r>
              <a:rPr lang="en-US" altLang="zh-CN" b="1" dirty="0" smtClean="0"/>
              <a:t>MySQL</a:t>
            </a:r>
            <a:r>
              <a:rPr lang="zh-CN" altLang="en-US" b="1" dirty="0" smtClean="0"/>
              <a:t>数据库进行数据比对</a:t>
            </a:r>
            <a:endParaRPr lang="en-US" altLang="zh-CN" b="1" dirty="0" smtClean="0"/>
          </a:p>
          <a:p>
            <a:pPr>
              <a:lnSpc>
                <a:spcPct val="200000"/>
              </a:lnSpc>
            </a:pPr>
            <a:r>
              <a:rPr lang="zh-CN" altLang="en-US" b="1" dirty="0" smtClean="0"/>
              <a:t>      查询、添加、检索、删除功能</a:t>
            </a:r>
            <a:endParaRPr lang="en-US" altLang="zh-CN" b="1" dirty="0" smtClean="0"/>
          </a:p>
          <a:p>
            <a:pPr marL="285750" indent="-285750">
              <a:lnSpc>
                <a:spcPct val="200000"/>
              </a:lnSpc>
              <a:buFont typeface="Wingdings" panose="05000000000000000000" pitchFamily="2" charset="2"/>
              <a:buChar char="p"/>
            </a:pPr>
            <a:r>
              <a:rPr lang="zh-CN" altLang="en-US" b="1" dirty="0" smtClean="0">
                <a:latin typeface="微软雅黑" panose="020B0503020204020204" pitchFamily="34" charset="-122"/>
                <a:ea typeface="微软雅黑" panose="020B0503020204020204" pitchFamily="34" charset="-122"/>
              </a:rPr>
              <a:t>采集监控模块</a:t>
            </a:r>
            <a:endParaRPr lang="en-US" altLang="zh-CN" b="1" dirty="0" smtClean="0">
              <a:latin typeface="微软雅黑" panose="020B0503020204020204" pitchFamily="34" charset="-122"/>
              <a:ea typeface="微软雅黑" panose="020B0503020204020204" pitchFamily="34" charset="-122"/>
            </a:endParaRPr>
          </a:p>
          <a:p>
            <a:pPr>
              <a:lnSpc>
                <a:spcPct val="200000"/>
              </a:lnSpc>
            </a:pPr>
            <a:r>
              <a:rPr lang="en-US" altLang="zh-CN" dirty="0"/>
              <a:t> </a:t>
            </a:r>
            <a:r>
              <a:rPr lang="en-US" altLang="zh-CN" dirty="0" smtClean="0"/>
              <a:t>     </a:t>
            </a:r>
            <a:r>
              <a:rPr lang="zh-CN" altLang="en-US" b="1" dirty="0" smtClean="0"/>
              <a:t>大棚环境参数实时显示</a:t>
            </a:r>
            <a:endParaRPr lang="en-US" altLang="zh-CN" b="1" dirty="0" smtClean="0"/>
          </a:p>
          <a:p>
            <a:pPr>
              <a:lnSpc>
                <a:spcPct val="200000"/>
              </a:lnSpc>
            </a:pPr>
            <a:r>
              <a:rPr lang="en-US" altLang="zh-CN" b="1" dirty="0"/>
              <a:t> </a:t>
            </a:r>
            <a:r>
              <a:rPr lang="en-US" altLang="zh-CN" b="1" dirty="0" smtClean="0"/>
              <a:t>     </a:t>
            </a:r>
            <a:r>
              <a:rPr lang="zh-CN" altLang="en-US" b="1" dirty="0"/>
              <a:t>电流</a:t>
            </a:r>
            <a:r>
              <a:rPr lang="zh-CN" altLang="en-US" b="1" dirty="0" smtClean="0"/>
              <a:t>电压实时显示</a:t>
            </a:r>
            <a:endParaRPr lang="en-US" altLang="zh-CN" b="1" dirty="0" smtClean="0"/>
          </a:p>
          <a:p>
            <a:pPr>
              <a:lnSpc>
                <a:spcPct val="200000"/>
              </a:lnSpc>
            </a:pPr>
            <a:r>
              <a:rPr lang="en-US" altLang="zh-CN" b="1" dirty="0"/>
              <a:t> </a:t>
            </a:r>
            <a:r>
              <a:rPr lang="en-US" altLang="zh-CN" b="1" dirty="0" smtClean="0"/>
              <a:t>     </a:t>
            </a:r>
            <a:r>
              <a:rPr lang="zh-CN" altLang="en-US" b="1" dirty="0" smtClean="0"/>
              <a:t>执行器控制按钮</a:t>
            </a:r>
            <a:endParaRPr lang="en-US" altLang="zh-CN" b="1" dirty="0" smtClean="0"/>
          </a:p>
          <a:p>
            <a:pPr>
              <a:lnSpc>
                <a:spcPct val="200000"/>
              </a:lnSpc>
            </a:pPr>
            <a:r>
              <a:rPr lang="en-US" altLang="zh-CN" b="1" dirty="0"/>
              <a:t> </a:t>
            </a:r>
            <a:r>
              <a:rPr lang="en-US" altLang="zh-CN" b="1" dirty="0" smtClean="0"/>
              <a:t>     </a:t>
            </a:r>
            <a:r>
              <a:rPr lang="zh-CN" altLang="en-US" b="1" dirty="0" smtClean="0"/>
              <a:t>数据存储</a:t>
            </a:r>
            <a:endParaRPr lang="zh-CN" altLang="en-US" b="1" dirty="0"/>
          </a:p>
        </p:txBody>
      </p:sp>
      <p:sp>
        <p:nvSpPr>
          <p:cNvPr id="110" name="矩形 109"/>
          <p:cNvSpPr/>
          <p:nvPr/>
        </p:nvSpPr>
        <p:spPr>
          <a:xfrm>
            <a:off x="5150203" y="1348963"/>
            <a:ext cx="3723032" cy="4472415"/>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859808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4.3  </a:t>
            </a:r>
            <a:r>
              <a:rPr lang="en-US" altLang="zh-CN" dirty="0" err="1"/>
              <a:t>LabVIEW</a:t>
            </a:r>
            <a:r>
              <a:rPr lang="zh-CN" altLang="en-US" dirty="0"/>
              <a:t>程序设计</a:t>
            </a:r>
          </a:p>
        </p:txBody>
      </p:sp>
      <p:pic>
        <p:nvPicPr>
          <p:cNvPr id="2" name="图片 1"/>
          <p:cNvPicPr>
            <a:picLocks noChangeAspect="1"/>
          </p:cNvPicPr>
          <p:nvPr/>
        </p:nvPicPr>
        <p:blipFill>
          <a:blip r:embed="rId2"/>
          <a:stretch>
            <a:fillRect/>
          </a:stretch>
        </p:blipFill>
        <p:spPr>
          <a:xfrm>
            <a:off x="77923" y="1426839"/>
            <a:ext cx="4256854" cy="3268985"/>
          </a:xfrm>
          <a:prstGeom prst="rect">
            <a:avLst/>
          </a:prstGeom>
        </p:spPr>
      </p:pic>
      <p:pic>
        <p:nvPicPr>
          <p:cNvPr id="4" name="图片 3"/>
          <p:cNvPicPr>
            <a:picLocks noChangeAspect="1"/>
          </p:cNvPicPr>
          <p:nvPr/>
        </p:nvPicPr>
        <p:blipFill>
          <a:blip r:embed="rId3"/>
          <a:stretch>
            <a:fillRect/>
          </a:stretch>
        </p:blipFill>
        <p:spPr>
          <a:xfrm>
            <a:off x="4515471" y="1426840"/>
            <a:ext cx="4191839" cy="3268985"/>
          </a:xfrm>
          <a:prstGeom prst="rect">
            <a:avLst/>
          </a:prstGeom>
        </p:spPr>
      </p:pic>
      <p:sp>
        <p:nvSpPr>
          <p:cNvPr id="5" name="文本框 4"/>
          <p:cNvSpPr txBox="1"/>
          <p:nvPr/>
        </p:nvSpPr>
        <p:spPr>
          <a:xfrm>
            <a:off x="1352550" y="4819650"/>
            <a:ext cx="1800493" cy="369332"/>
          </a:xfrm>
          <a:prstGeom prst="rect">
            <a:avLst/>
          </a:prstGeom>
          <a:noFill/>
        </p:spPr>
        <p:txBody>
          <a:bodyPr wrap="none" rtlCol="0">
            <a:spAutoFit/>
          </a:bodyPr>
          <a:lstStyle/>
          <a:p>
            <a:r>
              <a:rPr lang="zh-CN" altLang="en-US" b="1" dirty="0" smtClean="0"/>
              <a:t>前面板监控界面</a:t>
            </a:r>
            <a:endParaRPr lang="zh-CN" altLang="en-US" b="1" dirty="0"/>
          </a:p>
        </p:txBody>
      </p:sp>
      <p:sp>
        <p:nvSpPr>
          <p:cNvPr id="6" name="文本框 5"/>
          <p:cNvSpPr txBox="1"/>
          <p:nvPr/>
        </p:nvSpPr>
        <p:spPr>
          <a:xfrm>
            <a:off x="5901643" y="4819650"/>
            <a:ext cx="1579278" cy="369332"/>
          </a:xfrm>
          <a:prstGeom prst="rect">
            <a:avLst/>
          </a:prstGeom>
          <a:noFill/>
        </p:spPr>
        <p:txBody>
          <a:bodyPr wrap="none" rtlCol="0">
            <a:spAutoFit/>
          </a:bodyPr>
          <a:lstStyle/>
          <a:p>
            <a:r>
              <a:rPr lang="zh-CN" altLang="en-US" b="1" dirty="0" smtClean="0"/>
              <a:t>部分程序框图</a:t>
            </a:r>
            <a:endParaRPr lang="zh-CN" altLang="en-US" b="1" dirty="0"/>
          </a:p>
        </p:txBody>
      </p:sp>
    </p:spTree>
    <p:extLst>
      <p:ext uri="{BB962C8B-B14F-4D97-AF65-F5344CB8AC3E}">
        <p14:creationId xmlns:p14="http://schemas.microsoft.com/office/powerpoint/2010/main" val="1671837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   主要内容</a:t>
            </a:r>
            <a:endParaRPr lang="zh-CN" altLang="en-US" dirty="0"/>
          </a:p>
        </p:txBody>
      </p:sp>
      <p:sp>
        <p:nvSpPr>
          <p:cNvPr id="4" name="圆角矩形 3"/>
          <p:cNvSpPr/>
          <p:nvPr/>
        </p:nvSpPr>
        <p:spPr>
          <a:xfrm>
            <a:off x="1319773" y="1182585"/>
            <a:ext cx="4180115" cy="541176"/>
          </a:xfrm>
          <a:prstGeom prst="roundRect">
            <a:avLst/>
          </a:prstGeom>
          <a:solidFill>
            <a:srgbClr val="0070C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buFont typeface="Wingdings" pitchFamily="2" charset="2"/>
              <a:buChar char="Ø"/>
            </a:pPr>
            <a:r>
              <a:rPr lang="zh-CN" altLang="en-US" sz="2800" dirty="0" smtClean="0"/>
              <a:t>项目背景与意义</a:t>
            </a:r>
            <a:endParaRPr lang="en-US" altLang="zh-CN" sz="2800" dirty="0" smtClean="0"/>
          </a:p>
        </p:txBody>
      </p:sp>
      <p:sp>
        <p:nvSpPr>
          <p:cNvPr id="5" name="圆角矩形 4"/>
          <p:cNvSpPr/>
          <p:nvPr/>
        </p:nvSpPr>
        <p:spPr>
          <a:xfrm>
            <a:off x="1319773" y="2207593"/>
            <a:ext cx="4180115" cy="541176"/>
          </a:xfrm>
          <a:prstGeom prst="roundRect">
            <a:avLst/>
          </a:prstGeom>
          <a:solidFill>
            <a:srgbClr val="0070C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buFont typeface="Wingdings" pitchFamily="2" charset="2"/>
              <a:buChar char="Ø"/>
            </a:pPr>
            <a:r>
              <a:rPr lang="zh-CN" altLang="en-US" sz="2800" dirty="0" smtClean="0"/>
              <a:t>需求分析</a:t>
            </a:r>
            <a:endParaRPr lang="en-US" altLang="zh-CN" sz="2800" dirty="0" smtClean="0"/>
          </a:p>
        </p:txBody>
      </p:sp>
      <p:sp>
        <p:nvSpPr>
          <p:cNvPr id="6" name="圆角矩形 5"/>
          <p:cNvSpPr/>
          <p:nvPr/>
        </p:nvSpPr>
        <p:spPr>
          <a:xfrm>
            <a:off x="1319773" y="3232601"/>
            <a:ext cx="4180115" cy="541176"/>
          </a:xfrm>
          <a:prstGeom prst="roundRect">
            <a:avLst/>
          </a:prstGeom>
          <a:solidFill>
            <a:srgbClr val="0070C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buFont typeface="Wingdings" pitchFamily="2" charset="2"/>
              <a:buChar char="Ø"/>
            </a:pPr>
            <a:r>
              <a:rPr lang="zh-CN" altLang="en-US" sz="2800" dirty="0" smtClean="0"/>
              <a:t>系统总体结构设计</a:t>
            </a:r>
            <a:endParaRPr lang="en-US" altLang="zh-CN" sz="2800" dirty="0" smtClean="0"/>
          </a:p>
        </p:txBody>
      </p:sp>
      <p:sp>
        <p:nvSpPr>
          <p:cNvPr id="8" name="圆角矩形 7"/>
          <p:cNvSpPr/>
          <p:nvPr/>
        </p:nvSpPr>
        <p:spPr>
          <a:xfrm>
            <a:off x="1319773" y="4257609"/>
            <a:ext cx="4180115" cy="541176"/>
          </a:xfrm>
          <a:prstGeom prst="roundRect">
            <a:avLst/>
          </a:prstGeom>
          <a:solidFill>
            <a:srgbClr val="0070C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buFont typeface="Wingdings" pitchFamily="2" charset="2"/>
              <a:buChar char="Ø"/>
            </a:pPr>
            <a:r>
              <a:rPr lang="zh-CN" altLang="en-US" sz="2800" dirty="0" smtClean="0"/>
              <a:t> 程序设计</a:t>
            </a:r>
            <a:endParaRPr lang="en-US" altLang="zh-CN" sz="2800" dirty="0" smtClean="0"/>
          </a:p>
        </p:txBody>
      </p:sp>
      <p:sp>
        <p:nvSpPr>
          <p:cNvPr id="9" name="圆角矩形 8"/>
          <p:cNvSpPr/>
          <p:nvPr/>
        </p:nvSpPr>
        <p:spPr>
          <a:xfrm>
            <a:off x="1319773" y="5282617"/>
            <a:ext cx="4180115" cy="541176"/>
          </a:xfrm>
          <a:prstGeom prst="roundRect">
            <a:avLst/>
          </a:prstGeom>
          <a:solidFill>
            <a:srgbClr val="0070C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buFont typeface="Wingdings" pitchFamily="2" charset="2"/>
              <a:buChar char="Ø"/>
            </a:pPr>
            <a:r>
              <a:rPr lang="zh-CN" altLang="en-US" sz="2800" dirty="0" smtClean="0"/>
              <a:t> 总结与展望</a:t>
            </a:r>
            <a:endParaRPr lang="en-US" altLang="zh-CN" sz="2800" dirty="0" smtClean="0"/>
          </a:p>
        </p:txBody>
      </p:sp>
    </p:spTree>
    <p:extLst>
      <p:ext uri="{BB962C8B-B14F-4D97-AF65-F5344CB8AC3E}">
        <p14:creationId xmlns:p14="http://schemas.microsoft.com/office/powerpoint/2010/main" val="3794556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endParaRPr lang="zh-CN" altLang="en-US"/>
          </a:p>
        </p:txBody>
      </p:sp>
      <p:sp>
        <p:nvSpPr>
          <p:cNvPr id="4" name="Text Placeholder 3"/>
          <p:cNvSpPr txBox="1">
            <a:spLocks noChangeArrowheads="1"/>
          </p:cNvSpPr>
          <p:nvPr/>
        </p:nvSpPr>
        <p:spPr bwMode="auto">
          <a:xfrm>
            <a:off x="1821344" y="2454889"/>
            <a:ext cx="1625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en-US" sz="11500" b="1" dirty="0" smtClean="0">
                <a:solidFill>
                  <a:srgbClr val="F47264"/>
                </a:solidFill>
                <a:latin typeface="Arial" panose="020B0604020202020204" pitchFamily="34" charset="0"/>
              </a:rPr>
              <a:t>05</a:t>
            </a:r>
            <a:endParaRPr lang="en-US" altLang="en-US" sz="11500" b="1" dirty="0">
              <a:solidFill>
                <a:srgbClr val="F47264"/>
              </a:solidFill>
              <a:latin typeface="Arial" panose="020B0604020202020204" pitchFamily="34" charset="0"/>
            </a:endParaRPr>
          </a:p>
        </p:txBody>
      </p:sp>
      <p:sp>
        <p:nvSpPr>
          <p:cNvPr id="5" name="文本框 48"/>
          <p:cNvSpPr txBox="1">
            <a:spLocks noChangeArrowheads="1"/>
          </p:cNvSpPr>
          <p:nvPr/>
        </p:nvSpPr>
        <p:spPr bwMode="auto">
          <a:xfrm>
            <a:off x="3594527" y="3239460"/>
            <a:ext cx="3164443" cy="707886"/>
          </a:xfrm>
          <a:prstGeom prst="rect">
            <a:avLst/>
          </a:prstGeom>
          <a:solidFill>
            <a:srgbClr val="0070C0"/>
          </a:solidFill>
          <a:ln>
            <a:noFill/>
          </a:ln>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eaLnBrk="1" hangingPunct="1"/>
            <a:r>
              <a:rPr lang="zh-CN" altLang="en-US" sz="4000" b="1" dirty="0" smtClean="0">
                <a:solidFill>
                  <a:schemeClr val="bg1"/>
                </a:solidFill>
                <a:latin typeface="微软雅黑" panose="020B0503020204020204" pitchFamily="34" charset="-122"/>
                <a:ea typeface="微软雅黑" panose="020B0503020204020204" pitchFamily="34" charset="-122"/>
              </a:rPr>
              <a:t>总结与展望</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6" name="文本框 49"/>
          <p:cNvSpPr txBox="1">
            <a:spLocks noChangeArrowheads="1"/>
          </p:cNvSpPr>
          <p:nvPr/>
        </p:nvSpPr>
        <p:spPr bwMode="auto">
          <a:xfrm>
            <a:off x="3594527" y="2776680"/>
            <a:ext cx="19288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b="1" i="1" dirty="0">
                <a:latin typeface="Arial" panose="020B0604020202020204" pitchFamily="34" charset="0"/>
              </a:rPr>
              <a:t>Part </a:t>
            </a:r>
            <a:r>
              <a:rPr lang="en-US" altLang="zh-CN" sz="2000" b="1" i="1" dirty="0" smtClean="0">
                <a:latin typeface="Arial" panose="020B0604020202020204" pitchFamily="34" charset="0"/>
              </a:rPr>
              <a:t>Five</a:t>
            </a:r>
            <a:endParaRPr lang="en-US" altLang="zh-CN" sz="2000" b="1" i="1" dirty="0">
              <a:latin typeface="Arial" panose="020B0604020202020204" pitchFamily="34" charset="0"/>
            </a:endParaRPr>
          </a:p>
        </p:txBody>
      </p:sp>
    </p:spTree>
    <p:extLst>
      <p:ext uri="{BB962C8B-B14F-4D97-AF65-F5344CB8AC3E}">
        <p14:creationId xmlns:p14="http://schemas.microsoft.com/office/powerpoint/2010/main" val="1857329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5.  </a:t>
            </a:r>
            <a:r>
              <a:rPr lang="zh-CN" altLang="en-US" dirty="0" smtClean="0"/>
              <a:t>总结与展望</a:t>
            </a:r>
            <a:endParaRPr lang="zh-CN" altLang="en-US" dirty="0"/>
          </a:p>
        </p:txBody>
      </p:sp>
      <p:sp>
        <p:nvSpPr>
          <p:cNvPr id="4" name="椭圆 3"/>
          <p:cNvSpPr/>
          <p:nvPr/>
        </p:nvSpPr>
        <p:spPr>
          <a:xfrm>
            <a:off x="1222217" y="1412341"/>
            <a:ext cx="1068309" cy="106830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bwMode="auto">
          <a:xfrm>
            <a:off x="1344328" y="1613021"/>
            <a:ext cx="824085" cy="666948"/>
            <a:chOff x="5485048" y="2935026"/>
            <a:chExt cx="1221904" cy="987948"/>
          </a:xfrm>
          <a:solidFill>
            <a:schemeClr val="tx1">
              <a:lumMod val="75000"/>
              <a:lumOff val="25000"/>
            </a:schemeClr>
          </a:solidFill>
        </p:grpSpPr>
        <p:sp>
          <p:nvSpPr>
            <p:cNvPr id="6" name="Freeform 6"/>
            <p:cNvSpPr/>
            <p:nvPr/>
          </p:nvSpPr>
          <p:spPr bwMode="auto">
            <a:xfrm>
              <a:off x="5595586" y="3347220"/>
              <a:ext cx="379243" cy="436459"/>
            </a:xfrm>
            <a:custGeom>
              <a:avLst/>
              <a:gdLst>
                <a:gd name="T0" fmla="*/ 474 w 474"/>
                <a:gd name="T1" fmla="*/ 459 h 545"/>
                <a:gd name="T2" fmla="*/ 340 w 474"/>
                <a:gd name="T3" fmla="*/ 523 h 545"/>
                <a:gd name="T4" fmla="*/ 66 w 474"/>
                <a:gd name="T5" fmla="*/ 501 h 545"/>
                <a:gd name="T6" fmla="*/ 13 w 474"/>
                <a:gd name="T7" fmla="*/ 468 h 545"/>
                <a:gd name="T8" fmla="*/ 13 w 474"/>
                <a:gd name="T9" fmla="*/ 441 h 545"/>
                <a:gd name="T10" fmla="*/ 68 w 474"/>
                <a:gd name="T11" fmla="*/ 406 h 545"/>
                <a:gd name="T12" fmla="*/ 141 w 474"/>
                <a:gd name="T13" fmla="*/ 380 h 545"/>
                <a:gd name="T14" fmla="*/ 177 w 474"/>
                <a:gd name="T15" fmla="*/ 331 h 545"/>
                <a:gd name="T16" fmla="*/ 163 w 474"/>
                <a:gd name="T17" fmla="*/ 267 h 545"/>
                <a:gd name="T18" fmla="*/ 133 w 474"/>
                <a:gd name="T19" fmla="*/ 176 h 545"/>
                <a:gd name="T20" fmla="*/ 142 w 474"/>
                <a:gd name="T21" fmla="*/ 64 h 545"/>
                <a:gd name="T22" fmla="*/ 198 w 474"/>
                <a:gd name="T23" fmla="*/ 9 h 545"/>
                <a:gd name="T24" fmla="*/ 295 w 474"/>
                <a:gd name="T25" fmla="*/ 20 h 545"/>
                <a:gd name="T26" fmla="*/ 341 w 474"/>
                <a:gd name="T27" fmla="*/ 96 h 545"/>
                <a:gd name="T28" fmla="*/ 344 w 474"/>
                <a:gd name="T29" fmla="*/ 168 h 545"/>
                <a:gd name="T30" fmla="*/ 311 w 474"/>
                <a:gd name="T31" fmla="*/ 278 h 545"/>
                <a:gd name="T32" fmla="*/ 332 w 474"/>
                <a:gd name="T33" fmla="*/ 379 h 545"/>
                <a:gd name="T34" fmla="*/ 394 w 474"/>
                <a:gd name="T35" fmla="*/ 400 h 545"/>
                <a:gd name="T36" fmla="*/ 474 w 474"/>
                <a:gd name="T37" fmla="*/ 459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4" h="545">
                  <a:moveTo>
                    <a:pt x="474" y="459"/>
                  </a:moveTo>
                  <a:cubicBezTo>
                    <a:pt x="434" y="495"/>
                    <a:pt x="389" y="512"/>
                    <a:pt x="340" y="523"/>
                  </a:cubicBezTo>
                  <a:cubicBezTo>
                    <a:pt x="246" y="545"/>
                    <a:pt x="154" y="542"/>
                    <a:pt x="66" y="501"/>
                  </a:cubicBezTo>
                  <a:cubicBezTo>
                    <a:pt x="47" y="492"/>
                    <a:pt x="31" y="479"/>
                    <a:pt x="13" y="468"/>
                  </a:cubicBezTo>
                  <a:cubicBezTo>
                    <a:pt x="0" y="459"/>
                    <a:pt x="1" y="449"/>
                    <a:pt x="13" y="441"/>
                  </a:cubicBezTo>
                  <a:cubicBezTo>
                    <a:pt x="30" y="429"/>
                    <a:pt x="48" y="415"/>
                    <a:pt x="68" y="406"/>
                  </a:cubicBezTo>
                  <a:cubicBezTo>
                    <a:pt x="91" y="396"/>
                    <a:pt x="116" y="389"/>
                    <a:pt x="141" y="380"/>
                  </a:cubicBezTo>
                  <a:cubicBezTo>
                    <a:pt x="164" y="372"/>
                    <a:pt x="176" y="356"/>
                    <a:pt x="177" y="331"/>
                  </a:cubicBezTo>
                  <a:cubicBezTo>
                    <a:pt x="177" y="308"/>
                    <a:pt x="175" y="289"/>
                    <a:pt x="163" y="267"/>
                  </a:cubicBezTo>
                  <a:cubicBezTo>
                    <a:pt x="147" y="240"/>
                    <a:pt x="135" y="207"/>
                    <a:pt x="133" y="176"/>
                  </a:cubicBezTo>
                  <a:cubicBezTo>
                    <a:pt x="130" y="139"/>
                    <a:pt x="135" y="101"/>
                    <a:pt x="142" y="64"/>
                  </a:cubicBezTo>
                  <a:cubicBezTo>
                    <a:pt x="148" y="35"/>
                    <a:pt x="168" y="14"/>
                    <a:pt x="198" y="9"/>
                  </a:cubicBezTo>
                  <a:cubicBezTo>
                    <a:pt x="231" y="4"/>
                    <a:pt x="264" y="0"/>
                    <a:pt x="295" y="20"/>
                  </a:cubicBezTo>
                  <a:cubicBezTo>
                    <a:pt x="323" y="38"/>
                    <a:pt x="341" y="62"/>
                    <a:pt x="341" y="96"/>
                  </a:cubicBezTo>
                  <a:cubicBezTo>
                    <a:pt x="340" y="120"/>
                    <a:pt x="341" y="144"/>
                    <a:pt x="344" y="168"/>
                  </a:cubicBezTo>
                  <a:cubicBezTo>
                    <a:pt x="348" y="207"/>
                    <a:pt x="335" y="246"/>
                    <a:pt x="311" y="278"/>
                  </a:cubicBezTo>
                  <a:cubicBezTo>
                    <a:pt x="288" y="308"/>
                    <a:pt x="298" y="364"/>
                    <a:pt x="332" y="379"/>
                  </a:cubicBezTo>
                  <a:cubicBezTo>
                    <a:pt x="352" y="387"/>
                    <a:pt x="373" y="394"/>
                    <a:pt x="394" y="400"/>
                  </a:cubicBezTo>
                  <a:cubicBezTo>
                    <a:pt x="429" y="409"/>
                    <a:pt x="451" y="433"/>
                    <a:pt x="474" y="4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noProof="1">
                <a:solidFill>
                  <a:schemeClr val="tx1">
                    <a:lumMod val="65000"/>
                    <a:lumOff val="35000"/>
                  </a:schemeClr>
                </a:solidFill>
              </a:endParaRPr>
            </a:p>
          </p:txBody>
        </p:sp>
        <p:sp>
          <p:nvSpPr>
            <p:cNvPr id="7" name="Freeform 7"/>
            <p:cNvSpPr/>
            <p:nvPr/>
          </p:nvSpPr>
          <p:spPr bwMode="auto">
            <a:xfrm>
              <a:off x="6044326" y="3487414"/>
              <a:ext cx="381040" cy="435560"/>
            </a:xfrm>
            <a:custGeom>
              <a:avLst/>
              <a:gdLst>
                <a:gd name="T0" fmla="*/ 476 w 476"/>
                <a:gd name="T1" fmla="*/ 459 h 544"/>
                <a:gd name="T2" fmla="*/ 348 w 476"/>
                <a:gd name="T3" fmla="*/ 520 h 544"/>
                <a:gd name="T4" fmla="*/ 59 w 476"/>
                <a:gd name="T5" fmla="*/ 494 h 544"/>
                <a:gd name="T6" fmla="*/ 20 w 476"/>
                <a:gd name="T7" fmla="*/ 470 h 544"/>
                <a:gd name="T8" fmla="*/ 20 w 476"/>
                <a:gd name="T9" fmla="*/ 435 h 544"/>
                <a:gd name="T10" fmla="*/ 74 w 476"/>
                <a:gd name="T11" fmla="*/ 403 h 544"/>
                <a:gd name="T12" fmla="*/ 140 w 476"/>
                <a:gd name="T13" fmla="*/ 380 h 544"/>
                <a:gd name="T14" fmla="*/ 178 w 476"/>
                <a:gd name="T15" fmla="*/ 325 h 544"/>
                <a:gd name="T16" fmla="*/ 162 w 476"/>
                <a:gd name="T17" fmla="*/ 261 h 544"/>
                <a:gd name="T18" fmla="*/ 136 w 476"/>
                <a:gd name="T19" fmla="*/ 181 h 544"/>
                <a:gd name="T20" fmla="*/ 145 w 476"/>
                <a:gd name="T21" fmla="*/ 60 h 544"/>
                <a:gd name="T22" fmla="*/ 206 w 476"/>
                <a:gd name="T23" fmla="*/ 7 h 544"/>
                <a:gd name="T24" fmla="*/ 320 w 476"/>
                <a:gd name="T25" fmla="*/ 36 h 544"/>
                <a:gd name="T26" fmla="*/ 342 w 476"/>
                <a:gd name="T27" fmla="*/ 98 h 544"/>
                <a:gd name="T28" fmla="*/ 347 w 476"/>
                <a:gd name="T29" fmla="*/ 163 h 544"/>
                <a:gd name="T30" fmla="*/ 344 w 476"/>
                <a:gd name="T31" fmla="*/ 198 h 544"/>
                <a:gd name="T32" fmla="*/ 308 w 476"/>
                <a:gd name="T33" fmla="*/ 283 h 544"/>
                <a:gd name="T34" fmla="*/ 332 w 476"/>
                <a:gd name="T35" fmla="*/ 376 h 544"/>
                <a:gd name="T36" fmla="*/ 392 w 476"/>
                <a:gd name="T37" fmla="*/ 397 h 544"/>
                <a:gd name="T38" fmla="*/ 476 w 476"/>
                <a:gd name="T39" fmla="*/ 459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6" h="544">
                  <a:moveTo>
                    <a:pt x="476" y="459"/>
                  </a:moveTo>
                  <a:cubicBezTo>
                    <a:pt x="438" y="491"/>
                    <a:pt x="395" y="509"/>
                    <a:pt x="348" y="520"/>
                  </a:cubicBezTo>
                  <a:cubicBezTo>
                    <a:pt x="249" y="544"/>
                    <a:pt x="152" y="541"/>
                    <a:pt x="59" y="494"/>
                  </a:cubicBezTo>
                  <a:cubicBezTo>
                    <a:pt x="45" y="488"/>
                    <a:pt x="32" y="479"/>
                    <a:pt x="20" y="470"/>
                  </a:cubicBezTo>
                  <a:cubicBezTo>
                    <a:pt x="1" y="455"/>
                    <a:pt x="0" y="450"/>
                    <a:pt x="20" y="435"/>
                  </a:cubicBezTo>
                  <a:cubicBezTo>
                    <a:pt x="36" y="423"/>
                    <a:pt x="55" y="412"/>
                    <a:pt x="74" y="403"/>
                  </a:cubicBezTo>
                  <a:cubicBezTo>
                    <a:pt x="95" y="393"/>
                    <a:pt x="118" y="388"/>
                    <a:pt x="140" y="380"/>
                  </a:cubicBezTo>
                  <a:cubicBezTo>
                    <a:pt x="169" y="369"/>
                    <a:pt x="178" y="356"/>
                    <a:pt x="178" y="325"/>
                  </a:cubicBezTo>
                  <a:cubicBezTo>
                    <a:pt x="179" y="302"/>
                    <a:pt x="175" y="282"/>
                    <a:pt x="162" y="261"/>
                  </a:cubicBezTo>
                  <a:cubicBezTo>
                    <a:pt x="148" y="238"/>
                    <a:pt x="137" y="209"/>
                    <a:pt x="136" y="181"/>
                  </a:cubicBezTo>
                  <a:cubicBezTo>
                    <a:pt x="134" y="141"/>
                    <a:pt x="137" y="99"/>
                    <a:pt x="145" y="60"/>
                  </a:cubicBezTo>
                  <a:cubicBezTo>
                    <a:pt x="151" y="32"/>
                    <a:pt x="173" y="12"/>
                    <a:pt x="206" y="7"/>
                  </a:cubicBezTo>
                  <a:cubicBezTo>
                    <a:pt x="249" y="0"/>
                    <a:pt x="288" y="4"/>
                    <a:pt x="320" y="36"/>
                  </a:cubicBezTo>
                  <a:cubicBezTo>
                    <a:pt x="337" y="54"/>
                    <a:pt x="342" y="74"/>
                    <a:pt x="342" y="98"/>
                  </a:cubicBezTo>
                  <a:cubicBezTo>
                    <a:pt x="342" y="120"/>
                    <a:pt x="346" y="141"/>
                    <a:pt x="347" y="163"/>
                  </a:cubicBezTo>
                  <a:cubicBezTo>
                    <a:pt x="347" y="174"/>
                    <a:pt x="347" y="187"/>
                    <a:pt x="344" y="198"/>
                  </a:cubicBezTo>
                  <a:cubicBezTo>
                    <a:pt x="336" y="228"/>
                    <a:pt x="331" y="259"/>
                    <a:pt x="308" y="283"/>
                  </a:cubicBezTo>
                  <a:cubicBezTo>
                    <a:pt x="287" y="304"/>
                    <a:pt x="302" y="363"/>
                    <a:pt x="332" y="376"/>
                  </a:cubicBezTo>
                  <a:cubicBezTo>
                    <a:pt x="351" y="384"/>
                    <a:pt x="372" y="390"/>
                    <a:pt x="392" y="397"/>
                  </a:cubicBezTo>
                  <a:cubicBezTo>
                    <a:pt x="433" y="411"/>
                    <a:pt x="447" y="421"/>
                    <a:pt x="476" y="4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noProof="1">
                <a:solidFill>
                  <a:schemeClr val="tx1">
                    <a:lumMod val="65000"/>
                    <a:lumOff val="35000"/>
                  </a:schemeClr>
                </a:solidFill>
              </a:endParaRPr>
            </a:p>
          </p:txBody>
        </p:sp>
        <p:sp>
          <p:nvSpPr>
            <p:cNvPr id="8" name="Freeform 8"/>
            <p:cNvSpPr/>
            <p:nvPr/>
          </p:nvSpPr>
          <p:spPr bwMode="auto">
            <a:xfrm>
              <a:off x="5952361" y="2935026"/>
              <a:ext cx="376846" cy="462820"/>
            </a:xfrm>
            <a:custGeom>
              <a:avLst/>
              <a:gdLst>
                <a:gd name="T0" fmla="*/ 0 w 471"/>
                <a:gd name="T1" fmla="*/ 461 h 578"/>
                <a:gd name="T2" fmla="*/ 61 w 471"/>
                <a:gd name="T3" fmla="*/ 414 h 578"/>
                <a:gd name="T4" fmla="*/ 133 w 471"/>
                <a:gd name="T5" fmla="*/ 390 h 578"/>
                <a:gd name="T6" fmla="*/ 166 w 471"/>
                <a:gd name="T7" fmla="*/ 280 h 578"/>
                <a:gd name="T8" fmla="*/ 133 w 471"/>
                <a:gd name="T9" fmla="*/ 180 h 578"/>
                <a:gd name="T10" fmla="*/ 141 w 471"/>
                <a:gd name="T11" fmla="*/ 68 h 578"/>
                <a:gd name="T12" fmla="*/ 184 w 471"/>
                <a:gd name="T13" fmla="*/ 19 h 578"/>
                <a:gd name="T14" fmla="*/ 317 w 471"/>
                <a:gd name="T15" fmla="*/ 45 h 578"/>
                <a:gd name="T16" fmla="*/ 338 w 471"/>
                <a:gd name="T17" fmla="*/ 129 h 578"/>
                <a:gd name="T18" fmla="*/ 342 w 471"/>
                <a:gd name="T19" fmla="*/ 167 h 578"/>
                <a:gd name="T20" fmla="*/ 344 w 471"/>
                <a:gd name="T21" fmla="*/ 185 h 578"/>
                <a:gd name="T22" fmla="*/ 304 w 471"/>
                <a:gd name="T23" fmla="*/ 291 h 578"/>
                <a:gd name="T24" fmla="*/ 333 w 471"/>
                <a:gd name="T25" fmla="*/ 386 h 578"/>
                <a:gd name="T26" fmla="*/ 399 w 471"/>
                <a:gd name="T27" fmla="*/ 409 h 578"/>
                <a:gd name="T28" fmla="*/ 471 w 471"/>
                <a:gd name="T29" fmla="*/ 464 h 578"/>
                <a:gd name="T30" fmla="*/ 0 w 471"/>
                <a:gd name="T31" fmla="*/ 46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1" h="578">
                  <a:moveTo>
                    <a:pt x="0" y="461"/>
                  </a:moveTo>
                  <a:cubicBezTo>
                    <a:pt x="17" y="439"/>
                    <a:pt x="37" y="423"/>
                    <a:pt x="61" y="414"/>
                  </a:cubicBezTo>
                  <a:cubicBezTo>
                    <a:pt x="85" y="405"/>
                    <a:pt x="109" y="398"/>
                    <a:pt x="133" y="390"/>
                  </a:cubicBezTo>
                  <a:cubicBezTo>
                    <a:pt x="178" y="373"/>
                    <a:pt x="190" y="321"/>
                    <a:pt x="166" y="280"/>
                  </a:cubicBezTo>
                  <a:cubicBezTo>
                    <a:pt x="148" y="250"/>
                    <a:pt x="130" y="213"/>
                    <a:pt x="133" y="180"/>
                  </a:cubicBezTo>
                  <a:cubicBezTo>
                    <a:pt x="135" y="143"/>
                    <a:pt x="131" y="105"/>
                    <a:pt x="141" y="68"/>
                  </a:cubicBezTo>
                  <a:cubicBezTo>
                    <a:pt x="147" y="45"/>
                    <a:pt x="163" y="28"/>
                    <a:pt x="184" y="19"/>
                  </a:cubicBezTo>
                  <a:cubicBezTo>
                    <a:pt x="227" y="0"/>
                    <a:pt x="284" y="12"/>
                    <a:pt x="317" y="45"/>
                  </a:cubicBezTo>
                  <a:cubicBezTo>
                    <a:pt x="341" y="69"/>
                    <a:pt x="340" y="98"/>
                    <a:pt x="338" y="129"/>
                  </a:cubicBezTo>
                  <a:cubicBezTo>
                    <a:pt x="338" y="142"/>
                    <a:pt x="341" y="154"/>
                    <a:pt x="342" y="167"/>
                  </a:cubicBezTo>
                  <a:cubicBezTo>
                    <a:pt x="343" y="173"/>
                    <a:pt x="345" y="179"/>
                    <a:pt x="344" y="185"/>
                  </a:cubicBezTo>
                  <a:cubicBezTo>
                    <a:pt x="337" y="223"/>
                    <a:pt x="331" y="261"/>
                    <a:pt x="304" y="291"/>
                  </a:cubicBezTo>
                  <a:cubicBezTo>
                    <a:pt x="283" y="315"/>
                    <a:pt x="302" y="373"/>
                    <a:pt x="333" y="386"/>
                  </a:cubicBezTo>
                  <a:cubicBezTo>
                    <a:pt x="355" y="395"/>
                    <a:pt x="377" y="402"/>
                    <a:pt x="399" y="409"/>
                  </a:cubicBezTo>
                  <a:cubicBezTo>
                    <a:pt x="431" y="417"/>
                    <a:pt x="451" y="441"/>
                    <a:pt x="471" y="464"/>
                  </a:cubicBezTo>
                  <a:cubicBezTo>
                    <a:pt x="381" y="557"/>
                    <a:pt x="113" y="578"/>
                    <a:pt x="0" y="4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noProof="1">
                <a:solidFill>
                  <a:schemeClr val="tx1">
                    <a:lumMod val="65000"/>
                    <a:lumOff val="35000"/>
                  </a:schemeClr>
                </a:solidFill>
              </a:endParaRPr>
            </a:p>
          </p:txBody>
        </p:sp>
        <p:sp>
          <p:nvSpPr>
            <p:cNvPr id="9" name="Freeform 9"/>
            <p:cNvSpPr/>
            <p:nvPr/>
          </p:nvSpPr>
          <p:spPr bwMode="auto">
            <a:xfrm>
              <a:off x="5485048" y="2994339"/>
              <a:ext cx="467313" cy="512247"/>
            </a:xfrm>
            <a:custGeom>
              <a:avLst/>
              <a:gdLst>
                <a:gd name="T0" fmla="*/ 353 w 584"/>
                <a:gd name="T1" fmla="*/ 364 h 640"/>
                <a:gd name="T2" fmla="*/ 331 w 584"/>
                <a:gd name="T3" fmla="*/ 261 h 640"/>
                <a:gd name="T4" fmla="*/ 146 w 584"/>
                <a:gd name="T5" fmla="*/ 404 h 640"/>
                <a:gd name="T6" fmla="*/ 127 w 584"/>
                <a:gd name="T7" fmla="*/ 640 h 640"/>
                <a:gd name="T8" fmla="*/ 100 w 584"/>
                <a:gd name="T9" fmla="*/ 601 h 640"/>
                <a:gd name="T10" fmla="*/ 192 w 584"/>
                <a:gd name="T11" fmla="*/ 132 h 640"/>
                <a:gd name="T12" fmla="*/ 279 w 584"/>
                <a:gd name="T13" fmla="*/ 92 h 640"/>
                <a:gd name="T14" fmla="*/ 292 w 584"/>
                <a:gd name="T15" fmla="*/ 71 h 640"/>
                <a:gd name="T16" fmla="*/ 276 w 584"/>
                <a:gd name="T17" fmla="*/ 0 h 640"/>
                <a:gd name="T18" fmla="*/ 584 w 584"/>
                <a:gd name="T19" fmla="*/ 123 h 640"/>
                <a:gd name="T20" fmla="*/ 353 w 584"/>
                <a:gd name="T21" fmla="*/ 36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4" h="640">
                  <a:moveTo>
                    <a:pt x="353" y="364"/>
                  </a:moveTo>
                  <a:cubicBezTo>
                    <a:pt x="345" y="328"/>
                    <a:pt x="338" y="297"/>
                    <a:pt x="331" y="261"/>
                  </a:cubicBezTo>
                  <a:cubicBezTo>
                    <a:pt x="246" y="281"/>
                    <a:pt x="185" y="329"/>
                    <a:pt x="146" y="404"/>
                  </a:cubicBezTo>
                  <a:cubicBezTo>
                    <a:pt x="107" y="479"/>
                    <a:pt x="106" y="558"/>
                    <a:pt x="127" y="640"/>
                  </a:cubicBezTo>
                  <a:cubicBezTo>
                    <a:pt x="118" y="627"/>
                    <a:pt x="108" y="615"/>
                    <a:pt x="100" y="601"/>
                  </a:cubicBezTo>
                  <a:cubicBezTo>
                    <a:pt x="0" y="446"/>
                    <a:pt x="42" y="232"/>
                    <a:pt x="192" y="132"/>
                  </a:cubicBezTo>
                  <a:cubicBezTo>
                    <a:pt x="218" y="115"/>
                    <a:pt x="249" y="104"/>
                    <a:pt x="279" y="92"/>
                  </a:cubicBezTo>
                  <a:cubicBezTo>
                    <a:pt x="290" y="88"/>
                    <a:pt x="295" y="83"/>
                    <a:pt x="292" y="71"/>
                  </a:cubicBezTo>
                  <a:cubicBezTo>
                    <a:pt x="286" y="49"/>
                    <a:pt x="282" y="27"/>
                    <a:pt x="276" y="0"/>
                  </a:cubicBezTo>
                  <a:cubicBezTo>
                    <a:pt x="380" y="42"/>
                    <a:pt x="480" y="82"/>
                    <a:pt x="584" y="123"/>
                  </a:cubicBezTo>
                  <a:cubicBezTo>
                    <a:pt x="507" y="204"/>
                    <a:pt x="432" y="282"/>
                    <a:pt x="353" y="3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noProof="1">
                <a:solidFill>
                  <a:schemeClr val="tx1">
                    <a:lumMod val="65000"/>
                    <a:lumOff val="35000"/>
                  </a:schemeClr>
                </a:solidFill>
              </a:endParaRPr>
            </a:p>
          </p:txBody>
        </p:sp>
        <p:sp>
          <p:nvSpPr>
            <p:cNvPr id="10" name="Freeform 10"/>
            <p:cNvSpPr/>
            <p:nvPr/>
          </p:nvSpPr>
          <p:spPr bwMode="auto">
            <a:xfrm>
              <a:off x="6386123" y="3088101"/>
              <a:ext cx="320829" cy="550591"/>
            </a:xfrm>
            <a:custGeom>
              <a:avLst/>
              <a:gdLst>
                <a:gd name="T0" fmla="*/ 267 w 401"/>
                <a:gd name="T1" fmla="*/ 518 h 688"/>
                <a:gd name="T2" fmla="*/ 338 w 401"/>
                <a:gd name="T3" fmla="*/ 569 h 688"/>
                <a:gd name="T4" fmla="*/ 33 w 401"/>
                <a:gd name="T5" fmla="*/ 688 h 688"/>
                <a:gd name="T6" fmla="*/ 33 w 401"/>
                <a:gd name="T7" fmla="*/ 356 h 688"/>
                <a:gd name="T8" fmla="*/ 120 w 401"/>
                <a:gd name="T9" fmla="*/ 416 h 688"/>
                <a:gd name="T10" fmla="*/ 155 w 401"/>
                <a:gd name="T11" fmla="*/ 181 h 688"/>
                <a:gd name="T12" fmla="*/ 0 w 401"/>
                <a:gd name="T13" fmla="*/ 0 h 688"/>
                <a:gd name="T14" fmla="*/ 267 w 401"/>
                <a:gd name="T15" fmla="*/ 518 h 6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1" h="688">
                  <a:moveTo>
                    <a:pt x="267" y="518"/>
                  </a:moveTo>
                  <a:cubicBezTo>
                    <a:pt x="290" y="535"/>
                    <a:pt x="313" y="551"/>
                    <a:pt x="338" y="569"/>
                  </a:cubicBezTo>
                  <a:cubicBezTo>
                    <a:pt x="234" y="609"/>
                    <a:pt x="134" y="649"/>
                    <a:pt x="33" y="688"/>
                  </a:cubicBezTo>
                  <a:cubicBezTo>
                    <a:pt x="33" y="578"/>
                    <a:pt x="33" y="470"/>
                    <a:pt x="33" y="356"/>
                  </a:cubicBezTo>
                  <a:cubicBezTo>
                    <a:pt x="65" y="378"/>
                    <a:pt x="92" y="396"/>
                    <a:pt x="120" y="416"/>
                  </a:cubicBezTo>
                  <a:cubicBezTo>
                    <a:pt x="169" y="341"/>
                    <a:pt x="180" y="264"/>
                    <a:pt x="155" y="181"/>
                  </a:cubicBezTo>
                  <a:cubicBezTo>
                    <a:pt x="131" y="100"/>
                    <a:pt x="77" y="42"/>
                    <a:pt x="0" y="0"/>
                  </a:cubicBezTo>
                  <a:cubicBezTo>
                    <a:pt x="265" y="28"/>
                    <a:pt x="401" y="323"/>
                    <a:pt x="267" y="5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noProof="1">
                <a:solidFill>
                  <a:schemeClr val="tx1">
                    <a:lumMod val="65000"/>
                    <a:lumOff val="35000"/>
                  </a:schemeClr>
                </a:solidFill>
              </a:endParaRPr>
            </a:p>
          </p:txBody>
        </p:sp>
      </p:grpSp>
      <p:sp>
        <p:nvSpPr>
          <p:cNvPr id="11" name="椭圆 10"/>
          <p:cNvSpPr/>
          <p:nvPr/>
        </p:nvSpPr>
        <p:spPr>
          <a:xfrm>
            <a:off x="1252418" y="2946190"/>
            <a:ext cx="1068309" cy="106830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252418" y="4480040"/>
            <a:ext cx="1068309" cy="1068309"/>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bwMode="auto">
          <a:xfrm>
            <a:off x="1481789" y="3186732"/>
            <a:ext cx="609566" cy="587223"/>
            <a:chOff x="273050" y="165100"/>
            <a:chExt cx="8066088" cy="7762875"/>
          </a:xfrm>
          <a:solidFill>
            <a:schemeClr val="tx1">
              <a:lumMod val="75000"/>
              <a:lumOff val="25000"/>
            </a:schemeClr>
          </a:solidFill>
        </p:grpSpPr>
        <p:sp>
          <p:nvSpPr>
            <p:cNvPr id="14" name="Freeform 6"/>
            <p:cNvSpPr/>
            <p:nvPr/>
          </p:nvSpPr>
          <p:spPr bwMode="auto">
            <a:xfrm>
              <a:off x="441325" y="247650"/>
              <a:ext cx="7751763" cy="7658100"/>
            </a:xfrm>
            <a:custGeom>
              <a:avLst/>
              <a:gdLst>
                <a:gd name="T0" fmla="*/ 1054 w 2064"/>
                <a:gd name="T1" fmla="*/ 22 h 2039"/>
                <a:gd name="T2" fmla="*/ 1035 w 2064"/>
                <a:gd name="T3" fmla="*/ 31 h 2039"/>
                <a:gd name="T4" fmla="*/ 706 w 2064"/>
                <a:gd name="T5" fmla="*/ 268 h 2039"/>
                <a:gd name="T6" fmla="*/ 669 w 2064"/>
                <a:gd name="T7" fmla="*/ 338 h 2039"/>
                <a:gd name="T8" fmla="*/ 674 w 2064"/>
                <a:gd name="T9" fmla="*/ 373 h 2039"/>
                <a:gd name="T10" fmla="*/ 668 w 2064"/>
                <a:gd name="T11" fmla="*/ 424 h 2039"/>
                <a:gd name="T12" fmla="*/ 620 w 2064"/>
                <a:gd name="T13" fmla="*/ 470 h 2039"/>
                <a:gd name="T14" fmla="*/ 635 w 2064"/>
                <a:gd name="T15" fmla="*/ 486 h 2039"/>
                <a:gd name="T16" fmla="*/ 968 w 2064"/>
                <a:gd name="T17" fmla="*/ 818 h 2039"/>
                <a:gd name="T18" fmla="*/ 995 w 2064"/>
                <a:gd name="T19" fmla="*/ 829 h 2039"/>
                <a:gd name="T20" fmla="*/ 1055 w 2064"/>
                <a:gd name="T21" fmla="*/ 855 h 2039"/>
                <a:gd name="T22" fmla="*/ 1429 w 2064"/>
                <a:gd name="T23" fmla="*/ 1210 h 2039"/>
                <a:gd name="T24" fmla="*/ 2021 w 2064"/>
                <a:gd name="T25" fmla="*/ 1772 h 2039"/>
                <a:gd name="T26" fmla="*/ 2023 w 2064"/>
                <a:gd name="T27" fmla="*/ 1892 h 2039"/>
                <a:gd name="T28" fmla="*/ 1911 w 2064"/>
                <a:gd name="T29" fmla="*/ 2004 h 2039"/>
                <a:gd name="T30" fmla="*/ 1799 w 2064"/>
                <a:gd name="T31" fmla="*/ 2003 h 2039"/>
                <a:gd name="T32" fmla="*/ 879 w 2064"/>
                <a:gd name="T33" fmla="*/ 1033 h 2039"/>
                <a:gd name="T34" fmla="*/ 852 w 2064"/>
                <a:gd name="T35" fmla="*/ 967 h 2039"/>
                <a:gd name="T36" fmla="*/ 846 w 2064"/>
                <a:gd name="T37" fmla="*/ 949 h 2039"/>
                <a:gd name="T38" fmla="*/ 498 w 2064"/>
                <a:gd name="T39" fmla="*/ 601 h 2039"/>
                <a:gd name="T40" fmla="*/ 491 w 2064"/>
                <a:gd name="T41" fmla="*/ 597 h 2039"/>
                <a:gd name="T42" fmla="*/ 448 w 2064"/>
                <a:gd name="T43" fmla="*/ 643 h 2039"/>
                <a:gd name="T44" fmla="*/ 395 w 2064"/>
                <a:gd name="T45" fmla="*/ 652 h 2039"/>
                <a:gd name="T46" fmla="*/ 360 w 2064"/>
                <a:gd name="T47" fmla="*/ 659 h 2039"/>
                <a:gd name="T48" fmla="*/ 303 w 2064"/>
                <a:gd name="T49" fmla="*/ 715 h 2039"/>
                <a:gd name="T50" fmla="*/ 299 w 2064"/>
                <a:gd name="T51" fmla="*/ 755 h 2039"/>
                <a:gd name="T52" fmla="*/ 295 w 2064"/>
                <a:gd name="T53" fmla="*/ 796 h 2039"/>
                <a:gd name="T54" fmla="*/ 216 w 2064"/>
                <a:gd name="T55" fmla="*/ 875 h 2039"/>
                <a:gd name="T56" fmla="*/ 167 w 2064"/>
                <a:gd name="T57" fmla="*/ 875 h 2039"/>
                <a:gd name="T58" fmla="*/ 16 w 2064"/>
                <a:gd name="T59" fmla="*/ 723 h 2039"/>
                <a:gd name="T60" fmla="*/ 16 w 2064"/>
                <a:gd name="T61" fmla="*/ 673 h 2039"/>
                <a:gd name="T62" fmla="*/ 92 w 2064"/>
                <a:gd name="T63" fmla="*/ 597 h 2039"/>
                <a:gd name="T64" fmla="*/ 137 w 2064"/>
                <a:gd name="T65" fmla="*/ 592 h 2039"/>
                <a:gd name="T66" fmla="*/ 170 w 2064"/>
                <a:gd name="T67" fmla="*/ 590 h 2039"/>
                <a:gd name="T68" fmla="*/ 235 w 2064"/>
                <a:gd name="T69" fmla="*/ 526 h 2039"/>
                <a:gd name="T70" fmla="*/ 236 w 2064"/>
                <a:gd name="T71" fmla="*/ 492 h 2039"/>
                <a:gd name="T72" fmla="*/ 240 w 2064"/>
                <a:gd name="T73" fmla="*/ 449 h 2039"/>
                <a:gd name="T74" fmla="*/ 245 w 2064"/>
                <a:gd name="T75" fmla="*/ 443 h 2039"/>
                <a:gd name="T76" fmla="*/ 516 w 2064"/>
                <a:gd name="T77" fmla="*/ 174 h 2039"/>
                <a:gd name="T78" fmla="*/ 939 w 2064"/>
                <a:gd name="T79" fmla="*/ 0 h 2039"/>
                <a:gd name="T80" fmla="*/ 1035 w 2064"/>
                <a:gd name="T81" fmla="*/ 11 h 2039"/>
                <a:gd name="T82" fmla="*/ 1053 w 2064"/>
                <a:gd name="T83" fmla="*/ 16 h 2039"/>
                <a:gd name="T84" fmla="*/ 1054 w 2064"/>
                <a:gd name="T85" fmla="*/ 22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64" h="2039">
                  <a:moveTo>
                    <a:pt x="1054" y="22"/>
                  </a:moveTo>
                  <a:cubicBezTo>
                    <a:pt x="1048" y="25"/>
                    <a:pt x="1042" y="29"/>
                    <a:pt x="1035" y="31"/>
                  </a:cubicBezTo>
                  <a:cubicBezTo>
                    <a:pt x="902" y="77"/>
                    <a:pt x="793" y="158"/>
                    <a:pt x="706" y="268"/>
                  </a:cubicBezTo>
                  <a:cubicBezTo>
                    <a:pt x="689" y="288"/>
                    <a:pt x="678" y="313"/>
                    <a:pt x="669" y="338"/>
                  </a:cubicBezTo>
                  <a:cubicBezTo>
                    <a:pt x="665" y="348"/>
                    <a:pt x="669" y="363"/>
                    <a:pt x="674" y="373"/>
                  </a:cubicBezTo>
                  <a:cubicBezTo>
                    <a:pt x="684" y="394"/>
                    <a:pt x="684" y="407"/>
                    <a:pt x="668" y="424"/>
                  </a:cubicBezTo>
                  <a:cubicBezTo>
                    <a:pt x="653" y="439"/>
                    <a:pt x="637" y="454"/>
                    <a:pt x="620" y="470"/>
                  </a:cubicBezTo>
                  <a:cubicBezTo>
                    <a:pt x="626" y="477"/>
                    <a:pt x="631" y="482"/>
                    <a:pt x="635" y="486"/>
                  </a:cubicBezTo>
                  <a:cubicBezTo>
                    <a:pt x="746" y="597"/>
                    <a:pt x="857" y="708"/>
                    <a:pt x="968" y="818"/>
                  </a:cubicBezTo>
                  <a:cubicBezTo>
                    <a:pt x="974" y="825"/>
                    <a:pt x="986" y="829"/>
                    <a:pt x="995" y="829"/>
                  </a:cubicBezTo>
                  <a:cubicBezTo>
                    <a:pt x="1019" y="829"/>
                    <a:pt x="1038" y="839"/>
                    <a:pt x="1055" y="855"/>
                  </a:cubicBezTo>
                  <a:cubicBezTo>
                    <a:pt x="1180" y="974"/>
                    <a:pt x="1305" y="1092"/>
                    <a:pt x="1429" y="1210"/>
                  </a:cubicBezTo>
                  <a:cubicBezTo>
                    <a:pt x="1627" y="1397"/>
                    <a:pt x="1824" y="1585"/>
                    <a:pt x="2021" y="1772"/>
                  </a:cubicBezTo>
                  <a:cubicBezTo>
                    <a:pt x="2063" y="1812"/>
                    <a:pt x="2064" y="1851"/>
                    <a:pt x="2023" y="1892"/>
                  </a:cubicBezTo>
                  <a:cubicBezTo>
                    <a:pt x="1986" y="1929"/>
                    <a:pt x="1949" y="1967"/>
                    <a:pt x="1911" y="2004"/>
                  </a:cubicBezTo>
                  <a:cubicBezTo>
                    <a:pt x="1876" y="2039"/>
                    <a:pt x="1834" y="2039"/>
                    <a:pt x="1799" y="2003"/>
                  </a:cubicBezTo>
                  <a:cubicBezTo>
                    <a:pt x="1492" y="1680"/>
                    <a:pt x="1186" y="1356"/>
                    <a:pt x="879" y="1033"/>
                  </a:cubicBezTo>
                  <a:cubicBezTo>
                    <a:pt x="861" y="1014"/>
                    <a:pt x="850" y="993"/>
                    <a:pt x="852" y="967"/>
                  </a:cubicBezTo>
                  <a:cubicBezTo>
                    <a:pt x="853" y="961"/>
                    <a:pt x="850" y="953"/>
                    <a:pt x="846" y="949"/>
                  </a:cubicBezTo>
                  <a:cubicBezTo>
                    <a:pt x="730" y="833"/>
                    <a:pt x="614" y="717"/>
                    <a:pt x="498" y="601"/>
                  </a:cubicBezTo>
                  <a:cubicBezTo>
                    <a:pt x="497" y="601"/>
                    <a:pt x="496" y="600"/>
                    <a:pt x="491" y="597"/>
                  </a:cubicBezTo>
                  <a:cubicBezTo>
                    <a:pt x="477" y="612"/>
                    <a:pt x="463" y="628"/>
                    <a:pt x="448" y="643"/>
                  </a:cubicBezTo>
                  <a:cubicBezTo>
                    <a:pt x="429" y="663"/>
                    <a:pt x="421" y="662"/>
                    <a:pt x="395" y="652"/>
                  </a:cubicBezTo>
                  <a:cubicBezTo>
                    <a:pt x="385" y="649"/>
                    <a:pt x="368" y="652"/>
                    <a:pt x="360" y="659"/>
                  </a:cubicBezTo>
                  <a:cubicBezTo>
                    <a:pt x="339" y="675"/>
                    <a:pt x="321" y="695"/>
                    <a:pt x="303" y="715"/>
                  </a:cubicBezTo>
                  <a:cubicBezTo>
                    <a:pt x="292" y="726"/>
                    <a:pt x="288" y="740"/>
                    <a:pt x="299" y="755"/>
                  </a:cubicBezTo>
                  <a:cubicBezTo>
                    <a:pt x="310" y="770"/>
                    <a:pt x="306" y="784"/>
                    <a:pt x="295" y="796"/>
                  </a:cubicBezTo>
                  <a:cubicBezTo>
                    <a:pt x="269" y="823"/>
                    <a:pt x="243" y="850"/>
                    <a:pt x="216" y="875"/>
                  </a:cubicBezTo>
                  <a:cubicBezTo>
                    <a:pt x="201" y="889"/>
                    <a:pt x="181" y="889"/>
                    <a:pt x="167" y="875"/>
                  </a:cubicBezTo>
                  <a:cubicBezTo>
                    <a:pt x="116" y="825"/>
                    <a:pt x="66" y="774"/>
                    <a:pt x="16" y="723"/>
                  </a:cubicBezTo>
                  <a:cubicBezTo>
                    <a:pt x="0" y="708"/>
                    <a:pt x="1" y="689"/>
                    <a:pt x="16" y="673"/>
                  </a:cubicBezTo>
                  <a:cubicBezTo>
                    <a:pt x="41" y="647"/>
                    <a:pt x="66" y="622"/>
                    <a:pt x="92" y="597"/>
                  </a:cubicBezTo>
                  <a:cubicBezTo>
                    <a:pt x="105" y="584"/>
                    <a:pt x="119" y="581"/>
                    <a:pt x="137" y="592"/>
                  </a:cubicBezTo>
                  <a:cubicBezTo>
                    <a:pt x="146" y="596"/>
                    <a:pt x="163" y="596"/>
                    <a:pt x="170" y="590"/>
                  </a:cubicBezTo>
                  <a:cubicBezTo>
                    <a:pt x="193" y="571"/>
                    <a:pt x="216" y="549"/>
                    <a:pt x="235" y="526"/>
                  </a:cubicBezTo>
                  <a:cubicBezTo>
                    <a:pt x="241" y="519"/>
                    <a:pt x="240" y="501"/>
                    <a:pt x="236" y="492"/>
                  </a:cubicBezTo>
                  <a:cubicBezTo>
                    <a:pt x="227" y="475"/>
                    <a:pt x="230" y="462"/>
                    <a:pt x="240" y="449"/>
                  </a:cubicBezTo>
                  <a:cubicBezTo>
                    <a:pt x="241" y="447"/>
                    <a:pt x="243" y="445"/>
                    <a:pt x="245" y="443"/>
                  </a:cubicBezTo>
                  <a:cubicBezTo>
                    <a:pt x="335" y="354"/>
                    <a:pt x="424" y="262"/>
                    <a:pt x="516" y="174"/>
                  </a:cubicBezTo>
                  <a:cubicBezTo>
                    <a:pt x="634" y="62"/>
                    <a:pt x="775" y="0"/>
                    <a:pt x="939" y="0"/>
                  </a:cubicBezTo>
                  <a:cubicBezTo>
                    <a:pt x="971" y="0"/>
                    <a:pt x="1003" y="7"/>
                    <a:pt x="1035" y="11"/>
                  </a:cubicBezTo>
                  <a:cubicBezTo>
                    <a:pt x="1041" y="11"/>
                    <a:pt x="1047" y="14"/>
                    <a:pt x="1053" y="16"/>
                  </a:cubicBezTo>
                  <a:cubicBezTo>
                    <a:pt x="1053" y="18"/>
                    <a:pt x="1054" y="20"/>
                    <a:pt x="1054" y="22"/>
                  </a:cubicBez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noProof="1">
                <a:solidFill>
                  <a:schemeClr val="tx1">
                    <a:lumMod val="65000"/>
                    <a:lumOff val="35000"/>
                  </a:schemeClr>
                </a:solidFill>
              </a:endParaRPr>
            </a:p>
          </p:txBody>
        </p:sp>
        <p:sp>
          <p:nvSpPr>
            <p:cNvPr id="15" name="Freeform 7"/>
            <p:cNvSpPr/>
            <p:nvPr/>
          </p:nvSpPr>
          <p:spPr bwMode="auto">
            <a:xfrm>
              <a:off x="273050" y="4295775"/>
              <a:ext cx="3778250" cy="3632200"/>
            </a:xfrm>
            <a:custGeom>
              <a:avLst/>
              <a:gdLst>
                <a:gd name="T0" fmla="*/ 835 w 1006"/>
                <a:gd name="T1" fmla="*/ 0 h 967"/>
                <a:gd name="T2" fmla="*/ 1006 w 1006"/>
                <a:gd name="T3" fmla="*/ 181 h 967"/>
                <a:gd name="T4" fmla="*/ 986 w 1006"/>
                <a:gd name="T5" fmla="*/ 193 h 967"/>
                <a:gd name="T6" fmla="*/ 741 w 1006"/>
                <a:gd name="T7" fmla="*/ 437 h 967"/>
                <a:gd name="T8" fmla="*/ 735 w 1006"/>
                <a:gd name="T9" fmla="*/ 468 h 967"/>
                <a:gd name="T10" fmla="*/ 475 w 1006"/>
                <a:gd name="T11" fmla="*/ 955 h 967"/>
                <a:gd name="T12" fmla="*/ 300 w 1006"/>
                <a:gd name="T13" fmla="*/ 944 h 967"/>
                <a:gd name="T14" fmla="*/ 288 w 1006"/>
                <a:gd name="T15" fmla="*/ 891 h 967"/>
                <a:gd name="T16" fmla="*/ 455 w 1006"/>
                <a:gd name="T17" fmla="*/ 724 h 967"/>
                <a:gd name="T18" fmla="*/ 454 w 1006"/>
                <a:gd name="T19" fmla="*/ 651 h 967"/>
                <a:gd name="T20" fmla="*/ 355 w 1006"/>
                <a:gd name="T21" fmla="*/ 552 h 967"/>
                <a:gd name="T22" fmla="*/ 291 w 1006"/>
                <a:gd name="T23" fmla="*/ 552 h 967"/>
                <a:gd name="T24" fmla="*/ 121 w 1006"/>
                <a:gd name="T25" fmla="*/ 722 h 967"/>
                <a:gd name="T26" fmla="*/ 66 w 1006"/>
                <a:gd name="T27" fmla="*/ 709 h 967"/>
                <a:gd name="T28" fmla="*/ 352 w 1006"/>
                <a:gd name="T29" fmla="*/ 252 h 967"/>
                <a:gd name="T30" fmla="*/ 545 w 1006"/>
                <a:gd name="T31" fmla="*/ 277 h 967"/>
                <a:gd name="T32" fmla="*/ 573 w 1006"/>
                <a:gd name="T33" fmla="*/ 271 h 967"/>
                <a:gd name="T34" fmla="*/ 823 w 1006"/>
                <a:gd name="T35" fmla="*/ 20 h 967"/>
                <a:gd name="T36" fmla="*/ 835 w 1006"/>
                <a:gd name="T37" fmla="*/ 0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6" h="967">
                  <a:moveTo>
                    <a:pt x="835" y="0"/>
                  </a:moveTo>
                  <a:cubicBezTo>
                    <a:pt x="894" y="62"/>
                    <a:pt x="947" y="119"/>
                    <a:pt x="1006" y="181"/>
                  </a:cubicBezTo>
                  <a:cubicBezTo>
                    <a:pt x="999" y="185"/>
                    <a:pt x="992" y="188"/>
                    <a:pt x="986" y="193"/>
                  </a:cubicBezTo>
                  <a:cubicBezTo>
                    <a:pt x="905" y="274"/>
                    <a:pt x="823" y="356"/>
                    <a:pt x="741" y="437"/>
                  </a:cubicBezTo>
                  <a:cubicBezTo>
                    <a:pt x="731" y="447"/>
                    <a:pt x="730" y="454"/>
                    <a:pt x="735" y="468"/>
                  </a:cubicBezTo>
                  <a:cubicBezTo>
                    <a:pt x="821" y="677"/>
                    <a:pt x="696" y="910"/>
                    <a:pt x="475" y="955"/>
                  </a:cubicBezTo>
                  <a:cubicBezTo>
                    <a:pt x="416" y="967"/>
                    <a:pt x="357" y="962"/>
                    <a:pt x="300" y="944"/>
                  </a:cubicBezTo>
                  <a:cubicBezTo>
                    <a:pt x="268" y="933"/>
                    <a:pt x="264" y="915"/>
                    <a:pt x="288" y="891"/>
                  </a:cubicBezTo>
                  <a:cubicBezTo>
                    <a:pt x="343" y="835"/>
                    <a:pt x="399" y="780"/>
                    <a:pt x="455" y="724"/>
                  </a:cubicBezTo>
                  <a:cubicBezTo>
                    <a:pt x="482" y="697"/>
                    <a:pt x="482" y="679"/>
                    <a:pt x="454" y="651"/>
                  </a:cubicBezTo>
                  <a:cubicBezTo>
                    <a:pt x="421" y="618"/>
                    <a:pt x="388" y="585"/>
                    <a:pt x="355" y="552"/>
                  </a:cubicBezTo>
                  <a:cubicBezTo>
                    <a:pt x="333" y="530"/>
                    <a:pt x="313" y="530"/>
                    <a:pt x="291" y="552"/>
                  </a:cubicBezTo>
                  <a:cubicBezTo>
                    <a:pt x="234" y="609"/>
                    <a:pt x="178" y="665"/>
                    <a:pt x="121" y="722"/>
                  </a:cubicBezTo>
                  <a:cubicBezTo>
                    <a:pt x="95" y="747"/>
                    <a:pt x="78" y="743"/>
                    <a:pt x="66" y="709"/>
                  </a:cubicBezTo>
                  <a:cubicBezTo>
                    <a:pt x="0" y="505"/>
                    <a:pt x="139" y="283"/>
                    <a:pt x="352" y="252"/>
                  </a:cubicBezTo>
                  <a:cubicBezTo>
                    <a:pt x="419" y="243"/>
                    <a:pt x="483" y="250"/>
                    <a:pt x="545" y="277"/>
                  </a:cubicBezTo>
                  <a:cubicBezTo>
                    <a:pt x="557" y="282"/>
                    <a:pt x="564" y="280"/>
                    <a:pt x="573" y="271"/>
                  </a:cubicBezTo>
                  <a:cubicBezTo>
                    <a:pt x="656" y="187"/>
                    <a:pt x="739" y="104"/>
                    <a:pt x="823" y="20"/>
                  </a:cubicBezTo>
                  <a:cubicBezTo>
                    <a:pt x="828" y="15"/>
                    <a:pt x="830" y="8"/>
                    <a:pt x="835" y="0"/>
                  </a:cubicBez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noProof="1">
                <a:solidFill>
                  <a:schemeClr val="tx1">
                    <a:lumMod val="65000"/>
                    <a:lumOff val="35000"/>
                  </a:schemeClr>
                </a:solidFill>
              </a:endParaRPr>
            </a:p>
          </p:txBody>
        </p:sp>
        <p:sp>
          <p:nvSpPr>
            <p:cNvPr id="16" name="Freeform 8"/>
            <p:cNvSpPr/>
            <p:nvPr/>
          </p:nvSpPr>
          <p:spPr bwMode="auto">
            <a:xfrm>
              <a:off x="4595813" y="165100"/>
              <a:ext cx="3743325" cy="3590925"/>
            </a:xfrm>
            <a:custGeom>
              <a:avLst/>
              <a:gdLst>
                <a:gd name="T0" fmla="*/ 171 w 997"/>
                <a:gd name="T1" fmla="*/ 956 h 956"/>
                <a:gd name="T2" fmla="*/ 0 w 997"/>
                <a:gd name="T3" fmla="*/ 793 h 956"/>
                <a:gd name="T4" fmla="*/ 15 w 997"/>
                <a:gd name="T5" fmla="*/ 777 h 956"/>
                <a:gd name="T6" fmla="*/ 254 w 997"/>
                <a:gd name="T7" fmla="*/ 538 h 956"/>
                <a:gd name="T8" fmla="*/ 262 w 997"/>
                <a:gd name="T9" fmla="*/ 506 h 956"/>
                <a:gd name="T10" fmla="*/ 607 w 997"/>
                <a:gd name="T11" fmla="*/ 14 h 956"/>
                <a:gd name="T12" fmla="*/ 695 w 997"/>
                <a:gd name="T13" fmla="*/ 30 h 956"/>
                <a:gd name="T14" fmla="*/ 709 w 997"/>
                <a:gd name="T15" fmla="*/ 83 h 956"/>
                <a:gd name="T16" fmla="*/ 542 w 997"/>
                <a:gd name="T17" fmla="*/ 250 h 956"/>
                <a:gd name="T18" fmla="*/ 543 w 997"/>
                <a:gd name="T19" fmla="*/ 323 h 956"/>
                <a:gd name="T20" fmla="*/ 642 w 997"/>
                <a:gd name="T21" fmla="*/ 422 h 956"/>
                <a:gd name="T22" fmla="*/ 706 w 997"/>
                <a:gd name="T23" fmla="*/ 422 h 956"/>
                <a:gd name="T24" fmla="*/ 876 w 997"/>
                <a:gd name="T25" fmla="*/ 252 h 956"/>
                <a:gd name="T26" fmla="*/ 930 w 997"/>
                <a:gd name="T27" fmla="*/ 265 h 956"/>
                <a:gd name="T28" fmla="*/ 645 w 997"/>
                <a:gd name="T29" fmla="*/ 722 h 956"/>
                <a:gd name="T30" fmla="*/ 452 w 997"/>
                <a:gd name="T31" fmla="*/ 697 h 956"/>
                <a:gd name="T32" fmla="*/ 424 w 997"/>
                <a:gd name="T33" fmla="*/ 703 h 956"/>
                <a:gd name="T34" fmla="*/ 188 w 997"/>
                <a:gd name="T35" fmla="*/ 939 h 956"/>
                <a:gd name="T36" fmla="*/ 171 w 997"/>
                <a:gd name="T37" fmla="*/ 956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7" h="956">
                  <a:moveTo>
                    <a:pt x="171" y="956"/>
                  </a:moveTo>
                  <a:cubicBezTo>
                    <a:pt x="114" y="902"/>
                    <a:pt x="58" y="848"/>
                    <a:pt x="0" y="793"/>
                  </a:cubicBezTo>
                  <a:cubicBezTo>
                    <a:pt x="6" y="787"/>
                    <a:pt x="10" y="782"/>
                    <a:pt x="15" y="777"/>
                  </a:cubicBezTo>
                  <a:cubicBezTo>
                    <a:pt x="95" y="697"/>
                    <a:pt x="174" y="617"/>
                    <a:pt x="254" y="538"/>
                  </a:cubicBezTo>
                  <a:cubicBezTo>
                    <a:pt x="265" y="528"/>
                    <a:pt x="268" y="520"/>
                    <a:pt x="262" y="506"/>
                  </a:cubicBezTo>
                  <a:cubicBezTo>
                    <a:pt x="161" y="265"/>
                    <a:pt x="347" y="0"/>
                    <a:pt x="607" y="14"/>
                  </a:cubicBezTo>
                  <a:cubicBezTo>
                    <a:pt x="637" y="15"/>
                    <a:pt x="667" y="22"/>
                    <a:pt x="695" y="30"/>
                  </a:cubicBezTo>
                  <a:cubicBezTo>
                    <a:pt x="729" y="39"/>
                    <a:pt x="733" y="59"/>
                    <a:pt x="709" y="83"/>
                  </a:cubicBezTo>
                  <a:cubicBezTo>
                    <a:pt x="653" y="139"/>
                    <a:pt x="598" y="194"/>
                    <a:pt x="542" y="250"/>
                  </a:cubicBezTo>
                  <a:cubicBezTo>
                    <a:pt x="515" y="277"/>
                    <a:pt x="515" y="295"/>
                    <a:pt x="543" y="323"/>
                  </a:cubicBezTo>
                  <a:cubicBezTo>
                    <a:pt x="576" y="356"/>
                    <a:pt x="609" y="389"/>
                    <a:pt x="642" y="422"/>
                  </a:cubicBezTo>
                  <a:cubicBezTo>
                    <a:pt x="664" y="444"/>
                    <a:pt x="684" y="444"/>
                    <a:pt x="706" y="422"/>
                  </a:cubicBezTo>
                  <a:cubicBezTo>
                    <a:pt x="763" y="365"/>
                    <a:pt x="819" y="308"/>
                    <a:pt x="876" y="252"/>
                  </a:cubicBezTo>
                  <a:cubicBezTo>
                    <a:pt x="901" y="226"/>
                    <a:pt x="919" y="231"/>
                    <a:pt x="930" y="265"/>
                  </a:cubicBezTo>
                  <a:cubicBezTo>
                    <a:pt x="997" y="469"/>
                    <a:pt x="858" y="691"/>
                    <a:pt x="645" y="722"/>
                  </a:cubicBezTo>
                  <a:cubicBezTo>
                    <a:pt x="578" y="731"/>
                    <a:pt x="514" y="724"/>
                    <a:pt x="452" y="697"/>
                  </a:cubicBezTo>
                  <a:cubicBezTo>
                    <a:pt x="440" y="692"/>
                    <a:pt x="433" y="694"/>
                    <a:pt x="424" y="703"/>
                  </a:cubicBezTo>
                  <a:cubicBezTo>
                    <a:pt x="346" y="782"/>
                    <a:pt x="267" y="861"/>
                    <a:pt x="188" y="939"/>
                  </a:cubicBezTo>
                  <a:cubicBezTo>
                    <a:pt x="183" y="945"/>
                    <a:pt x="178" y="949"/>
                    <a:pt x="171" y="956"/>
                  </a:cubicBez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noProof="1">
                <a:solidFill>
                  <a:schemeClr val="tx1">
                    <a:lumMod val="65000"/>
                    <a:lumOff val="35000"/>
                  </a:schemeClr>
                </a:solidFill>
              </a:endParaRPr>
            </a:p>
          </p:txBody>
        </p:sp>
      </p:grpSp>
      <p:sp>
        <p:nvSpPr>
          <p:cNvPr id="17" name="Freeform 53"/>
          <p:cNvSpPr>
            <a:spLocks noEditPoints="1" noChangeArrowheads="1"/>
          </p:cNvSpPr>
          <p:nvPr/>
        </p:nvSpPr>
        <p:spPr bwMode="auto">
          <a:xfrm>
            <a:off x="1546764" y="4787181"/>
            <a:ext cx="463550" cy="454025"/>
          </a:xfrm>
          <a:custGeom>
            <a:avLst/>
            <a:gdLst>
              <a:gd name="T0" fmla="*/ 102711758 w 713"/>
              <a:gd name="T1" fmla="*/ 90190998 h 701"/>
              <a:gd name="T2" fmla="*/ 97216772 w 713"/>
              <a:gd name="T3" fmla="*/ 95224781 h 701"/>
              <a:gd name="T4" fmla="*/ 97216772 w 713"/>
              <a:gd name="T5" fmla="*/ 288610285 h 701"/>
              <a:gd name="T6" fmla="*/ 102711758 w 713"/>
              <a:gd name="T7" fmla="*/ 294063767 h 701"/>
              <a:gd name="T8" fmla="*/ 107784152 w 713"/>
              <a:gd name="T9" fmla="*/ 288610285 h 701"/>
              <a:gd name="T10" fmla="*/ 107784152 w 713"/>
              <a:gd name="T11" fmla="*/ 95224781 h 701"/>
              <a:gd name="T12" fmla="*/ 102711758 w 713"/>
              <a:gd name="T13" fmla="*/ 90190998 h 701"/>
              <a:gd name="T14" fmla="*/ 5917577 w 713"/>
              <a:gd name="T15" fmla="*/ 170313780 h 701"/>
              <a:gd name="T16" fmla="*/ 422591 w 713"/>
              <a:gd name="T17" fmla="*/ 175347564 h 701"/>
              <a:gd name="T18" fmla="*/ 422591 w 713"/>
              <a:gd name="T19" fmla="*/ 288610285 h 701"/>
              <a:gd name="T20" fmla="*/ 5917577 w 713"/>
              <a:gd name="T21" fmla="*/ 294063767 h 701"/>
              <a:gd name="T22" fmla="*/ 10989971 w 713"/>
              <a:gd name="T23" fmla="*/ 288610285 h 701"/>
              <a:gd name="T24" fmla="*/ 10989971 w 713"/>
              <a:gd name="T25" fmla="*/ 175347564 h 701"/>
              <a:gd name="T26" fmla="*/ 5917577 w 713"/>
              <a:gd name="T27" fmla="*/ 170313780 h 701"/>
              <a:gd name="T28" fmla="*/ 296300120 w 713"/>
              <a:gd name="T29" fmla="*/ 104453600 h 701"/>
              <a:gd name="T30" fmla="*/ 290805134 w 713"/>
              <a:gd name="T31" fmla="*/ 109907082 h 701"/>
              <a:gd name="T32" fmla="*/ 290805134 w 713"/>
              <a:gd name="T33" fmla="*/ 288610285 h 701"/>
              <a:gd name="T34" fmla="*/ 296300120 w 713"/>
              <a:gd name="T35" fmla="*/ 294063767 h 701"/>
              <a:gd name="T36" fmla="*/ 301372514 w 713"/>
              <a:gd name="T37" fmla="*/ 288610285 h 701"/>
              <a:gd name="T38" fmla="*/ 301372514 w 713"/>
              <a:gd name="T39" fmla="*/ 109907082 h 701"/>
              <a:gd name="T40" fmla="*/ 296300120 w 713"/>
              <a:gd name="T41" fmla="*/ 104453600 h 701"/>
              <a:gd name="T42" fmla="*/ 294609755 w 713"/>
              <a:gd name="T43" fmla="*/ 44885650 h 701"/>
              <a:gd name="T44" fmla="*/ 299681499 w 713"/>
              <a:gd name="T45" fmla="*/ 39432168 h 701"/>
              <a:gd name="T46" fmla="*/ 299258908 w 713"/>
              <a:gd name="T47" fmla="*/ 5453481 h 701"/>
              <a:gd name="T48" fmla="*/ 297568543 w 713"/>
              <a:gd name="T49" fmla="*/ 1258446 h 701"/>
              <a:gd name="T50" fmla="*/ 293763923 w 713"/>
              <a:gd name="T51" fmla="*/ 0 h 701"/>
              <a:gd name="T52" fmla="*/ 259104296 w 713"/>
              <a:gd name="T53" fmla="*/ 2936590 h 701"/>
              <a:gd name="T54" fmla="*/ 254454493 w 713"/>
              <a:gd name="T55" fmla="*/ 8809121 h 701"/>
              <a:gd name="T56" fmla="*/ 259949478 w 713"/>
              <a:gd name="T57" fmla="*/ 13423855 h 701"/>
              <a:gd name="T58" fmla="*/ 281083587 w 713"/>
              <a:gd name="T59" fmla="*/ 11745711 h 701"/>
              <a:gd name="T60" fmla="*/ 199505939 w 713"/>
              <a:gd name="T61" fmla="*/ 100678263 h 701"/>
              <a:gd name="T62" fmla="*/ 106093137 w 713"/>
              <a:gd name="T63" fmla="*/ 10067567 h 701"/>
              <a:gd name="T64" fmla="*/ 98907787 w 713"/>
              <a:gd name="T65" fmla="*/ 10067567 h 701"/>
              <a:gd name="T66" fmla="*/ 2536197 w 713"/>
              <a:gd name="T67" fmla="*/ 97321975 h 701"/>
              <a:gd name="T68" fmla="*/ 2113606 w 713"/>
              <a:gd name="T69" fmla="*/ 104872650 h 701"/>
              <a:gd name="T70" fmla="*/ 9721547 w 713"/>
              <a:gd name="T71" fmla="*/ 105292348 h 701"/>
              <a:gd name="T72" fmla="*/ 102289166 w 713"/>
              <a:gd name="T73" fmla="*/ 20974530 h 701"/>
              <a:gd name="T74" fmla="*/ 195701968 w 713"/>
              <a:gd name="T75" fmla="*/ 112423974 h 701"/>
              <a:gd name="T76" fmla="*/ 199505939 w 713"/>
              <a:gd name="T77" fmla="*/ 113682419 h 701"/>
              <a:gd name="T78" fmla="*/ 199928530 w 713"/>
              <a:gd name="T79" fmla="*/ 113682419 h 701"/>
              <a:gd name="T80" fmla="*/ 203733151 w 713"/>
              <a:gd name="T81" fmla="*/ 112004276 h 701"/>
              <a:gd name="T82" fmla="*/ 288692179 w 713"/>
              <a:gd name="T83" fmla="*/ 18877336 h 701"/>
              <a:gd name="T84" fmla="*/ 289114770 w 713"/>
              <a:gd name="T85" fmla="*/ 39432168 h 701"/>
              <a:gd name="T86" fmla="*/ 294609755 w 713"/>
              <a:gd name="T87" fmla="*/ 44885650 h 701"/>
              <a:gd name="T88" fmla="*/ 294609755 w 713"/>
              <a:gd name="T89" fmla="*/ 44885650 h 701"/>
              <a:gd name="T90" fmla="*/ 199505939 w 713"/>
              <a:gd name="T91" fmla="*/ 169894082 h 701"/>
              <a:gd name="T92" fmla="*/ 194010953 w 713"/>
              <a:gd name="T93" fmla="*/ 175347564 h 701"/>
              <a:gd name="T94" fmla="*/ 194010953 w 713"/>
              <a:gd name="T95" fmla="*/ 288610285 h 701"/>
              <a:gd name="T96" fmla="*/ 199505939 w 713"/>
              <a:gd name="T97" fmla="*/ 294063767 h 701"/>
              <a:gd name="T98" fmla="*/ 204578333 w 713"/>
              <a:gd name="T99" fmla="*/ 288610285 h 701"/>
              <a:gd name="T100" fmla="*/ 204578333 w 713"/>
              <a:gd name="T101" fmla="*/ 175347564 h 701"/>
              <a:gd name="T102" fmla="*/ 199505939 w 713"/>
              <a:gd name="T103" fmla="*/ 169894082 h 7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13" h="701">
                <a:moveTo>
                  <a:pt x="243" y="215"/>
                </a:moveTo>
                <a:cubicBezTo>
                  <a:pt x="236" y="215"/>
                  <a:pt x="230" y="220"/>
                  <a:pt x="230" y="227"/>
                </a:cubicBezTo>
                <a:cubicBezTo>
                  <a:pt x="230" y="688"/>
                  <a:pt x="230" y="688"/>
                  <a:pt x="230" y="688"/>
                </a:cubicBezTo>
                <a:cubicBezTo>
                  <a:pt x="230" y="695"/>
                  <a:pt x="236" y="701"/>
                  <a:pt x="243" y="701"/>
                </a:cubicBezTo>
                <a:cubicBezTo>
                  <a:pt x="250" y="701"/>
                  <a:pt x="255" y="695"/>
                  <a:pt x="255" y="688"/>
                </a:cubicBezTo>
                <a:cubicBezTo>
                  <a:pt x="255" y="227"/>
                  <a:pt x="255" y="227"/>
                  <a:pt x="255" y="227"/>
                </a:cubicBezTo>
                <a:cubicBezTo>
                  <a:pt x="255" y="220"/>
                  <a:pt x="250" y="215"/>
                  <a:pt x="243" y="215"/>
                </a:cubicBezTo>
                <a:close/>
                <a:moveTo>
                  <a:pt x="14" y="406"/>
                </a:moveTo>
                <a:cubicBezTo>
                  <a:pt x="7" y="406"/>
                  <a:pt x="1" y="411"/>
                  <a:pt x="1" y="418"/>
                </a:cubicBezTo>
                <a:cubicBezTo>
                  <a:pt x="1" y="688"/>
                  <a:pt x="1" y="688"/>
                  <a:pt x="1" y="688"/>
                </a:cubicBezTo>
                <a:cubicBezTo>
                  <a:pt x="1" y="695"/>
                  <a:pt x="7" y="701"/>
                  <a:pt x="14" y="701"/>
                </a:cubicBezTo>
                <a:cubicBezTo>
                  <a:pt x="21" y="701"/>
                  <a:pt x="26" y="695"/>
                  <a:pt x="26" y="688"/>
                </a:cubicBezTo>
                <a:cubicBezTo>
                  <a:pt x="26" y="418"/>
                  <a:pt x="26" y="418"/>
                  <a:pt x="26" y="418"/>
                </a:cubicBezTo>
                <a:cubicBezTo>
                  <a:pt x="26" y="411"/>
                  <a:pt x="21" y="406"/>
                  <a:pt x="14" y="406"/>
                </a:cubicBezTo>
                <a:close/>
                <a:moveTo>
                  <a:pt x="701" y="249"/>
                </a:moveTo>
                <a:cubicBezTo>
                  <a:pt x="694" y="249"/>
                  <a:pt x="688" y="255"/>
                  <a:pt x="688" y="262"/>
                </a:cubicBezTo>
                <a:cubicBezTo>
                  <a:pt x="688" y="688"/>
                  <a:pt x="688" y="688"/>
                  <a:pt x="688" y="688"/>
                </a:cubicBezTo>
                <a:cubicBezTo>
                  <a:pt x="688" y="695"/>
                  <a:pt x="694" y="701"/>
                  <a:pt x="701" y="701"/>
                </a:cubicBezTo>
                <a:cubicBezTo>
                  <a:pt x="707" y="701"/>
                  <a:pt x="713" y="695"/>
                  <a:pt x="713" y="688"/>
                </a:cubicBezTo>
                <a:cubicBezTo>
                  <a:pt x="713" y="262"/>
                  <a:pt x="713" y="262"/>
                  <a:pt x="713" y="262"/>
                </a:cubicBezTo>
                <a:cubicBezTo>
                  <a:pt x="713" y="255"/>
                  <a:pt x="707" y="249"/>
                  <a:pt x="701" y="249"/>
                </a:cubicBezTo>
                <a:close/>
                <a:moveTo>
                  <a:pt x="697" y="107"/>
                </a:moveTo>
                <a:cubicBezTo>
                  <a:pt x="704" y="107"/>
                  <a:pt x="709" y="101"/>
                  <a:pt x="709" y="94"/>
                </a:cubicBezTo>
                <a:cubicBezTo>
                  <a:pt x="708" y="13"/>
                  <a:pt x="708" y="13"/>
                  <a:pt x="708" y="13"/>
                </a:cubicBezTo>
                <a:cubicBezTo>
                  <a:pt x="708" y="9"/>
                  <a:pt x="707" y="6"/>
                  <a:pt x="704" y="3"/>
                </a:cubicBezTo>
                <a:cubicBezTo>
                  <a:pt x="702" y="1"/>
                  <a:pt x="698" y="0"/>
                  <a:pt x="695" y="0"/>
                </a:cubicBezTo>
                <a:cubicBezTo>
                  <a:pt x="613" y="7"/>
                  <a:pt x="613" y="7"/>
                  <a:pt x="613" y="7"/>
                </a:cubicBezTo>
                <a:cubicBezTo>
                  <a:pt x="606" y="8"/>
                  <a:pt x="601" y="14"/>
                  <a:pt x="602" y="21"/>
                </a:cubicBezTo>
                <a:cubicBezTo>
                  <a:pt x="602" y="28"/>
                  <a:pt x="609" y="33"/>
                  <a:pt x="615" y="32"/>
                </a:cubicBezTo>
                <a:cubicBezTo>
                  <a:pt x="665" y="28"/>
                  <a:pt x="665" y="28"/>
                  <a:pt x="665" y="28"/>
                </a:cubicBezTo>
                <a:cubicBezTo>
                  <a:pt x="472" y="240"/>
                  <a:pt x="472" y="240"/>
                  <a:pt x="472" y="240"/>
                </a:cubicBezTo>
                <a:cubicBezTo>
                  <a:pt x="251" y="24"/>
                  <a:pt x="251" y="24"/>
                  <a:pt x="251" y="24"/>
                </a:cubicBezTo>
                <a:cubicBezTo>
                  <a:pt x="246" y="19"/>
                  <a:pt x="238" y="19"/>
                  <a:pt x="234" y="24"/>
                </a:cubicBezTo>
                <a:cubicBezTo>
                  <a:pt x="6" y="232"/>
                  <a:pt x="6" y="232"/>
                  <a:pt x="6" y="232"/>
                </a:cubicBezTo>
                <a:cubicBezTo>
                  <a:pt x="1" y="237"/>
                  <a:pt x="0" y="245"/>
                  <a:pt x="5" y="250"/>
                </a:cubicBezTo>
                <a:cubicBezTo>
                  <a:pt x="10" y="255"/>
                  <a:pt x="17" y="255"/>
                  <a:pt x="23" y="251"/>
                </a:cubicBezTo>
                <a:cubicBezTo>
                  <a:pt x="242" y="50"/>
                  <a:pt x="242" y="50"/>
                  <a:pt x="242" y="50"/>
                </a:cubicBezTo>
                <a:cubicBezTo>
                  <a:pt x="463" y="268"/>
                  <a:pt x="463" y="268"/>
                  <a:pt x="463" y="268"/>
                </a:cubicBezTo>
                <a:cubicBezTo>
                  <a:pt x="466" y="270"/>
                  <a:pt x="469" y="271"/>
                  <a:pt x="472" y="271"/>
                </a:cubicBezTo>
                <a:cubicBezTo>
                  <a:pt x="473" y="271"/>
                  <a:pt x="473" y="271"/>
                  <a:pt x="473" y="271"/>
                </a:cubicBezTo>
                <a:cubicBezTo>
                  <a:pt x="476" y="271"/>
                  <a:pt x="479" y="270"/>
                  <a:pt x="482" y="267"/>
                </a:cubicBezTo>
                <a:cubicBezTo>
                  <a:pt x="683" y="45"/>
                  <a:pt x="683" y="45"/>
                  <a:pt x="683" y="45"/>
                </a:cubicBezTo>
                <a:cubicBezTo>
                  <a:pt x="684" y="94"/>
                  <a:pt x="684" y="94"/>
                  <a:pt x="684" y="94"/>
                </a:cubicBezTo>
                <a:cubicBezTo>
                  <a:pt x="684" y="101"/>
                  <a:pt x="690" y="107"/>
                  <a:pt x="697" y="107"/>
                </a:cubicBezTo>
                <a:cubicBezTo>
                  <a:pt x="697" y="107"/>
                  <a:pt x="697" y="107"/>
                  <a:pt x="697" y="107"/>
                </a:cubicBezTo>
                <a:close/>
                <a:moveTo>
                  <a:pt x="472" y="405"/>
                </a:moveTo>
                <a:cubicBezTo>
                  <a:pt x="465" y="405"/>
                  <a:pt x="459" y="411"/>
                  <a:pt x="459" y="418"/>
                </a:cubicBezTo>
                <a:cubicBezTo>
                  <a:pt x="459" y="688"/>
                  <a:pt x="459" y="688"/>
                  <a:pt x="459" y="688"/>
                </a:cubicBezTo>
                <a:cubicBezTo>
                  <a:pt x="459" y="695"/>
                  <a:pt x="465" y="701"/>
                  <a:pt x="472" y="701"/>
                </a:cubicBezTo>
                <a:cubicBezTo>
                  <a:pt x="479" y="701"/>
                  <a:pt x="484" y="695"/>
                  <a:pt x="484" y="688"/>
                </a:cubicBezTo>
                <a:cubicBezTo>
                  <a:pt x="484" y="418"/>
                  <a:pt x="484" y="418"/>
                  <a:pt x="484" y="418"/>
                </a:cubicBezTo>
                <a:cubicBezTo>
                  <a:pt x="484" y="411"/>
                  <a:pt x="479" y="405"/>
                  <a:pt x="472" y="405"/>
                </a:cubicBezTo>
                <a:close/>
              </a:path>
            </a:pathLst>
          </a:custGeom>
          <a:solidFill>
            <a:srgbClr val="262626"/>
          </a:solidFill>
          <a:ln w="9525">
            <a:solidFill>
              <a:srgbClr val="262626"/>
            </a:solidFill>
            <a:round/>
            <a:headEnd/>
            <a:tailEnd/>
          </a:ln>
        </p:spPr>
        <p:txBody>
          <a:bodyPr/>
          <a:lstStyle/>
          <a:p>
            <a:endParaRPr lang="zh-CN" altLang="en-US"/>
          </a:p>
        </p:txBody>
      </p:sp>
      <p:cxnSp>
        <p:nvCxnSpPr>
          <p:cNvPr id="18" name="直接连接符 17"/>
          <p:cNvCxnSpPr/>
          <p:nvPr/>
        </p:nvCxnSpPr>
        <p:spPr>
          <a:xfrm>
            <a:off x="2679540" y="2480650"/>
            <a:ext cx="4157082"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9" name="文本框 18"/>
          <p:cNvSpPr txBox="1"/>
          <p:nvPr/>
        </p:nvSpPr>
        <p:spPr>
          <a:xfrm>
            <a:off x="2613904" y="1425063"/>
            <a:ext cx="4288353" cy="707886"/>
          </a:xfrm>
          <a:prstGeom prst="rect">
            <a:avLst/>
          </a:prstGeom>
          <a:noFill/>
        </p:spPr>
        <p:txBody>
          <a:bodyPr wrap="none" rtlCol="0">
            <a:spAutoFit/>
          </a:bodyPr>
          <a:lstStyle/>
          <a:p>
            <a:r>
              <a:rPr lang="zh-CN" altLang="en-US" sz="2000" dirty="0">
                <a:solidFill>
                  <a:schemeClr val="tx2">
                    <a:lumMod val="75000"/>
                  </a:schemeClr>
                </a:solidFill>
                <a:latin typeface="微软雅黑" panose="020B0503020204020204" pitchFamily="34" charset="-122"/>
                <a:ea typeface="微软雅黑" panose="020B0503020204020204" pitchFamily="34" charset="-122"/>
              </a:rPr>
              <a:t>经过</a:t>
            </a:r>
            <a:r>
              <a:rPr lang="zh-CN" altLang="en-US" sz="2000" dirty="0" smtClean="0">
                <a:solidFill>
                  <a:schemeClr val="tx2">
                    <a:lumMod val="75000"/>
                  </a:schemeClr>
                </a:solidFill>
                <a:latin typeface="微软雅黑" panose="020B0503020204020204" pitchFamily="34" charset="-122"/>
                <a:ea typeface="微软雅黑" panose="020B0503020204020204" pitchFamily="34" charset="-122"/>
              </a:rPr>
              <a:t>测试</a:t>
            </a:r>
            <a:r>
              <a:rPr lang="zh-CN" altLang="zh-CN" sz="2000" dirty="0" smtClean="0">
                <a:solidFill>
                  <a:schemeClr val="tx2">
                    <a:lumMod val="75000"/>
                  </a:schemeClr>
                </a:solidFill>
                <a:latin typeface="微软雅黑" panose="020B0503020204020204" pitchFamily="34" charset="-122"/>
                <a:ea typeface="微软雅黑" panose="020B0503020204020204" pitchFamily="34" charset="-122"/>
              </a:rPr>
              <a:t>，</a:t>
            </a:r>
            <a:r>
              <a:rPr lang="zh-CN" altLang="zh-CN" sz="2000" dirty="0">
                <a:solidFill>
                  <a:schemeClr val="tx2">
                    <a:lumMod val="75000"/>
                  </a:schemeClr>
                </a:solidFill>
                <a:latin typeface="微软雅黑" panose="020B0503020204020204" pitchFamily="34" charset="-122"/>
                <a:ea typeface="微软雅黑" panose="020B0503020204020204" pitchFamily="34" charset="-122"/>
              </a:rPr>
              <a:t>该系统各</a:t>
            </a:r>
            <a:r>
              <a:rPr lang="zh-CN" altLang="zh-CN" sz="2000" dirty="0" smtClean="0">
                <a:solidFill>
                  <a:schemeClr val="tx2">
                    <a:lumMod val="75000"/>
                  </a:schemeClr>
                </a:solidFill>
                <a:latin typeface="微软雅黑" panose="020B0503020204020204" pitchFamily="34" charset="-122"/>
                <a:ea typeface="微软雅黑" panose="020B0503020204020204" pitchFamily="34" charset="-122"/>
              </a:rPr>
              <a:t>部分均</a:t>
            </a:r>
            <a:r>
              <a:rPr lang="zh-CN" altLang="zh-CN" sz="2000" dirty="0">
                <a:solidFill>
                  <a:schemeClr val="tx2">
                    <a:lumMod val="75000"/>
                  </a:schemeClr>
                </a:solidFill>
                <a:latin typeface="微软雅黑" panose="020B0503020204020204" pitchFamily="34" charset="-122"/>
                <a:ea typeface="微软雅黑" panose="020B0503020204020204" pitchFamily="34" charset="-122"/>
              </a:rPr>
              <a:t>已达到</a:t>
            </a:r>
            <a:r>
              <a:rPr lang="zh-CN" altLang="zh-CN" sz="2000" dirty="0" smtClean="0">
                <a:solidFill>
                  <a:schemeClr val="tx2">
                    <a:lumMod val="75000"/>
                  </a:schemeClr>
                </a:solidFill>
                <a:latin typeface="微软雅黑" panose="020B0503020204020204" pitchFamily="34" charset="-122"/>
                <a:ea typeface="微软雅黑" panose="020B0503020204020204" pitchFamily="34" charset="-122"/>
              </a:rPr>
              <a:t>设</a:t>
            </a:r>
            <a:endParaRPr lang="en-US" altLang="zh-CN" sz="2000" dirty="0" smtClean="0">
              <a:solidFill>
                <a:schemeClr val="tx2">
                  <a:lumMod val="75000"/>
                </a:schemeClr>
              </a:solidFill>
              <a:latin typeface="微软雅黑" panose="020B0503020204020204" pitchFamily="34" charset="-122"/>
              <a:ea typeface="微软雅黑" panose="020B0503020204020204" pitchFamily="34" charset="-122"/>
            </a:endParaRPr>
          </a:p>
          <a:p>
            <a:r>
              <a:rPr lang="zh-CN" altLang="zh-CN" sz="2000" dirty="0" smtClean="0">
                <a:solidFill>
                  <a:schemeClr val="tx2">
                    <a:lumMod val="75000"/>
                  </a:schemeClr>
                </a:solidFill>
                <a:latin typeface="微软雅黑" panose="020B0503020204020204" pitchFamily="34" charset="-122"/>
                <a:ea typeface="微软雅黑" panose="020B0503020204020204" pitchFamily="34" charset="-122"/>
              </a:rPr>
              <a:t>计要求</a:t>
            </a:r>
            <a:r>
              <a:rPr lang="zh-CN" altLang="en-US" sz="2000" dirty="0" smtClean="0">
                <a:solidFill>
                  <a:schemeClr val="tx2">
                    <a:lumMod val="75000"/>
                  </a:schemeClr>
                </a:solidFill>
                <a:latin typeface="微软雅黑" panose="020B0503020204020204" pitchFamily="34" charset="-122"/>
                <a:ea typeface="微软雅黑" panose="020B0503020204020204" pitchFamily="34" charset="-122"/>
              </a:rPr>
              <a:t>，各功能运行正常。</a:t>
            </a:r>
            <a:endParaRPr lang="zh-CN" altLang="en-US" sz="2000" dirty="0">
              <a:solidFill>
                <a:schemeClr val="tx2">
                  <a:lumMod val="75000"/>
                </a:schemeClr>
              </a:solidFill>
              <a:latin typeface="微软雅黑" panose="020B0503020204020204" pitchFamily="34" charset="-122"/>
              <a:ea typeface="微软雅黑" panose="020B0503020204020204" pitchFamily="34" charset="-122"/>
            </a:endParaRPr>
          </a:p>
        </p:txBody>
      </p:sp>
      <p:cxnSp>
        <p:nvCxnSpPr>
          <p:cNvPr id="20" name="直接连接符 19"/>
          <p:cNvCxnSpPr/>
          <p:nvPr/>
        </p:nvCxnSpPr>
        <p:spPr>
          <a:xfrm>
            <a:off x="2745175" y="3922455"/>
            <a:ext cx="4157082"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21" name="直接连接符 20"/>
          <p:cNvCxnSpPr/>
          <p:nvPr/>
        </p:nvCxnSpPr>
        <p:spPr>
          <a:xfrm>
            <a:off x="2745175" y="5527307"/>
            <a:ext cx="4157082" cy="0"/>
          </a:xfrm>
          <a:prstGeom prst="line">
            <a:avLst/>
          </a:prstGeom>
          <a:ln/>
        </p:spPr>
        <p:style>
          <a:lnRef idx="2">
            <a:schemeClr val="accent6"/>
          </a:lnRef>
          <a:fillRef idx="0">
            <a:schemeClr val="accent6"/>
          </a:fillRef>
          <a:effectRef idx="1">
            <a:schemeClr val="accent6"/>
          </a:effectRef>
          <a:fontRef idx="minor">
            <a:schemeClr val="tx1"/>
          </a:fontRef>
        </p:style>
      </p:cxnSp>
      <p:sp>
        <p:nvSpPr>
          <p:cNvPr id="22" name="文本框 21"/>
          <p:cNvSpPr txBox="1"/>
          <p:nvPr/>
        </p:nvSpPr>
        <p:spPr>
          <a:xfrm>
            <a:off x="2647403" y="2993779"/>
            <a:ext cx="4737194" cy="707886"/>
          </a:xfrm>
          <a:prstGeom prst="rect">
            <a:avLst/>
          </a:prstGeom>
          <a:noFill/>
        </p:spPr>
        <p:txBody>
          <a:bodyPr wrap="none" rtlCol="0">
            <a:spAutoFit/>
          </a:bodyPr>
          <a:lstStyle/>
          <a:p>
            <a:r>
              <a:rPr lang="zh-CN" altLang="zh-CN" sz="2000" dirty="0">
                <a:solidFill>
                  <a:schemeClr val="tx2">
                    <a:lumMod val="75000"/>
                  </a:schemeClr>
                </a:solidFill>
                <a:latin typeface="微软雅黑" panose="020B0503020204020204" pitchFamily="34" charset="-122"/>
                <a:ea typeface="微软雅黑" panose="020B0503020204020204" pitchFamily="34" charset="-122"/>
              </a:rPr>
              <a:t>采集控制程序实现</a:t>
            </a:r>
            <a:r>
              <a:rPr lang="en-US" altLang="zh-CN" sz="2000" dirty="0">
                <a:solidFill>
                  <a:schemeClr val="tx2">
                    <a:lumMod val="75000"/>
                  </a:schemeClr>
                </a:solidFill>
                <a:latin typeface="微软雅黑" panose="020B0503020204020204" pitchFamily="34" charset="-122"/>
                <a:ea typeface="微软雅黑" panose="020B0503020204020204" pitchFamily="34" charset="-122"/>
              </a:rPr>
              <a:t>24</a:t>
            </a:r>
            <a:r>
              <a:rPr lang="zh-CN" altLang="zh-CN" sz="2000" dirty="0">
                <a:solidFill>
                  <a:schemeClr val="tx2">
                    <a:lumMod val="75000"/>
                  </a:schemeClr>
                </a:solidFill>
                <a:latin typeface="微软雅黑" panose="020B0503020204020204" pitchFamily="34" charset="-122"/>
                <a:ea typeface="微软雅黑" panose="020B0503020204020204" pitchFamily="34" charset="-122"/>
              </a:rPr>
              <a:t>小时全天候</a:t>
            </a:r>
            <a:r>
              <a:rPr lang="zh-CN" altLang="zh-CN" sz="2000" dirty="0" smtClean="0">
                <a:solidFill>
                  <a:schemeClr val="tx2">
                    <a:lumMod val="75000"/>
                  </a:schemeClr>
                </a:solidFill>
                <a:latin typeface="微软雅黑" panose="020B0503020204020204" pitchFamily="34" charset="-122"/>
                <a:ea typeface="微软雅黑" panose="020B0503020204020204" pitchFamily="34" charset="-122"/>
              </a:rPr>
              <a:t>运行</a:t>
            </a:r>
            <a:endParaRPr lang="en-US" altLang="zh-CN" sz="2000" dirty="0" smtClean="0">
              <a:solidFill>
                <a:schemeClr val="tx2">
                  <a:lumMod val="75000"/>
                </a:schemeClr>
              </a:solidFill>
              <a:latin typeface="微软雅黑" panose="020B0503020204020204" pitchFamily="34" charset="-122"/>
              <a:ea typeface="微软雅黑" panose="020B0503020204020204" pitchFamily="34" charset="-122"/>
            </a:endParaRPr>
          </a:p>
          <a:p>
            <a:r>
              <a:rPr lang="zh-CN" altLang="zh-CN" sz="2000" dirty="0" smtClean="0">
                <a:solidFill>
                  <a:schemeClr val="tx2">
                    <a:lumMod val="75000"/>
                  </a:schemeClr>
                </a:solidFill>
                <a:latin typeface="微软雅黑" panose="020B0503020204020204" pitchFamily="34" charset="-122"/>
                <a:ea typeface="微软雅黑" panose="020B0503020204020204" pitchFamily="34" charset="-122"/>
              </a:rPr>
              <a:t>，设计程序</a:t>
            </a:r>
            <a:r>
              <a:rPr lang="zh-CN" altLang="zh-CN" sz="2000" dirty="0">
                <a:solidFill>
                  <a:schemeClr val="tx2">
                    <a:lumMod val="75000"/>
                  </a:schemeClr>
                </a:solidFill>
                <a:latin typeface="微软雅黑" panose="020B0503020204020204" pitchFamily="34" charset="-122"/>
                <a:ea typeface="微软雅黑" panose="020B0503020204020204" pitchFamily="34" charset="-122"/>
              </a:rPr>
              <a:t>延时</a:t>
            </a:r>
            <a:r>
              <a:rPr lang="en-US" altLang="zh-CN" sz="2000" dirty="0">
                <a:solidFill>
                  <a:schemeClr val="tx2">
                    <a:lumMod val="75000"/>
                  </a:schemeClr>
                </a:solidFill>
                <a:latin typeface="微软雅黑" panose="020B0503020204020204" pitchFamily="34" charset="-122"/>
                <a:ea typeface="微软雅黑" panose="020B0503020204020204" pitchFamily="34" charset="-122"/>
              </a:rPr>
              <a:t>1000ms</a:t>
            </a:r>
            <a:r>
              <a:rPr lang="zh-CN" altLang="zh-CN" sz="2000" dirty="0">
                <a:solidFill>
                  <a:schemeClr val="tx2">
                    <a:lumMod val="75000"/>
                  </a:schemeClr>
                </a:solidFill>
                <a:latin typeface="微软雅黑" panose="020B0503020204020204" pitchFamily="34" charset="-122"/>
                <a:ea typeface="微软雅黑" panose="020B0503020204020204" pitchFamily="34" charset="-122"/>
              </a:rPr>
              <a:t>，并</a:t>
            </a:r>
            <a:r>
              <a:rPr lang="zh-CN" altLang="zh-CN" sz="2000" dirty="0" smtClean="0">
                <a:solidFill>
                  <a:schemeClr val="tx2">
                    <a:lumMod val="75000"/>
                  </a:schemeClr>
                </a:solidFill>
                <a:latin typeface="微软雅黑" panose="020B0503020204020204" pitchFamily="34" charset="-122"/>
                <a:ea typeface="微软雅黑" panose="020B0503020204020204" pitchFamily="34" charset="-122"/>
              </a:rPr>
              <a:t>存储</a:t>
            </a:r>
            <a:r>
              <a:rPr lang="zh-CN" altLang="en-US" sz="2000" dirty="0" smtClean="0">
                <a:solidFill>
                  <a:schemeClr val="tx2">
                    <a:lumMod val="75000"/>
                  </a:schemeClr>
                </a:solidFill>
                <a:latin typeface="微软雅黑" panose="020B0503020204020204" pitchFamily="34" charset="-122"/>
                <a:ea typeface="微软雅黑" panose="020B0503020204020204" pitchFamily="34" charset="-122"/>
              </a:rPr>
              <a:t>数</a:t>
            </a:r>
            <a:r>
              <a:rPr lang="zh-CN" altLang="zh-CN" sz="2000" dirty="0" smtClean="0">
                <a:solidFill>
                  <a:schemeClr val="tx2">
                    <a:lumMod val="75000"/>
                  </a:schemeClr>
                </a:solidFill>
                <a:latin typeface="微软雅黑" panose="020B0503020204020204" pitchFamily="34" charset="-122"/>
                <a:ea typeface="微软雅黑" panose="020B0503020204020204" pitchFamily="34" charset="-122"/>
              </a:rPr>
              <a:t>据</a:t>
            </a:r>
            <a:r>
              <a:rPr lang="zh-CN" altLang="zh-CN" sz="2000" dirty="0">
                <a:solidFill>
                  <a:schemeClr val="tx2">
                    <a:lumMod val="75000"/>
                  </a:schemeClr>
                </a:solidFill>
                <a:latin typeface="微软雅黑" panose="020B0503020204020204" pitchFamily="34" charset="-122"/>
                <a:ea typeface="微软雅黑" panose="020B0503020204020204" pitchFamily="34" charset="-122"/>
              </a:rPr>
              <a:t>。</a:t>
            </a:r>
            <a:endParaRPr lang="zh-CN" altLang="en-US" sz="2000"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2679540" y="4354227"/>
            <a:ext cx="4288353" cy="1015663"/>
          </a:xfrm>
          <a:prstGeom prst="rect">
            <a:avLst/>
          </a:prstGeom>
          <a:noFill/>
        </p:spPr>
        <p:txBody>
          <a:bodyPr wrap="none" rtlCol="0">
            <a:spAutoFit/>
          </a:bodyPr>
          <a:lstStyle/>
          <a:p>
            <a:r>
              <a:rPr lang="zh-CN" altLang="en-US" sz="2000" dirty="0">
                <a:solidFill>
                  <a:schemeClr val="tx2">
                    <a:lumMod val="75000"/>
                  </a:schemeClr>
                </a:solidFill>
                <a:latin typeface="微软雅黑" panose="020B0503020204020204" pitchFamily="34" charset="-122"/>
                <a:ea typeface="微软雅黑" panose="020B0503020204020204" pitchFamily="34" charset="-122"/>
              </a:rPr>
              <a:t>在现有基础上，继续完善该系统，</a:t>
            </a:r>
            <a:r>
              <a:rPr lang="zh-CN" altLang="en-US" sz="2000" dirty="0" smtClean="0">
                <a:solidFill>
                  <a:schemeClr val="tx2">
                    <a:lumMod val="75000"/>
                  </a:schemeClr>
                </a:solidFill>
                <a:latin typeface="微软雅黑" panose="020B0503020204020204" pitchFamily="34" charset="-122"/>
                <a:ea typeface="微软雅黑" panose="020B0503020204020204" pitchFamily="34" charset="-122"/>
              </a:rPr>
              <a:t>整</a:t>
            </a:r>
            <a:endParaRPr lang="en-US" altLang="zh-CN" sz="2000" dirty="0" smtClean="0">
              <a:solidFill>
                <a:schemeClr val="tx2">
                  <a:lumMod val="75000"/>
                </a:schemeClr>
              </a:solidFill>
              <a:latin typeface="微软雅黑" panose="020B0503020204020204" pitchFamily="34" charset="-122"/>
              <a:ea typeface="微软雅黑" panose="020B0503020204020204" pitchFamily="34" charset="-122"/>
            </a:endParaRPr>
          </a:p>
          <a:p>
            <a:r>
              <a:rPr lang="zh-CN" altLang="en-US" sz="2000" dirty="0" smtClean="0">
                <a:solidFill>
                  <a:schemeClr val="tx2">
                    <a:lumMod val="75000"/>
                  </a:schemeClr>
                </a:solidFill>
                <a:latin typeface="微软雅黑" panose="020B0503020204020204" pitchFamily="34" charset="-122"/>
                <a:ea typeface="微软雅黑" panose="020B0503020204020204" pitchFamily="34" charset="-122"/>
              </a:rPr>
              <a:t>合采集</a:t>
            </a:r>
            <a:r>
              <a:rPr lang="zh-CN" altLang="en-US" sz="2000" dirty="0">
                <a:solidFill>
                  <a:schemeClr val="tx2">
                    <a:lumMod val="75000"/>
                  </a:schemeClr>
                </a:solidFill>
                <a:latin typeface="微软雅黑" panose="020B0503020204020204" pitchFamily="34" charset="-122"/>
                <a:ea typeface="微软雅黑" panose="020B0503020204020204" pitchFamily="34" charset="-122"/>
              </a:rPr>
              <a:t>更多设备，添加电力调度</a:t>
            </a:r>
            <a:r>
              <a:rPr lang="zh-CN" altLang="en-US" sz="2000" dirty="0" smtClean="0">
                <a:solidFill>
                  <a:schemeClr val="tx2">
                    <a:lumMod val="75000"/>
                  </a:schemeClr>
                </a:solidFill>
                <a:latin typeface="微软雅黑" panose="020B0503020204020204" pitchFamily="34" charset="-122"/>
                <a:ea typeface="微软雅黑" panose="020B0503020204020204" pitchFamily="34" charset="-122"/>
              </a:rPr>
              <a:t>等其</a:t>
            </a:r>
            <a:endParaRPr lang="en-US" altLang="zh-CN" sz="2000" dirty="0" smtClean="0">
              <a:solidFill>
                <a:schemeClr val="tx2">
                  <a:lumMod val="75000"/>
                </a:schemeClr>
              </a:solidFill>
              <a:latin typeface="微软雅黑" panose="020B0503020204020204" pitchFamily="34" charset="-122"/>
              <a:ea typeface="微软雅黑" panose="020B0503020204020204" pitchFamily="34" charset="-122"/>
            </a:endParaRPr>
          </a:p>
          <a:p>
            <a:r>
              <a:rPr lang="zh-CN" altLang="en-US" sz="2000" dirty="0" smtClean="0">
                <a:solidFill>
                  <a:schemeClr val="tx2">
                    <a:lumMod val="75000"/>
                  </a:schemeClr>
                </a:solidFill>
                <a:latin typeface="微软雅黑" panose="020B0503020204020204" pitchFamily="34" charset="-122"/>
                <a:ea typeface="微软雅黑" panose="020B0503020204020204" pitchFamily="34" charset="-122"/>
              </a:rPr>
              <a:t>他高级</a:t>
            </a:r>
            <a:r>
              <a:rPr lang="zh-CN" altLang="en-US" sz="2000" dirty="0">
                <a:solidFill>
                  <a:schemeClr val="tx2">
                    <a:lumMod val="75000"/>
                  </a:schemeClr>
                </a:solidFill>
                <a:latin typeface="微软雅黑" panose="020B0503020204020204" pitchFamily="34" charset="-122"/>
                <a:ea typeface="微软雅黑" panose="020B0503020204020204" pitchFamily="34" charset="-122"/>
              </a:rPr>
              <a:t>功能。</a:t>
            </a:r>
          </a:p>
        </p:txBody>
      </p:sp>
    </p:spTree>
    <p:extLst>
      <p:ext uri="{BB962C8B-B14F-4D97-AF65-F5344CB8AC3E}">
        <p14:creationId xmlns:p14="http://schemas.microsoft.com/office/powerpoint/2010/main" val="3841298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p:txBody>
          <a:bodyPr>
            <a:normAutofit/>
          </a:bodyPr>
          <a:lstStyle/>
          <a:p>
            <a:endParaRPr lang="en-US" altLang="zh-CN" sz="4400" dirty="0" smtClean="0">
              <a:latin typeface="微软雅黑" panose="020B0503020204020204" pitchFamily="34" charset="-122"/>
              <a:ea typeface="微软雅黑" panose="020B0503020204020204" pitchFamily="34" charset="-122"/>
            </a:endParaRPr>
          </a:p>
          <a:p>
            <a:endParaRPr lang="en-US" altLang="zh-CN" sz="4400" dirty="0">
              <a:latin typeface="微软雅黑" panose="020B0503020204020204" pitchFamily="34" charset="-122"/>
              <a:ea typeface="微软雅黑" panose="020B0503020204020204" pitchFamily="34" charset="-122"/>
            </a:endParaRPr>
          </a:p>
          <a:p>
            <a:r>
              <a:rPr lang="zh-CN" altLang="en-US" sz="4400" dirty="0" smtClean="0">
                <a:latin typeface="微软雅黑" panose="020B0503020204020204" pitchFamily="34" charset="-122"/>
                <a:ea typeface="微软雅黑" panose="020B0503020204020204" pitchFamily="34" charset="-122"/>
              </a:rPr>
              <a:t>谢谢大家</a:t>
            </a:r>
            <a:endParaRPr lang="zh-CN" altLang="en-US" sz="4400" dirty="0">
              <a:latin typeface="微软雅黑" panose="020B0503020204020204" pitchFamily="34" charset="-122"/>
              <a:ea typeface="微软雅黑" panose="020B0503020204020204" pitchFamily="34" charset="-122"/>
            </a:endParaRPr>
          </a:p>
        </p:txBody>
      </p:sp>
      <p:sp>
        <p:nvSpPr>
          <p:cNvPr id="3" name="标题 2"/>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3152613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endParaRPr lang="zh-CN" altLang="en-US"/>
          </a:p>
        </p:txBody>
      </p:sp>
      <p:sp>
        <p:nvSpPr>
          <p:cNvPr id="57" name="Text Placeholder 3"/>
          <p:cNvSpPr txBox="1">
            <a:spLocks noChangeArrowheads="1"/>
          </p:cNvSpPr>
          <p:nvPr/>
        </p:nvSpPr>
        <p:spPr bwMode="auto">
          <a:xfrm>
            <a:off x="2139982" y="2165178"/>
            <a:ext cx="1625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en-US" sz="11500" b="1">
                <a:solidFill>
                  <a:srgbClr val="F8D35E"/>
                </a:solidFill>
                <a:latin typeface="Arial" panose="020B0604020202020204" pitchFamily="34" charset="0"/>
              </a:rPr>
              <a:t>01</a:t>
            </a:r>
          </a:p>
        </p:txBody>
      </p:sp>
      <p:sp>
        <p:nvSpPr>
          <p:cNvPr id="58" name="文本框 48"/>
          <p:cNvSpPr txBox="1">
            <a:spLocks noChangeArrowheads="1"/>
          </p:cNvSpPr>
          <p:nvPr/>
        </p:nvSpPr>
        <p:spPr bwMode="auto">
          <a:xfrm>
            <a:off x="3716371" y="2927178"/>
            <a:ext cx="2249864" cy="707886"/>
          </a:xfrm>
          <a:prstGeom prst="rect">
            <a:avLst/>
          </a:prstGeom>
          <a:solidFill>
            <a:srgbClr val="0070C0"/>
          </a:solidFill>
          <a:ln>
            <a:noFill/>
          </a:ln>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000" b="1" dirty="0" smtClean="0">
                <a:solidFill>
                  <a:schemeClr val="bg1"/>
                </a:solidFill>
                <a:latin typeface="微软雅黑" panose="020B0503020204020204" pitchFamily="34" charset="-122"/>
                <a:ea typeface="微软雅黑" panose="020B0503020204020204" pitchFamily="34" charset="-122"/>
              </a:rPr>
              <a:t>背景介绍</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59" name="文本框 49"/>
          <p:cNvSpPr txBox="1">
            <a:spLocks noChangeArrowheads="1"/>
          </p:cNvSpPr>
          <p:nvPr/>
        </p:nvSpPr>
        <p:spPr bwMode="auto">
          <a:xfrm>
            <a:off x="3716370" y="2455690"/>
            <a:ext cx="19288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b="1" i="1">
                <a:latin typeface="Arial" panose="020B0604020202020204" pitchFamily="34" charset="0"/>
              </a:rPr>
              <a:t>Part One</a:t>
            </a:r>
          </a:p>
        </p:txBody>
      </p:sp>
    </p:spTree>
    <p:extLst>
      <p:ext uri="{BB962C8B-B14F-4D97-AF65-F5344CB8AC3E}">
        <p14:creationId xmlns:p14="http://schemas.microsoft.com/office/powerpoint/2010/main" val="4187092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1.1 </a:t>
            </a:r>
            <a:r>
              <a:rPr lang="zh-CN" altLang="en-US" dirty="0" smtClean="0"/>
              <a:t>背景介绍</a:t>
            </a:r>
            <a:endParaRPr lang="zh-CN" altLang="en-US" dirty="0"/>
          </a:p>
        </p:txBody>
      </p:sp>
      <p:grpSp>
        <p:nvGrpSpPr>
          <p:cNvPr id="14" name="组合 5"/>
          <p:cNvGrpSpPr>
            <a:grpSpLocks/>
          </p:cNvGrpSpPr>
          <p:nvPr/>
        </p:nvGrpSpPr>
        <p:grpSpPr bwMode="auto">
          <a:xfrm>
            <a:off x="606155" y="1159380"/>
            <a:ext cx="7894818" cy="2086802"/>
            <a:chOff x="12834" y="2567"/>
            <a:chExt cx="13865" cy="3287"/>
          </a:xfrm>
        </p:grpSpPr>
        <p:sp>
          <p:nvSpPr>
            <p:cNvPr id="15" name="文本框 37"/>
            <p:cNvSpPr txBox="1">
              <a:spLocks noChangeArrowheads="1"/>
            </p:cNvSpPr>
            <p:nvPr/>
          </p:nvSpPr>
          <p:spPr bwMode="auto">
            <a:xfrm>
              <a:off x="12834" y="5122"/>
              <a:ext cx="6250" cy="630"/>
            </a:xfrm>
            <a:prstGeom prst="rect">
              <a:avLst/>
            </a:prstGeom>
            <a:solidFill>
              <a:schemeClr val="tx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b="1" dirty="0">
                  <a:solidFill>
                    <a:schemeClr val="bg1"/>
                  </a:solidFill>
                  <a:latin typeface="微软雅黑" panose="020B0503020204020204" pitchFamily="34" charset="-122"/>
                  <a:ea typeface="微软雅黑" panose="020B0503020204020204" pitchFamily="34" charset="-122"/>
                </a:rPr>
                <a:t>重视海洋</a:t>
              </a:r>
              <a:r>
                <a:rPr lang="zh-CN" altLang="en-US" sz="2000" b="1" dirty="0" smtClean="0">
                  <a:solidFill>
                    <a:schemeClr val="bg1"/>
                  </a:solidFill>
                  <a:latin typeface="微软雅黑" panose="020B0503020204020204" pitchFamily="34" charset="-122"/>
                  <a:ea typeface="微软雅黑" panose="020B0503020204020204" pitchFamily="34" charset="-122"/>
                </a:rPr>
                <a:t>战略，发展</a:t>
              </a:r>
              <a:r>
                <a:rPr lang="zh-CN" altLang="en-US" sz="2000" b="1" dirty="0">
                  <a:solidFill>
                    <a:schemeClr val="bg1"/>
                  </a:solidFill>
                  <a:latin typeface="微软雅黑" panose="020B0503020204020204" pitchFamily="34" charset="-122"/>
                  <a:ea typeface="微软雅黑" panose="020B0503020204020204" pitchFamily="34" charset="-122"/>
                </a:rPr>
                <a:t>海洋经济</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grpSp>
          <p:nvGrpSpPr>
            <p:cNvPr id="16" name="组合 19"/>
            <p:cNvGrpSpPr>
              <a:grpSpLocks/>
            </p:cNvGrpSpPr>
            <p:nvPr/>
          </p:nvGrpSpPr>
          <p:grpSpPr bwMode="auto">
            <a:xfrm>
              <a:off x="14403" y="2821"/>
              <a:ext cx="1885" cy="1885"/>
              <a:chOff x="8679756" y="2723665"/>
              <a:chExt cx="1196074" cy="1196528"/>
            </a:xfrm>
          </p:grpSpPr>
          <p:sp>
            <p:nvSpPr>
              <p:cNvPr id="18" name="Teardrop 40"/>
              <p:cNvSpPr/>
              <p:nvPr/>
            </p:nvSpPr>
            <p:spPr>
              <a:xfrm>
                <a:off x="8679756" y="2723665"/>
                <a:ext cx="1196074" cy="1196528"/>
              </a:xfrm>
              <a:prstGeom prst="teardrop">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en-GB" noProof="1"/>
              </a:p>
            </p:txBody>
          </p:sp>
          <p:grpSp>
            <p:nvGrpSpPr>
              <p:cNvPr id="19" name="组合 18"/>
              <p:cNvGrpSpPr/>
              <p:nvPr/>
            </p:nvGrpSpPr>
            <p:grpSpPr>
              <a:xfrm>
                <a:off x="9098807" y="3038473"/>
                <a:ext cx="433949" cy="491148"/>
                <a:chOff x="2471074" y="6172235"/>
                <a:chExt cx="1106488" cy="1252337"/>
              </a:xfrm>
              <a:solidFill>
                <a:schemeClr val="bg1"/>
              </a:solidFill>
            </p:grpSpPr>
            <p:sp>
              <p:nvSpPr>
                <p:cNvPr id="20" name="Freeform 11"/>
                <p:cNvSpPr/>
                <p:nvPr/>
              </p:nvSpPr>
              <p:spPr bwMode="auto">
                <a:xfrm>
                  <a:off x="2471074" y="6843547"/>
                  <a:ext cx="1106488" cy="581025"/>
                </a:xfrm>
                <a:custGeom>
                  <a:avLst/>
                  <a:gdLst>
                    <a:gd name="T0" fmla="*/ 0 w 38"/>
                    <a:gd name="T1" fmla="*/ 9 h 19"/>
                    <a:gd name="T2" fmla="*/ 4 w 38"/>
                    <a:gd name="T3" fmla="*/ 2 h 19"/>
                    <a:gd name="T4" fmla="*/ 12 w 38"/>
                    <a:gd name="T5" fmla="*/ 0 h 19"/>
                    <a:gd name="T6" fmla="*/ 19 w 38"/>
                    <a:gd name="T7" fmla="*/ 17 h 19"/>
                    <a:gd name="T8" fmla="*/ 26 w 38"/>
                    <a:gd name="T9" fmla="*/ 0 h 19"/>
                    <a:gd name="T10" fmla="*/ 34 w 38"/>
                    <a:gd name="T11" fmla="*/ 2 h 19"/>
                    <a:gd name="T12" fmla="*/ 38 w 38"/>
                    <a:gd name="T13" fmla="*/ 9 h 19"/>
                    <a:gd name="T14" fmla="*/ 38 w 38"/>
                    <a:gd name="T15" fmla="*/ 19 h 19"/>
                    <a:gd name="T16" fmla="*/ 19 w 38"/>
                    <a:gd name="T17" fmla="*/ 19 h 19"/>
                    <a:gd name="T18" fmla="*/ 0 w 38"/>
                    <a:gd name="T19" fmla="*/ 19 h 19"/>
                    <a:gd name="T20" fmla="*/ 0 w 38"/>
                    <a:gd name="T21"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9">
                      <a:moveTo>
                        <a:pt x="0" y="9"/>
                      </a:moveTo>
                      <a:cubicBezTo>
                        <a:pt x="0" y="6"/>
                        <a:pt x="1" y="3"/>
                        <a:pt x="4" y="2"/>
                      </a:cubicBezTo>
                      <a:cubicBezTo>
                        <a:pt x="12" y="0"/>
                        <a:pt x="12" y="0"/>
                        <a:pt x="12" y="0"/>
                      </a:cubicBezTo>
                      <a:cubicBezTo>
                        <a:pt x="19" y="17"/>
                        <a:pt x="19" y="17"/>
                        <a:pt x="19" y="17"/>
                      </a:cubicBezTo>
                      <a:cubicBezTo>
                        <a:pt x="26" y="0"/>
                        <a:pt x="26" y="0"/>
                        <a:pt x="26" y="0"/>
                      </a:cubicBezTo>
                      <a:cubicBezTo>
                        <a:pt x="34" y="2"/>
                        <a:pt x="34" y="2"/>
                        <a:pt x="34" y="2"/>
                      </a:cubicBezTo>
                      <a:cubicBezTo>
                        <a:pt x="36" y="3"/>
                        <a:pt x="38" y="6"/>
                        <a:pt x="38" y="9"/>
                      </a:cubicBezTo>
                      <a:cubicBezTo>
                        <a:pt x="38" y="19"/>
                        <a:pt x="38" y="19"/>
                        <a:pt x="38" y="19"/>
                      </a:cubicBezTo>
                      <a:cubicBezTo>
                        <a:pt x="19" y="19"/>
                        <a:pt x="19" y="19"/>
                        <a:pt x="19" y="19"/>
                      </a:cubicBezTo>
                      <a:cubicBezTo>
                        <a:pt x="0" y="19"/>
                        <a:pt x="0" y="19"/>
                        <a:pt x="0" y="19"/>
                      </a:cubicBezTo>
                      <a:cubicBezTo>
                        <a:pt x="0" y="9"/>
                        <a:pt x="0" y="9"/>
                        <a:pt x="0" y="9"/>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pPr fontAlgn="auto">
                    <a:defRPr/>
                  </a:pPr>
                  <a:endParaRPr lang="zh-CN" altLang="en-US" noProof="1">
                    <a:solidFill>
                      <a:srgbClr val="0070C0"/>
                    </a:solidFill>
                  </a:endParaRPr>
                </a:p>
              </p:txBody>
            </p:sp>
            <p:sp>
              <p:nvSpPr>
                <p:cNvPr id="21" name="Freeform 12"/>
                <p:cNvSpPr/>
                <p:nvPr/>
              </p:nvSpPr>
              <p:spPr bwMode="auto">
                <a:xfrm>
                  <a:off x="2756997" y="6172235"/>
                  <a:ext cx="495200" cy="611317"/>
                </a:xfrm>
                <a:custGeom>
                  <a:avLst/>
                  <a:gdLst>
                    <a:gd name="T0" fmla="*/ 9 w 17"/>
                    <a:gd name="T1" fmla="*/ 20 h 20"/>
                    <a:gd name="T2" fmla="*/ 3 w 17"/>
                    <a:gd name="T3" fmla="*/ 16 h 20"/>
                    <a:gd name="T4" fmla="*/ 1 w 17"/>
                    <a:gd name="T5" fmla="*/ 6 h 20"/>
                    <a:gd name="T6" fmla="*/ 9 w 17"/>
                    <a:gd name="T7" fmla="*/ 0 h 20"/>
                    <a:gd name="T8" fmla="*/ 16 w 17"/>
                    <a:gd name="T9" fmla="*/ 6 h 20"/>
                    <a:gd name="T10" fmla="*/ 15 w 17"/>
                    <a:gd name="T11" fmla="*/ 16 h 20"/>
                    <a:gd name="T12" fmla="*/ 9 w 1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7" h="20">
                      <a:moveTo>
                        <a:pt x="9" y="20"/>
                      </a:moveTo>
                      <a:cubicBezTo>
                        <a:pt x="6" y="20"/>
                        <a:pt x="4" y="18"/>
                        <a:pt x="3" y="16"/>
                      </a:cubicBezTo>
                      <a:cubicBezTo>
                        <a:pt x="1" y="13"/>
                        <a:pt x="0" y="9"/>
                        <a:pt x="1" y="6"/>
                      </a:cubicBezTo>
                      <a:cubicBezTo>
                        <a:pt x="2" y="3"/>
                        <a:pt x="4" y="0"/>
                        <a:pt x="9" y="0"/>
                      </a:cubicBezTo>
                      <a:cubicBezTo>
                        <a:pt x="13" y="0"/>
                        <a:pt x="16" y="3"/>
                        <a:pt x="16" y="6"/>
                      </a:cubicBezTo>
                      <a:cubicBezTo>
                        <a:pt x="17" y="9"/>
                        <a:pt x="16" y="13"/>
                        <a:pt x="15" y="16"/>
                      </a:cubicBezTo>
                      <a:cubicBezTo>
                        <a:pt x="13" y="18"/>
                        <a:pt x="11" y="20"/>
                        <a:pt x="9" y="20"/>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pPr fontAlgn="auto">
                    <a:defRPr/>
                  </a:pPr>
                  <a:endParaRPr lang="zh-CN" altLang="en-US" noProof="1">
                    <a:solidFill>
                      <a:srgbClr val="0070C0"/>
                    </a:solidFill>
                  </a:endParaRPr>
                </a:p>
              </p:txBody>
            </p:sp>
            <p:sp>
              <p:nvSpPr>
                <p:cNvPr id="22" name="Freeform 13"/>
                <p:cNvSpPr/>
                <p:nvPr/>
              </p:nvSpPr>
              <p:spPr bwMode="auto">
                <a:xfrm>
                  <a:off x="2936212" y="6965785"/>
                  <a:ext cx="174625" cy="396875"/>
                </a:xfrm>
                <a:custGeom>
                  <a:avLst/>
                  <a:gdLst>
                    <a:gd name="T0" fmla="*/ 37 w 110"/>
                    <a:gd name="T1" fmla="*/ 0 h 250"/>
                    <a:gd name="T2" fmla="*/ 74 w 110"/>
                    <a:gd name="T3" fmla="*/ 0 h 250"/>
                    <a:gd name="T4" fmla="*/ 110 w 110"/>
                    <a:gd name="T5" fmla="*/ 250 h 250"/>
                    <a:gd name="T6" fmla="*/ 0 w 110"/>
                    <a:gd name="T7" fmla="*/ 250 h 250"/>
                    <a:gd name="T8" fmla="*/ 37 w 110"/>
                    <a:gd name="T9" fmla="*/ 0 h 250"/>
                    <a:gd name="T10" fmla="*/ 37 w 110"/>
                    <a:gd name="T11" fmla="*/ 0 h 250"/>
                  </a:gdLst>
                  <a:ahLst/>
                  <a:cxnLst>
                    <a:cxn ang="0">
                      <a:pos x="T0" y="T1"/>
                    </a:cxn>
                    <a:cxn ang="0">
                      <a:pos x="T2" y="T3"/>
                    </a:cxn>
                    <a:cxn ang="0">
                      <a:pos x="T4" y="T5"/>
                    </a:cxn>
                    <a:cxn ang="0">
                      <a:pos x="T6" y="T7"/>
                    </a:cxn>
                    <a:cxn ang="0">
                      <a:pos x="T8" y="T9"/>
                    </a:cxn>
                    <a:cxn ang="0">
                      <a:pos x="T10" y="T11"/>
                    </a:cxn>
                  </a:cxnLst>
                  <a:rect l="0" t="0" r="r" b="b"/>
                  <a:pathLst>
                    <a:path w="110" h="250">
                      <a:moveTo>
                        <a:pt x="37" y="0"/>
                      </a:moveTo>
                      <a:lnTo>
                        <a:pt x="74" y="0"/>
                      </a:lnTo>
                      <a:lnTo>
                        <a:pt x="110" y="250"/>
                      </a:lnTo>
                      <a:lnTo>
                        <a:pt x="0" y="250"/>
                      </a:lnTo>
                      <a:lnTo>
                        <a:pt x="37" y="0"/>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defRPr/>
                  </a:pPr>
                  <a:endParaRPr lang="zh-CN" altLang="en-US" noProof="1">
                    <a:solidFill>
                      <a:srgbClr val="0070C0"/>
                    </a:solidFill>
                  </a:endParaRPr>
                </a:p>
              </p:txBody>
            </p:sp>
            <p:sp>
              <p:nvSpPr>
                <p:cNvPr id="23" name="Oval 14"/>
                <p:cNvSpPr>
                  <a:spLocks noChangeArrowheads="1"/>
                </p:cNvSpPr>
                <p:nvPr/>
              </p:nvSpPr>
              <p:spPr bwMode="auto">
                <a:xfrm>
                  <a:off x="2936212" y="6843547"/>
                  <a:ext cx="146050" cy="1524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defRPr/>
                  </a:pPr>
                  <a:endParaRPr lang="zh-CN" altLang="en-US" noProof="1"/>
                </a:p>
              </p:txBody>
            </p:sp>
          </p:grpSp>
        </p:grpSp>
        <p:sp>
          <p:nvSpPr>
            <p:cNvPr id="17" name="文本框 26"/>
            <p:cNvSpPr txBox="1">
              <a:spLocks noChangeArrowheads="1"/>
            </p:cNvSpPr>
            <p:nvPr/>
          </p:nvSpPr>
          <p:spPr bwMode="auto">
            <a:xfrm>
              <a:off x="19310" y="2567"/>
              <a:ext cx="7389" cy="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pPr>
              <a:r>
                <a:rPr lang="zh-CN" altLang="en-US" dirty="0">
                  <a:solidFill>
                    <a:srgbClr val="0070C0"/>
                  </a:solidFill>
                  <a:latin typeface="微软雅黑" panose="020B0503020204020204" pitchFamily="34" charset="-122"/>
                  <a:ea typeface="微软雅黑" panose="020B0503020204020204" pitchFamily="34" charset="-122"/>
                </a:rPr>
                <a:t>进入</a:t>
              </a:r>
              <a:r>
                <a:rPr lang="en-US" altLang="zh-CN" dirty="0">
                  <a:solidFill>
                    <a:srgbClr val="0070C0"/>
                  </a:solidFill>
                  <a:latin typeface="微软雅黑" panose="020B0503020204020204" pitchFamily="34" charset="-122"/>
                  <a:ea typeface="微软雅黑" panose="020B0503020204020204" pitchFamily="34" charset="-122"/>
                </a:rPr>
                <a:t>21</a:t>
              </a:r>
              <a:r>
                <a:rPr lang="zh-CN" altLang="en-US" dirty="0">
                  <a:solidFill>
                    <a:srgbClr val="0070C0"/>
                  </a:solidFill>
                  <a:latin typeface="微软雅黑" panose="020B0503020204020204" pitchFamily="34" charset="-122"/>
                  <a:ea typeface="微软雅黑" panose="020B0503020204020204" pitchFamily="34" charset="-122"/>
                </a:rPr>
                <a:t>世纪以来，海洋形势发生了重大变化。周边一些国家从战略全局上更加关注海洋，纷纷制定新的国家海洋战略，把建设海洋强国作为根本大计，海上国家实力的竞争日趋激烈。海洋事业发展已经站在了新的重要历史点上。</a:t>
              </a:r>
            </a:p>
          </p:txBody>
        </p:sp>
      </p:grpSp>
      <p:grpSp>
        <p:nvGrpSpPr>
          <p:cNvPr id="24" name="组合 5"/>
          <p:cNvGrpSpPr>
            <a:grpSpLocks/>
          </p:cNvGrpSpPr>
          <p:nvPr/>
        </p:nvGrpSpPr>
        <p:grpSpPr bwMode="auto">
          <a:xfrm>
            <a:off x="669359" y="3706809"/>
            <a:ext cx="7831614" cy="1908405"/>
            <a:chOff x="12945" y="2567"/>
            <a:chExt cx="13754" cy="3006"/>
          </a:xfrm>
        </p:grpSpPr>
        <p:sp>
          <p:nvSpPr>
            <p:cNvPr id="25" name="文本框 37"/>
            <p:cNvSpPr txBox="1">
              <a:spLocks noChangeArrowheads="1"/>
            </p:cNvSpPr>
            <p:nvPr/>
          </p:nvSpPr>
          <p:spPr bwMode="auto">
            <a:xfrm>
              <a:off x="12945" y="4943"/>
              <a:ext cx="6139" cy="630"/>
            </a:xfrm>
            <a:prstGeom prst="rect">
              <a:avLst/>
            </a:prstGeom>
            <a:solidFill>
              <a:schemeClr val="tx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b="1" dirty="0" smtClean="0">
                  <a:solidFill>
                    <a:schemeClr val="bg1"/>
                  </a:solidFill>
                  <a:latin typeface="微软雅黑" panose="020B0503020204020204" pitchFamily="34" charset="-122"/>
                  <a:ea typeface="微软雅黑" panose="020B0503020204020204" pitchFamily="34" charset="-122"/>
                </a:rPr>
                <a:t>基础设施差，农业发展慢</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grpSp>
          <p:nvGrpSpPr>
            <p:cNvPr id="26" name="组合 19"/>
            <p:cNvGrpSpPr>
              <a:grpSpLocks/>
            </p:cNvGrpSpPr>
            <p:nvPr/>
          </p:nvGrpSpPr>
          <p:grpSpPr bwMode="auto">
            <a:xfrm>
              <a:off x="14403" y="2821"/>
              <a:ext cx="1885" cy="1885"/>
              <a:chOff x="8679756" y="2723665"/>
              <a:chExt cx="1196074" cy="1196528"/>
            </a:xfrm>
          </p:grpSpPr>
          <p:sp>
            <p:nvSpPr>
              <p:cNvPr id="28" name="Teardrop 40"/>
              <p:cNvSpPr/>
              <p:nvPr/>
            </p:nvSpPr>
            <p:spPr>
              <a:xfrm>
                <a:off x="8679756" y="2723665"/>
                <a:ext cx="1196074" cy="1196528"/>
              </a:xfrm>
              <a:prstGeom prst="teardrop">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en-GB" noProof="1"/>
              </a:p>
            </p:txBody>
          </p:sp>
          <p:grpSp>
            <p:nvGrpSpPr>
              <p:cNvPr id="29" name="组合 28"/>
              <p:cNvGrpSpPr/>
              <p:nvPr/>
            </p:nvGrpSpPr>
            <p:grpSpPr>
              <a:xfrm>
                <a:off x="9281219" y="3301746"/>
                <a:ext cx="68485" cy="203588"/>
                <a:chOff x="2936212" y="6843547"/>
                <a:chExt cx="174625" cy="519113"/>
              </a:xfrm>
              <a:solidFill>
                <a:schemeClr val="bg1"/>
              </a:solidFill>
            </p:grpSpPr>
            <p:sp>
              <p:nvSpPr>
                <p:cNvPr id="32" name="Freeform 13"/>
                <p:cNvSpPr/>
                <p:nvPr/>
              </p:nvSpPr>
              <p:spPr bwMode="auto">
                <a:xfrm>
                  <a:off x="2936212" y="6965785"/>
                  <a:ext cx="174625" cy="396875"/>
                </a:xfrm>
                <a:custGeom>
                  <a:avLst/>
                  <a:gdLst>
                    <a:gd name="T0" fmla="*/ 37 w 110"/>
                    <a:gd name="T1" fmla="*/ 0 h 250"/>
                    <a:gd name="T2" fmla="*/ 74 w 110"/>
                    <a:gd name="T3" fmla="*/ 0 h 250"/>
                    <a:gd name="T4" fmla="*/ 110 w 110"/>
                    <a:gd name="T5" fmla="*/ 250 h 250"/>
                    <a:gd name="T6" fmla="*/ 0 w 110"/>
                    <a:gd name="T7" fmla="*/ 250 h 250"/>
                    <a:gd name="T8" fmla="*/ 37 w 110"/>
                    <a:gd name="T9" fmla="*/ 0 h 250"/>
                    <a:gd name="T10" fmla="*/ 37 w 110"/>
                    <a:gd name="T11" fmla="*/ 0 h 250"/>
                  </a:gdLst>
                  <a:ahLst/>
                  <a:cxnLst>
                    <a:cxn ang="0">
                      <a:pos x="T0" y="T1"/>
                    </a:cxn>
                    <a:cxn ang="0">
                      <a:pos x="T2" y="T3"/>
                    </a:cxn>
                    <a:cxn ang="0">
                      <a:pos x="T4" y="T5"/>
                    </a:cxn>
                    <a:cxn ang="0">
                      <a:pos x="T6" y="T7"/>
                    </a:cxn>
                    <a:cxn ang="0">
                      <a:pos x="T8" y="T9"/>
                    </a:cxn>
                    <a:cxn ang="0">
                      <a:pos x="T10" y="T11"/>
                    </a:cxn>
                  </a:cxnLst>
                  <a:rect l="0" t="0" r="r" b="b"/>
                  <a:pathLst>
                    <a:path w="110" h="250">
                      <a:moveTo>
                        <a:pt x="37" y="0"/>
                      </a:moveTo>
                      <a:lnTo>
                        <a:pt x="74" y="0"/>
                      </a:lnTo>
                      <a:lnTo>
                        <a:pt x="110" y="250"/>
                      </a:lnTo>
                      <a:lnTo>
                        <a:pt x="0" y="250"/>
                      </a:lnTo>
                      <a:lnTo>
                        <a:pt x="37" y="0"/>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defRPr/>
                  </a:pPr>
                  <a:endParaRPr lang="zh-CN" altLang="en-US" noProof="1">
                    <a:solidFill>
                      <a:srgbClr val="0070C0"/>
                    </a:solidFill>
                  </a:endParaRPr>
                </a:p>
              </p:txBody>
            </p:sp>
            <p:sp>
              <p:nvSpPr>
                <p:cNvPr id="33" name="Oval 14"/>
                <p:cNvSpPr>
                  <a:spLocks noChangeArrowheads="1"/>
                </p:cNvSpPr>
                <p:nvPr/>
              </p:nvSpPr>
              <p:spPr bwMode="auto">
                <a:xfrm>
                  <a:off x="2936212" y="6843547"/>
                  <a:ext cx="146050" cy="1524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defRPr/>
                  </a:pPr>
                  <a:endParaRPr lang="zh-CN" altLang="en-US" noProof="1"/>
                </a:p>
              </p:txBody>
            </p:sp>
          </p:grpSp>
        </p:grpSp>
        <p:sp>
          <p:nvSpPr>
            <p:cNvPr id="27" name="文本框 26"/>
            <p:cNvSpPr txBox="1">
              <a:spLocks noChangeArrowheads="1"/>
            </p:cNvSpPr>
            <p:nvPr/>
          </p:nvSpPr>
          <p:spPr bwMode="auto">
            <a:xfrm>
              <a:off x="19310" y="2567"/>
              <a:ext cx="7389" cy="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pPr>
              <a:r>
                <a:rPr lang="zh-CN" altLang="en-US" dirty="0">
                  <a:solidFill>
                    <a:srgbClr val="0070C0"/>
                  </a:solidFill>
                  <a:latin typeface="微软雅黑" panose="020B0503020204020204" pitchFamily="34" charset="-122"/>
                  <a:ea typeface="微软雅黑" panose="020B0503020204020204" pitchFamily="34" charset="-122"/>
                </a:rPr>
                <a:t>海岛作为沿海第二经济带，是我国海洋经济发展、社会进步、海防安全和海洋权益维护的重要依托。海岛发展基础薄弱，特别是偏远海岛条件差、缺乏保障能力、海岛居民生产生活水平低下。</a:t>
              </a:r>
            </a:p>
          </p:txBody>
        </p:sp>
      </p:grpSp>
      <p:sp>
        <p:nvSpPr>
          <p:cNvPr id="44" name="Oval 31"/>
          <p:cNvSpPr>
            <a:spLocks noChangeArrowheads="1"/>
          </p:cNvSpPr>
          <p:nvPr/>
        </p:nvSpPr>
        <p:spPr bwMode="auto">
          <a:xfrm>
            <a:off x="1993896" y="4395429"/>
            <a:ext cx="96797" cy="110589"/>
          </a:xfrm>
          <a:prstGeom prst="ellipse">
            <a:avLst/>
          </a:prstGeom>
          <a:solidFill>
            <a:srgbClr val="00B0F0"/>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45" name="Freeform 32"/>
          <p:cNvSpPr>
            <a:spLocks noChangeArrowheads="1"/>
          </p:cNvSpPr>
          <p:nvPr/>
        </p:nvSpPr>
        <p:spPr bwMode="auto">
          <a:xfrm>
            <a:off x="1956121" y="4511413"/>
            <a:ext cx="173527" cy="156444"/>
          </a:xfrm>
          <a:custGeom>
            <a:avLst/>
            <a:gdLst>
              <a:gd name="T0" fmla="*/ 7485 w 36"/>
              <a:gd name="T1" fmla="*/ 0 h 28"/>
              <a:gd name="T2" fmla="*/ 5035 w 36"/>
              <a:gd name="T3" fmla="*/ 3277 h 28"/>
              <a:gd name="T4" fmla="*/ 2519 w 36"/>
              <a:gd name="T5" fmla="*/ 0 h 28"/>
              <a:gd name="T6" fmla="*/ 0 w 36"/>
              <a:gd name="T7" fmla="*/ 5336 h 28"/>
              <a:gd name="T8" fmla="*/ 265 w 36"/>
              <a:gd name="T9" fmla="*/ 7673 h 28"/>
              <a:gd name="T10" fmla="*/ 5035 w 36"/>
              <a:gd name="T11" fmla="*/ 8257 h 28"/>
              <a:gd name="T12" fmla="*/ 9739 w 36"/>
              <a:gd name="T13" fmla="*/ 7673 h 28"/>
              <a:gd name="T14" fmla="*/ 10004 w 36"/>
              <a:gd name="T15" fmla="*/ 5336 h 28"/>
              <a:gd name="T16" fmla="*/ 7485 w 3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00B0F0"/>
          </a:solidFill>
          <a:ln>
            <a:noFill/>
          </a:ln>
        </p:spPr>
        <p:txBody>
          <a:bodyPr/>
          <a:lstStyle/>
          <a:p>
            <a:endParaRPr lang="zh-CN" altLang="en-US"/>
          </a:p>
        </p:txBody>
      </p:sp>
      <p:sp>
        <p:nvSpPr>
          <p:cNvPr id="46" name="Oval 33"/>
          <p:cNvSpPr>
            <a:spLocks noChangeArrowheads="1"/>
          </p:cNvSpPr>
          <p:nvPr/>
        </p:nvSpPr>
        <p:spPr bwMode="auto">
          <a:xfrm>
            <a:off x="1743639" y="4395429"/>
            <a:ext cx="90895" cy="110589"/>
          </a:xfrm>
          <a:prstGeom prst="ellipse">
            <a:avLst/>
          </a:prstGeom>
          <a:solidFill>
            <a:srgbClr val="00B0F0"/>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47" name="Freeform 34"/>
          <p:cNvSpPr>
            <a:spLocks noChangeArrowheads="1"/>
          </p:cNvSpPr>
          <p:nvPr/>
        </p:nvSpPr>
        <p:spPr bwMode="auto">
          <a:xfrm>
            <a:off x="1699962" y="4511413"/>
            <a:ext cx="178249" cy="156444"/>
          </a:xfrm>
          <a:custGeom>
            <a:avLst/>
            <a:gdLst>
              <a:gd name="T0" fmla="*/ 7746 w 37"/>
              <a:gd name="T1" fmla="*/ 0 h 28"/>
              <a:gd name="T2" fmla="*/ 5297 w 37"/>
              <a:gd name="T3" fmla="*/ 3277 h 28"/>
              <a:gd name="T4" fmla="*/ 2514 w 37"/>
              <a:gd name="T5" fmla="*/ 0 h 28"/>
              <a:gd name="T6" fmla="*/ 0 w 37"/>
              <a:gd name="T7" fmla="*/ 5336 h 28"/>
              <a:gd name="T8" fmla="*/ 265 w 37"/>
              <a:gd name="T9" fmla="*/ 7673 h 28"/>
              <a:gd name="T10" fmla="*/ 5297 w 37"/>
              <a:gd name="T11" fmla="*/ 8257 h 28"/>
              <a:gd name="T12" fmla="*/ 9995 w 37"/>
              <a:gd name="T13" fmla="*/ 7673 h 28"/>
              <a:gd name="T14" fmla="*/ 10260 w 37"/>
              <a:gd name="T15" fmla="*/ 5336 h 28"/>
              <a:gd name="T16" fmla="*/ 7746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00B0F0"/>
          </a:solidFill>
          <a:ln>
            <a:noFill/>
          </a:ln>
        </p:spPr>
        <p:txBody>
          <a:bodyPr/>
          <a:lstStyle/>
          <a:p>
            <a:endParaRPr lang="zh-CN" altLang="en-US"/>
          </a:p>
        </p:txBody>
      </p:sp>
      <p:sp>
        <p:nvSpPr>
          <p:cNvPr id="48" name="Oval 35"/>
          <p:cNvSpPr>
            <a:spLocks noChangeArrowheads="1"/>
          </p:cNvSpPr>
          <p:nvPr/>
        </p:nvSpPr>
        <p:spPr bwMode="auto">
          <a:xfrm>
            <a:off x="2250055" y="4395429"/>
            <a:ext cx="92076" cy="110589"/>
          </a:xfrm>
          <a:prstGeom prst="ellipse">
            <a:avLst/>
          </a:prstGeom>
          <a:solidFill>
            <a:srgbClr val="00B0F0"/>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49" name="Freeform 36"/>
          <p:cNvSpPr>
            <a:spLocks noChangeArrowheads="1"/>
          </p:cNvSpPr>
          <p:nvPr/>
        </p:nvSpPr>
        <p:spPr bwMode="auto">
          <a:xfrm>
            <a:off x="2206378" y="4511413"/>
            <a:ext cx="179429" cy="156444"/>
          </a:xfrm>
          <a:custGeom>
            <a:avLst/>
            <a:gdLst>
              <a:gd name="T0" fmla="*/ 7966 w 37"/>
              <a:gd name="T1" fmla="*/ 0 h 28"/>
              <a:gd name="T2" fmla="*/ 5131 w 37"/>
              <a:gd name="T3" fmla="*/ 3277 h 28"/>
              <a:gd name="T4" fmla="*/ 2563 w 37"/>
              <a:gd name="T5" fmla="*/ 0 h 28"/>
              <a:gd name="T6" fmla="*/ 0 w 37"/>
              <a:gd name="T7" fmla="*/ 5336 h 28"/>
              <a:gd name="T8" fmla="*/ 271 w 37"/>
              <a:gd name="T9" fmla="*/ 7673 h 28"/>
              <a:gd name="T10" fmla="*/ 5131 w 37"/>
              <a:gd name="T11" fmla="*/ 8257 h 28"/>
              <a:gd name="T12" fmla="*/ 10262 w 37"/>
              <a:gd name="T13" fmla="*/ 7673 h 28"/>
              <a:gd name="T14" fmla="*/ 10529 w 37"/>
              <a:gd name="T15" fmla="*/ 5336 h 28"/>
              <a:gd name="T16" fmla="*/ 7966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00B0F0"/>
          </a:solidFill>
          <a:ln>
            <a:noFill/>
          </a:ln>
        </p:spPr>
        <p:txBody>
          <a:bodyPr/>
          <a:lstStyle/>
          <a:p>
            <a:endParaRPr lang="zh-CN" altLang="en-US"/>
          </a:p>
        </p:txBody>
      </p:sp>
      <p:sp>
        <p:nvSpPr>
          <p:cNvPr id="50" name="Oval 37"/>
          <p:cNvSpPr>
            <a:spLocks noChangeArrowheads="1"/>
          </p:cNvSpPr>
          <p:nvPr/>
        </p:nvSpPr>
        <p:spPr bwMode="auto">
          <a:xfrm>
            <a:off x="1868767" y="4105469"/>
            <a:ext cx="96797" cy="110589"/>
          </a:xfrm>
          <a:prstGeom prst="ellipse">
            <a:avLst/>
          </a:prstGeom>
          <a:solidFill>
            <a:srgbClr val="00B0F0"/>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51" name="Freeform 38"/>
          <p:cNvSpPr>
            <a:spLocks noChangeArrowheads="1"/>
          </p:cNvSpPr>
          <p:nvPr/>
        </p:nvSpPr>
        <p:spPr bwMode="auto">
          <a:xfrm>
            <a:off x="1825090" y="4222802"/>
            <a:ext cx="179429" cy="155095"/>
          </a:xfrm>
          <a:custGeom>
            <a:avLst/>
            <a:gdLst>
              <a:gd name="T0" fmla="*/ 7966 w 37"/>
              <a:gd name="T1" fmla="*/ 0 h 28"/>
              <a:gd name="T2" fmla="*/ 5402 w 37"/>
              <a:gd name="T3" fmla="*/ 3121 h 28"/>
              <a:gd name="T4" fmla="*/ 2563 w 37"/>
              <a:gd name="T5" fmla="*/ 0 h 28"/>
              <a:gd name="T6" fmla="*/ 0 w 37"/>
              <a:gd name="T7" fmla="*/ 5130 h 28"/>
              <a:gd name="T8" fmla="*/ 559 w 37"/>
              <a:gd name="T9" fmla="*/ 7405 h 28"/>
              <a:gd name="T10" fmla="*/ 5402 w 37"/>
              <a:gd name="T11" fmla="*/ 7964 h 28"/>
              <a:gd name="T12" fmla="*/ 10262 w 37"/>
              <a:gd name="T13" fmla="*/ 7405 h 28"/>
              <a:gd name="T14" fmla="*/ 10529 w 37"/>
              <a:gd name="T15" fmla="*/ 5130 h 28"/>
              <a:gd name="T16" fmla="*/ 7966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00B0F0"/>
          </a:solidFill>
          <a:ln>
            <a:noFill/>
          </a:ln>
        </p:spPr>
        <p:txBody>
          <a:bodyPr/>
          <a:lstStyle/>
          <a:p>
            <a:endParaRPr lang="zh-CN" altLang="en-US"/>
          </a:p>
        </p:txBody>
      </p:sp>
      <p:sp>
        <p:nvSpPr>
          <p:cNvPr id="52" name="Oval 39"/>
          <p:cNvSpPr>
            <a:spLocks noChangeArrowheads="1"/>
          </p:cNvSpPr>
          <p:nvPr/>
        </p:nvSpPr>
        <p:spPr bwMode="auto">
          <a:xfrm>
            <a:off x="2120204" y="4105469"/>
            <a:ext cx="96797" cy="110589"/>
          </a:xfrm>
          <a:prstGeom prst="ellipse">
            <a:avLst/>
          </a:prstGeom>
          <a:solidFill>
            <a:srgbClr val="00B0F0"/>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53" name="Freeform 40"/>
          <p:cNvSpPr>
            <a:spLocks noChangeArrowheads="1"/>
          </p:cNvSpPr>
          <p:nvPr/>
        </p:nvSpPr>
        <p:spPr bwMode="auto">
          <a:xfrm>
            <a:off x="2081249" y="4222802"/>
            <a:ext cx="178249" cy="155095"/>
          </a:xfrm>
          <a:custGeom>
            <a:avLst/>
            <a:gdLst>
              <a:gd name="T0" fmla="*/ 7746 w 37"/>
              <a:gd name="T1" fmla="*/ 0 h 28"/>
              <a:gd name="T2" fmla="*/ 4963 w 37"/>
              <a:gd name="T3" fmla="*/ 3121 h 28"/>
              <a:gd name="T4" fmla="*/ 2514 w 37"/>
              <a:gd name="T5" fmla="*/ 0 h 28"/>
              <a:gd name="T6" fmla="*/ 0 w 37"/>
              <a:gd name="T7" fmla="*/ 5130 h 28"/>
              <a:gd name="T8" fmla="*/ 265 w 37"/>
              <a:gd name="T9" fmla="*/ 7405 h 28"/>
              <a:gd name="T10" fmla="*/ 4963 w 37"/>
              <a:gd name="T11" fmla="*/ 7964 h 28"/>
              <a:gd name="T12" fmla="*/ 9725 w 37"/>
              <a:gd name="T13" fmla="*/ 7405 h 28"/>
              <a:gd name="T14" fmla="*/ 10260 w 37"/>
              <a:gd name="T15" fmla="*/ 5130 h 28"/>
              <a:gd name="T16" fmla="*/ 7746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00B0F0"/>
          </a:solidFill>
          <a:ln>
            <a:noFill/>
          </a:ln>
        </p:spPr>
        <p:txBody>
          <a:bodyPr/>
          <a:lstStyle/>
          <a:p>
            <a:endParaRPr lang="zh-CN" altLang="en-US"/>
          </a:p>
        </p:txBody>
      </p:sp>
    </p:spTree>
    <p:extLst>
      <p:ext uri="{BB962C8B-B14F-4D97-AF65-F5344CB8AC3E}">
        <p14:creationId xmlns:p14="http://schemas.microsoft.com/office/powerpoint/2010/main" val="393009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1.1 </a:t>
            </a:r>
            <a:r>
              <a:rPr lang="zh-CN" altLang="en-US" dirty="0"/>
              <a:t>背景介绍</a:t>
            </a:r>
          </a:p>
        </p:txBody>
      </p:sp>
      <p:grpSp>
        <p:nvGrpSpPr>
          <p:cNvPr id="4" name="组合 8"/>
          <p:cNvGrpSpPr>
            <a:grpSpLocks/>
          </p:cNvGrpSpPr>
          <p:nvPr/>
        </p:nvGrpSpPr>
        <p:grpSpPr bwMode="auto">
          <a:xfrm>
            <a:off x="530574" y="1279416"/>
            <a:ext cx="7678121" cy="1729373"/>
            <a:chOff x="14971" y="894"/>
            <a:chExt cx="12090" cy="2724"/>
          </a:xfrm>
        </p:grpSpPr>
        <p:sp>
          <p:nvSpPr>
            <p:cNvPr id="5" name="文本框 33"/>
            <p:cNvSpPr txBox="1">
              <a:spLocks noChangeArrowheads="1"/>
            </p:cNvSpPr>
            <p:nvPr/>
          </p:nvSpPr>
          <p:spPr bwMode="auto">
            <a:xfrm>
              <a:off x="14971" y="2988"/>
              <a:ext cx="4876" cy="630"/>
            </a:xfrm>
            <a:prstGeom prst="rect">
              <a:avLst/>
            </a:prstGeom>
            <a:solidFill>
              <a:schemeClr val="tx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b="1" dirty="0" smtClean="0">
                  <a:solidFill>
                    <a:schemeClr val="bg1"/>
                  </a:solidFill>
                  <a:latin typeface="微软雅黑" panose="020B0503020204020204" pitchFamily="34" charset="-122"/>
                  <a:ea typeface="微软雅黑" panose="020B0503020204020204" pitchFamily="34" charset="-122"/>
                </a:rPr>
                <a:t>环境变化大，御灾能力弱</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grpSp>
          <p:nvGrpSpPr>
            <p:cNvPr id="6" name="组合 4"/>
            <p:cNvGrpSpPr>
              <a:grpSpLocks/>
            </p:cNvGrpSpPr>
            <p:nvPr/>
          </p:nvGrpSpPr>
          <p:grpSpPr bwMode="auto">
            <a:xfrm>
              <a:off x="16173" y="1038"/>
              <a:ext cx="1639" cy="1771"/>
              <a:chOff x="4232955" y="2488367"/>
              <a:chExt cx="1039651" cy="1125550"/>
            </a:xfrm>
          </p:grpSpPr>
          <p:sp>
            <p:nvSpPr>
              <p:cNvPr id="8" name="Teardrop 40"/>
              <p:cNvSpPr/>
              <p:nvPr/>
            </p:nvSpPr>
            <p:spPr>
              <a:xfrm>
                <a:off x="4232955" y="2488367"/>
                <a:ext cx="1039651" cy="1125550"/>
              </a:xfrm>
              <a:prstGeom prst="teardrop">
                <a:avLst/>
              </a:prstGeom>
              <a:noFill/>
              <a:ln w="57150">
                <a:solidFill>
                  <a:srgbClr val="F8D3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en-GB" noProof="1"/>
              </a:p>
            </p:txBody>
          </p:sp>
          <p:grpSp>
            <p:nvGrpSpPr>
              <p:cNvPr id="9" name="Group 80"/>
              <p:cNvGrpSpPr>
                <a:grpSpLocks noChangeAspect="1"/>
              </p:cNvGrpSpPr>
              <p:nvPr/>
            </p:nvGrpSpPr>
            <p:grpSpPr bwMode="auto">
              <a:xfrm>
                <a:off x="4415113" y="2629228"/>
                <a:ext cx="610129" cy="662803"/>
                <a:chOff x="4504" y="2890"/>
                <a:chExt cx="551" cy="604"/>
              </a:xfrm>
              <a:solidFill>
                <a:schemeClr val="bg1"/>
              </a:solidFill>
            </p:grpSpPr>
            <p:sp>
              <p:nvSpPr>
                <p:cNvPr id="10" name="Freeform 81"/>
                <p:cNvSpPr/>
                <p:nvPr/>
              </p:nvSpPr>
              <p:spPr bwMode="auto">
                <a:xfrm>
                  <a:off x="4504" y="3150"/>
                  <a:ext cx="307" cy="344"/>
                </a:xfrm>
                <a:custGeom>
                  <a:avLst/>
                  <a:gdLst>
                    <a:gd name="T0" fmla="*/ 106 w 128"/>
                    <a:gd name="T1" fmla="*/ 144 h 144"/>
                    <a:gd name="T2" fmla="*/ 12 w 128"/>
                    <a:gd name="T3" fmla="*/ 144 h 144"/>
                    <a:gd name="T4" fmla="*/ 12 w 128"/>
                    <a:gd name="T5" fmla="*/ 14 h 144"/>
                    <a:gd name="T6" fmla="*/ 0 w 128"/>
                    <a:gd name="T7" fmla="*/ 14 h 144"/>
                    <a:gd name="T8" fmla="*/ 0 w 128"/>
                    <a:gd name="T9" fmla="*/ 0 h 144"/>
                    <a:gd name="T10" fmla="*/ 128 w 128"/>
                    <a:gd name="T11" fmla="*/ 0 h 144"/>
                    <a:gd name="T12" fmla="*/ 128 w 128"/>
                    <a:gd name="T13" fmla="*/ 14 h 144"/>
                    <a:gd name="T14" fmla="*/ 106 w 128"/>
                    <a:gd name="T15" fmla="*/ 14 h 144"/>
                    <a:gd name="T16" fmla="*/ 106 w 128"/>
                    <a:gd name="T1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44">
                      <a:moveTo>
                        <a:pt x="106" y="144"/>
                      </a:moveTo>
                      <a:cubicBezTo>
                        <a:pt x="74" y="144"/>
                        <a:pt x="43" y="144"/>
                        <a:pt x="12" y="144"/>
                      </a:cubicBezTo>
                      <a:cubicBezTo>
                        <a:pt x="12" y="100"/>
                        <a:pt x="12" y="57"/>
                        <a:pt x="12" y="14"/>
                      </a:cubicBezTo>
                      <a:cubicBezTo>
                        <a:pt x="8" y="14"/>
                        <a:pt x="4" y="14"/>
                        <a:pt x="0" y="14"/>
                      </a:cubicBezTo>
                      <a:cubicBezTo>
                        <a:pt x="0" y="9"/>
                        <a:pt x="0" y="4"/>
                        <a:pt x="0" y="0"/>
                      </a:cubicBezTo>
                      <a:cubicBezTo>
                        <a:pt x="43" y="0"/>
                        <a:pt x="85" y="0"/>
                        <a:pt x="128" y="0"/>
                      </a:cubicBezTo>
                      <a:cubicBezTo>
                        <a:pt x="128" y="4"/>
                        <a:pt x="128" y="9"/>
                        <a:pt x="128" y="14"/>
                      </a:cubicBezTo>
                      <a:cubicBezTo>
                        <a:pt x="121" y="14"/>
                        <a:pt x="114" y="14"/>
                        <a:pt x="106" y="14"/>
                      </a:cubicBezTo>
                      <a:cubicBezTo>
                        <a:pt x="106" y="57"/>
                        <a:pt x="106" y="100"/>
                        <a:pt x="106" y="144"/>
                      </a:cubicBezTo>
                      <a:close/>
                    </a:path>
                  </a:pathLst>
                </a:custGeom>
                <a:grpFill/>
                <a:ln w="9525">
                  <a:solidFill>
                    <a:srgbClr val="000000"/>
                  </a:solidFill>
                  <a:round/>
                </a:ln>
                <a:extLst/>
              </p:spPr>
              <p:txBody>
                <a:bodyPr/>
                <a:lstStyle/>
                <a:p>
                  <a:pPr fontAlgn="auto">
                    <a:defRPr/>
                  </a:pPr>
                  <a:endParaRPr lang="zh-CN" altLang="en-US" noProof="1"/>
                </a:p>
              </p:txBody>
            </p:sp>
            <p:sp>
              <p:nvSpPr>
                <p:cNvPr id="11" name="Freeform 82"/>
                <p:cNvSpPr/>
                <p:nvPr/>
              </p:nvSpPr>
              <p:spPr bwMode="auto">
                <a:xfrm>
                  <a:off x="4706" y="2990"/>
                  <a:ext cx="313" cy="504"/>
                </a:xfrm>
                <a:custGeom>
                  <a:avLst/>
                  <a:gdLst>
                    <a:gd name="T0" fmla="*/ 0 w 131"/>
                    <a:gd name="T1" fmla="*/ 19 h 211"/>
                    <a:gd name="T2" fmla="*/ 18 w 131"/>
                    <a:gd name="T3" fmla="*/ 0 h 211"/>
                    <a:gd name="T4" fmla="*/ 51 w 131"/>
                    <a:gd name="T5" fmla="*/ 30 h 211"/>
                    <a:gd name="T6" fmla="*/ 48 w 131"/>
                    <a:gd name="T7" fmla="*/ 33 h 211"/>
                    <a:gd name="T8" fmla="*/ 50 w 131"/>
                    <a:gd name="T9" fmla="*/ 36 h 211"/>
                    <a:gd name="T10" fmla="*/ 46 w 131"/>
                    <a:gd name="T11" fmla="*/ 39 h 211"/>
                    <a:gd name="T12" fmla="*/ 60 w 131"/>
                    <a:gd name="T13" fmla="*/ 41 h 211"/>
                    <a:gd name="T14" fmla="*/ 89 w 131"/>
                    <a:gd name="T15" fmla="*/ 35 h 211"/>
                    <a:gd name="T16" fmla="*/ 96 w 131"/>
                    <a:gd name="T17" fmla="*/ 26 h 211"/>
                    <a:gd name="T18" fmla="*/ 115 w 131"/>
                    <a:gd name="T19" fmla="*/ 15 h 211"/>
                    <a:gd name="T20" fmla="*/ 131 w 131"/>
                    <a:gd name="T21" fmla="*/ 30 h 211"/>
                    <a:gd name="T22" fmla="*/ 131 w 131"/>
                    <a:gd name="T23" fmla="*/ 33 h 211"/>
                    <a:gd name="T24" fmla="*/ 122 w 131"/>
                    <a:gd name="T25" fmla="*/ 109 h 211"/>
                    <a:gd name="T26" fmla="*/ 119 w 131"/>
                    <a:gd name="T27" fmla="*/ 122 h 211"/>
                    <a:gd name="T28" fmla="*/ 110 w 131"/>
                    <a:gd name="T29" fmla="*/ 132 h 211"/>
                    <a:gd name="T30" fmla="*/ 57 w 131"/>
                    <a:gd name="T31" fmla="*/ 140 h 211"/>
                    <a:gd name="T32" fmla="*/ 56 w 131"/>
                    <a:gd name="T33" fmla="*/ 140 h 211"/>
                    <a:gd name="T34" fmla="*/ 55 w 131"/>
                    <a:gd name="T35" fmla="*/ 140 h 211"/>
                    <a:gd name="T36" fmla="*/ 55 w 131"/>
                    <a:gd name="T37" fmla="*/ 145 h 211"/>
                    <a:gd name="T38" fmla="*/ 55 w 131"/>
                    <a:gd name="T39" fmla="*/ 195 h 211"/>
                    <a:gd name="T40" fmla="*/ 46 w 131"/>
                    <a:gd name="T41" fmla="*/ 209 h 211"/>
                    <a:gd name="T42" fmla="*/ 31 w 131"/>
                    <a:gd name="T43" fmla="*/ 200 h 211"/>
                    <a:gd name="T44" fmla="*/ 29 w 131"/>
                    <a:gd name="T45" fmla="*/ 170 h 211"/>
                    <a:gd name="T46" fmla="*/ 31 w 131"/>
                    <a:gd name="T47" fmla="*/ 138 h 211"/>
                    <a:gd name="T48" fmla="*/ 34 w 131"/>
                    <a:gd name="T49" fmla="*/ 130 h 211"/>
                    <a:gd name="T50" fmla="*/ 52 w 131"/>
                    <a:gd name="T51" fmla="*/ 116 h 211"/>
                    <a:gd name="T52" fmla="*/ 80 w 131"/>
                    <a:gd name="T53" fmla="*/ 111 h 211"/>
                    <a:gd name="T54" fmla="*/ 85 w 131"/>
                    <a:gd name="T55" fmla="*/ 107 h 211"/>
                    <a:gd name="T56" fmla="*/ 92 w 131"/>
                    <a:gd name="T57" fmla="*/ 62 h 211"/>
                    <a:gd name="T58" fmla="*/ 92 w 131"/>
                    <a:gd name="T59" fmla="*/ 60 h 211"/>
                    <a:gd name="T60" fmla="*/ 82 w 131"/>
                    <a:gd name="T61" fmla="*/ 63 h 211"/>
                    <a:gd name="T62" fmla="*/ 53 w 131"/>
                    <a:gd name="T63" fmla="*/ 63 h 211"/>
                    <a:gd name="T64" fmla="*/ 36 w 131"/>
                    <a:gd name="T65" fmla="*/ 60 h 211"/>
                    <a:gd name="T66" fmla="*/ 27 w 131"/>
                    <a:gd name="T67" fmla="*/ 46 h 211"/>
                    <a:gd name="T68" fmla="*/ 26 w 131"/>
                    <a:gd name="T69" fmla="*/ 43 h 211"/>
                    <a:gd name="T70" fmla="*/ 2 w 131"/>
                    <a:gd name="T71" fmla="*/ 21 h 211"/>
                    <a:gd name="T72" fmla="*/ 0 w 131"/>
                    <a:gd name="T73" fmla="*/ 1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211">
                      <a:moveTo>
                        <a:pt x="0" y="19"/>
                      </a:moveTo>
                      <a:cubicBezTo>
                        <a:pt x="6" y="12"/>
                        <a:pt x="12" y="6"/>
                        <a:pt x="18" y="0"/>
                      </a:cubicBezTo>
                      <a:cubicBezTo>
                        <a:pt x="29" y="10"/>
                        <a:pt x="40" y="20"/>
                        <a:pt x="51" y="30"/>
                      </a:cubicBezTo>
                      <a:cubicBezTo>
                        <a:pt x="50" y="31"/>
                        <a:pt x="49" y="32"/>
                        <a:pt x="48" y="33"/>
                      </a:cubicBezTo>
                      <a:cubicBezTo>
                        <a:pt x="49" y="34"/>
                        <a:pt x="49" y="35"/>
                        <a:pt x="50" y="36"/>
                      </a:cubicBezTo>
                      <a:cubicBezTo>
                        <a:pt x="49" y="37"/>
                        <a:pt x="48" y="37"/>
                        <a:pt x="46" y="39"/>
                      </a:cubicBezTo>
                      <a:cubicBezTo>
                        <a:pt x="51" y="39"/>
                        <a:pt x="55" y="40"/>
                        <a:pt x="60" y="41"/>
                      </a:cubicBezTo>
                      <a:cubicBezTo>
                        <a:pt x="70" y="42"/>
                        <a:pt x="80" y="41"/>
                        <a:pt x="89" y="35"/>
                      </a:cubicBezTo>
                      <a:cubicBezTo>
                        <a:pt x="92" y="32"/>
                        <a:pt x="95" y="30"/>
                        <a:pt x="96" y="26"/>
                      </a:cubicBezTo>
                      <a:cubicBezTo>
                        <a:pt x="100" y="18"/>
                        <a:pt x="107" y="15"/>
                        <a:pt x="115" y="15"/>
                      </a:cubicBezTo>
                      <a:cubicBezTo>
                        <a:pt x="122" y="16"/>
                        <a:pt x="129" y="23"/>
                        <a:pt x="131" y="30"/>
                      </a:cubicBezTo>
                      <a:cubicBezTo>
                        <a:pt x="131" y="31"/>
                        <a:pt x="131" y="32"/>
                        <a:pt x="131" y="33"/>
                      </a:cubicBezTo>
                      <a:cubicBezTo>
                        <a:pt x="129" y="59"/>
                        <a:pt x="128" y="84"/>
                        <a:pt x="122" y="109"/>
                      </a:cubicBezTo>
                      <a:cubicBezTo>
                        <a:pt x="121" y="114"/>
                        <a:pt x="120" y="118"/>
                        <a:pt x="119" y="122"/>
                      </a:cubicBezTo>
                      <a:cubicBezTo>
                        <a:pt x="118" y="127"/>
                        <a:pt x="114" y="130"/>
                        <a:pt x="110" y="132"/>
                      </a:cubicBezTo>
                      <a:cubicBezTo>
                        <a:pt x="93" y="140"/>
                        <a:pt x="75" y="142"/>
                        <a:pt x="57" y="140"/>
                      </a:cubicBezTo>
                      <a:cubicBezTo>
                        <a:pt x="57" y="140"/>
                        <a:pt x="56" y="140"/>
                        <a:pt x="56" y="140"/>
                      </a:cubicBezTo>
                      <a:cubicBezTo>
                        <a:pt x="56" y="140"/>
                        <a:pt x="56" y="140"/>
                        <a:pt x="55" y="140"/>
                      </a:cubicBezTo>
                      <a:cubicBezTo>
                        <a:pt x="55" y="142"/>
                        <a:pt x="55" y="144"/>
                        <a:pt x="55" y="145"/>
                      </a:cubicBezTo>
                      <a:cubicBezTo>
                        <a:pt x="53" y="162"/>
                        <a:pt x="53" y="178"/>
                        <a:pt x="55" y="195"/>
                      </a:cubicBezTo>
                      <a:cubicBezTo>
                        <a:pt x="56" y="202"/>
                        <a:pt x="52" y="208"/>
                        <a:pt x="46" y="209"/>
                      </a:cubicBezTo>
                      <a:cubicBezTo>
                        <a:pt x="39" y="211"/>
                        <a:pt x="32" y="207"/>
                        <a:pt x="31" y="200"/>
                      </a:cubicBezTo>
                      <a:cubicBezTo>
                        <a:pt x="30" y="190"/>
                        <a:pt x="29" y="180"/>
                        <a:pt x="29" y="170"/>
                      </a:cubicBezTo>
                      <a:cubicBezTo>
                        <a:pt x="28" y="159"/>
                        <a:pt x="29" y="148"/>
                        <a:pt x="31" y="138"/>
                      </a:cubicBezTo>
                      <a:cubicBezTo>
                        <a:pt x="32" y="135"/>
                        <a:pt x="33" y="133"/>
                        <a:pt x="34" y="130"/>
                      </a:cubicBezTo>
                      <a:cubicBezTo>
                        <a:pt x="37" y="122"/>
                        <a:pt x="44" y="118"/>
                        <a:pt x="52" y="116"/>
                      </a:cubicBezTo>
                      <a:cubicBezTo>
                        <a:pt x="61" y="113"/>
                        <a:pt x="71" y="112"/>
                        <a:pt x="80" y="111"/>
                      </a:cubicBezTo>
                      <a:cubicBezTo>
                        <a:pt x="84" y="111"/>
                        <a:pt x="84" y="111"/>
                        <a:pt x="85" y="107"/>
                      </a:cubicBezTo>
                      <a:cubicBezTo>
                        <a:pt x="88" y="92"/>
                        <a:pt x="90" y="77"/>
                        <a:pt x="92" y="62"/>
                      </a:cubicBezTo>
                      <a:cubicBezTo>
                        <a:pt x="92" y="61"/>
                        <a:pt x="92" y="61"/>
                        <a:pt x="92" y="60"/>
                      </a:cubicBezTo>
                      <a:cubicBezTo>
                        <a:pt x="88" y="61"/>
                        <a:pt x="85" y="62"/>
                        <a:pt x="82" y="63"/>
                      </a:cubicBezTo>
                      <a:cubicBezTo>
                        <a:pt x="72" y="65"/>
                        <a:pt x="63" y="65"/>
                        <a:pt x="53" y="63"/>
                      </a:cubicBezTo>
                      <a:cubicBezTo>
                        <a:pt x="47" y="63"/>
                        <a:pt x="42" y="62"/>
                        <a:pt x="36" y="60"/>
                      </a:cubicBezTo>
                      <a:cubicBezTo>
                        <a:pt x="28" y="59"/>
                        <a:pt x="25" y="54"/>
                        <a:pt x="27" y="46"/>
                      </a:cubicBezTo>
                      <a:cubicBezTo>
                        <a:pt x="27" y="45"/>
                        <a:pt x="27" y="44"/>
                        <a:pt x="26" y="43"/>
                      </a:cubicBezTo>
                      <a:cubicBezTo>
                        <a:pt x="18" y="36"/>
                        <a:pt x="10" y="28"/>
                        <a:pt x="2" y="21"/>
                      </a:cubicBezTo>
                      <a:cubicBezTo>
                        <a:pt x="1" y="20"/>
                        <a:pt x="1" y="20"/>
                        <a:pt x="0" y="19"/>
                      </a:cubicBezTo>
                      <a:close/>
                    </a:path>
                  </a:pathLst>
                </a:custGeom>
                <a:grpFill/>
                <a:ln w="9525">
                  <a:solidFill>
                    <a:srgbClr val="000000"/>
                  </a:solidFill>
                  <a:round/>
                </a:ln>
                <a:extLst/>
              </p:spPr>
              <p:txBody>
                <a:bodyPr/>
                <a:lstStyle/>
                <a:p>
                  <a:pPr fontAlgn="auto">
                    <a:defRPr/>
                  </a:pPr>
                  <a:endParaRPr lang="zh-CN" altLang="en-US" noProof="1"/>
                </a:p>
              </p:txBody>
            </p:sp>
            <p:sp>
              <p:nvSpPr>
                <p:cNvPr id="12" name="Freeform 83"/>
                <p:cNvSpPr/>
                <p:nvPr/>
              </p:nvSpPr>
              <p:spPr bwMode="auto">
                <a:xfrm>
                  <a:off x="4847" y="3186"/>
                  <a:ext cx="208" cy="298"/>
                </a:xfrm>
                <a:custGeom>
                  <a:avLst/>
                  <a:gdLst>
                    <a:gd name="T0" fmla="*/ 39 w 87"/>
                    <a:gd name="T1" fmla="*/ 108 h 125"/>
                    <a:gd name="T2" fmla="*/ 48 w 87"/>
                    <a:gd name="T3" fmla="*/ 111 h 125"/>
                    <a:gd name="T4" fmla="*/ 52 w 87"/>
                    <a:gd name="T5" fmla="*/ 118 h 125"/>
                    <a:gd name="T6" fmla="*/ 50 w 87"/>
                    <a:gd name="T7" fmla="*/ 119 h 125"/>
                    <a:gd name="T8" fmla="*/ 46 w 87"/>
                    <a:gd name="T9" fmla="*/ 118 h 125"/>
                    <a:gd name="T10" fmla="*/ 45 w 87"/>
                    <a:gd name="T11" fmla="*/ 118 h 125"/>
                    <a:gd name="T12" fmla="*/ 44 w 87"/>
                    <a:gd name="T13" fmla="*/ 125 h 125"/>
                    <a:gd name="T14" fmla="*/ 34 w 87"/>
                    <a:gd name="T15" fmla="*/ 114 h 125"/>
                    <a:gd name="T16" fmla="*/ 20 w 87"/>
                    <a:gd name="T17" fmla="*/ 125 h 125"/>
                    <a:gd name="T18" fmla="*/ 22 w 87"/>
                    <a:gd name="T19" fmla="*/ 115 h 125"/>
                    <a:gd name="T20" fmla="*/ 31 w 87"/>
                    <a:gd name="T21" fmla="*/ 109 h 125"/>
                    <a:gd name="T22" fmla="*/ 33 w 87"/>
                    <a:gd name="T23" fmla="*/ 107 h 125"/>
                    <a:gd name="T24" fmla="*/ 33 w 87"/>
                    <a:gd name="T25" fmla="*/ 81 h 125"/>
                    <a:gd name="T26" fmla="*/ 33 w 87"/>
                    <a:gd name="T27" fmla="*/ 80 h 125"/>
                    <a:gd name="T28" fmla="*/ 27 w 87"/>
                    <a:gd name="T29" fmla="*/ 81 h 125"/>
                    <a:gd name="T30" fmla="*/ 7 w 87"/>
                    <a:gd name="T31" fmla="*/ 81 h 125"/>
                    <a:gd name="T32" fmla="*/ 1 w 87"/>
                    <a:gd name="T33" fmla="*/ 73 h 125"/>
                    <a:gd name="T34" fmla="*/ 12 w 87"/>
                    <a:gd name="T35" fmla="*/ 65 h 125"/>
                    <a:gd name="T36" fmla="*/ 43 w 87"/>
                    <a:gd name="T37" fmla="*/ 62 h 125"/>
                    <a:gd name="T38" fmla="*/ 70 w 87"/>
                    <a:gd name="T39" fmla="*/ 31 h 125"/>
                    <a:gd name="T40" fmla="*/ 73 w 87"/>
                    <a:gd name="T41" fmla="*/ 11 h 125"/>
                    <a:gd name="T42" fmla="*/ 81 w 87"/>
                    <a:gd name="T43" fmla="*/ 1 h 125"/>
                    <a:gd name="T44" fmla="*/ 87 w 87"/>
                    <a:gd name="T45" fmla="*/ 5 h 125"/>
                    <a:gd name="T46" fmla="*/ 86 w 87"/>
                    <a:gd name="T47" fmla="*/ 23 h 125"/>
                    <a:gd name="T48" fmla="*/ 72 w 87"/>
                    <a:gd name="T49" fmla="*/ 58 h 125"/>
                    <a:gd name="T50" fmla="*/ 52 w 87"/>
                    <a:gd name="T51" fmla="*/ 73 h 125"/>
                    <a:gd name="T52" fmla="*/ 41 w 87"/>
                    <a:gd name="T53" fmla="*/ 77 h 125"/>
                    <a:gd name="T54" fmla="*/ 39 w 87"/>
                    <a:gd name="T55" fmla="*/ 79 h 125"/>
                    <a:gd name="T56" fmla="*/ 39 w 87"/>
                    <a:gd name="T57" fmla="*/ 10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7" h="125">
                      <a:moveTo>
                        <a:pt x="39" y="108"/>
                      </a:moveTo>
                      <a:cubicBezTo>
                        <a:pt x="43" y="109"/>
                        <a:pt x="46" y="110"/>
                        <a:pt x="48" y="111"/>
                      </a:cubicBezTo>
                      <a:cubicBezTo>
                        <a:pt x="52" y="112"/>
                        <a:pt x="53" y="115"/>
                        <a:pt x="52" y="118"/>
                      </a:cubicBezTo>
                      <a:cubicBezTo>
                        <a:pt x="52" y="120"/>
                        <a:pt x="51" y="120"/>
                        <a:pt x="50" y="119"/>
                      </a:cubicBezTo>
                      <a:cubicBezTo>
                        <a:pt x="48" y="119"/>
                        <a:pt x="47" y="119"/>
                        <a:pt x="46" y="118"/>
                      </a:cubicBezTo>
                      <a:cubicBezTo>
                        <a:pt x="46" y="118"/>
                        <a:pt x="45" y="118"/>
                        <a:pt x="45" y="118"/>
                      </a:cubicBezTo>
                      <a:cubicBezTo>
                        <a:pt x="45" y="120"/>
                        <a:pt x="44" y="123"/>
                        <a:pt x="44" y="125"/>
                      </a:cubicBezTo>
                      <a:cubicBezTo>
                        <a:pt x="38" y="122"/>
                        <a:pt x="36" y="120"/>
                        <a:pt x="34" y="114"/>
                      </a:cubicBezTo>
                      <a:cubicBezTo>
                        <a:pt x="30" y="119"/>
                        <a:pt x="26" y="123"/>
                        <a:pt x="20" y="125"/>
                      </a:cubicBezTo>
                      <a:cubicBezTo>
                        <a:pt x="18" y="122"/>
                        <a:pt x="19" y="117"/>
                        <a:pt x="22" y="115"/>
                      </a:cubicBezTo>
                      <a:cubicBezTo>
                        <a:pt x="25" y="113"/>
                        <a:pt x="28" y="111"/>
                        <a:pt x="31" y="109"/>
                      </a:cubicBezTo>
                      <a:cubicBezTo>
                        <a:pt x="32" y="109"/>
                        <a:pt x="33" y="108"/>
                        <a:pt x="33" y="107"/>
                      </a:cubicBezTo>
                      <a:cubicBezTo>
                        <a:pt x="33" y="99"/>
                        <a:pt x="33" y="90"/>
                        <a:pt x="33" y="81"/>
                      </a:cubicBezTo>
                      <a:cubicBezTo>
                        <a:pt x="33" y="81"/>
                        <a:pt x="33" y="81"/>
                        <a:pt x="33" y="80"/>
                      </a:cubicBezTo>
                      <a:cubicBezTo>
                        <a:pt x="31" y="81"/>
                        <a:pt x="29" y="81"/>
                        <a:pt x="27" y="81"/>
                      </a:cubicBezTo>
                      <a:cubicBezTo>
                        <a:pt x="20" y="81"/>
                        <a:pt x="13" y="81"/>
                        <a:pt x="7" y="81"/>
                      </a:cubicBezTo>
                      <a:cubicBezTo>
                        <a:pt x="2" y="81"/>
                        <a:pt x="0" y="78"/>
                        <a:pt x="1" y="73"/>
                      </a:cubicBezTo>
                      <a:cubicBezTo>
                        <a:pt x="3" y="68"/>
                        <a:pt x="7" y="65"/>
                        <a:pt x="12" y="65"/>
                      </a:cubicBezTo>
                      <a:cubicBezTo>
                        <a:pt x="23" y="66"/>
                        <a:pt x="33" y="65"/>
                        <a:pt x="43" y="62"/>
                      </a:cubicBezTo>
                      <a:cubicBezTo>
                        <a:pt x="58" y="57"/>
                        <a:pt x="67" y="46"/>
                        <a:pt x="70" y="31"/>
                      </a:cubicBezTo>
                      <a:cubicBezTo>
                        <a:pt x="72" y="24"/>
                        <a:pt x="72" y="18"/>
                        <a:pt x="73" y="11"/>
                      </a:cubicBezTo>
                      <a:cubicBezTo>
                        <a:pt x="73" y="6"/>
                        <a:pt x="76" y="2"/>
                        <a:pt x="81" y="1"/>
                      </a:cubicBezTo>
                      <a:cubicBezTo>
                        <a:pt x="84" y="0"/>
                        <a:pt x="87" y="2"/>
                        <a:pt x="87" y="5"/>
                      </a:cubicBezTo>
                      <a:cubicBezTo>
                        <a:pt x="87" y="11"/>
                        <a:pt x="87" y="17"/>
                        <a:pt x="86" y="23"/>
                      </a:cubicBezTo>
                      <a:cubicBezTo>
                        <a:pt x="84" y="36"/>
                        <a:pt x="80" y="48"/>
                        <a:pt x="72" y="58"/>
                      </a:cubicBezTo>
                      <a:cubicBezTo>
                        <a:pt x="66" y="64"/>
                        <a:pt x="59" y="69"/>
                        <a:pt x="52" y="73"/>
                      </a:cubicBezTo>
                      <a:cubicBezTo>
                        <a:pt x="48" y="74"/>
                        <a:pt x="45" y="76"/>
                        <a:pt x="41" y="77"/>
                      </a:cubicBezTo>
                      <a:cubicBezTo>
                        <a:pt x="40" y="78"/>
                        <a:pt x="39" y="79"/>
                        <a:pt x="39" y="79"/>
                      </a:cubicBezTo>
                      <a:cubicBezTo>
                        <a:pt x="39" y="89"/>
                        <a:pt x="39" y="99"/>
                        <a:pt x="39" y="108"/>
                      </a:cubicBezTo>
                      <a:close/>
                    </a:path>
                  </a:pathLst>
                </a:custGeom>
                <a:grpFill/>
                <a:ln w="9525">
                  <a:solidFill>
                    <a:srgbClr val="000000"/>
                  </a:solidFill>
                  <a:round/>
                </a:ln>
                <a:extLst/>
              </p:spPr>
              <p:txBody>
                <a:bodyPr/>
                <a:lstStyle/>
                <a:p>
                  <a:pPr fontAlgn="auto">
                    <a:defRPr/>
                  </a:pPr>
                  <a:endParaRPr lang="zh-CN" altLang="en-US" noProof="1"/>
                </a:p>
              </p:txBody>
            </p:sp>
            <p:sp>
              <p:nvSpPr>
                <p:cNvPr id="13" name="Freeform 84"/>
                <p:cNvSpPr/>
                <p:nvPr/>
              </p:nvSpPr>
              <p:spPr bwMode="auto">
                <a:xfrm>
                  <a:off x="4917" y="2890"/>
                  <a:ext cx="102" cy="102"/>
                </a:xfrm>
                <a:custGeom>
                  <a:avLst/>
                  <a:gdLst>
                    <a:gd name="T0" fmla="*/ 22 w 43"/>
                    <a:gd name="T1" fmla="*/ 1 h 43"/>
                    <a:gd name="T2" fmla="*/ 43 w 43"/>
                    <a:gd name="T3" fmla="*/ 22 h 43"/>
                    <a:gd name="T4" fmla="*/ 22 w 43"/>
                    <a:gd name="T5" fmla="*/ 43 h 43"/>
                    <a:gd name="T6" fmla="*/ 1 w 43"/>
                    <a:gd name="T7" fmla="*/ 21 h 43"/>
                    <a:gd name="T8" fmla="*/ 22 w 43"/>
                    <a:gd name="T9" fmla="*/ 1 h 43"/>
                  </a:gdLst>
                  <a:ahLst/>
                  <a:cxnLst>
                    <a:cxn ang="0">
                      <a:pos x="T0" y="T1"/>
                    </a:cxn>
                    <a:cxn ang="0">
                      <a:pos x="T2" y="T3"/>
                    </a:cxn>
                    <a:cxn ang="0">
                      <a:pos x="T4" y="T5"/>
                    </a:cxn>
                    <a:cxn ang="0">
                      <a:pos x="T6" y="T7"/>
                    </a:cxn>
                    <a:cxn ang="0">
                      <a:pos x="T8" y="T9"/>
                    </a:cxn>
                  </a:cxnLst>
                  <a:rect l="0" t="0" r="r" b="b"/>
                  <a:pathLst>
                    <a:path w="43" h="43">
                      <a:moveTo>
                        <a:pt x="22" y="1"/>
                      </a:moveTo>
                      <a:cubicBezTo>
                        <a:pt x="34" y="1"/>
                        <a:pt x="43" y="10"/>
                        <a:pt x="43" y="22"/>
                      </a:cubicBezTo>
                      <a:cubicBezTo>
                        <a:pt x="42" y="34"/>
                        <a:pt x="33" y="43"/>
                        <a:pt x="22" y="43"/>
                      </a:cubicBezTo>
                      <a:cubicBezTo>
                        <a:pt x="10" y="42"/>
                        <a:pt x="0" y="33"/>
                        <a:pt x="1" y="21"/>
                      </a:cubicBezTo>
                      <a:cubicBezTo>
                        <a:pt x="1" y="10"/>
                        <a:pt x="11" y="0"/>
                        <a:pt x="22" y="1"/>
                      </a:cubicBezTo>
                      <a:close/>
                    </a:path>
                  </a:pathLst>
                </a:custGeom>
                <a:grpFill/>
                <a:ln w="9525">
                  <a:solidFill>
                    <a:srgbClr val="000000"/>
                  </a:solidFill>
                  <a:round/>
                </a:ln>
                <a:extLst/>
              </p:spPr>
              <p:txBody>
                <a:bodyPr/>
                <a:lstStyle/>
                <a:p>
                  <a:pPr fontAlgn="auto">
                    <a:defRPr/>
                  </a:pPr>
                  <a:endParaRPr lang="zh-CN" altLang="en-US" noProof="1"/>
                </a:p>
              </p:txBody>
            </p:sp>
          </p:grpSp>
        </p:grpSp>
        <p:sp>
          <p:nvSpPr>
            <p:cNvPr id="7" name="文本框 66"/>
            <p:cNvSpPr txBox="1">
              <a:spLocks noChangeArrowheads="1"/>
            </p:cNvSpPr>
            <p:nvPr/>
          </p:nvSpPr>
          <p:spPr bwMode="auto">
            <a:xfrm>
              <a:off x="19913" y="894"/>
              <a:ext cx="7148" cy="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pPr>
              <a:r>
                <a:rPr lang="zh-CN" altLang="en-US" dirty="0">
                  <a:solidFill>
                    <a:srgbClr val="0070C0"/>
                  </a:solidFill>
                  <a:latin typeface="微软雅黑" panose="020B0503020204020204" pitchFamily="34" charset="-122"/>
                  <a:ea typeface="微软雅黑" panose="020B0503020204020204" pitchFamily="34" charset="-122"/>
                </a:rPr>
                <a:t>海岛由于其特殊的地理位置，面积小、环境相对独立、生态系统结构简单， 抗干扰能力弱， 对气候变化具有一定的脆弱性，传统农业难以适应这种复杂多变的环境。</a:t>
              </a:r>
            </a:p>
          </p:txBody>
        </p:sp>
      </p:grpSp>
      <p:grpSp>
        <p:nvGrpSpPr>
          <p:cNvPr id="14" name="组合 6"/>
          <p:cNvGrpSpPr>
            <a:grpSpLocks/>
          </p:cNvGrpSpPr>
          <p:nvPr/>
        </p:nvGrpSpPr>
        <p:grpSpPr bwMode="auto">
          <a:xfrm>
            <a:off x="528053" y="3666267"/>
            <a:ext cx="7873365" cy="1709203"/>
            <a:chOff x="5981" y="979"/>
            <a:chExt cx="12399" cy="2691"/>
          </a:xfrm>
        </p:grpSpPr>
        <p:sp>
          <p:nvSpPr>
            <p:cNvPr id="15" name="文本框 31"/>
            <p:cNvSpPr txBox="1">
              <a:spLocks noChangeArrowheads="1"/>
            </p:cNvSpPr>
            <p:nvPr/>
          </p:nvSpPr>
          <p:spPr bwMode="auto">
            <a:xfrm>
              <a:off x="5981" y="3040"/>
              <a:ext cx="5228" cy="630"/>
            </a:xfrm>
            <a:prstGeom prst="rect">
              <a:avLst/>
            </a:prstGeom>
            <a:solidFill>
              <a:schemeClr val="tx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b="1" dirty="0">
                  <a:solidFill>
                    <a:schemeClr val="bg1"/>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能源供给不足，经济效益差</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nvGrpSpPr>
            <p:cNvPr id="16" name="组合 3"/>
            <p:cNvGrpSpPr>
              <a:grpSpLocks/>
            </p:cNvGrpSpPr>
            <p:nvPr/>
          </p:nvGrpSpPr>
          <p:grpSpPr bwMode="auto">
            <a:xfrm>
              <a:off x="7346" y="1130"/>
              <a:ext cx="1581" cy="1731"/>
              <a:chOff x="2242590" y="1718662"/>
              <a:chExt cx="1005129" cy="1098692"/>
            </a:xfrm>
          </p:grpSpPr>
          <p:sp>
            <p:nvSpPr>
              <p:cNvPr id="18" name="Teardrop 40"/>
              <p:cNvSpPr/>
              <p:nvPr/>
            </p:nvSpPr>
            <p:spPr>
              <a:xfrm>
                <a:off x="2242590" y="1718662"/>
                <a:ext cx="1005129" cy="1098692"/>
              </a:xfrm>
              <a:prstGeom prst="teardrop">
                <a:avLst/>
              </a:prstGeom>
              <a:noFill/>
              <a:ln w="57150">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en-GB" noProof="1"/>
              </a:p>
            </p:txBody>
          </p:sp>
          <p:grpSp>
            <p:nvGrpSpPr>
              <p:cNvPr id="19" name="组合 18"/>
              <p:cNvGrpSpPr/>
              <p:nvPr/>
            </p:nvGrpSpPr>
            <p:grpSpPr>
              <a:xfrm>
                <a:off x="2564022" y="1881696"/>
                <a:ext cx="489277" cy="684119"/>
                <a:chOff x="9418835" y="2382531"/>
                <a:chExt cx="538163" cy="752475"/>
              </a:xfrm>
              <a:solidFill>
                <a:schemeClr val="bg1"/>
              </a:solidFill>
            </p:grpSpPr>
            <p:sp>
              <p:nvSpPr>
                <p:cNvPr id="20" name="Freeform 10"/>
                <p:cNvSpPr/>
                <p:nvPr/>
              </p:nvSpPr>
              <p:spPr bwMode="auto">
                <a:xfrm>
                  <a:off x="9493447" y="2420631"/>
                  <a:ext cx="142875" cy="153987"/>
                </a:xfrm>
                <a:custGeom>
                  <a:avLst/>
                  <a:gdLst>
                    <a:gd name="T0" fmla="*/ 4 w 38"/>
                    <a:gd name="T1" fmla="*/ 26 h 41"/>
                    <a:gd name="T2" fmla="*/ 19 w 38"/>
                    <a:gd name="T3" fmla="*/ 41 h 41"/>
                    <a:gd name="T4" fmla="*/ 34 w 38"/>
                    <a:gd name="T5" fmla="*/ 26 h 41"/>
                    <a:gd name="T6" fmla="*/ 37 w 38"/>
                    <a:gd name="T7" fmla="*/ 20 h 41"/>
                    <a:gd name="T8" fmla="*/ 35 w 38"/>
                    <a:gd name="T9" fmla="*/ 17 h 41"/>
                    <a:gd name="T10" fmla="*/ 19 w 38"/>
                    <a:gd name="T11" fmla="*/ 0 h 41"/>
                    <a:gd name="T12" fmla="*/ 3 w 38"/>
                    <a:gd name="T13" fmla="*/ 17 h 41"/>
                    <a:gd name="T14" fmla="*/ 0 w 38"/>
                    <a:gd name="T15" fmla="*/ 20 h 41"/>
                    <a:gd name="T16" fmla="*/ 4 w 38"/>
                    <a:gd name="T17"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1">
                      <a:moveTo>
                        <a:pt x="4" y="26"/>
                      </a:moveTo>
                      <a:cubicBezTo>
                        <a:pt x="6" y="34"/>
                        <a:pt x="11" y="41"/>
                        <a:pt x="19" y="41"/>
                      </a:cubicBezTo>
                      <a:cubicBezTo>
                        <a:pt x="27" y="41"/>
                        <a:pt x="32" y="34"/>
                        <a:pt x="34" y="26"/>
                      </a:cubicBezTo>
                      <a:cubicBezTo>
                        <a:pt x="36" y="25"/>
                        <a:pt x="38" y="22"/>
                        <a:pt x="37" y="20"/>
                      </a:cubicBezTo>
                      <a:cubicBezTo>
                        <a:pt x="37" y="18"/>
                        <a:pt x="36" y="17"/>
                        <a:pt x="35" y="17"/>
                      </a:cubicBezTo>
                      <a:cubicBezTo>
                        <a:pt x="35" y="7"/>
                        <a:pt x="28" y="0"/>
                        <a:pt x="19" y="0"/>
                      </a:cubicBezTo>
                      <a:cubicBezTo>
                        <a:pt x="10" y="0"/>
                        <a:pt x="3" y="7"/>
                        <a:pt x="3" y="17"/>
                      </a:cubicBezTo>
                      <a:cubicBezTo>
                        <a:pt x="1" y="17"/>
                        <a:pt x="0" y="18"/>
                        <a:pt x="0" y="20"/>
                      </a:cubicBezTo>
                      <a:cubicBezTo>
                        <a:pt x="0" y="22"/>
                        <a:pt x="1" y="26"/>
                        <a:pt x="4" y="26"/>
                      </a:cubicBezTo>
                      <a:close/>
                    </a:path>
                  </a:pathLst>
                </a:custGeom>
                <a:grpFill/>
                <a:ln w="9525">
                  <a:solidFill>
                    <a:srgbClr val="000000"/>
                  </a:solidFill>
                  <a:round/>
                </a:ln>
                <a:extLst/>
              </p:spPr>
              <p:txBody>
                <a:bodyPr/>
                <a:lstStyle/>
                <a:p>
                  <a:pPr fontAlgn="auto">
                    <a:defRPr/>
                  </a:pPr>
                  <a:endParaRPr lang="zh-CN" altLang="en-US" noProof="1"/>
                </a:p>
              </p:txBody>
            </p:sp>
            <p:sp>
              <p:nvSpPr>
                <p:cNvPr id="21" name="Freeform 11"/>
                <p:cNvSpPr/>
                <p:nvPr/>
              </p:nvSpPr>
              <p:spPr bwMode="auto">
                <a:xfrm>
                  <a:off x="9418835" y="2582556"/>
                  <a:ext cx="398463" cy="552450"/>
                </a:xfrm>
                <a:custGeom>
                  <a:avLst/>
                  <a:gdLst>
                    <a:gd name="T0" fmla="*/ 97 w 106"/>
                    <a:gd name="T1" fmla="*/ 36 h 147"/>
                    <a:gd name="T2" fmla="*/ 82 w 106"/>
                    <a:gd name="T3" fmla="*/ 38 h 147"/>
                    <a:gd name="T4" fmla="*/ 79 w 106"/>
                    <a:gd name="T5" fmla="*/ 37 h 147"/>
                    <a:gd name="T6" fmla="*/ 67 w 106"/>
                    <a:gd name="T7" fmla="*/ 11 h 147"/>
                    <a:gd name="T8" fmla="*/ 66 w 106"/>
                    <a:gd name="T9" fmla="*/ 8 h 147"/>
                    <a:gd name="T10" fmla="*/ 54 w 106"/>
                    <a:gd name="T11" fmla="*/ 2 h 147"/>
                    <a:gd name="T12" fmla="*/ 49 w 106"/>
                    <a:gd name="T13" fmla="*/ 0 h 147"/>
                    <a:gd name="T14" fmla="*/ 43 w 106"/>
                    <a:gd name="T15" fmla="*/ 22 h 147"/>
                    <a:gd name="T16" fmla="*/ 43 w 106"/>
                    <a:gd name="T17" fmla="*/ 5 h 147"/>
                    <a:gd name="T18" fmla="*/ 38 w 106"/>
                    <a:gd name="T19" fmla="*/ 2 h 147"/>
                    <a:gd name="T20" fmla="*/ 37 w 106"/>
                    <a:gd name="T21" fmla="*/ 9 h 147"/>
                    <a:gd name="T22" fmla="*/ 28 w 106"/>
                    <a:gd name="T23" fmla="*/ 0 h 147"/>
                    <a:gd name="T24" fmla="*/ 28 w 106"/>
                    <a:gd name="T25" fmla="*/ 0 h 147"/>
                    <a:gd name="T26" fmla="*/ 10 w 106"/>
                    <a:gd name="T27" fmla="*/ 7 h 147"/>
                    <a:gd name="T28" fmla="*/ 1 w 106"/>
                    <a:gd name="T29" fmla="*/ 69 h 147"/>
                    <a:gd name="T30" fmla="*/ 14 w 106"/>
                    <a:gd name="T31" fmla="*/ 70 h 147"/>
                    <a:gd name="T32" fmla="*/ 18 w 106"/>
                    <a:gd name="T33" fmla="*/ 23 h 147"/>
                    <a:gd name="T34" fmla="*/ 18 w 106"/>
                    <a:gd name="T35" fmla="*/ 65 h 147"/>
                    <a:gd name="T36" fmla="*/ 18 w 106"/>
                    <a:gd name="T37" fmla="*/ 138 h 147"/>
                    <a:gd name="T38" fmla="*/ 27 w 106"/>
                    <a:gd name="T39" fmla="*/ 147 h 147"/>
                    <a:gd name="T40" fmla="*/ 36 w 106"/>
                    <a:gd name="T41" fmla="*/ 138 h 147"/>
                    <a:gd name="T42" fmla="*/ 41 w 106"/>
                    <a:gd name="T43" fmla="*/ 77 h 147"/>
                    <a:gd name="T44" fmla="*/ 50 w 106"/>
                    <a:gd name="T45" fmla="*/ 147 h 147"/>
                    <a:gd name="T46" fmla="*/ 50 w 106"/>
                    <a:gd name="T47" fmla="*/ 147 h 147"/>
                    <a:gd name="T48" fmla="*/ 59 w 106"/>
                    <a:gd name="T49" fmla="*/ 70 h 147"/>
                    <a:gd name="T50" fmla="*/ 60 w 106"/>
                    <a:gd name="T51" fmla="*/ 29 h 147"/>
                    <a:gd name="T52" fmla="*/ 67 w 106"/>
                    <a:gd name="T53" fmla="*/ 43 h 147"/>
                    <a:gd name="T54" fmla="*/ 71 w 106"/>
                    <a:gd name="T55" fmla="*/ 50 h 147"/>
                    <a:gd name="T56" fmla="*/ 75 w 106"/>
                    <a:gd name="T57" fmla="*/ 52 h 147"/>
                    <a:gd name="T58" fmla="*/ 77 w 106"/>
                    <a:gd name="T59" fmla="*/ 52 h 147"/>
                    <a:gd name="T60" fmla="*/ 81 w 106"/>
                    <a:gd name="T61" fmla="*/ 52 h 147"/>
                    <a:gd name="T62" fmla="*/ 100 w 106"/>
                    <a:gd name="T63" fmla="*/ 49 h 147"/>
                    <a:gd name="T64" fmla="*/ 97 w 106"/>
                    <a:gd name="T65" fmla="*/ 3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47">
                      <a:moveTo>
                        <a:pt x="97" y="36"/>
                      </a:moveTo>
                      <a:cubicBezTo>
                        <a:pt x="97" y="36"/>
                        <a:pt x="97" y="36"/>
                        <a:pt x="97" y="36"/>
                      </a:cubicBezTo>
                      <a:cubicBezTo>
                        <a:pt x="95" y="36"/>
                        <a:pt x="91" y="37"/>
                        <a:pt x="87" y="37"/>
                      </a:cubicBezTo>
                      <a:cubicBezTo>
                        <a:pt x="85" y="38"/>
                        <a:pt x="83" y="38"/>
                        <a:pt x="82" y="38"/>
                      </a:cubicBezTo>
                      <a:cubicBezTo>
                        <a:pt x="81" y="38"/>
                        <a:pt x="81" y="38"/>
                        <a:pt x="80" y="38"/>
                      </a:cubicBezTo>
                      <a:cubicBezTo>
                        <a:pt x="80" y="38"/>
                        <a:pt x="80" y="37"/>
                        <a:pt x="79" y="37"/>
                      </a:cubicBezTo>
                      <a:cubicBezTo>
                        <a:pt x="77" y="32"/>
                        <a:pt x="73" y="25"/>
                        <a:pt x="71" y="19"/>
                      </a:cubicBezTo>
                      <a:cubicBezTo>
                        <a:pt x="69" y="16"/>
                        <a:pt x="68" y="13"/>
                        <a:pt x="67" y="11"/>
                      </a:cubicBezTo>
                      <a:cubicBezTo>
                        <a:pt x="67" y="10"/>
                        <a:pt x="66" y="10"/>
                        <a:pt x="66" y="9"/>
                      </a:cubicBezTo>
                      <a:cubicBezTo>
                        <a:pt x="66" y="8"/>
                        <a:pt x="66" y="8"/>
                        <a:pt x="66" y="8"/>
                      </a:cubicBezTo>
                      <a:cubicBezTo>
                        <a:pt x="65" y="7"/>
                        <a:pt x="65" y="6"/>
                        <a:pt x="64" y="6"/>
                      </a:cubicBezTo>
                      <a:cubicBezTo>
                        <a:pt x="63" y="5"/>
                        <a:pt x="61" y="3"/>
                        <a:pt x="54" y="2"/>
                      </a:cubicBezTo>
                      <a:cubicBezTo>
                        <a:pt x="52" y="1"/>
                        <a:pt x="51" y="0"/>
                        <a:pt x="49" y="0"/>
                      </a:cubicBezTo>
                      <a:cubicBezTo>
                        <a:pt x="49" y="0"/>
                        <a:pt x="49" y="0"/>
                        <a:pt x="49" y="0"/>
                      </a:cubicBezTo>
                      <a:cubicBezTo>
                        <a:pt x="49" y="0"/>
                        <a:pt x="49" y="0"/>
                        <a:pt x="49" y="0"/>
                      </a:cubicBezTo>
                      <a:cubicBezTo>
                        <a:pt x="49" y="4"/>
                        <a:pt x="48" y="12"/>
                        <a:pt x="43" y="22"/>
                      </a:cubicBezTo>
                      <a:cubicBezTo>
                        <a:pt x="42" y="15"/>
                        <a:pt x="41" y="9"/>
                        <a:pt x="41" y="9"/>
                      </a:cubicBezTo>
                      <a:cubicBezTo>
                        <a:pt x="43" y="5"/>
                        <a:pt x="43" y="5"/>
                        <a:pt x="43" y="5"/>
                      </a:cubicBezTo>
                      <a:cubicBezTo>
                        <a:pt x="40" y="2"/>
                        <a:pt x="40" y="2"/>
                        <a:pt x="40" y="2"/>
                      </a:cubicBezTo>
                      <a:cubicBezTo>
                        <a:pt x="38" y="2"/>
                        <a:pt x="38" y="2"/>
                        <a:pt x="38" y="2"/>
                      </a:cubicBezTo>
                      <a:cubicBezTo>
                        <a:pt x="35" y="5"/>
                        <a:pt x="35" y="5"/>
                        <a:pt x="35" y="5"/>
                      </a:cubicBezTo>
                      <a:cubicBezTo>
                        <a:pt x="37" y="9"/>
                        <a:pt x="37" y="9"/>
                        <a:pt x="37" y="9"/>
                      </a:cubicBezTo>
                      <a:cubicBezTo>
                        <a:pt x="36" y="9"/>
                        <a:pt x="35" y="15"/>
                        <a:pt x="35" y="22"/>
                      </a:cubicBezTo>
                      <a:cubicBezTo>
                        <a:pt x="30" y="12"/>
                        <a:pt x="28" y="4"/>
                        <a:pt x="28" y="0"/>
                      </a:cubicBezTo>
                      <a:cubicBezTo>
                        <a:pt x="28" y="0"/>
                        <a:pt x="28" y="0"/>
                        <a:pt x="28" y="0"/>
                      </a:cubicBezTo>
                      <a:cubicBezTo>
                        <a:pt x="28" y="0"/>
                        <a:pt x="28" y="0"/>
                        <a:pt x="28" y="0"/>
                      </a:cubicBezTo>
                      <a:cubicBezTo>
                        <a:pt x="27" y="0"/>
                        <a:pt x="25" y="1"/>
                        <a:pt x="24" y="2"/>
                      </a:cubicBezTo>
                      <a:cubicBezTo>
                        <a:pt x="20" y="3"/>
                        <a:pt x="14" y="5"/>
                        <a:pt x="10" y="7"/>
                      </a:cubicBezTo>
                      <a:cubicBezTo>
                        <a:pt x="8" y="9"/>
                        <a:pt x="2" y="17"/>
                        <a:pt x="0" y="44"/>
                      </a:cubicBezTo>
                      <a:cubicBezTo>
                        <a:pt x="0" y="53"/>
                        <a:pt x="1" y="69"/>
                        <a:pt x="1" y="69"/>
                      </a:cubicBezTo>
                      <a:cubicBezTo>
                        <a:pt x="2" y="73"/>
                        <a:pt x="3" y="77"/>
                        <a:pt x="7" y="77"/>
                      </a:cubicBezTo>
                      <a:cubicBezTo>
                        <a:pt x="12" y="77"/>
                        <a:pt x="14" y="74"/>
                        <a:pt x="14" y="70"/>
                      </a:cubicBezTo>
                      <a:cubicBezTo>
                        <a:pt x="14" y="70"/>
                        <a:pt x="13" y="56"/>
                        <a:pt x="14" y="45"/>
                      </a:cubicBezTo>
                      <a:cubicBezTo>
                        <a:pt x="14" y="36"/>
                        <a:pt x="16" y="23"/>
                        <a:pt x="18" y="23"/>
                      </a:cubicBezTo>
                      <a:cubicBezTo>
                        <a:pt x="18" y="23"/>
                        <a:pt x="18" y="23"/>
                        <a:pt x="18" y="23"/>
                      </a:cubicBezTo>
                      <a:cubicBezTo>
                        <a:pt x="18" y="65"/>
                        <a:pt x="18" y="65"/>
                        <a:pt x="18" y="65"/>
                      </a:cubicBezTo>
                      <a:cubicBezTo>
                        <a:pt x="18" y="67"/>
                        <a:pt x="18" y="69"/>
                        <a:pt x="18" y="70"/>
                      </a:cubicBezTo>
                      <a:cubicBezTo>
                        <a:pt x="18" y="138"/>
                        <a:pt x="18" y="138"/>
                        <a:pt x="18" y="138"/>
                      </a:cubicBezTo>
                      <a:cubicBezTo>
                        <a:pt x="18" y="143"/>
                        <a:pt x="22" y="147"/>
                        <a:pt x="27" y="147"/>
                      </a:cubicBezTo>
                      <a:cubicBezTo>
                        <a:pt x="27" y="147"/>
                        <a:pt x="27" y="147"/>
                        <a:pt x="27" y="147"/>
                      </a:cubicBezTo>
                      <a:cubicBezTo>
                        <a:pt x="27" y="147"/>
                        <a:pt x="27" y="147"/>
                        <a:pt x="27" y="147"/>
                      </a:cubicBezTo>
                      <a:cubicBezTo>
                        <a:pt x="32" y="147"/>
                        <a:pt x="36" y="143"/>
                        <a:pt x="36" y="138"/>
                      </a:cubicBezTo>
                      <a:cubicBezTo>
                        <a:pt x="36" y="77"/>
                        <a:pt x="36" y="77"/>
                        <a:pt x="36" y="77"/>
                      </a:cubicBezTo>
                      <a:cubicBezTo>
                        <a:pt x="41" y="77"/>
                        <a:pt x="41" y="77"/>
                        <a:pt x="41" y="77"/>
                      </a:cubicBezTo>
                      <a:cubicBezTo>
                        <a:pt x="41" y="138"/>
                        <a:pt x="41" y="138"/>
                        <a:pt x="41" y="138"/>
                      </a:cubicBezTo>
                      <a:cubicBezTo>
                        <a:pt x="41" y="143"/>
                        <a:pt x="45" y="147"/>
                        <a:pt x="50" y="147"/>
                      </a:cubicBezTo>
                      <a:cubicBezTo>
                        <a:pt x="50" y="147"/>
                        <a:pt x="50" y="147"/>
                        <a:pt x="50" y="147"/>
                      </a:cubicBezTo>
                      <a:cubicBezTo>
                        <a:pt x="50" y="147"/>
                        <a:pt x="50" y="147"/>
                        <a:pt x="50" y="147"/>
                      </a:cubicBezTo>
                      <a:cubicBezTo>
                        <a:pt x="55" y="147"/>
                        <a:pt x="59" y="143"/>
                        <a:pt x="59" y="138"/>
                      </a:cubicBezTo>
                      <a:cubicBezTo>
                        <a:pt x="59" y="70"/>
                        <a:pt x="59" y="70"/>
                        <a:pt x="59" y="70"/>
                      </a:cubicBezTo>
                      <a:cubicBezTo>
                        <a:pt x="60" y="69"/>
                        <a:pt x="60" y="67"/>
                        <a:pt x="60" y="65"/>
                      </a:cubicBezTo>
                      <a:cubicBezTo>
                        <a:pt x="60" y="29"/>
                        <a:pt x="60" y="29"/>
                        <a:pt x="60" y="29"/>
                      </a:cubicBezTo>
                      <a:cubicBezTo>
                        <a:pt x="60" y="29"/>
                        <a:pt x="60" y="30"/>
                        <a:pt x="61" y="31"/>
                      </a:cubicBezTo>
                      <a:cubicBezTo>
                        <a:pt x="63" y="35"/>
                        <a:pt x="65" y="40"/>
                        <a:pt x="67" y="43"/>
                      </a:cubicBezTo>
                      <a:cubicBezTo>
                        <a:pt x="68" y="45"/>
                        <a:pt x="69" y="46"/>
                        <a:pt x="70" y="48"/>
                      </a:cubicBezTo>
                      <a:cubicBezTo>
                        <a:pt x="70" y="48"/>
                        <a:pt x="71" y="49"/>
                        <a:pt x="71" y="50"/>
                      </a:cubicBezTo>
                      <a:cubicBezTo>
                        <a:pt x="71" y="50"/>
                        <a:pt x="72" y="50"/>
                        <a:pt x="72" y="51"/>
                      </a:cubicBezTo>
                      <a:cubicBezTo>
                        <a:pt x="73" y="51"/>
                        <a:pt x="74" y="52"/>
                        <a:pt x="75" y="52"/>
                      </a:cubicBezTo>
                      <a:cubicBezTo>
                        <a:pt x="75" y="52"/>
                        <a:pt x="75" y="52"/>
                        <a:pt x="75" y="52"/>
                      </a:cubicBezTo>
                      <a:cubicBezTo>
                        <a:pt x="76" y="52"/>
                        <a:pt x="76" y="52"/>
                        <a:pt x="77" y="52"/>
                      </a:cubicBezTo>
                      <a:cubicBezTo>
                        <a:pt x="77" y="53"/>
                        <a:pt x="78" y="53"/>
                        <a:pt x="78" y="53"/>
                      </a:cubicBezTo>
                      <a:cubicBezTo>
                        <a:pt x="79" y="53"/>
                        <a:pt x="80" y="52"/>
                        <a:pt x="81" y="52"/>
                      </a:cubicBezTo>
                      <a:cubicBezTo>
                        <a:pt x="85" y="52"/>
                        <a:pt x="89" y="51"/>
                        <a:pt x="93" y="51"/>
                      </a:cubicBezTo>
                      <a:cubicBezTo>
                        <a:pt x="97" y="50"/>
                        <a:pt x="100" y="49"/>
                        <a:pt x="100" y="49"/>
                      </a:cubicBezTo>
                      <a:cubicBezTo>
                        <a:pt x="104" y="48"/>
                        <a:pt x="106" y="45"/>
                        <a:pt x="106" y="41"/>
                      </a:cubicBezTo>
                      <a:cubicBezTo>
                        <a:pt x="105" y="37"/>
                        <a:pt x="101" y="35"/>
                        <a:pt x="97" y="36"/>
                      </a:cubicBezTo>
                      <a:close/>
                    </a:path>
                  </a:pathLst>
                </a:custGeom>
                <a:grpFill/>
                <a:ln w="9525">
                  <a:solidFill>
                    <a:srgbClr val="000000"/>
                  </a:solidFill>
                  <a:round/>
                </a:ln>
                <a:extLst/>
              </p:spPr>
              <p:txBody>
                <a:bodyPr/>
                <a:lstStyle/>
                <a:p>
                  <a:pPr fontAlgn="auto">
                    <a:defRPr/>
                  </a:pPr>
                  <a:endParaRPr lang="zh-CN" altLang="en-US" noProof="1"/>
                </a:p>
              </p:txBody>
            </p:sp>
            <p:sp>
              <p:nvSpPr>
                <p:cNvPr id="22" name="Freeform 12"/>
                <p:cNvSpPr/>
                <p:nvPr/>
              </p:nvSpPr>
              <p:spPr bwMode="auto">
                <a:xfrm>
                  <a:off x="9737923" y="2382531"/>
                  <a:ext cx="219075" cy="339725"/>
                </a:xfrm>
                <a:custGeom>
                  <a:avLst/>
                  <a:gdLst>
                    <a:gd name="T0" fmla="*/ 33 w 58"/>
                    <a:gd name="T1" fmla="*/ 41 h 90"/>
                    <a:gd name="T2" fmla="*/ 32 w 58"/>
                    <a:gd name="T3" fmla="*/ 40 h 90"/>
                    <a:gd name="T4" fmla="*/ 24 w 58"/>
                    <a:gd name="T5" fmla="*/ 37 h 90"/>
                    <a:gd name="T6" fmla="*/ 23 w 58"/>
                    <a:gd name="T7" fmla="*/ 36 h 90"/>
                    <a:gd name="T8" fmla="*/ 17 w 58"/>
                    <a:gd name="T9" fmla="*/ 32 h 90"/>
                    <a:gd name="T10" fmla="*/ 18 w 58"/>
                    <a:gd name="T11" fmla="*/ 24 h 90"/>
                    <a:gd name="T12" fmla="*/ 28 w 58"/>
                    <a:gd name="T13" fmla="*/ 20 h 90"/>
                    <a:gd name="T14" fmla="*/ 48 w 58"/>
                    <a:gd name="T15" fmla="*/ 27 h 90"/>
                    <a:gd name="T16" fmla="*/ 56 w 58"/>
                    <a:gd name="T17" fmla="*/ 24 h 90"/>
                    <a:gd name="T18" fmla="*/ 56 w 58"/>
                    <a:gd name="T19" fmla="*/ 18 h 90"/>
                    <a:gd name="T20" fmla="*/ 38 w 58"/>
                    <a:gd name="T21" fmla="*/ 10 h 90"/>
                    <a:gd name="T22" fmla="*/ 33 w 58"/>
                    <a:gd name="T23" fmla="*/ 9 h 90"/>
                    <a:gd name="T24" fmla="*/ 33 w 58"/>
                    <a:gd name="T25" fmla="*/ 2 h 90"/>
                    <a:gd name="T26" fmla="*/ 31 w 58"/>
                    <a:gd name="T27" fmla="*/ 0 h 90"/>
                    <a:gd name="T28" fmla="*/ 25 w 58"/>
                    <a:gd name="T29" fmla="*/ 0 h 90"/>
                    <a:gd name="T30" fmla="*/ 23 w 58"/>
                    <a:gd name="T31" fmla="*/ 2 h 90"/>
                    <a:gd name="T32" fmla="*/ 23 w 58"/>
                    <a:gd name="T33" fmla="*/ 9 h 90"/>
                    <a:gd name="T34" fmla="*/ 8 w 58"/>
                    <a:gd name="T35" fmla="*/ 15 h 90"/>
                    <a:gd name="T36" fmla="*/ 4 w 58"/>
                    <a:gd name="T37" fmla="*/ 37 h 90"/>
                    <a:gd name="T38" fmla="*/ 11 w 58"/>
                    <a:gd name="T39" fmla="*/ 45 h 90"/>
                    <a:gd name="T40" fmla="*/ 32 w 58"/>
                    <a:gd name="T41" fmla="*/ 54 h 90"/>
                    <a:gd name="T42" fmla="*/ 35 w 58"/>
                    <a:gd name="T43" fmla="*/ 56 h 90"/>
                    <a:gd name="T44" fmla="*/ 40 w 58"/>
                    <a:gd name="T45" fmla="*/ 60 h 90"/>
                    <a:gd name="T46" fmla="*/ 39 w 58"/>
                    <a:gd name="T47" fmla="*/ 68 h 90"/>
                    <a:gd name="T48" fmla="*/ 30 w 58"/>
                    <a:gd name="T49" fmla="*/ 71 h 90"/>
                    <a:gd name="T50" fmla="*/ 20 w 58"/>
                    <a:gd name="T51" fmla="*/ 69 h 90"/>
                    <a:gd name="T52" fmla="*/ 14 w 58"/>
                    <a:gd name="T53" fmla="*/ 65 h 90"/>
                    <a:gd name="T54" fmla="*/ 13 w 58"/>
                    <a:gd name="T55" fmla="*/ 64 h 90"/>
                    <a:gd name="T56" fmla="*/ 13 w 58"/>
                    <a:gd name="T57" fmla="*/ 64 h 90"/>
                    <a:gd name="T58" fmla="*/ 13 w 58"/>
                    <a:gd name="T59" fmla="*/ 64 h 90"/>
                    <a:gd name="T60" fmla="*/ 13 w 58"/>
                    <a:gd name="T61" fmla="*/ 64 h 90"/>
                    <a:gd name="T62" fmla="*/ 9 w 58"/>
                    <a:gd name="T63" fmla="*/ 62 h 90"/>
                    <a:gd name="T64" fmla="*/ 2 w 58"/>
                    <a:gd name="T65" fmla="*/ 66 h 90"/>
                    <a:gd name="T66" fmla="*/ 2 w 58"/>
                    <a:gd name="T67" fmla="*/ 71 h 90"/>
                    <a:gd name="T68" fmla="*/ 23 w 58"/>
                    <a:gd name="T69" fmla="*/ 82 h 90"/>
                    <a:gd name="T70" fmla="*/ 23 w 58"/>
                    <a:gd name="T71" fmla="*/ 89 h 90"/>
                    <a:gd name="T72" fmla="*/ 25 w 58"/>
                    <a:gd name="T73" fmla="*/ 90 h 90"/>
                    <a:gd name="T74" fmla="*/ 31 w 58"/>
                    <a:gd name="T75" fmla="*/ 90 h 90"/>
                    <a:gd name="T76" fmla="*/ 33 w 58"/>
                    <a:gd name="T77" fmla="*/ 89 h 90"/>
                    <a:gd name="T78" fmla="*/ 33 w 58"/>
                    <a:gd name="T79" fmla="*/ 82 h 90"/>
                    <a:gd name="T80" fmla="*/ 49 w 58"/>
                    <a:gd name="T81" fmla="*/ 77 h 90"/>
                    <a:gd name="T82" fmla="*/ 55 w 58"/>
                    <a:gd name="T83" fmla="*/ 56 h 90"/>
                    <a:gd name="T84" fmla="*/ 33 w 58"/>
                    <a:gd name="T85" fmla="*/ 4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 h="90">
                      <a:moveTo>
                        <a:pt x="33" y="41"/>
                      </a:moveTo>
                      <a:cubicBezTo>
                        <a:pt x="32" y="40"/>
                        <a:pt x="32" y="40"/>
                        <a:pt x="32" y="40"/>
                      </a:cubicBezTo>
                      <a:cubicBezTo>
                        <a:pt x="29" y="39"/>
                        <a:pt x="25" y="37"/>
                        <a:pt x="24" y="37"/>
                      </a:cubicBezTo>
                      <a:cubicBezTo>
                        <a:pt x="24" y="37"/>
                        <a:pt x="23" y="36"/>
                        <a:pt x="23" y="36"/>
                      </a:cubicBezTo>
                      <a:cubicBezTo>
                        <a:pt x="20" y="35"/>
                        <a:pt x="19" y="34"/>
                        <a:pt x="17" y="32"/>
                      </a:cubicBezTo>
                      <a:cubicBezTo>
                        <a:pt x="15" y="29"/>
                        <a:pt x="16" y="26"/>
                        <a:pt x="18" y="24"/>
                      </a:cubicBezTo>
                      <a:cubicBezTo>
                        <a:pt x="21" y="21"/>
                        <a:pt x="25" y="20"/>
                        <a:pt x="28" y="20"/>
                      </a:cubicBezTo>
                      <a:cubicBezTo>
                        <a:pt x="30" y="20"/>
                        <a:pt x="38" y="19"/>
                        <a:pt x="48" y="27"/>
                      </a:cubicBezTo>
                      <a:cubicBezTo>
                        <a:pt x="50" y="29"/>
                        <a:pt x="54" y="26"/>
                        <a:pt x="56" y="24"/>
                      </a:cubicBezTo>
                      <a:cubicBezTo>
                        <a:pt x="57" y="22"/>
                        <a:pt x="57" y="20"/>
                        <a:pt x="56" y="18"/>
                      </a:cubicBezTo>
                      <a:cubicBezTo>
                        <a:pt x="53" y="14"/>
                        <a:pt x="43" y="11"/>
                        <a:pt x="38" y="10"/>
                      </a:cubicBezTo>
                      <a:cubicBezTo>
                        <a:pt x="37" y="9"/>
                        <a:pt x="35" y="9"/>
                        <a:pt x="33" y="9"/>
                      </a:cubicBezTo>
                      <a:cubicBezTo>
                        <a:pt x="33" y="2"/>
                        <a:pt x="33" y="2"/>
                        <a:pt x="33" y="2"/>
                      </a:cubicBezTo>
                      <a:cubicBezTo>
                        <a:pt x="33" y="1"/>
                        <a:pt x="32" y="0"/>
                        <a:pt x="31" y="0"/>
                      </a:cubicBezTo>
                      <a:cubicBezTo>
                        <a:pt x="25" y="0"/>
                        <a:pt x="25" y="0"/>
                        <a:pt x="25" y="0"/>
                      </a:cubicBezTo>
                      <a:cubicBezTo>
                        <a:pt x="24" y="0"/>
                        <a:pt x="23" y="1"/>
                        <a:pt x="23" y="2"/>
                      </a:cubicBezTo>
                      <a:cubicBezTo>
                        <a:pt x="23" y="9"/>
                        <a:pt x="23" y="9"/>
                        <a:pt x="23" y="9"/>
                      </a:cubicBezTo>
                      <a:cubicBezTo>
                        <a:pt x="17" y="10"/>
                        <a:pt x="12" y="12"/>
                        <a:pt x="8" y="15"/>
                      </a:cubicBezTo>
                      <a:cubicBezTo>
                        <a:pt x="2" y="21"/>
                        <a:pt x="0" y="30"/>
                        <a:pt x="4" y="37"/>
                      </a:cubicBezTo>
                      <a:cubicBezTo>
                        <a:pt x="5" y="40"/>
                        <a:pt x="8" y="43"/>
                        <a:pt x="11" y="45"/>
                      </a:cubicBezTo>
                      <a:cubicBezTo>
                        <a:pt x="14" y="46"/>
                        <a:pt x="26" y="52"/>
                        <a:pt x="32" y="54"/>
                      </a:cubicBezTo>
                      <a:cubicBezTo>
                        <a:pt x="35" y="56"/>
                        <a:pt x="35" y="56"/>
                        <a:pt x="35" y="56"/>
                      </a:cubicBezTo>
                      <a:cubicBezTo>
                        <a:pt x="37" y="57"/>
                        <a:pt x="39" y="58"/>
                        <a:pt x="40" y="60"/>
                      </a:cubicBezTo>
                      <a:cubicBezTo>
                        <a:pt x="42" y="63"/>
                        <a:pt x="41" y="66"/>
                        <a:pt x="39" y="68"/>
                      </a:cubicBezTo>
                      <a:cubicBezTo>
                        <a:pt x="37" y="70"/>
                        <a:pt x="34" y="71"/>
                        <a:pt x="30" y="71"/>
                      </a:cubicBezTo>
                      <a:cubicBezTo>
                        <a:pt x="27" y="71"/>
                        <a:pt x="24" y="70"/>
                        <a:pt x="20" y="69"/>
                      </a:cubicBezTo>
                      <a:cubicBezTo>
                        <a:pt x="18" y="68"/>
                        <a:pt x="16" y="67"/>
                        <a:pt x="14" y="65"/>
                      </a:cubicBezTo>
                      <a:cubicBezTo>
                        <a:pt x="14" y="65"/>
                        <a:pt x="13" y="65"/>
                        <a:pt x="13" y="64"/>
                      </a:cubicBezTo>
                      <a:cubicBezTo>
                        <a:pt x="13" y="64"/>
                        <a:pt x="13" y="64"/>
                        <a:pt x="13" y="64"/>
                      </a:cubicBezTo>
                      <a:cubicBezTo>
                        <a:pt x="13" y="64"/>
                        <a:pt x="13" y="64"/>
                        <a:pt x="13" y="64"/>
                      </a:cubicBezTo>
                      <a:cubicBezTo>
                        <a:pt x="13" y="64"/>
                        <a:pt x="13" y="64"/>
                        <a:pt x="13" y="64"/>
                      </a:cubicBezTo>
                      <a:cubicBezTo>
                        <a:pt x="12" y="62"/>
                        <a:pt x="10" y="62"/>
                        <a:pt x="9" y="62"/>
                      </a:cubicBezTo>
                      <a:cubicBezTo>
                        <a:pt x="6" y="62"/>
                        <a:pt x="3" y="64"/>
                        <a:pt x="2" y="66"/>
                      </a:cubicBezTo>
                      <a:cubicBezTo>
                        <a:pt x="1" y="68"/>
                        <a:pt x="1" y="70"/>
                        <a:pt x="2" y="71"/>
                      </a:cubicBezTo>
                      <a:cubicBezTo>
                        <a:pt x="6" y="77"/>
                        <a:pt x="14" y="81"/>
                        <a:pt x="23" y="82"/>
                      </a:cubicBezTo>
                      <a:cubicBezTo>
                        <a:pt x="23" y="89"/>
                        <a:pt x="23" y="89"/>
                        <a:pt x="23" y="89"/>
                      </a:cubicBezTo>
                      <a:cubicBezTo>
                        <a:pt x="23" y="90"/>
                        <a:pt x="24" y="90"/>
                        <a:pt x="25" y="90"/>
                      </a:cubicBezTo>
                      <a:cubicBezTo>
                        <a:pt x="31" y="90"/>
                        <a:pt x="31" y="90"/>
                        <a:pt x="31" y="90"/>
                      </a:cubicBezTo>
                      <a:cubicBezTo>
                        <a:pt x="32" y="90"/>
                        <a:pt x="33" y="90"/>
                        <a:pt x="33" y="89"/>
                      </a:cubicBezTo>
                      <a:cubicBezTo>
                        <a:pt x="33" y="82"/>
                        <a:pt x="33" y="82"/>
                        <a:pt x="33" y="82"/>
                      </a:cubicBezTo>
                      <a:cubicBezTo>
                        <a:pt x="40" y="82"/>
                        <a:pt x="46" y="80"/>
                        <a:pt x="49" y="77"/>
                      </a:cubicBezTo>
                      <a:cubicBezTo>
                        <a:pt x="55" y="72"/>
                        <a:pt x="58" y="63"/>
                        <a:pt x="55" y="56"/>
                      </a:cubicBezTo>
                      <a:cubicBezTo>
                        <a:pt x="52" y="48"/>
                        <a:pt x="41" y="44"/>
                        <a:pt x="33" y="41"/>
                      </a:cubicBezTo>
                      <a:close/>
                    </a:path>
                  </a:pathLst>
                </a:custGeom>
                <a:grpFill/>
                <a:ln w="9525">
                  <a:solidFill>
                    <a:srgbClr val="000000"/>
                  </a:solidFill>
                  <a:round/>
                </a:ln>
                <a:extLst/>
              </p:spPr>
              <p:txBody>
                <a:bodyPr/>
                <a:lstStyle/>
                <a:p>
                  <a:pPr fontAlgn="auto">
                    <a:defRPr/>
                  </a:pPr>
                  <a:endParaRPr lang="zh-CN" altLang="en-US" noProof="1"/>
                </a:p>
              </p:txBody>
            </p:sp>
          </p:grpSp>
        </p:grpSp>
        <p:sp>
          <p:nvSpPr>
            <p:cNvPr id="17" name="文本框 64"/>
            <p:cNvSpPr txBox="1">
              <a:spLocks noChangeArrowheads="1"/>
            </p:cNvSpPr>
            <p:nvPr/>
          </p:nvSpPr>
          <p:spPr bwMode="auto">
            <a:xfrm>
              <a:off x="11103" y="979"/>
              <a:ext cx="7277" cy="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pPr>
              <a:r>
                <a:rPr lang="zh-CN" altLang="en-US" dirty="0">
                  <a:solidFill>
                    <a:srgbClr val="0070C0"/>
                  </a:solidFill>
                  <a:latin typeface="微软雅黑" panose="020B0503020204020204" pitchFamily="34" charset="-122"/>
                  <a:ea typeface="微软雅黑" panose="020B0503020204020204" pitchFamily="34" charset="-122"/>
                </a:rPr>
                <a:t>由于海岛远离陆地，电力供给匮乏，水资源短缺，许多地区只能依靠柴油发电机进行发电生产，使得海岛农业生产的经济效益差，严重阻碍了海岛农业的发展。</a:t>
              </a:r>
            </a:p>
          </p:txBody>
        </p:sp>
      </p:grpSp>
    </p:spTree>
    <p:extLst>
      <p:ext uri="{BB962C8B-B14F-4D97-AF65-F5344CB8AC3E}">
        <p14:creationId xmlns:p14="http://schemas.microsoft.com/office/powerpoint/2010/main" val="23055863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1.2 </a:t>
            </a:r>
            <a:r>
              <a:rPr lang="zh-CN" altLang="en-US" dirty="0" smtClean="0"/>
              <a:t>项目意义</a:t>
            </a:r>
            <a:endParaRPr lang="zh-CN" altLang="en-US" dirty="0"/>
          </a:p>
        </p:txBody>
      </p:sp>
      <p:grpSp>
        <p:nvGrpSpPr>
          <p:cNvPr id="4" name="组合 13"/>
          <p:cNvGrpSpPr>
            <a:grpSpLocks/>
          </p:cNvGrpSpPr>
          <p:nvPr/>
        </p:nvGrpSpPr>
        <p:grpSpPr bwMode="auto">
          <a:xfrm>
            <a:off x="642933" y="1270349"/>
            <a:ext cx="3490677" cy="4134485"/>
            <a:chOff x="612" y="2048"/>
            <a:chExt cx="5510" cy="6511"/>
          </a:xfrm>
        </p:grpSpPr>
        <p:sp>
          <p:nvSpPr>
            <p:cNvPr id="5" name="矩形 4"/>
            <p:cNvSpPr/>
            <p:nvPr/>
          </p:nvSpPr>
          <p:spPr>
            <a:xfrm>
              <a:off x="1509" y="2048"/>
              <a:ext cx="3623" cy="3370"/>
            </a:xfrm>
            <a:prstGeom prst="rect">
              <a:avLst/>
            </a:prstGeom>
            <a:solidFill>
              <a:srgbClr val="F47264"/>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6" name="文本框 15"/>
            <p:cNvSpPr txBox="1">
              <a:spLocks noChangeArrowheads="1"/>
            </p:cNvSpPr>
            <p:nvPr/>
          </p:nvSpPr>
          <p:spPr bwMode="auto">
            <a:xfrm>
              <a:off x="612" y="5578"/>
              <a:ext cx="5510" cy="2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zh-CN" altLang="en-US" dirty="0">
                  <a:solidFill>
                    <a:srgbClr val="00B050"/>
                  </a:solidFill>
                  <a:latin typeface="微软雅黑" panose="020B0503020204020204" pitchFamily="34" charset="-122"/>
                  <a:ea typeface="微软雅黑" panose="020B0503020204020204" pitchFamily="34" charset="-122"/>
                </a:rPr>
                <a:t>客户在对温室大棚的日常维护和保养中，可通过此系统的数据或提示实时</a:t>
              </a:r>
              <a:r>
                <a:rPr lang="zh-CN" altLang="en-US" dirty="0" smtClean="0">
                  <a:solidFill>
                    <a:srgbClr val="00B050"/>
                  </a:solidFill>
                  <a:latin typeface="微软雅黑" panose="020B0503020204020204" pitchFamily="34" charset="-122"/>
                  <a:ea typeface="微软雅黑" panose="020B0503020204020204" pitchFamily="34" charset="-122"/>
                </a:rPr>
                <a:t>监测</a:t>
              </a:r>
              <a:r>
                <a:rPr lang="zh-CN" altLang="en-US" dirty="0">
                  <a:solidFill>
                    <a:srgbClr val="00B050"/>
                  </a:solidFill>
                  <a:latin typeface="微软雅黑" panose="020B0503020204020204" pitchFamily="34" charset="-122"/>
                  <a:ea typeface="微软雅黑" panose="020B0503020204020204" pitchFamily="34" charset="-122"/>
                </a:rPr>
                <a:t>温室</a:t>
              </a:r>
              <a:r>
                <a:rPr lang="zh-CN" altLang="en-US" dirty="0" smtClean="0">
                  <a:solidFill>
                    <a:srgbClr val="00B050"/>
                  </a:solidFill>
                  <a:latin typeface="微软雅黑" panose="020B0503020204020204" pitchFamily="34" charset="-122"/>
                  <a:ea typeface="微软雅黑" panose="020B0503020204020204" pitchFamily="34" charset="-122"/>
                </a:rPr>
                <a:t>大棚的</a:t>
              </a:r>
              <a:r>
                <a:rPr lang="zh-CN" altLang="en-US" dirty="0">
                  <a:solidFill>
                    <a:srgbClr val="00B050"/>
                  </a:solidFill>
                  <a:latin typeface="微软雅黑" panose="020B0503020204020204" pitchFamily="34" charset="-122"/>
                  <a:ea typeface="微软雅黑" panose="020B0503020204020204" pitchFamily="34" charset="-122"/>
                </a:rPr>
                <a:t>运行</a:t>
              </a:r>
              <a:r>
                <a:rPr lang="zh-CN" altLang="en-US" dirty="0" smtClean="0">
                  <a:solidFill>
                    <a:srgbClr val="00B050"/>
                  </a:solidFill>
                  <a:latin typeface="微软雅黑" panose="020B0503020204020204" pitchFamily="34" charset="-122"/>
                  <a:ea typeface="微软雅黑" panose="020B0503020204020204" pitchFamily="34" charset="-122"/>
                </a:rPr>
                <a:t>状态与环境参数，有效减少了现场人员的工作负担。</a:t>
              </a:r>
              <a:endParaRPr lang="zh-CN" altLang="en-US" dirty="0">
                <a:solidFill>
                  <a:srgbClr val="00B050"/>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a:srcRect/>
            <a:stretch>
              <a:fillRect/>
            </a:stretch>
          </p:blipFill>
          <p:spPr>
            <a:xfrm>
              <a:off x="1595" y="2158"/>
              <a:ext cx="3414" cy="3145"/>
            </a:xfrm>
            <a:custGeom>
              <a:avLst/>
              <a:gdLst>
                <a:gd name="connsiteX0" fmla="*/ 0 w 3065462"/>
                <a:gd name="connsiteY0" fmla="*/ 0 h 2548148"/>
                <a:gd name="connsiteX1" fmla="*/ 3065462 w 3065462"/>
                <a:gd name="connsiteY1" fmla="*/ 0 h 2548148"/>
                <a:gd name="connsiteX2" fmla="*/ 3065462 w 3065462"/>
                <a:gd name="connsiteY2" fmla="*/ 2548148 h 2548148"/>
                <a:gd name="connsiteX3" fmla="*/ 0 w 3065462"/>
                <a:gd name="connsiteY3" fmla="*/ 2548148 h 2548148"/>
              </a:gdLst>
              <a:ahLst/>
              <a:cxnLst>
                <a:cxn ang="0">
                  <a:pos x="connsiteX0" y="connsiteY0"/>
                </a:cxn>
                <a:cxn ang="0">
                  <a:pos x="connsiteX1" y="connsiteY1"/>
                </a:cxn>
                <a:cxn ang="0">
                  <a:pos x="connsiteX2" y="connsiteY2"/>
                </a:cxn>
                <a:cxn ang="0">
                  <a:pos x="connsiteX3" y="connsiteY3"/>
                </a:cxn>
              </a:cxnLst>
              <a:rect l="l" t="t" r="r" b="b"/>
              <a:pathLst>
                <a:path w="3065462" h="2548148">
                  <a:moveTo>
                    <a:pt x="0" y="0"/>
                  </a:moveTo>
                  <a:lnTo>
                    <a:pt x="3065462" y="0"/>
                  </a:lnTo>
                  <a:lnTo>
                    <a:pt x="3065462" y="2548148"/>
                  </a:lnTo>
                  <a:lnTo>
                    <a:pt x="0" y="2548148"/>
                  </a:lnTo>
                  <a:close/>
                </a:path>
              </a:pathLst>
            </a:custGeom>
          </p:spPr>
        </p:pic>
        <p:sp>
          <p:nvSpPr>
            <p:cNvPr id="8" name="五边形 7"/>
            <p:cNvSpPr/>
            <p:nvPr/>
          </p:nvSpPr>
          <p:spPr>
            <a:xfrm>
              <a:off x="1349" y="5083"/>
              <a:ext cx="3119" cy="477"/>
            </a:xfrm>
            <a:prstGeom prst="homePlate">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9" name="文本框 39"/>
            <p:cNvSpPr txBox="1">
              <a:spLocks noChangeArrowheads="1"/>
            </p:cNvSpPr>
            <p:nvPr/>
          </p:nvSpPr>
          <p:spPr bwMode="auto">
            <a:xfrm>
              <a:off x="1350" y="5026"/>
              <a:ext cx="2910"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dirty="0" smtClean="0">
                  <a:solidFill>
                    <a:schemeClr val="bg1"/>
                  </a:solidFill>
                  <a:latin typeface="微软雅黑" panose="020B0503020204020204" pitchFamily="34" charset="-122"/>
                  <a:ea typeface="微软雅黑" panose="020B0503020204020204" pitchFamily="34" charset="-122"/>
                </a:rPr>
                <a:t>实时监测环境参数</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11"/>
          <p:cNvGrpSpPr>
            <a:grpSpLocks/>
          </p:cNvGrpSpPr>
          <p:nvPr/>
        </p:nvGrpSpPr>
        <p:grpSpPr bwMode="auto">
          <a:xfrm>
            <a:off x="4716587" y="1213924"/>
            <a:ext cx="3722035" cy="4495370"/>
            <a:chOff x="4449" y="2045"/>
            <a:chExt cx="5861" cy="7077"/>
          </a:xfrm>
        </p:grpSpPr>
        <p:sp>
          <p:nvSpPr>
            <p:cNvPr id="11" name="文本框 44"/>
            <p:cNvSpPr txBox="1">
              <a:spLocks noChangeArrowheads="1"/>
            </p:cNvSpPr>
            <p:nvPr/>
          </p:nvSpPr>
          <p:spPr bwMode="auto">
            <a:xfrm>
              <a:off x="4449" y="5575"/>
              <a:ext cx="5861" cy="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zh-CN" altLang="en-US" dirty="0">
                  <a:solidFill>
                    <a:srgbClr val="00B050"/>
                  </a:solidFill>
                  <a:latin typeface="微软雅黑" panose="020B0503020204020204" pitchFamily="34" charset="-122"/>
                  <a:ea typeface="微软雅黑" panose="020B0503020204020204" pitchFamily="34" charset="-122"/>
                </a:rPr>
                <a:t>通过对采集数据的</a:t>
              </a:r>
              <a:r>
                <a:rPr lang="zh-CN" altLang="en-US" dirty="0" smtClean="0">
                  <a:solidFill>
                    <a:srgbClr val="00B050"/>
                  </a:solidFill>
                  <a:latin typeface="微软雅黑" panose="020B0503020204020204" pitchFamily="34" charset="-122"/>
                  <a:ea typeface="微软雅黑" panose="020B0503020204020204" pitchFamily="34" charset="-122"/>
                </a:rPr>
                <a:t>分析处理，当环境参数超过系统设置的阈值，触发系统发生报警，同时系统自动控制相应的执行器动作，将环境参数控制在相应的范围里，确保大棚内各项指标稳定适宜。</a:t>
              </a:r>
              <a:endParaRPr lang="zh-CN" altLang="en-US" dirty="0">
                <a:solidFill>
                  <a:srgbClr val="00B050"/>
                </a:solidFill>
                <a:latin typeface="微软雅黑" panose="020B0503020204020204" pitchFamily="34" charset="-122"/>
                <a:ea typeface="微软雅黑" panose="020B0503020204020204" pitchFamily="34" charset="-122"/>
              </a:endParaRPr>
            </a:p>
          </p:txBody>
        </p:sp>
        <p:sp>
          <p:nvSpPr>
            <p:cNvPr id="12" name="矩形 11"/>
            <p:cNvSpPr/>
            <p:nvPr/>
          </p:nvSpPr>
          <p:spPr>
            <a:xfrm>
              <a:off x="5390" y="2045"/>
              <a:ext cx="3625" cy="3369"/>
            </a:xfrm>
            <a:prstGeom prst="rect">
              <a:avLst/>
            </a:prstGeom>
            <a:solidFill>
              <a:srgbClr val="29B9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pic>
          <p:nvPicPr>
            <p:cNvPr id="13" name="图片 12"/>
            <p:cNvPicPr>
              <a:picLocks noChangeAspect="1"/>
            </p:cNvPicPr>
            <p:nvPr/>
          </p:nvPicPr>
          <p:blipFill>
            <a:blip r:embed="rId3"/>
            <a:srcRect/>
            <a:stretch>
              <a:fillRect/>
            </a:stretch>
          </p:blipFill>
          <p:spPr>
            <a:xfrm>
              <a:off x="5495" y="2164"/>
              <a:ext cx="3414" cy="3133"/>
            </a:xfrm>
            <a:custGeom>
              <a:avLst/>
              <a:gdLst>
                <a:gd name="connsiteX0" fmla="*/ 0 w 3065462"/>
                <a:gd name="connsiteY0" fmla="*/ 0 h 2548148"/>
                <a:gd name="connsiteX1" fmla="*/ 3065462 w 3065462"/>
                <a:gd name="connsiteY1" fmla="*/ 0 h 2548148"/>
                <a:gd name="connsiteX2" fmla="*/ 3065462 w 3065462"/>
                <a:gd name="connsiteY2" fmla="*/ 2548148 h 2548148"/>
                <a:gd name="connsiteX3" fmla="*/ 0 w 3065462"/>
                <a:gd name="connsiteY3" fmla="*/ 2548148 h 2548148"/>
              </a:gdLst>
              <a:ahLst/>
              <a:cxnLst>
                <a:cxn ang="0">
                  <a:pos x="connsiteX0" y="connsiteY0"/>
                </a:cxn>
                <a:cxn ang="0">
                  <a:pos x="connsiteX1" y="connsiteY1"/>
                </a:cxn>
                <a:cxn ang="0">
                  <a:pos x="connsiteX2" y="connsiteY2"/>
                </a:cxn>
                <a:cxn ang="0">
                  <a:pos x="connsiteX3" y="connsiteY3"/>
                </a:cxn>
              </a:cxnLst>
              <a:rect l="l" t="t" r="r" b="b"/>
              <a:pathLst>
                <a:path w="3065462" h="2548148">
                  <a:moveTo>
                    <a:pt x="0" y="0"/>
                  </a:moveTo>
                  <a:lnTo>
                    <a:pt x="3065462" y="0"/>
                  </a:lnTo>
                  <a:lnTo>
                    <a:pt x="3065462" y="2548148"/>
                  </a:lnTo>
                  <a:lnTo>
                    <a:pt x="0" y="2548148"/>
                  </a:lnTo>
                  <a:close/>
                </a:path>
              </a:pathLst>
            </a:custGeom>
          </p:spPr>
        </p:pic>
        <p:sp>
          <p:nvSpPr>
            <p:cNvPr id="14" name="五边形 13"/>
            <p:cNvSpPr/>
            <p:nvPr/>
          </p:nvSpPr>
          <p:spPr>
            <a:xfrm>
              <a:off x="5313" y="5079"/>
              <a:ext cx="3035" cy="477"/>
            </a:xfrm>
            <a:prstGeom prst="homePlat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5" name="文本框 5"/>
            <p:cNvSpPr txBox="1">
              <a:spLocks noChangeArrowheads="1"/>
            </p:cNvSpPr>
            <p:nvPr/>
          </p:nvSpPr>
          <p:spPr bwMode="auto">
            <a:xfrm>
              <a:off x="5217" y="5030"/>
              <a:ext cx="3305"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dirty="0" smtClean="0">
                  <a:solidFill>
                    <a:schemeClr val="bg1"/>
                  </a:solidFill>
                  <a:latin typeface="微软雅黑" panose="020B0503020204020204" pitchFamily="34" charset="-122"/>
                  <a:ea typeface="微软雅黑" panose="020B0503020204020204" pitchFamily="34" charset="-122"/>
                </a:rPr>
                <a:t>及时报警与控制</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364976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1.2 </a:t>
            </a:r>
            <a:r>
              <a:rPr lang="zh-CN" altLang="en-US" dirty="0"/>
              <a:t>项目意义</a:t>
            </a:r>
          </a:p>
        </p:txBody>
      </p:sp>
      <p:grpSp>
        <p:nvGrpSpPr>
          <p:cNvPr id="4" name="组合 23"/>
          <p:cNvGrpSpPr>
            <a:grpSpLocks/>
          </p:cNvGrpSpPr>
          <p:nvPr/>
        </p:nvGrpSpPr>
        <p:grpSpPr bwMode="auto">
          <a:xfrm>
            <a:off x="4969582" y="1209154"/>
            <a:ext cx="3676650" cy="4819650"/>
            <a:chOff x="-474" y="2060"/>
            <a:chExt cx="5790" cy="7590"/>
          </a:xfrm>
        </p:grpSpPr>
        <p:sp>
          <p:nvSpPr>
            <p:cNvPr id="5" name="矩形 4"/>
            <p:cNvSpPr/>
            <p:nvPr/>
          </p:nvSpPr>
          <p:spPr>
            <a:xfrm>
              <a:off x="636" y="2060"/>
              <a:ext cx="3622" cy="3370"/>
            </a:xfrm>
            <a:prstGeom prst="rect">
              <a:avLst/>
            </a:prstGeom>
            <a:solidFill>
              <a:srgbClr val="F47264"/>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6" name="文本框 13"/>
            <p:cNvSpPr txBox="1">
              <a:spLocks noChangeArrowheads="1"/>
            </p:cNvSpPr>
            <p:nvPr/>
          </p:nvSpPr>
          <p:spPr bwMode="auto">
            <a:xfrm>
              <a:off x="-474" y="5590"/>
              <a:ext cx="5790" cy="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zh-CN" altLang="en-US" dirty="0">
                  <a:solidFill>
                    <a:srgbClr val="00B050"/>
                  </a:solidFill>
                  <a:latin typeface="微软雅黑" panose="020B0503020204020204" pitchFamily="34" charset="-122"/>
                  <a:ea typeface="微软雅黑" panose="020B0503020204020204" pitchFamily="34" charset="-122"/>
                </a:rPr>
                <a:t>中科院等离子体所高度重视大科学工程项目及其衍生技术的应用和发展，积极促进科技成果的转移转化与产业化，为国民经济发展做出贡献。同时，通过转移转化项目的实施，提升一批相关人员的专业知识与技能。</a:t>
              </a:r>
            </a:p>
          </p:txBody>
        </p:sp>
        <p:pic>
          <p:nvPicPr>
            <p:cNvPr id="7" name="图片 6"/>
            <p:cNvPicPr>
              <a:picLocks noChangeAspect="1"/>
            </p:cNvPicPr>
            <p:nvPr/>
          </p:nvPicPr>
          <p:blipFill>
            <a:blip r:embed="rId2"/>
            <a:srcRect/>
            <a:stretch>
              <a:fillRect/>
            </a:stretch>
          </p:blipFill>
          <p:spPr>
            <a:xfrm>
              <a:off x="788" y="2154"/>
              <a:ext cx="3309" cy="3181"/>
            </a:xfrm>
            <a:custGeom>
              <a:avLst/>
              <a:gdLst>
                <a:gd name="connsiteX0" fmla="*/ 0 w 3065462"/>
                <a:gd name="connsiteY0" fmla="*/ 0 h 2548148"/>
                <a:gd name="connsiteX1" fmla="*/ 3065462 w 3065462"/>
                <a:gd name="connsiteY1" fmla="*/ 0 h 2548148"/>
                <a:gd name="connsiteX2" fmla="*/ 3065462 w 3065462"/>
                <a:gd name="connsiteY2" fmla="*/ 2548148 h 2548148"/>
                <a:gd name="connsiteX3" fmla="*/ 0 w 3065462"/>
                <a:gd name="connsiteY3" fmla="*/ 2548148 h 2548148"/>
              </a:gdLst>
              <a:ahLst/>
              <a:cxnLst>
                <a:cxn ang="0">
                  <a:pos x="connsiteX0" y="connsiteY0"/>
                </a:cxn>
                <a:cxn ang="0">
                  <a:pos x="connsiteX1" y="connsiteY1"/>
                </a:cxn>
                <a:cxn ang="0">
                  <a:pos x="connsiteX2" y="connsiteY2"/>
                </a:cxn>
                <a:cxn ang="0">
                  <a:pos x="connsiteX3" y="connsiteY3"/>
                </a:cxn>
              </a:cxnLst>
              <a:rect l="l" t="t" r="r" b="b"/>
              <a:pathLst>
                <a:path w="3065462" h="2548148">
                  <a:moveTo>
                    <a:pt x="0" y="0"/>
                  </a:moveTo>
                  <a:lnTo>
                    <a:pt x="3065462" y="0"/>
                  </a:lnTo>
                  <a:lnTo>
                    <a:pt x="3065462" y="2548148"/>
                  </a:lnTo>
                  <a:lnTo>
                    <a:pt x="0" y="2548148"/>
                  </a:lnTo>
                  <a:close/>
                </a:path>
              </a:pathLst>
            </a:custGeom>
          </p:spPr>
        </p:pic>
        <p:sp>
          <p:nvSpPr>
            <p:cNvPr id="8" name="五边形 7"/>
            <p:cNvSpPr/>
            <p:nvPr/>
          </p:nvSpPr>
          <p:spPr>
            <a:xfrm>
              <a:off x="558" y="5095"/>
              <a:ext cx="3319" cy="478"/>
            </a:xfrm>
            <a:prstGeom prst="homePlate">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1600" b="1" dirty="0">
                  <a:solidFill>
                    <a:schemeClr val="bg1"/>
                  </a:solidFill>
                  <a:latin typeface="微软雅黑" panose="020B0503020204020204" pitchFamily="34" charset="-122"/>
                  <a:ea typeface="微软雅黑" panose="020B0503020204020204" pitchFamily="34" charset="-122"/>
                </a:rPr>
                <a:t>技术转化与人才培养</a:t>
              </a:r>
            </a:p>
          </p:txBody>
        </p:sp>
        <p:sp>
          <p:nvSpPr>
            <p:cNvPr id="9" name="文本框 16"/>
            <p:cNvSpPr txBox="1">
              <a:spLocks noChangeArrowheads="1"/>
            </p:cNvSpPr>
            <p:nvPr/>
          </p:nvSpPr>
          <p:spPr bwMode="auto">
            <a:xfrm>
              <a:off x="1306" y="4650"/>
              <a:ext cx="2571"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10"/>
          <p:cNvGrpSpPr>
            <a:grpSpLocks/>
          </p:cNvGrpSpPr>
          <p:nvPr/>
        </p:nvGrpSpPr>
        <p:grpSpPr bwMode="auto">
          <a:xfrm>
            <a:off x="592683" y="1209154"/>
            <a:ext cx="3438525" cy="4472493"/>
            <a:chOff x="9550" y="2045"/>
            <a:chExt cx="4758" cy="7042"/>
          </a:xfrm>
        </p:grpSpPr>
        <p:sp>
          <p:nvSpPr>
            <p:cNvPr id="11" name="矩形 10"/>
            <p:cNvSpPr/>
            <p:nvPr/>
          </p:nvSpPr>
          <p:spPr>
            <a:xfrm>
              <a:off x="10176" y="2045"/>
              <a:ext cx="3530" cy="3369"/>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pic>
          <p:nvPicPr>
            <p:cNvPr id="12" name="图片 11"/>
            <p:cNvPicPr>
              <a:picLocks noChangeAspect="1"/>
            </p:cNvPicPr>
            <p:nvPr/>
          </p:nvPicPr>
          <p:blipFill>
            <a:blip r:embed="rId3"/>
            <a:srcRect/>
            <a:stretch>
              <a:fillRect/>
            </a:stretch>
          </p:blipFill>
          <p:spPr>
            <a:xfrm>
              <a:off x="10333" y="2132"/>
              <a:ext cx="3228" cy="3141"/>
            </a:xfrm>
            <a:custGeom>
              <a:avLst/>
              <a:gdLst>
                <a:gd name="connsiteX0" fmla="*/ 0 w 3065462"/>
                <a:gd name="connsiteY0" fmla="*/ 0 h 2548148"/>
                <a:gd name="connsiteX1" fmla="*/ 3065462 w 3065462"/>
                <a:gd name="connsiteY1" fmla="*/ 0 h 2548148"/>
                <a:gd name="connsiteX2" fmla="*/ 3065462 w 3065462"/>
                <a:gd name="connsiteY2" fmla="*/ 2548148 h 2548148"/>
                <a:gd name="connsiteX3" fmla="*/ 0 w 3065462"/>
                <a:gd name="connsiteY3" fmla="*/ 2548148 h 2548148"/>
              </a:gdLst>
              <a:ahLst/>
              <a:cxnLst>
                <a:cxn ang="0">
                  <a:pos x="connsiteX0" y="connsiteY0"/>
                </a:cxn>
                <a:cxn ang="0">
                  <a:pos x="connsiteX1" y="connsiteY1"/>
                </a:cxn>
                <a:cxn ang="0">
                  <a:pos x="connsiteX2" y="connsiteY2"/>
                </a:cxn>
                <a:cxn ang="0">
                  <a:pos x="connsiteX3" y="connsiteY3"/>
                </a:cxn>
              </a:cxnLst>
              <a:rect l="l" t="t" r="r" b="b"/>
              <a:pathLst>
                <a:path w="3065462" h="2548148">
                  <a:moveTo>
                    <a:pt x="0" y="0"/>
                  </a:moveTo>
                  <a:lnTo>
                    <a:pt x="3065462" y="0"/>
                  </a:lnTo>
                  <a:lnTo>
                    <a:pt x="3065462" y="2548148"/>
                  </a:lnTo>
                  <a:lnTo>
                    <a:pt x="0" y="2548148"/>
                  </a:lnTo>
                  <a:close/>
                </a:path>
              </a:pathLst>
            </a:custGeom>
            <a:solidFill>
              <a:schemeClr val="bg1"/>
            </a:solidFill>
            <a:ln>
              <a:solidFill>
                <a:schemeClr val="accent1">
                  <a:lumMod val="75000"/>
                </a:schemeClr>
              </a:solidFill>
            </a:ln>
          </p:spPr>
        </p:pic>
        <p:sp>
          <p:nvSpPr>
            <p:cNvPr id="13" name="五边形 12"/>
            <p:cNvSpPr/>
            <p:nvPr/>
          </p:nvSpPr>
          <p:spPr>
            <a:xfrm>
              <a:off x="10064" y="5079"/>
              <a:ext cx="3287" cy="477"/>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4" name="文本框 9"/>
            <p:cNvSpPr txBox="1">
              <a:spLocks noChangeArrowheads="1"/>
            </p:cNvSpPr>
            <p:nvPr/>
          </p:nvSpPr>
          <p:spPr bwMode="auto">
            <a:xfrm>
              <a:off x="10002" y="5051"/>
              <a:ext cx="3411"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dirty="0" smtClean="0">
                  <a:solidFill>
                    <a:schemeClr val="bg1"/>
                  </a:solidFill>
                  <a:latin typeface="微软雅黑" panose="020B0503020204020204" pitchFamily="34" charset="-122"/>
                  <a:ea typeface="微软雅黑" panose="020B0503020204020204" pitchFamily="34" charset="-122"/>
                </a:rPr>
                <a:t>利用新能源，实现可持续</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5" name="文本框 21"/>
            <p:cNvSpPr txBox="1">
              <a:spLocks noChangeArrowheads="1"/>
            </p:cNvSpPr>
            <p:nvPr/>
          </p:nvSpPr>
          <p:spPr bwMode="auto">
            <a:xfrm>
              <a:off x="9550" y="5540"/>
              <a:ext cx="4758" cy="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zh-CN" altLang="en-US" dirty="0" smtClean="0">
                  <a:solidFill>
                    <a:srgbClr val="00B050"/>
                  </a:solidFill>
                  <a:latin typeface="微软雅黑" panose="020B0503020204020204" pitchFamily="34" charset="-122"/>
                  <a:ea typeface="微软雅黑" panose="020B0503020204020204" pitchFamily="34" charset="-122"/>
                </a:rPr>
                <a:t>通过将太阳能与风电并入系统，同时利用海水淡化机将海水转化，不仅有效的缓解了智慧农业的用电紧张状况，同时为海岛智慧农业的可持续发展提供了可能。</a:t>
              </a:r>
              <a:endParaRPr lang="zh-CN" altLang="en-US" dirty="0">
                <a:solidFill>
                  <a:srgbClr val="00B050"/>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600731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endParaRPr lang="zh-CN" altLang="en-US"/>
          </a:p>
        </p:txBody>
      </p:sp>
      <p:sp>
        <p:nvSpPr>
          <p:cNvPr id="4" name="Text Placeholder 3"/>
          <p:cNvSpPr txBox="1">
            <a:spLocks noChangeArrowheads="1"/>
          </p:cNvSpPr>
          <p:nvPr/>
        </p:nvSpPr>
        <p:spPr bwMode="auto">
          <a:xfrm>
            <a:off x="2031340" y="2427727"/>
            <a:ext cx="1625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en-US" sz="11500" b="1" dirty="0" smtClean="0">
                <a:solidFill>
                  <a:srgbClr val="29B9A6"/>
                </a:solidFill>
                <a:latin typeface="Arial" panose="020B0604020202020204" pitchFamily="34" charset="0"/>
              </a:rPr>
              <a:t>02</a:t>
            </a:r>
            <a:endParaRPr lang="en-US" altLang="en-US" sz="11500" b="1" dirty="0">
              <a:solidFill>
                <a:srgbClr val="29B9A6"/>
              </a:solidFill>
              <a:latin typeface="Arial" panose="020B0604020202020204" pitchFamily="34" charset="0"/>
            </a:endParaRPr>
          </a:p>
        </p:txBody>
      </p:sp>
      <p:sp>
        <p:nvSpPr>
          <p:cNvPr id="5" name="文本框 48"/>
          <p:cNvSpPr txBox="1">
            <a:spLocks noChangeArrowheads="1"/>
          </p:cNvSpPr>
          <p:nvPr/>
        </p:nvSpPr>
        <p:spPr bwMode="auto">
          <a:xfrm>
            <a:off x="3871865" y="3132922"/>
            <a:ext cx="2248277" cy="707886"/>
          </a:xfrm>
          <a:prstGeom prst="rect">
            <a:avLst/>
          </a:prstGeom>
          <a:solidFill>
            <a:srgbClr val="0070C0"/>
          </a:solidFill>
          <a:ln>
            <a:noFill/>
          </a:ln>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000" b="1" dirty="0" smtClean="0">
                <a:solidFill>
                  <a:schemeClr val="bg1"/>
                </a:solidFill>
                <a:latin typeface="微软雅黑" panose="020B0503020204020204" pitchFamily="34" charset="-122"/>
                <a:ea typeface="微软雅黑" panose="020B0503020204020204" pitchFamily="34" charset="-122"/>
              </a:rPr>
              <a:t>需求分析</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6" name="文本框 49"/>
          <p:cNvSpPr txBox="1">
            <a:spLocks noChangeArrowheads="1"/>
          </p:cNvSpPr>
          <p:nvPr/>
        </p:nvSpPr>
        <p:spPr bwMode="auto">
          <a:xfrm>
            <a:off x="3871865" y="2736047"/>
            <a:ext cx="2371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b="1" i="1" dirty="0">
                <a:latin typeface="Arial" panose="020B0604020202020204" pitchFamily="34" charset="0"/>
              </a:rPr>
              <a:t>Part </a:t>
            </a:r>
            <a:r>
              <a:rPr lang="en-US" altLang="zh-CN" sz="2000" b="1" i="1" dirty="0" smtClean="0">
                <a:latin typeface="Arial" panose="020B0604020202020204" pitchFamily="34" charset="0"/>
              </a:rPr>
              <a:t>Two</a:t>
            </a:r>
            <a:endParaRPr lang="en-US" altLang="zh-CN" sz="2000" b="1" i="1" dirty="0">
              <a:latin typeface="Arial" panose="020B0604020202020204" pitchFamily="34" charset="0"/>
            </a:endParaRPr>
          </a:p>
        </p:txBody>
      </p:sp>
    </p:spTree>
    <p:extLst>
      <p:ext uri="{BB962C8B-B14F-4D97-AF65-F5344CB8AC3E}">
        <p14:creationId xmlns:p14="http://schemas.microsoft.com/office/powerpoint/2010/main" val="1357810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2 </a:t>
            </a:r>
            <a:r>
              <a:rPr lang="zh-CN" altLang="en-US" dirty="0" smtClean="0"/>
              <a:t>预期功能</a:t>
            </a:r>
            <a:endParaRPr lang="zh-CN" altLang="en-US" dirty="0"/>
          </a:p>
        </p:txBody>
      </p:sp>
      <p:sp>
        <p:nvSpPr>
          <p:cNvPr id="4" name="文本框 41"/>
          <p:cNvSpPr txBox="1">
            <a:spLocks noChangeArrowheads="1"/>
          </p:cNvSpPr>
          <p:nvPr/>
        </p:nvSpPr>
        <p:spPr bwMode="auto">
          <a:xfrm>
            <a:off x="811763" y="2205774"/>
            <a:ext cx="20008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smtClean="0">
                <a:latin typeface="微软雅黑" panose="020B0503020204020204" pitchFamily="34" charset="-122"/>
                <a:ea typeface="微软雅黑" panose="020B0503020204020204" pitchFamily="34" charset="-122"/>
              </a:rPr>
              <a:t>数据采集与监控</a:t>
            </a:r>
            <a:endParaRPr lang="zh-CN" altLang="en-US" sz="2000" b="1" dirty="0">
              <a:latin typeface="微软雅黑" panose="020B0503020204020204" pitchFamily="34" charset="-122"/>
              <a:ea typeface="微软雅黑" panose="020B0503020204020204" pitchFamily="34" charset="-122"/>
            </a:endParaRPr>
          </a:p>
        </p:txBody>
      </p:sp>
      <p:sp>
        <p:nvSpPr>
          <p:cNvPr id="5" name="Round Same Side Corner Rectangle 154"/>
          <p:cNvSpPr/>
          <p:nvPr/>
        </p:nvSpPr>
        <p:spPr>
          <a:xfrm>
            <a:off x="777168" y="2189776"/>
            <a:ext cx="2051050" cy="419100"/>
          </a:xfrm>
          <a:prstGeom prst="round2SameRect">
            <a:avLst/>
          </a:prstGeom>
          <a:noFill/>
          <a:ln w="28575">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en-US" sz="1200" b="1" noProof="1">
              <a:solidFill>
                <a:schemeClr val="tx1">
                  <a:lumMod val="75000"/>
                  <a:lumOff val="25000"/>
                </a:schemeClr>
              </a:solidFill>
            </a:endParaRPr>
          </a:p>
        </p:txBody>
      </p:sp>
      <p:sp>
        <p:nvSpPr>
          <p:cNvPr id="6" name="Freeform 57"/>
          <p:cNvSpPr>
            <a:spLocks noEditPoints="1" noChangeArrowheads="1"/>
          </p:cNvSpPr>
          <p:nvPr/>
        </p:nvSpPr>
        <p:spPr bwMode="auto">
          <a:xfrm>
            <a:off x="1561392" y="1378837"/>
            <a:ext cx="406400" cy="406400"/>
          </a:xfrm>
          <a:custGeom>
            <a:avLst/>
            <a:gdLst>
              <a:gd name="T0" fmla="*/ 2147483647 w 55"/>
              <a:gd name="T1" fmla="*/ 1692559942 h 55"/>
              <a:gd name="T2" fmla="*/ 2147483647 w 55"/>
              <a:gd name="T3" fmla="*/ 1801755927 h 55"/>
              <a:gd name="T4" fmla="*/ 2147483647 w 55"/>
              <a:gd name="T5" fmla="*/ 1856353920 h 55"/>
              <a:gd name="T6" fmla="*/ 2147483647 w 55"/>
              <a:gd name="T7" fmla="*/ 2020147898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020147898 w 55"/>
              <a:gd name="T19" fmla="*/ 2147483647 h 55"/>
              <a:gd name="T20" fmla="*/ 1801755927 w 55"/>
              <a:gd name="T21" fmla="*/ 2147483647 h 55"/>
              <a:gd name="T22" fmla="*/ 1747157935 w 55"/>
              <a:gd name="T23" fmla="*/ 2147483647 h 55"/>
              <a:gd name="T24" fmla="*/ 1692559942 w 55"/>
              <a:gd name="T25" fmla="*/ 2147483647 h 55"/>
              <a:gd name="T26" fmla="*/ 1255768611 w 55"/>
              <a:gd name="T27" fmla="*/ 2147483647 h 55"/>
              <a:gd name="T28" fmla="*/ 1201170618 w 55"/>
              <a:gd name="T29" fmla="*/ 2147483647 h 55"/>
              <a:gd name="T30" fmla="*/ 1146572625 w 55"/>
              <a:gd name="T31" fmla="*/ 2147483647 h 55"/>
              <a:gd name="T32" fmla="*/ 982778647 w 55"/>
              <a:gd name="T33" fmla="*/ 2147483647 h 55"/>
              <a:gd name="T34" fmla="*/ 709781295 w 55"/>
              <a:gd name="T35" fmla="*/ 2147483647 h 55"/>
              <a:gd name="T36" fmla="*/ 655183302 w 55"/>
              <a:gd name="T37" fmla="*/ 2147483647 h 55"/>
              <a:gd name="T38" fmla="*/ 600585309 w 55"/>
              <a:gd name="T39" fmla="*/ 2147483647 h 55"/>
              <a:gd name="T40" fmla="*/ 272989964 w 55"/>
              <a:gd name="T41" fmla="*/ 2147483647 h 55"/>
              <a:gd name="T42" fmla="*/ 272989964 w 55"/>
              <a:gd name="T43" fmla="*/ 2147483647 h 55"/>
              <a:gd name="T44" fmla="*/ 272989964 w 55"/>
              <a:gd name="T45" fmla="*/ 2147483647 h 55"/>
              <a:gd name="T46" fmla="*/ 491389324 w 55"/>
              <a:gd name="T47" fmla="*/ 2020147898 h 55"/>
              <a:gd name="T48" fmla="*/ 382193338 w 55"/>
              <a:gd name="T49" fmla="*/ 1801755927 h 55"/>
              <a:gd name="T50" fmla="*/ 54597993 w 55"/>
              <a:gd name="T51" fmla="*/ 1801755927 h 55"/>
              <a:gd name="T52" fmla="*/ 0 w 55"/>
              <a:gd name="T53" fmla="*/ 1692559942 h 55"/>
              <a:gd name="T54" fmla="*/ 0 w 55"/>
              <a:gd name="T55" fmla="*/ 1255768611 h 55"/>
              <a:gd name="T56" fmla="*/ 54597993 w 55"/>
              <a:gd name="T57" fmla="*/ 1201170618 h 55"/>
              <a:gd name="T58" fmla="*/ 382193338 w 55"/>
              <a:gd name="T59" fmla="*/ 1146572625 h 55"/>
              <a:gd name="T60" fmla="*/ 491389324 w 55"/>
              <a:gd name="T61" fmla="*/ 982778647 h 55"/>
              <a:gd name="T62" fmla="*/ 272989964 w 55"/>
              <a:gd name="T63" fmla="*/ 709781295 h 55"/>
              <a:gd name="T64" fmla="*/ 272989964 w 55"/>
              <a:gd name="T65" fmla="*/ 655183302 h 55"/>
              <a:gd name="T66" fmla="*/ 272989964 w 55"/>
              <a:gd name="T67" fmla="*/ 600585309 h 55"/>
              <a:gd name="T68" fmla="*/ 655183302 w 55"/>
              <a:gd name="T69" fmla="*/ 272989964 h 55"/>
              <a:gd name="T70" fmla="*/ 709781295 w 55"/>
              <a:gd name="T71" fmla="*/ 272989964 h 55"/>
              <a:gd name="T72" fmla="*/ 982778647 w 55"/>
              <a:gd name="T73" fmla="*/ 491389324 h 55"/>
              <a:gd name="T74" fmla="*/ 1146572625 w 55"/>
              <a:gd name="T75" fmla="*/ 436791331 h 55"/>
              <a:gd name="T76" fmla="*/ 1201170618 w 55"/>
              <a:gd name="T77" fmla="*/ 54597993 h 55"/>
              <a:gd name="T78" fmla="*/ 1255768611 w 55"/>
              <a:gd name="T79" fmla="*/ 0 h 55"/>
              <a:gd name="T80" fmla="*/ 1692559942 w 55"/>
              <a:gd name="T81" fmla="*/ 0 h 55"/>
              <a:gd name="T82" fmla="*/ 1747157935 w 55"/>
              <a:gd name="T83" fmla="*/ 54597993 h 55"/>
              <a:gd name="T84" fmla="*/ 1801755927 w 55"/>
              <a:gd name="T85" fmla="*/ 436791331 h 55"/>
              <a:gd name="T86" fmla="*/ 2020147898 w 55"/>
              <a:gd name="T87" fmla="*/ 491389324 h 55"/>
              <a:gd name="T88" fmla="*/ 2147483647 w 55"/>
              <a:gd name="T89" fmla="*/ 272989964 h 55"/>
              <a:gd name="T90" fmla="*/ 2147483647 w 55"/>
              <a:gd name="T91" fmla="*/ 272989964 h 55"/>
              <a:gd name="T92" fmla="*/ 2147483647 w 55"/>
              <a:gd name="T93" fmla="*/ 272989964 h 55"/>
              <a:gd name="T94" fmla="*/ 2147483647 w 55"/>
              <a:gd name="T95" fmla="*/ 600585309 h 55"/>
              <a:gd name="T96" fmla="*/ 2147483647 w 55"/>
              <a:gd name="T97" fmla="*/ 655183302 h 55"/>
              <a:gd name="T98" fmla="*/ 2147483647 w 55"/>
              <a:gd name="T99" fmla="*/ 709781295 h 55"/>
              <a:gd name="T100" fmla="*/ 2147483647 w 55"/>
              <a:gd name="T101" fmla="*/ 982778647 h 55"/>
              <a:gd name="T102" fmla="*/ 2147483647 w 55"/>
              <a:gd name="T103" fmla="*/ 1146572625 h 55"/>
              <a:gd name="T104" fmla="*/ 2147483647 w 55"/>
              <a:gd name="T105" fmla="*/ 1201170618 h 55"/>
              <a:gd name="T106" fmla="*/ 2147483647 w 55"/>
              <a:gd name="T107" fmla="*/ 1255768611 h 55"/>
              <a:gd name="T108" fmla="*/ 2147483647 w 55"/>
              <a:gd name="T109" fmla="*/ 1692559942 h 55"/>
              <a:gd name="T110" fmla="*/ 1474160582 w 55"/>
              <a:gd name="T111" fmla="*/ 982778647 h 55"/>
              <a:gd name="T112" fmla="*/ 982778647 w 55"/>
              <a:gd name="T113" fmla="*/ 1474160582 h 55"/>
              <a:gd name="T114" fmla="*/ 1474160582 w 55"/>
              <a:gd name="T115" fmla="*/ 1965549905 h 55"/>
              <a:gd name="T116" fmla="*/ 1965549905 w 55"/>
              <a:gd name="T117" fmla="*/ 1474160582 h 55"/>
              <a:gd name="T118" fmla="*/ 1474160582 w 55"/>
              <a:gd name="T119" fmla="*/ 982778647 h 5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rgbClr val="F4726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 name="圆角矩形 6"/>
          <p:cNvSpPr/>
          <p:nvPr/>
        </p:nvSpPr>
        <p:spPr>
          <a:xfrm>
            <a:off x="3476531" y="1378837"/>
            <a:ext cx="4852657" cy="1217399"/>
          </a:xfrm>
          <a:prstGeom prst="roundRect">
            <a:avLst>
              <a:gd name="adj" fmla="val 10448"/>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文本框 70"/>
          <p:cNvSpPr txBox="1">
            <a:spLocks noChangeArrowheads="1"/>
          </p:cNvSpPr>
          <p:nvPr/>
        </p:nvSpPr>
        <p:spPr bwMode="auto">
          <a:xfrm>
            <a:off x="713794" y="4587291"/>
            <a:ext cx="20579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smtClean="0">
                <a:latin typeface="微软雅黑" panose="020B0503020204020204" pitchFamily="34" charset="-122"/>
                <a:ea typeface="微软雅黑" panose="020B0503020204020204" pitchFamily="34" charset="-122"/>
              </a:rPr>
              <a:t>  用户身份认证</a:t>
            </a:r>
            <a:endParaRPr lang="zh-CN" altLang="en-US" sz="2000" b="1" dirty="0">
              <a:latin typeface="微软雅黑" panose="020B0503020204020204" pitchFamily="34" charset="-122"/>
              <a:ea typeface="微软雅黑" panose="020B0503020204020204" pitchFamily="34" charset="-122"/>
            </a:endParaRPr>
          </a:p>
        </p:txBody>
      </p:sp>
      <p:sp>
        <p:nvSpPr>
          <p:cNvPr id="9" name="Round Same Side Corner Rectangle 154"/>
          <p:cNvSpPr/>
          <p:nvPr/>
        </p:nvSpPr>
        <p:spPr>
          <a:xfrm>
            <a:off x="713793" y="4577796"/>
            <a:ext cx="2051050" cy="419100"/>
          </a:xfrm>
          <a:prstGeom prst="round2SameRect">
            <a:avLst/>
          </a:prstGeom>
          <a:noFill/>
          <a:ln w="28575">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en-US" sz="1200" b="1" noProof="1">
              <a:solidFill>
                <a:schemeClr val="tx1">
                  <a:lumMod val="75000"/>
                  <a:lumOff val="25000"/>
                </a:schemeClr>
              </a:solidFill>
            </a:endParaRPr>
          </a:p>
        </p:txBody>
      </p:sp>
      <p:sp>
        <p:nvSpPr>
          <p:cNvPr id="10" name="Freeform 178"/>
          <p:cNvSpPr>
            <a:spLocks noEditPoints="1" noChangeArrowheads="1"/>
          </p:cNvSpPr>
          <p:nvPr/>
        </p:nvSpPr>
        <p:spPr bwMode="auto">
          <a:xfrm>
            <a:off x="1518530" y="3766113"/>
            <a:ext cx="492125" cy="323850"/>
          </a:xfrm>
          <a:custGeom>
            <a:avLst/>
            <a:gdLst>
              <a:gd name="T0" fmla="*/ 1532829213 w 158"/>
              <a:gd name="T1" fmla="*/ 881334643 h 119"/>
              <a:gd name="T2" fmla="*/ 0 w 158"/>
              <a:gd name="T3" fmla="*/ 881334643 h 119"/>
              <a:gd name="T4" fmla="*/ 0 w 158"/>
              <a:gd name="T5" fmla="*/ 0 h 119"/>
              <a:gd name="T6" fmla="*/ 87311696 w 158"/>
              <a:gd name="T7" fmla="*/ 0 h 119"/>
              <a:gd name="T8" fmla="*/ 87311696 w 158"/>
              <a:gd name="T9" fmla="*/ 799865957 h 119"/>
              <a:gd name="T10" fmla="*/ 1532829213 w 158"/>
              <a:gd name="T11" fmla="*/ 799865957 h 119"/>
              <a:gd name="T12" fmla="*/ 1532829213 w 158"/>
              <a:gd name="T13" fmla="*/ 881334643 h 119"/>
              <a:gd name="T14" fmla="*/ 485073285 w 158"/>
              <a:gd name="T15" fmla="*/ 733210007 h 119"/>
              <a:gd name="T16" fmla="*/ 281342879 w 158"/>
              <a:gd name="T17" fmla="*/ 733210007 h 119"/>
              <a:gd name="T18" fmla="*/ 281342879 w 158"/>
              <a:gd name="T19" fmla="*/ 444371186 h 119"/>
              <a:gd name="T20" fmla="*/ 485073285 w 158"/>
              <a:gd name="T21" fmla="*/ 444371186 h 119"/>
              <a:gd name="T22" fmla="*/ 485073285 w 158"/>
              <a:gd name="T23" fmla="*/ 733210007 h 119"/>
              <a:gd name="T24" fmla="*/ 756713826 w 158"/>
              <a:gd name="T25" fmla="*/ 733210007 h 119"/>
              <a:gd name="T26" fmla="*/ 572384981 w 158"/>
              <a:gd name="T27" fmla="*/ 733210007 h 119"/>
              <a:gd name="T28" fmla="*/ 572384981 w 158"/>
              <a:gd name="T29" fmla="*/ 140716907 h 119"/>
              <a:gd name="T30" fmla="*/ 756713826 w 158"/>
              <a:gd name="T31" fmla="*/ 140716907 h 119"/>
              <a:gd name="T32" fmla="*/ 756713826 w 158"/>
              <a:gd name="T33" fmla="*/ 733210007 h 119"/>
              <a:gd name="T34" fmla="*/ 1057458266 w 158"/>
              <a:gd name="T35" fmla="*/ 733210007 h 119"/>
              <a:gd name="T36" fmla="*/ 863430198 w 158"/>
              <a:gd name="T37" fmla="*/ 733210007 h 119"/>
              <a:gd name="T38" fmla="*/ 863430198 w 158"/>
              <a:gd name="T39" fmla="*/ 288841543 h 119"/>
              <a:gd name="T40" fmla="*/ 1057458266 w 158"/>
              <a:gd name="T41" fmla="*/ 288841543 h 119"/>
              <a:gd name="T42" fmla="*/ 1057458266 w 158"/>
              <a:gd name="T43" fmla="*/ 733210007 h 119"/>
              <a:gd name="T44" fmla="*/ 1348500368 w 158"/>
              <a:gd name="T45" fmla="*/ 733210007 h 119"/>
              <a:gd name="T46" fmla="*/ 1154472300 w 158"/>
              <a:gd name="T47" fmla="*/ 733210007 h 119"/>
              <a:gd name="T48" fmla="*/ 1154472300 w 158"/>
              <a:gd name="T49" fmla="*/ 81468686 h 119"/>
              <a:gd name="T50" fmla="*/ 1348500368 w 158"/>
              <a:gd name="T51" fmla="*/ 81468686 h 119"/>
              <a:gd name="T52" fmla="*/ 1348500368 w 158"/>
              <a:gd name="T53" fmla="*/ 733210007 h 1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29B9A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圆角矩形 10"/>
          <p:cNvSpPr/>
          <p:nvPr/>
        </p:nvSpPr>
        <p:spPr>
          <a:xfrm>
            <a:off x="3476531" y="3766113"/>
            <a:ext cx="4852657" cy="1299516"/>
          </a:xfrm>
          <a:prstGeom prst="roundRect">
            <a:avLst>
              <a:gd name="adj" fmla="val 10448"/>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609646" y="1399864"/>
            <a:ext cx="4586425" cy="1200329"/>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rPr>
              <a:t>下位机可</a:t>
            </a:r>
            <a:r>
              <a:rPr lang="en-US" altLang="zh-CN" dirty="0" smtClean="0">
                <a:latin typeface="微软雅黑" panose="020B0503020204020204" pitchFamily="34" charset="-122"/>
                <a:ea typeface="微软雅黑" panose="020B0503020204020204" pitchFamily="34" charset="-122"/>
              </a:rPr>
              <a:t>24</a:t>
            </a:r>
            <a:r>
              <a:rPr lang="zh-CN" altLang="en-US" dirty="0" smtClean="0">
                <a:latin typeface="微软雅黑" panose="020B0503020204020204" pitchFamily="34" charset="-122"/>
                <a:ea typeface="微软雅黑" panose="020B0503020204020204" pitchFamily="34" charset="-122"/>
              </a:rPr>
              <a:t>小时不间断采集温室大棚的环境参数和运行状态，同时自动控制相应的执行器动作，确保大棚内部环境稳定。通过上位机界面进行数据的显示控制。</a:t>
            </a:r>
            <a:endParaRPr lang="zh-CN" altLang="en-US"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3476531" y="3954206"/>
            <a:ext cx="4895892" cy="923330"/>
          </a:xfrm>
          <a:prstGeom prst="rect">
            <a:avLst/>
          </a:prstGeom>
          <a:noFill/>
        </p:spPr>
        <p:txBody>
          <a:bodyPr wrap="none" rtlCol="0">
            <a:spAutoFit/>
          </a:bodyPr>
          <a:lstStyle/>
          <a:p>
            <a:r>
              <a:rPr lang="zh-CN" altLang="en-US" dirty="0" smtClean="0">
                <a:latin typeface="微软雅黑" panose="020B0503020204020204" pitchFamily="34" charset="-122"/>
                <a:ea typeface="微软雅黑" panose="020B0503020204020204" pitchFamily="34" charset="-122"/>
              </a:rPr>
              <a:t>通过登陆界面，输入账号密码，与</a:t>
            </a:r>
            <a:r>
              <a:rPr lang="en-US" altLang="zh-CN" dirty="0" smtClean="0">
                <a:latin typeface="微软雅黑" panose="020B0503020204020204" pitchFamily="34" charset="-122"/>
                <a:ea typeface="微软雅黑" panose="020B0503020204020204" pitchFamily="34" charset="-122"/>
              </a:rPr>
              <a:t>MySQL</a:t>
            </a:r>
            <a:r>
              <a:rPr lang="zh-CN" altLang="en-US" dirty="0" smtClean="0">
                <a:latin typeface="微软雅黑" panose="020B0503020204020204" pitchFamily="34" charset="-122"/>
                <a:ea typeface="微软雅黑" panose="020B0503020204020204" pitchFamily="34" charset="-122"/>
              </a:rPr>
              <a:t>数据</a:t>
            </a:r>
            <a:endParaRPr lang="en-US" altLang="zh-CN" dirty="0" smtClean="0">
              <a:latin typeface="微软雅黑" panose="020B0503020204020204" pitchFamily="34" charset="-122"/>
              <a:ea typeface="微软雅黑" panose="020B0503020204020204" pitchFamily="34" charset="-122"/>
            </a:endParaRPr>
          </a:p>
          <a:p>
            <a:r>
              <a:rPr lang="zh-CN" altLang="en-US" dirty="0" smtClean="0">
                <a:latin typeface="微软雅黑" panose="020B0503020204020204" pitchFamily="34" charset="-122"/>
                <a:ea typeface="微软雅黑" panose="020B0503020204020204" pitchFamily="34" charset="-122"/>
              </a:rPr>
              <a:t>库的数据进行比对，成功则进入系统。同时管</a:t>
            </a:r>
            <a:endParaRPr lang="en-US" altLang="zh-CN" dirty="0" smtClean="0">
              <a:latin typeface="微软雅黑" panose="020B0503020204020204" pitchFamily="34" charset="-122"/>
              <a:ea typeface="微软雅黑" panose="020B0503020204020204" pitchFamily="34" charset="-122"/>
            </a:endParaRPr>
          </a:p>
          <a:p>
            <a:r>
              <a:rPr lang="zh-CN" altLang="en-US" dirty="0" smtClean="0">
                <a:latin typeface="微软雅黑" panose="020B0503020204020204" pitchFamily="34" charset="-122"/>
                <a:ea typeface="微软雅黑" panose="020B0503020204020204" pitchFamily="34" charset="-122"/>
              </a:rPr>
              <a:t>理员权限可进行账户管理操作。</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75496382"/>
      </p:ext>
    </p:extLst>
  </p:cSld>
  <p:clrMapOvr>
    <a:masterClrMapping/>
  </p:clrMapOvr>
</p:sld>
</file>

<file path=ppt/theme/theme1.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主题2</Template>
  <TotalTime>8519</TotalTime>
  <Words>912</Words>
  <Application>Microsoft Office PowerPoint</Application>
  <PresentationFormat>全屏显示(4:3)</PresentationFormat>
  <Paragraphs>135</Paragraphs>
  <Slides>22</Slides>
  <Notes>0</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22</vt:i4>
      </vt:variant>
    </vt:vector>
  </HeadingPairs>
  <TitlesOfParts>
    <vt:vector size="30" baseType="lpstr">
      <vt:lpstr>宋体</vt:lpstr>
      <vt:lpstr>微软雅黑</vt:lpstr>
      <vt:lpstr>Arial</vt:lpstr>
      <vt:lpstr>Calibri</vt:lpstr>
      <vt:lpstr>Calibri Light</vt:lpstr>
      <vt:lpstr>Wingdings</vt:lpstr>
      <vt:lpstr>1_自定义设计方案</vt:lpstr>
      <vt:lpstr>自定义设计方案</vt:lpstr>
      <vt:lpstr>PowerPoint 演示文稿</vt:lpstr>
      <vt:lpstr>   主要内容</vt:lpstr>
      <vt:lpstr>PowerPoint 演示文稿</vt:lpstr>
      <vt:lpstr>1.1 背景介绍</vt:lpstr>
      <vt:lpstr>1.1 背景介绍</vt:lpstr>
      <vt:lpstr>1.2 项目意义</vt:lpstr>
      <vt:lpstr>1.2 项目意义</vt:lpstr>
      <vt:lpstr>PowerPoint 演示文稿</vt:lpstr>
      <vt:lpstr>2 预期功能</vt:lpstr>
      <vt:lpstr>2 预期功能</vt:lpstr>
      <vt:lpstr>PowerPoint 演示文稿</vt:lpstr>
      <vt:lpstr>3.1 系统框架</vt:lpstr>
      <vt:lpstr>3.2 开发工具选型</vt:lpstr>
      <vt:lpstr>PowerPoint 演示文稿</vt:lpstr>
      <vt:lpstr>4.1  PLC程序设计</vt:lpstr>
      <vt:lpstr>4.1  PLC程序设计</vt:lpstr>
      <vt:lpstr>4.2  OPC UA通讯</vt:lpstr>
      <vt:lpstr>4.3  LabVIEW程序设计</vt:lpstr>
      <vt:lpstr>4.3  LabVIEW程序设计</vt:lpstr>
      <vt:lpstr>PowerPoint 演示文稿</vt:lpstr>
      <vt:lpstr>5.  总结与展望</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shqliu</cp:lastModifiedBy>
  <cp:revision>251</cp:revision>
  <dcterms:created xsi:type="dcterms:W3CDTF">2017-06-06T03:46:00Z</dcterms:created>
  <dcterms:modified xsi:type="dcterms:W3CDTF">2017-07-04T13:32:52Z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