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05" r:id="rId3"/>
    <p:sldId id="343" r:id="rId4"/>
    <p:sldId id="334" r:id="rId5"/>
    <p:sldId id="335" r:id="rId6"/>
    <p:sldId id="340" r:id="rId7"/>
    <p:sldId id="336" r:id="rId8"/>
    <p:sldId id="337" r:id="rId9"/>
    <p:sldId id="338" r:id="rId10"/>
    <p:sldId id="341" r:id="rId11"/>
    <p:sldId id="339" r:id="rId12"/>
    <p:sldId id="342" r:id="rId13"/>
    <p:sldId id="344" r:id="rId14"/>
    <p:sldId id="276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166E"/>
    <a:srgbClr val="996600"/>
    <a:srgbClr val="35C9C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4" autoAdjust="0"/>
    <p:restoredTop sz="92353" autoAdjust="0"/>
  </p:normalViewPr>
  <p:slideViewPr>
    <p:cSldViewPr>
      <p:cViewPr varScale="1">
        <p:scale>
          <a:sx n="83" d="100"/>
          <a:sy n="83" d="100"/>
        </p:scale>
        <p:origin x="-120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9A109E0-0326-459D-926F-574BEF0AB8A6}" type="datetimeFigureOut">
              <a:rPr lang="zh-CN" altLang="en-US"/>
              <a:pPr>
                <a:defRPr/>
              </a:pPr>
              <a:t>2017-6-29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67DBD41-6330-4FED-B8C6-E732EBB5736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7DBD41-6330-4FED-B8C6-E732EBB5736D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7DBD41-6330-4FED-B8C6-E732EBB5736D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7DBD41-6330-4FED-B8C6-E732EBB5736D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7DBD41-6330-4FED-B8C6-E732EBB5736D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7DBD41-6330-4FED-B8C6-E732EBB5736D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7DBD41-6330-4FED-B8C6-E732EBB5736D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7DBD41-6330-4FED-B8C6-E732EBB5736D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7DBD41-6330-4FED-B8C6-E732EBB5736D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7DBD41-6330-4FED-B8C6-E732EBB5736D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7DBD41-6330-4FED-B8C6-E732EBB5736D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7DBD41-6330-4FED-B8C6-E732EBB5736D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7DBD41-6330-4FED-B8C6-E732EBB5736D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7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33794" name="Image" r:id="rId3" imgW="7606349" imgH="6095238" progId="">
              <p:embed/>
            </p:oleObj>
          </a:graphicData>
        </a:graphic>
      </p:graphicFrame>
      <p:sp>
        <p:nvSpPr>
          <p:cNvPr id="5" name="Freeform 18"/>
          <p:cNvSpPr>
            <a:spLocks/>
          </p:cNvSpPr>
          <p:nvPr/>
        </p:nvSpPr>
        <p:spPr bwMode="gray">
          <a:xfrm>
            <a:off x="25400" y="3784600"/>
            <a:ext cx="9118600" cy="2928938"/>
          </a:xfrm>
          <a:custGeom>
            <a:avLst/>
            <a:gdLst/>
            <a:ahLst/>
            <a:cxnLst>
              <a:cxn ang="0">
                <a:pos x="0" y="1845"/>
              </a:cxn>
              <a:cxn ang="0">
                <a:pos x="0" y="1336"/>
              </a:cxn>
              <a:cxn ang="0">
                <a:pos x="3664" y="1456"/>
              </a:cxn>
              <a:cxn ang="0">
                <a:pos x="5776" y="0"/>
              </a:cxn>
              <a:cxn ang="0">
                <a:pos x="5752" y="1845"/>
              </a:cxn>
              <a:cxn ang="0">
                <a:pos x="0" y="1845"/>
              </a:cxn>
            </a:cxnLst>
            <a:rect l="0" t="0" r="r" b="b"/>
            <a:pathLst>
              <a:path w="5776" h="1845">
                <a:moveTo>
                  <a:pt x="0" y="1845"/>
                </a:moveTo>
                <a:lnTo>
                  <a:pt x="0" y="1336"/>
                </a:lnTo>
                <a:cubicBezTo>
                  <a:pt x="1039" y="1531"/>
                  <a:pt x="2448" y="1744"/>
                  <a:pt x="3664" y="1456"/>
                </a:cubicBezTo>
                <a:cubicBezTo>
                  <a:pt x="4880" y="1168"/>
                  <a:pt x="5624" y="520"/>
                  <a:pt x="5776" y="0"/>
                </a:cubicBezTo>
                <a:lnTo>
                  <a:pt x="5752" y="1845"/>
                </a:lnTo>
                <a:lnTo>
                  <a:pt x="0" y="184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6" name="Freeform 22"/>
          <p:cNvSpPr>
            <a:spLocks/>
          </p:cNvSpPr>
          <p:nvPr/>
        </p:nvSpPr>
        <p:spPr bwMode="gray">
          <a:xfrm>
            <a:off x="0" y="4076700"/>
            <a:ext cx="5435600" cy="2349500"/>
          </a:xfrm>
          <a:custGeom>
            <a:avLst/>
            <a:gdLst/>
            <a:ahLst/>
            <a:cxnLst>
              <a:cxn ang="0">
                <a:pos x="3048" y="1335"/>
              </a:cxn>
              <a:cxn ang="0">
                <a:pos x="1440" y="1099"/>
              </a:cxn>
              <a:cxn ang="0">
                <a:pos x="0" y="0"/>
              </a:cxn>
              <a:cxn ang="0">
                <a:pos x="0" y="1424"/>
              </a:cxn>
              <a:cxn ang="0">
                <a:pos x="3048" y="1335"/>
              </a:cxn>
            </a:cxnLst>
            <a:rect l="0" t="0" r="r" b="b"/>
            <a:pathLst>
              <a:path w="3048" h="1424">
                <a:moveTo>
                  <a:pt x="3048" y="1335"/>
                </a:moveTo>
                <a:cubicBezTo>
                  <a:pt x="3048" y="1335"/>
                  <a:pt x="2352" y="1424"/>
                  <a:pt x="1440" y="1099"/>
                </a:cubicBezTo>
                <a:cubicBezTo>
                  <a:pt x="528" y="773"/>
                  <a:pt x="8" y="41"/>
                  <a:pt x="0" y="0"/>
                </a:cubicBezTo>
                <a:lnTo>
                  <a:pt x="0" y="1424"/>
                </a:lnTo>
                <a:lnTo>
                  <a:pt x="3048" y="133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7" name="Freeform 19"/>
          <p:cNvSpPr>
            <a:spLocks/>
          </p:cNvSpPr>
          <p:nvPr/>
        </p:nvSpPr>
        <p:spPr bwMode="gray">
          <a:xfrm>
            <a:off x="0" y="4395788"/>
            <a:ext cx="9169400" cy="2476500"/>
          </a:xfrm>
          <a:custGeom>
            <a:avLst/>
            <a:gdLst/>
            <a:ahLst/>
            <a:cxnLst>
              <a:cxn ang="0">
                <a:pos x="0" y="1560"/>
              </a:cxn>
              <a:cxn ang="0">
                <a:pos x="0" y="928"/>
              </a:cxn>
              <a:cxn ang="0">
                <a:pos x="4200" y="984"/>
              </a:cxn>
              <a:cxn ang="0">
                <a:pos x="5768" y="0"/>
              </a:cxn>
              <a:cxn ang="0">
                <a:pos x="5760" y="1560"/>
              </a:cxn>
              <a:cxn ang="0">
                <a:pos x="0" y="1560"/>
              </a:cxn>
            </a:cxnLst>
            <a:rect l="0" t="0" r="r" b="b"/>
            <a:pathLst>
              <a:path w="5776" h="1560">
                <a:moveTo>
                  <a:pt x="0" y="1560"/>
                </a:moveTo>
                <a:lnTo>
                  <a:pt x="0" y="928"/>
                </a:lnTo>
                <a:cubicBezTo>
                  <a:pt x="1040" y="1114"/>
                  <a:pt x="3064" y="1370"/>
                  <a:pt x="4200" y="984"/>
                </a:cubicBezTo>
                <a:cubicBezTo>
                  <a:pt x="5336" y="599"/>
                  <a:pt x="5776" y="24"/>
                  <a:pt x="5768" y="0"/>
                </a:cubicBezTo>
                <a:lnTo>
                  <a:pt x="5760" y="1560"/>
                </a:lnTo>
                <a:lnTo>
                  <a:pt x="0" y="156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600200" y="4724400"/>
            <a:ext cx="61722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 b="0">
                <a:solidFill>
                  <a:srgbClr val="2B166E"/>
                </a:solidFill>
              </a:defRPr>
            </a:lvl1pPr>
          </a:lstStyle>
          <a:p>
            <a:r>
              <a:rPr lang="en-US" altLang="zh-CN"/>
              <a:t>Click to edit Master subtitle style</a:t>
            </a:r>
          </a:p>
        </p:txBody>
      </p:sp>
      <p:sp>
        <p:nvSpPr>
          <p:cNvPr id="3093" name="Rectangle 21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1295400" y="1752600"/>
            <a:ext cx="6707187" cy="1074738"/>
          </a:xfrm>
        </p:spPr>
        <p:txBody>
          <a:bodyPr/>
          <a:lstStyle>
            <a:lvl1pPr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 altLang="ko-KR" dirty="0"/>
              <a:t>Click to edit Master 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53200"/>
            <a:ext cx="2133600" cy="16827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A4BA972-EC95-43E3-9B55-FA6F0EF4FC7F}" type="datetime1">
              <a:rPr lang="zh-CN" altLang="en-US"/>
              <a:pPr>
                <a:defRPr/>
              </a:pPr>
              <a:t>2017-6-29</a:t>
            </a:fld>
            <a:endParaRPr lang="en-US" altLang="zh-CN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168275"/>
          </a:xfrm>
        </p:spPr>
        <p:txBody>
          <a:bodyPr/>
          <a:lstStyle>
            <a:lvl1pPr algn="ctr">
              <a:defRPr sz="1200" b="0">
                <a:latin typeface="Arial" charset="0"/>
              </a:defRPr>
            </a:lvl1pPr>
          </a:lstStyle>
          <a:p>
            <a:pPr>
              <a:defRPr/>
            </a:pPr>
            <a:r>
              <a:rPr lang="zh-CN" altLang="en-US" dirty="0" smtClean="0"/>
              <a:t>中科院近代物理研究所</a:t>
            </a:r>
            <a:endParaRPr lang="en-US" altLang="zh-CN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53200"/>
            <a:ext cx="2133600" cy="16827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97142F03-3A72-442F-8647-FCBE032DA13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61885-1FE5-4D3A-9EA9-0CFA7DEB78B2}" type="datetime1">
              <a:rPr lang="zh-CN" altLang="en-US"/>
              <a:pPr>
                <a:defRPr/>
              </a:pPr>
              <a:t>2017-6-29</a:t>
            </a:fld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加速器诊断室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51575-9AB2-4FC6-B645-FBE1401F4EBA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0813"/>
            <a:ext cx="2057400" cy="59975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0813"/>
            <a:ext cx="6019800" cy="59975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A8662-8972-4704-B3E8-87F2B87B3A74}" type="datetime1">
              <a:rPr lang="zh-CN" altLang="en-US"/>
              <a:pPr>
                <a:defRPr/>
              </a:pPr>
              <a:t>2017-6-29</a:t>
            </a:fld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加速器诊断室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EECCD-83CE-4045-874B-DA0B38098575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0813"/>
            <a:ext cx="8229600" cy="56356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900113"/>
            <a:ext cx="8229600" cy="5248275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5A4B4-D5D2-4F65-A6BF-9B93959FF25B}" type="datetime1">
              <a:rPr lang="zh-CN" altLang="en-US"/>
              <a:pPr>
                <a:defRPr/>
              </a:pPr>
              <a:t>2017-6-29</a:t>
            </a:fld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加速器诊断室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7CE56-6839-4739-A241-3B08797E8BA4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5"/>
          <p:cNvSpPr>
            <a:spLocks/>
          </p:cNvSpPr>
          <p:nvPr/>
        </p:nvSpPr>
        <p:spPr bwMode="gray">
          <a:xfrm>
            <a:off x="0" y="5410200"/>
            <a:ext cx="9144000" cy="1414463"/>
          </a:xfrm>
          <a:custGeom>
            <a:avLst/>
            <a:gdLst/>
            <a:ahLst/>
            <a:cxnLst>
              <a:cxn ang="0">
                <a:pos x="5760" y="885"/>
              </a:cxn>
              <a:cxn ang="0">
                <a:pos x="5760" y="0"/>
              </a:cxn>
              <a:cxn ang="0">
                <a:pos x="2832" y="626"/>
              </a:cxn>
              <a:cxn ang="0">
                <a:pos x="0" y="36"/>
              </a:cxn>
              <a:cxn ang="0">
                <a:pos x="0" y="891"/>
              </a:cxn>
              <a:cxn ang="0">
                <a:pos x="5760" y="885"/>
              </a:cxn>
            </a:cxnLst>
            <a:rect l="0" t="0" r="r" b="b"/>
            <a:pathLst>
              <a:path w="5760" h="891">
                <a:moveTo>
                  <a:pt x="5760" y="885"/>
                </a:moveTo>
                <a:lnTo>
                  <a:pt x="5760" y="0"/>
                </a:lnTo>
                <a:cubicBezTo>
                  <a:pt x="4888" y="573"/>
                  <a:pt x="3696" y="609"/>
                  <a:pt x="2832" y="626"/>
                </a:cubicBezTo>
                <a:cubicBezTo>
                  <a:pt x="1968" y="643"/>
                  <a:pt x="640" y="474"/>
                  <a:pt x="0" y="36"/>
                </a:cubicBezTo>
                <a:lnTo>
                  <a:pt x="0" y="891"/>
                </a:lnTo>
                <a:lnTo>
                  <a:pt x="5760" y="885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15294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  <p:graphicFrame>
        <p:nvGraphicFramePr>
          <p:cNvPr id="5" name="Object 16"/>
          <p:cNvGraphicFramePr>
            <a:graphicFrameLocks noChangeAspect="1"/>
          </p:cNvGraphicFramePr>
          <p:nvPr/>
        </p:nvGraphicFramePr>
        <p:xfrm>
          <a:off x="0" y="0"/>
          <a:ext cx="9144000" cy="692150"/>
        </p:xfrm>
        <a:graphic>
          <a:graphicData uri="http://schemas.openxmlformats.org/presentationml/2006/ole">
            <p:oleObj spid="_x0000_s34818" name="Image" r:id="rId3" imgW="7390476" imgH="913963" progId="">
              <p:embed/>
            </p:oleObj>
          </a:graphicData>
        </a:graphic>
      </p:graphicFrame>
      <p:sp>
        <p:nvSpPr>
          <p:cNvPr id="6" name="Rectangle 17"/>
          <p:cNvSpPr>
            <a:spLocks noChangeArrowheads="1"/>
          </p:cNvSpPr>
          <p:nvPr/>
        </p:nvSpPr>
        <p:spPr bwMode="gray">
          <a:xfrm>
            <a:off x="0" y="6538913"/>
            <a:ext cx="9144000" cy="333375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gray">
          <a:xfrm>
            <a:off x="0" y="692150"/>
            <a:ext cx="9144000" cy="730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27451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E9155-B30F-4DEA-A1BE-1FE7372B12B2}" type="datetime1">
              <a:rPr lang="zh-CN" altLang="en-US"/>
              <a:pPr>
                <a:defRPr/>
              </a:pPr>
              <a:t>2017-6-29</a:t>
            </a:fld>
            <a:endParaRPr lang="en-US" altLang="zh-CN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dirty="0" smtClean="0"/>
              <a:t>中科院近代物理研究所</a:t>
            </a:r>
            <a:endParaRPr lang="en-US" altLang="zh-CN" dirty="0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2819400" y="65373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32B2D-1F89-40F0-A615-8E0AC88E186C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1D6E7-E0E9-4D46-AADB-C63A589709C2}" type="datetime1">
              <a:rPr lang="zh-CN" altLang="en-US"/>
              <a:pPr>
                <a:defRPr/>
              </a:pPr>
              <a:t>2017-6-29</a:t>
            </a:fld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加速器诊断室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E4FD3-AD33-4875-8E0D-E8D6D1B18023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2EB10-95DD-45A4-9100-B4BD96DFC378}" type="datetime1">
              <a:rPr lang="zh-CN" altLang="en-US"/>
              <a:pPr>
                <a:defRPr/>
              </a:pPr>
              <a:t>2017-6-29</a:t>
            </a:fld>
            <a:endParaRPr lang="en-US" altLang="zh-CN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加速器诊断室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5FE67-D678-4E15-ACF8-94093EBC99DE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9FB9E-FA04-43BE-8E72-2178835059F3}" type="datetime1">
              <a:rPr lang="zh-CN" altLang="en-US"/>
              <a:pPr>
                <a:defRPr/>
              </a:pPr>
              <a:t>2017-6-29</a:t>
            </a:fld>
            <a:endParaRPr lang="en-US" altLang="zh-CN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加速器诊断室</a:t>
            </a: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0C2D0-8099-4D24-AF53-0020BC37E39D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730E3-79B3-4D61-8C49-A4B1A92148B8}" type="datetime1">
              <a:rPr lang="zh-CN" altLang="en-US"/>
              <a:pPr>
                <a:defRPr/>
              </a:pPr>
              <a:t>2017-6-29</a:t>
            </a:fld>
            <a:endParaRPr lang="en-US" altLang="zh-CN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加速器诊断室</a:t>
            </a: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76D65-CAAB-45A1-9502-DE4CB47AFD76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08CCB-9088-47BA-85FA-C7D42C0826BB}" type="datetime1">
              <a:rPr lang="zh-CN" altLang="en-US"/>
              <a:pPr>
                <a:defRPr/>
              </a:pPr>
              <a:t>2017-6-29</a:t>
            </a:fld>
            <a:endParaRPr lang="en-US" altLang="zh-CN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加速器诊断室</a:t>
            </a: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FFD0D-DBF8-46AA-B6F9-ED0CACE6857D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B9271-9056-4F91-A6EF-E72F2AA0B52B}" type="datetime1">
              <a:rPr lang="zh-CN" altLang="en-US"/>
              <a:pPr>
                <a:defRPr/>
              </a:pPr>
              <a:t>2017-6-29</a:t>
            </a:fld>
            <a:endParaRPr lang="en-US" altLang="zh-CN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加速器诊断室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9C1BD-1FB4-4742-84DF-F329ED946237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40F67-1FB7-4889-890E-796EA35DC1B6}" type="datetime1">
              <a:rPr lang="zh-CN" altLang="en-US"/>
              <a:pPr>
                <a:defRPr/>
              </a:pPr>
              <a:t>2017-6-29</a:t>
            </a:fld>
            <a:endParaRPr lang="en-US" altLang="zh-CN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加速器诊断室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676D2-4DB8-42EA-9CF3-8630940FD8B7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Freeform 15"/>
          <p:cNvSpPr>
            <a:spLocks/>
          </p:cNvSpPr>
          <p:nvPr/>
        </p:nvSpPr>
        <p:spPr bwMode="gray">
          <a:xfrm>
            <a:off x="0" y="5410200"/>
            <a:ext cx="9144000" cy="1414463"/>
          </a:xfrm>
          <a:custGeom>
            <a:avLst/>
            <a:gdLst/>
            <a:ahLst/>
            <a:cxnLst>
              <a:cxn ang="0">
                <a:pos x="5760" y="885"/>
              </a:cxn>
              <a:cxn ang="0">
                <a:pos x="5760" y="0"/>
              </a:cxn>
              <a:cxn ang="0">
                <a:pos x="2832" y="626"/>
              </a:cxn>
              <a:cxn ang="0">
                <a:pos x="0" y="36"/>
              </a:cxn>
              <a:cxn ang="0">
                <a:pos x="0" y="891"/>
              </a:cxn>
              <a:cxn ang="0">
                <a:pos x="5760" y="885"/>
              </a:cxn>
            </a:cxnLst>
            <a:rect l="0" t="0" r="r" b="b"/>
            <a:pathLst>
              <a:path w="5760" h="891">
                <a:moveTo>
                  <a:pt x="5760" y="885"/>
                </a:moveTo>
                <a:lnTo>
                  <a:pt x="5760" y="0"/>
                </a:lnTo>
                <a:cubicBezTo>
                  <a:pt x="4888" y="573"/>
                  <a:pt x="3696" y="609"/>
                  <a:pt x="2832" y="626"/>
                </a:cubicBezTo>
                <a:cubicBezTo>
                  <a:pt x="1968" y="643"/>
                  <a:pt x="640" y="474"/>
                  <a:pt x="0" y="36"/>
                </a:cubicBezTo>
                <a:lnTo>
                  <a:pt x="0" y="891"/>
                </a:lnTo>
                <a:lnTo>
                  <a:pt x="5760" y="885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15294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  <p:graphicFrame>
        <p:nvGraphicFramePr>
          <p:cNvPr id="1026" name="Object 16"/>
          <p:cNvGraphicFramePr>
            <a:graphicFrameLocks noChangeAspect="1"/>
          </p:cNvGraphicFramePr>
          <p:nvPr/>
        </p:nvGraphicFramePr>
        <p:xfrm>
          <a:off x="0" y="0"/>
          <a:ext cx="9144000" cy="692150"/>
        </p:xfrm>
        <a:graphic>
          <a:graphicData uri="http://schemas.openxmlformats.org/presentationml/2006/ole">
            <p:oleObj spid="_x0000_s1026" name="Image" r:id="rId15" imgW="7390476" imgH="913963" progId="">
              <p:embed/>
            </p:oleObj>
          </a:graphicData>
        </a:graphic>
      </p:graphicFrame>
      <p:sp>
        <p:nvSpPr>
          <p:cNvPr id="1041" name="Rectangle 17"/>
          <p:cNvSpPr>
            <a:spLocks noChangeArrowheads="1"/>
          </p:cNvSpPr>
          <p:nvPr/>
        </p:nvSpPr>
        <p:spPr bwMode="gray">
          <a:xfrm>
            <a:off x="0" y="6538913"/>
            <a:ext cx="9144000" cy="333375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gray">
          <a:xfrm>
            <a:off x="0" y="692150"/>
            <a:ext cx="9144000" cy="730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27451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00113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457200" y="6523038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latin typeface="+mn-lt"/>
                <a:ea typeface="宋体" pitchFamily="2" charset="-122"/>
              </a:defRPr>
            </a:lvl1pPr>
          </a:lstStyle>
          <a:p>
            <a:pPr>
              <a:defRPr/>
            </a:pPr>
            <a:fld id="{C5DD3602-2B56-4909-8E08-5E6F30A6075A}" type="datetime1">
              <a:rPr lang="zh-CN" altLang="en-US"/>
              <a:pPr>
                <a:defRPr/>
              </a:pPr>
              <a:t>2017-6-29</a:t>
            </a:fld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324600" y="6537325"/>
            <a:ext cx="2438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  <a:latin typeface="+mn-lt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zh-CN" altLang="en-US" dirty="0" smtClean="0"/>
              <a:t>中科院近代物理研究所</a:t>
            </a:r>
            <a:endParaRPr lang="en-US" altLang="zh-CN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3276600" y="653732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ea typeface="宋体" pitchFamily="2" charset="-122"/>
              </a:defRPr>
            </a:lvl1pPr>
          </a:lstStyle>
          <a:p>
            <a:pPr>
              <a:defRPr/>
            </a:pPr>
            <a:fld id="{E9C44FCB-21C6-4BD5-BBC1-989BDDB4F55E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103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150813"/>
            <a:ext cx="8229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2416175"/>
            <a:ext cx="7239000" cy="1012825"/>
          </a:xfrm>
        </p:spPr>
        <p:txBody>
          <a:bodyPr/>
          <a:lstStyle/>
          <a:p>
            <a:pPr eaLnBrk="1" hangingPunct="1"/>
            <a:r>
              <a:rPr lang="zh-CN" altLang="zh-CN" sz="4000" dirty="0" smtClean="0">
                <a:solidFill>
                  <a:srgbClr val="FF0000"/>
                </a:solidFill>
              </a:rPr>
              <a:t>加速器偏转板运动控制系统中提高精度和安全性的方法</a:t>
            </a:r>
            <a:endParaRPr lang="en-US" altLang="zh-CN" sz="4000" dirty="0" smtClean="0">
              <a:solidFill>
                <a:srgbClr val="FF0000"/>
              </a:solidFill>
              <a:effectLst/>
              <a:latin typeface="黑体" pitchFamily="2" charset="-122"/>
              <a:ea typeface="黑体" pitchFamily="2" charset="-122"/>
              <a:cs typeface="Arial Unicode MS" pitchFamily="34" charset="-122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4343400"/>
            <a:ext cx="6172200" cy="1905000"/>
          </a:xfrm>
        </p:spPr>
        <p:txBody>
          <a:bodyPr/>
          <a:lstStyle/>
          <a:p>
            <a:pPr eaLnBrk="1" hangingPunct="1"/>
            <a:r>
              <a:rPr lang="zh-CN" altLang="en-US" sz="3000" b="1" dirty="0" smtClean="0">
                <a:solidFill>
                  <a:srgbClr val="3333FF"/>
                </a:solidFill>
                <a:ea typeface="宋体" pitchFamily="2" charset="-122"/>
              </a:rPr>
              <a:t>报告人：张建川</a:t>
            </a:r>
            <a:endParaRPr lang="en-US" altLang="zh-CN" sz="3000" b="1" dirty="0" smtClean="0">
              <a:solidFill>
                <a:srgbClr val="3333FF"/>
              </a:solidFill>
              <a:ea typeface="宋体" pitchFamily="2" charset="-122"/>
            </a:endParaRPr>
          </a:p>
          <a:p>
            <a:pPr algn="l" eaLnBrk="1" hangingPunct="1"/>
            <a:r>
              <a:rPr lang="zh-CN" altLang="en-US" sz="3000" b="1" dirty="0" smtClean="0">
                <a:solidFill>
                  <a:srgbClr val="3333FF"/>
                </a:solidFill>
                <a:ea typeface="宋体" pitchFamily="2" charset="-122"/>
              </a:rPr>
              <a:t>        中科院近代物理研究所</a:t>
            </a:r>
          </a:p>
        </p:txBody>
      </p:sp>
      <p:sp>
        <p:nvSpPr>
          <p:cNvPr id="6148" name="日期占位符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943B856-C6C7-4758-9C99-41A380E5B115}" type="datetime1">
              <a:rPr lang="zh-CN" altLang="en-US" smtClean="0"/>
              <a:pPr/>
              <a:t>2017-6-29</a:t>
            </a:fld>
            <a:endParaRPr lang="en-US" altLang="zh-CN" smtClean="0"/>
          </a:p>
        </p:txBody>
      </p:sp>
      <p:sp>
        <p:nvSpPr>
          <p:cNvPr id="6149" name="灯片编号占位符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A18EE9-7BBB-428C-859C-DF93CB5AF3C4}" type="slidenum">
              <a:rPr lang="en-US" altLang="zh-CN" smtClean="0"/>
              <a:pPr/>
              <a:t>1</a:t>
            </a:fld>
            <a:endParaRPr lang="en-US" altLang="zh-CN" smtClean="0"/>
          </a:p>
        </p:txBody>
      </p:sp>
      <p:sp>
        <p:nvSpPr>
          <p:cNvPr id="6150" name="页脚占位符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zh-CN" altLang="en-US" smtClean="0"/>
              <a:t>加速器诊断室</a:t>
            </a:r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 smtClean="0">
                <a:ea typeface="宋体" charset="-122"/>
              </a:rPr>
              <a:t>提高安全性方法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CA3DF7C-4B74-478A-A8BC-BDE649858F8F}" type="datetime1">
              <a:rPr lang="zh-CN" altLang="en-US"/>
              <a:pPr>
                <a:defRPr/>
              </a:pPr>
              <a:t>2017-6-29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加速器诊断室</a:t>
            </a:r>
            <a:endParaRPr lang="en-US" altLang="zh-CN"/>
          </a:p>
        </p:txBody>
      </p:sp>
      <p:sp>
        <p:nvSpPr>
          <p:cNvPr id="9222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1CAA879-C37A-4C32-B8EB-EFE87BD9F72C}" type="slidenum">
              <a:rPr lang="en-US" altLang="zh-CN" smtClean="0">
                <a:ea typeface="宋体" charset="-122"/>
              </a:rPr>
              <a:pPr/>
              <a:t>10</a:t>
            </a:fld>
            <a:endParaRPr lang="en-US" altLang="zh-CN" smtClean="0">
              <a:ea typeface="宋体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51054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b="1" dirty="0" smtClean="0"/>
              <a:t>还可以在界面程序中加入权限管理，操作运动部件之前需要登录用户信息，否则无权操作，用户登录信息与操作记录存入数据库，做到可追溯</a:t>
            </a:r>
            <a:endParaRPr lang="zh-CN" altLang="en-US" b="1" dirty="0"/>
          </a:p>
        </p:txBody>
      </p:sp>
      <p:pic>
        <p:nvPicPr>
          <p:cNvPr id="8" name="图片 7" descr="F:\2015\SFC_ES小器偏转板改造\SFC改造\力控界面\SFC_ES_20150828\新建位图图像.bmp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762000"/>
            <a:ext cx="6629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标注 8"/>
          <p:cNvSpPr/>
          <p:nvPr/>
        </p:nvSpPr>
        <p:spPr>
          <a:xfrm>
            <a:off x="7239000" y="1752600"/>
            <a:ext cx="1905000" cy="457200"/>
          </a:xfrm>
          <a:prstGeom prst="wedgeRectCallout">
            <a:avLst>
              <a:gd name="adj1" fmla="val -133633"/>
              <a:gd name="adj2" fmla="val 1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</a:rPr>
              <a:t>输入</a:t>
            </a:r>
            <a:r>
              <a:rPr lang="zh-CN" altLang="zh-CN" dirty="0" smtClean="0">
                <a:solidFill>
                  <a:srgbClr val="FF0000"/>
                </a:solidFill>
              </a:rPr>
              <a:t>自动归零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标注 9"/>
          <p:cNvSpPr/>
          <p:nvPr/>
        </p:nvSpPr>
        <p:spPr>
          <a:xfrm>
            <a:off x="7010400" y="2895600"/>
            <a:ext cx="1752600" cy="1295400"/>
          </a:xfrm>
          <a:prstGeom prst="wedgeRectCallout">
            <a:avLst>
              <a:gd name="adj1" fmla="val -105756"/>
              <a:gd name="adj2" fmla="val -7647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dirty="0" smtClean="0">
                <a:solidFill>
                  <a:srgbClr val="FF0000"/>
                </a:solidFill>
              </a:rPr>
              <a:t>屏蔽“方向设定”“电机使能”按键，电机本次运动结束前不接指令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1" name="矩形标注 10"/>
          <p:cNvSpPr/>
          <p:nvPr/>
        </p:nvSpPr>
        <p:spPr>
          <a:xfrm>
            <a:off x="7010400" y="4572000"/>
            <a:ext cx="1905000" cy="457200"/>
          </a:xfrm>
          <a:prstGeom prst="wedgeRectCallout">
            <a:avLst>
              <a:gd name="adj1" fmla="val -258433"/>
              <a:gd name="adj2" fmla="val -4925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</a:rPr>
              <a:t>警告信息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 smtClean="0">
                <a:ea typeface="宋体" charset="-122"/>
              </a:rPr>
              <a:t>用户使用方便性考虑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CA3DF7C-4B74-478A-A8BC-BDE649858F8F}" type="datetime1">
              <a:rPr lang="zh-CN" altLang="en-US"/>
              <a:pPr>
                <a:defRPr/>
              </a:pPr>
              <a:t>2017-6-29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加速器诊断室</a:t>
            </a:r>
            <a:endParaRPr lang="en-US" altLang="zh-CN"/>
          </a:p>
        </p:txBody>
      </p:sp>
      <p:sp>
        <p:nvSpPr>
          <p:cNvPr id="9222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1CAA879-C37A-4C32-B8EB-EFE87BD9F72C}" type="slidenum">
              <a:rPr lang="en-US" altLang="zh-CN" smtClean="0">
                <a:ea typeface="宋体" charset="-122"/>
              </a:rPr>
              <a:pPr/>
              <a:t>11</a:t>
            </a:fld>
            <a:endParaRPr lang="en-US" altLang="zh-CN" smtClean="0">
              <a:ea typeface="宋体" charset="-122"/>
            </a:endParaRPr>
          </a:p>
        </p:txBody>
      </p:sp>
      <p:sp>
        <p:nvSpPr>
          <p:cNvPr id="6" name="日期占位符 3"/>
          <p:cNvSpPr txBox="1">
            <a:spLocks/>
          </p:cNvSpPr>
          <p:nvPr/>
        </p:nvSpPr>
        <p:spPr bwMode="white">
          <a:xfrm>
            <a:off x="457200" y="6523038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4E9155-B30F-4DEA-A1BE-1FE7372B12B2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2017-6-29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600200"/>
            <a:ext cx="3855048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圆角矩形 7"/>
          <p:cNvSpPr/>
          <p:nvPr/>
        </p:nvSpPr>
        <p:spPr>
          <a:xfrm>
            <a:off x="1600200" y="3733800"/>
            <a:ext cx="19050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远程复位</a:t>
            </a:r>
            <a:r>
              <a:rPr lang="en-US" altLang="zh-CN" dirty="0" smtClean="0"/>
              <a:t>PLC</a:t>
            </a:r>
          </a:p>
          <a:p>
            <a:pPr algn="ctr"/>
            <a:r>
              <a:rPr lang="zh-CN" altLang="en-US" dirty="0" smtClean="0"/>
              <a:t>功能盒</a:t>
            </a:r>
            <a:endParaRPr lang="zh-CN" altLang="en-US" dirty="0"/>
          </a:p>
        </p:txBody>
      </p:sp>
      <p:sp>
        <p:nvSpPr>
          <p:cNvPr id="9" name="圆角矩形 8"/>
          <p:cNvSpPr/>
          <p:nvPr/>
        </p:nvSpPr>
        <p:spPr>
          <a:xfrm>
            <a:off x="609600" y="1447800"/>
            <a:ext cx="19050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PLC</a:t>
            </a:r>
            <a:r>
              <a:rPr lang="zh-CN" altLang="en-US" dirty="0" smtClean="0"/>
              <a:t> </a:t>
            </a:r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10" name="圆角矩形 9"/>
          <p:cNvSpPr/>
          <p:nvPr/>
        </p:nvSpPr>
        <p:spPr>
          <a:xfrm>
            <a:off x="2590800" y="1447800"/>
            <a:ext cx="19050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PLC</a:t>
            </a:r>
            <a:r>
              <a:rPr lang="zh-CN" altLang="en-US" dirty="0" smtClean="0"/>
              <a:t> </a:t>
            </a:r>
            <a:r>
              <a:rPr lang="en-US" altLang="zh-CN" dirty="0" smtClean="0"/>
              <a:t>2</a:t>
            </a:r>
            <a:endParaRPr lang="zh-CN" altLang="en-US" dirty="0"/>
          </a:p>
        </p:txBody>
      </p:sp>
      <p:cxnSp>
        <p:nvCxnSpPr>
          <p:cNvPr id="11" name="直接连接符 10"/>
          <p:cNvCxnSpPr/>
          <p:nvPr/>
        </p:nvCxnSpPr>
        <p:spPr>
          <a:xfrm>
            <a:off x="3048000" y="2667000"/>
            <a:ext cx="0" cy="762000"/>
          </a:xfrm>
          <a:prstGeom prst="line">
            <a:avLst/>
          </a:prstGeom>
          <a:ln w="76200">
            <a:solidFill>
              <a:srgbClr val="00B05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1066800" y="2667000"/>
            <a:ext cx="0" cy="762000"/>
          </a:xfrm>
          <a:prstGeom prst="line">
            <a:avLst/>
          </a:prstGeom>
          <a:ln w="76200">
            <a:solidFill>
              <a:srgbClr val="00B05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1066800" y="3388515"/>
            <a:ext cx="1981200" cy="0"/>
          </a:xfrm>
          <a:prstGeom prst="line">
            <a:avLst/>
          </a:prstGeom>
          <a:ln w="76200">
            <a:solidFill>
              <a:srgbClr val="00B05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4038600" y="2667000"/>
            <a:ext cx="0" cy="914400"/>
          </a:xfrm>
          <a:prstGeom prst="line">
            <a:avLst/>
          </a:prstGeom>
          <a:ln w="76200"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2057400" y="2667000"/>
            <a:ext cx="0" cy="914400"/>
          </a:xfrm>
          <a:prstGeom prst="line">
            <a:avLst/>
          </a:prstGeom>
          <a:ln w="76200"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2057400" y="3543296"/>
            <a:ext cx="1981200" cy="0"/>
          </a:xfrm>
          <a:prstGeom prst="line">
            <a:avLst/>
          </a:prstGeom>
          <a:ln w="76200"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 flipH="1" flipV="1">
            <a:off x="2286000" y="2667000"/>
            <a:ext cx="228600" cy="1066800"/>
          </a:xfrm>
          <a:prstGeom prst="straightConnector1">
            <a:avLst/>
          </a:prstGeom>
          <a:ln w="76200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flipV="1">
            <a:off x="2514600" y="2667000"/>
            <a:ext cx="304800" cy="990600"/>
          </a:xfrm>
          <a:prstGeom prst="straightConnector1">
            <a:avLst/>
          </a:prstGeom>
          <a:ln w="76200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667000" y="22976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Reset </a:t>
            </a:r>
            <a:endParaRPr lang="zh-CN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676400" y="22976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Reset </a:t>
            </a:r>
            <a:endParaRPr lang="zh-CN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09600" y="52578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50000"/>
                </a:schemeClr>
              </a:buClr>
              <a:defRPr/>
            </a:pPr>
            <a:r>
              <a:rPr lang="en-US" altLang="zh-CN" sz="2000" b="1" dirty="0" smtClean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1.</a:t>
            </a:r>
            <a:r>
              <a:rPr lang="zh-CN" altLang="en-US" sz="2000" b="1" dirty="0" smtClean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首先尽量减少 </a:t>
            </a:r>
            <a:r>
              <a:rPr lang="en-US" altLang="zh-CN" sz="2000" b="1" dirty="0" smtClean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PLC </a:t>
            </a:r>
            <a:r>
              <a:rPr lang="zh-CN" altLang="en-US" sz="2000" b="1" dirty="0" smtClean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出现通讯故障的概率</a:t>
            </a:r>
            <a:endParaRPr lang="en-US" altLang="zh-CN" sz="2000" b="1" dirty="0" smtClean="0">
              <a:solidFill>
                <a:schemeClr val="tx2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buClr>
                <a:schemeClr val="accent1">
                  <a:lumMod val="50000"/>
                </a:schemeClr>
              </a:buClr>
              <a:defRPr/>
            </a:pPr>
            <a:r>
              <a:rPr lang="en-US" altLang="zh-CN" sz="2000" b="1" dirty="0" smtClean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2000" b="1" dirty="0" smtClean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即使通讯故障，又将需要人为进现场复位的次数大大降低（约</a:t>
            </a:r>
            <a:r>
              <a:rPr lang="en-US" altLang="zh-CN" sz="2000" b="1" dirty="0" smtClean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1/8</a:t>
            </a:r>
            <a:r>
              <a:rPr lang="zh-CN" altLang="en-US" sz="2000" b="1" dirty="0" smtClean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）</a:t>
            </a:r>
            <a:endParaRPr lang="en-US" altLang="zh-CN" sz="2000" b="1" dirty="0" smtClean="0">
              <a:solidFill>
                <a:schemeClr val="tx2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22" name="图片 2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429000"/>
            <a:ext cx="2092107" cy="1662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 smtClean="0">
                <a:ea typeface="宋体" charset="-122"/>
              </a:rPr>
              <a:t>用户使用方便性考虑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CA3DF7C-4B74-478A-A8BC-BDE649858F8F}" type="datetime1">
              <a:rPr lang="zh-CN" altLang="en-US"/>
              <a:pPr>
                <a:defRPr/>
              </a:pPr>
              <a:t>2017-6-29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加速器诊断室</a:t>
            </a:r>
            <a:endParaRPr lang="en-US" altLang="zh-CN"/>
          </a:p>
        </p:txBody>
      </p:sp>
      <p:sp>
        <p:nvSpPr>
          <p:cNvPr id="9222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1CAA879-C37A-4C32-B8EB-EFE87BD9F72C}" type="slidenum">
              <a:rPr lang="en-US" altLang="zh-CN" smtClean="0">
                <a:ea typeface="宋体" charset="-122"/>
              </a:rPr>
              <a:pPr/>
              <a:t>12</a:t>
            </a:fld>
            <a:endParaRPr lang="en-US" altLang="zh-CN" smtClean="0">
              <a:ea typeface="宋体" charset="-122"/>
            </a:endParaRPr>
          </a:p>
        </p:txBody>
      </p:sp>
      <p:sp>
        <p:nvSpPr>
          <p:cNvPr id="6" name="日期占位符 3"/>
          <p:cNvSpPr txBox="1">
            <a:spLocks/>
          </p:cNvSpPr>
          <p:nvPr/>
        </p:nvSpPr>
        <p:spPr bwMode="white">
          <a:xfrm>
            <a:off x="457200" y="6523038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4E9155-B30F-4DEA-A1BE-1FE7372B12B2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2017-6-29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" y="1371600"/>
            <a:ext cx="487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50000"/>
                </a:schemeClr>
              </a:buClr>
              <a:defRPr/>
            </a:pPr>
            <a:r>
              <a:rPr lang="zh-CN" altLang="zh-CN" sz="2000" dirty="0" smtClean="0"/>
              <a:t>重新布局，使</a:t>
            </a:r>
            <a:r>
              <a:rPr lang="en-US" altLang="zh-CN" sz="2000" dirty="0" smtClean="0"/>
              <a:t>PLC</a:t>
            </a:r>
            <a:r>
              <a:rPr lang="zh-CN" altLang="zh-CN" sz="2000" dirty="0" smtClean="0"/>
              <a:t>物理位置远离束流平面，尽量降低束流影响。</a:t>
            </a:r>
            <a:r>
              <a:rPr lang="zh-CN" altLang="en-US" sz="2000" dirty="0" smtClean="0"/>
              <a:t>后期</a:t>
            </a:r>
            <a:r>
              <a:rPr lang="zh-CN" altLang="zh-CN" sz="2000" dirty="0" smtClean="0"/>
              <a:t>运行发现这样的布局有一定</a:t>
            </a:r>
            <a:r>
              <a:rPr lang="zh-CN" altLang="zh-CN" sz="2000" dirty="0" smtClean="0"/>
              <a:t>效果</a:t>
            </a:r>
            <a:r>
              <a:rPr lang="zh-CN" altLang="en-US" sz="2000" dirty="0" smtClean="0"/>
              <a:t>（对</a:t>
            </a:r>
            <a:r>
              <a:rPr lang="en-US" altLang="zh-CN" sz="2000" dirty="0" smtClean="0">
                <a:solidFill>
                  <a:srgbClr val="FF0000"/>
                </a:solidFill>
              </a:rPr>
              <a:t>HIAF</a:t>
            </a:r>
            <a:r>
              <a:rPr lang="zh-CN" altLang="en-US" sz="2000" dirty="0" smtClean="0"/>
              <a:t>的借鉴）</a:t>
            </a:r>
            <a:endParaRPr lang="zh-CN" altLang="zh-CN" sz="2000" dirty="0" smtClean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819400"/>
            <a:ext cx="5053013" cy="339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5638800" y="1905000"/>
            <a:ext cx="3505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000" dirty="0" smtClean="0"/>
              <a:t>零点复位（基准重置）功能</a:t>
            </a:r>
            <a:endParaRPr lang="en-US" altLang="zh-CN" sz="2000" dirty="0" smtClean="0"/>
          </a:p>
          <a:p>
            <a:endParaRPr lang="zh-CN" altLang="en-US" dirty="0"/>
          </a:p>
        </p:txBody>
      </p:sp>
      <p:pic>
        <p:nvPicPr>
          <p:cNvPr id="18" name="图片 17" descr="F:\2015\SFC_ES小器偏转板改造\SFC改造\力控界面\SFC_ES_20150828\新建位图图像.bmp"/>
          <p:cNvPicPr/>
          <p:nvPr/>
        </p:nvPicPr>
        <p:blipFill>
          <a:blip r:embed="rId4" cstate="print"/>
          <a:srcRect t="54545" r="62069"/>
          <a:stretch>
            <a:fillRect/>
          </a:stretch>
        </p:blipFill>
        <p:spPr bwMode="auto">
          <a:xfrm>
            <a:off x="5867400" y="2895600"/>
            <a:ext cx="2514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矩形标注 18"/>
          <p:cNvSpPr/>
          <p:nvPr/>
        </p:nvSpPr>
        <p:spPr>
          <a:xfrm>
            <a:off x="6324600" y="5105400"/>
            <a:ext cx="1905000" cy="457200"/>
          </a:xfrm>
          <a:prstGeom prst="wedgeRectCallout">
            <a:avLst>
              <a:gd name="adj1" fmla="val 167"/>
              <a:gd name="adj2" fmla="val -3175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</a:rPr>
              <a:t>基准重置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 smtClean="0">
                <a:ea typeface="宋体" charset="-122"/>
              </a:rPr>
              <a:t>总  结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CA3DF7C-4B74-478A-A8BC-BDE649858F8F}" type="datetime1">
              <a:rPr lang="zh-CN" altLang="en-US"/>
              <a:pPr>
                <a:defRPr/>
              </a:pPr>
              <a:t>2017-6-29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加速器诊断室</a:t>
            </a:r>
            <a:endParaRPr lang="en-US" altLang="zh-CN"/>
          </a:p>
        </p:txBody>
      </p:sp>
      <p:sp>
        <p:nvSpPr>
          <p:cNvPr id="9222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1CAA879-C37A-4C32-B8EB-EFE87BD9F72C}" type="slidenum">
              <a:rPr lang="en-US" altLang="zh-CN" smtClean="0">
                <a:ea typeface="宋体" charset="-122"/>
              </a:rPr>
              <a:pPr/>
              <a:t>13</a:t>
            </a:fld>
            <a:endParaRPr lang="en-US" altLang="zh-CN" smtClean="0">
              <a:ea typeface="宋体" charset="-122"/>
            </a:endParaRPr>
          </a:p>
        </p:txBody>
      </p:sp>
      <p:sp>
        <p:nvSpPr>
          <p:cNvPr id="6" name="日期占位符 3"/>
          <p:cNvSpPr txBox="1">
            <a:spLocks/>
          </p:cNvSpPr>
          <p:nvPr/>
        </p:nvSpPr>
        <p:spPr bwMode="white">
          <a:xfrm>
            <a:off x="457200" y="6523038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4E9155-B30F-4DEA-A1BE-1FE7372B12B2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2017-6-29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3400" y="1219200"/>
            <a:ext cx="80010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50000"/>
                </a:schemeClr>
              </a:buClr>
              <a:defRPr/>
            </a:pPr>
            <a:endParaRPr lang="en-US" altLang="zh-CN" sz="2000" b="1" dirty="0" smtClean="0">
              <a:solidFill>
                <a:schemeClr val="tx2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zh-CN" altLang="zh-CN" sz="2400" dirty="0" smtClean="0"/>
              <a:t>以加速器偏转板运动控制中</a:t>
            </a:r>
            <a:r>
              <a:rPr lang="zh-CN" altLang="en-US" sz="2400" dirty="0" smtClean="0">
                <a:solidFill>
                  <a:srgbClr val="FF0000"/>
                </a:solidFill>
              </a:rPr>
              <a:t>工程实例</a:t>
            </a:r>
            <a:r>
              <a:rPr lang="zh-CN" altLang="en-US" sz="2400" dirty="0" smtClean="0"/>
              <a:t>介绍；</a:t>
            </a:r>
            <a:endParaRPr lang="en-US" altLang="zh-CN" sz="2400" dirty="0" smtClean="0"/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  <a:defRPr/>
            </a:pPr>
            <a:endParaRPr lang="en-US" altLang="zh-CN" sz="2400" dirty="0" smtClean="0"/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zh-CN" altLang="zh-CN" sz="2400" dirty="0" smtClean="0"/>
              <a:t>在运动控制中提高控制</a:t>
            </a:r>
            <a:r>
              <a:rPr lang="zh-CN" altLang="zh-CN" sz="2400" dirty="0" smtClean="0">
                <a:solidFill>
                  <a:srgbClr val="FF0000"/>
                </a:solidFill>
              </a:rPr>
              <a:t>精度</a:t>
            </a:r>
            <a:r>
              <a:rPr lang="zh-CN" altLang="zh-CN" sz="2400" dirty="0" smtClean="0"/>
              <a:t>、</a:t>
            </a:r>
            <a:r>
              <a:rPr lang="zh-CN" altLang="zh-CN" sz="2400" dirty="0" smtClean="0">
                <a:solidFill>
                  <a:srgbClr val="FF0000"/>
                </a:solidFill>
              </a:rPr>
              <a:t>安全性</a:t>
            </a:r>
            <a:r>
              <a:rPr lang="zh-CN" altLang="zh-CN" sz="2400" dirty="0" smtClean="0"/>
              <a:t>、</a:t>
            </a:r>
            <a:r>
              <a:rPr lang="zh-CN" altLang="zh-CN" sz="2400" dirty="0" smtClean="0">
                <a:solidFill>
                  <a:srgbClr val="FF0000"/>
                </a:solidFill>
              </a:rPr>
              <a:t>方便性</a:t>
            </a:r>
            <a:r>
              <a:rPr lang="zh-CN" altLang="zh-CN" sz="2400" dirty="0" smtClean="0"/>
              <a:t>的方法</a:t>
            </a:r>
            <a:r>
              <a:rPr lang="zh-CN" altLang="en-US" sz="2400" dirty="0" smtClean="0"/>
              <a:t>；</a:t>
            </a:r>
            <a:endParaRPr lang="en-US" altLang="zh-CN" sz="2400" dirty="0" smtClean="0"/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  <a:defRPr/>
            </a:pPr>
            <a:endParaRPr lang="en-US" altLang="zh-CN" sz="2400" dirty="0" smtClean="0"/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zh-CN" altLang="zh-CN" sz="2400" dirty="0" smtClean="0"/>
              <a:t>这些方法和设计在实际工程应用中</a:t>
            </a:r>
            <a:r>
              <a:rPr lang="zh-CN" altLang="zh-CN" sz="2400" dirty="0" smtClean="0">
                <a:solidFill>
                  <a:srgbClr val="FF0000"/>
                </a:solidFill>
              </a:rPr>
              <a:t>得到了检验</a:t>
            </a:r>
            <a:r>
              <a:rPr lang="zh-CN" altLang="en-US" sz="2400" dirty="0" smtClean="0"/>
              <a:t>；</a:t>
            </a:r>
            <a:endParaRPr lang="en-US" altLang="zh-CN" sz="2400" dirty="0" smtClean="0"/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  <a:defRPr/>
            </a:pPr>
            <a:endParaRPr lang="en-US" altLang="zh-CN" sz="2400" dirty="0" smtClean="0"/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zh-CN" altLang="zh-CN" sz="2400" dirty="0" smtClean="0"/>
              <a:t>希望给以后运动控制项目提供一定的</a:t>
            </a:r>
            <a:r>
              <a:rPr lang="zh-CN" altLang="zh-CN" sz="2400" dirty="0" smtClean="0">
                <a:solidFill>
                  <a:srgbClr val="FF0000"/>
                </a:solidFill>
              </a:rPr>
              <a:t>借鉴</a:t>
            </a:r>
            <a:r>
              <a:rPr lang="zh-CN" altLang="en-US" sz="2400" dirty="0" smtClean="0">
                <a:solidFill>
                  <a:srgbClr val="FF0000"/>
                </a:solidFill>
              </a:rPr>
              <a:t>和</a:t>
            </a:r>
            <a:r>
              <a:rPr lang="zh-CN" altLang="zh-CN" sz="2400" dirty="0" smtClean="0">
                <a:solidFill>
                  <a:srgbClr val="FF0000"/>
                </a:solidFill>
              </a:rPr>
              <a:t>参考</a:t>
            </a:r>
            <a:r>
              <a:rPr lang="zh-CN" altLang="en-US" sz="2400" dirty="0" smtClean="0"/>
              <a:t>。</a:t>
            </a:r>
            <a:endParaRPr lang="en-US" altLang="zh-CN" sz="2400" b="1" dirty="0" smtClean="0">
              <a:solidFill>
                <a:schemeClr val="tx2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1" name="WordArt 5"/>
          <p:cNvSpPr>
            <a:spLocks noChangeArrowheads="1" noChangeShapeType="1" noTextEdit="1"/>
          </p:cNvSpPr>
          <p:nvPr/>
        </p:nvSpPr>
        <p:spPr bwMode="gray">
          <a:xfrm>
            <a:off x="1905000" y="2819400"/>
            <a:ext cx="5327650" cy="7207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>
              <a:defRPr/>
            </a:pPr>
            <a:r>
              <a:rPr lang="zh-CN" altLang="en-US" sz="3600" b="1" kern="10" dirty="0"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谢谢</a:t>
            </a:r>
            <a:r>
              <a:rPr lang="en-US" altLang="zh-CN" sz="3600" b="1" kern="10" dirty="0"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 !</a:t>
            </a:r>
            <a:endParaRPr lang="zh-CN" altLang="en-US" sz="3600" b="1" kern="10" dirty="0">
              <a:ln w="38100">
                <a:solidFill>
                  <a:srgbClr val="FFFFFF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chemeClr val="accent1"/>
                  </a:gs>
                </a:gsLst>
                <a:lin ang="0" scaled="1"/>
              </a:gradFill>
              <a:effectLst>
                <a:outerShdw dist="107763" dir="2700000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9459" name="日期占位符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BFF7490-41BD-479A-89AA-34E9C82062DB}" type="datetime1">
              <a:rPr lang="zh-CN" altLang="en-US" smtClean="0"/>
              <a:pPr/>
              <a:t>2017-6-29</a:t>
            </a:fld>
            <a:endParaRPr lang="en-US" altLang="zh-CN" smtClean="0"/>
          </a:p>
        </p:txBody>
      </p:sp>
      <p:sp>
        <p:nvSpPr>
          <p:cNvPr id="19460" name="灯片编号占位符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E6499E7-9668-488C-9672-2F3E56D4A89D}" type="slidenum">
              <a:rPr lang="en-US" altLang="zh-CN" smtClean="0"/>
              <a:pPr/>
              <a:t>14</a:t>
            </a:fld>
            <a:endParaRPr lang="en-US" altLang="zh-CN" smtClean="0"/>
          </a:p>
        </p:txBody>
      </p:sp>
      <p:sp>
        <p:nvSpPr>
          <p:cNvPr id="19461" name="页脚占位符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zh-CN" altLang="en-US" smtClean="0"/>
              <a:t>加速器诊断室</a:t>
            </a:r>
            <a:endParaRPr lang="en-US" altLang="zh-CN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 smtClean="0">
                <a:ea typeface="宋体" charset="-122"/>
              </a:rPr>
              <a:t>报告内容提纲</a:t>
            </a:r>
          </a:p>
        </p:txBody>
      </p:sp>
      <p:sp>
        <p:nvSpPr>
          <p:cNvPr id="9219" name="内容占位符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81588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zh-CN" altLang="en-US" sz="3200" dirty="0" smtClean="0">
                <a:ea typeface="宋体" charset="-122"/>
              </a:rPr>
              <a:t>  课题背景介绍</a:t>
            </a:r>
            <a:endParaRPr lang="en-US" altLang="zh-CN" sz="3200" dirty="0" smtClean="0">
              <a:ea typeface="宋体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3200" dirty="0" smtClean="0">
                <a:ea typeface="宋体" charset="-122"/>
              </a:rPr>
              <a:t>  提高控制精度方法</a:t>
            </a:r>
            <a:endParaRPr lang="en-US" altLang="zh-CN" sz="3200" dirty="0" smtClean="0">
              <a:ea typeface="宋体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3200" dirty="0" smtClean="0">
                <a:ea typeface="宋体" charset="-122"/>
              </a:rPr>
              <a:t>  提高安全性方法</a:t>
            </a:r>
            <a:endParaRPr lang="en-US" altLang="zh-CN" sz="3200" dirty="0" smtClean="0">
              <a:ea typeface="宋体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3200" dirty="0" smtClean="0">
                <a:ea typeface="宋体" charset="-122"/>
              </a:rPr>
              <a:t>  用户使用方便性考虑</a:t>
            </a:r>
            <a:endParaRPr lang="en-US" altLang="zh-CN" sz="3200" dirty="0" smtClean="0">
              <a:ea typeface="宋体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3200" dirty="0" smtClean="0">
                <a:ea typeface="宋体" charset="-122"/>
              </a:rPr>
              <a:t>  总结</a:t>
            </a:r>
            <a:endParaRPr lang="en-US" altLang="zh-CN" sz="3200" dirty="0" smtClean="0">
              <a:ea typeface="宋体" charset="-122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CA3DF7C-4B74-478A-A8BC-BDE649858F8F}" type="datetime1">
              <a:rPr lang="zh-CN" altLang="en-US"/>
              <a:pPr>
                <a:defRPr/>
              </a:pPr>
              <a:t>2017-6-29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加速器诊断室</a:t>
            </a:r>
            <a:endParaRPr lang="en-US" altLang="zh-CN"/>
          </a:p>
        </p:txBody>
      </p:sp>
      <p:sp>
        <p:nvSpPr>
          <p:cNvPr id="9222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1CAA879-C37A-4C32-B8EB-EFE87BD9F72C}" type="slidenum">
              <a:rPr lang="en-US" altLang="zh-CN" smtClean="0">
                <a:ea typeface="宋体" charset="-122"/>
              </a:rPr>
              <a:pPr/>
              <a:t>2</a:t>
            </a:fld>
            <a:endParaRPr lang="en-US" altLang="zh-CN" smtClean="0"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 smtClean="0">
                <a:ea typeface="宋体" charset="-122"/>
              </a:rPr>
              <a:t>课题背景介绍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CA3DF7C-4B74-478A-A8BC-BDE649858F8F}" type="datetime1">
              <a:rPr lang="zh-CN" altLang="en-US"/>
              <a:pPr>
                <a:defRPr/>
              </a:pPr>
              <a:t>2017-6-29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加速器诊断室</a:t>
            </a:r>
            <a:endParaRPr lang="en-US" altLang="zh-CN"/>
          </a:p>
        </p:txBody>
      </p:sp>
      <p:sp>
        <p:nvSpPr>
          <p:cNvPr id="9222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1CAA879-C37A-4C32-B8EB-EFE87BD9F72C}" type="slidenum">
              <a:rPr lang="en-US" altLang="zh-CN" smtClean="0">
                <a:ea typeface="宋体" charset="-122"/>
              </a:rPr>
              <a:pPr/>
              <a:t>3</a:t>
            </a:fld>
            <a:endParaRPr lang="en-US" altLang="zh-CN" smtClean="0">
              <a:ea typeface="宋体" charset="-122"/>
            </a:endParaRPr>
          </a:p>
        </p:txBody>
      </p:sp>
      <p:pic>
        <p:nvPicPr>
          <p:cNvPr id="18" name="Picture 12" descr="F:\2013\za\2013年度考核规定\图片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276600"/>
            <a:ext cx="3657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图片 30" descr="回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352800"/>
            <a:ext cx="3657600" cy="2152364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5" cstate="print"/>
          <a:srcRect b="40678"/>
          <a:stretch>
            <a:fillRect/>
          </a:stretch>
        </p:blipFill>
        <p:spPr bwMode="auto">
          <a:xfrm>
            <a:off x="4572000" y="914400"/>
            <a:ext cx="3581400" cy="2286000"/>
          </a:xfrm>
          <a:prstGeom prst="rect">
            <a:avLst/>
          </a:prstGeom>
          <a:noFill/>
          <a:ln w="19050" cap="sq" cmpd="sng">
            <a:solidFill>
              <a:schemeClr val="bg1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21" name="TextBox 20"/>
          <p:cNvSpPr txBox="1"/>
          <p:nvPr/>
        </p:nvSpPr>
        <p:spPr>
          <a:xfrm>
            <a:off x="914400" y="55626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FF0000"/>
                </a:solidFill>
              </a:rPr>
              <a:t>自研控制器</a:t>
            </a:r>
            <a:r>
              <a:rPr lang="en-US" altLang="zh-CN" b="1" dirty="0" smtClean="0">
                <a:solidFill>
                  <a:srgbClr val="FF0000"/>
                </a:solidFill>
              </a:rPr>
              <a:t>+VC</a:t>
            </a:r>
            <a:r>
              <a:rPr lang="zh-CN" altLang="en-US" b="1" dirty="0" smtClean="0">
                <a:solidFill>
                  <a:srgbClr val="FF0000"/>
                </a:solidFill>
              </a:rPr>
              <a:t>界面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53000" y="55626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FF0000"/>
                </a:solidFill>
              </a:rPr>
              <a:t>PLC + </a:t>
            </a:r>
            <a:r>
              <a:rPr lang="zh-CN" altLang="en-US" b="1" dirty="0" smtClean="0">
                <a:solidFill>
                  <a:srgbClr val="FF0000"/>
                </a:solidFill>
              </a:rPr>
              <a:t>组态软件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914400"/>
            <a:ext cx="3637908" cy="2286000"/>
          </a:xfrm>
          <a:prstGeom prst="rect">
            <a:avLst/>
          </a:prstGeom>
          <a:noFill/>
          <a:ln w="19050" cap="sq" cmpd="sng">
            <a:solidFill>
              <a:schemeClr val="bg1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 smtClean="0">
                <a:ea typeface="宋体" charset="-122"/>
              </a:rPr>
              <a:t>课题背景介绍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CA3DF7C-4B74-478A-A8BC-BDE649858F8F}" type="datetime1">
              <a:rPr lang="zh-CN" altLang="en-US"/>
              <a:pPr>
                <a:defRPr/>
              </a:pPr>
              <a:t>2017-6-29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加速器诊断室</a:t>
            </a:r>
            <a:endParaRPr lang="en-US" altLang="zh-CN"/>
          </a:p>
        </p:txBody>
      </p:sp>
      <p:sp>
        <p:nvSpPr>
          <p:cNvPr id="9222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1CAA879-C37A-4C32-B8EB-EFE87BD9F72C}" type="slidenum">
              <a:rPr lang="en-US" altLang="zh-CN" smtClean="0">
                <a:ea typeface="宋体" charset="-122"/>
              </a:rPr>
              <a:pPr/>
              <a:t>4</a:t>
            </a:fld>
            <a:endParaRPr lang="en-US" altLang="zh-CN" smtClean="0">
              <a:ea typeface="宋体" charset="-122"/>
            </a:endParaRPr>
          </a:p>
        </p:txBody>
      </p:sp>
      <p:pic>
        <p:nvPicPr>
          <p:cNvPr id="8" name="图片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4400"/>
            <a:ext cx="4534766" cy="3277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066800"/>
            <a:ext cx="1676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48375" y="1066800"/>
            <a:ext cx="30194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295400" y="4343400"/>
            <a:ext cx="731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现场环境干扰大，对</a:t>
            </a:r>
            <a:r>
              <a:rPr lang="zh-CN" altLang="en-US" sz="2000" b="1" dirty="0" smtClean="0"/>
              <a:t>控制系统 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安全性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、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稳定性 </a:t>
            </a:r>
            <a:r>
              <a:rPr lang="zh-CN" altLang="en-US" sz="2000" b="1" dirty="0" smtClean="0"/>
              <a:t>要求</a:t>
            </a:r>
            <a:r>
              <a:rPr lang="zh-CN" altLang="en-US" sz="2000" b="1" dirty="0" smtClean="0"/>
              <a:t>较高</a:t>
            </a:r>
            <a:endParaRPr lang="en-US" altLang="zh-CN" sz="2000" b="1" dirty="0" smtClean="0"/>
          </a:p>
          <a:p>
            <a:endParaRPr lang="en-US" altLang="zh-CN" sz="2000" b="1" dirty="0" smtClean="0"/>
          </a:p>
          <a:p>
            <a:pPr>
              <a:buFont typeface="Wingdings" pitchFamily="2" charset="2"/>
              <a:buChar char="Ø"/>
            </a:pPr>
            <a:r>
              <a:rPr lang="zh-CN" altLang="zh-CN" sz="2000" b="1" dirty="0" smtClean="0"/>
              <a:t>电阻尺尽量靠近装置末端，其信号跟实际位置有一定的偏差；</a:t>
            </a:r>
            <a:endParaRPr lang="en-US" altLang="zh-CN" sz="2000" b="1" dirty="0" smtClean="0"/>
          </a:p>
          <a:p>
            <a:pPr>
              <a:buFont typeface="Wingdings" pitchFamily="2" charset="2"/>
              <a:buChar char="Ø"/>
            </a:pPr>
            <a:r>
              <a:rPr lang="zh-CN" altLang="en-US" sz="2000" b="1" dirty="0" smtClean="0"/>
              <a:t>传动结构复杂，</a:t>
            </a:r>
            <a:r>
              <a:rPr lang="zh-CN" altLang="zh-CN" sz="2000" b="1" dirty="0" smtClean="0"/>
              <a:t>非线性</a:t>
            </a:r>
            <a:r>
              <a:rPr lang="zh-CN" altLang="en-US" sz="2000" b="1" dirty="0" smtClean="0"/>
              <a:t>；</a:t>
            </a:r>
            <a:endParaRPr lang="en-US" altLang="zh-CN" sz="2000" b="1" dirty="0" smtClean="0"/>
          </a:p>
          <a:p>
            <a:pPr>
              <a:buFont typeface="Wingdings" pitchFamily="2" charset="2"/>
              <a:buChar char="Ø"/>
            </a:pPr>
            <a:r>
              <a:rPr lang="zh-CN" altLang="zh-CN" sz="2000" b="1" dirty="0" smtClean="0"/>
              <a:t>在</a:t>
            </a:r>
            <a:r>
              <a:rPr lang="en-US" altLang="zh-CN" sz="2000" b="1" dirty="0" smtClean="0"/>
              <a:t>“</a:t>
            </a:r>
            <a:r>
              <a:rPr lang="zh-CN" altLang="zh-CN" sz="2000" b="1" dirty="0" smtClean="0"/>
              <a:t>换向</a:t>
            </a:r>
            <a:r>
              <a:rPr lang="en-US" altLang="zh-CN" sz="2000" b="1" dirty="0" smtClean="0"/>
              <a:t>”</a:t>
            </a:r>
            <a:r>
              <a:rPr lang="zh-CN" altLang="zh-CN" sz="2000" b="1" dirty="0" smtClean="0"/>
              <a:t>过程中，传动机构会产生较大的误差</a:t>
            </a:r>
            <a:r>
              <a:rPr lang="zh-CN" altLang="en-US" sz="2000" b="1" dirty="0" smtClean="0"/>
              <a:t>；</a:t>
            </a:r>
            <a:endParaRPr lang="en-US" altLang="zh-CN" sz="2000" b="1" dirty="0" smtClean="0"/>
          </a:p>
          <a:p>
            <a:r>
              <a:rPr lang="zh-CN" altLang="en-US" sz="2000" b="1" dirty="0" smtClean="0"/>
              <a:t>以上对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控制精度</a:t>
            </a:r>
            <a:r>
              <a:rPr lang="zh-CN" altLang="en-US" sz="2000" b="1" dirty="0" smtClean="0"/>
              <a:t>要求较高</a:t>
            </a:r>
            <a:endParaRPr lang="zh-CN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 smtClean="0">
                <a:ea typeface="宋体" charset="-122"/>
              </a:rPr>
              <a:t>课题背景介绍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CA3DF7C-4B74-478A-A8BC-BDE649858F8F}" type="datetime1">
              <a:rPr lang="zh-CN" altLang="en-US"/>
              <a:pPr>
                <a:defRPr/>
              </a:pPr>
              <a:t>2017-6-29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加速器诊断室</a:t>
            </a:r>
            <a:endParaRPr lang="en-US" altLang="zh-CN"/>
          </a:p>
        </p:txBody>
      </p:sp>
      <p:sp>
        <p:nvSpPr>
          <p:cNvPr id="9222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1CAA879-C37A-4C32-B8EB-EFE87BD9F72C}" type="slidenum">
              <a:rPr lang="en-US" altLang="zh-CN" smtClean="0">
                <a:ea typeface="宋体" charset="-122"/>
              </a:rPr>
              <a:pPr/>
              <a:t>5</a:t>
            </a:fld>
            <a:endParaRPr lang="en-US" altLang="zh-CN" smtClean="0">
              <a:ea typeface="宋体" charset="-122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762000"/>
            <a:ext cx="5474547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762000"/>
            <a:ext cx="2541319" cy="2025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2895600"/>
            <a:ext cx="2514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600200" y="56388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FF0000"/>
                </a:solidFill>
              </a:rPr>
              <a:t>系统结构图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 smtClean="0">
                <a:ea typeface="宋体" charset="-122"/>
              </a:rPr>
              <a:t>课题背景介绍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CA3DF7C-4B74-478A-A8BC-BDE649858F8F}" type="datetime1">
              <a:rPr lang="zh-CN" altLang="en-US"/>
              <a:pPr>
                <a:defRPr/>
              </a:pPr>
              <a:t>2017-6-29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加速器诊断室</a:t>
            </a:r>
            <a:endParaRPr lang="en-US" altLang="zh-CN"/>
          </a:p>
        </p:txBody>
      </p:sp>
      <p:sp>
        <p:nvSpPr>
          <p:cNvPr id="9222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1CAA879-C37A-4C32-B8EB-EFE87BD9F72C}" type="slidenum">
              <a:rPr lang="en-US" altLang="zh-CN" smtClean="0">
                <a:ea typeface="宋体" charset="-122"/>
              </a:rPr>
              <a:pPr/>
              <a:t>6</a:t>
            </a:fld>
            <a:endParaRPr lang="en-US" altLang="zh-CN" smtClean="0">
              <a:ea typeface="宋体" charset="-122"/>
            </a:endParaRPr>
          </a:p>
        </p:txBody>
      </p:sp>
      <p:pic>
        <p:nvPicPr>
          <p:cNvPr id="9" name="图片 8"/>
          <p:cNvPicPr/>
          <p:nvPr/>
        </p:nvPicPr>
        <p:blipFill>
          <a:blip r:embed="rId3" cstate="print"/>
          <a:srcRect l="21119" t="16279" r="35189" b="26639"/>
          <a:stretch>
            <a:fillRect/>
          </a:stretch>
        </p:blipFill>
        <p:spPr>
          <a:xfrm>
            <a:off x="4495800" y="762000"/>
            <a:ext cx="4109234" cy="2977046"/>
          </a:xfrm>
          <a:prstGeom prst="rect">
            <a:avLst/>
          </a:prstGeom>
        </p:spPr>
      </p:pic>
      <p:pic>
        <p:nvPicPr>
          <p:cNvPr id="10" name="图片 9"/>
          <p:cNvPicPr/>
          <p:nvPr/>
        </p:nvPicPr>
        <p:blipFill>
          <a:blip r:embed="rId4" cstate="print"/>
          <a:srcRect l="23482" t="19450" r="30124" b="26850"/>
          <a:stretch>
            <a:fillRect/>
          </a:stretch>
        </p:blipFill>
        <p:spPr>
          <a:xfrm>
            <a:off x="304800" y="762000"/>
            <a:ext cx="3967851" cy="2659083"/>
          </a:xfrm>
          <a:prstGeom prst="rect">
            <a:avLst/>
          </a:prstGeom>
        </p:spPr>
      </p:pic>
      <p:pic>
        <p:nvPicPr>
          <p:cNvPr id="12" name="图片 11" descr="F:\2015\SFC_ES小器偏转板改造\SFC改造\力控界面\SFC_ES_20150828\新建位图图像.bmp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200" y="3886200"/>
            <a:ext cx="4876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181600" y="34290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FF0000"/>
                </a:solidFill>
              </a:rPr>
              <a:t>ST </a:t>
            </a:r>
            <a:r>
              <a:rPr lang="zh-CN" altLang="en-US" b="1" dirty="0" smtClean="0">
                <a:solidFill>
                  <a:srgbClr val="FF0000"/>
                </a:solidFill>
              </a:rPr>
              <a:t>语言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67000" y="62484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FF0000"/>
                </a:solidFill>
              </a:rPr>
              <a:t>用户界面图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0600" y="34290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FF0000"/>
                </a:solidFill>
              </a:rPr>
              <a:t>PLC </a:t>
            </a:r>
            <a:r>
              <a:rPr lang="zh-CN" altLang="en-US" b="1" dirty="0" smtClean="0">
                <a:solidFill>
                  <a:srgbClr val="FF0000"/>
                </a:solidFill>
              </a:rPr>
              <a:t>功能框图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 smtClean="0">
                <a:ea typeface="宋体" charset="-122"/>
              </a:rPr>
              <a:t>提高控制精度方法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CA3DF7C-4B74-478A-A8BC-BDE649858F8F}" type="datetime1">
              <a:rPr lang="zh-CN" altLang="en-US"/>
              <a:pPr>
                <a:defRPr/>
              </a:pPr>
              <a:t>2017-6-29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加速器诊断室</a:t>
            </a:r>
            <a:endParaRPr lang="en-US" altLang="zh-CN"/>
          </a:p>
        </p:txBody>
      </p:sp>
      <p:sp>
        <p:nvSpPr>
          <p:cNvPr id="9222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1CAA879-C37A-4C32-B8EB-EFE87BD9F72C}" type="slidenum">
              <a:rPr lang="en-US" altLang="zh-CN" smtClean="0">
                <a:ea typeface="宋体" charset="-122"/>
              </a:rPr>
              <a:pPr/>
              <a:t>7</a:t>
            </a:fld>
            <a:endParaRPr lang="en-US" altLang="zh-CN" smtClean="0">
              <a:ea typeface="宋体" charset="-122"/>
            </a:endParaRP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914400"/>
            <a:ext cx="5257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838200"/>
            <a:ext cx="2209800" cy="3641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3048000"/>
            <a:ext cx="3657600" cy="174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990600" y="4953000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zh-CN" b="1" dirty="0" smtClean="0"/>
              <a:t>以一定的步长从一个行程末端逐步移动到另一个行程末端</a:t>
            </a:r>
            <a:endParaRPr lang="en-US" altLang="zh-CN" b="1" dirty="0" smtClean="0"/>
          </a:p>
          <a:p>
            <a:pPr>
              <a:buFont typeface="Wingdings" pitchFamily="2" charset="2"/>
              <a:buChar char="Ø"/>
            </a:pPr>
            <a:r>
              <a:rPr lang="zh-CN" altLang="zh-CN" b="1" dirty="0" smtClean="0"/>
              <a:t>记录每个位置的</a:t>
            </a:r>
            <a:r>
              <a:rPr lang="zh-CN" altLang="zh-CN" b="1" dirty="0" smtClean="0">
                <a:solidFill>
                  <a:srgbClr val="FF0000"/>
                </a:solidFill>
              </a:rPr>
              <a:t>跟踪仪实测值、电机位移给定值、电阻尺回读值</a:t>
            </a:r>
            <a:endParaRPr lang="en-US" altLang="zh-CN" b="1" dirty="0" smtClean="0"/>
          </a:p>
          <a:p>
            <a:pPr>
              <a:buFont typeface="Wingdings" pitchFamily="2" charset="2"/>
              <a:buChar char="Ø"/>
            </a:pPr>
            <a:r>
              <a:rPr lang="zh-CN" altLang="zh-CN" b="1" dirty="0" smtClean="0"/>
              <a:t>反复测量多次，获得的数据离线处理</a:t>
            </a:r>
            <a:endParaRPr lang="en-US" altLang="zh-CN" b="1" dirty="0" smtClean="0"/>
          </a:p>
          <a:p>
            <a:pPr>
              <a:buFont typeface="Wingdings" pitchFamily="2" charset="2"/>
              <a:buChar char="Ø"/>
            </a:pPr>
            <a:r>
              <a:rPr lang="zh-CN" altLang="zh-CN" b="1" dirty="0" smtClean="0"/>
              <a:t>用实测值作为标准，校正给定值和回读值</a:t>
            </a:r>
            <a:endParaRPr lang="zh-CN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 smtClean="0">
                <a:ea typeface="宋体" charset="-122"/>
              </a:rPr>
              <a:t>提高控制精度方法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CA3DF7C-4B74-478A-A8BC-BDE649858F8F}" type="datetime1">
              <a:rPr lang="zh-CN" altLang="en-US"/>
              <a:pPr>
                <a:defRPr/>
              </a:pPr>
              <a:t>2017-6-29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加速器诊断室</a:t>
            </a:r>
            <a:endParaRPr lang="en-US" altLang="zh-CN"/>
          </a:p>
        </p:txBody>
      </p:sp>
      <p:sp>
        <p:nvSpPr>
          <p:cNvPr id="9222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1CAA879-C37A-4C32-B8EB-EFE87BD9F72C}" type="slidenum">
              <a:rPr lang="en-US" altLang="zh-CN" smtClean="0">
                <a:ea typeface="宋体" charset="-122"/>
              </a:rPr>
              <a:pPr/>
              <a:t>8</a:t>
            </a:fld>
            <a:endParaRPr lang="en-US" altLang="zh-CN" smtClean="0">
              <a:ea typeface="宋体" charset="-122"/>
            </a:endParaRPr>
          </a:p>
        </p:txBody>
      </p:sp>
      <p:pic>
        <p:nvPicPr>
          <p:cNvPr id="6" name="图片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066800"/>
            <a:ext cx="4572000" cy="3032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5194" y="1066800"/>
            <a:ext cx="4288806" cy="3031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295400" y="4572000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b="1" dirty="0" smtClean="0"/>
              <a:t>图</a:t>
            </a:r>
            <a:r>
              <a:rPr lang="en-US" altLang="zh-CN" b="1" dirty="0" smtClean="0"/>
              <a:t>1</a:t>
            </a:r>
            <a:r>
              <a:rPr lang="zh-CN" altLang="zh-CN" b="1" dirty="0" smtClean="0"/>
              <a:t>是加入软件补偿前后</a:t>
            </a:r>
            <a:r>
              <a:rPr lang="en-US" altLang="zh-CN" b="1" dirty="0" smtClean="0"/>
              <a:t>1</a:t>
            </a:r>
            <a:r>
              <a:rPr lang="zh-CN" altLang="zh-CN" b="1" dirty="0" smtClean="0"/>
              <a:t>号电机给定值（红色方格）、回读值（绿色圆点）及激光测距仪实测值（蓝色菱形）的对比。</a:t>
            </a:r>
            <a:endParaRPr lang="en-US" altLang="zh-CN" b="1" dirty="0" smtClean="0"/>
          </a:p>
          <a:p>
            <a:endParaRPr lang="en-US" altLang="zh-CN" b="1" dirty="0" smtClean="0"/>
          </a:p>
          <a:p>
            <a:r>
              <a:rPr lang="zh-CN" altLang="zh-CN" b="1" dirty="0" smtClean="0"/>
              <a:t>左图为加入补偿前，右图为加入补偿后。</a:t>
            </a:r>
            <a:endParaRPr lang="zh-CN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 smtClean="0">
                <a:ea typeface="宋体" charset="-122"/>
              </a:rPr>
              <a:t>提高安全性方法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CA3DF7C-4B74-478A-A8BC-BDE649858F8F}" type="datetime1">
              <a:rPr lang="zh-CN" altLang="en-US"/>
              <a:pPr>
                <a:defRPr/>
              </a:pPr>
              <a:t>2017-6-29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加速器诊断室</a:t>
            </a:r>
            <a:endParaRPr lang="en-US" altLang="zh-CN"/>
          </a:p>
        </p:txBody>
      </p:sp>
      <p:sp>
        <p:nvSpPr>
          <p:cNvPr id="9222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1CAA879-C37A-4C32-B8EB-EFE87BD9F72C}" type="slidenum">
              <a:rPr lang="en-US" altLang="zh-CN" smtClean="0">
                <a:ea typeface="宋体" charset="-122"/>
              </a:rPr>
              <a:pPr/>
              <a:t>9</a:t>
            </a:fld>
            <a:endParaRPr lang="en-US" altLang="zh-CN" smtClean="0">
              <a:ea typeface="宋体" charset="-122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066800"/>
            <a:ext cx="868680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124200" y="53340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FF0000"/>
                </a:solidFill>
              </a:rPr>
              <a:t>硬件联锁以及硬件限制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mple">
  <a:themeElements>
    <a:clrScheme name="sample 3">
      <a:dk1>
        <a:srgbClr val="2B166E"/>
      </a:dk1>
      <a:lt1>
        <a:srgbClr val="FFFFFF"/>
      </a:lt1>
      <a:dk2>
        <a:srgbClr val="1640B6"/>
      </a:dk2>
      <a:lt2>
        <a:srgbClr val="B2B2B2"/>
      </a:lt2>
      <a:accent1>
        <a:srgbClr val="48BDEC"/>
      </a:accent1>
      <a:accent2>
        <a:srgbClr val="EB984D"/>
      </a:accent2>
      <a:accent3>
        <a:srgbClr val="FFFFFF"/>
      </a:accent3>
      <a:accent4>
        <a:srgbClr val="23115D"/>
      </a:accent4>
      <a:accent5>
        <a:srgbClr val="B1DBF4"/>
      </a:accent5>
      <a:accent6>
        <a:srgbClr val="D58945"/>
      </a:accent6>
      <a:hlink>
        <a:srgbClr val="339966"/>
      </a:hlink>
      <a:folHlink>
        <a:srgbClr val="7E88E4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19426B"/>
        </a:dk1>
        <a:lt1>
          <a:srgbClr val="FFFFFF"/>
        </a:lt1>
        <a:dk2>
          <a:srgbClr val="008080"/>
        </a:dk2>
        <a:lt2>
          <a:srgbClr val="B2B2B2"/>
        </a:lt2>
        <a:accent1>
          <a:srgbClr val="35C9C2"/>
        </a:accent1>
        <a:accent2>
          <a:srgbClr val="398AC7"/>
        </a:accent2>
        <a:accent3>
          <a:srgbClr val="FFFFFF"/>
        </a:accent3>
        <a:accent4>
          <a:srgbClr val="14375A"/>
        </a:accent4>
        <a:accent5>
          <a:srgbClr val="AEE1DD"/>
        </a:accent5>
        <a:accent6>
          <a:srgbClr val="337DB4"/>
        </a:accent6>
        <a:hlink>
          <a:srgbClr val="CCCC00"/>
        </a:hlink>
        <a:folHlink>
          <a:srgbClr val="6D50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25095D"/>
        </a:dk1>
        <a:lt1>
          <a:srgbClr val="FFFFFF"/>
        </a:lt1>
        <a:dk2>
          <a:srgbClr val="A1537C"/>
        </a:dk2>
        <a:lt2>
          <a:srgbClr val="B2B2B2"/>
        </a:lt2>
        <a:accent1>
          <a:srgbClr val="AF8ADC"/>
        </a:accent1>
        <a:accent2>
          <a:srgbClr val="60A065"/>
        </a:accent2>
        <a:accent3>
          <a:srgbClr val="FFFFFF"/>
        </a:accent3>
        <a:accent4>
          <a:srgbClr val="1E064E"/>
        </a:accent4>
        <a:accent5>
          <a:srgbClr val="D4C4EB"/>
        </a:accent5>
        <a:accent6>
          <a:srgbClr val="56915B"/>
        </a:accent6>
        <a:hlink>
          <a:srgbClr val="8DAED9"/>
        </a:hlink>
        <a:folHlink>
          <a:srgbClr val="5974C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2B166E"/>
        </a:dk1>
        <a:lt1>
          <a:srgbClr val="FFFFFF"/>
        </a:lt1>
        <a:dk2>
          <a:srgbClr val="1640B6"/>
        </a:dk2>
        <a:lt2>
          <a:srgbClr val="B2B2B2"/>
        </a:lt2>
        <a:accent1>
          <a:srgbClr val="48BDEC"/>
        </a:accent1>
        <a:accent2>
          <a:srgbClr val="EB984D"/>
        </a:accent2>
        <a:accent3>
          <a:srgbClr val="FFFFFF"/>
        </a:accent3>
        <a:accent4>
          <a:srgbClr val="23115D"/>
        </a:accent4>
        <a:accent5>
          <a:srgbClr val="B1DBF4"/>
        </a:accent5>
        <a:accent6>
          <a:srgbClr val="D58945"/>
        </a:accent6>
        <a:hlink>
          <a:srgbClr val="339966"/>
        </a:hlink>
        <a:folHlink>
          <a:srgbClr val="7E88E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13669</TotalTime>
  <Words>534</Words>
  <Application>Microsoft Office PowerPoint</Application>
  <PresentationFormat>全屏显示(4:3)</PresentationFormat>
  <Paragraphs>121</Paragraphs>
  <Slides>14</Slides>
  <Notes>12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6" baseType="lpstr">
      <vt:lpstr>sample</vt:lpstr>
      <vt:lpstr>Image</vt:lpstr>
      <vt:lpstr>加速器偏转板运动控制系统中提高精度和安全性的方法</vt:lpstr>
      <vt:lpstr>报告内容提纲</vt:lpstr>
      <vt:lpstr>课题背景介绍</vt:lpstr>
      <vt:lpstr>课题背景介绍</vt:lpstr>
      <vt:lpstr>课题背景介绍</vt:lpstr>
      <vt:lpstr>课题背景介绍</vt:lpstr>
      <vt:lpstr>提高控制精度方法</vt:lpstr>
      <vt:lpstr>提高控制精度方法</vt:lpstr>
      <vt:lpstr>提高安全性方法</vt:lpstr>
      <vt:lpstr>提高安全性方法</vt:lpstr>
      <vt:lpstr>用户使用方便性考虑</vt:lpstr>
      <vt:lpstr>用户使用方便性考虑</vt:lpstr>
      <vt:lpstr>总  结</vt:lpstr>
      <vt:lpstr>幻灯片 14</vt:lpstr>
    </vt:vector>
  </TitlesOfParts>
  <Company>Guilddesign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Sung Ha, Park</dc:creator>
  <cp:lastModifiedBy>Administrator</cp:lastModifiedBy>
  <cp:revision>734</cp:revision>
  <dcterms:created xsi:type="dcterms:W3CDTF">2004-08-26T06:30:40Z</dcterms:created>
  <dcterms:modified xsi:type="dcterms:W3CDTF">2017-06-29T02:53:41Z</dcterms:modified>
</cp:coreProperties>
</file>