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  <p:sldMasterId id="2147483705" r:id="rId2"/>
    <p:sldMasterId id="2147483717" r:id="rId3"/>
    <p:sldMasterId id="2147483729" r:id="rId4"/>
  </p:sldMasterIdLst>
  <p:notesMasterIdLst>
    <p:notesMasterId r:id="rId30"/>
  </p:notesMasterIdLst>
  <p:sldIdLst>
    <p:sldId id="256" r:id="rId5"/>
    <p:sldId id="257" r:id="rId6"/>
    <p:sldId id="258" r:id="rId7"/>
    <p:sldId id="259" r:id="rId8"/>
    <p:sldId id="260" r:id="rId9"/>
    <p:sldId id="268" r:id="rId10"/>
    <p:sldId id="262" r:id="rId11"/>
    <p:sldId id="265" r:id="rId12"/>
    <p:sldId id="266" r:id="rId13"/>
    <p:sldId id="267" r:id="rId14"/>
    <p:sldId id="269" r:id="rId15"/>
    <p:sldId id="275" r:id="rId16"/>
    <p:sldId id="270" r:id="rId17"/>
    <p:sldId id="274" r:id="rId18"/>
    <p:sldId id="277" r:id="rId19"/>
    <p:sldId id="271" r:id="rId20"/>
    <p:sldId id="278" r:id="rId21"/>
    <p:sldId id="279" r:id="rId22"/>
    <p:sldId id="272" r:id="rId23"/>
    <p:sldId id="273" r:id="rId24"/>
    <p:sldId id="280" r:id="rId25"/>
    <p:sldId id="282" r:id="rId26"/>
    <p:sldId id="281" r:id="rId27"/>
    <p:sldId id="284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219" autoAdjust="0"/>
  </p:normalViewPr>
  <p:slideViewPr>
    <p:cSldViewPr snapToGrid="0">
      <p:cViewPr varScale="1">
        <p:scale>
          <a:sx n="65" d="100"/>
          <a:sy n="65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07425A-4F9F-4EFC-A16B-CCC4DD16F12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2CF2024F-2692-4DE3-AF75-6B7A41516075}">
      <dgm:prSet phldrT="[文本]"/>
      <dgm:spPr/>
      <dgm:t>
        <a:bodyPr/>
        <a:lstStyle/>
        <a:p>
          <a:r>
            <a:rPr lang="en-US" altLang="zh-CN" dirty="0" smtClean="0"/>
            <a:t>Ganglia</a:t>
          </a:r>
          <a:r>
            <a:rPr lang="zh-CN" altLang="en-US" dirty="0" smtClean="0"/>
            <a:t>：</a:t>
          </a:r>
          <a:r>
            <a:rPr lang="en-US" altLang="zh-CN" dirty="0" smtClean="0"/>
            <a:t>CPU load/Memory usage/SWAP/Network/IO…</a:t>
          </a:r>
          <a:endParaRPr lang="zh-CN" altLang="en-US" dirty="0"/>
        </a:p>
      </dgm:t>
    </dgm:pt>
    <dgm:pt modelId="{2C137B2C-78DC-4A59-969B-B5A87BF94397}" type="parTrans" cxnId="{726A5A98-321D-48D4-BA64-376935393B11}">
      <dgm:prSet/>
      <dgm:spPr/>
      <dgm:t>
        <a:bodyPr/>
        <a:lstStyle/>
        <a:p>
          <a:endParaRPr lang="zh-CN" altLang="en-US"/>
        </a:p>
      </dgm:t>
    </dgm:pt>
    <dgm:pt modelId="{91FCC850-1077-413D-90B3-8D885EE640E1}" type="sibTrans" cxnId="{726A5A98-321D-48D4-BA64-376935393B11}">
      <dgm:prSet/>
      <dgm:spPr/>
      <dgm:t>
        <a:bodyPr/>
        <a:lstStyle/>
        <a:p>
          <a:endParaRPr lang="zh-CN" altLang="en-US"/>
        </a:p>
      </dgm:t>
    </dgm:pt>
    <dgm:pt modelId="{897D66D7-1515-4632-AA79-6F8E8999DE94}">
      <dgm:prSet phldrT="[文本]"/>
      <dgm:spPr/>
      <dgm:t>
        <a:bodyPr/>
        <a:lstStyle/>
        <a:p>
          <a:r>
            <a:rPr lang="en-US" altLang="zh-CN" dirty="0" smtClean="0"/>
            <a:t>Nagios</a:t>
          </a:r>
          <a:r>
            <a:rPr lang="zh-CN" altLang="en-US" dirty="0" smtClean="0"/>
            <a:t>：</a:t>
          </a:r>
          <a:r>
            <a:rPr lang="en-US" altLang="zh-CN" dirty="0" smtClean="0"/>
            <a:t>AFS/CVMFS/</a:t>
          </a:r>
          <a:r>
            <a:rPr lang="en-US" altLang="zh-CN" dirty="0" err="1" smtClean="0"/>
            <a:t>Lustre</a:t>
          </a:r>
          <a:r>
            <a:rPr lang="en-US" altLang="zh-CN" dirty="0" smtClean="0"/>
            <a:t>/</a:t>
          </a:r>
          <a:r>
            <a:rPr lang="en-US" altLang="zh-CN" dirty="0" err="1" smtClean="0"/>
            <a:t>Gluster</a:t>
          </a:r>
          <a:r>
            <a:rPr lang="en-US" altLang="zh-CN" dirty="0" smtClean="0"/>
            <a:t> </a:t>
          </a:r>
          <a:r>
            <a:rPr lang="en-US" altLang="zh-CN" dirty="0" err="1" smtClean="0"/>
            <a:t>ssh</a:t>
          </a:r>
          <a:r>
            <a:rPr lang="en-US" altLang="zh-CN" dirty="0" smtClean="0"/>
            <a:t>/http …</a:t>
          </a:r>
          <a:endParaRPr lang="zh-CN" altLang="en-US" dirty="0"/>
        </a:p>
      </dgm:t>
    </dgm:pt>
    <dgm:pt modelId="{2D81480C-8931-44CA-9F1A-32A9431F39B6}" type="parTrans" cxnId="{ECB6C214-19D4-4D12-B5A3-439E612945E7}">
      <dgm:prSet/>
      <dgm:spPr/>
      <dgm:t>
        <a:bodyPr/>
        <a:lstStyle/>
        <a:p>
          <a:endParaRPr lang="zh-CN" altLang="en-US"/>
        </a:p>
      </dgm:t>
    </dgm:pt>
    <dgm:pt modelId="{7476D162-D4E9-4840-B497-F20EB3ED004D}" type="sibTrans" cxnId="{ECB6C214-19D4-4D12-B5A3-439E612945E7}">
      <dgm:prSet/>
      <dgm:spPr/>
      <dgm:t>
        <a:bodyPr/>
        <a:lstStyle/>
        <a:p>
          <a:endParaRPr lang="zh-CN" altLang="en-US"/>
        </a:p>
      </dgm:t>
    </dgm:pt>
    <dgm:pt modelId="{5302D54B-54BC-4E17-89F3-F991C3B8102D}">
      <dgm:prSet phldrT="[文本]"/>
      <dgm:spPr/>
      <dgm:t>
        <a:bodyPr/>
        <a:lstStyle/>
        <a:p>
          <a:r>
            <a:rPr lang="en-US" altLang="zh-CN" dirty="0" err="1" smtClean="0"/>
            <a:t>Heplog</a:t>
          </a:r>
          <a:r>
            <a:rPr lang="zh-CN" altLang="en-US" dirty="0" smtClean="0"/>
            <a:t>：</a:t>
          </a:r>
          <a:r>
            <a:rPr lang="en-US" altLang="zh-CN" dirty="0" smtClean="0"/>
            <a:t>syslog </a:t>
          </a:r>
          <a:r>
            <a:rPr lang="en-US" altLang="zh-CN" dirty="0" err="1" smtClean="0"/>
            <a:t>accesslog</a:t>
          </a:r>
          <a:r>
            <a:rPr lang="en-US" altLang="zh-CN" dirty="0" smtClean="0"/>
            <a:t> </a:t>
          </a:r>
          <a:r>
            <a:rPr lang="en-US" altLang="zh-CN" dirty="0" err="1" smtClean="0"/>
            <a:t>servicelog</a:t>
          </a:r>
          <a:r>
            <a:rPr lang="en-US" altLang="zh-CN" dirty="0" smtClean="0"/>
            <a:t> </a:t>
          </a:r>
          <a:endParaRPr lang="zh-CN" altLang="en-US" dirty="0"/>
        </a:p>
      </dgm:t>
    </dgm:pt>
    <dgm:pt modelId="{5D231C0C-D440-4807-9F28-E2F194F076CC}" type="parTrans" cxnId="{DB6CAFB9-DF26-4527-B6A3-526C2BE44FB9}">
      <dgm:prSet/>
      <dgm:spPr/>
      <dgm:t>
        <a:bodyPr/>
        <a:lstStyle/>
        <a:p>
          <a:endParaRPr lang="zh-CN" altLang="en-US"/>
        </a:p>
      </dgm:t>
    </dgm:pt>
    <dgm:pt modelId="{AB133B24-7901-4BEC-9E81-F0662DBB8A54}" type="sibTrans" cxnId="{DB6CAFB9-DF26-4527-B6A3-526C2BE44FB9}">
      <dgm:prSet/>
      <dgm:spPr/>
      <dgm:t>
        <a:bodyPr/>
        <a:lstStyle/>
        <a:p>
          <a:endParaRPr lang="zh-CN" altLang="en-US"/>
        </a:p>
      </dgm:t>
    </dgm:pt>
    <dgm:pt modelId="{403C4259-CEA6-49ED-9971-CF61977FF904}">
      <dgm:prSet phldrT="[文本]"/>
      <dgm:spPr/>
      <dgm:t>
        <a:bodyPr/>
        <a:lstStyle/>
        <a:p>
          <a:r>
            <a:rPr lang="en-US" altLang="zh-CN" dirty="0" smtClean="0"/>
            <a:t>Self-plugin</a:t>
          </a:r>
          <a:r>
            <a:rPr lang="zh-CN" altLang="en-US" dirty="0" smtClean="0"/>
            <a:t>：</a:t>
          </a:r>
          <a:r>
            <a:rPr lang="en-US" altLang="zh-CN" dirty="0" smtClean="0"/>
            <a:t>collect-plugin + DB + dashboard</a:t>
          </a:r>
          <a:endParaRPr lang="zh-CN" altLang="en-US" dirty="0"/>
        </a:p>
      </dgm:t>
    </dgm:pt>
    <dgm:pt modelId="{193EFE8E-506A-47BF-9B3B-A043C1E2507E}" type="parTrans" cxnId="{17103393-4D11-4D7D-9812-626C10AD6F42}">
      <dgm:prSet/>
      <dgm:spPr/>
      <dgm:t>
        <a:bodyPr/>
        <a:lstStyle/>
        <a:p>
          <a:endParaRPr lang="zh-CN" altLang="en-US"/>
        </a:p>
      </dgm:t>
    </dgm:pt>
    <dgm:pt modelId="{03F9593A-051F-47BC-A112-6CFA42A37699}" type="sibTrans" cxnId="{17103393-4D11-4D7D-9812-626C10AD6F42}">
      <dgm:prSet/>
      <dgm:spPr/>
      <dgm:t>
        <a:bodyPr/>
        <a:lstStyle/>
        <a:p>
          <a:endParaRPr lang="zh-CN" altLang="en-US"/>
        </a:p>
      </dgm:t>
    </dgm:pt>
    <dgm:pt modelId="{9C4F629D-E983-40CD-B1AE-9C9D4E7E003E}" type="pres">
      <dgm:prSet presAssocID="{9C07425A-4F9F-4EFC-A16B-CCC4DD16F12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B4FE37EE-39CD-4EE6-966E-7F6022FEA387}" type="pres">
      <dgm:prSet presAssocID="{9C07425A-4F9F-4EFC-A16B-CCC4DD16F12B}" presName="Name1" presStyleCnt="0"/>
      <dgm:spPr/>
    </dgm:pt>
    <dgm:pt modelId="{2CB42717-81E6-4945-BE0B-66F0AD78D7CE}" type="pres">
      <dgm:prSet presAssocID="{9C07425A-4F9F-4EFC-A16B-CCC4DD16F12B}" presName="cycle" presStyleCnt="0"/>
      <dgm:spPr/>
    </dgm:pt>
    <dgm:pt modelId="{15A6D4F2-EBF3-4533-9A3F-D8686A5EC503}" type="pres">
      <dgm:prSet presAssocID="{9C07425A-4F9F-4EFC-A16B-CCC4DD16F12B}" presName="srcNode" presStyleLbl="node1" presStyleIdx="0" presStyleCnt="4"/>
      <dgm:spPr/>
    </dgm:pt>
    <dgm:pt modelId="{06E22D48-48D2-458B-8187-49D9E3AE52A4}" type="pres">
      <dgm:prSet presAssocID="{9C07425A-4F9F-4EFC-A16B-CCC4DD16F12B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1375C1FC-3E44-4E9C-8D7D-A5A7B08A6F8E}" type="pres">
      <dgm:prSet presAssocID="{9C07425A-4F9F-4EFC-A16B-CCC4DD16F12B}" presName="extraNode" presStyleLbl="node1" presStyleIdx="0" presStyleCnt="4"/>
      <dgm:spPr/>
    </dgm:pt>
    <dgm:pt modelId="{D49D3C62-7BFE-4786-ADC9-4F2E729F2DA5}" type="pres">
      <dgm:prSet presAssocID="{9C07425A-4F9F-4EFC-A16B-CCC4DD16F12B}" presName="dstNode" presStyleLbl="node1" presStyleIdx="0" presStyleCnt="4"/>
      <dgm:spPr/>
    </dgm:pt>
    <dgm:pt modelId="{24CD928E-28B7-44DC-A0BC-4B23202E80D3}" type="pres">
      <dgm:prSet presAssocID="{2CF2024F-2692-4DE3-AF75-6B7A4151607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E6579B-FF5F-4A57-B568-DA9E718BCB76}" type="pres">
      <dgm:prSet presAssocID="{2CF2024F-2692-4DE3-AF75-6B7A41516075}" presName="accent_1" presStyleCnt="0"/>
      <dgm:spPr/>
    </dgm:pt>
    <dgm:pt modelId="{58BF8AB7-FA6E-4D5D-9E89-1498501D285F}" type="pres">
      <dgm:prSet presAssocID="{2CF2024F-2692-4DE3-AF75-6B7A41516075}" presName="accentRepeatNode" presStyleLbl="solidFgAcc1" presStyleIdx="0" presStyleCnt="4"/>
      <dgm:spPr/>
    </dgm:pt>
    <dgm:pt modelId="{4FE49E44-0960-4EE4-8210-BCF6367C2308}" type="pres">
      <dgm:prSet presAssocID="{897D66D7-1515-4632-AA79-6F8E8999DE9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A653269-2560-4584-AEDE-A86E4DFE4512}" type="pres">
      <dgm:prSet presAssocID="{897D66D7-1515-4632-AA79-6F8E8999DE94}" presName="accent_2" presStyleCnt="0"/>
      <dgm:spPr/>
    </dgm:pt>
    <dgm:pt modelId="{1EC24007-0D7B-4045-B938-2DEBEBC772CD}" type="pres">
      <dgm:prSet presAssocID="{897D66D7-1515-4632-AA79-6F8E8999DE94}" presName="accentRepeatNode" presStyleLbl="solidFgAcc1" presStyleIdx="1" presStyleCnt="4"/>
      <dgm:spPr/>
    </dgm:pt>
    <dgm:pt modelId="{7ADF0A5E-A9D9-4832-AFA1-1D2872C01993}" type="pres">
      <dgm:prSet presAssocID="{5302D54B-54BC-4E17-89F3-F991C3B8102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26DD2C-80DF-467A-BBAC-98FCD2D0429B}" type="pres">
      <dgm:prSet presAssocID="{5302D54B-54BC-4E17-89F3-F991C3B8102D}" presName="accent_3" presStyleCnt="0"/>
      <dgm:spPr/>
    </dgm:pt>
    <dgm:pt modelId="{7B5AB351-E0E3-49FA-A44D-6DD0FF7001B0}" type="pres">
      <dgm:prSet presAssocID="{5302D54B-54BC-4E17-89F3-F991C3B8102D}" presName="accentRepeatNode" presStyleLbl="solidFgAcc1" presStyleIdx="2" presStyleCnt="4"/>
      <dgm:spPr/>
    </dgm:pt>
    <dgm:pt modelId="{4BAC0543-004E-4389-B9DC-D3B10774CFDD}" type="pres">
      <dgm:prSet presAssocID="{403C4259-CEA6-49ED-9971-CF61977FF90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5997C42-8C97-4EA6-8CFA-E1CAEEE0A3E1}" type="pres">
      <dgm:prSet presAssocID="{403C4259-CEA6-49ED-9971-CF61977FF904}" presName="accent_4" presStyleCnt="0"/>
      <dgm:spPr/>
    </dgm:pt>
    <dgm:pt modelId="{AF3B20B0-FAF8-4FEB-B59C-5E9E99EF04F1}" type="pres">
      <dgm:prSet presAssocID="{403C4259-CEA6-49ED-9971-CF61977FF904}" presName="accentRepeatNode" presStyleLbl="solidFgAcc1" presStyleIdx="3" presStyleCnt="4"/>
      <dgm:spPr/>
    </dgm:pt>
  </dgm:ptLst>
  <dgm:cxnLst>
    <dgm:cxn modelId="{726A5A98-321D-48D4-BA64-376935393B11}" srcId="{9C07425A-4F9F-4EFC-A16B-CCC4DD16F12B}" destId="{2CF2024F-2692-4DE3-AF75-6B7A41516075}" srcOrd="0" destOrd="0" parTransId="{2C137B2C-78DC-4A59-969B-B5A87BF94397}" sibTransId="{91FCC850-1077-413D-90B3-8D885EE640E1}"/>
    <dgm:cxn modelId="{38DEB338-83DA-4F5F-9650-546FF91B940D}" type="presOf" srcId="{91FCC850-1077-413D-90B3-8D885EE640E1}" destId="{06E22D48-48D2-458B-8187-49D9E3AE52A4}" srcOrd="0" destOrd="0" presId="urn:microsoft.com/office/officeart/2008/layout/VerticalCurvedList"/>
    <dgm:cxn modelId="{C75E5540-33BE-4A42-B8DA-25EFA7CE3616}" type="presOf" srcId="{897D66D7-1515-4632-AA79-6F8E8999DE94}" destId="{4FE49E44-0960-4EE4-8210-BCF6367C2308}" srcOrd="0" destOrd="0" presId="urn:microsoft.com/office/officeart/2008/layout/VerticalCurvedList"/>
    <dgm:cxn modelId="{17103393-4D11-4D7D-9812-626C10AD6F42}" srcId="{9C07425A-4F9F-4EFC-A16B-CCC4DD16F12B}" destId="{403C4259-CEA6-49ED-9971-CF61977FF904}" srcOrd="3" destOrd="0" parTransId="{193EFE8E-506A-47BF-9B3B-A043C1E2507E}" sibTransId="{03F9593A-051F-47BC-A112-6CFA42A37699}"/>
    <dgm:cxn modelId="{07E81151-C350-485F-A01C-AFA813D290F3}" type="presOf" srcId="{9C07425A-4F9F-4EFC-A16B-CCC4DD16F12B}" destId="{9C4F629D-E983-40CD-B1AE-9C9D4E7E003E}" srcOrd="0" destOrd="0" presId="urn:microsoft.com/office/officeart/2008/layout/VerticalCurvedList"/>
    <dgm:cxn modelId="{A5032D80-2D95-4604-846F-A3C3381B9B73}" type="presOf" srcId="{5302D54B-54BC-4E17-89F3-F991C3B8102D}" destId="{7ADF0A5E-A9D9-4832-AFA1-1D2872C01993}" srcOrd="0" destOrd="0" presId="urn:microsoft.com/office/officeart/2008/layout/VerticalCurvedList"/>
    <dgm:cxn modelId="{ECB6C214-19D4-4D12-B5A3-439E612945E7}" srcId="{9C07425A-4F9F-4EFC-A16B-CCC4DD16F12B}" destId="{897D66D7-1515-4632-AA79-6F8E8999DE94}" srcOrd="1" destOrd="0" parTransId="{2D81480C-8931-44CA-9F1A-32A9431F39B6}" sibTransId="{7476D162-D4E9-4840-B497-F20EB3ED004D}"/>
    <dgm:cxn modelId="{DB6CAFB9-DF26-4527-B6A3-526C2BE44FB9}" srcId="{9C07425A-4F9F-4EFC-A16B-CCC4DD16F12B}" destId="{5302D54B-54BC-4E17-89F3-F991C3B8102D}" srcOrd="2" destOrd="0" parTransId="{5D231C0C-D440-4807-9F28-E2F194F076CC}" sibTransId="{AB133B24-7901-4BEC-9E81-F0662DBB8A54}"/>
    <dgm:cxn modelId="{E3D3A8B0-0EE3-4CD3-89A3-8FA0FACFCC65}" type="presOf" srcId="{403C4259-CEA6-49ED-9971-CF61977FF904}" destId="{4BAC0543-004E-4389-B9DC-D3B10774CFDD}" srcOrd="0" destOrd="0" presId="urn:microsoft.com/office/officeart/2008/layout/VerticalCurvedList"/>
    <dgm:cxn modelId="{462A89B8-20F6-4829-9538-BADF2A93099A}" type="presOf" srcId="{2CF2024F-2692-4DE3-AF75-6B7A41516075}" destId="{24CD928E-28B7-44DC-A0BC-4B23202E80D3}" srcOrd="0" destOrd="0" presId="urn:microsoft.com/office/officeart/2008/layout/VerticalCurvedList"/>
    <dgm:cxn modelId="{A3EFAED5-15F0-4A64-85E3-84D97AF5C71D}" type="presParOf" srcId="{9C4F629D-E983-40CD-B1AE-9C9D4E7E003E}" destId="{B4FE37EE-39CD-4EE6-966E-7F6022FEA387}" srcOrd="0" destOrd="0" presId="urn:microsoft.com/office/officeart/2008/layout/VerticalCurvedList"/>
    <dgm:cxn modelId="{6FA23E15-273A-4B21-9885-327A2B2D9F07}" type="presParOf" srcId="{B4FE37EE-39CD-4EE6-966E-7F6022FEA387}" destId="{2CB42717-81E6-4945-BE0B-66F0AD78D7CE}" srcOrd="0" destOrd="0" presId="urn:microsoft.com/office/officeart/2008/layout/VerticalCurvedList"/>
    <dgm:cxn modelId="{8D5FBFDD-D9EF-4C84-9453-3487E9738840}" type="presParOf" srcId="{2CB42717-81E6-4945-BE0B-66F0AD78D7CE}" destId="{15A6D4F2-EBF3-4533-9A3F-D8686A5EC503}" srcOrd="0" destOrd="0" presId="urn:microsoft.com/office/officeart/2008/layout/VerticalCurvedList"/>
    <dgm:cxn modelId="{B1401FDD-A28B-4824-BA1E-C8A236961FAD}" type="presParOf" srcId="{2CB42717-81E6-4945-BE0B-66F0AD78D7CE}" destId="{06E22D48-48D2-458B-8187-49D9E3AE52A4}" srcOrd="1" destOrd="0" presId="urn:microsoft.com/office/officeart/2008/layout/VerticalCurvedList"/>
    <dgm:cxn modelId="{02647FF1-45A5-409B-9583-B0994FAE99EF}" type="presParOf" srcId="{2CB42717-81E6-4945-BE0B-66F0AD78D7CE}" destId="{1375C1FC-3E44-4E9C-8D7D-A5A7B08A6F8E}" srcOrd="2" destOrd="0" presId="urn:microsoft.com/office/officeart/2008/layout/VerticalCurvedList"/>
    <dgm:cxn modelId="{167AB504-32CB-4954-B159-6E8FEFF39CAD}" type="presParOf" srcId="{2CB42717-81E6-4945-BE0B-66F0AD78D7CE}" destId="{D49D3C62-7BFE-4786-ADC9-4F2E729F2DA5}" srcOrd="3" destOrd="0" presId="urn:microsoft.com/office/officeart/2008/layout/VerticalCurvedList"/>
    <dgm:cxn modelId="{7D6B996F-A270-4CE7-9B01-BF1664A7C69B}" type="presParOf" srcId="{B4FE37EE-39CD-4EE6-966E-7F6022FEA387}" destId="{24CD928E-28B7-44DC-A0BC-4B23202E80D3}" srcOrd="1" destOrd="0" presId="urn:microsoft.com/office/officeart/2008/layout/VerticalCurvedList"/>
    <dgm:cxn modelId="{38FDA47A-83FE-4E27-A6A5-A9EDF622E00E}" type="presParOf" srcId="{B4FE37EE-39CD-4EE6-966E-7F6022FEA387}" destId="{01E6579B-FF5F-4A57-B568-DA9E718BCB76}" srcOrd="2" destOrd="0" presId="urn:microsoft.com/office/officeart/2008/layout/VerticalCurvedList"/>
    <dgm:cxn modelId="{870036D6-FE73-439D-A327-916093576FE6}" type="presParOf" srcId="{01E6579B-FF5F-4A57-B568-DA9E718BCB76}" destId="{58BF8AB7-FA6E-4D5D-9E89-1498501D285F}" srcOrd="0" destOrd="0" presId="urn:microsoft.com/office/officeart/2008/layout/VerticalCurvedList"/>
    <dgm:cxn modelId="{5CFE792B-A9F0-4660-90AC-70FBD5525F4C}" type="presParOf" srcId="{B4FE37EE-39CD-4EE6-966E-7F6022FEA387}" destId="{4FE49E44-0960-4EE4-8210-BCF6367C2308}" srcOrd="3" destOrd="0" presId="urn:microsoft.com/office/officeart/2008/layout/VerticalCurvedList"/>
    <dgm:cxn modelId="{FE97280E-9EF3-4D50-9976-83C787F1EBA1}" type="presParOf" srcId="{B4FE37EE-39CD-4EE6-966E-7F6022FEA387}" destId="{CA653269-2560-4584-AEDE-A86E4DFE4512}" srcOrd="4" destOrd="0" presId="urn:microsoft.com/office/officeart/2008/layout/VerticalCurvedList"/>
    <dgm:cxn modelId="{4CABAE47-456A-4F09-B94A-D9D8CD3E0467}" type="presParOf" srcId="{CA653269-2560-4584-AEDE-A86E4DFE4512}" destId="{1EC24007-0D7B-4045-B938-2DEBEBC772CD}" srcOrd="0" destOrd="0" presId="urn:microsoft.com/office/officeart/2008/layout/VerticalCurvedList"/>
    <dgm:cxn modelId="{EB561743-F743-4FAB-8AB7-2F7A7FD417C0}" type="presParOf" srcId="{B4FE37EE-39CD-4EE6-966E-7F6022FEA387}" destId="{7ADF0A5E-A9D9-4832-AFA1-1D2872C01993}" srcOrd="5" destOrd="0" presId="urn:microsoft.com/office/officeart/2008/layout/VerticalCurvedList"/>
    <dgm:cxn modelId="{5BF6F75F-7EDC-457C-BAB0-6ED0F482687B}" type="presParOf" srcId="{B4FE37EE-39CD-4EE6-966E-7F6022FEA387}" destId="{D926DD2C-80DF-467A-BBAC-98FCD2D0429B}" srcOrd="6" destOrd="0" presId="urn:microsoft.com/office/officeart/2008/layout/VerticalCurvedList"/>
    <dgm:cxn modelId="{707BDB6C-45A7-4218-81C4-EEFF54CA6EA5}" type="presParOf" srcId="{D926DD2C-80DF-467A-BBAC-98FCD2D0429B}" destId="{7B5AB351-E0E3-49FA-A44D-6DD0FF7001B0}" srcOrd="0" destOrd="0" presId="urn:microsoft.com/office/officeart/2008/layout/VerticalCurvedList"/>
    <dgm:cxn modelId="{1A67D175-8FCD-4C28-9392-06423E4A5489}" type="presParOf" srcId="{B4FE37EE-39CD-4EE6-966E-7F6022FEA387}" destId="{4BAC0543-004E-4389-B9DC-D3B10774CFDD}" srcOrd="7" destOrd="0" presId="urn:microsoft.com/office/officeart/2008/layout/VerticalCurvedList"/>
    <dgm:cxn modelId="{EE8DCCD3-3C60-4524-B4C5-FDACFCB7BB7C}" type="presParOf" srcId="{B4FE37EE-39CD-4EE6-966E-7F6022FEA387}" destId="{E5997C42-8C97-4EA6-8CFA-E1CAEEE0A3E1}" srcOrd="8" destOrd="0" presId="urn:microsoft.com/office/officeart/2008/layout/VerticalCurvedList"/>
    <dgm:cxn modelId="{97513A67-F0D1-4FBB-BA00-37A5B1DE76E4}" type="presParOf" srcId="{E5997C42-8C97-4EA6-8CFA-E1CAEEE0A3E1}" destId="{AF3B20B0-FAF8-4FEB-B59C-5E9E99EF04F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22D48-48D2-458B-8187-49D9E3AE52A4}">
      <dsp:nvSpPr>
        <dsp:cNvPr id="0" name=""/>
        <dsp:cNvSpPr/>
      </dsp:nvSpPr>
      <dsp:spPr>
        <a:xfrm>
          <a:off x="-5111603" y="-783046"/>
          <a:ext cx="6087292" cy="6087292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CD928E-28B7-44DC-A0BC-4B23202E80D3}">
      <dsp:nvSpPr>
        <dsp:cNvPr id="0" name=""/>
        <dsp:cNvSpPr/>
      </dsp:nvSpPr>
      <dsp:spPr>
        <a:xfrm>
          <a:off x="510880" y="347589"/>
          <a:ext cx="7264787" cy="6955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08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/>
            <a:t>Ganglia</a:t>
          </a:r>
          <a:r>
            <a:rPr lang="zh-CN" altLang="en-US" sz="2200" kern="1200" dirty="0" smtClean="0"/>
            <a:t>：</a:t>
          </a:r>
          <a:r>
            <a:rPr lang="en-US" altLang="zh-CN" sz="2200" kern="1200" dirty="0" smtClean="0"/>
            <a:t>CPU load/Memory usage/SWAP/Network/IO…</a:t>
          </a:r>
          <a:endParaRPr lang="zh-CN" altLang="en-US" sz="2200" kern="1200" dirty="0"/>
        </a:p>
      </dsp:txBody>
      <dsp:txXfrm>
        <a:off x="510880" y="347589"/>
        <a:ext cx="7264787" cy="695541"/>
      </dsp:txXfrm>
    </dsp:sp>
    <dsp:sp modelId="{58BF8AB7-FA6E-4D5D-9E89-1498501D285F}">
      <dsp:nvSpPr>
        <dsp:cNvPr id="0" name=""/>
        <dsp:cNvSpPr/>
      </dsp:nvSpPr>
      <dsp:spPr>
        <a:xfrm>
          <a:off x="76167" y="260647"/>
          <a:ext cx="869426" cy="8694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E49E44-0960-4EE4-8210-BCF6367C2308}">
      <dsp:nvSpPr>
        <dsp:cNvPr id="0" name=""/>
        <dsp:cNvSpPr/>
      </dsp:nvSpPr>
      <dsp:spPr>
        <a:xfrm>
          <a:off x="909650" y="1391082"/>
          <a:ext cx="6866018" cy="6955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08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/>
            <a:t>Nagios</a:t>
          </a:r>
          <a:r>
            <a:rPr lang="zh-CN" altLang="en-US" sz="2200" kern="1200" dirty="0" smtClean="0"/>
            <a:t>：</a:t>
          </a:r>
          <a:r>
            <a:rPr lang="en-US" altLang="zh-CN" sz="2200" kern="1200" dirty="0" smtClean="0"/>
            <a:t>AFS/CVMFS/</a:t>
          </a:r>
          <a:r>
            <a:rPr lang="en-US" altLang="zh-CN" sz="2200" kern="1200" dirty="0" err="1" smtClean="0"/>
            <a:t>Lustre</a:t>
          </a:r>
          <a:r>
            <a:rPr lang="en-US" altLang="zh-CN" sz="2200" kern="1200" dirty="0" smtClean="0"/>
            <a:t>/</a:t>
          </a:r>
          <a:r>
            <a:rPr lang="en-US" altLang="zh-CN" sz="2200" kern="1200" dirty="0" err="1" smtClean="0"/>
            <a:t>Gluster</a:t>
          </a:r>
          <a:r>
            <a:rPr lang="en-US" altLang="zh-CN" sz="2200" kern="1200" dirty="0" smtClean="0"/>
            <a:t> </a:t>
          </a:r>
          <a:r>
            <a:rPr lang="en-US" altLang="zh-CN" sz="2200" kern="1200" dirty="0" err="1" smtClean="0"/>
            <a:t>ssh</a:t>
          </a:r>
          <a:r>
            <a:rPr lang="en-US" altLang="zh-CN" sz="2200" kern="1200" dirty="0" smtClean="0"/>
            <a:t>/http …</a:t>
          </a:r>
          <a:endParaRPr lang="zh-CN" altLang="en-US" sz="2200" kern="1200" dirty="0"/>
        </a:p>
      </dsp:txBody>
      <dsp:txXfrm>
        <a:off x="909650" y="1391082"/>
        <a:ext cx="6866018" cy="695541"/>
      </dsp:txXfrm>
    </dsp:sp>
    <dsp:sp modelId="{1EC24007-0D7B-4045-B938-2DEBEBC772CD}">
      <dsp:nvSpPr>
        <dsp:cNvPr id="0" name=""/>
        <dsp:cNvSpPr/>
      </dsp:nvSpPr>
      <dsp:spPr>
        <a:xfrm>
          <a:off x="474937" y="1304140"/>
          <a:ext cx="869426" cy="8694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DF0A5E-A9D9-4832-AFA1-1D2872C01993}">
      <dsp:nvSpPr>
        <dsp:cNvPr id="0" name=""/>
        <dsp:cNvSpPr/>
      </dsp:nvSpPr>
      <dsp:spPr>
        <a:xfrm>
          <a:off x="909650" y="2434575"/>
          <a:ext cx="6866018" cy="6955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08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err="1" smtClean="0"/>
            <a:t>Heplog</a:t>
          </a:r>
          <a:r>
            <a:rPr lang="zh-CN" altLang="en-US" sz="2200" kern="1200" dirty="0" smtClean="0"/>
            <a:t>：</a:t>
          </a:r>
          <a:r>
            <a:rPr lang="en-US" altLang="zh-CN" sz="2200" kern="1200" dirty="0" smtClean="0"/>
            <a:t>syslog </a:t>
          </a:r>
          <a:r>
            <a:rPr lang="en-US" altLang="zh-CN" sz="2200" kern="1200" dirty="0" err="1" smtClean="0"/>
            <a:t>accesslog</a:t>
          </a:r>
          <a:r>
            <a:rPr lang="en-US" altLang="zh-CN" sz="2200" kern="1200" dirty="0" smtClean="0"/>
            <a:t> </a:t>
          </a:r>
          <a:r>
            <a:rPr lang="en-US" altLang="zh-CN" sz="2200" kern="1200" dirty="0" err="1" smtClean="0"/>
            <a:t>servicelog</a:t>
          </a:r>
          <a:r>
            <a:rPr lang="en-US" altLang="zh-CN" sz="2200" kern="1200" dirty="0" smtClean="0"/>
            <a:t> </a:t>
          </a:r>
          <a:endParaRPr lang="zh-CN" altLang="en-US" sz="2200" kern="1200" dirty="0"/>
        </a:p>
      </dsp:txBody>
      <dsp:txXfrm>
        <a:off x="909650" y="2434575"/>
        <a:ext cx="6866018" cy="695541"/>
      </dsp:txXfrm>
    </dsp:sp>
    <dsp:sp modelId="{7B5AB351-E0E3-49FA-A44D-6DD0FF7001B0}">
      <dsp:nvSpPr>
        <dsp:cNvPr id="0" name=""/>
        <dsp:cNvSpPr/>
      </dsp:nvSpPr>
      <dsp:spPr>
        <a:xfrm>
          <a:off x="474937" y="2347633"/>
          <a:ext cx="869426" cy="8694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AC0543-004E-4389-B9DC-D3B10774CFDD}">
      <dsp:nvSpPr>
        <dsp:cNvPr id="0" name=""/>
        <dsp:cNvSpPr/>
      </dsp:nvSpPr>
      <dsp:spPr>
        <a:xfrm>
          <a:off x="510880" y="3478068"/>
          <a:ext cx="7264787" cy="6955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08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/>
            <a:t>Self-plugin</a:t>
          </a:r>
          <a:r>
            <a:rPr lang="zh-CN" altLang="en-US" sz="2200" kern="1200" dirty="0" smtClean="0"/>
            <a:t>：</a:t>
          </a:r>
          <a:r>
            <a:rPr lang="en-US" altLang="zh-CN" sz="2200" kern="1200" dirty="0" smtClean="0"/>
            <a:t>collect-plugin + DB + dashboard</a:t>
          </a:r>
          <a:endParaRPr lang="zh-CN" altLang="en-US" sz="2200" kern="1200" dirty="0"/>
        </a:p>
      </dsp:txBody>
      <dsp:txXfrm>
        <a:off x="510880" y="3478068"/>
        <a:ext cx="7264787" cy="695541"/>
      </dsp:txXfrm>
    </dsp:sp>
    <dsp:sp modelId="{AF3B20B0-FAF8-4FEB-B59C-5E9E99EF04F1}">
      <dsp:nvSpPr>
        <dsp:cNvPr id="0" name=""/>
        <dsp:cNvSpPr/>
      </dsp:nvSpPr>
      <dsp:spPr>
        <a:xfrm>
          <a:off x="76167" y="3391126"/>
          <a:ext cx="869426" cy="8694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5410E-7D19-403F-9B4B-216DD1153998}" type="datetimeFigureOut">
              <a:rPr lang="zh-CN" altLang="en-US" smtClean="0"/>
              <a:t>2017/7/6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14CFB-CF0F-483A-90D0-4D48CF597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408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4CFB-CF0F-483A-90D0-4D48CF597D5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662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4CFB-CF0F-483A-90D0-4D48CF597D5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037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4CFB-CF0F-483A-90D0-4D48CF597D5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35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4CFB-CF0F-483A-90D0-4D48CF597D5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473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4CFB-CF0F-483A-90D0-4D48CF597D5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937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4CFB-CF0F-483A-90D0-4D48CF597D5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328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4CFB-CF0F-483A-90D0-4D48CF597D5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158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4CFB-CF0F-483A-90D0-4D48CF597D5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220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4CFB-CF0F-483A-90D0-4D48CF597D5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795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4CFB-CF0F-483A-90D0-4D48CF597D5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141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4CFB-CF0F-483A-90D0-4D48CF597D5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827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14CFB-CF0F-483A-90D0-4D48CF597D5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278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291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2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465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280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912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453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382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100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313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765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7/6/2017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60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790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475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145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840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D5B4-AA73-4F41-A1B7-7DC444A4D86B}" type="datetimeFigureOut">
              <a:rPr lang="zh-CN" altLang="en-US" smtClean="0"/>
              <a:t>2017/7/6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0DDE-85AE-468E-A4D2-36FE125A1D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85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D5B4-AA73-4F41-A1B7-7DC444A4D86B}" type="datetimeFigureOut">
              <a:rPr lang="zh-CN" altLang="en-US" smtClean="0"/>
              <a:t>2017/7/6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0DDE-85AE-468E-A4D2-36FE125A1D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187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D5B4-AA73-4F41-A1B7-7DC444A4D86B}" type="datetimeFigureOut">
              <a:rPr lang="zh-CN" altLang="en-US" smtClean="0"/>
              <a:t>2017/7/6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0DDE-85AE-468E-A4D2-36FE125A1D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331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D5B4-AA73-4F41-A1B7-7DC444A4D86B}" type="datetimeFigureOut">
              <a:rPr lang="zh-CN" altLang="en-US" smtClean="0"/>
              <a:t>2017/7/6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0DDE-85AE-468E-A4D2-36FE125A1D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422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D5B4-AA73-4F41-A1B7-7DC444A4D86B}" type="datetimeFigureOut">
              <a:rPr lang="zh-CN" altLang="en-US" smtClean="0"/>
              <a:t>2017/7/6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0DDE-85AE-468E-A4D2-36FE125A1D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022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D5B4-AA73-4F41-A1B7-7DC444A4D86B}" type="datetimeFigureOut">
              <a:rPr lang="zh-CN" altLang="en-US" smtClean="0"/>
              <a:t>2017/7/6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0DDE-85AE-468E-A4D2-36FE125A1D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106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D5B4-AA73-4F41-A1B7-7DC444A4D86B}" type="datetimeFigureOut">
              <a:rPr lang="zh-CN" altLang="en-US" smtClean="0"/>
              <a:t>2017/7/6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0DDE-85AE-468E-A4D2-36FE125A1D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08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278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D5B4-AA73-4F41-A1B7-7DC444A4D86B}" type="datetimeFigureOut">
              <a:rPr lang="zh-CN" altLang="en-US" smtClean="0"/>
              <a:t>2017/7/6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0DDE-85AE-468E-A4D2-36FE125A1D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833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D5B4-AA73-4F41-A1B7-7DC444A4D86B}" type="datetimeFigureOut">
              <a:rPr lang="zh-CN" altLang="en-US" smtClean="0"/>
              <a:t>2017/7/6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0DDE-85AE-468E-A4D2-36FE125A1D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4251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D5B4-AA73-4F41-A1B7-7DC444A4D86B}" type="datetimeFigureOut">
              <a:rPr lang="zh-CN" altLang="en-US" smtClean="0"/>
              <a:t>2017/7/6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0DDE-85AE-468E-A4D2-36FE125A1D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888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D5B4-AA73-4F41-A1B7-7DC444A4D86B}" type="datetimeFigureOut">
              <a:rPr lang="zh-CN" altLang="en-US" smtClean="0"/>
              <a:t>2017/7/6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0DDE-85AE-468E-A4D2-36FE125A1D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6544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EFB5-8557-4618-8100-139E9BB8615A}" type="datetimeFigureOut">
              <a:rPr lang="zh-CN" altLang="en-US" smtClean="0"/>
              <a:t>2017/7/6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71E0-BAF1-4627-87C8-765B55736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1183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EFB5-8557-4618-8100-139E9BB8615A}" type="datetimeFigureOut">
              <a:rPr lang="zh-CN" altLang="en-US" smtClean="0"/>
              <a:t>2017/7/6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71E0-BAF1-4627-87C8-765B55736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7384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EFB5-8557-4618-8100-139E9BB8615A}" type="datetimeFigureOut">
              <a:rPr lang="zh-CN" altLang="en-US" smtClean="0"/>
              <a:t>2017/7/6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71E0-BAF1-4627-87C8-765B55736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2822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EFB5-8557-4618-8100-139E9BB8615A}" type="datetimeFigureOut">
              <a:rPr lang="zh-CN" altLang="en-US" smtClean="0"/>
              <a:t>2017/7/6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71E0-BAF1-4627-87C8-765B55736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120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EFB5-8557-4618-8100-139E9BB8615A}" type="datetimeFigureOut">
              <a:rPr lang="zh-CN" altLang="en-US" smtClean="0"/>
              <a:t>2017/7/6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71E0-BAF1-4627-87C8-765B55736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8943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EFB5-8557-4618-8100-139E9BB8615A}" type="datetimeFigureOut">
              <a:rPr lang="zh-CN" altLang="en-US" smtClean="0"/>
              <a:t>2017/7/6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71E0-BAF1-4627-87C8-765B55736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02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9501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EFB5-8557-4618-8100-139E9BB8615A}" type="datetimeFigureOut">
              <a:rPr lang="zh-CN" altLang="en-US" smtClean="0"/>
              <a:t>2017/7/6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71E0-BAF1-4627-87C8-765B55736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1120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EFB5-8557-4618-8100-139E9BB8615A}" type="datetimeFigureOut">
              <a:rPr lang="zh-CN" altLang="en-US" smtClean="0"/>
              <a:t>2017/7/6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71E0-BAF1-4627-87C8-765B55736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842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EFB5-8557-4618-8100-139E9BB8615A}" type="datetimeFigureOut">
              <a:rPr lang="zh-CN" altLang="en-US" smtClean="0"/>
              <a:t>2017/7/6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71E0-BAF1-4627-87C8-765B55736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76124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EFB5-8557-4618-8100-139E9BB8615A}" type="datetimeFigureOut">
              <a:rPr lang="zh-CN" altLang="en-US" smtClean="0"/>
              <a:t>2017/7/6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71E0-BAF1-4627-87C8-765B55736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23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EFB5-8557-4618-8100-139E9BB8615A}" type="datetimeFigureOut">
              <a:rPr lang="zh-CN" altLang="en-US" smtClean="0"/>
              <a:t>2017/7/6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171E0-BAF1-4627-87C8-765B55736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61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3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11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419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778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750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7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41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D5B4-AA73-4F41-A1B7-7DC444A4D86B}" type="datetimeFigureOut">
              <a:rPr lang="zh-CN" altLang="en-US" smtClean="0"/>
              <a:t>2017/7/6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D0DDE-85AE-468E-A4D2-36FE125A1D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09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7EFB5-8557-4618-8100-139E9BB8615A}" type="datetimeFigureOut">
              <a:rPr lang="zh-CN" altLang="en-US" smtClean="0"/>
              <a:t>2017/7/6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171E0-BAF1-4627-87C8-765B557369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65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ndico.ihep.ac.cn/event/6800/session/30/contribution/3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zh-CN" altLang="en-US" sz="6000" u="sng" dirty="0">
                <a:hlinkClick r:id="rId3"/>
              </a:rPr>
              <a:t>多维度数据分析在</a:t>
            </a:r>
            <a:r>
              <a:rPr lang="zh-CN" altLang="en-US" sz="6000" u="sng" dirty="0" smtClean="0">
                <a:hlinkClick r:id="rId3"/>
              </a:rPr>
              <a:t>集群</a:t>
            </a:r>
            <a:r>
              <a:rPr lang="en-US" altLang="zh-CN" sz="6000" u="sng" dirty="0" smtClean="0">
                <a:hlinkClick r:id="rId3"/>
              </a:rPr>
              <a:t/>
            </a:r>
            <a:br>
              <a:rPr lang="en-US" altLang="zh-CN" sz="6000" u="sng" dirty="0" smtClean="0">
                <a:hlinkClick r:id="rId3"/>
              </a:rPr>
            </a:br>
            <a:r>
              <a:rPr lang="zh-CN" altLang="en-US" sz="6000" u="sng" dirty="0" smtClean="0">
                <a:hlinkClick r:id="rId3"/>
              </a:rPr>
              <a:t>监控</a:t>
            </a:r>
            <a:r>
              <a:rPr lang="zh-CN" altLang="en-US" sz="6000" u="sng" dirty="0">
                <a:hlinkClick r:id="rId3"/>
              </a:rPr>
              <a:t>中的应用</a:t>
            </a:r>
            <a:endParaRPr lang="zh-CN" altLang="en-US" sz="6000" u="sng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00050" y="4455619"/>
            <a:ext cx="10256207" cy="1620715"/>
          </a:xfrm>
        </p:spPr>
        <p:txBody>
          <a:bodyPr>
            <a:normAutofit lnSpcReduction="10000"/>
          </a:bodyPr>
          <a:lstStyle/>
          <a:p>
            <a:pPr algn="r"/>
            <a:r>
              <a:rPr lang="en-US" altLang="zh-CN" sz="3200" dirty="0" smtClean="0"/>
              <a:t>			</a:t>
            </a:r>
            <a:r>
              <a:rPr lang="zh-CN" altLang="en-US" sz="3200" dirty="0" smtClean="0"/>
              <a:t>高能物理研究所</a:t>
            </a:r>
            <a:endParaRPr lang="en-US" altLang="zh-CN" sz="3200" dirty="0" smtClean="0"/>
          </a:p>
          <a:p>
            <a:pPr algn="r"/>
            <a:r>
              <a:rPr lang="zh-CN" altLang="en-US" sz="3200" dirty="0"/>
              <a:t>胡庆宝</a:t>
            </a:r>
            <a:endParaRPr lang="en-US" altLang="zh-CN" sz="3200" dirty="0" smtClean="0"/>
          </a:p>
          <a:p>
            <a:pPr algn="r"/>
            <a:r>
              <a:rPr lang="en-US" altLang="zh-CN" sz="3200" dirty="0"/>
              <a:t>	</a:t>
            </a:r>
            <a:r>
              <a:rPr lang="en-US" altLang="zh-CN" sz="3200" dirty="0" smtClean="0"/>
              <a:t>                 2017.7.6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54351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/>
              <a:t>系统架构</a:t>
            </a:r>
            <a:endParaRPr lang="zh-CN" altLang="en-US" sz="4400" dirty="0"/>
          </a:p>
        </p:txBody>
      </p:sp>
      <p:grpSp>
        <p:nvGrpSpPr>
          <p:cNvPr id="3" name="组合 2"/>
          <p:cNvGrpSpPr/>
          <p:nvPr/>
        </p:nvGrpSpPr>
        <p:grpSpPr>
          <a:xfrm>
            <a:off x="2849957" y="1840308"/>
            <a:ext cx="8764847" cy="4432036"/>
            <a:chOff x="1596350" y="1605276"/>
            <a:chExt cx="8764847" cy="4432036"/>
          </a:xfrm>
        </p:grpSpPr>
        <p:sp>
          <p:nvSpPr>
            <p:cNvPr id="36" name="下箭头 35"/>
            <p:cNvSpPr/>
            <p:nvPr/>
          </p:nvSpPr>
          <p:spPr>
            <a:xfrm>
              <a:off x="7080294" y="3386626"/>
              <a:ext cx="493037" cy="80026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7882127" y="3289568"/>
              <a:ext cx="2479070" cy="139545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634180" y="2266532"/>
              <a:ext cx="1063771" cy="43371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LUSTRE &amp;EOS</a:t>
              </a:r>
              <a:endParaRPr lang="zh-CN" altLang="en-US" sz="1400" dirty="0"/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1666163" y="3921854"/>
              <a:ext cx="1063672" cy="38491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/>
                <a:t>环动监控</a:t>
              </a:r>
              <a:endParaRPr lang="zh-CN" altLang="en-US" sz="1400" dirty="0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652969" y="4861709"/>
              <a:ext cx="1067482" cy="30403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App log</a:t>
              </a:r>
              <a:endParaRPr lang="zh-CN" altLang="en-US" dirty="0"/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1654275" y="3399932"/>
              <a:ext cx="1063771" cy="34691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C</a:t>
              </a:r>
              <a:r>
                <a:rPr lang="en-US" altLang="zh-CN" dirty="0" smtClean="0"/>
                <a:t>louds</a:t>
              </a:r>
              <a:endParaRPr lang="zh-CN" altLang="en-US" dirty="0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4390910" y="1874965"/>
              <a:ext cx="907657" cy="752559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Data-Metric</a:t>
              </a:r>
            </a:p>
            <a:p>
              <a:pPr algn="ctr"/>
              <a:r>
                <a:rPr lang="en-US" altLang="zh-CN" dirty="0" smtClean="0"/>
                <a:t>Beat</a:t>
              </a:r>
              <a:endParaRPr lang="zh-CN" altLang="en-US" dirty="0"/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4342046" y="4741624"/>
              <a:ext cx="1025600" cy="816203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 smtClean="0"/>
                <a:t>FileBeat</a:t>
              </a:r>
              <a:endParaRPr lang="zh-CN" altLang="en-US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5633407" y="2578368"/>
              <a:ext cx="1037123" cy="195172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 smtClean="0"/>
                <a:t>Logstash</a:t>
              </a:r>
              <a:endParaRPr lang="en-US" altLang="zh-CN" dirty="0" smtClean="0"/>
            </a:p>
            <a:p>
              <a:pPr algn="ctr"/>
              <a:r>
                <a:rPr lang="en-US" altLang="zh-CN" dirty="0" smtClean="0"/>
                <a:t>(with</a:t>
              </a:r>
            </a:p>
            <a:p>
              <a:pPr algn="ctr"/>
              <a:r>
                <a:rPr lang="en-US" altLang="zh-CN" dirty="0" smtClean="0"/>
                <a:t>Analyze)</a:t>
              </a:r>
            </a:p>
          </p:txBody>
        </p:sp>
        <p:sp>
          <p:nvSpPr>
            <p:cNvPr id="14" name="右箭头 13"/>
            <p:cNvSpPr/>
            <p:nvPr/>
          </p:nvSpPr>
          <p:spPr>
            <a:xfrm>
              <a:off x="2757417" y="1900056"/>
              <a:ext cx="227926" cy="59636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右箭头 14"/>
            <p:cNvSpPr/>
            <p:nvPr/>
          </p:nvSpPr>
          <p:spPr>
            <a:xfrm>
              <a:off x="2774771" y="3009132"/>
              <a:ext cx="196427" cy="11777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右箭头 15"/>
            <p:cNvSpPr/>
            <p:nvPr/>
          </p:nvSpPr>
          <p:spPr>
            <a:xfrm>
              <a:off x="5380025" y="2694429"/>
              <a:ext cx="198648" cy="198625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1596350" y="5332577"/>
              <a:ext cx="1253190" cy="5987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third-party</a:t>
              </a:r>
            </a:p>
            <a:p>
              <a:pPr algn="ctr"/>
              <a:r>
                <a:rPr lang="en-US" altLang="zh-CN" dirty="0" smtClean="0"/>
                <a:t>Data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7950873" y="4029710"/>
              <a:ext cx="2329524" cy="571256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 smtClean="0"/>
                <a:t>Elasticsearch</a:t>
              </a:r>
              <a:endParaRPr lang="en-US" altLang="zh-CN" dirty="0" smtClean="0"/>
            </a:p>
          </p:txBody>
        </p:sp>
        <p:sp>
          <p:nvSpPr>
            <p:cNvPr id="19" name="右箭头 18"/>
            <p:cNvSpPr/>
            <p:nvPr/>
          </p:nvSpPr>
          <p:spPr>
            <a:xfrm>
              <a:off x="6747177" y="3754215"/>
              <a:ext cx="1122896" cy="61653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8047018" y="4971409"/>
              <a:ext cx="2137233" cy="106590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 smtClean="0"/>
                <a:t>Kibana</a:t>
              </a:r>
              <a:r>
                <a:rPr lang="en-US" altLang="zh-CN" dirty="0" smtClean="0"/>
                <a:t> &amp;</a:t>
              </a:r>
              <a:r>
                <a:rPr lang="en-US" altLang="zh-CN" dirty="0" err="1" smtClean="0"/>
                <a:t>Grafana</a:t>
              </a:r>
              <a:endParaRPr lang="en-US" altLang="zh-CN" dirty="0" smtClean="0"/>
            </a:p>
            <a:p>
              <a:pPr algn="ctr"/>
              <a:r>
                <a:rPr lang="en-US" altLang="zh-CN" dirty="0"/>
                <a:t>Association </a:t>
              </a:r>
              <a:r>
                <a:rPr lang="en-US" altLang="zh-CN" dirty="0" smtClean="0"/>
                <a:t>display</a:t>
              </a:r>
              <a:endParaRPr lang="zh-CN" altLang="en-US" dirty="0"/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1641575" y="1708073"/>
              <a:ext cx="1048934" cy="38113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Ganglia</a:t>
              </a:r>
              <a:endParaRPr lang="zh-CN" altLang="en-US" dirty="0"/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1640745" y="2978156"/>
              <a:ext cx="1063771" cy="34691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jobs</a:t>
              </a:r>
              <a:endParaRPr lang="zh-CN" altLang="en-US" dirty="0"/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3074810" y="1605276"/>
              <a:ext cx="1104995" cy="1185928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RRD-tool</a:t>
              </a:r>
            </a:p>
            <a:p>
              <a:pPr algn="ctr"/>
              <a:r>
                <a:rPr lang="en-US" altLang="zh-CN" dirty="0" smtClean="0"/>
                <a:t>&amp;</a:t>
              </a:r>
            </a:p>
            <a:p>
              <a:pPr algn="ctr"/>
              <a:r>
                <a:rPr lang="en-US" altLang="zh-CN" dirty="0"/>
                <a:t>graphite</a:t>
              </a:r>
              <a:endParaRPr lang="zh-CN" altLang="en-US" dirty="0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4323953" y="3222454"/>
              <a:ext cx="1018052" cy="81620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JDBC-plugin</a:t>
              </a:r>
              <a:endParaRPr lang="zh-CN" altLang="en-US" dirty="0"/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3083407" y="2925659"/>
              <a:ext cx="1048934" cy="139782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 smtClean="0"/>
                <a:t>Mysql</a:t>
              </a:r>
              <a:endParaRPr lang="en-US" altLang="zh-CN" dirty="0" smtClean="0"/>
            </a:p>
            <a:p>
              <a:pPr algn="ctr"/>
              <a:r>
                <a:rPr lang="en-US" altLang="zh-CN" dirty="0" smtClean="0"/>
                <a:t>&amp;</a:t>
              </a:r>
            </a:p>
            <a:p>
              <a:pPr algn="ctr"/>
              <a:r>
                <a:rPr lang="en-US" altLang="zh-CN" dirty="0" err="1"/>
                <a:t>M</a:t>
              </a:r>
              <a:r>
                <a:rPr lang="en-US" altLang="zh-CN" dirty="0" err="1" smtClean="0"/>
                <a:t>ongodb</a:t>
              </a:r>
              <a:endParaRPr lang="zh-CN" altLang="en-US" dirty="0"/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3104698" y="4447326"/>
              <a:ext cx="980402" cy="132686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L</a:t>
              </a:r>
              <a:r>
                <a:rPr lang="en-US" altLang="zh-CN" dirty="0" smtClean="0"/>
                <a:t>og</a:t>
              </a:r>
              <a:endParaRPr lang="zh-CN" altLang="en-US" dirty="0"/>
            </a:p>
          </p:txBody>
        </p:sp>
        <p:sp>
          <p:nvSpPr>
            <p:cNvPr id="29" name="右箭头 28"/>
            <p:cNvSpPr/>
            <p:nvPr/>
          </p:nvSpPr>
          <p:spPr>
            <a:xfrm>
              <a:off x="2826360" y="4521629"/>
              <a:ext cx="198457" cy="8735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右箭头 29"/>
            <p:cNvSpPr/>
            <p:nvPr/>
          </p:nvSpPr>
          <p:spPr>
            <a:xfrm>
              <a:off x="4172924" y="1955924"/>
              <a:ext cx="166657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右箭头 30"/>
            <p:cNvSpPr/>
            <p:nvPr/>
          </p:nvSpPr>
          <p:spPr>
            <a:xfrm>
              <a:off x="4148027" y="3365622"/>
              <a:ext cx="166657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右箭头 31"/>
            <p:cNvSpPr/>
            <p:nvPr/>
          </p:nvSpPr>
          <p:spPr>
            <a:xfrm>
              <a:off x="4148027" y="4861709"/>
              <a:ext cx="166657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3" name="上箭头 32"/>
            <p:cNvSpPr/>
            <p:nvPr/>
          </p:nvSpPr>
          <p:spPr>
            <a:xfrm rot="10800000">
              <a:off x="8865260" y="4725193"/>
              <a:ext cx="500747" cy="233205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7950873" y="3431610"/>
              <a:ext cx="2329524" cy="571256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 smtClean="0"/>
                <a:t>InfluxDB</a:t>
              </a:r>
              <a:endParaRPr lang="en-US" altLang="zh-CN" dirty="0" smtClean="0"/>
            </a:p>
          </p:txBody>
        </p:sp>
        <p:sp>
          <p:nvSpPr>
            <p:cNvPr id="35" name="流程图: 磁盘 34"/>
            <p:cNvSpPr/>
            <p:nvPr/>
          </p:nvSpPr>
          <p:spPr>
            <a:xfrm>
              <a:off x="6778893" y="1944246"/>
              <a:ext cx="1206639" cy="1415946"/>
            </a:xfrm>
            <a:prstGeom prst="flowChartMagneticDisk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Node DB</a:t>
              </a:r>
            </a:p>
            <a:p>
              <a:pPr algn="ctr"/>
              <a:r>
                <a:rPr lang="en-US" altLang="zh-CN" dirty="0" smtClean="0"/>
                <a:t>Service DB</a:t>
              </a:r>
            </a:p>
            <a:p>
              <a:pPr algn="ctr"/>
              <a:r>
                <a:rPr lang="en-US" altLang="zh-CN" dirty="0" smtClean="0"/>
                <a:t>User DB</a:t>
              </a:r>
              <a:endParaRPr lang="zh-CN" altLang="en-US" dirty="0"/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1649017" y="4410399"/>
              <a:ext cx="1048934" cy="38113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N</a:t>
              </a:r>
              <a:r>
                <a:rPr lang="en-US" altLang="zh-CN" dirty="0" smtClean="0"/>
                <a:t>agios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573450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0751" y="236375"/>
            <a:ext cx="10364451" cy="1596177"/>
          </a:xfrm>
        </p:spPr>
        <p:txBody>
          <a:bodyPr>
            <a:normAutofit/>
          </a:bodyPr>
          <a:lstStyle/>
          <a:p>
            <a:r>
              <a:rPr lang="zh-CN" altLang="en-US" sz="4400" dirty="0" smtClean="0"/>
              <a:t>数据处理</a:t>
            </a:r>
            <a:endParaRPr lang="zh-CN" altLang="en-US" sz="4400" dirty="0"/>
          </a:p>
        </p:txBody>
      </p:sp>
      <p:sp>
        <p:nvSpPr>
          <p:cNvPr id="37" name="内容占位符 2"/>
          <p:cNvSpPr>
            <a:spLocks noGrp="1"/>
          </p:cNvSpPr>
          <p:nvPr>
            <p:ph idx="1"/>
          </p:nvPr>
        </p:nvSpPr>
        <p:spPr>
          <a:xfrm>
            <a:off x="939109" y="1934604"/>
            <a:ext cx="10618582" cy="1771691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Ganglia</a:t>
            </a:r>
            <a:r>
              <a:rPr lang="zh-CN" altLang="en-US" sz="2800" dirty="0" smtClean="0"/>
              <a:t>监控数据</a:t>
            </a:r>
            <a:endParaRPr lang="en-US" altLang="zh-CN" sz="2800" dirty="0"/>
          </a:p>
          <a:p>
            <a:pPr lvl="1"/>
            <a:r>
              <a:rPr lang="zh-CN" altLang="en-US" sz="2600" dirty="0" smtClean="0"/>
              <a:t>采用</a:t>
            </a:r>
            <a:r>
              <a:rPr lang="en-US" altLang="zh-CN" sz="2600" dirty="0" err="1" smtClean="0"/>
              <a:t>nc</a:t>
            </a:r>
            <a:r>
              <a:rPr lang="zh-CN" altLang="en-US" sz="2600" dirty="0" smtClean="0"/>
              <a:t>命令截取集群上传的</a:t>
            </a:r>
            <a:r>
              <a:rPr lang="en-US" altLang="zh-CN" sz="2600" dirty="0" err="1" smtClean="0"/>
              <a:t>udp</a:t>
            </a:r>
            <a:r>
              <a:rPr lang="zh-CN" altLang="en-US" sz="2600" dirty="0" smtClean="0"/>
              <a:t>数据包，解析拆分并上报</a:t>
            </a:r>
            <a:r>
              <a:rPr lang="en-US" altLang="zh-CN" sz="2600" dirty="0" smtClean="0"/>
              <a:t>metric</a:t>
            </a:r>
            <a:r>
              <a:rPr lang="zh-CN" altLang="en-US" sz="2600" dirty="0" smtClean="0"/>
              <a:t>信息。</a:t>
            </a:r>
            <a:endParaRPr lang="en-US" altLang="zh-CN" sz="2600" dirty="0" smtClean="0"/>
          </a:p>
          <a:p>
            <a:pPr lvl="1"/>
            <a:r>
              <a:rPr lang="zh-CN" altLang="en-US" sz="2600" dirty="0" smtClean="0"/>
              <a:t>采用</a:t>
            </a:r>
            <a:r>
              <a:rPr lang="en-US" altLang="zh-CN" sz="2600" dirty="0" err="1" smtClean="0"/>
              <a:t>Logstash</a:t>
            </a:r>
            <a:r>
              <a:rPr lang="zh-CN" altLang="en-US" sz="2600" dirty="0" smtClean="0"/>
              <a:t>的</a:t>
            </a:r>
            <a:r>
              <a:rPr lang="en-US" altLang="zh-CN" sz="2600" dirty="0" smtClean="0"/>
              <a:t>DISSECT</a:t>
            </a:r>
            <a:r>
              <a:rPr lang="zh-CN" altLang="en-US" sz="2600" dirty="0" smtClean="0"/>
              <a:t>处理模块，匹配</a:t>
            </a:r>
            <a:r>
              <a:rPr lang="en-US" altLang="zh-CN" sz="2600" dirty="0" smtClean="0"/>
              <a:t>metric</a:t>
            </a:r>
            <a:r>
              <a:rPr lang="zh-CN" altLang="en-US" sz="2600" dirty="0" smtClean="0"/>
              <a:t>字段</a:t>
            </a:r>
            <a:endParaRPr lang="en-US" altLang="zh-CN" sz="2600" dirty="0" smtClean="0"/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mutate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mutate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084" y="3498697"/>
            <a:ext cx="7969962" cy="242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613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6003" y="236375"/>
            <a:ext cx="10364451" cy="1596177"/>
          </a:xfrm>
        </p:spPr>
        <p:txBody>
          <a:bodyPr>
            <a:normAutofit/>
          </a:bodyPr>
          <a:lstStyle/>
          <a:p>
            <a:r>
              <a:rPr lang="zh-CN" altLang="en-US" sz="4400" dirty="0" smtClean="0"/>
              <a:t>数据处理</a:t>
            </a:r>
            <a:endParaRPr lang="zh-CN" altLang="en-US" sz="4400" dirty="0"/>
          </a:p>
        </p:txBody>
      </p:sp>
      <p:sp>
        <p:nvSpPr>
          <p:cNvPr id="37" name="内容占位符 2"/>
          <p:cNvSpPr>
            <a:spLocks noGrp="1"/>
          </p:cNvSpPr>
          <p:nvPr>
            <p:ph idx="1"/>
          </p:nvPr>
        </p:nvSpPr>
        <p:spPr>
          <a:xfrm>
            <a:off x="939109" y="1992477"/>
            <a:ext cx="10225420" cy="3328382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Ganglia</a:t>
            </a:r>
            <a:r>
              <a:rPr lang="zh-CN" altLang="en-US" sz="2800" dirty="0" smtClean="0"/>
              <a:t>监控数据</a:t>
            </a:r>
            <a:endParaRPr lang="en-US" altLang="zh-CN" sz="2800" dirty="0" smtClean="0"/>
          </a:p>
          <a:p>
            <a:pPr lvl="1"/>
            <a:r>
              <a:rPr lang="zh-CN" altLang="en-US" sz="2600" dirty="0" smtClean="0"/>
              <a:t>基于节点的标签标定</a:t>
            </a:r>
            <a:endParaRPr lang="en-US" altLang="zh-CN" sz="2600" dirty="0" smtClean="0"/>
          </a:p>
          <a:p>
            <a:pPr lvl="1"/>
            <a:r>
              <a:rPr lang="en-US" altLang="zh-CN" sz="2600" dirty="0"/>
              <a:t>curl -XPOST 'http</a:t>
            </a:r>
            <a:r>
              <a:rPr lang="en-US" altLang="zh-CN" sz="2600" dirty="0" smtClean="0"/>
              <a:t>://ip:9200/ganglia-2017-06-27/ganglia</a:t>
            </a:r>
            <a:r>
              <a:rPr lang="en-US" altLang="zh-CN" sz="2600" dirty="0"/>
              <a:t>/_</a:t>
            </a:r>
            <a:r>
              <a:rPr lang="en-US" altLang="zh-CN" sz="2600" dirty="0" err="1"/>
              <a:t>update_by_query?pretty</a:t>
            </a:r>
            <a:r>
              <a:rPr lang="en-US" altLang="zh-CN" sz="2600" dirty="0"/>
              <a:t>' -d '{"script":{"inline":"</a:t>
            </a:r>
            <a:r>
              <a:rPr lang="en-US" altLang="zh-CN" sz="2600" dirty="0" err="1"/>
              <a:t>ctx</a:t>
            </a:r>
            <a:r>
              <a:rPr lang="en-US" altLang="zh-CN" sz="2600" dirty="0"/>
              <a:t>._</a:t>
            </a:r>
            <a:r>
              <a:rPr lang="en-US" altLang="zh-CN" sz="2600" dirty="0" err="1"/>
              <a:t>source.tags.add</a:t>
            </a:r>
            <a:r>
              <a:rPr lang="en-US" altLang="zh-CN" sz="2600" dirty="0"/>
              <a:t>(</a:t>
            </a:r>
            <a:r>
              <a:rPr lang="en-US" altLang="zh-CN" sz="2600" dirty="0" err="1"/>
              <a:t>params.tags</a:t>
            </a:r>
            <a:r>
              <a:rPr lang="en-US" altLang="zh-CN" sz="2600" dirty="0"/>
              <a:t>)","</a:t>
            </a:r>
            <a:r>
              <a:rPr lang="en-US" altLang="zh-CN" sz="2600" dirty="0" err="1"/>
              <a:t>params</a:t>
            </a:r>
            <a:r>
              <a:rPr lang="en-US" altLang="zh-CN" sz="2600" dirty="0"/>
              <a:t>":{"tags</a:t>
            </a:r>
            <a:r>
              <a:rPr lang="en-US" altLang="zh-CN" sz="2600" dirty="0" smtClean="0"/>
              <a:t>":“</a:t>
            </a:r>
            <a:r>
              <a:rPr lang="en-US" altLang="zh-CN" sz="2600" dirty="0" err="1" smtClean="0"/>
              <a:t>tagvalue</a:t>
            </a:r>
            <a:r>
              <a:rPr lang="en-US" altLang="zh-CN" sz="2600" dirty="0" smtClean="0"/>
              <a:t>"}},"</a:t>
            </a:r>
            <a:r>
              <a:rPr lang="en-US" altLang="zh-CN" sz="2600" dirty="0"/>
              <a:t>query":{"bool":{"must":[{"term":{"nodename.keyword</a:t>
            </a:r>
            <a:r>
              <a:rPr lang="en-US" altLang="zh-CN" sz="2600" dirty="0" smtClean="0"/>
              <a:t>":“</a:t>
            </a:r>
            <a:r>
              <a:rPr lang="en-US" altLang="zh-CN" sz="2600" dirty="0" err="1" smtClean="0"/>
              <a:t>nodevalue</a:t>
            </a:r>
            <a:r>
              <a:rPr lang="en-US" altLang="zh-CN" sz="2600" dirty="0" smtClean="0"/>
              <a:t>"}}]}}}'</a:t>
            </a:r>
            <a:endParaRPr lang="en-US" altLang="zh-CN" sz="2600" dirty="0"/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mutate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mutate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6994" y="1379522"/>
            <a:ext cx="3468393" cy="455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817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6003" y="277321"/>
            <a:ext cx="10364451" cy="1596177"/>
          </a:xfrm>
        </p:spPr>
        <p:txBody>
          <a:bodyPr>
            <a:normAutofit/>
          </a:bodyPr>
          <a:lstStyle/>
          <a:p>
            <a:r>
              <a:rPr lang="zh-CN" altLang="en-US" sz="4400" dirty="0" smtClean="0"/>
              <a:t>数据处理</a:t>
            </a:r>
            <a:endParaRPr lang="zh-CN" altLang="en-US" sz="4400" dirty="0"/>
          </a:p>
        </p:txBody>
      </p:sp>
      <p:sp>
        <p:nvSpPr>
          <p:cNvPr id="37" name="内容占位符 2"/>
          <p:cNvSpPr>
            <a:spLocks noGrp="1"/>
          </p:cNvSpPr>
          <p:nvPr>
            <p:ph idx="1"/>
          </p:nvPr>
        </p:nvSpPr>
        <p:spPr>
          <a:xfrm>
            <a:off x="913775" y="1873498"/>
            <a:ext cx="9867955" cy="1415392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Nagios</a:t>
            </a:r>
            <a:r>
              <a:rPr lang="zh-CN" altLang="en-US" sz="2800" dirty="0" smtClean="0"/>
              <a:t>监控数据</a:t>
            </a:r>
            <a:endParaRPr lang="en-US" altLang="zh-CN" sz="2800" dirty="0"/>
          </a:p>
          <a:p>
            <a:pPr lvl="1"/>
            <a:r>
              <a:rPr lang="zh-CN" altLang="en-US" sz="2600" dirty="0" smtClean="0"/>
              <a:t>采用</a:t>
            </a:r>
            <a:r>
              <a:rPr lang="en-US" altLang="zh-CN" sz="2600" dirty="0" err="1" smtClean="0"/>
              <a:t>filebeat</a:t>
            </a:r>
            <a:r>
              <a:rPr lang="zh-CN" altLang="en-US" sz="2600" dirty="0" smtClean="0"/>
              <a:t>提取</a:t>
            </a:r>
            <a:r>
              <a:rPr lang="en-US" altLang="zh-CN" sz="2600" dirty="0" err="1" smtClean="0"/>
              <a:t>nagios</a:t>
            </a:r>
            <a:r>
              <a:rPr lang="zh-CN" altLang="en-US" sz="2600" dirty="0" smtClean="0"/>
              <a:t>相关，拆分并上报</a:t>
            </a:r>
            <a:r>
              <a:rPr lang="en-US" altLang="zh-CN" sz="2600" dirty="0" smtClean="0"/>
              <a:t>metric</a:t>
            </a:r>
            <a:r>
              <a:rPr lang="zh-CN" altLang="en-US" sz="2600" dirty="0" smtClean="0"/>
              <a:t>信息。</a:t>
            </a:r>
            <a:endParaRPr lang="en-US" altLang="zh-CN" sz="2600" dirty="0" smtClean="0"/>
          </a:p>
          <a:p>
            <a:pPr lvl="1"/>
            <a:endParaRPr lang="en-US" altLang="zh-CN" sz="2600" dirty="0" smtClean="0"/>
          </a:p>
          <a:p>
            <a:pPr lvl="1"/>
            <a:endParaRPr lang="en-US" altLang="zh-CN" sz="2600" dirty="0" smtClean="0"/>
          </a:p>
          <a:p>
            <a:pPr lvl="1"/>
            <a:endParaRPr lang="en-US" altLang="zh-CN" sz="26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14" y="2839610"/>
            <a:ext cx="11578571" cy="11716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618" y="4055495"/>
            <a:ext cx="5904762" cy="2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091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5499" y="188887"/>
            <a:ext cx="10364451" cy="1596177"/>
          </a:xfrm>
        </p:spPr>
        <p:txBody>
          <a:bodyPr>
            <a:normAutofit/>
          </a:bodyPr>
          <a:lstStyle/>
          <a:p>
            <a:r>
              <a:rPr lang="zh-CN" altLang="en-US" sz="4400" dirty="0" smtClean="0"/>
              <a:t>数据处理</a:t>
            </a:r>
            <a:endParaRPr lang="zh-CN" altLang="en-US" sz="4400" dirty="0"/>
          </a:p>
        </p:txBody>
      </p:sp>
      <p:sp>
        <p:nvSpPr>
          <p:cNvPr id="37" name="内容占位符 2"/>
          <p:cNvSpPr>
            <a:spLocks noGrp="1"/>
          </p:cNvSpPr>
          <p:nvPr>
            <p:ph idx="1"/>
          </p:nvPr>
        </p:nvSpPr>
        <p:spPr>
          <a:xfrm>
            <a:off x="913775" y="1934057"/>
            <a:ext cx="9867955" cy="568706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Nagios</a:t>
            </a:r>
            <a:r>
              <a:rPr lang="zh-CN" altLang="en-US" sz="2800" dirty="0" smtClean="0"/>
              <a:t>监控数据</a:t>
            </a:r>
            <a:endParaRPr lang="en-US" altLang="zh-CN" sz="2600" dirty="0" smtClean="0"/>
          </a:p>
          <a:p>
            <a:pPr lvl="1"/>
            <a:endParaRPr lang="en-US" altLang="zh-CN" sz="260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749" y="2458519"/>
            <a:ext cx="10000031" cy="37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490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0752" y="236375"/>
            <a:ext cx="10364451" cy="1596177"/>
          </a:xfrm>
        </p:spPr>
        <p:txBody>
          <a:bodyPr>
            <a:normAutofit/>
          </a:bodyPr>
          <a:lstStyle/>
          <a:p>
            <a:r>
              <a:rPr lang="zh-CN" altLang="en-US" sz="4400" dirty="0" smtClean="0"/>
              <a:t>数据处理</a:t>
            </a:r>
            <a:endParaRPr lang="zh-CN" altLang="en-US" sz="4400" dirty="0"/>
          </a:p>
        </p:txBody>
      </p:sp>
      <p:sp>
        <p:nvSpPr>
          <p:cNvPr id="37" name="内容占位符 2"/>
          <p:cNvSpPr>
            <a:spLocks noGrp="1"/>
          </p:cNvSpPr>
          <p:nvPr>
            <p:ph idx="1"/>
          </p:nvPr>
        </p:nvSpPr>
        <p:spPr>
          <a:xfrm>
            <a:off x="939109" y="1992477"/>
            <a:ext cx="10225420" cy="3328382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Nagios</a:t>
            </a:r>
            <a:r>
              <a:rPr lang="zh-CN" altLang="en-US" sz="2800" dirty="0" smtClean="0"/>
              <a:t>监控数据</a:t>
            </a:r>
            <a:endParaRPr lang="en-US" altLang="zh-CN" sz="2800" dirty="0" smtClean="0"/>
          </a:p>
          <a:p>
            <a:pPr lvl="1"/>
            <a:r>
              <a:rPr lang="zh-CN" altLang="en-US" sz="2600" dirty="0" smtClean="0"/>
              <a:t>基于服务的标签标定</a:t>
            </a:r>
            <a:endParaRPr lang="en-US" altLang="zh-CN" sz="2600" dirty="0" smtClean="0"/>
          </a:p>
          <a:p>
            <a:pPr lvl="1"/>
            <a:r>
              <a:rPr lang="en-US" altLang="zh-CN" sz="2600" dirty="0"/>
              <a:t>curl -XPOST 'http</a:t>
            </a:r>
            <a:r>
              <a:rPr lang="en-US" altLang="zh-CN" sz="2600" dirty="0" smtClean="0"/>
              <a:t>://ip:9200/nagios-2017-06-27/</a:t>
            </a:r>
            <a:r>
              <a:rPr lang="en-US" altLang="zh-CN" sz="2600" dirty="0" err="1" smtClean="0"/>
              <a:t>nagios</a:t>
            </a:r>
            <a:r>
              <a:rPr lang="en-US" altLang="zh-CN" sz="2600" dirty="0" smtClean="0"/>
              <a:t>/_</a:t>
            </a:r>
            <a:r>
              <a:rPr lang="en-US" altLang="zh-CN" sz="2600" dirty="0" err="1"/>
              <a:t>update_by_query?pretty</a:t>
            </a:r>
            <a:r>
              <a:rPr lang="en-US" altLang="zh-CN" sz="2600" dirty="0"/>
              <a:t>' -d '{"script":{"inline":"</a:t>
            </a:r>
            <a:r>
              <a:rPr lang="en-US" altLang="zh-CN" sz="2600" dirty="0" err="1"/>
              <a:t>ctx</a:t>
            </a:r>
            <a:r>
              <a:rPr lang="en-US" altLang="zh-CN" sz="2600" dirty="0"/>
              <a:t>._</a:t>
            </a:r>
            <a:r>
              <a:rPr lang="en-US" altLang="zh-CN" sz="2600" dirty="0" err="1"/>
              <a:t>source.tags.add</a:t>
            </a:r>
            <a:r>
              <a:rPr lang="en-US" altLang="zh-CN" sz="2600" dirty="0"/>
              <a:t>(</a:t>
            </a:r>
            <a:r>
              <a:rPr lang="en-US" altLang="zh-CN" sz="2600" dirty="0" err="1"/>
              <a:t>params.tags</a:t>
            </a:r>
            <a:r>
              <a:rPr lang="en-US" altLang="zh-CN" sz="2600" dirty="0"/>
              <a:t>)","</a:t>
            </a:r>
            <a:r>
              <a:rPr lang="en-US" altLang="zh-CN" sz="2600" dirty="0" err="1"/>
              <a:t>params</a:t>
            </a:r>
            <a:r>
              <a:rPr lang="en-US" altLang="zh-CN" sz="2600" dirty="0"/>
              <a:t>":{"tags</a:t>
            </a:r>
            <a:r>
              <a:rPr lang="en-US" altLang="zh-CN" sz="2600" dirty="0" smtClean="0"/>
              <a:t>":“</a:t>
            </a:r>
            <a:r>
              <a:rPr lang="en-US" altLang="zh-CN" sz="2600" dirty="0" err="1" smtClean="0"/>
              <a:t>tagvalue</a:t>
            </a:r>
            <a:r>
              <a:rPr lang="en-US" altLang="zh-CN" sz="2600" dirty="0" smtClean="0"/>
              <a:t>"}},"</a:t>
            </a:r>
            <a:r>
              <a:rPr lang="en-US" altLang="zh-CN" sz="2600" dirty="0"/>
              <a:t>query":{"bool":{"must":[{"term</a:t>
            </a:r>
            <a:r>
              <a:rPr lang="en-US" altLang="zh-CN" sz="2600" dirty="0" smtClean="0"/>
              <a:t>":{“service.keyword":“</a:t>
            </a:r>
            <a:r>
              <a:rPr lang="en-US" altLang="zh-CN" sz="2600" dirty="0" err="1" smtClean="0"/>
              <a:t>servicevalue</a:t>
            </a:r>
            <a:r>
              <a:rPr lang="en-US" altLang="zh-CN" sz="2600" dirty="0" smtClean="0"/>
              <a:t>"}}]}}}'</a:t>
            </a:r>
            <a:endParaRPr lang="en-US" altLang="zh-CN" sz="2600" dirty="0"/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mutate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mutate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560" y="304800"/>
            <a:ext cx="6114286" cy="5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247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/>
              <a:t>数据处理</a:t>
            </a:r>
            <a:endParaRPr lang="zh-CN" altLang="en-US" sz="4400" dirty="0"/>
          </a:p>
        </p:txBody>
      </p:sp>
      <p:sp>
        <p:nvSpPr>
          <p:cNvPr id="37" name="内容占位符 2"/>
          <p:cNvSpPr>
            <a:spLocks noGrp="1"/>
          </p:cNvSpPr>
          <p:nvPr>
            <p:ph idx="1"/>
          </p:nvPr>
        </p:nvSpPr>
        <p:spPr>
          <a:xfrm>
            <a:off x="795788" y="2002127"/>
            <a:ext cx="10870186" cy="1748578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syslog</a:t>
            </a:r>
            <a:r>
              <a:rPr lang="zh-CN" altLang="en-US" sz="2800" dirty="0" smtClean="0"/>
              <a:t>监控数据</a:t>
            </a:r>
            <a:endParaRPr lang="en-US" altLang="zh-CN" sz="2800" dirty="0"/>
          </a:p>
          <a:p>
            <a:pPr lvl="1"/>
            <a:r>
              <a:rPr lang="zh-CN" altLang="en-US" sz="2600" dirty="0" smtClean="0"/>
              <a:t>采用</a:t>
            </a:r>
            <a:r>
              <a:rPr lang="en-US" altLang="zh-CN" sz="2600" dirty="0" err="1" smtClean="0"/>
              <a:t>filebeat</a:t>
            </a:r>
            <a:r>
              <a:rPr lang="zh-CN" altLang="en-US" sz="2600" dirty="0" smtClean="0"/>
              <a:t>过滤无效日志。</a:t>
            </a:r>
            <a:endParaRPr lang="en-US" altLang="zh-CN" sz="2600" dirty="0" smtClean="0"/>
          </a:p>
          <a:p>
            <a:pPr lvl="1"/>
            <a:r>
              <a:rPr lang="en-US" altLang="zh-CN" sz="2600" dirty="0" err="1" smtClean="0"/>
              <a:t>Logstash</a:t>
            </a:r>
            <a:r>
              <a:rPr lang="zh-CN" altLang="en-US" sz="2600" dirty="0" smtClean="0"/>
              <a:t>采用</a:t>
            </a:r>
            <a:r>
              <a:rPr lang="en-US" altLang="zh-CN" sz="2600" dirty="0" err="1" smtClean="0"/>
              <a:t>grok</a:t>
            </a:r>
            <a:r>
              <a:rPr lang="zh-CN" altLang="en-US" sz="2600" dirty="0" smtClean="0"/>
              <a:t>模块正则抽取相关字段数据。</a:t>
            </a:r>
            <a:endParaRPr lang="en-US" altLang="zh-CN" sz="2600" dirty="0" smtClean="0"/>
          </a:p>
          <a:p>
            <a:pPr lvl="1"/>
            <a:endParaRPr lang="en-US" altLang="zh-CN" sz="26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867992"/>
            <a:ext cx="9590476" cy="17428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633" y="1434154"/>
            <a:ext cx="4534412" cy="487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532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/>
              <a:t>数据处理</a:t>
            </a:r>
            <a:endParaRPr lang="zh-CN" altLang="en-US" sz="4400" dirty="0"/>
          </a:p>
        </p:txBody>
      </p:sp>
      <p:sp>
        <p:nvSpPr>
          <p:cNvPr id="37" name="内容占位符 2"/>
          <p:cNvSpPr>
            <a:spLocks noGrp="1"/>
          </p:cNvSpPr>
          <p:nvPr>
            <p:ph idx="1"/>
          </p:nvPr>
        </p:nvSpPr>
        <p:spPr>
          <a:xfrm>
            <a:off x="795788" y="2002127"/>
            <a:ext cx="10870186" cy="1748578"/>
          </a:xfrm>
        </p:spPr>
        <p:txBody>
          <a:bodyPr>
            <a:normAutofit/>
          </a:bodyPr>
          <a:lstStyle/>
          <a:p>
            <a:r>
              <a:rPr lang="en-US" altLang="zh-CN" sz="2800" dirty="0" err="1" smtClean="0"/>
              <a:t>condorjob</a:t>
            </a:r>
            <a:r>
              <a:rPr lang="zh-CN" altLang="en-US" sz="2800" dirty="0" smtClean="0"/>
              <a:t>监控数据</a:t>
            </a:r>
            <a:endParaRPr lang="en-US" altLang="zh-CN" sz="2800" dirty="0"/>
          </a:p>
          <a:p>
            <a:pPr lvl="1"/>
            <a:r>
              <a:rPr lang="zh-CN" altLang="en-US" sz="2600" dirty="0" smtClean="0"/>
              <a:t>采用解析脚本解析</a:t>
            </a:r>
            <a:r>
              <a:rPr lang="en-US" altLang="zh-CN" sz="2600" dirty="0" err="1" smtClean="0"/>
              <a:t>jobinfo</a:t>
            </a:r>
            <a:r>
              <a:rPr lang="zh-CN" altLang="en-US" sz="2600" dirty="0" smtClean="0"/>
              <a:t>，录入</a:t>
            </a:r>
            <a:r>
              <a:rPr lang="en-US" altLang="zh-CN" sz="2600" dirty="0" err="1" smtClean="0"/>
              <a:t>mysql</a:t>
            </a:r>
            <a:r>
              <a:rPr lang="zh-CN" altLang="en-US" sz="2600" dirty="0" smtClean="0"/>
              <a:t>展示（原有监控方式）。</a:t>
            </a:r>
            <a:endParaRPr lang="en-US" altLang="zh-CN" sz="2600" dirty="0" smtClean="0"/>
          </a:p>
          <a:p>
            <a:pPr lvl="1"/>
            <a:r>
              <a:rPr lang="en-US" altLang="zh-CN" sz="2600" dirty="0" err="1" smtClean="0"/>
              <a:t>Logstash</a:t>
            </a:r>
            <a:r>
              <a:rPr lang="zh-CN" altLang="en-US" sz="2600" dirty="0" smtClean="0"/>
              <a:t>采用</a:t>
            </a:r>
            <a:r>
              <a:rPr lang="en-US" altLang="zh-CN" sz="2600" dirty="0" err="1" smtClean="0"/>
              <a:t>jdbc</a:t>
            </a:r>
            <a:r>
              <a:rPr lang="en-US" altLang="zh-CN" sz="2600" dirty="0" smtClean="0"/>
              <a:t>-input</a:t>
            </a:r>
            <a:r>
              <a:rPr lang="zh-CN" altLang="en-US" sz="2600" dirty="0" smtClean="0"/>
              <a:t>模块同步</a:t>
            </a:r>
            <a:r>
              <a:rPr lang="en-US" altLang="zh-CN" sz="2600" dirty="0" err="1" smtClean="0"/>
              <a:t>jobmysql</a:t>
            </a:r>
            <a:r>
              <a:rPr lang="zh-CN" altLang="en-US" sz="2600" dirty="0" smtClean="0"/>
              <a:t>的数据信息，同时二次拆分</a:t>
            </a:r>
            <a:r>
              <a:rPr lang="en-US" altLang="zh-CN" sz="2600" dirty="0" err="1" smtClean="0"/>
              <a:t>jobinfo</a:t>
            </a:r>
            <a:r>
              <a:rPr lang="zh-CN" altLang="en-US" sz="2600" dirty="0" smtClean="0"/>
              <a:t>信息。</a:t>
            </a:r>
            <a:endParaRPr lang="en-US" altLang="zh-CN" sz="2600" dirty="0" smtClean="0"/>
          </a:p>
          <a:p>
            <a:pPr lvl="1"/>
            <a:endParaRPr lang="en-US" altLang="zh-CN" sz="2600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181" y="3447464"/>
            <a:ext cx="8388504" cy="272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449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/>
              <a:t>数据处理</a:t>
            </a:r>
            <a:endParaRPr lang="zh-CN" altLang="en-US" sz="4400" dirty="0"/>
          </a:p>
        </p:txBody>
      </p:sp>
      <p:sp>
        <p:nvSpPr>
          <p:cNvPr id="37" name="内容占位符 2"/>
          <p:cNvSpPr>
            <a:spLocks noGrp="1"/>
          </p:cNvSpPr>
          <p:nvPr>
            <p:ph idx="1"/>
          </p:nvPr>
        </p:nvSpPr>
        <p:spPr>
          <a:xfrm>
            <a:off x="795788" y="2002127"/>
            <a:ext cx="10870186" cy="1748578"/>
          </a:xfrm>
        </p:spPr>
        <p:txBody>
          <a:bodyPr>
            <a:normAutofit/>
          </a:bodyPr>
          <a:lstStyle/>
          <a:p>
            <a:r>
              <a:rPr lang="en-US" altLang="zh-CN" sz="2800" dirty="0" err="1" smtClean="0"/>
              <a:t>condorjob</a:t>
            </a:r>
            <a:r>
              <a:rPr lang="zh-CN" altLang="en-US" sz="2800" dirty="0" smtClean="0"/>
              <a:t>监控数据</a:t>
            </a:r>
            <a:endParaRPr lang="en-US" altLang="zh-CN" sz="2800" dirty="0"/>
          </a:p>
          <a:p>
            <a:pPr lvl="1"/>
            <a:endParaRPr lang="en-US" altLang="zh-CN" sz="2600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104" y="2876416"/>
            <a:ext cx="6301933" cy="292655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037" y="1630715"/>
            <a:ext cx="3523809" cy="4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59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/>
              <a:t>系统应用</a:t>
            </a:r>
            <a:endParaRPr lang="zh-CN" altLang="en-US" sz="4400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913775" y="2056287"/>
            <a:ext cx="10870186" cy="1748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 smtClean="0"/>
              <a:t>日采集能力</a:t>
            </a:r>
            <a:endParaRPr lang="en-US" altLang="zh-CN" sz="280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936" y="2667341"/>
            <a:ext cx="8491088" cy="321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49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 smtClean="0"/>
              <a:t>目录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背景需求</a:t>
            </a:r>
            <a:endParaRPr lang="en-US" altLang="zh-CN" sz="2800" dirty="0" smtClean="0"/>
          </a:p>
          <a:p>
            <a:r>
              <a:rPr lang="zh-CN" altLang="en-US" sz="2800" dirty="0" smtClean="0"/>
              <a:t>技术介绍</a:t>
            </a:r>
            <a:endParaRPr lang="en-US" altLang="zh-CN" sz="2800" dirty="0" smtClean="0"/>
          </a:p>
          <a:p>
            <a:r>
              <a:rPr lang="zh-CN" altLang="en-US" sz="2800" dirty="0" smtClean="0"/>
              <a:t>系统架构</a:t>
            </a:r>
            <a:endParaRPr lang="en-US" altLang="zh-CN" sz="2800" dirty="0" smtClean="0"/>
          </a:p>
          <a:p>
            <a:r>
              <a:rPr lang="zh-CN" altLang="en-US" sz="2800" dirty="0" smtClean="0"/>
              <a:t>数据处理</a:t>
            </a:r>
            <a:endParaRPr lang="en-US" altLang="zh-CN" sz="2800" dirty="0" smtClean="0"/>
          </a:p>
          <a:p>
            <a:r>
              <a:rPr lang="zh-CN" altLang="en-US" sz="2800" dirty="0" smtClean="0"/>
              <a:t>系统应用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73441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/>
              <a:t>系统应用</a:t>
            </a:r>
            <a:endParaRPr lang="zh-CN" altLang="en-US" sz="4400" dirty="0"/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68738" y="2045338"/>
            <a:ext cx="6186942" cy="3543431"/>
          </a:xfrm>
          <a:prstGeom prst="rect">
            <a:avLst/>
          </a:prstGeom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795788" y="2002126"/>
            <a:ext cx="4012186" cy="386773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err="1" smtClean="0"/>
              <a:t>Grafana</a:t>
            </a:r>
            <a:r>
              <a:rPr lang="zh-CN" altLang="en-US" sz="2800" dirty="0" smtClean="0"/>
              <a:t>数据源配置</a:t>
            </a:r>
            <a:endParaRPr lang="en-US" altLang="zh-CN" sz="2800" dirty="0" smtClean="0"/>
          </a:p>
          <a:p>
            <a:pPr lvl="1"/>
            <a:r>
              <a:rPr lang="zh-CN" altLang="en-US" sz="2600" dirty="0" smtClean="0"/>
              <a:t>将多来源的数据索引放置到展示面板的数据源。</a:t>
            </a:r>
            <a:endParaRPr lang="en-US" altLang="zh-CN" sz="2600" dirty="0" smtClean="0"/>
          </a:p>
          <a:p>
            <a:pPr lvl="1"/>
            <a:endParaRPr lang="en-US" altLang="zh-CN" sz="2600" dirty="0" smtClean="0"/>
          </a:p>
        </p:txBody>
      </p:sp>
    </p:spTree>
    <p:extLst>
      <p:ext uri="{BB962C8B-B14F-4D97-AF65-F5344CB8AC3E}">
        <p14:creationId xmlns:p14="http://schemas.microsoft.com/office/powerpoint/2010/main" val="3945345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/>
              <a:t>系统应用</a:t>
            </a:r>
            <a:endParaRPr lang="zh-CN" altLang="en-US" sz="4400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795788" y="2002126"/>
            <a:ext cx="10359892" cy="386773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smtClean="0"/>
              <a:t>Job</a:t>
            </a:r>
            <a:r>
              <a:rPr lang="zh-CN" altLang="en-US" sz="2800" dirty="0" smtClean="0"/>
              <a:t>分组统计</a:t>
            </a:r>
            <a:endParaRPr lang="en-US" altLang="zh-CN" sz="2800" dirty="0" smtClean="0"/>
          </a:p>
          <a:p>
            <a:pPr lvl="1"/>
            <a:r>
              <a:rPr lang="zh-CN" altLang="en-US" sz="2600" dirty="0" smtClean="0"/>
              <a:t>根据</a:t>
            </a:r>
            <a:r>
              <a:rPr lang="en-US" altLang="zh-CN" sz="2600" dirty="0" smtClean="0"/>
              <a:t>job</a:t>
            </a:r>
            <a:r>
              <a:rPr lang="zh-CN" altLang="en-US" sz="2600" dirty="0" smtClean="0"/>
              <a:t>的实验组属性，按用户查询作业分布情况。</a:t>
            </a:r>
            <a:endParaRPr lang="en-US" altLang="zh-CN" sz="2600" dirty="0" smtClean="0"/>
          </a:p>
          <a:p>
            <a:pPr lvl="1"/>
            <a:endParaRPr lang="en-US" altLang="zh-CN" sz="260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577" y="3168134"/>
            <a:ext cx="7378210" cy="252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95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/>
              <a:t>系统应用</a:t>
            </a:r>
            <a:endParaRPr lang="zh-CN" altLang="en-US" sz="4400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795788" y="2002126"/>
            <a:ext cx="10359892" cy="386773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 smtClean="0"/>
              <a:t>设备属性分组统计</a:t>
            </a:r>
            <a:endParaRPr lang="en-US" altLang="zh-CN" sz="2800" dirty="0" smtClean="0"/>
          </a:p>
          <a:p>
            <a:pPr lvl="1"/>
            <a:r>
              <a:rPr lang="zh-CN" altLang="en-US" sz="2600" dirty="0" smtClean="0"/>
              <a:t>根据</a:t>
            </a:r>
            <a:r>
              <a:rPr lang="en-US" altLang="zh-CN" sz="2600" dirty="0" err="1" smtClean="0"/>
              <a:t>Lustre</a:t>
            </a:r>
            <a:r>
              <a:rPr lang="zh-CN" altLang="en-US" sz="2600" dirty="0" smtClean="0"/>
              <a:t>服务器的实验组属性，查询服务器网络流量。</a:t>
            </a:r>
            <a:endParaRPr lang="en-US" altLang="zh-CN" sz="2600" dirty="0" smtClean="0"/>
          </a:p>
          <a:p>
            <a:pPr lvl="1"/>
            <a:endParaRPr lang="en-US" altLang="zh-CN" sz="260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346" y="3025142"/>
            <a:ext cx="6638095" cy="2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11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/>
              <a:t>系统应用</a:t>
            </a:r>
            <a:endParaRPr lang="zh-CN" altLang="en-US" sz="4400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795788" y="2002126"/>
            <a:ext cx="10014780" cy="386773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CN" altLang="en-US" sz="2600" dirty="0" smtClean="0"/>
              <a:t>分组作业分布和</a:t>
            </a:r>
            <a:r>
              <a:rPr lang="en-US" altLang="zh-CN" sz="2600" dirty="0" err="1" smtClean="0"/>
              <a:t>Lustre</a:t>
            </a:r>
            <a:r>
              <a:rPr lang="zh-CN" altLang="en-US" sz="2600" dirty="0" smtClean="0"/>
              <a:t>服务器流量关联展示</a:t>
            </a:r>
            <a:endParaRPr lang="en-US" altLang="zh-CN" sz="26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947" y="2581787"/>
            <a:ext cx="8281065" cy="328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99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/>
              <a:t>系统应用</a:t>
            </a:r>
            <a:endParaRPr lang="zh-CN" altLang="en-US" sz="4400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795788" y="2002126"/>
            <a:ext cx="10014780" cy="386773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zh-CN" altLang="en-US" sz="2600" dirty="0" smtClean="0"/>
              <a:t>作业属性和</a:t>
            </a:r>
            <a:r>
              <a:rPr lang="en-US" altLang="zh-CN" sz="2600" dirty="0" err="1" smtClean="0"/>
              <a:t>Lustre</a:t>
            </a:r>
            <a:r>
              <a:rPr lang="zh-CN" altLang="en-US" sz="2600" dirty="0" smtClean="0"/>
              <a:t>服务器流量关联展示</a:t>
            </a:r>
            <a:endParaRPr lang="en-US" altLang="zh-CN" sz="260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492" y="2472985"/>
            <a:ext cx="8067975" cy="382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07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该集群监控系统，灵活配置数据采集工具，实现了对多种监控数据的归集和统一存储。通过引入节点、服务标签库，丰富监控数据的特征属性，实现了标签查询对分散监控数据的整合。</a:t>
            </a:r>
            <a:endParaRPr lang="en-US" altLang="zh-CN" sz="2800" dirty="0" smtClean="0"/>
          </a:p>
          <a:p>
            <a:r>
              <a:rPr lang="zh-CN" altLang="en-US" sz="2800" dirty="0"/>
              <a:t>使用开源可视化工具，实现了多种来源监控数据的统一展示</a:t>
            </a:r>
            <a:r>
              <a:rPr lang="zh-CN" altLang="en-US" sz="2800" dirty="0" smtClean="0"/>
              <a:t>。助力系统管理员分析作业和发现异常服务器的触发原因。</a:t>
            </a:r>
            <a:endParaRPr lang="en-US" altLang="zh-CN" sz="2800" dirty="0" smtClean="0"/>
          </a:p>
          <a:p>
            <a:r>
              <a:rPr lang="zh-CN" altLang="en-US" sz="2800" dirty="0" smtClean="0"/>
              <a:t>未来计划：增强数据挖掘功能，引入建立异常服务模型，结合数据流处理技术快速标定数据标签，为集群管理员提供更高级的监控依据。</a:t>
            </a:r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949266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/>
              <a:t>背景需求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目前计算集群监控手段种类繁多、展示多样，但监控数据相对独立，监控工具往往只从各自层面显示监控信息。随着集群规模增长和集群服务多样化，亟需对集群各种监控数据进行整合，将多种监控数据关联，统一展现集群运行状态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368975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4912" y="4231405"/>
            <a:ext cx="3718940" cy="121028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1700" y="5262666"/>
            <a:ext cx="3552152" cy="146719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690" y="690090"/>
            <a:ext cx="3663385" cy="1874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5663" y="2594553"/>
            <a:ext cx="3958190" cy="160658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/>
              <a:t>背景需求</a:t>
            </a:r>
            <a:endParaRPr lang="zh-CN" altLang="en-US" sz="4400" dirty="0"/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2610680327"/>
              </p:ext>
            </p:extLst>
          </p:nvPr>
        </p:nvGraphicFramePr>
        <p:xfrm>
          <a:off x="913775" y="1828800"/>
          <a:ext cx="7838076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403078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/>
              <a:t>背景需求</a:t>
            </a:r>
            <a:endParaRPr lang="zh-CN" altLang="en-US" sz="4400" dirty="0"/>
          </a:p>
        </p:txBody>
      </p:sp>
      <p:sp>
        <p:nvSpPr>
          <p:cNvPr id="30" name="圆角矩形 29"/>
          <p:cNvSpPr/>
          <p:nvPr/>
        </p:nvSpPr>
        <p:spPr>
          <a:xfrm>
            <a:off x="3267676" y="3668907"/>
            <a:ext cx="2688879" cy="14342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r>
              <a:rPr lang="zh-CN" altLang="en-US" dirty="0" smtClean="0"/>
              <a:t>静态属性</a:t>
            </a:r>
            <a:endParaRPr lang="zh-CN" altLang="en-US" dirty="0"/>
          </a:p>
        </p:txBody>
      </p:sp>
      <p:sp>
        <p:nvSpPr>
          <p:cNvPr id="31" name="圆角矩形 30"/>
          <p:cNvSpPr/>
          <p:nvPr/>
        </p:nvSpPr>
        <p:spPr>
          <a:xfrm>
            <a:off x="3412531" y="3817535"/>
            <a:ext cx="1086416" cy="3349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机器设备</a:t>
            </a:r>
            <a:endParaRPr lang="zh-CN" altLang="en-US" sz="1600" dirty="0"/>
          </a:p>
        </p:txBody>
      </p:sp>
      <p:sp>
        <p:nvSpPr>
          <p:cNvPr id="33" name="圆角矩形 32"/>
          <p:cNvSpPr/>
          <p:nvPr/>
        </p:nvSpPr>
        <p:spPr>
          <a:xfrm>
            <a:off x="4689070" y="3817535"/>
            <a:ext cx="1086416" cy="3349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集群服务</a:t>
            </a:r>
            <a:endParaRPr lang="zh-CN" altLang="en-US" sz="1600" dirty="0"/>
          </a:p>
        </p:txBody>
      </p:sp>
      <p:sp>
        <p:nvSpPr>
          <p:cNvPr id="34" name="圆角矩形 33"/>
          <p:cNvSpPr/>
          <p:nvPr/>
        </p:nvSpPr>
        <p:spPr>
          <a:xfrm>
            <a:off x="4693596" y="4366779"/>
            <a:ext cx="1086416" cy="3349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作业用户</a:t>
            </a:r>
            <a:endParaRPr lang="zh-CN" altLang="en-US" sz="1600" dirty="0"/>
          </a:p>
        </p:txBody>
      </p:sp>
      <p:sp>
        <p:nvSpPr>
          <p:cNvPr id="35" name="椭圆 34"/>
          <p:cNvSpPr/>
          <p:nvPr/>
        </p:nvSpPr>
        <p:spPr>
          <a:xfrm>
            <a:off x="913775" y="3985024"/>
            <a:ext cx="1604727" cy="65222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Ganglia</a:t>
            </a:r>
          </a:p>
          <a:p>
            <a:pPr algn="ctr"/>
            <a:r>
              <a:rPr lang="zh-CN" altLang="en-US" dirty="0" smtClean="0"/>
              <a:t>性能负载</a:t>
            </a:r>
            <a:endParaRPr lang="zh-CN" altLang="en-US" dirty="0"/>
          </a:p>
        </p:txBody>
      </p:sp>
      <p:cxnSp>
        <p:nvCxnSpPr>
          <p:cNvPr id="36" name="直接连接符 35"/>
          <p:cNvCxnSpPr>
            <a:stCxn id="35" idx="6"/>
            <a:endCxn id="31" idx="1"/>
          </p:cNvCxnSpPr>
          <p:nvPr/>
        </p:nvCxnSpPr>
        <p:spPr>
          <a:xfrm flipV="1">
            <a:off x="2518502" y="3985024"/>
            <a:ext cx="894029" cy="32611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/>
          <p:cNvSpPr/>
          <p:nvPr/>
        </p:nvSpPr>
        <p:spPr>
          <a:xfrm>
            <a:off x="1285531" y="2772939"/>
            <a:ext cx="1629816" cy="62889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Nagios</a:t>
            </a:r>
          </a:p>
          <a:p>
            <a:pPr algn="ctr"/>
            <a:r>
              <a:rPr lang="zh-CN" altLang="en-US" dirty="0" smtClean="0"/>
              <a:t>服务状态</a:t>
            </a:r>
            <a:endParaRPr lang="zh-CN" altLang="en-US" dirty="0"/>
          </a:p>
        </p:txBody>
      </p:sp>
      <p:cxnSp>
        <p:nvCxnSpPr>
          <p:cNvPr id="38" name="直接连接符 37"/>
          <p:cNvCxnSpPr>
            <a:stCxn id="37" idx="6"/>
          </p:cNvCxnSpPr>
          <p:nvPr/>
        </p:nvCxnSpPr>
        <p:spPr>
          <a:xfrm>
            <a:off x="2915347" y="3087385"/>
            <a:ext cx="497184" cy="879908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37" idx="6"/>
          </p:cNvCxnSpPr>
          <p:nvPr/>
        </p:nvCxnSpPr>
        <p:spPr>
          <a:xfrm>
            <a:off x="2915347" y="3087385"/>
            <a:ext cx="1846151" cy="721398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3699979" y="2214694"/>
            <a:ext cx="1785796" cy="70060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HEPLog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系统</a:t>
            </a:r>
            <a:r>
              <a:rPr lang="en-US" altLang="zh-CN" dirty="0" smtClean="0"/>
              <a:t>&amp;</a:t>
            </a:r>
            <a:r>
              <a:rPr lang="zh-CN" altLang="en-US" dirty="0" smtClean="0"/>
              <a:t>服务日志</a:t>
            </a:r>
            <a:endParaRPr lang="zh-CN" altLang="en-US" dirty="0"/>
          </a:p>
        </p:txBody>
      </p:sp>
      <p:cxnSp>
        <p:nvCxnSpPr>
          <p:cNvPr id="41" name="直接连接符 40"/>
          <p:cNvCxnSpPr>
            <a:stCxn id="40" idx="4"/>
          </p:cNvCxnSpPr>
          <p:nvPr/>
        </p:nvCxnSpPr>
        <p:spPr>
          <a:xfrm flipH="1">
            <a:off x="3971581" y="2915300"/>
            <a:ext cx="621296" cy="89348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>
            <a:endCxn id="33" idx="0"/>
          </p:cNvCxnSpPr>
          <p:nvPr/>
        </p:nvCxnSpPr>
        <p:spPr>
          <a:xfrm>
            <a:off x="4612115" y="2908040"/>
            <a:ext cx="620163" cy="909495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椭圆 42"/>
          <p:cNvSpPr/>
          <p:nvPr/>
        </p:nvSpPr>
        <p:spPr>
          <a:xfrm>
            <a:off x="918299" y="5220445"/>
            <a:ext cx="2109967" cy="7189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Condor</a:t>
            </a:r>
          </a:p>
          <a:p>
            <a:pPr algn="ctr"/>
            <a:r>
              <a:rPr lang="en-US" altLang="zh-CN" dirty="0" smtClean="0"/>
              <a:t>Job</a:t>
            </a:r>
            <a:r>
              <a:rPr lang="zh-CN" altLang="en-US" dirty="0" smtClean="0"/>
              <a:t>运行信息</a:t>
            </a:r>
            <a:endParaRPr lang="zh-CN" altLang="en-US" dirty="0"/>
          </a:p>
        </p:txBody>
      </p:sp>
      <p:cxnSp>
        <p:nvCxnSpPr>
          <p:cNvPr id="44" name="直接连接符 43"/>
          <p:cNvCxnSpPr>
            <a:stCxn id="31" idx="1"/>
            <a:endCxn id="43" idx="7"/>
          </p:cNvCxnSpPr>
          <p:nvPr/>
        </p:nvCxnSpPr>
        <p:spPr>
          <a:xfrm flipH="1">
            <a:off x="2719268" y="3985024"/>
            <a:ext cx="693263" cy="134070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>
            <a:off x="2681972" y="4170244"/>
            <a:ext cx="2007098" cy="1173215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>
            <a:endCxn id="43" idx="7"/>
          </p:cNvCxnSpPr>
          <p:nvPr/>
        </p:nvCxnSpPr>
        <p:spPr>
          <a:xfrm flipH="1">
            <a:off x="2719268" y="4576914"/>
            <a:ext cx="1969802" cy="74881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>
            <a:stCxn id="31" idx="3"/>
            <a:endCxn id="33" idx="1"/>
          </p:cNvCxnSpPr>
          <p:nvPr/>
        </p:nvCxnSpPr>
        <p:spPr>
          <a:xfrm>
            <a:off x="4498947" y="3985024"/>
            <a:ext cx="19012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V="1">
            <a:off x="5232278" y="4171374"/>
            <a:ext cx="0" cy="19540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>
            <a:off x="6547011" y="3145941"/>
            <a:ext cx="6433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关联</a:t>
            </a:r>
            <a:endParaRPr lang="zh-CN" alt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24916" y="2564997"/>
            <a:ext cx="38937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对不同类型的监控</a:t>
            </a:r>
            <a:r>
              <a:rPr lang="zh-CN" altLang="en-US" sz="2800" dirty="0"/>
              <a:t>数据进行</a:t>
            </a:r>
            <a:r>
              <a:rPr lang="zh-CN" altLang="en-US" sz="2800" dirty="0" smtClean="0"/>
              <a:t>解析，增加</a:t>
            </a:r>
            <a:r>
              <a:rPr lang="zh-CN" altLang="en-US" sz="2800" dirty="0"/>
              <a:t>丰富</a:t>
            </a:r>
            <a:r>
              <a:rPr lang="zh-CN" altLang="en-US" sz="2800" dirty="0" smtClean="0"/>
              <a:t>的属性</a:t>
            </a:r>
            <a:r>
              <a:rPr lang="zh-CN" altLang="en-US" sz="2800" dirty="0"/>
              <a:t>标签</a:t>
            </a:r>
            <a:r>
              <a:rPr lang="zh-CN" altLang="en-US" sz="2800" dirty="0" smtClean="0"/>
              <a:t>，在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同一时间区间</a:t>
            </a:r>
            <a:r>
              <a:rPr lang="zh-CN" altLang="en-US" sz="2800" dirty="0" smtClean="0"/>
              <a:t>，通过对标签或其他约束条件的查询，实现监控数据的关联展现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041520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/>
              <a:t>技术介绍</a:t>
            </a:r>
            <a:endParaRPr lang="zh-CN" altLang="en-US" sz="4400" dirty="0"/>
          </a:p>
        </p:txBody>
      </p:sp>
      <p:sp>
        <p:nvSpPr>
          <p:cNvPr id="22" name="内容占位符 2"/>
          <p:cNvSpPr>
            <a:spLocks noGrp="1"/>
          </p:cNvSpPr>
          <p:nvPr>
            <p:ph idx="1"/>
          </p:nvPr>
        </p:nvSpPr>
        <p:spPr>
          <a:xfrm>
            <a:off x="913775" y="2513706"/>
            <a:ext cx="10122525" cy="3424107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属性数据库</a:t>
            </a:r>
            <a:endParaRPr lang="en-US" altLang="zh-CN" sz="2800" dirty="0"/>
          </a:p>
          <a:p>
            <a:pPr lvl="1"/>
            <a:r>
              <a:rPr lang="zh-CN" altLang="en-US" sz="2600" dirty="0" smtClean="0"/>
              <a:t>节点属性库：实验组、服务器</a:t>
            </a:r>
            <a:r>
              <a:rPr lang="en-US" altLang="zh-CN" sz="2600" dirty="0" smtClean="0"/>
              <a:t>(AFS/</a:t>
            </a:r>
            <a:r>
              <a:rPr lang="en-US" altLang="zh-CN" sz="2600" dirty="0" err="1" smtClean="0"/>
              <a:t>Lustre</a:t>
            </a:r>
            <a:r>
              <a:rPr lang="en-US" altLang="zh-CN" sz="2600" dirty="0" smtClean="0"/>
              <a:t>/CONDOR…)</a:t>
            </a:r>
            <a:r>
              <a:rPr lang="zh-CN" altLang="en-US" sz="2600" dirty="0" smtClean="0"/>
              <a:t>、登录节点、计算节点等</a:t>
            </a:r>
            <a:endParaRPr lang="en-US" altLang="zh-CN" sz="2600" dirty="0" smtClean="0"/>
          </a:p>
          <a:p>
            <a:pPr lvl="1"/>
            <a:r>
              <a:rPr lang="zh-CN" altLang="en-US" sz="2600" dirty="0" smtClean="0"/>
              <a:t>服务属性库：</a:t>
            </a:r>
            <a:r>
              <a:rPr lang="en-US" altLang="zh-CN" sz="2600" dirty="0" smtClean="0"/>
              <a:t>kernel</a:t>
            </a:r>
            <a:r>
              <a:rPr lang="zh-CN" altLang="en-US" sz="2600" dirty="0" smtClean="0"/>
              <a:t>、</a:t>
            </a:r>
            <a:r>
              <a:rPr lang="en-US" altLang="zh-CN" sz="2600" dirty="0" err="1" smtClean="0"/>
              <a:t>sshd</a:t>
            </a:r>
            <a:r>
              <a:rPr lang="zh-CN" altLang="en-US" sz="2600" dirty="0" smtClean="0"/>
              <a:t>、</a:t>
            </a:r>
            <a:r>
              <a:rPr lang="en-US" altLang="zh-CN" sz="2600" dirty="0" err="1" smtClean="0"/>
              <a:t>afs</a:t>
            </a:r>
            <a:r>
              <a:rPr lang="en-US" altLang="zh-CN" sz="2600" dirty="0" smtClean="0"/>
              <a:t>…</a:t>
            </a:r>
          </a:p>
          <a:p>
            <a:pPr lvl="1"/>
            <a:r>
              <a:rPr lang="zh-CN" altLang="en-US" sz="2600" dirty="0" smtClean="0"/>
              <a:t>作业属性：用户、实验组</a:t>
            </a:r>
            <a:endParaRPr lang="en-US" altLang="zh-CN" sz="2600" dirty="0" smtClean="0"/>
          </a:p>
        </p:txBody>
      </p:sp>
    </p:spTree>
    <p:extLst>
      <p:ext uri="{BB962C8B-B14F-4D97-AF65-F5344CB8AC3E}">
        <p14:creationId xmlns:p14="http://schemas.microsoft.com/office/powerpoint/2010/main" val="27159350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/>
              <a:t>技术介绍</a:t>
            </a:r>
            <a:endParaRPr lang="zh-CN" altLang="en-US" sz="4400" dirty="0"/>
          </a:p>
        </p:txBody>
      </p:sp>
      <p:sp>
        <p:nvSpPr>
          <p:cNvPr id="22" name="内容占位符 2"/>
          <p:cNvSpPr>
            <a:spLocks noGrp="1"/>
          </p:cNvSpPr>
          <p:nvPr>
            <p:ph idx="1"/>
          </p:nvPr>
        </p:nvSpPr>
        <p:spPr>
          <a:xfrm>
            <a:off x="913775" y="3085206"/>
            <a:ext cx="4902825" cy="3424107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LOGSTASH</a:t>
            </a:r>
          </a:p>
          <a:p>
            <a:pPr lvl="1"/>
            <a:r>
              <a:rPr lang="zh-CN" altLang="en-US" sz="2600" dirty="0" smtClean="0"/>
              <a:t>强大的动态数据采集工具</a:t>
            </a:r>
            <a:endParaRPr lang="en-US" altLang="zh-CN" sz="2600" dirty="0" smtClean="0"/>
          </a:p>
          <a:p>
            <a:pPr lvl="1"/>
            <a:r>
              <a:rPr lang="en-US" altLang="zh-CN" sz="2600" dirty="0" smtClean="0"/>
              <a:t>java</a:t>
            </a:r>
            <a:r>
              <a:rPr lang="zh-CN" altLang="en-US" sz="2600" dirty="0" smtClean="0"/>
              <a:t>语言开发</a:t>
            </a:r>
            <a:endParaRPr lang="en-US" altLang="zh-CN" sz="2600" dirty="0" smtClean="0"/>
          </a:p>
          <a:p>
            <a:pPr lvl="1"/>
            <a:r>
              <a:rPr lang="zh-CN" altLang="en-US" sz="2600" dirty="0" smtClean="0"/>
              <a:t>支持断点续传</a:t>
            </a:r>
            <a:endParaRPr lang="en-US" altLang="zh-CN" sz="2600" dirty="0" smtClean="0"/>
          </a:p>
          <a:p>
            <a:pPr lvl="1"/>
            <a:r>
              <a:rPr lang="zh-CN" altLang="en-US" sz="2600" dirty="0" smtClean="0"/>
              <a:t>丰富的可扩展插件</a:t>
            </a:r>
            <a:endParaRPr lang="en-US" altLang="zh-CN" sz="2600" dirty="0" smtClean="0"/>
          </a:p>
          <a:p>
            <a:pPr lvl="1"/>
            <a:r>
              <a:rPr lang="zh-CN" altLang="en-US" sz="2600" dirty="0" smtClean="0"/>
              <a:t>强大的数据处理能力</a:t>
            </a:r>
            <a:endParaRPr lang="en-US" altLang="zh-CN" sz="2600" dirty="0" smtClean="0"/>
          </a:p>
          <a:p>
            <a:pPr lvl="1"/>
            <a:r>
              <a:rPr lang="zh-CN" altLang="en-US" sz="2600" dirty="0" smtClean="0"/>
              <a:t>可横向扩展</a:t>
            </a:r>
            <a:endParaRPr lang="en-US" altLang="zh-CN" sz="2600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71" y="1834471"/>
            <a:ext cx="1142857" cy="1152381"/>
          </a:xfrm>
          <a:prstGeom prst="rect">
            <a:avLst/>
          </a:prstGeom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6171575" y="3085206"/>
            <a:ext cx="4924234" cy="34241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smtClean="0"/>
              <a:t>Beats</a:t>
            </a:r>
          </a:p>
          <a:p>
            <a:pPr lvl="1"/>
            <a:r>
              <a:rPr lang="zh-CN" altLang="en-US" sz="2600" dirty="0" smtClean="0"/>
              <a:t>轻量级日志数据采集产品</a:t>
            </a:r>
            <a:endParaRPr lang="en-US" altLang="zh-CN" sz="2600" dirty="0" smtClean="0"/>
          </a:p>
          <a:p>
            <a:pPr lvl="1"/>
            <a:r>
              <a:rPr lang="en-US" altLang="zh-CN" sz="2600" dirty="0" smtClean="0"/>
              <a:t>Go</a:t>
            </a:r>
            <a:r>
              <a:rPr lang="zh-CN" altLang="en-US" sz="2600" dirty="0" smtClean="0"/>
              <a:t>语言开发</a:t>
            </a:r>
            <a:endParaRPr lang="en-US" altLang="zh-CN" sz="2600" dirty="0" smtClean="0"/>
          </a:p>
          <a:p>
            <a:pPr lvl="1"/>
            <a:r>
              <a:rPr lang="zh-CN" altLang="en-US" sz="2600" dirty="0" smtClean="0"/>
              <a:t>支持断点续传</a:t>
            </a:r>
            <a:endParaRPr lang="en-US" altLang="zh-CN" sz="2600" dirty="0" smtClean="0"/>
          </a:p>
          <a:p>
            <a:pPr lvl="1"/>
            <a:r>
              <a:rPr lang="zh-CN" altLang="en-US" sz="2600" dirty="0" smtClean="0"/>
              <a:t>支持过滤日志信息</a:t>
            </a:r>
            <a:r>
              <a:rPr lang="en-US" altLang="zh-CN" sz="2600" dirty="0" smtClean="0"/>
              <a:t>(FILEBEAT)</a:t>
            </a:r>
          </a:p>
          <a:p>
            <a:pPr lvl="1"/>
            <a:r>
              <a:rPr lang="zh-CN" altLang="en-US" sz="2600" dirty="0" smtClean="0"/>
              <a:t>支持二次开发</a:t>
            </a:r>
            <a:endParaRPr lang="en-US" altLang="zh-CN" sz="2600" dirty="0" smtClean="0"/>
          </a:p>
          <a:p>
            <a:pPr lvl="1"/>
            <a:r>
              <a:rPr lang="zh-CN" altLang="en-US" sz="2600" dirty="0" smtClean="0"/>
              <a:t>灵活配置</a:t>
            </a:r>
            <a:endParaRPr lang="en-US" altLang="zh-CN" sz="2600" dirty="0" smtClean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528" y="1818539"/>
            <a:ext cx="1177097" cy="11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945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/>
              <a:t>技术介绍</a:t>
            </a:r>
            <a:endParaRPr lang="zh-CN" altLang="en-US" sz="4400" dirty="0"/>
          </a:p>
        </p:txBody>
      </p:sp>
      <p:sp>
        <p:nvSpPr>
          <p:cNvPr id="22" name="内容占位符 2"/>
          <p:cNvSpPr>
            <a:spLocks noGrp="1"/>
          </p:cNvSpPr>
          <p:nvPr>
            <p:ph idx="1"/>
          </p:nvPr>
        </p:nvSpPr>
        <p:spPr>
          <a:xfrm>
            <a:off x="913775" y="3085206"/>
            <a:ext cx="4902825" cy="3424107"/>
          </a:xfrm>
        </p:spPr>
        <p:txBody>
          <a:bodyPr>
            <a:normAutofit/>
          </a:bodyPr>
          <a:lstStyle/>
          <a:p>
            <a:r>
              <a:rPr lang="en-US" altLang="zh-CN" sz="2800" dirty="0" err="1" smtClean="0"/>
              <a:t>influxdb</a:t>
            </a:r>
            <a:endParaRPr lang="en-US" altLang="zh-CN" sz="2800" dirty="0" smtClean="0"/>
          </a:p>
          <a:p>
            <a:pPr lvl="1"/>
            <a:r>
              <a:rPr lang="zh-CN" altLang="en-US" sz="2600" dirty="0" smtClean="0"/>
              <a:t>开</a:t>
            </a:r>
            <a:r>
              <a:rPr lang="zh-CN" altLang="en-US" sz="2600" dirty="0"/>
              <a:t>源分布式时序、事件和指标</a:t>
            </a:r>
            <a:r>
              <a:rPr lang="zh-CN" altLang="en-US" sz="2600" dirty="0" smtClean="0"/>
              <a:t>数据库</a:t>
            </a:r>
            <a:endParaRPr lang="en-US" altLang="zh-CN" sz="2600" dirty="0" smtClean="0"/>
          </a:p>
          <a:p>
            <a:pPr lvl="1"/>
            <a:r>
              <a:rPr lang="zh-CN" altLang="en-US" sz="2600" dirty="0" smtClean="0"/>
              <a:t>支持多种统计函数</a:t>
            </a:r>
            <a:endParaRPr lang="en-US" altLang="zh-CN" sz="2600" dirty="0" smtClean="0"/>
          </a:p>
          <a:p>
            <a:pPr lvl="1"/>
            <a:r>
              <a:rPr lang="zh-CN" altLang="en-US" sz="2600" dirty="0" smtClean="0"/>
              <a:t>分布式水平伸缩扩展</a:t>
            </a:r>
            <a:endParaRPr lang="en-US" altLang="zh-CN" sz="2600" dirty="0" smtClean="0"/>
          </a:p>
          <a:p>
            <a:pPr lvl="1"/>
            <a:r>
              <a:rPr lang="zh-CN" altLang="en-US" sz="2600" dirty="0" smtClean="0"/>
              <a:t>吞吐量大</a:t>
            </a:r>
            <a:endParaRPr lang="en-US" altLang="zh-CN" sz="2600" dirty="0" smtClean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6171575" y="3085207"/>
            <a:ext cx="4924234" cy="2784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err="1" smtClean="0"/>
              <a:t>elasticsearch</a:t>
            </a:r>
            <a:endParaRPr lang="en-US" altLang="zh-CN" sz="2800" dirty="0" smtClean="0"/>
          </a:p>
          <a:p>
            <a:pPr lvl="1"/>
            <a:r>
              <a:rPr lang="zh-CN" altLang="en-US" sz="2600" dirty="0"/>
              <a:t>基于</a:t>
            </a:r>
            <a:r>
              <a:rPr lang="en-US" altLang="zh-CN" sz="2600" dirty="0"/>
              <a:t>Lucene</a:t>
            </a:r>
            <a:r>
              <a:rPr lang="zh-CN" altLang="en-US" sz="2600" dirty="0"/>
              <a:t>的搜索</a:t>
            </a:r>
            <a:r>
              <a:rPr lang="zh-CN" altLang="en-US" sz="2600" dirty="0" smtClean="0"/>
              <a:t>服务器</a:t>
            </a:r>
            <a:endParaRPr lang="en-US" altLang="zh-CN" sz="2600" dirty="0" smtClean="0"/>
          </a:p>
          <a:p>
            <a:pPr lvl="1"/>
            <a:r>
              <a:rPr lang="zh-CN" altLang="en-US" sz="2600" dirty="0" smtClean="0"/>
              <a:t>支持</a:t>
            </a:r>
            <a:r>
              <a:rPr lang="en-US" altLang="zh-CN" sz="2600" dirty="0" smtClean="0"/>
              <a:t>REST </a:t>
            </a:r>
            <a:r>
              <a:rPr lang="en-US" altLang="zh-CN" sz="2600" dirty="0"/>
              <a:t>web</a:t>
            </a:r>
            <a:r>
              <a:rPr lang="zh-CN" altLang="en-US" sz="2600" dirty="0" smtClean="0"/>
              <a:t>接口</a:t>
            </a:r>
            <a:endParaRPr lang="en-US" altLang="zh-CN" sz="2600" dirty="0" smtClean="0"/>
          </a:p>
          <a:p>
            <a:pPr lvl="1"/>
            <a:r>
              <a:rPr lang="zh-CN" altLang="en-US" sz="2600" dirty="0"/>
              <a:t>水平分割</a:t>
            </a:r>
            <a:r>
              <a:rPr lang="en-US" altLang="zh-CN" sz="2600" dirty="0"/>
              <a:t>/</a:t>
            </a:r>
            <a:r>
              <a:rPr lang="zh-CN" altLang="en-US" sz="2600" dirty="0" smtClean="0"/>
              <a:t>扩展存储数据</a:t>
            </a:r>
            <a:endParaRPr lang="en-US" altLang="zh-CN" sz="2600" dirty="0" smtClean="0"/>
          </a:p>
          <a:p>
            <a:pPr lvl="1"/>
            <a:r>
              <a:rPr lang="zh-CN" altLang="en-US" sz="2600" dirty="0" smtClean="0"/>
              <a:t>近实时搜索平台</a:t>
            </a:r>
            <a:endParaRPr lang="en-US" altLang="zh-CN" sz="260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662" y="1834471"/>
            <a:ext cx="1169938" cy="10994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076" y="1874677"/>
            <a:ext cx="1126424" cy="110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484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/>
              <a:t>技术介绍</a:t>
            </a:r>
            <a:endParaRPr lang="zh-CN" altLang="en-US" sz="4400" dirty="0"/>
          </a:p>
        </p:txBody>
      </p:sp>
      <p:sp>
        <p:nvSpPr>
          <p:cNvPr id="22" name="内容占位符 2"/>
          <p:cNvSpPr>
            <a:spLocks noGrp="1"/>
          </p:cNvSpPr>
          <p:nvPr>
            <p:ph idx="1"/>
          </p:nvPr>
        </p:nvSpPr>
        <p:spPr>
          <a:xfrm>
            <a:off x="913775" y="3085206"/>
            <a:ext cx="4902825" cy="3424107"/>
          </a:xfrm>
        </p:spPr>
        <p:txBody>
          <a:bodyPr>
            <a:normAutofit/>
          </a:bodyPr>
          <a:lstStyle/>
          <a:p>
            <a:r>
              <a:rPr lang="en-US" altLang="zh-CN" sz="2800" dirty="0" err="1"/>
              <a:t>Grafana</a:t>
            </a:r>
            <a:endParaRPr lang="en-US" altLang="zh-CN" sz="2800" dirty="0" smtClean="0"/>
          </a:p>
          <a:p>
            <a:pPr lvl="1"/>
            <a:r>
              <a:rPr lang="zh-CN" altLang="en-US" sz="2600" dirty="0" smtClean="0"/>
              <a:t>开</a:t>
            </a:r>
            <a:r>
              <a:rPr lang="zh-CN" altLang="en-US" sz="2600" dirty="0"/>
              <a:t>源仪表盘工具，它可用于</a:t>
            </a:r>
            <a:r>
              <a:rPr lang="en-US" altLang="zh-CN" sz="2600" dirty="0"/>
              <a:t>Graphite</a:t>
            </a:r>
            <a:r>
              <a:rPr lang="zh-CN" altLang="en-US" sz="2600" dirty="0"/>
              <a:t>、</a:t>
            </a:r>
            <a:r>
              <a:rPr lang="en-US" altLang="zh-CN" sz="2600" dirty="0" err="1" smtClean="0"/>
              <a:t>InfluxDB</a:t>
            </a:r>
            <a:r>
              <a:rPr lang="zh-CN" altLang="en-US" sz="2600" dirty="0" smtClean="0"/>
              <a:t>、</a:t>
            </a:r>
            <a:r>
              <a:rPr lang="en-US" altLang="zh-CN" sz="2600" dirty="0" err="1" smtClean="0"/>
              <a:t>elasticsearch</a:t>
            </a:r>
            <a:r>
              <a:rPr lang="zh-CN" altLang="en-US" sz="2600" dirty="0" smtClean="0"/>
              <a:t>数据展示</a:t>
            </a:r>
            <a:endParaRPr lang="en-US" altLang="zh-CN" sz="2600" dirty="0" smtClean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6171575" y="3085206"/>
            <a:ext cx="4924234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err="1" smtClean="0"/>
              <a:t>kibana</a:t>
            </a:r>
            <a:endParaRPr lang="en-US" altLang="zh-CN" sz="2800" dirty="0" smtClean="0"/>
          </a:p>
          <a:p>
            <a:pPr lvl="1"/>
            <a:r>
              <a:rPr lang="en-US" altLang="zh-CN" sz="2600" dirty="0" smtClean="0"/>
              <a:t>Elastic stack </a:t>
            </a:r>
            <a:r>
              <a:rPr lang="zh-CN" altLang="en-US" sz="2600" dirty="0" smtClean="0"/>
              <a:t>的展示组件</a:t>
            </a:r>
            <a:endParaRPr lang="en-US" altLang="zh-CN" sz="2600" dirty="0" smtClean="0"/>
          </a:p>
          <a:p>
            <a:pPr marL="457200" lvl="1" indent="0">
              <a:buNone/>
            </a:pPr>
            <a:r>
              <a:rPr lang="zh-CN" altLang="en-US" sz="2600" dirty="0" smtClean="0"/>
              <a:t>和</a:t>
            </a:r>
            <a:r>
              <a:rPr lang="en-US" altLang="zh-CN" sz="2600" dirty="0" err="1" smtClean="0"/>
              <a:t>elasticsearch</a:t>
            </a:r>
            <a:r>
              <a:rPr lang="zh-CN" altLang="en-US" sz="2600" dirty="0" smtClean="0"/>
              <a:t>具有更好的结合性</a:t>
            </a:r>
            <a:endParaRPr lang="en-US" altLang="zh-CN" sz="260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927011"/>
            <a:ext cx="1135033" cy="11581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00" y="1870828"/>
            <a:ext cx="947666" cy="116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198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TM02892315[[fn=丝状]]</Template>
  <TotalTime>656</TotalTime>
  <Words>780</Words>
  <Application>Microsoft Office PowerPoint</Application>
  <PresentationFormat>宽屏</PresentationFormat>
  <Paragraphs>169</Paragraphs>
  <Slides>25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宋体</vt:lpstr>
      <vt:lpstr>Arial</vt:lpstr>
      <vt:lpstr>Calibri</vt:lpstr>
      <vt:lpstr>Calibri Light</vt:lpstr>
      <vt:lpstr>Wingdings 2</vt:lpstr>
      <vt:lpstr>HDOfficeLightV0</vt:lpstr>
      <vt:lpstr>回顾</vt:lpstr>
      <vt:lpstr>自定义设计方案</vt:lpstr>
      <vt:lpstr>1_自定义设计方案</vt:lpstr>
      <vt:lpstr>多维度数据分析在集群 监控中的应用</vt:lpstr>
      <vt:lpstr>目录</vt:lpstr>
      <vt:lpstr>背景需求</vt:lpstr>
      <vt:lpstr>背景需求</vt:lpstr>
      <vt:lpstr>背景需求</vt:lpstr>
      <vt:lpstr>技术介绍</vt:lpstr>
      <vt:lpstr>技术介绍</vt:lpstr>
      <vt:lpstr>技术介绍</vt:lpstr>
      <vt:lpstr>技术介绍</vt:lpstr>
      <vt:lpstr>系统架构</vt:lpstr>
      <vt:lpstr>数据处理</vt:lpstr>
      <vt:lpstr>数据处理</vt:lpstr>
      <vt:lpstr>数据处理</vt:lpstr>
      <vt:lpstr>数据处理</vt:lpstr>
      <vt:lpstr>数据处理</vt:lpstr>
      <vt:lpstr>数据处理</vt:lpstr>
      <vt:lpstr>数据处理</vt:lpstr>
      <vt:lpstr>数据处理</vt:lpstr>
      <vt:lpstr>系统应用</vt:lpstr>
      <vt:lpstr>系统应用</vt:lpstr>
      <vt:lpstr>系统应用</vt:lpstr>
      <vt:lpstr>系统应用</vt:lpstr>
      <vt:lpstr>系统应用</vt:lpstr>
      <vt:lpstr>系统应用</vt:lpstr>
      <vt:lpstr>总结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多维度数据分析在集群日志监控中的应用</dc:title>
  <dc:creator>mine09443</dc:creator>
  <cp:lastModifiedBy>mine09443</cp:lastModifiedBy>
  <cp:revision>49</cp:revision>
  <dcterms:created xsi:type="dcterms:W3CDTF">2017-07-04T11:09:58Z</dcterms:created>
  <dcterms:modified xsi:type="dcterms:W3CDTF">2017-07-06T03:06:08Z</dcterms:modified>
</cp:coreProperties>
</file>