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256" r:id="rId3"/>
    <p:sldId id="257" r:id="rId4"/>
    <p:sldId id="258" r:id="rId5"/>
    <p:sldId id="259" r:id="rId6"/>
    <p:sldId id="261" r:id="rId7"/>
    <p:sldId id="262" r:id="rId8"/>
    <p:sldId id="263" r:id="rId9"/>
    <p:sldId id="266" r:id="rId10"/>
    <p:sldId id="264" r:id="rId11"/>
    <p:sldId id="267" r:id="rId12"/>
    <p:sldId id="268" r:id="rId13"/>
    <p:sldId id="269" r:id="rId14"/>
    <p:sldId id="272" r:id="rId15"/>
    <p:sldId id="274" r:id="rId16"/>
    <p:sldId id="275" r:id="rId17"/>
    <p:sldId id="276" r:id="rId18"/>
    <p:sldId id="278" r:id="rId19"/>
    <p:sldId id="279" r:id="rId20"/>
    <p:sldId id="280" r:id="rId21"/>
    <p:sldId id="281" r:id="rId22"/>
    <p:sldId id="282" r:id="rId23"/>
    <p:sldId id="277" r:id="rId2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AEFD12-6AB3-49FB-9E1D-2EBA93B45AC0}" type="datetimeFigureOut">
              <a:rPr lang="zh-CN" altLang="en-US" smtClean="0"/>
              <a:t>2017/7/4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A03D8-ABFC-4C89-B29A-2DD702C1D8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750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A03D8-ABFC-4C89-B29A-2DD702C1D83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305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5F455-72AB-4044-85E6-C6B62285B53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406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9ACB-4035-49CB-94C3-0A78ED98F448}" type="datetimeFigureOut">
              <a:rPr lang="zh-CN" altLang="en-US" smtClean="0"/>
              <a:t>2017/7/4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E8D5-DB18-4E8E-9B9B-F32D28B4F5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9ACB-4035-49CB-94C3-0A78ED98F448}" type="datetimeFigureOut">
              <a:rPr lang="zh-CN" altLang="en-US" smtClean="0"/>
              <a:t>2017/7/4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E8D5-DB18-4E8E-9B9B-F32D28B4F5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9ACB-4035-49CB-94C3-0A78ED98F448}" type="datetimeFigureOut">
              <a:rPr lang="zh-CN" altLang="en-US" smtClean="0"/>
              <a:t>2017/7/4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E8D5-DB18-4E8E-9B9B-F32D28B4F5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CN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E48EF7-B003-7B46-B28D-AD8F9186D381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761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A31235-F854-F849-B968-1B4D277E729F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848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D73D5B-A194-0A44-9572-6A6319242AAF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320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F18C0-52E5-FC48-A138-055FE6C092C0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29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B0EAD-7233-EA4B-BCF6-91BD7763D1E5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584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E8A592-8197-8648-8D2D-980C96D7ABEC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023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7BC2AA-9E3B-DF49-9209-95134FDC4735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706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4D443-0F28-8B4C-828E-2D5C68F525C6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402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9ACB-4035-49CB-94C3-0A78ED98F448}" type="datetimeFigureOut">
              <a:rPr lang="zh-CN" altLang="en-US" smtClean="0"/>
              <a:t>2017/7/4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E8D5-DB18-4E8E-9B9B-F32D28B4F5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5FF463-0DA8-7644-B814-CD836A1A6352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32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5C9AA4-E94A-0D43-8F2D-166136BD03EB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11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92150"/>
            <a:ext cx="2057400" cy="5434013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92150"/>
            <a:ext cx="6019800" cy="5434013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6A6096-10A4-D84A-80DC-88EC9DCD53F7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853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9ACB-4035-49CB-94C3-0A78ED98F448}" type="datetimeFigureOut">
              <a:rPr lang="zh-CN" altLang="en-US" smtClean="0"/>
              <a:t>2017/7/4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E8D5-DB18-4E8E-9B9B-F32D28B4F5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9ACB-4035-49CB-94C3-0A78ED98F448}" type="datetimeFigureOut">
              <a:rPr lang="zh-CN" altLang="en-US" smtClean="0"/>
              <a:t>2017/7/4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E8D5-DB18-4E8E-9B9B-F32D28B4F5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9ACB-4035-49CB-94C3-0A78ED98F448}" type="datetimeFigureOut">
              <a:rPr lang="zh-CN" altLang="en-US" smtClean="0"/>
              <a:t>2017/7/4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E8D5-DB18-4E8E-9B9B-F32D28B4F5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9ACB-4035-49CB-94C3-0A78ED98F448}" type="datetimeFigureOut">
              <a:rPr lang="zh-CN" altLang="en-US" smtClean="0"/>
              <a:t>2017/7/4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E8D5-DB18-4E8E-9B9B-F32D28B4F5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9ACB-4035-49CB-94C3-0A78ED98F448}" type="datetimeFigureOut">
              <a:rPr lang="zh-CN" altLang="en-US" smtClean="0"/>
              <a:t>2017/7/4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E8D5-DB18-4E8E-9B9B-F32D28B4F5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9ACB-4035-49CB-94C3-0A78ED98F448}" type="datetimeFigureOut">
              <a:rPr lang="zh-CN" altLang="en-US" smtClean="0"/>
              <a:t>2017/7/4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E8D5-DB18-4E8E-9B9B-F32D28B4F5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9ACB-4035-49CB-94C3-0A78ED98F448}" type="datetimeFigureOut">
              <a:rPr lang="zh-CN" altLang="en-US" smtClean="0"/>
              <a:t>2017/7/4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E3CE8D5-DB18-4E8E-9B9B-F32D28B4F5C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6199ACB-4035-49CB-94C3-0A78ED98F448}" type="datetimeFigureOut">
              <a:rPr lang="zh-CN" altLang="en-US" smtClean="0"/>
              <a:t>2017/7/4</a:t>
            </a:fld>
            <a:endParaRPr lang="zh-CN" alt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E3CE8D5-DB18-4E8E-9B9B-F32D28B4F5CA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92150"/>
            <a:ext cx="8229600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1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010908-03C7-F749-AA67-B731751178B1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101383" name="Picture 7" descr="输出向导-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259238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4" name="Rectangle 8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solidFill>
            <a:srgbClr val="FF9900"/>
          </a:solidFill>
          <a:ln w="9525">
            <a:solidFill>
              <a:srgbClr val="33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9900"/>
              </a:solidFill>
            </a:endParaRPr>
          </a:p>
        </p:txBody>
      </p:sp>
      <p:pic>
        <p:nvPicPr>
          <p:cNvPr id="101385" name="Picture 9" descr="输出向导-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19475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6" name="Rectangle 10"/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rgbClr val="FF6600"/>
          </a:solidFill>
          <a:ln w="9525">
            <a:solidFill>
              <a:srgbClr val="33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华文行楷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28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14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11" Type="http://schemas.openxmlformats.org/officeDocument/2006/relationships/image" Target="../media/image13.wmf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5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39552" y="476672"/>
            <a:ext cx="7851648" cy="1828800"/>
          </a:xfrm>
        </p:spPr>
        <p:txBody>
          <a:bodyPr/>
          <a:lstStyle/>
          <a:p>
            <a:pPr algn="ctr"/>
            <a:r>
              <a:rPr lang="en-US" altLang="zh-CN" dirty="0" smtClean="0">
                <a:solidFill>
                  <a:srgbClr val="FF0000"/>
                </a:solidFill>
              </a:rPr>
              <a:t>LHAASO-WFCTA</a:t>
            </a:r>
            <a:r>
              <a:rPr lang="zh-CN" altLang="en-US" dirty="0" smtClean="0">
                <a:solidFill>
                  <a:srgbClr val="FF0000"/>
                </a:solidFill>
              </a:rPr>
              <a:t>模拟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39552" y="2924944"/>
            <a:ext cx="7854696" cy="1752600"/>
          </a:xfrm>
        </p:spPr>
        <p:txBody>
          <a:bodyPr/>
          <a:lstStyle/>
          <a:p>
            <a:pPr algn="ctr"/>
            <a:r>
              <a:rPr lang="zh-CN" altLang="en-US" dirty="0"/>
              <a:t>马</a:t>
            </a:r>
            <a:r>
              <a:rPr lang="zh-CN" altLang="en-US" dirty="0" smtClean="0"/>
              <a:t>玲玲、毕白洋、王翀、尹丽巧、赵丽涛</a:t>
            </a:r>
            <a:endParaRPr lang="en-US" altLang="zh-CN" dirty="0" smtClean="0"/>
          </a:p>
          <a:p>
            <a:pPr algn="ctr"/>
            <a:r>
              <a:rPr lang="zh-CN" altLang="en-US" dirty="0"/>
              <a:t>第十八届全国科学计算与信息化会议</a:t>
            </a:r>
            <a:endParaRPr lang="en-US" altLang="zh-CN" b="1" dirty="0" smtClean="0"/>
          </a:p>
          <a:p>
            <a:pPr algn="ctr"/>
            <a:r>
              <a:rPr lang="zh-CN" altLang="en-US" b="1" dirty="0"/>
              <a:t>高能所</a:t>
            </a:r>
            <a:endParaRPr lang="en-US" altLang="zh-CN" b="1" dirty="0" smtClean="0"/>
          </a:p>
          <a:p>
            <a:pPr algn="ctr"/>
            <a:endParaRPr lang="zh-CN" altLang="en-US" b="1" dirty="0"/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rcRect b="19910"/>
          <a:stretch>
            <a:fillRect/>
          </a:stretch>
        </p:blipFill>
        <p:spPr bwMode="auto">
          <a:xfrm>
            <a:off x="-10472" y="4509120"/>
            <a:ext cx="9146253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155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对光子位置分布的改变</a:t>
            </a:r>
            <a:endParaRPr lang="zh-CN" altLang="en-US" dirty="0"/>
          </a:p>
        </p:txBody>
      </p:sp>
      <p:pic>
        <p:nvPicPr>
          <p:cNvPr id="4" name="Picture 3" descr="C:\Users\WFCTA\Desktop\新建文件夹 (2)\iuse12_itube431_conein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12665"/>
            <a:ext cx="3744416" cy="253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WFCTA\Desktop\新建文件夹 (2)\iuse12_itube431_coneou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04864"/>
            <a:ext cx="3841523" cy="26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右箭头 6"/>
          <p:cNvSpPr/>
          <p:nvPr/>
        </p:nvSpPr>
        <p:spPr>
          <a:xfrm>
            <a:off x="4139952" y="3356992"/>
            <a:ext cx="720080" cy="1504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331640" y="4941168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入射光子位置分布</a:t>
            </a:r>
          </a:p>
        </p:txBody>
      </p:sp>
      <p:sp>
        <p:nvSpPr>
          <p:cNvPr id="9" name="TextBox 12"/>
          <p:cNvSpPr txBox="1"/>
          <p:nvPr/>
        </p:nvSpPr>
        <p:spPr>
          <a:xfrm>
            <a:off x="5940152" y="4946649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/>
              <a:t>出射光子位置分布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99592" y="5589240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因为</a:t>
            </a:r>
            <a:r>
              <a:rPr lang="en-US" altLang="zh-CN" sz="2000" b="1" dirty="0" err="1" smtClean="0">
                <a:solidFill>
                  <a:srgbClr val="FF0000"/>
                </a:solidFill>
              </a:rPr>
              <a:t>SiPM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是盖革工作模式，因此，这将会改变</a:t>
            </a:r>
            <a:r>
              <a:rPr lang="en-US" altLang="zh-CN" sz="2000" b="1" dirty="0" err="1" smtClean="0">
                <a:solidFill>
                  <a:srgbClr val="FF0000"/>
                </a:solidFill>
              </a:rPr>
              <a:t>SiPM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对光子的响应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9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SiPM</a:t>
            </a:r>
            <a:r>
              <a:rPr lang="zh-CN" altLang="en-US" dirty="0" smtClean="0"/>
              <a:t>的模拟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 smtClean="0"/>
              <a:t>SiPM</a:t>
            </a:r>
            <a:r>
              <a:rPr lang="zh-CN" altLang="en-US" dirty="0" smtClean="0"/>
              <a:t>饱和导致的非线性可以用如下公式描述：</a:t>
            </a:r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r>
              <a:rPr lang="zh-CN" altLang="en-US" dirty="0" smtClean="0"/>
              <a:t>可以通过此公式，对测量到的光子数进行修正，降低非线性</a:t>
            </a:r>
            <a:endParaRPr lang="en-US" altLang="zh-CN" dirty="0" smtClean="0"/>
          </a:p>
          <a:p>
            <a:r>
              <a:rPr lang="zh-CN" altLang="en-US" dirty="0" smtClean="0"/>
              <a:t>此公式只适用于光子特别均匀时</a:t>
            </a:r>
            <a:endParaRPr lang="en-US" altLang="zh-CN" dirty="0"/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4795754"/>
              </p:ext>
            </p:extLst>
          </p:nvPr>
        </p:nvGraphicFramePr>
        <p:xfrm>
          <a:off x="2555776" y="2636912"/>
          <a:ext cx="363855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Equation" r:id="rId3" imgW="1777680" imgH="558720" progId="Equation.DSMT4">
                  <p:embed/>
                </p:oleObj>
              </mc:Choice>
              <mc:Fallback>
                <p:oleObj name="Equation" r:id="rId3" imgW="1777680" imgH="558720" progId="Equation.DSMT4">
                  <p:embed/>
                  <p:pic>
                    <p:nvPicPr>
                      <p:cNvPr id="0" name="对象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2636912"/>
                        <a:ext cx="363855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924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645651"/>
            <a:ext cx="842493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正方</a:t>
            </a:r>
            <a:r>
              <a:rPr lang="zh-CN" altLang="en-US" sz="2400" dirty="0" smtClean="0"/>
              <a:t>形</a:t>
            </a:r>
            <a:r>
              <a:rPr lang="en-US" altLang="zh-CN" sz="2400" dirty="0" err="1" smtClean="0"/>
              <a:t>SiPM</a:t>
            </a:r>
            <a:r>
              <a:rPr lang="zh-CN" altLang="en-US" sz="2400" dirty="0" smtClean="0"/>
              <a:t>，边长</a:t>
            </a:r>
            <a:r>
              <a:rPr lang="en-US" altLang="zh-CN" sz="2400" dirty="0" smtClean="0"/>
              <a:t>12mm</a:t>
            </a:r>
            <a:r>
              <a:rPr lang="zh-CN" altLang="en-US" sz="2400" dirty="0" smtClean="0"/>
              <a:t>，</a:t>
            </a:r>
            <a:r>
              <a:rPr lang="en-US" altLang="zh-CN" sz="2400" dirty="0" smtClean="0"/>
              <a:t>Cell</a:t>
            </a:r>
            <a:r>
              <a:rPr lang="zh-CN" altLang="en-US" sz="2400" dirty="0" smtClean="0"/>
              <a:t>大小</a:t>
            </a:r>
            <a:r>
              <a:rPr lang="en-US" altLang="zh-CN" sz="2400" dirty="0" smtClean="0"/>
              <a:t>25um*25um</a:t>
            </a:r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pPr algn="ctr"/>
            <a:r>
              <a:rPr lang="zh-CN" altLang="en-US" dirty="0" smtClean="0"/>
              <a:t>图</a:t>
            </a:r>
            <a:r>
              <a:rPr lang="en-US" altLang="zh-CN" dirty="0" smtClean="0"/>
              <a:t>a</a:t>
            </a:r>
            <a:r>
              <a:rPr lang="zh-CN" altLang="en-US" dirty="0" smtClean="0"/>
              <a:t>、未经公式修正图</a:t>
            </a:r>
            <a:r>
              <a:rPr lang="en-US" altLang="zh-CN" dirty="0" smtClean="0"/>
              <a:t>			b</a:t>
            </a:r>
            <a:r>
              <a:rPr lang="zh-CN" altLang="en-US" dirty="0" smtClean="0"/>
              <a:t>、经公式修正后</a:t>
            </a:r>
            <a:endParaRPr lang="en-US" altLang="zh-CN" dirty="0" smtClean="0"/>
          </a:p>
          <a:p>
            <a:pPr algn="ctr"/>
            <a:endParaRPr lang="en-US" altLang="zh-CN" dirty="0"/>
          </a:p>
          <a:p>
            <a:r>
              <a:rPr lang="zh-CN" altLang="en-US" dirty="0" smtClean="0"/>
              <a:t>图中的误差棒为每个</a:t>
            </a:r>
            <a:r>
              <a:rPr lang="en-US" altLang="zh-CN" dirty="0" smtClean="0"/>
              <a:t>bin</a:t>
            </a:r>
            <a:r>
              <a:rPr lang="zh-CN" altLang="en-US" dirty="0" smtClean="0"/>
              <a:t>中的</a:t>
            </a:r>
            <a:r>
              <a:rPr lang="en-US" altLang="zh-CN" dirty="0" smtClean="0"/>
              <a:t>Error</a:t>
            </a:r>
            <a:r>
              <a:rPr lang="zh-CN" altLang="en-US" dirty="0"/>
              <a:t>。经修正在</a:t>
            </a:r>
            <a:r>
              <a:rPr lang="en-US" altLang="zh-CN" dirty="0"/>
              <a:t>32000pe</a:t>
            </a:r>
            <a:r>
              <a:rPr lang="zh-CN" altLang="en-US" dirty="0"/>
              <a:t>处，线性偏差</a:t>
            </a:r>
            <a:r>
              <a:rPr lang="en-US" altLang="zh-CN" dirty="0"/>
              <a:t>&lt;2%</a:t>
            </a:r>
            <a:r>
              <a:rPr lang="zh-CN" altLang="en-US" dirty="0"/>
              <a:t>。</a:t>
            </a:r>
          </a:p>
          <a:p>
            <a:endParaRPr lang="zh-CN" altLang="en-US" dirty="0"/>
          </a:p>
        </p:txBody>
      </p:sp>
      <p:pic>
        <p:nvPicPr>
          <p:cNvPr id="3074" name="Picture 2" descr="C:\Users\yinlq\Desktop\新建文件夹\squre_err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8000"/>
            <a:ext cx="4777627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yinlq\Desktop\新建文件夹\squre_error_correct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000" y="1188000"/>
            <a:ext cx="4777627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接连接符 4"/>
          <p:cNvCxnSpPr/>
          <p:nvPr/>
        </p:nvCxnSpPr>
        <p:spPr>
          <a:xfrm>
            <a:off x="8280000" y="1197112"/>
            <a:ext cx="0" cy="3240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426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事例的触发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b="1" dirty="0" smtClean="0"/>
              <a:t>夜空背景的模拟</a:t>
            </a:r>
            <a:endParaRPr lang="en-US" altLang="zh-CN" b="1" dirty="0" smtClean="0"/>
          </a:p>
          <a:p>
            <a:pPr lvl="1"/>
            <a:r>
              <a:rPr lang="zh-CN" altLang="en-US" b="1" dirty="0" smtClean="0"/>
              <a:t>单位时间内的夜空背景的光子数服从泊松分布</a:t>
            </a:r>
            <a:endParaRPr lang="en-US" altLang="zh-CN" b="1" dirty="0" smtClean="0"/>
          </a:p>
          <a:p>
            <a:r>
              <a:rPr lang="en-US" altLang="zh-CN" b="1" dirty="0" err="1" smtClean="0"/>
              <a:t>SiPM</a:t>
            </a:r>
            <a:r>
              <a:rPr lang="zh-CN" altLang="en-US" b="1" dirty="0" smtClean="0"/>
              <a:t>的触发</a:t>
            </a:r>
            <a:r>
              <a:rPr lang="en-US" altLang="zh-CN" b="1" dirty="0" smtClean="0"/>
              <a:t>:</a:t>
            </a:r>
          </a:p>
          <a:p>
            <a:pPr lvl="1"/>
            <a:r>
              <a:rPr lang="en-US" altLang="zh-CN" b="1" dirty="0" err="1" smtClean="0"/>
              <a:t>Npe</a:t>
            </a:r>
            <a:r>
              <a:rPr lang="en-US" altLang="zh-CN" b="1" dirty="0" smtClean="0"/>
              <a:t>&gt;4σ</a:t>
            </a:r>
          </a:p>
          <a:p>
            <a:r>
              <a:rPr lang="zh-CN" altLang="en-US" b="1" dirty="0" smtClean="0"/>
              <a:t>望远镜的触发：</a:t>
            </a:r>
            <a:endParaRPr lang="en-US" altLang="zh-CN" b="1" dirty="0" smtClean="0"/>
          </a:p>
          <a:p>
            <a:pPr lvl="1"/>
            <a:r>
              <a:rPr lang="zh-CN" altLang="en-US" b="1" dirty="0" smtClean="0"/>
              <a:t>三个相邻的</a:t>
            </a:r>
            <a:r>
              <a:rPr lang="en-US" altLang="zh-CN" b="1" dirty="0" err="1" smtClean="0"/>
              <a:t>SiPM</a:t>
            </a:r>
            <a:r>
              <a:rPr lang="zh-CN" altLang="en-US" b="1" dirty="0" smtClean="0"/>
              <a:t>触发</a:t>
            </a:r>
            <a:endParaRPr lang="en-US" altLang="zh-CN" b="1" dirty="0" smtClean="0"/>
          </a:p>
          <a:p>
            <a:r>
              <a:rPr lang="zh-CN" altLang="en-US" b="1" dirty="0" smtClean="0"/>
              <a:t>事例的触发：</a:t>
            </a:r>
            <a:endParaRPr lang="en-US" altLang="zh-CN" b="1" dirty="0"/>
          </a:p>
          <a:p>
            <a:pPr lvl="1"/>
            <a:r>
              <a:rPr lang="zh-CN" altLang="en-US" b="1" dirty="0" smtClean="0"/>
              <a:t>单个望远镜触发，或相邻的望远镜有三个相邻的</a:t>
            </a:r>
            <a:r>
              <a:rPr lang="en-US" altLang="zh-CN" b="1" dirty="0" err="1" smtClean="0"/>
              <a:t>SiPM</a:t>
            </a:r>
            <a:r>
              <a:rPr lang="zh-CN" altLang="en-US" b="1" dirty="0" smtClean="0"/>
              <a:t>触发</a:t>
            </a:r>
            <a:endParaRPr lang="en-US" altLang="zh-CN" b="1" dirty="0" smtClean="0"/>
          </a:p>
          <a:p>
            <a:pPr lvl="1"/>
            <a:r>
              <a:rPr lang="zh-CN" altLang="en-US" b="1" dirty="0" smtClean="0"/>
              <a:t>可以降低望远镜的边缘效应</a:t>
            </a:r>
            <a:endParaRPr lang="en-US" altLang="zh-CN" b="1" dirty="0" smtClean="0"/>
          </a:p>
          <a:p>
            <a:endParaRPr lang="en-US" altLang="zh-CN" b="1" dirty="0" smtClean="0"/>
          </a:p>
        </p:txBody>
      </p:sp>
    </p:spTree>
    <p:extLst>
      <p:ext uri="{BB962C8B-B14F-4D97-AF65-F5344CB8AC3E}">
        <p14:creationId xmlns:p14="http://schemas.microsoft.com/office/powerpoint/2010/main" val="329581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" descr="C:\Users\llma\AppData\Roaming\Tencent\Users\80108933\QQ\WinTemp\RichOle\GN7[HH2{~N6{G9TZJYO{K`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3886452"/>
            <a:ext cx="3168351" cy="263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51520" y="62458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WFCTA</a:t>
            </a:r>
            <a:r>
              <a:rPr lang="zh-CN" altLang="en-US" dirty="0" smtClean="0"/>
              <a:t>的分阶段模拟</a:t>
            </a:r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971600" y="1205458"/>
            <a:ext cx="3520075" cy="2360093"/>
            <a:chOff x="0" y="1025112"/>
            <a:chExt cx="9144000" cy="5786454"/>
          </a:xfrm>
        </p:grpSpPr>
        <p:pic>
          <p:nvPicPr>
            <p:cNvPr id="5" name="Picture 2" descr="D:\LHASSO\Publish\LHAASO效果图\5.LHAASO-WCDA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025112"/>
              <a:ext cx="9144000" cy="5786454"/>
            </a:xfrm>
            <a:prstGeom prst="rect">
              <a:avLst/>
            </a:prstGeom>
            <a:noFill/>
          </p:spPr>
        </p:pic>
        <p:grpSp>
          <p:nvGrpSpPr>
            <p:cNvPr id="6" name="组合 5"/>
            <p:cNvGrpSpPr/>
            <p:nvPr/>
          </p:nvGrpSpPr>
          <p:grpSpPr>
            <a:xfrm>
              <a:off x="4855781" y="5470633"/>
              <a:ext cx="614854" cy="835573"/>
              <a:chOff x="9821918" y="4808470"/>
              <a:chExt cx="1103586" cy="1434675"/>
            </a:xfrm>
          </p:grpSpPr>
          <p:sp>
            <p:nvSpPr>
              <p:cNvPr id="31" name="等腰三角形 30"/>
              <p:cNvSpPr/>
              <p:nvPr/>
            </p:nvSpPr>
            <p:spPr>
              <a:xfrm>
                <a:off x="10168759" y="5628290"/>
                <a:ext cx="378372" cy="614855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弧形 31"/>
              <p:cNvSpPr/>
              <p:nvPr/>
            </p:nvSpPr>
            <p:spPr>
              <a:xfrm rot="10800000">
                <a:off x="9821918" y="4808470"/>
                <a:ext cx="1103586" cy="867104"/>
              </a:xfrm>
              <a:prstGeom prst="arc">
                <a:avLst>
                  <a:gd name="adj1" fmla="val 10769836"/>
                  <a:gd name="adj2" fmla="val 0"/>
                </a:avLst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5954112" y="5623033"/>
              <a:ext cx="614854" cy="835573"/>
              <a:chOff x="9821918" y="4808470"/>
              <a:chExt cx="1103586" cy="1434675"/>
            </a:xfrm>
          </p:grpSpPr>
          <p:sp>
            <p:nvSpPr>
              <p:cNvPr id="29" name="等腰三角形 28"/>
              <p:cNvSpPr/>
              <p:nvPr/>
            </p:nvSpPr>
            <p:spPr>
              <a:xfrm>
                <a:off x="10168759" y="5628290"/>
                <a:ext cx="378372" cy="614855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弧形 29"/>
              <p:cNvSpPr/>
              <p:nvPr/>
            </p:nvSpPr>
            <p:spPr>
              <a:xfrm rot="10800000">
                <a:off x="9821918" y="4808470"/>
                <a:ext cx="1103586" cy="867104"/>
              </a:xfrm>
              <a:prstGeom prst="arc">
                <a:avLst>
                  <a:gd name="adj1" fmla="val 10769836"/>
                  <a:gd name="adj2" fmla="val 0"/>
                </a:avLst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6674071" y="4955626"/>
              <a:ext cx="614854" cy="835573"/>
              <a:chOff x="9821918" y="4808470"/>
              <a:chExt cx="1103586" cy="1434675"/>
            </a:xfrm>
          </p:grpSpPr>
          <p:sp>
            <p:nvSpPr>
              <p:cNvPr id="27" name="等腰三角形 26"/>
              <p:cNvSpPr/>
              <p:nvPr/>
            </p:nvSpPr>
            <p:spPr>
              <a:xfrm>
                <a:off x="10168759" y="5628290"/>
                <a:ext cx="378372" cy="614855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弧形 27"/>
              <p:cNvSpPr/>
              <p:nvPr/>
            </p:nvSpPr>
            <p:spPr>
              <a:xfrm rot="10800000">
                <a:off x="9821918" y="4808470"/>
                <a:ext cx="1103586" cy="867104"/>
              </a:xfrm>
              <a:prstGeom prst="arc">
                <a:avLst>
                  <a:gd name="adj1" fmla="val 10769836"/>
                  <a:gd name="adj2" fmla="val 0"/>
                </a:avLst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7315201" y="4319750"/>
              <a:ext cx="614854" cy="835573"/>
              <a:chOff x="9821918" y="4808470"/>
              <a:chExt cx="1103586" cy="1434675"/>
            </a:xfrm>
          </p:grpSpPr>
          <p:sp>
            <p:nvSpPr>
              <p:cNvPr id="25" name="等腰三角形 24"/>
              <p:cNvSpPr/>
              <p:nvPr/>
            </p:nvSpPr>
            <p:spPr>
              <a:xfrm>
                <a:off x="10168759" y="5628290"/>
                <a:ext cx="378372" cy="614855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弧形 25"/>
              <p:cNvSpPr/>
              <p:nvPr/>
            </p:nvSpPr>
            <p:spPr>
              <a:xfrm rot="10800000">
                <a:off x="9821918" y="4808470"/>
                <a:ext cx="1103586" cy="867104"/>
              </a:xfrm>
              <a:prstGeom prst="arc">
                <a:avLst>
                  <a:gd name="adj1" fmla="val 10769836"/>
                  <a:gd name="adj2" fmla="val 0"/>
                </a:avLst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7704084" y="3888826"/>
              <a:ext cx="614854" cy="835573"/>
              <a:chOff x="9821918" y="4808470"/>
              <a:chExt cx="1103586" cy="1434675"/>
            </a:xfrm>
          </p:grpSpPr>
          <p:sp>
            <p:nvSpPr>
              <p:cNvPr id="23" name="等腰三角形 22"/>
              <p:cNvSpPr/>
              <p:nvPr/>
            </p:nvSpPr>
            <p:spPr>
              <a:xfrm>
                <a:off x="10168759" y="5628290"/>
                <a:ext cx="378372" cy="614855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弧形 23"/>
              <p:cNvSpPr/>
              <p:nvPr/>
            </p:nvSpPr>
            <p:spPr>
              <a:xfrm rot="10800000">
                <a:off x="9821918" y="4808470"/>
                <a:ext cx="1103586" cy="867104"/>
              </a:xfrm>
              <a:prstGeom prst="arc">
                <a:avLst>
                  <a:gd name="adj1" fmla="val 10769836"/>
                  <a:gd name="adj2" fmla="val 0"/>
                </a:avLst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7462346" y="3300246"/>
              <a:ext cx="614854" cy="835573"/>
              <a:chOff x="9821918" y="4808470"/>
              <a:chExt cx="1103586" cy="1434675"/>
            </a:xfrm>
          </p:grpSpPr>
          <p:sp>
            <p:nvSpPr>
              <p:cNvPr id="21" name="等腰三角形 20"/>
              <p:cNvSpPr/>
              <p:nvPr/>
            </p:nvSpPr>
            <p:spPr>
              <a:xfrm>
                <a:off x="10168759" y="5628290"/>
                <a:ext cx="378372" cy="614855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弧形 21"/>
              <p:cNvSpPr/>
              <p:nvPr/>
            </p:nvSpPr>
            <p:spPr>
              <a:xfrm rot="10800000">
                <a:off x="9821918" y="4808470"/>
                <a:ext cx="1103586" cy="867104"/>
              </a:xfrm>
              <a:prstGeom prst="arc">
                <a:avLst>
                  <a:gd name="adj1" fmla="val 10769836"/>
                  <a:gd name="adj2" fmla="val 0"/>
                </a:avLst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6858002" y="3862550"/>
              <a:ext cx="614854" cy="835573"/>
              <a:chOff x="9821918" y="4808470"/>
              <a:chExt cx="1103586" cy="1434675"/>
            </a:xfrm>
          </p:grpSpPr>
          <p:sp>
            <p:nvSpPr>
              <p:cNvPr id="19" name="等腰三角形 18"/>
              <p:cNvSpPr/>
              <p:nvPr/>
            </p:nvSpPr>
            <p:spPr>
              <a:xfrm>
                <a:off x="10168759" y="5628290"/>
                <a:ext cx="378372" cy="614855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弧形 19"/>
              <p:cNvSpPr/>
              <p:nvPr/>
            </p:nvSpPr>
            <p:spPr>
              <a:xfrm rot="10800000">
                <a:off x="9821918" y="4808470"/>
                <a:ext cx="1103586" cy="867104"/>
              </a:xfrm>
              <a:prstGeom prst="arc">
                <a:avLst>
                  <a:gd name="adj1" fmla="val 10769836"/>
                  <a:gd name="adj2" fmla="val 0"/>
                </a:avLst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6348250" y="4487916"/>
              <a:ext cx="614854" cy="835573"/>
              <a:chOff x="9821918" y="4808470"/>
              <a:chExt cx="1103586" cy="1434675"/>
            </a:xfrm>
          </p:grpSpPr>
          <p:sp>
            <p:nvSpPr>
              <p:cNvPr id="17" name="等腰三角形 16"/>
              <p:cNvSpPr/>
              <p:nvPr/>
            </p:nvSpPr>
            <p:spPr>
              <a:xfrm>
                <a:off x="10168759" y="5628290"/>
                <a:ext cx="378372" cy="614855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弧形 17"/>
              <p:cNvSpPr/>
              <p:nvPr/>
            </p:nvSpPr>
            <p:spPr>
              <a:xfrm rot="10800000">
                <a:off x="9821918" y="4808470"/>
                <a:ext cx="1103586" cy="867104"/>
              </a:xfrm>
              <a:prstGeom prst="arc">
                <a:avLst>
                  <a:gd name="adj1" fmla="val 10769836"/>
                  <a:gd name="adj2" fmla="val 0"/>
                </a:avLst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5602016" y="4971391"/>
              <a:ext cx="614854" cy="835573"/>
              <a:chOff x="9821918" y="4808470"/>
              <a:chExt cx="1103586" cy="1434675"/>
            </a:xfrm>
          </p:grpSpPr>
          <p:sp>
            <p:nvSpPr>
              <p:cNvPr id="15" name="等腰三角形 14"/>
              <p:cNvSpPr/>
              <p:nvPr/>
            </p:nvSpPr>
            <p:spPr>
              <a:xfrm>
                <a:off x="10168759" y="5628290"/>
                <a:ext cx="378372" cy="614855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弧形 15"/>
              <p:cNvSpPr/>
              <p:nvPr/>
            </p:nvSpPr>
            <p:spPr>
              <a:xfrm rot="10800000">
                <a:off x="9821918" y="4808470"/>
                <a:ext cx="1103586" cy="867104"/>
              </a:xfrm>
              <a:prstGeom prst="arc">
                <a:avLst>
                  <a:gd name="adj1" fmla="val 10769836"/>
                  <a:gd name="adj2" fmla="val 0"/>
                </a:avLst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2736"/>
            <a:ext cx="3236611" cy="259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图片 62"/>
          <p:cNvPicPr/>
          <p:nvPr/>
        </p:nvPicPr>
        <p:blipFill>
          <a:blip r:embed="rId5" cstate="print"/>
          <a:srcRect t="30933" r="7063" b="4402"/>
          <a:stretch>
            <a:fillRect/>
          </a:stretch>
        </p:blipFill>
        <p:spPr bwMode="auto">
          <a:xfrm>
            <a:off x="459759" y="3592936"/>
            <a:ext cx="3633147" cy="329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TextBox 64"/>
          <p:cNvSpPr txBox="1"/>
          <p:nvPr/>
        </p:nvSpPr>
        <p:spPr>
          <a:xfrm>
            <a:off x="5278867" y="1124396"/>
            <a:ext cx="3043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10TeV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至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100TeV</a:t>
            </a:r>
          </a:p>
          <a:p>
            <a:r>
              <a:rPr lang="zh-CN" altLang="en-US" sz="2000" b="1" dirty="0" smtClean="0">
                <a:solidFill>
                  <a:srgbClr val="FF0000"/>
                </a:solidFill>
              </a:rPr>
              <a:t>与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WCDA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联合观测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71600" y="3861047"/>
            <a:ext cx="352007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100TeV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至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10PeV</a:t>
            </a:r>
          </a:p>
          <a:p>
            <a:r>
              <a:rPr lang="zh-CN" altLang="en-US" sz="2000" b="1" dirty="0" smtClean="0">
                <a:solidFill>
                  <a:srgbClr val="FF0000"/>
                </a:solidFill>
              </a:rPr>
              <a:t>与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WCDA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，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KM2A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联合观测</a:t>
            </a:r>
            <a:endParaRPr lang="en-US" altLang="zh-CN" sz="2000" b="1" dirty="0" smtClean="0">
              <a:solidFill>
                <a:srgbClr val="FF0000"/>
              </a:solidFill>
            </a:endParaRPr>
          </a:p>
          <a:p>
            <a:r>
              <a:rPr lang="zh-CN" altLang="en-US" sz="2000" b="1" dirty="0" smtClean="0">
                <a:solidFill>
                  <a:srgbClr val="FF0000"/>
                </a:solidFill>
              </a:rPr>
              <a:t>望远镜指向天顶角：</a:t>
            </a:r>
            <a:endParaRPr lang="en-US" altLang="zh-CN" sz="2000" b="1" dirty="0" smtClean="0">
              <a:solidFill>
                <a:srgbClr val="FF0000"/>
              </a:solidFill>
            </a:endParaRPr>
          </a:p>
          <a:p>
            <a:r>
              <a:rPr lang="en-US" altLang="zh-CN" sz="2000" b="1" dirty="0" smtClean="0">
                <a:solidFill>
                  <a:srgbClr val="FF0000"/>
                </a:solidFill>
              </a:rPr>
              <a:t>28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度，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35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度</a:t>
            </a:r>
            <a:endParaRPr lang="en-US" altLang="zh-CN" sz="2000" b="1" dirty="0" smtClean="0">
              <a:solidFill>
                <a:srgbClr val="FF0000"/>
              </a:solidFill>
            </a:endParaRPr>
          </a:p>
          <a:p>
            <a:r>
              <a:rPr lang="en-US" altLang="zh-CN" sz="2000" b="1" dirty="0" err="1" smtClean="0">
                <a:solidFill>
                  <a:srgbClr val="FF0000"/>
                </a:solidFill>
              </a:rPr>
              <a:t>Xdepth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：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700g/cm</a:t>
            </a:r>
            <a:r>
              <a:rPr lang="en-US" altLang="zh-CN" sz="2000" b="1" baseline="30000" dirty="0" smtClean="0">
                <a:solidFill>
                  <a:srgbClr val="FF0000"/>
                </a:solidFill>
              </a:rPr>
              <a:t>2</a:t>
            </a:r>
          </a:p>
          <a:p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175486" y="4000604"/>
            <a:ext cx="41896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10PeV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至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100PeV</a:t>
            </a:r>
          </a:p>
          <a:p>
            <a:r>
              <a:rPr lang="zh-CN" altLang="en-US" sz="2000" b="1" dirty="0" smtClean="0">
                <a:solidFill>
                  <a:srgbClr val="FF0000"/>
                </a:solidFill>
              </a:rPr>
              <a:t>与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KM2A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联合观测</a:t>
            </a:r>
            <a:endParaRPr lang="en-US" altLang="zh-CN" sz="2000" b="1" dirty="0" smtClean="0">
              <a:solidFill>
                <a:srgbClr val="FF0000"/>
              </a:solidFill>
            </a:endParaRPr>
          </a:p>
          <a:p>
            <a:r>
              <a:rPr lang="zh-CN" altLang="en-US" sz="2000" b="1" dirty="0" smtClean="0">
                <a:solidFill>
                  <a:srgbClr val="FF0000"/>
                </a:solidFill>
              </a:rPr>
              <a:t>望远镜指向天顶角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45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度</a:t>
            </a:r>
            <a:endParaRPr lang="en-US" altLang="zh-CN" sz="2000" b="1" dirty="0" smtClean="0">
              <a:solidFill>
                <a:srgbClr val="FF0000"/>
              </a:solidFill>
            </a:endParaRPr>
          </a:p>
          <a:p>
            <a:r>
              <a:rPr lang="en-US" altLang="zh-CN" sz="2000" b="1" dirty="0" err="1" smtClean="0">
                <a:solidFill>
                  <a:srgbClr val="FF0000"/>
                </a:solidFill>
              </a:rPr>
              <a:t>Xdepth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: 800g/cm</a:t>
            </a:r>
            <a:r>
              <a:rPr lang="en-US" altLang="zh-CN" sz="2000" b="1" baseline="30000" dirty="0" smtClean="0">
                <a:solidFill>
                  <a:srgbClr val="FF0000"/>
                </a:solidFill>
              </a:rPr>
              <a:t>2</a:t>
            </a:r>
            <a:endParaRPr lang="zh-CN" altLang="en-US" sz="2000" b="1" baseline="30000" dirty="0">
              <a:solidFill>
                <a:srgbClr val="FF0000"/>
              </a:solidFill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695777" y="1131498"/>
            <a:ext cx="3900914" cy="2558053"/>
            <a:chOff x="251520" y="86568"/>
            <a:chExt cx="4811323" cy="3076114"/>
          </a:xfrm>
        </p:grpSpPr>
        <p:pic>
          <p:nvPicPr>
            <p:cNvPr id="38" name="Picture 2" descr="C:\Users\llma\AppData\Roaming\Tencent\Users\80108933\QQ\WinTemp\RichOle\SK)%NXQ@RQ6@16QSM1]X7YP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86568"/>
              <a:ext cx="4811323" cy="3076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矩形 1"/>
            <p:cNvSpPr/>
            <p:nvPr/>
          </p:nvSpPr>
          <p:spPr>
            <a:xfrm>
              <a:off x="899592" y="2015769"/>
              <a:ext cx="45719" cy="6675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945311" y="1364280"/>
              <a:ext cx="1250425" cy="131899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5" name="矩形 34"/>
            <p:cNvSpPr/>
            <p:nvPr/>
          </p:nvSpPr>
          <p:spPr>
            <a:xfrm>
              <a:off x="2195736" y="980728"/>
              <a:ext cx="726369" cy="1702547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7" name="直接连接符 36"/>
            <p:cNvCxnSpPr/>
            <p:nvPr/>
          </p:nvCxnSpPr>
          <p:spPr>
            <a:xfrm>
              <a:off x="922451" y="1412776"/>
              <a:ext cx="372851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5474075" y="2898115"/>
            <a:ext cx="1940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望远镜指向天顶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707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LHAASO-WFCTA</a:t>
            </a:r>
            <a:r>
              <a:rPr lang="zh-CN" altLang="en-US" dirty="0"/>
              <a:t>的重建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zh-CN" altLang="en-US" dirty="0" smtClean="0">
                <a:solidFill>
                  <a:srgbClr val="FF0000"/>
                </a:solidFill>
              </a:rPr>
              <a:t>图像清理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3073" name="Picture 1" descr="C:\Users\llma\AppData\Roaming\Tencent\Users\80108933\QQ\WinTemp\RichOle\XXKVMA)(IPQKDM{]4NUE7@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0" y="2348880"/>
            <a:ext cx="40552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llma\AppData\Roaming\Tencent\Users\80108933\QQ\WinTemp\RichOle\)I$M9XFVEHJRWE(7_[5NP%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814" y="2300045"/>
            <a:ext cx="4104456" cy="319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88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664" y="197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LHAASO-WFCTA</a:t>
            </a:r>
            <a:r>
              <a:rPr lang="zh-CN" altLang="en-US" dirty="0" smtClean="0"/>
              <a:t>的重建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 smtClean="0"/>
              <a:t>契伦科夫像的参数化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659" y="1340768"/>
            <a:ext cx="3130156" cy="259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717" y="476672"/>
            <a:ext cx="2006029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67973"/>
            <a:ext cx="36385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829" y="3620559"/>
            <a:ext cx="3878905" cy="276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29" y="5214985"/>
            <a:ext cx="4295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20072" y="1988840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a1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87480" y="1700808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a2</a:t>
            </a:r>
            <a:endParaRPr lang="zh-CN" altLang="en-US" dirty="0"/>
          </a:p>
        </p:txBody>
      </p:sp>
      <p:sp>
        <p:nvSpPr>
          <p:cNvPr id="10" name="乘号 9"/>
          <p:cNvSpPr/>
          <p:nvPr/>
        </p:nvSpPr>
        <p:spPr>
          <a:xfrm>
            <a:off x="5148064" y="1876182"/>
            <a:ext cx="91852" cy="18466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乘号 16"/>
          <p:cNvSpPr/>
          <p:nvPr/>
        </p:nvSpPr>
        <p:spPr>
          <a:xfrm>
            <a:off x="5495628" y="1691516"/>
            <a:ext cx="91852" cy="18466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220072" y="4139937"/>
            <a:ext cx="3384376" cy="173733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164288" y="3501008"/>
            <a:ext cx="1609458" cy="6005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内容占位符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097" name="Picture 1" descr="C:\Users\llma\AppData\Roaming\Tencent\Users\80108933\QQ\WinTemp\RichOle\)I$M9XFVEHJRWE(7_[5NP%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61" y="1390348"/>
            <a:ext cx="3312368" cy="257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70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12387" y="12296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LHAASO-WFCTA</a:t>
            </a:r>
            <a:r>
              <a:rPr lang="zh-CN" altLang="en-US" dirty="0" smtClean="0"/>
              <a:t>成分区分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sz="3600" dirty="0" smtClean="0">
                <a:solidFill>
                  <a:srgbClr val="FF0000"/>
                </a:solidFill>
              </a:rPr>
              <a:t>Length</a:t>
            </a:r>
            <a:r>
              <a:rPr lang="zh-CN" altLang="en-US" sz="3600" dirty="0" smtClean="0">
                <a:solidFill>
                  <a:srgbClr val="FF0000"/>
                </a:solidFill>
              </a:rPr>
              <a:t>、</a:t>
            </a:r>
            <a:r>
              <a:rPr lang="en-US" altLang="zh-CN" sz="3600" dirty="0" smtClean="0">
                <a:solidFill>
                  <a:srgbClr val="FF0000"/>
                </a:solidFill>
              </a:rPr>
              <a:t>Width, 100TeV</a:t>
            </a:r>
            <a:r>
              <a:rPr lang="zh-CN" altLang="en-US" sz="3600" dirty="0" smtClean="0">
                <a:solidFill>
                  <a:srgbClr val="FF0000"/>
                </a:solidFill>
              </a:rPr>
              <a:t>至</a:t>
            </a:r>
            <a:r>
              <a:rPr lang="en-US" altLang="zh-CN" sz="3600" dirty="0" smtClean="0">
                <a:solidFill>
                  <a:srgbClr val="FF0000"/>
                </a:solidFill>
              </a:rPr>
              <a:t>1PeV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pic>
        <p:nvPicPr>
          <p:cNvPr id="1025" name="Picture 1" descr="C:\Users\llma\AppData\Roaming\Tencent\Users\80108933\QQ\WinTemp\RichOle\5U60NQZCW[Q}@@YX(J)[K8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46" y="1412776"/>
            <a:ext cx="3957196" cy="272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9400" y="1437393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</a:rPr>
              <a:t>质子</a:t>
            </a:r>
            <a:endParaRPr lang="en-US" altLang="zh-CN" sz="2400" dirty="0" smtClean="0">
              <a:solidFill>
                <a:srgbClr val="FF0000"/>
              </a:solidFill>
            </a:endParaRPr>
          </a:p>
          <a:p>
            <a:r>
              <a:rPr lang="zh-CN" altLang="en-US" sz="2400" dirty="0">
                <a:solidFill>
                  <a:srgbClr val="0000CC"/>
                </a:solidFill>
              </a:rPr>
              <a:t>铁核</a:t>
            </a: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1259632" y="1476918"/>
            <a:ext cx="0" cy="238413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60040" y="4437112"/>
            <a:ext cx="3995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 err="1" smtClean="0">
                <a:solidFill>
                  <a:srgbClr val="FF0000"/>
                </a:solidFill>
              </a:rPr>
              <a:t>Rp</a:t>
            </a:r>
            <a:r>
              <a:rPr lang="en-US" altLang="zh-CN" sz="2400" dirty="0" smtClean="0">
                <a:solidFill>
                  <a:srgbClr val="FF0000"/>
                </a:solidFill>
              </a:rPr>
              <a:t>&gt;40m</a:t>
            </a:r>
            <a:r>
              <a:rPr lang="zh-CN" altLang="en-US" sz="2400" dirty="0" smtClean="0">
                <a:solidFill>
                  <a:srgbClr val="FF0000"/>
                </a:solidFill>
              </a:rPr>
              <a:t>时，此参数比较有效</a:t>
            </a:r>
            <a:endParaRPr lang="en-US" altLang="zh-CN" sz="2400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solidFill>
                  <a:srgbClr val="FF0000"/>
                </a:solidFill>
              </a:rPr>
              <a:t>对低能事例更为有效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10" name="Picture 1" descr="C:\Users\llma\AppData\Roaming\Tencent\Users\80108933\QQ\WinTemp\RichOle\R32WO%I@7FNTH~6C]Z[E9X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187" y="1260691"/>
            <a:ext cx="3725687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llma\AppData\Roaming\Tencent\Users\80108933\QQ\WinTemp\RichOle\XJPHPMLX99RDPN(5MLW3}0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479" y="4041621"/>
            <a:ext cx="3803953" cy="254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lma\AppData\Roaming\Tencent\Users\80108933\QQ\WinTemp\RichOle\1F)95N1HX)BOHUD1UB]_7~Q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46" y="4090396"/>
            <a:ext cx="4066830" cy="2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358008" y="5037276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 smtClean="0"/>
              <a:t>Rp</a:t>
            </a:r>
            <a:r>
              <a:rPr lang="zh-CN" altLang="en-US" sz="2000" b="1" dirty="0" smtClean="0"/>
              <a:t>重建精度：</a:t>
            </a:r>
            <a:endParaRPr lang="en-US" altLang="zh-CN" sz="2000" b="1" dirty="0" smtClean="0"/>
          </a:p>
          <a:p>
            <a:r>
              <a:rPr lang="en-US" altLang="zh-CN" sz="2000" b="1" dirty="0" smtClean="0"/>
              <a:t>5m</a:t>
            </a:r>
            <a:endParaRPr lang="zh-CN" altLang="en-US" sz="2000" b="1" dirty="0"/>
          </a:p>
        </p:txBody>
      </p:sp>
      <p:pic>
        <p:nvPicPr>
          <p:cNvPr id="1028" name="Picture 4" descr="C:\Users\llma\AppData\Roaming\Tencent\Users\80108933\QQ\WinTemp\RichOle\VS1YKC0$7W%GNQH4{3_1MAJ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756" y="4084024"/>
            <a:ext cx="4090547" cy="263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6593175" y="5037054"/>
            <a:ext cx="1781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err="1"/>
              <a:t>Rp</a:t>
            </a:r>
            <a:r>
              <a:rPr lang="zh-CN" altLang="en-US" b="1" dirty="0"/>
              <a:t>重建精度：</a:t>
            </a:r>
            <a:endParaRPr lang="en-US" altLang="zh-CN" b="1" dirty="0"/>
          </a:p>
          <a:p>
            <a:r>
              <a:rPr lang="en-US" altLang="zh-CN" b="1" dirty="0" smtClean="0"/>
              <a:t>10m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23243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00429" y="197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LHAASO-WFCTA</a:t>
            </a:r>
            <a:r>
              <a:rPr lang="zh-CN" altLang="en-US" dirty="0" smtClean="0"/>
              <a:t>成分区分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sz="3100" dirty="0" smtClean="0">
                <a:solidFill>
                  <a:srgbClr val="FF0000"/>
                </a:solidFill>
              </a:rPr>
              <a:t>Distance</a:t>
            </a:r>
            <a:r>
              <a:rPr lang="zh-CN" altLang="en-US" sz="3100" dirty="0" smtClean="0">
                <a:solidFill>
                  <a:srgbClr val="FF0000"/>
                </a:solidFill>
              </a:rPr>
              <a:t>： 像的质心至到达方向的距离</a:t>
            </a:r>
            <a:endParaRPr lang="zh-CN" altLang="en-US" sz="3100" dirty="0">
              <a:solidFill>
                <a:srgbClr val="FF0000"/>
              </a:solidFill>
            </a:endParaRPr>
          </a:p>
        </p:txBody>
      </p:sp>
      <p:pic>
        <p:nvPicPr>
          <p:cNvPr id="2049" name="Picture 1" descr="C:\Users\llma\AppData\Roaming\Tencent\Users\80108933\QQ\WinTemp\RichOle\@~$V5J21`0EPM3P]MMA_04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61701"/>
            <a:ext cx="4144856" cy="283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" descr="C:\Users\llma\AppData\Roaming\Tencent\Users\80108933\QQ\WinTemp\RichOle\`J3RQGJK%7TEH[6GORIJ{%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622" y="1268760"/>
            <a:ext cx="3927313" cy="287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4509120"/>
            <a:ext cx="414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/>
              <a:t>和</a:t>
            </a:r>
            <a:r>
              <a:rPr lang="en-US" altLang="zh-CN" sz="2000" b="1" dirty="0" err="1" smtClean="0"/>
              <a:t>Xmax</a:t>
            </a:r>
            <a:r>
              <a:rPr lang="zh-CN" altLang="en-US" sz="2000" b="1" dirty="0" smtClean="0"/>
              <a:t>相关</a:t>
            </a:r>
            <a:endParaRPr lang="en-US" altLang="zh-CN" sz="2000" b="1" dirty="0" smtClean="0"/>
          </a:p>
          <a:p>
            <a:r>
              <a:rPr lang="zh-CN" altLang="en-US" sz="2000" b="1" dirty="0" smtClean="0"/>
              <a:t>到达方向需要重建，故此参数</a:t>
            </a:r>
            <a:r>
              <a:rPr lang="zh-CN" altLang="en-US" sz="2000" b="1" dirty="0"/>
              <a:t>受</a:t>
            </a:r>
            <a:r>
              <a:rPr lang="zh-CN" altLang="en-US" sz="2000" b="1" dirty="0" smtClean="0"/>
              <a:t>方向重建精度的影响</a:t>
            </a:r>
            <a:endParaRPr lang="zh-CN" altLang="en-US" sz="2000" b="1" dirty="0"/>
          </a:p>
        </p:txBody>
      </p:sp>
      <p:pic>
        <p:nvPicPr>
          <p:cNvPr id="2051" name="Picture 3" descr="C:\Users\llma\AppData\Roaming\Tencent\Users\80108933\QQ\WinTemp\RichOle\WJU`55UKD%`J7)B4%DUQH6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560" y="4140132"/>
            <a:ext cx="4027927" cy="258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08278" y="5085184"/>
            <a:ext cx="2256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角分辨：</a:t>
            </a:r>
            <a:endParaRPr lang="en-US" altLang="zh-CN" sz="2000" b="1" dirty="0" smtClean="0">
              <a:solidFill>
                <a:srgbClr val="FF0000"/>
              </a:solidFill>
            </a:endParaRPr>
          </a:p>
          <a:p>
            <a:r>
              <a:rPr lang="en-US" altLang="zh-CN" sz="2000" b="1" dirty="0" smtClean="0">
                <a:solidFill>
                  <a:srgbClr val="FF0000"/>
                </a:solidFill>
              </a:rPr>
              <a:t>0.3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度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2052" name="Picture 4" descr="C:\Users\llma\AppData\Roaming\Tencent\Users\80108933\QQ\WinTemp\RichOle\2RD4%6}AFNDX7@~2VU@Z8~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45" y="1340768"/>
            <a:ext cx="4270485" cy="283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2242030" y="2416672"/>
            <a:ext cx="17539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角分辨：</a:t>
            </a:r>
            <a:endParaRPr lang="en-US" altLang="zh-CN" b="1" dirty="0">
              <a:solidFill>
                <a:srgbClr val="FF0000"/>
              </a:solidFill>
            </a:endParaRPr>
          </a:p>
          <a:p>
            <a:r>
              <a:rPr lang="en-US" altLang="zh-CN" b="1" dirty="0">
                <a:solidFill>
                  <a:srgbClr val="FF0000"/>
                </a:solidFill>
              </a:rPr>
              <a:t>0.3</a:t>
            </a:r>
            <a:r>
              <a:rPr lang="zh-CN" altLang="en-US" b="1" dirty="0" smtClean="0">
                <a:solidFill>
                  <a:srgbClr val="FF0000"/>
                </a:solidFill>
              </a:rPr>
              <a:t>度</a:t>
            </a:r>
            <a:endParaRPr lang="en-US" altLang="zh-CN" b="1" dirty="0" smtClean="0">
              <a:solidFill>
                <a:srgbClr val="FF0000"/>
              </a:solidFill>
            </a:endParaRPr>
          </a:p>
          <a:p>
            <a:r>
              <a:rPr lang="en-US" altLang="zh-CN" b="1" dirty="0" smtClean="0">
                <a:solidFill>
                  <a:srgbClr val="FF0000"/>
                </a:solidFill>
              </a:rPr>
              <a:t>RP</a:t>
            </a:r>
            <a:r>
              <a:rPr lang="zh-CN" altLang="en-US" b="1" dirty="0" smtClean="0">
                <a:solidFill>
                  <a:srgbClr val="FF0000"/>
                </a:solidFill>
              </a:rPr>
              <a:t>精度：</a:t>
            </a:r>
            <a:r>
              <a:rPr lang="en-US" altLang="zh-CN" b="1" dirty="0" smtClean="0">
                <a:solidFill>
                  <a:srgbClr val="FF0000"/>
                </a:solidFill>
              </a:rPr>
              <a:t>5m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2053" name="Picture 5" descr="C:\Users\llma\AppData\Roaming\Tencent\Users\80108933\QQ\WinTemp\RichOle\B)HK(ZBN~_@[(}Y35T}R`M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54" y="4206018"/>
            <a:ext cx="4244139" cy="256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2219763" y="4869740"/>
            <a:ext cx="16321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角分辨：</a:t>
            </a:r>
            <a:endParaRPr lang="en-US" altLang="zh-CN" b="1" dirty="0">
              <a:solidFill>
                <a:srgbClr val="FF0000"/>
              </a:solidFill>
            </a:endParaRPr>
          </a:p>
          <a:p>
            <a:r>
              <a:rPr lang="en-US" altLang="zh-CN" b="1" dirty="0">
                <a:solidFill>
                  <a:srgbClr val="FF0000"/>
                </a:solidFill>
              </a:rPr>
              <a:t>0.3</a:t>
            </a:r>
            <a:r>
              <a:rPr lang="zh-CN" altLang="en-US" b="1" dirty="0">
                <a:solidFill>
                  <a:srgbClr val="FF0000"/>
                </a:solidFill>
              </a:rPr>
              <a:t>度</a:t>
            </a:r>
            <a:endParaRPr lang="en-US" altLang="zh-CN" b="1" dirty="0">
              <a:solidFill>
                <a:srgbClr val="FF0000"/>
              </a:solidFill>
            </a:endParaRPr>
          </a:p>
          <a:p>
            <a:r>
              <a:rPr lang="en-US" altLang="zh-CN" b="1" dirty="0">
                <a:solidFill>
                  <a:srgbClr val="FF0000"/>
                </a:solidFill>
              </a:rPr>
              <a:t>RP</a:t>
            </a:r>
            <a:r>
              <a:rPr lang="zh-CN" altLang="en-US" b="1" dirty="0">
                <a:solidFill>
                  <a:srgbClr val="FF0000"/>
                </a:solidFill>
              </a:rPr>
              <a:t>精度</a:t>
            </a:r>
            <a:r>
              <a:rPr lang="zh-CN" altLang="en-US" b="1" dirty="0" smtClean="0">
                <a:solidFill>
                  <a:srgbClr val="FF0000"/>
                </a:solidFill>
              </a:rPr>
              <a:t>：</a:t>
            </a:r>
            <a:r>
              <a:rPr lang="en-US" altLang="zh-CN" b="1" dirty="0" smtClean="0">
                <a:solidFill>
                  <a:srgbClr val="FF0000"/>
                </a:solidFill>
              </a:rPr>
              <a:t>10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32983" y="1628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质子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0000CC"/>
                </a:solidFill>
              </a:rPr>
              <a:t>铁核</a:t>
            </a:r>
          </a:p>
        </p:txBody>
      </p:sp>
    </p:spTree>
    <p:extLst>
      <p:ext uri="{BB962C8B-B14F-4D97-AF65-F5344CB8AC3E}">
        <p14:creationId xmlns:p14="http://schemas.microsoft.com/office/powerpoint/2010/main" val="294236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LHAASO-WFCTA</a:t>
            </a:r>
            <a:r>
              <a:rPr lang="zh-CN" altLang="en-US" dirty="0" smtClean="0"/>
              <a:t>成分区分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>
                <a:solidFill>
                  <a:srgbClr val="FF0000"/>
                </a:solidFill>
              </a:rPr>
              <a:t>Length</a:t>
            </a:r>
            <a:r>
              <a:rPr lang="zh-CN" altLang="en-US" dirty="0" smtClean="0">
                <a:solidFill>
                  <a:srgbClr val="FF0000"/>
                </a:solidFill>
              </a:rPr>
              <a:t>、</a:t>
            </a:r>
            <a:r>
              <a:rPr lang="en-US" altLang="zh-CN" dirty="0" smtClean="0">
                <a:solidFill>
                  <a:srgbClr val="FF0000"/>
                </a:solidFill>
              </a:rPr>
              <a:t>Width</a:t>
            </a:r>
            <a:r>
              <a:rPr lang="zh-CN" altLang="en-US" dirty="0" smtClean="0">
                <a:solidFill>
                  <a:srgbClr val="FF0000"/>
                </a:solidFill>
              </a:rPr>
              <a:t>、</a:t>
            </a:r>
            <a:r>
              <a:rPr lang="en-US" altLang="zh-CN" dirty="0" smtClean="0">
                <a:solidFill>
                  <a:srgbClr val="FF0000"/>
                </a:solidFill>
              </a:rPr>
              <a:t>Distance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4097" name="Picture 1" descr="C:\Users\llma\AppData\Roaming\Tencent\Users\80108933\QQ\WinTemp\RichOle\O3EA6`[SVZ6Y{8N)1$H8L}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4499992" cy="432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51920" y="2020198"/>
            <a:ext cx="104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质子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3768" y="493187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铁核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73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/>
          <a:lstStyle/>
          <a:p>
            <a:r>
              <a:rPr lang="zh-CN" altLang="en-US" dirty="0" smtClean="0"/>
              <a:t>主要内容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CN" dirty="0" smtClean="0"/>
              <a:t>WFCTA</a:t>
            </a:r>
            <a:r>
              <a:rPr lang="zh-CN" altLang="en-US" dirty="0" smtClean="0"/>
              <a:t>的主要物理目标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WFCTA</a:t>
            </a:r>
            <a:r>
              <a:rPr lang="zh-CN" altLang="en-US" dirty="0" smtClean="0"/>
              <a:t>望远镜介绍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WFCTA</a:t>
            </a:r>
            <a:r>
              <a:rPr lang="zh-CN" altLang="en-US" dirty="0" smtClean="0"/>
              <a:t>模拟流程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en-US" altLang="zh-CN" dirty="0" smtClean="0"/>
              <a:t>WFCTA</a:t>
            </a:r>
            <a:r>
              <a:rPr lang="zh-CN" altLang="en-US" dirty="0" smtClean="0"/>
              <a:t>的分阶段模拟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WFCTA</a:t>
            </a:r>
            <a:r>
              <a:rPr lang="zh-CN" altLang="en-US" dirty="0" smtClean="0"/>
              <a:t>的重建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/>
              <a:t>总结</a:t>
            </a:r>
          </a:p>
        </p:txBody>
      </p:sp>
    </p:spTree>
    <p:extLst>
      <p:ext uri="{BB962C8B-B14F-4D97-AF65-F5344CB8AC3E}">
        <p14:creationId xmlns:p14="http://schemas.microsoft.com/office/powerpoint/2010/main" val="27774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LHAASO-WFCTA</a:t>
            </a:r>
            <a:r>
              <a:rPr lang="zh-CN" altLang="en-US" dirty="0" smtClean="0"/>
              <a:t>能量重建</a:t>
            </a:r>
            <a:endParaRPr lang="zh-CN" alt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85" y="1196752"/>
            <a:ext cx="3085812" cy="287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" name="Picture 1" descr="C:\Users\llma\AppData\Roaming\Tencent\Users\80108933\QQ\WinTemp\RichOle\BVP3L~CZYV`4DQM(XH]}{T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24744"/>
            <a:ext cx="3797695" cy="262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llma\AppData\Roaming\Tencent\Users\80108933\QQ\WinTemp\RichOle\IE%OX~@FD5P2DD[BH@4VZ6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21088"/>
            <a:ext cx="3419872" cy="231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893" y="3831760"/>
            <a:ext cx="3252467" cy="3022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65509" y="4005064"/>
            <a:ext cx="2887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能量重建精度受芯位（</a:t>
            </a:r>
            <a:r>
              <a:rPr lang="en-US" altLang="zh-CN" sz="2000" b="1" dirty="0" err="1" smtClean="0">
                <a:solidFill>
                  <a:srgbClr val="FF0000"/>
                </a:solidFill>
              </a:rPr>
              <a:t>Rp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）重建精度的影响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52120" y="5378118"/>
            <a:ext cx="18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00B050"/>
                </a:solidFill>
              </a:rPr>
              <a:t>利用真实</a:t>
            </a:r>
            <a:r>
              <a:rPr lang="en-US" altLang="zh-CN" sz="2000" b="1" dirty="0" smtClean="0">
                <a:solidFill>
                  <a:srgbClr val="00B050"/>
                </a:solidFill>
              </a:rPr>
              <a:t>RP</a:t>
            </a:r>
            <a:r>
              <a:rPr lang="zh-CN" altLang="en-US" sz="2000" b="1" dirty="0" smtClean="0">
                <a:solidFill>
                  <a:srgbClr val="00B050"/>
                </a:solidFill>
              </a:rPr>
              <a:t>：</a:t>
            </a:r>
            <a:r>
              <a:rPr lang="en-US" altLang="zh-CN" sz="2000" b="1" dirty="0" smtClean="0">
                <a:solidFill>
                  <a:srgbClr val="00B050"/>
                </a:solidFill>
              </a:rPr>
              <a:t>21%</a:t>
            </a:r>
            <a:endParaRPr lang="zh-CN" altLang="en-US" sz="2000" b="1" dirty="0">
              <a:solidFill>
                <a:srgbClr val="00B05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2" y="2892413"/>
            <a:ext cx="4210576" cy="383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C:\Users\llma\AppData\Roaming\Tencent\Users\80108933\QQ\WinTemp\RichOle\XWI61{D@@69B%7HHO4X4R19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893" y="2935521"/>
            <a:ext cx="3901852" cy="375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35696" y="5085184"/>
            <a:ext cx="2724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 smtClean="0"/>
              <a:t>Rp</a:t>
            </a:r>
            <a:r>
              <a:rPr lang="zh-CN" altLang="en-US" sz="2000" b="1" dirty="0" smtClean="0"/>
              <a:t>重建精度</a:t>
            </a:r>
            <a:r>
              <a:rPr lang="en-US" altLang="zh-CN" sz="2000" b="1" dirty="0" smtClean="0"/>
              <a:t>5m</a:t>
            </a:r>
            <a:r>
              <a:rPr lang="zh-CN" altLang="en-US" sz="2000" b="1" dirty="0" smtClean="0"/>
              <a:t>：</a:t>
            </a:r>
            <a:endParaRPr lang="en-US" altLang="zh-CN" sz="2000" b="1" dirty="0" smtClean="0"/>
          </a:p>
          <a:p>
            <a:r>
              <a:rPr lang="en-US" altLang="zh-CN" sz="2000" b="1" dirty="0" smtClean="0"/>
              <a:t>23%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52120" y="5085184"/>
            <a:ext cx="2429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 smtClean="0"/>
              <a:t>Rp</a:t>
            </a:r>
            <a:r>
              <a:rPr lang="zh-CN" altLang="en-US" sz="2000" b="1" dirty="0" smtClean="0"/>
              <a:t>重建精度</a:t>
            </a:r>
            <a:r>
              <a:rPr lang="en-US" altLang="zh-CN" sz="2000" b="1" dirty="0" smtClean="0"/>
              <a:t>10m</a:t>
            </a:r>
            <a:r>
              <a:rPr lang="zh-CN" altLang="en-US" sz="2000" b="1" dirty="0" smtClean="0"/>
              <a:t>：</a:t>
            </a:r>
            <a:endParaRPr lang="en-US" altLang="zh-CN" sz="2000" b="1" dirty="0" smtClean="0"/>
          </a:p>
          <a:p>
            <a:r>
              <a:rPr lang="en-US" altLang="zh-CN" sz="2000" b="1" dirty="0" smtClean="0"/>
              <a:t>26%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6422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能量重建系统误差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19429"/>
            <a:ext cx="5600246" cy="385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48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总结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zh-CN" altLang="en-US" dirty="0" smtClean="0"/>
              <a:t>对契伦科夫光子进入到望远镜后的过程进行了详细的模拟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反射镜的模拟，光收集器的模拟，</a:t>
            </a:r>
            <a:r>
              <a:rPr lang="en-US" altLang="zh-CN" dirty="0" err="1" smtClean="0"/>
              <a:t>SiPM</a:t>
            </a:r>
            <a:r>
              <a:rPr lang="zh-CN" altLang="en-US" dirty="0" smtClean="0"/>
              <a:t>的模拟和事例的触发</a:t>
            </a:r>
            <a:endParaRPr lang="en-US" altLang="zh-CN" dirty="0" smtClean="0"/>
          </a:p>
          <a:p>
            <a:pPr marL="393192" lvl="1" indent="0">
              <a:buNone/>
            </a:pPr>
            <a:endParaRPr lang="en-US" altLang="zh-CN" dirty="0" smtClean="0"/>
          </a:p>
          <a:p>
            <a:r>
              <a:rPr lang="zh-CN" altLang="en-US" dirty="0" smtClean="0"/>
              <a:t>契伦科夫</a:t>
            </a:r>
            <a:r>
              <a:rPr lang="zh-CN" altLang="en-US" dirty="0"/>
              <a:t>像中包含了簇射发展和横向扩展的信息，包含了簇射极大位置的信息</a:t>
            </a:r>
            <a:r>
              <a:rPr lang="en-US" altLang="zh-CN" dirty="0"/>
              <a:t>, </a:t>
            </a:r>
            <a:r>
              <a:rPr lang="zh-CN" altLang="en-US" dirty="0"/>
              <a:t>敏感与成分</a:t>
            </a:r>
            <a:endParaRPr lang="en-US" altLang="zh-CN" dirty="0"/>
          </a:p>
          <a:p>
            <a:pPr lvl="1"/>
            <a:r>
              <a:rPr lang="en-US" altLang="zh-CN" dirty="0">
                <a:solidFill>
                  <a:srgbClr val="FF0000"/>
                </a:solidFill>
              </a:rPr>
              <a:t>Length/Width, Distance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pPr lvl="1"/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/>
              <a:t>契伦科夫望远镜具有量能器性质</a:t>
            </a:r>
            <a:endParaRPr lang="en-US" altLang="zh-CN" dirty="0"/>
          </a:p>
          <a:p>
            <a:pPr lvl="1"/>
            <a:r>
              <a:rPr lang="zh-CN" altLang="en-US" dirty="0">
                <a:solidFill>
                  <a:srgbClr val="FF0000"/>
                </a:solidFill>
              </a:rPr>
              <a:t>能量重建精度：</a:t>
            </a:r>
            <a:r>
              <a:rPr lang="en-US" altLang="zh-CN" dirty="0">
                <a:solidFill>
                  <a:srgbClr val="FF0000"/>
                </a:solidFill>
              </a:rPr>
              <a:t>25%</a:t>
            </a:r>
          </a:p>
          <a:p>
            <a:pPr lvl="1"/>
            <a:r>
              <a:rPr lang="zh-CN" altLang="en-US" dirty="0">
                <a:solidFill>
                  <a:srgbClr val="FF0000"/>
                </a:solidFill>
              </a:rPr>
              <a:t>成分模型造成的系统误差</a:t>
            </a:r>
            <a:r>
              <a:rPr lang="en-US" altLang="zh-CN" dirty="0">
                <a:solidFill>
                  <a:srgbClr val="FF0000"/>
                </a:solidFill>
              </a:rPr>
              <a:t>&lt;30%</a:t>
            </a:r>
          </a:p>
          <a:p>
            <a:pPr marL="0" indent="0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15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WFCTA</a:t>
            </a:r>
            <a:r>
              <a:rPr lang="zh-CN" altLang="en-US" dirty="0" smtClean="0"/>
              <a:t>的主要物理目标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883" y="1922993"/>
            <a:ext cx="4834880" cy="4389120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dirty="0" smtClean="0"/>
              <a:t>宇宙线能谱上存在多个结构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“膝”，“踝”</a:t>
            </a:r>
            <a:endParaRPr lang="en-US" altLang="zh-CN" dirty="0" smtClean="0"/>
          </a:p>
          <a:p>
            <a:r>
              <a:rPr lang="zh-CN" altLang="en-US" dirty="0" smtClean="0"/>
              <a:t>对这些结构的测量，尤其是分成份能谱上这些结构的测量，有助于解答宇宙线的起源加速问题。</a:t>
            </a:r>
            <a:endParaRPr lang="en-US" altLang="zh-CN" dirty="0" smtClean="0"/>
          </a:p>
          <a:p>
            <a:r>
              <a:rPr lang="zh-CN" altLang="en-US" dirty="0" smtClean="0">
                <a:solidFill>
                  <a:srgbClr val="FF0000"/>
                </a:solidFill>
              </a:rPr>
              <a:t>存在的困难：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pPr lvl="1"/>
            <a:r>
              <a:rPr lang="zh-CN" altLang="en-US" dirty="0" smtClean="0"/>
              <a:t>难以对测量到的原初能量进行绝对标定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难以确定能量分辨率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难以测量成份</a:t>
            </a:r>
            <a:endParaRPr lang="en-US" altLang="zh-CN" dirty="0" smtClean="0"/>
          </a:p>
          <a:p>
            <a:pPr lvl="1"/>
            <a:r>
              <a:rPr lang="zh-CN" altLang="en-US" dirty="0"/>
              <a:t>依赖</a:t>
            </a:r>
            <a:r>
              <a:rPr lang="zh-CN" altLang="en-US" dirty="0" smtClean="0"/>
              <a:t>于相互作用模型</a:t>
            </a:r>
            <a:endParaRPr lang="en-US" altLang="zh-CN" dirty="0" smtClean="0"/>
          </a:p>
          <a:p>
            <a:pPr lvl="1"/>
            <a:endParaRPr lang="en-US" altLang="zh-CN" b="1" dirty="0" smtClean="0">
              <a:solidFill>
                <a:srgbClr val="0070C0"/>
              </a:solidFill>
            </a:endParaRPr>
          </a:p>
          <a:p>
            <a:pPr marL="393192" lvl="1" indent="0">
              <a:buNone/>
            </a:pPr>
            <a:r>
              <a:rPr lang="zh-CN" altLang="en-US" b="1" dirty="0" smtClean="0">
                <a:solidFill>
                  <a:srgbClr val="0070C0"/>
                </a:solidFill>
              </a:rPr>
              <a:t>各实验之间的差别很大</a:t>
            </a:r>
            <a:endParaRPr lang="en-US" altLang="zh-CN" b="1" dirty="0" smtClean="0">
              <a:solidFill>
                <a:srgbClr val="0070C0"/>
              </a:solidFill>
            </a:endParaRPr>
          </a:p>
        </p:txBody>
      </p:sp>
      <p:pic>
        <p:nvPicPr>
          <p:cNvPr id="5" name="Picture 21" descr="cr_spec"/>
          <p:cNvPicPr>
            <a:picLocks noChangeAspect="1" noChangeArrowheads="1"/>
          </p:cNvPicPr>
          <p:nvPr/>
        </p:nvPicPr>
        <p:blipFill>
          <a:blip r:embed="rId2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576" y="1772816"/>
            <a:ext cx="3419475" cy="417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4"/>
          <p:cNvSpPr>
            <a:spLocks noChangeArrowheads="1"/>
          </p:cNvSpPr>
          <p:nvPr/>
        </p:nvSpPr>
        <p:spPr bwMode="auto">
          <a:xfrm>
            <a:off x="7370677" y="3396828"/>
            <a:ext cx="1296988" cy="720725"/>
          </a:xfrm>
          <a:prstGeom prst="roundRect">
            <a:avLst>
              <a:gd name="adj" fmla="val 16667"/>
            </a:avLst>
          </a:prstGeom>
          <a:solidFill>
            <a:srgbClr val="FF99CC">
              <a:alpha val="21001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" name="Oval 25"/>
          <p:cNvSpPr>
            <a:spLocks noChangeArrowheads="1"/>
          </p:cNvSpPr>
          <p:nvPr/>
        </p:nvSpPr>
        <p:spPr bwMode="auto">
          <a:xfrm>
            <a:off x="8378740" y="5054178"/>
            <a:ext cx="287337" cy="865188"/>
          </a:xfrm>
          <a:prstGeom prst="ellipse">
            <a:avLst/>
          </a:prstGeom>
          <a:solidFill>
            <a:srgbClr val="FF99CC">
              <a:alpha val="14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" name="AutoShape 26"/>
          <p:cNvSpPr>
            <a:spLocks noChangeArrowheads="1"/>
          </p:cNvSpPr>
          <p:nvPr/>
        </p:nvSpPr>
        <p:spPr bwMode="auto">
          <a:xfrm>
            <a:off x="7083340" y="4981153"/>
            <a:ext cx="1008062" cy="504825"/>
          </a:xfrm>
          <a:prstGeom prst="roundRect">
            <a:avLst>
              <a:gd name="adj" fmla="val 16667"/>
            </a:avLst>
          </a:prstGeom>
          <a:solidFill>
            <a:srgbClr val="FF99CC">
              <a:alpha val="22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8057" y="1556793"/>
            <a:ext cx="4270566" cy="4362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944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en-US" altLang="zh-CN" dirty="0"/>
              <a:t>WFCTA</a:t>
            </a:r>
            <a:r>
              <a:rPr lang="zh-CN" altLang="en-US" dirty="0"/>
              <a:t>的主要物理目标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112568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dirty="0" smtClean="0"/>
              <a:t>在</a:t>
            </a:r>
            <a:r>
              <a:rPr lang="en-US" altLang="zh-CN" dirty="0" smtClean="0"/>
              <a:t>10TeV</a:t>
            </a:r>
            <a:r>
              <a:rPr lang="zh-CN" altLang="en-US" dirty="0" smtClean="0"/>
              <a:t>至</a:t>
            </a:r>
            <a:r>
              <a:rPr lang="en-US" altLang="zh-CN" dirty="0" err="1" smtClean="0"/>
              <a:t>EeV</a:t>
            </a:r>
            <a:r>
              <a:rPr lang="zh-CN" altLang="en-US" dirty="0" smtClean="0"/>
              <a:t>能量段内精确测量宇宙线的分成份能谱，以解答宇宙线的起源传播问题</a:t>
            </a:r>
            <a:endParaRPr lang="en-US" altLang="zh-CN" dirty="0" smtClean="0"/>
          </a:p>
          <a:p>
            <a:r>
              <a:rPr lang="zh-CN" altLang="en-US" sz="2800" b="1" dirty="0" smtClean="0"/>
              <a:t>分阶段</a:t>
            </a:r>
            <a:endParaRPr lang="en-US" altLang="zh-CN" sz="2800" b="1" dirty="0" smtClean="0"/>
          </a:p>
          <a:p>
            <a:pPr marL="548640" lvl="2" indent="-274320">
              <a:buClr>
                <a:schemeClr val="accent3"/>
              </a:buClr>
              <a:buSzPct val="95000"/>
            </a:pPr>
            <a:r>
              <a:rPr lang="en-US" altLang="zh-CN" sz="2200" b="1" dirty="0">
                <a:solidFill>
                  <a:srgbClr val="FF0000"/>
                </a:solidFill>
                <a:ea typeface="ＭＳ Ｐゴシック" pitchFamily="34" charset="-128"/>
              </a:rPr>
              <a:t>10TeV-100TeV</a:t>
            </a:r>
          </a:p>
          <a:p>
            <a:pPr lvl="1"/>
            <a:r>
              <a:rPr lang="en-US" altLang="zh-CN" b="1" dirty="0">
                <a:solidFill>
                  <a:srgbClr val="0066FF"/>
                </a:solidFill>
                <a:ea typeface="ＭＳ Ｐゴシック" pitchFamily="34" charset="-128"/>
              </a:rPr>
              <a:t>Energy Scale</a:t>
            </a:r>
          </a:p>
          <a:p>
            <a:pPr marL="548640" lvl="2" indent="-274320">
              <a:buClr>
                <a:schemeClr val="accent3"/>
              </a:buClr>
              <a:buSzPct val="95000"/>
            </a:pPr>
            <a:r>
              <a:rPr lang="en-US" altLang="zh-CN" b="1" dirty="0">
                <a:solidFill>
                  <a:srgbClr val="FF0000"/>
                </a:solidFill>
                <a:ea typeface="ＭＳ Ｐゴシック" pitchFamily="34" charset="-128"/>
              </a:rPr>
              <a:t>100TeV-10PeV </a:t>
            </a:r>
          </a:p>
          <a:p>
            <a:pPr lvl="1"/>
            <a:r>
              <a:rPr lang="en-US" altLang="zh-CN" b="1" dirty="0">
                <a:solidFill>
                  <a:srgbClr val="0066FF"/>
                </a:solidFill>
                <a:ea typeface="ＭＳ Ｐゴシック" pitchFamily="34" charset="-128"/>
              </a:rPr>
              <a:t>Knees of </a:t>
            </a:r>
            <a:r>
              <a:rPr lang="en-US" altLang="zh-CN" b="1" dirty="0" err="1">
                <a:solidFill>
                  <a:srgbClr val="0066FF"/>
                </a:solidFill>
                <a:ea typeface="ＭＳ Ｐゴシック" pitchFamily="34" charset="-128"/>
              </a:rPr>
              <a:t>H,He</a:t>
            </a:r>
            <a:r>
              <a:rPr lang="en-US" altLang="zh-CN" b="1" dirty="0">
                <a:solidFill>
                  <a:srgbClr val="0066FF"/>
                </a:solidFill>
                <a:ea typeface="ＭＳ Ｐゴシック" pitchFamily="34" charset="-128"/>
              </a:rPr>
              <a:t>,…</a:t>
            </a:r>
          </a:p>
          <a:p>
            <a:pPr marL="548640" lvl="2" indent="-274320">
              <a:buClr>
                <a:schemeClr val="accent3"/>
              </a:buClr>
              <a:buSzPct val="95000"/>
            </a:pPr>
            <a:r>
              <a:rPr lang="en-US" altLang="zh-CN" b="1" dirty="0">
                <a:solidFill>
                  <a:srgbClr val="FF0000"/>
                </a:solidFill>
                <a:ea typeface="ＭＳ Ｐゴシック" pitchFamily="34" charset="-128"/>
              </a:rPr>
              <a:t>10PeV-100PeV</a:t>
            </a:r>
          </a:p>
          <a:p>
            <a:pPr lvl="1"/>
            <a:r>
              <a:rPr lang="en-US" altLang="zh-CN" b="1" dirty="0">
                <a:solidFill>
                  <a:srgbClr val="0066FF"/>
                </a:solidFill>
                <a:ea typeface="ＭＳ Ｐゴシック" pitchFamily="34" charset="-128"/>
              </a:rPr>
              <a:t>Composition</a:t>
            </a:r>
          </a:p>
          <a:p>
            <a:pPr lvl="1"/>
            <a:r>
              <a:rPr lang="en-US" altLang="zh-CN" b="1" dirty="0">
                <a:solidFill>
                  <a:srgbClr val="0066FF"/>
                </a:solidFill>
                <a:ea typeface="ＭＳ Ｐゴシック" pitchFamily="34" charset="-128"/>
              </a:rPr>
              <a:t>knee of </a:t>
            </a:r>
            <a:r>
              <a:rPr lang="en-US" altLang="zh-CN" b="1" i="1" dirty="0">
                <a:solidFill>
                  <a:srgbClr val="0066FF"/>
                </a:solidFill>
                <a:ea typeface="ＭＳ Ｐゴシック" pitchFamily="34" charset="-128"/>
              </a:rPr>
              <a:t>Fe</a:t>
            </a:r>
          </a:p>
          <a:p>
            <a:pPr marL="548640" lvl="2" indent="-274320">
              <a:buClr>
                <a:schemeClr val="accent3"/>
              </a:buClr>
              <a:buSzPct val="95000"/>
            </a:pPr>
            <a:r>
              <a:rPr lang="en-US" altLang="zh-CN" b="1" dirty="0">
                <a:solidFill>
                  <a:srgbClr val="FF0000"/>
                </a:solidFill>
                <a:ea typeface="ＭＳ Ｐゴシック" pitchFamily="34" charset="-128"/>
              </a:rPr>
              <a:t>100PeV-2EeV</a:t>
            </a:r>
          </a:p>
          <a:p>
            <a:pPr lvl="1"/>
            <a:r>
              <a:rPr lang="en-US" altLang="zh-CN" b="1" dirty="0">
                <a:solidFill>
                  <a:srgbClr val="7030A0"/>
                </a:solidFill>
                <a:ea typeface="ＭＳ Ｐゴシック" pitchFamily="34" charset="-128"/>
              </a:rPr>
              <a:t>2</a:t>
            </a:r>
            <a:r>
              <a:rPr lang="en-US" altLang="zh-CN" b="1" baseline="30000" dirty="0">
                <a:solidFill>
                  <a:srgbClr val="7030A0"/>
                </a:solidFill>
                <a:ea typeface="ＭＳ Ｐゴシック" pitchFamily="34" charset="-128"/>
              </a:rPr>
              <a:t>nd</a:t>
            </a:r>
            <a:r>
              <a:rPr lang="en-US" altLang="zh-CN" b="1" dirty="0">
                <a:solidFill>
                  <a:srgbClr val="7030A0"/>
                </a:solidFill>
                <a:ea typeface="ＭＳ Ｐゴシック" pitchFamily="34" charset="-128"/>
              </a:rPr>
              <a:t> knee &amp; composition changing</a:t>
            </a:r>
          </a:p>
          <a:p>
            <a:pPr lvl="1"/>
            <a:r>
              <a:rPr lang="en-US" altLang="zh-CN" b="1" dirty="0">
                <a:solidFill>
                  <a:srgbClr val="7030A0"/>
                </a:solidFill>
                <a:ea typeface="ＭＳ Ｐゴシック" pitchFamily="34" charset="-128"/>
              </a:rPr>
              <a:t>Transition from galactic to extra-galactic</a:t>
            </a:r>
          </a:p>
          <a:p>
            <a:pPr lvl="1"/>
            <a:r>
              <a:rPr lang="en-US" altLang="zh-CN" b="1" dirty="0">
                <a:solidFill>
                  <a:srgbClr val="7030A0"/>
                </a:solidFill>
                <a:ea typeface="ＭＳ Ｐゴシック" pitchFamily="34" charset="-128"/>
              </a:rPr>
              <a:t>Energy  Scale </a:t>
            </a:r>
            <a:endParaRPr lang="en-US" altLang="zh-CN" dirty="0" smtClean="0"/>
          </a:p>
          <a:p>
            <a:r>
              <a:rPr lang="zh-CN" altLang="en-US" sz="2800" b="1" dirty="0" smtClean="0"/>
              <a:t>多参数 </a:t>
            </a:r>
            <a:endParaRPr lang="zh-CN" altLang="en-US" sz="2800" b="1" dirty="0"/>
          </a:p>
        </p:txBody>
      </p:sp>
      <p:grpSp>
        <p:nvGrpSpPr>
          <p:cNvPr id="5" name="组合 4"/>
          <p:cNvGrpSpPr/>
          <p:nvPr/>
        </p:nvGrpSpPr>
        <p:grpSpPr>
          <a:xfrm>
            <a:off x="4043545" y="2204864"/>
            <a:ext cx="4355976" cy="2664296"/>
            <a:chOff x="3491880" y="1484784"/>
            <a:chExt cx="5518342" cy="3552825"/>
          </a:xfrm>
        </p:grpSpPr>
        <p:grpSp>
          <p:nvGrpSpPr>
            <p:cNvPr id="6" name="组合 5"/>
            <p:cNvGrpSpPr/>
            <p:nvPr/>
          </p:nvGrpSpPr>
          <p:grpSpPr>
            <a:xfrm>
              <a:off x="3491880" y="1484784"/>
              <a:ext cx="5518342" cy="3552825"/>
              <a:chOff x="4737354" y="1469708"/>
              <a:chExt cx="7143750" cy="3552825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737354" y="1469708"/>
                <a:ext cx="7143750" cy="35528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矩形 8"/>
              <p:cNvSpPr/>
              <p:nvPr/>
            </p:nvSpPr>
            <p:spPr>
              <a:xfrm>
                <a:off x="6872591" y="1543189"/>
                <a:ext cx="1457371" cy="2999232"/>
              </a:xfrm>
              <a:prstGeom prst="rect">
                <a:avLst/>
              </a:prstGeom>
              <a:solidFill>
                <a:schemeClr val="accent1">
                  <a:alpha val="24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8329658" y="1495902"/>
                <a:ext cx="922111" cy="2999232"/>
              </a:xfrm>
              <a:prstGeom prst="rect">
                <a:avLst/>
              </a:prstGeom>
              <a:solidFill>
                <a:schemeClr val="accent2">
                  <a:alpha val="24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9229176" y="1514490"/>
                <a:ext cx="818074" cy="2999232"/>
              </a:xfrm>
              <a:prstGeom prst="rect">
                <a:avLst/>
              </a:prstGeom>
              <a:solidFill>
                <a:srgbClr val="FF0000">
                  <a:alpha val="1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C000"/>
                  </a:solidFill>
                </a:endParaRPr>
              </a:p>
            </p:txBody>
          </p:sp>
          <p:cxnSp>
            <p:nvCxnSpPr>
              <p:cNvPr id="12" name="直接连接符 11"/>
              <p:cNvCxnSpPr/>
              <p:nvPr/>
            </p:nvCxnSpPr>
            <p:spPr>
              <a:xfrm flipH="1" flipV="1">
                <a:off x="7434151" y="2817546"/>
                <a:ext cx="1932874" cy="371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>
                <a:stCxn id="11" idx="3"/>
              </p:cNvCxnSpPr>
              <p:nvPr/>
            </p:nvCxnSpPr>
            <p:spPr>
              <a:xfrm flipH="1" flipV="1">
                <a:off x="9400481" y="2832411"/>
                <a:ext cx="646769" cy="18169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flipV="1">
                <a:off x="6118118" y="2832413"/>
                <a:ext cx="1308595" cy="7777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矩形 6"/>
            <p:cNvSpPr/>
            <p:nvPr/>
          </p:nvSpPr>
          <p:spPr>
            <a:xfrm>
              <a:off x="4536610" y="1534455"/>
              <a:ext cx="611454" cy="2995518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54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939336" cy="114300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WFCTA</a:t>
            </a:r>
            <a:r>
              <a:rPr lang="zh-CN" altLang="en-US" dirty="0" smtClean="0"/>
              <a:t>望远镜介绍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sz="4400" dirty="0">
                <a:solidFill>
                  <a:srgbClr val="FF0000"/>
                </a:solidFill>
              </a:rPr>
              <a:t>W</a:t>
            </a:r>
            <a:r>
              <a:rPr lang="en-US" altLang="zh-CN" sz="4400" dirty="0"/>
              <a:t>ide </a:t>
            </a:r>
            <a:r>
              <a:rPr lang="en-US" altLang="zh-CN" sz="4400" dirty="0">
                <a:solidFill>
                  <a:srgbClr val="FF0000"/>
                </a:solidFill>
              </a:rPr>
              <a:t>F</a:t>
            </a:r>
            <a:r>
              <a:rPr lang="en-US" altLang="zh-CN" sz="4400" dirty="0"/>
              <a:t>ield of </a:t>
            </a:r>
            <a:r>
              <a:rPr lang="en-US" altLang="zh-CN" sz="4400" dirty="0">
                <a:solidFill>
                  <a:srgbClr val="FF0000"/>
                </a:solidFill>
              </a:rPr>
              <a:t>C</a:t>
            </a:r>
            <a:r>
              <a:rPr lang="en-US" altLang="zh-CN" sz="4400" dirty="0"/>
              <a:t>herenkov </a:t>
            </a:r>
            <a:r>
              <a:rPr lang="en-US" altLang="zh-CN" sz="4400" dirty="0">
                <a:solidFill>
                  <a:srgbClr val="FF0000"/>
                </a:solidFill>
              </a:rPr>
              <a:t>T</a:t>
            </a:r>
            <a:r>
              <a:rPr lang="en-US" altLang="zh-CN" sz="4400" dirty="0"/>
              <a:t>elescopes </a:t>
            </a:r>
            <a:r>
              <a:rPr lang="en-US" altLang="zh-CN" sz="4400" dirty="0">
                <a:solidFill>
                  <a:srgbClr val="FF0000"/>
                </a:solidFill>
              </a:rPr>
              <a:t>A</a:t>
            </a:r>
            <a:r>
              <a:rPr lang="en-US" altLang="zh-CN" sz="4400" dirty="0"/>
              <a:t>rray</a:t>
            </a:r>
            <a:endParaRPr lang="zh-CN" altLang="en-US" sz="4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95800"/>
          </a:xfrm>
        </p:spPr>
        <p:txBody>
          <a:bodyPr/>
          <a:lstStyle/>
          <a:p>
            <a:r>
              <a:rPr lang="zh-CN" altLang="en-US" dirty="0" smtClean="0"/>
              <a:t>反射镜：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25</a:t>
            </a:r>
            <a:r>
              <a:rPr lang="zh-CN" altLang="en-US" dirty="0" smtClean="0"/>
              <a:t>面球面镜拼接而成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曲率半径：</a:t>
            </a:r>
            <a:r>
              <a:rPr lang="en-US" altLang="zh-CN" dirty="0" smtClean="0"/>
              <a:t>5.8m</a:t>
            </a:r>
          </a:p>
          <a:p>
            <a:pPr lvl="1"/>
            <a:r>
              <a:rPr lang="zh-CN" altLang="en-US" dirty="0" smtClean="0"/>
              <a:t>总面积：</a:t>
            </a:r>
            <a:r>
              <a:rPr lang="en-US" altLang="zh-CN" dirty="0" smtClean="0"/>
              <a:t>5</a:t>
            </a:r>
            <a:r>
              <a:rPr lang="en-US" altLang="zh-CN" dirty="0"/>
              <a:t>m</a:t>
            </a:r>
            <a:endParaRPr lang="en-US" altLang="zh-CN" dirty="0" smtClean="0"/>
          </a:p>
          <a:p>
            <a:r>
              <a:rPr lang="en-US" altLang="zh-CN" dirty="0" err="1" smtClean="0"/>
              <a:t>SiPM</a:t>
            </a:r>
            <a:r>
              <a:rPr lang="zh-CN" altLang="en-US" dirty="0" smtClean="0"/>
              <a:t>阵列：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32x32</a:t>
            </a:r>
          </a:p>
          <a:p>
            <a:pPr lvl="1"/>
            <a:r>
              <a:rPr lang="zh-CN" altLang="en-US" dirty="0" smtClean="0"/>
              <a:t>像素：</a:t>
            </a:r>
            <a:r>
              <a:rPr lang="en-US" altLang="zh-CN" dirty="0" smtClean="0"/>
              <a:t>0.5°</a:t>
            </a:r>
          </a:p>
          <a:p>
            <a:pPr lvl="1"/>
            <a:r>
              <a:rPr lang="zh-CN" altLang="en-US" dirty="0" smtClean="0"/>
              <a:t>总视场：</a:t>
            </a:r>
            <a:r>
              <a:rPr lang="en-US" altLang="zh-CN" dirty="0" smtClean="0"/>
              <a:t>16°x14°</a:t>
            </a:r>
          </a:p>
          <a:p>
            <a:pPr lvl="1"/>
            <a:r>
              <a:rPr lang="zh-CN" altLang="en-US" dirty="0"/>
              <a:t>光收集</a:t>
            </a:r>
            <a:r>
              <a:rPr lang="zh-CN" altLang="en-US" dirty="0" smtClean="0"/>
              <a:t>器：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628800"/>
            <a:ext cx="3168352" cy="237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28800"/>
            <a:ext cx="3456384" cy="298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 descr="squre2surface.PNG"/>
          <p:cNvPicPr>
            <a:picLocks noChangeAspect="1"/>
          </p:cNvPicPr>
          <p:nvPr/>
        </p:nvPicPr>
        <p:blipFill>
          <a:blip r:embed="rId4" cstate="print"/>
          <a:srcRect l="18500" t="16240" r="51575" b="16239"/>
          <a:stretch>
            <a:fillRect/>
          </a:stretch>
        </p:blipFill>
        <p:spPr>
          <a:xfrm>
            <a:off x="5799409" y="4789287"/>
            <a:ext cx="1508895" cy="1747142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8939" y="4789287"/>
            <a:ext cx="1849625" cy="1792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" name="Picture 1" descr="C:\Users\llma\AppData\Roaming\Tencent\Users\80108933\QQ\WinTemp\RichOle\$3YL(L]DAEB~VJN4[SX(WJ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623876"/>
            <a:ext cx="171450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930776" y="5685712"/>
            <a:ext cx="7844820" cy="9807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1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：光子进入望远镜后，被反射镜反射聚焦的过程</a:t>
            </a:r>
            <a:endParaRPr lang="en-US" altLang="zh-CN" sz="2400" b="1" dirty="0" smtClean="0">
              <a:solidFill>
                <a:srgbClr val="FF0000"/>
              </a:solidFill>
            </a:endParaRPr>
          </a:p>
          <a:p>
            <a:r>
              <a:rPr lang="en-US" altLang="zh-CN" sz="2400" b="1" dirty="0" smtClean="0">
                <a:solidFill>
                  <a:srgbClr val="FF0000"/>
                </a:solidFill>
              </a:rPr>
              <a:t>2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：光子进入焦平面后光收集器的模拟及电子学的响应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8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WFCTA</a:t>
            </a:r>
            <a:r>
              <a:rPr lang="zh-CN" altLang="en-US" dirty="0" smtClean="0"/>
              <a:t>模拟流程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契伦科夫光的产生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利用</a:t>
            </a:r>
            <a:r>
              <a:rPr lang="en-US" altLang="zh-CN" dirty="0" smtClean="0"/>
              <a:t>CORSIKA</a:t>
            </a:r>
            <a:r>
              <a:rPr lang="zh-CN" altLang="en-US" dirty="0" smtClean="0"/>
              <a:t>软件。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为了输出契伦科夫光子的波长，需要对</a:t>
            </a:r>
            <a:r>
              <a:rPr lang="en-US" altLang="zh-CN" dirty="0" smtClean="0"/>
              <a:t>CORSIKA</a:t>
            </a:r>
            <a:r>
              <a:rPr lang="zh-CN" altLang="en-US" dirty="0" smtClean="0"/>
              <a:t>进行简单的修改</a:t>
            </a:r>
            <a:endParaRPr lang="en-US" altLang="zh-CN" dirty="0" smtClean="0"/>
          </a:p>
          <a:p>
            <a:r>
              <a:rPr lang="zh-CN" altLang="en-US" b="1" dirty="0" smtClean="0"/>
              <a:t>反射镜模拟</a:t>
            </a:r>
            <a:endParaRPr lang="en-US" altLang="zh-CN" b="1" dirty="0" smtClean="0"/>
          </a:p>
          <a:p>
            <a:r>
              <a:rPr lang="zh-CN" altLang="en-US" b="1" dirty="0" smtClean="0"/>
              <a:t>光收集器的模拟</a:t>
            </a:r>
            <a:endParaRPr lang="en-US" altLang="zh-CN" b="1" dirty="0" smtClean="0"/>
          </a:p>
          <a:p>
            <a:r>
              <a:rPr lang="en-US" altLang="zh-CN" b="1" dirty="0" err="1" smtClean="0"/>
              <a:t>SiPM</a:t>
            </a:r>
            <a:r>
              <a:rPr lang="zh-CN" altLang="en-US" b="1" dirty="0" smtClean="0"/>
              <a:t>的模拟</a:t>
            </a:r>
            <a:endParaRPr lang="en-US" altLang="zh-CN" b="1" dirty="0" smtClean="0"/>
          </a:p>
          <a:p>
            <a:r>
              <a:rPr lang="zh-CN" altLang="en-US" b="1" dirty="0" smtClean="0"/>
              <a:t>事例的触发</a:t>
            </a:r>
            <a:endParaRPr lang="en-US" altLang="zh-CN" b="1" dirty="0" smtClean="0"/>
          </a:p>
        </p:txBody>
      </p:sp>
    </p:spTree>
    <p:extLst>
      <p:ext uri="{BB962C8B-B14F-4D97-AF65-F5344CB8AC3E}">
        <p14:creationId xmlns:p14="http://schemas.microsoft.com/office/powerpoint/2010/main" val="114357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zh-CN" altLang="en-US" dirty="0" smtClean="0"/>
              <a:t>反射镜模拟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4355102" y="116632"/>
            <a:ext cx="201622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有光子入射</a:t>
            </a:r>
            <a:endParaRPr lang="zh-CN" altLang="en-US" dirty="0"/>
          </a:p>
        </p:txBody>
      </p:sp>
      <p:sp>
        <p:nvSpPr>
          <p:cNvPr id="6" name="下箭头 5"/>
          <p:cNvSpPr/>
          <p:nvPr/>
        </p:nvSpPr>
        <p:spPr>
          <a:xfrm>
            <a:off x="5271368" y="980728"/>
            <a:ext cx="144016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355976" y="1340768"/>
            <a:ext cx="2016224" cy="897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判断此光子是否能穿越挡风玻璃，是否能被反射镜反射</a:t>
            </a:r>
            <a:endParaRPr lang="zh-CN" altLang="en-US" dirty="0"/>
          </a:p>
        </p:txBody>
      </p:sp>
      <p:sp>
        <p:nvSpPr>
          <p:cNvPr id="10" name="右箭头 9"/>
          <p:cNvSpPr/>
          <p:nvPr/>
        </p:nvSpPr>
        <p:spPr>
          <a:xfrm rot="10800000">
            <a:off x="3707904" y="2276872"/>
            <a:ext cx="647198" cy="551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2267744" y="2060848"/>
            <a:ext cx="1440159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节约模拟时间</a:t>
            </a:r>
            <a:endParaRPr lang="zh-CN" altLang="en-US" dirty="0"/>
          </a:p>
        </p:txBody>
      </p:sp>
      <p:sp>
        <p:nvSpPr>
          <p:cNvPr id="12" name="右箭头 11"/>
          <p:cNvSpPr/>
          <p:nvPr/>
        </p:nvSpPr>
        <p:spPr>
          <a:xfrm>
            <a:off x="6660232" y="2304456"/>
            <a:ext cx="396044" cy="1164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7110282" y="1883154"/>
            <a:ext cx="2033718" cy="8977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约有</a:t>
            </a:r>
            <a:r>
              <a:rPr lang="en-US" altLang="zh-CN" dirty="0" smtClean="0"/>
              <a:t>80%</a:t>
            </a:r>
            <a:r>
              <a:rPr lang="zh-CN" altLang="en-US" dirty="0" smtClean="0"/>
              <a:t>的光子存活</a:t>
            </a:r>
            <a:endParaRPr lang="zh-CN" altLang="en-US" dirty="0"/>
          </a:p>
        </p:txBody>
      </p:sp>
      <p:cxnSp>
        <p:nvCxnSpPr>
          <p:cNvPr id="15" name="直接箭头连接符 14"/>
          <p:cNvCxnSpPr/>
          <p:nvPr/>
        </p:nvCxnSpPr>
        <p:spPr>
          <a:xfrm flipH="1">
            <a:off x="4866668" y="2348880"/>
            <a:ext cx="281396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470187" y="2564904"/>
            <a:ext cx="792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是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08104" y="249289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否</a:t>
            </a:r>
          </a:p>
        </p:txBody>
      </p:sp>
      <p:cxnSp>
        <p:nvCxnSpPr>
          <p:cNvPr id="20" name="直接箭头连接符 19"/>
          <p:cNvCxnSpPr/>
          <p:nvPr/>
        </p:nvCxnSpPr>
        <p:spPr>
          <a:xfrm>
            <a:off x="5415384" y="2276872"/>
            <a:ext cx="154372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/>
          <p:cNvSpPr/>
          <p:nvPr/>
        </p:nvSpPr>
        <p:spPr>
          <a:xfrm>
            <a:off x="3057422" y="2852936"/>
            <a:ext cx="2355553" cy="6474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判断光子是否被门遮挡，被</a:t>
            </a:r>
            <a:r>
              <a:rPr lang="en-US" altLang="zh-CN" dirty="0" err="1" smtClean="0"/>
              <a:t>SiPM</a:t>
            </a:r>
            <a:r>
              <a:rPr lang="zh-CN" altLang="en-US" dirty="0" smtClean="0"/>
              <a:t>阵列遮挡</a:t>
            </a:r>
            <a:endParaRPr lang="zh-CN" alt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367041" y="3892406"/>
            <a:ext cx="683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否</a:t>
            </a:r>
            <a:endParaRPr lang="zh-CN" alt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355102" y="3898168"/>
            <a:ext cx="720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是</a:t>
            </a:r>
            <a:endParaRPr lang="zh-CN" altLang="en-US" dirty="0"/>
          </a:p>
        </p:txBody>
      </p:sp>
      <p:cxnSp>
        <p:nvCxnSpPr>
          <p:cNvPr id="45" name="直接箭头连接符 44"/>
          <p:cNvCxnSpPr>
            <a:endCxn id="36" idx="0"/>
          </p:cNvCxnSpPr>
          <p:nvPr/>
        </p:nvCxnSpPr>
        <p:spPr>
          <a:xfrm flipH="1">
            <a:off x="3708860" y="3573016"/>
            <a:ext cx="143060" cy="3193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>
            <a:off x="6372200" y="6741368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>
            <a:off x="4355102" y="3573016"/>
            <a:ext cx="144890" cy="3251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 53"/>
          <p:cNvSpPr/>
          <p:nvPr/>
        </p:nvSpPr>
        <p:spPr>
          <a:xfrm>
            <a:off x="2483768" y="4221088"/>
            <a:ext cx="1871333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 smtClean="0"/>
              <a:t>判断光子是否能够到达反射镜</a:t>
            </a:r>
            <a:endParaRPr lang="zh-CN" alt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2483768" y="501317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是             否</a:t>
            </a:r>
            <a:endParaRPr lang="zh-CN" altLang="en-US" dirty="0"/>
          </a:p>
        </p:txBody>
      </p:sp>
      <p:cxnSp>
        <p:nvCxnSpPr>
          <p:cNvPr id="62" name="直接箭头连接符 61"/>
          <p:cNvCxnSpPr/>
          <p:nvPr/>
        </p:nvCxnSpPr>
        <p:spPr>
          <a:xfrm flipV="1">
            <a:off x="6814973" y="548680"/>
            <a:ext cx="28854" cy="46491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 64"/>
          <p:cNvSpPr/>
          <p:nvPr/>
        </p:nvSpPr>
        <p:spPr>
          <a:xfrm>
            <a:off x="1907704" y="5382508"/>
            <a:ext cx="2123798" cy="998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计算出射光子的方向，及到达焦平面的位置</a:t>
            </a:r>
            <a:endParaRPr lang="zh-CN" altLang="en-US" dirty="0"/>
          </a:p>
        </p:txBody>
      </p:sp>
      <p:cxnSp>
        <p:nvCxnSpPr>
          <p:cNvPr id="69" name="直接连接符 68"/>
          <p:cNvCxnSpPr/>
          <p:nvPr/>
        </p:nvCxnSpPr>
        <p:spPr>
          <a:xfrm>
            <a:off x="3780390" y="5197842"/>
            <a:ext cx="30778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箭头连接符 70"/>
          <p:cNvCxnSpPr>
            <a:endCxn id="5" idx="3"/>
          </p:cNvCxnSpPr>
          <p:nvPr/>
        </p:nvCxnSpPr>
        <p:spPr>
          <a:xfrm flipH="1">
            <a:off x="6371326" y="548680"/>
            <a:ext cx="47250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>
            <a:off x="4499992" y="4005064"/>
            <a:ext cx="23149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/>
          <p:cNvCxnSpPr/>
          <p:nvPr/>
        </p:nvCxnSpPr>
        <p:spPr>
          <a:xfrm>
            <a:off x="5569756" y="2564904"/>
            <a:ext cx="12452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右箭头 76"/>
          <p:cNvSpPr/>
          <p:nvPr/>
        </p:nvSpPr>
        <p:spPr>
          <a:xfrm>
            <a:off x="4050679" y="5733256"/>
            <a:ext cx="593329" cy="148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椭圆 77"/>
          <p:cNvSpPr/>
          <p:nvPr/>
        </p:nvSpPr>
        <p:spPr>
          <a:xfrm>
            <a:off x="4866668" y="5157192"/>
            <a:ext cx="3593764" cy="13407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模拟反射镜的粗糙度</a:t>
            </a:r>
            <a:endParaRPr lang="en-US" altLang="zh-CN" dirty="0" smtClean="0"/>
          </a:p>
          <a:p>
            <a:pPr algn="ctr"/>
            <a:r>
              <a:rPr lang="zh-CN" altLang="en-US" dirty="0"/>
              <a:t>每</a:t>
            </a:r>
            <a:r>
              <a:rPr lang="zh-CN" altLang="en-US" dirty="0" smtClean="0"/>
              <a:t>面小镜子的指向误差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8409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Wangchong\AppData\Roaming\Tencent\Users\3686389\QQ\WinTemp\RichOle\2DEJJGHDBFN4X%_C}`G%9WL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44824"/>
            <a:ext cx="2520280" cy="228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844824"/>
            <a:ext cx="280831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8671682"/>
              </p:ext>
            </p:extLst>
          </p:nvPr>
        </p:nvGraphicFramePr>
        <p:xfrm>
          <a:off x="1187624" y="4437112"/>
          <a:ext cx="1007269" cy="553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Formula" r:id="rId5" imgW="971640" imgH="533520" progId="Equation.Ribbit">
                  <p:embed/>
                </p:oleObj>
              </mc:Choice>
              <mc:Fallback>
                <p:oleObj name="Formula" r:id="rId5" imgW="971640" imgH="533520" progId="Equation.Ribbi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4437112"/>
                        <a:ext cx="1007269" cy="5533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689765"/>
              </p:ext>
            </p:extLst>
          </p:nvPr>
        </p:nvGraphicFramePr>
        <p:xfrm>
          <a:off x="3995936" y="4365104"/>
          <a:ext cx="124142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Formula" r:id="rId7" imgW="1112760" imgH="538560" progId="Equation.Ribbit">
                  <p:embed/>
                </p:oleObj>
              </mc:Choice>
              <mc:Fallback>
                <p:oleObj name="Formula" r:id="rId7" imgW="1112760" imgH="538560" progId="Equation.Ribbi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936" y="4365104"/>
                        <a:ext cx="124142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图片 7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0192" y="1772816"/>
            <a:ext cx="2677976" cy="2455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8947211"/>
              </p:ext>
            </p:extLst>
          </p:nvPr>
        </p:nvGraphicFramePr>
        <p:xfrm>
          <a:off x="7164288" y="4365104"/>
          <a:ext cx="1154112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Formula" r:id="rId10" imgW="1036440" imgH="538560" progId="Equation.Ribbit">
                  <p:embed/>
                </p:oleObj>
              </mc:Choice>
              <mc:Fallback>
                <p:oleObj name="Formula" r:id="rId10" imgW="1036440" imgH="538560" progId="Equation.Ribbi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288" y="4365104"/>
                        <a:ext cx="1154112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51520" y="836712"/>
            <a:ext cx="8229600" cy="49377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zh-CN" altLang="en-US" sz="20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Cambria Math" pitchFamily="18" charset="0"/>
                <a:cs typeface="仿宋_GB2312"/>
              </a:rPr>
              <a:t>焦距的选择</a:t>
            </a:r>
            <a:endParaRPr kumimoji="0" lang="en-US" altLang="zh-CN" sz="20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Cambria Math" pitchFamily="18" charset="0"/>
              <a:cs typeface="仿宋_GB231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7584" y="5574417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将</a:t>
            </a:r>
            <a:r>
              <a:rPr lang="en-US" altLang="zh-CN" sz="2000" b="1" dirty="0" err="1" smtClean="0">
                <a:solidFill>
                  <a:srgbClr val="FF0000"/>
                </a:solidFill>
              </a:rPr>
              <a:t>SiPM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阵列放置在距离镜子中心距离为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2870mm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的位置，为最佳焦距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34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3678" y="173168"/>
            <a:ext cx="8229600" cy="1143000"/>
          </a:xfrm>
        </p:spPr>
        <p:txBody>
          <a:bodyPr/>
          <a:lstStyle/>
          <a:p>
            <a:r>
              <a:rPr lang="zh-CN" altLang="en-US" dirty="0" smtClean="0"/>
              <a:t>光收集器模拟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1410162"/>
            <a:ext cx="4546848" cy="1658798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dirty="0" smtClean="0"/>
              <a:t>光收集器有上下开口为正方向的复合抛物面构成</a:t>
            </a:r>
            <a:endParaRPr lang="en-US" altLang="zh-CN" dirty="0" smtClean="0"/>
          </a:p>
          <a:p>
            <a:r>
              <a:rPr lang="zh-CN" altLang="en-US" dirty="0" smtClean="0"/>
              <a:t>采用光追踪的方式模拟</a:t>
            </a:r>
            <a:endParaRPr lang="en-US" altLang="zh-CN" dirty="0" smtClean="0"/>
          </a:p>
          <a:p>
            <a:r>
              <a:rPr lang="zh-CN" altLang="en-US" dirty="0" smtClean="0"/>
              <a:t>光收集器的反射率为</a:t>
            </a:r>
            <a:r>
              <a:rPr lang="en-US" altLang="zh-CN" dirty="0" smtClean="0"/>
              <a:t>0.9</a:t>
            </a:r>
          </a:p>
          <a:p>
            <a:endParaRPr lang="zh-CN" altLang="en-US" dirty="0"/>
          </a:p>
        </p:txBody>
      </p:sp>
      <p:pic>
        <p:nvPicPr>
          <p:cNvPr id="4" name="图片 3" descr="squre2surface.PNG"/>
          <p:cNvPicPr>
            <a:picLocks noChangeAspect="1"/>
          </p:cNvPicPr>
          <p:nvPr/>
        </p:nvPicPr>
        <p:blipFill>
          <a:blip r:embed="rId2" cstate="print"/>
          <a:srcRect l="18500" t="16240" r="51575" b="16239"/>
          <a:stretch>
            <a:fillRect/>
          </a:stretch>
        </p:blipFill>
        <p:spPr>
          <a:xfrm>
            <a:off x="6943979" y="744668"/>
            <a:ext cx="1508895" cy="1747142"/>
          </a:xfrm>
          <a:prstGeom prst="rect">
            <a:avLst/>
          </a:prstGeom>
        </p:spPr>
      </p:pic>
      <p:pic>
        <p:nvPicPr>
          <p:cNvPr id="5" name="Picture 1" descr="C:\Users\llma\AppData\Roaming\Tencent\Users\80108933\QQ\WinTemp\RichOle\$3YL(L]DAEB~VJN4[SX(WJ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44668"/>
            <a:ext cx="171450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:\Users\wangchong\Desktop\Ratio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861" y="2996952"/>
            <a:ext cx="4132942" cy="2920622"/>
          </a:xfrm>
          <a:prstGeom prst="rect">
            <a:avLst/>
          </a:prstGeom>
          <a:noFill/>
        </p:spPr>
      </p:pic>
      <p:pic>
        <p:nvPicPr>
          <p:cNvPr id="7" name="图片 6" descr="F:\LHAASO\jiaodufenbu\0deg.g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004232"/>
            <a:ext cx="3744416" cy="29450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187624" y="5906321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光收集器的收集效率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64088" y="5949280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入射到光收集器开口处，入射光子和收集器中心的夹角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964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流畅">
  <a:themeElements>
    <a:clrScheme name="流畅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流畅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畅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009年高能所职代会(工会)">
  <a:themeElements>
    <a:clrScheme name="08职代会工作报告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08职代会工作报告">
      <a:majorFont>
        <a:latin typeface="Arial"/>
        <a:ea typeface="宋体"/>
        <a:cs typeface="宋体"/>
      </a:majorFont>
      <a:minorFont>
        <a:latin typeface="Arial"/>
        <a:ea typeface="宋体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08职代会工作报告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8职代会工作报告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8职代会工作报告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8职代会工作报告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8职代会工作报告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8职代会工作报告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8职代会工作报告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8职代会工作报告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8职代会工作报告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8职代会工作报告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8职代会工作报告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8职代会工作报告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811</TotalTime>
  <Words>830</Words>
  <Application>Microsoft Office PowerPoint</Application>
  <PresentationFormat>全屏显示(4:3)</PresentationFormat>
  <Paragraphs>186</Paragraphs>
  <Slides>22</Slides>
  <Notes>2</Notes>
  <HiddenSlides>0</HiddenSlides>
  <MMClips>0</MMClips>
  <ScaleCrop>false</ScaleCrop>
  <HeadingPairs>
    <vt:vector size="6" baseType="variant"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26" baseType="lpstr">
      <vt:lpstr>流畅</vt:lpstr>
      <vt:lpstr>2009年高能所职代会(工会)</vt:lpstr>
      <vt:lpstr>Formula</vt:lpstr>
      <vt:lpstr>Equation</vt:lpstr>
      <vt:lpstr>LHAASO-WFCTA模拟</vt:lpstr>
      <vt:lpstr>主要内容</vt:lpstr>
      <vt:lpstr>WFCTA的主要物理目标</vt:lpstr>
      <vt:lpstr>WFCTA的主要物理目标</vt:lpstr>
      <vt:lpstr>WFCTA望远镜介绍 Wide Field of Cherenkov Telescopes Array</vt:lpstr>
      <vt:lpstr>WFCTA模拟流程</vt:lpstr>
      <vt:lpstr>反射镜模拟</vt:lpstr>
      <vt:lpstr>PowerPoint 演示文稿</vt:lpstr>
      <vt:lpstr>光收集器模拟</vt:lpstr>
      <vt:lpstr>对光子位置分布的改变</vt:lpstr>
      <vt:lpstr>SiPM的模拟</vt:lpstr>
      <vt:lpstr>PowerPoint 演示文稿</vt:lpstr>
      <vt:lpstr>事例的触发</vt:lpstr>
      <vt:lpstr>WFCTA的分阶段模拟</vt:lpstr>
      <vt:lpstr>LHAASO-WFCTA的重建 图像清理</vt:lpstr>
      <vt:lpstr>LHAASO-WFCTA的重建 契伦科夫像的参数化</vt:lpstr>
      <vt:lpstr>LHAASO-WFCTA成分区分 Length、Width, 100TeV至1PeV</vt:lpstr>
      <vt:lpstr>LHAASO-WFCTA成分区分 Distance： 像的质心至到达方向的距离</vt:lpstr>
      <vt:lpstr>LHAASO-WFCTA成分区分 Length、Width、Distance</vt:lpstr>
      <vt:lpstr>LHAASO-WFCTA能量重建</vt:lpstr>
      <vt:lpstr>能量重建系统误差</vt:lpstr>
      <vt:lpstr>总结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LHAASO-WFCTA模拟</dc:title>
  <dc:creator>unknown</dc:creator>
  <cp:lastModifiedBy>llma</cp:lastModifiedBy>
  <cp:revision>29</cp:revision>
  <dcterms:created xsi:type="dcterms:W3CDTF">2017-05-22T02:58:50Z</dcterms:created>
  <dcterms:modified xsi:type="dcterms:W3CDTF">2017-07-04T01:25:18Z</dcterms:modified>
</cp:coreProperties>
</file>