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8" r:id="rId2"/>
    <p:sldId id="259" r:id="rId3"/>
    <p:sldId id="275" r:id="rId4"/>
    <p:sldId id="260" r:id="rId5"/>
    <p:sldId id="261" r:id="rId6"/>
    <p:sldId id="262" r:id="rId7"/>
    <p:sldId id="263" r:id="rId8"/>
    <p:sldId id="269" r:id="rId9"/>
    <p:sldId id="270" r:id="rId10"/>
    <p:sldId id="273" r:id="rId11"/>
    <p:sldId id="274" r:id="rId12"/>
    <p:sldId id="272" r:id="rId13"/>
    <p:sldId id="265" r:id="rId14"/>
    <p:sldId id="276" r:id="rId15"/>
    <p:sldId id="267" r:id="rId16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8000"/>
    <a:srgbClr val="FF3300"/>
    <a:srgbClr val="ECB720"/>
    <a:srgbClr val="0E308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105ACC-1C01-4E00-9759-B2589E54657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C4FA4F04-0678-4C89-B75D-F2D6075AB0D4}">
      <dgm:prSet phldrT="[文本]" custT="1"/>
      <dgm:spPr/>
      <dgm:t>
        <a:bodyPr/>
        <a:lstStyle/>
        <a:p>
          <a:r>
            <a:rPr lang="zh-CN" altLang="en-US" sz="2800" dirty="0" smtClean="0"/>
            <a:t>在线软件（</a:t>
          </a:r>
          <a:r>
            <a:rPr lang="en-US" altLang="zh-CN" sz="2800" dirty="0" smtClean="0"/>
            <a:t>online software</a:t>
          </a:r>
          <a:r>
            <a:rPr lang="zh-CN" altLang="en-US" sz="2800" dirty="0" smtClean="0"/>
            <a:t>）</a:t>
          </a:r>
          <a:endParaRPr lang="zh-CN" altLang="en-US" sz="2800" dirty="0"/>
        </a:p>
      </dgm:t>
    </dgm:pt>
    <dgm:pt modelId="{B3BCC3BB-48B0-41A7-A98F-62E12747BD39}" type="parTrans" cxnId="{6E029869-9C97-4CF9-971C-2C1A325C85D8}">
      <dgm:prSet/>
      <dgm:spPr/>
      <dgm:t>
        <a:bodyPr/>
        <a:lstStyle/>
        <a:p>
          <a:endParaRPr lang="zh-CN" altLang="en-US"/>
        </a:p>
      </dgm:t>
    </dgm:pt>
    <dgm:pt modelId="{D8AFD624-150F-47BE-BD02-66CB18D4731E}" type="sibTrans" cxnId="{6E029869-9C97-4CF9-971C-2C1A325C85D8}">
      <dgm:prSet/>
      <dgm:spPr/>
      <dgm:t>
        <a:bodyPr/>
        <a:lstStyle/>
        <a:p>
          <a:endParaRPr lang="zh-CN" altLang="en-US"/>
        </a:p>
      </dgm:t>
    </dgm:pt>
    <dgm:pt modelId="{6BAD16A1-69E6-4877-9458-175A71ABA9D8}">
      <dgm:prSet phldrT="[文本]" custT="1"/>
      <dgm:spPr/>
      <dgm:t>
        <a:bodyPr/>
        <a:lstStyle/>
        <a:p>
          <a:r>
            <a:rPr lang="zh-CN" altLang="en-US" sz="2800" dirty="0" smtClean="0"/>
            <a:t>项目背景</a:t>
          </a:r>
          <a:endParaRPr lang="zh-CN" altLang="en-US" sz="2800" dirty="0"/>
        </a:p>
      </dgm:t>
    </dgm:pt>
    <dgm:pt modelId="{53EDE797-6F63-4572-A189-9926877A3BCB}" type="parTrans" cxnId="{F3AC316C-720F-4C14-A731-ED8D4317E47B}">
      <dgm:prSet/>
      <dgm:spPr/>
      <dgm:t>
        <a:bodyPr/>
        <a:lstStyle/>
        <a:p>
          <a:endParaRPr lang="zh-CN" altLang="en-US"/>
        </a:p>
      </dgm:t>
    </dgm:pt>
    <dgm:pt modelId="{7BC121A2-2D3A-4EF4-AC84-174621771EC8}" type="sibTrans" cxnId="{F3AC316C-720F-4C14-A731-ED8D4317E47B}">
      <dgm:prSet/>
      <dgm:spPr/>
      <dgm:t>
        <a:bodyPr/>
        <a:lstStyle/>
        <a:p>
          <a:endParaRPr lang="zh-CN" altLang="en-US"/>
        </a:p>
      </dgm:t>
    </dgm:pt>
    <dgm:pt modelId="{572FD79B-D3E0-42C0-B6DF-AE00C6D8E75B}">
      <dgm:prSet custT="1"/>
      <dgm:spPr/>
      <dgm:t>
        <a:bodyPr/>
        <a:lstStyle/>
        <a:p>
          <a:r>
            <a:rPr lang="en-US" altLang="en-US" sz="2000" dirty="0" smtClean="0"/>
            <a:t>DAQ</a:t>
          </a:r>
          <a:r>
            <a:rPr lang="zh-CN" altLang="en-US" sz="2000" dirty="0" smtClean="0"/>
            <a:t>（</a:t>
          </a:r>
          <a:r>
            <a:rPr lang="en-US" altLang="en-US" sz="2000" dirty="0" smtClean="0">
              <a:solidFill>
                <a:srgbClr val="FF3300"/>
              </a:solidFill>
            </a:rPr>
            <a:t>Data</a:t>
          </a:r>
          <a:r>
            <a:rPr lang="en-US" altLang="en-US" sz="2000" dirty="0" smtClean="0"/>
            <a:t> </a:t>
          </a:r>
          <a:r>
            <a:rPr lang="en-US" altLang="en-US" sz="2000" dirty="0" smtClean="0">
              <a:solidFill>
                <a:srgbClr val="FF3300"/>
              </a:solidFill>
            </a:rPr>
            <a:t>Acquisition</a:t>
          </a:r>
          <a:r>
            <a:rPr lang="zh-CN" altLang="en-US" sz="2000" dirty="0" smtClean="0"/>
            <a:t>）中保障数据流软件正常运行的分布式应用软件系统</a:t>
          </a:r>
          <a:endParaRPr lang="zh-CN" altLang="en-US" sz="2000" dirty="0"/>
        </a:p>
      </dgm:t>
    </dgm:pt>
    <dgm:pt modelId="{BBA448F1-6E93-4C38-A327-A0CAD250F4FF}" type="parTrans" cxnId="{84381002-6B96-42F1-B6D3-DE11EB3AC775}">
      <dgm:prSet/>
      <dgm:spPr/>
      <dgm:t>
        <a:bodyPr/>
        <a:lstStyle/>
        <a:p>
          <a:endParaRPr lang="zh-CN" altLang="en-US"/>
        </a:p>
      </dgm:t>
    </dgm:pt>
    <dgm:pt modelId="{C8FBF834-EE28-4CBD-8DF4-670A7174E622}" type="sibTrans" cxnId="{84381002-6B96-42F1-B6D3-DE11EB3AC775}">
      <dgm:prSet/>
      <dgm:spPr/>
      <dgm:t>
        <a:bodyPr/>
        <a:lstStyle/>
        <a:p>
          <a:endParaRPr lang="zh-CN" altLang="en-US"/>
        </a:p>
      </dgm:t>
    </dgm:pt>
    <dgm:pt modelId="{B822C3CB-ADA2-4F34-A4A9-6C5C6F86977A}">
      <dgm:prSet custT="1"/>
      <dgm:spPr/>
      <dgm:t>
        <a:bodyPr/>
        <a:lstStyle/>
        <a:p>
          <a:r>
            <a:rPr lang="zh-CN" altLang="en-US" sz="2000" dirty="0" smtClean="0"/>
            <a:t>是</a:t>
          </a:r>
          <a:r>
            <a:rPr lang="en-US" altLang="en-US" sz="2000" dirty="0" smtClean="0"/>
            <a:t>DAQ</a:t>
          </a:r>
          <a:r>
            <a:rPr lang="zh-CN" altLang="en-US" sz="2000" dirty="0" smtClean="0"/>
            <a:t>的管理者</a:t>
          </a:r>
          <a:endParaRPr lang="zh-CN" altLang="en-US" sz="2000" dirty="0"/>
        </a:p>
      </dgm:t>
    </dgm:pt>
    <dgm:pt modelId="{BE5A09A0-6F06-4F09-BCD4-74D30D1D7C07}" type="parTrans" cxnId="{48B08E51-B591-4425-8B8B-9645297DC65E}">
      <dgm:prSet/>
      <dgm:spPr/>
      <dgm:t>
        <a:bodyPr/>
        <a:lstStyle/>
        <a:p>
          <a:endParaRPr lang="zh-CN" altLang="en-US"/>
        </a:p>
      </dgm:t>
    </dgm:pt>
    <dgm:pt modelId="{75B67F26-8365-4A73-856A-8DFC3C85F332}" type="sibTrans" cxnId="{48B08E51-B591-4425-8B8B-9645297DC65E}">
      <dgm:prSet/>
      <dgm:spPr/>
      <dgm:t>
        <a:bodyPr/>
        <a:lstStyle/>
        <a:p>
          <a:endParaRPr lang="zh-CN" altLang="en-US"/>
        </a:p>
      </dgm:t>
    </dgm:pt>
    <dgm:pt modelId="{3D85ACDE-5B25-4B48-B1D7-16D6B7C6CF27}">
      <dgm:prSet custT="1"/>
      <dgm:spPr/>
      <dgm:t>
        <a:bodyPr/>
        <a:lstStyle/>
        <a:p>
          <a:r>
            <a:rPr lang="zh-CN" altLang="en-US" sz="2000" dirty="0" smtClean="0"/>
            <a:t>管理、控制、配置、监控</a:t>
          </a:r>
          <a:endParaRPr lang="zh-CN" altLang="en-US" sz="2000" dirty="0"/>
        </a:p>
      </dgm:t>
    </dgm:pt>
    <dgm:pt modelId="{1EA304DF-4B2E-480D-8E33-58734C9935C7}" type="parTrans" cxnId="{89DD88A4-0A1D-4935-9FD6-E4AFF05538B5}">
      <dgm:prSet/>
      <dgm:spPr/>
      <dgm:t>
        <a:bodyPr/>
        <a:lstStyle/>
        <a:p>
          <a:endParaRPr lang="zh-CN" altLang="en-US"/>
        </a:p>
      </dgm:t>
    </dgm:pt>
    <dgm:pt modelId="{3EF32897-5418-49F3-99B1-F486DF0EB3E8}" type="sibTrans" cxnId="{89DD88A4-0A1D-4935-9FD6-E4AFF05538B5}">
      <dgm:prSet/>
      <dgm:spPr/>
      <dgm:t>
        <a:bodyPr/>
        <a:lstStyle/>
        <a:p>
          <a:endParaRPr lang="zh-CN" altLang="en-US"/>
        </a:p>
      </dgm:t>
    </dgm:pt>
    <dgm:pt modelId="{9CA57197-C96E-437E-A3B6-0A2CA5DDEDF2}">
      <dgm:prSet custT="1"/>
      <dgm:spPr/>
      <dgm:t>
        <a:bodyPr/>
        <a:lstStyle/>
        <a:p>
          <a:r>
            <a:rPr lang="zh-CN" altLang="en-US" sz="2000" dirty="0" smtClean="0"/>
            <a:t>高海拔宇宙线观测站</a:t>
          </a:r>
          <a:r>
            <a:rPr lang="en-US" altLang="zh-CN" sz="2000" dirty="0" smtClean="0"/>
            <a:t>(</a:t>
          </a:r>
          <a:r>
            <a:rPr lang="en-US" altLang="zh-CN" sz="2000" dirty="0" smtClean="0">
              <a:solidFill>
                <a:srgbClr val="FF3300"/>
              </a:solidFill>
            </a:rPr>
            <a:t>LHAASO</a:t>
          </a:r>
          <a:r>
            <a:rPr lang="en-US" altLang="zh-CN" sz="2000" dirty="0" smtClean="0"/>
            <a:t>)</a:t>
          </a:r>
          <a:endParaRPr lang="zh-CN" altLang="en-US" sz="2000" dirty="0"/>
        </a:p>
      </dgm:t>
    </dgm:pt>
    <dgm:pt modelId="{C3FA0081-134F-4AE0-B005-C9D25BCD4DFC}" type="parTrans" cxnId="{0136E2BA-2F0A-4C15-A576-F074AFD03CBC}">
      <dgm:prSet/>
      <dgm:spPr/>
      <dgm:t>
        <a:bodyPr/>
        <a:lstStyle/>
        <a:p>
          <a:endParaRPr lang="zh-CN" altLang="en-US"/>
        </a:p>
      </dgm:t>
    </dgm:pt>
    <dgm:pt modelId="{795C6952-DC6E-4995-9966-128BFE4A98FE}" type="sibTrans" cxnId="{0136E2BA-2F0A-4C15-A576-F074AFD03CBC}">
      <dgm:prSet/>
      <dgm:spPr/>
      <dgm:t>
        <a:bodyPr/>
        <a:lstStyle/>
        <a:p>
          <a:endParaRPr lang="zh-CN" altLang="en-US"/>
        </a:p>
      </dgm:t>
    </dgm:pt>
    <dgm:pt modelId="{3B9ADBC3-E2F4-4869-8491-11FBE6DA8B78}">
      <dgm:prSet custT="1"/>
      <dgm:spPr/>
      <dgm:t>
        <a:bodyPr/>
        <a:lstStyle/>
        <a:p>
          <a:r>
            <a:rPr lang="en-US" altLang="zh-CN" sz="2000" dirty="0" smtClean="0"/>
            <a:t>DAQ</a:t>
          </a:r>
          <a:r>
            <a:rPr lang="zh-CN" altLang="en-US" sz="2000" dirty="0" smtClean="0"/>
            <a:t>服务器集群规模大</a:t>
          </a:r>
          <a:r>
            <a:rPr lang="en-US" altLang="zh-CN" sz="2000" dirty="0" smtClean="0"/>
            <a:t>(</a:t>
          </a:r>
          <a:r>
            <a:rPr lang="zh-CN" altLang="en-US" sz="2000" dirty="0" smtClean="0"/>
            <a:t>百台</a:t>
          </a:r>
          <a:r>
            <a:rPr lang="en-US" altLang="zh-CN" sz="2000" dirty="0" smtClean="0"/>
            <a:t>)</a:t>
          </a:r>
          <a:endParaRPr lang="zh-CN" altLang="en-US" sz="2000" dirty="0"/>
        </a:p>
      </dgm:t>
    </dgm:pt>
    <dgm:pt modelId="{38B6F492-7652-4F3E-A155-5ED9FB210175}" type="parTrans" cxnId="{331DF373-5BBA-439D-A810-84B4F4260371}">
      <dgm:prSet/>
      <dgm:spPr/>
      <dgm:t>
        <a:bodyPr/>
        <a:lstStyle/>
        <a:p>
          <a:endParaRPr lang="zh-CN" altLang="en-US"/>
        </a:p>
      </dgm:t>
    </dgm:pt>
    <dgm:pt modelId="{00A3694C-C88E-467C-A0EC-D66C095BF1D0}" type="sibTrans" cxnId="{331DF373-5BBA-439D-A810-84B4F4260371}">
      <dgm:prSet/>
      <dgm:spPr/>
      <dgm:t>
        <a:bodyPr/>
        <a:lstStyle/>
        <a:p>
          <a:endParaRPr lang="zh-CN" altLang="en-US"/>
        </a:p>
      </dgm:t>
    </dgm:pt>
    <dgm:pt modelId="{EB34809D-51A3-4DC0-AD44-FBA229F9475E}">
      <dgm:prSet custT="1"/>
      <dgm:spPr/>
      <dgm:t>
        <a:bodyPr/>
        <a:lstStyle/>
        <a:p>
          <a:r>
            <a:rPr lang="zh-CN" altLang="en-US" sz="2000" dirty="0" smtClean="0"/>
            <a:t>节点之间需要交互和通信</a:t>
          </a:r>
          <a:endParaRPr lang="zh-CN" altLang="en-US" sz="2000" dirty="0"/>
        </a:p>
      </dgm:t>
    </dgm:pt>
    <dgm:pt modelId="{552B6135-745A-436A-A15F-3D08EBA7D326}" type="parTrans" cxnId="{18AFC785-B913-4A7F-94A4-64BA5DFF9BF7}">
      <dgm:prSet/>
      <dgm:spPr/>
      <dgm:t>
        <a:bodyPr/>
        <a:lstStyle/>
        <a:p>
          <a:endParaRPr lang="zh-CN" altLang="en-US"/>
        </a:p>
      </dgm:t>
    </dgm:pt>
    <dgm:pt modelId="{14761191-61CA-4F92-B260-C2482A67AD89}" type="sibTrans" cxnId="{18AFC785-B913-4A7F-94A4-64BA5DFF9BF7}">
      <dgm:prSet/>
      <dgm:spPr/>
      <dgm:t>
        <a:bodyPr/>
        <a:lstStyle/>
        <a:p>
          <a:endParaRPr lang="zh-CN" altLang="en-US"/>
        </a:p>
      </dgm:t>
    </dgm:pt>
    <dgm:pt modelId="{5F87D46E-C10B-49CD-9C27-153F51D52F42}">
      <dgm:prSet custT="1"/>
      <dgm:spPr/>
      <dgm:t>
        <a:bodyPr/>
        <a:lstStyle/>
        <a:p>
          <a:r>
            <a:rPr lang="zh-CN" altLang="en-US" sz="2000" dirty="0" smtClean="0"/>
            <a:t>需要分布式在线软件完成</a:t>
          </a:r>
          <a:endParaRPr lang="zh-CN" altLang="en-US" sz="2000" dirty="0"/>
        </a:p>
      </dgm:t>
    </dgm:pt>
    <dgm:pt modelId="{12051146-E899-47CE-ACDA-6E37CFEBC665}" type="parTrans" cxnId="{B092A3E7-5238-4489-9EA4-4447E42C38A3}">
      <dgm:prSet/>
      <dgm:spPr/>
      <dgm:t>
        <a:bodyPr/>
        <a:lstStyle/>
        <a:p>
          <a:endParaRPr lang="zh-CN" altLang="en-US"/>
        </a:p>
      </dgm:t>
    </dgm:pt>
    <dgm:pt modelId="{C5C7CBB0-EEC0-48F9-824D-F15AF50229D7}" type="sibTrans" cxnId="{B092A3E7-5238-4489-9EA4-4447E42C38A3}">
      <dgm:prSet/>
      <dgm:spPr/>
      <dgm:t>
        <a:bodyPr/>
        <a:lstStyle/>
        <a:p>
          <a:endParaRPr lang="zh-CN" altLang="en-US"/>
        </a:p>
      </dgm:t>
    </dgm:pt>
    <dgm:pt modelId="{B40EC10C-4669-4518-A2AC-0E903513FE1E}">
      <dgm:prSet custT="1"/>
      <dgm:spPr/>
      <dgm:t>
        <a:bodyPr/>
        <a:lstStyle/>
        <a:p>
          <a:r>
            <a:rPr lang="zh-CN" altLang="en-US" sz="2000" dirty="0" smtClean="0"/>
            <a:t>江门中微子实验</a:t>
          </a:r>
          <a:r>
            <a:rPr lang="en-US" altLang="zh-CN" sz="2000" dirty="0" smtClean="0"/>
            <a:t>(</a:t>
          </a:r>
          <a:r>
            <a:rPr lang="en-US" altLang="zh-CN" sz="2000" dirty="0" smtClean="0">
              <a:solidFill>
                <a:srgbClr val="FF3300"/>
              </a:solidFill>
            </a:rPr>
            <a:t>JUNO</a:t>
          </a:r>
          <a:r>
            <a:rPr lang="en-US" altLang="zh-CN" sz="2000" dirty="0" smtClean="0"/>
            <a:t>)</a:t>
          </a:r>
          <a:endParaRPr lang="zh-CN" altLang="en-US" sz="2000" dirty="0"/>
        </a:p>
      </dgm:t>
    </dgm:pt>
    <dgm:pt modelId="{2B4466D3-5FFC-43E4-9085-DB3175879991}" type="parTrans" cxnId="{A91384FC-99C5-42D3-A24E-89CCCC066763}">
      <dgm:prSet/>
      <dgm:spPr/>
      <dgm:t>
        <a:bodyPr/>
        <a:lstStyle/>
        <a:p>
          <a:endParaRPr lang="zh-CN" altLang="en-US"/>
        </a:p>
      </dgm:t>
    </dgm:pt>
    <dgm:pt modelId="{320BAB97-489B-4448-92F1-5CDA60230F73}" type="sibTrans" cxnId="{A91384FC-99C5-42D3-A24E-89CCCC066763}">
      <dgm:prSet/>
      <dgm:spPr/>
      <dgm:t>
        <a:bodyPr/>
        <a:lstStyle/>
        <a:p>
          <a:endParaRPr lang="zh-CN" altLang="en-US"/>
        </a:p>
      </dgm:t>
    </dgm:pt>
    <dgm:pt modelId="{8A807425-2C07-4AFC-9782-1004267E3F31}" type="pres">
      <dgm:prSet presAssocID="{81105ACC-1C01-4E00-9759-B2589E54657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538F2E46-FB23-44B0-BFCD-A2E2199AE961}" type="pres">
      <dgm:prSet presAssocID="{C4FA4F04-0678-4C89-B75D-F2D6075AB0D4}" presName="parentLin" presStyleCnt="0"/>
      <dgm:spPr/>
    </dgm:pt>
    <dgm:pt modelId="{26A71906-CD3C-4D7D-8F24-342E087B1D20}" type="pres">
      <dgm:prSet presAssocID="{C4FA4F04-0678-4C89-B75D-F2D6075AB0D4}" presName="parentLeftMargin" presStyleLbl="node1" presStyleIdx="0" presStyleCnt="2"/>
      <dgm:spPr/>
      <dgm:t>
        <a:bodyPr/>
        <a:lstStyle/>
        <a:p>
          <a:endParaRPr lang="zh-CN" altLang="en-US"/>
        </a:p>
      </dgm:t>
    </dgm:pt>
    <dgm:pt modelId="{05BCE948-2D00-4979-BAE3-88DA4B40BD56}" type="pres">
      <dgm:prSet presAssocID="{C4FA4F04-0678-4C89-B75D-F2D6075AB0D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45C2F06-F2C8-496E-83CC-21E73B0CD3B9}" type="pres">
      <dgm:prSet presAssocID="{C4FA4F04-0678-4C89-B75D-F2D6075AB0D4}" presName="negativeSpace" presStyleCnt="0"/>
      <dgm:spPr/>
    </dgm:pt>
    <dgm:pt modelId="{35747338-FE7E-4632-99E0-5A558C758244}" type="pres">
      <dgm:prSet presAssocID="{C4FA4F04-0678-4C89-B75D-F2D6075AB0D4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7CFFD2D-0D2C-4F77-B7B3-D083D57CB40D}" type="pres">
      <dgm:prSet presAssocID="{D8AFD624-150F-47BE-BD02-66CB18D4731E}" presName="spaceBetweenRectangles" presStyleCnt="0"/>
      <dgm:spPr/>
    </dgm:pt>
    <dgm:pt modelId="{4BB7A112-3A9E-469A-B38A-9AC21354E2DF}" type="pres">
      <dgm:prSet presAssocID="{6BAD16A1-69E6-4877-9458-175A71ABA9D8}" presName="parentLin" presStyleCnt="0"/>
      <dgm:spPr/>
    </dgm:pt>
    <dgm:pt modelId="{22DC89EB-77EA-472E-B812-5480B9335CD9}" type="pres">
      <dgm:prSet presAssocID="{6BAD16A1-69E6-4877-9458-175A71ABA9D8}" presName="parentLeftMargin" presStyleLbl="node1" presStyleIdx="0" presStyleCnt="2"/>
      <dgm:spPr/>
      <dgm:t>
        <a:bodyPr/>
        <a:lstStyle/>
        <a:p>
          <a:endParaRPr lang="zh-CN" altLang="en-US"/>
        </a:p>
      </dgm:t>
    </dgm:pt>
    <dgm:pt modelId="{532AAD62-6C81-4F00-AB7B-1240614E3CB2}" type="pres">
      <dgm:prSet presAssocID="{6BAD16A1-69E6-4877-9458-175A71ABA9D8}" presName="parentText" presStyleLbl="node1" presStyleIdx="1" presStyleCnt="2" custLinFactNeighborX="-3846" custLinFactNeighborY="-3895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E332C52-6297-46E9-9A59-9E95232F0842}" type="pres">
      <dgm:prSet presAssocID="{6BAD16A1-69E6-4877-9458-175A71ABA9D8}" presName="negativeSpace" presStyleCnt="0"/>
      <dgm:spPr/>
    </dgm:pt>
    <dgm:pt modelId="{E8BB6E32-8114-47B6-BAEC-27945757AB7B}" type="pres">
      <dgm:prSet presAssocID="{6BAD16A1-69E6-4877-9458-175A71ABA9D8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6435243A-ED5C-4C8F-9510-9C0AA6728A26}" type="presOf" srcId="{6BAD16A1-69E6-4877-9458-175A71ABA9D8}" destId="{22DC89EB-77EA-472E-B812-5480B9335CD9}" srcOrd="0" destOrd="0" presId="urn:microsoft.com/office/officeart/2005/8/layout/list1"/>
    <dgm:cxn modelId="{F3AC316C-720F-4C14-A731-ED8D4317E47B}" srcId="{81105ACC-1C01-4E00-9759-B2589E546577}" destId="{6BAD16A1-69E6-4877-9458-175A71ABA9D8}" srcOrd="1" destOrd="0" parTransId="{53EDE797-6F63-4572-A189-9926877A3BCB}" sibTransId="{7BC121A2-2D3A-4EF4-AC84-174621771EC8}"/>
    <dgm:cxn modelId="{A91384FC-99C5-42D3-A24E-89CCCC066763}" srcId="{6BAD16A1-69E6-4877-9458-175A71ABA9D8}" destId="{B40EC10C-4669-4518-A2AC-0E903513FE1E}" srcOrd="1" destOrd="0" parTransId="{2B4466D3-5FFC-43E4-9085-DB3175879991}" sibTransId="{320BAB97-489B-4448-92F1-5CDA60230F73}"/>
    <dgm:cxn modelId="{9F4EB0F0-1020-4FA8-89E4-CF9A88541E45}" type="presOf" srcId="{81105ACC-1C01-4E00-9759-B2589E546577}" destId="{8A807425-2C07-4AFC-9782-1004267E3F31}" srcOrd="0" destOrd="0" presId="urn:microsoft.com/office/officeart/2005/8/layout/list1"/>
    <dgm:cxn modelId="{6E029869-9C97-4CF9-971C-2C1A325C85D8}" srcId="{81105ACC-1C01-4E00-9759-B2589E546577}" destId="{C4FA4F04-0678-4C89-B75D-F2D6075AB0D4}" srcOrd="0" destOrd="0" parTransId="{B3BCC3BB-48B0-41A7-A98F-62E12747BD39}" sibTransId="{D8AFD624-150F-47BE-BD02-66CB18D4731E}"/>
    <dgm:cxn modelId="{9B221C2F-C9C9-4E28-B99C-A789660C6FDB}" type="presOf" srcId="{C4FA4F04-0678-4C89-B75D-F2D6075AB0D4}" destId="{26A71906-CD3C-4D7D-8F24-342E087B1D20}" srcOrd="0" destOrd="0" presId="urn:microsoft.com/office/officeart/2005/8/layout/list1"/>
    <dgm:cxn modelId="{7BDFCDFF-12DC-4534-9D3A-D4D9F780A187}" type="presOf" srcId="{6BAD16A1-69E6-4877-9458-175A71ABA9D8}" destId="{532AAD62-6C81-4F00-AB7B-1240614E3CB2}" srcOrd="1" destOrd="0" presId="urn:microsoft.com/office/officeart/2005/8/layout/list1"/>
    <dgm:cxn modelId="{48B08E51-B591-4425-8B8B-9645297DC65E}" srcId="{C4FA4F04-0678-4C89-B75D-F2D6075AB0D4}" destId="{B822C3CB-ADA2-4F34-A4A9-6C5C6F86977A}" srcOrd="1" destOrd="0" parTransId="{BE5A09A0-6F06-4F09-BCD4-74D30D1D7C07}" sibTransId="{75B67F26-8365-4A73-856A-8DFC3C85F332}"/>
    <dgm:cxn modelId="{064D5333-3360-460E-9B8E-B95E13A2A4CB}" type="presOf" srcId="{9CA57197-C96E-437E-A3B6-0A2CA5DDEDF2}" destId="{E8BB6E32-8114-47B6-BAEC-27945757AB7B}" srcOrd="0" destOrd="0" presId="urn:microsoft.com/office/officeart/2005/8/layout/list1"/>
    <dgm:cxn modelId="{A889D6A9-7C84-463E-ABDE-3515CB6071AD}" type="presOf" srcId="{3D85ACDE-5B25-4B48-B1D7-16D6B7C6CF27}" destId="{35747338-FE7E-4632-99E0-5A558C758244}" srcOrd="0" destOrd="2" presId="urn:microsoft.com/office/officeart/2005/8/layout/list1"/>
    <dgm:cxn modelId="{E7C95928-2FA0-4957-AFD7-F37A56E2B4F5}" type="presOf" srcId="{5F87D46E-C10B-49CD-9C27-153F51D52F42}" destId="{E8BB6E32-8114-47B6-BAEC-27945757AB7B}" srcOrd="0" destOrd="4" presId="urn:microsoft.com/office/officeart/2005/8/layout/list1"/>
    <dgm:cxn modelId="{8509BCDF-5CAA-4A37-9BD9-0D20B5095EA5}" type="presOf" srcId="{B822C3CB-ADA2-4F34-A4A9-6C5C6F86977A}" destId="{35747338-FE7E-4632-99E0-5A558C758244}" srcOrd="0" destOrd="1" presId="urn:microsoft.com/office/officeart/2005/8/layout/list1"/>
    <dgm:cxn modelId="{89DD88A4-0A1D-4935-9FD6-E4AFF05538B5}" srcId="{C4FA4F04-0678-4C89-B75D-F2D6075AB0D4}" destId="{3D85ACDE-5B25-4B48-B1D7-16D6B7C6CF27}" srcOrd="2" destOrd="0" parTransId="{1EA304DF-4B2E-480D-8E33-58734C9935C7}" sibTransId="{3EF32897-5418-49F3-99B1-F486DF0EB3E8}"/>
    <dgm:cxn modelId="{331DF373-5BBA-439D-A810-84B4F4260371}" srcId="{6BAD16A1-69E6-4877-9458-175A71ABA9D8}" destId="{3B9ADBC3-E2F4-4869-8491-11FBE6DA8B78}" srcOrd="2" destOrd="0" parTransId="{38B6F492-7652-4F3E-A155-5ED9FB210175}" sibTransId="{00A3694C-C88E-467C-A0EC-D66C095BF1D0}"/>
    <dgm:cxn modelId="{BB1045B1-F2FF-4DAE-983E-DF6C673E8039}" type="presOf" srcId="{EB34809D-51A3-4DC0-AD44-FBA229F9475E}" destId="{E8BB6E32-8114-47B6-BAEC-27945757AB7B}" srcOrd="0" destOrd="3" presId="urn:microsoft.com/office/officeart/2005/8/layout/list1"/>
    <dgm:cxn modelId="{B092A3E7-5238-4489-9EA4-4447E42C38A3}" srcId="{6BAD16A1-69E6-4877-9458-175A71ABA9D8}" destId="{5F87D46E-C10B-49CD-9C27-153F51D52F42}" srcOrd="4" destOrd="0" parTransId="{12051146-E899-47CE-ACDA-6E37CFEBC665}" sibTransId="{C5C7CBB0-EEC0-48F9-824D-F15AF50229D7}"/>
    <dgm:cxn modelId="{18AFC785-B913-4A7F-94A4-64BA5DFF9BF7}" srcId="{6BAD16A1-69E6-4877-9458-175A71ABA9D8}" destId="{EB34809D-51A3-4DC0-AD44-FBA229F9475E}" srcOrd="3" destOrd="0" parTransId="{552B6135-745A-436A-A15F-3D08EBA7D326}" sibTransId="{14761191-61CA-4F92-B260-C2482A67AD89}"/>
    <dgm:cxn modelId="{0136E2BA-2F0A-4C15-A576-F074AFD03CBC}" srcId="{6BAD16A1-69E6-4877-9458-175A71ABA9D8}" destId="{9CA57197-C96E-437E-A3B6-0A2CA5DDEDF2}" srcOrd="0" destOrd="0" parTransId="{C3FA0081-134F-4AE0-B005-C9D25BCD4DFC}" sibTransId="{795C6952-DC6E-4995-9966-128BFE4A98FE}"/>
    <dgm:cxn modelId="{0BA033B5-5C92-4196-B472-28A24FAB21EA}" type="presOf" srcId="{C4FA4F04-0678-4C89-B75D-F2D6075AB0D4}" destId="{05BCE948-2D00-4979-BAE3-88DA4B40BD56}" srcOrd="1" destOrd="0" presId="urn:microsoft.com/office/officeart/2005/8/layout/list1"/>
    <dgm:cxn modelId="{4593B7E9-6A66-42B0-99E2-920B0CE569CD}" type="presOf" srcId="{572FD79B-D3E0-42C0-B6DF-AE00C6D8E75B}" destId="{35747338-FE7E-4632-99E0-5A558C758244}" srcOrd="0" destOrd="0" presId="urn:microsoft.com/office/officeart/2005/8/layout/list1"/>
    <dgm:cxn modelId="{C41702B6-0125-43D9-A66D-623C09E8A717}" type="presOf" srcId="{3B9ADBC3-E2F4-4869-8491-11FBE6DA8B78}" destId="{E8BB6E32-8114-47B6-BAEC-27945757AB7B}" srcOrd="0" destOrd="2" presId="urn:microsoft.com/office/officeart/2005/8/layout/list1"/>
    <dgm:cxn modelId="{F5DC3798-0594-4EE0-AE25-4C5B69A0691C}" type="presOf" srcId="{B40EC10C-4669-4518-A2AC-0E903513FE1E}" destId="{E8BB6E32-8114-47B6-BAEC-27945757AB7B}" srcOrd="0" destOrd="1" presId="urn:microsoft.com/office/officeart/2005/8/layout/list1"/>
    <dgm:cxn modelId="{84381002-6B96-42F1-B6D3-DE11EB3AC775}" srcId="{C4FA4F04-0678-4C89-B75D-F2D6075AB0D4}" destId="{572FD79B-D3E0-42C0-B6DF-AE00C6D8E75B}" srcOrd="0" destOrd="0" parTransId="{BBA448F1-6E93-4C38-A327-A0CAD250F4FF}" sibTransId="{C8FBF834-EE28-4CBD-8DF4-670A7174E622}"/>
    <dgm:cxn modelId="{A8C1FD3A-9FF6-466A-A22C-53902837E0CF}" type="presParOf" srcId="{8A807425-2C07-4AFC-9782-1004267E3F31}" destId="{538F2E46-FB23-44B0-BFCD-A2E2199AE961}" srcOrd="0" destOrd="0" presId="urn:microsoft.com/office/officeart/2005/8/layout/list1"/>
    <dgm:cxn modelId="{9AEB837A-5DA8-4366-A428-5B0745E2639A}" type="presParOf" srcId="{538F2E46-FB23-44B0-BFCD-A2E2199AE961}" destId="{26A71906-CD3C-4D7D-8F24-342E087B1D20}" srcOrd="0" destOrd="0" presId="urn:microsoft.com/office/officeart/2005/8/layout/list1"/>
    <dgm:cxn modelId="{A85FCA00-CE03-45B0-94D3-FA10DE9E1B38}" type="presParOf" srcId="{538F2E46-FB23-44B0-BFCD-A2E2199AE961}" destId="{05BCE948-2D00-4979-BAE3-88DA4B40BD56}" srcOrd="1" destOrd="0" presId="urn:microsoft.com/office/officeart/2005/8/layout/list1"/>
    <dgm:cxn modelId="{5ABB7BBF-B57B-4077-8140-6863BBDB9C9C}" type="presParOf" srcId="{8A807425-2C07-4AFC-9782-1004267E3F31}" destId="{645C2F06-F2C8-496E-83CC-21E73B0CD3B9}" srcOrd="1" destOrd="0" presId="urn:microsoft.com/office/officeart/2005/8/layout/list1"/>
    <dgm:cxn modelId="{7E9835CA-2CEE-4EB0-82CC-1033C7B0717F}" type="presParOf" srcId="{8A807425-2C07-4AFC-9782-1004267E3F31}" destId="{35747338-FE7E-4632-99E0-5A558C758244}" srcOrd="2" destOrd="0" presId="urn:microsoft.com/office/officeart/2005/8/layout/list1"/>
    <dgm:cxn modelId="{0387C793-304E-4FBC-A48E-4E4A5D6E8C7E}" type="presParOf" srcId="{8A807425-2C07-4AFC-9782-1004267E3F31}" destId="{57CFFD2D-0D2C-4F77-B7B3-D083D57CB40D}" srcOrd="3" destOrd="0" presId="urn:microsoft.com/office/officeart/2005/8/layout/list1"/>
    <dgm:cxn modelId="{C656C5A1-6C31-4772-8055-0E9C743A24B6}" type="presParOf" srcId="{8A807425-2C07-4AFC-9782-1004267E3F31}" destId="{4BB7A112-3A9E-469A-B38A-9AC21354E2DF}" srcOrd="4" destOrd="0" presId="urn:microsoft.com/office/officeart/2005/8/layout/list1"/>
    <dgm:cxn modelId="{93540747-F4BB-4F4B-B12A-89E425531619}" type="presParOf" srcId="{4BB7A112-3A9E-469A-B38A-9AC21354E2DF}" destId="{22DC89EB-77EA-472E-B812-5480B9335CD9}" srcOrd="0" destOrd="0" presId="urn:microsoft.com/office/officeart/2005/8/layout/list1"/>
    <dgm:cxn modelId="{9135D4BD-BFF8-4ACE-824F-C4B4EF2D6723}" type="presParOf" srcId="{4BB7A112-3A9E-469A-B38A-9AC21354E2DF}" destId="{532AAD62-6C81-4F00-AB7B-1240614E3CB2}" srcOrd="1" destOrd="0" presId="urn:microsoft.com/office/officeart/2005/8/layout/list1"/>
    <dgm:cxn modelId="{5630A66E-1ABE-40D5-8CC4-5E97D2A69E31}" type="presParOf" srcId="{8A807425-2C07-4AFC-9782-1004267E3F31}" destId="{DE332C52-6297-46E9-9A59-9E95232F0842}" srcOrd="5" destOrd="0" presId="urn:microsoft.com/office/officeart/2005/8/layout/list1"/>
    <dgm:cxn modelId="{7E7AAD6A-E88D-4369-930F-1A933284F550}" type="presParOf" srcId="{8A807425-2C07-4AFC-9782-1004267E3F31}" destId="{E8BB6E32-8114-47B6-BAEC-27945757AB7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ea typeface="宋体" charset="-122"/>
              </a:defRPr>
            </a:lvl1pPr>
          </a:lstStyle>
          <a:p>
            <a:pPr>
              <a:defRPr/>
            </a:pPr>
            <a:fld id="{3504544D-7FBE-4562-A70D-D341D5CCC80D}" type="datetimeFigureOut">
              <a:rPr lang="zh-CN" altLang="en-US"/>
              <a:pPr>
                <a:defRPr/>
              </a:pPr>
              <a:t>2017/7/5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9763D10-C658-4006-95D5-6189171DAA3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22770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95878-8A8C-41F3-B4D5-1AE843B30F60}" type="datetime1">
              <a:rPr lang="zh-CN" altLang="en-US"/>
              <a:pPr>
                <a:defRPr/>
              </a:pPr>
              <a:t>2017/7/5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02ACF-83D1-4DFC-B3A4-7015293C6572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036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DB09A-784E-4AB3-8FDE-C8E2366F9647}" type="datetime1">
              <a:rPr lang="zh-CN" altLang="en-US"/>
              <a:pPr>
                <a:defRPr/>
              </a:pPr>
              <a:t>2017/7/5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35AB2-2F12-4D17-8771-634F6638175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5870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B5714-76A7-4238-87F0-C327AF52854A}" type="datetime1">
              <a:rPr lang="zh-CN" altLang="en-US"/>
              <a:pPr>
                <a:defRPr/>
              </a:pPr>
              <a:t>2017/7/5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2BD70-2225-40E4-9F61-377346D56EB7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2218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52B37-C087-49EC-9D86-B8F8BB6F72EC}" type="datetime1">
              <a:rPr lang="zh-CN" altLang="en-US"/>
              <a:pPr>
                <a:defRPr/>
              </a:pPr>
              <a:t>2017/7/5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32941-006B-497B-92D4-972D2F343E8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919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5670C-02E3-4C0C-91AC-3CAE20E65B14}" type="datetime1">
              <a:rPr lang="zh-CN" altLang="en-US"/>
              <a:pPr>
                <a:defRPr/>
              </a:pPr>
              <a:t>2017/7/5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F2192-A72F-48A2-A057-DFF07E80E22F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8875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2F291-ED46-44E6-853A-2D436790C15F}" type="datetime1">
              <a:rPr lang="zh-CN" altLang="en-US"/>
              <a:pPr>
                <a:defRPr/>
              </a:pPr>
              <a:t>2017/7/5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2EAFB-81FE-4420-AD1E-616DA42019A6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5295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642DB-477F-429F-BFB1-6F7E8EE6C73A}" type="datetime1">
              <a:rPr lang="zh-CN" altLang="en-US"/>
              <a:pPr>
                <a:defRPr/>
              </a:pPr>
              <a:t>2017/7/5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FE25E-6F33-4980-81B9-9A29737241FB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5547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D6975-266E-4C2B-A571-BB121C28D8DA}" type="datetime1">
              <a:rPr lang="zh-CN" altLang="en-US"/>
              <a:pPr>
                <a:defRPr/>
              </a:pPr>
              <a:t>2017/7/5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B20E2-AFD2-44FC-AE31-433D1B67DED3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6108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11C33-DCCE-444A-A15C-9A5171DA896D}" type="datetime1">
              <a:rPr lang="zh-CN" altLang="en-US"/>
              <a:pPr>
                <a:defRPr/>
              </a:pPr>
              <a:t>2017/7/5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5ACFA-2AB2-44E0-9416-E18AA743DA13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5975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A1754-6FBA-4C59-94EF-DB46AEDA760E}" type="datetime1">
              <a:rPr lang="zh-CN" altLang="en-US"/>
              <a:pPr>
                <a:defRPr/>
              </a:pPr>
              <a:t>2017/7/5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A040A-5B3A-432A-B036-5ABBC388DD1B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746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AECD7-FE71-48C7-986B-09E08E4A12F6}" type="datetime1">
              <a:rPr lang="zh-CN" altLang="en-US"/>
              <a:pPr>
                <a:defRPr/>
              </a:pPr>
              <a:t>2017/7/5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E426AF-7846-4D21-A029-DD1B23893197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8336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13A090C-4D0A-4777-900F-43DF60694EFF}" type="datetime1">
              <a:rPr lang="zh-CN" altLang="en-US"/>
              <a:pPr>
                <a:defRPr/>
              </a:pPr>
              <a:t>2017/7/5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</a:defRPr>
            </a:lvl1pPr>
          </a:lstStyle>
          <a:p>
            <a:fld id="{57729CC4-83EE-4EA7-A894-6BC5C4226AF5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19163" y="904875"/>
            <a:ext cx="710882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1728787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Box 6"/>
          <p:cNvSpPr txBox="1">
            <a:spLocks noChangeArrowheads="1"/>
          </p:cNvSpPr>
          <p:nvPr/>
        </p:nvSpPr>
        <p:spPr bwMode="auto">
          <a:xfrm>
            <a:off x="2051050" y="333375"/>
            <a:ext cx="48974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rgbClr val="0070C0"/>
                </a:solidFill>
              </a:rPr>
              <a:t>中国科学院高能物理研究所</a:t>
            </a:r>
            <a:endParaRPr lang="en-US" altLang="zh-CN" sz="1800" b="1">
              <a:solidFill>
                <a:srgbClr val="0070C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1">
                <a:solidFill>
                  <a:srgbClr val="0070C0"/>
                </a:solidFill>
              </a:rPr>
              <a:t>INSTITUTE OF HIGH ENERGY PHYSICS</a:t>
            </a:r>
            <a:endParaRPr lang="zh-CN" altLang="en-US" sz="1800" b="1">
              <a:solidFill>
                <a:srgbClr val="0070C0"/>
              </a:solidFill>
            </a:endParaRPr>
          </a:p>
        </p:txBody>
      </p:sp>
      <p:sp>
        <p:nvSpPr>
          <p:cNvPr id="2055" name="TextBox 9"/>
          <p:cNvSpPr txBox="1">
            <a:spLocks noChangeArrowheads="1"/>
          </p:cNvSpPr>
          <p:nvPr/>
        </p:nvSpPr>
        <p:spPr bwMode="auto">
          <a:xfrm>
            <a:off x="0" y="2349500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3600" b="1" dirty="0" smtClean="0">
                <a:latin typeface="+mj-ea"/>
                <a:ea typeface="+mj-ea"/>
              </a:rPr>
              <a:t>一种基于服务的在线软件架构初步设计</a:t>
            </a:r>
          </a:p>
        </p:txBody>
      </p:sp>
      <p:sp>
        <p:nvSpPr>
          <p:cNvPr id="2056" name="TextBox 10"/>
          <p:cNvSpPr txBox="1">
            <a:spLocks noChangeArrowheads="1"/>
          </p:cNvSpPr>
          <p:nvPr/>
        </p:nvSpPr>
        <p:spPr bwMode="auto">
          <a:xfrm>
            <a:off x="0" y="4143375"/>
            <a:ext cx="9144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ctr" eaLnBrk="1" hangingPunct="1">
              <a:lnSpc>
                <a:spcPct val="150000"/>
              </a:lnSpc>
              <a:defRPr/>
            </a:pPr>
            <a:r>
              <a:rPr lang="zh-CN" altLang="en-US" sz="2400" b="1" dirty="0" smtClean="0">
                <a:solidFill>
                  <a:srgbClr val="0070C0"/>
                </a:solidFill>
                <a:latin typeface="+mj-ea"/>
                <a:ea typeface="+mj-ea"/>
              </a:rPr>
              <a:t>李 瑾</a:t>
            </a:r>
            <a:endParaRPr lang="en-US" altLang="zh-CN" sz="2400" b="1" dirty="0" smtClean="0">
              <a:solidFill>
                <a:srgbClr val="0070C0"/>
              </a:solidFill>
              <a:latin typeface="+mj-ea"/>
              <a:ea typeface="+mj-ea"/>
            </a:endParaRPr>
          </a:p>
          <a:p>
            <a:pPr algn="ctr" eaLnBrk="1" hangingPunct="1">
              <a:lnSpc>
                <a:spcPct val="150000"/>
              </a:lnSpc>
              <a:defRPr/>
            </a:pPr>
            <a:r>
              <a:rPr lang="zh-CN" altLang="en-US" sz="2000" dirty="0">
                <a:solidFill>
                  <a:srgbClr val="0070C0"/>
                </a:solidFill>
              </a:rPr>
              <a:t>核探测与核电子学国家重点</a:t>
            </a:r>
            <a:r>
              <a:rPr lang="zh-CN" altLang="en-US" sz="2000" dirty="0" smtClean="0">
                <a:solidFill>
                  <a:srgbClr val="0070C0"/>
                </a:solidFill>
              </a:rPr>
              <a:t>实验室</a:t>
            </a:r>
            <a:r>
              <a:rPr lang="en-US" altLang="zh-CN" sz="2000" dirty="0" smtClean="0">
                <a:solidFill>
                  <a:srgbClr val="0070C0"/>
                </a:solidFill>
              </a:rPr>
              <a:t>(</a:t>
            </a:r>
            <a:r>
              <a:rPr lang="zh-CN" altLang="en-US" sz="2000" dirty="0" smtClean="0">
                <a:solidFill>
                  <a:srgbClr val="0070C0"/>
                </a:solidFill>
              </a:rPr>
              <a:t>中国科学院高能物理研究所</a:t>
            </a:r>
            <a:r>
              <a:rPr lang="en-US" altLang="zh-CN" sz="2000" dirty="0" smtClean="0">
                <a:solidFill>
                  <a:srgbClr val="0070C0"/>
                </a:solidFill>
              </a:rPr>
              <a:t>)</a:t>
            </a:r>
          </a:p>
          <a:p>
            <a:pPr algn="ctr" eaLnBrk="1" hangingPunct="1">
              <a:lnSpc>
                <a:spcPct val="150000"/>
              </a:lnSpc>
              <a:defRPr/>
            </a:pPr>
            <a:fld id="{D106B3DE-8567-479E-A4CC-92235A774EBA}" type="datetime1">
              <a:rPr lang="en-US" altLang="zh-CN" sz="2000" smtClean="0">
                <a:solidFill>
                  <a:srgbClr val="0070C0"/>
                </a:solidFill>
                <a:latin typeface="Times New Roman" panose="02020603050405020304" pitchFamily="18" charset="0"/>
                <a:ea typeface="Adobe 黑体 Std R" pitchFamily="34" charset="-122"/>
                <a:cs typeface="Times New Roman" panose="02020603050405020304" pitchFamily="18" charset="0"/>
              </a:rPr>
              <a:pPr algn="ctr" eaLnBrk="1" hangingPunct="1">
                <a:lnSpc>
                  <a:spcPct val="150000"/>
                </a:lnSpc>
                <a:defRPr/>
              </a:pPr>
              <a:t>7/5/2017</a:t>
            </a:fld>
            <a:endParaRPr lang="en-US" altLang="zh-CN" sz="2000" dirty="0" smtClean="0">
              <a:solidFill>
                <a:srgbClr val="0070C0"/>
              </a:solidFill>
              <a:latin typeface="Times New Roman" panose="02020603050405020304" pitchFamily="18" charset="0"/>
              <a:ea typeface="Adobe 黑体 Std R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6440488"/>
            <a:ext cx="7115175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2051050" y="6465888"/>
            <a:ext cx="48974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1">
                <a:solidFill>
                  <a:srgbClr val="0070C0"/>
                </a:solidFill>
              </a:rPr>
              <a:t>INSTITUTE OF HIGH ENERGY PHYSICS</a:t>
            </a:r>
            <a:endParaRPr lang="zh-CN" altLang="en-US" sz="1800" b="1">
              <a:solidFill>
                <a:srgbClr val="0070C0"/>
              </a:solidFill>
            </a:endParaRPr>
          </a:p>
        </p:txBody>
      </p:sp>
      <p:sp>
        <p:nvSpPr>
          <p:cNvPr id="2057" name="灯片编号占位符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AE3729B-D8C8-4D47-BFF4-E1E796DD3550}" type="slidenum">
              <a:rPr lang="zh-CN" altLang="en-US" sz="16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zh-CN" altLang="en-US" sz="16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19163" y="1052513"/>
            <a:ext cx="710882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91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01613"/>
            <a:ext cx="1190625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Box 6"/>
          <p:cNvSpPr txBox="1">
            <a:spLocks noChangeArrowheads="1"/>
          </p:cNvSpPr>
          <p:nvPr/>
        </p:nvSpPr>
        <p:spPr bwMode="auto">
          <a:xfrm>
            <a:off x="1403350" y="333375"/>
            <a:ext cx="77406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4000" b="1">
                <a:solidFill>
                  <a:srgbClr val="0070C0"/>
                </a:solidFill>
              </a:rPr>
              <a:t>进程管理  </a:t>
            </a:r>
            <a:r>
              <a:rPr lang="en-US" altLang="zh-CN" sz="4000" b="1">
                <a:solidFill>
                  <a:srgbClr val="0070C0"/>
                </a:solidFill>
              </a:rPr>
              <a:t>PMG </a:t>
            </a:r>
            <a:r>
              <a:rPr lang="zh-CN" altLang="en-US" sz="4000" b="1">
                <a:solidFill>
                  <a:srgbClr val="0070C0"/>
                </a:solidFill>
              </a:rPr>
              <a:t>     </a:t>
            </a:r>
            <a:endParaRPr lang="en-US" altLang="zh-CN" sz="1800" b="1">
              <a:solidFill>
                <a:srgbClr val="0070C0"/>
              </a:solidFill>
            </a:endParaRPr>
          </a:p>
        </p:txBody>
      </p:sp>
      <p:pic>
        <p:nvPicPr>
          <p:cNvPr id="1229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6453188"/>
            <a:ext cx="7115175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4" name="TextBox 1"/>
          <p:cNvSpPr txBox="1">
            <a:spLocks noChangeArrowheads="1"/>
          </p:cNvSpPr>
          <p:nvPr/>
        </p:nvSpPr>
        <p:spPr bwMode="auto">
          <a:xfrm>
            <a:off x="2051050" y="6465888"/>
            <a:ext cx="48974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1">
                <a:solidFill>
                  <a:srgbClr val="0070C0"/>
                </a:solidFill>
              </a:rPr>
              <a:t>INSTITUTE OF HIGH ENERGY PHYSICS</a:t>
            </a:r>
            <a:endParaRPr lang="zh-CN" altLang="en-US" sz="1800" b="1">
              <a:solidFill>
                <a:srgbClr val="0070C0"/>
              </a:solidFill>
            </a:endParaRPr>
          </a:p>
        </p:txBody>
      </p:sp>
      <p:sp>
        <p:nvSpPr>
          <p:cNvPr id="12295" name="灯片编号占位符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C0A9964-183E-407B-84DD-1D8288B4712F}" type="slidenum">
              <a:rPr lang="zh-CN" altLang="en-US" sz="16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zh-CN" altLang="en-US" sz="1600">
              <a:solidFill>
                <a:srgbClr val="898989"/>
              </a:solidFill>
            </a:endParaRPr>
          </a:p>
        </p:txBody>
      </p:sp>
      <p:pic>
        <p:nvPicPr>
          <p:cNvPr id="12296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183481"/>
            <a:ext cx="5401220" cy="280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7" name="TextBox 1"/>
          <p:cNvSpPr txBox="1">
            <a:spLocks noChangeArrowheads="1"/>
          </p:cNvSpPr>
          <p:nvPr/>
        </p:nvSpPr>
        <p:spPr bwMode="auto">
          <a:xfrm>
            <a:off x="1042988" y="4221163"/>
            <a:ext cx="468114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zh-CN" altLang="en-US" sz="2400" dirty="0"/>
              <a:t>每个</a:t>
            </a:r>
            <a:r>
              <a:rPr lang="en-US" altLang="zh-CN" sz="2400" dirty="0"/>
              <a:t>Node</a:t>
            </a:r>
            <a:r>
              <a:rPr lang="zh-CN" altLang="en-US" sz="2400" dirty="0"/>
              <a:t>运行一个</a:t>
            </a:r>
            <a:r>
              <a:rPr lang="en-US" altLang="zh-CN" sz="2400" dirty="0"/>
              <a:t>PMG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en-US" altLang="zh-CN" sz="2400" dirty="0"/>
              <a:t>Command</a:t>
            </a:r>
            <a:r>
              <a:rPr lang="zh-CN" altLang="en-US" sz="2400" dirty="0"/>
              <a:t>：</a:t>
            </a:r>
            <a:r>
              <a:rPr lang="en-US" altLang="zh-CN" sz="2400" dirty="0"/>
              <a:t>start  kill  app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en-US" altLang="zh-CN" sz="2400" dirty="0"/>
              <a:t>State</a:t>
            </a:r>
            <a:r>
              <a:rPr lang="zh-CN" altLang="en-US" sz="2400" dirty="0"/>
              <a:t>：</a:t>
            </a:r>
            <a:r>
              <a:rPr lang="en-US" altLang="zh-CN" sz="2400" dirty="0"/>
              <a:t>monitor app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en-US" altLang="zh-CN" sz="2400" dirty="0" err="1"/>
              <a:t>Req</a:t>
            </a:r>
            <a:r>
              <a:rPr lang="en-US" altLang="zh-CN" sz="2400" dirty="0"/>
              <a:t>/Reps</a:t>
            </a:r>
            <a:r>
              <a:rPr lang="zh-CN" altLang="en-US" sz="2400" dirty="0"/>
              <a:t>模式</a:t>
            </a:r>
            <a:endParaRPr lang="en-US" altLang="zh-CN" sz="2400" dirty="0"/>
          </a:p>
          <a:p>
            <a:pPr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zh-CN" altLang="en-US" sz="2400" dirty="0"/>
              <a:t>保存当前</a:t>
            </a:r>
            <a:r>
              <a:rPr lang="en-US" altLang="zh-CN" sz="2400" dirty="0"/>
              <a:t>app</a:t>
            </a:r>
            <a:r>
              <a:rPr lang="zh-CN" altLang="en-US" sz="2400" dirty="0"/>
              <a:t>信息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19163" y="1052513"/>
            <a:ext cx="710882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15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01613"/>
            <a:ext cx="1190625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6453188"/>
            <a:ext cx="7115175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7" name="TextBox 1"/>
          <p:cNvSpPr txBox="1">
            <a:spLocks noChangeArrowheads="1"/>
          </p:cNvSpPr>
          <p:nvPr/>
        </p:nvSpPr>
        <p:spPr bwMode="auto">
          <a:xfrm>
            <a:off x="2051050" y="6465888"/>
            <a:ext cx="48974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1">
                <a:solidFill>
                  <a:srgbClr val="0070C0"/>
                </a:solidFill>
              </a:rPr>
              <a:t>INSTITUTE OF HIGH ENERGY PHYSICS</a:t>
            </a:r>
            <a:endParaRPr lang="zh-CN" altLang="en-US" sz="1800" b="1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9780" y="3103186"/>
            <a:ext cx="4373562" cy="31700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zh-CN" altLang="en-US" sz="2000" dirty="0">
                <a:ea typeface="宋体" charset="-122"/>
              </a:rPr>
              <a:t>序列化工具：</a:t>
            </a:r>
            <a:r>
              <a:rPr lang="en-US" altLang="zh-CN" sz="2000" dirty="0" err="1" smtClean="0">
                <a:ea typeface="宋体" charset="-122"/>
              </a:rPr>
              <a:t>protobuf</a:t>
            </a:r>
            <a:endParaRPr lang="en-US" altLang="zh-CN" sz="2000" dirty="0">
              <a:ea typeface="宋体" charset="-122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zh-CN" sz="2000" dirty="0" smtClean="0">
                <a:ea typeface="宋体" charset="-122"/>
              </a:rPr>
              <a:t>Google  </a:t>
            </a:r>
            <a:r>
              <a:rPr lang="zh-CN" altLang="en-US" sz="2000" dirty="0" smtClean="0">
                <a:ea typeface="宋体" charset="-122"/>
              </a:rPr>
              <a:t>开</a:t>
            </a:r>
            <a:r>
              <a:rPr lang="zh-CN" altLang="en-US" sz="2000" dirty="0">
                <a:ea typeface="宋体" charset="-122"/>
              </a:rPr>
              <a:t>源  </a:t>
            </a:r>
            <a:r>
              <a:rPr lang="zh-CN" altLang="en-US" sz="2000" dirty="0" smtClean="0">
                <a:ea typeface="宋体" charset="-122"/>
              </a:rPr>
              <a:t> </a:t>
            </a:r>
            <a:endParaRPr lang="en-US" altLang="zh-CN" sz="2000" dirty="0" smtClean="0">
              <a:ea typeface="宋体" charset="-122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zh-CN" altLang="en-US" sz="2000" dirty="0" smtClean="0">
                <a:ea typeface="宋体" charset="-122"/>
              </a:rPr>
              <a:t> </a:t>
            </a:r>
            <a:r>
              <a:rPr lang="zh-CN" altLang="en-US" sz="2000" dirty="0">
                <a:ea typeface="宋体" charset="-122"/>
              </a:rPr>
              <a:t>时间、空间开销</a:t>
            </a:r>
            <a:r>
              <a:rPr lang="zh-CN" altLang="en-US" sz="2000" dirty="0" smtClean="0">
                <a:ea typeface="宋体" charset="-122"/>
              </a:rPr>
              <a:t>小  跨语言</a:t>
            </a:r>
            <a:endParaRPr lang="en-US" altLang="zh-CN" sz="2000" dirty="0">
              <a:ea typeface="宋体" charset="-122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zh-CN" altLang="en-US" sz="2000" dirty="0">
                <a:ea typeface="宋体" charset="-122"/>
              </a:rPr>
              <a:t>结构化</a:t>
            </a:r>
            <a:r>
              <a:rPr lang="zh-CN" altLang="en-US" sz="2000" dirty="0" smtClean="0">
                <a:ea typeface="宋体" charset="-122"/>
              </a:rPr>
              <a:t>数据  </a:t>
            </a:r>
            <a:endParaRPr lang="en-US" altLang="zh-CN" sz="2000" dirty="0" smtClean="0">
              <a:ea typeface="宋体" charset="-122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zh-CN" altLang="en-US" sz="2000" dirty="0" smtClean="0">
                <a:ea typeface="宋体" charset="-122"/>
              </a:rPr>
              <a:t>代码生成机制</a:t>
            </a:r>
            <a:endParaRPr lang="en-US" altLang="zh-CN" sz="2000" dirty="0" smtClean="0">
              <a:ea typeface="宋体" charset="-122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zh-CN" altLang="en-US" sz="2000" dirty="0">
                <a:ea typeface="宋体" charset="-122"/>
              </a:rPr>
              <a:t>数据</a:t>
            </a:r>
            <a:r>
              <a:rPr lang="zh-CN" altLang="en-US" sz="2000" dirty="0" smtClean="0">
                <a:ea typeface="宋体" charset="-122"/>
              </a:rPr>
              <a:t>存储  传输</a:t>
            </a:r>
            <a:endParaRPr lang="en-US" altLang="zh-CN" sz="2000" dirty="0">
              <a:ea typeface="宋体" charset="-122"/>
            </a:endParaRP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zh-CN" sz="2000" dirty="0" err="1">
                <a:ea typeface="宋体" charset="-122"/>
              </a:rPr>
              <a:t>Xsd</a:t>
            </a:r>
            <a:endParaRPr lang="en-US" altLang="zh-CN" sz="2000" dirty="0">
              <a:ea typeface="宋体" charset="-122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zh-CN" altLang="en-US" sz="2000" dirty="0">
                <a:ea typeface="宋体" charset="-122"/>
              </a:rPr>
              <a:t>解析工具</a:t>
            </a:r>
            <a:endParaRPr lang="en-US" altLang="zh-CN" sz="2000" dirty="0">
              <a:ea typeface="宋体" charset="-122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zh-CN" altLang="en-US" sz="2000" dirty="0">
                <a:ea typeface="宋体" charset="-122"/>
              </a:rPr>
              <a:t>定义</a:t>
            </a:r>
            <a:r>
              <a:rPr lang="en-US" altLang="zh-CN" sz="2000" dirty="0">
                <a:ea typeface="宋体" charset="-122"/>
              </a:rPr>
              <a:t>.</a:t>
            </a:r>
            <a:r>
              <a:rPr lang="en-US" altLang="zh-CN" sz="2000" dirty="0" err="1">
                <a:ea typeface="宋体" charset="-122"/>
              </a:rPr>
              <a:t>xsd</a:t>
            </a:r>
            <a:r>
              <a:rPr lang="zh-CN" altLang="en-US" sz="2000" dirty="0">
                <a:ea typeface="宋体" charset="-122"/>
              </a:rPr>
              <a:t>文件描述</a:t>
            </a:r>
            <a:r>
              <a:rPr lang="en-US" altLang="zh-CN" sz="2000" dirty="0">
                <a:ea typeface="宋体" charset="-122"/>
              </a:rPr>
              <a:t>xml</a:t>
            </a:r>
            <a:r>
              <a:rPr lang="zh-CN" altLang="en-US" sz="2000" dirty="0">
                <a:ea typeface="宋体" charset="-122"/>
              </a:rPr>
              <a:t>文件</a:t>
            </a:r>
            <a:endParaRPr lang="en-US" altLang="zh-CN" sz="2000" dirty="0">
              <a:ea typeface="宋体" charset="-122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zh-CN" altLang="en-US" sz="2000" dirty="0" smtClean="0">
                <a:ea typeface="宋体" charset="-122"/>
              </a:rPr>
              <a:t>代码生成</a:t>
            </a:r>
            <a:r>
              <a:rPr lang="en-US" altLang="zh-CN" sz="2000" dirty="0" err="1" smtClean="0">
                <a:ea typeface="宋体" charset="-122"/>
              </a:rPr>
              <a:t>c++</a:t>
            </a:r>
            <a:r>
              <a:rPr lang="zh-CN" altLang="en-US" sz="2000" dirty="0">
                <a:ea typeface="宋体" charset="-122"/>
              </a:rPr>
              <a:t> 类</a:t>
            </a:r>
            <a:endParaRPr lang="en-US" altLang="zh-CN" sz="2000" dirty="0">
              <a:ea typeface="宋体" charset="-122"/>
            </a:endParaRPr>
          </a:p>
        </p:txBody>
      </p:sp>
      <p:sp>
        <p:nvSpPr>
          <p:cNvPr id="13319" name="灯片编号占位符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B7430E-1555-4397-9F4E-D2A3CE728D64}" type="slidenum">
              <a:rPr lang="zh-CN" altLang="en-US" sz="16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zh-CN" altLang="en-US" sz="1600">
              <a:solidFill>
                <a:srgbClr val="898989"/>
              </a:solidFill>
            </a:endParaRPr>
          </a:p>
        </p:txBody>
      </p:sp>
      <p:sp>
        <p:nvSpPr>
          <p:cNvPr id="13320" name="TextBox 5"/>
          <p:cNvSpPr txBox="1">
            <a:spLocks noChangeArrowheads="1"/>
          </p:cNvSpPr>
          <p:nvPr/>
        </p:nvSpPr>
        <p:spPr bwMode="auto">
          <a:xfrm>
            <a:off x="1619250" y="333375"/>
            <a:ext cx="432117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4000" b="1">
                <a:solidFill>
                  <a:srgbClr val="0070C0"/>
                </a:solidFill>
              </a:rPr>
              <a:t>配置服务  </a:t>
            </a:r>
            <a:r>
              <a:rPr lang="en-US" altLang="zh-CN" sz="4000" b="1">
                <a:solidFill>
                  <a:srgbClr val="0070C0"/>
                </a:solidFill>
              </a:rPr>
              <a:t>Config</a:t>
            </a:r>
            <a:endParaRPr lang="zh-CN" altLang="en-US" sz="4000" b="1">
              <a:solidFill>
                <a:srgbClr val="0070C0"/>
              </a:solidFill>
            </a:endParaRPr>
          </a:p>
        </p:txBody>
      </p:sp>
      <p:sp>
        <p:nvSpPr>
          <p:cNvPr id="13321" name="TextBox 1"/>
          <p:cNvSpPr txBox="1">
            <a:spLocks noChangeArrowheads="1"/>
          </p:cNvSpPr>
          <p:nvPr/>
        </p:nvSpPr>
        <p:spPr bwMode="auto">
          <a:xfrm>
            <a:off x="755650" y="1268413"/>
            <a:ext cx="72009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en-US" altLang="zh-CN" sz="2400" dirty="0" err="1"/>
              <a:t>Req</a:t>
            </a:r>
            <a:r>
              <a:rPr lang="en-US" altLang="zh-CN" sz="2400" dirty="0"/>
              <a:t>/reps</a:t>
            </a:r>
            <a:r>
              <a:rPr lang="zh-CN" altLang="en-US" sz="2400" dirty="0"/>
              <a:t>模型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en-US" altLang="zh-CN" sz="2400" dirty="0"/>
              <a:t>xml</a:t>
            </a:r>
            <a:r>
              <a:rPr lang="zh-CN" altLang="en-US" sz="2400" dirty="0"/>
              <a:t>文件 </a:t>
            </a:r>
            <a:r>
              <a:rPr lang="en-US" altLang="zh-CN" sz="2400" dirty="0" err="1"/>
              <a:t>xsd</a:t>
            </a:r>
            <a:r>
              <a:rPr lang="en-US" altLang="zh-CN" sz="2400" dirty="0"/>
              <a:t> 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en-US" altLang="zh-CN" sz="2400" dirty="0" err="1"/>
              <a:t>Protobuf</a:t>
            </a:r>
            <a:r>
              <a:rPr lang="en-US" altLang="zh-CN" sz="2400" dirty="0"/>
              <a:t> </a:t>
            </a:r>
            <a:r>
              <a:rPr lang="zh-CN" altLang="en-US" sz="2400" dirty="0"/>
              <a:t>序列化数据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zh-CN" altLang="en-US" sz="2400" dirty="0"/>
              <a:t>提供</a:t>
            </a:r>
            <a:r>
              <a:rPr lang="en-US" altLang="zh-CN" sz="2400" dirty="0"/>
              <a:t>id</a:t>
            </a:r>
            <a:r>
              <a:rPr lang="zh-CN" altLang="en-US" sz="2400" dirty="0"/>
              <a:t>、</a:t>
            </a:r>
            <a:r>
              <a:rPr lang="en-US" altLang="zh-CN" sz="2400" dirty="0"/>
              <a:t>type</a:t>
            </a:r>
            <a:r>
              <a:rPr lang="zh-CN" altLang="en-US" sz="2400" dirty="0"/>
              <a:t>、</a:t>
            </a:r>
            <a:r>
              <a:rPr lang="en-US" altLang="zh-CN" sz="2400" dirty="0"/>
              <a:t>re</a:t>
            </a:r>
            <a:r>
              <a:rPr lang="zh-CN" altLang="en-US" sz="2400" dirty="0"/>
              <a:t>的查询服务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1960" y="2838073"/>
            <a:ext cx="4608512" cy="29801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19163" y="1052513"/>
            <a:ext cx="710882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67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01613"/>
            <a:ext cx="1190625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Box 6"/>
          <p:cNvSpPr txBox="1">
            <a:spLocks noChangeArrowheads="1"/>
          </p:cNvSpPr>
          <p:nvPr/>
        </p:nvSpPr>
        <p:spPr bwMode="auto">
          <a:xfrm>
            <a:off x="1514475" y="333375"/>
            <a:ext cx="54340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4000" b="1">
                <a:solidFill>
                  <a:srgbClr val="0070C0"/>
                </a:solidFill>
              </a:rPr>
              <a:t>运行控制  </a:t>
            </a:r>
            <a:r>
              <a:rPr lang="en-US" altLang="zh-CN" sz="4000" b="1">
                <a:solidFill>
                  <a:srgbClr val="0070C0"/>
                </a:solidFill>
              </a:rPr>
              <a:t>Run Control</a:t>
            </a:r>
            <a:endParaRPr lang="en-US" altLang="zh-CN" sz="1800" b="1">
              <a:solidFill>
                <a:srgbClr val="0070C0"/>
              </a:solidFill>
            </a:endParaRPr>
          </a:p>
        </p:txBody>
      </p:sp>
      <p:pic>
        <p:nvPicPr>
          <p:cNvPr id="1126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6453188"/>
            <a:ext cx="7115175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70" name="TextBox 1"/>
          <p:cNvSpPr txBox="1">
            <a:spLocks noChangeArrowheads="1"/>
          </p:cNvSpPr>
          <p:nvPr/>
        </p:nvSpPr>
        <p:spPr bwMode="auto">
          <a:xfrm>
            <a:off x="2051050" y="6465888"/>
            <a:ext cx="48974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1">
                <a:solidFill>
                  <a:srgbClr val="0070C0"/>
                </a:solidFill>
              </a:rPr>
              <a:t>INSTITUTE OF HIGH ENERGY PHYSICS</a:t>
            </a:r>
            <a:endParaRPr lang="zh-CN" altLang="en-US" sz="1800" b="1">
              <a:solidFill>
                <a:srgbClr val="0070C0"/>
              </a:solidFill>
            </a:endParaRPr>
          </a:p>
        </p:txBody>
      </p:sp>
      <p:sp>
        <p:nvSpPr>
          <p:cNvPr id="11271" name="TextBox 1"/>
          <p:cNvSpPr txBox="1">
            <a:spLocks noChangeArrowheads="1"/>
          </p:cNvSpPr>
          <p:nvPr/>
        </p:nvSpPr>
        <p:spPr bwMode="auto">
          <a:xfrm>
            <a:off x="855663" y="4581525"/>
            <a:ext cx="748823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en-US" altLang="zh-CN" sz="2400" dirty="0" err="1"/>
              <a:t>Cmd</a:t>
            </a:r>
            <a:r>
              <a:rPr lang="zh-CN" altLang="en-US" sz="2400" dirty="0"/>
              <a:t>和</a:t>
            </a:r>
            <a:r>
              <a:rPr lang="en-US" altLang="zh-CN" sz="2400" dirty="0"/>
              <a:t>state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zh-CN" altLang="en-US" sz="2400" dirty="0"/>
              <a:t>调用</a:t>
            </a:r>
            <a:r>
              <a:rPr lang="en-US" altLang="zh-CN" sz="2400" dirty="0" err="1"/>
              <a:t>config</a:t>
            </a:r>
            <a:r>
              <a:rPr lang="en-US" altLang="zh-CN" sz="2400" dirty="0"/>
              <a:t>-service  </a:t>
            </a:r>
            <a:r>
              <a:rPr lang="en-US" altLang="zh-CN" sz="2400" dirty="0" err="1"/>
              <a:t>sr</a:t>
            </a:r>
            <a:r>
              <a:rPr lang="en-US" altLang="zh-CN" sz="2400" dirty="0"/>
              <a:t>-service  </a:t>
            </a:r>
            <a:r>
              <a:rPr lang="en-US" altLang="zh-CN" sz="2400" dirty="0" err="1"/>
              <a:t>pmg</a:t>
            </a:r>
            <a:r>
              <a:rPr lang="en-US" altLang="zh-CN" sz="2400" dirty="0"/>
              <a:t>-service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zh-CN" altLang="en-US" sz="2400" dirty="0"/>
              <a:t>全局一个，调用</a:t>
            </a:r>
            <a:r>
              <a:rPr lang="en-US" altLang="zh-CN" sz="2400" dirty="0"/>
              <a:t>PMG</a:t>
            </a:r>
            <a:r>
              <a:rPr lang="zh-CN" altLang="en-US" sz="2400" dirty="0"/>
              <a:t>服务启动、终止用户</a:t>
            </a:r>
            <a:r>
              <a:rPr lang="en-US" altLang="zh-CN" sz="2400" dirty="0"/>
              <a:t>APP</a:t>
            </a:r>
            <a:r>
              <a:rPr lang="zh-CN" altLang="en-US" sz="2400" dirty="0"/>
              <a:t>，控制框架软件和用户</a:t>
            </a:r>
            <a:r>
              <a:rPr lang="en-US" altLang="zh-CN" sz="2400" dirty="0"/>
              <a:t>APP</a:t>
            </a:r>
            <a:r>
              <a:rPr lang="zh-CN" altLang="en-US" sz="2400" dirty="0"/>
              <a:t>状态机跳转</a:t>
            </a:r>
            <a:endParaRPr lang="en-US" altLang="zh-CN" sz="2400" dirty="0"/>
          </a:p>
        </p:txBody>
      </p:sp>
      <p:sp>
        <p:nvSpPr>
          <p:cNvPr id="11272" name="灯片编号占位符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26FF4D2-4B86-4079-BFDD-A7E0691658EE}" type="slidenum">
              <a:rPr lang="zh-CN" altLang="en-US" sz="16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zh-CN" altLang="en-US" sz="1600">
              <a:solidFill>
                <a:srgbClr val="898989"/>
              </a:solidFill>
            </a:endParaRPr>
          </a:p>
        </p:txBody>
      </p:sp>
      <p:pic>
        <p:nvPicPr>
          <p:cNvPr id="11273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525" y="1135062"/>
            <a:ext cx="6913835" cy="3518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19163" y="1052513"/>
            <a:ext cx="710882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39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01613"/>
            <a:ext cx="1190625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Box 6"/>
          <p:cNvSpPr txBox="1">
            <a:spLocks noChangeArrowheads="1"/>
          </p:cNvSpPr>
          <p:nvPr/>
        </p:nvSpPr>
        <p:spPr bwMode="auto">
          <a:xfrm>
            <a:off x="1514475" y="333375"/>
            <a:ext cx="54340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4000" b="1">
                <a:solidFill>
                  <a:srgbClr val="0070C0"/>
                </a:solidFill>
              </a:rPr>
              <a:t>现状</a:t>
            </a:r>
            <a:endParaRPr lang="en-US" altLang="zh-CN" sz="1800" b="1">
              <a:solidFill>
                <a:srgbClr val="0070C0"/>
              </a:solidFill>
            </a:endParaRPr>
          </a:p>
        </p:txBody>
      </p:sp>
      <p:pic>
        <p:nvPicPr>
          <p:cNvPr id="1434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6453188"/>
            <a:ext cx="7115175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2" name="TextBox 1"/>
          <p:cNvSpPr txBox="1">
            <a:spLocks noChangeArrowheads="1"/>
          </p:cNvSpPr>
          <p:nvPr/>
        </p:nvSpPr>
        <p:spPr bwMode="auto">
          <a:xfrm>
            <a:off x="2051050" y="6465888"/>
            <a:ext cx="48974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1">
                <a:solidFill>
                  <a:srgbClr val="0070C0"/>
                </a:solidFill>
              </a:rPr>
              <a:t>INSTITUTE OF HIGH ENERGY PHYSICS</a:t>
            </a:r>
            <a:endParaRPr lang="zh-CN" altLang="en-US" sz="1800" b="1">
              <a:solidFill>
                <a:srgbClr val="0070C0"/>
              </a:solidFill>
            </a:endParaRPr>
          </a:p>
        </p:txBody>
      </p:sp>
      <p:sp>
        <p:nvSpPr>
          <p:cNvPr id="14343" name="TextBox 2"/>
          <p:cNvSpPr txBox="1">
            <a:spLocks noChangeArrowheads="1"/>
          </p:cNvSpPr>
          <p:nvPr/>
        </p:nvSpPr>
        <p:spPr bwMode="auto">
          <a:xfrm>
            <a:off x="676275" y="1125538"/>
            <a:ext cx="784860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zh-CN" altLang="en-US" sz="2000" dirty="0"/>
              <a:t>目前在线软件系统已完成</a:t>
            </a:r>
            <a:r>
              <a:rPr lang="zh-CN" altLang="en-US" sz="2000" dirty="0" smtClean="0">
                <a:solidFill>
                  <a:srgbClr val="FF0000"/>
                </a:solidFill>
              </a:rPr>
              <a:t>单机</a:t>
            </a:r>
            <a:r>
              <a:rPr lang="zh-CN" altLang="en-US" sz="2000" dirty="0" smtClean="0"/>
              <a:t>下核心</a:t>
            </a:r>
            <a:r>
              <a:rPr lang="zh-CN" altLang="en-US" sz="2000" dirty="0"/>
              <a:t>模块的初步功能实现，可以配合数据流部分完成基本的运行控制和状态显示  </a:t>
            </a:r>
            <a:endParaRPr lang="en-US" altLang="zh-CN" sz="2000" dirty="0"/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l"/>
            </a:pPr>
            <a:endParaRPr lang="en-US" altLang="zh-CN" sz="1800" dirty="0"/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l"/>
            </a:pPr>
            <a:endParaRPr lang="zh-CN" altLang="en-US" sz="1800" dirty="0"/>
          </a:p>
        </p:txBody>
      </p:sp>
      <p:sp>
        <p:nvSpPr>
          <p:cNvPr id="14344" name="灯片编号占位符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181617-D84C-4A58-ACF6-3128653B089B}" type="slidenum">
              <a:rPr lang="zh-CN" altLang="en-US" sz="16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zh-CN" altLang="en-US" sz="1600">
              <a:solidFill>
                <a:srgbClr val="898989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14352" y="2157412"/>
            <a:ext cx="4418012" cy="43084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altLang="zh-CN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 eaLnBrk="1" hangingPunct="1">
              <a:defRPr/>
            </a:pPr>
            <a:endParaRPr lang="en-US" altLang="zh-CN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 eaLnBrk="1" hangingPunct="1">
              <a:defRPr/>
            </a:pPr>
            <a:endParaRPr lang="en-US" altLang="zh-CN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 eaLnBrk="1" hangingPunct="1">
              <a:defRPr/>
            </a:pPr>
            <a:endParaRPr lang="en-US" altLang="zh-CN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 eaLnBrk="1" hangingPunct="1">
              <a:defRPr/>
            </a:pPr>
            <a:endParaRPr lang="en-US" altLang="zh-CN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 eaLnBrk="1" hangingPunct="1">
              <a:defRPr/>
            </a:pPr>
            <a:endParaRPr lang="en-US" altLang="zh-CN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 eaLnBrk="1" hangingPunct="1">
              <a:defRPr/>
            </a:pPr>
            <a:endParaRPr lang="en-US" altLang="zh-CN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 eaLnBrk="1" hangingPunct="1">
              <a:defRPr/>
            </a:pPr>
            <a:endParaRPr lang="en-US" altLang="zh-CN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 eaLnBrk="1" hangingPunct="1">
              <a:defRPr/>
            </a:pPr>
            <a:endParaRPr lang="en-US" altLang="zh-CN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 eaLnBrk="1" hangingPunct="1">
              <a:defRPr/>
            </a:pPr>
            <a:endParaRPr lang="en-US" altLang="zh-CN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 eaLnBrk="1" hangingPunct="1">
              <a:defRPr/>
            </a:pPr>
            <a:endParaRPr lang="en-US" altLang="zh-CN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 eaLnBrk="1" hangingPunct="1">
              <a:defRPr/>
            </a:pPr>
            <a:endParaRPr lang="en-US" altLang="zh-CN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 eaLnBrk="1" hangingPunct="1">
              <a:defRPr/>
            </a:pPr>
            <a:endParaRPr lang="en-US" altLang="zh-CN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 eaLnBrk="1" hangingPunct="1">
              <a:defRPr/>
            </a:pPr>
            <a:endParaRPr lang="en-US" altLang="zh-CN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zh-CN" sz="2000" dirty="0">
                <a:solidFill>
                  <a:schemeClr val="tx1"/>
                </a:solidFill>
              </a:rPr>
              <a:t>WCDA</a:t>
            </a:r>
            <a:r>
              <a:rPr lang="zh-CN" altLang="en-US" sz="2000" dirty="0">
                <a:solidFill>
                  <a:schemeClr val="tx1"/>
                </a:solidFill>
              </a:rPr>
              <a:t>验证实验</a:t>
            </a:r>
            <a:r>
              <a:rPr lang="en-US" altLang="zh-CN" sz="2000" dirty="0">
                <a:solidFill>
                  <a:schemeClr val="tx1"/>
                </a:solidFill>
              </a:rPr>
              <a:t>@</a:t>
            </a:r>
            <a:r>
              <a:rPr lang="zh-CN" altLang="en-US" sz="2000" dirty="0">
                <a:solidFill>
                  <a:schemeClr val="tx1"/>
                </a:solidFill>
              </a:rPr>
              <a:t>中科大</a:t>
            </a:r>
          </a:p>
        </p:txBody>
      </p:sp>
      <p:pic>
        <p:nvPicPr>
          <p:cNvPr id="14346" name="Picture 12" descr="C:\Users\lijin\Desktop\V((R]GJC92TDP@DV(R4P8Q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2217415"/>
            <a:ext cx="428625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5018088" y="2132856"/>
            <a:ext cx="3582987" cy="43330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altLang="zh-CN" dirty="0"/>
          </a:p>
          <a:p>
            <a:pPr eaLnBrk="1" hangingPunct="1">
              <a:defRPr/>
            </a:pPr>
            <a:r>
              <a:rPr lang="en-US" altLang="zh-CN" sz="2000" dirty="0">
                <a:solidFill>
                  <a:schemeClr val="tx1"/>
                </a:solidFill>
              </a:rPr>
              <a:t>WCDA</a:t>
            </a:r>
            <a:r>
              <a:rPr lang="zh-CN" altLang="en-US" sz="2000" dirty="0">
                <a:solidFill>
                  <a:schemeClr val="tx1"/>
                </a:solidFill>
              </a:rPr>
              <a:t>电子学调试</a:t>
            </a:r>
            <a:r>
              <a:rPr lang="en-US" altLang="zh-CN" sz="2000" dirty="0">
                <a:solidFill>
                  <a:schemeClr val="tx1"/>
                </a:solidFill>
              </a:rPr>
              <a:t>@</a:t>
            </a:r>
            <a:r>
              <a:rPr lang="zh-CN" altLang="en-US" sz="2000" dirty="0">
                <a:solidFill>
                  <a:schemeClr val="tx1"/>
                </a:solidFill>
              </a:rPr>
              <a:t>高能所</a:t>
            </a:r>
          </a:p>
        </p:txBody>
      </p:sp>
      <p:pic>
        <p:nvPicPr>
          <p:cNvPr id="14348" name="图片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3849043"/>
            <a:ext cx="3686175" cy="2243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9" name="图片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350" y="2204864"/>
            <a:ext cx="3430588" cy="202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矩形 8"/>
          <p:cNvSpPr/>
          <p:nvPr/>
        </p:nvSpPr>
        <p:spPr>
          <a:xfrm>
            <a:off x="508940" y="1764496"/>
            <a:ext cx="8092135" cy="33496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zh-CN" altLang="en-US" sz="2000" dirty="0">
                <a:solidFill>
                  <a:schemeClr val="tx1"/>
                </a:solidFill>
              </a:rPr>
              <a:t>已在</a:t>
            </a:r>
            <a:r>
              <a:rPr lang="en-US" altLang="zh-CN" sz="2000" dirty="0">
                <a:solidFill>
                  <a:schemeClr val="tx1"/>
                </a:solidFill>
              </a:rPr>
              <a:t>LHAASO-WCDA</a:t>
            </a:r>
            <a:r>
              <a:rPr lang="zh-CN" altLang="en-US" sz="2000" dirty="0">
                <a:solidFill>
                  <a:schemeClr val="tx1"/>
                </a:solidFill>
              </a:rPr>
              <a:t>测试试验中使用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19163" y="1052513"/>
            <a:ext cx="710882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3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01613"/>
            <a:ext cx="1190625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Box 6"/>
          <p:cNvSpPr txBox="1">
            <a:spLocks noChangeArrowheads="1"/>
          </p:cNvSpPr>
          <p:nvPr/>
        </p:nvSpPr>
        <p:spPr bwMode="auto">
          <a:xfrm>
            <a:off x="1514475" y="333375"/>
            <a:ext cx="54340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4000" b="1" dirty="0">
                <a:solidFill>
                  <a:srgbClr val="0070C0"/>
                </a:solidFill>
              </a:rPr>
              <a:t>未来</a:t>
            </a:r>
            <a:r>
              <a:rPr lang="zh-CN" altLang="en-US" sz="4000" b="1" dirty="0" smtClean="0">
                <a:solidFill>
                  <a:srgbClr val="0070C0"/>
                </a:solidFill>
              </a:rPr>
              <a:t>规划</a:t>
            </a:r>
            <a:endParaRPr lang="en-US" altLang="zh-CN" sz="1800" b="1" dirty="0">
              <a:solidFill>
                <a:srgbClr val="0070C0"/>
              </a:solidFill>
            </a:endParaRPr>
          </a:p>
        </p:txBody>
      </p:sp>
      <p:pic>
        <p:nvPicPr>
          <p:cNvPr id="1536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6453188"/>
            <a:ext cx="7115175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6" name="TextBox 1"/>
          <p:cNvSpPr txBox="1">
            <a:spLocks noChangeArrowheads="1"/>
          </p:cNvSpPr>
          <p:nvPr/>
        </p:nvSpPr>
        <p:spPr bwMode="auto">
          <a:xfrm>
            <a:off x="2051050" y="6465888"/>
            <a:ext cx="48974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1">
                <a:solidFill>
                  <a:srgbClr val="0070C0"/>
                </a:solidFill>
              </a:rPr>
              <a:t>INSTITUTE OF HIGH ENERGY PHYSICS</a:t>
            </a:r>
            <a:endParaRPr lang="zh-CN" altLang="en-US" sz="1800" b="1">
              <a:solidFill>
                <a:srgbClr val="0070C0"/>
              </a:solidFill>
            </a:endParaRPr>
          </a:p>
        </p:txBody>
      </p:sp>
      <p:sp>
        <p:nvSpPr>
          <p:cNvPr id="16391" name="TextBox 2"/>
          <p:cNvSpPr txBox="1">
            <a:spLocks noChangeArrowheads="1"/>
          </p:cNvSpPr>
          <p:nvPr/>
        </p:nvSpPr>
        <p:spPr bwMode="auto">
          <a:xfrm>
            <a:off x="676275" y="1403350"/>
            <a:ext cx="7848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marL="0" indent="0" eaLnBrk="1" hangingPunct="1">
              <a:spcBef>
                <a:spcPct val="0"/>
              </a:spcBef>
              <a:buFont typeface="Arial" charset="0"/>
              <a:buNone/>
              <a:defRPr/>
            </a:pPr>
            <a:endParaRPr lang="en-US" altLang="zh-CN" sz="1800" dirty="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Char char="l"/>
              <a:defRPr/>
            </a:pPr>
            <a:endParaRPr lang="zh-CN" altLang="en-US" sz="1800" dirty="0" smtClean="0"/>
          </a:p>
        </p:txBody>
      </p:sp>
      <p:sp>
        <p:nvSpPr>
          <p:cNvPr id="15368" name="灯片编号占位符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09B6FF-BC3B-469C-AC13-A03BF09D7241}" type="slidenum">
              <a:rPr lang="zh-CN" altLang="en-US" sz="16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zh-CN" altLang="en-US" sz="1600">
              <a:solidFill>
                <a:srgbClr val="898989"/>
              </a:solidFill>
            </a:endParaRPr>
          </a:p>
        </p:txBody>
      </p:sp>
      <p:sp>
        <p:nvSpPr>
          <p:cNvPr id="15369" name="TextBox 2"/>
          <p:cNvSpPr txBox="1">
            <a:spLocks noChangeArrowheads="1"/>
          </p:cNvSpPr>
          <p:nvPr/>
        </p:nvSpPr>
        <p:spPr bwMode="auto">
          <a:xfrm>
            <a:off x="1042988" y="4293096"/>
            <a:ext cx="4824412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zh-CN" altLang="en-US" sz="2000" dirty="0"/>
              <a:t>模块功能优化和性能</a:t>
            </a:r>
            <a:r>
              <a:rPr lang="zh-CN" altLang="en-US" sz="2000" dirty="0" smtClean="0"/>
              <a:t>测试</a:t>
            </a:r>
            <a:endParaRPr lang="en-US" altLang="zh-CN" sz="2000" dirty="0"/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zh-CN" altLang="en-US" sz="2000" dirty="0" smtClean="0"/>
              <a:t>多机实现和部署测试</a:t>
            </a:r>
            <a:endParaRPr lang="en-US" altLang="zh-CN" sz="2000" dirty="0" smtClean="0"/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zh-CN" altLang="en-US" sz="2000" dirty="0" smtClean="0"/>
              <a:t>跨语言、跨平台支持 </a:t>
            </a:r>
            <a:r>
              <a:rPr lang="en-US" altLang="zh-CN" sz="2000" dirty="0" smtClean="0"/>
              <a:t>java web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zh-CN" altLang="en-US" sz="2000" dirty="0"/>
              <a:t>高</a:t>
            </a:r>
            <a:r>
              <a:rPr lang="zh-CN" altLang="en-US" sz="2000" dirty="0" smtClean="0"/>
              <a:t>可用</a:t>
            </a:r>
            <a:r>
              <a:rPr lang="en-US" altLang="zh-CN" sz="2000" dirty="0" smtClean="0"/>
              <a:t>HA</a:t>
            </a:r>
            <a:r>
              <a:rPr lang="zh-CN" altLang="en-US" sz="2000" dirty="0" smtClean="0"/>
              <a:t>设计</a:t>
            </a:r>
            <a:endParaRPr lang="en-US" altLang="zh-CN" sz="2000" dirty="0"/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zh-CN" altLang="en-US" sz="2000" dirty="0"/>
              <a:t>。。。</a:t>
            </a:r>
          </a:p>
        </p:txBody>
      </p:sp>
      <p:pic>
        <p:nvPicPr>
          <p:cNvPr id="15370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68413"/>
            <a:ext cx="7346950" cy="282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19163" y="904875"/>
            <a:ext cx="710882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87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1728787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Box 6"/>
          <p:cNvSpPr txBox="1">
            <a:spLocks noChangeArrowheads="1"/>
          </p:cNvSpPr>
          <p:nvPr/>
        </p:nvSpPr>
        <p:spPr bwMode="auto">
          <a:xfrm>
            <a:off x="2051050" y="333375"/>
            <a:ext cx="48974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rgbClr val="0070C0"/>
                </a:solidFill>
              </a:rPr>
              <a:t>中国科学院高能物理研究所</a:t>
            </a:r>
            <a:endParaRPr lang="en-US" altLang="zh-CN" sz="1800" b="1">
              <a:solidFill>
                <a:srgbClr val="0070C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1">
                <a:solidFill>
                  <a:srgbClr val="0070C0"/>
                </a:solidFill>
              </a:rPr>
              <a:t>INSTITUTE OF HIGH ENERGY PHYSICS</a:t>
            </a:r>
            <a:endParaRPr lang="zh-CN" altLang="en-US" sz="1800" b="1">
              <a:solidFill>
                <a:srgbClr val="0070C0"/>
              </a:solidFill>
            </a:endParaRPr>
          </a:p>
        </p:txBody>
      </p:sp>
      <p:sp>
        <p:nvSpPr>
          <p:cNvPr id="2055" name="TextBox 9"/>
          <p:cNvSpPr txBox="1">
            <a:spLocks noChangeArrowheads="1"/>
          </p:cNvSpPr>
          <p:nvPr/>
        </p:nvSpPr>
        <p:spPr bwMode="auto">
          <a:xfrm>
            <a:off x="0" y="2349500"/>
            <a:ext cx="9144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6000" b="1" dirty="0" smtClean="0">
                <a:solidFill>
                  <a:schemeClr val="tx2"/>
                </a:solidFill>
                <a:latin typeface="+mj-ea"/>
                <a:ea typeface="+mj-ea"/>
              </a:rPr>
              <a:t> </a:t>
            </a:r>
            <a:r>
              <a:rPr lang="en-US" altLang="zh-CN" sz="60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Thank  you</a:t>
            </a:r>
            <a:r>
              <a:rPr lang="zh-CN" altLang="en-US" sz="6000" b="1" dirty="0" smtClean="0">
                <a:solidFill>
                  <a:schemeClr val="tx2"/>
                </a:solidFill>
                <a:latin typeface="+mj-ea"/>
                <a:ea typeface="+mj-ea"/>
              </a:rPr>
              <a:t>！</a:t>
            </a:r>
            <a:endParaRPr lang="zh-CN" altLang="en-US" sz="3600" b="1" dirty="0" smtClean="0">
              <a:latin typeface="+mj-ea"/>
              <a:ea typeface="+mj-ea"/>
            </a:endParaRPr>
          </a:p>
        </p:txBody>
      </p:sp>
      <p:pic>
        <p:nvPicPr>
          <p:cNvPr id="16390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6440488"/>
            <a:ext cx="7115175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91" name="TextBox 1"/>
          <p:cNvSpPr txBox="1">
            <a:spLocks noChangeArrowheads="1"/>
          </p:cNvSpPr>
          <p:nvPr/>
        </p:nvSpPr>
        <p:spPr bwMode="auto">
          <a:xfrm>
            <a:off x="2051050" y="6465888"/>
            <a:ext cx="48974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1">
                <a:solidFill>
                  <a:srgbClr val="0070C0"/>
                </a:solidFill>
              </a:rPr>
              <a:t>INSTITUTE OF HIGH ENERGY PHYSICS</a:t>
            </a:r>
            <a:endParaRPr lang="zh-CN" altLang="en-US" sz="1800" b="1">
              <a:solidFill>
                <a:srgbClr val="0070C0"/>
              </a:solidFill>
            </a:endParaRPr>
          </a:p>
        </p:txBody>
      </p:sp>
      <p:sp>
        <p:nvSpPr>
          <p:cNvPr id="16392" name="灯片编号占位符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0E65671-8E81-4487-A10E-0820F257DE89}" type="slidenum">
              <a:rPr lang="zh-CN" altLang="en-US" sz="16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zh-CN" altLang="en-US" sz="16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19163" y="1052513"/>
            <a:ext cx="710882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01613"/>
            <a:ext cx="1190625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1514475" y="333375"/>
            <a:ext cx="54340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4000" b="1" dirty="0" smtClean="0">
                <a:solidFill>
                  <a:srgbClr val="0070C0"/>
                </a:solidFill>
              </a:rPr>
              <a:t>Outline</a:t>
            </a:r>
            <a:endParaRPr lang="en-US" altLang="zh-CN" sz="1800" b="1" dirty="0">
              <a:solidFill>
                <a:srgbClr val="0070C0"/>
              </a:solidFill>
            </a:endParaRPr>
          </a:p>
        </p:txBody>
      </p:sp>
      <p:pic>
        <p:nvPicPr>
          <p:cNvPr id="307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6453188"/>
            <a:ext cx="7115175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8" name="TextBox 1"/>
          <p:cNvSpPr txBox="1">
            <a:spLocks noChangeArrowheads="1"/>
          </p:cNvSpPr>
          <p:nvPr/>
        </p:nvSpPr>
        <p:spPr bwMode="auto">
          <a:xfrm>
            <a:off x="2051050" y="6465888"/>
            <a:ext cx="48974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1">
                <a:solidFill>
                  <a:srgbClr val="0070C0"/>
                </a:solidFill>
              </a:rPr>
              <a:t>INSTITUTE OF HIGH ENERGY PHYSICS</a:t>
            </a:r>
            <a:endParaRPr lang="zh-CN" altLang="en-US" sz="1800" b="1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9163" y="1557338"/>
            <a:ext cx="7108825" cy="2246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buClr>
                <a:srgbClr val="0E308E"/>
              </a:buClr>
              <a:buSzPct val="76000"/>
              <a:defRPr/>
            </a:pPr>
            <a:endParaRPr lang="en-US" altLang="zh-CN" sz="2800" dirty="0">
              <a:latin typeface="+mj-ea"/>
              <a:ea typeface="+mj-ea"/>
            </a:endParaRPr>
          </a:p>
          <a:p>
            <a:pPr marL="285750" indent="-285750" eaLnBrk="1" hangingPunct="1">
              <a:buClr>
                <a:srgbClr val="0E308E"/>
              </a:buClr>
              <a:buSzPct val="76000"/>
              <a:buFont typeface="Wingdings" panose="05000000000000000000" pitchFamily="2" charset="2"/>
              <a:buChar char="l"/>
              <a:defRPr/>
            </a:pPr>
            <a:r>
              <a:rPr lang="zh-CN" altLang="en-US" sz="2800" dirty="0">
                <a:latin typeface="+mj-ea"/>
                <a:ea typeface="+mj-ea"/>
              </a:rPr>
              <a:t>背景</a:t>
            </a:r>
            <a:endParaRPr lang="en-US" altLang="zh-CN" sz="2800" dirty="0">
              <a:latin typeface="+mj-ea"/>
              <a:ea typeface="+mj-ea"/>
            </a:endParaRPr>
          </a:p>
          <a:p>
            <a:pPr marL="285750" indent="-285750" eaLnBrk="1" hangingPunct="1">
              <a:buClr>
                <a:srgbClr val="0E308E"/>
              </a:buClr>
              <a:buSzPct val="76000"/>
              <a:buFont typeface="Wingdings" panose="05000000000000000000" pitchFamily="2" charset="2"/>
              <a:buChar char="l"/>
              <a:defRPr/>
            </a:pPr>
            <a:r>
              <a:rPr lang="zh-CN" altLang="en-US" sz="2800" dirty="0">
                <a:latin typeface="+mj-ea"/>
                <a:ea typeface="+mj-ea"/>
              </a:rPr>
              <a:t>设计目标</a:t>
            </a:r>
            <a:endParaRPr lang="en-US" altLang="zh-CN" sz="2800" dirty="0">
              <a:latin typeface="+mj-ea"/>
              <a:ea typeface="+mj-ea"/>
            </a:endParaRPr>
          </a:p>
          <a:p>
            <a:pPr marL="285750" indent="-285750" eaLnBrk="1" hangingPunct="1">
              <a:buClr>
                <a:srgbClr val="0E308E"/>
              </a:buClr>
              <a:buSzPct val="76000"/>
              <a:buFont typeface="Wingdings" panose="05000000000000000000" pitchFamily="2" charset="2"/>
              <a:buChar char="l"/>
              <a:defRPr/>
            </a:pPr>
            <a:r>
              <a:rPr lang="zh-CN" altLang="en-US" sz="2800" dirty="0">
                <a:latin typeface="+mj-ea"/>
                <a:ea typeface="+mj-ea"/>
              </a:rPr>
              <a:t>架构介绍</a:t>
            </a:r>
            <a:endParaRPr lang="en-US" altLang="zh-CN" sz="2800" dirty="0">
              <a:latin typeface="+mj-ea"/>
              <a:ea typeface="+mj-ea"/>
            </a:endParaRPr>
          </a:p>
          <a:p>
            <a:pPr marL="285750" indent="-285750" eaLnBrk="1" hangingPunct="1">
              <a:buClr>
                <a:srgbClr val="0E308E"/>
              </a:buClr>
              <a:buSzPct val="76000"/>
              <a:buFont typeface="Wingdings" panose="05000000000000000000" pitchFamily="2" charset="2"/>
              <a:buChar char="l"/>
              <a:defRPr/>
            </a:pPr>
            <a:r>
              <a:rPr lang="zh-CN" altLang="en-US" sz="2800" dirty="0">
                <a:latin typeface="+mj-ea"/>
                <a:ea typeface="+mj-ea"/>
              </a:rPr>
              <a:t>现状和未来规划</a:t>
            </a:r>
            <a:endParaRPr lang="en-US" altLang="zh-CN" sz="2800" dirty="0">
              <a:latin typeface="+mj-ea"/>
              <a:ea typeface="+mj-ea"/>
            </a:endParaRPr>
          </a:p>
        </p:txBody>
      </p:sp>
      <p:sp>
        <p:nvSpPr>
          <p:cNvPr id="3080" name="灯片编号占位符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0A68C11-7AFD-4495-97AD-AEB17D46B4E0}" type="slidenum">
              <a:rPr lang="zh-CN" altLang="en-US" sz="16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zh-CN" altLang="en-US" sz="16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19163" y="1052513"/>
            <a:ext cx="710882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9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01613"/>
            <a:ext cx="1190625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Box 6"/>
          <p:cNvSpPr txBox="1">
            <a:spLocks noChangeArrowheads="1"/>
          </p:cNvSpPr>
          <p:nvPr/>
        </p:nvSpPr>
        <p:spPr bwMode="auto">
          <a:xfrm>
            <a:off x="1514475" y="333375"/>
            <a:ext cx="54340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4000" b="1" dirty="0">
                <a:solidFill>
                  <a:srgbClr val="0070C0"/>
                </a:solidFill>
              </a:rPr>
              <a:t>背景</a:t>
            </a:r>
            <a:endParaRPr lang="en-US" altLang="zh-CN" sz="1800" b="1" dirty="0">
              <a:solidFill>
                <a:srgbClr val="0070C0"/>
              </a:solidFill>
            </a:endParaRPr>
          </a:p>
        </p:txBody>
      </p:sp>
      <p:pic>
        <p:nvPicPr>
          <p:cNvPr id="410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6453188"/>
            <a:ext cx="7115175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2" name="TextBox 1"/>
          <p:cNvSpPr txBox="1">
            <a:spLocks noChangeArrowheads="1"/>
          </p:cNvSpPr>
          <p:nvPr/>
        </p:nvSpPr>
        <p:spPr bwMode="auto">
          <a:xfrm>
            <a:off x="2051050" y="6465888"/>
            <a:ext cx="48974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1">
                <a:solidFill>
                  <a:srgbClr val="0070C0"/>
                </a:solidFill>
              </a:rPr>
              <a:t>INSTITUTE OF HIGH ENERGY PHYSICS</a:t>
            </a:r>
            <a:endParaRPr lang="zh-CN" altLang="en-US" sz="1800" b="1">
              <a:solidFill>
                <a:srgbClr val="0070C0"/>
              </a:solidFill>
            </a:endParaRPr>
          </a:p>
        </p:txBody>
      </p:sp>
      <p:sp>
        <p:nvSpPr>
          <p:cNvPr id="4103" name="灯片编号占位符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BBC89EB-7DA9-4C53-BD62-9D82053E333B}" type="slidenum">
              <a:rPr lang="zh-CN" altLang="en-US" sz="16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zh-CN" altLang="en-US" sz="1600">
              <a:solidFill>
                <a:srgbClr val="898989"/>
              </a:solidFill>
            </a:endParaRPr>
          </a:p>
        </p:txBody>
      </p:sp>
      <p:graphicFrame>
        <p:nvGraphicFramePr>
          <p:cNvPr id="3" name="图示 2"/>
          <p:cNvGraphicFramePr/>
          <p:nvPr>
            <p:extLst>
              <p:ext uri="{D42A27DB-BD31-4B8C-83A1-F6EECF244321}">
                <p14:modId xmlns:p14="http://schemas.microsoft.com/office/powerpoint/2010/main" val="670908623"/>
              </p:ext>
            </p:extLst>
          </p:nvPr>
        </p:nvGraphicFramePr>
        <p:xfrm>
          <a:off x="827584" y="1196752"/>
          <a:ext cx="7488832" cy="5148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19163" y="1052513"/>
            <a:ext cx="710882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3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01613"/>
            <a:ext cx="1190625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Box 6"/>
          <p:cNvSpPr txBox="1">
            <a:spLocks noChangeArrowheads="1"/>
          </p:cNvSpPr>
          <p:nvPr/>
        </p:nvSpPr>
        <p:spPr bwMode="auto">
          <a:xfrm>
            <a:off x="1514475" y="333375"/>
            <a:ext cx="54340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4000" b="1" dirty="0">
                <a:solidFill>
                  <a:srgbClr val="0070C0"/>
                </a:solidFill>
              </a:rPr>
              <a:t>背景</a:t>
            </a:r>
            <a:endParaRPr lang="en-US" altLang="zh-CN" sz="1800" b="1" dirty="0">
              <a:solidFill>
                <a:srgbClr val="0070C0"/>
              </a:solidFill>
            </a:endParaRPr>
          </a:p>
        </p:txBody>
      </p:sp>
      <p:pic>
        <p:nvPicPr>
          <p:cNvPr id="512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6453188"/>
            <a:ext cx="7115175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6" name="TextBox 1"/>
          <p:cNvSpPr txBox="1">
            <a:spLocks noChangeArrowheads="1"/>
          </p:cNvSpPr>
          <p:nvPr/>
        </p:nvSpPr>
        <p:spPr bwMode="auto">
          <a:xfrm>
            <a:off x="2051050" y="6465888"/>
            <a:ext cx="48974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1">
                <a:solidFill>
                  <a:srgbClr val="0070C0"/>
                </a:solidFill>
              </a:rPr>
              <a:t>INSTITUTE OF HIGH ENERGY PHYSICS</a:t>
            </a:r>
            <a:endParaRPr lang="zh-CN" altLang="en-US" sz="1800" b="1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650" y="1052513"/>
            <a:ext cx="7402513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eaLnBrk="1" hangingPunct="1">
              <a:lnSpc>
                <a:spcPct val="150000"/>
              </a:lnSpc>
              <a:buClr>
                <a:srgbClr val="0E308E"/>
              </a:buClr>
              <a:buFont typeface="Wingdings" panose="05000000000000000000" pitchFamily="2" charset="2"/>
              <a:buChar char="l"/>
              <a:defRPr/>
            </a:pPr>
            <a:r>
              <a:rPr lang="en-US" altLang="zh-CN" sz="2400" dirty="0">
                <a:solidFill>
                  <a:srgbClr val="000000"/>
                </a:solidFill>
                <a:ea typeface="宋体" charset="-122"/>
              </a:rPr>
              <a:t>ATLAS</a:t>
            </a:r>
            <a:r>
              <a:rPr lang="zh-CN" altLang="en-US" sz="2400" dirty="0">
                <a:solidFill>
                  <a:srgbClr val="000000"/>
                </a:solidFill>
                <a:ea typeface="宋体" charset="-122"/>
              </a:rPr>
              <a:t>开发使用功能全面且强大的</a:t>
            </a:r>
            <a:r>
              <a:rPr lang="en-US" altLang="zh-CN" sz="2400" dirty="0" smtClean="0">
                <a:solidFill>
                  <a:srgbClr val="000000"/>
                </a:solidFill>
                <a:ea typeface="宋体" charset="-122"/>
              </a:rPr>
              <a:t>TDAQ</a:t>
            </a:r>
            <a:r>
              <a:rPr lang="zh-CN" altLang="en-US" sz="2400" dirty="0" smtClean="0">
                <a:solidFill>
                  <a:srgbClr val="000000"/>
                </a:solidFill>
                <a:ea typeface="宋体" charset="-122"/>
              </a:rPr>
              <a:t>分布式软件</a:t>
            </a:r>
            <a:endParaRPr lang="en-US" altLang="zh-CN" sz="2400" dirty="0">
              <a:solidFill>
                <a:srgbClr val="000000"/>
              </a:solidFill>
              <a:ea typeface="宋体" charset="-122"/>
            </a:endParaRPr>
          </a:p>
          <a:p>
            <a:pPr marL="742950" lvl="1" indent="-285750" eaLnBrk="1" hangingPunct="1">
              <a:lnSpc>
                <a:spcPct val="150000"/>
              </a:lnSpc>
              <a:buClr>
                <a:srgbClr val="000099"/>
              </a:buClr>
              <a:buFont typeface="Wingdings" panose="05000000000000000000" pitchFamily="2" charset="2"/>
              <a:buChar char="l"/>
              <a:defRPr/>
            </a:pPr>
            <a:r>
              <a:rPr lang="zh-CN" altLang="en-US" sz="2000" dirty="0">
                <a:solidFill>
                  <a:srgbClr val="000000"/>
                </a:solidFill>
                <a:ea typeface="宋体" charset="-122"/>
              </a:rPr>
              <a:t>大亚湾中微子实验和</a:t>
            </a:r>
            <a:r>
              <a:rPr lang="en-US" altLang="zh-CN" sz="2000" dirty="0">
                <a:solidFill>
                  <a:srgbClr val="000000"/>
                </a:solidFill>
                <a:ea typeface="宋体" charset="-122"/>
              </a:rPr>
              <a:t>BESIII </a:t>
            </a:r>
            <a:r>
              <a:rPr lang="zh-CN" altLang="en-US" sz="2000" dirty="0">
                <a:solidFill>
                  <a:srgbClr val="000000"/>
                </a:solidFill>
                <a:ea typeface="宋体" charset="-122"/>
              </a:rPr>
              <a:t>的</a:t>
            </a:r>
            <a:r>
              <a:rPr lang="en-US" altLang="zh-CN" sz="2000" dirty="0">
                <a:solidFill>
                  <a:srgbClr val="000000"/>
                </a:solidFill>
                <a:ea typeface="宋体" charset="-122"/>
              </a:rPr>
              <a:t>DAQ</a:t>
            </a:r>
            <a:r>
              <a:rPr lang="zh-CN" altLang="en-US" sz="2000" dirty="0">
                <a:solidFill>
                  <a:srgbClr val="000000"/>
                </a:solidFill>
                <a:ea typeface="宋体" charset="-122"/>
              </a:rPr>
              <a:t>都使用了</a:t>
            </a:r>
            <a:r>
              <a:rPr lang="en-US" altLang="zh-CN" sz="2000" dirty="0">
                <a:solidFill>
                  <a:srgbClr val="000000"/>
                </a:solidFill>
                <a:ea typeface="宋体" charset="-122"/>
              </a:rPr>
              <a:t>TDAQ</a:t>
            </a:r>
            <a:r>
              <a:rPr lang="zh-CN" altLang="en-US" sz="2000" dirty="0">
                <a:solidFill>
                  <a:srgbClr val="000000"/>
                </a:solidFill>
                <a:ea typeface="宋体" charset="-122"/>
              </a:rPr>
              <a:t>框架</a:t>
            </a:r>
            <a:endParaRPr lang="en-US" altLang="zh-CN" sz="2000" dirty="0">
              <a:solidFill>
                <a:srgbClr val="000000"/>
              </a:solidFill>
              <a:ea typeface="宋体" charset="-122"/>
            </a:endParaRPr>
          </a:p>
          <a:p>
            <a:pPr eaLnBrk="1" hangingPunct="1">
              <a:lnSpc>
                <a:spcPct val="150000"/>
              </a:lnSpc>
              <a:buSzPct val="76000"/>
              <a:defRPr/>
            </a:pPr>
            <a:r>
              <a:rPr lang="zh-CN" altLang="en-US" dirty="0">
                <a:solidFill>
                  <a:srgbClr val="000000"/>
                </a:solidFill>
                <a:ea typeface="宋体" charset="-122"/>
              </a:rPr>
              <a:t>                                             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数据流部分：根据具体的实验需求重写</a:t>
            </a:r>
            <a:endParaRPr lang="en-US" altLang="zh-CN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dirty="0">
                <a:solidFill>
                  <a:srgbClr val="000000"/>
                </a:solidFill>
                <a:ea typeface="宋体" charset="-122"/>
              </a:rPr>
              <a:t>                                            </a:t>
            </a:r>
            <a:r>
              <a:rPr lang="en-US" altLang="zh-CN" dirty="0" smtClean="0">
                <a:solidFill>
                  <a:srgbClr val="000000"/>
                </a:solidFill>
                <a:ea typeface="宋体" charset="-122"/>
              </a:rPr>
              <a:t> </a:t>
            </a:r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在线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软件部分：重用了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ATLAS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的相关组件</a:t>
            </a:r>
            <a:endParaRPr lang="en-US" altLang="zh-CN" dirty="0">
              <a:solidFill>
                <a:srgbClr val="000000"/>
              </a:solidFill>
              <a:ea typeface="宋体" charset="-122"/>
            </a:endParaRPr>
          </a:p>
          <a:p>
            <a:pPr marL="742950" lvl="1" indent="-285750" eaLnBrk="1" hangingPunct="1">
              <a:lnSpc>
                <a:spcPct val="150000"/>
              </a:lnSpc>
              <a:buClr>
                <a:srgbClr val="0E308E"/>
              </a:buClr>
              <a:buFont typeface="Wingdings" panose="05000000000000000000" pitchFamily="2" charset="2"/>
              <a:buChar char="l"/>
              <a:defRPr/>
            </a:pPr>
            <a:r>
              <a:rPr lang="zh-CN" altLang="en-US" sz="2000" dirty="0">
                <a:solidFill>
                  <a:srgbClr val="000000"/>
                </a:solidFill>
                <a:ea typeface="宋体" charset="-122"/>
              </a:rPr>
              <a:t>采用</a:t>
            </a:r>
            <a:r>
              <a:rPr lang="en-US" altLang="zh-CN" sz="2000" dirty="0">
                <a:solidFill>
                  <a:srgbClr val="000000"/>
                </a:solidFill>
                <a:ea typeface="宋体" charset="-122"/>
              </a:rPr>
              <a:t>CORBA</a:t>
            </a:r>
            <a:r>
              <a:rPr lang="zh-CN" altLang="en-US" sz="2000" dirty="0">
                <a:solidFill>
                  <a:srgbClr val="000000"/>
                </a:solidFill>
                <a:ea typeface="宋体" charset="-122"/>
              </a:rPr>
              <a:t>作为底层的通信协议</a:t>
            </a:r>
            <a:endParaRPr lang="en-US" altLang="zh-CN" sz="2000" dirty="0">
              <a:solidFill>
                <a:srgbClr val="000000"/>
              </a:solidFill>
              <a:ea typeface="宋体" charset="-122"/>
            </a:endParaRPr>
          </a:p>
          <a:p>
            <a:pPr marL="742950" lvl="1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dirty="0">
                <a:solidFill>
                  <a:srgbClr val="000000"/>
                </a:solidFill>
                <a:ea typeface="宋体" charset="-122"/>
              </a:rPr>
              <a:t>RPC</a:t>
            </a:r>
            <a:r>
              <a:rPr lang="zh-CN" altLang="en-US" dirty="0">
                <a:solidFill>
                  <a:srgbClr val="000000"/>
                </a:solidFill>
                <a:ea typeface="宋体" charset="-122"/>
              </a:rPr>
              <a:t>（</a:t>
            </a:r>
            <a:r>
              <a:rPr lang="en-US" altLang="zh-CN" dirty="0">
                <a:solidFill>
                  <a:srgbClr val="000000"/>
                </a:solidFill>
                <a:ea typeface="宋体" charset="-122"/>
              </a:rPr>
              <a:t>Remote Procedure Call</a:t>
            </a:r>
            <a:r>
              <a:rPr lang="zh-CN" altLang="en-US" dirty="0">
                <a:solidFill>
                  <a:srgbClr val="000000"/>
                </a:solidFill>
                <a:ea typeface="宋体" charset="-122"/>
              </a:rPr>
              <a:t>）方式</a:t>
            </a:r>
            <a:endParaRPr lang="en-US" altLang="zh-CN" dirty="0">
              <a:solidFill>
                <a:srgbClr val="000000"/>
              </a:solidFill>
              <a:ea typeface="宋体" charset="-122"/>
            </a:endParaRPr>
          </a:p>
          <a:p>
            <a:pPr marL="742950" lvl="1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dirty="0">
                <a:solidFill>
                  <a:srgbClr val="000000"/>
                </a:solidFill>
                <a:ea typeface="宋体" charset="-122"/>
              </a:rPr>
              <a:t>CORBA</a:t>
            </a:r>
            <a:r>
              <a:rPr lang="zh-CN" altLang="en-US" dirty="0">
                <a:solidFill>
                  <a:srgbClr val="000000"/>
                </a:solidFill>
                <a:ea typeface="宋体" charset="-122"/>
              </a:rPr>
              <a:t>本身的规范复杂 </a:t>
            </a:r>
            <a:endParaRPr lang="en-US" altLang="zh-CN" dirty="0">
              <a:solidFill>
                <a:srgbClr val="000000"/>
              </a:solidFill>
              <a:ea typeface="宋体" charset="-122"/>
            </a:endParaRPr>
          </a:p>
          <a:p>
            <a:pPr marL="742950" lvl="1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dirty="0">
                <a:solidFill>
                  <a:srgbClr val="000000"/>
                </a:solidFill>
                <a:ea typeface="宋体" charset="-122"/>
              </a:rPr>
              <a:t>导致整个系统巨大   耦合度高 </a:t>
            </a:r>
            <a:endParaRPr lang="en-US" altLang="zh-CN" dirty="0">
              <a:solidFill>
                <a:srgbClr val="000000"/>
              </a:solidFill>
              <a:ea typeface="宋体" charset="-122"/>
            </a:endParaRPr>
          </a:p>
          <a:p>
            <a:pPr marL="742950" lvl="1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dirty="0">
                <a:solidFill>
                  <a:srgbClr val="000000"/>
                </a:solidFill>
                <a:ea typeface="宋体" charset="-122"/>
              </a:rPr>
              <a:t> 不易独立进行代码重构和优化</a:t>
            </a:r>
            <a:endParaRPr lang="en-US" altLang="zh-CN" dirty="0">
              <a:solidFill>
                <a:srgbClr val="000000"/>
              </a:solidFill>
              <a:ea typeface="宋体" charset="-122"/>
            </a:endParaRP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US" altLang="zh-CN" sz="1600" dirty="0">
              <a:solidFill>
                <a:srgbClr val="000000"/>
              </a:solidFill>
              <a:ea typeface="宋体" charset="-122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en-US" altLang="zh-CN" sz="1600" dirty="0">
              <a:solidFill>
                <a:srgbClr val="000000"/>
              </a:solidFill>
              <a:ea typeface="宋体" charset="-122"/>
            </a:endParaRPr>
          </a:p>
          <a:p>
            <a:pPr marL="285750" indent="-285750" eaLnBrk="1" hangingPunct="1">
              <a:lnSpc>
                <a:spcPct val="150000"/>
              </a:lnSpc>
              <a:buClr>
                <a:srgbClr val="0E308E"/>
              </a:buClr>
              <a:buFont typeface="Wingdings" panose="05000000000000000000" pitchFamily="2" charset="2"/>
              <a:buChar char="l"/>
              <a:defRPr/>
            </a:pPr>
            <a:r>
              <a:rPr lang="zh-CN" altLang="en-US" sz="2400" dirty="0">
                <a:solidFill>
                  <a:srgbClr val="008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使用新的</a:t>
            </a:r>
            <a:r>
              <a:rPr lang="en-US" altLang="zh-CN" sz="2400" dirty="0">
                <a:solidFill>
                  <a:srgbClr val="008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IT</a:t>
            </a:r>
            <a:r>
              <a:rPr lang="zh-CN" altLang="en-US" sz="2400" dirty="0">
                <a:solidFill>
                  <a:srgbClr val="008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技术实现一套分布式在线软件</a:t>
            </a:r>
            <a:endParaRPr lang="en-US" altLang="zh-CN" sz="2400" dirty="0">
              <a:solidFill>
                <a:srgbClr val="008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en-US" altLang="zh-CN" sz="2000" dirty="0">
              <a:solidFill>
                <a:srgbClr val="000000"/>
              </a:solidFill>
              <a:ea typeface="宋体" charset="-122"/>
            </a:endParaRPr>
          </a:p>
          <a:p>
            <a:pPr eaLnBrk="1" hangingPunct="1">
              <a:buClr>
                <a:srgbClr val="002060"/>
              </a:buClr>
              <a:buSzPct val="50000"/>
              <a:defRPr/>
            </a:pPr>
            <a:endParaRPr lang="en-US" altLang="zh-CN" dirty="0">
              <a:solidFill>
                <a:srgbClr val="000000"/>
              </a:solidFill>
              <a:ea typeface="宋体" charset="-122"/>
            </a:endParaRPr>
          </a:p>
          <a:p>
            <a:pPr eaLnBrk="1" hangingPunct="1">
              <a:defRPr/>
            </a:pPr>
            <a:endParaRPr lang="zh-CN" altLang="en-US" dirty="0">
              <a:solidFill>
                <a:srgbClr val="0E308E"/>
              </a:solidFill>
              <a:ea typeface="宋体" charset="-122"/>
            </a:endParaRPr>
          </a:p>
        </p:txBody>
      </p:sp>
      <p:sp>
        <p:nvSpPr>
          <p:cNvPr id="5128" name="灯片编号占位符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02EA87B-30E0-4A22-81D2-C162419F7384}" type="slidenum">
              <a:rPr lang="zh-CN" altLang="en-US" sz="16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zh-CN" altLang="en-US" sz="1600">
              <a:solidFill>
                <a:srgbClr val="898989"/>
              </a:solidFill>
            </a:endParaRPr>
          </a:p>
        </p:txBody>
      </p:sp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1993" y="2862262"/>
            <a:ext cx="3529012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19163" y="1052513"/>
            <a:ext cx="710882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7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01613"/>
            <a:ext cx="1190625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Box 6"/>
          <p:cNvSpPr txBox="1">
            <a:spLocks noChangeArrowheads="1"/>
          </p:cNvSpPr>
          <p:nvPr/>
        </p:nvSpPr>
        <p:spPr bwMode="auto">
          <a:xfrm>
            <a:off x="1514475" y="333375"/>
            <a:ext cx="54340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4000" b="1">
                <a:solidFill>
                  <a:srgbClr val="0070C0"/>
                </a:solidFill>
              </a:rPr>
              <a:t>设计目标</a:t>
            </a:r>
            <a:endParaRPr lang="en-US" altLang="zh-CN" sz="1800" b="1">
              <a:solidFill>
                <a:srgbClr val="0070C0"/>
              </a:solidFill>
            </a:endParaRPr>
          </a:p>
        </p:txBody>
      </p:sp>
      <p:pic>
        <p:nvPicPr>
          <p:cNvPr id="614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6453188"/>
            <a:ext cx="7115175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50" name="TextBox 1"/>
          <p:cNvSpPr txBox="1">
            <a:spLocks noChangeArrowheads="1"/>
          </p:cNvSpPr>
          <p:nvPr/>
        </p:nvSpPr>
        <p:spPr bwMode="auto">
          <a:xfrm>
            <a:off x="2051050" y="6465888"/>
            <a:ext cx="48974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1">
                <a:solidFill>
                  <a:srgbClr val="0070C0"/>
                </a:solidFill>
              </a:rPr>
              <a:t>INSTITUTE OF HIGH ENERGY PHYSICS</a:t>
            </a:r>
            <a:endParaRPr lang="zh-CN" altLang="en-US" sz="1800" b="1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088" y="1412875"/>
            <a:ext cx="7416800" cy="43396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US" altLang="zh-CN" sz="2400" dirty="0">
              <a:ea typeface="宋体" charset="-122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en-US" sz="2400" dirty="0">
                <a:solidFill>
                  <a:srgbClr val="000099"/>
                </a:solidFill>
                <a:ea typeface="宋体" charset="-122"/>
              </a:rPr>
              <a:t>自主开发一套轻量级、低耦合、模块化、易扩展、具有通用性的的分布式在线软件</a:t>
            </a:r>
            <a:r>
              <a:rPr lang="zh-CN" altLang="en-US" sz="2400" dirty="0" smtClean="0">
                <a:solidFill>
                  <a:srgbClr val="000099"/>
                </a:solidFill>
                <a:ea typeface="宋体" charset="-122"/>
              </a:rPr>
              <a:t>系统</a:t>
            </a:r>
            <a:endParaRPr lang="en-US" altLang="zh-CN" sz="2400" dirty="0" smtClean="0">
              <a:solidFill>
                <a:srgbClr val="000099"/>
              </a:solidFill>
              <a:ea typeface="宋体" charset="-122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en-US" altLang="zh-CN" sz="2400" dirty="0">
              <a:solidFill>
                <a:srgbClr val="000099"/>
              </a:solidFill>
              <a:ea typeface="宋体" charset="-122"/>
            </a:endParaRP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zh-CN" altLang="en-US" sz="2000" dirty="0" smtClean="0">
                <a:ea typeface="宋体" charset="-122"/>
              </a:rPr>
              <a:t>面向服务的软件架构</a:t>
            </a:r>
            <a:endParaRPr lang="en-US" altLang="zh-CN" sz="2000" dirty="0" smtClean="0">
              <a:ea typeface="宋体" charset="-122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000" dirty="0">
                <a:ea typeface="宋体" charset="-122"/>
              </a:rPr>
              <a:t> </a:t>
            </a:r>
            <a:r>
              <a:rPr lang="en-US" altLang="zh-CN" sz="2000" dirty="0" smtClean="0">
                <a:ea typeface="宋体" charset="-122"/>
              </a:rPr>
              <a:t>     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实现软件功能模块化，松散耦合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285750" indent="-285750" eaLnBrk="1" hangingPunct="1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zh-CN" altLang="en-US" sz="2000" dirty="0" smtClean="0">
                <a:ea typeface="宋体" charset="-122"/>
              </a:rPr>
              <a:t>采用</a:t>
            </a:r>
            <a:r>
              <a:rPr lang="zh-CN" altLang="en-US" sz="2000" dirty="0">
                <a:ea typeface="宋体" charset="-122"/>
              </a:rPr>
              <a:t>分布式消息队列作为分布式系统组件</a:t>
            </a:r>
            <a:endParaRPr lang="en-US" altLang="zh-CN" sz="2000" dirty="0">
              <a:ea typeface="宋体" charset="-122"/>
            </a:endParaRP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具有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更好的平台无关性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支持并发和异步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调用</a:t>
            </a:r>
          </a:p>
        </p:txBody>
      </p:sp>
      <p:sp>
        <p:nvSpPr>
          <p:cNvPr id="6152" name="灯片编号占位符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D694CF-5F2C-40F2-8AA0-B5FC0E0AF9E0}" type="slidenum">
              <a:rPr lang="zh-CN" altLang="en-US" sz="16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zh-CN" altLang="en-US" sz="16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19163" y="1052513"/>
            <a:ext cx="710882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1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01613"/>
            <a:ext cx="1190625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Box 6"/>
          <p:cNvSpPr txBox="1">
            <a:spLocks noChangeArrowheads="1"/>
          </p:cNvSpPr>
          <p:nvPr/>
        </p:nvSpPr>
        <p:spPr bwMode="auto">
          <a:xfrm>
            <a:off x="1514475" y="333375"/>
            <a:ext cx="54340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4000" b="1">
                <a:solidFill>
                  <a:srgbClr val="0070C0"/>
                </a:solidFill>
              </a:rPr>
              <a:t>架构介绍</a:t>
            </a:r>
            <a:endParaRPr lang="en-US" altLang="zh-CN" sz="1800" b="1">
              <a:solidFill>
                <a:srgbClr val="0070C0"/>
              </a:solidFill>
            </a:endParaRPr>
          </a:p>
        </p:txBody>
      </p:sp>
      <p:pic>
        <p:nvPicPr>
          <p:cNvPr id="717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6453188"/>
            <a:ext cx="7115175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4" name="TextBox 1"/>
          <p:cNvSpPr txBox="1">
            <a:spLocks noChangeArrowheads="1"/>
          </p:cNvSpPr>
          <p:nvPr/>
        </p:nvSpPr>
        <p:spPr bwMode="auto">
          <a:xfrm>
            <a:off x="2051050" y="6465888"/>
            <a:ext cx="48974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1">
                <a:solidFill>
                  <a:srgbClr val="0070C0"/>
                </a:solidFill>
              </a:rPr>
              <a:t>INSTITUTE OF HIGH ENERGY PHYSICS</a:t>
            </a:r>
            <a:endParaRPr lang="zh-CN" altLang="en-US" sz="1800" b="1">
              <a:solidFill>
                <a:srgbClr val="0070C0"/>
              </a:solidFill>
            </a:endParaRPr>
          </a:p>
        </p:txBody>
      </p:sp>
      <p:sp>
        <p:nvSpPr>
          <p:cNvPr id="7175" name="矩形 1"/>
          <p:cNvSpPr>
            <a:spLocks noChangeArrowheads="1"/>
          </p:cNvSpPr>
          <p:nvPr/>
        </p:nvSpPr>
        <p:spPr bwMode="auto">
          <a:xfrm>
            <a:off x="611560" y="3603625"/>
            <a:ext cx="460814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zh-CN" altLang="en-US" sz="1800" dirty="0"/>
              <a:t>服务注册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 </a:t>
            </a:r>
            <a:r>
              <a:rPr lang="en-US" altLang="zh-CN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Register,SR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</a:pPr>
            <a:r>
              <a:rPr lang="zh-CN" altLang="en-US" sz="1800" dirty="0"/>
              <a:t>配置服务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Config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service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</a:p>
          <a:p>
            <a:pPr eaLnBrk="1" hangingPunct="1">
              <a:spcBef>
                <a:spcPct val="0"/>
              </a:spcBef>
            </a:pPr>
            <a:r>
              <a:rPr lang="zh-CN" altLang="en-US" sz="1800" dirty="0"/>
              <a:t>信息服务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</a:t>
            </a:r>
            <a:r>
              <a:rPr lang="en-US" altLang="zh-CN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Service,IS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zh-CN" altLang="en-US" sz="1800" dirty="0"/>
              <a:t>进程管理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 </a:t>
            </a:r>
            <a:r>
              <a:rPr lang="en-US" altLang="zh-CN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Management,PMG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</a:pPr>
            <a:r>
              <a:rPr lang="zh-CN" altLang="en-US" sz="1800" dirty="0"/>
              <a:t>信息报告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Message Report </a:t>
            </a:r>
            <a:r>
              <a:rPr lang="en-US" altLang="zh-CN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System,MRS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</a:pPr>
            <a:r>
              <a:rPr lang="zh-CN" altLang="en-US" sz="1800" dirty="0"/>
              <a:t>运行控制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Run Control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数据库（</a:t>
            </a:r>
            <a:r>
              <a:rPr lang="en-US" altLang="zh-CN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DataBase,DB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在线直方图服务（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Online </a:t>
            </a:r>
            <a:r>
              <a:rPr lang="en-US" altLang="zh-CN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Histogram,OH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zh-CN" altLang="en-US" sz="1800" dirty="0"/>
              <a:t>交互界面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 </a:t>
            </a:r>
            <a:r>
              <a:rPr lang="en-US" altLang="zh-CN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Interface,UI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</a:pP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监控服务（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Monitor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6" name="灯片编号占位符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069BD75-D55B-49D1-BF66-51D43F7135BF}" type="slidenum">
              <a:rPr lang="zh-CN" altLang="en-US" sz="16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zh-CN" altLang="en-US" sz="1600">
              <a:solidFill>
                <a:srgbClr val="898989"/>
              </a:solidFill>
            </a:endParaRPr>
          </a:p>
        </p:txBody>
      </p:sp>
      <p:pic>
        <p:nvPicPr>
          <p:cNvPr id="7177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787725"/>
            <a:ext cx="3096344" cy="264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9163" y="1079418"/>
            <a:ext cx="7181229" cy="25940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19163" y="1052513"/>
            <a:ext cx="710882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5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01613"/>
            <a:ext cx="1190625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Box 6"/>
          <p:cNvSpPr txBox="1">
            <a:spLocks noChangeArrowheads="1"/>
          </p:cNvSpPr>
          <p:nvPr/>
        </p:nvSpPr>
        <p:spPr bwMode="auto">
          <a:xfrm>
            <a:off x="1514475" y="333375"/>
            <a:ext cx="54340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4000" b="1">
                <a:solidFill>
                  <a:srgbClr val="0070C0"/>
                </a:solidFill>
              </a:rPr>
              <a:t>设计思想</a:t>
            </a:r>
            <a:endParaRPr lang="en-US" altLang="zh-CN" sz="1800" b="1">
              <a:solidFill>
                <a:srgbClr val="0070C0"/>
              </a:solidFill>
            </a:endParaRPr>
          </a:p>
        </p:txBody>
      </p:sp>
      <p:pic>
        <p:nvPicPr>
          <p:cNvPr id="819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6453188"/>
            <a:ext cx="7115175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8" name="TextBox 1"/>
          <p:cNvSpPr txBox="1">
            <a:spLocks noChangeArrowheads="1"/>
          </p:cNvSpPr>
          <p:nvPr/>
        </p:nvSpPr>
        <p:spPr bwMode="auto">
          <a:xfrm>
            <a:off x="2051050" y="6465888"/>
            <a:ext cx="48974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1">
                <a:solidFill>
                  <a:srgbClr val="0070C0"/>
                </a:solidFill>
              </a:rPr>
              <a:t>INSTITUTE OF HIGH ENERGY PHYSICS</a:t>
            </a:r>
            <a:endParaRPr lang="zh-CN" altLang="en-US" sz="1800" b="1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750" y="1196975"/>
            <a:ext cx="7239000" cy="692497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50000"/>
              </a:lnSpc>
              <a:buClr>
                <a:srgbClr val="0E308E"/>
              </a:buClr>
              <a:buFont typeface="Wingdings" panose="05000000000000000000" pitchFamily="2" charset="2"/>
              <a:buChar char="l"/>
              <a:defRPr/>
            </a:pPr>
            <a:r>
              <a:rPr lang="zh-CN" altLang="en-US" sz="2400" dirty="0">
                <a:latin typeface="+mn-ea"/>
                <a:ea typeface="+mn-ea"/>
              </a:rPr>
              <a:t>面向服务的架构</a:t>
            </a:r>
            <a:endParaRPr lang="en-US" altLang="zh-CN" sz="2400" dirty="0">
              <a:latin typeface="+mn-ea"/>
              <a:ea typeface="+mn-ea"/>
            </a:endParaRPr>
          </a:p>
          <a:p>
            <a:pPr marL="285750" indent="-285750" eaLnBrk="1" hangingPunct="1">
              <a:lnSpc>
                <a:spcPct val="150000"/>
              </a:lnSpc>
              <a:buSzPct val="150000"/>
              <a:buFont typeface="Arial" panose="020B0604020202020204" pitchFamily="34" charset="0"/>
              <a:buChar char="•"/>
              <a:defRPr/>
            </a:pPr>
            <a:r>
              <a:rPr lang="zh-CN" altLang="zh-CN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服务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模型</a:t>
            </a:r>
            <a:endParaRPr lang="en-US" altLang="zh-CN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285750" indent="-285750" eaLnBrk="1" hangingPunct="1">
              <a:lnSpc>
                <a:spcPct val="150000"/>
              </a:lnSpc>
              <a:buSzPct val="150000"/>
              <a:buFont typeface="Arial" panose="020B0604020202020204" pitchFamily="34" charset="0"/>
              <a:buChar char="•"/>
              <a:defRPr/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模块化 </a:t>
            </a:r>
            <a:endParaRPr lang="en-US" altLang="zh-CN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285750" indent="-285750" eaLnBrk="1" hangingPunct="1">
              <a:lnSpc>
                <a:spcPct val="150000"/>
              </a:lnSpc>
              <a:buSzPct val="150000"/>
              <a:buFont typeface="Arial" panose="020B0604020202020204" pitchFamily="34" charset="0"/>
              <a:buChar char="•"/>
              <a:defRPr/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单独设计、开发、测试和部署</a:t>
            </a:r>
            <a:endParaRPr lang="en-US" altLang="zh-CN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  <a:buSzPct val="150000"/>
              <a:defRPr/>
            </a:pPr>
            <a:endParaRPr lang="en-US" altLang="zh-CN" sz="16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indent="-342900" eaLnBrk="1" hangingPunct="1">
              <a:lnSpc>
                <a:spcPct val="150000"/>
              </a:lnSpc>
              <a:buClr>
                <a:srgbClr val="0E308E"/>
              </a:buClr>
              <a:buSzPct val="100000"/>
              <a:buFont typeface="Wingdings" panose="05000000000000000000" pitchFamily="2" charset="2"/>
              <a:buChar char="l"/>
              <a:defRPr/>
            </a:pPr>
            <a:r>
              <a:rPr lang="zh-CN" altLang="en-US" sz="2400" dirty="0">
                <a:latin typeface="+mn-ea"/>
                <a:ea typeface="+mn-ea"/>
              </a:rPr>
              <a:t>分布式消息队列</a:t>
            </a:r>
            <a:endParaRPr lang="en-US" altLang="zh-CN" sz="2400" dirty="0">
              <a:latin typeface="+mn-ea"/>
              <a:ea typeface="+mn-ea"/>
            </a:endParaRPr>
          </a:p>
          <a:p>
            <a:pPr marL="342900" indent="-342900" eaLnBrk="1" hangingPunct="1">
              <a:lnSpc>
                <a:spcPct val="150000"/>
              </a:lnSpc>
              <a:buSzPct val="150000"/>
              <a:buFont typeface="Arial" panose="020B0604020202020204" pitchFamily="34" charset="0"/>
              <a:buChar char="•"/>
              <a:defRPr/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应用耦合、异步消息、流量削峰</a:t>
            </a:r>
            <a:endParaRPr lang="en-US" altLang="zh-CN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indent="-342900" eaLnBrk="1" hangingPunct="1">
              <a:lnSpc>
                <a:spcPct val="150000"/>
              </a:lnSpc>
              <a:buSzPct val="151000"/>
              <a:buFont typeface="Arial" panose="020B0604020202020204" pitchFamily="34" charset="0"/>
              <a:buChar char="•"/>
              <a:defRPr/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实现高性能、高可用，可伸缩框架</a:t>
            </a:r>
            <a:endParaRPr lang="en-US" altLang="zh-CN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indent="-342900" eaLnBrk="1" hangingPunct="1">
              <a:lnSpc>
                <a:spcPct val="150000"/>
              </a:lnSpc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zh-CN" sz="2000" dirty="0" err="1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ZeroMQ</a:t>
            </a:r>
            <a:r>
              <a:rPr lang="zh-CN" altLang="en-US" sz="20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：快速 跨</a:t>
            </a:r>
            <a:r>
              <a:rPr lang="zh-CN" altLang="en-US" sz="2000" dirty="0" smtClean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语言</a:t>
            </a:r>
            <a:endParaRPr lang="en-US" altLang="zh-CN" sz="2000" dirty="0" smtClean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indent="-342900" eaLnBrk="1" hangingPunct="1">
              <a:lnSpc>
                <a:spcPct val="150000"/>
              </a:lnSpc>
              <a:buSzPct val="150000"/>
              <a:buFont typeface="Arial" panose="020B0604020202020204" pitchFamily="34" charset="0"/>
              <a:buChar char="•"/>
              <a:defRPr/>
            </a:pPr>
            <a:endParaRPr lang="en-US" altLang="zh-CN" sz="2000" dirty="0" smtClean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  <a:buSzPct val="150000"/>
              <a:defRPr/>
            </a:pPr>
            <a:endParaRPr lang="en-US" altLang="zh-CN" sz="2000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indent="-342900" eaLnBrk="1" hangingPunct="1">
              <a:lnSpc>
                <a:spcPct val="150000"/>
              </a:lnSpc>
              <a:buClr>
                <a:srgbClr val="0E308E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altLang="zh-CN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indent="-342900" eaLnBrk="1" hangingPunct="1">
              <a:lnSpc>
                <a:spcPct val="150000"/>
              </a:lnSpc>
              <a:buClr>
                <a:srgbClr val="0E308E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altLang="zh-CN" sz="2000" dirty="0">
              <a:latin typeface="+mn-ea"/>
              <a:ea typeface="+mn-ea"/>
            </a:endParaRPr>
          </a:p>
          <a:p>
            <a:pPr marL="342900" indent="-342900" eaLnBrk="1" hangingPunct="1">
              <a:lnSpc>
                <a:spcPct val="150000"/>
              </a:lnSpc>
              <a:buClr>
                <a:srgbClr val="0E308E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altLang="zh-CN" sz="2000" dirty="0">
              <a:latin typeface="+mn-ea"/>
              <a:ea typeface="+mn-ea"/>
            </a:endParaRPr>
          </a:p>
          <a:p>
            <a:pPr marL="285750" indent="-285750" eaLnBrk="1" hangingPunct="1">
              <a:buSzPct val="150000"/>
              <a:buFont typeface="Arial" panose="020B0604020202020204" pitchFamily="34" charset="0"/>
              <a:buChar char="•"/>
              <a:defRPr/>
            </a:pP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200" name="灯片编号占位符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A6B6901-3520-410B-A837-EF29CC3B35FC}" type="slidenum">
              <a:rPr lang="zh-CN" altLang="en-US" sz="16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zh-CN" altLang="en-US" sz="1600">
              <a:solidFill>
                <a:srgbClr val="898989"/>
              </a:solidFill>
            </a:endParaRPr>
          </a:p>
        </p:txBody>
      </p:sp>
      <p:pic>
        <p:nvPicPr>
          <p:cNvPr id="8201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3580483"/>
            <a:ext cx="3941762" cy="2801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060451"/>
            <a:ext cx="3538736" cy="243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899592" y="5534526"/>
            <a:ext cx="3187051" cy="4147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err="1">
                <a:solidFill>
                  <a:schemeClr val="tx1"/>
                </a:solidFill>
              </a:rPr>
              <a:t>r</a:t>
            </a:r>
            <a:r>
              <a:rPr lang="en-US" altLang="zh-CN" sz="2000" dirty="0" err="1" smtClean="0">
                <a:solidFill>
                  <a:schemeClr val="tx1"/>
                </a:solidFill>
              </a:rPr>
              <a:t>eq</a:t>
            </a:r>
            <a:r>
              <a:rPr lang="en-US" altLang="zh-CN" sz="2000" dirty="0" smtClean="0">
                <a:solidFill>
                  <a:schemeClr val="tx1"/>
                </a:solidFill>
              </a:rPr>
              <a:t>/reps</a:t>
            </a:r>
            <a:r>
              <a:rPr lang="en-US" altLang="zh-CN" dirty="0" smtClean="0">
                <a:solidFill>
                  <a:schemeClr val="tx1"/>
                </a:solidFill>
              </a:rPr>
              <a:t>  </a:t>
            </a:r>
            <a:r>
              <a:rPr lang="en-US" altLang="zh-CN" sz="2000" dirty="0" smtClean="0">
                <a:solidFill>
                  <a:schemeClr val="tx1"/>
                </a:solidFill>
              </a:rPr>
              <a:t>pub/sub</a:t>
            </a:r>
            <a:r>
              <a:rPr lang="en-US" altLang="zh-CN" dirty="0" smtClean="0">
                <a:solidFill>
                  <a:schemeClr val="tx1"/>
                </a:solidFill>
              </a:rPr>
              <a:t>  </a:t>
            </a:r>
            <a:r>
              <a:rPr lang="en-US" altLang="zh-CN" sz="2000" dirty="0" smtClean="0">
                <a:solidFill>
                  <a:schemeClr val="tx1"/>
                </a:solidFill>
              </a:rPr>
              <a:t>push/pull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19163" y="1052513"/>
            <a:ext cx="710882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19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01613"/>
            <a:ext cx="1190625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Box 6"/>
          <p:cNvSpPr txBox="1">
            <a:spLocks noChangeArrowheads="1"/>
          </p:cNvSpPr>
          <p:nvPr/>
        </p:nvSpPr>
        <p:spPr bwMode="auto">
          <a:xfrm>
            <a:off x="1514475" y="333375"/>
            <a:ext cx="54340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4000" b="1">
                <a:solidFill>
                  <a:srgbClr val="0070C0"/>
                </a:solidFill>
              </a:rPr>
              <a:t>子模块  服务注册</a:t>
            </a:r>
            <a:r>
              <a:rPr lang="en-US" altLang="zh-CN" sz="4000" b="1">
                <a:solidFill>
                  <a:srgbClr val="0070C0"/>
                </a:solidFill>
              </a:rPr>
              <a:t>SR</a:t>
            </a:r>
            <a:endParaRPr lang="en-US" altLang="zh-CN" sz="1800" b="1">
              <a:solidFill>
                <a:srgbClr val="0070C0"/>
              </a:solidFill>
            </a:endParaRPr>
          </a:p>
        </p:txBody>
      </p:sp>
      <p:pic>
        <p:nvPicPr>
          <p:cNvPr id="922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6453188"/>
            <a:ext cx="7115175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2" name="TextBox 1"/>
          <p:cNvSpPr txBox="1">
            <a:spLocks noChangeArrowheads="1"/>
          </p:cNvSpPr>
          <p:nvPr/>
        </p:nvSpPr>
        <p:spPr bwMode="auto">
          <a:xfrm>
            <a:off x="2051050" y="6465888"/>
            <a:ext cx="48974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1">
                <a:solidFill>
                  <a:srgbClr val="0070C0"/>
                </a:solidFill>
              </a:rPr>
              <a:t>INSTITUTE OF HIGH ENERGY PHYSICS</a:t>
            </a:r>
            <a:endParaRPr lang="zh-CN" altLang="en-US" sz="1800" b="1">
              <a:solidFill>
                <a:srgbClr val="0070C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38224" y="4221088"/>
            <a:ext cx="6198071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1" hangingPunct="1">
              <a:buFont typeface="Wingdings" panose="05000000000000000000" pitchFamily="2" charset="2"/>
              <a:buChar char="l"/>
              <a:defRPr/>
            </a:pPr>
            <a:r>
              <a:rPr lang="zh-CN" altLang="en-US" sz="2400" dirty="0">
                <a:latin typeface="+mn-ea"/>
                <a:ea typeface="+mn-ea"/>
              </a:rPr>
              <a:t>最先启动</a:t>
            </a:r>
            <a:endParaRPr lang="en-US" altLang="zh-CN" sz="2400" dirty="0">
              <a:latin typeface="+mn-ea"/>
              <a:ea typeface="+mn-ea"/>
            </a:endParaRPr>
          </a:p>
          <a:p>
            <a:pPr eaLnBrk="1" hangingPunct="1">
              <a:defRPr/>
            </a:pPr>
            <a:r>
              <a:rPr lang="zh-CN" altLang="en-US" sz="2400" dirty="0">
                <a:latin typeface="+mn-ea"/>
                <a:ea typeface="+mn-ea"/>
              </a:rPr>
              <a:t>    框架服务</a:t>
            </a:r>
            <a:endParaRPr lang="en-US" altLang="zh-CN" sz="2400" dirty="0">
              <a:latin typeface="+mn-ea"/>
              <a:ea typeface="+mn-ea"/>
            </a:endParaRPr>
          </a:p>
          <a:p>
            <a:pPr eaLnBrk="1" hangingPunct="1">
              <a:defRPr/>
            </a:pPr>
            <a:r>
              <a:rPr lang="en-US" altLang="zh-CN" sz="2400" dirty="0">
                <a:latin typeface="+mn-ea"/>
                <a:ea typeface="+mn-ea"/>
              </a:rPr>
              <a:t>    </a:t>
            </a:r>
            <a:r>
              <a:rPr lang="zh-CN" altLang="en-US" sz="2400" dirty="0">
                <a:latin typeface="+mn-ea"/>
                <a:ea typeface="+mn-ea"/>
              </a:rPr>
              <a:t>用户自定义服务</a:t>
            </a:r>
            <a:endParaRPr lang="en-US" altLang="zh-CN" sz="2400" dirty="0">
              <a:latin typeface="+mn-ea"/>
              <a:ea typeface="+mn-ea"/>
            </a:endParaRPr>
          </a:p>
          <a:p>
            <a:pPr marL="285750" indent="-285750" eaLnBrk="1" hangingPunct="1">
              <a:buFont typeface="Wingdings" panose="05000000000000000000" pitchFamily="2" charset="2"/>
              <a:buChar char="l"/>
              <a:defRPr/>
            </a:pPr>
            <a:r>
              <a:rPr lang="zh-CN" altLang="en-US" sz="2400" dirty="0">
                <a:latin typeface="+mn-ea"/>
                <a:ea typeface="+mn-ea"/>
              </a:rPr>
              <a:t>模式：</a:t>
            </a:r>
            <a:r>
              <a:rPr lang="en-US" altLang="zh-CN" sz="2400" dirty="0" err="1">
                <a:latin typeface="+mn-ea"/>
                <a:ea typeface="+mn-ea"/>
              </a:rPr>
              <a:t>req</a:t>
            </a:r>
            <a:r>
              <a:rPr lang="en-US" altLang="zh-CN" sz="2400" dirty="0">
                <a:latin typeface="+mn-ea"/>
                <a:ea typeface="+mn-ea"/>
              </a:rPr>
              <a:t>/</a:t>
            </a:r>
            <a:r>
              <a:rPr lang="en-US" altLang="zh-CN" sz="2400" dirty="0" err="1">
                <a:latin typeface="+mn-ea"/>
                <a:ea typeface="+mn-ea"/>
              </a:rPr>
              <a:t>resp</a:t>
            </a:r>
            <a:r>
              <a:rPr lang="zh-CN" altLang="en-US" sz="2400" dirty="0">
                <a:latin typeface="+mn-ea"/>
                <a:ea typeface="+mn-ea"/>
              </a:rPr>
              <a:t>应答</a:t>
            </a:r>
            <a:endParaRPr lang="en-US" altLang="zh-CN" sz="2400" dirty="0">
              <a:latin typeface="+mn-ea"/>
              <a:ea typeface="+mn-ea"/>
            </a:endParaRPr>
          </a:p>
          <a:p>
            <a:pPr eaLnBrk="1" hangingPunct="1">
              <a:defRPr/>
            </a:pPr>
            <a:r>
              <a:rPr lang="zh-CN" altLang="en-US" sz="2400" dirty="0">
                <a:latin typeface="+mn-ea"/>
                <a:ea typeface="+mn-ea"/>
              </a:rPr>
              <a:t>    内存中维护一</a:t>
            </a:r>
            <a:r>
              <a:rPr lang="zh-CN" altLang="en-US" sz="2400" dirty="0" smtClean="0">
                <a:latin typeface="+mn-ea"/>
                <a:ea typeface="+mn-ea"/>
              </a:rPr>
              <a:t>个服务注册表</a:t>
            </a:r>
            <a:endParaRPr lang="en-US" altLang="zh-CN" sz="2400" dirty="0">
              <a:latin typeface="+mn-ea"/>
              <a:ea typeface="+mn-ea"/>
            </a:endParaRPr>
          </a:p>
          <a:p>
            <a:pPr marL="285750" indent="-285750" eaLnBrk="1" hangingPunct="1">
              <a:buFont typeface="Wingdings" panose="05000000000000000000" pitchFamily="2" charset="2"/>
              <a:buChar char="l"/>
              <a:defRPr/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24" name="灯片编号占位符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2F37EAD-6384-4C67-9DEF-4834B139B640}" type="slidenum">
              <a:rPr lang="zh-CN" altLang="en-US" sz="16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zh-CN" altLang="en-US" sz="1600">
              <a:solidFill>
                <a:srgbClr val="898989"/>
              </a:solidFill>
            </a:endParaRPr>
          </a:p>
        </p:txBody>
      </p:sp>
      <p:pic>
        <p:nvPicPr>
          <p:cNvPr id="922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123950"/>
            <a:ext cx="6121101" cy="3125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19163" y="1052513"/>
            <a:ext cx="710882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3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01613"/>
            <a:ext cx="1190625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Box 6"/>
          <p:cNvSpPr txBox="1">
            <a:spLocks noChangeArrowheads="1"/>
          </p:cNvSpPr>
          <p:nvPr/>
        </p:nvSpPr>
        <p:spPr bwMode="auto">
          <a:xfrm>
            <a:off x="1514475" y="333375"/>
            <a:ext cx="54340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4000" b="1">
                <a:solidFill>
                  <a:srgbClr val="0070C0"/>
                </a:solidFill>
              </a:rPr>
              <a:t>信息服务 </a:t>
            </a:r>
            <a:r>
              <a:rPr lang="en-US" altLang="zh-CN" sz="4000" b="1">
                <a:solidFill>
                  <a:srgbClr val="0070C0"/>
                </a:solidFill>
              </a:rPr>
              <a:t>IS</a:t>
            </a:r>
            <a:endParaRPr lang="en-US" altLang="zh-CN" sz="1800" b="1">
              <a:solidFill>
                <a:srgbClr val="0070C0"/>
              </a:solidFill>
            </a:endParaRPr>
          </a:p>
        </p:txBody>
      </p:sp>
      <p:pic>
        <p:nvPicPr>
          <p:cNvPr id="1024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6453188"/>
            <a:ext cx="7115175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6" name="TextBox 1"/>
          <p:cNvSpPr txBox="1">
            <a:spLocks noChangeArrowheads="1"/>
          </p:cNvSpPr>
          <p:nvPr/>
        </p:nvSpPr>
        <p:spPr bwMode="auto">
          <a:xfrm>
            <a:off x="2051050" y="6465888"/>
            <a:ext cx="48974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1">
                <a:solidFill>
                  <a:srgbClr val="0070C0"/>
                </a:solidFill>
              </a:rPr>
              <a:t>INSTITUTE OF HIGH ENERGY PHYSICS</a:t>
            </a:r>
            <a:endParaRPr lang="zh-CN" altLang="en-US" sz="1800" b="1">
              <a:solidFill>
                <a:srgbClr val="0070C0"/>
              </a:solidFill>
            </a:endParaRPr>
          </a:p>
        </p:txBody>
      </p:sp>
      <p:sp>
        <p:nvSpPr>
          <p:cNvPr id="10247" name="TextBox 1"/>
          <p:cNvSpPr txBox="1">
            <a:spLocks noChangeArrowheads="1"/>
          </p:cNvSpPr>
          <p:nvPr/>
        </p:nvSpPr>
        <p:spPr bwMode="auto">
          <a:xfrm>
            <a:off x="611187" y="4581128"/>
            <a:ext cx="741680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zh-CN" altLang="en-US" sz="2400" dirty="0"/>
              <a:t>信息汇总（直方图信息</a:t>
            </a:r>
            <a:r>
              <a:rPr lang="zh-CN" altLang="en-US" sz="2400" dirty="0" smtClean="0"/>
              <a:t>，运行信息，日志信息）</a:t>
            </a:r>
            <a:endParaRPr lang="en-US" altLang="zh-CN" sz="2400" dirty="0"/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en-US" altLang="zh-CN" sz="2400" dirty="0"/>
              <a:t>MRS</a:t>
            </a:r>
            <a:r>
              <a:rPr lang="zh-CN" altLang="en-US" sz="2400" dirty="0"/>
              <a:t> </a:t>
            </a:r>
            <a:r>
              <a:rPr lang="en-US" altLang="zh-CN" sz="2400" dirty="0"/>
              <a:t>UI</a:t>
            </a:r>
            <a:r>
              <a:rPr lang="zh-CN" altLang="en-US" sz="2400" dirty="0"/>
              <a:t>订阅</a:t>
            </a:r>
            <a:r>
              <a:rPr lang="en-US" altLang="zh-CN" sz="2400" dirty="0"/>
              <a:t>IS</a:t>
            </a:r>
            <a:endParaRPr lang="zh-CN" altLang="en-US" sz="2400" dirty="0"/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zh-CN" altLang="en-US" sz="2400" dirty="0"/>
              <a:t>维护</a:t>
            </a:r>
            <a:r>
              <a:rPr lang="zh-CN" altLang="en-US" sz="2400" dirty="0" smtClean="0"/>
              <a:t>信息</a:t>
            </a:r>
            <a:r>
              <a:rPr lang="zh-CN" altLang="en-US" sz="2400" dirty="0"/>
              <a:t>表</a:t>
            </a:r>
            <a:endParaRPr lang="en-US" altLang="zh-CN" sz="2400" dirty="0"/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zh-CN" altLang="zh-CN" sz="2400" dirty="0"/>
              <a:t>信息提供者</a:t>
            </a:r>
            <a:r>
              <a:rPr lang="en-US" altLang="zh-CN" sz="2400" dirty="0"/>
              <a:t>-</a:t>
            </a:r>
            <a:r>
              <a:rPr lang="zh-CN" altLang="zh-CN" sz="2400" dirty="0"/>
              <a:t>信息仓库</a:t>
            </a:r>
            <a:r>
              <a:rPr lang="en-US" altLang="zh-CN" sz="2400" dirty="0"/>
              <a:t>-</a:t>
            </a:r>
            <a:r>
              <a:rPr lang="zh-CN" altLang="zh-CN" sz="2400" dirty="0"/>
              <a:t>信息发布者</a:t>
            </a:r>
            <a:r>
              <a:rPr lang="en-US" altLang="zh-CN" sz="2400" dirty="0"/>
              <a:t>-</a:t>
            </a:r>
            <a:r>
              <a:rPr lang="zh-CN" altLang="zh-CN" sz="2400" dirty="0"/>
              <a:t>信息订阅者</a:t>
            </a:r>
            <a:endParaRPr lang="zh-CN" altLang="en-US" sz="2400" dirty="0"/>
          </a:p>
        </p:txBody>
      </p:sp>
      <p:sp>
        <p:nvSpPr>
          <p:cNvPr id="10248" name="灯片编号占位符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8A4230A-68DA-4AE1-9C61-FCA227C03B5C}" type="slidenum">
              <a:rPr lang="zh-CN" altLang="en-US" sz="16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zh-CN" altLang="en-US" sz="1600">
              <a:solidFill>
                <a:srgbClr val="898989"/>
              </a:solidFill>
            </a:endParaRPr>
          </a:p>
        </p:txBody>
      </p:sp>
      <p:pic>
        <p:nvPicPr>
          <p:cNvPr id="10249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84905"/>
            <a:ext cx="5544616" cy="2229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986076"/>
            <a:ext cx="2808312" cy="1595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3254</TotalTime>
  <Words>710</Words>
  <Application>Microsoft Office PowerPoint</Application>
  <PresentationFormat>全屏显示(4:3)</PresentationFormat>
  <Paragraphs>167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4" baseType="lpstr">
      <vt:lpstr>Adobe 黑体 Std R</vt:lpstr>
      <vt:lpstr>黑体</vt:lpstr>
      <vt:lpstr>宋体</vt:lpstr>
      <vt:lpstr>微软雅黑</vt:lpstr>
      <vt:lpstr>Arial</vt:lpstr>
      <vt:lpstr>Calibri</vt:lpstr>
      <vt:lpstr>Times New Roman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camille</dc:creator>
  <cp:lastModifiedBy>Windows 用户</cp:lastModifiedBy>
  <cp:revision>191</cp:revision>
  <dcterms:created xsi:type="dcterms:W3CDTF">2012-06-26T09:43:49Z</dcterms:created>
  <dcterms:modified xsi:type="dcterms:W3CDTF">2017-07-05T15:47:47Z</dcterms:modified>
</cp:coreProperties>
</file>