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4"/>
  </p:notesMasterIdLst>
  <p:handoutMasterIdLst>
    <p:handoutMasterId r:id="rId45"/>
  </p:handoutMasterIdLst>
  <p:sldIdLst>
    <p:sldId id="256" r:id="rId2"/>
    <p:sldId id="257" r:id="rId3"/>
    <p:sldId id="393" r:id="rId4"/>
    <p:sldId id="394" r:id="rId5"/>
    <p:sldId id="336" r:id="rId6"/>
    <p:sldId id="337" r:id="rId7"/>
    <p:sldId id="338" r:id="rId8"/>
    <p:sldId id="339" r:id="rId9"/>
    <p:sldId id="392" r:id="rId10"/>
    <p:sldId id="391" r:id="rId11"/>
    <p:sldId id="395" r:id="rId12"/>
    <p:sldId id="396" r:id="rId13"/>
    <p:sldId id="397" r:id="rId14"/>
    <p:sldId id="398" r:id="rId15"/>
    <p:sldId id="274" r:id="rId16"/>
    <p:sldId id="432" r:id="rId17"/>
    <p:sldId id="276" r:id="rId18"/>
    <p:sldId id="277" r:id="rId19"/>
    <p:sldId id="280" r:id="rId20"/>
    <p:sldId id="283" r:id="rId21"/>
    <p:sldId id="431" r:id="rId22"/>
    <p:sldId id="415" r:id="rId23"/>
    <p:sldId id="423" r:id="rId24"/>
    <p:sldId id="425" r:id="rId25"/>
    <p:sldId id="424" r:id="rId26"/>
    <p:sldId id="417" r:id="rId27"/>
    <p:sldId id="418" r:id="rId28"/>
    <p:sldId id="419" r:id="rId29"/>
    <p:sldId id="420" r:id="rId30"/>
    <p:sldId id="421" r:id="rId31"/>
    <p:sldId id="426" r:id="rId32"/>
    <p:sldId id="436" r:id="rId33"/>
    <p:sldId id="435" r:id="rId34"/>
    <p:sldId id="427" r:id="rId35"/>
    <p:sldId id="433" r:id="rId36"/>
    <p:sldId id="434" r:id="rId37"/>
    <p:sldId id="428" r:id="rId38"/>
    <p:sldId id="375" r:id="rId39"/>
    <p:sldId id="376" r:id="rId40"/>
    <p:sldId id="429" r:id="rId41"/>
    <p:sldId id="389" r:id="rId42"/>
    <p:sldId id="430"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黎明" initials="黎明" lastIdx="2" clrIdx="0">
    <p:extLst>
      <p:ext uri="{19B8F6BF-5375-455C-9EA6-DF929625EA0E}">
        <p15:presenceInfo xmlns:p15="http://schemas.microsoft.com/office/powerpoint/2012/main" userId="490bcb236339e8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6F902F-64D7-46C1-84C7-08B5A1AC0F7C}" type="datetimeFigureOut">
              <a:rPr lang="zh-CN" altLang="en-US" smtClean="0"/>
              <a:t>2017/7/3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11923F-278D-48A0-8F29-C66C19BE414C}" type="slidenum">
              <a:rPr lang="zh-CN" altLang="en-US" smtClean="0"/>
              <a:t>‹#›</a:t>
            </a:fld>
            <a:endParaRPr lang="zh-CN" altLang="en-US"/>
          </a:p>
        </p:txBody>
      </p:sp>
    </p:spTree>
    <p:extLst>
      <p:ext uri="{BB962C8B-B14F-4D97-AF65-F5344CB8AC3E}">
        <p14:creationId xmlns:p14="http://schemas.microsoft.com/office/powerpoint/2010/main" val="29260443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07BDE-0992-4A9C-945D-B1C0BEFB0B72}" type="datetimeFigureOut">
              <a:rPr lang="zh-CN" altLang="en-US" smtClean="0"/>
              <a:t>2017/7/3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A19E8-40F6-4FBC-A6B8-D9C336EBEBB2}" type="slidenum">
              <a:rPr lang="zh-CN" altLang="en-US" smtClean="0"/>
              <a:t>‹#›</a:t>
            </a:fld>
            <a:endParaRPr lang="zh-CN" altLang="en-US"/>
          </a:p>
        </p:txBody>
      </p:sp>
    </p:spTree>
    <p:extLst>
      <p:ext uri="{BB962C8B-B14F-4D97-AF65-F5344CB8AC3E}">
        <p14:creationId xmlns:p14="http://schemas.microsoft.com/office/powerpoint/2010/main" val="213808619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6" name="灯片编号占位符 5"/>
          <p:cNvSpPr>
            <a:spLocks noGrp="1"/>
          </p:cNvSpPr>
          <p:nvPr>
            <p:ph type="sldNum" sz="quarter" idx="10"/>
          </p:nvPr>
        </p:nvSpPr>
        <p:spPr/>
        <p:txBody>
          <a:bodyPr/>
          <a:lstStyle/>
          <a:p>
            <a:fld id="{72FA19E8-40F6-4FBC-A6B8-D9C336EBEBB2}" type="slidenum">
              <a:rPr lang="zh-CN" altLang="en-US" smtClean="0"/>
              <a:t>1</a:t>
            </a:fld>
            <a:endParaRPr lang="zh-CN" altLang="en-US"/>
          </a:p>
        </p:txBody>
      </p:sp>
      <p:sp>
        <p:nvSpPr>
          <p:cNvPr id="7" name="页眉占位符 6"/>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299567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6" name="灯片编号占位符 5"/>
          <p:cNvSpPr>
            <a:spLocks noGrp="1"/>
          </p:cNvSpPr>
          <p:nvPr>
            <p:ph type="sldNum" sz="quarter" idx="10"/>
          </p:nvPr>
        </p:nvSpPr>
        <p:spPr/>
        <p:txBody>
          <a:bodyPr/>
          <a:lstStyle/>
          <a:p>
            <a:fld id="{72FA19E8-40F6-4FBC-A6B8-D9C336EBEBB2}" type="slidenum">
              <a:rPr lang="zh-CN" altLang="en-US" smtClean="0"/>
              <a:t>23</a:t>
            </a:fld>
            <a:endParaRPr lang="zh-CN" altLang="en-US"/>
          </a:p>
        </p:txBody>
      </p:sp>
      <p:sp>
        <p:nvSpPr>
          <p:cNvPr id="7" name="页眉占位符 6"/>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355938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帖图</a:t>
            </a:r>
          </a:p>
        </p:txBody>
      </p:sp>
      <p:sp>
        <p:nvSpPr>
          <p:cNvPr id="3" name="灯片编号占位符 2"/>
          <p:cNvSpPr>
            <a:spLocks noGrp="1"/>
          </p:cNvSpPr>
          <p:nvPr>
            <p:ph type="sldNum" sz="quarter" idx="10"/>
          </p:nvPr>
        </p:nvSpPr>
        <p:spPr/>
        <p:txBody>
          <a:bodyPr/>
          <a:lstStyle/>
          <a:p>
            <a:fld id="{72FA19E8-40F6-4FBC-A6B8-D9C336EBEBB2}" type="slidenum">
              <a:rPr lang="zh-CN" altLang="en-US" smtClean="0"/>
              <a:t>27</a:t>
            </a:fld>
            <a:endParaRPr lang="zh-CN" altLang="en-US"/>
          </a:p>
        </p:txBody>
      </p:sp>
      <p:sp>
        <p:nvSpPr>
          <p:cNvPr id="4" name="页眉占位符 3"/>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104585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几千个监测量、工程数据每秒钟一个计数、真实反映变化情况、快速响应、浏览器</a:t>
            </a:r>
          </a:p>
        </p:txBody>
      </p:sp>
      <p:sp>
        <p:nvSpPr>
          <p:cNvPr id="3" name="灯片编号占位符 2"/>
          <p:cNvSpPr>
            <a:spLocks noGrp="1"/>
          </p:cNvSpPr>
          <p:nvPr>
            <p:ph type="sldNum" sz="quarter" idx="10"/>
          </p:nvPr>
        </p:nvSpPr>
        <p:spPr/>
        <p:txBody>
          <a:bodyPr/>
          <a:lstStyle/>
          <a:p>
            <a:fld id="{72FA19E8-40F6-4FBC-A6B8-D9C336EBEBB2}" type="slidenum">
              <a:rPr lang="zh-CN" altLang="en-US" smtClean="0"/>
              <a:t>28</a:t>
            </a:fld>
            <a:endParaRPr lang="zh-CN" altLang="en-US"/>
          </a:p>
        </p:txBody>
      </p:sp>
      <p:sp>
        <p:nvSpPr>
          <p:cNvPr id="4" name="页眉占位符 3"/>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67042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这只是一部分，如果希望进一步了解，可以提出申请，进行批准</a:t>
            </a:r>
          </a:p>
        </p:txBody>
      </p:sp>
      <p:sp>
        <p:nvSpPr>
          <p:cNvPr id="3" name="灯片编号占位符 2"/>
          <p:cNvSpPr>
            <a:spLocks noGrp="1"/>
          </p:cNvSpPr>
          <p:nvPr>
            <p:ph type="sldNum" sz="quarter" idx="10"/>
          </p:nvPr>
        </p:nvSpPr>
        <p:spPr/>
        <p:txBody>
          <a:bodyPr/>
          <a:lstStyle/>
          <a:p>
            <a:fld id="{72FA19E8-40F6-4FBC-A6B8-D9C336EBEBB2}" type="slidenum">
              <a:rPr lang="zh-CN" altLang="en-US" smtClean="0"/>
              <a:t>29</a:t>
            </a:fld>
            <a:endParaRPr lang="zh-CN" altLang="en-US"/>
          </a:p>
        </p:txBody>
      </p:sp>
      <p:sp>
        <p:nvSpPr>
          <p:cNvPr id="4" name="页眉占位符 3"/>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231365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6" name="灯片编号占位符 5"/>
          <p:cNvSpPr>
            <a:spLocks noGrp="1"/>
          </p:cNvSpPr>
          <p:nvPr>
            <p:ph type="sldNum" sz="quarter" idx="10"/>
          </p:nvPr>
        </p:nvSpPr>
        <p:spPr/>
        <p:txBody>
          <a:bodyPr/>
          <a:lstStyle/>
          <a:p>
            <a:fld id="{72FA19E8-40F6-4FBC-A6B8-D9C336EBEBB2}" type="slidenum">
              <a:rPr lang="zh-CN" altLang="en-US" smtClean="0"/>
              <a:t>33</a:t>
            </a:fld>
            <a:endParaRPr lang="zh-CN" altLang="en-US"/>
          </a:p>
        </p:txBody>
      </p:sp>
      <p:sp>
        <p:nvSpPr>
          <p:cNvPr id="7" name="页眉占位符 6"/>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270435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6" name="灯片编号占位符 5"/>
          <p:cNvSpPr>
            <a:spLocks noGrp="1"/>
          </p:cNvSpPr>
          <p:nvPr>
            <p:ph type="sldNum" sz="quarter" idx="10"/>
          </p:nvPr>
        </p:nvSpPr>
        <p:spPr/>
        <p:txBody>
          <a:bodyPr/>
          <a:lstStyle/>
          <a:p>
            <a:fld id="{72FA19E8-40F6-4FBC-A6B8-D9C336EBEBB2}" type="slidenum">
              <a:rPr lang="zh-CN" altLang="en-US" smtClean="0"/>
              <a:t>2</a:t>
            </a:fld>
            <a:endParaRPr lang="zh-CN" altLang="en-US"/>
          </a:p>
        </p:txBody>
      </p:sp>
      <p:sp>
        <p:nvSpPr>
          <p:cNvPr id="7" name="页眉占位符 6"/>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363087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3991" y="4342939"/>
            <a:ext cx="5030018" cy="4114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latin typeface="Arial" charset="0"/>
            </a:endParaRPr>
          </a:p>
        </p:txBody>
      </p:sp>
      <p:sp>
        <p:nvSpPr>
          <p:cNvPr id="3" name="灯片编号占位符 2"/>
          <p:cNvSpPr>
            <a:spLocks noGrp="1"/>
          </p:cNvSpPr>
          <p:nvPr>
            <p:ph type="sldNum" sz="quarter" idx="10"/>
          </p:nvPr>
        </p:nvSpPr>
        <p:spPr/>
        <p:txBody>
          <a:bodyPr/>
          <a:lstStyle/>
          <a:p>
            <a:fld id="{72FA19E8-40F6-4FBC-A6B8-D9C336EBEBB2}" type="slidenum">
              <a:rPr lang="zh-CN" altLang="en-US" smtClean="0"/>
              <a:t>5</a:t>
            </a:fld>
            <a:endParaRPr lang="zh-CN" altLang="en-US"/>
          </a:p>
        </p:txBody>
      </p:sp>
      <p:sp>
        <p:nvSpPr>
          <p:cNvPr id="4" name="页眉占位符 3"/>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157948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3" name="灯片编号占位符 2"/>
          <p:cNvSpPr>
            <a:spLocks noGrp="1"/>
          </p:cNvSpPr>
          <p:nvPr>
            <p:ph type="sldNum" sz="quarter" idx="10"/>
          </p:nvPr>
        </p:nvSpPr>
        <p:spPr/>
        <p:txBody>
          <a:bodyPr/>
          <a:lstStyle/>
          <a:p>
            <a:fld id="{72FA19E8-40F6-4FBC-A6B8-D9C336EBEBB2}" type="slidenum">
              <a:rPr lang="zh-CN" altLang="en-US" smtClean="0"/>
              <a:t>6</a:t>
            </a:fld>
            <a:endParaRPr lang="zh-CN" altLang="en-US"/>
          </a:p>
        </p:txBody>
      </p:sp>
      <p:sp>
        <p:nvSpPr>
          <p:cNvPr id="4" name="页眉占位符 3"/>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288898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3" name="灯片编号占位符 2"/>
          <p:cNvSpPr>
            <a:spLocks noGrp="1"/>
          </p:cNvSpPr>
          <p:nvPr>
            <p:ph type="sldNum" sz="quarter" idx="10"/>
          </p:nvPr>
        </p:nvSpPr>
        <p:spPr/>
        <p:txBody>
          <a:bodyPr/>
          <a:lstStyle/>
          <a:p>
            <a:fld id="{72FA19E8-40F6-4FBC-A6B8-D9C336EBEBB2}" type="slidenum">
              <a:rPr lang="zh-CN" altLang="en-US" smtClean="0"/>
              <a:t>7</a:t>
            </a:fld>
            <a:endParaRPr lang="zh-CN" altLang="en-US"/>
          </a:p>
        </p:txBody>
      </p:sp>
      <p:sp>
        <p:nvSpPr>
          <p:cNvPr id="4" name="页眉占位符 3"/>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275621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
        <p:nvSpPr>
          <p:cNvPr id="3" name="灯片编号占位符 2"/>
          <p:cNvSpPr>
            <a:spLocks noGrp="1"/>
          </p:cNvSpPr>
          <p:nvPr>
            <p:ph type="sldNum" sz="quarter" idx="10"/>
          </p:nvPr>
        </p:nvSpPr>
        <p:spPr/>
        <p:txBody>
          <a:bodyPr/>
          <a:lstStyle/>
          <a:p>
            <a:fld id="{72FA19E8-40F6-4FBC-A6B8-D9C336EBEBB2}" type="slidenum">
              <a:rPr lang="zh-CN" altLang="en-US" smtClean="0"/>
              <a:t>8</a:t>
            </a:fld>
            <a:endParaRPr lang="zh-CN" altLang="en-US"/>
          </a:p>
        </p:txBody>
      </p:sp>
      <p:sp>
        <p:nvSpPr>
          <p:cNvPr id="4" name="页眉占位符 3"/>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134788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72FA19E8-40F6-4FBC-A6B8-D9C336EBEBB2}" type="slidenum">
              <a:rPr lang="zh-CN" altLang="en-US" smtClean="0"/>
              <a:t>9</a:t>
            </a:fld>
            <a:endParaRPr lang="zh-CN" altLang="en-US"/>
          </a:p>
        </p:txBody>
      </p:sp>
    </p:spTree>
    <p:extLst>
      <p:ext uri="{BB962C8B-B14F-4D97-AF65-F5344CB8AC3E}">
        <p14:creationId xmlns:p14="http://schemas.microsoft.com/office/powerpoint/2010/main" val="203986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6" name="灯片编号占位符 5"/>
          <p:cNvSpPr>
            <a:spLocks noGrp="1"/>
          </p:cNvSpPr>
          <p:nvPr>
            <p:ph type="sldNum" sz="quarter" idx="10"/>
          </p:nvPr>
        </p:nvSpPr>
        <p:spPr/>
        <p:txBody>
          <a:bodyPr/>
          <a:lstStyle/>
          <a:p>
            <a:fld id="{72FA19E8-40F6-4FBC-A6B8-D9C336EBEBB2}" type="slidenum">
              <a:rPr lang="zh-CN" altLang="en-US" smtClean="0"/>
              <a:t>10</a:t>
            </a:fld>
            <a:endParaRPr lang="zh-CN" altLang="en-US"/>
          </a:p>
        </p:txBody>
      </p:sp>
      <p:sp>
        <p:nvSpPr>
          <p:cNvPr id="7" name="页眉占位符 6"/>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67222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6" name="灯片编号占位符 5"/>
          <p:cNvSpPr>
            <a:spLocks noGrp="1"/>
          </p:cNvSpPr>
          <p:nvPr>
            <p:ph type="sldNum" sz="quarter" idx="10"/>
          </p:nvPr>
        </p:nvSpPr>
        <p:spPr/>
        <p:txBody>
          <a:bodyPr/>
          <a:lstStyle/>
          <a:p>
            <a:fld id="{72FA19E8-40F6-4FBC-A6B8-D9C336EBEBB2}" type="slidenum">
              <a:rPr lang="zh-CN" altLang="en-US" smtClean="0"/>
              <a:t>19</a:t>
            </a:fld>
            <a:endParaRPr lang="zh-CN" altLang="en-US"/>
          </a:p>
        </p:txBody>
      </p:sp>
      <p:sp>
        <p:nvSpPr>
          <p:cNvPr id="7" name="页眉占位符 6"/>
          <p:cNvSpPr>
            <a:spLocks noGrp="1"/>
          </p:cNvSpPr>
          <p:nvPr>
            <p:ph type="hdr" sz="quarter" idx="11"/>
          </p:nvPr>
        </p:nvSpPr>
        <p:spPr/>
        <p:txBody>
          <a:bodyPr/>
          <a:lstStyle/>
          <a:p>
            <a:endParaRPr lang="zh-CN" altLang="en-US"/>
          </a:p>
        </p:txBody>
      </p:sp>
    </p:spTree>
    <p:extLst>
      <p:ext uri="{BB962C8B-B14F-4D97-AF65-F5344CB8AC3E}">
        <p14:creationId xmlns:p14="http://schemas.microsoft.com/office/powerpoint/2010/main" val="67212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6033D542-F12C-499F-9F8D-F212C50CFF89}" type="datetime1">
              <a:rPr lang="zh-CN" altLang="en-US" smtClean="0"/>
              <a:t>2017/7/3</a:t>
            </a:fld>
            <a:endParaRPr lang="zh-CN" altLang="en-US"/>
          </a:p>
        </p:txBody>
      </p:sp>
      <p:sp>
        <p:nvSpPr>
          <p:cNvPr id="5" name="Footer Placeholder 4"/>
          <p:cNvSpPr>
            <a:spLocks noGrp="1"/>
          </p:cNvSpPr>
          <p:nvPr>
            <p:ph type="ftr" sz="quarter" idx="11"/>
          </p:nvPr>
        </p:nvSpPr>
        <p:spPr>
          <a:xfrm>
            <a:off x="4139952" y="6453336"/>
            <a:ext cx="4114800" cy="329184"/>
          </a:xfrm>
        </p:spPr>
        <p:txBody>
          <a:bodyPr/>
          <a:lstStyle/>
          <a:p>
            <a:endParaRPr lang="zh-CN" altLang="en-US"/>
          </a:p>
        </p:txBody>
      </p:sp>
      <p:sp>
        <p:nvSpPr>
          <p:cNvPr id="6" name="Slide Number Placeholder 5"/>
          <p:cNvSpPr>
            <a:spLocks noGrp="1"/>
          </p:cNvSpPr>
          <p:nvPr>
            <p:ph type="sldNum" sz="quarter" idx="12"/>
          </p:nvPr>
        </p:nvSpPr>
        <p:spPr>
          <a:xfrm>
            <a:off x="7486352" y="6453869"/>
            <a:ext cx="1066800" cy="329184"/>
          </a:xfrm>
        </p:spPr>
        <p:txBody>
          <a:bodyPr/>
          <a:lstStyle>
            <a:lvl1pPr>
              <a:defRPr>
                <a:solidFill>
                  <a:schemeClr val="accent3">
                    <a:lumMod val="50000"/>
                  </a:schemeClr>
                </a:solidFill>
              </a:defRPr>
            </a:lvl1pPr>
          </a:lstStyle>
          <a:p>
            <a:fld id="{0C913308-F349-4B6D-A68A-DD1791B4A57B}" type="slidenum">
              <a:rPr lang="zh-CN" altLang="en-US" smtClean="0"/>
              <a:pPr/>
              <a:t>‹#›</a:t>
            </a:fld>
            <a:endParaRPr lang="zh-CN" alt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4753FCD3-FDC2-4A3D-BC33-F55EBC13D3AC}" type="datetime1">
              <a:rPr lang="zh-CN" altLang="en-US" smtClean="0"/>
              <a:t>2017/7/3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620000" y="6477000"/>
            <a:ext cx="1066800" cy="329184"/>
          </a:xfrm>
        </p:spPr>
        <p:txBody>
          <a:bodyPr/>
          <a:lstStyle>
            <a:lvl1pPr>
              <a:defRPr>
                <a:solidFill>
                  <a:schemeClr val="accent3">
                    <a:lumMod val="50000"/>
                  </a:schemeClr>
                </a:solidFill>
              </a:defRPr>
            </a:lvl1pPr>
          </a:lstStyle>
          <a:p>
            <a:fld id="{0C913308-F349-4B6D-A68A-DD1791B4A57B}"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4" name="Date Placeholder 3"/>
          <p:cNvSpPr>
            <a:spLocks noGrp="1"/>
          </p:cNvSpPr>
          <p:nvPr>
            <p:ph type="dt" sz="half" idx="10"/>
          </p:nvPr>
        </p:nvSpPr>
        <p:spPr/>
        <p:txBody>
          <a:bodyPr/>
          <a:lstStyle/>
          <a:p>
            <a:fld id="{8BEA7952-6210-49BF-B49A-AF32F8DF6893}" type="datetime1">
              <a:rPr lang="zh-CN" altLang="en-US" smtClean="0"/>
              <a:t>2017/7/3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505439" y="6528816"/>
            <a:ext cx="1066800" cy="329184"/>
          </a:xfrm>
        </p:spPr>
        <p:txBody>
          <a:bodyPr/>
          <a:lstStyle/>
          <a:p>
            <a:fld id="{0C913308-F349-4B6D-A68A-DD1791B4A57B}" type="slidenum">
              <a:rPr lang="zh-CN" altLang="en-US" smtClean="0"/>
              <a:pPr/>
              <a:t>‹#›</a:t>
            </a:fld>
            <a:endParaRPr lang="zh-CN"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2E1A27C-1430-4451-A7D8-F6A35CBB1619}" type="datetime1">
              <a:rPr lang="zh-CN" altLang="en-US" smtClean="0"/>
              <a:t>2017/7/3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7620010" y="6391656"/>
            <a:ext cx="1066800" cy="329184"/>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A7D1182-26EE-447A-9A9F-7010309EBD53}" type="datetime1">
              <a:rPr lang="zh-CN" altLang="en-US" smtClean="0"/>
              <a:t>2017/7/3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7620000" y="6401333"/>
            <a:ext cx="1066800" cy="329184"/>
          </a:xfrm>
        </p:spPr>
        <p:txBody>
          <a:bodyPr/>
          <a:lstStyle/>
          <a:p>
            <a:fld id="{0C913308-F349-4B6D-A68A-DD1791B4A57B}" type="slidenum">
              <a:rPr lang="zh-CN" altLang="en-US" smtClean="0"/>
              <a:pPr/>
              <a:t>‹#›</a:t>
            </a:fld>
            <a:endParaRPr lang="zh-CN"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38B0A5B8-C4CD-4AC2-BF80-5AD794AFE71D}" type="datetime1">
              <a:rPr lang="zh-CN" altLang="en-US" smtClean="0"/>
              <a:t>2017/7/3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7308304" y="6453336"/>
            <a:ext cx="1066800" cy="329184"/>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AE23C-21F6-4880-831E-6A55D518A758}" type="datetime1">
              <a:rPr lang="zh-CN" altLang="en-US" smtClean="0"/>
              <a:t>2017/7/3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7564526" y="6453336"/>
            <a:ext cx="1066800" cy="329184"/>
          </a:xfr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E32CB8C-213D-4477-ACCA-B20B67FF9D97}" type="datetime1">
              <a:rPr lang="zh-CN" altLang="en-US" smtClean="0"/>
              <a:t>2017/7/3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7529015" y="6459244"/>
            <a:ext cx="1066800" cy="329184"/>
          </a:xfrm>
        </p:spPr>
        <p:txBody>
          <a:bodyPr/>
          <a:lstStyle/>
          <a:p>
            <a:fld id="{0C913308-F349-4B6D-A68A-DD1791B4A57B}" type="slidenum">
              <a:rPr lang="zh-CN" altLang="en-US" smtClean="0"/>
              <a:pPr/>
              <a:t>‹#›</a:t>
            </a:fld>
            <a:endParaRPr lang="zh-CN"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4313412-269B-425C-8F82-EDF37EA2EA53}" type="datetime1">
              <a:rPr lang="zh-CN" altLang="en-US" smtClean="0"/>
              <a:t>2017/7/3</a:t>
            </a:fld>
            <a:endParaRPr lang="zh-CN"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CN" altLang="en-US"/>
          </a:p>
        </p:txBody>
      </p:sp>
      <p:sp>
        <p:nvSpPr>
          <p:cNvPr id="6" name="Slide Number Placeholder 5"/>
          <p:cNvSpPr>
            <a:spLocks noGrp="1"/>
          </p:cNvSpPr>
          <p:nvPr>
            <p:ph type="sldNum" sz="quarter" idx="4"/>
          </p:nvPr>
        </p:nvSpPr>
        <p:spPr>
          <a:xfrm>
            <a:off x="7620000" y="6468122"/>
            <a:ext cx="1066800" cy="329184"/>
          </a:xfrm>
          <a:prstGeom prst="rect">
            <a:avLst/>
          </a:prstGeom>
        </p:spPr>
        <p:txBody>
          <a:bodyPr vert="horz" lIns="91440" tIns="45720" rIns="91440" bIns="45720" rtlCol="0" anchor="ctr"/>
          <a:lstStyle>
            <a:lvl1pPr algn="l">
              <a:defRPr sz="1400" b="1">
                <a:solidFill>
                  <a:schemeClr val="accent3">
                    <a:lumMod val="50000"/>
                  </a:schemeClr>
                </a:solidFill>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Visio___11111.vsd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14348" y="1052736"/>
            <a:ext cx="7772400" cy="1846025"/>
          </a:xfrm>
        </p:spPr>
        <p:txBody>
          <a:bodyPr/>
          <a:lstStyle/>
          <a:p>
            <a:pPr algn="ctr"/>
            <a:r>
              <a:rPr lang="zh-CN" altLang="en-US" b="1" dirty="0" smtClean="0">
                <a:solidFill>
                  <a:srgbClr val="C00000"/>
                </a:solidFill>
              </a:rPr>
              <a:t>慧眼</a:t>
            </a:r>
            <a:r>
              <a:rPr lang="en-US" altLang="zh-CN" b="1" dirty="0" smtClean="0">
                <a:solidFill>
                  <a:srgbClr val="C00000"/>
                </a:solidFill>
              </a:rPr>
              <a:t>-HXMT</a:t>
            </a:r>
            <a:br>
              <a:rPr lang="en-US" altLang="zh-CN" b="1" dirty="0" smtClean="0">
                <a:solidFill>
                  <a:srgbClr val="C00000"/>
                </a:solidFill>
              </a:rPr>
            </a:br>
            <a:r>
              <a:rPr lang="zh-CN" altLang="en-US" b="1" dirty="0" smtClean="0">
                <a:solidFill>
                  <a:srgbClr val="C00000"/>
                </a:solidFill>
              </a:rPr>
              <a:t>科学应用系统简介</a:t>
            </a:r>
            <a:endParaRPr lang="zh-CN" altLang="en-US" b="1" dirty="0">
              <a:solidFill>
                <a:srgbClr val="C00000"/>
              </a:solidFill>
            </a:endParaRPr>
          </a:p>
        </p:txBody>
      </p:sp>
      <p:sp>
        <p:nvSpPr>
          <p:cNvPr id="3" name="副标题 2"/>
          <p:cNvSpPr>
            <a:spLocks noGrp="1"/>
          </p:cNvSpPr>
          <p:nvPr>
            <p:ph type="subTitle" idx="1"/>
          </p:nvPr>
        </p:nvSpPr>
        <p:spPr>
          <a:xfrm>
            <a:off x="1357290" y="4380142"/>
            <a:ext cx="6400800" cy="1281106"/>
          </a:xfrm>
        </p:spPr>
        <p:txBody>
          <a:bodyPr>
            <a:normAutofit lnSpcReduction="10000"/>
          </a:bodyPr>
          <a:lstStyle/>
          <a:p>
            <a:pPr algn="ctr"/>
            <a:r>
              <a:rPr lang="zh-CN" altLang="en-US" sz="2400" b="1" dirty="0" smtClean="0">
                <a:solidFill>
                  <a:schemeClr val="tx1"/>
                </a:solidFill>
                <a:latin typeface="微软雅黑" panose="020B0503020204020204" pitchFamily="34" charset="-122"/>
                <a:ea typeface="微软雅黑" panose="020B0503020204020204" pitchFamily="34" charset="-122"/>
              </a:rPr>
              <a:t>中国科学院高能物理研究所</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tx1"/>
                </a:solidFill>
                <a:latin typeface="微软雅黑" panose="020B0503020204020204" pitchFamily="34" charset="-122"/>
                <a:ea typeface="微软雅黑" panose="020B0503020204020204" pitchFamily="34" charset="-122"/>
              </a:rPr>
              <a:t>宋黎明</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algn="ctr"/>
            <a:r>
              <a:rPr lang="en-US" altLang="zh-CN" b="1" dirty="0" smtClean="0">
                <a:solidFill>
                  <a:schemeClr val="tx1"/>
                </a:solidFill>
                <a:latin typeface="微软雅黑" panose="020B0503020204020204" pitchFamily="34" charset="-122"/>
                <a:ea typeface="微软雅黑" panose="020B0503020204020204" pitchFamily="34" charset="-122"/>
              </a:rPr>
              <a:t>20170704</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图2.jpg"/>
          <p:cNvPicPr>
            <a:picLocks noChangeAspect="1" noChangeArrowheads="1"/>
          </p:cNvPicPr>
          <p:nvPr/>
        </p:nvPicPr>
        <p:blipFill>
          <a:blip r:embed="rId3" cstate="print"/>
          <a:srcRect/>
          <a:stretch>
            <a:fillRect/>
          </a:stretch>
        </p:blipFill>
        <p:spPr bwMode="auto">
          <a:xfrm>
            <a:off x="1402631" y="1124744"/>
            <a:ext cx="4681537" cy="3671888"/>
          </a:xfrm>
          <a:prstGeom prst="rect">
            <a:avLst/>
          </a:prstGeom>
          <a:noFill/>
          <a:ln w="9525">
            <a:noFill/>
            <a:miter lim="800000"/>
            <a:headEnd/>
            <a:tailEnd/>
          </a:ln>
        </p:spPr>
      </p:pic>
      <p:sp>
        <p:nvSpPr>
          <p:cNvPr id="6147" name="TextBox 11"/>
          <p:cNvSpPr txBox="1">
            <a:spLocks noChangeArrowheads="1"/>
          </p:cNvSpPr>
          <p:nvPr/>
        </p:nvSpPr>
        <p:spPr bwMode="auto">
          <a:xfrm>
            <a:off x="5680075" y="1084674"/>
            <a:ext cx="598241" cy="400110"/>
          </a:xfrm>
          <a:prstGeom prst="rect">
            <a:avLst/>
          </a:prstGeom>
          <a:noFill/>
          <a:ln w="9525">
            <a:noFill/>
            <a:miter lim="800000"/>
            <a:headEnd/>
            <a:tailEnd/>
          </a:ln>
        </p:spPr>
        <p:txBody>
          <a:bodyPr wrap="none">
            <a:spAutoFit/>
          </a:bodyPr>
          <a:lstStyle/>
          <a:p>
            <a:r>
              <a:rPr lang="en-US" altLang="zh-CN" sz="2000" b="0">
                <a:latin typeface="微软雅黑" panose="020B0503020204020204" pitchFamily="34" charset="-122"/>
                <a:ea typeface="微软雅黑" panose="020B0503020204020204" pitchFamily="34" charset="-122"/>
                <a:cs typeface="Times New Roman" pitchFamily="18" charset="0"/>
              </a:rPr>
              <a:t>ME</a:t>
            </a:r>
            <a:endParaRPr lang="zh-CN" altLang="en-US" sz="2000" b="0" dirty="0">
              <a:latin typeface="微软雅黑" panose="020B0503020204020204" pitchFamily="34" charset="-122"/>
              <a:ea typeface="微软雅黑" panose="020B0503020204020204" pitchFamily="34" charset="-122"/>
              <a:cs typeface="Times New Roman" pitchFamily="18" charset="0"/>
            </a:endParaRPr>
          </a:p>
        </p:txBody>
      </p:sp>
      <p:sp>
        <p:nvSpPr>
          <p:cNvPr id="6148" name="TextBox 12"/>
          <p:cNvSpPr txBox="1">
            <a:spLocks noChangeArrowheads="1"/>
          </p:cNvSpPr>
          <p:nvPr/>
        </p:nvSpPr>
        <p:spPr bwMode="auto">
          <a:xfrm>
            <a:off x="1018352" y="3975447"/>
            <a:ext cx="529312" cy="461665"/>
          </a:xfrm>
          <a:prstGeom prst="rect">
            <a:avLst/>
          </a:prstGeom>
          <a:noFill/>
          <a:ln w="9525">
            <a:solidFill>
              <a:schemeClr val="bg1"/>
            </a:solidFill>
            <a:miter lim="800000"/>
            <a:headEnd/>
            <a:tailEnd/>
          </a:ln>
        </p:spPr>
        <p:txBody>
          <a:bodyPr wrap="none">
            <a:spAutoFit/>
          </a:bodyPr>
          <a:lstStyle/>
          <a:p>
            <a:r>
              <a:rPr lang="en-US" altLang="zh-CN" sz="2400" b="0">
                <a:latin typeface="微软雅黑" panose="020B0503020204020204" pitchFamily="34" charset="-122"/>
                <a:ea typeface="微软雅黑" panose="020B0503020204020204" pitchFamily="34" charset="-122"/>
                <a:cs typeface="Times New Roman" pitchFamily="18" charset="0"/>
              </a:rPr>
              <a:t>LE</a:t>
            </a:r>
            <a:endParaRPr lang="zh-CN" altLang="en-US" sz="2400" b="0" dirty="0">
              <a:latin typeface="微软雅黑" panose="020B0503020204020204" pitchFamily="34" charset="-122"/>
              <a:ea typeface="微软雅黑" panose="020B0503020204020204" pitchFamily="34" charset="-122"/>
              <a:cs typeface="Times New Roman" pitchFamily="18" charset="0"/>
            </a:endParaRPr>
          </a:p>
        </p:txBody>
      </p:sp>
      <p:sp>
        <p:nvSpPr>
          <p:cNvPr id="6149" name="TextBox 13"/>
          <p:cNvSpPr txBox="1">
            <a:spLocks noChangeArrowheads="1"/>
          </p:cNvSpPr>
          <p:nvPr/>
        </p:nvSpPr>
        <p:spPr bwMode="auto">
          <a:xfrm>
            <a:off x="5399088" y="3903663"/>
            <a:ext cx="524503" cy="400110"/>
          </a:xfrm>
          <a:prstGeom prst="rect">
            <a:avLst/>
          </a:prstGeom>
          <a:noFill/>
          <a:ln w="9525">
            <a:noFill/>
            <a:miter lim="800000"/>
            <a:headEnd/>
            <a:tailEnd/>
          </a:ln>
        </p:spPr>
        <p:txBody>
          <a:bodyPr wrap="none">
            <a:spAutoFit/>
          </a:bodyPr>
          <a:lstStyle/>
          <a:p>
            <a:r>
              <a:rPr lang="en-US" altLang="zh-CN" sz="2000" b="0">
                <a:latin typeface="微软雅黑" panose="020B0503020204020204" pitchFamily="34" charset="-122"/>
                <a:ea typeface="微软雅黑" panose="020B0503020204020204" pitchFamily="34" charset="-122"/>
                <a:cs typeface="Times New Roman" pitchFamily="18" charset="0"/>
              </a:rPr>
              <a:t>HE</a:t>
            </a:r>
            <a:endParaRPr lang="zh-CN" altLang="en-US" sz="2000" b="0" dirty="0">
              <a:latin typeface="微软雅黑" panose="020B0503020204020204" pitchFamily="34" charset="-122"/>
              <a:ea typeface="微软雅黑" panose="020B0503020204020204" pitchFamily="34" charset="-122"/>
              <a:cs typeface="Times New Roman" pitchFamily="18" charset="0"/>
            </a:endParaRPr>
          </a:p>
        </p:txBody>
      </p:sp>
      <p:cxnSp>
        <p:nvCxnSpPr>
          <p:cNvPr id="32" name="直接箭头连接符 31"/>
          <p:cNvCxnSpPr>
            <a:stCxn id="6147" idx="1"/>
          </p:cNvCxnSpPr>
          <p:nvPr/>
        </p:nvCxnSpPr>
        <p:spPr>
          <a:xfrm flipH="1">
            <a:off x="4537075" y="1284729"/>
            <a:ext cx="1143000" cy="14262"/>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rot="10800000" flipV="1">
            <a:off x="5251450" y="1382713"/>
            <a:ext cx="581025" cy="188912"/>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6147" idx="2"/>
          </p:cNvCxnSpPr>
          <p:nvPr/>
        </p:nvCxnSpPr>
        <p:spPr>
          <a:xfrm flipH="1">
            <a:off x="5894392" y="1484784"/>
            <a:ext cx="84804" cy="528579"/>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rot="10800000">
            <a:off x="4179888" y="3046413"/>
            <a:ext cx="1285875" cy="954087"/>
          </a:xfrm>
          <a:prstGeom prst="straightConnector1">
            <a:avLst/>
          </a:prstGeom>
          <a:ln w="38100">
            <a:solidFill>
              <a:srgbClr val="3404BC"/>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rot="5400000" flipH="1" flipV="1">
            <a:off x="969963" y="3219450"/>
            <a:ext cx="928688" cy="490537"/>
          </a:xfrm>
          <a:prstGeom prst="straightConnector1">
            <a:avLst/>
          </a:prstGeom>
          <a:ln w="38100">
            <a:solidFill>
              <a:schemeClr val="tx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1465263" y="3357563"/>
            <a:ext cx="785812" cy="642937"/>
          </a:xfrm>
          <a:prstGeom prst="straightConnector1">
            <a:avLst/>
          </a:prstGeom>
          <a:ln w="38100">
            <a:solidFill>
              <a:schemeClr val="tx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1617663" y="3857625"/>
            <a:ext cx="1490662" cy="295275"/>
          </a:xfrm>
          <a:prstGeom prst="straightConnector1">
            <a:avLst/>
          </a:prstGeom>
          <a:ln w="38100">
            <a:solidFill>
              <a:schemeClr val="tx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157" name="TextBox 1"/>
          <p:cNvSpPr txBox="1">
            <a:spLocks noChangeArrowheads="1"/>
          </p:cNvSpPr>
          <p:nvPr/>
        </p:nvSpPr>
        <p:spPr bwMode="auto">
          <a:xfrm>
            <a:off x="6588224" y="2348880"/>
            <a:ext cx="1800200" cy="5847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spcAft>
                <a:spcPts val="600"/>
              </a:spcAft>
              <a:buFont typeface="Arial" pitchFamily="34" charset="0"/>
              <a:buChar char="•"/>
              <a:defRPr sz="2800">
                <a:solidFill>
                  <a:srgbClr val="002060"/>
                </a:solidFill>
                <a:latin typeface="微软雅黑" pitchFamily="34" charset="-122"/>
                <a:ea typeface="微软雅黑" pitchFamily="34" charset="-122"/>
              </a:defRPr>
            </a:lvl1pPr>
            <a:lvl2pPr marL="742950" indent="-285750" eaLnBrk="0" hangingPunct="0">
              <a:spcBef>
                <a:spcPts val="600"/>
              </a:spcBef>
              <a:spcAft>
                <a:spcPts val="600"/>
              </a:spcAft>
              <a:buFont typeface="Arial" pitchFamily="34" charset="0"/>
              <a:buChar char="–"/>
              <a:defRPr sz="2400">
                <a:solidFill>
                  <a:srgbClr val="002060"/>
                </a:solidFill>
                <a:latin typeface="微软雅黑" pitchFamily="34" charset="-122"/>
                <a:ea typeface="微软雅黑" pitchFamily="34" charset="-122"/>
              </a:defRPr>
            </a:lvl2pPr>
            <a:lvl3pPr marL="1143000" indent="-228600" eaLnBrk="0" hangingPunct="0">
              <a:spcBef>
                <a:spcPts val="600"/>
              </a:spcBef>
              <a:spcAft>
                <a:spcPts val="600"/>
              </a:spcAft>
              <a:buFont typeface="Arial" pitchFamily="34" charset="0"/>
              <a:buChar char="•"/>
              <a:defRPr sz="2000">
                <a:solidFill>
                  <a:srgbClr val="002060"/>
                </a:solidFill>
                <a:latin typeface="微软雅黑" pitchFamily="34" charset="-122"/>
                <a:ea typeface="微软雅黑" pitchFamily="34" charset="-122"/>
              </a:defRPr>
            </a:lvl3pPr>
            <a:lvl4pPr marL="1600200" indent="-228600" eaLnBrk="0" hangingPunct="0">
              <a:spcBef>
                <a:spcPts val="600"/>
              </a:spcBef>
              <a:spcAft>
                <a:spcPts val="600"/>
              </a:spcAft>
              <a:buFont typeface="Arial" pitchFamily="34" charset="0"/>
              <a:buChar char="–"/>
              <a:defRPr sz="2000">
                <a:solidFill>
                  <a:srgbClr val="002060"/>
                </a:solidFill>
                <a:latin typeface="微软雅黑" pitchFamily="34" charset="-122"/>
                <a:ea typeface="微软雅黑" pitchFamily="34" charset="-122"/>
              </a:defRPr>
            </a:lvl4pPr>
            <a:lvl5pPr marL="2057400" indent="-228600" eaLnBrk="0" hangingPunct="0">
              <a:spcBef>
                <a:spcPts val="600"/>
              </a:spcBef>
              <a:spcAft>
                <a:spcPts val="600"/>
              </a:spcAft>
              <a:buFont typeface="Arial" pitchFamily="34" charset="0"/>
              <a:buChar char="»"/>
              <a:defRPr sz="2000">
                <a:solidFill>
                  <a:srgbClr val="002060"/>
                </a:solidFill>
                <a:latin typeface="微软雅黑" pitchFamily="34" charset="-122"/>
                <a:ea typeface="微软雅黑" pitchFamily="34" charset="-122"/>
              </a:defRPr>
            </a:lvl5pPr>
            <a:lvl6pPr marL="2514600" indent="-228600" eaLnBrk="0" fontAlgn="base" hangingPunct="0">
              <a:spcBef>
                <a:spcPts val="600"/>
              </a:spcBef>
              <a:spcAft>
                <a:spcPts val="600"/>
              </a:spcAft>
              <a:buFont typeface="Arial" pitchFamily="34" charset="0"/>
              <a:buChar char="»"/>
              <a:defRPr sz="2000">
                <a:solidFill>
                  <a:srgbClr val="002060"/>
                </a:solidFill>
                <a:latin typeface="微软雅黑" pitchFamily="34" charset="-122"/>
                <a:ea typeface="微软雅黑" pitchFamily="34" charset="-122"/>
              </a:defRPr>
            </a:lvl6pPr>
            <a:lvl7pPr marL="2971800" indent="-228600" eaLnBrk="0" fontAlgn="base" hangingPunct="0">
              <a:spcBef>
                <a:spcPts val="600"/>
              </a:spcBef>
              <a:spcAft>
                <a:spcPts val="600"/>
              </a:spcAft>
              <a:buFont typeface="Arial" pitchFamily="34" charset="0"/>
              <a:buChar char="»"/>
              <a:defRPr sz="2000">
                <a:solidFill>
                  <a:srgbClr val="002060"/>
                </a:solidFill>
                <a:latin typeface="微软雅黑" pitchFamily="34" charset="-122"/>
                <a:ea typeface="微软雅黑" pitchFamily="34" charset="-122"/>
              </a:defRPr>
            </a:lvl7pPr>
            <a:lvl8pPr marL="3429000" indent="-228600" eaLnBrk="0" fontAlgn="base" hangingPunct="0">
              <a:spcBef>
                <a:spcPts val="600"/>
              </a:spcBef>
              <a:spcAft>
                <a:spcPts val="600"/>
              </a:spcAft>
              <a:buFont typeface="Arial" pitchFamily="34" charset="0"/>
              <a:buChar char="»"/>
              <a:defRPr sz="2000">
                <a:solidFill>
                  <a:srgbClr val="002060"/>
                </a:solidFill>
                <a:latin typeface="微软雅黑" pitchFamily="34" charset="-122"/>
                <a:ea typeface="微软雅黑" pitchFamily="34" charset="-122"/>
              </a:defRPr>
            </a:lvl8pPr>
            <a:lvl9pPr marL="3886200" indent="-228600" eaLnBrk="0" fontAlgn="base" hangingPunct="0">
              <a:spcBef>
                <a:spcPts val="600"/>
              </a:spcBef>
              <a:spcAft>
                <a:spcPts val="600"/>
              </a:spcAft>
              <a:buFont typeface="Arial" pitchFamily="34" charset="0"/>
              <a:buChar char="»"/>
              <a:defRPr sz="2000">
                <a:solidFill>
                  <a:srgbClr val="002060"/>
                </a:solidFill>
                <a:latin typeface="微软雅黑" pitchFamily="34" charset="-122"/>
                <a:ea typeface="微软雅黑" pitchFamily="34" charset="-122"/>
              </a:defRPr>
            </a:lvl9pPr>
          </a:lstStyle>
          <a:p>
            <a:pPr eaLnBrk="1" hangingPunct="1">
              <a:spcBef>
                <a:spcPct val="0"/>
              </a:spcBef>
              <a:spcAft>
                <a:spcPct val="0"/>
              </a:spcAft>
              <a:buFontTx/>
              <a:buNone/>
              <a:defRPr/>
            </a:pPr>
            <a:r>
              <a:rPr lang="zh-CN" altLang="en-US" sz="1600" b="0" dirty="0" smtClean="0">
                <a:solidFill>
                  <a:schemeClr val="tx1">
                    <a:lumMod val="95000"/>
                    <a:lumOff val="5000"/>
                  </a:schemeClr>
                </a:solidFill>
              </a:rPr>
              <a:t>信号：</a:t>
            </a:r>
            <a:r>
              <a:rPr lang="en-US" altLang="zh-CN" sz="1600" b="0" dirty="0" smtClean="0">
                <a:solidFill>
                  <a:schemeClr val="tx1">
                    <a:lumMod val="95000"/>
                    <a:lumOff val="5000"/>
                  </a:schemeClr>
                </a:solidFill>
              </a:rPr>
              <a:t>1881</a:t>
            </a:r>
            <a:r>
              <a:rPr lang="zh-CN" altLang="en-US" sz="1600" b="0" dirty="0" smtClean="0">
                <a:solidFill>
                  <a:schemeClr val="tx1">
                    <a:lumMod val="95000"/>
                    <a:lumOff val="5000"/>
                  </a:schemeClr>
                </a:solidFill>
              </a:rPr>
              <a:t>路</a:t>
            </a:r>
            <a:endParaRPr lang="en-US" altLang="zh-CN" sz="1600" b="0" dirty="0" smtClean="0">
              <a:solidFill>
                <a:schemeClr val="tx1">
                  <a:lumMod val="95000"/>
                  <a:lumOff val="5000"/>
                </a:schemeClr>
              </a:solidFill>
            </a:endParaRPr>
          </a:p>
          <a:p>
            <a:pPr eaLnBrk="1" hangingPunct="1">
              <a:spcBef>
                <a:spcPct val="0"/>
              </a:spcBef>
              <a:spcAft>
                <a:spcPct val="0"/>
              </a:spcAft>
              <a:buFontTx/>
              <a:buNone/>
              <a:defRPr/>
            </a:pPr>
            <a:r>
              <a:rPr lang="zh-CN" altLang="en-US" sz="1600" b="0" dirty="0" smtClean="0">
                <a:solidFill>
                  <a:schemeClr val="tx1">
                    <a:lumMod val="95000"/>
                    <a:lumOff val="5000"/>
                  </a:schemeClr>
                </a:solidFill>
              </a:rPr>
              <a:t>质量：</a:t>
            </a:r>
            <a:r>
              <a:rPr lang="en-US" altLang="zh-CN" sz="1600" b="0" dirty="0" smtClean="0">
                <a:solidFill>
                  <a:schemeClr val="tx1">
                    <a:lumMod val="95000"/>
                    <a:lumOff val="5000"/>
                  </a:schemeClr>
                </a:solidFill>
              </a:rPr>
              <a:t>~1000 kg</a:t>
            </a:r>
          </a:p>
        </p:txBody>
      </p:sp>
      <p:grpSp>
        <p:nvGrpSpPr>
          <p:cNvPr id="3" name="组合 22"/>
          <p:cNvGrpSpPr>
            <a:grpSpLocks/>
          </p:cNvGrpSpPr>
          <p:nvPr/>
        </p:nvGrpSpPr>
        <p:grpSpPr bwMode="auto">
          <a:xfrm>
            <a:off x="395536" y="4862566"/>
            <a:ext cx="8136904" cy="1878802"/>
            <a:chOff x="565150" y="4941888"/>
            <a:chExt cx="9153727" cy="1877260"/>
          </a:xfrm>
        </p:grpSpPr>
        <p:sp>
          <p:nvSpPr>
            <p:cNvPr id="2" name="Text Box 4"/>
            <p:cNvSpPr txBox="1">
              <a:spLocks noChangeArrowheads="1"/>
            </p:cNvSpPr>
            <p:nvPr/>
          </p:nvSpPr>
          <p:spPr bwMode="auto">
            <a:xfrm>
              <a:off x="565150" y="4941888"/>
              <a:ext cx="5043234" cy="439376"/>
            </a:xfrm>
            <a:prstGeom prst="rect">
              <a:avLst/>
            </a:prstGeom>
            <a:noFill/>
            <a:ln>
              <a:noFill/>
            </a:ln>
            <a:extLst/>
          </p:spPr>
          <p:txBody>
            <a:bodyPr lIns="130622" tIns="65311" rIns="130622" bIns="65311">
              <a:spAutoFit/>
            </a:bodyPr>
            <a:lstStyle>
              <a:lvl1pPr defTabSz="1306513" eaLnBrk="0" hangingPunct="0">
                <a:defRPr>
                  <a:solidFill>
                    <a:schemeClr val="tx1"/>
                  </a:solidFill>
                  <a:latin typeface="Arial" charset="0"/>
                  <a:ea typeface="宋体" pitchFamily="2" charset="-122"/>
                </a:defRPr>
              </a:lvl1pPr>
              <a:lvl2pPr marL="742950" indent="-285750" defTabSz="1306513" eaLnBrk="0" hangingPunct="0">
                <a:defRPr>
                  <a:solidFill>
                    <a:schemeClr val="tx1"/>
                  </a:solidFill>
                  <a:latin typeface="Arial" charset="0"/>
                  <a:ea typeface="宋体" pitchFamily="2" charset="-122"/>
                </a:defRPr>
              </a:lvl2pPr>
              <a:lvl3pPr marL="1143000" indent="-228600" defTabSz="1306513" eaLnBrk="0" hangingPunct="0">
                <a:defRPr>
                  <a:solidFill>
                    <a:schemeClr val="tx1"/>
                  </a:solidFill>
                  <a:latin typeface="Arial" charset="0"/>
                  <a:ea typeface="宋体" pitchFamily="2" charset="-122"/>
                </a:defRPr>
              </a:lvl3pPr>
              <a:lvl4pPr marL="1600200" indent="-228600" defTabSz="1306513" eaLnBrk="0" hangingPunct="0">
                <a:defRPr>
                  <a:solidFill>
                    <a:schemeClr val="tx1"/>
                  </a:solidFill>
                  <a:latin typeface="Arial" charset="0"/>
                  <a:ea typeface="宋体" pitchFamily="2" charset="-122"/>
                </a:defRPr>
              </a:lvl4pPr>
              <a:lvl5pPr marL="2057400" indent="-228600" defTabSz="1306513" eaLnBrk="0" hangingPunct="0">
                <a:defRPr>
                  <a:solidFill>
                    <a:schemeClr val="tx1"/>
                  </a:solidFill>
                  <a:latin typeface="Arial" charset="0"/>
                  <a:ea typeface="宋体" pitchFamily="2" charset="-122"/>
                </a:defRPr>
              </a:lvl5pPr>
              <a:lvl6pPr marL="2514600" indent="-228600" defTabSz="1306513" eaLnBrk="0" fontAlgn="base" hangingPunct="0">
                <a:spcBef>
                  <a:spcPct val="0"/>
                </a:spcBef>
                <a:spcAft>
                  <a:spcPct val="0"/>
                </a:spcAft>
                <a:defRPr>
                  <a:solidFill>
                    <a:schemeClr val="tx1"/>
                  </a:solidFill>
                  <a:latin typeface="Arial" charset="0"/>
                  <a:ea typeface="宋体" pitchFamily="2" charset="-122"/>
                </a:defRPr>
              </a:lvl6pPr>
              <a:lvl7pPr marL="2971800" indent="-228600" defTabSz="1306513" eaLnBrk="0" fontAlgn="base" hangingPunct="0">
                <a:spcBef>
                  <a:spcPct val="0"/>
                </a:spcBef>
                <a:spcAft>
                  <a:spcPct val="0"/>
                </a:spcAft>
                <a:defRPr>
                  <a:solidFill>
                    <a:schemeClr val="tx1"/>
                  </a:solidFill>
                  <a:latin typeface="Arial" charset="0"/>
                  <a:ea typeface="宋体" pitchFamily="2" charset="-122"/>
                </a:defRPr>
              </a:lvl7pPr>
              <a:lvl8pPr marL="3429000" indent="-228600" defTabSz="1306513" eaLnBrk="0" fontAlgn="base" hangingPunct="0">
                <a:spcBef>
                  <a:spcPct val="0"/>
                </a:spcBef>
                <a:spcAft>
                  <a:spcPct val="0"/>
                </a:spcAft>
                <a:defRPr>
                  <a:solidFill>
                    <a:schemeClr val="tx1"/>
                  </a:solidFill>
                  <a:latin typeface="Arial" charset="0"/>
                  <a:ea typeface="宋体" pitchFamily="2" charset="-122"/>
                </a:defRPr>
              </a:lvl8pPr>
              <a:lvl9pPr marL="3886200" indent="-228600" defTabSz="1306513"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defRPr/>
              </a:pPr>
              <a:r>
                <a:rPr lang="zh-CN" altLang="en-US" sz="2000" b="0" dirty="0" smtClean="0">
                  <a:solidFill>
                    <a:srgbClr val="002060"/>
                  </a:solidFill>
                  <a:latin typeface="微软雅黑" panose="020B0503020204020204" pitchFamily="34" charset="-122"/>
                  <a:ea typeface="微软雅黑" panose="020B0503020204020204" pitchFamily="34" charset="-122"/>
                  <a:cs typeface="Times New Roman" pitchFamily="18" charset="0"/>
                </a:rPr>
                <a:t>四种有效载荷：</a:t>
              </a:r>
            </a:p>
          </p:txBody>
        </p:sp>
        <p:sp>
          <p:nvSpPr>
            <p:cNvPr id="6163" name="Text Box 12"/>
            <p:cNvSpPr txBox="1">
              <a:spLocks noChangeArrowheads="1"/>
            </p:cNvSpPr>
            <p:nvPr/>
          </p:nvSpPr>
          <p:spPr bwMode="auto">
            <a:xfrm>
              <a:off x="1079766" y="6020796"/>
              <a:ext cx="8639111" cy="408561"/>
            </a:xfrm>
            <a:prstGeom prst="rect">
              <a:avLst/>
            </a:prstGeom>
            <a:noFill/>
            <a:ln w="9525">
              <a:noFill/>
              <a:miter lim="800000"/>
              <a:headEnd/>
              <a:tailEnd/>
            </a:ln>
          </p:spPr>
          <p:txBody>
            <a:bodyPr lIns="130622" tIns="65311" rIns="130622" bIns="65311">
              <a:spAutoFit/>
            </a:bodyPr>
            <a:lstStyle/>
            <a:p>
              <a:pPr defTabSz="1306513">
                <a:spcBef>
                  <a:spcPct val="50000"/>
                </a:spcBef>
              </a:pPr>
              <a:r>
                <a:rPr lang="zh-CN" altLang="en-US" sz="1800" b="0" dirty="0">
                  <a:solidFill>
                    <a:srgbClr val="002060"/>
                  </a:solidFill>
                  <a:latin typeface="微软雅黑" panose="020B0503020204020204" pitchFamily="34" charset="-122"/>
                  <a:ea typeface="微软雅黑" panose="020B0503020204020204" pitchFamily="34" charset="-122"/>
                </a:rPr>
                <a:t>低能</a:t>
              </a:r>
              <a:r>
                <a:rPr lang="en-US" altLang="zh-CN" sz="1800" b="0" dirty="0">
                  <a:solidFill>
                    <a:srgbClr val="002060"/>
                  </a:solidFill>
                  <a:latin typeface="微软雅黑" panose="020B0503020204020204" pitchFamily="34" charset="-122"/>
                  <a:ea typeface="微软雅黑" panose="020B0503020204020204" pitchFamily="34" charset="-122"/>
                </a:rPr>
                <a:t>X</a:t>
              </a:r>
              <a:r>
                <a:rPr lang="zh-CN" altLang="en-US" sz="1800" b="0" dirty="0">
                  <a:solidFill>
                    <a:srgbClr val="002060"/>
                  </a:solidFill>
                  <a:latin typeface="微软雅黑" panose="020B0503020204020204" pitchFamily="34" charset="-122"/>
                  <a:ea typeface="微软雅黑" panose="020B0503020204020204" pitchFamily="34" charset="-122"/>
                </a:rPr>
                <a:t>射线望远镜</a:t>
              </a:r>
              <a:r>
                <a:rPr lang="en-US" altLang="zh-CN" sz="1800" b="0" dirty="0">
                  <a:solidFill>
                    <a:srgbClr val="002060"/>
                  </a:solidFill>
                  <a:latin typeface="微软雅黑" panose="020B0503020204020204" pitchFamily="34" charset="-122"/>
                  <a:ea typeface="微软雅黑" panose="020B0503020204020204" pitchFamily="34" charset="-122"/>
                </a:rPr>
                <a:t>LE: </a:t>
              </a:r>
              <a:r>
                <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rPr>
                <a:t>SCD </a:t>
              </a:r>
              <a:r>
                <a:rPr lang="zh-CN" altLang="en-US" sz="1800" b="0" dirty="0">
                  <a:solidFill>
                    <a:srgbClr val="002060"/>
                  </a:solidFill>
                  <a:latin typeface="微软雅黑" panose="020B0503020204020204" pitchFamily="34" charset="-122"/>
                  <a:ea typeface="微软雅黑" panose="020B0503020204020204" pitchFamily="34" charset="-122"/>
                  <a:cs typeface="Times New Roman" pitchFamily="18" charset="0"/>
                </a:rPr>
                <a:t>，</a:t>
              </a:r>
              <a:r>
                <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rPr>
                <a:t>384 cm</a:t>
              </a:r>
              <a:r>
                <a:rPr lang="en-US" altLang="zh-CN" sz="1800" b="0" baseline="30000" dirty="0">
                  <a:solidFill>
                    <a:srgbClr val="002060"/>
                  </a:solidFill>
                  <a:latin typeface="微软雅黑" panose="020B0503020204020204" pitchFamily="34" charset="-122"/>
                  <a:ea typeface="微软雅黑" panose="020B0503020204020204" pitchFamily="34" charset="-122"/>
                  <a:cs typeface="Times New Roman" pitchFamily="18" charset="0"/>
                </a:rPr>
                <a:t>2</a:t>
              </a:r>
              <a:r>
                <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rPr>
                <a:t>, 1-15 </a:t>
              </a:r>
              <a:r>
                <a:rPr lang="en-US" altLang="zh-CN" sz="1800" b="0" dirty="0" err="1">
                  <a:solidFill>
                    <a:srgbClr val="002060"/>
                  </a:solidFill>
                  <a:latin typeface="微软雅黑" panose="020B0503020204020204" pitchFamily="34" charset="-122"/>
                  <a:ea typeface="微软雅黑" panose="020B0503020204020204" pitchFamily="34" charset="-122"/>
                  <a:cs typeface="Times New Roman" pitchFamily="18" charset="0"/>
                </a:rPr>
                <a:t>keV</a:t>
              </a:r>
              <a:endPar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endParaRPr>
            </a:p>
          </p:txBody>
        </p:sp>
        <p:sp>
          <p:nvSpPr>
            <p:cNvPr id="6164" name="Text Box 15"/>
            <p:cNvSpPr txBox="1">
              <a:spLocks noChangeArrowheads="1"/>
            </p:cNvSpPr>
            <p:nvPr/>
          </p:nvSpPr>
          <p:spPr bwMode="auto">
            <a:xfrm>
              <a:off x="1079766" y="5300466"/>
              <a:ext cx="7341315" cy="408561"/>
            </a:xfrm>
            <a:prstGeom prst="rect">
              <a:avLst/>
            </a:prstGeom>
            <a:noFill/>
            <a:ln w="9525">
              <a:noFill/>
              <a:miter lim="800000"/>
              <a:headEnd/>
              <a:tailEnd/>
            </a:ln>
          </p:spPr>
          <p:txBody>
            <a:bodyPr lIns="130622" tIns="65311" rIns="130622" bIns="65311">
              <a:spAutoFit/>
            </a:bodyPr>
            <a:lstStyle/>
            <a:p>
              <a:pPr defTabSz="1306513">
                <a:spcBef>
                  <a:spcPct val="50000"/>
                </a:spcBef>
              </a:pPr>
              <a:r>
                <a:rPr lang="zh-CN" altLang="en-US" sz="1800" b="0" dirty="0">
                  <a:solidFill>
                    <a:srgbClr val="002060"/>
                  </a:solidFill>
                  <a:latin typeface="微软雅黑" panose="020B0503020204020204" pitchFamily="34" charset="-122"/>
                  <a:ea typeface="微软雅黑" panose="020B0503020204020204" pitchFamily="34" charset="-122"/>
                </a:rPr>
                <a:t>高能</a:t>
              </a:r>
              <a:r>
                <a:rPr lang="en-US" altLang="zh-CN" sz="1800" b="0" dirty="0">
                  <a:solidFill>
                    <a:srgbClr val="002060"/>
                  </a:solidFill>
                  <a:latin typeface="微软雅黑" panose="020B0503020204020204" pitchFamily="34" charset="-122"/>
                  <a:ea typeface="微软雅黑" panose="020B0503020204020204" pitchFamily="34" charset="-122"/>
                </a:rPr>
                <a:t>X</a:t>
              </a:r>
              <a:r>
                <a:rPr lang="zh-CN" altLang="en-US" sz="1800" b="0" dirty="0">
                  <a:solidFill>
                    <a:srgbClr val="002060"/>
                  </a:solidFill>
                  <a:latin typeface="微软雅黑" panose="020B0503020204020204" pitchFamily="34" charset="-122"/>
                  <a:ea typeface="微软雅黑" panose="020B0503020204020204" pitchFamily="34" charset="-122"/>
                </a:rPr>
                <a:t>射线望远镜</a:t>
              </a:r>
              <a:r>
                <a:rPr lang="en-US" altLang="zh-CN" sz="1800" b="0" dirty="0">
                  <a:solidFill>
                    <a:srgbClr val="002060"/>
                  </a:solidFill>
                  <a:latin typeface="微软雅黑" panose="020B0503020204020204" pitchFamily="34" charset="-122"/>
                  <a:ea typeface="微软雅黑" panose="020B0503020204020204" pitchFamily="34" charset="-122"/>
                </a:rPr>
                <a:t>HE: </a:t>
              </a:r>
              <a:r>
                <a:rPr lang="en-US" altLang="zh-CN" sz="1800" b="0" dirty="0" err="1">
                  <a:solidFill>
                    <a:srgbClr val="002060"/>
                  </a:solidFill>
                  <a:latin typeface="微软雅黑" panose="020B0503020204020204" pitchFamily="34" charset="-122"/>
                  <a:ea typeface="微软雅黑" panose="020B0503020204020204" pitchFamily="34" charset="-122"/>
                  <a:cs typeface="Times New Roman" pitchFamily="18" charset="0"/>
                </a:rPr>
                <a:t>NaI</a:t>
              </a:r>
              <a:r>
                <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rPr>
                <a:t>/</a:t>
              </a:r>
              <a:r>
                <a:rPr lang="en-US" altLang="zh-CN" sz="1800" b="0" dirty="0" err="1">
                  <a:solidFill>
                    <a:srgbClr val="002060"/>
                  </a:solidFill>
                  <a:latin typeface="微软雅黑" panose="020B0503020204020204" pitchFamily="34" charset="-122"/>
                  <a:ea typeface="微软雅黑" panose="020B0503020204020204" pitchFamily="34" charset="-122"/>
                  <a:cs typeface="Times New Roman" pitchFamily="18" charset="0"/>
                </a:rPr>
                <a:t>CsI</a:t>
              </a:r>
              <a:r>
                <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rPr>
                <a:t> 5000 cm</a:t>
              </a:r>
              <a:r>
                <a:rPr lang="en-US" altLang="zh-CN" sz="1800" b="0" baseline="30000" dirty="0">
                  <a:solidFill>
                    <a:srgbClr val="002060"/>
                  </a:solidFill>
                  <a:latin typeface="微软雅黑" panose="020B0503020204020204" pitchFamily="34" charset="-122"/>
                  <a:ea typeface="微软雅黑" panose="020B0503020204020204" pitchFamily="34" charset="-122"/>
                  <a:cs typeface="Times New Roman" pitchFamily="18" charset="0"/>
                </a:rPr>
                <a:t>2</a:t>
              </a:r>
              <a:r>
                <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rPr>
                <a:t>, 20-250 </a:t>
              </a:r>
              <a:r>
                <a:rPr lang="en-US" altLang="zh-CN" sz="1800" b="0" dirty="0" err="1">
                  <a:solidFill>
                    <a:srgbClr val="002060"/>
                  </a:solidFill>
                  <a:latin typeface="微软雅黑" panose="020B0503020204020204" pitchFamily="34" charset="-122"/>
                  <a:ea typeface="微软雅黑" panose="020B0503020204020204" pitchFamily="34" charset="-122"/>
                  <a:cs typeface="Times New Roman" pitchFamily="18" charset="0"/>
                </a:rPr>
                <a:t>keV</a:t>
              </a:r>
              <a:r>
                <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rPr>
                <a:t> </a:t>
              </a:r>
            </a:p>
          </p:txBody>
        </p:sp>
        <p:sp>
          <p:nvSpPr>
            <p:cNvPr id="6165" name="Text Box 17"/>
            <p:cNvSpPr txBox="1">
              <a:spLocks noChangeArrowheads="1"/>
            </p:cNvSpPr>
            <p:nvPr/>
          </p:nvSpPr>
          <p:spPr bwMode="auto">
            <a:xfrm>
              <a:off x="1068509" y="5660632"/>
              <a:ext cx="7613096" cy="408561"/>
            </a:xfrm>
            <a:prstGeom prst="rect">
              <a:avLst/>
            </a:prstGeom>
            <a:noFill/>
            <a:ln w="9525">
              <a:noFill/>
              <a:miter lim="800000"/>
              <a:headEnd/>
              <a:tailEnd/>
            </a:ln>
          </p:spPr>
          <p:txBody>
            <a:bodyPr lIns="130622" tIns="65311" rIns="130622" bIns="65311">
              <a:spAutoFit/>
            </a:bodyPr>
            <a:lstStyle/>
            <a:p>
              <a:pPr defTabSz="1306513">
                <a:spcBef>
                  <a:spcPct val="50000"/>
                </a:spcBef>
              </a:pPr>
              <a:r>
                <a:rPr lang="zh-CN" altLang="en-US" sz="1800" b="0" dirty="0">
                  <a:solidFill>
                    <a:srgbClr val="002060"/>
                  </a:solidFill>
                  <a:latin typeface="微软雅黑" panose="020B0503020204020204" pitchFamily="34" charset="-122"/>
                  <a:ea typeface="微软雅黑" panose="020B0503020204020204" pitchFamily="34" charset="-122"/>
                </a:rPr>
                <a:t>中能</a:t>
              </a:r>
              <a:r>
                <a:rPr lang="en-US" altLang="zh-CN" sz="1800" b="0">
                  <a:solidFill>
                    <a:srgbClr val="002060"/>
                  </a:solidFill>
                  <a:latin typeface="微软雅黑" panose="020B0503020204020204" pitchFamily="34" charset="-122"/>
                  <a:ea typeface="微软雅黑" panose="020B0503020204020204" pitchFamily="34" charset="-122"/>
                </a:rPr>
                <a:t>X</a:t>
              </a:r>
              <a:r>
                <a:rPr lang="zh-CN" altLang="en-US" sz="1800" b="0" dirty="0">
                  <a:solidFill>
                    <a:srgbClr val="002060"/>
                  </a:solidFill>
                  <a:latin typeface="微软雅黑" panose="020B0503020204020204" pitchFamily="34" charset="-122"/>
                  <a:ea typeface="微软雅黑" panose="020B0503020204020204" pitchFamily="34" charset="-122"/>
                </a:rPr>
                <a:t>射线望远镜</a:t>
              </a:r>
              <a:r>
                <a:rPr lang="en-US" altLang="zh-CN" sz="1800" b="0">
                  <a:solidFill>
                    <a:srgbClr val="002060"/>
                  </a:solidFill>
                  <a:latin typeface="微软雅黑" panose="020B0503020204020204" pitchFamily="34" charset="-122"/>
                  <a:ea typeface="微软雅黑" panose="020B0503020204020204" pitchFamily="34" charset="-122"/>
                </a:rPr>
                <a:t>ME: </a:t>
              </a:r>
              <a:r>
                <a:rPr lang="en-US" altLang="zh-CN" sz="1800" b="0">
                  <a:solidFill>
                    <a:srgbClr val="002060"/>
                  </a:solidFill>
                  <a:latin typeface="微软雅黑" panose="020B0503020204020204" pitchFamily="34" charset="-122"/>
                  <a:ea typeface="微软雅黑" panose="020B0503020204020204" pitchFamily="34" charset="-122"/>
                  <a:cs typeface="Times New Roman" pitchFamily="18" charset="0"/>
                </a:rPr>
                <a:t>Si-PIN,952 cm</a:t>
              </a:r>
              <a:r>
                <a:rPr lang="en-US" altLang="zh-CN" sz="1800" b="0" baseline="30000">
                  <a:solidFill>
                    <a:srgbClr val="002060"/>
                  </a:solidFill>
                  <a:latin typeface="微软雅黑" panose="020B0503020204020204" pitchFamily="34" charset="-122"/>
                  <a:ea typeface="微软雅黑" panose="020B0503020204020204" pitchFamily="34" charset="-122"/>
                  <a:cs typeface="Times New Roman" pitchFamily="18" charset="0"/>
                </a:rPr>
                <a:t>2</a:t>
              </a:r>
              <a:r>
                <a:rPr lang="en-US" altLang="zh-CN" sz="1800" b="0">
                  <a:solidFill>
                    <a:srgbClr val="002060"/>
                  </a:solidFill>
                  <a:latin typeface="微软雅黑" panose="020B0503020204020204" pitchFamily="34" charset="-122"/>
                  <a:ea typeface="微软雅黑" panose="020B0503020204020204" pitchFamily="34" charset="-122"/>
                  <a:cs typeface="Times New Roman" pitchFamily="18" charset="0"/>
                </a:rPr>
                <a:t>, 5-30 keV</a:t>
              </a:r>
              <a:endParaRPr lang="en-US" altLang="zh-CN" sz="1800" b="0" baseline="30000">
                <a:solidFill>
                  <a:srgbClr val="002060"/>
                </a:solidFill>
                <a:latin typeface="微软雅黑" panose="020B0503020204020204" pitchFamily="34" charset="-122"/>
                <a:ea typeface="微软雅黑" panose="020B0503020204020204" pitchFamily="34" charset="-122"/>
                <a:cs typeface="Times New Roman" pitchFamily="18" charset="0"/>
              </a:endParaRPr>
            </a:p>
          </p:txBody>
        </p:sp>
        <p:sp>
          <p:nvSpPr>
            <p:cNvPr id="6166" name="Text Box 12"/>
            <p:cNvSpPr txBox="1">
              <a:spLocks noChangeArrowheads="1"/>
            </p:cNvSpPr>
            <p:nvPr/>
          </p:nvSpPr>
          <p:spPr bwMode="auto">
            <a:xfrm>
              <a:off x="1038783" y="6410587"/>
              <a:ext cx="5799703" cy="408561"/>
            </a:xfrm>
            <a:prstGeom prst="rect">
              <a:avLst/>
            </a:prstGeom>
            <a:noFill/>
            <a:ln w="9525">
              <a:noFill/>
              <a:miter lim="800000"/>
              <a:headEnd/>
              <a:tailEnd/>
            </a:ln>
          </p:spPr>
          <p:txBody>
            <a:bodyPr wrap="square" lIns="130622" tIns="65311" rIns="130622" bIns="65311">
              <a:spAutoFit/>
            </a:bodyPr>
            <a:lstStyle/>
            <a:p>
              <a:pPr defTabSz="1306513">
                <a:spcBef>
                  <a:spcPct val="50000"/>
                </a:spcBef>
              </a:pPr>
              <a:r>
                <a:rPr lang="zh-CN" altLang="en-US" sz="1800" b="0" dirty="0">
                  <a:solidFill>
                    <a:srgbClr val="002060"/>
                  </a:solidFill>
                  <a:latin typeface="微软雅黑" panose="020B0503020204020204" pitchFamily="34" charset="-122"/>
                  <a:ea typeface="微软雅黑" panose="020B0503020204020204" pitchFamily="34" charset="-122"/>
                </a:rPr>
                <a:t>空间环境监测器</a:t>
              </a:r>
              <a:r>
                <a:rPr lang="en-US" altLang="zh-CN" sz="1800" b="0" dirty="0" smtClean="0">
                  <a:solidFill>
                    <a:srgbClr val="002060"/>
                  </a:solidFill>
                  <a:latin typeface="微软雅黑" panose="020B0503020204020204" pitchFamily="34" charset="-122"/>
                  <a:ea typeface="微软雅黑" panose="020B0503020204020204" pitchFamily="34" charset="-122"/>
                  <a:cs typeface="Times New Roman" pitchFamily="18" charset="0"/>
                </a:rPr>
                <a:t>SEM </a:t>
              </a:r>
              <a:endParaRPr lang="en-US" altLang="zh-CN" sz="1800" b="0" dirty="0">
                <a:solidFill>
                  <a:srgbClr val="002060"/>
                </a:solidFill>
                <a:latin typeface="微软雅黑" panose="020B0503020204020204" pitchFamily="34" charset="-122"/>
                <a:ea typeface="微软雅黑" panose="020B0503020204020204" pitchFamily="34" charset="-122"/>
                <a:cs typeface="Times New Roman" pitchFamily="18" charset="0"/>
              </a:endParaRPr>
            </a:p>
          </p:txBody>
        </p:sp>
      </p:grpSp>
      <p:sp>
        <p:nvSpPr>
          <p:cNvPr id="21" name="TextBox 13"/>
          <p:cNvSpPr txBox="1">
            <a:spLocks noChangeArrowheads="1"/>
          </p:cNvSpPr>
          <p:nvPr/>
        </p:nvSpPr>
        <p:spPr bwMode="auto">
          <a:xfrm>
            <a:off x="6520527" y="3528953"/>
            <a:ext cx="958917" cy="400110"/>
          </a:xfrm>
          <a:prstGeom prst="rect">
            <a:avLst/>
          </a:prstGeom>
          <a:noFill/>
          <a:ln w="9525">
            <a:noFill/>
            <a:miter lim="800000"/>
            <a:headEnd/>
            <a:tailEnd/>
          </a:ln>
        </p:spPr>
        <p:txBody>
          <a:bodyPr wrap="none">
            <a:spAutoFit/>
          </a:bodyPr>
          <a:lstStyle/>
          <a:p>
            <a:r>
              <a:rPr lang="zh-CN" altLang="en-US" sz="2000" b="0" dirty="0">
                <a:latin typeface="微软雅黑" panose="020B0503020204020204" pitchFamily="34" charset="-122"/>
                <a:ea typeface="微软雅黑" panose="020B0503020204020204" pitchFamily="34" charset="-122"/>
                <a:cs typeface="Times New Roman" pitchFamily="18" charset="0"/>
              </a:rPr>
              <a:t>主结构</a:t>
            </a:r>
          </a:p>
        </p:txBody>
      </p:sp>
      <p:cxnSp>
        <p:nvCxnSpPr>
          <p:cNvPr id="22" name="直接箭头连接符 21"/>
          <p:cNvCxnSpPr/>
          <p:nvPr/>
        </p:nvCxnSpPr>
        <p:spPr>
          <a:xfrm flipH="1" flipV="1">
            <a:off x="5399088" y="3543203"/>
            <a:ext cx="1138238" cy="153640"/>
          </a:xfrm>
          <a:prstGeom prst="straightConnector1">
            <a:avLst/>
          </a:prstGeom>
          <a:ln w="38100">
            <a:solidFill>
              <a:srgbClr val="3404BC"/>
            </a:solidFill>
            <a:tailEnd type="arrow"/>
          </a:ln>
        </p:spPr>
        <p:style>
          <a:lnRef idx="1">
            <a:schemeClr val="accent1"/>
          </a:lnRef>
          <a:fillRef idx="0">
            <a:schemeClr val="accent1"/>
          </a:fillRef>
          <a:effectRef idx="0">
            <a:schemeClr val="accent1"/>
          </a:effectRef>
          <a:fontRef idx="minor">
            <a:schemeClr val="tx1"/>
          </a:fontRef>
        </p:style>
      </p:cxnSp>
      <p:sp>
        <p:nvSpPr>
          <p:cNvPr id="23" name="TextBox 14"/>
          <p:cNvSpPr txBox="1"/>
          <p:nvPr/>
        </p:nvSpPr>
        <p:spPr>
          <a:xfrm>
            <a:off x="0" y="188640"/>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defRPr/>
            </a:pP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一、慧眼</a:t>
            </a:r>
            <a:r>
              <a:rPr lang="en-US" altLang="zh-CN" sz="4000" b="1" dirty="0">
                <a:solidFill>
                  <a:schemeClr val="tx2">
                    <a:lumMod val="75000"/>
                  </a:schemeClr>
                </a:solidFill>
                <a:latin typeface="微软雅黑" panose="020B0503020204020204" pitchFamily="34" charset="-122"/>
                <a:ea typeface="微软雅黑" panose="020B0503020204020204" pitchFamily="34" charset="-122"/>
              </a:rPr>
              <a:t>-HXMT</a:t>
            </a: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简介</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a:t>
            </a:fld>
            <a:endParaRPr lang="zh-CN" altLang="en-US"/>
          </a:p>
        </p:txBody>
      </p:sp>
    </p:spTree>
    <p:extLst>
      <p:ext uri="{BB962C8B-B14F-4D97-AF65-F5344CB8AC3E}">
        <p14:creationId xmlns:p14="http://schemas.microsoft.com/office/powerpoint/2010/main" val="341825591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84784"/>
            <a:ext cx="8280920" cy="4824536"/>
          </a:xfrm>
        </p:spPr>
        <p:txBody>
          <a:bodyPr>
            <a:normAutofit/>
          </a:bodyPr>
          <a:lstStyle/>
          <a:p>
            <a:pPr marL="0" indent="0">
              <a:lnSpc>
                <a:spcPct val="80000"/>
              </a:lnSpc>
              <a:buNone/>
            </a:pPr>
            <a:r>
              <a:rPr lang="zh-CN" altLang="en-US" sz="3200" b="1" dirty="0" smtClean="0">
                <a:solidFill>
                  <a:srgbClr val="C00000"/>
                </a:solidFill>
                <a:latin typeface="微软雅黑" panose="020B0503020204020204" pitchFamily="34" charset="-122"/>
                <a:ea typeface="微软雅黑" panose="020B0503020204020204" pitchFamily="34" charset="-122"/>
              </a:rPr>
              <a:t>总体技术框架</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marL="0" indent="0">
              <a:lnSpc>
                <a:spcPct val="80000"/>
              </a:lnSpc>
              <a:buNone/>
            </a:pPr>
            <a:endParaRPr lang="en-US" altLang="zh-CN" sz="3200" b="1" dirty="0">
              <a:solidFill>
                <a:srgbClr val="C00000"/>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en-US" altLang="zh-CN" sz="2800" b="1" dirty="0" smtClean="0">
                <a:solidFill>
                  <a:schemeClr val="tx1"/>
                </a:solidFill>
                <a:latin typeface="微软雅黑" panose="020B0503020204020204" pitchFamily="34" charset="-122"/>
                <a:ea typeface="微软雅黑" panose="020B0503020204020204" pitchFamily="34" charset="-122"/>
              </a:rPr>
              <a:t>HXMT</a:t>
            </a:r>
            <a:r>
              <a:rPr lang="zh-CN" altLang="zh-CN" sz="2800" b="1" dirty="0" smtClean="0">
                <a:solidFill>
                  <a:schemeClr val="tx1"/>
                </a:solidFill>
                <a:latin typeface="微软雅黑" panose="020B0503020204020204" pitchFamily="34" charset="-122"/>
                <a:ea typeface="微软雅黑" panose="020B0503020204020204" pitchFamily="34" charset="-122"/>
              </a:rPr>
              <a:t>地面</a:t>
            </a:r>
            <a:r>
              <a:rPr lang="zh-CN" altLang="zh-CN" sz="2800" b="1" dirty="0">
                <a:solidFill>
                  <a:schemeClr val="tx1"/>
                </a:solidFill>
                <a:latin typeface="微软雅黑" panose="020B0503020204020204" pitchFamily="34" charset="-122"/>
                <a:ea typeface="微软雅黑" panose="020B0503020204020204" pitchFamily="34" charset="-122"/>
              </a:rPr>
              <a:t>应用系统分为</a:t>
            </a:r>
            <a:r>
              <a:rPr lang="zh-CN" altLang="zh-CN" sz="2800" b="1" dirty="0">
                <a:solidFill>
                  <a:srgbClr val="C00000"/>
                </a:solidFill>
                <a:latin typeface="微软雅黑" panose="020B0503020204020204" pitchFamily="34" charset="-122"/>
                <a:ea typeface="微软雅黑" panose="020B0503020204020204" pitchFamily="34" charset="-122"/>
              </a:rPr>
              <a:t>任务支持</a:t>
            </a:r>
            <a:r>
              <a:rPr lang="zh-CN" altLang="zh-CN" sz="2800" b="1" dirty="0">
                <a:solidFill>
                  <a:schemeClr val="tx1"/>
                </a:solidFill>
                <a:latin typeface="微软雅黑" panose="020B0503020204020204" pitchFamily="34" charset="-122"/>
                <a:ea typeface="微软雅黑" panose="020B0503020204020204" pitchFamily="34" charset="-122"/>
              </a:rPr>
              <a:t>和</a:t>
            </a:r>
            <a:r>
              <a:rPr lang="zh-CN" altLang="zh-CN" sz="2800" b="1" dirty="0">
                <a:solidFill>
                  <a:srgbClr val="C00000"/>
                </a:solidFill>
                <a:latin typeface="微软雅黑" panose="020B0503020204020204" pitchFamily="34" charset="-122"/>
                <a:ea typeface="微软雅黑" panose="020B0503020204020204" pitchFamily="34" charset="-122"/>
              </a:rPr>
              <a:t>科学应用</a:t>
            </a:r>
            <a:r>
              <a:rPr lang="zh-CN" altLang="zh-CN" sz="2800" b="1" dirty="0">
                <a:solidFill>
                  <a:schemeClr val="tx1"/>
                </a:solidFill>
                <a:latin typeface="微软雅黑" panose="020B0503020204020204" pitchFamily="34" charset="-122"/>
                <a:ea typeface="微软雅黑" panose="020B0503020204020204" pitchFamily="34" charset="-122"/>
              </a:rPr>
              <a:t>两</a:t>
            </a:r>
            <a:r>
              <a:rPr lang="zh-CN" altLang="zh-CN" sz="2800" b="1" dirty="0" smtClean="0">
                <a:solidFill>
                  <a:schemeClr val="tx1"/>
                </a:solidFill>
                <a:latin typeface="微软雅黑" panose="020B0503020204020204" pitchFamily="34" charset="-122"/>
                <a:ea typeface="微软雅黑" panose="020B0503020204020204" pitchFamily="34" charset="-122"/>
              </a:rPr>
              <a:t>部分</a:t>
            </a:r>
            <a:r>
              <a:rPr lang="zh-CN" altLang="en-US" sz="2800" b="1" dirty="0" smtClean="0">
                <a:solidFill>
                  <a:schemeClr val="tx1"/>
                </a:solidFill>
                <a:latin typeface="微软雅黑" panose="020B0503020204020204" pitchFamily="34" charset="-122"/>
                <a:ea typeface="微软雅黑" panose="020B0503020204020204" pitchFamily="34" charset="-122"/>
              </a:rPr>
              <a:t>。</a:t>
            </a:r>
            <a:endParaRPr lang="en-US" altLang="zh-CN" sz="2800" b="1" dirty="0" smtClean="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zh-CN" sz="2800" b="1" dirty="0" smtClean="0">
                <a:solidFill>
                  <a:srgbClr val="C00000"/>
                </a:solidFill>
                <a:latin typeface="微软雅黑" panose="020B0503020204020204" pitchFamily="34" charset="-122"/>
                <a:ea typeface="微软雅黑" panose="020B0503020204020204" pitchFamily="34" charset="-122"/>
              </a:rPr>
              <a:t>任务</a:t>
            </a:r>
            <a:r>
              <a:rPr lang="zh-CN" altLang="zh-CN" sz="2800" b="1" dirty="0">
                <a:solidFill>
                  <a:srgbClr val="C00000"/>
                </a:solidFill>
                <a:latin typeface="微软雅黑" panose="020B0503020204020204" pitchFamily="34" charset="-122"/>
                <a:ea typeface="微软雅黑" panose="020B0503020204020204" pitchFamily="34" charset="-122"/>
              </a:rPr>
              <a:t>支持部分</a:t>
            </a:r>
            <a:r>
              <a:rPr lang="zh-CN" altLang="zh-CN" sz="2800" b="1" dirty="0">
                <a:solidFill>
                  <a:schemeClr val="tx1"/>
                </a:solidFill>
                <a:latin typeface="微软雅黑" panose="020B0503020204020204" pitchFamily="34" charset="-122"/>
                <a:ea typeface="微软雅黑" panose="020B0503020204020204" pitchFamily="34" charset="-122"/>
              </a:rPr>
              <a:t>包括任务运行分系统、地面接收分系统、数据预处理与快视</a:t>
            </a:r>
            <a:r>
              <a:rPr lang="zh-CN" altLang="zh-CN" sz="2800" b="1" dirty="0" smtClean="0">
                <a:solidFill>
                  <a:schemeClr val="tx1"/>
                </a:solidFill>
                <a:latin typeface="微软雅黑" panose="020B0503020204020204" pitchFamily="34" charset="-122"/>
                <a:ea typeface="微软雅黑" panose="020B0503020204020204" pitchFamily="34" charset="-122"/>
              </a:rPr>
              <a:t>分系统</a:t>
            </a:r>
            <a:r>
              <a:rPr lang="zh-CN" altLang="en-US" sz="2800" b="1" dirty="0">
                <a:solidFill>
                  <a:schemeClr val="tx1"/>
                </a:solidFill>
                <a:latin typeface="微软雅黑" panose="020B0503020204020204" pitchFamily="34" charset="-122"/>
                <a:ea typeface="微软雅黑" panose="020B0503020204020204" pitchFamily="34" charset="-122"/>
              </a:rPr>
              <a:t>、</a:t>
            </a:r>
            <a:r>
              <a:rPr lang="zh-CN" altLang="zh-CN" sz="2800" b="1" dirty="0" smtClean="0">
                <a:solidFill>
                  <a:schemeClr val="tx1"/>
                </a:solidFill>
                <a:latin typeface="微软雅黑" panose="020B0503020204020204" pitchFamily="34" charset="-122"/>
                <a:ea typeface="微软雅黑" panose="020B0503020204020204" pitchFamily="34" charset="-122"/>
              </a:rPr>
              <a:t>数据</a:t>
            </a:r>
            <a:r>
              <a:rPr lang="zh-CN" altLang="zh-CN" sz="2800" b="1" dirty="0">
                <a:solidFill>
                  <a:schemeClr val="tx1"/>
                </a:solidFill>
                <a:latin typeface="微软雅黑" panose="020B0503020204020204" pitchFamily="34" charset="-122"/>
                <a:ea typeface="微软雅黑" panose="020B0503020204020204" pitchFamily="34" charset="-122"/>
              </a:rPr>
              <a:t>档案管理与发布</a:t>
            </a:r>
            <a:r>
              <a:rPr lang="zh-CN" altLang="zh-CN" sz="2800" b="1" dirty="0" smtClean="0">
                <a:solidFill>
                  <a:schemeClr val="tx1"/>
                </a:solidFill>
                <a:latin typeface="微软雅黑" panose="020B0503020204020204" pitchFamily="34" charset="-122"/>
                <a:ea typeface="微软雅黑" panose="020B0503020204020204" pitchFamily="34" charset="-122"/>
              </a:rPr>
              <a:t>分系统</a:t>
            </a:r>
            <a:r>
              <a:rPr lang="zh-CN" altLang="en-US" sz="2800" b="1" dirty="0" smtClean="0">
                <a:solidFill>
                  <a:schemeClr val="tx1"/>
                </a:solidFill>
                <a:latin typeface="微软雅黑" panose="020B0503020204020204" pitchFamily="34" charset="-122"/>
                <a:ea typeface="微软雅黑" panose="020B0503020204020204" pitchFamily="34" charset="-122"/>
              </a:rPr>
              <a:t>。</a:t>
            </a:r>
            <a:endParaRPr lang="en-US" altLang="zh-CN" sz="2800" b="1" dirty="0" smtClean="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zh-CN" sz="2800" b="1" dirty="0" smtClean="0">
                <a:solidFill>
                  <a:srgbClr val="C00000"/>
                </a:solidFill>
                <a:latin typeface="微软雅黑" panose="020B0503020204020204" pitchFamily="34" charset="-122"/>
                <a:ea typeface="微软雅黑" panose="020B0503020204020204" pitchFamily="34" charset="-122"/>
              </a:rPr>
              <a:t>科学</a:t>
            </a:r>
            <a:r>
              <a:rPr lang="zh-CN" altLang="zh-CN" sz="2800" b="1" dirty="0">
                <a:solidFill>
                  <a:srgbClr val="C00000"/>
                </a:solidFill>
                <a:latin typeface="微软雅黑" panose="020B0503020204020204" pitchFamily="34" charset="-122"/>
                <a:ea typeface="微软雅黑" panose="020B0503020204020204" pitchFamily="34" charset="-122"/>
              </a:rPr>
              <a:t>应用部分</a:t>
            </a:r>
            <a:r>
              <a:rPr lang="zh-CN" altLang="zh-CN" sz="2800" b="1" dirty="0">
                <a:solidFill>
                  <a:schemeClr val="tx1"/>
                </a:solidFill>
                <a:latin typeface="微软雅黑" panose="020B0503020204020204" pitchFamily="34" charset="-122"/>
                <a:ea typeface="微软雅黑" panose="020B0503020204020204" pitchFamily="34" charset="-122"/>
              </a:rPr>
              <a:t>包括科学运行分系统、高级数据产品生成与标定分系统、科学用户</a:t>
            </a:r>
            <a:r>
              <a:rPr lang="zh-CN" altLang="zh-CN" sz="2800" b="1" dirty="0" smtClean="0">
                <a:solidFill>
                  <a:schemeClr val="tx1"/>
                </a:solidFill>
                <a:latin typeface="微软雅黑" panose="020B0503020204020204" pitchFamily="34" charset="-122"/>
                <a:ea typeface="微软雅黑" panose="020B0503020204020204" pitchFamily="34" charset="-122"/>
              </a:rPr>
              <a:t>分系统</a:t>
            </a:r>
            <a:r>
              <a:rPr lang="zh-CN" altLang="en-US" sz="2800" b="1" dirty="0" smtClean="0">
                <a:solidFill>
                  <a:schemeClr val="tx1"/>
                </a:solidFill>
                <a:latin typeface="微软雅黑" panose="020B0503020204020204" pitchFamily="34" charset="-122"/>
                <a:ea typeface="微软雅黑" panose="020B0503020204020204" pitchFamily="34" charset="-122"/>
              </a:rPr>
              <a:t>、</a:t>
            </a:r>
            <a:r>
              <a:rPr lang="zh-CN" altLang="zh-CN" sz="2800" b="1" dirty="0" smtClean="0">
                <a:solidFill>
                  <a:schemeClr val="tx1"/>
                </a:solidFill>
                <a:latin typeface="微软雅黑" panose="020B0503020204020204" pitchFamily="34" charset="-122"/>
                <a:ea typeface="微软雅黑" panose="020B0503020204020204" pitchFamily="34" charset="-122"/>
              </a:rPr>
              <a:t>科学研究</a:t>
            </a:r>
            <a:r>
              <a:rPr lang="zh-CN" altLang="zh-CN" sz="2800" b="1" dirty="0">
                <a:solidFill>
                  <a:schemeClr val="tx1"/>
                </a:solidFill>
                <a:latin typeface="微软雅黑" panose="020B0503020204020204" pitchFamily="34" charset="-122"/>
                <a:ea typeface="微软雅黑" panose="020B0503020204020204" pitchFamily="34" charset="-122"/>
              </a:rPr>
              <a:t>支撑分系统。</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4" name="TextBox 14"/>
          <p:cNvSpPr txBox="1"/>
          <p:nvPr/>
        </p:nvSpPr>
        <p:spPr>
          <a:xfrm>
            <a:off x="0" y="162734"/>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defRPr/>
            </a:pPr>
            <a:endParaRPr lang="zh-CN" altLang="en-US" sz="4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0" y="211153"/>
            <a:ext cx="9143999" cy="714380"/>
          </a:xfrm>
        </p:spPr>
        <p:txBody>
          <a:bodyPr>
            <a:normAutofit/>
          </a:bodyPr>
          <a:lstStyle/>
          <a:p>
            <a:pPr algn="ctr"/>
            <a:r>
              <a:rPr lang="zh-CN" altLang="en-US" b="1" dirty="0">
                <a:solidFill>
                  <a:srgbClr val="800000"/>
                </a:solidFill>
                <a:latin typeface="微软雅黑" panose="020B0503020204020204" pitchFamily="34" charset="-122"/>
                <a:ea typeface="微软雅黑" panose="020B0503020204020204" pitchFamily="34" charset="-122"/>
              </a:rPr>
              <a:t>二</a:t>
            </a:r>
            <a:r>
              <a:rPr lang="zh-CN" altLang="en-US" b="1" dirty="0" smtClean="0">
                <a:solidFill>
                  <a:srgbClr val="800000"/>
                </a:solidFill>
                <a:latin typeface="微软雅黑" panose="020B0503020204020204" pitchFamily="34" charset="-122"/>
                <a:ea typeface="微软雅黑" panose="020B0503020204020204" pitchFamily="34" charset="-122"/>
              </a:rPr>
              <a:t>、科学应用任务分析</a:t>
            </a:r>
            <a:endParaRPr lang="zh-CN" altLang="en-US" b="1" dirty="0">
              <a:solidFill>
                <a:srgbClr val="800000"/>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11</a:t>
            </a:fld>
            <a:endParaRPr lang="zh-CN" altLang="en-US"/>
          </a:p>
        </p:txBody>
      </p:sp>
    </p:spTree>
    <p:extLst>
      <p:ext uri="{BB962C8B-B14F-4D97-AF65-F5344CB8AC3E}">
        <p14:creationId xmlns:p14="http://schemas.microsoft.com/office/powerpoint/2010/main" val="254055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7"/>
            <a:ext cx="8229600" cy="792088"/>
          </a:xfrm>
        </p:spPr>
        <p:txBody>
          <a:bodyPr/>
          <a:lstStyle/>
          <a:p>
            <a:pPr marL="0" indent="0">
              <a:buNone/>
            </a:pPr>
            <a:endParaRPr lang="en-US" altLang="zh-CN" dirty="0" smtClean="0"/>
          </a:p>
          <a:p>
            <a:pPr marL="0" indent="0">
              <a:buNone/>
            </a:pP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TextBox 1"/>
          <p:cNvSpPr txBox="1"/>
          <p:nvPr/>
        </p:nvSpPr>
        <p:spPr>
          <a:xfrm>
            <a:off x="725860" y="1891898"/>
            <a:ext cx="523428" cy="3046988"/>
          </a:xfrm>
          <a:prstGeom prst="rect">
            <a:avLst/>
          </a:prstGeom>
          <a:noFill/>
        </p:spPr>
        <p:txBody>
          <a:bodyPr wrap="square" rtlCol="0">
            <a:spAutoFit/>
          </a:bodyPr>
          <a:lstStyle/>
          <a:p>
            <a:r>
              <a:rPr lang="zh-CN" altLang="en-US" sz="3200" b="1" dirty="0" smtClean="0">
                <a:solidFill>
                  <a:srgbClr val="C00000"/>
                </a:solidFill>
                <a:latin typeface="微软雅黑" panose="020B0503020204020204" pitchFamily="34" charset="-122"/>
                <a:ea typeface="微软雅黑" panose="020B0503020204020204" pitchFamily="34" charset="-122"/>
              </a:rPr>
              <a:t>总体技术框架</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6" name="Rectangle 1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nvPr>
        </p:nvGraphicFramePr>
        <p:xfrm>
          <a:off x="1763688" y="1196752"/>
          <a:ext cx="6408712" cy="5516174"/>
        </p:xfrm>
        <a:graphic>
          <a:graphicData uri="http://schemas.openxmlformats.org/presentationml/2006/ole">
            <mc:AlternateContent xmlns:mc="http://schemas.openxmlformats.org/markup-compatibility/2006">
              <mc:Choice xmlns:v="urn:schemas-microsoft-com:vml" Requires="v">
                <p:oleObj spid="_x0000_s58460" r:id="rId3" imgW="7830922" imgH="7021678" progId="">
                  <p:embed/>
                </p:oleObj>
              </mc:Choice>
              <mc:Fallback>
                <p:oleObj r:id="rId3" imgW="7830922" imgH="702167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196752"/>
                        <a:ext cx="6408712" cy="5516174"/>
                      </a:xfrm>
                      <a:prstGeom prst="rect">
                        <a:avLst/>
                      </a:prstGeom>
                      <a:solidFill>
                        <a:srgbClr val="FFC000">
                          <a:alpha val="50980"/>
                        </a:srgbClr>
                      </a:solidFill>
                    </p:spPr>
                  </p:pic>
                </p:oleObj>
              </mc:Fallback>
            </mc:AlternateContent>
          </a:graphicData>
        </a:graphic>
      </p:graphicFrame>
      <p:sp>
        <p:nvSpPr>
          <p:cNvPr id="8" name="TextBox 14"/>
          <p:cNvSpPr txBox="1"/>
          <p:nvPr/>
        </p:nvSpPr>
        <p:spPr>
          <a:xfrm>
            <a:off x="0" y="124634"/>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defRPr/>
            </a:pPr>
            <a:endParaRPr lang="zh-CN" altLang="en-US" sz="4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9" name="标题 1"/>
          <p:cNvSpPr>
            <a:spLocks noGrp="1"/>
          </p:cNvSpPr>
          <p:nvPr>
            <p:ph type="title"/>
          </p:nvPr>
        </p:nvSpPr>
        <p:spPr>
          <a:xfrm>
            <a:off x="0" y="116632"/>
            <a:ext cx="9143999" cy="714380"/>
          </a:xfrm>
        </p:spPr>
        <p:txBody>
          <a:bodyPr>
            <a:normAutofit/>
          </a:bodyPr>
          <a:lstStyle/>
          <a:p>
            <a:pPr algn="ctr"/>
            <a:r>
              <a:rPr lang="zh-CN" altLang="en-US" b="1" dirty="0">
                <a:solidFill>
                  <a:srgbClr val="800000"/>
                </a:solidFill>
                <a:latin typeface="微软雅黑" panose="020B0503020204020204" pitchFamily="34" charset="-122"/>
                <a:ea typeface="微软雅黑" panose="020B0503020204020204" pitchFamily="34" charset="-122"/>
              </a:rPr>
              <a:t>二</a:t>
            </a:r>
            <a:r>
              <a:rPr lang="zh-CN" altLang="en-US" b="1" dirty="0" smtClean="0">
                <a:solidFill>
                  <a:srgbClr val="800000"/>
                </a:solidFill>
                <a:latin typeface="微软雅黑" panose="020B0503020204020204" pitchFamily="34" charset="-122"/>
                <a:ea typeface="微软雅黑" panose="020B0503020204020204" pitchFamily="34" charset="-122"/>
              </a:rPr>
              <a:t>、科学应用</a:t>
            </a:r>
            <a:r>
              <a:rPr lang="zh-CN" altLang="en-US" b="1" dirty="0">
                <a:solidFill>
                  <a:srgbClr val="800000"/>
                </a:solidFill>
                <a:latin typeface="微软雅黑" panose="020B0503020204020204" pitchFamily="34" charset="-122"/>
                <a:ea typeface="微软雅黑" panose="020B0503020204020204" pitchFamily="34" charset="-122"/>
              </a:rPr>
              <a:t>任务</a:t>
            </a:r>
            <a:r>
              <a:rPr lang="zh-CN" altLang="en-US" b="1" dirty="0" smtClean="0">
                <a:solidFill>
                  <a:srgbClr val="800000"/>
                </a:solidFill>
                <a:latin typeface="微软雅黑" panose="020B0503020204020204" pitchFamily="34" charset="-122"/>
                <a:ea typeface="微软雅黑" panose="020B0503020204020204" pitchFamily="34" charset="-122"/>
              </a:rPr>
              <a:t>任务</a:t>
            </a:r>
            <a:endParaRPr lang="zh-CN" altLang="en-US" b="1" dirty="0">
              <a:solidFill>
                <a:srgbClr val="800000"/>
              </a:solidFill>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12</a:t>
            </a:fld>
            <a:endParaRPr lang="zh-CN" altLang="en-US"/>
          </a:p>
        </p:txBody>
      </p:sp>
    </p:spTree>
    <p:extLst>
      <p:ext uri="{BB962C8B-B14F-4D97-AF65-F5344CB8AC3E}">
        <p14:creationId xmlns:p14="http://schemas.microsoft.com/office/powerpoint/2010/main" val="358272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4800" y="1052736"/>
            <a:ext cx="8686800" cy="5544616"/>
          </a:xfrm>
        </p:spPr>
        <p:txBody>
          <a:bodyPr>
            <a:normAutofit fontScale="92500" lnSpcReduction="10000"/>
          </a:bodyPr>
          <a:lstStyle/>
          <a:p>
            <a:pPr marL="0" indent="0">
              <a:buNone/>
            </a:pPr>
            <a:r>
              <a:rPr lang="zh-CN" altLang="en-US" sz="3500" b="1" dirty="0" smtClean="0">
                <a:solidFill>
                  <a:srgbClr val="C00000"/>
                </a:solidFill>
                <a:latin typeface="微软雅黑" panose="020B0503020204020204" pitchFamily="34" charset="-122"/>
                <a:ea typeface="微软雅黑" panose="020B0503020204020204" pitchFamily="34" charset="-122"/>
              </a:rPr>
              <a:t>任务</a:t>
            </a:r>
            <a:r>
              <a:rPr lang="zh-CN" altLang="en-US" sz="3500" b="1" dirty="0">
                <a:solidFill>
                  <a:srgbClr val="C00000"/>
                </a:solidFill>
                <a:latin typeface="微软雅黑" panose="020B0503020204020204" pitchFamily="34" charset="-122"/>
                <a:ea typeface="微软雅黑" panose="020B0503020204020204" pitchFamily="34" charset="-122"/>
              </a:rPr>
              <a:t>支持部分的</a:t>
            </a:r>
            <a:r>
              <a:rPr lang="zh-CN" altLang="en-US" sz="3500" b="1" dirty="0" smtClean="0">
                <a:solidFill>
                  <a:srgbClr val="C00000"/>
                </a:solidFill>
                <a:latin typeface="微软雅黑" panose="020B0503020204020204" pitchFamily="34" charset="-122"/>
                <a:ea typeface="微软雅黑" panose="020B0503020204020204" pitchFamily="34" charset="-122"/>
              </a:rPr>
              <a:t>主要任务：</a:t>
            </a:r>
            <a:endParaRPr lang="en-US" altLang="zh-CN" sz="3500" b="1" dirty="0">
              <a:solidFill>
                <a:srgbClr val="C00000"/>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sz="2800" b="1" dirty="0">
                <a:solidFill>
                  <a:srgbClr val="C00000"/>
                </a:solidFill>
                <a:latin typeface="微软雅黑" panose="020B0503020204020204" pitchFamily="34" charset="-122"/>
                <a:ea typeface="微软雅黑" panose="020B0503020204020204" pitchFamily="34" charset="-122"/>
              </a:rPr>
              <a:t>数据接收</a:t>
            </a:r>
            <a:r>
              <a:rPr lang="zh-CN" altLang="en-US" sz="2800" b="1" dirty="0" smtClean="0">
                <a:solidFill>
                  <a:srgbClr val="C00000"/>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跟踪</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接收</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rPr>
              <a:t>记录</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格式化输出</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传输</a:t>
            </a:r>
            <a:endParaRPr lang="en-US" altLang="zh-CN" sz="2800"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sz="2800" b="1" dirty="0" smtClean="0">
                <a:solidFill>
                  <a:srgbClr val="C00000"/>
                </a:solidFill>
                <a:latin typeface="微软雅黑" panose="020B0503020204020204" pitchFamily="34" charset="-122"/>
                <a:ea typeface="微软雅黑" panose="020B0503020204020204" pitchFamily="34" charset="-122"/>
              </a:rPr>
              <a:t>数据预处理与快视：</a:t>
            </a:r>
            <a:r>
              <a:rPr lang="zh-CN" altLang="en-US" sz="2800" b="1" dirty="0" smtClean="0">
                <a:solidFill>
                  <a:schemeClr val="tx1"/>
                </a:solidFill>
                <a:latin typeface="微软雅黑" panose="020B0503020204020204" pitchFamily="34" charset="-122"/>
                <a:ea typeface="微软雅黑" panose="020B0503020204020204" pitchFamily="34" charset="-122"/>
              </a:rPr>
              <a:t>解帧</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分路</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科学快视</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排重</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拼接</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归档转发</a:t>
            </a:r>
            <a:endParaRPr lang="en-US" altLang="zh-CN" sz="2800"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sz="2800" b="1" dirty="0">
                <a:solidFill>
                  <a:srgbClr val="C00000"/>
                </a:solidFill>
                <a:latin typeface="微软雅黑" panose="020B0503020204020204" pitchFamily="34" charset="-122"/>
                <a:ea typeface="微软雅黑" panose="020B0503020204020204" pitchFamily="34" charset="-122"/>
              </a:rPr>
              <a:t>载荷整体监测：</a:t>
            </a:r>
            <a:r>
              <a:rPr lang="zh-CN" altLang="en-US" sz="2800" b="1" dirty="0" smtClean="0">
                <a:solidFill>
                  <a:schemeClr val="tx1"/>
                </a:solidFill>
                <a:latin typeface="微软雅黑" panose="020B0503020204020204" pitchFamily="34" charset="-122"/>
                <a:ea typeface="微软雅黑" panose="020B0503020204020204" pitchFamily="34" charset="-122"/>
              </a:rPr>
              <a:t>工程数据</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载荷状态数据</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整体监测</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任务监视</a:t>
            </a:r>
            <a:endParaRPr lang="en-US" altLang="zh-CN" sz="2800"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sz="2800" b="1" dirty="0">
                <a:solidFill>
                  <a:srgbClr val="C00000"/>
                </a:solidFill>
                <a:latin typeface="微软雅黑" panose="020B0503020204020204" pitchFamily="34" charset="-122"/>
                <a:ea typeface="微软雅黑" panose="020B0503020204020204" pitchFamily="34" charset="-122"/>
              </a:rPr>
              <a:t>任务运控：</a:t>
            </a:r>
            <a:r>
              <a:rPr lang="zh-CN" altLang="en-US" sz="2800" b="1" dirty="0" smtClean="0">
                <a:solidFill>
                  <a:schemeClr val="tx1"/>
                </a:solidFill>
                <a:latin typeface="微软雅黑" panose="020B0503020204020204" pitchFamily="34" charset="-122"/>
                <a:ea typeface="微软雅黑" panose="020B0503020204020204" pitchFamily="34" charset="-122"/>
              </a:rPr>
              <a:t>观测要求</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观测规划</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载荷控制指令</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接收调度</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测控系统</a:t>
            </a:r>
            <a:endParaRPr lang="en-US" altLang="zh-CN" sz="2800"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sz="2800" b="1" dirty="0">
                <a:solidFill>
                  <a:srgbClr val="C00000"/>
                </a:solidFill>
                <a:latin typeface="微软雅黑" panose="020B0503020204020204" pitchFamily="34" charset="-122"/>
                <a:ea typeface="微软雅黑" panose="020B0503020204020204" pitchFamily="34" charset="-122"/>
              </a:rPr>
              <a:t>科学数据和</a:t>
            </a:r>
            <a:r>
              <a:rPr lang="zh-CN" altLang="en-US" sz="2800" b="1" dirty="0" smtClean="0">
                <a:solidFill>
                  <a:srgbClr val="C00000"/>
                </a:solidFill>
                <a:latin typeface="微软雅黑" panose="020B0503020204020204" pitchFamily="34" charset="-122"/>
                <a:ea typeface="微软雅黑" panose="020B0503020204020204" pitchFamily="34" charset="-122"/>
              </a:rPr>
              <a:t>档案永久保存：</a:t>
            </a:r>
            <a:r>
              <a:rPr lang="zh-CN" altLang="en-US" sz="2800" b="1" dirty="0" smtClean="0">
                <a:solidFill>
                  <a:schemeClr val="tx1"/>
                </a:solidFill>
                <a:latin typeface="微软雅黑" panose="020B0503020204020204" pitchFamily="34" charset="-122"/>
                <a:ea typeface="微软雅黑" panose="020B0503020204020204" pitchFamily="34" charset="-122"/>
              </a:rPr>
              <a:t>管理</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归档</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存储</a:t>
            </a:r>
            <a:r>
              <a:rPr lang="en-US" altLang="zh-CN" sz="2800" b="1" dirty="0" smtClean="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保障</a:t>
            </a:r>
            <a:endParaRPr lang="en-US" altLang="zh-CN" sz="2800"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sz="2800" b="1" dirty="0" smtClean="0">
                <a:solidFill>
                  <a:srgbClr val="C00000"/>
                </a:solidFill>
                <a:latin typeface="微软雅黑" panose="020B0503020204020204" pitchFamily="34" charset="-122"/>
                <a:ea typeface="微软雅黑" panose="020B0503020204020204" pitchFamily="34" charset="-122"/>
              </a:rPr>
              <a:t>数据发布与任务宣传：</a:t>
            </a:r>
            <a:r>
              <a:rPr lang="zh-CN" altLang="en-US" sz="2800" b="1" dirty="0">
                <a:solidFill>
                  <a:schemeClr val="tx1"/>
                </a:solidFill>
                <a:latin typeface="微软雅黑" panose="020B0503020204020204" pitchFamily="34" charset="-122"/>
                <a:ea typeface="微软雅黑" panose="020B0503020204020204" pitchFamily="34" charset="-122"/>
              </a:rPr>
              <a:t>长期</a:t>
            </a:r>
            <a:r>
              <a:rPr lang="zh-CN" altLang="en-US" sz="2800" b="1" dirty="0" smtClean="0">
                <a:solidFill>
                  <a:schemeClr val="tx1"/>
                </a:solidFill>
                <a:latin typeface="微软雅黑" panose="020B0503020204020204" pitchFamily="34" charset="-122"/>
                <a:ea typeface="微软雅黑" panose="020B0503020204020204" pitchFamily="34" charset="-122"/>
              </a:rPr>
              <a:t>的科学数据发布</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应用支持</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任务宣传</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成果展示</a:t>
            </a:r>
            <a:endParaRPr lang="en-US" altLang="zh-CN" sz="2800" b="1" dirty="0" smtClean="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sz="2800" b="1" dirty="0" smtClean="0">
                <a:solidFill>
                  <a:srgbClr val="C00000"/>
                </a:solidFill>
                <a:latin typeface="微软雅黑" panose="020B0503020204020204" pitchFamily="34" charset="-122"/>
                <a:ea typeface="微软雅黑" panose="020B0503020204020204" pitchFamily="34" charset="-122"/>
              </a:rPr>
              <a:t>地面应用系统的通信网络建设：</a:t>
            </a:r>
            <a:r>
              <a:rPr lang="zh-CN" altLang="en-US" sz="2800" b="1" dirty="0">
                <a:solidFill>
                  <a:schemeClr val="tx1"/>
                </a:solidFill>
                <a:latin typeface="微软雅黑" panose="020B0503020204020204" pitchFamily="34" charset="-122"/>
                <a:ea typeface="微软雅黑" panose="020B0503020204020204" pitchFamily="34" charset="-122"/>
              </a:rPr>
              <a:t>高能</a:t>
            </a:r>
            <a:r>
              <a:rPr lang="zh-CN" altLang="en-US" sz="2800" b="1" dirty="0" smtClean="0">
                <a:solidFill>
                  <a:schemeClr val="tx1"/>
                </a:solidFill>
                <a:latin typeface="微软雅黑" panose="020B0503020204020204" pitchFamily="34" charset="-122"/>
                <a:ea typeface="微软雅黑" panose="020B0503020204020204" pitchFamily="34" charset="-122"/>
              </a:rPr>
              <a:t>所</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空间中心</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遥感地球所</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smtClean="0">
                <a:solidFill>
                  <a:schemeClr val="tx1"/>
                </a:solidFill>
                <a:latin typeface="微软雅黑" panose="020B0503020204020204" pitchFamily="34" charset="-122"/>
                <a:ea typeface="微软雅黑" panose="020B0503020204020204" pitchFamily="34" charset="-122"/>
              </a:rPr>
              <a:t>西安卫星测控中心</a:t>
            </a:r>
            <a:endParaRPr lang="en-US" altLang="zh-CN" sz="2800" b="1" dirty="0">
              <a:solidFill>
                <a:schemeClr val="tx1"/>
              </a:solidFill>
              <a:latin typeface="微软雅黑" panose="020B0503020204020204" pitchFamily="34" charset="-122"/>
              <a:ea typeface="微软雅黑" panose="020B0503020204020204" pitchFamily="34" charset="-122"/>
            </a:endParaRPr>
          </a:p>
        </p:txBody>
      </p:sp>
      <p:sp>
        <p:nvSpPr>
          <p:cNvPr id="4" name="TextBox 14"/>
          <p:cNvSpPr txBox="1"/>
          <p:nvPr/>
        </p:nvSpPr>
        <p:spPr>
          <a:xfrm>
            <a:off x="0" y="116632"/>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defRPr/>
            </a:pPr>
            <a:r>
              <a:rPr lang="zh-CN" altLang="en-US" sz="4000" b="1" dirty="0">
                <a:solidFill>
                  <a:srgbClr val="800000"/>
                </a:solidFill>
                <a:latin typeface="微软雅黑" panose="020B0503020204020204" pitchFamily="34" charset="-122"/>
                <a:ea typeface="微软雅黑" panose="020B0503020204020204" pitchFamily="34" charset="-122"/>
              </a:rPr>
              <a:t>二、科学</a:t>
            </a:r>
            <a:r>
              <a:rPr lang="zh-CN" altLang="en-US" sz="4000" b="1" dirty="0" smtClean="0">
                <a:solidFill>
                  <a:srgbClr val="800000"/>
                </a:solidFill>
                <a:latin typeface="微软雅黑" panose="020B0503020204020204" pitchFamily="34" charset="-122"/>
                <a:ea typeface="微软雅黑" panose="020B0503020204020204" pitchFamily="34" charset="-122"/>
              </a:rPr>
              <a:t>应用任务分析</a:t>
            </a:r>
            <a:endParaRPr lang="zh-CN" altLang="en-US" sz="4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extLst>
      <p:ext uri="{BB962C8B-B14F-4D97-AF65-F5344CB8AC3E}">
        <p14:creationId xmlns:p14="http://schemas.microsoft.com/office/powerpoint/2010/main" val="1905621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052736"/>
            <a:ext cx="8568952" cy="5616624"/>
          </a:xfrm>
        </p:spPr>
        <p:txBody>
          <a:bodyPr>
            <a:normAutofit lnSpcReduction="10000"/>
          </a:bodyPr>
          <a:lstStyle/>
          <a:p>
            <a:pPr marL="0" indent="0">
              <a:spcAft>
                <a:spcPts val="1200"/>
              </a:spcAft>
              <a:buNone/>
            </a:pPr>
            <a:r>
              <a:rPr lang="zh-CN" altLang="en-US" sz="3200" b="1" dirty="0">
                <a:solidFill>
                  <a:srgbClr val="C00000"/>
                </a:solidFill>
                <a:latin typeface="微软雅黑" panose="020B0503020204020204" pitchFamily="34" charset="-122"/>
                <a:ea typeface="微软雅黑" panose="020B0503020204020204" pitchFamily="34" charset="-122"/>
              </a:rPr>
              <a:t>科学应用</a:t>
            </a:r>
            <a:r>
              <a:rPr lang="zh-CN" altLang="en-US" sz="3200" b="1" dirty="0" smtClean="0">
                <a:solidFill>
                  <a:srgbClr val="C00000"/>
                </a:solidFill>
                <a:latin typeface="微软雅黑" panose="020B0503020204020204" pitchFamily="34" charset="-122"/>
                <a:ea typeface="微软雅黑" panose="020B0503020204020204" pitchFamily="34" charset="-122"/>
              </a:rPr>
              <a:t>部分主要任务：</a:t>
            </a:r>
            <a:endParaRPr lang="zh-CN" altLang="en-US" sz="3200" b="1" dirty="0">
              <a:solidFill>
                <a:srgbClr val="C00000"/>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b="1" dirty="0" smtClean="0">
                <a:solidFill>
                  <a:srgbClr val="C00000"/>
                </a:solidFill>
                <a:latin typeface="微软雅黑" panose="020B0503020204020204" pitchFamily="34" charset="-122"/>
                <a:ea typeface="微软雅黑" panose="020B0503020204020204" pitchFamily="34" charset="-122"/>
              </a:rPr>
              <a:t>观测要求</a:t>
            </a:r>
            <a:r>
              <a:rPr lang="zh-CN" altLang="en-US" b="1" dirty="0">
                <a:solidFill>
                  <a:srgbClr val="C00000"/>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提案征集</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提案评估</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参数确定</a:t>
            </a:r>
            <a:r>
              <a:rPr lang="zh-CN" altLang="en-US" b="1" dirty="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载荷</a:t>
            </a:r>
            <a:r>
              <a:rPr lang="zh-CN" altLang="en-US" b="1" dirty="0">
                <a:solidFill>
                  <a:schemeClr val="tx1"/>
                </a:solidFill>
                <a:latin typeface="微软雅黑" panose="020B0503020204020204" pitchFamily="34" charset="-122"/>
                <a:ea typeface="微软雅黑" panose="020B0503020204020204" pitchFamily="34" charset="-122"/>
              </a:rPr>
              <a:t>参数、指向、</a:t>
            </a:r>
            <a:r>
              <a:rPr lang="zh-CN" altLang="en-US" b="1" dirty="0" smtClean="0">
                <a:solidFill>
                  <a:schemeClr val="tx1"/>
                </a:solidFill>
                <a:latin typeface="微软雅黑" panose="020B0503020204020204" pitchFamily="34" charset="-122"/>
                <a:ea typeface="微软雅黑" panose="020B0503020204020204" pitchFamily="34" charset="-122"/>
              </a:rPr>
              <a:t>约束、载荷</a:t>
            </a:r>
            <a:r>
              <a:rPr lang="zh-CN" altLang="en-US" b="1" dirty="0">
                <a:solidFill>
                  <a:schemeClr val="tx1"/>
                </a:solidFill>
                <a:latin typeface="微软雅黑" panose="020B0503020204020204" pitchFamily="34" charset="-122"/>
                <a:ea typeface="微软雅黑" panose="020B0503020204020204" pitchFamily="34" charset="-122"/>
              </a:rPr>
              <a:t>姿态、</a:t>
            </a:r>
            <a:r>
              <a:rPr lang="zh-CN" altLang="en-US" b="1" dirty="0" smtClean="0">
                <a:solidFill>
                  <a:schemeClr val="tx1"/>
                </a:solidFill>
                <a:latin typeface="微软雅黑" panose="020B0503020204020204" pitchFamily="34" charset="-122"/>
                <a:ea typeface="微软雅黑" panose="020B0503020204020204" pitchFamily="34" charset="-122"/>
              </a:rPr>
              <a:t>轨道、</a:t>
            </a:r>
            <a:r>
              <a:rPr lang="zh-CN" altLang="en-US" b="1" dirty="0">
                <a:solidFill>
                  <a:schemeClr val="tx1"/>
                </a:solidFill>
                <a:latin typeface="微软雅黑" panose="020B0503020204020204" pitchFamily="34" charset="-122"/>
                <a:ea typeface="微软雅黑" panose="020B0503020204020204" pitchFamily="34" charset="-122"/>
              </a:rPr>
              <a:t>观测时间</a:t>
            </a:r>
            <a:r>
              <a:rPr lang="zh-CN" altLang="en-US" b="1" dirty="0" smtClean="0">
                <a:solidFill>
                  <a:schemeClr val="tx1"/>
                </a:solidFill>
                <a:latin typeface="微软雅黑" panose="020B0503020204020204" pitchFamily="34" charset="-122"/>
                <a:ea typeface="微软雅黑" panose="020B0503020204020204" pitchFamily="34" charset="-122"/>
              </a:rPr>
              <a:t>等</a:t>
            </a:r>
            <a:r>
              <a:rPr lang="zh-CN" altLang="en-US" b="1" dirty="0">
                <a:solidFill>
                  <a:schemeClr val="tx1"/>
                </a:solidFill>
                <a:latin typeface="微软雅黑" panose="020B0503020204020204" pitchFamily="34" charset="-122"/>
                <a:ea typeface="微软雅黑" panose="020B0503020204020204" pitchFamily="34" charset="-122"/>
              </a:rPr>
              <a:t>）</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提交任务</a:t>
            </a:r>
            <a:r>
              <a:rPr lang="zh-CN" altLang="en-US" b="1" dirty="0" smtClean="0">
                <a:solidFill>
                  <a:schemeClr val="tx1"/>
                </a:solidFill>
                <a:latin typeface="微软雅黑" panose="020B0503020204020204" pitchFamily="34" charset="-122"/>
                <a:ea typeface="微软雅黑" panose="020B0503020204020204" pitchFamily="34" charset="-122"/>
              </a:rPr>
              <a:t>支持规划</a:t>
            </a:r>
            <a:r>
              <a:rPr lang="zh-CN" altLang="en-US" b="1" dirty="0">
                <a:solidFill>
                  <a:schemeClr val="tx1"/>
                </a:solidFill>
                <a:latin typeface="微软雅黑" panose="020B0503020204020204" pitchFamily="34" charset="-122"/>
                <a:ea typeface="微软雅黑" panose="020B0503020204020204" pitchFamily="34" charset="-122"/>
              </a:rPr>
              <a:t>和操作</a:t>
            </a:r>
            <a:endParaRPr lang="en-US" altLang="zh-CN"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b="1" dirty="0">
                <a:solidFill>
                  <a:srgbClr val="C00000"/>
                </a:solidFill>
                <a:latin typeface="微软雅黑" panose="020B0503020204020204" pitchFamily="34" charset="-122"/>
                <a:ea typeface="微软雅黑" panose="020B0503020204020204" pitchFamily="34" charset="-122"/>
              </a:rPr>
              <a:t>在轨标定</a:t>
            </a:r>
            <a:r>
              <a:rPr lang="zh-CN" altLang="en-US"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载荷</a:t>
            </a:r>
            <a:r>
              <a:rPr lang="zh-CN" altLang="en-US" b="1" dirty="0">
                <a:solidFill>
                  <a:schemeClr val="tx1"/>
                </a:solidFill>
                <a:latin typeface="微软雅黑" panose="020B0503020204020204" pitchFamily="34" charset="-122"/>
                <a:ea typeface="微软雅黑" panose="020B0503020204020204" pitchFamily="34" charset="-122"/>
              </a:rPr>
              <a:t>性能监测</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定标观测</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产生定标</a:t>
            </a:r>
            <a:r>
              <a:rPr lang="zh-CN" altLang="en-US" b="1" dirty="0">
                <a:solidFill>
                  <a:schemeClr val="tx1"/>
                </a:solidFill>
                <a:latin typeface="微软雅黑" panose="020B0503020204020204" pitchFamily="34" charset="-122"/>
                <a:ea typeface="微软雅黑" panose="020B0503020204020204" pitchFamily="34" charset="-122"/>
              </a:rPr>
              <a:t>参数</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误差确定</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软件和定标库更新</a:t>
            </a:r>
            <a:endParaRPr lang="en-US" altLang="zh-CN"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b="1" dirty="0">
                <a:solidFill>
                  <a:srgbClr val="C00000"/>
                </a:solidFill>
                <a:latin typeface="微软雅黑" panose="020B0503020204020204" pitchFamily="34" charset="-122"/>
                <a:ea typeface="微软雅黑" panose="020B0503020204020204" pitchFamily="34" charset="-122"/>
              </a:rPr>
              <a:t>数据产品</a:t>
            </a:r>
            <a:r>
              <a:rPr lang="zh-CN" altLang="en-US" b="1" dirty="0" smtClean="0">
                <a:solidFill>
                  <a:srgbClr val="C00000"/>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标定</a:t>
            </a:r>
            <a:r>
              <a:rPr lang="zh-CN" altLang="en-US" b="1" dirty="0" smtClean="0">
                <a:solidFill>
                  <a:schemeClr val="tx1"/>
                </a:solidFill>
                <a:latin typeface="微软雅黑" panose="020B0503020204020204" pitchFamily="34" charset="-122"/>
                <a:ea typeface="微软雅黑" panose="020B0503020204020204" pitchFamily="34" charset="-122"/>
              </a:rPr>
              <a:t>模型</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数据</a:t>
            </a:r>
            <a:r>
              <a:rPr lang="zh-CN" altLang="en-US" b="1" dirty="0">
                <a:solidFill>
                  <a:schemeClr val="tx1"/>
                </a:solidFill>
                <a:latin typeface="微软雅黑" panose="020B0503020204020204" pitchFamily="34" charset="-122"/>
                <a:ea typeface="微软雅黑" panose="020B0503020204020204" pitchFamily="34" charset="-122"/>
              </a:rPr>
              <a:t>科学有效</a:t>
            </a:r>
            <a:r>
              <a:rPr lang="zh-CN" altLang="en-US" b="1" dirty="0" smtClean="0">
                <a:solidFill>
                  <a:schemeClr val="tx1"/>
                </a:solidFill>
                <a:latin typeface="微软雅黑" panose="020B0503020204020204" pitchFamily="34" charset="-122"/>
                <a:ea typeface="微软雅黑" panose="020B0503020204020204" pitchFamily="34" charset="-122"/>
              </a:rPr>
              <a:t>化</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数据产品</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质量</a:t>
            </a:r>
            <a:r>
              <a:rPr lang="zh-CN" altLang="en-US" b="1" dirty="0" smtClean="0">
                <a:solidFill>
                  <a:schemeClr val="tx1"/>
                </a:solidFill>
                <a:latin typeface="微软雅黑" panose="020B0503020204020204" pitchFamily="34" charset="-122"/>
                <a:ea typeface="微软雅黑" panose="020B0503020204020204" pitchFamily="34" charset="-122"/>
              </a:rPr>
              <a:t>检验</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发布管理</a:t>
            </a:r>
            <a:endParaRPr lang="en-US" altLang="zh-CN"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b="1" dirty="0">
                <a:solidFill>
                  <a:srgbClr val="C00000"/>
                </a:solidFill>
                <a:latin typeface="微软雅黑" panose="020B0503020204020204" pitchFamily="34" charset="-122"/>
                <a:ea typeface="微软雅黑" panose="020B0503020204020204" pitchFamily="34" charset="-122"/>
              </a:rPr>
              <a:t>科学快视</a:t>
            </a:r>
            <a:r>
              <a:rPr lang="zh-CN" altLang="en-US"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数据监测</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爆发识别</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源</a:t>
            </a:r>
            <a:r>
              <a:rPr lang="zh-CN" altLang="en-US" b="1" dirty="0">
                <a:solidFill>
                  <a:schemeClr val="tx1"/>
                </a:solidFill>
                <a:latin typeface="微软雅黑" panose="020B0503020204020204" pitchFamily="34" charset="-122"/>
                <a:ea typeface="微软雅黑" panose="020B0503020204020204" pitchFamily="34" charset="-122"/>
              </a:rPr>
              <a:t>定位，</a:t>
            </a:r>
            <a:endParaRPr lang="en-US" altLang="zh-CN"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b="1" dirty="0" smtClean="0">
                <a:solidFill>
                  <a:srgbClr val="C00000"/>
                </a:solidFill>
                <a:latin typeface="微软雅黑" panose="020B0503020204020204" pitchFamily="34" charset="-122"/>
                <a:ea typeface="微软雅黑" panose="020B0503020204020204" pitchFamily="34" charset="-122"/>
              </a:rPr>
              <a:t>用户分析软件</a:t>
            </a:r>
            <a:r>
              <a:rPr lang="zh-CN" altLang="en-US" b="1" dirty="0">
                <a:solidFill>
                  <a:srgbClr val="C00000"/>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工程参数</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事例选择</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通用格式文件</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标定数据库</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辅助修正</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通用分析</a:t>
            </a:r>
            <a:r>
              <a:rPr lang="zh-CN" altLang="en-US" b="1" dirty="0">
                <a:solidFill>
                  <a:schemeClr val="tx1"/>
                </a:solidFill>
                <a:latin typeface="微软雅黑" panose="020B0503020204020204" pitchFamily="34" charset="-122"/>
                <a:ea typeface="微软雅黑" panose="020B0503020204020204" pitchFamily="34" charset="-122"/>
              </a:rPr>
              <a:t>软件</a:t>
            </a:r>
            <a:endParaRPr lang="en-US" altLang="zh-CN"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b="1" dirty="0">
                <a:solidFill>
                  <a:srgbClr val="C00000"/>
                </a:solidFill>
                <a:latin typeface="微软雅黑" panose="020B0503020204020204" pitchFamily="34" charset="-122"/>
                <a:ea typeface="微软雅黑" panose="020B0503020204020204" pitchFamily="34" charset="-122"/>
              </a:rPr>
              <a:t>用户支持：</a:t>
            </a:r>
            <a:r>
              <a:rPr lang="zh-CN" altLang="en-US" b="1" dirty="0">
                <a:solidFill>
                  <a:schemeClr val="tx1"/>
                </a:solidFill>
                <a:latin typeface="微软雅黑" panose="020B0503020204020204" pitchFamily="34" charset="-122"/>
                <a:ea typeface="微软雅黑" panose="020B0503020204020204" pitchFamily="34" charset="-122"/>
              </a:rPr>
              <a:t>运行期间产品发布</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用户支持</a:t>
            </a:r>
            <a:endParaRPr lang="en-US" altLang="zh-CN" b="1" dirty="0">
              <a:solidFill>
                <a:schemeClr val="tx1"/>
              </a:solidFill>
              <a:latin typeface="微软雅黑" panose="020B0503020204020204" pitchFamily="34" charset="-122"/>
              <a:ea typeface="微软雅黑" panose="020B0503020204020204" pitchFamily="34" charset="-122"/>
            </a:endParaRPr>
          </a:p>
          <a:p>
            <a:pPr marL="1081088" indent="-460375">
              <a:buFont typeface="Wingdings" pitchFamily="2" charset="2"/>
              <a:buChar char="u"/>
            </a:pPr>
            <a:r>
              <a:rPr lang="zh-CN" altLang="en-US" b="1" dirty="0">
                <a:solidFill>
                  <a:srgbClr val="C00000"/>
                </a:solidFill>
                <a:latin typeface="微软雅黑" panose="020B0503020204020204" pitchFamily="34" charset="-122"/>
                <a:ea typeface="微软雅黑" panose="020B0503020204020204" pitchFamily="34" charset="-122"/>
              </a:rPr>
              <a:t>研究支撑</a:t>
            </a:r>
            <a:r>
              <a:rPr lang="zh-CN" altLang="en-US"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本底</a:t>
            </a:r>
            <a:r>
              <a:rPr lang="zh-CN" altLang="en-US" b="1" dirty="0">
                <a:solidFill>
                  <a:schemeClr val="tx1"/>
                </a:solidFill>
                <a:latin typeface="微软雅黑" panose="020B0503020204020204" pitchFamily="34" charset="-122"/>
                <a:ea typeface="微软雅黑" panose="020B0503020204020204" pitchFamily="34" charset="-122"/>
              </a:rPr>
              <a:t>模型，</a:t>
            </a:r>
            <a:r>
              <a:rPr lang="zh-CN" altLang="en-US" b="1" dirty="0" smtClean="0">
                <a:solidFill>
                  <a:schemeClr val="tx1"/>
                </a:solidFill>
                <a:latin typeface="微软雅黑" panose="020B0503020204020204" pitchFamily="34" charset="-122"/>
                <a:ea typeface="微软雅黑" panose="020B0503020204020204" pitchFamily="34" charset="-122"/>
              </a:rPr>
              <a:t>误差分析，巡天数据处理</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数据分割</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本底确定</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解调计算</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误差</a:t>
            </a:r>
            <a:r>
              <a:rPr lang="en-US" altLang="zh-CN" b="1" dirty="0" smtClean="0">
                <a:solidFill>
                  <a:schemeClr val="tx1"/>
                </a:solidFill>
                <a:latin typeface="微软雅黑" panose="020B0503020204020204" pitchFamily="34" charset="-122"/>
                <a:ea typeface="微软雅黑" panose="020B0503020204020204" pitchFamily="34" charset="-122"/>
              </a:rPr>
              <a:t>-</a:t>
            </a:r>
            <a:r>
              <a:rPr lang="zh-CN" altLang="en-US" b="1" dirty="0" smtClean="0">
                <a:solidFill>
                  <a:schemeClr val="tx1"/>
                </a:solidFill>
                <a:latin typeface="微软雅黑" panose="020B0503020204020204" pitchFamily="34" charset="-122"/>
                <a:ea typeface="微软雅黑" panose="020B0503020204020204" pitchFamily="34" charset="-122"/>
              </a:rPr>
              <a:t>星图。</a:t>
            </a:r>
            <a:endParaRPr lang="en-US" altLang="zh-CN" dirty="0" smtClean="0">
              <a:solidFill>
                <a:schemeClr val="tx1"/>
              </a:solidFill>
              <a:latin typeface="微软雅黑" panose="020B0503020204020204" pitchFamily="34" charset="-122"/>
              <a:ea typeface="微软雅黑" panose="020B0503020204020204" pitchFamily="34" charset="-122"/>
            </a:endParaRPr>
          </a:p>
        </p:txBody>
      </p:sp>
      <p:sp>
        <p:nvSpPr>
          <p:cNvPr id="4" name="TextBox 14"/>
          <p:cNvSpPr txBox="1"/>
          <p:nvPr/>
        </p:nvSpPr>
        <p:spPr>
          <a:xfrm>
            <a:off x="0" y="116632"/>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defRPr/>
            </a:pPr>
            <a:r>
              <a:rPr lang="zh-CN" altLang="en-US" sz="4000" b="1" dirty="0">
                <a:solidFill>
                  <a:srgbClr val="800000"/>
                </a:solidFill>
                <a:latin typeface="微软雅黑" panose="020B0503020204020204" pitchFamily="34" charset="-122"/>
                <a:ea typeface="微软雅黑" panose="020B0503020204020204" pitchFamily="34" charset="-122"/>
              </a:rPr>
              <a:t>二、科学</a:t>
            </a:r>
            <a:r>
              <a:rPr lang="zh-CN" altLang="en-US" sz="4000" b="1" dirty="0" smtClean="0">
                <a:solidFill>
                  <a:srgbClr val="800000"/>
                </a:solidFill>
                <a:latin typeface="微软雅黑" panose="020B0503020204020204" pitchFamily="34" charset="-122"/>
                <a:ea typeface="微软雅黑" panose="020B0503020204020204" pitchFamily="34" charset="-122"/>
              </a:rPr>
              <a:t>应用任务分析</a:t>
            </a:r>
            <a:endParaRPr lang="zh-CN" altLang="en-US" sz="4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extLst>
      <p:ext uri="{BB962C8B-B14F-4D97-AF65-F5344CB8AC3E}">
        <p14:creationId xmlns:p14="http://schemas.microsoft.com/office/powerpoint/2010/main" val="802160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21519" y="926442"/>
            <a:ext cx="7772400" cy="70235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000" b="1" i="0" u="none" strike="noStrike" kern="1200" cap="none" spc="-100" normalizeH="0" baseline="0" noProof="0" dirty="0">
              <a:ln>
                <a:noFill/>
              </a:ln>
              <a:solidFill>
                <a:schemeClr val="tx2">
                  <a:lumMod val="75000"/>
                </a:schemeClr>
              </a:solidFill>
              <a:effectLst/>
              <a:uLnTx/>
              <a:uFillTx/>
              <a:latin typeface="微软雅黑" panose="020B0503020204020204" pitchFamily="34" charset="-122"/>
              <a:ea typeface="微软雅黑" panose="020B0503020204020204" pitchFamily="34" charset="-122"/>
              <a:cs typeface="+mj-cs"/>
            </a:endParaRPr>
          </a:p>
        </p:txBody>
      </p:sp>
      <p:sp>
        <p:nvSpPr>
          <p:cNvPr id="4" name="TextBox 3"/>
          <p:cNvSpPr txBox="1"/>
          <p:nvPr/>
        </p:nvSpPr>
        <p:spPr>
          <a:xfrm>
            <a:off x="857224" y="1571612"/>
            <a:ext cx="7500990" cy="4616648"/>
          </a:xfrm>
          <a:prstGeom prst="rect">
            <a:avLst/>
          </a:prstGeom>
          <a:noFill/>
        </p:spPr>
        <p:txBody>
          <a:bodyPr wrap="square" rtlCol="0">
            <a:spAutoFit/>
          </a:bodyPr>
          <a:lstStyle/>
          <a:p>
            <a:pPr indent="363538">
              <a:lnSpc>
                <a:spcPct val="150000"/>
              </a:lnSpc>
            </a:pPr>
            <a:r>
              <a:rPr lang="zh-CN" altLang="en-US" sz="2800" b="1" dirty="0" smtClean="0">
                <a:latin typeface="微软雅黑" panose="020B0503020204020204" pitchFamily="34" charset="-122"/>
                <a:ea typeface="微软雅黑" panose="020B0503020204020204" pitchFamily="34" charset="-122"/>
              </a:rPr>
              <a:t>为完成</a:t>
            </a:r>
            <a:r>
              <a:rPr lang="en-US" altLang="zh-CN" sz="2800" b="1" dirty="0" smtClean="0">
                <a:latin typeface="微软雅黑" panose="020B0503020204020204" pitchFamily="34" charset="-122"/>
                <a:ea typeface="微软雅黑" panose="020B0503020204020204" pitchFamily="34" charset="-122"/>
              </a:rPr>
              <a:t>HXMT</a:t>
            </a:r>
            <a:r>
              <a:rPr lang="zh-CN" altLang="en-US" sz="2800" b="1" dirty="0" smtClean="0">
                <a:latin typeface="微软雅黑" panose="020B0503020204020204" pitchFamily="34" charset="-122"/>
                <a:ea typeface="微软雅黑" panose="020B0503020204020204" pitchFamily="34" charset="-122"/>
              </a:rPr>
              <a:t>科学应用系统的功能，整个系统的基本框架由如下几个部分构成：</a:t>
            </a:r>
            <a:endParaRPr lang="en-US" altLang="zh-CN" sz="2800" b="1" dirty="0" smtClean="0">
              <a:latin typeface="微软雅黑" panose="020B0503020204020204" pitchFamily="34" charset="-122"/>
              <a:ea typeface="微软雅黑" panose="020B0503020204020204" pitchFamily="34" charset="-122"/>
            </a:endParaRPr>
          </a:p>
          <a:p>
            <a:pPr indent="363538">
              <a:lnSpc>
                <a:spcPct val="150000"/>
              </a:lnSpc>
            </a:pPr>
            <a:endParaRPr lang="en-US" altLang="zh-CN" sz="2800" b="1" dirty="0" smtClean="0">
              <a:latin typeface="微软雅黑" panose="020B0503020204020204" pitchFamily="34" charset="-122"/>
              <a:ea typeface="微软雅黑" panose="020B0503020204020204" pitchFamily="34" charset="-122"/>
            </a:endParaRPr>
          </a:p>
          <a:p>
            <a:pPr indent="363538">
              <a:lnSpc>
                <a:spcPct val="150000"/>
              </a:lnSpc>
            </a:pPr>
            <a:r>
              <a:rPr lang="en-US" altLang="zh-CN" sz="2800" b="1" dirty="0" smtClean="0">
                <a:latin typeface="微软雅黑" panose="020B0503020204020204" pitchFamily="34" charset="-122"/>
                <a:ea typeface="微软雅黑" panose="020B0503020204020204" pitchFamily="34" charset="-122"/>
              </a:rPr>
              <a:t>1</a:t>
            </a:r>
            <a:r>
              <a:rPr lang="zh-CN" altLang="en-US" sz="2800" b="1" dirty="0" smtClean="0">
                <a:latin typeface="微软雅黑" panose="020B0503020204020204" pitchFamily="34" charset="-122"/>
                <a:ea typeface="微软雅黑" panose="020B0503020204020204" pitchFamily="34" charset="-122"/>
              </a:rPr>
              <a:t>、科学研究支撑分系统</a:t>
            </a:r>
            <a:endParaRPr lang="en-US" altLang="zh-CN" sz="2800" b="1" dirty="0" smtClean="0">
              <a:latin typeface="微软雅黑" panose="020B0503020204020204" pitchFamily="34" charset="-122"/>
              <a:ea typeface="微软雅黑" panose="020B0503020204020204" pitchFamily="34" charset="-122"/>
            </a:endParaRPr>
          </a:p>
          <a:p>
            <a:pPr indent="363538">
              <a:lnSpc>
                <a:spcPct val="150000"/>
              </a:lnSpc>
            </a:pPr>
            <a:r>
              <a:rPr lang="en-US" altLang="zh-CN" sz="2800" b="1" dirty="0" smtClean="0">
                <a:latin typeface="微软雅黑" panose="020B0503020204020204" pitchFamily="34" charset="-122"/>
                <a:ea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rPr>
              <a:t>、科学运行分系统</a:t>
            </a:r>
            <a:endParaRPr lang="en-US" altLang="zh-CN" sz="2800" b="1" dirty="0" smtClean="0">
              <a:latin typeface="微软雅黑" panose="020B0503020204020204" pitchFamily="34" charset="-122"/>
              <a:ea typeface="微软雅黑" panose="020B0503020204020204" pitchFamily="34" charset="-122"/>
            </a:endParaRPr>
          </a:p>
          <a:p>
            <a:pPr indent="363538">
              <a:lnSpc>
                <a:spcPct val="150000"/>
              </a:lnSpc>
            </a:pPr>
            <a:r>
              <a:rPr lang="en-US" altLang="zh-CN" sz="2800" b="1" dirty="0" smtClean="0">
                <a:latin typeface="微软雅黑" panose="020B0503020204020204" pitchFamily="34" charset="-122"/>
                <a:ea typeface="微软雅黑" panose="020B0503020204020204" pitchFamily="34" charset="-122"/>
              </a:rPr>
              <a:t>3</a:t>
            </a:r>
            <a:r>
              <a:rPr lang="zh-CN" altLang="en-US" sz="2800" b="1" dirty="0" smtClean="0">
                <a:latin typeface="微软雅黑" panose="020B0503020204020204" pitchFamily="34" charset="-122"/>
                <a:ea typeface="微软雅黑" panose="020B0503020204020204" pitchFamily="34" charset="-122"/>
              </a:rPr>
              <a:t>、高级数据产品与标定分系统</a:t>
            </a:r>
            <a:endParaRPr lang="en-US" altLang="zh-CN" sz="2800" b="1" dirty="0" smtClean="0">
              <a:latin typeface="微软雅黑" panose="020B0503020204020204" pitchFamily="34" charset="-122"/>
              <a:ea typeface="微软雅黑" panose="020B0503020204020204" pitchFamily="34" charset="-122"/>
            </a:endParaRPr>
          </a:p>
          <a:p>
            <a:pPr indent="363538">
              <a:lnSpc>
                <a:spcPct val="150000"/>
              </a:lnSpc>
            </a:pPr>
            <a:r>
              <a:rPr lang="en-US" altLang="zh-CN" sz="2800" b="1" dirty="0" smtClean="0">
                <a:latin typeface="微软雅黑" panose="020B0503020204020204" pitchFamily="34" charset="-122"/>
                <a:ea typeface="微软雅黑" panose="020B0503020204020204" pitchFamily="34" charset="-122"/>
              </a:rPr>
              <a:t>4</a:t>
            </a:r>
            <a:r>
              <a:rPr lang="zh-CN" altLang="en-US" sz="2800" b="1" dirty="0" smtClean="0">
                <a:latin typeface="微软雅黑" panose="020B0503020204020204" pitchFamily="34" charset="-122"/>
                <a:ea typeface="微软雅黑" panose="020B0503020204020204" pitchFamily="34" charset="-122"/>
              </a:rPr>
              <a:t>、科学用户分系统</a:t>
            </a:r>
            <a:endParaRPr lang="en-US" altLang="zh-CN" sz="2800" b="1" dirty="0" smtClean="0">
              <a:latin typeface="微软雅黑" panose="020B0503020204020204" pitchFamily="34" charset="-122"/>
              <a:ea typeface="微软雅黑" panose="020B0503020204020204" pitchFamily="34" charset="-122"/>
            </a:endParaRPr>
          </a:p>
        </p:txBody>
      </p:sp>
      <p:sp>
        <p:nvSpPr>
          <p:cNvPr id="5" name="TextBox 14"/>
          <p:cNvSpPr txBox="1"/>
          <p:nvPr/>
        </p:nvSpPr>
        <p:spPr>
          <a:xfrm>
            <a:off x="0" y="200834"/>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lvl="0" algn="ctr">
              <a:spcBef>
                <a:spcPct val="0"/>
              </a:spcBef>
              <a:defRPr/>
            </a:pPr>
            <a:r>
              <a:rPr lang="zh-CN" altLang="en-US" sz="4000" b="1" dirty="0">
                <a:solidFill>
                  <a:srgbClr val="800000"/>
                </a:solidFill>
                <a:latin typeface="微软雅黑" panose="020B0503020204020204" pitchFamily="34" charset="-122"/>
                <a:ea typeface="微软雅黑" panose="020B0503020204020204" pitchFamily="34" charset="-122"/>
              </a:rPr>
              <a:t>三</a:t>
            </a:r>
            <a:r>
              <a:rPr lang="zh-CN" altLang="en-US" sz="4000" b="1" dirty="0" smtClean="0">
                <a:solidFill>
                  <a:srgbClr val="800000"/>
                </a:solidFill>
                <a:latin typeface="微软雅黑" panose="020B0503020204020204" pitchFamily="34" charset="-122"/>
                <a:ea typeface="微软雅黑" panose="020B0503020204020204" pitchFamily="34" charset="-122"/>
              </a:rPr>
              <a:t>、设计方案与实现</a:t>
            </a:r>
            <a:endParaRPr lang="zh-CN" altLang="en-US" sz="4000" b="1" dirty="0">
              <a:solidFill>
                <a:srgbClr val="800000"/>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nvPr>
        </p:nvGraphicFramePr>
        <p:xfrm>
          <a:off x="251520" y="620688"/>
          <a:ext cx="8568952" cy="6030418"/>
        </p:xfrm>
        <a:graphic>
          <a:graphicData uri="http://schemas.openxmlformats.org/drawingml/2006/table">
            <a:tbl>
              <a:tblPr>
                <a:tableStyleId>{5C22544A-7EE6-4342-B048-85BDC9FD1C3A}</a:tableStyleId>
              </a:tblPr>
              <a:tblGrid>
                <a:gridCol w="1818266"/>
                <a:gridCol w="2457575"/>
                <a:gridCol w="4293111"/>
              </a:tblGrid>
              <a:tr h="435687">
                <a:tc>
                  <a:txBody>
                    <a:bodyPr/>
                    <a:lstStyle/>
                    <a:p>
                      <a:pPr algn="ctr">
                        <a:spcAft>
                          <a:spcPts val="0"/>
                        </a:spcAft>
                      </a:pPr>
                      <a:r>
                        <a:rPr lang="zh-CN" sz="2800" b="1" kern="100" dirty="0">
                          <a:solidFill>
                            <a:srgbClr val="002060"/>
                          </a:solidFill>
                          <a:effectLst/>
                          <a:latin typeface="微软雅黑" panose="020B0503020204020204" pitchFamily="34" charset="-122"/>
                          <a:ea typeface="微软雅黑" panose="020B0503020204020204" pitchFamily="34" charset="-122"/>
                        </a:rPr>
                        <a:t>建设项目</a:t>
                      </a:r>
                      <a:endParaRPr lang="zh-CN" sz="28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algn="ctr">
                        <a:spcAft>
                          <a:spcPts val="0"/>
                        </a:spcAft>
                      </a:pPr>
                      <a:r>
                        <a:rPr lang="zh-CN" sz="2800" b="1" kern="100" dirty="0" smtClean="0">
                          <a:solidFill>
                            <a:srgbClr val="002060"/>
                          </a:solidFill>
                          <a:effectLst/>
                          <a:latin typeface="微软雅黑" panose="020B0503020204020204" pitchFamily="34" charset="-122"/>
                          <a:ea typeface="微软雅黑" panose="020B0503020204020204" pitchFamily="34" charset="-122"/>
                        </a:rPr>
                        <a:t>建设内容</a:t>
                      </a:r>
                      <a:endParaRPr lang="zh-CN" sz="28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algn="ctr">
                        <a:spcAft>
                          <a:spcPts val="0"/>
                        </a:spcAft>
                      </a:pPr>
                      <a:r>
                        <a:rPr lang="zh-CN" sz="2800" b="1" kern="100" dirty="0">
                          <a:solidFill>
                            <a:srgbClr val="002060"/>
                          </a:solidFill>
                          <a:effectLst/>
                          <a:latin typeface="微软雅黑" panose="020B0503020204020204" pitchFamily="34" charset="-122"/>
                          <a:ea typeface="微软雅黑" panose="020B0503020204020204" pitchFamily="34" charset="-122"/>
                        </a:rPr>
                        <a:t>功能描述</a:t>
                      </a:r>
                      <a:endParaRPr lang="zh-CN" sz="28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r>
              <a:tr h="1590009">
                <a:tc rowSpan="4">
                  <a:txBody>
                    <a:bodyPr/>
                    <a:lstStyle/>
                    <a:p>
                      <a:pPr algn="ctr">
                        <a:spcAft>
                          <a:spcPts val="0"/>
                        </a:spcAft>
                      </a:pPr>
                      <a:r>
                        <a:rPr lang="zh-CN" sz="2800" b="1" kern="100" dirty="0" smtClean="0">
                          <a:solidFill>
                            <a:srgbClr val="002060"/>
                          </a:solidFill>
                          <a:effectLst/>
                          <a:latin typeface="微软雅黑" panose="020B0503020204020204" pitchFamily="34" charset="-122"/>
                          <a:ea typeface="微软雅黑" panose="020B0503020204020204" pitchFamily="34" charset="-122"/>
                        </a:rPr>
                        <a:t>科学应用</a:t>
                      </a:r>
                      <a:endParaRPr lang="en-US" altLang="zh-CN" sz="2800" b="1" kern="100" dirty="0" smtClean="0">
                        <a:solidFill>
                          <a:srgbClr val="002060"/>
                        </a:solidFill>
                        <a:effectLst/>
                        <a:latin typeface="微软雅黑" panose="020B0503020204020204" pitchFamily="34" charset="-122"/>
                        <a:ea typeface="微软雅黑" panose="020B0503020204020204" pitchFamily="34" charset="-122"/>
                      </a:endParaRPr>
                    </a:p>
                    <a:p>
                      <a:pPr algn="ctr">
                        <a:spcAft>
                          <a:spcPts val="0"/>
                        </a:spcAft>
                      </a:pPr>
                      <a:r>
                        <a:rPr lang="zh-CN" altLang="en-US" sz="2800" b="1" kern="100" dirty="0" smtClean="0">
                          <a:solidFill>
                            <a:srgbClr val="002060"/>
                          </a:solidFill>
                          <a:effectLst/>
                          <a:latin typeface="微软雅黑" panose="020B0503020204020204" pitchFamily="34" charset="-122"/>
                          <a:ea typeface="微软雅黑" panose="020B0503020204020204" pitchFamily="34" charset="-122"/>
                        </a:rPr>
                        <a:t>总体</a:t>
                      </a:r>
                      <a:endParaRPr lang="en-US" altLang="zh-CN" sz="2800" b="1" kern="100" dirty="0" smtClean="0">
                        <a:solidFill>
                          <a:srgbClr val="00206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algn="just">
                        <a:spcAft>
                          <a:spcPts val="0"/>
                        </a:spcAft>
                      </a:pPr>
                      <a:r>
                        <a:rPr lang="en-US" sz="2800" b="1" kern="100" dirty="0">
                          <a:solidFill>
                            <a:srgbClr val="002060"/>
                          </a:solidFill>
                          <a:effectLst/>
                          <a:latin typeface="微软雅黑" panose="020B0503020204020204" pitchFamily="34" charset="-122"/>
                          <a:ea typeface="微软雅黑" panose="020B0503020204020204" pitchFamily="34" charset="-122"/>
                        </a:rPr>
                        <a:t>HXMT</a:t>
                      </a:r>
                      <a:r>
                        <a:rPr lang="zh-CN" sz="2800" b="1" kern="100" dirty="0">
                          <a:solidFill>
                            <a:srgbClr val="002060"/>
                          </a:solidFill>
                          <a:effectLst/>
                          <a:latin typeface="微软雅黑" panose="020B0503020204020204" pitchFamily="34" charset="-122"/>
                          <a:ea typeface="微软雅黑" panose="020B0503020204020204" pitchFamily="34" charset="-122"/>
                        </a:rPr>
                        <a:t>软件开发平台</a:t>
                      </a:r>
                      <a:endParaRPr lang="zh-CN" sz="28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marL="0" indent="0">
                        <a:spcAft>
                          <a:spcPts val="0"/>
                        </a:spcAft>
                      </a:pPr>
                      <a:r>
                        <a:rPr lang="zh-CN" sz="2000" b="1" kern="0" dirty="0">
                          <a:solidFill>
                            <a:srgbClr val="002060"/>
                          </a:solidFill>
                          <a:effectLst/>
                          <a:latin typeface="微软雅黑" panose="020B0503020204020204" pitchFamily="34" charset="-122"/>
                          <a:ea typeface="微软雅黑" panose="020B0503020204020204" pitchFamily="34" charset="-122"/>
                        </a:rPr>
                        <a:t>为了满足软件国军标质量管理体系的要求，需要建立软件开发平台，用于科学应用课题的软件开发过程中的配置管理、开发管理、软件测试等整个环节</a:t>
                      </a:r>
                      <a:endParaRPr lang="zh-CN" sz="20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r>
              <a:tr h="1177320">
                <a:tc vMerge="1">
                  <a:txBody>
                    <a:bodyPr/>
                    <a:lstStyle/>
                    <a:p>
                      <a:endParaRPr lang="zh-CN" altLang="en-US"/>
                    </a:p>
                  </a:txBody>
                  <a:tcPr/>
                </a:tc>
                <a:tc>
                  <a:txBody>
                    <a:bodyPr/>
                    <a:lstStyle/>
                    <a:p>
                      <a:pPr algn="just">
                        <a:spcAft>
                          <a:spcPts val="0"/>
                        </a:spcAft>
                      </a:pPr>
                      <a:r>
                        <a:rPr lang="zh-CN" sz="2800" b="1" kern="100" dirty="0">
                          <a:solidFill>
                            <a:srgbClr val="002060"/>
                          </a:solidFill>
                          <a:effectLst/>
                          <a:latin typeface="微软雅黑" panose="020B0503020204020204" pitchFamily="34" charset="-122"/>
                          <a:ea typeface="微软雅黑" panose="020B0503020204020204" pitchFamily="34" charset="-122"/>
                        </a:rPr>
                        <a:t>数据传输与分发系统</a:t>
                      </a:r>
                      <a:endParaRPr lang="zh-CN" sz="28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a:spcAft>
                          <a:spcPts val="0"/>
                        </a:spcAft>
                      </a:pPr>
                      <a:r>
                        <a:rPr lang="zh-CN" sz="2000" b="1" kern="0" dirty="0">
                          <a:solidFill>
                            <a:srgbClr val="002060"/>
                          </a:solidFill>
                          <a:effectLst/>
                          <a:latin typeface="微软雅黑" panose="020B0503020204020204" pitchFamily="34" charset="-122"/>
                          <a:ea typeface="微软雅黑" panose="020B0503020204020204" pitchFamily="34" charset="-122"/>
                        </a:rPr>
                        <a:t>用于科学应用系统与公共支撑部分之间的各种数据和信息的交换和分发。</a:t>
                      </a:r>
                      <a:endParaRPr lang="zh-CN" sz="20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r>
              <a:tr h="1358933">
                <a:tc vMerge="1">
                  <a:txBody>
                    <a:bodyPr/>
                    <a:lstStyle/>
                    <a:p>
                      <a:endParaRPr lang="zh-CN" altLang="en-US"/>
                    </a:p>
                  </a:txBody>
                  <a:tcPr/>
                </a:tc>
                <a:tc>
                  <a:txBody>
                    <a:bodyPr/>
                    <a:lstStyle/>
                    <a:p>
                      <a:pPr algn="just">
                        <a:spcAft>
                          <a:spcPts val="0"/>
                        </a:spcAft>
                      </a:pPr>
                      <a:r>
                        <a:rPr lang="zh-CN" sz="2800" b="1" kern="100" dirty="0">
                          <a:solidFill>
                            <a:srgbClr val="002060"/>
                          </a:solidFill>
                          <a:effectLst/>
                          <a:latin typeface="微软雅黑" panose="020B0503020204020204" pitchFamily="34" charset="-122"/>
                          <a:ea typeface="微软雅黑" panose="020B0503020204020204" pitchFamily="34" charset="-122"/>
                        </a:rPr>
                        <a:t>集群计算系统</a:t>
                      </a:r>
                      <a:endParaRPr lang="zh-CN" sz="28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a:spcAft>
                          <a:spcPts val="0"/>
                        </a:spcAft>
                      </a:pPr>
                      <a:r>
                        <a:rPr lang="zh-CN" sz="2000" b="1" kern="0" dirty="0">
                          <a:solidFill>
                            <a:srgbClr val="002060"/>
                          </a:solidFill>
                          <a:effectLst/>
                          <a:latin typeface="微软雅黑" panose="020B0503020204020204" pitchFamily="34" charset="-122"/>
                          <a:ea typeface="微软雅黑" panose="020B0503020204020204" pitchFamily="34" charset="-122"/>
                        </a:rPr>
                        <a:t>是</a:t>
                      </a:r>
                      <a:r>
                        <a:rPr lang="en-US" sz="2000" b="1" kern="0" dirty="0">
                          <a:solidFill>
                            <a:srgbClr val="002060"/>
                          </a:solidFill>
                          <a:effectLst/>
                          <a:latin typeface="微软雅黑" panose="020B0503020204020204" pitchFamily="34" charset="-122"/>
                          <a:ea typeface="微软雅黑" panose="020B0503020204020204" pitchFamily="34" charset="-122"/>
                        </a:rPr>
                        <a:t>HXMT</a:t>
                      </a:r>
                      <a:r>
                        <a:rPr lang="zh-CN" sz="2000" b="1" kern="0" dirty="0">
                          <a:solidFill>
                            <a:srgbClr val="002060"/>
                          </a:solidFill>
                          <a:effectLst/>
                          <a:latin typeface="微软雅黑" panose="020B0503020204020204" pitchFamily="34" charset="-122"/>
                          <a:ea typeface="微软雅黑" panose="020B0503020204020204" pitchFamily="34" charset="-122"/>
                        </a:rPr>
                        <a:t>科学应用课题的核心计算环境，为课题内所有集中计算提供计算资源</a:t>
                      </a:r>
                      <a:r>
                        <a:rPr lang="zh-CN" sz="2000" b="1" kern="0" dirty="0" smtClean="0">
                          <a:solidFill>
                            <a:srgbClr val="002060"/>
                          </a:solidFill>
                          <a:effectLst/>
                          <a:latin typeface="微软雅黑" panose="020B0503020204020204" pitchFamily="34" charset="-122"/>
                          <a:ea typeface="微软雅黑" panose="020B0503020204020204" pitchFamily="34" charset="-122"/>
                        </a:rPr>
                        <a:t>。</a:t>
                      </a:r>
                      <a:endParaRPr lang="zh-CN" sz="20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r>
              <a:tr h="1468469">
                <a:tc vMerge="1">
                  <a:txBody>
                    <a:bodyPr/>
                    <a:lstStyle/>
                    <a:p>
                      <a:pPr algn="ctr">
                        <a:spcAft>
                          <a:spcPts val="0"/>
                        </a:spcAft>
                      </a:pPr>
                      <a:endParaRPr lang="zh-CN" sz="2800" b="1" kern="100" dirty="0">
                        <a:solidFill>
                          <a:schemeClr val="bg1"/>
                        </a:solidFill>
                        <a:effectLst/>
                        <a:latin typeface="Calibri"/>
                        <a:ea typeface="宋体"/>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algn="just">
                        <a:spcAft>
                          <a:spcPts val="0"/>
                        </a:spcAft>
                      </a:pPr>
                      <a:r>
                        <a:rPr lang="en-US" altLang="zh-CN" sz="2800" b="1" kern="100" dirty="0" smtClean="0">
                          <a:solidFill>
                            <a:srgbClr val="002060"/>
                          </a:solidFill>
                          <a:effectLst/>
                          <a:latin typeface="微软雅黑" panose="020B0503020204020204" pitchFamily="34" charset="-122"/>
                          <a:ea typeface="微软雅黑" panose="020B0503020204020204" pitchFamily="34" charset="-122"/>
                        </a:rPr>
                        <a:t>HXMT</a:t>
                      </a:r>
                      <a:r>
                        <a:rPr lang="zh-CN" altLang="zh-CN" sz="2800" b="1" kern="100" dirty="0" smtClean="0">
                          <a:solidFill>
                            <a:srgbClr val="002060"/>
                          </a:solidFill>
                          <a:effectLst/>
                          <a:latin typeface="微软雅黑" panose="020B0503020204020204" pitchFamily="34" charset="-122"/>
                          <a:ea typeface="微软雅黑" panose="020B0503020204020204" pitchFamily="34" charset="-122"/>
                        </a:rPr>
                        <a:t>科学数据档案库</a:t>
                      </a:r>
                      <a:endParaRPr lang="zh-CN" sz="28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2000" b="1" kern="100" dirty="0" smtClean="0">
                          <a:solidFill>
                            <a:srgbClr val="002060"/>
                          </a:solidFill>
                          <a:effectLst/>
                          <a:latin typeface="微软雅黑" panose="020B0503020204020204" pitchFamily="34" charset="-122"/>
                          <a:ea typeface="微软雅黑" panose="020B0503020204020204" pitchFamily="34" charset="-122"/>
                        </a:rPr>
                        <a:t>提供卫星运行期间，</a:t>
                      </a:r>
                      <a:r>
                        <a:rPr lang="en-US" altLang="zh-CN" sz="2000" b="1" kern="100" dirty="0" smtClean="0">
                          <a:solidFill>
                            <a:srgbClr val="002060"/>
                          </a:solidFill>
                          <a:effectLst/>
                          <a:latin typeface="微软雅黑" panose="020B0503020204020204" pitchFamily="34" charset="-122"/>
                          <a:ea typeface="微软雅黑" panose="020B0503020204020204" pitchFamily="34" charset="-122"/>
                        </a:rPr>
                        <a:t>HXMT</a:t>
                      </a:r>
                      <a:r>
                        <a:rPr lang="zh-CN" altLang="zh-CN" sz="2000" b="1" kern="100" dirty="0" smtClean="0">
                          <a:solidFill>
                            <a:srgbClr val="002060"/>
                          </a:solidFill>
                          <a:effectLst/>
                          <a:latin typeface="微软雅黑" panose="020B0503020204020204" pitchFamily="34" charset="-122"/>
                          <a:ea typeface="微软雅黑" panose="020B0503020204020204" pitchFamily="34" charset="-122"/>
                        </a:rPr>
                        <a:t>科学数据产品的存储、管理、访问等方面的服务功能。</a:t>
                      </a:r>
                      <a:endParaRPr lang="zh-CN" altLang="zh-CN" sz="2000" b="1" kern="100" dirty="0" smtClean="0">
                        <a:solidFill>
                          <a:srgbClr val="002060"/>
                        </a:solidFill>
                        <a:effectLst/>
                        <a:latin typeface="微软雅黑" panose="020B0503020204020204" pitchFamily="34" charset="-122"/>
                        <a:ea typeface="微软雅黑" panose="020B0503020204020204" pitchFamily="34" charset="-122"/>
                        <a:cs typeface="Times New Roman"/>
                      </a:endParaRPr>
                    </a:p>
                    <a:p>
                      <a:pPr>
                        <a:spcAft>
                          <a:spcPts val="0"/>
                        </a:spcAft>
                      </a:pPr>
                      <a:endParaRPr lang="zh-CN" sz="2000" b="1" kern="100" dirty="0">
                        <a:solidFill>
                          <a:srgbClr val="002060"/>
                        </a:solidFill>
                        <a:effectLst/>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r>
            </a:tbl>
          </a:graphicData>
        </a:graphic>
      </p:graphicFrame>
      <p:sp>
        <p:nvSpPr>
          <p:cNvPr id="3" name="灯片编号占位符 2"/>
          <p:cNvSpPr>
            <a:spLocks noGrp="1"/>
          </p:cNvSpPr>
          <p:nvPr>
            <p:ph type="sldNum" sz="quarter" idx="12"/>
          </p:nvPr>
        </p:nvSpPr>
        <p:spPr/>
        <p:txBody>
          <a:bodyPr/>
          <a:lstStyle/>
          <a:p>
            <a:fld id="{0C913308-F349-4B6D-A68A-DD1791B4A57B}" type="slidenum">
              <a:rPr lang="zh-CN" altLang="en-US" smtClean="0"/>
              <a:pPr/>
              <a:t>16</a:t>
            </a:fld>
            <a:endParaRPr lang="zh-CN" altLang="en-US"/>
          </a:p>
        </p:txBody>
      </p:sp>
    </p:spTree>
    <p:extLst>
      <p:ext uri="{BB962C8B-B14F-4D97-AF65-F5344CB8AC3E}">
        <p14:creationId xmlns:p14="http://schemas.microsoft.com/office/powerpoint/2010/main" val="1949675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96752"/>
            <a:ext cx="8136904" cy="5401479"/>
          </a:xfrm>
          <a:prstGeom prst="rect">
            <a:avLst/>
          </a:prstGeom>
          <a:noFill/>
        </p:spPr>
        <p:txBody>
          <a:bodyPr wrap="square" rtlCol="0">
            <a:spAutoFit/>
          </a:bodyPr>
          <a:lstStyle/>
          <a:p>
            <a:pPr>
              <a:lnSpc>
                <a:spcPct val="150000"/>
              </a:lnSpc>
            </a:pPr>
            <a:r>
              <a:rPr lang="zh-CN" altLang="en-US" sz="3200" b="1" dirty="0" smtClean="0">
                <a:solidFill>
                  <a:srgbClr val="C00000"/>
                </a:solidFill>
                <a:latin typeface="微软雅黑" panose="020B0503020204020204" pitchFamily="34" charset="-122"/>
                <a:ea typeface="微软雅黑" panose="020B0503020204020204" pitchFamily="34" charset="-122"/>
              </a:rPr>
              <a:t>科学研究支撑分系统的基本职责：</a:t>
            </a:r>
            <a:endParaRPr lang="en-US" altLang="zh-CN" sz="3200" b="1" dirty="0" smtClean="0">
              <a:solidFill>
                <a:srgbClr val="C00000"/>
              </a:solidFill>
              <a:latin typeface="微软雅黑" panose="020B0503020204020204" pitchFamily="34" charset="-122"/>
              <a:ea typeface="微软雅黑" panose="020B0503020204020204" pitchFamily="34" charset="-122"/>
            </a:endParaRPr>
          </a:p>
          <a:p>
            <a:pPr marL="714375" indent="-444500">
              <a:lnSpc>
                <a:spcPct val="150000"/>
              </a:lnSpc>
            </a:pPr>
            <a:r>
              <a:rPr lang="en-US" altLang="zh-CN" sz="2200" b="1" dirty="0" smtClean="0">
                <a:latin typeface="微软雅黑" panose="020B0503020204020204" pitchFamily="34" charset="-122"/>
                <a:ea typeface="微软雅黑" panose="020B0503020204020204" pitchFamily="34" charset="-122"/>
              </a:rPr>
              <a:t>1</a:t>
            </a:r>
            <a:r>
              <a:rPr lang="zh-CN" altLang="en-US" sz="2200" b="1" dirty="0" smtClean="0">
                <a:latin typeface="微软雅黑" panose="020B0503020204020204" pitchFamily="34" charset="-122"/>
                <a:ea typeface="微软雅黑" panose="020B0503020204020204" pitchFamily="34" charset="-122"/>
              </a:rPr>
              <a:t>、组织国际科学指导委员会和科学用户委员会，对前沿动态和科学研究方向进行咨询和研讨；</a:t>
            </a:r>
            <a:endParaRPr lang="en-US" altLang="zh-CN" sz="2200" b="1" dirty="0" smtClean="0">
              <a:latin typeface="微软雅黑" panose="020B0503020204020204" pitchFamily="34" charset="-122"/>
              <a:ea typeface="微软雅黑" panose="020B0503020204020204" pitchFamily="34" charset="-122"/>
            </a:endParaRPr>
          </a:p>
          <a:p>
            <a:pPr marL="809625" indent="-539750">
              <a:lnSpc>
                <a:spcPct val="150000"/>
              </a:lnSpc>
            </a:pPr>
            <a:r>
              <a:rPr lang="en-US" altLang="zh-CN" sz="2200" b="1" dirty="0" smtClean="0">
                <a:latin typeface="微软雅黑" panose="020B0503020204020204" pitchFamily="34" charset="-122"/>
                <a:ea typeface="微软雅黑" panose="020B0503020204020204" pitchFamily="34" charset="-122"/>
              </a:rPr>
              <a:t>2</a:t>
            </a:r>
            <a:r>
              <a:rPr lang="zh-CN" altLang="en-US" sz="2200" b="1" dirty="0" smtClean="0">
                <a:latin typeface="微软雅黑" panose="020B0503020204020204" pitchFamily="34" charset="-122"/>
                <a:ea typeface="微软雅黑" panose="020B0503020204020204" pitchFamily="34" charset="-122"/>
              </a:rPr>
              <a:t>、通过模拟仿真等手段，评估卫星的科学性能；</a:t>
            </a:r>
            <a:endParaRPr lang="en-US" altLang="zh-CN" sz="2200" b="1" dirty="0" smtClean="0">
              <a:latin typeface="微软雅黑" panose="020B0503020204020204" pitchFamily="34" charset="-122"/>
              <a:ea typeface="微软雅黑" panose="020B0503020204020204" pitchFamily="34" charset="-122"/>
            </a:endParaRPr>
          </a:p>
          <a:p>
            <a:pPr marL="714375" indent="-444500">
              <a:lnSpc>
                <a:spcPct val="150000"/>
              </a:lnSpc>
            </a:pPr>
            <a:r>
              <a:rPr lang="en-US" altLang="zh-CN" sz="2200" b="1" dirty="0" smtClean="0">
                <a:latin typeface="微软雅黑" panose="020B0503020204020204" pitchFamily="34" charset="-122"/>
                <a:ea typeface="微软雅黑" panose="020B0503020204020204" pitchFamily="34" charset="-122"/>
              </a:rPr>
              <a:t>3</a:t>
            </a:r>
            <a:r>
              <a:rPr lang="zh-CN" altLang="en-US" sz="2200" b="1" dirty="0" smtClean="0">
                <a:latin typeface="微软雅黑" panose="020B0503020204020204" pitchFamily="34" charset="-122"/>
                <a:ea typeface="微软雅黑" panose="020B0503020204020204" pitchFamily="34" charset="-122"/>
              </a:rPr>
              <a:t>、制定卫星每年度的核心观测目标和观测总策略，对目标完成情况进行评估；</a:t>
            </a:r>
            <a:endParaRPr lang="en-US" altLang="zh-CN" sz="2200" b="1" dirty="0" smtClean="0">
              <a:latin typeface="微软雅黑" panose="020B0503020204020204" pitchFamily="34" charset="-122"/>
              <a:ea typeface="微软雅黑" panose="020B0503020204020204" pitchFamily="34" charset="-122"/>
            </a:endParaRPr>
          </a:p>
          <a:p>
            <a:pPr marL="809625" indent="-539750">
              <a:lnSpc>
                <a:spcPct val="150000"/>
              </a:lnSpc>
            </a:pPr>
            <a:r>
              <a:rPr lang="en-US" altLang="zh-CN" sz="2200" b="1" dirty="0" smtClean="0">
                <a:latin typeface="微软雅黑" panose="020B0503020204020204" pitchFamily="34" charset="-122"/>
                <a:ea typeface="微软雅黑" panose="020B0503020204020204" pitchFamily="34" charset="-122"/>
              </a:rPr>
              <a:t>4</a:t>
            </a:r>
            <a:r>
              <a:rPr lang="zh-CN" altLang="en-US" sz="2200" b="1" dirty="0" smtClean="0">
                <a:latin typeface="微软雅黑" panose="020B0503020204020204" pitchFamily="34" charset="-122"/>
                <a:ea typeface="微软雅黑" panose="020B0503020204020204" pitchFamily="34" charset="-122"/>
              </a:rPr>
              <a:t>、组织对用户提案进行科学评审；</a:t>
            </a:r>
            <a:endParaRPr lang="en-US" altLang="zh-CN" sz="2200" b="1" dirty="0" smtClean="0">
              <a:latin typeface="微软雅黑" panose="020B0503020204020204" pitchFamily="34" charset="-122"/>
              <a:ea typeface="微软雅黑" panose="020B0503020204020204" pitchFamily="34" charset="-122"/>
            </a:endParaRPr>
          </a:p>
          <a:p>
            <a:pPr marL="809625" indent="-539750">
              <a:lnSpc>
                <a:spcPct val="150000"/>
              </a:lnSpc>
            </a:pPr>
            <a:r>
              <a:rPr lang="en-US" altLang="zh-CN" sz="2200" b="1" dirty="0" smtClean="0">
                <a:latin typeface="微软雅黑" panose="020B0503020204020204" pitchFamily="34" charset="-122"/>
                <a:ea typeface="微软雅黑" panose="020B0503020204020204" pitchFamily="34" charset="-122"/>
              </a:rPr>
              <a:t>5</a:t>
            </a:r>
            <a:r>
              <a:rPr lang="zh-CN" altLang="en-US" sz="2200" b="1" dirty="0" smtClean="0">
                <a:latin typeface="微软雅黑" panose="020B0503020204020204" pitchFamily="34" charset="-122"/>
                <a:ea typeface="微软雅黑" panose="020B0503020204020204" pitchFamily="34" charset="-122"/>
              </a:rPr>
              <a:t>、组织</a:t>
            </a:r>
            <a:r>
              <a:rPr lang="en-US" sz="2200" b="1" dirty="0" smtClean="0">
                <a:latin typeface="微软雅黑" panose="020B0503020204020204" pitchFamily="34" charset="-122"/>
                <a:ea typeface="微软雅黑" panose="020B0503020204020204" pitchFamily="34" charset="-122"/>
              </a:rPr>
              <a:t>HXMT</a:t>
            </a:r>
            <a:r>
              <a:rPr lang="zh-CN" altLang="en-US" sz="2200" b="1" dirty="0" smtClean="0">
                <a:latin typeface="微软雅黑" panose="020B0503020204020204" pitchFamily="34" charset="-122"/>
                <a:ea typeface="微软雅黑" panose="020B0503020204020204" pitchFamily="34" charset="-122"/>
              </a:rPr>
              <a:t>数据分析培训班，培训数据分析人员；</a:t>
            </a:r>
            <a:endParaRPr lang="en-US" altLang="zh-CN" sz="2200" b="1" dirty="0" smtClean="0">
              <a:latin typeface="微软雅黑" panose="020B0503020204020204" pitchFamily="34" charset="-122"/>
              <a:ea typeface="微软雅黑" panose="020B0503020204020204" pitchFamily="34" charset="-122"/>
            </a:endParaRPr>
          </a:p>
          <a:p>
            <a:pPr marL="809625" indent="-539750">
              <a:lnSpc>
                <a:spcPct val="150000"/>
              </a:lnSpc>
            </a:pPr>
            <a:r>
              <a:rPr lang="en-US" altLang="zh-CN" sz="2200" b="1" dirty="0" smtClean="0">
                <a:latin typeface="微软雅黑" panose="020B0503020204020204" pitchFamily="34" charset="-122"/>
                <a:ea typeface="微软雅黑" panose="020B0503020204020204" pitchFamily="34" charset="-122"/>
              </a:rPr>
              <a:t>6</a:t>
            </a:r>
            <a:r>
              <a:rPr lang="zh-CN" altLang="en-US" sz="2200" b="1" dirty="0" smtClean="0">
                <a:latin typeface="微软雅黑" panose="020B0503020204020204" pitchFamily="34" charset="-122"/>
                <a:ea typeface="微软雅黑" panose="020B0503020204020204" pitchFamily="34" charset="-122"/>
              </a:rPr>
              <a:t>、负责</a:t>
            </a:r>
            <a:r>
              <a:rPr lang="en-US" altLang="zh-CN" sz="2200" b="1" dirty="0" smtClean="0">
                <a:latin typeface="微软雅黑" panose="020B0503020204020204" pitchFamily="34" charset="-122"/>
                <a:ea typeface="微软雅黑" panose="020B0503020204020204" pitchFamily="34" charset="-122"/>
              </a:rPr>
              <a:t>HXMT</a:t>
            </a:r>
            <a:r>
              <a:rPr lang="zh-CN" altLang="en-US" sz="2200" b="1" dirty="0" smtClean="0">
                <a:latin typeface="微软雅黑" panose="020B0503020204020204" pitchFamily="34" charset="-122"/>
                <a:ea typeface="微软雅黑" panose="020B0503020204020204" pitchFamily="34" charset="-122"/>
              </a:rPr>
              <a:t>科学信息的整理与发布；</a:t>
            </a:r>
            <a:endParaRPr lang="en-US" altLang="zh-CN" sz="2200" b="1" dirty="0" smtClean="0">
              <a:latin typeface="微软雅黑" panose="020B0503020204020204" pitchFamily="34" charset="-122"/>
              <a:ea typeface="微软雅黑" panose="020B0503020204020204" pitchFamily="34" charset="-122"/>
            </a:endParaRPr>
          </a:p>
          <a:p>
            <a:pPr marL="809625" indent="-539750">
              <a:lnSpc>
                <a:spcPct val="150000"/>
              </a:lnSpc>
            </a:pPr>
            <a:r>
              <a:rPr lang="en-US" altLang="zh-CN" sz="2200" b="1" dirty="0" smtClean="0">
                <a:latin typeface="微软雅黑" panose="020B0503020204020204" pitchFamily="34" charset="-122"/>
                <a:ea typeface="微软雅黑" panose="020B0503020204020204" pitchFamily="34" charset="-122"/>
              </a:rPr>
              <a:t>7</a:t>
            </a:r>
            <a:r>
              <a:rPr lang="zh-CN" altLang="en-US" sz="2200" b="1" dirty="0" smtClean="0">
                <a:latin typeface="微软雅黑" panose="020B0503020204020204" pitchFamily="34" charset="-122"/>
                <a:ea typeface="微软雅黑" panose="020B0503020204020204" pitchFamily="34" charset="-122"/>
              </a:rPr>
              <a:t>、完成巡天数据处理，产生新的</a:t>
            </a:r>
            <a:r>
              <a:rPr lang="en-US" altLang="zh-CN" sz="2200" b="1" dirty="0" smtClean="0">
                <a:latin typeface="微软雅黑" panose="020B0503020204020204" pitchFamily="34" charset="-122"/>
                <a:ea typeface="微软雅黑" panose="020B0503020204020204" pitchFamily="34" charset="-122"/>
              </a:rPr>
              <a:t>X</a:t>
            </a:r>
            <a:r>
              <a:rPr lang="zh-CN" altLang="en-US" sz="2200" b="1" dirty="0" smtClean="0">
                <a:latin typeface="微软雅黑" panose="020B0503020204020204" pitchFamily="34" charset="-122"/>
                <a:ea typeface="微软雅黑" panose="020B0503020204020204" pitchFamily="34" charset="-122"/>
              </a:rPr>
              <a:t>射线天图。</a:t>
            </a:r>
            <a:endParaRPr lang="en-US" altLang="zh-CN" sz="2200" b="1" dirty="0" smtClean="0">
              <a:latin typeface="微软雅黑" panose="020B0503020204020204" pitchFamily="34" charset="-122"/>
              <a:ea typeface="微软雅黑" panose="020B0503020204020204" pitchFamily="34" charset="-122"/>
            </a:endParaRPr>
          </a:p>
        </p:txBody>
      </p:sp>
      <p:sp>
        <p:nvSpPr>
          <p:cNvPr id="5" name="TextBox 14"/>
          <p:cNvSpPr txBox="1"/>
          <p:nvPr/>
        </p:nvSpPr>
        <p:spPr>
          <a:xfrm>
            <a:off x="0" y="200834"/>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lvl="0" algn="ctr">
              <a:spcBef>
                <a:spcPct val="0"/>
              </a:spcBef>
              <a:defRPr/>
            </a:pPr>
            <a:r>
              <a:rPr lang="zh-CN" altLang="en-US" sz="4000" b="1" dirty="0">
                <a:solidFill>
                  <a:srgbClr val="800000"/>
                </a:solidFill>
                <a:latin typeface="微软雅黑" panose="020B0503020204020204" pitchFamily="34" charset="-122"/>
                <a:ea typeface="微软雅黑" panose="020B0503020204020204" pitchFamily="34" charset="-122"/>
              </a:rPr>
              <a:t>三</a:t>
            </a:r>
            <a:r>
              <a:rPr lang="zh-CN" altLang="en-US" sz="4000" b="1" dirty="0" smtClean="0">
                <a:solidFill>
                  <a:srgbClr val="800000"/>
                </a:solidFill>
                <a:latin typeface="微软雅黑" panose="020B0503020204020204" pitchFamily="34" charset="-122"/>
                <a:ea typeface="微软雅黑" panose="020B0503020204020204" pitchFamily="34" charset="-122"/>
              </a:rPr>
              <a:t>、设计方案与实现</a:t>
            </a:r>
            <a:endParaRPr lang="zh-CN" altLang="en-US" sz="4000" b="1" dirty="0">
              <a:solidFill>
                <a:srgbClr val="8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a:xfrm>
            <a:off x="539552" y="1196752"/>
            <a:ext cx="8161510" cy="5400600"/>
          </a:xfrm>
          <a:prstGeom prst="rect">
            <a:avLst/>
          </a:prstGeom>
        </p:spPr>
        <p:txBody>
          <a:bodyPr>
            <a:normAutofit fontScale="70000" lnSpcReduction="20000"/>
          </a:bodyPr>
          <a:lstStyle/>
          <a:p>
            <a:pPr marL="0" marR="0" lvl="0" indent="0" algn="l" defTabSz="914400" rtl="0" eaLnBrk="1" fontAlgn="auto" latinLnBrk="0" hangingPunct="1">
              <a:lnSpc>
                <a:spcPct val="170000"/>
              </a:lnSpc>
              <a:spcBef>
                <a:spcPts val="700"/>
              </a:spcBef>
              <a:spcAft>
                <a:spcPts val="0"/>
              </a:spcAft>
              <a:buClr>
                <a:schemeClr val="tx2"/>
              </a:buClr>
              <a:buSzPct val="95000"/>
              <a:buFont typeface="Wingdings"/>
              <a:buNone/>
              <a:tabLst/>
              <a:defRPr/>
            </a:pPr>
            <a:r>
              <a:rPr kumimoji="0" lang="zh-CN" altLang="en-US" sz="4600" b="1" i="0" u="none" strike="noStrike" kern="1200" cap="none" spc="0" normalizeH="0" baseline="0" noProof="0" dirty="0" smtClean="0">
                <a:ln>
                  <a:noFill/>
                </a:ln>
                <a:solidFill>
                  <a:schemeClr val="tx2">
                    <a:lumMod val="75000"/>
                  </a:schemeClr>
                </a:solidFill>
                <a:effectLst/>
                <a:uLnTx/>
                <a:uFillTx/>
                <a:latin typeface="微软雅黑" panose="020B0503020204020204" pitchFamily="34" charset="-122"/>
                <a:ea typeface="微软雅黑" panose="020B0503020204020204" pitchFamily="34" charset="-122"/>
              </a:rPr>
              <a:t>科学运行分系统的基本职责：</a:t>
            </a:r>
            <a:endParaRPr kumimoji="0" lang="en-US" altLang="zh-CN" sz="4600" b="1" i="0" u="none" strike="noStrike" kern="1200" cap="none" spc="0" normalizeH="0" baseline="0" noProof="0" dirty="0" smtClean="0">
              <a:ln>
                <a:noFill/>
              </a:ln>
              <a:solidFill>
                <a:schemeClr val="tx2">
                  <a:lumMod val="75000"/>
                </a:schemeClr>
              </a:solidFill>
              <a:effectLst/>
              <a:uLnTx/>
              <a:uFillTx/>
              <a:latin typeface="微软雅黑" panose="020B0503020204020204" pitchFamily="34" charset="-122"/>
              <a:ea typeface="微软雅黑" panose="020B0503020204020204" pitchFamily="34" charset="-122"/>
            </a:endParaRPr>
          </a:p>
          <a:p>
            <a:pPr marL="628650" marR="0" lvl="0" indent="-452438" algn="l" defTabSz="914400" rtl="0" eaLnBrk="1" fontAlgn="auto" latinLnBrk="0" hangingPunct="1">
              <a:lnSpc>
                <a:spcPct val="170000"/>
              </a:lnSpc>
              <a:spcAft>
                <a:spcPts val="0"/>
              </a:spcAft>
              <a:buClr>
                <a:schemeClr val="tx2"/>
              </a:buClr>
              <a:buSzPct val="95000"/>
              <a:buFont typeface="Wingdings"/>
              <a:buNone/>
              <a:tabLst/>
              <a:defRPr/>
            </a:pPr>
            <a:r>
              <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1</a:t>
            </a:r>
            <a:r>
              <a:rPr kumimoji="0" lang="zh-CN" altLang="en-US"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、监测、分析有效载荷的运行情况，对卫星总体工作状态等进行记录与显示处理；</a:t>
            </a:r>
            <a:endPar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628650" marR="0" lvl="0" indent="-452438" algn="l" defTabSz="914400" rtl="0" eaLnBrk="1" fontAlgn="auto" latinLnBrk="0" hangingPunct="1">
              <a:lnSpc>
                <a:spcPct val="170000"/>
              </a:lnSpc>
              <a:spcAft>
                <a:spcPts val="0"/>
              </a:spcAft>
              <a:buClr>
                <a:schemeClr val="tx2"/>
              </a:buClr>
              <a:buSzPct val="95000"/>
              <a:buFont typeface="Wingdings"/>
              <a:buNone/>
              <a:tabLst/>
              <a:defRPr/>
            </a:pPr>
            <a:r>
              <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2</a:t>
            </a:r>
            <a:r>
              <a:rPr kumimoji="0" lang="zh-CN" altLang="en-US"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、综合考虑各个探测仪器的观测需求和工作状态，协调和确定各仪器的工作模式；</a:t>
            </a:r>
            <a:endPar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628650" lvl="0" indent="-452438">
              <a:lnSpc>
                <a:spcPct val="170000"/>
              </a:lnSpc>
              <a:buClr>
                <a:schemeClr val="tx2"/>
              </a:buClr>
              <a:buSzPct val="95000"/>
              <a:defRPr/>
            </a:pPr>
            <a:r>
              <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3</a:t>
            </a:r>
            <a:r>
              <a:rPr kumimoji="0" lang="zh-CN" altLang="en-US"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、对观测提案进行技术可行性评估，向通用支持系统提交长期、中期、短期工作模式表和观测计划，</a:t>
            </a:r>
            <a:r>
              <a:rPr lang="zh-CN" altLang="en-US" sz="3100" b="1" dirty="0" smtClean="0">
                <a:latin typeface="微软雅黑" panose="020B0503020204020204" pitchFamily="34" charset="-122"/>
                <a:ea typeface="微软雅黑" panose="020B0503020204020204" pitchFamily="34" charset="-122"/>
              </a:rPr>
              <a:t>监测观测计划完成情况；</a:t>
            </a:r>
            <a:endPar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628650" marR="0" lvl="0" indent="-452438" algn="l" defTabSz="914400" rtl="0" eaLnBrk="1" fontAlgn="auto" latinLnBrk="0" hangingPunct="1">
              <a:lnSpc>
                <a:spcPct val="170000"/>
              </a:lnSpc>
              <a:spcAft>
                <a:spcPts val="0"/>
              </a:spcAft>
              <a:buClr>
                <a:schemeClr val="tx2"/>
              </a:buClr>
              <a:buSzPct val="95000"/>
              <a:buFont typeface="Wingdings"/>
              <a:buNone/>
              <a:tabLst/>
              <a:defRPr/>
            </a:pPr>
            <a:r>
              <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4</a:t>
            </a:r>
            <a:r>
              <a:rPr kumimoji="0" lang="zh-CN" altLang="en-US"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、合理安排在轨定标观测，协助处理工程数据；</a:t>
            </a:r>
            <a:endPar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endParaRPr>
          </a:p>
          <a:p>
            <a:pPr marL="628650" marR="0" lvl="0" indent="-452438" algn="l" defTabSz="914400" rtl="0" eaLnBrk="1" fontAlgn="auto" latinLnBrk="0" hangingPunct="1">
              <a:lnSpc>
                <a:spcPct val="170000"/>
              </a:lnSpc>
              <a:spcAft>
                <a:spcPts val="0"/>
              </a:spcAft>
              <a:buClr>
                <a:schemeClr val="tx2"/>
              </a:buClr>
              <a:buSzPct val="95000"/>
              <a:buFont typeface="Wingdings"/>
              <a:buNone/>
              <a:tabLst/>
              <a:defRPr/>
            </a:pPr>
            <a:r>
              <a:rPr kumimoji="0" lang="en-US" altLang="zh-CN"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5</a:t>
            </a:r>
            <a:r>
              <a:rPr kumimoji="0" lang="zh-CN" altLang="en-US" sz="3100" b="1"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、组织对有效载荷仪器故障的协同分析，协调科学委员会、有效载荷等制定仪器故障处理方案等。</a:t>
            </a:r>
          </a:p>
        </p:txBody>
      </p:sp>
      <p:sp>
        <p:nvSpPr>
          <p:cNvPr id="5" name="TextBox 14"/>
          <p:cNvSpPr txBox="1"/>
          <p:nvPr/>
        </p:nvSpPr>
        <p:spPr>
          <a:xfrm>
            <a:off x="0" y="188640"/>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lvl="0" algn="ctr">
              <a:spcBef>
                <a:spcPct val="0"/>
              </a:spcBef>
              <a:defRPr/>
            </a:pPr>
            <a:r>
              <a:rPr lang="zh-CN" altLang="en-US" sz="4000" b="1" dirty="0">
                <a:solidFill>
                  <a:srgbClr val="800000"/>
                </a:solidFill>
                <a:latin typeface="微软雅黑" panose="020B0503020204020204" pitchFamily="34" charset="-122"/>
                <a:ea typeface="微软雅黑" panose="020B0503020204020204" pitchFamily="34" charset="-122"/>
              </a:rPr>
              <a:t>三</a:t>
            </a:r>
            <a:r>
              <a:rPr lang="zh-CN" altLang="en-US" sz="4000" b="1" dirty="0" smtClean="0">
                <a:solidFill>
                  <a:srgbClr val="800000"/>
                </a:solidFill>
                <a:latin typeface="微软雅黑" panose="020B0503020204020204" pitchFamily="34" charset="-122"/>
                <a:ea typeface="微软雅黑" panose="020B0503020204020204" pitchFamily="34" charset="-122"/>
              </a:rPr>
              <a:t>、设计方案与实现</a:t>
            </a:r>
            <a:endParaRPr lang="zh-CN" altLang="en-US" sz="4000" b="1" dirty="0">
              <a:solidFill>
                <a:srgbClr val="8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196752"/>
            <a:ext cx="8086913" cy="5401479"/>
          </a:xfrm>
          <a:prstGeom prst="rect">
            <a:avLst/>
          </a:prstGeom>
          <a:noFill/>
        </p:spPr>
        <p:txBody>
          <a:bodyPr wrap="square" rtlCol="0">
            <a:spAutoFit/>
          </a:bodyPr>
          <a:lstStyle/>
          <a:p>
            <a:pPr>
              <a:lnSpc>
                <a:spcPct val="150000"/>
              </a:lnSpc>
            </a:pPr>
            <a:r>
              <a:rPr lang="zh-CN" altLang="en-US" sz="3200" b="1" dirty="0">
                <a:solidFill>
                  <a:srgbClr val="800000"/>
                </a:solidFill>
                <a:latin typeface="微软雅黑" panose="020B0503020204020204" pitchFamily="34" charset="-122"/>
                <a:ea typeface="微软雅黑" panose="020B0503020204020204" pitchFamily="34" charset="-122"/>
              </a:rPr>
              <a:t>高级</a:t>
            </a:r>
            <a:r>
              <a:rPr lang="zh-CN" altLang="en-US" sz="3200" b="1" dirty="0" smtClean="0">
                <a:solidFill>
                  <a:srgbClr val="800000"/>
                </a:solidFill>
                <a:latin typeface="微软雅黑" panose="020B0503020204020204" pitchFamily="34" charset="-122"/>
                <a:ea typeface="微软雅黑" panose="020B0503020204020204" pitchFamily="34" charset="-122"/>
              </a:rPr>
              <a:t>数据与标定分系统的基本职能：</a:t>
            </a:r>
            <a:endParaRPr lang="en-US" altLang="zh-CN" sz="3200" b="1" dirty="0" smtClean="0">
              <a:solidFill>
                <a:srgbClr val="800000"/>
              </a:solidFill>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1</a:t>
            </a:r>
            <a:r>
              <a:rPr lang="zh-CN" altLang="en-US" sz="2200" b="1" dirty="0" smtClean="0">
                <a:latin typeface="微软雅黑" panose="020B0503020204020204" pitchFamily="34" charset="-122"/>
                <a:ea typeface="微软雅黑" panose="020B0503020204020204" pitchFamily="34" charset="-122"/>
              </a:rPr>
              <a:t>、完成标准数据</a:t>
            </a:r>
            <a:r>
              <a:rPr lang="zh-CN" altLang="en-US" sz="2200" b="1" dirty="0">
                <a:latin typeface="微软雅黑" panose="020B0503020204020204" pitchFamily="34" charset="-122"/>
                <a:ea typeface="微软雅黑" panose="020B0503020204020204" pitchFamily="34" charset="-122"/>
              </a:rPr>
              <a:t>产品</a:t>
            </a:r>
            <a:r>
              <a:rPr lang="zh-CN" altLang="en-US" sz="2200" b="1" dirty="0" smtClean="0">
                <a:latin typeface="微软雅黑" panose="020B0503020204020204" pitchFamily="34" charset="-122"/>
                <a:ea typeface="微软雅黑" panose="020B0503020204020204" pitchFamily="34" charset="-122"/>
              </a:rPr>
              <a:t>的处理，生成不同级别的数据产品，完成对观测数据质量的评估；</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2</a:t>
            </a:r>
            <a:r>
              <a:rPr lang="zh-CN" altLang="en-US" sz="2200" b="1" dirty="0" smtClean="0">
                <a:latin typeface="微软雅黑" panose="020B0503020204020204" pitchFamily="34" charset="-122"/>
                <a:ea typeface="微软雅黑" panose="020B0503020204020204" pitchFamily="34" charset="-122"/>
              </a:rPr>
              <a:t>、完成数据快视分析，发出暂现源、</a:t>
            </a:r>
            <a:r>
              <a:rPr lang="en-US" altLang="zh-CN" sz="2200" b="1" dirty="0" smtClean="0">
                <a:latin typeface="微软雅黑" panose="020B0503020204020204" pitchFamily="34" charset="-122"/>
                <a:ea typeface="微软雅黑" panose="020B0503020204020204" pitchFamily="34" charset="-122"/>
              </a:rPr>
              <a:t>GRB</a:t>
            </a:r>
            <a:r>
              <a:rPr lang="zh-CN" altLang="en-US" sz="2200" b="1" dirty="0" smtClean="0">
                <a:latin typeface="微软雅黑" panose="020B0503020204020204" pitchFamily="34" charset="-122"/>
                <a:ea typeface="微软雅黑" panose="020B0503020204020204" pitchFamily="34" charset="-122"/>
              </a:rPr>
              <a:t>通报；</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3</a:t>
            </a:r>
            <a:r>
              <a:rPr lang="zh-CN" altLang="en-US" sz="2200" b="1" dirty="0" smtClean="0">
                <a:latin typeface="微软雅黑" panose="020B0503020204020204" pitchFamily="34" charset="-122"/>
                <a:ea typeface="微软雅黑" panose="020B0503020204020204" pitchFamily="34" charset="-122"/>
              </a:rPr>
              <a:t>、协助完成定标观测数据的处理和分析，根据观测数据质量提出定标请求；</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4</a:t>
            </a:r>
            <a:r>
              <a:rPr lang="zh-CN" altLang="en-US" sz="2200" b="1" dirty="0" smtClean="0">
                <a:latin typeface="微软雅黑" panose="020B0503020204020204" pitchFamily="34" charset="-122"/>
                <a:ea typeface="微软雅黑" panose="020B0503020204020204" pitchFamily="34" charset="-122"/>
              </a:rPr>
              <a:t>、完成和有效载荷及运行相关的光子事例选择流程，完成观测光子到达时间的太阳系质心修正程序；</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a:latin typeface="微软雅黑" panose="020B0503020204020204" pitchFamily="34" charset="-122"/>
                <a:ea typeface="微软雅黑" panose="020B0503020204020204" pitchFamily="34" charset="-122"/>
              </a:rPr>
              <a:t>5</a:t>
            </a:r>
            <a:r>
              <a:rPr lang="zh-CN" altLang="en-US" sz="2200" b="1" dirty="0" smtClean="0">
                <a:latin typeface="微软雅黑" panose="020B0503020204020204" pitchFamily="34" charset="-122"/>
                <a:ea typeface="微软雅黑" panose="020B0503020204020204" pitchFamily="34" charset="-122"/>
              </a:rPr>
              <a:t>、根据确定仪器的能量响应矩阵、空间扩展函数矩阵等，完成标定数据库的更新。</a:t>
            </a:r>
            <a:endParaRPr lang="en-US" altLang="zh-CN" sz="2200" b="1" dirty="0" smtClean="0">
              <a:latin typeface="微软雅黑" panose="020B0503020204020204" pitchFamily="34" charset="-122"/>
              <a:ea typeface="微软雅黑" panose="020B0503020204020204" pitchFamily="34" charset="-122"/>
            </a:endParaRPr>
          </a:p>
        </p:txBody>
      </p:sp>
      <p:sp>
        <p:nvSpPr>
          <p:cNvPr id="4" name="TextBox 14"/>
          <p:cNvSpPr txBox="1"/>
          <p:nvPr/>
        </p:nvSpPr>
        <p:spPr>
          <a:xfrm>
            <a:off x="0" y="188640"/>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lvl="0" algn="ctr">
              <a:spcBef>
                <a:spcPct val="0"/>
              </a:spcBef>
              <a:defRPr/>
            </a:pPr>
            <a:r>
              <a:rPr lang="zh-CN" altLang="en-US" sz="4000" b="1" dirty="0">
                <a:solidFill>
                  <a:srgbClr val="800000"/>
                </a:solidFill>
                <a:latin typeface="微软雅黑" panose="020B0503020204020204" pitchFamily="34" charset="-122"/>
                <a:ea typeface="微软雅黑" panose="020B0503020204020204" pitchFamily="34" charset="-122"/>
              </a:rPr>
              <a:t>三</a:t>
            </a:r>
            <a:r>
              <a:rPr lang="zh-CN" altLang="en-US" sz="4000" b="1" dirty="0" smtClean="0">
                <a:solidFill>
                  <a:srgbClr val="800000"/>
                </a:solidFill>
                <a:latin typeface="微软雅黑" panose="020B0503020204020204" pitchFamily="34" charset="-122"/>
                <a:ea typeface="微软雅黑" panose="020B0503020204020204" pitchFamily="34" charset="-122"/>
              </a:rPr>
              <a:t>、设计方案与实现</a:t>
            </a:r>
            <a:endParaRPr lang="zh-CN" altLang="en-US" sz="4000" b="1" dirty="0">
              <a:solidFill>
                <a:srgbClr val="8000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19</a:t>
            </a:fld>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92696"/>
            <a:ext cx="8229600" cy="990600"/>
          </a:xfrm>
        </p:spPr>
        <p:txBody>
          <a:bodyPr>
            <a:normAutofit/>
          </a:bodyPr>
          <a:lstStyle/>
          <a:p>
            <a:pPr algn="ctr"/>
            <a:r>
              <a:rPr lang="zh-CN" altLang="en-US" sz="4800" b="1" dirty="0" smtClean="0">
                <a:solidFill>
                  <a:srgbClr val="C00000"/>
                </a:solidFill>
                <a:latin typeface="微软雅黑" panose="020B0503020204020204" pitchFamily="34" charset="-122"/>
                <a:ea typeface="微软雅黑" panose="020B0503020204020204" pitchFamily="34" charset="-122"/>
              </a:rPr>
              <a:t>概    要</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115616" y="1844824"/>
            <a:ext cx="6929486" cy="4104456"/>
          </a:xfrm>
        </p:spPr>
        <p:txBody>
          <a:bodyPr>
            <a:normAutofit lnSpcReduction="10000"/>
          </a:bodyPr>
          <a:lstStyle/>
          <a:p>
            <a:pPr>
              <a:lnSpc>
                <a:spcPct val="150000"/>
              </a:lnSpc>
              <a:buNone/>
            </a:pPr>
            <a:r>
              <a:rPr lang="zh-CN" altLang="en-US" sz="3200" b="1" dirty="0" smtClean="0">
                <a:latin typeface="微软雅黑" panose="020B0503020204020204" pitchFamily="34" charset="-122"/>
                <a:ea typeface="微软雅黑" panose="020B0503020204020204" pitchFamily="34" charset="-122"/>
              </a:rPr>
              <a:t>一、</a:t>
            </a:r>
            <a:r>
              <a:rPr lang="en-US" altLang="zh-CN" sz="3200" b="1" dirty="0" smtClean="0">
                <a:latin typeface="微软雅黑" panose="020B0503020204020204" pitchFamily="34" charset="-122"/>
                <a:ea typeface="微软雅黑" panose="020B0503020204020204" pitchFamily="34" charset="-122"/>
              </a:rPr>
              <a:t>HXMT</a:t>
            </a:r>
            <a:r>
              <a:rPr lang="zh-CN" altLang="en-US" sz="3200" b="1" dirty="0" smtClean="0">
                <a:latin typeface="微软雅黑" panose="020B0503020204020204" pitchFamily="34" charset="-122"/>
                <a:ea typeface="微软雅黑" panose="020B0503020204020204" pitchFamily="34" charset="-122"/>
              </a:rPr>
              <a:t>卫星简介</a:t>
            </a:r>
            <a:endParaRPr lang="en-US" altLang="zh-CN" sz="3200" b="1" dirty="0" smtClean="0">
              <a:latin typeface="微软雅黑" panose="020B0503020204020204" pitchFamily="34" charset="-122"/>
              <a:ea typeface="微软雅黑" panose="020B0503020204020204" pitchFamily="34" charset="-122"/>
            </a:endParaRPr>
          </a:p>
          <a:p>
            <a:pPr>
              <a:lnSpc>
                <a:spcPct val="150000"/>
              </a:lnSpc>
              <a:buNone/>
            </a:pPr>
            <a:r>
              <a:rPr lang="zh-CN" altLang="en-US" sz="3200" b="1" dirty="0" smtClean="0">
                <a:latin typeface="微软雅黑" panose="020B0503020204020204" pitchFamily="34" charset="-122"/>
                <a:ea typeface="微软雅黑" panose="020B0503020204020204" pitchFamily="34" charset="-122"/>
              </a:rPr>
              <a:t>二</a:t>
            </a:r>
            <a:r>
              <a:rPr lang="zh-CN" altLang="en-US" sz="3200" b="1" dirty="0">
                <a:latin typeface="微软雅黑" panose="020B0503020204020204" pitchFamily="34" charset="-122"/>
                <a:ea typeface="微软雅黑" panose="020B0503020204020204" pitchFamily="34" charset="-122"/>
              </a:rPr>
              <a:t>、科学应用任务分析</a:t>
            </a:r>
            <a:endParaRPr lang="en-US" altLang="zh-CN" sz="3200" b="1" dirty="0" smtClean="0">
              <a:latin typeface="微软雅黑" panose="020B0503020204020204" pitchFamily="34" charset="-122"/>
              <a:ea typeface="微软雅黑" panose="020B0503020204020204" pitchFamily="34" charset="-122"/>
            </a:endParaRPr>
          </a:p>
          <a:p>
            <a:pPr>
              <a:lnSpc>
                <a:spcPct val="150000"/>
              </a:lnSpc>
              <a:buNone/>
            </a:pPr>
            <a:r>
              <a:rPr lang="zh-CN" altLang="en-US" sz="3200" b="1" dirty="0" smtClean="0">
                <a:latin typeface="微软雅黑" panose="020B0503020204020204" pitchFamily="34" charset="-122"/>
                <a:ea typeface="微软雅黑" panose="020B0503020204020204" pitchFamily="34" charset="-122"/>
              </a:rPr>
              <a:t>三、设计方案与实现</a:t>
            </a:r>
            <a:endParaRPr lang="en-US" altLang="zh-CN" sz="3200" b="1" dirty="0" smtClean="0">
              <a:latin typeface="微软雅黑" panose="020B0503020204020204" pitchFamily="34" charset="-122"/>
              <a:ea typeface="微软雅黑" panose="020B0503020204020204" pitchFamily="34" charset="-122"/>
            </a:endParaRPr>
          </a:p>
          <a:p>
            <a:pPr>
              <a:lnSpc>
                <a:spcPct val="150000"/>
              </a:lnSpc>
              <a:buNone/>
            </a:pPr>
            <a:r>
              <a:rPr lang="zh-CN" altLang="en-US" sz="3200" b="1" dirty="0" smtClean="0">
                <a:latin typeface="微软雅黑" panose="020B0503020204020204" pitchFamily="34" charset="-122"/>
                <a:ea typeface="微软雅黑" panose="020B0503020204020204" pitchFamily="34" charset="-122"/>
              </a:rPr>
              <a:t>四、研究与计算举例分析</a:t>
            </a:r>
            <a:endParaRPr lang="en-US" altLang="zh-CN" sz="3200" b="1" dirty="0" smtClean="0">
              <a:latin typeface="微软雅黑" panose="020B0503020204020204" pitchFamily="34" charset="-122"/>
              <a:ea typeface="微软雅黑" panose="020B0503020204020204" pitchFamily="34" charset="-122"/>
            </a:endParaRPr>
          </a:p>
          <a:p>
            <a:pPr>
              <a:lnSpc>
                <a:spcPct val="150000"/>
              </a:lnSpc>
              <a:buNone/>
            </a:pPr>
            <a:r>
              <a:rPr lang="zh-CN" altLang="en-US" sz="3200" b="1" dirty="0" smtClean="0">
                <a:latin typeface="微软雅黑" panose="020B0503020204020204" pitchFamily="34" charset="-122"/>
                <a:ea typeface="微软雅黑" panose="020B0503020204020204" pitchFamily="34" charset="-122"/>
              </a:rPr>
              <a:t>五、后续工作设想</a:t>
            </a:r>
            <a:endParaRPr lang="en-US" altLang="zh-CN" sz="3200" b="1" dirty="0" smtClean="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chemeClr val="accent3">
                    <a:lumMod val="50000"/>
                  </a:schemeClr>
                </a:solidFill>
              </a:rPr>
              <a:pPr/>
              <a:t>2</a:t>
            </a:fld>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519" y="1124744"/>
            <a:ext cx="7772400" cy="5401479"/>
          </a:xfrm>
          <a:prstGeom prst="rect">
            <a:avLst/>
          </a:prstGeom>
          <a:noFill/>
        </p:spPr>
        <p:txBody>
          <a:bodyPr wrap="square" rtlCol="0">
            <a:spAutoFit/>
          </a:bodyPr>
          <a:lstStyle/>
          <a:p>
            <a:pPr>
              <a:lnSpc>
                <a:spcPct val="150000"/>
              </a:lnSpc>
            </a:pPr>
            <a:r>
              <a:rPr lang="zh-CN" altLang="en-US" sz="3200" b="1" dirty="0" smtClean="0">
                <a:solidFill>
                  <a:srgbClr val="800000"/>
                </a:solidFill>
                <a:latin typeface="微软雅黑" panose="020B0503020204020204" pitchFamily="34" charset="-122"/>
                <a:ea typeface="微软雅黑" panose="020B0503020204020204" pitchFamily="34" charset="-122"/>
              </a:rPr>
              <a:t>科学用户分系统的基本职能：</a:t>
            </a:r>
            <a:endParaRPr lang="en-US" altLang="zh-CN" sz="3200" b="1" dirty="0" smtClean="0">
              <a:solidFill>
                <a:srgbClr val="800000"/>
              </a:solidFill>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1</a:t>
            </a:r>
            <a:r>
              <a:rPr lang="zh-CN" altLang="en-US" sz="2200" b="1" dirty="0" smtClean="0">
                <a:latin typeface="微软雅黑" panose="020B0503020204020204" pitchFamily="34" charset="-122"/>
                <a:ea typeface="微软雅黑" panose="020B0503020204020204" pitchFamily="34" charset="-122"/>
              </a:rPr>
              <a:t>、完成观测提案申请的发布与提案征集；</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2</a:t>
            </a:r>
            <a:r>
              <a:rPr lang="zh-CN" altLang="en-US" sz="2200" b="1" dirty="0" smtClean="0">
                <a:latin typeface="微软雅黑" panose="020B0503020204020204" pitchFamily="34" charset="-122"/>
                <a:ea typeface="微软雅黑" panose="020B0503020204020204" pitchFamily="34" charset="-122"/>
              </a:rPr>
              <a:t>、完成</a:t>
            </a:r>
            <a:r>
              <a:rPr lang="en-US" altLang="zh-CN" sz="2200" b="1" dirty="0" smtClean="0">
                <a:latin typeface="微软雅黑" panose="020B0503020204020204" pitchFamily="34" charset="-122"/>
                <a:ea typeface="微软雅黑" panose="020B0503020204020204" pitchFamily="34" charset="-122"/>
              </a:rPr>
              <a:t>HXMT</a:t>
            </a:r>
            <a:r>
              <a:rPr lang="zh-CN" altLang="en-US" sz="2200" b="1" dirty="0">
                <a:latin typeface="微软雅黑" panose="020B0503020204020204" pitchFamily="34" charset="-122"/>
                <a:ea typeface="微软雅黑" panose="020B0503020204020204" pitchFamily="34" charset="-122"/>
              </a:rPr>
              <a:t>科学</a:t>
            </a:r>
            <a:r>
              <a:rPr lang="zh-CN" altLang="en-US" sz="2200" b="1" dirty="0" smtClean="0">
                <a:latin typeface="微软雅黑" panose="020B0503020204020204" pitchFamily="34" charset="-122"/>
                <a:ea typeface="微软雅黑" panose="020B0503020204020204" pitchFamily="34" charset="-122"/>
              </a:rPr>
              <a:t>数据库的设计和建设，提供数据检索、下载等功能；</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3</a:t>
            </a:r>
            <a:r>
              <a:rPr lang="zh-CN" altLang="en-US" sz="2200" b="1" dirty="0" smtClean="0">
                <a:latin typeface="微软雅黑" panose="020B0503020204020204" pitchFamily="34" charset="-122"/>
                <a:ea typeface="微软雅黑" panose="020B0503020204020204" pitchFamily="34" charset="-122"/>
              </a:rPr>
              <a:t>、建设远程数据分析平台并提供支持；</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4</a:t>
            </a:r>
            <a:r>
              <a:rPr lang="zh-CN" altLang="en-US" sz="2200" b="1" dirty="0" smtClean="0">
                <a:latin typeface="微软雅黑" panose="020B0503020204020204" pitchFamily="34" charset="-122"/>
                <a:ea typeface="微软雅黑" panose="020B0503020204020204" pitchFamily="34" charset="-122"/>
              </a:rPr>
              <a:t>、完成提案观测数据的跟踪与管理；</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5</a:t>
            </a:r>
            <a:r>
              <a:rPr lang="zh-CN" altLang="en-US" sz="2200" b="1" dirty="0" smtClean="0">
                <a:latin typeface="微软雅黑" panose="020B0503020204020204" pitchFamily="34" charset="-122"/>
                <a:ea typeface="微软雅黑" panose="020B0503020204020204" pitchFamily="34" charset="-122"/>
              </a:rPr>
              <a:t>、完成用户数据分析技术支持系统，负责对用户的问题进行管理和反馈；</a:t>
            </a:r>
            <a:endParaRPr lang="en-US" altLang="zh-CN" sz="2200" b="1" dirty="0" smtClean="0">
              <a:latin typeface="微软雅黑" panose="020B0503020204020204" pitchFamily="34" charset="-122"/>
              <a:ea typeface="微软雅黑" panose="020B0503020204020204" pitchFamily="34" charset="-122"/>
            </a:endParaRPr>
          </a:p>
          <a:p>
            <a:pPr marL="628650" indent="-452438">
              <a:lnSpc>
                <a:spcPct val="150000"/>
              </a:lnSpc>
            </a:pPr>
            <a:r>
              <a:rPr lang="en-US" altLang="zh-CN" sz="2200" b="1" dirty="0" smtClean="0">
                <a:latin typeface="微软雅黑" panose="020B0503020204020204" pitchFamily="34" charset="-122"/>
                <a:ea typeface="微软雅黑" panose="020B0503020204020204" pitchFamily="34" charset="-122"/>
              </a:rPr>
              <a:t>6</a:t>
            </a:r>
            <a:r>
              <a:rPr lang="zh-CN" altLang="en-US" sz="2200" b="1" dirty="0" smtClean="0">
                <a:latin typeface="微软雅黑" panose="020B0503020204020204" pitchFamily="34" charset="-122"/>
                <a:ea typeface="微软雅黑" panose="020B0503020204020204" pitchFamily="34" charset="-122"/>
              </a:rPr>
              <a:t>、建成</a:t>
            </a:r>
            <a:r>
              <a:rPr lang="en-US" altLang="zh-CN" sz="2200" b="1" dirty="0" smtClean="0">
                <a:latin typeface="微软雅黑" panose="020B0503020204020204" pitchFamily="34" charset="-122"/>
                <a:ea typeface="微软雅黑" panose="020B0503020204020204" pitchFamily="34" charset="-122"/>
              </a:rPr>
              <a:t>HXMT</a:t>
            </a:r>
            <a:r>
              <a:rPr lang="zh-CN" altLang="en-US" sz="2200" b="1" dirty="0" smtClean="0">
                <a:latin typeface="微软雅黑" panose="020B0503020204020204" pitchFamily="34" charset="-122"/>
                <a:ea typeface="微软雅黑" panose="020B0503020204020204" pitchFamily="34" charset="-122"/>
              </a:rPr>
              <a:t>主网站，对科学成果的发布、相关数据的统计提供技术支持。</a:t>
            </a:r>
            <a:endParaRPr lang="en-US" altLang="zh-CN" sz="2200" b="1" dirty="0" smtClean="0">
              <a:latin typeface="微软雅黑" panose="020B0503020204020204" pitchFamily="34" charset="-122"/>
              <a:ea typeface="微软雅黑" panose="020B0503020204020204" pitchFamily="34" charset="-122"/>
            </a:endParaRPr>
          </a:p>
        </p:txBody>
      </p:sp>
      <p:sp>
        <p:nvSpPr>
          <p:cNvPr id="4" name="TextBox 14"/>
          <p:cNvSpPr txBox="1"/>
          <p:nvPr/>
        </p:nvSpPr>
        <p:spPr>
          <a:xfrm>
            <a:off x="0" y="188640"/>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lvl="0" algn="ctr">
              <a:spcBef>
                <a:spcPct val="0"/>
              </a:spcBef>
              <a:defRPr/>
            </a:pPr>
            <a:r>
              <a:rPr lang="zh-CN" altLang="en-US" sz="4000" b="1" dirty="0">
                <a:solidFill>
                  <a:srgbClr val="800000"/>
                </a:solidFill>
                <a:latin typeface="微软雅黑" panose="020B0503020204020204" pitchFamily="34" charset="-122"/>
                <a:ea typeface="微软雅黑" panose="020B0503020204020204" pitchFamily="34" charset="-122"/>
              </a:rPr>
              <a:t>三</a:t>
            </a:r>
            <a:r>
              <a:rPr lang="zh-CN" altLang="en-US" sz="4000" b="1" dirty="0" smtClean="0">
                <a:solidFill>
                  <a:srgbClr val="800000"/>
                </a:solidFill>
                <a:latin typeface="微软雅黑" panose="020B0503020204020204" pitchFamily="34" charset="-122"/>
                <a:ea typeface="微软雅黑" panose="020B0503020204020204" pitchFamily="34" charset="-122"/>
              </a:rPr>
              <a:t>、设计方案与实现</a:t>
            </a:r>
            <a:endParaRPr lang="zh-CN" altLang="en-US" sz="4000" b="1" dirty="0">
              <a:solidFill>
                <a:srgbClr val="8000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7"/>
            <a:ext cx="8229600" cy="792088"/>
          </a:xfrm>
        </p:spPr>
        <p:txBody>
          <a:bodyPr/>
          <a:lstStyle/>
          <a:p>
            <a:pPr marL="0" indent="0">
              <a:buNone/>
            </a:pPr>
            <a:endParaRPr lang="en-US" altLang="zh-CN" dirty="0" smtClean="0"/>
          </a:p>
          <a:p>
            <a:pPr marL="0" indent="0">
              <a:buNone/>
            </a:pPr>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TextBox 1"/>
          <p:cNvSpPr txBox="1"/>
          <p:nvPr/>
        </p:nvSpPr>
        <p:spPr>
          <a:xfrm>
            <a:off x="725860" y="1891898"/>
            <a:ext cx="677788" cy="3785652"/>
          </a:xfrm>
          <a:prstGeom prst="rect">
            <a:avLst/>
          </a:prstGeom>
          <a:noFill/>
        </p:spPr>
        <p:txBody>
          <a:bodyPr wrap="square" rtlCol="0">
            <a:spAutoFit/>
          </a:bodyPr>
          <a:lstStyle/>
          <a:p>
            <a:r>
              <a:rPr lang="zh-CN" altLang="en-US" sz="4000" b="1" spc="-100" dirty="0">
                <a:solidFill>
                  <a:srgbClr val="800000"/>
                </a:solidFill>
                <a:latin typeface="微软雅黑" panose="020B0503020204020204" pitchFamily="34" charset="-122"/>
                <a:ea typeface="微软雅黑" panose="020B0503020204020204" pitchFamily="34" charset="-122"/>
                <a:cs typeface="+mj-cs"/>
              </a:rPr>
              <a:t>总体技术框架</a:t>
            </a:r>
          </a:p>
        </p:txBody>
      </p:sp>
      <p:sp>
        <p:nvSpPr>
          <p:cNvPr id="6" name="Rectangle 19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nvPr>
        </p:nvGraphicFramePr>
        <p:xfrm>
          <a:off x="1763688" y="1196752"/>
          <a:ext cx="6408712" cy="5516174"/>
        </p:xfrm>
        <a:graphic>
          <a:graphicData uri="http://schemas.openxmlformats.org/presentationml/2006/ole">
            <mc:AlternateContent xmlns:mc="http://schemas.openxmlformats.org/markup-compatibility/2006">
              <mc:Choice xmlns:v="urn:schemas-microsoft-com:vml" Requires="v">
                <p:oleObj spid="_x0000_s75805" r:id="rId3" imgW="7830922" imgH="7021678" progId="">
                  <p:embed/>
                </p:oleObj>
              </mc:Choice>
              <mc:Fallback>
                <p:oleObj r:id="rId3" imgW="7830922" imgH="702167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196752"/>
                        <a:ext cx="6408712" cy="5516174"/>
                      </a:xfrm>
                      <a:prstGeom prst="rect">
                        <a:avLst/>
                      </a:prstGeom>
                      <a:solidFill>
                        <a:srgbClr val="FFC000">
                          <a:alpha val="50980"/>
                        </a:srgbClr>
                      </a:solidFill>
                    </p:spPr>
                  </p:pic>
                </p:oleObj>
              </mc:Fallback>
            </mc:AlternateContent>
          </a:graphicData>
        </a:graphic>
      </p:graphicFrame>
      <p:sp>
        <p:nvSpPr>
          <p:cNvPr id="8" name="TextBox 14"/>
          <p:cNvSpPr txBox="1"/>
          <p:nvPr/>
        </p:nvSpPr>
        <p:spPr>
          <a:xfrm>
            <a:off x="0" y="124634"/>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defRPr/>
            </a:pPr>
            <a:endParaRPr lang="zh-CN" altLang="en-US" sz="4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9" name="标题 1"/>
          <p:cNvSpPr>
            <a:spLocks noGrp="1"/>
          </p:cNvSpPr>
          <p:nvPr>
            <p:ph type="title"/>
          </p:nvPr>
        </p:nvSpPr>
        <p:spPr>
          <a:xfrm>
            <a:off x="0" y="116632"/>
            <a:ext cx="9143999" cy="714380"/>
          </a:xfrm>
        </p:spPr>
        <p:txBody>
          <a:bodyPr>
            <a:normAutofit/>
          </a:bodyPr>
          <a:lstStyle/>
          <a:p>
            <a:pPr algn="ctr"/>
            <a:r>
              <a:rPr lang="zh-CN" altLang="en-US" b="1" dirty="0" smtClean="0">
                <a:solidFill>
                  <a:srgbClr val="800000"/>
                </a:solidFill>
                <a:latin typeface="微软雅黑" panose="020B0503020204020204" pitchFamily="34" charset="-122"/>
                <a:ea typeface="微软雅黑" panose="020B0503020204020204" pitchFamily="34" charset="-122"/>
              </a:rPr>
              <a:t>观测计划与载荷参数</a:t>
            </a:r>
            <a:endParaRPr lang="zh-CN" altLang="en-US" b="1" dirty="0">
              <a:solidFill>
                <a:srgbClr val="800000"/>
              </a:solidFill>
            </a:endParaRPr>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21</a:t>
            </a:fld>
            <a:endParaRPr lang="zh-CN" altLang="en-US"/>
          </a:p>
        </p:txBody>
      </p:sp>
    </p:spTree>
    <p:extLst>
      <p:ext uri="{BB962C8B-B14F-4D97-AF65-F5344CB8AC3E}">
        <p14:creationId xmlns:p14="http://schemas.microsoft.com/office/powerpoint/2010/main" val="2381089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202683" y="5883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370787166"/>
              </p:ext>
            </p:extLst>
          </p:nvPr>
        </p:nvGraphicFramePr>
        <p:xfrm>
          <a:off x="4499992" y="998401"/>
          <a:ext cx="4130675" cy="5720976"/>
        </p:xfrm>
        <a:graphic>
          <a:graphicData uri="http://schemas.openxmlformats.org/presentationml/2006/ole">
            <mc:AlternateContent xmlns:mc="http://schemas.openxmlformats.org/markup-compatibility/2006">
              <mc:Choice xmlns:v="urn:schemas-microsoft-com:vml" Requires="v">
                <p:oleObj spid="_x0000_s73795" r:id="rId3" imgW="4781420" imgH="6222908" progId="Visio.Drawing.15">
                  <p:embed/>
                </p:oleObj>
              </mc:Choice>
              <mc:Fallback>
                <p:oleObj r:id="rId3" imgW="4781420" imgH="6222908"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998401"/>
                        <a:ext cx="4130675" cy="5720976"/>
                      </a:xfrm>
                      <a:prstGeom prst="rect">
                        <a:avLst/>
                      </a:prstGeom>
                      <a:noFill/>
                    </p:spPr>
                  </p:pic>
                </p:oleObj>
              </mc:Fallback>
            </mc:AlternateContent>
          </a:graphicData>
        </a:graphic>
      </p:graphicFrame>
      <p:sp>
        <p:nvSpPr>
          <p:cNvPr id="4" name="文本框 3"/>
          <p:cNvSpPr txBox="1"/>
          <p:nvPr/>
        </p:nvSpPr>
        <p:spPr>
          <a:xfrm>
            <a:off x="827584" y="1916832"/>
            <a:ext cx="3024336" cy="3416320"/>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观测提案征集到观测实施情况的整体监控</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载荷参数调整情况的整体监控</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以数据库为支撑的技术架构</a:t>
            </a:r>
            <a:endParaRPr lang="zh-CN" altLang="en-US" sz="2400" dirty="0">
              <a:latin typeface="微软雅黑" panose="020B0503020204020204" pitchFamily="34" charset="-122"/>
              <a:ea typeface="微软雅黑" panose="020B0503020204020204" pitchFamily="34" charset="-122"/>
            </a:endParaRPr>
          </a:p>
        </p:txBody>
      </p:sp>
      <p:sp>
        <p:nvSpPr>
          <p:cNvPr id="5" name="TextBox 14"/>
          <p:cNvSpPr txBox="1"/>
          <p:nvPr/>
        </p:nvSpPr>
        <p:spPr>
          <a:xfrm>
            <a:off x="0" y="188640"/>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lvl="0" algn="ctr">
              <a:spcBef>
                <a:spcPct val="0"/>
              </a:spcBef>
              <a:defRPr/>
            </a:pPr>
            <a:r>
              <a:rPr lang="zh-CN" altLang="en-US" sz="4000" b="1" dirty="0" smtClean="0">
                <a:solidFill>
                  <a:srgbClr val="800000"/>
                </a:solidFill>
                <a:latin typeface="微软雅黑" panose="020B0503020204020204" pitchFamily="34" charset="-122"/>
                <a:ea typeface="微软雅黑" panose="020B0503020204020204" pitchFamily="34" charset="-122"/>
              </a:rPr>
              <a:t>观测计划与载荷参数</a:t>
            </a:r>
            <a:endParaRPr lang="zh-CN" altLang="en-US" sz="4000" b="1" dirty="0">
              <a:solidFill>
                <a:srgbClr val="800000"/>
              </a:solidFill>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22</a:t>
            </a:fld>
            <a:endParaRPr lang="zh-CN" altLang="en-US"/>
          </a:p>
        </p:txBody>
      </p:sp>
    </p:spTree>
    <p:extLst>
      <p:ext uri="{BB962C8B-B14F-4D97-AF65-F5344CB8AC3E}">
        <p14:creationId xmlns:p14="http://schemas.microsoft.com/office/powerpoint/2010/main" val="1040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Rot="1" noChangeArrowheads="1"/>
          </p:cNvSpPr>
          <p:nvPr/>
        </p:nvSpPr>
        <p:spPr bwMode="auto">
          <a:xfrm>
            <a:off x="403225" y="981075"/>
            <a:ext cx="835342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70C0"/>
              </a:buClr>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150000"/>
              </a:lnSpc>
              <a:defRPr/>
            </a:pPr>
            <a:r>
              <a:rPr lang="zh-CN" altLang="en-US" sz="2000" kern="0" dirty="0">
                <a:latin typeface="微软雅黑" panose="020B0503020204020204" pitchFamily="34" charset="-122"/>
                <a:ea typeface="微软雅黑" panose="020B0503020204020204" pitchFamily="34" charset="-122"/>
              </a:rPr>
              <a:t>观测</a:t>
            </a:r>
            <a:r>
              <a:rPr lang="zh-CN" altLang="en-US" sz="2000" kern="0" dirty="0" smtClean="0">
                <a:latin typeface="微软雅黑" panose="020B0503020204020204" pitchFamily="34" charset="-122"/>
                <a:ea typeface="微软雅黑" panose="020B0503020204020204" pitchFamily="34" charset="-122"/>
              </a:rPr>
              <a:t>任务进程监测</a:t>
            </a:r>
            <a:endParaRPr lang="en-US" altLang="zh-CN" sz="2000" kern="0" dirty="0" smtClean="0">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1800" dirty="0">
                <a:latin typeface="微软雅黑" panose="020B0503020204020204" pitchFamily="34" charset="-122"/>
                <a:ea typeface="微软雅黑" panose="020B0503020204020204" pitchFamily="34" charset="-122"/>
              </a:rPr>
              <a:t>统计目标源属性、观测属性、提案类型等</a:t>
            </a:r>
            <a:endParaRPr lang="en-US" altLang="zh-CN" sz="1800" dirty="0">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1800" dirty="0">
                <a:latin typeface="微软雅黑" panose="020B0503020204020204" pitchFamily="34" charset="-122"/>
                <a:ea typeface="微软雅黑" panose="020B0503020204020204" pitchFamily="34" charset="-122"/>
              </a:rPr>
              <a:t>提案</a:t>
            </a:r>
            <a:r>
              <a:rPr lang="en-US" altLang="zh-CN" sz="1800" dirty="0">
                <a:latin typeface="微软雅黑" panose="020B0503020204020204" pitchFamily="34" charset="-122"/>
                <a:ea typeface="微软雅黑" panose="020B0503020204020204" pitchFamily="34" charset="-122"/>
              </a:rPr>
              <a:t>-&gt;</a:t>
            </a:r>
            <a:r>
              <a:rPr lang="zh-CN" altLang="en-US" sz="1800" dirty="0">
                <a:latin typeface="微软雅黑" panose="020B0503020204020204" pitchFamily="34" charset="-122"/>
                <a:ea typeface="微软雅黑" panose="020B0503020204020204" pitchFamily="34" charset="-122"/>
              </a:rPr>
              <a:t>技术评估</a:t>
            </a:r>
            <a:r>
              <a:rPr lang="en-US" altLang="zh-CN" sz="1800" dirty="0">
                <a:latin typeface="微软雅黑" panose="020B0503020204020204" pitchFamily="34" charset="-122"/>
                <a:ea typeface="微软雅黑" panose="020B0503020204020204" pitchFamily="34" charset="-122"/>
              </a:rPr>
              <a:t>-&gt;</a:t>
            </a:r>
            <a:r>
              <a:rPr lang="zh-CN" altLang="en-US" sz="1800" dirty="0">
                <a:latin typeface="微软雅黑" panose="020B0503020204020204" pitchFamily="34" charset="-122"/>
                <a:ea typeface="微软雅黑" panose="020B0503020204020204" pitchFamily="34" charset="-122"/>
              </a:rPr>
              <a:t>科学评估</a:t>
            </a:r>
            <a:r>
              <a:rPr lang="en-US" altLang="zh-CN" sz="1800" dirty="0">
                <a:latin typeface="微软雅黑" panose="020B0503020204020204" pitchFamily="34" charset="-122"/>
                <a:ea typeface="微软雅黑" panose="020B0503020204020204" pitchFamily="34" charset="-122"/>
              </a:rPr>
              <a:t>-&gt;</a:t>
            </a:r>
            <a:r>
              <a:rPr lang="zh-CN" altLang="en-US" sz="1800" dirty="0">
                <a:latin typeface="微软雅黑" panose="020B0503020204020204" pitchFamily="34" charset="-122"/>
                <a:ea typeface="微软雅黑" panose="020B0503020204020204" pitchFamily="34" charset="-122"/>
              </a:rPr>
              <a:t>观测任务</a:t>
            </a:r>
            <a:r>
              <a:rPr lang="en-US" altLang="zh-CN" sz="1800" dirty="0">
                <a:latin typeface="微软雅黑" panose="020B0503020204020204" pitchFamily="34" charset="-122"/>
                <a:ea typeface="微软雅黑" panose="020B0503020204020204" pitchFamily="34" charset="-122"/>
              </a:rPr>
              <a:t>-&gt;</a:t>
            </a:r>
            <a:r>
              <a:rPr lang="zh-CN" altLang="en-US" sz="1800" dirty="0">
                <a:latin typeface="微软雅黑" panose="020B0503020204020204" pitchFamily="34" charset="-122"/>
                <a:ea typeface="微软雅黑" panose="020B0503020204020204" pitchFamily="34" charset="-122"/>
              </a:rPr>
              <a:t>观测计划制定</a:t>
            </a:r>
            <a:r>
              <a:rPr lang="en-US" altLang="zh-CN" sz="1800" dirty="0">
                <a:latin typeface="微软雅黑" panose="020B0503020204020204" pitchFamily="34" charset="-122"/>
                <a:ea typeface="微软雅黑" panose="020B0503020204020204" pitchFamily="34" charset="-122"/>
              </a:rPr>
              <a:t>-&gt;</a:t>
            </a:r>
            <a:r>
              <a:rPr lang="zh-CN" altLang="en-US" sz="1800" dirty="0">
                <a:latin typeface="微软雅黑" panose="020B0503020204020204" pitchFamily="34" charset="-122"/>
                <a:ea typeface="微软雅黑" panose="020B0503020204020204" pitchFamily="34" charset="-122"/>
              </a:rPr>
              <a:t>卫星观测</a:t>
            </a:r>
            <a:r>
              <a:rPr lang="en-US" altLang="zh-CN" sz="1800" dirty="0">
                <a:latin typeface="微软雅黑" panose="020B0503020204020204" pitchFamily="34" charset="-122"/>
                <a:ea typeface="微软雅黑" panose="020B0503020204020204" pitchFamily="34" charset="-122"/>
              </a:rPr>
              <a:t>-&gt;</a:t>
            </a:r>
            <a:r>
              <a:rPr lang="zh-CN" altLang="en-US" sz="1800" dirty="0">
                <a:latin typeface="微软雅黑" panose="020B0503020204020204" pitchFamily="34" charset="-122"/>
                <a:ea typeface="微软雅黑" panose="020B0503020204020204" pitchFamily="34" charset="-122"/>
              </a:rPr>
              <a:t>数据收发状态</a:t>
            </a:r>
            <a:r>
              <a:rPr lang="en-US" altLang="zh-CN" sz="1800" dirty="0">
                <a:latin typeface="微软雅黑" panose="020B0503020204020204" pitchFamily="34" charset="-122"/>
                <a:ea typeface="微软雅黑" panose="020B0503020204020204" pitchFamily="34" charset="-122"/>
              </a:rPr>
              <a:t>-&gt;</a:t>
            </a:r>
            <a:r>
              <a:rPr lang="zh-CN" altLang="en-US" sz="1800" dirty="0">
                <a:latin typeface="微软雅黑" panose="020B0503020204020204" pitchFamily="34" charset="-122"/>
                <a:ea typeface="微软雅黑" panose="020B0503020204020204" pitchFamily="34" charset="-122"/>
              </a:rPr>
              <a:t>数据产品状态</a:t>
            </a:r>
            <a:r>
              <a:rPr lang="en-US" altLang="zh-CN" sz="1800" dirty="0">
                <a:latin typeface="微软雅黑" panose="020B0503020204020204" pitchFamily="34" charset="-122"/>
                <a:ea typeface="微软雅黑" panose="020B0503020204020204" pitchFamily="34" charset="-122"/>
              </a:rPr>
              <a:t>-&gt;</a:t>
            </a:r>
            <a:r>
              <a:rPr lang="zh-CN" altLang="en-US" sz="1800" dirty="0">
                <a:latin typeface="微软雅黑" panose="020B0503020204020204" pitchFamily="34" charset="-122"/>
                <a:ea typeface="微软雅黑" panose="020B0503020204020204" pitchFamily="34" charset="-122"/>
              </a:rPr>
              <a:t>是否发布</a:t>
            </a:r>
            <a:endParaRPr lang="en-US" altLang="zh-CN" sz="1800" dirty="0">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1800" dirty="0">
                <a:latin typeface="微软雅黑" panose="020B0503020204020204" pitchFamily="34" charset="-122"/>
                <a:ea typeface="微软雅黑" panose="020B0503020204020204" pitchFamily="34" charset="-122"/>
              </a:rPr>
              <a:t>提案详细信息统计和显示</a:t>
            </a:r>
            <a:endParaRPr lang="en-US" altLang="zh-CN" sz="1800" dirty="0">
              <a:latin typeface="微软雅黑" panose="020B0503020204020204" pitchFamily="34" charset="-122"/>
              <a:ea typeface="微软雅黑" panose="020B0503020204020204" pitchFamily="34" charset="-122"/>
            </a:endParaRPr>
          </a:p>
          <a:p>
            <a:pPr eaLnBrk="1" hangingPunct="1">
              <a:lnSpc>
                <a:spcPct val="150000"/>
              </a:lnSpc>
              <a:defRPr/>
            </a:pPr>
            <a:endParaRPr lang="en-US" altLang="zh-CN" sz="2000" kern="0" dirty="0" smtClean="0">
              <a:latin typeface="黑体" pitchFamily="2" charset="-122"/>
            </a:endParaRPr>
          </a:p>
        </p:txBody>
      </p:sp>
      <p:pic>
        <p:nvPicPr>
          <p:cNvPr id="286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 y="2132856"/>
            <a:ext cx="9144000" cy="43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4">
            <a:extLst>
              <a:ext uri="{28A0092B-C50C-407E-A947-70E740481C1C}">
                <a14:useLocalDpi xmlns:a14="http://schemas.microsoft.com/office/drawing/2010/main" val="0"/>
              </a:ext>
            </a:extLst>
          </a:blip>
          <a:srcRect t="5440"/>
          <a:stretch>
            <a:fillRect/>
          </a:stretch>
        </p:blipFill>
        <p:spPr bwMode="auto">
          <a:xfrm>
            <a:off x="415726" y="2283247"/>
            <a:ext cx="8650287"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4"/>
          <p:cNvSpPr txBox="1">
            <a:spLocks noGrp="1"/>
          </p:cNvSpPr>
          <p:nvPr>
            <p:ph type="title"/>
          </p:nvPr>
        </p:nvSpPr>
        <p:spPr>
          <a:xfrm>
            <a:off x="0" y="23740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lvl="0" algn="ctr">
              <a:spcBef>
                <a:spcPct val="0"/>
              </a:spcBef>
              <a:defRPr/>
            </a:pPr>
            <a:r>
              <a:rPr lang="zh-CN" altLang="en-US" sz="4000" b="1" dirty="0" smtClean="0">
                <a:solidFill>
                  <a:srgbClr val="800000"/>
                </a:solidFill>
                <a:latin typeface="微软雅黑" panose="020B0503020204020204" pitchFamily="34" charset="-122"/>
                <a:ea typeface="微软雅黑" panose="020B0503020204020204" pitchFamily="34" charset="-122"/>
              </a:rPr>
              <a:t>观测任务进程监测</a:t>
            </a:r>
            <a:endParaRPr lang="zh-CN" altLang="en-US" sz="4000" b="1" dirty="0">
              <a:solidFill>
                <a:srgbClr val="8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23</a:t>
            </a:fld>
            <a:endParaRPr lang="zh-CN" altLang="en-US"/>
          </a:p>
        </p:txBody>
      </p:sp>
    </p:spTree>
    <p:extLst>
      <p:ext uri="{BB962C8B-B14F-4D97-AF65-F5344CB8AC3E}">
        <p14:creationId xmlns:p14="http://schemas.microsoft.com/office/powerpoint/2010/main" val="1048871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additive="base">
                                        <p:cTn id="7" dur="500" fill="hold"/>
                                        <p:tgtEl>
                                          <p:spTgt spid="28682"/>
                                        </p:tgtEl>
                                        <p:attrNameLst>
                                          <p:attrName>ppt_x</p:attrName>
                                        </p:attrNameLst>
                                      </p:cBhvr>
                                      <p:tavLst>
                                        <p:tav tm="0">
                                          <p:val>
                                            <p:strVal val="#ppt_x"/>
                                          </p:val>
                                        </p:tav>
                                        <p:tav tm="100000">
                                          <p:val>
                                            <p:strVal val="#ppt_x"/>
                                          </p:val>
                                        </p:tav>
                                      </p:tavLst>
                                    </p:anim>
                                    <p:anim calcmode="lin" valueType="num">
                                      <p:cBhvr additive="base">
                                        <p:cTn id="8"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704"/>
                                        </p:tgtEl>
                                        <p:attrNameLst>
                                          <p:attrName>style.visibility</p:attrName>
                                        </p:attrNameLst>
                                      </p:cBhvr>
                                      <p:to>
                                        <p:strVal val="visible"/>
                                      </p:to>
                                    </p:set>
                                    <p:anim calcmode="lin" valueType="num">
                                      <p:cBhvr additive="base">
                                        <p:cTn id="13" dur="500" fill="hold"/>
                                        <p:tgtEl>
                                          <p:spTgt spid="29704"/>
                                        </p:tgtEl>
                                        <p:attrNameLst>
                                          <p:attrName>ppt_x</p:attrName>
                                        </p:attrNameLst>
                                      </p:cBhvr>
                                      <p:tavLst>
                                        <p:tav tm="0">
                                          <p:val>
                                            <p:strVal val="#ppt_x"/>
                                          </p:val>
                                        </p:tav>
                                        <p:tav tm="100000">
                                          <p:val>
                                            <p:strVal val="#ppt_x"/>
                                          </p:val>
                                        </p:tav>
                                      </p:tavLst>
                                    </p:anim>
                                    <p:anim calcmode="lin" valueType="num">
                                      <p:cBhvr additive="base">
                                        <p:cTn id="14"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Rot="1" noChangeArrowheads="1"/>
          </p:cNvSpPr>
          <p:nvPr/>
        </p:nvSpPr>
        <p:spPr bwMode="auto">
          <a:xfrm>
            <a:off x="323850" y="1095375"/>
            <a:ext cx="84963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marL="342900" indent="-342900" algn="l" rtl="0" eaLnBrk="0" fontAlgn="base" hangingPunct="0">
              <a:spcBef>
                <a:spcPct val="20000"/>
              </a:spcBef>
              <a:spcAft>
                <a:spcPct val="0"/>
              </a:spcAft>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70C0"/>
              </a:buClr>
              <a:buFont typeface="Wingdings" panose="05000000000000000000"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150000"/>
              </a:lnSpc>
              <a:defRPr/>
            </a:pPr>
            <a:r>
              <a:rPr lang="zh-CN" altLang="en-US" sz="3300" kern="0" dirty="0" smtClean="0">
                <a:solidFill>
                  <a:srgbClr val="990000"/>
                </a:solidFill>
                <a:latin typeface="微软雅黑" panose="020B0503020204020204" pitchFamily="34" charset="-122"/>
                <a:ea typeface="微软雅黑" panose="020B0503020204020204" pitchFamily="34" charset="-122"/>
              </a:rPr>
              <a:t>目的和意义</a:t>
            </a:r>
            <a:endParaRPr lang="en-US" altLang="zh-CN" sz="3300" kern="0" dirty="0" smtClean="0">
              <a:solidFill>
                <a:srgbClr val="990000"/>
              </a:solidFill>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2900" kern="0" dirty="0" smtClean="0">
                <a:latin typeface="微软雅黑" panose="020B0503020204020204" pitchFamily="34" charset="-122"/>
                <a:ea typeface="微软雅黑" panose="020B0503020204020204" pitchFamily="34" charset="-122"/>
              </a:rPr>
              <a:t>全局性对地面应用系统各分系统的软硬件状态</a:t>
            </a:r>
            <a:r>
              <a:rPr lang="zh-CN" altLang="en-US" sz="2900" kern="0" dirty="0">
                <a:latin typeface="微软雅黑" panose="020B0503020204020204" pitchFamily="34" charset="-122"/>
                <a:ea typeface="微软雅黑" panose="020B0503020204020204" pitchFamily="34" charset="-122"/>
              </a:rPr>
              <a:t>进行</a:t>
            </a:r>
            <a:r>
              <a:rPr lang="zh-CN" altLang="en-US" sz="2900" kern="0" dirty="0" smtClean="0">
                <a:latin typeface="微软雅黑" panose="020B0503020204020204" pitchFamily="34" charset="-122"/>
                <a:ea typeface="微软雅黑" panose="020B0503020204020204" pitchFamily="34" charset="-122"/>
              </a:rPr>
              <a:t>监控，概况</a:t>
            </a:r>
            <a:r>
              <a:rPr lang="zh-CN" altLang="en-US" sz="2900" kern="0" dirty="0">
                <a:latin typeface="微软雅黑" panose="020B0503020204020204" pitchFamily="34" charset="-122"/>
                <a:ea typeface="微软雅黑" panose="020B0503020204020204" pitchFamily="34" charset="-122"/>
              </a:rPr>
              <a:t>的了解整体</a:t>
            </a:r>
            <a:r>
              <a:rPr lang="zh-CN" altLang="en-US" sz="2900" kern="0" dirty="0" smtClean="0">
                <a:latin typeface="微软雅黑" panose="020B0503020204020204" pitchFamily="34" charset="-122"/>
                <a:ea typeface="微软雅黑" panose="020B0503020204020204" pitchFamily="34" charset="-122"/>
              </a:rPr>
              <a:t>工作状态</a:t>
            </a:r>
            <a:endParaRPr lang="en-US" altLang="zh-CN" sz="2900" kern="0" dirty="0" smtClean="0">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3300" kern="0" dirty="0" smtClean="0">
                <a:solidFill>
                  <a:srgbClr val="990000"/>
                </a:solidFill>
                <a:latin typeface="微软雅黑" panose="020B0503020204020204" pitchFamily="34" charset="-122"/>
                <a:ea typeface="微软雅黑" panose="020B0503020204020204" pitchFamily="34" charset="-122"/>
              </a:rPr>
              <a:t>主要内容</a:t>
            </a:r>
            <a:endParaRPr lang="en-US" altLang="zh-CN" sz="3300" kern="0" dirty="0" smtClean="0">
              <a:solidFill>
                <a:srgbClr val="990000"/>
              </a:solidFill>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2900" kern="0" dirty="0" smtClean="0">
                <a:latin typeface="微软雅黑" panose="020B0503020204020204" pitchFamily="34" charset="-122"/>
                <a:ea typeface="微软雅黑" panose="020B0503020204020204" pitchFamily="34" charset="-122"/>
              </a:rPr>
              <a:t>观测任务进程模块：提案统计、从提案到观测以及数据获取的进程监管</a:t>
            </a:r>
            <a:endParaRPr lang="en-US" altLang="zh-CN" sz="2900" kern="0" dirty="0">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2900" kern="0" dirty="0" smtClean="0">
                <a:latin typeface="微软雅黑" panose="020B0503020204020204" pitchFamily="34" charset="-122"/>
                <a:ea typeface="微软雅黑" panose="020B0503020204020204" pitchFamily="34" charset="-122"/>
              </a:rPr>
              <a:t>数据处理状态：科学运行数据处理状态以及高级数据产品生成过程</a:t>
            </a:r>
            <a:endParaRPr lang="en-US" altLang="zh-CN" sz="2900" kern="0" dirty="0" smtClean="0">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2900" kern="0" dirty="0">
                <a:latin typeface="微软雅黑" panose="020B0503020204020204" pitchFamily="34" charset="-122"/>
                <a:ea typeface="微软雅黑" panose="020B0503020204020204" pitchFamily="34" charset="-122"/>
              </a:rPr>
              <a:t>链路</a:t>
            </a:r>
            <a:r>
              <a:rPr lang="en-US" altLang="zh-CN" sz="2900" kern="0" dirty="0">
                <a:latin typeface="微软雅黑" panose="020B0503020204020204" pitchFamily="34" charset="-122"/>
                <a:ea typeface="微软雅黑" panose="020B0503020204020204" pitchFamily="34" charset="-122"/>
              </a:rPr>
              <a:t>/</a:t>
            </a:r>
            <a:r>
              <a:rPr lang="zh-CN" altLang="en-US" sz="2900" kern="0" dirty="0">
                <a:latin typeface="微软雅黑" panose="020B0503020204020204" pitchFamily="34" charset="-122"/>
                <a:ea typeface="微软雅黑" panose="020B0503020204020204" pitchFamily="34" charset="-122"/>
              </a:rPr>
              <a:t>流量</a:t>
            </a:r>
            <a:r>
              <a:rPr lang="zh-CN" altLang="en-US" sz="2900" kern="0" dirty="0" smtClean="0">
                <a:latin typeface="微软雅黑" panose="020B0503020204020204" pitchFamily="34" charset="-122"/>
                <a:ea typeface="微软雅黑" panose="020B0503020204020204" pitchFamily="34" charset="-122"/>
              </a:rPr>
              <a:t>统计</a:t>
            </a:r>
            <a:r>
              <a:rPr lang="zh-CN" altLang="en-US" sz="2900" kern="0" dirty="0">
                <a:latin typeface="微软雅黑" panose="020B0503020204020204" pitchFamily="34" charset="-122"/>
                <a:ea typeface="微软雅黑" panose="020B0503020204020204" pitchFamily="34" charset="-122"/>
              </a:rPr>
              <a:t>：实时拓扑图，链路质量、链路性能</a:t>
            </a:r>
            <a:endParaRPr lang="en-US" altLang="zh-CN" sz="2900" kern="0" dirty="0">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2900" kern="0" dirty="0">
                <a:latin typeface="微软雅黑" panose="020B0503020204020204" pitchFamily="34" charset="-122"/>
                <a:ea typeface="微软雅黑" panose="020B0503020204020204" pitchFamily="34" charset="-122"/>
              </a:rPr>
              <a:t>计算环境</a:t>
            </a:r>
            <a:r>
              <a:rPr lang="zh-CN" altLang="en-US" sz="2900" kern="0" dirty="0" smtClean="0">
                <a:latin typeface="微软雅黑" panose="020B0503020204020204" pitchFamily="34" charset="-122"/>
                <a:ea typeface="微软雅黑" panose="020B0503020204020204" pitchFamily="34" charset="-122"/>
              </a:rPr>
              <a:t>状态：服务器</a:t>
            </a:r>
            <a:r>
              <a:rPr lang="zh-CN" altLang="en-US" sz="2900" kern="0" dirty="0">
                <a:latin typeface="微软雅黑" panose="020B0503020204020204" pitchFamily="34" charset="-122"/>
                <a:ea typeface="微软雅黑" panose="020B0503020204020204" pitchFamily="34" charset="-122"/>
              </a:rPr>
              <a:t>使用</a:t>
            </a:r>
            <a:r>
              <a:rPr lang="en-US" altLang="zh-CN" sz="2900" kern="0" dirty="0">
                <a:latin typeface="微软雅黑" panose="020B0503020204020204" pitchFamily="34" charset="-122"/>
                <a:ea typeface="微软雅黑" panose="020B0503020204020204" pitchFamily="34" charset="-122"/>
              </a:rPr>
              <a:t>CPU</a:t>
            </a:r>
            <a:r>
              <a:rPr lang="zh-CN" altLang="en-US" sz="2900" kern="0" dirty="0">
                <a:latin typeface="微软雅黑" panose="020B0503020204020204" pitchFamily="34" charset="-122"/>
                <a:ea typeface="微软雅黑" panose="020B0503020204020204" pitchFamily="34" charset="-122"/>
              </a:rPr>
              <a:t>占用率、内存占用率等</a:t>
            </a:r>
            <a:endParaRPr lang="en-US" altLang="zh-CN" sz="2900" kern="0" dirty="0">
              <a:latin typeface="微软雅黑" panose="020B0503020204020204" pitchFamily="34" charset="-122"/>
              <a:ea typeface="微软雅黑" panose="020B0503020204020204" pitchFamily="34" charset="-122"/>
            </a:endParaRPr>
          </a:p>
          <a:p>
            <a:pPr lvl="1" eaLnBrk="1" hangingPunct="1">
              <a:lnSpc>
                <a:spcPct val="150000"/>
              </a:lnSpc>
              <a:defRPr/>
            </a:pPr>
            <a:r>
              <a:rPr lang="zh-CN" altLang="en-US" sz="2900" kern="0" dirty="0">
                <a:latin typeface="微软雅黑" panose="020B0503020204020204" pitchFamily="34" charset="-122"/>
                <a:ea typeface="微软雅黑" panose="020B0503020204020204" pitchFamily="34" charset="-122"/>
              </a:rPr>
              <a:t>存储环境</a:t>
            </a:r>
            <a:r>
              <a:rPr lang="zh-CN" altLang="en-US" sz="2900" kern="0" dirty="0" smtClean="0">
                <a:latin typeface="微软雅黑" panose="020B0503020204020204" pitchFamily="34" charset="-122"/>
                <a:ea typeface="微软雅黑" panose="020B0503020204020204" pitchFamily="34" charset="-122"/>
              </a:rPr>
              <a:t>监管：磁盘</a:t>
            </a:r>
            <a:r>
              <a:rPr lang="zh-CN" altLang="en-US" sz="2900" kern="0" dirty="0">
                <a:latin typeface="微软雅黑" panose="020B0503020204020204" pitchFamily="34" charset="-122"/>
                <a:ea typeface="微软雅黑" panose="020B0503020204020204" pitchFamily="34" charset="-122"/>
              </a:rPr>
              <a:t>总量、已使用空间、磁盘</a:t>
            </a:r>
            <a:r>
              <a:rPr lang="zh-CN" altLang="en-US" sz="2900" kern="0" dirty="0" smtClean="0">
                <a:latin typeface="微软雅黑" panose="020B0503020204020204" pitchFamily="34" charset="-122"/>
                <a:ea typeface="微软雅黑" panose="020B0503020204020204" pitchFamily="34" charset="-122"/>
              </a:rPr>
              <a:t>使用率</a:t>
            </a:r>
            <a:endParaRPr lang="en-US" altLang="zh-CN" sz="2900" kern="0" dirty="0">
              <a:latin typeface="微软雅黑" panose="020B0503020204020204" pitchFamily="34" charset="-122"/>
              <a:ea typeface="微软雅黑" panose="020B0503020204020204" pitchFamily="34" charset="-122"/>
            </a:endParaRPr>
          </a:p>
        </p:txBody>
      </p:sp>
      <p:sp>
        <p:nvSpPr>
          <p:cNvPr id="5" name="TextBox 14"/>
          <p:cNvSpPr txBox="1">
            <a:spLocks/>
          </p:cNvSpPr>
          <p:nvPr/>
        </p:nvSpPr>
        <p:spPr>
          <a:xfrm>
            <a:off x="0" y="23740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科学应用总体信息监管</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24</a:t>
            </a:fld>
            <a:endParaRPr lang="zh-CN" altLang="en-US"/>
          </a:p>
        </p:txBody>
      </p:sp>
    </p:spTree>
    <p:extLst>
      <p:ext uri="{BB962C8B-B14F-4D97-AF65-F5344CB8AC3E}">
        <p14:creationId xmlns:p14="http://schemas.microsoft.com/office/powerpoint/2010/main" val="1354787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图片 45"/>
          <p:cNvPicPr>
            <a:picLocks noChangeAspect="1" noChangeArrowheads="1"/>
          </p:cNvPicPr>
          <p:nvPr/>
        </p:nvPicPr>
        <p:blipFill>
          <a:blip r:embed="rId2">
            <a:extLst>
              <a:ext uri="{28A0092B-C50C-407E-A947-70E740481C1C}">
                <a14:useLocalDpi xmlns:a14="http://schemas.microsoft.com/office/drawing/2010/main" val="0"/>
              </a:ext>
            </a:extLst>
          </a:blip>
          <a:srcRect l="1833" t="731" r="14139" b="-731"/>
          <a:stretch>
            <a:fillRect/>
          </a:stretch>
        </p:blipFill>
        <p:spPr bwMode="auto">
          <a:xfrm>
            <a:off x="0" y="1315373"/>
            <a:ext cx="5989638"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3"/>
          <p:cNvPicPr>
            <a:picLocks noChangeAspect="1" noChangeArrowheads="1"/>
          </p:cNvPicPr>
          <p:nvPr/>
        </p:nvPicPr>
        <p:blipFill>
          <a:blip r:embed="rId3">
            <a:extLst>
              <a:ext uri="{28A0092B-C50C-407E-A947-70E740481C1C}">
                <a14:useLocalDpi xmlns:a14="http://schemas.microsoft.com/office/drawing/2010/main" val="0"/>
              </a:ext>
            </a:extLst>
          </a:blip>
          <a:srcRect l="1270" t="6226" r="20000" b="19276"/>
          <a:stretch>
            <a:fillRect/>
          </a:stretch>
        </p:blipFill>
        <p:spPr bwMode="auto">
          <a:xfrm>
            <a:off x="179512" y="1804988"/>
            <a:ext cx="6899275"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5"/>
          <p:cNvPicPr>
            <a:picLocks noChangeAspect="1" noChangeArrowheads="1"/>
          </p:cNvPicPr>
          <p:nvPr/>
        </p:nvPicPr>
        <p:blipFill>
          <a:blip r:embed="rId4">
            <a:extLst>
              <a:ext uri="{28A0092B-C50C-407E-A947-70E740481C1C}">
                <a14:useLocalDpi xmlns:a14="http://schemas.microsoft.com/office/drawing/2010/main" val="0"/>
              </a:ext>
            </a:extLst>
          </a:blip>
          <a:srcRect t="5945" r="12143" b="10387"/>
          <a:stretch>
            <a:fillRect/>
          </a:stretch>
        </p:blipFill>
        <p:spPr bwMode="auto">
          <a:xfrm>
            <a:off x="468313" y="2349500"/>
            <a:ext cx="706755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804988"/>
            <a:ext cx="6481762" cy="48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4"/>
          <p:cNvSpPr txBox="1">
            <a:spLocks/>
          </p:cNvSpPr>
          <p:nvPr/>
        </p:nvSpPr>
        <p:spPr>
          <a:xfrm>
            <a:off x="0" y="23740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a:solidFill>
                  <a:srgbClr val="800000"/>
                </a:solidFill>
                <a:latin typeface="微软雅黑" panose="020B0503020204020204" pitchFamily="34" charset="-122"/>
                <a:ea typeface="微软雅黑" panose="020B0503020204020204" pitchFamily="34" charset="-122"/>
              </a:rPr>
              <a:t>科学应用总体信息监管系统</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25</a:t>
            </a:fld>
            <a:endParaRPr lang="zh-CN" altLang="en-US"/>
          </a:p>
        </p:txBody>
      </p:sp>
    </p:spTree>
    <p:extLst>
      <p:ext uri="{BB962C8B-B14F-4D97-AF65-F5344CB8AC3E}">
        <p14:creationId xmlns:p14="http://schemas.microsoft.com/office/powerpoint/2010/main" val="412315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ppt_x"/>
                                          </p:val>
                                        </p:tav>
                                        <p:tav tm="100000">
                                          <p:val>
                                            <p:strVal val="#ppt_x"/>
                                          </p:val>
                                        </p:tav>
                                      </p:tavLst>
                                    </p:anim>
                                    <p:anim calcmode="lin" valueType="num">
                                      <p:cBhvr additive="base">
                                        <p:cTn id="8" dur="500" fill="hold"/>
                                        <p:tgtEl>
                                          <p:spTgt spid="1126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43"/>
                                        </p:tgtEl>
                                        <p:attrNameLst>
                                          <p:attrName>style.visibility</p:attrName>
                                        </p:attrNameLst>
                                      </p:cBhvr>
                                      <p:to>
                                        <p:strVal val="visible"/>
                                      </p:to>
                                    </p:set>
                                    <p:anim calcmode="lin" valueType="num">
                                      <p:cBhvr additive="base">
                                        <p:cTn id="13" dur="500" fill="hold"/>
                                        <p:tgtEl>
                                          <p:spTgt spid="112643"/>
                                        </p:tgtEl>
                                        <p:attrNameLst>
                                          <p:attrName>ppt_x</p:attrName>
                                        </p:attrNameLst>
                                      </p:cBhvr>
                                      <p:tavLst>
                                        <p:tav tm="0">
                                          <p:val>
                                            <p:strVal val="#ppt_x"/>
                                          </p:val>
                                        </p:tav>
                                        <p:tav tm="100000">
                                          <p:val>
                                            <p:strVal val="#ppt_x"/>
                                          </p:val>
                                        </p:tav>
                                      </p:tavLst>
                                    </p:anim>
                                    <p:anim calcmode="lin" valueType="num">
                                      <p:cBhvr additive="base">
                                        <p:cTn id="14" dur="500" fill="hold"/>
                                        <p:tgtEl>
                                          <p:spTgt spid="1126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45"/>
                                        </p:tgtEl>
                                        <p:attrNameLst>
                                          <p:attrName>style.visibility</p:attrName>
                                        </p:attrNameLst>
                                      </p:cBhvr>
                                      <p:to>
                                        <p:strVal val="visible"/>
                                      </p:to>
                                    </p:set>
                                    <p:anim calcmode="lin" valueType="num">
                                      <p:cBhvr additive="base">
                                        <p:cTn id="19" dur="500" fill="hold"/>
                                        <p:tgtEl>
                                          <p:spTgt spid="112645"/>
                                        </p:tgtEl>
                                        <p:attrNameLst>
                                          <p:attrName>ppt_x</p:attrName>
                                        </p:attrNameLst>
                                      </p:cBhvr>
                                      <p:tavLst>
                                        <p:tav tm="0">
                                          <p:val>
                                            <p:strVal val="#ppt_x"/>
                                          </p:val>
                                        </p:tav>
                                        <p:tav tm="100000">
                                          <p:val>
                                            <p:strVal val="#ppt_x"/>
                                          </p:val>
                                        </p:tav>
                                      </p:tavLst>
                                    </p:anim>
                                    <p:anim calcmode="lin" valueType="num">
                                      <p:cBhvr additive="base">
                                        <p:cTn id="20" dur="500" fill="hold"/>
                                        <p:tgtEl>
                                          <p:spTgt spid="11264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705"/>
                                        </p:tgtEl>
                                        <p:attrNameLst>
                                          <p:attrName>style.visibility</p:attrName>
                                        </p:attrNameLst>
                                      </p:cBhvr>
                                      <p:to>
                                        <p:strVal val="visible"/>
                                      </p:to>
                                    </p:set>
                                    <p:anim calcmode="lin" valueType="num">
                                      <p:cBhvr additive="base">
                                        <p:cTn id="25" dur="500" fill="hold"/>
                                        <p:tgtEl>
                                          <p:spTgt spid="29705"/>
                                        </p:tgtEl>
                                        <p:attrNameLst>
                                          <p:attrName>ppt_x</p:attrName>
                                        </p:attrNameLst>
                                      </p:cBhvr>
                                      <p:tavLst>
                                        <p:tav tm="0">
                                          <p:val>
                                            <p:strVal val="#ppt_x"/>
                                          </p:val>
                                        </p:tav>
                                        <p:tav tm="100000">
                                          <p:val>
                                            <p:strVal val="#ppt_x"/>
                                          </p:val>
                                        </p:tav>
                                      </p:tavLst>
                                    </p:anim>
                                    <p:anim calcmode="lin" valueType="num">
                                      <p:cBhvr additive="base">
                                        <p:cTn id="26"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内容占位符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44015" y="1052513"/>
            <a:ext cx="8820473"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p:cNvSpPr txBox="1">
            <a:spLocks/>
          </p:cNvSpPr>
          <p:nvPr/>
        </p:nvSpPr>
        <p:spPr>
          <a:xfrm>
            <a:off x="0" y="23740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altLang="zh-CN" b="1" dirty="0">
                <a:solidFill>
                  <a:srgbClr val="800000"/>
                </a:solidFill>
                <a:latin typeface="微软雅黑" panose="020B0503020204020204" pitchFamily="34" charset="-122"/>
                <a:ea typeface="微软雅黑" panose="020B0503020204020204" pitchFamily="34" charset="-122"/>
              </a:rPr>
              <a:t>HXMT</a:t>
            </a:r>
            <a:r>
              <a:rPr lang="zh-CN" altLang="en-US" b="1" dirty="0">
                <a:solidFill>
                  <a:srgbClr val="800000"/>
                </a:solidFill>
                <a:latin typeface="微软雅黑" panose="020B0503020204020204" pitchFamily="34" charset="-122"/>
                <a:ea typeface="微软雅黑" panose="020B0503020204020204" pitchFamily="34" charset="-122"/>
              </a:rPr>
              <a:t>有效载荷性能</a:t>
            </a:r>
            <a:r>
              <a:rPr lang="zh-CN" altLang="en-US" b="1" dirty="0" smtClean="0">
                <a:solidFill>
                  <a:srgbClr val="800000"/>
                </a:solidFill>
                <a:latin typeface="微软雅黑" panose="020B0503020204020204" pitchFamily="34" charset="-122"/>
                <a:ea typeface="微软雅黑" panose="020B0503020204020204" pitchFamily="34" charset="-122"/>
              </a:rPr>
              <a:t>分析实现</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26</a:t>
            </a:fld>
            <a:endParaRPr lang="zh-CN" altLang="en-US"/>
          </a:p>
        </p:txBody>
      </p:sp>
    </p:spTree>
    <p:extLst>
      <p:ext uri="{BB962C8B-B14F-4D97-AF65-F5344CB8AC3E}">
        <p14:creationId xmlns:p14="http://schemas.microsoft.com/office/powerpoint/2010/main" val="929816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a:xfrm>
            <a:off x="363538" y="1156866"/>
            <a:ext cx="8721725" cy="615950"/>
          </a:xfrm>
        </p:spPr>
        <p:txBody>
          <a:bodyPr/>
          <a:lstStyle/>
          <a:p>
            <a:pPr marL="0" indent="0" algn="ctr">
              <a:lnSpc>
                <a:spcPts val="3100"/>
              </a:lnSpc>
              <a:buNone/>
            </a:pPr>
            <a:r>
              <a:rPr lang="zh-CN" altLang="en-US" sz="2200" dirty="0" smtClean="0">
                <a:latin typeface="微软雅黑" panose="020B0503020204020204" pitchFamily="34" charset="-122"/>
                <a:ea typeface="微软雅黑" panose="020B0503020204020204" pitchFamily="34" charset="-122"/>
              </a:rPr>
              <a:t>实现对数据实时处理，实时对载荷性能进行了初步分析</a:t>
            </a:r>
            <a:endParaRPr lang="en-US" altLang="zh-CN" sz="2200" dirty="0" smtClean="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885666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2276475"/>
            <a:ext cx="91440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636838"/>
            <a:ext cx="9144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3" y="2927350"/>
            <a:ext cx="9144001"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6" y="2015381"/>
            <a:ext cx="91313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p:cNvSpPr>
          <p:nvPr/>
        </p:nvSpPr>
        <p:spPr>
          <a:xfrm>
            <a:off x="0" y="23740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有效载荷性能分析软件</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27</a:t>
            </a:fld>
            <a:endParaRPr lang="zh-CN" altLang="en-US"/>
          </a:p>
        </p:txBody>
      </p:sp>
    </p:spTree>
    <p:extLst>
      <p:ext uri="{BB962C8B-B14F-4D97-AF65-F5344CB8AC3E}">
        <p14:creationId xmlns:p14="http://schemas.microsoft.com/office/powerpoint/2010/main" val="1661888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txBox="1">
            <a:spLocks noRot="1" noChangeArrowheads="1"/>
          </p:cNvSpPr>
          <p:nvPr/>
        </p:nvSpPr>
        <p:spPr bwMode="auto">
          <a:xfrm>
            <a:off x="179388" y="908050"/>
            <a:ext cx="8713787"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lvl="1" indent="0" algn="l" eaLnBrk="1" hangingPunct="1">
              <a:lnSpc>
                <a:spcPct val="150000"/>
              </a:lnSpc>
              <a:spcBef>
                <a:spcPct val="20000"/>
              </a:spcBef>
              <a:buClr>
                <a:srgbClr val="0070C0"/>
              </a:buClr>
            </a:pPr>
            <a:r>
              <a:rPr lang="zh-CN" altLang="en-US" sz="2000" dirty="0" smtClean="0">
                <a:latin typeface="Franklin Gothic Book" pitchFamily="34" charset="0"/>
                <a:ea typeface="黑体" panose="02010609060101010101" pitchFamily="49" charset="-122"/>
              </a:rPr>
              <a:t>提供</a:t>
            </a:r>
            <a:r>
              <a:rPr lang="zh-CN" altLang="en-US" sz="2000" dirty="0">
                <a:latin typeface="Franklin Gothic Book" pitchFamily="34" charset="0"/>
                <a:ea typeface="黑体" panose="02010609060101010101" pitchFamily="49" charset="-122"/>
              </a:rPr>
              <a:t>一套时效性较强、使用方便的</a:t>
            </a:r>
            <a:r>
              <a:rPr lang="en-US" altLang="zh-CN" sz="2000" dirty="0">
                <a:latin typeface="Franklin Gothic Book" pitchFamily="34" charset="0"/>
                <a:ea typeface="黑体" panose="02010609060101010101" pitchFamily="49" charset="-122"/>
              </a:rPr>
              <a:t>HXMT</a:t>
            </a:r>
            <a:r>
              <a:rPr lang="zh-CN" altLang="en-US" sz="2000" dirty="0">
                <a:latin typeface="Franklin Gothic Book" pitchFamily="34" charset="0"/>
                <a:ea typeface="黑体" panose="02010609060101010101" pitchFamily="49" charset="-122"/>
              </a:rPr>
              <a:t>远程数据监测系统，科学家或载荷人员可以通过</a:t>
            </a:r>
            <a:r>
              <a:rPr lang="en-US" altLang="zh-CN" sz="2000" dirty="0">
                <a:latin typeface="Franklin Gothic Book" pitchFamily="34" charset="0"/>
                <a:ea typeface="黑体" panose="02010609060101010101" pitchFamily="49" charset="-122"/>
              </a:rPr>
              <a:t>web</a:t>
            </a:r>
            <a:r>
              <a:rPr lang="zh-CN" altLang="en-US" sz="2000" dirty="0">
                <a:latin typeface="Franklin Gothic Book" pitchFamily="34" charset="0"/>
                <a:ea typeface="黑体" panose="02010609060101010101" pitchFamily="49" charset="-122"/>
              </a:rPr>
              <a:t>界面快捷查看载荷工作状态和</a:t>
            </a:r>
            <a:r>
              <a:rPr lang="zh-CN" altLang="en-US" sz="2000" dirty="0" smtClean="0">
                <a:latin typeface="Franklin Gothic Book" pitchFamily="34" charset="0"/>
                <a:ea typeface="黑体" panose="02010609060101010101" pitchFamily="49" charset="-122"/>
              </a:rPr>
              <a:t>性能</a:t>
            </a:r>
            <a:endParaRPr lang="en-US" altLang="zh-CN" sz="2000" dirty="0">
              <a:latin typeface="Franklin Gothic Book" pitchFamily="34" charset="0"/>
              <a:ea typeface="黑体" panose="02010609060101010101" pitchFamily="49" charset="-122"/>
            </a:endParaRPr>
          </a:p>
        </p:txBody>
      </p:sp>
      <p:graphicFrame>
        <p:nvGraphicFramePr>
          <p:cNvPr id="21509" name="对象 1"/>
          <p:cNvGraphicFramePr>
            <a:graphicFrameLocks noChangeAspect="1"/>
          </p:cNvGraphicFramePr>
          <p:nvPr>
            <p:extLst>
              <p:ext uri="{D42A27DB-BD31-4B8C-83A1-F6EECF244321}">
                <p14:modId xmlns:p14="http://schemas.microsoft.com/office/powerpoint/2010/main" val="4253808505"/>
              </p:ext>
            </p:extLst>
          </p:nvPr>
        </p:nvGraphicFramePr>
        <p:xfrm>
          <a:off x="1006302" y="1988841"/>
          <a:ext cx="7022082" cy="4653086"/>
        </p:xfrm>
        <a:graphic>
          <a:graphicData uri="http://schemas.openxmlformats.org/presentationml/2006/ole">
            <mc:AlternateContent xmlns:mc="http://schemas.openxmlformats.org/markup-compatibility/2006">
              <mc:Choice xmlns:v="urn:schemas-microsoft-com:vml" Requires="v">
                <p:oleObj spid="_x0000_s74816" name="Visio" r:id="rId4" imgW="8504325" imgH="6767280" progId="Visio.Drawing.11">
                  <p:embed/>
                </p:oleObj>
              </mc:Choice>
              <mc:Fallback>
                <p:oleObj name="Visio" r:id="rId4" imgW="8504325" imgH="676728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302" y="1988841"/>
                        <a:ext cx="7022082" cy="4653086"/>
                      </a:xfrm>
                      <a:prstGeom prst="rect">
                        <a:avLst/>
                      </a:prstGeom>
                      <a:noFill/>
                      <a:ln>
                        <a:noFill/>
                      </a:ln>
                    </p:spPr>
                  </p:pic>
                </p:oleObj>
              </mc:Fallback>
            </mc:AlternateContent>
          </a:graphicData>
        </a:graphic>
      </p:graphicFrame>
      <p:sp>
        <p:nvSpPr>
          <p:cNvPr id="6" name="TextBox 14"/>
          <p:cNvSpPr txBox="1">
            <a:spLocks/>
          </p:cNvSpPr>
          <p:nvPr/>
        </p:nvSpPr>
        <p:spPr>
          <a:xfrm>
            <a:off x="0" y="23740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基于</a:t>
            </a:r>
            <a:r>
              <a:rPr lang="en-US" altLang="zh-CN" b="1" dirty="0" smtClean="0">
                <a:solidFill>
                  <a:srgbClr val="800000"/>
                </a:solidFill>
                <a:latin typeface="微软雅黑" panose="020B0503020204020204" pitchFamily="34" charset="-122"/>
                <a:ea typeface="微软雅黑" panose="020B0503020204020204" pitchFamily="34" charset="-122"/>
              </a:rPr>
              <a:t>Web</a:t>
            </a:r>
            <a:r>
              <a:rPr lang="zh-CN" altLang="en-US" b="1" dirty="0" smtClean="0">
                <a:solidFill>
                  <a:srgbClr val="800000"/>
                </a:solidFill>
                <a:latin typeface="微软雅黑" panose="020B0503020204020204" pitchFamily="34" charset="-122"/>
                <a:ea typeface="微软雅黑" panose="020B0503020204020204" pitchFamily="34" charset="-122"/>
              </a:rPr>
              <a:t>的远程监测系统</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28</a:t>
            </a:fld>
            <a:endParaRPr lang="zh-CN" altLang="en-US"/>
          </a:p>
        </p:txBody>
      </p:sp>
    </p:spTree>
    <p:extLst>
      <p:ext uri="{BB962C8B-B14F-4D97-AF65-F5344CB8AC3E}">
        <p14:creationId xmlns:p14="http://schemas.microsoft.com/office/powerpoint/2010/main" val="72345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1"/>
          </p:nvPr>
        </p:nvSpPr>
        <p:spPr>
          <a:xfrm>
            <a:off x="238125" y="1073150"/>
            <a:ext cx="8229600" cy="4857750"/>
          </a:xfrm>
        </p:spPr>
        <p:txBody>
          <a:bodyPr/>
          <a:lstStyle/>
          <a:p>
            <a:pPr eaLnBrk="1" hangingPunct="1"/>
            <a:r>
              <a:rPr lang="zh-CN" altLang="en-US" smtClean="0"/>
              <a:t>发布了</a:t>
            </a:r>
            <a:r>
              <a:rPr lang="en-US" altLang="zh-CN" smtClean="0"/>
              <a:t>v1.0</a:t>
            </a:r>
            <a:r>
              <a:rPr lang="zh-CN" altLang="en-US" smtClean="0"/>
              <a:t>版本</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700213"/>
            <a:ext cx="9075737"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11"/>
          <p:cNvPicPr>
            <a:picLocks noChangeAspect="1" noChangeArrowheads="1"/>
          </p:cNvPicPr>
          <p:nvPr/>
        </p:nvPicPr>
        <p:blipFill>
          <a:blip r:embed="rId4">
            <a:extLst>
              <a:ext uri="{28A0092B-C50C-407E-A947-70E740481C1C}">
                <a14:useLocalDpi xmlns:a14="http://schemas.microsoft.com/office/drawing/2010/main" val="0"/>
              </a:ext>
            </a:extLst>
          </a:blip>
          <a:srcRect l="20132" t="11388" r="20993" b="35057"/>
          <a:stretch>
            <a:fillRect/>
          </a:stretch>
        </p:blipFill>
        <p:spPr bwMode="auto">
          <a:xfrm>
            <a:off x="96838" y="1916113"/>
            <a:ext cx="9058275" cy="44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124075"/>
            <a:ext cx="90043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38" y="2157413"/>
            <a:ext cx="9015412"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63" y="1023938"/>
            <a:ext cx="8496300" cy="583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438" y="995363"/>
            <a:ext cx="788035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p:cNvPicPr>
            <a:picLocks noChangeAspect="1" noChangeArrowheads="1"/>
          </p:cNvPicPr>
          <p:nvPr/>
        </p:nvPicPr>
        <p:blipFill>
          <a:blip r:embed="rId9">
            <a:extLst>
              <a:ext uri="{28A0092B-C50C-407E-A947-70E740481C1C}">
                <a14:useLocalDpi xmlns:a14="http://schemas.microsoft.com/office/drawing/2010/main" val="0"/>
              </a:ext>
            </a:extLst>
          </a:blip>
          <a:srcRect b="3484"/>
          <a:stretch>
            <a:fillRect/>
          </a:stretch>
        </p:blipFill>
        <p:spPr bwMode="auto">
          <a:xfrm>
            <a:off x="-7218" y="1161187"/>
            <a:ext cx="9094787"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4"/>
          <p:cNvSpPr txBox="1">
            <a:spLocks/>
          </p:cNvSpPr>
          <p:nvPr/>
        </p:nvSpPr>
        <p:spPr>
          <a:xfrm>
            <a:off x="0" y="23740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基于</a:t>
            </a:r>
            <a:r>
              <a:rPr lang="en-US" altLang="zh-CN" b="1" dirty="0" smtClean="0">
                <a:solidFill>
                  <a:srgbClr val="800000"/>
                </a:solidFill>
                <a:latin typeface="微软雅黑" panose="020B0503020204020204" pitchFamily="34" charset="-122"/>
                <a:ea typeface="微软雅黑" panose="020B0503020204020204" pitchFamily="34" charset="-122"/>
              </a:rPr>
              <a:t>Web</a:t>
            </a:r>
            <a:r>
              <a:rPr lang="zh-CN" altLang="en-US" b="1" dirty="0" smtClean="0">
                <a:solidFill>
                  <a:srgbClr val="800000"/>
                </a:solidFill>
                <a:latin typeface="微软雅黑" panose="020B0503020204020204" pitchFamily="34" charset="-122"/>
                <a:ea typeface="微软雅黑" panose="020B0503020204020204" pitchFamily="34" charset="-122"/>
              </a:rPr>
              <a:t>的远程监测系统</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pPr/>
              <a:t>29</a:t>
            </a:fld>
            <a:endParaRPr lang="zh-CN" altLang="en-US"/>
          </a:p>
        </p:txBody>
      </p:sp>
    </p:spTree>
    <p:extLst>
      <p:ext uri="{BB962C8B-B14F-4D97-AF65-F5344CB8AC3E}">
        <p14:creationId xmlns:p14="http://schemas.microsoft.com/office/powerpoint/2010/main" val="2562465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63"/>
                                        </p:tgtEl>
                                        <p:attrNameLst>
                                          <p:attrName>style.visibility</p:attrName>
                                        </p:attrNameLst>
                                      </p:cBhvr>
                                      <p:to>
                                        <p:strVal val="visible"/>
                                      </p:to>
                                    </p:set>
                                    <p:anim calcmode="lin" valueType="num">
                                      <p:cBhvr additive="base">
                                        <p:cTn id="13" dur="500" fill="hold"/>
                                        <p:tgtEl>
                                          <p:spTgt spid="23563"/>
                                        </p:tgtEl>
                                        <p:attrNameLst>
                                          <p:attrName>ppt_x</p:attrName>
                                        </p:attrNameLst>
                                      </p:cBhvr>
                                      <p:tavLst>
                                        <p:tav tm="0">
                                          <p:val>
                                            <p:strVal val="#ppt_x"/>
                                          </p:val>
                                        </p:tav>
                                        <p:tav tm="100000">
                                          <p:val>
                                            <p:strVal val="#ppt_x"/>
                                          </p:val>
                                        </p:tav>
                                      </p:tavLst>
                                    </p:anim>
                                    <p:anim calcmode="lin" valueType="num">
                                      <p:cBhvr additive="base">
                                        <p:cTn id="14"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64"/>
                                        </p:tgtEl>
                                        <p:attrNameLst>
                                          <p:attrName>style.visibility</p:attrName>
                                        </p:attrNameLst>
                                      </p:cBhvr>
                                      <p:to>
                                        <p:strVal val="visible"/>
                                      </p:to>
                                    </p:set>
                                    <p:anim calcmode="lin" valueType="num">
                                      <p:cBhvr additive="base">
                                        <p:cTn id="19" dur="500" fill="hold"/>
                                        <p:tgtEl>
                                          <p:spTgt spid="23564"/>
                                        </p:tgtEl>
                                        <p:attrNameLst>
                                          <p:attrName>ppt_x</p:attrName>
                                        </p:attrNameLst>
                                      </p:cBhvr>
                                      <p:tavLst>
                                        <p:tav tm="0">
                                          <p:val>
                                            <p:strVal val="#ppt_x"/>
                                          </p:val>
                                        </p:tav>
                                        <p:tav tm="100000">
                                          <p:val>
                                            <p:strVal val="#ppt_x"/>
                                          </p:val>
                                        </p:tav>
                                      </p:tavLst>
                                    </p:anim>
                                    <p:anim calcmode="lin" valueType="num">
                                      <p:cBhvr additive="base">
                                        <p:cTn id="20" dur="500" fill="hold"/>
                                        <p:tgtEl>
                                          <p:spTgt spid="2356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65"/>
                                        </p:tgtEl>
                                        <p:attrNameLst>
                                          <p:attrName>style.visibility</p:attrName>
                                        </p:attrNameLst>
                                      </p:cBhvr>
                                      <p:to>
                                        <p:strVal val="visible"/>
                                      </p:to>
                                    </p:set>
                                    <p:anim calcmode="lin" valueType="num">
                                      <p:cBhvr additive="base">
                                        <p:cTn id="25" dur="500" fill="hold"/>
                                        <p:tgtEl>
                                          <p:spTgt spid="23565"/>
                                        </p:tgtEl>
                                        <p:attrNameLst>
                                          <p:attrName>ppt_x</p:attrName>
                                        </p:attrNameLst>
                                      </p:cBhvr>
                                      <p:tavLst>
                                        <p:tav tm="0">
                                          <p:val>
                                            <p:strVal val="#ppt_x"/>
                                          </p:val>
                                        </p:tav>
                                        <p:tav tm="100000">
                                          <p:val>
                                            <p:strVal val="#ppt_x"/>
                                          </p:val>
                                        </p:tav>
                                      </p:tavLst>
                                    </p:anim>
                                    <p:anim calcmode="lin" valueType="num">
                                      <p:cBhvr additive="base">
                                        <p:cTn id="26" dur="500" fill="hold"/>
                                        <p:tgtEl>
                                          <p:spTgt spid="2356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3566"/>
                                        </p:tgtEl>
                                        <p:attrNameLst>
                                          <p:attrName>style.visibility</p:attrName>
                                        </p:attrNameLst>
                                      </p:cBhvr>
                                      <p:to>
                                        <p:strVal val="visible"/>
                                      </p:to>
                                    </p:set>
                                    <p:anim calcmode="lin" valueType="num">
                                      <p:cBhvr additive="base">
                                        <p:cTn id="37" dur="500" fill="hold"/>
                                        <p:tgtEl>
                                          <p:spTgt spid="23566"/>
                                        </p:tgtEl>
                                        <p:attrNameLst>
                                          <p:attrName>ppt_x</p:attrName>
                                        </p:attrNameLst>
                                      </p:cBhvr>
                                      <p:tavLst>
                                        <p:tav tm="0">
                                          <p:val>
                                            <p:strVal val="#ppt_x"/>
                                          </p:val>
                                        </p:tav>
                                        <p:tav tm="100000">
                                          <p:val>
                                            <p:strVal val="#ppt_x"/>
                                          </p:val>
                                        </p:tav>
                                      </p:tavLst>
                                    </p:anim>
                                    <p:anim calcmode="lin" valueType="num">
                                      <p:cBhvr additive="base">
                                        <p:cTn id="38" dur="500" fill="hold"/>
                                        <p:tgtEl>
                                          <p:spTgt spid="2356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spcBef>
                <a:spcPts val="0"/>
              </a:spcBef>
              <a:defRPr/>
            </a:pPr>
            <a:r>
              <a:rPr lang="zh-CN" altLang="en-US" b="1" dirty="0">
                <a:solidFill>
                  <a:schemeClr val="tx2">
                    <a:lumMod val="75000"/>
                  </a:schemeClr>
                </a:solidFill>
                <a:latin typeface="微软雅黑" panose="020B0503020204020204" pitchFamily="34" charset="-122"/>
                <a:ea typeface="微软雅黑" panose="020B0503020204020204" pitchFamily="34" charset="-122"/>
                <a:cs typeface="+mn-cs"/>
              </a:rPr>
              <a:t>一、慧眼</a:t>
            </a:r>
            <a:r>
              <a:rPr lang="en-US" altLang="zh-CN" b="1" dirty="0">
                <a:solidFill>
                  <a:schemeClr val="tx2">
                    <a:lumMod val="75000"/>
                  </a:schemeClr>
                </a:solidFill>
                <a:latin typeface="微软雅黑" panose="020B0503020204020204" pitchFamily="34" charset="-122"/>
                <a:ea typeface="微软雅黑" panose="020B0503020204020204" pitchFamily="34" charset="-122"/>
                <a:cs typeface="+mn-cs"/>
              </a:rPr>
              <a:t>-HXMT</a:t>
            </a:r>
            <a:r>
              <a:rPr lang="zh-CN" altLang="en-US" b="1" dirty="0">
                <a:solidFill>
                  <a:schemeClr val="tx2">
                    <a:lumMod val="75000"/>
                  </a:schemeClr>
                </a:solidFill>
                <a:latin typeface="微软雅黑" panose="020B0503020204020204" pitchFamily="34" charset="-122"/>
                <a:ea typeface="微软雅黑" panose="020B0503020204020204" pitchFamily="34" charset="-122"/>
                <a:cs typeface="+mn-cs"/>
              </a:rPr>
              <a:t>简介</a:t>
            </a:r>
          </a:p>
        </p:txBody>
      </p:sp>
      <p:sp>
        <p:nvSpPr>
          <p:cNvPr id="3" name="内容占位符 2"/>
          <p:cNvSpPr>
            <a:spLocks noGrp="1"/>
          </p:cNvSpPr>
          <p:nvPr>
            <p:ph idx="1"/>
          </p:nvPr>
        </p:nvSpPr>
        <p:spPr/>
        <p:txBody>
          <a:bodyPr>
            <a:normAutofit/>
          </a:bodyPr>
          <a:lstStyle/>
          <a:p>
            <a:pPr marL="68263" indent="466725">
              <a:lnSpc>
                <a:spcPct val="150000"/>
              </a:lnSpc>
              <a:buClr>
                <a:srgbClr val="FFC000"/>
              </a:buClr>
              <a:buNone/>
            </a:pPr>
            <a:r>
              <a:rPr lang="zh-CN" altLang="zh-CN" b="1" dirty="0">
                <a:latin typeface="微软雅黑" panose="020B0503020204020204" pitchFamily="34" charset="-122"/>
                <a:ea typeface="微软雅黑" panose="020B0503020204020204" pitchFamily="34" charset="-122"/>
              </a:rPr>
              <a:t>硬</a:t>
            </a:r>
            <a:r>
              <a:rPr lang="en-US" altLang="zh-CN" b="1" dirty="0">
                <a:latin typeface="微软雅黑" panose="020B0503020204020204" pitchFamily="34" charset="-122"/>
                <a:ea typeface="微软雅黑" panose="020B0503020204020204" pitchFamily="34" charset="-122"/>
              </a:rPr>
              <a:t>X</a:t>
            </a:r>
            <a:r>
              <a:rPr lang="zh-CN" altLang="zh-CN" b="1" dirty="0">
                <a:latin typeface="微软雅黑" panose="020B0503020204020204" pitchFamily="34" charset="-122"/>
                <a:ea typeface="微软雅黑" panose="020B0503020204020204" pitchFamily="34" charset="-122"/>
              </a:rPr>
              <a:t>射线调制望远镜（</a:t>
            </a:r>
            <a:r>
              <a:rPr lang="en-US" altLang="zh-CN" b="1" dirty="0">
                <a:latin typeface="微软雅黑" panose="020B0503020204020204" pitchFamily="34" charset="-122"/>
                <a:ea typeface="微软雅黑" panose="020B0503020204020204" pitchFamily="34" charset="-122"/>
              </a:rPr>
              <a:t>Hard X-ray Modulation Telescope</a:t>
            </a:r>
            <a:r>
              <a:rPr lang="zh-CN" altLang="zh-CN" b="1" dirty="0">
                <a:latin typeface="微软雅黑" panose="020B0503020204020204" pitchFamily="34" charset="-122"/>
                <a:ea typeface="微软雅黑" panose="020B0503020204020204" pitchFamily="34" charset="-122"/>
              </a:rPr>
              <a:t>，简称</a:t>
            </a:r>
            <a:r>
              <a:rPr lang="en-US" altLang="zh-CN" b="1" dirty="0">
                <a:latin typeface="微软雅黑" panose="020B0503020204020204" pitchFamily="34" charset="-122"/>
                <a:ea typeface="微软雅黑" panose="020B0503020204020204" pitchFamily="34" charset="-122"/>
              </a:rPr>
              <a:t>HXMT</a:t>
            </a:r>
            <a:r>
              <a:rPr lang="zh-CN" altLang="zh-CN" b="1" dirty="0">
                <a:latin typeface="微软雅黑" panose="020B0503020204020204" pitchFamily="34" charset="-122"/>
                <a:ea typeface="微软雅黑" panose="020B0503020204020204" pitchFamily="34" charset="-122"/>
              </a:rPr>
              <a:t>）卫星是我国首颗</a:t>
            </a:r>
            <a:r>
              <a:rPr lang="en-US" altLang="zh-CN" b="1" dirty="0">
                <a:latin typeface="微软雅黑" panose="020B0503020204020204" pitchFamily="34" charset="-122"/>
                <a:ea typeface="微软雅黑" panose="020B0503020204020204" pitchFamily="34" charset="-122"/>
              </a:rPr>
              <a:t>X</a:t>
            </a:r>
            <a:r>
              <a:rPr lang="zh-CN" altLang="zh-CN" b="1" dirty="0">
                <a:latin typeface="微软雅黑" panose="020B0503020204020204" pitchFamily="34" charset="-122"/>
                <a:ea typeface="微软雅黑" panose="020B0503020204020204" pitchFamily="34" charset="-122"/>
              </a:rPr>
              <a:t>射线天文卫星，由国家航天局和中国科学院共同资助。</a:t>
            </a:r>
            <a:r>
              <a:rPr lang="en-US" altLang="zh-CN" b="1" dirty="0">
                <a:latin typeface="微软雅黑" panose="020B0503020204020204" pitchFamily="34" charset="-122"/>
                <a:ea typeface="微软雅黑" panose="020B0503020204020204" pitchFamily="34" charset="-122"/>
              </a:rPr>
              <a:t>HXMT</a:t>
            </a:r>
            <a:r>
              <a:rPr lang="zh-CN" altLang="zh-CN" b="1" dirty="0">
                <a:latin typeface="微软雅黑" panose="020B0503020204020204" pitchFamily="34" charset="-122"/>
                <a:ea typeface="微软雅黑" panose="020B0503020204020204" pitchFamily="34" charset="-122"/>
              </a:rPr>
              <a:t>覆盖</a:t>
            </a:r>
            <a:r>
              <a:rPr lang="en-US" altLang="zh-CN" b="1" dirty="0">
                <a:latin typeface="微软雅黑" panose="020B0503020204020204" pitchFamily="34" charset="-122"/>
                <a:ea typeface="微软雅黑" panose="020B0503020204020204" pitchFamily="34" charset="-122"/>
              </a:rPr>
              <a:t>1-250 </a:t>
            </a:r>
            <a:r>
              <a:rPr lang="en-US" altLang="zh-CN" b="1" dirty="0" err="1">
                <a:latin typeface="微软雅黑" panose="020B0503020204020204" pitchFamily="34" charset="-122"/>
                <a:ea typeface="微软雅黑" panose="020B0503020204020204" pitchFamily="34" charset="-122"/>
              </a:rPr>
              <a:t>keV</a:t>
            </a:r>
            <a:r>
              <a:rPr lang="zh-CN" altLang="zh-CN" b="1" dirty="0">
                <a:latin typeface="微软雅黑" panose="020B0503020204020204" pitchFamily="34" charset="-122"/>
                <a:ea typeface="微软雅黑" panose="020B0503020204020204" pitchFamily="34" charset="-122"/>
              </a:rPr>
              <a:t>的能段，具有大天区和大有效面积巡天能力和高精度的定点观测能力，于</a:t>
            </a:r>
            <a:r>
              <a:rPr lang="en-US" altLang="zh-CN" b="1" dirty="0">
                <a:latin typeface="微软雅黑" panose="020B0503020204020204" pitchFamily="34" charset="-122"/>
                <a:ea typeface="微软雅黑" panose="020B0503020204020204" pitchFamily="34" charset="-122"/>
              </a:rPr>
              <a:t>2017</a:t>
            </a:r>
            <a:r>
              <a:rPr lang="zh-CN" altLang="zh-CN" b="1" dirty="0">
                <a:latin typeface="微软雅黑" panose="020B0503020204020204" pitchFamily="34" charset="-122"/>
                <a:ea typeface="微软雅黑" panose="020B0503020204020204" pitchFamily="34" charset="-122"/>
              </a:rPr>
              <a:t>年</a:t>
            </a:r>
            <a:r>
              <a:rPr lang="en-US" altLang="zh-CN" b="1" dirty="0">
                <a:latin typeface="微软雅黑" panose="020B0503020204020204" pitchFamily="34" charset="-122"/>
                <a:ea typeface="微软雅黑" panose="020B0503020204020204" pitchFamily="34" charset="-122"/>
              </a:rPr>
              <a:t>6</a:t>
            </a:r>
            <a:r>
              <a:rPr lang="zh-CN" altLang="zh-CN" b="1" dirty="0">
                <a:latin typeface="微软雅黑" panose="020B0503020204020204" pitchFamily="34" charset="-122"/>
                <a:ea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rPr>
              <a:t>15</a:t>
            </a:r>
            <a:r>
              <a:rPr lang="zh-CN" altLang="en-US" b="1" dirty="0">
                <a:latin typeface="微软雅黑" panose="020B0503020204020204" pitchFamily="34" charset="-122"/>
                <a:ea typeface="微软雅黑" panose="020B0503020204020204" pitchFamily="34" charset="-122"/>
              </a:rPr>
              <a:t>日于酒泉基地</a:t>
            </a:r>
            <a:r>
              <a:rPr lang="zh-CN" altLang="zh-CN" b="1" dirty="0">
                <a:latin typeface="微软雅黑" panose="020B0503020204020204" pitchFamily="34" charset="-122"/>
                <a:ea typeface="微软雅黑" panose="020B0503020204020204" pitchFamily="34" charset="-122"/>
              </a:rPr>
              <a:t>发射</a:t>
            </a:r>
            <a:r>
              <a:rPr lang="zh-CN" altLang="en-US" b="1" dirty="0">
                <a:latin typeface="微软雅黑" panose="020B0503020204020204" pitchFamily="34" charset="-122"/>
                <a:ea typeface="微软雅黑" panose="020B0503020204020204" pitchFamily="34" charset="-122"/>
              </a:rPr>
              <a:t>升空</a:t>
            </a:r>
            <a:r>
              <a:rPr lang="zh-CN" altLang="zh-CN"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marL="68263" indent="466725">
              <a:lnSpc>
                <a:spcPct val="150000"/>
              </a:lnSpc>
              <a:buClr>
                <a:srgbClr val="FFC000"/>
              </a:buClr>
              <a:buNone/>
            </a:pPr>
            <a:r>
              <a:rPr lang="en-US" altLang="zh-CN" b="1" dirty="0">
                <a:latin typeface="微软雅黑" panose="020B0503020204020204" pitchFamily="34" charset="-122"/>
                <a:ea typeface="微软雅黑" panose="020B0503020204020204" pitchFamily="34" charset="-122"/>
              </a:rPr>
              <a:t>HXMT</a:t>
            </a:r>
            <a:r>
              <a:rPr lang="zh-CN" altLang="zh-CN" b="1" dirty="0">
                <a:latin typeface="微软雅黑" panose="020B0503020204020204" pitchFamily="34" charset="-122"/>
                <a:ea typeface="微软雅黑" panose="020B0503020204020204" pitchFamily="34" charset="-122"/>
              </a:rPr>
              <a:t>卫星由卫星平台和有效载荷构成，有效载荷分系统主要包括三种望远镜：高能</a:t>
            </a:r>
            <a:r>
              <a:rPr lang="en-US" altLang="zh-CN" b="1" dirty="0">
                <a:latin typeface="微软雅黑" panose="020B0503020204020204" pitchFamily="34" charset="-122"/>
                <a:ea typeface="微软雅黑" panose="020B0503020204020204" pitchFamily="34" charset="-122"/>
              </a:rPr>
              <a:t>X</a:t>
            </a:r>
            <a:r>
              <a:rPr lang="zh-CN" altLang="zh-CN" b="1" dirty="0">
                <a:latin typeface="微软雅黑" panose="020B0503020204020204" pitchFamily="34" charset="-122"/>
                <a:ea typeface="微软雅黑" panose="020B0503020204020204" pitchFamily="34" charset="-122"/>
              </a:rPr>
              <a:t>射线望远镜、中能</a:t>
            </a:r>
            <a:r>
              <a:rPr lang="en-US" altLang="zh-CN" b="1" dirty="0">
                <a:latin typeface="微软雅黑" panose="020B0503020204020204" pitchFamily="34" charset="-122"/>
                <a:ea typeface="微软雅黑" panose="020B0503020204020204" pitchFamily="34" charset="-122"/>
              </a:rPr>
              <a:t>X</a:t>
            </a:r>
            <a:r>
              <a:rPr lang="zh-CN" altLang="zh-CN" b="1" dirty="0">
                <a:latin typeface="微软雅黑" panose="020B0503020204020204" pitchFamily="34" charset="-122"/>
                <a:ea typeface="微软雅黑" panose="020B0503020204020204" pitchFamily="34" charset="-122"/>
              </a:rPr>
              <a:t>射线望远镜、低能</a:t>
            </a:r>
            <a:r>
              <a:rPr lang="en-US" altLang="zh-CN" b="1" dirty="0">
                <a:latin typeface="微软雅黑" panose="020B0503020204020204" pitchFamily="34" charset="-122"/>
                <a:ea typeface="微软雅黑" panose="020B0503020204020204" pitchFamily="34" charset="-122"/>
              </a:rPr>
              <a:t>X</a:t>
            </a:r>
            <a:r>
              <a:rPr lang="zh-CN" altLang="zh-CN" b="1" dirty="0">
                <a:latin typeface="微软雅黑" panose="020B0503020204020204" pitchFamily="34" charset="-122"/>
                <a:ea typeface="微软雅黑" panose="020B0503020204020204" pitchFamily="34" charset="-122"/>
              </a:rPr>
              <a:t>射线望远镜。</a:t>
            </a:r>
            <a:endParaRPr lang="zh-CN" altLang="en-US" b="1" dirty="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a:t>
            </a:fld>
            <a:endParaRPr lang="zh-CN" altLang="en-US"/>
          </a:p>
        </p:txBody>
      </p:sp>
    </p:spTree>
    <p:extLst>
      <p:ext uri="{BB962C8B-B14F-4D97-AF65-F5344CB8AC3E}">
        <p14:creationId xmlns:p14="http://schemas.microsoft.com/office/powerpoint/2010/main" val="208661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内容占位符 2"/>
          <p:cNvSpPr>
            <a:spLocks noGrp="1"/>
          </p:cNvSpPr>
          <p:nvPr>
            <p:ph idx="1"/>
          </p:nvPr>
        </p:nvSpPr>
        <p:spPr>
          <a:xfrm>
            <a:off x="457200" y="1268413"/>
            <a:ext cx="8229600" cy="4857750"/>
          </a:xfrm>
        </p:spPr>
        <p:txBody>
          <a:bodyPr/>
          <a:lstStyle/>
          <a:p>
            <a:endParaRPr lang="zh-CN" altLang="en-US"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64580"/>
            <a:ext cx="8964612" cy="536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基于</a:t>
            </a:r>
            <a:r>
              <a:rPr lang="en-US" altLang="zh-CN" b="1" dirty="0" smtClean="0">
                <a:solidFill>
                  <a:srgbClr val="800000"/>
                </a:solidFill>
                <a:latin typeface="微软雅黑" panose="020B0503020204020204" pitchFamily="34" charset="-122"/>
                <a:ea typeface="微软雅黑" panose="020B0503020204020204" pitchFamily="34" charset="-122"/>
              </a:rPr>
              <a:t>Web</a:t>
            </a:r>
            <a:r>
              <a:rPr lang="zh-CN" altLang="en-US" b="1" dirty="0" smtClean="0">
                <a:solidFill>
                  <a:srgbClr val="800000"/>
                </a:solidFill>
                <a:latin typeface="微软雅黑" panose="020B0503020204020204" pitchFamily="34" charset="-122"/>
                <a:ea typeface="微软雅黑" panose="020B0503020204020204" pitchFamily="34" charset="-122"/>
              </a:rPr>
              <a:t>的远程监测系统</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30</a:t>
            </a:fld>
            <a:endParaRPr lang="zh-CN" altLang="en-US"/>
          </a:p>
        </p:txBody>
      </p:sp>
    </p:spTree>
    <p:extLst>
      <p:ext uri="{BB962C8B-B14F-4D97-AF65-F5344CB8AC3E}">
        <p14:creationId xmlns:p14="http://schemas.microsoft.com/office/powerpoint/2010/main" val="1741044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68760"/>
            <a:ext cx="8229600" cy="5208240"/>
          </a:xfrm>
        </p:spPr>
        <p:txBody>
          <a:bodyPr/>
          <a:lstStyle/>
          <a:p>
            <a:pPr marL="0" indent="0">
              <a:lnSpc>
                <a:spcPct val="114000"/>
              </a:lnSpc>
              <a:buNone/>
            </a:pPr>
            <a:r>
              <a:rPr lang="zh-CN" altLang="en-US" b="1" dirty="0" smtClean="0">
                <a:latin typeface="微软雅黑" panose="020B0503020204020204" pitchFamily="34" charset="-122"/>
                <a:ea typeface="微软雅黑" panose="020B0503020204020204" pitchFamily="34" charset="-122"/>
              </a:rPr>
              <a:t>随着数据采集能力的提升和实验数据的积累，对实验数据处理、分析和综合、结构和规律挖掘、过程模拟等方面都产生了巨大的变革需求，计算、存储、算法实现、数值模拟都有巨大的发展，需要科学研究人员和计算专业人员紧密结合，共同处理面临的挑战。</a:t>
            </a:r>
            <a:endParaRPr lang="en-US" altLang="zh-CN" b="1" dirty="0" smtClean="0">
              <a:latin typeface="微软雅黑" panose="020B0503020204020204" pitchFamily="34" charset="-122"/>
              <a:ea typeface="微软雅黑" panose="020B0503020204020204" pitchFamily="34" charset="-122"/>
            </a:endParaRPr>
          </a:p>
          <a:p>
            <a:pPr marL="0" indent="0">
              <a:lnSpc>
                <a:spcPct val="114000"/>
              </a:lnSpc>
              <a:buNone/>
            </a:pPr>
            <a:endParaRPr lang="en-US" altLang="zh-CN" b="1" dirty="0" smtClean="0">
              <a:latin typeface="微软雅黑" panose="020B0503020204020204" pitchFamily="34" charset="-122"/>
              <a:ea typeface="微软雅黑" panose="020B0503020204020204" pitchFamily="34" charset="-122"/>
            </a:endParaRPr>
          </a:p>
          <a:p>
            <a:pPr marL="0" indent="0">
              <a:lnSpc>
                <a:spcPct val="114000"/>
              </a:lnSpc>
              <a:buNone/>
            </a:pPr>
            <a:r>
              <a:rPr lang="zh-CN" altLang="en-US" b="1" dirty="0" smtClean="0">
                <a:latin typeface="微软雅黑" panose="020B0503020204020204" pitchFamily="34" charset="-122"/>
                <a:ea typeface="微软雅黑" panose="020B0503020204020204" pitchFamily="34" charset="-122"/>
              </a:rPr>
              <a:t>简单介绍</a:t>
            </a:r>
            <a:r>
              <a:rPr lang="en-US" altLang="zh-CN" b="1" dirty="0" smtClean="0">
                <a:latin typeface="微软雅黑" panose="020B0503020204020204" pitchFamily="34" charset="-122"/>
                <a:ea typeface="微软雅黑" panose="020B0503020204020204" pitchFamily="34" charset="-122"/>
              </a:rPr>
              <a:t>HXMT</a:t>
            </a:r>
            <a:r>
              <a:rPr lang="zh-CN" altLang="en-US" b="1" dirty="0" smtClean="0">
                <a:latin typeface="微软雅黑" panose="020B0503020204020204" pitchFamily="34" charset="-122"/>
                <a:ea typeface="微软雅黑" panose="020B0503020204020204" pitchFamily="34" charset="-122"/>
              </a:rPr>
              <a:t>相关的研究和计算需求：</a:t>
            </a:r>
            <a:endParaRPr lang="en-US" altLang="zh-CN" b="1" dirty="0" smtClean="0">
              <a:latin typeface="微软雅黑" panose="020B0503020204020204" pitchFamily="34" charset="-122"/>
              <a:ea typeface="微软雅黑" panose="020B0503020204020204" pitchFamily="34" charset="-122"/>
            </a:endParaRPr>
          </a:p>
          <a:p>
            <a:pPr marL="0" indent="542925">
              <a:lnSpc>
                <a:spcPct val="114000"/>
              </a:lnSpc>
              <a:buNone/>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、科学数据处理；</a:t>
            </a:r>
            <a:endParaRPr lang="en-US" altLang="zh-CN" b="1" dirty="0" smtClean="0">
              <a:latin typeface="微软雅黑" panose="020B0503020204020204" pitchFamily="34" charset="-122"/>
              <a:ea typeface="微软雅黑" panose="020B0503020204020204" pitchFamily="34" charset="-122"/>
            </a:endParaRPr>
          </a:p>
          <a:p>
            <a:pPr marL="0" indent="542925">
              <a:lnSpc>
                <a:spcPct val="114000"/>
              </a:lnSpc>
              <a:buNone/>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、探测器性能模拟；</a:t>
            </a:r>
            <a:endParaRPr lang="en-US" altLang="zh-CN" b="1" dirty="0" smtClean="0">
              <a:latin typeface="微软雅黑" panose="020B0503020204020204" pitchFamily="34" charset="-122"/>
              <a:ea typeface="微软雅黑" panose="020B0503020204020204" pitchFamily="34" charset="-122"/>
            </a:endParaRPr>
          </a:p>
          <a:p>
            <a:pPr marL="0" indent="542925">
              <a:lnSpc>
                <a:spcPct val="114000"/>
              </a:lnSpc>
              <a:buNone/>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、本底估计和在轨本底分析。</a:t>
            </a:r>
            <a:endParaRPr lang="zh-CN" altLang="en-US" b="1" dirty="0">
              <a:latin typeface="微软雅黑" panose="020B0503020204020204" pitchFamily="34" charset="-122"/>
              <a:ea typeface="微软雅黑" panose="020B0503020204020204" pitchFamily="34" charset="-122"/>
            </a:endParaRPr>
          </a:p>
        </p:txBody>
      </p:sp>
      <p:sp>
        <p:nvSpPr>
          <p:cNvPr id="4"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四、科学研究与计算具体举例</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31</a:t>
            </a:fld>
            <a:endParaRPr lang="zh-CN" altLang="en-US"/>
          </a:p>
        </p:txBody>
      </p:sp>
    </p:spTree>
    <p:extLst>
      <p:ext uri="{BB962C8B-B14F-4D97-AF65-F5344CB8AC3E}">
        <p14:creationId xmlns:p14="http://schemas.microsoft.com/office/powerpoint/2010/main" val="3655324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54D0E42-1034-4514-8D02-A4A27785055A}"/>
              </a:ext>
            </a:extLst>
          </p:cNvPr>
          <p:cNvPicPr>
            <a:picLocks noChangeAspect="1"/>
          </p:cNvPicPr>
          <p:nvPr/>
        </p:nvPicPr>
        <p:blipFill>
          <a:blip r:embed="rId2"/>
          <a:stretch>
            <a:fillRect/>
          </a:stretch>
        </p:blipFill>
        <p:spPr>
          <a:xfrm>
            <a:off x="1477867" y="1101081"/>
            <a:ext cx="5614413" cy="5640287"/>
          </a:xfrm>
          <a:prstGeom prst="rect">
            <a:avLst/>
          </a:prstGeom>
        </p:spPr>
      </p:pic>
      <p:sp>
        <p:nvSpPr>
          <p:cNvPr id="5" name="文本框 4">
            <a:extLst>
              <a:ext uri="{FF2B5EF4-FFF2-40B4-BE49-F238E27FC236}">
                <a16:creationId xmlns="" xmlns:a16="http://schemas.microsoft.com/office/drawing/2014/main" id="{42CA5B74-3127-4150-BA75-2F375539EC8A}"/>
              </a:ext>
            </a:extLst>
          </p:cNvPr>
          <p:cNvSpPr txBox="1"/>
          <p:nvPr/>
        </p:nvSpPr>
        <p:spPr>
          <a:xfrm>
            <a:off x="6732240" y="1052736"/>
            <a:ext cx="2985247"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数据产品处理工作</a:t>
            </a:r>
            <a:r>
              <a:rPr lang="zh-CN" altLang="en-US" dirty="0">
                <a:latin typeface="微软雅黑" panose="020B0503020204020204" pitchFamily="34" charset="-122"/>
                <a:ea typeface="微软雅黑" panose="020B0503020204020204" pitchFamily="34" charset="-122"/>
              </a:rPr>
              <a:t>流</a:t>
            </a:r>
          </a:p>
        </p:txBody>
      </p:sp>
      <p:sp>
        <p:nvSpPr>
          <p:cNvPr id="6"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科学数据处理</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32</a:t>
            </a:fld>
            <a:endParaRPr lang="zh-CN" altLang="en-US"/>
          </a:p>
        </p:txBody>
      </p:sp>
    </p:spTree>
    <p:extLst>
      <p:ext uri="{BB962C8B-B14F-4D97-AF65-F5344CB8AC3E}">
        <p14:creationId xmlns:p14="http://schemas.microsoft.com/office/powerpoint/2010/main" val="2322729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5E16A34-7AF6-40DE-A512-D833765862E3}"/>
              </a:ext>
            </a:extLst>
          </p:cNvPr>
          <p:cNvPicPr/>
          <p:nvPr/>
        </p:nvPicPr>
        <p:blipFill>
          <a:blip r:embed="rId3"/>
          <a:stretch>
            <a:fillRect/>
          </a:stretch>
        </p:blipFill>
        <p:spPr>
          <a:xfrm>
            <a:off x="301027" y="1030008"/>
            <a:ext cx="6462843" cy="3983168"/>
          </a:xfrm>
          <a:prstGeom prst="rect">
            <a:avLst/>
          </a:prstGeom>
        </p:spPr>
      </p:pic>
      <p:pic>
        <p:nvPicPr>
          <p:cNvPr id="7" name="图片 6">
            <a:extLst>
              <a:ext uri="{FF2B5EF4-FFF2-40B4-BE49-F238E27FC236}">
                <a16:creationId xmlns="" xmlns:a16="http://schemas.microsoft.com/office/drawing/2014/main" id="{8DADAA64-CE03-4907-9043-0C890388AD47}"/>
              </a:ext>
            </a:extLst>
          </p:cNvPr>
          <p:cNvPicPr/>
          <p:nvPr/>
        </p:nvPicPr>
        <p:blipFill>
          <a:blip r:embed="rId4"/>
          <a:stretch>
            <a:fillRect/>
          </a:stretch>
        </p:blipFill>
        <p:spPr>
          <a:xfrm>
            <a:off x="3044227" y="458228"/>
            <a:ext cx="5951856" cy="3114788"/>
          </a:xfrm>
          <a:prstGeom prst="rect">
            <a:avLst/>
          </a:prstGeom>
        </p:spPr>
      </p:pic>
      <p:pic>
        <p:nvPicPr>
          <p:cNvPr id="8" name="图片 7">
            <a:extLst>
              <a:ext uri="{FF2B5EF4-FFF2-40B4-BE49-F238E27FC236}">
                <a16:creationId xmlns="" xmlns:a16="http://schemas.microsoft.com/office/drawing/2014/main" id="{8C4DDDF1-6B76-4974-8626-A6B42EF04A25}"/>
              </a:ext>
            </a:extLst>
          </p:cNvPr>
          <p:cNvPicPr/>
          <p:nvPr/>
        </p:nvPicPr>
        <p:blipFill>
          <a:blip r:embed="rId5"/>
          <a:stretch>
            <a:fillRect/>
          </a:stretch>
        </p:blipFill>
        <p:spPr>
          <a:xfrm>
            <a:off x="3408829" y="3879477"/>
            <a:ext cx="5467762" cy="2895508"/>
          </a:xfrm>
          <a:prstGeom prst="rect">
            <a:avLst/>
          </a:prstGeom>
        </p:spPr>
      </p:pic>
      <p:sp>
        <p:nvSpPr>
          <p:cNvPr id="9" name="文本框 8">
            <a:extLst>
              <a:ext uri="{FF2B5EF4-FFF2-40B4-BE49-F238E27FC236}">
                <a16:creationId xmlns="" xmlns:a16="http://schemas.microsoft.com/office/drawing/2014/main" id="{272721F6-D311-4F20-90F8-7C7E556C7F0D}"/>
              </a:ext>
            </a:extLst>
          </p:cNvPr>
          <p:cNvSpPr txBox="1"/>
          <p:nvPr/>
        </p:nvSpPr>
        <p:spPr>
          <a:xfrm>
            <a:off x="301027" y="5782235"/>
            <a:ext cx="2428726" cy="646331"/>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科学数据监测</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探测器</a:t>
            </a:r>
            <a:r>
              <a:rPr lang="en-US" altLang="zh-CN" b="1" dirty="0">
                <a:latin typeface="微软雅黑" panose="020B0503020204020204" pitchFamily="34" charset="-122"/>
                <a:ea typeface="微软雅黑" panose="020B0503020204020204" pitchFamily="34" charset="-122"/>
              </a:rPr>
              <a:t>PI</a:t>
            </a:r>
            <a:r>
              <a:rPr lang="zh-CN" altLang="en-US" b="1" dirty="0">
                <a:latin typeface="微软雅黑" panose="020B0503020204020204" pitchFamily="34" charset="-122"/>
                <a:ea typeface="微软雅黑" panose="020B0503020204020204" pitchFamily="34" charset="-122"/>
              </a:rPr>
              <a:t>能谱</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33</a:t>
            </a:fld>
            <a:endParaRPr lang="zh-CN" altLang="en-US"/>
          </a:p>
        </p:txBody>
      </p:sp>
    </p:spTree>
    <p:extLst>
      <p:ext uri="{BB962C8B-B14F-4D97-AF65-F5344CB8AC3E}">
        <p14:creationId xmlns:p14="http://schemas.microsoft.com/office/powerpoint/2010/main" val="691163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24744"/>
            <a:ext cx="8229600" cy="5352256"/>
          </a:xfrm>
        </p:spPr>
        <p:txBody>
          <a:bodyPr>
            <a:normAutofit lnSpcReduction="10000"/>
          </a:bodyPr>
          <a:lstStyle/>
          <a:p>
            <a:pPr marL="0" indent="0">
              <a:buNone/>
            </a:pPr>
            <a:r>
              <a:rPr lang="en-US" altLang="zh-CN" b="1" dirty="0" smtClean="0">
                <a:latin typeface="微软雅黑" panose="020B0503020204020204" pitchFamily="34" charset="-122"/>
                <a:ea typeface="微软雅黑" panose="020B0503020204020204" pitchFamily="34" charset="-122"/>
              </a:rPr>
              <a:t>HXMT</a:t>
            </a:r>
            <a:r>
              <a:rPr lang="zh-CN" altLang="en-US" b="1" dirty="0" smtClean="0">
                <a:latin typeface="微软雅黑" panose="020B0503020204020204" pitchFamily="34" charset="-122"/>
                <a:ea typeface="微软雅黑" panose="020B0503020204020204" pitchFamily="34" charset="-122"/>
              </a:rPr>
              <a:t>高能探测器</a:t>
            </a:r>
            <a:r>
              <a:rPr lang="en-US" altLang="zh-CN" b="1" dirty="0" smtClean="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个</a:t>
            </a:r>
            <a:r>
              <a:rPr lang="zh-CN" altLang="en-US" b="1" dirty="0" smtClean="0">
                <a:latin typeface="微软雅黑" panose="020B0503020204020204" pitchFamily="34" charset="-122"/>
                <a:ea typeface="微软雅黑" panose="020B0503020204020204" pitchFamily="34" charset="-122"/>
              </a:rPr>
              <a:t>小时的</a:t>
            </a:r>
            <a:r>
              <a:rPr lang="zh-CN" altLang="en-US" b="1" dirty="0">
                <a:latin typeface="微软雅黑" panose="020B0503020204020204" pitchFamily="34" charset="-122"/>
                <a:ea typeface="微软雅黑" panose="020B0503020204020204" pitchFamily="34" charset="-122"/>
              </a:rPr>
              <a:t>电测数据转换为数据产品，总计算量约为</a:t>
            </a:r>
            <a:r>
              <a:rPr lang="en-US" altLang="zh-CN" b="1" dirty="0">
                <a:latin typeface="微软雅黑" panose="020B0503020204020204" pitchFamily="34" charset="-122"/>
                <a:ea typeface="微软雅黑" panose="020B0503020204020204" pitchFamily="34" charset="-122"/>
              </a:rPr>
              <a:t>30</a:t>
            </a:r>
            <a:r>
              <a:rPr lang="zh-CN" altLang="en-US" b="1" dirty="0">
                <a:latin typeface="微软雅黑" panose="020B0503020204020204" pitchFamily="34" charset="-122"/>
                <a:ea typeface="微软雅黑" panose="020B0503020204020204" pitchFamily="34" charset="-122"/>
              </a:rPr>
              <a:t>分钟*</a:t>
            </a:r>
            <a:r>
              <a:rPr lang="en-US" altLang="zh-CN" b="1" dirty="0">
                <a:latin typeface="微软雅黑" panose="020B0503020204020204" pitchFamily="34" charset="-122"/>
                <a:ea typeface="微软雅黑" panose="020B0503020204020204" pitchFamily="34" charset="-122"/>
              </a:rPr>
              <a:t>CPU</a:t>
            </a:r>
            <a:r>
              <a:rPr lang="zh-CN" altLang="en-US" b="1" dirty="0">
                <a:latin typeface="微软雅黑" panose="020B0503020204020204" pitchFamily="34" charset="-122"/>
                <a:ea typeface="微软雅黑" panose="020B0503020204020204" pitchFamily="34" charset="-122"/>
              </a:rPr>
              <a:t>，或</a:t>
            </a:r>
            <a:r>
              <a:rPr lang="en-US" altLang="zh-CN" b="1" dirty="0">
                <a:latin typeface="微软雅黑" panose="020B0503020204020204" pitchFamily="34" charset="-122"/>
                <a:ea typeface="微软雅黑" panose="020B0503020204020204" pitchFamily="34" charset="-122"/>
              </a:rPr>
              <a:t>0.5</a:t>
            </a:r>
            <a:r>
              <a:rPr lang="zh-CN" altLang="en-US" b="1" dirty="0">
                <a:latin typeface="微软雅黑" panose="020B0503020204020204" pitchFamily="34" charset="-122"/>
                <a:ea typeface="微软雅黑" panose="020B0503020204020204" pitchFamily="34" charset="-122"/>
              </a:rPr>
              <a:t>小时*</a:t>
            </a:r>
            <a:r>
              <a:rPr lang="en-US" altLang="zh-CN" b="1" dirty="0">
                <a:latin typeface="微软雅黑" panose="020B0503020204020204" pitchFamily="34" charset="-122"/>
                <a:ea typeface="微软雅黑" panose="020B0503020204020204" pitchFamily="34" charset="-122"/>
              </a:rPr>
              <a:t>CPU</a:t>
            </a:r>
            <a:r>
              <a:rPr lang="zh-CN" altLang="en-US"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卫星</a:t>
            </a:r>
            <a:r>
              <a:rPr lang="zh-CN" altLang="zh-CN" b="1" dirty="0">
                <a:latin typeface="微软雅黑" panose="020B0503020204020204" pitchFamily="34" charset="-122"/>
                <a:ea typeface="微软雅黑" panose="020B0503020204020204" pitchFamily="34" charset="-122"/>
              </a:rPr>
              <a:t>在轨</a:t>
            </a:r>
            <a:r>
              <a:rPr lang="zh-CN" altLang="zh-CN" b="1" dirty="0" smtClean="0">
                <a:latin typeface="微软雅黑" panose="020B0503020204020204" pitchFamily="34" charset="-122"/>
                <a:ea typeface="微软雅黑" panose="020B0503020204020204" pitchFamily="34" charset="-122"/>
              </a:rPr>
              <a:t>运行实际</a:t>
            </a:r>
            <a:r>
              <a:rPr lang="zh-CN" altLang="zh-CN" b="1" dirty="0">
                <a:latin typeface="微软雅黑" panose="020B0503020204020204" pitchFamily="34" charset="-122"/>
                <a:ea typeface="微软雅黑" panose="020B0503020204020204" pitchFamily="34" charset="-122"/>
              </a:rPr>
              <a:t>数据处理计算量应</a:t>
            </a:r>
            <a:r>
              <a:rPr lang="zh-CN" altLang="zh-CN" b="1" dirty="0" smtClean="0">
                <a:latin typeface="微软雅黑" panose="020B0503020204020204" pitchFamily="34" charset="-122"/>
                <a:ea typeface="微软雅黑" panose="020B0503020204020204" pitchFamily="34" charset="-122"/>
              </a:rPr>
              <a:t>为电测</a:t>
            </a:r>
            <a:r>
              <a:rPr lang="zh-CN" altLang="zh-CN" b="1" dirty="0">
                <a:latin typeface="微软雅黑" panose="020B0503020204020204" pitchFamily="34" charset="-122"/>
                <a:ea typeface="微软雅黑" panose="020B0503020204020204" pitchFamily="34" charset="-122"/>
              </a:rPr>
              <a:t>数据处理计算量的</a:t>
            </a:r>
            <a:r>
              <a:rPr lang="en-US" altLang="zh-CN" b="1" dirty="0">
                <a:latin typeface="微软雅黑" panose="020B0503020204020204" pitchFamily="34" charset="-122"/>
                <a:ea typeface="微软雅黑" panose="020B0503020204020204" pitchFamily="34" charset="-122"/>
              </a:rPr>
              <a:t>8</a:t>
            </a:r>
            <a:r>
              <a:rPr lang="zh-CN" altLang="zh-CN" b="1" dirty="0">
                <a:latin typeface="微软雅黑" panose="020B0503020204020204" pitchFamily="34" charset="-122"/>
                <a:ea typeface="微软雅黑" panose="020B0503020204020204" pitchFamily="34" charset="-122"/>
              </a:rPr>
              <a:t>倍左右，即</a:t>
            </a:r>
            <a:r>
              <a:rPr lang="en-US" altLang="zh-CN" b="1" dirty="0">
                <a:latin typeface="微软雅黑" panose="020B0503020204020204" pitchFamily="34" charset="-122"/>
                <a:ea typeface="微软雅黑" panose="020B0503020204020204" pitchFamily="34" charset="-122"/>
              </a:rPr>
              <a:t>4</a:t>
            </a:r>
            <a:r>
              <a:rPr lang="zh-CN" altLang="zh-CN" b="1" dirty="0">
                <a:latin typeface="微软雅黑" panose="020B0503020204020204" pitchFamily="34" charset="-122"/>
                <a:ea typeface="微软雅黑" panose="020B0503020204020204" pitchFamily="34" charset="-122"/>
              </a:rPr>
              <a:t>小时</a:t>
            </a:r>
            <a:r>
              <a:rPr lang="en-US" altLang="zh-CN" b="1" dirty="0">
                <a:latin typeface="微软雅黑" panose="020B0503020204020204" pitchFamily="34" charset="-122"/>
                <a:ea typeface="微软雅黑" panose="020B0503020204020204" pitchFamily="34" charset="-122"/>
              </a:rPr>
              <a:t>*CPU</a:t>
            </a:r>
            <a:r>
              <a:rPr lang="zh-CN" altLang="zh-CN" b="1" dirty="0">
                <a:latin typeface="微软雅黑" panose="020B0503020204020204" pitchFamily="34" charset="-122"/>
                <a:ea typeface="微软雅黑" panose="020B0503020204020204" pitchFamily="34" charset="-122"/>
              </a:rPr>
              <a:t>。</a:t>
            </a:r>
          </a:p>
          <a:p>
            <a:pPr marL="0" indent="0">
              <a:buNone/>
            </a:pPr>
            <a:r>
              <a:rPr lang="en-US" altLang="zh-CN" b="1" dirty="0">
                <a:latin typeface="微软雅黑" panose="020B0503020204020204" pitchFamily="34" charset="-122"/>
                <a:ea typeface="微软雅黑" panose="020B0503020204020204" pitchFamily="34" charset="-122"/>
              </a:rPr>
              <a:t>HXMT</a:t>
            </a:r>
            <a:r>
              <a:rPr lang="zh-CN" altLang="zh-CN" b="1" dirty="0" smtClean="0">
                <a:latin typeface="微软雅黑" panose="020B0503020204020204" pitchFamily="34" charset="-122"/>
                <a:ea typeface="微软雅黑" panose="020B0503020204020204" pitchFamily="34" charset="-122"/>
              </a:rPr>
              <a:t>中</a:t>
            </a:r>
            <a:r>
              <a:rPr lang="zh-CN" altLang="zh-CN" b="1" dirty="0">
                <a:latin typeface="微软雅黑" panose="020B0503020204020204" pitchFamily="34" charset="-122"/>
                <a:ea typeface="微软雅黑" panose="020B0503020204020204" pitchFamily="34" charset="-122"/>
              </a:rPr>
              <a:t>能望远镜和低能望远镜，虽然具体的数据格式和处理流程略有区别，但是核心环节（时间反演、数据校验、海量数据排序等）的基本功能和算法均与高能望远镜类似。从数据量的角度，中能望远镜与高能望远镜基本持平，低能望远镜为高能望远镜</a:t>
            </a:r>
            <a:r>
              <a:rPr lang="en-US" altLang="zh-CN" b="1" dirty="0">
                <a:latin typeface="微软雅黑" panose="020B0503020204020204" pitchFamily="34" charset="-122"/>
                <a:ea typeface="微软雅黑" panose="020B0503020204020204" pitchFamily="34" charset="-122"/>
              </a:rPr>
              <a:t>1.8</a:t>
            </a:r>
            <a:r>
              <a:rPr lang="zh-CN" altLang="zh-CN" b="1" dirty="0">
                <a:latin typeface="微软雅黑" panose="020B0503020204020204" pitchFamily="34" charset="-122"/>
                <a:ea typeface="微软雅黑" panose="020B0503020204020204" pitchFamily="34" charset="-122"/>
              </a:rPr>
              <a:t>倍，因此高、中、低能望远镜合计计算量约为高能望远镜计算量的</a:t>
            </a:r>
            <a:r>
              <a:rPr lang="en-US" altLang="zh-CN" b="1" dirty="0">
                <a:latin typeface="微软雅黑" panose="020B0503020204020204" pitchFamily="34" charset="-122"/>
                <a:ea typeface="微软雅黑" panose="020B0503020204020204" pitchFamily="34" charset="-122"/>
              </a:rPr>
              <a:t>3.8</a:t>
            </a:r>
            <a:r>
              <a:rPr lang="zh-CN" altLang="zh-CN" b="1" dirty="0">
                <a:latin typeface="微软雅黑" panose="020B0503020204020204" pitchFamily="34" charset="-122"/>
                <a:ea typeface="微软雅黑" panose="020B0503020204020204" pitchFamily="34" charset="-122"/>
              </a:rPr>
              <a:t>倍。</a:t>
            </a:r>
          </a:p>
          <a:p>
            <a:pPr marL="0" indent="0">
              <a:buNone/>
            </a:pPr>
            <a:r>
              <a:rPr lang="zh-CN" altLang="zh-CN" b="1" dirty="0">
                <a:latin typeface="微软雅黑" panose="020B0503020204020204" pitchFamily="34" charset="-122"/>
                <a:ea typeface="微软雅黑" panose="020B0503020204020204" pitchFamily="34" charset="-122"/>
              </a:rPr>
              <a:t>在一次典型的定点观测任务中，持续观测时间通常大于</a:t>
            </a:r>
            <a:r>
              <a:rPr lang="en-US" altLang="zh-CN" b="1" dirty="0">
                <a:latin typeface="微软雅黑" panose="020B0503020204020204" pitchFamily="34" charset="-122"/>
                <a:ea typeface="微软雅黑" panose="020B0503020204020204" pitchFamily="34" charset="-122"/>
              </a:rPr>
              <a:t>48</a:t>
            </a:r>
            <a:r>
              <a:rPr lang="zh-CN" altLang="zh-CN" b="1" dirty="0">
                <a:latin typeface="微软雅黑" panose="020B0503020204020204" pitchFamily="34" charset="-122"/>
                <a:ea typeface="微软雅黑" panose="020B0503020204020204" pitchFamily="34" charset="-122"/>
              </a:rPr>
              <a:t>小时。因此</a:t>
            </a:r>
            <a:r>
              <a:rPr lang="zh-CN" altLang="zh-CN"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HXMT</a:t>
            </a:r>
            <a:r>
              <a:rPr lang="zh-CN" altLang="zh-CN" b="1" dirty="0">
                <a:latin typeface="微软雅黑" panose="020B0503020204020204" pitchFamily="34" charset="-122"/>
                <a:ea typeface="微软雅黑" panose="020B0503020204020204" pitchFamily="34" charset="-122"/>
              </a:rPr>
              <a:t>望远镜一次在轨观测数据，获得各级数据产品所需时间</a:t>
            </a:r>
            <a:r>
              <a:rPr lang="zh-CN" altLang="zh-CN" b="1" dirty="0" smtClean="0">
                <a:latin typeface="微软雅黑" panose="020B0503020204020204" pitchFamily="34" charset="-122"/>
                <a:ea typeface="微软雅黑" panose="020B0503020204020204" pitchFamily="34" charset="-122"/>
              </a:rPr>
              <a:t>超过</a:t>
            </a:r>
            <a:r>
              <a:rPr lang="en-US" altLang="zh-CN" b="1" dirty="0" smtClean="0">
                <a:latin typeface="微软雅黑" panose="020B0503020204020204" pitchFamily="34" charset="-122"/>
                <a:ea typeface="微软雅黑" panose="020B0503020204020204" pitchFamily="34" charset="-122"/>
              </a:rPr>
              <a:t>4</a:t>
            </a:r>
            <a:r>
              <a:rPr lang="zh-CN" altLang="zh-CN" b="1" dirty="0">
                <a:latin typeface="微软雅黑" panose="020B0503020204020204" pitchFamily="34" charset="-122"/>
                <a:ea typeface="微软雅黑" panose="020B0503020204020204" pitchFamily="34" charset="-122"/>
              </a:rPr>
              <a:t> × （</a:t>
            </a:r>
            <a:r>
              <a:rPr lang="en-US" altLang="zh-CN" b="1" dirty="0">
                <a:latin typeface="微软雅黑" panose="020B0503020204020204" pitchFamily="34" charset="-122"/>
                <a:ea typeface="微软雅黑" panose="020B0503020204020204" pitchFamily="34" charset="-122"/>
              </a:rPr>
              <a:t>1+1+1.8</a:t>
            </a:r>
            <a:r>
              <a:rPr lang="zh-CN" altLang="zh-CN" b="1" dirty="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48</a:t>
            </a:r>
            <a:r>
              <a:rPr lang="zh-CN" altLang="zh-CN" b="1" dirty="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a:t>
            </a:r>
            <a:r>
              <a:rPr lang="zh-CN" altLang="zh-CN" b="1" dirty="0">
                <a:latin typeface="微软雅黑" panose="020B0503020204020204" pitchFamily="34" charset="-122"/>
                <a:ea typeface="微软雅黑" panose="020B0503020204020204" pitchFamily="34" charset="-122"/>
              </a:rPr>
              <a:t>总计算</a:t>
            </a:r>
            <a:r>
              <a:rPr lang="zh-CN" altLang="zh-CN" b="1" dirty="0" smtClean="0">
                <a:latin typeface="微软雅黑" panose="020B0503020204020204" pitchFamily="34" charset="-122"/>
                <a:ea typeface="微软雅黑" panose="020B0503020204020204" pitchFamily="34" charset="-122"/>
              </a:rPr>
              <a:t>量</a:t>
            </a:r>
            <a:r>
              <a:rPr lang="zh-CN" altLang="en-US" b="1" dirty="0">
                <a:latin typeface="微软雅黑" panose="020B0503020204020204" pitchFamily="34" charset="-122"/>
                <a:ea typeface="微软雅黑" panose="020B0503020204020204" pitchFamily="34" charset="-122"/>
              </a:rPr>
              <a:t>约为</a:t>
            </a:r>
            <a:r>
              <a:rPr lang="en-US" altLang="zh-CN" b="1" dirty="0" smtClean="0">
                <a:latin typeface="微软雅黑" panose="020B0503020204020204" pitchFamily="34" charset="-122"/>
                <a:ea typeface="微软雅黑" panose="020B0503020204020204" pitchFamily="34" charset="-122"/>
              </a:rPr>
              <a:t>730</a:t>
            </a:r>
            <a:r>
              <a:rPr lang="zh-CN" altLang="zh-CN" b="1" dirty="0">
                <a:latin typeface="微软雅黑" panose="020B0503020204020204" pitchFamily="34" charset="-122"/>
                <a:ea typeface="微软雅黑" panose="020B0503020204020204" pitchFamily="34" charset="-122"/>
              </a:rPr>
              <a:t>小时</a:t>
            </a:r>
            <a:r>
              <a:rPr lang="en-US" altLang="zh-CN" b="1" dirty="0">
                <a:latin typeface="微软雅黑" panose="020B0503020204020204" pitchFamily="34" charset="-122"/>
                <a:ea typeface="微软雅黑" panose="020B0503020204020204" pitchFamily="34" charset="-122"/>
              </a:rPr>
              <a:t>*CPU</a:t>
            </a:r>
            <a:r>
              <a:rPr lang="zh-CN"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4"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科学数据处理</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34</a:t>
            </a:fld>
            <a:endParaRPr lang="zh-CN" altLang="en-US"/>
          </a:p>
        </p:txBody>
      </p:sp>
    </p:spTree>
    <p:extLst>
      <p:ext uri="{BB962C8B-B14F-4D97-AF65-F5344CB8AC3E}">
        <p14:creationId xmlns:p14="http://schemas.microsoft.com/office/powerpoint/2010/main" val="2467581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3928" y="1556792"/>
            <a:ext cx="4896544" cy="3600400"/>
          </a:xfrm>
        </p:spPr>
        <p:txBody>
          <a:bodyPr>
            <a:noAutofit/>
          </a:bodyPr>
          <a:lstStyle/>
          <a:p>
            <a:r>
              <a:rPr lang="en-US" altLang="zh-CN" sz="1500" b="1" dirty="0" smtClean="0">
                <a:latin typeface="微软雅黑" panose="020B0503020204020204" pitchFamily="34" charset="-122"/>
                <a:ea typeface="微软雅黑" panose="020B0503020204020204" pitchFamily="34" charset="-122"/>
              </a:rPr>
              <a:t>HXMT</a:t>
            </a:r>
            <a:r>
              <a:rPr lang="zh-CN" altLang="en-US" sz="1500" b="1" dirty="0" smtClean="0">
                <a:latin typeface="微软雅黑" panose="020B0503020204020204" pitchFamily="34" charset="-122"/>
                <a:ea typeface="微软雅黑" panose="020B0503020204020204" pitchFamily="34" charset="-122"/>
              </a:rPr>
              <a:t>是准直型的探测器，视场方向和大小也不全同，因此需要给出不同方向不同能量的光子在不同探测器上响应。这些响应将主要分成三个部分，准直器的响应</a:t>
            </a:r>
            <a:r>
              <a:rPr lang="en-US" altLang="zh-CN" sz="1500" b="1" dirty="0" smtClean="0">
                <a:latin typeface="微软雅黑" panose="020B0503020204020204" pitchFamily="34" charset="-122"/>
                <a:ea typeface="微软雅黑" panose="020B0503020204020204" pitchFamily="34" charset="-122"/>
              </a:rPr>
              <a:t>PSF</a:t>
            </a:r>
            <a:r>
              <a:rPr lang="zh-CN" altLang="en-US" sz="1500" b="1" dirty="0" smtClean="0">
                <a:latin typeface="微软雅黑" panose="020B0503020204020204" pitchFamily="34" charset="-122"/>
                <a:ea typeface="微软雅黑" panose="020B0503020204020204" pitchFamily="34" charset="-122"/>
              </a:rPr>
              <a:t>，有效面积</a:t>
            </a:r>
            <a:r>
              <a:rPr lang="en-US" altLang="zh-CN" sz="1500" b="1" dirty="0" smtClean="0">
                <a:latin typeface="微软雅黑" panose="020B0503020204020204" pitchFamily="34" charset="-122"/>
                <a:ea typeface="微软雅黑" panose="020B0503020204020204" pitchFamily="34" charset="-122"/>
              </a:rPr>
              <a:t>ARF</a:t>
            </a:r>
            <a:r>
              <a:rPr lang="zh-CN" altLang="en-US" sz="1500" b="1" dirty="0">
                <a:latin typeface="微软雅黑" panose="020B0503020204020204" pitchFamily="34" charset="-122"/>
                <a:ea typeface="微软雅黑" panose="020B0503020204020204" pitchFamily="34" charset="-122"/>
              </a:rPr>
              <a:t>，</a:t>
            </a:r>
            <a:r>
              <a:rPr lang="zh-CN" altLang="en-US" sz="1500" b="1" dirty="0" smtClean="0">
                <a:latin typeface="微软雅黑" panose="020B0503020204020204" pitchFamily="34" charset="-122"/>
                <a:ea typeface="微软雅黑" panose="020B0503020204020204" pitchFamily="34" charset="-122"/>
              </a:rPr>
              <a:t>响应矩阵</a:t>
            </a:r>
            <a:r>
              <a:rPr lang="en-US" altLang="zh-CN" sz="1500" b="1" dirty="0" smtClean="0">
                <a:latin typeface="微软雅黑" panose="020B0503020204020204" pitchFamily="34" charset="-122"/>
                <a:ea typeface="微软雅黑" panose="020B0503020204020204" pitchFamily="34" charset="-122"/>
              </a:rPr>
              <a:t>RMF</a:t>
            </a:r>
            <a:r>
              <a:rPr lang="zh-CN" altLang="en-US" sz="1500" b="1" dirty="0" smtClean="0">
                <a:latin typeface="微软雅黑" panose="020B0503020204020204" pitchFamily="34" charset="-122"/>
                <a:ea typeface="微软雅黑" panose="020B0503020204020204" pitchFamily="34" charset="-122"/>
              </a:rPr>
              <a:t>。</a:t>
            </a:r>
            <a:endParaRPr lang="en-US" altLang="zh-CN" sz="1500" b="1" dirty="0" smtClean="0">
              <a:latin typeface="微软雅黑" panose="020B0503020204020204" pitchFamily="34" charset="-122"/>
              <a:ea typeface="微软雅黑" panose="020B0503020204020204" pitchFamily="34" charset="-122"/>
            </a:endParaRPr>
          </a:p>
          <a:p>
            <a:endParaRPr lang="en-US" altLang="zh-CN" sz="1500" b="1" dirty="0" smtClean="0">
              <a:latin typeface="微软雅黑" panose="020B0503020204020204" pitchFamily="34" charset="-122"/>
              <a:ea typeface="微软雅黑" panose="020B0503020204020204" pitchFamily="34" charset="-122"/>
            </a:endParaRPr>
          </a:p>
          <a:p>
            <a:r>
              <a:rPr lang="en-US" altLang="zh-CN" sz="1500" b="1" dirty="0" smtClean="0">
                <a:latin typeface="微软雅黑" panose="020B0503020204020204" pitchFamily="34" charset="-122"/>
                <a:ea typeface="微软雅黑" panose="020B0503020204020204" pitchFamily="34" charset="-122"/>
              </a:rPr>
              <a:t>HXMT</a:t>
            </a:r>
            <a:r>
              <a:rPr lang="zh-CN" altLang="en-US" sz="1500" b="1" dirty="0" smtClean="0">
                <a:latin typeface="微软雅黑" panose="020B0503020204020204" pitchFamily="34" charset="-122"/>
                <a:ea typeface="微软雅黑" panose="020B0503020204020204" pitchFamily="34" charset="-122"/>
              </a:rPr>
              <a:t>性能模拟软件是利用</a:t>
            </a:r>
            <a:r>
              <a:rPr lang="en-US" altLang="zh-CN" sz="1500" b="1" dirty="0" smtClean="0">
                <a:latin typeface="微软雅黑" panose="020B0503020204020204" pitchFamily="34" charset="-122"/>
                <a:ea typeface="微软雅黑" panose="020B0503020204020204" pitchFamily="34" charset="-122"/>
              </a:rPr>
              <a:t>Geant4</a:t>
            </a:r>
            <a:r>
              <a:rPr lang="zh-CN" altLang="en-US" sz="1500" b="1" dirty="0" smtClean="0">
                <a:latin typeface="微软雅黑" panose="020B0503020204020204" pitchFamily="34" charset="-122"/>
                <a:ea typeface="微软雅黑" panose="020B0503020204020204" pitchFamily="34" charset="-122"/>
              </a:rPr>
              <a:t>，</a:t>
            </a:r>
            <a:r>
              <a:rPr lang="en-US" altLang="zh-CN" sz="1500" b="1" dirty="0" smtClean="0">
                <a:latin typeface="微软雅黑" panose="020B0503020204020204" pitchFamily="34" charset="-122"/>
                <a:ea typeface="微软雅黑" panose="020B0503020204020204" pitchFamily="34" charset="-122"/>
              </a:rPr>
              <a:t>ROOT</a:t>
            </a:r>
            <a:r>
              <a:rPr lang="zh-CN" altLang="en-US" sz="1500" b="1" dirty="0" smtClean="0">
                <a:latin typeface="微软雅黑" panose="020B0503020204020204" pitchFamily="34" charset="-122"/>
                <a:ea typeface="微软雅黑" panose="020B0503020204020204" pitchFamily="34" charset="-122"/>
              </a:rPr>
              <a:t>等软件完成</a:t>
            </a:r>
            <a:r>
              <a:rPr lang="en-US" altLang="zh-CN" sz="1500" b="1" dirty="0" smtClean="0">
                <a:latin typeface="微软雅黑" panose="020B0503020204020204" pitchFamily="34" charset="-122"/>
                <a:ea typeface="微软雅黑" panose="020B0503020204020204" pitchFamily="34" charset="-122"/>
              </a:rPr>
              <a:t>HXMT</a:t>
            </a:r>
            <a:r>
              <a:rPr lang="zh-CN" altLang="en-US" sz="1500" b="1" dirty="0" smtClean="0">
                <a:latin typeface="微软雅黑" panose="020B0503020204020204" pitchFamily="34" charset="-122"/>
                <a:ea typeface="微软雅黑" panose="020B0503020204020204" pitchFamily="34" charset="-122"/>
              </a:rPr>
              <a:t>整星和各探测器单体的质量模型的构建、</a:t>
            </a:r>
            <a:r>
              <a:rPr lang="zh-CN" altLang="zh-CN" sz="1500" b="1" dirty="0" smtClean="0">
                <a:latin typeface="微软雅黑" panose="020B0503020204020204" pitchFamily="34" charset="-122"/>
                <a:ea typeface="微软雅黑" panose="020B0503020204020204" pitchFamily="34" charset="-122"/>
              </a:rPr>
              <a:t>事例</a:t>
            </a:r>
            <a:r>
              <a:rPr lang="zh-CN" altLang="zh-CN" sz="1500" b="1" dirty="0">
                <a:latin typeface="微软雅黑" panose="020B0503020204020204" pitchFamily="34" charset="-122"/>
                <a:ea typeface="微软雅黑" panose="020B0503020204020204" pitchFamily="34" charset="-122"/>
              </a:rPr>
              <a:t>的产生、粒子和物理过程的构建，并把灵敏探测器的响应信息记录下来</a:t>
            </a:r>
            <a:r>
              <a:rPr lang="zh-CN" altLang="zh-CN" sz="1500" b="1" dirty="0" smtClean="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然后</a:t>
            </a:r>
            <a:r>
              <a:rPr lang="zh-CN" altLang="en-US" sz="1500" b="1" dirty="0" smtClean="0">
                <a:latin typeface="微软雅黑" panose="020B0503020204020204" pitchFamily="34" charset="-122"/>
                <a:ea typeface="微软雅黑" panose="020B0503020204020204" pitchFamily="34" charset="-122"/>
              </a:rPr>
              <a:t>利用地面标定的结果</a:t>
            </a:r>
            <a:r>
              <a:rPr lang="zh-CN" altLang="zh-CN" sz="1500" b="1" dirty="0" smtClean="0">
                <a:latin typeface="微软雅黑" panose="020B0503020204020204" pitchFamily="34" charset="-122"/>
                <a:ea typeface="微软雅黑" panose="020B0503020204020204" pitchFamily="34" charset="-122"/>
              </a:rPr>
              <a:t>数字化</a:t>
            </a:r>
            <a:r>
              <a:rPr lang="zh-CN" altLang="en-US" sz="1500" b="1" dirty="0" smtClean="0">
                <a:latin typeface="微软雅黑" panose="020B0503020204020204" pitchFamily="34" charset="-122"/>
                <a:ea typeface="微软雅黑" panose="020B0503020204020204" pitchFamily="34" charset="-122"/>
              </a:rPr>
              <a:t>探测器的输出，并将</a:t>
            </a:r>
            <a:r>
              <a:rPr lang="en-US" altLang="zh-CN" sz="1500" b="1" dirty="0" smtClean="0">
                <a:latin typeface="微软雅黑" panose="020B0503020204020204" pitchFamily="34" charset="-122"/>
                <a:ea typeface="微软雅黑" panose="020B0503020204020204" pitchFamily="34" charset="-122"/>
              </a:rPr>
              <a:t>MC</a:t>
            </a:r>
            <a:r>
              <a:rPr lang="zh-CN" altLang="en-US" sz="1500" b="1" dirty="0" smtClean="0">
                <a:latin typeface="微软雅黑" panose="020B0503020204020204" pitchFamily="34" charset="-122"/>
                <a:ea typeface="微软雅黑" panose="020B0503020204020204" pitchFamily="34" charset="-122"/>
              </a:rPr>
              <a:t>模拟出来的结果与实验结果进行比对，调整</a:t>
            </a:r>
            <a:r>
              <a:rPr lang="en-US" altLang="zh-CN" sz="1500" b="1" dirty="0" smtClean="0">
                <a:latin typeface="微软雅黑" panose="020B0503020204020204" pitchFamily="34" charset="-122"/>
                <a:ea typeface="微软雅黑" panose="020B0503020204020204" pitchFamily="34" charset="-122"/>
              </a:rPr>
              <a:t>MC</a:t>
            </a:r>
            <a:r>
              <a:rPr lang="zh-CN" altLang="en-US" sz="1500" b="1" dirty="0" smtClean="0">
                <a:latin typeface="微软雅黑" panose="020B0503020204020204" pitchFamily="34" charset="-122"/>
                <a:ea typeface="微软雅黑" panose="020B0503020204020204" pitchFamily="34" charset="-122"/>
              </a:rPr>
              <a:t>输入参数，最后利用最佳输入参数得到各个探测器的</a:t>
            </a:r>
            <a:r>
              <a:rPr lang="en-US" altLang="zh-CN" sz="1500" b="1" dirty="0" smtClean="0">
                <a:latin typeface="微软雅黑" panose="020B0503020204020204" pitchFamily="34" charset="-122"/>
                <a:ea typeface="微软雅黑" panose="020B0503020204020204" pitchFamily="34" charset="-122"/>
              </a:rPr>
              <a:t>PSF</a:t>
            </a:r>
            <a:r>
              <a:rPr lang="zh-CN" altLang="en-US" sz="1500" b="1" dirty="0" smtClean="0">
                <a:latin typeface="微软雅黑" panose="020B0503020204020204" pitchFamily="34" charset="-122"/>
                <a:ea typeface="微软雅黑" panose="020B0503020204020204" pitchFamily="34" charset="-122"/>
              </a:rPr>
              <a:t>，</a:t>
            </a:r>
            <a:r>
              <a:rPr lang="en-US" altLang="zh-CN" sz="1500" b="1" dirty="0" smtClean="0">
                <a:latin typeface="微软雅黑" panose="020B0503020204020204" pitchFamily="34" charset="-122"/>
                <a:ea typeface="微软雅黑" panose="020B0503020204020204" pitchFamily="34" charset="-122"/>
              </a:rPr>
              <a:t>ARF</a:t>
            </a:r>
            <a:r>
              <a:rPr lang="zh-CN" altLang="en-US" sz="1500" b="1" dirty="0" smtClean="0">
                <a:latin typeface="微软雅黑" panose="020B0503020204020204" pitchFamily="34" charset="-122"/>
                <a:ea typeface="微软雅黑" panose="020B0503020204020204" pitchFamily="34" charset="-122"/>
              </a:rPr>
              <a:t>和</a:t>
            </a:r>
            <a:r>
              <a:rPr lang="en-US" altLang="zh-CN" sz="1500" b="1" dirty="0" smtClean="0">
                <a:latin typeface="微软雅黑" panose="020B0503020204020204" pitchFamily="34" charset="-122"/>
                <a:ea typeface="微软雅黑" panose="020B0503020204020204" pitchFamily="34" charset="-122"/>
              </a:rPr>
              <a:t>RMF</a:t>
            </a:r>
            <a:r>
              <a:rPr lang="zh-CN" altLang="en-US" sz="1500" b="1" dirty="0" smtClean="0">
                <a:latin typeface="微软雅黑" panose="020B0503020204020204" pitchFamily="34" charset="-122"/>
                <a:ea typeface="微软雅黑" panose="020B0503020204020204" pitchFamily="34" charset="-122"/>
              </a:rPr>
              <a:t>。</a:t>
            </a:r>
            <a:endParaRPr lang="zh-CN" altLang="zh-CN" sz="1500" b="1" dirty="0">
              <a:latin typeface="微软雅黑" panose="020B0503020204020204" pitchFamily="34" charset="-122"/>
              <a:ea typeface="微软雅黑" panose="020B0503020204020204" pitchFamily="34" charset="-122"/>
            </a:endParaRPr>
          </a:p>
        </p:txBody>
      </p:sp>
      <p:pic>
        <p:nvPicPr>
          <p:cNvPr id="4" name="图片 3" descr="高能准直器-标定探头-台份号"/>
          <p:cNvPicPr/>
          <p:nvPr/>
        </p:nvPicPr>
        <p:blipFill>
          <a:blip r:embed="rId2">
            <a:extLst>
              <a:ext uri="{28A0092B-C50C-407E-A947-70E740481C1C}">
                <a14:useLocalDpi xmlns:a14="http://schemas.microsoft.com/office/drawing/2010/main" val="0"/>
              </a:ext>
            </a:extLst>
          </a:blip>
          <a:srcRect/>
          <a:stretch>
            <a:fillRect/>
          </a:stretch>
        </p:blipFill>
        <p:spPr bwMode="auto">
          <a:xfrm>
            <a:off x="397398" y="1478692"/>
            <a:ext cx="3382514" cy="2670388"/>
          </a:xfrm>
          <a:prstGeom prst="rect">
            <a:avLst/>
          </a:prstGeom>
          <a:noFill/>
          <a:ln>
            <a:noFill/>
          </a:ln>
        </p:spPr>
      </p:pic>
      <mc:AlternateContent xmlns:mc="http://schemas.openxmlformats.org/markup-compatibility/2006" xmlns:a14="http://schemas.microsoft.com/office/drawing/2010/main">
        <mc:Choice Requires="a14">
          <p:sp>
            <p:nvSpPr>
              <p:cNvPr id="5" name="矩形 4"/>
              <p:cNvSpPr/>
              <p:nvPr/>
            </p:nvSpPr>
            <p:spPr>
              <a:xfrm>
                <a:off x="1475656" y="1002214"/>
                <a:ext cx="669674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a:rPr>
                        <m:t>𝑓</m:t>
                      </m:r>
                      <m:d>
                        <m:dPr>
                          <m:ctrlPr>
                            <a:rPr lang="zh-CN" altLang="zh-CN" sz="1600" b="0" i="1">
                              <a:solidFill>
                                <a:schemeClr val="tx1"/>
                              </a:solidFill>
                              <a:latin typeface="Cambria Math" panose="02040503050406030204" pitchFamily="18" charset="0"/>
                            </a:rPr>
                          </m:ctrlPr>
                        </m:dPr>
                        <m:e>
                          <m:r>
                            <a:rPr lang="en-US" altLang="zh-CN" sz="1600" b="0" i="1">
                              <a:solidFill>
                                <a:schemeClr val="tx1"/>
                              </a:solidFill>
                              <a:latin typeface="Cambria Math"/>
                            </a:rPr>
                            <m:t>𝐸</m:t>
                          </m:r>
                          <m:r>
                            <a:rPr lang="en-US" altLang="zh-CN" sz="1600" b="0">
                              <a:solidFill>
                                <a:schemeClr val="tx1"/>
                              </a:solidFill>
                              <a:latin typeface="Cambria Math"/>
                            </a:rPr>
                            <m:t>,</m:t>
                          </m:r>
                          <m:r>
                            <a:rPr lang="en-US" altLang="zh-CN" sz="1600" b="0" i="1" smtClean="0">
                              <a:solidFill>
                                <a:schemeClr val="tx1"/>
                              </a:solidFill>
                              <a:latin typeface="Cambria Math"/>
                              <a:ea typeface="Cambria Math"/>
                            </a:rPr>
                            <m:t>𝛼</m:t>
                          </m:r>
                          <m:r>
                            <a:rPr lang="en-US" altLang="zh-CN" sz="1600" b="0" i="1" smtClean="0">
                              <a:solidFill>
                                <a:schemeClr val="tx1"/>
                              </a:solidFill>
                              <a:latin typeface="Cambria Math"/>
                              <a:ea typeface="Cambria Math"/>
                            </a:rPr>
                            <m:t>,</m:t>
                          </m:r>
                          <m:r>
                            <a:rPr lang="zh-CN" altLang="en-US" sz="1600" b="0" i="1" smtClean="0">
                              <a:solidFill>
                                <a:schemeClr val="tx1"/>
                              </a:solidFill>
                              <a:latin typeface="Cambria Math"/>
                              <a:ea typeface="Cambria Math"/>
                            </a:rPr>
                            <m:t>𝛽</m:t>
                          </m:r>
                        </m:e>
                      </m:d>
                      <m:r>
                        <a:rPr lang="en-US" altLang="zh-CN" sz="1600" b="0" i="1">
                          <a:solidFill>
                            <a:schemeClr val="tx1"/>
                          </a:solidFill>
                          <a:latin typeface="Cambria Math"/>
                        </a:rPr>
                        <m:t>∗</m:t>
                      </m:r>
                      <m:r>
                        <a:rPr lang="en-US" altLang="zh-CN" sz="1600" b="0" i="1">
                          <a:solidFill>
                            <a:schemeClr val="tx1"/>
                          </a:solidFill>
                          <a:latin typeface="Cambria Math"/>
                        </a:rPr>
                        <m:t>𝑃𝑆𝐹</m:t>
                      </m:r>
                      <m:d>
                        <m:dPr>
                          <m:ctrlPr>
                            <a:rPr lang="zh-CN" altLang="zh-CN" sz="1600" b="0" i="1">
                              <a:solidFill>
                                <a:schemeClr val="tx1"/>
                              </a:solidFill>
                              <a:latin typeface="Cambria Math" panose="02040503050406030204" pitchFamily="18" charset="0"/>
                            </a:rPr>
                          </m:ctrlPr>
                        </m:dPr>
                        <m:e>
                          <m:r>
                            <m:rPr>
                              <m:sty m:val="p"/>
                            </m:rPr>
                            <a:rPr lang="en-US" altLang="zh-CN" sz="1600" b="0" i="0" smtClean="0">
                              <a:solidFill>
                                <a:schemeClr val="tx1"/>
                              </a:solidFill>
                              <a:latin typeface="Cambria Math"/>
                            </a:rPr>
                            <m:t>E</m:t>
                          </m:r>
                          <m:r>
                            <a:rPr lang="en-US" altLang="zh-CN" sz="1600" b="0" i="0" smtClean="0">
                              <a:solidFill>
                                <a:schemeClr val="tx1"/>
                              </a:solidFill>
                              <a:latin typeface="Cambria Math"/>
                            </a:rPr>
                            <m:t>,</m:t>
                          </m:r>
                          <m:r>
                            <a:rPr lang="en-US" altLang="zh-CN" sz="1600" b="0" i="1">
                              <a:solidFill>
                                <a:schemeClr val="tx1"/>
                              </a:solidFill>
                              <a:latin typeface="Cambria Math"/>
                            </a:rPr>
                            <m:t>𝛼</m:t>
                          </m:r>
                          <m:r>
                            <a:rPr lang="en-US" altLang="zh-CN" sz="1600" b="0">
                              <a:solidFill>
                                <a:schemeClr val="tx1"/>
                              </a:solidFill>
                              <a:latin typeface="Cambria Math"/>
                            </a:rPr>
                            <m:t>,</m:t>
                          </m:r>
                          <m:r>
                            <a:rPr lang="en-US" altLang="zh-CN" sz="1600" b="0" i="1">
                              <a:solidFill>
                                <a:schemeClr val="tx1"/>
                              </a:solidFill>
                              <a:latin typeface="Cambria Math"/>
                            </a:rPr>
                            <m:t>𝛽</m:t>
                          </m:r>
                        </m:e>
                      </m:d>
                      <m:r>
                        <a:rPr lang="en-US" altLang="zh-CN" sz="1600" b="0" i="1">
                          <a:solidFill>
                            <a:schemeClr val="tx1"/>
                          </a:solidFill>
                          <a:latin typeface="Cambria Math"/>
                        </a:rPr>
                        <m:t>∗</m:t>
                      </m:r>
                      <m:r>
                        <a:rPr lang="en-US" altLang="zh-CN" sz="1600" b="0" i="1">
                          <a:solidFill>
                            <a:schemeClr val="tx1"/>
                          </a:solidFill>
                          <a:latin typeface="Cambria Math"/>
                        </a:rPr>
                        <m:t>𝐴𝑅𝐹</m:t>
                      </m:r>
                      <m:d>
                        <m:dPr>
                          <m:ctrlPr>
                            <a:rPr lang="zh-CN" altLang="zh-CN" sz="1600" b="0" i="1">
                              <a:solidFill>
                                <a:schemeClr val="tx1"/>
                              </a:solidFill>
                              <a:latin typeface="Cambria Math" panose="02040503050406030204" pitchFamily="18" charset="0"/>
                            </a:rPr>
                          </m:ctrlPr>
                        </m:dPr>
                        <m:e>
                          <m:r>
                            <a:rPr lang="en-US" altLang="zh-CN" sz="1600" b="0" i="1">
                              <a:solidFill>
                                <a:schemeClr val="tx1"/>
                              </a:solidFill>
                              <a:latin typeface="Cambria Math"/>
                            </a:rPr>
                            <m:t>𝐸</m:t>
                          </m:r>
                        </m:e>
                      </m:d>
                      <m:r>
                        <a:rPr lang="en-US" altLang="zh-CN" sz="1600" b="0" i="1">
                          <a:solidFill>
                            <a:schemeClr val="tx1"/>
                          </a:solidFill>
                          <a:latin typeface="Cambria Math"/>
                        </a:rPr>
                        <m:t>∗</m:t>
                      </m:r>
                      <m:r>
                        <a:rPr lang="en-US" altLang="zh-CN" sz="1600" b="0" i="1">
                          <a:solidFill>
                            <a:schemeClr val="tx1"/>
                          </a:solidFill>
                          <a:latin typeface="Cambria Math"/>
                        </a:rPr>
                        <m:t>𝑅𝑀𝐹</m:t>
                      </m:r>
                      <m:d>
                        <m:dPr>
                          <m:ctrlPr>
                            <a:rPr lang="zh-CN" altLang="zh-CN" sz="1600" b="0" i="1">
                              <a:solidFill>
                                <a:schemeClr val="tx1"/>
                              </a:solidFill>
                              <a:latin typeface="Cambria Math" panose="02040503050406030204" pitchFamily="18" charset="0"/>
                            </a:rPr>
                          </m:ctrlPr>
                        </m:dPr>
                        <m:e>
                          <m:r>
                            <a:rPr lang="en-US" altLang="zh-CN" sz="1600" b="0" i="1">
                              <a:solidFill>
                                <a:schemeClr val="tx1"/>
                              </a:solidFill>
                              <a:latin typeface="Cambria Math"/>
                            </a:rPr>
                            <m:t>𝐸</m:t>
                          </m:r>
                          <m:r>
                            <a:rPr lang="en-US" altLang="zh-CN" sz="1600" b="0">
                              <a:solidFill>
                                <a:schemeClr val="tx1"/>
                              </a:solidFill>
                              <a:latin typeface="Cambria Math"/>
                            </a:rPr>
                            <m:t>,</m:t>
                          </m:r>
                          <m:r>
                            <a:rPr lang="en-US" altLang="zh-CN" sz="1600" b="0" i="1" smtClean="0">
                              <a:solidFill>
                                <a:schemeClr val="tx1"/>
                              </a:solidFill>
                              <a:latin typeface="Cambria Math"/>
                              <a:ea typeface="Cambria Math"/>
                            </a:rPr>
                            <m:t>𝛼</m:t>
                          </m:r>
                          <m:r>
                            <a:rPr lang="en-US" altLang="zh-CN" sz="1600" b="0" i="1" smtClean="0">
                              <a:solidFill>
                                <a:schemeClr val="tx1"/>
                              </a:solidFill>
                              <a:latin typeface="Cambria Math"/>
                              <a:ea typeface="Cambria Math"/>
                            </a:rPr>
                            <m:t>,</m:t>
                          </m:r>
                          <m:r>
                            <a:rPr lang="zh-CN" altLang="en-US" sz="1600" b="0" i="1" smtClean="0">
                              <a:solidFill>
                                <a:schemeClr val="tx1"/>
                              </a:solidFill>
                              <a:latin typeface="Cambria Math"/>
                              <a:ea typeface="Cambria Math"/>
                            </a:rPr>
                            <m:t>𝛽</m:t>
                          </m:r>
                          <m:r>
                            <a:rPr lang="en-US" altLang="zh-CN" sz="1600" b="0" i="0" smtClean="0">
                              <a:solidFill>
                                <a:schemeClr val="tx1"/>
                              </a:solidFill>
                              <a:latin typeface="Cambria Math"/>
                              <a:ea typeface="Cambria Math"/>
                            </a:rPr>
                            <m:t>,</m:t>
                          </m:r>
                          <m:r>
                            <a:rPr lang="en-US" altLang="zh-CN" sz="1600" b="0" i="1">
                              <a:solidFill>
                                <a:schemeClr val="tx1"/>
                              </a:solidFill>
                              <a:latin typeface="Cambria Math"/>
                            </a:rPr>
                            <m:t>𝐶</m:t>
                          </m:r>
                        </m:e>
                      </m:d>
                      <m:r>
                        <a:rPr lang="en-US" altLang="zh-CN" sz="1600" b="0" i="1">
                          <a:solidFill>
                            <a:schemeClr val="tx1"/>
                          </a:solidFill>
                          <a:latin typeface="Cambria Math"/>
                          <a:ea typeface="Cambria Math"/>
                        </a:rPr>
                        <m:t>∙</m:t>
                      </m:r>
                      <m:r>
                        <a:rPr lang="en-US" altLang="zh-CN" sz="1600" b="0" i="1" smtClean="0">
                          <a:solidFill>
                            <a:schemeClr val="tx1"/>
                          </a:solidFill>
                          <a:latin typeface="Cambria Math"/>
                        </a:rPr>
                        <m:t>𝑇</m:t>
                      </m:r>
                      <m:r>
                        <a:rPr lang="en-US" altLang="zh-CN" sz="1600" b="0">
                          <a:solidFill>
                            <a:schemeClr val="tx1"/>
                          </a:solidFill>
                          <a:latin typeface="Cambria Math"/>
                        </a:rPr>
                        <m:t>+</m:t>
                      </m:r>
                      <m:r>
                        <a:rPr lang="en-US" altLang="zh-CN" sz="1600" b="0" i="1">
                          <a:solidFill>
                            <a:schemeClr val="tx1"/>
                          </a:solidFill>
                          <a:latin typeface="Cambria Math"/>
                        </a:rPr>
                        <m:t>𝐵</m:t>
                      </m:r>
                      <m:r>
                        <a:rPr lang="en-US" altLang="zh-CN" sz="1600" b="0">
                          <a:solidFill>
                            <a:schemeClr val="tx1"/>
                          </a:solidFill>
                          <a:latin typeface="Cambria Math"/>
                        </a:rPr>
                        <m:t>(</m:t>
                      </m:r>
                      <m:r>
                        <a:rPr lang="en-US" altLang="zh-CN" sz="1600" b="0" i="1">
                          <a:solidFill>
                            <a:schemeClr val="tx1"/>
                          </a:solidFill>
                          <a:latin typeface="Cambria Math"/>
                        </a:rPr>
                        <m:t>𝐶</m:t>
                      </m:r>
                      <m:r>
                        <a:rPr lang="en-US" altLang="zh-CN" sz="1600" b="0">
                          <a:solidFill>
                            <a:schemeClr val="tx1"/>
                          </a:solidFill>
                          <a:latin typeface="Cambria Math"/>
                        </a:rPr>
                        <m:t>)=</m:t>
                      </m:r>
                      <m:r>
                        <a:rPr lang="en-US" altLang="zh-CN" sz="1600" b="0" i="1">
                          <a:solidFill>
                            <a:schemeClr val="tx1"/>
                          </a:solidFill>
                          <a:latin typeface="Cambria Math"/>
                        </a:rPr>
                        <m:t>𝑆</m:t>
                      </m:r>
                      <m:r>
                        <a:rPr lang="en-US" altLang="zh-CN" sz="1600" b="0">
                          <a:solidFill>
                            <a:schemeClr val="tx1"/>
                          </a:solidFill>
                          <a:latin typeface="Cambria Math"/>
                        </a:rPr>
                        <m:t>(</m:t>
                      </m:r>
                      <m:r>
                        <a:rPr lang="en-US" altLang="zh-CN" sz="1600" b="0" i="1">
                          <a:solidFill>
                            <a:schemeClr val="tx1"/>
                          </a:solidFill>
                          <a:latin typeface="Cambria Math"/>
                        </a:rPr>
                        <m:t>𝐶</m:t>
                      </m:r>
                      <m:r>
                        <a:rPr lang="en-US" altLang="zh-CN" sz="1600" b="0">
                          <a:solidFill>
                            <a:schemeClr val="tx1"/>
                          </a:solidFill>
                          <a:latin typeface="Cambria Math"/>
                        </a:rPr>
                        <m:t>)</m:t>
                      </m:r>
                    </m:oMath>
                  </m:oMathPara>
                </a14:m>
                <a:endParaRPr lang="zh-CN" altLang="en-US" sz="1600" b="0" dirty="0">
                  <a:solidFill>
                    <a:schemeClr val="tx1"/>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1475656" y="1002214"/>
                <a:ext cx="6696744" cy="338554"/>
              </a:xfrm>
              <a:prstGeom prst="rect">
                <a:avLst/>
              </a:prstGeom>
              <a:blipFill rotWithShape="0">
                <a:blip r:embed="rId3"/>
                <a:stretch>
                  <a:fillRect b="-10714"/>
                </a:stretch>
              </a:blipFill>
            </p:spPr>
            <p:txBody>
              <a:bodyPr/>
              <a:lstStyle/>
              <a:p>
                <a:r>
                  <a:rPr lang="zh-CN" altLang="en-US">
                    <a:noFill/>
                  </a:rPr>
                  <a:t> </a:t>
                </a:r>
              </a:p>
            </p:txBody>
          </p:sp>
        </mc:Fallback>
      </mc:AlternateContent>
      <p:grpSp>
        <p:nvGrpSpPr>
          <p:cNvPr id="6" name="组合 5"/>
          <p:cNvGrpSpPr/>
          <p:nvPr/>
        </p:nvGrpSpPr>
        <p:grpSpPr>
          <a:xfrm>
            <a:off x="3984817" y="4944944"/>
            <a:ext cx="4892425" cy="1364376"/>
            <a:chOff x="483332" y="3866554"/>
            <a:chExt cx="7924800" cy="2581275"/>
          </a:xfrm>
        </p:grpSpPr>
        <p:sp>
          <p:nvSpPr>
            <p:cNvPr id="7" name="矩形 6"/>
            <p:cNvSpPr/>
            <p:nvPr/>
          </p:nvSpPr>
          <p:spPr>
            <a:xfrm>
              <a:off x="1187624" y="4437112"/>
              <a:ext cx="216024" cy="144016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矩形 7"/>
            <p:cNvSpPr/>
            <p:nvPr/>
          </p:nvSpPr>
          <p:spPr>
            <a:xfrm>
              <a:off x="1403648" y="4437112"/>
              <a:ext cx="792088" cy="1440160"/>
            </a:xfrm>
            <a:prstGeom prst="rect">
              <a:avLst/>
            </a:prstGeom>
            <a:solidFill>
              <a:schemeClr val="accent4">
                <a:lumMod val="40000"/>
                <a:lumOff val="60000"/>
              </a:schemeClr>
            </a:solidFill>
            <a:ln>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sz="1600"/>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4401108"/>
              <a:ext cx="2160240"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32" y="3866554"/>
              <a:ext cx="792480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619672" y="5322693"/>
              <a:ext cx="1440161" cy="448201"/>
            </a:xfrm>
            <a:prstGeom prst="rect">
              <a:avLst/>
            </a:prstGeom>
            <a:noFill/>
          </p:spPr>
          <p:txBody>
            <a:bodyPr wrap="square" rtlCol="0">
              <a:spAutoFit/>
            </a:bodyPr>
            <a:lstStyle/>
            <a:p>
              <a:r>
                <a:rPr lang="zh-CN" altLang="en-US" sz="1100" b="1" dirty="0" smtClean="0">
                  <a:solidFill>
                    <a:srgbClr val="0000FF"/>
                  </a:solidFill>
                </a:rPr>
                <a:t>特征</a:t>
              </a:r>
              <a:r>
                <a:rPr lang="en-US" altLang="zh-CN" sz="1100" b="1" dirty="0" smtClean="0">
                  <a:solidFill>
                    <a:srgbClr val="0000FF"/>
                  </a:solidFill>
                </a:rPr>
                <a:t>X</a:t>
              </a:r>
              <a:r>
                <a:rPr lang="zh-CN" altLang="en-US" sz="1100" b="1" dirty="0" smtClean="0">
                  <a:solidFill>
                    <a:srgbClr val="0000FF"/>
                  </a:solidFill>
                </a:rPr>
                <a:t>射线</a:t>
              </a:r>
              <a:r>
                <a:rPr lang="en-US" altLang="zh-CN" sz="1100" b="1" dirty="0" smtClean="0">
                  <a:solidFill>
                    <a:srgbClr val="0000FF"/>
                  </a:solidFill>
                </a:rPr>
                <a:t>E</a:t>
              </a:r>
              <a:r>
                <a:rPr lang="en-US" altLang="zh-CN" sz="1100" b="1" baseline="-25000" dirty="0" smtClean="0">
                  <a:solidFill>
                    <a:srgbClr val="0000FF"/>
                  </a:solidFill>
                </a:rPr>
                <a:t>x</a:t>
              </a:r>
              <a:endParaRPr lang="zh-CN" altLang="en-US" sz="1100" b="1" baseline="-25000" dirty="0">
                <a:solidFill>
                  <a:srgbClr val="0000FF"/>
                </a:solidFill>
              </a:endParaRPr>
            </a:p>
          </p:txBody>
        </p:sp>
        <p:sp>
          <p:nvSpPr>
            <p:cNvPr id="12" name="TextBox 11"/>
            <p:cNvSpPr txBox="1"/>
            <p:nvPr/>
          </p:nvSpPr>
          <p:spPr>
            <a:xfrm>
              <a:off x="2238845" y="5937910"/>
              <a:ext cx="1800200" cy="448201"/>
            </a:xfrm>
            <a:prstGeom prst="rect">
              <a:avLst/>
            </a:prstGeom>
            <a:noFill/>
          </p:spPr>
          <p:txBody>
            <a:bodyPr wrap="square" rtlCol="0">
              <a:spAutoFit/>
            </a:bodyPr>
            <a:lstStyle/>
            <a:p>
              <a:r>
                <a:rPr lang="zh-CN" altLang="en-US" sz="1100" b="1" dirty="0" smtClean="0"/>
                <a:t>灵敏探测器</a:t>
              </a:r>
              <a:endParaRPr lang="zh-CN" altLang="en-US" sz="1100" b="1" dirty="0"/>
            </a:p>
          </p:txBody>
        </p:sp>
        <p:sp>
          <p:nvSpPr>
            <p:cNvPr id="13" name="TextBox 12"/>
            <p:cNvSpPr txBox="1"/>
            <p:nvPr/>
          </p:nvSpPr>
          <p:spPr>
            <a:xfrm>
              <a:off x="1170127" y="5937910"/>
              <a:ext cx="1152127" cy="465828"/>
            </a:xfrm>
            <a:prstGeom prst="rect">
              <a:avLst/>
            </a:prstGeom>
            <a:noFill/>
          </p:spPr>
          <p:txBody>
            <a:bodyPr wrap="square" rtlCol="0">
              <a:spAutoFit/>
            </a:bodyPr>
            <a:lstStyle/>
            <a:p>
              <a:r>
                <a:rPr lang="zh-CN" altLang="en-US" sz="1000" b="1" dirty="0" smtClean="0"/>
                <a:t>表面</a:t>
              </a:r>
              <a:endParaRPr lang="zh-CN" altLang="en-US" sz="1000" b="1" dirty="0"/>
            </a:p>
          </p:txBody>
        </p:sp>
      </p:gr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5350" y="4922562"/>
            <a:ext cx="1038578" cy="153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图片 22" descr="C:\Users\lixb\Documents\Tencent Files\32411416\Image\C2C\L0B9DP5}JPLCY0~ZR`X8UQB.jpg"/>
          <p:cNvPicPr/>
          <p:nvPr/>
        </p:nvPicPr>
        <p:blipFill>
          <a:blip r:embed="rId7">
            <a:extLst>
              <a:ext uri="{28A0092B-C50C-407E-A947-70E740481C1C}">
                <a14:useLocalDpi xmlns:a14="http://schemas.microsoft.com/office/drawing/2010/main" val="0"/>
              </a:ext>
            </a:extLst>
          </a:blip>
          <a:srcRect/>
          <a:stretch>
            <a:fillRect/>
          </a:stretch>
        </p:blipFill>
        <p:spPr bwMode="auto">
          <a:xfrm>
            <a:off x="611560" y="4350374"/>
            <a:ext cx="1573644" cy="2390994"/>
          </a:xfrm>
          <a:prstGeom prst="rect">
            <a:avLst/>
          </a:prstGeom>
          <a:noFill/>
          <a:ln>
            <a:noFill/>
          </a:ln>
        </p:spPr>
      </p:pic>
      <p:sp>
        <p:nvSpPr>
          <p:cNvPr id="24" name="TextBox 23"/>
          <p:cNvSpPr txBox="1"/>
          <p:nvPr/>
        </p:nvSpPr>
        <p:spPr>
          <a:xfrm>
            <a:off x="364569" y="4149080"/>
            <a:ext cx="3271327" cy="307777"/>
          </a:xfrm>
          <a:prstGeom prst="rect">
            <a:avLst/>
          </a:prstGeom>
          <a:noFill/>
        </p:spPr>
        <p:txBody>
          <a:bodyPr wrap="square" rtlCol="0">
            <a:spAutoFit/>
          </a:bodyPr>
          <a:lstStyle/>
          <a:p>
            <a:r>
              <a:rPr lang="zh-CN" altLang="en-US" sz="1400" dirty="0" smtClean="0">
                <a:solidFill>
                  <a:srgbClr val="C00000"/>
                </a:solidFill>
                <a:latin typeface="微软雅黑" pitchFamily="34" charset="-122"/>
                <a:ea typeface="微软雅黑" pitchFamily="34" charset="-122"/>
              </a:rPr>
              <a:t>利用</a:t>
            </a:r>
            <a:r>
              <a:rPr lang="en-US" altLang="zh-CN" sz="1400" dirty="0" smtClean="0">
                <a:solidFill>
                  <a:srgbClr val="C00000"/>
                </a:solidFill>
                <a:latin typeface="微软雅黑" pitchFamily="34" charset="-122"/>
                <a:ea typeface="微软雅黑" pitchFamily="34" charset="-122"/>
              </a:rPr>
              <a:t>Geant4</a:t>
            </a:r>
            <a:r>
              <a:rPr lang="zh-CN" altLang="en-US" sz="1400" dirty="0" smtClean="0">
                <a:solidFill>
                  <a:srgbClr val="C00000"/>
                </a:solidFill>
                <a:latin typeface="微软雅黑" pitchFamily="34" charset="-122"/>
                <a:ea typeface="微软雅黑" pitchFamily="34" charset="-122"/>
              </a:rPr>
              <a:t>可视软件显示的质量模型</a:t>
            </a:r>
            <a:r>
              <a:rPr lang="en-US" altLang="zh-CN" sz="1400" dirty="0" smtClean="0">
                <a:solidFill>
                  <a:srgbClr val="C00000"/>
                </a:solidFill>
                <a:latin typeface="微软雅黑" pitchFamily="34" charset="-122"/>
                <a:ea typeface="微软雅黑" pitchFamily="34" charset="-122"/>
              </a:rPr>
              <a:t>:</a:t>
            </a:r>
            <a:endParaRPr lang="zh-CN" altLang="en-US" sz="1400" dirty="0">
              <a:solidFill>
                <a:srgbClr val="C00000"/>
              </a:solidFill>
              <a:latin typeface="微软雅黑" pitchFamily="34" charset="-122"/>
              <a:ea typeface="微软雅黑" pitchFamily="34" charset="-122"/>
            </a:endParaRPr>
          </a:p>
        </p:txBody>
      </p:sp>
      <p:sp>
        <p:nvSpPr>
          <p:cNvPr id="17" name="TextBox 16"/>
          <p:cNvSpPr txBox="1"/>
          <p:nvPr/>
        </p:nvSpPr>
        <p:spPr>
          <a:xfrm>
            <a:off x="1835696" y="6158584"/>
            <a:ext cx="1333899" cy="307777"/>
          </a:xfrm>
          <a:prstGeom prst="rect">
            <a:avLst/>
          </a:prstGeom>
          <a:noFill/>
        </p:spPr>
        <p:txBody>
          <a:bodyPr wrap="square" rtlCol="0">
            <a:spAutoFit/>
          </a:bodyPr>
          <a:lstStyle/>
          <a:p>
            <a:pPr algn="ctr"/>
            <a:r>
              <a:rPr lang="en-US" altLang="zh-CN" sz="1400" b="0" dirty="0" smtClean="0">
                <a:solidFill>
                  <a:srgbClr val="C00000"/>
                </a:solidFill>
                <a:latin typeface="微软雅黑" pitchFamily="34" charset="-122"/>
                <a:ea typeface="微软雅黑" pitchFamily="34" charset="-122"/>
              </a:rPr>
              <a:t>HE</a:t>
            </a:r>
            <a:r>
              <a:rPr lang="zh-CN" altLang="en-US" sz="1400" b="0" dirty="0" smtClean="0">
                <a:solidFill>
                  <a:srgbClr val="C00000"/>
                </a:solidFill>
                <a:latin typeface="微软雅黑" pitchFamily="34" charset="-122"/>
                <a:ea typeface="微软雅黑" pitchFamily="34" charset="-122"/>
              </a:rPr>
              <a:t>单体：</a:t>
            </a:r>
            <a:endParaRPr lang="zh-CN" altLang="en-US" sz="1400" b="0" dirty="0">
              <a:solidFill>
                <a:srgbClr val="C00000"/>
              </a:solidFill>
              <a:latin typeface="微软雅黑" pitchFamily="34" charset="-122"/>
              <a:ea typeface="微软雅黑" pitchFamily="34" charset="-122"/>
            </a:endParaRPr>
          </a:p>
        </p:txBody>
      </p:sp>
      <p:sp>
        <p:nvSpPr>
          <p:cNvPr id="18" name="TextBox 17"/>
          <p:cNvSpPr txBox="1"/>
          <p:nvPr/>
        </p:nvSpPr>
        <p:spPr>
          <a:xfrm>
            <a:off x="167375" y="6158584"/>
            <a:ext cx="641379" cy="307777"/>
          </a:xfrm>
          <a:prstGeom prst="rect">
            <a:avLst/>
          </a:prstGeom>
          <a:noFill/>
        </p:spPr>
        <p:txBody>
          <a:bodyPr wrap="square" rtlCol="0">
            <a:spAutoFit/>
          </a:bodyPr>
          <a:lstStyle/>
          <a:p>
            <a:r>
              <a:rPr lang="zh-CN" altLang="en-US" sz="1400" b="0" dirty="0" smtClean="0">
                <a:solidFill>
                  <a:srgbClr val="C00000"/>
                </a:solidFill>
                <a:latin typeface="微软雅黑" pitchFamily="34" charset="-122"/>
                <a:ea typeface="微软雅黑" pitchFamily="34" charset="-122"/>
              </a:rPr>
              <a:t>整星：</a:t>
            </a:r>
            <a:endParaRPr lang="zh-CN" altLang="en-US" sz="1400" b="0" dirty="0">
              <a:solidFill>
                <a:srgbClr val="C00000"/>
              </a:solidFill>
              <a:latin typeface="微软雅黑" pitchFamily="34" charset="-122"/>
              <a:ea typeface="微软雅黑" pitchFamily="34" charset="-122"/>
            </a:endParaRPr>
          </a:p>
        </p:txBody>
      </p:sp>
      <p:sp>
        <p:nvSpPr>
          <p:cNvPr id="21"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有效载荷标定</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35</a:t>
            </a:fld>
            <a:endParaRPr lang="zh-CN" altLang="en-US"/>
          </a:p>
        </p:txBody>
      </p:sp>
    </p:spTree>
    <p:extLst>
      <p:ext uri="{BB962C8B-B14F-4D97-AF65-F5344CB8AC3E}">
        <p14:creationId xmlns:p14="http://schemas.microsoft.com/office/powerpoint/2010/main" val="23788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513986"/>
            <a:ext cx="5627525" cy="201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内容占位符 2"/>
          <p:cNvSpPr>
            <a:spLocks noGrp="1"/>
          </p:cNvSpPr>
          <p:nvPr>
            <p:ph idx="1"/>
          </p:nvPr>
        </p:nvSpPr>
        <p:spPr>
          <a:xfrm>
            <a:off x="107504" y="1062653"/>
            <a:ext cx="4680520" cy="2942411"/>
          </a:xfrm>
        </p:spPr>
        <p:txBody>
          <a:bodyPr/>
          <a:lstStyle/>
          <a:p>
            <a:r>
              <a:rPr lang="zh-CN" altLang="en-US" sz="2000" dirty="0" smtClean="0">
                <a:latin typeface="微软雅黑" panose="020B0503020204020204" pitchFamily="34" charset="-122"/>
                <a:ea typeface="微软雅黑" panose="020B0503020204020204" pitchFamily="34" charset="-122"/>
              </a:rPr>
              <a:t>标定：观测数据转化为科学成果的关键步骤。</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HXMT</a:t>
            </a:r>
            <a:r>
              <a:rPr lang="zh-CN" altLang="en-US" sz="2000" dirty="0" smtClean="0">
                <a:latin typeface="微软雅黑" panose="020B0503020204020204" pitchFamily="34" charset="-122"/>
                <a:ea typeface="微软雅黑" panose="020B0503020204020204" pitchFamily="34" charset="-122"/>
              </a:rPr>
              <a:t>标定的两个核心功能：</a:t>
            </a:r>
            <a:endParaRPr lang="en-US" altLang="zh-CN" sz="2000" dirty="0" smtClean="0">
              <a:latin typeface="微软雅黑" panose="020B0503020204020204" pitchFamily="34" charset="-122"/>
              <a:ea typeface="微软雅黑" panose="020B0503020204020204" pitchFamily="34" charset="-122"/>
            </a:endParaRPr>
          </a:p>
          <a:p>
            <a:pPr lvl="1" indent="85725"/>
            <a:r>
              <a:rPr lang="en-US" altLang="zh-CN" sz="1800" dirty="0" smtClean="0">
                <a:latin typeface="微软雅黑" panose="020B0503020204020204" pitchFamily="34" charset="-122"/>
                <a:ea typeface="微软雅黑" panose="020B0503020204020204" pitchFamily="34" charset="-122"/>
              </a:rPr>
              <a:t>PHA</a:t>
            </a:r>
            <a:r>
              <a:rPr lang="zh-CN" altLang="en-US" sz="1800" dirty="0" smtClean="0">
                <a:latin typeface="微软雅黑" panose="020B0503020204020204" pitchFamily="34" charset="-122"/>
                <a:ea typeface="微软雅黑" panose="020B0503020204020204" pitchFamily="34" charset="-122"/>
              </a:rPr>
              <a:t>到</a:t>
            </a:r>
            <a:r>
              <a:rPr lang="en-US" altLang="zh-CN" sz="1800" dirty="0" smtClean="0">
                <a:latin typeface="微软雅黑" panose="020B0503020204020204" pitchFamily="34" charset="-122"/>
                <a:ea typeface="微软雅黑" panose="020B0503020204020204" pitchFamily="34" charset="-122"/>
              </a:rPr>
              <a:t>PI</a:t>
            </a:r>
            <a:r>
              <a:rPr lang="zh-CN" altLang="en-US" sz="1800" dirty="0" smtClean="0">
                <a:latin typeface="微软雅黑" panose="020B0503020204020204" pitchFamily="34" charset="-122"/>
                <a:ea typeface="微软雅黑" panose="020B0503020204020204" pitchFamily="34" charset="-122"/>
              </a:rPr>
              <a:t>的转换</a:t>
            </a:r>
            <a:endParaRPr lang="en-US" altLang="zh-CN" sz="1800" dirty="0" smtClean="0">
              <a:latin typeface="微软雅黑" panose="020B0503020204020204" pitchFamily="34" charset="-122"/>
              <a:ea typeface="微软雅黑" panose="020B0503020204020204" pitchFamily="34" charset="-122"/>
            </a:endParaRPr>
          </a:p>
          <a:p>
            <a:pPr lvl="1" indent="85725"/>
            <a:r>
              <a:rPr lang="zh-CN" altLang="en-US" sz="1800" dirty="0" smtClean="0">
                <a:latin typeface="微软雅黑" panose="020B0503020204020204" pitchFamily="34" charset="-122"/>
                <a:ea typeface="微软雅黑" panose="020B0503020204020204" pitchFamily="34" charset="-122"/>
              </a:rPr>
              <a:t>探测器响应文件</a:t>
            </a:r>
            <a:r>
              <a:rPr lang="en-US" altLang="zh-CN" sz="1800" dirty="0" smtClean="0">
                <a:latin typeface="微软雅黑" panose="020B0503020204020204" pitchFamily="34" charset="-122"/>
                <a:ea typeface="微软雅黑" panose="020B0503020204020204" pitchFamily="34" charset="-122"/>
              </a:rPr>
              <a:t>RSP</a:t>
            </a:r>
            <a:r>
              <a:rPr lang="zh-CN" altLang="en-US" sz="1800" dirty="0" smtClean="0">
                <a:latin typeface="微软雅黑" panose="020B0503020204020204" pitchFamily="34" charset="-122"/>
                <a:ea typeface="微软雅黑" panose="020B0503020204020204" pitchFamily="34" charset="-122"/>
              </a:rPr>
              <a:t>的产生</a:t>
            </a:r>
            <a:endParaRPr lang="en-US" altLang="zh-CN" sz="1800" dirty="0" smtClean="0">
              <a:latin typeface="微软雅黑" panose="020B0503020204020204" pitchFamily="34" charset="-122"/>
              <a:ea typeface="微软雅黑" panose="020B0503020204020204" pitchFamily="34" charset="-122"/>
            </a:endParaRPr>
          </a:p>
          <a:p>
            <a:pPr marL="182563" indent="-182563"/>
            <a:r>
              <a:rPr lang="zh-CN" altLang="en-US" sz="2000" dirty="0" smtClean="0">
                <a:latin typeface="微软雅黑" panose="020B0503020204020204" pitchFamily="34" charset="-122"/>
                <a:ea typeface="微软雅黑" panose="020B0503020204020204" pitchFamily="34" charset="-122"/>
              </a:rPr>
              <a:t>标定数据库：标定实验和标定模拟的最终成果，数据分析过程中必需的工具输入。</a:t>
            </a:r>
            <a:endParaRPr lang="en-US" altLang="zh-CN" sz="2000" dirty="0" smtClean="0">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44824"/>
            <a:ext cx="397430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148064" y="1331476"/>
            <a:ext cx="3797518" cy="369332"/>
          </a:xfrm>
          <a:prstGeom prst="rect">
            <a:avLst/>
          </a:prstGeom>
        </p:spPr>
        <p:txBody>
          <a:bodyPr wrap="square">
            <a:spAutoFit/>
          </a:bodyPr>
          <a:lstStyle/>
          <a:p>
            <a:pPr algn="ctr"/>
            <a:r>
              <a:rPr lang="zh-CN" altLang="en-US" sz="1800" b="1" dirty="0" smtClean="0">
                <a:solidFill>
                  <a:srgbClr val="002060"/>
                </a:solidFill>
                <a:latin typeface="微软雅黑" panose="020B0503020204020204" pitchFamily="34" charset="-122"/>
                <a:ea typeface="微软雅黑" panose="020B0503020204020204" pitchFamily="34" charset="-122"/>
              </a:rPr>
              <a:t>标定的核心问题及实现</a:t>
            </a:r>
            <a:endParaRPr lang="zh-CN" altLang="en-US" sz="1800" b="1" dirty="0">
              <a:solidFill>
                <a:srgbClr val="002060"/>
              </a:solidFill>
              <a:latin typeface="微软雅黑" panose="020B0503020204020204" pitchFamily="34" charset="-122"/>
              <a:ea typeface="微软雅黑" panose="020B0503020204020204" pitchFamily="34" charset="-122"/>
            </a:endParaRPr>
          </a:p>
        </p:txBody>
      </p:sp>
      <p:sp>
        <p:nvSpPr>
          <p:cNvPr id="7" name="矩形 6"/>
          <p:cNvSpPr/>
          <p:nvPr/>
        </p:nvSpPr>
        <p:spPr>
          <a:xfrm>
            <a:off x="702474" y="4005064"/>
            <a:ext cx="3797518" cy="369332"/>
          </a:xfrm>
          <a:prstGeom prst="rect">
            <a:avLst/>
          </a:prstGeom>
        </p:spPr>
        <p:txBody>
          <a:bodyPr wrap="square">
            <a:spAutoFit/>
          </a:bodyPr>
          <a:lstStyle/>
          <a:p>
            <a:pPr algn="ctr"/>
            <a:r>
              <a:rPr lang="zh-CN" altLang="en-US" sz="1800" b="1" dirty="0" smtClean="0">
                <a:solidFill>
                  <a:srgbClr val="002060"/>
                </a:solidFill>
                <a:latin typeface="微软雅黑" panose="020B0503020204020204" pitchFamily="34" charset="-122"/>
                <a:ea typeface="微软雅黑" panose="020B0503020204020204" pitchFamily="34" charset="-122"/>
              </a:rPr>
              <a:t>标定数据库的设计</a:t>
            </a:r>
            <a:endParaRPr lang="zh-CN" altLang="en-US" sz="1800"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5868144" y="5530006"/>
            <a:ext cx="3240360" cy="923330"/>
          </a:xfrm>
          <a:prstGeom prst="rect">
            <a:avLst/>
          </a:prstGeom>
        </p:spPr>
        <p:txBody>
          <a:bodyPr wrap="square">
            <a:spAutoFit/>
          </a:bodyPr>
          <a:lstStyle/>
          <a:p>
            <a:r>
              <a:rPr lang="zh-CN" altLang="en-US" sz="1800" dirty="0" smtClean="0">
                <a:solidFill>
                  <a:srgbClr val="002060"/>
                </a:solidFill>
                <a:latin typeface="微软雅黑" panose="020B0503020204020204" pitchFamily="34" charset="-122"/>
                <a:ea typeface="微软雅黑" panose="020B0503020204020204" pitchFamily="34" charset="-122"/>
              </a:rPr>
              <a:t>功能和流程经过了地面标定数据、</a:t>
            </a:r>
            <a:r>
              <a:rPr lang="zh-CN" altLang="en-US" dirty="0">
                <a:solidFill>
                  <a:srgbClr val="002060"/>
                </a:solidFill>
                <a:latin typeface="微软雅黑" panose="020B0503020204020204" pitchFamily="34" charset="-122"/>
                <a:ea typeface="微软雅黑" panose="020B0503020204020204" pitchFamily="34" charset="-122"/>
              </a:rPr>
              <a:t>整星</a:t>
            </a:r>
            <a:r>
              <a:rPr lang="zh-CN" altLang="en-US" sz="1800" dirty="0" smtClean="0">
                <a:solidFill>
                  <a:srgbClr val="002060"/>
                </a:solidFill>
                <a:latin typeface="微软雅黑" panose="020B0503020204020204" pitchFamily="34" charset="-122"/>
                <a:ea typeface="微软雅黑" panose="020B0503020204020204" pitchFamily="34" charset="-122"/>
              </a:rPr>
              <a:t>测试数据、在轨测试数据的检验。</a:t>
            </a:r>
            <a:endParaRPr lang="zh-CN" altLang="en-US" sz="1800" dirty="0">
              <a:solidFill>
                <a:srgbClr val="002060"/>
              </a:solidFill>
              <a:latin typeface="微软雅黑" panose="020B0503020204020204" pitchFamily="34" charset="-122"/>
              <a:ea typeface="微软雅黑" panose="020B0503020204020204" pitchFamily="34" charset="-122"/>
            </a:endParaRPr>
          </a:p>
        </p:txBody>
      </p:sp>
      <p:sp>
        <p:nvSpPr>
          <p:cNvPr id="11"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有效载荷标定</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36</a:t>
            </a:fld>
            <a:endParaRPr lang="zh-CN" altLang="en-US"/>
          </a:p>
        </p:txBody>
      </p:sp>
    </p:spTree>
    <p:extLst>
      <p:ext uri="{BB962C8B-B14F-4D97-AF65-F5344CB8AC3E}">
        <p14:creationId xmlns:p14="http://schemas.microsoft.com/office/powerpoint/2010/main" val="2016460168"/>
      </p:ext>
    </p:extLst>
  </p:cSld>
  <p:clrMapOvr>
    <a:masterClrMapping/>
  </p:clrMapOvr>
  <mc:AlternateContent xmlns:mc="http://schemas.openxmlformats.org/markup-compatibility/2006" xmlns:p14="http://schemas.microsoft.com/office/powerpoint/2010/main">
    <mc:Choice Requires="p14">
      <p:transition spd="slow" p14:dur="2000" advTm="887"/>
    </mc:Choice>
    <mc:Fallback xmlns="">
      <p:transition spd="slow" advTm="88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24744"/>
            <a:ext cx="8229600" cy="5352256"/>
          </a:xfrm>
        </p:spPr>
        <p:txBody>
          <a:bodyPr>
            <a:normAutofit fontScale="92500"/>
          </a:bodyPr>
          <a:lstStyle/>
          <a:p>
            <a:pPr marL="0" indent="0">
              <a:buNone/>
            </a:pPr>
            <a:r>
              <a:rPr lang="zh-CN" altLang="en-US" dirty="0">
                <a:latin typeface="微软雅黑" panose="020B0503020204020204" pitchFamily="34" charset="-122"/>
                <a:ea typeface="微软雅黑" panose="020B0503020204020204" pitchFamily="34" charset="-122"/>
              </a:rPr>
              <a:t>以高能探测器一次典型的标定模拟计算为例，各参数选定一组参考值，然后进行一次标定模拟。模拟</a:t>
            </a:r>
            <a:r>
              <a:rPr lang="en-US" altLang="zh-CN" dirty="0">
                <a:latin typeface="微软雅黑" panose="020B0503020204020204" pitchFamily="34" charset="-122"/>
                <a:ea typeface="微软雅黑" panose="020B0503020204020204" pitchFamily="34" charset="-122"/>
              </a:rPr>
              <a:t>1x10</a:t>
            </a:r>
            <a:r>
              <a:rPr lang="en-US" altLang="zh-CN" baseline="30000"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个事例，耗时约</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小时，生成数据结果约为</a:t>
            </a:r>
            <a:r>
              <a:rPr lang="en-US" altLang="zh-CN" dirty="0">
                <a:latin typeface="微软雅黑" panose="020B0503020204020204" pitchFamily="34" charset="-122"/>
                <a:ea typeface="微软雅黑" panose="020B0503020204020204" pitchFamily="34" charset="-122"/>
              </a:rPr>
              <a:t>0.3G</a:t>
            </a:r>
            <a:r>
              <a:rPr lang="zh-CN" altLang="en-US" dirty="0">
                <a:latin typeface="微软雅黑" panose="020B0503020204020204" pitchFamily="34" charset="-122"/>
                <a:ea typeface="微软雅黑" panose="020B0503020204020204" pitchFamily="34" charset="-122"/>
              </a:rPr>
              <a:t>。在拟合标定模型阶段，影响参数有</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个（放射源可调参数有</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个，周围环境</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个、探测器有</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个，相互作用有</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个），每种参数都是浮点数取值，离散化后参数取值的组合个数约为</a:t>
            </a:r>
            <a:r>
              <a:rPr lang="en-US" altLang="zh-CN" dirty="0">
                <a:latin typeface="微软雅黑" panose="020B0503020204020204" pitchFamily="34" charset="-122"/>
                <a:ea typeface="微软雅黑" panose="020B0503020204020204" pitchFamily="34" charset="-122"/>
              </a:rPr>
              <a:t>3x10</a:t>
            </a:r>
            <a:r>
              <a:rPr lang="en-US" altLang="zh-CN" baseline="30000"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组左右。以此估算，仅针对高能探测器完成一次标定模拟，单台服务器（双</a:t>
            </a:r>
            <a:r>
              <a:rPr lang="en-US" altLang="zh-CN" dirty="0">
                <a:latin typeface="微软雅黑" panose="020B0503020204020204" pitchFamily="34" charset="-122"/>
                <a:ea typeface="微软雅黑" panose="020B0503020204020204" pitchFamily="34" charset="-122"/>
              </a:rPr>
              <a:t>CPU</a:t>
            </a:r>
            <a:r>
              <a:rPr lang="zh-CN" altLang="en-US" dirty="0">
                <a:latin typeface="微软雅黑" panose="020B0503020204020204" pitchFamily="34" charset="-122"/>
                <a:ea typeface="微软雅黑" panose="020B0503020204020204" pitchFamily="34" charset="-122"/>
              </a:rPr>
              <a:t>，共</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个核）的运行时间大约在</a:t>
            </a:r>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天左右。即模拟计算量约为</a:t>
            </a:r>
            <a:r>
              <a:rPr lang="en-US" altLang="zh-CN" dirty="0">
                <a:latin typeface="微软雅黑" panose="020B0503020204020204" pitchFamily="34" charset="-122"/>
                <a:ea typeface="微软雅黑" panose="020B0503020204020204" pitchFamily="34" charset="-122"/>
              </a:rPr>
              <a:t>160</a:t>
            </a:r>
            <a:r>
              <a:rPr lang="zh-CN" altLang="en-US" dirty="0">
                <a:latin typeface="微软雅黑" panose="020B0503020204020204" pitchFamily="34" charset="-122"/>
                <a:ea typeface="微软雅黑" panose="020B0503020204020204" pitchFamily="34" charset="-122"/>
              </a:rPr>
              <a:t>天*</a:t>
            </a:r>
            <a:r>
              <a:rPr lang="en-US" altLang="zh-CN" dirty="0">
                <a:latin typeface="微软雅黑" panose="020B0503020204020204" pitchFamily="34" charset="-122"/>
                <a:ea typeface="微软雅黑" panose="020B0503020204020204" pitchFamily="34" charset="-122"/>
              </a:rPr>
              <a:t>CPU</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0" indent="0">
              <a:buNone/>
            </a:pPr>
            <a:r>
              <a:rPr lang="zh-CN" altLang="zh-CN" dirty="0">
                <a:latin typeface="微软雅黑" panose="020B0503020204020204" pitchFamily="34" charset="-122"/>
                <a:ea typeface="微软雅黑" panose="020B0503020204020204" pitchFamily="34" charset="-122"/>
              </a:rPr>
              <a:t>中能望远镜和低能望远镜的探测器单元数远高于高能探测器</a:t>
            </a:r>
            <a:r>
              <a:rPr lang="en-US" altLang="zh-CN" dirty="0">
                <a:latin typeface="微软雅黑" panose="020B0503020204020204" pitchFamily="34" charset="-122"/>
                <a:ea typeface="微软雅黑" panose="020B0503020204020204" pitchFamily="34" charset="-122"/>
              </a:rPr>
              <a:t>18</a:t>
            </a:r>
            <a:r>
              <a:rPr lang="zh-CN" altLang="zh-CN" dirty="0">
                <a:latin typeface="微软雅黑" panose="020B0503020204020204" pitchFamily="34" charset="-122"/>
                <a:ea typeface="微软雅黑" panose="020B0503020204020204" pitchFamily="34" charset="-122"/>
              </a:rPr>
              <a:t>个单元，但是其标定模拟时需考虑的相互作用过程比高能探测器简单。根据实际模拟结果，中能望远镜</a:t>
            </a:r>
            <a:r>
              <a:rPr lang="en-US" altLang="zh-CN" dirty="0">
                <a:latin typeface="微软雅黑" panose="020B0503020204020204" pitchFamily="34" charset="-122"/>
                <a:ea typeface="微软雅黑" panose="020B0503020204020204" pitchFamily="34" charset="-122"/>
              </a:rPr>
              <a:t>1728</a:t>
            </a:r>
            <a:r>
              <a:rPr lang="zh-CN" altLang="zh-CN" dirty="0">
                <a:latin typeface="微软雅黑" panose="020B0503020204020204" pitchFamily="34" charset="-122"/>
                <a:ea typeface="微软雅黑" panose="020B0503020204020204" pitchFamily="34" charset="-122"/>
              </a:rPr>
              <a:t>个单元模拟计算量约为高能望远镜的</a:t>
            </a:r>
            <a:r>
              <a:rPr lang="en-US" altLang="zh-CN" dirty="0">
                <a:latin typeface="微软雅黑" panose="020B0503020204020204" pitchFamily="34" charset="-122"/>
                <a:ea typeface="微软雅黑" panose="020B0503020204020204" pitchFamily="34" charset="-122"/>
              </a:rPr>
              <a:t>1.4</a:t>
            </a:r>
            <a:r>
              <a:rPr lang="zh-CN" altLang="zh-CN" dirty="0">
                <a:latin typeface="微软雅黑" panose="020B0503020204020204" pitchFamily="34" charset="-122"/>
                <a:ea typeface="微软雅黑" panose="020B0503020204020204" pitchFamily="34" charset="-122"/>
              </a:rPr>
              <a:t>倍，低能</a:t>
            </a:r>
            <a:r>
              <a:rPr lang="en-US" altLang="zh-CN" dirty="0">
                <a:latin typeface="微软雅黑" panose="020B0503020204020204" pitchFamily="34" charset="-122"/>
                <a:ea typeface="微软雅黑" panose="020B0503020204020204" pitchFamily="34" charset="-122"/>
              </a:rPr>
              <a:t>96</a:t>
            </a:r>
            <a:r>
              <a:rPr lang="zh-CN" altLang="zh-CN" dirty="0">
                <a:latin typeface="微软雅黑" panose="020B0503020204020204" pitchFamily="34" charset="-122"/>
                <a:ea typeface="微软雅黑" panose="020B0503020204020204" pitchFamily="34" charset="-122"/>
              </a:rPr>
              <a:t>个单元模拟计算量约为高能望远镜的</a:t>
            </a:r>
            <a:r>
              <a:rPr lang="en-US" altLang="zh-CN" dirty="0">
                <a:latin typeface="微软雅黑" panose="020B0503020204020204" pitchFamily="34" charset="-122"/>
                <a:ea typeface="微软雅黑" panose="020B0503020204020204" pitchFamily="34" charset="-122"/>
              </a:rPr>
              <a:t>0.4</a:t>
            </a:r>
            <a:r>
              <a:rPr lang="zh-CN" altLang="zh-CN" dirty="0">
                <a:latin typeface="微软雅黑" panose="020B0503020204020204" pitchFamily="34" charset="-122"/>
                <a:ea typeface="微软雅黑" panose="020B0503020204020204" pitchFamily="34" charset="-122"/>
              </a:rPr>
              <a:t>倍。</a:t>
            </a:r>
          </a:p>
          <a:p>
            <a:pPr marL="0" indent="0">
              <a:buNone/>
            </a:pPr>
            <a:r>
              <a:rPr lang="zh-CN" altLang="zh-CN" dirty="0">
                <a:latin typeface="微软雅黑" panose="020B0503020204020204" pitchFamily="34" charset="-122"/>
                <a:ea typeface="微软雅黑" panose="020B0503020204020204" pitchFamily="34" charset="-122"/>
              </a:rPr>
              <a:t>因此高能、中能、低能望远镜完成一次标定模拟，总的计算量约为</a:t>
            </a:r>
            <a:r>
              <a:rPr lang="en-US" altLang="zh-CN" dirty="0">
                <a:latin typeface="微软雅黑" panose="020B0503020204020204" pitchFamily="34" charset="-122"/>
                <a:ea typeface="微软雅黑" panose="020B0503020204020204" pitchFamily="34" charset="-122"/>
              </a:rPr>
              <a:t>448</a:t>
            </a:r>
            <a:r>
              <a:rPr lang="zh-CN" altLang="zh-CN" dirty="0">
                <a:latin typeface="微软雅黑" panose="020B0503020204020204" pitchFamily="34" charset="-122"/>
                <a:ea typeface="微软雅黑" panose="020B0503020204020204" pitchFamily="34" charset="-122"/>
              </a:rPr>
              <a:t>天</a:t>
            </a:r>
            <a:r>
              <a:rPr lang="en-US" altLang="zh-CN" dirty="0">
                <a:latin typeface="微软雅黑" panose="020B0503020204020204" pitchFamily="34" charset="-122"/>
                <a:ea typeface="微软雅黑" panose="020B0503020204020204" pitchFamily="34" charset="-122"/>
              </a:rPr>
              <a:t>*CPU</a:t>
            </a:r>
            <a:r>
              <a:rPr lang="zh-CN"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4"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标定模拟计算</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37</a:t>
            </a:fld>
            <a:endParaRPr lang="zh-CN" altLang="en-US"/>
          </a:p>
        </p:txBody>
      </p:sp>
    </p:spTree>
    <p:extLst>
      <p:ext uri="{BB962C8B-B14F-4D97-AF65-F5344CB8AC3E}">
        <p14:creationId xmlns:p14="http://schemas.microsoft.com/office/powerpoint/2010/main" val="2295885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
            <p:extLst>
              <p:ext uri="{D42A27DB-BD31-4B8C-83A1-F6EECF244321}">
                <p14:modId xmlns:p14="http://schemas.microsoft.com/office/powerpoint/2010/main" val="2546111536"/>
              </p:ext>
            </p:extLst>
          </p:nvPr>
        </p:nvGraphicFramePr>
        <p:xfrm>
          <a:off x="179512" y="1628800"/>
          <a:ext cx="4176464" cy="5025451"/>
        </p:xfrm>
        <a:graphic>
          <a:graphicData uri="http://schemas.openxmlformats.org/drawingml/2006/table">
            <a:tbl>
              <a:tblPr firstRow="1" bandRow="1">
                <a:tableStyleId>{5C22544A-7EE6-4342-B048-85BDC9FD1C3A}</a:tableStyleId>
              </a:tblPr>
              <a:tblGrid>
                <a:gridCol w="1015313"/>
                <a:gridCol w="1602769"/>
                <a:gridCol w="1558382"/>
              </a:tblGrid>
              <a:tr h="701262">
                <a:tc>
                  <a:txBody>
                    <a:bodyPr/>
                    <a:lstStyle/>
                    <a:p>
                      <a:endParaRPr lang="zh-CN" altLang="en-US"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微软雅黑" panose="020B0503020204020204" pitchFamily="34" charset="-122"/>
                          <a:ea typeface="微软雅黑" panose="020B0503020204020204" pitchFamily="34" charset="-122"/>
                        </a:rPr>
                        <a:t>顶面反符合屏蔽探测器</a:t>
                      </a:r>
                      <a:endParaRPr lang="zh-CN" altLang="en-US"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微软雅黑" panose="020B0503020204020204" pitchFamily="34" charset="-122"/>
                          <a:ea typeface="微软雅黑" panose="020B0503020204020204" pitchFamily="34" charset="-122"/>
                        </a:rPr>
                        <a:t>侧面反符合屏蔽探测器</a:t>
                      </a:r>
                      <a:endParaRPr lang="zh-CN" altLang="en-US" b="1" dirty="0">
                        <a:latin typeface="微软雅黑" panose="020B0503020204020204" pitchFamily="34" charset="-122"/>
                        <a:ea typeface="微软雅黑" panose="020B0503020204020204" pitchFamily="34" charset="-122"/>
                      </a:endParaRPr>
                    </a:p>
                  </a:txBody>
                  <a:tcPr/>
                </a:tc>
              </a:tr>
              <a:tr h="1249210">
                <a:tc>
                  <a:txBody>
                    <a:bodyPr/>
                    <a:lstStyle/>
                    <a:p>
                      <a:r>
                        <a:rPr lang="zh-CN" altLang="en-US" b="1" dirty="0" smtClean="0">
                          <a:latin typeface="微软雅黑" panose="020B0503020204020204" pitchFamily="34" charset="-122"/>
                          <a:ea typeface="微软雅黑" panose="020B0503020204020204" pitchFamily="34" charset="-122"/>
                        </a:rPr>
                        <a:t>材料</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smtClean="0">
                          <a:latin typeface="微软雅黑" panose="020B0503020204020204" pitchFamily="34" charset="-122"/>
                          <a:ea typeface="微软雅黑" panose="020B0503020204020204" pitchFamily="34" charset="-122"/>
                        </a:rPr>
                        <a:t>铝、聚乙烯、橡胶、</a:t>
                      </a:r>
                      <a:r>
                        <a:rPr lang="en-US" altLang="zh-CN" b="1" dirty="0" smtClean="0">
                          <a:latin typeface="微软雅黑" panose="020B0503020204020204" pitchFamily="34" charset="-122"/>
                          <a:ea typeface="微软雅黑" panose="020B0503020204020204" pitchFamily="34" charset="-122"/>
                        </a:rPr>
                        <a:t>BC-408</a:t>
                      </a:r>
                      <a:r>
                        <a:rPr lang="zh-CN" altLang="en-US" b="1" dirty="0" smtClean="0">
                          <a:latin typeface="微软雅黑" panose="020B0503020204020204" pitchFamily="34" charset="-122"/>
                          <a:ea typeface="微软雅黑" panose="020B0503020204020204" pitchFamily="34" charset="-122"/>
                        </a:rPr>
                        <a:t>、聚酰亚胺</a:t>
                      </a:r>
                      <a:endParaRPr lang="zh-CN" altLang="en-US"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latin typeface="微软雅黑" panose="020B0503020204020204" pitchFamily="34" charset="-122"/>
                          <a:ea typeface="微软雅黑" panose="020B0503020204020204" pitchFamily="34" charset="-122"/>
                        </a:rPr>
                        <a:t>BC-408</a:t>
                      </a:r>
                      <a:r>
                        <a:rPr lang="zh-CN" altLang="en-US" b="1" dirty="0" smtClean="0">
                          <a:latin typeface="微软雅黑" panose="020B0503020204020204" pitchFamily="34" charset="-122"/>
                          <a:ea typeface="微软雅黑" panose="020B0503020204020204" pitchFamily="34" charset="-122"/>
                        </a:rPr>
                        <a:t>、橡胶、钽</a:t>
                      </a:r>
                      <a:endParaRPr lang="zh-CN" altLang="en-US" b="1" dirty="0">
                        <a:latin typeface="微软雅黑" panose="020B0503020204020204" pitchFamily="34" charset="-122"/>
                        <a:ea typeface="微软雅黑" panose="020B0503020204020204" pitchFamily="34" charset="-122"/>
                      </a:endParaRPr>
                    </a:p>
                  </a:txBody>
                  <a:tcPr/>
                </a:tc>
              </a:tr>
              <a:tr h="672652">
                <a:tc>
                  <a:txBody>
                    <a:bodyPr/>
                    <a:lstStyle/>
                    <a:p>
                      <a:r>
                        <a:rPr lang="zh-CN" altLang="en-US" b="1" dirty="0" smtClean="0">
                          <a:latin typeface="微软雅黑" panose="020B0503020204020204" pitchFamily="34" charset="-122"/>
                          <a:ea typeface="微软雅黑" panose="020B0503020204020204" pitchFamily="34" charset="-122"/>
                        </a:rPr>
                        <a:t>厚度</a:t>
                      </a:r>
                      <a:r>
                        <a:rPr lang="en-US" altLang="zh-CN" b="1" dirty="0" smtClean="0">
                          <a:latin typeface="微软雅黑" panose="020B0503020204020204" pitchFamily="34" charset="-122"/>
                          <a:ea typeface="微软雅黑" panose="020B0503020204020204" pitchFamily="34" charset="-122"/>
                        </a:rPr>
                        <a:t>(mm)</a:t>
                      </a:r>
                      <a:endParaRPr lang="zh-CN" altLang="en-US"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latin typeface="微软雅黑" panose="020B0503020204020204" pitchFamily="34" charset="-122"/>
                          <a:ea typeface="微软雅黑" panose="020B0503020204020204" pitchFamily="34" charset="-122"/>
                        </a:rPr>
                        <a:t>11.1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latin typeface="微软雅黑" panose="020B0503020204020204" pitchFamily="34" charset="-122"/>
                          <a:ea typeface="微软雅黑" panose="020B0503020204020204" pitchFamily="34" charset="-122"/>
                        </a:rPr>
                        <a:t>10.0</a:t>
                      </a:r>
                    </a:p>
                  </a:txBody>
                  <a:tcPr/>
                </a:tc>
              </a:tr>
              <a:tr h="2402327">
                <a:tc>
                  <a:txBody>
                    <a:bodyPr/>
                    <a:lstStyle/>
                    <a:p>
                      <a:r>
                        <a:rPr lang="zh-CN" altLang="en-US" b="1" dirty="0" smtClean="0">
                          <a:latin typeface="微软雅黑" panose="020B0503020204020204" pitchFamily="34" charset="-122"/>
                          <a:ea typeface="微软雅黑" panose="020B0503020204020204" pitchFamily="34" charset="-122"/>
                        </a:rPr>
                        <a:t>构造</a:t>
                      </a:r>
                      <a:r>
                        <a:rPr lang="en-US" altLang="zh-CN" b="1" dirty="0" smtClean="0">
                          <a:latin typeface="微软雅黑" panose="020B0503020204020204" pitchFamily="34" charset="-122"/>
                          <a:ea typeface="微软雅黑" panose="020B0503020204020204" pitchFamily="34" charset="-122"/>
                        </a:rPr>
                        <a:t>(mm)</a:t>
                      </a:r>
                      <a:endParaRPr lang="zh-CN" altLang="en-US"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微软雅黑" panose="020B0503020204020204" pitchFamily="34" charset="-122"/>
                          <a:ea typeface="微软雅黑" panose="020B0503020204020204" pitchFamily="34" charset="-122"/>
                        </a:rPr>
                        <a:t>铝合金</a:t>
                      </a:r>
                      <a:r>
                        <a:rPr lang="en-US" altLang="zh-CN" b="1" dirty="0" smtClean="0">
                          <a:latin typeface="微软雅黑" panose="020B0503020204020204" pitchFamily="34" charset="-122"/>
                          <a:ea typeface="微软雅黑" panose="020B0503020204020204" pitchFamily="34" charset="-122"/>
                        </a:rPr>
                        <a:t>(1.0)</a:t>
                      </a:r>
                      <a:endParaRPr lang="zh-CN" altLang="en-US" b="1" dirty="0" smtClean="0">
                        <a:latin typeface="微软雅黑" panose="020B0503020204020204" pitchFamily="34" charset="-122"/>
                        <a:ea typeface="微软雅黑" panose="020B0503020204020204" pitchFamily="34" charset="-122"/>
                      </a:endParaRPr>
                    </a:p>
                    <a:p>
                      <a:r>
                        <a:rPr lang="zh-CN" altLang="en-US" b="1" dirty="0" smtClean="0">
                          <a:latin typeface="微软雅黑" panose="020B0503020204020204" pitchFamily="34" charset="-122"/>
                          <a:ea typeface="微软雅黑" panose="020B0503020204020204" pitchFamily="34" charset="-122"/>
                        </a:rPr>
                        <a:t>聚乙烯</a:t>
                      </a:r>
                      <a:r>
                        <a:rPr lang="en-US" altLang="zh-CN" b="1" dirty="0" smtClean="0">
                          <a:latin typeface="微软雅黑" panose="020B0503020204020204" pitchFamily="34" charset="-122"/>
                          <a:ea typeface="微软雅黑" panose="020B0503020204020204" pitchFamily="34" charset="-122"/>
                        </a:rPr>
                        <a:t>(1.0)</a:t>
                      </a:r>
                    </a:p>
                    <a:p>
                      <a:r>
                        <a:rPr lang="zh-CN" altLang="en-US" b="1" dirty="0" smtClean="0">
                          <a:latin typeface="微软雅黑" panose="020B0503020204020204" pitchFamily="34" charset="-122"/>
                          <a:ea typeface="微软雅黑" panose="020B0503020204020204" pitchFamily="34" charset="-122"/>
                        </a:rPr>
                        <a:t>橡胶</a:t>
                      </a:r>
                      <a:r>
                        <a:rPr lang="en-US" altLang="zh-CN" b="1" dirty="0" smtClean="0">
                          <a:latin typeface="微软雅黑" panose="020B0503020204020204" pitchFamily="34" charset="-122"/>
                          <a:ea typeface="微软雅黑" panose="020B0503020204020204" pitchFamily="34" charset="-122"/>
                        </a:rPr>
                        <a:t>(0.5)</a:t>
                      </a:r>
                    </a:p>
                    <a:p>
                      <a:r>
                        <a:rPr lang="en-US" altLang="zh-CN" b="1" dirty="0" smtClean="0">
                          <a:latin typeface="微软雅黑" panose="020B0503020204020204" pitchFamily="34" charset="-122"/>
                          <a:ea typeface="微软雅黑" panose="020B0503020204020204" pitchFamily="34" charset="-122"/>
                        </a:rPr>
                        <a:t>BC-408(7.0)</a:t>
                      </a:r>
                    </a:p>
                    <a:p>
                      <a:r>
                        <a:rPr lang="zh-CN" altLang="en-US" b="1" dirty="0" smtClean="0">
                          <a:latin typeface="微软雅黑" panose="020B0503020204020204" pitchFamily="34" charset="-122"/>
                          <a:ea typeface="微软雅黑" panose="020B0503020204020204" pitchFamily="34" charset="-122"/>
                        </a:rPr>
                        <a:t>橡胶</a:t>
                      </a:r>
                      <a:r>
                        <a:rPr lang="en-US" altLang="zh-CN" b="1" dirty="0" smtClean="0">
                          <a:latin typeface="微软雅黑" panose="020B0503020204020204" pitchFamily="34" charset="-122"/>
                          <a:ea typeface="微软雅黑" panose="020B0503020204020204" pitchFamily="34" charset="-122"/>
                        </a:rPr>
                        <a:t>(0.5)</a:t>
                      </a:r>
                    </a:p>
                    <a:p>
                      <a:r>
                        <a:rPr lang="zh-CN" altLang="en-US" b="1" dirty="0" smtClean="0">
                          <a:latin typeface="微软雅黑" panose="020B0503020204020204" pitchFamily="34" charset="-122"/>
                          <a:ea typeface="微软雅黑" panose="020B0503020204020204" pitchFamily="34" charset="-122"/>
                        </a:rPr>
                        <a:t>聚酰亚胺</a:t>
                      </a:r>
                      <a:r>
                        <a:rPr lang="en-US" altLang="zh-CN" b="1" dirty="0" smtClean="0">
                          <a:latin typeface="微软雅黑" panose="020B0503020204020204" pitchFamily="34" charset="-122"/>
                          <a:ea typeface="微软雅黑" panose="020B0503020204020204" pitchFamily="34" charset="-122"/>
                        </a:rPr>
                        <a:t>(0.1)</a:t>
                      </a:r>
                      <a:r>
                        <a:rPr lang="zh-CN" altLang="en-US" b="1" dirty="0" smtClean="0">
                          <a:latin typeface="微软雅黑" panose="020B0503020204020204" pitchFamily="34" charset="-122"/>
                          <a:ea typeface="微软雅黑" panose="020B0503020204020204" pitchFamily="34" charset="-122"/>
                        </a:rPr>
                        <a:t>，铝合金</a:t>
                      </a:r>
                      <a:r>
                        <a:rPr lang="en-US" altLang="zh-CN" b="1" dirty="0" smtClean="0">
                          <a:latin typeface="微软雅黑" panose="020B0503020204020204" pitchFamily="34" charset="-122"/>
                          <a:ea typeface="微软雅黑" panose="020B0503020204020204" pitchFamily="34" charset="-122"/>
                        </a:rPr>
                        <a:t>(1.0)</a:t>
                      </a:r>
                      <a:endParaRPr lang="zh-CN" altLang="en-US" b="1" dirty="0">
                        <a:latin typeface="微软雅黑" panose="020B0503020204020204" pitchFamily="34" charset="-122"/>
                        <a:ea typeface="微软雅黑" panose="020B0503020204020204"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微软雅黑" panose="020B0503020204020204" pitchFamily="34" charset="-122"/>
                          <a:ea typeface="微软雅黑" panose="020B0503020204020204" pitchFamily="34" charset="-122"/>
                        </a:rPr>
                        <a:t>钽</a:t>
                      </a:r>
                      <a:r>
                        <a:rPr lang="en-US" altLang="zh-CN" b="1" dirty="0" smtClean="0">
                          <a:latin typeface="微软雅黑" panose="020B0503020204020204" pitchFamily="34" charset="-122"/>
                          <a:ea typeface="微软雅黑" panose="020B0503020204020204" pitchFamily="34" charset="-122"/>
                        </a:rPr>
                        <a:t>(1.0)</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微软雅黑" panose="020B0503020204020204" pitchFamily="34" charset="-122"/>
                          <a:ea typeface="微软雅黑" panose="020B0503020204020204" pitchFamily="34" charset="-122"/>
                        </a:rPr>
                        <a:t>橡胶</a:t>
                      </a:r>
                      <a:r>
                        <a:rPr lang="en-US" altLang="zh-CN" b="1" dirty="0" smtClean="0">
                          <a:latin typeface="微软雅黑" panose="020B0503020204020204" pitchFamily="34" charset="-122"/>
                          <a:ea typeface="微软雅黑" panose="020B0503020204020204" pitchFamily="34" charset="-122"/>
                        </a:rPr>
                        <a:t>(0.5)</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latin typeface="微软雅黑" panose="020B0503020204020204" pitchFamily="34" charset="-122"/>
                          <a:ea typeface="微软雅黑" panose="020B0503020204020204" pitchFamily="34" charset="-122"/>
                        </a:rPr>
                        <a:t>BC-408(7.0)</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微软雅黑" panose="020B0503020204020204" pitchFamily="34" charset="-122"/>
                          <a:ea typeface="微软雅黑" panose="020B0503020204020204" pitchFamily="34" charset="-122"/>
                        </a:rPr>
                        <a:t>橡胶</a:t>
                      </a:r>
                      <a:r>
                        <a:rPr lang="en-US" altLang="zh-CN" b="1" dirty="0" smtClean="0">
                          <a:latin typeface="微软雅黑" panose="020B0503020204020204" pitchFamily="34" charset="-122"/>
                          <a:ea typeface="微软雅黑" panose="020B0503020204020204" pitchFamily="34" charset="-122"/>
                        </a:rPr>
                        <a:t>(0.5)</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latin typeface="微软雅黑" panose="020B0503020204020204" pitchFamily="34" charset="-122"/>
                          <a:ea typeface="微软雅黑" panose="020B0503020204020204" pitchFamily="34" charset="-122"/>
                        </a:rPr>
                        <a:t>钽</a:t>
                      </a:r>
                      <a:r>
                        <a:rPr lang="en-US" altLang="zh-CN" b="1" dirty="0" smtClean="0">
                          <a:latin typeface="微软雅黑" panose="020B0503020204020204" pitchFamily="34" charset="-122"/>
                          <a:ea typeface="微软雅黑" panose="020B0503020204020204" pitchFamily="34" charset="-122"/>
                        </a:rPr>
                        <a:t>(1.0)</a:t>
                      </a:r>
                    </a:p>
                    <a:p>
                      <a:endParaRPr lang="zh-CN" altLang="en-US" b="1" dirty="0">
                        <a:latin typeface="微软雅黑" panose="020B0503020204020204" pitchFamily="34" charset="-122"/>
                        <a:ea typeface="微软雅黑" panose="020B0503020204020204" pitchFamily="34" charset="-122"/>
                      </a:endParaRPr>
                    </a:p>
                  </a:txBody>
                  <a:tcPr/>
                </a:tc>
              </a:tr>
            </a:tbl>
          </a:graphicData>
        </a:graphic>
      </p:graphicFrame>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514" y="1905149"/>
            <a:ext cx="3189511" cy="238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025" y="1916832"/>
            <a:ext cx="1369438" cy="335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524514" y="4365104"/>
            <a:ext cx="2411238"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塑料闪烁体：</a:t>
            </a:r>
            <a:r>
              <a:rPr lang="en-US" altLang="zh-CN" b="1" dirty="0" smtClean="0">
                <a:latin typeface="微软雅黑" panose="020B0503020204020204" pitchFamily="34" charset="-122"/>
                <a:ea typeface="微软雅黑" panose="020B0503020204020204" pitchFamily="34" charset="-122"/>
              </a:rPr>
              <a:t>BC-408</a:t>
            </a:r>
            <a:endParaRPr lang="zh-CN" altLang="en-US" b="1" dirty="0">
              <a:latin typeface="微软雅黑" panose="020B0503020204020204" pitchFamily="34" charset="-122"/>
              <a:ea typeface="微软雅黑" panose="020B0503020204020204" pitchFamily="34" charset="-122"/>
            </a:endParaRPr>
          </a:p>
        </p:txBody>
      </p:sp>
      <p:sp>
        <p:nvSpPr>
          <p:cNvPr id="5" name="矩形 4"/>
          <p:cNvSpPr/>
          <p:nvPr/>
        </p:nvSpPr>
        <p:spPr>
          <a:xfrm>
            <a:off x="2195736" y="1052736"/>
            <a:ext cx="5832648" cy="523220"/>
          </a:xfrm>
          <a:prstGeom prst="rect">
            <a:avLst/>
          </a:prstGeom>
        </p:spPr>
        <p:txBody>
          <a:bodyPr wrap="square">
            <a:spAutoFit/>
          </a:bodyPr>
          <a:lstStyle/>
          <a:p>
            <a:r>
              <a:rPr lang="en-US" altLang="zh-CN" sz="2800" b="1" dirty="0">
                <a:solidFill>
                  <a:srgbClr val="C00000"/>
                </a:solidFill>
                <a:effectLst>
                  <a:reflection blurRad="12700" endPos="0" dir="5400000" sy="-90000" algn="bl" rotWithShape="0"/>
                </a:effectLst>
                <a:latin typeface="微软雅黑" panose="020B0503020204020204" pitchFamily="34" charset="-122"/>
                <a:ea typeface="微软雅黑" panose="020B0503020204020204" pitchFamily="34" charset="-122"/>
              </a:rPr>
              <a:t>HE</a:t>
            </a:r>
            <a:r>
              <a:rPr lang="zh-CN" altLang="en-US" sz="2800" b="1" dirty="0">
                <a:solidFill>
                  <a:srgbClr val="C00000"/>
                </a:solidFill>
                <a:effectLst>
                  <a:reflection blurRad="12700" endPos="0" dir="5400000" sy="-90000" algn="bl" rotWithShape="0"/>
                </a:effectLst>
                <a:latin typeface="微软雅黑" panose="020B0503020204020204" pitchFamily="34" charset="-122"/>
                <a:ea typeface="微软雅黑" panose="020B0503020204020204" pitchFamily="34" charset="-122"/>
              </a:rPr>
              <a:t>反符合泄漏（</a:t>
            </a:r>
            <a:r>
              <a:rPr lang="en-US" altLang="zh-CN" sz="2800" b="1" dirty="0">
                <a:solidFill>
                  <a:srgbClr val="C00000"/>
                </a:solidFill>
                <a:effectLst>
                  <a:reflection blurRad="12700" endPos="0" dir="5400000" sy="-90000" algn="bl" rotWithShape="0"/>
                </a:effectLst>
                <a:latin typeface="微软雅黑" panose="020B0503020204020204" pitchFamily="34" charset="-122"/>
                <a:ea typeface="微软雅黑" panose="020B0503020204020204" pitchFamily="34" charset="-122"/>
              </a:rPr>
              <a:t>ACD</a:t>
            </a:r>
            <a:r>
              <a:rPr lang="zh-CN" altLang="en-US" sz="2800" b="1" dirty="0">
                <a:solidFill>
                  <a:srgbClr val="C00000"/>
                </a:solidFill>
                <a:effectLst>
                  <a:reflection blurRad="12700" endPos="0" dir="5400000" sy="-90000" algn="bl" rotWithShape="0"/>
                </a:effectLst>
                <a:latin typeface="微软雅黑" panose="020B0503020204020204" pitchFamily="34" charset="-122"/>
                <a:ea typeface="微软雅黑" panose="020B0503020204020204" pitchFamily="34" charset="-122"/>
              </a:rPr>
              <a:t>质量模型）</a:t>
            </a:r>
            <a:endParaRPr lang="zh-CN" altLang="en-US" sz="2800" b="1" dirty="0">
              <a:latin typeface="微软雅黑" panose="020B0503020204020204" pitchFamily="34" charset="-122"/>
              <a:ea typeface="微软雅黑" panose="020B0503020204020204" pitchFamily="34" charset="-122"/>
            </a:endParaRPr>
          </a:p>
        </p:txBody>
      </p:sp>
      <p:sp>
        <p:nvSpPr>
          <p:cNvPr id="8" name="TextBox 14"/>
          <p:cNvSpPr txBox="1">
            <a:spLocks/>
          </p:cNvSpPr>
          <p:nvPr/>
        </p:nvSpPr>
        <p:spPr>
          <a:xfrm>
            <a:off x="0" y="1802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a:solidFill>
                  <a:srgbClr val="800000"/>
                </a:solidFill>
                <a:latin typeface="微软雅黑" panose="020B0503020204020204" pitchFamily="34" charset="-122"/>
                <a:ea typeface="微软雅黑" panose="020B0503020204020204" pitchFamily="34" charset="-122"/>
              </a:rPr>
              <a:t>本底</a:t>
            </a:r>
            <a:r>
              <a:rPr lang="zh-CN" altLang="en-US" b="1" dirty="0" smtClean="0">
                <a:solidFill>
                  <a:srgbClr val="800000"/>
                </a:solidFill>
                <a:latin typeface="微软雅黑" panose="020B0503020204020204" pitchFamily="34" charset="-122"/>
                <a:ea typeface="微软雅黑" panose="020B0503020204020204" pitchFamily="34" charset="-122"/>
              </a:rPr>
              <a:t>模拟计算</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38</a:t>
            </a:fld>
            <a:endParaRPr lang="zh-CN" altLang="en-US"/>
          </a:p>
        </p:txBody>
      </p:sp>
    </p:spTree>
    <p:extLst>
      <p:ext uri="{BB962C8B-B14F-4D97-AF65-F5344CB8AC3E}">
        <p14:creationId xmlns:p14="http://schemas.microsoft.com/office/powerpoint/2010/main" val="3443951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7503" y="1052736"/>
            <a:ext cx="8734428" cy="3773341"/>
          </a:xfrm>
          <a:prstGeom prst="rect">
            <a:avLst/>
          </a:prstGeom>
        </p:spPr>
        <p:txBody>
          <a:bodyPr wrap="square">
            <a:spAutoFit/>
          </a:bodyPr>
          <a:lstStyle/>
          <a:p>
            <a:pPr marL="274320" lvl="0" indent="-274320">
              <a:lnSpc>
                <a:spcPct val="130000"/>
              </a:lnSpc>
              <a:spcBef>
                <a:spcPts val="600"/>
              </a:spcBef>
              <a:buClr>
                <a:srgbClr val="94B6D2"/>
              </a:buClr>
              <a:buFont typeface="Wingdings"/>
              <a:buChar char=""/>
            </a:pPr>
            <a:r>
              <a:rPr lang="zh-CN" altLang="en-US" sz="2400" b="1" dirty="0">
                <a:solidFill>
                  <a:srgbClr val="0000FF"/>
                </a:solidFill>
                <a:latin typeface="微软雅黑" panose="020B0503020204020204" pitchFamily="34" charset="-122"/>
                <a:ea typeface="微软雅黑" panose="020B0503020204020204" pitchFamily="34" charset="-122"/>
              </a:rPr>
              <a:t>本底水平</a:t>
            </a:r>
            <a:endParaRPr lang="zh-CN" altLang="en-US" sz="2400" b="1" dirty="0" smtClean="0">
              <a:solidFill>
                <a:srgbClr val="0000FF"/>
              </a:solidFill>
              <a:latin typeface="微软雅黑" panose="020B0503020204020204" pitchFamily="34" charset="-122"/>
              <a:ea typeface="微软雅黑" panose="020B0503020204020204" pitchFamily="34" charset="-122"/>
            </a:endParaRPr>
          </a:p>
          <a:p>
            <a:pPr marL="640080" lvl="1" indent="-274320">
              <a:lnSpc>
                <a:spcPct val="130000"/>
              </a:lnSpc>
              <a:buClr>
                <a:srgbClr val="94B6D2"/>
              </a:buClr>
              <a:buSzPct val="80000"/>
              <a:buFont typeface="Wingdings 2"/>
              <a:buChar char=""/>
            </a:pPr>
            <a:r>
              <a:rPr lang="zh-CN" altLang="en-US" sz="2000" b="1" dirty="0" smtClean="0">
                <a:latin typeface="微软雅黑" panose="020B0503020204020204" pitchFamily="34" charset="-122"/>
                <a:ea typeface="微软雅黑" panose="020B0503020204020204" pitchFamily="34" charset="-122"/>
              </a:rPr>
              <a:t>各种空间辐射成分本底水平：</a:t>
            </a:r>
            <a:endParaRPr lang="en-US" altLang="zh-CN" sz="2000" b="1" dirty="0" smtClean="0">
              <a:latin typeface="微软雅黑" panose="020B0503020204020204" pitchFamily="34" charset="-122"/>
              <a:ea typeface="微软雅黑" panose="020B0503020204020204" pitchFamily="34" charset="-122"/>
            </a:endParaRPr>
          </a:p>
          <a:p>
            <a:pPr marL="640080" lvl="1" indent="-274320">
              <a:lnSpc>
                <a:spcPct val="130000"/>
              </a:lnSpc>
              <a:buClr>
                <a:srgbClr val="94B6D2"/>
              </a:buClr>
              <a:buSzPct val="80000"/>
              <a:buFont typeface="Wingdings 2"/>
              <a:buChar char=""/>
            </a:pPr>
            <a:r>
              <a:rPr lang="zh-CN" altLang="en-US" sz="2000" b="1" dirty="0" smtClean="0">
                <a:latin typeface="微软雅黑" panose="020B0503020204020204" pitchFamily="34" charset="-122"/>
                <a:ea typeface="微软雅黑" panose="020B0503020204020204" pitchFamily="34" charset="-122"/>
              </a:rPr>
              <a:t>以</a:t>
            </a:r>
            <a:r>
              <a:rPr lang="en-US" altLang="zh-CN" sz="2000" b="1" dirty="0" smtClean="0">
                <a:latin typeface="微软雅黑" panose="020B0503020204020204" pitchFamily="34" charset="-122"/>
                <a:ea typeface="微软雅黑" panose="020B0503020204020204" pitchFamily="34" charset="-122"/>
              </a:rPr>
              <a:t>HE</a:t>
            </a:r>
            <a:r>
              <a:rPr lang="zh-CN" altLang="en-US" sz="2000" b="1" dirty="0" smtClean="0">
                <a:latin typeface="微软雅黑" panose="020B0503020204020204" pitchFamily="34" charset="-122"/>
                <a:ea typeface="微软雅黑" panose="020B0503020204020204" pitchFamily="34" charset="-122"/>
              </a:rPr>
              <a:t>为例，在轨</a:t>
            </a:r>
            <a:r>
              <a:rPr lang="en-US" altLang="zh-CN" sz="2000" b="1" dirty="0" smtClean="0">
                <a:latin typeface="微软雅黑" panose="020B0503020204020204" pitchFamily="34" charset="-122"/>
                <a:ea typeface="微软雅黑" panose="020B0503020204020204" pitchFamily="34" charset="-122"/>
              </a:rPr>
              <a:t>100</a:t>
            </a:r>
            <a:r>
              <a:rPr lang="zh-CN" altLang="en-US" sz="2000" b="1" dirty="0" smtClean="0">
                <a:latin typeface="微软雅黑" panose="020B0503020204020204" pitchFamily="34" charset="-122"/>
                <a:ea typeface="微软雅黑" panose="020B0503020204020204" pitchFamily="34" charset="-122"/>
              </a:rPr>
              <a:t>天</a:t>
            </a:r>
            <a:r>
              <a:rPr lang="en-US" altLang="zh-CN" sz="2000" b="1" dirty="0" smtClean="0">
                <a:latin typeface="微软雅黑" panose="020B0503020204020204" pitchFamily="34" charset="-122"/>
                <a:ea typeface="微软雅黑" panose="020B0503020204020204" pitchFamily="34" charset="-122"/>
              </a:rPr>
              <a:t>(</a:t>
            </a:r>
            <a:r>
              <a:rPr lang="en-US" altLang="zh-CN" sz="2000" b="1" dirty="0" err="1" smtClean="0">
                <a:latin typeface="微软雅黑" panose="020B0503020204020204" pitchFamily="34" charset="-122"/>
                <a:ea typeface="微软雅黑" panose="020B0503020204020204" pitchFamily="34" charset="-122"/>
              </a:rPr>
              <a:t>cnt</a:t>
            </a:r>
            <a:r>
              <a:rPr lang="en-US" altLang="zh-CN" sz="2000" b="1" dirty="0" smtClean="0">
                <a:latin typeface="微软雅黑" panose="020B0503020204020204" pitchFamily="34" charset="-122"/>
                <a:ea typeface="微软雅黑" panose="020B0503020204020204" pitchFamily="34" charset="-122"/>
              </a:rPr>
              <a:t>/s)</a:t>
            </a:r>
          </a:p>
          <a:p>
            <a:pPr marL="640080" lvl="1" indent="-274320">
              <a:lnSpc>
                <a:spcPct val="130000"/>
              </a:lnSpc>
              <a:buClr>
                <a:srgbClr val="94B6D2"/>
              </a:buClr>
              <a:buSzPct val="80000"/>
              <a:buFont typeface="Wingdings 2"/>
              <a:buChar char=""/>
            </a:pPr>
            <a:r>
              <a:rPr lang="en-US" altLang="zh-CN" sz="2000" b="1" dirty="0" smtClean="0">
                <a:latin typeface="微软雅黑" panose="020B0503020204020204" pitchFamily="34" charset="-122"/>
                <a:ea typeface="微软雅黑" panose="020B0503020204020204" pitchFamily="34" charset="-122"/>
              </a:rPr>
              <a:t>CXB~48.0</a:t>
            </a:r>
          </a:p>
          <a:p>
            <a:pPr marL="640080" lvl="1" indent="-274320">
              <a:lnSpc>
                <a:spcPct val="130000"/>
              </a:lnSpc>
              <a:buClr>
                <a:srgbClr val="94B6D2"/>
              </a:buClr>
              <a:buSzPct val="80000"/>
              <a:buFont typeface="Wingdings 2"/>
              <a:buChar char=""/>
            </a:pPr>
            <a:r>
              <a:rPr lang="zh-CN" altLang="en-US" sz="2000" b="1" dirty="0" smtClean="0">
                <a:latin typeface="微软雅黑" panose="020B0503020204020204" pitchFamily="34" charset="-122"/>
                <a:ea typeface="微软雅黑" panose="020B0503020204020204" pitchFamily="34" charset="-122"/>
              </a:rPr>
              <a:t>宇宙线质子：</a:t>
            </a:r>
            <a:r>
              <a:rPr lang="en-US" altLang="zh-CN" sz="2000" b="1" dirty="0" smtClean="0">
                <a:latin typeface="微软雅黑" panose="020B0503020204020204" pitchFamily="34" charset="-122"/>
                <a:ea typeface="微软雅黑" panose="020B0503020204020204" pitchFamily="34" charset="-122"/>
              </a:rPr>
              <a:t>62.7</a:t>
            </a:r>
            <a:r>
              <a:rPr lang="zh-CN" altLang="en-US" sz="2000" b="1" dirty="0" smtClean="0">
                <a:latin typeface="微软雅黑" panose="020B0503020204020204" pitchFamily="34" charset="-122"/>
                <a:ea typeface="微软雅黑" panose="020B0503020204020204" pitchFamily="34" charset="-122"/>
              </a:rPr>
              <a:t>（瞬）</a:t>
            </a:r>
            <a:endParaRPr lang="en-US" altLang="zh-CN" sz="2000" b="1" dirty="0" smtClean="0">
              <a:latin typeface="微软雅黑" panose="020B0503020204020204" pitchFamily="34" charset="-122"/>
              <a:ea typeface="微软雅黑" panose="020B0503020204020204" pitchFamily="34" charset="-122"/>
            </a:endParaRPr>
          </a:p>
          <a:p>
            <a:pPr marL="640080" lvl="1" indent="-274320">
              <a:lnSpc>
                <a:spcPct val="130000"/>
              </a:lnSpc>
              <a:buClr>
                <a:srgbClr val="94B6D2"/>
              </a:buClr>
              <a:buSzPct val="80000"/>
              <a:buFont typeface="Wingdings 2"/>
              <a:buChar char=""/>
            </a:pPr>
            <a:r>
              <a:rPr lang="zh-CN" altLang="en-US" sz="2000" b="1" dirty="0">
                <a:latin typeface="微软雅黑" panose="020B0503020204020204" pitchFamily="34" charset="-122"/>
                <a:ea typeface="微软雅黑" panose="020B0503020204020204" pitchFamily="34" charset="-122"/>
              </a:rPr>
              <a:t>宇宙线质子</a:t>
            </a:r>
            <a:r>
              <a:rPr lang="zh-CN" altLang="en-US" sz="2000" b="1" dirty="0" smtClean="0">
                <a:latin typeface="微软雅黑" panose="020B0503020204020204" pitchFamily="34" charset="-122"/>
                <a:ea typeface="微软雅黑" panose="020B0503020204020204" pitchFamily="34" charset="-122"/>
              </a:rPr>
              <a:t>：</a:t>
            </a:r>
            <a:r>
              <a:rPr lang="en-US" altLang="zh-CN" sz="2000" b="1" dirty="0" smtClean="0">
                <a:latin typeface="微软雅黑" panose="020B0503020204020204" pitchFamily="34" charset="-122"/>
                <a:ea typeface="微软雅黑" panose="020B0503020204020204" pitchFamily="34" charset="-122"/>
              </a:rPr>
              <a:t>116.3</a:t>
            </a:r>
            <a:r>
              <a:rPr lang="zh-CN" altLang="en-US" sz="2000" b="1" dirty="0" smtClean="0">
                <a:latin typeface="微软雅黑" panose="020B0503020204020204" pitchFamily="34" charset="-122"/>
                <a:ea typeface="微软雅黑" panose="020B0503020204020204" pitchFamily="34" charset="-122"/>
              </a:rPr>
              <a:t>（延）</a:t>
            </a:r>
            <a:endParaRPr lang="en-US" altLang="zh-CN" sz="2000" b="1" dirty="0" smtClean="0">
              <a:latin typeface="微软雅黑" panose="020B0503020204020204" pitchFamily="34" charset="-122"/>
              <a:ea typeface="微软雅黑" panose="020B0503020204020204" pitchFamily="34" charset="-122"/>
            </a:endParaRPr>
          </a:p>
          <a:p>
            <a:pPr marL="640080" lvl="1" indent="-274320">
              <a:lnSpc>
                <a:spcPct val="130000"/>
              </a:lnSpc>
              <a:buClr>
                <a:srgbClr val="94B6D2"/>
              </a:buClr>
              <a:buSzPct val="80000"/>
              <a:buFont typeface="Wingdings 2"/>
              <a:buChar char=""/>
            </a:pPr>
            <a:r>
              <a:rPr lang="en-US" altLang="zh-CN" sz="2000" b="1" dirty="0" smtClean="0">
                <a:latin typeface="微软雅黑" panose="020B0503020204020204" pitchFamily="34" charset="-122"/>
                <a:ea typeface="微软雅黑" panose="020B0503020204020204" pitchFamily="34" charset="-122"/>
              </a:rPr>
              <a:t>SAA</a:t>
            </a:r>
            <a:r>
              <a:rPr lang="zh-CN" altLang="en-US" sz="2000" b="1" dirty="0" smtClean="0">
                <a:latin typeface="微软雅黑" panose="020B0503020204020204" pitchFamily="34" charset="-122"/>
                <a:ea typeface="微软雅黑" panose="020B0503020204020204" pitchFamily="34" charset="-122"/>
              </a:rPr>
              <a:t>质子：</a:t>
            </a:r>
            <a:r>
              <a:rPr lang="en-US" altLang="zh-CN" sz="2000" b="1" dirty="0" smtClean="0">
                <a:latin typeface="微软雅黑" panose="020B0503020204020204" pitchFamily="34" charset="-122"/>
                <a:ea typeface="微软雅黑" panose="020B0503020204020204" pitchFamily="34" charset="-122"/>
              </a:rPr>
              <a:t>339.2</a:t>
            </a:r>
          </a:p>
          <a:p>
            <a:pPr marL="640080" lvl="1" indent="-274320">
              <a:lnSpc>
                <a:spcPct val="130000"/>
              </a:lnSpc>
              <a:buClr>
                <a:srgbClr val="94B6D2"/>
              </a:buClr>
              <a:buSzPct val="80000"/>
              <a:buFont typeface="Wingdings 2"/>
              <a:buChar char=""/>
            </a:pPr>
            <a:r>
              <a:rPr lang="zh-CN" altLang="en-US" sz="2000" b="1" dirty="0" smtClean="0">
                <a:latin typeface="微软雅黑" panose="020B0503020204020204" pitchFamily="34" charset="-122"/>
                <a:ea typeface="微软雅黑" panose="020B0503020204020204" pitchFamily="34" charset="-122"/>
              </a:rPr>
              <a:t>反照光子：</a:t>
            </a:r>
            <a:r>
              <a:rPr lang="en-US" altLang="zh-CN" sz="2000" b="1" dirty="0" smtClean="0">
                <a:latin typeface="微软雅黑" panose="020B0503020204020204" pitchFamily="34" charset="-122"/>
                <a:ea typeface="微软雅黑" panose="020B0503020204020204" pitchFamily="34" charset="-122"/>
              </a:rPr>
              <a:t>75.5</a:t>
            </a:r>
          </a:p>
          <a:p>
            <a:pPr marL="640080" lvl="1" indent="-274320">
              <a:lnSpc>
                <a:spcPct val="130000"/>
              </a:lnSpc>
              <a:buClr>
                <a:srgbClr val="94B6D2"/>
              </a:buClr>
              <a:buSzPct val="80000"/>
              <a:buFont typeface="Wingdings 2"/>
              <a:buChar char=""/>
            </a:pPr>
            <a:r>
              <a:rPr lang="en-US" altLang="zh-CN" sz="2000" b="1" dirty="0" smtClean="0">
                <a:latin typeface="微软雅黑" panose="020B0503020204020204" pitchFamily="34" charset="-122"/>
                <a:ea typeface="微软雅黑" panose="020B0503020204020204" pitchFamily="34" charset="-122"/>
              </a:rPr>
              <a:t>HE</a:t>
            </a:r>
            <a:r>
              <a:rPr lang="zh-CN" altLang="en-US" sz="2000" b="1" dirty="0" smtClean="0">
                <a:latin typeface="微软雅黑" panose="020B0503020204020204" pitchFamily="34" charset="-122"/>
                <a:ea typeface="微软雅黑" panose="020B0503020204020204" pitchFamily="34" charset="-122"/>
              </a:rPr>
              <a:t>上总的本底水平</a:t>
            </a:r>
            <a:r>
              <a:rPr lang="en-US" altLang="zh-CN" sz="2000" b="1" dirty="0" smtClean="0">
                <a:latin typeface="微软雅黑" panose="020B0503020204020204" pitchFamily="34" charset="-122"/>
                <a:ea typeface="微软雅黑" panose="020B0503020204020204" pitchFamily="34" charset="-122"/>
              </a:rPr>
              <a:t>~650cnt/s</a:t>
            </a:r>
            <a:endParaRPr lang="en-US" altLang="zh-CN" b="1" dirty="0" smtClean="0">
              <a:latin typeface="微软雅黑" panose="020B0503020204020204" pitchFamily="34" charset="-122"/>
              <a:ea typeface="微软雅黑" panose="020B0503020204020204" pitchFamily="34"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8274" y="2924944"/>
            <a:ext cx="4799709" cy="31409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矩形 1"/>
          <p:cNvSpPr/>
          <p:nvPr/>
        </p:nvSpPr>
        <p:spPr>
          <a:xfrm>
            <a:off x="107503" y="5589240"/>
            <a:ext cx="8953621" cy="1292662"/>
          </a:xfrm>
          <a:prstGeom prst="rect">
            <a:avLst/>
          </a:prstGeom>
        </p:spPr>
        <p:txBody>
          <a:bodyPr wrap="square">
            <a:spAutoFit/>
          </a:bodyPr>
          <a:lstStyle/>
          <a:p>
            <a:pPr marL="365760" lvl="1">
              <a:lnSpc>
                <a:spcPct val="130000"/>
              </a:lnSpc>
              <a:buClr>
                <a:srgbClr val="94B6D2"/>
              </a:buClr>
              <a:buSzPct val="80000"/>
            </a:pPr>
            <a:r>
              <a:rPr lang="zh-CN" altLang="en-US" sz="2000" b="1" dirty="0" smtClean="0">
                <a:latin typeface="微软雅黑" panose="020B0503020204020204" pitchFamily="34" charset="-122"/>
                <a:ea typeface="微软雅黑" panose="020B0503020204020204" pitchFamily="34" charset="-122"/>
              </a:rPr>
              <a:t>以美国</a:t>
            </a:r>
            <a:r>
              <a:rPr lang="en-US" altLang="zh-CN" sz="2000" b="1" dirty="0" smtClean="0">
                <a:latin typeface="微软雅黑" panose="020B0503020204020204" pitchFamily="34" charset="-122"/>
                <a:ea typeface="微软雅黑" panose="020B0503020204020204" pitchFamily="34" charset="-122"/>
              </a:rPr>
              <a:t>RXTE/HEXTE</a:t>
            </a:r>
            <a:r>
              <a:rPr lang="zh-CN" altLang="en-US" sz="2000" b="1" dirty="0" smtClean="0">
                <a:latin typeface="微软雅黑" panose="020B0503020204020204" pitchFamily="34" charset="-122"/>
                <a:ea typeface="微软雅黑" panose="020B0503020204020204" pitchFamily="34" charset="-122"/>
              </a:rPr>
              <a:t>为参考：</a:t>
            </a:r>
            <a:endParaRPr lang="en-US" altLang="zh-CN" sz="2000" b="1" dirty="0" smtClean="0">
              <a:latin typeface="微软雅黑" panose="020B0503020204020204" pitchFamily="34" charset="-122"/>
              <a:ea typeface="微软雅黑" panose="020B0503020204020204" pitchFamily="34" charset="-122"/>
            </a:endParaRPr>
          </a:p>
          <a:p>
            <a:pPr marL="365760" lvl="1">
              <a:lnSpc>
                <a:spcPct val="130000"/>
              </a:lnSpc>
              <a:buClr>
                <a:srgbClr val="94B6D2"/>
              </a:buClr>
              <a:buSzPct val="80000"/>
            </a:pPr>
            <a:r>
              <a:rPr lang="en-US" altLang="zh-CN" sz="2000" b="1" dirty="0" smtClean="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80-110cnt/</a:t>
            </a:r>
            <a:r>
              <a:rPr lang="en-US" altLang="zh-CN" sz="2000" b="1" dirty="0" err="1">
                <a:latin typeface="微软雅黑" panose="020B0503020204020204" pitchFamily="34" charset="-122"/>
                <a:ea typeface="微软雅黑" panose="020B0503020204020204" pitchFamily="34" charset="-122"/>
              </a:rPr>
              <a:t>s@each</a:t>
            </a:r>
            <a:r>
              <a:rPr lang="en-US" altLang="zh-CN" sz="2000" b="1" dirty="0">
                <a:latin typeface="微软雅黑" panose="020B0503020204020204" pitchFamily="34" charset="-122"/>
                <a:ea typeface="微软雅黑" panose="020B0503020204020204" pitchFamily="34" charset="-122"/>
              </a:rPr>
              <a:t> cluster(800cm</a:t>
            </a:r>
            <a:r>
              <a:rPr lang="en-US" altLang="zh-CN" sz="2000" b="1" baseline="30000" dirty="0">
                <a:latin typeface="微软雅黑" panose="020B0503020204020204" pitchFamily="34" charset="-122"/>
                <a:ea typeface="微软雅黑" panose="020B0503020204020204" pitchFamily="34" charset="-122"/>
              </a:rPr>
              <a:t>2</a:t>
            </a:r>
            <a:r>
              <a:rPr lang="en-US" altLang="zh-CN" sz="2000" b="1" dirty="0" smtClean="0">
                <a:latin typeface="微软雅黑" panose="020B0503020204020204" pitchFamily="34" charset="-122"/>
                <a:ea typeface="微软雅黑" panose="020B0503020204020204" pitchFamily="34" charset="-122"/>
              </a:rPr>
              <a:t>)</a:t>
            </a:r>
          </a:p>
          <a:p>
            <a:pPr marL="365760" lvl="1">
              <a:lnSpc>
                <a:spcPct val="130000"/>
              </a:lnSpc>
              <a:buClr>
                <a:srgbClr val="94B6D2"/>
              </a:buClr>
              <a:buSzPct val="80000"/>
            </a:pPr>
            <a:r>
              <a:rPr lang="en-US" altLang="zh-CN" sz="2000" b="1" dirty="0" smtClean="0">
                <a:latin typeface="微软雅黑" panose="020B0503020204020204" pitchFamily="34" charset="-122"/>
                <a:ea typeface="微软雅黑" panose="020B0503020204020204" pitchFamily="34" charset="-122"/>
                <a:sym typeface="Wingdings" panose="05000000000000000000" pitchFamily="2" charset="2"/>
              </a:rPr>
              <a:t> HE(5000cm</a:t>
            </a:r>
            <a:r>
              <a:rPr lang="en-US" altLang="zh-CN" sz="2000" b="1" baseline="30000" dirty="0" smtClean="0">
                <a:latin typeface="微软雅黑" panose="020B0503020204020204" pitchFamily="34" charset="-122"/>
                <a:ea typeface="微软雅黑" panose="020B0503020204020204" pitchFamily="34" charset="-122"/>
                <a:sym typeface="Wingdings" panose="05000000000000000000" pitchFamily="2" charset="2"/>
              </a:rPr>
              <a:t>2</a:t>
            </a:r>
            <a:r>
              <a:rPr lang="en-US" altLang="zh-CN" sz="2000" b="1" dirty="0">
                <a:latin typeface="微软雅黑" panose="020B0503020204020204" pitchFamily="34" charset="-122"/>
                <a:ea typeface="微软雅黑" panose="020B0503020204020204" pitchFamily="34" charset="-122"/>
                <a:sym typeface="Wingdings" panose="05000000000000000000" pitchFamily="2" charset="2"/>
              </a:rPr>
              <a:t>) </a:t>
            </a:r>
            <a:r>
              <a:rPr lang="en-US" altLang="zh-CN" sz="2000" b="1" dirty="0">
                <a:latin typeface="微软雅黑" panose="020B0503020204020204" pitchFamily="34" charset="-122"/>
                <a:ea typeface="微软雅黑" panose="020B0503020204020204" pitchFamily="34" charset="-122"/>
              </a:rPr>
              <a:t>500-680cnt/s</a:t>
            </a:r>
            <a:endParaRPr lang="zh-CN" altLang="en-US" sz="2400" b="1" dirty="0">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8" t="12520" r="2185" b="6633"/>
          <a:stretch/>
        </p:blipFill>
        <p:spPr bwMode="auto">
          <a:xfrm>
            <a:off x="5609631" y="2204864"/>
            <a:ext cx="3481184" cy="2242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52" t="1945" r="7011"/>
          <a:stretch/>
        </p:blipFill>
        <p:spPr bwMode="auto">
          <a:xfrm>
            <a:off x="5611282" y="939049"/>
            <a:ext cx="3449842" cy="20579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013106" y="1846565"/>
            <a:ext cx="1735358" cy="646331"/>
          </a:xfrm>
          <a:prstGeom prst="rect">
            <a:avLst/>
          </a:prstGeom>
          <a:noFill/>
        </p:spPr>
        <p:txBody>
          <a:bodyPr wrap="square" rtlCol="0">
            <a:spAutoFit/>
          </a:bodyPr>
          <a:lstStyle/>
          <a:p>
            <a:r>
              <a:rPr lang="en-US" altLang="zh-CN" b="1" dirty="0" smtClean="0">
                <a:latin typeface="华文楷体" pitchFamily="2" charset="-122"/>
                <a:ea typeface="华文楷体" pitchFamily="2" charset="-122"/>
              </a:rPr>
              <a:t>SAA</a:t>
            </a:r>
            <a:r>
              <a:rPr lang="zh-CN" altLang="en-US" b="1" dirty="0" smtClean="0">
                <a:latin typeface="华文楷体" pitchFamily="2" charset="-122"/>
                <a:ea typeface="华文楷体" pitchFamily="2" charset="-122"/>
              </a:rPr>
              <a:t>延时本底累积效应</a:t>
            </a:r>
            <a:endParaRPr lang="zh-CN" altLang="en-US" b="1" dirty="0">
              <a:latin typeface="华文楷体" pitchFamily="2" charset="-122"/>
              <a:ea typeface="华文楷体" pitchFamily="2" charset="-122"/>
            </a:endParaRPr>
          </a:p>
        </p:txBody>
      </p:sp>
      <p:sp>
        <p:nvSpPr>
          <p:cNvPr id="12" name="TextBox 11"/>
          <p:cNvSpPr txBox="1"/>
          <p:nvPr/>
        </p:nvSpPr>
        <p:spPr>
          <a:xfrm>
            <a:off x="6307606" y="3491716"/>
            <a:ext cx="2158956" cy="369332"/>
          </a:xfrm>
          <a:prstGeom prst="rect">
            <a:avLst/>
          </a:prstGeom>
          <a:noFill/>
        </p:spPr>
        <p:txBody>
          <a:bodyPr wrap="square" rtlCol="0">
            <a:spAutoFit/>
          </a:bodyPr>
          <a:lstStyle/>
          <a:p>
            <a:r>
              <a:rPr lang="en-US" altLang="zh-CN" b="1" dirty="0" smtClean="0">
                <a:latin typeface="华文楷体" pitchFamily="2" charset="-122"/>
                <a:ea typeface="华文楷体" pitchFamily="2" charset="-122"/>
              </a:rPr>
              <a:t>SAA</a:t>
            </a:r>
            <a:r>
              <a:rPr lang="zh-CN" altLang="en-US" b="1" dirty="0" smtClean="0">
                <a:latin typeface="华文楷体" pitchFamily="2" charset="-122"/>
                <a:ea typeface="华文楷体" pitchFamily="2" charset="-122"/>
              </a:rPr>
              <a:t>延时本底 </a:t>
            </a:r>
            <a:r>
              <a:rPr lang="zh-CN" altLang="en-US" b="1" dirty="0">
                <a:latin typeface="华文楷体" pitchFamily="2" charset="-122"/>
                <a:ea typeface="华文楷体" pitchFamily="2" charset="-122"/>
              </a:rPr>
              <a:t>衰减</a:t>
            </a:r>
          </a:p>
        </p:txBody>
      </p:sp>
      <p:sp>
        <p:nvSpPr>
          <p:cNvPr id="13" name="TextBox 14"/>
          <p:cNvSpPr txBox="1">
            <a:spLocks/>
          </p:cNvSpPr>
          <p:nvPr/>
        </p:nvSpPr>
        <p:spPr>
          <a:xfrm>
            <a:off x="0" y="1802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a:solidFill>
                  <a:srgbClr val="800000"/>
                </a:solidFill>
                <a:latin typeface="微软雅黑" panose="020B0503020204020204" pitchFamily="34" charset="-122"/>
                <a:ea typeface="微软雅黑" panose="020B0503020204020204" pitchFamily="34" charset="-122"/>
              </a:rPr>
              <a:t>本底</a:t>
            </a:r>
            <a:r>
              <a:rPr lang="zh-CN" altLang="en-US" b="1" dirty="0" smtClean="0">
                <a:solidFill>
                  <a:srgbClr val="800000"/>
                </a:solidFill>
                <a:latin typeface="微软雅黑" panose="020B0503020204020204" pitchFamily="34" charset="-122"/>
                <a:ea typeface="微软雅黑" panose="020B0503020204020204" pitchFamily="34" charset="-122"/>
              </a:rPr>
              <a:t>模拟计算</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39</a:t>
            </a:fld>
            <a:endParaRPr lang="zh-CN" altLang="en-US"/>
          </a:p>
        </p:txBody>
      </p:sp>
    </p:spTree>
    <p:extLst>
      <p:ext uri="{BB962C8B-B14F-4D97-AF65-F5344CB8AC3E}">
        <p14:creationId xmlns:p14="http://schemas.microsoft.com/office/powerpoint/2010/main" val="132309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solidFill>
                  <a:schemeClr val="tx2">
                    <a:lumMod val="75000"/>
                  </a:schemeClr>
                </a:solidFill>
                <a:latin typeface="微软雅黑" panose="020B0503020204020204" pitchFamily="34" charset="-122"/>
                <a:ea typeface="微软雅黑" panose="020B0503020204020204" pitchFamily="34" charset="-122"/>
              </a:rPr>
              <a:t>一、慧眼</a:t>
            </a:r>
            <a:r>
              <a:rPr lang="en-US" altLang="zh-CN" b="1" dirty="0">
                <a:solidFill>
                  <a:schemeClr val="tx2">
                    <a:lumMod val="75000"/>
                  </a:schemeClr>
                </a:solidFill>
                <a:latin typeface="微软雅黑" panose="020B0503020204020204" pitchFamily="34" charset="-122"/>
                <a:ea typeface="微软雅黑" panose="020B0503020204020204" pitchFamily="34" charset="-122"/>
              </a:rPr>
              <a:t>-HXMT</a:t>
            </a:r>
            <a:r>
              <a:rPr lang="zh-CN" altLang="en-US" b="1" dirty="0">
                <a:solidFill>
                  <a:schemeClr val="tx2">
                    <a:lumMod val="75000"/>
                  </a:schemeClr>
                </a:solidFill>
                <a:latin typeface="微软雅黑" panose="020B0503020204020204" pitchFamily="34" charset="-122"/>
                <a:ea typeface="微软雅黑" panose="020B0503020204020204" pitchFamily="34" charset="-122"/>
              </a:rPr>
              <a:t>简介</a:t>
            </a:r>
            <a:endParaRPr lang="zh-CN" altLang="en-US" dirty="0"/>
          </a:p>
        </p:txBody>
      </p:sp>
      <p:sp>
        <p:nvSpPr>
          <p:cNvPr id="3" name="内容占位符 2"/>
          <p:cNvSpPr>
            <a:spLocks noGrp="1"/>
          </p:cNvSpPr>
          <p:nvPr>
            <p:ph idx="1"/>
          </p:nvPr>
        </p:nvSpPr>
        <p:spPr/>
        <p:txBody>
          <a:bodyPr>
            <a:noAutofit/>
          </a:bodyPr>
          <a:lstStyle/>
          <a:p>
            <a:pPr marL="68263" indent="466725">
              <a:lnSpc>
                <a:spcPct val="150000"/>
              </a:lnSpc>
              <a:buClr>
                <a:srgbClr val="FFC000"/>
              </a:buClr>
              <a:buNone/>
            </a:pPr>
            <a:r>
              <a:rPr lang="en-US" altLang="zh-CN" sz="1800" b="1" dirty="0">
                <a:latin typeface="微软雅黑" panose="020B0503020204020204" pitchFamily="34" charset="-122"/>
                <a:ea typeface="微软雅黑" panose="020B0503020204020204" pitchFamily="34" charset="-122"/>
              </a:rPr>
              <a:t>HXMT</a:t>
            </a:r>
            <a:r>
              <a:rPr lang="zh-CN" altLang="zh-CN" sz="1800" b="1" dirty="0">
                <a:latin typeface="微软雅黑" panose="020B0503020204020204" pitchFamily="34" charset="-122"/>
                <a:ea typeface="微软雅黑" panose="020B0503020204020204" pitchFamily="34" charset="-122"/>
              </a:rPr>
              <a:t>的主要科学目标是：</a:t>
            </a:r>
          </a:p>
          <a:p>
            <a:pPr marL="68263" indent="466725">
              <a:lnSpc>
                <a:spcPct val="150000"/>
              </a:lnSpc>
              <a:buClr>
                <a:srgbClr val="FFC000"/>
              </a:buClr>
              <a:buNone/>
            </a:pPr>
            <a:r>
              <a:rPr lang="zh-CN" altLang="zh-CN"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1</a:t>
            </a:r>
            <a:r>
              <a:rPr lang="zh-CN" altLang="zh-CN" sz="1800" b="1" dirty="0">
                <a:latin typeface="微软雅黑" panose="020B0503020204020204" pitchFamily="34" charset="-122"/>
                <a:ea typeface="微软雅黑" panose="020B0503020204020204" pitchFamily="34" charset="-122"/>
              </a:rPr>
              <a:t>）通过对银道面、银心和核球的大天区扫描巡天和监测，发现新的高能变源和已知高能天体的新活动；</a:t>
            </a:r>
          </a:p>
          <a:p>
            <a:pPr marL="68263" indent="466725">
              <a:lnSpc>
                <a:spcPct val="150000"/>
              </a:lnSpc>
              <a:buClr>
                <a:srgbClr val="FFC000"/>
              </a:buClr>
              <a:buNone/>
            </a:pPr>
            <a:r>
              <a:rPr lang="zh-CN" altLang="zh-CN"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2</a:t>
            </a:r>
            <a:r>
              <a:rPr lang="zh-CN" altLang="zh-CN" sz="1800" b="1" dirty="0">
                <a:latin typeface="微软雅黑" panose="020B0503020204020204" pitchFamily="34" charset="-122"/>
                <a:ea typeface="微软雅黑" panose="020B0503020204020204" pitchFamily="34" charset="-122"/>
              </a:rPr>
              <a:t>）通过对河内黑洞和中子星进行长期高频次监测，理解黑洞和中子星系统的活动和演化机制；</a:t>
            </a:r>
          </a:p>
          <a:p>
            <a:pPr marL="68263" indent="466725">
              <a:lnSpc>
                <a:spcPct val="150000"/>
              </a:lnSpc>
              <a:buClr>
                <a:srgbClr val="FFC000"/>
              </a:buClr>
              <a:buNone/>
            </a:pPr>
            <a:r>
              <a:rPr lang="zh-CN" altLang="zh-CN"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3</a:t>
            </a:r>
            <a:r>
              <a:rPr lang="zh-CN" altLang="zh-CN" sz="1800" b="1" dirty="0">
                <a:latin typeface="微软雅黑" panose="020B0503020204020204" pitchFamily="34" charset="-122"/>
                <a:ea typeface="微软雅黑" panose="020B0503020204020204" pitchFamily="34" charset="-122"/>
              </a:rPr>
              <a:t>）通过对高流强河内黑洞和中子星进行高统计量观测，理解吸积黑洞和中子星系统的基本性质；</a:t>
            </a:r>
          </a:p>
          <a:p>
            <a:pPr marL="68263" indent="466725">
              <a:lnSpc>
                <a:spcPct val="150000"/>
              </a:lnSpc>
              <a:buClr>
                <a:srgbClr val="FFC000"/>
              </a:buClr>
              <a:buNone/>
            </a:pPr>
            <a:r>
              <a:rPr lang="zh-CN" altLang="zh-CN"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4</a:t>
            </a:r>
            <a:r>
              <a:rPr lang="zh-CN" altLang="zh-CN" sz="1800" b="1" dirty="0">
                <a:latin typeface="微软雅黑" panose="020B0503020204020204" pitchFamily="34" charset="-122"/>
                <a:ea typeface="微软雅黑" panose="020B0503020204020204" pitchFamily="34" charset="-122"/>
              </a:rPr>
              <a:t>）利用其扩展到</a:t>
            </a:r>
            <a:r>
              <a:rPr lang="en-US" altLang="zh-CN" sz="1800" b="1" dirty="0">
                <a:latin typeface="微软雅黑" panose="020B0503020204020204" pitchFamily="34" charset="-122"/>
                <a:ea typeface="微软雅黑" panose="020B0503020204020204" pitchFamily="34" charset="-122"/>
              </a:rPr>
              <a:t>300 keV-3 MeV</a:t>
            </a:r>
            <a:r>
              <a:rPr lang="zh-CN" altLang="zh-CN" sz="1800" b="1" dirty="0">
                <a:latin typeface="微软雅黑" panose="020B0503020204020204" pitchFamily="34" charset="-122"/>
                <a:ea typeface="微软雅黑" panose="020B0503020204020204" pitchFamily="34" charset="-122"/>
              </a:rPr>
              <a:t>能段的探测能力，获得新的伽马射线暴及其它爆发现象的能谱和时变观测数据，理解高能剧烈爆发天体的基本属性，研究宇宙深处大质量恒星的死亡以及中子星并合等过程中黑洞的形成。</a:t>
            </a: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a:t>
            </a:fld>
            <a:endParaRPr lang="zh-CN" altLang="en-US"/>
          </a:p>
        </p:txBody>
      </p:sp>
    </p:spTree>
    <p:extLst>
      <p:ext uri="{BB962C8B-B14F-4D97-AF65-F5344CB8AC3E}">
        <p14:creationId xmlns:p14="http://schemas.microsoft.com/office/powerpoint/2010/main" val="23940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5208240"/>
          </a:xfrm>
        </p:spPr>
        <p:txBody>
          <a:bodyPr/>
          <a:lstStyle/>
          <a:p>
            <a:pPr marL="0" indent="0">
              <a:lnSpc>
                <a:spcPct val="114000"/>
              </a:lnSpc>
              <a:buNone/>
            </a:pPr>
            <a:r>
              <a:rPr lang="zh-CN" altLang="zh-CN" b="1" dirty="0">
                <a:latin typeface="微软雅黑" panose="020B0503020204020204" pitchFamily="34" charset="-122"/>
                <a:ea typeface="微软雅黑" panose="020B0503020204020204" pitchFamily="34" charset="-122"/>
              </a:rPr>
              <a:t>为了</a:t>
            </a:r>
            <a:r>
              <a:rPr lang="zh-CN" altLang="zh-CN" b="1" dirty="0" smtClean="0">
                <a:latin typeface="微软雅黑" panose="020B0503020204020204" pitchFamily="34" charset="-122"/>
                <a:ea typeface="微软雅黑" panose="020B0503020204020204" pitchFamily="34" charset="-122"/>
              </a:rPr>
              <a:t>确定本底</a:t>
            </a:r>
            <a:r>
              <a:rPr lang="zh-CN" altLang="zh-CN" b="1" dirty="0">
                <a:latin typeface="微软雅黑" panose="020B0503020204020204" pitchFamily="34" charset="-122"/>
                <a:ea typeface="微软雅黑" panose="020B0503020204020204" pitchFamily="34" charset="-122"/>
              </a:rPr>
              <a:t>的分布情况，需要建立本底</a:t>
            </a:r>
            <a:r>
              <a:rPr lang="zh-CN" altLang="zh-CN" b="1" dirty="0" smtClean="0">
                <a:latin typeface="微软雅黑" panose="020B0503020204020204" pitchFamily="34" charset="-122"/>
                <a:ea typeface="微软雅黑" panose="020B0503020204020204" pitchFamily="34" charset="-122"/>
              </a:rPr>
              <a:t>模型。</a:t>
            </a:r>
            <a:r>
              <a:rPr lang="zh-CN" altLang="zh-CN" b="1" dirty="0">
                <a:latin typeface="微软雅黑" panose="020B0503020204020204" pitchFamily="34" charset="-122"/>
                <a:ea typeface="微软雅黑" panose="020B0503020204020204" pitchFamily="34" charset="-122"/>
              </a:rPr>
              <a:t>以一种典型的本底成分</a:t>
            </a:r>
            <a:r>
              <a:rPr lang="en-US" altLang="zh-CN" b="1" dirty="0">
                <a:latin typeface="微软雅黑" panose="020B0503020204020204" pitchFamily="34" charset="-122"/>
                <a:ea typeface="微软雅黑" panose="020B0503020204020204" pitchFamily="34" charset="-122"/>
              </a:rPr>
              <a:t>CXB</a:t>
            </a:r>
            <a:r>
              <a:rPr lang="zh-CN" altLang="zh-CN" b="1" dirty="0">
                <a:latin typeface="微软雅黑" panose="020B0503020204020204" pitchFamily="34" charset="-122"/>
                <a:ea typeface="微软雅黑" panose="020B0503020204020204" pitchFamily="34" charset="-122"/>
              </a:rPr>
              <a:t>（弥散</a:t>
            </a:r>
            <a:r>
              <a:rPr lang="en-US" altLang="zh-CN" b="1" dirty="0">
                <a:latin typeface="微软雅黑" panose="020B0503020204020204" pitchFamily="34" charset="-122"/>
                <a:ea typeface="微软雅黑" panose="020B0503020204020204" pitchFamily="34" charset="-122"/>
              </a:rPr>
              <a:t>X</a:t>
            </a:r>
            <a:r>
              <a:rPr lang="zh-CN" altLang="zh-CN" b="1" dirty="0">
                <a:latin typeface="微软雅黑" panose="020B0503020204020204" pitchFamily="34" charset="-122"/>
                <a:ea typeface="微软雅黑" panose="020B0503020204020204" pitchFamily="34" charset="-122"/>
              </a:rPr>
              <a:t>射线背景）光子为例，单台服务器（两个</a:t>
            </a:r>
            <a:r>
              <a:rPr lang="en-US" altLang="zh-CN" b="1" dirty="0">
                <a:latin typeface="微软雅黑" panose="020B0503020204020204" pitchFamily="34" charset="-122"/>
                <a:ea typeface="微软雅黑" panose="020B0503020204020204" pitchFamily="34" charset="-122"/>
              </a:rPr>
              <a:t>CPU</a:t>
            </a:r>
            <a:r>
              <a:rPr lang="zh-CN" altLang="zh-CN" b="1" dirty="0">
                <a:latin typeface="微软雅黑" panose="020B0503020204020204" pitchFamily="34" charset="-122"/>
                <a:ea typeface="微软雅黑" panose="020B0503020204020204" pitchFamily="34" charset="-122"/>
              </a:rPr>
              <a:t>）在进行</a:t>
            </a:r>
            <a:r>
              <a:rPr lang="en-US" altLang="zh-CN" b="1" dirty="0">
                <a:latin typeface="微软雅黑" panose="020B0503020204020204" pitchFamily="34" charset="-122"/>
                <a:ea typeface="微软雅黑" panose="020B0503020204020204" pitchFamily="34" charset="-122"/>
              </a:rPr>
              <a:t>2.5</a:t>
            </a:r>
            <a:r>
              <a:rPr lang="zh-CN" altLang="zh-CN" b="1" dirty="0">
                <a:latin typeface="微软雅黑" panose="020B0503020204020204" pitchFamily="34" charset="-122"/>
                <a:ea typeface="微软雅黑" panose="020B0503020204020204" pitchFamily="34" charset="-122"/>
              </a:rPr>
              <a:t>个小时模拟之后，模拟</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10</a:t>
            </a:r>
            <a:r>
              <a:rPr lang="en-US" altLang="zh-CN" b="1" baseline="30000" dirty="0">
                <a:latin typeface="微软雅黑" panose="020B0503020204020204" pitchFamily="34" charset="-122"/>
                <a:ea typeface="微软雅黑" panose="020B0503020204020204" pitchFamily="34" charset="-122"/>
              </a:rPr>
              <a:t>8</a:t>
            </a:r>
            <a:r>
              <a:rPr lang="zh-CN" altLang="zh-CN" b="1" dirty="0">
                <a:latin typeface="微软雅黑" panose="020B0503020204020204" pitchFamily="34" charset="-122"/>
                <a:ea typeface="微软雅黑" panose="020B0503020204020204" pitchFamily="34" charset="-122"/>
              </a:rPr>
              <a:t>个粒子入射，在高能探测器上仅能获得约</a:t>
            </a:r>
            <a:r>
              <a:rPr lang="en-US" altLang="zh-CN" b="1" dirty="0">
                <a:latin typeface="微软雅黑" panose="020B0503020204020204" pitchFamily="34" charset="-122"/>
                <a:ea typeface="微软雅黑" panose="020B0503020204020204" pitchFamily="34" charset="-122"/>
              </a:rPr>
              <a:t>200</a:t>
            </a:r>
            <a:r>
              <a:rPr lang="zh-CN" altLang="zh-CN" b="1" dirty="0">
                <a:latin typeface="微软雅黑" panose="020B0503020204020204" pitchFamily="34" charset="-122"/>
                <a:ea typeface="微软雅黑" panose="020B0503020204020204" pitchFamily="34" charset="-122"/>
              </a:rPr>
              <a:t>个有效事例，在中能探测器上获得约</a:t>
            </a:r>
            <a:r>
              <a:rPr lang="en-US" altLang="zh-CN" b="1" dirty="0">
                <a:latin typeface="微软雅黑" panose="020B0503020204020204" pitchFamily="34" charset="-122"/>
                <a:ea typeface="微软雅黑" panose="020B0503020204020204" pitchFamily="34" charset="-122"/>
              </a:rPr>
              <a:t>100</a:t>
            </a:r>
            <a:r>
              <a:rPr lang="zh-CN" altLang="zh-CN" b="1" dirty="0">
                <a:latin typeface="微软雅黑" panose="020B0503020204020204" pitchFamily="34" charset="-122"/>
                <a:ea typeface="微软雅黑" panose="020B0503020204020204" pitchFamily="34" charset="-122"/>
              </a:rPr>
              <a:t>个有效事例，在低能探测器上获得约</a:t>
            </a:r>
            <a:r>
              <a:rPr lang="en-US" altLang="zh-CN" b="1" dirty="0">
                <a:latin typeface="微软雅黑" panose="020B0503020204020204" pitchFamily="34" charset="-122"/>
                <a:ea typeface="微软雅黑" panose="020B0503020204020204" pitchFamily="34" charset="-122"/>
              </a:rPr>
              <a:t>80</a:t>
            </a:r>
            <a:r>
              <a:rPr lang="zh-CN" altLang="zh-CN" b="1" dirty="0">
                <a:latin typeface="微软雅黑" panose="020B0503020204020204" pitchFamily="34" charset="-122"/>
                <a:ea typeface="微软雅黑" panose="020B0503020204020204" pitchFamily="34" charset="-122"/>
              </a:rPr>
              <a:t>个有效事例。而为了研究这一种本底成分，需要至少</a:t>
            </a:r>
            <a:r>
              <a:rPr lang="en-US" altLang="zh-CN" b="1" dirty="0">
                <a:latin typeface="微软雅黑" panose="020B0503020204020204" pitchFamily="34" charset="-122"/>
                <a:ea typeface="微软雅黑" panose="020B0503020204020204" pitchFamily="34" charset="-122"/>
              </a:rPr>
              <a:t>1</a:t>
            </a:r>
            <a:r>
              <a:rPr lang="zh-CN" altLang="zh-CN"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10</a:t>
            </a:r>
            <a:r>
              <a:rPr lang="en-US" altLang="zh-CN" b="1" baseline="30000" dirty="0">
                <a:latin typeface="微软雅黑" panose="020B0503020204020204" pitchFamily="34" charset="-122"/>
                <a:ea typeface="微软雅黑" panose="020B0503020204020204" pitchFamily="34" charset="-122"/>
              </a:rPr>
              <a:t>3</a:t>
            </a:r>
            <a:r>
              <a:rPr lang="zh-CN" altLang="zh-CN" b="1" dirty="0">
                <a:latin typeface="微软雅黑" panose="020B0503020204020204" pitchFamily="34" charset="-122"/>
                <a:ea typeface="微软雅黑" panose="020B0503020204020204" pitchFamily="34" charset="-122"/>
              </a:rPr>
              <a:t>个有效事例。以此估算，单台服务器环境下高能、中能、低能探测收集到符合数量要求的本底模拟有效事例，需要耗时分别约为</a:t>
            </a:r>
            <a:r>
              <a:rPr lang="en-US" altLang="zh-CN" b="1" dirty="0">
                <a:latin typeface="微软雅黑" panose="020B0503020204020204" pitchFamily="34" charset="-122"/>
                <a:ea typeface="微软雅黑" panose="020B0503020204020204" pitchFamily="34" charset="-122"/>
              </a:rPr>
              <a:t>13</a:t>
            </a:r>
            <a:r>
              <a:rPr lang="zh-CN" altLang="zh-CN" b="1" dirty="0">
                <a:latin typeface="微软雅黑" panose="020B0503020204020204" pitchFamily="34" charset="-122"/>
                <a:ea typeface="微软雅黑" panose="020B0503020204020204" pitchFamily="34" charset="-122"/>
              </a:rPr>
              <a:t>小时、</a:t>
            </a:r>
            <a:r>
              <a:rPr lang="en-US" altLang="zh-CN" b="1" dirty="0">
                <a:latin typeface="微软雅黑" panose="020B0503020204020204" pitchFamily="34" charset="-122"/>
                <a:ea typeface="微软雅黑" panose="020B0503020204020204" pitchFamily="34" charset="-122"/>
              </a:rPr>
              <a:t>25</a:t>
            </a:r>
            <a:r>
              <a:rPr lang="zh-CN" altLang="zh-CN" b="1" dirty="0">
                <a:latin typeface="微软雅黑" panose="020B0503020204020204" pitchFamily="34" charset="-122"/>
                <a:ea typeface="微软雅黑" panose="020B0503020204020204" pitchFamily="34" charset="-122"/>
              </a:rPr>
              <a:t>小时、</a:t>
            </a:r>
            <a:r>
              <a:rPr lang="en-US" altLang="zh-CN" b="1" dirty="0">
                <a:latin typeface="微软雅黑" panose="020B0503020204020204" pitchFamily="34" charset="-122"/>
                <a:ea typeface="微软雅黑" panose="020B0503020204020204" pitchFamily="34" charset="-122"/>
              </a:rPr>
              <a:t>32</a:t>
            </a:r>
            <a:r>
              <a:rPr lang="zh-CN" altLang="zh-CN" b="1" dirty="0">
                <a:latin typeface="微软雅黑" panose="020B0503020204020204" pitchFamily="34" charset="-122"/>
                <a:ea typeface="微软雅黑" panose="020B0503020204020204" pitchFamily="34" charset="-122"/>
              </a:rPr>
              <a:t>小时</a:t>
            </a:r>
            <a:r>
              <a:rPr lang="zh-CN" altLang="zh-CN"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0" indent="0">
              <a:lnSpc>
                <a:spcPct val="114000"/>
              </a:lnSpc>
              <a:buNone/>
            </a:pPr>
            <a:r>
              <a:rPr lang="zh-CN" altLang="zh-CN" b="1" dirty="0" smtClean="0">
                <a:latin typeface="微软雅黑" panose="020B0503020204020204" pitchFamily="34" charset="-122"/>
                <a:ea typeface="微软雅黑" panose="020B0503020204020204" pitchFamily="34" charset="-122"/>
              </a:rPr>
              <a:t>类似</a:t>
            </a:r>
            <a:r>
              <a:rPr lang="en-US" altLang="zh-CN" b="1" dirty="0">
                <a:latin typeface="微软雅黑" panose="020B0503020204020204" pitchFamily="34" charset="-122"/>
                <a:ea typeface="微软雅黑" panose="020B0503020204020204" pitchFamily="34" charset="-122"/>
              </a:rPr>
              <a:t>CXB</a:t>
            </a:r>
            <a:r>
              <a:rPr lang="zh-CN" altLang="zh-CN" b="1" dirty="0">
                <a:latin typeface="微软雅黑" panose="020B0503020204020204" pitchFamily="34" charset="-122"/>
                <a:ea typeface="微软雅黑" panose="020B0503020204020204" pitchFamily="34" charset="-122"/>
              </a:rPr>
              <a:t>光子这样需要模拟的本底成分，大约有</a:t>
            </a:r>
            <a:r>
              <a:rPr lang="en-US" altLang="zh-CN" b="1" dirty="0">
                <a:latin typeface="微软雅黑" panose="020B0503020204020204" pitchFamily="34" charset="-122"/>
                <a:ea typeface="微软雅黑" panose="020B0503020204020204" pitchFamily="34" charset="-122"/>
              </a:rPr>
              <a:t>40</a:t>
            </a:r>
            <a:r>
              <a:rPr lang="zh-CN" altLang="zh-CN" b="1" dirty="0">
                <a:latin typeface="微软雅黑" panose="020B0503020204020204" pitchFamily="34" charset="-122"/>
                <a:ea typeface="微软雅黑" panose="020B0503020204020204" pitchFamily="34" charset="-122"/>
              </a:rPr>
              <a:t>多种。合计计算</a:t>
            </a:r>
            <a:r>
              <a:rPr lang="zh-CN" altLang="zh-CN" b="1" dirty="0" smtClean="0">
                <a:latin typeface="微软雅黑" panose="020B0503020204020204" pitchFamily="34" charset="-122"/>
                <a:ea typeface="微软雅黑" panose="020B0503020204020204" pitchFamily="34" charset="-122"/>
              </a:rPr>
              <a:t>量</a:t>
            </a:r>
            <a:r>
              <a:rPr lang="zh-CN" altLang="en-US" b="1" dirty="0" smtClean="0">
                <a:latin typeface="微软雅黑" panose="020B0503020204020204" pitchFamily="34" charset="-122"/>
                <a:ea typeface="微软雅黑" panose="020B0503020204020204" pitchFamily="34" charset="-122"/>
              </a:rPr>
              <a:t>约</a:t>
            </a:r>
            <a:r>
              <a:rPr lang="en-US" altLang="zh-CN" b="1" dirty="0" smtClean="0">
                <a:latin typeface="微软雅黑" panose="020B0503020204020204" pitchFamily="34" charset="-122"/>
                <a:ea typeface="微软雅黑" panose="020B0503020204020204" pitchFamily="34" charset="-122"/>
              </a:rPr>
              <a:t>2800</a:t>
            </a:r>
            <a:r>
              <a:rPr lang="zh-CN" altLang="zh-CN" b="1" dirty="0">
                <a:latin typeface="微软雅黑" panose="020B0503020204020204" pitchFamily="34" charset="-122"/>
                <a:ea typeface="微软雅黑" panose="020B0503020204020204" pitchFamily="34" charset="-122"/>
              </a:rPr>
              <a:t>小时</a:t>
            </a:r>
            <a:r>
              <a:rPr lang="en-US" altLang="zh-CN" b="1" dirty="0">
                <a:latin typeface="微软雅黑" panose="020B0503020204020204" pitchFamily="34" charset="-122"/>
                <a:ea typeface="微软雅黑" panose="020B0503020204020204" pitchFamily="34" charset="-122"/>
              </a:rPr>
              <a:t>*CPU</a:t>
            </a:r>
            <a:r>
              <a:rPr lang="zh-CN" altLang="zh-CN" b="1" dirty="0">
                <a:latin typeface="微软雅黑" panose="020B0503020204020204" pitchFamily="34" charset="-122"/>
                <a:ea typeface="微软雅黑" panose="020B0503020204020204" pitchFamily="34" charset="-122"/>
              </a:rPr>
              <a:t>。</a:t>
            </a:r>
          </a:p>
          <a:p>
            <a:endParaRPr lang="zh-CN" altLang="en-US" dirty="0"/>
          </a:p>
        </p:txBody>
      </p:sp>
      <p:sp>
        <p:nvSpPr>
          <p:cNvPr id="4"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本底模拟计算</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40</a:t>
            </a:fld>
            <a:endParaRPr lang="zh-CN" altLang="en-US"/>
          </a:p>
        </p:txBody>
      </p:sp>
    </p:spTree>
    <p:extLst>
      <p:ext uri="{BB962C8B-B14F-4D97-AF65-F5344CB8AC3E}">
        <p14:creationId xmlns:p14="http://schemas.microsoft.com/office/powerpoint/2010/main" val="4268806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txBox="1">
            <a:spLocks noGrp="1"/>
          </p:cNvSpPr>
          <p:nvPr>
            <p:ph idx="1"/>
          </p:nvPr>
        </p:nvSpPr>
        <p:spPr>
          <a:xfrm>
            <a:off x="457200" y="1196752"/>
            <a:ext cx="8229600" cy="5201424"/>
          </a:xfrm>
          <a:prstGeom prst="rect">
            <a:avLst/>
          </a:prstGeom>
          <a:noFill/>
        </p:spPr>
        <p:txBody>
          <a:bodyPr>
            <a:spAutoFit/>
          </a:bodyPr>
          <a:lstStyle/>
          <a:p>
            <a:pPr marL="0" indent="0" fontAlgn="t">
              <a:lnSpc>
                <a:spcPct val="130000"/>
              </a:lnSpc>
              <a:spcBef>
                <a:spcPts val="600"/>
              </a:spcBef>
              <a:buClr>
                <a:srgbClr val="C00000"/>
              </a:buClr>
              <a:buNone/>
              <a:defRPr/>
            </a:pPr>
            <a:r>
              <a:rPr lang="zh-CN" altLang="en-US" b="1" dirty="0" smtClean="0">
                <a:latin typeface="微软雅黑" panose="020B0503020204020204" pitchFamily="34" charset="-122"/>
                <a:ea typeface="微软雅黑" panose="020B0503020204020204" pitchFamily="34" charset="-122"/>
              </a:rPr>
              <a:t>高能所的空间项目持续发展，从</a:t>
            </a:r>
            <a:r>
              <a:rPr lang="zh-CN" altLang="en-US" b="1" dirty="0">
                <a:latin typeface="微软雅黑" panose="020B0503020204020204" pitchFamily="34" charset="-122"/>
                <a:ea typeface="微软雅黑" panose="020B0503020204020204" pitchFamily="34" charset="-122"/>
              </a:rPr>
              <a:t>学科</a:t>
            </a:r>
            <a:r>
              <a:rPr lang="zh-CN" altLang="en-US" b="1" dirty="0" smtClean="0">
                <a:latin typeface="微软雅黑" panose="020B0503020204020204" pitchFamily="34" charset="-122"/>
                <a:ea typeface="微软雅黑" panose="020B0503020204020204" pitchFamily="34" charset="-122"/>
              </a:rPr>
              <a:t>的长远发展考虑，有必要梳理从立项到实现科学目标的全过程，科学应用需要从科学目标提出就开始介入研究，提升研究效率和水平。</a:t>
            </a:r>
            <a:endParaRPr lang="en-US" altLang="zh-CN" b="1" dirty="0" smtClean="0">
              <a:latin typeface="微软雅黑" panose="020B0503020204020204" pitchFamily="34" charset="-122"/>
              <a:ea typeface="微软雅黑" panose="020B0503020204020204" pitchFamily="34" charset="-122"/>
            </a:endParaRPr>
          </a:p>
          <a:p>
            <a:pPr marL="0" indent="0" fontAlgn="t">
              <a:lnSpc>
                <a:spcPct val="130000"/>
              </a:lnSpc>
              <a:spcBef>
                <a:spcPts val="600"/>
              </a:spcBef>
              <a:buClr>
                <a:srgbClr val="C00000"/>
              </a:buClr>
              <a:buNone/>
              <a:defRPr/>
            </a:pPr>
            <a:r>
              <a:rPr lang="zh-CN" altLang="en-US" b="1" dirty="0" smtClean="0">
                <a:latin typeface="微软雅黑" panose="020B0503020204020204" pitchFamily="34" charset="-122"/>
                <a:ea typeface="微软雅黑" panose="020B0503020204020204" pitchFamily="34" charset="-122"/>
              </a:rPr>
              <a:t>有几点初步的想法：</a:t>
            </a:r>
            <a:endParaRPr lang="en-US" altLang="zh-CN" b="1" dirty="0" smtClean="0">
              <a:latin typeface="微软雅黑" panose="020B0503020204020204" pitchFamily="34" charset="-122"/>
              <a:ea typeface="微软雅黑" panose="020B0503020204020204" pitchFamily="34" charset="-122"/>
            </a:endParaRPr>
          </a:p>
          <a:p>
            <a:pPr marL="447675" indent="-447675" fontAlgn="t">
              <a:lnSpc>
                <a:spcPct val="130000"/>
              </a:lnSpc>
              <a:spcBef>
                <a:spcPts val="600"/>
              </a:spcBef>
              <a:buClr>
                <a:srgbClr val="C00000"/>
              </a:buClr>
              <a:buNone/>
              <a:defRPr/>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、通用建模能力建设，根据不同探测器的特点建立相应模型，快速推进模拟能力建设；</a:t>
            </a:r>
            <a:endParaRPr lang="en-US" altLang="zh-CN" b="1" dirty="0" smtClean="0">
              <a:latin typeface="微软雅黑" panose="020B0503020204020204" pitchFamily="34" charset="-122"/>
              <a:ea typeface="微软雅黑" panose="020B0503020204020204" pitchFamily="34" charset="-122"/>
            </a:endParaRPr>
          </a:p>
          <a:p>
            <a:pPr marL="447675" indent="-447675" fontAlgn="t">
              <a:lnSpc>
                <a:spcPct val="130000"/>
              </a:lnSpc>
              <a:spcBef>
                <a:spcPts val="600"/>
              </a:spcBef>
              <a:buClr>
                <a:srgbClr val="C00000"/>
              </a:buClr>
              <a:buNone/>
              <a:defRPr/>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、空间环境数据库建设，根据不同研究目标、不同能段的特点，建设空间环境数据库；</a:t>
            </a:r>
          </a:p>
          <a:p>
            <a:pPr marL="447675" indent="-447675" fontAlgn="t">
              <a:lnSpc>
                <a:spcPct val="130000"/>
              </a:lnSpc>
              <a:spcBef>
                <a:spcPts val="600"/>
              </a:spcBef>
              <a:buClr>
                <a:srgbClr val="C00000"/>
              </a:buClr>
              <a:buNone/>
              <a:defRPr/>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、标定模拟能力建设，根据不同物理过程、不同探测器的响应和数字化过程特点，建设不同模块；</a:t>
            </a:r>
            <a:endParaRPr lang="zh-CN" altLang="zh-CN" b="1" dirty="0">
              <a:latin typeface="微软雅黑" panose="020B0503020204020204" pitchFamily="34" charset="-122"/>
              <a:ea typeface="微软雅黑" panose="020B0503020204020204" pitchFamily="34" charset="-122"/>
            </a:endParaRPr>
          </a:p>
        </p:txBody>
      </p:sp>
      <p:sp>
        <p:nvSpPr>
          <p:cNvPr id="4"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五、后续工作考虑</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41</a:t>
            </a:fld>
            <a:endParaRPr lang="zh-CN" altLang="en-US"/>
          </a:p>
        </p:txBody>
      </p:sp>
    </p:spTree>
    <p:extLst>
      <p:ext uri="{BB962C8B-B14F-4D97-AF65-F5344CB8AC3E}">
        <p14:creationId xmlns:p14="http://schemas.microsoft.com/office/powerpoint/2010/main" val="31697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52736"/>
            <a:ext cx="8229600" cy="4876800"/>
          </a:xfrm>
        </p:spPr>
        <p:txBody>
          <a:bodyPr>
            <a:normAutofit/>
          </a:bodyPr>
          <a:lstStyle/>
          <a:p>
            <a:pPr marL="447675" indent="-447675" fontAlgn="t">
              <a:lnSpc>
                <a:spcPct val="130000"/>
              </a:lnSpc>
              <a:spcBef>
                <a:spcPts val="600"/>
              </a:spcBef>
              <a:buClr>
                <a:srgbClr val="C00000"/>
              </a:buClr>
              <a:buNone/>
              <a:defRPr/>
            </a:pP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、建设通用数据分析工具平台，根据天文数据的特点和分析手段，集成建设时变分析、能谱分析、成像分析和偏振分析模块，提供数据接口和分析工具，达到快速分析的</a:t>
            </a:r>
            <a:r>
              <a:rPr lang="zh-CN" altLang="en-US" b="1" dirty="0" smtClean="0">
                <a:latin typeface="微软雅黑" panose="020B0503020204020204" pitchFamily="34" charset="-122"/>
                <a:ea typeface="微软雅黑" panose="020B0503020204020204" pitchFamily="34" charset="-122"/>
              </a:rPr>
              <a:t>目的；</a:t>
            </a:r>
            <a:endParaRPr lang="en-US" altLang="zh-CN" b="1" dirty="0">
              <a:latin typeface="微软雅黑" panose="020B0503020204020204" pitchFamily="34" charset="-122"/>
              <a:ea typeface="微软雅黑" panose="020B0503020204020204" pitchFamily="34" charset="-122"/>
            </a:endParaRPr>
          </a:p>
          <a:p>
            <a:pPr marL="447675" indent="-447675" fontAlgn="t">
              <a:lnSpc>
                <a:spcPct val="130000"/>
              </a:lnSpc>
              <a:spcBef>
                <a:spcPts val="600"/>
              </a:spcBef>
              <a:buClr>
                <a:srgbClr val="C00000"/>
              </a:buClr>
              <a:buNone/>
              <a:defRPr/>
            </a:pP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、将观测数据库使用集成化，提供集成的在线分析工具，研究和其他数据库联合分析的可行性，最终建立起虚拟天文台网络。</a:t>
            </a:r>
          </a:p>
        </p:txBody>
      </p:sp>
      <p:sp>
        <p:nvSpPr>
          <p:cNvPr id="4" name="TextBox 14"/>
          <p:cNvSpPr txBox="1">
            <a:spLocks/>
          </p:cNvSpPr>
          <p:nvPr/>
        </p:nvSpPr>
        <p:spPr>
          <a:xfrm>
            <a:off x="0" y="218351"/>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wrap="square" lIns="91440" tIns="45720" rIns="91440" bIns="45720" rtlCol="0" anchor="ctr">
            <a:sp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zh-CN" altLang="en-US" b="1" dirty="0" smtClean="0">
                <a:solidFill>
                  <a:srgbClr val="800000"/>
                </a:solidFill>
                <a:latin typeface="微软雅黑" panose="020B0503020204020204" pitchFamily="34" charset="-122"/>
                <a:ea typeface="微软雅黑" panose="020B0503020204020204" pitchFamily="34" charset="-122"/>
              </a:rPr>
              <a:t>本底模拟计算</a:t>
            </a:r>
            <a:endParaRPr lang="zh-CN" altLang="en-US" b="1" dirty="0">
              <a:solidFill>
                <a:srgbClr val="80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16016" y="5373216"/>
            <a:ext cx="4176464" cy="707886"/>
          </a:xfrm>
          <a:prstGeom prst="rect">
            <a:avLst/>
          </a:prstGeom>
          <a:noFill/>
        </p:spPr>
        <p:txBody>
          <a:bodyPr wrap="square" rtlCol="0">
            <a:spAutoFit/>
          </a:bodyPr>
          <a:lstStyle/>
          <a:p>
            <a:pPr algn="ctr"/>
            <a:r>
              <a:rPr lang="zh-CN" altLang="en-US" sz="4000" b="1" dirty="0" smtClean="0">
                <a:solidFill>
                  <a:srgbClr val="800000"/>
                </a:solidFill>
                <a:latin typeface="微软雅黑" panose="020B0503020204020204" pitchFamily="34" charset="-122"/>
                <a:ea typeface="微软雅黑" panose="020B0503020204020204" pitchFamily="34" charset="-122"/>
              </a:rPr>
              <a:t>谢   谢！</a:t>
            </a:r>
            <a:endParaRPr lang="zh-CN" altLang="en-US" sz="4000" b="1" dirty="0">
              <a:solidFill>
                <a:srgbClr val="800000"/>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42</a:t>
            </a:fld>
            <a:endParaRPr lang="zh-CN" altLang="en-US"/>
          </a:p>
        </p:txBody>
      </p:sp>
    </p:spTree>
    <p:extLst>
      <p:ext uri="{BB962C8B-B14F-4D97-AF65-F5344CB8AC3E}">
        <p14:creationId xmlns:p14="http://schemas.microsoft.com/office/powerpoint/2010/main" val="323387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9" descr="图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00" y="1020853"/>
            <a:ext cx="6268516" cy="49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0" y="6165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CN" altLang="zh-CN" sz="1800"/>
          </a:p>
        </p:txBody>
      </p:sp>
      <p:sp>
        <p:nvSpPr>
          <p:cNvPr id="28676" name="Line 5"/>
          <p:cNvSpPr>
            <a:spLocks noChangeShapeType="1"/>
          </p:cNvSpPr>
          <p:nvPr/>
        </p:nvSpPr>
        <p:spPr bwMode="auto">
          <a:xfrm flipH="1" flipV="1">
            <a:off x="5181600" y="1244600"/>
            <a:ext cx="3351213" cy="6302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77" name="Line 6"/>
          <p:cNvSpPr>
            <a:spLocks noChangeShapeType="1"/>
          </p:cNvSpPr>
          <p:nvPr/>
        </p:nvSpPr>
        <p:spPr bwMode="auto">
          <a:xfrm flipH="1" flipV="1">
            <a:off x="6804025" y="1947863"/>
            <a:ext cx="1655763" cy="142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78" name="Line 7"/>
          <p:cNvSpPr>
            <a:spLocks noChangeShapeType="1"/>
          </p:cNvSpPr>
          <p:nvPr/>
        </p:nvSpPr>
        <p:spPr bwMode="auto">
          <a:xfrm flipV="1">
            <a:off x="914400" y="3298825"/>
            <a:ext cx="1143000" cy="1219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79" name="Line 8"/>
          <p:cNvSpPr>
            <a:spLocks noChangeShapeType="1"/>
          </p:cNvSpPr>
          <p:nvPr/>
        </p:nvSpPr>
        <p:spPr bwMode="auto">
          <a:xfrm flipV="1">
            <a:off x="900113" y="4060825"/>
            <a:ext cx="1690687" cy="6223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80" name="Line 9"/>
          <p:cNvSpPr>
            <a:spLocks noChangeShapeType="1"/>
          </p:cNvSpPr>
          <p:nvPr/>
        </p:nvSpPr>
        <p:spPr bwMode="auto">
          <a:xfrm flipH="1">
            <a:off x="7315200" y="2235200"/>
            <a:ext cx="1144588" cy="5302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81" name="Line 10"/>
          <p:cNvSpPr>
            <a:spLocks noChangeShapeType="1"/>
          </p:cNvSpPr>
          <p:nvPr/>
        </p:nvSpPr>
        <p:spPr bwMode="auto">
          <a:xfrm flipH="1" flipV="1">
            <a:off x="5003800" y="3532188"/>
            <a:ext cx="1368425" cy="25923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82" name="Text Box 13"/>
          <p:cNvSpPr txBox="1">
            <a:spLocks noChangeArrowheads="1"/>
          </p:cNvSpPr>
          <p:nvPr/>
        </p:nvSpPr>
        <p:spPr bwMode="auto">
          <a:xfrm>
            <a:off x="4067968" y="6124573"/>
            <a:ext cx="4608513"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zh-CN" sz="2400" b="1" dirty="0"/>
              <a:t>HE: </a:t>
            </a:r>
            <a:r>
              <a:rPr lang="en-US" altLang="zh-CN" sz="2400" b="1" dirty="0" err="1"/>
              <a:t>NaI</a:t>
            </a:r>
            <a:r>
              <a:rPr lang="en-US" altLang="zh-CN" sz="2400" b="1" dirty="0"/>
              <a:t>/</a:t>
            </a:r>
            <a:r>
              <a:rPr lang="en-US" altLang="zh-CN" sz="2400" b="1" dirty="0" err="1"/>
              <a:t>CsI</a:t>
            </a:r>
            <a:r>
              <a:rPr lang="en-US" altLang="zh-CN" sz="2400" b="1" dirty="0"/>
              <a:t>, 20-250 </a:t>
            </a:r>
            <a:r>
              <a:rPr lang="en-US" altLang="zh-CN" sz="2400" b="1" dirty="0" err="1"/>
              <a:t>keV</a:t>
            </a:r>
            <a:r>
              <a:rPr lang="en-US" altLang="zh-CN" sz="2400" b="1" dirty="0"/>
              <a:t>,  5000 cm</a:t>
            </a:r>
            <a:r>
              <a:rPr lang="en-US" altLang="zh-CN" sz="2400" b="1" baseline="30000" dirty="0"/>
              <a:t>2</a:t>
            </a:r>
          </a:p>
        </p:txBody>
      </p:sp>
      <p:sp>
        <p:nvSpPr>
          <p:cNvPr id="28683" name="Text Box 14"/>
          <p:cNvSpPr txBox="1">
            <a:spLocks noChangeArrowheads="1"/>
          </p:cNvSpPr>
          <p:nvPr/>
        </p:nvSpPr>
        <p:spPr bwMode="auto">
          <a:xfrm>
            <a:off x="0" y="5939908"/>
            <a:ext cx="3898190"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zh-CN" sz="2400" b="1" dirty="0">
                <a:latin typeface="+mn-lt"/>
              </a:rPr>
              <a:t>Size</a:t>
            </a:r>
            <a:r>
              <a:rPr lang="zh-CN" altLang="en-US" sz="2400" b="1" dirty="0">
                <a:latin typeface="+mn-lt"/>
              </a:rPr>
              <a:t>：</a:t>
            </a:r>
            <a:r>
              <a:rPr lang="en-US" altLang="zh-CN" sz="2400" b="1" dirty="0">
                <a:latin typeface="+mn-lt"/>
              </a:rPr>
              <a:t>1900×1650×1000 mm</a:t>
            </a:r>
          </a:p>
        </p:txBody>
      </p:sp>
      <p:sp>
        <p:nvSpPr>
          <p:cNvPr id="28684" name="Text Box 15"/>
          <p:cNvSpPr txBox="1">
            <a:spLocks noChangeArrowheads="1"/>
          </p:cNvSpPr>
          <p:nvPr/>
        </p:nvSpPr>
        <p:spPr bwMode="auto">
          <a:xfrm>
            <a:off x="8399512" y="866776"/>
            <a:ext cx="553988" cy="39616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91435" tIns="45718" rIns="91435" bIns="4571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zh-CN" sz="2400" b="1" dirty="0"/>
              <a:t>ME:Si-PIN,5-30 </a:t>
            </a:r>
            <a:r>
              <a:rPr lang="en-US" altLang="zh-CN" sz="2400" b="1" dirty="0" err="1"/>
              <a:t>keV</a:t>
            </a:r>
            <a:r>
              <a:rPr lang="en-US" altLang="zh-CN" sz="2400" b="1" dirty="0"/>
              <a:t>, 952 cm</a:t>
            </a:r>
            <a:r>
              <a:rPr lang="en-US" altLang="zh-CN" sz="2400" b="1" baseline="30000" dirty="0"/>
              <a:t>2</a:t>
            </a:r>
          </a:p>
        </p:txBody>
      </p:sp>
      <p:sp>
        <p:nvSpPr>
          <p:cNvPr id="28685" name="Text Box 12"/>
          <p:cNvSpPr txBox="1">
            <a:spLocks noChangeArrowheads="1"/>
          </p:cNvSpPr>
          <p:nvPr/>
        </p:nvSpPr>
        <p:spPr bwMode="auto">
          <a:xfrm>
            <a:off x="316189" y="2235201"/>
            <a:ext cx="55398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35" tIns="45718" rIns="91435" bIns="45718">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zh-CN" sz="2400" b="1" dirty="0"/>
              <a:t>LE:SCD,1-15 </a:t>
            </a:r>
            <a:r>
              <a:rPr lang="en-US" altLang="zh-CN" sz="2400" b="1" dirty="0" err="1"/>
              <a:t>keV</a:t>
            </a:r>
            <a:r>
              <a:rPr lang="en-US" altLang="zh-CN" sz="2400" b="1" dirty="0"/>
              <a:t>, 384 cm</a:t>
            </a:r>
            <a:r>
              <a:rPr lang="en-US" altLang="zh-CN" sz="2400" b="1" baseline="30000" dirty="0"/>
              <a:t>2</a:t>
            </a:r>
          </a:p>
        </p:txBody>
      </p:sp>
      <p:sp>
        <p:nvSpPr>
          <p:cNvPr id="28686" name="Line 7"/>
          <p:cNvSpPr>
            <a:spLocks noChangeShapeType="1"/>
          </p:cNvSpPr>
          <p:nvPr/>
        </p:nvSpPr>
        <p:spPr bwMode="auto">
          <a:xfrm flipV="1">
            <a:off x="900113" y="4683125"/>
            <a:ext cx="3240087" cy="1444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87" name="TextBox 16"/>
          <p:cNvSpPr txBox="1">
            <a:spLocks noChangeArrowheads="1"/>
          </p:cNvSpPr>
          <p:nvPr/>
        </p:nvSpPr>
        <p:spPr bwMode="auto">
          <a:xfrm>
            <a:off x="870177" y="992469"/>
            <a:ext cx="1473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zh-CN" sz="2400" b="1" dirty="0"/>
              <a:t>Star tracker</a:t>
            </a:r>
            <a:endParaRPr lang="zh-CN" altLang="en-US" sz="2400" b="1" dirty="0"/>
          </a:p>
        </p:txBody>
      </p:sp>
      <p:sp>
        <p:nvSpPr>
          <p:cNvPr id="28688" name="Line 7"/>
          <p:cNvSpPr>
            <a:spLocks noChangeShapeType="1"/>
          </p:cNvSpPr>
          <p:nvPr/>
        </p:nvSpPr>
        <p:spPr bwMode="auto">
          <a:xfrm>
            <a:off x="1619250" y="1587500"/>
            <a:ext cx="2520950" cy="936625"/>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89" name="Line 7"/>
          <p:cNvSpPr>
            <a:spLocks noChangeShapeType="1"/>
          </p:cNvSpPr>
          <p:nvPr/>
        </p:nvSpPr>
        <p:spPr bwMode="auto">
          <a:xfrm>
            <a:off x="2051050" y="1300163"/>
            <a:ext cx="720725" cy="142875"/>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 name="TextBox 18"/>
          <p:cNvSpPr txBox="1"/>
          <p:nvPr/>
        </p:nvSpPr>
        <p:spPr>
          <a:xfrm>
            <a:off x="0" y="158890"/>
            <a:ext cx="9143999"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defRPr/>
            </a:pP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一、慧眼</a:t>
            </a:r>
            <a:r>
              <a:rPr lang="en-US" altLang="zh-CN" sz="4000" b="1" dirty="0">
                <a:solidFill>
                  <a:schemeClr val="tx2">
                    <a:lumMod val="75000"/>
                  </a:schemeClr>
                </a:solidFill>
                <a:latin typeface="微软雅黑" panose="020B0503020204020204" pitchFamily="34" charset="-122"/>
                <a:ea typeface="微软雅黑" panose="020B0503020204020204" pitchFamily="34" charset="-122"/>
              </a:rPr>
              <a:t>-HXMT</a:t>
            </a: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简介</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5</a:t>
            </a:fld>
            <a:endParaRPr lang="zh-CN" altLang="en-US"/>
          </a:p>
        </p:txBody>
      </p:sp>
    </p:spTree>
    <p:extLst>
      <p:ext uri="{BB962C8B-B14F-4D97-AF65-F5344CB8AC3E}">
        <p14:creationId xmlns:p14="http://schemas.microsoft.com/office/powerpoint/2010/main" val="29163967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8" descr="fram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6458" y="1772816"/>
            <a:ext cx="389255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内容占位符 9"/>
          <p:cNvSpPr>
            <a:spLocks noGrp="1"/>
          </p:cNvSpPr>
          <p:nvPr>
            <p:ph idx="1"/>
          </p:nvPr>
        </p:nvSpPr>
        <p:spPr>
          <a:xfrm>
            <a:off x="395288" y="4653136"/>
            <a:ext cx="8229600" cy="1770063"/>
          </a:xfrm>
          <a:solidFill>
            <a:schemeClr val="bg1"/>
          </a:solidFill>
        </p:spPr>
        <p:txBody>
          <a:bodyPr/>
          <a:lstStyle/>
          <a:p>
            <a:pPr eaLnBrk="1" hangingPunct="1">
              <a:buFont typeface="Arial" charset="0"/>
              <a:buNone/>
            </a:pPr>
            <a:r>
              <a:rPr lang="en-US" altLang="zh-CN" sz="1800" b="1" dirty="0" smtClean="0">
                <a:latin typeface="微软雅黑" panose="020B0503020204020204" pitchFamily="34" charset="-122"/>
                <a:ea typeface="微软雅黑" panose="020B0503020204020204" pitchFamily="34" charset="-122"/>
              </a:rPr>
              <a:t>HXMT/HE</a:t>
            </a:r>
            <a:r>
              <a:rPr lang="zh-CN" altLang="en-US" sz="1800" b="1" dirty="0" smtClean="0">
                <a:latin typeface="微软雅黑" panose="020B0503020204020204" pitchFamily="34" charset="-122"/>
                <a:ea typeface="微软雅黑" panose="020B0503020204020204" pitchFamily="34" charset="-122"/>
              </a:rPr>
              <a:t>装配图</a:t>
            </a:r>
            <a:endParaRPr lang="en-US" altLang="zh-CN" sz="1800" b="1" dirty="0" smtClean="0">
              <a:latin typeface="微软雅黑" panose="020B0503020204020204" pitchFamily="34" charset="-122"/>
              <a:ea typeface="微软雅黑" panose="020B0503020204020204" pitchFamily="34" charset="-122"/>
            </a:endParaRPr>
          </a:p>
          <a:p>
            <a:pPr eaLnBrk="1" hangingPunct="1"/>
            <a:r>
              <a:rPr lang="en-US" altLang="zh-CN" sz="1800" b="1" dirty="0" smtClean="0">
                <a:latin typeface="微软雅黑" panose="020B0503020204020204" pitchFamily="34" charset="-122"/>
                <a:ea typeface="微软雅黑" panose="020B0503020204020204" pitchFamily="34" charset="-122"/>
              </a:rPr>
              <a:t>18 </a:t>
            </a:r>
            <a:r>
              <a:rPr lang="zh-CN" altLang="en-US" sz="1800" b="1" dirty="0" smtClean="0">
                <a:latin typeface="微软雅黑" panose="020B0503020204020204" pitchFamily="34" charset="-122"/>
                <a:ea typeface="微软雅黑" panose="020B0503020204020204" pitchFamily="34" charset="-122"/>
              </a:rPr>
              <a:t>主准直型</a:t>
            </a:r>
            <a:r>
              <a:rPr lang="en-US" altLang="zh-CN" sz="1800" b="1" dirty="0" err="1" smtClean="0">
                <a:latin typeface="微软雅黑" panose="020B0503020204020204" pitchFamily="34" charset="-122"/>
                <a:ea typeface="微软雅黑" panose="020B0503020204020204" pitchFamily="34" charset="-122"/>
              </a:rPr>
              <a:t>phoswich</a:t>
            </a:r>
            <a:r>
              <a:rPr lang="zh-CN" altLang="en-US" sz="1800" b="1" dirty="0">
                <a:latin typeface="微软雅黑" panose="020B0503020204020204" pitchFamily="34" charset="-122"/>
                <a:ea typeface="微软雅黑" panose="020B0503020204020204" pitchFamily="34" charset="-122"/>
              </a:rPr>
              <a:t>探测器</a:t>
            </a:r>
            <a:endParaRPr lang="en-US" altLang="zh-CN" sz="1800" b="1" dirty="0" smtClean="0">
              <a:latin typeface="微软雅黑" panose="020B0503020204020204" pitchFamily="34" charset="-122"/>
              <a:ea typeface="微软雅黑" panose="020B0503020204020204" pitchFamily="34" charset="-122"/>
            </a:endParaRPr>
          </a:p>
          <a:p>
            <a:pPr eaLnBrk="1" hangingPunct="1"/>
            <a:r>
              <a:rPr lang="en-US" altLang="zh-CN" sz="1800" b="1" dirty="0" smtClean="0">
                <a:latin typeface="微软雅黑" panose="020B0503020204020204" pitchFamily="34" charset="-122"/>
                <a:ea typeface="微软雅黑" panose="020B0503020204020204" pitchFamily="34" charset="-122"/>
              </a:rPr>
              <a:t>18 </a:t>
            </a:r>
            <a:r>
              <a:rPr lang="zh-CN" altLang="en-US" sz="1800" b="1" dirty="0" smtClean="0">
                <a:latin typeface="微软雅黑" panose="020B0503020204020204" pitchFamily="34" charset="-122"/>
                <a:ea typeface="微软雅黑" panose="020B0503020204020204" pitchFamily="34" charset="-122"/>
              </a:rPr>
              <a:t>标定探测器</a:t>
            </a:r>
            <a:r>
              <a:rPr lang="en-US" altLang="zh-CN" sz="1800" b="1" dirty="0" smtClean="0">
                <a:latin typeface="微软雅黑" panose="020B0503020204020204" pitchFamily="34" charset="-122"/>
                <a:ea typeface="微软雅黑" panose="020B0503020204020204" pitchFamily="34" charset="-122"/>
              </a:rPr>
              <a:t>(automatic gain control)</a:t>
            </a:r>
          </a:p>
          <a:p>
            <a:pPr eaLnBrk="1" hangingPunct="1"/>
            <a:r>
              <a:rPr lang="en-US" altLang="zh-CN" sz="1800" b="1" dirty="0" smtClean="0">
                <a:latin typeface="微软雅黑" panose="020B0503020204020204" pitchFamily="34" charset="-122"/>
                <a:ea typeface="微软雅黑" panose="020B0503020204020204" pitchFamily="34" charset="-122"/>
              </a:rPr>
              <a:t>18 </a:t>
            </a:r>
            <a:r>
              <a:rPr lang="zh-CN" altLang="en-US" sz="1800" b="1" dirty="0" smtClean="0">
                <a:latin typeface="微软雅黑" panose="020B0503020204020204" pitchFamily="34" charset="-122"/>
                <a:ea typeface="微软雅黑" panose="020B0503020204020204" pitchFamily="34" charset="-122"/>
              </a:rPr>
              <a:t>荷点粒子反符合探测器</a:t>
            </a:r>
            <a:r>
              <a:rPr lang="en-US" altLang="zh-CN" sz="1800" b="1" dirty="0" smtClean="0">
                <a:latin typeface="微软雅黑" panose="020B0503020204020204" pitchFamily="34" charset="-122"/>
                <a:ea typeface="微软雅黑" panose="020B0503020204020204" pitchFamily="34" charset="-122"/>
              </a:rPr>
              <a:t>(6 top +12 lateral side)</a:t>
            </a:r>
          </a:p>
          <a:p>
            <a:pPr eaLnBrk="1" hangingPunct="1"/>
            <a:r>
              <a:rPr lang="en-US" altLang="zh-CN" sz="1800" b="1" dirty="0" smtClean="0">
                <a:latin typeface="微软雅黑" panose="020B0503020204020204" pitchFamily="34" charset="-122"/>
                <a:ea typeface="微软雅黑" panose="020B0503020204020204" pitchFamily="34" charset="-122"/>
              </a:rPr>
              <a:t>3   </a:t>
            </a:r>
            <a:r>
              <a:rPr lang="zh-CN" altLang="en-US" sz="1800" b="1" dirty="0" smtClean="0">
                <a:latin typeface="微软雅黑" panose="020B0503020204020204" pitchFamily="34" charset="-122"/>
                <a:ea typeface="微软雅黑" panose="020B0503020204020204" pitchFamily="34" charset="-122"/>
              </a:rPr>
              <a:t>粒子监测器</a:t>
            </a:r>
            <a:endParaRPr lang="en-US" altLang="zh-CN" sz="1800" b="1" dirty="0" smtClean="0">
              <a:latin typeface="微软雅黑" panose="020B0503020204020204" pitchFamily="34" charset="-122"/>
              <a:ea typeface="微软雅黑" panose="020B0503020204020204" pitchFamily="34" charset="-122"/>
            </a:endParaRPr>
          </a:p>
        </p:txBody>
      </p:sp>
      <p:pic>
        <p:nvPicPr>
          <p:cNvPr id="3072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72816"/>
            <a:ext cx="3211454"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5" name="标题 5"/>
          <p:cNvSpPr>
            <a:spLocks noGrp="1"/>
          </p:cNvSpPr>
          <p:nvPr>
            <p:ph type="title"/>
          </p:nvPr>
        </p:nvSpPr>
        <p:spPr>
          <a:xfrm>
            <a:off x="467544" y="1052736"/>
            <a:ext cx="8042104" cy="509588"/>
          </a:xfrm>
        </p:spPr>
        <p:txBody>
          <a:bodyPr/>
          <a:lstStyle/>
          <a:p>
            <a:pPr algn="ctr" eaLnBrk="1" hangingPunct="1"/>
            <a:r>
              <a:rPr lang="zh-CN" altLang="en-US" sz="2400" b="1" dirty="0" smtClean="0">
                <a:latin typeface="微软雅黑" panose="020B0503020204020204" pitchFamily="34" charset="-122"/>
                <a:ea typeface="微软雅黑" panose="020B0503020204020204" pitchFamily="34" charset="-122"/>
              </a:rPr>
              <a:t>高能</a:t>
            </a:r>
            <a:r>
              <a:rPr lang="en-US" altLang="zh-CN" sz="2400" b="1" dirty="0" smtClean="0">
                <a:latin typeface="微软雅黑" panose="020B0503020204020204" pitchFamily="34" charset="-122"/>
                <a:ea typeface="微软雅黑" panose="020B0503020204020204" pitchFamily="34" charset="-122"/>
              </a:rPr>
              <a:t>X</a:t>
            </a:r>
            <a:r>
              <a:rPr lang="zh-CN" altLang="en-US" sz="2400" b="1" dirty="0" smtClean="0">
                <a:latin typeface="微软雅黑" panose="020B0503020204020204" pitchFamily="34" charset="-122"/>
                <a:ea typeface="微软雅黑" panose="020B0503020204020204" pitchFamily="34" charset="-122"/>
              </a:rPr>
              <a:t>射线望远镜</a:t>
            </a:r>
            <a:r>
              <a:rPr lang="en-US" altLang="zh-CN" sz="2400" b="1" dirty="0" smtClean="0"/>
              <a:t> (HE)</a:t>
            </a:r>
            <a:endParaRPr lang="zh-CN" altLang="en-US" sz="2400" b="1" dirty="0" smtClean="0"/>
          </a:p>
        </p:txBody>
      </p:sp>
      <p:sp>
        <p:nvSpPr>
          <p:cNvPr id="7" name="TextBox 6"/>
          <p:cNvSpPr txBox="1"/>
          <p:nvPr/>
        </p:nvSpPr>
        <p:spPr>
          <a:xfrm>
            <a:off x="33136" y="188640"/>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algn="ctr">
              <a:defRPr/>
            </a:pP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一、慧眼</a:t>
            </a:r>
            <a:r>
              <a:rPr lang="en-US" altLang="zh-CN" sz="4000" b="1" dirty="0">
                <a:solidFill>
                  <a:schemeClr val="tx2">
                    <a:lumMod val="75000"/>
                  </a:schemeClr>
                </a:solidFill>
                <a:latin typeface="微软雅黑" panose="020B0503020204020204" pitchFamily="34" charset="-122"/>
                <a:ea typeface="微软雅黑" panose="020B0503020204020204" pitchFamily="34" charset="-122"/>
              </a:rPr>
              <a:t>-HXMT</a:t>
            </a: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简介</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6</a:t>
            </a:fld>
            <a:endParaRPr lang="zh-CN" altLang="en-US"/>
          </a:p>
        </p:txBody>
      </p:sp>
    </p:spTree>
    <p:extLst>
      <p:ext uri="{BB962C8B-B14F-4D97-AF65-F5344CB8AC3E}">
        <p14:creationId xmlns:p14="http://schemas.microsoft.com/office/powerpoint/2010/main" val="2039546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3181" y="1916832"/>
            <a:ext cx="8964612" cy="4649787"/>
          </a:xfrm>
          <a:prstGeom prst="rect">
            <a:avLst/>
          </a:prstGeom>
          <a:solidFill>
            <a:srgbClr val="D9C9D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pic>
        <p:nvPicPr>
          <p:cNvPr id="32771" name="Picture 25" descr="D:\Documents\2010年载荷工作\ME1-engli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923" y="2091015"/>
            <a:ext cx="3455987"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24"/>
          <p:cNvSpPr txBox="1">
            <a:spLocks noChangeArrowheads="1"/>
          </p:cNvSpPr>
          <p:nvPr/>
        </p:nvSpPr>
        <p:spPr bwMode="auto">
          <a:xfrm>
            <a:off x="1116013" y="1227138"/>
            <a:ext cx="6573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5" tIns="45718" rIns="91435" bIns="45718">
            <a:spAutoFit/>
          </a:bodyPr>
          <a:lstStyle>
            <a:lvl1pPr>
              <a:spcBef>
                <a:spcPct val="20000"/>
              </a:spcBef>
              <a:buFont typeface="Arial" charset="0"/>
              <a:buChar char="•"/>
              <a:tabLst>
                <a:tab pos="2762250" algn="l"/>
              </a:tabLst>
              <a:defRPr sz="3200">
                <a:solidFill>
                  <a:schemeClr val="tx1"/>
                </a:solidFill>
                <a:latin typeface="Calibri" pitchFamily="34" charset="0"/>
              </a:defRPr>
            </a:lvl1pPr>
            <a:lvl2pPr marL="742950" indent="-285750">
              <a:spcBef>
                <a:spcPct val="20000"/>
              </a:spcBef>
              <a:buFont typeface="Arial" charset="0"/>
              <a:buChar char="–"/>
              <a:tabLst>
                <a:tab pos="2762250" algn="l"/>
              </a:tabLst>
              <a:defRPr sz="2800">
                <a:solidFill>
                  <a:schemeClr val="tx1"/>
                </a:solidFill>
                <a:latin typeface="Calibri" pitchFamily="34" charset="0"/>
              </a:defRPr>
            </a:lvl2pPr>
            <a:lvl3pPr marL="1143000" indent="-228600">
              <a:spcBef>
                <a:spcPct val="20000"/>
              </a:spcBef>
              <a:buFont typeface="Arial" charset="0"/>
              <a:buChar char="•"/>
              <a:tabLst>
                <a:tab pos="2762250" algn="l"/>
              </a:tabLst>
              <a:defRPr sz="2400">
                <a:solidFill>
                  <a:schemeClr val="tx1"/>
                </a:solidFill>
                <a:latin typeface="Calibri" pitchFamily="34" charset="0"/>
              </a:defRPr>
            </a:lvl3pPr>
            <a:lvl4pPr marL="1600200" indent="-228600">
              <a:spcBef>
                <a:spcPct val="20000"/>
              </a:spcBef>
              <a:buFont typeface="Arial" charset="0"/>
              <a:buChar char="–"/>
              <a:tabLst>
                <a:tab pos="2762250" algn="l"/>
              </a:tabLst>
              <a:defRPr sz="2000">
                <a:solidFill>
                  <a:schemeClr val="tx1"/>
                </a:solidFill>
                <a:latin typeface="Calibri" pitchFamily="34" charset="0"/>
              </a:defRPr>
            </a:lvl4pPr>
            <a:lvl5pPr marL="2057400" indent="-228600">
              <a:spcBef>
                <a:spcPct val="20000"/>
              </a:spcBef>
              <a:buFont typeface="Arial" charset="0"/>
              <a:buChar char="»"/>
              <a:tabLst>
                <a:tab pos="27622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7622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7622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7622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762250" algn="l"/>
              </a:tabLst>
              <a:defRPr sz="2000">
                <a:solidFill>
                  <a:schemeClr val="tx1"/>
                </a:solidFill>
                <a:latin typeface="Calibri" pitchFamily="34" charset="0"/>
              </a:defRPr>
            </a:lvl9pPr>
          </a:lstStyle>
          <a:p>
            <a:pPr algn="ctr" eaLnBrk="1" hangingPunct="1">
              <a:buFontTx/>
              <a:buNone/>
            </a:pPr>
            <a:r>
              <a:rPr lang="zh-CN" altLang="en-US" sz="2400" b="1" dirty="0" smtClean="0">
                <a:solidFill>
                  <a:srgbClr val="C00000"/>
                </a:solidFill>
                <a:latin typeface="微软雅黑" panose="020B0503020204020204" pitchFamily="34" charset="-122"/>
                <a:ea typeface="微软雅黑" panose="020B0503020204020204" pitchFamily="34" charset="-122"/>
              </a:rPr>
              <a:t>中能</a:t>
            </a:r>
            <a:r>
              <a:rPr lang="en-US" altLang="zh-CN" sz="2400" b="1" dirty="0" smtClean="0">
                <a:solidFill>
                  <a:srgbClr val="C00000"/>
                </a:solidFill>
                <a:latin typeface="微软雅黑" panose="020B0503020204020204" pitchFamily="34" charset="-122"/>
                <a:ea typeface="微软雅黑" panose="020B0503020204020204" pitchFamily="34" charset="-122"/>
              </a:rPr>
              <a:t>X</a:t>
            </a:r>
            <a:r>
              <a:rPr lang="zh-CN" altLang="en-US" sz="2400" b="1" dirty="0" smtClean="0">
                <a:solidFill>
                  <a:srgbClr val="C00000"/>
                </a:solidFill>
                <a:latin typeface="微软雅黑" panose="020B0503020204020204" pitchFamily="34" charset="-122"/>
                <a:ea typeface="微软雅黑" panose="020B0503020204020204" pitchFamily="34" charset="-122"/>
              </a:rPr>
              <a:t>射线望远镜</a:t>
            </a:r>
            <a:r>
              <a:rPr lang="en-US" altLang="zh-CN" sz="2400" b="1" dirty="0" smtClean="0">
                <a:solidFill>
                  <a:srgbClr val="C00000"/>
                </a:solidFill>
                <a:latin typeface="微软雅黑" panose="020B0503020204020204" pitchFamily="34" charset="-122"/>
                <a:ea typeface="微软雅黑" panose="020B0503020204020204" pitchFamily="34" charset="-122"/>
              </a:rPr>
              <a:t>(ME</a:t>
            </a:r>
            <a:r>
              <a:rPr lang="en-US" altLang="zh-CN" sz="2400" b="1" dirty="0">
                <a:solidFill>
                  <a:srgbClr val="C00000"/>
                </a:solidFill>
                <a:latin typeface="微软雅黑" panose="020B0503020204020204" pitchFamily="34" charset="-122"/>
                <a:ea typeface="微软雅黑" panose="020B0503020204020204" pitchFamily="34" charset="-122"/>
              </a:rPr>
              <a:t>)</a:t>
            </a:r>
          </a:p>
        </p:txBody>
      </p:sp>
      <p:sp>
        <p:nvSpPr>
          <p:cNvPr id="32773" name="Rectangle 257"/>
          <p:cNvSpPr>
            <a:spLocks noChangeArrowheads="1"/>
          </p:cNvSpPr>
          <p:nvPr/>
        </p:nvSpPr>
        <p:spPr bwMode="auto">
          <a:xfrm>
            <a:off x="468312" y="5589240"/>
            <a:ext cx="83518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008" tIns="32004" rIns="64008" bIns="32004"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b="1" dirty="0" smtClean="0">
                <a:solidFill>
                  <a:srgbClr val="FF0000"/>
                </a:solidFill>
                <a:latin typeface="微软雅黑" panose="020B0503020204020204" pitchFamily="34" charset="-122"/>
                <a:ea typeface="微软雅黑" panose="020B0503020204020204" pitchFamily="34" charset="-122"/>
              </a:rPr>
              <a:t>1728 Si-PIN</a:t>
            </a:r>
            <a:r>
              <a:rPr lang="zh-CN" altLang="en-US" sz="1800" b="1" dirty="0" smtClean="0">
                <a:solidFill>
                  <a:srgbClr val="FF0000"/>
                </a:solidFill>
                <a:latin typeface="微软雅黑" panose="020B0503020204020204" pitchFamily="34" charset="-122"/>
                <a:ea typeface="微软雅黑" panose="020B0503020204020204" pitchFamily="34" charset="-122"/>
              </a:rPr>
              <a:t>探测器，</a:t>
            </a:r>
            <a:r>
              <a:rPr lang="en-US" altLang="zh-CN" sz="1800" b="1" dirty="0" smtClean="0">
                <a:solidFill>
                  <a:srgbClr val="FF0000"/>
                </a:solidFill>
                <a:latin typeface="微软雅黑" panose="020B0503020204020204" pitchFamily="34" charset="-122"/>
                <a:ea typeface="微软雅黑" panose="020B0503020204020204" pitchFamily="34" charset="-122"/>
              </a:rPr>
              <a:t> </a:t>
            </a:r>
            <a:r>
              <a:rPr lang="en-US" altLang="zh-CN" sz="1800" b="1" dirty="0" smtClean="0">
                <a:latin typeface="微软雅黑" panose="020B0503020204020204" pitchFamily="34" charset="-122"/>
                <a:ea typeface="微软雅黑" panose="020B0503020204020204" pitchFamily="34" charset="-122"/>
              </a:rPr>
              <a:t>54 </a:t>
            </a:r>
            <a:r>
              <a:rPr lang="zh-CN" altLang="en-US" sz="1800" b="1" dirty="0" smtClean="0">
                <a:latin typeface="微软雅黑" panose="020B0503020204020204" pitchFamily="34" charset="-122"/>
                <a:ea typeface="微软雅黑" panose="020B0503020204020204" pitchFamily="34" charset="-122"/>
              </a:rPr>
              <a:t>路</a:t>
            </a:r>
            <a:r>
              <a:rPr lang="en-US" altLang="zh-CN" sz="1800" b="1" dirty="0" smtClean="0">
                <a:latin typeface="微软雅黑" panose="020B0503020204020204" pitchFamily="34" charset="-122"/>
                <a:ea typeface="微软雅黑" panose="020B0503020204020204" pitchFamily="34" charset="-122"/>
              </a:rPr>
              <a:t>ASIC</a:t>
            </a:r>
            <a:r>
              <a:rPr lang="zh-CN" altLang="en-US" sz="1800" b="1" dirty="0" smtClean="0">
                <a:latin typeface="微软雅黑" panose="020B0503020204020204" pitchFamily="34" charset="-122"/>
                <a:ea typeface="微软雅黑" panose="020B0503020204020204" pitchFamily="34" charset="-122"/>
              </a:rPr>
              <a:t>读出。</a:t>
            </a:r>
            <a:endParaRPr lang="en-US" altLang="zh-CN" sz="1800" b="1" dirty="0" smtClean="0">
              <a:latin typeface="微软雅黑" panose="020B0503020204020204" pitchFamily="34" charset="-122"/>
              <a:ea typeface="微软雅黑" panose="020B0503020204020204" pitchFamily="34" charset="-122"/>
            </a:endParaRPr>
          </a:p>
          <a:p>
            <a:pPr eaLnBrk="1" hangingPunct="1">
              <a:spcBef>
                <a:spcPct val="0"/>
              </a:spcBef>
              <a:buFontTx/>
              <a:buNone/>
            </a:pPr>
            <a:r>
              <a:rPr lang="zh-CN" altLang="en-US" sz="1800" b="1" dirty="0" smtClean="0">
                <a:latin typeface="微软雅黑" panose="020B0503020204020204" pitchFamily="34" charset="-122"/>
                <a:ea typeface="微软雅黑" panose="020B0503020204020204" pitchFamily="34" charset="-122"/>
              </a:rPr>
              <a:t>工作能区</a:t>
            </a:r>
            <a:r>
              <a:rPr lang="zh-CN" altLang="en-US" sz="1800" b="1" dirty="0">
                <a:latin typeface="微软雅黑" panose="020B0503020204020204" pitchFamily="34" charset="-122"/>
                <a:ea typeface="微软雅黑" panose="020B0503020204020204" pitchFamily="34" charset="-122"/>
              </a:rPr>
              <a:t>为</a:t>
            </a:r>
            <a:r>
              <a:rPr lang="en-US" altLang="zh-CN" sz="1800" b="1" dirty="0" smtClean="0">
                <a:latin typeface="微软雅黑" panose="020B0503020204020204" pitchFamily="34" charset="-122"/>
                <a:ea typeface="微软雅黑" panose="020B0503020204020204" pitchFamily="34" charset="-122"/>
              </a:rPr>
              <a:t>5-30 </a:t>
            </a:r>
            <a:r>
              <a:rPr lang="en-US" altLang="zh-CN" sz="1800" b="1" dirty="0" err="1">
                <a:latin typeface="微软雅黑" panose="020B0503020204020204" pitchFamily="34" charset="-122"/>
                <a:ea typeface="微软雅黑" panose="020B0503020204020204" pitchFamily="34" charset="-122"/>
              </a:rPr>
              <a:t>keV</a:t>
            </a:r>
            <a:r>
              <a:rPr lang="en-US" altLang="zh-CN" sz="1800" b="1" dirty="0">
                <a:latin typeface="微软雅黑" panose="020B0503020204020204" pitchFamily="34" charset="-122"/>
                <a:ea typeface="微软雅黑" panose="020B0503020204020204" pitchFamily="34" charset="-122"/>
              </a:rPr>
              <a:t>, </a:t>
            </a:r>
            <a:r>
              <a:rPr lang="zh-CN" altLang="en-US" sz="1800" b="1" dirty="0" smtClean="0">
                <a:latin typeface="微软雅黑" panose="020B0503020204020204" pitchFamily="34" charset="-122"/>
                <a:ea typeface="微软雅黑" panose="020B0503020204020204" pitchFamily="34" charset="-122"/>
              </a:rPr>
              <a:t>有效探测</a:t>
            </a:r>
            <a:r>
              <a:rPr lang="zh-CN" altLang="en-US" sz="1800" b="1" dirty="0">
                <a:latin typeface="微软雅黑" panose="020B0503020204020204" pitchFamily="34" charset="-122"/>
                <a:ea typeface="微软雅黑" panose="020B0503020204020204" pitchFamily="34" charset="-122"/>
              </a:rPr>
              <a:t>面积</a:t>
            </a:r>
            <a:r>
              <a:rPr lang="en-US" altLang="zh-CN" sz="1800" b="1" dirty="0" smtClean="0">
                <a:latin typeface="微软雅黑" panose="020B0503020204020204" pitchFamily="34" charset="-122"/>
                <a:ea typeface="微软雅黑" panose="020B0503020204020204" pitchFamily="34" charset="-122"/>
              </a:rPr>
              <a:t>952 </a:t>
            </a:r>
            <a:r>
              <a:rPr lang="en-US" altLang="zh-CN" sz="1800" b="1" dirty="0">
                <a:latin typeface="微软雅黑" panose="020B0503020204020204" pitchFamily="34" charset="-122"/>
                <a:ea typeface="微软雅黑" panose="020B0503020204020204" pitchFamily="34" charset="-122"/>
              </a:rPr>
              <a:t>cm</a:t>
            </a:r>
            <a:r>
              <a:rPr lang="en-US" altLang="zh-CN" sz="1800" b="1" baseline="30000" dirty="0">
                <a:latin typeface="微软雅黑" panose="020B0503020204020204" pitchFamily="34" charset="-122"/>
                <a:ea typeface="微软雅黑" panose="020B0503020204020204" pitchFamily="34" charset="-122"/>
              </a:rPr>
              <a:t>2</a:t>
            </a:r>
            <a:r>
              <a:rPr lang="en-US" altLang="zh-CN" sz="1800" b="1" dirty="0">
                <a:latin typeface="微软雅黑" panose="020B0503020204020204" pitchFamily="34" charset="-122"/>
                <a:ea typeface="微软雅黑" panose="020B0503020204020204" pitchFamily="34" charset="-122"/>
              </a:rPr>
              <a:t>. </a:t>
            </a:r>
            <a:endParaRPr lang="en-US" altLang="zh-CN" sz="1800" b="1" dirty="0" smtClean="0">
              <a:latin typeface="微软雅黑" panose="020B0503020204020204" pitchFamily="34" charset="-122"/>
              <a:ea typeface="微软雅黑" panose="020B0503020204020204" pitchFamily="34" charset="-122"/>
            </a:endParaRPr>
          </a:p>
          <a:p>
            <a:pPr eaLnBrk="1" hangingPunct="1">
              <a:spcBef>
                <a:spcPct val="0"/>
              </a:spcBef>
              <a:buFontTx/>
              <a:buNone/>
            </a:pPr>
            <a:r>
              <a:rPr lang="zh-CN" altLang="en-US" sz="1800" b="1" dirty="0">
                <a:latin typeface="微软雅黑" panose="020B0503020204020204" pitchFamily="34" charset="-122"/>
                <a:ea typeface="微软雅黑" panose="020B0503020204020204" pitchFamily="34" charset="-122"/>
              </a:rPr>
              <a:t>在</a:t>
            </a:r>
            <a:r>
              <a:rPr lang="zh-CN" altLang="en-US" sz="1800" b="1" dirty="0" smtClean="0">
                <a:latin typeface="微软雅黑" panose="020B0503020204020204" pitchFamily="34" charset="-122"/>
                <a:ea typeface="微软雅黑" panose="020B0503020204020204" pitchFamily="34" charset="-122"/>
              </a:rPr>
              <a:t>轨工作温度为</a:t>
            </a:r>
            <a:r>
              <a:rPr lang="en-US" altLang="zh-CN" sz="1800" b="1" dirty="0" smtClean="0">
                <a:latin typeface="微软雅黑" panose="020B0503020204020204" pitchFamily="34" charset="-122"/>
                <a:ea typeface="微软雅黑" panose="020B0503020204020204" pitchFamily="34" charset="-122"/>
              </a:rPr>
              <a:t> </a:t>
            </a:r>
            <a:r>
              <a:rPr lang="en-US" altLang="zh-CN" sz="1800" b="1" dirty="0">
                <a:latin typeface="微软雅黑" panose="020B0503020204020204" pitchFamily="34" charset="-122"/>
                <a:ea typeface="微软雅黑" panose="020B0503020204020204" pitchFamily="34" charset="-122"/>
              </a:rPr>
              <a:t>-40 to -20 ℃ </a:t>
            </a:r>
          </a:p>
        </p:txBody>
      </p:sp>
      <p:sp>
        <p:nvSpPr>
          <p:cNvPr id="10" name="TextBox 9"/>
          <p:cNvSpPr txBox="1"/>
          <p:nvPr/>
        </p:nvSpPr>
        <p:spPr>
          <a:xfrm>
            <a:off x="-21079" y="260648"/>
            <a:ext cx="9144001"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algn="ctr">
              <a:defRPr/>
            </a:pP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一、慧眼</a:t>
            </a:r>
            <a:r>
              <a:rPr lang="en-US" altLang="zh-CN" sz="4000" b="1" dirty="0">
                <a:solidFill>
                  <a:schemeClr val="tx2">
                    <a:lumMod val="75000"/>
                  </a:schemeClr>
                </a:solidFill>
                <a:latin typeface="微软雅黑" panose="020B0503020204020204" pitchFamily="34" charset="-122"/>
                <a:ea typeface="微软雅黑" panose="020B0503020204020204" pitchFamily="34" charset="-122"/>
              </a:rPr>
              <a:t>-HXMT</a:t>
            </a: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简介</a:t>
            </a:r>
          </a:p>
        </p:txBody>
      </p:sp>
      <p:sp>
        <p:nvSpPr>
          <p:cNvPr id="32775" name="Rectangle 9"/>
          <p:cNvSpPr>
            <a:spLocks noChangeArrowheads="1"/>
          </p:cNvSpPr>
          <p:nvPr/>
        </p:nvSpPr>
        <p:spPr bwMode="auto">
          <a:xfrm flipV="1">
            <a:off x="2903538" y="0"/>
            <a:ext cx="6240462"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CN" altLang="en-US" sz="1800">
              <a:latin typeface="Arial" charset="0"/>
            </a:endParaRPr>
          </a:p>
        </p:txBody>
      </p:sp>
      <p:graphicFrame>
        <p:nvGraphicFramePr>
          <p:cNvPr id="32776" name="对象 2"/>
          <p:cNvGraphicFramePr>
            <a:graphicFrameLocks noChangeAspect="1"/>
          </p:cNvGraphicFramePr>
          <p:nvPr>
            <p:extLst>
              <p:ext uri="{D42A27DB-BD31-4B8C-83A1-F6EECF244321}">
                <p14:modId xmlns:p14="http://schemas.microsoft.com/office/powerpoint/2010/main" val="2781769366"/>
              </p:ext>
            </p:extLst>
          </p:nvPr>
        </p:nvGraphicFramePr>
        <p:xfrm>
          <a:off x="683568" y="2060848"/>
          <a:ext cx="3349625" cy="3279775"/>
        </p:xfrm>
        <a:graphic>
          <a:graphicData uri="http://schemas.openxmlformats.org/presentationml/2006/ole">
            <mc:AlternateContent xmlns:mc="http://schemas.openxmlformats.org/markup-compatibility/2006">
              <mc:Choice xmlns:v="urn:schemas-microsoft-com:vml" Requires="v">
                <p:oleObj spid="_x0000_s54396" name="BMP 图像" r:id="rId5" imgW="8104762" imgH="7942857" progId="Paint.Picture">
                  <p:embed/>
                </p:oleObj>
              </mc:Choice>
              <mc:Fallback>
                <p:oleObj name="BMP 图像" r:id="rId5" imgW="8104762" imgH="794285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060848"/>
                        <a:ext cx="334962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753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05" y="1687513"/>
            <a:ext cx="39782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组合 13"/>
          <p:cNvGrpSpPr>
            <a:grpSpLocks/>
          </p:cNvGrpSpPr>
          <p:nvPr/>
        </p:nvGrpSpPr>
        <p:grpSpPr bwMode="auto">
          <a:xfrm>
            <a:off x="5003800" y="1989138"/>
            <a:ext cx="3671888" cy="2736850"/>
            <a:chOff x="5796136" y="4509120"/>
            <a:chExt cx="3030537" cy="2193925"/>
          </a:xfrm>
        </p:grpSpPr>
        <p:sp>
          <p:nvSpPr>
            <p:cNvPr id="34825" name="Rectangle 16"/>
            <p:cNvSpPr>
              <a:spLocks noChangeArrowheads="1"/>
            </p:cNvSpPr>
            <p:nvPr/>
          </p:nvSpPr>
          <p:spPr bwMode="auto">
            <a:xfrm>
              <a:off x="5796136" y="4509120"/>
              <a:ext cx="3030537" cy="2193925"/>
            </a:xfrm>
            <a:prstGeom prst="rect">
              <a:avLst/>
            </a:prstGeom>
            <a:solidFill>
              <a:srgbClr val="0000FF"/>
            </a:solidFill>
            <a:ln w="9525" algn="ctr">
              <a:solidFill>
                <a:srgbClr val="000000"/>
              </a:solidFill>
              <a:miter lim="800000"/>
              <a:headEnd/>
              <a:tailEnd/>
            </a:ln>
          </p:spPr>
          <p:txBody>
            <a:bodyPr wrap="none" lIns="64008" tIns="32004" rIns="64008" bIns="32004"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zh-CN" altLang="en-US" sz="1800"/>
            </a:p>
          </p:txBody>
        </p:sp>
        <p:sp>
          <p:nvSpPr>
            <p:cNvPr id="34826" name="Text Box 12"/>
            <p:cNvSpPr txBox="1">
              <a:spLocks noChangeArrowheads="1"/>
            </p:cNvSpPr>
            <p:nvPr/>
          </p:nvSpPr>
          <p:spPr bwMode="auto">
            <a:xfrm>
              <a:off x="5940152" y="4869160"/>
              <a:ext cx="1492275"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4008" tIns="32004" rIns="64008" bIns="32004">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3100">
                  <a:solidFill>
                    <a:srgbClr val="FFFF66"/>
                  </a:solidFill>
                </a:rPr>
                <a:t>2×2</a:t>
              </a:r>
            </a:p>
            <a:p>
              <a:pPr eaLnBrk="1" hangingPunct="1">
                <a:spcBef>
                  <a:spcPct val="0"/>
                </a:spcBef>
                <a:buFontTx/>
                <a:buNone/>
              </a:pPr>
              <a:r>
                <a:rPr lang="en-US" altLang="zh-CN" sz="1700">
                  <a:solidFill>
                    <a:srgbClr val="FFFF66"/>
                  </a:solidFill>
                </a:rPr>
                <a:t>CCD236</a:t>
              </a:r>
              <a:r>
                <a:rPr lang="en-US" altLang="zh-CN" sz="3100">
                  <a:solidFill>
                    <a:srgbClr val="FFFF66"/>
                  </a:solidFill>
                </a:rPr>
                <a:t> </a:t>
              </a:r>
            </a:p>
          </p:txBody>
        </p:sp>
        <p:sp>
          <p:nvSpPr>
            <p:cNvPr id="34827" name="Text Box 14"/>
            <p:cNvSpPr txBox="1">
              <a:spLocks noChangeArrowheads="1"/>
            </p:cNvSpPr>
            <p:nvPr/>
          </p:nvSpPr>
          <p:spPr bwMode="auto">
            <a:xfrm>
              <a:off x="5940152" y="5949280"/>
              <a:ext cx="10033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4008" tIns="32004" rIns="64008" bIns="32004">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2200">
                  <a:solidFill>
                    <a:srgbClr val="FFFF66"/>
                  </a:solidFill>
                </a:rPr>
                <a:t>16 cm</a:t>
              </a:r>
              <a:r>
                <a:rPr lang="en-US" altLang="zh-CN" sz="2200" baseline="30000">
                  <a:solidFill>
                    <a:srgbClr val="FFFF66"/>
                  </a:solidFill>
                </a:rPr>
                <a:t>2</a:t>
              </a:r>
            </a:p>
          </p:txBody>
        </p:sp>
      </p:grpSp>
      <p:sp>
        <p:nvSpPr>
          <p:cNvPr id="34820" name="Line 15"/>
          <p:cNvSpPr>
            <a:spLocks noChangeShapeType="1"/>
          </p:cNvSpPr>
          <p:nvPr/>
        </p:nvSpPr>
        <p:spPr bwMode="auto">
          <a:xfrm flipV="1">
            <a:off x="3348038" y="3357563"/>
            <a:ext cx="1655762" cy="206375"/>
          </a:xfrm>
          <a:prstGeom prst="line">
            <a:avLst/>
          </a:prstGeom>
          <a:noFill/>
          <a:ln w="50800">
            <a:solidFill>
              <a:srgbClr val="0000FF"/>
            </a:solidFill>
            <a:round/>
            <a:headEnd/>
            <a:tailEnd type="stealth" w="lg" len="med"/>
          </a:ln>
          <a:extLst>
            <a:ext uri="{909E8E84-426E-40DD-AFC4-6F175D3DCCD1}">
              <a14:hiddenFill xmlns:a14="http://schemas.microsoft.com/office/drawing/2010/main">
                <a:noFill/>
              </a14:hiddenFill>
            </a:ext>
          </a:extLst>
        </p:spPr>
        <p:txBody>
          <a:bodyPr lIns="64008" tIns="32004" rIns="64008" bIns="32004"/>
          <a:lstStyle/>
          <a:p>
            <a:endParaRPr lang="zh-CN" altLang="en-US"/>
          </a:p>
        </p:txBody>
      </p:sp>
      <p:sp>
        <p:nvSpPr>
          <p:cNvPr id="34821" name="矩形 13"/>
          <p:cNvSpPr>
            <a:spLocks noChangeArrowheads="1"/>
          </p:cNvSpPr>
          <p:nvPr/>
        </p:nvSpPr>
        <p:spPr bwMode="auto">
          <a:xfrm>
            <a:off x="2401683" y="1031040"/>
            <a:ext cx="3548472" cy="49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008" tIns="32004" rIns="64008" bIns="32004">
            <a:spAutoFit/>
          </a:bodyPr>
          <a:lstStyle>
            <a:lvl1pPr>
              <a:spcBef>
                <a:spcPct val="20000"/>
              </a:spcBef>
              <a:buFont typeface="Arial" charset="0"/>
              <a:buChar char="•"/>
              <a:tabLst>
                <a:tab pos="2762250" algn="l"/>
              </a:tabLst>
              <a:defRPr sz="3200">
                <a:solidFill>
                  <a:schemeClr val="tx1"/>
                </a:solidFill>
                <a:latin typeface="Calibri" pitchFamily="34" charset="0"/>
              </a:defRPr>
            </a:lvl1pPr>
            <a:lvl2pPr marL="742950" indent="-285750">
              <a:spcBef>
                <a:spcPct val="20000"/>
              </a:spcBef>
              <a:buFont typeface="Arial" charset="0"/>
              <a:buChar char="–"/>
              <a:tabLst>
                <a:tab pos="2762250" algn="l"/>
              </a:tabLst>
              <a:defRPr sz="2800">
                <a:solidFill>
                  <a:schemeClr val="tx1"/>
                </a:solidFill>
                <a:latin typeface="Calibri" pitchFamily="34" charset="0"/>
              </a:defRPr>
            </a:lvl2pPr>
            <a:lvl3pPr marL="1143000" indent="-228600">
              <a:spcBef>
                <a:spcPct val="20000"/>
              </a:spcBef>
              <a:buFont typeface="Arial" charset="0"/>
              <a:buChar char="•"/>
              <a:tabLst>
                <a:tab pos="2762250" algn="l"/>
              </a:tabLst>
              <a:defRPr sz="2400">
                <a:solidFill>
                  <a:schemeClr val="tx1"/>
                </a:solidFill>
                <a:latin typeface="Calibri" pitchFamily="34" charset="0"/>
              </a:defRPr>
            </a:lvl3pPr>
            <a:lvl4pPr marL="1600200" indent="-228600">
              <a:spcBef>
                <a:spcPct val="20000"/>
              </a:spcBef>
              <a:buFont typeface="Arial" charset="0"/>
              <a:buChar char="–"/>
              <a:tabLst>
                <a:tab pos="2762250" algn="l"/>
              </a:tabLst>
              <a:defRPr sz="2000">
                <a:solidFill>
                  <a:schemeClr val="tx1"/>
                </a:solidFill>
                <a:latin typeface="Calibri" pitchFamily="34" charset="0"/>
              </a:defRPr>
            </a:lvl4pPr>
            <a:lvl5pPr marL="2057400" indent="-228600">
              <a:spcBef>
                <a:spcPct val="20000"/>
              </a:spcBef>
              <a:buFont typeface="Arial" charset="0"/>
              <a:buChar char="»"/>
              <a:tabLst>
                <a:tab pos="276225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76225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76225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76225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762250" algn="l"/>
              </a:tabLst>
              <a:defRPr sz="2000">
                <a:solidFill>
                  <a:schemeClr val="tx1"/>
                </a:solidFill>
                <a:latin typeface="Calibri" pitchFamily="34" charset="0"/>
              </a:defRPr>
            </a:lvl9pPr>
          </a:lstStyle>
          <a:p>
            <a:pPr algn="ctr" eaLnBrk="1" hangingPunct="1">
              <a:buFontTx/>
              <a:buNone/>
            </a:pPr>
            <a:r>
              <a:rPr lang="zh-CN" altLang="en-US" sz="2800" b="1" dirty="0" smtClean="0">
                <a:solidFill>
                  <a:srgbClr val="C00000"/>
                </a:solidFill>
                <a:latin typeface="微软雅黑" panose="020B0503020204020204" pitchFamily="34" charset="-122"/>
                <a:ea typeface="微软雅黑" panose="020B0503020204020204" pitchFamily="34" charset="-122"/>
              </a:rPr>
              <a:t>低能</a:t>
            </a:r>
            <a:r>
              <a:rPr lang="en-US" altLang="zh-CN" sz="2800" b="1" dirty="0" smtClean="0">
                <a:solidFill>
                  <a:srgbClr val="C00000"/>
                </a:solidFill>
                <a:latin typeface="微软雅黑" panose="020B0503020204020204" pitchFamily="34" charset="-122"/>
                <a:ea typeface="微软雅黑" panose="020B0503020204020204" pitchFamily="34" charset="-122"/>
              </a:rPr>
              <a:t>X</a:t>
            </a:r>
            <a:r>
              <a:rPr lang="zh-CN" altLang="en-US" sz="2800" b="1" dirty="0" smtClean="0">
                <a:solidFill>
                  <a:srgbClr val="C00000"/>
                </a:solidFill>
                <a:latin typeface="微软雅黑" panose="020B0503020204020204" pitchFamily="34" charset="-122"/>
                <a:ea typeface="微软雅黑" panose="020B0503020204020204" pitchFamily="34" charset="-122"/>
              </a:rPr>
              <a:t>射线望远镜</a:t>
            </a:r>
            <a:r>
              <a:rPr lang="en-US" altLang="zh-CN" sz="2800" b="1" dirty="0" smtClean="0">
                <a:solidFill>
                  <a:srgbClr val="C00000"/>
                </a:solidFill>
                <a:latin typeface="微软雅黑" panose="020B0503020204020204" pitchFamily="34" charset="-122"/>
                <a:ea typeface="微软雅黑" panose="020B0503020204020204" pitchFamily="34" charset="-122"/>
              </a:rPr>
              <a:t>(LE</a:t>
            </a:r>
            <a:r>
              <a:rPr lang="en-US" altLang="zh-CN" sz="2800" b="1" dirty="0">
                <a:solidFill>
                  <a:srgbClr val="C00000"/>
                </a:solidFill>
              </a:rPr>
              <a:t>)</a:t>
            </a:r>
          </a:p>
        </p:txBody>
      </p:sp>
      <p:sp>
        <p:nvSpPr>
          <p:cNvPr id="15" name="TextBox 14"/>
          <p:cNvSpPr txBox="1"/>
          <p:nvPr/>
        </p:nvSpPr>
        <p:spPr>
          <a:xfrm>
            <a:off x="-36513" y="260648"/>
            <a:ext cx="9144001"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algn="ctr">
              <a:defRPr/>
            </a:pP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一、慧眼</a:t>
            </a:r>
            <a:r>
              <a:rPr lang="en-US" altLang="zh-CN" sz="4000" b="1" dirty="0">
                <a:solidFill>
                  <a:schemeClr val="tx2">
                    <a:lumMod val="75000"/>
                  </a:schemeClr>
                </a:solidFill>
                <a:latin typeface="微软雅黑" panose="020B0503020204020204" pitchFamily="34" charset="-122"/>
                <a:ea typeface="微软雅黑" panose="020B0503020204020204" pitchFamily="34" charset="-122"/>
              </a:rPr>
              <a:t>-HXMT</a:t>
            </a: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简介</a:t>
            </a:r>
          </a:p>
        </p:txBody>
      </p:sp>
      <p:pic>
        <p:nvPicPr>
          <p:cNvPr id="348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060575"/>
            <a:ext cx="2198688"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6"/>
          <p:cNvSpPr txBox="1">
            <a:spLocks noChangeArrowheads="1"/>
          </p:cNvSpPr>
          <p:nvPr/>
        </p:nvSpPr>
        <p:spPr bwMode="auto">
          <a:xfrm>
            <a:off x="77153" y="5440363"/>
            <a:ext cx="89646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2000" b="1" dirty="0">
                <a:latin typeface="微软雅黑" panose="020B0503020204020204" pitchFamily="34" charset="-122"/>
                <a:ea typeface="微软雅黑" panose="020B0503020204020204" pitchFamily="34" charset="-122"/>
              </a:rPr>
              <a:t>LE </a:t>
            </a:r>
            <a:r>
              <a:rPr lang="zh-CN" altLang="en-US" sz="2000" b="1" dirty="0">
                <a:latin typeface="微软雅黑" panose="020B0503020204020204" pitchFamily="34" charset="-122"/>
                <a:ea typeface="微软雅黑" panose="020B0503020204020204" pitchFamily="34" charset="-122"/>
              </a:rPr>
              <a:t>有</a:t>
            </a:r>
            <a:r>
              <a:rPr lang="en-US" altLang="zh-CN" sz="2000" b="1" dirty="0" smtClean="0">
                <a:latin typeface="微软雅黑" panose="020B0503020204020204" pitchFamily="34" charset="-122"/>
                <a:ea typeface="微软雅黑" panose="020B0503020204020204" pitchFamily="34" charset="-122"/>
              </a:rPr>
              <a:t>3 </a:t>
            </a:r>
            <a:r>
              <a:rPr lang="zh-CN" altLang="en-US" sz="2000" b="1" dirty="0" smtClean="0">
                <a:latin typeface="微软雅黑" panose="020B0503020204020204" pitchFamily="34" charset="-122"/>
                <a:ea typeface="微软雅黑" panose="020B0503020204020204" pitchFamily="34" charset="-122"/>
              </a:rPr>
              <a:t>个探测器迹象，每个机箱包括</a:t>
            </a:r>
            <a:r>
              <a:rPr lang="en-US" altLang="zh-CN" sz="2000" b="1" dirty="0" smtClean="0">
                <a:latin typeface="微软雅黑" panose="020B0503020204020204" pitchFamily="34" charset="-122"/>
                <a:ea typeface="微软雅黑" panose="020B0503020204020204" pitchFamily="34" charset="-122"/>
              </a:rPr>
              <a:t> </a:t>
            </a:r>
            <a:r>
              <a:rPr lang="en-US" altLang="zh-CN" sz="2000" b="1" dirty="0" smtClean="0">
                <a:solidFill>
                  <a:srgbClr val="FF0000"/>
                </a:solidFill>
                <a:latin typeface="微软雅黑" panose="020B0503020204020204" pitchFamily="34" charset="-122"/>
                <a:ea typeface="微软雅黑" panose="020B0503020204020204" pitchFamily="34" charset="-122"/>
              </a:rPr>
              <a:t>32</a:t>
            </a:r>
            <a:r>
              <a:rPr lang="zh-CN" altLang="en-US" sz="2000" b="1" dirty="0" smtClean="0">
                <a:solidFill>
                  <a:srgbClr val="FF0000"/>
                </a:solidFill>
                <a:latin typeface="微软雅黑" panose="020B0503020204020204" pitchFamily="34" charset="-122"/>
                <a:ea typeface="微软雅黑" panose="020B0503020204020204" pitchFamily="34" charset="-122"/>
              </a:rPr>
              <a:t>片</a:t>
            </a:r>
            <a:r>
              <a:rPr lang="en-US" altLang="zh-CN" sz="2000" b="1" dirty="0" smtClean="0">
                <a:solidFill>
                  <a:srgbClr val="FF0000"/>
                </a:solidFill>
                <a:latin typeface="微软雅黑" panose="020B0503020204020204" pitchFamily="34" charset="-122"/>
                <a:ea typeface="微软雅黑" panose="020B0503020204020204" pitchFamily="34" charset="-122"/>
              </a:rPr>
              <a:t>CCD </a:t>
            </a:r>
            <a:r>
              <a:rPr lang="en-US" altLang="zh-CN" sz="2000" b="1" dirty="0">
                <a:solidFill>
                  <a:srgbClr val="FF0000"/>
                </a:solidFill>
                <a:latin typeface="微软雅黑" panose="020B0503020204020204" pitchFamily="34" charset="-122"/>
                <a:ea typeface="微软雅黑" panose="020B0503020204020204" pitchFamily="34" charset="-122"/>
              </a:rPr>
              <a:t>236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时间分辨精度为</a:t>
            </a:r>
            <a:r>
              <a:rPr lang="en-US" altLang="zh-CN" sz="2000" b="1" dirty="0" smtClean="0">
                <a:latin typeface="微软雅黑" panose="020B0503020204020204" pitchFamily="34" charset="-122"/>
                <a:ea typeface="微软雅黑" panose="020B0503020204020204" pitchFamily="34" charset="-122"/>
              </a:rPr>
              <a:t>1ms</a:t>
            </a:r>
            <a:r>
              <a:rPr lang="zh-CN" altLang="en-US" sz="2000" b="1" dirty="0" smtClean="0">
                <a:latin typeface="微软雅黑" panose="020B0503020204020204" pitchFamily="34" charset="-122"/>
                <a:ea typeface="微软雅黑" panose="020B0503020204020204" pitchFamily="34" charset="-122"/>
              </a:rPr>
              <a:t>，能量分辨</a:t>
            </a:r>
            <a:r>
              <a:rPr lang="en-US" altLang="zh-CN" sz="2000" b="1" dirty="0" smtClean="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&lt;140 eV (@6 </a:t>
            </a:r>
            <a:r>
              <a:rPr lang="en-US" altLang="zh-CN" sz="2000" b="1" dirty="0" err="1">
                <a:latin typeface="微软雅黑" panose="020B0503020204020204" pitchFamily="34" charset="-122"/>
                <a:ea typeface="微软雅黑" panose="020B0503020204020204" pitchFamily="34" charset="-122"/>
              </a:rPr>
              <a:t>keV</a:t>
            </a:r>
            <a:r>
              <a:rPr lang="en-US" altLang="zh-CN" sz="2000" b="1" dirty="0">
                <a:latin typeface="微软雅黑" panose="020B0503020204020204" pitchFamily="34" charset="-122"/>
                <a:ea typeface="微软雅黑" panose="020B0503020204020204" pitchFamily="34" charset="-122"/>
              </a:rPr>
              <a:t>) . </a:t>
            </a:r>
            <a:r>
              <a:rPr lang="zh-CN" altLang="en-US" sz="2000" b="1" dirty="0" smtClean="0">
                <a:latin typeface="微软雅黑" panose="020B0503020204020204" pitchFamily="34" charset="-122"/>
                <a:ea typeface="微软雅黑" panose="020B0503020204020204" pitchFamily="34" charset="-122"/>
              </a:rPr>
              <a:t>覆盖能区为</a:t>
            </a:r>
            <a:r>
              <a:rPr lang="en-US" altLang="zh-CN" sz="2000" b="1" dirty="0" smtClean="0">
                <a:latin typeface="微软雅黑" panose="020B0503020204020204" pitchFamily="34" charset="-122"/>
                <a:ea typeface="微软雅黑" panose="020B0503020204020204" pitchFamily="34" charset="-122"/>
              </a:rPr>
              <a:t>1-10 </a:t>
            </a:r>
            <a:r>
              <a:rPr lang="en-US" altLang="zh-CN" sz="2000" b="1" dirty="0" err="1" smtClean="0">
                <a:latin typeface="微软雅黑" panose="020B0503020204020204" pitchFamily="34" charset="-122"/>
                <a:ea typeface="微软雅黑" panose="020B0503020204020204" pitchFamily="34" charset="-122"/>
              </a:rPr>
              <a:t>keV</a:t>
            </a:r>
            <a:r>
              <a:rPr lang="zh-CN" altLang="en-US" sz="2000" b="1" dirty="0" smtClean="0">
                <a:latin typeface="微软雅黑" panose="020B0503020204020204" pitchFamily="34" charset="-122"/>
                <a:ea typeface="微软雅黑" panose="020B0503020204020204" pitchFamily="34" charset="-122"/>
              </a:rPr>
              <a:t>，几何面积为</a:t>
            </a:r>
            <a:r>
              <a:rPr lang="en-US" altLang="zh-CN" sz="2000" b="1" dirty="0" smtClean="0">
                <a:latin typeface="微软雅黑" panose="020B0503020204020204" pitchFamily="34" charset="-122"/>
                <a:ea typeface="微软雅黑" panose="020B0503020204020204" pitchFamily="34" charset="-122"/>
              </a:rPr>
              <a:t> </a:t>
            </a:r>
            <a:r>
              <a:rPr lang="en-US" altLang="zh-CN" sz="2000" b="1" dirty="0">
                <a:solidFill>
                  <a:srgbClr val="FF0000"/>
                </a:solidFill>
                <a:latin typeface="微软雅黑" panose="020B0503020204020204" pitchFamily="34" charset="-122"/>
                <a:ea typeface="微软雅黑" panose="020B0503020204020204" pitchFamily="34" charset="-122"/>
              </a:rPr>
              <a:t>384 cm</a:t>
            </a:r>
            <a:r>
              <a:rPr lang="en-US" altLang="zh-CN" sz="2000" b="1" baseline="30000" dirty="0">
                <a:solidFill>
                  <a:srgbClr val="FF0000"/>
                </a:solidFill>
                <a:latin typeface="微软雅黑" panose="020B0503020204020204" pitchFamily="34" charset="-122"/>
                <a:ea typeface="微软雅黑" panose="020B0503020204020204" pitchFamily="34" charset="-122"/>
              </a:rPr>
              <a:t>2</a:t>
            </a:r>
            <a:r>
              <a:rPr lang="en-US" altLang="zh-CN"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在轨工作温度为</a:t>
            </a:r>
            <a:r>
              <a:rPr lang="en-US" altLang="zh-CN" sz="2000" b="1" dirty="0" smtClean="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80 ~</a:t>
            </a:r>
            <a:r>
              <a:rPr lang="en-US" altLang="zh-CN" sz="2000" b="1" dirty="0" smtClean="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-40 </a:t>
            </a:r>
            <a:r>
              <a:rPr lang="en-US" altLang="zh-CN"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extLst>
      <p:ext uri="{BB962C8B-B14F-4D97-AF65-F5344CB8AC3E}">
        <p14:creationId xmlns:p14="http://schemas.microsoft.com/office/powerpoint/2010/main" val="358501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内容占位符 2"/>
          <p:cNvSpPr>
            <a:spLocks noGrp="1"/>
          </p:cNvSpPr>
          <p:nvPr>
            <p:ph idx="1"/>
          </p:nvPr>
        </p:nvSpPr>
        <p:spPr>
          <a:xfrm>
            <a:off x="251520" y="5530452"/>
            <a:ext cx="8640763" cy="1079500"/>
          </a:xfrm>
        </p:spPr>
        <p:txBody>
          <a:bodyPr>
            <a:normAutofit fontScale="92500" lnSpcReduction="10000"/>
          </a:bodyPr>
          <a:lstStyle/>
          <a:p>
            <a:pPr marL="0" indent="0">
              <a:lnSpc>
                <a:spcPct val="150000"/>
              </a:lnSpc>
              <a:buFont typeface="Wingdings" pitchFamily="2" charset="2"/>
              <a:buNone/>
            </a:pPr>
            <a:r>
              <a:rPr lang="zh-CN" altLang="en-US" sz="2400" dirty="0" smtClean="0">
                <a:effectLst/>
                <a:latin typeface="微软雅黑" panose="020B0503020204020204" pitchFamily="34" charset="-122"/>
                <a:ea typeface="微软雅黑" panose="020B0503020204020204" pitchFamily="34" charset="-122"/>
              </a:rPr>
              <a:t>主要继承</a:t>
            </a:r>
            <a:r>
              <a:rPr lang="en-US" altLang="zh-CN" sz="2400" dirty="0" smtClean="0">
                <a:effectLst/>
                <a:latin typeface="微软雅黑" panose="020B0503020204020204" pitchFamily="34" charset="-122"/>
                <a:ea typeface="微软雅黑" panose="020B0503020204020204" pitchFamily="34" charset="-122"/>
              </a:rPr>
              <a:t>xx</a:t>
            </a:r>
            <a:r>
              <a:rPr lang="zh-CN" altLang="en-US" sz="2400" dirty="0" smtClean="0">
                <a:effectLst/>
                <a:latin typeface="微软雅黑" panose="020B0503020204020204" pitchFamily="34" charset="-122"/>
                <a:ea typeface="微软雅黑" panose="020B0503020204020204" pitchFamily="34" charset="-122"/>
              </a:rPr>
              <a:t>卫星多向高能粒子监测仪的方案，数据接口部分从</a:t>
            </a:r>
            <a:r>
              <a:rPr lang="en-US" altLang="zh-CN" sz="2400" dirty="0" smtClean="0">
                <a:effectLst/>
                <a:latin typeface="微软雅黑" panose="020B0503020204020204" pitchFamily="34" charset="-122"/>
                <a:ea typeface="微软雅黑" panose="020B0503020204020204" pitchFamily="34" charset="-122"/>
              </a:rPr>
              <a:t>CAN</a:t>
            </a:r>
            <a:r>
              <a:rPr lang="zh-CN" altLang="en-US" sz="2400" dirty="0" smtClean="0">
                <a:effectLst/>
                <a:latin typeface="微软雅黑" panose="020B0503020204020204" pitchFamily="34" charset="-122"/>
                <a:ea typeface="微软雅黑" panose="020B0503020204020204" pitchFamily="34" charset="-122"/>
              </a:rPr>
              <a:t>接口改为</a:t>
            </a:r>
            <a:r>
              <a:rPr lang="en-US" altLang="zh-CN" sz="2400" dirty="0" smtClean="0">
                <a:effectLst/>
                <a:latin typeface="微软雅黑" panose="020B0503020204020204" pitchFamily="34" charset="-122"/>
                <a:ea typeface="微软雅黑" panose="020B0503020204020204" pitchFamily="34" charset="-122"/>
              </a:rPr>
              <a:t>1553B</a:t>
            </a:r>
            <a:r>
              <a:rPr lang="zh-CN" altLang="en-US" sz="2400" dirty="0" smtClean="0">
                <a:effectLst/>
                <a:latin typeface="微软雅黑" panose="020B0503020204020204" pitchFamily="34" charset="-122"/>
                <a:ea typeface="微软雅黑" panose="020B0503020204020204" pitchFamily="34" charset="-122"/>
              </a:rPr>
              <a:t>接口。</a:t>
            </a:r>
          </a:p>
        </p:txBody>
      </p:sp>
      <p:pic>
        <p:nvPicPr>
          <p:cNvPr id="45060" name="图片 3"/>
          <p:cNvPicPr>
            <a:picLocks noChangeAspect="1" noChangeArrowheads="1"/>
          </p:cNvPicPr>
          <p:nvPr/>
        </p:nvPicPr>
        <p:blipFill>
          <a:blip r:embed="rId3" cstate="print"/>
          <a:srcRect/>
          <a:stretch>
            <a:fillRect/>
          </a:stretch>
        </p:blipFill>
        <p:spPr bwMode="auto">
          <a:xfrm>
            <a:off x="1187450" y="1023961"/>
            <a:ext cx="6696918" cy="4493271"/>
          </a:xfrm>
          <a:prstGeom prst="rect">
            <a:avLst/>
          </a:prstGeom>
          <a:noFill/>
          <a:ln w="9525">
            <a:noFill/>
            <a:miter lim="800000"/>
            <a:headEnd/>
            <a:tailEnd/>
          </a:ln>
        </p:spPr>
      </p:pic>
      <p:sp>
        <p:nvSpPr>
          <p:cNvPr id="5" name="TextBox 14"/>
          <p:cNvSpPr txBox="1"/>
          <p:nvPr/>
        </p:nvSpPr>
        <p:spPr>
          <a:xfrm>
            <a:off x="0" y="188640"/>
            <a:ext cx="9144000"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a:spAutoFit/>
          </a:bodyPr>
          <a:lstStyle/>
          <a:p>
            <a:pPr algn="ctr">
              <a:defRPr/>
            </a:pP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一、慧眼</a:t>
            </a:r>
            <a:r>
              <a:rPr lang="en-US" altLang="zh-CN" sz="4000" b="1" dirty="0">
                <a:solidFill>
                  <a:schemeClr val="tx2">
                    <a:lumMod val="75000"/>
                  </a:schemeClr>
                </a:solidFill>
                <a:latin typeface="微软雅黑" panose="020B0503020204020204" pitchFamily="34" charset="-122"/>
                <a:ea typeface="微软雅黑" panose="020B0503020204020204" pitchFamily="34" charset="-122"/>
              </a:rPr>
              <a:t>-HXMT</a:t>
            </a:r>
            <a:r>
              <a:rPr lang="zh-CN" altLang="en-US" sz="4000" b="1" dirty="0">
                <a:solidFill>
                  <a:schemeClr val="tx2">
                    <a:lumMod val="75000"/>
                  </a:schemeClr>
                </a:solidFill>
                <a:latin typeface="微软雅黑" panose="020B0503020204020204" pitchFamily="34" charset="-122"/>
                <a:ea typeface="微软雅黑" panose="020B0503020204020204" pitchFamily="34" charset="-122"/>
              </a:rPr>
              <a:t>简介</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9</a:t>
            </a:fld>
            <a:endParaRPr lang="zh-CN" altLang="en-US"/>
          </a:p>
        </p:txBody>
      </p:sp>
    </p:spTree>
    <p:extLst>
      <p:ext uri="{BB962C8B-B14F-4D97-AF65-F5344CB8AC3E}">
        <p14:creationId xmlns:p14="http://schemas.microsoft.com/office/powerpoint/2010/main" val="233558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透明">
  <a:themeElements>
    <a:clrScheme name="透明">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经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4988</TotalTime>
  <Words>3319</Words>
  <Application>Microsoft Office PowerPoint</Application>
  <PresentationFormat>全屏显示(4:3)</PresentationFormat>
  <Paragraphs>313</Paragraphs>
  <Slides>42</Slides>
  <Notes>14</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42</vt:i4>
      </vt:variant>
    </vt:vector>
  </HeadingPairs>
  <TitlesOfParts>
    <vt:vector size="58" baseType="lpstr">
      <vt:lpstr>Franklin Gothic Book</vt:lpstr>
      <vt:lpstr>方正舒体</vt:lpstr>
      <vt:lpstr>黑体</vt:lpstr>
      <vt:lpstr>华文楷体</vt:lpstr>
      <vt:lpstr>宋体</vt:lpstr>
      <vt:lpstr>微软雅黑</vt:lpstr>
      <vt:lpstr>Arial</vt:lpstr>
      <vt:lpstr>Calibri</vt:lpstr>
      <vt:lpstr>Cambria Math</vt:lpstr>
      <vt:lpstr>Times New Roman</vt:lpstr>
      <vt:lpstr>Wingdings</vt:lpstr>
      <vt:lpstr>Wingdings 2</vt:lpstr>
      <vt:lpstr>透明</vt:lpstr>
      <vt:lpstr>BMP 图像</vt:lpstr>
      <vt:lpstr>Visio.Drawing.15</vt:lpstr>
      <vt:lpstr>Visio</vt:lpstr>
      <vt:lpstr>慧眼-HXMT 科学应用系统简介</vt:lpstr>
      <vt:lpstr>概    要</vt:lpstr>
      <vt:lpstr>一、慧眼-HXMT简介</vt:lpstr>
      <vt:lpstr>一、慧眼-HXMT简介</vt:lpstr>
      <vt:lpstr>PowerPoint 演示文稿</vt:lpstr>
      <vt:lpstr>高能X射线望远镜 (HE)</vt:lpstr>
      <vt:lpstr>PowerPoint 演示文稿</vt:lpstr>
      <vt:lpstr>PowerPoint 演示文稿</vt:lpstr>
      <vt:lpstr>PowerPoint 演示文稿</vt:lpstr>
      <vt:lpstr>PowerPoint 演示文稿</vt:lpstr>
      <vt:lpstr>二、科学应用任务分析</vt:lpstr>
      <vt:lpstr>二、科学应用任务任务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观测计划与载荷参数</vt:lpstr>
      <vt:lpstr>PowerPoint 演示文稿</vt:lpstr>
      <vt:lpstr>观测任务进程监测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HXMT科学应用系统简介</dc:title>
  <dc:creator>Songlm</dc:creator>
  <cp:lastModifiedBy>黎明</cp:lastModifiedBy>
  <cp:revision>229</cp:revision>
  <dcterms:modified xsi:type="dcterms:W3CDTF">2017-07-03T04:22:12Z</dcterms:modified>
</cp:coreProperties>
</file>