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0" r:id="rId5"/>
    <p:sldId id="261" r:id="rId7"/>
    <p:sldId id="272" r:id="rId8"/>
    <p:sldId id="273" r:id="rId9"/>
    <p:sldId id="274" r:id="rId10"/>
    <p:sldId id="289" r:id="rId11"/>
    <p:sldId id="279" r:id="rId12"/>
    <p:sldId id="288" r:id="rId13"/>
    <p:sldId id="285" r:id="rId14"/>
    <p:sldId id="287" r:id="rId15"/>
    <p:sldId id="281" r:id="rId16"/>
    <p:sldId id="280" r:id="rId17"/>
    <p:sldId id="282" r:id="rId18"/>
    <p:sldId id="286" r:id="rId19"/>
    <p:sldId id="283" r:id="rId20"/>
    <p:sldId id="28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6" autoAdjust="0"/>
    <p:restoredTop sz="85968" autoAdjust="0"/>
  </p:normalViewPr>
  <p:slideViewPr>
    <p:cSldViewPr>
      <p:cViewPr>
        <p:scale>
          <a:sx n="78" d="100"/>
          <a:sy n="78" d="100"/>
        </p:scale>
        <p:origin x="-900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3D5F-08B9-4333-AA3F-97DE8CC39E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89DB-5D9C-49B7-923A-1ED1D46E71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1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GIF"/><Relationship Id="rId1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GIF"/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303095"/>
            <a:ext cx="8352928" cy="211779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new method to improve the resolution of reconstructed</a:t>
            </a:r>
            <a:r>
              <a:rPr lang="en-US" altLang="zh-CN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heavy nuclei spectrum</a:t>
            </a:r>
            <a:endParaRPr lang="zh-CN" altLang="en-US" sz="3200" dirty="0"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zh-CN" dirty="0" err="1" smtClean="0"/>
              <a:t>Litao</a:t>
            </a:r>
            <a:r>
              <a:rPr lang="en-US" altLang="zh-CN" dirty="0" smtClean="0"/>
              <a:t> Zhao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IHEP&amp;Liaoning</a:t>
            </a:r>
            <a:r>
              <a:rPr lang="en-US" altLang="zh-CN" dirty="0"/>
              <a:t> U</a:t>
            </a:r>
            <a:r>
              <a:rPr lang="en-US" altLang="zh-CN" dirty="0" smtClean="0"/>
              <a:t>niversity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2017.7.3-2017.7.7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3576" y="454047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5"/>
                </a:solidFill>
              </a:rPr>
              <a:t>Weihai   ShanDong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-703004"/>
            <a:ext cx="822960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69269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iron events by the DC-light</a:t>
            </a:r>
            <a:endParaRPr lang="zh-CN" altLang="en-US" sz="24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496" y="1124744"/>
            <a:ext cx="424847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9512" y="1052736"/>
                <a:ext cx="4248472" cy="2253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reconstructed of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Rp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(WCDA)</a:t>
                </a:r>
                <a:endParaRPr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shower core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reconstruction </a:t>
                </a:r>
              </a:p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resolution:</a:t>
                </a:r>
                <a:r>
                  <a:rPr lang="en-US" altLang="zh-CN" sz="2000" b="1" kern="0" dirty="0">
                    <a:solidFill>
                      <a:schemeClr val="bg1"/>
                    </a:solidFill>
                    <a:latin typeface="Calibri"/>
                    <a:ea typeface="宋体"/>
                    <a:cs typeface="NimbusRomNo9L-Medi"/>
                  </a:rPr>
                  <a:t> </a:t>
                </a:r>
                <a:r>
                  <a:rPr lang="en-US" altLang="zh-CN" sz="2000" b="1" kern="0" dirty="0">
                    <a:solidFill>
                      <a:schemeClr val="bg1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5m</a:t>
                </a:r>
                <a:endParaRPr lang="en-US" altLang="zh-CN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arriving direction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reconstruction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resolution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zh-CN" altLang="zh-CN" sz="2000" b="1" kern="0" dirty="0">
                    <a:solidFill>
                      <a:schemeClr val="bg1"/>
                    </a:solidFill>
                    <a:ea typeface="Cambria Math"/>
                    <a:cs typeface="NimbusRomNo9L-Med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𝟎</m:t>
                        </m:r>
                        <m:r>
                          <a:rPr lang="en-US" altLang="zh-CN" sz="2000" b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</m:t>
                        </m:r>
                      </m:e>
                      <m:sup>
                        <m:r>
                          <a:rPr lang="en-US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resolution of the reconstructed </a:t>
                </a:r>
                <a:r>
                  <a:rPr lang="en-US" altLang="zh-CN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Rp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is nearly 3.3m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4248472" cy="2253759"/>
              </a:xfrm>
              <a:prstGeom prst="rect">
                <a:avLst/>
              </a:prstGeom>
              <a:blipFill rotWithShape="1">
                <a:blip r:embed="rId1"/>
                <a:stretch>
                  <a:fillRect l="-1435" t="-1355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" name="圆角矩形 8"/>
          <p:cNvSpPr/>
          <p:nvPr/>
        </p:nvSpPr>
        <p:spPr>
          <a:xfrm>
            <a:off x="4499992" y="1124744"/>
            <a:ext cx="4536504" cy="206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355976" y="1248351"/>
            <a:ext cx="5400600" cy="21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tighter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cut</a:t>
            </a:r>
            <a:endParaRPr lang="en-US" altLang="zh-CN" sz="20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MeanX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300mm,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abs(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MeanY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300mm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</a:pP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&gt;0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&lt;200mm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Length/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Wideth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&lt;7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Length/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Wideth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&gt;0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&gt;50m ,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&lt;100m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pPr lvl="0"/>
            <a:endParaRPr lang="en-US" altLang="zh-CN" kern="0" dirty="0" smtClea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NimbusRomNo9L-Medi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1999"/>
            <a:ext cx="4104456" cy="2306716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31999"/>
            <a:ext cx="4032448" cy="236691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52120" y="5841408"/>
            <a:ext cx="2042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 of WFCTA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1332" y="579597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array of pixel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60932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normalized event number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1412776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 “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tighter cut”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image, the shower energy is reconstructed from the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Hillas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parameters of Size recorded by the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WFCTA.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5082"/>
            <a:ext cx="3744416" cy="2330619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47607"/>
            <a:ext cx="3727182" cy="24480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83111" y="5980638"/>
            <a:ext cx="6453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indent="200025" algn="just">
              <a:spcAft>
                <a:spcPts val="0"/>
              </a:spcAft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energy resolution is nearly about 21%.</a:t>
            </a:r>
            <a:endParaRPr lang="zh-CN" altLang="zh-CN" sz="24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4895701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QGSJETII-04 </a:t>
            </a:r>
            <a:endParaRPr lang="zh-CN" alt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8184" y="4872579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EPOS LHC</a:t>
            </a:r>
            <a:endParaRPr lang="zh-CN" alt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127" y="73921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141277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6053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7502" y="1874440"/>
          <a:ext cx="8928992" cy="2699514"/>
        </p:xfrm>
        <a:graphic>
          <a:graphicData uri="http://schemas.openxmlformats.org/drawingml/2006/table">
            <a:tbl>
              <a:tblPr firstRow="1" firstCol="1" bandRow="1"/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261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models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Nuclei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"/>
                      <a:stretch>
                        <a:fillRect l="-200546" t="-23256" r="-500546" b="-9325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"/>
                      <a:stretch>
                        <a:fillRect l="-300546" t="-23256" r="-400546" b="-9325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"/>
                      <a:stretch>
                        <a:fillRect l="-400546" t="-23256" r="-300546" b="-9325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"/>
                      <a:stretch>
                        <a:fillRect l="-500546" t="-23256" r="-200546" b="-9325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"/>
                      <a:stretch>
                        <a:fillRect l="-600546" t="-23256" r="-100546" b="-9325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"/>
                      <a:stretch>
                        <a:fillRect l="-700546" t="-23256" r="-546" b="-932558"/>
                      </a:stretch>
                    </a:blip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QGSJET-II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iron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314400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570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33389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37031</a:t>
                      </a:r>
                      <a:endParaRPr kumimoji="0" lang="zh-CN" altLang="en-US" sz="1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59</a:t>
                      </a:r>
                      <a:endParaRPr kumimoji="0" lang="zh-CN" altLang="en-US" sz="1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EPOS LHC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iron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232800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22306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25392</a:t>
                      </a:r>
                      <a:endParaRPr kumimoji="0" lang="zh-CN" altLang="en-US" sz="1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kumimoji="0" lang="zh-CN" altLang="en-US" sz="1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619672" y="5013176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I</a:t>
            </a:r>
            <a:r>
              <a:rPr lang="en-US" altLang="zh-CN" b="1" dirty="0" smtClean="0">
                <a:solidFill>
                  <a:srgbClr val="C00000"/>
                </a:solidFill>
              </a:rPr>
              <a:t>nclude </a:t>
            </a:r>
            <a:r>
              <a:rPr lang="en-US" altLang="zh-CN" b="1" dirty="0">
                <a:solidFill>
                  <a:srgbClr val="C00000"/>
                </a:solidFill>
              </a:rPr>
              <a:t>parameter that dependent on the interaction models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69269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iron events by the DC-light</a:t>
            </a:r>
            <a:endParaRPr lang="zh-CN" altLang="en-US" sz="24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" y="124433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1" y="1124744"/>
            <a:ext cx="3205702" cy="2146532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8" y="1124744"/>
            <a:ext cx="3530210" cy="21420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40" y="3298206"/>
            <a:ext cx="461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 smtClean="0">
                <a:solidFill>
                  <a:schemeClr val="accent5"/>
                </a:solidFill>
                <a:latin typeface="Calibri" panose="020F0502020204030204"/>
                <a:ea typeface="宋体" panose="02010600030101010101" pitchFamily="2" charset="-122"/>
                <a:cs typeface="NimbusRomNo9L-Medi"/>
              </a:rPr>
              <a:t>The relationship </a:t>
            </a:r>
            <a:r>
              <a:rPr lang="en-US" altLang="zh-CN" b="1" kern="0" dirty="0">
                <a:solidFill>
                  <a:schemeClr val="accent5"/>
                </a:solidFill>
                <a:latin typeface="Calibri" panose="020F0502020204030204"/>
                <a:ea typeface="宋体" panose="02010600030101010101" pitchFamily="2" charset="-122"/>
                <a:cs typeface="NimbusRomNo9L-Medi"/>
              </a:rPr>
              <a:t>between selection efficiency of iron events with reconstruction </a:t>
            </a:r>
            <a:r>
              <a:rPr lang="en-US" altLang="zh-CN" b="1" kern="0" dirty="0" smtClean="0">
                <a:solidFill>
                  <a:schemeClr val="accent5"/>
                </a:solidFill>
                <a:latin typeface="Calibri" panose="020F0502020204030204"/>
                <a:ea typeface="宋体" panose="02010600030101010101" pitchFamily="2" charset="-122"/>
                <a:cs typeface="NimbusRomNo9L-Medi"/>
              </a:rPr>
              <a:t>energy.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327127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relationship </a:t>
            </a:r>
            <a:r>
              <a:rPr lang="en-US" altLang="zh-CN" b="1" kern="0" dirty="0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between selection iron events with reconstruction energy .</a:t>
            </a:r>
            <a:endParaRPr lang="zh-CN" alt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928680" y="216269"/>
                <a:ext cx="3215320" cy="10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Duty cycle :15%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bPr>
                      <m:e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𝑹𝒂𝒕𝒊𝒐</m:t>
                        </m:r>
                      </m:e>
                      <m:sub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𝒑𝒖𝒓𝒆</m:t>
                        </m:r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&gt;0.65</a:t>
                </a:r>
              </a:p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observation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time: one year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435" y="201029"/>
                <a:ext cx="3215320" cy="1043171"/>
              </a:xfrm>
              <a:prstGeom prst="rect">
                <a:avLst/>
              </a:prstGeom>
              <a:blipFill rotWithShape="1">
                <a:blip r:embed="rId3"/>
                <a:stretch>
                  <a:fillRect l="-2087" t="-2907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9512" y="4522717"/>
                <a:ext cx="8964488" cy="1227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2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 </m:t>
                        </m:r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𝟏𝟎</m:t>
                        </m:r>
                      </m:e>
                      <m:sup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𝟒</m:t>
                        </m:r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𝟓</m:t>
                        </m:r>
                      </m:sup>
                    </m:sSup>
                    <m:r>
                      <a:rPr lang="en-US" altLang="zh-CN" b="1" i="0" kern="0">
                        <a:solidFill>
                          <a:srgbClr val="FF0000"/>
                        </a:solidFill>
                        <a:effectLst/>
                        <a:latin typeface="Cambria Math"/>
                        <a:ea typeface="宋体"/>
                        <a:cs typeface="NimbusRomNo9L-Medi"/>
                      </a:rPr>
                      <m:t>~</m:t>
                    </m:r>
                    <m:sSup>
                      <m:sSupPr>
                        <m:ctrlPr>
                          <a:rPr lang="zh-CN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 </m:t>
                        </m:r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𝟏𝟎</m:t>
                        </m:r>
                      </m:e>
                      <m:sup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𝟒</m:t>
                        </m:r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b="1" i="0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𝟕</m:t>
                        </m:r>
                      </m:sup>
                    </m:sSup>
                    <m:r>
                      <a:rPr lang="en-US" altLang="zh-CN" b="1" i="0" kern="0">
                        <a:solidFill>
                          <a:srgbClr val="FF0000"/>
                        </a:solidFill>
                        <a:effectLst/>
                        <a:latin typeface="Cambria Math"/>
                        <a:ea typeface="宋体"/>
                        <a:cs typeface="NimbusRomNo9L-Medi"/>
                      </a:rPr>
                      <m:t>𝐆𝐞𝐯</m:t>
                    </m:r>
                    <m:r>
                      <a:rPr lang="en-US" altLang="zh-CN" b="1" i="0" kern="0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宋体"/>
                        <a:cs typeface="NimbusRomNo9L-Medi"/>
                      </a:rPr>
                      <m:t> ,</m:t>
                    </m:r>
                    <m:sSub>
                      <m:sSubPr>
                        <m:ctrlPr>
                          <a:rPr lang="zh-CN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𝑹𝒂𝒕𝒊𝒐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𝒔𝒆𝒍𝒆𝒄𝒕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is independent on the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difference resolution pixel array of camera ,</a:t>
                </a:r>
                <a:r>
                  <a:rPr lang="zh-CN" altLang="zh-CN" b="1" kern="0" dirty="0">
                    <a:solidFill>
                      <a:schemeClr val="tx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 kern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𝟏𝟎</m:t>
                        </m:r>
                      </m:e>
                      <m:sup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𝟒</m:t>
                        </m:r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𝟕</m:t>
                        </m:r>
                      </m:sup>
                    </m:sSup>
                    <m:r>
                      <a:rPr lang="en-US" altLang="zh-CN" b="1" i="1" kern="0">
                        <a:solidFill>
                          <a:srgbClr val="FF0000"/>
                        </a:solidFill>
                        <a:effectLst/>
                        <a:latin typeface="Cambria Math"/>
                        <a:ea typeface="宋体"/>
                        <a:cs typeface="NimbusRomNo9L-Medi"/>
                      </a:rPr>
                      <m:t>~</m:t>
                    </m:r>
                    <m:sSup>
                      <m:sSupPr>
                        <m:ctrlPr>
                          <a:rPr lang="zh-CN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 </m:t>
                        </m:r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𝟏𝟎</m:t>
                        </m:r>
                      </m:e>
                      <m:sup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𝟓</m:t>
                        </m:r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𝟔</m:t>
                        </m:r>
                      </m:sup>
                    </m:sSup>
                    <m:r>
                      <a:rPr lang="en-US" altLang="zh-CN" b="1" i="1" kern="0">
                        <a:solidFill>
                          <a:srgbClr val="FF0000"/>
                        </a:solidFill>
                        <a:effectLst/>
                        <a:latin typeface="Cambria Math"/>
                        <a:ea typeface="宋体"/>
                        <a:cs typeface="NimbusRomNo9L-Medi"/>
                      </a:rPr>
                      <m:t>𝑮𝒆𝒗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the selection efficiency by Ratio with pixel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is obviously better than selection efficiency with the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pixel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resolution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itchFamily="2" charset="2"/>
                  <a:buChar char="l"/>
                </a:pPr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selection method by parameter Ratio independent of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hadronic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interaction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models.</a:t>
                </a:r>
                <a:endParaRPr lang="zh-CN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22717"/>
                <a:ext cx="8964488" cy="1227195"/>
              </a:xfrm>
              <a:prstGeom prst="rect">
                <a:avLst/>
              </a:prstGeom>
              <a:blipFill rotWithShape="1">
                <a:blip r:embed="rId4"/>
                <a:stretch>
                  <a:fillRect l="-408" t="-1493" b="-7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92696"/>
            <a:ext cx="716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selection efficiency by the </a:t>
            </a:r>
            <a:r>
              <a:rPr lang="en-US" altLang="zh-CN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1520" y="119675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traditional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Length, Width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sensitive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depth of the shower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maximum.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7428" y="1904638"/>
            <a:ext cx="5400600" cy="160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looser cut</a:t>
            </a:r>
            <a:endParaRPr lang="en-US" altLang="zh-CN" sz="20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300mm,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300mm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</a:pP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&gt;0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&lt;200mm</a:t>
            </a:r>
            <a:endParaRPr lang="en-US" altLang="zh-CN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Length/</a:t>
            </a: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Wideth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&lt;7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Length/</a:t>
            </a:r>
            <a:r>
              <a:rPr lang="en-US" altLang="zh-CN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Wideth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&gt;0</a:t>
            </a:r>
            <a:endParaRPr lang="en-US" altLang="zh-CN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&gt;50m ,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&lt;170m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内容占位符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" y="4509120"/>
            <a:ext cx="3227224" cy="2088232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36" y="4509120"/>
            <a:ext cx="3142136" cy="2038853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86490"/>
            <a:ext cx="3168352" cy="21828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6786" y="4252446"/>
            <a:ext cx="168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4174013"/>
            <a:ext cx="168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5920" y="4174012"/>
            <a:ext cx="224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Length/Width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92696"/>
            <a:ext cx="716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selection efficiency by the </a:t>
            </a:r>
            <a:r>
              <a:rPr lang="en-US" altLang="zh-CN" sz="20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0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45" y="1200237"/>
            <a:ext cx="3041647" cy="1833300"/>
          </a:xfrm>
          <a:prstGeom prst="rect">
            <a:avLst/>
          </a:prstGeom>
        </p:spPr>
      </p:pic>
      <p:pic>
        <p:nvPicPr>
          <p:cNvPr id="16" name="内容占位符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2" y="1092806"/>
            <a:ext cx="2964096" cy="2048162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092806"/>
            <a:ext cx="2952329" cy="2048162"/>
          </a:xfrm>
          <a:prstGeom prst="rect">
            <a:avLst/>
          </a:prstGeom>
        </p:spPr>
      </p:pic>
      <p:pic>
        <p:nvPicPr>
          <p:cNvPr id="26" name="内容占位符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2952328" cy="206438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42" y="4509121"/>
            <a:ext cx="2915958" cy="2064380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509120"/>
            <a:ext cx="2880320" cy="20643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43380" y="3613665"/>
            <a:ext cx="4745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hree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parameters are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independent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92696"/>
            <a:ext cx="716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selection efficiency by the </a:t>
            </a:r>
            <a:r>
              <a:rPr lang="en-US" altLang="zh-CN" sz="20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0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141277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 “looser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cut”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83111" y="5980638"/>
            <a:ext cx="6453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indent="200025" algn="just"/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energy resolution is nearly about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25%.</a:t>
            </a:r>
            <a:endParaRPr lang="zh-CN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4895701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rgbClr val="474B7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QGSJETII-04 </a:t>
            </a:r>
            <a:endParaRPr lang="zh-CN" altLang="en-US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8184" y="4872579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EPOS LHC</a:t>
            </a:r>
            <a:endParaRPr lang="zh-CN" alt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4" y="2389869"/>
            <a:ext cx="3655174" cy="246251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389869"/>
            <a:ext cx="3744416" cy="238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 smtClean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692696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selection efficiency by the DC-light</a:t>
            </a:r>
            <a:endParaRPr lang="en-US" altLang="zh-CN" sz="24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" y="124433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56176" y="368675"/>
                <a:ext cx="2808312" cy="735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Duty cycle :15%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bPr>
                      <m:e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𝑹𝒂𝒕𝒊𝒐</m:t>
                        </m:r>
                      </m:e>
                      <m:sub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𝒑𝒖𝒓𝒆</m:t>
                        </m:r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&gt;0.9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68675"/>
                <a:ext cx="2808312" cy="735394"/>
              </a:xfrm>
              <a:prstGeom prst="rect">
                <a:avLst/>
              </a:prstGeom>
              <a:blipFill rotWithShape="1">
                <a:blip r:embed="rId1"/>
                <a:stretch>
                  <a:fillRect l="-2386" t="-4132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25316"/>
            <a:ext cx="2952329" cy="1966772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45" y="1444389"/>
            <a:ext cx="3138824" cy="2128628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9" y="1444388"/>
            <a:ext cx="3138825" cy="21286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3608" y="508518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684" y="3613666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efficiency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75856" y="361366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QGSJETII-04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26184" y="3602736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LHC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0" y="4069521"/>
                <a:ext cx="9144000" cy="1945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QGSJETII-04: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rise of selection efficiency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increase firstly and then decrease with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energy, 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reach the maximum values 83% at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energy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Gev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dirty="0"/>
                  <a:t> </a:t>
                </a: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the increase events 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approximately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0"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sz="2000" b="1" i="1" kern="0"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𝟗</m:t>
                        </m:r>
                        <m:r>
                          <a:rPr lang="en-US" altLang="zh-CN" sz="2000" b="1" kern="0"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sz="2000" b="1" i="1" kern="0"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𝟒</m:t>
                        </m:r>
                        <m:r>
                          <a:rPr lang="en-US" altLang="zh-CN" sz="2000" b="1" kern="0"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×</m:t>
                        </m:r>
                        <m:r>
                          <a:rPr lang="en-US" altLang="zh-CN" sz="2000" b="1" i="1" kern="0"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kern="0"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000" b="1" kern="0" dirty="0" smtClean="0"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  <a:r>
                  <a:rPr lang="en-US" altLang="zh-CN" sz="2000" b="1" kern="0" dirty="0" smtClean="0"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altLang="zh-CN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EPOS </a:t>
                </a:r>
                <a:r>
                  <a:rPr lang="en-US" altLang="zh-CN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LHC: 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rise of selection efficiency increase with the 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energy, </a:t>
                </a: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to reach the maximum values 88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% at </a:t>
                </a: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the energy 500TeV,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the increase events approximately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sz="2000" b="1" i="1" ker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𝟐</m:t>
                        </m:r>
                        <m:r>
                          <a:rPr lang="en-US" altLang="zh-CN" sz="2000" b="1" ker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sz="2000" b="1" i="1" ker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𝟖</m:t>
                        </m:r>
                        <m:r>
                          <a:rPr lang="en-US" altLang="zh-CN" sz="2000" b="1" ker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×</m:t>
                        </m:r>
                        <m:r>
                          <a:rPr lang="en-US" altLang="zh-CN" sz="2000" b="1" i="1" ker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ker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000" b="1" kern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.</a:t>
                </a:r>
                <a:endParaRPr lang="zh-CN" alt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69521"/>
                <a:ext cx="9144000" cy="1945148"/>
              </a:xfrm>
              <a:prstGeom prst="rect">
                <a:avLst/>
              </a:prstGeom>
              <a:blipFill rotWithShape="1">
                <a:blip r:embed="rId5"/>
                <a:stretch>
                  <a:fillRect l="-667" t="-1567" b="-5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-677355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Summary and Prospect</a:t>
            </a:r>
            <a:br>
              <a:rPr lang="en-US" altLang="zh-CN" sz="3200" dirty="0" smtClean="0">
                <a:solidFill>
                  <a:srgbClr val="39639D"/>
                </a:solidFill>
              </a:rPr>
            </a:b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656" y="170080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by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that base the characteristic of DC-light  independent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models.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independence of selection by three parameters in the model QGSJETII-04 is slightly larger than selection in the EPOS LHC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987824" y="980728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07904" y="10335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347864" y="3520172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23928" y="357301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rospect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656" y="4168244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methods combine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1221 </a:t>
            </a:r>
            <a:r>
              <a:rPr lang="en-US" altLang="zh-CN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of LHAAASO will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 to check the </a:t>
            </a:r>
            <a:r>
              <a:rPr lang="en-US" altLang="zh-CN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model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pixel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array 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telescope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improved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of the DC-light from the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EAS-light.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separation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is also be achieved by time structure of the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DC-light.</a:t>
            </a:r>
            <a:endParaRPr lang="zh-CN" alt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 rays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DC-light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imulation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analysis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rospect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44016" y="1412776"/>
            <a:ext cx="9288016" cy="48245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spectrum for individual elements are very important to resolve the questions of the origin and the acceleration of cosmic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nergy&lt;100TeV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2DA2B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ATIC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CREAM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 elements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comic rays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limited collection area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2DA2BF"/>
              </a:buClr>
              <a:defRPr/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nergy&gt;100TeV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ground-based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arrays experiments</a:t>
            </a:r>
            <a:endParaRPr lang="en-US" altLang="zh-CN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ARGO-YBJ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Tibet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Asγ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effective area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easuring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time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lvl="1" indent="0">
              <a:buNone/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of energy calibration</a:t>
            </a:r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lvl="1" indent="0">
              <a:buNone/>
              <a:defRPr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of resolution of energy                                                                                  </a:t>
            </a:r>
            <a:r>
              <a:rPr lang="en-US" altLang="zh-C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lvl="1" indent="0">
              <a:buNone/>
              <a:defRPr/>
            </a:pPr>
            <a:r>
              <a:rPr lang="en-US" altLang="zh-C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dependent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on the </a:t>
            </a:r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models.</a:t>
            </a:r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lvl="1" indent="0">
              <a:buNone/>
              <a:defRPr/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971600" y="3717972"/>
            <a:ext cx="6984776" cy="10801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on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models?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-1714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 lvl="0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comic </a:t>
            </a:r>
            <a:r>
              <a:rPr lang="en-US" altLang="zh-CN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measurements</a:t>
            </a:r>
            <a:endParaRPr lang="en-US" altLang="zh-CN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2039"/>
                <a:ext cx="6444208" cy="5497947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altLang="zh-CN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DC-light: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</a:t>
                </a:r>
                <a:r>
                  <a:rPr lang="en-US" altLang="zh-CN" sz="24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emitted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by the primary incoming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nucleus prior to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its first interaction with the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atmosphere.</a:t>
                </a: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adiation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eight: 30km</a:t>
                </a:r>
                <a:r>
                  <a:rPr lang="zh-CN" altLang="en-US" sz="2400" dirty="0" smtClean="0">
                    <a:latin typeface="Times New Roman" pitchFamily="18" charset="0"/>
                    <a:ea typeface="宋体"/>
                    <a:cs typeface="Times New Roman" pitchFamily="18" charset="0"/>
                  </a:rPr>
                  <a:t>～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0km</a:t>
                </a: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The radius of light cone:100m</a:t>
                </a: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 smtClean="0"/>
                  <a:t>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The angle of Cherenkov photons :</a:t>
                </a:r>
              </a:p>
              <a:p>
                <a:pPr marL="109728" indent="0">
                  <a:buNone/>
                </a:pPr>
                <a:r>
                  <a:rPr lang="en-US" altLang="zh-CN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  0.1</m:t>
                        </m:r>
                      </m:e>
                      <m:sup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0.3</m:t>
                        </m:r>
                      </m:e>
                      <m:sup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ntensity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of Cherenkov photons : 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weaker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altLang="zh-CN" sz="2400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 EAS-light </a:t>
                </a:r>
                <a:r>
                  <a:rPr lang="en-US" altLang="zh-CN" sz="20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emitted by the secondary particles</a:t>
                </a: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Radiation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Height: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lower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30km</a:t>
                </a:r>
                <a:endParaRPr lang="en-US" altLang="zh-C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The radius of light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cone: wider </a:t>
                </a: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angle of Cherenkov photons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0.</m:t>
                        </m:r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ntensity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Cherenkov photons : 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stronger</a:t>
                </a: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marL="109728" indent="0">
                  <a:buNone/>
                </a:pPr>
                <a:endParaRPr lang="en-US" altLang="zh-CN" dirty="0"/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marL="457200" lvl="1" indent="0">
                  <a:buNone/>
                </a:pPr>
                <a:endParaRPr lang="en-US" altLang="zh-CN" sz="2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2039"/>
                <a:ext cx="6444208" cy="5497947"/>
              </a:xfrm>
              <a:blipFill rotWithShape="1">
                <a:blip r:embed="rId1"/>
                <a:stretch>
                  <a:fillRect t="-222" r="-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3528" y="-17140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 lvl="0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DC-light </a:t>
            </a:r>
            <a:endParaRPr lang="en-US" altLang="zh-CN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3096344" cy="52292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0" y="4243400"/>
            <a:ext cx="6984776" cy="10801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:</a:t>
            </a:r>
            <a:r>
              <a:rPr lang="en-US" altLang="zh-CN" sz="2000" b="1" dirty="0">
                <a:solidFill>
                  <a:schemeClr val="accent2"/>
                </a:solidFill>
              </a:rPr>
              <a:t>D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iscern </a:t>
            </a:r>
            <a:r>
              <a:rPr lang="en-US" altLang="zh-CN" sz="2000" b="1" dirty="0">
                <a:solidFill>
                  <a:schemeClr val="accent2"/>
                </a:solidFill>
              </a:rPr>
              <a:t>the DC-light against the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EAS-light.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528" y="-171400"/>
            <a:ext cx="849694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altLang="zh-CN" sz="3200" b="1" dirty="0" smtClean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en-US" altLang="zh-CN" sz="3200" b="1" dirty="0" smtClean="0">
              <a:solidFill>
                <a:srgbClr val="396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61504"/>
            <a:ext cx="3456384" cy="252028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79372"/>
            <a:ext cx="3328611" cy="2684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6542" y="35637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EAS-light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1920" y="1002091"/>
            <a:ext cx="58326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EAS-light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linearly with the primary energy of cosmic rays. </a:t>
            </a:r>
            <a:r>
              <a:rPr lang="en-US" altLang="zh-CN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emitted  by primary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exceed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Cherenkov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,independent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cosmic rays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proportional to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 charge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primary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EAS-light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is increase with the distance to the core position and decrease with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fragmentation process case large fluctuations  under the range of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90m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120m.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65160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DC-light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201920" y="5589240"/>
            <a:ext cx="2899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528" y="-171400"/>
            <a:ext cx="849694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altLang="zh-CN" sz="3200" b="1" dirty="0" smtClean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en-US" altLang="zh-CN" sz="3200" b="1" dirty="0" smtClean="0">
              <a:solidFill>
                <a:srgbClr val="396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59215"/>
            <a:ext cx="3600400" cy="2102361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36" y="1218192"/>
            <a:ext cx="3697936" cy="21844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9592" y="3340509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emitted angle of DC-light and EAS-light relative to parameter </a:t>
            </a:r>
            <a:r>
              <a:rPr lang="en-US" altLang="zh-CN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endParaRPr lang="zh-CN" alt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0527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endParaRPr lang="en-US" altLang="zh-CN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412" y="100320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roton</a:t>
            </a:r>
            <a:endParaRPr lang="en-US" altLang="zh-CN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92" y="4122479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difference of the two plots is the right plot has filamentary structure under the main structure, which is contributed by DC-light.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92" y="49284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altLang="zh-CN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can be detected by the Cherenkov telescopes which can detect the photons with highly direction </a:t>
            </a:r>
            <a:r>
              <a:rPr lang="en-US" altLang="zh-CN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resolution.</a:t>
            </a:r>
            <a:endParaRPr lang="zh-CN" altLang="en-US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398683" y="5733256"/>
                <a:ext cx="3119613" cy="68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kern="0" smtClean="0">
                          <a:solidFill>
                            <a:srgbClr val="FF0000"/>
                          </a:solidFill>
                          <a:latin typeface="Cambria Math"/>
                          <a:ea typeface="宋体"/>
                          <a:cs typeface="NimbusRomNo9L-Medi"/>
                        </a:rPr>
                        <m:t>𝐑𝐚𝐭𝐢𝐨</m:t>
                      </m:r>
                      <m:r>
                        <a:rPr lang="en-US" altLang="zh-CN" b="1" i="1" ker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宋体"/>
                          <a:cs typeface="NimbusRomNo9L-Medi"/>
                        </a:rPr>
                        <m:t>=</m:t>
                      </m:r>
                      <m:f>
                        <m:fPr>
                          <m:ctrlPr>
                            <a:rPr lang="zh-CN" altLang="zh-CN" b="1" i="1" ker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NimbusRomNo9L-Medi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b="1" i="1" ker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NimbusRomNo9L-Medi"/>
                                </a:rPr>
                              </m:ctrlPr>
                            </m:sSubPr>
                            <m:e>
                              <m:r>
                                <a:rPr lang="en-US" altLang="zh-CN" b="1" i="1" ker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宋体"/>
                                  <a:cs typeface="NimbusRomNo9L-Medi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zh-CN" b="1" i="1" ker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宋体"/>
                                  <a:cs typeface="NimbusRomNo9L-Medi"/>
                                </a:rPr>
                                <m:t>𝒅𝒊𝒓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b="1" i="1" ker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NimbusRomNo9L-Medi"/>
                                </a:rPr>
                              </m:ctrlPr>
                            </m:sSubPr>
                            <m:e>
                              <m:r>
                                <a:rPr lang="en-US" altLang="zh-CN" b="1" i="1" ker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宋体"/>
                                  <a:cs typeface="NimbusRomNo9L-Medi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zh-CN" b="1" i="1" ker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宋体"/>
                                  <a:cs typeface="NimbusRomNo9L-Medi"/>
                                </a:rPr>
                                <m:t>𝒄𝒐𝒈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83" y="5733256"/>
                <a:ext cx="3119613" cy="6892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61524" y="5836413"/>
            <a:ext cx="543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discriminate the iron events from cosmic rays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528" y="-171400"/>
            <a:ext cx="849694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  <a:endParaRPr lang="en-US" altLang="zh-CN" sz="3200" b="1" dirty="0">
              <a:solidFill>
                <a:srgbClr val="396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699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 of WFCTA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 descr="C:\Users\llma\AppData\Roaming\Tencent\Users\80108933\QQ\WinTemp\RichOle\G5I9UZM`9PD0{XX}OQ0E~J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43" y="3933056"/>
            <a:ext cx="3287013" cy="23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208"/>
                <a:ext cx="8291264" cy="463711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reflector mirrors</a:t>
                </a:r>
                <a:endParaRPr lang="en-US" altLang="zh-CN" b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spherical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aluminized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mirror:25</a:t>
                </a:r>
              </a:p>
              <a:p>
                <a:pPr lvl="1"/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he area of mirrors :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5.29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radius of curvature</a:t>
                </a:r>
                <a:r>
                  <a:rPr lang="zh-CN" altLang="en-US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5800mm</a:t>
                </a:r>
              </a:p>
              <a:p>
                <a:pPr lvl="1"/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b="1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Camera</a:t>
                </a:r>
              </a:p>
              <a:p>
                <a:pPr lvl="1">
                  <a:buClr>
                    <a:srgbClr val="2DA2BF"/>
                  </a:buClr>
                </a:pPr>
                <a:r>
                  <a:rPr lang="en-US" altLang="zh-CN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array: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/>
                      </a:rPr>
                      <m:t>32</m:t>
                    </m:r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×32</m:t>
                    </m:r>
                  </m:oMath>
                </a14:m>
                <a:endParaRPr lang="en-US" altLang="zh-CN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Clr>
                    <a:srgbClr val="2DA2BF"/>
                  </a:buClr>
                </a:pP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he resolution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of pixel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Clr>
                    <a:srgbClr val="2DA2BF"/>
                  </a:buClr>
                </a:pP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he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total field view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16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b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focal length: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2870mm</a:t>
                </a:r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208"/>
                <a:ext cx="8291264" cy="4637112"/>
              </a:xfrm>
              <a:blipFill rotWithShape="1">
                <a:blip r:embed="rId2"/>
                <a:stretch>
                  <a:fillRect t="-1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15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39" y="764704"/>
            <a:ext cx="3456384" cy="29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" descr="C:\Users\llma\AppData\Roaming\Tencent\Users\80108933\QQ\WinTemp\RichOle\$3YL(L]DAEB~VJN4[SX(WJ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843138"/>
            <a:ext cx="1714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2056" y="6057623"/>
            <a:ext cx="210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weston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-171400"/>
            <a:ext cx="8496944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</a:rPr>
              <a:t>Simulation and analysis</a:t>
            </a:r>
            <a:endParaRPr lang="en-US" altLang="zh-CN" sz="3200" b="1" dirty="0">
              <a:solidFill>
                <a:srgbClr val="39639D"/>
              </a:solidFill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699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zh-CN" altLang="en-US" sz="24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7544" y="1628800"/>
                <a:ext cx="8568952" cy="9289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The set of events  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software</a:t>
                </a:r>
                <a:r>
                  <a:rPr lang="en-US" altLang="zh-CN" sz="2800" b="1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CORSIKA;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Nuclei 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iron, proton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number of events:  </a:t>
                </a:r>
                <a:r>
                  <a:rPr lang="en-US" altLang="zh-CN" sz="2400" kern="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QGSJET-II</a:t>
                </a:r>
                <a:r>
                  <a:rPr lang="zh-CN" alt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314400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EPOS LHC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232800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zenith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events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38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azimuth of events: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55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range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energy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30TeV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～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500TeV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Index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of energy 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spectrum: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-2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The sample area: </a:t>
                </a:r>
                <a:r>
                  <a:rPr lang="en-US" altLang="zh-CN" sz="2400" kern="0" dirty="0">
                    <a:solidFill>
                      <a:srgbClr val="FF0000"/>
                    </a:solidFill>
                    <a:latin typeface="Calibri"/>
                    <a:ea typeface="宋体"/>
                    <a:cs typeface="NimbusRomNo9L-Medi"/>
                  </a:rPr>
                  <a:t>300m× 300m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Calibri"/>
                    <a:ea typeface="宋体"/>
                    <a:cs typeface="NimbusRomNo9L-Medi"/>
                  </a:rPr>
                  <a:t>.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r>
                  <a:rPr lang="en-US" altLang="zh-CN" sz="2800" b="1" dirty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The set of </a:t>
                </a:r>
                <a:r>
                  <a:rPr lang="en-US" altLang="zh-CN" sz="2800" b="1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WFCTA  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zenith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telescopes: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28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azimuth of telescopes: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800" b="1" dirty="0" smtClean="0">
                  <a:solidFill>
                    <a:srgbClr val="474B7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800" b="1" dirty="0">
                  <a:solidFill>
                    <a:srgbClr val="474B7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2400" dirty="0">
                  <a:solidFill>
                    <a:prstClr val="black"/>
                  </a:solidFill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568952" cy="9289081"/>
              </a:xfrm>
              <a:prstGeom prst="rect">
                <a:avLst/>
              </a:prstGeom>
              <a:blipFill rotWithShape="1">
                <a:blip r:embed="rId1"/>
                <a:stretch>
                  <a:fillRect l="-1495" t="-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740940" y="5157192"/>
                <a:ext cx="40795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events number is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normalized to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expectation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𝒐</m:t>
                        </m:r>
                      </m:e>
                    </m:acc>
                  </m:oMath>
                </a14:m>
                <a:r>
                  <a:rPr lang="en-US" altLang="zh-CN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rdanel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model.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940" y="5157192"/>
                <a:ext cx="4079532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644" t="-4310" r="-2691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xfrm>
            <a:off x="457200" y="-703004"/>
            <a:ext cx="822960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  <a:endParaRPr lang="en-US" altLang="zh-CN" sz="3200" b="1" dirty="0">
              <a:solidFill>
                <a:srgbClr val="39639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053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3600400" cy="2088232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4" y="3861048"/>
            <a:ext cx="3319424" cy="2016224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312368" cy="230425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92918"/>
            <a:ext cx="3528392" cy="22800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3656" y="1052736"/>
                <a:ext cx="874284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New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array with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64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64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and the pixel resolution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simulated.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56" y="1052736"/>
                <a:ext cx="8742840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697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圆角矩形 9"/>
          <p:cNvSpPr/>
          <p:nvPr/>
        </p:nvSpPr>
        <p:spPr>
          <a:xfrm>
            <a:off x="5508104" y="3573016"/>
            <a:ext cx="23762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697784" y="3573016"/>
            <a:ext cx="247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 of WFCTA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55576" y="3573016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array of pixel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丁字箭头 15"/>
          <p:cNvSpPr/>
          <p:nvPr/>
        </p:nvSpPr>
        <p:spPr>
          <a:xfrm rot="10800000">
            <a:off x="4139952" y="2204864"/>
            <a:ext cx="720080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11960" y="292494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丁字箭头 17"/>
          <p:cNvSpPr/>
          <p:nvPr/>
        </p:nvSpPr>
        <p:spPr>
          <a:xfrm rot="10800000">
            <a:off x="4139952" y="4653136"/>
            <a:ext cx="720080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966989" y="5301208"/>
            <a:ext cx="11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656" y="594928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of select the DC-light pix against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larger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Cerenkov that use the parameter of Ratio is decrease with the pixel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resolution.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4676</Words>
  <Application>WPS 演示</Application>
  <PresentationFormat>全屏显示(4:3)</PresentationFormat>
  <Paragraphs>274</Paragraphs>
  <Slides>18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Wingdings 3</vt:lpstr>
      <vt:lpstr>Verdana</vt:lpstr>
      <vt:lpstr>Wingdings 2</vt:lpstr>
      <vt:lpstr>Times New Roman</vt:lpstr>
      <vt:lpstr>Calibri</vt:lpstr>
      <vt:lpstr>NimbusRomNo9L-Medi</vt:lpstr>
      <vt:lpstr>Lucida Sans Unicode</vt:lpstr>
      <vt:lpstr>微软雅黑</vt:lpstr>
      <vt:lpstr>Arial Unicode MS</vt:lpstr>
      <vt:lpstr>黑体</vt:lpstr>
      <vt:lpstr>Segoe Print</vt:lpstr>
      <vt:lpstr>聚合</vt:lpstr>
      <vt:lpstr>A new method to improve the resolution of reconstructed heavy nuclei spectrum</vt:lpstr>
      <vt:lpstr>Contents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Summary and Prospect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利用直射契伦科夫光鉴别宇宙线成份的研究</dc:title>
  <dc:creator>unknown</dc:creator>
  <cp:lastModifiedBy>dell</cp:lastModifiedBy>
  <cp:revision>153</cp:revision>
  <dcterms:created xsi:type="dcterms:W3CDTF">2017-01-05T07:28:00Z</dcterms:created>
  <dcterms:modified xsi:type="dcterms:W3CDTF">2017-07-03T09:07:54Z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