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300" r:id="rId3"/>
    <p:sldId id="267" r:id="rId4"/>
    <p:sldId id="301" r:id="rId5"/>
    <p:sldId id="326" r:id="rId6"/>
    <p:sldId id="333" r:id="rId7"/>
    <p:sldId id="268" r:id="rId8"/>
    <p:sldId id="308" r:id="rId9"/>
    <p:sldId id="311" r:id="rId10"/>
    <p:sldId id="258" r:id="rId11"/>
    <p:sldId id="309" r:id="rId12"/>
    <p:sldId id="315" r:id="rId13"/>
    <p:sldId id="317" r:id="rId14"/>
    <p:sldId id="318" r:id="rId15"/>
    <p:sldId id="316" r:id="rId16"/>
    <p:sldId id="331" r:id="rId17"/>
    <p:sldId id="323" r:id="rId18"/>
    <p:sldId id="324" r:id="rId19"/>
    <p:sldId id="327" r:id="rId20"/>
    <p:sldId id="304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8" autoAdjust="0"/>
    <p:restoredTop sz="93643" autoAdjust="0"/>
  </p:normalViewPr>
  <p:slideViewPr>
    <p:cSldViewPr>
      <p:cViewPr>
        <p:scale>
          <a:sx n="70" d="100"/>
          <a:sy n="70" d="100"/>
        </p:scale>
        <p:origin x="-135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E063D-9A8D-4F5E-99FD-A941DB7607F2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1E3D7-CC9F-4CF1-B8D9-F7680D2B97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55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1E3D7-CC9F-4CF1-B8D9-F7680D2B97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64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将宇宙线粒子为其反粒子，在磁场中进行反推，如果粒子击中了月亮，就是我们所需要的月影事例。然后，再对这些事例进行大气模拟，探测器模拟和重建。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1E3D7-CC9F-4CF1-B8D9-F7680D2B97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396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1E3D7-CC9F-4CF1-B8D9-F7680D2B97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07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IGRF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是一系列描述地球主磁场和长期变化的数学模型，它将地磁势函数用有限项球谐函数展开。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1E3D7-CC9F-4CF1-B8D9-F7680D2B97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225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月阴影的位置确定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1E3D7-CC9F-4CF1-B8D9-F7680D2B97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08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、传到大气顶端和探测器的影响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1E3D7-CC9F-4CF1-B8D9-F7680D2B97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0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84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89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4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57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85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26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37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06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10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22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65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93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png"/><Relationship Id="rId7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67544" y="1351472"/>
            <a:ext cx="7772400" cy="1538286"/>
          </a:xfrm>
        </p:spPr>
        <p:txBody>
          <a:bodyPr/>
          <a:lstStyle/>
          <a:p>
            <a:r>
              <a:rPr lang="zh-CN" altLang="en-US" dirty="0" smtClean="0"/>
              <a:t>月亮阴影模拟的研究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0186" y="5013176"/>
            <a:ext cx="7056784" cy="1464568"/>
          </a:xfrm>
        </p:spPr>
        <p:txBody>
          <a:bodyPr>
            <a:normAutofit/>
          </a:bodyPr>
          <a:lstStyle/>
          <a:p>
            <a:r>
              <a:rPr lang="zh-CN" altLang="en-US" b="1" dirty="0" smtClean="0"/>
              <a:t>报告人 </a:t>
            </a:r>
            <a:r>
              <a:rPr lang="en-US" altLang="zh-CN" b="1" dirty="0" smtClean="0"/>
              <a:t>:</a:t>
            </a:r>
            <a:r>
              <a:rPr lang="zh-CN" altLang="en-US" b="1" dirty="0" smtClean="0"/>
              <a:t>王岩瑾</a:t>
            </a:r>
            <a:endParaRPr lang="en-US" altLang="zh-CN" b="1" dirty="0" smtClean="0"/>
          </a:p>
          <a:p>
            <a:r>
              <a:rPr lang="en-US" altLang="zh-CN" b="1" dirty="0" smtClean="0"/>
              <a:t>2017</a:t>
            </a:r>
            <a:r>
              <a:rPr lang="en-US" altLang="zh-CN" b="1" dirty="0"/>
              <a:t>/</a:t>
            </a:r>
            <a:r>
              <a:rPr lang="en-US" altLang="zh-CN" b="1" dirty="0" smtClean="0"/>
              <a:t>7/5</a:t>
            </a:r>
            <a:endParaRPr lang="zh-CN" altLang="en-US" b="1" dirty="0"/>
          </a:p>
        </p:txBody>
      </p:sp>
      <p:pic>
        <p:nvPicPr>
          <p:cNvPr id="5122" name="Picture 2" descr="http://p0.so.qhmsg.com/bdr/_240_/t01d97fd0ccba9eaf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66" y="2564904"/>
            <a:ext cx="31718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洋洋\Desktop\威海会议图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463" cy="13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 smtClean="0"/>
                  <a:t>为了让模拟宇宙线</a:t>
                </a:r>
                <a:r>
                  <a:rPr lang="zh-CN" altLang="en-US" dirty="0"/>
                  <a:t>更</a:t>
                </a:r>
                <a:r>
                  <a:rPr lang="zh-CN" altLang="en-US" dirty="0" smtClean="0"/>
                  <a:t>有效击中月亮，故宇宙线初始方向在月亮方向附近区域抽取。</a:t>
                </a:r>
                <a:endParaRPr lang="en-US" altLang="zh-CN" dirty="0" smtClean="0"/>
              </a:p>
              <a:p>
                <a:r>
                  <a:rPr lang="zh-CN" altLang="en-US" dirty="0" smtClean="0"/>
                  <a:t>角度范围</a:t>
                </a:r>
                <a:r>
                  <a:rPr lang="en-US" altLang="zh-CN" dirty="0" smtClean="0"/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zh-CN" altLang="zh-CN" dirty="0"/>
                              <m:t>Ɵ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zh-CN" altLang="zh-CN" dirty="0"/>
                                  <m:t>Ɵ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CN" b="0" i="0" smtClean="0">
                                <a:latin typeface="Cambria Math"/>
                              </a:rPr>
                              <m:t>    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 </m:t>
                                </m:r>
                              </m:sup>
                            </m:sSup>
                          </m:e>
                          <m:e/>
                          <m:e>
                            <m:r>
                              <m:rPr>
                                <m:nor/>
                              </m:rPr>
                              <a:rPr lang="en-US" altLang="zh-CN" dirty="0"/>
                              <m:t>ɸ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ɸ</m:t>
                                </m:r>
                              </m:e>
                              <m:sub>
                                <m:r>
                                  <a:rPr lang="en-US" altLang="zh-CN" b="0" i="1" dirty="0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     </m:t>
                                    </m:r>
                                    <m:r>
                                      <a:rPr lang="zh-CN" altLang="en-US" b="0" i="1" smtClean="0">
                                        <a:latin typeface="Cambria Math"/>
                                      </a:rPr>
                                      <m:t>   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20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°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 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408712"/>
              </a:xfrm>
              <a:blipFill rotWithShape="1">
                <a:blip r:embed="rId3"/>
                <a:stretch>
                  <a:fillRect l="-74" r="-667" b="-4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86379"/>
              </p:ext>
            </p:extLst>
          </p:nvPr>
        </p:nvGraphicFramePr>
        <p:xfrm>
          <a:off x="4067944" y="6237312"/>
          <a:ext cx="288032" cy="43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" name="公式" r:id="rId4" imgW="139680" imgH="152280" progId="Equation.3">
                  <p:embed/>
                </p:oleObj>
              </mc:Choice>
              <mc:Fallback>
                <p:oleObj name="公式" r:id="rId4" imgW="13968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7944" y="6237312"/>
                        <a:ext cx="288032" cy="436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425600"/>
              </p:ext>
            </p:extLst>
          </p:nvPr>
        </p:nvGraphicFramePr>
        <p:xfrm>
          <a:off x="4211960" y="5301208"/>
          <a:ext cx="2873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" name="公式" r:id="rId6" imgW="139680" imgH="152280" progId="Equation.3">
                  <p:embed/>
                </p:oleObj>
              </mc:Choice>
              <mc:Fallback>
                <p:oleObj name="公式" r:id="rId6" imgW="139680" imgH="152280" progId="Equation.3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301208"/>
                        <a:ext cx="287338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80" name="Picture 384" descr="C:\Users\洋洋\Desktop\wangyanjin\fig\azi_src_chang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46" y="1484784"/>
            <a:ext cx="3983057" cy="26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81" name="Picture 385" descr="C:\Users\洋洋\Desktop\wangyanjin\fig\zen_src_chang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84784"/>
            <a:ext cx="4017174" cy="26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研究方法：</a:t>
            </a:r>
            <a:endParaRPr lang="en-US" altLang="zh-CN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88275" y="803439"/>
            <a:ext cx="8280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3</a:t>
            </a:r>
            <a:r>
              <a:rPr lang="zh-CN" altLang="en-US" sz="3200" dirty="0" smtClean="0"/>
              <a:t>、方向的抽取：</a:t>
            </a:r>
            <a:r>
              <a:rPr lang="zh-CN" altLang="en-US" sz="3200" dirty="0"/>
              <a:t>月亮</a:t>
            </a:r>
            <a:r>
              <a:rPr lang="zh-CN" altLang="en-US" sz="3200" dirty="0" smtClean="0"/>
              <a:t>的</a:t>
            </a:r>
            <a:r>
              <a:rPr lang="zh-CN" altLang="en-US" sz="3200" dirty="0"/>
              <a:t>方向</a:t>
            </a:r>
            <a:r>
              <a:rPr lang="zh-CN" altLang="en-US" sz="3200" dirty="0" smtClean="0"/>
              <a:t>沿</a:t>
            </a:r>
            <a:r>
              <a:rPr lang="zh-CN" altLang="en-US" sz="3200" dirty="0"/>
              <a:t>一个轨迹变化</a:t>
            </a:r>
            <a:r>
              <a:rPr lang="zh-CN" altLang="en-US" sz="3000" dirty="0"/>
              <a:t>。</a:t>
            </a:r>
            <a:endParaRPr lang="en-US" altLang="zh-CN" sz="30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63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47" y="835115"/>
            <a:ext cx="4711733" cy="261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42729" y="1340768"/>
            <a:ext cx="3631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）距地心</a:t>
            </a:r>
            <a:r>
              <a:rPr lang="en-US" altLang="zh-CN" sz="2800" dirty="0"/>
              <a:t>2</a:t>
            </a:r>
            <a:r>
              <a:rPr lang="zh-CN" altLang="en-US" sz="2800" dirty="0" smtClean="0"/>
              <a:t>个地球半径以内的磁场</a:t>
            </a:r>
            <a:r>
              <a:rPr lang="en-US" altLang="zh-CN" sz="2800" dirty="0" smtClean="0"/>
              <a:t>:</a:t>
            </a:r>
            <a:r>
              <a:rPr lang="zh-CN" altLang="en-US" sz="2800" dirty="0" smtClean="0"/>
              <a:t>利用</a:t>
            </a:r>
            <a:r>
              <a:rPr lang="en-US" altLang="zh-CN" sz="2800" dirty="0" smtClean="0"/>
              <a:t>IGRF</a:t>
            </a:r>
            <a:r>
              <a:rPr lang="zh-CN" altLang="en-US" sz="2800" dirty="0" smtClean="0"/>
              <a:t>模型计算。右图为距离地心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个地球半径地磁场强度 。</a:t>
            </a:r>
            <a:endParaRPr lang="en-US" altLang="zh-CN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926623" y="3386813"/>
                <a:ext cx="3773506" cy="2985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800" dirty="0" smtClean="0"/>
                  <a:t>（</a:t>
                </a:r>
                <a:r>
                  <a:rPr lang="en-US" altLang="zh-CN" sz="2800" dirty="0"/>
                  <a:t>2</a:t>
                </a:r>
                <a:r>
                  <a:rPr lang="zh-CN" altLang="en-US" sz="2800" dirty="0"/>
                  <a:t>）距离</a:t>
                </a:r>
                <a:r>
                  <a:rPr lang="zh-CN" altLang="en-US" sz="2800" dirty="0" smtClean="0"/>
                  <a:t>地心</a:t>
                </a:r>
                <a:r>
                  <a:rPr lang="en-US" altLang="zh-CN" sz="2800" dirty="0"/>
                  <a:t>2</a:t>
                </a:r>
                <a:r>
                  <a:rPr lang="zh-CN" altLang="en-US" sz="2800" dirty="0" smtClean="0"/>
                  <a:t>个</a:t>
                </a:r>
                <a:r>
                  <a:rPr lang="zh-CN" altLang="en-US" sz="2800" dirty="0"/>
                  <a:t>地球半径以上的磁场：</a:t>
                </a:r>
                <a:endParaRPr lang="en-US" altLang="zh-CN" sz="2800" dirty="0"/>
              </a:p>
              <a:p>
                <a:r>
                  <a:rPr lang="zh-CN" altLang="en-US" sz="2800" dirty="0"/>
                  <a:t>用磁偶极子模型</a:t>
                </a:r>
                <a:r>
                  <a:rPr lang="zh-CN" altLang="en-US" sz="2800" dirty="0" smtClean="0"/>
                  <a:t>近似。</a:t>
                </a:r>
                <a:endParaRPr lang="en-US" altLang="zh-CN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B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800" dirty="0"/>
                          <m:t>x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=0  </a:t>
                </a:r>
                <a:r>
                  <a:rPr lang="zh-CN" altLang="en-US" sz="2800" dirty="0" smtClean="0"/>
                  <a:t>，</a:t>
                </a:r>
                <a:endParaRPr lang="en-US" altLang="zh-CN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B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800" dirty="0"/>
                          <m:t>y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=0  </a:t>
                </a:r>
                <a:r>
                  <a:rPr lang="zh-CN" altLang="en-US" sz="2800" dirty="0" smtClean="0"/>
                  <a:t>，</a:t>
                </a:r>
                <a:r>
                  <a:rPr lang="en-US" altLang="zh-CN" sz="2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800" dirty="0"/>
                          <m:t>B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800" dirty="0"/>
                          <m:t>z</m:t>
                        </m:r>
                      </m:sub>
                    </m:sSub>
                  </m:oMath>
                </a14:m>
                <a:r>
                  <a:rPr lang="en-US" altLang="zh-CN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</a:rPr>
                          <m:t>−3</m:t>
                        </m:r>
                        <m:acc>
                          <m:accPr>
                            <m:chr m:val="⃑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𝑀</m:t>
                            </m:r>
                          </m:e>
                        </m:acc>
                        <m:r>
                          <a:rPr lang="en-US" altLang="zh-CN" sz="2800" i="1">
                            <a:latin typeface="Cambria Math"/>
                          </a:rPr>
                          <m:t>(3)·</m:t>
                        </m:r>
                        <m:acc>
                          <m:accPr>
                            <m:chr m:val="⃑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  <m:r>
                          <a:rPr lang="en-US" altLang="zh-CN" sz="2800" i="1">
                            <a:latin typeface="Cambria Math"/>
                          </a:rPr>
                          <m:t>·</m:t>
                        </m:r>
                        <m:acc>
                          <m:accPr>
                            <m:chr m:val="⃑"/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dirty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en-US" altLang="zh-CN" sz="2800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sz="2800" i="1" dirty="0">
                                <a:latin typeface="Cambria Math"/>
                              </a:rPr>
                              <m:t>𝑀</m:t>
                            </m:r>
                          </m:e>
                        </m:acc>
                        <m:r>
                          <a:rPr lang="en-US" altLang="zh-CN" sz="2800" i="1" dirty="0">
                            <a:latin typeface="Cambria Math"/>
                          </a:rPr>
                          <m:t>(3)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i="1" dirty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2800" i="1" dirty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dirty="0" smtClean="0"/>
                  <a:t>。</a:t>
                </a:r>
                <a:endParaRPr lang="en-US" altLang="zh-CN" sz="2800" dirty="0" smtClean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623" y="3386813"/>
                <a:ext cx="3773506" cy="2985369"/>
              </a:xfrm>
              <a:prstGeom prst="rect">
                <a:avLst/>
              </a:prstGeom>
              <a:blipFill rotWithShape="1">
                <a:blip r:embed="rId4"/>
                <a:stretch>
                  <a:fillRect l="-3231" t="-2863" r="-1939" b="-22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417236" y="801433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4</a:t>
            </a:r>
            <a:r>
              <a:rPr lang="zh-CN" altLang="en-US" sz="3200" dirty="0" smtClean="0"/>
              <a:t>、</a:t>
            </a:r>
            <a:r>
              <a:rPr lang="zh-CN" altLang="en-US" sz="3200" dirty="0"/>
              <a:t>考虑</a:t>
            </a:r>
            <a:r>
              <a:rPr lang="zh-CN" altLang="en-US" sz="3200" dirty="0" smtClean="0"/>
              <a:t>地磁场</a:t>
            </a:r>
            <a:r>
              <a:rPr lang="zh-CN" altLang="en-US" sz="3200" dirty="0"/>
              <a:t>模型</a:t>
            </a:r>
            <a:r>
              <a:rPr lang="zh-CN" altLang="en-US" sz="3200" dirty="0" smtClean="0"/>
              <a:t>：</a:t>
            </a:r>
            <a:endParaRPr lang="en-US" altLang="zh-CN" sz="3200" dirty="0"/>
          </a:p>
          <a:p>
            <a:r>
              <a:rPr lang="zh-CN" altLang="en-US" sz="3200" dirty="0" smtClean="0"/>
              <a:t>               </a:t>
            </a:r>
            <a:endParaRPr lang="en-US" altLang="zh-CN" sz="3200" dirty="0"/>
          </a:p>
          <a:p>
            <a:r>
              <a:rPr lang="zh-CN" altLang="en-US" sz="3200" dirty="0" smtClean="0"/>
              <a:t>                                 </a:t>
            </a:r>
            <a:endParaRPr lang="en-US" altLang="zh-CN" sz="3200" dirty="0"/>
          </a:p>
        </p:txBody>
      </p:sp>
      <p:sp>
        <p:nvSpPr>
          <p:cNvPr id="7" name="矩形 6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研究方法：</a:t>
            </a:r>
            <a:endParaRPr lang="en-US" altLang="zh-CN" sz="32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2" y="4005064"/>
            <a:ext cx="417736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5818" y="1656218"/>
            <a:ext cx="147565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理想</a:t>
            </a:r>
            <a:r>
              <a:rPr lang="zh-CN" altLang="en-US" sz="2800" dirty="0"/>
              <a:t>探测器</a:t>
            </a:r>
            <a:endParaRPr lang="en-US" altLang="zh-CN" sz="2800" dirty="0" smtClean="0"/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2800" dirty="0"/>
              <a:t>考虑</a:t>
            </a:r>
            <a:r>
              <a:rPr lang="zh-CN" altLang="en-US" sz="2800" dirty="0" smtClean="0"/>
              <a:t>探测器</a:t>
            </a:r>
            <a:r>
              <a:rPr lang="zh-CN" altLang="en-US" sz="2800" dirty="0"/>
              <a:t>的</a:t>
            </a:r>
            <a:endParaRPr lang="en-US" altLang="zh-CN" sz="2800" dirty="0" smtClean="0"/>
          </a:p>
          <a:p>
            <a:r>
              <a:rPr lang="zh-CN" altLang="en-US" sz="2800" dirty="0" smtClean="0"/>
              <a:t>角分辨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模拟结果：</a:t>
            </a:r>
            <a:endParaRPr lang="en-US" altLang="zh-CN" sz="3200" dirty="0" smtClean="0"/>
          </a:p>
        </p:txBody>
      </p:sp>
      <p:pic>
        <p:nvPicPr>
          <p:cNvPr id="10" name="Picture 2" descr="C:\Users\洋洋\Desktop\wangyanjin\fig\IGRF_Dipole_moon_shadow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1147"/>
            <a:ext cx="6143688" cy="588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030426" y="290149"/>
            <a:ext cx="6264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/>
              <a:t>在</a:t>
            </a:r>
            <a:r>
              <a:rPr lang="zh-CN" altLang="en-US" sz="2400" dirty="0"/>
              <a:t>第一</a:t>
            </a:r>
            <a:r>
              <a:rPr lang="zh-CN" altLang="en-US" sz="2400" dirty="0" smtClean="0"/>
              <a:t>个能段中</a:t>
            </a:r>
            <a:r>
              <a:rPr lang="en-US" altLang="zh-CN" sz="2400" dirty="0" smtClean="0">
                <a:latin typeface="+mj-lt"/>
              </a:rPr>
              <a:t>IGRF</a:t>
            </a:r>
            <a:r>
              <a:rPr lang="zh-CN" altLang="en-US" sz="2400" dirty="0" smtClean="0">
                <a:latin typeface="+mj-lt"/>
              </a:rPr>
              <a:t> </a:t>
            </a:r>
            <a:r>
              <a:rPr lang="en-US" altLang="zh-CN" sz="2400" dirty="0" smtClean="0">
                <a:latin typeface="+mj-lt"/>
              </a:rPr>
              <a:t>+Dipole</a:t>
            </a:r>
            <a:r>
              <a:rPr lang="zh-CN" altLang="en-US" sz="2400" dirty="0" smtClean="0"/>
              <a:t>模型模拟的月影</a:t>
            </a:r>
            <a:endParaRPr lang="en-US" altLang="zh-CN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30426" y="807322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平滑前                           平滑后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74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0872" y="62009"/>
            <a:ext cx="8229600" cy="580926"/>
          </a:xfrm>
        </p:spPr>
        <p:txBody>
          <a:bodyPr>
            <a:noAutofit/>
          </a:bodyPr>
          <a:lstStyle/>
          <a:p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zh-CN" altLang="en-US" sz="3600" dirty="0" smtClean="0"/>
              <a:t>             </a:t>
            </a:r>
            <a:r>
              <a:rPr lang="zh-CN" altLang="en-US" sz="2400" dirty="0" smtClean="0"/>
              <a:t>在</a:t>
            </a:r>
            <a:r>
              <a:rPr lang="en-US" altLang="zh-CN" sz="2400" dirty="0" err="1" smtClean="0"/>
              <a:t>IGRF+Dipole</a:t>
            </a:r>
            <a:r>
              <a:rPr lang="zh-CN" altLang="en-US" sz="2400" dirty="0" smtClean="0"/>
              <a:t>模型中 月影中心以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倍角分辨向赤经（</a:t>
            </a:r>
            <a:r>
              <a:rPr lang="en-US" altLang="zh-CN" sz="2400" dirty="0" err="1" smtClean="0"/>
              <a:t>ra</a:t>
            </a:r>
            <a:r>
              <a:rPr lang="zh-CN" altLang="en-US" sz="2400" dirty="0" smtClean="0"/>
              <a:t>）方向和赤纬（</a:t>
            </a:r>
            <a:r>
              <a:rPr lang="en-US" altLang="zh-CN" sz="2400" dirty="0" err="1" smtClean="0"/>
              <a:t>dec</a:t>
            </a:r>
            <a:r>
              <a:rPr lang="zh-CN" altLang="en-US" sz="2400" dirty="0" smtClean="0"/>
              <a:t>）方向投影 </a:t>
            </a:r>
            <a:endParaRPr lang="zh-CN" altLang="en-US" sz="2400" dirty="0"/>
          </a:p>
        </p:txBody>
      </p:sp>
      <p:pic>
        <p:nvPicPr>
          <p:cNvPr id="5122" name="Picture 2" descr="C:\Users\洋洋\Desktop\wangyanjin\fig\IGRF_Dipole_moon_shadow_ra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95968"/>
            <a:ext cx="4211342" cy="306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洋洋\Desktop\wangyanjin\fig\IGRF_Dipole_moon_shadow_de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874" y="3750104"/>
            <a:ext cx="4335598" cy="31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28" y="1318186"/>
            <a:ext cx="2587571" cy="2464354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92648"/>
            <a:ext cx="2477537" cy="235955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691680" y="2492897"/>
            <a:ext cx="21602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907704" y="2492897"/>
            <a:ext cx="1728192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123728" y="2492897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339752" y="2492897"/>
            <a:ext cx="864096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555776" y="2492897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771800" y="2492897"/>
            <a:ext cx="43204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381716" y="1611079"/>
            <a:ext cx="280473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381716" y="1844824"/>
            <a:ext cx="280473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6381716" y="2024845"/>
            <a:ext cx="280473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6381716" y="2204864"/>
            <a:ext cx="280473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381716" y="2420889"/>
            <a:ext cx="280473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381716" y="2619191"/>
            <a:ext cx="280473" cy="2337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模拟结果：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3921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804773"/>
            <a:ext cx="8229600" cy="418058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在不同条件下模拟月影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每次只改变一个模拟条件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1</a:t>
            </a:r>
            <a:r>
              <a:rPr lang="zh-CN" altLang="en-US" dirty="0" smtClean="0"/>
              <a:t>、磁场模型改变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、步长改变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zh-CN" altLang="en-US" dirty="0" smtClean="0"/>
              <a:t>、模拟距地面高度改变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它们都是在同一个能段进行模拟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利用和上述相同的模拟方法进行月亮阴影的模拟。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模拟结果：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4408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37696"/>
            <a:ext cx="8229600" cy="575080"/>
          </a:xfrm>
        </p:spPr>
        <p:txBody>
          <a:bodyPr>
            <a:normAutofit fontScale="90000"/>
          </a:bodyPr>
          <a:lstStyle/>
          <a:p>
            <a:r>
              <a:rPr lang="zh-CN" altLang="en-US" sz="3600" dirty="0" smtClean="0"/>
              <a:t>不同模拟条件下的月影中心偏移</a:t>
            </a:r>
            <a:endParaRPr lang="zh-CN" altLang="en-US" sz="3600" dirty="0"/>
          </a:p>
        </p:txBody>
      </p:sp>
      <p:pic>
        <p:nvPicPr>
          <p:cNvPr id="5122" name="Picture 2" descr="C:\Users\洋洋\Desktop\wangyanjin\fig\summar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3171" y="2034532"/>
            <a:ext cx="7637657" cy="36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模拟结果：</a:t>
            </a:r>
            <a:endParaRPr lang="en-US" altLang="zh-CN" sz="3200" dirty="0" smtClean="0"/>
          </a:p>
        </p:txBody>
      </p:sp>
      <p:sp>
        <p:nvSpPr>
          <p:cNvPr id="9" name="矩形 8"/>
          <p:cNvSpPr/>
          <p:nvPr/>
        </p:nvSpPr>
        <p:spPr>
          <a:xfrm>
            <a:off x="1792491" y="2775825"/>
            <a:ext cx="1296144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755243" y="2733913"/>
            <a:ext cx="90139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00" dirty="0" smtClean="0"/>
              <a:t>100</a:t>
            </a:r>
            <a:r>
              <a:rPr lang="zh-CN" altLang="en-US" sz="1700" dirty="0" smtClean="0"/>
              <a:t>米</a:t>
            </a:r>
            <a:endParaRPr lang="zh-CN" altLang="en-US" sz="1700" dirty="0"/>
          </a:p>
        </p:txBody>
      </p:sp>
    </p:spTree>
    <p:extLst>
      <p:ext uri="{BB962C8B-B14F-4D97-AF65-F5344CB8AC3E}">
        <p14:creationId xmlns:p14="http://schemas.microsoft.com/office/powerpoint/2010/main" val="29104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angyj\Desktop\wyj\fig\ang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1895"/>
            <a:ext cx="8229600" cy="442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模拟结果：</a:t>
            </a:r>
            <a:endParaRPr lang="en-US" altLang="zh-CN" sz="3200" dirty="0" smtClean="0"/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467544" y="804773"/>
            <a:ext cx="8229600" cy="796949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记录在不同磁场下的每</a:t>
            </a:r>
            <a:r>
              <a:rPr lang="zh-CN" altLang="en-US" sz="3200" dirty="0"/>
              <a:t>一步</a:t>
            </a:r>
            <a:r>
              <a:rPr lang="zh-CN" altLang="en-US" sz="3200" dirty="0" smtClean="0"/>
              <a:t>的偏转角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033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804773"/>
            <a:ext cx="8229600" cy="796949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偏转角随能量的关系</a:t>
            </a:r>
            <a:endParaRPr lang="zh-CN" altLang="en-US" sz="3200" dirty="0"/>
          </a:p>
        </p:txBody>
      </p:sp>
      <p:pic>
        <p:nvPicPr>
          <p:cNvPr id="13314" name="Picture 2" descr="C:\Users\洋洋\Desktop\wangyanjin\fig\angled_change_with_energ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609524" cy="44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模拟结果：</a:t>
            </a:r>
            <a:endParaRPr lang="en-US" altLang="zh-CN" sz="3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3203848" y="2852936"/>
                <a:ext cx="2664296" cy="65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/>
                      </a:rPr>
                      <m:t>Δ</m:t>
                    </m:r>
                    <m:r>
                      <a:rPr lang="en-US" altLang="zh-CN" i="1" smtClean="0">
                        <a:latin typeface="Cambria Math"/>
                      </a:rPr>
                      <m:t>Ɵ</m:t>
                    </m:r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=1.78</m:t>
                        </m:r>
                      </m:e>
                      <m:sup>
                        <m:r>
                          <a:rPr lang="en-US" altLang="zh-CN" i="1" smtClean="0">
                            <a:latin typeface="Cambria Math"/>
                          </a:rPr>
                          <m:t>°</m:t>
                        </m:r>
                      </m:sup>
                    </m:sSup>
                    <m:r>
                      <a:rPr lang="en-US" altLang="zh-CN" b="0" i="0" smtClean="0">
                        <a:latin typeface="Cambria Math"/>
                      </a:rPr>
                      <m:t>/</m:t>
                    </m:r>
                  </m:oMath>
                </a14:m>
                <a:r>
                  <a:rPr lang="en-US" altLang="zh-CN" dirty="0" smtClean="0"/>
                  <a:t>(E/</a:t>
                </a:r>
                <a:r>
                  <a:rPr lang="en-US" altLang="zh-CN" dirty="0" err="1" smtClean="0"/>
                  <a:t>TeV</a:t>
                </a:r>
                <a:r>
                  <a:rPr lang="en-US" altLang="zh-CN" dirty="0" smtClean="0"/>
                  <a:t> 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852936"/>
                <a:ext cx="2664296" cy="652551"/>
              </a:xfrm>
              <a:prstGeom prst="rect">
                <a:avLst/>
              </a:prstGeom>
              <a:blipFill rotWithShape="1">
                <a:blip r:embed="rId3"/>
                <a:stretch>
                  <a:fillRect b="-140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4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580926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月影中心随能量的偏移</a:t>
            </a:r>
            <a:endParaRPr lang="zh-CN" altLang="en-US" sz="3200" dirty="0"/>
          </a:p>
        </p:txBody>
      </p:sp>
      <p:pic>
        <p:nvPicPr>
          <p:cNvPr id="12290" name="Picture 2" descr="C:\Users\洋洋\Desktop\wangyanjin\fig\ra_change_with_energ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" y="1988840"/>
            <a:ext cx="4594223" cy="311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洋洋\Desktop\wangyanjin\fig\dec_change_with_ener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86" y="2019563"/>
            <a:ext cx="4543914" cy="309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模拟结果：</a:t>
            </a:r>
            <a:endParaRPr lang="en-US" altLang="zh-CN" sz="3200" dirty="0" smtClean="0"/>
          </a:p>
        </p:txBody>
      </p:sp>
      <p:sp>
        <p:nvSpPr>
          <p:cNvPr id="3" name="矩形 2"/>
          <p:cNvSpPr/>
          <p:nvPr/>
        </p:nvSpPr>
        <p:spPr>
          <a:xfrm>
            <a:off x="814197" y="5512438"/>
            <a:ext cx="769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nfit</a:t>
            </a:r>
            <a:r>
              <a:rPr lang="zh-CN" altLang="en-US" dirty="0"/>
              <a:t>分别为：</a:t>
            </a:r>
            <a:r>
              <a:rPr lang="en-US" altLang="zh-CN" dirty="0"/>
              <a:t>10-50</a:t>
            </a:r>
            <a:r>
              <a:rPr lang="zh-CN" altLang="en-US" dirty="0"/>
              <a:t>、</a:t>
            </a:r>
            <a:r>
              <a:rPr lang="en-US" altLang="zh-CN" dirty="0"/>
              <a:t>50-100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100-200</a:t>
            </a:r>
            <a:r>
              <a:rPr lang="zh-CN" altLang="en-US" dirty="0"/>
              <a:t>、</a:t>
            </a:r>
            <a:r>
              <a:rPr lang="en-US" altLang="zh-CN" dirty="0"/>
              <a:t>200-500</a:t>
            </a:r>
            <a:r>
              <a:rPr lang="zh-CN" altLang="en-US" dirty="0"/>
              <a:t>的触发条件</a:t>
            </a:r>
            <a:r>
              <a:rPr lang="zh-CN" altLang="en-US" dirty="0" smtClean="0"/>
              <a:t>下</a:t>
            </a:r>
            <a:r>
              <a:rPr lang="zh-CN" altLang="en-US" dirty="0"/>
              <a:t>的</a:t>
            </a:r>
            <a:r>
              <a:rPr lang="en-US" altLang="zh-CN" dirty="0"/>
              <a:t>4</a:t>
            </a:r>
            <a:r>
              <a:rPr lang="zh-CN" altLang="en-US" dirty="0" smtClean="0"/>
              <a:t>个能段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1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不同模拟条件下</a:t>
            </a:r>
            <a:r>
              <a:rPr lang="zh-CN" altLang="en-US" dirty="0" smtClean="0"/>
              <a:t>的模拟的月</a:t>
            </a:r>
            <a:r>
              <a:rPr lang="zh-CN" altLang="en-US" dirty="0"/>
              <a:t>影</a:t>
            </a:r>
            <a:r>
              <a:rPr lang="zh-CN" altLang="en-US" dirty="0" smtClean="0"/>
              <a:t>中心在</a:t>
            </a:r>
            <a:r>
              <a:rPr lang="en-US" altLang="zh-CN" dirty="0" err="1" smtClean="0"/>
              <a:t>ra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dec</a:t>
            </a:r>
            <a:r>
              <a:rPr lang="zh-CN" altLang="en-US" dirty="0" smtClean="0"/>
              <a:t>方向都是朝负偏移。</a:t>
            </a:r>
            <a:endParaRPr lang="en-US" altLang="zh-CN" dirty="0" smtClean="0"/>
          </a:p>
          <a:p>
            <a:r>
              <a:rPr lang="zh-CN" altLang="en-US" dirty="0" smtClean="0"/>
              <a:t>偏转角随着能量成反比。</a:t>
            </a:r>
            <a:endParaRPr lang="en-US" altLang="zh-CN" dirty="0" smtClean="0"/>
          </a:p>
          <a:p>
            <a:r>
              <a:rPr lang="zh-CN" altLang="en-US" dirty="0"/>
              <a:t>月影</a:t>
            </a:r>
            <a:r>
              <a:rPr lang="zh-CN" altLang="en-US" dirty="0" smtClean="0"/>
              <a:t>中心随着能量的增加在</a:t>
            </a:r>
            <a:r>
              <a:rPr lang="en-US" altLang="zh-CN" dirty="0" err="1" smtClean="0"/>
              <a:t>ra</a:t>
            </a:r>
            <a:r>
              <a:rPr lang="zh-CN" altLang="en-US" dirty="0" smtClean="0"/>
              <a:t>方向偏移越来越小，在</a:t>
            </a:r>
            <a:r>
              <a:rPr lang="en-US" altLang="zh-CN" dirty="0" err="1" smtClean="0"/>
              <a:t>dec</a:t>
            </a:r>
            <a:r>
              <a:rPr lang="zh-CN" altLang="en-US" dirty="0" smtClean="0"/>
              <a:t>方向无明显变化。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总结：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6822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hysics.ustc.edu.cn/upload_files/article/23/201512/1_20151231161250_m7v6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08"/>
            <a:ext cx="9144000" cy="68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/>
          <p:cNvSpPr txBox="1">
            <a:spLocks/>
          </p:cNvSpPr>
          <p:nvPr/>
        </p:nvSpPr>
        <p:spPr>
          <a:xfrm>
            <a:off x="2699792" y="764704"/>
            <a:ext cx="4248472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500" b="1" dirty="0" smtClean="0"/>
              <a:t>    报告内容</a:t>
            </a:r>
            <a:endParaRPr lang="en-US" altLang="zh-CN" sz="45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2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CN" sz="1200" b="1" dirty="0" smtClean="0"/>
          </a:p>
          <a:p>
            <a:r>
              <a:rPr lang="zh-CN" altLang="en-US" sz="4000" b="1" dirty="0" smtClean="0"/>
              <a:t>研究背景</a:t>
            </a:r>
            <a:endParaRPr lang="en-US" altLang="zh-CN" sz="1200" b="1" dirty="0" smtClean="0"/>
          </a:p>
          <a:p>
            <a:r>
              <a:rPr lang="zh-CN" altLang="en-US" sz="4000" b="1" dirty="0" smtClean="0"/>
              <a:t>研究方法</a:t>
            </a:r>
            <a:endParaRPr lang="en-US" altLang="zh-CN" sz="1200" b="1" dirty="0" smtClean="0"/>
          </a:p>
          <a:p>
            <a:r>
              <a:rPr lang="zh-CN" altLang="en-US" sz="4000" b="1" dirty="0" smtClean="0"/>
              <a:t>模拟结果</a:t>
            </a:r>
            <a:endParaRPr lang="en-US" altLang="zh-CN" sz="1200" b="1" dirty="0" smtClean="0"/>
          </a:p>
          <a:p>
            <a:r>
              <a:rPr lang="zh-CN" altLang="en-US" sz="4000" b="1" dirty="0" smtClean="0"/>
              <a:t>总结</a:t>
            </a:r>
            <a:endParaRPr lang="en-US" altLang="zh-CN" sz="4000" b="1" dirty="0" smtClean="0"/>
          </a:p>
          <a:p>
            <a:r>
              <a:rPr lang="zh-CN" altLang="en-US" sz="4000" b="1" dirty="0" smtClean="0"/>
              <a:t>展望</a:t>
            </a:r>
            <a:endParaRPr lang="en-US" altLang="zh-CN" sz="4000" b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                         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097880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考虑大气簇射情况下宇宙线事例的模拟、触发、重建。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利用月亮阴影的东西偏移量来进行能量定标。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展望：</a:t>
            </a:r>
            <a:endParaRPr lang="en-US" altLang="zh-CN" sz="3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337" y="3212976"/>
            <a:ext cx="28098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0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月亮阴影的定义</a:t>
            </a:r>
            <a:r>
              <a:rPr lang="en-US" altLang="zh-CN" dirty="0" smtClean="0"/>
              <a:t>:</a:t>
            </a:r>
          </a:p>
          <a:p>
            <a:pPr marL="457200" lvl="1" indent="0">
              <a:buNone/>
            </a:pPr>
            <a:r>
              <a:rPr lang="zh-CN" altLang="en-US" dirty="0" smtClean="0"/>
              <a:t>银河宇宙线分布是各向同性和均匀的，原初宇宙线在到达地球的过程中，被月亮所遮挡</a:t>
            </a:r>
            <a:r>
              <a:rPr lang="zh-CN" altLang="en-US" dirty="0"/>
              <a:t>，</a:t>
            </a:r>
            <a:r>
              <a:rPr lang="zh-CN" altLang="en-US" dirty="0" smtClean="0"/>
              <a:t>就会造成相应的宇宙线流强缺失</a:t>
            </a:r>
            <a:r>
              <a:rPr lang="zh-CN" altLang="en-US" dirty="0"/>
              <a:t>，</a:t>
            </a:r>
            <a:r>
              <a:rPr lang="zh-CN" altLang="en-US" dirty="0" smtClean="0"/>
              <a:t>从而形成“阴影”。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376" y="3140968"/>
            <a:ext cx="4770199" cy="323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研究背景：</a:t>
            </a:r>
            <a:endParaRPr lang="en-US" altLang="zh-CN" sz="3200" dirty="0" smtClean="0"/>
          </a:p>
        </p:txBody>
      </p:sp>
      <p:pic>
        <p:nvPicPr>
          <p:cNvPr id="5122" name="Picture 2" descr="C:\Users\wangyj\Desktop\wyj\fig\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3" y="3212976"/>
            <a:ext cx="41338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0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097880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研究月影的意义：</a:t>
            </a:r>
            <a:endParaRPr lang="en-US" altLang="zh-CN" dirty="0" smtClean="0"/>
          </a:p>
          <a:p>
            <a:r>
              <a:rPr lang="zh-CN" altLang="en-US" dirty="0"/>
              <a:t>测量</a:t>
            </a:r>
            <a:r>
              <a:rPr lang="zh-CN" altLang="en-US" dirty="0" smtClean="0"/>
              <a:t>探测器角分辨；</a:t>
            </a:r>
            <a:endParaRPr lang="en-US" altLang="zh-CN" dirty="0" smtClean="0"/>
          </a:p>
          <a:p>
            <a:r>
              <a:rPr lang="zh-CN" altLang="en-US" dirty="0" smtClean="0"/>
              <a:t>对探测器的指向做绝对标定；</a:t>
            </a:r>
            <a:endParaRPr lang="en-US" altLang="zh-CN" dirty="0"/>
          </a:p>
          <a:p>
            <a:r>
              <a:rPr lang="zh-CN" altLang="en-US" dirty="0" smtClean="0"/>
              <a:t>对探测器</a:t>
            </a:r>
            <a:r>
              <a:rPr lang="zh-CN" altLang="en-US" dirty="0"/>
              <a:t>进行能量</a:t>
            </a:r>
            <a:r>
              <a:rPr lang="zh-CN" altLang="en-US" dirty="0" smtClean="0"/>
              <a:t>标定</a:t>
            </a:r>
            <a:r>
              <a:rPr lang="zh-CN" altLang="en-US" dirty="0"/>
              <a:t>；</a:t>
            </a:r>
            <a:endParaRPr lang="en-US" altLang="zh-CN" dirty="0" smtClean="0"/>
          </a:p>
          <a:p>
            <a:r>
              <a:rPr lang="zh-CN" altLang="en-US" dirty="0"/>
              <a:t> </a:t>
            </a:r>
            <a:r>
              <a:rPr lang="zh-CN" altLang="en-US" dirty="0" smtClean="0"/>
              <a:t>测量正反</a:t>
            </a:r>
            <a:r>
              <a:rPr lang="zh-CN" altLang="en-US" dirty="0"/>
              <a:t>质子的</a:t>
            </a:r>
            <a:r>
              <a:rPr lang="zh-CN" altLang="en-US" dirty="0" smtClean="0"/>
              <a:t>比例。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148" name="Picture 4" descr="http://p3.so.qhmsg.com/bdr/_240_/t013ed698999bafab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9800"/>
            <a:ext cx="3772530" cy="2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9800"/>
            <a:ext cx="3600400" cy="2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</a:t>
            </a:r>
            <a:r>
              <a:rPr lang="zh-CN" altLang="en-US" sz="3200" dirty="0"/>
              <a:t>背景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2267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研究背景：</a:t>
            </a:r>
            <a:endParaRPr lang="en-US" altLang="zh-CN" sz="32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60895"/>
              </p:ext>
            </p:extLst>
          </p:nvPr>
        </p:nvGraphicFramePr>
        <p:xfrm>
          <a:off x="323528" y="1988840"/>
          <a:ext cx="8604448" cy="352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1112"/>
                <a:gridCol w="2151112"/>
                <a:gridCol w="2151112"/>
                <a:gridCol w="2151112"/>
              </a:tblGrid>
              <a:tr h="662971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实验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月影显著性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能量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反质子质子流强比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上限</a:t>
                      </a:r>
                      <a:endParaRPr lang="zh-CN" altLang="en-US" dirty="0"/>
                    </a:p>
                  </a:txBody>
                  <a:tcPr/>
                </a:tc>
              </a:tr>
              <a:tr h="500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ARGO-YBJ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22</a:t>
                      </a:r>
                      <a:r>
                        <a:rPr lang="el-GR" altLang="zh-CN" dirty="0" smtClean="0"/>
                        <a:t>σ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1.4TeV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0.05</a:t>
                      </a:r>
                      <a:r>
                        <a:rPr lang="zh-CN" altLang="en-US" dirty="0" smtClean="0"/>
                        <a:t>   </a:t>
                      </a:r>
                      <a:r>
                        <a:rPr lang="en-US" altLang="zh-CN" dirty="0" smtClean="0"/>
                        <a:t>90%</a:t>
                      </a:r>
                      <a:endParaRPr lang="zh-CN" altLang="en-US" dirty="0"/>
                    </a:p>
                  </a:txBody>
                  <a:tcPr/>
                </a:tc>
              </a:tr>
              <a:tr h="500852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AS</a:t>
                      </a:r>
                      <a:r>
                        <a:rPr lang="en-US" altLang="zh-CN" dirty="0" err="1" smtClean="0">
                          <a:latin typeface="Calibri"/>
                          <a:cs typeface="Calibri"/>
                        </a:rPr>
                        <a:t>ɤ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43</a:t>
                      </a:r>
                      <a:r>
                        <a:rPr lang="el-GR" altLang="zh-CN" dirty="0" smtClean="0"/>
                        <a:t>σ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3TeV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0.07</a:t>
                      </a:r>
                      <a:r>
                        <a:rPr lang="zh-CN" altLang="en-US" dirty="0" smtClean="0"/>
                        <a:t>   </a:t>
                      </a:r>
                      <a:r>
                        <a:rPr lang="en-US" altLang="zh-CN" dirty="0" smtClean="0"/>
                        <a:t>90%</a:t>
                      </a:r>
                      <a:endParaRPr lang="zh-CN" altLang="en-US" dirty="0"/>
                    </a:p>
                  </a:txBody>
                  <a:tcPr/>
                </a:tc>
              </a:tr>
              <a:tr h="6186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MACRO</a:t>
                      </a:r>
                      <a:r>
                        <a:rPr lang="zh-CN" altLang="en-US" baseline="0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6.5</a:t>
                      </a:r>
                      <a:r>
                        <a:rPr lang="el-GR" altLang="zh-CN" dirty="0" smtClean="0"/>
                        <a:t>σ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0.52</a:t>
                      </a:r>
                      <a:r>
                        <a:rPr lang="zh-CN" altLang="en-US" dirty="0" smtClean="0"/>
                        <a:t>   </a:t>
                      </a:r>
                      <a:r>
                        <a:rPr lang="en-US" altLang="zh-CN" dirty="0" smtClean="0"/>
                        <a:t>68%</a:t>
                      </a:r>
                      <a:endParaRPr lang="zh-CN" altLang="en-US" dirty="0"/>
                    </a:p>
                  </a:txBody>
                  <a:tcPr/>
                </a:tc>
              </a:tr>
              <a:tr h="618608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IceCube</a:t>
                      </a:r>
                      <a:r>
                        <a:rPr lang="zh-CN" altLang="en-US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5</a:t>
                      </a:r>
                      <a:r>
                        <a:rPr lang="el-GR" altLang="zh-CN" dirty="0" smtClean="0"/>
                        <a:t>σ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TeV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618608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L3+</a:t>
                      </a:r>
                      <a:r>
                        <a:rPr lang="en-US" altLang="zh-CN" baseline="0" dirty="0" smtClean="0"/>
                        <a:t>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9.4</a:t>
                      </a:r>
                      <a:r>
                        <a:rPr lang="el-GR" altLang="zh-CN" dirty="0" smtClean="0"/>
                        <a:t>σ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0.11</a:t>
                      </a:r>
                      <a:r>
                        <a:rPr lang="zh-CN" altLang="en-US" dirty="0" smtClean="0"/>
                        <a:t>   </a:t>
                      </a:r>
                      <a:r>
                        <a:rPr lang="en-US" altLang="zh-CN" dirty="0" smtClean="0"/>
                        <a:t>90%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843808" y="1109473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月影的研究现状：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33083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完整的模拟需要考虑三个部分</a:t>
            </a:r>
            <a:r>
              <a:rPr lang="zh-CN" altLang="en-US" dirty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第一考虑宇宙线在地月之间的传播模拟；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第二考虑宇宙线在大气中的簇射；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第三应考虑产生的次级粒子投射到</a:t>
            </a:r>
            <a:r>
              <a:rPr lang="en-US" altLang="zh-CN" dirty="0" smtClean="0"/>
              <a:t>Geant4</a:t>
            </a:r>
            <a:r>
              <a:rPr lang="zh-CN" altLang="en-US" dirty="0" smtClean="0"/>
              <a:t>模拟程序中的响应 。</a:t>
            </a:r>
            <a:endParaRPr lang="en-US" altLang="zh-CN" dirty="0" smtClean="0"/>
          </a:p>
          <a:p>
            <a:r>
              <a:rPr lang="zh-CN" altLang="en-US" dirty="0" smtClean="0"/>
              <a:t>对于后两步，我进行了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简化的处理。</a:t>
            </a:r>
            <a:endParaRPr lang="zh-CN" altLang="en-US" dirty="0"/>
          </a:p>
        </p:txBody>
      </p:sp>
      <p:pic>
        <p:nvPicPr>
          <p:cNvPr id="4" name="Picture 2" descr="http://p3.so.qhmsg.com/bdr/_240_/t0139986c9c014cae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29" y="4308582"/>
            <a:ext cx="4139769" cy="25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研究方法：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3821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对宇宙线事例被月亮遮挡形成的月影进行模拟：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             </a:t>
            </a:r>
            <a:r>
              <a:rPr lang="en-US" altLang="zh-CN" dirty="0" smtClean="0">
                <a:solidFill>
                  <a:srgbClr val="0070C0"/>
                </a:solidFill>
              </a:rPr>
              <a:t>1</a:t>
            </a:r>
            <a:r>
              <a:rPr lang="zh-CN" altLang="en-US" dirty="0" smtClean="0">
                <a:solidFill>
                  <a:srgbClr val="0070C0"/>
                </a:solidFill>
              </a:rPr>
              <a:t>、反追踪法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0070C0"/>
                </a:solidFill>
              </a:rPr>
              <a:t>                         </a:t>
            </a:r>
            <a:r>
              <a:rPr lang="en-US" altLang="zh-CN" dirty="0" smtClean="0">
                <a:solidFill>
                  <a:srgbClr val="0070C0"/>
                </a:solidFill>
              </a:rPr>
              <a:t>2</a:t>
            </a:r>
            <a:r>
              <a:rPr lang="zh-CN" altLang="en-US" dirty="0" smtClean="0">
                <a:solidFill>
                  <a:srgbClr val="0070C0"/>
                </a:solidFill>
              </a:rPr>
              <a:t>、输入能谱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0070C0"/>
                </a:solidFill>
              </a:rPr>
              <a:t>                         </a:t>
            </a:r>
            <a:r>
              <a:rPr lang="en-US" altLang="zh-CN" dirty="0" smtClean="0">
                <a:solidFill>
                  <a:srgbClr val="0070C0"/>
                </a:solidFill>
              </a:rPr>
              <a:t>3</a:t>
            </a:r>
            <a:r>
              <a:rPr lang="zh-CN" altLang="en-US" dirty="0" smtClean="0">
                <a:solidFill>
                  <a:srgbClr val="0070C0"/>
                </a:solidFill>
              </a:rPr>
              <a:t>、方向的抽取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0070C0"/>
                </a:solidFill>
              </a:rPr>
              <a:t>                         </a:t>
            </a:r>
            <a:r>
              <a:rPr lang="en-US" altLang="zh-CN" dirty="0" smtClean="0">
                <a:solidFill>
                  <a:srgbClr val="0070C0"/>
                </a:solidFill>
              </a:rPr>
              <a:t>4</a:t>
            </a:r>
            <a:r>
              <a:rPr lang="zh-CN" altLang="en-US" dirty="0" smtClean="0">
                <a:solidFill>
                  <a:srgbClr val="0070C0"/>
                </a:solidFill>
              </a:rPr>
              <a:t>、考虑地磁场的影响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19" y="1484781"/>
            <a:ext cx="2598943" cy="158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" y="3933056"/>
            <a:ext cx="2671862" cy="145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研究方法：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30270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640"/>
                <a:ext cx="8229600" cy="66693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1</a:t>
                </a:r>
                <a:r>
                  <a:rPr lang="zh-CN" altLang="en-US" dirty="0"/>
                  <a:t>、反追踪法</a:t>
                </a:r>
                <a:r>
                  <a:rPr lang="zh-CN" altLang="en-US" dirty="0" smtClean="0"/>
                  <a:t>：</a:t>
                </a:r>
                <a:endParaRPr lang="en-US" altLang="zh-CN" dirty="0"/>
              </a:p>
              <a:p>
                <a:r>
                  <a:rPr lang="zh-CN" altLang="en-US" dirty="0" smtClean="0"/>
                  <a:t>反追踪模拟，方向从地球</a:t>
                </a:r>
                <a:endParaRPr lang="en-US" altLang="zh-CN" dirty="0" smtClean="0"/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  <a:r>
                  <a:rPr lang="zh-CN" altLang="en-US" dirty="0" smtClean="0"/>
                  <a:t>  到月亮，电荷与原来相反。</a:t>
                </a: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zh-CN" altLang="en-US" dirty="0" smtClean="0"/>
                  <a:t>经过每一个步长，各个量的变化：</a:t>
                </a:r>
                <a:endParaRPr lang="en-US" altLang="zh-CN" dirty="0"/>
              </a:p>
              <a:p>
                <a:pPr marL="0" indent="0">
                  <a:buNone/>
                </a:pPr>
                <a:r>
                  <a:rPr lang="zh-CN" altLang="en-US" dirty="0" smtClean="0"/>
                  <a:t>根据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 smtClean="0"/>
                  <a:t>+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  <m:sub/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zh-CN" altLang="en-US" i="1" dirty="0">
                        <a:latin typeface="Cambria Math"/>
                      </a:rPr>
                      <m:t>得到</m:t>
                    </m:r>
                    <m:r>
                      <a:rPr lang="en-US" altLang="zh-CN" b="0" i="1" dirty="0" smtClean="0">
                        <a:latin typeface="Cambria Math"/>
                      </a:rPr>
                      <m:t>𝑃</m:t>
                    </m:r>
                  </m:oMath>
                </a14:m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+(</a:t>
                </a:r>
                <a:r>
                  <a:rPr lang="el-GR" altLang="zh-CN" dirty="0" smtClean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l-GR" altLang="zh-CN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𝑙</m:t>
                        </m:r>
                      </m:e>
                    </m:acc>
                    <m:r>
                      <a:rPr lang="en-US" altLang="zh-CN" i="1">
                        <a:latin typeface="Cambria Math"/>
                      </a:rPr>
                      <m:t>×</m:t>
                    </m:r>
                    <m:r>
                      <a:rPr lang="en-US" altLang="zh-CN" b="0" i="1" smtClean="0">
                        <a:latin typeface="Cambria Math"/>
                      </a:rPr>
                      <m:t>𝐵</m:t>
                    </m:r>
                    <m:r>
                      <a:rPr lang="en-US" altLang="zh-CN" b="0" i="0" smtClean="0">
                        <a:latin typeface="Cambria Math"/>
                      </a:rPr>
                      <m:t>)=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en-US" altLang="zh-CN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+</a:t>
                </a:r>
                <a:r>
                  <a:rPr lang="el-GR" altLang="zh-CN" dirty="0" smtClean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zh-CN" altLang="en-US" b="0" i="1" smtClean="0">
                        <a:latin typeface="Cambria Math"/>
                      </a:rPr>
                      <m:t>；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+</a:t>
                </a:r>
                <a:r>
                  <a:rPr lang="el-GR" altLang="zh-CN" dirty="0" smtClean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l-GR" altLang="zh-CN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en-US" altLang="zh-CN" i="1" dirty="0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+e(</a:t>
                </a:r>
                <a:r>
                  <a:rPr lang="el-GR" altLang="zh-CN" dirty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l-GR" altLang="zh-C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/>
                          </a:rPr>
                          <m:t>𝑙</m:t>
                        </m:r>
                      </m:e>
                    </m:acc>
                    <m:r>
                      <a:rPr lang="en-US" altLang="zh-CN" i="1">
                        <a:latin typeface="Cambria Math"/>
                      </a:rPr>
                      <m:t>×</m:t>
                    </m:r>
                    <m:r>
                      <a:rPr lang="en-US" altLang="zh-CN" i="1">
                        <a:latin typeface="Cambria Math"/>
                      </a:rPr>
                      <m:t>𝐵</m:t>
                    </m:r>
                  </m:oMath>
                </a14:m>
                <a:r>
                  <a:rPr lang="en-US" altLang="zh-CN" dirty="0" smtClean="0"/>
                  <a:t>)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𝑙</m:t>
                    </m:r>
                  </m:oMath>
                </a14:m>
                <a:r>
                  <a:rPr lang="en-US" altLang="zh-CN" dirty="0" smtClean="0"/>
                  <a:t>/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altLang="zh-CN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zh-CN" dirty="0" smtClean="0"/>
                  <a:t>+</a:t>
                </a:r>
                <a:r>
                  <a:rPr lang="el-GR" altLang="zh-CN" dirty="0" smtClean="0"/>
                  <a:t>Δ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CN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/>
                          </a:rPr>
                          <m:t>𝑣</m:t>
                        </m:r>
                      </m:e>
                    </m:acc>
                  </m:oMath>
                </a14:m>
                <a:r>
                  <a:rPr lang="zh-CN" altLang="en-US" dirty="0" smtClean="0"/>
                  <a:t>。</a:t>
                </a:r>
                <a:endParaRPr lang="en-US" altLang="zh-CN" dirty="0"/>
              </a:p>
              <a:p>
                <a:r>
                  <a:rPr lang="zh-CN" altLang="en-US" dirty="0"/>
                  <a:t>位矢的模等于地月之间的距离，模拟结束。</a:t>
                </a:r>
                <a:endParaRPr lang="en-US" altLang="zh-CN" dirty="0"/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640"/>
                <a:ext cx="8229600" cy="6669360"/>
              </a:xfrm>
              <a:blipFill rotWithShape="1">
                <a:blip r:embed="rId2"/>
                <a:stretch>
                  <a:fillRect l="-1852" r="-2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9998"/>
            <a:ext cx="33603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研究方法：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37109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2</a:t>
            </a:r>
            <a:r>
              <a:rPr lang="zh-CN" altLang="en-US" dirty="0" smtClean="0"/>
              <a:t>、输入能谱：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    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                                                                              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                      </a:t>
            </a:r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37780" y="908720"/>
                <a:ext cx="257136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/>
                  <a:t>模拟在</a:t>
                </a:r>
                <a:r>
                  <a:rPr lang="en-US" altLang="zh-CN" sz="2800" dirty="0" smtClean="0"/>
                  <a:t>WCDA</a:t>
                </a:r>
                <a:r>
                  <a:rPr lang="zh-CN" altLang="en-US" sz="2800" dirty="0" smtClean="0"/>
                  <a:t> 着火（</a:t>
                </a:r>
                <a:r>
                  <a:rPr lang="en-US" altLang="zh-CN" sz="2800" dirty="0" err="1" smtClean="0"/>
                  <a:t>nfit</a:t>
                </a:r>
                <a:r>
                  <a:rPr lang="zh-CN" altLang="en-US" sz="2800" dirty="0" smtClean="0"/>
                  <a:t>） 为：</a:t>
                </a:r>
                <a:r>
                  <a:rPr lang="en-US" altLang="zh-CN" sz="2800" dirty="0" smtClean="0"/>
                  <a:t>10-50</a:t>
                </a:r>
                <a:r>
                  <a:rPr lang="zh-CN" altLang="en-US" sz="2800" dirty="0" smtClean="0"/>
                  <a:t>、</a:t>
                </a:r>
                <a:r>
                  <a:rPr lang="en-US" altLang="zh-CN" sz="2800" dirty="0" smtClean="0"/>
                  <a:t>50-100</a:t>
                </a:r>
                <a:r>
                  <a:rPr lang="zh-CN" altLang="en-US" sz="2800" dirty="0" smtClean="0"/>
                  <a:t>、</a:t>
                </a:r>
                <a:endParaRPr lang="en-US" altLang="zh-CN" sz="2800" dirty="0" smtClean="0"/>
              </a:p>
              <a:p>
                <a:r>
                  <a:rPr lang="en-US" altLang="zh-CN" sz="2800" dirty="0" smtClean="0"/>
                  <a:t>100-200</a:t>
                </a:r>
                <a:r>
                  <a:rPr lang="zh-CN" altLang="en-US" sz="2800" dirty="0" smtClean="0"/>
                  <a:t>、</a:t>
                </a:r>
                <a:r>
                  <a:rPr lang="en-US" altLang="zh-CN" sz="2800" dirty="0" smtClean="0"/>
                  <a:t>200-500</a:t>
                </a:r>
                <a:r>
                  <a:rPr lang="zh-CN" altLang="en-US" sz="2800" dirty="0" smtClean="0"/>
                  <a:t>的事例数。将它们分成</a:t>
                </a:r>
                <a:r>
                  <a:rPr lang="en-US" altLang="zh-CN" sz="2800" dirty="0" smtClean="0"/>
                  <a:t>4</a:t>
                </a:r>
                <a:r>
                  <a:rPr lang="zh-CN" altLang="en-US" sz="2800" dirty="0" smtClean="0"/>
                  <a:t>个不同的</a:t>
                </a:r>
                <a:r>
                  <a:rPr lang="zh-CN" altLang="en-US" sz="2800" dirty="0"/>
                  <a:t>能量</a:t>
                </a:r>
                <a:r>
                  <a:rPr lang="zh-CN" altLang="en-US" sz="2800" dirty="0" smtClean="0"/>
                  <a:t>段。</a:t>
                </a:r>
                <a:endParaRPr lang="en-US" altLang="zh-CN" sz="2800" dirty="0" smtClean="0"/>
              </a:p>
              <a:p>
                <a:endParaRPr lang="en-US" altLang="zh-CN" sz="2800" dirty="0" smtClean="0"/>
              </a:p>
              <a:p>
                <a:r>
                  <a:rPr lang="zh-CN" altLang="en-US" sz="2800" dirty="0" smtClean="0"/>
                  <a:t> 能量范围：</a:t>
                </a:r>
                <a:endParaRPr lang="en-US" altLang="zh-CN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sz="28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altLang="zh-CN" sz="2800" dirty="0" smtClean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800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2800" b="0" i="1" dirty="0" smtClean="0">
                            <a:latin typeface="Cambria Math"/>
                          </a:rPr>
                          <m:t>14</m:t>
                        </m:r>
                      </m:sup>
                    </m:sSup>
                  </m:oMath>
                </a14:m>
                <a:endParaRPr lang="en-US" altLang="zh-CN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dirty="0">
                          <a:latin typeface="Cambria Math"/>
                        </a:rPr>
                        <m:t>电子</m:t>
                      </m:r>
                      <m:r>
                        <a:rPr lang="zh-CN" altLang="en-US" sz="2800" i="1" dirty="0" smtClean="0">
                          <a:latin typeface="Cambria Math"/>
                        </a:rPr>
                        <m:t>伏特</m:t>
                      </m:r>
                      <m:r>
                        <a:rPr lang="zh-CN" altLang="en-US" sz="2800" b="0" i="1" dirty="0" smtClean="0">
                          <a:latin typeface="Cambria Math"/>
                        </a:rPr>
                        <m:t>。</m:t>
                      </m:r>
                    </m:oMath>
                  </m:oMathPara>
                </a14:m>
                <a:endParaRPr lang="en-US" altLang="zh-CN" sz="2800" b="0" dirty="0" smtClean="0"/>
              </a:p>
              <a:p>
                <a:r>
                  <a:rPr lang="zh-CN" altLang="en-US" sz="2800" dirty="0" smtClean="0"/>
                  <a:t> 成分：质子。</a:t>
                </a:r>
                <a:endParaRPr lang="en-US" altLang="zh-CN" sz="28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780" y="908720"/>
                <a:ext cx="2571366" cy="5262979"/>
              </a:xfrm>
              <a:prstGeom prst="rect">
                <a:avLst/>
              </a:prstGeom>
              <a:blipFill rotWithShape="1">
                <a:blip r:embed="rId3"/>
                <a:stretch>
                  <a:fillRect l="-4739" t="-1622" r="-17299" b="-18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C:\Users\洋洋\Desktop\wangyanjin\fig\energy_segme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439"/>
            <a:ext cx="3732720" cy="275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76944" y="219998"/>
            <a:ext cx="1953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研究方法：</a:t>
            </a:r>
            <a:endParaRPr lang="en-US" altLang="zh-CN" sz="3200" dirty="0" smtClean="0"/>
          </a:p>
        </p:txBody>
      </p:sp>
      <p:pic>
        <p:nvPicPr>
          <p:cNvPr id="2" name="Picture 2" descr="C:\Users\wangyj\Desktop\wyj\fig\WCDA_layou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383" y="1434926"/>
            <a:ext cx="2973251" cy="257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48520"/>
              </p:ext>
            </p:extLst>
          </p:nvPr>
        </p:nvGraphicFramePr>
        <p:xfrm>
          <a:off x="76944" y="4941360"/>
          <a:ext cx="6554743" cy="1160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4" name="工作表" r:id="rId7" imgW="3438507" imgH="533389" progId="Excel.Sheet.12">
                  <p:embed/>
                </p:oleObj>
              </mc:Choice>
              <mc:Fallback>
                <p:oleObj name="工作表" r:id="rId7" imgW="3438507" imgH="533389" progId="Excel.Shee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44" y="4941360"/>
                        <a:ext cx="6554743" cy="1160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8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10502</TotalTime>
  <Words>947</Words>
  <Application>Microsoft Office PowerPoint</Application>
  <PresentationFormat>全屏显示(4:3)</PresentationFormat>
  <Paragraphs>175</Paragraphs>
  <Slides>20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主题​​</vt:lpstr>
      <vt:lpstr>工作表</vt:lpstr>
      <vt:lpstr>公式</vt:lpstr>
      <vt:lpstr>月亮阴影模拟的研究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在IGRF+Dipole模型中 月影中心以2倍角分辨向赤经（ra）方向和赤纬（dec）方向投影 </vt:lpstr>
      <vt:lpstr>在不同条件下模拟月影</vt:lpstr>
      <vt:lpstr>不同模拟条件下的月影中心偏移</vt:lpstr>
      <vt:lpstr>记录在不同磁场下的每一步的偏转角</vt:lpstr>
      <vt:lpstr>偏转角随能量的关系</vt:lpstr>
      <vt:lpstr>月影中心随能量的偏移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GENG</dc:creator>
  <cp:lastModifiedBy>洋洋</cp:lastModifiedBy>
  <cp:revision>313</cp:revision>
  <dcterms:created xsi:type="dcterms:W3CDTF">2016-11-03T01:20:26Z</dcterms:created>
  <dcterms:modified xsi:type="dcterms:W3CDTF">2017-07-04T14:52:42Z</dcterms:modified>
</cp:coreProperties>
</file>