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59" r:id="rId3"/>
    <p:sldId id="268" r:id="rId4"/>
    <p:sldId id="269" r:id="rId5"/>
    <p:sldId id="270" r:id="rId6"/>
    <p:sldId id="271" r:id="rId7"/>
    <p:sldId id="272" r:id="rId8"/>
    <p:sldId id="273" r:id="rId9"/>
    <p:sldId id="274" r:id="rId10"/>
    <p:sldId id="280" r:id="rId11"/>
    <p:sldId id="275" r:id="rId12"/>
    <p:sldId id="276" r:id="rId13"/>
    <p:sldId id="277" r:id="rId14"/>
    <p:sldId id="278" r:id="rId15"/>
    <p:sldId id="279" r:id="rId16"/>
    <p:sldId id="281" r:id="rId17"/>
    <p:sldId id="282" r:id="rId18"/>
    <p:sldId id="283" r:id="rId19"/>
    <p:sldId id="284" r:id="rId20"/>
    <p:sldId id="285" r:id="rId21"/>
    <p:sldId id="286" r:id="rId22"/>
    <p:sldId id="287" r:id="rId23"/>
    <p:sldId id="289" r:id="rId24"/>
    <p:sldId id="290" r:id="rId25"/>
    <p:sldId id="26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60"/>
  </p:normalViewPr>
  <p:slideViewPr>
    <p:cSldViewPr snapToGrid="0">
      <p:cViewPr varScale="1">
        <p:scale>
          <a:sx n="70" d="100"/>
          <a:sy n="70"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95B76-06CB-4D39-B7A8-C75FB0D8153C}" type="datetimeFigureOut">
              <a:rPr lang="zh-CN" altLang="en-US" smtClean="0"/>
              <a:t>2017-7-4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7A58-BB2B-43E7-8144-79CA2B977121}" type="slidenum">
              <a:rPr lang="zh-CN" altLang="en-US" smtClean="0"/>
              <a:t>‹#›</a:t>
            </a:fld>
            <a:endParaRPr lang="zh-CN" altLang="en-US"/>
          </a:p>
        </p:txBody>
      </p:sp>
    </p:spTree>
    <p:extLst>
      <p:ext uri="{BB962C8B-B14F-4D97-AF65-F5344CB8AC3E}">
        <p14:creationId xmlns:p14="http://schemas.microsoft.com/office/powerpoint/2010/main" val="319370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A529CB-70A4-4C5C-9A5E-4F624793C265}"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8996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11</a:t>
            </a:fld>
            <a:endParaRPr lang="zh-CN" altLang="en-US"/>
          </a:p>
        </p:txBody>
      </p:sp>
    </p:spTree>
    <p:extLst>
      <p:ext uri="{BB962C8B-B14F-4D97-AF65-F5344CB8AC3E}">
        <p14:creationId xmlns:p14="http://schemas.microsoft.com/office/powerpoint/2010/main" val="347206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12</a:t>
            </a:fld>
            <a:endParaRPr lang="zh-CN" altLang="en-US"/>
          </a:p>
        </p:txBody>
      </p:sp>
    </p:spTree>
    <p:extLst>
      <p:ext uri="{BB962C8B-B14F-4D97-AF65-F5344CB8AC3E}">
        <p14:creationId xmlns:p14="http://schemas.microsoft.com/office/powerpoint/2010/main" val="14511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13</a:t>
            </a:fld>
            <a:endParaRPr lang="zh-CN" altLang="en-US"/>
          </a:p>
        </p:txBody>
      </p:sp>
    </p:spTree>
    <p:extLst>
      <p:ext uri="{BB962C8B-B14F-4D97-AF65-F5344CB8AC3E}">
        <p14:creationId xmlns:p14="http://schemas.microsoft.com/office/powerpoint/2010/main" val="371126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14</a:t>
            </a:fld>
            <a:endParaRPr lang="zh-CN" altLang="en-US"/>
          </a:p>
        </p:txBody>
      </p:sp>
    </p:spTree>
    <p:extLst>
      <p:ext uri="{BB962C8B-B14F-4D97-AF65-F5344CB8AC3E}">
        <p14:creationId xmlns:p14="http://schemas.microsoft.com/office/powerpoint/2010/main" val="150512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15</a:t>
            </a:fld>
            <a:endParaRPr lang="zh-CN" altLang="en-US"/>
          </a:p>
        </p:txBody>
      </p:sp>
    </p:spTree>
    <p:extLst>
      <p:ext uri="{BB962C8B-B14F-4D97-AF65-F5344CB8AC3E}">
        <p14:creationId xmlns:p14="http://schemas.microsoft.com/office/powerpoint/2010/main" val="337045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16</a:t>
            </a:fld>
            <a:endParaRPr lang="zh-CN" altLang="en-US"/>
          </a:p>
        </p:txBody>
      </p:sp>
    </p:spTree>
    <p:extLst>
      <p:ext uri="{BB962C8B-B14F-4D97-AF65-F5344CB8AC3E}">
        <p14:creationId xmlns:p14="http://schemas.microsoft.com/office/powerpoint/2010/main" val="232736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17</a:t>
            </a:fld>
            <a:endParaRPr lang="zh-CN" altLang="en-US"/>
          </a:p>
        </p:txBody>
      </p:sp>
    </p:spTree>
    <p:extLst>
      <p:ext uri="{BB962C8B-B14F-4D97-AF65-F5344CB8AC3E}">
        <p14:creationId xmlns:p14="http://schemas.microsoft.com/office/powerpoint/2010/main" val="241585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18</a:t>
            </a:fld>
            <a:endParaRPr lang="zh-CN" altLang="en-US"/>
          </a:p>
        </p:txBody>
      </p:sp>
    </p:spTree>
    <p:extLst>
      <p:ext uri="{BB962C8B-B14F-4D97-AF65-F5344CB8AC3E}">
        <p14:creationId xmlns:p14="http://schemas.microsoft.com/office/powerpoint/2010/main" val="2882978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19</a:t>
            </a:fld>
            <a:endParaRPr lang="zh-CN" altLang="en-US"/>
          </a:p>
        </p:txBody>
      </p:sp>
    </p:spTree>
    <p:extLst>
      <p:ext uri="{BB962C8B-B14F-4D97-AF65-F5344CB8AC3E}">
        <p14:creationId xmlns:p14="http://schemas.microsoft.com/office/powerpoint/2010/main" val="198706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20</a:t>
            </a:fld>
            <a:endParaRPr lang="zh-CN" altLang="en-US"/>
          </a:p>
        </p:txBody>
      </p:sp>
    </p:spTree>
    <p:extLst>
      <p:ext uri="{BB962C8B-B14F-4D97-AF65-F5344CB8AC3E}">
        <p14:creationId xmlns:p14="http://schemas.microsoft.com/office/powerpoint/2010/main" val="266173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3</a:t>
            </a:fld>
            <a:endParaRPr lang="zh-CN" altLang="en-US"/>
          </a:p>
        </p:txBody>
      </p:sp>
    </p:spTree>
    <p:extLst>
      <p:ext uri="{BB962C8B-B14F-4D97-AF65-F5344CB8AC3E}">
        <p14:creationId xmlns:p14="http://schemas.microsoft.com/office/powerpoint/2010/main" val="134637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21</a:t>
            </a:fld>
            <a:endParaRPr lang="zh-CN" altLang="en-US"/>
          </a:p>
        </p:txBody>
      </p:sp>
    </p:spTree>
    <p:extLst>
      <p:ext uri="{BB962C8B-B14F-4D97-AF65-F5344CB8AC3E}">
        <p14:creationId xmlns:p14="http://schemas.microsoft.com/office/powerpoint/2010/main" val="146294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22</a:t>
            </a:fld>
            <a:endParaRPr lang="zh-CN" altLang="en-US"/>
          </a:p>
        </p:txBody>
      </p:sp>
    </p:spTree>
    <p:extLst>
      <p:ext uri="{BB962C8B-B14F-4D97-AF65-F5344CB8AC3E}">
        <p14:creationId xmlns:p14="http://schemas.microsoft.com/office/powerpoint/2010/main" val="20417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23</a:t>
            </a:fld>
            <a:endParaRPr lang="zh-CN" altLang="en-US"/>
          </a:p>
        </p:txBody>
      </p:sp>
    </p:spTree>
    <p:extLst>
      <p:ext uri="{BB962C8B-B14F-4D97-AF65-F5344CB8AC3E}">
        <p14:creationId xmlns:p14="http://schemas.microsoft.com/office/powerpoint/2010/main" val="311904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24</a:t>
            </a:fld>
            <a:endParaRPr lang="zh-CN" altLang="en-US"/>
          </a:p>
        </p:txBody>
      </p:sp>
    </p:spTree>
    <p:extLst>
      <p:ext uri="{BB962C8B-B14F-4D97-AF65-F5344CB8AC3E}">
        <p14:creationId xmlns:p14="http://schemas.microsoft.com/office/powerpoint/2010/main" val="207650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4</a:t>
            </a:fld>
            <a:endParaRPr lang="zh-CN" altLang="en-US"/>
          </a:p>
        </p:txBody>
      </p:sp>
    </p:spTree>
    <p:extLst>
      <p:ext uri="{BB962C8B-B14F-4D97-AF65-F5344CB8AC3E}">
        <p14:creationId xmlns:p14="http://schemas.microsoft.com/office/powerpoint/2010/main" val="67679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5</a:t>
            </a:fld>
            <a:endParaRPr lang="zh-CN" altLang="en-US"/>
          </a:p>
        </p:txBody>
      </p:sp>
    </p:spTree>
    <p:extLst>
      <p:ext uri="{BB962C8B-B14F-4D97-AF65-F5344CB8AC3E}">
        <p14:creationId xmlns:p14="http://schemas.microsoft.com/office/powerpoint/2010/main" val="4703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6</a:t>
            </a:fld>
            <a:endParaRPr lang="zh-CN" altLang="en-US"/>
          </a:p>
        </p:txBody>
      </p:sp>
    </p:spTree>
    <p:extLst>
      <p:ext uri="{BB962C8B-B14F-4D97-AF65-F5344CB8AC3E}">
        <p14:creationId xmlns:p14="http://schemas.microsoft.com/office/powerpoint/2010/main" val="232101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7</a:t>
            </a:fld>
            <a:endParaRPr lang="zh-CN" altLang="en-US"/>
          </a:p>
        </p:txBody>
      </p:sp>
    </p:spTree>
    <p:extLst>
      <p:ext uri="{BB962C8B-B14F-4D97-AF65-F5344CB8AC3E}">
        <p14:creationId xmlns:p14="http://schemas.microsoft.com/office/powerpoint/2010/main" val="384979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8</a:t>
            </a:fld>
            <a:endParaRPr lang="zh-CN" altLang="en-US"/>
          </a:p>
        </p:txBody>
      </p:sp>
    </p:spTree>
    <p:extLst>
      <p:ext uri="{BB962C8B-B14F-4D97-AF65-F5344CB8AC3E}">
        <p14:creationId xmlns:p14="http://schemas.microsoft.com/office/powerpoint/2010/main" val="59243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9</a:t>
            </a:fld>
            <a:endParaRPr lang="zh-CN" altLang="en-US"/>
          </a:p>
        </p:txBody>
      </p:sp>
    </p:spTree>
    <p:extLst>
      <p:ext uri="{BB962C8B-B14F-4D97-AF65-F5344CB8AC3E}">
        <p14:creationId xmlns:p14="http://schemas.microsoft.com/office/powerpoint/2010/main" val="86366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A97A58-BB2B-43E7-8144-79CA2B977121}" type="slidenum">
              <a:rPr lang="zh-CN" altLang="en-US" smtClean="0"/>
              <a:t>10</a:t>
            </a:fld>
            <a:endParaRPr lang="zh-CN" altLang="en-US"/>
          </a:p>
        </p:txBody>
      </p:sp>
    </p:spTree>
    <p:extLst>
      <p:ext uri="{BB962C8B-B14F-4D97-AF65-F5344CB8AC3E}">
        <p14:creationId xmlns:p14="http://schemas.microsoft.com/office/powerpoint/2010/main" val="208166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515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442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949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628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62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85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807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829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820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781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983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73518-31FD-4218-AE88-821E519ECCFE}" type="datetimeFigureOut">
              <a:rPr lang="zh-CN" altLang="en-US" smtClean="0">
                <a:solidFill>
                  <a:prstClr val="black">
                    <a:tint val="75000"/>
                  </a:prstClr>
                </a:solidFill>
              </a:rPr>
              <a:pPr/>
              <a:t>2017-7-4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BF2CA-46D4-4199-AC32-34D6BDF3EEE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1661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3" name="灯片编号占位符 22"/>
          <p:cNvSpPr>
            <a:spLocks noGrp="1"/>
          </p:cNvSpPr>
          <p:nvPr>
            <p:ph type="sldNum" sz="quarter" idx="12"/>
          </p:nvPr>
        </p:nvSpPr>
        <p:spPr/>
        <p:txBody>
          <a:bodyPr/>
          <a:lstStyle/>
          <a:p>
            <a:fld id="{22DEA282-FF5B-42F2-8635-88667C175086}" type="slidenum">
              <a:rPr lang="zh-CN" altLang="en-US" smtClean="0">
                <a:solidFill>
                  <a:prstClr val="black">
                    <a:tint val="75000"/>
                  </a:prstClr>
                </a:solidFill>
              </a:rPr>
              <a:pPr/>
              <a:t>1</a:t>
            </a:fld>
            <a:endParaRPr lang="zh-CN" altLang="en-US" dirty="0">
              <a:solidFill>
                <a:prstClr val="black">
                  <a:tint val="75000"/>
                </a:prstClr>
              </a:solidFill>
            </a:endParaRPr>
          </a:p>
        </p:txBody>
      </p:sp>
      <p:sp>
        <p:nvSpPr>
          <p:cNvPr id="24" name="文本框 23"/>
          <p:cNvSpPr txBox="1"/>
          <p:nvPr/>
        </p:nvSpPr>
        <p:spPr>
          <a:xfrm>
            <a:off x="568914" y="1769737"/>
            <a:ext cx="10784886" cy="830997"/>
          </a:xfrm>
          <a:prstGeom prst="rect">
            <a:avLst/>
          </a:prstGeom>
          <a:noFill/>
        </p:spPr>
        <p:txBody>
          <a:bodyPr wrap="square" rtlCol="0">
            <a:spAutoFit/>
          </a:bodyPr>
          <a:lstStyle/>
          <a:p>
            <a:pPr algn="ctr"/>
            <a:r>
              <a:rPr lang="zh-CN" altLang="en-US" sz="4800" b="1" dirty="0">
                <a:ln w="0"/>
                <a:effectLst>
                  <a:outerShdw blurRad="38100" dist="19050" dir="2700000" algn="tl" rotWithShape="0">
                    <a:schemeClr val="dk1">
                      <a:alpha val="40000"/>
                    </a:schemeClr>
                  </a:outerShdw>
                </a:effectLst>
              </a:rPr>
              <a:t>高能物理实验数据跨域访问缓存系统</a:t>
            </a:r>
          </a:p>
        </p:txBody>
      </p:sp>
      <p:sp>
        <p:nvSpPr>
          <p:cNvPr id="25" name="文本框 24"/>
          <p:cNvSpPr txBox="1"/>
          <p:nvPr/>
        </p:nvSpPr>
        <p:spPr>
          <a:xfrm>
            <a:off x="4579153" y="4971355"/>
            <a:ext cx="6774647" cy="1384995"/>
          </a:xfrm>
          <a:prstGeom prst="rect">
            <a:avLst/>
          </a:prstGeom>
          <a:noFill/>
        </p:spPr>
        <p:txBody>
          <a:bodyPr wrap="square" rtlCol="0">
            <a:spAutoFit/>
          </a:bodyPr>
          <a:lstStyle/>
          <a:p>
            <a:pPr algn="just"/>
            <a:r>
              <a:rPr lang="zh-CN" altLang="en-US" sz="2800" dirty="0" smtClean="0">
                <a:ln w="0"/>
                <a:effectLst>
                  <a:outerShdw blurRad="38100" dist="19050" dir="2700000" algn="tl" rotWithShape="0">
                    <a:schemeClr val="dk1">
                      <a:alpha val="40000"/>
                    </a:schemeClr>
                  </a:outerShdw>
                </a:effectLst>
              </a:rPr>
              <a:t>报  </a:t>
            </a:r>
            <a:r>
              <a:rPr lang="zh-CN" altLang="en-US" sz="2800" smtClean="0">
                <a:ln w="0"/>
                <a:effectLst>
                  <a:outerShdw blurRad="38100" dist="19050" dir="2700000" algn="tl" rotWithShape="0">
                    <a:schemeClr val="dk1">
                      <a:alpha val="40000"/>
                    </a:schemeClr>
                  </a:outerShdw>
                </a:effectLst>
              </a:rPr>
              <a:t>告  </a:t>
            </a:r>
            <a:r>
              <a:rPr lang="zh-CN" altLang="en-US" sz="2800" smtClean="0">
                <a:ln w="0"/>
                <a:effectLst>
                  <a:outerShdw blurRad="38100" dist="19050" dir="2700000" algn="tl" rotWithShape="0">
                    <a:schemeClr val="dk1">
                      <a:alpha val="40000"/>
                    </a:schemeClr>
                  </a:outerShdw>
                </a:effectLst>
              </a:rPr>
              <a:t>人 </a:t>
            </a:r>
            <a:r>
              <a:rPr lang="en-US" altLang="zh-CN" sz="2800" smtClean="0">
                <a:ln w="0"/>
                <a:effectLst>
                  <a:outerShdw blurRad="38100" dist="19050" dir="2700000" algn="tl" rotWithShape="0">
                    <a:schemeClr val="dk1">
                      <a:alpha val="40000"/>
                    </a:schemeClr>
                  </a:outerShdw>
                </a:effectLst>
              </a:rPr>
              <a:t>:  </a:t>
            </a:r>
            <a:r>
              <a:rPr lang="zh-CN" altLang="en-US" sz="2800" dirty="0" smtClean="0">
                <a:ln w="0"/>
                <a:effectLst>
                  <a:outerShdw blurRad="38100" dist="19050" dir="2700000" algn="tl" rotWithShape="0">
                    <a:schemeClr val="dk1">
                      <a:alpha val="40000"/>
                    </a:schemeClr>
                  </a:outerShdw>
                </a:effectLst>
              </a:rPr>
              <a:t>徐  琪 </a:t>
            </a:r>
            <a:r>
              <a:rPr lang="en-US" altLang="zh-CN" sz="2800" dirty="0" smtClean="0">
                <a:ln w="0"/>
                <a:effectLst>
                  <a:outerShdw blurRad="38100" dist="19050" dir="2700000" algn="tl" rotWithShape="0">
                    <a:schemeClr val="dk1">
                      <a:alpha val="40000"/>
                    </a:schemeClr>
                  </a:outerShdw>
                </a:effectLst>
              </a:rPr>
              <a:t>,  </a:t>
            </a:r>
            <a:r>
              <a:rPr lang="zh-CN" altLang="en-US" sz="2800" dirty="0" smtClean="0">
                <a:ln w="0"/>
                <a:effectLst>
                  <a:outerShdw blurRad="38100" dist="19050" dir="2700000" algn="tl" rotWithShape="0">
                    <a:schemeClr val="dk1">
                      <a:alpha val="40000"/>
                    </a:schemeClr>
                  </a:outerShdw>
                </a:effectLst>
              </a:rPr>
              <a:t>王聪</a:t>
            </a:r>
            <a:endParaRPr lang="en-US" altLang="zh-CN" sz="2800" dirty="0">
              <a:ln w="0"/>
              <a:effectLst>
                <a:outerShdw blurRad="38100" dist="19050" dir="2700000" algn="tl" rotWithShape="0">
                  <a:schemeClr val="dk1">
                    <a:alpha val="40000"/>
                  </a:schemeClr>
                </a:outerShdw>
              </a:effectLst>
            </a:endParaRPr>
          </a:p>
          <a:p>
            <a:pPr algn="just"/>
            <a:r>
              <a:rPr lang="zh-CN" altLang="en-US" sz="2800" dirty="0" smtClean="0">
                <a:ln w="0"/>
                <a:effectLst>
                  <a:outerShdw blurRad="38100" dist="19050" dir="2700000" algn="tl" rotWithShape="0">
                    <a:schemeClr val="dk1">
                      <a:alpha val="40000"/>
                    </a:schemeClr>
                  </a:outerShdw>
                </a:effectLst>
              </a:rPr>
              <a:t>单       </a:t>
            </a:r>
            <a:r>
              <a:rPr lang="zh-CN" altLang="en-US" sz="2800" dirty="0" smtClean="0">
                <a:ln w="0"/>
                <a:effectLst>
                  <a:outerShdw blurRad="38100" dist="19050" dir="2700000" algn="tl" rotWithShape="0">
                    <a:schemeClr val="dk1">
                      <a:alpha val="40000"/>
                    </a:schemeClr>
                  </a:outerShdw>
                </a:effectLst>
              </a:rPr>
              <a:t> 位 </a:t>
            </a:r>
            <a:r>
              <a:rPr lang="en-US" altLang="zh-CN" sz="2800" dirty="0" smtClean="0">
                <a:ln w="0"/>
                <a:effectLst>
                  <a:outerShdw blurRad="38100" dist="19050" dir="2700000" algn="tl" rotWithShape="0">
                    <a:schemeClr val="dk1">
                      <a:alpha val="40000"/>
                    </a:schemeClr>
                  </a:outerShdw>
                </a:effectLst>
              </a:rPr>
              <a:t>: </a:t>
            </a:r>
            <a:r>
              <a:rPr lang="zh-CN" altLang="en-US" sz="2800" dirty="0" smtClean="0">
                <a:ln w="0"/>
                <a:effectLst>
                  <a:outerShdw blurRad="38100" dist="19050" dir="2700000" algn="tl" rotWithShape="0">
                    <a:schemeClr val="dk1">
                      <a:alpha val="40000"/>
                    </a:schemeClr>
                  </a:outerShdw>
                </a:effectLst>
              </a:rPr>
              <a:t>中国科学院高能物理研究所</a:t>
            </a:r>
            <a:endParaRPr lang="en-US" altLang="zh-CN" sz="2800" dirty="0">
              <a:ln w="0"/>
              <a:effectLst>
                <a:outerShdw blurRad="38100" dist="19050" dir="2700000" algn="tl" rotWithShape="0">
                  <a:schemeClr val="dk1">
                    <a:alpha val="40000"/>
                  </a:schemeClr>
                </a:outerShdw>
              </a:effectLst>
            </a:endParaRPr>
          </a:p>
          <a:p>
            <a:pPr algn="just"/>
            <a:r>
              <a:rPr lang="zh-CN" altLang="en-US" sz="2800" dirty="0">
                <a:ln w="0"/>
                <a:effectLst>
                  <a:outerShdw blurRad="38100" dist="19050" dir="2700000" algn="tl" rotWithShape="0">
                    <a:schemeClr val="dk1">
                      <a:alpha val="40000"/>
                    </a:schemeClr>
                  </a:outerShdw>
                </a:effectLst>
              </a:rPr>
              <a:t>报告</a:t>
            </a:r>
            <a:r>
              <a:rPr lang="zh-CN" altLang="en-US" sz="2800" dirty="0" smtClean="0">
                <a:ln w="0"/>
                <a:effectLst>
                  <a:outerShdw blurRad="38100" dist="19050" dir="2700000" algn="tl" rotWithShape="0">
                    <a:schemeClr val="dk1">
                      <a:alpha val="40000"/>
                    </a:schemeClr>
                  </a:outerShdw>
                </a:effectLst>
              </a:rPr>
              <a:t>日期 </a:t>
            </a:r>
            <a:r>
              <a:rPr lang="en-US" altLang="zh-CN" sz="2800" dirty="0" smtClean="0">
                <a:ln w="0"/>
                <a:effectLst>
                  <a:outerShdw blurRad="38100" dist="19050" dir="2700000" algn="tl" rotWithShape="0">
                    <a:schemeClr val="dk1">
                      <a:alpha val="40000"/>
                    </a:schemeClr>
                  </a:outerShdw>
                </a:effectLst>
              </a:rPr>
              <a:t>:  </a:t>
            </a:r>
            <a:r>
              <a:rPr lang="en-US" altLang="zh-CN" sz="2800" dirty="0" smtClean="0">
                <a:ln w="0"/>
                <a:effectLst>
                  <a:outerShdw blurRad="38100" dist="19050" dir="2700000" algn="tl" rotWithShape="0">
                    <a:schemeClr val="dk1">
                      <a:alpha val="40000"/>
                    </a:schemeClr>
                  </a:outerShdw>
                </a:effectLst>
              </a:rPr>
              <a:t>2017</a:t>
            </a:r>
            <a:r>
              <a:rPr lang="zh-CN" altLang="en-US" sz="2800" dirty="0" smtClean="0">
                <a:ln w="0"/>
                <a:effectLst>
                  <a:outerShdw blurRad="38100" dist="19050" dir="2700000" algn="tl" rotWithShape="0">
                    <a:schemeClr val="dk1">
                      <a:alpha val="40000"/>
                    </a:schemeClr>
                  </a:outerShdw>
                </a:effectLst>
              </a:rPr>
              <a:t>年</a:t>
            </a:r>
            <a:r>
              <a:rPr lang="en-US" altLang="zh-CN" sz="2800" dirty="0" smtClean="0">
                <a:ln w="0"/>
                <a:effectLst>
                  <a:outerShdw blurRad="38100" dist="19050" dir="2700000" algn="tl" rotWithShape="0">
                    <a:schemeClr val="dk1">
                      <a:alpha val="40000"/>
                    </a:schemeClr>
                  </a:outerShdw>
                </a:effectLst>
              </a:rPr>
              <a:t>7</a:t>
            </a:r>
            <a:r>
              <a:rPr lang="zh-CN" altLang="en-US" sz="2800" dirty="0" smtClean="0">
                <a:ln w="0"/>
                <a:effectLst>
                  <a:outerShdw blurRad="38100" dist="19050" dir="2700000" algn="tl" rotWithShape="0">
                    <a:schemeClr val="dk1">
                      <a:alpha val="40000"/>
                    </a:schemeClr>
                  </a:outerShdw>
                </a:effectLst>
              </a:rPr>
              <a:t>月</a:t>
            </a:r>
            <a:r>
              <a:rPr lang="en-US" altLang="zh-CN" sz="2800" dirty="0">
                <a:ln w="0"/>
                <a:effectLst>
                  <a:outerShdw blurRad="38100" dist="19050" dir="2700000" algn="tl" rotWithShape="0">
                    <a:schemeClr val="dk1">
                      <a:alpha val="40000"/>
                    </a:schemeClr>
                  </a:outerShdw>
                </a:effectLst>
              </a:rPr>
              <a:t>4</a:t>
            </a:r>
            <a:r>
              <a:rPr lang="zh-CN" altLang="en-US" sz="2800" dirty="0" smtClean="0">
                <a:ln w="0"/>
                <a:effectLst>
                  <a:outerShdw blurRad="38100" dist="19050" dir="2700000" algn="tl" rotWithShape="0">
                    <a:schemeClr val="dk1">
                      <a:alpha val="40000"/>
                    </a:schemeClr>
                  </a:outerShdw>
                </a:effectLst>
              </a:rPr>
              <a:t>日</a:t>
            </a:r>
            <a:endParaRPr lang="zh-CN" altLang="en-US"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3926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10</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系统架构设计</a:t>
            </a:r>
          </a:p>
        </p:txBody>
      </p:sp>
      <p:pic>
        <p:nvPicPr>
          <p:cNvPr id="47" name="图片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846" y="1120879"/>
            <a:ext cx="7849449" cy="5600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内容占位符 2"/>
          <p:cNvSpPr txBox="1">
            <a:spLocks/>
          </p:cNvSpPr>
          <p:nvPr/>
        </p:nvSpPr>
        <p:spPr>
          <a:xfrm>
            <a:off x="267630" y="1406782"/>
            <a:ext cx="8229600" cy="464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smtClean="0"/>
              <a:t>定义并实现了</a:t>
            </a:r>
            <a:r>
              <a:rPr lang="zh-CN" altLang="zh-CN" sz="1800" dirty="0" smtClean="0"/>
              <a:t>跨域、跨站点</a:t>
            </a:r>
            <a:r>
              <a:rPr lang="zh-CN" altLang="en-US" sz="1800" dirty="0" smtClean="0"/>
              <a:t>事例</a:t>
            </a:r>
            <a:r>
              <a:rPr lang="zh-CN" altLang="zh-CN" sz="1800" dirty="0" smtClean="0"/>
              <a:t>数据访问接口</a:t>
            </a:r>
            <a:r>
              <a:rPr lang="zh-CN" altLang="en-US" sz="1800" dirty="0" smtClean="0"/>
              <a:t>。</a:t>
            </a:r>
            <a:endParaRPr lang="en-US" altLang="zh-CN" sz="1800" dirty="0" smtClean="0"/>
          </a:p>
          <a:p>
            <a:r>
              <a:rPr lang="zh-CN" altLang="zh-CN" sz="1800" dirty="0" smtClean="0"/>
              <a:t>实现远程数据透明访问</a:t>
            </a:r>
            <a:r>
              <a:rPr lang="zh-CN" altLang="en-US" sz="1800" dirty="0" smtClean="0"/>
              <a:t>。</a:t>
            </a:r>
            <a:endParaRPr lang="en-US" altLang="zh-CN" sz="1800" dirty="0" smtClean="0"/>
          </a:p>
          <a:p>
            <a:r>
              <a:rPr lang="zh-CN" altLang="zh-CN" sz="1800" dirty="0" smtClean="0"/>
              <a:t>支持</a:t>
            </a:r>
            <a:r>
              <a:rPr lang="zh-CN" altLang="en-US" sz="1800" dirty="0" smtClean="0"/>
              <a:t>跨域的</a:t>
            </a:r>
            <a:r>
              <a:rPr lang="zh-CN" altLang="zh-CN" sz="1800" dirty="0" smtClean="0"/>
              <a:t>数据查询、目录列表</a:t>
            </a:r>
            <a:r>
              <a:rPr lang="zh-CN" altLang="en-US" sz="1800" dirty="0" smtClean="0"/>
              <a:t>。</a:t>
            </a:r>
            <a:endParaRPr lang="en-US" altLang="zh-CN" sz="1800" dirty="0" smtClean="0"/>
          </a:p>
          <a:p>
            <a:r>
              <a:rPr lang="zh-CN" altLang="en-US" sz="1800" b="1" u="sng" dirty="0" smtClean="0"/>
              <a:t>目前</a:t>
            </a:r>
            <a:r>
              <a:rPr lang="zh-CN" altLang="en-US" sz="1800" dirty="0" smtClean="0"/>
              <a:t>已实现文件级别的跨域访问。</a:t>
            </a:r>
            <a:endParaRPr lang="en-US" altLang="zh-CN" sz="1800" dirty="0" smtClean="0"/>
          </a:p>
        </p:txBody>
      </p:sp>
    </p:spTree>
    <p:extLst>
      <p:ext uri="{BB962C8B-B14F-4D97-AF65-F5344CB8AC3E}">
        <p14:creationId xmlns:p14="http://schemas.microsoft.com/office/powerpoint/2010/main" val="2400908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11</a:t>
            </a:fld>
            <a:endParaRPr lang="zh-CN" altLang="en-US"/>
          </a:p>
        </p:txBody>
      </p:sp>
      <p:sp>
        <p:nvSpPr>
          <p:cNvPr id="3" name="文本框 2"/>
          <p:cNvSpPr txBox="1"/>
          <p:nvPr/>
        </p:nvSpPr>
        <p:spPr>
          <a:xfrm>
            <a:off x="267629" y="445307"/>
            <a:ext cx="5988027"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事例特征抽取与存储</a:t>
            </a:r>
            <a:endParaRPr lang="en-US" altLang="zh-CN" sz="4400" b="1" dirty="0">
              <a:effectLst>
                <a:outerShdw blurRad="38100" dist="38100" dir="2700000" algn="tl">
                  <a:srgbClr val="000000">
                    <a:alpha val="43137"/>
                  </a:srgbClr>
                </a:outerShdw>
              </a:effectLst>
              <a:latin typeface="+mj-ea"/>
              <a:ea typeface="+mj-ea"/>
            </a:endParaRPr>
          </a:p>
        </p:txBody>
      </p:sp>
      <p:grpSp>
        <p:nvGrpSpPr>
          <p:cNvPr id="6" name="组合 5"/>
          <p:cNvGrpSpPr/>
          <p:nvPr/>
        </p:nvGrpSpPr>
        <p:grpSpPr>
          <a:xfrm>
            <a:off x="377697" y="1369797"/>
            <a:ext cx="2382080" cy="4734557"/>
            <a:chOff x="247068" y="1340768"/>
            <a:chExt cx="2382080" cy="4734557"/>
          </a:xfrm>
        </p:grpSpPr>
        <p:grpSp>
          <p:nvGrpSpPr>
            <p:cNvPr id="7" name="组合 6"/>
            <p:cNvGrpSpPr/>
            <p:nvPr/>
          </p:nvGrpSpPr>
          <p:grpSpPr>
            <a:xfrm>
              <a:off x="296215" y="1721713"/>
              <a:ext cx="2332933" cy="4353612"/>
              <a:chOff x="275602" y="1844824"/>
              <a:chExt cx="2332933" cy="4353612"/>
            </a:xfrm>
          </p:grpSpPr>
          <p:sp>
            <p:nvSpPr>
              <p:cNvPr id="9" name="圆柱形 8"/>
              <p:cNvSpPr/>
              <p:nvPr/>
            </p:nvSpPr>
            <p:spPr>
              <a:xfrm>
                <a:off x="599697" y="3315850"/>
                <a:ext cx="1592378" cy="799452"/>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rPr>
                  <a:t>FileDB</a:t>
                </a:r>
                <a:endParaRPr lang="en-US" altLang="zh-CN" sz="1400" dirty="0" smtClean="0">
                  <a:solidFill>
                    <a:schemeClr val="tx1"/>
                  </a:solidFill>
                </a:endParaRPr>
              </a:p>
              <a:p>
                <a:pPr algn="ctr"/>
                <a:r>
                  <a:rPr lang="en-US" altLang="zh-CN" sz="1400" dirty="0" smtClean="0">
                    <a:solidFill>
                      <a:schemeClr val="tx1"/>
                    </a:solidFill>
                  </a:rPr>
                  <a:t>(</a:t>
                </a:r>
                <a:r>
                  <a:rPr lang="en-US" altLang="zh-CN" sz="1400" dirty="0" err="1" smtClean="0">
                    <a:solidFill>
                      <a:schemeClr val="tx1"/>
                    </a:solidFill>
                  </a:rPr>
                  <a:t>hbase</a:t>
                </a:r>
                <a:r>
                  <a:rPr lang="en-US" altLang="zh-CN" sz="1400" dirty="0" smtClean="0">
                    <a:solidFill>
                      <a:schemeClr val="tx1"/>
                    </a:solidFill>
                  </a:rPr>
                  <a:t>/RDMS)</a:t>
                </a:r>
                <a:endParaRPr lang="zh-CN" altLang="en-US" sz="1400" dirty="0">
                  <a:solidFill>
                    <a:schemeClr val="tx1"/>
                  </a:solidFill>
                </a:endParaRPr>
              </a:p>
            </p:txBody>
          </p:sp>
          <p:sp>
            <p:nvSpPr>
              <p:cNvPr id="10" name="圆柱形 9"/>
              <p:cNvSpPr/>
              <p:nvPr/>
            </p:nvSpPr>
            <p:spPr>
              <a:xfrm>
                <a:off x="535585" y="1844824"/>
                <a:ext cx="1592378" cy="7994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rPr>
                  <a:t>EventDB</a:t>
                </a:r>
                <a:endParaRPr lang="en-US" altLang="zh-CN" sz="1400" dirty="0" smtClean="0">
                  <a:solidFill>
                    <a:schemeClr val="tx1"/>
                  </a:solidFill>
                </a:endParaRPr>
              </a:p>
              <a:p>
                <a:pPr algn="ctr"/>
                <a:r>
                  <a:rPr lang="en-US" altLang="zh-CN" sz="1400" dirty="0" smtClean="0">
                    <a:solidFill>
                      <a:schemeClr val="tx1"/>
                    </a:solidFill>
                  </a:rPr>
                  <a:t>(</a:t>
                </a:r>
                <a:r>
                  <a:rPr lang="en-US" altLang="zh-CN" sz="1400" dirty="0" err="1" smtClean="0">
                    <a:solidFill>
                      <a:schemeClr val="tx1"/>
                    </a:solidFill>
                  </a:rPr>
                  <a:t>hbase</a:t>
                </a:r>
                <a:r>
                  <a:rPr lang="en-US" altLang="zh-CN" sz="1400" dirty="0" smtClean="0">
                    <a:solidFill>
                      <a:schemeClr val="tx1"/>
                    </a:solidFill>
                  </a:rPr>
                  <a:t>)</a:t>
                </a:r>
                <a:endParaRPr lang="zh-CN" altLang="en-US" sz="1400" dirty="0">
                  <a:solidFill>
                    <a:schemeClr val="tx1"/>
                  </a:solidFill>
                </a:endParaRPr>
              </a:p>
            </p:txBody>
          </p:sp>
          <p:grpSp>
            <p:nvGrpSpPr>
              <p:cNvPr id="11" name="组合 10"/>
              <p:cNvGrpSpPr/>
              <p:nvPr/>
            </p:nvGrpSpPr>
            <p:grpSpPr>
              <a:xfrm>
                <a:off x="275602" y="4717633"/>
                <a:ext cx="2332933" cy="1480803"/>
                <a:chOff x="1232877" y="4869160"/>
                <a:chExt cx="2332933" cy="1480803"/>
              </a:xfrm>
            </p:grpSpPr>
            <p:sp>
              <p:nvSpPr>
                <p:cNvPr id="14" name="矩形 13"/>
                <p:cNvSpPr/>
                <p:nvPr/>
              </p:nvSpPr>
              <p:spPr>
                <a:xfrm>
                  <a:off x="1363346" y="4869160"/>
                  <a:ext cx="1979629" cy="54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分布式文件系统</a:t>
                  </a:r>
                  <a:endParaRPr lang="zh-CN" altLang="en-US" sz="14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15" name="组合 14"/>
                <p:cNvGrpSpPr/>
                <p:nvPr/>
              </p:nvGrpSpPr>
              <p:grpSpPr>
                <a:xfrm>
                  <a:off x="1232877" y="5257860"/>
                  <a:ext cx="1189021" cy="1092103"/>
                  <a:chOff x="1232877" y="5257860"/>
                  <a:chExt cx="1189021" cy="1092103"/>
                </a:xfrm>
              </p:grpSpPr>
              <p:sp>
                <p:nvSpPr>
                  <p:cNvPr id="20" name="椭圆 19"/>
                  <p:cNvSpPr/>
                  <p:nvPr/>
                </p:nvSpPr>
                <p:spPr>
                  <a:xfrm>
                    <a:off x="1232877" y="5257860"/>
                    <a:ext cx="1189021" cy="109210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tx1"/>
                        </a:solidFill>
                      </a:rPr>
                      <a:t>事例文件</a:t>
                    </a:r>
                    <a:endParaRPr lang="en-US" altLang="zh-CN" sz="800" dirty="0" smtClean="0">
                      <a:solidFill>
                        <a:schemeClr val="tx1"/>
                      </a:solidFill>
                    </a:endParaRPr>
                  </a:p>
                  <a:p>
                    <a:pPr algn="ctr"/>
                    <a:r>
                      <a:rPr lang="en-US" altLang="zh-CN" sz="800" dirty="0" smtClean="0">
                        <a:solidFill>
                          <a:schemeClr val="tx1"/>
                        </a:solidFill>
                      </a:rPr>
                      <a:t>RAW, ESD/DST, </a:t>
                    </a:r>
                  </a:p>
                  <a:p>
                    <a:pPr algn="ctr"/>
                    <a:r>
                      <a:rPr lang="en-US" altLang="zh-CN" sz="800" dirty="0" smtClean="0">
                        <a:solidFill>
                          <a:schemeClr val="tx1"/>
                        </a:solidFill>
                      </a:rPr>
                      <a:t>AOD, </a:t>
                    </a:r>
                    <a:r>
                      <a:rPr lang="en-US" altLang="zh-CN" dirty="0" smtClean="0">
                        <a:solidFill>
                          <a:schemeClr val="tx1"/>
                        </a:solidFill>
                      </a:rPr>
                      <a:t> </a:t>
                    </a:r>
                    <a:endParaRPr lang="zh-CN" altLang="en-US" dirty="0"/>
                  </a:p>
                </p:txBody>
              </p:sp>
              <p:sp>
                <p:nvSpPr>
                  <p:cNvPr id="21" name="文本框 18"/>
                  <p:cNvSpPr txBox="1"/>
                  <p:nvPr/>
                </p:nvSpPr>
                <p:spPr>
                  <a:xfrm>
                    <a:off x="1556972" y="6103742"/>
                    <a:ext cx="569387" cy="246221"/>
                  </a:xfrm>
                  <a:prstGeom prst="rect">
                    <a:avLst/>
                  </a:prstGeom>
                  <a:noFill/>
                </p:spPr>
                <p:txBody>
                  <a:bodyPr wrap="none" rtlCol="0">
                    <a:spAutoFit/>
                  </a:bodyPr>
                  <a:lstStyle/>
                  <a:p>
                    <a:r>
                      <a:rPr lang="en-US" altLang="zh-CN" sz="1000" dirty="0" smtClean="0"/>
                      <a:t>Site A</a:t>
                    </a:r>
                    <a:endParaRPr lang="zh-CN" altLang="en-US" sz="1000" dirty="0"/>
                  </a:p>
                </p:txBody>
              </p:sp>
            </p:grpSp>
            <p:grpSp>
              <p:nvGrpSpPr>
                <p:cNvPr id="17" name="组合 16"/>
                <p:cNvGrpSpPr/>
                <p:nvPr/>
              </p:nvGrpSpPr>
              <p:grpSpPr>
                <a:xfrm>
                  <a:off x="2421898" y="5274053"/>
                  <a:ext cx="1143912" cy="1075910"/>
                  <a:chOff x="2421898" y="5274053"/>
                  <a:chExt cx="1143912" cy="1075910"/>
                </a:xfrm>
              </p:grpSpPr>
              <p:sp>
                <p:nvSpPr>
                  <p:cNvPr id="18" name="椭圆 17"/>
                  <p:cNvSpPr/>
                  <p:nvPr/>
                </p:nvSpPr>
                <p:spPr>
                  <a:xfrm>
                    <a:off x="2421898" y="5274053"/>
                    <a:ext cx="1143912" cy="107591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tx1"/>
                        </a:solidFill>
                      </a:rPr>
                      <a:t>事例文件</a:t>
                    </a:r>
                    <a:endParaRPr lang="en-US" altLang="zh-CN" sz="800" dirty="0" smtClean="0">
                      <a:solidFill>
                        <a:schemeClr val="tx1"/>
                      </a:solidFill>
                    </a:endParaRPr>
                  </a:p>
                  <a:p>
                    <a:pPr algn="ctr"/>
                    <a:r>
                      <a:rPr lang="en-US" altLang="zh-CN" sz="800" dirty="0" smtClean="0">
                        <a:solidFill>
                          <a:schemeClr val="tx1"/>
                        </a:solidFill>
                      </a:rPr>
                      <a:t>RAW, ESD/DST, </a:t>
                    </a:r>
                  </a:p>
                  <a:p>
                    <a:pPr algn="ctr"/>
                    <a:r>
                      <a:rPr lang="en-US" altLang="zh-CN" sz="800" dirty="0" smtClean="0">
                        <a:solidFill>
                          <a:schemeClr val="tx1"/>
                        </a:solidFill>
                      </a:rPr>
                      <a:t>AOD …</a:t>
                    </a:r>
                    <a:endParaRPr lang="zh-CN" altLang="en-US" sz="800" dirty="0"/>
                  </a:p>
                </p:txBody>
              </p:sp>
              <p:sp>
                <p:nvSpPr>
                  <p:cNvPr id="19" name="文本框 19"/>
                  <p:cNvSpPr txBox="1"/>
                  <p:nvPr/>
                </p:nvSpPr>
                <p:spPr>
                  <a:xfrm>
                    <a:off x="2724355" y="6103742"/>
                    <a:ext cx="643812" cy="246221"/>
                  </a:xfrm>
                  <a:prstGeom prst="rect">
                    <a:avLst/>
                  </a:prstGeom>
                  <a:noFill/>
                </p:spPr>
                <p:txBody>
                  <a:bodyPr wrap="square" rtlCol="0">
                    <a:spAutoFit/>
                  </a:bodyPr>
                  <a:lstStyle/>
                  <a:p>
                    <a:r>
                      <a:rPr lang="en-US" altLang="zh-CN" sz="1000" dirty="0" smtClean="0"/>
                      <a:t>Site B</a:t>
                    </a:r>
                    <a:endParaRPr lang="zh-CN" altLang="en-US" sz="1000" dirty="0"/>
                  </a:p>
                </p:txBody>
              </p:sp>
            </p:grpSp>
          </p:grpSp>
          <p:cxnSp>
            <p:nvCxnSpPr>
              <p:cNvPr id="12" name="直接箭头连接符 11"/>
              <p:cNvCxnSpPr>
                <a:stCxn id="14" idx="0"/>
              </p:cNvCxnSpPr>
              <p:nvPr/>
            </p:nvCxnSpPr>
            <p:spPr bwMode="auto">
              <a:xfrm flipV="1">
                <a:off x="1395886" y="4081271"/>
                <a:ext cx="0" cy="63636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flipH="1" flipV="1">
                <a:off x="1363828" y="2644276"/>
                <a:ext cx="1" cy="636363"/>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8" name="TextBox 7"/>
            <p:cNvSpPr txBox="1"/>
            <p:nvPr/>
          </p:nvSpPr>
          <p:spPr>
            <a:xfrm>
              <a:off x="247068" y="1340768"/>
              <a:ext cx="1682738" cy="369332"/>
            </a:xfrm>
            <a:prstGeom prst="rect">
              <a:avLst/>
            </a:prstGeom>
            <a:noFill/>
          </p:spPr>
          <p:txBody>
            <a:bodyPr wrap="square" rtlCol="0">
              <a:spAutoFit/>
            </a:bodyPr>
            <a:lstStyle/>
            <a:p>
              <a:r>
                <a:rPr lang="zh-CN" altLang="en-US" dirty="0" smtClean="0"/>
                <a:t>数据入库流程：</a:t>
              </a:r>
              <a:endParaRPr lang="zh-CN" altLang="en-US" dirty="0"/>
            </a:p>
          </p:txBody>
        </p:sp>
      </p:grpSp>
      <p:sp>
        <p:nvSpPr>
          <p:cNvPr id="22" name="矩形 21"/>
          <p:cNvSpPr/>
          <p:nvPr/>
        </p:nvSpPr>
        <p:spPr>
          <a:xfrm>
            <a:off x="3642095" y="1432231"/>
            <a:ext cx="7345220" cy="1200329"/>
          </a:xfrm>
          <a:prstGeom prst="rect">
            <a:avLst/>
          </a:prstGeom>
        </p:spPr>
        <p:txBody>
          <a:bodyPr wrap="square">
            <a:spAutoFit/>
          </a:bodyPr>
          <a:lstStyle/>
          <a:p>
            <a:pPr algn="just"/>
            <a:r>
              <a:rPr lang="zh-CN" altLang="en-US" dirty="0" smtClean="0"/>
              <a:t>    事例特征抽取模块：扫描实验数据存储系统，从中抽取出物理学家过滤事例的特征量，并保存到事例索引数据库中。</a:t>
            </a:r>
            <a:endParaRPr lang="en-US" altLang="zh-CN" dirty="0" smtClean="0"/>
          </a:p>
          <a:p>
            <a:pPr algn="just"/>
            <a:r>
              <a:rPr lang="zh-CN" altLang="en-US" dirty="0" smtClean="0"/>
              <a:t>    本</a:t>
            </a:r>
            <a:r>
              <a:rPr lang="zh-CN" altLang="en-US" dirty="0"/>
              <a:t>平台需要在</a:t>
            </a:r>
            <a:r>
              <a:rPr lang="zh-CN" altLang="en-US" b="1" dirty="0"/>
              <a:t>数据准备阶段</a:t>
            </a:r>
            <a:r>
              <a:rPr lang="zh-CN" altLang="en-US" dirty="0"/>
              <a:t>（</a:t>
            </a:r>
            <a:r>
              <a:rPr lang="zh-CN" altLang="en-US" dirty="0" smtClean="0"/>
              <a:t>即事例元数据由</a:t>
            </a:r>
            <a:r>
              <a:rPr lang="en-US" altLang="zh-CN" dirty="0"/>
              <a:t>DST</a:t>
            </a:r>
            <a:r>
              <a:rPr lang="zh-CN" altLang="en-US" dirty="0"/>
              <a:t>文件导入</a:t>
            </a:r>
            <a:r>
              <a:rPr lang="en-US" altLang="zh-CN" dirty="0" err="1"/>
              <a:t>HBase</a:t>
            </a:r>
            <a:r>
              <a:rPr lang="zh-CN" altLang="en-US" dirty="0"/>
              <a:t>数据库时）进行一系列的计算和数据重组工作，数据入库流程如</a:t>
            </a:r>
            <a:r>
              <a:rPr lang="zh-CN" altLang="en-US" dirty="0" smtClean="0"/>
              <a:t>图所</a:t>
            </a:r>
            <a:r>
              <a:rPr lang="zh-CN" altLang="en-US" dirty="0"/>
              <a:t>示</a:t>
            </a:r>
            <a:r>
              <a:rPr lang="zh-CN" altLang="en-US" dirty="0" smtClean="0"/>
              <a:t>。</a:t>
            </a:r>
            <a:endParaRPr lang="zh-CN" altLang="en-US" dirty="0"/>
          </a:p>
        </p:txBody>
      </p:sp>
      <p:sp>
        <p:nvSpPr>
          <p:cNvPr id="23" name="文本框 23"/>
          <p:cNvSpPr txBox="1"/>
          <p:nvPr/>
        </p:nvSpPr>
        <p:spPr>
          <a:xfrm>
            <a:off x="3642095" y="3282925"/>
            <a:ext cx="5265993" cy="1477328"/>
          </a:xfrm>
          <a:prstGeom prst="rect">
            <a:avLst/>
          </a:prstGeom>
          <a:noFill/>
        </p:spPr>
        <p:txBody>
          <a:bodyPr wrap="none" rtlCol="0">
            <a:spAutoFit/>
          </a:bodyPr>
          <a:lstStyle/>
          <a:p>
            <a:r>
              <a:rPr lang="en-US" altLang="zh-CN" dirty="0" smtClean="0"/>
              <a:t> </a:t>
            </a:r>
            <a:r>
              <a:rPr lang="en-US" altLang="zh-CN" b="1" dirty="0" err="1" smtClean="0"/>
              <a:t>EventDB</a:t>
            </a:r>
            <a:r>
              <a:rPr lang="en-US" altLang="zh-CN" b="1" dirty="0" smtClean="0"/>
              <a:t>:</a:t>
            </a:r>
          </a:p>
          <a:p>
            <a:pPr marL="342900" indent="-342900">
              <a:buAutoNum type="arabicParenR"/>
            </a:pPr>
            <a:r>
              <a:rPr lang="zh-CN" altLang="en-US" dirty="0" smtClean="0"/>
              <a:t>事例基本信息：</a:t>
            </a:r>
            <a:r>
              <a:rPr lang="en-US" altLang="zh-CN" dirty="0" err="1" smtClean="0"/>
              <a:t>RunID</a:t>
            </a:r>
            <a:r>
              <a:rPr lang="en-US" altLang="zh-CN" dirty="0" smtClean="0"/>
              <a:t>, </a:t>
            </a:r>
            <a:r>
              <a:rPr lang="en-US" altLang="zh-CN" dirty="0" err="1" smtClean="0"/>
              <a:t>EventID,FileID,VersionID</a:t>
            </a:r>
            <a:r>
              <a:rPr lang="en-US" altLang="zh-CN" dirty="0" smtClean="0"/>
              <a:t> …</a:t>
            </a:r>
            <a:endParaRPr lang="en-US" altLang="zh-CN" dirty="0"/>
          </a:p>
          <a:p>
            <a:pPr marL="342900" indent="-342900">
              <a:buAutoNum type="arabicParenR"/>
            </a:pPr>
            <a:r>
              <a:rPr lang="zh-CN" altLang="en-US" dirty="0" smtClean="0"/>
              <a:t>物理</a:t>
            </a:r>
            <a:r>
              <a:rPr lang="zh-CN" altLang="en-US" dirty="0"/>
              <a:t>意义</a:t>
            </a:r>
            <a:r>
              <a:rPr lang="zh-CN" altLang="en-US" dirty="0" smtClean="0"/>
              <a:t>：</a:t>
            </a:r>
            <a:r>
              <a:rPr lang="en-US" altLang="zh-CN" dirty="0" smtClean="0"/>
              <a:t>TAG</a:t>
            </a:r>
          </a:p>
          <a:p>
            <a:pPr marL="342900" indent="-342900">
              <a:buAutoNum type="arabicParenR"/>
            </a:pPr>
            <a:r>
              <a:rPr lang="zh-CN" altLang="en-US" dirty="0" smtClean="0"/>
              <a:t>由实验组定义</a:t>
            </a:r>
            <a:r>
              <a:rPr lang="en-US" altLang="zh-CN" dirty="0" smtClean="0"/>
              <a:t>TAG</a:t>
            </a:r>
            <a:r>
              <a:rPr lang="zh-CN" altLang="en-US" dirty="0" smtClean="0"/>
              <a:t>组成</a:t>
            </a:r>
            <a:endParaRPr lang="en-US" altLang="zh-CN" dirty="0" smtClean="0"/>
          </a:p>
          <a:p>
            <a:pPr marL="342900" indent="-342900">
              <a:buAutoNum type="arabicParenR"/>
            </a:pPr>
            <a:r>
              <a:rPr lang="zh-CN" altLang="en-US" dirty="0" smtClean="0"/>
              <a:t>数据库建立多维索引，引入</a:t>
            </a:r>
            <a:r>
              <a:rPr lang="en-US" altLang="zh-CN" dirty="0" smtClean="0"/>
              <a:t>TAGSET</a:t>
            </a:r>
            <a:endParaRPr lang="en-US" altLang="zh-CN" dirty="0"/>
          </a:p>
        </p:txBody>
      </p:sp>
      <p:sp>
        <p:nvSpPr>
          <p:cNvPr id="24" name="文本框 26"/>
          <p:cNvSpPr txBox="1"/>
          <p:nvPr/>
        </p:nvSpPr>
        <p:spPr>
          <a:xfrm>
            <a:off x="3642095" y="4958137"/>
            <a:ext cx="7404405" cy="1200329"/>
          </a:xfrm>
          <a:prstGeom prst="rect">
            <a:avLst/>
          </a:prstGeom>
          <a:noFill/>
        </p:spPr>
        <p:txBody>
          <a:bodyPr wrap="square" rtlCol="0">
            <a:spAutoFit/>
          </a:bodyPr>
          <a:lstStyle/>
          <a:p>
            <a:r>
              <a:rPr lang="en-US" altLang="zh-CN" sz="1400" b="1" dirty="0" smtClean="0"/>
              <a:t> </a:t>
            </a:r>
            <a:r>
              <a:rPr lang="en-US" altLang="zh-CN" b="1" dirty="0" err="1" smtClean="0"/>
              <a:t>FileDB</a:t>
            </a:r>
            <a:r>
              <a:rPr lang="zh-CN" altLang="en-US" b="1" dirty="0" smtClean="0"/>
              <a:t>：</a:t>
            </a:r>
            <a:endParaRPr lang="en-US" altLang="zh-CN" b="1" dirty="0" smtClean="0"/>
          </a:p>
          <a:p>
            <a:r>
              <a:rPr lang="zh-CN" altLang="en-US" dirty="0" smtClean="0"/>
              <a:t>记录</a:t>
            </a:r>
            <a:r>
              <a:rPr lang="zh-CN" altLang="en-US" dirty="0"/>
              <a:t>文件逻辑名（</a:t>
            </a:r>
            <a:r>
              <a:rPr lang="en-US" altLang="zh-CN" dirty="0"/>
              <a:t>UUID</a:t>
            </a:r>
            <a:r>
              <a:rPr lang="zh-CN" altLang="en-US" dirty="0"/>
              <a:t>）与物理名（</a:t>
            </a:r>
            <a:r>
              <a:rPr lang="en-US" altLang="zh-CN" dirty="0" err="1"/>
              <a:t>Site:PATH</a:t>
            </a:r>
            <a:r>
              <a:rPr lang="zh-CN" altLang="en-US" dirty="0"/>
              <a:t>）的对应</a:t>
            </a:r>
            <a:r>
              <a:rPr lang="zh-CN" altLang="en-US" dirty="0" smtClean="0"/>
              <a:t>关系</a:t>
            </a:r>
            <a:endParaRPr lang="en-US" altLang="zh-CN" dirty="0" smtClean="0"/>
          </a:p>
          <a:p>
            <a:pPr marL="342900" indent="-342900">
              <a:buAutoNum type="arabicParenR"/>
            </a:pPr>
            <a:r>
              <a:rPr lang="zh-CN" altLang="en-US" dirty="0" smtClean="0"/>
              <a:t>文件基本信息：</a:t>
            </a:r>
            <a:r>
              <a:rPr lang="en-US" altLang="zh-CN" dirty="0" err="1" smtClean="0"/>
              <a:t>FileID</a:t>
            </a:r>
            <a:r>
              <a:rPr lang="zh-CN" altLang="en-US" dirty="0" smtClean="0"/>
              <a:t>，</a:t>
            </a:r>
            <a:r>
              <a:rPr lang="en-US" altLang="zh-CN" dirty="0" smtClean="0"/>
              <a:t>SITE</a:t>
            </a:r>
            <a:r>
              <a:rPr lang="zh-CN" altLang="en-US" dirty="0" smtClean="0"/>
              <a:t>，</a:t>
            </a:r>
            <a:r>
              <a:rPr lang="en-US" altLang="zh-CN" dirty="0" smtClean="0"/>
              <a:t>PATH</a:t>
            </a:r>
            <a:endParaRPr lang="en-US" altLang="zh-CN" dirty="0"/>
          </a:p>
          <a:p>
            <a:pPr marL="342900" indent="-342900">
              <a:buAutoNum type="arabicParenR"/>
            </a:pPr>
            <a:r>
              <a:rPr lang="zh-CN" altLang="en-US" dirty="0" smtClean="0"/>
              <a:t>扫描已有</a:t>
            </a:r>
            <a:r>
              <a:rPr lang="en-US" altLang="zh-CN" dirty="0" smtClean="0"/>
              <a:t>DST</a:t>
            </a:r>
            <a:r>
              <a:rPr lang="zh-CN" altLang="en-US" dirty="0" smtClean="0"/>
              <a:t>等文件或重建完成后产生。</a:t>
            </a:r>
            <a:endParaRPr lang="en-US" altLang="zh-CN" dirty="0"/>
          </a:p>
        </p:txBody>
      </p:sp>
    </p:spTree>
    <p:extLst>
      <p:ext uri="{BB962C8B-B14F-4D97-AF65-F5344CB8AC3E}">
        <p14:creationId xmlns:p14="http://schemas.microsoft.com/office/powerpoint/2010/main" val="3710434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12</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smtClean="0">
                <a:effectLst>
                  <a:outerShdw blurRad="38100" dist="38100" dir="2700000" algn="tl">
                    <a:srgbClr val="000000">
                      <a:alpha val="43137"/>
                    </a:srgbClr>
                  </a:outerShdw>
                </a:effectLst>
                <a:latin typeface="+mj-ea"/>
                <a:ea typeface="+mj-ea"/>
              </a:rPr>
              <a:t>EventDB</a:t>
            </a:r>
            <a:endParaRPr lang="en-US" altLang="zh-CN" sz="4400" b="1" dirty="0">
              <a:effectLst>
                <a:outerShdw blurRad="38100" dist="38100" dir="2700000" algn="tl">
                  <a:srgbClr val="000000">
                    <a:alpha val="43137"/>
                  </a:srgbClr>
                </a:outerShdw>
              </a:effectLst>
              <a:latin typeface="+mj-ea"/>
              <a:ea typeface="+mj-ea"/>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363" y="1933436"/>
            <a:ext cx="8429625" cy="2209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矩形 4"/>
          <p:cNvSpPr/>
          <p:nvPr/>
        </p:nvSpPr>
        <p:spPr>
          <a:xfrm>
            <a:off x="267629" y="1287105"/>
            <a:ext cx="4801314" cy="646331"/>
          </a:xfrm>
          <a:prstGeom prst="rect">
            <a:avLst/>
          </a:prstGeom>
        </p:spPr>
        <p:txBody>
          <a:bodyPr wrap="none">
            <a:spAutoFit/>
          </a:bodyPr>
          <a:lstStyle/>
          <a:p>
            <a:r>
              <a:rPr lang="zh-CN" altLang="en-US" sz="3600" dirty="0"/>
              <a:t>事例特征索引示例图：</a:t>
            </a:r>
            <a:endParaRPr lang="en-US" altLang="zh-CN" sz="3600" dirty="0"/>
          </a:p>
        </p:txBody>
      </p:sp>
      <p:sp>
        <p:nvSpPr>
          <p:cNvPr id="26" name="矩形 25"/>
          <p:cNvSpPr/>
          <p:nvPr/>
        </p:nvSpPr>
        <p:spPr>
          <a:xfrm>
            <a:off x="267629" y="4451419"/>
            <a:ext cx="9485257" cy="1477328"/>
          </a:xfrm>
          <a:prstGeom prst="rect">
            <a:avLst/>
          </a:prstGeom>
        </p:spPr>
        <p:txBody>
          <a:bodyPr wrap="square">
            <a:spAutoFit/>
          </a:bodyPr>
          <a:lstStyle/>
          <a:p>
            <a:pPr marL="285750" indent="-285750">
              <a:buFont typeface="Wingdings" panose="05000000000000000000" pitchFamily="2" charset="2"/>
              <a:buChar char="Ø"/>
            </a:pPr>
            <a:r>
              <a:rPr lang="en-US" altLang="zh-CN" dirty="0" err="1"/>
              <a:t>Hbase</a:t>
            </a:r>
            <a:r>
              <a:rPr lang="zh-CN" altLang="en-US" dirty="0"/>
              <a:t>主键采用按字典序排序的索引结构，通常缓存在内存中，有很好的查询效率</a:t>
            </a:r>
            <a:r>
              <a:rPr lang="zh-CN" altLang="en-US" dirty="0" smtClean="0"/>
              <a:t>。</a:t>
            </a: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en-US" altLang="zh-CN" dirty="0" err="1" smtClean="0"/>
              <a:t>Hbase</a:t>
            </a:r>
            <a:r>
              <a:rPr lang="zh-CN" altLang="en-US" dirty="0"/>
              <a:t>的</a:t>
            </a:r>
            <a:r>
              <a:rPr lang="en-US" altLang="zh-CN" dirty="0" err="1"/>
              <a:t>Rowkey</a:t>
            </a:r>
            <a:r>
              <a:rPr lang="en-US" altLang="zh-CN" dirty="0"/>
              <a:t>:</a:t>
            </a:r>
            <a:r>
              <a:rPr lang="zh-CN" altLang="en-US" dirty="0"/>
              <a:t>事例的属性名及其具体值编码。支持二分查找</a:t>
            </a:r>
            <a:r>
              <a:rPr lang="zh-CN" altLang="en-US" dirty="0" smtClean="0"/>
              <a:t>。</a:t>
            </a:r>
            <a:r>
              <a:rPr lang="en-US" altLang="zh-CN" dirty="0" smtClean="0"/>
              <a:t/>
            </a:r>
            <a:br>
              <a:rPr lang="en-US" altLang="zh-CN" dirty="0" smtClean="0"/>
            </a:br>
            <a:endParaRPr lang="en-US" altLang="zh-CN" dirty="0"/>
          </a:p>
          <a:p>
            <a:pPr marL="285750" indent="-285750">
              <a:buFont typeface="Wingdings" panose="05000000000000000000" pitchFamily="2" charset="2"/>
              <a:buChar char="Ø"/>
            </a:pPr>
            <a:r>
              <a:rPr lang="zh-CN" altLang="en-US" dirty="0"/>
              <a:t>进行查询条件归并。满足同一条件的所有事例信息可以在一次查询中返回</a:t>
            </a:r>
            <a:endParaRPr lang="en-US" altLang="zh-CN" dirty="0"/>
          </a:p>
        </p:txBody>
      </p:sp>
    </p:spTree>
    <p:extLst>
      <p:ext uri="{BB962C8B-B14F-4D97-AF65-F5344CB8AC3E}">
        <p14:creationId xmlns:p14="http://schemas.microsoft.com/office/powerpoint/2010/main" val="1652169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13</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smtClean="0">
                <a:effectLst>
                  <a:outerShdw blurRad="38100" dist="38100" dir="2700000" algn="tl">
                    <a:srgbClr val="000000">
                      <a:alpha val="43137"/>
                    </a:srgbClr>
                  </a:outerShdw>
                </a:effectLst>
                <a:latin typeface="+mj-ea"/>
                <a:ea typeface="+mj-ea"/>
              </a:rPr>
              <a:t>EventDB</a:t>
            </a:r>
            <a:endParaRPr lang="en-US" altLang="zh-CN" sz="4400" b="1" dirty="0">
              <a:effectLst>
                <a:outerShdw blurRad="38100" dist="38100" dir="2700000" algn="tl">
                  <a:srgbClr val="000000">
                    <a:alpha val="43137"/>
                  </a:srgbClr>
                </a:outerShdw>
              </a:effectLst>
              <a:latin typeface="+mj-ea"/>
              <a:ea typeface="+mj-ea"/>
            </a:endParaRPr>
          </a:p>
        </p:txBody>
      </p:sp>
      <p:pic>
        <p:nvPicPr>
          <p:cNvPr id="9" name="Picture 2" descr="C:\Users\zwjai\AppData\Roaming\Foxmail7\Temp-687288-20170515085718\332F3301@F931AD3(05-15-15-51-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121" y="1738498"/>
            <a:ext cx="7769081" cy="108501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内容占位符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495" y="2908292"/>
            <a:ext cx="4574333" cy="2974992"/>
          </a:xfrm>
          <a:prstGeom prst="rect">
            <a:avLst/>
          </a:prstGeom>
        </p:spPr>
      </p:pic>
      <p:sp>
        <p:nvSpPr>
          <p:cNvPr id="7" name="椭圆形标注 6"/>
          <p:cNvSpPr/>
          <p:nvPr/>
        </p:nvSpPr>
        <p:spPr>
          <a:xfrm rot="4955162">
            <a:off x="8042267" y="2377292"/>
            <a:ext cx="2157429" cy="449642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矩形 5"/>
          <p:cNvSpPr/>
          <p:nvPr/>
        </p:nvSpPr>
        <p:spPr>
          <a:xfrm>
            <a:off x="6872514" y="4302338"/>
            <a:ext cx="6096000" cy="646331"/>
          </a:xfrm>
          <a:prstGeom prst="rect">
            <a:avLst/>
          </a:prstGeom>
        </p:spPr>
        <p:txBody>
          <a:bodyPr>
            <a:spAutoFit/>
          </a:bodyPr>
          <a:lstStyle/>
          <a:p>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、事例获取速度超过</a:t>
            </a:r>
            <a:r>
              <a:rPr lang="en-US" altLang="zh-CN" dirty="0">
                <a:latin typeface="黑体" panose="02010609060101010101" pitchFamily="49" charset="-122"/>
                <a:ea typeface="黑体" panose="02010609060101010101" pitchFamily="49" charset="-122"/>
              </a:rPr>
              <a:t>25W/s</a:t>
            </a:r>
            <a:r>
              <a:rPr lang="zh-CN" altLang="en-US"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、等值条件下性能最高提升近</a:t>
            </a:r>
            <a:r>
              <a:rPr lang="en-US" altLang="zh-CN" dirty="0">
                <a:latin typeface="黑体" panose="02010609060101010101" pitchFamily="49" charset="-122"/>
                <a:ea typeface="黑体" panose="02010609060101010101" pitchFamily="49" charset="-122"/>
              </a:rPr>
              <a:t>7</a:t>
            </a:r>
            <a:r>
              <a:rPr lang="zh-CN" altLang="en-US" dirty="0">
                <a:latin typeface="黑体" panose="02010609060101010101" pitchFamily="49" charset="-122"/>
                <a:ea typeface="黑体" panose="02010609060101010101" pitchFamily="49" charset="-122"/>
              </a:rPr>
              <a:t>倍的性能。</a:t>
            </a:r>
          </a:p>
        </p:txBody>
      </p:sp>
    </p:spTree>
    <p:extLst>
      <p:ext uri="{BB962C8B-B14F-4D97-AF65-F5344CB8AC3E}">
        <p14:creationId xmlns:p14="http://schemas.microsoft.com/office/powerpoint/2010/main" val="10589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14</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smtClean="0">
                <a:effectLst>
                  <a:outerShdw blurRad="38100" dist="38100" dir="2700000" algn="tl">
                    <a:srgbClr val="000000">
                      <a:alpha val="43137"/>
                    </a:srgbClr>
                  </a:outerShdw>
                </a:effectLst>
                <a:latin typeface="+mj-ea"/>
                <a:ea typeface="+mj-ea"/>
              </a:rPr>
              <a:t>TransferD</a:t>
            </a:r>
            <a:endParaRPr lang="en-US" altLang="zh-CN" sz="4400" b="1" dirty="0">
              <a:effectLst>
                <a:outerShdw blurRad="38100" dist="38100" dir="2700000" algn="tl">
                  <a:srgbClr val="000000">
                    <a:alpha val="43137"/>
                  </a:srgbClr>
                </a:outerShdw>
              </a:effectLst>
              <a:latin typeface="+mj-ea"/>
              <a:ea typeface="+mj-ea"/>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481" y="1297179"/>
            <a:ext cx="7350968" cy="31763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TextBox 20"/>
          <p:cNvSpPr txBox="1"/>
          <p:nvPr/>
        </p:nvSpPr>
        <p:spPr>
          <a:xfrm>
            <a:off x="459281" y="4546040"/>
            <a:ext cx="11117368" cy="2585323"/>
          </a:xfrm>
          <a:prstGeom prst="rect">
            <a:avLst/>
          </a:prstGeom>
          <a:noFill/>
        </p:spPr>
        <p:txBody>
          <a:bodyPr wrap="square" rtlCol="0">
            <a:spAutoFit/>
          </a:bodyPr>
          <a:lstStyle/>
          <a:p>
            <a:pPr marL="342900" indent="-342900" fontAlgn="base">
              <a:spcBef>
                <a:spcPct val="20000"/>
              </a:spcBef>
              <a:spcAft>
                <a:spcPct val="0"/>
              </a:spcAft>
              <a:buClr>
                <a:srgbClr val="2CA3C8"/>
              </a:buClr>
              <a:buFont typeface="Wingdings" panose="05000000000000000000" pitchFamily="2" charset="2"/>
              <a:buChar char="v"/>
            </a:pPr>
            <a:r>
              <a:rPr lang="zh-CN" altLang="en-US" b="1" dirty="0" smtClean="0"/>
              <a:t>基于</a:t>
            </a:r>
            <a:r>
              <a:rPr lang="en-US" altLang="zh-CN" b="1" dirty="0" smtClean="0"/>
              <a:t>tornado</a:t>
            </a:r>
            <a:r>
              <a:rPr lang="zh-CN" altLang="en-US" b="1" dirty="0" smtClean="0"/>
              <a:t>的通用数据传输</a:t>
            </a:r>
            <a:r>
              <a:rPr lang="en-US" altLang="zh-CN" b="1" dirty="0"/>
              <a:t>.</a:t>
            </a:r>
            <a:r>
              <a:rPr lang="en-US" altLang="zh-CN" dirty="0" smtClean="0"/>
              <a:t>Tornado</a:t>
            </a:r>
            <a:r>
              <a:rPr lang="zh-CN" altLang="en-US" dirty="0" smtClean="0"/>
              <a:t>是</a:t>
            </a:r>
            <a:r>
              <a:rPr lang="en-US" altLang="zh-CN" dirty="0" err="1" smtClean="0"/>
              <a:t>FriendFeed</a:t>
            </a:r>
            <a:r>
              <a:rPr lang="zh-CN" altLang="en-US" dirty="0" smtClean="0"/>
              <a:t>使用的可扩展的非阻塞式</a:t>
            </a:r>
            <a:r>
              <a:rPr lang="en-US" altLang="zh-CN" dirty="0" smtClean="0"/>
              <a:t>web </a:t>
            </a:r>
            <a:r>
              <a:rPr lang="zh-CN" altLang="en-US" dirty="0" smtClean="0"/>
              <a:t>服务器及其相关工具的开源版本，是属于</a:t>
            </a:r>
            <a:r>
              <a:rPr lang="en-US" altLang="zh-CN" dirty="0" err="1" smtClean="0"/>
              <a:t>facebook</a:t>
            </a:r>
            <a:r>
              <a:rPr lang="zh-CN" altLang="en-US" dirty="0" smtClean="0"/>
              <a:t>的一个开源项目。</a:t>
            </a:r>
            <a:r>
              <a:rPr lang="en-US" altLang="zh-CN" dirty="0" smtClean="0"/>
              <a:t>Tornado </a:t>
            </a:r>
            <a:r>
              <a:rPr lang="zh-CN" altLang="en-US" dirty="0" smtClean="0"/>
              <a:t>和现在的主流 </a:t>
            </a:r>
            <a:r>
              <a:rPr lang="en-US" altLang="zh-CN" dirty="0" smtClean="0"/>
              <a:t>Web </a:t>
            </a:r>
            <a:r>
              <a:rPr lang="zh-CN" altLang="en-US" dirty="0" smtClean="0"/>
              <a:t>服务器框架有着明显的区别：它是非阻塞式服务器，而且速度相当快。得利于其非阻塞的方式和对 </a:t>
            </a:r>
            <a:r>
              <a:rPr lang="en-US" altLang="zh-CN" dirty="0" err="1" smtClean="0"/>
              <a:t>epoll</a:t>
            </a:r>
            <a:r>
              <a:rPr lang="en-US" altLang="zh-CN" dirty="0" smtClean="0"/>
              <a:t> </a:t>
            </a:r>
            <a:r>
              <a:rPr lang="zh-CN" altLang="en-US" dirty="0" smtClean="0"/>
              <a:t>的运用，</a:t>
            </a:r>
            <a:r>
              <a:rPr lang="en-US" altLang="zh-CN" dirty="0" smtClean="0"/>
              <a:t>Tornado </a:t>
            </a:r>
            <a:r>
              <a:rPr lang="zh-CN" altLang="en-US" dirty="0" smtClean="0"/>
              <a:t>每秒可以处理数以千计的连接。</a:t>
            </a:r>
            <a:endParaRPr lang="en-US" altLang="zh-CN" dirty="0" smtClean="0"/>
          </a:p>
          <a:p>
            <a:pPr marL="342900" indent="-342900" fontAlgn="base">
              <a:spcBef>
                <a:spcPct val="20000"/>
              </a:spcBef>
              <a:spcAft>
                <a:spcPct val="0"/>
              </a:spcAft>
              <a:buClr>
                <a:srgbClr val="2CA3C8"/>
              </a:buClr>
              <a:buFont typeface="Wingdings" panose="05000000000000000000" pitchFamily="2" charset="2"/>
              <a:buChar char="v"/>
            </a:pPr>
            <a:endParaRPr lang="en-US" altLang="zh-CN" b="1" dirty="0"/>
          </a:p>
          <a:p>
            <a:pPr marL="342900" indent="-342900" fontAlgn="base">
              <a:spcBef>
                <a:spcPct val="20000"/>
              </a:spcBef>
              <a:spcAft>
                <a:spcPct val="0"/>
              </a:spcAft>
              <a:buClr>
                <a:srgbClr val="2CA3C8"/>
              </a:buClr>
              <a:buFont typeface="Wingdings" panose="05000000000000000000" pitchFamily="2" charset="2"/>
              <a:buChar char="v"/>
            </a:pPr>
            <a:r>
              <a:rPr lang="zh-CN" altLang="en-US" b="1" dirty="0" smtClean="0"/>
              <a:t>平台使用</a:t>
            </a:r>
            <a:r>
              <a:rPr lang="en-US" altLang="zh-CN" b="1" dirty="0" err="1" smtClean="0"/>
              <a:t>nginx</a:t>
            </a:r>
            <a:r>
              <a:rPr lang="zh-CN" altLang="en-US" b="1" dirty="0" smtClean="0"/>
              <a:t>提供负载均衡、反向代理服务</a:t>
            </a:r>
            <a:r>
              <a:rPr lang="zh-CN" altLang="en-US" dirty="0" smtClean="0"/>
              <a:t>，在后端服务器上可以部署多个</a:t>
            </a:r>
            <a:r>
              <a:rPr lang="en-US" altLang="zh-CN" dirty="0" smtClean="0"/>
              <a:t>Tornado</a:t>
            </a:r>
            <a:r>
              <a:rPr lang="zh-CN" altLang="en-US" dirty="0" smtClean="0"/>
              <a:t>实例。</a:t>
            </a:r>
            <a:r>
              <a:rPr lang="zh-CN" altLang="en-US" b="1" dirty="0" smtClean="0"/>
              <a:t>通过</a:t>
            </a:r>
            <a:r>
              <a:rPr lang="en-US" altLang="zh-CN" b="1" dirty="0" smtClean="0"/>
              <a:t>Supervisor</a:t>
            </a:r>
            <a:r>
              <a:rPr lang="zh-CN" altLang="en-US" b="1" dirty="0" smtClean="0"/>
              <a:t>控制</a:t>
            </a:r>
            <a:r>
              <a:rPr lang="en-US" altLang="zh-CN" b="1" dirty="0" smtClean="0"/>
              <a:t>Tornado app</a:t>
            </a:r>
            <a:r>
              <a:rPr lang="zh-CN" altLang="en-US" dirty="0" smtClean="0"/>
              <a:t>，然后再通过</a:t>
            </a:r>
            <a:r>
              <a:rPr lang="en-US" altLang="zh-CN" dirty="0" err="1" smtClean="0"/>
              <a:t>nginx</a:t>
            </a:r>
            <a:r>
              <a:rPr lang="zh-CN" altLang="en-US" dirty="0" smtClean="0"/>
              <a:t>对</a:t>
            </a:r>
            <a:r>
              <a:rPr lang="en-US" altLang="zh-CN" dirty="0" smtClean="0"/>
              <a:t>Tornado</a:t>
            </a:r>
            <a:r>
              <a:rPr lang="zh-CN" altLang="en-US" dirty="0" smtClean="0"/>
              <a:t>的输出进行反向代理。</a:t>
            </a:r>
          </a:p>
          <a:p>
            <a:pPr marL="342900" lvl="0" indent="-342900" fontAlgn="base">
              <a:spcBef>
                <a:spcPct val="20000"/>
              </a:spcBef>
              <a:spcAft>
                <a:spcPct val="0"/>
              </a:spcAft>
              <a:buClr>
                <a:srgbClr val="2CA3C8"/>
              </a:buClr>
              <a:buFont typeface="Wingdings" panose="05000000000000000000" pitchFamily="2" charset="2"/>
              <a:buChar char="v"/>
            </a:pPr>
            <a:endParaRPr lang="en-US" altLang="zh-CN" sz="2400" dirty="0">
              <a:solidFill>
                <a:srgbClr val="1D528D"/>
              </a:solidFill>
            </a:endParaRPr>
          </a:p>
        </p:txBody>
      </p:sp>
    </p:spTree>
    <p:extLst>
      <p:ext uri="{BB962C8B-B14F-4D97-AF65-F5344CB8AC3E}">
        <p14:creationId xmlns:p14="http://schemas.microsoft.com/office/powerpoint/2010/main" val="1501171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15</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a:effectLst>
                  <a:outerShdw blurRad="38100" dist="38100" dir="2700000" algn="tl">
                    <a:srgbClr val="000000">
                      <a:alpha val="43137"/>
                    </a:srgbClr>
                  </a:outerShdw>
                </a:effectLst>
                <a:latin typeface="+mj-ea"/>
              </a:rPr>
              <a:t>TransferD</a:t>
            </a:r>
            <a:endParaRPr lang="en-US" altLang="zh-CN" sz="4400" b="1" dirty="0">
              <a:effectLst>
                <a:outerShdw blurRad="38100" dist="38100" dir="2700000" algn="tl">
                  <a:srgbClr val="000000">
                    <a:alpha val="43137"/>
                  </a:srgbClr>
                </a:outerShdw>
              </a:effectLst>
              <a:latin typeface="+mj-ea"/>
              <a:ea typeface="+mj-ea"/>
            </a:endParaRPr>
          </a:p>
        </p:txBody>
      </p:sp>
      <p:sp>
        <p:nvSpPr>
          <p:cNvPr id="11" name="矩形 10"/>
          <p:cNvSpPr/>
          <p:nvPr/>
        </p:nvSpPr>
        <p:spPr>
          <a:xfrm>
            <a:off x="395535" y="1340768"/>
            <a:ext cx="11388148" cy="2031325"/>
          </a:xfrm>
          <a:prstGeom prst="rect">
            <a:avLst/>
          </a:prstGeom>
        </p:spPr>
        <p:txBody>
          <a:bodyPr wrap="square">
            <a:spAutoFit/>
          </a:bodyPr>
          <a:lstStyle/>
          <a:p>
            <a:pPr fontAlgn="base"/>
            <a:r>
              <a:rPr lang="zh-CN" altLang="en-US" sz="3600" dirty="0" smtClean="0"/>
              <a:t>针对该平台，对</a:t>
            </a:r>
            <a:r>
              <a:rPr lang="en-US" altLang="zh-CN" sz="3600" dirty="0" smtClean="0"/>
              <a:t>tornado</a:t>
            </a:r>
            <a:r>
              <a:rPr lang="zh-CN" altLang="en-US" sz="3600" dirty="0" smtClean="0"/>
              <a:t>的架构进行改良</a:t>
            </a:r>
            <a:r>
              <a:rPr lang="en-US" altLang="zh-CN" sz="3600" dirty="0" smtClean="0"/>
              <a:t>,</a:t>
            </a:r>
            <a:r>
              <a:rPr lang="zh-CN" altLang="en-US" sz="3600" dirty="0" smtClean="0"/>
              <a:t>框架为：</a:t>
            </a:r>
            <a:endParaRPr lang="en-US" altLang="zh-CN" dirty="0" smtClean="0"/>
          </a:p>
          <a:p>
            <a:pPr fontAlgn="base"/>
            <a:endParaRPr lang="en-US" altLang="zh-CN" dirty="0" smtClean="0"/>
          </a:p>
          <a:p>
            <a:pPr fontAlgn="base"/>
            <a:r>
              <a:rPr lang="en-US" altLang="zh-CN" dirty="0" smtClean="0"/>
              <a:t>1.</a:t>
            </a:r>
            <a:r>
              <a:rPr lang="zh-CN" altLang="en-US" dirty="0" smtClean="0"/>
              <a:t>最</a:t>
            </a:r>
            <a:r>
              <a:rPr lang="zh-CN" altLang="en-US" dirty="0"/>
              <a:t>底层的</a:t>
            </a:r>
            <a:r>
              <a:rPr lang="en-US" altLang="zh-CN" b="1" dirty="0"/>
              <a:t>EVENT</a:t>
            </a:r>
            <a:r>
              <a:rPr lang="zh-CN" altLang="en-US" b="1" dirty="0"/>
              <a:t>层</a:t>
            </a:r>
            <a:r>
              <a:rPr lang="zh-CN" altLang="en-US" dirty="0"/>
              <a:t>处理</a:t>
            </a:r>
            <a:r>
              <a:rPr lang="en-US" altLang="zh-CN" dirty="0"/>
              <a:t>IO</a:t>
            </a:r>
            <a:r>
              <a:rPr lang="zh-CN" altLang="en-US" dirty="0"/>
              <a:t>事件</a:t>
            </a:r>
            <a:r>
              <a:rPr lang="zh-CN" altLang="en-US" dirty="0" smtClean="0"/>
              <a:t>；</a:t>
            </a:r>
            <a:endParaRPr lang="en-US" altLang="zh-CN" dirty="0" smtClean="0"/>
          </a:p>
          <a:p>
            <a:pPr fontAlgn="base"/>
            <a:r>
              <a:rPr lang="en-US" altLang="zh-CN" dirty="0" smtClean="0"/>
              <a:t>2.</a:t>
            </a:r>
            <a:r>
              <a:rPr lang="en-US" altLang="zh-CN" b="1" dirty="0" smtClean="0"/>
              <a:t>TCP</a:t>
            </a:r>
            <a:r>
              <a:rPr lang="zh-CN" altLang="en-US" b="1" dirty="0"/>
              <a:t>层</a:t>
            </a:r>
            <a:r>
              <a:rPr lang="zh-CN" altLang="en-US" dirty="0"/>
              <a:t>实现了</a:t>
            </a:r>
            <a:r>
              <a:rPr lang="en-US" altLang="zh-CN" dirty="0"/>
              <a:t>TCP</a:t>
            </a:r>
            <a:r>
              <a:rPr lang="zh-CN" altLang="en-US" dirty="0"/>
              <a:t>服务器，负责数据传输</a:t>
            </a:r>
            <a:r>
              <a:rPr lang="zh-CN" altLang="en-US" dirty="0" smtClean="0"/>
              <a:t>；</a:t>
            </a:r>
            <a:endParaRPr lang="en-US" altLang="zh-CN" dirty="0" smtClean="0"/>
          </a:p>
          <a:p>
            <a:pPr fontAlgn="base"/>
            <a:r>
              <a:rPr lang="en-US" altLang="zh-CN" dirty="0" smtClean="0"/>
              <a:t>3.</a:t>
            </a:r>
            <a:r>
              <a:rPr lang="en-US" altLang="zh-CN" b="1" dirty="0" smtClean="0"/>
              <a:t>HTTP/HTTPS</a:t>
            </a:r>
            <a:r>
              <a:rPr lang="zh-CN" altLang="en-US" b="1" dirty="0"/>
              <a:t>层</a:t>
            </a:r>
            <a:r>
              <a:rPr lang="zh-CN" altLang="en-US" dirty="0"/>
              <a:t>基于</a:t>
            </a:r>
            <a:r>
              <a:rPr lang="en-US" altLang="zh-CN" dirty="0"/>
              <a:t>HTTP</a:t>
            </a:r>
            <a:r>
              <a:rPr lang="zh-CN" altLang="en-US" dirty="0"/>
              <a:t>协议实现了</a:t>
            </a:r>
            <a:r>
              <a:rPr lang="en-US" altLang="zh-CN" dirty="0"/>
              <a:t>HTTP</a:t>
            </a:r>
            <a:r>
              <a:rPr lang="zh-CN" altLang="en-US" dirty="0"/>
              <a:t>服务器和客户端</a:t>
            </a:r>
            <a:r>
              <a:rPr lang="zh-CN" altLang="en-US" dirty="0" smtClean="0"/>
              <a:t>；</a:t>
            </a:r>
            <a:endParaRPr lang="en-US" altLang="zh-CN" dirty="0" smtClean="0"/>
          </a:p>
          <a:p>
            <a:pPr fontAlgn="base"/>
            <a:r>
              <a:rPr lang="en-US" altLang="zh-CN" dirty="0" smtClean="0"/>
              <a:t>4.</a:t>
            </a:r>
            <a:r>
              <a:rPr lang="zh-CN" altLang="en-US" dirty="0" smtClean="0"/>
              <a:t>最</a:t>
            </a:r>
            <a:r>
              <a:rPr lang="zh-CN" altLang="en-US" dirty="0"/>
              <a:t>上层为</a:t>
            </a:r>
            <a:r>
              <a:rPr lang="en-US" altLang="zh-CN" b="1" dirty="0"/>
              <a:t>WEB</a:t>
            </a:r>
            <a:r>
              <a:rPr lang="zh-CN" altLang="en-US" b="1" dirty="0"/>
              <a:t>框架</a:t>
            </a:r>
            <a:r>
              <a:rPr lang="zh-CN" altLang="en-US" dirty="0"/>
              <a:t>，包含了处理器、模板、数据库连接、认证、本地化等等</a:t>
            </a:r>
            <a:r>
              <a:rPr lang="en-US" altLang="zh-CN" dirty="0"/>
              <a:t>WEB</a:t>
            </a:r>
            <a:r>
              <a:rPr lang="zh-CN" altLang="en-US" dirty="0"/>
              <a:t>框架需要具备的功能。</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628" y="3372093"/>
            <a:ext cx="6525961" cy="35008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55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16</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a:effectLst>
                  <a:outerShdw blurRad="38100" dist="38100" dir="2700000" algn="tl">
                    <a:srgbClr val="000000">
                      <a:alpha val="43137"/>
                    </a:srgbClr>
                  </a:outerShdw>
                </a:effectLst>
                <a:latin typeface="+mj-ea"/>
              </a:rPr>
              <a:t>TransferD</a:t>
            </a:r>
            <a:endParaRPr lang="en-US" altLang="zh-CN" sz="4400" b="1" dirty="0">
              <a:effectLst>
                <a:outerShdw blurRad="38100" dist="38100" dir="2700000" algn="tl">
                  <a:srgbClr val="000000">
                    <a:alpha val="43137"/>
                  </a:srgbClr>
                </a:outerShdw>
              </a:effectLst>
              <a:latin typeface="+mj-ea"/>
              <a:ea typeface="+mj-ea"/>
            </a:endParaRPr>
          </a:p>
        </p:txBody>
      </p:sp>
      <p:graphicFrame>
        <p:nvGraphicFramePr>
          <p:cNvPr id="6" name="表格 5"/>
          <p:cNvGraphicFramePr>
            <a:graphicFrameLocks noGrp="1"/>
          </p:cNvGraphicFramePr>
          <p:nvPr>
            <p:extLst>
              <p:ext uri="{D42A27DB-BD31-4B8C-83A1-F6EECF244321}">
                <p14:modId xmlns:p14="http://schemas.microsoft.com/office/powerpoint/2010/main" val="126916690"/>
              </p:ext>
            </p:extLst>
          </p:nvPr>
        </p:nvGraphicFramePr>
        <p:xfrm>
          <a:off x="4431068" y="1387799"/>
          <a:ext cx="6096000" cy="4968551"/>
        </p:xfrm>
        <a:graphic>
          <a:graphicData uri="http://schemas.openxmlformats.org/drawingml/2006/table">
            <a:tbl>
              <a:tblPr firstRow="1" bandRow="1">
                <a:tableStyleId>{5C22544A-7EE6-4342-B048-85BDC9FD1C3A}</a:tableStyleId>
              </a:tblPr>
              <a:tblGrid>
                <a:gridCol w="3048000"/>
                <a:gridCol w="3048000"/>
              </a:tblGrid>
              <a:tr h="1433028">
                <a:tc>
                  <a:txBody>
                    <a:bodyPr/>
                    <a:lstStyle/>
                    <a:p>
                      <a:r>
                        <a:rPr lang="zh-CN" altLang="en-US" dirty="0" smtClean="0"/>
                        <a:t>核心实现：</a:t>
                      </a:r>
                      <a:endParaRPr lang="zh-CN" altLang="en-US" dirty="0"/>
                    </a:p>
                  </a:txBody>
                  <a:tcPr/>
                </a:tc>
                <a:tc>
                  <a:txBody>
                    <a:bodyPr/>
                    <a:lstStyle/>
                    <a:p>
                      <a:r>
                        <a:rPr lang="en-US" altLang="zh-CN" dirty="0" smtClean="0"/>
                        <a:t>Tornado </a:t>
                      </a:r>
                      <a:r>
                        <a:rPr lang="en-US" altLang="zh-CN" dirty="0" err="1" smtClean="0"/>
                        <a:t>RequestHandler</a:t>
                      </a:r>
                      <a:r>
                        <a:rPr lang="zh-CN" altLang="en-US" dirty="0" smtClean="0"/>
                        <a:t>，</a:t>
                      </a:r>
                      <a:r>
                        <a:rPr lang="en-US" altLang="zh-CN" dirty="0" err="1" smtClean="0"/>
                        <a:t>Application,Asynchronous</a:t>
                      </a:r>
                      <a:r>
                        <a:rPr lang="en-US" altLang="zh-CN" baseline="0" dirty="0" smtClean="0"/>
                        <a:t> Http client</a:t>
                      </a:r>
                    </a:p>
                    <a:p>
                      <a:endParaRPr lang="en-US" altLang="zh-CN" baseline="0" dirty="0" smtClean="0"/>
                    </a:p>
                  </a:txBody>
                  <a:tcPr/>
                </a:tc>
              </a:tr>
              <a:tr h="916901">
                <a:tc>
                  <a:txBody>
                    <a:bodyPr/>
                    <a:lstStyle/>
                    <a:p>
                      <a:r>
                        <a:rPr lang="zh-CN" altLang="en-US" dirty="0" smtClean="0"/>
                        <a:t>核心功能：</a:t>
                      </a:r>
                      <a:endParaRPr lang="zh-CN" altLang="en-US" dirty="0"/>
                    </a:p>
                  </a:txBody>
                  <a:tcPr/>
                </a:tc>
                <a:tc>
                  <a:txBody>
                    <a:bodyPr/>
                    <a:lstStyle/>
                    <a:p>
                      <a:r>
                        <a:rPr lang="en-US" altLang="zh-CN" dirty="0" smtClean="0"/>
                        <a:t>Threading</a:t>
                      </a:r>
                      <a:r>
                        <a:rPr lang="en-US" altLang="zh-CN" baseline="0" dirty="0" smtClean="0"/>
                        <a:t> </a:t>
                      </a:r>
                      <a:r>
                        <a:rPr lang="zh-CN" altLang="en-US" dirty="0" smtClean="0"/>
                        <a:t>分流，分块发送请求，进行二进制文件的传输</a:t>
                      </a:r>
                      <a:endParaRPr lang="zh-CN" altLang="en-US" dirty="0"/>
                    </a:p>
                  </a:txBody>
                  <a:tcPr/>
                </a:tc>
              </a:tr>
              <a:tr h="1701721">
                <a:tc>
                  <a:txBody>
                    <a:bodyPr/>
                    <a:lstStyle/>
                    <a:p>
                      <a:r>
                        <a:rPr lang="zh-CN" altLang="en-US" dirty="0" smtClean="0"/>
                        <a:t>客户端请求：</a:t>
                      </a:r>
                      <a:endParaRPr lang="zh-CN" altLang="en-US" dirty="0"/>
                    </a:p>
                  </a:txBody>
                  <a:tcPr/>
                </a:tc>
                <a:tc>
                  <a:txBody>
                    <a:bodyPr/>
                    <a:lstStyle/>
                    <a:p>
                      <a:r>
                        <a:rPr lang="en-US" altLang="zh-CN" dirty="0" err="1" smtClean="0"/>
                        <a:t>transread</a:t>
                      </a:r>
                      <a:r>
                        <a:rPr lang="en-US" altLang="zh-CN" dirty="0" smtClean="0"/>
                        <a:t>("202.122.37.90:28001","/home/</a:t>
                      </a:r>
                      <a:r>
                        <a:rPr lang="en-US" altLang="zh-CN" dirty="0" err="1" smtClean="0"/>
                        <a:t>wangcong</a:t>
                      </a:r>
                      <a:r>
                        <a:rPr lang="en-US" altLang="zh-CN" dirty="0" smtClean="0"/>
                        <a:t>/leaf/upload/</a:t>
                      </a:r>
                      <a:r>
                        <a:rPr lang="en-US" altLang="zh-CN" dirty="0" err="1" smtClean="0"/>
                        <a:t>night.mkv</a:t>
                      </a:r>
                      <a:r>
                        <a:rPr lang="en-US" altLang="zh-CN" dirty="0" smtClean="0"/>
                        <a:t>","/root/leaf/night.mkv","0","0",0,800*1024*1024);</a:t>
                      </a:r>
                      <a:endParaRPr lang="zh-CN" altLang="en-US" dirty="0"/>
                    </a:p>
                  </a:txBody>
                  <a:tcPr/>
                </a:tc>
              </a:tr>
              <a:tr h="916901">
                <a:tc>
                  <a:txBody>
                    <a:bodyPr/>
                    <a:lstStyle/>
                    <a:p>
                      <a:r>
                        <a:rPr lang="zh-CN" altLang="en-US" dirty="0" smtClean="0"/>
                        <a:t>服务器端响应：</a:t>
                      </a:r>
                      <a:endParaRPr lang="zh-CN" altLang="en-US" dirty="0"/>
                    </a:p>
                  </a:txBody>
                  <a:tcPr/>
                </a:tc>
                <a:tc>
                  <a:txBody>
                    <a:bodyPr/>
                    <a:lstStyle/>
                    <a:p>
                      <a:r>
                        <a:rPr lang="zh-CN" altLang="en-US" dirty="0" smtClean="0"/>
                        <a:t>权限的判断，请求的响应，数据发送</a:t>
                      </a:r>
                      <a:endParaRPr lang="zh-CN" altLang="en-US" dirty="0"/>
                    </a:p>
                  </a:txBody>
                  <a:tcPr/>
                </a:tc>
              </a:tr>
            </a:tbl>
          </a:graphicData>
        </a:graphic>
      </p:graphicFrame>
      <p:sp>
        <p:nvSpPr>
          <p:cNvPr id="7" name="内容占位符 2"/>
          <p:cNvSpPr txBox="1">
            <a:spLocks/>
          </p:cNvSpPr>
          <p:nvPr/>
        </p:nvSpPr>
        <p:spPr>
          <a:xfrm>
            <a:off x="267629" y="1570955"/>
            <a:ext cx="8229600" cy="4785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solidFill>
                  <a:schemeClr val="tx1">
                    <a:lumMod val="95000"/>
                    <a:lumOff val="5000"/>
                  </a:schemeClr>
                </a:solidFill>
              </a:rPr>
              <a:t>数据下载：</a:t>
            </a:r>
            <a:endParaRPr lang="en-US" altLang="zh-CN" b="1" dirty="0" smtClean="0">
              <a:solidFill>
                <a:schemeClr val="tx1">
                  <a:lumMod val="95000"/>
                  <a:lumOff val="5000"/>
                </a:schemeClr>
              </a:solidFill>
            </a:endParaRPr>
          </a:p>
          <a:p>
            <a:endParaRPr lang="en-US" altLang="zh-CN" dirty="0" smtClean="0">
              <a:solidFill>
                <a:srgbClr val="FF0000"/>
              </a:solidFill>
            </a:endParaRPr>
          </a:p>
          <a:p>
            <a:endParaRPr lang="en-US" altLang="zh-CN" dirty="0" smtClean="0">
              <a:solidFill>
                <a:srgbClr val="FF0000"/>
              </a:solidFill>
            </a:endParaRPr>
          </a:p>
          <a:p>
            <a:pPr marL="0" indent="0">
              <a:buFont typeface="Arial" panose="020B0604020202020204" pitchFamily="34" charset="0"/>
              <a:buNone/>
            </a:pPr>
            <a:endParaRPr lang="en-US" altLang="zh-CN" dirty="0" smtClean="0">
              <a:solidFill>
                <a:srgbClr val="FF0000"/>
              </a:solidFill>
            </a:endParaRPr>
          </a:p>
          <a:p>
            <a:endParaRPr lang="zh-CN" altLang="en-US" dirty="0"/>
          </a:p>
        </p:txBody>
      </p:sp>
    </p:spTree>
    <p:extLst>
      <p:ext uri="{BB962C8B-B14F-4D97-AF65-F5344CB8AC3E}">
        <p14:creationId xmlns:p14="http://schemas.microsoft.com/office/powerpoint/2010/main" val="3914019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17</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a:effectLst>
                  <a:outerShdw blurRad="38100" dist="38100" dir="2700000" algn="tl">
                    <a:srgbClr val="000000">
                      <a:alpha val="43137"/>
                    </a:srgbClr>
                  </a:outerShdw>
                </a:effectLst>
                <a:latin typeface="+mj-ea"/>
              </a:rPr>
              <a:t>TransferD</a:t>
            </a:r>
            <a:endParaRPr lang="en-US" altLang="zh-CN" sz="4400" b="1" dirty="0">
              <a:effectLst>
                <a:outerShdw blurRad="38100" dist="38100" dir="2700000" algn="tl">
                  <a:srgbClr val="000000">
                    <a:alpha val="43137"/>
                  </a:srgbClr>
                </a:outerShdw>
              </a:effectLst>
              <a:latin typeface="+mj-ea"/>
              <a:ea typeface="+mj-ea"/>
            </a:endParaRPr>
          </a:p>
        </p:txBody>
      </p:sp>
      <p:graphicFrame>
        <p:nvGraphicFramePr>
          <p:cNvPr id="6" name="表格 5"/>
          <p:cNvGraphicFramePr>
            <a:graphicFrameLocks noGrp="1"/>
          </p:cNvGraphicFramePr>
          <p:nvPr>
            <p:extLst>
              <p:ext uri="{D42A27DB-BD31-4B8C-83A1-F6EECF244321}">
                <p14:modId xmlns:p14="http://schemas.microsoft.com/office/powerpoint/2010/main" val="940310163"/>
              </p:ext>
            </p:extLst>
          </p:nvPr>
        </p:nvGraphicFramePr>
        <p:xfrm>
          <a:off x="4551838" y="1337379"/>
          <a:ext cx="6096000" cy="5018971"/>
        </p:xfrm>
        <a:graphic>
          <a:graphicData uri="http://schemas.openxmlformats.org/drawingml/2006/table">
            <a:tbl>
              <a:tblPr firstRow="1" bandRow="1">
                <a:tableStyleId>{5C22544A-7EE6-4342-B048-85BDC9FD1C3A}</a:tableStyleId>
              </a:tblPr>
              <a:tblGrid>
                <a:gridCol w="3048000"/>
                <a:gridCol w="3048000"/>
              </a:tblGrid>
              <a:tr h="1637086">
                <a:tc>
                  <a:txBody>
                    <a:bodyPr/>
                    <a:lstStyle/>
                    <a:p>
                      <a:r>
                        <a:rPr lang="zh-CN" altLang="en-US" dirty="0" smtClean="0"/>
                        <a:t>核心实现：</a:t>
                      </a:r>
                      <a:endParaRPr lang="zh-CN" altLang="en-US" dirty="0"/>
                    </a:p>
                  </a:txBody>
                  <a:tcPr/>
                </a:tc>
                <a:tc>
                  <a:txBody>
                    <a:bodyPr/>
                    <a:lstStyle/>
                    <a:p>
                      <a:r>
                        <a:rPr lang="en-US" altLang="zh-CN" dirty="0" smtClean="0"/>
                        <a:t>Tornado </a:t>
                      </a:r>
                      <a:r>
                        <a:rPr lang="en-US" altLang="zh-CN" dirty="0" err="1" smtClean="0"/>
                        <a:t>RequestHandler</a:t>
                      </a:r>
                      <a:r>
                        <a:rPr lang="zh-CN" altLang="en-US" dirty="0" smtClean="0"/>
                        <a:t>，</a:t>
                      </a:r>
                      <a:r>
                        <a:rPr lang="en-US" altLang="zh-CN" dirty="0" err="1" smtClean="0"/>
                        <a:t>tornadostreamform,Asynchronous</a:t>
                      </a:r>
                      <a:r>
                        <a:rPr lang="en-US" altLang="zh-CN" baseline="0" dirty="0" smtClean="0"/>
                        <a:t> Http client</a:t>
                      </a:r>
                    </a:p>
                    <a:p>
                      <a:endParaRPr lang="en-US" altLang="zh-CN" baseline="0" dirty="0" smtClean="0"/>
                    </a:p>
                  </a:txBody>
                  <a:tcPr/>
                </a:tc>
              </a:tr>
              <a:tr h="863981">
                <a:tc>
                  <a:txBody>
                    <a:bodyPr/>
                    <a:lstStyle/>
                    <a:p>
                      <a:r>
                        <a:rPr lang="zh-CN" altLang="en-US" dirty="0" smtClean="0"/>
                        <a:t>核心功能：</a:t>
                      </a:r>
                      <a:endParaRPr lang="zh-CN" altLang="en-US" dirty="0"/>
                    </a:p>
                  </a:txBody>
                  <a:tcPr/>
                </a:tc>
                <a:tc>
                  <a:txBody>
                    <a:bodyPr/>
                    <a:lstStyle/>
                    <a:p>
                      <a:r>
                        <a:rPr lang="en-US" altLang="zh-CN" dirty="0" smtClean="0"/>
                        <a:t>Threading</a:t>
                      </a:r>
                      <a:r>
                        <a:rPr lang="en-US" altLang="zh-CN" baseline="0" dirty="0" smtClean="0"/>
                        <a:t> </a:t>
                      </a:r>
                      <a:r>
                        <a:rPr lang="zh-CN" altLang="en-US" dirty="0" smtClean="0"/>
                        <a:t>分流，分块发送请求</a:t>
                      </a:r>
                      <a:endParaRPr lang="zh-CN" altLang="en-US" dirty="0"/>
                    </a:p>
                  </a:txBody>
                  <a:tcPr/>
                </a:tc>
              </a:tr>
              <a:tr h="1603504">
                <a:tc>
                  <a:txBody>
                    <a:bodyPr/>
                    <a:lstStyle/>
                    <a:p>
                      <a:r>
                        <a:rPr lang="zh-CN" altLang="en-US" dirty="0" smtClean="0"/>
                        <a:t>客户端请求：</a:t>
                      </a:r>
                      <a:endParaRPr lang="zh-CN" altLang="en-US" dirty="0"/>
                    </a:p>
                  </a:txBody>
                  <a:tcPr/>
                </a:tc>
                <a:tc>
                  <a:txBody>
                    <a:bodyPr/>
                    <a:lstStyle/>
                    <a:p>
                      <a:r>
                        <a:rPr lang="en-US" altLang="zh-CN" dirty="0" err="1" smtClean="0"/>
                        <a:t>transupload</a:t>
                      </a:r>
                      <a:r>
                        <a:rPr lang="en-US" altLang="zh-CN" dirty="0" smtClean="0"/>
                        <a:t>("202.122.37.90:28001","/root/leaf/</a:t>
                      </a:r>
                      <a:r>
                        <a:rPr lang="en-US" altLang="zh-CN" dirty="0" err="1" smtClean="0"/>
                        <a:t>night.mkv</a:t>
                      </a:r>
                      <a:r>
                        <a:rPr lang="en-US" altLang="zh-CN" dirty="0" smtClean="0"/>
                        <a:t>","/home/</a:t>
                      </a:r>
                      <a:r>
                        <a:rPr lang="en-US" altLang="zh-CN" dirty="0" err="1" smtClean="0"/>
                        <a:t>wangcong</a:t>
                      </a:r>
                      <a:r>
                        <a:rPr lang="en-US" altLang="zh-CN" dirty="0" smtClean="0"/>
                        <a:t>/leaf/upload/</a:t>
                      </a:r>
                      <a:r>
                        <a:rPr lang="en-US" altLang="zh-CN" dirty="0" err="1" smtClean="0"/>
                        <a:t>night.mkv</a:t>
                      </a:r>
                      <a:r>
                        <a:rPr lang="en-US" altLang="zh-CN" dirty="0" smtClean="0"/>
                        <a:t>");</a:t>
                      </a:r>
                      <a:endParaRPr lang="zh-CN" altLang="en-US" dirty="0"/>
                    </a:p>
                  </a:txBody>
                  <a:tcPr/>
                </a:tc>
              </a:tr>
              <a:tr h="863981">
                <a:tc>
                  <a:txBody>
                    <a:bodyPr/>
                    <a:lstStyle/>
                    <a:p>
                      <a:r>
                        <a:rPr lang="zh-CN" altLang="en-US" dirty="0" smtClean="0"/>
                        <a:t>服务器端响应：</a:t>
                      </a:r>
                      <a:endParaRPr lang="zh-CN" altLang="en-US" dirty="0"/>
                    </a:p>
                  </a:txBody>
                  <a:tcPr/>
                </a:tc>
                <a:tc>
                  <a:txBody>
                    <a:bodyPr/>
                    <a:lstStyle/>
                    <a:p>
                      <a:r>
                        <a:rPr lang="zh-CN" altLang="en-US" dirty="0" smtClean="0"/>
                        <a:t>权限的判断，请求的响应，数据写入</a:t>
                      </a:r>
                      <a:r>
                        <a:rPr lang="en-US" altLang="zh-CN" dirty="0" smtClean="0"/>
                        <a:t>,</a:t>
                      </a:r>
                      <a:r>
                        <a:rPr lang="zh-CN" altLang="en-US" dirty="0" smtClean="0"/>
                        <a:t>返回服务器端元数据</a:t>
                      </a:r>
                      <a:endParaRPr lang="zh-CN" altLang="en-US" dirty="0"/>
                    </a:p>
                  </a:txBody>
                  <a:tcPr/>
                </a:tc>
              </a:tr>
            </a:tbl>
          </a:graphicData>
        </a:graphic>
      </p:graphicFrame>
      <p:sp>
        <p:nvSpPr>
          <p:cNvPr id="7" name="内容占位符 2"/>
          <p:cNvSpPr txBox="1">
            <a:spLocks/>
          </p:cNvSpPr>
          <p:nvPr/>
        </p:nvSpPr>
        <p:spPr>
          <a:xfrm>
            <a:off x="267629" y="1570955"/>
            <a:ext cx="8229600" cy="4785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solidFill>
                  <a:schemeClr val="tx1">
                    <a:lumMod val="95000"/>
                    <a:lumOff val="5000"/>
                  </a:schemeClr>
                </a:solidFill>
              </a:rPr>
              <a:t>数据上传：</a:t>
            </a:r>
            <a:endParaRPr lang="en-US" altLang="zh-CN" b="1" dirty="0" smtClean="0">
              <a:solidFill>
                <a:schemeClr val="tx1">
                  <a:lumMod val="95000"/>
                  <a:lumOff val="5000"/>
                </a:schemeClr>
              </a:solidFill>
            </a:endParaRPr>
          </a:p>
          <a:p>
            <a:endParaRPr lang="en-US" altLang="zh-CN" dirty="0" smtClean="0">
              <a:solidFill>
                <a:srgbClr val="FF0000"/>
              </a:solidFill>
            </a:endParaRPr>
          </a:p>
          <a:p>
            <a:endParaRPr lang="en-US" altLang="zh-CN" dirty="0" smtClean="0">
              <a:solidFill>
                <a:srgbClr val="FF0000"/>
              </a:solidFill>
            </a:endParaRPr>
          </a:p>
          <a:p>
            <a:pPr marL="0" indent="0">
              <a:buFont typeface="Arial" panose="020B0604020202020204" pitchFamily="34" charset="0"/>
              <a:buNone/>
            </a:pPr>
            <a:endParaRPr lang="en-US" altLang="zh-CN" dirty="0" smtClean="0">
              <a:solidFill>
                <a:srgbClr val="FF0000"/>
              </a:solidFill>
            </a:endParaRPr>
          </a:p>
          <a:p>
            <a:endParaRPr lang="zh-CN" altLang="en-US" dirty="0"/>
          </a:p>
        </p:txBody>
      </p:sp>
    </p:spTree>
    <p:extLst>
      <p:ext uri="{BB962C8B-B14F-4D97-AF65-F5344CB8AC3E}">
        <p14:creationId xmlns:p14="http://schemas.microsoft.com/office/powerpoint/2010/main" val="854380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18</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smtClean="0">
                <a:effectLst>
                  <a:outerShdw blurRad="38100" dist="38100" dir="2700000" algn="tl">
                    <a:srgbClr val="000000">
                      <a:alpha val="43137"/>
                    </a:srgbClr>
                  </a:outerShdw>
                </a:effectLst>
                <a:latin typeface="+mj-ea"/>
              </a:rPr>
              <a:t>CacheD</a:t>
            </a:r>
            <a:endParaRPr lang="en-US" altLang="zh-CN" sz="4400" b="1" dirty="0">
              <a:effectLst>
                <a:outerShdw blurRad="38100" dist="38100" dir="2700000" algn="tl">
                  <a:srgbClr val="000000">
                    <a:alpha val="43137"/>
                  </a:srgbClr>
                </a:outerShdw>
              </a:effectLst>
              <a:latin typeface="+mj-ea"/>
              <a:ea typeface="+mj-ea"/>
            </a:endParaRPr>
          </a:p>
        </p:txBody>
      </p:sp>
      <p:sp>
        <p:nvSpPr>
          <p:cNvPr id="5" name="矩形 4"/>
          <p:cNvSpPr/>
          <p:nvPr/>
        </p:nvSpPr>
        <p:spPr>
          <a:xfrm>
            <a:off x="267629" y="1617781"/>
            <a:ext cx="11357736" cy="2862322"/>
          </a:xfrm>
          <a:prstGeom prst="rect">
            <a:avLst/>
          </a:prstGeom>
        </p:spPr>
        <p:txBody>
          <a:bodyPr wrap="square">
            <a:spAutoFit/>
          </a:bodyPr>
          <a:lstStyle/>
          <a:p>
            <a:pPr algn="just">
              <a:spcAft>
                <a:spcPts val="0"/>
              </a:spcAft>
            </a:pPr>
            <a:r>
              <a:rPr lang="en-US" altLang="zh-CN" b="1" kern="100" dirty="0">
                <a:latin typeface="Calibri" panose="020F0502020204030204" pitchFamily="34" charset="0"/>
                <a:cs typeface="Times New Roman" panose="02020603050405020304" pitchFamily="18" charset="0"/>
              </a:rPr>
              <a:t>File Plugin</a:t>
            </a:r>
            <a:r>
              <a:rPr lang="zh-CN" altLang="zh-CN" b="1" kern="100" dirty="0">
                <a:latin typeface="Calibri" panose="020F0502020204030204" pitchFamily="34" charset="0"/>
                <a:cs typeface="Times New Roman" panose="02020603050405020304" pitchFamily="18" charset="0"/>
              </a:rPr>
              <a:t>接口</a:t>
            </a:r>
            <a:r>
              <a:rPr lang="zh-CN" altLang="zh-CN" kern="100" dirty="0">
                <a:latin typeface="Calibri" panose="020F0502020204030204" pitchFamily="34" charset="0"/>
                <a:cs typeface="Times New Roman" panose="02020603050405020304" pitchFamily="18" charset="0"/>
              </a:rPr>
              <a:t>：为</a:t>
            </a:r>
            <a:r>
              <a:rPr lang="en-US" altLang="zh-CN" kern="100" dirty="0">
                <a:latin typeface="Calibri" panose="020F0502020204030204" pitchFamily="34" charset="0"/>
                <a:cs typeface="Times New Roman" panose="02020603050405020304" pitchFamily="18" charset="0"/>
              </a:rPr>
              <a:t>XROOTD</a:t>
            </a:r>
            <a:r>
              <a:rPr lang="zh-CN" altLang="zh-CN" kern="100" dirty="0">
                <a:latin typeface="Calibri" panose="020F0502020204030204" pitchFamily="34" charset="0"/>
                <a:cs typeface="Times New Roman" panose="02020603050405020304" pitchFamily="18" charset="0"/>
              </a:rPr>
              <a:t>提供文件操作调用接口，如下表所示，实现用户访问透明化</a:t>
            </a:r>
            <a:r>
              <a:rPr lang="zh-CN" altLang="zh-CN" kern="100" dirty="0" smtClean="0">
                <a:latin typeface="Calibri" panose="020F0502020204030204" pitchFamily="34" charset="0"/>
                <a:cs typeface="Times New Roman" panose="02020603050405020304" pitchFamily="18" charset="0"/>
              </a:rPr>
              <a:t>。</a:t>
            </a:r>
            <a:endParaRPr lang="en-US" altLang="zh-CN" kern="100" dirty="0" smtClean="0">
              <a:latin typeface="Calibri" panose="020F0502020204030204" pitchFamily="34" charset="0"/>
              <a:cs typeface="Times New Roman" panose="02020603050405020304" pitchFamily="18" charset="0"/>
            </a:endParaRPr>
          </a:p>
          <a:p>
            <a:pPr algn="just">
              <a:spcAft>
                <a:spcPts val="0"/>
              </a:spcAft>
            </a:pPr>
            <a:endParaRPr lang="zh-CN" altLang="zh-CN" kern="100" dirty="0">
              <a:latin typeface="Calibri" panose="020F0502020204030204" pitchFamily="34" charset="0"/>
              <a:cs typeface="Times New Roman" panose="02020603050405020304" pitchFamily="18" charset="0"/>
            </a:endParaRPr>
          </a:p>
          <a:p>
            <a:pPr algn="just">
              <a:spcAft>
                <a:spcPts val="0"/>
              </a:spcAft>
            </a:pPr>
            <a:r>
              <a:rPr lang="en-US" altLang="zh-CN" b="1" kern="100" dirty="0">
                <a:latin typeface="Calibri" panose="020F0502020204030204" pitchFamily="34" charset="0"/>
                <a:cs typeface="Times New Roman" panose="02020603050405020304" pitchFamily="18" charset="0"/>
              </a:rPr>
              <a:t>Daemon</a:t>
            </a:r>
            <a:r>
              <a:rPr lang="zh-CN" altLang="zh-CN" b="1" kern="100" dirty="0">
                <a:latin typeface="Calibri" panose="020F0502020204030204" pitchFamily="34" charset="0"/>
                <a:cs typeface="Times New Roman" panose="02020603050405020304" pitchFamily="18" charset="0"/>
              </a:rPr>
              <a:t>守护程序</a:t>
            </a:r>
            <a:r>
              <a:rPr lang="zh-CN" altLang="zh-CN" kern="100" dirty="0">
                <a:latin typeface="Calibri" panose="020F0502020204030204" pitchFamily="34" charset="0"/>
                <a:cs typeface="Times New Roman" panose="02020603050405020304" pitchFamily="18" charset="0"/>
              </a:rPr>
              <a:t>：以</a:t>
            </a:r>
            <a:r>
              <a:rPr lang="en-US" altLang="zh-CN" kern="100" dirty="0">
                <a:latin typeface="Calibri" panose="020F0502020204030204" pitchFamily="34" charset="0"/>
                <a:cs typeface="Times New Roman" panose="02020603050405020304" pitchFamily="18" charset="0"/>
              </a:rPr>
              <a:t>Service</a:t>
            </a:r>
            <a:r>
              <a:rPr lang="zh-CN" altLang="zh-CN" kern="100" dirty="0">
                <a:latin typeface="Calibri" panose="020F0502020204030204" pitchFamily="34" charset="0"/>
                <a:cs typeface="Times New Roman" panose="02020603050405020304" pitchFamily="18" charset="0"/>
              </a:rPr>
              <a:t>的形式实时监控客户端传输的控制流信息，进行相应的消息响应操作</a:t>
            </a:r>
            <a:r>
              <a:rPr lang="zh-CN" altLang="zh-CN" kern="100" dirty="0" smtClean="0">
                <a:latin typeface="Calibri" panose="020F0502020204030204" pitchFamily="34" charset="0"/>
                <a:cs typeface="Times New Roman" panose="02020603050405020304" pitchFamily="18" charset="0"/>
              </a:rPr>
              <a:t>。</a:t>
            </a:r>
            <a:endParaRPr lang="en-US" altLang="zh-CN" kern="100" dirty="0" smtClean="0">
              <a:latin typeface="Calibri" panose="020F0502020204030204" pitchFamily="34" charset="0"/>
              <a:cs typeface="Times New Roman" panose="02020603050405020304" pitchFamily="18" charset="0"/>
            </a:endParaRPr>
          </a:p>
          <a:p>
            <a:pPr algn="just">
              <a:spcAft>
                <a:spcPts val="0"/>
              </a:spcAft>
            </a:pPr>
            <a:endParaRPr lang="zh-CN" altLang="zh-CN" kern="100" dirty="0">
              <a:latin typeface="Calibri" panose="020F0502020204030204" pitchFamily="34" charset="0"/>
              <a:cs typeface="Times New Roman" panose="02020603050405020304" pitchFamily="18" charset="0"/>
            </a:endParaRPr>
          </a:p>
          <a:p>
            <a:pPr algn="just">
              <a:spcAft>
                <a:spcPts val="0"/>
              </a:spcAft>
            </a:pPr>
            <a:r>
              <a:rPr lang="en-US" altLang="zh-CN" b="1" kern="100" dirty="0" err="1">
                <a:latin typeface="Calibri" panose="020F0502020204030204" pitchFamily="34" charset="0"/>
                <a:cs typeface="Times New Roman" panose="02020603050405020304" pitchFamily="18" charset="0"/>
              </a:rPr>
              <a:t>MetaD</a:t>
            </a:r>
            <a:r>
              <a:rPr lang="zh-CN" altLang="zh-CN" b="1" kern="100" dirty="0">
                <a:latin typeface="Calibri" panose="020F0502020204030204" pitchFamily="34" charset="0"/>
                <a:cs typeface="Times New Roman" panose="02020603050405020304" pitchFamily="18" charset="0"/>
              </a:rPr>
              <a:t>接口</a:t>
            </a:r>
            <a:r>
              <a:rPr lang="zh-CN" altLang="zh-CN" kern="100" dirty="0">
                <a:latin typeface="Calibri" panose="020F0502020204030204" pitchFamily="34" charset="0"/>
                <a:cs typeface="Times New Roman" panose="02020603050405020304" pitchFamily="18" charset="0"/>
              </a:rPr>
              <a:t>：与元数据数据库</a:t>
            </a:r>
            <a:r>
              <a:rPr lang="en-US" altLang="zh-CN" kern="100" dirty="0">
                <a:latin typeface="Calibri" panose="020F0502020204030204" pitchFamily="34" charset="0"/>
                <a:cs typeface="Times New Roman" panose="02020603050405020304" pitchFamily="18" charset="0"/>
              </a:rPr>
              <a:t>(</a:t>
            </a:r>
            <a:r>
              <a:rPr lang="en-US" altLang="zh-CN" kern="100" dirty="0" err="1">
                <a:latin typeface="Calibri" panose="020F0502020204030204" pitchFamily="34" charset="0"/>
                <a:cs typeface="Times New Roman" panose="02020603050405020304" pitchFamily="18" charset="0"/>
              </a:rPr>
              <a:t>Ramcloud</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进行通信，读写本地缓存服务器元数据信息，接口如下表所示</a:t>
            </a:r>
            <a:r>
              <a:rPr lang="zh-CN" altLang="zh-CN" kern="100" dirty="0" smtClean="0">
                <a:latin typeface="Calibri" panose="020F0502020204030204" pitchFamily="34" charset="0"/>
                <a:cs typeface="Times New Roman" panose="02020603050405020304" pitchFamily="18" charset="0"/>
              </a:rPr>
              <a:t>。</a:t>
            </a:r>
            <a:endParaRPr lang="en-US" altLang="zh-CN" kern="100" dirty="0" smtClean="0">
              <a:latin typeface="Calibri" panose="020F0502020204030204" pitchFamily="34" charset="0"/>
              <a:cs typeface="Times New Roman" panose="02020603050405020304" pitchFamily="18" charset="0"/>
            </a:endParaRPr>
          </a:p>
          <a:p>
            <a:pPr algn="just">
              <a:spcAft>
                <a:spcPts val="0"/>
              </a:spcAft>
            </a:pPr>
            <a:endParaRPr lang="zh-CN" altLang="zh-CN" kern="100" dirty="0">
              <a:latin typeface="Calibri" panose="020F0502020204030204" pitchFamily="34" charset="0"/>
              <a:cs typeface="Times New Roman" panose="02020603050405020304" pitchFamily="18" charset="0"/>
            </a:endParaRPr>
          </a:p>
          <a:p>
            <a:pPr algn="just">
              <a:spcAft>
                <a:spcPts val="0"/>
              </a:spcAft>
            </a:pPr>
            <a:r>
              <a:rPr lang="zh-CN" altLang="zh-CN" b="1" kern="100" dirty="0">
                <a:latin typeface="Calibri" panose="020F0502020204030204" pitchFamily="34" charset="0"/>
                <a:cs typeface="Times New Roman" panose="02020603050405020304" pitchFamily="18" charset="0"/>
              </a:rPr>
              <a:t>文件视图管理模块</a:t>
            </a:r>
            <a:r>
              <a:rPr lang="zh-CN" altLang="zh-CN" kern="100" dirty="0">
                <a:latin typeface="Calibri" panose="020F0502020204030204" pitchFamily="34" charset="0"/>
                <a:cs typeface="Times New Roman" panose="02020603050405020304" pitchFamily="18" charset="0"/>
              </a:rPr>
              <a:t>：以</a:t>
            </a:r>
            <a:r>
              <a:rPr lang="en-US" altLang="zh-CN" kern="100" dirty="0" err="1">
                <a:latin typeface="Calibri" panose="020F0502020204030204" pitchFamily="34" charset="0"/>
                <a:cs typeface="Times New Roman" panose="02020603050405020304" pitchFamily="18" charset="0"/>
              </a:rPr>
              <a:t>lseek</a:t>
            </a:r>
            <a:r>
              <a:rPr lang="zh-CN" altLang="zh-CN" kern="100" dirty="0">
                <a:latin typeface="Calibri" panose="020F0502020204030204" pitchFamily="34" charset="0"/>
                <a:cs typeface="Times New Roman" panose="02020603050405020304" pitchFamily="18" charset="0"/>
              </a:rPr>
              <a:t>的模式生成相应的空洞文件目录结构，提供可视化的文件视图</a:t>
            </a:r>
            <a:r>
              <a:rPr lang="zh-CN" altLang="zh-CN" kern="100" dirty="0" smtClean="0">
                <a:latin typeface="Calibri" panose="020F0502020204030204" pitchFamily="34" charset="0"/>
                <a:cs typeface="Times New Roman" panose="02020603050405020304" pitchFamily="18" charset="0"/>
              </a:rPr>
              <a:t>。</a:t>
            </a:r>
            <a:endParaRPr lang="en-US" altLang="zh-CN" kern="100" dirty="0" smtClean="0">
              <a:latin typeface="Calibri" panose="020F0502020204030204" pitchFamily="34" charset="0"/>
              <a:cs typeface="Times New Roman" panose="02020603050405020304" pitchFamily="18" charset="0"/>
            </a:endParaRPr>
          </a:p>
          <a:p>
            <a:pPr algn="just">
              <a:spcAft>
                <a:spcPts val="0"/>
              </a:spcAft>
            </a:pPr>
            <a:endParaRPr lang="zh-CN" altLang="zh-CN" kern="100" dirty="0">
              <a:latin typeface="Calibri" panose="020F0502020204030204" pitchFamily="34" charset="0"/>
              <a:cs typeface="Times New Roman" panose="02020603050405020304" pitchFamily="18" charset="0"/>
            </a:endParaRPr>
          </a:p>
          <a:p>
            <a:pPr algn="just">
              <a:spcAft>
                <a:spcPts val="0"/>
              </a:spcAft>
            </a:pPr>
            <a:r>
              <a:rPr lang="zh-CN" altLang="zh-CN" b="1" kern="100" dirty="0">
                <a:latin typeface="Calibri" panose="020F0502020204030204" pitchFamily="34" charset="0"/>
                <a:cs typeface="Times New Roman" panose="02020603050405020304" pitchFamily="18" charset="0"/>
              </a:rPr>
              <a:t>数据实体哈希分布管理模块</a:t>
            </a:r>
            <a:r>
              <a:rPr lang="zh-CN" altLang="zh-CN" kern="100" dirty="0">
                <a:latin typeface="Calibri" panose="020F0502020204030204" pitchFamily="34" charset="0"/>
                <a:cs typeface="Times New Roman" panose="02020603050405020304" pitchFamily="18" charset="0"/>
              </a:rPr>
              <a:t>：通过哈希算法将数据块写入相应磁盘的</a:t>
            </a:r>
            <a:r>
              <a:rPr lang="en-US" altLang="zh-CN" kern="100" dirty="0">
                <a:latin typeface="Calibri" panose="020F0502020204030204" pitchFamily="34" charset="0"/>
                <a:cs typeface="Times New Roman" panose="02020603050405020304" pitchFamily="18" charset="0"/>
              </a:rPr>
              <a:t>(</a:t>
            </a:r>
            <a:r>
              <a:rPr lang="en-US" altLang="zh-CN" kern="100" dirty="0" err="1">
                <a:latin typeface="Calibri" panose="020F0502020204030204" pitchFamily="34" charset="0"/>
                <a:cs typeface="Times New Roman" panose="02020603050405020304" pitchFamily="18" charset="0"/>
              </a:rPr>
              <a:t>fallocate</a:t>
            </a:r>
            <a:r>
              <a:rPr lang="zh-CN" altLang="zh-CN" kern="100" dirty="0">
                <a:latin typeface="Calibri" panose="020F0502020204030204" pitchFamily="34" charset="0"/>
                <a:cs typeface="Times New Roman" panose="02020603050405020304" pitchFamily="18" charset="0"/>
              </a:rPr>
              <a:t>预分配</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物理空间，物理文件与相应的文件视图一一对应，使本地</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分站点</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文件操作更简洁化。</a:t>
            </a:r>
          </a:p>
        </p:txBody>
      </p:sp>
    </p:spTree>
    <p:extLst>
      <p:ext uri="{BB962C8B-B14F-4D97-AF65-F5344CB8AC3E}">
        <p14:creationId xmlns:p14="http://schemas.microsoft.com/office/powerpoint/2010/main" val="1141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19</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smtClean="0">
                <a:effectLst>
                  <a:outerShdw blurRad="38100" dist="38100" dir="2700000" algn="tl">
                    <a:srgbClr val="000000">
                      <a:alpha val="43137"/>
                    </a:srgbClr>
                  </a:outerShdw>
                </a:effectLst>
                <a:latin typeface="+mj-ea"/>
              </a:rPr>
              <a:t>CacheD</a:t>
            </a:r>
            <a:endParaRPr lang="en-US" altLang="zh-CN" sz="4400" b="1" dirty="0">
              <a:effectLst>
                <a:outerShdw blurRad="38100" dist="38100" dir="2700000" algn="tl">
                  <a:srgbClr val="000000">
                    <a:alpha val="43137"/>
                  </a:srgbClr>
                </a:outerShdw>
              </a:effectLst>
              <a:latin typeface="+mj-ea"/>
              <a:ea typeface="+mj-ea"/>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4229936672"/>
              </p:ext>
            </p:extLst>
          </p:nvPr>
        </p:nvGraphicFramePr>
        <p:xfrm>
          <a:off x="614149" y="1532000"/>
          <a:ext cx="4812992" cy="5032702"/>
        </p:xfrm>
        <a:graphic>
          <a:graphicData uri="http://schemas.openxmlformats.org/presentationml/2006/ole">
            <mc:AlternateContent xmlns:mc="http://schemas.openxmlformats.org/markup-compatibility/2006">
              <mc:Choice xmlns:v="urn:schemas-microsoft-com:vml" Requires="v">
                <p:oleObj spid="_x0000_s1584" name="Visio" r:id="rId5" imgW="7388280" imgH="7724520" progId="Visio.Drawing.11">
                  <p:embed/>
                </p:oleObj>
              </mc:Choice>
              <mc:Fallback>
                <p:oleObj name="Visio" r:id="rId5" imgW="7388280" imgH="7724520" progId="Visio.Drawing.11">
                  <p:embed/>
                  <p:pic>
                    <p:nvPicPr>
                      <p:cNvPr id="0" name=""/>
                      <p:cNvPicPr/>
                      <p:nvPr/>
                    </p:nvPicPr>
                    <p:blipFill>
                      <a:blip r:embed="rId6"/>
                      <a:stretch>
                        <a:fillRect/>
                      </a:stretch>
                    </p:blipFill>
                    <p:spPr>
                      <a:xfrm>
                        <a:off x="614149" y="1532000"/>
                        <a:ext cx="4812992" cy="5032702"/>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231874450"/>
              </p:ext>
            </p:extLst>
          </p:nvPr>
        </p:nvGraphicFramePr>
        <p:xfrm>
          <a:off x="6952343" y="1643082"/>
          <a:ext cx="4865506" cy="4810537"/>
        </p:xfrm>
        <a:graphic>
          <a:graphicData uri="http://schemas.openxmlformats.org/presentationml/2006/ole">
            <mc:AlternateContent xmlns:mc="http://schemas.openxmlformats.org/markup-compatibility/2006">
              <mc:Choice xmlns:v="urn:schemas-microsoft-com:vml" Requires="v">
                <p:oleObj spid="_x0000_s1585" name="Visio" r:id="rId7" imgW="7528680" imgH="7444440" progId="Visio.Drawing.11">
                  <p:embed/>
                </p:oleObj>
              </mc:Choice>
              <mc:Fallback>
                <p:oleObj name="Visio" r:id="rId7" imgW="7528680" imgH="7444440" progId="Visio.Drawing.11">
                  <p:embed/>
                  <p:pic>
                    <p:nvPicPr>
                      <p:cNvPr id="0" name=""/>
                      <p:cNvPicPr/>
                      <p:nvPr/>
                    </p:nvPicPr>
                    <p:blipFill>
                      <a:blip r:embed="rId8"/>
                      <a:stretch>
                        <a:fillRect/>
                      </a:stretch>
                    </p:blipFill>
                    <p:spPr>
                      <a:xfrm>
                        <a:off x="6952343" y="1643082"/>
                        <a:ext cx="4865506" cy="4810537"/>
                      </a:xfrm>
                      <a:prstGeom prst="rect">
                        <a:avLst/>
                      </a:prstGeom>
                    </p:spPr>
                  </p:pic>
                </p:oleObj>
              </mc:Fallback>
            </mc:AlternateContent>
          </a:graphicData>
        </a:graphic>
      </p:graphicFrame>
      <p:sp>
        <p:nvSpPr>
          <p:cNvPr id="11" name="燕尾形箭头 10"/>
          <p:cNvSpPr/>
          <p:nvPr/>
        </p:nvSpPr>
        <p:spPr>
          <a:xfrm>
            <a:off x="5694117" y="4048351"/>
            <a:ext cx="1432532" cy="52877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9742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2</a:t>
            </a:fld>
            <a:endParaRPr lang="zh-CN" altLang="en-US"/>
          </a:p>
        </p:txBody>
      </p:sp>
      <p:sp>
        <p:nvSpPr>
          <p:cNvPr id="6" name="文本框 5"/>
          <p:cNvSpPr txBox="1"/>
          <p:nvPr/>
        </p:nvSpPr>
        <p:spPr>
          <a:xfrm>
            <a:off x="1365817" y="245253"/>
            <a:ext cx="3206265" cy="1046440"/>
          </a:xfrm>
          <a:prstGeom prst="rect">
            <a:avLst/>
          </a:prstGeom>
          <a:noFill/>
        </p:spPr>
        <p:txBody>
          <a:bodyPr wrap="square" rtlCol="0">
            <a:spAutoFit/>
          </a:bodyPr>
          <a:lstStyle/>
          <a:p>
            <a:r>
              <a:rPr lang="zh-CN" altLang="en-US" sz="4400" b="1" dirty="0" smtClean="0">
                <a:effectLst>
                  <a:outerShdw blurRad="38100" dist="38100" dir="2700000" algn="tl">
                    <a:srgbClr val="000000">
                      <a:alpha val="43137"/>
                    </a:srgbClr>
                  </a:outerShdw>
                </a:effectLst>
              </a:rPr>
              <a:t>纲      要</a:t>
            </a:r>
            <a:endParaRPr lang="en-US" altLang="zh-CN" sz="4400" b="1" dirty="0" smtClean="0">
              <a:effectLst>
                <a:outerShdw blurRad="38100" dist="38100" dir="2700000" algn="tl">
                  <a:srgbClr val="000000">
                    <a:alpha val="43137"/>
                  </a:srgbClr>
                </a:outerShdw>
              </a:effectLst>
            </a:endParaRPr>
          </a:p>
          <a:p>
            <a:endParaRPr lang="zh-CN" altLang="en-US" dirty="0"/>
          </a:p>
        </p:txBody>
      </p:sp>
      <p:sp>
        <p:nvSpPr>
          <p:cNvPr id="5" name="文本框 4"/>
          <p:cNvSpPr txBox="1"/>
          <p:nvPr/>
        </p:nvSpPr>
        <p:spPr>
          <a:xfrm>
            <a:off x="1365817" y="1460599"/>
            <a:ext cx="5331392" cy="5078313"/>
          </a:xfrm>
          <a:prstGeom prst="rect">
            <a:avLst/>
          </a:prstGeom>
          <a:noFill/>
        </p:spPr>
        <p:txBody>
          <a:bodyPr wrap="square" rtlCol="0">
            <a:spAutoFit/>
          </a:bodyPr>
          <a:lstStyle/>
          <a:p>
            <a:pPr marL="285750" indent="-285750">
              <a:buFont typeface="Wingdings" panose="05000000000000000000" pitchFamily="2" charset="2"/>
              <a:buChar char="Ø"/>
            </a:pPr>
            <a:r>
              <a:rPr lang="zh-CN" altLang="en-US" sz="3600" b="1" dirty="0">
                <a:latin typeface="+mj-ea"/>
                <a:ea typeface="+mj-ea"/>
              </a:rPr>
              <a:t>背景与</a:t>
            </a:r>
            <a:r>
              <a:rPr lang="zh-CN" altLang="en-US" sz="3600" b="1" dirty="0" smtClean="0">
                <a:latin typeface="+mj-ea"/>
                <a:ea typeface="+mj-ea"/>
              </a:rPr>
              <a:t>意义</a:t>
            </a:r>
            <a:endParaRPr lang="en-US" altLang="zh-CN" sz="3600" b="1" dirty="0" smtClean="0">
              <a:latin typeface="+mj-ea"/>
              <a:ea typeface="+mj-ea"/>
            </a:endParaRPr>
          </a:p>
          <a:p>
            <a:pPr marL="285750" indent="-285750">
              <a:buFont typeface="Wingdings" panose="05000000000000000000" pitchFamily="2" charset="2"/>
              <a:buChar char="Ø"/>
            </a:pPr>
            <a:endParaRPr lang="en-US" altLang="zh-CN" sz="3600" b="1" dirty="0">
              <a:latin typeface="+mj-ea"/>
              <a:ea typeface="+mj-ea"/>
            </a:endParaRPr>
          </a:p>
          <a:p>
            <a:pPr marL="285750" indent="-285750">
              <a:buFont typeface="Wingdings" panose="05000000000000000000" pitchFamily="2" charset="2"/>
              <a:buChar char="Ø"/>
            </a:pPr>
            <a:r>
              <a:rPr lang="zh-CN" altLang="en-US" sz="3600" b="1" dirty="0" smtClean="0">
                <a:latin typeface="+mj-ea"/>
                <a:ea typeface="+mj-ea"/>
              </a:rPr>
              <a:t>系统架构设计</a:t>
            </a:r>
            <a:endParaRPr lang="en-US" altLang="zh-CN" sz="3600" b="1" dirty="0" smtClean="0">
              <a:latin typeface="+mj-ea"/>
              <a:ea typeface="+mj-ea"/>
            </a:endParaRPr>
          </a:p>
          <a:p>
            <a:pPr marL="285750" indent="-285750">
              <a:buFont typeface="Wingdings" panose="05000000000000000000" pitchFamily="2" charset="2"/>
              <a:buChar char="Ø"/>
            </a:pPr>
            <a:endParaRPr lang="en-US" altLang="zh-CN" sz="3600" b="1" dirty="0">
              <a:latin typeface="+mj-ea"/>
              <a:ea typeface="+mj-ea"/>
            </a:endParaRPr>
          </a:p>
          <a:p>
            <a:pPr marL="285750" indent="-285750">
              <a:buFont typeface="Wingdings" panose="05000000000000000000" pitchFamily="2" charset="2"/>
              <a:buChar char="Ø"/>
            </a:pPr>
            <a:r>
              <a:rPr lang="zh-CN" altLang="en-US" sz="3600" b="1" dirty="0" smtClean="0">
                <a:latin typeface="+mj-ea"/>
                <a:ea typeface="+mj-ea"/>
              </a:rPr>
              <a:t>相关测试</a:t>
            </a:r>
            <a:endParaRPr lang="en-US" altLang="zh-CN" sz="3600" b="1" dirty="0" smtClean="0">
              <a:latin typeface="+mj-ea"/>
              <a:ea typeface="+mj-ea"/>
            </a:endParaRPr>
          </a:p>
          <a:p>
            <a:pPr marL="285750" indent="-285750">
              <a:buFont typeface="Wingdings" panose="05000000000000000000" pitchFamily="2" charset="2"/>
              <a:buChar char="Ø"/>
            </a:pPr>
            <a:endParaRPr lang="en-US" altLang="zh-CN" sz="3600" b="1" dirty="0">
              <a:latin typeface="+mj-ea"/>
              <a:ea typeface="+mj-ea"/>
            </a:endParaRPr>
          </a:p>
          <a:p>
            <a:pPr marL="285750" indent="-285750">
              <a:buFont typeface="Wingdings" panose="05000000000000000000" pitchFamily="2" charset="2"/>
              <a:buChar char="Ø"/>
            </a:pPr>
            <a:r>
              <a:rPr lang="zh-CN" altLang="en-US" sz="3600" b="1" dirty="0" smtClean="0">
                <a:latin typeface="+mj-ea"/>
                <a:ea typeface="+mj-ea"/>
              </a:rPr>
              <a:t>系统展望</a:t>
            </a:r>
            <a:endParaRPr lang="en-US" altLang="zh-CN" sz="3600" b="1" dirty="0" smtClean="0">
              <a:latin typeface="+mj-ea"/>
              <a:ea typeface="+mj-ea"/>
            </a:endParaRPr>
          </a:p>
          <a:p>
            <a:pPr marL="285750" indent="-285750">
              <a:buFont typeface="Wingdings" panose="05000000000000000000" pitchFamily="2" charset="2"/>
              <a:buChar char="l"/>
            </a:pPr>
            <a:endParaRPr lang="en-US" altLang="zh-CN" sz="3600" b="1" dirty="0" smtClean="0">
              <a:latin typeface="+mj-ea"/>
              <a:ea typeface="+mj-ea"/>
            </a:endParaRPr>
          </a:p>
          <a:p>
            <a:endParaRPr lang="zh-CN" altLang="en-US" sz="3600" dirty="0">
              <a:latin typeface="+mj-ea"/>
              <a:ea typeface="+mj-ea"/>
            </a:endParaRPr>
          </a:p>
        </p:txBody>
      </p:sp>
    </p:spTree>
    <p:extLst>
      <p:ext uri="{BB962C8B-B14F-4D97-AF65-F5344CB8AC3E}">
        <p14:creationId xmlns:p14="http://schemas.microsoft.com/office/powerpoint/2010/main" val="4164131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2332156"/>
            <a:ext cx="7803234" cy="4389319"/>
          </a:xfrm>
          <a:prstGeom prst="rect">
            <a:avLst/>
          </a:prstGeom>
        </p:spPr>
      </p:pic>
      <p:pic>
        <p:nvPicPr>
          <p:cNvPr id="2" name="图片 1"/>
          <p:cNvPicPr>
            <a:picLocks noChangeAspect="1"/>
          </p:cNvPicPr>
          <p:nvPr/>
        </p:nvPicPr>
        <p:blipFill>
          <a:blip r:embed="rId4"/>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20</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en-US" altLang="zh-CN" sz="4400" b="1" dirty="0" err="1" smtClean="0">
                <a:effectLst>
                  <a:outerShdw blurRad="38100" dist="38100" dir="2700000" algn="tl">
                    <a:srgbClr val="000000">
                      <a:alpha val="43137"/>
                    </a:srgbClr>
                  </a:outerShdw>
                </a:effectLst>
                <a:latin typeface="+mj-ea"/>
              </a:rPr>
              <a:t>CacheD</a:t>
            </a:r>
            <a:endParaRPr lang="en-US" altLang="zh-CN" sz="4400" b="1" dirty="0">
              <a:effectLst>
                <a:outerShdw blurRad="38100" dist="38100" dir="2700000" algn="tl">
                  <a:srgbClr val="000000">
                    <a:alpha val="43137"/>
                  </a:srgbClr>
                </a:outerShdw>
              </a:effectLst>
              <a:latin typeface="+mj-ea"/>
              <a:ea typeface="+mj-ea"/>
            </a:endParaRPr>
          </a:p>
        </p:txBody>
      </p:sp>
      <p:sp>
        <p:nvSpPr>
          <p:cNvPr id="5" name="矩形 4"/>
          <p:cNvSpPr/>
          <p:nvPr/>
        </p:nvSpPr>
        <p:spPr>
          <a:xfrm>
            <a:off x="267628" y="1349404"/>
            <a:ext cx="11585065" cy="1200329"/>
          </a:xfrm>
          <a:prstGeom prst="rect">
            <a:avLst/>
          </a:prstGeom>
        </p:spPr>
        <p:txBody>
          <a:bodyPr wrap="square">
            <a:spAutoFit/>
          </a:bodyPr>
          <a:lstStyle/>
          <a:p>
            <a:pPr algn="just"/>
            <a:r>
              <a:rPr lang="en-US" altLang="zh-CN" dirty="0" smtClean="0">
                <a:latin typeface="Calibri" panose="020F0502020204030204" pitchFamily="34" charset="0"/>
                <a:cs typeface="Times New Roman" panose="02020603050405020304" pitchFamily="18" charset="0"/>
              </a:rPr>
              <a:t>    </a:t>
            </a:r>
            <a:r>
              <a:rPr lang="en-US" altLang="zh-CN" dirty="0" err="1" smtClean="0">
                <a:latin typeface="Calibri" panose="020F0502020204030204" pitchFamily="34" charset="0"/>
                <a:cs typeface="Times New Roman" panose="02020603050405020304" pitchFamily="18" charset="0"/>
              </a:rPr>
              <a:t>CacheD</a:t>
            </a:r>
            <a:r>
              <a:rPr lang="zh-CN" altLang="zh-CN" dirty="0">
                <a:latin typeface="Calibri" panose="020F0502020204030204" pitchFamily="34" charset="0"/>
                <a:cs typeface="Times New Roman" panose="02020603050405020304" pitchFamily="18" charset="0"/>
              </a:rPr>
              <a:t>中设计了</a:t>
            </a:r>
            <a:r>
              <a:rPr lang="en-US" altLang="zh-CN" b="1" dirty="0">
                <a:latin typeface="Calibri" panose="020F0502020204030204" pitchFamily="34" charset="0"/>
                <a:cs typeface="Times New Roman" panose="02020603050405020304" pitchFamily="18" charset="0"/>
              </a:rPr>
              <a:t>syslog</a:t>
            </a:r>
            <a:r>
              <a:rPr lang="zh-CN" altLang="zh-CN" dirty="0">
                <a:latin typeface="Calibri" panose="020F0502020204030204" pitchFamily="34" charset="0"/>
                <a:cs typeface="Times New Roman" panose="02020603050405020304" pitchFamily="18" charset="0"/>
              </a:rPr>
              <a:t>模块，其中包括</a:t>
            </a:r>
            <a:r>
              <a:rPr lang="en-US" altLang="zh-CN" b="1" dirty="0" err="1">
                <a:latin typeface="Calibri" panose="020F0502020204030204" pitchFamily="34" charset="0"/>
                <a:cs typeface="Times New Roman" panose="02020603050405020304" pitchFamily="18" charset="0"/>
              </a:rPr>
              <a:t>syslog_run</a:t>
            </a:r>
            <a:r>
              <a:rPr lang="zh-CN" altLang="zh-CN" dirty="0">
                <a:latin typeface="Calibri" panose="020F0502020204030204" pitchFamily="34" charset="0"/>
                <a:cs typeface="Times New Roman" panose="02020603050405020304" pitchFamily="18" charset="0"/>
              </a:rPr>
              <a:t>和</a:t>
            </a:r>
            <a:r>
              <a:rPr lang="en-US" altLang="zh-CN" b="1" dirty="0" err="1">
                <a:latin typeface="Calibri" panose="020F0502020204030204" pitchFamily="34" charset="0"/>
                <a:cs typeface="Times New Roman" panose="02020603050405020304" pitchFamily="18" charset="0"/>
              </a:rPr>
              <a:t>syslog_usr</a:t>
            </a:r>
            <a:r>
              <a:rPr lang="zh-CN" altLang="zh-CN" dirty="0">
                <a:latin typeface="Calibri" panose="020F0502020204030204" pitchFamily="34" charset="0"/>
                <a:cs typeface="Times New Roman" panose="02020603050405020304" pitchFamily="18" charset="0"/>
              </a:rPr>
              <a:t>，其中</a:t>
            </a:r>
            <a:r>
              <a:rPr lang="en-US" altLang="zh-CN" b="1" dirty="0" err="1">
                <a:latin typeface="Calibri" panose="020F0502020204030204" pitchFamily="34" charset="0"/>
                <a:cs typeface="Times New Roman" panose="02020603050405020304" pitchFamily="18" charset="0"/>
              </a:rPr>
              <a:t>syslog_run</a:t>
            </a:r>
            <a:r>
              <a:rPr lang="zh-CN" altLang="zh-CN" dirty="0">
                <a:latin typeface="Calibri" panose="020F0502020204030204" pitchFamily="34" charset="0"/>
                <a:cs typeface="Times New Roman" panose="02020603050405020304" pitchFamily="18" charset="0"/>
              </a:rPr>
              <a:t>记录</a:t>
            </a:r>
            <a:r>
              <a:rPr lang="en-US" altLang="zh-CN" dirty="0" err="1">
                <a:latin typeface="Calibri" panose="020F0502020204030204" pitchFamily="34" charset="0"/>
                <a:cs typeface="Times New Roman" panose="02020603050405020304" pitchFamily="18" charset="0"/>
              </a:rPr>
              <a:t>CacheD</a:t>
            </a:r>
            <a:r>
              <a:rPr lang="zh-CN" altLang="zh-CN" dirty="0">
                <a:latin typeface="Calibri" panose="020F0502020204030204" pitchFamily="34" charset="0"/>
                <a:cs typeface="Times New Roman" panose="02020603050405020304" pitchFamily="18" charset="0"/>
              </a:rPr>
              <a:t>系统在运行中的各种运行状态信息作为系统运行维护的日志文件</a:t>
            </a:r>
            <a:r>
              <a:rPr lang="zh-CN" altLang="zh-CN" dirty="0" smtClean="0">
                <a:latin typeface="Calibri" panose="020F0502020204030204" pitchFamily="34" charset="0"/>
                <a:cs typeface="Times New Roman" panose="02020603050405020304" pitchFamily="18" charset="0"/>
              </a:rPr>
              <a:t>。</a:t>
            </a:r>
            <a:r>
              <a:rPr lang="en-US" altLang="zh-CN" b="1" dirty="0" err="1" smtClean="0">
                <a:latin typeface="Calibri" panose="020F0502020204030204" pitchFamily="34" charset="0"/>
                <a:cs typeface="Times New Roman" panose="02020603050405020304" pitchFamily="18" charset="0"/>
              </a:rPr>
              <a:t>syslog_usr</a:t>
            </a:r>
            <a:r>
              <a:rPr lang="zh-CN" altLang="zh-CN" dirty="0">
                <a:latin typeface="Calibri" panose="020F0502020204030204" pitchFamily="34" charset="0"/>
                <a:cs typeface="Times New Roman" panose="02020603050405020304" pitchFamily="18" charset="0"/>
              </a:rPr>
              <a:t>记录用户</a:t>
            </a:r>
            <a:r>
              <a:rPr lang="en-US" altLang="zh-CN" dirty="0">
                <a:latin typeface="Calibri" panose="020F0502020204030204" pitchFamily="34" charset="0"/>
                <a:cs typeface="Times New Roman" panose="02020603050405020304" pitchFamily="18" charset="0"/>
              </a:rPr>
              <a:t>id</a:t>
            </a:r>
            <a:r>
              <a:rPr lang="zh-CN" altLang="zh-CN" dirty="0">
                <a:latin typeface="Calibri" panose="020F0502020204030204" pitchFamily="34" charset="0"/>
                <a:cs typeface="Times New Roman" panose="02020603050405020304" pitchFamily="18" charset="0"/>
              </a:rPr>
              <a:t>访问文件</a:t>
            </a:r>
            <a:r>
              <a:rPr lang="en-US" altLang="zh-CN" dirty="0">
                <a:latin typeface="Calibri" panose="020F0502020204030204" pitchFamily="34" charset="0"/>
                <a:cs typeface="Times New Roman" panose="02020603050405020304" pitchFamily="18" charset="0"/>
              </a:rPr>
              <a:t>filename</a:t>
            </a:r>
            <a:r>
              <a:rPr lang="zh-CN" altLang="zh-CN" dirty="0">
                <a:latin typeface="Calibri" panose="020F0502020204030204" pitchFamily="34" charset="0"/>
                <a:cs typeface="Times New Roman" panose="02020603050405020304" pitchFamily="18" charset="0"/>
              </a:rPr>
              <a:t>等访问信息，系统通过一定量</a:t>
            </a:r>
            <a:r>
              <a:rPr lang="zh-CN" altLang="zh-CN" dirty="0" smtClean="0">
                <a:latin typeface="Calibri" panose="020F0502020204030204" pitchFamily="34" charset="0"/>
                <a:cs typeface="Times New Roman" panose="02020603050405020304" pitchFamily="18" charset="0"/>
              </a:rPr>
              <a:t>的</a:t>
            </a:r>
            <a:r>
              <a:rPr lang="zh-CN" altLang="en-US" dirty="0" smtClean="0">
                <a:latin typeface="Calibri" panose="020F0502020204030204" pitchFamily="34" charset="0"/>
                <a:cs typeface="Times New Roman" panose="02020603050405020304" pitchFamily="18" charset="0"/>
              </a:rPr>
              <a:t>深度</a:t>
            </a:r>
            <a:r>
              <a:rPr lang="zh-CN" altLang="zh-CN" dirty="0" smtClean="0">
                <a:latin typeface="Calibri" panose="020F0502020204030204" pitchFamily="34" charset="0"/>
                <a:cs typeface="Times New Roman" panose="02020603050405020304" pitchFamily="18" charset="0"/>
              </a:rPr>
              <a:t>学习</a:t>
            </a:r>
            <a:r>
              <a:rPr lang="zh-CN" altLang="zh-CN" dirty="0">
                <a:latin typeface="Calibri" panose="020F0502020204030204" pitchFamily="34" charset="0"/>
                <a:cs typeface="Times New Roman" panose="02020603050405020304" pitchFamily="18" charset="0"/>
              </a:rPr>
              <a:t>算法实现用户行为分析，进行目标数据的预取，减少用户下次访问时的远程传输时间开销，很大程度的提高用户访问数据的性能。</a:t>
            </a:r>
            <a:endParaRPr lang="zh-CN" altLang="en-US" dirty="0"/>
          </a:p>
        </p:txBody>
      </p:sp>
    </p:spTree>
    <p:extLst>
      <p:ext uri="{BB962C8B-B14F-4D97-AF65-F5344CB8AC3E}">
        <p14:creationId xmlns:p14="http://schemas.microsoft.com/office/powerpoint/2010/main" val="18802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859" y="1214749"/>
            <a:ext cx="6563141" cy="4956936"/>
          </a:xfrm>
          <a:prstGeom prst="rect">
            <a:avLst/>
          </a:prstGeom>
        </p:spPr>
      </p:pic>
      <p:pic>
        <p:nvPicPr>
          <p:cNvPr id="2" name="图片 1"/>
          <p:cNvPicPr>
            <a:picLocks noChangeAspect="1"/>
          </p:cNvPicPr>
          <p:nvPr/>
        </p:nvPicPr>
        <p:blipFill>
          <a:blip r:embed="rId4"/>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21</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zh-CN" altLang="en-US" sz="4400" b="1" dirty="0" smtClean="0">
                <a:effectLst>
                  <a:outerShdw blurRad="38100" dist="38100" dir="2700000" algn="tl">
                    <a:srgbClr val="000000">
                      <a:alpha val="43137"/>
                    </a:srgbClr>
                  </a:outerShdw>
                </a:effectLst>
                <a:latin typeface="+mj-ea"/>
                <a:ea typeface="+mj-ea"/>
              </a:rPr>
              <a:t>用户访问接口</a:t>
            </a:r>
            <a:endParaRPr lang="en-US" altLang="zh-CN" sz="4400" b="1" dirty="0">
              <a:effectLst>
                <a:outerShdw blurRad="38100" dist="38100" dir="2700000" algn="tl">
                  <a:srgbClr val="000000">
                    <a:alpha val="43137"/>
                  </a:srgbClr>
                </a:outerShdw>
              </a:effectLst>
              <a:latin typeface="+mj-ea"/>
              <a:ea typeface="+mj-ea"/>
            </a:endParaRPr>
          </a:p>
        </p:txBody>
      </p:sp>
      <p:sp>
        <p:nvSpPr>
          <p:cNvPr id="27" name="文本框 26"/>
          <p:cNvSpPr txBox="1"/>
          <p:nvPr/>
        </p:nvSpPr>
        <p:spPr>
          <a:xfrm>
            <a:off x="267628" y="1637713"/>
            <a:ext cx="6684715"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采用高能物理计算常用</a:t>
            </a:r>
            <a:r>
              <a:rPr lang="zh-CN" altLang="en-US" dirty="0"/>
              <a:t>消息传输</a:t>
            </a:r>
            <a:r>
              <a:rPr lang="zh-CN" altLang="en-US" dirty="0" smtClean="0"/>
              <a:t>框架</a:t>
            </a:r>
            <a:r>
              <a:rPr lang="en-US" altLang="zh-CN" dirty="0" err="1" smtClean="0"/>
              <a:t>XrootD</a:t>
            </a:r>
            <a:r>
              <a:rPr lang="zh-CN" altLang="en-US" dirty="0" smtClean="0"/>
              <a:t>，通用性强</a:t>
            </a:r>
            <a:endParaRPr lang="en-US" altLang="zh-CN" dirty="0" smtClean="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smtClean="0"/>
              <a:t>实现用户访问无差异化，不改变用户操作习惯，访问透明化</a:t>
            </a:r>
            <a:endParaRPr lang="zh-CN" altLang="en-US" dirty="0"/>
          </a:p>
        </p:txBody>
      </p:sp>
    </p:spTree>
    <p:extLst>
      <p:ext uri="{BB962C8B-B14F-4D97-AF65-F5344CB8AC3E}">
        <p14:creationId xmlns:p14="http://schemas.microsoft.com/office/powerpoint/2010/main" val="1861511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22</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相关测试</a:t>
            </a:r>
            <a:endParaRPr lang="en-US" altLang="zh-CN" sz="4400" b="1" dirty="0">
              <a:effectLst>
                <a:outerShdw blurRad="38100" dist="38100" dir="2700000" algn="tl">
                  <a:srgbClr val="000000">
                    <a:alpha val="43137"/>
                  </a:srgbClr>
                </a:outerShdw>
              </a:effectLst>
              <a:latin typeface="+mj-ea"/>
              <a:ea typeface="+mj-ea"/>
            </a:endParaRPr>
          </a:p>
        </p:txBody>
      </p:sp>
      <p:sp>
        <p:nvSpPr>
          <p:cNvPr id="8" name="内容占位符 2"/>
          <p:cNvSpPr txBox="1">
            <a:spLocks/>
          </p:cNvSpPr>
          <p:nvPr/>
        </p:nvSpPr>
        <p:spPr>
          <a:xfrm>
            <a:off x="457200" y="1484313"/>
            <a:ext cx="8229600" cy="464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测试环境：</a:t>
            </a:r>
            <a:endParaRPr lang="en-US" altLang="zh-CN" dirty="0" smtClean="0"/>
          </a:p>
          <a:p>
            <a:endParaRPr lang="zh-CN" altLang="en-US" dirty="0"/>
          </a:p>
        </p:txBody>
      </p:sp>
      <p:graphicFrame>
        <p:nvGraphicFramePr>
          <p:cNvPr id="11" name="表格 10"/>
          <p:cNvGraphicFramePr>
            <a:graphicFrameLocks noGrp="1"/>
          </p:cNvGraphicFramePr>
          <p:nvPr>
            <p:extLst>
              <p:ext uri="{D42A27DB-BD31-4B8C-83A1-F6EECF244321}">
                <p14:modId xmlns:p14="http://schemas.microsoft.com/office/powerpoint/2010/main" val="2349454340"/>
              </p:ext>
            </p:extLst>
          </p:nvPr>
        </p:nvGraphicFramePr>
        <p:xfrm>
          <a:off x="4259610" y="1484313"/>
          <a:ext cx="7094190" cy="3866881"/>
        </p:xfrm>
        <a:graphic>
          <a:graphicData uri="http://schemas.openxmlformats.org/drawingml/2006/table">
            <a:tbl>
              <a:tblPr firstRow="1" bandRow="1">
                <a:tableStyleId>{5C22544A-7EE6-4342-B048-85BDC9FD1C3A}</a:tableStyleId>
              </a:tblPr>
              <a:tblGrid>
                <a:gridCol w="3547095"/>
                <a:gridCol w="3547095"/>
              </a:tblGrid>
              <a:tr h="1121665">
                <a:tc>
                  <a:txBody>
                    <a:bodyPr/>
                    <a:lstStyle/>
                    <a:p>
                      <a:r>
                        <a:rPr lang="zh-CN" altLang="en-US" dirty="0" smtClean="0"/>
                        <a:t>服务器端</a:t>
                      </a:r>
                      <a:r>
                        <a:rPr lang="zh-CN" altLang="en-US" dirty="0" smtClean="0"/>
                        <a:t>：</a:t>
                      </a:r>
                      <a:endParaRPr lang="en-US" altLang="zh-CN" dirty="0" smtClean="0"/>
                    </a:p>
                    <a:p>
                      <a:r>
                        <a:rPr lang="en-US" altLang="zh-CN" dirty="0" smtClean="0"/>
                        <a:t>202.122.37.90</a:t>
                      </a:r>
                      <a:r>
                        <a:rPr lang="zh-CN" altLang="en-US" dirty="0" smtClean="0"/>
                        <a:t>：</a:t>
                      </a:r>
                      <a:r>
                        <a:rPr lang="en-US" altLang="zh-CN" dirty="0" smtClean="0"/>
                        <a:t>28001</a:t>
                      </a:r>
                      <a:r>
                        <a:rPr lang="en-US" altLang="zh-CN" baseline="0" dirty="0" smtClean="0"/>
                        <a:t> (</a:t>
                      </a:r>
                      <a:r>
                        <a:rPr lang="en-US" altLang="zh-CN" baseline="0" dirty="0" err="1" smtClean="0"/>
                        <a:t>ihep</a:t>
                      </a:r>
                      <a:r>
                        <a:rPr lang="en-US" altLang="zh-CN" baseline="0" dirty="0" smtClean="0"/>
                        <a:t>)</a:t>
                      </a:r>
                      <a:endParaRPr lang="zh-CN" altLang="en-US" dirty="0"/>
                    </a:p>
                  </a:txBody>
                  <a:tcPr/>
                </a:tc>
                <a:tc>
                  <a:txBody>
                    <a:bodyPr/>
                    <a:lstStyle/>
                    <a:p>
                      <a:r>
                        <a:rPr lang="zh-CN" altLang="en-US" dirty="0" smtClean="0"/>
                        <a:t>客户端：</a:t>
                      </a:r>
                      <a:endParaRPr lang="en-US" altLang="zh-CN" dirty="0" smtClean="0"/>
                    </a:p>
                    <a:p>
                      <a:r>
                        <a:rPr lang="en-US" altLang="zh-CN" dirty="0" smtClean="0"/>
                        <a:t>210.75.234.23(</a:t>
                      </a:r>
                      <a:r>
                        <a:rPr lang="en-US" altLang="zh-CN" dirty="0" err="1" smtClean="0"/>
                        <a:t>chengdu</a:t>
                      </a:r>
                      <a:r>
                        <a:rPr lang="en-US" altLang="zh-CN" dirty="0" smtClean="0"/>
                        <a:t>)</a:t>
                      </a:r>
                      <a:endParaRPr lang="zh-CN" altLang="en-US" dirty="0"/>
                    </a:p>
                  </a:txBody>
                  <a:tcPr/>
                </a:tc>
              </a:tr>
              <a:tr h="989072">
                <a:tc>
                  <a:txBody>
                    <a:bodyPr/>
                    <a:lstStyle/>
                    <a:p>
                      <a:r>
                        <a:rPr lang="en-US" altLang="zh-CN" dirty="0" smtClean="0"/>
                        <a:t>8*</a:t>
                      </a:r>
                      <a:r>
                        <a:rPr lang="pt-BR" altLang="zh-CN" dirty="0" smtClean="0"/>
                        <a:t>Intel(R) Xeon(R) CPU E5-2407 v2 @ 2.40GHz</a:t>
                      </a:r>
                    </a:p>
                    <a:p>
                      <a:endParaRPr lang="zh-CN" altLang="en-US" dirty="0"/>
                    </a:p>
                  </a:txBody>
                  <a:tcPr/>
                </a:tc>
                <a:tc>
                  <a:txBody>
                    <a:bodyPr/>
                    <a:lstStyle/>
                    <a:p>
                      <a:r>
                        <a:rPr lang="en-US" altLang="zh-CN" dirty="0" smtClean="0"/>
                        <a:t>2*</a:t>
                      </a:r>
                      <a:r>
                        <a:rPr lang="es-ES" altLang="zh-CN" dirty="0" smtClean="0"/>
                        <a:t>QEMU Virtual CPU version 2.4.1</a:t>
                      </a:r>
                    </a:p>
                    <a:p>
                      <a:endParaRPr lang="zh-CN" altLang="en-US" dirty="0"/>
                    </a:p>
                  </a:txBody>
                  <a:tcPr/>
                </a:tc>
              </a:tr>
              <a:tr h="878072">
                <a:tc>
                  <a:txBody>
                    <a:bodyPr/>
                    <a:lstStyle/>
                    <a:p>
                      <a:r>
                        <a:rPr lang="en-US" altLang="zh-CN" dirty="0" smtClean="0"/>
                        <a:t>Nginx</a:t>
                      </a:r>
                      <a:r>
                        <a:rPr lang="en-US" altLang="zh-CN" baseline="0" dirty="0" smtClean="0"/>
                        <a:t> </a:t>
                      </a:r>
                      <a:r>
                        <a:rPr lang="zh-CN" altLang="en-US" baseline="0" dirty="0" smtClean="0"/>
                        <a:t>反向代理，负责负载均衡（</a:t>
                      </a:r>
                      <a:r>
                        <a:rPr lang="en-US" altLang="zh-CN" baseline="0" dirty="0" smtClean="0"/>
                        <a:t>28003,28004</a:t>
                      </a:r>
                      <a:r>
                        <a:rPr lang="zh-CN" altLang="en-US" baseline="0" dirty="0" smtClean="0"/>
                        <a:t>）</a:t>
                      </a:r>
                      <a:endParaRPr lang="en-US" altLang="zh-CN" baseline="0" dirty="0" smtClean="0"/>
                    </a:p>
                  </a:txBody>
                  <a:tcPr/>
                </a:tc>
                <a:tc>
                  <a:txBody>
                    <a:bodyPr/>
                    <a:lstStyle/>
                    <a:p>
                      <a:r>
                        <a:rPr lang="zh-CN" altLang="en-US" dirty="0" smtClean="0"/>
                        <a:t>向</a:t>
                      </a:r>
                      <a:r>
                        <a:rPr lang="en-US" altLang="zh-CN" dirty="0" smtClean="0"/>
                        <a:t>202.122.37.90:28001</a:t>
                      </a:r>
                      <a:r>
                        <a:rPr lang="zh-CN" altLang="en-US" dirty="0" smtClean="0"/>
                        <a:t>发送请求</a:t>
                      </a:r>
                      <a:endParaRPr lang="zh-CN" altLang="en-US" dirty="0"/>
                    </a:p>
                  </a:txBody>
                  <a:tcPr/>
                </a:tc>
              </a:tr>
              <a:tr h="878072">
                <a:tc>
                  <a:txBody>
                    <a:bodyPr/>
                    <a:lstStyle/>
                    <a:p>
                      <a:r>
                        <a:rPr lang="en-US" altLang="zh-CN" baseline="0" dirty="0" smtClean="0"/>
                        <a:t>Supervisor</a:t>
                      </a:r>
                      <a:r>
                        <a:rPr lang="zh-CN" altLang="en-US" baseline="0" dirty="0" smtClean="0"/>
                        <a:t>进行工作进程监控，管理，重启等</a:t>
                      </a:r>
                      <a:endParaRPr lang="en-US" altLang="zh-CN" baseline="0" dirty="0" smtClean="0"/>
                    </a:p>
                  </a:txBody>
                  <a:tcPr/>
                </a:tc>
                <a:tc>
                  <a:txBody>
                    <a:bodyPr/>
                    <a:lstStyle/>
                    <a:p>
                      <a:endParaRPr lang="zh-CN" altLang="en-US" dirty="0"/>
                    </a:p>
                  </a:txBody>
                  <a:tcPr/>
                </a:tc>
              </a:tr>
            </a:tbl>
          </a:graphicData>
        </a:graphic>
      </p:graphicFrame>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86" y="5636132"/>
            <a:ext cx="7905750" cy="647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682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23</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相关测试</a:t>
            </a:r>
            <a:endParaRPr lang="en-US" altLang="zh-CN" sz="4400" b="1" dirty="0">
              <a:effectLst>
                <a:outerShdw blurRad="38100" dist="38100" dir="2700000" algn="tl">
                  <a:srgbClr val="000000">
                    <a:alpha val="43137"/>
                  </a:srgbClr>
                </a:outerShdw>
              </a:effectLst>
              <a:latin typeface="+mj-ea"/>
              <a:ea typeface="+mj-ea"/>
            </a:endParaRPr>
          </a:p>
        </p:txBody>
      </p:sp>
      <p:sp>
        <p:nvSpPr>
          <p:cNvPr id="9" name="TextBox 8"/>
          <p:cNvSpPr txBox="1"/>
          <p:nvPr/>
        </p:nvSpPr>
        <p:spPr>
          <a:xfrm>
            <a:off x="267629" y="1664498"/>
            <a:ext cx="6068888" cy="646331"/>
          </a:xfrm>
          <a:prstGeom prst="rect">
            <a:avLst/>
          </a:prstGeom>
          <a:noFill/>
        </p:spPr>
        <p:txBody>
          <a:bodyPr wrap="square" rtlCol="0">
            <a:spAutoFit/>
          </a:bodyPr>
          <a:lstStyle/>
          <a:p>
            <a:r>
              <a:rPr lang="zh-CN" altLang="en-US" dirty="0" smtClean="0"/>
              <a:t>网络环境：</a:t>
            </a:r>
            <a:r>
              <a:rPr lang="en-US" altLang="zh-CN" dirty="0" err="1" smtClean="0"/>
              <a:t>iperf</a:t>
            </a:r>
            <a:r>
              <a:rPr lang="zh-CN" altLang="en-US" dirty="0" smtClean="0"/>
              <a:t>测网络带宽</a:t>
            </a:r>
            <a:r>
              <a:rPr lang="en-US" altLang="zh-CN" dirty="0" smtClean="0"/>
              <a:t>80MB/s</a:t>
            </a:r>
            <a:endParaRPr lang="zh-CN" altLang="en-US" dirty="0" smtClean="0"/>
          </a:p>
          <a:p>
            <a:r>
              <a:rPr lang="zh-CN" altLang="en-US" dirty="0" smtClean="0"/>
              <a:t>读取</a:t>
            </a:r>
            <a:r>
              <a:rPr lang="en-US" altLang="zh-CN" dirty="0" smtClean="0"/>
              <a:t>800MB</a:t>
            </a:r>
            <a:r>
              <a:rPr lang="zh-CN" altLang="en-US" dirty="0" smtClean="0"/>
              <a:t>的文件</a:t>
            </a:r>
            <a:endParaRPr lang="zh-CN" altLang="en-US" dirty="0"/>
          </a:p>
        </p:txBody>
      </p:sp>
      <p:pic>
        <p:nvPicPr>
          <p:cNvPr id="10" name="Picture 3" descr="C:\Users\cfairy\Desktop\readt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310829"/>
            <a:ext cx="4992763" cy="374525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3" name="表格 12"/>
          <p:cNvGraphicFramePr>
            <a:graphicFrameLocks noGrp="1"/>
          </p:cNvGraphicFramePr>
          <p:nvPr>
            <p:extLst>
              <p:ext uri="{D42A27DB-BD31-4B8C-83A1-F6EECF244321}">
                <p14:modId xmlns:p14="http://schemas.microsoft.com/office/powerpoint/2010/main" val="3889363814"/>
              </p:ext>
            </p:extLst>
          </p:nvPr>
        </p:nvGraphicFramePr>
        <p:xfrm>
          <a:off x="5750406" y="1767157"/>
          <a:ext cx="5992491" cy="1792997"/>
        </p:xfrm>
        <a:graphic>
          <a:graphicData uri="http://schemas.openxmlformats.org/drawingml/2006/table">
            <a:tbl>
              <a:tblPr firstRow="1" bandRow="1">
                <a:tableStyleId>{5C22544A-7EE6-4342-B048-85BDC9FD1C3A}</a:tableStyleId>
              </a:tblPr>
              <a:tblGrid>
                <a:gridCol w="1997497"/>
                <a:gridCol w="1997497"/>
                <a:gridCol w="1997497"/>
              </a:tblGrid>
              <a:tr h="830579">
                <a:tc>
                  <a:txBody>
                    <a:bodyPr/>
                    <a:lstStyle/>
                    <a:p>
                      <a:endParaRPr lang="zh-CN" altLang="en-US" dirty="0"/>
                    </a:p>
                  </a:txBody>
                  <a:tcPr/>
                </a:tc>
                <a:tc>
                  <a:txBody>
                    <a:bodyPr/>
                    <a:lstStyle/>
                    <a:p>
                      <a:pPr algn="ctr"/>
                      <a:r>
                        <a:rPr lang="en-US" altLang="zh-CN" sz="3200" dirty="0" err="1" smtClean="0"/>
                        <a:t>eos</a:t>
                      </a:r>
                      <a:endParaRPr lang="zh-CN" altLang="en-US" sz="3200" dirty="0"/>
                    </a:p>
                  </a:txBody>
                  <a:tcPr/>
                </a:tc>
                <a:tc>
                  <a:txBody>
                    <a:bodyPr/>
                    <a:lstStyle/>
                    <a:p>
                      <a:pPr algn="ctr"/>
                      <a:r>
                        <a:rPr lang="en-US" altLang="zh-CN" sz="3200" dirty="0" smtClean="0"/>
                        <a:t>transfer</a:t>
                      </a:r>
                      <a:endParaRPr lang="zh-CN" altLang="en-US" sz="3200" dirty="0"/>
                    </a:p>
                  </a:txBody>
                  <a:tcPr/>
                </a:tc>
              </a:tr>
              <a:tr h="481209">
                <a:tc>
                  <a:txBody>
                    <a:bodyPr/>
                    <a:lstStyle/>
                    <a:p>
                      <a:r>
                        <a:rPr lang="zh-CN" altLang="en-US" dirty="0" smtClean="0"/>
                        <a:t>读取性能：</a:t>
                      </a:r>
                      <a:endParaRPr lang="zh-CN" altLang="en-US" dirty="0"/>
                    </a:p>
                  </a:txBody>
                  <a:tcPr/>
                </a:tc>
                <a:tc>
                  <a:txBody>
                    <a:bodyPr/>
                    <a:lstStyle/>
                    <a:p>
                      <a:r>
                        <a:rPr lang="en-US" altLang="zh-CN" dirty="0" smtClean="0"/>
                        <a:t>4MB/s</a:t>
                      </a:r>
                      <a:endParaRPr lang="zh-CN" altLang="en-US" dirty="0"/>
                    </a:p>
                  </a:txBody>
                  <a:tcPr/>
                </a:tc>
                <a:tc>
                  <a:txBody>
                    <a:bodyPr/>
                    <a:lstStyle/>
                    <a:p>
                      <a:r>
                        <a:rPr lang="en-US" altLang="zh-CN" dirty="0" smtClean="0"/>
                        <a:t>70MB/s</a:t>
                      </a:r>
                      <a:endParaRPr lang="zh-CN" altLang="en-US" dirty="0"/>
                    </a:p>
                  </a:txBody>
                  <a:tcPr/>
                </a:tc>
              </a:tr>
              <a:tr h="481209">
                <a:tc>
                  <a:txBody>
                    <a:bodyPr/>
                    <a:lstStyle/>
                    <a:p>
                      <a:r>
                        <a:rPr lang="zh-CN" altLang="en-US" dirty="0" smtClean="0"/>
                        <a:t>写入性能</a:t>
                      </a:r>
                      <a:endParaRPr lang="zh-CN" altLang="en-US" dirty="0"/>
                    </a:p>
                  </a:txBody>
                  <a:tcPr/>
                </a:tc>
                <a:tc>
                  <a:txBody>
                    <a:bodyPr/>
                    <a:lstStyle/>
                    <a:p>
                      <a:r>
                        <a:rPr lang="en-US" altLang="zh-CN" dirty="0" smtClean="0"/>
                        <a:t>15MB/s</a:t>
                      </a:r>
                      <a:endParaRPr lang="zh-CN" altLang="en-US" dirty="0"/>
                    </a:p>
                  </a:txBody>
                  <a:tcPr/>
                </a:tc>
                <a:tc>
                  <a:txBody>
                    <a:bodyPr/>
                    <a:lstStyle/>
                    <a:p>
                      <a:r>
                        <a:rPr lang="en-US" altLang="zh-CN" dirty="0" smtClean="0"/>
                        <a:t>60MB/s</a:t>
                      </a:r>
                      <a:endParaRPr lang="zh-CN" altLang="en-US" dirty="0"/>
                    </a:p>
                  </a:txBody>
                  <a:tcPr/>
                </a:tc>
              </a:tr>
            </a:tbl>
          </a:graphicData>
        </a:graphic>
      </p:graphicFrame>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0406" y="4974706"/>
            <a:ext cx="5603394" cy="10238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extBox 6"/>
          <p:cNvSpPr txBox="1"/>
          <p:nvPr/>
        </p:nvSpPr>
        <p:spPr>
          <a:xfrm>
            <a:off x="5643414" y="4385525"/>
            <a:ext cx="3024336" cy="646331"/>
          </a:xfrm>
          <a:prstGeom prst="rect">
            <a:avLst/>
          </a:prstGeom>
          <a:noFill/>
        </p:spPr>
        <p:txBody>
          <a:bodyPr wrap="square" rtlCol="0">
            <a:spAutoFit/>
          </a:bodyPr>
          <a:lstStyle/>
          <a:p>
            <a:r>
              <a:rPr lang="en-US" altLang="zh-CN" dirty="0" smtClean="0"/>
              <a:t>Md5</a:t>
            </a:r>
            <a:r>
              <a:rPr lang="zh-CN" altLang="en-US" dirty="0" smtClean="0"/>
              <a:t>文件校验：</a:t>
            </a:r>
            <a:endParaRPr lang="en-US" altLang="zh-CN" dirty="0" smtClean="0"/>
          </a:p>
          <a:p>
            <a:endParaRPr lang="zh-CN" altLang="en-US" dirty="0"/>
          </a:p>
        </p:txBody>
      </p:sp>
    </p:spTree>
    <p:extLst>
      <p:ext uri="{BB962C8B-B14F-4D97-AF65-F5344CB8AC3E}">
        <p14:creationId xmlns:p14="http://schemas.microsoft.com/office/powerpoint/2010/main" val="975422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24</a:t>
            </a:fld>
            <a:endParaRPr lang="zh-CN" altLang="en-US"/>
          </a:p>
        </p:txBody>
      </p:sp>
      <p:sp>
        <p:nvSpPr>
          <p:cNvPr id="3" name="文本框 2"/>
          <p:cNvSpPr txBox="1"/>
          <p:nvPr/>
        </p:nvSpPr>
        <p:spPr>
          <a:xfrm>
            <a:off x="267629" y="445307"/>
            <a:ext cx="6684714" cy="769441"/>
          </a:xfrm>
          <a:prstGeom prst="rect">
            <a:avLst/>
          </a:prstGeom>
          <a:noFill/>
        </p:spPr>
        <p:txBody>
          <a:bodyPr wrap="square" rtlCol="0">
            <a:spAutoFit/>
          </a:bodyPr>
          <a:lstStyle/>
          <a:p>
            <a:r>
              <a:rPr lang="zh-CN" altLang="en-US" sz="4400" b="1" dirty="0" smtClean="0">
                <a:effectLst>
                  <a:outerShdw blurRad="38100" dist="38100" dir="2700000" algn="tl">
                    <a:srgbClr val="000000">
                      <a:alpha val="43137"/>
                    </a:srgbClr>
                  </a:outerShdw>
                </a:effectLst>
                <a:latin typeface="+mj-ea"/>
                <a:ea typeface="+mj-ea"/>
              </a:rPr>
              <a:t>系统展望</a:t>
            </a:r>
            <a:endParaRPr lang="en-US" altLang="zh-CN" sz="4400" b="1" dirty="0">
              <a:effectLst>
                <a:outerShdw blurRad="38100" dist="38100" dir="2700000" algn="tl">
                  <a:srgbClr val="000000">
                    <a:alpha val="43137"/>
                  </a:srgbClr>
                </a:outerShdw>
              </a:effectLst>
              <a:latin typeface="+mj-ea"/>
              <a:ea typeface="+mj-ea"/>
            </a:endParaRPr>
          </a:p>
        </p:txBody>
      </p:sp>
      <p:sp>
        <p:nvSpPr>
          <p:cNvPr id="5" name="文本框 4"/>
          <p:cNvSpPr txBox="1"/>
          <p:nvPr/>
        </p:nvSpPr>
        <p:spPr>
          <a:xfrm>
            <a:off x="267629" y="1657350"/>
            <a:ext cx="11543371" cy="3693319"/>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smtClean="0"/>
              <a:t>优化数据库检索性能</a:t>
            </a:r>
            <a:endParaRPr lang="en-US" altLang="zh-CN" dirty="0" smtClean="0"/>
          </a:p>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r>
              <a:rPr lang="zh-CN" altLang="en-US" dirty="0" smtClean="0"/>
              <a:t>实现用户及消息的安全验证</a:t>
            </a: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zh-CN" altLang="en-US" dirty="0" smtClean="0"/>
              <a:t>实现事例数据的自动校验及重传</a:t>
            </a: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zh-CN" altLang="en-US" dirty="0" smtClean="0"/>
              <a:t>优化缓存模块多线程消息处理队列</a:t>
            </a: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zh-CN" altLang="en-US" dirty="0" smtClean="0"/>
              <a:t>通过深度学习算法，提供数据预读判断模块</a:t>
            </a: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zh-CN" altLang="en-US" dirty="0" smtClean="0"/>
              <a:t>优化系统传输及消息处理性能</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599819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25</a:t>
            </a:fld>
            <a:endParaRPr lang="zh-CN" altLang="en-US"/>
          </a:p>
        </p:txBody>
      </p:sp>
      <p:sp>
        <p:nvSpPr>
          <p:cNvPr id="6" name="文本框 5"/>
          <p:cNvSpPr txBox="1"/>
          <p:nvPr/>
        </p:nvSpPr>
        <p:spPr>
          <a:xfrm>
            <a:off x="3737441" y="2811489"/>
            <a:ext cx="4519747" cy="1569660"/>
          </a:xfrm>
          <a:prstGeom prst="rect">
            <a:avLst/>
          </a:prstGeom>
          <a:noFill/>
        </p:spPr>
        <p:txBody>
          <a:bodyPr wrap="square" rtlCol="0">
            <a:spAutoFit/>
          </a:bodyPr>
          <a:lstStyle/>
          <a:p>
            <a:r>
              <a:rPr lang="zh-CN" altLang="en-US" sz="9600" dirty="0" smtClean="0"/>
              <a:t>谢  谢！</a:t>
            </a:r>
            <a:endParaRPr lang="zh-CN" altLang="en-US" sz="9600" dirty="0"/>
          </a:p>
        </p:txBody>
      </p:sp>
    </p:spTree>
    <p:extLst>
      <p:ext uri="{BB962C8B-B14F-4D97-AF65-F5344CB8AC3E}">
        <p14:creationId xmlns:p14="http://schemas.microsoft.com/office/powerpoint/2010/main" val="2425919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3</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背景与意义</a:t>
            </a:r>
          </a:p>
        </p:txBody>
      </p:sp>
      <p:sp>
        <p:nvSpPr>
          <p:cNvPr id="5" name="文本框 4"/>
          <p:cNvSpPr txBox="1"/>
          <p:nvPr/>
        </p:nvSpPr>
        <p:spPr>
          <a:xfrm>
            <a:off x="267631" y="1183971"/>
            <a:ext cx="116195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en-US" altLang="zh-CN" dirty="0"/>
          </a:p>
        </p:txBody>
      </p:sp>
      <p:pic>
        <p:nvPicPr>
          <p:cNvPr id="8" name="Picture 2" descr="LHCanalysis.tiff"/>
          <p:cNvPicPr>
            <a:picLocks noChangeAspect="1"/>
          </p:cNvPicPr>
          <p:nvPr/>
        </p:nvPicPr>
        <p:blipFill>
          <a:blip r:embed="rId4"/>
          <a:stretch>
            <a:fillRect/>
          </a:stretch>
        </p:blipFill>
        <p:spPr>
          <a:xfrm>
            <a:off x="6457255" y="1440587"/>
            <a:ext cx="5116045" cy="4827375"/>
          </a:xfrm>
          <a:prstGeom prst="rect">
            <a:avLst/>
          </a:prstGeom>
        </p:spPr>
      </p:pic>
      <p:sp>
        <p:nvSpPr>
          <p:cNvPr id="9" name="内容占位符 2"/>
          <p:cNvSpPr txBox="1">
            <a:spLocks/>
          </p:cNvSpPr>
          <p:nvPr/>
        </p:nvSpPr>
        <p:spPr>
          <a:xfrm>
            <a:off x="267629" y="1440587"/>
            <a:ext cx="6189625" cy="5002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3600" dirty="0" smtClean="0"/>
              <a:t>高能物理数据处理过程：</a:t>
            </a:r>
            <a:endParaRPr lang="en-US" altLang="zh-CN" sz="3600" dirty="0" smtClean="0"/>
          </a:p>
          <a:p>
            <a:pPr>
              <a:lnSpc>
                <a:spcPct val="120000"/>
              </a:lnSpc>
            </a:pPr>
            <a:r>
              <a:rPr lang="zh-CN" altLang="en-US" sz="1800" b="1" dirty="0" smtClean="0"/>
              <a:t>事例：</a:t>
            </a:r>
            <a:r>
              <a:rPr lang="zh-CN" altLang="en-US" sz="1800" dirty="0" smtClean="0"/>
              <a:t>一次粒子对撞或者一次粒子间的相互作用</a:t>
            </a:r>
            <a:endParaRPr lang="en-US" altLang="zh-CN" sz="1800" dirty="0" smtClean="0"/>
          </a:p>
          <a:p>
            <a:pPr lvl="1">
              <a:lnSpc>
                <a:spcPct val="120000"/>
              </a:lnSpc>
            </a:pPr>
            <a:r>
              <a:rPr lang="zh-CN" altLang="en-US" sz="1800" dirty="0" smtClean="0"/>
              <a:t>粒子物理研究的基本对象</a:t>
            </a:r>
            <a:endParaRPr lang="en-US" altLang="zh-CN" sz="1800" dirty="0" smtClean="0"/>
          </a:p>
          <a:p>
            <a:pPr>
              <a:lnSpc>
                <a:spcPct val="120000"/>
              </a:lnSpc>
            </a:pPr>
            <a:r>
              <a:rPr lang="zh-CN" altLang="en-US" sz="1800" dirty="0" smtClean="0"/>
              <a:t>探测器记录事例，产生原始数据</a:t>
            </a:r>
            <a:endParaRPr lang="en-US" altLang="zh-CN" sz="1800" dirty="0" smtClean="0"/>
          </a:p>
          <a:p>
            <a:pPr lvl="1">
              <a:lnSpc>
                <a:spcPct val="120000"/>
              </a:lnSpc>
            </a:pPr>
            <a:r>
              <a:rPr lang="zh-CN" altLang="en-US" sz="1800" dirty="0" smtClean="0"/>
              <a:t>以二进制格式记录的探测器信号</a:t>
            </a:r>
            <a:endParaRPr lang="en-US" altLang="zh-CN" sz="1800" dirty="0" smtClean="0"/>
          </a:p>
          <a:p>
            <a:pPr lvl="1">
              <a:lnSpc>
                <a:spcPct val="120000"/>
              </a:lnSpc>
            </a:pPr>
            <a:r>
              <a:rPr lang="zh-CN" altLang="en-US" sz="1800" dirty="0" smtClean="0"/>
              <a:t>由计算机产生模拟实验的蒙特卡罗模拟数据，数字化</a:t>
            </a:r>
            <a:endParaRPr lang="en-US" altLang="zh-CN" sz="1800" dirty="0" smtClean="0"/>
          </a:p>
          <a:p>
            <a:pPr>
              <a:lnSpc>
                <a:spcPct val="120000"/>
              </a:lnSpc>
            </a:pPr>
            <a:r>
              <a:rPr lang="zh-CN" altLang="en-US" sz="1800" dirty="0" smtClean="0"/>
              <a:t>事例重建</a:t>
            </a:r>
            <a:endParaRPr lang="en-US" altLang="zh-CN" sz="1800" dirty="0" smtClean="0"/>
          </a:p>
          <a:p>
            <a:pPr lvl="1">
              <a:lnSpc>
                <a:spcPct val="120000"/>
              </a:lnSpc>
            </a:pPr>
            <a:r>
              <a:rPr lang="zh-CN" altLang="en-US" sz="1800" dirty="0" smtClean="0"/>
              <a:t>读出</a:t>
            </a:r>
            <a:r>
              <a:rPr lang="en-US" altLang="zh-CN" sz="1800" dirty="0" smtClean="0"/>
              <a:t>Raw/MC Raw</a:t>
            </a:r>
            <a:r>
              <a:rPr lang="zh-CN" altLang="en-US" sz="1800" dirty="0" smtClean="0"/>
              <a:t>数据，处理后产生相关物理信息，如动量、对撞顶点等。</a:t>
            </a:r>
            <a:endParaRPr lang="en-US" altLang="zh-CN" sz="1800" dirty="0" smtClean="0"/>
          </a:p>
          <a:p>
            <a:pPr>
              <a:lnSpc>
                <a:spcPct val="120000"/>
              </a:lnSpc>
            </a:pPr>
            <a:r>
              <a:rPr lang="zh-CN" altLang="en-US" sz="1800" dirty="0" smtClean="0"/>
              <a:t>数据分析</a:t>
            </a:r>
            <a:endParaRPr lang="en-US" altLang="zh-CN" sz="1800" dirty="0" smtClean="0"/>
          </a:p>
          <a:p>
            <a:pPr lvl="1">
              <a:lnSpc>
                <a:spcPct val="120000"/>
              </a:lnSpc>
            </a:pPr>
            <a:r>
              <a:rPr lang="zh-CN" altLang="en-US" sz="1800" dirty="0" smtClean="0"/>
              <a:t>由上千个属性组成的</a:t>
            </a:r>
            <a:r>
              <a:rPr lang="en-US" altLang="zh-CN" sz="1800" b="1" dirty="0" smtClean="0"/>
              <a:t>DST </a:t>
            </a:r>
            <a:r>
              <a:rPr lang="en-US" altLang="zh-CN" sz="1800" dirty="0" smtClean="0"/>
              <a:t>Event</a:t>
            </a:r>
            <a:r>
              <a:rPr lang="zh-CN" altLang="en-US" sz="1800" dirty="0" smtClean="0"/>
              <a:t>文件，提供物理学家进行分析，并最后产生物理结果。</a:t>
            </a:r>
            <a:endParaRPr lang="en-US" altLang="zh-CN" sz="1800" dirty="0" smtClean="0">
              <a:solidFill>
                <a:srgbClr val="FF0000"/>
              </a:solidFill>
            </a:endParaRPr>
          </a:p>
          <a:p>
            <a:pPr marL="0" indent="0">
              <a:buFont typeface="Arial" panose="020B0604020202020204" pitchFamily="34" charset="0"/>
              <a:buNone/>
            </a:pPr>
            <a:endParaRPr lang="en-US" altLang="zh-CN" dirty="0" smtClean="0">
              <a:solidFill>
                <a:srgbClr val="FF0000"/>
              </a:solidFill>
            </a:endParaRPr>
          </a:p>
        </p:txBody>
      </p:sp>
    </p:spTree>
    <p:extLst>
      <p:ext uri="{BB962C8B-B14F-4D97-AF65-F5344CB8AC3E}">
        <p14:creationId xmlns:p14="http://schemas.microsoft.com/office/powerpoint/2010/main" val="2167635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4</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背景与意义</a:t>
            </a:r>
          </a:p>
        </p:txBody>
      </p:sp>
      <p:sp>
        <p:nvSpPr>
          <p:cNvPr id="5" name="文本框 4"/>
          <p:cNvSpPr txBox="1"/>
          <p:nvPr/>
        </p:nvSpPr>
        <p:spPr>
          <a:xfrm>
            <a:off x="267631" y="1183971"/>
            <a:ext cx="11619569" cy="646331"/>
          </a:xfrm>
          <a:prstGeom prst="rect">
            <a:avLst/>
          </a:prstGeom>
          <a:noFill/>
        </p:spPr>
        <p:txBody>
          <a:bodyPr wrap="square" rtlCol="0">
            <a:spAutoFit/>
          </a:bodyPr>
          <a:lstStyle/>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en-US" altLang="zh-CN" dirty="0"/>
          </a:p>
        </p:txBody>
      </p:sp>
      <p:sp>
        <p:nvSpPr>
          <p:cNvPr id="10" name="内容占位符 2"/>
          <p:cNvSpPr txBox="1">
            <a:spLocks/>
          </p:cNvSpPr>
          <p:nvPr/>
        </p:nvSpPr>
        <p:spPr>
          <a:xfrm>
            <a:off x="272535" y="1291630"/>
            <a:ext cx="8401080" cy="50880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1" dirty="0" smtClean="0"/>
              <a:t>BEPCII/BESIII</a:t>
            </a:r>
          </a:p>
          <a:p>
            <a:pPr lvl="1"/>
            <a:r>
              <a:rPr lang="zh-CN" altLang="en-US" sz="1800" dirty="0" smtClean="0"/>
              <a:t>每年产生</a:t>
            </a:r>
            <a:r>
              <a:rPr lang="en-US" altLang="zh-CN" sz="1800" dirty="0" smtClean="0"/>
              <a:t>~100TB</a:t>
            </a:r>
            <a:r>
              <a:rPr lang="zh-CN" altLang="en-US" sz="1800" dirty="0" smtClean="0"/>
              <a:t>原始数据</a:t>
            </a:r>
            <a:endParaRPr lang="en-US" altLang="zh-CN" sz="1800" dirty="0" smtClean="0"/>
          </a:p>
          <a:p>
            <a:pPr lvl="1"/>
            <a:r>
              <a:rPr lang="zh-CN" altLang="en-US" sz="1800" dirty="0" smtClean="0"/>
              <a:t>目前数据量超过</a:t>
            </a:r>
            <a:r>
              <a:rPr lang="en-US" altLang="zh-CN" sz="1800" dirty="0" smtClean="0"/>
              <a:t>3.5PB</a:t>
            </a:r>
          </a:p>
          <a:p>
            <a:pPr lvl="1"/>
            <a:r>
              <a:rPr lang="zh-CN" altLang="en-US" sz="1800" dirty="0" smtClean="0"/>
              <a:t>未来</a:t>
            </a:r>
            <a:r>
              <a:rPr lang="en-US" altLang="zh-CN" sz="1800" dirty="0" smtClean="0"/>
              <a:t>5</a:t>
            </a:r>
            <a:r>
              <a:rPr lang="zh-CN" altLang="en-US" sz="1800" dirty="0" smtClean="0"/>
              <a:t>年数据量超过</a:t>
            </a:r>
            <a:r>
              <a:rPr lang="en-US" altLang="zh-CN" sz="1800" dirty="0" smtClean="0"/>
              <a:t>5PB</a:t>
            </a:r>
          </a:p>
          <a:p>
            <a:r>
              <a:rPr lang="zh-CN" altLang="en-US" sz="2000" b="1" dirty="0" smtClean="0"/>
              <a:t>大亚湾反应堆</a:t>
            </a:r>
            <a:endParaRPr lang="en-US" altLang="zh-CN" sz="2000" b="1" dirty="0" smtClean="0"/>
          </a:p>
          <a:p>
            <a:pPr lvl="1"/>
            <a:r>
              <a:rPr lang="zh-CN" altLang="en-US" sz="1800" dirty="0" smtClean="0"/>
              <a:t>目前数据量超过</a:t>
            </a:r>
            <a:r>
              <a:rPr lang="en-US" altLang="zh-CN" sz="1800" dirty="0" smtClean="0"/>
              <a:t>400TB</a:t>
            </a:r>
          </a:p>
          <a:p>
            <a:r>
              <a:rPr lang="en-US" altLang="zh-CN" sz="2000" b="1" dirty="0" smtClean="0"/>
              <a:t>JUNO</a:t>
            </a:r>
            <a:r>
              <a:rPr lang="zh-CN" altLang="en-US" sz="2000" b="1" dirty="0" smtClean="0"/>
              <a:t>江门中微子实验</a:t>
            </a:r>
            <a:endParaRPr lang="en-US" altLang="zh-CN" sz="2000" b="1" dirty="0" smtClean="0"/>
          </a:p>
          <a:p>
            <a:pPr lvl="1"/>
            <a:r>
              <a:rPr lang="zh-CN" altLang="en-US" sz="1800" dirty="0" smtClean="0"/>
              <a:t>每年产生</a:t>
            </a:r>
            <a:r>
              <a:rPr lang="en-US" altLang="zh-CN" sz="1800" dirty="0" smtClean="0"/>
              <a:t>2PB</a:t>
            </a:r>
            <a:r>
              <a:rPr lang="zh-CN" altLang="en-US" sz="1800" dirty="0" smtClean="0"/>
              <a:t>数据</a:t>
            </a:r>
            <a:endParaRPr lang="en-US" altLang="zh-CN" sz="1800" dirty="0" smtClean="0"/>
          </a:p>
          <a:p>
            <a:r>
              <a:rPr lang="zh-CN" altLang="en-US" sz="2000" b="1" dirty="0" smtClean="0"/>
              <a:t>羊八井宇宙线实验</a:t>
            </a:r>
            <a:endParaRPr lang="en-US" altLang="zh-CN" sz="2000" b="1" dirty="0" smtClean="0"/>
          </a:p>
          <a:p>
            <a:pPr lvl="1"/>
            <a:r>
              <a:rPr lang="zh-CN" altLang="en-US" sz="1800" dirty="0" smtClean="0"/>
              <a:t>每年产生</a:t>
            </a:r>
            <a:r>
              <a:rPr lang="en-US" altLang="zh-CN" sz="1800" dirty="0" smtClean="0"/>
              <a:t>200TB</a:t>
            </a:r>
            <a:r>
              <a:rPr lang="zh-CN" altLang="en-US" sz="1800" dirty="0" smtClean="0"/>
              <a:t>数据</a:t>
            </a:r>
            <a:endParaRPr lang="en-US" altLang="zh-CN" sz="1800" dirty="0" smtClean="0"/>
          </a:p>
          <a:p>
            <a:r>
              <a:rPr lang="en-US" altLang="zh-CN" sz="2000" b="1" dirty="0" smtClean="0"/>
              <a:t>LHAASO</a:t>
            </a:r>
            <a:r>
              <a:rPr lang="zh-CN" altLang="en-US" sz="2000" b="1" dirty="0" smtClean="0"/>
              <a:t>高海拔宇宙线观测站</a:t>
            </a:r>
            <a:endParaRPr lang="en-US" altLang="zh-CN" sz="2000" b="1" dirty="0" smtClean="0"/>
          </a:p>
          <a:p>
            <a:pPr lvl="1"/>
            <a:r>
              <a:rPr lang="zh-CN" altLang="en-US" sz="1800" dirty="0" smtClean="0"/>
              <a:t>每年产生</a:t>
            </a:r>
            <a:r>
              <a:rPr lang="en-US" altLang="zh-CN" sz="1800" dirty="0" smtClean="0"/>
              <a:t>2PB</a:t>
            </a:r>
            <a:r>
              <a:rPr lang="zh-CN" altLang="en-US" sz="1800" dirty="0" smtClean="0"/>
              <a:t>数据</a:t>
            </a:r>
            <a:endParaRPr lang="en-US" altLang="zh-CN" sz="1800" dirty="0" smtClean="0"/>
          </a:p>
          <a:p>
            <a:r>
              <a:rPr lang="zh-CN" altLang="en-US" sz="2000" b="1" dirty="0" smtClean="0"/>
              <a:t>硬</a:t>
            </a:r>
            <a:r>
              <a:rPr lang="en-US" altLang="zh-CN" sz="2000" b="1" dirty="0" smtClean="0"/>
              <a:t>X</a:t>
            </a:r>
            <a:r>
              <a:rPr lang="zh-CN" altLang="en-US" sz="2000" b="1" dirty="0" smtClean="0"/>
              <a:t>射线调制望远镜</a:t>
            </a:r>
            <a:endParaRPr lang="en-US" altLang="zh-CN" sz="2000" b="1" dirty="0" smtClean="0"/>
          </a:p>
          <a:p>
            <a:r>
              <a:rPr lang="zh-CN" altLang="en-US" sz="2000" b="1" dirty="0" smtClean="0"/>
              <a:t>高能所是</a:t>
            </a:r>
            <a:r>
              <a:rPr lang="en-US" altLang="zh-CN" sz="2000" b="1" dirty="0" smtClean="0"/>
              <a:t>WLCG</a:t>
            </a:r>
            <a:r>
              <a:rPr lang="zh-CN" altLang="en-US" sz="2000" b="1" dirty="0" smtClean="0"/>
              <a:t>的</a:t>
            </a:r>
            <a:r>
              <a:rPr lang="en-US" altLang="zh-CN" sz="2000" b="1" dirty="0" smtClean="0"/>
              <a:t>Tier-2</a:t>
            </a:r>
            <a:r>
              <a:rPr lang="zh-CN" altLang="en-US" sz="2000" b="1" dirty="0" smtClean="0"/>
              <a:t>站点，参与</a:t>
            </a:r>
            <a:r>
              <a:rPr lang="en-US" altLang="zh-CN" sz="2000" b="1" dirty="0" smtClean="0"/>
              <a:t>ATLAS</a:t>
            </a:r>
            <a:r>
              <a:rPr lang="zh-CN" altLang="en-US" sz="2000" b="1" dirty="0" smtClean="0"/>
              <a:t>和</a:t>
            </a:r>
            <a:r>
              <a:rPr lang="en-US" altLang="zh-CN" sz="2000" b="1" dirty="0" smtClean="0"/>
              <a:t>CMS</a:t>
            </a:r>
            <a:r>
              <a:rPr lang="zh-CN" altLang="en-US" sz="2000" b="1" dirty="0" smtClean="0"/>
              <a:t>实验</a:t>
            </a:r>
            <a:endParaRPr lang="zh-CN" altLang="en-US" sz="2000" b="1" dirty="0"/>
          </a:p>
        </p:txBody>
      </p:sp>
      <p:pic>
        <p:nvPicPr>
          <p:cNvPr id="13" name="Picture 3"/>
          <p:cNvPicPr>
            <a:picLocks noChangeAspect="1" noChangeArrowheads="1"/>
          </p:cNvPicPr>
          <p:nvPr/>
        </p:nvPicPr>
        <p:blipFill>
          <a:blip r:embed="rId4"/>
          <a:srcRect/>
          <a:stretch>
            <a:fillRect/>
          </a:stretch>
        </p:blipFill>
        <p:spPr bwMode="auto">
          <a:xfrm>
            <a:off x="5694261" y="1107089"/>
            <a:ext cx="2602651" cy="1370478"/>
          </a:xfrm>
          <a:prstGeom prst="rect">
            <a:avLst/>
          </a:prstGeom>
          <a:noFill/>
          <a:ln w="9525">
            <a:noFill/>
            <a:miter lim="800000"/>
            <a:headEnd/>
            <a:tailEnd/>
          </a:ln>
          <a:effectLst/>
        </p:spPr>
      </p:pic>
      <p:pic>
        <p:nvPicPr>
          <p:cNvPr id="14" name="Picture 6"/>
          <p:cNvPicPr>
            <a:picLocks noChangeAspect="1" noChangeArrowheads="1"/>
          </p:cNvPicPr>
          <p:nvPr/>
        </p:nvPicPr>
        <p:blipFill>
          <a:blip r:embed="rId5"/>
          <a:srcRect/>
          <a:stretch>
            <a:fillRect/>
          </a:stretch>
        </p:blipFill>
        <p:spPr bwMode="auto">
          <a:xfrm>
            <a:off x="8934139" y="984666"/>
            <a:ext cx="2419661" cy="1611169"/>
          </a:xfrm>
          <a:prstGeom prst="rect">
            <a:avLst/>
          </a:prstGeom>
          <a:noFill/>
          <a:ln w="9525">
            <a:noFill/>
            <a:miter lim="800000"/>
            <a:headEnd/>
            <a:tailEnd/>
          </a:ln>
          <a:effectLst/>
        </p:spPr>
      </p:pic>
      <p:pic>
        <p:nvPicPr>
          <p:cNvPr id="15" name="Picture 2"/>
          <p:cNvPicPr>
            <a:picLocks noChangeAspect="1" noChangeArrowheads="1"/>
          </p:cNvPicPr>
          <p:nvPr/>
        </p:nvPicPr>
        <p:blipFill>
          <a:blip r:embed="rId6"/>
          <a:srcRect/>
          <a:stretch>
            <a:fillRect/>
          </a:stretch>
        </p:blipFill>
        <p:spPr bwMode="auto">
          <a:xfrm>
            <a:off x="5760679" y="2725695"/>
            <a:ext cx="2908031" cy="1458912"/>
          </a:xfrm>
          <a:prstGeom prst="rect">
            <a:avLst/>
          </a:prstGeom>
          <a:noFill/>
          <a:ln w="9525">
            <a:noFill/>
            <a:miter lim="800000"/>
            <a:headEnd/>
            <a:tailEnd/>
          </a:ln>
          <a:effectLst/>
        </p:spPr>
      </p:pic>
      <p:pic>
        <p:nvPicPr>
          <p:cNvPr id="17" name="Picture 4"/>
          <p:cNvPicPr>
            <a:picLocks noChangeAspect="1" noChangeArrowheads="1"/>
          </p:cNvPicPr>
          <p:nvPr/>
        </p:nvPicPr>
        <p:blipFill>
          <a:blip r:embed="rId7"/>
          <a:srcRect/>
          <a:stretch>
            <a:fillRect/>
          </a:stretch>
        </p:blipFill>
        <p:spPr bwMode="auto">
          <a:xfrm>
            <a:off x="9042899" y="2833217"/>
            <a:ext cx="2469494" cy="1338151"/>
          </a:xfrm>
          <a:prstGeom prst="rect">
            <a:avLst/>
          </a:prstGeom>
          <a:noFill/>
          <a:ln w="9525">
            <a:noFill/>
            <a:miter lim="800000"/>
            <a:headEnd/>
            <a:tailEnd/>
          </a:ln>
          <a:effectLst/>
        </p:spPr>
      </p:pic>
      <p:pic>
        <p:nvPicPr>
          <p:cNvPr id="18" name="Picture 2"/>
          <p:cNvPicPr>
            <a:picLocks noChangeAspect="1" noChangeArrowheads="1"/>
          </p:cNvPicPr>
          <p:nvPr/>
        </p:nvPicPr>
        <p:blipFill>
          <a:blip r:embed="rId8"/>
          <a:srcRect/>
          <a:stretch>
            <a:fillRect/>
          </a:stretch>
        </p:blipFill>
        <p:spPr bwMode="auto">
          <a:xfrm>
            <a:off x="6130611" y="4432735"/>
            <a:ext cx="2410553" cy="1449889"/>
          </a:xfrm>
          <a:prstGeom prst="rect">
            <a:avLst/>
          </a:prstGeom>
          <a:noFill/>
          <a:ln w="9525">
            <a:noFill/>
            <a:miter lim="800000"/>
            <a:headEnd/>
            <a:tailEnd/>
          </a:ln>
          <a:effectLst/>
        </p:spPr>
      </p:pic>
      <p:pic>
        <p:nvPicPr>
          <p:cNvPr id="19" name="Picture 1"/>
          <p:cNvPicPr>
            <a:picLocks noChangeAspect="1" noChangeArrowheads="1"/>
          </p:cNvPicPr>
          <p:nvPr/>
        </p:nvPicPr>
        <p:blipFill>
          <a:blip r:embed="rId9"/>
          <a:srcRect/>
          <a:stretch>
            <a:fillRect/>
          </a:stretch>
        </p:blipFill>
        <p:spPr bwMode="auto">
          <a:xfrm>
            <a:off x="9062213" y="4534956"/>
            <a:ext cx="2084285" cy="1452683"/>
          </a:xfrm>
          <a:prstGeom prst="rect">
            <a:avLst/>
          </a:prstGeom>
          <a:noFill/>
          <a:ln w="9525">
            <a:noFill/>
            <a:miter lim="800000"/>
            <a:headEnd/>
            <a:tailEnd/>
          </a:ln>
          <a:effectLst/>
        </p:spPr>
      </p:pic>
    </p:spTree>
    <p:extLst>
      <p:ext uri="{BB962C8B-B14F-4D97-AF65-F5344CB8AC3E}">
        <p14:creationId xmlns:p14="http://schemas.microsoft.com/office/powerpoint/2010/main" val="204239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5</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背景与意义</a:t>
            </a:r>
          </a:p>
        </p:txBody>
      </p:sp>
      <p:sp>
        <p:nvSpPr>
          <p:cNvPr id="20" name="内容占位符 2"/>
          <p:cNvSpPr txBox="1">
            <a:spLocks/>
          </p:cNvSpPr>
          <p:nvPr/>
        </p:nvSpPr>
        <p:spPr>
          <a:xfrm>
            <a:off x="267630" y="1404354"/>
            <a:ext cx="6361535" cy="16561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3600" dirty="0" smtClean="0"/>
              <a:t>传统的文件级管理面临的挑战：</a:t>
            </a:r>
            <a:endParaRPr lang="en-US" altLang="zh-CN" sz="3600" dirty="0" smtClean="0"/>
          </a:p>
          <a:p>
            <a:pPr lvl="1" indent="-342900"/>
            <a:endParaRPr lang="en-US" altLang="zh-CN" sz="1800" dirty="0" smtClean="0"/>
          </a:p>
          <a:p>
            <a:pPr lvl="1" indent="-342900"/>
            <a:r>
              <a:rPr lang="zh-CN" altLang="en-US" sz="1800" dirty="0" smtClean="0"/>
              <a:t>全数据扫描，筛选时间长</a:t>
            </a:r>
            <a:endParaRPr lang="en-US" altLang="zh-CN" sz="1800" dirty="0" smtClean="0"/>
          </a:p>
          <a:p>
            <a:pPr lvl="1" indent="-342900"/>
            <a:endParaRPr lang="en-US" altLang="zh-CN" sz="1800" dirty="0" smtClean="0"/>
          </a:p>
          <a:p>
            <a:pPr lvl="1" indent="-342900"/>
            <a:r>
              <a:rPr lang="zh-CN" altLang="en-US" sz="1800" dirty="0" smtClean="0"/>
              <a:t>基于文件的缓存效率低</a:t>
            </a:r>
            <a:endParaRPr lang="en-US" altLang="zh-CN" sz="1800" dirty="0" smtClean="0"/>
          </a:p>
          <a:p>
            <a:pPr lvl="1" indent="-342900"/>
            <a:endParaRPr lang="en-US" altLang="zh-CN" sz="1800" dirty="0" smtClean="0"/>
          </a:p>
          <a:p>
            <a:pPr lvl="1" indent="-342900"/>
            <a:r>
              <a:rPr lang="zh-CN" altLang="en-US" sz="1800" dirty="0" smtClean="0"/>
              <a:t>基于文件的传输</a:t>
            </a:r>
            <a:r>
              <a:rPr lang="en-US" altLang="zh-CN" sz="1800" dirty="0" smtClean="0"/>
              <a:t>Overhead</a:t>
            </a:r>
            <a:r>
              <a:rPr lang="zh-CN" altLang="en-US" sz="1800" dirty="0" smtClean="0"/>
              <a:t>高</a:t>
            </a:r>
            <a:endParaRPr lang="en-US" altLang="zh-CN" sz="1800" dirty="0"/>
          </a:p>
        </p:txBody>
      </p:sp>
      <p:grpSp>
        <p:nvGrpSpPr>
          <p:cNvPr id="101" name="组合 100"/>
          <p:cNvGrpSpPr/>
          <p:nvPr/>
        </p:nvGrpSpPr>
        <p:grpSpPr>
          <a:xfrm>
            <a:off x="4124105" y="2172614"/>
            <a:ext cx="7917993" cy="4509909"/>
            <a:chOff x="19735" y="1340768"/>
            <a:chExt cx="8874393" cy="5011086"/>
          </a:xfrm>
        </p:grpSpPr>
        <p:sp>
          <p:nvSpPr>
            <p:cNvPr id="102" name="矩形 101"/>
            <p:cNvSpPr/>
            <p:nvPr/>
          </p:nvSpPr>
          <p:spPr>
            <a:xfrm>
              <a:off x="395536" y="1340768"/>
              <a:ext cx="2520702" cy="4392488"/>
            </a:xfrm>
            <a:prstGeom prst="rect">
              <a:avLst/>
            </a:prstGeom>
            <a:noFill/>
            <a:ln w="3175" cap="flat" cmpd="sng" algn="ctr">
              <a:solidFill>
                <a:srgbClr val="2CA3C8">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03" name="文本框 4"/>
            <p:cNvSpPr txBox="1"/>
            <p:nvPr/>
          </p:nvSpPr>
          <p:spPr>
            <a:xfrm>
              <a:off x="19735" y="5977002"/>
              <a:ext cx="3021186" cy="374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幼圆" panose="02010509060101010101" pitchFamily="49" charset="-122"/>
                  <a:ea typeface="幼圆" panose="02010509060101010101" pitchFamily="49" charset="-122"/>
                </a:rPr>
                <a:t>传统方式：基于文件的数据管理</a:t>
              </a:r>
            </a:p>
          </p:txBody>
        </p:sp>
        <p:grpSp>
          <p:nvGrpSpPr>
            <p:cNvPr id="104" name="组合 103"/>
            <p:cNvGrpSpPr/>
            <p:nvPr/>
          </p:nvGrpSpPr>
          <p:grpSpPr>
            <a:xfrm>
              <a:off x="539552" y="4484107"/>
              <a:ext cx="1080120" cy="936104"/>
              <a:chOff x="4716016" y="3356992"/>
              <a:chExt cx="1080120" cy="1008112"/>
            </a:xfrm>
          </p:grpSpPr>
          <p:grpSp>
            <p:nvGrpSpPr>
              <p:cNvPr id="170" name="组合 169"/>
              <p:cNvGrpSpPr/>
              <p:nvPr/>
            </p:nvGrpSpPr>
            <p:grpSpPr>
              <a:xfrm>
                <a:off x="4860032" y="3501008"/>
                <a:ext cx="720080" cy="601197"/>
                <a:chOff x="4499992" y="3068960"/>
                <a:chExt cx="1080120" cy="1033245"/>
              </a:xfrm>
            </p:grpSpPr>
            <p:sp>
              <p:nvSpPr>
                <p:cNvPr id="172" name="矩形 171"/>
                <p:cNvSpPr/>
                <p:nvPr/>
              </p:nvSpPr>
              <p:spPr>
                <a:xfrm>
                  <a:off x="4860032" y="306896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73" name="矩形 172"/>
                <p:cNvSpPr/>
                <p:nvPr/>
              </p:nvSpPr>
              <p:spPr>
                <a:xfrm>
                  <a:off x="449999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74" name="矩形 173"/>
                <p:cNvSpPr/>
                <p:nvPr/>
              </p:nvSpPr>
              <p:spPr>
                <a:xfrm>
                  <a:off x="522007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75" name="矩形 174"/>
                <p:cNvSpPr/>
                <p:nvPr/>
              </p:nvSpPr>
              <p:spPr>
                <a:xfrm>
                  <a:off x="4655330" y="3886178"/>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76" name="矩形 175"/>
                <p:cNvSpPr/>
                <p:nvPr/>
              </p:nvSpPr>
              <p:spPr>
                <a:xfrm>
                  <a:off x="5170709" y="3886181"/>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cxnSp>
              <p:nvCxnSpPr>
                <p:cNvPr id="177" name="肘形连接符 176"/>
                <p:cNvCxnSpPr>
                  <a:stCxn id="172" idx="2"/>
                  <a:endCxn id="173" idx="0"/>
                </p:cNvCxnSpPr>
                <p:nvPr/>
              </p:nvCxnSpPr>
              <p:spPr>
                <a:xfrm rot="5400000">
                  <a:off x="4788024" y="3176972"/>
                  <a:ext cx="144016" cy="360040"/>
                </a:xfrm>
                <a:prstGeom prst="bentConnector3">
                  <a:avLst/>
                </a:prstGeom>
                <a:noFill/>
                <a:ln w="6350" cap="flat" cmpd="sng" algn="ctr">
                  <a:solidFill>
                    <a:srgbClr val="2CA3C8"/>
                  </a:solidFill>
                  <a:prstDash val="solid"/>
                  <a:miter lim="800000"/>
                </a:ln>
                <a:effectLst/>
              </p:spPr>
            </p:cxnSp>
            <p:cxnSp>
              <p:nvCxnSpPr>
                <p:cNvPr id="178" name="肘形连接符 177"/>
                <p:cNvCxnSpPr>
                  <a:stCxn id="172" idx="2"/>
                  <a:endCxn id="174" idx="0"/>
                </p:cNvCxnSpPr>
                <p:nvPr/>
              </p:nvCxnSpPr>
              <p:spPr>
                <a:xfrm rot="16200000" flipH="1">
                  <a:off x="5148064" y="3176972"/>
                  <a:ext cx="144016" cy="360040"/>
                </a:xfrm>
                <a:prstGeom prst="bentConnector3">
                  <a:avLst/>
                </a:prstGeom>
                <a:noFill/>
                <a:ln w="6350" cap="flat" cmpd="sng" algn="ctr">
                  <a:solidFill>
                    <a:srgbClr val="2CA3C8"/>
                  </a:solidFill>
                  <a:prstDash val="solid"/>
                  <a:miter lim="800000"/>
                </a:ln>
                <a:effectLst/>
              </p:spPr>
            </p:cxnSp>
            <p:cxnSp>
              <p:nvCxnSpPr>
                <p:cNvPr id="179" name="肘形连接符 178"/>
                <p:cNvCxnSpPr>
                  <a:stCxn id="173" idx="2"/>
                  <a:endCxn id="175" idx="0"/>
                </p:cNvCxnSpPr>
                <p:nvPr/>
              </p:nvCxnSpPr>
              <p:spPr>
                <a:xfrm rot="16200000" flipH="1">
                  <a:off x="4637104" y="3687932"/>
                  <a:ext cx="241154" cy="155338"/>
                </a:xfrm>
                <a:prstGeom prst="bentConnector3">
                  <a:avLst/>
                </a:prstGeom>
                <a:noFill/>
                <a:ln w="6350" cap="flat" cmpd="sng" algn="ctr">
                  <a:solidFill>
                    <a:srgbClr val="2CA3C8"/>
                  </a:solidFill>
                  <a:prstDash val="solid"/>
                  <a:miter lim="800000"/>
                </a:ln>
                <a:effectLst/>
              </p:spPr>
            </p:cxnSp>
            <p:cxnSp>
              <p:nvCxnSpPr>
                <p:cNvPr id="180" name="肘形连接符 179"/>
                <p:cNvCxnSpPr>
                  <a:stCxn id="173" idx="2"/>
                  <a:endCxn id="176" idx="0"/>
                </p:cNvCxnSpPr>
                <p:nvPr/>
              </p:nvCxnSpPr>
              <p:spPr>
                <a:xfrm rot="16200000" flipH="1">
                  <a:off x="4894792" y="3430243"/>
                  <a:ext cx="241157" cy="670717"/>
                </a:xfrm>
                <a:prstGeom prst="bentConnector3">
                  <a:avLst/>
                </a:prstGeom>
                <a:noFill/>
                <a:ln w="6350" cap="flat" cmpd="sng" algn="ctr">
                  <a:solidFill>
                    <a:srgbClr val="2CA3C8"/>
                  </a:solidFill>
                  <a:prstDash val="solid"/>
                  <a:miter lim="800000"/>
                </a:ln>
                <a:effectLst/>
              </p:spPr>
            </p:cxnSp>
          </p:grpSp>
          <p:sp>
            <p:nvSpPr>
              <p:cNvPr id="171" name="椭圆 170"/>
              <p:cNvSpPr/>
              <p:nvPr/>
            </p:nvSpPr>
            <p:spPr>
              <a:xfrm>
                <a:off x="4716016" y="3356992"/>
                <a:ext cx="1080120" cy="1008112"/>
              </a:xfrm>
              <a:prstGeom prst="ellipse">
                <a:avLst/>
              </a:prstGeom>
              <a:no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w="3175">
                    <a:solidFill>
                      <a:srgbClr val="1D528D"/>
                    </a:solidFill>
                  </a:ln>
                  <a:noFill/>
                  <a:effectLst/>
                  <a:uLnTx/>
                  <a:uFillTx/>
                  <a:latin typeface="Verdana"/>
                  <a:ea typeface="微软雅黑"/>
                </a:endParaRPr>
              </a:p>
            </p:txBody>
          </p:sp>
        </p:grpSp>
        <p:sp>
          <p:nvSpPr>
            <p:cNvPr id="105" name="文本框 31"/>
            <p:cNvSpPr txBox="1"/>
            <p:nvPr/>
          </p:nvSpPr>
          <p:spPr>
            <a:xfrm>
              <a:off x="716861" y="5422317"/>
              <a:ext cx="1047727" cy="374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事例文件</a:t>
              </a:r>
            </a:p>
          </p:txBody>
        </p:sp>
        <p:grpSp>
          <p:nvGrpSpPr>
            <p:cNvPr id="106" name="组合 105"/>
            <p:cNvGrpSpPr/>
            <p:nvPr/>
          </p:nvGrpSpPr>
          <p:grpSpPr>
            <a:xfrm>
              <a:off x="1727895" y="4486214"/>
              <a:ext cx="1080120" cy="936104"/>
              <a:chOff x="4716016" y="3356992"/>
              <a:chExt cx="1080120" cy="1008112"/>
            </a:xfrm>
          </p:grpSpPr>
          <p:grpSp>
            <p:nvGrpSpPr>
              <p:cNvPr id="159" name="组合 158"/>
              <p:cNvGrpSpPr/>
              <p:nvPr/>
            </p:nvGrpSpPr>
            <p:grpSpPr>
              <a:xfrm>
                <a:off x="4860032" y="3501008"/>
                <a:ext cx="720080" cy="601197"/>
                <a:chOff x="4499992" y="3068960"/>
                <a:chExt cx="1080120" cy="1033245"/>
              </a:xfrm>
            </p:grpSpPr>
            <p:sp>
              <p:nvSpPr>
                <p:cNvPr id="161" name="矩形 160"/>
                <p:cNvSpPr/>
                <p:nvPr/>
              </p:nvSpPr>
              <p:spPr>
                <a:xfrm>
                  <a:off x="4860032" y="306896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62" name="矩形 161"/>
                <p:cNvSpPr/>
                <p:nvPr/>
              </p:nvSpPr>
              <p:spPr>
                <a:xfrm>
                  <a:off x="449999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63" name="矩形 162"/>
                <p:cNvSpPr/>
                <p:nvPr/>
              </p:nvSpPr>
              <p:spPr>
                <a:xfrm>
                  <a:off x="522007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64" name="矩形 163"/>
                <p:cNvSpPr/>
                <p:nvPr/>
              </p:nvSpPr>
              <p:spPr>
                <a:xfrm>
                  <a:off x="4655330" y="3886178"/>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65" name="矩形 164"/>
                <p:cNvSpPr/>
                <p:nvPr/>
              </p:nvSpPr>
              <p:spPr>
                <a:xfrm>
                  <a:off x="5170709" y="3886181"/>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cxnSp>
              <p:nvCxnSpPr>
                <p:cNvPr id="166" name="肘形连接符 165"/>
                <p:cNvCxnSpPr>
                  <a:stCxn id="161" idx="2"/>
                  <a:endCxn id="162" idx="0"/>
                </p:cNvCxnSpPr>
                <p:nvPr/>
              </p:nvCxnSpPr>
              <p:spPr>
                <a:xfrm rot="5400000">
                  <a:off x="4788024" y="3176972"/>
                  <a:ext cx="144016" cy="360040"/>
                </a:xfrm>
                <a:prstGeom prst="bentConnector3">
                  <a:avLst/>
                </a:prstGeom>
                <a:noFill/>
                <a:ln w="6350" cap="flat" cmpd="sng" algn="ctr">
                  <a:solidFill>
                    <a:srgbClr val="2CA3C8"/>
                  </a:solidFill>
                  <a:prstDash val="solid"/>
                  <a:miter lim="800000"/>
                </a:ln>
                <a:effectLst/>
              </p:spPr>
            </p:cxnSp>
            <p:cxnSp>
              <p:nvCxnSpPr>
                <p:cNvPr id="167" name="肘形连接符 166"/>
                <p:cNvCxnSpPr>
                  <a:stCxn id="161" idx="2"/>
                  <a:endCxn id="163" idx="0"/>
                </p:cNvCxnSpPr>
                <p:nvPr/>
              </p:nvCxnSpPr>
              <p:spPr>
                <a:xfrm rot="16200000" flipH="1">
                  <a:off x="5148064" y="3176972"/>
                  <a:ext cx="144016" cy="360040"/>
                </a:xfrm>
                <a:prstGeom prst="bentConnector3">
                  <a:avLst/>
                </a:prstGeom>
                <a:noFill/>
                <a:ln w="6350" cap="flat" cmpd="sng" algn="ctr">
                  <a:solidFill>
                    <a:srgbClr val="2CA3C8"/>
                  </a:solidFill>
                  <a:prstDash val="solid"/>
                  <a:miter lim="800000"/>
                </a:ln>
                <a:effectLst/>
              </p:spPr>
            </p:cxnSp>
            <p:cxnSp>
              <p:nvCxnSpPr>
                <p:cNvPr id="168" name="肘形连接符 167"/>
                <p:cNvCxnSpPr>
                  <a:stCxn id="162" idx="2"/>
                  <a:endCxn id="164" idx="0"/>
                </p:cNvCxnSpPr>
                <p:nvPr/>
              </p:nvCxnSpPr>
              <p:spPr>
                <a:xfrm rot="16200000" flipH="1">
                  <a:off x="4637104" y="3687932"/>
                  <a:ext cx="241154" cy="155338"/>
                </a:xfrm>
                <a:prstGeom prst="bentConnector3">
                  <a:avLst/>
                </a:prstGeom>
                <a:noFill/>
                <a:ln w="6350" cap="flat" cmpd="sng" algn="ctr">
                  <a:solidFill>
                    <a:srgbClr val="2CA3C8"/>
                  </a:solidFill>
                  <a:prstDash val="solid"/>
                  <a:miter lim="800000"/>
                </a:ln>
                <a:effectLst/>
              </p:spPr>
            </p:cxnSp>
            <p:cxnSp>
              <p:nvCxnSpPr>
                <p:cNvPr id="169" name="肘形连接符 168"/>
                <p:cNvCxnSpPr>
                  <a:stCxn id="162" idx="2"/>
                  <a:endCxn id="165" idx="0"/>
                </p:cNvCxnSpPr>
                <p:nvPr/>
              </p:nvCxnSpPr>
              <p:spPr>
                <a:xfrm rot="16200000" flipH="1">
                  <a:off x="4894792" y="3430243"/>
                  <a:ext cx="241157" cy="670717"/>
                </a:xfrm>
                <a:prstGeom prst="bentConnector3">
                  <a:avLst/>
                </a:prstGeom>
                <a:noFill/>
                <a:ln w="6350" cap="flat" cmpd="sng" algn="ctr">
                  <a:solidFill>
                    <a:srgbClr val="2CA3C8"/>
                  </a:solidFill>
                  <a:prstDash val="solid"/>
                  <a:miter lim="800000"/>
                </a:ln>
                <a:effectLst/>
              </p:spPr>
            </p:cxnSp>
          </p:grpSp>
          <p:sp>
            <p:nvSpPr>
              <p:cNvPr id="160" name="椭圆 159"/>
              <p:cNvSpPr/>
              <p:nvPr/>
            </p:nvSpPr>
            <p:spPr>
              <a:xfrm>
                <a:off x="4716016" y="3356992"/>
                <a:ext cx="1080120" cy="1008112"/>
              </a:xfrm>
              <a:prstGeom prst="ellipse">
                <a:avLst/>
              </a:prstGeom>
              <a:no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w="3175">
                    <a:solidFill>
                      <a:srgbClr val="1D528D"/>
                    </a:solidFill>
                  </a:ln>
                  <a:noFill/>
                  <a:effectLst/>
                  <a:uLnTx/>
                  <a:uFillTx/>
                  <a:latin typeface="Verdana"/>
                  <a:ea typeface="微软雅黑"/>
                </a:endParaRPr>
              </a:p>
            </p:txBody>
          </p:sp>
        </p:grpSp>
        <p:sp>
          <p:nvSpPr>
            <p:cNvPr id="107" name="文本框 44"/>
            <p:cNvSpPr txBox="1"/>
            <p:nvPr/>
          </p:nvSpPr>
          <p:spPr>
            <a:xfrm>
              <a:off x="1905204" y="5424425"/>
              <a:ext cx="1047727" cy="374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事例文件</a:t>
              </a:r>
            </a:p>
          </p:txBody>
        </p:sp>
        <p:sp>
          <p:nvSpPr>
            <p:cNvPr id="108" name="矩形 107"/>
            <p:cNvSpPr/>
            <p:nvPr/>
          </p:nvSpPr>
          <p:spPr>
            <a:xfrm>
              <a:off x="885359" y="3610931"/>
              <a:ext cx="1651943" cy="656007"/>
            </a:xfrm>
            <a:prstGeom prst="rect">
              <a:avLst/>
            </a:prstGeom>
            <a:solidFill>
              <a:srgbClr val="E78A00">
                <a:lumMod val="20000"/>
                <a:lumOff val="80000"/>
              </a:srgbClr>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基于文件的事例过滤和筛选</a:t>
              </a:r>
            </a:p>
          </p:txBody>
        </p:sp>
        <p:sp>
          <p:nvSpPr>
            <p:cNvPr id="109" name="矩形 108"/>
            <p:cNvSpPr/>
            <p:nvPr/>
          </p:nvSpPr>
          <p:spPr>
            <a:xfrm>
              <a:off x="883465" y="2641879"/>
              <a:ext cx="1651943" cy="656007"/>
            </a:xfrm>
            <a:prstGeom prst="rect">
              <a:avLst/>
            </a:prstGeom>
            <a:solidFill>
              <a:srgbClr val="E78A00">
                <a:lumMod val="20000"/>
                <a:lumOff val="80000"/>
              </a:srgbClr>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基于文件的事例读取与分析</a:t>
              </a:r>
            </a:p>
          </p:txBody>
        </p:sp>
        <p:sp>
          <p:nvSpPr>
            <p:cNvPr id="110" name="矩形 109"/>
            <p:cNvSpPr/>
            <p:nvPr/>
          </p:nvSpPr>
          <p:spPr>
            <a:xfrm>
              <a:off x="901923" y="1675738"/>
              <a:ext cx="1651943" cy="656007"/>
            </a:xfrm>
            <a:prstGeom prst="rect">
              <a:avLst/>
            </a:prstGeom>
            <a:solidFill>
              <a:srgbClr val="E78A00">
                <a:lumMod val="20000"/>
                <a:lumOff val="80000"/>
              </a:srgbClr>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基于单域的事例文件管理</a:t>
              </a:r>
            </a:p>
          </p:txBody>
        </p:sp>
        <p:sp>
          <p:nvSpPr>
            <p:cNvPr id="111" name="上箭头 110"/>
            <p:cNvSpPr/>
            <p:nvPr/>
          </p:nvSpPr>
          <p:spPr>
            <a:xfrm>
              <a:off x="1582697" y="3297886"/>
              <a:ext cx="234573" cy="313045"/>
            </a:xfrm>
            <a:prstGeom prst="upArrow">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12" name="上箭头 111"/>
            <p:cNvSpPr/>
            <p:nvPr/>
          </p:nvSpPr>
          <p:spPr>
            <a:xfrm>
              <a:off x="1592149" y="2341340"/>
              <a:ext cx="234573" cy="313045"/>
            </a:xfrm>
            <a:prstGeom prst="upArrow">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13" name="矩形 112"/>
            <p:cNvSpPr/>
            <p:nvPr/>
          </p:nvSpPr>
          <p:spPr>
            <a:xfrm>
              <a:off x="4103399" y="1340768"/>
              <a:ext cx="4717073" cy="4392488"/>
            </a:xfrm>
            <a:prstGeom prst="rect">
              <a:avLst/>
            </a:prstGeom>
            <a:noFill/>
            <a:ln w="3175" cap="flat" cmpd="sng" algn="ctr">
              <a:solidFill>
                <a:srgbClr val="2CA3C8">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14" name="文本框 51"/>
            <p:cNvSpPr txBox="1"/>
            <p:nvPr/>
          </p:nvSpPr>
          <p:spPr>
            <a:xfrm>
              <a:off x="3660707" y="5937096"/>
              <a:ext cx="4698625" cy="374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幼圆" panose="02010509060101010101" pitchFamily="49" charset="-122"/>
                  <a:ea typeface="幼圆" panose="02010509060101010101" pitchFamily="49" charset="-122"/>
                </a:rPr>
                <a:t>本项目：基于文件和</a:t>
              </a:r>
              <a:r>
                <a:rPr kumimoji="0" lang="en-US" altLang="zh-CN" sz="1100" b="0" i="0" u="none" strike="noStrike" kern="0" cap="none" spc="0" normalizeH="0" baseline="0" noProof="0" dirty="0" smtClean="0">
                  <a:ln>
                    <a:noFill/>
                  </a:ln>
                  <a:solidFill>
                    <a:srgbClr val="1D528D"/>
                  </a:solidFill>
                  <a:effectLst/>
                  <a:uLnTx/>
                  <a:uFillTx/>
                  <a:latin typeface="幼圆" panose="02010509060101010101" pitchFamily="49" charset="-122"/>
                  <a:ea typeface="幼圆" panose="02010509060101010101" pitchFamily="49" charset="-122"/>
                </a:rPr>
                <a:t>NoSQL</a:t>
              </a:r>
              <a:r>
                <a:rPr kumimoji="0" lang="zh-CN" altLang="en-US" sz="1100" b="0" i="0" u="none" strike="noStrike" kern="0" cap="none" spc="0" normalizeH="0" baseline="0" noProof="0" dirty="0" smtClean="0">
                  <a:ln>
                    <a:noFill/>
                  </a:ln>
                  <a:solidFill>
                    <a:srgbClr val="1D528D"/>
                  </a:solidFill>
                  <a:effectLst/>
                  <a:uLnTx/>
                  <a:uFillTx/>
                  <a:latin typeface="幼圆" panose="02010509060101010101" pitchFamily="49" charset="-122"/>
                  <a:ea typeface="幼圆" panose="02010509060101010101" pitchFamily="49" charset="-122"/>
                </a:rPr>
                <a:t>数据索引的融合数据管理</a:t>
              </a:r>
            </a:p>
          </p:txBody>
        </p:sp>
        <p:grpSp>
          <p:nvGrpSpPr>
            <p:cNvPr id="115" name="组合 114"/>
            <p:cNvGrpSpPr/>
            <p:nvPr/>
          </p:nvGrpSpPr>
          <p:grpSpPr>
            <a:xfrm>
              <a:off x="6414437" y="4557236"/>
              <a:ext cx="1080120" cy="936104"/>
              <a:chOff x="4716016" y="3356992"/>
              <a:chExt cx="1080120" cy="1008112"/>
            </a:xfrm>
          </p:grpSpPr>
          <p:grpSp>
            <p:nvGrpSpPr>
              <p:cNvPr id="148" name="组合 147"/>
              <p:cNvGrpSpPr/>
              <p:nvPr/>
            </p:nvGrpSpPr>
            <p:grpSpPr>
              <a:xfrm>
                <a:off x="4860032" y="3501008"/>
                <a:ext cx="720080" cy="601197"/>
                <a:chOff x="4499992" y="3068960"/>
                <a:chExt cx="1080120" cy="1033245"/>
              </a:xfrm>
            </p:grpSpPr>
            <p:sp>
              <p:nvSpPr>
                <p:cNvPr id="150" name="矩形 149"/>
                <p:cNvSpPr/>
                <p:nvPr/>
              </p:nvSpPr>
              <p:spPr>
                <a:xfrm>
                  <a:off x="4860032" y="306896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51" name="矩形 150"/>
                <p:cNvSpPr/>
                <p:nvPr/>
              </p:nvSpPr>
              <p:spPr>
                <a:xfrm>
                  <a:off x="449999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52" name="矩形 151"/>
                <p:cNvSpPr/>
                <p:nvPr/>
              </p:nvSpPr>
              <p:spPr>
                <a:xfrm>
                  <a:off x="522007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53" name="矩形 152"/>
                <p:cNvSpPr/>
                <p:nvPr/>
              </p:nvSpPr>
              <p:spPr>
                <a:xfrm>
                  <a:off x="4655330" y="3886178"/>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54" name="矩形 153"/>
                <p:cNvSpPr/>
                <p:nvPr/>
              </p:nvSpPr>
              <p:spPr>
                <a:xfrm>
                  <a:off x="5170709" y="3886181"/>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cxnSp>
              <p:nvCxnSpPr>
                <p:cNvPr id="155" name="肘形连接符 154"/>
                <p:cNvCxnSpPr>
                  <a:stCxn id="150" idx="2"/>
                  <a:endCxn id="151" idx="0"/>
                </p:cNvCxnSpPr>
                <p:nvPr/>
              </p:nvCxnSpPr>
              <p:spPr>
                <a:xfrm rot="5400000">
                  <a:off x="4788024" y="3176972"/>
                  <a:ext cx="144016" cy="360040"/>
                </a:xfrm>
                <a:prstGeom prst="bentConnector3">
                  <a:avLst/>
                </a:prstGeom>
                <a:noFill/>
                <a:ln w="6350" cap="flat" cmpd="sng" algn="ctr">
                  <a:solidFill>
                    <a:srgbClr val="2CA3C8"/>
                  </a:solidFill>
                  <a:prstDash val="solid"/>
                  <a:miter lim="800000"/>
                </a:ln>
                <a:effectLst/>
              </p:spPr>
            </p:cxnSp>
            <p:cxnSp>
              <p:nvCxnSpPr>
                <p:cNvPr id="156" name="肘形连接符 155"/>
                <p:cNvCxnSpPr>
                  <a:stCxn id="150" idx="2"/>
                  <a:endCxn id="152" idx="0"/>
                </p:cNvCxnSpPr>
                <p:nvPr/>
              </p:nvCxnSpPr>
              <p:spPr>
                <a:xfrm rot="16200000" flipH="1">
                  <a:off x="5148064" y="3176972"/>
                  <a:ext cx="144016" cy="360040"/>
                </a:xfrm>
                <a:prstGeom prst="bentConnector3">
                  <a:avLst/>
                </a:prstGeom>
                <a:noFill/>
                <a:ln w="6350" cap="flat" cmpd="sng" algn="ctr">
                  <a:solidFill>
                    <a:srgbClr val="2CA3C8"/>
                  </a:solidFill>
                  <a:prstDash val="solid"/>
                  <a:miter lim="800000"/>
                </a:ln>
                <a:effectLst/>
              </p:spPr>
            </p:cxnSp>
            <p:cxnSp>
              <p:nvCxnSpPr>
                <p:cNvPr id="157" name="肘形连接符 156"/>
                <p:cNvCxnSpPr>
                  <a:stCxn id="151" idx="2"/>
                  <a:endCxn id="153" idx="0"/>
                </p:cNvCxnSpPr>
                <p:nvPr/>
              </p:nvCxnSpPr>
              <p:spPr>
                <a:xfrm rot="16200000" flipH="1">
                  <a:off x="4637104" y="3687932"/>
                  <a:ext cx="241154" cy="155338"/>
                </a:xfrm>
                <a:prstGeom prst="bentConnector3">
                  <a:avLst/>
                </a:prstGeom>
                <a:noFill/>
                <a:ln w="6350" cap="flat" cmpd="sng" algn="ctr">
                  <a:solidFill>
                    <a:srgbClr val="2CA3C8"/>
                  </a:solidFill>
                  <a:prstDash val="solid"/>
                  <a:miter lim="800000"/>
                </a:ln>
                <a:effectLst/>
              </p:spPr>
            </p:cxnSp>
            <p:cxnSp>
              <p:nvCxnSpPr>
                <p:cNvPr id="158" name="肘形连接符 157"/>
                <p:cNvCxnSpPr>
                  <a:stCxn id="151" idx="2"/>
                  <a:endCxn id="154" idx="0"/>
                </p:cNvCxnSpPr>
                <p:nvPr/>
              </p:nvCxnSpPr>
              <p:spPr>
                <a:xfrm rot="16200000" flipH="1">
                  <a:off x="4894792" y="3430243"/>
                  <a:ext cx="241157" cy="670717"/>
                </a:xfrm>
                <a:prstGeom prst="bentConnector3">
                  <a:avLst/>
                </a:prstGeom>
                <a:noFill/>
                <a:ln w="6350" cap="flat" cmpd="sng" algn="ctr">
                  <a:solidFill>
                    <a:srgbClr val="2CA3C8"/>
                  </a:solidFill>
                  <a:prstDash val="solid"/>
                  <a:miter lim="800000"/>
                </a:ln>
                <a:effectLst/>
              </p:spPr>
            </p:cxnSp>
          </p:grpSp>
          <p:sp>
            <p:nvSpPr>
              <p:cNvPr id="149" name="椭圆 148"/>
              <p:cNvSpPr/>
              <p:nvPr/>
            </p:nvSpPr>
            <p:spPr>
              <a:xfrm>
                <a:off x="4716016" y="3356992"/>
                <a:ext cx="1080120" cy="1008112"/>
              </a:xfrm>
              <a:prstGeom prst="ellipse">
                <a:avLst/>
              </a:prstGeom>
              <a:no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w="3175">
                    <a:solidFill>
                      <a:srgbClr val="1D528D"/>
                    </a:solidFill>
                  </a:ln>
                  <a:noFill/>
                  <a:effectLst/>
                  <a:uLnTx/>
                  <a:uFillTx/>
                  <a:latin typeface="Verdana"/>
                  <a:ea typeface="微软雅黑"/>
                </a:endParaRPr>
              </a:p>
            </p:txBody>
          </p:sp>
        </p:grpSp>
        <p:sp>
          <p:nvSpPr>
            <p:cNvPr id="116" name="文本框 77"/>
            <p:cNvSpPr txBox="1"/>
            <p:nvPr/>
          </p:nvSpPr>
          <p:spPr>
            <a:xfrm>
              <a:off x="6471734" y="5470192"/>
              <a:ext cx="1047727" cy="374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事例文件</a:t>
              </a:r>
            </a:p>
          </p:txBody>
        </p:sp>
        <p:sp>
          <p:nvSpPr>
            <p:cNvPr id="117" name="上箭头 116"/>
            <p:cNvSpPr/>
            <p:nvPr/>
          </p:nvSpPr>
          <p:spPr>
            <a:xfrm rot="5400000">
              <a:off x="3312070" y="2961158"/>
              <a:ext cx="360040" cy="1151707"/>
            </a:xfrm>
            <a:prstGeom prst="upArrow">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grpSp>
          <p:nvGrpSpPr>
            <p:cNvPr id="118" name="组合 117"/>
            <p:cNvGrpSpPr/>
            <p:nvPr/>
          </p:nvGrpSpPr>
          <p:grpSpPr>
            <a:xfrm>
              <a:off x="7584081" y="4508899"/>
              <a:ext cx="1080120" cy="936104"/>
              <a:chOff x="4716016" y="3356992"/>
              <a:chExt cx="1080120" cy="1008112"/>
            </a:xfrm>
          </p:grpSpPr>
          <p:grpSp>
            <p:nvGrpSpPr>
              <p:cNvPr id="137" name="组合 136"/>
              <p:cNvGrpSpPr/>
              <p:nvPr/>
            </p:nvGrpSpPr>
            <p:grpSpPr>
              <a:xfrm>
                <a:off x="4860032" y="3501008"/>
                <a:ext cx="720080" cy="601197"/>
                <a:chOff x="4499992" y="3068960"/>
                <a:chExt cx="1080120" cy="1033245"/>
              </a:xfrm>
            </p:grpSpPr>
            <p:sp>
              <p:nvSpPr>
                <p:cNvPr id="139" name="矩形 138"/>
                <p:cNvSpPr/>
                <p:nvPr/>
              </p:nvSpPr>
              <p:spPr>
                <a:xfrm>
                  <a:off x="4860032" y="306896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40" name="矩形 139"/>
                <p:cNvSpPr/>
                <p:nvPr/>
              </p:nvSpPr>
              <p:spPr>
                <a:xfrm>
                  <a:off x="449999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41" name="矩形 140"/>
                <p:cNvSpPr/>
                <p:nvPr/>
              </p:nvSpPr>
              <p:spPr>
                <a:xfrm>
                  <a:off x="5220072" y="3429000"/>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42" name="矩形 141"/>
                <p:cNvSpPr/>
                <p:nvPr/>
              </p:nvSpPr>
              <p:spPr>
                <a:xfrm>
                  <a:off x="4655330" y="3886178"/>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43" name="矩形 142"/>
                <p:cNvSpPr/>
                <p:nvPr/>
              </p:nvSpPr>
              <p:spPr>
                <a:xfrm>
                  <a:off x="5170709" y="3886181"/>
                  <a:ext cx="360040" cy="216024"/>
                </a:xfrm>
                <a:prstGeom prst="rect">
                  <a:avLst/>
                </a:prstGeom>
                <a:solidFill>
                  <a:srgbClr val="CCECFF"/>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cxnSp>
              <p:nvCxnSpPr>
                <p:cNvPr id="144" name="肘形连接符 143"/>
                <p:cNvCxnSpPr>
                  <a:stCxn id="139" idx="2"/>
                  <a:endCxn id="140" idx="0"/>
                </p:cNvCxnSpPr>
                <p:nvPr/>
              </p:nvCxnSpPr>
              <p:spPr>
                <a:xfrm rot="5400000">
                  <a:off x="4788024" y="3176972"/>
                  <a:ext cx="144016" cy="360040"/>
                </a:xfrm>
                <a:prstGeom prst="bentConnector3">
                  <a:avLst/>
                </a:prstGeom>
                <a:noFill/>
                <a:ln w="6350" cap="flat" cmpd="sng" algn="ctr">
                  <a:solidFill>
                    <a:srgbClr val="2CA3C8"/>
                  </a:solidFill>
                  <a:prstDash val="solid"/>
                  <a:miter lim="800000"/>
                </a:ln>
                <a:effectLst/>
              </p:spPr>
            </p:cxnSp>
            <p:cxnSp>
              <p:nvCxnSpPr>
                <p:cNvPr id="145" name="肘形连接符 144"/>
                <p:cNvCxnSpPr>
                  <a:stCxn id="139" idx="2"/>
                  <a:endCxn id="141" idx="0"/>
                </p:cNvCxnSpPr>
                <p:nvPr/>
              </p:nvCxnSpPr>
              <p:spPr>
                <a:xfrm rot="16200000" flipH="1">
                  <a:off x="5148064" y="3176972"/>
                  <a:ext cx="144016" cy="360040"/>
                </a:xfrm>
                <a:prstGeom prst="bentConnector3">
                  <a:avLst/>
                </a:prstGeom>
                <a:noFill/>
                <a:ln w="6350" cap="flat" cmpd="sng" algn="ctr">
                  <a:solidFill>
                    <a:srgbClr val="2CA3C8"/>
                  </a:solidFill>
                  <a:prstDash val="solid"/>
                  <a:miter lim="800000"/>
                </a:ln>
                <a:effectLst/>
              </p:spPr>
            </p:cxnSp>
            <p:cxnSp>
              <p:nvCxnSpPr>
                <p:cNvPr id="146" name="肘形连接符 145"/>
                <p:cNvCxnSpPr>
                  <a:stCxn id="140" idx="2"/>
                  <a:endCxn id="142" idx="0"/>
                </p:cNvCxnSpPr>
                <p:nvPr/>
              </p:nvCxnSpPr>
              <p:spPr>
                <a:xfrm rot="16200000" flipH="1">
                  <a:off x="4637104" y="3687932"/>
                  <a:ext cx="241154" cy="155338"/>
                </a:xfrm>
                <a:prstGeom prst="bentConnector3">
                  <a:avLst/>
                </a:prstGeom>
                <a:noFill/>
                <a:ln w="6350" cap="flat" cmpd="sng" algn="ctr">
                  <a:solidFill>
                    <a:srgbClr val="2CA3C8"/>
                  </a:solidFill>
                  <a:prstDash val="solid"/>
                  <a:miter lim="800000"/>
                </a:ln>
                <a:effectLst/>
              </p:spPr>
            </p:cxnSp>
            <p:cxnSp>
              <p:nvCxnSpPr>
                <p:cNvPr id="147" name="肘形连接符 146"/>
                <p:cNvCxnSpPr>
                  <a:stCxn id="140" idx="2"/>
                  <a:endCxn id="143" idx="0"/>
                </p:cNvCxnSpPr>
                <p:nvPr/>
              </p:nvCxnSpPr>
              <p:spPr>
                <a:xfrm rot="16200000" flipH="1">
                  <a:off x="4894792" y="3430243"/>
                  <a:ext cx="241157" cy="670717"/>
                </a:xfrm>
                <a:prstGeom prst="bentConnector3">
                  <a:avLst/>
                </a:prstGeom>
                <a:noFill/>
                <a:ln w="6350" cap="flat" cmpd="sng" algn="ctr">
                  <a:solidFill>
                    <a:srgbClr val="2CA3C8"/>
                  </a:solidFill>
                  <a:prstDash val="solid"/>
                  <a:miter lim="800000"/>
                </a:ln>
                <a:effectLst/>
              </p:spPr>
            </p:cxnSp>
          </p:grpSp>
          <p:sp>
            <p:nvSpPr>
              <p:cNvPr id="138" name="椭圆 137"/>
              <p:cNvSpPr/>
              <p:nvPr/>
            </p:nvSpPr>
            <p:spPr>
              <a:xfrm>
                <a:off x="4716016" y="3356992"/>
                <a:ext cx="1080120" cy="1008112"/>
              </a:xfrm>
              <a:prstGeom prst="ellipse">
                <a:avLst/>
              </a:prstGeom>
              <a:no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w="3175">
                    <a:solidFill>
                      <a:srgbClr val="1D528D"/>
                    </a:solidFill>
                  </a:ln>
                  <a:noFill/>
                  <a:effectLst/>
                  <a:uLnTx/>
                  <a:uFillTx/>
                  <a:latin typeface="Verdana"/>
                  <a:ea typeface="微软雅黑"/>
                </a:endParaRPr>
              </a:p>
            </p:txBody>
          </p:sp>
        </p:grpSp>
        <p:sp>
          <p:nvSpPr>
            <p:cNvPr id="119" name="文本框 97"/>
            <p:cNvSpPr txBox="1"/>
            <p:nvPr/>
          </p:nvSpPr>
          <p:spPr>
            <a:xfrm>
              <a:off x="7761389" y="5447110"/>
              <a:ext cx="1047727" cy="3748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事例文件</a:t>
              </a:r>
            </a:p>
          </p:txBody>
        </p:sp>
        <p:sp>
          <p:nvSpPr>
            <p:cNvPr id="120" name="矩形 119"/>
            <p:cNvSpPr/>
            <p:nvPr/>
          </p:nvSpPr>
          <p:spPr>
            <a:xfrm>
              <a:off x="4285863" y="3454408"/>
              <a:ext cx="1651942" cy="744435"/>
            </a:xfrm>
            <a:prstGeom prst="rect">
              <a:avLst/>
            </a:prstGeom>
            <a:solidFill>
              <a:srgbClr val="E78A00">
                <a:lumMod val="20000"/>
                <a:lumOff val="80000"/>
              </a:srgbClr>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基于数据库的事例过滤和筛选</a:t>
              </a:r>
            </a:p>
          </p:txBody>
        </p:sp>
        <p:sp>
          <p:nvSpPr>
            <p:cNvPr id="121" name="矩形 120"/>
            <p:cNvSpPr/>
            <p:nvPr/>
          </p:nvSpPr>
          <p:spPr>
            <a:xfrm>
              <a:off x="4283970" y="2641879"/>
              <a:ext cx="1651943" cy="656007"/>
            </a:xfrm>
            <a:prstGeom prst="rect">
              <a:avLst/>
            </a:prstGeom>
            <a:solidFill>
              <a:srgbClr val="E78A00">
                <a:lumMod val="20000"/>
                <a:lumOff val="80000"/>
              </a:srgbClr>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基于事例的并行处理</a:t>
              </a:r>
            </a:p>
          </p:txBody>
        </p:sp>
        <p:sp>
          <p:nvSpPr>
            <p:cNvPr id="122" name="矩形 121"/>
            <p:cNvSpPr/>
            <p:nvPr/>
          </p:nvSpPr>
          <p:spPr>
            <a:xfrm>
              <a:off x="4302428" y="1675738"/>
              <a:ext cx="1651943" cy="656007"/>
            </a:xfrm>
            <a:prstGeom prst="rect">
              <a:avLst/>
            </a:prstGeom>
            <a:solidFill>
              <a:srgbClr val="E78A00">
                <a:lumMod val="20000"/>
                <a:lumOff val="80000"/>
              </a:srgbClr>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跨域的事例数据管理</a:t>
              </a:r>
            </a:p>
          </p:txBody>
        </p:sp>
        <p:sp>
          <p:nvSpPr>
            <p:cNvPr id="123" name="上箭头 122"/>
            <p:cNvSpPr/>
            <p:nvPr/>
          </p:nvSpPr>
          <p:spPr>
            <a:xfrm>
              <a:off x="4983202" y="3297886"/>
              <a:ext cx="234573" cy="313045"/>
            </a:xfrm>
            <a:prstGeom prst="upArrow">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24" name="上箭头 123"/>
            <p:cNvSpPr/>
            <p:nvPr/>
          </p:nvSpPr>
          <p:spPr>
            <a:xfrm>
              <a:off x="4992654" y="2341340"/>
              <a:ext cx="234573" cy="313045"/>
            </a:xfrm>
            <a:prstGeom prst="upArrow">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cxnSp>
          <p:nvCxnSpPr>
            <p:cNvPr id="125" name="直接箭头连接符 124"/>
            <p:cNvCxnSpPr>
              <a:stCxn id="122" idx="3"/>
              <a:endCxn id="136" idx="1"/>
            </p:cNvCxnSpPr>
            <p:nvPr/>
          </p:nvCxnSpPr>
          <p:spPr>
            <a:xfrm>
              <a:off x="5954371" y="2003742"/>
              <a:ext cx="464346" cy="573068"/>
            </a:xfrm>
            <a:prstGeom prst="straightConnector1">
              <a:avLst/>
            </a:prstGeom>
            <a:noFill/>
            <a:ln w="6350" cap="flat" cmpd="sng" algn="ctr">
              <a:solidFill>
                <a:srgbClr val="2CA3C8"/>
              </a:solidFill>
              <a:prstDash val="solid"/>
              <a:miter lim="800000"/>
              <a:headEnd type="triangle"/>
              <a:tailEnd type="triangle"/>
            </a:ln>
            <a:effectLst/>
          </p:spPr>
        </p:cxnSp>
        <p:cxnSp>
          <p:nvCxnSpPr>
            <p:cNvPr id="126" name="直接箭头连接符 125"/>
            <p:cNvCxnSpPr>
              <a:stCxn id="121" idx="3"/>
              <a:endCxn id="136" idx="1"/>
            </p:cNvCxnSpPr>
            <p:nvPr/>
          </p:nvCxnSpPr>
          <p:spPr>
            <a:xfrm flipV="1">
              <a:off x="5935913" y="2576810"/>
              <a:ext cx="482804" cy="393073"/>
            </a:xfrm>
            <a:prstGeom prst="straightConnector1">
              <a:avLst/>
            </a:prstGeom>
            <a:noFill/>
            <a:ln w="6350" cap="flat" cmpd="sng" algn="ctr">
              <a:solidFill>
                <a:srgbClr val="2CA3C8"/>
              </a:solidFill>
              <a:prstDash val="solid"/>
              <a:miter lim="800000"/>
              <a:headEnd type="triangle"/>
              <a:tailEnd type="triangle"/>
            </a:ln>
            <a:effectLst/>
          </p:spPr>
        </p:cxnSp>
        <p:cxnSp>
          <p:nvCxnSpPr>
            <p:cNvPr id="127" name="直接箭头连接符 126"/>
            <p:cNvCxnSpPr>
              <a:stCxn id="132" idx="3"/>
              <a:endCxn id="136" idx="1"/>
            </p:cNvCxnSpPr>
            <p:nvPr/>
          </p:nvCxnSpPr>
          <p:spPr>
            <a:xfrm flipV="1">
              <a:off x="5935911" y="2576810"/>
              <a:ext cx="482806" cy="2211327"/>
            </a:xfrm>
            <a:prstGeom prst="straightConnector1">
              <a:avLst/>
            </a:prstGeom>
            <a:noFill/>
            <a:ln w="6350" cap="flat" cmpd="sng" algn="ctr">
              <a:solidFill>
                <a:srgbClr val="2CA3C8"/>
              </a:solidFill>
              <a:prstDash val="solid"/>
              <a:miter lim="800000"/>
              <a:headEnd type="triangle"/>
              <a:tailEnd type="triangle"/>
            </a:ln>
            <a:effectLst/>
          </p:spPr>
        </p:cxnSp>
        <p:sp>
          <p:nvSpPr>
            <p:cNvPr id="128" name="矩形 127"/>
            <p:cNvSpPr/>
            <p:nvPr/>
          </p:nvSpPr>
          <p:spPr>
            <a:xfrm>
              <a:off x="6953401" y="3912166"/>
              <a:ext cx="1651943" cy="427699"/>
            </a:xfrm>
            <a:prstGeom prst="rect">
              <a:avLst/>
            </a:prstGeom>
            <a:solidFill>
              <a:srgbClr val="FFC000"/>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事例特征抽取</a:t>
              </a:r>
            </a:p>
          </p:txBody>
        </p:sp>
        <p:cxnSp>
          <p:nvCxnSpPr>
            <p:cNvPr id="129" name="直接箭头连接符 128"/>
            <p:cNvCxnSpPr>
              <a:stCxn id="149" idx="7"/>
              <a:endCxn id="128" idx="2"/>
            </p:cNvCxnSpPr>
            <p:nvPr/>
          </p:nvCxnSpPr>
          <p:spPr>
            <a:xfrm flipV="1">
              <a:off x="7336377" y="4339865"/>
              <a:ext cx="442996" cy="354460"/>
            </a:xfrm>
            <a:prstGeom prst="straightConnector1">
              <a:avLst/>
            </a:prstGeom>
            <a:noFill/>
            <a:ln w="6350" cap="flat" cmpd="sng" algn="ctr">
              <a:solidFill>
                <a:srgbClr val="2CA3C8"/>
              </a:solidFill>
              <a:prstDash val="solid"/>
              <a:miter lim="800000"/>
              <a:tailEnd type="triangle"/>
            </a:ln>
            <a:effectLst/>
          </p:spPr>
        </p:cxnSp>
        <p:cxnSp>
          <p:nvCxnSpPr>
            <p:cNvPr id="130" name="直接箭头连接符 129"/>
            <p:cNvCxnSpPr>
              <a:stCxn id="138" idx="0"/>
              <a:endCxn id="128" idx="2"/>
            </p:cNvCxnSpPr>
            <p:nvPr/>
          </p:nvCxnSpPr>
          <p:spPr>
            <a:xfrm flipH="1" flipV="1">
              <a:off x="7779373" y="4339865"/>
              <a:ext cx="344768" cy="169034"/>
            </a:xfrm>
            <a:prstGeom prst="straightConnector1">
              <a:avLst/>
            </a:prstGeom>
            <a:noFill/>
            <a:ln w="6350" cap="flat" cmpd="sng" algn="ctr">
              <a:solidFill>
                <a:srgbClr val="2CA3C8"/>
              </a:solidFill>
              <a:prstDash val="solid"/>
              <a:miter lim="800000"/>
              <a:tailEnd type="triangle"/>
            </a:ln>
            <a:effectLst/>
          </p:spPr>
        </p:cxnSp>
        <p:cxnSp>
          <p:nvCxnSpPr>
            <p:cNvPr id="131" name="直接箭头连接符 130"/>
            <p:cNvCxnSpPr>
              <a:stCxn id="128" idx="0"/>
            </p:cNvCxnSpPr>
            <p:nvPr/>
          </p:nvCxnSpPr>
          <p:spPr>
            <a:xfrm flipV="1">
              <a:off x="7779373" y="3698752"/>
              <a:ext cx="0" cy="213414"/>
            </a:xfrm>
            <a:prstGeom prst="straightConnector1">
              <a:avLst/>
            </a:prstGeom>
            <a:noFill/>
            <a:ln w="6350" cap="flat" cmpd="sng" algn="ctr">
              <a:solidFill>
                <a:srgbClr val="2CA3C8"/>
              </a:solidFill>
              <a:prstDash val="solid"/>
              <a:miter lim="800000"/>
              <a:tailEnd type="triangle"/>
            </a:ln>
            <a:effectLst/>
          </p:spPr>
        </p:cxnSp>
        <p:sp>
          <p:nvSpPr>
            <p:cNvPr id="132" name="矩形 131"/>
            <p:cNvSpPr/>
            <p:nvPr/>
          </p:nvSpPr>
          <p:spPr>
            <a:xfrm>
              <a:off x="4283968" y="4516125"/>
              <a:ext cx="1651943" cy="544023"/>
            </a:xfrm>
            <a:prstGeom prst="rect">
              <a:avLst/>
            </a:prstGeom>
            <a:solidFill>
              <a:srgbClr val="E78A00">
                <a:lumMod val="20000"/>
                <a:lumOff val="80000"/>
              </a:srgbClr>
            </a:solidFill>
            <a:ln w="3175" cap="flat" cmpd="sng" algn="ctr">
              <a:solidFill>
                <a:srgbClr val="2CA3C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事例索引、检索、缓存</a:t>
              </a:r>
            </a:p>
          </p:txBody>
        </p:sp>
        <p:cxnSp>
          <p:nvCxnSpPr>
            <p:cNvPr id="133" name="直接箭头连接符 132"/>
            <p:cNvCxnSpPr>
              <a:stCxn id="120" idx="3"/>
              <a:endCxn id="136" idx="1"/>
            </p:cNvCxnSpPr>
            <p:nvPr/>
          </p:nvCxnSpPr>
          <p:spPr>
            <a:xfrm flipV="1">
              <a:off x="5937806" y="2576809"/>
              <a:ext cx="480911" cy="1249816"/>
            </a:xfrm>
            <a:prstGeom prst="straightConnector1">
              <a:avLst/>
            </a:prstGeom>
            <a:noFill/>
            <a:ln w="6350" cap="flat" cmpd="sng" algn="ctr">
              <a:solidFill>
                <a:srgbClr val="2CA3C8"/>
              </a:solidFill>
              <a:prstDash val="solid"/>
              <a:miter lim="800000"/>
              <a:headEnd type="triangle"/>
              <a:tailEnd type="triangle"/>
            </a:ln>
            <a:effectLst/>
          </p:spPr>
        </p:cxnSp>
        <p:sp>
          <p:nvSpPr>
            <p:cNvPr id="134" name="上箭头 133"/>
            <p:cNvSpPr/>
            <p:nvPr/>
          </p:nvSpPr>
          <p:spPr>
            <a:xfrm>
              <a:off x="4992652" y="4203080"/>
              <a:ext cx="234573" cy="313045"/>
            </a:xfrm>
            <a:prstGeom prst="upArrow">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FFFFFF"/>
                </a:solidFill>
                <a:effectLst/>
                <a:uLnTx/>
                <a:uFillTx/>
                <a:latin typeface="Verdana"/>
                <a:ea typeface="微软雅黑"/>
              </a:endParaRPr>
            </a:p>
          </p:txBody>
        </p:sp>
        <p:sp>
          <p:nvSpPr>
            <p:cNvPr id="135" name="矩形 134"/>
            <p:cNvSpPr/>
            <p:nvPr/>
          </p:nvSpPr>
          <p:spPr>
            <a:xfrm>
              <a:off x="8398969" y="1374167"/>
              <a:ext cx="495159" cy="2236765"/>
            </a:xfrm>
            <a:prstGeom prst="rect">
              <a:avLst/>
            </a:prstGeom>
          </p:spPr>
          <p:txBody>
            <a:bodyPr vert="eaVert"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D528D"/>
                  </a:solidFill>
                  <a:effectLst/>
                  <a:uLnTx/>
                  <a:uFillTx/>
                  <a:latin typeface="Verdana"/>
                  <a:ea typeface="微软雅黑"/>
                </a:rPr>
                <a:t>万亿级事例数据库</a:t>
              </a:r>
            </a:p>
          </p:txBody>
        </p:sp>
        <p:pic>
          <p:nvPicPr>
            <p:cNvPr id="136" name="图片 135"/>
            <p:cNvPicPr>
              <a:picLocks noChangeAspect="1"/>
            </p:cNvPicPr>
            <p:nvPr/>
          </p:nvPicPr>
          <p:blipFill>
            <a:blip r:embed="rId4"/>
            <a:stretch>
              <a:fillRect/>
            </a:stretch>
          </p:blipFill>
          <p:spPr>
            <a:xfrm>
              <a:off x="6418717" y="1376274"/>
              <a:ext cx="2185731" cy="2401072"/>
            </a:xfrm>
            <a:prstGeom prst="rect">
              <a:avLst/>
            </a:prstGeom>
          </p:spPr>
        </p:pic>
      </p:grpSp>
    </p:spTree>
    <p:extLst>
      <p:ext uri="{BB962C8B-B14F-4D97-AF65-F5344CB8AC3E}">
        <p14:creationId xmlns:p14="http://schemas.microsoft.com/office/powerpoint/2010/main" val="298046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6</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背景与意义</a:t>
            </a:r>
          </a:p>
        </p:txBody>
      </p:sp>
      <p:pic>
        <p:nvPicPr>
          <p:cNvPr id="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501" y="1437672"/>
            <a:ext cx="9623106" cy="39624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7" name="Picture 3" descr="C:\Users\cfairy\Desktop\Figure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905" y="1137543"/>
            <a:ext cx="10023895" cy="5218807"/>
          </a:xfrm>
          <a:prstGeom prst="rect">
            <a:avLst/>
          </a:prstGeom>
          <a:noFill/>
          <a:extLst>
            <a:ext uri="{909E8E84-426E-40dd-AFC4-6F175D3DCCD1}">
              <a14:hiddenFill xmlns="" xmlns:a14="http://schemas.microsoft.com/office/drawing/2010/main">
                <a:solidFill>
                  <a:srgbClr val="FFFFFF"/>
                </a:solidFill>
              </a14:hiddenFill>
            </a:ext>
          </a:extLst>
        </p:spPr>
      </p:pic>
      <p:sp>
        <p:nvSpPr>
          <p:cNvPr id="89" name="TextBox 3"/>
          <p:cNvSpPr txBox="1"/>
          <p:nvPr/>
        </p:nvSpPr>
        <p:spPr>
          <a:xfrm>
            <a:off x="996921" y="6027003"/>
            <a:ext cx="9954652" cy="830997"/>
          </a:xfrm>
          <a:prstGeom prst="rect">
            <a:avLst/>
          </a:prstGeom>
          <a:noFill/>
        </p:spPr>
        <p:txBody>
          <a:bodyPr wrap="square" rtlCol="0">
            <a:spAutoFit/>
          </a:bodyPr>
          <a:lstStyle/>
          <a:p>
            <a:r>
              <a:rPr lang="en-US" altLang="zh-CN" sz="2400" b="1" dirty="0" err="1" smtClean="0"/>
              <a:t>Dst</a:t>
            </a:r>
            <a:r>
              <a:rPr lang="zh-CN" altLang="en-US" sz="2400" b="1" dirty="0" smtClean="0"/>
              <a:t>文件跳读行为严重！</a:t>
            </a:r>
            <a:endParaRPr lang="en-US" altLang="zh-CN" sz="2400" b="1" dirty="0" smtClean="0"/>
          </a:p>
          <a:p>
            <a:r>
              <a:rPr lang="en-US" altLang="zh-CN" sz="2400" b="1" dirty="0" err="1" smtClean="0"/>
              <a:t>Dst</a:t>
            </a:r>
            <a:r>
              <a:rPr lang="zh-CN" altLang="en-US" sz="2400" b="1" dirty="0" smtClean="0"/>
              <a:t>文件大小为</a:t>
            </a:r>
            <a:r>
              <a:rPr lang="en-US" altLang="zh-CN" sz="2400" b="1" dirty="0" smtClean="0"/>
              <a:t>478.75MB,read</a:t>
            </a:r>
            <a:r>
              <a:rPr lang="zh-CN" altLang="en-US" sz="2400" b="1" dirty="0" smtClean="0"/>
              <a:t>读取文件大小为</a:t>
            </a:r>
            <a:r>
              <a:rPr lang="en-US" altLang="zh-CN" sz="2400" b="1" dirty="0" smtClean="0"/>
              <a:t>22MB,</a:t>
            </a:r>
            <a:r>
              <a:rPr lang="zh-CN" altLang="en-US" sz="2400" b="1" dirty="0" smtClean="0"/>
              <a:t>读取文件比例为</a:t>
            </a:r>
            <a:r>
              <a:rPr lang="en-US" altLang="zh-CN" sz="2400" b="1" dirty="0" smtClean="0"/>
              <a:t>4.6%</a:t>
            </a:r>
            <a:r>
              <a:rPr lang="zh-CN" altLang="en-US" sz="2400" b="1" dirty="0" smtClean="0"/>
              <a:t>。</a:t>
            </a:r>
            <a:endParaRPr lang="zh-CN" altLang="en-US" sz="2400" b="1" dirty="0"/>
          </a:p>
        </p:txBody>
      </p:sp>
    </p:spTree>
    <p:extLst>
      <p:ext uri="{BB962C8B-B14F-4D97-AF65-F5344CB8AC3E}">
        <p14:creationId xmlns:p14="http://schemas.microsoft.com/office/powerpoint/2010/main" val="13820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additive="base">
                                        <p:cTn id="13" dur="500" fill="hold"/>
                                        <p:tgtEl>
                                          <p:spTgt spid="89"/>
                                        </p:tgtEl>
                                        <p:attrNameLst>
                                          <p:attrName>ppt_x</p:attrName>
                                        </p:attrNameLst>
                                      </p:cBhvr>
                                      <p:tavLst>
                                        <p:tav tm="0">
                                          <p:val>
                                            <p:strVal val="#ppt_x"/>
                                          </p:val>
                                        </p:tav>
                                        <p:tav tm="100000">
                                          <p:val>
                                            <p:strVal val="#ppt_x"/>
                                          </p:val>
                                        </p:tav>
                                      </p:tavLst>
                                    </p:anim>
                                    <p:anim calcmode="lin" valueType="num">
                                      <p:cBhvr additive="base">
                                        <p:cTn id="1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7</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背景与意义</a:t>
            </a:r>
          </a:p>
        </p:txBody>
      </p:sp>
      <p:sp>
        <p:nvSpPr>
          <p:cNvPr id="8" name="内容占位符 2"/>
          <p:cNvSpPr txBox="1">
            <a:spLocks/>
          </p:cNvSpPr>
          <p:nvPr/>
        </p:nvSpPr>
        <p:spPr>
          <a:xfrm>
            <a:off x="428488" y="1323076"/>
            <a:ext cx="11320689" cy="464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3600" dirty="0" smtClean="0"/>
              <a:t>跨地域数据整合</a:t>
            </a:r>
            <a:r>
              <a:rPr lang="en-US" altLang="zh-CN" sz="3600" dirty="0" smtClean="0"/>
              <a:t>-</a:t>
            </a:r>
            <a:r>
              <a:rPr lang="zh-CN" altLang="en-US" sz="3600" dirty="0" smtClean="0"/>
              <a:t>高效的数据传输：</a:t>
            </a:r>
            <a:endParaRPr lang="en-US" altLang="zh-CN" sz="3600" dirty="0" smtClean="0"/>
          </a:p>
          <a:p>
            <a:pPr marL="0" indent="0" algn="just">
              <a:buFont typeface="Arial" panose="020B0604020202020204" pitchFamily="34" charset="0"/>
              <a:buNone/>
            </a:pPr>
            <a:r>
              <a:rPr lang="en-US" altLang="zh-CN" sz="1800" dirty="0" smtClean="0"/>
              <a:t>      </a:t>
            </a:r>
            <a:r>
              <a:rPr lang="zh-CN" altLang="zh-CN" sz="1800" dirty="0" smtClean="0"/>
              <a:t>大型高能物理实验往往由国际合作单位共同贡献资源形成分布式计算系统，比如</a:t>
            </a:r>
            <a:r>
              <a:rPr lang="en-US" altLang="zh-CN" sz="1800" dirty="0" smtClean="0"/>
              <a:t>WLCG</a:t>
            </a:r>
            <a:r>
              <a:rPr lang="zh-CN" altLang="zh-CN" sz="1800" dirty="0" smtClean="0"/>
              <a:t>、</a:t>
            </a:r>
            <a:r>
              <a:rPr lang="en-US" altLang="zh-CN" sz="1800" dirty="0" smtClean="0"/>
              <a:t>BES Grid</a:t>
            </a:r>
            <a:r>
              <a:rPr lang="zh-CN" altLang="zh-CN" sz="1800" dirty="0" smtClean="0"/>
              <a:t>等。传统的计算方式是事先将数据传输到目标站点，然后再将计算任务调度过去运行。</a:t>
            </a:r>
            <a:endParaRPr lang="en-US" altLang="zh-CN" sz="1800" dirty="0" smtClean="0"/>
          </a:p>
          <a:p>
            <a:pPr marL="0" indent="0" algn="just">
              <a:buFont typeface="Arial" panose="020B0604020202020204" pitchFamily="34" charset="0"/>
              <a:buNone/>
            </a:pPr>
            <a:r>
              <a:rPr lang="en-US" altLang="zh-CN" sz="1800" dirty="0" smtClean="0"/>
              <a:t>       </a:t>
            </a:r>
            <a:r>
              <a:rPr lang="zh-CN" altLang="zh-CN" sz="1800" dirty="0" smtClean="0"/>
              <a:t>随着网络带宽的提升，全网调度计算任务，数据远程访问成为未来的发展趋势。一般局域网的时延在</a:t>
            </a:r>
            <a:r>
              <a:rPr lang="en-US" altLang="zh-CN" sz="1800" dirty="0" smtClean="0"/>
              <a:t>1ms</a:t>
            </a:r>
            <a:r>
              <a:rPr lang="zh-CN" altLang="zh-CN" sz="1800" dirty="0" smtClean="0"/>
              <a:t>以下，而中国到欧洲的广域网时延能达到</a:t>
            </a:r>
            <a:r>
              <a:rPr lang="en-US" altLang="zh-CN" sz="1800" dirty="0" smtClean="0"/>
              <a:t>200ms</a:t>
            </a:r>
            <a:r>
              <a:rPr lang="zh-CN" altLang="zh-CN" sz="1800" dirty="0" smtClean="0"/>
              <a:t>左右，在这种情况直接使用文件系统</a:t>
            </a:r>
            <a:r>
              <a:rPr lang="en-US" altLang="zh-CN" sz="1800" dirty="0" smtClean="0"/>
              <a:t>I/O</a:t>
            </a:r>
            <a:r>
              <a:rPr lang="zh-CN" altLang="zh-CN" sz="1800" dirty="0" smtClean="0"/>
              <a:t>访问基本无法工作，急需要求研究高带宽的远程</a:t>
            </a:r>
            <a:r>
              <a:rPr lang="en-US" altLang="zh-CN" sz="1800" dirty="0" smtClean="0"/>
              <a:t>I/O</a:t>
            </a:r>
            <a:r>
              <a:rPr lang="zh-CN" altLang="zh-CN" sz="1800" dirty="0" smtClean="0"/>
              <a:t>访问技术。</a:t>
            </a:r>
          </a:p>
          <a:p>
            <a:endParaRPr lang="zh-CN" alt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173" y="3109380"/>
            <a:ext cx="5428536" cy="34766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1"/>
          <p:cNvSpPr txBox="1"/>
          <p:nvPr/>
        </p:nvSpPr>
        <p:spPr>
          <a:xfrm>
            <a:off x="4392805" y="6586079"/>
            <a:ext cx="5633965" cy="338554"/>
          </a:xfrm>
          <a:prstGeom prst="rect">
            <a:avLst/>
          </a:prstGeom>
          <a:noFill/>
        </p:spPr>
        <p:txBody>
          <a:bodyPr wrap="square" rtlCol="0">
            <a:spAutoFit/>
          </a:bodyPr>
          <a:lstStyle/>
          <a:p>
            <a:r>
              <a:rPr lang="zh-CN" altLang="en-US" sz="1600" dirty="0" smtClean="0"/>
              <a:t>图</a:t>
            </a:r>
            <a:r>
              <a:rPr lang="en-US" altLang="zh-CN" sz="1600" dirty="0"/>
              <a:t> </a:t>
            </a:r>
            <a:r>
              <a:rPr lang="zh-CN" altLang="en-US" sz="1600" dirty="0" smtClean="0"/>
              <a:t>：</a:t>
            </a:r>
            <a:r>
              <a:rPr lang="en-US" altLang="zh-CN" sz="1600" dirty="0" smtClean="0"/>
              <a:t> </a:t>
            </a:r>
            <a:r>
              <a:rPr lang="zh-CN" altLang="en-US" sz="1600" dirty="0" smtClean="0"/>
              <a:t>相同带宽条件下，随着延迟增加，</a:t>
            </a:r>
            <a:r>
              <a:rPr lang="en-US" altLang="zh-CN" sz="1600" dirty="0" smtClean="0"/>
              <a:t>I/O</a:t>
            </a:r>
            <a:r>
              <a:rPr lang="zh-CN" altLang="en-US" sz="1600" dirty="0" smtClean="0"/>
              <a:t>性能快速下降</a:t>
            </a:r>
            <a:endParaRPr lang="zh-CN" altLang="en-US" sz="1600" dirty="0"/>
          </a:p>
        </p:txBody>
      </p:sp>
    </p:spTree>
    <p:extLst>
      <p:ext uri="{BB962C8B-B14F-4D97-AF65-F5344CB8AC3E}">
        <p14:creationId xmlns:p14="http://schemas.microsoft.com/office/powerpoint/2010/main" val="997381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8</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背景与意义</a:t>
            </a:r>
          </a:p>
        </p:txBody>
      </p:sp>
      <p:sp>
        <p:nvSpPr>
          <p:cNvPr id="6" name="内容占位符 2"/>
          <p:cNvSpPr txBox="1">
            <a:spLocks/>
          </p:cNvSpPr>
          <p:nvPr/>
        </p:nvSpPr>
        <p:spPr>
          <a:xfrm>
            <a:off x="267630" y="1527855"/>
            <a:ext cx="8229600" cy="464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dirty="0" smtClean="0"/>
              <a:t>系统设计</a:t>
            </a:r>
            <a:r>
              <a:rPr lang="zh-CN" altLang="en-US" sz="3600" dirty="0"/>
              <a:t>意义</a:t>
            </a:r>
            <a:r>
              <a:rPr lang="zh-CN" altLang="en-US" sz="3600" dirty="0" smtClean="0"/>
              <a:t>：</a:t>
            </a:r>
            <a:endParaRPr lang="en-US" altLang="zh-CN" sz="3600" dirty="0" smtClean="0"/>
          </a:p>
          <a:p>
            <a:endParaRPr lang="en-US" altLang="zh-CN" sz="2000" dirty="0" smtClean="0"/>
          </a:p>
          <a:p>
            <a:r>
              <a:rPr lang="zh-CN" altLang="en-US" sz="2000" dirty="0" smtClean="0"/>
              <a:t>实现高能物理海量数据的高效管理、快速处理以及远程访问。</a:t>
            </a:r>
            <a:endParaRPr lang="en-US" altLang="zh-CN" sz="2000" dirty="0"/>
          </a:p>
          <a:p>
            <a:endParaRPr lang="en-US" altLang="zh-CN" sz="2000" dirty="0" smtClean="0"/>
          </a:p>
          <a:p>
            <a:r>
              <a:rPr lang="zh-CN" altLang="zh-CN" sz="2000" dirty="0" smtClean="0"/>
              <a:t>将远程跨站点的数据整合成统一视图，</a:t>
            </a:r>
            <a:r>
              <a:rPr lang="zh-CN" altLang="en-US" sz="2000" dirty="0" smtClean="0"/>
              <a:t>提供“近本地化”访问性能。</a:t>
            </a:r>
            <a:endParaRPr lang="zh-CN" altLang="zh-CN" sz="2000" dirty="0" smtClean="0"/>
          </a:p>
          <a:p>
            <a:endParaRPr lang="en-US" altLang="zh-CN" dirty="0" smtClean="0"/>
          </a:p>
          <a:p>
            <a:endParaRPr lang="zh-CN" altLang="en-US" dirty="0"/>
          </a:p>
        </p:txBody>
      </p:sp>
    </p:spTree>
    <p:extLst>
      <p:ext uri="{BB962C8B-B14F-4D97-AF65-F5344CB8AC3E}">
        <p14:creationId xmlns:p14="http://schemas.microsoft.com/office/powerpoint/2010/main" val="1347861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009088" y="149903"/>
            <a:ext cx="3033010" cy="552020"/>
          </a:xfrm>
          <a:prstGeom prst="rect">
            <a:avLst/>
          </a:prstGeom>
        </p:spPr>
      </p:pic>
      <p:cxnSp>
        <p:nvCxnSpPr>
          <p:cNvPr id="16" name="直接连接符 15"/>
          <p:cNvCxnSpPr/>
          <p:nvPr/>
        </p:nvCxnSpPr>
        <p:spPr>
          <a:xfrm flipV="1">
            <a:off x="9009088" y="768473"/>
            <a:ext cx="3033010" cy="5968"/>
          </a:xfrm>
          <a:prstGeom prst="line">
            <a:avLst/>
          </a:prstGeom>
          <a:ln w="3175">
            <a:solidFill>
              <a:schemeClr val="dk1">
                <a:alpha val="31000"/>
              </a:schemeClr>
            </a:solidFill>
          </a:ln>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lstStyle/>
          <a:p>
            <a:fld id="{22DEA282-FF5B-42F2-8635-88667C175086}" type="slidenum">
              <a:rPr lang="zh-CN" altLang="en-US" smtClean="0"/>
              <a:t>9</a:t>
            </a:fld>
            <a:endParaRPr lang="zh-CN" altLang="en-US"/>
          </a:p>
        </p:txBody>
      </p:sp>
      <p:sp>
        <p:nvSpPr>
          <p:cNvPr id="3" name="文本框 2"/>
          <p:cNvSpPr txBox="1"/>
          <p:nvPr/>
        </p:nvSpPr>
        <p:spPr>
          <a:xfrm>
            <a:off x="267630" y="445307"/>
            <a:ext cx="5046242" cy="769441"/>
          </a:xfrm>
          <a:prstGeom prst="rect">
            <a:avLst/>
          </a:prstGeom>
          <a:noFill/>
        </p:spPr>
        <p:txBody>
          <a:bodyPr wrap="square" rtlCol="0">
            <a:spAutoFit/>
          </a:bodyPr>
          <a:lstStyle/>
          <a:p>
            <a:r>
              <a:rPr lang="zh-CN" altLang="en-US" sz="4400" b="1" dirty="0">
                <a:effectLst>
                  <a:outerShdw blurRad="38100" dist="38100" dir="2700000" algn="tl">
                    <a:srgbClr val="000000">
                      <a:alpha val="43137"/>
                    </a:srgbClr>
                  </a:outerShdw>
                </a:effectLst>
                <a:latin typeface="+mj-ea"/>
                <a:ea typeface="+mj-ea"/>
              </a:rPr>
              <a:t>系统架构设计</a:t>
            </a:r>
          </a:p>
        </p:txBody>
      </p:sp>
      <p:grpSp>
        <p:nvGrpSpPr>
          <p:cNvPr id="26" name="组合 25"/>
          <p:cNvGrpSpPr/>
          <p:nvPr/>
        </p:nvGrpSpPr>
        <p:grpSpPr>
          <a:xfrm>
            <a:off x="4157359" y="1441159"/>
            <a:ext cx="5824841" cy="4248472"/>
            <a:chOff x="1232143" y="1484784"/>
            <a:chExt cx="5968858" cy="4248472"/>
          </a:xfrm>
        </p:grpSpPr>
        <p:sp>
          <p:nvSpPr>
            <p:cNvPr id="27" name="矩形 26"/>
            <p:cNvSpPr/>
            <p:nvPr/>
          </p:nvSpPr>
          <p:spPr bwMode="auto">
            <a:xfrm>
              <a:off x="2519772" y="1484784"/>
              <a:ext cx="4680520" cy="720080"/>
            </a:xfrm>
            <a:prstGeom prst="rect">
              <a:avLst/>
            </a:prstGeom>
            <a:solidFill>
              <a:srgbClr val="2CA3C8"/>
            </a:solidFill>
            <a:ln w="9525" cap="flat" cmpd="sng" algn="ctr">
              <a:solidFill>
                <a:srgbClr val="1D528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rPr>
                <a:t>High Energy Physics Offline Software System(</a:t>
              </a:r>
              <a:r>
                <a:rPr kumimoji="0" lang="en-US" altLang="zh-CN" sz="1800" b="0" i="0" u="none" strike="noStrike" kern="0" cap="none" spc="0" normalizeH="0" baseline="0" noProof="0" dirty="0" err="1" smtClean="0">
                  <a:ln>
                    <a:noFill/>
                  </a:ln>
                  <a:solidFill>
                    <a:srgbClr val="FFFFFF"/>
                  </a:solidFill>
                  <a:effectLst/>
                  <a:uLnTx/>
                  <a:uFillTx/>
                  <a:latin typeface="Arial" panose="020B0604020202020204" pitchFamily="34" charset="0"/>
                </a:rPr>
                <a:t>BOSS,SNiPER</a:t>
              </a: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rPr>
                <a:t>)</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pitchFamily="34" charset="0"/>
              </a:endParaRPr>
            </a:p>
          </p:txBody>
        </p:sp>
        <p:sp>
          <p:nvSpPr>
            <p:cNvPr id="28" name="矩形 27"/>
            <p:cNvSpPr/>
            <p:nvPr/>
          </p:nvSpPr>
          <p:spPr bwMode="auto">
            <a:xfrm>
              <a:off x="2514030" y="5013176"/>
              <a:ext cx="4680520" cy="720080"/>
            </a:xfrm>
            <a:prstGeom prst="rect">
              <a:avLst/>
            </a:prstGeom>
            <a:solidFill>
              <a:srgbClr val="2CA3C8"/>
            </a:solidFill>
            <a:ln w="9525" cap="flat" cmpd="sng" algn="ctr">
              <a:solidFill>
                <a:srgbClr val="1D528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rPr>
                <a:t>High Energy Physics Data Storage System(</a:t>
              </a:r>
              <a:r>
                <a:rPr kumimoji="0" lang="en-US" altLang="zh-CN" sz="1800" b="0" i="0" u="none" strike="noStrike" kern="0" cap="none" spc="0" normalizeH="0" baseline="0" noProof="0" dirty="0" err="1" smtClean="0">
                  <a:ln>
                    <a:noFill/>
                  </a:ln>
                  <a:solidFill>
                    <a:srgbClr val="FFFFFF"/>
                  </a:solidFill>
                  <a:effectLst/>
                  <a:uLnTx/>
                  <a:uFillTx/>
                  <a:latin typeface="Arial" panose="020B0604020202020204" pitchFamily="34" charset="0"/>
                </a:rPr>
                <a:t>Lustre,GPFS,EOS</a:t>
              </a: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rPr>
                <a:t>…)</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pitchFamily="34" charset="0"/>
              </a:endParaRPr>
            </a:p>
          </p:txBody>
        </p:sp>
        <p:sp>
          <p:nvSpPr>
            <p:cNvPr id="29" name="矩形 28"/>
            <p:cNvSpPr/>
            <p:nvPr/>
          </p:nvSpPr>
          <p:spPr bwMode="auto">
            <a:xfrm>
              <a:off x="2520481" y="2492896"/>
              <a:ext cx="4680520" cy="2016224"/>
            </a:xfrm>
            <a:prstGeom prst="rect">
              <a:avLst/>
            </a:prstGeom>
            <a:solidFill>
              <a:srgbClr val="2CA3C8"/>
            </a:solidFill>
            <a:ln w="9525" cap="flat" cmpd="sng" algn="ctr">
              <a:solidFill>
                <a:srgbClr val="1D528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400" b="0" i="0" u="none" strike="noStrike" kern="0" cap="none" spc="0" normalizeH="0" baseline="0" noProof="0" dirty="0" smtClean="0">
                  <a:ln>
                    <a:noFill/>
                  </a:ln>
                  <a:solidFill>
                    <a:srgbClr val="FFFFFF"/>
                  </a:solidFill>
                  <a:effectLst/>
                  <a:uLnTx/>
                  <a:uFillTx/>
                  <a:latin typeface="Arial" panose="020B0604020202020204" pitchFamily="34" charset="0"/>
                </a:rPr>
                <a:t>Event-oriented Scientific Data Management System</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400" b="0" i="0" u="none" strike="noStrike" kern="0" cap="none" spc="0" normalizeH="0" baseline="0" noProof="0" dirty="0" smtClean="0">
                <a:ln>
                  <a:noFill/>
                </a:ln>
                <a:solidFill>
                  <a:srgbClr val="FFFFFF"/>
                </a:solidFill>
                <a:effectLst/>
                <a:uLnTx/>
                <a:uFillTx/>
                <a:latin typeface="Arial" panose="020B0604020202020204" pitchFamily="34" charset="0"/>
              </a:endParaRPr>
            </a:p>
          </p:txBody>
        </p:sp>
        <p:cxnSp>
          <p:nvCxnSpPr>
            <p:cNvPr id="30" name="直接箭头连接符 29"/>
            <p:cNvCxnSpPr/>
            <p:nvPr/>
          </p:nvCxnSpPr>
          <p:spPr bwMode="auto">
            <a:xfrm>
              <a:off x="4644008" y="2224350"/>
              <a:ext cx="709" cy="288032"/>
            </a:xfrm>
            <a:prstGeom prst="straightConnector1">
              <a:avLst/>
            </a:prstGeom>
            <a:solidFill>
              <a:srgbClr val="2CA3C8"/>
            </a:solidFill>
            <a:ln w="19050" cap="flat" cmpd="sng" algn="ctr">
              <a:solidFill>
                <a:srgbClr val="1D528D"/>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直接箭头连接符 30"/>
            <p:cNvCxnSpPr/>
            <p:nvPr/>
          </p:nvCxnSpPr>
          <p:spPr bwMode="auto">
            <a:xfrm>
              <a:off x="4872003" y="2213248"/>
              <a:ext cx="0" cy="288032"/>
            </a:xfrm>
            <a:prstGeom prst="straightConnector1">
              <a:avLst/>
            </a:prstGeom>
            <a:solidFill>
              <a:srgbClr val="2CA3C8"/>
            </a:solidFill>
            <a:ln w="19050" cap="flat" cmpd="sng" algn="ctr">
              <a:solidFill>
                <a:srgbClr val="1D528D"/>
              </a:solidFill>
              <a:prstDash val="sysDash"/>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直接箭头连接符 31"/>
            <p:cNvCxnSpPr>
              <a:endCxn id="33" idx="1"/>
            </p:cNvCxnSpPr>
            <p:nvPr/>
          </p:nvCxnSpPr>
          <p:spPr bwMode="auto">
            <a:xfrm flipV="1">
              <a:off x="1232143" y="4401398"/>
              <a:ext cx="316479" cy="8243"/>
            </a:xfrm>
            <a:prstGeom prst="straightConnector1">
              <a:avLst/>
            </a:prstGeom>
            <a:solidFill>
              <a:srgbClr val="2CA3C8"/>
            </a:solidFill>
            <a:ln w="19050" cap="flat" cmpd="sng" algn="ctr">
              <a:solidFill>
                <a:srgbClr val="1D528D"/>
              </a:solidFill>
              <a:prstDash val="sysDash"/>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3" name="TextBox 12"/>
            <p:cNvSpPr txBox="1"/>
            <p:nvPr/>
          </p:nvSpPr>
          <p:spPr>
            <a:xfrm>
              <a:off x="1548622" y="4293676"/>
              <a:ext cx="108012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1D528D"/>
                  </a:solidFill>
                  <a:effectLst/>
                  <a:uLnTx/>
                  <a:uFillTx/>
                  <a:latin typeface="Verdana"/>
                  <a:ea typeface="微软雅黑"/>
                </a:rPr>
                <a:t>Data Flow</a:t>
              </a:r>
              <a:endParaRPr kumimoji="0" lang="zh-CN" altLang="en-US" sz="800" b="0" i="0" u="none" strike="noStrike" kern="0" cap="none" spc="0" normalizeH="0" baseline="0" noProof="0" dirty="0" smtClean="0">
                <a:ln>
                  <a:noFill/>
                </a:ln>
                <a:solidFill>
                  <a:srgbClr val="1D528D"/>
                </a:solidFill>
                <a:effectLst/>
                <a:uLnTx/>
                <a:uFillTx/>
                <a:latin typeface="Verdana"/>
                <a:ea typeface="微软雅黑"/>
              </a:endParaRPr>
            </a:p>
          </p:txBody>
        </p:sp>
        <p:cxnSp>
          <p:nvCxnSpPr>
            <p:cNvPr id="34" name="直接箭头连接符 33"/>
            <p:cNvCxnSpPr/>
            <p:nvPr/>
          </p:nvCxnSpPr>
          <p:spPr bwMode="auto">
            <a:xfrm>
              <a:off x="1232143" y="4761148"/>
              <a:ext cx="333039" cy="0"/>
            </a:xfrm>
            <a:prstGeom prst="straightConnector1">
              <a:avLst/>
            </a:prstGeom>
            <a:solidFill>
              <a:srgbClr val="2CA3C8"/>
            </a:solidFill>
            <a:ln w="19050" cap="flat" cmpd="sng" algn="ctr">
              <a:solidFill>
                <a:srgbClr val="1D528D"/>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TextBox 14"/>
            <p:cNvSpPr txBox="1"/>
            <p:nvPr/>
          </p:nvSpPr>
          <p:spPr>
            <a:xfrm>
              <a:off x="1520175" y="4643434"/>
              <a:ext cx="830677"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1D528D"/>
                  </a:solidFill>
                  <a:effectLst/>
                  <a:uLnTx/>
                  <a:uFillTx/>
                  <a:latin typeface="Verdana"/>
                  <a:ea typeface="微软雅黑"/>
                </a:rPr>
                <a:t>Control Flow</a:t>
              </a:r>
              <a:endParaRPr kumimoji="0" lang="zh-CN" altLang="en-US" sz="800" b="0" i="0" u="none" strike="noStrike" kern="0" cap="none" spc="0" normalizeH="0" baseline="0" noProof="0" dirty="0" smtClean="0">
                <a:ln>
                  <a:noFill/>
                </a:ln>
                <a:solidFill>
                  <a:srgbClr val="1D528D"/>
                </a:solidFill>
                <a:effectLst/>
                <a:uLnTx/>
                <a:uFillTx/>
                <a:latin typeface="Verdana"/>
                <a:ea typeface="微软雅黑"/>
              </a:endParaRPr>
            </a:p>
          </p:txBody>
        </p:sp>
        <p:sp>
          <p:nvSpPr>
            <p:cNvPr id="36" name="矩形 35"/>
            <p:cNvSpPr/>
            <p:nvPr/>
          </p:nvSpPr>
          <p:spPr bwMode="auto">
            <a:xfrm>
              <a:off x="2945834" y="2780928"/>
              <a:ext cx="1440160" cy="432048"/>
            </a:xfrm>
            <a:prstGeom prst="rect">
              <a:avLst/>
            </a:prstGeom>
            <a:solidFill>
              <a:srgbClr val="1D528D">
                <a:lumMod val="20000"/>
                <a:lumOff val="80000"/>
              </a:srgbClr>
            </a:solidFill>
            <a:ln w="9525" cap="flat" cmpd="sng" algn="ctr">
              <a:solidFill>
                <a:srgbClr val="1D528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200" b="0" i="0" u="none" strike="noStrike" kern="0" cap="none" spc="0" normalizeH="0" baseline="0" noProof="0" dirty="0" smtClean="0">
                  <a:ln>
                    <a:noFill/>
                  </a:ln>
                  <a:solidFill>
                    <a:srgbClr val="1D528D"/>
                  </a:solidFill>
                  <a:effectLst/>
                  <a:uLnTx/>
                  <a:uFillTx/>
                  <a:latin typeface="Arial" panose="020B0604020202020204" pitchFamily="34" charset="0"/>
                </a:rPr>
                <a:t>Event-oriented</a:t>
              </a:r>
            </a:p>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200" b="0" i="0" u="none" strike="noStrike" kern="0" cap="none" spc="0" normalizeH="0" baseline="0" noProof="0" dirty="0" smtClean="0">
                  <a:ln>
                    <a:noFill/>
                  </a:ln>
                  <a:solidFill>
                    <a:srgbClr val="1D528D"/>
                  </a:solidFill>
                  <a:effectLst/>
                  <a:uLnTx/>
                  <a:uFillTx/>
                  <a:latin typeface="Arial" panose="020B0604020202020204" pitchFamily="34" charset="0"/>
                </a:rPr>
                <a:t>Caching System</a:t>
              </a:r>
              <a:endParaRPr kumimoji="0" lang="zh-CN" altLang="en-US" sz="1200" b="0" i="0" u="none" strike="noStrike" kern="0" cap="none" spc="0" normalizeH="0" baseline="0" noProof="0" dirty="0" smtClean="0">
                <a:ln>
                  <a:noFill/>
                </a:ln>
                <a:solidFill>
                  <a:srgbClr val="1D528D"/>
                </a:solidFill>
                <a:effectLst/>
                <a:uLnTx/>
                <a:uFillTx/>
                <a:latin typeface="Arial" panose="020B0604020202020204" pitchFamily="34" charset="0"/>
              </a:endParaRPr>
            </a:p>
          </p:txBody>
        </p:sp>
        <p:sp>
          <p:nvSpPr>
            <p:cNvPr id="37" name="矩形 36"/>
            <p:cNvSpPr/>
            <p:nvPr/>
          </p:nvSpPr>
          <p:spPr bwMode="auto">
            <a:xfrm>
              <a:off x="3708649" y="3573016"/>
              <a:ext cx="2052227" cy="288032"/>
            </a:xfrm>
            <a:prstGeom prst="rect">
              <a:avLst/>
            </a:prstGeom>
            <a:solidFill>
              <a:srgbClr val="1D528D">
                <a:lumMod val="20000"/>
                <a:lumOff val="80000"/>
              </a:srgbClr>
            </a:solidFill>
            <a:ln w="9525" cap="flat" cmpd="sng" algn="ctr">
              <a:solidFill>
                <a:srgbClr val="1D528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200" b="0" i="0" u="none" strike="noStrike" kern="0" cap="none" spc="0" normalizeH="0" baseline="0" noProof="0" dirty="0" smtClean="0">
                  <a:ln>
                    <a:noFill/>
                  </a:ln>
                  <a:solidFill>
                    <a:srgbClr val="1D528D"/>
                  </a:solidFill>
                  <a:effectLst/>
                  <a:uLnTx/>
                  <a:uFillTx/>
                  <a:latin typeface="Arial" panose="020B0604020202020204" pitchFamily="34" charset="0"/>
                </a:rPr>
                <a:t>Event Index Database</a:t>
              </a:r>
              <a:endParaRPr kumimoji="0" lang="zh-CN" altLang="en-US" sz="1200" b="0" i="0" u="none" strike="noStrike" kern="0" cap="none" spc="0" normalizeH="0" baseline="0" noProof="0" dirty="0" smtClean="0">
                <a:ln>
                  <a:noFill/>
                </a:ln>
                <a:solidFill>
                  <a:srgbClr val="1D528D"/>
                </a:solidFill>
                <a:effectLst/>
                <a:uLnTx/>
                <a:uFillTx/>
                <a:latin typeface="Arial" panose="020B0604020202020204" pitchFamily="34" charset="0"/>
              </a:endParaRPr>
            </a:p>
          </p:txBody>
        </p:sp>
        <p:sp>
          <p:nvSpPr>
            <p:cNvPr id="38" name="矩形 37"/>
            <p:cNvSpPr/>
            <p:nvPr/>
          </p:nvSpPr>
          <p:spPr bwMode="auto">
            <a:xfrm>
              <a:off x="5004048" y="2780928"/>
              <a:ext cx="1800200" cy="432048"/>
            </a:xfrm>
            <a:prstGeom prst="rect">
              <a:avLst/>
            </a:prstGeom>
            <a:solidFill>
              <a:srgbClr val="1D528D">
                <a:lumMod val="20000"/>
                <a:lumOff val="80000"/>
              </a:srgbClr>
            </a:solidFill>
            <a:ln w="9525" cap="flat" cmpd="sng" algn="ctr">
              <a:solidFill>
                <a:srgbClr val="1D528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200" b="0" i="0" u="none" strike="noStrike" kern="0" cap="none" spc="0" normalizeH="0" baseline="0" noProof="0" dirty="0" smtClean="0">
                  <a:ln>
                    <a:noFill/>
                  </a:ln>
                  <a:solidFill>
                    <a:srgbClr val="1D528D"/>
                  </a:solidFill>
                  <a:effectLst/>
                  <a:uLnTx/>
                  <a:uFillTx/>
                  <a:latin typeface="Arial" panose="020B0604020202020204" pitchFamily="34" charset="0"/>
                </a:rPr>
                <a:t>Event-oriented Data Transfer System</a:t>
              </a:r>
              <a:endParaRPr kumimoji="0" lang="zh-CN" altLang="en-US" sz="1200" b="0" i="0" u="none" strike="noStrike" kern="0" cap="none" spc="0" normalizeH="0" baseline="0" noProof="0" dirty="0" smtClean="0">
                <a:ln>
                  <a:noFill/>
                </a:ln>
                <a:solidFill>
                  <a:srgbClr val="1D528D"/>
                </a:solidFill>
                <a:effectLst/>
                <a:uLnTx/>
                <a:uFillTx/>
                <a:latin typeface="Arial" panose="020B0604020202020204" pitchFamily="34" charset="0"/>
              </a:endParaRPr>
            </a:p>
          </p:txBody>
        </p:sp>
        <p:sp>
          <p:nvSpPr>
            <p:cNvPr id="39" name="矩形 38"/>
            <p:cNvSpPr/>
            <p:nvPr/>
          </p:nvSpPr>
          <p:spPr bwMode="auto">
            <a:xfrm>
              <a:off x="3851920" y="4149080"/>
              <a:ext cx="1701566" cy="288032"/>
            </a:xfrm>
            <a:prstGeom prst="rect">
              <a:avLst/>
            </a:prstGeom>
            <a:solidFill>
              <a:srgbClr val="1D528D">
                <a:lumMod val="20000"/>
                <a:lumOff val="80000"/>
              </a:srgbClr>
            </a:solidFill>
            <a:ln w="9525" cap="flat" cmpd="sng" algn="ctr">
              <a:solidFill>
                <a:srgbClr val="1D528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1200" b="0" i="0" u="none" strike="noStrike" kern="0" cap="none" spc="0" normalizeH="0" baseline="0" noProof="0" dirty="0" smtClean="0">
                  <a:ln>
                    <a:noFill/>
                  </a:ln>
                  <a:solidFill>
                    <a:srgbClr val="1D528D"/>
                  </a:solidFill>
                  <a:effectLst/>
                  <a:uLnTx/>
                  <a:uFillTx/>
                  <a:latin typeface="Arial" panose="020B0604020202020204" pitchFamily="34" charset="0"/>
                </a:rPr>
                <a:t>Event Tag Extractor</a:t>
              </a:r>
              <a:endParaRPr kumimoji="0" lang="zh-CN" altLang="en-US" sz="1200" b="0" i="0" u="none" strike="noStrike" kern="0" cap="none" spc="0" normalizeH="0" baseline="0" noProof="0" dirty="0" smtClean="0">
                <a:ln>
                  <a:noFill/>
                </a:ln>
                <a:solidFill>
                  <a:srgbClr val="1D528D"/>
                </a:solidFill>
                <a:effectLst/>
                <a:uLnTx/>
                <a:uFillTx/>
                <a:latin typeface="Arial" panose="020B0604020202020204" pitchFamily="34" charset="0"/>
              </a:endParaRPr>
            </a:p>
          </p:txBody>
        </p:sp>
        <p:cxnSp>
          <p:nvCxnSpPr>
            <p:cNvPr id="40" name="直接箭头连接符 39"/>
            <p:cNvCxnSpPr>
              <a:stCxn id="38" idx="1"/>
              <a:endCxn id="36" idx="3"/>
            </p:cNvCxnSpPr>
            <p:nvPr/>
          </p:nvCxnSpPr>
          <p:spPr bwMode="auto">
            <a:xfrm flipH="1">
              <a:off x="4385994" y="2996952"/>
              <a:ext cx="618054" cy="0"/>
            </a:xfrm>
            <a:prstGeom prst="straightConnector1">
              <a:avLst/>
            </a:prstGeom>
            <a:solidFill>
              <a:srgbClr val="2CA3C8"/>
            </a:solidFill>
            <a:ln w="19050" cap="flat" cmpd="sng" algn="ctr">
              <a:solidFill>
                <a:srgbClr val="1D528D"/>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 name="直接箭头连接符 40"/>
            <p:cNvCxnSpPr>
              <a:stCxn id="36" idx="2"/>
              <a:endCxn id="37" idx="0"/>
            </p:cNvCxnSpPr>
            <p:nvPr/>
          </p:nvCxnSpPr>
          <p:spPr bwMode="auto">
            <a:xfrm>
              <a:off x="3665914" y="3212976"/>
              <a:ext cx="1068849" cy="360040"/>
            </a:xfrm>
            <a:prstGeom prst="straightConnector1">
              <a:avLst/>
            </a:prstGeom>
            <a:solidFill>
              <a:srgbClr val="2CA3C8"/>
            </a:solidFill>
            <a:ln w="19050" cap="flat" cmpd="sng" algn="ctr">
              <a:solidFill>
                <a:srgbClr val="1D528D"/>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 name="直接箭头连接符 41"/>
            <p:cNvCxnSpPr>
              <a:stCxn id="38" idx="2"/>
            </p:cNvCxnSpPr>
            <p:nvPr/>
          </p:nvCxnSpPr>
          <p:spPr bwMode="auto">
            <a:xfrm flipH="1">
              <a:off x="4702703" y="3212976"/>
              <a:ext cx="1201445" cy="360040"/>
            </a:xfrm>
            <a:prstGeom prst="straightConnector1">
              <a:avLst/>
            </a:prstGeom>
            <a:solidFill>
              <a:srgbClr val="2CA3C8"/>
            </a:solidFill>
            <a:ln w="19050" cap="flat" cmpd="sng" algn="ctr">
              <a:solidFill>
                <a:srgbClr val="1D528D"/>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3" name="直接箭头连接符 42"/>
            <p:cNvCxnSpPr>
              <a:stCxn id="39" idx="0"/>
            </p:cNvCxnSpPr>
            <p:nvPr/>
          </p:nvCxnSpPr>
          <p:spPr bwMode="auto">
            <a:xfrm flipH="1" flipV="1">
              <a:off x="4695022" y="3861048"/>
              <a:ext cx="7681" cy="288032"/>
            </a:xfrm>
            <a:prstGeom prst="straightConnector1">
              <a:avLst/>
            </a:prstGeom>
            <a:solidFill>
              <a:srgbClr val="2CA3C8"/>
            </a:solidFill>
            <a:ln w="19050" cap="flat" cmpd="sng" algn="ctr">
              <a:solidFill>
                <a:srgbClr val="1D528D"/>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直接箭头连接符 43"/>
            <p:cNvCxnSpPr/>
            <p:nvPr/>
          </p:nvCxnSpPr>
          <p:spPr bwMode="auto">
            <a:xfrm>
              <a:off x="4702705" y="4509120"/>
              <a:ext cx="0" cy="504056"/>
            </a:xfrm>
            <a:prstGeom prst="straightConnector1">
              <a:avLst/>
            </a:prstGeom>
            <a:solidFill>
              <a:srgbClr val="2CA3C8"/>
            </a:solidFill>
            <a:ln w="19050" cap="flat" cmpd="sng" algn="ctr">
              <a:solidFill>
                <a:srgbClr val="1D528D"/>
              </a:solidFill>
              <a:prstDash val="sysDash"/>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5" name="内容占位符 2"/>
          <p:cNvSpPr txBox="1">
            <a:spLocks/>
          </p:cNvSpPr>
          <p:nvPr/>
        </p:nvSpPr>
        <p:spPr>
          <a:xfrm>
            <a:off x="457200" y="1484313"/>
            <a:ext cx="3073007" cy="464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3600" dirty="0" smtClean="0"/>
              <a:t>框架结构</a:t>
            </a:r>
            <a:r>
              <a:rPr lang="zh-CN" altLang="en-US" dirty="0" smtClean="0"/>
              <a:t>：</a:t>
            </a:r>
            <a:endParaRPr lang="en-US" altLang="zh-CN" dirty="0" smtClean="0"/>
          </a:p>
          <a:p>
            <a:r>
              <a:rPr lang="zh-CN" altLang="en-US" sz="2000" dirty="0" smtClean="0"/>
              <a:t>事例特征抽取</a:t>
            </a:r>
            <a:endParaRPr lang="en-US" altLang="zh-CN" sz="2000" dirty="0" smtClean="0"/>
          </a:p>
          <a:p>
            <a:r>
              <a:rPr lang="zh-CN" altLang="en-US" sz="2000" dirty="0" smtClean="0"/>
              <a:t>事例索引数据库</a:t>
            </a:r>
            <a:endParaRPr lang="en-US" altLang="zh-CN" sz="2000" dirty="0" smtClean="0"/>
          </a:p>
          <a:p>
            <a:r>
              <a:rPr lang="zh-CN" altLang="en-US" sz="2000" dirty="0" smtClean="0"/>
              <a:t>事例传输</a:t>
            </a:r>
            <a:endParaRPr lang="en-US" altLang="zh-CN" sz="2000" dirty="0" smtClean="0"/>
          </a:p>
          <a:p>
            <a:r>
              <a:rPr lang="zh-CN" altLang="en-US" sz="2000" dirty="0"/>
              <a:t>事例</a:t>
            </a:r>
            <a:r>
              <a:rPr lang="zh-CN" altLang="en-US" sz="2000" dirty="0" smtClean="0"/>
              <a:t>缓存</a:t>
            </a:r>
            <a:endParaRPr lang="en-US" altLang="zh-CN" sz="2000" dirty="0" smtClean="0"/>
          </a:p>
          <a:p>
            <a:r>
              <a:rPr lang="zh-CN" altLang="en-US" sz="2000" dirty="0" smtClean="0"/>
              <a:t>事例访问接口</a:t>
            </a:r>
            <a:endParaRPr lang="en-US" altLang="zh-CN" sz="2000" dirty="0"/>
          </a:p>
          <a:p>
            <a:endParaRPr lang="zh-CN" altLang="en-US" sz="2000" dirty="0"/>
          </a:p>
        </p:txBody>
      </p:sp>
    </p:spTree>
    <p:extLst>
      <p:ext uri="{BB962C8B-B14F-4D97-AF65-F5344CB8AC3E}">
        <p14:creationId xmlns:p14="http://schemas.microsoft.com/office/powerpoint/2010/main" val="941124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3223</TotalTime>
  <Words>1501</Words>
  <Application>Microsoft Office PowerPoint</Application>
  <PresentationFormat>宽屏</PresentationFormat>
  <Paragraphs>268</Paragraphs>
  <Slides>25</Slides>
  <Notes>23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7" baseType="lpstr">
      <vt:lpstr>黑体</vt:lpstr>
      <vt:lpstr>宋体</vt:lpstr>
      <vt:lpstr>微软雅黑</vt:lpstr>
      <vt:lpstr>幼圆</vt:lpstr>
      <vt:lpstr>Arial</vt:lpstr>
      <vt:lpstr>Calibri</vt:lpstr>
      <vt:lpstr>Calibri Light</vt:lpstr>
      <vt:lpstr>Times New Roman</vt:lpstr>
      <vt:lpstr>Verdana</vt:lpstr>
      <vt:lpstr>Wingdings</vt:lpstr>
      <vt:lpstr>1_Office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MIlo</dc:creator>
  <cp:lastModifiedBy>unknown</cp:lastModifiedBy>
  <cp:revision>171</cp:revision>
  <dcterms:created xsi:type="dcterms:W3CDTF">2016-10-30T07:56:21Z</dcterms:created>
  <dcterms:modified xsi:type="dcterms:W3CDTF">2017-07-04T02:22:10Z</dcterms:modified>
</cp:coreProperties>
</file>