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407" r:id="rId2"/>
    <p:sldId id="742" r:id="rId3"/>
    <p:sldId id="753" r:id="rId4"/>
    <p:sldId id="744" r:id="rId5"/>
    <p:sldId id="729" r:id="rId6"/>
    <p:sldId id="740" r:id="rId7"/>
    <p:sldId id="748" r:id="rId8"/>
    <p:sldId id="745" r:id="rId9"/>
    <p:sldId id="749" r:id="rId10"/>
    <p:sldId id="750" r:id="rId11"/>
    <p:sldId id="752" r:id="rId12"/>
    <p:sldId id="746" r:id="rId13"/>
    <p:sldId id="738" r:id="rId14"/>
    <p:sldId id="733" r:id="rId15"/>
    <p:sldId id="743" r:id="rId16"/>
    <p:sldId id="751" r:id="rId17"/>
    <p:sldId id="556" r:id="rId18"/>
  </p:sldIdLst>
  <p:sldSz cx="9144000" cy="5715000" type="screen16x1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4F8"/>
    <a:srgbClr val="DCE8EB"/>
    <a:srgbClr val="D4D4D4"/>
    <a:srgbClr val="FDD476"/>
    <a:srgbClr val="FF7B76"/>
    <a:srgbClr val="DAE3F3"/>
    <a:srgbClr val="4DA0CC"/>
    <a:srgbClr val="E3E4E3"/>
    <a:srgbClr val="00FF00"/>
    <a:srgbClr val="13B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4" autoAdjust="0"/>
    <p:restoredTop sz="86378" autoAdjust="0"/>
  </p:normalViewPr>
  <p:slideViewPr>
    <p:cSldViewPr>
      <p:cViewPr>
        <p:scale>
          <a:sx n="170" d="100"/>
          <a:sy n="170" d="100"/>
        </p:scale>
        <p:origin x="-416" y="-1224"/>
      </p:cViewPr>
      <p:guideLst>
        <p:guide orient="horz" pos="1800"/>
        <p:guide pos="2868"/>
      </p:guideLst>
    </p:cSldViewPr>
  </p:slideViewPr>
  <p:outlineViewPr>
    <p:cViewPr>
      <p:scale>
        <a:sx n="33" d="100"/>
        <a:sy n="33" d="100"/>
      </p:scale>
      <p:origin x="0" y="-3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384" y="192"/>
      </p:cViewPr>
      <p:guideLst/>
    </p:cSldViewPr>
  </p:notesViewPr>
  <p:gridSpacing cx="72033" cy="7203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D4C11CA-33F8-A54B-B4A0-19AD565E50CD}" type="datetimeFigureOut">
              <a:rPr lang="zh-CN" altLang="en-US"/>
              <a:pPr>
                <a:defRPr/>
              </a:pPr>
              <a:t>2017/7/4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F26E675-92DE-934B-9D59-6599B3C236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834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algn="l"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algn="l"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algn="l"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algn="l"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zh-CN" altLang="zh-CN" smtClean="0">
                <a:ea typeface="宋体" panose="02010600030101010101" pitchFamily="2" charset="-122"/>
              </a:rPr>
              <a:t>            </a:t>
            </a:r>
          </a:p>
          <a:p>
            <a:pPr>
              <a:defRPr/>
            </a:pPr>
            <a:r>
              <a:rPr lang="zh-CN" altLang="zh-CN" smtClean="0">
                <a:ea typeface="宋体" panose="02010600030101010101" pitchFamily="2" charset="-122"/>
              </a:rPr>
              <a:t>   </a:t>
            </a:r>
          </a:p>
          <a:p>
            <a:pPr>
              <a:defRPr/>
            </a:pPr>
            <a:r>
              <a:rPr lang="zh-CN" altLang="zh-CN" smtClean="0">
                <a:ea typeface="宋体" panose="02010600030101010101" pitchFamily="2" charset="-122"/>
              </a:rPr>
              <a:t>   </a:t>
            </a:r>
          </a:p>
          <a:p>
            <a:pPr>
              <a:defRPr/>
            </a:pPr>
            <a:r>
              <a:rPr lang="zh-CN" altLang="zh-CN" smtClean="0">
                <a:ea typeface="宋体" panose="02010600030101010101" pitchFamily="2" charset="-122"/>
              </a:rPr>
              <a:t>   </a:t>
            </a:r>
          </a:p>
          <a:p>
            <a:pPr>
              <a:defRPr/>
            </a:pPr>
            <a:r>
              <a:rPr lang="zh-CN" altLang="zh-CN" smtClean="0"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6CBC822-65C0-434F-BC2A-C6C07260B6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2447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8188B54-CEE3-4A4E-867D-124453A75962}" type="slidenum">
              <a:rPr lang="en-US" altLang="zh-CN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292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1B91DA88-F3B4-7146-AE32-B7DA67C5F0D9}" type="slidenum">
              <a:rPr lang="en-US" altLang="zh-CN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864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CF838D8F-B084-6C43-8B64-83F41CE47EB0}" type="slidenum">
              <a:rPr lang="en-US" altLang="zh-CN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5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CF838D8F-B084-6C43-8B64-83F41CE47EB0}" type="slidenum">
              <a:rPr lang="en-US" altLang="zh-CN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429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CF838D8F-B084-6C43-8B64-83F41CE47EB0}" type="slidenum">
              <a:rPr lang="en-US" altLang="zh-CN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802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8188B54-CEE3-4A4E-867D-124453A75962}" type="slidenum">
              <a:rPr lang="en-US" altLang="zh-CN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041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E121831-0DAC-7F40-BE78-CB493EB574C3}" type="slidenum">
              <a:rPr lang="en-US" altLang="zh-CN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046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E121831-0DAC-7F40-BE78-CB493EB574C3}" type="slidenum">
              <a:rPr lang="en-US" altLang="zh-CN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299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E121831-0DAC-7F40-BE78-CB493EB574C3}" type="slidenum">
              <a:rPr lang="en-US" altLang="zh-CN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900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E121831-0DAC-7F40-BE78-CB493EB574C3}" type="slidenum">
              <a:rPr lang="en-US" altLang="zh-CN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036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E121831-0DAC-7F40-BE78-CB493EB574C3}" type="slidenum">
              <a:rPr lang="en-US" altLang="zh-CN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802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E121831-0DAC-7F40-BE78-CB493EB574C3}" type="slidenum">
              <a:rPr lang="en-US" altLang="zh-CN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824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</a:rPr>
              <a:t>样品环境部分</a:t>
            </a:r>
            <a:r>
              <a:rPr lang="en-US" altLang="zh-CN">
                <a:latin typeface="Arial" charset="0"/>
              </a:rPr>
              <a:t>ioc </a:t>
            </a:r>
            <a:r>
              <a:rPr lang="zh-CN" altLang="en-US">
                <a:latin typeface="Arial" charset="0"/>
              </a:rPr>
              <a:t>主要是去年完成的，今年根据用户需求进行相应的升级。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E121831-0DAC-7F40-BE78-CB493EB574C3}" type="slidenum">
              <a:rPr lang="en-US" altLang="zh-CN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00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3501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B1CF6-5B52-DA40-BE85-0B662FB7B425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48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698500"/>
            <a:ext cx="2033588" cy="46355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698500"/>
            <a:ext cx="5953125" cy="46355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CF02-8BA1-854D-8C50-4DE600088B48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916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D845-5472-9B4C-928B-C050C268104A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268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36F3-65E5-FE42-AD9E-01FE21FD0661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706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2" y="1206500"/>
            <a:ext cx="3992563" cy="412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206500"/>
            <a:ext cx="3994150" cy="412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18D5-4067-2D4B-B884-24EEECF212D7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127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00C18-BF74-B64B-BFB8-80E3B85A0826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346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95840-1112-9747-AE18-08F9034F7046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267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8AF7-9374-324E-8E27-1AB750780CCB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494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A1ED-8189-134E-BCA3-B7650EBD3781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267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1548-60BC-8B4B-B1E9-DB7BF7D2A51C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614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698500"/>
            <a:ext cx="624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charset="0"/>
              </a:rPr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6500"/>
            <a:ext cx="8139113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Arial" charset="0"/>
              </a:rPr>
              <a:t>第二级</a:t>
            </a:r>
          </a:p>
          <a:p>
            <a:pPr lvl="2"/>
            <a:r>
              <a:rPr lang="zh-CN" altLang="zh-CN">
                <a:sym typeface="Arial" charset="0"/>
              </a:rPr>
              <a:t>第三级</a:t>
            </a:r>
          </a:p>
          <a:p>
            <a:pPr lvl="3"/>
            <a:r>
              <a:rPr lang="zh-CN" altLang="zh-CN">
                <a:sym typeface="Arial" charset="0"/>
              </a:rPr>
              <a:t>第四级</a:t>
            </a:r>
          </a:p>
          <a:p>
            <a:pPr lvl="4"/>
            <a:r>
              <a:rPr lang="zh-CN" altLang="zh-CN">
                <a:sym typeface="Arial" charset="0"/>
              </a:rPr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5437188"/>
            <a:ext cx="3032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D5E68"/>
                </a:solidFill>
                <a:latin typeface="Impact" panose="020B0806030902050204" pitchFamily="34" charset="0"/>
                <a:ea typeface="宋体" panose="02010600030101010101" pitchFamily="2" charset="-122"/>
                <a:sym typeface="Impact" panose="020B0806030902050204" pitchFamily="34" charset="0"/>
              </a:defRPr>
            </a:lvl1pPr>
          </a:lstStyle>
          <a:p>
            <a:pPr>
              <a:defRPr/>
            </a:pPr>
            <a:fld id="{65395B8C-141E-B74F-9788-2D2D68E41145}" type="slidenum">
              <a:rPr lang="zh-CN" altLang="en-US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872413" y="5427663"/>
            <a:ext cx="5095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en-US" altLang="zh-CN" sz="900" smtClean="0">
                <a:solidFill>
                  <a:srgbClr val="4D5E68"/>
                </a:solidFill>
                <a:latin typeface="Impact" pitchFamily="34" charset="0"/>
                <a:sym typeface="Impact" pitchFamily="34" charset="0"/>
              </a:rPr>
              <a:t>Page</a:t>
            </a:r>
            <a:endParaRPr lang="zh-CN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8313" y="5437188"/>
            <a:ext cx="3810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900">
                <a:solidFill>
                  <a:schemeClr val="bg1"/>
                </a:solidFill>
                <a:latin typeface="Impact" charset="0"/>
                <a:sym typeface="Impact" charset="0"/>
              </a:rPr>
              <a:t>散裂中子源进展汇报  </a:t>
            </a:r>
            <a:fld id="{E11D048A-E531-CE45-A116-474BA638460A}" type="datetime4">
              <a:rPr lang="en-US" altLang="zh-CN" sz="900">
                <a:solidFill>
                  <a:schemeClr val="bg1"/>
                </a:solidFill>
                <a:latin typeface="Impact" charset="0"/>
                <a:sym typeface="Impact" charset="0"/>
              </a:rPr>
              <a:pPr/>
              <a:t>July 4, 2017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Font typeface="Arial" charset="0"/>
        <a:buChar char="•"/>
        <a:defRPr sz="2100" b="1">
          <a:solidFill>
            <a:srgbClr val="1679BA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defTabSz="0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Arial" charset="0"/>
        <a:buChar char="–"/>
        <a:defRPr sz="1900" b="1">
          <a:solidFill>
            <a:srgbClr val="4D5E68"/>
          </a:solidFill>
          <a:latin typeface="+mn-lt"/>
          <a:ea typeface="+mn-ea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2400" b="1">
          <a:solidFill>
            <a:srgbClr val="4D5E68"/>
          </a:solidFill>
          <a:latin typeface="+mn-lt"/>
          <a:ea typeface="+mn-ea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–"/>
        <a:defRPr sz="2000" b="1">
          <a:solidFill>
            <a:srgbClr val="4D5E68"/>
          </a:solidFill>
          <a:latin typeface="+mn-lt"/>
          <a:ea typeface="+mn-ea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»"/>
        <a:defRPr sz="2000" b="1">
          <a:solidFill>
            <a:srgbClr val="4D5E68"/>
          </a:solidFill>
          <a:latin typeface="+mn-lt"/>
          <a:ea typeface="+mn-ea"/>
          <a:sym typeface="Arial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 b="1">
          <a:solidFill>
            <a:srgbClr val="4D5E68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 b="1">
          <a:solidFill>
            <a:srgbClr val="4D5E68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 b="1">
          <a:solidFill>
            <a:srgbClr val="4D5E68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 b="1">
          <a:solidFill>
            <a:srgbClr val="4D5E68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pics-pvdata.sourceforge.net/" TargetMode="External"/><Relationship Id="rId4" Type="http://schemas.openxmlformats.org/officeDocument/2006/relationships/hyperlink" Target="http://cars9.uchicago.edu/software/epics/areaDetecto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>
            <a:spLocks noChangeArrowheads="1"/>
          </p:cNvSpPr>
          <p:nvPr/>
        </p:nvSpPr>
        <p:spPr bwMode="auto">
          <a:xfrm>
            <a:off x="8305800" y="5397500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zh-CN" sz="1000" b="0">
              <a:solidFill>
                <a:schemeClr val="bg2"/>
              </a:solidFill>
              <a:latin typeface="Impact" charset="0"/>
              <a:sym typeface="Impact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1057275"/>
            <a:ext cx="8643938" cy="3781425"/>
          </a:xfrm>
        </p:spPr>
        <p:txBody>
          <a:bodyPr/>
          <a:lstStyle/>
          <a:p>
            <a:pPr algn="ctr" eaLnBrk="1" hangingPunct="1"/>
            <a:r>
              <a:rPr lang="en-US" altLang="zh-CN" sz="4400" dirty="0">
                <a:solidFill>
                  <a:schemeClr val="bg1"/>
                </a:solidFill>
                <a:latin typeface="宋体" charset="-122"/>
                <a:sym typeface="华文新魏" charset="-122"/>
              </a:rPr>
              <a:t>CSNS</a:t>
            </a:r>
            <a:r>
              <a:rPr lang="zh-CN" altLang="en-US" sz="4400" dirty="0">
                <a:solidFill>
                  <a:schemeClr val="bg1"/>
                </a:solidFill>
                <a:latin typeface="宋体" charset="-122"/>
                <a:sym typeface="华文新魏" charset="-122"/>
              </a:rPr>
              <a:t>中涂硼</a:t>
            </a:r>
            <a:r>
              <a:rPr lang="en-US" altLang="zh-CN" sz="4400" dirty="0">
                <a:solidFill>
                  <a:schemeClr val="bg1"/>
                </a:solidFill>
                <a:latin typeface="宋体" charset="-122"/>
                <a:sym typeface="华文新魏" charset="-122"/>
              </a:rPr>
              <a:t>GEM</a:t>
            </a:r>
            <a:r>
              <a:rPr lang="zh-CN" altLang="en-US" sz="4400" dirty="0">
                <a:solidFill>
                  <a:schemeClr val="bg1"/>
                </a:solidFill>
                <a:latin typeface="宋体" charset="-122"/>
                <a:sym typeface="华文新魏" charset="-122"/>
              </a:rPr>
              <a:t>探测器中子读出系统方案设计</a:t>
            </a:r>
            <a:r>
              <a:rPr lang="zh-CN" altLang="en-US" sz="4400" dirty="0">
                <a:solidFill>
                  <a:schemeClr val="tx1"/>
                </a:solidFill>
                <a:latin typeface="宋体" charset="-122"/>
              </a:rPr>
              <a:t/>
            </a:r>
            <a:br>
              <a:rPr lang="zh-CN" altLang="en-US" sz="4400" dirty="0">
                <a:solidFill>
                  <a:schemeClr val="tx1"/>
                </a:solidFill>
                <a:latin typeface="宋体" charset="-122"/>
              </a:rPr>
            </a:br>
            <a:r>
              <a:rPr lang="zh-CN" altLang="en-US" sz="4400" dirty="0">
                <a:solidFill>
                  <a:schemeClr val="tx1"/>
                </a:solidFill>
                <a:latin typeface="宋体" charset="-122"/>
              </a:rPr>
              <a:t/>
            </a:r>
            <a:br>
              <a:rPr lang="zh-CN" altLang="en-US" sz="4400" dirty="0">
                <a:solidFill>
                  <a:schemeClr val="tx1"/>
                </a:solidFill>
                <a:latin typeface="宋体" charset="-122"/>
              </a:rPr>
            </a:br>
            <a:r>
              <a:rPr lang="zh-CN" altLang="en-US" sz="4400" dirty="0">
                <a:solidFill>
                  <a:schemeClr val="tx1"/>
                </a:solidFill>
                <a:latin typeface="宋体" charset="-122"/>
              </a:rPr>
              <a:t>报告人：廖礼江</a:t>
            </a:r>
            <a:r>
              <a:rPr lang="zh-CN" altLang="en-US" sz="2400" dirty="0">
                <a:solidFill>
                  <a:schemeClr val="tx1"/>
                </a:solidFill>
                <a:latin typeface="宋体" charset="-122"/>
              </a:rPr>
              <a:t/>
            </a:r>
            <a:br>
              <a:rPr lang="zh-CN" altLang="en-US" sz="2400" dirty="0">
                <a:solidFill>
                  <a:schemeClr val="tx1"/>
                </a:solidFill>
                <a:latin typeface="宋体" charset="-122"/>
              </a:rPr>
            </a:br>
            <a:r>
              <a:rPr lang="zh-CN" altLang="en-US" sz="3200" dirty="0">
                <a:solidFill>
                  <a:schemeClr val="tx1"/>
                </a:solidFill>
                <a:latin typeface="宋体" charset="-122"/>
              </a:rPr>
              <a:t/>
            </a:r>
            <a:br>
              <a:rPr lang="zh-CN" altLang="en-US" sz="3200" dirty="0">
                <a:solidFill>
                  <a:schemeClr val="tx1"/>
                </a:solidFill>
                <a:latin typeface="宋体" charset="-122"/>
              </a:rPr>
            </a:br>
            <a:r>
              <a:rPr lang="zh-CN" altLang="en-US" sz="2400" dirty="0">
                <a:solidFill>
                  <a:schemeClr val="tx1"/>
                </a:solidFill>
                <a:latin typeface="宋体" charset="-122"/>
              </a:rPr>
              <a:t>                        中科院高能物理</a:t>
            </a:r>
            <a:r>
              <a:rPr lang="zh-CN" altLang="en-US" sz="2400" dirty="0" smtClean="0">
                <a:solidFill>
                  <a:schemeClr val="tx1"/>
                </a:solidFill>
                <a:latin typeface="宋体" charset="-122"/>
              </a:rPr>
              <a:t>研究所</a:t>
            </a:r>
            <a:r>
              <a:rPr lang="en-US" altLang="zh-CN" sz="2400" dirty="0">
                <a:solidFill>
                  <a:schemeClr val="tx1"/>
                </a:solidFill>
                <a:latin typeface="宋体" charset="-122"/>
              </a:rPr>
              <a:t/>
            </a:r>
            <a:br>
              <a:rPr lang="en-US" altLang="zh-CN" sz="2400" dirty="0">
                <a:solidFill>
                  <a:schemeClr val="tx1"/>
                </a:solidFill>
                <a:latin typeface="宋体" charset="-122"/>
              </a:rPr>
            </a:br>
            <a:r>
              <a:rPr lang="en-US" altLang="zh-CN" sz="2400" dirty="0">
                <a:solidFill>
                  <a:schemeClr val="tx1"/>
                </a:solidFill>
                <a:latin typeface="宋体" charset="-122"/>
              </a:rPr>
              <a:t>					2017</a:t>
            </a:r>
            <a:r>
              <a:rPr lang="zh-CN" altLang="en-US" sz="2400" dirty="0">
                <a:solidFill>
                  <a:schemeClr val="tx1"/>
                </a:solidFill>
                <a:latin typeface="宋体" charset="-122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宋体" charset="-122"/>
              </a:rPr>
              <a:t>7</a:t>
            </a:r>
            <a:r>
              <a:rPr lang="zh-CN" altLang="en-US" sz="2400" dirty="0" smtClean="0">
                <a:solidFill>
                  <a:schemeClr val="tx1"/>
                </a:solidFill>
                <a:latin typeface="宋体" charset="-122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宋体" charset="-122"/>
              </a:rPr>
              <a:t>4</a:t>
            </a:r>
            <a:r>
              <a:rPr lang="zh-CN" altLang="en-US" sz="2400" dirty="0" smtClean="0">
                <a:solidFill>
                  <a:schemeClr val="tx1"/>
                </a:solidFill>
                <a:latin typeface="宋体" charset="-122"/>
              </a:rPr>
              <a:t>日</a:t>
            </a:r>
            <a:r>
              <a:rPr lang="zh-CN" altLang="en-US" sz="3200" dirty="0">
                <a:solidFill>
                  <a:schemeClr val="tx1"/>
                </a:solidFill>
                <a:ea typeface="华文新魏" charset="-122"/>
              </a:rPr>
              <a:t/>
            </a:r>
            <a:br>
              <a:rPr lang="zh-CN" altLang="en-US" sz="3200" dirty="0">
                <a:solidFill>
                  <a:schemeClr val="tx1"/>
                </a:solidFill>
                <a:ea typeface="华文新魏" charset="-122"/>
              </a:rPr>
            </a:br>
            <a:endParaRPr lang="zh-CN" altLang="en-US" sz="3200" dirty="0">
              <a:solidFill>
                <a:schemeClr val="tx1"/>
              </a:solidFill>
              <a:ea typeface="华文新魏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</a:t>
            </a:r>
            <a:r>
              <a:rPr lang="zh-CN" altLang="en-US" smtClean="0"/>
              <a:t>、</a:t>
            </a:r>
            <a:r>
              <a:rPr lang="en-US" altLang="zh-CN" smtClean="0"/>
              <a:t>GEM</a:t>
            </a:r>
            <a:r>
              <a:rPr lang="zh-CN" altLang="en-US" smtClean="0"/>
              <a:t>探测器数据获取软件</a:t>
            </a:r>
            <a:endParaRPr lang="zh-CN" altLang="en-US"/>
          </a:p>
        </p:txBody>
      </p:sp>
      <p:sp>
        <p:nvSpPr>
          <p:cNvPr id="9219" name="文本框 11"/>
          <p:cNvSpPr txBox="1">
            <a:spLocks noChangeArrowheads="1"/>
          </p:cNvSpPr>
          <p:nvPr/>
        </p:nvSpPr>
        <p:spPr bwMode="auto">
          <a:xfrm>
            <a:off x="0" y="1056675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 dirty="0" smtClean="0">
                <a:solidFill>
                  <a:schemeClr val="bg1"/>
                </a:solidFill>
              </a:rPr>
              <a:t>Local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</a:t>
            </a:r>
            <a:r>
              <a:rPr lang="en-US" altLang="zh-CN" sz="1400" b="0" dirty="0" smtClean="0">
                <a:solidFill>
                  <a:schemeClr val="bg1"/>
                </a:solidFill>
              </a:rPr>
              <a:t>online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数据可视化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6" y="1560906"/>
            <a:ext cx="5263987" cy="29734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357" y="3238616"/>
            <a:ext cx="1665286" cy="12641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94" y="1651392"/>
            <a:ext cx="1834746" cy="1468383"/>
          </a:xfrm>
          <a:prstGeom prst="rect">
            <a:avLst/>
          </a:prstGeom>
        </p:spPr>
      </p:pic>
      <p:cxnSp>
        <p:nvCxnSpPr>
          <p:cNvPr id="4" name="直线箭头连接符 3"/>
          <p:cNvCxnSpPr/>
          <p:nvPr/>
        </p:nvCxnSpPr>
        <p:spPr bwMode="auto">
          <a:xfrm>
            <a:off x="1258482" y="2137170"/>
            <a:ext cx="461011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4F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文本框 4"/>
          <p:cNvSpPr txBox="1"/>
          <p:nvPr/>
        </p:nvSpPr>
        <p:spPr>
          <a:xfrm>
            <a:off x="2357120" y="4795520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Pixle</a:t>
            </a:r>
            <a:r>
              <a:rPr kumimoji="1" lang="zh-CN" altLang="en-US" dirty="0" smtClean="0"/>
              <a:t> 分布图</a:t>
            </a:r>
            <a:endParaRPr kumimoji="1" lang="zh-CN" altLang="en-US" dirty="0"/>
          </a:p>
        </p:txBody>
      </p:sp>
      <p:cxnSp>
        <p:nvCxnSpPr>
          <p:cNvPr id="13" name="直线箭头连接符 12"/>
          <p:cNvCxnSpPr/>
          <p:nvPr/>
        </p:nvCxnSpPr>
        <p:spPr bwMode="auto">
          <a:xfrm flipH="1">
            <a:off x="6300792" y="2137170"/>
            <a:ext cx="8334" cy="11014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4F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4649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</a:t>
            </a:r>
            <a:r>
              <a:rPr lang="zh-CN" altLang="en-US" smtClean="0"/>
              <a:t>、</a:t>
            </a:r>
            <a:r>
              <a:rPr lang="en-US" altLang="zh-CN" smtClean="0"/>
              <a:t>GEM</a:t>
            </a:r>
            <a:r>
              <a:rPr lang="zh-CN" altLang="en-US" smtClean="0"/>
              <a:t>探测器数据获取软件</a:t>
            </a:r>
            <a:endParaRPr lang="zh-CN" altLang="en-US"/>
          </a:p>
        </p:txBody>
      </p:sp>
      <p:sp>
        <p:nvSpPr>
          <p:cNvPr id="9219" name="文本框 11"/>
          <p:cNvSpPr txBox="1">
            <a:spLocks noChangeArrowheads="1"/>
          </p:cNvSpPr>
          <p:nvPr/>
        </p:nvSpPr>
        <p:spPr bwMode="auto">
          <a:xfrm>
            <a:off x="0" y="1056675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 dirty="0" smtClean="0">
                <a:solidFill>
                  <a:schemeClr val="bg1"/>
                </a:solidFill>
              </a:rPr>
              <a:t>Local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</a:t>
            </a:r>
            <a:r>
              <a:rPr lang="en-US" altLang="zh-CN" sz="1400" b="0" dirty="0" smtClean="0">
                <a:solidFill>
                  <a:schemeClr val="bg1"/>
                </a:solidFill>
              </a:rPr>
              <a:t>online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数据可视化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73" y="1849038"/>
            <a:ext cx="7309254" cy="37064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83043" y="1540747"/>
            <a:ext cx="320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of Flight Spectrum (TOF)</a:t>
            </a:r>
            <a:endParaRPr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221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</a:t>
            </a:r>
            <a:r>
              <a:rPr lang="zh-CN" altLang="en-US" dirty="0"/>
              <a:t>测试平台</a:t>
            </a:r>
            <a:endParaRPr lang="en-US" altLang="zh-CN" dirty="0"/>
          </a:p>
        </p:txBody>
      </p:sp>
      <p:sp>
        <p:nvSpPr>
          <p:cNvPr id="9219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400" b="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052" y="1766750"/>
            <a:ext cx="8283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/>
              <a:t>在中国散裂中子源园区利用铜靶</a:t>
            </a:r>
            <a:r>
              <a:rPr lang="en-US" altLang="zh-CN" dirty="0"/>
              <a:t>X</a:t>
            </a:r>
            <a:r>
              <a:rPr lang="zh-CN" altLang="en-US" dirty="0"/>
              <a:t>光机产生的</a:t>
            </a:r>
            <a:r>
              <a:rPr lang="en-US" altLang="zh-CN" dirty="0"/>
              <a:t>X</a:t>
            </a:r>
            <a:r>
              <a:rPr lang="zh-CN" altLang="en-US" dirty="0" smtClean="0"/>
              <a:t>射线</a:t>
            </a:r>
            <a:r>
              <a:rPr lang="en-US" altLang="zh-CN" dirty="0" smtClean="0"/>
              <a:t> </a:t>
            </a:r>
            <a:r>
              <a:rPr lang="en-US" altLang="zh-CN" dirty="0"/>
              <a:t>, </a:t>
            </a:r>
            <a:r>
              <a:rPr lang="zh-CN" altLang="en-US" dirty="0"/>
              <a:t>经</a:t>
            </a:r>
            <a:r>
              <a:rPr lang="en-US" altLang="zh-CN" dirty="0"/>
              <a:t>GEM</a:t>
            </a:r>
            <a:r>
              <a:rPr lang="zh-CN" altLang="en-US" dirty="0"/>
              <a:t>探测器探测输出信号 </a:t>
            </a:r>
            <a:r>
              <a:rPr lang="en-US" altLang="zh-CN" dirty="0"/>
              <a:t>, </a:t>
            </a:r>
            <a:r>
              <a:rPr lang="zh-CN" altLang="en-US" dirty="0"/>
              <a:t>在线对设计的数据采集系统进行实验验证 。 实验环境装置如图所示 。</a:t>
            </a:r>
            <a:r>
              <a:rPr lang="en-US" altLang="zh-CN" dirty="0"/>
              <a:t>X </a:t>
            </a:r>
            <a:r>
              <a:rPr lang="zh-CN" altLang="en-US" dirty="0"/>
              <a:t>射线机作为放射源 。高电压模块用于提供 </a:t>
            </a:r>
            <a:r>
              <a:rPr lang="en-US" altLang="zh-CN" dirty="0"/>
              <a:t>GEM </a:t>
            </a:r>
            <a:r>
              <a:rPr lang="zh-CN" altLang="en-US" dirty="0"/>
              <a:t>探测器的工作电压 。数据采集系统</a:t>
            </a:r>
            <a:r>
              <a:rPr lang="zh-CN" altLang="en-US" dirty="0" smtClean="0"/>
              <a:t>如下图所示包括</a:t>
            </a:r>
            <a:r>
              <a:rPr lang="zh-CN" altLang="en-US" dirty="0"/>
              <a:t>了以</a:t>
            </a:r>
            <a:r>
              <a:rPr lang="en-US" altLang="zh-CN" dirty="0"/>
              <a:t>FPGA</a:t>
            </a:r>
            <a:r>
              <a:rPr lang="zh-CN" altLang="en-US" dirty="0"/>
              <a:t>为主的电子学部分和以</a:t>
            </a:r>
            <a:r>
              <a:rPr lang="en-US" altLang="zh-CN" dirty="0"/>
              <a:t>EPICS, CSS</a:t>
            </a:r>
            <a:r>
              <a:rPr lang="zh-CN" altLang="en-US" dirty="0"/>
              <a:t>为核心的</a:t>
            </a:r>
            <a:r>
              <a:rPr lang="en-US" altLang="zh-CN" dirty="0"/>
              <a:t>NROS</a:t>
            </a:r>
            <a:r>
              <a:rPr lang="zh-CN" altLang="en-US" dirty="0"/>
              <a:t>部分。 </a:t>
            </a:r>
            <a:endParaRPr kumimoji="1" lang="zh-CN" altLang="en-US" dirty="0"/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762713" y="3065345"/>
            <a:ext cx="5474508" cy="15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四、结果</a:t>
            </a:r>
            <a:endParaRPr lang="zh-CN" altLang="en-US" dirty="0"/>
          </a:p>
        </p:txBody>
      </p:sp>
      <p:sp>
        <p:nvSpPr>
          <p:cNvPr id="13315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 dirty="0" smtClean="0">
                <a:solidFill>
                  <a:schemeClr val="bg1"/>
                </a:solidFill>
              </a:rPr>
              <a:t>NEROS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前端程序性能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pic>
        <p:nvPicPr>
          <p:cNvPr id="13316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39863"/>
            <a:ext cx="64801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文本框 5"/>
          <p:cNvSpPr txBox="1">
            <a:spLocks noChangeArrowheads="1"/>
          </p:cNvSpPr>
          <p:nvPr/>
        </p:nvSpPr>
        <p:spPr bwMode="auto">
          <a:xfrm>
            <a:off x="106363" y="2928938"/>
            <a:ext cx="21224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千兆交换机极限传输测试网络吞吐率为</a:t>
            </a:r>
            <a:r>
              <a:rPr lang="en-US" altLang="zh-CN" sz="1400" b="0">
                <a:solidFill>
                  <a:schemeClr val="tx1"/>
                </a:solidFill>
              </a:rPr>
              <a:t>120M/S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400" b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>
                <a:solidFill>
                  <a:schemeClr val="tx1"/>
                </a:solidFill>
              </a:rPr>
              <a:t>跟电子学配合测试，目前最高事例率为</a:t>
            </a:r>
            <a:r>
              <a:rPr lang="en-US" altLang="zh-CN" sz="1400" b="0">
                <a:solidFill>
                  <a:schemeClr val="tx1"/>
                </a:solidFill>
              </a:rPr>
              <a:t>50000/s</a:t>
            </a:r>
            <a:endParaRPr lang="zh-CN" alt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</a:t>
            </a:r>
            <a:r>
              <a:rPr lang="zh-CN" altLang="en-US" dirty="0"/>
              <a:t>结果</a:t>
            </a:r>
            <a:endParaRPr lang="en-US" altLang="zh-CN" dirty="0"/>
          </a:p>
        </p:txBody>
      </p:sp>
      <p:sp>
        <p:nvSpPr>
          <p:cNvPr id="15363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 dirty="0" smtClean="0">
                <a:solidFill>
                  <a:schemeClr val="bg1"/>
                </a:solidFill>
              </a:rPr>
              <a:t>NEROS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实验结果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pic>
        <p:nvPicPr>
          <p:cNvPr id="1536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 b="8510"/>
          <a:stretch>
            <a:fillRect/>
          </a:stretch>
        </p:blipFill>
        <p:spPr bwMode="auto">
          <a:xfrm>
            <a:off x="1979613" y="1489075"/>
            <a:ext cx="6194425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4"/>
          <p:cNvSpPr txBox="1">
            <a:spLocks noChangeArrowheads="1"/>
          </p:cNvSpPr>
          <p:nvPr/>
        </p:nvSpPr>
        <p:spPr bwMode="auto">
          <a:xfrm>
            <a:off x="538163" y="3146425"/>
            <a:ext cx="10525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>
                <a:solidFill>
                  <a:schemeClr val="tx1"/>
                </a:solidFill>
              </a:rPr>
              <a:t>Position </a:t>
            </a:r>
            <a:r>
              <a:rPr lang="zh-CN" altLang="en-US" sz="1400" b="0">
                <a:solidFill>
                  <a:schemeClr val="tx1"/>
                </a:solidFill>
              </a:rPr>
              <a:t>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五、问题以及展望</a:t>
            </a:r>
            <a:endParaRPr lang="zh-CN" altLang="en-US" dirty="0"/>
          </a:p>
        </p:txBody>
      </p:sp>
      <p:sp>
        <p:nvSpPr>
          <p:cNvPr id="15363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400" b="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2238" y="1632939"/>
            <a:ext cx="8139113" cy="36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42950" indent="-28575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  <a:sym typeface="Arial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  <a:sym typeface="Arial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  <a:sym typeface="Arial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r>
              <a:rPr lang="en-US" altLang="zh-CN" sz="2400" kern="0" dirty="0" smtClean="0"/>
              <a:t>NEROS</a:t>
            </a:r>
            <a:r>
              <a:rPr lang="zh-CN" altLang="en-US" sz="2400" kern="0" dirty="0" smtClean="0"/>
              <a:t>多数据源</a:t>
            </a:r>
            <a:endParaRPr lang="en-US" altLang="zh-CN" sz="2400" kern="0" dirty="0" smtClean="0"/>
          </a:p>
          <a:p>
            <a:pPr lvl="1"/>
            <a:r>
              <a:rPr lang="zh-CN" altLang="en-US" sz="2400" kern="0" dirty="0" smtClean="0"/>
              <a:t>协同处理能力</a:t>
            </a:r>
            <a:endParaRPr lang="en-US" altLang="zh-CN" sz="2400" kern="0" dirty="0" smtClean="0"/>
          </a:p>
          <a:p>
            <a:r>
              <a:rPr lang="zh-CN" altLang="en-US" sz="2400" kern="0" dirty="0" smtClean="0"/>
              <a:t>单一服务器性能限制</a:t>
            </a:r>
            <a:endParaRPr lang="en-US" altLang="zh-CN" sz="2400" kern="0" dirty="0" smtClean="0"/>
          </a:p>
          <a:p>
            <a:pPr lvl="1"/>
            <a:r>
              <a:rPr lang="zh-CN" altLang="en-US" sz="2000" kern="0" dirty="0" smtClean="0"/>
              <a:t>云计算（</a:t>
            </a:r>
            <a:r>
              <a:rPr lang="en-US" altLang="zh-CN" sz="2000" kern="0" dirty="0" err="1" smtClean="0"/>
              <a:t>openstack</a:t>
            </a:r>
            <a:r>
              <a:rPr lang="zh-CN" altLang="en-US" sz="2000" kern="0" dirty="0" smtClean="0"/>
              <a:t>）</a:t>
            </a:r>
            <a:endParaRPr lang="en-US" altLang="zh-CN" sz="2000" kern="0" dirty="0"/>
          </a:p>
          <a:p>
            <a:pPr marL="342900" lvl="1" indent="-342900">
              <a:spcBef>
                <a:spcPct val="30000"/>
              </a:spcBef>
              <a:buFont typeface="Arial" charset="0"/>
              <a:buChar char="•"/>
            </a:pPr>
            <a:r>
              <a:rPr lang="en-US" altLang="zh-CN" sz="2400" kern="0" dirty="0" smtClean="0">
                <a:solidFill>
                  <a:srgbClr val="1679BA"/>
                </a:solidFill>
              </a:rPr>
              <a:t>EPICSV4</a:t>
            </a:r>
            <a:r>
              <a:rPr lang="zh-CN" altLang="en-US" sz="2400" kern="0" dirty="0" smtClean="0">
                <a:solidFill>
                  <a:srgbClr val="1679BA"/>
                </a:solidFill>
              </a:rPr>
              <a:t> </a:t>
            </a:r>
            <a:r>
              <a:rPr lang="en-US" altLang="zh-CN" sz="2400" kern="0" dirty="0" smtClean="0">
                <a:solidFill>
                  <a:srgbClr val="1679BA"/>
                </a:solidFill>
              </a:rPr>
              <a:t>Server</a:t>
            </a:r>
            <a:r>
              <a:rPr lang="zh-CN" altLang="en-US" sz="2400" kern="0" dirty="0" smtClean="0">
                <a:solidFill>
                  <a:srgbClr val="1679BA"/>
                </a:solidFill>
              </a:rPr>
              <a:t>广播风暴</a:t>
            </a:r>
            <a:endParaRPr lang="en-US" altLang="zh-CN" sz="2400" kern="0" dirty="0" smtClean="0">
              <a:solidFill>
                <a:srgbClr val="1679BA"/>
              </a:solidFill>
            </a:endParaRPr>
          </a:p>
          <a:p>
            <a:pPr lvl="1"/>
            <a:r>
              <a:rPr lang="zh-CN" altLang="en-US" sz="2000" kern="0" dirty="0"/>
              <a:t>数据压缩</a:t>
            </a:r>
            <a:endParaRPr lang="en-US" altLang="zh-CN" sz="2000" kern="0" dirty="0"/>
          </a:p>
          <a:p>
            <a:pPr marL="742950" lvl="2" indent="-342900">
              <a:spcBef>
                <a:spcPct val="30000"/>
              </a:spcBef>
              <a:buFont typeface="Arial" charset="0"/>
              <a:buChar char="•"/>
            </a:pPr>
            <a:endParaRPr lang="en-US" altLang="zh-CN" sz="3300" kern="0" dirty="0">
              <a:solidFill>
                <a:srgbClr val="1679BA"/>
              </a:solidFill>
            </a:endParaRPr>
          </a:p>
          <a:p>
            <a:pPr lvl="1"/>
            <a:endParaRPr lang="en-US" altLang="zh-CN" sz="2400" kern="0" dirty="0" smtClean="0"/>
          </a:p>
          <a:p>
            <a:pPr marL="457200" lvl="1" indent="0">
              <a:buNone/>
            </a:pPr>
            <a:endParaRPr lang="en-US" altLang="zh-CN" sz="2600" kern="0" dirty="0" smtClean="0"/>
          </a:p>
          <a:p>
            <a:endParaRPr lang="zh-CN" altLang="en-US" sz="1050" kern="0" dirty="0"/>
          </a:p>
        </p:txBody>
      </p:sp>
    </p:spTree>
    <p:extLst>
      <p:ext uri="{BB962C8B-B14F-4D97-AF65-F5344CB8AC3E}">
        <p14:creationId xmlns:p14="http://schemas.microsoft.com/office/powerpoint/2010/main" val="1567072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相关链接</a:t>
            </a:r>
            <a:endParaRPr lang="zh-CN" altLang="en-US" dirty="0"/>
          </a:p>
        </p:txBody>
      </p:sp>
      <p:sp>
        <p:nvSpPr>
          <p:cNvPr id="15363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400" b="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2238" y="1632939"/>
            <a:ext cx="8139113" cy="36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42950" indent="-285750" algn="l" defTabSz="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  <a:sym typeface="Arial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  <a:sym typeface="Arial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  <a:sym typeface="Arial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pPr marL="914400" lvl="2" indent="-514350">
              <a:spcBef>
                <a:spcPct val="30000"/>
              </a:spcBef>
              <a:buFont typeface="+mj-lt"/>
              <a:buAutoNum type="arabicPeriod"/>
            </a:pPr>
            <a:r>
              <a:rPr lang="en-US" altLang="zh-CN" sz="2000" b="0" kern="0" dirty="0">
                <a:solidFill>
                  <a:schemeClr val="tx1"/>
                </a:solidFill>
                <a:hlinkClick r:id="rId3"/>
              </a:rPr>
              <a:t>http://www.aps.anl.gov/epics/index.php</a:t>
            </a:r>
          </a:p>
          <a:p>
            <a:pPr marL="914400" lvl="2" indent="-514350">
              <a:spcBef>
                <a:spcPct val="30000"/>
              </a:spcBef>
              <a:buFont typeface="+mj-lt"/>
              <a:buAutoNum type="arabicPeriod"/>
            </a:pPr>
            <a:r>
              <a:rPr lang="en-US" altLang="zh-CN" sz="2000" b="0" kern="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altLang="zh-CN" sz="2000" b="0" kern="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altLang="zh-CN" sz="2000" b="0" kern="0" dirty="0" smtClean="0">
                <a:solidFill>
                  <a:schemeClr val="tx1"/>
                </a:solidFill>
                <a:hlinkClick r:id="rId3"/>
              </a:rPr>
              <a:t>epics-pvdata.sourceforge.net</a:t>
            </a:r>
            <a:endParaRPr lang="en-US" altLang="zh-CN" sz="2000" b="0" kern="0" dirty="0" smtClean="0">
              <a:solidFill>
                <a:schemeClr val="tx1"/>
              </a:solidFill>
            </a:endParaRPr>
          </a:p>
          <a:p>
            <a:pPr marL="914400" lvl="2" indent="-514350">
              <a:spcBef>
                <a:spcPct val="30000"/>
              </a:spcBef>
              <a:buFont typeface="+mj-lt"/>
              <a:buAutoNum type="arabicPeriod"/>
            </a:pPr>
            <a:r>
              <a:rPr lang="en-US" altLang="zh-CN" sz="2000" b="0" kern="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altLang="zh-CN" sz="2000" b="0" kern="0" dirty="0" smtClean="0">
                <a:solidFill>
                  <a:schemeClr val="tx1"/>
                </a:solidFill>
                <a:hlinkClick r:id="rId4"/>
              </a:rPr>
              <a:t>cars9.uchicago.edu/software/epics/areaDetector.html</a:t>
            </a:r>
            <a:endParaRPr lang="en-US" altLang="zh-CN" sz="2000" b="0" kern="0" dirty="0" smtClean="0">
              <a:solidFill>
                <a:schemeClr val="tx1"/>
              </a:solidFill>
            </a:endParaRPr>
          </a:p>
          <a:p>
            <a:pPr marL="914400" lvl="2" indent="-514350">
              <a:spcBef>
                <a:spcPct val="30000"/>
              </a:spcBef>
              <a:buFont typeface="+mj-lt"/>
              <a:buAutoNum type="arabicPeriod"/>
            </a:pPr>
            <a:endParaRPr lang="en-US" altLang="zh-CN" sz="2000" b="0" kern="0" dirty="0">
              <a:solidFill>
                <a:schemeClr val="tx1"/>
              </a:solidFill>
            </a:endParaRPr>
          </a:p>
          <a:p>
            <a:pPr lvl="1"/>
            <a:endParaRPr lang="en-US" altLang="zh-CN" sz="2400" kern="0" dirty="0" smtClean="0"/>
          </a:p>
          <a:p>
            <a:pPr marL="457200" lvl="1" indent="0">
              <a:buNone/>
            </a:pPr>
            <a:endParaRPr lang="en-US" altLang="zh-CN" sz="2600" kern="0" dirty="0" smtClean="0"/>
          </a:p>
          <a:p>
            <a:endParaRPr lang="zh-CN" altLang="en-US" sz="1050" kern="0" dirty="0"/>
          </a:p>
        </p:txBody>
      </p:sp>
    </p:spTree>
    <p:extLst>
      <p:ext uri="{BB962C8B-B14F-4D97-AF65-F5344CB8AC3E}">
        <p14:creationId xmlns:p14="http://schemas.microsoft.com/office/powerpoint/2010/main" val="794136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57463"/>
            <a:ext cx="8139113" cy="1560512"/>
          </a:xfrm>
        </p:spPr>
        <p:txBody>
          <a:bodyPr/>
          <a:lstStyle/>
          <a:p>
            <a:pPr marL="342900" indent="-342900"/>
            <a:r>
              <a:rPr lang="en-US" altLang="zh-CN" sz="6000"/>
              <a:t>Thanks!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报告内容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、研究背景</a:t>
            </a:r>
            <a:endParaRPr lang="en-US" altLang="zh-CN" dirty="0"/>
          </a:p>
          <a:p>
            <a:r>
              <a:rPr lang="zh-CN" altLang="en-US" dirty="0"/>
              <a:t>二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GEM</a:t>
            </a:r>
            <a:r>
              <a:rPr lang="zh-CN" altLang="en-US" dirty="0" smtClean="0"/>
              <a:t>探测器数据获取软件</a:t>
            </a:r>
            <a:endParaRPr lang="en-US" altLang="zh-CN" dirty="0" smtClean="0"/>
          </a:p>
          <a:p>
            <a:r>
              <a:rPr lang="zh-CN" altLang="en-US" dirty="0" smtClean="0"/>
              <a:t>三、测试平台</a:t>
            </a:r>
            <a:endParaRPr lang="en-US" altLang="zh-CN" dirty="0"/>
          </a:p>
          <a:p>
            <a:r>
              <a:rPr lang="zh-CN" altLang="en-US" dirty="0"/>
              <a:t>四</a:t>
            </a:r>
            <a:r>
              <a:rPr lang="zh-CN" altLang="en-US" dirty="0" smtClean="0"/>
              <a:t>、结果</a:t>
            </a:r>
            <a:endParaRPr lang="en-US" altLang="zh-CN" dirty="0"/>
          </a:p>
          <a:p>
            <a:r>
              <a:rPr lang="zh-CN" altLang="en-US" dirty="0" smtClean="0"/>
              <a:t>五、</a:t>
            </a:r>
            <a:r>
              <a:rPr lang="zh-CN" altLang="en-US" dirty="0"/>
              <a:t>问题以及展望</a:t>
            </a: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9867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一、研究</a:t>
            </a:r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7631113" y="5437188"/>
            <a:ext cx="252412" cy="150812"/>
          </a:xfrm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75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19100" indent="-238115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583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52462" indent="-190492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3447" indent="-190492">
              <a:spcBef>
                <a:spcPct val="20000"/>
              </a:spcBef>
              <a:buChar char="–"/>
              <a:defRPr sz="1667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14431" indent="-190492">
              <a:spcBef>
                <a:spcPct val="20000"/>
              </a:spcBef>
              <a:buChar char="»"/>
              <a:defRPr sz="1667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0B06A18-6DC6-0748-8166-511E743145D7}" type="slidenum">
              <a:rPr lang="en-US" altLang="zh-CN" sz="1167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3</a:t>
            </a:fld>
            <a:endParaRPr lang="en-US" altLang="zh-CN" sz="1167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27150" y="3613150"/>
            <a:ext cx="17208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1100">
                <a:solidFill>
                  <a:schemeClr val="tx1"/>
                </a:solidFill>
                <a:latin typeface="Times New Roman" charset="0"/>
                <a:ea typeface="华文楷体" charset="-122"/>
              </a:rPr>
              <a:t>中国散裂中子源</a:t>
            </a:r>
            <a:r>
              <a:rPr kumimoji="1" lang="en-US" altLang="zh-CN" sz="1100">
                <a:solidFill>
                  <a:schemeClr val="tx1"/>
                </a:solidFill>
                <a:latin typeface="Times New Roman" charset="0"/>
              </a:rPr>
              <a:t>-CSNS</a:t>
            </a:r>
            <a:endParaRPr kumimoji="1" lang="zh-CN" altLang="en-US" sz="1100">
              <a:solidFill>
                <a:schemeClr val="tx1"/>
              </a:solidFill>
              <a:latin typeface="Times New Roman" charset="0"/>
              <a:ea typeface="华文楷体" charset="-122"/>
            </a:endParaRPr>
          </a:p>
        </p:txBody>
      </p:sp>
      <p:grpSp>
        <p:nvGrpSpPr>
          <p:cNvPr id="7" name="组合 16"/>
          <p:cNvGrpSpPr>
            <a:grpSpLocks/>
          </p:cNvGrpSpPr>
          <p:nvPr/>
        </p:nvGrpSpPr>
        <p:grpSpPr bwMode="auto">
          <a:xfrm>
            <a:off x="1212850" y="4051300"/>
            <a:ext cx="1951038" cy="1358900"/>
            <a:chOff x="5501030" y="3942408"/>
            <a:chExt cx="4006937" cy="2424707"/>
          </a:xfrm>
        </p:grpSpPr>
        <p:pic>
          <p:nvPicPr>
            <p:cNvPr id="8" name="图片 17" descr="IMG_00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030" y="4349327"/>
              <a:ext cx="2690385" cy="20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箭头连接符 18"/>
            <p:cNvCxnSpPr>
              <a:cxnSpLocks noChangeShapeType="1"/>
            </p:cNvCxnSpPr>
            <p:nvPr/>
          </p:nvCxnSpPr>
          <p:spPr bwMode="auto">
            <a:xfrm>
              <a:off x="5810693" y="4572008"/>
              <a:ext cx="2357454" cy="1588"/>
            </a:xfrm>
            <a:prstGeom prst="straightConnector1">
              <a:avLst/>
            </a:prstGeom>
            <a:noFill/>
            <a:ln w="9525">
              <a:solidFill>
                <a:srgbClr val="4A7EBB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箭头连接符 19"/>
            <p:cNvCxnSpPr>
              <a:cxnSpLocks noChangeShapeType="1"/>
            </p:cNvCxnSpPr>
            <p:nvPr/>
          </p:nvCxnSpPr>
          <p:spPr bwMode="auto">
            <a:xfrm rot="5400000">
              <a:off x="7548472" y="5357828"/>
              <a:ext cx="1285091" cy="793"/>
            </a:xfrm>
            <a:prstGeom prst="straightConnector1">
              <a:avLst/>
            </a:prstGeom>
            <a:noFill/>
            <a:ln w="9525">
              <a:solidFill>
                <a:srgbClr val="4A7EBB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3"/>
            <p:cNvSpPr txBox="1">
              <a:spLocks noChangeArrowheads="1"/>
            </p:cNvSpPr>
            <p:nvPr/>
          </p:nvSpPr>
          <p:spPr bwMode="auto">
            <a:xfrm>
              <a:off x="6596498" y="3942408"/>
              <a:ext cx="1405200" cy="4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zh-CN" sz="1167" b="0" smtClean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253mm</a:t>
              </a:r>
              <a:endParaRPr lang="zh-CN" altLang="zh-CN" sz="1000" b="0" smtClean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04"/>
            <p:cNvSpPr txBox="1">
              <a:spLocks noChangeArrowheads="1"/>
            </p:cNvSpPr>
            <p:nvPr/>
          </p:nvSpPr>
          <p:spPr bwMode="auto">
            <a:xfrm>
              <a:off x="7975616" y="5069783"/>
              <a:ext cx="1532351" cy="4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zh-CN" sz="1167" b="0" smtClean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144mm</a:t>
              </a:r>
              <a:endParaRPr lang="zh-CN" altLang="zh-CN" sz="1000" b="0" smtClean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219575"/>
            <a:ext cx="30559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14500"/>
            <a:ext cx="2921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129213" y="5445125"/>
            <a:ext cx="77628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1100">
                <a:solidFill>
                  <a:schemeClr val="tx1"/>
                </a:solidFill>
                <a:latin typeface="Times New Roman" charset="0"/>
                <a:ea typeface="华文楷体" charset="-122"/>
              </a:rPr>
              <a:t>电子学</a:t>
            </a: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889000" y="1252538"/>
            <a:ext cx="67595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5588" indent="-255588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Ø"/>
            </a:pPr>
            <a:r>
              <a:rPr lang="zh-CN" altLang="en-US" sz="1100" dirty="0">
                <a:solidFill>
                  <a:schemeClr val="tx1"/>
                </a:solidFill>
                <a:latin typeface="宋体" charset="-122"/>
              </a:rPr>
              <a:t>中国</a:t>
            </a:r>
            <a:r>
              <a:rPr lang="zh-CN" altLang="en-US" sz="1100" b="0" dirty="0">
                <a:solidFill>
                  <a:schemeClr val="tx1"/>
                </a:solidFill>
                <a:latin typeface="宋体" charset="-122"/>
              </a:rPr>
              <a:t>在建的第一台散裂</a:t>
            </a:r>
            <a:r>
              <a:rPr lang="zh-CN" altLang="en-US" sz="1100" b="0" dirty="0" smtClean="0">
                <a:solidFill>
                  <a:schemeClr val="tx1"/>
                </a:solidFill>
                <a:latin typeface="宋体" charset="-122"/>
              </a:rPr>
              <a:t>中子源</a:t>
            </a:r>
            <a:r>
              <a:rPr lang="en-US" altLang="zh-CN" sz="1100" dirty="0">
                <a:solidFill>
                  <a:schemeClr val="tx1"/>
                </a:solidFill>
                <a:latin typeface="宋体" charset="-122"/>
              </a:rPr>
              <a:t>(</a:t>
            </a:r>
            <a:r>
              <a:rPr lang="en-US" altLang="zh-CN" sz="1100" b="0" dirty="0" smtClean="0">
                <a:solidFill>
                  <a:schemeClr val="tx1"/>
                </a:solidFill>
                <a:latin typeface="宋体" charset="-122"/>
              </a:rPr>
              <a:t>CSNS),</a:t>
            </a:r>
            <a:r>
              <a:rPr lang="zh-CN" altLang="en-US" sz="1100" b="0" dirty="0">
                <a:solidFill>
                  <a:schemeClr val="tx1"/>
                </a:solidFill>
                <a:latin typeface="宋体" charset="-122"/>
              </a:rPr>
              <a:t>设计了</a:t>
            </a:r>
            <a:r>
              <a:rPr lang="en-US" altLang="zh-CN" sz="1100" b="0" dirty="0">
                <a:solidFill>
                  <a:schemeClr val="tx1"/>
                </a:solidFill>
                <a:latin typeface="宋体" charset="-122"/>
              </a:rPr>
              <a:t>21</a:t>
            </a:r>
            <a:r>
              <a:rPr lang="zh-CN" altLang="en-US" sz="1100" b="0" dirty="0">
                <a:solidFill>
                  <a:schemeClr val="tx1"/>
                </a:solidFill>
                <a:latin typeface="宋体" charset="-122"/>
              </a:rPr>
              <a:t>条中子</a:t>
            </a:r>
            <a:r>
              <a:rPr lang="zh-CN" altLang="en-US" sz="1100" b="0" dirty="0" smtClean="0">
                <a:solidFill>
                  <a:schemeClr val="tx1"/>
                </a:solidFill>
                <a:latin typeface="宋体" charset="-122"/>
              </a:rPr>
              <a:t>孔道</a:t>
            </a:r>
            <a:r>
              <a:rPr lang="zh-CN" altLang="en-US" sz="1100" b="0" dirty="0">
                <a:solidFill>
                  <a:schemeClr val="tx1"/>
                </a:solidFill>
                <a:latin typeface="宋体" charset="-122"/>
              </a:rPr>
              <a:t>。</a:t>
            </a:r>
            <a:endParaRPr lang="en-US" altLang="zh-CN" sz="1100" b="0" dirty="0">
              <a:solidFill>
                <a:schemeClr val="tx1"/>
              </a:solidFill>
              <a:latin typeface="宋体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Ø"/>
            </a:pPr>
            <a:r>
              <a:rPr lang="zh-CN" altLang="en-US" sz="1100" b="0" dirty="0">
                <a:solidFill>
                  <a:schemeClr val="tx1"/>
                </a:solidFill>
                <a:latin typeface="宋体" charset="-122"/>
              </a:rPr>
              <a:t>一期三台中子谱仪：通用粉末衍射仪（</a:t>
            </a:r>
            <a:r>
              <a:rPr lang="en-US" altLang="zh-CN" sz="1100" b="0" dirty="0">
                <a:solidFill>
                  <a:schemeClr val="tx1"/>
                </a:solidFill>
                <a:latin typeface="宋体" charset="-122"/>
              </a:rPr>
              <a:t>GPPD</a:t>
            </a:r>
            <a:r>
              <a:rPr lang="zh-CN" altLang="en-US" sz="1100" b="0" dirty="0">
                <a:solidFill>
                  <a:schemeClr val="tx1"/>
                </a:solidFill>
                <a:latin typeface="宋体" charset="-122"/>
              </a:rPr>
              <a:t>）、小角散射仪</a:t>
            </a:r>
            <a:r>
              <a:rPr lang="en-US" altLang="zh-CN" sz="1100" b="0" dirty="0">
                <a:solidFill>
                  <a:schemeClr val="tx1"/>
                </a:solidFill>
                <a:latin typeface="宋体" charset="-122"/>
              </a:rPr>
              <a:t> (SANS)</a:t>
            </a:r>
            <a:r>
              <a:rPr lang="zh-CN" altLang="en-US" sz="1100" b="0" dirty="0">
                <a:solidFill>
                  <a:schemeClr val="tx1"/>
                </a:solidFill>
                <a:latin typeface="宋体" charset="-122"/>
              </a:rPr>
              <a:t>和多功能反射仪</a:t>
            </a:r>
            <a:r>
              <a:rPr lang="en-US" altLang="zh-CN" sz="1100" b="0" dirty="0">
                <a:solidFill>
                  <a:schemeClr val="tx1"/>
                </a:solidFill>
                <a:latin typeface="宋体" charset="-122"/>
              </a:rPr>
              <a:t>(MR</a:t>
            </a:r>
            <a:r>
              <a:rPr lang="en-US" altLang="zh-CN" sz="1100" b="0" dirty="0" smtClean="0">
                <a:solidFill>
                  <a:schemeClr val="tx1"/>
                </a:solidFill>
                <a:latin typeface="宋体" charset="-122"/>
              </a:rPr>
              <a:t>)</a:t>
            </a:r>
            <a:r>
              <a:rPr lang="zh-CN" altLang="en-US" sz="1100" b="0" dirty="0" smtClean="0">
                <a:solidFill>
                  <a:schemeClr val="tx1"/>
                </a:solidFill>
                <a:latin typeface="宋体" charset="-122"/>
              </a:rPr>
              <a:t>。</a:t>
            </a:r>
            <a:endParaRPr lang="en-US" altLang="zh-CN" sz="1100" b="0" dirty="0">
              <a:solidFill>
                <a:schemeClr val="tx1"/>
              </a:solidFill>
              <a:latin typeface="宋体" charset="-122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923925" y="5426075"/>
            <a:ext cx="2027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1100">
                <a:solidFill>
                  <a:schemeClr val="tx1"/>
                </a:solidFill>
                <a:latin typeface="Times New Roman" charset="0"/>
              </a:rPr>
              <a:t>GEM</a:t>
            </a:r>
            <a:r>
              <a:rPr kumimoji="1" lang="zh-CN" altLang="en-US" sz="1100">
                <a:solidFill>
                  <a:schemeClr val="tx1"/>
                </a:solidFill>
                <a:latin typeface="Times New Roman" charset="0"/>
                <a:ea typeface="华文楷体" charset="-122"/>
              </a:rPr>
              <a:t>二维位敏气体探测器</a:t>
            </a:r>
          </a:p>
        </p:txBody>
      </p:sp>
      <p:sp>
        <p:nvSpPr>
          <p:cNvPr id="18" name="右箭头 17"/>
          <p:cNvSpPr/>
          <p:nvPr/>
        </p:nvSpPr>
        <p:spPr bwMode="auto">
          <a:xfrm>
            <a:off x="3163888" y="4811713"/>
            <a:ext cx="461962" cy="1666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167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5334000" y="3603625"/>
            <a:ext cx="21748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1100" dirty="0" smtClean="0">
                <a:solidFill>
                  <a:schemeClr val="tx1"/>
                </a:solidFill>
                <a:latin typeface="Times New Roman" charset="0"/>
                <a:ea typeface="华文楷体" charset="-122"/>
              </a:rPr>
              <a:t>通用粉末谱仪</a:t>
            </a:r>
            <a:r>
              <a:rPr kumimoji="1" lang="en-US" altLang="zh-CN" sz="1100" dirty="0" smtClean="0">
                <a:solidFill>
                  <a:schemeClr val="tx1"/>
                </a:solidFill>
                <a:latin typeface="Times New Roman" charset="0"/>
                <a:ea typeface="华文楷体" charset="-122"/>
              </a:rPr>
              <a:t>GPPD</a:t>
            </a:r>
            <a:endParaRPr kumimoji="1" lang="zh-CN" altLang="en-US" sz="1100" dirty="0">
              <a:solidFill>
                <a:schemeClr val="tx1"/>
              </a:solidFill>
              <a:latin typeface="Times New Roman" charset="0"/>
              <a:ea typeface="华文楷体" charset="-122"/>
            </a:endParaRPr>
          </a:p>
        </p:txBody>
      </p:sp>
      <p:sp>
        <p:nvSpPr>
          <p:cNvPr id="21" name="右箭头 20"/>
          <p:cNvSpPr/>
          <p:nvPr/>
        </p:nvSpPr>
        <p:spPr bwMode="auto">
          <a:xfrm>
            <a:off x="6762750" y="4846638"/>
            <a:ext cx="465138" cy="1666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167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302500" y="4683125"/>
            <a:ext cx="977900" cy="522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1167" dirty="0">
                <a:latin typeface="Arial" panose="020B0604020202020204" pitchFamily="34" charset="0"/>
                <a:ea typeface="宋体" panose="02010600030101010101" pitchFamily="2" charset="-122"/>
              </a:rPr>
              <a:t>DAQ</a:t>
            </a:r>
          </a:p>
          <a:p>
            <a:pPr algn="ctr" eaLnBrk="1" hangingPunct="1">
              <a:defRPr/>
            </a:pPr>
            <a:r>
              <a:rPr lang="zh-CN" altLang="en-US" sz="1167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167" dirty="0">
                <a:latin typeface="Arial" panose="020B0604020202020204" pitchFamily="34" charset="0"/>
                <a:ea typeface="宋体" panose="02010600030101010101" pitchFamily="2" charset="-122"/>
              </a:rPr>
              <a:t>NEROS</a:t>
            </a:r>
            <a:r>
              <a:rPr lang="zh-CN" altLang="en-US" sz="1167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23" name="图片 4"/>
          <p:cNvPicPr/>
          <p:nvPr/>
        </p:nvPicPr>
        <p:blipFill rotWithShape="1">
          <a:blip r:embed="rId5"/>
          <a:srcRect t="43956" b="9703"/>
          <a:stretch/>
        </p:blipFill>
        <p:spPr>
          <a:xfrm>
            <a:off x="4430155" y="2137170"/>
            <a:ext cx="3078720" cy="1008462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99685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GEM</a:t>
            </a:r>
            <a:r>
              <a:rPr lang="zh-CN" altLang="en-US" dirty="0" smtClean="0"/>
              <a:t>探测器数据获取软件</a:t>
            </a:r>
            <a:endParaRPr lang="zh-CN" altLang="en-US" dirty="0"/>
          </a:p>
        </p:txBody>
      </p:sp>
      <p:sp>
        <p:nvSpPr>
          <p:cNvPr id="7171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 dirty="0" smtClean="0">
                <a:solidFill>
                  <a:schemeClr val="bg1"/>
                </a:solidFill>
              </a:rPr>
              <a:t>EPICS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67" y="2063048"/>
            <a:ext cx="4395195" cy="1759762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31" y="1921071"/>
            <a:ext cx="378777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405143" y="1698661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EPIVS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V3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422365" y="1613294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EPICS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V4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68167" y="4461871"/>
            <a:ext cx="5892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共性：分布式、</a:t>
            </a:r>
            <a:r>
              <a:rPr kumimoji="1" lang="en-US" altLang="zh-CN" dirty="0"/>
              <a:t>C/S</a:t>
            </a:r>
            <a:r>
              <a:rPr kumimoji="1" lang="zh-CN" altLang="en-US" dirty="0"/>
              <a:t> </a:t>
            </a:r>
            <a:r>
              <a:rPr kumimoji="1" lang="zh-CN" altLang="en-US" dirty="0" smtClean="0"/>
              <a:t>模式</a:t>
            </a:r>
            <a:endParaRPr kumimoji="1" lang="en-US" altLang="zh-CN" dirty="0" smtClean="0"/>
          </a:p>
          <a:p>
            <a:r>
              <a:rPr kumimoji="1" lang="en-US" altLang="zh-CN" dirty="0" smtClean="0"/>
              <a:t>V4</a:t>
            </a:r>
            <a:r>
              <a:rPr kumimoji="1" lang="zh-CN" altLang="en-US" dirty="0" smtClean="0"/>
              <a:t>优点：扩展支持复杂数据类型、采用了新的网络访问协议。数据访问更灵活，数据传输更高效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943680" y="4079776"/>
            <a:ext cx="3267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V4 IOC == V3 IOC + </a:t>
            </a:r>
            <a:r>
              <a:rPr lang="en-US" altLang="zh-CN" dirty="0" err="1"/>
              <a:t>pvAccess</a:t>
            </a:r>
            <a:r>
              <a:rPr lang="en-US" altLang="zh-CN" dirty="0"/>
              <a:t> Server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5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GEM</a:t>
            </a:r>
            <a:r>
              <a:rPr lang="zh-CN" altLang="en-US" dirty="0" smtClean="0"/>
              <a:t>探测器数据获取软件</a:t>
            </a:r>
            <a:endParaRPr lang="zh-CN" altLang="en-US" dirty="0"/>
          </a:p>
        </p:txBody>
      </p:sp>
      <p:sp>
        <p:nvSpPr>
          <p:cNvPr id="7171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777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en-US" sz="1400" b="0" dirty="0">
                <a:solidFill>
                  <a:schemeClr val="bg1"/>
                </a:solidFill>
              </a:rPr>
              <a:t>系统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软件框架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pic>
        <p:nvPicPr>
          <p:cNvPr id="7172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523" r="5844" b="3490"/>
          <a:stretch>
            <a:fillRect/>
          </a:stretch>
        </p:blipFill>
        <p:spPr>
          <a:xfrm>
            <a:off x="2915241" y="1752600"/>
            <a:ext cx="5402263" cy="3962400"/>
          </a:xfrm>
        </p:spPr>
      </p:pic>
      <p:sp>
        <p:nvSpPr>
          <p:cNvPr id="5" name="文本框 4"/>
          <p:cNvSpPr txBox="1"/>
          <p:nvPr/>
        </p:nvSpPr>
        <p:spPr>
          <a:xfrm>
            <a:off x="394086" y="1849039"/>
            <a:ext cx="27372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dirty="0"/>
              <a:t>整个系统软件由</a:t>
            </a:r>
            <a:r>
              <a:rPr lang="en-US" altLang="zh-CN" sz="1800" dirty="0"/>
              <a:t>Detector</a:t>
            </a:r>
            <a:r>
              <a:rPr lang="zh-CN" altLang="zh-CN" sz="1800" dirty="0"/>
              <a:t>、</a:t>
            </a:r>
            <a:r>
              <a:rPr lang="en-US" altLang="zh-CN" sz="1800" dirty="0"/>
              <a:t>Electronic</a:t>
            </a:r>
            <a:r>
              <a:rPr lang="zh-CN" altLang="zh-CN" sz="1800" dirty="0"/>
              <a:t>、</a:t>
            </a:r>
            <a:r>
              <a:rPr lang="en-US" altLang="zh-CN" sz="1800" dirty="0"/>
              <a:t>NEROS</a:t>
            </a:r>
            <a:r>
              <a:rPr lang="zh-CN" altLang="zh-CN" sz="1800" dirty="0"/>
              <a:t>三个部分组成如图（</a:t>
            </a:r>
            <a:r>
              <a:rPr lang="en-US" altLang="zh-CN" sz="1800" dirty="0"/>
              <a:t>1</a:t>
            </a:r>
            <a:r>
              <a:rPr lang="zh-CN" altLang="zh-CN" sz="1800" dirty="0"/>
              <a:t>）所示。探测器（</a:t>
            </a:r>
            <a:r>
              <a:rPr lang="en-US" altLang="zh-CN" sz="1800" dirty="0"/>
              <a:t>Detector</a:t>
            </a:r>
            <a:r>
              <a:rPr lang="zh-CN" altLang="zh-CN" sz="1800" dirty="0"/>
              <a:t>）测量束流产生的中子束团</a:t>
            </a:r>
            <a:r>
              <a:rPr lang="en-US" altLang="zh-CN" sz="1800" dirty="0"/>
              <a:t>pulse Converter</a:t>
            </a:r>
            <a:r>
              <a:rPr lang="zh-CN" altLang="zh-CN" sz="1800" dirty="0"/>
              <a:t>子系统负责将数据分发到其他子系统，为离线分析提供接口。电子学</a:t>
            </a:r>
            <a:r>
              <a:rPr lang="en-US" altLang="zh-CN" sz="1800" dirty="0"/>
              <a:t>(Electronic)</a:t>
            </a:r>
            <a:r>
              <a:rPr lang="zh-CN" altLang="zh-CN" sz="1800" dirty="0"/>
              <a:t>生成基于中子击中事例的</a:t>
            </a:r>
            <a:r>
              <a:rPr lang="en-US" altLang="zh-CN" sz="1800" dirty="0"/>
              <a:t>event data</a:t>
            </a:r>
            <a:r>
              <a:rPr lang="zh-CN" altLang="zh-CN" sz="1800" dirty="0"/>
              <a:t>按照特定的协议组装成</a:t>
            </a:r>
            <a:r>
              <a:rPr lang="en-US" altLang="zh-CN" sz="1800" dirty="0"/>
              <a:t>TCP</a:t>
            </a:r>
            <a:r>
              <a:rPr lang="zh-CN" altLang="zh-CN" sz="1800" dirty="0"/>
              <a:t>包发送到后端</a:t>
            </a:r>
            <a:r>
              <a:rPr lang="en-US" altLang="zh-CN" sz="1800" dirty="0"/>
              <a:t>NEROS</a:t>
            </a:r>
            <a:r>
              <a:rPr lang="zh-CN" altLang="zh-CN" sz="1800" dirty="0"/>
              <a:t>系统。</a:t>
            </a:r>
          </a:p>
          <a:p>
            <a:endParaRPr kumimoji="1" lang="zh-CN" altLang="en-US" dirty="0"/>
          </a:p>
        </p:txBody>
      </p:sp>
      <p:pic>
        <p:nvPicPr>
          <p:cNvPr id="6" name="图片 8" descr="C:\Users\zk\Documents\Tencent Files\3247175462\Image\C2C\{4FE51667-2D5B-FD78-0524-FB55535C8784}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8" y="1488873"/>
            <a:ext cx="30797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GEM</a:t>
            </a:r>
            <a:r>
              <a:rPr lang="zh-CN" altLang="en-US" dirty="0" smtClean="0"/>
              <a:t>探测器数据获取软件</a:t>
            </a:r>
            <a:endParaRPr lang="zh-CN" altLang="en-US" dirty="0"/>
          </a:p>
        </p:txBody>
      </p:sp>
      <p:sp>
        <p:nvSpPr>
          <p:cNvPr id="9219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>
                <a:solidFill>
                  <a:schemeClr val="bg1"/>
                </a:solidFill>
              </a:rPr>
              <a:t>epicsRos </a:t>
            </a:r>
            <a:r>
              <a:rPr lang="zh-CN" altLang="en-US" sz="1400" b="0">
                <a:solidFill>
                  <a:schemeClr val="bg1"/>
                </a:solidFill>
              </a:rPr>
              <a:t>框架</a:t>
            </a:r>
          </a:p>
        </p:txBody>
      </p:sp>
      <p:pic>
        <p:nvPicPr>
          <p:cNvPr id="9220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4972"/>
            <a:ext cx="432256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62" y="1930396"/>
            <a:ext cx="28257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</a:t>
            </a:r>
            <a:r>
              <a:rPr lang="zh-CN" altLang="en-US" smtClean="0"/>
              <a:t>、</a:t>
            </a:r>
            <a:r>
              <a:rPr lang="en-US" altLang="zh-CN" smtClean="0"/>
              <a:t>GEM</a:t>
            </a:r>
            <a:r>
              <a:rPr lang="zh-CN" altLang="en-US" smtClean="0"/>
              <a:t>探测器数据获取软件</a:t>
            </a:r>
            <a:endParaRPr lang="zh-CN" altLang="en-US"/>
          </a:p>
        </p:txBody>
      </p:sp>
      <p:sp>
        <p:nvSpPr>
          <p:cNvPr id="9219" name="文本框 11"/>
          <p:cNvSpPr txBox="1">
            <a:spLocks noChangeArrowheads="1"/>
          </p:cNvSpPr>
          <p:nvPr/>
        </p:nvSpPr>
        <p:spPr bwMode="auto">
          <a:xfrm>
            <a:off x="0" y="1116013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 b="0" dirty="0" smtClean="0">
                <a:solidFill>
                  <a:schemeClr val="bg1"/>
                </a:solidFill>
              </a:rPr>
              <a:t>传输数据包格式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9082" y="1560906"/>
                <a:ext cx="7772534" cy="95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zh-CN" altLang="zh-CN" dirty="0"/>
                  <a:t>电子学数据包格式整体上以</a:t>
                </a:r>
                <a:r>
                  <a:rPr lang="en-US" altLang="zh-CN" dirty="0"/>
                  <a:t> pulse </a:t>
                </a:r>
                <a:r>
                  <a:rPr lang="zh-CN" altLang="zh-CN" dirty="0"/>
                  <a:t>为单位。中子束团由质子打靶产生</a:t>
                </a:r>
                <a:r>
                  <a:rPr lang="en-US" altLang="zh-CN" dirty="0"/>
                  <a:t>,</a:t>
                </a:r>
                <a:r>
                  <a:rPr lang="zh-CN" altLang="zh-CN" dirty="0"/>
                  <a:t>周期为</a:t>
                </a:r>
                <a:r>
                  <a:rPr lang="en-US" altLang="zh-CN" dirty="0"/>
                  <a:t>40ms,</a:t>
                </a:r>
                <a:r>
                  <a:rPr lang="zh-CN" altLang="zh-CN" dirty="0"/>
                  <a:t>脉宽约为</a:t>
                </a:r>
                <a:r>
                  <a:rPr lang="en-US" altLang="zh-CN" dirty="0"/>
                  <a:t> 50us,</a:t>
                </a:r>
                <a:r>
                  <a:rPr lang="zh-CN" altLang="zh-CN" dirty="0"/>
                  <a:t>质子打靶时刻即是中子束团的产生时刻记为</a:t>
                </a:r>
                <a:r>
                  <a:rPr lang="en-US" altLang="zh-CN" dirty="0"/>
                  <a:t> T0</a:t>
                </a:r>
                <a:r>
                  <a:rPr lang="zh-CN" altLang="zh-CN" dirty="0"/>
                  <a:t>。按照束流强度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charset="0"/>
                      </a:rPr>
                      <m:t>1</m:t>
                    </m:r>
                    <m:r>
                      <a:rPr lang="en-US" altLang="zh-CN" i="1">
                        <a:latin typeface="Cambria Math" charset="0"/>
                      </a:rPr>
                      <m:t>∗</m:t>
                    </m:r>
                    <m:sSup>
                      <m:sSup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  <a:r>
                  <a:rPr lang="zh-CN" altLang="zh-CN" dirty="0"/>
                  <a:t>单个周期内约有</a:t>
                </a:r>
                <a:r>
                  <a:rPr lang="en-US" altLang="zh-CN" dirty="0"/>
                  <a:t>80000</a:t>
                </a:r>
                <a:r>
                  <a:rPr lang="zh-CN" altLang="zh-CN" dirty="0"/>
                  <a:t>个中子产生</a:t>
                </a:r>
                <a:r>
                  <a:rPr lang="en-US" altLang="zh-CN" dirty="0"/>
                  <a:t>,</a:t>
                </a:r>
                <a:r>
                  <a:rPr lang="zh-CN" altLang="zh-CN" dirty="0"/>
                  <a:t>按照</a:t>
                </a:r>
                <a:r>
                  <a:rPr lang="en-US" altLang="zh-CN" dirty="0"/>
                  <a:t> 0.1%</a:t>
                </a:r>
                <a:r>
                  <a:rPr lang="zh-CN" altLang="zh-CN" dirty="0"/>
                  <a:t>的探测效率约记录</a:t>
                </a:r>
                <a:r>
                  <a:rPr lang="en-US" altLang="zh-CN" dirty="0"/>
                  <a:t> 80 </a:t>
                </a:r>
                <a:r>
                  <a:rPr lang="zh-CN" altLang="zh-CN" dirty="0"/>
                  <a:t>个中子事例。这</a:t>
                </a:r>
                <a:r>
                  <a:rPr lang="en-US" altLang="zh-CN" dirty="0"/>
                  <a:t> 80 </a:t>
                </a:r>
                <a:r>
                  <a:rPr lang="zh-CN" altLang="zh-CN" dirty="0"/>
                  <a:t>多个中子事例来自同一个</a:t>
                </a:r>
                <a:r>
                  <a:rPr lang="en-US" altLang="zh-CN" dirty="0"/>
                  <a:t> T0 </a:t>
                </a:r>
                <a:r>
                  <a:rPr lang="zh-CN" altLang="zh-CN" dirty="0"/>
                  <a:t>产生时刻。</a:t>
                </a:r>
                <a:r>
                  <a:rPr lang="zh-CN" altLang="zh-CN" dirty="0">
                    <a:effectLst/>
                  </a:rPr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2" y="1560906"/>
                <a:ext cx="7772534" cy="958917"/>
              </a:xfrm>
              <a:prstGeom prst="rect">
                <a:avLst/>
              </a:prstGeom>
              <a:blipFill rotWithShape="0">
                <a:blip r:embed="rId3"/>
                <a:stretch>
                  <a:fillRect l="-235" t="-1911" b="-6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t="1274"/>
          <a:stretch/>
        </p:blipFill>
        <p:spPr>
          <a:xfrm>
            <a:off x="593224" y="2857500"/>
            <a:ext cx="7364327" cy="1271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748577"/>
            <a:ext cx="7347951" cy="63007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106009" y="2502852"/>
            <a:ext cx="235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latin typeface="Times New Roman" charset="0"/>
                <a:cs typeface="Times New Roman" charset="0"/>
              </a:rPr>
              <a:t>表（</a:t>
            </a:r>
            <a:r>
              <a:rPr lang="en-US" altLang="zh-CN" kern="0" dirty="0">
                <a:latin typeface="Times New Roman" charset="0"/>
              </a:rPr>
              <a:t>1</a:t>
            </a:r>
            <a:r>
              <a:rPr lang="zh-CN" altLang="zh-CN" kern="0" dirty="0">
                <a:latin typeface="Times New Roman" charset="0"/>
                <a:cs typeface="Times New Roman" charset="0"/>
              </a:rPr>
              <a:t>）</a:t>
            </a:r>
            <a:r>
              <a:rPr lang="en-US" altLang="zh-CN" kern="0" dirty="0" err="1">
                <a:latin typeface="Times New Roman" charset="0"/>
              </a:rPr>
              <a:t>PulseData</a:t>
            </a:r>
            <a:r>
              <a:rPr lang="en-US" altLang="zh-CN" kern="0" dirty="0">
                <a:latin typeface="Times New Roman" charset="0"/>
              </a:rPr>
              <a:t> </a:t>
            </a:r>
            <a:r>
              <a:rPr lang="zh-CN" altLang="zh-CN" kern="0" dirty="0">
                <a:latin typeface="Times New Roman" charset="0"/>
                <a:cs typeface="Times New Roman" charset="0"/>
              </a:rPr>
              <a:t>数据结构</a:t>
            </a:r>
            <a:r>
              <a:rPr lang="zh-CN" altLang="zh-CN" dirty="0"/>
              <a:t>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790920" y="4350548"/>
            <a:ext cx="2848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>
              <a:spcAft>
                <a:spcPts val="0"/>
              </a:spcAft>
            </a:pPr>
            <a:r>
              <a:rPr lang="zh-CN" altLang="zh-CN" dirty="0">
                <a:latin typeface="Times New Roman" charset="0"/>
              </a:rPr>
              <a:t>表（</a:t>
            </a:r>
            <a:r>
              <a:rPr lang="en-US" altLang="zh-CN" dirty="0">
                <a:latin typeface="Times New Roman" charset="0"/>
              </a:rPr>
              <a:t>2</a:t>
            </a:r>
            <a:r>
              <a:rPr lang="zh-CN" altLang="zh-CN" dirty="0">
                <a:latin typeface="Times New Roman" charset="0"/>
              </a:rPr>
              <a:t>）</a:t>
            </a:r>
            <a:r>
              <a:rPr lang="en-US" altLang="zh-CN" dirty="0" err="1">
                <a:latin typeface="Times New Roman" charset="0"/>
              </a:rPr>
              <a:t>EventRawdata</a:t>
            </a:r>
            <a:r>
              <a:rPr lang="zh-CN" altLang="zh-CN" dirty="0">
                <a:latin typeface="Times New Roman" charset="0"/>
              </a:rPr>
              <a:t>数据结构</a:t>
            </a:r>
            <a:endParaRPr lang="zh-CN" altLang="zh-CN" sz="1800" dirty="0">
              <a:effectLst/>
              <a:latin typeface="Times New Roman" charset="0"/>
              <a:ea typeface="DengXia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751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 bwMode="auto">
          <a:xfrm>
            <a:off x="51920" y="1486541"/>
            <a:ext cx="1045686" cy="4180245"/>
          </a:xfrm>
          <a:prstGeom prst="rect">
            <a:avLst/>
          </a:prstGeom>
          <a:solidFill>
            <a:srgbClr val="DCE8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宋体" pitchFamily="2" charset="-122"/>
              </a:rPr>
              <a:t>Server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43" name="矩形 9242"/>
          <p:cNvSpPr/>
          <p:nvPr/>
        </p:nvSpPr>
        <p:spPr bwMode="auto">
          <a:xfrm>
            <a:off x="1258481" y="1486542"/>
            <a:ext cx="7705405" cy="4180245"/>
          </a:xfrm>
          <a:prstGeom prst="rect">
            <a:avLst/>
          </a:prstGeom>
          <a:solidFill>
            <a:srgbClr val="DCE8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7030A0"/>
                </a:solidFill>
                <a:latin typeface="Arial" pitchFamily="34" charset="0"/>
                <a:ea typeface="宋体" pitchFamily="2" charset="-122"/>
              </a:rPr>
              <a:t>Client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</a:t>
            </a:r>
            <a:r>
              <a:rPr lang="zh-CN" altLang="en-US" smtClean="0"/>
              <a:t>、</a:t>
            </a:r>
            <a:r>
              <a:rPr lang="en-US" altLang="zh-CN" smtClean="0"/>
              <a:t>GEM</a:t>
            </a:r>
            <a:r>
              <a:rPr lang="zh-CN" altLang="en-US" smtClean="0"/>
              <a:t>探测器数据获取软件</a:t>
            </a:r>
            <a:endParaRPr lang="zh-CN" altLang="en-US"/>
          </a:p>
        </p:txBody>
      </p:sp>
      <p:sp>
        <p:nvSpPr>
          <p:cNvPr id="9219" name="文本框 11"/>
          <p:cNvSpPr txBox="1">
            <a:spLocks noChangeArrowheads="1"/>
          </p:cNvSpPr>
          <p:nvPr/>
        </p:nvSpPr>
        <p:spPr bwMode="auto">
          <a:xfrm>
            <a:off x="0" y="1056675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 dirty="0" smtClean="0">
                <a:solidFill>
                  <a:schemeClr val="bg1"/>
                </a:solidFill>
              </a:rPr>
              <a:t>Local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</a:t>
            </a:r>
            <a:r>
              <a:rPr lang="en-US" altLang="zh-CN" sz="1400" b="0" dirty="0" smtClean="0">
                <a:solidFill>
                  <a:schemeClr val="bg1"/>
                </a:solidFill>
              </a:rPr>
              <a:t>online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数据可视化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1390762" y="3433764"/>
            <a:ext cx="804149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Event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Handler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9"/>
          <p:cNvCxnSpPr>
            <a:stCxn id="58" idx="3"/>
            <a:endCxn id="20" idx="1"/>
          </p:cNvCxnSpPr>
          <p:nvPr/>
        </p:nvCxnSpPr>
        <p:spPr>
          <a:xfrm flipV="1">
            <a:off x="1042383" y="3795095"/>
            <a:ext cx="348379" cy="23836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15"/>
          <p:cNvSpPr/>
          <p:nvPr/>
        </p:nvSpPr>
        <p:spPr>
          <a:xfrm>
            <a:off x="2474288" y="3070531"/>
            <a:ext cx="702033" cy="1450400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5" name="Rectangle 21"/>
          <p:cNvSpPr/>
          <p:nvPr/>
        </p:nvSpPr>
        <p:spPr>
          <a:xfrm>
            <a:off x="3479719" y="3433764"/>
            <a:ext cx="804149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Frame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Handler</a:t>
            </a: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176321" y="3795095"/>
            <a:ext cx="303398" cy="636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74361" y="2425302"/>
            <a:ext cx="990002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X/Y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ROI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1-D to 2-D</a:t>
            </a:r>
          </a:p>
        </p:txBody>
      </p:sp>
      <p:cxnSp>
        <p:nvCxnSpPr>
          <p:cNvPr id="28" name="Straight Arrow Connector 27"/>
          <p:cNvCxnSpPr>
            <a:stCxn id="25" idx="0"/>
            <a:endCxn id="27" idx="1"/>
          </p:cNvCxnSpPr>
          <p:nvPr/>
        </p:nvCxnSpPr>
        <p:spPr>
          <a:xfrm flipV="1">
            <a:off x="3881794" y="2786633"/>
            <a:ext cx="492567" cy="647131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30"/>
          <p:cNvSpPr/>
          <p:nvPr/>
        </p:nvSpPr>
        <p:spPr>
          <a:xfrm>
            <a:off x="4429407" y="4442226"/>
            <a:ext cx="804149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TOF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ROI</a:t>
            </a:r>
          </a:p>
        </p:txBody>
      </p:sp>
      <p:cxnSp>
        <p:nvCxnSpPr>
          <p:cNvPr id="30" name="Straight Arrow Connector 31"/>
          <p:cNvCxnSpPr>
            <a:stCxn id="25" idx="2"/>
            <a:endCxn id="29" idx="1"/>
          </p:cNvCxnSpPr>
          <p:nvPr/>
        </p:nvCxnSpPr>
        <p:spPr>
          <a:xfrm>
            <a:off x="3881794" y="4156425"/>
            <a:ext cx="547613" cy="647132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8"/>
          <p:cNvSpPr txBox="1"/>
          <p:nvPr/>
        </p:nvSpPr>
        <p:spPr>
          <a:xfrm>
            <a:off x="5291593" y="2262217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</a:t>
            </a:r>
            <a:r>
              <a:rPr lang="en-US" sz="1200" dirty="0" smtClean="0"/>
              <a:t>-D </a:t>
            </a:r>
          </a:p>
          <a:p>
            <a:pPr algn="ctr"/>
            <a:r>
              <a:rPr lang="en-US" sz="1200" dirty="0" smtClean="0"/>
              <a:t>NDArray</a:t>
            </a:r>
            <a:endParaRPr lang="en-US" sz="1200" dirty="0"/>
          </a:p>
        </p:txBody>
      </p:sp>
      <p:cxnSp>
        <p:nvCxnSpPr>
          <p:cNvPr id="32" name="Straight Arrow Connector 40"/>
          <p:cNvCxnSpPr>
            <a:stCxn id="27" idx="3"/>
            <a:endCxn id="33" idx="1"/>
          </p:cNvCxnSpPr>
          <p:nvPr/>
        </p:nvCxnSpPr>
        <p:spPr>
          <a:xfrm flipV="1">
            <a:off x="5364363" y="1994270"/>
            <a:ext cx="676538" cy="792363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42"/>
          <p:cNvSpPr/>
          <p:nvPr/>
        </p:nvSpPr>
        <p:spPr>
          <a:xfrm>
            <a:off x="6040901" y="1632939"/>
            <a:ext cx="804149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X/Y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Stat</a:t>
            </a:r>
          </a:p>
        </p:txBody>
      </p:sp>
      <p:sp>
        <p:nvSpPr>
          <p:cNvPr id="34" name="Rectangle 44"/>
          <p:cNvSpPr/>
          <p:nvPr/>
        </p:nvSpPr>
        <p:spPr>
          <a:xfrm>
            <a:off x="6040901" y="2422971"/>
            <a:ext cx="804149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X/Y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ROIStat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cxnSp>
        <p:nvCxnSpPr>
          <p:cNvPr id="35" name="Straight Arrow Connector 45"/>
          <p:cNvCxnSpPr>
            <a:stCxn id="27" idx="3"/>
            <a:endCxn id="34" idx="1"/>
          </p:cNvCxnSpPr>
          <p:nvPr/>
        </p:nvCxnSpPr>
        <p:spPr>
          <a:xfrm flipV="1">
            <a:off x="5364363" y="2784302"/>
            <a:ext cx="676538" cy="2331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48"/>
          <p:cNvSpPr/>
          <p:nvPr/>
        </p:nvSpPr>
        <p:spPr>
          <a:xfrm>
            <a:off x="6040901" y="3215334"/>
            <a:ext cx="804149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X/Y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Array</a:t>
            </a:r>
          </a:p>
        </p:txBody>
      </p:sp>
      <p:cxnSp>
        <p:nvCxnSpPr>
          <p:cNvPr id="37" name="Straight Arrow Connector 49"/>
          <p:cNvCxnSpPr>
            <a:stCxn id="27" idx="3"/>
            <a:endCxn id="36" idx="1"/>
          </p:cNvCxnSpPr>
          <p:nvPr/>
        </p:nvCxnSpPr>
        <p:spPr>
          <a:xfrm>
            <a:off x="5364363" y="2786633"/>
            <a:ext cx="676538" cy="790032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56"/>
          <p:cNvSpPr txBox="1"/>
          <p:nvPr/>
        </p:nvSpPr>
        <p:spPr>
          <a:xfrm>
            <a:off x="3491505" y="2683967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1-D </a:t>
            </a:r>
          </a:p>
          <a:p>
            <a:pPr algn="ctr"/>
            <a:r>
              <a:rPr lang="en-US" sz="1200" dirty="0" smtClean="0"/>
              <a:t>NDArray</a:t>
            </a:r>
            <a:endParaRPr lang="en-US" sz="1200" dirty="0"/>
          </a:p>
        </p:txBody>
      </p:sp>
      <p:sp>
        <p:nvSpPr>
          <p:cNvPr id="39" name="TextBox 57"/>
          <p:cNvSpPr txBox="1"/>
          <p:nvPr/>
        </p:nvSpPr>
        <p:spPr>
          <a:xfrm>
            <a:off x="3416527" y="4272823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1-D </a:t>
            </a:r>
          </a:p>
          <a:p>
            <a:pPr algn="ctr"/>
            <a:r>
              <a:rPr lang="en-US" sz="1200" dirty="0" smtClean="0"/>
              <a:t>NDArray</a:t>
            </a:r>
            <a:endParaRPr lang="en-US" sz="1200" dirty="0"/>
          </a:p>
        </p:txBody>
      </p:sp>
      <p:sp>
        <p:nvSpPr>
          <p:cNvPr id="40" name="Rectangle 61"/>
          <p:cNvSpPr/>
          <p:nvPr/>
        </p:nvSpPr>
        <p:spPr>
          <a:xfrm>
            <a:off x="6040901" y="4082061"/>
            <a:ext cx="804149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TOF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ROIStat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cxnSp>
        <p:nvCxnSpPr>
          <p:cNvPr id="41" name="Straight Arrow Connector 62"/>
          <p:cNvCxnSpPr>
            <a:stCxn id="29" idx="3"/>
            <a:endCxn id="40" idx="1"/>
          </p:cNvCxnSpPr>
          <p:nvPr/>
        </p:nvCxnSpPr>
        <p:spPr>
          <a:xfrm flipV="1">
            <a:off x="5233556" y="4443392"/>
            <a:ext cx="807345" cy="360165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63"/>
          <p:cNvSpPr/>
          <p:nvPr/>
        </p:nvSpPr>
        <p:spPr>
          <a:xfrm>
            <a:off x="6072907" y="4874424"/>
            <a:ext cx="804149" cy="722661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TOF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Array</a:t>
            </a:r>
          </a:p>
        </p:txBody>
      </p:sp>
      <p:cxnSp>
        <p:nvCxnSpPr>
          <p:cNvPr id="43" name="Straight Arrow Connector 64"/>
          <p:cNvCxnSpPr>
            <a:stCxn id="29" idx="3"/>
            <a:endCxn id="42" idx="1"/>
          </p:cNvCxnSpPr>
          <p:nvPr/>
        </p:nvCxnSpPr>
        <p:spPr>
          <a:xfrm>
            <a:off x="5233556" y="4803557"/>
            <a:ext cx="839351" cy="432198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72"/>
          <p:cNvSpPr txBox="1"/>
          <p:nvPr/>
        </p:nvSpPr>
        <p:spPr>
          <a:xfrm>
            <a:off x="6925575" y="4211393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感兴趣区域以及相关状态</a:t>
            </a:r>
            <a:endParaRPr lang="en-US" sz="1200" dirty="0" smtClean="0"/>
          </a:p>
        </p:txBody>
      </p:sp>
      <p:sp>
        <p:nvSpPr>
          <p:cNvPr id="45" name="TextBox 73"/>
          <p:cNvSpPr txBox="1"/>
          <p:nvPr/>
        </p:nvSpPr>
        <p:spPr>
          <a:xfrm>
            <a:off x="6946963" y="5097254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1-D TOF Array</a:t>
            </a:r>
            <a:endParaRPr lang="en-US" sz="1200" dirty="0"/>
          </a:p>
        </p:txBody>
      </p:sp>
      <p:sp>
        <p:nvSpPr>
          <p:cNvPr id="47" name="TextBox 75"/>
          <p:cNvSpPr txBox="1"/>
          <p:nvPr/>
        </p:nvSpPr>
        <p:spPr>
          <a:xfrm>
            <a:off x="6925575" y="3375382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-D XY Array</a:t>
            </a:r>
            <a:endParaRPr lang="en-US" sz="1200" dirty="0"/>
          </a:p>
        </p:txBody>
      </p:sp>
      <p:sp>
        <p:nvSpPr>
          <p:cNvPr id="48" name="TextBox 76"/>
          <p:cNvSpPr txBox="1"/>
          <p:nvPr/>
        </p:nvSpPr>
        <p:spPr>
          <a:xfrm>
            <a:off x="7209311" y="1942026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Profile Arrays</a:t>
            </a:r>
            <a:endParaRPr lang="en-US" sz="1200" dirty="0"/>
          </a:p>
        </p:txBody>
      </p:sp>
      <p:sp>
        <p:nvSpPr>
          <p:cNvPr id="50" name="TextBox 81"/>
          <p:cNvSpPr txBox="1"/>
          <p:nvPr/>
        </p:nvSpPr>
        <p:spPr>
          <a:xfrm>
            <a:off x="5255674" y="410540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1-D </a:t>
            </a:r>
          </a:p>
          <a:p>
            <a:pPr algn="ctr"/>
            <a:r>
              <a:rPr lang="en-US" sz="1200" dirty="0" smtClean="0"/>
              <a:t>NDArray</a:t>
            </a:r>
            <a:endParaRPr lang="en-US" sz="1200" dirty="0"/>
          </a:p>
        </p:txBody>
      </p:sp>
      <p:sp>
        <p:nvSpPr>
          <p:cNvPr id="51" name="TextBox 82"/>
          <p:cNvSpPr txBox="1"/>
          <p:nvPr/>
        </p:nvSpPr>
        <p:spPr>
          <a:xfrm>
            <a:off x="2483043" y="2748682"/>
            <a:ext cx="702033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cxnSp>
        <p:nvCxnSpPr>
          <p:cNvPr id="52" name="Straight Connector 84"/>
          <p:cNvCxnSpPr/>
          <p:nvPr/>
        </p:nvCxnSpPr>
        <p:spPr>
          <a:xfrm>
            <a:off x="2501339" y="3359428"/>
            <a:ext cx="7020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86"/>
          <p:cNvSpPr txBox="1"/>
          <p:nvPr/>
        </p:nvSpPr>
        <p:spPr>
          <a:xfrm>
            <a:off x="2501337" y="3018119"/>
            <a:ext cx="702033" cy="251817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Det1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87"/>
          <p:cNvCxnSpPr/>
          <p:nvPr/>
        </p:nvCxnSpPr>
        <p:spPr>
          <a:xfrm>
            <a:off x="2501339" y="3722426"/>
            <a:ext cx="7020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88"/>
          <p:cNvSpPr txBox="1"/>
          <p:nvPr/>
        </p:nvSpPr>
        <p:spPr>
          <a:xfrm>
            <a:off x="2501339" y="3378126"/>
            <a:ext cx="702033" cy="251817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Det2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6" name="Straight Connector 89"/>
          <p:cNvCxnSpPr/>
          <p:nvPr/>
        </p:nvCxnSpPr>
        <p:spPr>
          <a:xfrm>
            <a:off x="2501339" y="4226127"/>
            <a:ext cx="7020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90"/>
          <p:cNvSpPr txBox="1"/>
          <p:nvPr/>
        </p:nvSpPr>
        <p:spPr>
          <a:xfrm>
            <a:off x="2501340" y="4226127"/>
            <a:ext cx="702033" cy="251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DetN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Rectangle 43"/>
          <p:cNvSpPr/>
          <p:nvPr/>
        </p:nvSpPr>
        <p:spPr>
          <a:xfrm>
            <a:off x="127983" y="3361731"/>
            <a:ext cx="914400" cy="914400"/>
          </a:xfrm>
          <a:prstGeom prst="rect">
            <a:avLst/>
          </a:prstGeom>
          <a:solidFill>
            <a:srgbClr val="00C4F8"/>
          </a:solidFill>
          <a:effectLst>
            <a:outerShdw blurRad="50800" dist="50800" dir="5400000" algn="ctr" rotWithShape="0">
              <a:srgbClr val="00C4F8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bg1"/>
                </a:solidFill>
              </a:rPr>
              <a:t>epicsRos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Box 46"/>
          <p:cNvSpPr txBox="1"/>
          <p:nvPr/>
        </p:nvSpPr>
        <p:spPr>
          <a:xfrm>
            <a:off x="4139802" y="2004237"/>
            <a:ext cx="131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ADnEDPixelROI</a:t>
            </a:r>
            <a:endParaRPr lang="en-US" sz="1200" dirty="0" smtClean="0"/>
          </a:p>
        </p:txBody>
      </p:sp>
      <p:cxnSp>
        <p:nvCxnSpPr>
          <p:cNvPr id="82" name="Straight Arrow Connector 9"/>
          <p:cNvCxnSpPr>
            <a:stCxn id="20" idx="3"/>
            <a:endCxn id="23" idx="1"/>
          </p:cNvCxnSpPr>
          <p:nvPr/>
        </p:nvCxnSpPr>
        <p:spPr>
          <a:xfrm>
            <a:off x="2194911" y="3795095"/>
            <a:ext cx="279377" cy="636"/>
          </a:xfrm>
          <a:prstGeom prst="straightConnector1">
            <a:avLst/>
          </a:prstGeom>
          <a:ln>
            <a:solidFill>
              <a:srgbClr val="FF7B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42" name="文本框 9241"/>
          <p:cNvSpPr txBox="1"/>
          <p:nvPr/>
        </p:nvSpPr>
        <p:spPr>
          <a:xfrm>
            <a:off x="2170756" y="232582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server</a:t>
            </a:r>
            <a:endParaRPr kumimoji="1" lang="zh-CN" altLang="en-US" dirty="0"/>
          </a:p>
        </p:txBody>
      </p:sp>
      <p:sp>
        <p:nvSpPr>
          <p:cNvPr id="130" name="TextBox 72"/>
          <p:cNvSpPr txBox="1"/>
          <p:nvPr/>
        </p:nvSpPr>
        <p:spPr>
          <a:xfrm>
            <a:off x="6891026" y="2539371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感兴趣区域以及相关状态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54200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215154" y="1519517"/>
            <a:ext cx="5437342" cy="405691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D4D4D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</a:t>
            </a:r>
            <a:r>
              <a:rPr lang="zh-CN" altLang="en-US" smtClean="0"/>
              <a:t>、</a:t>
            </a:r>
            <a:r>
              <a:rPr lang="en-US" altLang="zh-CN" smtClean="0"/>
              <a:t>GEM</a:t>
            </a:r>
            <a:r>
              <a:rPr lang="zh-CN" altLang="en-US" smtClean="0"/>
              <a:t>探测器数据获取软件</a:t>
            </a:r>
            <a:endParaRPr lang="zh-CN" altLang="en-US"/>
          </a:p>
        </p:txBody>
      </p:sp>
      <p:sp>
        <p:nvSpPr>
          <p:cNvPr id="9219" name="文本框 11"/>
          <p:cNvSpPr txBox="1">
            <a:spLocks noChangeArrowheads="1"/>
          </p:cNvSpPr>
          <p:nvPr/>
        </p:nvSpPr>
        <p:spPr bwMode="auto">
          <a:xfrm>
            <a:off x="0" y="1056675"/>
            <a:ext cx="9144000" cy="307975"/>
          </a:xfrm>
          <a:prstGeom prst="rect">
            <a:avLst/>
          </a:prstGeom>
          <a:solidFill>
            <a:srgbClr val="4D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charset="0"/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 dirty="0" smtClean="0">
                <a:solidFill>
                  <a:schemeClr val="bg1"/>
                </a:solidFill>
              </a:rPr>
              <a:t>Local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</a:t>
            </a:r>
            <a:r>
              <a:rPr lang="en-US" altLang="zh-CN" sz="1400" b="0" dirty="0" smtClean="0">
                <a:solidFill>
                  <a:schemeClr val="bg1"/>
                </a:solidFill>
              </a:rPr>
              <a:t>online</a:t>
            </a:r>
            <a:r>
              <a:rPr lang="zh-CN" altLang="en-US" sz="1400" b="0" dirty="0" smtClean="0">
                <a:solidFill>
                  <a:schemeClr val="bg1"/>
                </a:solidFill>
              </a:rPr>
              <a:t> 数据可视化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"/>
          <a:stretch/>
        </p:blipFill>
        <p:spPr>
          <a:xfrm>
            <a:off x="250020" y="1519517"/>
            <a:ext cx="5274242" cy="3983885"/>
          </a:xfrm>
          <a:prstGeom prst="rect">
            <a:avLst/>
          </a:prstGeom>
          <a:effectLst/>
        </p:spPr>
      </p:pic>
      <p:sp>
        <p:nvSpPr>
          <p:cNvPr id="4" name="文本框 3"/>
          <p:cNvSpPr txBox="1"/>
          <p:nvPr/>
        </p:nvSpPr>
        <p:spPr>
          <a:xfrm>
            <a:off x="5868190" y="2705940"/>
            <a:ext cx="2881320" cy="11695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当前版本特点：</a:t>
            </a:r>
            <a:endParaRPr kumimoji="1"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 smtClean="0"/>
              <a:t>最多支持</a:t>
            </a:r>
            <a:r>
              <a:rPr kumimoji="1" lang="en-US" altLang="zh-CN" dirty="0" smtClean="0"/>
              <a:t>4</a:t>
            </a:r>
            <a:r>
              <a:rPr kumimoji="1" lang="zh-CN" altLang="en-US" dirty="0" smtClean="0"/>
              <a:t>个</a:t>
            </a:r>
            <a:r>
              <a:rPr kumimoji="1" lang="en-US" altLang="zh-CN" dirty="0" smtClean="0"/>
              <a:t>epics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v4</a:t>
            </a:r>
            <a:r>
              <a:rPr kumimoji="1" lang="zh-CN" altLang="en-US" dirty="0" smtClean="0"/>
              <a:t> 数据源</a:t>
            </a:r>
            <a:endParaRPr kumimoji="1"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 smtClean="0"/>
              <a:t>最大吞吐量约为 </a:t>
            </a:r>
            <a:r>
              <a:rPr kumimoji="1" lang="en-US" altLang="zh-CN" dirty="0" smtClean="0"/>
              <a:t>80MB/s</a:t>
            </a:r>
            <a:r>
              <a:rPr kumimoji="1" lang="zh-CN" altLang="en-US" dirty="0" smtClean="0"/>
              <a:t>，大约</a:t>
            </a:r>
            <a:r>
              <a:rPr kumimoji="1" lang="en-US" altLang="zh-CN" dirty="0" smtClean="0"/>
              <a:t>10M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events/s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 smtClean="0"/>
              <a:t>图像刷新频率达</a:t>
            </a:r>
            <a:r>
              <a:rPr kumimoji="1" lang="en-US" altLang="zh-CN" dirty="0" smtClean="0"/>
              <a:t>10Hz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235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Pages>0</Pages>
  <Words>871</Words>
  <Characters>0</Characters>
  <Application>Microsoft Macintosh PowerPoint</Application>
  <DocSecurity>0</DocSecurity>
  <PresentationFormat>全屏显示(16:10)</PresentationFormat>
  <Lines>0</Lines>
  <Paragraphs>143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Cambria Math</vt:lpstr>
      <vt:lpstr>DengXian</vt:lpstr>
      <vt:lpstr>华文楷体</vt:lpstr>
      <vt:lpstr>华文新魏</vt:lpstr>
      <vt:lpstr>宋体</vt:lpstr>
      <vt:lpstr>Arial</vt:lpstr>
      <vt:lpstr>Cambria</vt:lpstr>
      <vt:lpstr>Impact</vt:lpstr>
      <vt:lpstr>Times New Roman</vt:lpstr>
      <vt:lpstr>Wingdings</vt:lpstr>
      <vt:lpstr>1_CSNS讲演稿母板</vt:lpstr>
      <vt:lpstr>CSNS中涂硼GEM探测器中子读出系统方案设计  报告人：廖礼江                          中科院高能物理研究所      2017年7月4日 </vt:lpstr>
      <vt:lpstr>报告内容</vt:lpstr>
      <vt:lpstr>一、研究背景</vt:lpstr>
      <vt:lpstr>二、GEM探测器数据获取软件</vt:lpstr>
      <vt:lpstr>二、GEM探测器数据获取软件</vt:lpstr>
      <vt:lpstr>二、GEM探测器数据获取软件</vt:lpstr>
      <vt:lpstr>二、GEM探测器数据获取软件</vt:lpstr>
      <vt:lpstr>二、GEM探测器数据获取软件</vt:lpstr>
      <vt:lpstr>二、GEM探测器数据获取软件</vt:lpstr>
      <vt:lpstr>二、GEM探测器数据获取软件</vt:lpstr>
      <vt:lpstr>二、GEM探测器数据获取软件</vt:lpstr>
      <vt:lpstr>三、测试平台</vt:lpstr>
      <vt:lpstr>四、结果</vt:lpstr>
      <vt:lpstr>四、结果</vt:lpstr>
      <vt:lpstr>五、问题以及展望</vt:lpstr>
      <vt:lpstr>相关链接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2016年度中期考核  廖礼江                          实验控制组 </dc:title>
  <dc:subject/>
  <dc:creator>Microsoft Office 用户</dc:creator>
  <cp:keywords/>
  <dc:description/>
  <cp:lastModifiedBy>Microsoft Office 用户</cp:lastModifiedBy>
  <cp:revision>81</cp:revision>
  <dcterms:created xsi:type="dcterms:W3CDTF">2016-06-07T07:45:12Z</dcterms:created>
  <dcterms:modified xsi:type="dcterms:W3CDTF">2017-07-04T03:56:52Z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2052-8.1.0.3477</vt:lpwstr>
  </property>
</Properties>
</file>