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68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28" autoAdjust="0"/>
  </p:normalViewPr>
  <p:slideViewPr>
    <p:cSldViewPr snapToGrid="0">
      <p:cViewPr varScale="1">
        <p:scale>
          <a:sx n="61" d="100"/>
          <a:sy n="61" d="100"/>
        </p:scale>
        <p:origin x="16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9624C-DC1B-4B97-83B5-700A24A09B65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5630F-70EA-4E1A-AC77-F60F41DC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ATLAS Phase 1 NSW</a:t>
            </a:r>
            <a:r>
              <a:rPr lang="zh-CN" altLang="zh-CN" dirty="0" smtClean="0"/>
              <a:t>触发升级，将研制空间分辨率更为精确的新型</a:t>
            </a:r>
            <a:r>
              <a:rPr lang="en-US" altLang="zh-CN" dirty="0" err="1" smtClean="0"/>
              <a:t>sTGC</a:t>
            </a:r>
            <a:r>
              <a:rPr lang="zh-CN" altLang="zh-CN" dirty="0" smtClean="0"/>
              <a:t>探测器，并采用</a:t>
            </a:r>
            <a:r>
              <a:rPr lang="en-US" altLang="zh-CN" dirty="0" smtClean="0"/>
              <a:t>L0</a:t>
            </a:r>
            <a:r>
              <a:rPr lang="zh-CN" altLang="zh-CN" dirty="0" smtClean="0"/>
              <a:t>级触发</a:t>
            </a:r>
            <a:r>
              <a:rPr lang="en-US" altLang="zh-CN" dirty="0" smtClean="0"/>
              <a:t>Pad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 L1</a:t>
            </a:r>
            <a:r>
              <a:rPr lang="zh-CN" altLang="zh-CN" dirty="0" smtClean="0"/>
              <a:t>级触发</a:t>
            </a:r>
            <a:r>
              <a:rPr lang="en-US" altLang="zh-CN" dirty="0" smtClean="0"/>
              <a:t>Strip+</a:t>
            </a:r>
            <a:r>
              <a:rPr lang="zh-CN" altLang="en-US" dirty="0" smtClean="0"/>
              <a:t>，和</a:t>
            </a:r>
            <a:r>
              <a:rPr lang="zh-CN" altLang="zh-CN" dirty="0" smtClean="0"/>
              <a:t>离线径迹重建精确定位的三维读出结构。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该</a:t>
            </a:r>
            <a:r>
              <a:rPr lang="zh-CN" altLang="zh-CN" dirty="0" smtClean="0"/>
              <a:t>图为</a:t>
            </a:r>
            <a:r>
              <a:rPr lang="en-US" altLang="zh-CN" dirty="0" smtClean="0"/>
              <a:t>NSW</a:t>
            </a:r>
            <a:r>
              <a:rPr lang="zh-CN" altLang="zh-CN" dirty="0" smtClean="0"/>
              <a:t>探测器架构，右图为一个探测器模块的刨面图，前后为</a:t>
            </a:r>
            <a:r>
              <a:rPr lang="en-US" altLang="zh-CN" dirty="0" smtClean="0"/>
              <a:t>4+4</a:t>
            </a:r>
            <a:r>
              <a:rPr lang="zh-CN" altLang="zh-CN" dirty="0" smtClean="0"/>
              <a:t>层</a:t>
            </a:r>
            <a:r>
              <a:rPr lang="en-US" altLang="zh-CN" dirty="0" err="1" smtClean="0"/>
              <a:t>sTGC</a:t>
            </a:r>
            <a:r>
              <a:rPr lang="zh-CN" altLang="zh-CN" dirty="0" smtClean="0"/>
              <a:t>触发探测器，中间为</a:t>
            </a:r>
            <a:r>
              <a:rPr lang="en-US" altLang="zh-CN" dirty="0" err="1" smtClean="0"/>
              <a:t>Micomegas</a:t>
            </a:r>
            <a:r>
              <a:rPr lang="zh-CN" altLang="zh-CN" dirty="0" smtClean="0"/>
              <a:t>径迹探测器。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630F-70EA-4E1A-AC77-F60F41DC47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957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630F-70EA-4E1A-AC77-F60F41DC47D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48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630F-70EA-4E1A-AC77-F60F41DC47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40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630F-70EA-4E1A-AC77-F60F41DC47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4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630F-70EA-4E1A-AC77-F60F41DC47D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09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630F-70EA-4E1A-AC77-F60F41DC47D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53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630F-70EA-4E1A-AC77-F60F41DC47D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16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630F-70EA-4E1A-AC77-F60F41DC47D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94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630F-70EA-4E1A-AC77-F60F41DC47D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370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630F-70EA-4E1A-AC77-F60F41DC47D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1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B8-B46D-42E8-B75B-71B87A20A2D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A93-0AE7-4F9C-972A-0BEC1039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82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B8-B46D-42E8-B75B-71B87A20A2D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A93-0AE7-4F9C-972A-0BEC1039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39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B8-B46D-42E8-B75B-71B87A20A2D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A93-0AE7-4F9C-972A-0BEC1039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17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B8-B46D-42E8-B75B-71B87A20A2D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A93-0AE7-4F9C-972A-0BEC1039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9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B8-B46D-42E8-B75B-71B87A20A2D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A93-0AE7-4F9C-972A-0BEC1039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09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B8-B46D-42E8-B75B-71B87A20A2D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A93-0AE7-4F9C-972A-0BEC1039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38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B8-B46D-42E8-B75B-71B87A20A2D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A93-0AE7-4F9C-972A-0BEC1039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8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B8-B46D-42E8-B75B-71B87A20A2D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A93-0AE7-4F9C-972A-0BEC1039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31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B8-B46D-42E8-B75B-71B87A20A2D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A93-0AE7-4F9C-972A-0BEC1039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0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B8-B46D-42E8-B75B-71B87A20A2D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A93-0AE7-4F9C-972A-0BEC1039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30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B8-B46D-42E8-B75B-71B87A20A2D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BA93-0AE7-4F9C-972A-0BEC1039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35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01B8-B46D-42E8-B75B-71B87A20A2D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DBA93-0AE7-4F9C-972A-0BEC1039C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26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62740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BS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结构的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ATLAS </a:t>
            </a:r>
            <a:r>
              <a:rPr lang="en-US" altLang="zh-CN" sz="4400" dirty="0" err="1">
                <a:latin typeface="黑体" panose="02010609060101010101" pitchFamily="49" charset="-122"/>
                <a:ea typeface="黑体" panose="02010609060101010101" pitchFamily="49" charset="-122"/>
              </a:rPr>
              <a:t>sTGC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FEB</a:t>
            </a:r>
            <a:b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器件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管理数据库的设计与</a:t>
            </a: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实现</a:t>
            </a:r>
            <a: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100" dirty="0" smtClean="0"/>
              <a:t>报告人</a:t>
            </a:r>
            <a:r>
              <a:rPr lang="zh-CN" altLang="en-US" sz="3100" dirty="0"/>
              <a:t>：耿天如</a:t>
            </a:r>
            <a:r>
              <a:rPr lang="zh-CN" altLang="en-US" sz="4400" dirty="0"/>
              <a:t/>
            </a:r>
            <a:br>
              <a:rPr lang="zh-CN" altLang="en-US" sz="4400" dirty="0"/>
            </a:b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5451521"/>
            <a:ext cx="6858000" cy="969962"/>
          </a:xfrm>
        </p:spPr>
        <p:txBody>
          <a:bodyPr/>
          <a:lstStyle/>
          <a:p>
            <a:r>
              <a:rPr lang="zh-CN" altLang="en-US" dirty="0" smtClean="0"/>
              <a:t>核探测与核电子学国家重点实验室</a:t>
            </a:r>
            <a:endParaRPr lang="en-US" altLang="zh-CN" dirty="0" smtClean="0"/>
          </a:p>
          <a:p>
            <a:r>
              <a:rPr lang="zh-CN" altLang="en-US" dirty="0" smtClean="0"/>
              <a:t>中国科学技术大学核科学技术学院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490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91737" y="156755"/>
            <a:ext cx="64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编写代码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1" y="1122765"/>
            <a:ext cx="3924109" cy="5735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41822" y="1848333"/>
            <a:ext cx="268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主配置文件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41822" y="2731407"/>
            <a:ext cx="268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路由文件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41822" y="3611285"/>
            <a:ext cx="268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网络通信接口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41822" y="4491163"/>
            <a:ext cx="268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文件们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41822" y="5371041"/>
            <a:ext cx="358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Django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管理主程序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/>
          <p:cNvCxnSpPr>
            <a:endCxn id="6" idx="1"/>
          </p:cNvCxnSpPr>
          <p:nvPr/>
        </p:nvCxnSpPr>
        <p:spPr>
          <a:xfrm flipV="1">
            <a:off x="3522617" y="2109943"/>
            <a:ext cx="1319205" cy="1008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endCxn id="7" idx="1"/>
          </p:cNvCxnSpPr>
          <p:nvPr/>
        </p:nvCxnSpPr>
        <p:spPr>
          <a:xfrm flipV="1">
            <a:off x="3177915" y="2993017"/>
            <a:ext cx="1663907" cy="112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8" idx="1"/>
          </p:cNvCxnSpPr>
          <p:nvPr/>
        </p:nvCxnSpPr>
        <p:spPr>
          <a:xfrm flipV="1">
            <a:off x="3177915" y="3872895"/>
            <a:ext cx="1663907" cy="1141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9" idx="1"/>
          </p:cNvCxnSpPr>
          <p:nvPr/>
        </p:nvCxnSpPr>
        <p:spPr>
          <a:xfrm flipV="1">
            <a:off x="3013023" y="4752773"/>
            <a:ext cx="1828799" cy="879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endCxn id="10" idx="1"/>
          </p:cNvCxnSpPr>
          <p:nvPr/>
        </p:nvCxnSpPr>
        <p:spPr>
          <a:xfrm flipV="1">
            <a:off x="3177915" y="5632651"/>
            <a:ext cx="1663907" cy="103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91737" y="156755"/>
            <a:ext cx="64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服务器配置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2082" y="2029216"/>
            <a:ext cx="71398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uwsgi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来部署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Django</a:t>
            </a: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supervisor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来管理进程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Nginx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65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91737" y="156755"/>
            <a:ext cx="64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数据库的应用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719"/>
            <a:ext cx="9144000" cy="43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91737" y="156755"/>
            <a:ext cx="64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总结与展望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3481" y="1617785"/>
            <a:ext cx="7968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◎</a:t>
            </a:r>
            <a:r>
              <a:rPr lang="zh-CN" altLang="en-US" sz="2800" dirty="0" smtClean="0">
                <a:solidFill>
                  <a:srgbClr val="003399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本数据库现已经在实验室小范围内应用，除存储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ATLAS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项目相关的器件信息之外，也可存储实验室其他项目的器件信息。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◎</a:t>
            </a:r>
            <a:r>
              <a:rPr lang="zh-CN" altLang="en-US" sz="2800" dirty="0" smtClean="0">
                <a:solidFill>
                  <a:srgbClr val="003399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鉴于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ATLAS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是一个大型国际合作项目，且升级过程中除器件外还有更多的测试数据需要储存，因此也正在与其他几个单位合作开发基于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Oracle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的功能更强大的数据库，以实现合作组之间的信息交流。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77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595034" y="3077284"/>
            <a:ext cx="59539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  <a:endParaRPr lang="zh-CN" alt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6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39783" y="165463"/>
            <a:ext cx="64617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内容摘要</a:t>
            </a:r>
            <a:endParaRPr lang="en-US" altLang="zh-CN" sz="4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571897" y="1592418"/>
            <a:ext cx="6000206" cy="424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◎</a:t>
            </a:r>
            <a:r>
              <a:rPr lang="zh-CN" altLang="en-US" sz="2800" dirty="0" smtClean="0">
                <a:solidFill>
                  <a:srgbClr val="003399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背景介绍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◎</a:t>
            </a:r>
            <a:r>
              <a:rPr lang="zh-CN" altLang="en-US" sz="2800" dirty="0" smtClean="0">
                <a:solidFill>
                  <a:srgbClr val="003399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数据库表结构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◎</a:t>
            </a:r>
            <a:r>
              <a:rPr lang="zh-CN" altLang="en-US" sz="2800" dirty="0" smtClean="0">
                <a:solidFill>
                  <a:srgbClr val="003399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数据库的开发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◎</a:t>
            </a:r>
            <a:r>
              <a:rPr lang="zh-CN" altLang="en-US" sz="2800" dirty="0" smtClean="0">
                <a:solidFill>
                  <a:srgbClr val="003399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数据库的应用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◎</a:t>
            </a:r>
            <a:r>
              <a:rPr lang="zh-CN" altLang="en-US" sz="2800" dirty="0" smtClean="0">
                <a:solidFill>
                  <a:srgbClr val="003399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总结与展望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30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91737" y="156755"/>
            <a:ext cx="64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——ATLAS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at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b="6577"/>
          <a:stretch>
            <a:fillRect/>
          </a:stretch>
        </p:blipFill>
        <p:spPr bwMode="auto">
          <a:xfrm>
            <a:off x="381000" y="1092200"/>
            <a:ext cx="8229600" cy="5743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1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150"/>
            <a:ext cx="4754563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1217613"/>
            <a:ext cx="2871787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91737" y="156755"/>
            <a:ext cx="64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40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sTGC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191000" y="5564188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Calibri" panose="020F0502020204030204" pitchFamily="34" charset="0"/>
              </a:rPr>
              <a:t>Offline Track Detector </a:t>
            </a:r>
            <a:r>
              <a:rPr lang="zh-CN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CN" sz="20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Micromegas</a:t>
            </a:r>
            <a:endParaRPr lang="zh-CN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191000" y="6016625"/>
            <a:ext cx="441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latin typeface="Calibri" panose="020F0502020204030204" pitchFamily="34" charset="0"/>
                <a:cs typeface="Times New Roman" pitchFamily="18" charset="0"/>
              </a:rPr>
              <a:t>Online Trigger Detector</a:t>
            </a:r>
            <a:r>
              <a:rPr lang="zh-CN" altLang="en-US" sz="2800" b="1" dirty="0">
                <a:latin typeface="Calibri" panose="020F0502020204030204" pitchFamily="34" charset="0"/>
                <a:cs typeface="Times New Roman" pitchFamily="18" charset="0"/>
              </a:rPr>
              <a:t>：</a:t>
            </a:r>
            <a:r>
              <a:rPr lang="en-US" altLang="zh-CN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sTGC</a:t>
            </a:r>
            <a:endParaRPr lang="en-US" altLang="zh-CN" sz="24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91737" y="156755"/>
            <a:ext cx="64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——FEB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5181600"/>
            <a:ext cx="3563938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50292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478213"/>
            <a:ext cx="50355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505200"/>
            <a:ext cx="353218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91737" y="1352811"/>
            <a:ext cx="86220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雏形板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，基于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VMM2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设计，用于对</a:t>
            </a:r>
            <a:r>
              <a:rPr lang="en-US" altLang="zh-CN"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sTGC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VMM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进行功能测试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91737" y="2424093"/>
            <a:ext cx="852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之后的版本中将用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ROC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芯片取代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，并增加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SCA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芯片。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63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91737" y="156755"/>
            <a:ext cx="64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——Django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5" y="1393234"/>
            <a:ext cx="4937760" cy="4937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62390" y="1876955"/>
            <a:ext cx="2943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Django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是一个开放源代码的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应用框架，由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写成。采用了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MVC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（模型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model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－视图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view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－控制器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controller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框架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00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91737" y="156755"/>
            <a:ext cx="64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表结构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器件信息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11316"/>
              </p:ext>
            </p:extLst>
          </p:nvPr>
        </p:nvGraphicFramePr>
        <p:xfrm>
          <a:off x="400832" y="1966588"/>
          <a:ext cx="8379913" cy="4271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887"/>
                <a:gridCol w="1404685"/>
                <a:gridCol w="1869567"/>
                <a:gridCol w="1701887"/>
                <a:gridCol w="1701887"/>
              </a:tblGrid>
              <a:tr h="516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列名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数据类型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长度</a:t>
                      </a:r>
                      <a:r>
                        <a:rPr lang="en-US" sz="1800" kern="0">
                          <a:effectLst/>
                        </a:rPr>
                        <a:t>/B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可否为空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注释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</a:tr>
              <a:tr h="55146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DEV_NAME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VARCHAR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20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not NULL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器件名称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</a:tr>
              <a:tr h="55146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DEV_ID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VARCHAR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not NULL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编号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</a:tr>
              <a:tr h="55146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DEV_TYPE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VARCHAR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10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not NULL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类别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</a:tr>
              <a:tr h="52176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DEV_NUM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INT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not NULL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数量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</a:tr>
              <a:tr h="55146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DEV_FAC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VARCHAR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20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not NULL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生产厂家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</a:tr>
              <a:tr h="47566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DEV_PRICE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MONEY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8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not NULL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单价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</a:tr>
              <a:tr h="55146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DEV_LOC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VARCHAR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20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not NULL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存放位置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1313" marR="111313" marT="0" marB="0" anchor="b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620022" y="1340285"/>
            <a:ext cx="473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器件信息表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3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75460"/>
              </p:ext>
            </p:extLst>
          </p:nvPr>
        </p:nvGraphicFramePr>
        <p:xfrm>
          <a:off x="413359" y="1876811"/>
          <a:ext cx="8404964" cy="4657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101"/>
                <a:gridCol w="1934811"/>
                <a:gridCol w="997574"/>
                <a:gridCol w="2138953"/>
                <a:gridCol w="1704525"/>
              </a:tblGrid>
              <a:tr h="500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 dirty="0">
                          <a:effectLst/>
                        </a:rPr>
                        <a:t>列名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数据类型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 dirty="0">
                          <a:effectLst/>
                        </a:rPr>
                        <a:t>长度</a:t>
                      </a:r>
                      <a:r>
                        <a:rPr lang="en-US" sz="1900" kern="0" dirty="0">
                          <a:effectLst/>
                        </a:rPr>
                        <a:t>/B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可否为空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注释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</a:tr>
              <a:tr h="52740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DEV_NAME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VARCHAR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not NULL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器件名称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</a:tr>
              <a:tr h="419772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DEV_ID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VARCHAR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not NULL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编号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</a:tr>
              <a:tr h="467591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DEV_TYPE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VARCHAR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not NULL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类别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</a:tr>
              <a:tr h="431622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DEV_NUM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INT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not NULL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数量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</a:tr>
              <a:tr h="431622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DEV_FAC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VARCHAR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not NULL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生产厂家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</a:tr>
              <a:tr h="443612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DEV_PRICE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MONEY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not NULL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单价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</a:tr>
              <a:tr h="443612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DEV_LOC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VARCHAR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not NULL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存放位置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</a:tr>
              <a:tr h="443612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DEV_DATE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DATE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not NULL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入库日期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</a:tr>
              <a:tr h="52740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USER_NAME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VARCHAR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not NULL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 dirty="0">
                          <a:effectLst/>
                        </a:rPr>
                        <a:t>用户名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8781" marR="118781" marT="0" marB="0" anchor="b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522617" y="1215025"/>
            <a:ext cx="473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入库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1737" y="146317"/>
            <a:ext cx="64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表结构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入库信息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8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内页副本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6502"/>
              </p:ext>
            </p:extLst>
          </p:nvPr>
        </p:nvGraphicFramePr>
        <p:xfrm>
          <a:off x="291737" y="1941534"/>
          <a:ext cx="8476482" cy="4409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028"/>
                <a:gridCol w="1869126"/>
                <a:gridCol w="1156161"/>
                <a:gridCol w="2013139"/>
                <a:gridCol w="1719028"/>
              </a:tblGrid>
              <a:tr h="440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 dirty="0">
                          <a:effectLst/>
                        </a:rPr>
                        <a:t>列名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数据类型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长度</a:t>
                      </a:r>
                      <a:r>
                        <a:rPr lang="en-US" sz="1900" kern="0">
                          <a:effectLst/>
                        </a:rPr>
                        <a:t>/B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可否为空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注释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</a:tr>
              <a:tr h="44041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DEV_NAME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VARCHAR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 smtClean="0">
                          <a:effectLst/>
                        </a:rPr>
                        <a:t>    20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 smtClean="0">
                          <a:effectLst/>
                        </a:rPr>
                        <a:t>    not </a:t>
                      </a:r>
                      <a:r>
                        <a:rPr lang="en-US" sz="1700" kern="100" dirty="0">
                          <a:effectLst/>
                        </a:rPr>
                        <a:t>NULL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器件名称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</a:tr>
              <a:tr h="44041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DEV_ID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VARCHAR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not NULL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编号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</a:tr>
              <a:tr h="44041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DEV_TYPE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VARCHAR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10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not NULL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类别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</a:tr>
              <a:tr h="44041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DEV_NUM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INT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not NULL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数量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</a:tr>
              <a:tr h="44041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DEV_FAC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VARCHAR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not NULL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生产厂家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</a:tr>
              <a:tr h="44041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DEV_PRICE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MONEY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8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not NULL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>
                          <a:effectLst/>
                        </a:rPr>
                        <a:t>单价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</a:tr>
              <a:tr h="44041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DEV_LOC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VARCHAR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20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not NULL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 dirty="0">
                          <a:effectLst/>
                        </a:rPr>
                        <a:t>存放位置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</a:tr>
              <a:tr h="44041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DEV_DATE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DATE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8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not NULL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 dirty="0">
                          <a:effectLst/>
                        </a:rPr>
                        <a:t>出库日期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</a:tr>
              <a:tr h="44539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USER_NAME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VARCHAR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6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not NULL</a:t>
                      </a:r>
                      <a:endParaRPr lang="zh-CN" sz="1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kern="0" dirty="0">
                          <a:effectLst/>
                        </a:rPr>
                        <a:t>用户名</a:t>
                      </a:r>
                      <a:endParaRPr lang="zh-CN" sz="17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635" marR="117635" marT="0" marB="0" anchor="b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522617" y="1215025"/>
            <a:ext cx="473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出库信息表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1737" y="156755"/>
            <a:ext cx="64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表结构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出库信息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07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1752</TotalTime>
  <Words>569</Words>
  <Application>Microsoft Office PowerPoint</Application>
  <PresentationFormat>全屏显示(4:3)</PresentationFormat>
  <Paragraphs>195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黑体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基于BS结构的ATLAS sTGC FEB 器件管理数据库的设计与实现  报告人：耿天如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基于BS结构的ATLAS sTGC FEB器件管理数据库的设计与实现  报告人：耿天如 </dc:title>
  <dc:creator>Skyller</dc:creator>
  <cp:lastModifiedBy>Skyller</cp:lastModifiedBy>
  <cp:revision>24</cp:revision>
  <dcterms:created xsi:type="dcterms:W3CDTF">2017-06-30T07:44:37Z</dcterms:created>
  <dcterms:modified xsi:type="dcterms:W3CDTF">2017-07-03T06:36:16Z</dcterms:modified>
</cp:coreProperties>
</file>