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25"/>
  </p:notesMasterIdLst>
  <p:sldIdLst>
    <p:sldId id="264" r:id="rId3"/>
    <p:sldId id="257" r:id="rId4"/>
    <p:sldId id="258" r:id="rId5"/>
    <p:sldId id="268" r:id="rId6"/>
    <p:sldId id="285" r:id="rId7"/>
    <p:sldId id="292" r:id="rId8"/>
    <p:sldId id="288" r:id="rId9"/>
    <p:sldId id="291" r:id="rId10"/>
    <p:sldId id="290" r:id="rId11"/>
    <p:sldId id="259" r:id="rId12"/>
    <p:sldId id="266" r:id="rId13"/>
    <p:sldId id="289" r:id="rId14"/>
    <p:sldId id="267" r:id="rId15"/>
    <p:sldId id="260" r:id="rId16"/>
    <p:sldId id="271" r:id="rId17"/>
    <p:sldId id="272" r:id="rId18"/>
    <p:sldId id="287" r:id="rId19"/>
    <p:sldId id="274" r:id="rId20"/>
    <p:sldId id="261" r:id="rId21"/>
    <p:sldId id="280" r:id="rId22"/>
    <p:sldId id="265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7E5F91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3692"/>
  </p:normalViewPr>
  <p:slideViewPr>
    <p:cSldViewPr snapToGrid="0" snapToObjects="1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8B3B1-6DA3-4870-85E5-25D8177A27B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B08F93-EE16-452F-B0B4-DB0AF7FE3F21}">
      <dgm:prSet phldrT="[文本]" custT="1"/>
      <dgm:spPr/>
      <dgm:t>
        <a:bodyPr/>
        <a:lstStyle/>
        <a:p>
          <a:r>
            <a:rPr lang="zh-CN" altLang="en-US" sz="1800" dirty="0"/>
            <a:t>存储引擎</a:t>
          </a:r>
          <a:endParaRPr lang="en-US" altLang="zh-CN" sz="1800" dirty="0"/>
        </a:p>
        <a:p>
          <a:r>
            <a:rPr lang="zh-CN" altLang="en-US" sz="1800" dirty="0"/>
            <a:t>解析配置文件</a:t>
          </a:r>
          <a:endParaRPr lang="en-US" altLang="zh-CN" sz="1800" dirty="0"/>
        </a:p>
      </dgm:t>
    </dgm:pt>
    <dgm:pt modelId="{EA8668BF-B01A-4D1F-B523-7BE54EEC733B}" type="parTrans" cxnId="{F704F7CE-57FC-4731-8C99-CAF8A906C3DD}">
      <dgm:prSet/>
      <dgm:spPr/>
      <dgm:t>
        <a:bodyPr/>
        <a:lstStyle/>
        <a:p>
          <a:endParaRPr lang="zh-CN" altLang="en-US"/>
        </a:p>
      </dgm:t>
    </dgm:pt>
    <dgm:pt modelId="{2A041FB8-24D0-4CDB-A197-5A3E3CFA96F4}" type="sibTrans" cxnId="{F704F7CE-57FC-4731-8C99-CAF8A906C3DD}">
      <dgm:prSet/>
      <dgm:spPr/>
      <dgm:t>
        <a:bodyPr/>
        <a:lstStyle/>
        <a:p>
          <a:endParaRPr lang="zh-CN" altLang="en-US"/>
        </a:p>
      </dgm:t>
    </dgm:pt>
    <dgm:pt modelId="{4FE0B322-8207-4162-ABA1-5584039D7178}">
      <dgm:prSet phldrT="[文本]" custT="1"/>
      <dgm:spPr/>
      <dgm:t>
        <a:bodyPr/>
        <a:lstStyle/>
        <a:p>
          <a:r>
            <a:rPr lang="zh-CN" altLang="en-US" sz="1800" dirty="0"/>
            <a:t>采集线程</a:t>
          </a:r>
        </a:p>
      </dgm:t>
    </dgm:pt>
    <dgm:pt modelId="{B535B940-F7C9-4FA4-9F51-DC5F64AF2FF9}" type="parTrans" cxnId="{CEFE8141-FF22-48EF-8FB9-F30B448C594F}">
      <dgm:prSet/>
      <dgm:spPr/>
      <dgm:t>
        <a:bodyPr/>
        <a:lstStyle/>
        <a:p>
          <a:endParaRPr lang="zh-CN" altLang="en-US"/>
        </a:p>
      </dgm:t>
    </dgm:pt>
    <dgm:pt modelId="{77870550-1368-45B3-AC4E-4A84F5C43630}" type="sibTrans" cxnId="{CEFE8141-FF22-48EF-8FB9-F30B448C594F}">
      <dgm:prSet/>
      <dgm:spPr/>
      <dgm:t>
        <a:bodyPr/>
        <a:lstStyle/>
        <a:p>
          <a:endParaRPr lang="zh-CN" altLang="en-US"/>
        </a:p>
      </dgm:t>
    </dgm:pt>
    <dgm:pt modelId="{6AEA8E78-6ED5-4591-8CC9-03F05FE4D11A}">
      <dgm:prSet phldrT="[文本]" custT="1"/>
      <dgm:spPr/>
      <dgm:t>
        <a:bodyPr/>
        <a:lstStyle/>
        <a:p>
          <a:r>
            <a:rPr lang="zh-CN" altLang="en-US" sz="1800" dirty="0"/>
            <a:t>写入线程</a:t>
          </a:r>
        </a:p>
      </dgm:t>
    </dgm:pt>
    <dgm:pt modelId="{6BF17595-37DD-4702-A6AC-07630414FE8F}" type="parTrans" cxnId="{CCDC1CE7-B054-44E1-A9F7-06705226A069}">
      <dgm:prSet/>
      <dgm:spPr/>
      <dgm:t>
        <a:bodyPr/>
        <a:lstStyle/>
        <a:p>
          <a:endParaRPr lang="zh-CN" altLang="en-US"/>
        </a:p>
      </dgm:t>
    </dgm:pt>
    <dgm:pt modelId="{8D46EED4-7B23-4ED1-9D1A-2A5DC02B9C5B}" type="sibTrans" cxnId="{CCDC1CE7-B054-44E1-A9F7-06705226A069}">
      <dgm:prSet/>
      <dgm:spPr/>
      <dgm:t>
        <a:bodyPr/>
        <a:lstStyle/>
        <a:p>
          <a:endParaRPr lang="zh-CN" altLang="en-US"/>
        </a:p>
      </dgm:t>
    </dgm:pt>
    <dgm:pt modelId="{3021B289-BEB1-4F48-B0F3-0FA82548300F}">
      <dgm:prSet custT="1"/>
      <dgm:spPr/>
      <dgm:t>
        <a:bodyPr/>
        <a:lstStyle/>
        <a:p>
          <a:r>
            <a:rPr lang="zh-CN" altLang="en-US" sz="1800" dirty="0"/>
            <a:t>动态调整线程挂起时间，循环调用采数函数</a:t>
          </a:r>
        </a:p>
      </dgm:t>
    </dgm:pt>
    <dgm:pt modelId="{832B369D-EBD3-4B73-BA83-1CA388350F88}" type="parTrans" cxnId="{426D1FE4-18F5-4E86-8B20-0A0676E28D9B}">
      <dgm:prSet/>
      <dgm:spPr/>
      <dgm:t>
        <a:bodyPr/>
        <a:lstStyle/>
        <a:p>
          <a:endParaRPr lang="zh-CN" altLang="en-US"/>
        </a:p>
      </dgm:t>
    </dgm:pt>
    <dgm:pt modelId="{3F183E12-CD35-41F9-BAD6-26E770D2691A}" type="sibTrans" cxnId="{426D1FE4-18F5-4E86-8B20-0A0676E28D9B}">
      <dgm:prSet/>
      <dgm:spPr/>
      <dgm:t>
        <a:bodyPr/>
        <a:lstStyle/>
        <a:p>
          <a:endParaRPr lang="zh-CN" altLang="en-US"/>
        </a:p>
      </dgm:t>
    </dgm:pt>
    <dgm:pt modelId="{D06898AF-C05E-4CE5-8D84-985698883312}">
      <dgm:prSet custT="1"/>
      <dgm:spPr/>
      <dgm:t>
        <a:bodyPr/>
        <a:lstStyle/>
        <a:p>
          <a:r>
            <a:rPr lang="zh-CN" altLang="en-US" sz="1800" dirty="0"/>
            <a:t>两个缓冲区交替暂存数据</a:t>
          </a:r>
        </a:p>
      </dgm:t>
    </dgm:pt>
    <dgm:pt modelId="{68764DB1-E541-44B2-AE13-95240BA518D7}" type="parTrans" cxnId="{110B65E2-29FA-4238-B83B-0342D42495E9}">
      <dgm:prSet/>
      <dgm:spPr/>
      <dgm:t>
        <a:bodyPr/>
        <a:lstStyle/>
        <a:p>
          <a:endParaRPr lang="zh-CN" altLang="en-US"/>
        </a:p>
      </dgm:t>
    </dgm:pt>
    <dgm:pt modelId="{BB4312C3-B2E4-40E0-8F64-800ECD29E29C}" type="sibTrans" cxnId="{110B65E2-29FA-4238-B83B-0342D42495E9}">
      <dgm:prSet/>
      <dgm:spPr/>
      <dgm:t>
        <a:bodyPr/>
        <a:lstStyle/>
        <a:p>
          <a:endParaRPr lang="zh-CN" altLang="en-US"/>
        </a:p>
      </dgm:t>
    </dgm:pt>
    <dgm:pt modelId="{C1ACAE06-EDE2-4907-AE04-95A7CE312E10}">
      <dgm:prSet custT="1"/>
      <dgm:spPr/>
      <dgm:t>
        <a:bodyPr/>
        <a:lstStyle/>
        <a:p>
          <a:r>
            <a:rPr lang="zh-CN" altLang="en-US" sz="1800" dirty="0"/>
            <a:t>数据转换</a:t>
          </a:r>
          <a:endParaRPr lang="en-US" altLang="zh-CN" sz="1800" dirty="0"/>
        </a:p>
        <a:p>
          <a:r>
            <a:rPr lang="en-US" altLang="zh-CN" sz="1800" dirty="0"/>
            <a:t>BSON</a:t>
          </a:r>
          <a:r>
            <a:rPr lang="zh-CN" altLang="en-US" sz="1800" dirty="0"/>
            <a:t>格式</a:t>
          </a:r>
        </a:p>
      </dgm:t>
    </dgm:pt>
    <dgm:pt modelId="{BDCC8A4E-B88D-4A4A-8BDE-4DB8699474CD}" type="parTrans" cxnId="{E879BE6D-64C4-4EEF-990E-3702AE9E782F}">
      <dgm:prSet/>
      <dgm:spPr/>
      <dgm:t>
        <a:bodyPr/>
        <a:lstStyle/>
        <a:p>
          <a:endParaRPr lang="zh-CN" altLang="en-US"/>
        </a:p>
      </dgm:t>
    </dgm:pt>
    <dgm:pt modelId="{9420A18B-2622-49E6-A22D-DD2A84CCD0F9}" type="sibTrans" cxnId="{E879BE6D-64C4-4EEF-990E-3702AE9E782F}">
      <dgm:prSet/>
      <dgm:spPr/>
      <dgm:t>
        <a:bodyPr/>
        <a:lstStyle/>
        <a:p>
          <a:endParaRPr lang="zh-CN" altLang="en-US"/>
        </a:p>
      </dgm:t>
    </dgm:pt>
    <dgm:pt modelId="{B16769DD-65E6-483E-BB21-B2E0CA2BE129}">
      <dgm:prSet custT="1"/>
      <dgm:spPr/>
      <dgm:t>
        <a:bodyPr/>
        <a:lstStyle/>
        <a:p>
          <a:r>
            <a:rPr lang="zh-CN" altLang="en-US" sz="1800" dirty="0"/>
            <a:t>批量写入</a:t>
          </a:r>
          <a:r>
            <a:rPr lang="en-US" altLang="zh-CN" sz="1800" dirty="0" err="1"/>
            <a:t>MongoDB</a:t>
          </a:r>
          <a:r>
            <a:rPr lang="zh-CN" altLang="en-US" sz="1800" dirty="0"/>
            <a:t>建立索引</a:t>
          </a:r>
        </a:p>
      </dgm:t>
    </dgm:pt>
    <dgm:pt modelId="{C56FBF63-C155-454C-AC4E-27E10929BDFF}" type="parTrans" cxnId="{1099E3A5-C061-4618-A45C-67A5DFF6870D}">
      <dgm:prSet/>
      <dgm:spPr/>
      <dgm:t>
        <a:bodyPr/>
        <a:lstStyle/>
        <a:p>
          <a:endParaRPr lang="zh-CN" altLang="en-US"/>
        </a:p>
      </dgm:t>
    </dgm:pt>
    <dgm:pt modelId="{ACE9E67E-EF74-4212-94E7-BA38E06CAE08}" type="sibTrans" cxnId="{1099E3A5-C061-4618-A45C-67A5DFF6870D}">
      <dgm:prSet/>
      <dgm:spPr/>
      <dgm:t>
        <a:bodyPr/>
        <a:lstStyle/>
        <a:p>
          <a:endParaRPr lang="zh-CN" altLang="en-US"/>
        </a:p>
      </dgm:t>
    </dgm:pt>
    <dgm:pt modelId="{3A2B7E76-124F-4A15-8F42-39E0561582D2}" type="pres">
      <dgm:prSet presAssocID="{F628B3B1-6DA3-4870-85E5-25D8177A27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01F8A8-1567-43BE-8F70-2001D01F9FE7}" type="pres">
      <dgm:prSet presAssocID="{F628B3B1-6DA3-4870-85E5-25D8177A27B3}" presName="hierFlow" presStyleCnt="0"/>
      <dgm:spPr/>
    </dgm:pt>
    <dgm:pt modelId="{1039BB71-BA58-4422-811A-F345351A3005}" type="pres">
      <dgm:prSet presAssocID="{F628B3B1-6DA3-4870-85E5-25D8177A27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5C277E-EC24-4814-9DA3-544FA755BD75}" type="pres">
      <dgm:prSet presAssocID="{4FB08F93-EE16-452F-B0B4-DB0AF7FE3F21}" presName="Name14" presStyleCnt="0"/>
      <dgm:spPr/>
    </dgm:pt>
    <dgm:pt modelId="{7A2F3B7B-F40A-430A-A39A-56A7081D3B91}" type="pres">
      <dgm:prSet presAssocID="{4FB08F93-EE16-452F-B0B4-DB0AF7FE3F21}" presName="level1Shape" presStyleLbl="node0" presStyleIdx="0" presStyleCnt="1" custScaleY="102215">
        <dgm:presLayoutVars>
          <dgm:chPref val="3"/>
        </dgm:presLayoutVars>
      </dgm:prSet>
      <dgm:spPr/>
    </dgm:pt>
    <dgm:pt modelId="{27E95BFF-590F-427A-82BA-27AD0C03702C}" type="pres">
      <dgm:prSet presAssocID="{4FB08F93-EE16-452F-B0B4-DB0AF7FE3F21}" presName="hierChild2" presStyleCnt="0"/>
      <dgm:spPr/>
    </dgm:pt>
    <dgm:pt modelId="{157E5AD1-5D59-4544-A3C6-1921BC52D84E}" type="pres">
      <dgm:prSet presAssocID="{B535B940-F7C9-4FA4-9F51-DC5F64AF2FF9}" presName="Name19" presStyleLbl="parChTrans1D2" presStyleIdx="0" presStyleCnt="2"/>
      <dgm:spPr/>
    </dgm:pt>
    <dgm:pt modelId="{62465A7E-926E-4BAB-A592-2839370F9527}" type="pres">
      <dgm:prSet presAssocID="{4FE0B322-8207-4162-ABA1-5584039D7178}" presName="Name21" presStyleCnt="0"/>
      <dgm:spPr/>
    </dgm:pt>
    <dgm:pt modelId="{5C0E77F0-1571-4DA2-84C2-9A0D0F627AE2}" type="pres">
      <dgm:prSet presAssocID="{4FE0B322-8207-4162-ABA1-5584039D7178}" presName="level2Shape" presStyleLbl="node2" presStyleIdx="0" presStyleCnt="2"/>
      <dgm:spPr/>
    </dgm:pt>
    <dgm:pt modelId="{60814CA3-75EB-4A46-8FDD-F1CF70086995}" type="pres">
      <dgm:prSet presAssocID="{4FE0B322-8207-4162-ABA1-5584039D7178}" presName="hierChild3" presStyleCnt="0"/>
      <dgm:spPr/>
    </dgm:pt>
    <dgm:pt modelId="{C4B944A3-F151-44DD-9E1F-0C41A589BCD8}" type="pres">
      <dgm:prSet presAssocID="{832B369D-EBD3-4B73-BA83-1CA388350F88}" presName="Name19" presStyleLbl="parChTrans1D3" presStyleIdx="0" presStyleCnt="4"/>
      <dgm:spPr/>
    </dgm:pt>
    <dgm:pt modelId="{155ADEA4-D405-4D0C-A691-0A1F5A8A46E8}" type="pres">
      <dgm:prSet presAssocID="{3021B289-BEB1-4F48-B0F3-0FA82548300F}" presName="Name21" presStyleCnt="0"/>
      <dgm:spPr/>
    </dgm:pt>
    <dgm:pt modelId="{039C1DA0-CF9B-4E0A-A0DB-D29B0D758AB9}" type="pres">
      <dgm:prSet presAssocID="{3021B289-BEB1-4F48-B0F3-0FA82548300F}" presName="level2Shape" presStyleLbl="node3" presStyleIdx="0" presStyleCnt="4"/>
      <dgm:spPr/>
    </dgm:pt>
    <dgm:pt modelId="{6D7F1210-3804-4D0E-B6F7-887F1EC6CEFA}" type="pres">
      <dgm:prSet presAssocID="{3021B289-BEB1-4F48-B0F3-0FA82548300F}" presName="hierChild3" presStyleCnt="0"/>
      <dgm:spPr/>
    </dgm:pt>
    <dgm:pt modelId="{272FDC83-9D9A-4B00-8C97-06223BC93318}" type="pres">
      <dgm:prSet presAssocID="{68764DB1-E541-44B2-AE13-95240BA518D7}" presName="Name19" presStyleLbl="parChTrans1D3" presStyleIdx="1" presStyleCnt="4"/>
      <dgm:spPr/>
    </dgm:pt>
    <dgm:pt modelId="{DD6FA965-8D02-4DE2-9C17-9AF01A2E697E}" type="pres">
      <dgm:prSet presAssocID="{D06898AF-C05E-4CE5-8D84-985698883312}" presName="Name21" presStyleCnt="0"/>
      <dgm:spPr/>
    </dgm:pt>
    <dgm:pt modelId="{6033065F-12A3-4E61-841C-3BEF6797A4C1}" type="pres">
      <dgm:prSet presAssocID="{D06898AF-C05E-4CE5-8D84-985698883312}" presName="level2Shape" presStyleLbl="node3" presStyleIdx="1" presStyleCnt="4"/>
      <dgm:spPr/>
    </dgm:pt>
    <dgm:pt modelId="{E7B51B8C-5185-4CA1-90CB-3DF5E7F52B99}" type="pres">
      <dgm:prSet presAssocID="{D06898AF-C05E-4CE5-8D84-985698883312}" presName="hierChild3" presStyleCnt="0"/>
      <dgm:spPr/>
    </dgm:pt>
    <dgm:pt modelId="{D2EE9BFD-7D16-4825-BC46-F64B48896215}" type="pres">
      <dgm:prSet presAssocID="{6BF17595-37DD-4702-A6AC-07630414FE8F}" presName="Name19" presStyleLbl="parChTrans1D2" presStyleIdx="1" presStyleCnt="2"/>
      <dgm:spPr/>
    </dgm:pt>
    <dgm:pt modelId="{9004AFB4-BA82-41F2-A337-66E91B118E73}" type="pres">
      <dgm:prSet presAssocID="{6AEA8E78-6ED5-4591-8CC9-03F05FE4D11A}" presName="Name21" presStyleCnt="0"/>
      <dgm:spPr/>
    </dgm:pt>
    <dgm:pt modelId="{60A09202-559A-440C-A377-329FDAF8483A}" type="pres">
      <dgm:prSet presAssocID="{6AEA8E78-6ED5-4591-8CC9-03F05FE4D11A}" presName="level2Shape" presStyleLbl="node2" presStyleIdx="1" presStyleCnt="2"/>
      <dgm:spPr/>
    </dgm:pt>
    <dgm:pt modelId="{B9A398C2-959C-4927-AEEF-DA4109313060}" type="pres">
      <dgm:prSet presAssocID="{6AEA8E78-6ED5-4591-8CC9-03F05FE4D11A}" presName="hierChild3" presStyleCnt="0"/>
      <dgm:spPr/>
    </dgm:pt>
    <dgm:pt modelId="{025F8AA5-1426-4D63-BFA2-8042ABE880D8}" type="pres">
      <dgm:prSet presAssocID="{BDCC8A4E-B88D-4A4A-8BDE-4DB8699474CD}" presName="Name19" presStyleLbl="parChTrans1D3" presStyleIdx="2" presStyleCnt="4"/>
      <dgm:spPr/>
    </dgm:pt>
    <dgm:pt modelId="{ED1EE126-C105-4EEF-AFA9-B19BE5CDEA7C}" type="pres">
      <dgm:prSet presAssocID="{C1ACAE06-EDE2-4907-AE04-95A7CE312E10}" presName="Name21" presStyleCnt="0"/>
      <dgm:spPr/>
    </dgm:pt>
    <dgm:pt modelId="{1254AC90-01B9-4F8C-84C0-A291AF488321}" type="pres">
      <dgm:prSet presAssocID="{C1ACAE06-EDE2-4907-AE04-95A7CE312E10}" presName="level2Shape" presStyleLbl="node3" presStyleIdx="2" presStyleCnt="4"/>
      <dgm:spPr/>
    </dgm:pt>
    <dgm:pt modelId="{071AAE22-4385-4FE6-B97C-E2C866C6E0B2}" type="pres">
      <dgm:prSet presAssocID="{C1ACAE06-EDE2-4907-AE04-95A7CE312E10}" presName="hierChild3" presStyleCnt="0"/>
      <dgm:spPr/>
    </dgm:pt>
    <dgm:pt modelId="{73CC4616-EF8A-4A8F-BC66-C7AC4EC64CA5}" type="pres">
      <dgm:prSet presAssocID="{C56FBF63-C155-454C-AC4E-27E10929BDFF}" presName="Name19" presStyleLbl="parChTrans1D3" presStyleIdx="3" presStyleCnt="4"/>
      <dgm:spPr/>
    </dgm:pt>
    <dgm:pt modelId="{56B9F01A-BA85-41A1-A61F-6BE488509D64}" type="pres">
      <dgm:prSet presAssocID="{B16769DD-65E6-483E-BB21-B2E0CA2BE129}" presName="Name21" presStyleCnt="0"/>
      <dgm:spPr/>
    </dgm:pt>
    <dgm:pt modelId="{D956F3CD-FC05-48F3-A76F-936E96F6498E}" type="pres">
      <dgm:prSet presAssocID="{B16769DD-65E6-483E-BB21-B2E0CA2BE129}" presName="level2Shape" presStyleLbl="node3" presStyleIdx="3" presStyleCnt="4"/>
      <dgm:spPr/>
    </dgm:pt>
    <dgm:pt modelId="{665C4064-A29A-48BA-A6AD-425DD3E1AB7B}" type="pres">
      <dgm:prSet presAssocID="{B16769DD-65E6-483E-BB21-B2E0CA2BE129}" presName="hierChild3" presStyleCnt="0"/>
      <dgm:spPr/>
    </dgm:pt>
    <dgm:pt modelId="{4554170A-3E02-4682-8060-31DC06FD5A10}" type="pres">
      <dgm:prSet presAssocID="{F628B3B1-6DA3-4870-85E5-25D8177A27B3}" presName="bgShapesFlow" presStyleCnt="0"/>
      <dgm:spPr/>
    </dgm:pt>
  </dgm:ptLst>
  <dgm:cxnLst>
    <dgm:cxn modelId="{4C17FD01-B5B7-4E4F-9FD9-379F663D1E63}" type="presOf" srcId="{D06898AF-C05E-4CE5-8D84-985698883312}" destId="{6033065F-12A3-4E61-841C-3BEF6797A4C1}" srcOrd="0" destOrd="0" presId="urn:microsoft.com/office/officeart/2005/8/layout/hierarchy6"/>
    <dgm:cxn modelId="{C343A92C-EB60-4A4F-97A6-750D66681BB2}" type="presOf" srcId="{832B369D-EBD3-4B73-BA83-1CA388350F88}" destId="{C4B944A3-F151-44DD-9E1F-0C41A589BCD8}" srcOrd="0" destOrd="0" presId="urn:microsoft.com/office/officeart/2005/8/layout/hierarchy6"/>
    <dgm:cxn modelId="{39708736-A4D3-471F-B19A-E24AFE46C82B}" type="presOf" srcId="{BDCC8A4E-B88D-4A4A-8BDE-4DB8699474CD}" destId="{025F8AA5-1426-4D63-BFA2-8042ABE880D8}" srcOrd="0" destOrd="0" presId="urn:microsoft.com/office/officeart/2005/8/layout/hierarchy6"/>
    <dgm:cxn modelId="{1C380240-85CE-4F78-AD49-6166ACF220B9}" type="presOf" srcId="{4FE0B322-8207-4162-ABA1-5584039D7178}" destId="{5C0E77F0-1571-4DA2-84C2-9A0D0F627AE2}" srcOrd="0" destOrd="0" presId="urn:microsoft.com/office/officeart/2005/8/layout/hierarchy6"/>
    <dgm:cxn modelId="{CEFE8141-FF22-48EF-8FB9-F30B448C594F}" srcId="{4FB08F93-EE16-452F-B0B4-DB0AF7FE3F21}" destId="{4FE0B322-8207-4162-ABA1-5584039D7178}" srcOrd="0" destOrd="0" parTransId="{B535B940-F7C9-4FA4-9F51-DC5F64AF2FF9}" sibTransId="{77870550-1368-45B3-AC4E-4A84F5C43630}"/>
    <dgm:cxn modelId="{E879BE6D-64C4-4EEF-990E-3702AE9E782F}" srcId="{6AEA8E78-6ED5-4591-8CC9-03F05FE4D11A}" destId="{C1ACAE06-EDE2-4907-AE04-95A7CE312E10}" srcOrd="0" destOrd="0" parTransId="{BDCC8A4E-B88D-4A4A-8BDE-4DB8699474CD}" sibTransId="{9420A18B-2622-49E6-A22D-DD2A84CCD0F9}"/>
    <dgm:cxn modelId="{254FA87A-F420-4FD7-9C2D-295ABCD0CD44}" type="presOf" srcId="{B16769DD-65E6-483E-BB21-B2E0CA2BE129}" destId="{D956F3CD-FC05-48F3-A76F-936E96F6498E}" srcOrd="0" destOrd="0" presId="urn:microsoft.com/office/officeart/2005/8/layout/hierarchy6"/>
    <dgm:cxn modelId="{089DD48E-6431-4E32-B082-CFB88DC133BE}" type="presOf" srcId="{4FB08F93-EE16-452F-B0B4-DB0AF7FE3F21}" destId="{7A2F3B7B-F40A-430A-A39A-56A7081D3B91}" srcOrd="0" destOrd="0" presId="urn:microsoft.com/office/officeart/2005/8/layout/hierarchy6"/>
    <dgm:cxn modelId="{E568AE92-2BE8-43AC-B21A-2A0A29870B9D}" type="presOf" srcId="{C56FBF63-C155-454C-AC4E-27E10929BDFF}" destId="{73CC4616-EF8A-4A8F-BC66-C7AC4EC64CA5}" srcOrd="0" destOrd="0" presId="urn:microsoft.com/office/officeart/2005/8/layout/hierarchy6"/>
    <dgm:cxn modelId="{918BD992-F988-4A5E-9844-5EE4A1666218}" type="presOf" srcId="{B535B940-F7C9-4FA4-9F51-DC5F64AF2FF9}" destId="{157E5AD1-5D59-4544-A3C6-1921BC52D84E}" srcOrd="0" destOrd="0" presId="urn:microsoft.com/office/officeart/2005/8/layout/hierarchy6"/>
    <dgm:cxn modelId="{1099E3A5-C061-4618-A45C-67A5DFF6870D}" srcId="{6AEA8E78-6ED5-4591-8CC9-03F05FE4D11A}" destId="{B16769DD-65E6-483E-BB21-B2E0CA2BE129}" srcOrd="1" destOrd="0" parTransId="{C56FBF63-C155-454C-AC4E-27E10929BDFF}" sibTransId="{ACE9E67E-EF74-4212-94E7-BA38E06CAE08}"/>
    <dgm:cxn modelId="{8C7B7FA7-076C-47E4-97C4-3864FE5A0CBA}" type="presOf" srcId="{C1ACAE06-EDE2-4907-AE04-95A7CE312E10}" destId="{1254AC90-01B9-4F8C-84C0-A291AF488321}" srcOrd="0" destOrd="0" presId="urn:microsoft.com/office/officeart/2005/8/layout/hierarchy6"/>
    <dgm:cxn modelId="{5B796CBF-6447-44ED-A0DB-74D86ADF5F13}" type="presOf" srcId="{6AEA8E78-6ED5-4591-8CC9-03F05FE4D11A}" destId="{60A09202-559A-440C-A377-329FDAF8483A}" srcOrd="0" destOrd="0" presId="urn:microsoft.com/office/officeart/2005/8/layout/hierarchy6"/>
    <dgm:cxn modelId="{F704F7CE-57FC-4731-8C99-CAF8A906C3DD}" srcId="{F628B3B1-6DA3-4870-85E5-25D8177A27B3}" destId="{4FB08F93-EE16-452F-B0B4-DB0AF7FE3F21}" srcOrd="0" destOrd="0" parTransId="{EA8668BF-B01A-4D1F-B523-7BE54EEC733B}" sibTransId="{2A041FB8-24D0-4CDB-A197-5A3E3CFA96F4}"/>
    <dgm:cxn modelId="{DE2A83CF-94CA-4392-9D4D-1D51EFCDC865}" type="presOf" srcId="{3021B289-BEB1-4F48-B0F3-0FA82548300F}" destId="{039C1DA0-CF9B-4E0A-A0DB-D29B0D758AB9}" srcOrd="0" destOrd="0" presId="urn:microsoft.com/office/officeart/2005/8/layout/hierarchy6"/>
    <dgm:cxn modelId="{1641A7D1-958C-4D42-BC74-9ED6851F11BB}" type="presOf" srcId="{68764DB1-E541-44B2-AE13-95240BA518D7}" destId="{272FDC83-9D9A-4B00-8C97-06223BC93318}" srcOrd="0" destOrd="0" presId="urn:microsoft.com/office/officeart/2005/8/layout/hierarchy6"/>
    <dgm:cxn modelId="{768343D6-ADB0-4378-886D-2605CE147810}" type="presOf" srcId="{F628B3B1-6DA3-4870-85E5-25D8177A27B3}" destId="{3A2B7E76-124F-4A15-8F42-39E0561582D2}" srcOrd="0" destOrd="0" presId="urn:microsoft.com/office/officeart/2005/8/layout/hierarchy6"/>
    <dgm:cxn modelId="{3F8F5CDF-F6FD-4DF6-90D5-7CCA49097C58}" type="presOf" srcId="{6BF17595-37DD-4702-A6AC-07630414FE8F}" destId="{D2EE9BFD-7D16-4825-BC46-F64B48896215}" srcOrd="0" destOrd="0" presId="urn:microsoft.com/office/officeart/2005/8/layout/hierarchy6"/>
    <dgm:cxn modelId="{110B65E2-29FA-4238-B83B-0342D42495E9}" srcId="{4FE0B322-8207-4162-ABA1-5584039D7178}" destId="{D06898AF-C05E-4CE5-8D84-985698883312}" srcOrd="1" destOrd="0" parTransId="{68764DB1-E541-44B2-AE13-95240BA518D7}" sibTransId="{BB4312C3-B2E4-40E0-8F64-800ECD29E29C}"/>
    <dgm:cxn modelId="{426D1FE4-18F5-4E86-8B20-0A0676E28D9B}" srcId="{4FE0B322-8207-4162-ABA1-5584039D7178}" destId="{3021B289-BEB1-4F48-B0F3-0FA82548300F}" srcOrd="0" destOrd="0" parTransId="{832B369D-EBD3-4B73-BA83-1CA388350F88}" sibTransId="{3F183E12-CD35-41F9-BAD6-26E770D2691A}"/>
    <dgm:cxn modelId="{CCDC1CE7-B054-44E1-A9F7-06705226A069}" srcId="{4FB08F93-EE16-452F-B0B4-DB0AF7FE3F21}" destId="{6AEA8E78-6ED5-4591-8CC9-03F05FE4D11A}" srcOrd="1" destOrd="0" parTransId="{6BF17595-37DD-4702-A6AC-07630414FE8F}" sibTransId="{8D46EED4-7B23-4ED1-9D1A-2A5DC02B9C5B}"/>
    <dgm:cxn modelId="{D480D28C-4FA8-4D40-A7BD-FD17564B68AE}" type="presParOf" srcId="{3A2B7E76-124F-4A15-8F42-39E0561582D2}" destId="{0501F8A8-1567-43BE-8F70-2001D01F9FE7}" srcOrd="0" destOrd="0" presId="urn:microsoft.com/office/officeart/2005/8/layout/hierarchy6"/>
    <dgm:cxn modelId="{8C1C54A5-482F-453B-AAC5-CAF155E6EF7C}" type="presParOf" srcId="{0501F8A8-1567-43BE-8F70-2001D01F9FE7}" destId="{1039BB71-BA58-4422-811A-F345351A3005}" srcOrd="0" destOrd="0" presId="urn:microsoft.com/office/officeart/2005/8/layout/hierarchy6"/>
    <dgm:cxn modelId="{1463F64C-6F28-4640-B736-33EB4315ACC7}" type="presParOf" srcId="{1039BB71-BA58-4422-811A-F345351A3005}" destId="{0B5C277E-EC24-4814-9DA3-544FA755BD75}" srcOrd="0" destOrd="0" presId="urn:microsoft.com/office/officeart/2005/8/layout/hierarchy6"/>
    <dgm:cxn modelId="{038BCD14-BB84-4373-9849-8BC3DE0DD3B1}" type="presParOf" srcId="{0B5C277E-EC24-4814-9DA3-544FA755BD75}" destId="{7A2F3B7B-F40A-430A-A39A-56A7081D3B91}" srcOrd="0" destOrd="0" presId="urn:microsoft.com/office/officeart/2005/8/layout/hierarchy6"/>
    <dgm:cxn modelId="{89691488-E571-4B1F-A391-28E4EEC85B33}" type="presParOf" srcId="{0B5C277E-EC24-4814-9DA3-544FA755BD75}" destId="{27E95BFF-590F-427A-82BA-27AD0C03702C}" srcOrd="1" destOrd="0" presId="urn:microsoft.com/office/officeart/2005/8/layout/hierarchy6"/>
    <dgm:cxn modelId="{5A38C49E-D304-470F-A8E6-E05204320698}" type="presParOf" srcId="{27E95BFF-590F-427A-82BA-27AD0C03702C}" destId="{157E5AD1-5D59-4544-A3C6-1921BC52D84E}" srcOrd="0" destOrd="0" presId="urn:microsoft.com/office/officeart/2005/8/layout/hierarchy6"/>
    <dgm:cxn modelId="{9EF739BF-BA04-45DE-A3D9-EF83CA5764EA}" type="presParOf" srcId="{27E95BFF-590F-427A-82BA-27AD0C03702C}" destId="{62465A7E-926E-4BAB-A592-2839370F9527}" srcOrd="1" destOrd="0" presId="urn:microsoft.com/office/officeart/2005/8/layout/hierarchy6"/>
    <dgm:cxn modelId="{67844D22-3B33-4B17-857E-29ECC34A1CCB}" type="presParOf" srcId="{62465A7E-926E-4BAB-A592-2839370F9527}" destId="{5C0E77F0-1571-4DA2-84C2-9A0D0F627AE2}" srcOrd="0" destOrd="0" presId="urn:microsoft.com/office/officeart/2005/8/layout/hierarchy6"/>
    <dgm:cxn modelId="{CF6982BA-9E7E-4770-971E-7749CD7DA5A3}" type="presParOf" srcId="{62465A7E-926E-4BAB-A592-2839370F9527}" destId="{60814CA3-75EB-4A46-8FDD-F1CF70086995}" srcOrd="1" destOrd="0" presId="urn:microsoft.com/office/officeart/2005/8/layout/hierarchy6"/>
    <dgm:cxn modelId="{A0122840-34BF-4D04-BE84-0CCDD6982F30}" type="presParOf" srcId="{60814CA3-75EB-4A46-8FDD-F1CF70086995}" destId="{C4B944A3-F151-44DD-9E1F-0C41A589BCD8}" srcOrd="0" destOrd="0" presId="urn:microsoft.com/office/officeart/2005/8/layout/hierarchy6"/>
    <dgm:cxn modelId="{74BF094E-737D-4E06-80C7-7B6F113FD036}" type="presParOf" srcId="{60814CA3-75EB-4A46-8FDD-F1CF70086995}" destId="{155ADEA4-D405-4D0C-A691-0A1F5A8A46E8}" srcOrd="1" destOrd="0" presId="urn:microsoft.com/office/officeart/2005/8/layout/hierarchy6"/>
    <dgm:cxn modelId="{C3F2A3C6-D4E0-4F8E-8AD5-597766F9D667}" type="presParOf" srcId="{155ADEA4-D405-4D0C-A691-0A1F5A8A46E8}" destId="{039C1DA0-CF9B-4E0A-A0DB-D29B0D758AB9}" srcOrd="0" destOrd="0" presId="urn:microsoft.com/office/officeart/2005/8/layout/hierarchy6"/>
    <dgm:cxn modelId="{24279FBD-9559-4F96-BA4F-A55B35C356E1}" type="presParOf" srcId="{155ADEA4-D405-4D0C-A691-0A1F5A8A46E8}" destId="{6D7F1210-3804-4D0E-B6F7-887F1EC6CEFA}" srcOrd="1" destOrd="0" presId="urn:microsoft.com/office/officeart/2005/8/layout/hierarchy6"/>
    <dgm:cxn modelId="{4AC3AEFC-9233-45C8-A2D1-1EBCFC7FEB9B}" type="presParOf" srcId="{60814CA3-75EB-4A46-8FDD-F1CF70086995}" destId="{272FDC83-9D9A-4B00-8C97-06223BC93318}" srcOrd="2" destOrd="0" presId="urn:microsoft.com/office/officeart/2005/8/layout/hierarchy6"/>
    <dgm:cxn modelId="{ACC9170D-A2B7-4CB3-96DD-AC3955B1B79C}" type="presParOf" srcId="{60814CA3-75EB-4A46-8FDD-F1CF70086995}" destId="{DD6FA965-8D02-4DE2-9C17-9AF01A2E697E}" srcOrd="3" destOrd="0" presId="urn:microsoft.com/office/officeart/2005/8/layout/hierarchy6"/>
    <dgm:cxn modelId="{79FD8B87-2F87-4526-9ADC-526E03DAD6B2}" type="presParOf" srcId="{DD6FA965-8D02-4DE2-9C17-9AF01A2E697E}" destId="{6033065F-12A3-4E61-841C-3BEF6797A4C1}" srcOrd="0" destOrd="0" presId="urn:microsoft.com/office/officeart/2005/8/layout/hierarchy6"/>
    <dgm:cxn modelId="{EC1686DC-8F4C-4962-9A00-AE921936163C}" type="presParOf" srcId="{DD6FA965-8D02-4DE2-9C17-9AF01A2E697E}" destId="{E7B51B8C-5185-4CA1-90CB-3DF5E7F52B99}" srcOrd="1" destOrd="0" presId="urn:microsoft.com/office/officeart/2005/8/layout/hierarchy6"/>
    <dgm:cxn modelId="{3B2F2817-E564-402B-AA9E-D8DEDD0F3085}" type="presParOf" srcId="{27E95BFF-590F-427A-82BA-27AD0C03702C}" destId="{D2EE9BFD-7D16-4825-BC46-F64B48896215}" srcOrd="2" destOrd="0" presId="urn:microsoft.com/office/officeart/2005/8/layout/hierarchy6"/>
    <dgm:cxn modelId="{E4944B1D-836D-47E0-953D-BCEAADB0BE86}" type="presParOf" srcId="{27E95BFF-590F-427A-82BA-27AD0C03702C}" destId="{9004AFB4-BA82-41F2-A337-66E91B118E73}" srcOrd="3" destOrd="0" presId="urn:microsoft.com/office/officeart/2005/8/layout/hierarchy6"/>
    <dgm:cxn modelId="{1DF15652-0B9B-4806-86B6-35DE1D2B4895}" type="presParOf" srcId="{9004AFB4-BA82-41F2-A337-66E91B118E73}" destId="{60A09202-559A-440C-A377-329FDAF8483A}" srcOrd="0" destOrd="0" presId="urn:microsoft.com/office/officeart/2005/8/layout/hierarchy6"/>
    <dgm:cxn modelId="{FC35CF90-779C-47CC-B5F7-AC3434CC7EB4}" type="presParOf" srcId="{9004AFB4-BA82-41F2-A337-66E91B118E73}" destId="{B9A398C2-959C-4927-AEEF-DA4109313060}" srcOrd="1" destOrd="0" presId="urn:microsoft.com/office/officeart/2005/8/layout/hierarchy6"/>
    <dgm:cxn modelId="{A668B18F-D532-4470-B9AD-3FAC466BFAA2}" type="presParOf" srcId="{B9A398C2-959C-4927-AEEF-DA4109313060}" destId="{025F8AA5-1426-4D63-BFA2-8042ABE880D8}" srcOrd="0" destOrd="0" presId="urn:microsoft.com/office/officeart/2005/8/layout/hierarchy6"/>
    <dgm:cxn modelId="{AC9E2344-0D03-4FE8-8D76-58F2DE7DB941}" type="presParOf" srcId="{B9A398C2-959C-4927-AEEF-DA4109313060}" destId="{ED1EE126-C105-4EEF-AFA9-B19BE5CDEA7C}" srcOrd="1" destOrd="0" presId="urn:microsoft.com/office/officeart/2005/8/layout/hierarchy6"/>
    <dgm:cxn modelId="{72EA50EF-5BE0-4CB9-8D24-313AAB4AE8E1}" type="presParOf" srcId="{ED1EE126-C105-4EEF-AFA9-B19BE5CDEA7C}" destId="{1254AC90-01B9-4F8C-84C0-A291AF488321}" srcOrd="0" destOrd="0" presId="urn:microsoft.com/office/officeart/2005/8/layout/hierarchy6"/>
    <dgm:cxn modelId="{5774A1F8-C930-45D4-9168-849A5E7510F7}" type="presParOf" srcId="{ED1EE126-C105-4EEF-AFA9-B19BE5CDEA7C}" destId="{071AAE22-4385-4FE6-B97C-E2C866C6E0B2}" srcOrd="1" destOrd="0" presId="urn:microsoft.com/office/officeart/2005/8/layout/hierarchy6"/>
    <dgm:cxn modelId="{75601ED9-7E90-4F77-A3EF-EB2714BAFF19}" type="presParOf" srcId="{B9A398C2-959C-4927-AEEF-DA4109313060}" destId="{73CC4616-EF8A-4A8F-BC66-C7AC4EC64CA5}" srcOrd="2" destOrd="0" presId="urn:microsoft.com/office/officeart/2005/8/layout/hierarchy6"/>
    <dgm:cxn modelId="{46C7BEF7-6E8F-4EDA-A724-E553226A6DA0}" type="presParOf" srcId="{B9A398C2-959C-4927-AEEF-DA4109313060}" destId="{56B9F01A-BA85-41A1-A61F-6BE488509D64}" srcOrd="3" destOrd="0" presId="urn:microsoft.com/office/officeart/2005/8/layout/hierarchy6"/>
    <dgm:cxn modelId="{4143645B-A657-4393-A5A2-5E3F2590FB6A}" type="presParOf" srcId="{56B9F01A-BA85-41A1-A61F-6BE488509D64}" destId="{D956F3CD-FC05-48F3-A76F-936E96F6498E}" srcOrd="0" destOrd="0" presId="urn:microsoft.com/office/officeart/2005/8/layout/hierarchy6"/>
    <dgm:cxn modelId="{C77C0F45-B316-473C-8F6A-B8C085FD9383}" type="presParOf" srcId="{56B9F01A-BA85-41A1-A61F-6BE488509D64}" destId="{665C4064-A29A-48BA-A6AD-425DD3E1AB7B}" srcOrd="1" destOrd="0" presId="urn:microsoft.com/office/officeart/2005/8/layout/hierarchy6"/>
    <dgm:cxn modelId="{791036D3-6AF7-4E07-996B-F68AD4778122}" type="presParOf" srcId="{3A2B7E76-124F-4A15-8F42-39E0561582D2}" destId="{4554170A-3E02-4682-8060-31DC06FD5A1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F3B7B-F40A-430A-A39A-56A7081D3B91}">
      <dsp:nvSpPr>
        <dsp:cNvPr id="0" name=""/>
        <dsp:cNvSpPr/>
      </dsp:nvSpPr>
      <dsp:spPr>
        <a:xfrm>
          <a:off x="4677707" y="550"/>
          <a:ext cx="1901864" cy="1295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存储引擎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解析配置文件</a:t>
          </a:r>
          <a:endParaRPr lang="en-US" altLang="zh-CN" sz="1800" kern="1200" dirty="0"/>
        </a:p>
      </dsp:txBody>
      <dsp:txXfrm>
        <a:off x="4715665" y="38508"/>
        <a:ext cx="1825948" cy="1220077"/>
      </dsp:txXfrm>
    </dsp:sp>
    <dsp:sp modelId="{157E5AD1-5D59-4544-A3C6-1921BC52D84E}">
      <dsp:nvSpPr>
        <dsp:cNvPr id="0" name=""/>
        <dsp:cNvSpPr/>
      </dsp:nvSpPr>
      <dsp:spPr>
        <a:xfrm>
          <a:off x="3156215" y="1296544"/>
          <a:ext cx="2472424" cy="507163"/>
        </a:xfrm>
        <a:custGeom>
          <a:avLst/>
          <a:gdLst/>
          <a:ahLst/>
          <a:cxnLst/>
          <a:rect l="0" t="0" r="0" b="0"/>
          <a:pathLst>
            <a:path>
              <a:moveTo>
                <a:pt x="2472424" y="0"/>
              </a:moveTo>
              <a:lnTo>
                <a:pt x="2472424" y="253581"/>
              </a:lnTo>
              <a:lnTo>
                <a:pt x="0" y="253581"/>
              </a:lnTo>
              <a:lnTo>
                <a:pt x="0" y="507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77F0-1571-4DA2-84C2-9A0D0F627AE2}">
      <dsp:nvSpPr>
        <dsp:cNvPr id="0" name=""/>
        <dsp:cNvSpPr/>
      </dsp:nvSpPr>
      <dsp:spPr>
        <a:xfrm>
          <a:off x="2205283" y="1803708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采集线程</a:t>
          </a:r>
        </a:p>
      </dsp:txBody>
      <dsp:txXfrm>
        <a:off x="2242419" y="1840844"/>
        <a:ext cx="1827592" cy="1193637"/>
      </dsp:txXfrm>
    </dsp:sp>
    <dsp:sp modelId="{C4B944A3-F151-44DD-9E1F-0C41A589BCD8}">
      <dsp:nvSpPr>
        <dsp:cNvPr id="0" name=""/>
        <dsp:cNvSpPr/>
      </dsp:nvSpPr>
      <dsp:spPr>
        <a:xfrm>
          <a:off x="1920003" y="3071618"/>
          <a:ext cx="1236212" cy="507163"/>
        </a:xfrm>
        <a:custGeom>
          <a:avLst/>
          <a:gdLst/>
          <a:ahLst/>
          <a:cxnLst/>
          <a:rect l="0" t="0" r="0" b="0"/>
          <a:pathLst>
            <a:path>
              <a:moveTo>
                <a:pt x="1236212" y="0"/>
              </a:moveTo>
              <a:lnTo>
                <a:pt x="1236212" y="253581"/>
              </a:lnTo>
              <a:lnTo>
                <a:pt x="0" y="253581"/>
              </a:lnTo>
              <a:lnTo>
                <a:pt x="0" y="507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1DA0-CF9B-4E0A-A0DB-D29B0D758AB9}">
      <dsp:nvSpPr>
        <dsp:cNvPr id="0" name=""/>
        <dsp:cNvSpPr/>
      </dsp:nvSpPr>
      <dsp:spPr>
        <a:xfrm>
          <a:off x="969071" y="3578782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动态调整线程挂起时间，循环调用采数函数</a:t>
          </a:r>
        </a:p>
      </dsp:txBody>
      <dsp:txXfrm>
        <a:off x="1006207" y="3615918"/>
        <a:ext cx="1827592" cy="1193637"/>
      </dsp:txXfrm>
    </dsp:sp>
    <dsp:sp modelId="{272FDC83-9D9A-4B00-8C97-06223BC93318}">
      <dsp:nvSpPr>
        <dsp:cNvPr id="0" name=""/>
        <dsp:cNvSpPr/>
      </dsp:nvSpPr>
      <dsp:spPr>
        <a:xfrm>
          <a:off x="3156215" y="3071618"/>
          <a:ext cx="1236212" cy="50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81"/>
              </a:lnTo>
              <a:lnTo>
                <a:pt x="1236212" y="253581"/>
              </a:lnTo>
              <a:lnTo>
                <a:pt x="1236212" y="507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3065F-12A3-4E61-841C-3BEF6797A4C1}">
      <dsp:nvSpPr>
        <dsp:cNvPr id="0" name=""/>
        <dsp:cNvSpPr/>
      </dsp:nvSpPr>
      <dsp:spPr>
        <a:xfrm>
          <a:off x="3441495" y="3578782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两个缓冲区交替暂存数据</a:t>
          </a:r>
        </a:p>
      </dsp:txBody>
      <dsp:txXfrm>
        <a:off x="3478631" y="3615918"/>
        <a:ext cx="1827592" cy="1193637"/>
      </dsp:txXfrm>
    </dsp:sp>
    <dsp:sp modelId="{D2EE9BFD-7D16-4825-BC46-F64B48896215}">
      <dsp:nvSpPr>
        <dsp:cNvPr id="0" name=""/>
        <dsp:cNvSpPr/>
      </dsp:nvSpPr>
      <dsp:spPr>
        <a:xfrm>
          <a:off x="5628640" y="1296544"/>
          <a:ext cx="2472424" cy="50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81"/>
              </a:lnTo>
              <a:lnTo>
                <a:pt x="2472424" y="253581"/>
              </a:lnTo>
              <a:lnTo>
                <a:pt x="2472424" y="507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9202-559A-440C-A377-329FDAF8483A}">
      <dsp:nvSpPr>
        <dsp:cNvPr id="0" name=""/>
        <dsp:cNvSpPr/>
      </dsp:nvSpPr>
      <dsp:spPr>
        <a:xfrm>
          <a:off x="7150131" y="1803708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写入线程</a:t>
          </a:r>
        </a:p>
      </dsp:txBody>
      <dsp:txXfrm>
        <a:off x="7187267" y="1840844"/>
        <a:ext cx="1827592" cy="1193637"/>
      </dsp:txXfrm>
    </dsp:sp>
    <dsp:sp modelId="{025F8AA5-1426-4D63-BFA2-8042ABE880D8}">
      <dsp:nvSpPr>
        <dsp:cNvPr id="0" name=""/>
        <dsp:cNvSpPr/>
      </dsp:nvSpPr>
      <dsp:spPr>
        <a:xfrm>
          <a:off x="6864852" y="3071618"/>
          <a:ext cx="1236212" cy="507163"/>
        </a:xfrm>
        <a:custGeom>
          <a:avLst/>
          <a:gdLst/>
          <a:ahLst/>
          <a:cxnLst/>
          <a:rect l="0" t="0" r="0" b="0"/>
          <a:pathLst>
            <a:path>
              <a:moveTo>
                <a:pt x="1236212" y="0"/>
              </a:moveTo>
              <a:lnTo>
                <a:pt x="1236212" y="253581"/>
              </a:lnTo>
              <a:lnTo>
                <a:pt x="0" y="253581"/>
              </a:lnTo>
              <a:lnTo>
                <a:pt x="0" y="507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4AC90-01B9-4F8C-84C0-A291AF488321}">
      <dsp:nvSpPr>
        <dsp:cNvPr id="0" name=""/>
        <dsp:cNvSpPr/>
      </dsp:nvSpPr>
      <dsp:spPr>
        <a:xfrm>
          <a:off x="5913919" y="3578782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数据转换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BSON</a:t>
          </a:r>
          <a:r>
            <a:rPr lang="zh-CN" altLang="en-US" sz="1800" kern="1200" dirty="0"/>
            <a:t>格式</a:t>
          </a:r>
        </a:p>
      </dsp:txBody>
      <dsp:txXfrm>
        <a:off x="5951055" y="3615918"/>
        <a:ext cx="1827592" cy="1193637"/>
      </dsp:txXfrm>
    </dsp:sp>
    <dsp:sp modelId="{73CC4616-EF8A-4A8F-BC66-C7AC4EC64CA5}">
      <dsp:nvSpPr>
        <dsp:cNvPr id="0" name=""/>
        <dsp:cNvSpPr/>
      </dsp:nvSpPr>
      <dsp:spPr>
        <a:xfrm>
          <a:off x="8101064" y="3071618"/>
          <a:ext cx="1236212" cy="50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81"/>
              </a:lnTo>
              <a:lnTo>
                <a:pt x="1236212" y="253581"/>
              </a:lnTo>
              <a:lnTo>
                <a:pt x="1236212" y="507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6F3CD-FC05-48F3-A76F-936E96F6498E}">
      <dsp:nvSpPr>
        <dsp:cNvPr id="0" name=""/>
        <dsp:cNvSpPr/>
      </dsp:nvSpPr>
      <dsp:spPr>
        <a:xfrm>
          <a:off x="8386343" y="3578782"/>
          <a:ext cx="1901864" cy="126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批量写入</a:t>
          </a:r>
          <a:r>
            <a:rPr lang="en-US" altLang="zh-CN" sz="1800" kern="1200" dirty="0" err="1"/>
            <a:t>MongoDB</a:t>
          </a:r>
          <a:r>
            <a:rPr lang="zh-CN" altLang="en-US" sz="1800" kern="1200" dirty="0"/>
            <a:t>建立索引</a:t>
          </a:r>
        </a:p>
      </dsp:txBody>
      <dsp:txXfrm>
        <a:off x="8423479" y="3615918"/>
        <a:ext cx="1827592" cy="119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E915-B887-4F23-96B6-BB83E086C2A2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7A5D-FE5B-43A6-B51B-3796224389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8195734" y="626064"/>
            <a:ext cx="2660426" cy="560587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93675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937933" y="2959364"/>
            <a:ext cx="7189147" cy="12231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800"/>
            </a:lvl1pPr>
          </a:lstStyle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添加论文名称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2709"/>
            <a:ext cx="3564466" cy="2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u="none"/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PRESENTED BY OfficePLUS</a:t>
            </a:r>
          </a:p>
        </p:txBody>
      </p:sp>
      <p:sp useBgFill="1">
        <p:nvSpPr>
          <p:cNvPr id="10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37933" y="2443163"/>
            <a:ext cx="7188730" cy="515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altLang="zh-CN" dirty="0"/>
              <a:t>XXX</a:t>
            </a:r>
            <a:r>
              <a:rPr lang="zh-CN" altLang="en-US" dirty="0"/>
              <a:t>学部</a:t>
            </a:r>
            <a:r>
              <a:rPr lang="en-US" altLang="zh-CN" dirty="0"/>
              <a:t>XXX</a:t>
            </a:r>
            <a:r>
              <a:rPr lang="zh-CN" altLang="en-US" dirty="0"/>
              <a:t>大学</a:t>
            </a:r>
          </a:p>
        </p:txBody>
      </p:sp>
      <p:sp useBgFill="1">
        <p:nvSpPr>
          <p:cNvPr id="11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2937933" y="4182534"/>
            <a:ext cx="7188730" cy="381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zh-CN" altLang="en-US" dirty="0"/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xmlns:p14="http://schemas.microsoft.com/office/powerpoint/2010/main" val="787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bg2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799221"/>
            <a:ext cx="12192000" cy="4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3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089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175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03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1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68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560687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0688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21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560687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0688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8779825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8779825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8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/>
          <p:nvPr userDrawn="1"/>
        </p:nvSpPr>
        <p:spPr>
          <a:xfrm>
            <a:off x="571798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6"/>
          <p:cNvSpPr/>
          <p:nvPr userDrawn="1"/>
        </p:nvSpPr>
        <p:spPr>
          <a:xfrm>
            <a:off x="3440126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27000">
            <a:solidFill>
              <a:schemeClr val="bg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6"/>
          <p:cNvSpPr/>
          <p:nvPr userDrawn="1"/>
        </p:nvSpPr>
        <p:spPr>
          <a:xfrm>
            <a:off x="6308454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6"/>
          <p:cNvSpPr/>
          <p:nvPr userDrawn="1"/>
        </p:nvSpPr>
        <p:spPr>
          <a:xfrm>
            <a:off x="9176782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6308454" y="2460758"/>
            <a:ext cx="2464953" cy="5159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 altLang="zh-CN" dirty="0">
                <a:cs typeface="+mn-ea"/>
                <a:sym typeface="+mn-lt"/>
              </a:rPr>
              <a:t>Part 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5" hasCustomPrompt="1"/>
          </p:nvPr>
        </p:nvSpPr>
        <p:spPr>
          <a:xfrm>
            <a:off x="6308725" y="2938529"/>
            <a:ext cx="5373573" cy="1238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选题背景</a:t>
            </a:r>
          </a:p>
        </p:txBody>
      </p:sp>
    </p:spTree>
    <p:extLst>
      <p:ext uri="{BB962C8B-B14F-4D97-AF65-F5344CB8AC3E}">
        <p14:creationId xmlns:p14="http://schemas.microsoft.com/office/powerpoint/2010/main" val="16704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/>
          <p:nvPr userDrawn="1"/>
        </p:nvSpPr>
        <p:spPr>
          <a:xfrm>
            <a:off x="571798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6"/>
          <p:cNvSpPr/>
          <p:nvPr userDrawn="1"/>
        </p:nvSpPr>
        <p:spPr>
          <a:xfrm>
            <a:off x="3440126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6"/>
          <p:cNvSpPr/>
          <p:nvPr userDrawn="1"/>
        </p:nvSpPr>
        <p:spPr>
          <a:xfrm>
            <a:off x="6308454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27000">
            <a:solidFill>
              <a:schemeClr val="bg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6"/>
          <p:cNvSpPr/>
          <p:nvPr userDrawn="1"/>
        </p:nvSpPr>
        <p:spPr>
          <a:xfrm>
            <a:off x="9176782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169" y="2957710"/>
            <a:ext cx="5834212" cy="122316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cs typeface="+mn-ea"/>
                <a:sym typeface="+mn-lt"/>
              </a:rPr>
              <a:t>选题背景</a:t>
            </a:r>
          </a:p>
        </p:txBody>
      </p:sp>
      <p:sp useBgFill="1">
        <p:nvSpPr>
          <p:cNvPr id="7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4957427" y="2460758"/>
            <a:ext cx="2464953" cy="5159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 altLang="zh-CN" dirty="0">
                <a:cs typeface="+mn-ea"/>
                <a:sym typeface="+mn-lt"/>
              </a:rPr>
              <a:t>Part 1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90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</p:spTree>
    <p:extLst>
      <p:ext uri="{BB962C8B-B14F-4D97-AF65-F5344CB8AC3E}">
        <p14:creationId xmlns:p14="http://schemas.microsoft.com/office/powerpoint/2010/main" val="33880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  <p:pic>
        <p:nvPicPr>
          <p:cNvPr id="1028" name="Picture 4" descr="http://dc.office.msn.com.cn/t/55/C5C76DF4400E1ACCA58814E7A7473E0F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39613"/>
          <a:stretch/>
        </p:blipFill>
        <p:spPr bwMode="auto">
          <a:xfrm>
            <a:off x="0" y="3429001"/>
            <a:ext cx="12192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3176337"/>
            <a:ext cx="12192000" cy="702644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8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87" r:id="rId3"/>
    <p:sldLayoutId id="2147483693" r:id="rId4"/>
    <p:sldLayoutId id="2147483683" r:id="rId5"/>
    <p:sldLayoutId id="2147483684" r:id="rId6"/>
    <p:sldLayoutId id="2147483690" r:id="rId7"/>
    <p:sldLayoutId id="2147483689" r:id="rId8"/>
    <p:sldLayoutId id="2147483685" r:id="rId9"/>
    <p:sldLayoutId id="2147483688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520042" y="2712143"/>
            <a:ext cx="8312727" cy="1524308"/>
          </a:xfrm>
        </p:spPr>
        <p:txBody>
          <a:bodyPr/>
          <a:lstStyle/>
          <a:p>
            <a:r>
              <a:rPr lang="zh-CN" altLang="en-US" sz="5400" b="1" dirty="0"/>
              <a:t>基于</a:t>
            </a:r>
            <a:r>
              <a:rPr lang="en-US" altLang="zh-CN" sz="5400" b="1" dirty="0"/>
              <a:t>Web</a:t>
            </a:r>
            <a:r>
              <a:rPr lang="zh-CN" altLang="en-US" sz="5400" b="1" dirty="0"/>
              <a:t>的</a:t>
            </a:r>
            <a:r>
              <a:rPr lang="en-US" altLang="zh-CN" sz="5400" b="1" dirty="0"/>
              <a:t>BEPC-II</a:t>
            </a:r>
            <a:r>
              <a:rPr lang="zh-CN" altLang="en-US" sz="5400" b="1" dirty="0"/>
              <a:t>运行数据查询应用的设计</a:t>
            </a:r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685800" y="392709"/>
            <a:ext cx="4800600" cy="275759"/>
          </a:xfrm>
        </p:spPr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SCE 2017 </a:t>
            </a:r>
          </a:p>
        </p:txBody>
      </p:sp>
      <p:sp useBgFill="1"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581263" y="2265431"/>
            <a:ext cx="7188730" cy="515937"/>
          </a:xfrm>
        </p:spPr>
        <p:txBody>
          <a:bodyPr/>
          <a:lstStyle/>
          <a:p>
            <a:r>
              <a:rPr lang="zh-CN" altLang="en-US" sz="2400" dirty="0"/>
              <a:t>中国科学院高能物理研究所</a:t>
            </a:r>
          </a:p>
        </p:txBody>
      </p:sp>
      <p:sp useBgFill="1"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2537909" y="4236451"/>
            <a:ext cx="7187981" cy="515937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zh-CN" altLang="en-US" sz="2400" dirty="0"/>
              <a:t>  乔予思、雷革         报告人：乔予思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74278"/>
            <a:ext cx="3906982" cy="7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现状分析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4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Two </a:t>
            </a:r>
            <a:r>
              <a:rPr lang="zh-CN" altLang="en-US" dirty="0"/>
              <a:t>现状分析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6186973" y="3394763"/>
            <a:ext cx="3057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  <a:p>
            <a:pPr defTabSz="609585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41390" y="1134045"/>
            <a:ext cx="262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2800" dirty="0" err="1">
                <a:cs typeface="+mn-ea"/>
                <a:sym typeface="+mn-lt"/>
              </a:rPr>
              <a:t>ArchiveViewer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49195" y="2139807"/>
            <a:ext cx="4637974" cy="385336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优势：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n-ea"/>
              </a:rPr>
              <a:t>跨平台使用</a:t>
            </a:r>
            <a:endParaRPr lang="en-US" altLang="zh-CN" sz="2000" dirty="0"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+mn-ea"/>
              </a:rPr>
              <a:t>查询操作较为简单</a:t>
            </a:r>
            <a:endParaRPr lang="en-US" altLang="zh-CN" sz="2000" dirty="0"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+mn-ea"/>
              </a:rPr>
              <a:t>五条以上曲线显示</a:t>
            </a:r>
            <a:endParaRPr lang="en-US" altLang="zh-CN" sz="2000" dirty="0"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+mn-ea"/>
            </a:endParaRPr>
          </a:p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不足：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+mn-ea"/>
              </a:rPr>
              <a:t>下载压缩包，进行相关配置</a:t>
            </a:r>
            <a:endParaRPr lang="en-US" altLang="zh-CN" sz="2000" dirty="0"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+mn-ea"/>
              </a:rPr>
              <a:t>查询速度</a:t>
            </a:r>
            <a:r>
              <a:rPr lang="zh-CN" altLang="en-US" sz="2000" dirty="0">
                <a:latin typeface="+mn-ea"/>
              </a:rPr>
              <a:t>较慢</a:t>
            </a:r>
            <a:endParaRPr lang="en-US" altLang="zh-CN" sz="2000" dirty="0">
              <a:latin typeface="+mn-ea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+mn-ea"/>
              </a:rPr>
              <a:t>曲线图的缩放、选择</a:t>
            </a:r>
            <a:r>
              <a:rPr lang="zh-CN" altLang="en-US" sz="2000" dirty="0">
                <a:latin typeface="+mn-ea"/>
              </a:rPr>
              <a:t>、</a:t>
            </a:r>
            <a:r>
              <a:rPr lang="zh-CN" altLang="zh-CN" sz="2000" dirty="0">
                <a:latin typeface="+mn-ea"/>
              </a:rPr>
              <a:t>数据导出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1851484"/>
            <a:ext cx="5373330" cy="4046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Two </a:t>
            </a:r>
            <a:r>
              <a:rPr lang="zh-CN" altLang="en-US" dirty="0"/>
              <a:t>现状分析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6186973" y="3394763"/>
            <a:ext cx="3057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  <a:p>
            <a:pPr defTabSz="609585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56260" y="1278712"/>
            <a:ext cx="5256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2800" dirty="0">
                <a:cs typeface="+mn-ea"/>
                <a:sym typeface="+mn-lt"/>
              </a:rPr>
              <a:t>基于</a:t>
            </a:r>
            <a:r>
              <a:rPr lang="en-US" altLang="zh-CN" sz="2800" dirty="0" err="1">
                <a:cs typeface="+mn-ea"/>
                <a:sym typeface="+mn-lt"/>
              </a:rPr>
              <a:t>MongoDB</a:t>
            </a:r>
            <a:r>
              <a:rPr lang="zh-CN" altLang="en-US" sz="2800" dirty="0">
                <a:cs typeface="+mn-ea"/>
                <a:sym typeface="+mn-lt"/>
              </a:rPr>
              <a:t>桌面查询客户端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2189781"/>
            <a:ext cx="7647709" cy="35898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080E161-9A8F-460C-BABC-6531A978926C}"/>
              </a:ext>
            </a:extLst>
          </p:cNvPr>
          <p:cNvSpPr/>
          <p:nvPr/>
        </p:nvSpPr>
        <p:spPr>
          <a:xfrm>
            <a:off x="8281728" y="2058021"/>
            <a:ext cx="3801414" cy="385336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优势：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配置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IP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地址即可查询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查询效率显著提高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部分文本匹配的自动补全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鼠标滚轮对曲线图进行缩放</a:t>
            </a:r>
          </a:p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不足：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下载应用压缩包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Windows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Linux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系统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lvl="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数据仅支持导出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TXT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格式</a:t>
            </a:r>
            <a:endParaRPr lang="en-US" altLang="zh-CN" sz="2000" dirty="0">
              <a:solidFill>
                <a:srgbClr val="AD84C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Two </a:t>
            </a:r>
            <a:r>
              <a:rPr lang="zh-CN" altLang="en-US" dirty="0"/>
              <a:t>现状分析</a:t>
            </a:r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403225" y="2040032"/>
            <a:ext cx="11454950" cy="2784180"/>
            <a:chOff x="1474182" y="2094415"/>
            <a:chExt cx="10277489" cy="2784180"/>
          </a:xfrm>
        </p:grpSpPr>
        <p:grpSp>
          <p:nvGrpSpPr>
            <p:cNvPr id="44" name="组合 43"/>
            <p:cNvGrpSpPr/>
            <p:nvPr/>
          </p:nvGrpSpPr>
          <p:grpSpPr>
            <a:xfrm>
              <a:off x="1474182" y="2785713"/>
              <a:ext cx="10277489" cy="2092882"/>
              <a:chOff x="4010501" y="2760791"/>
              <a:chExt cx="5533442" cy="169677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010501" y="2760791"/>
                <a:ext cx="3000993" cy="1372389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独立于平台和协议的服务器端的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Java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应用程序</a:t>
                </a:r>
                <a:endPara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可以生成动态的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web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页面</a:t>
                </a:r>
                <a:endPara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Web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浏览器与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http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服务器之间交互的中间层</a:t>
                </a:r>
                <a:endPara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可移植性好、执行效率高、使用方便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920352" y="2760791"/>
                <a:ext cx="2623591" cy="169677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简化的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Servlet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设计，动态网页技术标准</a:t>
                </a:r>
                <a:endPara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实现了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HTML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语法中的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Java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扩展，将网页逻辑与网页设计的显示分离</a:t>
                </a:r>
                <a:endPara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 algn="just" defTabSz="609585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使基于</a:t>
                </a:r>
                <a:r>
                  <a:rPr lang="en-US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Web</a:t>
                </a:r>
                <a:r>
                  <a:rPr lang="zh-CN" altLang="zh-CN" sz="2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的应用程序的开发变得迅速容易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474184" y="2094415"/>
              <a:ext cx="10257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Servlet</a:t>
              </a:r>
              <a:endPara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8762" y="2124345"/>
              <a:ext cx="6877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JSP</a:t>
              </a:r>
              <a:endPara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3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 3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设计实现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2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Three </a:t>
            </a:r>
            <a:r>
              <a:rPr lang="zh-CN" altLang="en-US" dirty="0"/>
              <a:t>设计实现</a:t>
            </a:r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7526286" y="1565405"/>
            <a:ext cx="4384295" cy="17727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优势：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与平台无关，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仅需浏览器即可访问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/>
              <a:t>灵活性高</a:t>
            </a:r>
            <a:r>
              <a:rPr lang="zh-CN" altLang="en-US" sz="2000" dirty="0"/>
              <a:t>，</a:t>
            </a:r>
            <a:r>
              <a:rPr lang="zh-CN" altLang="zh-CN" sz="2000" dirty="0"/>
              <a:t>可扩展性强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具有良好的兼容性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6" y="991013"/>
            <a:ext cx="6699908" cy="538487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314985" y="4267200"/>
            <a:ext cx="4795443" cy="1376963"/>
            <a:chOff x="7651130" y="5072258"/>
            <a:chExt cx="3691661" cy="8709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8673" y="5614534"/>
              <a:ext cx="310717" cy="283698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7651130" y="5072258"/>
              <a:ext cx="3691661" cy="870901"/>
              <a:chOff x="7522357" y="5788056"/>
              <a:chExt cx="3691661" cy="87090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8450" y="5794435"/>
                <a:ext cx="1303557" cy="391893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0013" y="5788056"/>
                <a:ext cx="1554161" cy="41053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2357" y="6256162"/>
                <a:ext cx="1635840" cy="40279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45955" y="5788056"/>
                <a:ext cx="568063" cy="560281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2321" y="6320292"/>
                <a:ext cx="873366" cy="303779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23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50" y="2075089"/>
            <a:ext cx="7239975" cy="3120486"/>
          </a:xfrm>
          <a:prstGeom prst="rect">
            <a:avLst/>
          </a:prstGeom>
        </p:spPr>
      </p:pic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Three </a:t>
            </a:r>
            <a:r>
              <a:rPr lang="zh-CN" altLang="en-US" dirty="0"/>
              <a:t>设计实现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66251" y="124935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09585"/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查询输入页面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9414" y="2567383"/>
            <a:ext cx="11011207" cy="2496367"/>
            <a:chOff x="729414" y="2567383"/>
            <a:chExt cx="11011207" cy="2496367"/>
          </a:xfrm>
        </p:grpSpPr>
        <p:cxnSp>
          <p:nvCxnSpPr>
            <p:cNvPr id="9" name="Straight Connector 40"/>
            <p:cNvCxnSpPr/>
            <p:nvPr/>
          </p:nvCxnSpPr>
          <p:spPr>
            <a:xfrm>
              <a:off x="749788" y="2924056"/>
              <a:ext cx="1735984" cy="0"/>
            </a:xfrm>
            <a:prstGeom prst="line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/>
            <p:cNvCxnSpPr/>
            <p:nvPr/>
          </p:nvCxnSpPr>
          <p:spPr>
            <a:xfrm>
              <a:off x="749788" y="3811363"/>
              <a:ext cx="1957791" cy="0"/>
            </a:xfrm>
            <a:prstGeom prst="line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749788" y="2567383"/>
              <a:ext cx="1112220" cy="3808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下载文件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29414" y="3398942"/>
              <a:ext cx="1814977" cy="412421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Engine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、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PV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选取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8" name="Straight Connector 40"/>
            <p:cNvCxnSpPr/>
            <p:nvPr/>
          </p:nvCxnSpPr>
          <p:spPr>
            <a:xfrm>
              <a:off x="780596" y="5063750"/>
              <a:ext cx="1805745" cy="0"/>
            </a:xfrm>
            <a:prstGeom prst="line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780596" y="4671235"/>
              <a:ext cx="1272769" cy="3808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PV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增减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5" name="Straight Connector 40"/>
            <p:cNvCxnSpPr/>
            <p:nvPr/>
          </p:nvCxnSpPr>
          <p:spPr>
            <a:xfrm>
              <a:off x="9215256" y="5026941"/>
              <a:ext cx="2280063" cy="0"/>
            </a:xfrm>
            <a:prstGeom prst="line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10467852" y="4670071"/>
              <a:ext cx="1272769" cy="3808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查询按钮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3" name="Straight Connector 40"/>
            <p:cNvCxnSpPr/>
            <p:nvPr/>
          </p:nvCxnSpPr>
          <p:spPr>
            <a:xfrm>
              <a:off x="9537166" y="4148258"/>
              <a:ext cx="1958153" cy="0"/>
            </a:xfrm>
            <a:prstGeom prst="line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0162852" y="3778564"/>
              <a:ext cx="1577769" cy="412421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起止时间选取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702985" y="3994179"/>
              <a:ext cx="6846056" cy="273132"/>
            </a:xfrm>
            <a:prstGeom prst="rect">
              <a:avLst/>
            </a:prstGeom>
            <a:noFill/>
            <a:ln w="19050">
              <a:solidFill>
                <a:srgbClr val="E73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2707579" y="3670677"/>
              <a:ext cx="6846056" cy="273132"/>
            </a:xfrm>
            <a:prstGeom prst="rect">
              <a:avLst/>
            </a:prstGeom>
            <a:noFill/>
            <a:ln w="19050">
              <a:solidFill>
                <a:srgbClr val="E73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2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Three </a:t>
            </a:r>
            <a:r>
              <a:rPr lang="zh-CN" altLang="en-US" dirty="0"/>
              <a:t>设计实现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70950" y="12536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09585"/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查询输入页面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1646419"/>
            <a:ext cx="4197501" cy="495722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" y="1882347"/>
            <a:ext cx="5154837" cy="169184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3819" y="2161309"/>
            <a:ext cx="3627979" cy="2990834"/>
            <a:chOff x="483819" y="2161309"/>
            <a:chExt cx="3627979" cy="2990834"/>
          </a:xfrm>
        </p:grpSpPr>
        <p:sp>
          <p:nvSpPr>
            <p:cNvPr id="20" name="矩形 19"/>
            <p:cNvSpPr/>
            <p:nvPr/>
          </p:nvSpPr>
          <p:spPr>
            <a:xfrm>
              <a:off x="483819" y="3859481"/>
              <a:ext cx="3627979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en-US" altLang="zh-CN" sz="2000" dirty="0">
                  <a:latin typeface="Arial" panose="020B0604020202020204" pitchFamily="34" charset="0"/>
                </a:rPr>
                <a:t>jQuery</a:t>
              </a:r>
              <a:r>
                <a:rPr lang="zh-CN" altLang="zh-CN" sz="2000" dirty="0">
                  <a:latin typeface="Arial" panose="020B0604020202020204" pitchFamily="34" charset="0"/>
                </a:rPr>
                <a:t>的</a:t>
              </a:r>
              <a:r>
                <a:rPr lang="en-US" altLang="zh-CN" sz="2000" dirty="0">
                  <a:latin typeface="Arial" panose="020B0604020202020204" pitchFamily="34" charset="0"/>
                </a:rPr>
                <a:t>auto-complete</a:t>
              </a: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zh-CN" sz="2000" dirty="0">
                  <a:latin typeface="Arial" panose="020B0604020202020204" pitchFamily="34" charset="0"/>
                </a:rPr>
                <a:t>常用</a:t>
              </a:r>
              <a:r>
                <a:rPr lang="en-US" altLang="zh-CN" sz="2000" dirty="0">
                  <a:latin typeface="Arial" panose="020B0604020202020204" pitchFamily="34" charset="0"/>
                </a:rPr>
                <a:t>PV</a:t>
              </a:r>
              <a:r>
                <a:rPr lang="zh-CN" altLang="zh-CN" sz="2000" dirty="0">
                  <a:latin typeface="Arial" panose="020B0604020202020204" pitchFamily="34" charset="0"/>
                </a:rPr>
                <a:t>名作为备选</a:t>
              </a:r>
              <a:endParaRPr lang="en-US" altLang="zh-CN" sz="2000" dirty="0">
                <a:latin typeface="Arial" panose="020B0604020202020204" pitchFamily="34" charset="0"/>
              </a:endParaRP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zh-CN" sz="2000" dirty="0">
                  <a:latin typeface="Arial" panose="020B0604020202020204" pitchFamily="34" charset="0"/>
                </a:rPr>
                <a:t>提供</a:t>
              </a:r>
              <a:r>
                <a:rPr lang="en-US" altLang="zh-CN" sz="2000" dirty="0">
                  <a:latin typeface="Arial" panose="020B0604020202020204" pitchFamily="34" charset="0"/>
                </a:rPr>
                <a:t>PV list</a:t>
              </a:r>
              <a:r>
                <a:rPr lang="zh-CN" altLang="zh-CN" sz="2000" dirty="0">
                  <a:latin typeface="Arial" panose="020B0604020202020204" pitchFamily="34" charset="0"/>
                </a:rPr>
                <a:t>文件下载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1306286" y="2161309"/>
              <a:ext cx="0" cy="16981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669010" y="1879416"/>
            <a:ext cx="3505076" cy="2837497"/>
            <a:chOff x="4669010" y="1879416"/>
            <a:chExt cx="3505076" cy="2837497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7560623" y="1879416"/>
              <a:ext cx="0" cy="20719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669010" y="3824361"/>
              <a:ext cx="3505076" cy="89255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r" defTabSz="609585">
                <a:lnSpc>
                  <a:spcPct val="13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jQuery</a:t>
              </a:r>
              <a:r>
                <a:rPr lang="zh-CN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的</a:t>
              </a:r>
              <a:r>
                <a:rPr lang="en-US" altLang="zh-CN" sz="2000" dirty="0" err="1">
                  <a:latin typeface="Arial" panose="020B0604020202020204" pitchFamily="34" charset="0"/>
                  <a:ea typeface="微软雅黑" panose="020B0503020204020204" pitchFamily="34" charset="-122"/>
                </a:rPr>
                <a:t>Datepicker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en-US" altLang="zh-CN" sz="2000" dirty="0" err="1">
                  <a:latin typeface="Arial" panose="020B0604020202020204" pitchFamily="34" charset="0"/>
                  <a:ea typeface="微软雅黑" panose="020B0503020204020204" pitchFamily="34" charset="-122"/>
                </a:rPr>
                <a:t>Timepicker</a:t>
              </a: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000" dirty="0" err="1">
                  <a:latin typeface="Arial" panose="020B0604020202020204" pitchFamily="34" charset="0"/>
                  <a:ea typeface="微软雅黑" panose="020B0503020204020204" pitchFamily="34" charset="-122"/>
                </a:rPr>
                <a:t>Addon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5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Three </a:t>
            </a:r>
            <a:r>
              <a:rPr lang="zh-CN" altLang="en-US" dirty="0"/>
              <a:t>设计实现</a:t>
            </a:r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167556" y="1488839"/>
            <a:ext cx="11941320" cy="2936602"/>
            <a:chOff x="154380" y="956568"/>
            <a:chExt cx="11941320" cy="29366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49" y="1004068"/>
              <a:ext cx="11791982" cy="2682799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154380" y="3265713"/>
              <a:ext cx="807522" cy="627457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 w="19050">
              <a:solidFill>
                <a:srgbClr val="F23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1614068" y="956568"/>
              <a:ext cx="481632" cy="461021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 w="19050">
              <a:solidFill>
                <a:srgbClr val="F23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68721" y="1245756"/>
            <a:ext cx="213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查询结果页面</a:t>
            </a:r>
          </a:p>
        </p:txBody>
      </p:sp>
      <p:sp>
        <p:nvSpPr>
          <p:cNvPr id="133" name="矩形 132"/>
          <p:cNvSpPr/>
          <p:nvPr/>
        </p:nvSpPr>
        <p:spPr>
          <a:xfrm>
            <a:off x="774459" y="4402217"/>
            <a:ext cx="110804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包括图像显示区、数据导出按钮和数据预览按钮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Highcharts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绘图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模块，折线图显示查询数据，横坐标为时间，纵坐标为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PV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数值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鼠标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框选进行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放大，鼠标浮动显示数据点详细信息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左下角的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preview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按钮用于数据预览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右上角的功能键用于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多种格式的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数据和图片的导出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7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结论展望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 4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56510" y="2286000"/>
            <a:ext cx="1128673" cy="688339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656510" y="2990539"/>
            <a:ext cx="1945637" cy="438462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研究背景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5875647" y="2286000"/>
            <a:ext cx="1128673" cy="688339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875648" y="2990539"/>
            <a:ext cx="1945637" cy="438462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现状分析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656510" y="3934918"/>
            <a:ext cx="1128673" cy="688339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2656510" y="4639457"/>
            <a:ext cx="1945637" cy="438462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设计实现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5875647" y="3934918"/>
            <a:ext cx="1128673" cy="688339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>
          <a:xfrm>
            <a:off x="5875648" y="4639457"/>
            <a:ext cx="1945637" cy="438462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结论展望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8097698" y="716693"/>
            <a:ext cx="2660426" cy="5424614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93675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Four </a:t>
            </a:r>
            <a:r>
              <a:rPr lang="zh-CN" altLang="en-US" dirty="0"/>
              <a:t>结论展望</a:t>
            </a:r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2017486" y="1920895"/>
            <a:ext cx="6886824" cy="3016210"/>
            <a:chOff x="2017486" y="2182814"/>
            <a:chExt cx="6886824" cy="3016210"/>
          </a:xfrm>
        </p:grpSpPr>
        <p:sp useBgFill="1">
          <p:nvSpPr>
            <p:cNvPr id="5" name="矩形 4"/>
            <p:cNvSpPr/>
            <p:nvPr/>
          </p:nvSpPr>
          <p:spPr>
            <a:xfrm>
              <a:off x="5724016" y="2182814"/>
              <a:ext cx="31802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09585"/>
              <a:r>
                <a:rPr lang="zh-CN" altLang="en-US" sz="3200" b="1" dirty="0">
                  <a:cs typeface="+mn-ea"/>
                  <a:sym typeface="+mn-lt"/>
                </a:rPr>
                <a:t>本</a:t>
              </a:r>
              <a:r>
                <a:rPr lang="en-US" altLang="zh-CN" sz="3200" b="1" dirty="0">
                  <a:cs typeface="+mn-ea"/>
                  <a:sym typeface="+mn-lt"/>
                </a:rPr>
                <a:t>Web</a:t>
              </a:r>
              <a:r>
                <a:rPr lang="zh-CN" altLang="en-US" sz="3200" b="1" dirty="0">
                  <a:cs typeface="+mn-ea"/>
                  <a:sym typeface="+mn-lt"/>
                </a:rPr>
                <a:t>查询应用</a:t>
              </a:r>
              <a:endParaRPr lang="en-US" altLang="zh-CN" sz="3200" b="1" dirty="0">
                <a:cs typeface="+mn-ea"/>
                <a:sym typeface="+mn-lt"/>
              </a:endParaRPr>
            </a:p>
          </p:txBody>
        </p:sp>
        <p:sp useBgFill="1">
          <p:nvSpPr>
            <p:cNvPr id="6" name="矩形 5"/>
            <p:cNvSpPr/>
            <p:nvPr/>
          </p:nvSpPr>
          <p:spPr>
            <a:xfrm>
              <a:off x="2017486" y="2706034"/>
              <a:ext cx="6886824" cy="249299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基于已开发的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BEPC-II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新型存档软件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设计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采用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Java Web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技术结合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Highcharts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绘图模块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与平台无关，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兼容多种常用浏览器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操作简单、查询较快、曲线清晰、缩放方便</a:t>
              </a: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导出多种格式的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离线数据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defTabSz="609585">
                <a:lnSpc>
                  <a:spcPct val="13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未来计划增加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多条件查询、统计、分析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等功能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1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37516" y="2959364"/>
            <a:ext cx="7189147" cy="1223169"/>
          </a:xfrm>
        </p:spPr>
        <p:txBody>
          <a:bodyPr/>
          <a:lstStyle/>
          <a:p>
            <a:r>
              <a:rPr lang="en-US" altLang="zh-CN" b="1" dirty="0"/>
              <a:t>THANKS</a:t>
            </a:r>
            <a:endParaRPr lang="zh-CN" altLang="en-US" b="1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SCE 2017</a:t>
            </a:r>
          </a:p>
        </p:txBody>
      </p:sp>
      <p:sp useBgFill="1"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937516" y="2443163"/>
            <a:ext cx="7188730" cy="515937"/>
          </a:xfrm>
        </p:spPr>
        <p:txBody>
          <a:bodyPr/>
          <a:lstStyle/>
          <a:p>
            <a:r>
              <a:rPr lang="zh-CN" altLang="en-US" sz="2400" dirty="0"/>
              <a:t>中国科学院高能物理研究所</a:t>
            </a:r>
          </a:p>
        </p:txBody>
      </p:sp>
      <p:sp useBgFill="1"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altLang="zh-CN" b="1" dirty="0"/>
              <a:t>Presented by </a:t>
            </a:r>
            <a:r>
              <a:rPr lang="zh-CN" altLang="en-US" b="1" dirty="0"/>
              <a:t>乔予思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" y="6074278"/>
            <a:ext cx="3906982" cy="7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Five </a:t>
            </a:r>
            <a:r>
              <a:rPr lang="zh-CN" altLang="en-US" dirty="0"/>
              <a:t>参考文献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0011" y="1939672"/>
            <a:ext cx="11562607" cy="291733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MongoDB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3.2 Manual [CP/OL]. https://docs.mongodb.com/v3.2/.</a:t>
            </a:r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乔予思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雷革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. BEPC-II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新型数据存档软件系统设计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核电子学及探测技术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已录用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Servlet API [CP/OL]. http://tomcat.apache.org/tomcat-5.5-doc/servletapi/javax/servlet/Servlet.html.</a:t>
            </a:r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EPICS Channel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Archiver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Manual [CP/OL]. https://ics-web.sns.ornl.gov/kasemir/archiver/.</a:t>
            </a:r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Highcharts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[CP/OL]. https://www.hcharts.cn/products/highcharts.</a:t>
            </a:r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6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Part1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9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6027232" y="3938308"/>
            <a:ext cx="6073328" cy="224984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BEPC-II </a:t>
            </a:r>
            <a:r>
              <a:rPr lang="zh-CN" altLang="zh-CN" sz="2400" dirty="0">
                <a:solidFill>
                  <a:srgbClr val="FF0000"/>
                </a:solidFill>
              </a:rPr>
              <a:t>控制系统</a:t>
            </a:r>
            <a:r>
              <a:rPr lang="zh-CN" altLang="en-US" sz="2400" dirty="0">
                <a:solidFill>
                  <a:srgbClr val="FF0000"/>
                </a:solidFill>
              </a:rPr>
              <a:t>数据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 algn="just" defTabSz="60958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CN" sz="2000" dirty="0"/>
              <a:t>各类软硬件参数</a:t>
            </a:r>
            <a:r>
              <a:rPr lang="zh-CN" altLang="en-US" sz="2000" dirty="0"/>
              <a:t>等静态数据</a:t>
            </a:r>
            <a:endParaRPr lang="en-US" altLang="zh-CN" sz="2000" dirty="0"/>
          </a:p>
          <a:p>
            <a:pPr marL="342900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/>
              <a:t>运行过程的实时数据</a:t>
            </a:r>
            <a:r>
              <a:rPr lang="zh-CN" altLang="en-US" sz="2000" dirty="0"/>
              <a:t>和</a:t>
            </a:r>
            <a:r>
              <a:rPr lang="zh-CN" altLang="zh-CN" sz="2000" dirty="0"/>
              <a:t>历史数据</a:t>
            </a:r>
            <a:endParaRPr lang="en-US" altLang="zh-CN" sz="2000" dirty="0"/>
          </a:p>
          <a:p>
            <a:pPr marL="742939" lvl="1" indent="-285750" algn="just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PXI</a:t>
            </a:r>
            <a:r>
              <a:rPr lang="zh-CN" altLang="en-US" sz="2000" dirty="0"/>
              <a:t>、</a:t>
            </a:r>
            <a:r>
              <a:rPr lang="en-US" altLang="zh-CN" sz="2000" dirty="0"/>
              <a:t>VME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cPCI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uTCA</a:t>
            </a:r>
            <a:r>
              <a:rPr lang="zh-CN" altLang="en-US" sz="2000" dirty="0"/>
              <a:t>等前端控制设备</a:t>
            </a:r>
            <a:endParaRPr lang="en-US" altLang="zh-CN" sz="2000" dirty="0"/>
          </a:p>
          <a:p>
            <a:pPr marL="742939" lvl="1" indent="-285750" algn="just" defTabSz="60958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软</a:t>
            </a:r>
            <a:r>
              <a:rPr lang="en-US" altLang="zh-CN" sz="2000" dirty="0"/>
              <a:t>IOC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914" y="1831600"/>
            <a:ext cx="5406757" cy="3624183"/>
            <a:chOff x="6681503" y="1037152"/>
            <a:chExt cx="5406757" cy="362418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037" y="1037152"/>
              <a:ext cx="2700000" cy="18056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503" y="1043839"/>
              <a:ext cx="2700000" cy="18056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037" y="2846794"/>
              <a:ext cx="2705223" cy="1800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503" y="2855710"/>
              <a:ext cx="2700000" cy="18056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027232" y="1257778"/>
            <a:ext cx="6073328" cy="232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BEPC-II</a:t>
            </a:r>
          </a:p>
          <a:p>
            <a:pPr algn="just" defTabSz="609585">
              <a:lnSpc>
                <a:spcPct val="13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北京正负电子对撞机重大改造工程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just" defTabSz="60958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粲物理能区国际领先的对撞机和兼用同步辐射装置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加速器包括一台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200m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的直线注入器、两条输运线、三个储存环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1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404332" y="3411758"/>
            <a:ext cx="5310909" cy="257301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自主开发：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新型数据存档系统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非关系型数据库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MongoDB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扫描采集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数值、时间戳、状态等参数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建立索引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	</a:t>
            </a: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跨平台使用桌面查询客户端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3"/>
          <a:stretch/>
        </p:blipFill>
        <p:spPr>
          <a:xfrm>
            <a:off x="5715241" y="716692"/>
            <a:ext cx="5768769" cy="59411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05600" y="2908663"/>
            <a:ext cx="4188823" cy="245581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7E5F9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                                              </a:t>
            </a:r>
            <a:endParaRPr lang="en-US" altLang="zh-CN" dirty="0"/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5599" y="1038300"/>
            <a:ext cx="4188823" cy="1677192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7E5F9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                              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332" y="1225603"/>
            <a:ext cx="6096000" cy="2172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正在使用：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EPICS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系统的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Channel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</a:rPr>
              <a:t>Archiver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二进制文本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I/O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速度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索引文件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466" lvl="3" indent="-342900" algn="just" defTabSz="609585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桌面查询客户端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4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5C0E0E-4018-4C53-B43C-9E92BD7B2F92}"/>
              </a:ext>
            </a:extLst>
          </p:cNvPr>
          <p:cNvGrpSpPr/>
          <p:nvPr/>
        </p:nvGrpSpPr>
        <p:grpSpPr>
          <a:xfrm>
            <a:off x="6276889" y="1226902"/>
            <a:ext cx="5040291" cy="5390233"/>
            <a:chOff x="6276889" y="1226902"/>
            <a:chExt cx="5040291" cy="5390233"/>
          </a:xfrm>
        </p:grpSpPr>
        <p:sp>
          <p:nvSpPr>
            <p:cNvPr id="7" name="矩形 6"/>
            <p:cNvSpPr/>
            <p:nvPr/>
          </p:nvSpPr>
          <p:spPr>
            <a:xfrm>
              <a:off x="6276889" y="1226902"/>
              <a:ext cx="5040291" cy="257301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lvl="0" defTabSz="609585"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FF0000"/>
                  </a:solidFill>
                </a:rPr>
                <a:t>BEPC-II</a:t>
              </a:r>
              <a:r>
                <a:rPr lang="zh-CN" altLang="en-US" sz="2400" dirty="0">
                  <a:solidFill>
                    <a:srgbClr val="FF0000"/>
                  </a:solidFill>
                </a:rPr>
                <a:t>新型存档工具</a:t>
              </a:r>
              <a:endParaRPr lang="en-US" altLang="zh-CN" sz="2400" dirty="0">
                <a:solidFill>
                  <a:srgbClr val="FF0000"/>
                </a:solidFill>
              </a:endParaRPr>
            </a:p>
            <a:p>
              <a:pPr defTabSz="609585">
                <a:lnSpc>
                  <a:spcPct val="130000"/>
                </a:lnSpc>
              </a:pPr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BEPC-II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运行环境下测试并存储温控</a:t>
              </a:r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</a:rPr>
                <a:t>PV</a:t>
              </a: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基本满足当前数据量的存储需求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写入过程稳定且写入速率较好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342900" indent="-342900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查询更简单，速度显著提高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1267" y="4422549"/>
              <a:ext cx="4340674" cy="2194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C20A47-6C3B-4659-819E-9AC43E741772}"/>
              </a:ext>
            </a:extLst>
          </p:cNvPr>
          <p:cNvGrpSpPr/>
          <p:nvPr/>
        </p:nvGrpSpPr>
        <p:grpSpPr>
          <a:xfrm>
            <a:off x="880290" y="1226902"/>
            <a:ext cx="4779104" cy="5532736"/>
            <a:chOff x="880290" y="1226902"/>
            <a:chExt cx="4779104" cy="5532736"/>
          </a:xfrm>
        </p:grpSpPr>
        <p:sp>
          <p:nvSpPr>
            <p:cNvPr id="6" name="矩形 5"/>
            <p:cNvSpPr/>
            <p:nvPr/>
          </p:nvSpPr>
          <p:spPr>
            <a:xfrm>
              <a:off x="933329" y="1226902"/>
              <a:ext cx="4726065" cy="345325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lvl="0" algn="just" defTabSz="609585">
                <a:lnSpc>
                  <a:spcPct val="130000"/>
                </a:lnSpc>
              </a:pPr>
              <a:r>
                <a:rPr lang="en-US" altLang="zh-CN" sz="2400" dirty="0" err="1">
                  <a:solidFill>
                    <a:srgbClr val="FF0000"/>
                  </a:solidFill>
                </a:rPr>
                <a:t>MongoDB</a:t>
              </a:r>
              <a:r>
                <a:rPr lang="zh-CN" altLang="en-US" sz="2400" dirty="0">
                  <a:solidFill>
                    <a:srgbClr val="FF0000"/>
                  </a:solidFill>
                </a:rPr>
                <a:t>数据库</a:t>
              </a:r>
              <a:endParaRPr lang="en-US" altLang="zh-CN" sz="2400" dirty="0">
                <a:solidFill>
                  <a:srgbClr val="FF0000"/>
                </a:solidFill>
              </a:endParaRPr>
            </a:p>
            <a:p>
              <a:pPr lvl="0" algn="just" defTabSz="609585">
                <a:lnSpc>
                  <a:spcPct val="130000"/>
                </a:lnSpc>
              </a:pPr>
              <a:endParaRPr lang="en-US" altLang="zh-CN" sz="2400" dirty="0">
                <a:solidFill>
                  <a:srgbClr val="FF0000"/>
                </a:solidFill>
              </a:endParaRPr>
            </a:p>
            <a:p>
              <a:pPr marL="342900" indent="-342900" algn="just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面向文本的非关系型数据库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342900" indent="-342900" algn="just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+mn-ea"/>
                  <a:sym typeface="+mn-lt"/>
                </a:rPr>
                <a:t>BSON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+mn-ea"/>
                  <a:sym typeface="+mn-lt"/>
                </a:rPr>
                <a:t>格式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  <a:p>
              <a:pPr marL="342900" indent="-342900" algn="just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查询语言非常强大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342900" indent="-342900" algn="just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支持对数据建立索引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342900" indent="-342900" algn="just" defTabSz="609585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可扩展性强、容易进行分布式扩展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171450" indent="-171450" algn="just" defTabSz="609585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290" y="4422549"/>
              <a:ext cx="3952588" cy="233708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130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05A0272-F42E-4F2E-8F6E-40935BE1B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708227"/>
              </p:ext>
            </p:extLst>
          </p:nvPr>
        </p:nvGraphicFramePr>
        <p:xfrm>
          <a:off x="348606" y="1306286"/>
          <a:ext cx="11257280" cy="484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2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CE78D-CF07-4C23-942F-A703FE0AC5DE}"/>
              </a:ext>
            </a:extLst>
          </p:cNvPr>
          <p:cNvGrpSpPr/>
          <p:nvPr/>
        </p:nvGrpSpPr>
        <p:grpSpPr>
          <a:xfrm>
            <a:off x="894080" y="1818651"/>
            <a:ext cx="10333286" cy="3507797"/>
            <a:chOff x="517968" y="1574112"/>
            <a:chExt cx="8880032" cy="25950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3C305A9-600F-48E0-BB7F-B18C39664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7"/>
            <a:stretch/>
          </p:blipFill>
          <p:spPr>
            <a:xfrm>
              <a:off x="517968" y="1910161"/>
              <a:ext cx="8880032" cy="193244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F2FB405-2CAC-438B-95FC-FEE552F46F1B}"/>
                </a:ext>
              </a:extLst>
            </p:cNvPr>
            <p:cNvSpPr txBox="1"/>
            <p:nvPr/>
          </p:nvSpPr>
          <p:spPr>
            <a:xfrm>
              <a:off x="1983748" y="1574112"/>
              <a:ext cx="1209040" cy="34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建立关系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9C990CC-895C-4C66-839F-8A7C6AE70C08}"/>
                </a:ext>
              </a:extLst>
            </p:cNvPr>
            <p:cNvSpPr txBox="1"/>
            <p:nvPr/>
          </p:nvSpPr>
          <p:spPr>
            <a:xfrm>
              <a:off x="2019772" y="3827608"/>
              <a:ext cx="1209040" cy="34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具体数据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2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One </a:t>
            </a:r>
            <a:r>
              <a:rPr lang="zh-CN" altLang="en-US" dirty="0"/>
              <a:t>选题背景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5A2FF9-8A50-4485-8823-86BDD80CD3C6}"/>
              </a:ext>
            </a:extLst>
          </p:cNvPr>
          <p:cNvSpPr txBox="1"/>
          <p:nvPr/>
        </p:nvSpPr>
        <p:spPr>
          <a:xfrm>
            <a:off x="492266" y="1491772"/>
            <a:ext cx="3470133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MongoDB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索引支持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200" dirty="0">
                <a:latin typeface="Arial" panose="020B0604020202020204" pitchFamily="34" charset="0"/>
                <a:ea typeface="微软雅黑" panose="020B0503020204020204" pitchFamily="34" charset="-122"/>
              </a:rPr>
              <a:t>唯一索引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200" dirty="0">
                <a:latin typeface="Arial" panose="020B0604020202020204" pitchFamily="34" charset="0"/>
                <a:ea typeface="微软雅黑" panose="020B0503020204020204" pitchFamily="34" charset="-122"/>
              </a:rPr>
              <a:t>复合索引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覆盖索引</a:t>
            </a:r>
            <a:endParaRPr lang="en-US" altLang="zh-CN" sz="2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6F08F9-E273-4AA8-BC35-B14E094882B2}"/>
              </a:ext>
            </a:extLst>
          </p:cNvPr>
          <p:cNvGrpSpPr/>
          <p:nvPr/>
        </p:nvGrpSpPr>
        <p:grpSpPr>
          <a:xfrm>
            <a:off x="2316480" y="3433161"/>
            <a:ext cx="7589520" cy="769441"/>
            <a:chOff x="2316480" y="3433161"/>
            <a:chExt cx="7589520" cy="769441"/>
          </a:xfrm>
        </p:grpSpPr>
        <p:sp>
          <p:nvSpPr>
            <p:cNvPr id="7" name="矩形 6"/>
            <p:cNvSpPr/>
            <p:nvPr/>
          </p:nvSpPr>
          <p:spPr>
            <a:xfrm>
              <a:off x="3223904" y="3433161"/>
              <a:ext cx="66820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CN" altLang="zh-CN" sz="2200" kern="100" dirty="0">
                  <a:latin typeface="+mn-ea"/>
                  <a:cs typeface="Times New Roman" panose="02020603050405020304" pitchFamily="18" charset="0"/>
                </a:rPr>
                <a:t>查询中的所有字段是索引的一部分</a:t>
              </a:r>
              <a:endParaRPr lang="en-US" altLang="zh-CN" sz="2200" kern="100" dirty="0">
                <a:latin typeface="+mn-ea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zh-CN" sz="2200" dirty="0">
                  <a:latin typeface="+mn-ea"/>
                </a:rPr>
                <a:t>返回的匹配文档中的所有字段都在相同</a:t>
              </a:r>
              <a:r>
                <a:rPr lang="zh-CN" altLang="zh-CN" sz="2200" dirty="0"/>
                <a:t>的索引</a:t>
              </a:r>
              <a:endParaRPr lang="zh-CN" altLang="en-US" sz="2200" dirty="0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2D66B345-3752-45C9-9001-17B52C6F6E19}"/>
                </a:ext>
              </a:extLst>
            </p:cNvPr>
            <p:cNvCxnSpPr/>
            <p:nvPr/>
          </p:nvCxnSpPr>
          <p:spPr>
            <a:xfrm>
              <a:off x="2316480" y="3775558"/>
              <a:ext cx="833120" cy="0"/>
            </a:xfrm>
            <a:prstGeom prst="straightConnector1">
              <a:avLst/>
            </a:prstGeom>
            <a:ln w="38100">
              <a:solidFill>
                <a:srgbClr val="E73A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41D0C9-D62D-447E-9AA8-E02B1AC4A74C}"/>
              </a:ext>
            </a:extLst>
          </p:cNvPr>
          <p:cNvGrpSpPr/>
          <p:nvPr/>
        </p:nvGrpSpPr>
        <p:grpSpPr>
          <a:xfrm>
            <a:off x="6733602" y="3775558"/>
            <a:ext cx="5011358" cy="2250099"/>
            <a:chOff x="6733602" y="3817882"/>
            <a:chExt cx="5011358" cy="2486057"/>
          </a:xfrm>
        </p:grpSpPr>
        <p:sp>
          <p:nvSpPr>
            <p:cNvPr id="3" name="矩形 2"/>
            <p:cNvSpPr/>
            <p:nvPr/>
          </p:nvSpPr>
          <p:spPr>
            <a:xfrm>
              <a:off x="6733602" y="4934718"/>
              <a:ext cx="5011358" cy="136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latin typeface="Arial" panose="020B0604020202020204" pitchFamily="34" charset="0"/>
                  <a:ea typeface="微软雅黑" panose="020B0503020204020204" pitchFamily="34" charset="-122"/>
                </a:rPr>
                <a:t>在索引中扫描</a:t>
              </a:r>
              <a:endPara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latin typeface="Arial" panose="020B0604020202020204" pitchFamily="34" charset="0"/>
                  <a:ea typeface="微软雅黑" panose="020B0503020204020204" pitchFamily="34" charset="-122"/>
                </a:rPr>
                <a:t>且返回条目等于索引内扫描条目</a:t>
              </a:r>
              <a:endPara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显著缩短查询时间</a:t>
              </a:r>
              <a:endPara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3" name="连接符: 肘形 12">
              <a:extLst>
                <a:ext uri="{FF2B5EF4-FFF2-40B4-BE49-F238E27FC236}">
                  <a16:creationId xmlns:a16="http://schemas.microsoft.com/office/drawing/2014/main" id="{3A7C9DBB-50FC-413D-9DB4-4AB128FF91B5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00" y="3817882"/>
              <a:ext cx="477520" cy="1201158"/>
            </a:xfrm>
            <a:prstGeom prst="bentConnector2">
              <a:avLst/>
            </a:prstGeom>
            <a:ln w="38100">
              <a:solidFill>
                <a:srgbClr val="E73A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9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4.6|11.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6"/>
</p:tagLst>
</file>

<file path=ppt/theme/theme1.xml><?xml version="1.0" encoding="utf-8"?>
<a:theme xmlns:a="http://schemas.openxmlformats.org/drawingml/2006/main" name="模板页面">
  <a:themeElements>
    <a:clrScheme name="紫罗兰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7E5F91">
              <a:alpha val="36863"/>
            </a:srgb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841</Words>
  <Application>Microsoft Office PowerPoint</Application>
  <PresentationFormat>宽屏</PresentationFormat>
  <Paragraphs>170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Century Gothic</vt:lpstr>
      <vt:lpstr>Segoe UI Light</vt:lpstr>
      <vt:lpstr>Times New Roman</vt:lpstr>
      <vt:lpstr>Wingdings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yui qiao</cp:lastModifiedBy>
  <cp:revision>144</cp:revision>
  <dcterms:created xsi:type="dcterms:W3CDTF">2015-08-18T02:51:41Z</dcterms:created>
  <dcterms:modified xsi:type="dcterms:W3CDTF">2017-07-03T12:35:09Z</dcterms:modified>
  <cp:category/>
</cp:coreProperties>
</file>