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6" r:id="rId2"/>
    <p:sldId id="279" r:id="rId3"/>
    <p:sldId id="281" r:id="rId4"/>
    <p:sldId id="282" r:id="rId5"/>
    <p:sldId id="283" r:id="rId6"/>
    <p:sldId id="284" r:id="rId7"/>
    <p:sldId id="285" r:id="rId8"/>
    <p:sldId id="286" r:id="rId9"/>
    <p:sldId id="287" r:id="rId10"/>
    <p:sldId id="288" r:id="rId11"/>
    <p:sldId id="290" r:id="rId12"/>
    <p:sldId id="291" r:id="rId13"/>
    <p:sldId id="293" r:id="rId14"/>
    <p:sldId id="294" r:id="rId15"/>
    <p:sldId id="295" r:id="rId16"/>
    <p:sldId id="296" r:id="rId17"/>
    <p:sldId id="301" r:id="rId18"/>
    <p:sldId id="292" r:id="rId19"/>
    <p:sldId id="297" r:id="rId20"/>
    <p:sldId id="298" r:id="rId21"/>
    <p:sldId id="303" r:id="rId22"/>
    <p:sldId id="299" r:id="rId23"/>
    <p:sldId id="300" r:id="rId24"/>
    <p:sldId id="302"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3366"/>
    <a:srgbClr val="3366CC"/>
    <a:srgbClr val="3366FF"/>
    <a:srgbClr val="0099FF"/>
    <a:srgbClr val="336699"/>
    <a:srgbClr val="0000FF"/>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60"/>
  </p:normalViewPr>
  <p:slideViewPr>
    <p:cSldViewPr>
      <p:cViewPr>
        <p:scale>
          <a:sx n="100" d="100"/>
          <a:sy n="100" d="100"/>
        </p:scale>
        <p:origin x="-2202"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73AE0-67D9-407F-B440-4A3FA3B7E078}" type="datetimeFigureOut">
              <a:rPr lang="zh-CN" altLang="en-US" smtClean="0"/>
              <a:t>2017/6/28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7F368-2D17-4F6B-AEA9-E6BA5370A3E0}" type="slidenum">
              <a:rPr lang="zh-CN" altLang="en-US" smtClean="0"/>
              <a:t>‹#›</a:t>
            </a:fld>
            <a:endParaRPr lang="zh-CN" altLang="en-US"/>
          </a:p>
        </p:txBody>
      </p:sp>
    </p:spTree>
    <p:extLst>
      <p:ext uri="{BB962C8B-B14F-4D97-AF65-F5344CB8AC3E}">
        <p14:creationId xmlns:p14="http://schemas.microsoft.com/office/powerpoint/2010/main" val="102915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19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
        <p:nvSpPr>
          <p:cNvPr id="7" name="矩形 6"/>
          <p:cNvSpPr/>
          <p:nvPr userDrawn="1"/>
        </p:nvSpPr>
        <p:spPr bwMode="auto">
          <a:xfrm>
            <a:off x="-7620" y="0"/>
            <a:ext cx="9151620" cy="692695"/>
          </a:xfrm>
          <a:prstGeom prst="rect">
            <a:avLst/>
          </a:prstGeom>
          <a:gradFill flip="none" rotWithShape="1">
            <a:gsLst>
              <a:gs pos="100000">
                <a:srgbClr val="006699"/>
              </a:gs>
              <a:gs pos="52000">
                <a:srgbClr val="006699"/>
              </a:gs>
              <a:gs pos="25000">
                <a:srgbClr val="006699"/>
              </a:gs>
              <a:gs pos="0">
                <a:srgbClr val="006699">
                  <a:alpha val="65000"/>
                </a:srgbClr>
              </a:gs>
            </a:gsLst>
            <a:path path="circle">
              <a:fillToRect l="50000" t="50000" r="50000" b="50000"/>
            </a:path>
            <a:tileRect/>
          </a:gradFill>
          <a:ln>
            <a:no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charset="0"/>
              <a:buNone/>
            </a:pPr>
            <a:endParaRPr kumimoji="0" lang="zh-CN" altLang="en-US" sz="2000" b="1" i="0" u="none" strike="noStrike" cap="none" normalizeH="0" baseline="0">
              <a:ln>
                <a:noFill/>
              </a:ln>
              <a:solidFill>
                <a:srgbClr val="000000"/>
              </a:solidFill>
              <a:effectLst/>
              <a:latin typeface="Arial" charset="0"/>
              <a:ea typeface="楷体_GB2312" charset="0"/>
              <a:cs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126C7F7-B288-41CE-BBD7-AF8EA3467F37}" type="slidenum">
              <a:rPr lang="zh-CN" altLang="en-US"/>
              <a:pPr/>
              <a:t>‹#›</a:t>
            </a:fld>
            <a:endParaRPr lang="en-US" altLang="zh-CN" sz="1800"/>
          </a:p>
        </p:txBody>
      </p:sp>
    </p:spTree>
    <p:extLst>
      <p:ext uri="{BB962C8B-B14F-4D97-AF65-F5344CB8AC3E}">
        <p14:creationId xmlns:p14="http://schemas.microsoft.com/office/powerpoint/2010/main" val="26967872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52536" y="908720"/>
            <a:ext cx="8229600" cy="1143000"/>
          </a:xfrm>
          <a:prstGeom prst="rect">
            <a:avLst/>
          </a:prstGeo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2017/6/28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bwMode="auto">
          <a:xfrm>
            <a:off x="-7620" y="0"/>
            <a:ext cx="9151620" cy="692695"/>
          </a:xfrm>
          <a:prstGeom prst="rect">
            <a:avLst/>
          </a:prstGeom>
          <a:gradFill flip="none" rotWithShape="1">
            <a:gsLst>
              <a:gs pos="100000">
                <a:srgbClr val="006699"/>
              </a:gs>
              <a:gs pos="52000">
                <a:srgbClr val="006699"/>
              </a:gs>
              <a:gs pos="25000">
                <a:srgbClr val="006699"/>
              </a:gs>
              <a:gs pos="0">
                <a:srgbClr val="006699">
                  <a:alpha val="65000"/>
                </a:srgbClr>
              </a:gs>
            </a:gsLst>
            <a:path path="circle">
              <a:fillToRect l="50000" t="50000" r="50000" b="50000"/>
            </a:path>
            <a:tileRect/>
          </a:gradFill>
          <a:ln>
            <a:no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charset="0"/>
              <a:buNone/>
            </a:pPr>
            <a:endParaRPr kumimoji="0" lang="zh-CN" altLang="en-US" sz="2000" b="1" i="0" u="none" strike="noStrike" cap="none" normalizeH="0" baseline="0">
              <a:ln>
                <a:noFill/>
              </a:ln>
              <a:solidFill>
                <a:srgbClr val="000000"/>
              </a:solidFill>
              <a:effectLst/>
              <a:latin typeface="Arial" charset="0"/>
              <a:ea typeface="楷体_GB2312" charset="0"/>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ews.bjx.com.cn/zt.asp?topi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8"/>
          <p:cNvSpPr>
            <a:spLocks noGrp="1" noChangeArrowheads="1"/>
          </p:cNvSpPr>
          <p:nvPr>
            <p:ph type="subTitle" idx="1"/>
          </p:nvPr>
        </p:nvSpPr>
        <p:spPr>
          <a:xfrm>
            <a:off x="539552" y="1772816"/>
            <a:ext cx="8424936" cy="3759572"/>
          </a:xfrm>
          <a:ln/>
        </p:spPr>
        <p:txBody>
          <a:bodyPr/>
          <a:lstStyle/>
          <a:p>
            <a:pPr>
              <a:lnSpc>
                <a:spcPct val="90000"/>
              </a:lnSpc>
            </a:pPr>
            <a:r>
              <a:rPr lang="en-US" altLang="zh-CN" b="1" spc="300" dirty="0">
                <a:solidFill>
                  <a:schemeClr val="tx2"/>
                </a:solidFill>
                <a:latin typeface="MingLiU_HKSCS-ExtB" panose="02020500000000000000" pitchFamily="18" charset="-120"/>
                <a:ea typeface="MingLiU_HKSCS-ExtB" panose="02020500000000000000" pitchFamily="18" charset="-120"/>
              </a:rPr>
              <a:t>ADS</a:t>
            </a:r>
            <a:r>
              <a:rPr lang="zh-CN" altLang="zh-CN" b="1" spc="300" dirty="0">
                <a:solidFill>
                  <a:schemeClr val="tx2"/>
                </a:solidFill>
                <a:latin typeface="MingLiU_HKSCS-ExtB" panose="02020500000000000000" pitchFamily="18" charset="-120"/>
                <a:ea typeface="华文行楷" panose="02010800040101010101" pitchFamily="2" charset="-122"/>
              </a:rPr>
              <a:t>强流质子</a:t>
            </a:r>
            <a:r>
              <a:rPr lang="en-US" altLang="zh-CN" b="1" spc="300" dirty="0">
                <a:solidFill>
                  <a:schemeClr val="tx2"/>
                </a:solidFill>
                <a:latin typeface="MingLiU_HKSCS-ExtB" panose="02020500000000000000" pitchFamily="18" charset="-120"/>
                <a:ea typeface="MingLiU_HKSCS-ExtB" panose="02020500000000000000" pitchFamily="18" charset="-120"/>
              </a:rPr>
              <a:t>LINAC</a:t>
            </a:r>
            <a:r>
              <a:rPr lang="zh-CN" altLang="zh-CN" b="1" spc="300" dirty="0">
                <a:solidFill>
                  <a:schemeClr val="tx2"/>
                </a:solidFill>
                <a:latin typeface="MingLiU_HKSCS-ExtB" panose="02020500000000000000" pitchFamily="18" charset="-120"/>
                <a:ea typeface="华文行楷" panose="02010800040101010101" pitchFamily="2" charset="-122"/>
              </a:rPr>
              <a:t>束流刮束器装置</a:t>
            </a:r>
            <a:r>
              <a:rPr lang="zh-CN" altLang="zh-CN" b="1" spc="300" dirty="0" smtClean="0">
                <a:solidFill>
                  <a:schemeClr val="tx2"/>
                </a:solidFill>
                <a:latin typeface="MingLiU_HKSCS-ExtB" panose="02020500000000000000" pitchFamily="18" charset="-120"/>
                <a:ea typeface="华文行楷" panose="02010800040101010101" pitchFamily="2" charset="-122"/>
              </a:rPr>
              <a:t>设计</a:t>
            </a:r>
            <a:endParaRPr lang="en-US" altLang="zh-CN" b="1" spc="300" dirty="0" smtClean="0">
              <a:solidFill>
                <a:schemeClr val="tx2"/>
              </a:solidFill>
              <a:latin typeface="MingLiU_HKSCS-ExtB" panose="02020500000000000000" pitchFamily="18" charset="-120"/>
              <a:ea typeface="MingLiU_HKSCS-ExtB" panose="02020500000000000000" pitchFamily="18" charset="-120"/>
            </a:endParaRPr>
          </a:p>
          <a:p>
            <a:pPr>
              <a:lnSpc>
                <a:spcPct val="90000"/>
              </a:lnSpc>
            </a:pPr>
            <a:endParaRPr lang="en-US" altLang="zh-CN" b="1" spc="300" dirty="0">
              <a:solidFill>
                <a:schemeClr val="tx2"/>
              </a:solidFill>
              <a:latin typeface="华文行楷" panose="02010800040101010101" pitchFamily="2" charset="-122"/>
              <a:ea typeface="华文行楷" panose="02010800040101010101" pitchFamily="2" charset="-122"/>
            </a:endParaRPr>
          </a:p>
          <a:p>
            <a:r>
              <a:rPr lang="en-US" altLang="zh-CN" sz="2800" b="1" dirty="0">
                <a:latin typeface="MingLiU_HKSCS-ExtB" panose="02020500000000000000" pitchFamily="18" charset="-120"/>
                <a:ea typeface="MingLiU_HKSCS-ExtB" panose="02020500000000000000" pitchFamily="18" charset="-120"/>
              </a:rPr>
              <a:t>Design Of The Scraper Device for the High Intensity</a:t>
            </a:r>
            <a:endParaRPr lang="zh-CN" altLang="zh-CN" sz="2800" dirty="0">
              <a:latin typeface="MingLiU_HKSCS-ExtB" panose="02020500000000000000" pitchFamily="18" charset="-120"/>
            </a:endParaRPr>
          </a:p>
          <a:p>
            <a:r>
              <a:rPr lang="en-US" altLang="zh-CN" sz="2800" b="1" dirty="0">
                <a:latin typeface="MingLiU_HKSCS-ExtB" panose="02020500000000000000" pitchFamily="18" charset="-120"/>
                <a:ea typeface="MingLiU_HKSCS-ExtB" panose="02020500000000000000" pitchFamily="18" charset="-120"/>
              </a:rPr>
              <a:t> Proton </a:t>
            </a:r>
            <a:r>
              <a:rPr lang="en-US" altLang="zh-CN" sz="2800" b="1" dirty="0" err="1">
                <a:latin typeface="MingLiU_HKSCS-ExtB" panose="02020500000000000000" pitchFamily="18" charset="-120"/>
                <a:ea typeface="MingLiU_HKSCS-ExtB" panose="02020500000000000000" pitchFamily="18" charset="-120"/>
              </a:rPr>
              <a:t>Linac</a:t>
            </a:r>
            <a:r>
              <a:rPr lang="en-US" altLang="zh-CN" sz="2800" b="1" dirty="0">
                <a:latin typeface="MingLiU_HKSCS-ExtB" panose="02020500000000000000" pitchFamily="18" charset="-120"/>
                <a:ea typeface="MingLiU_HKSCS-ExtB" panose="02020500000000000000" pitchFamily="18" charset="-120"/>
              </a:rPr>
              <a:t> in </a:t>
            </a:r>
            <a:r>
              <a:rPr lang="en-US" altLang="zh-CN" sz="2800" b="1" dirty="0" smtClean="0">
                <a:latin typeface="MingLiU_HKSCS-ExtB" panose="02020500000000000000" pitchFamily="18" charset="-120"/>
                <a:ea typeface="MingLiU_HKSCS-ExtB" panose="02020500000000000000" pitchFamily="18" charset="-120"/>
              </a:rPr>
              <a:t>ADS</a:t>
            </a:r>
          </a:p>
          <a:p>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　　  </a:t>
            </a:r>
          </a:p>
          <a:p>
            <a:pPr eaLnBrk="1" hangingPunct="1">
              <a:lnSpc>
                <a:spcPct val="90000"/>
              </a:lnSpc>
            </a:pPr>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　</a:t>
            </a:r>
          </a:p>
          <a:p>
            <a:pPr eaLnBrk="1" hangingPunct="1">
              <a:lnSpc>
                <a:spcPct val="90000"/>
              </a:lnSpc>
            </a:pPr>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姓    名：康新才               </a:t>
            </a:r>
          </a:p>
        </p:txBody>
      </p:sp>
    </p:spTree>
    <p:extLst>
      <p:ext uri="{BB962C8B-B14F-4D97-AF65-F5344CB8AC3E}">
        <p14:creationId xmlns:p14="http://schemas.microsoft.com/office/powerpoint/2010/main" val="30257034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862870"/>
          </a:xfrm>
          <a:prstGeom prst="rect">
            <a:avLst/>
          </a:prstGeom>
          <a:noFill/>
        </p:spPr>
        <p:txBody>
          <a:bodyPr wrap="square" rtlCol="0">
            <a:spAutoFit/>
          </a:bodyPr>
          <a:lstStyle/>
          <a:p>
            <a:r>
              <a:rPr lang="en-US" altLang="zh-CN" sz="2000" dirty="0" smtClean="0"/>
              <a:t>n1</a:t>
            </a:r>
            <a:r>
              <a:rPr lang="zh-CN" altLang="zh-CN" sz="2000" dirty="0"/>
              <a:t>：进给丝杠的正效率。</a:t>
            </a:r>
          </a:p>
          <a:p>
            <a:r>
              <a:rPr lang="zh-CN" altLang="zh-CN" sz="2000" dirty="0"/>
              <a:t>刮束器以匀速运动，故</a:t>
            </a:r>
            <a:r>
              <a:rPr lang="en-US" altLang="zh-CN" sz="2000" dirty="0"/>
              <a:t>T2=0</a:t>
            </a:r>
            <a:r>
              <a:rPr lang="zh-CN" altLang="zh-CN" sz="2000" dirty="0"/>
              <a:t>，按等速时的扭矩计算，</a:t>
            </a:r>
            <a:r>
              <a:rPr lang="zh-CN" altLang="zh-CN" sz="2000" dirty="0">
                <a:solidFill>
                  <a:srgbClr val="FF0000"/>
                </a:solidFill>
              </a:rPr>
              <a:t>当真空度为</a:t>
            </a:r>
            <a:r>
              <a:rPr lang="en-US" altLang="zh-CN" sz="2000" dirty="0">
                <a:solidFill>
                  <a:srgbClr val="FF0000"/>
                </a:solidFill>
              </a:rPr>
              <a:t>1x10</a:t>
            </a:r>
            <a:r>
              <a:rPr lang="en-US" altLang="zh-CN" sz="2000" baseline="30000" dirty="0">
                <a:solidFill>
                  <a:srgbClr val="FF0000"/>
                </a:solidFill>
              </a:rPr>
              <a:t>-8</a:t>
            </a:r>
            <a:r>
              <a:rPr lang="en-US" altLang="zh-CN" sz="2000" dirty="0">
                <a:solidFill>
                  <a:srgbClr val="FF0000"/>
                </a:solidFill>
              </a:rPr>
              <a:t>pa</a:t>
            </a:r>
            <a:r>
              <a:rPr lang="zh-CN" altLang="zh-CN" sz="2000" dirty="0">
                <a:solidFill>
                  <a:srgbClr val="FF0000"/>
                </a:solidFill>
              </a:rPr>
              <a:t>时，大气压力为</a:t>
            </a:r>
            <a:r>
              <a:rPr lang="en-US" altLang="zh-CN" sz="2000" dirty="0">
                <a:solidFill>
                  <a:srgbClr val="FF0000"/>
                </a:solidFill>
              </a:rPr>
              <a:t>1.1x10</a:t>
            </a:r>
            <a:r>
              <a:rPr lang="en-US" altLang="zh-CN" sz="2000" baseline="30000" dirty="0">
                <a:solidFill>
                  <a:srgbClr val="FF0000"/>
                </a:solidFill>
              </a:rPr>
              <a:t>5</a:t>
            </a:r>
            <a:r>
              <a:rPr lang="en-US" altLang="zh-CN" sz="2000" dirty="0">
                <a:solidFill>
                  <a:srgbClr val="FF0000"/>
                </a:solidFill>
              </a:rPr>
              <a:t>pa</a:t>
            </a:r>
            <a:r>
              <a:rPr lang="zh-CN" altLang="zh-CN" sz="2000" dirty="0">
                <a:solidFill>
                  <a:srgbClr val="FF0000"/>
                </a:solidFill>
              </a:rPr>
              <a:t>，约为</a:t>
            </a:r>
            <a:r>
              <a:rPr lang="en-US" altLang="zh-CN" sz="2000" dirty="0">
                <a:solidFill>
                  <a:srgbClr val="FF0000"/>
                </a:solidFill>
              </a:rPr>
              <a:t>≈1Kgf/cm</a:t>
            </a:r>
            <a:r>
              <a:rPr lang="en-US" altLang="zh-CN" sz="2000" baseline="30000" dirty="0">
                <a:solidFill>
                  <a:srgbClr val="FF0000"/>
                </a:solidFill>
              </a:rPr>
              <a:t>2</a:t>
            </a:r>
            <a:r>
              <a:rPr lang="zh-CN" altLang="zh-CN" sz="2000" dirty="0">
                <a:solidFill>
                  <a:srgbClr val="FF0000"/>
                </a:solidFill>
              </a:rPr>
              <a:t>，前刮束器真空受压面积为</a:t>
            </a:r>
            <a:r>
              <a:rPr lang="en-US" altLang="zh-CN" sz="2000" dirty="0">
                <a:solidFill>
                  <a:srgbClr val="FF0000"/>
                </a:solidFill>
              </a:rPr>
              <a:t>188.7mm</a:t>
            </a:r>
            <a:r>
              <a:rPr lang="en-US" altLang="zh-CN" sz="2000" baseline="30000" dirty="0">
                <a:solidFill>
                  <a:srgbClr val="FF0000"/>
                </a:solidFill>
              </a:rPr>
              <a:t>2</a:t>
            </a:r>
            <a:r>
              <a:rPr lang="en-US" altLang="zh-CN" sz="2000" dirty="0">
                <a:solidFill>
                  <a:srgbClr val="FF0000"/>
                </a:solidFill>
              </a:rPr>
              <a:t>*2</a:t>
            </a:r>
            <a:r>
              <a:rPr lang="zh-CN" altLang="zh-CN" sz="2000" dirty="0">
                <a:solidFill>
                  <a:srgbClr val="FF0000"/>
                </a:solidFill>
              </a:rPr>
              <a:t>，所以压力</a:t>
            </a:r>
          </a:p>
          <a:p>
            <a:r>
              <a:rPr lang="en-US" altLang="zh-CN" sz="2000" dirty="0">
                <a:solidFill>
                  <a:srgbClr val="FF0000"/>
                </a:solidFill>
              </a:rPr>
              <a:t>F=188.7x2x0.1N=37.7N</a:t>
            </a:r>
            <a:endParaRPr lang="zh-CN" altLang="zh-CN" sz="2000" dirty="0">
              <a:solidFill>
                <a:srgbClr val="FF0000"/>
              </a:solidFill>
            </a:endParaRPr>
          </a:p>
          <a:p>
            <a:r>
              <a:rPr lang="zh-CN" altLang="zh-CN" sz="2000" dirty="0"/>
              <a:t>竖直安装时的前刮束板运动机构</a:t>
            </a:r>
            <a:r>
              <a:rPr lang="zh-CN" altLang="zh-CN" sz="2000" dirty="0">
                <a:solidFill>
                  <a:srgbClr val="FF0000"/>
                </a:solidFill>
              </a:rPr>
              <a:t>自重为</a:t>
            </a:r>
            <a:r>
              <a:rPr lang="en-US" altLang="zh-CN" sz="2000" dirty="0">
                <a:solidFill>
                  <a:srgbClr val="FF0000"/>
                </a:solidFill>
              </a:rPr>
              <a:t>3.6kg</a:t>
            </a:r>
            <a:r>
              <a:rPr lang="zh-CN" altLang="zh-CN" sz="2000" dirty="0"/>
              <a:t>，为</a:t>
            </a:r>
            <a:r>
              <a:rPr lang="en-US" altLang="zh-CN" sz="2000" dirty="0"/>
              <a:t>35.28N</a:t>
            </a:r>
            <a:r>
              <a:rPr lang="zh-CN" altLang="zh-CN" sz="2000" dirty="0"/>
              <a:t>，竖直安装时电机承重比水平安装时大，以竖直安装为例选择电机。</a:t>
            </a:r>
          </a:p>
          <a:p>
            <a:r>
              <a:rPr lang="en-US" altLang="zh-CN" sz="2000" dirty="0"/>
              <a:t>T1=</a:t>
            </a:r>
            <a:r>
              <a:rPr lang="zh-CN" altLang="zh-CN" sz="2000" dirty="0"/>
              <a:t>（</a:t>
            </a:r>
            <a:r>
              <a:rPr lang="en-US" altLang="zh-CN" sz="2000" dirty="0"/>
              <a:t>Fa*I</a:t>
            </a:r>
            <a:r>
              <a:rPr lang="zh-CN" altLang="zh-CN" sz="2000" dirty="0"/>
              <a:t>）</a:t>
            </a:r>
            <a:r>
              <a:rPr lang="en-US" altLang="zh-CN" sz="2000" dirty="0"/>
              <a:t>/</a:t>
            </a:r>
            <a:r>
              <a:rPr lang="zh-CN" altLang="zh-CN" sz="2000" dirty="0"/>
              <a:t>（</a:t>
            </a:r>
            <a:r>
              <a:rPr lang="en-US" altLang="zh-CN" sz="2000" dirty="0"/>
              <a:t>2*3.14*n1</a:t>
            </a:r>
            <a:r>
              <a:rPr lang="zh-CN" altLang="zh-CN" sz="2000" dirty="0"/>
              <a:t>）</a:t>
            </a:r>
          </a:p>
          <a:p>
            <a:r>
              <a:rPr lang="en-US" altLang="zh-CN" sz="2000" dirty="0"/>
              <a:t>T1=</a:t>
            </a:r>
            <a:r>
              <a:rPr lang="zh-CN" altLang="zh-CN" sz="2000" dirty="0"/>
              <a:t>（</a:t>
            </a:r>
            <a:r>
              <a:rPr lang="en-US" altLang="zh-CN" sz="2000" dirty="0"/>
              <a:t>37.7+35.28</a:t>
            </a:r>
            <a:r>
              <a:rPr lang="zh-CN" altLang="zh-CN" sz="2000" dirty="0"/>
              <a:t>）</a:t>
            </a:r>
            <a:r>
              <a:rPr lang="en-US" altLang="zh-CN" sz="2000" dirty="0"/>
              <a:t>*5/2*3.14*0.95</a:t>
            </a:r>
            <a:endParaRPr lang="zh-CN" altLang="zh-CN" sz="2000" dirty="0"/>
          </a:p>
          <a:p>
            <a:r>
              <a:rPr lang="en-US" altLang="zh-CN" sz="2000" dirty="0"/>
              <a:t>61.2kgf.mm =0.612N.m</a:t>
            </a:r>
            <a:endParaRPr lang="zh-CN" altLang="zh-CN" sz="2000" dirty="0"/>
          </a:p>
          <a:p>
            <a:r>
              <a:rPr lang="zh-CN" altLang="zh-CN" sz="2000" dirty="0">
                <a:solidFill>
                  <a:srgbClr val="FF0000"/>
                </a:solidFill>
              </a:rPr>
              <a:t>安全系数为</a:t>
            </a:r>
            <a:r>
              <a:rPr lang="en-US" altLang="zh-CN" sz="2000" dirty="0">
                <a:solidFill>
                  <a:srgbClr val="FF0000"/>
                </a:solidFill>
              </a:rPr>
              <a:t>1.4</a:t>
            </a:r>
            <a:r>
              <a:rPr lang="zh-CN" altLang="zh-CN" sz="2000" dirty="0"/>
              <a:t>，所以</a:t>
            </a:r>
            <a:r>
              <a:rPr lang="en-US" altLang="zh-CN" sz="2000" dirty="0"/>
              <a:t>T</a:t>
            </a:r>
            <a:r>
              <a:rPr lang="zh-CN" altLang="zh-CN" sz="2000" dirty="0"/>
              <a:t>为</a:t>
            </a:r>
            <a:r>
              <a:rPr lang="en-US" altLang="zh-CN" sz="2000" dirty="0"/>
              <a:t>0.85N.M</a:t>
            </a:r>
            <a:r>
              <a:rPr lang="zh-CN" altLang="zh-CN" sz="2000" dirty="0"/>
              <a:t>，选择扭矩为</a:t>
            </a:r>
            <a:r>
              <a:rPr lang="en-US" altLang="zh-CN" sz="2000" dirty="0"/>
              <a:t>0.8N.M</a:t>
            </a:r>
            <a:r>
              <a:rPr lang="zh-CN" altLang="zh-CN" sz="2000" dirty="0"/>
              <a:t>的</a:t>
            </a:r>
            <a:r>
              <a:rPr lang="en-US" altLang="zh-CN" sz="2000" dirty="0"/>
              <a:t>NI AKM23D</a:t>
            </a:r>
            <a:r>
              <a:rPr lang="zh-CN" altLang="zh-CN" sz="2000" dirty="0"/>
              <a:t>伺服电机。</a:t>
            </a: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614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412776"/>
            <a:ext cx="7784209" cy="3323987"/>
          </a:xfrm>
          <a:prstGeom prst="rect">
            <a:avLst/>
          </a:prstGeom>
          <a:noFill/>
        </p:spPr>
        <p:txBody>
          <a:bodyPr wrap="square" rtlCol="0">
            <a:spAutoFit/>
          </a:bodyPr>
          <a:lstStyle/>
          <a:p>
            <a:r>
              <a:rPr lang="zh-CN" altLang="en-US" sz="2000" dirty="0" smtClean="0"/>
              <a:t>考</a:t>
            </a:r>
            <a:r>
              <a:rPr lang="zh-CN" altLang="zh-CN" sz="2000" dirty="0" smtClean="0"/>
              <a:t>虑</a:t>
            </a:r>
            <a:r>
              <a:rPr lang="zh-CN" altLang="zh-CN" sz="2000" dirty="0"/>
              <a:t>到束流辐射引起的很强的热负载会将金属熔化，安装在线的很多元件都会受到束流辐射热载的影响。对于刮束器来说，安装在束诊系统最前端，刮束板吸收了大部分的束流，会产生热变形，严重影响刮束板的精度，甚至超过其熔点后使刮束器损坏，从而影响到束流的空间性质。因此设计水冷结构，通过在出水口添加流量计和温度传感器对刮束器探测器进行实时监控，将流量和温度传感器信号导入控制系统。温度过高时可以及时将刮束器退到离线状态，从而实现刮束器探针的实时保护。</a:t>
            </a:r>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8193" name="Picture 1" descr="C:\Users\kang\AppData\Roaming\Tencent\Users\361447875\QQ\WinTemp\RichOle\D8{Z$HQ0PTJ$L]SD7BS@25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477" y="4077072"/>
            <a:ext cx="35814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90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092881"/>
          </a:xfrm>
          <a:prstGeom prst="rect">
            <a:avLst/>
          </a:prstGeom>
          <a:noFill/>
        </p:spPr>
        <p:txBody>
          <a:bodyPr wrap="square" rtlCol="0">
            <a:spAutoFit/>
          </a:bodyPr>
          <a:lstStyle/>
          <a:p>
            <a:r>
              <a:rPr lang="zh-CN" altLang="zh-CN" sz="2000" dirty="0"/>
              <a:t>水压为</a:t>
            </a:r>
            <a:r>
              <a:rPr lang="en-US" altLang="zh-CN" sz="2000" dirty="0"/>
              <a:t>6Kg/cm2</a:t>
            </a:r>
            <a:r>
              <a:rPr lang="zh-CN" altLang="zh-CN" sz="2000" dirty="0"/>
              <a:t>，水管内径为</a:t>
            </a:r>
            <a:r>
              <a:rPr lang="en-US" altLang="zh-CN" sz="2000" dirty="0"/>
              <a:t>6mm,</a:t>
            </a:r>
            <a:r>
              <a:rPr lang="zh-CN" altLang="zh-CN" sz="2000" dirty="0"/>
              <a:t>壁厚</a:t>
            </a:r>
            <a:r>
              <a:rPr lang="en-US" altLang="zh-CN" sz="2000" dirty="0"/>
              <a:t>1mm</a:t>
            </a:r>
            <a:r>
              <a:rPr lang="zh-CN" altLang="zh-CN" sz="2000" dirty="0"/>
              <a:t>，其他部分当量直径为</a:t>
            </a:r>
            <a:r>
              <a:rPr lang="en-US" altLang="zh-CN" sz="2000" dirty="0"/>
              <a:t>6mm</a:t>
            </a:r>
            <a:r>
              <a:rPr lang="zh-CN" altLang="zh-CN" sz="2000" dirty="0"/>
              <a:t>。</a:t>
            </a:r>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2289" name="Picture 1" descr="C:\Users\kang\AppData\Roaming\Tencent\Users\361447875\QQ\WinTemp\RichOle\~7$]MMPZU4JY~WOYRE6QE5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73016"/>
            <a:ext cx="4879726" cy="210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55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en-US" altLang="zh-CN" sz="2000" dirty="0" smtClean="0"/>
              <a:t>ADS</a:t>
            </a:r>
            <a:r>
              <a:rPr lang="zh-CN" altLang="zh-CN" sz="2000" dirty="0"/>
              <a:t>强流质子</a:t>
            </a:r>
            <a:r>
              <a:rPr lang="en-US" altLang="zh-CN" sz="2000" dirty="0"/>
              <a:t>LINAC</a:t>
            </a:r>
            <a:r>
              <a:rPr lang="zh-CN" altLang="zh-CN" sz="2000" dirty="0"/>
              <a:t>注入器</a:t>
            </a:r>
            <a:r>
              <a:rPr lang="en-US" altLang="zh-CN" sz="2000" dirty="0"/>
              <a:t>II MEBT</a:t>
            </a:r>
            <a:r>
              <a:rPr lang="zh-CN" altLang="zh-CN" sz="2000" dirty="0"/>
              <a:t>段束流能量为</a:t>
            </a:r>
            <a:r>
              <a:rPr lang="en-US" altLang="zh-CN" sz="2000" dirty="0"/>
              <a:t>2.1mev</a:t>
            </a:r>
            <a:r>
              <a:rPr lang="zh-CN" altLang="zh-CN" sz="2000" dirty="0"/>
              <a:t>，流强</a:t>
            </a:r>
            <a:r>
              <a:rPr lang="en-US" altLang="zh-CN" sz="2000" dirty="0"/>
              <a:t>10mA</a:t>
            </a:r>
            <a:r>
              <a:rPr lang="zh-CN" altLang="zh-CN" sz="2000" dirty="0"/>
              <a:t>，到达刮束器时束流剖面全宽为</a:t>
            </a:r>
            <a:r>
              <a:rPr lang="en-US" altLang="zh-CN" sz="2000" dirty="0"/>
              <a:t>10mm</a:t>
            </a:r>
            <a:r>
              <a:rPr lang="zh-CN" altLang="zh-CN" sz="2000" dirty="0"/>
              <a:t>。对刮束器不加水冷的时候刮束板结构进行分析，如图</a:t>
            </a:r>
            <a:r>
              <a:rPr lang="en-US" altLang="zh-CN" sz="2000" dirty="0"/>
              <a:t>5</a:t>
            </a:r>
            <a:r>
              <a:rPr lang="zh-CN" altLang="zh-CN" sz="2000" dirty="0"/>
              <a:t>所示，可知刮束板温度远远超过钽板的熔点，可直接造成刮束器的损坏，可见添加水冷结构是必不可少的。</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6" name="图片 5"/>
          <p:cNvPicPr/>
          <p:nvPr/>
        </p:nvPicPr>
        <p:blipFill rotWithShape="1">
          <a:blip r:embed="rId2" cstate="print">
            <a:extLst>
              <a:ext uri="{28A0092B-C50C-407E-A947-70E740481C1C}">
                <a14:useLocalDpi xmlns:a14="http://schemas.microsoft.com/office/drawing/2010/main" val="0"/>
              </a:ext>
            </a:extLst>
          </a:blip>
          <a:srcRect r="1900"/>
          <a:stretch/>
        </p:blipFill>
        <p:spPr bwMode="auto">
          <a:xfrm>
            <a:off x="971600" y="3356992"/>
            <a:ext cx="3198614" cy="2286744"/>
          </a:xfrm>
          <a:prstGeom prst="rect">
            <a:avLst/>
          </a:prstGeom>
          <a:ln>
            <a:noFill/>
          </a:ln>
          <a:extLst>
            <a:ext uri="{53640926-AAD7-44D8-BBD7-CCE9431645EC}">
              <a14:shadowObscured xmlns:a14="http://schemas.microsoft.com/office/drawing/2010/main"/>
            </a:ext>
          </a:extLst>
        </p:spPr>
      </p:pic>
      <p:pic>
        <p:nvPicPr>
          <p:cNvPr id="7" name="图片 6"/>
          <p:cNvPicPr/>
          <p:nvPr/>
        </p:nvPicPr>
        <p:blipFill rotWithShape="1">
          <a:blip r:embed="rId3" cstate="print">
            <a:extLst>
              <a:ext uri="{28A0092B-C50C-407E-A947-70E740481C1C}">
                <a14:useLocalDpi xmlns:a14="http://schemas.microsoft.com/office/drawing/2010/main" val="0"/>
              </a:ext>
            </a:extLst>
          </a:blip>
          <a:srcRect l="7407" r="3944"/>
          <a:stretch/>
        </p:blipFill>
        <p:spPr bwMode="auto">
          <a:xfrm>
            <a:off x="4585177" y="3356992"/>
            <a:ext cx="3177460" cy="2231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097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170099"/>
          </a:xfrm>
          <a:prstGeom prst="rect">
            <a:avLst/>
          </a:prstGeom>
          <a:noFill/>
        </p:spPr>
        <p:txBody>
          <a:bodyPr wrap="square" rtlCol="0">
            <a:spAutoFit/>
          </a:bodyPr>
          <a:lstStyle/>
          <a:p>
            <a:r>
              <a:rPr lang="zh-CN" altLang="zh-CN" sz="2000" dirty="0"/>
              <a:t>对刮束器水冷结构，按照水流速度为</a:t>
            </a:r>
            <a:r>
              <a:rPr lang="en-US" altLang="zh-CN" sz="2000" dirty="0"/>
              <a:t>5m/s</a:t>
            </a:r>
            <a:r>
              <a:rPr lang="zh-CN" altLang="zh-CN" sz="2000" dirty="0"/>
              <a:t>，水压为</a:t>
            </a:r>
            <a:r>
              <a:rPr lang="en-US" altLang="zh-CN" sz="2000" dirty="0"/>
              <a:t>6kg</a:t>
            </a:r>
            <a:r>
              <a:rPr lang="zh-CN" altLang="zh-CN" sz="2000" dirty="0"/>
              <a:t>计算，将流量分析结果导入热分析中。束流剖面大小为直径</a:t>
            </a:r>
            <a:r>
              <a:rPr lang="en-US" altLang="zh-CN" sz="2000" dirty="0"/>
              <a:t>10mm</a:t>
            </a:r>
            <a:r>
              <a:rPr lang="zh-CN" altLang="zh-CN" sz="2000" dirty="0"/>
              <a:t>，刮束器最小缝宽要求</a:t>
            </a:r>
            <a:r>
              <a:rPr lang="en-US" altLang="zh-CN" sz="2000" dirty="0"/>
              <a:t>2mm</a:t>
            </a:r>
            <a:r>
              <a:rPr lang="zh-CN" altLang="zh-CN" sz="2000" dirty="0"/>
              <a:t>的时候，安装在前面的刮束器基本吸收掉了大部分的束流。通过热分析结果，如图</a:t>
            </a:r>
            <a:r>
              <a:rPr lang="en-US" altLang="zh-CN" sz="2000" dirty="0"/>
              <a:t>6</a:t>
            </a:r>
            <a:r>
              <a:rPr lang="zh-CN" altLang="zh-CN" sz="2000" dirty="0"/>
              <a:t>所示，可知刮束板表面离束流中心位置最近处最高温度为</a:t>
            </a:r>
            <a:r>
              <a:rPr lang="en-US" altLang="zh-CN" sz="2000" dirty="0"/>
              <a:t>1290K</a:t>
            </a:r>
            <a:r>
              <a:rPr lang="zh-CN" altLang="zh-CN" sz="2000" dirty="0"/>
              <a:t>，远低于钽的熔点，钽铜结合的地方，局部最高温度为</a:t>
            </a:r>
            <a:r>
              <a:rPr lang="en-US" altLang="zh-CN" sz="2000" dirty="0"/>
              <a:t>710</a:t>
            </a:r>
            <a:r>
              <a:rPr lang="zh-CN" altLang="zh-CN" sz="2000" dirty="0"/>
              <a:t>℃，远低于铜的熔点</a:t>
            </a:r>
            <a:r>
              <a:rPr lang="en-US" altLang="zh-CN" sz="2000" dirty="0"/>
              <a:t>1083</a:t>
            </a:r>
            <a:r>
              <a:rPr lang="zh-CN" altLang="zh-CN" sz="2000" dirty="0"/>
              <a:t>℃，保证了钽铜复合板不会失效。</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8" name="图片 7"/>
          <p:cNvPicPr/>
          <p:nvPr/>
        </p:nvPicPr>
        <p:blipFill rotWithShape="1">
          <a:blip r:embed="rId2" cstate="print">
            <a:extLst>
              <a:ext uri="{28A0092B-C50C-407E-A947-70E740481C1C}">
                <a14:useLocalDpi xmlns:a14="http://schemas.microsoft.com/office/drawing/2010/main" val="0"/>
              </a:ext>
            </a:extLst>
          </a:blip>
          <a:srcRect t="7222" b="10669"/>
          <a:stretch/>
        </p:blipFill>
        <p:spPr bwMode="auto">
          <a:xfrm>
            <a:off x="899592" y="4005064"/>
            <a:ext cx="3013124" cy="2331918"/>
          </a:xfrm>
          <a:prstGeom prst="rect">
            <a:avLst/>
          </a:prstGeom>
          <a:ln>
            <a:noFill/>
          </a:ln>
          <a:extLst>
            <a:ext uri="{53640926-AAD7-44D8-BBD7-CCE9431645EC}">
              <a14:shadowObscured xmlns:a14="http://schemas.microsoft.com/office/drawing/2010/main"/>
            </a:ext>
          </a:extLst>
        </p:spPr>
      </p:pic>
      <p:pic>
        <p:nvPicPr>
          <p:cNvPr id="14337" name="Picture 1" descr="C:\Users\kang\AppData\Roaming\Tencent\Users\361447875\QQ\WinTemp\RichOle\A7JZM5XU5JC]D1(@H2{XF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470524"/>
            <a:ext cx="4291248" cy="14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2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zh-CN" sz="2000" dirty="0"/>
              <a:t>钽铜复合板温度截面图</a:t>
            </a:r>
            <a:r>
              <a:rPr lang="en-US" altLang="zh-CN" sz="2000" dirty="0"/>
              <a:t>A</a:t>
            </a:r>
            <a:r>
              <a:rPr lang="zh-CN" altLang="zh-CN" sz="2000" dirty="0"/>
              <a:t>点到</a:t>
            </a:r>
            <a:r>
              <a:rPr lang="en-US" altLang="zh-CN" sz="2000" dirty="0"/>
              <a:t>B</a:t>
            </a:r>
            <a:r>
              <a:rPr lang="zh-CN" altLang="zh-CN" sz="2000" dirty="0"/>
              <a:t>点的温度分布曲线</a:t>
            </a:r>
            <a:r>
              <a:rPr lang="zh-CN" altLang="zh-CN" sz="2000" dirty="0" smtClean="0"/>
              <a:t>见</a:t>
            </a:r>
            <a:r>
              <a:rPr lang="zh-CN" altLang="en-US" sz="2000" dirty="0"/>
              <a:t>下</a:t>
            </a:r>
            <a:r>
              <a:rPr lang="zh-CN" altLang="zh-CN" sz="2000" dirty="0" smtClean="0"/>
              <a:t>图，</a:t>
            </a:r>
            <a:r>
              <a:rPr lang="zh-CN" altLang="zh-CN" sz="2000" dirty="0"/>
              <a:t>可知在接近水体的地方温度迅速降到水温附近。最后对钽板进行热应变分析</a:t>
            </a:r>
            <a:r>
              <a:rPr lang="zh-CN" altLang="zh-CN" sz="2000" dirty="0" smtClean="0"/>
              <a:t>，可知</a:t>
            </a:r>
            <a:r>
              <a:rPr lang="zh-CN" altLang="zh-CN" sz="2000" dirty="0"/>
              <a:t>钽板在高热负载下的局部最大变形为</a:t>
            </a:r>
            <a:r>
              <a:rPr lang="en-US" altLang="zh-CN" sz="2000" dirty="0"/>
              <a:t>5.3um</a:t>
            </a:r>
            <a:r>
              <a:rPr lang="zh-CN" altLang="zh-CN" sz="2000" dirty="0"/>
              <a:t>，由此可见水冷结构保证了刮束器刀口的精度</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4337" name="Picture 1" descr="C:\Users\kang\AppData\Roaming\Tencent\Users\361447875\QQ\WinTemp\RichOle\A7JZM5XU5JC]D1(@H2{XF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09" y="3501008"/>
            <a:ext cx="3571168" cy="116590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p:nvPr/>
        </p:nvPicPr>
        <p:blipFill rotWithShape="1">
          <a:blip r:embed="rId3">
            <a:extLst>
              <a:ext uri="{28A0092B-C50C-407E-A947-70E740481C1C}">
                <a14:useLocalDpi xmlns:a14="http://schemas.microsoft.com/office/drawing/2010/main" val="0"/>
              </a:ext>
            </a:extLst>
          </a:blip>
          <a:srcRect t="14333" b="3557"/>
          <a:stretch/>
        </p:blipFill>
        <p:spPr bwMode="auto">
          <a:xfrm>
            <a:off x="5364088" y="3589897"/>
            <a:ext cx="2515870" cy="1836420"/>
          </a:xfrm>
          <a:prstGeom prst="rect">
            <a:avLst/>
          </a:prstGeom>
          <a:ln>
            <a:noFill/>
          </a:ln>
          <a:extLst>
            <a:ext uri="{53640926-AAD7-44D8-BBD7-CCE9431645EC}">
              <a14:shadowObscured xmlns:a14="http://schemas.microsoft.com/office/drawing/2010/main"/>
            </a:ext>
          </a:extLst>
        </p:spPr>
      </p:pic>
      <p:pic>
        <p:nvPicPr>
          <p:cNvPr id="9" name="图片 8"/>
          <p:cNvPicPr/>
          <p:nvPr/>
        </p:nvPicPr>
        <p:blipFill rotWithShape="1">
          <a:blip r:embed="rId3">
            <a:extLst>
              <a:ext uri="{28A0092B-C50C-407E-A947-70E740481C1C}">
                <a14:useLocalDpi xmlns:a14="http://schemas.microsoft.com/office/drawing/2010/main" val="0"/>
              </a:ext>
            </a:extLst>
          </a:blip>
          <a:srcRect t="14333" b="3557"/>
          <a:stretch/>
        </p:blipFill>
        <p:spPr bwMode="auto">
          <a:xfrm>
            <a:off x="5115986" y="3230289"/>
            <a:ext cx="3012074" cy="2196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0901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zh-CN" sz="2000" dirty="0"/>
              <a:t>钽铜复合板温度截面图</a:t>
            </a:r>
            <a:r>
              <a:rPr lang="en-US" altLang="zh-CN" sz="2000" dirty="0"/>
              <a:t>A</a:t>
            </a:r>
            <a:r>
              <a:rPr lang="zh-CN" altLang="zh-CN" sz="2000" dirty="0"/>
              <a:t>点到</a:t>
            </a:r>
            <a:r>
              <a:rPr lang="en-US" altLang="zh-CN" sz="2000" dirty="0"/>
              <a:t>B</a:t>
            </a:r>
            <a:r>
              <a:rPr lang="zh-CN" altLang="zh-CN" sz="2000" dirty="0"/>
              <a:t>点的温度分布曲线见</a:t>
            </a:r>
            <a:r>
              <a:rPr lang="zh-CN" altLang="zh-CN" sz="2000" dirty="0" smtClean="0"/>
              <a:t>图，</a:t>
            </a:r>
            <a:r>
              <a:rPr lang="zh-CN" altLang="zh-CN" sz="2000" dirty="0"/>
              <a:t>可知在接近水体的地方温度迅速降到水温附近。最后对钽板进行热应变分析，如</a:t>
            </a:r>
            <a:r>
              <a:rPr lang="zh-CN" altLang="zh-CN" sz="2000" dirty="0" smtClean="0"/>
              <a:t>图所</a:t>
            </a:r>
            <a:r>
              <a:rPr lang="zh-CN" altLang="zh-CN" sz="2000" dirty="0"/>
              <a:t>示，可知钽板在高热负载下的局部最大变形为</a:t>
            </a:r>
            <a:r>
              <a:rPr lang="en-US" altLang="zh-CN" sz="2000" dirty="0"/>
              <a:t>5.3um</a:t>
            </a:r>
            <a:r>
              <a:rPr lang="zh-CN" altLang="zh-CN" sz="2000" dirty="0"/>
              <a:t>，由此可见水冷结构保证了刮束器刀口的精度</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4337" name="Picture 1" descr="C:\Users\kang\AppData\Roaming\Tencent\Users\361447875\QQ\WinTemp\RichOle\A7JZM5XU5JC]D1(@H2{XF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09" y="3117802"/>
            <a:ext cx="3571168" cy="116590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p:nvPr/>
        </p:nvPicPr>
        <p:blipFill rotWithShape="1">
          <a:blip r:embed="rId3">
            <a:extLst>
              <a:ext uri="{28A0092B-C50C-407E-A947-70E740481C1C}">
                <a14:useLocalDpi xmlns:a14="http://schemas.microsoft.com/office/drawing/2010/main" val="0"/>
              </a:ext>
            </a:extLst>
          </a:blip>
          <a:srcRect t="14333" b="3557"/>
          <a:stretch/>
        </p:blipFill>
        <p:spPr bwMode="auto">
          <a:xfrm>
            <a:off x="5364088" y="3589897"/>
            <a:ext cx="2515870" cy="1836420"/>
          </a:xfrm>
          <a:prstGeom prst="rect">
            <a:avLst/>
          </a:prstGeom>
          <a:ln>
            <a:noFill/>
          </a:ln>
          <a:extLst>
            <a:ext uri="{53640926-AAD7-44D8-BBD7-CCE9431645EC}">
              <a14:shadowObscured xmlns:a14="http://schemas.microsoft.com/office/drawing/2010/main"/>
            </a:ext>
          </a:extLst>
        </p:spPr>
      </p:pic>
      <p:pic>
        <p:nvPicPr>
          <p:cNvPr id="9" name="图片 8"/>
          <p:cNvPicPr/>
          <p:nvPr/>
        </p:nvPicPr>
        <p:blipFill rotWithShape="1">
          <a:blip r:embed="rId3">
            <a:extLst>
              <a:ext uri="{28A0092B-C50C-407E-A947-70E740481C1C}">
                <a14:useLocalDpi xmlns:a14="http://schemas.microsoft.com/office/drawing/2010/main" val="0"/>
              </a:ext>
            </a:extLst>
          </a:blip>
          <a:srcRect t="14333" b="3557"/>
          <a:stretch/>
        </p:blipFill>
        <p:spPr bwMode="auto">
          <a:xfrm>
            <a:off x="5115986" y="3230289"/>
            <a:ext cx="3012074" cy="2196028"/>
          </a:xfrm>
          <a:prstGeom prst="rect">
            <a:avLst/>
          </a:prstGeom>
          <a:ln>
            <a:noFill/>
          </a:ln>
          <a:extLst>
            <a:ext uri="{53640926-AAD7-44D8-BBD7-CCE9431645EC}">
              <a14:shadowObscured xmlns:a14="http://schemas.microsoft.com/office/drawing/2010/main"/>
            </a:ext>
          </a:extLst>
        </p:spPr>
      </p:pic>
      <p:pic>
        <p:nvPicPr>
          <p:cNvPr id="8" name="图片 7"/>
          <p:cNvPicPr/>
          <p:nvPr/>
        </p:nvPicPr>
        <p:blipFill rotWithShape="1">
          <a:blip r:embed="rId4" cstate="print">
            <a:extLst>
              <a:ext uri="{28A0092B-C50C-407E-A947-70E740481C1C}">
                <a14:useLocalDpi xmlns:a14="http://schemas.microsoft.com/office/drawing/2010/main" val="0"/>
              </a:ext>
            </a:extLst>
          </a:blip>
          <a:srcRect t="7304" b="12920"/>
          <a:stretch/>
        </p:blipFill>
        <p:spPr bwMode="auto">
          <a:xfrm>
            <a:off x="1503558" y="4472264"/>
            <a:ext cx="2592070" cy="17094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817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4572000" cy="2185214"/>
          </a:xfrm>
          <a:prstGeom prst="rect">
            <a:avLst/>
          </a:prstGeom>
        </p:spPr>
        <p:txBody>
          <a:bodyPr wrap="square">
            <a:spAutoFit/>
          </a:bodyPr>
          <a:lstStyle/>
          <a:p>
            <a:pPr marL="342900" indent="-342900"/>
            <a:endParaRPr lang="en-US" altLang="zh-CN" dirty="0" smtClean="0"/>
          </a:p>
          <a:p>
            <a:pPr marL="342900" indent="-342900">
              <a:buFont typeface="Arial" pitchFamily="34" charset="0"/>
              <a:buChar char="•"/>
            </a:pPr>
            <a:r>
              <a:rPr lang="zh-CN" altLang="en-US" sz="2000" dirty="0"/>
              <a:t>采用钽铜材料</a:t>
            </a:r>
            <a:r>
              <a:rPr lang="en-US" altLang="zh-CN" sz="2000" dirty="0"/>
              <a:t>,</a:t>
            </a:r>
            <a:r>
              <a:rPr lang="zh-CN" altLang="en-US" sz="2000" dirty="0"/>
              <a:t>可承受</a:t>
            </a:r>
            <a:r>
              <a:rPr lang="en-US" altLang="zh-CN" sz="2000" dirty="0"/>
              <a:t>21kW</a:t>
            </a:r>
            <a:r>
              <a:rPr lang="zh-CN" altLang="en-US" sz="2000" dirty="0"/>
              <a:t>束流</a:t>
            </a:r>
            <a:r>
              <a:rPr lang="en-US" altLang="zh-CN" sz="2000" dirty="0"/>
              <a:t>.</a:t>
            </a:r>
          </a:p>
          <a:p>
            <a:pPr marL="342900" indent="-342900">
              <a:buFont typeface="Arial" pitchFamily="34" charset="0"/>
              <a:buChar char="•"/>
            </a:pPr>
            <a:r>
              <a:rPr lang="zh-CN" altLang="en-US" sz="2000" dirty="0"/>
              <a:t>采用水冷</a:t>
            </a:r>
            <a:r>
              <a:rPr lang="en-US" altLang="zh-CN" sz="2000" dirty="0"/>
              <a:t>,</a:t>
            </a:r>
            <a:r>
              <a:rPr lang="zh-CN" altLang="en-US" sz="2000" dirty="0"/>
              <a:t>对水温和流量进行监测以及连锁保护</a:t>
            </a:r>
            <a:r>
              <a:rPr lang="en-US" altLang="zh-CN" sz="2000" dirty="0"/>
              <a:t>.</a:t>
            </a:r>
          </a:p>
          <a:p>
            <a:pPr marL="342900" indent="-342900">
              <a:buFont typeface="Arial" pitchFamily="34" charset="0"/>
              <a:buChar char="•"/>
            </a:pPr>
            <a:r>
              <a:rPr lang="zh-CN" altLang="en-US" sz="2000" dirty="0"/>
              <a:t>探测器在离线位置时</a:t>
            </a:r>
            <a:r>
              <a:rPr lang="en-US" sz="2000" dirty="0"/>
              <a:t>,</a:t>
            </a:r>
            <a:r>
              <a:rPr lang="zh-CN" altLang="en-US" sz="2000" dirty="0"/>
              <a:t>保持管道内壁的连续</a:t>
            </a:r>
            <a:r>
              <a:rPr lang="en-US" altLang="zh-CN" sz="2000" dirty="0"/>
              <a:t>.</a:t>
            </a:r>
          </a:p>
          <a:p>
            <a:pPr marL="342900" indent="-342900"/>
            <a:endParaRPr lang="en-US" altLang="zh-CN" dirty="0" smtClean="0"/>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30959" t="39576" r="32685" b="38656"/>
          <a:stretch/>
        </p:blipFill>
        <p:spPr>
          <a:xfrm>
            <a:off x="6914866" y="2312179"/>
            <a:ext cx="1551101" cy="1238309"/>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38430" t="53389" r="39841" b="33601"/>
          <a:stretch/>
        </p:blipFill>
        <p:spPr>
          <a:xfrm>
            <a:off x="5214942" y="2312180"/>
            <a:ext cx="1551101" cy="1238309"/>
          </a:xfrm>
          <a:prstGeom prst="rect">
            <a:avLst/>
          </a:prstGeom>
        </p:spPr>
      </p:pic>
      <p:sp>
        <p:nvSpPr>
          <p:cNvPr id="12" name="TextBox 11"/>
          <p:cNvSpPr txBox="1"/>
          <p:nvPr/>
        </p:nvSpPr>
        <p:spPr>
          <a:xfrm>
            <a:off x="5952108" y="4725144"/>
            <a:ext cx="1891007" cy="338554"/>
          </a:xfrm>
          <a:prstGeom prst="rect">
            <a:avLst/>
          </a:prstGeom>
          <a:noFill/>
        </p:spPr>
        <p:txBody>
          <a:bodyPr wrap="square" rtlCol="0">
            <a:spAutoFit/>
          </a:bodyPr>
          <a:lstStyle/>
          <a:p>
            <a:pPr algn="ctr"/>
            <a:r>
              <a:rPr lang="zh-CN" altLang="en-US" sz="1600" b="1" dirty="0" smtClean="0">
                <a:solidFill>
                  <a:srgbClr val="3366CC"/>
                </a:solidFill>
                <a:latin typeface="微软雅黑" panose="020B0503020204020204" pitchFamily="34" charset="-122"/>
                <a:ea typeface="微软雅黑" panose="020B0503020204020204" pitchFamily="34" charset="-122"/>
              </a:rPr>
              <a:t>验证试验结果</a:t>
            </a:r>
            <a:endParaRPr lang="zh-CN" altLang="en-US" sz="1600" b="1" dirty="0">
              <a:solidFill>
                <a:srgbClr val="3366CC"/>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253875" y="4013805"/>
            <a:ext cx="1512168" cy="584775"/>
          </a:xfrm>
          <a:prstGeom prst="rect">
            <a:avLst/>
          </a:prstGeom>
          <a:noFill/>
        </p:spPr>
        <p:txBody>
          <a:bodyPr wrap="square" rtlCol="0">
            <a:spAutoFit/>
          </a:bodyPr>
          <a:lstStyle/>
          <a:p>
            <a:pPr algn="ct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铜</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材料</a:t>
            </a: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验证</a:t>
            </a:r>
            <a:endPar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200w/mm2</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TextBox 13"/>
          <p:cNvSpPr txBox="1"/>
          <p:nvPr/>
        </p:nvSpPr>
        <p:spPr>
          <a:xfrm>
            <a:off x="6880592" y="3990763"/>
            <a:ext cx="1512168" cy="584775"/>
          </a:xfrm>
          <a:prstGeom prst="rect">
            <a:avLst/>
          </a:prstGeom>
          <a:noFill/>
        </p:spPr>
        <p:txBody>
          <a:bodyPr wrap="square" rtlCol="0">
            <a:spAutoFit/>
          </a:bodyPr>
          <a:lstStyle/>
          <a:p>
            <a:pPr algn="ct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钽材料验证</a:t>
            </a:r>
            <a:endPar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1600" b="1" dirty="0" err="1" smtClean="0">
                <a:latin typeface="Times New Roman" panose="02020603050405020304" pitchFamily="18" charset="0"/>
                <a:ea typeface="微软雅黑" panose="020B0503020204020204" pitchFamily="34" charset="-122"/>
                <a:cs typeface="Times New Roman" panose="02020603050405020304" pitchFamily="18" charset="0"/>
              </a:rPr>
              <a:t>400w</a:t>
            </a:r>
            <a:r>
              <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dirty="0" err="1" smtClean="0">
                <a:latin typeface="Times New Roman" panose="02020603050405020304" pitchFamily="18" charset="0"/>
                <a:ea typeface="微软雅黑" panose="020B0503020204020204" pitchFamily="34" charset="-122"/>
                <a:cs typeface="Times New Roman" panose="02020603050405020304" pitchFamily="18" charset="0"/>
              </a:rPr>
              <a:t>mm2</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37954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400657"/>
          </a:xfrm>
          <a:prstGeom prst="rect">
            <a:avLst/>
          </a:prstGeom>
          <a:noFill/>
        </p:spPr>
        <p:txBody>
          <a:bodyPr wrap="square" rtlCol="0">
            <a:spAutoFit/>
          </a:bodyPr>
          <a:lstStyle/>
          <a:p>
            <a:r>
              <a:rPr lang="zh-CN" altLang="zh-CN" sz="2000" dirty="0"/>
              <a:t>刮束器装置控制系统采用</a:t>
            </a:r>
            <a:r>
              <a:rPr lang="en-US" altLang="zh-CN" sz="2000" dirty="0"/>
              <a:t>National Instruments</a:t>
            </a:r>
            <a:r>
              <a:rPr lang="zh-CN" altLang="zh-CN" sz="2000" dirty="0"/>
              <a:t>的</a:t>
            </a:r>
            <a:r>
              <a:rPr lang="en-US" altLang="zh-CN" sz="2000" dirty="0" err="1"/>
              <a:t>cRIO</a:t>
            </a:r>
            <a:r>
              <a:rPr lang="zh-CN" altLang="zh-CN" sz="2000" dirty="0"/>
              <a:t>平台，利用该平台构建一套嵌入式电机控制系统。如</a:t>
            </a:r>
            <a:r>
              <a:rPr lang="zh-CN" altLang="zh-CN" sz="2000" dirty="0" smtClean="0"/>
              <a:t>图所</a:t>
            </a:r>
            <a:r>
              <a:rPr lang="zh-CN" altLang="zh-CN" sz="2000" dirty="0"/>
              <a:t>示为刮束器控制系统平台示意图，其中包括</a:t>
            </a:r>
            <a:r>
              <a:rPr lang="en-US" altLang="zh-CN" sz="2000" dirty="0" err="1"/>
              <a:t>cRIO</a:t>
            </a:r>
            <a:r>
              <a:rPr lang="zh-CN" altLang="zh-CN" sz="2000" dirty="0"/>
              <a:t>控制器，带有</a:t>
            </a:r>
            <a:r>
              <a:rPr lang="en-US" altLang="zh-CN" sz="2000" dirty="0"/>
              <a:t>FPGA</a:t>
            </a:r>
            <a:r>
              <a:rPr lang="zh-CN" altLang="zh-CN" sz="2000" dirty="0"/>
              <a:t>的底层机箱以及</a:t>
            </a:r>
            <a:r>
              <a:rPr lang="en-US" altLang="zh-CN" sz="2000" dirty="0"/>
              <a:t>c</a:t>
            </a:r>
            <a:r>
              <a:rPr lang="zh-CN" altLang="zh-CN" sz="2000" dirty="0"/>
              <a:t>系列数采控制模块。在刮束器控制过程中，通过</a:t>
            </a:r>
            <a:r>
              <a:rPr lang="en-US" altLang="zh-CN" sz="2000" dirty="0" err="1"/>
              <a:t>cRIO</a:t>
            </a:r>
            <a:r>
              <a:rPr lang="zh-CN" altLang="zh-CN" sz="2000" dirty="0"/>
              <a:t>控制器</a:t>
            </a:r>
            <a:r>
              <a:rPr lang="en-US" altLang="zh-CN" sz="2000" dirty="0" err="1"/>
              <a:t>EtherCAT</a:t>
            </a:r>
            <a:r>
              <a:rPr lang="zh-CN" altLang="zh-CN" sz="2000" dirty="0"/>
              <a:t>端口直接控制电机驱动器实现电机使能、基于前后限位开关的电机运动控制，以电机编码器作为运动精度控制，电子尺作为位置参考。</a:t>
            </a: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3313" name="Picture 1" descr="C:\Users\kang\AppData\Roaming\Tencent\Users\361447875\QQ\WinTemp\RichOle\%)8VAVW}O%UN~)T9HC)OV@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598" y="3501008"/>
            <a:ext cx="46005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4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477328"/>
          </a:xfrm>
          <a:prstGeom prst="rect">
            <a:avLst/>
          </a:prstGeom>
        </p:spPr>
        <p:txBody>
          <a:bodyPr wrap="square">
            <a:spAutoFit/>
          </a:bodyPr>
          <a:lstStyle/>
          <a:p>
            <a:pPr marL="342900" indent="-342900"/>
            <a:endParaRPr lang="en-US" altLang="zh-CN" dirty="0" smtClean="0"/>
          </a:p>
          <a:p>
            <a:r>
              <a:rPr lang="zh-CN" altLang="zh-CN" dirty="0" smtClean="0"/>
              <a:t>根据</a:t>
            </a:r>
            <a:r>
              <a:rPr lang="zh-CN" altLang="zh-CN" dirty="0"/>
              <a:t>上述设计结构加工制造的高真空精密水冷刮束器如</a:t>
            </a:r>
            <a:r>
              <a:rPr lang="zh-CN" altLang="zh-CN" dirty="0" smtClean="0"/>
              <a:t>图所</a:t>
            </a:r>
            <a:r>
              <a:rPr lang="zh-CN" altLang="zh-CN" dirty="0"/>
              <a:t>示。在束诊系统中有水平和垂直两套刮束器来限定束流的位置，通过在刮束器上设计</a:t>
            </a:r>
            <a:r>
              <a:rPr lang="en-US" altLang="zh-CN" dirty="0"/>
              <a:t>CF150</a:t>
            </a:r>
            <a:r>
              <a:rPr lang="zh-CN" altLang="zh-CN" dirty="0"/>
              <a:t>标准刀口法兰可以直接将刮束器安装在靶室上。</a:t>
            </a:r>
          </a:p>
          <a:p>
            <a:pPr marL="342900" indent="-342900"/>
            <a:endParaRPr lang="en-US" altLang="zh-CN" dirty="0" smtClean="0"/>
          </a:p>
        </p:txBody>
      </p:sp>
      <p:pic>
        <p:nvPicPr>
          <p:cNvPr id="15" name="图片 14"/>
          <p:cNvPicPr/>
          <p:nvPr/>
        </p:nvPicPr>
        <p:blipFill>
          <a:blip r:embed="rId3" cstate="print">
            <a:extLst>
              <a:ext uri="{28A0092B-C50C-407E-A947-70E740481C1C}">
                <a14:useLocalDpi xmlns:a14="http://schemas.microsoft.com/office/drawing/2010/main" val="0"/>
              </a:ext>
            </a:extLst>
          </a:blip>
          <a:stretch>
            <a:fillRect/>
          </a:stretch>
        </p:blipFill>
        <p:spPr>
          <a:xfrm>
            <a:off x="1759064" y="3311972"/>
            <a:ext cx="4613136" cy="2709316"/>
          </a:xfrm>
          <a:prstGeom prst="rect">
            <a:avLst/>
          </a:prstGeom>
        </p:spPr>
      </p:pic>
    </p:spTree>
    <p:extLst>
      <p:ext uri="{BB962C8B-B14F-4D97-AF65-F5344CB8AC3E}">
        <p14:creationId xmlns:p14="http://schemas.microsoft.com/office/powerpoint/2010/main" val="4288316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631883" y="1578698"/>
            <a:ext cx="7784209" cy="4708981"/>
          </a:xfrm>
          <a:prstGeom prst="rect">
            <a:avLst/>
          </a:prstGeom>
          <a:noFill/>
        </p:spPr>
        <p:txBody>
          <a:bodyPr wrap="square" rtlCol="0">
            <a:spAutoFit/>
          </a:bodyPr>
          <a:lstStyle/>
          <a:p>
            <a:pPr>
              <a:lnSpc>
                <a:spcPct val="150000"/>
              </a:lnSpc>
            </a:pPr>
            <a:r>
              <a:rPr lang="en-US" altLang="zh-CN" sz="2000" dirty="0">
                <a:latin typeface="黑体" panose="02010609060101010101" pitchFamily="49" charset="-122"/>
                <a:ea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rPr>
              <a:t>   2011</a:t>
            </a:r>
            <a:r>
              <a:rPr lang="zh-CN" altLang="zh-CN"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1</a:t>
            </a:r>
            <a:r>
              <a:rPr lang="zh-CN" altLang="zh-CN" sz="2000" dirty="0">
                <a:latin typeface="黑体" panose="02010609060101010101" pitchFamily="49" charset="-122"/>
                <a:ea typeface="黑体" panose="02010609060101010101" pitchFamily="49" charset="-122"/>
              </a:rPr>
              <a:t>月，中国科学院在</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创新</a:t>
            </a:r>
            <a:r>
              <a:rPr lang="en-US" altLang="zh-CN" sz="2000" dirty="0">
                <a:latin typeface="黑体" panose="02010609060101010101" pitchFamily="49" charset="-122"/>
                <a:ea typeface="黑体" panose="02010609060101010101" pitchFamily="49" charset="-122"/>
              </a:rPr>
              <a:t>2020”</a:t>
            </a:r>
            <a:r>
              <a:rPr lang="zh-CN" altLang="zh-CN" sz="2000" dirty="0">
                <a:latin typeface="黑体" panose="02010609060101010101" pitchFamily="49" charset="-122"/>
                <a:ea typeface="黑体" panose="02010609060101010101" pitchFamily="49" charset="-122"/>
              </a:rPr>
              <a:t>新闻发布会上，正式宣布启动战略性先导科技专项</a:t>
            </a:r>
            <a:r>
              <a:rPr lang="en-US" altLang="zh-CN" sz="2000" dirty="0"/>
              <a:t>“</a:t>
            </a:r>
            <a:r>
              <a:rPr lang="zh-CN" altLang="zh-CN" sz="2000" dirty="0">
                <a:latin typeface="黑体" panose="02010609060101010101" pitchFamily="49" charset="-122"/>
                <a:ea typeface="黑体" panose="02010609060101010101" pitchFamily="49" charset="-122"/>
              </a:rPr>
              <a:t>未来先进</a:t>
            </a:r>
            <a:r>
              <a:rPr lang="en-US" altLang="zh-CN" sz="2000" dirty="0" err="1">
                <a:latin typeface="黑体" panose="02010609060101010101" pitchFamily="49" charset="-122"/>
                <a:ea typeface="黑体" panose="02010609060101010101" pitchFamily="49" charset="-122"/>
                <a:hlinkClick r:id="rId2"/>
              </a:rPr>
              <a:t>核裂变</a:t>
            </a:r>
            <a:r>
              <a:rPr lang="zh-CN" altLang="zh-CN" sz="2000" dirty="0">
                <a:latin typeface="黑体" panose="02010609060101010101" pitchFamily="49" charset="-122"/>
                <a:ea typeface="黑体" panose="02010609060101010101" pitchFamily="49" charset="-122"/>
              </a:rPr>
              <a:t>能</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。该专项针对核燃料供应和核废料处理这两大问题，分别设立了</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钍基熔盐堆核能系统</a:t>
            </a:r>
            <a:r>
              <a:rPr lang="en-US" altLang="zh-CN" sz="2000" dirty="0">
                <a:latin typeface="黑体" panose="02010609060101010101" pitchFamily="49" charset="-122"/>
                <a:ea typeface="黑体" panose="02010609060101010101" pitchFamily="49" charset="-122"/>
              </a:rPr>
              <a:t>(TMSR)”</a:t>
            </a:r>
            <a:r>
              <a:rPr lang="zh-CN" altLang="zh-CN" sz="2000" dirty="0">
                <a:latin typeface="黑体" panose="02010609060101010101" pitchFamily="49" charset="-122"/>
                <a:ea typeface="黑体" panose="02010609060101010101" pitchFamily="49" charset="-122"/>
              </a:rPr>
              <a:t>和</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未来先进核裂变能－</a:t>
            </a:r>
            <a:r>
              <a:rPr lang="en-US" altLang="zh-CN" sz="2000" dirty="0" smtClean="0">
                <a:latin typeface="黑体" panose="02010609060101010101" pitchFamily="49" charset="-122"/>
                <a:ea typeface="黑体" panose="02010609060101010101" pitchFamily="49" charset="-122"/>
              </a:rPr>
              <a:t>ADS</a:t>
            </a:r>
            <a:r>
              <a:rPr lang="zh-CN" altLang="zh-CN" sz="2000" dirty="0" smtClean="0">
                <a:latin typeface="黑体" panose="02010609060101010101" pitchFamily="49" charset="-122"/>
                <a:ea typeface="黑体" panose="02010609060101010101" pitchFamily="49" charset="-122"/>
              </a:rPr>
              <a:t>嬗变系统</a:t>
            </a:r>
            <a:r>
              <a:rPr lang="zh-CN" altLang="en-US" sz="2000" dirty="0">
                <a:latin typeface="黑体" panose="02010609060101010101" pitchFamily="49" charset="-122"/>
                <a:ea typeface="黑体" panose="02010609060101010101" pitchFamily="49" charset="-122"/>
              </a:rPr>
              <a:t>（加速器驱动次临界系统</a:t>
            </a:r>
            <a:r>
              <a:rPr lang="zh-CN" altLang="en-US" sz="2000" dirty="0" smtClean="0"/>
              <a:t>）</a:t>
            </a:r>
            <a:r>
              <a:rPr lang="en-US" altLang="zh-CN" sz="2000" dirty="0" smtClean="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两大研究项目</a:t>
            </a:r>
            <a:r>
              <a:rPr lang="zh-CN" altLang="en-US" sz="2000" dirty="0" smtClean="0">
                <a:sym typeface="黑体" pitchFamily="49" charset="-122"/>
              </a:rPr>
              <a:t>。</a:t>
            </a:r>
            <a:endParaRPr lang="en-US" altLang="zh-CN" sz="2000" dirty="0" smtClean="0">
              <a:sym typeface="黑体" pitchFamily="49" charset="-122"/>
            </a:endParaRPr>
          </a:p>
          <a:p>
            <a:pPr>
              <a:lnSpc>
                <a:spcPct val="150000"/>
              </a:lnSpc>
            </a:pPr>
            <a:r>
              <a:rPr lang="en-US" altLang="zh-CN" sz="2000" dirty="0" smtClean="0"/>
              <a:t>     </a:t>
            </a:r>
            <a:r>
              <a:rPr lang="zh-CN" altLang="zh-CN" sz="2000" dirty="0" smtClean="0">
                <a:latin typeface="黑体" panose="02010609060101010101" pitchFamily="49" charset="-122"/>
                <a:ea typeface="黑体" panose="02010609060101010101" pitchFamily="49" charset="-122"/>
              </a:rPr>
              <a:t>在</a:t>
            </a:r>
            <a:r>
              <a:rPr lang="en-US" altLang="zh-CN" sz="2000" dirty="0">
                <a:latin typeface="黑体" panose="02010609060101010101" pitchFamily="49" charset="-122"/>
                <a:ea typeface="黑体" panose="02010609060101010101" pitchFamily="49" charset="-122"/>
              </a:rPr>
              <a:t>ADS[1] (LINAC)</a:t>
            </a:r>
            <a:r>
              <a:rPr lang="zh-CN" altLang="zh-CN" sz="2000" dirty="0">
                <a:latin typeface="黑体" panose="02010609060101010101" pitchFamily="49" charset="-122"/>
                <a:ea typeface="黑体" panose="02010609060101010101" pitchFamily="49" charset="-122"/>
              </a:rPr>
              <a:t>注入器</a:t>
            </a:r>
            <a:r>
              <a:rPr lang="en-US" altLang="zh-CN" sz="2000" dirty="0">
                <a:latin typeface="黑体" panose="02010609060101010101" pitchFamily="49" charset="-122"/>
                <a:ea typeface="黑体" panose="02010609060101010101" pitchFamily="49" charset="-122"/>
              </a:rPr>
              <a:t>II MEBT</a:t>
            </a:r>
            <a:r>
              <a:rPr lang="zh-CN" altLang="zh-CN" sz="2000" dirty="0">
                <a:latin typeface="黑体" panose="02010609060101010101" pitchFamily="49" charset="-122"/>
                <a:ea typeface="黑体" panose="02010609060101010101" pitchFamily="49" charset="-122"/>
              </a:rPr>
              <a:t>段束诊系统中，需要利用精密刮束器装置，以限定束流张角，阻挡杂散束流和品质差的束流，提高束流品质和能量分辨率，提供特定位置束流，为下游束流剖面测量和实验奠定基础。所以，刮束器的精度和稳定性直接影响到束流的空间相干性和束流品质</a:t>
            </a:r>
            <a:r>
              <a:rPr lang="zh-CN" altLang="zh-CN" sz="2000" dirty="0" smtClean="0">
                <a:latin typeface="黑体" panose="02010609060101010101" pitchFamily="49" charset="-122"/>
                <a:ea typeface="黑体" panose="02010609060101010101" pitchFamily="49" charset="-122"/>
              </a:rPr>
              <a:t>。</a:t>
            </a: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3706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754326"/>
          </a:xfrm>
          <a:prstGeom prst="rect">
            <a:avLst/>
          </a:prstGeom>
        </p:spPr>
        <p:txBody>
          <a:bodyPr wrap="square">
            <a:spAutoFit/>
          </a:bodyPr>
          <a:lstStyle/>
          <a:p>
            <a:pPr marL="342900" indent="-342900"/>
            <a:endParaRPr lang="en-US" altLang="zh-CN" dirty="0" smtClean="0"/>
          </a:p>
          <a:p>
            <a:r>
              <a:rPr lang="zh-CN" altLang="zh-CN" dirty="0"/>
              <a:t>对刮束板刀口的直线度、平行度和刀口运动的重复精度，利用三坐标测量仪器，探头直接接触法进行多次测量。用测量的平均值表示刀口的直线度，其结果见表</a:t>
            </a:r>
            <a:r>
              <a:rPr lang="en-US" altLang="zh-CN" dirty="0"/>
              <a:t>3</a:t>
            </a:r>
            <a:r>
              <a:rPr lang="zh-CN" altLang="zh-CN" dirty="0"/>
              <a:t>，得知刀口的直线度优于</a:t>
            </a:r>
            <a:r>
              <a:rPr lang="en-US" altLang="zh-CN" dirty="0"/>
              <a:t>15um</a:t>
            </a:r>
            <a:r>
              <a:rPr lang="zh-CN" altLang="zh-CN" dirty="0"/>
              <a:t>。在入束口和出束口相对于的刀口上取两段来评价它们的平行度，重复测量四次，取平均值，刮束器刀口的平行度优于</a:t>
            </a:r>
            <a:r>
              <a:rPr lang="en-US" altLang="zh-CN" dirty="0"/>
              <a:t>52um</a:t>
            </a:r>
            <a:r>
              <a:rPr lang="zh-CN" altLang="zh-CN" dirty="0" smtClean="0"/>
              <a:t>。</a:t>
            </a:r>
            <a:endParaRPr lang="zh-CN" altLang="zh-CN" dirty="0"/>
          </a:p>
          <a:p>
            <a:pPr marL="342900" indent="-342900"/>
            <a:endParaRPr lang="en-US" altLang="zh-CN" dirty="0" smtClean="0"/>
          </a:p>
        </p:txBody>
      </p:sp>
      <p:pic>
        <p:nvPicPr>
          <p:cNvPr id="16385" name="Picture 1" descr="C:\Users\kang\AppData\Roaming\Tencent\Users\361447875\QQ\WinTemp\RichOle\N{8RPE~EQ0)31E`2I%P~PS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639" y="2958316"/>
            <a:ext cx="4065538" cy="348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91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754326"/>
          </a:xfrm>
          <a:prstGeom prst="rect">
            <a:avLst/>
          </a:prstGeom>
        </p:spPr>
        <p:txBody>
          <a:bodyPr wrap="square">
            <a:spAutoFit/>
          </a:bodyPr>
          <a:lstStyle/>
          <a:p>
            <a:pPr marL="342900" indent="-342900"/>
            <a:endParaRPr lang="en-US" altLang="zh-CN" dirty="0" smtClean="0"/>
          </a:p>
          <a:p>
            <a:r>
              <a:rPr lang="zh-CN" altLang="zh-CN" dirty="0"/>
              <a:t>对刮束板刀口的直线度、平行度和刀口运动的重复精度，利用三坐标测量仪器，探头直接接触法进行多次测量。用测量的平均值表示刀口的直线度，其结果见表</a:t>
            </a:r>
            <a:r>
              <a:rPr lang="en-US" altLang="zh-CN" dirty="0"/>
              <a:t>3</a:t>
            </a:r>
            <a:r>
              <a:rPr lang="zh-CN" altLang="zh-CN" dirty="0"/>
              <a:t>，得知刀口的直线度优于</a:t>
            </a:r>
            <a:r>
              <a:rPr lang="en-US" altLang="zh-CN" dirty="0"/>
              <a:t>15um</a:t>
            </a:r>
            <a:r>
              <a:rPr lang="zh-CN" altLang="zh-CN" dirty="0"/>
              <a:t>。在入束口和出束口相对于的刀口上取两段来评价它们的平行度，重复测量四次，取平均值，刮束器刀口的平行度优于</a:t>
            </a:r>
            <a:r>
              <a:rPr lang="en-US" altLang="zh-CN" dirty="0"/>
              <a:t>52um</a:t>
            </a:r>
            <a:r>
              <a:rPr lang="zh-CN" altLang="zh-CN" dirty="0" smtClean="0"/>
              <a:t>。</a:t>
            </a:r>
            <a:endParaRPr lang="zh-CN" altLang="zh-CN" dirty="0"/>
          </a:p>
          <a:p>
            <a:pPr marL="342900" indent="-342900"/>
            <a:endParaRPr lang="en-US" altLang="zh-CN" dirty="0" smtClean="0"/>
          </a:p>
        </p:txBody>
      </p:sp>
      <p:pic>
        <p:nvPicPr>
          <p:cNvPr id="16385" name="Picture 1" descr="C:\Users\kang\AppData\Roaming\Tencent\Users\361447875\QQ\WinTemp\RichOle\N{8RPE~EQ0)31E`2I%P~PS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639" y="2958316"/>
            <a:ext cx="4065538" cy="34860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WP_20140819_0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75" r="55837" b="18051"/>
          <a:stretch/>
        </p:blipFill>
        <p:spPr bwMode="auto">
          <a:xfrm>
            <a:off x="6208639" y="3573016"/>
            <a:ext cx="2276895" cy="277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6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2308324"/>
          </a:xfrm>
          <a:prstGeom prst="rect">
            <a:avLst/>
          </a:prstGeom>
        </p:spPr>
        <p:txBody>
          <a:bodyPr wrap="square">
            <a:spAutoFit/>
          </a:bodyPr>
          <a:lstStyle/>
          <a:p>
            <a:pPr marL="342900" indent="-342900"/>
            <a:endParaRPr lang="en-US" altLang="zh-CN" dirty="0" smtClean="0"/>
          </a:p>
          <a:p>
            <a:r>
              <a:rPr lang="zh-CN" altLang="zh-CN" dirty="0"/>
              <a:t>重复精度是测量刮束器运动稳定系统的一个非常重要的精度指标，受线性驱动装置丝杠间隙，导轨间隙以及摩擦等特性的影响。精密丝杠选择北京的卓立汉光精密导轨和精密丝杠，分辨率是</a:t>
            </a:r>
            <a:r>
              <a:rPr lang="en-US" altLang="zh-CN" dirty="0"/>
              <a:t>0.16um</a:t>
            </a:r>
            <a:r>
              <a:rPr lang="zh-CN" altLang="zh-CN" dirty="0"/>
              <a:t>，单向重复精度为</a:t>
            </a:r>
            <a:r>
              <a:rPr lang="en-US" altLang="zh-CN" dirty="0"/>
              <a:t>0.1um</a:t>
            </a:r>
            <a:r>
              <a:rPr lang="zh-CN" altLang="zh-CN" dirty="0"/>
              <a:t>，双向重复精度为</a:t>
            </a:r>
            <a:r>
              <a:rPr lang="en-US" altLang="zh-CN" dirty="0"/>
              <a:t>1um</a:t>
            </a:r>
            <a:r>
              <a:rPr lang="zh-CN" altLang="zh-CN" dirty="0"/>
              <a:t>。通过在控制系统中输入理论值，测量实际值，以</a:t>
            </a:r>
            <a:r>
              <a:rPr lang="en-US" altLang="zh-CN" dirty="0"/>
              <a:t>CF150</a:t>
            </a:r>
            <a:r>
              <a:rPr lang="zh-CN" altLang="zh-CN" dirty="0"/>
              <a:t>法兰中心为中心点，直线导轨平面为</a:t>
            </a:r>
            <a:r>
              <a:rPr lang="en-US" altLang="zh-CN" dirty="0"/>
              <a:t>z</a:t>
            </a:r>
            <a:r>
              <a:rPr lang="zh-CN" altLang="zh-CN" dirty="0"/>
              <a:t>向法面，建立坐标系，测量刀口刀法兰中心的距离，重复测量</a:t>
            </a:r>
            <a:r>
              <a:rPr lang="en-US" altLang="zh-CN" dirty="0"/>
              <a:t>4</a:t>
            </a:r>
            <a:r>
              <a:rPr lang="zh-CN" altLang="zh-CN" dirty="0"/>
              <a:t>次得到结果</a:t>
            </a:r>
            <a:r>
              <a:rPr lang="zh-CN" altLang="zh-CN" dirty="0" smtClean="0"/>
              <a:t>如</a:t>
            </a:r>
            <a:r>
              <a:rPr lang="zh-CN" altLang="en-US" dirty="0" smtClean="0"/>
              <a:t>下</a:t>
            </a:r>
            <a:r>
              <a:rPr lang="zh-CN" altLang="zh-CN" dirty="0" smtClean="0"/>
              <a:t>表所</a:t>
            </a:r>
            <a:r>
              <a:rPr lang="zh-CN" altLang="zh-CN" dirty="0"/>
              <a:t>示</a:t>
            </a:r>
            <a:r>
              <a:rPr lang="zh-CN" altLang="zh-CN" dirty="0" smtClean="0"/>
              <a:t>。</a:t>
            </a:r>
            <a:endParaRPr lang="zh-CN" altLang="zh-CN" dirty="0"/>
          </a:p>
          <a:p>
            <a:pPr marL="342900" indent="-342900"/>
            <a:endParaRPr lang="en-US" altLang="zh-CN" dirty="0" smtClean="0"/>
          </a:p>
        </p:txBody>
      </p:sp>
      <p:pic>
        <p:nvPicPr>
          <p:cNvPr id="19459" name="Picture 3" descr="C:\Users\kang\AppData\Roaming\Tencent\Users\361447875\QQ\WinTemp\RichOle\O(}4A8@EK[G9`ITGZ9XC[0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294" y="3926179"/>
            <a:ext cx="5030412" cy="202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93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477328"/>
          </a:xfrm>
          <a:prstGeom prst="rect">
            <a:avLst/>
          </a:prstGeom>
        </p:spPr>
        <p:txBody>
          <a:bodyPr wrap="square">
            <a:spAutoFit/>
          </a:bodyPr>
          <a:lstStyle/>
          <a:p>
            <a:pPr marL="342900" indent="-342900"/>
            <a:endParaRPr lang="en-US" altLang="zh-CN" dirty="0" smtClean="0"/>
          </a:p>
          <a:p>
            <a:r>
              <a:rPr lang="en-US" altLang="zh-CN" dirty="0" smtClean="0"/>
              <a:t>    </a:t>
            </a:r>
            <a:r>
              <a:rPr lang="zh-CN" altLang="zh-CN" dirty="0" smtClean="0"/>
              <a:t>该</a:t>
            </a:r>
            <a:r>
              <a:rPr lang="zh-CN" altLang="zh-CN" dirty="0"/>
              <a:t>刮束器装置能够灵活运动，其运动分辨率优于</a:t>
            </a:r>
            <a:r>
              <a:rPr lang="en-US" altLang="zh-CN" dirty="0"/>
              <a:t>0.1um</a:t>
            </a:r>
            <a:r>
              <a:rPr lang="zh-CN" altLang="zh-CN" dirty="0"/>
              <a:t>，运动重复精度优于</a:t>
            </a:r>
            <a:r>
              <a:rPr lang="en-US" altLang="zh-CN" dirty="0"/>
              <a:t>2um</a:t>
            </a:r>
            <a:r>
              <a:rPr lang="zh-CN" altLang="zh-CN" dirty="0"/>
              <a:t>，刮束板的直线度优于</a:t>
            </a:r>
            <a:r>
              <a:rPr lang="en-US" altLang="zh-CN" dirty="0"/>
              <a:t>15um</a:t>
            </a:r>
            <a:r>
              <a:rPr lang="zh-CN" altLang="zh-CN" dirty="0"/>
              <a:t>，平行度优于</a:t>
            </a:r>
            <a:r>
              <a:rPr lang="en-US" altLang="zh-CN" dirty="0"/>
              <a:t>52um</a:t>
            </a:r>
            <a:r>
              <a:rPr lang="zh-CN" altLang="zh-CN" dirty="0"/>
              <a:t>，热负载下的最大热变形控制在</a:t>
            </a:r>
            <a:r>
              <a:rPr lang="en-US" altLang="zh-CN" dirty="0"/>
              <a:t>6um</a:t>
            </a:r>
            <a:r>
              <a:rPr lang="zh-CN" altLang="zh-CN" dirty="0"/>
              <a:t>。本文所设计的精密刮束器装置结构简单、精度高、稳定性好，在高热负载下变形量小。目前，该精密水冷刮束器已经加工调试完成并已安装</a:t>
            </a:r>
            <a:r>
              <a:rPr lang="zh-CN" altLang="zh-CN" dirty="0" smtClean="0"/>
              <a:t>在线</a:t>
            </a:r>
            <a:r>
              <a:rPr lang="zh-CN" altLang="en-US" dirty="0" smtClean="0"/>
              <a:t>。</a:t>
            </a:r>
            <a:endParaRPr lang="en-US" altLang="zh-CN" dirty="0" smtClean="0"/>
          </a:p>
        </p:txBody>
      </p:sp>
    </p:spTree>
    <p:extLst>
      <p:ext uri="{BB962C8B-B14F-4D97-AF65-F5344CB8AC3E}">
        <p14:creationId xmlns:p14="http://schemas.microsoft.com/office/powerpoint/2010/main" val="1485048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2536477"/>
            <a:ext cx="8174712" cy="1477328"/>
          </a:xfrm>
          <a:prstGeom prst="rect">
            <a:avLst/>
          </a:prstGeom>
        </p:spPr>
        <p:txBody>
          <a:bodyPr wrap="square">
            <a:spAutoFit/>
          </a:bodyPr>
          <a:lstStyle/>
          <a:p>
            <a:pPr marL="342900" indent="-342900"/>
            <a:endParaRPr lang="en-US" altLang="zh-CN" dirty="0" smtClean="0"/>
          </a:p>
          <a:p>
            <a:pPr algn="ctr"/>
            <a:r>
              <a:rPr lang="en-US" altLang="zh-CN" dirty="0" smtClean="0"/>
              <a:t>    </a:t>
            </a:r>
            <a:r>
              <a:rPr lang="zh-CN" altLang="en-US" sz="7200" dirty="0" smtClean="0">
                <a:solidFill>
                  <a:srgbClr val="FF0000"/>
                </a:solidFill>
                <a:latin typeface="华文行楷" panose="02010800040101010101" pitchFamily="2" charset="-122"/>
                <a:ea typeface="华文行楷" panose="02010800040101010101" pitchFamily="2" charset="-122"/>
              </a:rPr>
              <a:t>谢谢各位老师！</a:t>
            </a:r>
            <a:endParaRPr lang="en-US" altLang="zh-CN" sz="7200" dirty="0" smtClean="0">
              <a:solidFill>
                <a:srgbClr val="FF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076649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631883" y="1578698"/>
            <a:ext cx="7784209" cy="4093428"/>
          </a:xfrm>
          <a:prstGeom prst="rect">
            <a:avLst/>
          </a:prstGeom>
          <a:noFill/>
        </p:spPr>
        <p:txBody>
          <a:bodyPr wrap="square" rtlCol="0">
            <a:spAutoFit/>
          </a:bodyPr>
          <a:lstStyle/>
          <a:p>
            <a:pPr>
              <a:lnSpc>
                <a:spcPct val="150000"/>
              </a:lnSpc>
            </a:pPr>
            <a:r>
              <a:rPr lang="en-US" altLang="zh-CN" sz="2000" dirty="0">
                <a:latin typeface="黑体" panose="02010609060101010101" pitchFamily="49" charset="-122"/>
                <a:ea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ADS</a:t>
            </a:r>
            <a:r>
              <a:rPr lang="zh-CN" altLang="zh-CN" sz="2000" dirty="0">
                <a:latin typeface="黑体" panose="02010609060101010101" pitchFamily="49" charset="-122"/>
                <a:ea typeface="黑体" panose="02010609060101010101" pitchFamily="49" charset="-122"/>
              </a:rPr>
              <a:t>项目属于国际前沿，目前很少有可借鉴的成功经验和例子，因此与之相关的研究很少。</a:t>
            </a:r>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美国</a:t>
            </a:r>
            <a:r>
              <a:rPr lang="en-US" altLang="zh-CN" sz="2000" dirty="0" err="1">
                <a:latin typeface="黑体" panose="02010609060101010101" pitchFamily="49" charset="-122"/>
                <a:ea typeface="黑体" panose="02010609060101010101" pitchFamily="49" charset="-122"/>
              </a:rPr>
              <a:t>Fermilab</a:t>
            </a: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实验室，</a:t>
            </a:r>
            <a:r>
              <a:rPr lang="en-US" altLang="zh-CN" sz="2000" dirty="0">
                <a:latin typeface="黑体" panose="02010609060101010101" pitchFamily="49" charset="-122"/>
                <a:ea typeface="黑体" panose="02010609060101010101" pitchFamily="49" charset="-122"/>
              </a:rPr>
              <a:t> radiation-cooled  scraper for the PXIE MEBT </a:t>
            </a:r>
          </a:p>
          <a:p>
            <a:r>
              <a:rPr lang="en-US" altLang="zh-CN" sz="2000" dirty="0">
                <a:latin typeface="黑体" panose="02010609060101010101" pitchFamily="49" charset="-122"/>
                <a:ea typeface="黑体" panose="02010609060101010101" pitchFamily="49" charset="-122"/>
              </a:rPr>
              <a:t>1.</a:t>
            </a:r>
            <a:r>
              <a:rPr lang="zh-CN" altLang="zh-CN" sz="2000" dirty="0">
                <a:latin typeface="黑体" panose="02010609060101010101" pitchFamily="49" charset="-122"/>
                <a:ea typeface="黑体" panose="02010609060101010101" pitchFamily="49" charset="-122"/>
              </a:rPr>
              <a:t>刮束器为单刀刮束器，是将四个刮束器安装在靶室的四个垂直方向来实现束流的刮削。安装位置造成的误差大，对应刮束板之间的平行度精度差，</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zh-CN" sz="2000" dirty="0">
                <a:latin typeface="黑体" panose="02010609060101010101" pitchFamily="49" charset="-122"/>
                <a:ea typeface="黑体" panose="02010609060101010101" pitchFamily="49" charset="-122"/>
              </a:rPr>
              <a:t>没有添加水冷结构</a:t>
            </a:r>
            <a:r>
              <a:rPr lang="zh-CN" altLang="en-US" sz="2000" dirty="0">
                <a:latin typeface="黑体" panose="02010609060101010101" pitchFamily="49" charset="-122"/>
                <a:ea typeface="黑体" panose="02010609060101010101" pitchFamily="49" charset="-122"/>
              </a:rPr>
              <a:t>，刮束器冷却功率小</a:t>
            </a:r>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为</a:t>
            </a:r>
            <a:r>
              <a:rPr lang="en-US" altLang="zh-CN" sz="2000" dirty="0">
                <a:latin typeface="黑体" panose="02010609060101010101" pitchFamily="49" charset="-122"/>
                <a:ea typeface="黑体" panose="02010609060101010101" pitchFamily="49" charset="-122"/>
              </a:rPr>
              <a:t>65w</a:t>
            </a:r>
            <a:r>
              <a:rPr lang="zh-CN" altLang="en-US" sz="2000" dirty="0">
                <a:latin typeface="黑体" panose="02010609060101010101" pitchFamily="49" charset="-122"/>
                <a:ea typeface="黑体" panose="02010609060101010101" pitchFamily="49" charset="-122"/>
              </a:rPr>
              <a:t>。</a:t>
            </a:r>
            <a:endParaRPr lang="zh-CN" altLang="zh-CN" sz="2000" dirty="0">
              <a:latin typeface="黑体" panose="02010609060101010101" pitchFamily="49" charset="-122"/>
              <a:ea typeface="黑体" panose="02010609060101010101" pitchFamily="49" charset="-122"/>
            </a:endParaRPr>
          </a:p>
          <a:p>
            <a:pPr>
              <a:lnSpc>
                <a:spcPct val="150000"/>
              </a:lnSpc>
            </a:pPr>
            <a:endParaRPr lang="zh-CN" altLang="en-US" sz="2000" dirty="0">
              <a:sym typeface="黑体" pitchFamily="49" charset="-122"/>
            </a:endParaRP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025" name="Picture 1" descr="C:\Users\kang\AppData\Roaming\Tencent\Users\361447875\QQ\WinTemp\RichOle\2O69Z%6VWHAR7W49GPCN4T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447" y="3925153"/>
            <a:ext cx="3348472" cy="252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25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合肥同步辐射装置中，弹性铰链形式狭缝已广泛应用，，狭缝</a:t>
            </a:r>
          </a:p>
          <a:p>
            <a:r>
              <a:rPr lang="zh-CN" altLang="en-US" sz="2000" dirty="0">
                <a:latin typeface="黑体" panose="02010609060101010101" pitchFamily="49" charset="-122"/>
                <a:ea typeface="黑体" panose="02010609060101010101" pitchFamily="49" charset="-122"/>
              </a:rPr>
              <a:t>的开启范围是</a:t>
            </a:r>
            <a:r>
              <a:rPr lang="en-US" altLang="zh-CN" sz="2000" dirty="0">
                <a:latin typeface="黑体" panose="02010609060101010101" pitchFamily="49" charset="-122"/>
                <a:ea typeface="黑体" panose="02010609060101010101" pitchFamily="49" charset="-122"/>
              </a:rPr>
              <a:t>0-1mm</a:t>
            </a:r>
            <a:r>
              <a:rPr lang="zh-CN" altLang="en-US" sz="2000" dirty="0">
                <a:latin typeface="黑体" panose="02010609060101010101" pitchFamily="49" charset="-122"/>
                <a:ea typeface="黑体" panose="02010609060101010101" pitchFamily="49" charset="-122"/>
              </a:rPr>
              <a:t>，连续可调，精度为</a:t>
            </a:r>
            <a:r>
              <a:rPr lang="en-US" altLang="zh-CN" sz="2000" dirty="0">
                <a:latin typeface="黑体" panose="02010609060101010101" pitchFamily="49" charset="-122"/>
                <a:ea typeface="黑体" panose="02010609060101010101" pitchFamily="49" charset="-122"/>
              </a:rPr>
              <a:t>5um</a:t>
            </a:r>
            <a:r>
              <a:rPr lang="zh-CN" altLang="en-US" sz="2000" dirty="0">
                <a:latin typeface="黑体" panose="02010609060101010101" pitchFamily="49" charset="-122"/>
                <a:ea typeface="黑体" panose="02010609060101010101" pitchFamily="49" charset="-122"/>
              </a:rPr>
              <a:t>，重复性</a:t>
            </a:r>
            <a:r>
              <a:rPr lang="en-US" altLang="zh-CN" sz="2000" dirty="0">
                <a:latin typeface="黑体" panose="02010609060101010101" pitchFamily="49" charset="-122"/>
                <a:ea typeface="黑体" panose="02010609060101010101" pitchFamily="49" charset="-122"/>
              </a:rPr>
              <a:t>5um</a:t>
            </a:r>
            <a:r>
              <a:rPr lang="zh-CN" altLang="zh-CN"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3073" name="Picture 1" descr="C:\Users\kang\AppData\Roaming\Tencent\Users\361447875\QQ\WinTemp\RichOle\3%N@YM(K87$[TX134V%V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89487"/>
            <a:ext cx="2546896" cy="25530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ang\AppData\Roaming\Tencent\Users\361447875\QQ\WinTemp\RichOle\6G}X~~AHU588){}_A2QD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68091"/>
            <a:ext cx="2871882" cy="380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323987"/>
          </a:xfrm>
          <a:prstGeom prst="rect">
            <a:avLst/>
          </a:prstGeom>
          <a:noFill/>
        </p:spPr>
        <p:txBody>
          <a:bodyPr wrap="square" rtlCol="0">
            <a:spAutoFit/>
          </a:bodyPr>
          <a:lstStyle/>
          <a:p>
            <a:r>
              <a:rPr lang="zh-CN" altLang="en-US" sz="2000" dirty="0" smtClean="0"/>
              <a:t>    </a:t>
            </a:r>
            <a:r>
              <a:rPr lang="zh-CN" altLang="en-US" sz="2000" dirty="0">
                <a:latin typeface="黑体" panose="02010609060101010101" pitchFamily="49" charset="-122"/>
                <a:ea typeface="黑体" panose="02010609060101010101" pitchFamily="49" charset="-122"/>
              </a:rPr>
              <a:t>上海光源Ｘ射线干涉光刻（ＸＩＬ）光束线对狭缝精度的要求，提出了一种应用</a:t>
            </a:r>
            <a:r>
              <a:rPr lang="zh-CN" altLang="en-US" sz="2000" dirty="0" smtClean="0">
                <a:latin typeface="黑体" panose="02010609060101010101" pitchFamily="49" charset="-122"/>
                <a:ea typeface="黑体" panose="02010609060101010101" pitchFamily="49" charset="-122"/>
              </a:rPr>
              <a:t>于高真空</a:t>
            </a:r>
            <a:r>
              <a:rPr lang="zh-CN" altLang="en-US" sz="2000" dirty="0">
                <a:latin typeface="黑体" panose="02010609060101010101" pitchFamily="49" charset="-122"/>
                <a:ea typeface="黑体" panose="02010609060101010101" pitchFamily="49" charset="-122"/>
              </a:rPr>
              <a:t>的精密四刀狭缝机构及热缓释方案。上海光源ＸＩＬ光束线站对狭缝精度要求非常高，在－５～２５０</a:t>
            </a:r>
          </a:p>
          <a:p>
            <a:r>
              <a:rPr lang="en-US" altLang="zh-CN" sz="2000" dirty="0">
                <a:latin typeface="黑体" panose="02010609060101010101" pitchFamily="49" charset="-122"/>
                <a:ea typeface="黑体" panose="02010609060101010101" pitchFamily="49" charset="-122"/>
              </a:rPr>
              <a:t>μ</a:t>
            </a:r>
            <a:r>
              <a:rPr lang="zh-CN" altLang="en-US" sz="2000" dirty="0">
                <a:latin typeface="黑体" panose="02010609060101010101" pitchFamily="49" charset="-122"/>
                <a:ea typeface="黑体" panose="02010609060101010101" pitchFamily="49" charset="-122"/>
              </a:rPr>
              <a:t>ｍ连续可调，重复精度为２</a:t>
            </a:r>
            <a:r>
              <a:rPr lang="en-US" altLang="zh-CN" sz="2000" dirty="0">
                <a:latin typeface="黑体" panose="02010609060101010101" pitchFamily="49" charset="-122"/>
                <a:ea typeface="黑体" panose="02010609060101010101" pitchFamily="49" charset="-122"/>
              </a:rPr>
              <a:t>μ</a:t>
            </a:r>
            <a:r>
              <a:rPr lang="zh-CN" altLang="en-US" sz="2000" dirty="0">
                <a:latin typeface="黑体" panose="02010609060101010101" pitchFamily="49" charset="-122"/>
                <a:ea typeface="黑体" panose="02010609060101010101" pitchFamily="49" charset="-122"/>
              </a:rPr>
              <a:t>ｍ。</a:t>
            </a:r>
            <a:endParaRPr lang="en-US" altLang="zh-CN" sz="2000" dirty="0">
              <a:latin typeface="黑体" panose="02010609060101010101" pitchFamily="49" charset="-122"/>
              <a:ea typeface="黑体" panose="02010609060101010101" pitchFamily="49" charset="-122"/>
            </a:endParaRPr>
          </a:p>
          <a:p>
            <a:endParaRPr lang="en-US" altLang="zh-CN" sz="2000" dirty="0" smtClean="0"/>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4097" name="Picture 1" descr="C:\Users\kang\AppData\Roaming\Tencent\Users\361447875\QQ\WinTemp\RichOle\E$)K%6GI~[5Q7VJ[}4VVLX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36550"/>
            <a:ext cx="2357650" cy="34547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ng\AppData\Roaming\Tencent\Users\361447875\QQ\WinTemp\RichOle\}@~AMT$SKAH3BAH{T4_G9%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35" y="3142023"/>
            <a:ext cx="3512842" cy="304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8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247317"/>
          </a:xfrm>
          <a:prstGeom prst="rect">
            <a:avLst/>
          </a:prstGeom>
          <a:noFill/>
        </p:spPr>
        <p:txBody>
          <a:bodyPr wrap="square" rtlCol="0">
            <a:spAutoFit/>
          </a:bodyPr>
          <a:lstStyle/>
          <a:p>
            <a:r>
              <a:rPr lang="zh-CN" altLang="en-US" sz="2000" dirty="0" smtClean="0"/>
              <a:t>    </a:t>
            </a:r>
            <a:r>
              <a:rPr lang="zh-CN" altLang="en-US" sz="2000" dirty="0">
                <a:latin typeface="黑体" panose="02010609060101010101" pitchFamily="49" charset="-122"/>
                <a:ea typeface="黑体" panose="02010609060101010101" pitchFamily="49" charset="-122"/>
              </a:rPr>
              <a:t>上述两种结构，</a:t>
            </a:r>
            <a:r>
              <a:rPr lang="zh-CN" altLang="zh-CN" sz="2000" dirty="0">
                <a:latin typeface="黑体" panose="02010609060101010101" pitchFamily="49" charset="-122"/>
                <a:ea typeface="黑体" panose="02010609060101010101" pitchFamily="49" charset="-122"/>
              </a:rPr>
              <a:t>缝宽调节范围小，不能实现大范围扫描和缝宽的实时变化，在不需要狭缝的时候不能退出束流管道</a:t>
            </a:r>
            <a:r>
              <a:rPr lang="zh-CN" altLang="en-US" sz="2000" dirty="0">
                <a:latin typeface="黑体" panose="02010609060101010101" pitchFamily="49" charset="-122"/>
                <a:ea typeface="黑体" panose="02010609060101010101" pitchFamily="49" charset="-122"/>
              </a:rPr>
              <a:t>。束流冷却功率小无法满足</a:t>
            </a:r>
            <a:r>
              <a:rPr lang="en-US" altLang="zh-CN" sz="2000" dirty="0">
                <a:latin typeface="黑体" panose="02010609060101010101" pitchFamily="49" charset="-122"/>
                <a:ea typeface="黑体" panose="02010609060101010101" pitchFamily="49" charset="-122"/>
              </a:rPr>
              <a:t>ADS</a:t>
            </a:r>
            <a:r>
              <a:rPr lang="zh-CN" altLang="en-US" sz="2000" dirty="0">
                <a:latin typeface="黑体" panose="02010609060101010101" pitchFamily="49" charset="-122"/>
                <a:ea typeface="黑体" panose="02010609060101010101" pitchFamily="49" charset="-122"/>
              </a:rPr>
              <a:t>强流束的要求。</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    </a:t>
            </a:r>
            <a:r>
              <a:rPr lang="zh-CN" altLang="zh-CN" sz="2000" dirty="0">
                <a:latin typeface="黑体" panose="02010609060101010101" pitchFamily="49" charset="-122"/>
                <a:ea typeface="黑体" panose="02010609060101010101" pitchFamily="49" charset="-122"/>
              </a:rPr>
              <a:t>针对设计要求，本文设计了一种精密水冷刮束器装置。该刮束器采用耐高温钽铜复合板作为刮束板，采用精密线性驱动装置和精密直线导轨，实现了两刮束板独立运动和刀口的精密开合。采用基于</a:t>
            </a:r>
            <a:r>
              <a:rPr lang="en-US" altLang="zh-CN" sz="2000" dirty="0">
                <a:latin typeface="黑体" panose="02010609060101010101" pitchFamily="49" charset="-122"/>
                <a:ea typeface="黑体" panose="02010609060101010101" pitchFamily="49" charset="-122"/>
              </a:rPr>
              <a:t>NI</a:t>
            </a:r>
            <a:r>
              <a:rPr lang="zh-CN" altLang="zh-CN" sz="2000" dirty="0">
                <a:latin typeface="黑体" panose="02010609060101010101" pitchFamily="49" charset="-122"/>
                <a:ea typeface="黑体" panose="02010609060101010101" pitchFamily="49" charset="-122"/>
              </a:rPr>
              <a:t>平台的伺服电机闭环控制系统，实现了刮束器的精密运动控制。</a:t>
            </a:r>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2411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631763"/>
          </a:xfrm>
          <a:prstGeom prst="rect">
            <a:avLst/>
          </a:prstGeom>
          <a:noFill/>
        </p:spPr>
        <p:txBody>
          <a:bodyPr wrap="square" rtlCol="0">
            <a:spAutoFit/>
          </a:bodyPr>
          <a:lstStyle/>
          <a:p>
            <a:r>
              <a:rPr lang="en-US" altLang="zh-CN" sz="2000" dirty="0" smtClean="0"/>
              <a:t>    </a:t>
            </a:r>
            <a:r>
              <a:rPr lang="zh-CN" altLang="zh-CN" sz="2000" dirty="0" smtClean="0"/>
              <a:t>刮</a:t>
            </a:r>
            <a:r>
              <a:rPr lang="zh-CN" altLang="zh-CN" sz="2000" dirty="0"/>
              <a:t>束器的性能包括刀口的直线度、平行度和刀口运动的重复精度</a:t>
            </a:r>
            <a:r>
              <a:rPr lang="zh-CN" altLang="zh-CN" sz="2000" dirty="0" smtClean="0"/>
              <a:t>，以及</a:t>
            </a:r>
            <a:r>
              <a:rPr lang="zh-CN" altLang="zh-CN" sz="2000" dirty="0"/>
              <a:t>刮束板的耐热负载性能和精密控制。为满足实验对束流的要求，刮束器可在真空度为</a:t>
            </a:r>
            <a:r>
              <a:rPr lang="en-US" altLang="zh-CN" sz="2000" dirty="0"/>
              <a:t>1x10</a:t>
            </a:r>
            <a:r>
              <a:rPr lang="en-US" altLang="zh-CN" sz="2000" baseline="30000" dirty="0"/>
              <a:t>-8</a:t>
            </a:r>
            <a:r>
              <a:rPr lang="en-US" altLang="zh-CN" sz="2000" dirty="0"/>
              <a:t>pa</a:t>
            </a:r>
            <a:r>
              <a:rPr lang="zh-CN" altLang="zh-CN" sz="2000" dirty="0"/>
              <a:t>真空度下灵活运动。在</a:t>
            </a:r>
            <a:r>
              <a:rPr lang="en-US" altLang="zh-CN" sz="2000" dirty="0"/>
              <a:t>0-40mm</a:t>
            </a:r>
            <a:r>
              <a:rPr lang="zh-CN" altLang="zh-CN" sz="2000" dirty="0"/>
              <a:t>范围内开合，并且在缝宽一定的情况下，在束流管道中心正负</a:t>
            </a:r>
            <a:r>
              <a:rPr lang="en-US" altLang="zh-CN" sz="2000" dirty="0"/>
              <a:t>20mm</a:t>
            </a:r>
            <a:r>
              <a:rPr lang="zh-CN" altLang="zh-CN" sz="2000" dirty="0"/>
              <a:t>的范围内扫描，要求结构尽量简单、可靠，以保证良好的真空性能</a:t>
            </a:r>
            <a:r>
              <a:rPr lang="zh-CN" altLang="zh-CN" sz="2000" dirty="0" smtClean="0">
                <a:latin typeface="黑体" panose="02010609060101010101" pitchFamily="49" charset="-122"/>
                <a:ea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6145" name="Picture 1" descr="C:\Users\kang\AppData\Roaming\Tencent\Users\361447875\QQ\WinTemp\RichOle\SLRK`90@_A0NDFWY9$Q)TAH.png"/>
          <p:cNvPicPr>
            <a:picLocks noChangeAspect="1" noChangeArrowheads="1"/>
          </p:cNvPicPr>
          <p:nvPr/>
        </p:nvPicPr>
        <p:blipFill rotWithShape="1">
          <a:blip r:embed="rId2">
            <a:extLst>
              <a:ext uri="{28A0092B-C50C-407E-A947-70E740481C1C}">
                <a14:useLocalDpi xmlns:a14="http://schemas.microsoft.com/office/drawing/2010/main" val="0"/>
              </a:ext>
            </a:extLst>
          </a:blip>
          <a:srcRect b="20771"/>
          <a:stretch/>
        </p:blipFill>
        <p:spPr bwMode="auto">
          <a:xfrm>
            <a:off x="2304478" y="3379324"/>
            <a:ext cx="4369284" cy="304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62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708981"/>
          </a:xfrm>
          <a:prstGeom prst="rect">
            <a:avLst/>
          </a:prstGeom>
          <a:noFill/>
        </p:spPr>
        <p:txBody>
          <a:bodyPr wrap="square" rtlCol="0">
            <a:spAutoFit/>
          </a:bodyPr>
          <a:lstStyle/>
          <a:p>
            <a:r>
              <a:rPr lang="en-US" altLang="zh-CN" sz="2000" dirty="0" smtClean="0"/>
              <a:t>    </a:t>
            </a:r>
            <a:r>
              <a:rPr lang="zh-CN" altLang="zh-CN" sz="2000" dirty="0" smtClean="0"/>
              <a:t>在</a:t>
            </a:r>
            <a:r>
              <a:rPr lang="zh-CN" altLang="zh-CN" sz="2000" dirty="0"/>
              <a:t>设计刮束板的时候，</a:t>
            </a:r>
            <a:r>
              <a:rPr lang="en-US" altLang="zh-CN" sz="2000" dirty="0"/>
              <a:t>2.1mev</a:t>
            </a:r>
            <a:r>
              <a:rPr lang="zh-CN" altLang="zh-CN" sz="2000" dirty="0"/>
              <a:t>质子在钽中的射程为</a:t>
            </a:r>
            <a:r>
              <a:rPr lang="en-US" altLang="zh-CN" sz="2000" dirty="0"/>
              <a:t>18.78um</a:t>
            </a:r>
            <a:r>
              <a:rPr lang="zh-CN" altLang="zh-CN" sz="2000" dirty="0"/>
              <a:t>，流强为</a:t>
            </a:r>
            <a:r>
              <a:rPr lang="en-US" altLang="zh-CN" sz="2000" dirty="0"/>
              <a:t>10mA</a:t>
            </a:r>
            <a:r>
              <a:rPr lang="zh-CN" altLang="zh-CN" sz="2000" dirty="0"/>
              <a:t>，功率为</a:t>
            </a:r>
            <a:r>
              <a:rPr lang="en-US" altLang="zh-CN" sz="2000" dirty="0"/>
              <a:t>21kw</a:t>
            </a:r>
            <a:r>
              <a:rPr lang="zh-CN" altLang="zh-CN" sz="2000" dirty="0"/>
              <a:t>。考虑到束流辐射引起的很强的热负载会将金属熔化，选择的刮束板材料必须具有低的热膨胀系数和高的热导率。为此，本装置选择钽铜复合板作为刮束板，钽耐高温、膨胀系数小，导热系数大，对束流的吸收能力强，弹性模量小，钽的质地十分坚硬，可加塑性较钨好，硬度可以达到</a:t>
            </a:r>
            <a:r>
              <a:rPr lang="en-US" altLang="zh-CN" sz="2000" dirty="0"/>
              <a:t>6-6.5</a:t>
            </a:r>
            <a:r>
              <a:rPr lang="zh-CN" altLang="zh-CN" sz="2000" dirty="0"/>
              <a:t>。它的熔点高达</a:t>
            </a:r>
            <a:r>
              <a:rPr lang="en-US" altLang="zh-CN" sz="2000" dirty="0"/>
              <a:t>2996</a:t>
            </a:r>
            <a:r>
              <a:rPr lang="zh-CN" altLang="zh-CN" sz="2000" dirty="0"/>
              <a:t>℃，仅次于碳，钨，铼和锇，位居第五。铜具有很好的导电和导热性能，易于不锈钢之间进行异种金属间的焊接。</a:t>
            </a:r>
          </a:p>
          <a:p>
            <a:r>
              <a:rPr lang="en-US" altLang="zh-CN" sz="2000" dirty="0" smtClean="0"/>
              <a:t>    </a:t>
            </a:r>
            <a:r>
              <a:rPr lang="zh-CN" altLang="zh-CN" sz="2000" dirty="0" smtClean="0"/>
              <a:t>采用</a:t>
            </a:r>
            <a:r>
              <a:rPr lang="zh-CN" altLang="zh-CN" sz="2000" dirty="0"/>
              <a:t>耐高温的钽铜复合板，表层钽厚度为</a:t>
            </a:r>
            <a:r>
              <a:rPr lang="en-US" altLang="zh-CN" sz="2000" dirty="0"/>
              <a:t>4mm</a:t>
            </a:r>
            <a:r>
              <a:rPr lang="zh-CN" altLang="zh-CN" sz="2000" dirty="0"/>
              <a:t>。刮束器要求两刮束板刀口相互平行，在</a:t>
            </a:r>
            <a:r>
              <a:rPr lang="en-US" altLang="zh-CN" sz="2000" dirty="0"/>
              <a:t>0-40mm</a:t>
            </a:r>
            <a:r>
              <a:rPr lang="zh-CN" altLang="zh-CN" sz="2000" dirty="0"/>
              <a:t>范围内开合，并且在缝宽一定的情况下，在束流管道中心正负</a:t>
            </a:r>
            <a:r>
              <a:rPr lang="en-US" altLang="zh-CN" sz="2000" dirty="0"/>
              <a:t>20mm</a:t>
            </a:r>
            <a:r>
              <a:rPr lang="zh-CN" altLang="zh-CN" sz="2000" dirty="0"/>
              <a:t>的范围内扫描。重复精度不得差</a:t>
            </a:r>
            <a:r>
              <a:rPr lang="zh-CN" altLang="zh-CN" sz="2000" dirty="0" smtClean="0"/>
              <a:t>于</a:t>
            </a:r>
            <a:r>
              <a:rPr lang="en-US" altLang="zh-CN" sz="2000" dirty="0" smtClean="0"/>
              <a:t>0.005mm</a:t>
            </a:r>
            <a:r>
              <a:rPr lang="zh-CN" altLang="zh-CN" sz="2000" dirty="0"/>
              <a:t>。</a:t>
            </a: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252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862870"/>
          </a:xfrm>
          <a:prstGeom prst="rect">
            <a:avLst/>
          </a:prstGeom>
          <a:noFill/>
        </p:spPr>
        <p:txBody>
          <a:bodyPr wrap="square" rtlCol="0">
            <a:spAutoFit/>
          </a:bodyPr>
          <a:lstStyle/>
          <a:p>
            <a:r>
              <a:rPr lang="zh-CN" altLang="zh-CN" sz="2000" dirty="0"/>
              <a:t>根据滚珠丝杠驱动扭矩计算电机功率。</a:t>
            </a:r>
          </a:p>
          <a:p>
            <a:r>
              <a:rPr lang="zh-CN" altLang="zh-CN" sz="2000" dirty="0"/>
              <a:t>电机的实际驱动扭矩：</a:t>
            </a:r>
            <a:r>
              <a:rPr lang="en-US" altLang="zh-CN" sz="2000" dirty="0"/>
              <a:t>T=(T1+T2)*e </a:t>
            </a:r>
            <a:r>
              <a:rPr lang="zh-CN" altLang="zh-CN" sz="2000" dirty="0"/>
              <a:t>，</a:t>
            </a:r>
          </a:p>
          <a:p>
            <a:r>
              <a:rPr lang="en-US" altLang="zh-CN" sz="2000" dirty="0"/>
              <a:t>T</a:t>
            </a:r>
            <a:r>
              <a:rPr lang="zh-CN" altLang="zh-CN" sz="2000" dirty="0"/>
              <a:t>：实际驱动扭矩；</a:t>
            </a:r>
            <a:r>
              <a:rPr lang="en-US" altLang="zh-CN" sz="2000" dirty="0"/>
              <a:t> T1</a:t>
            </a:r>
            <a:r>
              <a:rPr lang="zh-CN" altLang="zh-CN" sz="2000" dirty="0"/>
              <a:t>：等速时的扭矩；</a:t>
            </a:r>
            <a:r>
              <a:rPr lang="en-US" altLang="zh-CN" sz="2000" dirty="0"/>
              <a:t> T2</a:t>
            </a:r>
            <a:r>
              <a:rPr lang="zh-CN" altLang="zh-CN" sz="2000" dirty="0"/>
              <a:t>：加速时的扭矩；</a:t>
            </a:r>
            <a:r>
              <a:rPr lang="en-US" altLang="zh-CN" sz="2000" dirty="0"/>
              <a:t> e</a:t>
            </a:r>
            <a:r>
              <a:rPr lang="zh-CN" altLang="zh-CN" sz="2000" dirty="0"/>
              <a:t>：裕量系数。</a:t>
            </a:r>
          </a:p>
          <a:p>
            <a:r>
              <a:rPr lang="zh-CN" altLang="zh-CN" sz="2000" dirty="0"/>
              <a:t>等速时的驱动扭矩：</a:t>
            </a:r>
            <a:r>
              <a:rPr lang="en-US" altLang="zh-CN" sz="2000" dirty="0"/>
              <a:t>T1=</a:t>
            </a:r>
            <a:r>
              <a:rPr lang="zh-CN" altLang="zh-CN" sz="2000" dirty="0"/>
              <a:t>（</a:t>
            </a:r>
            <a:r>
              <a:rPr lang="en-US" altLang="zh-CN" sz="2000" dirty="0"/>
              <a:t>Fa*I</a:t>
            </a:r>
            <a:r>
              <a:rPr lang="zh-CN" altLang="zh-CN" sz="2000" dirty="0"/>
              <a:t>）</a:t>
            </a:r>
            <a:r>
              <a:rPr lang="en-US" altLang="zh-CN" sz="2000" dirty="0"/>
              <a:t>/</a:t>
            </a:r>
            <a:r>
              <a:rPr lang="zh-CN" altLang="zh-CN" sz="2000" dirty="0"/>
              <a:t>（</a:t>
            </a:r>
            <a:r>
              <a:rPr lang="en-US" altLang="zh-CN" sz="2000" dirty="0"/>
              <a:t>2*3.14*n1</a:t>
            </a:r>
            <a:r>
              <a:rPr lang="zh-CN" altLang="zh-CN" sz="2000" dirty="0"/>
              <a:t>），</a:t>
            </a:r>
            <a:r>
              <a:rPr lang="en-US" altLang="zh-CN" sz="2000" dirty="0"/>
              <a:t>T1</a:t>
            </a:r>
            <a:r>
              <a:rPr lang="zh-CN" altLang="zh-CN" sz="2000" dirty="0"/>
              <a:t>：等速驱动扭矩</a:t>
            </a:r>
            <a:r>
              <a:rPr lang="en-US" altLang="zh-CN" sz="2000" dirty="0"/>
              <a:t>kgf.mm</a:t>
            </a:r>
            <a:r>
              <a:rPr lang="zh-CN" altLang="zh-CN" sz="2000" dirty="0"/>
              <a:t>；</a:t>
            </a:r>
          </a:p>
          <a:p>
            <a:r>
              <a:rPr lang="en-US" altLang="zh-CN" sz="2000" dirty="0"/>
              <a:t>Fa</a:t>
            </a:r>
            <a:r>
              <a:rPr lang="zh-CN" altLang="zh-CN" sz="2000" dirty="0"/>
              <a:t>：轴向负载；</a:t>
            </a:r>
          </a:p>
          <a:p>
            <a:r>
              <a:rPr lang="en-US" altLang="zh-CN" sz="2000" dirty="0"/>
              <a:t>Fa=F+</a:t>
            </a:r>
            <a:r>
              <a:rPr lang="zh-CN" altLang="zh-CN" sz="2000" dirty="0"/>
              <a:t>μ</a:t>
            </a:r>
            <a:r>
              <a:rPr lang="en-US" altLang="zh-CN" sz="2000" dirty="0"/>
              <a:t>mg</a:t>
            </a:r>
            <a:r>
              <a:rPr lang="zh-CN" altLang="zh-CN" sz="2000" dirty="0"/>
              <a:t>，</a:t>
            </a:r>
            <a:r>
              <a:rPr lang="en-US" altLang="zh-CN" sz="2000" dirty="0"/>
              <a:t> F</a:t>
            </a:r>
            <a:r>
              <a:rPr lang="zh-CN" altLang="zh-CN" sz="2000" dirty="0"/>
              <a:t>：丝杠的轴向切削力</a:t>
            </a:r>
            <a:r>
              <a:rPr lang="en-US" altLang="zh-CN" sz="2000" dirty="0"/>
              <a:t>N</a:t>
            </a:r>
            <a:r>
              <a:rPr lang="zh-CN" altLang="zh-CN" sz="2000" dirty="0"/>
              <a:t>，μ：导向件综合摩擦系数，</a:t>
            </a:r>
            <a:r>
              <a:rPr lang="en-US" altLang="zh-CN" sz="2000" dirty="0"/>
              <a:t>m</a:t>
            </a:r>
            <a:r>
              <a:rPr lang="zh-CN" altLang="zh-CN" sz="2000" dirty="0"/>
              <a:t>：移动物体重量</a:t>
            </a:r>
            <a:r>
              <a:rPr lang="en-US" altLang="zh-CN" sz="2000" dirty="0"/>
              <a:t>(</a:t>
            </a:r>
            <a:r>
              <a:rPr lang="zh-CN" altLang="zh-CN" sz="2000" dirty="0"/>
              <a:t>工作台</a:t>
            </a:r>
            <a:r>
              <a:rPr lang="en-US" altLang="zh-CN" sz="2000" dirty="0"/>
              <a:t>+</a:t>
            </a:r>
            <a:r>
              <a:rPr lang="zh-CN" altLang="zh-CN" sz="2000" dirty="0"/>
              <a:t>工件</a:t>
            </a:r>
            <a:r>
              <a:rPr lang="en-US" altLang="zh-CN" sz="2000" dirty="0"/>
              <a:t>)kg</a:t>
            </a:r>
            <a:r>
              <a:rPr lang="zh-CN" altLang="zh-CN" sz="2000" dirty="0"/>
              <a:t>，</a:t>
            </a:r>
            <a:r>
              <a:rPr lang="en-US" altLang="zh-CN" sz="2000" dirty="0"/>
              <a:t>g:9.8 </a:t>
            </a:r>
            <a:r>
              <a:rPr lang="zh-CN" altLang="zh-CN" sz="2000" dirty="0"/>
              <a:t>；</a:t>
            </a:r>
          </a:p>
          <a:p>
            <a:r>
              <a:rPr lang="en-US" altLang="zh-CN" sz="2000" dirty="0"/>
              <a:t>I</a:t>
            </a:r>
            <a:r>
              <a:rPr lang="zh-CN" altLang="zh-CN" sz="2000" dirty="0"/>
              <a:t>：丝杠导程</a:t>
            </a:r>
            <a:r>
              <a:rPr lang="en-US" altLang="zh-CN" sz="2000" dirty="0"/>
              <a:t>mm</a:t>
            </a:r>
            <a:r>
              <a:rPr lang="zh-CN" altLang="zh-CN" sz="2000" dirty="0"/>
              <a:t>；</a:t>
            </a: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0773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100000">
              <a:srgbClr val="006699"/>
            </a:gs>
            <a:gs pos="52000">
              <a:srgbClr val="006699"/>
            </a:gs>
            <a:gs pos="25000">
              <a:srgbClr val="006699"/>
            </a:gs>
            <a:gs pos="0">
              <a:srgbClr val="006699">
                <a:alpha val="65000"/>
              </a:srgbClr>
            </a:gs>
          </a:gsLst>
          <a:path path="circle">
            <a:fillToRect t="100000" r="100000"/>
          </a:path>
          <a:tileRect l="-100000" b="-100000"/>
        </a:gradFill>
        <a:ln>
          <a:noFill/>
        </a:ln>
      </a:spPr>
      <a:bodyPr vert="horz" wrap="square" lIns="91440" tIns="45720" rIns="91440" bIns="45720" numCol="1" rtlCol="0" anchor="t" anchorCtr="0" compatLnSpc="1"/>
      <a:lstStyle>
        <a:defPPr marL="0" marR="0" indent="0" algn="l" defTabSz="914400" rtl="0" eaLnBrk="0" fontAlgn="base" latinLnBrk="0" hangingPunct="0">
          <a:lnSpc>
            <a:spcPct val="180000"/>
          </a:lnSpc>
          <a:spcBef>
            <a:spcPct val="0"/>
          </a:spcBef>
          <a:spcAft>
            <a:spcPct val="0"/>
          </a:spcAft>
          <a:buClr>
            <a:schemeClr val="tx1"/>
          </a:buClr>
          <a:buSzTx/>
          <a:buFont typeface="Wingdings" charset="0"/>
          <a:buNone/>
          <a:defRPr kumimoji="0" sz="2000" b="1" i="0" u="none" strike="noStrike" cap="none" normalizeH="0" baseline="0">
            <a:ln>
              <a:noFill/>
            </a:ln>
            <a:solidFill>
              <a:srgbClr val="000000"/>
            </a:solidFill>
            <a:effectLst/>
            <a:latin typeface="Arial" charset="0"/>
            <a:ea typeface="楷体_GB2312" charset="0"/>
            <a:cs typeface="Arial" charset="0"/>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6287</TotalTime>
  <Words>2726</Words>
  <Application>Microsoft Office PowerPoint</Application>
  <PresentationFormat>全屏显示(4:3)</PresentationFormat>
  <Paragraphs>141</Paragraphs>
  <Slides>24</Slides>
  <Notes>7</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Linux</dc:creator>
  <cp:lastModifiedBy>kang</cp:lastModifiedBy>
  <cp:revision>107</cp:revision>
  <dcterms:created xsi:type="dcterms:W3CDTF">2016-12-07T08:09:26Z</dcterms:created>
  <dcterms:modified xsi:type="dcterms:W3CDTF">2017-06-28T02:59:00Z</dcterms:modified>
</cp:coreProperties>
</file>