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6" r:id="rId2"/>
    <p:sldId id="279" r:id="rId3"/>
    <p:sldId id="281" r:id="rId4"/>
    <p:sldId id="282" r:id="rId5"/>
    <p:sldId id="283" r:id="rId6"/>
    <p:sldId id="284" r:id="rId7"/>
    <p:sldId id="285" r:id="rId8"/>
    <p:sldId id="286" r:id="rId9"/>
    <p:sldId id="287" r:id="rId10"/>
    <p:sldId id="288" r:id="rId11"/>
    <p:sldId id="290" r:id="rId12"/>
    <p:sldId id="291" r:id="rId13"/>
    <p:sldId id="293" r:id="rId14"/>
    <p:sldId id="294" r:id="rId15"/>
    <p:sldId id="295" r:id="rId16"/>
    <p:sldId id="296" r:id="rId17"/>
    <p:sldId id="301" r:id="rId18"/>
    <p:sldId id="292" r:id="rId19"/>
    <p:sldId id="297" r:id="rId20"/>
    <p:sldId id="298" r:id="rId21"/>
    <p:sldId id="299" r:id="rId22"/>
    <p:sldId id="300" r:id="rId23"/>
    <p:sldId id="302"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3366"/>
    <a:srgbClr val="3366CC"/>
    <a:srgbClr val="3366FF"/>
    <a:srgbClr val="0099FF"/>
    <a:srgbClr val="336699"/>
    <a:srgbClr val="0000FF"/>
    <a:srgbClr val="0066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660"/>
  </p:normalViewPr>
  <p:slideViewPr>
    <p:cSldViewPr>
      <p:cViewPr>
        <p:scale>
          <a:sx n="100" d="100"/>
          <a:sy n="100" d="100"/>
        </p:scale>
        <p:origin x="-2226"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73AE0-67D9-407F-B440-4A3FA3B7E078}" type="datetimeFigureOut">
              <a:rPr lang="zh-CN" altLang="en-US" smtClean="0"/>
              <a:t>2017/6/22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7F368-2D17-4F6B-AEA9-E6BA5370A3E0}" type="slidenum">
              <a:rPr lang="zh-CN" altLang="en-US" smtClean="0"/>
              <a:t>‹#›</a:t>
            </a:fld>
            <a:endParaRPr lang="zh-CN" altLang="en-US"/>
          </a:p>
        </p:txBody>
      </p:sp>
    </p:spTree>
    <p:extLst>
      <p:ext uri="{BB962C8B-B14F-4D97-AF65-F5344CB8AC3E}">
        <p14:creationId xmlns:p14="http://schemas.microsoft.com/office/powerpoint/2010/main" val="102915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19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800" kern="1200" dirty="0" smtClean="0">
                <a:solidFill>
                  <a:schemeClr val="tx1"/>
                </a:solidFill>
                <a:latin typeface="+mn-lt"/>
                <a:ea typeface="+mn-ea"/>
                <a:cs typeface="+mn-cs"/>
              </a:rPr>
              <a:t>模拟结果表明在束班直径</a:t>
            </a:r>
            <a:r>
              <a:rPr lang="en-US" sz="800" kern="1200" dirty="0" smtClean="0">
                <a:solidFill>
                  <a:schemeClr val="tx1"/>
                </a:solidFill>
                <a:latin typeface="+mn-lt"/>
                <a:ea typeface="+mn-ea"/>
                <a:cs typeface="+mn-cs"/>
              </a:rPr>
              <a:t>6σ</a:t>
            </a:r>
            <a:r>
              <a:rPr lang="zh-CN" altLang="en-US" sz="800" kern="1200" dirty="0" smtClean="0">
                <a:solidFill>
                  <a:schemeClr val="tx1"/>
                </a:solidFill>
                <a:latin typeface="+mn-lt"/>
                <a:ea typeface="+mn-ea"/>
                <a:cs typeface="+mn-cs"/>
              </a:rPr>
              <a:t>范围为</a:t>
            </a:r>
            <a:r>
              <a:rPr lang="en-US" sz="800" kern="1200" dirty="0" smtClean="0">
                <a:solidFill>
                  <a:schemeClr val="tx1"/>
                </a:solidFill>
                <a:latin typeface="+mn-lt"/>
                <a:ea typeface="+mn-ea"/>
                <a:cs typeface="+mn-cs"/>
              </a:rPr>
              <a:t>14 mm</a:t>
            </a:r>
            <a:r>
              <a:rPr lang="zh-CN" altLang="en-US" sz="800" kern="1200" dirty="0" smtClean="0">
                <a:solidFill>
                  <a:schemeClr val="tx1"/>
                </a:solidFill>
                <a:latin typeface="+mn-lt"/>
                <a:ea typeface="+mn-ea"/>
                <a:cs typeface="+mn-cs"/>
              </a:rPr>
              <a:t>时，在安全范围内系统最大可承受</a:t>
            </a:r>
            <a:r>
              <a:rPr lang="en-US" sz="800" kern="1200" dirty="0" smtClean="0">
                <a:solidFill>
                  <a:schemeClr val="tx1"/>
                </a:solidFill>
                <a:latin typeface="+mn-lt"/>
                <a:ea typeface="+mn-ea"/>
                <a:cs typeface="+mn-cs"/>
              </a:rPr>
              <a:t>40 kW</a:t>
            </a:r>
            <a:r>
              <a:rPr lang="zh-CN" altLang="en-US" sz="800" kern="1200" dirty="0" smtClean="0">
                <a:solidFill>
                  <a:schemeClr val="tx1"/>
                </a:solidFill>
                <a:latin typeface="+mn-lt"/>
                <a:ea typeface="+mn-ea"/>
                <a:cs typeface="+mn-cs"/>
              </a:rPr>
              <a:t>的束流，钽表面最高温度为</a:t>
            </a:r>
            <a:r>
              <a:rPr lang="en-US" sz="800" kern="1200" dirty="0" smtClean="0">
                <a:solidFill>
                  <a:schemeClr val="tx1"/>
                </a:solidFill>
                <a:latin typeface="+mn-lt"/>
                <a:ea typeface="+mn-ea"/>
                <a:cs typeface="+mn-cs"/>
              </a:rPr>
              <a:t>2650 </a:t>
            </a:r>
            <a:r>
              <a:rPr lang="zh-CN" altLang="en-US" sz="800" kern="1200" dirty="0" smtClean="0">
                <a:solidFill>
                  <a:schemeClr val="tx1"/>
                </a:solidFill>
                <a:latin typeface="+mn-lt"/>
                <a:ea typeface="+mn-ea"/>
                <a:cs typeface="+mn-cs"/>
              </a:rPr>
              <a:t>℃</a:t>
            </a:r>
            <a:r>
              <a:rPr lang="en-US" altLang="zh-CN" sz="800" kern="1200" dirty="0" smtClean="0">
                <a:solidFill>
                  <a:schemeClr val="tx1"/>
                </a:solidFill>
                <a:latin typeface="+mn-lt"/>
                <a:ea typeface="+mn-ea"/>
                <a:cs typeface="+mn-cs"/>
              </a:rPr>
              <a:t>.</a:t>
            </a:r>
          </a:p>
          <a:p>
            <a:r>
              <a:rPr lang="zh-CN" altLang="en-US" sz="800" spc="300" dirty="0" smtClean="0">
                <a:latin typeface="微软雅黑" panose="020B0503020204020204" pitchFamily="34" charset="-122"/>
                <a:ea typeface="微软雅黑" panose="020B0503020204020204" pitchFamily="34" charset="-122"/>
              </a:rPr>
              <a:t>锥形水冷法拉第筒能够用于强束流的测量，模拟给出使用</a:t>
            </a:r>
            <a:r>
              <a:rPr lang="zh-CN" altLang="en-US" sz="800" spc="300" dirty="0" smtClean="0">
                <a:latin typeface="微软雅黑" panose="020B0503020204020204" pitchFamily="34" charset="-122"/>
                <a:ea typeface="微软雅黑" panose="020B0503020204020204" pitchFamily="34" charset="-122"/>
                <a:sym typeface="黑体" pitchFamily="49" charset="-122"/>
              </a:rPr>
              <a:t>钽铜复合材料时</a:t>
            </a:r>
            <a:r>
              <a:rPr lang="zh-CN" altLang="en-US" sz="800" spc="300" dirty="0" smtClean="0">
                <a:latin typeface="微软雅黑" panose="020B0503020204020204" pitchFamily="34" charset="-122"/>
                <a:ea typeface="微软雅黑" panose="020B0503020204020204" pitchFamily="34" charset="-122"/>
              </a:rPr>
              <a:t>最大承受功率为</a:t>
            </a:r>
            <a:r>
              <a:rPr lang="en-US" altLang="zh-CN" sz="800" spc="300" dirty="0" smtClean="0">
                <a:latin typeface="微软雅黑" panose="020B0503020204020204" pitchFamily="34" charset="-122"/>
                <a:ea typeface="微软雅黑" panose="020B0503020204020204" pitchFamily="34" charset="-122"/>
              </a:rPr>
              <a:t>40kW</a:t>
            </a:r>
            <a:r>
              <a:rPr lang="zh-CN" altLang="en-US" sz="800" spc="300" dirty="0" smtClean="0">
                <a:latin typeface="微软雅黑" panose="020B0503020204020204" pitchFamily="34" charset="-122"/>
                <a:ea typeface="微软雅黑" panose="020B0503020204020204" pitchFamily="34" charset="-122"/>
              </a:rPr>
              <a:t>，束流单位面积功率可达</a:t>
            </a:r>
            <a:r>
              <a:rPr lang="en-US" altLang="zh-CN" sz="800" spc="300" dirty="0" smtClean="0">
                <a:latin typeface="微软雅黑" panose="020B0503020204020204" pitchFamily="34" charset="-122"/>
                <a:ea typeface="微软雅黑" panose="020B0503020204020204" pitchFamily="34" charset="-122"/>
              </a:rPr>
              <a:t>400W/mm2,</a:t>
            </a:r>
            <a:r>
              <a:rPr lang="zh-CN" altLang="en-US" sz="800" spc="300" dirty="0" smtClean="0">
                <a:latin typeface="微软雅黑" panose="020B0503020204020204" pitchFamily="34" charset="-122"/>
                <a:ea typeface="微软雅黑" panose="020B0503020204020204" pitchFamily="34" charset="-122"/>
              </a:rPr>
              <a:t>局部最高温度</a:t>
            </a:r>
            <a:r>
              <a:rPr lang="en-US" altLang="zh-CN" sz="800" spc="300" dirty="0" smtClean="0">
                <a:latin typeface="微软雅黑" panose="020B0503020204020204" pitchFamily="34" charset="-122"/>
                <a:ea typeface="微软雅黑" panose="020B0503020204020204" pitchFamily="34" charset="-122"/>
              </a:rPr>
              <a:t>1500</a:t>
            </a:r>
            <a:r>
              <a:rPr lang="zh-CN" altLang="en-US" sz="800" spc="300" dirty="0" smtClean="0">
                <a:latin typeface="微软雅黑" panose="020B0503020204020204" pitchFamily="34" charset="-122"/>
                <a:ea typeface="微软雅黑" panose="020B0503020204020204" pitchFamily="34" charset="-122"/>
              </a:rPr>
              <a:t>℃</a:t>
            </a:r>
            <a:r>
              <a:rPr lang="zh-CN" altLang="zh-CN" sz="800" spc="300" dirty="0" smtClean="0">
                <a:latin typeface="微软雅黑" panose="020B0503020204020204" pitchFamily="34" charset="-122"/>
                <a:ea typeface="微软雅黑" panose="020B0503020204020204" pitchFamily="34" charset="-122"/>
              </a:rPr>
              <a:t>。</a:t>
            </a:r>
            <a:endParaRPr lang="zh-CN" altLang="en-US" sz="800" dirty="0"/>
          </a:p>
        </p:txBody>
      </p:sp>
      <p:sp>
        <p:nvSpPr>
          <p:cNvPr id="4" name="灯片编号占位符 3"/>
          <p:cNvSpPr>
            <a:spLocks noGrp="1"/>
          </p:cNvSpPr>
          <p:nvPr>
            <p:ph type="sldNum" sz="quarter" idx="10"/>
          </p:nvPr>
        </p:nvSpPr>
        <p:spPr/>
        <p:txBody>
          <a:bodyPr/>
          <a:lstStyle/>
          <a:p>
            <a:fld id="{D2F7F368-2D17-4F6B-AEA9-E6BA5370A3E0}" type="slidenum">
              <a:rPr lang="zh-CN" altLang="en-US" smtClean="0"/>
              <a:pPr/>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2017/6/22</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dirty="0"/>
          </a:p>
        </p:txBody>
      </p:sp>
      <p:sp>
        <p:nvSpPr>
          <p:cNvPr id="7" name="矩形 6"/>
          <p:cNvSpPr/>
          <p:nvPr userDrawn="1"/>
        </p:nvSpPr>
        <p:spPr bwMode="auto">
          <a:xfrm>
            <a:off x="-7620" y="0"/>
            <a:ext cx="9151620" cy="692695"/>
          </a:xfrm>
          <a:prstGeom prst="rect">
            <a:avLst/>
          </a:prstGeom>
          <a:gradFill flip="none" rotWithShape="1">
            <a:gsLst>
              <a:gs pos="100000">
                <a:srgbClr val="006699"/>
              </a:gs>
              <a:gs pos="52000">
                <a:srgbClr val="006699"/>
              </a:gs>
              <a:gs pos="25000">
                <a:srgbClr val="006699"/>
              </a:gs>
              <a:gs pos="0">
                <a:srgbClr val="006699">
                  <a:alpha val="65000"/>
                </a:srgbClr>
              </a:gs>
            </a:gsLst>
            <a:path path="circle">
              <a:fillToRect l="50000" t="50000" r="50000" b="50000"/>
            </a:path>
            <a:tileRect/>
          </a:gradFill>
          <a:ln>
            <a:noFill/>
          </a:ln>
        </p:spPr>
        <p:txBody>
          <a:bodyPr vert="horz" wrap="square" lIns="91440" tIns="45720" rIns="91440" bIns="45720" numCol="1" rtlCol="0" anchor="t" anchorCtr="0" compatLnSpc="1"/>
          <a:lstStyle/>
          <a:p>
            <a:pPr marL="0" marR="0" indent="0" algn="l" defTabSz="914400" rtl="0" eaLnBrk="0" fontAlgn="base" latinLnBrk="0" hangingPunct="0">
              <a:lnSpc>
                <a:spcPct val="180000"/>
              </a:lnSpc>
              <a:spcBef>
                <a:spcPct val="0"/>
              </a:spcBef>
              <a:spcAft>
                <a:spcPct val="0"/>
              </a:spcAft>
              <a:buClr>
                <a:schemeClr val="tx1"/>
              </a:buClr>
              <a:buSzTx/>
              <a:buFont typeface="Wingdings" charset="0"/>
              <a:buNone/>
            </a:pPr>
            <a:endParaRPr kumimoji="0" lang="zh-CN" altLang="en-US" sz="2000" b="1" i="0" u="none" strike="noStrike" cap="none" normalizeH="0" baseline="0">
              <a:ln>
                <a:noFill/>
              </a:ln>
              <a:solidFill>
                <a:srgbClr val="000000"/>
              </a:solidFill>
              <a:effectLst/>
              <a:latin typeface="Arial" charset="0"/>
              <a:ea typeface="楷体_GB2312" charset="0"/>
              <a:cs typeface="Arial"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126C7F7-B288-41CE-BBD7-AF8EA3467F37}" type="slidenum">
              <a:rPr lang="zh-CN" altLang="en-US"/>
              <a:pPr/>
              <a:t>‹#›</a:t>
            </a:fld>
            <a:endParaRPr lang="en-US" altLang="zh-CN" sz="1800"/>
          </a:p>
        </p:txBody>
      </p:sp>
    </p:spTree>
    <p:extLst>
      <p:ext uri="{BB962C8B-B14F-4D97-AF65-F5344CB8AC3E}">
        <p14:creationId xmlns:p14="http://schemas.microsoft.com/office/powerpoint/2010/main" val="26967872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2017/6/22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2017/6/22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52536" y="908720"/>
            <a:ext cx="8229600" cy="1143000"/>
          </a:xfrm>
          <a:prstGeom prst="rect">
            <a:avLst/>
          </a:prstGeom>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530820CF-B880-4189-942D-D702A7CBA730}" type="datetimeFigureOut">
              <a:rPr lang="zh-CN" altLang="en-US" smtClean="0"/>
              <a:t>2017/6/22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2017/6/22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bwMode="auto">
          <a:xfrm>
            <a:off x="-7620" y="0"/>
            <a:ext cx="9151620" cy="692695"/>
          </a:xfrm>
          <a:prstGeom prst="rect">
            <a:avLst/>
          </a:prstGeom>
          <a:gradFill flip="none" rotWithShape="1">
            <a:gsLst>
              <a:gs pos="100000">
                <a:srgbClr val="006699"/>
              </a:gs>
              <a:gs pos="52000">
                <a:srgbClr val="006699"/>
              </a:gs>
              <a:gs pos="25000">
                <a:srgbClr val="006699"/>
              </a:gs>
              <a:gs pos="0">
                <a:srgbClr val="006699">
                  <a:alpha val="65000"/>
                </a:srgbClr>
              </a:gs>
            </a:gsLst>
            <a:path path="circle">
              <a:fillToRect l="50000" t="50000" r="50000" b="50000"/>
            </a:path>
            <a:tileRect/>
          </a:gradFill>
          <a:ln>
            <a:noFill/>
          </a:ln>
        </p:spPr>
        <p:txBody>
          <a:bodyPr vert="horz" wrap="square" lIns="91440" tIns="45720" rIns="91440" bIns="45720" numCol="1" rtlCol="0" anchor="t" anchorCtr="0" compatLnSpc="1"/>
          <a:lstStyle/>
          <a:p>
            <a:pPr marL="0" marR="0" indent="0" algn="l" defTabSz="914400" rtl="0" eaLnBrk="0" fontAlgn="base" latinLnBrk="0" hangingPunct="0">
              <a:lnSpc>
                <a:spcPct val="180000"/>
              </a:lnSpc>
              <a:spcBef>
                <a:spcPct val="0"/>
              </a:spcBef>
              <a:spcAft>
                <a:spcPct val="0"/>
              </a:spcAft>
              <a:buClr>
                <a:schemeClr val="tx1"/>
              </a:buClr>
              <a:buSzTx/>
              <a:buFont typeface="Wingdings" charset="0"/>
              <a:buNone/>
            </a:pPr>
            <a:endParaRPr kumimoji="0" lang="zh-CN" altLang="en-US" sz="2000" b="1" i="0" u="none" strike="noStrike" cap="none" normalizeH="0" baseline="0">
              <a:ln>
                <a:noFill/>
              </a:ln>
              <a:solidFill>
                <a:srgbClr val="000000"/>
              </a:solidFill>
              <a:effectLst/>
              <a:latin typeface="Arial" charset="0"/>
              <a:ea typeface="楷体_GB2312" charset="0"/>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news.bjx.com.cn/zt.asp?topi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8"/>
          <p:cNvSpPr>
            <a:spLocks noGrp="1" noChangeArrowheads="1"/>
          </p:cNvSpPr>
          <p:nvPr>
            <p:ph type="subTitle" idx="1"/>
          </p:nvPr>
        </p:nvSpPr>
        <p:spPr>
          <a:xfrm>
            <a:off x="539552" y="1772816"/>
            <a:ext cx="8424936" cy="3759572"/>
          </a:xfrm>
          <a:ln/>
        </p:spPr>
        <p:txBody>
          <a:bodyPr/>
          <a:lstStyle/>
          <a:p>
            <a:pPr>
              <a:lnSpc>
                <a:spcPct val="90000"/>
              </a:lnSpc>
            </a:pPr>
            <a:r>
              <a:rPr lang="en-US" altLang="zh-CN" b="1" spc="300" dirty="0">
                <a:solidFill>
                  <a:schemeClr val="tx2"/>
                </a:solidFill>
                <a:latin typeface="MingLiU_HKSCS-ExtB" panose="02020500000000000000" pitchFamily="18" charset="-120"/>
                <a:ea typeface="MingLiU_HKSCS-ExtB" panose="02020500000000000000" pitchFamily="18" charset="-120"/>
              </a:rPr>
              <a:t>ADS</a:t>
            </a:r>
            <a:r>
              <a:rPr lang="zh-CN" altLang="zh-CN" b="1" spc="300" dirty="0">
                <a:solidFill>
                  <a:schemeClr val="tx2"/>
                </a:solidFill>
                <a:latin typeface="MingLiU_HKSCS-ExtB" panose="02020500000000000000" pitchFamily="18" charset="-120"/>
                <a:ea typeface="华文行楷" panose="02010800040101010101" pitchFamily="2" charset="-122"/>
              </a:rPr>
              <a:t>强流质子</a:t>
            </a:r>
            <a:r>
              <a:rPr lang="en-US" altLang="zh-CN" b="1" spc="300" dirty="0">
                <a:solidFill>
                  <a:schemeClr val="tx2"/>
                </a:solidFill>
                <a:latin typeface="MingLiU_HKSCS-ExtB" panose="02020500000000000000" pitchFamily="18" charset="-120"/>
                <a:ea typeface="MingLiU_HKSCS-ExtB" panose="02020500000000000000" pitchFamily="18" charset="-120"/>
              </a:rPr>
              <a:t>LINAC</a:t>
            </a:r>
            <a:r>
              <a:rPr lang="zh-CN" altLang="zh-CN" b="1" spc="300" dirty="0">
                <a:solidFill>
                  <a:schemeClr val="tx2"/>
                </a:solidFill>
                <a:latin typeface="MingLiU_HKSCS-ExtB" panose="02020500000000000000" pitchFamily="18" charset="-120"/>
                <a:ea typeface="华文行楷" panose="02010800040101010101" pitchFamily="2" charset="-122"/>
              </a:rPr>
              <a:t>束流刮束器装置</a:t>
            </a:r>
            <a:r>
              <a:rPr lang="zh-CN" altLang="zh-CN" b="1" spc="300" dirty="0" smtClean="0">
                <a:solidFill>
                  <a:schemeClr val="tx2"/>
                </a:solidFill>
                <a:latin typeface="MingLiU_HKSCS-ExtB" panose="02020500000000000000" pitchFamily="18" charset="-120"/>
                <a:ea typeface="华文行楷" panose="02010800040101010101" pitchFamily="2" charset="-122"/>
              </a:rPr>
              <a:t>设计</a:t>
            </a:r>
            <a:endParaRPr lang="en-US" altLang="zh-CN" b="1" spc="300" dirty="0" smtClean="0">
              <a:solidFill>
                <a:schemeClr val="tx2"/>
              </a:solidFill>
              <a:latin typeface="MingLiU_HKSCS-ExtB" panose="02020500000000000000" pitchFamily="18" charset="-120"/>
              <a:ea typeface="MingLiU_HKSCS-ExtB" panose="02020500000000000000" pitchFamily="18" charset="-120"/>
            </a:endParaRPr>
          </a:p>
          <a:p>
            <a:pPr>
              <a:lnSpc>
                <a:spcPct val="90000"/>
              </a:lnSpc>
            </a:pPr>
            <a:endParaRPr lang="en-US" altLang="zh-CN" b="1" spc="300" dirty="0">
              <a:solidFill>
                <a:schemeClr val="tx2"/>
              </a:solidFill>
              <a:latin typeface="华文行楷" panose="02010800040101010101" pitchFamily="2" charset="-122"/>
              <a:ea typeface="华文行楷" panose="02010800040101010101" pitchFamily="2" charset="-122"/>
            </a:endParaRPr>
          </a:p>
          <a:p>
            <a:r>
              <a:rPr lang="en-US" altLang="zh-CN" sz="2800" b="1" dirty="0">
                <a:latin typeface="MingLiU_HKSCS-ExtB" panose="02020500000000000000" pitchFamily="18" charset="-120"/>
                <a:ea typeface="MingLiU_HKSCS-ExtB" panose="02020500000000000000" pitchFamily="18" charset="-120"/>
              </a:rPr>
              <a:t>Design Of The Scraper Device for the High Intensity</a:t>
            </a:r>
            <a:endParaRPr lang="zh-CN" altLang="zh-CN" sz="2800" dirty="0">
              <a:latin typeface="MingLiU_HKSCS-ExtB" panose="02020500000000000000" pitchFamily="18" charset="-120"/>
            </a:endParaRPr>
          </a:p>
          <a:p>
            <a:r>
              <a:rPr lang="en-US" altLang="zh-CN" sz="2800" b="1" dirty="0">
                <a:latin typeface="MingLiU_HKSCS-ExtB" panose="02020500000000000000" pitchFamily="18" charset="-120"/>
                <a:ea typeface="MingLiU_HKSCS-ExtB" panose="02020500000000000000" pitchFamily="18" charset="-120"/>
              </a:rPr>
              <a:t> Proton </a:t>
            </a:r>
            <a:r>
              <a:rPr lang="en-US" altLang="zh-CN" sz="2800" b="1" dirty="0" err="1">
                <a:latin typeface="MingLiU_HKSCS-ExtB" panose="02020500000000000000" pitchFamily="18" charset="-120"/>
                <a:ea typeface="MingLiU_HKSCS-ExtB" panose="02020500000000000000" pitchFamily="18" charset="-120"/>
              </a:rPr>
              <a:t>Linac</a:t>
            </a:r>
            <a:r>
              <a:rPr lang="en-US" altLang="zh-CN" sz="2800" b="1" dirty="0">
                <a:latin typeface="MingLiU_HKSCS-ExtB" panose="02020500000000000000" pitchFamily="18" charset="-120"/>
                <a:ea typeface="MingLiU_HKSCS-ExtB" panose="02020500000000000000" pitchFamily="18" charset="-120"/>
              </a:rPr>
              <a:t> in </a:t>
            </a:r>
            <a:r>
              <a:rPr lang="en-US" altLang="zh-CN" sz="2800" b="1" dirty="0" smtClean="0">
                <a:latin typeface="MingLiU_HKSCS-ExtB" panose="02020500000000000000" pitchFamily="18" charset="-120"/>
                <a:ea typeface="MingLiU_HKSCS-ExtB" panose="02020500000000000000" pitchFamily="18" charset="-120"/>
              </a:rPr>
              <a:t>ADS</a:t>
            </a:r>
          </a:p>
          <a:p>
            <a:r>
              <a:rPr lang="zh-CN" altLang="en-US" sz="2400" b="1" spc="300" dirty="0">
                <a:solidFill>
                  <a:schemeClr val="tx2"/>
                </a:solidFill>
                <a:latin typeface="微软雅黑" panose="020B0503020204020204" pitchFamily="34" charset="-122"/>
                <a:ea typeface="微软雅黑" panose="020B0503020204020204" pitchFamily="34" charset="-122"/>
                <a:sym typeface="黑体" pitchFamily="49" charset="-122"/>
              </a:rPr>
              <a:t>　　  </a:t>
            </a:r>
          </a:p>
          <a:p>
            <a:pPr eaLnBrk="1" hangingPunct="1">
              <a:lnSpc>
                <a:spcPct val="90000"/>
              </a:lnSpc>
            </a:pPr>
            <a:r>
              <a:rPr lang="zh-CN" altLang="en-US" sz="2400" b="1" spc="300" dirty="0">
                <a:solidFill>
                  <a:schemeClr val="tx2"/>
                </a:solidFill>
                <a:latin typeface="微软雅黑" panose="020B0503020204020204" pitchFamily="34" charset="-122"/>
                <a:ea typeface="微软雅黑" panose="020B0503020204020204" pitchFamily="34" charset="-122"/>
                <a:sym typeface="黑体" pitchFamily="49" charset="-122"/>
              </a:rPr>
              <a:t>　</a:t>
            </a:r>
          </a:p>
          <a:p>
            <a:pPr eaLnBrk="1" hangingPunct="1">
              <a:lnSpc>
                <a:spcPct val="90000"/>
              </a:lnSpc>
            </a:pPr>
            <a:r>
              <a:rPr lang="zh-CN" altLang="en-US" sz="2400" b="1" spc="300" dirty="0">
                <a:solidFill>
                  <a:schemeClr val="tx2"/>
                </a:solidFill>
                <a:latin typeface="微软雅黑" panose="020B0503020204020204" pitchFamily="34" charset="-122"/>
                <a:ea typeface="微软雅黑" panose="020B0503020204020204" pitchFamily="34" charset="-122"/>
                <a:sym typeface="黑体" pitchFamily="49" charset="-122"/>
              </a:rPr>
              <a:t>姓    名：康新才               </a:t>
            </a:r>
          </a:p>
        </p:txBody>
      </p:sp>
    </p:spTree>
    <p:extLst>
      <p:ext uri="{BB962C8B-B14F-4D97-AF65-F5344CB8AC3E}">
        <p14:creationId xmlns:p14="http://schemas.microsoft.com/office/powerpoint/2010/main" val="30257034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5786199"/>
          </a:xfrm>
          <a:prstGeom prst="rect">
            <a:avLst/>
          </a:prstGeom>
          <a:noFill/>
        </p:spPr>
        <p:txBody>
          <a:bodyPr wrap="square" rtlCol="0">
            <a:spAutoFit/>
          </a:bodyPr>
          <a:lstStyle/>
          <a:p>
            <a:r>
              <a:rPr lang="en-US" altLang="zh-CN" sz="2000" dirty="0" smtClean="0"/>
              <a:t>n1</a:t>
            </a:r>
            <a:r>
              <a:rPr lang="zh-CN" altLang="zh-CN" sz="2000" dirty="0"/>
              <a:t>：进给丝杠的正效率。</a:t>
            </a:r>
          </a:p>
          <a:p>
            <a:r>
              <a:rPr lang="zh-CN" altLang="zh-CN" sz="2000" dirty="0"/>
              <a:t>刮束器以匀速运动，故</a:t>
            </a:r>
            <a:r>
              <a:rPr lang="en-US" altLang="zh-CN" sz="2000" dirty="0"/>
              <a:t>T2=0</a:t>
            </a:r>
            <a:r>
              <a:rPr lang="zh-CN" altLang="zh-CN" sz="2000" dirty="0"/>
              <a:t>，按等速时的扭矩计算，</a:t>
            </a:r>
            <a:r>
              <a:rPr lang="zh-CN" altLang="zh-CN" sz="2000" dirty="0">
                <a:solidFill>
                  <a:srgbClr val="FF0000"/>
                </a:solidFill>
              </a:rPr>
              <a:t>当真空度为</a:t>
            </a:r>
            <a:r>
              <a:rPr lang="en-US" altLang="zh-CN" sz="2000" dirty="0">
                <a:solidFill>
                  <a:srgbClr val="FF0000"/>
                </a:solidFill>
              </a:rPr>
              <a:t>1x10</a:t>
            </a:r>
            <a:r>
              <a:rPr lang="en-US" altLang="zh-CN" sz="2000" baseline="30000" dirty="0">
                <a:solidFill>
                  <a:srgbClr val="FF0000"/>
                </a:solidFill>
              </a:rPr>
              <a:t>-8</a:t>
            </a:r>
            <a:r>
              <a:rPr lang="en-US" altLang="zh-CN" sz="2000" dirty="0">
                <a:solidFill>
                  <a:srgbClr val="FF0000"/>
                </a:solidFill>
              </a:rPr>
              <a:t>pa</a:t>
            </a:r>
            <a:r>
              <a:rPr lang="zh-CN" altLang="zh-CN" sz="2000" dirty="0">
                <a:solidFill>
                  <a:srgbClr val="FF0000"/>
                </a:solidFill>
              </a:rPr>
              <a:t>时，大气压力为</a:t>
            </a:r>
            <a:r>
              <a:rPr lang="en-US" altLang="zh-CN" sz="2000" dirty="0">
                <a:solidFill>
                  <a:srgbClr val="FF0000"/>
                </a:solidFill>
              </a:rPr>
              <a:t>1.1x10</a:t>
            </a:r>
            <a:r>
              <a:rPr lang="en-US" altLang="zh-CN" sz="2000" baseline="30000" dirty="0">
                <a:solidFill>
                  <a:srgbClr val="FF0000"/>
                </a:solidFill>
              </a:rPr>
              <a:t>5</a:t>
            </a:r>
            <a:r>
              <a:rPr lang="en-US" altLang="zh-CN" sz="2000" dirty="0">
                <a:solidFill>
                  <a:srgbClr val="FF0000"/>
                </a:solidFill>
              </a:rPr>
              <a:t>pa</a:t>
            </a:r>
            <a:r>
              <a:rPr lang="zh-CN" altLang="zh-CN" sz="2000" dirty="0">
                <a:solidFill>
                  <a:srgbClr val="FF0000"/>
                </a:solidFill>
              </a:rPr>
              <a:t>，约为</a:t>
            </a:r>
            <a:r>
              <a:rPr lang="en-US" altLang="zh-CN" sz="2000" dirty="0">
                <a:solidFill>
                  <a:srgbClr val="FF0000"/>
                </a:solidFill>
              </a:rPr>
              <a:t>≈1Kgf/cm</a:t>
            </a:r>
            <a:r>
              <a:rPr lang="en-US" altLang="zh-CN" sz="2000" baseline="30000" dirty="0">
                <a:solidFill>
                  <a:srgbClr val="FF0000"/>
                </a:solidFill>
              </a:rPr>
              <a:t>2</a:t>
            </a:r>
            <a:r>
              <a:rPr lang="zh-CN" altLang="zh-CN" sz="2000" dirty="0">
                <a:solidFill>
                  <a:srgbClr val="FF0000"/>
                </a:solidFill>
              </a:rPr>
              <a:t>，前刮束器真空受压面积为</a:t>
            </a:r>
            <a:r>
              <a:rPr lang="en-US" altLang="zh-CN" sz="2000" dirty="0">
                <a:solidFill>
                  <a:srgbClr val="FF0000"/>
                </a:solidFill>
              </a:rPr>
              <a:t>188.7mm</a:t>
            </a:r>
            <a:r>
              <a:rPr lang="en-US" altLang="zh-CN" sz="2000" baseline="30000" dirty="0">
                <a:solidFill>
                  <a:srgbClr val="FF0000"/>
                </a:solidFill>
              </a:rPr>
              <a:t>2</a:t>
            </a:r>
            <a:r>
              <a:rPr lang="en-US" altLang="zh-CN" sz="2000" dirty="0">
                <a:solidFill>
                  <a:srgbClr val="FF0000"/>
                </a:solidFill>
              </a:rPr>
              <a:t>*2</a:t>
            </a:r>
            <a:r>
              <a:rPr lang="zh-CN" altLang="zh-CN" sz="2000" dirty="0">
                <a:solidFill>
                  <a:srgbClr val="FF0000"/>
                </a:solidFill>
              </a:rPr>
              <a:t>，所以压力</a:t>
            </a:r>
          </a:p>
          <a:p>
            <a:r>
              <a:rPr lang="en-US" altLang="zh-CN" sz="2000" dirty="0">
                <a:solidFill>
                  <a:srgbClr val="FF0000"/>
                </a:solidFill>
              </a:rPr>
              <a:t>F=188.7x2x0.1N=37.7N</a:t>
            </a:r>
            <a:endParaRPr lang="zh-CN" altLang="zh-CN" sz="2000" dirty="0">
              <a:solidFill>
                <a:srgbClr val="FF0000"/>
              </a:solidFill>
            </a:endParaRPr>
          </a:p>
          <a:p>
            <a:r>
              <a:rPr lang="zh-CN" altLang="zh-CN" sz="2000" dirty="0"/>
              <a:t>竖直安装时的前刮束板运动机构</a:t>
            </a:r>
            <a:r>
              <a:rPr lang="zh-CN" altLang="zh-CN" sz="2000" dirty="0">
                <a:solidFill>
                  <a:srgbClr val="FF0000"/>
                </a:solidFill>
              </a:rPr>
              <a:t>自重为</a:t>
            </a:r>
            <a:r>
              <a:rPr lang="en-US" altLang="zh-CN" sz="2000" dirty="0">
                <a:solidFill>
                  <a:srgbClr val="FF0000"/>
                </a:solidFill>
              </a:rPr>
              <a:t>3.6kg</a:t>
            </a:r>
            <a:r>
              <a:rPr lang="zh-CN" altLang="zh-CN" sz="2000" dirty="0"/>
              <a:t>，为</a:t>
            </a:r>
            <a:r>
              <a:rPr lang="en-US" altLang="zh-CN" sz="2000" dirty="0"/>
              <a:t>35.28N</a:t>
            </a:r>
            <a:r>
              <a:rPr lang="zh-CN" altLang="zh-CN" sz="2000" dirty="0"/>
              <a:t>，竖直安装时电机承重比水平安装时大，以竖直安装为例选择电机。</a:t>
            </a:r>
          </a:p>
          <a:p>
            <a:r>
              <a:rPr lang="en-US" altLang="zh-CN" sz="2000" dirty="0"/>
              <a:t>T1=</a:t>
            </a:r>
            <a:r>
              <a:rPr lang="zh-CN" altLang="zh-CN" sz="2000" dirty="0"/>
              <a:t>（</a:t>
            </a:r>
            <a:r>
              <a:rPr lang="en-US" altLang="zh-CN" sz="2000" dirty="0"/>
              <a:t>Fa*I</a:t>
            </a:r>
            <a:r>
              <a:rPr lang="zh-CN" altLang="zh-CN" sz="2000" dirty="0"/>
              <a:t>）</a:t>
            </a:r>
            <a:r>
              <a:rPr lang="en-US" altLang="zh-CN" sz="2000" dirty="0"/>
              <a:t>/</a:t>
            </a:r>
            <a:r>
              <a:rPr lang="zh-CN" altLang="zh-CN" sz="2000" dirty="0"/>
              <a:t>（</a:t>
            </a:r>
            <a:r>
              <a:rPr lang="en-US" altLang="zh-CN" sz="2000" dirty="0"/>
              <a:t>2*3.14*n1</a:t>
            </a:r>
            <a:r>
              <a:rPr lang="zh-CN" altLang="zh-CN" sz="2000" dirty="0"/>
              <a:t>）</a:t>
            </a:r>
          </a:p>
          <a:p>
            <a:r>
              <a:rPr lang="en-US" altLang="zh-CN" sz="2000" dirty="0"/>
              <a:t>T1=</a:t>
            </a:r>
            <a:r>
              <a:rPr lang="zh-CN" altLang="zh-CN" sz="2000" dirty="0"/>
              <a:t>（</a:t>
            </a:r>
            <a:r>
              <a:rPr lang="en-US" altLang="zh-CN" sz="2000" dirty="0"/>
              <a:t>37.7+35.28</a:t>
            </a:r>
            <a:r>
              <a:rPr lang="zh-CN" altLang="zh-CN" sz="2000" dirty="0"/>
              <a:t>）</a:t>
            </a:r>
            <a:r>
              <a:rPr lang="en-US" altLang="zh-CN" sz="2000" dirty="0"/>
              <a:t>*5/2*3.14*0.95</a:t>
            </a:r>
            <a:endParaRPr lang="zh-CN" altLang="zh-CN" sz="2000" dirty="0"/>
          </a:p>
          <a:p>
            <a:r>
              <a:rPr lang="en-US" altLang="zh-CN" sz="2000" dirty="0"/>
              <a:t>61.2kgf.mm =0.612N.m</a:t>
            </a:r>
            <a:endParaRPr lang="zh-CN" altLang="zh-CN" sz="2000" dirty="0"/>
          </a:p>
          <a:p>
            <a:r>
              <a:rPr lang="zh-CN" altLang="zh-CN" sz="2000" dirty="0">
                <a:solidFill>
                  <a:srgbClr val="FF0000"/>
                </a:solidFill>
              </a:rPr>
              <a:t>安全系数为</a:t>
            </a:r>
            <a:r>
              <a:rPr lang="en-US" altLang="zh-CN" sz="2000" dirty="0">
                <a:solidFill>
                  <a:srgbClr val="FF0000"/>
                </a:solidFill>
              </a:rPr>
              <a:t>1.4</a:t>
            </a:r>
            <a:r>
              <a:rPr lang="zh-CN" altLang="zh-CN" sz="2000" dirty="0"/>
              <a:t>，所以</a:t>
            </a:r>
            <a:r>
              <a:rPr lang="en-US" altLang="zh-CN" sz="2000" dirty="0"/>
              <a:t>T</a:t>
            </a:r>
            <a:r>
              <a:rPr lang="zh-CN" altLang="zh-CN" sz="2000" dirty="0"/>
              <a:t>为</a:t>
            </a:r>
            <a:r>
              <a:rPr lang="en-US" altLang="zh-CN" sz="2000" dirty="0"/>
              <a:t>0.85N.M</a:t>
            </a:r>
            <a:r>
              <a:rPr lang="zh-CN" altLang="zh-CN" sz="2000" dirty="0"/>
              <a:t>，选择扭矩为</a:t>
            </a:r>
            <a:r>
              <a:rPr lang="en-US" altLang="zh-CN" sz="2000" dirty="0"/>
              <a:t>0.8N.M</a:t>
            </a:r>
            <a:r>
              <a:rPr lang="zh-CN" altLang="zh-CN" sz="2000" dirty="0"/>
              <a:t>的</a:t>
            </a:r>
            <a:r>
              <a:rPr lang="en-US" altLang="zh-CN" sz="2000" dirty="0"/>
              <a:t>NI AKM23D</a:t>
            </a:r>
            <a:r>
              <a:rPr lang="zh-CN" altLang="zh-CN" sz="2000" dirty="0"/>
              <a:t>伺服电机。</a:t>
            </a:r>
          </a:p>
          <a:p>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6140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412776"/>
            <a:ext cx="7784209" cy="3323987"/>
          </a:xfrm>
          <a:prstGeom prst="rect">
            <a:avLst/>
          </a:prstGeom>
          <a:noFill/>
        </p:spPr>
        <p:txBody>
          <a:bodyPr wrap="square" rtlCol="0">
            <a:spAutoFit/>
          </a:bodyPr>
          <a:lstStyle/>
          <a:p>
            <a:r>
              <a:rPr lang="zh-CN" altLang="en-US" sz="2000" dirty="0" smtClean="0"/>
              <a:t>考</a:t>
            </a:r>
            <a:r>
              <a:rPr lang="zh-CN" altLang="zh-CN" sz="2000" dirty="0" smtClean="0"/>
              <a:t>虑</a:t>
            </a:r>
            <a:r>
              <a:rPr lang="zh-CN" altLang="zh-CN" sz="2000" dirty="0"/>
              <a:t>到束流辐射引起的很强的热负载会将金属熔化，安装在线的很多元件都会受到束流辐射热载的影响。对于刮束器来说，安装在束诊系统最前端，刮束板吸收了大部分的束流，会产生热变形，严重影响刮束板的精度，甚至超过其熔点后使刮束器损坏，从而影响到束流的空间性质。因此设计水冷结构，通过在出水口添加流量计和温度传感器对刮束器探测器进行实时监控，将流量和温度传感器信号导入控制系统。温度过高时可以及时将刮束器退到离线状态，从而实现刮束器探针的实时保护。</a:t>
            </a:r>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8193" name="Picture 1" descr="C:\Users\kang\AppData\Roaming\Tencent\Users\361447875\QQ\WinTemp\RichOle\D8{Z$HQ0PTJ$L]SD7BS@25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477" y="4077072"/>
            <a:ext cx="35814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890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092881"/>
          </a:xfrm>
          <a:prstGeom prst="rect">
            <a:avLst/>
          </a:prstGeom>
          <a:noFill/>
        </p:spPr>
        <p:txBody>
          <a:bodyPr wrap="square" rtlCol="0">
            <a:spAutoFit/>
          </a:bodyPr>
          <a:lstStyle/>
          <a:p>
            <a:r>
              <a:rPr lang="zh-CN" altLang="zh-CN" sz="2000" dirty="0"/>
              <a:t>水压为</a:t>
            </a:r>
            <a:r>
              <a:rPr lang="en-US" altLang="zh-CN" sz="2000" dirty="0"/>
              <a:t>6Kg/cm2</a:t>
            </a:r>
            <a:r>
              <a:rPr lang="zh-CN" altLang="zh-CN" sz="2000" dirty="0"/>
              <a:t>，水管内径为</a:t>
            </a:r>
            <a:r>
              <a:rPr lang="en-US" altLang="zh-CN" sz="2000" dirty="0"/>
              <a:t>6mm,</a:t>
            </a:r>
            <a:r>
              <a:rPr lang="zh-CN" altLang="zh-CN" sz="2000" dirty="0"/>
              <a:t>壁厚</a:t>
            </a:r>
            <a:r>
              <a:rPr lang="en-US" altLang="zh-CN" sz="2000" dirty="0"/>
              <a:t>1mm</a:t>
            </a:r>
            <a:r>
              <a:rPr lang="zh-CN" altLang="zh-CN" sz="2000" dirty="0"/>
              <a:t>，其他部分当量直径为</a:t>
            </a:r>
            <a:r>
              <a:rPr lang="en-US" altLang="zh-CN" sz="2000" dirty="0"/>
              <a:t>6mm</a:t>
            </a:r>
            <a:r>
              <a:rPr lang="zh-CN" altLang="zh-CN" sz="2000" dirty="0"/>
              <a:t>。</a:t>
            </a:r>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2289" name="Picture 1" descr="C:\Users\kang\AppData\Roaming\Tencent\Users\361447875\QQ\WinTemp\RichOle\~7$]MMPZU4JY~WOYRE6QE5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573016"/>
            <a:ext cx="4879726" cy="210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555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246769"/>
          </a:xfrm>
          <a:prstGeom prst="rect">
            <a:avLst/>
          </a:prstGeom>
          <a:noFill/>
        </p:spPr>
        <p:txBody>
          <a:bodyPr wrap="square" rtlCol="0">
            <a:spAutoFit/>
          </a:bodyPr>
          <a:lstStyle/>
          <a:p>
            <a:r>
              <a:rPr lang="en-US" altLang="zh-CN" sz="2000" dirty="0" smtClean="0"/>
              <a:t>ADS</a:t>
            </a:r>
            <a:r>
              <a:rPr lang="zh-CN" altLang="zh-CN" sz="2000" dirty="0"/>
              <a:t>强流质子</a:t>
            </a:r>
            <a:r>
              <a:rPr lang="en-US" altLang="zh-CN" sz="2000" dirty="0"/>
              <a:t>LINAC</a:t>
            </a:r>
            <a:r>
              <a:rPr lang="zh-CN" altLang="zh-CN" sz="2000" dirty="0"/>
              <a:t>注入器</a:t>
            </a:r>
            <a:r>
              <a:rPr lang="en-US" altLang="zh-CN" sz="2000" dirty="0"/>
              <a:t>II MEBT</a:t>
            </a:r>
            <a:r>
              <a:rPr lang="zh-CN" altLang="zh-CN" sz="2000" dirty="0"/>
              <a:t>段束流能量为</a:t>
            </a:r>
            <a:r>
              <a:rPr lang="en-US" altLang="zh-CN" sz="2000" dirty="0"/>
              <a:t>2.1mev</a:t>
            </a:r>
            <a:r>
              <a:rPr lang="zh-CN" altLang="zh-CN" sz="2000" dirty="0"/>
              <a:t>，流强</a:t>
            </a:r>
            <a:r>
              <a:rPr lang="en-US" altLang="zh-CN" sz="2000" dirty="0"/>
              <a:t>10mA</a:t>
            </a:r>
            <a:r>
              <a:rPr lang="zh-CN" altLang="zh-CN" sz="2000" dirty="0"/>
              <a:t>，到达刮束器时束流剖面全宽为</a:t>
            </a:r>
            <a:r>
              <a:rPr lang="en-US" altLang="zh-CN" sz="2000" dirty="0"/>
              <a:t>10mm</a:t>
            </a:r>
            <a:r>
              <a:rPr lang="zh-CN" altLang="zh-CN" sz="2000" dirty="0"/>
              <a:t>。对刮束器不加水冷的时候刮束板结构进行分析，如图</a:t>
            </a:r>
            <a:r>
              <a:rPr lang="en-US" altLang="zh-CN" sz="2000" dirty="0"/>
              <a:t>5</a:t>
            </a:r>
            <a:r>
              <a:rPr lang="zh-CN" altLang="zh-CN" sz="2000" dirty="0"/>
              <a:t>所示，可知刮束板温度远远超过钽板的熔点，可直接造成刮束器的损坏，可见添加水冷结构是必不可少的。</a:t>
            </a: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6" name="图片 5"/>
          <p:cNvPicPr/>
          <p:nvPr/>
        </p:nvPicPr>
        <p:blipFill rotWithShape="1">
          <a:blip r:embed="rId2" cstate="print">
            <a:extLst>
              <a:ext uri="{28A0092B-C50C-407E-A947-70E740481C1C}">
                <a14:useLocalDpi xmlns:a14="http://schemas.microsoft.com/office/drawing/2010/main" val="0"/>
              </a:ext>
            </a:extLst>
          </a:blip>
          <a:srcRect r="1900"/>
          <a:stretch/>
        </p:blipFill>
        <p:spPr bwMode="auto">
          <a:xfrm>
            <a:off x="971600" y="3356992"/>
            <a:ext cx="3198614" cy="2286744"/>
          </a:xfrm>
          <a:prstGeom prst="rect">
            <a:avLst/>
          </a:prstGeom>
          <a:ln>
            <a:noFill/>
          </a:ln>
          <a:extLst>
            <a:ext uri="{53640926-AAD7-44D8-BBD7-CCE9431645EC}">
              <a14:shadowObscured xmlns:a14="http://schemas.microsoft.com/office/drawing/2010/main"/>
            </a:ext>
          </a:extLst>
        </p:spPr>
      </p:pic>
      <p:pic>
        <p:nvPicPr>
          <p:cNvPr id="7" name="图片 6"/>
          <p:cNvPicPr/>
          <p:nvPr/>
        </p:nvPicPr>
        <p:blipFill rotWithShape="1">
          <a:blip r:embed="rId3" cstate="print">
            <a:extLst>
              <a:ext uri="{28A0092B-C50C-407E-A947-70E740481C1C}">
                <a14:useLocalDpi xmlns:a14="http://schemas.microsoft.com/office/drawing/2010/main" val="0"/>
              </a:ext>
            </a:extLst>
          </a:blip>
          <a:srcRect l="7407" r="3944"/>
          <a:stretch/>
        </p:blipFill>
        <p:spPr bwMode="auto">
          <a:xfrm>
            <a:off x="4585177" y="3356992"/>
            <a:ext cx="3177460" cy="22310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097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3170099"/>
          </a:xfrm>
          <a:prstGeom prst="rect">
            <a:avLst/>
          </a:prstGeom>
          <a:noFill/>
        </p:spPr>
        <p:txBody>
          <a:bodyPr wrap="square" rtlCol="0">
            <a:spAutoFit/>
          </a:bodyPr>
          <a:lstStyle/>
          <a:p>
            <a:r>
              <a:rPr lang="zh-CN" altLang="zh-CN" sz="2000" dirty="0"/>
              <a:t>对刮束器水冷结构，按照水流速度为</a:t>
            </a:r>
            <a:r>
              <a:rPr lang="en-US" altLang="zh-CN" sz="2000" dirty="0"/>
              <a:t>5m/s</a:t>
            </a:r>
            <a:r>
              <a:rPr lang="zh-CN" altLang="zh-CN" sz="2000" dirty="0"/>
              <a:t>，水压为</a:t>
            </a:r>
            <a:r>
              <a:rPr lang="en-US" altLang="zh-CN" sz="2000" dirty="0"/>
              <a:t>6kg</a:t>
            </a:r>
            <a:r>
              <a:rPr lang="zh-CN" altLang="zh-CN" sz="2000" dirty="0"/>
              <a:t>计算，将流量分析结果导入热分析中。束流剖面大小为直径</a:t>
            </a:r>
            <a:r>
              <a:rPr lang="en-US" altLang="zh-CN" sz="2000" dirty="0"/>
              <a:t>10mm</a:t>
            </a:r>
            <a:r>
              <a:rPr lang="zh-CN" altLang="zh-CN" sz="2000" dirty="0"/>
              <a:t>，刮束器最小缝宽要求</a:t>
            </a:r>
            <a:r>
              <a:rPr lang="en-US" altLang="zh-CN" sz="2000" dirty="0"/>
              <a:t>2mm</a:t>
            </a:r>
            <a:r>
              <a:rPr lang="zh-CN" altLang="zh-CN" sz="2000" dirty="0"/>
              <a:t>的时候，安装在前面的刮束器基本吸收掉了大部分的束流。通过热分析结果，如图</a:t>
            </a:r>
            <a:r>
              <a:rPr lang="en-US" altLang="zh-CN" sz="2000" dirty="0"/>
              <a:t>6</a:t>
            </a:r>
            <a:r>
              <a:rPr lang="zh-CN" altLang="zh-CN" sz="2000" dirty="0"/>
              <a:t>所示，可知刮束板表面离束流中心位置最近处最高温度为</a:t>
            </a:r>
            <a:r>
              <a:rPr lang="en-US" altLang="zh-CN" sz="2000" dirty="0"/>
              <a:t>1290K</a:t>
            </a:r>
            <a:r>
              <a:rPr lang="zh-CN" altLang="zh-CN" sz="2000" dirty="0"/>
              <a:t>，远低于钽的熔点，钽铜结合的地方，局部最高温度为</a:t>
            </a:r>
            <a:r>
              <a:rPr lang="en-US" altLang="zh-CN" sz="2000" dirty="0"/>
              <a:t>710</a:t>
            </a:r>
            <a:r>
              <a:rPr lang="zh-CN" altLang="zh-CN" sz="2000" dirty="0"/>
              <a:t>℃，远低于铜的熔点</a:t>
            </a:r>
            <a:r>
              <a:rPr lang="en-US" altLang="zh-CN" sz="2000" dirty="0"/>
              <a:t>1083</a:t>
            </a:r>
            <a:r>
              <a:rPr lang="zh-CN" altLang="zh-CN" sz="2000" dirty="0"/>
              <a:t>℃，保证了钽铜复合板不会失效。</a:t>
            </a:r>
            <a:r>
              <a:rPr lang="zh-CN" altLang="zh-CN" sz="2000" dirty="0" smtClean="0"/>
              <a:t>。</a:t>
            </a: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8" name="图片 7"/>
          <p:cNvPicPr/>
          <p:nvPr/>
        </p:nvPicPr>
        <p:blipFill rotWithShape="1">
          <a:blip r:embed="rId2" cstate="print">
            <a:extLst>
              <a:ext uri="{28A0092B-C50C-407E-A947-70E740481C1C}">
                <a14:useLocalDpi xmlns:a14="http://schemas.microsoft.com/office/drawing/2010/main" val="0"/>
              </a:ext>
            </a:extLst>
          </a:blip>
          <a:srcRect t="7222" b="10669"/>
          <a:stretch/>
        </p:blipFill>
        <p:spPr bwMode="auto">
          <a:xfrm>
            <a:off x="899592" y="4005064"/>
            <a:ext cx="3013124" cy="2331918"/>
          </a:xfrm>
          <a:prstGeom prst="rect">
            <a:avLst/>
          </a:prstGeom>
          <a:ln>
            <a:noFill/>
          </a:ln>
          <a:extLst>
            <a:ext uri="{53640926-AAD7-44D8-BBD7-CCE9431645EC}">
              <a14:shadowObscured xmlns:a14="http://schemas.microsoft.com/office/drawing/2010/main"/>
            </a:ext>
          </a:extLst>
        </p:spPr>
      </p:pic>
      <p:pic>
        <p:nvPicPr>
          <p:cNvPr id="14337" name="Picture 1" descr="C:\Users\kang\AppData\Roaming\Tencent\Users\361447875\QQ\WinTemp\RichOle\A7JZM5XU5JC]D1(@H2{XFR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470524"/>
            <a:ext cx="4291248" cy="14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721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246769"/>
          </a:xfrm>
          <a:prstGeom prst="rect">
            <a:avLst/>
          </a:prstGeom>
          <a:noFill/>
        </p:spPr>
        <p:txBody>
          <a:bodyPr wrap="square" rtlCol="0">
            <a:spAutoFit/>
          </a:bodyPr>
          <a:lstStyle/>
          <a:p>
            <a:r>
              <a:rPr lang="zh-CN" altLang="zh-CN" sz="2000" dirty="0"/>
              <a:t>钽铜复合板温度截面图</a:t>
            </a:r>
            <a:r>
              <a:rPr lang="en-US" altLang="zh-CN" sz="2000" dirty="0"/>
              <a:t>A</a:t>
            </a:r>
            <a:r>
              <a:rPr lang="zh-CN" altLang="zh-CN" sz="2000" dirty="0"/>
              <a:t>点到</a:t>
            </a:r>
            <a:r>
              <a:rPr lang="en-US" altLang="zh-CN" sz="2000" dirty="0"/>
              <a:t>B</a:t>
            </a:r>
            <a:r>
              <a:rPr lang="zh-CN" altLang="zh-CN" sz="2000" dirty="0"/>
              <a:t>点的温度分布曲线</a:t>
            </a:r>
            <a:r>
              <a:rPr lang="zh-CN" altLang="zh-CN" sz="2000" dirty="0" smtClean="0"/>
              <a:t>见</a:t>
            </a:r>
            <a:r>
              <a:rPr lang="zh-CN" altLang="en-US" sz="2000" dirty="0"/>
              <a:t>下</a:t>
            </a:r>
            <a:r>
              <a:rPr lang="zh-CN" altLang="zh-CN" sz="2000" dirty="0" smtClean="0"/>
              <a:t>图，</a:t>
            </a:r>
            <a:r>
              <a:rPr lang="zh-CN" altLang="zh-CN" sz="2000" dirty="0"/>
              <a:t>可知在接近水体的地方温度迅速降到水温附近。最后对钽板进行热应变分析</a:t>
            </a:r>
            <a:r>
              <a:rPr lang="zh-CN" altLang="zh-CN" sz="2000" dirty="0" smtClean="0"/>
              <a:t>，可知</a:t>
            </a:r>
            <a:r>
              <a:rPr lang="zh-CN" altLang="zh-CN" sz="2000" dirty="0"/>
              <a:t>钽板在高热负载下的局部最大变形为</a:t>
            </a:r>
            <a:r>
              <a:rPr lang="en-US" altLang="zh-CN" sz="2000" dirty="0"/>
              <a:t>5.3um</a:t>
            </a:r>
            <a:r>
              <a:rPr lang="zh-CN" altLang="zh-CN" sz="2000" dirty="0"/>
              <a:t>，由此可见水冷结构保证了刮束器刀口的精度</a:t>
            </a:r>
            <a:r>
              <a:rPr lang="zh-CN" altLang="zh-CN" sz="2000" dirty="0" smtClean="0"/>
              <a:t>。</a:t>
            </a: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4337" name="Picture 1" descr="C:\Users\kang\AppData\Roaming\Tencent\Users\361447875\QQ\WinTemp\RichOle\A7JZM5XU5JC]D1(@H2{XFR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09" y="3501008"/>
            <a:ext cx="3571168" cy="1165908"/>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p:nvPr/>
        </p:nvPicPr>
        <p:blipFill rotWithShape="1">
          <a:blip r:embed="rId3">
            <a:extLst>
              <a:ext uri="{28A0092B-C50C-407E-A947-70E740481C1C}">
                <a14:useLocalDpi xmlns:a14="http://schemas.microsoft.com/office/drawing/2010/main" val="0"/>
              </a:ext>
            </a:extLst>
          </a:blip>
          <a:srcRect t="14333" b="3557"/>
          <a:stretch/>
        </p:blipFill>
        <p:spPr bwMode="auto">
          <a:xfrm>
            <a:off x="5364088" y="3589897"/>
            <a:ext cx="2515870" cy="1836420"/>
          </a:xfrm>
          <a:prstGeom prst="rect">
            <a:avLst/>
          </a:prstGeom>
          <a:ln>
            <a:noFill/>
          </a:ln>
          <a:extLst>
            <a:ext uri="{53640926-AAD7-44D8-BBD7-CCE9431645EC}">
              <a14:shadowObscured xmlns:a14="http://schemas.microsoft.com/office/drawing/2010/main"/>
            </a:ext>
          </a:extLst>
        </p:spPr>
      </p:pic>
      <p:pic>
        <p:nvPicPr>
          <p:cNvPr id="9" name="图片 8"/>
          <p:cNvPicPr/>
          <p:nvPr/>
        </p:nvPicPr>
        <p:blipFill rotWithShape="1">
          <a:blip r:embed="rId3">
            <a:extLst>
              <a:ext uri="{28A0092B-C50C-407E-A947-70E740481C1C}">
                <a14:useLocalDpi xmlns:a14="http://schemas.microsoft.com/office/drawing/2010/main" val="0"/>
              </a:ext>
            </a:extLst>
          </a:blip>
          <a:srcRect t="14333" b="3557"/>
          <a:stretch/>
        </p:blipFill>
        <p:spPr bwMode="auto">
          <a:xfrm>
            <a:off x="5115986" y="3230289"/>
            <a:ext cx="3012074" cy="21960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0901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246769"/>
          </a:xfrm>
          <a:prstGeom prst="rect">
            <a:avLst/>
          </a:prstGeom>
          <a:noFill/>
        </p:spPr>
        <p:txBody>
          <a:bodyPr wrap="square" rtlCol="0">
            <a:spAutoFit/>
          </a:bodyPr>
          <a:lstStyle/>
          <a:p>
            <a:r>
              <a:rPr lang="zh-CN" altLang="zh-CN" sz="2000" dirty="0"/>
              <a:t>钽铜复合板温度截面图</a:t>
            </a:r>
            <a:r>
              <a:rPr lang="en-US" altLang="zh-CN" sz="2000" dirty="0"/>
              <a:t>A</a:t>
            </a:r>
            <a:r>
              <a:rPr lang="zh-CN" altLang="zh-CN" sz="2000" dirty="0"/>
              <a:t>点到</a:t>
            </a:r>
            <a:r>
              <a:rPr lang="en-US" altLang="zh-CN" sz="2000" dirty="0"/>
              <a:t>B</a:t>
            </a:r>
            <a:r>
              <a:rPr lang="zh-CN" altLang="zh-CN" sz="2000" dirty="0"/>
              <a:t>点的温度分布曲线见图</a:t>
            </a:r>
            <a:r>
              <a:rPr lang="en-US" altLang="zh-CN" sz="2000" dirty="0"/>
              <a:t>7</a:t>
            </a:r>
            <a:r>
              <a:rPr lang="zh-CN" altLang="zh-CN" sz="2000" dirty="0"/>
              <a:t>，可知在接近水体的地方温度迅速降到水温附近。最后对钽板进行热应变分析，如图</a:t>
            </a:r>
            <a:r>
              <a:rPr lang="en-US" altLang="zh-CN" sz="2000" dirty="0"/>
              <a:t>8</a:t>
            </a:r>
            <a:r>
              <a:rPr lang="zh-CN" altLang="zh-CN" sz="2000" dirty="0"/>
              <a:t>所示，可知钽板在高热负载下的局部最大变形为</a:t>
            </a:r>
            <a:r>
              <a:rPr lang="en-US" altLang="zh-CN" sz="2000" dirty="0"/>
              <a:t>5.3um</a:t>
            </a:r>
            <a:r>
              <a:rPr lang="zh-CN" altLang="zh-CN" sz="2000" dirty="0"/>
              <a:t>，由此可见水冷结构保证了刮束器刀口的精度</a:t>
            </a:r>
            <a:r>
              <a:rPr lang="zh-CN" altLang="zh-CN" sz="2000" dirty="0" smtClean="0"/>
              <a:t>。</a:t>
            </a: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4337" name="Picture 1" descr="C:\Users\kang\AppData\Roaming\Tencent\Users\361447875\QQ\WinTemp\RichOle\A7JZM5XU5JC]D1(@H2{XFR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09" y="3117802"/>
            <a:ext cx="3571168" cy="1165908"/>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p:nvPr/>
        </p:nvPicPr>
        <p:blipFill rotWithShape="1">
          <a:blip r:embed="rId3">
            <a:extLst>
              <a:ext uri="{28A0092B-C50C-407E-A947-70E740481C1C}">
                <a14:useLocalDpi xmlns:a14="http://schemas.microsoft.com/office/drawing/2010/main" val="0"/>
              </a:ext>
            </a:extLst>
          </a:blip>
          <a:srcRect t="14333" b="3557"/>
          <a:stretch/>
        </p:blipFill>
        <p:spPr bwMode="auto">
          <a:xfrm>
            <a:off x="5364088" y="3589897"/>
            <a:ext cx="2515870" cy="1836420"/>
          </a:xfrm>
          <a:prstGeom prst="rect">
            <a:avLst/>
          </a:prstGeom>
          <a:ln>
            <a:noFill/>
          </a:ln>
          <a:extLst>
            <a:ext uri="{53640926-AAD7-44D8-BBD7-CCE9431645EC}">
              <a14:shadowObscured xmlns:a14="http://schemas.microsoft.com/office/drawing/2010/main"/>
            </a:ext>
          </a:extLst>
        </p:spPr>
      </p:pic>
      <p:pic>
        <p:nvPicPr>
          <p:cNvPr id="9" name="图片 8"/>
          <p:cNvPicPr/>
          <p:nvPr/>
        </p:nvPicPr>
        <p:blipFill rotWithShape="1">
          <a:blip r:embed="rId3">
            <a:extLst>
              <a:ext uri="{28A0092B-C50C-407E-A947-70E740481C1C}">
                <a14:useLocalDpi xmlns:a14="http://schemas.microsoft.com/office/drawing/2010/main" val="0"/>
              </a:ext>
            </a:extLst>
          </a:blip>
          <a:srcRect t="14333" b="3557"/>
          <a:stretch/>
        </p:blipFill>
        <p:spPr bwMode="auto">
          <a:xfrm>
            <a:off x="5115986" y="3230289"/>
            <a:ext cx="3012074" cy="2196028"/>
          </a:xfrm>
          <a:prstGeom prst="rect">
            <a:avLst/>
          </a:prstGeom>
          <a:ln>
            <a:noFill/>
          </a:ln>
          <a:extLst>
            <a:ext uri="{53640926-AAD7-44D8-BBD7-CCE9431645EC}">
              <a14:shadowObscured xmlns:a14="http://schemas.microsoft.com/office/drawing/2010/main"/>
            </a:ext>
          </a:extLst>
        </p:spPr>
      </p:pic>
      <p:pic>
        <p:nvPicPr>
          <p:cNvPr id="8" name="图片 7"/>
          <p:cNvPicPr/>
          <p:nvPr/>
        </p:nvPicPr>
        <p:blipFill rotWithShape="1">
          <a:blip r:embed="rId4" cstate="print">
            <a:extLst>
              <a:ext uri="{28A0092B-C50C-407E-A947-70E740481C1C}">
                <a14:useLocalDpi xmlns:a14="http://schemas.microsoft.com/office/drawing/2010/main" val="0"/>
              </a:ext>
            </a:extLst>
          </a:blip>
          <a:srcRect t="7304" b="12920"/>
          <a:stretch/>
        </p:blipFill>
        <p:spPr bwMode="auto">
          <a:xfrm>
            <a:off x="1503558" y="4472264"/>
            <a:ext cx="2592070" cy="17094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8171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4572000" cy="2185214"/>
          </a:xfrm>
          <a:prstGeom prst="rect">
            <a:avLst/>
          </a:prstGeom>
        </p:spPr>
        <p:txBody>
          <a:bodyPr wrap="square">
            <a:spAutoFit/>
          </a:bodyPr>
          <a:lstStyle/>
          <a:p>
            <a:pPr marL="342900" indent="-342900"/>
            <a:endParaRPr lang="en-US" altLang="zh-CN" dirty="0" smtClean="0"/>
          </a:p>
          <a:p>
            <a:pPr marL="342900" indent="-342900">
              <a:buFont typeface="Arial" pitchFamily="34" charset="0"/>
              <a:buChar char="•"/>
            </a:pPr>
            <a:r>
              <a:rPr lang="zh-CN" altLang="en-US" sz="2000" dirty="0"/>
              <a:t>采用钽铜材料</a:t>
            </a:r>
            <a:r>
              <a:rPr lang="en-US" altLang="zh-CN" sz="2000" dirty="0"/>
              <a:t>,</a:t>
            </a:r>
            <a:r>
              <a:rPr lang="zh-CN" altLang="en-US" sz="2000" dirty="0"/>
              <a:t>可承受</a:t>
            </a:r>
            <a:r>
              <a:rPr lang="en-US" altLang="zh-CN" sz="2000" dirty="0"/>
              <a:t>21kW</a:t>
            </a:r>
            <a:r>
              <a:rPr lang="zh-CN" altLang="en-US" sz="2000" dirty="0"/>
              <a:t>束流</a:t>
            </a:r>
            <a:r>
              <a:rPr lang="en-US" altLang="zh-CN" sz="2000" dirty="0"/>
              <a:t>.</a:t>
            </a:r>
          </a:p>
          <a:p>
            <a:pPr marL="342900" indent="-342900">
              <a:buFont typeface="Arial" pitchFamily="34" charset="0"/>
              <a:buChar char="•"/>
            </a:pPr>
            <a:r>
              <a:rPr lang="zh-CN" altLang="en-US" sz="2000" dirty="0"/>
              <a:t>采用水冷</a:t>
            </a:r>
            <a:r>
              <a:rPr lang="en-US" altLang="zh-CN" sz="2000" dirty="0"/>
              <a:t>,</a:t>
            </a:r>
            <a:r>
              <a:rPr lang="zh-CN" altLang="en-US" sz="2000" dirty="0"/>
              <a:t>对水温和流量进行监测以及连锁保护</a:t>
            </a:r>
            <a:r>
              <a:rPr lang="en-US" altLang="zh-CN" sz="2000" dirty="0"/>
              <a:t>.</a:t>
            </a:r>
          </a:p>
          <a:p>
            <a:pPr marL="342900" indent="-342900">
              <a:buFont typeface="Arial" pitchFamily="34" charset="0"/>
              <a:buChar char="•"/>
            </a:pPr>
            <a:r>
              <a:rPr lang="zh-CN" altLang="en-US" sz="2000" dirty="0"/>
              <a:t>探测器在离线位置时</a:t>
            </a:r>
            <a:r>
              <a:rPr lang="en-US" sz="2000" dirty="0"/>
              <a:t>,</a:t>
            </a:r>
            <a:r>
              <a:rPr lang="zh-CN" altLang="en-US" sz="2000" dirty="0"/>
              <a:t>保持管道内壁的连续</a:t>
            </a:r>
            <a:r>
              <a:rPr lang="en-US" altLang="zh-CN" sz="2000" dirty="0"/>
              <a:t>.</a:t>
            </a:r>
          </a:p>
          <a:p>
            <a:pPr marL="342900" indent="-342900"/>
            <a:endParaRPr lang="en-US" altLang="zh-CN" dirty="0" smtClean="0"/>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30959" t="39576" r="32685" b="38656"/>
          <a:stretch/>
        </p:blipFill>
        <p:spPr>
          <a:xfrm>
            <a:off x="6914866" y="2312179"/>
            <a:ext cx="1551101" cy="1238309"/>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38430" t="53389" r="39841" b="33601"/>
          <a:stretch/>
        </p:blipFill>
        <p:spPr>
          <a:xfrm>
            <a:off x="5214942" y="2312180"/>
            <a:ext cx="1551101" cy="1238309"/>
          </a:xfrm>
          <a:prstGeom prst="rect">
            <a:avLst/>
          </a:prstGeom>
        </p:spPr>
      </p:pic>
      <p:sp>
        <p:nvSpPr>
          <p:cNvPr id="12" name="TextBox 11"/>
          <p:cNvSpPr txBox="1"/>
          <p:nvPr/>
        </p:nvSpPr>
        <p:spPr>
          <a:xfrm>
            <a:off x="5952108" y="4725144"/>
            <a:ext cx="1891007" cy="338554"/>
          </a:xfrm>
          <a:prstGeom prst="rect">
            <a:avLst/>
          </a:prstGeom>
          <a:noFill/>
        </p:spPr>
        <p:txBody>
          <a:bodyPr wrap="square" rtlCol="0">
            <a:spAutoFit/>
          </a:bodyPr>
          <a:lstStyle/>
          <a:p>
            <a:pPr algn="ctr"/>
            <a:r>
              <a:rPr lang="zh-CN" altLang="en-US" sz="1600" b="1" dirty="0" smtClean="0">
                <a:solidFill>
                  <a:srgbClr val="3366CC"/>
                </a:solidFill>
                <a:latin typeface="微软雅黑" panose="020B0503020204020204" pitchFamily="34" charset="-122"/>
                <a:ea typeface="微软雅黑" panose="020B0503020204020204" pitchFamily="34" charset="-122"/>
              </a:rPr>
              <a:t>验证试验结果</a:t>
            </a:r>
            <a:endParaRPr lang="zh-CN" altLang="en-US" sz="1600" b="1" dirty="0">
              <a:solidFill>
                <a:srgbClr val="3366CC"/>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253875" y="4013805"/>
            <a:ext cx="1512168" cy="584775"/>
          </a:xfrm>
          <a:prstGeom prst="rect">
            <a:avLst/>
          </a:prstGeom>
          <a:noFill/>
        </p:spPr>
        <p:txBody>
          <a:bodyPr wrap="square" rtlCol="0">
            <a:spAutoFit/>
          </a:bodyPr>
          <a:lstStyle/>
          <a:p>
            <a:pPr algn="ctr"/>
            <a:r>
              <a:rPr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铜</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材料</a:t>
            </a:r>
            <a:r>
              <a:rPr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验证</a:t>
            </a:r>
            <a:endPar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rPr>
              <a:t>200w/mm2</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TextBox 13"/>
          <p:cNvSpPr txBox="1"/>
          <p:nvPr/>
        </p:nvSpPr>
        <p:spPr>
          <a:xfrm>
            <a:off x="6880592" y="3990763"/>
            <a:ext cx="1512168" cy="584775"/>
          </a:xfrm>
          <a:prstGeom prst="rect">
            <a:avLst/>
          </a:prstGeom>
          <a:noFill/>
        </p:spPr>
        <p:txBody>
          <a:bodyPr wrap="square" rtlCol="0">
            <a:spAutoFit/>
          </a:bodyPr>
          <a:lstStyle/>
          <a:p>
            <a:pPr algn="ctr"/>
            <a:r>
              <a:rPr lang="zh-CN" altLang="en-US" sz="1600" b="1" dirty="0" smtClean="0">
                <a:latin typeface="Times New Roman" panose="02020603050405020304" pitchFamily="18" charset="0"/>
                <a:ea typeface="微软雅黑" panose="020B0503020204020204" pitchFamily="34" charset="-122"/>
                <a:cs typeface="Times New Roman" panose="02020603050405020304" pitchFamily="18" charset="0"/>
              </a:rPr>
              <a:t>钽材料验证</a:t>
            </a:r>
            <a:endPar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1600" b="1" dirty="0" err="1" smtClean="0">
                <a:latin typeface="Times New Roman" panose="02020603050405020304" pitchFamily="18" charset="0"/>
                <a:ea typeface="微软雅黑" panose="020B0503020204020204" pitchFamily="34" charset="-122"/>
                <a:cs typeface="Times New Roman" panose="02020603050405020304" pitchFamily="18" charset="0"/>
              </a:rPr>
              <a:t>400w</a:t>
            </a:r>
            <a:r>
              <a:rPr lang="en-US" altLang="zh-CN" sz="160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b="1" dirty="0" err="1" smtClean="0">
                <a:latin typeface="Times New Roman" panose="02020603050405020304" pitchFamily="18" charset="0"/>
                <a:ea typeface="微软雅黑" panose="020B0503020204020204" pitchFamily="34" charset="-122"/>
                <a:cs typeface="Times New Roman" panose="02020603050405020304" pitchFamily="18" charset="0"/>
              </a:rPr>
              <a:t>mm2</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37954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400657"/>
          </a:xfrm>
          <a:prstGeom prst="rect">
            <a:avLst/>
          </a:prstGeom>
          <a:noFill/>
        </p:spPr>
        <p:txBody>
          <a:bodyPr wrap="square" rtlCol="0">
            <a:spAutoFit/>
          </a:bodyPr>
          <a:lstStyle/>
          <a:p>
            <a:r>
              <a:rPr lang="zh-CN" altLang="zh-CN" sz="2000" dirty="0"/>
              <a:t>刮束器装置控制系统采用</a:t>
            </a:r>
            <a:r>
              <a:rPr lang="en-US" altLang="zh-CN" sz="2000" dirty="0"/>
              <a:t>National Instruments</a:t>
            </a:r>
            <a:r>
              <a:rPr lang="zh-CN" altLang="zh-CN" sz="2000" dirty="0"/>
              <a:t>的</a:t>
            </a:r>
            <a:r>
              <a:rPr lang="en-US" altLang="zh-CN" sz="2000" dirty="0" err="1"/>
              <a:t>cRIO</a:t>
            </a:r>
            <a:r>
              <a:rPr lang="zh-CN" altLang="zh-CN" sz="2000" dirty="0"/>
              <a:t>平台，利用该平台构建一套嵌入式电机控制系统。如</a:t>
            </a:r>
            <a:r>
              <a:rPr lang="zh-CN" altLang="zh-CN" sz="2000" dirty="0" smtClean="0"/>
              <a:t>图所</a:t>
            </a:r>
            <a:r>
              <a:rPr lang="zh-CN" altLang="zh-CN" sz="2000" dirty="0"/>
              <a:t>示为刮束器控制系统平台示意图，其中包括</a:t>
            </a:r>
            <a:r>
              <a:rPr lang="en-US" altLang="zh-CN" sz="2000" dirty="0" err="1"/>
              <a:t>cRIO</a:t>
            </a:r>
            <a:r>
              <a:rPr lang="zh-CN" altLang="zh-CN" sz="2000" dirty="0"/>
              <a:t>控制器，带有</a:t>
            </a:r>
            <a:r>
              <a:rPr lang="en-US" altLang="zh-CN" sz="2000" dirty="0"/>
              <a:t>FPGA</a:t>
            </a:r>
            <a:r>
              <a:rPr lang="zh-CN" altLang="zh-CN" sz="2000" dirty="0"/>
              <a:t>的底层机箱以及</a:t>
            </a:r>
            <a:r>
              <a:rPr lang="en-US" altLang="zh-CN" sz="2000" dirty="0"/>
              <a:t>c</a:t>
            </a:r>
            <a:r>
              <a:rPr lang="zh-CN" altLang="zh-CN" sz="2000" dirty="0"/>
              <a:t>系列数采控制模块。在刮束器控制过程中，通过</a:t>
            </a:r>
            <a:r>
              <a:rPr lang="en-US" altLang="zh-CN" sz="2000" dirty="0" err="1"/>
              <a:t>cRIO</a:t>
            </a:r>
            <a:r>
              <a:rPr lang="zh-CN" altLang="zh-CN" sz="2000" dirty="0"/>
              <a:t>控制器</a:t>
            </a:r>
            <a:r>
              <a:rPr lang="en-US" altLang="zh-CN" sz="2000" dirty="0" err="1"/>
              <a:t>EtherCAT</a:t>
            </a:r>
            <a:r>
              <a:rPr lang="zh-CN" altLang="zh-CN" sz="2000" dirty="0"/>
              <a:t>端口直接控制电机驱动器实现电机使能、基于前后限位开关的电机运动控制，以电机编码器作为运动精度控制，电子尺作为位置参考。</a:t>
            </a:r>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3313" name="Picture 1" descr="C:\Users\kang\AppData\Roaming\Tencent\Users\361447875\QQ\WinTemp\RichOle\%)8VAVW}O%UN~)T9HC)OV@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598" y="3501008"/>
            <a:ext cx="46005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43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1477328"/>
          </a:xfrm>
          <a:prstGeom prst="rect">
            <a:avLst/>
          </a:prstGeom>
        </p:spPr>
        <p:txBody>
          <a:bodyPr wrap="square">
            <a:spAutoFit/>
          </a:bodyPr>
          <a:lstStyle/>
          <a:p>
            <a:pPr marL="342900" indent="-342900"/>
            <a:endParaRPr lang="en-US" altLang="zh-CN" dirty="0" smtClean="0"/>
          </a:p>
          <a:p>
            <a:r>
              <a:rPr lang="zh-CN" altLang="zh-CN" dirty="0" smtClean="0"/>
              <a:t>根据</a:t>
            </a:r>
            <a:r>
              <a:rPr lang="zh-CN" altLang="zh-CN" dirty="0"/>
              <a:t>上述设计结构加工制造的高真空精密水冷刮束器如</a:t>
            </a:r>
            <a:r>
              <a:rPr lang="zh-CN" altLang="zh-CN" dirty="0" smtClean="0"/>
              <a:t>图所</a:t>
            </a:r>
            <a:r>
              <a:rPr lang="zh-CN" altLang="zh-CN" dirty="0"/>
              <a:t>示。在束诊系统中有水平和垂直两套刮束器来限定束流的位置，通过在刮束器上设计</a:t>
            </a:r>
            <a:r>
              <a:rPr lang="en-US" altLang="zh-CN" dirty="0"/>
              <a:t>CF150</a:t>
            </a:r>
            <a:r>
              <a:rPr lang="zh-CN" altLang="zh-CN" dirty="0"/>
              <a:t>标准刀口法兰可以直接将刮束器安装在靶室上。</a:t>
            </a:r>
          </a:p>
          <a:p>
            <a:pPr marL="342900" indent="-342900"/>
            <a:endParaRPr lang="en-US" altLang="zh-CN" dirty="0" smtClean="0"/>
          </a:p>
        </p:txBody>
      </p:sp>
      <p:pic>
        <p:nvPicPr>
          <p:cNvPr id="15" name="图片 14"/>
          <p:cNvPicPr/>
          <p:nvPr/>
        </p:nvPicPr>
        <p:blipFill>
          <a:blip r:embed="rId3" cstate="print">
            <a:extLst>
              <a:ext uri="{28A0092B-C50C-407E-A947-70E740481C1C}">
                <a14:useLocalDpi xmlns:a14="http://schemas.microsoft.com/office/drawing/2010/main" val="0"/>
              </a:ext>
            </a:extLst>
          </a:blip>
          <a:stretch>
            <a:fillRect/>
          </a:stretch>
        </p:blipFill>
        <p:spPr>
          <a:xfrm>
            <a:off x="1759064" y="3311972"/>
            <a:ext cx="4613136" cy="2709316"/>
          </a:xfrm>
          <a:prstGeom prst="rect">
            <a:avLst/>
          </a:prstGeom>
        </p:spPr>
      </p:pic>
    </p:spTree>
    <p:extLst>
      <p:ext uri="{BB962C8B-B14F-4D97-AF65-F5344CB8AC3E}">
        <p14:creationId xmlns:p14="http://schemas.microsoft.com/office/powerpoint/2010/main" val="4288316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631883" y="1578698"/>
            <a:ext cx="7784209" cy="5632311"/>
          </a:xfrm>
          <a:prstGeom prst="rect">
            <a:avLst/>
          </a:prstGeom>
          <a:noFill/>
        </p:spPr>
        <p:txBody>
          <a:bodyPr wrap="square" rtlCol="0">
            <a:spAutoFit/>
          </a:bodyPr>
          <a:lstStyle/>
          <a:p>
            <a:pPr>
              <a:lnSpc>
                <a:spcPct val="150000"/>
              </a:lnSpc>
            </a:pPr>
            <a:r>
              <a:rPr lang="en-US" altLang="zh-CN" sz="2000" dirty="0">
                <a:latin typeface="黑体" panose="02010609060101010101" pitchFamily="49" charset="-122"/>
                <a:ea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rPr>
              <a:t>   2011</a:t>
            </a:r>
            <a:r>
              <a:rPr lang="zh-CN" altLang="zh-CN" sz="2000" dirty="0">
                <a:latin typeface="黑体" panose="02010609060101010101" pitchFamily="49" charset="-122"/>
                <a:ea typeface="黑体" panose="02010609060101010101" pitchFamily="49" charset="-122"/>
              </a:rPr>
              <a:t>年</a:t>
            </a:r>
            <a:r>
              <a:rPr lang="en-US" altLang="zh-CN" sz="2000" dirty="0">
                <a:latin typeface="黑体" panose="02010609060101010101" pitchFamily="49" charset="-122"/>
                <a:ea typeface="黑体" panose="02010609060101010101" pitchFamily="49" charset="-122"/>
              </a:rPr>
              <a:t>1</a:t>
            </a:r>
            <a:r>
              <a:rPr lang="zh-CN" altLang="zh-CN" sz="2000" dirty="0">
                <a:latin typeface="黑体" panose="02010609060101010101" pitchFamily="49" charset="-122"/>
                <a:ea typeface="黑体" panose="02010609060101010101" pitchFamily="49" charset="-122"/>
              </a:rPr>
              <a:t>月，中国科学院在</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创新</a:t>
            </a:r>
            <a:r>
              <a:rPr lang="en-US" altLang="zh-CN" sz="2000" dirty="0">
                <a:latin typeface="黑体" panose="02010609060101010101" pitchFamily="49" charset="-122"/>
                <a:ea typeface="黑体" panose="02010609060101010101" pitchFamily="49" charset="-122"/>
              </a:rPr>
              <a:t>2020”</a:t>
            </a:r>
            <a:r>
              <a:rPr lang="zh-CN" altLang="zh-CN" sz="2000" dirty="0">
                <a:latin typeface="黑体" panose="02010609060101010101" pitchFamily="49" charset="-122"/>
                <a:ea typeface="黑体" panose="02010609060101010101" pitchFamily="49" charset="-122"/>
              </a:rPr>
              <a:t>新闻发布会上，正式宣布启动战略性先导科技专项</a:t>
            </a:r>
            <a:r>
              <a:rPr lang="en-US" altLang="zh-CN" sz="2000" dirty="0"/>
              <a:t>“</a:t>
            </a:r>
            <a:r>
              <a:rPr lang="zh-CN" altLang="zh-CN" sz="2000" dirty="0">
                <a:latin typeface="黑体" panose="02010609060101010101" pitchFamily="49" charset="-122"/>
                <a:ea typeface="黑体" panose="02010609060101010101" pitchFamily="49" charset="-122"/>
              </a:rPr>
              <a:t>未来先进</a:t>
            </a:r>
            <a:r>
              <a:rPr lang="en-US" altLang="zh-CN" sz="2000" dirty="0" err="1">
                <a:latin typeface="黑体" panose="02010609060101010101" pitchFamily="49" charset="-122"/>
                <a:ea typeface="黑体" panose="02010609060101010101" pitchFamily="49" charset="-122"/>
                <a:hlinkClick r:id="rId2"/>
              </a:rPr>
              <a:t>核裂变</a:t>
            </a:r>
            <a:r>
              <a:rPr lang="zh-CN" altLang="zh-CN" sz="2000" dirty="0">
                <a:latin typeface="黑体" panose="02010609060101010101" pitchFamily="49" charset="-122"/>
                <a:ea typeface="黑体" panose="02010609060101010101" pitchFamily="49" charset="-122"/>
              </a:rPr>
              <a:t>能</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。该专项针对核燃料供应和核废料处理这两大问题，分别设立了</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钍基熔盐堆核能系统</a:t>
            </a:r>
            <a:r>
              <a:rPr lang="en-US" altLang="zh-CN" sz="2000" dirty="0">
                <a:latin typeface="黑体" panose="02010609060101010101" pitchFamily="49" charset="-122"/>
                <a:ea typeface="黑体" panose="02010609060101010101" pitchFamily="49" charset="-122"/>
              </a:rPr>
              <a:t>(TMSR)”</a:t>
            </a:r>
            <a:r>
              <a:rPr lang="zh-CN" altLang="zh-CN" sz="2000" dirty="0">
                <a:latin typeface="黑体" panose="02010609060101010101" pitchFamily="49" charset="-122"/>
                <a:ea typeface="黑体" panose="02010609060101010101" pitchFamily="49" charset="-122"/>
              </a:rPr>
              <a:t>和</a:t>
            </a:r>
            <a:r>
              <a:rPr lang="en-US" altLang="zh-CN" sz="2000" dirty="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未来先进核裂变能－</a:t>
            </a:r>
            <a:r>
              <a:rPr lang="en-US" altLang="zh-CN" sz="2000" dirty="0" smtClean="0">
                <a:latin typeface="黑体" panose="02010609060101010101" pitchFamily="49" charset="-122"/>
                <a:ea typeface="黑体" panose="02010609060101010101" pitchFamily="49" charset="-122"/>
              </a:rPr>
              <a:t>ADS</a:t>
            </a:r>
            <a:r>
              <a:rPr lang="zh-CN" altLang="zh-CN" sz="2000" dirty="0" smtClean="0">
                <a:latin typeface="黑体" panose="02010609060101010101" pitchFamily="49" charset="-122"/>
                <a:ea typeface="黑体" panose="02010609060101010101" pitchFamily="49" charset="-122"/>
              </a:rPr>
              <a:t>嬗变系统</a:t>
            </a:r>
            <a:r>
              <a:rPr lang="zh-CN" altLang="en-US" sz="2000" dirty="0">
                <a:latin typeface="黑体" panose="02010609060101010101" pitchFamily="49" charset="-122"/>
                <a:ea typeface="黑体" panose="02010609060101010101" pitchFamily="49" charset="-122"/>
              </a:rPr>
              <a:t>（加速器驱动次临界系统</a:t>
            </a:r>
            <a:r>
              <a:rPr lang="zh-CN" altLang="en-US" sz="2000" dirty="0" smtClean="0"/>
              <a:t>）</a:t>
            </a:r>
            <a:r>
              <a:rPr lang="en-US" altLang="zh-CN" sz="2000" dirty="0" smtClean="0">
                <a:latin typeface="黑体" panose="02010609060101010101" pitchFamily="49" charset="-122"/>
                <a:ea typeface="黑体" panose="02010609060101010101" pitchFamily="49" charset="-122"/>
              </a:rPr>
              <a:t>”</a:t>
            </a:r>
            <a:r>
              <a:rPr lang="zh-CN" altLang="zh-CN" sz="2000" dirty="0">
                <a:latin typeface="黑体" panose="02010609060101010101" pitchFamily="49" charset="-122"/>
                <a:ea typeface="黑体" panose="02010609060101010101" pitchFamily="49" charset="-122"/>
              </a:rPr>
              <a:t>两大研究项目</a:t>
            </a:r>
            <a:r>
              <a:rPr lang="zh-CN" altLang="en-US" sz="2000" dirty="0" smtClean="0">
                <a:sym typeface="黑体" pitchFamily="49" charset="-122"/>
              </a:rPr>
              <a:t>。</a:t>
            </a:r>
            <a:endParaRPr lang="en-US" altLang="zh-CN" sz="2000" dirty="0" smtClean="0">
              <a:sym typeface="黑体" pitchFamily="49" charset="-122"/>
            </a:endParaRPr>
          </a:p>
          <a:p>
            <a:pPr>
              <a:lnSpc>
                <a:spcPct val="150000"/>
              </a:lnSpc>
            </a:pPr>
            <a:r>
              <a:rPr lang="en-US" altLang="zh-CN" sz="2000" dirty="0" smtClean="0"/>
              <a:t>     </a:t>
            </a:r>
            <a:r>
              <a:rPr lang="zh-CN" altLang="zh-CN" sz="2000" dirty="0" smtClean="0">
                <a:latin typeface="黑体" panose="02010609060101010101" pitchFamily="49" charset="-122"/>
                <a:ea typeface="黑体" panose="02010609060101010101" pitchFamily="49" charset="-122"/>
              </a:rPr>
              <a:t>在</a:t>
            </a:r>
            <a:r>
              <a:rPr lang="en-US" altLang="zh-CN" sz="2000" dirty="0">
                <a:latin typeface="黑体" panose="02010609060101010101" pitchFamily="49" charset="-122"/>
                <a:ea typeface="黑体" panose="02010609060101010101" pitchFamily="49" charset="-122"/>
              </a:rPr>
              <a:t>ADS[1] (LINAC)</a:t>
            </a:r>
            <a:r>
              <a:rPr lang="zh-CN" altLang="zh-CN" sz="2000" dirty="0">
                <a:latin typeface="黑体" panose="02010609060101010101" pitchFamily="49" charset="-122"/>
                <a:ea typeface="黑体" panose="02010609060101010101" pitchFamily="49" charset="-122"/>
              </a:rPr>
              <a:t>注入器</a:t>
            </a:r>
            <a:r>
              <a:rPr lang="en-US" altLang="zh-CN" sz="2000" dirty="0">
                <a:latin typeface="黑体" panose="02010609060101010101" pitchFamily="49" charset="-122"/>
                <a:ea typeface="黑体" panose="02010609060101010101" pitchFamily="49" charset="-122"/>
              </a:rPr>
              <a:t>II MEBT</a:t>
            </a:r>
            <a:r>
              <a:rPr lang="zh-CN" altLang="zh-CN" sz="2000" dirty="0">
                <a:latin typeface="黑体" panose="02010609060101010101" pitchFamily="49" charset="-122"/>
                <a:ea typeface="黑体" panose="02010609060101010101" pitchFamily="49" charset="-122"/>
              </a:rPr>
              <a:t>段束诊系统中，需要利用精密刮束器装置，以限定束流张角，阻挡杂散束流和品质差的束流，提高束流品质和能量分辨率，提供特定位置束流，为下游束流剖面测量和实验奠定基础。所以，刮束器的精度和稳定性直接影响到束流的空间相干性和束流品质。</a:t>
            </a:r>
          </a:p>
          <a:p>
            <a:pPr>
              <a:lnSpc>
                <a:spcPct val="150000"/>
              </a:lnSpc>
            </a:pPr>
            <a:endParaRPr lang="zh-CN" altLang="en-US" sz="2000" dirty="0">
              <a:sym typeface="黑体" pitchFamily="49" charset="-122"/>
            </a:endParaRPr>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03706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1754326"/>
          </a:xfrm>
          <a:prstGeom prst="rect">
            <a:avLst/>
          </a:prstGeom>
        </p:spPr>
        <p:txBody>
          <a:bodyPr wrap="square">
            <a:spAutoFit/>
          </a:bodyPr>
          <a:lstStyle/>
          <a:p>
            <a:pPr marL="342900" indent="-342900"/>
            <a:endParaRPr lang="en-US" altLang="zh-CN" dirty="0" smtClean="0"/>
          </a:p>
          <a:p>
            <a:r>
              <a:rPr lang="zh-CN" altLang="zh-CN" dirty="0"/>
              <a:t>对刮束板刀口的直线度、平行度和刀口运动的重复精度，利用三坐标测量仪器，探头直接接触法进行多次测量。用测量的平均值表示刀口的直线度，其结果见表</a:t>
            </a:r>
            <a:r>
              <a:rPr lang="en-US" altLang="zh-CN" dirty="0"/>
              <a:t>3</a:t>
            </a:r>
            <a:r>
              <a:rPr lang="zh-CN" altLang="zh-CN" dirty="0"/>
              <a:t>，得知刀口的直线度优于</a:t>
            </a:r>
            <a:r>
              <a:rPr lang="en-US" altLang="zh-CN" dirty="0"/>
              <a:t>15um</a:t>
            </a:r>
            <a:r>
              <a:rPr lang="zh-CN" altLang="zh-CN" dirty="0"/>
              <a:t>。在入束口和出束口相对于的刀口上取两段来评价它们的平行度，重复测量四次，取平均值，刮束器刀口的平行度优于</a:t>
            </a:r>
            <a:r>
              <a:rPr lang="en-US" altLang="zh-CN" dirty="0"/>
              <a:t>52um</a:t>
            </a:r>
            <a:r>
              <a:rPr lang="zh-CN" altLang="zh-CN" dirty="0" smtClean="0"/>
              <a:t>。</a:t>
            </a:r>
            <a:endParaRPr lang="zh-CN" altLang="zh-CN" dirty="0"/>
          </a:p>
          <a:p>
            <a:pPr marL="342900" indent="-342900"/>
            <a:endParaRPr lang="en-US" altLang="zh-CN" dirty="0" smtClean="0"/>
          </a:p>
        </p:txBody>
      </p:sp>
      <p:pic>
        <p:nvPicPr>
          <p:cNvPr id="16385" name="Picture 1" descr="C:\Users\kang\AppData\Roaming\Tencent\Users\361447875\QQ\WinTemp\RichOle\N{8RPE~EQ0)31E`2I%P~PS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639" y="2958316"/>
            <a:ext cx="4065538" cy="348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91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2308324"/>
          </a:xfrm>
          <a:prstGeom prst="rect">
            <a:avLst/>
          </a:prstGeom>
        </p:spPr>
        <p:txBody>
          <a:bodyPr wrap="square">
            <a:spAutoFit/>
          </a:bodyPr>
          <a:lstStyle/>
          <a:p>
            <a:pPr marL="342900" indent="-342900"/>
            <a:endParaRPr lang="en-US" altLang="zh-CN" dirty="0" smtClean="0"/>
          </a:p>
          <a:p>
            <a:r>
              <a:rPr lang="zh-CN" altLang="zh-CN" dirty="0"/>
              <a:t>重复精度是测量刮束器运动稳定系统的一个非常重要的精度指标，受线性驱动装置丝杠间隙，导轨间隙以及摩擦等特性的影响。精密丝杠选择北京的卓立汉光精密导轨和精密丝杠，分辨率是</a:t>
            </a:r>
            <a:r>
              <a:rPr lang="en-US" altLang="zh-CN" dirty="0"/>
              <a:t>0.16um</a:t>
            </a:r>
            <a:r>
              <a:rPr lang="zh-CN" altLang="zh-CN" dirty="0"/>
              <a:t>，单向重复精度为</a:t>
            </a:r>
            <a:r>
              <a:rPr lang="en-US" altLang="zh-CN" dirty="0"/>
              <a:t>0.1um</a:t>
            </a:r>
            <a:r>
              <a:rPr lang="zh-CN" altLang="zh-CN" dirty="0"/>
              <a:t>，双向重复精度为</a:t>
            </a:r>
            <a:r>
              <a:rPr lang="en-US" altLang="zh-CN" dirty="0"/>
              <a:t>1um</a:t>
            </a:r>
            <a:r>
              <a:rPr lang="zh-CN" altLang="zh-CN" dirty="0"/>
              <a:t>。通过在控制系统中输入理论值，测量实际值，以</a:t>
            </a:r>
            <a:r>
              <a:rPr lang="en-US" altLang="zh-CN" dirty="0"/>
              <a:t>CF150</a:t>
            </a:r>
            <a:r>
              <a:rPr lang="zh-CN" altLang="zh-CN" dirty="0"/>
              <a:t>法兰中心为中心点，直线导轨平面为</a:t>
            </a:r>
            <a:r>
              <a:rPr lang="en-US" altLang="zh-CN" dirty="0"/>
              <a:t>z</a:t>
            </a:r>
            <a:r>
              <a:rPr lang="zh-CN" altLang="zh-CN" dirty="0"/>
              <a:t>向法面，建立坐标系，测量刀口刀法兰中心的距离，重复测量</a:t>
            </a:r>
            <a:r>
              <a:rPr lang="en-US" altLang="zh-CN" dirty="0"/>
              <a:t>4</a:t>
            </a:r>
            <a:r>
              <a:rPr lang="zh-CN" altLang="zh-CN" dirty="0"/>
              <a:t>次得到结果</a:t>
            </a:r>
            <a:r>
              <a:rPr lang="zh-CN" altLang="zh-CN" dirty="0" smtClean="0"/>
              <a:t>如</a:t>
            </a:r>
            <a:r>
              <a:rPr lang="zh-CN" altLang="en-US" dirty="0" smtClean="0"/>
              <a:t>下</a:t>
            </a:r>
            <a:r>
              <a:rPr lang="zh-CN" altLang="zh-CN" dirty="0" smtClean="0"/>
              <a:t>表所</a:t>
            </a:r>
            <a:r>
              <a:rPr lang="zh-CN" altLang="zh-CN" dirty="0"/>
              <a:t>示</a:t>
            </a:r>
            <a:r>
              <a:rPr lang="zh-CN" altLang="zh-CN" dirty="0" smtClean="0"/>
              <a:t>。</a:t>
            </a:r>
            <a:endParaRPr lang="zh-CN" altLang="zh-CN" dirty="0"/>
          </a:p>
          <a:p>
            <a:pPr marL="342900" indent="-342900"/>
            <a:endParaRPr lang="en-US" altLang="zh-CN" dirty="0" smtClean="0"/>
          </a:p>
        </p:txBody>
      </p:sp>
      <p:pic>
        <p:nvPicPr>
          <p:cNvPr id="19459" name="Picture 3" descr="C:\Users\kang\AppData\Roaming\Tencent\Users\361447875\QQ\WinTemp\RichOle\O(}4A8@EK[G9`ITGZ9XC[0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294" y="3926179"/>
            <a:ext cx="5030412" cy="202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93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1500174"/>
            <a:ext cx="8174712" cy="1477328"/>
          </a:xfrm>
          <a:prstGeom prst="rect">
            <a:avLst/>
          </a:prstGeom>
        </p:spPr>
        <p:txBody>
          <a:bodyPr wrap="square">
            <a:spAutoFit/>
          </a:bodyPr>
          <a:lstStyle/>
          <a:p>
            <a:pPr marL="342900" indent="-342900"/>
            <a:endParaRPr lang="en-US" altLang="zh-CN" dirty="0" smtClean="0"/>
          </a:p>
          <a:p>
            <a:r>
              <a:rPr lang="en-US" altLang="zh-CN" dirty="0" smtClean="0"/>
              <a:t>    </a:t>
            </a:r>
            <a:r>
              <a:rPr lang="zh-CN" altLang="zh-CN" dirty="0" smtClean="0"/>
              <a:t>该</a:t>
            </a:r>
            <a:r>
              <a:rPr lang="zh-CN" altLang="zh-CN" dirty="0"/>
              <a:t>刮束器装置能够灵活运动，其运动分辨率优于</a:t>
            </a:r>
            <a:r>
              <a:rPr lang="en-US" altLang="zh-CN" dirty="0"/>
              <a:t>0.1um</a:t>
            </a:r>
            <a:r>
              <a:rPr lang="zh-CN" altLang="zh-CN" dirty="0"/>
              <a:t>，运动重复精度优于</a:t>
            </a:r>
            <a:r>
              <a:rPr lang="en-US" altLang="zh-CN" dirty="0"/>
              <a:t>2um</a:t>
            </a:r>
            <a:r>
              <a:rPr lang="zh-CN" altLang="zh-CN" dirty="0"/>
              <a:t>，刮束板的直线度优于</a:t>
            </a:r>
            <a:r>
              <a:rPr lang="en-US" altLang="zh-CN" dirty="0"/>
              <a:t>15um</a:t>
            </a:r>
            <a:r>
              <a:rPr lang="zh-CN" altLang="zh-CN" dirty="0"/>
              <a:t>，平行度优于</a:t>
            </a:r>
            <a:r>
              <a:rPr lang="en-US" altLang="zh-CN" dirty="0"/>
              <a:t>52um</a:t>
            </a:r>
            <a:r>
              <a:rPr lang="zh-CN" altLang="zh-CN" dirty="0"/>
              <a:t>，热负载下的最大热变形控制在</a:t>
            </a:r>
            <a:r>
              <a:rPr lang="en-US" altLang="zh-CN" dirty="0"/>
              <a:t>6um</a:t>
            </a:r>
            <a:r>
              <a:rPr lang="zh-CN" altLang="zh-CN" dirty="0"/>
              <a:t>。本文所设计的精密刮束器装置结构简单、精度高、稳定性好，在高热负载下变形量小。目前，该精密水冷刮束器已经加工调试完成并已安装</a:t>
            </a:r>
            <a:r>
              <a:rPr lang="zh-CN" altLang="zh-CN" dirty="0" smtClean="0"/>
              <a:t>在线</a:t>
            </a:r>
            <a:r>
              <a:rPr lang="zh-CN" altLang="en-US" dirty="0" smtClean="0"/>
              <a:t>。</a:t>
            </a:r>
            <a:endParaRPr lang="en-US" altLang="zh-CN" dirty="0" smtClean="0"/>
          </a:p>
        </p:txBody>
      </p:sp>
    </p:spTree>
    <p:extLst>
      <p:ext uri="{BB962C8B-B14F-4D97-AF65-F5344CB8AC3E}">
        <p14:creationId xmlns:p14="http://schemas.microsoft.com/office/powerpoint/2010/main" val="1485048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214282" y="1428736"/>
            <a:ext cx="8306505" cy="5170139"/>
          </a:xfrm>
          <a:prstGeom prst="roundRect">
            <a:avLst>
              <a:gd name="adj" fmla="val 2472"/>
            </a:avLst>
          </a:prstGeom>
          <a:no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50000"/>
              </a:lnSpc>
              <a:spcBef>
                <a:spcPts val="0"/>
              </a:spcBef>
              <a:spcAft>
                <a:spcPts val="0"/>
              </a:spcAft>
              <a:buClr>
                <a:prstClr val="white"/>
              </a:buClr>
              <a:buSzTx/>
              <a:buFontTx/>
              <a:buNone/>
              <a:tabLst/>
              <a:defRPr/>
            </a:pPr>
            <a:r>
              <a:rPr kumimoji="0" lang="en-US" altLang="zh-CN" sz="1800" i="0" u="none" strike="noStrike" kern="0" cap="none" spc="0" normalizeH="0" baseline="0" noProof="0" dirty="0">
                <a:ln>
                  <a:noFill/>
                </a:ln>
                <a:solidFill>
                  <a:prstClr val="white"/>
                </a:solidFill>
                <a:effectLst/>
                <a:uLnTx/>
                <a:uFillTx/>
                <a:latin typeface="Arial"/>
                <a:ea typeface="宋体"/>
                <a:cs typeface="+mn-cs"/>
              </a:rPr>
              <a:t>        </a:t>
            </a:r>
            <a:endParaRPr kumimoji="0" lang="zh-CN" altLang="en-US" sz="1800" i="0" u="none" strike="noStrike" kern="0" cap="none" spc="0" normalizeH="0" baseline="0" noProof="0" dirty="0">
              <a:ln>
                <a:noFill/>
              </a:ln>
              <a:solidFill>
                <a:prstClr val="white"/>
              </a:solidFill>
              <a:effectLst/>
              <a:uLnTx/>
              <a:uFillTx/>
              <a:latin typeface="Arial"/>
              <a:ea typeface="宋体"/>
              <a:cs typeface="+mn-cs"/>
            </a:endParaRPr>
          </a:p>
        </p:txBody>
      </p:sp>
      <p:sp>
        <p:nvSpPr>
          <p:cNvPr id="6" name="矩形 5"/>
          <p:cNvSpPr/>
          <p:nvPr/>
        </p:nvSpPr>
        <p:spPr>
          <a:xfrm>
            <a:off x="285720" y="2536477"/>
            <a:ext cx="8174712" cy="1477328"/>
          </a:xfrm>
          <a:prstGeom prst="rect">
            <a:avLst/>
          </a:prstGeom>
        </p:spPr>
        <p:txBody>
          <a:bodyPr wrap="square">
            <a:spAutoFit/>
          </a:bodyPr>
          <a:lstStyle/>
          <a:p>
            <a:pPr marL="342900" indent="-342900"/>
            <a:endParaRPr lang="en-US" altLang="zh-CN" dirty="0" smtClean="0"/>
          </a:p>
          <a:p>
            <a:pPr algn="ctr"/>
            <a:r>
              <a:rPr lang="en-US" altLang="zh-CN" dirty="0" smtClean="0"/>
              <a:t>    </a:t>
            </a:r>
            <a:r>
              <a:rPr lang="zh-CN" altLang="en-US" sz="7200" dirty="0" smtClean="0">
                <a:solidFill>
                  <a:srgbClr val="FF0000"/>
                </a:solidFill>
                <a:latin typeface="华文行楷" panose="02010800040101010101" pitchFamily="2" charset="-122"/>
                <a:ea typeface="华文行楷" panose="02010800040101010101" pitchFamily="2" charset="-122"/>
              </a:rPr>
              <a:t>谢谢各位老师！</a:t>
            </a:r>
            <a:endParaRPr lang="en-US" altLang="zh-CN" sz="7200" dirty="0" smtClean="0">
              <a:solidFill>
                <a:srgbClr val="FF000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076649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631883" y="1578698"/>
            <a:ext cx="7784209" cy="4093428"/>
          </a:xfrm>
          <a:prstGeom prst="rect">
            <a:avLst/>
          </a:prstGeom>
          <a:noFill/>
        </p:spPr>
        <p:txBody>
          <a:bodyPr wrap="square" rtlCol="0">
            <a:spAutoFit/>
          </a:bodyPr>
          <a:lstStyle/>
          <a:p>
            <a:pPr>
              <a:lnSpc>
                <a:spcPct val="150000"/>
              </a:lnSpc>
            </a:pPr>
            <a:r>
              <a:rPr lang="en-US" altLang="zh-CN" sz="2000" dirty="0">
                <a:latin typeface="黑体" panose="02010609060101010101" pitchFamily="49" charset="-122"/>
                <a:ea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ADS</a:t>
            </a:r>
            <a:r>
              <a:rPr lang="zh-CN" altLang="zh-CN" sz="2000" dirty="0">
                <a:latin typeface="黑体" panose="02010609060101010101" pitchFamily="49" charset="-122"/>
                <a:ea typeface="黑体" panose="02010609060101010101" pitchFamily="49" charset="-122"/>
              </a:rPr>
              <a:t>项目属于国际前沿，目前很少有可借鉴的成功经验和例子，因此与之相关的研究很少。</a:t>
            </a:r>
            <a:endParaRPr lang="en-US" altLang="zh-CN" sz="2000"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美国</a:t>
            </a:r>
            <a:r>
              <a:rPr lang="en-US" altLang="zh-CN" sz="2000" dirty="0" err="1">
                <a:latin typeface="黑体" panose="02010609060101010101" pitchFamily="49" charset="-122"/>
                <a:ea typeface="黑体" panose="02010609060101010101" pitchFamily="49" charset="-122"/>
              </a:rPr>
              <a:t>Fermilab</a:t>
            </a: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实验室，</a:t>
            </a:r>
            <a:r>
              <a:rPr lang="en-US" altLang="zh-CN" sz="2000" dirty="0">
                <a:latin typeface="黑体" panose="02010609060101010101" pitchFamily="49" charset="-122"/>
                <a:ea typeface="黑体" panose="02010609060101010101" pitchFamily="49" charset="-122"/>
              </a:rPr>
              <a:t> radiation-cooled  scraper for the PXIE MEBT </a:t>
            </a:r>
          </a:p>
          <a:p>
            <a:r>
              <a:rPr lang="en-US" altLang="zh-CN" sz="2000" dirty="0">
                <a:latin typeface="黑体" panose="02010609060101010101" pitchFamily="49" charset="-122"/>
                <a:ea typeface="黑体" panose="02010609060101010101" pitchFamily="49" charset="-122"/>
              </a:rPr>
              <a:t>1.</a:t>
            </a:r>
            <a:r>
              <a:rPr lang="zh-CN" altLang="zh-CN" sz="2000" dirty="0">
                <a:latin typeface="黑体" panose="02010609060101010101" pitchFamily="49" charset="-122"/>
                <a:ea typeface="黑体" panose="02010609060101010101" pitchFamily="49" charset="-122"/>
              </a:rPr>
              <a:t>刮束器为单刀刮束器，是将四个刮束器安装在靶室的四个垂直方向来实现束流的刮削。安装位置造成的误差大，对应刮束板之间的平行度精度差，</a:t>
            </a:r>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2.</a:t>
            </a:r>
            <a:r>
              <a:rPr lang="zh-CN" altLang="zh-CN" sz="2000" dirty="0">
                <a:latin typeface="黑体" panose="02010609060101010101" pitchFamily="49" charset="-122"/>
                <a:ea typeface="黑体" panose="02010609060101010101" pitchFamily="49" charset="-122"/>
              </a:rPr>
              <a:t>没有添加水冷结构</a:t>
            </a:r>
            <a:r>
              <a:rPr lang="zh-CN" altLang="en-US" sz="2000" dirty="0">
                <a:latin typeface="黑体" panose="02010609060101010101" pitchFamily="49" charset="-122"/>
                <a:ea typeface="黑体" panose="02010609060101010101" pitchFamily="49" charset="-122"/>
              </a:rPr>
              <a:t>，刮束器冷却功率小</a:t>
            </a:r>
            <a:endParaRPr lang="en-US" altLang="zh-CN" sz="2000" dirty="0">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为</a:t>
            </a:r>
            <a:r>
              <a:rPr lang="en-US" altLang="zh-CN" sz="2000" dirty="0">
                <a:latin typeface="黑体" panose="02010609060101010101" pitchFamily="49" charset="-122"/>
                <a:ea typeface="黑体" panose="02010609060101010101" pitchFamily="49" charset="-122"/>
              </a:rPr>
              <a:t>65w</a:t>
            </a:r>
            <a:r>
              <a:rPr lang="zh-CN" altLang="en-US" sz="2000" dirty="0">
                <a:latin typeface="黑体" panose="02010609060101010101" pitchFamily="49" charset="-122"/>
                <a:ea typeface="黑体" panose="02010609060101010101" pitchFamily="49" charset="-122"/>
              </a:rPr>
              <a:t>。</a:t>
            </a:r>
            <a:endParaRPr lang="zh-CN" altLang="zh-CN" sz="2000" dirty="0">
              <a:latin typeface="黑体" panose="02010609060101010101" pitchFamily="49" charset="-122"/>
              <a:ea typeface="黑体" panose="02010609060101010101" pitchFamily="49" charset="-122"/>
            </a:endParaRPr>
          </a:p>
          <a:p>
            <a:pPr>
              <a:lnSpc>
                <a:spcPct val="150000"/>
              </a:lnSpc>
            </a:pPr>
            <a:endParaRPr lang="zh-CN" altLang="en-US" sz="2000" dirty="0">
              <a:sym typeface="黑体" pitchFamily="49" charset="-122"/>
            </a:endParaRPr>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1025" name="Picture 1" descr="C:\Users\kang\AppData\Roaming\Tencent\Users\361447875\QQ\WinTemp\RichOle\2O69Z%6VWHAR7W49GPCN4T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447" y="3925153"/>
            <a:ext cx="3348472" cy="252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25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2246769"/>
          </a:xfrm>
          <a:prstGeom prst="rect">
            <a:avLst/>
          </a:prstGeom>
          <a:noFill/>
        </p:spPr>
        <p:txBody>
          <a:bodyPr wrap="square" rtlCol="0">
            <a:spAutoFit/>
          </a:bodyPr>
          <a:lstStyle/>
          <a:p>
            <a:r>
              <a:rPr lang="zh-CN" altLang="en-US" sz="2000" dirty="0">
                <a:latin typeface="黑体" panose="02010609060101010101" pitchFamily="49" charset="-122"/>
                <a:ea typeface="黑体" panose="02010609060101010101" pitchFamily="49" charset="-122"/>
              </a:rPr>
              <a:t>合肥同步辐射装置中，弹性铰链形式狭缝已广泛应用，，狭缝</a:t>
            </a:r>
          </a:p>
          <a:p>
            <a:r>
              <a:rPr lang="zh-CN" altLang="en-US" sz="2000" dirty="0">
                <a:latin typeface="黑体" panose="02010609060101010101" pitchFamily="49" charset="-122"/>
                <a:ea typeface="黑体" panose="02010609060101010101" pitchFamily="49" charset="-122"/>
              </a:rPr>
              <a:t>的开启范围是</a:t>
            </a:r>
            <a:r>
              <a:rPr lang="en-US" altLang="zh-CN" sz="2000" dirty="0">
                <a:latin typeface="黑体" panose="02010609060101010101" pitchFamily="49" charset="-122"/>
                <a:ea typeface="黑体" panose="02010609060101010101" pitchFamily="49" charset="-122"/>
              </a:rPr>
              <a:t>0-1mm</a:t>
            </a:r>
            <a:r>
              <a:rPr lang="zh-CN" altLang="en-US" sz="2000" dirty="0">
                <a:latin typeface="黑体" panose="02010609060101010101" pitchFamily="49" charset="-122"/>
                <a:ea typeface="黑体" panose="02010609060101010101" pitchFamily="49" charset="-122"/>
              </a:rPr>
              <a:t>，连续可调，精度为</a:t>
            </a:r>
            <a:r>
              <a:rPr lang="en-US" altLang="zh-CN" sz="2000" dirty="0">
                <a:latin typeface="黑体" panose="02010609060101010101" pitchFamily="49" charset="-122"/>
                <a:ea typeface="黑体" panose="02010609060101010101" pitchFamily="49" charset="-122"/>
              </a:rPr>
              <a:t>5um</a:t>
            </a:r>
            <a:r>
              <a:rPr lang="zh-CN" altLang="en-US" sz="2000" dirty="0">
                <a:latin typeface="黑体" panose="02010609060101010101" pitchFamily="49" charset="-122"/>
                <a:ea typeface="黑体" panose="02010609060101010101" pitchFamily="49" charset="-122"/>
              </a:rPr>
              <a:t>，重复性</a:t>
            </a:r>
            <a:r>
              <a:rPr lang="en-US" altLang="zh-CN" sz="2000" dirty="0">
                <a:latin typeface="黑体" panose="02010609060101010101" pitchFamily="49" charset="-122"/>
                <a:ea typeface="黑体" panose="02010609060101010101" pitchFamily="49" charset="-122"/>
              </a:rPr>
              <a:t>5um</a:t>
            </a:r>
            <a:r>
              <a:rPr lang="zh-CN" altLang="zh-CN"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3073" name="Picture 1" descr="C:\Users\kang\AppData\Roaming\Tencent\Users\361447875\QQ\WinTemp\RichOle\3%N@YM(K87$[TX134V%V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489487"/>
            <a:ext cx="2546896" cy="255306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kang\AppData\Roaming\Tencent\Users\361447875\QQ\WinTemp\RichOle\6G}X~~AHU588){}_A2QD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468091"/>
            <a:ext cx="2871882" cy="380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84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3323987"/>
          </a:xfrm>
          <a:prstGeom prst="rect">
            <a:avLst/>
          </a:prstGeom>
          <a:noFill/>
        </p:spPr>
        <p:txBody>
          <a:bodyPr wrap="square" rtlCol="0">
            <a:spAutoFit/>
          </a:bodyPr>
          <a:lstStyle/>
          <a:p>
            <a:r>
              <a:rPr lang="zh-CN" altLang="en-US" sz="2000" dirty="0" smtClean="0"/>
              <a:t>    </a:t>
            </a:r>
            <a:r>
              <a:rPr lang="zh-CN" altLang="en-US" sz="2000" dirty="0">
                <a:latin typeface="黑体" panose="02010609060101010101" pitchFamily="49" charset="-122"/>
                <a:ea typeface="黑体" panose="02010609060101010101" pitchFamily="49" charset="-122"/>
              </a:rPr>
              <a:t>上海光源Ｘ射线干涉光刻（ＸＩＬ）光束线对狭缝精度的要求，提出了一种应用</a:t>
            </a:r>
            <a:r>
              <a:rPr lang="zh-CN" altLang="en-US" sz="2000" dirty="0" smtClean="0">
                <a:latin typeface="黑体" panose="02010609060101010101" pitchFamily="49" charset="-122"/>
                <a:ea typeface="黑体" panose="02010609060101010101" pitchFamily="49" charset="-122"/>
              </a:rPr>
              <a:t>于高真空</a:t>
            </a:r>
            <a:r>
              <a:rPr lang="zh-CN" altLang="en-US" sz="2000" dirty="0">
                <a:latin typeface="黑体" panose="02010609060101010101" pitchFamily="49" charset="-122"/>
                <a:ea typeface="黑体" panose="02010609060101010101" pitchFamily="49" charset="-122"/>
              </a:rPr>
              <a:t>的精密四刀狭缝机构及热缓释方案。上海光源ＸＩＬ光束线站对狭缝精度要求非常高，在－５～２５０</a:t>
            </a:r>
          </a:p>
          <a:p>
            <a:r>
              <a:rPr lang="en-US" altLang="zh-CN" sz="2000" dirty="0">
                <a:latin typeface="黑体" panose="02010609060101010101" pitchFamily="49" charset="-122"/>
                <a:ea typeface="黑体" panose="02010609060101010101" pitchFamily="49" charset="-122"/>
              </a:rPr>
              <a:t>μ</a:t>
            </a:r>
            <a:r>
              <a:rPr lang="zh-CN" altLang="en-US" sz="2000" dirty="0">
                <a:latin typeface="黑体" panose="02010609060101010101" pitchFamily="49" charset="-122"/>
                <a:ea typeface="黑体" panose="02010609060101010101" pitchFamily="49" charset="-122"/>
              </a:rPr>
              <a:t>ｍ连续可调，重复精度为２</a:t>
            </a:r>
            <a:r>
              <a:rPr lang="en-US" altLang="zh-CN" sz="2000" dirty="0">
                <a:latin typeface="黑体" panose="02010609060101010101" pitchFamily="49" charset="-122"/>
                <a:ea typeface="黑体" panose="02010609060101010101" pitchFamily="49" charset="-122"/>
              </a:rPr>
              <a:t>μ</a:t>
            </a:r>
            <a:r>
              <a:rPr lang="zh-CN" altLang="en-US" sz="2000" dirty="0">
                <a:latin typeface="黑体" panose="02010609060101010101" pitchFamily="49" charset="-122"/>
                <a:ea typeface="黑体" panose="02010609060101010101" pitchFamily="49" charset="-122"/>
              </a:rPr>
              <a:t>ｍ。</a:t>
            </a:r>
            <a:endParaRPr lang="en-US" altLang="zh-CN" sz="2000" dirty="0">
              <a:latin typeface="黑体" panose="02010609060101010101" pitchFamily="49" charset="-122"/>
              <a:ea typeface="黑体" panose="02010609060101010101" pitchFamily="49" charset="-122"/>
            </a:endParaRPr>
          </a:p>
          <a:p>
            <a:endParaRPr lang="en-US" altLang="zh-CN" sz="2000" dirty="0" smtClean="0"/>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4097" name="Picture 1" descr="C:\Users\kang\AppData\Roaming\Tencent\Users\361447875\QQ\WinTemp\RichOle\E$)K%6GI~[5Q7VJ[}4VVLX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36550"/>
            <a:ext cx="2357650" cy="345473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ang\AppData\Roaming\Tencent\Users\361447875\QQ\WinTemp\RichOle\}@~AMT$SKAH3BAH{T4_G9%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35" y="3142023"/>
            <a:ext cx="3512842" cy="304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87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4247317"/>
          </a:xfrm>
          <a:prstGeom prst="rect">
            <a:avLst/>
          </a:prstGeom>
          <a:noFill/>
        </p:spPr>
        <p:txBody>
          <a:bodyPr wrap="square" rtlCol="0">
            <a:spAutoFit/>
          </a:bodyPr>
          <a:lstStyle/>
          <a:p>
            <a:r>
              <a:rPr lang="zh-CN" altLang="en-US" sz="2000" dirty="0" smtClean="0"/>
              <a:t>    </a:t>
            </a:r>
            <a:r>
              <a:rPr lang="zh-CN" altLang="en-US" sz="2000" dirty="0">
                <a:latin typeface="黑体" panose="02010609060101010101" pitchFamily="49" charset="-122"/>
                <a:ea typeface="黑体" panose="02010609060101010101" pitchFamily="49" charset="-122"/>
              </a:rPr>
              <a:t>上述两种结构，</a:t>
            </a:r>
            <a:r>
              <a:rPr lang="zh-CN" altLang="zh-CN" sz="2000" dirty="0">
                <a:latin typeface="黑体" panose="02010609060101010101" pitchFamily="49" charset="-122"/>
                <a:ea typeface="黑体" panose="02010609060101010101" pitchFamily="49" charset="-122"/>
              </a:rPr>
              <a:t>缝宽调节范围小，不能实现大范围扫描和缝宽的实时变化，在不需要狭缝的时候不能退出束流管道</a:t>
            </a:r>
            <a:r>
              <a:rPr lang="zh-CN" altLang="en-US" sz="2000" dirty="0">
                <a:latin typeface="黑体" panose="02010609060101010101" pitchFamily="49" charset="-122"/>
                <a:ea typeface="黑体" panose="02010609060101010101" pitchFamily="49" charset="-122"/>
              </a:rPr>
              <a:t>。束流冷却功率小无法满足</a:t>
            </a:r>
            <a:r>
              <a:rPr lang="en-US" altLang="zh-CN" sz="2000" dirty="0">
                <a:latin typeface="黑体" panose="02010609060101010101" pitchFamily="49" charset="-122"/>
                <a:ea typeface="黑体" panose="02010609060101010101" pitchFamily="49" charset="-122"/>
              </a:rPr>
              <a:t>ADS</a:t>
            </a:r>
            <a:r>
              <a:rPr lang="zh-CN" altLang="en-US" sz="2000" dirty="0">
                <a:latin typeface="黑体" panose="02010609060101010101" pitchFamily="49" charset="-122"/>
                <a:ea typeface="黑体" panose="02010609060101010101" pitchFamily="49" charset="-122"/>
              </a:rPr>
              <a:t>强流束的要求。</a:t>
            </a:r>
            <a:endParaRPr lang="en-US" altLang="zh-CN" sz="2000" dirty="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r>
              <a:rPr lang="en-US" altLang="zh-CN" sz="2000" dirty="0">
                <a:latin typeface="黑体" panose="02010609060101010101" pitchFamily="49" charset="-122"/>
                <a:ea typeface="黑体" panose="02010609060101010101" pitchFamily="49" charset="-122"/>
              </a:rPr>
              <a:t>    </a:t>
            </a:r>
            <a:r>
              <a:rPr lang="zh-CN" altLang="zh-CN" sz="2000" dirty="0">
                <a:latin typeface="黑体" panose="02010609060101010101" pitchFamily="49" charset="-122"/>
                <a:ea typeface="黑体" panose="02010609060101010101" pitchFamily="49" charset="-122"/>
              </a:rPr>
              <a:t>针对设计要求，本文设计了一种精密水冷刮束器装置。该刮束器采用耐高温钽铜复合板作为刮束板，采用精密线性驱动装置和精密直线导轨，实现了两刮束板独立运动和刀口的精密开合。采用基于</a:t>
            </a:r>
            <a:r>
              <a:rPr lang="en-US" altLang="zh-CN" sz="2000" dirty="0">
                <a:latin typeface="黑体" panose="02010609060101010101" pitchFamily="49" charset="-122"/>
                <a:ea typeface="黑体" panose="02010609060101010101" pitchFamily="49" charset="-122"/>
              </a:rPr>
              <a:t>NI</a:t>
            </a:r>
            <a:r>
              <a:rPr lang="zh-CN" altLang="zh-CN" sz="2000" dirty="0">
                <a:latin typeface="黑体" panose="02010609060101010101" pitchFamily="49" charset="-122"/>
                <a:ea typeface="黑体" panose="02010609060101010101" pitchFamily="49" charset="-122"/>
              </a:rPr>
              <a:t>平台的伺服电机闭环控制系统，实现了刮束器的精密运动控制。</a:t>
            </a:r>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92411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3631763"/>
          </a:xfrm>
          <a:prstGeom prst="rect">
            <a:avLst/>
          </a:prstGeom>
          <a:noFill/>
        </p:spPr>
        <p:txBody>
          <a:bodyPr wrap="square" rtlCol="0">
            <a:spAutoFit/>
          </a:bodyPr>
          <a:lstStyle/>
          <a:p>
            <a:r>
              <a:rPr lang="en-US" altLang="zh-CN" sz="2000" dirty="0" smtClean="0"/>
              <a:t>    </a:t>
            </a:r>
            <a:r>
              <a:rPr lang="zh-CN" altLang="zh-CN" sz="2000" dirty="0" smtClean="0"/>
              <a:t>刮</a:t>
            </a:r>
            <a:r>
              <a:rPr lang="zh-CN" altLang="zh-CN" sz="2000" dirty="0"/>
              <a:t>束器的性能包括刀口的直线度、平行度和刀口运动的重复精度</a:t>
            </a:r>
            <a:r>
              <a:rPr lang="zh-CN" altLang="zh-CN" sz="2000" dirty="0" smtClean="0"/>
              <a:t>，以及</a:t>
            </a:r>
            <a:r>
              <a:rPr lang="zh-CN" altLang="zh-CN" sz="2000" dirty="0"/>
              <a:t>刮束板的耐热负载性能和精密控制。为满足实验对束流的要求，刮束器可在真空度为</a:t>
            </a:r>
            <a:r>
              <a:rPr lang="en-US" altLang="zh-CN" sz="2000" dirty="0"/>
              <a:t>1x10</a:t>
            </a:r>
            <a:r>
              <a:rPr lang="en-US" altLang="zh-CN" sz="2000" baseline="30000" dirty="0"/>
              <a:t>-8</a:t>
            </a:r>
            <a:r>
              <a:rPr lang="en-US" altLang="zh-CN" sz="2000" dirty="0"/>
              <a:t>pa</a:t>
            </a:r>
            <a:r>
              <a:rPr lang="zh-CN" altLang="zh-CN" sz="2000" dirty="0"/>
              <a:t>真空度下灵活运动。在</a:t>
            </a:r>
            <a:r>
              <a:rPr lang="en-US" altLang="zh-CN" sz="2000" dirty="0"/>
              <a:t>0-40mm</a:t>
            </a:r>
            <a:r>
              <a:rPr lang="zh-CN" altLang="zh-CN" sz="2000" dirty="0"/>
              <a:t>范围内开合，并且在缝宽一定的情况下，在束流管道中心正负</a:t>
            </a:r>
            <a:r>
              <a:rPr lang="en-US" altLang="zh-CN" sz="2000" dirty="0"/>
              <a:t>20mm</a:t>
            </a:r>
            <a:r>
              <a:rPr lang="zh-CN" altLang="zh-CN" sz="2000" dirty="0"/>
              <a:t>的范围内扫描，要求结构尽量简单、可靠，以保证良好的真空性能</a:t>
            </a:r>
            <a:r>
              <a:rPr lang="zh-CN" altLang="zh-CN" sz="2000" dirty="0" smtClean="0">
                <a:latin typeface="黑体" panose="02010609060101010101" pitchFamily="49" charset="-122"/>
                <a:ea typeface="黑体" panose="02010609060101010101" pitchFamily="49" charset="-122"/>
              </a:rPr>
              <a:t>。</a:t>
            </a:r>
            <a:endParaRPr lang="en-US" altLang="zh-CN" sz="2000" dirty="0" smtClean="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pic>
        <p:nvPicPr>
          <p:cNvPr id="6145" name="Picture 1" descr="C:\Users\kang\AppData\Roaming\Tencent\Users\361447875\QQ\WinTemp\RichOle\SLRK`90@_A0NDFWY9$Q)TAH.png"/>
          <p:cNvPicPr>
            <a:picLocks noChangeAspect="1" noChangeArrowheads="1"/>
          </p:cNvPicPr>
          <p:nvPr/>
        </p:nvPicPr>
        <p:blipFill rotWithShape="1">
          <a:blip r:embed="rId2">
            <a:extLst>
              <a:ext uri="{28A0092B-C50C-407E-A947-70E740481C1C}">
                <a14:useLocalDpi xmlns:a14="http://schemas.microsoft.com/office/drawing/2010/main" val="0"/>
              </a:ext>
            </a:extLst>
          </a:blip>
          <a:srcRect b="20771"/>
          <a:stretch/>
        </p:blipFill>
        <p:spPr bwMode="auto">
          <a:xfrm>
            <a:off x="2304478" y="3379324"/>
            <a:ext cx="4369284" cy="304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62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5786199"/>
          </a:xfrm>
          <a:prstGeom prst="rect">
            <a:avLst/>
          </a:prstGeom>
          <a:noFill/>
        </p:spPr>
        <p:txBody>
          <a:bodyPr wrap="square" rtlCol="0">
            <a:spAutoFit/>
          </a:bodyPr>
          <a:lstStyle/>
          <a:p>
            <a:r>
              <a:rPr lang="en-US" altLang="zh-CN" sz="2000" dirty="0" smtClean="0"/>
              <a:t>    </a:t>
            </a:r>
            <a:r>
              <a:rPr lang="zh-CN" altLang="zh-CN" sz="2000" dirty="0" smtClean="0"/>
              <a:t>在</a:t>
            </a:r>
            <a:r>
              <a:rPr lang="zh-CN" altLang="zh-CN" sz="2000" dirty="0"/>
              <a:t>设计刮束板的时候，</a:t>
            </a:r>
            <a:r>
              <a:rPr lang="en-US" altLang="zh-CN" sz="2000" dirty="0"/>
              <a:t>2.1mev</a:t>
            </a:r>
            <a:r>
              <a:rPr lang="zh-CN" altLang="zh-CN" sz="2000" dirty="0"/>
              <a:t>质子在钽中的射程为</a:t>
            </a:r>
            <a:r>
              <a:rPr lang="en-US" altLang="zh-CN" sz="2000" dirty="0"/>
              <a:t>18.78um</a:t>
            </a:r>
            <a:r>
              <a:rPr lang="zh-CN" altLang="zh-CN" sz="2000" dirty="0"/>
              <a:t>，流强为</a:t>
            </a:r>
            <a:r>
              <a:rPr lang="en-US" altLang="zh-CN" sz="2000" dirty="0"/>
              <a:t>10mA</a:t>
            </a:r>
            <a:r>
              <a:rPr lang="zh-CN" altLang="zh-CN" sz="2000" dirty="0"/>
              <a:t>，功率为</a:t>
            </a:r>
            <a:r>
              <a:rPr lang="en-US" altLang="zh-CN" sz="2000" dirty="0"/>
              <a:t>21kw</a:t>
            </a:r>
            <a:r>
              <a:rPr lang="zh-CN" altLang="zh-CN" sz="2000" dirty="0"/>
              <a:t>。考虑到束流辐射引起的很强的热负载会将金属熔化，选择的刮束板材料必须具有低的热膨胀系数和高的热导率。为此，本装置选择钽铜复合板作为刮束板，钽耐高温、膨胀系数小，导热系数大，对束流的吸收能力强，弹性模量小，钽的质地十分坚硬，可加塑性较钨好，硬度可以达到</a:t>
            </a:r>
            <a:r>
              <a:rPr lang="en-US" altLang="zh-CN" sz="2000" dirty="0"/>
              <a:t>6-6.5</a:t>
            </a:r>
            <a:r>
              <a:rPr lang="zh-CN" altLang="zh-CN" sz="2000" dirty="0"/>
              <a:t>。它的熔点高达</a:t>
            </a:r>
            <a:r>
              <a:rPr lang="en-US" altLang="zh-CN" sz="2000" dirty="0"/>
              <a:t>2996</a:t>
            </a:r>
            <a:r>
              <a:rPr lang="zh-CN" altLang="zh-CN" sz="2000" dirty="0"/>
              <a:t>℃，仅次于碳，钨，铼和锇，位居第五。铜具有很好的导电和导热性能，易于不锈钢之间进行异种金属间的焊接。</a:t>
            </a:r>
          </a:p>
          <a:p>
            <a:r>
              <a:rPr lang="en-US" altLang="zh-CN" sz="2000" dirty="0" smtClean="0"/>
              <a:t>    </a:t>
            </a:r>
            <a:r>
              <a:rPr lang="zh-CN" altLang="zh-CN" sz="2000" dirty="0" smtClean="0"/>
              <a:t>采用</a:t>
            </a:r>
            <a:r>
              <a:rPr lang="zh-CN" altLang="zh-CN" sz="2000" dirty="0"/>
              <a:t>耐高温的钽铜复合板，表层钽厚度为</a:t>
            </a:r>
            <a:r>
              <a:rPr lang="en-US" altLang="zh-CN" sz="2000" dirty="0"/>
              <a:t>4mm</a:t>
            </a:r>
            <a:r>
              <a:rPr lang="zh-CN" altLang="zh-CN" sz="2000" dirty="0"/>
              <a:t>。刮束器要求两刮束板刀口相互平行，在</a:t>
            </a:r>
            <a:r>
              <a:rPr lang="en-US" altLang="zh-CN" sz="2000" dirty="0"/>
              <a:t>0-40mm</a:t>
            </a:r>
            <a:r>
              <a:rPr lang="zh-CN" altLang="zh-CN" sz="2000" dirty="0"/>
              <a:t>范围内开合，并且在缝宽一定的情况下，在束流管道中心正负</a:t>
            </a:r>
            <a:r>
              <a:rPr lang="en-US" altLang="zh-CN" sz="2000" dirty="0"/>
              <a:t>20mm</a:t>
            </a:r>
            <a:r>
              <a:rPr lang="zh-CN" altLang="zh-CN" sz="2000" dirty="0"/>
              <a:t>的范围内扫描。重复精度不得差</a:t>
            </a:r>
            <a:r>
              <a:rPr lang="zh-CN" altLang="zh-CN" sz="2000" dirty="0" smtClean="0"/>
              <a:t>于</a:t>
            </a:r>
            <a:r>
              <a:rPr lang="en-US" altLang="zh-CN" sz="2000" dirty="0" smtClean="0"/>
              <a:t>0.005mm</a:t>
            </a:r>
            <a:r>
              <a:rPr lang="zh-CN" altLang="zh-CN" sz="2000" dirty="0"/>
              <a:t>。</a:t>
            </a:r>
          </a:p>
          <a:p>
            <a:endParaRPr lang="en-US" altLang="zh-CN" sz="2000" dirty="0">
              <a:latin typeface="黑体" panose="02010609060101010101" pitchFamily="49" charset="-122"/>
              <a:ea typeface="黑体" panose="02010609060101010101" pitchFamily="49" charset="-122"/>
            </a:endParaRPr>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62525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p:nvPr/>
        </p:nvSpPr>
        <p:spPr>
          <a:xfrm>
            <a:off x="458677" y="795929"/>
            <a:ext cx="7957415" cy="438582"/>
          </a:xfrm>
          <a:prstGeom prst="rect">
            <a:avLst/>
          </a:prstGeom>
          <a:noFill/>
        </p:spPr>
        <p:txBody>
          <a:bodyPr wrap="square" rtlCol="0" anchor="t">
            <a:spAutoFit/>
          </a:bodyPr>
          <a:lstStyle/>
          <a:p>
            <a:pPr>
              <a:lnSpc>
                <a:spcPct val="125000"/>
              </a:lnSpc>
              <a:spcAft>
                <a:spcPts val="600"/>
              </a:spcAft>
              <a:buClr>
                <a:srgbClr val="C00000"/>
              </a:buClr>
              <a:buFont typeface="Wingdings" panose="05000000000000000000" pitchFamily="2" charset="2"/>
              <a:buChar char="l"/>
            </a:pPr>
            <a:r>
              <a:rPr lang="zh-CN" altLang="zh-CN" sz="2000" b="1" spc="300" dirty="0">
                <a:solidFill>
                  <a:schemeClr val="tx2"/>
                </a:solidFill>
                <a:latin typeface="+mn-ea"/>
              </a:rPr>
              <a:t>刮束器装置设计</a:t>
            </a:r>
            <a:endParaRPr lang="zh-CN" altLang="en-US" sz="2000" b="1" dirty="0">
              <a:latin typeface="微软雅黑" panose="020B0503020204020204" pitchFamily="34" charset="-122"/>
              <a:ea typeface="微软雅黑" panose="020B0503020204020204" pitchFamily="34" charset="-122"/>
            </a:endParaRPr>
          </a:p>
        </p:txBody>
      </p:sp>
      <p:sp>
        <p:nvSpPr>
          <p:cNvPr id="3" name="圆角矩形 2"/>
          <p:cNvSpPr/>
          <p:nvPr/>
        </p:nvSpPr>
        <p:spPr bwMode="auto">
          <a:xfrm>
            <a:off x="468313" y="1304365"/>
            <a:ext cx="8233728" cy="5241577"/>
          </a:xfrm>
          <a:prstGeom prst="roundRect">
            <a:avLst>
              <a:gd name="adj" fmla="val 2472"/>
            </a:avLst>
          </a:prstGeom>
          <a:no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eaLnBrk="1" fontAlgn="auto" hangingPunct="1">
              <a:lnSpc>
                <a:spcPct val="150000"/>
              </a:lnSpc>
              <a:spcBef>
                <a:spcPts val="0"/>
              </a:spcBef>
              <a:spcAft>
                <a:spcPts val="0"/>
              </a:spcAft>
              <a:buClr>
                <a:prstClr val="white"/>
              </a:buClr>
              <a:buFontTx/>
              <a:buNone/>
              <a:defRPr/>
            </a:pPr>
            <a:r>
              <a:rPr lang="en-US" altLang="zh-CN" sz="1800" b="0" dirty="0">
                <a:solidFill>
                  <a:schemeClr val="accent1"/>
                </a:solidFill>
              </a:rPr>
              <a:t>        </a:t>
            </a:r>
            <a:endParaRPr lang="zh-CN" altLang="en-US" sz="1800" b="0" dirty="0">
              <a:solidFill>
                <a:schemeClr val="accent1"/>
              </a:solidFill>
            </a:endParaRPr>
          </a:p>
        </p:txBody>
      </p:sp>
      <p:sp>
        <p:nvSpPr>
          <p:cNvPr id="4" name="TextBox 3"/>
          <p:cNvSpPr txBox="1"/>
          <p:nvPr/>
        </p:nvSpPr>
        <p:spPr>
          <a:xfrm>
            <a:off x="597016" y="1578698"/>
            <a:ext cx="7784209" cy="4862870"/>
          </a:xfrm>
          <a:prstGeom prst="rect">
            <a:avLst/>
          </a:prstGeom>
          <a:noFill/>
        </p:spPr>
        <p:txBody>
          <a:bodyPr wrap="square" rtlCol="0">
            <a:spAutoFit/>
          </a:bodyPr>
          <a:lstStyle/>
          <a:p>
            <a:r>
              <a:rPr lang="zh-CN" altLang="zh-CN" sz="2000" dirty="0"/>
              <a:t>根据滚珠丝杠驱动扭矩计算电机功率。</a:t>
            </a:r>
          </a:p>
          <a:p>
            <a:r>
              <a:rPr lang="zh-CN" altLang="zh-CN" sz="2000" dirty="0"/>
              <a:t>电机的实际驱动扭矩：</a:t>
            </a:r>
            <a:r>
              <a:rPr lang="en-US" altLang="zh-CN" sz="2000" dirty="0"/>
              <a:t>T=(T1+T2)*e </a:t>
            </a:r>
            <a:r>
              <a:rPr lang="zh-CN" altLang="zh-CN" sz="2000" dirty="0"/>
              <a:t>，</a:t>
            </a:r>
          </a:p>
          <a:p>
            <a:r>
              <a:rPr lang="en-US" altLang="zh-CN" sz="2000" dirty="0"/>
              <a:t>T</a:t>
            </a:r>
            <a:r>
              <a:rPr lang="zh-CN" altLang="zh-CN" sz="2000" dirty="0"/>
              <a:t>：实际驱动扭矩；</a:t>
            </a:r>
            <a:r>
              <a:rPr lang="en-US" altLang="zh-CN" sz="2000" dirty="0"/>
              <a:t> T1</a:t>
            </a:r>
            <a:r>
              <a:rPr lang="zh-CN" altLang="zh-CN" sz="2000" dirty="0"/>
              <a:t>：等速时的扭矩；</a:t>
            </a:r>
            <a:r>
              <a:rPr lang="en-US" altLang="zh-CN" sz="2000" dirty="0"/>
              <a:t> T2</a:t>
            </a:r>
            <a:r>
              <a:rPr lang="zh-CN" altLang="zh-CN" sz="2000" dirty="0"/>
              <a:t>：加速时的扭矩；</a:t>
            </a:r>
            <a:r>
              <a:rPr lang="en-US" altLang="zh-CN" sz="2000" dirty="0"/>
              <a:t> e</a:t>
            </a:r>
            <a:r>
              <a:rPr lang="zh-CN" altLang="zh-CN" sz="2000" dirty="0"/>
              <a:t>：裕量系数。</a:t>
            </a:r>
          </a:p>
          <a:p>
            <a:r>
              <a:rPr lang="zh-CN" altLang="zh-CN" sz="2000" dirty="0"/>
              <a:t>等速时的驱动扭矩：</a:t>
            </a:r>
            <a:r>
              <a:rPr lang="en-US" altLang="zh-CN" sz="2000" dirty="0"/>
              <a:t>T1=</a:t>
            </a:r>
            <a:r>
              <a:rPr lang="zh-CN" altLang="zh-CN" sz="2000" dirty="0"/>
              <a:t>（</a:t>
            </a:r>
            <a:r>
              <a:rPr lang="en-US" altLang="zh-CN" sz="2000" dirty="0"/>
              <a:t>Fa*I</a:t>
            </a:r>
            <a:r>
              <a:rPr lang="zh-CN" altLang="zh-CN" sz="2000" dirty="0"/>
              <a:t>）</a:t>
            </a:r>
            <a:r>
              <a:rPr lang="en-US" altLang="zh-CN" sz="2000" dirty="0"/>
              <a:t>/</a:t>
            </a:r>
            <a:r>
              <a:rPr lang="zh-CN" altLang="zh-CN" sz="2000" dirty="0"/>
              <a:t>（</a:t>
            </a:r>
            <a:r>
              <a:rPr lang="en-US" altLang="zh-CN" sz="2000" dirty="0"/>
              <a:t>2*3.14*n1</a:t>
            </a:r>
            <a:r>
              <a:rPr lang="zh-CN" altLang="zh-CN" sz="2000" dirty="0"/>
              <a:t>），</a:t>
            </a:r>
            <a:r>
              <a:rPr lang="en-US" altLang="zh-CN" sz="2000" dirty="0"/>
              <a:t>T1</a:t>
            </a:r>
            <a:r>
              <a:rPr lang="zh-CN" altLang="zh-CN" sz="2000" dirty="0"/>
              <a:t>：等速驱动扭矩</a:t>
            </a:r>
            <a:r>
              <a:rPr lang="en-US" altLang="zh-CN" sz="2000" dirty="0"/>
              <a:t>kgf.mm</a:t>
            </a:r>
            <a:r>
              <a:rPr lang="zh-CN" altLang="zh-CN" sz="2000" dirty="0"/>
              <a:t>；</a:t>
            </a:r>
          </a:p>
          <a:p>
            <a:r>
              <a:rPr lang="en-US" altLang="zh-CN" sz="2000" dirty="0"/>
              <a:t>Fa</a:t>
            </a:r>
            <a:r>
              <a:rPr lang="zh-CN" altLang="zh-CN" sz="2000" dirty="0"/>
              <a:t>：轴向负载；</a:t>
            </a:r>
          </a:p>
          <a:p>
            <a:r>
              <a:rPr lang="en-US" altLang="zh-CN" sz="2000" dirty="0"/>
              <a:t>Fa=F+</a:t>
            </a:r>
            <a:r>
              <a:rPr lang="zh-CN" altLang="zh-CN" sz="2000" dirty="0"/>
              <a:t>μ</a:t>
            </a:r>
            <a:r>
              <a:rPr lang="en-US" altLang="zh-CN" sz="2000" dirty="0"/>
              <a:t>mg</a:t>
            </a:r>
            <a:r>
              <a:rPr lang="zh-CN" altLang="zh-CN" sz="2000" dirty="0"/>
              <a:t>，</a:t>
            </a:r>
            <a:r>
              <a:rPr lang="en-US" altLang="zh-CN" sz="2000" dirty="0"/>
              <a:t> F</a:t>
            </a:r>
            <a:r>
              <a:rPr lang="zh-CN" altLang="zh-CN" sz="2000" dirty="0"/>
              <a:t>：丝杠的轴向切削力</a:t>
            </a:r>
            <a:r>
              <a:rPr lang="en-US" altLang="zh-CN" sz="2000" dirty="0"/>
              <a:t>N</a:t>
            </a:r>
            <a:r>
              <a:rPr lang="zh-CN" altLang="zh-CN" sz="2000" dirty="0"/>
              <a:t>，μ：导向件综合摩擦系数，</a:t>
            </a:r>
            <a:r>
              <a:rPr lang="en-US" altLang="zh-CN" sz="2000" dirty="0"/>
              <a:t>m</a:t>
            </a:r>
            <a:r>
              <a:rPr lang="zh-CN" altLang="zh-CN" sz="2000" dirty="0"/>
              <a:t>：移动物体重量</a:t>
            </a:r>
            <a:r>
              <a:rPr lang="en-US" altLang="zh-CN" sz="2000" dirty="0"/>
              <a:t>(</a:t>
            </a:r>
            <a:r>
              <a:rPr lang="zh-CN" altLang="zh-CN" sz="2000" dirty="0"/>
              <a:t>工作台</a:t>
            </a:r>
            <a:r>
              <a:rPr lang="en-US" altLang="zh-CN" sz="2000" dirty="0"/>
              <a:t>+</a:t>
            </a:r>
            <a:r>
              <a:rPr lang="zh-CN" altLang="zh-CN" sz="2000" dirty="0"/>
              <a:t>工件</a:t>
            </a:r>
            <a:r>
              <a:rPr lang="en-US" altLang="zh-CN" sz="2000" dirty="0"/>
              <a:t>)kg</a:t>
            </a:r>
            <a:r>
              <a:rPr lang="zh-CN" altLang="zh-CN" sz="2000" dirty="0"/>
              <a:t>，</a:t>
            </a:r>
            <a:r>
              <a:rPr lang="en-US" altLang="zh-CN" sz="2000" dirty="0"/>
              <a:t>g:9.8 </a:t>
            </a:r>
            <a:r>
              <a:rPr lang="zh-CN" altLang="zh-CN" sz="2000" dirty="0"/>
              <a:t>；</a:t>
            </a:r>
          </a:p>
          <a:p>
            <a:r>
              <a:rPr lang="en-US" altLang="zh-CN" sz="2000" dirty="0"/>
              <a:t>I</a:t>
            </a:r>
            <a:r>
              <a:rPr lang="zh-CN" altLang="zh-CN" sz="2000" dirty="0"/>
              <a:t>：丝杠导程</a:t>
            </a:r>
            <a:r>
              <a:rPr lang="en-US" altLang="zh-CN" sz="2000" dirty="0"/>
              <a:t>mm</a:t>
            </a:r>
            <a:r>
              <a:rPr lang="zh-CN" altLang="zh-CN" sz="2000" dirty="0"/>
              <a:t>；</a:t>
            </a:r>
          </a:p>
          <a:p>
            <a:endParaRPr lang="en-US" altLang="zh-CN" sz="2000" dirty="0" smtClean="0"/>
          </a:p>
          <a:p>
            <a:pPr>
              <a:lnSpc>
                <a:spcPct val="150000"/>
              </a:lnSpc>
            </a:pPr>
            <a:endParaRPr lang="zh-CN" altLang="en-US" sz="2000" dirty="0">
              <a:sym typeface="黑体" pitchFamily="49" charset="-122"/>
            </a:endParaRPr>
          </a:p>
          <a:p>
            <a:pPr>
              <a:lnSpc>
                <a:spcPct val="150000"/>
              </a:lnSpc>
            </a:pPr>
            <a:endParaRPr lang="zh-CN" altLang="en-US" sz="2000" dirty="0"/>
          </a:p>
          <a:p>
            <a:pPr>
              <a:lnSpc>
                <a:spcPct val="150000"/>
              </a:lnSpc>
            </a:pPr>
            <a:endParaRPr lang="zh-CN" altLang="en-US"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50773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100000">
              <a:srgbClr val="006699"/>
            </a:gs>
            <a:gs pos="52000">
              <a:srgbClr val="006699"/>
            </a:gs>
            <a:gs pos="25000">
              <a:srgbClr val="006699"/>
            </a:gs>
            <a:gs pos="0">
              <a:srgbClr val="006699">
                <a:alpha val="65000"/>
              </a:srgbClr>
            </a:gs>
          </a:gsLst>
          <a:path path="circle">
            <a:fillToRect t="100000" r="100000"/>
          </a:path>
          <a:tileRect l="-100000" b="-100000"/>
        </a:gradFill>
        <a:ln>
          <a:noFill/>
        </a:ln>
      </a:spPr>
      <a:bodyPr vert="horz" wrap="square" lIns="91440" tIns="45720" rIns="91440" bIns="45720" numCol="1" rtlCol="0" anchor="t" anchorCtr="0" compatLnSpc="1"/>
      <a:lstStyle>
        <a:defPPr marL="0" marR="0" indent="0" algn="l" defTabSz="914400" rtl="0" eaLnBrk="0" fontAlgn="base" latinLnBrk="0" hangingPunct="0">
          <a:lnSpc>
            <a:spcPct val="180000"/>
          </a:lnSpc>
          <a:spcBef>
            <a:spcPct val="0"/>
          </a:spcBef>
          <a:spcAft>
            <a:spcPct val="0"/>
          </a:spcAft>
          <a:buClr>
            <a:schemeClr val="tx1"/>
          </a:buClr>
          <a:buSzTx/>
          <a:buFont typeface="Wingdings" charset="0"/>
          <a:buNone/>
          <a:defRPr kumimoji="0" sz="2000" b="1" i="0" u="none" strike="noStrike" cap="none" normalizeH="0" baseline="0">
            <a:ln>
              <a:noFill/>
            </a:ln>
            <a:solidFill>
              <a:srgbClr val="000000"/>
            </a:solidFill>
            <a:effectLst/>
            <a:latin typeface="Arial" charset="0"/>
            <a:ea typeface="楷体_GB2312" charset="0"/>
            <a:cs typeface="Arial" charset="0"/>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6235</TotalTime>
  <Words>2560</Words>
  <Application>Microsoft Office PowerPoint</Application>
  <PresentationFormat>全屏显示(4:3)</PresentationFormat>
  <Paragraphs>140</Paragraphs>
  <Slides>23</Slides>
  <Notes>6</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Linux</dc:creator>
  <cp:lastModifiedBy>kang</cp:lastModifiedBy>
  <cp:revision>103</cp:revision>
  <dcterms:created xsi:type="dcterms:W3CDTF">2016-12-07T08:09:26Z</dcterms:created>
  <dcterms:modified xsi:type="dcterms:W3CDTF">2017-06-22T08:11:55Z</dcterms:modified>
</cp:coreProperties>
</file>