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256" r:id="rId2"/>
    <p:sldId id="327" r:id="rId3"/>
    <p:sldId id="329" r:id="rId4"/>
    <p:sldId id="358" r:id="rId5"/>
    <p:sldId id="356" r:id="rId6"/>
    <p:sldId id="347" r:id="rId7"/>
    <p:sldId id="349" r:id="rId8"/>
    <p:sldId id="350" r:id="rId9"/>
    <p:sldId id="354" r:id="rId10"/>
    <p:sldId id="355" r:id="rId11"/>
    <p:sldId id="351" r:id="rId12"/>
    <p:sldId id="365" r:id="rId13"/>
    <p:sldId id="361" r:id="rId14"/>
    <p:sldId id="362" r:id="rId15"/>
    <p:sldId id="360" r:id="rId16"/>
    <p:sldId id="370" r:id="rId17"/>
    <p:sldId id="364" r:id="rId18"/>
    <p:sldId id="369" r:id="rId19"/>
    <p:sldId id="366" r:id="rId20"/>
    <p:sldId id="345" r:id="rId21"/>
    <p:sldId id="310" r:id="rId22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243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87" d="100"/>
          <a:sy n="8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76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CN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zh-CN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CN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CC8A20F7-EA79-44BF-AC99-F0D890A6CAC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4686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zh-CN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2C655A0-50AB-46C5-B2CD-BE6B5D6F2D3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03845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E1908-3827-43CB-83A7-1110FE3FF4F7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782453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00FF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10244" name="Picture 4" descr="Untitled-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0800"/>
            <a:ext cx="609600" cy="4016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Shi,Jingyan/CC/IHEP  </a:t>
            </a:r>
            <a:fld id="{E8CCBDB1-1B31-4FCD-A360-7A40FCA33555}" type="datetime1">
              <a:rPr lang="zh-CN" altLang="en-US"/>
              <a:pPr/>
              <a:t>2017/7/5</a:t>
            </a:fld>
            <a:r>
              <a:rPr lang="en-US" altLang="zh-CN"/>
              <a:t> - </a:t>
            </a:r>
            <a:fld id="{CD54BF25-0F22-4AEE-A1DD-F877681A2EA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62750" y="304800"/>
            <a:ext cx="2152650" cy="5867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305550" cy="5867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Shi,Jingyan/CC/IHEP  </a:t>
            </a:r>
            <a:fld id="{E8CCBDB1-1B31-4FCD-A360-7A40FCA33555}" type="datetime1">
              <a:rPr lang="zh-CN" altLang="en-US"/>
              <a:pPr/>
              <a:t>2017/7/5</a:t>
            </a:fld>
            <a:r>
              <a:rPr lang="en-US" altLang="zh-CN"/>
              <a:t> - </a:t>
            </a:r>
            <a:fld id="{A01BCC66-0FBC-4930-993D-E568A79674B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9700" y="304800"/>
            <a:ext cx="6324600" cy="685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610600" cy="4953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3276600" y="6553200"/>
            <a:ext cx="5867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Shi,Jingyan/CC/IHEP  </a:t>
            </a:r>
            <a:fld id="{E8CCBDB1-1B31-4FCD-A360-7A40FCA33555}" type="datetime1">
              <a:rPr lang="zh-CN" altLang="en-US"/>
              <a:pPr/>
              <a:t>2017/7/5</a:t>
            </a:fld>
            <a:r>
              <a:rPr lang="en-US" altLang="zh-CN"/>
              <a:t> - </a:t>
            </a:r>
            <a:fld id="{BE242EE5-803D-4982-BA0E-09989B97E4A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zh-CN" altLang="en-US" dirty="0" smtClean="0"/>
              <a:t>单击此处母版标题样编辑式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CUI Tao/CC/IHEP  </a:t>
            </a:r>
            <a:fld id="{E8CCBDB1-1B31-4FCD-A360-7A40FCA33555}" type="datetime1">
              <a:rPr lang="zh-CN" altLang="en-US" smtClean="0"/>
              <a:pPr/>
              <a:t>2017/7/5</a:t>
            </a:fld>
            <a:r>
              <a:rPr lang="en-US" altLang="zh-CN" dirty="0" smtClean="0"/>
              <a:t> - </a:t>
            </a:r>
            <a:fld id="{ADE102C1-CBF5-4A82-8AA8-7F939797F2F0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Shi,Jingyan/CC/IHEP  </a:t>
            </a:r>
            <a:fld id="{E8CCBDB1-1B31-4FCD-A360-7A40FCA33555}" type="datetime1">
              <a:rPr lang="zh-CN" altLang="en-US"/>
              <a:pPr/>
              <a:t>2017/7/5</a:t>
            </a:fld>
            <a:r>
              <a:rPr lang="en-US" altLang="zh-CN"/>
              <a:t> - </a:t>
            </a:r>
            <a:fld id="{6AD8EE06-4929-4839-9CA1-40B7F8B80B3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2291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2291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Shi,Jingyan/CC/IHEP  </a:t>
            </a:r>
            <a:fld id="{E8CCBDB1-1B31-4FCD-A360-7A40FCA33555}" type="datetime1">
              <a:rPr lang="zh-CN" altLang="en-US"/>
              <a:pPr/>
              <a:t>2017/7/5</a:t>
            </a:fld>
            <a:r>
              <a:rPr lang="en-US" altLang="zh-CN"/>
              <a:t> - </a:t>
            </a:r>
            <a:fld id="{EDA33339-CC96-4605-82FD-728D9D9369E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Shi,Jingyan/CC/IHEP  </a:t>
            </a:r>
            <a:fld id="{E8CCBDB1-1B31-4FCD-A360-7A40FCA33555}" type="datetime1">
              <a:rPr lang="zh-CN" altLang="en-US"/>
              <a:pPr/>
              <a:t>2017/7/5</a:t>
            </a:fld>
            <a:r>
              <a:rPr lang="en-US" altLang="zh-CN"/>
              <a:t> - </a:t>
            </a:r>
            <a:fld id="{D0895616-82CA-4F55-873A-36DDD727542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Shi,Jingyan/CC/IHEP  </a:t>
            </a:r>
            <a:fld id="{E8CCBDB1-1B31-4FCD-A360-7A40FCA33555}" type="datetime1">
              <a:rPr lang="zh-CN" altLang="en-US"/>
              <a:pPr/>
              <a:t>2017/7/5</a:t>
            </a:fld>
            <a:r>
              <a:rPr lang="en-US" altLang="zh-CN"/>
              <a:t> - </a:t>
            </a:r>
            <a:fld id="{1B1F48FD-195F-463F-B7B8-35305EF265D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Shi,Jingyan/CC/IHEP  </a:t>
            </a:r>
            <a:fld id="{E8CCBDB1-1B31-4FCD-A360-7A40FCA33555}" type="datetime1">
              <a:rPr lang="zh-CN" altLang="en-US"/>
              <a:pPr/>
              <a:t>2017/7/5</a:t>
            </a:fld>
            <a:r>
              <a:rPr lang="en-US" altLang="zh-CN"/>
              <a:t> - </a:t>
            </a:r>
            <a:fld id="{D13A136E-0574-4B6F-819B-E80734A1CB7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Shi,Jingyan/CC/IHEP  </a:t>
            </a:r>
            <a:fld id="{E8CCBDB1-1B31-4FCD-A360-7A40FCA33555}" type="datetime1">
              <a:rPr lang="zh-CN" altLang="en-US"/>
              <a:pPr/>
              <a:t>2017/7/5</a:t>
            </a:fld>
            <a:r>
              <a:rPr lang="en-US" altLang="zh-CN"/>
              <a:t> - </a:t>
            </a:r>
            <a:fld id="{6ECF6316-7352-47FA-8861-9558B5B4629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Shi,Jingyan/CC/IHEP  </a:t>
            </a:r>
            <a:fld id="{E8CCBDB1-1B31-4FCD-A360-7A40FCA33555}" type="datetime1">
              <a:rPr lang="zh-CN" altLang="en-US"/>
              <a:pPr/>
              <a:t>2017/7/5</a:t>
            </a:fld>
            <a:r>
              <a:rPr lang="en-US" altLang="zh-CN"/>
              <a:t> - </a:t>
            </a:r>
            <a:fld id="{D74C4D27-FC7D-4E8E-B16F-5C08C9D583F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243DF4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304800"/>
            <a:ext cx="632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标题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正文第一级标题</a:t>
            </a:r>
          </a:p>
          <a:p>
            <a:pPr lvl="1"/>
            <a:r>
              <a:rPr lang="zh-CN" altLang="en-US" smtClean="0"/>
              <a:t>正文第二级标题</a:t>
            </a:r>
          </a:p>
          <a:p>
            <a:pPr lvl="2"/>
            <a:r>
              <a:rPr lang="zh-CN" altLang="en-US" smtClean="0"/>
              <a:t>正文第三级标题</a:t>
            </a:r>
          </a:p>
          <a:p>
            <a:pPr lvl="1"/>
            <a:endParaRPr lang="en-US" altLang="zh-CN" smtClean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5532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Shi,Jingyan/CC/IHEP  </a:t>
            </a:r>
            <a:fld id="{E8CCBDB1-1B31-4FCD-A360-7A40FCA33555}" type="datetime1">
              <a:rPr lang="zh-CN" altLang="en-US"/>
              <a:pPr/>
              <a:t>2017/7/5</a:t>
            </a:fld>
            <a:r>
              <a:rPr lang="en-US" altLang="zh-CN"/>
              <a:t> - </a:t>
            </a:r>
            <a:fld id="{E83C1EF6-0E1B-4B1E-AEFC-026293ECB6F2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9223" name="Picture 7" descr="Untitled-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456363"/>
            <a:ext cx="609600" cy="401637"/>
          </a:xfrm>
          <a:prstGeom prst="rect">
            <a:avLst/>
          </a:prstGeom>
          <a:noFill/>
        </p:spPr>
      </p:pic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152400"/>
            <a:ext cx="76200" cy="838200"/>
          </a:xfrm>
          <a:prstGeom prst="rect">
            <a:avLst/>
          </a:prstGeom>
          <a:solidFill>
            <a:srgbClr val="243DF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1219200"/>
            <a:ext cx="76200" cy="838200"/>
          </a:xfrm>
          <a:prstGeom prst="rect">
            <a:avLst/>
          </a:prstGeom>
          <a:solidFill>
            <a:srgbClr val="243DF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幼圆" pitchFamily="49" charset="-122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幼圆" pitchFamily="49" charset="-122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幼圆" pitchFamily="49" charset="-122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幼圆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幼圆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幼圆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幼圆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幼圆" pitchFamily="49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ECAE14"/>
        </a:buClr>
        <a:buSzPct val="11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066"/>
        </a:buClr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80000"/>
        <a:buFont typeface="Wingdings" pitchFamily="2" charset="2"/>
        <a:buChar char="§"/>
        <a:defRPr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itchFamily="34" charset="0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4876800"/>
            <a:ext cx="6400800" cy="9144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r>
              <a:rPr lang="zh-CN" altLang="en-US" sz="1800" dirty="0" smtClean="0"/>
              <a:t>崔涛、程耀</a:t>
            </a:r>
            <a:r>
              <a:rPr lang="zh-CN" altLang="en-US" sz="1800" dirty="0"/>
              <a:t>东</a:t>
            </a:r>
            <a:endParaRPr lang="en-US" altLang="zh-CN" sz="1800" dirty="0" smtClean="0"/>
          </a:p>
          <a:p>
            <a:pPr marL="0" indent="0" algn="ctr">
              <a:buFontTx/>
              <a:buNone/>
            </a:pPr>
            <a:r>
              <a:rPr lang="en-US" altLang="zh-CN" sz="1800" dirty="0" smtClean="0"/>
              <a:t>2017</a:t>
            </a:r>
            <a:r>
              <a:rPr lang="zh-CN" altLang="en-US" sz="1800" dirty="0" smtClean="0"/>
              <a:t>年</a:t>
            </a:r>
            <a:r>
              <a:rPr lang="en-US" altLang="zh-CN" sz="1800" dirty="0" smtClean="0"/>
              <a:t>07</a:t>
            </a:r>
            <a:r>
              <a:rPr lang="zh-CN" altLang="en-US" sz="1800" dirty="0" smtClean="0"/>
              <a:t>月</a:t>
            </a:r>
            <a:r>
              <a:rPr lang="en-US" altLang="zh-CN" sz="1800" dirty="0" smtClean="0"/>
              <a:t>05</a:t>
            </a:r>
            <a:r>
              <a:rPr lang="zh-CN" altLang="en-US" sz="1800" dirty="0" smtClean="0"/>
              <a:t>日</a:t>
            </a:r>
            <a:endParaRPr lang="zh-CN" altLang="en-US" sz="1800" dirty="0"/>
          </a:p>
          <a:p>
            <a:pPr marL="0" indent="0" algn="ctr">
              <a:buFontTx/>
              <a:buNone/>
            </a:pPr>
            <a:endParaRPr lang="en-US" altLang="zh-CN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9600" y="609600"/>
            <a:ext cx="7924800" cy="9906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9pPr>
          </a:lstStyle>
          <a:p>
            <a:pPr algn="l"/>
            <a:r>
              <a:rPr lang="zh-CN" altLang="en-US" sz="1800" kern="0" dirty="0" smtClean="0"/>
              <a:t>第十</a:t>
            </a:r>
            <a:r>
              <a:rPr lang="zh-CN" altLang="en-US" sz="1800" kern="0" dirty="0"/>
              <a:t>八</a:t>
            </a:r>
            <a:r>
              <a:rPr lang="zh-CN" altLang="en-US" sz="1800" kern="0" dirty="0" smtClean="0"/>
              <a:t>届全国科学计算与</a:t>
            </a:r>
            <a:r>
              <a:rPr lang="zh-CN" altLang="en-US" sz="1800" kern="0" dirty="0"/>
              <a:t>信息化</a:t>
            </a:r>
            <a:r>
              <a:rPr lang="zh-CN" altLang="en-US" sz="1800" kern="0" dirty="0" smtClean="0"/>
              <a:t>会议</a:t>
            </a:r>
            <a:r>
              <a:rPr lang="en-US" altLang="zh-CN" sz="2800" kern="0" dirty="0" smtClean="0"/>
              <a:t/>
            </a:r>
            <a:br>
              <a:rPr lang="en-US" altLang="zh-CN" sz="2800" kern="0" dirty="0" smtClean="0"/>
            </a:br>
            <a:r>
              <a:rPr lang="en-US" altLang="zh-CN" sz="2800" kern="0" dirty="0" smtClean="0"/>
              <a:t/>
            </a:r>
            <a:br>
              <a:rPr lang="en-US" altLang="zh-CN" sz="2800" kern="0" dirty="0" smtClean="0"/>
            </a:br>
            <a:r>
              <a:rPr lang="en-US" altLang="zh-CN" sz="3600" kern="0" dirty="0" smtClean="0"/>
              <a:t/>
            </a:r>
            <a:br>
              <a:rPr lang="en-US" altLang="zh-CN" sz="3600" kern="0" dirty="0" smtClean="0"/>
            </a:br>
            <a:endParaRPr lang="zh-CN" altLang="en-US" sz="360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2300606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虚拟计算中的虚拟机调度与控制研究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 bwMode="auto">
          <a:xfrm>
            <a:off x="502624" y="5194996"/>
            <a:ext cx="8022351" cy="90100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  <a:alpha val="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484124" y="990600"/>
            <a:ext cx="3196676" cy="5257800"/>
          </a:xfrm>
          <a:prstGeom prst="rect">
            <a:avLst/>
          </a:prstGeom>
          <a:pattFill prst="pct30">
            <a:fgClr>
              <a:srgbClr val="00B050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3276600" y="1980547"/>
            <a:ext cx="2863302" cy="4267853"/>
          </a:xfrm>
          <a:prstGeom prst="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6114126" y="762000"/>
            <a:ext cx="2707856" cy="5486400"/>
          </a:xfrm>
          <a:prstGeom prst="rect">
            <a:avLst/>
          </a:prstGeom>
          <a:pattFill prst="pct25">
            <a:fgClr>
              <a:srgbClr val="FFFF00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CUI Tao/CC/IHEP  </a:t>
            </a:r>
            <a:fld id="{E8CCBDB1-1B31-4FCD-A360-7A40FCA33555}" type="datetime1">
              <a:rPr lang="zh-CN" altLang="en-US" smtClean="0"/>
              <a:pPr/>
              <a:t>2017/7/5</a:t>
            </a:fld>
            <a:r>
              <a:rPr lang="en-US" altLang="zh-CN" smtClean="0"/>
              <a:t> - </a:t>
            </a:r>
            <a:fld id="{ADE102C1-CBF5-4A82-8AA8-7F939797F2F0}" type="slidenum">
              <a:rPr lang="en-US" altLang="zh-CN" smtClean="0"/>
              <a:pPr/>
              <a:t>10</a:t>
            </a:fld>
            <a:endParaRPr lang="en-US" altLang="zh-CN" dirty="0"/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228600" y="2286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9pPr>
          </a:lstStyle>
          <a:p>
            <a:pPr algn="l"/>
            <a:r>
              <a:rPr lang="zh-CN" altLang="en-US" sz="2400" dirty="0" smtClean="0"/>
              <a:t>虚拟机</a:t>
            </a:r>
            <a:r>
              <a:rPr lang="zh-CN" altLang="en-US" sz="2400" dirty="0"/>
              <a:t>调度与</a:t>
            </a:r>
            <a:r>
              <a:rPr lang="zh-CN" altLang="en-US" sz="2400" dirty="0" smtClean="0"/>
              <a:t>控制的系统架构</a:t>
            </a:r>
            <a:endParaRPr lang="zh-CN" altLang="en-US" sz="2400" kern="0" dirty="0"/>
          </a:p>
        </p:txBody>
      </p:sp>
      <p:sp>
        <p:nvSpPr>
          <p:cNvPr id="11" name="文本框 41"/>
          <p:cNvSpPr txBox="1"/>
          <p:nvPr/>
        </p:nvSpPr>
        <p:spPr>
          <a:xfrm>
            <a:off x="7534078" y="2732818"/>
            <a:ext cx="1287904" cy="33855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VM Quota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22170" y="1829031"/>
            <a:ext cx="1287904" cy="39659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 smtClean="0">
                <a:solidFill>
                  <a:schemeClr val="bg1">
                    <a:lumMod val="75000"/>
                  </a:schemeClr>
                </a:solidFill>
              </a:rPr>
              <a:t>VCondor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617840" y="2674682"/>
            <a:ext cx="2380243" cy="163061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5000">
                <a:schemeClr val="accent2">
                  <a:lumMod val="48000"/>
                  <a:lumOff val="52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1" name="文本框 61"/>
          <p:cNvSpPr txBox="1"/>
          <p:nvPr/>
        </p:nvSpPr>
        <p:spPr>
          <a:xfrm>
            <a:off x="7509186" y="214273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75000"/>
                  </a:schemeClr>
                </a:solidFill>
              </a:rPr>
              <a:t>配额查询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文本框 62"/>
          <p:cNvSpPr txBox="1"/>
          <p:nvPr/>
        </p:nvSpPr>
        <p:spPr>
          <a:xfrm>
            <a:off x="640078" y="5447908"/>
            <a:ext cx="97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VM Pool</a:t>
            </a:r>
            <a:endParaRPr lang="zh-CN" altLang="en-US" dirty="0"/>
          </a:p>
        </p:txBody>
      </p:sp>
      <p:sp>
        <p:nvSpPr>
          <p:cNvPr id="24" name="文本框 68"/>
          <p:cNvSpPr txBox="1"/>
          <p:nvPr/>
        </p:nvSpPr>
        <p:spPr>
          <a:xfrm>
            <a:off x="6399797" y="3335040"/>
            <a:ext cx="813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VM</a:t>
            </a:r>
            <a:r>
              <a:rPr lang="zh-CN" altLang="en-US" sz="1400" dirty="0" smtClean="0"/>
              <a:t>调度</a:t>
            </a:r>
            <a:endParaRPr lang="zh-CN" altLang="en-US" sz="1400" dirty="0"/>
          </a:p>
        </p:txBody>
      </p:sp>
      <p:sp>
        <p:nvSpPr>
          <p:cNvPr id="25" name="矩形 24"/>
          <p:cNvSpPr/>
          <p:nvPr/>
        </p:nvSpPr>
        <p:spPr>
          <a:xfrm>
            <a:off x="7498986" y="3433247"/>
            <a:ext cx="923213" cy="49844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5000">
                <a:schemeClr val="accent2">
                  <a:lumMod val="48000"/>
                  <a:lumOff val="52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Image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Mngt</a:t>
            </a:r>
            <a:r>
              <a:rPr lang="en-US" altLang="zh-CN" sz="16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7" name="文本框 68"/>
          <p:cNvSpPr txBox="1"/>
          <p:nvPr/>
        </p:nvSpPr>
        <p:spPr>
          <a:xfrm>
            <a:off x="5974333" y="434924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推</a:t>
            </a:r>
            <a:r>
              <a:rPr lang="zh-CN" altLang="en-US" sz="1400" dirty="0" smtClean="0"/>
              <a:t>送</a:t>
            </a:r>
            <a:r>
              <a:rPr lang="en-US" altLang="zh-CN" sz="1400" dirty="0" smtClean="0"/>
              <a:t>VM</a:t>
            </a:r>
          </a:p>
          <a:p>
            <a:r>
              <a:rPr lang="zh-CN" altLang="en-US" sz="1400" dirty="0" smtClean="0"/>
              <a:t>资源状况</a:t>
            </a:r>
            <a:endParaRPr lang="zh-CN" altLang="en-US" sz="1400" dirty="0"/>
          </a:p>
        </p:txBody>
      </p:sp>
      <p:cxnSp>
        <p:nvCxnSpPr>
          <p:cNvPr id="28" name="曲线连接符 27"/>
          <p:cNvCxnSpPr>
            <a:stCxn id="12" idx="2"/>
            <a:endCxn id="32" idx="0"/>
          </p:cNvCxnSpPr>
          <p:nvPr/>
        </p:nvCxnSpPr>
        <p:spPr>
          <a:xfrm rot="16200000" flipH="1">
            <a:off x="5355641" y="3636105"/>
            <a:ext cx="3019874" cy="198912"/>
          </a:xfrm>
          <a:prstGeom prst="curvedConnector3">
            <a:avLst>
              <a:gd name="adj1" fmla="val 50000"/>
            </a:avLst>
          </a:prstGeom>
          <a:ln w="22225" cmpd="sng"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曲线连接符 28"/>
          <p:cNvCxnSpPr>
            <a:stCxn id="12" idx="3"/>
            <a:endCxn id="11" idx="0"/>
          </p:cNvCxnSpPr>
          <p:nvPr/>
        </p:nvCxnSpPr>
        <p:spPr>
          <a:xfrm>
            <a:off x="7410074" y="2027328"/>
            <a:ext cx="767956" cy="705490"/>
          </a:xfrm>
          <a:prstGeom prst="curvedConnector2">
            <a:avLst/>
          </a:prstGeom>
          <a:ln w="22225" cmpd="sng"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6114126" y="5245498"/>
            <a:ext cx="1701816" cy="774152"/>
            <a:chOff x="6554938" y="5245498"/>
            <a:chExt cx="1701816" cy="774152"/>
          </a:xfrm>
        </p:grpSpPr>
        <p:sp>
          <p:nvSpPr>
            <p:cNvPr id="32" name="圆角矩形 31"/>
            <p:cNvSpPr/>
            <p:nvPr/>
          </p:nvSpPr>
          <p:spPr bwMode="auto">
            <a:xfrm>
              <a:off x="6554938" y="5245498"/>
              <a:ext cx="1701816" cy="774152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rPr>
                <a:t>Openstack</a:t>
              </a:r>
              <a:endPara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3" name="剪去同侧角的矩形 32"/>
            <p:cNvSpPr/>
            <p:nvPr/>
          </p:nvSpPr>
          <p:spPr bwMode="auto">
            <a:xfrm>
              <a:off x="6685388" y="5297143"/>
              <a:ext cx="731183" cy="192381"/>
            </a:xfrm>
            <a:prstGeom prst="snip2Same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rPr>
                <a:t>NetDB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cxnSp>
        <p:nvCxnSpPr>
          <p:cNvPr id="35" name="曲线连接符 34"/>
          <p:cNvCxnSpPr>
            <a:stCxn id="75" idx="3"/>
            <a:endCxn id="33" idx="3"/>
          </p:cNvCxnSpPr>
          <p:nvPr/>
        </p:nvCxnSpPr>
        <p:spPr>
          <a:xfrm>
            <a:off x="5390179" y="3473000"/>
            <a:ext cx="1219989" cy="1824143"/>
          </a:xfrm>
          <a:prstGeom prst="curvedConnector2">
            <a:avLst/>
          </a:prstGeom>
          <a:ln w="22225" cmpd="sng">
            <a:solidFill>
              <a:srgbClr val="00B050"/>
            </a:solidFill>
            <a:headEnd type="triangl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3134782" y="5498570"/>
            <a:ext cx="2471842" cy="321266"/>
            <a:chOff x="3575594" y="5498570"/>
            <a:chExt cx="2471842" cy="321266"/>
          </a:xfrm>
          <a:solidFill>
            <a:schemeClr val="accent1"/>
          </a:solidFill>
        </p:grpSpPr>
        <p:sp>
          <p:nvSpPr>
            <p:cNvPr id="38" name="矩形 37"/>
            <p:cNvSpPr/>
            <p:nvPr/>
          </p:nvSpPr>
          <p:spPr>
            <a:xfrm>
              <a:off x="5547534" y="5498570"/>
              <a:ext cx="499902" cy="31653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VM</a:t>
              </a:r>
            </a:p>
            <a:p>
              <a:pPr algn="ctr"/>
              <a:r>
                <a:rPr lang="en-US" altLang="zh-CN" sz="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Agent</a:t>
              </a:r>
              <a:endParaRPr lang="zh-CN" altLang="en-US" sz="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4784212" y="5503305"/>
              <a:ext cx="545640" cy="31653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VM</a:t>
              </a:r>
            </a:p>
            <a:p>
              <a:pPr algn="ctr"/>
              <a:r>
                <a:rPr lang="en-US" altLang="zh-CN" sz="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Agent</a:t>
              </a:r>
              <a:endParaRPr lang="zh-CN" altLang="en-US" sz="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3575594" y="5503303"/>
              <a:ext cx="522818" cy="31653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VM</a:t>
              </a:r>
            </a:p>
            <a:p>
              <a:pPr algn="ctr"/>
              <a:r>
                <a:rPr lang="en-US" altLang="zh-CN" sz="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Agent</a:t>
              </a:r>
              <a:endParaRPr lang="zh-CN" altLang="en-US" sz="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 bwMode="auto">
            <a:xfrm>
              <a:off x="4264927" y="5644817"/>
              <a:ext cx="443085" cy="0"/>
            </a:xfrm>
            <a:prstGeom prst="line">
              <a:avLst/>
            </a:prstGeom>
            <a:grpFill/>
            <a:ln w="222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2" name="文本框 68"/>
          <p:cNvSpPr txBox="1"/>
          <p:nvPr/>
        </p:nvSpPr>
        <p:spPr>
          <a:xfrm>
            <a:off x="4137617" y="4685792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获取控制信息</a:t>
            </a:r>
            <a:endParaRPr lang="en-US" altLang="zh-CN" sz="1400" dirty="0" smtClean="0"/>
          </a:p>
        </p:txBody>
      </p:sp>
      <p:cxnSp>
        <p:nvCxnSpPr>
          <p:cNvPr id="48" name="曲线连接符 47"/>
          <p:cNvCxnSpPr>
            <a:stCxn id="89" idx="3"/>
            <a:endCxn id="12" idx="1"/>
          </p:cNvCxnSpPr>
          <p:nvPr/>
        </p:nvCxnSpPr>
        <p:spPr>
          <a:xfrm>
            <a:off x="3657600" y="1549547"/>
            <a:ext cx="2464570" cy="477781"/>
          </a:xfrm>
          <a:prstGeom prst="curvedConnector3">
            <a:avLst>
              <a:gd name="adj1" fmla="val 50000"/>
            </a:avLst>
          </a:prstGeom>
          <a:ln w="22225" cmpd="sng">
            <a:solidFill>
              <a:schemeClr val="tx2">
                <a:lumMod val="40000"/>
                <a:lumOff val="60000"/>
              </a:schemeClr>
            </a:solidFill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68"/>
          <p:cNvSpPr txBox="1"/>
          <p:nvPr/>
        </p:nvSpPr>
        <p:spPr>
          <a:xfrm>
            <a:off x="5313695" y="149540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75000"/>
                  </a:schemeClr>
                </a:solidFill>
              </a:rPr>
              <a:t>作业查询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0" name="曲线连接符 49"/>
          <p:cNvCxnSpPr>
            <a:stCxn id="32" idx="0"/>
            <a:endCxn id="25" idx="1"/>
          </p:cNvCxnSpPr>
          <p:nvPr/>
        </p:nvCxnSpPr>
        <p:spPr>
          <a:xfrm rot="5400000" flipH="1" flipV="1">
            <a:off x="6450496" y="4197008"/>
            <a:ext cx="1563029" cy="533952"/>
          </a:xfrm>
          <a:prstGeom prst="curvedConnector2">
            <a:avLst/>
          </a:prstGeom>
          <a:ln w="22225" cmpd="sng">
            <a:solidFill>
              <a:schemeClr val="tx2">
                <a:lumMod val="40000"/>
                <a:lumOff val="60000"/>
              </a:schemeClr>
            </a:solidFill>
            <a:headEnd type="triangl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图片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742" y="3107208"/>
            <a:ext cx="1164437" cy="731583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174" y="2538512"/>
            <a:ext cx="1047499" cy="459839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752" y="4063646"/>
            <a:ext cx="1047499" cy="459839"/>
          </a:xfrm>
          <a:prstGeom prst="rect">
            <a:avLst/>
          </a:prstGeom>
        </p:spPr>
      </p:pic>
      <p:sp>
        <p:nvSpPr>
          <p:cNvPr id="78" name="文本框 68"/>
          <p:cNvSpPr txBox="1"/>
          <p:nvPr/>
        </p:nvSpPr>
        <p:spPr>
          <a:xfrm>
            <a:off x="4795040" y="198054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VM</a:t>
            </a:r>
            <a:r>
              <a:rPr lang="zh-CN" altLang="en-US" sz="1400" dirty="0" smtClean="0"/>
              <a:t>调度</a:t>
            </a:r>
            <a:endParaRPr lang="en-US" altLang="zh-CN" sz="1400" dirty="0" smtClean="0"/>
          </a:p>
          <a:p>
            <a:r>
              <a:rPr lang="zh-CN" altLang="en-US" sz="1400" dirty="0" smtClean="0"/>
              <a:t>资源查询</a:t>
            </a:r>
            <a:endParaRPr lang="zh-CN" altLang="en-US" sz="1400" dirty="0"/>
          </a:p>
        </p:txBody>
      </p:sp>
      <p:cxnSp>
        <p:nvCxnSpPr>
          <p:cNvPr id="43" name="直接箭头连接符 42"/>
          <p:cNvCxnSpPr>
            <a:endCxn id="40" idx="0"/>
          </p:cNvCxnSpPr>
          <p:nvPr/>
        </p:nvCxnSpPr>
        <p:spPr bwMode="auto">
          <a:xfrm flipH="1">
            <a:off x="3396191" y="4414154"/>
            <a:ext cx="1389851" cy="1089149"/>
          </a:xfrm>
          <a:prstGeom prst="straightConnector1">
            <a:avLst/>
          </a:prstGeom>
          <a:solidFill>
            <a:srgbClr val="FFFF00"/>
          </a:solidFill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直接箭头连接符 43"/>
          <p:cNvCxnSpPr>
            <a:endCxn id="39" idx="0"/>
          </p:cNvCxnSpPr>
          <p:nvPr/>
        </p:nvCxnSpPr>
        <p:spPr bwMode="auto">
          <a:xfrm flipH="1">
            <a:off x="4616220" y="4424087"/>
            <a:ext cx="185913" cy="1079218"/>
          </a:xfrm>
          <a:prstGeom prst="straightConnector1">
            <a:avLst/>
          </a:prstGeom>
          <a:solidFill>
            <a:srgbClr val="FFFF00"/>
          </a:solidFill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直接箭头连接符 44"/>
          <p:cNvCxnSpPr>
            <a:endCxn id="38" idx="0"/>
          </p:cNvCxnSpPr>
          <p:nvPr/>
        </p:nvCxnSpPr>
        <p:spPr bwMode="auto">
          <a:xfrm>
            <a:off x="4832569" y="4385071"/>
            <a:ext cx="524104" cy="1113499"/>
          </a:xfrm>
          <a:prstGeom prst="straightConnector1">
            <a:avLst/>
          </a:prstGeom>
          <a:solidFill>
            <a:srgbClr val="FFFF00"/>
          </a:solidFill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曲线连接符 22"/>
          <p:cNvCxnSpPr>
            <a:stCxn id="12" idx="1"/>
            <a:endCxn id="76" idx="0"/>
          </p:cNvCxnSpPr>
          <p:nvPr/>
        </p:nvCxnSpPr>
        <p:spPr>
          <a:xfrm rot="10800000" flipV="1">
            <a:off x="4832924" y="2027328"/>
            <a:ext cx="1289246" cy="511184"/>
          </a:xfrm>
          <a:prstGeom prst="curvedConnector2">
            <a:avLst/>
          </a:prstGeom>
          <a:ln w="22225" cmpd="sng">
            <a:solidFill>
              <a:schemeClr val="tx2">
                <a:lumMod val="40000"/>
                <a:lumOff val="60000"/>
              </a:schemeClr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文本框 68"/>
          <p:cNvSpPr txBox="1"/>
          <p:nvPr/>
        </p:nvSpPr>
        <p:spPr>
          <a:xfrm>
            <a:off x="3518514" y="2381305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VMctrl</a:t>
            </a:r>
            <a:endParaRPr lang="zh-CN" altLang="en-US" dirty="0"/>
          </a:p>
        </p:txBody>
      </p:sp>
      <p:sp>
        <p:nvSpPr>
          <p:cNvPr id="88" name="圆角矩形 87"/>
          <p:cNvSpPr/>
          <p:nvPr/>
        </p:nvSpPr>
        <p:spPr>
          <a:xfrm>
            <a:off x="717703" y="1364459"/>
            <a:ext cx="1339697" cy="369349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b="0" dirty="0" smtClean="0">
                <a:solidFill>
                  <a:schemeClr val="tx1"/>
                </a:solidFill>
              </a:rPr>
              <a:t>NMS/Ganglia</a:t>
            </a:r>
            <a:endParaRPr lang="zh-CN" altLang="en-US" sz="1400" b="0" dirty="0">
              <a:solidFill>
                <a:schemeClr val="tx1"/>
              </a:solidFill>
            </a:endParaRPr>
          </a:p>
        </p:txBody>
      </p:sp>
      <p:sp>
        <p:nvSpPr>
          <p:cNvPr id="89" name="圆角矩形 88"/>
          <p:cNvSpPr/>
          <p:nvPr/>
        </p:nvSpPr>
        <p:spPr>
          <a:xfrm>
            <a:off x="2317903" y="1359537"/>
            <a:ext cx="1339697" cy="38002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b="0" dirty="0" err="1" smtClean="0">
                <a:solidFill>
                  <a:schemeClr val="tx1"/>
                </a:solidFill>
              </a:rPr>
              <a:t>HTCondor</a:t>
            </a:r>
            <a:endParaRPr lang="zh-CN" altLang="en-US" sz="1400" b="0" dirty="0">
              <a:solidFill>
                <a:schemeClr val="tx1"/>
              </a:solidFill>
            </a:endParaRPr>
          </a:p>
        </p:txBody>
      </p:sp>
      <p:sp>
        <p:nvSpPr>
          <p:cNvPr id="94" name="上下箭头 93"/>
          <p:cNvSpPr/>
          <p:nvPr/>
        </p:nvSpPr>
        <p:spPr bwMode="auto">
          <a:xfrm>
            <a:off x="1319714" y="2130072"/>
            <a:ext cx="1700254" cy="2573621"/>
          </a:xfrm>
          <a:prstGeom prst="upDownArrow">
            <a:avLst/>
          </a:prstGeom>
          <a:gradFill flip="none" rotWithShape="1">
            <a:gsLst>
              <a:gs pos="23000">
                <a:schemeClr val="accent1">
                  <a:alpha val="71000"/>
                  <a:lumMod val="46000"/>
                  <a:lumOff val="54000"/>
                </a:schemeClr>
              </a:gs>
              <a:gs pos="8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30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  <a:softEdge rad="381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作业调度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="0" dirty="0" smtClean="0"/>
              <a:t>VM</a:t>
            </a:r>
            <a:r>
              <a:rPr lang="zh-CN" altLang="en-US" sz="1600" b="0" dirty="0" smtClean="0"/>
              <a:t>监视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2153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Shi,Jingyan/CC/IHEP  </a:t>
            </a:r>
            <a:fld id="{E8CCBDB1-1B31-4FCD-A360-7A40FCA33555}" type="datetime1">
              <a:rPr lang="zh-CN" altLang="en-US" smtClean="0"/>
              <a:pPr/>
              <a:t>2017/7/5</a:t>
            </a:fld>
            <a:r>
              <a:rPr lang="en-US" altLang="zh-CN" smtClean="0"/>
              <a:t> - </a:t>
            </a:r>
            <a:fld id="{D13A136E-0574-4B6F-819B-E80734A1CB7D}" type="slidenum">
              <a:rPr lang="en-US" altLang="zh-CN" smtClean="0"/>
              <a:pPr/>
              <a:t>11</a:t>
            </a:fld>
            <a:endParaRPr lang="en-US" altLang="zh-CN"/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228600" y="2286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9pPr>
          </a:lstStyle>
          <a:p>
            <a:pPr marL="400050" algn="l"/>
            <a:endParaRPr lang="zh-CN" altLang="en-US" sz="2400" kern="0" dirty="0">
              <a:effectLst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381000" y="3810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9pPr>
          </a:lstStyle>
          <a:p>
            <a:pPr algn="l"/>
            <a:r>
              <a:rPr lang="zh-CN" altLang="en-US" sz="2400" kern="0" dirty="0" smtClean="0"/>
              <a:t>数据库及</a:t>
            </a:r>
            <a:r>
              <a:rPr lang="en-US" altLang="zh-CN" sz="2400" kern="0" dirty="0" err="1" smtClean="0"/>
              <a:t>VMCtrl</a:t>
            </a:r>
            <a:r>
              <a:rPr lang="zh-CN" altLang="en-US" sz="2400" kern="0" dirty="0" smtClean="0"/>
              <a:t>服务</a:t>
            </a:r>
            <a:endParaRPr lang="zh-CN" altLang="en-US" sz="2400" kern="0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228600" y="12954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CAE14"/>
              </a:buClr>
              <a:buSzPct val="110000"/>
              <a:buChar char="•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Char char="§"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9pPr>
          </a:lstStyle>
          <a:p>
            <a:pPr marL="800100" lvl="1"/>
            <a:endParaRPr lang="en-US" altLang="zh-CN" sz="1800" b="0" kern="0" dirty="0" smtClean="0">
              <a:effectLst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381000" y="14478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CAE14"/>
              </a:buClr>
              <a:buSzPct val="110000"/>
              <a:buChar char="•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Char char="§"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9pPr>
          </a:lstStyle>
          <a:p>
            <a:pPr marL="400050"/>
            <a:endParaRPr lang="en-US" altLang="zh-CN" sz="2400" b="0" kern="0" dirty="0" smtClean="0">
              <a:effectLst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391886" y="12192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CAE14"/>
              </a:buClr>
              <a:buSzPct val="110000"/>
              <a:buChar char="•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Char char="§"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9pPr>
          </a:lstStyle>
          <a:p>
            <a:pPr marL="400050"/>
            <a:r>
              <a:rPr lang="zh-CN" altLang="en-US" sz="2000" b="0" kern="0" dirty="0">
                <a:effectLst/>
              </a:rPr>
              <a:t>基于数据库的控制机制</a:t>
            </a:r>
            <a:endParaRPr lang="en-US" altLang="zh-CN" sz="2000" b="0" kern="0" dirty="0">
              <a:effectLst/>
            </a:endParaRPr>
          </a:p>
          <a:p>
            <a:pPr lvl="1"/>
            <a:r>
              <a:rPr lang="zh-CN" altLang="en-US" sz="1800" b="0" kern="0" dirty="0" smtClean="0">
                <a:effectLst/>
              </a:rPr>
              <a:t>基于</a:t>
            </a:r>
            <a:r>
              <a:rPr lang="zh-CN" altLang="en-US" sz="1800" b="0" kern="0" dirty="0">
                <a:effectLst/>
              </a:rPr>
              <a:t>数据库表项实现控制状态发布和执行</a:t>
            </a:r>
            <a:endParaRPr lang="en-US" altLang="zh-CN" sz="1000" b="0" kern="0" dirty="0">
              <a:effectLst/>
            </a:endParaRPr>
          </a:p>
          <a:p>
            <a:pPr lvl="2"/>
            <a:r>
              <a:rPr lang="zh-CN" altLang="en-US" sz="1600" b="0" kern="0" dirty="0">
                <a:effectLst/>
              </a:rPr>
              <a:t>通过</a:t>
            </a:r>
            <a:r>
              <a:rPr lang="en-US" altLang="zh-CN" sz="1600" b="0" kern="0" dirty="0">
                <a:effectLst/>
              </a:rPr>
              <a:t>WEI API</a:t>
            </a:r>
            <a:r>
              <a:rPr lang="zh-CN" altLang="en-US" sz="1600" b="0" kern="0" dirty="0">
                <a:effectLst/>
              </a:rPr>
              <a:t>写入控制命令</a:t>
            </a:r>
            <a:endParaRPr lang="en-US" altLang="zh-CN" sz="1600" b="0" kern="0" dirty="0">
              <a:effectLst/>
            </a:endParaRPr>
          </a:p>
          <a:p>
            <a:pPr lvl="2"/>
            <a:r>
              <a:rPr lang="zh-CN" altLang="en-US" sz="1600" b="0" kern="0" dirty="0">
                <a:effectLst/>
              </a:rPr>
              <a:t>通过</a:t>
            </a:r>
            <a:r>
              <a:rPr lang="en-US" altLang="zh-CN" sz="1600" b="0" kern="0" dirty="0">
                <a:effectLst/>
              </a:rPr>
              <a:t>WEI API + </a:t>
            </a:r>
            <a:r>
              <a:rPr lang="en-US" altLang="zh-CN" sz="1600" b="0" kern="0" dirty="0" err="1">
                <a:effectLst/>
              </a:rPr>
              <a:t>Scirpt</a:t>
            </a:r>
            <a:r>
              <a:rPr lang="zh-CN" altLang="en-US" sz="1600" b="0" kern="0" dirty="0">
                <a:effectLst/>
              </a:rPr>
              <a:t>负责执行</a:t>
            </a:r>
            <a:r>
              <a:rPr lang="zh-CN" altLang="en-US" sz="1600" b="0" kern="0" dirty="0" smtClean="0">
                <a:effectLst/>
              </a:rPr>
              <a:t>控制指令</a:t>
            </a:r>
            <a:endParaRPr lang="en-US" altLang="zh-CN" sz="400" b="0" kern="0" dirty="0" smtClean="0">
              <a:effectLst/>
            </a:endParaRPr>
          </a:p>
          <a:p>
            <a:pPr lvl="1"/>
            <a:r>
              <a:rPr lang="zh-CN" altLang="en-US" sz="1800" b="0" kern="0" dirty="0" smtClean="0">
                <a:effectLst/>
              </a:rPr>
              <a:t>基于时间</a:t>
            </a:r>
            <a:r>
              <a:rPr lang="zh-CN" altLang="en-US" sz="1800" b="0" kern="0" dirty="0">
                <a:effectLst/>
              </a:rPr>
              <a:t>戳实现虚拟机有效性控制</a:t>
            </a:r>
            <a:endParaRPr lang="en-US" altLang="zh-CN" sz="2400" b="0" kern="0" dirty="0">
              <a:effectLst/>
            </a:endParaRPr>
          </a:p>
          <a:p>
            <a:pPr lvl="2"/>
            <a:r>
              <a:rPr lang="zh-CN" altLang="en-US" sz="1600" b="0" kern="0" dirty="0" smtClean="0">
                <a:effectLst/>
              </a:rPr>
              <a:t>基于</a:t>
            </a:r>
            <a:r>
              <a:rPr lang="en-US" altLang="zh-CN" sz="1600" b="0" kern="0" dirty="0" err="1" smtClean="0">
                <a:effectLst/>
              </a:rPr>
              <a:t>VMS+VMCtrl</a:t>
            </a:r>
            <a:r>
              <a:rPr lang="zh-CN" altLang="en-US" sz="1600" b="0" kern="0" dirty="0" smtClean="0">
                <a:effectLst/>
              </a:rPr>
              <a:t>表项联合实现</a:t>
            </a:r>
            <a:r>
              <a:rPr lang="zh-CN" altLang="en-US" sz="1600" b="0" kern="0" dirty="0">
                <a:effectLst/>
              </a:rPr>
              <a:t>指令有效性控制</a:t>
            </a:r>
            <a:endParaRPr lang="en-US" altLang="zh-CN" sz="1600" b="0" kern="0" dirty="0">
              <a:effectLst/>
            </a:endParaRPr>
          </a:p>
          <a:p>
            <a:pPr marL="514350" lvl="1" indent="0">
              <a:buNone/>
            </a:pPr>
            <a:r>
              <a:rPr lang="en-US" altLang="zh-CN" sz="1800" b="0" kern="0" dirty="0">
                <a:effectLst/>
              </a:rPr>
              <a:t>	</a:t>
            </a:r>
            <a:endParaRPr lang="en-US" altLang="zh-CN" sz="1600" b="0" kern="0" dirty="0">
              <a:effectLst/>
            </a:endParaRPr>
          </a:p>
          <a:p>
            <a:pPr marL="400050"/>
            <a:r>
              <a:rPr lang="zh-CN" altLang="en-US" sz="2000" b="0" kern="0" dirty="0" smtClean="0">
                <a:effectLst/>
              </a:rPr>
              <a:t>组件的组成</a:t>
            </a:r>
            <a:endParaRPr lang="en-US" altLang="zh-CN" sz="1200" b="0" kern="0" dirty="0">
              <a:effectLst/>
            </a:endParaRPr>
          </a:p>
          <a:p>
            <a:pPr marL="800100" lvl="1"/>
            <a:r>
              <a:rPr lang="zh-CN" altLang="en-US" sz="1800" b="0" kern="0" dirty="0" smtClean="0">
                <a:effectLst/>
              </a:rPr>
              <a:t>数据库</a:t>
            </a:r>
            <a:r>
              <a:rPr lang="en-US" altLang="zh-CN" sz="1800" b="0" kern="0" dirty="0" smtClean="0">
                <a:effectLst/>
              </a:rPr>
              <a:t>		</a:t>
            </a:r>
          </a:p>
          <a:p>
            <a:pPr marL="514350" lvl="1" indent="0">
              <a:buNone/>
            </a:pPr>
            <a:r>
              <a:rPr lang="en-US" altLang="zh-CN" sz="1800" b="0" kern="0" dirty="0">
                <a:effectLst/>
              </a:rPr>
              <a:t>	</a:t>
            </a:r>
            <a:r>
              <a:rPr lang="en-US" altLang="zh-CN" sz="1800" b="0" kern="0" dirty="0" err="1" smtClean="0">
                <a:effectLst/>
              </a:rPr>
              <a:t>vmctrl</a:t>
            </a:r>
            <a:r>
              <a:rPr lang="zh-CN" altLang="en-US" sz="1800" b="0" kern="0" dirty="0" smtClean="0">
                <a:effectLst/>
              </a:rPr>
              <a:t>表</a:t>
            </a:r>
            <a:r>
              <a:rPr lang="en-US" altLang="zh-CN" sz="1800" b="0" kern="0" dirty="0" smtClean="0">
                <a:effectLst/>
              </a:rPr>
              <a:t>	</a:t>
            </a:r>
            <a:r>
              <a:rPr lang="zh-CN" altLang="en-US" sz="1800" b="0" kern="0" dirty="0" smtClean="0">
                <a:effectLst/>
              </a:rPr>
              <a:t>虚拟机控制命令及关键服务状态机</a:t>
            </a:r>
            <a:endParaRPr lang="en-US" altLang="zh-CN" sz="1800" b="0" kern="0" dirty="0" smtClean="0">
              <a:effectLst/>
            </a:endParaRPr>
          </a:p>
          <a:p>
            <a:pPr marL="514350" lvl="1" indent="0">
              <a:buNone/>
            </a:pPr>
            <a:r>
              <a:rPr lang="en-US" altLang="zh-CN" sz="1800" b="0" kern="0" dirty="0">
                <a:effectLst/>
              </a:rPr>
              <a:t>	</a:t>
            </a:r>
            <a:r>
              <a:rPr lang="en-US" altLang="zh-CN" sz="1800" b="0" kern="0" dirty="0" err="1" smtClean="0">
                <a:effectLst/>
              </a:rPr>
              <a:t>vms</a:t>
            </a:r>
            <a:r>
              <a:rPr lang="zh-CN" altLang="en-US" sz="1800" b="0" kern="0" dirty="0" smtClean="0">
                <a:effectLst/>
              </a:rPr>
              <a:t>表</a:t>
            </a:r>
            <a:r>
              <a:rPr lang="en-US" altLang="zh-CN" sz="1800" b="0" kern="0" dirty="0" smtClean="0">
                <a:effectLst/>
              </a:rPr>
              <a:t>		</a:t>
            </a:r>
            <a:r>
              <a:rPr lang="zh-CN" altLang="en-US" sz="1800" b="0" kern="0" dirty="0" smtClean="0">
                <a:effectLst/>
              </a:rPr>
              <a:t>虚拟机所属站点、运行状态及时间戳</a:t>
            </a:r>
            <a:endParaRPr lang="en-US" altLang="zh-CN" sz="1800" b="0" kern="0" dirty="0" smtClean="0">
              <a:effectLst/>
            </a:endParaRPr>
          </a:p>
          <a:p>
            <a:pPr marL="800100" lvl="1"/>
            <a:r>
              <a:rPr lang="en-US" altLang="zh-CN" sz="1800" b="0" kern="0" dirty="0" smtClean="0">
                <a:effectLst/>
              </a:rPr>
              <a:t>WEB API 	</a:t>
            </a:r>
            <a:r>
              <a:rPr lang="en-US" altLang="zh-CN" sz="1800" b="0" kern="0" dirty="0" err="1" smtClean="0">
                <a:effectLst/>
              </a:rPr>
              <a:t>php</a:t>
            </a:r>
            <a:r>
              <a:rPr lang="zh-CN" altLang="en-US" sz="1800" b="0" kern="0" dirty="0" smtClean="0">
                <a:effectLst/>
              </a:rPr>
              <a:t>开发，实现数据的输入输出</a:t>
            </a:r>
            <a:endParaRPr lang="en-US" altLang="zh-CN" sz="1800" b="0" kern="0" dirty="0" smtClean="0">
              <a:effectLst/>
            </a:endParaRPr>
          </a:p>
          <a:p>
            <a:pPr marL="800100" lvl="1"/>
            <a:r>
              <a:rPr lang="en-US" altLang="zh-CN" sz="1800" b="0" kern="0" dirty="0" smtClean="0">
                <a:effectLst/>
              </a:rPr>
              <a:t>Linux Script	</a:t>
            </a:r>
            <a:r>
              <a:rPr lang="zh-CN" altLang="en-US" sz="1800" b="0" kern="0" dirty="0" smtClean="0">
                <a:effectLst/>
              </a:rPr>
              <a:t>服务器执行，</a:t>
            </a:r>
            <a:r>
              <a:rPr lang="en-US" altLang="zh-CN" sz="1800" b="0" kern="0" dirty="0" err="1" smtClean="0">
                <a:effectLst/>
              </a:rPr>
              <a:t>crontab</a:t>
            </a:r>
            <a:r>
              <a:rPr lang="en-US" altLang="zh-CN" sz="1800" b="0" kern="0" dirty="0" smtClean="0">
                <a:effectLst/>
              </a:rPr>
              <a:t> </a:t>
            </a:r>
            <a:r>
              <a:rPr lang="zh-CN" altLang="en-US" sz="1800" b="0" kern="0" dirty="0" smtClean="0">
                <a:effectLst/>
              </a:rPr>
              <a:t>定时执行</a:t>
            </a:r>
            <a:endParaRPr lang="en-US" altLang="zh-CN" sz="1800" b="0" kern="0" dirty="0" smtClean="0">
              <a:effectLst/>
            </a:endParaRPr>
          </a:p>
          <a:p>
            <a:pPr marL="800100" lvl="1"/>
            <a:r>
              <a:rPr lang="en-US" altLang="zh-CN" sz="1800" b="0" kern="0" dirty="0" smtClean="0">
                <a:effectLst/>
              </a:rPr>
              <a:t>Linux Script	</a:t>
            </a:r>
            <a:r>
              <a:rPr lang="zh-CN" altLang="en-US" sz="1800" b="0" kern="0" dirty="0" smtClean="0">
                <a:effectLst/>
              </a:rPr>
              <a:t>虚拟机执行，</a:t>
            </a:r>
            <a:r>
              <a:rPr lang="en-US" altLang="zh-CN" sz="1800" b="0" kern="0" dirty="0" err="1" smtClean="0">
                <a:effectLst/>
              </a:rPr>
              <a:t>crontab</a:t>
            </a:r>
            <a:r>
              <a:rPr lang="en-US" altLang="zh-CN" sz="1800" b="0" kern="0" dirty="0" smtClean="0">
                <a:effectLst/>
              </a:rPr>
              <a:t> </a:t>
            </a:r>
            <a:r>
              <a:rPr lang="zh-CN" altLang="en-US" sz="1800" b="0" kern="0" dirty="0">
                <a:effectLst/>
              </a:rPr>
              <a:t>定时</a:t>
            </a:r>
            <a:r>
              <a:rPr lang="zh-CN" altLang="en-US" sz="1800" b="0" kern="0" dirty="0" smtClean="0">
                <a:effectLst/>
              </a:rPr>
              <a:t>执行</a:t>
            </a:r>
            <a:endParaRPr lang="en-US" altLang="zh-CN" sz="1800" b="0" kern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3189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Shi,Jingyan/CC/IHEP  </a:t>
            </a:r>
            <a:fld id="{E8CCBDB1-1B31-4FCD-A360-7A40FCA33555}" type="datetime1">
              <a:rPr lang="zh-CN" altLang="en-US" smtClean="0"/>
              <a:pPr/>
              <a:t>2017/7/5</a:t>
            </a:fld>
            <a:r>
              <a:rPr lang="en-US" altLang="zh-CN" smtClean="0"/>
              <a:t> - </a:t>
            </a:r>
            <a:fld id="{D13A136E-0574-4B6F-819B-E80734A1CB7D}" type="slidenum">
              <a:rPr lang="en-US" altLang="zh-CN" smtClean="0"/>
              <a:pPr/>
              <a:t>12</a:t>
            </a:fld>
            <a:endParaRPr lang="en-US" altLang="zh-CN"/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228600" y="2286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9pPr>
          </a:lstStyle>
          <a:p>
            <a:pPr marL="400050" algn="l"/>
            <a:endParaRPr lang="zh-CN" altLang="en-US" sz="2400" kern="0" dirty="0">
              <a:effectLst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381000" y="3810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9pPr>
          </a:lstStyle>
          <a:p>
            <a:pPr algn="l"/>
            <a:r>
              <a:rPr lang="zh-CN" altLang="en-US" sz="2400" kern="0" dirty="0"/>
              <a:t>数据库及</a:t>
            </a:r>
            <a:r>
              <a:rPr lang="en-US" altLang="zh-CN" sz="2400" kern="0" dirty="0" err="1"/>
              <a:t>VMCtrl</a:t>
            </a:r>
            <a:r>
              <a:rPr lang="zh-CN" altLang="en-US" sz="2400" kern="0" dirty="0"/>
              <a:t>服务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228600" y="12954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CAE14"/>
              </a:buClr>
              <a:buSzPct val="110000"/>
              <a:buChar char="•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Char char="§"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9pPr>
          </a:lstStyle>
          <a:p>
            <a:pPr marL="800100" lvl="1"/>
            <a:endParaRPr lang="en-US" altLang="zh-CN" sz="1800" b="0" kern="0" dirty="0" smtClean="0">
              <a:effectLst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381000" y="14478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CAE14"/>
              </a:buClr>
              <a:buSzPct val="110000"/>
              <a:buChar char="•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Char char="§"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9pPr>
          </a:lstStyle>
          <a:p>
            <a:pPr marL="400050"/>
            <a:endParaRPr lang="en-US" altLang="zh-CN" sz="2400" b="0" kern="0" dirty="0" smtClean="0">
              <a:effectLst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391886" y="12192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CAE14"/>
              </a:buClr>
              <a:buSzPct val="110000"/>
              <a:buChar char="•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Char char="§"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9pPr>
          </a:lstStyle>
          <a:p>
            <a:pPr marL="514350" indent="-457200"/>
            <a:r>
              <a:rPr lang="zh-CN" altLang="en-US" sz="2000" b="0" kern="0" dirty="0" smtClean="0">
                <a:effectLst/>
              </a:rPr>
              <a:t>功能</a:t>
            </a:r>
            <a:endParaRPr lang="en-US" altLang="zh-CN" sz="2000" b="0" kern="0" dirty="0" smtClean="0">
              <a:effectLst/>
            </a:endParaRPr>
          </a:p>
          <a:p>
            <a:pPr marL="800100" lvl="1"/>
            <a:r>
              <a:rPr lang="zh-CN" altLang="en-US" sz="1800" b="0" kern="0" dirty="0" smtClean="0">
                <a:effectLst/>
              </a:rPr>
              <a:t>接收</a:t>
            </a:r>
            <a:r>
              <a:rPr lang="zh-CN" altLang="en-US" sz="1800" b="0" kern="0" dirty="0">
                <a:effectLst/>
              </a:rPr>
              <a:t>数据和指令</a:t>
            </a:r>
            <a:endParaRPr lang="en-US" altLang="zh-CN" sz="1800" b="0" kern="0" dirty="0">
              <a:effectLst/>
            </a:endParaRPr>
          </a:p>
          <a:p>
            <a:pPr marL="1200150" lvl="2"/>
            <a:r>
              <a:rPr lang="en-US" altLang="zh-CN" sz="1600" b="0" kern="0" dirty="0" err="1">
                <a:effectLst/>
              </a:rPr>
              <a:t>NetDB</a:t>
            </a:r>
            <a:r>
              <a:rPr lang="zh-CN" altLang="en-US" sz="1600" b="0" kern="0" dirty="0">
                <a:effectLst/>
              </a:rPr>
              <a:t>组件获取的虚拟机运行状态信息</a:t>
            </a:r>
            <a:endParaRPr lang="en-US" altLang="zh-CN" sz="1600" b="0" kern="0" dirty="0">
              <a:effectLst/>
            </a:endParaRPr>
          </a:p>
          <a:p>
            <a:pPr marL="1200150" lvl="2"/>
            <a:r>
              <a:rPr lang="zh-CN" altLang="en-US" sz="1600" b="0" kern="0" dirty="0">
                <a:effectLst/>
              </a:rPr>
              <a:t>接收</a:t>
            </a:r>
            <a:r>
              <a:rPr lang="en-US" altLang="zh-CN" sz="1600" b="0" kern="0" dirty="0" err="1">
                <a:effectLst/>
              </a:rPr>
              <a:t>Vcondor</a:t>
            </a:r>
            <a:r>
              <a:rPr lang="zh-CN" altLang="en-US" sz="1600" b="0" kern="0" dirty="0">
                <a:effectLst/>
              </a:rPr>
              <a:t>组件发送的虚拟机控制状态变更</a:t>
            </a:r>
            <a:r>
              <a:rPr lang="zh-CN" altLang="en-US" sz="1600" b="0" kern="0" dirty="0" smtClean="0">
                <a:effectLst/>
              </a:rPr>
              <a:t>命令</a:t>
            </a:r>
            <a:endParaRPr lang="en-US" altLang="zh-CN" sz="1600" b="0" kern="0" dirty="0" smtClean="0">
              <a:effectLst/>
            </a:endParaRPr>
          </a:p>
          <a:p>
            <a:pPr marL="1200150" lvl="2"/>
            <a:endParaRPr lang="en-US" altLang="zh-CN" sz="1600" b="0" kern="0" dirty="0">
              <a:effectLst/>
            </a:endParaRPr>
          </a:p>
          <a:p>
            <a:pPr marL="800100" lvl="1"/>
            <a:r>
              <a:rPr lang="zh-CN" altLang="en-US" sz="1800" b="0" kern="0" dirty="0" smtClean="0">
                <a:effectLst/>
              </a:rPr>
              <a:t>服务器上的</a:t>
            </a:r>
            <a:r>
              <a:rPr lang="en-US" altLang="zh-CN" sz="1800" b="0" kern="0" dirty="0" smtClean="0">
                <a:effectLst/>
              </a:rPr>
              <a:t>Script</a:t>
            </a:r>
            <a:endParaRPr lang="en-US" altLang="zh-CN" sz="1800" b="0" kern="0" dirty="0">
              <a:effectLst/>
            </a:endParaRPr>
          </a:p>
          <a:p>
            <a:pPr marL="1200150" lvl="2"/>
            <a:r>
              <a:rPr lang="zh-CN" altLang="en-US" sz="1600" b="0" kern="0" dirty="0" smtClean="0">
                <a:effectLst/>
              </a:rPr>
              <a:t>完成本地维护，如数据库刷新和清理等</a:t>
            </a:r>
            <a:endParaRPr lang="en-US" altLang="zh-CN" sz="1600" b="0" kern="0" dirty="0" smtClean="0">
              <a:effectLst/>
            </a:endParaRPr>
          </a:p>
          <a:p>
            <a:pPr marL="1200150" lvl="2"/>
            <a:endParaRPr lang="en-US" altLang="zh-CN" sz="1600" b="0" kern="0" dirty="0">
              <a:effectLst/>
            </a:endParaRPr>
          </a:p>
          <a:p>
            <a:pPr marL="800100" lvl="1"/>
            <a:r>
              <a:rPr lang="zh-CN" altLang="en-US" sz="1800" b="0" kern="0" dirty="0" smtClean="0">
                <a:effectLst/>
              </a:rPr>
              <a:t>虚拟机上的</a:t>
            </a:r>
            <a:r>
              <a:rPr lang="en-US" altLang="zh-CN" sz="1800" b="0" kern="0" dirty="0" smtClean="0">
                <a:effectLst/>
              </a:rPr>
              <a:t>Script</a:t>
            </a:r>
          </a:p>
          <a:p>
            <a:pPr marL="1200150" lvl="2"/>
            <a:r>
              <a:rPr lang="zh-CN" altLang="en-US" sz="1600" b="0" kern="0" dirty="0" smtClean="0">
                <a:effectLst/>
              </a:rPr>
              <a:t>获取控制信息和指令</a:t>
            </a:r>
            <a:endParaRPr lang="en-US" altLang="zh-CN" sz="1600" b="0" kern="0" dirty="0">
              <a:effectLst/>
            </a:endParaRPr>
          </a:p>
          <a:p>
            <a:pPr marL="1200150" lvl="2"/>
            <a:r>
              <a:rPr lang="zh-CN" altLang="en-US" sz="1600" b="0" kern="0" dirty="0">
                <a:effectLst/>
              </a:rPr>
              <a:t>主机名更新</a:t>
            </a:r>
            <a:r>
              <a:rPr lang="zh-CN" altLang="en-US" sz="1600" b="0" kern="0" dirty="0" smtClean="0">
                <a:effectLst/>
              </a:rPr>
              <a:t>、</a:t>
            </a:r>
            <a:r>
              <a:rPr lang="en-US" altLang="zh-CN" sz="1600" b="0" kern="0" dirty="0" smtClean="0">
                <a:effectLst/>
              </a:rPr>
              <a:t>Script</a:t>
            </a:r>
            <a:r>
              <a:rPr lang="zh-CN" altLang="en-US" sz="1600" b="0" kern="0" dirty="0" smtClean="0">
                <a:effectLst/>
              </a:rPr>
              <a:t>自更新</a:t>
            </a:r>
            <a:r>
              <a:rPr lang="zh-CN" altLang="en-US" sz="1600" b="0" kern="0" dirty="0">
                <a:effectLst/>
              </a:rPr>
              <a:t>、时间同步</a:t>
            </a:r>
            <a:endParaRPr lang="en-US" altLang="zh-CN" sz="1600" b="0" kern="0" dirty="0">
              <a:effectLst/>
            </a:endParaRPr>
          </a:p>
          <a:p>
            <a:pPr marL="1200150" lvl="2"/>
            <a:r>
              <a:rPr lang="zh-CN" altLang="en-US" sz="1600" b="0" kern="0" dirty="0" smtClean="0">
                <a:effectLst/>
              </a:rPr>
              <a:t>实现计算系统</a:t>
            </a:r>
            <a:r>
              <a:rPr lang="en-US" altLang="zh-CN" sz="1600" b="0" kern="0" dirty="0" smtClean="0">
                <a:effectLst/>
              </a:rPr>
              <a:t>AFS</a:t>
            </a:r>
            <a:r>
              <a:rPr lang="zh-CN" altLang="en-US" sz="1600" b="0" kern="0" dirty="0" smtClean="0">
                <a:effectLst/>
              </a:rPr>
              <a:t>账号</a:t>
            </a:r>
            <a:r>
              <a:rPr lang="zh-CN" altLang="en-US" sz="1600" b="0" kern="0" dirty="0">
                <a:effectLst/>
              </a:rPr>
              <a:t>同步</a:t>
            </a:r>
            <a:endParaRPr lang="en-US" altLang="zh-CN" sz="1600" b="0" kern="0" dirty="0">
              <a:effectLst/>
            </a:endParaRPr>
          </a:p>
          <a:p>
            <a:pPr marL="1200150" lvl="2"/>
            <a:r>
              <a:rPr lang="en-US" altLang="zh-CN" sz="1600" b="0" kern="0" dirty="0" err="1">
                <a:effectLst/>
              </a:rPr>
              <a:t>HTCondor</a:t>
            </a:r>
            <a:r>
              <a:rPr lang="zh-CN" altLang="en-US" sz="1600" b="0" kern="0" dirty="0">
                <a:effectLst/>
              </a:rPr>
              <a:t>配置变更和</a:t>
            </a:r>
            <a:r>
              <a:rPr lang="en-US" altLang="zh-CN" sz="1600" b="0" kern="0" dirty="0" err="1">
                <a:effectLst/>
              </a:rPr>
              <a:t>Reconfig</a:t>
            </a:r>
            <a:endParaRPr lang="en-US" altLang="zh-CN" sz="1600" b="0" kern="0" dirty="0">
              <a:effectLst/>
            </a:endParaRPr>
          </a:p>
          <a:p>
            <a:pPr marL="1200150" lvl="2"/>
            <a:r>
              <a:rPr lang="en-US" altLang="zh-CN" sz="1600" b="0" kern="0" dirty="0">
                <a:effectLst/>
              </a:rPr>
              <a:t>Ganglia</a:t>
            </a:r>
            <a:r>
              <a:rPr lang="zh-CN" altLang="en-US" sz="1600" b="0" kern="0" dirty="0">
                <a:effectLst/>
              </a:rPr>
              <a:t>配置变更和</a:t>
            </a:r>
            <a:r>
              <a:rPr lang="en-US" altLang="zh-CN" sz="1600" b="0" kern="0" dirty="0">
                <a:effectLst/>
              </a:rPr>
              <a:t>Service Restart</a:t>
            </a:r>
          </a:p>
          <a:p>
            <a:pPr marL="1200150" lvl="2"/>
            <a:r>
              <a:rPr lang="zh-CN" altLang="en-US" sz="1600" b="0" kern="0" dirty="0" smtClean="0">
                <a:effectLst/>
              </a:rPr>
              <a:t>定时执行</a:t>
            </a:r>
            <a:r>
              <a:rPr lang="zh-CN" altLang="en-US" sz="1600" b="0" kern="0" dirty="0">
                <a:effectLst/>
              </a:rPr>
              <a:t>命令（程序安装、配置下载、临时处理）</a:t>
            </a:r>
            <a:endParaRPr lang="en-US" altLang="zh-CN" sz="1600" b="0" kern="0" dirty="0">
              <a:effectLst/>
            </a:endParaRPr>
          </a:p>
          <a:p>
            <a:pPr marL="800100" lvl="1"/>
            <a:endParaRPr lang="en-US" altLang="zh-CN" b="0" kern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2474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Shi,Jingyan/CC/IHEP  </a:t>
            </a:r>
            <a:fld id="{E8CCBDB1-1B31-4FCD-A360-7A40FCA33555}" type="datetime1">
              <a:rPr lang="zh-CN" altLang="en-US" smtClean="0"/>
              <a:pPr/>
              <a:t>2017/7/5</a:t>
            </a:fld>
            <a:r>
              <a:rPr lang="en-US" altLang="zh-CN" smtClean="0"/>
              <a:t> - </a:t>
            </a:r>
            <a:fld id="{D13A136E-0574-4B6F-819B-E80734A1CB7D}" type="slidenum">
              <a:rPr lang="en-US" altLang="zh-CN" smtClean="0"/>
              <a:pPr/>
              <a:t>13</a:t>
            </a:fld>
            <a:endParaRPr lang="en-US" altLang="zh-CN"/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228600" y="2286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9pPr>
          </a:lstStyle>
          <a:p>
            <a:pPr marL="400050" algn="l"/>
            <a:endParaRPr lang="zh-CN" altLang="en-US" sz="2400" kern="0" dirty="0">
              <a:effectLst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381000" y="3810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9pPr>
          </a:lstStyle>
          <a:p>
            <a:pPr algn="l"/>
            <a:r>
              <a:rPr lang="en-US" altLang="zh-CN" sz="2400" kern="0" dirty="0" err="1" smtClean="0"/>
              <a:t>NetDB</a:t>
            </a:r>
            <a:r>
              <a:rPr lang="zh-CN" altLang="en-US" sz="2400" kern="0" dirty="0" smtClean="0"/>
              <a:t>组件</a:t>
            </a:r>
            <a:endParaRPr lang="zh-CN" altLang="en-US" sz="2400" kern="0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228600" y="12954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CAE14"/>
              </a:buClr>
              <a:buSzPct val="110000"/>
              <a:buChar char="•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Char char="§"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9pPr>
          </a:lstStyle>
          <a:p>
            <a:pPr marL="800100" lvl="1"/>
            <a:endParaRPr lang="en-US" altLang="zh-CN" sz="1800" b="0" kern="0" dirty="0" smtClean="0">
              <a:effectLst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381000" y="14478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CAE14"/>
              </a:buClr>
              <a:buSzPct val="110000"/>
              <a:buChar char="•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Char char="§"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9pPr>
          </a:lstStyle>
          <a:p>
            <a:pPr marL="400050"/>
            <a:endParaRPr lang="en-US" altLang="zh-CN" sz="2400" b="0" kern="0" dirty="0" smtClean="0">
              <a:effectLst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391886" y="12192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CAE14"/>
              </a:buClr>
              <a:buSzPct val="110000"/>
              <a:buChar char="•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Char char="§"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9pPr>
          </a:lstStyle>
          <a:p>
            <a:pPr marL="400050"/>
            <a:r>
              <a:rPr lang="zh-CN" altLang="en-US" sz="2000" b="0" kern="0" dirty="0">
                <a:effectLst/>
              </a:rPr>
              <a:t>功能</a:t>
            </a:r>
            <a:endParaRPr lang="en-US" altLang="zh-CN" sz="2000" b="0" kern="0" dirty="0">
              <a:effectLst/>
            </a:endParaRPr>
          </a:p>
          <a:p>
            <a:pPr marL="800100" lvl="1"/>
            <a:r>
              <a:rPr lang="zh-CN" altLang="en-US" sz="1800" b="0" kern="0" dirty="0">
                <a:effectLst/>
              </a:rPr>
              <a:t>访问</a:t>
            </a:r>
            <a:r>
              <a:rPr lang="en-US" altLang="zh-CN" sz="1800" b="0" kern="0" dirty="0" err="1">
                <a:effectLst/>
              </a:rPr>
              <a:t>Openstack</a:t>
            </a:r>
            <a:r>
              <a:rPr lang="zh-CN" altLang="en-US" sz="1800" b="0" kern="0" dirty="0">
                <a:effectLst/>
              </a:rPr>
              <a:t>数据库，收集虚拟机状态信息</a:t>
            </a:r>
            <a:endParaRPr lang="en-US" altLang="zh-CN" sz="1800" b="0" kern="0" dirty="0">
              <a:effectLst/>
            </a:endParaRPr>
          </a:p>
          <a:p>
            <a:pPr marL="800100" lvl="1"/>
            <a:r>
              <a:rPr lang="zh-CN" altLang="en-US" sz="1800" b="0" kern="0" dirty="0">
                <a:effectLst/>
              </a:rPr>
              <a:t>收集资源使用情况并提供查询接口</a:t>
            </a:r>
            <a:endParaRPr lang="en-US" altLang="zh-CN" sz="1800" b="0" kern="0" dirty="0">
              <a:effectLst/>
            </a:endParaRPr>
          </a:p>
          <a:p>
            <a:pPr marL="800100" lvl="1"/>
            <a:r>
              <a:rPr lang="zh-CN" altLang="en-US" sz="1800" b="0" kern="0" dirty="0">
                <a:effectLst/>
              </a:rPr>
              <a:t>上传控制数据库并刷新虚拟机的时间戳</a:t>
            </a:r>
            <a:endParaRPr lang="en-US" altLang="zh-CN" sz="1800" b="0" kern="0" dirty="0">
              <a:effectLst/>
            </a:endParaRPr>
          </a:p>
          <a:p>
            <a:pPr marL="800100" lvl="1"/>
            <a:endParaRPr lang="en-US" altLang="zh-CN" sz="1800" b="0" kern="0" dirty="0">
              <a:effectLst/>
            </a:endParaRPr>
          </a:p>
          <a:p>
            <a:pPr marL="800100" lvl="1"/>
            <a:r>
              <a:rPr lang="en-US" altLang="zh-CN" sz="1800" b="0" kern="0" dirty="0">
                <a:effectLst/>
              </a:rPr>
              <a:t>DNS</a:t>
            </a:r>
            <a:r>
              <a:rPr lang="zh-CN" altLang="en-US" sz="1800" b="0" kern="0" dirty="0">
                <a:effectLst/>
              </a:rPr>
              <a:t>域名同步</a:t>
            </a:r>
            <a:endParaRPr lang="en-US" altLang="zh-CN" sz="1800" b="0" kern="0" dirty="0">
              <a:effectLst/>
            </a:endParaRPr>
          </a:p>
          <a:p>
            <a:pPr marL="800100" lvl="1"/>
            <a:r>
              <a:rPr lang="en-US" altLang="zh-CN" sz="1800" b="0" kern="0" dirty="0">
                <a:effectLst/>
              </a:rPr>
              <a:t>PUPPET+DHCP</a:t>
            </a:r>
            <a:r>
              <a:rPr lang="zh-CN" altLang="en-US" sz="1800" b="0" kern="0" dirty="0">
                <a:effectLst/>
              </a:rPr>
              <a:t>注册和撤销</a:t>
            </a:r>
            <a:endParaRPr lang="en-US" altLang="zh-CN" sz="1800" b="0" kern="0" dirty="0">
              <a:effectLst/>
            </a:endParaRPr>
          </a:p>
          <a:p>
            <a:pPr marL="800100" lvl="1"/>
            <a:r>
              <a:rPr lang="en-US" altLang="zh-CN" sz="1800" b="0" kern="0" dirty="0">
                <a:effectLst/>
              </a:rPr>
              <a:t>NMS</a:t>
            </a:r>
            <a:r>
              <a:rPr lang="zh-CN" altLang="en-US" sz="1800" b="0" kern="0" dirty="0">
                <a:effectLst/>
              </a:rPr>
              <a:t>监视同步和撤销</a:t>
            </a:r>
            <a:endParaRPr lang="en-US" altLang="zh-CN" sz="1800" b="0" kern="0" dirty="0">
              <a:effectLst/>
            </a:endParaRPr>
          </a:p>
          <a:p>
            <a:pPr marL="800100" lvl="1"/>
            <a:r>
              <a:rPr lang="en-US" altLang="zh-CN" sz="1800" b="0" kern="0" dirty="0">
                <a:effectLst/>
              </a:rPr>
              <a:t>Unified </a:t>
            </a:r>
            <a:r>
              <a:rPr lang="en-US" altLang="zh-CN" sz="1800" b="0" kern="0" dirty="0" err="1">
                <a:effectLst/>
              </a:rPr>
              <a:t>Auth</a:t>
            </a:r>
            <a:r>
              <a:rPr lang="zh-CN" altLang="en-US" sz="1800" b="0" kern="0" dirty="0">
                <a:effectLst/>
              </a:rPr>
              <a:t>账号</a:t>
            </a:r>
            <a:r>
              <a:rPr lang="zh-CN" altLang="en-US" sz="1800" b="0" kern="0" dirty="0" smtClean="0">
                <a:effectLst/>
              </a:rPr>
              <a:t>同步</a:t>
            </a:r>
            <a:endParaRPr lang="en-US" altLang="zh-CN" sz="1800" b="0" kern="0" dirty="0" smtClean="0">
              <a:effectLst/>
            </a:endParaRPr>
          </a:p>
          <a:p>
            <a:pPr marL="800100" lvl="1"/>
            <a:endParaRPr lang="en-US" altLang="zh-CN" sz="1800" b="0" kern="0" dirty="0">
              <a:effectLst/>
            </a:endParaRPr>
          </a:p>
          <a:p>
            <a:pPr marL="400050"/>
            <a:r>
              <a:rPr lang="zh-CN" altLang="en-US" sz="2000" b="0" kern="0" dirty="0" smtClean="0">
                <a:effectLst/>
              </a:rPr>
              <a:t>组件的组成</a:t>
            </a:r>
            <a:endParaRPr lang="en-US" altLang="zh-CN" sz="1200" b="0" kern="0" dirty="0">
              <a:effectLst/>
            </a:endParaRPr>
          </a:p>
          <a:p>
            <a:pPr marL="800100" lvl="1"/>
            <a:r>
              <a:rPr lang="en-US" altLang="zh-CN" sz="1800" b="0" kern="0" dirty="0" err="1" smtClean="0">
                <a:effectLst/>
              </a:rPr>
              <a:t>VMCtrl</a:t>
            </a:r>
            <a:r>
              <a:rPr lang="zh-CN" altLang="en-US" sz="1800" b="0" kern="0" dirty="0" smtClean="0">
                <a:effectLst/>
              </a:rPr>
              <a:t>数据库</a:t>
            </a:r>
            <a:r>
              <a:rPr lang="en-US" altLang="zh-CN" sz="1800" b="0" kern="0" dirty="0" smtClean="0">
                <a:effectLst/>
              </a:rPr>
              <a:t>	</a:t>
            </a:r>
            <a:r>
              <a:rPr lang="en-US" altLang="zh-CN" sz="1800" b="0" kern="0" dirty="0" err="1" smtClean="0">
                <a:effectLst/>
              </a:rPr>
              <a:t>vms</a:t>
            </a:r>
            <a:r>
              <a:rPr lang="zh-CN" altLang="en-US" sz="1800" b="0" kern="0" dirty="0" smtClean="0">
                <a:effectLst/>
              </a:rPr>
              <a:t>表</a:t>
            </a:r>
            <a:endParaRPr lang="en-US" altLang="zh-CN" sz="1800" b="0" kern="0" dirty="0" smtClean="0">
              <a:effectLst/>
            </a:endParaRPr>
          </a:p>
          <a:p>
            <a:pPr marL="800100" lvl="1"/>
            <a:r>
              <a:rPr lang="en-US" altLang="zh-CN" sz="1800" b="0" kern="0" dirty="0" smtClean="0">
                <a:effectLst/>
              </a:rPr>
              <a:t>C</a:t>
            </a:r>
            <a:r>
              <a:rPr lang="zh-CN" altLang="en-US" sz="1800" b="0" kern="0" dirty="0" smtClean="0">
                <a:effectLst/>
              </a:rPr>
              <a:t>语言程序</a:t>
            </a:r>
            <a:endParaRPr lang="en-US" altLang="zh-CN" sz="1800" b="0" kern="0" dirty="0" smtClean="0">
              <a:effectLst/>
            </a:endParaRPr>
          </a:p>
          <a:p>
            <a:pPr marL="800100" lvl="1"/>
            <a:endParaRPr lang="en-US" altLang="zh-CN" b="0" kern="0" dirty="0" smtClean="0">
              <a:effectLst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4749408" y="2667000"/>
            <a:ext cx="3505200" cy="8382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NetDB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 or </a:t>
            </a:r>
            <a:r>
              <a:rPr kumimoji="0" lang="en-US" altLang="zh-CN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Openstack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 API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016" y="3657600"/>
            <a:ext cx="4521984" cy="1680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90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Shi,Jingyan/CC/IHEP  </a:t>
            </a:r>
            <a:fld id="{E8CCBDB1-1B31-4FCD-A360-7A40FCA33555}" type="datetime1">
              <a:rPr lang="zh-CN" altLang="en-US" smtClean="0"/>
              <a:pPr/>
              <a:t>2017/7/5</a:t>
            </a:fld>
            <a:r>
              <a:rPr lang="en-US" altLang="zh-CN" smtClean="0"/>
              <a:t> - </a:t>
            </a:r>
            <a:fld id="{D13A136E-0574-4B6F-819B-E80734A1CB7D}" type="slidenum">
              <a:rPr lang="en-US" altLang="zh-CN" smtClean="0"/>
              <a:pPr/>
              <a:t>14</a:t>
            </a:fld>
            <a:endParaRPr lang="en-US" altLang="zh-CN"/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228600" y="2286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9pPr>
          </a:lstStyle>
          <a:p>
            <a:pPr marL="400050" algn="l"/>
            <a:endParaRPr lang="zh-CN" altLang="en-US" sz="2400" kern="0" dirty="0">
              <a:effectLst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381000" y="3810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9pPr>
          </a:lstStyle>
          <a:p>
            <a:pPr algn="l"/>
            <a:r>
              <a:rPr lang="en-US" altLang="zh-CN" sz="2400" kern="0" dirty="0" smtClean="0"/>
              <a:t>Image</a:t>
            </a:r>
            <a:r>
              <a:rPr lang="zh-CN" altLang="en-US" sz="2400" kern="0" dirty="0" smtClean="0"/>
              <a:t>管理和</a:t>
            </a:r>
            <a:r>
              <a:rPr lang="en-US" altLang="zh-CN" sz="2400" kern="0" dirty="0" smtClean="0"/>
              <a:t>Accounting</a:t>
            </a:r>
            <a:endParaRPr lang="zh-CN" altLang="en-US" sz="2400" kern="0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228600" y="12954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CAE14"/>
              </a:buClr>
              <a:buSzPct val="110000"/>
              <a:buChar char="•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Char char="§"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9pPr>
          </a:lstStyle>
          <a:p>
            <a:pPr marL="800100" lvl="1"/>
            <a:endParaRPr lang="en-US" altLang="zh-CN" sz="1800" b="0" kern="0" dirty="0" smtClean="0">
              <a:effectLst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381000" y="14478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CAE14"/>
              </a:buClr>
              <a:buSzPct val="110000"/>
              <a:buChar char="•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Char char="§"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9pPr>
          </a:lstStyle>
          <a:p>
            <a:pPr marL="400050"/>
            <a:endParaRPr lang="en-US" altLang="zh-CN" sz="2400" b="0" kern="0" dirty="0" smtClean="0">
              <a:effectLst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391886" y="12192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CAE14"/>
              </a:buClr>
              <a:buSzPct val="110000"/>
              <a:buChar char="•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Char char="§"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9pPr>
          </a:lstStyle>
          <a:p>
            <a:pPr marL="400050"/>
            <a:r>
              <a:rPr lang="en-US" altLang="zh-CN" sz="2000" kern="0" dirty="0"/>
              <a:t>Image</a:t>
            </a:r>
            <a:r>
              <a:rPr lang="zh-CN" altLang="en-US" sz="2000" kern="0" dirty="0" smtClean="0"/>
              <a:t>管理</a:t>
            </a:r>
            <a:endParaRPr lang="en-US" altLang="zh-CN" sz="2000" kern="0" dirty="0" smtClean="0"/>
          </a:p>
          <a:p>
            <a:pPr marL="800100" lvl="1"/>
            <a:r>
              <a:rPr lang="en-US" altLang="zh-CN" sz="1800" b="0" kern="0" dirty="0" smtClean="0">
                <a:effectLst/>
                <a:latin typeface="+mn-ea"/>
              </a:rPr>
              <a:t>Image</a:t>
            </a:r>
            <a:r>
              <a:rPr lang="zh-CN" altLang="en-US" sz="1800" b="0" kern="0" dirty="0" smtClean="0">
                <a:effectLst/>
                <a:latin typeface="+mn-ea"/>
              </a:rPr>
              <a:t>模板化 </a:t>
            </a:r>
            <a:r>
              <a:rPr lang="en-US" altLang="zh-CN" sz="1800" b="0" kern="0" dirty="0" smtClean="0">
                <a:effectLst/>
                <a:latin typeface="+mn-ea"/>
              </a:rPr>
              <a:t>+ PUPPET</a:t>
            </a:r>
            <a:r>
              <a:rPr lang="zh-CN" altLang="en-US" sz="1800" b="0" kern="0" dirty="0" smtClean="0">
                <a:effectLst/>
                <a:latin typeface="+mn-ea"/>
              </a:rPr>
              <a:t>自动更新</a:t>
            </a:r>
            <a:endParaRPr lang="en-US" altLang="zh-CN" sz="1800" b="0" kern="0" dirty="0" smtClean="0">
              <a:effectLst/>
              <a:latin typeface="+mn-ea"/>
            </a:endParaRPr>
          </a:p>
          <a:p>
            <a:pPr marL="800100" lvl="1"/>
            <a:r>
              <a:rPr lang="en-US" altLang="zh-CN" sz="1800" b="0" kern="0" dirty="0">
                <a:effectLst/>
                <a:latin typeface="+mn-ea"/>
              </a:rPr>
              <a:t>Image</a:t>
            </a:r>
            <a:r>
              <a:rPr lang="zh-CN" altLang="en-US" sz="1800" b="0" kern="0" dirty="0" smtClean="0">
                <a:effectLst/>
                <a:latin typeface="+mn-ea"/>
              </a:rPr>
              <a:t>定时自动更新</a:t>
            </a:r>
            <a:endParaRPr lang="en-US" altLang="zh-CN" sz="1800" b="0" kern="0" dirty="0" smtClean="0">
              <a:effectLst/>
              <a:latin typeface="+mn-ea"/>
            </a:endParaRPr>
          </a:p>
          <a:p>
            <a:pPr marL="800100" lvl="1"/>
            <a:r>
              <a:rPr lang="en-US" altLang="zh-CN" sz="1800" b="0" kern="0" dirty="0" smtClean="0">
                <a:effectLst/>
                <a:latin typeface="+mn-ea"/>
              </a:rPr>
              <a:t>HTTP Image</a:t>
            </a:r>
            <a:r>
              <a:rPr lang="zh-CN" altLang="en-US" sz="1800" b="0" kern="0" dirty="0" smtClean="0">
                <a:effectLst/>
                <a:latin typeface="+mn-ea"/>
              </a:rPr>
              <a:t>发布服务</a:t>
            </a:r>
            <a:endParaRPr lang="en-US" altLang="zh-CN" sz="1800" b="0" kern="0" dirty="0" smtClean="0">
              <a:effectLst/>
              <a:latin typeface="+mn-ea"/>
            </a:endParaRPr>
          </a:p>
          <a:p>
            <a:pPr marL="800100" lvl="1"/>
            <a:endParaRPr lang="en-US" altLang="zh-CN" sz="1800" b="0" kern="0" dirty="0" smtClean="0">
              <a:effectLst/>
            </a:endParaRPr>
          </a:p>
          <a:p>
            <a:pPr marL="400050"/>
            <a:r>
              <a:rPr lang="en-US" altLang="zh-CN" sz="2000" b="0" kern="0" dirty="0" smtClean="0">
                <a:effectLst/>
              </a:rPr>
              <a:t>Accounting</a:t>
            </a:r>
          </a:p>
          <a:p>
            <a:pPr marL="800100" lvl="1"/>
            <a:r>
              <a:rPr lang="zh-CN" altLang="en-US" sz="1800" b="0" kern="0" dirty="0" smtClean="0">
                <a:effectLst/>
              </a:rPr>
              <a:t>支持多用户，资源属性，积分制等</a:t>
            </a:r>
            <a:endParaRPr lang="en-US" altLang="zh-CN" sz="1800" b="0" kern="0" dirty="0" smtClean="0">
              <a:effectLst/>
            </a:endParaRPr>
          </a:p>
          <a:p>
            <a:pPr marL="800100" lvl="1"/>
            <a:r>
              <a:rPr lang="zh-CN" altLang="en-US" sz="1800" b="0" kern="0" dirty="0" smtClean="0">
                <a:effectLst/>
              </a:rPr>
              <a:t>数据来源</a:t>
            </a:r>
            <a:endParaRPr lang="en-US" altLang="zh-CN" sz="1800" b="0" kern="0" dirty="0" smtClean="0">
              <a:effectLst/>
            </a:endParaRPr>
          </a:p>
          <a:p>
            <a:pPr marL="514350" lvl="1" indent="0">
              <a:buNone/>
            </a:pPr>
            <a:r>
              <a:rPr lang="en-US" altLang="zh-CN" sz="1800" b="0" kern="0" dirty="0">
                <a:effectLst/>
              </a:rPr>
              <a:t>	</a:t>
            </a:r>
            <a:r>
              <a:rPr lang="zh-CN" altLang="en-US" sz="1600" b="0" kern="0" dirty="0" smtClean="0">
                <a:effectLst/>
              </a:rPr>
              <a:t>基于</a:t>
            </a:r>
            <a:r>
              <a:rPr lang="en-US" altLang="zh-CN" sz="1600" b="0" kern="0" dirty="0" err="1" smtClean="0">
                <a:effectLst/>
              </a:rPr>
              <a:t>Ceilmeter</a:t>
            </a:r>
            <a:endParaRPr lang="en-US" altLang="zh-CN" sz="1600" b="0" kern="0" dirty="0">
              <a:effectLst/>
            </a:endParaRPr>
          </a:p>
          <a:p>
            <a:pPr marL="514350" lvl="1" indent="0">
              <a:buNone/>
            </a:pPr>
            <a:r>
              <a:rPr lang="en-US" altLang="zh-CN" sz="1600" b="0" kern="0" dirty="0" smtClean="0">
                <a:effectLst/>
              </a:rPr>
              <a:t>	</a:t>
            </a:r>
            <a:r>
              <a:rPr lang="zh-CN" altLang="en-US" sz="1600" b="0" kern="0" dirty="0" smtClean="0">
                <a:effectLst/>
              </a:rPr>
              <a:t>基于控制数据库</a:t>
            </a:r>
            <a:endParaRPr lang="en-US" altLang="zh-CN" sz="1600" b="0" kern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126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>
          <a:xfrm>
            <a:off x="3276600" y="6553200"/>
            <a:ext cx="5815932" cy="457200"/>
          </a:xfrm>
        </p:spPr>
        <p:txBody>
          <a:bodyPr/>
          <a:lstStyle/>
          <a:p>
            <a:r>
              <a:rPr lang="en-US" altLang="zh-CN" smtClean="0"/>
              <a:t>Shi,Jingyan/CC/IHEP  </a:t>
            </a:r>
            <a:fld id="{E8CCBDB1-1B31-4FCD-A360-7A40FCA33555}" type="datetime1">
              <a:rPr lang="zh-CN" altLang="en-US" smtClean="0"/>
              <a:pPr/>
              <a:t>2017/7/5</a:t>
            </a:fld>
            <a:r>
              <a:rPr lang="en-US" altLang="zh-CN" smtClean="0"/>
              <a:t> - </a:t>
            </a:r>
            <a:fld id="{D13A136E-0574-4B6F-819B-E80734A1CB7D}" type="slidenum">
              <a:rPr lang="en-US" altLang="zh-CN" smtClean="0"/>
              <a:pPr/>
              <a:t>15</a:t>
            </a:fld>
            <a:endParaRPr lang="en-US" altLang="zh-CN"/>
          </a:p>
        </p:txBody>
      </p:sp>
      <p:sp>
        <p:nvSpPr>
          <p:cNvPr id="21" name="页脚占位符 1"/>
          <p:cNvSpPr txBox="1">
            <a:spLocks/>
          </p:cNvSpPr>
          <p:nvPr/>
        </p:nvSpPr>
        <p:spPr bwMode="auto">
          <a:xfrm>
            <a:off x="3276600" y="6553200"/>
            <a:ext cx="581593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mtClean="0"/>
              <a:t>Shi,Jingyan/CC/IHEP  </a:t>
            </a:r>
            <a:fld id="{E8CCBDB1-1B31-4FCD-A360-7A40FCA33555}" type="datetime1">
              <a:rPr lang="zh-CN" altLang="en-US" smtClean="0"/>
              <a:pPr/>
              <a:t>2017/7/5</a:t>
            </a:fld>
            <a:r>
              <a:rPr lang="en-US" altLang="zh-CN" smtClean="0"/>
              <a:t> - </a:t>
            </a:r>
            <a:fld id="{D13A136E-0574-4B6F-819B-E80734A1CB7D}" type="slidenum">
              <a:rPr lang="en-US" altLang="zh-CN" smtClean="0"/>
              <a:pPr/>
              <a:t>15</a:t>
            </a:fld>
            <a:endParaRPr lang="en-US" altLang="zh-CN"/>
          </a:p>
        </p:txBody>
      </p:sp>
      <p:sp>
        <p:nvSpPr>
          <p:cNvPr id="23" name="标题 1"/>
          <p:cNvSpPr txBox="1">
            <a:spLocks/>
          </p:cNvSpPr>
          <p:nvPr/>
        </p:nvSpPr>
        <p:spPr bwMode="auto">
          <a:xfrm>
            <a:off x="381000" y="3810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9pPr>
          </a:lstStyle>
          <a:p>
            <a:pPr algn="l"/>
            <a:r>
              <a:rPr lang="zh-CN" altLang="en-US" sz="2400" kern="0" dirty="0" smtClean="0"/>
              <a:t>虚拟资源调度与控制设计</a:t>
            </a:r>
            <a:endParaRPr lang="zh-CN" altLang="en-US" sz="2400" kern="0" dirty="0"/>
          </a:p>
        </p:txBody>
      </p:sp>
      <p:sp>
        <p:nvSpPr>
          <p:cNvPr id="28" name="内容占位符 2"/>
          <p:cNvSpPr txBox="1">
            <a:spLocks/>
          </p:cNvSpPr>
          <p:nvPr/>
        </p:nvSpPr>
        <p:spPr>
          <a:xfrm>
            <a:off x="228600" y="12954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CAE14"/>
              </a:buClr>
              <a:buSzPct val="110000"/>
              <a:buChar char="•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Char char="§"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9pPr>
          </a:lstStyle>
          <a:p>
            <a:pPr marL="57150" indent="0">
              <a:buNone/>
            </a:pPr>
            <a:r>
              <a:rPr lang="zh-CN" altLang="en-US" sz="2000" b="0" kern="0" dirty="0" smtClean="0">
                <a:effectLst/>
              </a:rPr>
              <a:t>虚拟机调度流程</a:t>
            </a:r>
            <a:endParaRPr lang="en-US" altLang="zh-CN" sz="2000" b="0" kern="0" dirty="0" smtClean="0">
              <a:effectLst/>
            </a:endParaRPr>
          </a:p>
          <a:p>
            <a:pPr marL="57150" indent="0">
              <a:buNone/>
            </a:pPr>
            <a:endParaRPr lang="en-US" altLang="zh-CN" sz="2000" b="0" kern="0" dirty="0" smtClean="0">
              <a:effectLst/>
            </a:endParaRPr>
          </a:p>
          <a:p>
            <a:pPr marL="400050"/>
            <a:r>
              <a:rPr lang="zh-CN" altLang="en-US" sz="2000" b="0" kern="0" dirty="0" smtClean="0">
                <a:effectLst/>
              </a:rPr>
              <a:t>启动虚拟机</a:t>
            </a:r>
            <a:endParaRPr lang="en-US" altLang="zh-CN" sz="2000" b="0" kern="0" dirty="0" smtClean="0">
              <a:effectLst/>
            </a:endParaRPr>
          </a:p>
          <a:p>
            <a:pPr marL="800100" lvl="1"/>
            <a:r>
              <a:rPr lang="en-US" altLang="zh-CN" sz="1600" b="0" kern="0" dirty="0" err="1" smtClean="0">
                <a:effectLst/>
              </a:rPr>
              <a:t>Vcondor</a:t>
            </a:r>
            <a:r>
              <a:rPr lang="zh-CN" altLang="en-US" sz="1600" b="0" kern="0" dirty="0" smtClean="0">
                <a:effectLst/>
              </a:rPr>
              <a:t>根据作业队列的排队情况和项目配额，发送启动虚拟机命令</a:t>
            </a:r>
            <a:endParaRPr lang="en-US" altLang="zh-CN" sz="1600" b="0" kern="0" dirty="0" smtClean="0">
              <a:effectLst/>
            </a:endParaRPr>
          </a:p>
          <a:p>
            <a:pPr marL="800100" lvl="1"/>
            <a:r>
              <a:rPr lang="zh-CN" altLang="en-US" sz="1600" b="0" kern="0" dirty="0">
                <a:effectLst/>
              </a:rPr>
              <a:t>虚拟机启动</a:t>
            </a:r>
            <a:r>
              <a:rPr lang="en-US" altLang="zh-CN" sz="1600" b="0" kern="0" dirty="0">
                <a:effectLst/>
              </a:rPr>
              <a:t>-</a:t>
            </a:r>
            <a:r>
              <a:rPr lang="zh-CN" altLang="en-US" sz="1600" b="0" kern="0" dirty="0">
                <a:effectLst/>
              </a:rPr>
              <a:t>操作系统更新和账号</a:t>
            </a:r>
            <a:r>
              <a:rPr lang="zh-CN" altLang="en-US" sz="1600" b="0" kern="0" dirty="0" smtClean="0">
                <a:effectLst/>
              </a:rPr>
              <a:t>同步</a:t>
            </a:r>
            <a:endParaRPr lang="en-US" altLang="zh-CN" sz="1600" b="0" kern="0" dirty="0" smtClean="0">
              <a:effectLst/>
            </a:endParaRPr>
          </a:p>
          <a:p>
            <a:pPr marL="800100" lvl="1"/>
            <a:r>
              <a:rPr lang="zh-CN" altLang="en-US" sz="1600" b="0" kern="0" dirty="0" smtClean="0">
                <a:effectLst/>
              </a:rPr>
              <a:t>注册环境信息</a:t>
            </a:r>
            <a:endParaRPr lang="en-US" altLang="zh-CN" sz="1600" b="0" kern="0" dirty="0" smtClean="0">
              <a:effectLst/>
            </a:endParaRPr>
          </a:p>
          <a:p>
            <a:pPr marL="400050"/>
            <a:r>
              <a:rPr lang="zh-CN" altLang="en-US" sz="2000" b="0" kern="0" dirty="0" smtClean="0">
                <a:effectLst/>
              </a:rPr>
              <a:t>加入计算环境</a:t>
            </a:r>
            <a:endParaRPr lang="en-US" altLang="zh-CN" sz="2000" b="0" kern="0" dirty="0" smtClean="0">
              <a:effectLst/>
            </a:endParaRPr>
          </a:p>
          <a:p>
            <a:pPr marL="800100" lvl="1"/>
            <a:r>
              <a:rPr lang="en-US" altLang="zh-CN" sz="1600" b="0" kern="0" dirty="0" err="1" smtClean="0">
                <a:effectLst/>
              </a:rPr>
              <a:t>Vcondor</a:t>
            </a:r>
            <a:r>
              <a:rPr lang="zh-CN" altLang="en-US" sz="1600" b="0" kern="0" dirty="0" smtClean="0">
                <a:effectLst/>
              </a:rPr>
              <a:t>发送指令，确定虚拟机加入的队列名称，虚拟机读取控制信息</a:t>
            </a:r>
            <a:r>
              <a:rPr lang="en-US" altLang="zh-CN" sz="1600" b="0" kern="0" dirty="0" smtClean="0">
                <a:effectLst/>
              </a:rPr>
              <a:t>-</a:t>
            </a:r>
            <a:r>
              <a:rPr lang="zh-CN" altLang="en-US" sz="1600" b="0" kern="0" dirty="0" smtClean="0">
                <a:effectLst/>
              </a:rPr>
              <a:t>按照控制信息提供的作业队列修改</a:t>
            </a:r>
            <a:r>
              <a:rPr lang="en-US" altLang="zh-CN" sz="1600" b="0" kern="0" dirty="0" err="1" smtClean="0">
                <a:effectLst/>
              </a:rPr>
              <a:t>HTCondor</a:t>
            </a:r>
            <a:r>
              <a:rPr lang="en-US" altLang="zh-CN" sz="1600" b="0" kern="0" dirty="0" smtClean="0">
                <a:effectLst/>
              </a:rPr>
              <a:t>/Ganglia</a:t>
            </a:r>
            <a:r>
              <a:rPr lang="zh-CN" altLang="en-US" sz="1600" b="0" kern="0" dirty="0" smtClean="0">
                <a:effectLst/>
              </a:rPr>
              <a:t>的配置</a:t>
            </a:r>
            <a:r>
              <a:rPr lang="en-US" altLang="zh-CN" sz="1600" b="0" kern="0" dirty="0" smtClean="0">
                <a:effectLst/>
              </a:rPr>
              <a:t>,</a:t>
            </a:r>
            <a:r>
              <a:rPr lang="zh-CN" altLang="en-US" sz="1600" b="0" kern="0" dirty="0" smtClean="0">
                <a:effectLst/>
              </a:rPr>
              <a:t>实现入队和加入监视</a:t>
            </a:r>
            <a:endParaRPr lang="en-US" altLang="zh-CN" sz="1600" b="0" kern="0" dirty="0" smtClean="0">
              <a:effectLst/>
            </a:endParaRPr>
          </a:p>
          <a:p>
            <a:pPr marL="400050"/>
            <a:r>
              <a:rPr lang="zh-CN" altLang="en-US" sz="2000" b="0" kern="0" dirty="0" smtClean="0">
                <a:effectLst/>
              </a:rPr>
              <a:t>撤出计算环境</a:t>
            </a:r>
            <a:endParaRPr lang="en-US" altLang="zh-CN" sz="2000" b="0" kern="0" dirty="0" smtClean="0">
              <a:effectLst/>
            </a:endParaRPr>
          </a:p>
          <a:p>
            <a:pPr lvl="1"/>
            <a:r>
              <a:rPr lang="en-US" altLang="zh-CN" sz="1000" b="0" kern="0" dirty="0">
                <a:effectLst/>
              </a:rPr>
              <a:t> </a:t>
            </a:r>
            <a:r>
              <a:rPr lang="en-US" altLang="zh-CN" sz="1000" b="0" kern="0" dirty="0" smtClean="0">
                <a:effectLst/>
              </a:rPr>
              <a:t> </a:t>
            </a:r>
            <a:r>
              <a:rPr lang="en-US" altLang="zh-CN" sz="1600" b="0" kern="0" dirty="0" err="1" smtClean="0">
                <a:effectLst/>
              </a:rPr>
              <a:t>VCondor</a:t>
            </a:r>
            <a:r>
              <a:rPr lang="zh-CN" altLang="en-US" sz="1600" b="0" kern="0" dirty="0">
                <a:effectLst/>
              </a:rPr>
              <a:t>发送指令，确定虚拟机退出队列，加入</a:t>
            </a:r>
            <a:r>
              <a:rPr lang="en-US" altLang="zh-CN" sz="1600" b="0" kern="0" dirty="0" err="1">
                <a:effectLst/>
              </a:rPr>
              <a:t>G_none</a:t>
            </a:r>
            <a:r>
              <a:rPr lang="zh-CN" altLang="en-US" sz="1600" b="0" kern="0" dirty="0">
                <a:effectLst/>
              </a:rPr>
              <a:t>队列，虚拟机读取控制信息</a:t>
            </a:r>
            <a:r>
              <a:rPr lang="en-US" altLang="zh-CN" sz="1600" b="0" kern="0" dirty="0">
                <a:effectLst/>
              </a:rPr>
              <a:t>-</a:t>
            </a:r>
            <a:r>
              <a:rPr lang="zh-CN" altLang="en-US" sz="1600" b="0" kern="0" dirty="0">
                <a:effectLst/>
              </a:rPr>
              <a:t>按照控制信息提供的作业队列修改</a:t>
            </a:r>
            <a:r>
              <a:rPr lang="en-US" altLang="zh-CN" sz="1600" b="0" kern="0" dirty="0" err="1">
                <a:effectLst/>
              </a:rPr>
              <a:t>HTCondor</a:t>
            </a:r>
            <a:r>
              <a:rPr lang="en-US" altLang="zh-CN" sz="1600" b="0" kern="0" dirty="0">
                <a:effectLst/>
              </a:rPr>
              <a:t>/Ganglia</a:t>
            </a:r>
            <a:r>
              <a:rPr lang="zh-CN" altLang="en-US" sz="1600" b="0" kern="0" dirty="0">
                <a:effectLst/>
              </a:rPr>
              <a:t>的配置</a:t>
            </a:r>
            <a:r>
              <a:rPr lang="en-US" altLang="zh-CN" sz="1600" b="0" kern="0" dirty="0">
                <a:effectLst/>
              </a:rPr>
              <a:t>,</a:t>
            </a:r>
            <a:r>
              <a:rPr lang="zh-CN" altLang="en-US" sz="1600" b="0" kern="0" dirty="0">
                <a:effectLst/>
              </a:rPr>
              <a:t>退出作业队列和</a:t>
            </a:r>
            <a:r>
              <a:rPr lang="zh-CN" altLang="en-US" sz="1600" b="0" kern="0" dirty="0" smtClean="0">
                <a:effectLst/>
              </a:rPr>
              <a:t>监视</a:t>
            </a:r>
            <a:endParaRPr lang="en-US" altLang="zh-CN" sz="1600" b="0" kern="0" dirty="0" smtClean="0">
              <a:effectLst/>
            </a:endParaRPr>
          </a:p>
          <a:p>
            <a:r>
              <a:rPr lang="zh-CN" altLang="en-US" sz="2000" b="0" kern="0" dirty="0" smtClean="0">
                <a:effectLst/>
              </a:rPr>
              <a:t>撤销虚拟机</a:t>
            </a:r>
            <a:endParaRPr lang="en-US" altLang="zh-CN" sz="2000" b="0" kern="0" dirty="0">
              <a:effectLst/>
            </a:endParaRPr>
          </a:p>
          <a:p>
            <a:pPr lvl="1"/>
            <a:r>
              <a:rPr lang="en-US" altLang="zh-CN" sz="1600" b="0" kern="0" dirty="0">
                <a:effectLst/>
              </a:rPr>
              <a:t> </a:t>
            </a:r>
            <a:r>
              <a:rPr lang="en-US" altLang="zh-CN" sz="1600" b="0" kern="0" dirty="0" err="1" smtClean="0">
                <a:effectLst/>
              </a:rPr>
              <a:t>Vcondor</a:t>
            </a:r>
            <a:r>
              <a:rPr lang="zh-CN" altLang="en-US" sz="1600" b="0" kern="0" dirty="0">
                <a:effectLst/>
              </a:rPr>
              <a:t>发送指令，撤销虚拟机，在撤销之前</a:t>
            </a:r>
            <a:r>
              <a:rPr lang="zh-CN" altLang="en-US" sz="1600" b="0" kern="0" dirty="0" smtClean="0">
                <a:effectLst/>
              </a:rPr>
              <a:t>，执行脚本完成</a:t>
            </a:r>
            <a:r>
              <a:rPr lang="zh-CN" altLang="en-US" sz="1600" b="0" kern="0" dirty="0">
                <a:effectLst/>
              </a:rPr>
              <a:t>关键系统的正常</a:t>
            </a:r>
            <a:r>
              <a:rPr lang="zh-CN" altLang="en-US" sz="1600" b="0" kern="0" dirty="0" smtClean="0">
                <a:effectLst/>
              </a:rPr>
              <a:t>关闭</a:t>
            </a:r>
            <a:endParaRPr lang="en-US" altLang="zh-CN" sz="1600" b="0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27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Shi,Jingyan/CC/IHEP  </a:t>
            </a:r>
            <a:fld id="{E8CCBDB1-1B31-4FCD-A360-7A40FCA33555}" type="datetime1">
              <a:rPr lang="zh-CN" altLang="en-US" smtClean="0"/>
              <a:pPr/>
              <a:t>2017/7/5</a:t>
            </a:fld>
            <a:r>
              <a:rPr lang="en-US" altLang="zh-CN" smtClean="0"/>
              <a:t> - </a:t>
            </a:r>
            <a:fld id="{D13A136E-0574-4B6F-819B-E80734A1CB7D}" type="slidenum">
              <a:rPr lang="en-US" altLang="zh-CN" smtClean="0"/>
              <a:pPr/>
              <a:t>16</a:t>
            </a:fld>
            <a:endParaRPr lang="en-US" altLang="zh-CN"/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228600" y="2286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9pPr>
          </a:lstStyle>
          <a:p>
            <a:pPr marL="400050" algn="l"/>
            <a:endParaRPr lang="zh-CN" altLang="en-US" sz="2400" kern="0" dirty="0">
              <a:effectLst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381000" y="3810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9pPr>
          </a:lstStyle>
          <a:p>
            <a:pPr algn="l"/>
            <a:r>
              <a:rPr lang="zh-CN" altLang="en-US" sz="2400" kern="0" dirty="0" smtClean="0"/>
              <a:t>虚拟机调度与控制的响应时间</a:t>
            </a:r>
            <a:endParaRPr lang="zh-CN" altLang="en-US" sz="2400" kern="0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228600" y="12954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CAE14"/>
              </a:buClr>
              <a:buSzPct val="110000"/>
              <a:buChar char="•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Char char="§"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9pPr>
          </a:lstStyle>
          <a:p>
            <a:pPr marL="800100" lvl="1"/>
            <a:endParaRPr lang="en-US" altLang="zh-CN" sz="1800" b="0" kern="0" dirty="0" smtClean="0">
              <a:effectLst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381000" y="14478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CAE14"/>
              </a:buClr>
              <a:buSzPct val="110000"/>
              <a:buChar char="•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Char char="§"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9pPr>
          </a:lstStyle>
          <a:p>
            <a:pPr marL="400050"/>
            <a:endParaRPr lang="en-US" altLang="zh-CN" sz="2400" b="0" kern="0" dirty="0" smtClean="0">
              <a:effectLst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391886" y="12192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CAE14"/>
              </a:buClr>
              <a:buSzPct val="110000"/>
              <a:buChar char="•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Char char="§"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9pPr>
          </a:lstStyle>
          <a:p>
            <a:pPr marL="400050"/>
            <a:r>
              <a:rPr lang="zh-CN" altLang="en-US" sz="2000" b="0" kern="0" dirty="0" smtClean="0">
                <a:effectLst/>
              </a:rPr>
              <a:t>虚拟机启动</a:t>
            </a:r>
            <a:endParaRPr lang="en-US" altLang="zh-CN" sz="2000" b="0" kern="0" dirty="0">
              <a:effectLst/>
            </a:endParaRPr>
          </a:p>
          <a:p>
            <a:pPr marL="800100" lvl="1"/>
            <a:r>
              <a:rPr lang="zh-CN" altLang="en-US" sz="1800" b="0" kern="0" dirty="0" smtClean="0">
                <a:effectLst/>
              </a:rPr>
              <a:t>小于</a:t>
            </a:r>
            <a:r>
              <a:rPr lang="en-US" altLang="zh-CN" sz="1800" b="0" kern="0" dirty="0" smtClean="0">
                <a:effectLst/>
              </a:rPr>
              <a:t>10</a:t>
            </a:r>
            <a:r>
              <a:rPr lang="zh-CN" altLang="en-US" sz="1800" b="0" kern="0" dirty="0" smtClean="0">
                <a:effectLst/>
              </a:rPr>
              <a:t>秒钟</a:t>
            </a:r>
            <a:r>
              <a:rPr lang="en-US" altLang="zh-CN" sz="1800" b="0" kern="0" dirty="0" smtClean="0">
                <a:effectLst/>
              </a:rPr>
              <a:t>	</a:t>
            </a:r>
            <a:r>
              <a:rPr lang="zh-CN" altLang="en-US" sz="1800" b="0" kern="0" dirty="0" smtClean="0">
                <a:effectLst/>
              </a:rPr>
              <a:t>共享存储</a:t>
            </a:r>
            <a:endParaRPr lang="en-US" altLang="zh-CN" sz="1800" b="0" kern="0" dirty="0" smtClean="0">
              <a:effectLst/>
            </a:endParaRPr>
          </a:p>
          <a:p>
            <a:pPr marL="800100" lvl="1"/>
            <a:endParaRPr lang="en-US" altLang="zh-CN" sz="1800" b="0" kern="0" dirty="0" smtClean="0">
              <a:effectLst/>
            </a:endParaRPr>
          </a:p>
          <a:p>
            <a:pPr marL="400050"/>
            <a:r>
              <a:rPr lang="zh-CN" altLang="en-US" sz="2000" b="0" kern="0" dirty="0" smtClean="0">
                <a:effectLst/>
              </a:rPr>
              <a:t>同步和软件更新</a:t>
            </a:r>
            <a:endParaRPr lang="en-US" altLang="zh-CN" sz="2000" b="0" kern="0" dirty="0" smtClean="0">
              <a:effectLst/>
            </a:endParaRPr>
          </a:p>
          <a:p>
            <a:pPr marL="800100" lvl="1"/>
            <a:r>
              <a:rPr lang="en-US" altLang="zh-CN" sz="1800" b="0" kern="0" dirty="0" smtClean="0">
                <a:effectLst/>
              </a:rPr>
              <a:t>1</a:t>
            </a:r>
            <a:r>
              <a:rPr lang="zh-CN" altLang="en-US" sz="1800" b="0" kern="0" dirty="0" smtClean="0">
                <a:effectLst/>
              </a:rPr>
              <a:t>分钟</a:t>
            </a:r>
            <a:r>
              <a:rPr lang="en-US" altLang="zh-CN" sz="1800" b="0" kern="0" dirty="0" smtClean="0">
                <a:effectLst/>
              </a:rPr>
              <a:t>		Linux Script </a:t>
            </a:r>
            <a:r>
              <a:rPr lang="zh-CN" altLang="en-US" sz="1800" b="0" kern="0" dirty="0" smtClean="0">
                <a:effectLst/>
              </a:rPr>
              <a:t>执行频率 </a:t>
            </a:r>
            <a:r>
              <a:rPr lang="en-US" altLang="zh-CN" sz="1800" b="0" kern="0" dirty="0" smtClean="0">
                <a:effectLst/>
              </a:rPr>
              <a:t>1</a:t>
            </a:r>
            <a:r>
              <a:rPr lang="zh-CN" altLang="en-US" sz="1800" b="0" kern="0" dirty="0" smtClean="0">
                <a:effectLst/>
              </a:rPr>
              <a:t>次</a:t>
            </a:r>
            <a:r>
              <a:rPr lang="en-US" altLang="zh-CN" sz="1800" b="0" kern="0" dirty="0" smtClean="0">
                <a:effectLst/>
              </a:rPr>
              <a:t>/</a:t>
            </a:r>
            <a:r>
              <a:rPr lang="zh-CN" altLang="en-US" sz="1800" b="0" kern="0" dirty="0" smtClean="0">
                <a:effectLst/>
              </a:rPr>
              <a:t>分钟</a:t>
            </a:r>
            <a:endParaRPr lang="en-US" altLang="zh-CN" sz="1800" b="0" kern="0" dirty="0" smtClean="0">
              <a:effectLst/>
            </a:endParaRPr>
          </a:p>
          <a:p>
            <a:pPr marL="800100" lvl="1"/>
            <a:endParaRPr lang="en-US" altLang="zh-CN" sz="1600" b="0" kern="0" dirty="0" smtClean="0">
              <a:effectLst/>
            </a:endParaRPr>
          </a:p>
          <a:p>
            <a:pPr marL="400050"/>
            <a:r>
              <a:rPr lang="zh-CN" altLang="en-US" sz="2000" b="0" kern="0" dirty="0" smtClean="0">
                <a:effectLst/>
              </a:rPr>
              <a:t>调度和监控的加入</a:t>
            </a:r>
            <a:endParaRPr lang="en-US" altLang="zh-CN" sz="2000" b="0" kern="0" dirty="0" smtClean="0">
              <a:effectLst/>
            </a:endParaRPr>
          </a:p>
          <a:p>
            <a:pPr marL="800100" lvl="1"/>
            <a:r>
              <a:rPr lang="zh-CN" altLang="en-US" sz="1800" b="0" kern="0" dirty="0" smtClean="0">
                <a:effectLst/>
              </a:rPr>
              <a:t>小于</a:t>
            </a:r>
            <a:r>
              <a:rPr lang="en-US" altLang="zh-CN" sz="1800" b="0" kern="0" dirty="0" smtClean="0">
                <a:effectLst/>
              </a:rPr>
              <a:t>10</a:t>
            </a:r>
            <a:r>
              <a:rPr lang="zh-CN" altLang="en-US" sz="1800" b="0" kern="0" dirty="0" smtClean="0">
                <a:effectLst/>
              </a:rPr>
              <a:t>秒</a:t>
            </a:r>
            <a:endParaRPr lang="en-US" altLang="zh-CN" sz="1800" b="0" kern="0" dirty="0" smtClean="0">
              <a:effectLst/>
            </a:endParaRPr>
          </a:p>
          <a:p>
            <a:pPr marL="800100" lvl="1"/>
            <a:endParaRPr lang="en-US" altLang="zh-CN" sz="1800" b="0" kern="0" dirty="0" smtClean="0">
              <a:effectLst/>
            </a:endParaRPr>
          </a:p>
          <a:p>
            <a:pPr marL="400050"/>
            <a:r>
              <a:rPr lang="zh-CN" altLang="en-US" sz="2000" b="0" kern="0" dirty="0" smtClean="0">
                <a:effectLst/>
              </a:rPr>
              <a:t>撤销</a:t>
            </a:r>
            <a:endParaRPr lang="en-US" altLang="zh-CN" sz="2000" b="0" kern="0" dirty="0" smtClean="0">
              <a:effectLst/>
            </a:endParaRPr>
          </a:p>
          <a:p>
            <a:pPr marL="800100" lvl="1"/>
            <a:r>
              <a:rPr lang="zh-CN" altLang="en-US" sz="1800" b="0" kern="0" dirty="0" smtClean="0">
                <a:effectLst/>
              </a:rPr>
              <a:t>作业运行时间 </a:t>
            </a:r>
            <a:r>
              <a:rPr lang="en-US" altLang="zh-CN" sz="1800" b="0" kern="0" dirty="0">
                <a:effectLst/>
              </a:rPr>
              <a:t>+ Linux Script </a:t>
            </a:r>
            <a:r>
              <a:rPr lang="zh-CN" altLang="en-US" sz="1800" b="0" kern="0" dirty="0" smtClean="0">
                <a:effectLst/>
              </a:rPr>
              <a:t>执行时间间隔 </a:t>
            </a:r>
            <a:r>
              <a:rPr lang="en-US" altLang="zh-CN" sz="1800" b="0" kern="0" dirty="0" smtClean="0">
                <a:effectLst/>
              </a:rPr>
              <a:t>+ </a:t>
            </a:r>
            <a:r>
              <a:rPr lang="zh-CN" altLang="en-US" sz="1800" b="0" kern="0" dirty="0" smtClean="0">
                <a:effectLst/>
              </a:rPr>
              <a:t>调度和监视重载配置</a:t>
            </a:r>
            <a:endParaRPr lang="en-US" altLang="zh-CN" sz="1800" b="0" kern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68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Shi,Jingyan/CC/IHEP  </a:t>
            </a:r>
            <a:fld id="{E8CCBDB1-1B31-4FCD-A360-7A40FCA33555}" type="datetime1">
              <a:rPr lang="zh-CN" altLang="en-US" smtClean="0"/>
              <a:pPr/>
              <a:t>2017/7/5</a:t>
            </a:fld>
            <a:r>
              <a:rPr lang="en-US" altLang="zh-CN" smtClean="0"/>
              <a:t> - </a:t>
            </a:r>
            <a:fld id="{D13A136E-0574-4B6F-819B-E80734A1CB7D}" type="slidenum">
              <a:rPr lang="en-US" altLang="zh-CN" smtClean="0"/>
              <a:pPr/>
              <a:t>17</a:t>
            </a:fld>
            <a:endParaRPr lang="en-US" altLang="zh-CN"/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1981200" y="2895600"/>
            <a:ext cx="533592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9pPr>
          </a:lstStyle>
          <a:p>
            <a:r>
              <a:rPr lang="zh-CN" altLang="en-US" sz="2800" kern="0" dirty="0" smtClean="0"/>
              <a:t>未来的发展</a:t>
            </a:r>
            <a:endParaRPr lang="zh-CN" alt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306615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Shi,Jingyan/CC/IHEP  </a:t>
            </a:r>
            <a:fld id="{E8CCBDB1-1B31-4FCD-A360-7A40FCA33555}" type="datetime1">
              <a:rPr lang="zh-CN" altLang="en-US" smtClean="0"/>
              <a:pPr/>
              <a:t>2017/7/5</a:t>
            </a:fld>
            <a:r>
              <a:rPr lang="en-US" altLang="zh-CN" smtClean="0"/>
              <a:t> - </a:t>
            </a:r>
            <a:fld id="{D13A136E-0574-4B6F-819B-E80734A1CB7D}" type="slidenum">
              <a:rPr lang="en-US" altLang="zh-CN" smtClean="0"/>
              <a:pPr/>
              <a:t>18</a:t>
            </a:fld>
            <a:endParaRPr lang="en-US" altLang="zh-CN"/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228600" y="2286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9pPr>
          </a:lstStyle>
          <a:p>
            <a:pPr marL="400050" algn="l"/>
            <a:endParaRPr lang="zh-CN" altLang="en-US" sz="2400" kern="0" dirty="0">
              <a:effectLst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381000" y="3810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9pPr>
          </a:lstStyle>
          <a:p>
            <a:pPr algn="l"/>
            <a:r>
              <a:rPr lang="zh-CN" altLang="en-US" sz="2400" dirty="0"/>
              <a:t>松耦合的</a:t>
            </a:r>
            <a:r>
              <a:rPr lang="en-US" altLang="zh-CN" sz="2400" dirty="0" err="1"/>
              <a:t>Openstack</a:t>
            </a:r>
            <a:r>
              <a:rPr lang="zh-CN" altLang="en-US" sz="2400" dirty="0"/>
              <a:t>集群</a:t>
            </a:r>
            <a:endParaRPr lang="zh-CN" altLang="en-US" sz="2400" kern="0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228600" y="12954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CAE14"/>
              </a:buClr>
              <a:buSzPct val="110000"/>
              <a:buChar char="•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Char char="§"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9pPr>
          </a:lstStyle>
          <a:p>
            <a:pPr marL="800100" lvl="1"/>
            <a:endParaRPr lang="en-US" altLang="zh-CN" sz="1800" b="0" kern="0" dirty="0" smtClean="0">
              <a:effectLst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381000" y="14478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CAE14"/>
              </a:buClr>
              <a:buSzPct val="110000"/>
              <a:buChar char="•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Char char="§"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9pPr>
          </a:lstStyle>
          <a:p>
            <a:pPr marL="400050"/>
            <a:endParaRPr lang="en-US" altLang="zh-CN" sz="2400" b="0" kern="0" dirty="0" smtClean="0">
              <a:effectLst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391886" y="12192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CAE14"/>
              </a:buClr>
              <a:buSzPct val="110000"/>
              <a:buChar char="•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Char char="§"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9pPr>
          </a:lstStyle>
          <a:p>
            <a:pPr marL="400050"/>
            <a:r>
              <a:rPr lang="en-US" altLang="zh-CN" sz="2000" b="0" kern="0" dirty="0" err="1" smtClean="0">
                <a:effectLst/>
              </a:rPr>
              <a:t>Openstack</a:t>
            </a:r>
            <a:r>
              <a:rPr lang="zh-CN" altLang="en-US" sz="2000" b="0" kern="0" dirty="0" smtClean="0">
                <a:effectLst/>
              </a:rPr>
              <a:t>扩展</a:t>
            </a:r>
            <a:endParaRPr lang="en-US" altLang="zh-CN" sz="2000" b="0" kern="0" dirty="0" smtClean="0">
              <a:effectLst/>
            </a:endParaRPr>
          </a:p>
          <a:p>
            <a:pPr marL="800100" lvl="1"/>
            <a:r>
              <a:rPr lang="en-US" altLang="zh-CN" sz="1800" b="0" kern="0" dirty="0" smtClean="0">
                <a:effectLst/>
              </a:rPr>
              <a:t>Cells 		Nova</a:t>
            </a:r>
            <a:r>
              <a:rPr lang="zh-CN" altLang="en-US" sz="1800" b="0" kern="0" dirty="0" smtClean="0">
                <a:effectLst/>
              </a:rPr>
              <a:t>的层次化扩展</a:t>
            </a:r>
            <a:endParaRPr lang="en-US" altLang="zh-CN" sz="1800" b="0" kern="0" dirty="0" smtClean="0">
              <a:effectLst/>
            </a:endParaRPr>
          </a:p>
          <a:p>
            <a:pPr marL="800100" lvl="1"/>
            <a:r>
              <a:rPr lang="en-US" altLang="zh-CN" sz="1800" b="0" kern="0" dirty="0" err="1" smtClean="0">
                <a:effectLst/>
              </a:rPr>
              <a:t>Tricircle</a:t>
            </a:r>
            <a:r>
              <a:rPr lang="en-US" altLang="zh-CN" sz="1800" b="0" kern="0" dirty="0" smtClean="0">
                <a:effectLst/>
              </a:rPr>
              <a:t>/Trio2o	</a:t>
            </a:r>
            <a:r>
              <a:rPr lang="zh-CN" altLang="en-US" sz="1800" b="0" kern="0" dirty="0" smtClean="0">
                <a:effectLst/>
              </a:rPr>
              <a:t>代理机制</a:t>
            </a:r>
            <a:endParaRPr lang="en-US" altLang="zh-CN" sz="1800" b="0" kern="0" dirty="0" smtClean="0">
              <a:effectLst/>
            </a:endParaRPr>
          </a:p>
          <a:p>
            <a:pPr marL="800100" lvl="1"/>
            <a:r>
              <a:rPr lang="zh-CN" altLang="en-US" sz="1800" b="0" kern="0" dirty="0">
                <a:effectLst/>
              </a:rPr>
              <a:t>紧</a:t>
            </a:r>
            <a:r>
              <a:rPr lang="zh-CN" altLang="en-US" sz="1800" b="0" kern="0" dirty="0" smtClean="0">
                <a:effectLst/>
              </a:rPr>
              <a:t>耦合的技术方案</a:t>
            </a:r>
            <a:endParaRPr lang="en-US" altLang="zh-CN" sz="1800" b="0" kern="0" dirty="0" smtClean="0">
              <a:effectLst/>
            </a:endParaRPr>
          </a:p>
          <a:p>
            <a:pPr marL="800100" lvl="1"/>
            <a:endParaRPr lang="en-US" altLang="zh-CN" sz="1800" b="0" kern="0" dirty="0" smtClean="0">
              <a:effectLst/>
            </a:endParaRPr>
          </a:p>
          <a:p>
            <a:pPr marL="400050"/>
            <a:r>
              <a:rPr lang="zh-CN" altLang="en-US" sz="2000" b="0" kern="0" dirty="0" smtClean="0">
                <a:effectLst/>
              </a:rPr>
              <a:t>松</a:t>
            </a:r>
            <a:r>
              <a:rPr lang="zh-CN" altLang="en-US" sz="2000" b="0" kern="0" dirty="0">
                <a:effectLst/>
              </a:rPr>
              <a:t>耦合的</a:t>
            </a:r>
            <a:r>
              <a:rPr lang="en-US" altLang="zh-CN" sz="2000" b="0" kern="0" dirty="0" err="1">
                <a:effectLst/>
              </a:rPr>
              <a:t>Openstack</a:t>
            </a:r>
            <a:r>
              <a:rPr lang="zh-CN" altLang="en-US" sz="2000" b="0" kern="0" dirty="0">
                <a:effectLst/>
              </a:rPr>
              <a:t>集群</a:t>
            </a:r>
          </a:p>
          <a:p>
            <a:pPr lvl="1"/>
            <a:r>
              <a:rPr lang="zh-CN" altLang="en-US" sz="1800" b="0" dirty="0">
                <a:effectLst/>
              </a:rPr>
              <a:t>实现资源的便捷加入和退出</a:t>
            </a:r>
            <a:r>
              <a:rPr lang="en-US" altLang="zh-CN" sz="1800" b="0" dirty="0">
                <a:effectLst/>
              </a:rPr>
              <a:t>,</a:t>
            </a:r>
            <a:r>
              <a:rPr lang="zh-CN" altLang="en-US" sz="1800" b="0" dirty="0">
                <a:effectLst/>
              </a:rPr>
              <a:t>以方便扩展</a:t>
            </a:r>
            <a:r>
              <a:rPr lang="en-US" altLang="zh-CN" sz="1800" b="0" dirty="0">
                <a:effectLst/>
              </a:rPr>
              <a:t>\</a:t>
            </a:r>
            <a:r>
              <a:rPr lang="zh-CN" altLang="en-US" sz="1800" b="0" dirty="0">
                <a:effectLst/>
              </a:rPr>
              <a:t>维护</a:t>
            </a:r>
            <a:r>
              <a:rPr lang="en-US" altLang="zh-CN" sz="1800" b="0" dirty="0">
                <a:effectLst/>
              </a:rPr>
              <a:t>(</a:t>
            </a:r>
            <a:r>
              <a:rPr lang="zh-CN" altLang="en-US" sz="1800" b="0" dirty="0">
                <a:effectLst/>
              </a:rPr>
              <a:t>重装</a:t>
            </a:r>
            <a:r>
              <a:rPr lang="en-US" altLang="zh-CN" sz="1800" b="0" dirty="0">
                <a:effectLst/>
              </a:rPr>
              <a:t>\</a:t>
            </a:r>
            <a:r>
              <a:rPr lang="zh-CN" altLang="en-US" sz="1800" b="0" dirty="0">
                <a:effectLst/>
              </a:rPr>
              <a:t>升级</a:t>
            </a:r>
            <a:r>
              <a:rPr lang="en-US" altLang="zh-CN" sz="1800" b="0" dirty="0">
                <a:effectLst/>
              </a:rPr>
              <a:t>)</a:t>
            </a:r>
          </a:p>
          <a:p>
            <a:pPr lvl="2" indent="-285750"/>
            <a:r>
              <a:rPr lang="zh-CN" altLang="en-US" b="0" dirty="0">
                <a:effectLst/>
              </a:rPr>
              <a:t>松</a:t>
            </a:r>
            <a:r>
              <a:rPr lang="zh-CN" altLang="en-US" b="0" dirty="0" smtClean="0">
                <a:effectLst/>
              </a:rPr>
              <a:t>偶合</a:t>
            </a:r>
            <a:endParaRPr lang="en-US" altLang="zh-CN" b="0" dirty="0" smtClean="0">
              <a:effectLst/>
            </a:endParaRPr>
          </a:p>
          <a:p>
            <a:pPr lvl="3"/>
            <a:r>
              <a:rPr lang="zh-CN" altLang="en-US" b="0" dirty="0" smtClean="0"/>
              <a:t>基于插件自由加入或注销集群身份</a:t>
            </a:r>
            <a:r>
              <a:rPr lang="en-US" altLang="zh-CN" b="0" dirty="0" smtClean="0"/>
              <a:t>		NETDB</a:t>
            </a:r>
            <a:r>
              <a:rPr lang="zh-CN" altLang="en-US" b="0" dirty="0" smtClean="0"/>
              <a:t>插件</a:t>
            </a:r>
            <a:endParaRPr lang="en-US" altLang="zh-CN" b="0" dirty="0" smtClean="0"/>
          </a:p>
          <a:p>
            <a:pPr lvl="3"/>
            <a:r>
              <a:rPr lang="zh-CN" altLang="en-US" b="0" dirty="0" smtClean="0"/>
              <a:t>提供</a:t>
            </a:r>
            <a:r>
              <a:rPr lang="zh-CN" altLang="en-US" b="0" dirty="0"/>
              <a:t>虚拟资源情况和操作功能</a:t>
            </a:r>
            <a:endParaRPr lang="en-US" altLang="zh-CN" b="0" dirty="0"/>
          </a:p>
          <a:p>
            <a:pPr lvl="2"/>
            <a:r>
              <a:rPr lang="zh-CN" altLang="en-US" b="0" dirty="0">
                <a:effectLst/>
              </a:rPr>
              <a:t>集群身份变动不影响在运行虚拟机和作业</a:t>
            </a:r>
            <a:r>
              <a:rPr lang="en-US" altLang="zh-CN" b="0" dirty="0">
                <a:effectLst/>
              </a:rPr>
              <a:t>	VM Ctrl/</a:t>
            </a:r>
            <a:r>
              <a:rPr lang="en-US" altLang="zh-CN" b="0" dirty="0" err="1">
                <a:effectLst/>
              </a:rPr>
              <a:t>HTCondor</a:t>
            </a:r>
            <a:endParaRPr lang="en-US" altLang="zh-CN" b="0" dirty="0">
              <a:effectLst/>
            </a:endParaRPr>
          </a:p>
          <a:p>
            <a:pPr lvl="1"/>
            <a:r>
              <a:rPr lang="zh-CN" altLang="en-US" sz="1800" b="0" dirty="0">
                <a:effectLst/>
              </a:rPr>
              <a:t>实现潮汐调度</a:t>
            </a:r>
            <a:endParaRPr lang="en-US" altLang="zh-CN" sz="1800" b="0" dirty="0">
              <a:effectLst/>
            </a:endParaRPr>
          </a:p>
          <a:p>
            <a:pPr lvl="2" indent="-285750"/>
            <a:r>
              <a:rPr lang="zh-CN" altLang="en-US" b="0" dirty="0">
                <a:effectLst/>
              </a:rPr>
              <a:t>通过调度策略的调整</a:t>
            </a:r>
            <a:r>
              <a:rPr lang="en-US" altLang="zh-CN" b="0" dirty="0">
                <a:effectLst/>
              </a:rPr>
              <a:t>,</a:t>
            </a:r>
            <a:r>
              <a:rPr lang="zh-CN" altLang="en-US" b="0" dirty="0">
                <a:effectLst/>
              </a:rPr>
              <a:t>实现作业不繁忙时的物理设备停机</a:t>
            </a:r>
            <a:endParaRPr lang="en-US" altLang="zh-CN" b="0" dirty="0">
              <a:effectLst/>
            </a:endParaRPr>
          </a:p>
          <a:p>
            <a:pPr lvl="1"/>
            <a:r>
              <a:rPr lang="zh-CN" altLang="en-US" sz="1800" b="0" dirty="0">
                <a:effectLst/>
              </a:rPr>
              <a:t>平台异构的</a:t>
            </a:r>
            <a:r>
              <a:rPr lang="zh-CN" altLang="en-US" sz="1800" b="0" dirty="0" smtClean="0">
                <a:effectLst/>
              </a:rPr>
              <a:t>支持</a:t>
            </a:r>
            <a:endParaRPr lang="en-US" altLang="zh-CN" b="0" dirty="0">
              <a:effectLst/>
            </a:endParaRPr>
          </a:p>
          <a:p>
            <a:pPr lvl="1"/>
            <a:r>
              <a:rPr lang="zh-CN" altLang="en-US" sz="1800" b="0" dirty="0">
                <a:effectLst/>
              </a:rPr>
              <a:t>跨地域虚拟</a:t>
            </a:r>
            <a:r>
              <a:rPr lang="zh-CN" altLang="en-US" sz="1800" b="0" dirty="0" smtClean="0">
                <a:effectLst/>
              </a:rPr>
              <a:t>计算</a:t>
            </a:r>
            <a:endParaRPr lang="en-US" altLang="zh-CN" sz="1800" b="0" kern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1059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 bwMode="auto">
          <a:xfrm>
            <a:off x="228600" y="2286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9pPr>
          </a:lstStyle>
          <a:p>
            <a:pPr algn="l"/>
            <a:r>
              <a:rPr lang="zh-CN" altLang="en-US" sz="2400" dirty="0" smtClean="0"/>
              <a:t>未来的计划</a:t>
            </a:r>
            <a:r>
              <a:rPr lang="en-US" altLang="zh-CN" sz="2400" dirty="0" smtClean="0"/>
              <a:t>—</a:t>
            </a:r>
            <a:r>
              <a:rPr lang="zh-CN" altLang="en-US" sz="2400" dirty="0" smtClean="0"/>
              <a:t>松耦合的</a:t>
            </a:r>
            <a:r>
              <a:rPr lang="en-US" altLang="zh-CN" sz="2400" dirty="0" err="1" smtClean="0"/>
              <a:t>Openstack</a:t>
            </a:r>
            <a:r>
              <a:rPr lang="zh-CN" altLang="en-US" sz="2400" dirty="0" smtClean="0"/>
              <a:t>集群</a:t>
            </a:r>
            <a:endParaRPr lang="zh-CN" altLang="en-US" sz="2400" kern="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838200"/>
            <a:ext cx="8746855" cy="533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5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2"/>
          <p:cNvSpPr txBox="1">
            <a:spLocks/>
          </p:cNvSpPr>
          <p:nvPr/>
        </p:nvSpPr>
        <p:spPr bwMode="auto">
          <a:xfrm>
            <a:off x="2743200" y="1967222"/>
            <a:ext cx="6400800" cy="317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CAE14"/>
              </a:buClr>
              <a:buSzPct val="110000"/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Char char="§"/>
              <a:defRPr sz="1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Arial" pitchFamily="34" charset="0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Arial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9pPr>
          </a:lstStyle>
          <a:p>
            <a:r>
              <a:rPr lang="zh-CN" altLang="en-US" kern="0" dirty="0" smtClean="0"/>
              <a:t>高能所虚拟计算简介</a:t>
            </a:r>
            <a:endParaRPr lang="en-US" altLang="zh-CN" kern="0" dirty="0" smtClean="0"/>
          </a:p>
          <a:p>
            <a:endParaRPr lang="en-US" altLang="zh-CN" kern="0" dirty="0"/>
          </a:p>
          <a:p>
            <a:r>
              <a:rPr lang="zh-CN" altLang="en-US" kern="0" dirty="0" smtClean="0"/>
              <a:t>虚拟机的调度与控制方案分析</a:t>
            </a:r>
            <a:endParaRPr lang="en-US" altLang="zh-CN" kern="0" dirty="0" smtClean="0"/>
          </a:p>
          <a:p>
            <a:endParaRPr lang="en-US" altLang="zh-CN" kern="0" dirty="0"/>
          </a:p>
          <a:p>
            <a:r>
              <a:rPr lang="zh-CN" altLang="en-US" kern="0" dirty="0" smtClean="0"/>
              <a:t>未来的发展</a:t>
            </a:r>
            <a:endParaRPr lang="zh-CN" altLang="en-US" kern="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CUI Tao/CC/IHEP  </a:t>
            </a:r>
            <a:fld id="{E8CCBDB1-1B31-4FCD-A360-7A40FCA33555}" type="datetime1">
              <a:rPr lang="zh-CN" altLang="en-US" smtClean="0"/>
              <a:pPr/>
              <a:t>2017/7/5</a:t>
            </a:fld>
            <a:r>
              <a:rPr lang="en-US" altLang="zh-CN" smtClean="0"/>
              <a:t> - </a:t>
            </a:r>
            <a:fld id="{ADE102C1-CBF5-4A82-8AA8-7F939797F2F0}" type="slidenum">
              <a:rPr lang="en-US" altLang="zh-CN" smtClean="0"/>
              <a:pPr/>
              <a:t>2</a:t>
            </a:fld>
            <a:endParaRPr lang="en-US" altLang="zh-CN" dirty="0"/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1409700" y="304800"/>
            <a:ext cx="632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9pPr>
          </a:lstStyle>
          <a:p>
            <a:r>
              <a:rPr lang="zh-CN" altLang="en-US" sz="2800" kern="0" dirty="0" smtClean="0"/>
              <a:t>提纲</a:t>
            </a:r>
            <a:endParaRPr lang="zh-CN" alt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406908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小结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sz="2000" dirty="0" smtClean="0">
              <a:effectLst/>
            </a:endParaRPr>
          </a:p>
          <a:p>
            <a:r>
              <a:rPr lang="zh-CN" altLang="en-US" sz="2000" dirty="0" smtClean="0"/>
              <a:t>虚拟机调度与控制是</a:t>
            </a:r>
            <a:r>
              <a:rPr lang="en-US" altLang="zh-CN" sz="2000" dirty="0" err="1" smtClean="0"/>
              <a:t>VPManager</a:t>
            </a:r>
            <a:r>
              <a:rPr lang="zh-CN" altLang="en-US" sz="2000" dirty="0" smtClean="0"/>
              <a:t>的重要组成部分和执行机构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基于</a:t>
            </a:r>
            <a:r>
              <a:rPr lang="zh-CN" altLang="en-US" sz="2000" dirty="0"/>
              <a:t>协议</a:t>
            </a:r>
            <a:r>
              <a:rPr lang="zh-CN" altLang="en-US" sz="2000" dirty="0" smtClean="0"/>
              <a:t>的虚拟机加入机制，充分体现了虚拟机调度的灵活性</a:t>
            </a:r>
            <a:endParaRPr lang="en-US" altLang="zh-CN" sz="2000" dirty="0" smtClean="0"/>
          </a:p>
          <a:p>
            <a:endParaRPr lang="en-US" altLang="zh-CN" sz="2000" dirty="0"/>
          </a:p>
          <a:p>
            <a:r>
              <a:rPr lang="zh-CN" altLang="en-US" sz="2000" dirty="0" smtClean="0"/>
              <a:t>基于</a:t>
            </a:r>
            <a:r>
              <a:rPr lang="en-US" altLang="zh-CN" sz="2000" dirty="0" err="1" smtClean="0"/>
              <a:t>NetDB</a:t>
            </a:r>
            <a:r>
              <a:rPr lang="zh-CN" altLang="en-US" sz="2000" dirty="0" smtClean="0"/>
              <a:t>的虚拟机信息收集机制，可以扩展成为松耦合</a:t>
            </a:r>
            <a:r>
              <a:rPr lang="en-US" altLang="zh-CN" sz="2000" dirty="0" err="1" smtClean="0"/>
              <a:t>Openstack</a:t>
            </a:r>
            <a:r>
              <a:rPr lang="zh-CN" altLang="en-US" sz="2000" dirty="0" smtClean="0"/>
              <a:t>集群的关键组件</a:t>
            </a:r>
            <a:endParaRPr lang="zh-CN" altLang="en-US" sz="2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CUI Tao/CC/IHEP  </a:t>
            </a:r>
            <a:fld id="{E8CCBDB1-1B31-4FCD-A360-7A40FCA33555}" type="datetime1">
              <a:rPr lang="zh-CN" altLang="en-US" smtClean="0"/>
              <a:pPr/>
              <a:t>2017/7/5</a:t>
            </a:fld>
            <a:r>
              <a:rPr lang="en-US" altLang="zh-CN" smtClean="0"/>
              <a:t> - </a:t>
            </a:r>
            <a:fld id="{ADE102C1-CBF5-4A82-8AA8-7F939797F2F0}" type="slidenum">
              <a:rPr lang="en-US" altLang="zh-CN" smtClean="0"/>
              <a:pPr/>
              <a:t>20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716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Shi,Jingyan/CC/IHEP  </a:t>
            </a:r>
            <a:fld id="{E8CCBDB1-1B31-4FCD-A360-7A40FCA33555}" type="datetime1">
              <a:rPr lang="zh-CN" altLang="en-US"/>
              <a:pPr/>
              <a:t>2017/7/5</a:t>
            </a:fld>
            <a:r>
              <a:rPr lang="en-US" altLang="zh-CN"/>
              <a:t> - </a:t>
            </a:r>
            <a:fld id="{AC2037EA-B146-4222-9845-630306344989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4953000"/>
          </a:xfrm>
        </p:spPr>
        <p:txBody>
          <a:bodyPr/>
          <a:lstStyle/>
          <a:p>
            <a:pPr algn="ctr">
              <a:buFontTx/>
              <a:buNone/>
            </a:pPr>
            <a:endParaRPr lang="en-US" altLang="zh-CN" sz="8000" dirty="0" smtClean="0"/>
          </a:p>
          <a:p>
            <a:pPr algn="ctr">
              <a:buFontTx/>
              <a:buNone/>
            </a:pPr>
            <a:r>
              <a:rPr lang="zh-CN" altLang="en-US" sz="8000" dirty="0" smtClean="0"/>
              <a:t> 谢谢</a:t>
            </a:r>
            <a:r>
              <a:rPr lang="zh-CN" altLang="en-US" sz="8000" dirty="0"/>
              <a:t>！</a:t>
            </a:r>
          </a:p>
          <a:p>
            <a:pPr algn="ctr">
              <a:buFontTx/>
              <a:buNone/>
            </a:pPr>
            <a:endParaRPr lang="zh-CN" altLang="en-US" sz="8000" dirty="0"/>
          </a:p>
          <a:p>
            <a:pPr algn="ctr">
              <a:buFontTx/>
              <a:buNone/>
            </a:pPr>
            <a:endParaRPr lang="zh-CN" alt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914400"/>
            <a:ext cx="7848600" cy="2971800"/>
          </a:xfrm>
        </p:spPr>
        <p:txBody>
          <a:bodyPr/>
          <a:lstStyle/>
          <a:p>
            <a:pPr marL="400050"/>
            <a:r>
              <a:rPr lang="zh-CN" altLang="en-US" sz="2000" b="0" dirty="0" smtClean="0">
                <a:effectLst/>
              </a:rPr>
              <a:t>实验组成立于</a:t>
            </a:r>
            <a:r>
              <a:rPr lang="en-US" altLang="zh-CN" sz="2000" b="0" dirty="0" smtClean="0">
                <a:effectLst/>
              </a:rPr>
              <a:t>2014</a:t>
            </a:r>
            <a:r>
              <a:rPr lang="zh-CN" altLang="en-US" sz="2000" b="0" dirty="0" smtClean="0">
                <a:effectLst/>
              </a:rPr>
              <a:t>年</a:t>
            </a:r>
            <a:endParaRPr lang="en-US" altLang="zh-CN" sz="2000" b="0" dirty="0" smtClean="0">
              <a:effectLst/>
            </a:endParaRPr>
          </a:p>
          <a:p>
            <a:pPr marL="400050"/>
            <a:r>
              <a:rPr lang="en-US" altLang="zh-CN" sz="2000" b="0" dirty="0" smtClean="0">
                <a:effectLst/>
              </a:rPr>
              <a:t>2014</a:t>
            </a:r>
            <a:r>
              <a:rPr lang="zh-CN" altLang="en-US" sz="2000" b="0" dirty="0" smtClean="0">
                <a:effectLst/>
              </a:rPr>
              <a:t>年建成</a:t>
            </a:r>
            <a:r>
              <a:rPr lang="en-US" altLang="zh-CN" sz="2000" b="0" dirty="0" smtClean="0">
                <a:effectLst/>
              </a:rPr>
              <a:t>Cloud</a:t>
            </a:r>
            <a:r>
              <a:rPr lang="zh-CN" altLang="en-US" sz="2000" b="0" dirty="0" smtClean="0">
                <a:effectLst/>
              </a:rPr>
              <a:t>个人云平台</a:t>
            </a:r>
            <a:endParaRPr lang="en-US" altLang="zh-CN" sz="2000" b="0" dirty="0" smtClean="0">
              <a:effectLst/>
            </a:endParaRPr>
          </a:p>
          <a:p>
            <a:pPr marL="400050"/>
            <a:r>
              <a:rPr lang="en-US" altLang="zh-CN" sz="2000" b="0" dirty="0" smtClean="0">
                <a:effectLst/>
              </a:rPr>
              <a:t>2015</a:t>
            </a:r>
            <a:r>
              <a:rPr lang="zh-CN" altLang="en-US" sz="2000" b="0" dirty="0" smtClean="0">
                <a:effectLst/>
              </a:rPr>
              <a:t>年开始建设虚拟计算环境</a:t>
            </a:r>
            <a:endParaRPr lang="en-US" altLang="zh-CN" sz="2000" b="0" dirty="0" smtClean="0">
              <a:effectLst/>
            </a:endParaRPr>
          </a:p>
          <a:p>
            <a:pPr marL="800100" lvl="1"/>
            <a:r>
              <a:rPr lang="zh-CN" altLang="en-US" b="0" dirty="0" smtClean="0">
                <a:solidFill>
                  <a:srgbClr val="000000"/>
                </a:solidFill>
                <a:effectLst/>
              </a:rPr>
              <a:t>按需调度、可计量的动态虚拟机调度</a:t>
            </a:r>
            <a:endParaRPr lang="en-US" altLang="zh-CN" b="0" dirty="0" smtClean="0">
              <a:solidFill>
                <a:srgbClr val="000000"/>
              </a:solidFill>
              <a:effectLst/>
            </a:endParaRPr>
          </a:p>
          <a:p>
            <a:pPr marL="400050"/>
            <a:r>
              <a:rPr lang="en-US" altLang="zh-CN" sz="2000" b="0" dirty="0" smtClean="0">
                <a:solidFill>
                  <a:srgbClr val="000000"/>
                </a:solidFill>
                <a:effectLst/>
              </a:rPr>
              <a:t>2016</a:t>
            </a:r>
            <a:r>
              <a:rPr lang="zh-CN" altLang="en-US" sz="2000" b="0" dirty="0" smtClean="0">
                <a:solidFill>
                  <a:srgbClr val="000000"/>
                </a:solidFill>
                <a:effectLst/>
              </a:rPr>
              <a:t>年</a:t>
            </a:r>
            <a:r>
              <a:rPr lang="zh-CN" altLang="en-US" sz="2000" b="0" dirty="0">
                <a:solidFill>
                  <a:srgbClr val="000000"/>
                </a:solidFill>
                <a:effectLst/>
              </a:rPr>
              <a:t>完善系统架构</a:t>
            </a:r>
            <a:endParaRPr lang="en-US" altLang="zh-CN" sz="2000" b="0" dirty="0" smtClean="0">
              <a:solidFill>
                <a:srgbClr val="000000"/>
              </a:solidFill>
              <a:effectLst/>
            </a:endParaRPr>
          </a:p>
          <a:p>
            <a:pPr marL="800100" lvl="1"/>
            <a:r>
              <a:rPr lang="zh-CN" altLang="en-US" b="0" dirty="0" smtClean="0">
                <a:solidFill>
                  <a:srgbClr val="000000"/>
                </a:solidFill>
                <a:effectLst/>
              </a:rPr>
              <a:t>融合，跨</a:t>
            </a:r>
            <a:r>
              <a:rPr lang="zh-CN" altLang="en-US" b="0" dirty="0">
                <a:solidFill>
                  <a:srgbClr val="000000"/>
                </a:solidFill>
                <a:effectLst/>
              </a:rPr>
              <a:t>地域虚拟计算</a:t>
            </a:r>
            <a:r>
              <a:rPr lang="zh-CN" altLang="en-US" b="0" dirty="0" smtClean="0">
                <a:solidFill>
                  <a:srgbClr val="000000"/>
                </a:solidFill>
                <a:effectLst/>
              </a:rPr>
              <a:t>环境，</a:t>
            </a:r>
            <a:r>
              <a:rPr lang="en-US" altLang="zh-CN" b="0" dirty="0" smtClean="0">
                <a:solidFill>
                  <a:srgbClr val="000000"/>
                </a:solidFill>
                <a:effectLst/>
              </a:rPr>
              <a:t>EOS</a:t>
            </a:r>
            <a:endParaRPr lang="en-US" altLang="zh-CN" b="0" dirty="0">
              <a:solidFill>
                <a:srgbClr val="000000"/>
              </a:solidFill>
              <a:effectLst/>
            </a:endParaRPr>
          </a:p>
          <a:p>
            <a:pPr marL="400050"/>
            <a:r>
              <a:rPr lang="en-US" altLang="zh-CN" sz="2000" b="0" dirty="0" smtClean="0">
                <a:solidFill>
                  <a:srgbClr val="000000"/>
                </a:solidFill>
                <a:effectLst/>
              </a:rPr>
              <a:t>2017</a:t>
            </a:r>
            <a:r>
              <a:rPr lang="zh-CN" altLang="en-US" sz="2000" b="0" dirty="0" smtClean="0">
                <a:solidFill>
                  <a:srgbClr val="000000"/>
                </a:solidFill>
                <a:effectLst/>
              </a:rPr>
              <a:t>扩展</a:t>
            </a:r>
            <a:endParaRPr lang="en-US" altLang="zh-CN" sz="2000" b="0" dirty="0" smtClean="0">
              <a:solidFill>
                <a:srgbClr val="000000"/>
              </a:solidFill>
              <a:effectLst/>
            </a:endParaRPr>
          </a:p>
          <a:p>
            <a:pPr marL="800100" lvl="1"/>
            <a:r>
              <a:rPr lang="zh-CN" altLang="en-US" b="0" dirty="0" smtClean="0">
                <a:solidFill>
                  <a:srgbClr val="000000"/>
                </a:solidFill>
                <a:effectLst/>
              </a:rPr>
              <a:t>虚拟网络新技术、虚拟计算规模化</a:t>
            </a:r>
            <a:endParaRPr lang="en-US" altLang="zh-CN" b="0" dirty="0" smtClean="0">
              <a:solidFill>
                <a:srgbClr val="000000"/>
              </a:solidFill>
              <a:effectLst/>
            </a:endParaRPr>
          </a:p>
          <a:p>
            <a:pPr marL="800100" lvl="1"/>
            <a:endParaRPr lang="en-US" altLang="zh-CN" b="0" dirty="0" smtClean="0">
              <a:solidFill>
                <a:srgbClr val="000000"/>
              </a:solidFill>
              <a:effectLst/>
            </a:endParaRPr>
          </a:p>
          <a:p>
            <a:pPr marL="400050"/>
            <a:endParaRPr lang="en-US" altLang="zh-CN" sz="2000" dirty="0" smtClean="0"/>
          </a:p>
          <a:p>
            <a:pPr marL="400050"/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CUI Tao/CC/IHEP  </a:t>
            </a:r>
            <a:fld id="{E8CCBDB1-1B31-4FCD-A360-7A40FCA33555}" type="datetime1">
              <a:rPr lang="zh-CN" altLang="en-US" smtClean="0"/>
              <a:pPr/>
              <a:t>2017/7/5</a:t>
            </a:fld>
            <a:r>
              <a:rPr lang="en-US" altLang="zh-CN" smtClean="0"/>
              <a:t> - </a:t>
            </a:r>
            <a:fld id="{ADE102C1-CBF5-4A82-8AA8-7F939797F2F0}" type="slidenum">
              <a:rPr lang="en-US" altLang="zh-CN" smtClean="0"/>
              <a:pPr/>
              <a:t>3</a:t>
            </a:fld>
            <a:endParaRPr lang="en-US" altLang="zh-CN" dirty="0"/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302870" y="152400"/>
            <a:ext cx="55645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9pPr>
          </a:lstStyle>
          <a:p>
            <a:pPr algn="l"/>
            <a:r>
              <a:rPr lang="zh-CN" altLang="en-US" sz="2400" dirty="0"/>
              <a:t>高能所虚拟</a:t>
            </a:r>
            <a:r>
              <a:rPr lang="zh-CN" altLang="en-US" sz="2400" dirty="0" smtClean="0"/>
              <a:t>计算简介</a:t>
            </a:r>
            <a:endParaRPr lang="zh-CN" altLang="en-US" sz="2400" kern="0" dirty="0"/>
          </a:p>
        </p:txBody>
      </p:sp>
      <p:grpSp>
        <p:nvGrpSpPr>
          <p:cNvPr id="9" name="组合 8"/>
          <p:cNvGrpSpPr/>
          <p:nvPr/>
        </p:nvGrpSpPr>
        <p:grpSpPr>
          <a:xfrm>
            <a:off x="609600" y="4389664"/>
            <a:ext cx="7620000" cy="1828800"/>
            <a:chOff x="533400" y="3886200"/>
            <a:chExt cx="7620000" cy="1828800"/>
          </a:xfrm>
        </p:grpSpPr>
        <p:sp>
          <p:nvSpPr>
            <p:cNvPr id="5" name="圆角矩形 4"/>
            <p:cNvSpPr/>
            <p:nvPr/>
          </p:nvSpPr>
          <p:spPr bwMode="auto">
            <a:xfrm>
              <a:off x="533400" y="3886200"/>
              <a:ext cx="7620000" cy="1828800"/>
            </a:xfrm>
            <a:prstGeom prst="roundRect">
              <a:avLst/>
            </a:prstGeom>
            <a:gradFill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1066800" y="4082143"/>
              <a:ext cx="6972300" cy="151311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altLang="zh-CN" sz="1600" b="0" dirty="0" smtClean="0"/>
                <a:t>2000</a:t>
              </a:r>
              <a:r>
                <a:rPr lang="zh-CN" altLang="en-US" sz="1600" b="0" dirty="0" smtClean="0"/>
                <a:t>核</a:t>
              </a:r>
              <a:r>
                <a:rPr lang="zh-CN" altLang="en-US" sz="1600" b="0" dirty="0"/>
                <a:t>，</a:t>
              </a:r>
              <a:r>
                <a:rPr lang="en-US" altLang="zh-CN" sz="1600" b="0" dirty="0"/>
                <a:t>1P</a:t>
              </a:r>
              <a:r>
                <a:rPr lang="zh-CN" altLang="en-US" sz="1600" b="0" dirty="0"/>
                <a:t>存储   三个</a:t>
              </a:r>
              <a:r>
                <a:rPr lang="en-US" altLang="zh-CN" sz="1600" b="0" dirty="0" err="1"/>
                <a:t>openstack</a:t>
              </a:r>
              <a:r>
                <a:rPr lang="zh-CN" altLang="en-US" sz="1600" b="0" dirty="0"/>
                <a:t>平台，共计近</a:t>
              </a:r>
              <a:r>
                <a:rPr lang="en-US" altLang="zh-CN" sz="1600" b="0" dirty="0"/>
                <a:t>90</a:t>
              </a:r>
              <a:r>
                <a:rPr lang="zh-CN" altLang="en-US" sz="1600" b="0" dirty="0"/>
                <a:t>台物理</a:t>
              </a:r>
              <a:r>
                <a:rPr lang="zh-CN" altLang="en-US" sz="1600" b="0" dirty="0" smtClean="0"/>
                <a:t>服务器</a:t>
              </a:r>
              <a:endParaRPr lang="en-US" altLang="zh-CN" sz="1600" b="0" dirty="0" smtClean="0"/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endParaRPr lang="zh-CN" altLang="en-US" sz="1600" b="0" dirty="0"/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altLang="zh-CN" sz="1600" b="0" dirty="0" smtClean="0"/>
                <a:t>1500 </a:t>
              </a:r>
              <a:r>
                <a:rPr lang="zh-CN" altLang="en-US" sz="1600" b="0" dirty="0"/>
                <a:t>提供给虚拟计算，</a:t>
              </a:r>
              <a:r>
                <a:rPr lang="en-US" altLang="zh-CN" sz="1600" b="0" dirty="0"/>
                <a:t>500</a:t>
              </a:r>
              <a:r>
                <a:rPr lang="zh-CN" altLang="en-US" sz="1600" b="0" dirty="0"/>
                <a:t>核提供给</a:t>
              </a:r>
              <a:r>
                <a:rPr lang="en-US" altLang="zh-CN" sz="1600" b="0" dirty="0"/>
                <a:t>Cloud </a:t>
              </a:r>
              <a:r>
                <a:rPr lang="zh-CN" altLang="en-US" sz="1600" b="0" dirty="0"/>
                <a:t>私有云</a:t>
              </a:r>
              <a:r>
                <a:rPr lang="zh-CN" altLang="en-US" sz="1600" b="0" dirty="0" smtClean="0"/>
                <a:t>平台</a:t>
              </a:r>
              <a:endParaRPr lang="en-US" altLang="zh-CN" sz="1600" b="0" dirty="0" smtClean="0"/>
            </a:p>
          </p:txBody>
        </p:sp>
      </p:grpSp>
      <p:sp>
        <p:nvSpPr>
          <p:cNvPr id="10" name="矩形 9"/>
          <p:cNvSpPr/>
          <p:nvPr/>
        </p:nvSpPr>
        <p:spPr bwMode="auto">
          <a:xfrm>
            <a:off x="3429000" y="3810000"/>
            <a:ext cx="14478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9" y="2400765"/>
            <a:ext cx="2286000" cy="16372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881" y="579664"/>
            <a:ext cx="2920237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CUI Tao/CC/IHEP  </a:t>
            </a:r>
            <a:fld id="{E8CCBDB1-1B31-4FCD-A360-7A40FCA33555}" type="datetime1">
              <a:rPr lang="zh-CN" altLang="en-US" smtClean="0"/>
              <a:pPr/>
              <a:t>2017/7/5</a:t>
            </a:fld>
            <a:r>
              <a:rPr lang="en-US" altLang="zh-CN" smtClean="0"/>
              <a:t> - </a:t>
            </a:r>
            <a:fld id="{ADE102C1-CBF5-4A82-8AA8-7F939797F2F0}" type="slidenum">
              <a:rPr lang="en-US" altLang="zh-CN" smtClean="0"/>
              <a:pPr/>
              <a:t>4</a:t>
            </a:fld>
            <a:endParaRPr lang="en-US" altLang="zh-CN" dirty="0"/>
          </a:p>
        </p:txBody>
      </p:sp>
      <p:sp>
        <p:nvSpPr>
          <p:cNvPr id="15" name="内容占位符 2"/>
          <p:cNvSpPr>
            <a:spLocks noGrp="1"/>
          </p:cNvSpPr>
          <p:nvPr>
            <p:ph idx="1"/>
          </p:nvPr>
        </p:nvSpPr>
        <p:spPr>
          <a:xfrm>
            <a:off x="228600" y="1295400"/>
            <a:ext cx="8077200" cy="4876800"/>
          </a:xfrm>
        </p:spPr>
        <p:txBody>
          <a:bodyPr/>
          <a:lstStyle/>
          <a:p>
            <a:pPr marL="57150" indent="0">
              <a:buNone/>
            </a:pPr>
            <a:r>
              <a:rPr lang="en-US" altLang="zh-CN" sz="2000" dirty="0" smtClean="0"/>
              <a:t>2015-</a:t>
            </a:r>
            <a:r>
              <a:rPr lang="zh-CN" altLang="en-US" sz="2000" dirty="0" smtClean="0"/>
              <a:t>今</a:t>
            </a:r>
            <a:endParaRPr lang="en-US" altLang="zh-CN" sz="2000" dirty="0" smtClean="0"/>
          </a:p>
          <a:p>
            <a:pPr marL="400050"/>
            <a:r>
              <a:rPr lang="zh-CN" altLang="en-US" sz="1800" b="0" dirty="0">
                <a:effectLst/>
              </a:rPr>
              <a:t>虚拟</a:t>
            </a:r>
            <a:r>
              <a:rPr lang="zh-CN" altLang="en-US" sz="1800" b="0" dirty="0" smtClean="0">
                <a:effectLst/>
              </a:rPr>
              <a:t>计算整体架构规划</a:t>
            </a:r>
            <a:endParaRPr lang="en-US" altLang="zh-CN" sz="1800" b="0" dirty="0" smtClean="0">
              <a:effectLst/>
            </a:endParaRPr>
          </a:p>
          <a:p>
            <a:pPr marL="400050"/>
            <a:r>
              <a:rPr lang="zh-CN" altLang="en-US" sz="1800" b="0" dirty="0">
                <a:effectLst/>
                <a:cs typeface="Arial" panose="020B0604020202020204" pitchFamily="34" charset="0"/>
              </a:rPr>
              <a:t>确定了</a:t>
            </a:r>
            <a:r>
              <a:rPr lang="en-US" altLang="zh-CN" sz="1800" b="0" dirty="0" err="1">
                <a:effectLst/>
                <a:cs typeface="Arial" panose="020B0604020202020204" pitchFamily="34" charset="0"/>
              </a:rPr>
              <a:t>Openstack+GlusterFS</a:t>
            </a:r>
            <a:r>
              <a:rPr lang="zh-CN" altLang="en-US" sz="1800" b="0" dirty="0">
                <a:effectLst/>
                <a:cs typeface="Arial" panose="020B0604020202020204" pitchFamily="34" charset="0"/>
              </a:rPr>
              <a:t>共享存储的云平台架构</a:t>
            </a:r>
            <a:endParaRPr lang="en-US" altLang="zh-CN" sz="1800" b="0" dirty="0">
              <a:effectLst/>
              <a:cs typeface="Arial" panose="020B0604020202020204" pitchFamily="34" charset="0"/>
            </a:endParaRPr>
          </a:p>
          <a:p>
            <a:pPr marL="400050"/>
            <a:r>
              <a:rPr lang="zh-CN" altLang="en-US" sz="1800" b="0" dirty="0">
                <a:effectLst/>
                <a:cs typeface="Arial" panose="020B0604020202020204" pitchFamily="34" charset="0"/>
              </a:rPr>
              <a:t>引入了</a:t>
            </a:r>
            <a:r>
              <a:rPr lang="en-US" altLang="zh-CN" sz="1800" b="0" dirty="0">
                <a:effectLst/>
                <a:cs typeface="Arial" panose="020B0604020202020204" pitchFamily="34" charset="0"/>
              </a:rPr>
              <a:t>EOS</a:t>
            </a:r>
            <a:r>
              <a:rPr lang="zh-CN" altLang="en-US" sz="1800" b="0" dirty="0">
                <a:effectLst/>
                <a:cs typeface="Arial" panose="020B0604020202020204" pitchFamily="34" charset="0"/>
              </a:rPr>
              <a:t>文件存储系统</a:t>
            </a:r>
            <a:endParaRPr lang="en-US" altLang="zh-CN" sz="1800" b="0" dirty="0">
              <a:effectLst/>
              <a:cs typeface="Arial" panose="020B0604020202020204" pitchFamily="34" charset="0"/>
            </a:endParaRPr>
          </a:p>
          <a:p>
            <a:pPr marL="400050"/>
            <a:r>
              <a:rPr lang="en-US" altLang="zh-CN" sz="1800" b="0" dirty="0" err="1" smtClean="0">
                <a:effectLst/>
              </a:rPr>
              <a:t>VPManager</a:t>
            </a:r>
            <a:r>
              <a:rPr lang="zh-CN" altLang="en-US" sz="1800" b="0" dirty="0" smtClean="0">
                <a:effectLst/>
              </a:rPr>
              <a:t>核心组件的设计和实现</a:t>
            </a:r>
            <a:endParaRPr lang="en-US" altLang="zh-CN" sz="1800" b="0" dirty="0" smtClean="0">
              <a:effectLst/>
            </a:endParaRPr>
          </a:p>
          <a:p>
            <a:pPr marL="800100" lvl="1"/>
            <a:r>
              <a:rPr lang="en-US" altLang="zh-CN" sz="1800" b="0" dirty="0" err="1" smtClean="0">
                <a:effectLst/>
                <a:latin typeface="+mn-ea"/>
              </a:rPr>
              <a:t>VCondor</a:t>
            </a:r>
            <a:r>
              <a:rPr lang="zh-CN" altLang="en-US" sz="1800" b="0" dirty="0" smtClean="0">
                <a:effectLst/>
                <a:latin typeface="+mn-ea"/>
              </a:rPr>
              <a:t>、</a:t>
            </a:r>
            <a:r>
              <a:rPr lang="en-US" altLang="zh-CN" sz="1800" b="0" dirty="0" err="1" smtClean="0">
                <a:effectLst/>
                <a:latin typeface="+mn-ea"/>
              </a:rPr>
              <a:t>VQuota</a:t>
            </a:r>
            <a:r>
              <a:rPr lang="en-US" altLang="zh-CN" sz="1800" b="0" dirty="0" smtClean="0">
                <a:effectLst/>
                <a:latin typeface="+mn-ea"/>
              </a:rPr>
              <a:t>	</a:t>
            </a:r>
            <a:r>
              <a:rPr lang="zh-CN" altLang="en-US" sz="1800" b="0" dirty="0" smtClean="0">
                <a:effectLst/>
                <a:latin typeface="+mn-ea"/>
              </a:rPr>
              <a:t>虚拟资源调度和配额管理</a:t>
            </a:r>
            <a:endParaRPr lang="en-US" altLang="zh-CN" sz="1800" b="0" dirty="0" smtClean="0">
              <a:effectLst/>
              <a:latin typeface="+mn-ea"/>
            </a:endParaRPr>
          </a:p>
          <a:p>
            <a:pPr marL="800100" lvl="1"/>
            <a:r>
              <a:rPr lang="en-US" altLang="zh-CN" sz="1800" b="0" dirty="0" err="1" smtClean="0">
                <a:effectLst/>
                <a:latin typeface="+mn-ea"/>
              </a:rPr>
              <a:t>VMCtrl</a:t>
            </a:r>
            <a:r>
              <a:rPr lang="zh-CN" altLang="en-US" sz="1800" b="0" dirty="0" smtClean="0">
                <a:effectLst/>
                <a:latin typeface="+mn-ea"/>
              </a:rPr>
              <a:t>、</a:t>
            </a:r>
            <a:r>
              <a:rPr lang="en-US" altLang="zh-CN" sz="1800" b="0" dirty="0" err="1" smtClean="0">
                <a:effectLst/>
                <a:latin typeface="+mn-ea"/>
              </a:rPr>
              <a:t>DetDB</a:t>
            </a:r>
            <a:r>
              <a:rPr lang="en-US" altLang="zh-CN" sz="1800" b="0" dirty="0" smtClean="0">
                <a:effectLst/>
                <a:latin typeface="+mn-ea"/>
              </a:rPr>
              <a:t>	</a:t>
            </a:r>
            <a:r>
              <a:rPr lang="zh-CN" altLang="en-US" sz="1800" b="0" dirty="0" smtClean="0">
                <a:effectLst/>
                <a:latin typeface="+mn-ea"/>
              </a:rPr>
              <a:t>虚拟机调度和控制</a:t>
            </a:r>
            <a:endParaRPr lang="en-US" altLang="zh-CN" sz="1800" b="0" dirty="0" smtClean="0">
              <a:effectLst/>
              <a:latin typeface="+mn-ea"/>
            </a:endParaRPr>
          </a:p>
          <a:p>
            <a:pPr marL="800100" lvl="1"/>
            <a:r>
              <a:rPr lang="en-US" altLang="zh-CN" sz="1800" b="0" dirty="0" smtClean="0">
                <a:effectLst/>
                <a:latin typeface="+mn-ea"/>
              </a:rPr>
              <a:t>Accounting		</a:t>
            </a:r>
            <a:r>
              <a:rPr lang="zh-CN" altLang="en-US" sz="1800" b="0" dirty="0" smtClean="0">
                <a:effectLst/>
                <a:latin typeface="+mn-ea"/>
              </a:rPr>
              <a:t>记账</a:t>
            </a:r>
            <a:endParaRPr lang="en-US" altLang="zh-CN" sz="1800" b="0" dirty="0" smtClean="0">
              <a:effectLst/>
              <a:latin typeface="+mn-ea"/>
            </a:endParaRPr>
          </a:p>
          <a:p>
            <a:pPr marL="800100" lvl="1"/>
            <a:r>
              <a:rPr lang="en-US" altLang="zh-CN" sz="1800" b="0" dirty="0" smtClean="0">
                <a:effectLst/>
                <a:latin typeface="+mn-ea"/>
              </a:rPr>
              <a:t>Images mgmt.	</a:t>
            </a:r>
            <a:r>
              <a:rPr lang="zh-CN" altLang="en-US" sz="1800" b="0" dirty="0" smtClean="0">
                <a:effectLst/>
                <a:latin typeface="+mn-ea"/>
              </a:rPr>
              <a:t>镜像管理</a:t>
            </a:r>
            <a:endParaRPr lang="en-US" altLang="zh-CN" sz="1800" b="0" dirty="0" smtClean="0">
              <a:effectLst/>
              <a:latin typeface="+mn-ea"/>
            </a:endParaRPr>
          </a:p>
          <a:p>
            <a:pPr marL="57150" indent="0">
              <a:buNone/>
            </a:pPr>
            <a:r>
              <a:rPr lang="zh-CN" altLang="en-US" sz="2000" dirty="0" smtClean="0">
                <a:effectLst/>
                <a:latin typeface="+mn-ea"/>
                <a:cs typeface="Arial" panose="020B0604020202020204" pitchFamily="34" charset="0"/>
              </a:rPr>
              <a:t>项目效果</a:t>
            </a:r>
            <a:endParaRPr lang="en-US" altLang="zh-CN" sz="2000" dirty="0" smtClean="0">
              <a:effectLst/>
              <a:latin typeface="+mn-ea"/>
              <a:cs typeface="Arial" panose="020B0604020202020204" pitchFamily="34" charset="0"/>
            </a:endParaRPr>
          </a:p>
          <a:p>
            <a:pPr marL="400050"/>
            <a:r>
              <a:rPr lang="en-US" altLang="zh-CN" sz="1800" b="0" dirty="0" smtClean="0">
                <a:effectLst/>
                <a:cs typeface="Arial" panose="020B0604020202020204" pitchFamily="34" charset="0"/>
              </a:rPr>
              <a:t>Cloud</a:t>
            </a:r>
            <a:r>
              <a:rPr lang="zh-CN" altLang="en-US" sz="1800" b="0" dirty="0" smtClean="0">
                <a:effectLst/>
                <a:cs typeface="Arial" panose="020B0604020202020204" pitchFamily="34" charset="0"/>
              </a:rPr>
              <a:t>私有云平台为</a:t>
            </a:r>
            <a:r>
              <a:rPr lang="en-US" altLang="zh-CN" sz="1800" b="0" dirty="0" smtClean="0">
                <a:effectLst/>
                <a:cs typeface="Arial" panose="020B0604020202020204" pitchFamily="34" charset="0"/>
              </a:rPr>
              <a:t>290</a:t>
            </a:r>
            <a:r>
              <a:rPr lang="zh-CN" altLang="en-US" sz="1800" b="0" dirty="0" smtClean="0">
                <a:effectLst/>
                <a:cs typeface="Arial" panose="020B0604020202020204" pitchFamily="34" charset="0"/>
              </a:rPr>
              <a:t>余人提供测试虚拟机和虚拟登录节点，目前活跃用户</a:t>
            </a:r>
            <a:r>
              <a:rPr lang="en-US" altLang="zh-CN" sz="1800" b="0" dirty="0" smtClean="0">
                <a:effectLst/>
                <a:cs typeface="Arial" panose="020B0604020202020204" pitchFamily="34" charset="0"/>
              </a:rPr>
              <a:t>89</a:t>
            </a:r>
            <a:r>
              <a:rPr lang="zh-CN" altLang="en-US" sz="1800" b="0" dirty="0" smtClean="0">
                <a:effectLst/>
                <a:cs typeface="Arial" panose="020B0604020202020204" pitchFamily="34" charset="0"/>
              </a:rPr>
              <a:t>人</a:t>
            </a:r>
            <a:endParaRPr lang="en-US" altLang="zh-CN" sz="1800" b="0" dirty="0" smtClean="0">
              <a:effectLst/>
              <a:cs typeface="Arial" panose="020B0604020202020204" pitchFamily="34" charset="0"/>
            </a:endParaRPr>
          </a:p>
          <a:p>
            <a:pPr marL="400050"/>
            <a:r>
              <a:rPr lang="zh-CN" altLang="en-US" sz="1800" b="0" dirty="0" smtClean="0">
                <a:effectLst/>
                <a:cs typeface="Arial" panose="020B0604020202020204" pitchFamily="34" charset="0"/>
              </a:rPr>
              <a:t>虚拟计算服务于</a:t>
            </a:r>
            <a:r>
              <a:rPr lang="en-US" altLang="zh-CN" sz="1800" b="0" dirty="0" smtClean="0">
                <a:effectLst/>
                <a:cs typeface="Arial" panose="020B0604020202020204" pitchFamily="34" charset="0"/>
              </a:rPr>
              <a:t>BESIII</a:t>
            </a:r>
            <a:r>
              <a:rPr lang="zh-CN" altLang="en-US" sz="1800" b="0" dirty="0" smtClean="0">
                <a:effectLst/>
                <a:cs typeface="Arial" panose="020B0604020202020204" pitchFamily="34" charset="0"/>
              </a:rPr>
              <a:t>、</a:t>
            </a:r>
            <a:r>
              <a:rPr lang="en-US" altLang="zh-CN" sz="1800" b="0" dirty="0" smtClean="0">
                <a:effectLst/>
                <a:cs typeface="Arial" panose="020B0604020202020204" pitchFamily="34" charset="0"/>
              </a:rPr>
              <a:t>JUNO</a:t>
            </a:r>
            <a:r>
              <a:rPr lang="zh-CN" altLang="en-US" sz="1800" b="0" dirty="0" smtClean="0">
                <a:effectLst/>
                <a:cs typeface="Arial" panose="020B0604020202020204" pitchFamily="34" charset="0"/>
              </a:rPr>
              <a:t>、</a:t>
            </a:r>
            <a:r>
              <a:rPr lang="en-US" altLang="zh-CN" sz="1800" b="0" dirty="0" smtClean="0">
                <a:effectLst/>
                <a:cs typeface="Arial" panose="020B0604020202020204" pitchFamily="34" charset="0"/>
              </a:rPr>
              <a:t>LHAASO</a:t>
            </a:r>
            <a:r>
              <a:rPr lang="zh-CN" altLang="en-US" sz="1800" b="0" dirty="0" smtClean="0">
                <a:effectLst/>
                <a:cs typeface="Arial" panose="020B0604020202020204" pitchFamily="34" charset="0"/>
              </a:rPr>
              <a:t>等大科学项目，</a:t>
            </a:r>
            <a:r>
              <a:rPr lang="en-US" altLang="zh-CN" sz="1800" b="0" dirty="0" smtClean="0"/>
              <a:t>2016.4</a:t>
            </a:r>
            <a:r>
              <a:rPr lang="zh-CN" altLang="en-US" sz="1800" b="0" dirty="0"/>
              <a:t>月开始有统计算起，虚拟</a:t>
            </a:r>
            <a:r>
              <a:rPr lang="zh-CN" altLang="en-US" sz="1800" b="0" dirty="0" smtClean="0"/>
              <a:t>集群累计运行</a:t>
            </a:r>
            <a:r>
              <a:rPr lang="en-US" altLang="zh-CN" sz="1800" b="0" dirty="0"/>
              <a:t>2.23M</a:t>
            </a:r>
            <a:r>
              <a:rPr lang="zh-CN" altLang="en-US" sz="1800" b="0" dirty="0"/>
              <a:t>个作业</a:t>
            </a:r>
            <a:r>
              <a:rPr lang="zh-CN" altLang="en-US" sz="1800" b="0" dirty="0" smtClean="0"/>
              <a:t>，提供了 </a:t>
            </a:r>
            <a:r>
              <a:rPr lang="en-US" altLang="zh-CN" sz="1800" b="0" dirty="0" smtClean="0"/>
              <a:t>2.37M </a:t>
            </a:r>
            <a:r>
              <a:rPr lang="en-US" altLang="zh-CN" sz="1800" b="0" dirty="0" err="1"/>
              <a:t>cpu</a:t>
            </a:r>
            <a:r>
              <a:rPr lang="zh-CN" altLang="en-US" sz="1800" b="0" dirty="0"/>
              <a:t>小时</a:t>
            </a:r>
            <a:endParaRPr lang="en-US" altLang="zh-CN" sz="1800" b="0" dirty="0">
              <a:effectLst/>
              <a:cs typeface="Arial" panose="020B0604020202020204" pitchFamily="34" charset="0"/>
            </a:endParaRPr>
          </a:p>
          <a:p>
            <a:pPr marL="1200150" lvl="2"/>
            <a:endParaRPr lang="en-US" altLang="zh-CN" sz="1800" b="0" dirty="0" smtClean="0">
              <a:effectLst/>
            </a:endParaRPr>
          </a:p>
          <a:p>
            <a:pPr marL="800100" lvl="1"/>
            <a:endParaRPr lang="en-US" altLang="zh-CN" sz="1800" b="0" dirty="0" smtClean="0">
              <a:effectLst/>
            </a:endParaRPr>
          </a:p>
        </p:txBody>
      </p:sp>
      <p:sp>
        <p:nvSpPr>
          <p:cNvPr id="43" name="标题 1"/>
          <p:cNvSpPr txBox="1">
            <a:spLocks/>
          </p:cNvSpPr>
          <p:nvPr/>
        </p:nvSpPr>
        <p:spPr bwMode="auto">
          <a:xfrm>
            <a:off x="228600" y="2286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9pPr>
          </a:lstStyle>
          <a:p>
            <a:pPr algn="l"/>
            <a:r>
              <a:rPr lang="zh-CN" altLang="en-US" sz="2400" dirty="0"/>
              <a:t>虚拟计算中的虚拟机调度与控制</a:t>
            </a:r>
            <a:endParaRPr lang="zh-CN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78698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Shi,Jingyan/CC/IHEP  </a:t>
            </a:r>
            <a:fld id="{E8CCBDB1-1B31-4FCD-A360-7A40FCA33555}" type="datetime1">
              <a:rPr lang="zh-CN" altLang="en-US" smtClean="0"/>
              <a:pPr/>
              <a:t>2017/7/5</a:t>
            </a:fld>
            <a:r>
              <a:rPr lang="en-US" altLang="zh-CN" smtClean="0"/>
              <a:t> - </a:t>
            </a:r>
            <a:fld id="{D13A136E-0574-4B6F-819B-E80734A1CB7D}" type="slidenum">
              <a:rPr lang="en-US" altLang="zh-CN" smtClean="0"/>
              <a:pPr/>
              <a:t>5</a:t>
            </a:fld>
            <a:endParaRPr lang="en-US" altLang="zh-CN"/>
          </a:p>
        </p:txBody>
      </p:sp>
      <p:sp>
        <p:nvSpPr>
          <p:cNvPr id="3" name="标题 1"/>
          <p:cNvSpPr txBox="1">
            <a:spLocks/>
          </p:cNvSpPr>
          <p:nvPr/>
        </p:nvSpPr>
        <p:spPr bwMode="auto">
          <a:xfrm>
            <a:off x="228600" y="2286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9pPr>
          </a:lstStyle>
          <a:p>
            <a:pPr algn="l"/>
            <a:r>
              <a:rPr lang="zh-CN" altLang="en-US" sz="2400" kern="0" dirty="0" smtClean="0"/>
              <a:t>高能所虚拟计算简介</a:t>
            </a:r>
            <a:r>
              <a:rPr lang="en-US" altLang="zh-CN" sz="2400" kern="0" dirty="0" smtClean="0"/>
              <a:t>-</a:t>
            </a:r>
            <a:r>
              <a:rPr lang="zh-CN" altLang="en-US" sz="2400" kern="0" dirty="0"/>
              <a:t>虚拟</a:t>
            </a:r>
            <a:r>
              <a:rPr lang="zh-CN" altLang="en-US" sz="2400" kern="0" dirty="0" smtClean="0"/>
              <a:t>计算系统架构</a:t>
            </a:r>
            <a:endParaRPr lang="en-US" altLang="zh-CN" sz="2400" kern="0" dirty="0"/>
          </a:p>
        </p:txBody>
      </p:sp>
      <p:sp>
        <p:nvSpPr>
          <p:cNvPr id="4" name="页脚占位符 3"/>
          <p:cNvSpPr txBox="1">
            <a:spLocks/>
          </p:cNvSpPr>
          <p:nvPr/>
        </p:nvSpPr>
        <p:spPr bwMode="auto">
          <a:xfrm>
            <a:off x="3276600" y="65532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mtClean="0"/>
              <a:t>CUI Tao/CC/IHEP  </a:t>
            </a:r>
            <a:fld id="{E8CCBDB1-1B31-4FCD-A360-7A40FCA33555}" type="datetime1">
              <a:rPr lang="zh-CN" altLang="en-US" smtClean="0"/>
              <a:pPr/>
              <a:t>2017/7/5</a:t>
            </a:fld>
            <a:r>
              <a:rPr lang="en-US" altLang="zh-CN" smtClean="0"/>
              <a:t> - </a:t>
            </a:r>
            <a:fld id="{ADE102C1-CBF5-4A82-8AA8-7F939797F2F0}" type="slidenum">
              <a:rPr lang="en-US" altLang="zh-CN" smtClean="0"/>
              <a:pPr/>
              <a:t>5</a:t>
            </a:fld>
            <a:endParaRPr lang="en-US" altLang="zh-CN" dirty="0"/>
          </a:p>
        </p:txBody>
      </p:sp>
      <p:pic>
        <p:nvPicPr>
          <p:cNvPr id="7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019" y="914400"/>
            <a:ext cx="1717675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5"/>
          <p:cNvSpPr txBox="1"/>
          <p:nvPr/>
        </p:nvSpPr>
        <p:spPr>
          <a:xfrm>
            <a:off x="3859212" y="1677988"/>
            <a:ext cx="903288" cy="288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70" dirty="0"/>
              <a:t>Dashboard</a:t>
            </a:r>
            <a:endParaRPr lang="zh-CN" altLang="en-US" sz="1270" dirty="0"/>
          </a:p>
        </p:txBody>
      </p:sp>
      <p:sp>
        <p:nvSpPr>
          <p:cNvPr id="9" name="上下箭头 8"/>
          <p:cNvSpPr/>
          <p:nvPr/>
        </p:nvSpPr>
        <p:spPr>
          <a:xfrm>
            <a:off x="4125913" y="2038349"/>
            <a:ext cx="330200" cy="712789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4901"/>
          </a:p>
        </p:txBody>
      </p:sp>
      <p:sp>
        <p:nvSpPr>
          <p:cNvPr id="10" name="圆柱形 9"/>
          <p:cNvSpPr/>
          <p:nvPr/>
        </p:nvSpPr>
        <p:spPr>
          <a:xfrm>
            <a:off x="6550025" y="5499797"/>
            <a:ext cx="1454150" cy="609600"/>
          </a:xfrm>
          <a:prstGeom prst="ca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270" b="1" dirty="0" err="1">
                <a:solidFill>
                  <a:schemeClr val="bg1"/>
                </a:solidFill>
              </a:rPr>
              <a:t>GlusterFS</a:t>
            </a:r>
            <a:endParaRPr lang="zh-CN" altLang="en-US" sz="1270" b="1" dirty="0">
              <a:solidFill>
                <a:schemeClr val="bg1"/>
              </a:solidFill>
            </a:endParaRPr>
          </a:p>
        </p:txBody>
      </p:sp>
      <p:cxnSp>
        <p:nvCxnSpPr>
          <p:cNvPr id="11" name="曲线连接符 10"/>
          <p:cNvCxnSpPr>
            <a:stCxn id="101" idx="1"/>
            <a:endCxn id="10" idx="1"/>
          </p:cNvCxnSpPr>
          <p:nvPr/>
        </p:nvCxnSpPr>
        <p:spPr>
          <a:xfrm rot="16200000" flipH="1">
            <a:off x="5140837" y="3363533"/>
            <a:ext cx="1338733" cy="2933794"/>
          </a:xfrm>
          <a:prstGeom prst="curvedConnector3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headEnd type="triangle"/>
            <a:tailEnd type="triangle"/>
          </a:ln>
          <a:effectLst>
            <a:outerShdw blurRad="25400" dist="127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圆柱形 11"/>
          <p:cNvSpPr/>
          <p:nvPr/>
        </p:nvSpPr>
        <p:spPr>
          <a:xfrm>
            <a:off x="1170906" y="5478910"/>
            <a:ext cx="1454150" cy="609600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524" b="1" dirty="0" err="1" smtClean="0">
                <a:solidFill>
                  <a:schemeClr val="tx1"/>
                </a:solidFill>
              </a:rPr>
              <a:t>NetDB</a:t>
            </a:r>
            <a:endParaRPr lang="zh-CN" altLang="en-US" sz="1270" b="1" dirty="0">
              <a:solidFill>
                <a:schemeClr val="tx1"/>
              </a:solidFill>
            </a:endParaRPr>
          </a:p>
        </p:txBody>
      </p:sp>
      <p:cxnSp>
        <p:nvCxnSpPr>
          <p:cNvPr id="13" name="曲线连接符 12"/>
          <p:cNvCxnSpPr>
            <a:stCxn id="101" idx="1"/>
            <a:endCxn id="12" idx="1"/>
          </p:cNvCxnSpPr>
          <p:nvPr/>
        </p:nvCxnSpPr>
        <p:spPr>
          <a:xfrm rot="5400000">
            <a:off x="2461721" y="3597325"/>
            <a:ext cx="1317846" cy="2445325"/>
          </a:xfrm>
          <a:prstGeom prst="curvedConnector3">
            <a:avLst>
              <a:gd name="adj1" fmla="val 50000"/>
            </a:avLst>
          </a:prstGeom>
          <a:ln w="12700">
            <a:solidFill>
              <a:schemeClr val="tx2">
                <a:lumMod val="20000"/>
                <a:lumOff val="80000"/>
              </a:schemeClr>
            </a:solidFill>
            <a:headEnd type="none" w="med" len="med"/>
            <a:tailEnd type="arrow" w="med" len="med"/>
          </a:ln>
          <a:effectLst>
            <a:outerShdw blurRad="25400" dist="127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41" y="1151034"/>
            <a:ext cx="17335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上下箭头 14"/>
          <p:cNvSpPr/>
          <p:nvPr/>
        </p:nvSpPr>
        <p:spPr>
          <a:xfrm rot="18900000">
            <a:off x="2783843" y="1916268"/>
            <a:ext cx="330200" cy="1040152"/>
          </a:xfrm>
          <a:prstGeom prst="up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4901"/>
          </a:p>
        </p:txBody>
      </p:sp>
      <p:sp>
        <p:nvSpPr>
          <p:cNvPr id="16" name="上下箭头 15"/>
          <p:cNvSpPr/>
          <p:nvPr/>
        </p:nvSpPr>
        <p:spPr>
          <a:xfrm rot="2700000">
            <a:off x="5666052" y="1808630"/>
            <a:ext cx="331787" cy="1039602"/>
          </a:xfrm>
          <a:prstGeom prst="up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4901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392" y="1204233"/>
            <a:ext cx="1355725" cy="67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文本框 21"/>
          <p:cNvSpPr txBox="1"/>
          <p:nvPr/>
        </p:nvSpPr>
        <p:spPr>
          <a:xfrm>
            <a:off x="6451997" y="1790100"/>
            <a:ext cx="590550" cy="327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524" dirty="0"/>
              <a:t>Dirac</a:t>
            </a:r>
            <a:endParaRPr lang="zh-CN" altLang="en-US" sz="1524" dirty="0"/>
          </a:p>
        </p:txBody>
      </p:sp>
      <p:sp>
        <p:nvSpPr>
          <p:cNvPr id="19" name="文本框 22"/>
          <p:cNvSpPr txBox="1"/>
          <p:nvPr/>
        </p:nvSpPr>
        <p:spPr>
          <a:xfrm>
            <a:off x="1296194" y="1942305"/>
            <a:ext cx="1123950" cy="287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70" dirty="0"/>
              <a:t>Virtual Cluster</a:t>
            </a:r>
            <a:endParaRPr lang="zh-CN" altLang="en-US" sz="1270" dirty="0"/>
          </a:p>
        </p:txBody>
      </p:sp>
      <p:sp>
        <p:nvSpPr>
          <p:cNvPr id="20" name="文本框 23"/>
          <p:cNvSpPr txBox="1"/>
          <p:nvPr/>
        </p:nvSpPr>
        <p:spPr>
          <a:xfrm>
            <a:off x="2738439" y="2324101"/>
            <a:ext cx="404812" cy="287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70" dirty="0"/>
              <a:t>API</a:t>
            </a:r>
            <a:endParaRPr lang="zh-CN" altLang="en-US" sz="1270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1512" y="5096781"/>
            <a:ext cx="2117725" cy="846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2" name="曲线连接符 21"/>
          <p:cNvCxnSpPr>
            <a:stCxn id="21" idx="0"/>
            <a:endCxn id="101" idx="1"/>
          </p:cNvCxnSpPr>
          <p:nvPr/>
        </p:nvCxnSpPr>
        <p:spPr>
          <a:xfrm rot="16200000" flipV="1">
            <a:off x="4103983" y="4400388"/>
            <a:ext cx="935717" cy="457069"/>
          </a:xfrm>
          <a:prstGeom prst="curvedConnector3">
            <a:avLst>
              <a:gd name="adj1" fmla="val 50000"/>
            </a:avLst>
          </a:prstGeom>
          <a:ln w="12700">
            <a:solidFill>
              <a:schemeClr val="tx2">
                <a:lumMod val="20000"/>
                <a:lumOff val="80000"/>
              </a:schemeClr>
            </a:solidFill>
            <a:headEnd type="triangle"/>
            <a:tailEnd type="triangle"/>
          </a:ln>
          <a:effectLst>
            <a:outerShdw blurRad="25400" dist="127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146" y="3839468"/>
            <a:ext cx="1530350" cy="360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5" name="曲线连接符 24"/>
          <p:cNvCxnSpPr>
            <a:stCxn id="12" idx="1"/>
            <a:endCxn id="24" idx="2"/>
          </p:cNvCxnSpPr>
          <p:nvPr/>
        </p:nvCxnSpPr>
        <p:spPr>
          <a:xfrm rot="16200000" flipV="1">
            <a:off x="834112" y="4415041"/>
            <a:ext cx="1279079" cy="848660"/>
          </a:xfrm>
          <a:prstGeom prst="curvedConnector3">
            <a:avLst>
              <a:gd name="adj1" fmla="val 50000"/>
            </a:avLst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38" y="2491581"/>
            <a:ext cx="568325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7100" y="2185194"/>
            <a:ext cx="1516063" cy="61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8" name="曲线连接符 27"/>
          <p:cNvCxnSpPr>
            <a:stCxn id="26" idx="3"/>
            <a:endCxn id="101" idx="2"/>
          </p:cNvCxnSpPr>
          <p:nvPr/>
        </p:nvCxnSpPr>
        <p:spPr>
          <a:xfrm>
            <a:off x="1055363" y="2944813"/>
            <a:ext cx="1858147" cy="568971"/>
          </a:xfrm>
          <a:prstGeom prst="curvedConnector3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headEnd type="triangle"/>
            <a:tailEnd type="triangle"/>
          </a:ln>
          <a:effectLst>
            <a:outerShdw blurRad="25400" dist="127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曲线连接符 28"/>
          <p:cNvCxnSpPr>
            <a:stCxn id="27" idx="2"/>
            <a:endCxn id="101" idx="0"/>
          </p:cNvCxnSpPr>
          <p:nvPr/>
        </p:nvCxnSpPr>
        <p:spPr>
          <a:xfrm rot="5400000">
            <a:off x="6549473" y="2028124"/>
            <a:ext cx="715815" cy="2255504"/>
          </a:xfrm>
          <a:prstGeom prst="curvedConnector2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headEnd type="triangle"/>
            <a:tailEnd type="triangle"/>
          </a:ln>
          <a:effectLst>
            <a:outerShdw blurRad="25400" dist="127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曲线连接符 29"/>
          <p:cNvCxnSpPr>
            <a:stCxn id="24" idx="3"/>
            <a:endCxn id="101" idx="2"/>
          </p:cNvCxnSpPr>
          <p:nvPr/>
        </p:nvCxnSpPr>
        <p:spPr>
          <a:xfrm flipV="1">
            <a:off x="1814496" y="3513784"/>
            <a:ext cx="1099014" cy="505866"/>
          </a:xfrm>
          <a:prstGeom prst="curvedConnector3">
            <a:avLst>
              <a:gd name="adj1" fmla="val 50000"/>
            </a:avLst>
          </a:prstGeom>
          <a:ln w="12700">
            <a:solidFill>
              <a:schemeClr val="tx2">
                <a:lumMod val="20000"/>
                <a:lumOff val="80000"/>
              </a:schemeClr>
            </a:solidFill>
            <a:headEnd type="triangle"/>
            <a:tailEnd type="triangle"/>
          </a:ln>
          <a:effectLst>
            <a:outerShdw blurRad="25400" dist="127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7420894" y="4088339"/>
            <a:ext cx="1454186" cy="4474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zh-CN" sz="1200" dirty="0">
                <a:latin typeface="Arial Black" pitchFamily="34" charset="0"/>
                <a:ea typeface="Cambria Math" pitchFamily="18" charset="0"/>
                <a:cs typeface="Arial Unicode MS" pitchFamily="34" charset="-122"/>
              </a:rPr>
              <a:t>LDAP</a:t>
            </a:r>
            <a:endParaRPr lang="zh-CN" altLang="en-US" sz="1200" dirty="0">
              <a:latin typeface="Arial Black" pitchFamily="34" charset="0"/>
              <a:ea typeface="Cambria Math" pitchFamily="18" charset="0"/>
              <a:cs typeface="Arial Unicode MS" pitchFamily="34" charset="-122"/>
            </a:endParaRPr>
          </a:p>
        </p:txBody>
      </p:sp>
      <p:cxnSp>
        <p:nvCxnSpPr>
          <p:cNvPr id="32" name="曲线连接符 31"/>
          <p:cNvCxnSpPr>
            <a:stCxn id="31" idx="0"/>
            <a:endCxn id="101" idx="0"/>
          </p:cNvCxnSpPr>
          <p:nvPr/>
        </p:nvCxnSpPr>
        <p:spPr>
          <a:xfrm rot="16200000" flipV="1">
            <a:off x="6676531" y="2616882"/>
            <a:ext cx="574555" cy="2368359"/>
          </a:xfrm>
          <a:prstGeom prst="curvedConnector2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headEnd type="triangle"/>
            <a:tailEnd type="triangle"/>
          </a:ln>
          <a:effectLst>
            <a:outerShdw blurRad="25400" dist="127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7691438" y="4410075"/>
            <a:ext cx="1336675" cy="4984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100" b="1" dirty="0">
                <a:solidFill>
                  <a:schemeClr val="tx1"/>
                </a:solidFill>
              </a:rPr>
              <a:t>UMT</a:t>
            </a:r>
          </a:p>
          <a:p>
            <a:pPr algn="ctr">
              <a:defRPr/>
            </a:pPr>
            <a:r>
              <a:rPr lang="zh-CN" altLang="en-US" sz="1100" b="1" dirty="0">
                <a:solidFill>
                  <a:schemeClr val="tx1"/>
                </a:solidFill>
              </a:rPr>
              <a:t> </a:t>
            </a:r>
            <a:r>
              <a:rPr lang="en-US" altLang="zh-CN" sz="1200" b="1" dirty="0">
                <a:solidFill>
                  <a:schemeClr val="tx1"/>
                </a:solidFill>
              </a:rPr>
              <a:t>(IHEP EMAIL</a:t>
            </a:r>
            <a:r>
              <a:rPr lang="zh-CN" altLang="en-US" sz="1200" b="1" dirty="0">
                <a:solidFill>
                  <a:schemeClr val="tx1"/>
                </a:solidFill>
              </a:rPr>
              <a:t>）</a:t>
            </a:r>
          </a:p>
        </p:txBody>
      </p:sp>
      <p:sp>
        <p:nvSpPr>
          <p:cNvPr id="44" name="剪去对角的矩形 43"/>
          <p:cNvSpPr/>
          <p:nvPr/>
        </p:nvSpPr>
        <p:spPr>
          <a:xfrm>
            <a:off x="38753" y="4766311"/>
            <a:ext cx="866775" cy="365125"/>
          </a:xfrm>
          <a:prstGeom prst="snip2Diag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715" dirty="0">
                <a:solidFill>
                  <a:schemeClr val="tx1"/>
                </a:solidFill>
              </a:rPr>
              <a:t>DNS</a:t>
            </a:r>
            <a:endParaRPr lang="zh-CN" altLang="en-US" sz="1715" dirty="0">
              <a:solidFill>
                <a:schemeClr val="tx1"/>
              </a:solidFill>
            </a:endParaRPr>
          </a:p>
        </p:txBody>
      </p:sp>
      <p:cxnSp>
        <p:nvCxnSpPr>
          <p:cNvPr id="45" name="曲线连接符 44"/>
          <p:cNvCxnSpPr>
            <a:stCxn id="12" idx="1"/>
            <a:endCxn id="44" idx="1"/>
          </p:cNvCxnSpPr>
          <p:nvPr/>
        </p:nvCxnSpPr>
        <p:spPr>
          <a:xfrm rot="16200000" flipV="1">
            <a:off x="1011324" y="4592253"/>
            <a:ext cx="347474" cy="1425840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5614988" y="2227262"/>
            <a:ext cx="404812" cy="287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70" dirty="0"/>
              <a:t>API</a:t>
            </a:r>
            <a:endParaRPr lang="zh-CN" altLang="en-US" sz="1270" dirty="0"/>
          </a:p>
        </p:txBody>
      </p:sp>
      <p:sp>
        <p:nvSpPr>
          <p:cNvPr id="47" name="文本框 55"/>
          <p:cNvSpPr txBox="1"/>
          <p:nvPr/>
        </p:nvSpPr>
        <p:spPr>
          <a:xfrm>
            <a:off x="8035131" y="5584841"/>
            <a:ext cx="777875" cy="482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70" dirty="0"/>
              <a:t>Backend </a:t>
            </a:r>
          </a:p>
          <a:p>
            <a:pPr>
              <a:defRPr/>
            </a:pPr>
            <a:r>
              <a:rPr lang="en-US" altLang="zh-CN" sz="1270" dirty="0"/>
              <a:t>storage</a:t>
            </a:r>
            <a:endParaRPr lang="zh-CN" altLang="en-US" sz="1270" dirty="0"/>
          </a:p>
        </p:txBody>
      </p:sp>
      <p:sp>
        <p:nvSpPr>
          <p:cNvPr id="48" name="文本框 56"/>
          <p:cNvSpPr txBox="1"/>
          <p:nvPr/>
        </p:nvSpPr>
        <p:spPr>
          <a:xfrm>
            <a:off x="3772600" y="5891439"/>
            <a:ext cx="1998662" cy="287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70" dirty="0"/>
              <a:t>Configuration management</a:t>
            </a:r>
            <a:endParaRPr lang="zh-CN" altLang="en-US" sz="1270" dirty="0"/>
          </a:p>
        </p:txBody>
      </p:sp>
      <p:sp>
        <p:nvSpPr>
          <p:cNvPr id="49" name="文本框 57"/>
          <p:cNvSpPr txBox="1"/>
          <p:nvPr/>
        </p:nvSpPr>
        <p:spPr>
          <a:xfrm>
            <a:off x="2155159" y="5260705"/>
            <a:ext cx="1559057" cy="287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70" dirty="0" smtClean="0"/>
              <a:t>Register Puppet</a:t>
            </a:r>
            <a:endParaRPr lang="zh-CN" altLang="en-US" sz="1270" dirty="0"/>
          </a:p>
        </p:txBody>
      </p:sp>
      <p:sp>
        <p:nvSpPr>
          <p:cNvPr id="50" name="文本框 58"/>
          <p:cNvSpPr txBox="1"/>
          <p:nvPr/>
        </p:nvSpPr>
        <p:spPr>
          <a:xfrm rot="21247500">
            <a:off x="2623587" y="4852331"/>
            <a:ext cx="1025525" cy="287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70" dirty="0"/>
              <a:t>Get VM info.</a:t>
            </a:r>
            <a:endParaRPr lang="zh-CN" altLang="en-US" sz="1270" dirty="0"/>
          </a:p>
        </p:txBody>
      </p:sp>
      <p:sp>
        <p:nvSpPr>
          <p:cNvPr id="51" name="文本框 60"/>
          <p:cNvSpPr txBox="1"/>
          <p:nvPr/>
        </p:nvSpPr>
        <p:spPr>
          <a:xfrm>
            <a:off x="506967" y="5154711"/>
            <a:ext cx="1239820" cy="287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70" dirty="0" smtClean="0"/>
              <a:t>Register DNS</a:t>
            </a:r>
            <a:endParaRPr lang="zh-CN" altLang="en-US" sz="1270" dirty="0"/>
          </a:p>
        </p:txBody>
      </p:sp>
      <p:sp>
        <p:nvSpPr>
          <p:cNvPr id="52" name="文本框 79"/>
          <p:cNvSpPr txBox="1"/>
          <p:nvPr/>
        </p:nvSpPr>
        <p:spPr>
          <a:xfrm rot="1721023">
            <a:off x="721775" y="4620254"/>
            <a:ext cx="1477170" cy="287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70" dirty="0" smtClean="0"/>
              <a:t>Register </a:t>
            </a:r>
            <a:r>
              <a:rPr lang="en-US" altLang="zh-CN" sz="1270" dirty="0" err="1" smtClean="0"/>
              <a:t>Nagios</a:t>
            </a:r>
            <a:endParaRPr lang="zh-CN" altLang="en-US" sz="1270" dirty="0"/>
          </a:p>
        </p:txBody>
      </p:sp>
      <p:sp>
        <p:nvSpPr>
          <p:cNvPr id="53" name="文本框 80"/>
          <p:cNvSpPr txBox="1"/>
          <p:nvPr/>
        </p:nvSpPr>
        <p:spPr>
          <a:xfrm>
            <a:off x="369870" y="3225008"/>
            <a:ext cx="985838" cy="288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70" dirty="0"/>
              <a:t>Log Analysis</a:t>
            </a:r>
            <a:endParaRPr lang="zh-CN" altLang="en-US" sz="1270" dirty="0"/>
          </a:p>
        </p:txBody>
      </p:sp>
      <p:sp>
        <p:nvSpPr>
          <p:cNvPr id="54" name="文本框 81"/>
          <p:cNvSpPr txBox="1"/>
          <p:nvPr/>
        </p:nvSpPr>
        <p:spPr>
          <a:xfrm rot="20316259">
            <a:off x="6794419" y="3050045"/>
            <a:ext cx="1068387" cy="288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70" dirty="0"/>
              <a:t>Host Monitor</a:t>
            </a:r>
            <a:endParaRPr lang="zh-CN" altLang="en-US" sz="1270" dirty="0"/>
          </a:p>
        </p:txBody>
      </p:sp>
      <p:sp>
        <p:nvSpPr>
          <p:cNvPr id="55" name="文本框 82"/>
          <p:cNvSpPr txBox="1"/>
          <p:nvPr/>
        </p:nvSpPr>
        <p:spPr>
          <a:xfrm>
            <a:off x="427907" y="4111158"/>
            <a:ext cx="1231900" cy="287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70" dirty="0"/>
              <a:t>Service monitor</a:t>
            </a:r>
            <a:endParaRPr lang="zh-CN" altLang="en-US" sz="1270" dirty="0"/>
          </a:p>
        </p:txBody>
      </p:sp>
      <p:sp>
        <p:nvSpPr>
          <p:cNvPr id="56" name="文本框 83"/>
          <p:cNvSpPr txBox="1"/>
          <p:nvPr/>
        </p:nvSpPr>
        <p:spPr>
          <a:xfrm rot="635605">
            <a:off x="6812507" y="3763243"/>
            <a:ext cx="1152525" cy="287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70" dirty="0"/>
              <a:t>authentication</a:t>
            </a:r>
            <a:endParaRPr lang="zh-CN" altLang="en-US" sz="1270" dirty="0"/>
          </a:p>
        </p:txBody>
      </p:sp>
      <p:sp>
        <p:nvSpPr>
          <p:cNvPr id="101" name="云形 100"/>
          <p:cNvSpPr/>
          <p:nvPr/>
        </p:nvSpPr>
        <p:spPr bwMode="auto">
          <a:xfrm>
            <a:off x="2904585" y="2865123"/>
            <a:ext cx="2877441" cy="1297322"/>
          </a:xfrm>
          <a:prstGeom prst="cloud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云基础平台</a:t>
            </a:r>
          </a:p>
        </p:txBody>
      </p:sp>
      <p:cxnSp>
        <p:nvCxnSpPr>
          <p:cNvPr id="137" name="曲线连接符 136"/>
          <p:cNvCxnSpPr>
            <a:stCxn id="12" idx="1"/>
            <a:endCxn id="21" idx="1"/>
          </p:cNvCxnSpPr>
          <p:nvPr/>
        </p:nvCxnSpPr>
        <p:spPr>
          <a:xfrm rot="16200000" flipH="1">
            <a:off x="2799276" y="4577615"/>
            <a:ext cx="40940" cy="1843531"/>
          </a:xfrm>
          <a:prstGeom prst="curvedConnector4">
            <a:avLst>
              <a:gd name="adj1" fmla="val -558378"/>
              <a:gd name="adj2" fmla="val 69720"/>
            </a:avLst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31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/>
        </p:nvSpPr>
        <p:spPr bwMode="auto">
          <a:xfrm>
            <a:off x="305477" y="2326565"/>
            <a:ext cx="8621486" cy="3886200"/>
          </a:xfrm>
          <a:custGeom>
            <a:avLst/>
            <a:gdLst>
              <a:gd name="connsiteX0" fmla="*/ 4103914 w 8621486"/>
              <a:gd name="connsiteY0" fmla="*/ 0 h 3886200"/>
              <a:gd name="connsiteX1" fmla="*/ 8621486 w 8621486"/>
              <a:gd name="connsiteY1" fmla="*/ 0 h 3886200"/>
              <a:gd name="connsiteX2" fmla="*/ 8621486 w 8621486"/>
              <a:gd name="connsiteY2" fmla="*/ 3886200 h 3886200"/>
              <a:gd name="connsiteX3" fmla="*/ 0 w 8621486"/>
              <a:gd name="connsiteY3" fmla="*/ 3886200 h 3886200"/>
              <a:gd name="connsiteX4" fmla="*/ 0 w 8621486"/>
              <a:gd name="connsiteY4" fmla="*/ 2710543 h 3886200"/>
              <a:gd name="connsiteX5" fmla="*/ 3918857 w 8621486"/>
              <a:gd name="connsiteY5" fmla="*/ 2710543 h 3886200"/>
              <a:gd name="connsiteX6" fmla="*/ 3918857 w 8621486"/>
              <a:gd name="connsiteY6" fmla="*/ 10886 h 3886200"/>
              <a:gd name="connsiteX7" fmla="*/ 4103914 w 8621486"/>
              <a:gd name="connsiteY7" fmla="*/ 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21486" h="3886200">
                <a:moveTo>
                  <a:pt x="4103914" y="0"/>
                </a:moveTo>
                <a:lnTo>
                  <a:pt x="8621486" y="0"/>
                </a:lnTo>
                <a:lnTo>
                  <a:pt x="8621486" y="3886200"/>
                </a:lnTo>
                <a:lnTo>
                  <a:pt x="0" y="3886200"/>
                </a:lnTo>
                <a:lnTo>
                  <a:pt x="0" y="2710543"/>
                </a:lnTo>
                <a:lnTo>
                  <a:pt x="3918857" y="2710543"/>
                </a:lnTo>
                <a:lnTo>
                  <a:pt x="3918857" y="10886"/>
                </a:lnTo>
                <a:lnTo>
                  <a:pt x="4103914" y="0"/>
                </a:lnTo>
                <a:close/>
              </a:path>
            </a:pathLst>
          </a:custGeom>
          <a:pattFill prst="pct30">
            <a:fgClr>
              <a:srgbClr val="92D050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49" name="圆角矩形 148"/>
          <p:cNvSpPr/>
          <p:nvPr/>
        </p:nvSpPr>
        <p:spPr bwMode="auto">
          <a:xfrm>
            <a:off x="502624" y="5194996"/>
            <a:ext cx="8022351" cy="90100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  <a:alpha val="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228600" y="2286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9pPr>
          </a:lstStyle>
          <a:p>
            <a:pPr algn="l"/>
            <a:r>
              <a:rPr lang="zh-CN" altLang="en-US" sz="2400" kern="0" dirty="0" smtClean="0"/>
              <a:t>高能所虚拟计算简介</a:t>
            </a:r>
            <a:r>
              <a:rPr lang="en-US" altLang="zh-CN" sz="2400" kern="0" dirty="0" smtClean="0"/>
              <a:t>-</a:t>
            </a:r>
            <a:r>
              <a:rPr lang="en-US" altLang="zh-CN" sz="2400" kern="0" dirty="0" err="1" smtClean="0"/>
              <a:t>VPManager</a:t>
            </a:r>
            <a:r>
              <a:rPr lang="zh-CN" altLang="en-US" sz="2400" kern="0" dirty="0" smtClean="0"/>
              <a:t>核心机制 </a:t>
            </a:r>
            <a:endParaRPr lang="en-US" altLang="zh-CN" sz="2400" kern="0" dirty="0"/>
          </a:p>
        </p:txBody>
      </p:sp>
      <p:sp>
        <p:nvSpPr>
          <p:cNvPr id="87" name="文本框 41"/>
          <p:cNvSpPr txBox="1"/>
          <p:nvPr/>
        </p:nvSpPr>
        <p:spPr>
          <a:xfrm>
            <a:off x="7534078" y="2732818"/>
            <a:ext cx="1287904" cy="37240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5000">
                <a:schemeClr val="accent2">
                  <a:lumMod val="48000"/>
                  <a:lumOff val="52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+mn-lt"/>
              </a:rPr>
              <a:t>VM Quota</a:t>
            </a:r>
            <a:endParaRPr lang="zh-CN" altLang="en-US" sz="1600" dirty="0">
              <a:latin typeface="+mn-lt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6026097" y="2722326"/>
            <a:ext cx="1287904" cy="39659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5000">
                <a:schemeClr val="accent2">
                  <a:lumMod val="48000"/>
                  <a:lumOff val="52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 smtClean="0">
                <a:solidFill>
                  <a:schemeClr val="tx1"/>
                </a:solidFill>
              </a:rPr>
              <a:t>VCondor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96" name="文本框 50"/>
          <p:cNvSpPr txBox="1"/>
          <p:nvPr/>
        </p:nvSpPr>
        <p:spPr>
          <a:xfrm>
            <a:off x="439707" y="2794965"/>
            <a:ext cx="14372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Virtual Job </a:t>
            </a:r>
          </a:p>
          <a:p>
            <a:r>
              <a:rPr lang="en-US" altLang="zh-CN" dirty="0" smtClean="0"/>
              <a:t>Scheduler</a:t>
            </a:r>
          </a:p>
          <a:p>
            <a:r>
              <a:rPr lang="en-US" altLang="zh-CN" dirty="0" smtClean="0"/>
              <a:t>Controller</a:t>
            </a:r>
            <a:endParaRPr lang="zh-CN" altLang="en-US" dirty="0"/>
          </a:p>
        </p:txBody>
      </p:sp>
      <p:sp>
        <p:nvSpPr>
          <p:cNvPr id="97" name="圆角矩形 96"/>
          <p:cNvSpPr/>
          <p:nvPr/>
        </p:nvSpPr>
        <p:spPr>
          <a:xfrm>
            <a:off x="2027365" y="1280119"/>
            <a:ext cx="603504" cy="34747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4000">
                <a:schemeClr val="accent2">
                  <a:lumMod val="62000"/>
                  <a:lumOff val="38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0" dirty="0" smtClean="0">
                <a:solidFill>
                  <a:schemeClr val="tx1"/>
                </a:solidFill>
              </a:rPr>
              <a:t>BES</a:t>
            </a:r>
            <a:endParaRPr lang="zh-CN" altLang="en-US" sz="1200" b="0" dirty="0">
              <a:solidFill>
                <a:schemeClr val="tx1"/>
              </a:solidFill>
            </a:endParaRPr>
          </a:p>
        </p:txBody>
      </p:sp>
      <p:sp>
        <p:nvSpPr>
          <p:cNvPr id="98" name="圆角矩形 97"/>
          <p:cNvSpPr/>
          <p:nvPr/>
        </p:nvSpPr>
        <p:spPr>
          <a:xfrm>
            <a:off x="2693872" y="1280119"/>
            <a:ext cx="658369" cy="34747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4000">
                <a:schemeClr val="accent2">
                  <a:lumMod val="62000"/>
                  <a:lumOff val="38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0" dirty="0" smtClean="0">
                <a:solidFill>
                  <a:schemeClr val="tx1"/>
                </a:solidFill>
              </a:rPr>
              <a:t>CEPC</a:t>
            </a:r>
            <a:endParaRPr lang="zh-CN" altLang="en-US" sz="1200" b="0" dirty="0">
              <a:solidFill>
                <a:schemeClr val="tx1"/>
              </a:solidFill>
            </a:endParaRPr>
          </a:p>
        </p:txBody>
      </p:sp>
      <p:sp>
        <p:nvSpPr>
          <p:cNvPr id="99" name="圆角矩形 98"/>
          <p:cNvSpPr/>
          <p:nvPr/>
        </p:nvSpPr>
        <p:spPr>
          <a:xfrm>
            <a:off x="3401444" y="1285571"/>
            <a:ext cx="857532" cy="34747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4000">
                <a:schemeClr val="accent2">
                  <a:lumMod val="62000"/>
                  <a:lumOff val="38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0" dirty="0" smtClean="0">
                <a:solidFill>
                  <a:schemeClr val="tx1"/>
                </a:solidFill>
              </a:rPr>
              <a:t>JUNO</a:t>
            </a:r>
            <a:endParaRPr lang="zh-CN" altLang="en-US" sz="1200" b="0" dirty="0">
              <a:solidFill>
                <a:schemeClr val="tx1"/>
              </a:solidFill>
            </a:endParaRPr>
          </a:p>
        </p:txBody>
      </p:sp>
      <p:sp>
        <p:nvSpPr>
          <p:cNvPr id="100" name="圆角矩形 99"/>
          <p:cNvSpPr/>
          <p:nvPr/>
        </p:nvSpPr>
        <p:spPr>
          <a:xfrm>
            <a:off x="4315844" y="1289604"/>
            <a:ext cx="924698" cy="34747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4000">
                <a:schemeClr val="accent2">
                  <a:lumMod val="62000"/>
                  <a:lumOff val="38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0" dirty="0" smtClean="0">
                <a:solidFill>
                  <a:schemeClr val="tx1"/>
                </a:solidFill>
              </a:rPr>
              <a:t>LHAASO</a:t>
            </a:r>
            <a:endParaRPr lang="zh-CN" altLang="en-US" sz="1200" b="0" dirty="0">
              <a:solidFill>
                <a:schemeClr val="tx1"/>
              </a:solidFill>
            </a:endParaRPr>
          </a:p>
        </p:txBody>
      </p:sp>
      <p:sp>
        <p:nvSpPr>
          <p:cNvPr id="101" name="文本框 55"/>
          <p:cNvSpPr txBox="1"/>
          <p:nvPr/>
        </p:nvSpPr>
        <p:spPr>
          <a:xfrm>
            <a:off x="565014" y="1246436"/>
            <a:ext cx="124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Application</a:t>
            </a:r>
            <a:endParaRPr lang="zh-CN" altLang="en-US" dirty="0"/>
          </a:p>
        </p:txBody>
      </p:sp>
      <p:sp>
        <p:nvSpPr>
          <p:cNvPr id="104" name="矩形 103"/>
          <p:cNvSpPr/>
          <p:nvPr/>
        </p:nvSpPr>
        <p:spPr>
          <a:xfrm>
            <a:off x="4778193" y="3672880"/>
            <a:ext cx="1166403" cy="40605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5000">
                <a:schemeClr val="accent2">
                  <a:lumMod val="48000"/>
                  <a:lumOff val="52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 smtClean="0">
                <a:solidFill>
                  <a:schemeClr val="tx1"/>
                </a:solidFill>
              </a:rPr>
              <a:t>VMCtrl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7498986" y="4118700"/>
            <a:ext cx="1416414" cy="48820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5000">
                <a:schemeClr val="accent2">
                  <a:lumMod val="48000"/>
                  <a:lumOff val="52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Accounting</a:t>
            </a:r>
          </a:p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System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07" name="文本框 61"/>
          <p:cNvSpPr txBox="1"/>
          <p:nvPr/>
        </p:nvSpPr>
        <p:spPr>
          <a:xfrm>
            <a:off x="7391400" y="232656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配额查询</a:t>
            </a:r>
            <a:endParaRPr lang="zh-CN" altLang="en-US" sz="1400" dirty="0"/>
          </a:p>
        </p:txBody>
      </p:sp>
      <p:sp>
        <p:nvSpPr>
          <p:cNvPr id="108" name="文本框 62"/>
          <p:cNvSpPr txBox="1"/>
          <p:nvPr/>
        </p:nvSpPr>
        <p:spPr>
          <a:xfrm>
            <a:off x="640078" y="5447908"/>
            <a:ext cx="97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VM Pool</a:t>
            </a:r>
            <a:endParaRPr lang="zh-CN" altLang="en-US" dirty="0"/>
          </a:p>
        </p:txBody>
      </p:sp>
      <p:cxnSp>
        <p:nvCxnSpPr>
          <p:cNvPr id="111" name="曲线连接符 110"/>
          <p:cNvCxnSpPr>
            <a:stCxn id="91" idx="1"/>
            <a:endCxn id="104" idx="0"/>
          </p:cNvCxnSpPr>
          <p:nvPr/>
        </p:nvCxnSpPr>
        <p:spPr>
          <a:xfrm rot="10800000" flipV="1">
            <a:off x="5361395" y="2920622"/>
            <a:ext cx="664702" cy="752257"/>
          </a:xfrm>
          <a:prstGeom prst="curvedConnector2">
            <a:avLst/>
          </a:prstGeom>
          <a:ln w="22225" cmpd="sng">
            <a:solidFill>
              <a:schemeClr val="tx2">
                <a:lumMod val="40000"/>
                <a:lumOff val="60000"/>
              </a:schemeClr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文本框 68"/>
          <p:cNvSpPr txBox="1"/>
          <p:nvPr/>
        </p:nvSpPr>
        <p:spPr>
          <a:xfrm>
            <a:off x="6309013" y="3465183"/>
            <a:ext cx="813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VM</a:t>
            </a:r>
            <a:r>
              <a:rPr lang="zh-CN" altLang="en-US" sz="1400" dirty="0" smtClean="0"/>
              <a:t>调度</a:t>
            </a:r>
            <a:endParaRPr lang="zh-CN" altLang="en-US" sz="1400" dirty="0"/>
          </a:p>
        </p:txBody>
      </p:sp>
      <p:sp>
        <p:nvSpPr>
          <p:cNvPr id="116" name="矩形 115"/>
          <p:cNvSpPr/>
          <p:nvPr/>
        </p:nvSpPr>
        <p:spPr>
          <a:xfrm>
            <a:off x="7498986" y="3433247"/>
            <a:ext cx="923213" cy="49844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5000">
                <a:schemeClr val="accent2">
                  <a:lumMod val="48000"/>
                  <a:lumOff val="52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Image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Mngt</a:t>
            </a:r>
            <a:r>
              <a:rPr lang="en-US" altLang="zh-CN" sz="16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7" name="圆角矩形 116"/>
          <p:cNvSpPr/>
          <p:nvPr/>
        </p:nvSpPr>
        <p:spPr>
          <a:xfrm>
            <a:off x="2133600" y="1828857"/>
            <a:ext cx="1339697" cy="369349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b="0" dirty="0" smtClean="0">
                <a:solidFill>
                  <a:schemeClr val="tx1"/>
                </a:solidFill>
              </a:rPr>
              <a:t>NMS/Ganglia</a:t>
            </a:r>
            <a:endParaRPr lang="zh-CN" altLang="en-US" sz="1400" b="0" dirty="0">
              <a:solidFill>
                <a:schemeClr val="tx1"/>
              </a:solidFill>
            </a:endParaRPr>
          </a:p>
        </p:txBody>
      </p:sp>
      <p:sp>
        <p:nvSpPr>
          <p:cNvPr id="145" name="文本框 68"/>
          <p:cNvSpPr txBox="1"/>
          <p:nvPr/>
        </p:nvSpPr>
        <p:spPr>
          <a:xfrm>
            <a:off x="5697851" y="434727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推</a:t>
            </a:r>
            <a:r>
              <a:rPr lang="zh-CN" altLang="en-US" sz="1400" dirty="0" smtClean="0"/>
              <a:t>送</a:t>
            </a:r>
            <a:r>
              <a:rPr lang="en-US" altLang="zh-CN" sz="1400" dirty="0" smtClean="0"/>
              <a:t>VM</a:t>
            </a:r>
          </a:p>
          <a:p>
            <a:r>
              <a:rPr lang="zh-CN" altLang="en-US" sz="1400" dirty="0" smtClean="0"/>
              <a:t>资源状况</a:t>
            </a:r>
            <a:endParaRPr lang="zh-CN" altLang="en-US" sz="1400" dirty="0"/>
          </a:p>
        </p:txBody>
      </p:sp>
      <p:cxnSp>
        <p:nvCxnSpPr>
          <p:cNvPr id="184" name="曲线连接符 183"/>
          <p:cNvCxnSpPr>
            <a:stCxn id="91" idx="2"/>
            <a:endCxn id="244" idx="0"/>
          </p:cNvCxnSpPr>
          <p:nvPr/>
        </p:nvCxnSpPr>
        <p:spPr>
          <a:xfrm rot="16200000" flipH="1">
            <a:off x="5754252" y="4034715"/>
            <a:ext cx="2126579" cy="294985"/>
          </a:xfrm>
          <a:prstGeom prst="curvedConnector3">
            <a:avLst>
              <a:gd name="adj1" fmla="val 50000"/>
            </a:avLst>
          </a:prstGeom>
          <a:ln w="22225" cmpd="sng"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曲线连接符 186"/>
          <p:cNvCxnSpPr>
            <a:stCxn id="91" idx="3"/>
            <a:endCxn id="87" idx="0"/>
          </p:cNvCxnSpPr>
          <p:nvPr/>
        </p:nvCxnSpPr>
        <p:spPr>
          <a:xfrm flipV="1">
            <a:off x="7314001" y="2732818"/>
            <a:ext cx="864029" cy="187805"/>
          </a:xfrm>
          <a:prstGeom prst="curvedConnector4">
            <a:avLst>
              <a:gd name="adj1" fmla="val 12735"/>
              <a:gd name="adj2" fmla="val 186735"/>
            </a:avLst>
          </a:prstGeom>
          <a:ln w="22225" cmpd="sng"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圆角矩形 205"/>
          <p:cNvSpPr/>
          <p:nvPr/>
        </p:nvSpPr>
        <p:spPr>
          <a:xfrm>
            <a:off x="3733800" y="1823935"/>
            <a:ext cx="1339697" cy="38002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b="0" dirty="0" err="1" smtClean="0">
                <a:solidFill>
                  <a:schemeClr val="tx1"/>
                </a:solidFill>
              </a:rPr>
              <a:t>HTCondor</a:t>
            </a:r>
            <a:endParaRPr lang="zh-CN" altLang="en-US" sz="1400" b="0" dirty="0">
              <a:solidFill>
                <a:schemeClr val="tx1"/>
              </a:solidFill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6114126" y="5245498"/>
            <a:ext cx="1701816" cy="774152"/>
            <a:chOff x="6554938" y="5245498"/>
            <a:chExt cx="1701816" cy="774152"/>
          </a:xfrm>
        </p:grpSpPr>
        <p:sp>
          <p:nvSpPr>
            <p:cNvPr id="244" name="圆角矩形 243"/>
            <p:cNvSpPr/>
            <p:nvPr/>
          </p:nvSpPr>
          <p:spPr bwMode="auto">
            <a:xfrm>
              <a:off x="6554938" y="5245498"/>
              <a:ext cx="1701816" cy="774152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rPr>
                <a:t>Openstack</a:t>
              </a:r>
              <a:endPara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45" name="剪去同侧角的矩形 244"/>
            <p:cNvSpPr/>
            <p:nvPr/>
          </p:nvSpPr>
          <p:spPr bwMode="auto">
            <a:xfrm>
              <a:off x="6685388" y="5297143"/>
              <a:ext cx="731183" cy="192381"/>
            </a:xfrm>
            <a:prstGeom prst="snip2Same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rPr>
                <a:t>NetDB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248" name="文本框 55"/>
          <p:cNvSpPr txBox="1"/>
          <p:nvPr/>
        </p:nvSpPr>
        <p:spPr>
          <a:xfrm>
            <a:off x="479809" y="1840468"/>
            <a:ext cx="1402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Comupting</a:t>
            </a:r>
            <a:endParaRPr lang="zh-CN" altLang="en-US" dirty="0"/>
          </a:p>
        </p:txBody>
      </p:sp>
      <p:cxnSp>
        <p:nvCxnSpPr>
          <p:cNvPr id="227" name="曲线连接符 226"/>
          <p:cNvCxnSpPr>
            <a:stCxn id="104" idx="2"/>
            <a:endCxn id="245" idx="3"/>
          </p:cNvCxnSpPr>
          <p:nvPr/>
        </p:nvCxnSpPr>
        <p:spPr>
          <a:xfrm rot="16200000" flipH="1">
            <a:off x="5376678" y="4063652"/>
            <a:ext cx="1218207" cy="1248773"/>
          </a:xfrm>
          <a:prstGeom prst="curvedConnector3">
            <a:avLst>
              <a:gd name="adj1" fmla="val 50000"/>
            </a:avLst>
          </a:prstGeom>
          <a:ln w="22225" cmpd="sng">
            <a:solidFill>
              <a:schemeClr val="tx2">
                <a:lumMod val="40000"/>
                <a:lumOff val="60000"/>
              </a:schemeClr>
            </a:solidFill>
            <a:headEnd type="triangl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文本框 68"/>
          <p:cNvSpPr txBox="1"/>
          <p:nvPr/>
        </p:nvSpPr>
        <p:spPr>
          <a:xfrm>
            <a:off x="5105400" y="305818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VM</a:t>
            </a:r>
            <a:r>
              <a:rPr lang="zh-CN" altLang="en-US" sz="1400" dirty="0" smtClean="0"/>
              <a:t>调度</a:t>
            </a:r>
            <a:endParaRPr lang="en-US" altLang="zh-CN" sz="1400" dirty="0" smtClean="0"/>
          </a:p>
          <a:p>
            <a:r>
              <a:rPr lang="zh-CN" altLang="en-US" sz="1400" dirty="0" smtClean="0"/>
              <a:t>资源查询</a:t>
            </a:r>
            <a:endParaRPr lang="zh-CN" altLang="en-US" sz="1400" dirty="0"/>
          </a:p>
        </p:txBody>
      </p:sp>
      <p:grpSp>
        <p:nvGrpSpPr>
          <p:cNvPr id="326" name="组合 325"/>
          <p:cNvGrpSpPr/>
          <p:nvPr/>
        </p:nvGrpSpPr>
        <p:grpSpPr>
          <a:xfrm>
            <a:off x="3134782" y="5498570"/>
            <a:ext cx="2471842" cy="321266"/>
            <a:chOff x="3575594" y="5498570"/>
            <a:chExt cx="2471842" cy="321266"/>
          </a:xfrm>
          <a:solidFill>
            <a:schemeClr val="accent1"/>
          </a:solidFill>
        </p:grpSpPr>
        <p:sp>
          <p:nvSpPr>
            <p:cNvPr id="112" name="矩形 111"/>
            <p:cNvSpPr/>
            <p:nvPr/>
          </p:nvSpPr>
          <p:spPr>
            <a:xfrm>
              <a:off x="5547534" y="5498570"/>
              <a:ext cx="499902" cy="31653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VM</a:t>
              </a:r>
            </a:p>
            <a:p>
              <a:pPr algn="ctr"/>
              <a:r>
                <a:rPr lang="en-US" altLang="zh-CN" sz="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Agent</a:t>
              </a:r>
              <a:endParaRPr lang="zh-CN" altLang="en-US" sz="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7" name="矩形 286"/>
            <p:cNvSpPr/>
            <p:nvPr/>
          </p:nvSpPr>
          <p:spPr>
            <a:xfrm>
              <a:off x="4784212" y="5503305"/>
              <a:ext cx="545640" cy="31653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VM</a:t>
              </a:r>
            </a:p>
            <a:p>
              <a:pPr algn="ctr"/>
              <a:r>
                <a:rPr lang="en-US" altLang="zh-CN" sz="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Agent</a:t>
              </a:r>
              <a:endParaRPr lang="zh-CN" altLang="en-US" sz="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8" name="矩形 287"/>
            <p:cNvSpPr/>
            <p:nvPr/>
          </p:nvSpPr>
          <p:spPr>
            <a:xfrm>
              <a:off x="3575594" y="5503303"/>
              <a:ext cx="522818" cy="31653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VM</a:t>
              </a:r>
            </a:p>
            <a:p>
              <a:pPr algn="ctr"/>
              <a:r>
                <a:rPr lang="en-US" altLang="zh-CN" sz="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Agent</a:t>
              </a:r>
              <a:endParaRPr lang="zh-CN" altLang="en-US" sz="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91" name="直接连接符 290"/>
            <p:cNvCxnSpPr/>
            <p:nvPr/>
          </p:nvCxnSpPr>
          <p:spPr bwMode="auto">
            <a:xfrm>
              <a:off x="4264927" y="5644817"/>
              <a:ext cx="443085" cy="0"/>
            </a:xfrm>
            <a:prstGeom prst="line">
              <a:avLst/>
            </a:prstGeom>
            <a:grpFill/>
            <a:ln w="222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4" name="文本框 68"/>
          <p:cNvSpPr txBox="1"/>
          <p:nvPr/>
        </p:nvSpPr>
        <p:spPr>
          <a:xfrm>
            <a:off x="4390535" y="4543408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获取控制信息</a:t>
            </a:r>
            <a:endParaRPr lang="en-US" altLang="zh-CN" sz="1400" dirty="0" smtClean="0"/>
          </a:p>
        </p:txBody>
      </p:sp>
      <p:cxnSp>
        <p:nvCxnSpPr>
          <p:cNvPr id="316" name="直接箭头连接符 315"/>
          <p:cNvCxnSpPr>
            <a:stCxn id="104" idx="2"/>
            <a:endCxn id="288" idx="0"/>
          </p:cNvCxnSpPr>
          <p:nvPr/>
        </p:nvCxnSpPr>
        <p:spPr bwMode="auto">
          <a:xfrm flipH="1">
            <a:off x="3396191" y="4078936"/>
            <a:ext cx="1965204" cy="1424367"/>
          </a:xfrm>
          <a:prstGeom prst="straightConnector1">
            <a:avLst/>
          </a:prstGeom>
          <a:solidFill>
            <a:srgbClr val="FFFF00"/>
          </a:solidFill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7" name="直接箭头连接符 316"/>
          <p:cNvCxnSpPr>
            <a:stCxn id="104" idx="2"/>
            <a:endCxn id="287" idx="0"/>
          </p:cNvCxnSpPr>
          <p:nvPr/>
        </p:nvCxnSpPr>
        <p:spPr bwMode="auto">
          <a:xfrm flipH="1">
            <a:off x="4616220" y="4078936"/>
            <a:ext cx="745175" cy="1424369"/>
          </a:xfrm>
          <a:prstGeom prst="straightConnector1">
            <a:avLst/>
          </a:prstGeom>
          <a:solidFill>
            <a:srgbClr val="FFFF00"/>
          </a:solidFill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1" name="直接箭头连接符 320"/>
          <p:cNvCxnSpPr>
            <a:stCxn id="104" idx="2"/>
            <a:endCxn id="112" idx="0"/>
          </p:cNvCxnSpPr>
          <p:nvPr/>
        </p:nvCxnSpPr>
        <p:spPr bwMode="auto">
          <a:xfrm flipH="1">
            <a:off x="5356673" y="4078936"/>
            <a:ext cx="4722" cy="1419634"/>
          </a:xfrm>
          <a:prstGeom prst="straightConnector1">
            <a:avLst/>
          </a:prstGeom>
          <a:solidFill>
            <a:srgbClr val="FFFF00"/>
          </a:solidFill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9" name="上下箭头 338"/>
          <p:cNvSpPr/>
          <p:nvPr/>
        </p:nvSpPr>
        <p:spPr bwMode="auto">
          <a:xfrm>
            <a:off x="2626601" y="2461493"/>
            <a:ext cx="1700254" cy="2573621"/>
          </a:xfrm>
          <a:prstGeom prst="upDownArrow">
            <a:avLst/>
          </a:prstGeom>
          <a:gradFill flip="none" rotWithShape="1">
            <a:gsLst>
              <a:gs pos="23000">
                <a:schemeClr val="accent1">
                  <a:alpha val="71000"/>
                  <a:lumMod val="46000"/>
                  <a:lumOff val="54000"/>
                </a:schemeClr>
              </a:gs>
              <a:gs pos="8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30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  <a:softEdge rad="381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作业调度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="0" dirty="0" smtClean="0"/>
              <a:t>VM</a:t>
            </a:r>
            <a:r>
              <a:rPr lang="zh-CN" altLang="en-US" sz="1600" b="0" dirty="0" smtClean="0"/>
              <a:t>监视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58" name="文本框 61"/>
          <p:cNvSpPr txBox="1"/>
          <p:nvPr/>
        </p:nvSpPr>
        <p:spPr>
          <a:xfrm>
            <a:off x="4988104" y="1485548"/>
            <a:ext cx="4336712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600" kern="0" dirty="0" err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VPManager</a:t>
            </a:r>
            <a:endParaRPr lang="zh-CN" altLang="en-US" sz="36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361" name="曲线连接符 360"/>
          <p:cNvCxnSpPr>
            <a:stCxn id="206" idx="3"/>
            <a:endCxn id="91" idx="1"/>
          </p:cNvCxnSpPr>
          <p:nvPr/>
        </p:nvCxnSpPr>
        <p:spPr>
          <a:xfrm>
            <a:off x="5073497" y="2013945"/>
            <a:ext cx="952600" cy="906678"/>
          </a:xfrm>
          <a:prstGeom prst="curvedConnector3">
            <a:avLst>
              <a:gd name="adj1" fmla="val 50000"/>
            </a:avLst>
          </a:prstGeom>
          <a:ln w="22225" cmpd="sng">
            <a:solidFill>
              <a:schemeClr val="tx2">
                <a:lumMod val="40000"/>
                <a:lumOff val="60000"/>
              </a:schemeClr>
            </a:solidFill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文本框 68"/>
          <p:cNvSpPr txBox="1"/>
          <p:nvPr/>
        </p:nvSpPr>
        <p:spPr>
          <a:xfrm>
            <a:off x="5215146" y="233061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作业查询</a:t>
            </a:r>
            <a:endParaRPr lang="zh-CN" altLang="en-US" sz="1400" dirty="0"/>
          </a:p>
        </p:txBody>
      </p:sp>
      <p:cxnSp>
        <p:nvCxnSpPr>
          <p:cNvPr id="44" name="曲线连接符 43"/>
          <p:cNvCxnSpPr>
            <a:stCxn id="244" idx="0"/>
            <a:endCxn id="116" idx="1"/>
          </p:cNvCxnSpPr>
          <p:nvPr/>
        </p:nvCxnSpPr>
        <p:spPr>
          <a:xfrm rot="5400000" flipH="1" flipV="1">
            <a:off x="6450496" y="4197008"/>
            <a:ext cx="1563029" cy="533952"/>
          </a:xfrm>
          <a:prstGeom prst="curvedConnector2">
            <a:avLst/>
          </a:prstGeom>
          <a:ln w="22225" cmpd="sng">
            <a:solidFill>
              <a:schemeClr val="tx2">
                <a:lumMod val="40000"/>
                <a:lumOff val="60000"/>
              </a:schemeClr>
            </a:solidFill>
            <a:headEnd type="triangl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曲线连接符 47"/>
          <p:cNvCxnSpPr>
            <a:endCxn id="105" idx="1"/>
          </p:cNvCxnSpPr>
          <p:nvPr/>
        </p:nvCxnSpPr>
        <p:spPr>
          <a:xfrm rot="5400000" flipH="1" flipV="1">
            <a:off x="6791136" y="4534217"/>
            <a:ext cx="879264" cy="536435"/>
          </a:xfrm>
          <a:prstGeom prst="curvedConnector2">
            <a:avLst/>
          </a:prstGeom>
          <a:ln w="22225" cmpd="sng">
            <a:solidFill>
              <a:schemeClr val="tx2">
                <a:lumMod val="40000"/>
                <a:lumOff val="60000"/>
              </a:schemeClr>
            </a:solidFill>
            <a:headEnd type="triangl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77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Shi,Jingyan/CC/IHEP  </a:t>
            </a:r>
            <a:fld id="{E8CCBDB1-1B31-4FCD-A360-7A40FCA33555}" type="datetime1">
              <a:rPr lang="zh-CN" altLang="en-US" smtClean="0"/>
              <a:pPr/>
              <a:t>2017/7/5</a:t>
            </a:fld>
            <a:r>
              <a:rPr lang="en-US" altLang="zh-CN" smtClean="0"/>
              <a:t> - </a:t>
            </a:r>
            <a:fld id="{D13A136E-0574-4B6F-819B-E80734A1CB7D}" type="slidenum">
              <a:rPr lang="en-US" altLang="zh-CN" smtClean="0"/>
              <a:pPr/>
              <a:t>7</a:t>
            </a:fld>
            <a:endParaRPr lang="en-US" altLang="zh-CN"/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1981200" y="2895600"/>
            <a:ext cx="533592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9pPr>
          </a:lstStyle>
          <a:p>
            <a:pPr algn="l"/>
            <a:r>
              <a:rPr lang="zh-CN" altLang="en-US" sz="2800" dirty="0"/>
              <a:t>虚拟计算中的虚拟机调度与控制</a:t>
            </a:r>
            <a:endParaRPr lang="zh-CN" alt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420173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CUI Tao/CC/IHEP  </a:t>
            </a:r>
            <a:fld id="{E8CCBDB1-1B31-4FCD-A360-7A40FCA33555}" type="datetime1">
              <a:rPr lang="zh-CN" altLang="en-US" smtClean="0"/>
              <a:pPr/>
              <a:t>2017/7/5</a:t>
            </a:fld>
            <a:r>
              <a:rPr lang="en-US" altLang="zh-CN" smtClean="0"/>
              <a:t> - </a:t>
            </a:r>
            <a:fld id="{ADE102C1-CBF5-4A82-8AA8-7F939797F2F0}" type="slidenum">
              <a:rPr lang="en-US" altLang="zh-CN" smtClean="0"/>
              <a:pPr/>
              <a:t>8</a:t>
            </a:fld>
            <a:endParaRPr lang="en-US" altLang="zh-CN" dirty="0"/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228600" y="2286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9pPr>
          </a:lstStyle>
          <a:p>
            <a:pPr algn="l"/>
            <a:r>
              <a:rPr lang="zh-CN" altLang="en-US" sz="2400" dirty="0"/>
              <a:t>虚拟计算中的虚拟机调度与控制</a:t>
            </a:r>
            <a:endParaRPr lang="zh-CN" altLang="en-US" sz="2400" kern="0" dirty="0"/>
          </a:p>
        </p:txBody>
      </p:sp>
      <p:sp>
        <p:nvSpPr>
          <p:cNvPr id="15" name="内容占位符 2"/>
          <p:cNvSpPr>
            <a:spLocks noGrp="1"/>
          </p:cNvSpPr>
          <p:nvPr>
            <p:ph idx="1"/>
          </p:nvPr>
        </p:nvSpPr>
        <p:spPr>
          <a:xfrm>
            <a:off x="228600" y="1295400"/>
            <a:ext cx="8382000" cy="4800600"/>
          </a:xfrm>
        </p:spPr>
        <p:txBody>
          <a:bodyPr/>
          <a:lstStyle/>
          <a:p>
            <a:pPr marL="400050">
              <a:lnSpc>
                <a:spcPct val="150000"/>
              </a:lnSpc>
            </a:pPr>
            <a:r>
              <a:rPr lang="zh-CN" altLang="en-US" sz="2000" dirty="0" smtClean="0">
                <a:effectLst/>
              </a:rPr>
              <a:t>虚拟计算系统的目标</a:t>
            </a:r>
            <a:endParaRPr lang="en-US" altLang="zh-CN" sz="2000" dirty="0" smtClean="0">
              <a:effectLst/>
            </a:endParaRPr>
          </a:p>
          <a:p>
            <a:pPr marL="800100" lvl="1">
              <a:lnSpc>
                <a:spcPct val="150000"/>
              </a:lnSpc>
            </a:pPr>
            <a:r>
              <a:rPr lang="zh-CN" altLang="en-US" b="0" dirty="0" smtClean="0">
                <a:effectLst/>
              </a:rPr>
              <a:t>基于</a:t>
            </a:r>
            <a:r>
              <a:rPr lang="zh-CN" altLang="en-US" b="0" dirty="0">
                <a:effectLst/>
              </a:rPr>
              <a:t>作业驱动的虚拟机调度  弹性计算</a:t>
            </a:r>
            <a:r>
              <a:rPr lang="en-US" altLang="zh-CN" b="0" dirty="0">
                <a:effectLst/>
              </a:rPr>
              <a:t>/</a:t>
            </a:r>
            <a:r>
              <a:rPr lang="zh-CN" altLang="en-US" b="0" dirty="0">
                <a:effectLst/>
              </a:rPr>
              <a:t>按需计算</a:t>
            </a:r>
          </a:p>
          <a:p>
            <a:pPr marL="800100" lvl="1">
              <a:lnSpc>
                <a:spcPct val="150000"/>
              </a:lnSpc>
            </a:pPr>
            <a:r>
              <a:rPr lang="zh-CN" altLang="en-US" b="0" dirty="0">
                <a:effectLst/>
              </a:rPr>
              <a:t>可计量的虚拟计算资源</a:t>
            </a:r>
            <a:r>
              <a:rPr lang="zh-CN" altLang="en-US" b="0" dirty="0" smtClean="0">
                <a:effectLst/>
              </a:rPr>
              <a:t>调度</a:t>
            </a:r>
            <a:endParaRPr lang="en-US" altLang="zh-CN" b="0" dirty="0" smtClean="0">
              <a:effectLst/>
            </a:endParaRPr>
          </a:p>
          <a:p>
            <a:pPr marL="800100" lvl="1">
              <a:lnSpc>
                <a:spcPct val="150000"/>
              </a:lnSpc>
            </a:pPr>
            <a:r>
              <a:rPr lang="zh-CN" altLang="en-US" b="0" dirty="0">
                <a:effectLst/>
              </a:rPr>
              <a:t>实现计算资源的虚拟化及物理资源与虚拟资源</a:t>
            </a:r>
            <a:r>
              <a:rPr lang="zh-CN" altLang="en-US" b="0" dirty="0" smtClean="0">
                <a:effectLst/>
              </a:rPr>
              <a:t>的融合</a:t>
            </a:r>
            <a:endParaRPr lang="en-US" altLang="zh-CN" b="0" dirty="0" smtClean="0">
              <a:effectLst/>
            </a:endParaRPr>
          </a:p>
          <a:p>
            <a:pPr marL="800100" lvl="1">
              <a:lnSpc>
                <a:spcPct val="150000"/>
              </a:lnSpc>
            </a:pPr>
            <a:r>
              <a:rPr lang="zh-CN" altLang="en-US" b="0" dirty="0" smtClean="0">
                <a:effectLst/>
              </a:rPr>
              <a:t>实现</a:t>
            </a:r>
            <a:r>
              <a:rPr lang="zh-CN" altLang="en-US" b="0" dirty="0">
                <a:effectLst/>
              </a:rPr>
              <a:t>基于</a:t>
            </a:r>
            <a:r>
              <a:rPr lang="en-US" altLang="zh-CN" b="0" dirty="0" err="1">
                <a:effectLst/>
              </a:rPr>
              <a:t>Openstack</a:t>
            </a:r>
            <a:r>
              <a:rPr lang="zh-CN" altLang="en-US" b="0" dirty="0">
                <a:effectLst/>
              </a:rPr>
              <a:t>技术的松耦合、可扩展的云基础平台</a:t>
            </a:r>
          </a:p>
          <a:p>
            <a:pPr marL="400050">
              <a:lnSpc>
                <a:spcPct val="150000"/>
              </a:lnSpc>
            </a:pPr>
            <a:r>
              <a:rPr lang="zh-CN" altLang="en-US" sz="2000" dirty="0" smtClean="0"/>
              <a:t>动态虚拟机引发的问题</a:t>
            </a:r>
            <a:endParaRPr lang="en-US" altLang="zh-CN" sz="2000" dirty="0" smtClean="0"/>
          </a:p>
          <a:p>
            <a:pPr marL="800100" lvl="1">
              <a:lnSpc>
                <a:spcPct val="150000"/>
              </a:lnSpc>
            </a:pPr>
            <a:r>
              <a:rPr lang="zh-CN" altLang="en-US" b="0" dirty="0" smtClean="0">
                <a:effectLst/>
              </a:rPr>
              <a:t>环境匹配：</a:t>
            </a:r>
            <a:r>
              <a:rPr lang="en-US" altLang="zh-CN" b="0" dirty="0" smtClean="0">
                <a:effectLst/>
              </a:rPr>
              <a:t>DNS</a:t>
            </a:r>
            <a:r>
              <a:rPr lang="zh-CN" altLang="en-US" b="0" dirty="0">
                <a:effectLst/>
              </a:rPr>
              <a:t>、</a:t>
            </a:r>
            <a:r>
              <a:rPr lang="en-US" altLang="zh-CN" b="0" dirty="0" smtClean="0">
                <a:effectLst/>
              </a:rPr>
              <a:t>DHCP</a:t>
            </a:r>
            <a:r>
              <a:rPr lang="zh-CN" altLang="en-US" b="0" dirty="0" smtClean="0">
                <a:effectLst/>
              </a:rPr>
              <a:t>、</a:t>
            </a:r>
            <a:r>
              <a:rPr lang="en-US" altLang="zh-CN" b="0" dirty="0" smtClean="0">
                <a:effectLst/>
              </a:rPr>
              <a:t>PUPPET</a:t>
            </a:r>
            <a:r>
              <a:rPr lang="zh-CN" altLang="en-US" b="0" dirty="0" smtClean="0">
                <a:effectLst/>
              </a:rPr>
              <a:t>、调度、监视</a:t>
            </a:r>
            <a:endParaRPr lang="en-US" altLang="zh-CN" b="0" dirty="0" smtClean="0">
              <a:effectLst/>
            </a:endParaRPr>
          </a:p>
          <a:p>
            <a:pPr marL="800100" lvl="1">
              <a:lnSpc>
                <a:spcPct val="150000"/>
              </a:lnSpc>
            </a:pPr>
            <a:r>
              <a:rPr lang="zh-CN" altLang="en-US" b="0" dirty="0" smtClean="0">
                <a:effectLst/>
              </a:rPr>
              <a:t>系统</a:t>
            </a:r>
            <a:r>
              <a:rPr lang="zh-CN" altLang="en-US" b="0" dirty="0">
                <a:effectLst/>
              </a:rPr>
              <a:t>同步：</a:t>
            </a:r>
            <a:r>
              <a:rPr lang="zh-CN" altLang="en-US" b="0" dirty="0" smtClean="0">
                <a:effectLst/>
              </a:rPr>
              <a:t>虚拟机的</a:t>
            </a:r>
            <a:r>
              <a:rPr lang="en-US" altLang="zh-CN" b="0" dirty="0" smtClean="0">
                <a:effectLst/>
              </a:rPr>
              <a:t>Image</a:t>
            </a:r>
            <a:r>
              <a:rPr lang="zh-CN" altLang="en-US" b="0" dirty="0" smtClean="0">
                <a:effectLst/>
              </a:rPr>
              <a:t>是</a:t>
            </a:r>
            <a:r>
              <a:rPr lang="zh-CN" altLang="en-US" b="0" dirty="0">
                <a:effectLst/>
              </a:rPr>
              <a:t>滞后的</a:t>
            </a:r>
            <a:r>
              <a:rPr lang="zh-CN" altLang="en-US" b="0" dirty="0" smtClean="0">
                <a:effectLst/>
              </a:rPr>
              <a:t>，</a:t>
            </a:r>
            <a:r>
              <a:rPr lang="en-US" altLang="zh-CN" b="0" dirty="0" smtClean="0">
                <a:effectLst/>
              </a:rPr>
              <a:t>OS</a:t>
            </a:r>
            <a:r>
              <a:rPr lang="zh-CN" altLang="en-US" b="0" dirty="0" smtClean="0">
                <a:effectLst/>
              </a:rPr>
              <a:t>环境需要更新</a:t>
            </a:r>
            <a:endParaRPr lang="en-US" altLang="zh-CN" b="0" dirty="0">
              <a:effectLst/>
            </a:endParaRPr>
          </a:p>
          <a:p>
            <a:pPr marL="800100" lvl="1">
              <a:lnSpc>
                <a:spcPct val="150000"/>
              </a:lnSpc>
            </a:pPr>
            <a:r>
              <a:rPr lang="zh-CN" altLang="en-US" b="0" dirty="0" smtClean="0">
                <a:effectLst/>
              </a:rPr>
              <a:t>注销：虚拟机</a:t>
            </a:r>
            <a:r>
              <a:rPr lang="zh-CN" altLang="en-US" b="0" dirty="0">
                <a:effectLst/>
              </a:rPr>
              <a:t>是动态存在的，对调度、监视和存储系统而言是挑战</a:t>
            </a:r>
            <a:endParaRPr lang="en-US" altLang="zh-CN" b="0" dirty="0" smtClean="0">
              <a:effectLst/>
            </a:endParaRPr>
          </a:p>
          <a:p>
            <a:pPr marL="971550" lvl="2" indent="0">
              <a:lnSpc>
                <a:spcPct val="150000"/>
              </a:lnSpc>
              <a:buNone/>
            </a:pPr>
            <a:endParaRPr lang="en-US" altLang="zh-CN" b="0" dirty="0" smtClean="0">
              <a:effectLst/>
            </a:endParaRPr>
          </a:p>
          <a:p>
            <a:pPr marL="1200150" lvl="2"/>
            <a:endParaRPr lang="en-US" altLang="zh-CN" dirty="0">
              <a:effectLst/>
            </a:endParaRPr>
          </a:p>
          <a:p>
            <a:pPr marL="800100" lvl="1"/>
            <a:endParaRPr lang="en-US" altLang="zh-CN" dirty="0" smtClean="0">
              <a:effectLst/>
            </a:endParaRPr>
          </a:p>
          <a:p>
            <a:pPr marL="57150" indent="0">
              <a:buNone/>
            </a:pPr>
            <a:r>
              <a:rPr lang="en-US" altLang="zh-CN" sz="2000" dirty="0" smtClean="0">
                <a:effectLst/>
              </a:rPr>
              <a:t>   	</a:t>
            </a:r>
            <a:endParaRPr lang="en-US" altLang="zh-CN" sz="1000" b="0" dirty="0" smtClean="0">
              <a:effectLst/>
              <a:cs typeface="Arial" panose="020B0604020202020204" pitchFamily="34" charset="0"/>
            </a:endParaRPr>
          </a:p>
          <a:p>
            <a:pPr marL="1200150" lvl="2"/>
            <a:endParaRPr lang="en-US" altLang="zh-CN" sz="1800" b="0" dirty="0" smtClean="0">
              <a:effectLst/>
            </a:endParaRPr>
          </a:p>
          <a:p>
            <a:pPr marL="800100" lvl="1"/>
            <a:endParaRPr lang="en-US" altLang="zh-CN" sz="1800" b="0" dirty="0" smtClean="0">
              <a:effectLst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273629"/>
            <a:ext cx="2918298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5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>
          <a:xfrm>
            <a:off x="3276600" y="6553200"/>
            <a:ext cx="5815932" cy="457200"/>
          </a:xfrm>
        </p:spPr>
        <p:txBody>
          <a:bodyPr/>
          <a:lstStyle/>
          <a:p>
            <a:r>
              <a:rPr lang="en-US" altLang="zh-CN" smtClean="0"/>
              <a:t>Shi,Jingyan/CC/IHEP  </a:t>
            </a:r>
            <a:fld id="{E8CCBDB1-1B31-4FCD-A360-7A40FCA33555}" type="datetime1">
              <a:rPr lang="zh-CN" altLang="en-US" smtClean="0"/>
              <a:pPr/>
              <a:t>2017/7/5</a:t>
            </a:fld>
            <a:r>
              <a:rPr lang="en-US" altLang="zh-CN" smtClean="0"/>
              <a:t> - </a:t>
            </a:r>
            <a:fld id="{D13A136E-0574-4B6F-819B-E80734A1CB7D}" type="slidenum">
              <a:rPr lang="en-US" altLang="zh-CN" smtClean="0"/>
              <a:pPr/>
              <a:t>9</a:t>
            </a:fld>
            <a:endParaRPr lang="en-US" altLang="zh-CN"/>
          </a:p>
        </p:txBody>
      </p:sp>
      <p:sp>
        <p:nvSpPr>
          <p:cNvPr id="21" name="页脚占位符 1"/>
          <p:cNvSpPr txBox="1">
            <a:spLocks/>
          </p:cNvSpPr>
          <p:nvPr/>
        </p:nvSpPr>
        <p:spPr bwMode="auto">
          <a:xfrm>
            <a:off x="3276600" y="6553200"/>
            <a:ext cx="581593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mtClean="0"/>
              <a:t>Shi,Jingyan/CC/IHEP  </a:t>
            </a:r>
            <a:fld id="{E8CCBDB1-1B31-4FCD-A360-7A40FCA33555}" type="datetime1">
              <a:rPr lang="zh-CN" altLang="en-US" smtClean="0"/>
              <a:pPr/>
              <a:t>2017/7/5</a:t>
            </a:fld>
            <a:r>
              <a:rPr lang="en-US" altLang="zh-CN" smtClean="0"/>
              <a:t> - </a:t>
            </a:r>
            <a:fld id="{D13A136E-0574-4B6F-819B-E80734A1CB7D}" type="slidenum">
              <a:rPr lang="en-US" altLang="zh-CN" smtClean="0"/>
              <a:pPr/>
              <a:t>9</a:t>
            </a:fld>
            <a:endParaRPr lang="en-US" altLang="zh-CN"/>
          </a:p>
        </p:txBody>
      </p:sp>
      <p:sp>
        <p:nvSpPr>
          <p:cNvPr id="23" name="标题 1"/>
          <p:cNvSpPr txBox="1">
            <a:spLocks/>
          </p:cNvSpPr>
          <p:nvPr/>
        </p:nvSpPr>
        <p:spPr bwMode="auto">
          <a:xfrm>
            <a:off x="381000" y="3810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幼圆" pitchFamily="49" charset="-122"/>
              </a:defRPr>
            </a:lvl9pPr>
          </a:lstStyle>
          <a:p>
            <a:pPr algn="l"/>
            <a:r>
              <a:rPr lang="zh-CN" altLang="en-US" sz="2400" kern="0" dirty="0" smtClean="0"/>
              <a:t>虚拟资源调度与控制设计</a:t>
            </a:r>
            <a:r>
              <a:rPr lang="en-US" altLang="zh-CN" sz="2400" kern="0" dirty="0" smtClean="0"/>
              <a:t>-</a:t>
            </a:r>
            <a:r>
              <a:rPr lang="zh-CN" altLang="en-US" sz="2400" kern="0" dirty="0" smtClean="0"/>
              <a:t>功能</a:t>
            </a:r>
            <a:endParaRPr lang="zh-CN" altLang="en-US" sz="2400" kern="0" dirty="0"/>
          </a:p>
        </p:txBody>
      </p:sp>
      <p:sp>
        <p:nvSpPr>
          <p:cNvPr id="28" name="内容占位符 2"/>
          <p:cNvSpPr txBox="1">
            <a:spLocks/>
          </p:cNvSpPr>
          <p:nvPr/>
        </p:nvSpPr>
        <p:spPr>
          <a:xfrm>
            <a:off x="228600" y="1295400"/>
            <a:ext cx="8382000" cy="4800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ECAE14"/>
              </a:buClr>
              <a:buSzPct val="110000"/>
              <a:buChar char="•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Char char="§"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+mn-ea"/>
              </a:defRPr>
            </a:lvl9pPr>
          </a:lstStyle>
          <a:p>
            <a:pPr marL="400050"/>
            <a:r>
              <a:rPr lang="zh-CN" altLang="en-US" sz="2000" b="0" dirty="0">
                <a:effectLst/>
              </a:rPr>
              <a:t>环境</a:t>
            </a:r>
            <a:r>
              <a:rPr lang="zh-CN" altLang="en-US" sz="2000" b="0" dirty="0" smtClean="0">
                <a:effectLst/>
              </a:rPr>
              <a:t>匹配</a:t>
            </a:r>
            <a:endParaRPr lang="en-US" altLang="zh-CN" sz="2000" b="0" dirty="0" smtClean="0">
              <a:effectLst/>
            </a:endParaRPr>
          </a:p>
          <a:p>
            <a:pPr marL="800100" lvl="1"/>
            <a:r>
              <a:rPr lang="zh-CN" altLang="en-US" sz="1800" b="0" kern="0" dirty="0">
                <a:effectLst/>
              </a:rPr>
              <a:t>动态</a:t>
            </a:r>
            <a:r>
              <a:rPr lang="zh-CN" altLang="en-US" sz="1800" b="0" kern="0" dirty="0" smtClean="0">
                <a:effectLst/>
              </a:rPr>
              <a:t>注册和注销</a:t>
            </a:r>
            <a:r>
              <a:rPr lang="en-US" altLang="zh-CN" sz="1800" b="0" kern="0" dirty="0" smtClean="0">
                <a:effectLst/>
              </a:rPr>
              <a:t>	Puppet + DHCP</a:t>
            </a:r>
          </a:p>
          <a:p>
            <a:pPr marL="800100" lvl="1"/>
            <a:r>
              <a:rPr lang="zh-CN" altLang="en-US" sz="1800" b="0" kern="0" dirty="0">
                <a:effectLst/>
              </a:rPr>
              <a:t>预定</a:t>
            </a:r>
            <a:r>
              <a:rPr lang="zh-CN" altLang="en-US" sz="1800" b="0" kern="0" dirty="0" smtClean="0">
                <a:effectLst/>
              </a:rPr>
              <a:t>义</a:t>
            </a:r>
            <a:r>
              <a:rPr lang="en-US" altLang="zh-CN" sz="1800" b="0" kern="0" dirty="0" smtClean="0">
                <a:effectLst/>
              </a:rPr>
              <a:t>		DNS</a:t>
            </a:r>
          </a:p>
          <a:p>
            <a:pPr marL="800100" lvl="1"/>
            <a:r>
              <a:rPr lang="zh-CN" altLang="en-US" sz="1800" b="0" kern="0" dirty="0" smtClean="0">
                <a:effectLst/>
              </a:rPr>
              <a:t>协议加入和注销</a:t>
            </a:r>
            <a:r>
              <a:rPr lang="en-US" altLang="zh-CN" sz="1800" b="0" kern="0" dirty="0" smtClean="0">
                <a:effectLst/>
              </a:rPr>
              <a:t>	</a:t>
            </a:r>
            <a:r>
              <a:rPr lang="en-US" altLang="zh-CN" sz="1800" b="0" kern="0" dirty="0" err="1" smtClean="0">
                <a:effectLst/>
              </a:rPr>
              <a:t>HTCondor</a:t>
            </a:r>
            <a:r>
              <a:rPr lang="en-US" altLang="zh-CN" sz="1800" b="0" kern="0" dirty="0" smtClean="0">
                <a:effectLst/>
              </a:rPr>
              <a:t>\Ganglia</a:t>
            </a:r>
            <a:endParaRPr lang="en-US" altLang="zh-CN" sz="2000" b="0" kern="0" dirty="0" smtClean="0">
              <a:effectLst/>
            </a:endParaRPr>
          </a:p>
          <a:p>
            <a:pPr marL="400050"/>
            <a:r>
              <a:rPr lang="zh-CN" altLang="en-US" sz="2000" b="0" kern="0" dirty="0" smtClean="0">
                <a:effectLst/>
              </a:rPr>
              <a:t>虚拟机的更新和同步</a:t>
            </a:r>
            <a:endParaRPr lang="en-US" altLang="zh-CN" sz="2000" b="0" kern="0" dirty="0" smtClean="0">
              <a:effectLst/>
            </a:endParaRPr>
          </a:p>
          <a:p>
            <a:pPr marL="800100" lvl="1"/>
            <a:r>
              <a:rPr lang="zh-CN" altLang="en-US" sz="1800" b="0" kern="0" dirty="0" smtClean="0">
                <a:effectLst/>
              </a:rPr>
              <a:t>账号同步</a:t>
            </a:r>
            <a:r>
              <a:rPr lang="en-US" altLang="zh-CN" sz="1800" b="0" kern="0" dirty="0" smtClean="0">
                <a:effectLst/>
              </a:rPr>
              <a:t>		AFS</a:t>
            </a:r>
            <a:r>
              <a:rPr lang="zh-CN" altLang="en-US" sz="1800" b="0" kern="0" dirty="0" smtClean="0">
                <a:effectLst/>
              </a:rPr>
              <a:t>账号是用户提交作业的凭据</a:t>
            </a:r>
            <a:endParaRPr lang="en-US" altLang="zh-CN" sz="1800" b="0" kern="0" dirty="0" smtClean="0">
              <a:effectLst/>
            </a:endParaRPr>
          </a:p>
          <a:p>
            <a:pPr marL="800100" lvl="1"/>
            <a:r>
              <a:rPr lang="zh-CN" altLang="en-US" sz="1800" b="0" kern="0" dirty="0" smtClean="0">
                <a:effectLst/>
              </a:rPr>
              <a:t>软件更新</a:t>
            </a:r>
            <a:r>
              <a:rPr lang="en-US" altLang="zh-CN" sz="1800" b="0" kern="0" dirty="0" smtClean="0">
                <a:effectLst/>
              </a:rPr>
              <a:t>		</a:t>
            </a:r>
            <a:r>
              <a:rPr lang="zh-CN" altLang="en-US" sz="1800" b="0" kern="0" dirty="0" smtClean="0">
                <a:effectLst/>
              </a:rPr>
              <a:t>补丁、升级</a:t>
            </a:r>
            <a:endParaRPr lang="en-US" altLang="zh-CN" sz="1800" b="0" kern="0" dirty="0" smtClean="0">
              <a:effectLst/>
            </a:endParaRPr>
          </a:p>
          <a:p>
            <a:pPr marL="800100" lvl="1"/>
            <a:r>
              <a:rPr lang="zh-CN" altLang="en-US" sz="1800" b="0" kern="0" dirty="0">
                <a:effectLst/>
              </a:rPr>
              <a:t>操作系统</a:t>
            </a:r>
            <a:r>
              <a:rPr lang="zh-CN" altLang="en-US" sz="1800" b="0" kern="0" dirty="0" smtClean="0">
                <a:effectLst/>
              </a:rPr>
              <a:t>环境修正</a:t>
            </a:r>
            <a:r>
              <a:rPr lang="en-US" altLang="zh-CN" sz="1800" b="0" kern="0" dirty="0" smtClean="0">
                <a:effectLst/>
              </a:rPr>
              <a:t>	</a:t>
            </a:r>
            <a:r>
              <a:rPr lang="zh-CN" altLang="en-US" sz="1800" b="0" kern="0" dirty="0" smtClean="0">
                <a:effectLst/>
              </a:rPr>
              <a:t>系统参数变更</a:t>
            </a:r>
            <a:endParaRPr lang="en-US" altLang="zh-CN" sz="1800" b="0" kern="0" dirty="0" smtClean="0">
              <a:effectLst/>
            </a:endParaRPr>
          </a:p>
          <a:p>
            <a:pPr marL="400050"/>
            <a:r>
              <a:rPr lang="zh-CN" altLang="en-US" sz="2000" b="0" kern="0" dirty="0" smtClean="0">
                <a:effectLst/>
              </a:rPr>
              <a:t>加入计算系统</a:t>
            </a:r>
            <a:endParaRPr lang="en-US" altLang="zh-CN" sz="2000" b="0" kern="0" dirty="0" smtClean="0">
              <a:effectLst/>
            </a:endParaRPr>
          </a:p>
          <a:p>
            <a:pPr marL="800100" lvl="1"/>
            <a:r>
              <a:rPr lang="zh-CN" altLang="en-US" sz="1800" b="0" kern="0" dirty="0">
                <a:effectLst/>
              </a:rPr>
              <a:t>协议加入和注销</a:t>
            </a:r>
            <a:r>
              <a:rPr lang="en-US" altLang="zh-CN" sz="1800" b="0" kern="0" dirty="0">
                <a:effectLst/>
              </a:rPr>
              <a:t>	</a:t>
            </a:r>
            <a:r>
              <a:rPr lang="en-US" altLang="zh-CN" sz="1800" b="0" kern="0" dirty="0" err="1" smtClean="0">
                <a:effectLst/>
              </a:rPr>
              <a:t>HTCondor</a:t>
            </a:r>
            <a:r>
              <a:rPr lang="en-US" altLang="zh-CN" sz="1800" b="0" kern="0" dirty="0" smtClean="0">
                <a:effectLst/>
              </a:rPr>
              <a:t>\Ganglia</a:t>
            </a:r>
          </a:p>
          <a:p>
            <a:pPr marL="400050"/>
            <a:r>
              <a:rPr lang="zh-CN" altLang="en-US" sz="2000" b="0" kern="0" dirty="0" smtClean="0">
                <a:effectLst/>
              </a:rPr>
              <a:t>注销</a:t>
            </a:r>
            <a:endParaRPr lang="en-US" altLang="zh-CN" sz="2000" b="0" kern="0" dirty="0" smtClean="0">
              <a:effectLst/>
            </a:endParaRPr>
          </a:p>
          <a:p>
            <a:pPr marL="800100" lvl="1"/>
            <a:r>
              <a:rPr lang="zh-CN" altLang="en-US" sz="1800" b="0" kern="0" dirty="0" smtClean="0">
                <a:effectLst/>
              </a:rPr>
              <a:t>撤销环境匹配</a:t>
            </a:r>
            <a:endParaRPr lang="en-US" altLang="zh-CN" sz="1800" b="0" kern="0" dirty="0" smtClean="0">
              <a:effectLst/>
            </a:endParaRPr>
          </a:p>
          <a:p>
            <a:pPr marL="800100" lvl="1"/>
            <a:r>
              <a:rPr lang="zh-CN" altLang="en-US" sz="1800" b="0" kern="0" dirty="0" smtClean="0">
                <a:effectLst/>
              </a:rPr>
              <a:t>变更协议配置</a:t>
            </a:r>
            <a:r>
              <a:rPr lang="en-US" altLang="zh-CN" sz="1800" b="0" kern="0" dirty="0" smtClean="0">
                <a:effectLst/>
              </a:rPr>
              <a:t>	</a:t>
            </a:r>
            <a:r>
              <a:rPr lang="en-US" altLang="zh-CN" sz="1800" b="0" kern="0" dirty="0" err="1" smtClean="0">
                <a:effectLst/>
              </a:rPr>
              <a:t>G_none</a:t>
            </a:r>
            <a:r>
              <a:rPr lang="en-US" altLang="zh-CN" sz="1800" b="0" kern="0" dirty="0" smtClean="0">
                <a:effectLst/>
              </a:rPr>
              <a:t>  </a:t>
            </a:r>
            <a:r>
              <a:rPr lang="zh-CN" altLang="en-US" sz="1800" b="0" kern="0" dirty="0" smtClean="0">
                <a:effectLst/>
              </a:rPr>
              <a:t>队列和</a:t>
            </a:r>
            <a:r>
              <a:rPr lang="en-US" altLang="zh-CN" sz="1800" b="0" kern="0" dirty="0" smtClean="0">
                <a:effectLst/>
              </a:rPr>
              <a:t>Ganglia</a:t>
            </a:r>
            <a:r>
              <a:rPr lang="zh-CN" altLang="en-US" sz="1800" b="0" kern="0" dirty="0" smtClean="0">
                <a:effectLst/>
              </a:rPr>
              <a:t>组</a:t>
            </a:r>
            <a:endParaRPr lang="en-US" altLang="zh-CN" sz="1800" b="0" kern="0" dirty="0">
              <a:effectLst/>
            </a:endParaRPr>
          </a:p>
          <a:p>
            <a:pPr marL="57150" indent="0">
              <a:buNone/>
            </a:pPr>
            <a:endParaRPr lang="en-US" altLang="zh-CN" sz="2000" b="0" kern="0" dirty="0" smtClean="0">
              <a:effectLst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61809"/>
            <a:ext cx="2887450" cy="1624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5" name="组合 34"/>
          <p:cNvGrpSpPr/>
          <p:nvPr/>
        </p:nvGrpSpPr>
        <p:grpSpPr>
          <a:xfrm>
            <a:off x="6096000" y="978604"/>
            <a:ext cx="1043548" cy="990600"/>
            <a:chOff x="5638800" y="2514600"/>
            <a:chExt cx="2514600" cy="2514600"/>
          </a:xfrm>
        </p:grpSpPr>
        <p:cxnSp>
          <p:nvCxnSpPr>
            <p:cNvPr id="31" name="直接连接符 30"/>
            <p:cNvCxnSpPr/>
            <p:nvPr/>
          </p:nvCxnSpPr>
          <p:spPr bwMode="auto">
            <a:xfrm>
              <a:off x="5638800" y="2514600"/>
              <a:ext cx="2514600" cy="2438400"/>
            </a:xfrm>
            <a:prstGeom prst="line">
              <a:avLst/>
            </a:prstGeom>
            <a:solidFill>
              <a:srgbClr val="FFFF00"/>
            </a:solidFill>
            <a:ln w="14605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直接连接符 32"/>
            <p:cNvCxnSpPr/>
            <p:nvPr/>
          </p:nvCxnSpPr>
          <p:spPr bwMode="auto">
            <a:xfrm flipH="1">
              <a:off x="5791200" y="2514600"/>
              <a:ext cx="2095500" cy="2514600"/>
            </a:xfrm>
            <a:prstGeom prst="line">
              <a:avLst/>
            </a:prstGeom>
            <a:solidFill>
              <a:srgbClr val="FFFF00"/>
            </a:solidFill>
            <a:ln w="14605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2359563"/>
            <a:ext cx="8763000" cy="19333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1" y="4324601"/>
            <a:ext cx="8763000" cy="154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4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fessional">
  <a:themeElements>
    <a:clrScheme name="">
      <a:dk1>
        <a:srgbClr val="000000"/>
      </a:dk1>
      <a:lt1>
        <a:srgbClr val="FFFFFF"/>
      </a:lt1>
      <a:dk2>
        <a:srgbClr val="353A90"/>
      </a:dk2>
      <a:lt2>
        <a:srgbClr val="FFCC00"/>
      </a:lt2>
      <a:accent1>
        <a:srgbClr val="FFCC00"/>
      </a:accent1>
      <a:accent2>
        <a:srgbClr val="9D9DFF"/>
      </a:accent2>
      <a:accent3>
        <a:srgbClr val="FFFFFF"/>
      </a:accent3>
      <a:accent4>
        <a:srgbClr val="000000"/>
      </a:accent4>
      <a:accent5>
        <a:srgbClr val="FFE2AA"/>
      </a:accent5>
      <a:accent6>
        <a:srgbClr val="8E8EE7"/>
      </a:accent6>
      <a:hlink>
        <a:srgbClr val="CCCCFF"/>
      </a:hlink>
      <a:folHlink>
        <a:srgbClr val="B2B2B2"/>
      </a:folHlink>
    </a:clrScheme>
    <a:fontScheme name="professional">
      <a:majorFont>
        <a:latin typeface="Comic Sans MS"/>
        <a:ea typeface="幼圆"/>
        <a:cs typeface=""/>
      </a:majorFont>
      <a:minorFont>
        <a:latin typeface="Comic Sans MS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professiona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essiona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8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CC00"/>
        </a:accent1>
        <a:accent2>
          <a:srgbClr val="9D9DFF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8E8EE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professional</Template>
  <TotalTime>11810</TotalTime>
  <Words>985</Words>
  <Application>Microsoft Office PowerPoint</Application>
  <PresentationFormat>全屏显示(4:3)</PresentationFormat>
  <Paragraphs>285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Arial Unicode MS</vt:lpstr>
      <vt:lpstr>宋体</vt:lpstr>
      <vt:lpstr>幼圆</vt:lpstr>
      <vt:lpstr>Andalus</vt:lpstr>
      <vt:lpstr>Arial</vt:lpstr>
      <vt:lpstr>Arial Black</vt:lpstr>
      <vt:lpstr>Cambria Math</vt:lpstr>
      <vt:lpstr>Comic Sans MS</vt:lpstr>
      <vt:lpstr>Wingdings</vt:lpstr>
      <vt:lpstr>professional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小结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CT</cp:lastModifiedBy>
  <cp:revision>380</cp:revision>
  <cp:lastPrinted>1601-01-01T00:00:00Z</cp:lastPrinted>
  <dcterms:created xsi:type="dcterms:W3CDTF">1601-01-01T00:00:00Z</dcterms:created>
  <dcterms:modified xsi:type="dcterms:W3CDTF">2017-07-05T04:06:31Z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