
<file path=[Content_Types].xml><?xml version="1.0" encoding="utf-8"?>
<Types xmlns="http://schemas.openxmlformats.org/package/2006/content-types">
  <Default Extension="jpeg" ContentType="image/jpeg"/>
  <Default Extension="vml" ContentType="application/vnd.openxmlformats-officedocument.vmlDrawing"/>
  <Default Extension="doc" ContentType="application/msword"/>
  <Default Extension="bin" ContentType="application/vnd.openxmlformats-officedocument.oleObject"/>
  <Default Extension="wmf" ContentType="image/x-wmf"/>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31"/>
  </p:notesMasterIdLst>
  <p:sldIdLst>
    <p:sldId id="268" r:id="rId4"/>
    <p:sldId id="269" r:id="rId5"/>
    <p:sldId id="358" r:id="rId6"/>
    <p:sldId id="282" r:id="rId7"/>
    <p:sldId id="332" r:id="rId8"/>
    <p:sldId id="274" r:id="rId9"/>
    <p:sldId id="356" r:id="rId10"/>
    <p:sldId id="307" r:id="rId11"/>
    <p:sldId id="308" r:id="rId12"/>
    <p:sldId id="265" r:id="rId13"/>
    <p:sldId id="360" r:id="rId14"/>
    <p:sldId id="377" r:id="rId15"/>
    <p:sldId id="361" r:id="rId16"/>
    <p:sldId id="285" r:id="rId17"/>
    <p:sldId id="376" r:id="rId18"/>
    <p:sldId id="325" r:id="rId19"/>
    <p:sldId id="324" r:id="rId20"/>
    <p:sldId id="326" r:id="rId21"/>
    <p:sldId id="371" r:id="rId22"/>
    <p:sldId id="372" r:id="rId23"/>
    <p:sldId id="374" r:id="rId24"/>
    <p:sldId id="375" r:id="rId25"/>
    <p:sldId id="342" r:id="rId26"/>
    <p:sldId id="357" r:id="rId27"/>
    <p:sldId id="340" r:id="rId28"/>
    <p:sldId id="300" r:id="rId29"/>
    <p:sldId id="303"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11" autoAdjust="0"/>
    <p:restoredTop sz="93772" autoAdjust="0"/>
  </p:normalViewPr>
  <p:slideViewPr>
    <p:cSldViewPr>
      <p:cViewPr varScale="1">
        <p:scale>
          <a:sx n="75" d="100"/>
          <a:sy n="75" d="100"/>
        </p:scale>
        <p:origin x="504" y="54"/>
      </p:cViewPr>
      <p:guideLst>
        <p:guide orient="horz" pos="2154"/>
        <p:guide pos="3840"/>
      </p:guideLst>
    </p:cSldViewPr>
  </p:slideViewPr>
  <p:notesTextViewPr>
    <p:cViewPr>
      <p:scale>
        <a:sx n="100" d="100"/>
        <a:sy n="100" d="100"/>
      </p:scale>
      <p:origin x="0" y="0"/>
    </p:cViewPr>
  </p:notesTextViewPr>
  <p:sorterViewPr>
    <p:cViewPr>
      <p:scale>
        <a:sx n="66" d="100"/>
        <a:sy n="66" d="100"/>
      </p:scale>
      <p:origin x="0" y="-68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notesMaster" Target="notesMasters/notesMaster1.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D1D978-54CF-4355-948C-116E94D3451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15EAEB-3368-46EC-802E-D6E497D5FAF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a:defRPr/>
            </a:pPr>
            <a:fld id="{4D97C348-9293-4003-90E1-F431DF80D480}" type="datetime1">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E5D7B88A-5C39-4E3E-9A98-E5D660060DA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aseline="0">
                <a:solidFill>
                  <a:schemeClr val="tx1"/>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normAutofit/>
          </a:bodyPr>
          <a:lstStyle>
            <a:lvl1pPr>
              <a:lnSpc>
                <a:spcPct val="150000"/>
              </a:lnSpc>
              <a:defRPr sz="2400" b="1"/>
            </a:lvl1pPr>
            <a:lvl2pPr>
              <a:lnSpc>
                <a:spcPct val="150000"/>
              </a:lnSpc>
              <a:defRPr sz="2000" b="1"/>
            </a:lvl2pPr>
            <a:lvl3pPr>
              <a:lnSpc>
                <a:spcPct val="150000"/>
              </a:lnSpc>
              <a:defRPr sz="1800" b="1"/>
            </a:lvl3pPr>
            <a:lvl4pPr>
              <a:lnSpc>
                <a:spcPct val="150000"/>
              </a:lnSpc>
              <a:defRPr sz="1600" b="1"/>
            </a:lvl4pPr>
            <a:lvl5pPr>
              <a:lnSpc>
                <a:spcPct val="150000"/>
              </a:lnSpc>
              <a:defRPr sz="1600" b="1"/>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pPr>
              <a:defRPr/>
            </a:pPr>
            <a:fld id="{CC57B710-955D-4F34-86F2-41268BC74F73}" type="datetime1">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EE718956-2D72-4DEF-A1EC-D7F8C6ED6A5E}"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a:defRPr/>
            </a:pPr>
            <a:fld id="{F0E5F389-1D74-42C6-9E8D-3F11DA2D8A92}" type="datetime1">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B50C57BB-AA3E-4A62-86F0-E419E62BB6F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a:defRPr/>
            </a:pPr>
            <a:fld id="{F8FC91E9-41B9-4DB4-B4C5-91DAB38A768E}" type="datetime1">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a:defRPr/>
            </a:pPr>
            <a:fld id="{8BFA9E93-AD27-482A-9F8A-F722DC4CF94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a:defRPr/>
            </a:pPr>
            <a:fld id="{0168E8BA-5C14-4566-B2D1-8FAFEFFF4130}" type="datetime1">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pPr>
              <a:defRPr/>
            </a:pPr>
            <a:fld id="{EF85F447-F087-45E8-A2E2-0AE2284956EC}"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fld id="{800B937A-AC89-4442-83ED-A12827AC392F}" type="datetime1">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pPr>
              <a:defRPr/>
            </a:pPr>
            <a:fld id="{C2F6A184-88EF-48F4-A8B8-5D3E596A9DE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C7CF1625-4040-4CFC-8544-6E2D8C4C0E89}" type="datetime1">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pPr>
              <a:defRPr/>
            </a:pPr>
            <a:fld id="{CA282283-E96D-44DD-850C-CC78E3F5ECDC}"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a:defRPr/>
            </a:pPr>
            <a:fld id="{4164D417-5E11-4F5D-8CBC-9C5A684A335C}" type="datetime1">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a:defRPr/>
            </a:pPr>
            <a:fld id="{BF46493F-032D-4B7A-975B-B5FC3F6B960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a:defRPr/>
            </a:pPr>
            <a:fld id="{2192B221-7F12-4157-B5C8-5EDDA336B5A5}" type="datetime1">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a:defRPr/>
            </a:pPr>
            <a:fld id="{694E0EF8-FC04-4303-8AA2-1F06BDA369C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C9554ED1-9206-49CF-8438-62D4BF5455FE}" type="datetime1">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FB2963EE-2753-4D6C-8D2B-0318B14CF4CE}"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7FAD7A10-C1B7-40C5-A571-7BCF0FFA2B1B}" type="datetime1">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797B4D95-C3C2-417C-A1D4-B967B91C2D7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67484742-7D2F-4537-B3B0-A2B7E817FF84}" type="datetime1">
              <a:rPr lang="zh-CN" altLang="en-US" smtClean="0">
                <a:solidFill>
                  <a:prstClr val="black">
                    <a:tint val="75000"/>
                  </a:prstClr>
                </a:solidFill>
                <a:latin typeface="Arial" panose="020B0604020202020204" pitchFamily="34" charset="0"/>
                <a:ea typeface="宋体" panose="02010600030101010101" pitchFamily="2" charset="-122"/>
              </a:rPr>
            </a:fld>
            <a:endParaRPr lang="zh-CN" altLang="en-US">
              <a:solidFill>
                <a:prstClr val="black">
                  <a:tint val="75000"/>
                </a:prstClr>
              </a:solidFill>
              <a:latin typeface="Arial" panose="020B0604020202020204" pitchFamily="34" charset="0"/>
              <a:ea typeface="宋体" panose="02010600030101010101" pitchFamily="2" charset="-122"/>
            </a:endParaRPr>
          </a:p>
        </p:txBody>
      </p:sp>
      <p:sp>
        <p:nvSpPr>
          <p:cNvPr id="5" name="页脚占位符 4"/>
          <p:cNvSpPr>
            <a:spLocks noGrp="1"/>
          </p:cNvSpPr>
          <p:nvPr>
            <p:ph type="ftr" sz="quarter" idx="3"/>
          </p:nvPr>
        </p:nvSpPr>
        <p:spPr>
          <a:xfrm>
            <a:off x="3983765" y="630932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zh-CN" altLang="en-US" dirty="0">
              <a:solidFill>
                <a:prstClr val="black">
                  <a:tint val="75000"/>
                </a:prstClr>
              </a:solidFill>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3E9C0D56-1D43-433F-9F68-4D399964155B}" type="slidenum">
              <a:rPr lang="zh-CN" altLang="en-US" smtClean="0">
                <a:solidFill>
                  <a:prstClr val="black">
                    <a:tint val="75000"/>
                  </a:prstClr>
                </a:solidFill>
                <a:latin typeface="Arial" panose="020B0604020202020204" pitchFamily="34" charset="0"/>
                <a:ea typeface="宋体" panose="02010600030101010101" pitchFamily="2" charset="-122"/>
              </a:rPr>
            </a:fld>
            <a:endParaRPr lang="zh-CN" altLang="en-US" dirty="0">
              <a:solidFill>
                <a:prstClr val="black">
                  <a:tint val="75000"/>
                </a:prstClr>
              </a:solidFill>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baseline="0">
          <a:solidFill>
            <a:schemeClr val="tx1"/>
          </a:solidFill>
          <a:latin typeface="+mj-lt"/>
          <a:ea typeface="华文隶书" panose="02010800040101010101" pitchFamily="2"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rgbClr val="002060"/>
          </a:solidFill>
          <a:latin typeface="+mn-lt"/>
          <a:ea typeface="黑体" panose="02010609060101010101" pitchFamily="49" charset="-122"/>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rgbClr val="002060"/>
          </a:solidFill>
          <a:latin typeface="+mn-lt"/>
          <a:ea typeface="黑体" panose="02010609060101010101" pitchFamily="49" charset="-122"/>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rgbClr val="002060"/>
          </a:solidFill>
          <a:latin typeface="+mn-lt"/>
          <a:ea typeface="黑体" panose="02010609060101010101" pitchFamily="49" charset="-122"/>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rgbClr val="002060"/>
          </a:solidFill>
          <a:latin typeface="+mn-lt"/>
          <a:ea typeface="黑体" panose="02010609060101010101" pitchFamily="49" charset="-122"/>
          <a:cs typeface="+mn-cs"/>
        </a:defRPr>
      </a:lvl4pPr>
      <a:lvl5pPr marL="2057400" indent="-228600" algn="l" defTabSz="914400" rtl="0" eaLnBrk="1" latinLnBrk="0" hangingPunct="1">
        <a:spcBef>
          <a:spcPct val="20000"/>
        </a:spcBef>
        <a:buFont typeface="Arial" panose="020B0604020202020204" pitchFamily="34" charset="0"/>
        <a:buChar char="»"/>
        <a:defRPr sz="1800" kern="1200" baseline="0">
          <a:solidFill>
            <a:srgbClr val="002060"/>
          </a:solidFill>
          <a:latin typeface="+mn-lt"/>
          <a:ea typeface="黑体" panose="02010609060101010101" pitchFamily="49"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6" Type="http://schemas.openxmlformats.org/officeDocument/2006/relationships/vmlDrawing" Target="../drawings/vmlDrawing3.vml"/><Relationship Id="rId5" Type="http://schemas.openxmlformats.org/officeDocument/2006/relationships/slideLayout" Target="../slideLayouts/slideLayout2.xml"/><Relationship Id="rId4" Type="http://schemas.openxmlformats.org/officeDocument/2006/relationships/image" Target="../media/image8.emf"/><Relationship Id="rId3" Type="http://schemas.openxmlformats.org/officeDocument/2006/relationships/oleObject" Target="../embeddings/oleObject1.bin"/><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3.png"/><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jpe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17.xml"/><Relationship Id="rId2" Type="http://schemas.openxmlformats.org/officeDocument/2006/relationships/image" Target="../media/image21.wmf"/><Relationship Id="rId1"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image" Target="../media/image22.emf"/></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28.png"/><Relationship Id="rId1" Type="http://schemas.openxmlformats.org/officeDocument/2006/relationships/image" Target="../media/image27.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image" Target="../media/image29.emf"/></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6.png"/></Relationships>
</file>

<file path=ppt/slides/_rels/slide3.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17.xml"/><Relationship Id="rId2" Type="http://schemas.openxmlformats.org/officeDocument/2006/relationships/image" Target="../media/image1.wmf"/><Relationship Id="rId1" Type="http://schemas.openxmlformats.org/officeDocument/2006/relationships/oleObject" Target="../embeddings/Document1.doc"/></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17.xml"/><Relationship Id="rId3" Type="http://schemas.openxmlformats.org/officeDocument/2006/relationships/image" Target="../media/image3.jpeg"/><Relationship Id="rId2" Type="http://schemas.openxmlformats.org/officeDocument/2006/relationships/image" Target="../media/image2.wmf"/><Relationship Id="rId1" Type="http://schemas.openxmlformats.org/officeDocument/2006/relationships/oleObject" Target="../embeddings/Document2.doc"/></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063552" y="1124745"/>
            <a:ext cx="8064896" cy="1470025"/>
          </a:xfrm>
        </p:spPr>
        <p:txBody>
          <a:bodyPr rtlCol="0">
            <a:normAutofit/>
          </a:bodyPr>
          <a:lstStyle/>
          <a:p>
            <a:pPr>
              <a:defRPr/>
            </a:pPr>
            <a:r>
              <a:rPr lang="zh-CN" altLang="zh-CN" dirty="0"/>
              <a:t>利用新型大面积</a:t>
            </a:r>
            <a:r>
              <a:rPr lang="en-US" altLang="zh-CN" dirty="0" err="1"/>
              <a:t>ZnS</a:t>
            </a:r>
            <a:r>
              <a:rPr lang="en-US" altLang="zh-CN" dirty="0"/>
              <a:t>(Ag)</a:t>
            </a:r>
            <a:r>
              <a:rPr lang="zh-CN" altLang="zh-CN" dirty="0"/>
              <a:t>闪烁体探测器探测宇宙线</a:t>
            </a:r>
            <a:r>
              <a:rPr lang="en-US" altLang="zh-CN" dirty="0"/>
              <a:t>EAS</a:t>
            </a:r>
            <a:endParaRPr lang="zh-CN" altLang="en-US" dirty="0"/>
          </a:p>
        </p:txBody>
      </p:sp>
      <p:sp>
        <p:nvSpPr>
          <p:cNvPr id="4" name="灯片编号占位符 3"/>
          <p:cNvSpPr>
            <a:spLocks noGrp="1"/>
          </p:cNvSpPr>
          <p:nvPr>
            <p:ph type="sldNum" sz="quarter" idx="12"/>
          </p:nvPr>
        </p:nvSpPr>
        <p:spPr/>
        <p:txBody>
          <a:bodyPr/>
          <a:lstStyle/>
          <a:p>
            <a:pPr>
              <a:defRPr/>
            </a:pPr>
            <a:fld id="{E5D7B88A-5C39-4E3E-9A98-E5D660060DA0}" type="slidenum">
              <a:rPr lang="zh-CN" altLang="en-US" smtClean="0">
                <a:solidFill>
                  <a:prstClr val="black">
                    <a:tint val="75000"/>
                  </a:prstClr>
                </a:solidFill>
              </a:rPr>
            </a:fld>
            <a:endParaRPr lang="zh-CN" altLang="en-US">
              <a:solidFill>
                <a:prstClr val="black">
                  <a:tint val="75000"/>
                </a:prstClr>
              </a:solidFill>
            </a:endParaRPr>
          </a:p>
        </p:txBody>
      </p:sp>
      <p:sp>
        <p:nvSpPr>
          <p:cNvPr id="5" name="矩形 4"/>
          <p:cNvSpPr/>
          <p:nvPr/>
        </p:nvSpPr>
        <p:spPr>
          <a:xfrm>
            <a:off x="4799856" y="0"/>
            <a:ext cx="5865708" cy="400110"/>
          </a:xfrm>
          <a:prstGeom prst="rect">
            <a:avLst/>
          </a:prstGeom>
        </p:spPr>
        <p:txBody>
          <a:bodyPr wrap="none">
            <a:spAutoFit/>
          </a:bodyPr>
          <a:lstStyle/>
          <a:p>
            <a:pPr algn="ctr">
              <a:spcBef>
                <a:spcPct val="20000"/>
              </a:spcBef>
              <a:defRPr/>
            </a:pPr>
            <a:r>
              <a:rPr lang="zh-CN" altLang="en-US" sz="2000" b="1" dirty="0">
                <a:solidFill>
                  <a:srgbClr val="002060"/>
                </a:solidFill>
                <a:latin typeface="黑体" panose="02010609060101010101" pitchFamily="49" charset="-122"/>
                <a:ea typeface="黑体" panose="02010609060101010101" pitchFamily="49" charset="-122"/>
              </a:rPr>
              <a:t>第十八届全国科学计算与信息化会议，</a:t>
            </a:r>
            <a:r>
              <a:rPr lang="en-US" altLang="zh-CN" sz="2000" b="1" dirty="0">
                <a:solidFill>
                  <a:srgbClr val="002060"/>
                </a:solidFill>
                <a:latin typeface="黑体" panose="02010609060101010101" pitchFamily="49" charset="-122"/>
                <a:ea typeface="黑体" panose="02010609060101010101" pitchFamily="49" charset="-122"/>
              </a:rPr>
              <a:t>2017</a:t>
            </a:r>
            <a:r>
              <a:rPr lang="zh-CN" altLang="en-US" sz="2000" b="1" dirty="0">
                <a:solidFill>
                  <a:srgbClr val="002060"/>
                </a:solidFill>
                <a:latin typeface="黑体" panose="02010609060101010101" pitchFamily="49" charset="-122"/>
                <a:ea typeface="黑体" panose="02010609060101010101" pitchFamily="49" charset="-122"/>
              </a:rPr>
              <a:t>，威海</a:t>
            </a:r>
            <a:endParaRPr lang="en-US" altLang="zh-CN" sz="2000" b="1" dirty="0">
              <a:solidFill>
                <a:srgbClr val="002060"/>
              </a:solidFill>
              <a:latin typeface="黑体" panose="02010609060101010101" pitchFamily="49" charset="-122"/>
              <a:ea typeface="黑体" panose="02010609060101010101" pitchFamily="49" charset="-122"/>
            </a:endParaRPr>
          </a:p>
        </p:txBody>
      </p:sp>
      <p:sp>
        <p:nvSpPr>
          <p:cNvPr id="7" name="副标题 2"/>
          <p:cNvSpPr txBox="1"/>
          <p:nvPr/>
        </p:nvSpPr>
        <p:spPr>
          <a:xfrm>
            <a:off x="3575720" y="3068960"/>
            <a:ext cx="5112568" cy="2808312"/>
          </a:xfrm>
          <a:prstGeom prst="rect">
            <a:avLst/>
          </a:prstGeom>
        </p:spPr>
        <p:txBody>
          <a:bodyPr vert="horz" lIns="91440" tIns="45720" rIns="91440" bIns="45720" rtlCol="0">
            <a:normAutofit/>
          </a:bodyPr>
          <a:lstStyle/>
          <a:p>
            <a:pPr lvl="0" algn="ctr">
              <a:spcBef>
                <a:spcPct val="20000"/>
              </a:spcBef>
              <a:defRPr/>
            </a:pPr>
            <a:r>
              <a:rPr lang="zh-CN" altLang="en-US" sz="2800" b="1" dirty="0">
                <a:solidFill>
                  <a:srgbClr val="0070C0"/>
                </a:solidFill>
                <a:latin typeface="黑体" panose="02010609060101010101" pitchFamily="49" charset="-122"/>
                <a:ea typeface="黑体" panose="02010609060101010101" pitchFamily="49" charset="-122"/>
              </a:rPr>
              <a:t>刘茂元 西藏大学理学院</a:t>
            </a:r>
            <a:endParaRPr lang="en-US" altLang="zh-CN" sz="2800" b="1" dirty="0">
              <a:solidFill>
                <a:srgbClr val="0070C0"/>
              </a:solidFill>
              <a:latin typeface="黑体" panose="02010609060101010101" pitchFamily="49" charset="-122"/>
              <a:ea typeface="黑体" panose="02010609060101010101" pitchFamily="49" charset="-122"/>
            </a:endParaRPr>
          </a:p>
          <a:p>
            <a:pPr lvl="0" algn="ctr">
              <a:spcBef>
                <a:spcPct val="20000"/>
              </a:spcBef>
              <a:defRPr/>
            </a:pPr>
            <a:endParaRPr lang="en-US" altLang="zh-CN" sz="2800" b="1" dirty="0">
              <a:solidFill>
                <a:srgbClr val="0070C0"/>
              </a:solidFill>
              <a:latin typeface="黑体" panose="02010609060101010101" pitchFamily="49" charset="-122"/>
              <a:ea typeface="黑体" panose="02010609060101010101" pitchFamily="49" charset="-122"/>
            </a:endParaRPr>
          </a:p>
          <a:p>
            <a:pPr lvl="0" algn="ctr">
              <a:spcBef>
                <a:spcPct val="20000"/>
              </a:spcBef>
              <a:defRPr/>
            </a:pPr>
            <a:r>
              <a:rPr lang="en-US" altLang="zh-CN" sz="2800" b="1" dirty="0">
                <a:solidFill>
                  <a:srgbClr val="0070C0"/>
                </a:solidFill>
                <a:latin typeface="黑体" panose="02010609060101010101" pitchFamily="49" charset="-122"/>
                <a:ea typeface="黑体" panose="02010609060101010101" pitchFamily="49" charset="-122"/>
              </a:rPr>
              <a:t>2017</a:t>
            </a:r>
            <a:r>
              <a:rPr lang="zh-CN" altLang="en-US" sz="2800" b="1" dirty="0">
                <a:solidFill>
                  <a:srgbClr val="0070C0"/>
                </a:solidFill>
                <a:latin typeface="黑体" panose="02010609060101010101" pitchFamily="49" charset="-122"/>
                <a:ea typeface="黑体" panose="02010609060101010101" pitchFamily="49" charset="-122"/>
              </a:rPr>
              <a:t>年</a:t>
            </a:r>
            <a:r>
              <a:rPr lang="en-US" altLang="zh-CN" sz="2800" b="1" dirty="0">
                <a:solidFill>
                  <a:srgbClr val="0070C0"/>
                </a:solidFill>
                <a:latin typeface="黑体" panose="02010609060101010101" pitchFamily="49" charset="-122"/>
                <a:ea typeface="黑体" panose="02010609060101010101" pitchFamily="49" charset="-122"/>
              </a:rPr>
              <a:t>7</a:t>
            </a:r>
            <a:r>
              <a:rPr lang="zh-CN" altLang="en-US" sz="2800" b="1" dirty="0">
                <a:solidFill>
                  <a:srgbClr val="0070C0"/>
                </a:solidFill>
                <a:latin typeface="黑体" panose="02010609060101010101" pitchFamily="49" charset="-122"/>
                <a:ea typeface="黑体" panose="02010609060101010101" pitchFamily="49" charset="-122"/>
              </a:rPr>
              <a:t>月</a:t>
            </a:r>
            <a:endParaRPr lang="en-US" altLang="zh-CN" sz="2800" b="1" dirty="0">
              <a:solidFill>
                <a:srgbClr val="0070C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ea typeface="华文隶书" panose="02010800040101010101" pitchFamily="2" charset="-122"/>
              </a:rPr>
              <a:t>3</a:t>
            </a:r>
            <a:r>
              <a:rPr lang="zh-CN" altLang="en-US" dirty="0" smtClean="0">
                <a:ea typeface="华文隶书" panose="02010800040101010101" pitchFamily="2" charset="-122"/>
              </a:rPr>
              <a:t>、已</a:t>
            </a:r>
            <a:r>
              <a:rPr lang="zh-CN" altLang="en-US" dirty="0">
                <a:ea typeface="华文隶书" panose="02010800040101010101" pitchFamily="2" charset="-122"/>
              </a:rPr>
              <a:t>有</a:t>
            </a:r>
            <a:r>
              <a:rPr lang="zh-CN" altLang="en-US" dirty="0" smtClean="0">
                <a:ea typeface="华文隶书" panose="02010800040101010101" pitchFamily="2" charset="-122"/>
              </a:rPr>
              <a:t>成</a:t>
            </a:r>
            <a:r>
              <a:rPr lang="zh-CN" altLang="en-US" dirty="0">
                <a:ea typeface="华文隶书" panose="02010800040101010101" pitchFamily="2" charset="-122"/>
              </a:rPr>
              <a:t>果</a:t>
            </a:r>
            <a:endParaRPr lang="zh-CN" altLang="en-US" dirty="0">
              <a:ea typeface="华文隶书" panose="02010800040101010101" pitchFamily="2" charset="-122"/>
            </a:endParaRPr>
          </a:p>
        </p:txBody>
      </p:sp>
      <p:sp>
        <p:nvSpPr>
          <p:cNvPr id="21" name="内容占位符 20"/>
          <p:cNvSpPr>
            <a:spLocks noGrp="1"/>
          </p:cNvSpPr>
          <p:nvPr>
            <p:ph idx="1"/>
          </p:nvPr>
        </p:nvSpPr>
        <p:spPr>
          <a:xfrm>
            <a:off x="551384" y="1340768"/>
            <a:ext cx="11089232" cy="5040560"/>
          </a:xfrm>
        </p:spPr>
        <p:txBody>
          <a:bodyPr>
            <a:normAutofit fontScale="85000" lnSpcReduction="10000"/>
          </a:bodyPr>
          <a:lstStyle/>
          <a:p>
            <a:pPr lvl="0">
              <a:lnSpc>
                <a:spcPct val="150000"/>
              </a:lnSpc>
            </a:pPr>
            <a:r>
              <a:rPr lang="zh-CN" altLang="zh-CN" sz="2800" b="1" dirty="0">
                <a:solidFill>
                  <a:srgbClr val="002060"/>
                </a:solidFill>
                <a:latin typeface="Trebuchet MS" panose="020B0603020202020204"/>
                <a:ea typeface="黑体" panose="02010609060101010101" pitchFamily="49" charset="-122"/>
              </a:rPr>
              <a:t>俄罗斯科学家</a:t>
            </a:r>
            <a:r>
              <a:rPr lang="en-US" altLang="zh-CN" sz="2800" b="1" dirty="0" err="1">
                <a:solidFill>
                  <a:srgbClr val="002060"/>
                </a:solidFill>
                <a:latin typeface="Trebuchet MS" panose="020B0603020202020204"/>
                <a:ea typeface="黑体" panose="02010609060101010101" pitchFamily="49" charset="-122"/>
              </a:rPr>
              <a:t>Yury</a:t>
            </a:r>
            <a:r>
              <a:rPr lang="en-US" altLang="zh-CN" sz="2800" b="1" dirty="0">
                <a:solidFill>
                  <a:srgbClr val="002060"/>
                </a:solidFill>
                <a:latin typeface="Trebuchet MS" panose="020B0603020202020204"/>
                <a:ea typeface="黑体" panose="02010609060101010101" pitchFamily="49" charset="-122"/>
              </a:rPr>
              <a:t> V. </a:t>
            </a:r>
            <a:r>
              <a:rPr lang="en-US" altLang="zh-CN" sz="2800" b="1" dirty="0" err="1">
                <a:solidFill>
                  <a:srgbClr val="002060"/>
                </a:solidFill>
                <a:latin typeface="Trebuchet MS" panose="020B0603020202020204"/>
                <a:ea typeface="黑体" panose="02010609060101010101" pitchFamily="49" charset="-122"/>
              </a:rPr>
              <a:t>Stenkin</a:t>
            </a:r>
            <a:r>
              <a:rPr lang="zh-CN" altLang="zh-CN" sz="2800" b="1" dirty="0">
                <a:solidFill>
                  <a:srgbClr val="002060"/>
                </a:solidFill>
                <a:latin typeface="Trebuchet MS" panose="020B0603020202020204"/>
                <a:ea typeface="黑体" panose="02010609060101010101" pitchFamily="49" charset="-122"/>
              </a:rPr>
              <a:t>教授领导的研究组在</a:t>
            </a:r>
            <a:r>
              <a:rPr lang="en-US" altLang="zh-CN" sz="2800" b="1" dirty="0">
                <a:solidFill>
                  <a:srgbClr val="002060"/>
                </a:solidFill>
                <a:latin typeface="Trebuchet MS" panose="020B0603020202020204"/>
                <a:ea typeface="黑体" panose="02010609060101010101" pitchFamily="49" charset="-122"/>
              </a:rPr>
              <a:t>2008</a:t>
            </a:r>
            <a:r>
              <a:rPr lang="zh-CN" altLang="zh-CN" sz="2800" b="1" dirty="0">
                <a:solidFill>
                  <a:srgbClr val="002060"/>
                </a:solidFill>
                <a:latin typeface="Trebuchet MS" panose="020B0603020202020204"/>
                <a:ea typeface="黑体" panose="02010609060101010101" pitchFamily="49" charset="-122"/>
              </a:rPr>
              <a:t>年提出同时探测簇射电子和热中子的</a:t>
            </a:r>
            <a:r>
              <a:rPr lang="en-US" altLang="zh-CN" sz="2800" b="1" dirty="0">
                <a:solidFill>
                  <a:srgbClr val="FF0000"/>
                </a:solidFill>
                <a:latin typeface="Trebuchet MS" panose="020B0603020202020204"/>
                <a:ea typeface="黑体" panose="02010609060101010101" pitchFamily="49" charset="-122"/>
              </a:rPr>
              <a:t>en-detector</a:t>
            </a:r>
            <a:r>
              <a:rPr lang="en-US" altLang="zh-CN" sz="2800" b="1" dirty="0">
                <a:solidFill>
                  <a:srgbClr val="002060"/>
                </a:solidFill>
                <a:latin typeface="Trebuchet MS" panose="020B0603020202020204"/>
                <a:ea typeface="黑体" panose="02010609060101010101" pitchFamily="49" charset="-122"/>
              </a:rPr>
              <a:t> </a:t>
            </a:r>
            <a:r>
              <a:rPr lang="zh-CN" altLang="zh-CN" sz="2800" b="1" dirty="0">
                <a:solidFill>
                  <a:srgbClr val="002060"/>
                </a:solidFill>
                <a:latin typeface="Trebuchet MS" panose="020B0603020202020204"/>
                <a:ea typeface="黑体" panose="02010609060101010101" pitchFamily="49" charset="-122"/>
              </a:rPr>
              <a:t>并提出</a:t>
            </a:r>
            <a:r>
              <a:rPr lang="en-US" altLang="zh-CN" sz="2800" b="1" dirty="0">
                <a:solidFill>
                  <a:srgbClr val="FF0000"/>
                </a:solidFill>
                <a:latin typeface="Trebuchet MS" panose="020B0603020202020204"/>
                <a:ea typeface="黑体" panose="02010609060101010101" pitchFamily="49" charset="-122"/>
              </a:rPr>
              <a:t>PRISMA</a:t>
            </a:r>
            <a:r>
              <a:rPr lang="zh-CN" altLang="zh-CN" sz="2800" b="1" dirty="0">
                <a:solidFill>
                  <a:srgbClr val="FF0000"/>
                </a:solidFill>
                <a:latin typeface="Trebuchet MS" panose="020B0603020202020204"/>
                <a:ea typeface="黑体" panose="02010609060101010101" pitchFamily="49" charset="-122"/>
              </a:rPr>
              <a:t>计划</a:t>
            </a:r>
            <a:r>
              <a:rPr lang="zh-CN" altLang="zh-CN" sz="2800" b="1" dirty="0">
                <a:solidFill>
                  <a:srgbClr val="002060"/>
                </a:solidFill>
                <a:latin typeface="Trebuchet MS" panose="020B0603020202020204"/>
                <a:ea typeface="黑体" panose="02010609060101010101" pitchFamily="49" charset="-122"/>
              </a:rPr>
              <a:t>，目标就是建成</a:t>
            </a:r>
            <a:r>
              <a:rPr lang="zh-CN" altLang="zh-CN" sz="2800" b="1" dirty="0">
                <a:solidFill>
                  <a:srgbClr val="FF0000"/>
                </a:solidFill>
                <a:latin typeface="Trebuchet MS" panose="020B0603020202020204"/>
                <a:ea typeface="黑体" panose="02010609060101010101" pitchFamily="49" charset="-122"/>
              </a:rPr>
              <a:t>四百多台</a:t>
            </a:r>
            <a:r>
              <a:rPr lang="en-US" altLang="zh-CN" sz="2800" b="1" dirty="0">
                <a:solidFill>
                  <a:srgbClr val="002060"/>
                </a:solidFill>
                <a:latin typeface="Trebuchet MS" panose="020B0603020202020204"/>
                <a:ea typeface="黑体" panose="02010609060101010101" pitchFamily="49" charset="-122"/>
              </a:rPr>
              <a:t>en-detector</a:t>
            </a:r>
            <a:r>
              <a:rPr lang="zh-CN" altLang="zh-CN" sz="2800" b="1" dirty="0">
                <a:solidFill>
                  <a:srgbClr val="002060"/>
                </a:solidFill>
                <a:latin typeface="Trebuchet MS" panose="020B0603020202020204"/>
                <a:ea typeface="黑体" panose="02010609060101010101" pitchFamily="49" charset="-122"/>
              </a:rPr>
              <a:t>组成的阵列探测膝区宇宙线分成份能谱。</a:t>
            </a:r>
            <a:endParaRPr lang="en-US" altLang="zh-CN" sz="2800" b="1" dirty="0">
              <a:solidFill>
                <a:srgbClr val="002060"/>
              </a:solidFill>
              <a:latin typeface="Trebuchet MS" panose="020B0603020202020204"/>
              <a:ea typeface="黑体" panose="02010609060101010101" pitchFamily="49" charset="-122"/>
            </a:endParaRPr>
          </a:p>
          <a:p>
            <a:pPr>
              <a:lnSpc>
                <a:spcPct val="150000"/>
              </a:lnSpc>
            </a:pPr>
            <a:r>
              <a:rPr lang="zh-CN" altLang="en-US" sz="2800" b="1" dirty="0">
                <a:solidFill>
                  <a:srgbClr val="002060"/>
                </a:solidFill>
                <a:latin typeface="Trebuchet MS" panose="020B0603020202020204"/>
                <a:ea typeface="黑体" panose="02010609060101010101" pitchFamily="49" charset="-122"/>
              </a:rPr>
              <a:t>簇射模式：</a:t>
            </a:r>
            <a:r>
              <a:rPr lang="zh-CN" altLang="zh-CN" sz="2800" b="1" dirty="0">
                <a:solidFill>
                  <a:srgbClr val="002060"/>
                </a:solidFill>
                <a:latin typeface="Trebuchet MS" panose="020B0603020202020204"/>
                <a:ea typeface="黑体" panose="02010609060101010101" pitchFamily="49" charset="-122"/>
              </a:rPr>
              <a:t>在莫斯科</a:t>
            </a:r>
            <a:r>
              <a:rPr lang="zh-CN" altLang="en-US" sz="2800" b="1" dirty="0">
                <a:solidFill>
                  <a:srgbClr val="002060"/>
                </a:solidFill>
                <a:latin typeface="Trebuchet MS" panose="020B0603020202020204"/>
                <a:ea typeface="黑体" panose="02010609060101010101" pitchFamily="49" charset="-122"/>
              </a:rPr>
              <a:t>先后</a:t>
            </a:r>
            <a:r>
              <a:rPr lang="zh-CN" altLang="zh-CN" sz="2800" b="1" dirty="0">
                <a:solidFill>
                  <a:srgbClr val="002060"/>
                </a:solidFill>
                <a:latin typeface="Trebuchet MS" panose="020B0603020202020204"/>
                <a:ea typeface="黑体" panose="02010609060101010101" pitchFamily="49" charset="-122"/>
              </a:rPr>
              <a:t>建成了两个</a:t>
            </a:r>
            <a:r>
              <a:rPr lang="zh-CN" altLang="en-US" sz="2800" b="1" dirty="0">
                <a:solidFill>
                  <a:srgbClr val="002060"/>
                </a:solidFill>
                <a:latin typeface="Trebuchet MS" panose="020B0603020202020204"/>
                <a:ea typeface="黑体" panose="02010609060101010101" pitchFamily="49" charset="-122"/>
              </a:rPr>
              <a:t>模型</a:t>
            </a:r>
            <a:r>
              <a:rPr lang="zh-CN" altLang="zh-CN" sz="2800" b="1" dirty="0">
                <a:solidFill>
                  <a:srgbClr val="002060"/>
                </a:solidFill>
                <a:latin typeface="Trebuchet MS" panose="020B0603020202020204"/>
                <a:ea typeface="黑体" panose="02010609060101010101" pitchFamily="49" charset="-122"/>
              </a:rPr>
              <a:t>阵列，</a:t>
            </a:r>
            <a:r>
              <a:rPr lang="en-US" altLang="zh-CN" sz="2800" b="1" dirty="0">
                <a:solidFill>
                  <a:srgbClr val="002060"/>
                </a:solidFill>
                <a:latin typeface="Trebuchet MS" panose="020B0603020202020204"/>
                <a:ea typeface="黑体" panose="02010609060101010101" pitchFamily="49" charset="-122"/>
              </a:rPr>
              <a:t>PRISMA-32</a:t>
            </a:r>
            <a:r>
              <a:rPr lang="zh-CN" altLang="zh-CN" sz="2800" b="1" dirty="0">
                <a:solidFill>
                  <a:srgbClr val="002060"/>
                </a:solidFill>
                <a:latin typeface="Trebuchet MS" panose="020B0603020202020204"/>
                <a:ea typeface="黑体" panose="02010609060101010101" pitchFamily="49" charset="-122"/>
              </a:rPr>
              <a:t>（由</a:t>
            </a:r>
            <a:r>
              <a:rPr lang="en-US" altLang="zh-CN" sz="2800" b="1" dirty="0">
                <a:solidFill>
                  <a:srgbClr val="002060"/>
                </a:solidFill>
                <a:latin typeface="Trebuchet MS" panose="020B0603020202020204"/>
                <a:ea typeface="黑体" panose="02010609060101010101" pitchFamily="49" charset="-122"/>
              </a:rPr>
              <a:t>32</a:t>
            </a:r>
            <a:r>
              <a:rPr lang="zh-CN" altLang="zh-CN" sz="2800" b="1" dirty="0">
                <a:solidFill>
                  <a:srgbClr val="002060"/>
                </a:solidFill>
                <a:latin typeface="Trebuchet MS" panose="020B0603020202020204"/>
                <a:ea typeface="黑体" panose="02010609060101010101" pitchFamily="49" charset="-122"/>
              </a:rPr>
              <a:t>台</a:t>
            </a:r>
            <a:r>
              <a:rPr lang="en-US" altLang="zh-CN" sz="2800" b="1" dirty="0" err="1">
                <a:solidFill>
                  <a:srgbClr val="002060"/>
                </a:solidFill>
                <a:latin typeface="Trebuchet MS" panose="020B0603020202020204"/>
                <a:ea typeface="黑体" panose="02010609060101010101" pitchFamily="49" charset="-122"/>
              </a:rPr>
              <a:t>ZnS</a:t>
            </a:r>
            <a:r>
              <a:rPr lang="en-US" altLang="zh-CN" sz="2800" b="1" dirty="0">
                <a:solidFill>
                  <a:srgbClr val="002060"/>
                </a:solidFill>
                <a:latin typeface="Trebuchet MS" panose="020B0603020202020204"/>
                <a:ea typeface="黑体" panose="02010609060101010101" pitchFamily="49" charset="-122"/>
              </a:rPr>
              <a:t>(Ag)+</a:t>
            </a:r>
            <a:r>
              <a:rPr lang="en-US" altLang="zh-CN" sz="2800" b="1" baseline="30000" dirty="0">
                <a:solidFill>
                  <a:srgbClr val="002060"/>
                </a:solidFill>
                <a:latin typeface="Trebuchet MS" panose="020B0603020202020204"/>
                <a:ea typeface="黑体" panose="02010609060101010101" pitchFamily="49" charset="-122"/>
              </a:rPr>
              <a:t>6</a:t>
            </a:r>
            <a:r>
              <a:rPr lang="en-US" altLang="zh-CN" sz="2800" b="1" dirty="0">
                <a:solidFill>
                  <a:srgbClr val="002060"/>
                </a:solidFill>
                <a:latin typeface="Trebuchet MS" panose="020B0603020202020204"/>
                <a:ea typeface="黑体" panose="02010609060101010101" pitchFamily="49" charset="-122"/>
              </a:rPr>
              <a:t>Li</a:t>
            </a:r>
            <a:r>
              <a:rPr lang="zh-CN" altLang="zh-CN" sz="2800" b="1" dirty="0">
                <a:solidFill>
                  <a:srgbClr val="002060"/>
                </a:solidFill>
                <a:latin typeface="Trebuchet MS" panose="020B0603020202020204"/>
                <a:ea typeface="黑体" panose="02010609060101010101" pitchFamily="49" charset="-122"/>
              </a:rPr>
              <a:t>闪烁体探测器组成）和</a:t>
            </a:r>
            <a:r>
              <a:rPr lang="en-US" altLang="zh-CN" sz="2800" b="1" dirty="0">
                <a:solidFill>
                  <a:srgbClr val="002060"/>
                </a:solidFill>
                <a:latin typeface="Trebuchet MS" panose="020B0603020202020204"/>
                <a:ea typeface="黑体" panose="02010609060101010101" pitchFamily="49" charset="-122"/>
              </a:rPr>
              <a:t>URAN</a:t>
            </a:r>
            <a:r>
              <a:rPr lang="zh-CN" altLang="zh-CN" sz="2800" b="1" dirty="0">
                <a:solidFill>
                  <a:srgbClr val="002060"/>
                </a:solidFill>
                <a:latin typeface="Trebuchet MS" panose="020B0603020202020204"/>
                <a:ea typeface="黑体" panose="02010609060101010101" pitchFamily="49" charset="-122"/>
              </a:rPr>
              <a:t>（由</a:t>
            </a:r>
            <a:r>
              <a:rPr lang="en-US" altLang="zh-CN" sz="2800" b="1" dirty="0">
                <a:solidFill>
                  <a:srgbClr val="002060"/>
                </a:solidFill>
                <a:latin typeface="Trebuchet MS" panose="020B0603020202020204"/>
                <a:ea typeface="黑体" panose="02010609060101010101" pitchFamily="49" charset="-122"/>
              </a:rPr>
              <a:t>72</a:t>
            </a:r>
            <a:r>
              <a:rPr lang="zh-CN" altLang="zh-CN" sz="2800" b="1" dirty="0">
                <a:solidFill>
                  <a:srgbClr val="002060"/>
                </a:solidFill>
                <a:latin typeface="Trebuchet MS" panose="020B0603020202020204"/>
                <a:ea typeface="黑体" panose="02010609060101010101" pitchFamily="49" charset="-122"/>
              </a:rPr>
              <a:t>台</a:t>
            </a:r>
            <a:r>
              <a:rPr lang="en-US" altLang="zh-CN" sz="2800" b="1" dirty="0" err="1">
                <a:solidFill>
                  <a:srgbClr val="002060"/>
                </a:solidFill>
                <a:latin typeface="Trebuchet MS" panose="020B0603020202020204"/>
                <a:ea typeface="黑体" panose="02010609060101010101" pitchFamily="49" charset="-122"/>
              </a:rPr>
              <a:t>ZnS</a:t>
            </a:r>
            <a:r>
              <a:rPr lang="en-US" altLang="zh-CN" sz="2800" b="1" dirty="0">
                <a:solidFill>
                  <a:srgbClr val="002060"/>
                </a:solidFill>
                <a:latin typeface="Trebuchet MS" panose="020B0603020202020204"/>
                <a:ea typeface="黑体" panose="02010609060101010101" pitchFamily="49" charset="-122"/>
              </a:rPr>
              <a:t>(Ag)+</a:t>
            </a:r>
            <a:r>
              <a:rPr lang="en-US" altLang="zh-CN" sz="2800" b="1" baseline="30000" dirty="0">
                <a:solidFill>
                  <a:srgbClr val="FF0000"/>
                </a:solidFill>
                <a:latin typeface="Trebuchet MS" panose="020B0603020202020204"/>
                <a:ea typeface="黑体" panose="02010609060101010101" pitchFamily="49" charset="-122"/>
              </a:rPr>
              <a:t>10</a:t>
            </a:r>
            <a:r>
              <a:rPr lang="en-US" altLang="zh-CN" sz="2800" b="1" dirty="0">
                <a:solidFill>
                  <a:srgbClr val="FF0000"/>
                </a:solidFill>
                <a:latin typeface="Trebuchet MS" panose="020B0603020202020204"/>
                <a:ea typeface="黑体" panose="02010609060101010101" pitchFamily="49" charset="-122"/>
              </a:rPr>
              <a:t>B</a:t>
            </a:r>
            <a:r>
              <a:rPr lang="zh-CN" altLang="zh-CN" sz="2800" b="1" dirty="0">
                <a:solidFill>
                  <a:srgbClr val="002060"/>
                </a:solidFill>
                <a:latin typeface="Trebuchet MS" panose="020B0603020202020204"/>
                <a:ea typeface="黑体" panose="02010609060101010101" pitchFamily="49" charset="-122"/>
              </a:rPr>
              <a:t>闪烁体探测器组成），只是</a:t>
            </a:r>
            <a:r>
              <a:rPr lang="zh-CN" altLang="zh-CN" sz="2800" b="1" dirty="0">
                <a:solidFill>
                  <a:srgbClr val="FF0000"/>
                </a:solidFill>
                <a:latin typeface="Trebuchet MS" panose="020B0603020202020204"/>
                <a:ea typeface="黑体" panose="02010609060101010101" pitchFamily="49" charset="-122"/>
              </a:rPr>
              <a:t>苦于在低海拔运行，</a:t>
            </a:r>
            <a:r>
              <a:rPr lang="zh-CN" altLang="en-US" sz="2800" b="1" dirty="0">
                <a:solidFill>
                  <a:srgbClr val="FF0000"/>
                </a:solidFill>
                <a:latin typeface="Trebuchet MS" panose="020B0603020202020204"/>
                <a:ea typeface="黑体" panose="02010609060101010101" pitchFamily="49" charset="-122"/>
              </a:rPr>
              <a:t>强子消耗殆尽</a:t>
            </a:r>
            <a:r>
              <a:rPr lang="zh-CN" altLang="en-US" sz="2800" b="1" dirty="0">
                <a:solidFill>
                  <a:srgbClr val="002060"/>
                </a:solidFill>
                <a:latin typeface="Trebuchet MS" panose="020B0603020202020204"/>
                <a:ea typeface="黑体" panose="02010609060101010101" pitchFamily="49" charset="-122"/>
              </a:rPr>
              <a:t>，</a:t>
            </a:r>
            <a:r>
              <a:rPr lang="zh-CN" altLang="zh-CN" sz="2800" b="1" dirty="0">
                <a:solidFill>
                  <a:srgbClr val="002060"/>
                </a:solidFill>
                <a:latin typeface="Trebuchet MS" panose="020B0603020202020204"/>
                <a:ea typeface="黑体" panose="02010609060101010101" pitchFamily="49" charset="-122"/>
              </a:rPr>
              <a:t>在</a:t>
            </a:r>
            <a:r>
              <a:rPr lang="zh-CN" altLang="en-US" sz="2800" b="1" dirty="0">
                <a:solidFill>
                  <a:srgbClr val="002060"/>
                </a:solidFill>
                <a:latin typeface="Trebuchet MS" panose="020B0603020202020204"/>
                <a:ea typeface="黑体" panose="02010609060101010101" pitchFamily="49" charset="-122"/>
              </a:rPr>
              <a:t>膝区</a:t>
            </a:r>
            <a:r>
              <a:rPr lang="zh-CN" altLang="zh-CN" sz="2800" b="1" dirty="0">
                <a:solidFill>
                  <a:srgbClr val="002060"/>
                </a:solidFill>
                <a:latin typeface="Trebuchet MS" panose="020B0603020202020204"/>
                <a:ea typeface="黑体" panose="02010609060101010101" pitchFamily="49" charset="-122"/>
              </a:rPr>
              <a:t>宇宙线物理方面至今还没有取得像样的物理结果</a:t>
            </a:r>
            <a:r>
              <a:rPr lang="zh-CN" altLang="en-US" sz="2800" b="1" dirty="0">
                <a:solidFill>
                  <a:srgbClr val="002060"/>
                </a:solidFill>
                <a:latin typeface="Trebuchet MS" panose="020B0603020202020204"/>
                <a:ea typeface="黑体" panose="02010609060101010101" pitchFamily="49" charset="-122"/>
              </a:rPr>
              <a:t>。</a:t>
            </a:r>
            <a:endParaRPr lang="en-US" altLang="zh-CN" sz="2800" b="1" dirty="0">
              <a:solidFill>
                <a:srgbClr val="002060"/>
              </a:solidFill>
              <a:latin typeface="Trebuchet MS" panose="020B0603020202020204"/>
              <a:ea typeface="黑体" panose="02010609060101010101" pitchFamily="49" charset="-122"/>
            </a:endParaRPr>
          </a:p>
          <a:p>
            <a:pPr lvl="0">
              <a:lnSpc>
                <a:spcPct val="150000"/>
              </a:lnSpc>
            </a:pPr>
            <a:r>
              <a:rPr lang="zh-CN" altLang="en-US" sz="2800" b="1" dirty="0">
                <a:solidFill>
                  <a:srgbClr val="002060"/>
                </a:solidFill>
                <a:latin typeface="Trebuchet MS" panose="020B0603020202020204"/>
                <a:ea typeface="黑体" panose="02010609060101010101" pitchFamily="49" charset="-122"/>
              </a:rPr>
              <a:t>单粒子模式：建成了</a:t>
            </a:r>
            <a:r>
              <a:rPr lang="zh-CN" altLang="zh-CN" sz="2800" b="1" dirty="0">
                <a:solidFill>
                  <a:srgbClr val="002060"/>
                </a:solidFill>
                <a:latin typeface="Trebuchet MS" panose="020B0603020202020204"/>
                <a:ea typeface="黑体" panose="02010609060101010101" pitchFamily="49" charset="-122"/>
              </a:rPr>
              <a:t>遍布世界上</a:t>
            </a:r>
            <a:r>
              <a:rPr lang="en-US" altLang="zh-CN" sz="2800" b="1" dirty="0">
                <a:solidFill>
                  <a:srgbClr val="002060"/>
                </a:solidFill>
                <a:latin typeface="Trebuchet MS" panose="020B0603020202020204"/>
                <a:ea typeface="黑体" panose="02010609060101010101" pitchFamily="49" charset="-122"/>
              </a:rPr>
              <a:t>4</a:t>
            </a:r>
            <a:r>
              <a:rPr lang="zh-CN" altLang="zh-CN" sz="2800" b="1" dirty="0">
                <a:solidFill>
                  <a:srgbClr val="002060"/>
                </a:solidFill>
                <a:latin typeface="Trebuchet MS" panose="020B0603020202020204"/>
                <a:ea typeface="黑体" panose="02010609060101010101" pitchFamily="49" charset="-122"/>
              </a:rPr>
              <a:t>个地点的热中子探测器单粒子测量的网络</a:t>
            </a:r>
            <a:r>
              <a:rPr lang="zh-CN" altLang="en-US" sz="2800" b="1" dirty="0">
                <a:solidFill>
                  <a:srgbClr val="002060"/>
                </a:solidFill>
                <a:latin typeface="Trebuchet MS" panose="020B0603020202020204"/>
                <a:ea typeface="黑体" panose="02010609060101010101" pitchFamily="49" charset="-122"/>
              </a:rPr>
              <a:t>取得了显著的物理结果。</a:t>
            </a:r>
            <a:endParaRPr lang="en-US" altLang="zh-CN" sz="2800" b="1" dirty="0">
              <a:solidFill>
                <a:srgbClr val="002060"/>
              </a:solidFill>
              <a:latin typeface="Trebuchet MS" panose="020B0603020202020204"/>
              <a:ea typeface="黑体" panose="02010609060101010101" pitchFamily="49"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0"/>
          <p:cNvGrpSpPr/>
          <p:nvPr/>
        </p:nvGrpSpPr>
        <p:grpSpPr>
          <a:xfrm>
            <a:off x="2044618" y="3645024"/>
            <a:ext cx="6139615" cy="2708920"/>
            <a:chOff x="137739" y="2047080"/>
            <a:chExt cx="9006261" cy="4215608"/>
          </a:xfrm>
        </p:grpSpPr>
        <p:pic>
          <p:nvPicPr>
            <p:cNvPr id="4" name="Picture 2"/>
            <p:cNvPicPr>
              <a:picLocks noChangeAspect="1" noChangeArrowheads="1"/>
            </p:cNvPicPr>
            <p:nvPr/>
          </p:nvPicPr>
          <p:blipFill>
            <a:blip r:embed="rId1" cstate="print"/>
            <a:srcRect/>
            <a:stretch>
              <a:fillRect/>
            </a:stretch>
          </p:blipFill>
          <p:spPr bwMode="auto">
            <a:xfrm>
              <a:off x="219075" y="2357438"/>
              <a:ext cx="8924925" cy="3905250"/>
            </a:xfrm>
            <a:prstGeom prst="rect">
              <a:avLst/>
            </a:prstGeom>
            <a:noFill/>
            <a:ln w="9525">
              <a:noFill/>
              <a:miter lim="800000"/>
              <a:headEnd/>
              <a:tailEnd/>
            </a:ln>
          </p:spPr>
        </p:pic>
        <p:cxnSp>
          <p:nvCxnSpPr>
            <p:cNvPr id="5" name="Прямая со стрелкой 5"/>
            <p:cNvCxnSpPr/>
            <p:nvPr/>
          </p:nvCxnSpPr>
          <p:spPr>
            <a:xfrm>
              <a:off x="2868613" y="2925763"/>
              <a:ext cx="190500" cy="0"/>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37739" y="2047080"/>
              <a:ext cx="4358574" cy="622649"/>
            </a:xfrm>
            <a:prstGeom prst="rect">
              <a:avLst/>
            </a:prstGeom>
          </p:spPr>
          <p:txBody>
            <a:bodyPr wrap="none">
              <a:spAutoFit/>
            </a:bodyPr>
            <a:lstStyle/>
            <a:p>
              <a:r>
                <a:rPr lang="en-US" altLang="zh-CN" sz="2000" b="1" dirty="0"/>
                <a:t>Global net of en-detectors</a:t>
              </a:r>
              <a:endParaRPr lang="zh-CN" altLang="en-US" sz="2000" b="1" dirty="0"/>
            </a:p>
          </p:txBody>
        </p:sp>
        <p:sp>
          <p:nvSpPr>
            <p:cNvPr id="7" name="Text Box 4"/>
            <p:cNvSpPr txBox="1">
              <a:spLocks noChangeArrowheads="1"/>
            </p:cNvSpPr>
            <p:nvPr/>
          </p:nvSpPr>
          <p:spPr bwMode="auto">
            <a:xfrm>
              <a:off x="3851921" y="3861048"/>
              <a:ext cx="2644734" cy="622649"/>
            </a:xfrm>
            <a:prstGeom prst="rect">
              <a:avLst/>
            </a:prstGeom>
            <a:solidFill>
              <a:srgbClr val="CCFF33"/>
            </a:solidFill>
            <a:ln w="9525">
              <a:noFill/>
              <a:miter lim="800000"/>
            </a:ln>
            <a:effectLst/>
          </p:spPr>
          <p:txBody>
            <a:bodyPr wrap="none">
              <a:spAutoFit/>
            </a:bodyPr>
            <a:lstStyle/>
            <a:p>
              <a:r>
                <a:rPr lang="en-GB" sz="2000" dirty="0" err="1"/>
                <a:t>Baksan</a:t>
              </a:r>
              <a:r>
                <a:rPr lang="en-GB" sz="2000" dirty="0"/>
                <a:t>(1000m)</a:t>
              </a:r>
              <a:endParaRPr lang="en-GB" sz="2000" dirty="0"/>
            </a:p>
          </p:txBody>
        </p:sp>
        <p:sp>
          <p:nvSpPr>
            <p:cNvPr id="8" name="Text Box 4"/>
            <p:cNvSpPr txBox="1">
              <a:spLocks noChangeArrowheads="1"/>
            </p:cNvSpPr>
            <p:nvPr/>
          </p:nvSpPr>
          <p:spPr bwMode="auto">
            <a:xfrm>
              <a:off x="6372201" y="4869160"/>
              <a:ext cx="2692893" cy="622649"/>
            </a:xfrm>
            <a:prstGeom prst="rect">
              <a:avLst/>
            </a:prstGeom>
            <a:solidFill>
              <a:srgbClr val="CCFF33"/>
            </a:solidFill>
            <a:ln w="9525">
              <a:noFill/>
              <a:miter lim="800000"/>
            </a:ln>
            <a:effectLst/>
          </p:spPr>
          <p:txBody>
            <a:bodyPr wrap="none">
              <a:spAutoFit/>
            </a:bodyPr>
            <a:lstStyle/>
            <a:p>
              <a:r>
                <a:rPr lang="zh-CN" altLang="en-US" sz="2000" dirty="0"/>
                <a:t>羊八井</a:t>
              </a:r>
              <a:r>
                <a:rPr lang="en-US" altLang="zh-CN" sz="2000" dirty="0"/>
                <a:t>(4300m)</a:t>
              </a:r>
              <a:endParaRPr lang="en-GB" sz="2000" dirty="0"/>
            </a:p>
          </p:txBody>
        </p:sp>
        <p:sp>
          <p:nvSpPr>
            <p:cNvPr id="9" name="Text Box 4"/>
            <p:cNvSpPr txBox="1">
              <a:spLocks noChangeArrowheads="1"/>
            </p:cNvSpPr>
            <p:nvPr/>
          </p:nvSpPr>
          <p:spPr bwMode="auto">
            <a:xfrm>
              <a:off x="1619671" y="4437112"/>
              <a:ext cx="3012034" cy="622649"/>
            </a:xfrm>
            <a:prstGeom prst="rect">
              <a:avLst/>
            </a:prstGeom>
            <a:solidFill>
              <a:srgbClr val="CCFF33"/>
            </a:solidFill>
            <a:ln w="9525">
              <a:noFill/>
              <a:miter lim="800000"/>
            </a:ln>
            <a:effectLst/>
          </p:spPr>
          <p:txBody>
            <a:bodyPr wrap="none">
              <a:spAutoFit/>
            </a:bodyPr>
            <a:lstStyle/>
            <a:p>
              <a:r>
                <a:rPr lang="en-GB" sz="2000" dirty="0"/>
                <a:t>Gran </a:t>
              </a:r>
              <a:r>
                <a:rPr lang="en-GB" sz="2000" dirty="0" err="1"/>
                <a:t>Sasso</a:t>
              </a:r>
              <a:r>
                <a:rPr lang="en-GB" sz="2000" dirty="0"/>
                <a:t> (</a:t>
              </a:r>
              <a:r>
                <a:rPr lang="zh-CN" altLang="en-US" sz="2000" dirty="0"/>
                <a:t>地下</a:t>
              </a:r>
              <a:r>
                <a:rPr lang="en-GB" sz="2000" dirty="0"/>
                <a:t>)</a:t>
              </a:r>
              <a:endParaRPr lang="en-GB" sz="2000" dirty="0"/>
            </a:p>
          </p:txBody>
        </p:sp>
        <p:sp>
          <p:nvSpPr>
            <p:cNvPr id="10" name="Text Box 4"/>
            <p:cNvSpPr txBox="1">
              <a:spLocks noChangeArrowheads="1"/>
            </p:cNvSpPr>
            <p:nvPr/>
          </p:nvSpPr>
          <p:spPr bwMode="auto">
            <a:xfrm>
              <a:off x="3563889" y="2852935"/>
              <a:ext cx="2758734" cy="622649"/>
            </a:xfrm>
            <a:prstGeom prst="rect">
              <a:avLst/>
            </a:prstGeom>
            <a:solidFill>
              <a:srgbClr val="CCFF33"/>
            </a:solidFill>
            <a:ln w="9525">
              <a:noFill/>
              <a:miter lim="800000"/>
            </a:ln>
            <a:effectLst/>
          </p:spPr>
          <p:txBody>
            <a:bodyPr wrap="none">
              <a:spAutoFit/>
            </a:bodyPr>
            <a:lstStyle/>
            <a:p>
              <a:r>
                <a:rPr lang="zh-CN" altLang="en-US" sz="2000" dirty="0"/>
                <a:t>莫斯科</a:t>
              </a:r>
              <a:r>
                <a:rPr lang="en-US" altLang="zh-CN" sz="2000" dirty="0"/>
                <a:t>(</a:t>
              </a:r>
              <a:r>
                <a:rPr lang="zh-CN" altLang="en-US" sz="2000" dirty="0"/>
                <a:t>海平面</a:t>
              </a:r>
              <a:r>
                <a:rPr lang="en-US" altLang="zh-CN" sz="2000" dirty="0"/>
                <a:t>)</a:t>
              </a:r>
              <a:endParaRPr lang="en-GB" sz="2000" dirty="0"/>
            </a:p>
          </p:txBody>
        </p:sp>
      </p:grpSp>
      <p:pic>
        <p:nvPicPr>
          <p:cNvPr id="12" name="Picture 3" descr="D:\myDoc\foto\PICT4089.JPG"/>
          <p:cNvPicPr>
            <a:picLocks noChangeAspect="1" noChangeArrowheads="1"/>
          </p:cNvPicPr>
          <p:nvPr/>
        </p:nvPicPr>
        <p:blipFill>
          <a:blip r:embed="rId2" cstate="print"/>
          <a:srcRect/>
          <a:stretch>
            <a:fillRect/>
          </a:stretch>
        </p:blipFill>
        <p:spPr bwMode="auto">
          <a:xfrm>
            <a:off x="1199456" y="764704"/>
            <a:ext cx="3456384" cy="2592288"/>
          </a:xfrm>
          <a:prstGeom prst="rect">
            <a:avLst/>
          </a:prstGeom>
          <a:noFill/>
          <a:ln w="9525">
            <a:noFill/>
            <a:miter lim="800000"/>
            <a:headEnd/>
            <a:tailEnd/>
          </a:ln>
        </p:spPr>
      </p:pic>
      <p:grpSp>
        <p:nvGrpSpPr>
          <p:cNvPr id="11" name="组合 18"/>
          <p:cNvGrpSpPr/>
          <p:nvPr/>
        </p:nvGrpSpPr>
        <p:grpSpPr>
          <a:xfrm>
            <a:off x="5027010" y="476672"/>
            <a:ext cx="5652518" cy="3456384"/>
            <a:chOff x="2864514" y="1268760"/>
            <a:chExt cx="6099974" cy="3912840"/>
          </a:xfrm>
        </p:grpSpPr>
        <p:graphicFrame>
          <p:nvGraphicFramePr>
            <p:cNvPr id="13" name="Object 0"/>
            <p:cNvGraphicFramePr>
              <a:graphicFrameLocks noChangeAspect="1"/>
            </p:cNvGraphicFramePr>
            <p:nvPr/>
          </p:nvGraphicFramePr>
          <p:xfrm>
            <a:off x="2992313" y="1295400"/>
            <a:ext cx="5972175" cy="3886200"/>
          </p:xfrm>
          <a:graphic>
            <a:graphicData uri="http://schemas.openxmlformats.org/presentationml/2006/ole">
              <mc:AlternateContent xmlns:mc="http://schemas.openxmlformats.org/markup-compatibility/2006">
                <mc:Choice xmlns:v="urn:schemas-microsoft-com:vml" Requires="v">
                  <p:oleObj spid="_x0000_s126017" name="Visio" r:id="rId3" imgW="13016865" imgH="8140065" progId="">
                    <p:embed/>
                  </p:oleObj>
                </mc:Choice>
                <mc:Fallback>
                  <p:oleObj name="Visio" r:id="rId3" imgW="13016865" imgH="8140065" progId="">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l="15694" t="2202" r="10951" b="2176"/>
                        <a:stretch>
                          <a:fillRect/>
                        </a:stretch>
                      </p:blipFill>
                      <p:spPr bwMode="auto">
                        <a:xfrm>
                          <a:off x="2992313" y="1295400"/>
                          <a:ext cx="5972175" cy="388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Line 3"/>
            <p:cNvSpPr>
              <a:spLocks noChangeShapeType="1"/>
            </p:cNvSpPr>
            <p:nvPr/>
          </p:nvSpPr>
          <p:spPr bwMode="auto">
            <a:xfrm>
              <a:off x="3004790" y="3214688"/>
              <a:ext cx="2438400" cy="1066800"/>
            </a:xfrm>
            <a:prstGeom prst="line">
              <a:avLst/>
            </a:prstGeom>
            <a:noFill/>
            <a:ln w="9525">
              <a:solidFill>
                <a:schemeClr val="tx1"/>
              </a:solidFill>
              <a:round/>
              <a:headEnd type="triangle" w="med" len="med"/>
              <a:tailEnd type="triangle" w="med" len="med"/>
            </a:ln>
          </p:spPr>
          <p:txBody>
            <a:bodyPr wrap="none" anchor="ctr"/>
            <a:lstStyle/>
            <a:p>
              <a:endParaRPr lang="zh-CN" altLang="en-US"/>
            </a:p>
          </p:txBody>
        </p:sp>
        <p:sp>
          <p:nvSpPr>
            <p:cNvPr id="15" name="Text Box 4"/>
            <p:cNvSpPr txBox="1">
              <a:spLocks noChangeArrowheads="1"/>
            </p:cNvSpPr>
            <p:nvPr/>
          </p:nvSpPr>
          <p:spPr bwMode="auto">
            <a:xfrm>
              <a:off x="3133377" y="3470275"/>
              <a:ext cx="650788" cy="418107"/>
            </a:xfrm>
            <a:prstGeom prst="rect">
              <a:avLst/>
            </a:prstGeom>
            <a:noFill/>
            <a:ln w="9525">
              <a:noFill/>
              <a:miter lim="800000"/>
            </a:ln>
          </p:spPr>
          <p:txBody>
            <a:bodyPr wrap="none">
              <a:spAutoFit/>
            </a:bodyPr>
            <a:lstStyle/>
            <a:p>
              <a:r>
                <a:rPr lang="en-US"/>
                <a:t>40m</a:t>
              </a:r>
              <a:endParaRPr lang="en-US"/>
            </a:p>
          </p:txBody>
        </p:sp>
        <p:sp>
          <p:nvSpPr>
            <p:cNvPr id="18" name="TextBox 10"/>
            <p:cNvSpPr txBox="1">
              <a:spLocks noChangeArrowheads="1"/>
            </p:cNvSpPr>
            <p:nvPr/>
          </p:nvSpPr>
          <p:spPr bwMode="auto">
            <a:xfrm>
              <a:off x="2864514" y="1268760"/>
              <a:ext cx="3251733" cy="418107"/>
            </a:xfrm>
            <a:prstGeom prst="rect">
              <a:avLst/>
            </a:prstGeom>
            <a:solidFill>
              <a:srgbClr val="FFFF00"/>
            </a:solidFill>
            <a:ln w="9525">
              <a:noFill/>
              <a:miter lim="800000"/>
            </a:ln>
          </p:spPr>
          <p:txBody>
            <a:bodyPr wrap="square">
              <a:spAutoFit/>
            </a:bodyPr>
            <a:lstStyle/>
            <a:p>
              <a:r>
                <a:rPr lang="en-US" dirty="0">
                  <a:solidFill>
                    <a:srgbClr val="FF0000"/>
                  </a:solidFill>
                </a:rPr>
                <a:t>URAN (</a:t>
              </a:r>
              <a:r>
                <a:rPr lang="en-US" altLang="zh-CN" dirty="0">
                  <a:solidFill>
                    <a:srgbClr val="FF0000"/>
                  </a:solidFill>
                </a:rPr>
                <a:t>72 en-detectors, B10)</a:t>
              </a:r>
              <a:endParaRPr lang="ru-RU" altLang="zh-CN" dirty="0">
                <a:solidFill>
                  <a:srgbClr val="FF0000"/>
                </a:solidFill>
              </a:endParaRPr>
            </a:p>
          </p:txBody>
        </p:sp>
      </p:grpSp>
      <p:sp>
        <p:nvSpPr>
          <p:cNvPr id="20" name="TextBox 19"/>
          <p:cNvSpPr txBox="1"/>
          <p:nvPr/>
        </p:nvSpPr>
        <p:spPr>
          <a:xfrm>
            <a:off x="2495600" y="980728"/>
            <a:ext cx="1584176" cy="369332"/>
          </a:xfrm>
          <a:prstGeom prst="rect">
            <a:avLst/>
          </a:prstGeom>
          <a:noFill/>
        </p:spPr>
        <p:txBody>
          <a:bodyPr wrap="square" rtlCol="0">
            <a:spAutoFit/>
          </a:bodyPr>
          <a:lstStyle/>
          <a:p>
            <a:r>
              <a:rPr lang="en-US" altLang="zh-CN" dirty="0">
                <a:solidFill>
                  <a:schemeClr val="bg1"/>
                </a:solidFill>
              </a:rPr>
              <a:t>PRISMA-32(Li6)</a:t>
            </a:r>
            <a:endParaRPr lang="zh-CN" altLang="en-US"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b="1" dirty="0">
                <a:solidFill>
                  <a:srgbClr val="002060"/>
                </a:solidFill>
                <a:latin typeface="Trebuchet MS" panose="020B0603020202020204"/>
                <a:ea typeface="黑体" panose="02010609060101010101" pitchFamily="49" charset="-122"/>
                <a:cs typeface="+mn-cs"/>
              </a:rPr>
              <a:t>中俄合作</a:t>
            </a:r>
            <a:endParaRPr lang="zh-CN" altLang="en-US" sz="3200" b="1" dirty="0">
              <a:solidFill>
                <a:srgbClr val="002060"/>
              </a:solidFill>
              <a:latin typeface="Trebuchet MS" panose="020B0603020202020204"/>
              <a:ea typeface="黑体" panose="02010609060101010101" pitchFamily="49" charset="-122"/>
              <a:cs typeface="+mn-cs"/>
            </a:endParaRPr>
          </a:p>
        </p:txBody>
      </p:sp>
      <p:sp>
        <p:nvSpPr>
          <p:cNvPr id="3" name="内容占位符 2"/>
          <p:cNvSpPr>
            <a:spLocks noGrp="1"/>
          </p:cNvSpPr>
          <p:nvPr>
            <p:ph idx="1"/>
          </p:nvPr>
        </p:nvSpPr>
        <p:spPr/>
        <p:txBody>
          <a:bodyPr>
            <a:normAutofit/>
          </a:bodyPr>
          <a:lstStyle/>
          <a:p>
            <a:pPr>
              <a:lnSpc>
                <a:spcPct val="150000"/>
              </a:lnSpc>
            </a:pPr>
            <a:r>
              <a:rPr lang="zh-CN" altLang="en-US" sz="2400" b="1" dirty="0" smtClean="0">
                <a:solidFill>
                  <a:srgbClr val="002060"/>
                </a:solidFill>
                <a:latin typeface="Trebuchet MS" panose="020B0603020202020204"/>
                <a:ea typeface="黑体" panose="02010609060101010101" pitchFamily="49" charset="-122"/>
              </a:rPr>
              <a:t>看准中国高海拔优势</a:t>
            </a:r>
            <a:r>
              <a:rPr lang="en-US" altLang="zh-CN" sz="2400" b="1" dirty="0" smtClean="0">
                <a:solidFill>
                  <a:srgbClr val="002060"/>
                </a:solidFill>
                <a:latin typeface="Trebuchet MS" panose="020B0603020202020204"/>
                <a:ea typeface="黑体" panose="02010609060101010101" pitchFamily="49" charset="-122"/>
              </a:rPr>
              <a:t>(</a:t>
            </a:r>
            <a:r>
              <a:rPr lang="zh-CN" altLang="en-US" sz="2400" b="1" dirty="0" smtClean="0">
                <a:solidFill>
                  <a:srgbClr val="002060"/>
                </a:solidFill>
                <a:latin typeface="Trebuchet MS" panose="020B0603020202020204"/>
                <a:ea typeface="黑体" panose="02010609060101010101" pitchFamily="49" charset="-122"/>
              </a:rPr>
              <a:t>西藏羊八井、四川稻城</a:t>
            </a:r>
            <a:r>
              <a:rPr lang="en-US" altLang="zh-CN" sz="2400" b="1" dirty="0" smtClean="0">
                <a:solidFill>
                  <a:srgbClr val="002060"/>
                </a:solidFill>
                <a:latin typeface="Trebuchet MS" panose="020B0603020202020204"/>
                <a:ea typeface="黑体" panose="02010609060101010101" pitchFamily="49" charset="-122"/>
              </a:rPr>
              <a:t>)</a:t>
            </a:r>
            <a:r>
              <a:rPr lang="zh-CN" altLang="en-US" sz="2400" b="1" dirty="0" smtClean="0">
                <a:solidFill>
                  <a:srgbClr val="002060"/>
                </a:solidFill>
                <a:latin typeface="Trebuchet MS" panose="020B0603020202020204"/>
                <a:ea typeface="黑体" panose="02010609060101010101" pitchFamily="49" charset="-122"/>
              </a:rPr>
              <a:t>以及中国粒子天体物理的强劲发展势头</a:t>
            </a:r>
            <a:r>
              <a:rPr lang="en-US" altLang="zh-CN" sz="2400" b="1" dirty="0" smtClean="0">
                <a:solidFill>
                  <a:srgbClr val="002060"/>
                </a:solidFill>
                <a:latin typeface="Trebuchet MS" panose="020B0603020202020204"/>
                <a:ea typeface="黑体" panose="02010609060101010101" pitchFamily="49" charset="-122"/>
              </a:rPr>
              <a:t>(</a:t>
            </a:r>
            <a:r>
              <a:rPr lang="zh-CN" altLang="en-US" sz="2400" b="1" dirty="0" smtClean="0">
                <a:solidFill>
                  <a:srgbClr val="002060"/>
                </a:solidFill>
                <a:latin typeface="Trebuchet MS" panose="020B0603020202020204"/>
                <a:ea typeface="黑体" panose="02010609060101010101" pitchFamily="49" charset="-122"/>
              </a:rPr>
              <a:t>已有的中日</a:t>
            </a:r>
            <a:r>
              <a:rPr lang="en-US" altLang="zh-CN" sz="2400" b="1" dirty="0" smtClean="0">
                <a:solidFill>
                  <a:srgbClr val="002060"/>
                </a:solidFill>
                <a:latin typeface="Trebuchet MS" panose="020B0603020202020204"/>
                <a:ea typeface="黑体" panose="02010609060101010101" pitchFamily="49" charset="-122"/>
              </a:rPr>
              <a:t>Tibet-AS</a:t>
            </a:r>
            <a:r>
              <a:rPr lang="el-GR" altLang="zh-CN" sz="2400" b="1" dirty="0" smtClean="0">
                <a:solidFill>
                  <a:srgbClr val="002060"/>
                </a:solidFill>
                <a:latin typeface="Trebuchet MS" panose="020B0603020202020204"/>
                <a:ea typeface="黑体" panose="02010609060101010101" pitchFamily="49" charset="-122"/>
              </a:rPr>
              <a:t>γ</a:t>
            </a:r>
            <a:r>
              <a:rPr lang="zh-CN" altLang="en-US" sz="2400" b="1" dirty="0" smtClean="0">
                <a:solidFill>
                  <a:srgbClr val="002060"/>
                </a:solidFill>
                <a:latin typeface="Trebuchet MS" panose="020B0603020202020204"/>
                <a:ea typeface="黑体" panose="02010609060101010101" pitchFamily="49" charset="-122"/>
              </a:rPr>
              <a:t>、中意</a:t>
            </a:r>
            <a:r>
              <a:rPr lang="en-US" altLang="zh-CN" sz="2400" b="1" dirty="0" smtClean="0">
                <a:solidFill>
                  <a:srgbClr val="002060"/>
                </a:solidFill>
                <a:latin typeface="Trebuchet MS" panose="020B0603020202020204"/>
                <a:ea typeface="黑体" panose="02010609060101010101" pitchFamily="49" charset="-122"/>
              </a:rPr>
              <a:t>ARGO-YBJ</a:t>
            </a:r>
            <a:r>
              <a:rPr lang="zh-CN" altLang="en-US" sz="2400" b="1" dirty="0" smtClean="0">
                <a:solidFill>
                  <a:srgbClr val="002060"/>
                </a:solidFill>
                <a:latin typeface="Trebuchet MS" panose="020B0603020202020204"/>
                <a:ea typeface="黑体" panose="02010609060101010101" pitchFamily="49" charset="-122"/>
              </a:rPr>
              <a:t>实验以及即将建成的</a:t>
            </a:r>
            <a:r>
              <a:rPr lang="en-US" altLang="zh-CN" sz="2400" b="1" dirty="0" smtClean="0">
                <a:solidFill>
                  <a:srgbClr val="002060"/>
                </a:solidFill>
                <a:latin typeface="Trebuchet MS" panose="020B0603020202020204"/>
                <a:ea typeface="黑体" panose="02010609060101010101" pitchFamily="49" charset="-122"/>
              </a:rPr>
              <a:t>LHAASO</a:t>
            </a:r>
            <a:r>
              <a:rPr lang="zh-CN" altLang="en-US" sz="2400" b="1" dirty="0" smtClean="0">
                <a:solidFill>
                  <a:srgbClr val="002060"/>
                </a:solidFill>
                <a:latin typeface="Trebuchet MS" panose="020B0603020202020204"/>
                <a:ea typeface="黑体" panose="02010609060101010101" pitchFamily="49" charset="-122"/>
              </a:rPr>
              <a:t>实验平台</a:t>
            </a:r>
            <a:r>
              <a:rPr lang="en-US" altLang="zh-CN" sz="2400" b="1" dirty="0" smtClean="0">
                <a:solidFill>
                  <a:srgbClr val="002060"/>
                </a:solidFill>
                <a:latin typeface="Trebuchet MS" panose="020B0603020202020204"/>
                <a:ea typeface="黑体" panose="02010609060101010101" pitchFamily="49" charset="-122"/>
              </a:rPr>
              <a:t>)</a:t>
            </a:r>
            <a:r>
              <a:rPr lang="zh-CN" altLang="en-US" sz="2400" b="1" dirty="0" smtClean="0">
                <a:solidFill>
                  <a:srgbClr val="002060"/>
                </a:solidFill>
                <a:latin typeface="Trebuchet MS" panose="020B0603020202020204"/>
                <a:ea typeface="黑体" panose="02010609060101010101" pitchFamily="49" charset="-122"/>
              </a:rPr>
              <a:t>，俄罗斯科学家主动提出与中国合作</a:t>
            </a:r>
            <a:endParaRPr lang="en-US" altLang="zh-CN" sz="2400" b="1" dirty="0" smtClean="0">
              <a:solidFill>
                <a:srgbClr val="002060"/>
              </a:solidFill>
              <a:latin typeface="Trebuchet MS" panose="020B0603020202020204"/>
              <a:ea typeface="黑体" panose="02010609060101010101" pitchFamily="49" charset="-122"/>
            </a:endParaRPr>
          </a:p>
          <a:p>
            <a:pPr>
              <a:lnSpc>
                <a:spcPct val="150000"/>
              </a:lnSpc>
            </a:pPr>
            <a:r>
              <a:rPr lang="zh-CN" altLang="en-US" sz="2400" b="1" dirty="0" smtClean="0">
                <a:solidFill>
                  <a:srgbClr val="002060"/>
                </a:solidFill>
                <a:latin typeface="Trebuchet MS" panose="020B0603020202020204"/>
                <a:ea typeface="黑体" panose="02010609060101010101" pitchFamily="49" charset="-122"/>
              </a:rPr>
              <a:t>合作单位：高能</a:t>
            </a:r>
            <a:r>
              <a:rPr lang="zh-CN" altLang="en-US" sz="2400" b="1" dirty="0">
                <a:solidFill>
                  <a:srgbClr val="002060"/>
                </a:solidFill>
                <a:latin typeface="Trebuchet MS" panose="020B0603020202020204"/>
                <a:ea typeface="黑体" panose="02010609060101010101" pitchFamily="49" charset="-122"/>
              </a:rPr>
              <a:t>所，西藏大学，河北师范大学，四川大学，</a:t>
            </a:r>
            <a:r>
              <a:rPr lang="zh-CN" altLang="en-US" sz="2400" b="1" dirty="0" smtClean="0">
                <a:solidFill>
                  <a:srgbClr val="002060"/>
                </a:solidFill>
                <a:latin typeface="Trebuchet MS" panose="020B0603020202020204"/>
                <a:ea typeface="黑体" panose="02010609060101010101" pitchFamily="49" charset="-122"/>
              </a:rPr>
              <a:t>俄罗斯科学院核研究所等</a:t>
            </a:r>
            <a:endParaRPr lang="zh-CN" altLang="en-US" sz="2400" b="1" dirty="0">
              <a:solidFill>
                <a:srgbClr val="002060"/>
              </a:solidFill>
              <a:latin typeface="Trebuchet MS" panose="020B0603020202020204"/>
              <a:ea typeface="黑体" panose="02010609060101010101" pitchFamily="49"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3"/>
          <p:cNvSpPr>
            <a:spLocks noGrp="1"/>
          </p:cNvSpPr>
          <p:nvPr>
            <p:ph type="title"/>
          </p:nvPr>
        </p:nvSpPr>
        <p:spPr>
          <a:xfrm>
            <a:off x="1791344" y="197768"/>
            <a:ext cx="8553128" cy="1143000"/>
          </a:xfrm>
        </p:spPr>
        <p:txBody>
          <a:bodyPr>
            <a:normAutofit/>
          </a:bodyPr>
          <a:lstStyle/>
          <a:p>
            <a:pPr marL="514350" indent="-514350"/>
            <a:r>
              <a:rPr lang="en-US" altLang="zh-CN" sz="2800" b="1" dirty="0">
                <a:solidFill>
                  <a:srgbClr val="002060"/>
                </a:solidFill>
                <a:ea typeface="黑体" panose="02010609060101010101" pitchFamily="49" charset="-122"/>
              </a:rPr>
              <a:t>PRISMA-YBJ+ARGO-YBJ</a:t>
            </a:r>
            <a:r>
              <a:rPr lang="zh-CN" altLang="en-US" sz="2800" b="1" dirty="0">
                <a:solidFill>
                  <a:srgbClr val="002060"/>
                </a:solidFill>
                <a:ea typeface="黑体" panose="02010609060101010101" pitchFamily="49" charset="-122"/>
              </a:rPr>
              <a:t>：高海拔联合观测</a:t>
            </a:r>
            <a:endParaRPr lang="en-US" altLang="zh-CN" sz="4000" dirty="0">
              <a:solidFill>
                <a:srgbClr val="FF0000"/>
              </a:solidFill>
            </a:endParaRPr>
          </a:p>
        </p:txBody>
      </p:sp>
      <p:sp>
        <p:nvSpPr>
          <p:cNvPr id="8" name="内容占位符 7"/>
          <p:cNvSpPr>
            <a:spLocks noGrp="1"/>
          </p:cNvSpPr>
          <p:nvPr>
            <p:ph idx="1"/>
          </p:nvPr>
        </p:nvSpPr>
        <p:spPr>
          <a:xfrm>
            <a:off x="479425" y="3933190"/>
            <a:ext cx="10021570" cy="2924810"/>
          </a:xfrm>
        </p:spPr>
        <p:txBody>
          <a:bodyPr rtlCol="0">
            <a:normAutofit/>
          </a:bodyPr>
          <a:lstStyle/>
          <a:p>
            <a:pPr marL="0">
              <a:buNone/>
              <a:defRPr/>
            </a:pPr>
            <a:r>
              <a:rPr lang="zh-CN" altLang="zh-CN" dirty="0" smtClean="0"/>
              <a:t>为了解决高海拔问题，</a:t>
            </a:r>
            <a:r>
              <a:rPr lang="zh-CN" altLang="en-US" dirty="0" smtClean="0"/>
              <a:t>中俄科学家</a:t>
            </a:r>
            <a:r>
              <a:rPr lang="zh-CN" altLang="zh-CN" dirty="0" smtClean="0"/>
              <a:t>于</a:t>
            </a:r>
            <a:r>
              <a:rPr lang="en-US" altLang="zh-CN" dirty="0" smtClean="0"/>
              <a:t>2013</a:t>
            </a:r>
            <a:r>
              <a:rPr lang="zh-CN" altLang="zh-CN" dirty="0" smtClean="0"/>
              <a:t>年</a:t>
            </a:r>
            <a:r>
              <a:rPr lang="en-US" altLang="zh-CN" dirty="0" smtClean="0"/>
              <a:t>1</a:t>
            </a:r>
            <a:r>
              <a:rPr lang="zh-CN" altLang="zh-CN" dirty="0" smtClean="0"/>
              <a:t>月把共建的四台</a:t>
            </a:r>
            <a:r>
              <a:rPr lang="en-US" altLang="zh-CN" dirty="0" err="1" smtClean="0"/>
              <a:t>ZnS</a:t>
            </a:r>
            <a:r>
              <a:rPr lang="en-US" altLang="zh-CN" dirty="0" smtClean="0"/>
              <a:t>(Ag)+</a:t>
            </a:r>
            <a:r>
              <a:rPr lang="en-US" altLang="zh-CN" baseline="30000" dirty="0" smtClean="0"/>
              <a:t>6</a:t>
            </a:r>
            <a:r>
              <a:rPr lang="en-US" altLang="zh-CN" dirty="0" smtClean="0"/>
              <a:t>LiF</a:t>
            </a:r>
            <a:r>
              <a:rPr lang="zh-CN" altLang="zh-CN" dirty="0" smtClean="0"/>
              <a:t>热中子探测器组成阵列</a:t>
            </a:r>
            <a:r>
              <a:rPr lang="en-US" altLang="zh-CN" dirty="0" smtClean="0"/>
              <a:t>PRISMA-YBJ</a:t>
            </a:r>
            <a:r>
              <a:rPr lang="zh-CN" altLang="en-US" dirty="0" smtClean="0"/>
              <a:t>，</a:t>
            </a:r>
            <a:r>
              <a:rPr lang="zh-CN" altLang="zh-CN" dirty="0" smtClean="0"/>
              <a:t>安装在海拔</a:t>
            </a:r>
            <a:r>
              <a:rPr lang="en-US" altLang="zh-CN" dirty="0" smtClean="0"/>
              <a:t>4300m</a:t>
            </a:r>
            <a:r>
              <a:rPr lang="zh-CN" altLang="zh-CN" dirty="0" smtClean="0"/>
              <a:t>的羊八井宇宙线观测站</a:t>
            </a:r>
            <a:r>
              <a:rPr lang="en-US" altLang="zh-CN" dirty="0" smtClean="0"/>
              <a:t>ARGO</a:t>
            </a:r>
            <a:r>
              <a:rPr lang="zh-CN" altLang="zh-CN" dirty="0" smtClean="0"/>
              <a:t>大厅内，与</a:t>
            </a:r>
            <a:r>
              <a:rPr lang="en-US" altLang="zh-CN" dirty="0" smtClean="0"/>
              <a:t>ARGO</a:t>
            </a:r>
            <a:r>
              <a:rPr lang="zh-CN" altLang="zh-CN" dirty="0" smtClean="0"/>
              <a:t>一起运行，得到了与</a:t>
            </a:r>
            <a:r>
              <a:rPr lang="en-US" altLang="zh-CN" dirty="0" smtClean="0"/>
              <a:t>ARGO</a:t>
            </a:r>
            <a:r>
              <a:rPr lang="zh-CN" altLang="zh-CN" dirty="0" smtClean="0"/>
              <a:t>阵列符合</a:t>
            </a:r>
            <a:r>
              <a:rPr lang="zh-CN" altLang="en-US" dirty="0" smtClean="0"/>
              <a:t>的中子</a:t>
            </a:r>
            <a:r>
              <a:rPr lang="zh-CN" altLang="zh-CN" dirty="0" smtClean="0"/>
              <a:t>事例。</a:t>
            </a:r>
            <a:r>
              <a:rPr lang="zh-CN" altLang="en-US" dirty="0" smtClean="0"/>
              <a:t>结果发表在</a:t>
            </a:r>
            <a:r>
              <a:rPr lang="fr-FR" altLang="zh-CN" dirty="0" smtClean="0">
                <a:solidFill>
                  <a:srgbClr val="FF0000"/>
                </a:solidFill>
                <a:latin typeface="黑体" panose="02010609060101010101" pitchFamily="49" charset="-122"/>
              </a:rPr>
              <a:t>Astroparticle Physics 81(2016)49-60</a:t>
            </a:r>
            <a:endParaRPr lang="en-US" altLang="zh-CN" dirty="0" smtClean="0">
              <a:solidFill>
                <a:srgbClr val="FF0000"/>
              </a:solidFill>
              <a:latin typeface="黑体" panose="02010609060101010101" pitchFamily="49" charset="-122"/>
            </a:endParaRPr>
          </a:p>
          <a:p>
            <a:pPr marL="0">
              <a:buNone/>
              <a:defRPr/>
            </a:pPr>
            <a:endParaRPr lang="zh-CN" altLang="en-US" dirty="0"/>
          </a:p>
        </p:txBody>
      </p:sp>
      <p:pic>
        <p:nvPicPr>
          <p:cNvPr id="8197" name="Picture 2" descr="C:\Users\XinhuaMA\Desktop\sumsung\羊八井20130108\SV600197.JPG"/>
          <p:cNvPicPr>
            <a:picLocks noChangeAspect="1" noChangeArrowheads="1"/>
          </p:cNvPicPr>
          <p:nvPr/>
        </p:nvPicPr>
        <p:blipFill>
          <a:blip r:embed="rId1" cstate="print"/>
          <a:srcRect/>
          <a:stretch>
            <a:fillRect/>
          </a:stretch>
        </p:blipFill>
        <p:spPr bwMode="auto">
          <a:xfrm>
            <a:off x="1109701" y="1340768"/>
            <a:ext cx="2843808" cy="2520280"/>
          </a:xfrm>
          <a:prstGeom prst="rect">
            <a:avLst/>
          </a:prstGeom>
          <a:noFill/>
          <a:ln w="9525">
            <a:noFill/>
            <a:miter lim="800000"/>
            <a:headEnd/>
            <a:tailEnd/>
          </a:ln>
        </p:spPr>
      </p:pic>
      <p:pic>
        <p:nvPicPr>
          <p:cNvPr id="20" name="Picture 2"/>
          <p:cNvPicPr>
            <a:picLocks noChangeAspect="1" noChangeArrowheads="1"/>
          </p:cNvPicPr>
          <p:nvPr/>
        </p:nvPicPr>
        <p:blipFill>
          <a:blip r:embed="rId2" cstate="print"/>
          <a:srcRect/>
          <a:stretch>
            <a:fillRect/>
          </a:stretch>
        </p:blipFill>
        <p:spPr bwMode="auto">
          <a:xfrm>
            <a:off x="4692352" y="1484784"/>
            <a:ext cx="2699792" cy="2416992"/>
          </a:xfrm>
          <a:prstGeom prst="rect">
            <a:avLst/>
          </a:prstGeom>
          <a:noFill/>
          <a:ln w="9525">
            <a:noFill/>
            <a:miter lim="800000"/>
            <a:headEnd/>
            <a:tailEnd/>
          </a:ln>
        </p:spPr>
      </p:pic>
      <p:pic>
        <p:nvPicPr>
          <p:cNvPr id="22" name="图片 1"/>
          <p:cNvPicPr>
            <a:picLocks noChangeAspect="1" noChangeArrowheads="1"/>
          </p:cNvPicPr>
          <p:nvPr/>
        </p:nvPicPr>
        <p:blipFill>
          <a:blip r:embed="rId3" cstate="print"/>
          <a:srcRect/>
          <a:stretch>
            <a:fillRect/>
          </a:stretch>
        </p:blipFill>
        <p:spPr bwMode="auto">
          <a:xfrm>
            <a:off x="8148690" y="1484625"/>
            <a:ext cx="2820698" cy="25204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b="1" dirty="0">
                <a:solidFill>
                  <a:srgbClr val="002060"/>
                </a:solidFill>
                <a:ea typeface="黑体" panose="02010609060101010101" pitchFamily="49" charset="-122"/>
              </a:rPr>
              <a:t>PRISMA-YBJ</a:t>
            </a:r>
            <a:r>
              <a:rPr lang="zh-CN" altLang="en-US" sz="2800" b="1" dirty="0">
                <a:solidFill>
                  <a:srgbClr val="002060"/>
                </a:solidFill>
                <a:ea typeface="黑体" panose="02010609060101010101" pitchFamily="49" charset="-122"/>
              </a:rPr>
              <a:t>：宇宙线物理</a:t>
            </a:r>
            <a:endParaRPr lang="zh-CN" altLang="en-US" dirty="0"/>
          </a:p>
        </p:txBody>
      </p:sp>
      <p:sp>
        <p:nvSpPr>
          <p:cNvPr id="3" name="内容占位符 2"/>
          <p:cNvSpPr>
            <a:spLocks noGrp="1"/>
          </p:cNvSpPr>
          <p:nvPr>
            <p:ph idx="1"/>
          </p:nvPr>
        </p:nvSpPr>
        <p:spPr>
          <a:xfrm>
            <a:off x="1199456" y="1600202"/>
            <a:ext cx="9577064" cy="2404863"/>
          </a:xfrm>
        </p:spPr>
        <p:txBody>
          <a:bodyPr>
            <a:normAutofit/>
          </a:bodyPr>
          <a:lstStyle/>
          <a:p>
            <a:pPr>
              <a:buNone/>
            </a:pPr>
            <a:r>
              <a:rPr lang="en-US" altLang="zh-CN" dirty="0" smtClean="0"/>
              <a:t>PRISMA-YBJ</a:t>
            </a:r>
            <a:r>
              <a:rPr lang="zh-CN" altLang="zh-CN" dirty="0" smtClean="0"/>
              <a:t>到现在已经</a:t>
            </a:r>
            <a:r>
              <a:rPr lang="zh-CN" altLang="zh-CN" dirty="0" smtClean="0">
                <a:solidFill>
                  <a:srgbClr val="FF0000"/>
                </a:solidFill>
              </a:rPr>
              <a:t>独立运行</a:t>
            </a:r>
            <a:r>
              <a:rPr lang="en-US" altLang="zh-CN" dirty="0" smtClean="0">
                <a:solidFill>
                  <a:srgbClr val="FF0000"/>
                </a:solidFill>
              </a:rPr>
              <a:t>3</a:t>
            </a:r>
            <a:r>
              <a:rPr lang="zh-CN" altLang="zh-CN" dirty="0" smtClean="0">
                <a:solidFill>
                  <a:srgbClr val="FF0000"/>
                </a:solidFill>
              </a:rPr>
              <a:t>年</a:t>
            </a:r>
            <a:r>
              <a:rPr lang="zh-CN" altLang="zh-CN" dirty="0" smtClean="0"/>
              <a:t>，工作稳定，得出物理结果：</a:t>
            </a:r>
            <a:endParaRPr lang="en-US" altLang="zh-CN" dirty="0" smtClean="0"/>
          </a:p>
          <a:p>
            <a:r>
              <a:rPr lang="zh-CN" altLang="en-US" dirty="0" smtClean="0">
                <a:solidFill>
                  <a:srgbClr val="FF0000"/>
                </a:solidFill>
              </a:rPr>
              <a:t>高海拔中子流强比</a:t>
            </a:r>
            <a:r>
              <a:rPr lang="zh-CN" altLang="zh-CN" dirty="0" smtClean="0">
                <a:solidFill>
                  <a:srgbClr val="FF0000"/>
                </a:solidFill>
              </a:rPr>
              <a:t>海平面</a:t>
            </a:r>
            <a:r>
              <a:rPr lang="zh-CN" altLang="en-US" dirty="0" smtClean="0">
                <a:solidFill>
                  <a:srgbClr val="FF0000"/>
                </a:solidFill>
              </a:rPr>
              <a:t>高</a:t>
            </a:r>
            <a:r>
              <a:rPr lang="en-US" altLang="zh-CN" dirty="0" smtClean="0">
                <a:solidFill>
                  <a:srgbClr val="FF0000"/>
                </a:solidFill>
              </a:rPr>
              <a:t>50</a:t>
            </a:r>
            <a:r>
              <a:rPr lang="zh-CN" altLang="en-US" dirty="0" smtClean="0">
                <a:solidFill>
                  <a:srgbClr val="FF0000"/>
                </a:solidFill>
              </a:rPr>
              <a:t>倍</a:t>
            </a:r>
            <a:r>
              <a:rPr lang="zh-CN" altLang="en-US" dirty="0" smtClean="0"/>
              <a:t>，显示了高海拔的必要性</a:t>
            </a:r>
            <a:endParaRPr lang="en-US" altLang="zh-CN" dirty="0" smtClean="0"/>
          </a:p>
          <a:p>
            <a:r>
              <a:rPr lang="zh-CN" altLang="zh-CN" dirty="0" smtClean="0">
                <a:solidFill>
                  <a:srgbClr val="FF0000"/>
                </a:solidFill>
              </a:rPr>
              <a:t>热中子的横向分布</a:t>
            </a:r>
            <a:r>
              <a:rPr lang="zh-CN" altLang="zh-CN" dirty="0" smtClean="0"/>
              <a:t>，与</a:t>
            </a:r>
            <a:r>
              <a:rPr lang="en-US" altLang="zh-CN" dirty="0" smtClean="0"/>
              <a:t>GEANT4</a:t>
            </a:r>
            <a:r>
              <a:rPr lang="zh-CN" altLang="zh-CN" dirty="0" smtClean="0"/>
              <a:t>模拟一致</a:t>
            </a:r>
            <a:endParaRPr lang="zh-CN" altLang="en-US" dirty="0"/>
          </a:p>
        </p:txBody>
      </p:sp>
      <p:sp>
        <p:nvSpPr>
          <p:cNvPr id="4" name="灯片编号占位符 3"/>
          <p:cNvSpPr>
            <a:spLocks noGrp="1"/>
          </p:cNvSpPr>
          <p:nvPr>
            <p:ph type="sldNum" sz="quarter" idx="12"/>
          </p:nvPr>
        </p:nvSpPr>
        <p:spPr/>
        <p:txBody>
          <a:bodyPr/>
          <a:lstStyle/>
          <a:p>
            <a:pPr>
              <a:defRPr/>
            </a:pPr>
            <a:fld id="{EE718956-2D72-4DEF-A1EC-D7F8C6ED6A5E}" type="slidenum">
              <a:rPr lang="zh-CN" altLang="en-US" smtClean="0">
                <a:solidFill>
                  <a:prstClr val="black">
                    <a:tint val="75000"/>
                  </a:prstClr>
                </a:solidFill>
              </a:rPr>
            </a:fld>
            <a:endParaRPr lang="zh-CN" altLang="en-US">
              <a:solidFill>
                <a:prstClr val="black">
                  <a:tint val="75000"/>
                </a:prstClr>
              </a:solidFill>
            </a:endParaRPr>
          </a:p>
        </p:txBody>
      </p:sp>
      <p:pic>
        <p:nvPicPr>
          <p:cNvPr id="50178" name="图片 10" descr="D:\data\YBJ\k4a4\10m+corr\n-density.JPG"/>
          <p:cNvPicPr>
            <a:picLocks noChangeAspect="1" noChangeArrowheads="1"/>
          </p:cNvPicPr>
          <p:nvPr/>
        </p:nvPicPr>
        <p:blipFill>
          <a:blip r:embed="rId1" cstate="print"/>
          <a:srcRect t="9512"/>
          <a:stretch>
            <a:fillRect/>
          </a:stretch>
        </p:blipFill>
        <p:spPr bwMode="auto">
          <a:xfrm>
            <a:off x="1511489" y="3717033"/>
            <a:ext cx="4269219" cy="2619748"/>
          </a:xfrm>
          <a:prstGeom prst="rect">
            <a:avLst/>
          </a:prstGeom>
          <a:noFill/>
          <a:ln w="9525">
            <a:noFill/>
            <a:miter lim="800000"/>
            <a:headEnd/>
            <a:tailEnd/>
          </a:ln>
        </p:spPr>
      </p:pic>
      <p:pic>
        <p:nvPicPr>
          <p:cNvPr id="50179" name="图片 1"/>
          <p:cNvPicPr>
            <a:picLocks noChangeAspect="1" noChangeArrowheads="1"/>
          </p:cNvPicPr>
          <p:nvPr/>
        </p:nvPicPr>
        <p:blipFill>
          <a:blip r:embed="rId2" cstate="print"/>
          <a:srcRect l="53290" b="42522"/>
          <a:stretch>
            <a:fillRect/>
          </a:stretch>
        </p:blipFill>
        <p:spPr bwMode="auto">
          <a:xfrm>
            <a:off x="6240015" y="3717033"/>
            <a:ext cx="4070657" cy="2563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30896" y="274638"/>
            <a:ext cx="8229600" cy="559950"/>
          </a:xfrm>
        </p:spPr>
        <p:txBody>
          <a:bodyPr>
            <a:normAutofit/>
          </a:bodyPr>
          <a:lstStyle/>
          <a:p>
            <a:pPr lvl="0" algn="l">
              <a:spcBef>
                <a:spcPts val="0"/>
              </a:spcBef>
            </a:pPr>
            <a:r>
              <a:rPr lang="en-US" altLang="zh-CN" sz="2800" b="1" dirty="0">
                <a:solidFill>
                  <a:srgbClr val="002060"/>
                </a:solidFill>
                <a:ea typeface="黑体" panose="02010609060101010101" pitchFamily="49" charset="-122"/>
                <a:cs typeface="+mn-cs"/>
              </a:rPr>
              <a:t>PRISMA-YBJ</a:t>
            </a:r>
            <a:r>
              <a:rPr lang="zh-CN" altLang="en-US" sz="2800" b="1" dirty="0">
                <a:solidFill>
                  <a:srgbClr val="002060"/>
                </a:solidFill>
                <a:ea typeface="黑体" panose="02010609060101010101" pitchFamily="49" charset="-122"/>
                <a:cs typeface="+mn-cs"/>
              </a:rPr>
              <a:t>：大气和地球物理</a:t>
            </a:r>
            <a:endParaRPr lang="zh-CN" altLang="en-US" sz="1800" dirty="0">
              <a:solidFill>
                <a:prstClr val="black"/>
              </a:solidFill>
              <a:ea typeface="华文新魏" panose="02010800040101010101" charset="-122"/>
              <a:cs typeface="+mn-cs"/>
            </a:endParaRPr>
          </a:p>
        </p:txBody>
      </p:sp>
      <p:sp>
        <p:nvSpPr>
          <p:cNvPr id="3" name="内容占位符 2"/>
          <p:cNvSpPr>
            <a:spLocks noGrp="1"/>
          </p:cNvSpPr>
          <p:nvPr>
            <p:ph idx="1"/>
          </p:nvPr>
        </p:nvSpPr>
        <p:spPr>
          <a:xfrm>
            <a:off x="623392" y="1196751"/>
            <a:ext cx="10153128" cy="3240361"/>
          </a:xfrm>
        </p:spPr>
        <p:txBody>
          <a:bodyPr>
            <a:normAutofit/>
          </a:bodyPr>
          <a:lstStyle/>
          <a:p>
            <a:pPr marL="0">
              <a:lnSpc>
                <a:spcPct val="150000"/>
              </a:lnSpc>
              <a:buNone/>
            </a:pPr>
            <a:r>
              <a:rPr lang="zh-CN" altLang="en-US" sz="2400" b="1" dirty="0">
                <a:solidFill>
                  <a:srgbClr val="002060"/>
                </a:solidFill>
                <a:latin typeface="黑体" panose="02010609060101010101" pitchFamily="49" charset="-122"/>
                <a:ea typeface="黑体" panose="02010609060101010101" pitchFamily="49" charset="-122"/>
              </a:rPr>
              <a:t>在独立运行的</a:t>
            </a:r>
            <a:r>
              <a:rPr lang="en-US" altLang="zh-CN" sz="2400" b="1" dirty="0">
                <a:solidFill>
                  <a:srgbClr val="002060"/>
                </a:solidFill>
                <a:latin typeface="黑体" panose="02010609060101010101" pitchFamily="49" charset="-122"/>
                <a:ea typeface="黑体" panose="02010609060101010101" pitchFamily="49" charset="-122"/>
              </a:rPr>
              <a:t>1</a:t>
            </a:r>
            <a:r>
              <a:rPr lang="zh-CN" altLang="en-US" sz="2400" b="1" dirty="0">
                <a:solidFill>
                  <a:srgbClr val="002060"/>
                </a:solidFill>
                <a:latin typeface="黑体" panose="02010609060101010101" pitchFamily="49" charset="-122"/>
                <a:ea typeface="黑体" panose="02010609060101010101" pitchFamily="49" charset="-122"/>
              </a:rPr>
              <a:t>年半中测到了热中子周期性变化</a:t>
            </a:r>
            <a:r>
              <a:rPr lang="zh-CN" altLang="en-US" sz="2400" b="1" dirty="0">
                <a:solidFill>
                  <a:srgbClr val="002060"/>
                </a:solidFill>
                <a:latin typeface="宋体" panose="02010600030101010101" pitchFamily="2" charset="-122"/>
                <a:ea typeface="宋体" panose="02010600030101010101" pitchFamily="2" charset="-122"/>
              </a:rPr>
              <a:t>←</a:t>
            </a:r>
            <a:r>
              <a:rPr lang="zh-CN" altLang="en-US" sz="2400" b="1" dirty="0">
                <a:solidFill>
                  <a:srgbClr val="002060"/>
                </a:solidFill>
                <a:latin typeface="黑体" panose="02010609060101010101" pitchFamily="49" charset="-122"/>
                <a:ea typeface="黑体" panose="02010609060101010101" pitchFamily="49" charset="-122"/>
              </a:rPr>
              <a:t>日月地系统引力引起</a:t>
            </a:r>
            <a:r>
              <a:rPr lang="zh-CN" altLang="en-US" sz="2400" b="1" dirty="0">
                <a:solidFill>
                  <a:srgbClr val="FF0000"/>
                </a:solidFill>
                <a:latin typeface="黑体" panose="02010609060101010101" pitchFamily="49" charset="-122"/>
                <a:ea typeface="黑体" panose="02010609060101010101" pitchFamily="49" charset="-122"/>
              </a:rPr>
              <a:t>地壳变形的潮汐效应</a:t>
            </a:r>
            <a:r>
              <a:rPr lang="zh-CN" altLang="en-US" sz="2400" b="1" dirty="0">
                <a:solidFill>
                  <a:srgbClr val="002060"/>
                </a:solidFill>
                <a:latin typeface="黑体" panose="02010609060101010101" pitchFamily="49" charset="-122"/>
                <a:ea typeface="黑体" panose="02010609060101010101" pitchFamily="49" charset="-122"/>
              </a:rPr>
              <a:t>。如此微弱的效应都能测到，说明这种探测器可用来监测</a:t>
            </a:r>
            <a:r>
              <a:rPr lang="zh-CN" altLang="en-US" sz="2400" b="1" dirty="0">
                <a:solidFill>
                  <a:srgbClr val="FF0000"/>
                </a:solidFill>
                <a:latin typeface="黑体" panose="02010609060101010101" pitchFamily="49" charset="-122"/>
                <a:ea typeface="黑体" panose="02010609060101010101" pitchFamily="49" charset="-122"/>
              </a:rPr>
              <a:t>地壳突发变化</a:t>
            </a:r>
            <a:r>
              <a:rPr lang="zh-CN" altLang="en-US" sz="2400" b="1" dirty="0" smtClean="0">
                <a:solidFill>
                  <a:srgbClr val="002060"/>
                </a:solidFill>
                <a:latin typeface="黑体" panose="02010609060101010101" pitchFamily="49" charset="-122"/>
                <a:ea typeface="黑体" panose="02010609060101010101" pitchFamily="49" charset="-122"/>
              </a:rPr>
              <a:t>。发表</a:t>
            </a:r>
            <a:r>
              <a:rPr lang="en-US" altLang="zh-CN" sz="2400" b="1" dirty="0" smtClean="0">
                <a:solidFill>
                  <a:srgbClr val="002060"/>
                </a:solidFill>
                <a:latin typeface="黑体" panose="02010609060101010101" pitchFamily="49" charset="-122"/>
                <a:ea typeface="黑体" panose="02010609060101010101" pitchFamily="49" charset="-122"/>
              </a:rPr>
              <a:t>SCI</a:t>
            </a:r>
            <a:r>
              <a:rPr lang="zh-CN" altLang="en-US" sz="2400" b="1" dirty="0">
                <a:solidFill>
                  <a:srgbClr val="002060"/>
                </a:solidFill>
                <a:latin typeface="黑体" panose="02010609060101010101" pitchFamily="49" charset="-122"/>
                <a:ea typeface="黑体" panose="02010609060101010101" pitchFamily="49" charset="-122"/>
              </a:rPr>
              <a:t>文章 </a:t>
            </a:r>
            <a:r>
              <a:rPr lang="en-US" altLang="zh-CN" sz="2000" b="1" dirty="0">
                <a:solidFill>
                  <a:srgbClr val="FF0000"/>
                </a:solidFill>
                <a:latin typeface="黑体" panose="02010609060101010101" pitchFamily="49" charset="-122"/>
                <a:ea typeface="黑体" panose="02010609060101010101" pitchFamily="49" charset="-122"/>
              </a:rPr>
              <a:t>Y. </a:t>
            </a:r>
            <a:r>
              <a:rPr lang="en-US" altLang="zh-CN" sz="2000" b="1" dirty="0" err="1">
                <a:solidFill>
                  <a:srgbClr val="FF0000"/>
                </a:solidFill>
                <a:latin typeface="黑体" panose="02010609060101010101" pitchFamily="49" charset="-122"/>
                <a:ea typeface="黑体" panose="02010609060101010101" pitchFamily="49" charset="-122"/>
              </a:rPr>
              <a:t>Stenkin</a:t>
            </a:r>
            <a:r>
              <a:rPr lang="en-US" altLang="zh-CN" sz="2000" b="1" dirty="0">
                <a:solidFill>
                  <a:srgbClr val="FF0000"/>
                </a:solidFill>
                <a:latin typeface="黑体" panose="02010609060101010101" pitchFamily="49" charset="-122"/>
                <a:ea typeface="黑体" panose="02010609060101010101" pitchFamily="49" charset="-122"/>
              </a:rPr>
              <a:t> et al. </a:t>
            </a:r>
            <a:r>
              <a:rPr lang="en-US" altLang="zh-CN" sz="2000" b="1" dirty="0" smtClean="0">
                <a:solidFill>
                  <a:srgbClr val="FF0000"/>
                </a:solidFill>
                <a:latin typeface="黑体" panose="02010609060101010101" pitchFamily="49" charset="-122"/>
                <a:ea typeface="黑体" panose="02010609060101010101" pitchFamily="49" charset="-122"/>
              </a:rPr>
              <a:t>Pure </a:t>
            </a:r>
            <a:r>
              <a:rPr lang="en-US" altLang="zh-CN" sz="2000" b="1" dirty="0">
                <a:solidFill>
                  <a:srgbClr val="FF0000"/>
                </a:solidFill>
                <a:latin typeface="黑体" panose="02010609060101010101" pitchFamily="49" charset="-122"/>
                <a:ea typeface="黑体" panose="02010609060101010101" pitchFamily="49" charset="-122"/>
              </a:rPr>
              <a:t>Appl. </a:t>
            </a:r>
            <a:r>
              <a:rPr lang="en-US" altLang="zh-CN" sz="2000" b="1" dirty="0" err="1">
                <a:solidFill>
                  <a:srgbClr val="FF0000"/>
                </a:solidFill>
                <a:latin typeface="黑体" panose="02010609060101010101" pitchFamily="49" charset="-122"/>
                <a:ea typeface="黑体" panose="02010609060101010101" pitchFamily="49" charset="-122"/>
              </a:rPr>
              <a:t>Geophys</a:t>
            </a:r>
            <a:r>
              <a:rPr lang="en-US" altLang="zh-CN" sz="2000" b="1" dirty="0">
                <a:solidFill>
                  <a:srgbClr val="FF0000"/>
                </a:solidFill>
                <a:latin typeface="黑体" panose="02010609060101010101" pitchFamily="49" charset="-122"/>
                <a:ea typeface="黑体" panose="02010609060101010101" pitchFamily="49" charset="-122"/>
              </a:rPr>
              <a:t>. (2017). </a:t>
            </a:r>
            <a:r>
              <a:rPr lang="en-US" altLang="zh-CN" sz="2000" b="1" dirty="0" smtClean="0">
                <a:solidFill>
                  <a:srgbClr val="FF0000"/>
                </a:solidFill>
                <a:latin typeface="黑体" panose="02010609060101010101" pitchFamily="49" charset="-122"/>
                <a:ea typeface="黑体" panose="02010609060101010101" pitchFamily="49" charset="-122"/>
              </a:rPr>
              <a:t>doi:10.1007/s00024-017-1545-7</a:t>
            </a:r>
            <a:endParaRPr lang="en-US" altLang="zh-CN" sz="2000" b="1" dirty="0" smtClean="0">
              <a:solidFill>
                <a:srgbClr val="FF0000"/>
              </a:solidFill>
              <a:latin typeface="黑体" panose="02010609060101010101" pitchFamily="49" charset="-122"/>
              <a:ea typeface="黑体" panose="02010609060101010101" pitchFamily="49" charset="-122"/>
            </a:endParaRPr>
          </a:p>
          <a:p>
            <a:pPr marL="0">
              <a:lnSpc>
                <a:spcPct val="150000"/>
              </a:lnSpc>
              <a:buNone/>
            </a:pPr>
            <a:r>
              <a:rPr lang="zh-CN" altLang="en-US" sz="2400" b="1" dirty="0" smtClean="0">
                <a:solidFill>
                  <a:srgbClr val="002060"/>
                </a:solidFill>
                <a:latin typeface="黑体" panose="02010609060101010101" pitchFamily="49" charset="-122"/>
                <a:ea typeface="黑体" panose="02010609060101010101" pitchFamily="49" charset="-122"/>
              </a:rPr>
              <a:t>目前利用三年多的数据，正在开展进一步的数据分析。</a:t>
            </a:r>
            <a:endParaRPr lang="en-US" altLang="zh-CN" sz="2400" b="1" dirty="0">
              <a:solidFill>
                <a:srgbClr val="002060"/>
              </a:solidFill>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pic>
        <p:nvPicPr>
          <p:cNvPr id="5" name="Picture 1" descr="D:\from C\Win-pro\项目\中俄空间科学\mywork\INR\material\1280px-Moon_phases_en.jpg"/>
          <p:cNvPicPr>
            <a:picLocks noChangeAspect="1" noChangeArrowheads="1"/>
          </p:cNvPicPr>
          <p:nvPr/>
        </p:nvPicPr>
        <p:blipFill>
          <a:blip r:embed="rId1" cstate="print"/>
          <a:srcRect b="45454"/>
          <a:stretch>
            <a:fillRect/>
          </a:stretch>
        </p:blipFill>
        <p:spPr bwMode="auto">
          <a:xfrm>
            <a:off x="6981266" y="5229200"/>
            <a:ext cx="3865806" cy="843448"/>
          </a:xfrm>
          <a:prstGeom prst="rect">
            <a:avLst/>
          </a:prstGeom>
          <a:noFill/>
        </p:spPr>
      </p:pic>
      <p:grpSp>
        <p:nvGrpSpPr>
          <p:cNvPr id="7" name="组合 6"/>
          <p:cNvGrpSpPr/>
          <p:nvPr/>
        </p:nvGrpSpPr>
        <p:grpSpPr>
          <a:xfrm>
            <a:off x="839416" y="4149080"/>
            <a:ext cx="5436096" cy="2520280"/>
            <a:chOff x="3707904" y="3861048"/>
            <a:chExt cx="5436096" cy="2520280"/>
          </a:xfrm>
        </p:grpSpPr>
        <p:pic>
          <p:nvPicPr>
            <p:cNvPr id="8" name="Рисунок 3" descr="Tibetan waves 2.bmp"/>
            <p:cNvPicPr>
              <a:picLocks noChangeAspect="1"/>
            </p:cNvPicPr>
            <p:nvPr/>
          </p:nvPicPr>
          <p:blipFill>
            <a:blip r:embed="rId2" cstate="print"/>
            <a:srcRect l="5970" r="11647" b="13984"/>
            <a:stretch>
              <a:fillRect/>
            </a:stretch>
          </p:blipFill>
          <p:spPr bwMode="auto">
            <a:xfrm>
              <a:off x="6487779" y="3933056"/>
              <a:ext cx="2656221" cy="2448272"/>
            </a:xfrm>
            <a:prstGeom prst="rect">
              <a:avLst/>
            </a:prstGeom>
            <a:noFill/>
            <a:ln w="9525">
              <a:noFill/>
              <a:miter lim="800000"/>
              <a:headEnd/>
              <a:tailEnd/>
            </a:ln>
          </p:spPr>
        </p:pic>
        <p:sp>
          <p:nvSpPr>
            <p:cNvPr id="9" name="TextBox 4"/>
            <p:cNvSpPr txBox="1">
              <a:spLocks noChangeArrowheads="1"/>
            </p:cNvSpPr>
            <p:nvPr/>
          </p:nvSpPr>
          <p:spPr bwMode="auto">
            <a:xfrm>
              <a:off x="7236296" y="3861048"/>
              <a:ext cx="1512168" cy="369332"/>
            </a:xfrm>
            <a:prstGeom prst="rect">
              <a:avLst/>
            </a:prstGeom>
            <a:noFill/>
            <a:ln w="9525">
              <a:noFill/>
              <a:miter lim="800000"/>
            </a:ln>
          </p:spPr>
          <p:txBody>
            <a:bodyPr wrap="square">
              <a:spAutoFit/>
            </a:bodyPr>
            <a:lstStyle/>
            <a:p>
              <a:pPr fontAlgn="base">
                <a:spcBef>
                  <a:spcPct val="0"/>
                </a:spcBef>
                <a:spcAft>
                  <a:spcPct val="0"/>
                </a:spcAft>
              </a:pPr>
              <a:r>
                <a:rPr lang="zh-CN" altLang="en-US" b="1" dirty="0">
                  <a:solidFill>
                    <a:srgbClr val="002060"/>
                  </a:solidFill>
                  <a:latin typeface="Arial" panose="020B0604020202020204" pitchFamily="34" charset="0"/>
                  <a:ea typeface="宋体" panose="02010600030101010101" pitchFamily="2" charset="-122"/>
                </a:rPr>
                <a:t>周周期</a:t>
              </a:r>
              <a:endParaRPr lang="zh-CN" altLang="en-US" b="1" dirty="0">
                <a:solidFill>
                  <a:srgbClr val="002060"/>
                </a:solidFill>
                <a:latin typeface="Arial" panose="020B0604020202020204" pitchFamily="34" charset="0"/>
                <a:ea typeface="宋体" panose="02010600030101010101" pitchFamily="2" charset="-122"/>
              </a:endParaRPr>
            </a:p>
          </p:txBody>
        </p:sp>
        <p:pic>
          <p:nvPicPr>
            <p:cNvPr id="10" name="Picture 1"/>
            <p:cNvPicPr>
              <a:picLocks noChangeAspect="1" noChangeArrowheads="1"/>
            </p:cNvPicPr>
            <p:nvPr/>
          </p:nvPicPr>
          <p:blipFill>
            <a:blip r:embed="rId3" cstate="print"/>
            <a:srcRect/>
            <a:stretch>
              <a:fillRect/>
            </a:stretch>
          </p:blipFill>
          <p:spPr bwMode="auto">
            <a:xfrm>
              <a:off x="3707904" y="4221088"/>
              <a:ext cx="2889321" cy="2088232"/>
            </a:xfrm>
            <a:prstGeom prst="rect">
              <a:avLst/>
            </a:prstGeom>
            <a:noFill/>
            <a:ln w="9525">
              <a:noFill/>
              <a:miter lim="800000"/>
              <a:headEnd/>
              <a:tailEnd/>
            </a:ln>
          </p:spPr>
        </p:pic>
        <p:sp>
          <p:nvSpPr>
            <p:cNvPr id="11" name="TextBox 10"/>
            <p:cNvSpPr txBox="1"/>
            <p:nvPr/>
          </p:nvSpPr>
          <p:spPr>
            <a:xfrm>
              <a:off x="4716016" y="3861048"/>
              <a:ext cx="1368152" cy="369332"/>
            </a:xfrm>
            <a:prstGeom prst="rect">
              <a:avLst/>
            </a:prstGeom>
            <a:noFill/>
          </p:spPr>
          <p:txBody>
            <a:bodyPr wrap="square" rtlCol="0">
              <a:spAutoFit/>
            </a:bodyPr>
            <a:lstStyle/>
            <a:p>
              <a:pPr fontAlgn="base">
                <a:spcBef>
                  <a:spcPct val="0"/>
                </a:spcBef>
                <a:spcAft>
                  <a:spcPct val="0"/>
                </a:spcAft>
              </a:pPr>
              <a:r>
                <a:rPr lang="zh-CN" altLang="en-US" b="1" dirty="0">
                  <a:solidFill>
                    <a:srgbClr val="002060"/>
                  </a:solidFill>
                  <a:latin typeface="Arial" panose="020B0604020202020204" pitchFamily="34" charset="0"/>
                  <a:ea typeface="宋体" panose="02010600030101010101" pitchFamily="2" charset="-122"/>
                </a:rPr>
                <a:t>月周期</a:t>
              </a:r>
              <a:endParaRPr lang="zh-CN" altLang="en-US" b="1" dirty="0">
                <a:solidFill>
                  <a:srgbClr val="002060"/>
                </a:solidFill>
                <a:latin typeface="Arial" panose="020B0604020202020204" pitchFamily="34" charset="0"/>
                <a:ea typeface="宋体" panose="02010600030101010101" pitchFamily="2" charset="-122"/>
              </a:endParaRPr>
            </a:p>
          </p:txBody>
        </p:sp>
        <p:sp>
          <p:nvSpPr>
            <p:cNvPr id="12" name="TextBox 11"/>
            <p:cNvSpPr txBox="1"/>
            <p:nvPr/>
          </p:nvSpPr>
          <p:spPr>
            <a:xfrm>
              <a:off x="5580112" y="4099520"/>
              <a:ext cx="1224136" cy="276999"/>
            </a:xfrm>
            <a:prstGeom prst="rect">
              <a:avLst/>
            </a:prstGeom>
            <a:noFill/>
          </p:spPr>
          <p:txBody>
            <a:bodyPr wrap="square" rtlCol="0">
              <a:spAutoFit/>
            </a:bodyPr>
            <a:lstStyle/>
            <a:p>
              <a:pPr fontAlgn="base">
                <a:spcBef>
                  <a:spcPct val="0"/>
                </a:spcBef>
                <a:spcAft>
                  <a:spcPct val="0"/>
                </a:spcAft>
              </a:pPr>
              <a:r>
                <a:rPr lang="en-US" altLang="zh-CN" sz="1200" dirty="0">
                  <a:solidFill>
                    <a:prstClr val="black"/>
                  </a:solidFill>
                  <a:latin typeface="Arial" panose="020B0604020202020204" pitchFamily="34" charset="0"/>
                  <a:ea typeface="宋体" panose="02010600030101010101" pitchFamily="2" charset="-122"/>
                </a:rPr>
                <a:t>full moon</a:t>
              </a:r>
              <a:endParaRPr lang="zh-CN" altLang="en-US" sz="1200" dirty="0">
                <a:solidFill>
                  <a:prstClr val="black"/>
                </a:solidFill>
                <a:latin typeface="Arial" panose="020B0604020202020204" pitchFamily="34" charset="0"/>
                <a:ea typeface="宋体" panose="02010600030101010101" pitchFamily="2" charset="-122"/>
              </a:endParaRPr>
            </a:p>
          </p:txBody>
        </p:sp>
        <p:sp>
          <p:nvSpPr>
            <p:cNvPr id="13" name="矩形 12"/>
            <p:cNvSpPr/>
            <p:nvPr/>
          </p:nvSpPr>
          <p:spPr>
            <a:xfrm>
              <a:off x="4211960" y="4110553"/>
              <a:ext cx="917239" cy="276999"/>
            </a:xfrm>
            <a:prstGeom prst="rect">
              <a:avLst/>
            </a:prstGeom>
          </p:spPr>
          <p:txBody>
            <a:bodyPr wrap="none">
              <a:spAutoFit/>
            </a:bodyPr>
            <a:lstStyle/>
            <a:p>
              <a:pPr fontAlgn="base">
                <a:spcBef>
                  <a:spcPct val="0"/>
                </a:spcBef>
                <a:spcAft>
                  <a:spcPct val="0"/>
                </a:spcAft>
              </a:pPr>
              <a:r>
                <a:rPr lang="en-US" altLang="zh-CN" sz="1200" dirty="0">
                  <a:solidFill>
                    <a:prstClr val="black"/>
                  </a:solidFill>
                  <a:latin typeface="Arial" panose="020B0604020202020204" pitchFamily="34" charset="0"/>
                  <a:ea typeface="宋体" panose="02010600030101010101" pitchFamily="2" charset="-122"/>
                </a:rPr>
                <a:t>New moon</a:t>
              </a:r>
              <a:endParaRPr lang="zh-CN" altLang="en-US" sz="1200" dirty="0">
                <a:solidFill>
                  <a:prstClr val="black"/>
                </a:solidFill>
                <a:latin typeface="Arial" panose="020B0604020202020204" pitchFamily="34" charset="0"/>
                <a:ea typeface="宋体" panose="02010600030101010101" pitchFamily="2" charset="-122"/>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CAFA8AC3-68DD-4A72-8B55-0259073F70F2}" type="slidenum">
              <a:rPr lang="ru-RU" altLang="zh-CN"/>
            </a:fld>
            <a:endParaRPr lang="ru-RU" altLang="zh-CN"/>
          </a:p>
        </p:txBody>
      </p:sp>
      <p:pic>
        <p:nvPicPr>
          <p:cNvPr id="48132" name="Picture 2"/>
          <p:cNvPicPr>
            <a:picLocks noChangeAspect="1" noChangeArrowheads="1"/>
          </p:cNvPicPr>
          <p:nvPr/>
        </p:nvPicPr>
        <p:blipFill>
          <a:blip r:embed="rId1" cstate="print"/>
          <a:srcRect/>
          <a:stretch>
            <a:fillRect/>
          </a:stretch>
        </p:blipFill>
        <p:spPr bwMode="auto">
          <a:xfrm>
            <a:off x="1524000" y="191188"/>
            <a:ext cx="8964488" cy="1869660"/>
          </a:xfrm>
          <a:prstGeom prst="rect">
            <a:avLst/>
          </a:prstGeom>
          <a:noFill/>
          <a:ln w="9525">
            <a:noFill/>
            <a:miter lim="800000"/>
            <a:headEnd/>
            <a:tailEnd/>
          </a:ln>
        </p:spPr>
      </p:pic>
      <p:pic>
        <p:nvPicPr>
          <p:cNvPr id="48133" name="Picture 3"/>
          <p:cNvPicPr>
            <a:picLocks noChangeAspect="1" noChangeArrowheads="1"/>
          </p:cNvPicPr>
          <p:nvPr/>
        </p:nvPicPr>
        <p:blipFill>
          <a:blip r:embed="rId2" cstate="print"/>
          <a:srcRect/>
          <a:stretch>
            <a:fillRect/>
          </a:stretch>
        </p:blipFill>
        <p:spPr bwMode="auto">
          <a:xfrm>
            <a:off x="1881189" y="1952204"/>
            <a:ext cx="5964237" cy="4429125"/>
          </a:xfrm>
          <a:prstGeom prst="rect">
            <a:avLst/>
          </a:prstGeom>
          <a:noFill/>
          <a:ln w="9525">
            <a:noFill/>
            <a:miter lim="800000"/>
            <a:headEnd/>
            <a:tailEnd/>
          </a:ln>
        </p:spPr>
      </p:pic>
      <p:pic>
        <p:nvPicPr>
          <p:cNvPr id="48134" name="Picture 4"/>
          <p:cNvPicPr>
            <a:picLocks noChangeAspect="1" noChangeArrowheads="1"/>
          </p:cNvPicPr>
          <p:nvPr/>
        </p:nvPicPr>
        <p:blipFill>
          <a:blip r:embed="rId3" cstate="print"/>
          <a:srcRect/>
          <a:stretch>
            <a:fillRect/>
          </a:stretch>
        </p:blipFill>
        <p:spPr bwMode="auto">
          <a:xfrm>
            <a:off x="7453313" y="2095078"/>
            <a:ext cx="2959100" cy="2438400"/>
          </a:xfrm>
          <a:prstGeom prst="rect">
            <a:avLst/>
          </a:prstGeom>
          <a:noFill/>
          <a:ln w="9525">
            <a:noFill/>
            <a:miter lim="800000"/>
            <a:headEnd/>
            <a:tailEnd/>
          </a:ln>
        </p:spPr>
      </p:pic>
      <p:pic>
        <p:nvPicPr>
          <p:cNvPr id="48135" name="Picture 5"/>
          <p:cNvPicPr>
            <a:picLocks noChangeAspect="1" noChangeArrowheads="1"/>
          </p:cNvPicPr>
          <p:nvPr/>
        </p:nvPicPr>
        <p:blipFill>
          <a:blip r:embed="rId4" cstate="print"/>
          <a:srcRect/>
          <a:stretch>
            <a:fillRect/>
          </a:stretch>
        </p:blipFill>
        <p:spPr bwMode="auto">
          <a:xfrm>
            <a:off x="7624764" y="4523954"/>
            <a:ext cx="3043237" cy="1814513"/>
          </a:xfrm>
          <a:prstGeom prst="rect">
            <a:avLst/>
          </a:prstGeom>
          <a:noFill/>
          <a:ln w="9525">
            <a:noFill/>
            <a:miter lim="800000"/>
            <a:headEnd/>
            <a:tailEnd/>
          </a:ln>
        </p:spPr>
      </p:pic>
      <p:sp>
        <p:nvSpPr>
          <p:cNvPr id="8" name="矩形 7"/>
          <p:cNvSpPr/>
          <p:nvPr/>
        </p:nvSpPr>
        <p:spPr>
          <a:xfrm>
            <a:off x="2639616" y="0"/>
            <a:ext cx="7560840" cy="523220"/>
          </a:xfrm>
          <a:prstGeom prst="rect">
            <a:avLst/>
          </a:prstGeom>
        </p:spPr>
        <p:txBody>
          <a:bodyPr wrap="square">
            <a:spAutoFit/>
          </a:bodyPr>
          <a:lstStyle/>
          <a:p>
            <a:r>
              <a:rPr lang="zh-CN" altLang="en-US" sz="2800" b="1" dirty="0">
                <a:solidFill>
                  <a:srgbClr val="002060"/>
                </a:solidFill>
                <a:latin typeface="黑体" panose="02010609060101010101" pitchFamily="49" charset="-122"/>
                <a:ea typeface="黑体" panose="02010609060101010101" pitchFamily="49" charset="-122"/>
                <a:cs typeface="+mj-cs"/>
              </a:rPr>
              <a:t>大气物理：暴风雨</a:t>
            </a:r>
            <a:r>
              <a:rPr lang="zh-CN" altLang="en-US" sz="2400" b="1" dirty="0">
                <a:solidFill>
                  <a:srgbClr val="002060"/>
                </a:solidFill>
                <a:latin typeface="黑体" panose="02010609060101010101" pitchFamily="49" charset="-122"/>
                <a:ea typeface="黑体" panose="02010609060101010101" pitchFamily="49" charset="-122"/>
                <a:cs typeface="+mj-cs"/>
              </a:rPr>
              <a:t>，</a:t>
            </a:r>
            <a:r>
              <a:rPr lang="en-US" altLang="zh-CN" sz="2400" b="1" dirty="0">
                <a:solidFill>
                  <a:srgbClr val="FF0000"/>
                </a:solidFill>
                <a:latin typeface="黑体" panose="02010609060101010101" pitchFamily="49" charset="-122"/>
                <a:ea typeface="黑体" panose="02010609060101010101" pitchFamily="49" charset="-122"/>
                <a:cs typeface="+mj-cs"/>
              </a:rPr>
              <a:t>rain – yes, lightning - no</a:t>
            </a:r>
            <a:endParaRPr lang="zh-CN" altLang="en-US" dirty="0">
              <a:solidFill>
                <a:srgbClr val="FF0000"/>
              </a:solidFill>
            </a:endParaRPr>
          </a:p>
        </p:txBody>
      </p:sp>
      <p:sp>
        <p:nvSpPr>
          <p:cNvPr id="9" name="矩形 8"/>
          <p:cNvSpPr/>
          <p:nvPr/>
        </p:nvSpPr>
        <p:spPr>
          <a:xfrm>
            <a:off x="4295800" y="476672"/>
            <a:ext cx="3312368" cy="36004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06" name="Object 6"/>
          <p:cNvGraphicFramePr>
            <a:graphicFrameLocks noChangeAspect="1"/>
          </p:cNvGraphicFramePr>
          <p:nvPr/>
        </p:nvGraphicFramePr>
        <p:xfrm>
          <a:off x="983432" y="1261764"/>
          <a:ext cx="9721080" cy="5335588"/>
        </p:xfrm>
        <a:graphic>
          <a:graphicData uri="http://schemas.openxmlformats.org/presentationml/2006/ole">
            <mc:AlternateContent xmlns:mc="http://schemas.openxmlformats.org/markup-compatibility/2006">
              <mc:Choice xmlns:v="urn:schemas-microsoft-com:vml" Requires="v">
                <p:oleObj spid="_x0000_s57409" name="Graph" r:id="rId1" imgW="2932430" imgH="2043430" progId="">
                  <p:embed/>
                </p:oleObj>
              </mc:Choice>
              <mc:Fallback>
                <p:oleObj name="Graph" r:id="rId1" imgW="2932430" imgH="2043430" progId="">
                  <p:embed/>
                  <p:pic>
                    <p:nvPicPr>
                      <p:cNvPr id="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432" y="1261764"/>
                        <a:ext cx="9721080" cy="5335588"/>
                      </a:xfrm>
                      <a:prstGeom prst="rect">
                        <a:avLst/>
                      </a:prstGeom>
                      <a:noFill/>
                    </p:spPr>
                  </p:pic>
                </p:oleObj>
              </mc:Fallback>
            </mc:AlternateContent>
          </a:graphicData>
        </a:graphic>
      </p:graphicFrame>
      <p:sp>
        <p:nvSpPr>
          <p:cNvPr id="204808" name="Rectangle 8"/>
          <p:cNvSpPr>
            <a:spLocks noChangeArrowheads="1"/>
          </p:cNvSpPr>
          <p:nvPr/>
        </p:nvSpPr>
        <p:spPr bwMode="auto">
          <a:xfrm>
            <a:off x="5916488" y="1340769"/>
            <a:ext cx="4355976" cy="646331"/>
          </a:xfrm>
          <a:prstGeom prst="rect">
            <a:avLst/>
          </a:prstGeom>
          <a:noFill/>
          <a:ln w="9525">
            <a:noFill/>
            <a:miter lim="800000"/>
          </a:ln>
          <a:effectLst/>
        </p:spPr>
        <p:txBody>
          <a:bodyPr wrap="square">
            <a:spAutoFit/>
          </a:bodyPr>
          <a:lstStyle/>
          <a:p>
            <a:r>
              <a:rPr lang="en-US" dirty="0"/>
              <a:t>Abnormal behavior of neutron flux on  2, May 2004</a:t>
            </a:r>
            <a:endParaRPr lang="en-US" dirty="0"/>
          </a:p>
        </p:txBody>
      </p:sp>
      <p:sp>
        <p:nvSpPr>
          <p:cNvPr id="204804" name="Rectangle 4"/>
          <p:cNvSpPr>
            <a:spLocks noChangeArrowheads="1"/>
          </p:cNvSpPr>
          <p:nvPr/>
        </p:nvSpPr>
        <p:spPr bwMode="auto">
          <a:xfrm>
            <a:off x="2057401" y="6214765"/>
            <a:ext cx="8374063" cy="360363"/>
          </a:xfrm>
          <a:prstGeom prst="rect">
            <a:avLst/>
          </a:prstGeom>
          <a:noFill/>
          <a:ln w="9525">
            <a:noFill/>
            <a:miter lim="800000"/>
          </a:ln>
          <a:effectLst/>
        </p:spPr>
        <p:txBody>
          <a:bodyPr/>
          <a:lstStyle/>
          <a:p>
            <a:pPr marL="342900" indent="-342900">
              <a:lnSpc>
                <a:spcPct val="80000"/>
              </a:lnSpc>
              <a:spcBef>
                <a:spcPct val="20000"/>
              </a:spcBef>
            </a:pPr>
            <a:r>
              <a:rPr lang="en-US" sz="2000" dirty="0"/>
              <a:t>                 Local North Caucasus seismic activity and full Moon</a:t>
            </a:r>
            <a:endParaRPr lang="ru-RU" altLang="zh-CN" sz="2000" dirty="0"/>
          </a:p>
        </p:txBody>
      </p:sp>
      <p:sp>
        <p:nvSpPr>
          <p:cNvPr id="204805" name="Rectangle 5"/>
          <p:cNvSpPr>
            <a:spLocks noChangeArrowheads="1"/>
          </p:cNvSpPr>
          <p:nvPr/>
        </p:nvSpPr>
        <p:spPr bwMode="auto">
          <a:xfrm>
            <a:off x="1524001" y="2582048"/>
            <a:ext cx="184731" cy="369332"/>
          </a:xfrm>
          <a:prstGeom prst="rect">
            <a:avLst/>
          </a:prstGeom>
          <a:noFill/>
          <a:ln w="9525">
            <a:noFill/>
            <a:miter lim="800000"/>
          </a:ln>
          <a:effectLst/>
        </p:spPr>
        <p:txBody>
          <a:bodyPr wrap="none" anchor="ctr">
            <a:spAutoFit/>
          </a:bodyPr>
          <a:lstStyle/>
          <a:p>
            <a:endParaRPr lang="zh-CN" altLang="en-US"/>
          </a:p>
        </p:txBody>
      </p:sp>
      <p:sp>
        <p:nvSpPr>
          <p:cNvPr id="204807" name="Line 7"/>
          <p:cNvSpPr>
            <a:spLocks noChangeShapeType="1"/>
          </p:cNvSpPr>
          <p:nvPr/>
        </p:nvSpPr>
        <p:spPr bwMode="auto">
          <a:xfrm>
            <a:off x="7896200" y="1628800"/>
            <a:ext cx="221506" cy="267964"/>
          </a:xfrm>
          <a:prstGeom prst="line">
            <a:avLst/>
          </a:prstGeom>
          <a:noFill/>
          <a:ln w="9525">
            <a:solidFill>
              <a:schemeClr val="tx1"/>
            </a:solidFill>
            <a:round/>
            <a:tailEnd type="triangle" w="med" len="med"/>
          </a:ln>
          <a:effectLst/>
        </p:spPr>
        <p:txBody>
          <a:bodyPr/>
          <a:lstStyle/>
          <a:p>
            <a:endParaRPr lang="zh-CN" altLang="en-US"/>
          </a:p>
        </p:txBody>
      </p:sp>
      <p:sp>
        <p:nvSpPr>
          <p:cNvPr id="204809" name="Text Box 9"/>
          <p:cNvSpPr txBox="1">
            <a:spLocks noChangeArrowheads="1"/>
          </p:cNvSpPr>
          <p:nvPr/>
        </p:nvSpPr>
        <p:spPr bwMode="auto">
          <a:xfrm>
            <a:off x="4114800" y="1490364"/>
            <a:ext cx="1066318" cy="400110"/>
          </a:xfrm>
          <a:prstGeom prst="rect">
            <a:avLst/>
          </a:prstGeom>
          <a:solidFill>
            <a:srgbClr val="CCFF33"/>
          </a:solidFill>
          <a:ln w="9525">
            <a:noFill/>
            <a:miter lim="800000"/>
          </a:ln>
          <a:effectLst/>
        </p:spPr>
        <p:txBody>
          <a:bodyPr wrap="none">
            <a:spAutoFit/>
          </a:bodyPr>
          <a:lstStyle/>
          <a:p>
            <a:r>
              <a:rPr lang="en-GB" sz="2000"/>
              <a:t>BAKSAN</a:t>
            </a:r>
            <a:endParaRPr lang="en-GB" sz="2000"/>
          </a:p>
        </p:txBody>
      </p:sp>
      <p:sp>
        <p:nvSpPr>
          <p:cNvPr id="13" name="标题 12"/>
          <p:cNvSpPr>
            <a:spLocks noGrp="1"/>
          </p:cNvSpPr>
          <p:nvPr>
            <p:ph type="title"/>
          </p:nvPr>
        </p:nvSpPr>
        <p:spPr>
          <a:xfrm>
            <a:off x="983432" y="231506"/>
            <a:ext cx="5112568" cy="692696"/>
          </a:xfrm>
        </p:spPr>
        <p:txBody>
          <a:bodyPr>
            <a:normAutofit/>
          </a:bodyPr>
          <a:lstStyle/>
          <a:p>
            <a:r>
              <a:rPr lang="zh-CN" altLang="en-US" sz="2800" b="1" dirty="0">
                <a:solidFill>
                  <a:srgbClr val="002060"/>
                </a:solidFill>
                <a:latin typeface="+mj-ea"/>
                <a:ea typeface="+mj-ea"/>
              </a:rPr>
              <a:t>地球物理：地震活动</a:t>
            </a:r>
            <a:endParaRPr lang="zh-CN" altLang="en-US" sz="2800" b="1" dirty="0">
              <a:solidFill>
                <a:srgbClr val="002060"/>
              </a:solidFill>
              <a:latin typeface="+mj-ea"/>
              <a:ea typeface="+mj-ea"/>
            </a:endParaRPr>
          </a:p>
        </p:txBody>
      </p:sp>
      <p:sp>
        <p:nvSpPr>
          <p:cNvPr id="9" name="灯片编号占位符 8"/>
          <p:cNvSpPr>
            <a:spLocks noGrp="1"/>
          </p:cNvSpPr>
          <p:nvPr>
            <p:ph type="sldNum" sz="quarter" idx="12"/>
          </p:nvPr>
        </p:nvSpPr>
        <p:spPr/>
        <p:txBody>
          <a:bodyPr/>
          <a:lstStyle/>
          <a:p>
            <a:pPr>
              <a:defRPr/>
            </a:pPr>
            <a:fld id="{C2F6A184-88EF-48F4-A8B8-5D3E596A9DE0}" type="slidenum">
              <a:rPr lang="zh-CN" altLang="en-US" smtClean="0">
                <a:solidFill>
                  <a:prstClr val="black">
                    <a:tint val="75000"/>
                  </a:prstClr>
                </a:solidFill>
              </a:rPr>
            </a:fld>
            <a:endParaRPr lang="zh-CN" altLang="en-US">
              <a:solidFill>
                <a:prstClr val="black">
                  <a:tint val="75000"/>
                </a:prstClr>
              </a:solidFill>
            </a:endParaRPr>
          </a:p>
        </p:txBody>
      </p:sp>
      <p:sp>
        <p:nvSpPr>
          <p:cNvPr id="10" name="矩形 9"/>
          <p:cNvSpPr/>
          <p:nvPr/>
        </p:nvSpPr>
        <p:spPr>
          <a:xfrm>
            <a:off x="5511676" y="258391"/>
            <a:ext cx="5904656" cy="923330"/>
          </a:xfrm>
          <a:prstGeom prst="rect">
            <a:avLst/>
          </a:prstGeom>
        </p:spPr>
        <p:txBody>
          <a:bodyPr wrap="square">
            <a:spAutoFit/>
          </a:bodyPr>
          <a:lstStyle/>
          <a:p>
            <a:r>
              <a:rPr lang="en-US" altLang="zh-CN" dirty="0" err="1"/>
              <a:t>V.V.Alekseenko</a:t>
            </a:r>
            <a:r>
              <a:rPr lang="en-US" altLang="zh-CN" dirty="0"/>
              <a:t> et al. Tidal effect in the radon-due neutron flux from the Earth’s crust</a:t>
            </a:r>
            <a:r>
              <a:rPr lang="en-US" altLang="zh-CN" b="1" dirty="0">
                <a:solidFill>
                  <a:srgbClr val="FF0000"/>
                </a:solidFill>
              </a:rPr>
              <a:t>. J. of Physics: Conference Series. 203, 012045 (2010)</a:t>
            </a:r>
            <a:endParaRPr lang="zh-CN" altLang="en-US" b="1" dirty="0">
              <a:solidFill>
                <a:srgbClr val="FF0000"/>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511414" y="332656"/>
            <a:ext cx="4328429" cy="523220"/>
          </a:xfrm>
          <a:prstGeom prst="rect">
            <a:avLst/>
          </a:prstGeom>
          <a:noFill/>
          <a:ln w="9525">
            <a:noFill/>
            <a:miter lim="800000"/>
          </a:ln>
        </p:spPr>
        <p:txBody>
          <a:bodyPr wrap="none">
            <a:spAutoFit/>
          </a:bodyPr>
          <a:lstStyle/>
          <a:p>
            <a:pPr algn="ctr"/>
            <a:r>
              <a:rPr lang="zh-CN" altLang="en-US" sz="2800" b="1" dirty="0">
                <a:solidFill>
                  <a:srgbClr val="002060"/>
                </a:solidFill>
                <a:latin typeface="+mj-ea"/>
                <a:ea typeface="+mj-ea"/>
                <a:cs typeface="+mj-cs"/>
              </a:rPr>
              <a:t>太阳物理：</a:t>
            </a:r>
            <a:r>
              <a:rPr lang="en-GB" altLang="en-US" sz="2800" b="1" dirty="0" err="1">
                <a:solidFill>
                  <a:srgbClr val="002060"/>
                </a:solidFill>
                <a:latin typeface="+mj-ea"/>
                <a:ea typeface="+mj-ea"/>
                <a:cs typeface="+mj-cs"/>
              </a:rPr>
              <a:t>Forbush</a:t>
            </a:r>
            <a:r>
              <a:rPr lang="zh-CN" altLang="en-US" sz="2800" b="1" dirty="0">
                <a:solidFill>
                  <a:srgbClr val="002060"/>
                </a:solidFill>
                <a:latin typeface="+mj-ea"/>
                <a:ea typeface="+mj-ea"/>
                <a:cs typeface="+mj-cs"/>
              </a:rPr>
              <a:t> 下降</a:t>
            </a:r>
            <a:endParaRPr lang="en-GB" altLang="en-US" sz="2800" b="1" dirty="0">
              <a:solidFill>
                <a:srgbClr val="002060"/>
              </a:solidFill>
              <a:latin typeface="+mj-ea"/>
              <a:ea typeface="+mj-ea"/>
              <a:cs typeface="+mj-cs"/>
            </a:endParaRPr>
          </a:p>
        </p:txBody>
      </p:sp>
      <p:sp>
        <p:nvSpPr>
          <p:cNvPr id="5" name="灯片编号占位符 4"/>
          <p:cNvSpPr>
            <a:spLocks noGrp="1"/>
          </p:cNvSpPr>
          <p:nvPr>
            <p:ph type="sldNum" sz="quarter" idx="12"/>
          </p:nvPr>
        </p:nvSpPr>
        <p:spPr/>
        <p:txBody>
          <a:bodyPr/>
          <a:lstStyle/>
          <a:p>
            <a:pPr>
              <a:defRPr/>
            </a:pPr>
            <a:fld id="{CA282283-E96D-44DD-850C-CC78E3F5ECDC}" type="slidenum">
              <a:rPr lang="zh-CN" altLang="en-US" smtClean="0">
                <a:solidFill>
                  <a:prstClr val="black">
                    <a:tint val="75000"/>
                  </a:prstClr>
                </a:solidFill>
              </a:rPr>
            </a:fld>
            <a:endParaRPr lang="zh-CN" altLang="en-US">
              <a:solidFill>
                <a:prstClr val="black">
                  <a:tint val="75000"/>
                </a:prstClr>
              </a:solidFill>
            </a:endParaRPr>
          </a:p>
        </p:txBody>
      </p:sp>
      <p:pic>
        <p:nvPicPr>
          <p:cNvPr id="297989" name="图片 3"/>
          <p:cNvPicPr>
            <a:picLocks noChangeAspect="1" noChangeArrowheads="1"/>
          </p:cNvPicPr>
          <p:nvPr/>
        </p:nvPicPr>
        <p:blipFill>
          <a:blip r:embed="rId1" cstate="print"/>
          <a:srcRect/>
          <a:stretch>
            <a:fillRect/>
          </a:stretch>
        </p:blipFill>
        <p:spPr bwMode="auto">
          <a:xfrm>
            <a:off x="1524001" y="457201"/>
            <a:ext cx="3324225" cy="2886075"/>
          </a:xfrm>
          <a:prstGeom prst="rect">
            <a:avLst/>
          </a:prstGeom>
          <a:noFill/>
        </p:spPr>
      </p:pic>
      <p:pic>
        <p:nvPicPr>
          <p:cNvPr id="297988" name="Picture 4"/>
          <p:cNvPicPr>
            <a:picLocks noChangeAspect="1" noChangeArrowheads="1"/>
          </p:cNvPicPr>
          <p:nvPr/>
        </p:nvPicPr>
        <p:blipFill>
          <a:blip r:embed="rId2" cstate="print"/>
          <a:srcRect r="50609"/>
          <a:stretch>
            <a:fillRect/>
          </a:stretch>
        </p:blipFill>
        <p:spPr bwMode="auto">
          <a:xfrm>
            <a:off x="1524000" y="3343276"/>
            <a:ext cx="3143250" cy="1590675"/>
          </a:xfrm>
          <a:prstGeom prst="rect">
            <a:avLst/>
          </a:prstGeom>
          <a:noFill/>
        </p:spPr>
      </p:pic>
      <p:pic>
        <p:nvPicPr>
          <p:cNvPr id="297987" name="图片 4"/>
          <p:cNvPicPr>
            <a:picLocks noChangeAspect="1" noChangeArrowheads="1"/>
          </p:cNvPicPr>
          <p:nvPr/>
        </p:nvPicPr>
        <p:blipFill>
          <a:blip r:embed="rId2" cstate="print"/>
          <a:srcRect l="48637"/>
          <a:stretch>
            <a:fillRect/>
          </a:stretch>
        </p:blipFill>
        <p:spPr bwMode="auto">
          <a:xfrm>
            <a:off x="1524000" y="4933951"/>
            <a:ext cx="3086100" cy="1590675"/>
          </a:xfrm>
          <a:prstGeom prst="rect">
            <a:avLst/>
          </a:prstGeom>
          <a:noFill/>
        </p:spPr>
      </p:pic>
      <p:sp>
        <p:nvSpPr>
          <p:cNvPr id="297990" name="Rectangle 6"/>
          <p:cNvSpPr>
            <a:spLocks noChangeArrowheads="1"/>
          </p:cNvSpPr>
          <p:nvPr/>
        </p:nvSpPr>
        <p:spPr bwMode="auto">
          <a:xfrm>
            <a:off x="1524001" y="43934"/>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latin typeface="Arial" panose="020B0604020202020204" pitchFamily="34" charset="0"/>
              <a:ea typeface="宋体" panose="02010600030101010101" pitchFamily="2" charset="-122"/>
              <a:cs typeface="宋体" panose="02010600030101010101" pitchFamily="2" charset="-122"/>
            </a:endParaRPr>
          </a:p>
        </p:txBody>
      </p:sp>
      <p:sp>
        <p:nvSpPr>
          <p:cNvPr id="297991" name="Rectangle 7"/>
          <p:cNvSpPr>
            <a:spLocks noChangeArrowheads="1"/>
          </p:cNvSpPr>
          <p:nvPr/>
        </p:nvSpPr>
        <p:spPr bwMode="auto">
          <a:xfrm>
            <a:off x="1524000" y="3204777"/>
            <a:ext cx="219932"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latin typeface="Calibri" panose="020F0502020204030204" pitchFamily="34" charset="0"/>
                <a:ea typeface="宋体" panose="02010600030101010101" pitchFamily="2" charset="-122"/>
                <a:cs typeface="Times New Roman" panose="02020603050405020304" pitchFamily="18" charset="0"/>
              </a:rPr>
              <a:t> </a:t>
            </a:r>
            <a:endParaRPr lang="en-US" altLang="zh-CN">
              <a:latin typeface="Arial" panose="020B0604020202020204" pitchFamily="34" charset="0"/>
              <a:ea typeface="宋体" panose="02010600030101010101" pitchFamily="2" charset="-122"/>
              <a:cs typeface="宋体" panose="02010600030101010101" pitchFamily="2" charset="-122"/>
            </a:endParaRPr>
          </a:p>
        </p:txBody>
      </p:sp>
      <p:sp>
        <p:nvSpPr>
          <p:cNvPr id="10" name="矩形 9"/>
          <p:cNvSpPr/>
          <p:nvPr/>
        </p:nvSpPr>
        <p:spPr>
          <a:xfrm>
            <a:off x="5087888" y="908720"/>
            <a:ext cx="4896544" cy="1477328"/>
          </a:xfrm>
          <a:prstGeom prst="rect">
            <a:avLst/>
          </a:prstGeom>
        </p:spPr>
        <p:txBody>
          <a:bodyPr wrap="square">
            <a:spAutoFit/>
          </a:bodyPr>
          <a:lstStyle/>
          <a:p>
            <a:r>
              <a:rPr lang="en-US" altLang="zh-CN" dirty="0"/>
              <a:t>One </a:t>
            </a:r>
            <a:r>
              <a:rPr lang="en-US" altLang="zh-CN" dirty="0" err="1"/>
              <a:t>Forbush</a:t>
            </a:r>
            <a:r>
              <a:rPr lang="en-US" altLang="zh-CN" dirty="0"/>
              <a:t> decrease on March 8, 2012 detected by (from top to bottom) (1) Moscow neutron monitor, (2) Gran </a:t>
            </a:r>
            <a:r>
              <a:rPr lang="en-US" altLang="zh-CN" dirty="0" err="1"/>
              <a:t>Sasso</a:t>
            </a:r>
            <a:r>
              <a:rPr lang="en-US" altLang="zh-CN" dirty="0"/>
              <a:t> (Italy), (3) </a:t>
            </a:r>
            <a:r>
              <a:rPr lang="en-US" altLang="zh-CN" dirty="0" err="1"/>
              <a:t>MEPhI</a:t>
            </a:r>
            <a:r>
              <a:rPr lang="en-US" altLang="zh-CN" dirty="0"/>
              <a:t> (Moscow Engineering Physics Institute) and (4) </a:t>
            </a:r>
            <a:r>
              <a:rPr lang="en-US" altLang="zh-CN" dirty="0" err="1"/>
              <a:t>Obninsk</a:t>
            </a:r>
            <a:r>
              <a:rPr lang="en-US" altLang="zh-CN" dirty="0"/>
              <a:t> (Moscow). </a:t>
            </a:r>
            <a:endParaRPr lang="zh-CN" altLang="en-US" dirty="0"/>
          </a:p>
        </p:txBody>
      </p:sp>
      <p:sp>
        <p:nvSpPr>
          <p:cNvPr id="11" name="矩形 10"/>
          <p:cNvSpPr/>
          <p:nvPr/>
        </p:nvSpPr>
        <p:spPr>
          <a:xfrm>
            <a:off x="5159896" y="2682786"/>
            <a:ext cx="4896544" cy="1477328"/>
          </a:xfrm>
          <a:prstGeom prst="rect">
            <a:avLst/>
          </a:prstGeom>
        </p:spPr>
        <p:txBody>
          <a:bodyPr wrap="square">
            <a:spAutoFit/>
          </a:bodyPr>
          <a:lstStyle/>
          <a:p>
            <a:r>
              <a:rPr lang="en-US" altLang="zh-CN" dirty="0"/>
              <a:t>V. </a:t>
            </a:r>
            <a:r>
              <a:rPr lang="en-US" altLang="zh-CN" dirty="0" err="1"/>
              <a:t>Alekseenko</a:t>
            </a:r>
            <a:r>
              <a:rPr lang="en-US" altLang="zh-CN" dirty="0"/>
              <a:t>, et al. Registration of </a:t>
            </a:r>
            <a:r>
              <a:rPr lang="en-US" altLang="zh-CN" dirty="0" err="1"/>
              <a:t>Forbush</a:t>
            </a:r>
            <a:r>
              <a:rPr lang="en-US" altLang="zh-CN" dirty="0"/>
              <a:t> decrease 2012/03/08 with a global net of the thermal neutron scintillation </a:t>
            </a:r>
            <a:r>
              <a:rPr lang="en-US" altLang="zh-CN" i="1" dirty="0"/>
              <a:t>en</a:t>
            </a:r>
            <a:r>
              <a:rPr lang="en-US" altLang="zh-CN" dirty="0"/>
              <a:t>-detectors</a:t>
            </a:r>
            <a:r>
              <a:rPr lang="en-US" altLang="zh-CN" b="1" dirty="0">
                <a:solidFill>
                  <a:srgbClr val="FF0000"/>
                </a:solidFill>
              </a:rPr>
              <a:t>. Journal of </a:t>
            </a:r>
            <a:r>
              <a:rPr lang="en-US" altLang="zh-CN" b="1" dirty="0" err="1">
                <a:solidFill>
                  <a:srgbClr val="FF0000"/>
                </a:solidFill>
              </a:rPr>
              <a:t>Physics:Conference</a:t>
            </a:r>
            <a:r>
              <a:rPr lang="en-US" altLang="zh-CN" b="1" dirty="0">
                <a:solidFill>
                  <a:srgbClr val="FF0000"/>
                </a:solidFill>
              </a:rPr>
              <a:t> Series 409 (2013) 012190</a:t>
            </a:r>
            <a:endParaRPr lang="zh-CN" altLang="en-US" b="1" dirty="0">
              <a:solidFill>
                <a:srgbClr val="FF0000"/>
              </a:solidFill>
            </a:endParaRPr>
          </a:p>
        </p:txBody>
      </p:sp>
      <p:pic>
        <p:nvPicPr>
          <p:cNvPr id="12" name="Picture 2"/>
          <p:cNvPicPr>
            <a:picLocks noChangeAspect="1" noChangeArrowheads="1"/>
          </p:cNvPicPr>
          <p:nvPr/>
        </p:nvPicPr>
        <p:blipFill>
          <a:blip r:embed="rId3" cstate="print"/>
          <a:srcRect/>
          <a:stretch>
            <a:fillRect/>
          </a:stretch>
        </p:blipFill>
        <p:spPr bwMode="auto">
          <a:xfrm>
            <a:off x="5303912" y="4365104"/>
            <a:ext cx="3421096" cy="2308300"/>
          </a:xfrm>
          <a:prstGeom prst="rect">
            <a:avLst/>
          </a:prstGeom>
          <a:noFill/>
          <a:ln w="9525">
            <a:noFill/>
            <a:miter lim="800000"/>
            <a:headEnd/>
            <a:tailEnd/>
          </a:ln>
        </p:spPr>
      </p:pic>
      <p:pic>
        <p:nvPicPr>
          <p:cNvPr id="13" name="Picture 3"/>
          <p:cNvPicPr>
            <a:picLocks noChangeAspect="1" noChangeArrowheads="1"/>
          </p:cNvPicPr>
          <p:nvPr/>
        </p:nvPicPr>
        <p:blipFill>
          <a:blip r:embed="rId4" cstate="print"/>
          <a:srcRect l="71884" b="48832"/>
          <a:stretch>
            <a:fillRect/>
          </a:stretch>
        </p:blipFill>
        <p:spPr bwMode="auto">
          <a:xfrm>
            <a:off x="8688288" y="5157192"/>
            <a:ext cx="1691680" cy="805066"/>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188640"/>
            <a:ext cx="10972800" cy="1143000"/>
          </a:xfrm>
        </p:spPr>
        <p:txBody>
          <a:bodyPr>
            <a:normAutofit/>
          </a:bodyPr>
          <a:lstStyle/>
          <a:p>
            <a:r>
              <a:rPr lang="en-US" altLang="zh-CN" dirty="0" smtClean="0"/>
              <a:t>4</a:t>
            </a:r>
            <a:r>
              <a:rPr lang="zh-CN" altLang="en-US" dirty="0" smtClean="0"/>
              <a:t>、工作现状</a:t>
            </a:r>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3" name="内容占位符 2"/>
          <p:cNvSpPr>
            <a:spLocks noGrp="1"/>
          </p:cNvSpPr>
          <p:nvPr>
            <p:ph idx="4294967295"/>
          </p:nvPr>
        </p:nvSpPr>
        <p:spPr>
          <a:xfrm>
            <a:off x="1238076" y="1156177"/>
            <a:ext cx="8929688" cy="771525"/>
          </a:xfrm>
        </p:spPr>
        <p:txBody>
          <a:bodyPr>
            <a:normAutofit/>
          </a:bodyPr>
          <a:lstStyle/>
          <a:p>
            <a:pPr marL="0" indent="0">
              <a:buNone/>
            </a:pPr>
            <a:r>
              <a:rPr lang="en-US" altLang="zh-CN" sz="2400" b="1" dirty="0" smtClean="0">
                <a:solidFill>
                  <a:srgbClr val="002060"/>
                </a:solidFill>
                <a:latin typeface="黑体" panose="02010609060101010101" pitchFamily="49" charset="-122"/>
                <a:ea typeface="黑体" panose="02010609060101010101" pitchFamily="49" charset="-122"/>
              </a:rPr>
              <a:t>2017</a:t>
            </a:r>
            <a:r>
              <a:rPr lang="zh-CN" altLang="en-US" sz="2400" b="1" dirty="0">
                <a:solidFill>
                  <a:srgbClr val="002060"/>
                </a:solidFill>
                <a:latin typeface="黑体" panose="02010609060101010101" pitchFamily="49" charset="-122"/>
                <a:ea typeface="黑体" panose="02010609060101010101" pitchFamily="49" charset="-122"/>
              </a:rPr>
              <a:t>年</a:t>
            </a:r>
            <a:r>
              <a:rPr lang="en-US" altLang="zh-CN" sz="2400" b="1" dirty="0">
                <a:solidFill>
                  <a:srgbClr val="002060"/>
                </a:solidFill>
                <a:latin typeface="黑体" panose="02010609060101010101" pitchFamily="49" charset="-122"/>
                <a:ea typeface="黑体" panose="02010609060101010101" pitchFamily="49" charset="-122"/>
              </a:rPr>
              <a:t>2</a:t>
            </a:r>
            <a:r>
              <a:rPr lang="zh-CN" altLang="en-US" sz="2400" b="1" dirty="0">
                <a:solidFill>
                  <a:srgbClr val="002060"/>
                </a:solidFill>
                <a:latin typeface="黑体" panose="02010609060101010101" pitchFamily="49" charset="-122"/>
                <a:ea typeface="黑体" panose="02010609060101010101" pitchFamily="49" charset="-122"/>
              </a:rPr>
              <a:t>月底，</a:t>
            </a:r>
            <a:r>
              <a:rPr lang="en-US" altLang="zh-CN" sz="2400" b="1" dirty="0">
                <a:solidFill>
                  <a:srgbClr val="002060"/>
                </a:solidFill>
                <a:latin typeface="黑体" panose="02010609060101010101" pitchFamily="49" charset="-122"/>
                <a:ea typeface="黑体" panose="02010609060101010101" pitchFamily="49" charset="-122"/>
              </a:rPr>
              <a:t>PRISMA-YBJ</a:t>
            </a:r>
            <a:r>
              <a:rPr lang="zh-CN" altLang="en-US" sz="2400" b="1" dirty="0">
                <a:solidFill>
                  <a:srgbClr val="002060"/>
                </a:solidFill>
                <a:latin typeface="黑体" panose="02010609060101010101" pitchFamily="49" charset="-122"/>
                <a:ea typeface="黑体" panose="02010609060101010101" pitchFamily="49" charset="-122"/>
              </a:rPr>
              <a:t>搬到西藏大学新教学楼，继续运行</a:t>
            </a:r>
            <a:endParaRPr lang="zh-CN" altLang="en-US" sz="2400" b="1" dirty="0">
              <a:solidFill>
                <a:srgbClr val="002060"/>
              </a:solidFill>
              <a:latin typeface="黑体" panose="02010609060101010101" pitchFamily="49" charset="-122"/>
              <a:ea typeface="黑体" panose="02010609060101010101" pitchFamily="49" charset="-122"/>
            </a:endParaRPr>
          </a:p>
        </p:txBody>
      </p:sp>
      <p:pic>
        <p:nvPicPr>
          <p:cNvPr id="5" name="图片 4"/>
          <p:cNvPicPr>
            <a:picLocks noChangeAspect="1"/>
          </p:cNvPicPr>
          <p:nvPr/>
        </p:nvPicPr>
        <p:blipFill>
          <a:blip r:embed="rId1"/>
          <a:stretch>
            <a:fillRect/>
          </a:stretch>
        </p:blipFill>
        <p:spPr>
          <a:xfrm>
            <a:off x="767408" y="1700808"/>
            <a:ext cx="9505056" cy="48618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a:spLocks noGrp="1"/>
          </p:cNvSpPr>
          <p:nvPr>
            <p:ph type="title"/>
          </p:nvPr>
        </p:nvSpPr>
        <p:spPr>
          <a:xfrm>
            <a:off x="2063552" y="404664"/>
            <a:ext cx="8229600" cy="1143000"/>
          </a:xfrm>
        </p:spPr>
        <p:txBody>
          <a:bodyPr/>
          <a:lstStyle/>
          <a:p>
            <a:pPr eaLnBrk="1" hangingPunct="1"/>
            <a:r>
              <a:rPr lang="zh-CN" altLang="en-US" dirty="0" smtClean="0"/>
              <a:t>内容</a:t>
            </a:r>
            <a:endParaRPr lang="zh-CN" altLang="en-US" dirty="0" smtClean="0"/>
          </a:p>
        </p:txBody>
      </p:sp>
      <p:sp>
        <p:nvSpPr>
          <p:cNvPr id="4099" name="内容占位符 2"/>
          <p:cNvSpPr>
            <a:spLocks noGrp="1"/>
          </p:cNvSpPr>
          <p:nvPr>
            <p:ph idx="1"/>
          </p:nvPr>
        </p:nvSpPr>
        <p:spPr>
          <a:xfrm>
            <a:off x="2711624" y="1772817"/>
            <a:ext cx="7437512" cy="4541987"/>
          </a:xfrm>
        </p:spPr>
        <p:txBody>
          <a:bodyPr>
            <a:normAutofit/>
          </a:bodyPr>
          <a:lstStyle/>
          <a:p>
            <a:pPr marL="514350" indent="-514350">
              <a:buFont typeface="+mj-lt"/>
              <a:buAutoNum type="arabicPeriod"/>
            </a:pPr>
            <a:r>
              <a:rPr lang="zh-CN" altLang="en-US" dirty="0" smtClean="0"/>
              <a:t>研究</a:t>
            </a:r>
            <a:r>
              <a:rPr lang="en-US" altLang="zh-CN" dirty="0" smtClean="0"/>
              <a:t>EAS</a:t>
            </a:r>
            <a:r>
              <a:rPr lang="zh-CN" altLang="en-US" dirty="0" smtClean="0"/>
              <a:t>热中子的物理动机</a:t>
            </a:r>
            <a:endParaRPr lang="en-US" altLang="zh-CN" dirty="0" smtClean="0"/>
          </a:p>
          <a:p>
            <a:pPr marL="514350" indent="-514350">
              <a:buFont typeface="+mj-lt"/>
              <a:buAutoNum type="arabicPeriod"/>
            </a:pPr>
            <a:r>
              <a:rPr lang="en-US" altLang="zh-CN" dirty="0" smtClean="0"/>
              <a:t>EAS</a:t>
            </a:r>
            <a:r>
              <a:rPr lang="zh-CN" altLang="en-US" dirty="0" smtClean="0"/>
              <a:t>热中子探测器介绍</a:t>
            </a:r>
            <a:endParaRPr lang="en-US" altLang="zh-CN" dirty="0" smtClean="0"/>
          </a:p>
          <a:p>
            <a:pPr marL="514350" indent="-514350">
              <a:buFont typeface="+mj-lt"/>
              <a:buAutoNum type="arabicPeriod"/>
            </a:pPr>
            <a:r>
              <a:rPr lang="zh-CN" altLang="en-US" dirty="0" smtClean="0"/>
              <a:t>已有成果</a:t>
            </a:r>
            <a:endParaRPr lang="en-US" altLang="zh-CN" dirty="0" smtClean="0"/>
          </a:p>
          <a:p>
            <a:pPr marL="514350" indent="-514350">
              <a:buFont typeface="+mj-lt"/>
              <a:buAutoNum type="arabicPeriod"/>
            </a:pPr>
            <a:r>
              <a:rPr lang="zh-CN" altLang="en-US" dirty="0" smtClean="0"/>
              <a:t>工作现状</a:t>
            </a:r>
            <a:endParaRPr lang="en-US" altLang="zh-CN" dirty="0"/>
          </a:p>
          <a:p>
            <a:pPr marL="514350" indent="-514350">
              <a:buFont typeface="+mj-lt"/>
              <a:buAutoNum type="arabicPeriod"/>
            </a:pPr>
            <a:r>
              <a:rPr lang="zh-CN" altLang="en-US" dirty="0" smtClean="0"/>
              <a:t>下一步工作</a:t>
            </a:r>
            <a:endParaRPr lang="en-US" altLang="zh-CN" dirty="0" smtClean="0"/>
          </a:p>
          <a:p>
            <a:pPr marL="514350" indent="-514350">
              <a:buFont typeface="+mj-lt"/>
              <a:buAutoNum type="arabicPeriod"/>
            </a:pPr>
            <a:r>
              <a:rPr lang="zh-CN" altLang="en-US" dirty="0" smtClean="0"/>
              <a:t>总结</a:t>
            </a:r>
            <a:endParaRPr lang="en-US" altLang="zh-CN" dirty="0" smtClean="0"/>
          </a:p>
        </p:txBody>
      </p:sp>
      <p:sp>
        <p:nvSpPr>
          <p:cNvPr id="4" name="灯片编号占位符 3"/>
          <p:cNvSpPr>
            <a:spLocks noGrp="1"/>
          </p:cNvSpPr>
          <p:nvPr>
            <p:ph type="sldNum" sz="quarter" idx="12"/>
          </p:nvPr>
        </p:nvSpPr>
        <p:spPr/>
        <p:txBody>
          <a:bodyPr/>
          <a:lstStyle/>
          <a:p>
            <a:pPr>
              <a:defRPr/>
            </a:pPr>
            <a:fld id="{EE718956-2D72-4DEF-A1EC-D7F8C6ED6A5E}"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marL="514350" indent="-514350">
              <a:lnSpc>
                <a:spcPct val="150000"/>
              </a:lnSpc>
              <a:spcBef>
                <a:spcPct val="20000"/>
              </a:spcBef>
            </a:pPr>
            <a:r>
              <a:rPr lang="en-US" altLang="zh-CN" sz="2800" b="1" dirty="0" smtClean="0">
                <a:solidFill>
                  <a:srgbClr val="002060"/>
                </a:solidFill>
                <a:latin typeface="黑体" panose="02010609060101010101" pitchFamily="49" charset="-122"/>
                <a:ea typeface="黑体" panose="02010609060101010101" pitchFamily="49" charset="-122"/>
                <a:cs typeface="+mn-cs"/>
              </a:rPr>
              <a:t>PRISMA-LHAASO-16</a:t>
            </a:r>
            <a:endParaRPr lang="zh-CN" altLang="en-US" sz="4800" dirty="0"/>
          </a:p>
        </p:txBody>
      </p:sp>
      <p:sp>
        <p:nvSpPr>
          <p:cNvPr id="3" name="内容占位符 2"/>
          <p:cNvSpPr>
            <a:spLocks noGrp="1"/>
          </p:cNvSpPr>
          <p:nvPr>
            <p:ph idx="1"/>
          </p:nvPr>
        </p:nvSpPr>
        <p:spPr>
          <a:xfrm>
            <a:off x="609600" y="1417639"/>
            <a:ext cx="10454952" cy="2083369"/>
          </a:xfrm>
        </p:spPr>
        <p:txBody>
          <a:bodyPr>
            <a:normAutofit fontScale="92500" lnSpcReduction="10000"/>
          </a:bodyPr>
          <a:lstStyle/>
          <a:p>
            <a:pPr marL="0" indent="0">
              <a:buNone/>
            </a:pPr>
            <a:r>
              <a:rPr lang="zh-CN" altLang="en-US" dirty="0">
                <a:latin typeface="黑体" panose="02010609060101010101" pitchFamily="49" charset="-122"/>
              </a:rPr>
              <a:t>西藏大学</a:t>
            </a:r>
            <a:r>
              <a:rPr lang="en-US" altLang="zh-CN" dirty="0">
                <a:latin typeface="黑体" panose="02010609060101010101" pitchFamily="49" charset="-122"/>
              </a:rPr>
              <a:t>30</a:t>
            </a:r>
            <a:r>
              <a:rPr lang="zh-CN" altLang="en-US" dirty="0">
                <a:latin typeface="黑体" panose="02010609060101010101" pitchFamily="49" charset="-122"/>
              </a:rPr>
              <a:t>万元支持</a:t>
            </a:r>
            <a:r>
              <a:rPr lang="zh-CN" altLang="en-US" dirty="0" smtClean="0">
                <a:latin typeface="黑体" panose="02010609060101010101" pitchFamily="49" charset="-122"/>
              </a:rPr>
              <a:t>，俄方提供新型</a:t>
            </a:r>
            <a:r>
              <a:rPr lang="en-US" altLang="zh-CN" sz="2400" b="1" dirty="0" err="1">
                <a:solidFill>
                  <a:srgbClr val="002060"/>
                </a:solidFill>
                <a:latin typeface="黑体" panose="02010609060101010101" pitchFamily="49" charset="-122"/>
                <a:ea typeface="黑体" panose="02010609060101010101" pitchFamily="49" charset="-122"/>
              </a:rPr>
              <a:t>ZnS</a:t>
            </a:r>
            <a:r>
              <a:rPr lang="en-US" altLang="zh-CN" sz="2400" b="1" dirty="0">
                <a:solidFill>
                  <a:srgbClr val="002060"/>
                </a:solidFill>
                <a:latin typeface="黑体" panose="02010609060101010101" pitchFamily="49" charset="-122"/>
                <a:ea typeface="黑体" panose="02010609060101010101" pitchFamily="49" charset="-122"/>
              </a:rPr>
              <a:t>(Ag)+B</a:t>
            </a:r>
            <a:r>
              <a:rPr lang="en-US" altLang="zh-CN" sz="2400" b="1" baseline="-25000" dirty="0">
                <a:solidFill>
                  <a:srgbClr val="002060"/>
                </a:solidFill>
                <a:latin typeface="黑体" panose="02010609060101010101" pitchFamily="49" charset="-122"/>
                <a:ea typeface="黑体" panose="02010609060101010101" pitchFamily="49" charset="-122"/>
              </a:rPr>
              <a:t>2</a:t>
            </a:r>
            <a:r>
              <a:rPr lang="en-US" altLang="zh-CN" sz="2400" b="1" dirty="0">
                <a:solidFill>
                  <a:srgbClr val="002060"/>
                </a:solidFill>
                <a:latin typeface="黑体" panose="02010609060101010101" pitchFamily="49" charset="-122"/>
                <a:ea typeface="黑体" panose="02010609060101010101" pitchFamily="49" charset="-122"/>
              </a:rPr>
              <a:t>O</a:t>
            </a:r>
            <a:r>
              <a:rPr lang="en-US" altLang="zh-CN" sz="2400" b="1" baseline="-25000" dirty="0">
                <a:solidFill>
                  <a:srgbClr val="002060"/>
                </a:solidFill>
                <a:latin typeface="黑体" panose="02010609060101010101" pitchFamily="49" charset="-122"/>
                <a:ea typeface="黑体" panose="02010609060101010101" pitchFamily="49" charset="-122"/>
              </a:rPr>
              <a:t>3</a:t>
            </a:r>
            <a:r>
              <a:rPr lang="zh-CN" altLang="zh-CN" sz="2400" b="1" dirty="0">
                <a:solidFill>
                  <a:srgbClr val="002060"/>
                </a:solidFill>
                <a:latin typeface="黑体" panose="02010609060101010101" pitchFamily="49" charset="-122"/>
                <a:ea typeface="黑体" panose="02010609060101010101" pitchFamily="49" charset="-122"/>
              </a:rPr>
              <a:t>（天然</a:t>
            </a:r>
            <a:r>
              <a:rPr lang="en-US" altLang="zh-CN" sz="2400" b="1" dirty="0">
                <a:solidFill>
                  <a:srgbClr val="002060"/>
                </a:solidFill>
                <a:latin typeface="黑体" panose="02010609060101010101" pitchFamily="49" charset="-122"/>
                <a:ea typeface="黑体" panose="02010609060101010101" pitchFamily="49" charset="-122"/>
              </a:rPr>
              <a:t>B</a:t>
            </a:r>
            <a:r>
              <a:rPr lang="zh-CN" altLang="zh-CN" sz="2400" b="1" dirty="0">
                <a:solidFill>
                  <a:srgbClr val="002060"/>
                </a:solidFill>
                <a:latin typeface="黑体" panose="02010609060101010101" pitchFamily="49" charset="-122"/>
                <a:ea typeface="黑体" panose="02010609060101010101" pitchFamily="49" charset="-122"/>
              </a:rPr>
              <a:t>，含</a:t>
            </a:r>
            <a:r>
              <a:rPr lang="en-US" altLang="zh-CN" sz="2400" b="1" dirty="0">
                <a:solidFill>
                  <a:srgbClr val="002060"/>
                </a:solidFill>
                <a:latin typeface="黑体" panose="02010609060101010101" pitchFamily="49" charset="-122"/>
                <a:ea typeface="黑体" panose="02010609060101010101" pitchFamily="49" charset="-122"/>
              </a:rPr>
              <a:t>20%</a:t>
            </a:r>
            <a:r>
              <a:rPr lang="zh-CN" altLang="zh-CN" sz="2400" b="1" dirty="0">
                <a:solidFill>
                  <a:srgbClr val="002060"/>
                </a:solidFill>
                <a:latin typeface="黑体" panose="02010609060101010101" pitchFamily="49" charset="-122"/>
                <a:ea typeface="黑体" panose="02010609060101010101" pitchFamily="49" charset="-122"/>
              </a:rPr>
              <a:t>的</a:t>
            </a:r>
            <a:r>
              <a:rPr lang="en-US" altLang="zh-CN" sz="2400" b="1" baseline="30000" dirty="0">
                <a:solidFill>
                  <a:srgbClr val="002060"/>
                </a:solidFill>
                <a:latin typeface="黑体" panose="02010609060101010101" pitchFamily="49" charset="-122"/>
                <a:ea typeface="黑体" panose="02010609060101010101" pitchFamily="49" charset="-122"/>
              </a:rPr>
              <a:t>10</a:t>
            </a:r>
            <a:r>
              <a:rPr lang="en-US" altLang="zh-CN" sz="2400" b="1" dirty="0">
                <a:solidFill>
                  <a:srgbClr val="002060"/>
                </a:solidFill>
                <a:latin typeface="黑体" panose="02010609060101010101" pitchFamily="49" charset="-122"/>
                <a:ea typeface="黑体" panose="02010609060101010101" pitchFamily="49" charset="-122"/>
              </a:rPr>
              <a:t>B</a:t>
            </a:r>
            <a:r>
              <a:rPr lang="zh-CN" altLang="zh-CN" sz="2400" b="1" dirty="0">
                <a:solidFill>
                  <a:srgbClr val="002060"/>
                </a:solidFill>
                <a:latin typeface="黑体" panose="02010609060101010101" pitchFamily="49" charset="-122"/>
                <a:ea typeface="黑体" panose="02010609060101010101" pitchFamily="49" charset="-122"/>
              </a:rPr>
              <a:t>）</a:t>
            </a:r>
            <a:r>
              <a:rPr lang="zh-CN" altLang="en-US" sz="2400" b="1" dirty="0" smtClean="0">
                <a:solidFill>
                  <a:srgbClr val="002060"/>
                </a:solidFill>
                <a:latin typeface="黑体" panose="02010609060101010101" pitchFamily="49" charset="-122"/>
                <a:ea typeface="黑体" panose="02010609060101010101" pitchFamily="49" charset="-122"/>
              </a:rPr>
              <a:t>闪烁体</a:t>
            </a:r>
            <a:r>
              <a:rPr lang="zh-CN" altLang="en-US" dirty="0">
                <a:latin typeface="黑体" panose="02010609060101010101" pitchFamily="49" charset="-122"/>
              </a:rPr>
              <a:t>，</a:t>
            </a:r>
            <a:endParaRPr lang="en-US" altLang="zh-CN" sz="2400" b="1" dirty="0">
              <a:solidFill>
                <a:srgbClr val="002060"/>
              </a:solidFill>
              <a:latin typeface="黑体" panose="02010609060101010101" pitchFamily="49" charset="-122"/>
              <a:ea typeface="黑体" panose="02010609060101010101" pitchFamily="49" charset="-122"/>
            </a:endParaRPr>
          </a:p>
          <a:p>
            <a:pPr marL="0" indent="0">
              <a:buNone/>
            </a:pPr>
            <a:r>
              <a:rPr lang="zh-CN" altLang="en-US" sz="2400" b="1" dirty="0" smtClean="0">
                <a:solidFill>
                  <a:srgbClr val="002060"/>
                </a:solidFill>
                <a:latin typeface="黑体" panose="02010609060101010101" pitchFamily="49" charset="-122"/>
                <a:ea typeface="黑体" panose="02010609060101010101" pitchFamily="49" charset="-122"/>
              </a:rPr>
              <a:t>四川大学研制</a:t>
            </a:r>
            <a:r>
              <a:rPr lang="en-US" altLang="zh-CN" sz="2400" b="1" dirty="0" smtClean="0">
                <a:solidFill>
                  <a:srgbClr val="002060"/>
                </a:solidFill>
                <a:latin typeface="黑体" panose="02010609060101010101" pitchFamily="49" charset="-122"/>
                <a:ea typeface="黑体" panose="02010609060101010101" pitchFamily="49" charset="-122"/>
              </a:rPr>
              <a:t>FADC</a:t>
            </a:r>
            <a:r>
              <a:rPr lang="zh-CN" altLang="en-US" sz="2400" b="1" dirty="0" smtClean="0">
                <a:solidFill>
                  <a:srgbClr val="002060"/>
                </a:solidFill>
                <a:latin typeface="黑体" panose="02010609060101010101" pitchFamily="49" charset="-122"/>
                <a:ea typeface="黑体" panose="02010609060101010101" pitchFamily="49" charset="-122"/>
              </a:rPr>
              <a:t> </a:t>
            </a:r>
            <a:r>
              <a:rPr lang="en-US" altLang="zh-CN" sz="2400" b="1" dirty="0" smtClean="0">
                <a:solidFill>
                  <a:srgbClr val="002060"/>
                </a:solidFill>
                <a:latin typeface="黑体" panose="02010609060101010101" pitchFamily="49" charset="-122"/>
                <a:ea typeface="黑体" panose="02010609060101010101" pitchFamily="49" charset="-122"/>
              </a:rPr>
              <a:t>DAQ</a:t>
            </a:r>
            <a:r>
              <a:rPr lang="zh-CN" altLang="en-US" sz="2400" b="1" dirty="0" smtClean="0">
                <a:solidFill>
                  <a:srgbClr val="002060"/>
                </a:solidFill>
                <a:latin typeface="黑体" panose="02010609060101010101" pitchFamily="49" charset="-122"/>
                <a:ea typeface="黑体" panose="02010609060101010101" pitchFamily="49" charset="-122"/>
              </a:rPr>
              <a:t>系统，</a:t>
            </a:r>
            <a:r>
              <a:rPr lang="en-US" altLang="zh-CN" sz="2400" b="1" dirty="0" smtClean="0">
                <a:solidFill>
                  <a:srgbClr val="002060"/>
                </a:solidFill>
                <a:latin typeface="黑体" panose="02010609060101010101" pitchFamily="49" charset="-122"/>
                <a:ea typeface="黑体" panose="02010609060101010101" pitchFamily="49" charset="-122"/>
              </a:rPr>
              <a:t>2016</a:t>
            </a:r>
            <a:r>
              <a:rPr lang="zh-CN" altLang="en-US" sz="2400" b="1" dirty="0">
                <a:solidFill>
                  <a:srgbClr val="002060"/>
                </a:solidFill>
                <a:latin typeface="黑体" panose="02010609060101010101" pitchFamily="49" charset="-122"/>
                <a:ea typeface="黑体" panose="02010609060101010101" pitchFamily="49" charset="-122"/>
              </a:rPr>
              <a:t>年底</a:t>
            </a:r>
            <a:r>
              <a:rPr lang="en-US" altLang="zh-CN" sz="2400" b="1" dirty="0">
                <a:solidFill>
                  <a:srgbClr val="002060"/>
                </a:solidFill>
                <a:latin typeface="黑体" panose="02010609060101010101" pitchFamily="49" charset="-122"/>
                <a:ea typeface="黑体" panose="02010609060101010101" pitchFamily="49" charset="-122"/>
              </a:rPr>
              <a:t>-2017</a:t>
            </a:r>
            <a:r>
              <a:rPr lang="zh-CN" altLang="en-US" sz="2400" b="1" dirty="0">
                <a:solidFill>
                  <a:srgbClr val="002060"/>
                </a:solidFill>
                <a:latin typeface="黑体" panose="02010609060101010101" pitchFamily="49" charset="-122"/>
                <a:ea typeface="黑体" panose="02010609060101010101" pitchFamily="49" charset="-122"/>
              </a:rPr>
              <a:t>年</a:t>
            </a:r>
            <a:r>
              <a:rPr lang="en-US" altLang="zh-CN" sz="2400" b="1" dirty="0">
                <a:solidFill>
                  <a:srgbClr val="002060"/>
                </a:solidFill>
                <a:latin typeface="黑体" panose="02010609060101010101" pitchFamily="49" charset="-122"/>
                <a:ea typeface="黑体" panose="02010609060101010101" pitchFamily="49" charset="-122"/>
              </a:rPr>
              <a:t>2</a:t>
            </a:r>
            <a:r>
              <a:rPr lang="zh-CN" altLang="en-US" sz="2400" b="1" dirty="0">
                <a:solidFill>
                  <a:srgbClr val="002060"/>
                </a:solidFill>
                <a:latin typeface="黑体" panose="02010609060101010101" pitchFamily="49" charset="-122"/>
                <a:ea typeface="黑体" panose="02010609060101010101" pitchFamily="49" charset="-122"/>
              </a:rPr>
              <a:t>月在河北师范大学安装、测试</a:t>
            </a:r>
            <a:r>
              <a:rPr lang="en-US" altLang="zh-CN" sz="2400" b="1" dirty="0">
                <a:solidFill>
                  <a:srgbClr val="002060"/>
                </a:solidFill>
                <a:latin typeface="黑体" panose="02010609060101010101" pitchFamily="49" charset="-122"/>
                <a:ea typeface="黑体" panose="02010609060101010101" pitchFamily="49" charset="-122"/>
              </a:rPr>
              <a:t>16</a:t>
            </a:r>
            <a:r>
              <a:rPr lang="zh-CN" altLang="en-US" sz="2400" b="1" dirty="0" smtClean="0">
                <a:solidFill>
                  <a:srgbClr val="002060"/>
                </a:solidFill>
                <a:latin typeface="黑体" panose="02010609060101010101" pitchFamily="49" charset="-122"/>
                <a:ea typeface="黑体" panose="02010609060101010101" pitchFamily="49" charset="-122"/>
              </a:rPr>
              <a:t>台热中子探测器，</a:t>
            </a:r>
            <a:r>
              <a:rPr lang="en-US" altLang="zh-CN" dirty="0">
                <a:latin typeface="黑体" panose="02010609060101010101" pitchFamily="49" charset="-122"/>
              </a:rPr>
              <a:t>2017</a:t>
            </a:r>
            <a:r>
              <a:rPr lang="zh-CN" altLang="en-US" dirty="0">
                <a:latin typeface="黑体" panose="02010609060101010101" pitchFamily="49" charset="-122"/>
              </a:rPr>
              <a:t>年</a:t>
            </a:r>
            <a:r>
              <a:rPr lang="en-US" altLang="zh-CN" dirty="0">
                <a:latin typeface="黑体" panose="02010609060101010101" pitchFamily="49" charset="-122"/>
              </a:rPr>
              <a:t>3</a:t>
            </a:r>
            <a:r>
              <a:rPr lang="zh-CN" altLang="en-US" dirty="0">
                <a:latin typeface="黑体" panose="02010609060101010101" pitchFamily="49" charset="-122"/>
              </a:rPr>
              <a:t>月</a:t>
            </a:r>
            <a:r>
              <a:rPr lang="en-US" altLang="zh-CN" dirty="0">
                <a:latin typeface="黑体" panose="02010609060101010101" pitchFamily="49" charset="-122"/>
              </a:rPr>
              <a:t>PRISMA-LHAASO-16</a:t>
            </a:r>
            <a:r>
              <a:rPr lang="zh-CN" altLang="en-US" dirty="0">
                <a:latin typeface="黑体" panose="02010609060101010101" pitchFamily="49" charset="-122"/>
              </a:rPr>
              <a:t>在西藏大学新教学楼顶开始运行，正在进行调试</a:t>
            </a:r>
            <a:r>
              <a:rPr lang="zh-CN" altLang="en-US" dirty="0" smtClean="0">
                <a:latin typeface="黑体" panose="02010609060101010101" pitchFamily="49" charset="-122"/>
              </a:rPr>
              <a:t>。</a:t>
            </a:r>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pic>
        <p:nvPicPr>
          <p:cNvPr id="6" name="图片 1"/>
          <p:cNvPicPr>
            <a:picLocks noChangeAspect="1"/>
          </p:cNvPicPr>
          <p:nvPr/>
        </p:nvPicPr>
        <p:blipFill>
          <a:blip r:embed="rId1" cstate="print">
            <a:extLst>
              <a:ext uri="{28A0092B-C50C-407E-A947-70E740481C1C}">
                <a14:useLocalDpi xmlns:a14="http://schemas.microsoft.com/office/drawing/2010/main" val="0"/>
              </a:ext>
            </a:extLst>
          </a:blip>
          <a:srcRect t="-11600" b="-8800"/>
          <a:stretch>
            <a:fillRect/>
          </a:stretch>
        </p:blipFill>
        <p:spPr bwMode="auto">
          <a:xfrm>
            <a:off x="767408" y="3353714"/>
            <a:ext cx="4716016" cy="319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p:cNvPicPr>
          <p:nvPr/>
        </p:nvPicPr>
        <p:blipFill>
          <a:blip r:embed="rId2"/>
          <a:stretch>
            <a:fillRect/>
          </a:stretch>
        </p:blipFill>
        <p:spPr>
          <a:xfrm>
            <a:off x="5751848" y="2966828"/>
            <a:ext cx="5040560" cy="378042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11824" y="541971"/>
            <a:ext cx="2828280" cy="576064"/>
          </a:xfrm>
        </p:spPr>
        <p:txBody>
          <a:bodyPr>
            <a:noAutofit/>
          </a:bodyPr>
          <a:lstStyle/>
          <a:p>
            <a:pPr marL="0" indent="0">
              <a:lnSpc>
                <a:spcPct val="150000"/>
              </a:lnSpc>
              <a:buNone/>
            </a:pPr>
            <a:r>
              <a:rPr lang="zh-CN" altLang="en-US" sz="2400" b="1" dirty="0">
                <a:solidFill>
                  <a:srgbClr val="002060"/>
                </a:solidFill>
                <a:latin typeface="黑体" panose="02010609060101010101" pitchFamily="49" charset="-122"/>
                <a:ea typeface="黑体" panose="02010609060101010101" pitchFamily="49" charset="-122"/>
              </a:rPr>
              <a:t>一</a:t>
            </a:r>
            <a:r>
              <a:rPr lang="zh-CN" altLang="en-US" sz="2400" b="1" dirty="0" smtClean="0">
                <a:solidFill>
                  <a:srgbClr val="002060"/>
                </a:solidFill>
                <a:latin typeface="黑体" panose="02010609060101010101" pitchFamily="49" charset="-122"/>
                <a:ea typeface="黑体" panose="02010609060101010101" pitchFamily="49" charset="-122"/>
              </a:rPr>
              <a:t>个大</a:t>
            </a:r>
            <a:r>
              <a:rPr lang="zh-CN" altLang="en-US" sz="2400" b="1" dirty="0">
                <a:solidFill>
                  <a:srgbClr val="002060"/>
                </a:solidFill>
                <a:latin typeface="黑体" panose="02010609060101010101" pitchFamily="49" charset="-122"/>
                <a:ea typeface="黑体" panose="02010609060101010101" pitchFamily="49" charset="-122"/>
              </a:rPr>
              <a:t>事例</a:t>
            </a:r>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pic>
        <p:nvPicPr>
          <p:cNvPr id="2" name="图片 1"/>
          <p:cNvPicPr>
            <a:picLocks noChangeAspect="1"/>
          </p:cNvPicPr>
          <p:nvPr/>
        </p:nvPicPr>
        <p:blipFill>
          <a:blip r:embed="rId1"/>
          <a:stretch>
            <a:fillRect/>
          </a:stretch>
        </p:blipFill>
        <p:spPr>
          <a:xfrm>
            <a:off x="1127448" y="1314500"/>
            <a:ext cx="4536504" cy="2847205"/>
          </a:xfrm>
          <a:prstGeom prst="rect">
            <a:avLst/>
          </a:prstGeom>
        </p:spPr>
      </p:pic>
      <p:pic>
        <p:nvPicPr>
          <p:cNvPr id="5" name="图片 4"/>
          <p:cNvPicPr>
            <a:picLocks noChangeAspect="1"/>
          </p:cNvPicPr>
          <p:nvPr/>
        </p:nvPicPr>
        <p:blipFill>
          <a:blip r:embed="rId2"/>
          <a:stretch>
            <a:fillRect/>
          </a:stretch>
        </p:blipFill>
        <p:spPr>
          <a:xfrm>
            <a:off x="6312024" y="1268760"/>
            <a:ext cx="4397261" cy="2841923"/>
          </a:xfrm>
          <a:prstGeom prst="rect">
            <a:avLst/>
          </a:prstGeom>
        </p:spPr>
      </p:pic>
      <p:pic>
        <p:nvPicPr>
          <p:cNvPr id="8" name="图片 7"/>
          <p:cNvPicPr>
            <a:picLocks noChangeAspect="1"/>
          </p:cNvPicPr>
          <p:nvPr/>
        </p:nvPicPr>
        <p:blipFill>
          <a:blip r:embed="rId3"/>
          <a:stretch>
            <a:fillRect/>
          </a:stretch>
        </p:blipFill>
        <p:spPr>
          <a:xfrm>
            <a:off x="4079776" y="4210360"/>
            <a:ext cx="4043364" cy="2627176"/>
          </a:xfrm>
          <a:prstGeom prst="rect">
            <a:avLst/>
          </a:prstGeom>
        </p:spPr>
      </p:pic>
      <p:sp>
        <p:nvSpPr>
          <p:cNvPr id="9" name="文本框 8"/>
          <p:cNvSpPr txBox="1"/>
          <p:nvPr/>
        </p:nvSpPr>
        <p:spPr>
          <a:xfrm>
            <a:off x="2783632" y="1052736"/>
            <a:ext cx="1008112" cy="369332"/>
          </a:xfrm>
          <a:prstGeom prst="rect">
            <a:avLst/>
          </a:prstGeom>
          <a:noFill/>
        </p:spPr>
        <p:txBody>
          <a:bodyPr wrap="square" rtlCol="0">
            <a:spAutoFit/>
          </a:bodyPr>
          <a:lstStyle/>
          <a:p>
            <a:r>
              <a:rPr lang="en-US" altLang="zh-CN" dirty="0" smtClean="0"/>
              <a:t>d8</a:t>
            </a:r>
            <a:endParaRPr lang="zh-CN" altLang="en-US" dirty="0"/>
          </a:p>
        </p:txBody>
      </p:sp>
      <p:sp>
        <p:nvSpPr>
          <p:cNvPr id="10" name="文本框 9"/>
          <p:cNvSpPr txBox="1"/>
          <p:nvPr/>
        </p:nvSpPr>
        <p:spPr>
          <a:xfrm>
            <a:off x="8328248" y="873605"/>
            <a:ext cx="1008112" cy="369332"/>
          </a:xfrm>
          <a:prstGeom prst="rect">
            <a:avLst/>
          </a:prstGeom>
          <a:noFill/>
        </p:spPr>
        <p:txBody>
          <a:bodyPr wrap="square" rtlCol="0">
            <a:spAutoFit/>
          </a:bodyPr>
          <a:lstStyle/>
          <a:p>
            <a:r>
              <a:rPr lang="en-US" altLang="zh-CN" dirty="0" smtClean="0"/>
              <a:t>d5</a:t>
            </a:r>
            <a:endParaRPr lang="zh-CN" altLang="en-US" dirty="0"/>
          </a:p>
        </p:txBody>
      </p:sp>
      <p:sp>
        <p:nvSpPr>
          <p:cNvPr id="11" name="文本框 10"/>
          <p:cNvSpPr txBox="1"/>
          <p:nvPr/>
        </p:nvSpPr>
        <p:spPr>
          <a:xfrm>
            <a:off x="5807968" y="3926017"/>
            <a:ext cx="1224136" cy="369332"/>
          </a:xfrm>
          <a:prstGeom prst="rect">
            <a:avLst/>
          </a:prstGeom>
          <a:noFill/>
        </p:spPr>
        <p:txBody>
          <a:bodyPr wrap="square" rtlCol="0">
            <a:spAutoFit/>
          </a:bodyPr>
          <a:lstStyle/>
          <a:p>
            <a:r>
              <a:rPr lang="en-US" altLang="zh-CN" dirty="0" smtClean="0"/>
              <a:t>neutrons</a:t>
            </a:r>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rmAutofit/>
          </a:bodyPr>
          <a:lstStyle/>
          <a:p>
            <a:pPr>
              <a:lnSpc>
                <a:spcPct val="150000"/>
              </a:lnSpc>
              <a:spcBef>
                <a:spcPct val="20000"/>
              </a:spcBef>
            </a:pPr>
            <a:r>
              <a:rPr lang="zh-CN" altLang="en-US" sz="2800" b="1" dirty="0" smtClean="0">
                <a:solidFill>
                  <a:srgbClr val="002060"/>
                </a:solidFill>
                <a:latin typeface="黑体" panose="02010609060101010101" pitchFamily="49" charset="-122"/>
                <a:ea typeface="黑体" panose="02010609060101010101" pitchFamily="49" charset="-122"/>
                <a:cs typeface="+mn-cs"/>
              </a:rPr>
              <a:t>打拿级</a:t>
            </a:r>
            <a:r>
              <a:rPr lang="en-US" altLang="zh-CN" sz="2800" b="1" dirty="0" smtClean="0">
                <a:solidFill>
                  <a:srgbClr val="002060"/>
                </a:solidFill>
                <a:latin typeface="黑体" panose="02010609060101010101" pitchFamily="49" charset="-122"/>
                <a:ea typeface="黑体" panose="02010609060101010101" pitchFamily="49" charset="-122"/>
                <a:cs typeface="+mn-cs"/>
              </a:rPr>
              <a:t>d8</a:t>
            </a:r>
            <a:r>
              <a:rPr lang="zh-CN" altLang="en-US" sz="2800" b="1" dirty="0" smtClean="0">
                <a:solidFill>
                  <a:srgbClr val="002060"/>
                </a:solidFill>
                <a:latin typeface="黑体" panose="02010609060101010101" pitchFamily="49" charset="-122"/>
                <a:ea typeface="黑体" panose="02010609060101010101" pitchFamily="49" charset="-122"/>
                <a:cs typeface="+mn-cs"/>
              </a:rPr>
              <a:t>和</a:t>
            </a:r>
            <a:r>
              <a:rPr lang="en-US" altLang="zh-CN" sz="2800" b="1" dirty="0" smtClean="0">
                <a:solidFill>
                  <a:srgbClr val="002060"/>
                </a:solidFill>
                <a:latin typeface="黑体" panose="02010609060101010101" pitchFamily="49" charset="-122"/>
                <a:ea typeface="黑体" panose="02010609060101010101" pitchFamily="49" charset="-122"/>
                <a:cs typeface="+mn-cs"/>
              </a:rPr>
              <a:t>d5</a:t>
            </a:r>
            <a:r>
              <a:rPr lang="zh-CN" altLang="en-US" sz="2800" b="1" dirty="0" smtClean="0">
                <a:solidFill>
                  <a:srgbClr val="002060"/>
                </a:solidFill>
                <a:latin typeface="黑体" panose="02010609060101010101" pitchFamily="49" charset="-122"/>
                <a:ea typeface="黑体" panose="02010609060101010101" pitchFamily="49" charset="-122"/>
                <a:cs typeface="+mn-cs"/>
              </a:rPr>
              <a:t>的线性相关</a:t>
            </a:r>
            <a:endParaRPr lang="zh-CN" altLang="en-US" sz="2800" b="1" dirty="0">
              <a:solidFill>
                <a:srgbClr val="002060"/>
              </a:solidFill>
              <a:latin typeface="黑体" panose="02010609060101010101" pitchFamily="49" charset="-122"/>
              <a:ea typeface="黑体" panose="02010609060101010101" pitchFamily="49" charset="-122"/>
              <a:cs typeface="+mn-cs"/>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pic>
        <p:nvPicPr>
          <p:cNvPr id="7" name="图片 6"/>
          <p:cNvPicPr>
            <a:picLocks noChangeAspect="1"/>
          </p:cNvPicPr>
          <p:nvPr/>
        </p:nvPicPr>
        <p:blipFill rotWithShape="1">
          <a:blip r:embed="rId1"/>
          <a:srcRect l="4724" b="4400"/>
          <a:stretch>
            <a:fillRect/>
          </a:stretch>
        </p:blipFill>
        <p:spPr>
          <a:xfrm>
            <a:off x="2711624" y="1556791"/>
            <a:ext cx="6480770" cy="4877125"/>
          </a:xfrm>
          <a:prstGeom prst="rect">
            <a:avLst/>
          </a:prstGeom>
        </p:spPr>
      </p:pic>
      <p:sp>
        <p:nvSpPr>
          <p:cNvPr id="2" name="文本框 1"/>
          <p:cNvSpPr txBox="1"/>
          <p:nvPr/>
        </p:nvSpPr>
        <p:spPr>
          <a:xfrm>
            <a:off x="7248128" y="2492896"/>
            <a:ext cx="2376264" cy="369332"/>
          </a:xfrm>
          <a:prstGeom prst="rect">
            <a:avLst/>
          </a:prstGeom>
          <a:noFill/>
        </p:spPr>
        <p:txBody>
          <a:bodyPr wrap="square" rtlCol="0">
            <a:spAutoFit/>
          </a:bodyPr>
          <a:lstStyle/>
          <a:p>
            <a:r>
              <a:rPr lang="en-US" altLang="zh-CN" dirty="0" smtClean="0"/>
              <a:t>d8</a:t>
            </a:r>
            <a:r>
              <a:rPr lang="zh-CN" altLang="en-US" dirty="0" smtClean="0"/>
              <a:t>的饱和</a:t>
            </a:r>
            <a:endParaRPr lang="zh-CN" altLang="en-US" dirty="0"/>
          </a:p>
        </p:txBody>
      </p:sp>
      <p:cxnSp>
        <p:nvCxnSpPr>
          <p:cNvPr id="5" name="直接箭头连接符 4"/>
          <p:cNvCxnSpPr/>
          <p:nvPr/>
        </p:nvCxnSpPr>
        <p:spPr>
          <a:xfrm>
            <a:off x="8040216" y="2852936"/>
            <a:ext cx="216024"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zh-CN" altLang="en-US" dirty="0" smtClean="0"/>
              <a:t>、下一步工作</a:t>
            </a:r>
            <a:endParaRPr lang="zh-CN" altLang="en-US" dirty="0"/>
          </a:p>
        </p:txBody>
      </p:sp>
      <p:sp>
        <p:nvSpPr>
          <p:cNvPr id="3" name="内容占位符 2"/>
          <p:cNvSpPr>
            <a:spLocks noGrp="1"/>
          </p:cNvSpPr>
          <p:nvPr>
            <p:ph idx="1"/>
          </p:nvPr>
        </p:nvSpPr>
        <p:spPr>
          <a:xfrm>
            <a:off x="767408" y="1988840"/>
            <a:ext cx="10297144" cy="3456384"/>
          </a:xfrm>
        </p:spPr>
        <p:txBody>
          <a:bodyPr>
            <a:noAutofit/>
          </a:bodyPr>
          <a:lstStyle/>
          <a:p>
            <a:pPr marL="0" indent="0">
              <a:buNone/>
            </a:pPr>
            <a:r>
              <a:rPr lang="zh-CN" altLang="en-US" dirty="0">
                <a:latin typeface="黑体" panose="02010609060101010101" pitchFamily="49" charset="-122"/>
              </a:rPr>
              <a:t>西藏大学追加投入</a:t>
            </a:r>
            <a:r>
              <a:rPr lang="en-US" altLang="zh-CN" dirty="0">
                <a:latin typeface="黑体" panose="02010609060101010101" pitchFamily="49" charset="-122"/>
              </a:rPr>
              <a:t>100</a:t>
            </a:r>
            <a:r>
              <a:rPr lang="zh-CN" altLang="en-US" dirty="0">
                <a:latin typeface="黑体" panose="02010609060101010101" pitchFamily="49" charset="-122"/>
              </a:rPr>
              <a:t>万元经费，建造新的热中子探测器，</a:t>
            </a:r>
            <a:r>
              <a:rPr lang="zh-CN" altLang="en-US" dirty="0">
                <a:solidFill>
                  <a:srgbClr val="FF0000"/>
                </a:solidFill>
                <a:latin typeface="黑体" panose="02010609060101010101" pitchFamily="49" charset="-122"/>
              </a:rPr>
              <a:t>使阵列规模</a:t>
            </a:r>
            <a:r>
              <a:rPr lang="zh-CN" altLang="en-US" dirty="0" smtClean="0">
                <a:solidFill>
                  <a:srgbClr val="FF0000"/>
                </a:solidFill>
                <a:latin typeface="黑体" panose="02010609060101010101" pitchFamily="49" charset="-122"/>
              </a:rPr>
              <a:t>达到 </a:t>
            </a:r>
            <a:r>
              <a:rPr lang="en-US" altLang="zh-CN" dirty="0" smtClean="0">
                <a:solidFill>
                  <a:srgbClr val="FF0000"/>
                </a:solidFill>
                <a:latin typeface="黑体" panose="02010609060101010101" pitchFamily="49" charset="-122"/>
              </a:rPr>
              <a:t>3</a:t>
            </a:r>
            <a:r>
              <a:rPr lang="zh-CN" altLang="en-US" dirty="0">
                <a:solidFill>
                  <a:srgbClr val="FF0000"/>
                </a:solidFill>
                <a:latin typeface="黑体" panose="02010609060101010101" pitchFamily="49" charset="-122"/>
              </a:rPr>
              <a:t>个</a:t>
            </a:r>
            <a:r>
              <a:rPr lang="en-US" altLang="zh-CN" dirty="0">
                <a:solidFill>
                  <a:srgbClr val="FF0000"/>
                </a:solidFill>
                <a:latin typeface="黑体" panose="02010609060101010101" pitchFamily="49" charset="-122"/>
              </a:rPr>
              <a:t>cluster</a:t>
            </a:r>
            <a:r>
              <a:rPr lang="zh-CN" altLang="en-US" dirty="0">
                <a:solidFill>
                  <a:srgbClr val="FF0000"/>
                </a:solidFill>
                <a:latin typeface="黑体" panose="02010609060101010101" pitchFamily="49" charset="-122"/>
              </a:rPr>
              <a:t>共</a:t>
            </a:r>
            <a:r>
              <a:rPr lang="en-US" altLang="zh-CN" dirty="0">
                <a:solidFill>
                  <a:srgbClr val="FF0000"/>
                </a:solidFill>
                <a:latin typeface="黑体" panose="02010609060101010101" pitchFamily="49" charset="-122"/>
              </a:rPr>
              <a:t>48</a:t>
            </a:r>
            <a:r>
              <a:rPr lang="zh-CN" altLang="en-US" dirty="0">
                <a:solidFill>
                  <a:srgbClr val="FF0000"/>
                </a:solidFill>
                <a:latin typeface="黑体" panose="02010609060101010101" pitchFamily="49" charset="-122"/>
              </a:rPr>
              <a:t>台探测器</a:t>
            </a:r>
            <a:r>
              <a:rPr lang="zh-CN" altLang="en-US" dirty="0">
                <a:latin typeface="黑体" panose="02010609060101010101" pitchFamily="49" charset="-122"/>
              </a:rPr>
              <a:t>。目前正在采购材料设备，</a:t>
            </a:r>
            <a:r>
              <a:rPr lang="zh-CN" altLang="en-US" dirty="0">
                <a:solidFill>
                  <a:srgbClr val="FF0000"/>
                </a:solidFill>
                <a:latin typeface="黑体" panose="02010609060101010101" pitchFamily="49" charset="-122"/>
              </a:rPr>
              <a:t>条件具备时将安装到</a:t>
            </a:r>
            <a:r>
              <a:rPr lang="en-US" altLang="zh-CN" dirty="0">
                <a:solidFill>
                  <a:srgbClr val="FF0000"/>
                </a:solidFill>
                <a:latin typeface="黑体" panose="02010609060101010101" pitchFamily="49" charset="-122"/>
              </a:rPr>
              <a:t>LHAASO</a:t>
            </a:r>
            <a:r>
              <a:rPr lang="zh-CN" altLang="en-US" dirty="0">
                <a:solidFill>
                  <a:srgbClr val="FF0000"/>
                </a:solidFill>
                <a:latin typeface="黑体" panose="02010609060101010101" pitchFamily="49" charset="-122"/>
              </a:rPr>
              <a:t>，</a:t>
            </a:r>
            <a:r>
              <a:rPr lang="zh-CN" altLang="en-US" dirty="0">
                <a:latin typeface="黑体" panose="02010609060101010101" pitchFamily="49" charset="-122"/>
              </a:rPr>
              <a:t>将给出这一新型宇宙线广延大气簇射热中子探测阵列在膝区以下的分成份能谱观测结果，为未来加入</a:t>
            </a:r>
            <a:r>
              <a:rPr lang="en-US" altLang="zh-CN" dirty="0">
                <a:latin typeface="黑体" panose="02010609060101010101" pitchFamily="49" charset="-122"/>
              </a:rPr>
              <a:t>LHAASO</a:t>
            </a:r>
            <a:r>
              <a:rPr lang="zh-CN" altLang="en-US" dirty="0">
                <a:latin typeface="黑体" panose="02010609060101010101" pitchFamily="49" charset="-122"/>
              </a:rPr>
              <a:t>的大规模阵列做好准备工作</a:t>
            </a:r>
            <a:r>
              <a:rPr lang="zh-CN" altLang="en-US" dirty="0" smtClean="0">
                <a:latin typeface="黑体" panose="02010609060101010101" pitchFamily="49" charset="-122"/>
              </a:rPr>
              <a:t>。</a:t>
            </a:r>
            <a:endParaRPr lang="en-US" altLang="zh-CN" dirty="0" smtClean="0">
              <a:latin typeface="黑体" panose="02010609060101010101" pitchFamily="49" charset="-122"/>
            </a:endParaRPr>
          </a:p>
        </p:txBody>
      </p:sp>
      <p:sp>
        <p:nvSpPr>
          <p:cNvPr id="4" name="灯片编号占位符 3"/>
          <p:cNvSpPr>
            <a:spLocks noGrp="1"/>
          </p:cNvSpPr>
          <p:nvPr>
            <p:ph type="sldNum" sz="quarter" idx="12"/>
          </p:nvPr>
        </p:nvSpPr>
        <p:spPr/>
        <p:txBody>
          <a:bodyPr/>
          <a:lstStyle/>
          <a:p>
            <a:pPr>
              <a:defRPr/>
            </a:pPr>
            <a:fld id="{EE718956-2D72-4DEF-A1EC-D7F8C6ED6A5E}" type="slidenum">
              <a:rPr lang="zh-CN" altLang="en-US" smtClean="0">
                <a:solidFill>
                  <a:prstClr val="black">
                    <a:tint val="75000"/>
                  </a:prstClr>
                </a:solidFill>
              </a:rPr>
            </a:fld>
            <a:endParaRPr lang="zh-CN" alt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6</a:t>
            </a:r>
            <a:r>
              <a:rPr lang="zh-CN" altLang="en-US" dirty="0" smtClean="0"/>
              <a:t>、总结</a:t>
            </a:r>
            <a:endParaRPr lang="zh-CN" altLang="en-US" dirty="0"/>
          </a:p>
        </p:txBody>
      </p:sp>
      <p:sp>
        <p:nvSpPr>
          <p:cNvPr id="4" name="内容占位符 3"/>
          <p:cNvSpPr>
            <a:spLocks noGrp="1"/>
          </p:cNvSpPr>
          <p:nvPr>
            <p:ph idx="1"/>
          </p:nvPr>
        </p:nvSpPr>
        <p:spPr>
          <a:xfrm>
            <a:off x="591344" y="1399630"/>
            <a:ext cx="10972800" cy="4525963"/>
          </a:xfrm>
        </p:spPr>
        <p:txBody>
          <a:bodyPr>
            <a:normAutofit lnSpcReduction="10000"/>
          </a:bodyPr>
          <a:lstStyle/>
          <a:p>
            <a:r>
              <a:rPr lang="zh-CN" altLang="en-US" dirty="0" smtClean="0"/>
              <a:t>新型</a:t>
            </a:r>
            <a:r>
              <a:rPr lang="en-US" altLang="zh-CN" dirty="0" smtClean="0"/>
              <a:t>EAS</a:t>
            </a:r>
            <a:r>
              <a:rPr lang="zh-CN" altLang="en-US" dirty="0" smtClean="0"/>
              <a:t>热中子探测阵列可加强</a:t>
            </a:r>
            <a:r>
              <a:rPr lang="en-US" altLang="zh-CN" dirty="0" smtClean="0"/>
              <a:t>LHAASO</a:t>
            </a:r>
            <a:r>
              <a:rPr lang="zh-CN" altLang="en-US" dirty="0" smtClean="0">
                <a:solidFill>
                  <a:srgbClr val="FF0000"/>
                </a:solidFill>
              </a:rPr>
              <a:t>原初宇宙线成份的区分能力</a:t>
            </a:r>
            <a:r>
              <a:rPr lang="zh-CN" altLang="en-US" dirty="0" smtClean="0"/>
              <a:t>，从而提高宇宙线分成份能谱测量精度，最终达到破解膝区成因的目的。 </a:t>
            </a:r>
            <a:endParaRPr lang="en-US" altLang="zh-CN" dirty="0" smtClean="0"/>
          </a:p>
          <a:p>
            <a:r>
              <a:rPr lang="en-US" altLang="zh-CN" dirty="0" smtClean="0"/>
              <a:t>EAS</a:t>
            </a:r>
            <a:r>
              <a:rPr lang="zh-CN" altLang="en-US" dirty="0" smtClean="0"/>
              <a:t>热中子探测阵列</a:t>
            </a:r>
            <a:r>
              <a:rPr lang="zh-CN" altLang="zh-CN" dirty="0" smtClean="0"/>
              <a:t>还可以用于</a:t>
            </a:r>
            <a:r>
              <a:rPr lang="zh-CN" altLang="zh-CN" dirty="0" smtClean="0">
                <a:solidFill>
                  <a:srgbClr val="FF0000"/>
                </a:solidFill>
              </a:rPr>
              <a:t>其他宇宙线相关的物理研究</a:t>
            </a:r>
            <a:r>
              <a:rPr lang="zh-CN" altLang="zh-CN" dirty="0" smtClean="0"/>
              <a:t>，包括：</a:t>
            </a:r>
            <a:r>
              <a:rPr lang="zh-CN" altLang="en-US" dirty="0" smtClean="0"/>
              <a:t>大气物理</a:t>
            </a:r>
            <a:r>
              <a:rPr lang="zh-CN" altLang="zh-CN" dirty="0" smtClean="0"/>
              <a:t>、地球物理</a:t>
            </a:r>
            <a:r>
              <a:rPr lang="zh-CN" altLang="en-US" dirty="0" smtClean="0"/>
              <a:t>、</a:t>
            </a:r>
            <a:r>
              <a:rPr lang="zh-CN" altLang="zh-CN" dirty="0" smtClean="0"/>
              <a:t>太阳物理</a:t>
            </a:r>
            <a:r>
              <a:rPr lang="zh-CN" altLang="en-US" dirty="0" smtClean="0"/>
              <a:t>等</a:t>
            </a:r>
            <a:r>
              <a:rPr lang="zh-CN" altLang="zh-CN" dirty="0" smtClean="0"/>
              <a:t>。</a:t>
            </a:r>
            <a:endParaRPr lang="en-US" altLang="zh-CN" dirty="0" smtClean="0"/>
          </a:p>
          <a:p>
            <a:r>
              <a:rPr lang="zh-CN" altLang="en-US" dirty="0" smtClean="0"/>
              <a:t>这个热中子探测技术还</a:t>
            </a:r>
            <a:r>
              <a:rPr lang="zh-CN" altLang="zh-CN" dirty="0" smtClean="0"/>
              <a:t>可以应用于核辐射探测</a:t>
            </a:r>
            <a:r>
              <a:rPr lang="zh-CN" altLang="en-US" dirty="0" smtClean="0"/>
              <a:t>领域，比如</a:t>
            </a:r>
            <a:r>
              <a:rPr lang="zh-CN" altLang="zh-CN" dirty="0" smtClean="0">
                <a:solidFill>
                  <a:srgbClr val="FF0000"/>
                </a:solidFill>
              </a:rPr>
              <a:t>中国散裂中子源</a:t>
            </a:r>
            <a:r>
              <a:rPr lang="zh-CN" altLang="zh-CN" dirty="0" smtClean="0"/>
              <a:t>的高通量粉末衍射仪的主探测器采用的就是位置灵敏热中子探测器</a:t>
            </a:r>
            <a:r>
              <a:rPr lang="zh-CN" altLang="en-US" dirty="0" smtClean="0"/>
              <a:t>，</a:t>
            </a:r>
            <a:r>
              <a:rPr lang="zh-CN" altLang="zh-CN" dirty="0" smtClean="0"/>
              <a:t>对于研究开发大面积、高性价比的热中子探测器有着同样强烈的愿望。</a:t>
            </a:r>
            <a:endParaRPr lang="en-US" altLang="zh-CN" dirty="0" smtClean="0"/>
          </a:p>
          <a:p>
            <a:r>
              <a:rPr lang="zh-CN" altLang="en-US" dirty="0" smtClean="0">
                <a:latin typeface="黑体" panose="02010609060101010101" pitchFamily="49" charset="-122"/>
              </a:rPr>
              <a:t>我们将进一步</a:t>
            </a:r>
            <a:r>
              <a:rPr lang="zh-CN" altLang="en-US" dirty="0">
                <a:latin typeface="黑体" panose="02010609060101010101" pitchFamily="49" charset="-122"/>
              </a:rPr>
              <a:t>扩大队伍，加大基金申请力度</a:t>
            </a:r>
            <a:r>
              <a:rPr lang="zh-CN" altLang="en-US" dirty="0" smtClean="0">
                <a:latin typeface="黑体" panose="02010609060101010101" pitchFamily="49" charset="-122"/>
              </a:rPr>
              <a:t>，</a:t>
            </a:r>
            <a:r>
              <a:rPr lang="zh-CN" altLang="en-US" dirty="0">
                <a:latin typeface="黑体" panose="02010609060101010101" pitchFamily="49" charset="-122"/>
              </a:rPr>
              <a:t>争取</a:t>
            </a:r>
            <a:r>
              <a:rPr lang="zh-CN" altLang="en-US" dirty="0" smtClean="0">
                <a:latin typeface="黑体" panose="02010609060101010101" pitchFamily="49" charset="-122"/>
              </a:rPr>
              <a:t>得到</a:t>
            </a:r>
            <a:r>
              <a:rPr lang="zh-CN" altLang="en-US" dirty="0">
                <a:latin typeface="黑体" panose="02010609060101010101" pitchFamily="49" charset="-122"/>
              </a:rPr>
              <a:t>更多</a:t>
            </a:r>
            <a:r>
              <a:rPr lang="zh-CN" altLang="en-US" dirty="0" smtClean="0">
                <a:latin typeface="黑体" panose="02010609060101010101" pitchFamily="49" charset="-122"/>
              </a:rPr>
              <a:t>的支持。</a:t>
            </a:r>
            <a:endParaRPr lang="zh-CN" altLang="zh-CN" dirty="0" smtClean="0"/>
          </a:p>
          <a:p>
            <a:endParaRPr lang="zh-CN" altLang="en-US" dirty="0"/>
          </a:p>
        </p:txBody>
      </p:sp>
      <p:sp>
        <p:nvSpPr>
          <p:cNvPr id="2" name="灯片编号占位符 1"/>
          <p:cNvSpPr>
            <a:spLocks noGrp="1"/>
          </p:cNvSpPr>
          <p:nvPr>
            <p:ph type="sldNum" sz="quarter" idx="12"/>
          </p:nvPr>
        </p:nvSpPr>
        <p:spPr/>
        <p:txBody>
          <a:bodyPr/>
          <a:lstStyle/>
          <a:p>
            <a:pPr>
              <a:defRPr/>
            </a:pPr>
            <a:fld id="{CA282283-E96D-44DD-850C-CC78E3F5ECDC}" type="slidenum">
              <a:rPr lang="zh-CN" altLang="en-US" smtClean="0">
                <a:solidFill>
                  <a:prstClr val="black">
                    <a:tint val="75000"/>
                  </a:prstClr>
                </a:solidFill>
              </a:rPr>
            </a:fld>
            <a:endParaRPr lang="zh-CN" altLang="en-US">
              <a:solidFill>
                <a:prstClr val="black">
                  <a:tint val="75000"/>
                </a:prstClr>
              </a:solidFill>
            </a:endParaRPr>
          </a:p>
        </p:txBody>
      </p:sp>
      <p:sp>
        <p:nvSpPr>
          <p:cNvPr id="5" name="TextBox 4"/>
          <p:cNvSpPr txBox="1"/>
          <p:nvPr/>
        </p:nvSpPr>
        <p:spPr>
          <a:xfrm>
            <a:off x="7536160" y="5589241"/>
            <a:ext cx="2232248" cy="1015663"/>
          </a:xfrm>
          <a:prstGeom prst="rect">
            <a:avLst/>
          </a:prstGeom>
          <a:noFill/>
        </p:spPr>
        <p:txBody>
          <a:bodyPr wrap="square" rtlCol="0">
            <a:spAutoFit/>
          </a:bodyPr>
          <a:lstStyle/>
          <a:p>
            <a:r>
              <a:rPr lang="zh-CN" altLang="en-US" sz="6000" dirty="0">
                <a:solidFill>
                  <a:srgbClr val="FF0000"/>
                </a:solidFill>
              </a:rPr>
              <a:t>谢谢！</a:t>
            </a:r>
            <a:endParaRPr lang="zh-CN" altLang="en-US" sz="6000"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nvPr>
        </p:nvSpPr>
        <p:spPr/>
        <p:txBody>
          <a:bodyPr/>
          <a:lstStyle/>
          <a:p>
            <a:r>
              <a:rPr lang="en-US" altLang="zh-CN" dirty="0" smtClean="0"/>
              <a:t>backup</a:t>
            </a:r>
            <a:endParaRPr lang="zh-CN" altLang="en-US" dirty="0"/>
          </a:p>
        </p:txBody>
      </p:sp>
      <p:sp>
        <p:nvSpPr>
          <p:cNvPr id="6" name="副标题 5"/>
          <p:cNvSpPr>
            <a:spLocks noGrp="1"/>
          </p:cNvSpPr>
          <p:nvPr>
            <p:ph type="subTitle" idx="1"/>
          </p:nvPr>
        </p:nvSpPr>
        <p:spPr/>
        <p:txBody>
          <a:bodyPr/>
          <a:lstStyle/>
          <a:p>
            <a:endParaRPr lang="zh-CN" altLang="en-US"/>
          </a:p>
        </p:txBody>
      </p:sp>
      <p:sp>
        <p:nvSpPr>
          <p:cNvPr id="4" name="灯片编号占位符 3"/>
          <p:cNvSpPr>
            <a:spLocks noGrp="1"/>
          </p:cNvSpPr>
          <p:nvPr>
            <p:ph type="sldNum" sz="quarter" idx="12"/>
          </p:nvPr>
        </p:nvSpPr>
        <p:spPr/>
        <p:txBody>
          <a:bodyPr/>
          <a:lstStyle/>
          <a:p>
            <a:pPr>
              <a:defRPr/>
            </a:pPr>
            <a:fld id="{EE718956-2D72-4DEF-A1EC-D7F8C6ED6A5E}"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矩形 2"/>
          <p:cNvSpPr>
            <a:spLocks noChangeArrowheads="1"/>
          </p:cNvSpPr>
          <p:nvPr/>
        </p:nvSpPr>
        <p:spPr bwMode="auto">
          <a:xfrm>
            <a:off x="1828800" y="4293096"/>
            <a:ext cx="8155632" cy="738664"/>
          </a:xfrm>
          <a:prstGeom prst="rect">
            <a:avLst/>
          </a:prstGeom>
          <a:noFill/>
          <a:ln w="9525">
            <a:noFill/>
            <a:miter lim="800000"/>
          </a:ln>
        </p:spPr>
        <p:txBody>
          <a:bodyPr wrap="square">
            <a:spAutoFit/>
          </a:bodyPr>
          <a:lstStyle/>
          <a:p>
            <a:r>
              <a:rPr lang="zh-CN" altLang="en-US" sz="1400" b="1" dirty="0">
                <a:solidFill>
                  <a:srgbClr val="FF0000"/>
                </a:solidFill>
              </a:rPr>
              <a:t>高能所</a:t>
            </a:r>
            <a:r>
              <a:rPr lang="zh-CN" altLang="zh-CN" sz="1400" b="1" dirty="0">
                <a:solidFill>
                  <a:srgbClr val="FF0000"/>
                </a:solidFill>
              </a:rPr>
              <a:t>、俄罗斯</a:t>
            </a:r>
            <a:r>
              <a:rPr lang="zh-CN" altLang="en-US" sz="1400" b="1" dirty="0">
                <a:solidFill>
                  <a:srgbClr val="FF0000"/>
                </a:solidFill>
              </a:rPr>
              <a:t>科学院核研究所、河北师大</a:t>
            </a:r>
            <a:r>
              <a:rPr lang="zh-CN" altLang="zh-CN" sz="1400" dirty="0">
                <a:solidFill>
                  <a:prstClr val="black"/>
                </a:solidFill>
              </a:rPr>
              <a:t>合作发表的文章 </a:t>
            </a:r>
            <a:r>
              <a:rPr lang="en-US" altLang="zh-CN" sz="1400" b="1" dirty="0">
                <a:solidFill>
                  <a:prstClr val="black"/>
                </a:solidFill>
              </a:rPr>
              <a:t>Thermal neutron flux produced by EAS at various altitudes, </a:t>
            </a:r>
            <a:r>
              <a:rPr lang="en-US" altLang="zh-CN" sz="1400" dirty="0" err="1">
                <a:solidFill>
                  <a:prstClr val="black"/>
                </a:solidFill>
              </a:rPr>
              <a:t>Yu.V</a:t>
            </a:r>
            <a:r>
              <a:rPr lang="en-US" altLang="zh-CN" sz="1400" dirty="0">
                <a:solidFill>
                  <a:prstClr val="black"/>
                </a:solidFill>
              </a:rPr>
              <a:t>. </a:t>
            </a:r>
            <a:r>
              <a:rPr lang="en-US" altLang="zh-CN" sz="1400" dirty="0" err="1">
                <a:solidFill>
                  <a:prstClr val="black"/>
                </a:solidFill>
              </a:rPr>
              <a:t>Stenkin</a:t>
            </a:r>
            <a:r>
              <a:rPr lang="zh-CN" altLang="en-US" sz="1400" dirty="0">
                <a:solidFill>
                  <a:prstClr val="black"/>
                </a:solidFill>
              </a:rPr>
              <a:t> </a:t>
            </a:r>
            <a:r>
              <a:rPr lang="en-US" altLang="zh-CN" sz="1400" dirty="0">
                <a:solidFill>
                  <a:prstClr val="black"/>
                </a:solidFill>
              </a:rPr>
              <a:t>et al. (</a:t>
            </a:r>
            <a:r>
              <a:rPr lang="zh-CN" altLang="en-US" sz="1400" dirty="0">
                <a:solidFill>
                  <a:prstClr val="black"/>
                </a:solidFill>
              </a:rPr>
              <a:t>马欣华为通讯作者</a:t>
            </a:r>
            <a:r>
              <a:rPr lang="en-US" altLang="zh-CN" sz="1400" dirty="0">
                <a:solidFill>
                  <a:prstClr val="black"/>
                </a:solidFill>
              </a:rPr>
              <a:t>) Chinese Physics C Vol. 37, No. 1 (2013) 015001  </a:t>
            </a:r>
            <a:endParaRPr lang="en-US" altLang="zh-CN" sz="1400" dirty="0">
              <a:solidFill>
                <a:prstClr val="black"/>
              </a:solidFill>
            </a:endParaRPr>
          </a:p>
        </p:txBody>
      </p:sp>
      <p:sp>
        <p:nvSpPr>
          <p:cNvPr id="5" name="标题 4"/>
          <p:cNvSpPr>
            <a:spLocks noGrp="1"/>
          </p:cNvSpPr>
          <p:nvPr>
            <p:ph type="title"/>
          </p:nvPr>
        </p:nvSpPr>
        <p:spPr>
          <a:xfrm>
            <a:off x="1703512" y="404664"/>
            <a:ext cx="8352928" cy="1224136"/>
          </a:xfrm>
        </p:spPr>
        <p:txBody>
          <a:bodyPr>
            <a:normAutofit/>
          </a:bodyPr>
          <a:lstStyle/>
          <a:p>
            <a:r>
              <a:rPr lang="en-US" altLang="zh-CN" sz="3600" b="1" dirty="0">
                <a:solidFill>
                  <a:srgbClr val="002060"/>
                </a:solidFill>
                <a:latin typeface="+mn-lt"/>
                <a:ea typeface="黑体" panose="02010609060101010101" pitchFamily="49" charset="-122"/>
                <a:cs typeface="+mn-cs"/>
              </a:rPr>
              <a:t>EAS</a:t>
            </a:r>
            <a:r>
              <a:rPr lang="zh-CN" altLang="en-US" sz="3600" b="1" dirty="0">
                <a:solidFill>
                  <a:srgbClr val="002060"/>
                </a:solidFill>
                <a:latin typeface="+mn-lt"/>
                <a:ea typeface="黑体" panose="02010609060101010101" pitchFamily="49" charset="-122"/>
                <a:cs typeface="+mn-cs"/>
              </a:rPr>
              <a:t>热中子探测技术的优势</a:t>
            </a:r>
            <a:endParaRPr lang="zh-CN" altLang="en-US" sz="3600" b="1" dirty="0">
              <a:solidFill>
                <a:srgbClr val="002060"/>
              </a:solidFill>
              <a:latin typeface="+mn-lt"/>
              <a:ea typeface="黑体" panose="02010609060101010101" pitchFamily="49" charset="-122"/>
              <a:cs typeface="+mn-cs"/>
            </a:endParaRPr>
          </a:p>
        </p:txBody>
      </p:sp>
      <p:sp>
        <p:nvSpPr>
          <p:cNvPr id="6148" name="内容占位符 4"/>
          <p:cNvSpPr>
            <a:spLocks noGrp="1"/>
          </p:cNvSpPr>
          <p:nvPr>
            <p:ph idx="4294967295"/>
          </p:nvPr>
        </p:nvSpPr>
        <p:spPr>
          <a:xfrm>
            <a:off x="1648594" y="5013176"/>
            <a:ext cx="8911903" cy="1224136"/>
          </a:xfrm>
        </p:spPr>
        <p:txBody>
          <a:bodyPr>
            <a:noAutofit/>
          </a:bodyPr>
          <a:lstStyle/>
          <a:p>
            <a:pPr marL="0">
              <a:lnSpc>
                <a:spcPct val="150000"/>
              </a:lnSpc>
              <a:buNone/>
            </a:pPr>
            <a:r>
              <a:rPr lang="en-US" altLang="zh-CN" sz="2400" b="1" dirty="0"/>
              <a:t>EAS</a:t>
            </a:r>
            <a:r>
              <a:rPr lang="zh-CN" altLang="zh-CN" sz="2400" b="1" dirty="0"/>
              <a:t>中少量的强子成分能够产生大量的热中子，</a:t>
            </a:r>
            <a:r>
              <a:rPr lang="zh-CN" altLang="en-US" sz="2400" b="1" dirty="0">
                <a:solidFill>
                  <a:srgbClr val="FF0000"/>
                </a:solidFill>
              </a:rPr>
              <a:t>热中子</a:t>
            </a:r>
            <a:r>
              <a:rPr lang="zh-CN" altLang="zh-CN" sz="2400" b="1" dirty="0">
                <a:solidFill>
                  <a:srgbClr val="FF0000"/>
                </a:solidFill>
              </a:rPr>
              <a:t>数量比强子多</a:t>
            </a:r>
            <a:r>
              <a:rPr lang="en-US" altLang="zh-CN" sz="2400" b="1" dirty="0">
                <a:solidFill>
                  <a:srgbClr val="FF0000"/>
                </a:solidFill>
              </a:rPr>
              <a:t>2-3</a:t>
            </a:r>
            <a:r>
              <a:rPr lang="zh-CN" altLang="zh-CN" sz="2400" b="1" dirty="0">
                <a:solidFill>
                  <a:srgbClr val="FF0000"/>
                </a:solidFill>
              </a:rPr>
              <a:t>个数量级</a:t>
            </a:r>
            <a:r>
              <a:rPr lang="zh-CN" altLang="en-US" sz="2400" b="1" dirty="0">
                <a:solidFill>
                  <a:srgbClr val="FF0000"/>
                </a:solidFill>
              </a:rPr>
              <a:t>。高海拔热中子</a:t>
            </a:r>
            <a:r>
              <a:rPr lang="zh-CN" altLang="zh-CN" sz="2400" b="1" dirty="0">
                <a:solidFill>
                  <a:srgbClr val="FF0000"/>
                </a:solidFill>
              </a:rPr>
              <a:t>数量</a:t>
            </a:r>
            <a:r>
              <a:rPr lang="zh-CN" altLang="en-US" sz="2400" b="1" dirty="0">
                <a:solidFill>
                  <a:srgbClr val="FF0000"/>
                </a:solidFill>
              </a:rPr>
              <a:t>要比海平面高</a:t>
            </a:r>
            <a:r>
              <a:rPr lang="en-US" altLang="zh-CN" sz="2400" b="1" dirty="0">
                <a:solidFill>
                  <a:srgbClr val="FF0000"/>
                </a:solidFill>
              </a:rPr>
              <a:t>1-2</a:t>
            </a:r>
            <a:r>
              <a:rPr lang="zh-CN" altLang="en-US" sz="2400" b="1" dirty="0">
                <a:solidFill>
                  <a:srgbClr val="FF0000"/>
                </a:solidFill>
              </a:rPr>
              <a:t>个数量级</a:t>
            </a:r>
            <a:endParaRPr lang="zh-CN" altLang="en-US" sz="2400" b="1" dirty="0">
              <a:solidFill>
                <a:srgbClr val="FF0000"/>
              </a:solidFill>
            </a:endParaRPr>
          </a:p>
        </p:txBody>
      </p:sp>
      <p:sp>
        <p:nvSpPr>
          <p:cNvPr id="6" name="灯片编号占位符 5"/>
          <p:cNvSpPr>
            <a:spLocks noGrp="1"/>
          </p:cNvSpPr>
          <p:nvPr>
            <p:ph type="sldNum" sz="quarter" idx="12"/>
          </p:nvPr>
        </p:nvSpPr>
        <p:spPr/>
        <p:txBody>
          <a:bodyPr/>
          <a:lstStyle/>
          <a:p>
            <a:pPr>
              <a:defRPr/>
            </a:pPr>
            <a:fld id="{C2F6A184-88EF-48F4-A8B8-5D3E596A9DE0}" type="slidenum">
              <a:rPr lang="zh-CN" altLang="en-US" smtClean="0">
                <a:solidFill>
                  <a:prstClr val="black">
                    <a:tint val="75000"/>
                  </a:prstClr>
                </a:solidFill>
              </a:rPr>
            </a:fld>
            <a:endParaRPr lang="zh-CN" altLang="en-US">
              <a:solidFill>
                <a:prstClr val="black">
                  <a:tint val="75000"/>
                </a:prstClr>
              </a:solidFill>
            </a:endParaRPr>
          </a:p>
        </p:txBody>
      </p:sp>
      <p:pic>
        <p:nvPicPr>
          <p:cNvPr id="366593" name="Picture 1" descr="4300-p-1PeV"/>
          <p:cNvPicPr>
            <a:picLocks noChangeAspect="1" noChangeArrowheads="1"/>
          </p:cNvPicPr>
          <p:nvPr/>
        </p:nvPicPr>
        <p:blipFill>
          <a:blip r:embed="rId1" cstate="print"/>
          <a:srcRect/>
          <a:stretch>
            <a:fillRect/>
          </a:stretch>
        </p:blipFill>
        <p:spPr bwMode="auto">
          <a:xfrm>
            <a:off x="4727848" y="1412777"/>
            <a:ext cx="2880320" cy="2780999"/>
          </a:xfrm>
          <a:prstGeom prst="rect">
            <a:avLst/>
          </a:prstGeom>
          <a:noFill/>
          <a:ln w="9525">
            <a:noFill/>
            <a:miter lim="800000"/>
            <a:headEnd/>
            <a:tailEnd/>
          </a:ln>
        </p:spPr>
      </p:pic>
      <p:pic>
        <p:nvPicPr>
          <p:cNvPr id="366594" name="Picture 2" descr="sealevel-p-1PeV"/>
          <p:cNvPicPr>
            <a:picLocks noChangeAspect="1" noChangeArrowheads="1"/>
          </p:cNvPicPr>
          <p:nvPr/>
        </p:nvPicPr>
        <p:blipFill>
          <a:blip r:embed="rId2" cstate="print"/>
          <a:srcRect/>
          <a:stretch>
            <a:fillRect/>
          </a:stretch>
        </p:blipFill>
        <p:spPr bwMode="auto">
          <a:xfrm>
            <a:off x="1847528" y="1340769"/>
            <a:ext cx="2952328" cy="2837451"/>
          </a:xfrm>
          <a:prstGeom prst="rect">
            <a:avLst/>
          </a:prstGeom>
          <a:noFill/>
          <a:ln w="9525">
            <a:noFill/>
            <a:miter lim="800000"/>
            <a:headEnd/>
            <a:tailEnd/>
          </a:ln>
        </p:spPr>
      </p:pic>
      <p:pic>
        <p:nvPicPr>
          <p:cNvPr id="366595" name="Picture 3" descr="hn-4300"/>
          <p:cNvPicPr>
            <a:picLocks noChangeAspect="1" noChangeArrowheads="1"/>
          </p:cNvPicPr>
          <p:nvPr/>
        </p:nvPicPr>
        <p:blipFill>
          <a:blip r:embed="rId3" cstate="print"/>
          <a:srcRect/>
          <a:stretch>
            <a:fillRect/>
          </a:stretch>
        </p:blipFill>
        <p:spPr bwMode="auto">
          <a:xfrm>
            <a:off x="7680202" y="1412776"/>
            <a:ext cx="2771775" cy="268605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b="1" dirty="0">
                <a:solidFill>
                  <a:srgbClr val="002060"/>
                </a:solidFill>
                <a:latin typeface="+mn-lt"/>
                <a:ea typeface="黑体" panose="02010609060101010101" pitchFamily="49" charset="-122"/>
                <a:cs typeface="+mn-cs"/>
              </a:rPr>
              <a:t>闪烁材料</a:t>
            </a:r>
            <a:r>
              <a:rPr lang="en-US" altLang="zh-CN" sz="3600" b="1" dirty="0" err="1">
                <a:solidFill>
                  <a:srgbClr val="002060"/>
                </a:solidFill>
                <a:latin typeface="+mn-lt"/>
                <a:ea typeface="黑体" panose="02010609060101010101" pitchFamily="49" charset="-122"/>
                <a:cs typeface="+mn-cs"/>
              </a:rPr>
              <a:t>ZnS</a:t>
            </a:r>
            <a:r>
              <a:rPr lang="en-US" altLang="zh-CN" sz="3600" b="1" dirty="0">
                <a:solidFill>
                  <a:srgbClr val="002060"/>
                </a:solidFill>
                <a:latin typeface="+mn-lt"/>
                <a:ea typeface="黑体" panose="02010609060101010101" pitchFamily="49" charset="-122"/>
                <a:cs typeface="+mn-cs"/>
              </a:rPr>
              <a:t>(Ag)</a:t>
            </a:r>
            <a:endParaRPr lang="zh-CN" altLang="en-US" sz="3600" b="1" dirty="0">
              <a:solidFill>
                <a:srgbClr val="002060"/>
              </a:solidFill>
              <a:latin typeface="+mn-lt"/>
              <a:ea typeface="黑体" panose="02010609060101010101" pitchFamily="49" charset="-122"/>
              <a:cs typeface="+mn-cs"/>
            </a:endParaRPr>
          </a:p>
        </p:txBody>
      </p:sp>
      <p:sp>
        <p:nvSpPr>
          <p:cNvPr id="3" name="内容占位符 2"/>
          <p:cNvSpPr>
            <a:spLocks noGrp="1"/>
          </p:cNvSpPr>
          <p:nvPr>
            <p:ph idx="1"/>
          </p:nvPr>
        </p:nvSpPr>
        <p:spPr>
          <a:xfrm>
            <a:off x="1919536" y="1124744"/>
            <a:ext cx="8229600" cy="3024336"/>
          </a:xfrm>
        </p:spPr>
        <p:txBody>
          <a:bodyPr>
            <a:normAutofit fontScale="85000" lnSpcReduction="20000"/>
          </a:bodyPr>
          <a:lstStyle/>
          <a:p>
            <a:r>
              <a:rPr lang="en-US" altLang="zh-CN" dirty="0" err="1" smtClean="0"/>
              <a:t>ZnS</a:t>
            </a:r>
            <a:r>
              <a:rPr lang="en-US" altLang="zh-CN" dirty="0" smtClean="0"/>
              <a:t>(Ag)</a:t>
            </a:r>
            <a:r>
              <a:rPr lang="zh-CN" altLang="en-US" dirty="0" smtClean="0"/>
              <a:t>闪烁体是一种多晶微粉末，粒度约为几到几十微米，涂覆在玻璃或有机材料衬底上，制成闪烁屏。</a:t>
            </a:r>
            <a:endParaRPr lang="en-US" altLang="zh-CN" dirty="0" smtClean="0"/>
          </a:p>
          <a:p>
            <a:r>
              <a:rPr lang="en-US" altLang="zh-CN" dirty="0" err="1" smtClean="0"/>
              <a:t>ZnS</a:t>
            </a:r>
            <a:r>
              <a:rPr lang="en-US" altLang="zh-CN" dirty="0" smtClean="0"/>
              <a:t>(Ag)</a:t>
            </a:r>
            <a:r>
              <a:rPr lang="zh-CN" altLang="en-US" dirty="0" smtClean="0"/>
              <a:t>闪烁体的</a:t>
            </a:r>
            <a:r>
              <a:rPr lang="zh-CN" altLang="en-US" dirty="0" smtClean="0">
                <a:solidFill>
                  <a:srgbClr val="FF0000"/>
                </a:solidFill>
              </a:rPr>
              <a:t>光产额很高</a:t>
            </a:r>
            <a:r>
              <a:rPr lang="zh-CN" altLang="en-US" dirty="0" smtClean="0"/>
              <a:t>，是</a:t>
            </a:r>
            <a:r>
              <a:rPr lang="en-US" altLang="zh-CN" dirty="0" err="1" smtClean="0"/>
              <a:t>NaI</a:t>
            </a:r>
            <a:r>
              <a:rPr lang="en-US" altLang="zh-CN" dirty="0" smtClean="0"/>
              <a:t>(</a:t>
            </a:r>
            <a:r>
              <a:rPr lang="en-US" altLang="zh-CN" dirty="0" err="1" smtClean="0"/>
              <a:t>Tl</a:t>
            </a:r>
            <a:r>
              <a:rPr lang="en-US" altLang="zh-CN" dirty="0" smtClean="0"/>
              <a:t>)</a:t>
            </a:r>
            <a:r>
              <a:rPr lang="zh-CN" altLang="en-US" dirty="0" smtClean="0"/>
              <a:t>晶体的</a:t>
            </a:r>
            <a:r>
              <a:rPr lang="en-US" altLang="zh-CN" dirty="0" smtClean="0"/>
              <a:t>1.3 </a:t>
            </a:r>
            <a:r>
              <a:rPr lang="zh-CN" altLang="en-US" dirty="0" smtClean="0"/>
              <a:t>倍，是塑料闪烁体的约</a:t>
            </a:r>
            <a:r>
              <a:rPr lang="en-US" altLang="zh-CN" dirty="0" smtClean="0"/>
              <a:t>6</a:t>
            </a:r>
            <a:r>
              <a:rPr lang="zh-CN" altLang="en-US" dirty="0" smtClean="0"/>
              <a:t>倍。</a:t>
            </a:r>
            <a:endParaRPr lang="en-US" altLang="zh-CN" dirty="0" smtClean="0"/>
          </a:p>
          <a:p>
            <a:r>
              <a:rPr lang="en-US" altLang="zh-CN" dirty="0" err="1" smtClean="0"/>
              <a:t>ZnS</a:t>
            </a:r>
            <a:r>
              <a:rPr lang="en-US" altLang="zh-CN" dirty="0" smtClean="0"/>
              <a:t>(Ag)</a:t>
            </a:r>
            <a:r>
              <a:rPr lang="zh-CN" altLang="en-US" dirty="0" smtClean="0"/>
              <a:t>为高</a:t>
            </a:r>
            <a:r>
              <a:rPr lang="en-US" altLang="zh-CN" dirty="0" smtClean="0"/>
              <a:t>Z </a:t>
            </a:r>
            <a:r>
              <a:rPr lang="zh-CN" altLang="en-US" dirty="0" smtClean="0"/>
              <a:t>材料，制成的闪烁屏可以用于重带电粒子探测，而且对高能</a:t>
            </a:r>
            <a:r>
              <a:rPr lang="en-US" altLang="zh-CN" dirty="0" smtClean="0"/>
              <a:t>γ</a:t>
            </a:r>
            <a:r>
              <a:rPr lang="zh-CN" altLang="en-US" dirty="0" smtClean="0"/>
              <a:t>及电子不灵敏。闪烁体设计得很薄，这样单个带电粒子 信号很弱，而</a:t>
            </a:r>
            <a:r>
              <a:rPr lang="zh-CN" altLang="en-US" dirty="0" smtClean="0">
                <a:solidFill>
                  <a:srgbClr val="FF0000"/>
                </a:solidFill>
              </a:rPr>
              <a:t>多个带电粒子和中子俘获</a:t>
            </a:r>
            <a:r>
              <a:rPr lang="zh-CN" altLang="en-US" dirty="0" smtClean="0"/>
              <a:t>可产生信号</a:t>
            </a:r>
            <a:r>
              <a:rPr lang="en-US" altLang="zh-CN" dirty="0" smtClean="0"/>
              <a:t>(</a:t>
            </a:r>
            <a:r>
              <a:rPr lang="en-US" altLang="zh-CN" dirty="0" smtClean="0">
                <a:solidFill>
                  <a:srgbClr val="FF0000"/>
                </a:solidFill>
              </a:rPr>
              <a:t>EN-detector</a:t>
            </a:r>
            <a:r>
              <a:rPr lang="en-US" altLang="zh-CN" dirty="0" smtClean="0"/>
              <a:t>)</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pPr>
              <a:defRPr/>
            </a:pPr>
            <a:fld id="{EE718956-2D72-4DEF-A1EC-D7F8C6ED6A5E}" type="slidenum">
              <a:rPr lang="zh-CN" altLang="en-US" smtClean="0">
                <a:solidFill>
                  <a:prstClr val="black">
                    <a:tint val="75000"/>
                  </a:prstClr>
                </a:solidFill>
              </a:rPr>
            </a:fld>
            <a:endParaRPr lang="zh-CN" altLang="en-US">
              <a:solidFill>
                <a:prstClr val="black">
                  <a:tint val="75000"/>
                </a:prstClr>
              </a:solidFill>
            </a:endParaRPr>
          </a:p>
        </p:txBody>
      </p:sp>
      <p:pic>
        <p:nvPicPr>
          <p:cNvPr id="259073" name="Picture 1"/>
          <p:cNvPicPr>
            <a:picLocks noChangeAspect="1" noChangeArrowheads="1"/>
          </p:cNvPicPr>
          <p:nvPr/>
        </p:nvPicPr>
        <p:blipFill>
          <a:blip r:embed="rId1" cstate="print"/>
          <a:srcRect/>
          <a:stretch>
            <a:fillRect/>
          </a:stretch>
        </p:blipFill>
        <p:spPr bwMode="auto">
          <a:xfrm>
            <a:off x="1847528" y="4052912"/>
            <a:ext cx="8202556" cy="2805088"/>
          </a:xfrm>
          <a:prstGeom prst="rect">
            <a:avLst/>
          </a:prstGeom>
          <a:noFill/>
          <a:ln w="9525">
            <a:noFill/>
            <a:miter lim="800000"/>
            <a:headEnd/>
            <a:tailEnd/>
          </a:ln>
        </p:spPr>
      </p:pic>
      <p:sp>
        <p:nvSpPr>
          <p:cNvPr id="6" name="椭圆 5"/>
          <p:cNvSpPr/>
          <p:nvPr/>
        </p:nvSpPr>
        <p:spPr>
          <a:xfrm>
            <a:off x="7896200" y="6021288"/>
            <a:ext cx="1440160"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8"/>
          <p:cNvGraphicFramePr>
            <a:graphicFrameLocks noChangeAspect="1"/>
          </p:cNvGraphicFramePr>
          <p:nvPr/>
        </p:nvGraphicFramePr>
        <p:xfrm>
          <a:off x="911424" y="240110"/>
          <a:ext cx="5225619" cy="3933056"/>
        </p:xfrm>
        <a:graphic>
          <a:graphicData uri="http://schemas.openxmlformats.org/presentationml/2006/ole">
            <mc:AlternateContent xmlns:mc="http://schemas.openxmlformats.org/markup-compatibility/2006">
              <mc:Choice xmlns:v="urn:schemas-microsoft-com:vml" Requires="v">
                <p:oleObj spid="_x0000_s124993" name="Документ" r:id="rId1" imgW="3912235" imgH="3212465" progId="Word.Document.8">
                  <p:embed/>
                </p:oleObj>
              </mc:Choice>
              <mc:Fallback>
                <p:oleObj name="Документ" r:id="rId1" imgW="3912235" imgH="3212465" progId="Word.Document.8">
                  <p:embed/>
                  <p:pic>
                    <p:nvPicPr>
                      <p:cNvPr id="0" name="Object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424" y="240110"/>
                        <a:ext cx="5225619" cy="3933056"/>
                      </a:xfrm>
                      <a:prstGeom prst="rect">
                        <a:avLst/>
                      </a:prstGeom>
                      <a:solidFill>
                        <a:srgbClr val="FFFFFF"/>
                      </a:solidFill>
                      <a:ln>
                        <a:noFill/>
                      </a:ln>
                      <a:effectLst/>
                      <a:extLst>
                        <a:ext uri="{91240B29-F687-4F45-9708-019B960494DF}">
                          <a14:hiddenLine xmlns:a14="http://schemas.microsoft.com/office/drawing/2010/main" w="9525">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Text Box 12"/>
          <p:cNvSpPr txBox="1">
            <a:spLocks noChangeArrowheads="1"/>
          </p:cNvSpPr>
          <p:nvPr/>
        </p:nvSpPr>
        <p:spPr bwMode="auto">
          <a:xfrm>
            <a:off x="6816080" y="1772816"/>
            <a:ext cx="4176464" cy="1200329"/>
          </a:xfrm>
          <a:prstGeom prst="rect">
            <a:avLst/>
          </a:prstGeom>
          <a:noFill/>
          <a:ln w="9525" algn="ctr">
            <a:noFill/>
            <a:miter lim="800000"/>
          </a:ln>
        </p:spPr>
        <p:txBody>
          <a:bodyPr wrap="square">
            <a:spAutoFit/>
          </a:bodyPr>
          <a:lstStyle/>
          <a:p>
            <a:pPr>
              <a:lnSpc>
                <a:spcPct val="150000"/>
              </a:lnSpc>
              <a:spcBef>
                <a:spcPct val="50000"/>
              </a:spcBef>
            </a:pPr>
            <a:r>
              <a:rPr lang="zh-CN" altLang="en-US" sz="2400" b="1" dirty="0">
                <a:solidFill>
                  <a:srgbClr val="FF0000"/>
                </a:solidFill>
                <a:latin typeface="黑体" panose="02010609060101010101" pitchFamily="49" charset="-122"/>
                <a:ea typeface="黑体" panose="02010609060101010101" pitchFamily="49" charset="-122"/>
              </a:rPr>
              <a:t>强子</a:t>
            </a:r>
            <a:r>
              <a:rPr lang="zh-CN" altLang="en-US" sz="2400" b="1" dirty="0">
                <a:solidFill>
                  <a:srgbClr val="002060"/>
                </a:solidFill>
                <a:latin typeface="黑体" panose="02010609060101010101" pitchFamily="49" charset="-122"/>
                <a:ea typeface="黑体" panose="02010609060101010101" pitchFamily="49" charset="-122"/>
              </a:rPr>
              <a:t>是宇宙线簇射的</a:t>
            </a:r>
            <a:r>
              <a:rPr lang="zh-CN" altLang="en-US" sz="2400" b="1" dirty="0">
                <a:solidFill>
                  <a:srgbClr val="FF0000"/>
                </a:solidFill>
                <a:latin typeface="黑体" panose="02010609060101010101" pitchFamily="49" charset="-122"/>
                <a:ea typeface="黑体" panose="02010609060101010101" pitchFamily="49" charset="-122"/>
              </a:rPr>
              <a:t>“骨架</a:t>
            </a:r>
            <a:r>
              <a:rPr lang="zh-CN" altLang="en-US" sz="2400" b="1" dirty="0">
                <a:solidFill>
                  <a:srgbClr val="002060"/>
                </a:solidFill>
                <a:latin typeface="黑体" panose="02010609060101010101" pitchFamily="49" charset="-122"/>
                <a:ea typeface="黑体" panose="02010609060101010101" pitchFamily="49" charset="-122"/>
              </a:rPr>
              <a:t>”，对</a:t>
            </a:r>
            <a:r>
              <a:rPr lang="zh-CN" altLang="en-US" sz="2400" b="1" dirty="0">
                <a:solidFill>
                  <a:srgbClr val="FF0000"/>
                </a:solidFill>
                <a:latin typeface="黑体" panose="02010609060101010101" pitchFamily="49" charset="-122"/>
                <a:ea typeface="黑体" panose="02010609060101010101" pitchFamily="49" charset="-122"/>
              </a:rPr>
              <a:t>原初宇宙线成份</a:t>
            </a:r>
            <a:r>
              <a:rPr lang="zh-CN" altLang="en-US" sz="2400" b="1" dirty="0">
                <a:solidFill>
                  <a:srgbClr val="002060"/>
                </a:solidFill>
                <a:latin typeface="黑体" panose="02010609060101010101" pitchFamily="49" charset="-122"/>
                <a:ea typeface="黑体" panose="02010609060101010101" pitchFamily="49" charset="-122"/>
              </a:rPr>
              <a:t>十分敏感。</a:t>
            </a:r>
            <a:endParaRPr lang="zh-CN" altLang="en-US" sz="2400" b="1" dirty="0">
              <a:solidFill>
                <a:srgbClr val="002060"/>
              </a:solidFill>
              <a:latin typeface="黑体" panose="02010609060101010101" pitchFamily="49" charset="-122"/>
              <a:ea typeface="黑体" panose="02010609060101010101" pitchFamily="49" charset="-122"/>
            </a:endParaRPr>
          </a:p>
        </p:txBody>
      </p:sp>
      <p:sp>
        <p:nvSpPr>
          <p:cNvPr id="1028" name="Text Box 17"/>
          <p:cNvSpPr txBox="1">
            <a:spLocks noChangeArrowheads="1"/>
          </p:cNvSpPr>
          <p:nvPr/>
        </p:nvSpPr>
        <p:spPr bwMode="auto">
          <a:xfrm>
            <a:off x="911424" y="4293096"/>
            <a:ext cx="10009112" cy="1754326"/>
          </a:xfrm>
          <a:prstGeom prst="rect">
            <a:avLst/>
          </a:prstGeom>
          <a:noFill/>
          <a:ln w="9525" algn="ctr">
            <a:noFill/>
            <a:miter lim="800000"/>
          </a:ln>
        </p:spPr>
        <p:txBody>
          <a:bodyPr wrap="square">
            <a:spAutoFit/>
          </a:bodyPr>
          <a:lstStyle/>
          <a:p>
            <a:pPr indent="-342900">
              <a:lnSpc>
                <a:spcPct val="150000"/>
              </a:lnSpc>
              <a:spcBef>
                <a:spcPct val="20000"/>
              </a:spcBef>
            </a:pPr>
            <a:r>
              <a:rPr lang="zh-CN" altLang="zh-CN" sz="2400" b="1" dirty="0">
                <a:solidFill>
                  <a:srgbClr val="002060"/>
                </a:solidFill>
                <a:latin typeface="Trebuchet MS" panose="020B0603020202020204"/>
                <a:ea typeface="黑体" panose="02010609060101010101" pitchFamily="49" charset="-122"/>
              </a:rPr>
              <a:t>簇射中少量的强子与周围环境中的物质（土壤、建筑物、探测器材料、空气等）发生核反应产生大量</a:t>
            </a:r>
            <a:r>
              <a:rPr lang="en-US" altLang="zh-CN" sz="2400" b="1" dirty="0" err="1">
                <a:solidFill>
                  <a:srgbClr val="002060"/>
                </a:solidFill>
                <a:latin typeface="Trebuchet MS" panose="020B0603020202020204"/>
                <a:ea typeface="黑体" panose="02010609060101010101" pitchFamily="49" charset="-122"/>
              </a:rPr>
              <a:t>MeV</a:t>
            </a:r>
            <a:r>
              <a:rPr lang="zh-CN" altLang="zh-CN" sz="2400" b="1" dirty="0">
                <a:solidFill>
                  <a:srgbClr val="002060"/>
                </a:solidFill>
                <a:latin typeface="Trebuchet MS" panose="020B0603020202020204"/>
                <a:ea typeface="黑体" panose="02010609060101010101" pitchFamily="49" charset="-122"/>
              </a:rPr>
              <a:t>量级的蒸汽中子，蒸汽中子经过周围环境中的物质的慢化而产生热中子</a:t>
            </a:r>
            <a:r>
              <a:rPr lang="zh-CN" altLang="en-US" sz="2400" b="1" dirty="0">
                <a:solidFill>
                  <a:srgbClr val="002060"/>
                </a:solidFill>
                <a:ea typeface="黑体" panose="02010609060101010101" pitchFamily="49" charset="-122"/>
              </a:rPr>
              <a:t>。</a:t>
            </a:r>
            <a:endParaRPr lang="en-US" altLang="zh-CN" sz="2400" b="1" dirty="0">
              <a:solidFill>
                <a:srgbClr val="002060"/>
              </a:solidFill>
              <a:ea typeface="黑体" panose="02010609060101010101" pitchFamily="49" charset="-122"/>
            </a:endParaRPr>
          </a:p>
        </p:txBody>
      </p:sp>
      <p:sp>
        <p:nvSpPr>
          <p:cNvPr id="7" name="标题 6"/>
          <p:cNvSpPr>
            <a:spLocks noGrp="1"/>
          </p:cNvSpPr>
          <p:nvPr>
            <p:ph type="title"/>
          </p:nvPr>
        </p:nvSpPr>
        <p:spPr>
          <a:xfrm>
            <a:off x="4655840" y="274638"/>
            <a:ext cx="5554960" cy="1143000"/>
          </a:xfrm>
        </p:spPr>
        <p:txBody>
          <a:bodyPr/>
          <a:lstStyle/>
          <a:p>
            <a:r>
              <a:rPr lang="en-US" altLang="zh-CN" dirty="0" smtClean="0"/>
              <a:t>1.</a:t>
            </a:r>
            <a:r>
              <a:rPr lang="zh-CN" altLang="en-US" dirty="0" smtClean="0"/>
              <a:t>物理动机</a:t>
            </a:r>
            <a:endParaRPr lang="zh-CN" altLang="en-US" dirty="0"/>
          </a:p>
        </p:txBody>
      </p:sp>
      <p:sp>
        <p:nvSpPr>
          <p:cNvPr id="6" name="灯片编号占位符 5"/>
          <p:cNvSpPr>
            <a:spLocks noGrp="1"/>
          </p:cNvSpPr>
          <p:nvPr>
            <p:ph type="sldNum" sz="quarter" idx="12"/>
          </p:nvPr>
        </p:nvSpPr>
        <p:spPr/>
        <p:txBody>
          <a:bodyPr/>
          <a:lstStyle/>
          <a:p>
            <a:pPr>
              <a:defRPr/>
            </a:pPr>
            <a:fld id="{CA282283-E96D-44DD-850C-CC78E3F5ECDC}" type="slidenum">
              <a:rPr lang="zh-CN" altLang="en-US" smtClean="0">
                <a:solidFill>
                  <a:prstClr val="black">
                    <a:tint val="75000"/>
                  </a:prstClr>
                </a:solidFill>
              </a:rPr>
            </a:fld>
            <a:endParaRPr lang="zh-CN" alt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17"/>
          <p:cNvSpPr txBox="1">
            <a:spLocks noChangeArrowheads="1"/>
          </p:cNvSpPr>
          <p:nvPr/>
        </p:nvSpPr>
        <p:spPr bwMode="auto">
          <a:xfrm>
            <a:off x="1055440" y="1844825"/>
            <a:ext cx="9828584" cy="3739486"/>
          </a:xfrm>
          <a:prstGeom prst="rect">
            <a:avLst/>
          </a:prstGeom>
          <a:noFill/>
          <a:ln w="9525" algn="ctr">
            <a:noFill/>
            <a:miter lim="800000"/>
          </a:ln>
        </p:spPr>
        <p:txBody>
          <a:bodyPr wrap="square">
            <a:spAutoFit/>
          </a:bodyPr>
          <a:lstStyle/>
          <a:p>
            <a:pPr marL="342900" indent="-342900">
              <a:lnSpc>
                <a:spcPct val="150000"/>
              </a:lnSpc>
              <a:spcBef>
                <a:spcPct val="20000"/>
              </a:spcBef>
              <a:buFont typeface="Arial" panose="020B0604020202020204" pitchFamily="34" charset="0"/>
              <a:buChar char="•"/>
            </a:pPr>
            <a:r>
              <a:rPr lang="zh-CN" altLang="zh-CN" sz="2400" b="1" dirty="0">
                <a:solidFill>
                  <a:srgbClr val="FF0000"/>
                </a:solidFill>
                <a:ea typeface="黑体" panose="02010609060101010101" pitchFamily="49" charset="-122"/>
              </a:rPr>
              <a:t>热中子</a:t>
            </a:r>
            <a:r>
              <a:rPr lang="zh-CN" altLang="en-US" sz="2400" b="1" dirty="0">
                <a:solidFill>
                  <a:srgbClr val="FF0000"/>
                </a:solidFill>
                <a:latin typeface="Trebuchet MS" panose="020B0603020202020204"/>
                <a:ea typeface="黑体" panose="02010609060101010101" pitchFamily="49" charset="-122"/>
              </a:rPr>
              <a:t>数量比强子高</a:t>
            </a:r>
            <a:r>
              <a:rPr lang="en-US" altLang="zh-CN" sz="2400" b="1" dirty="0">
                <a:solidFill>
                  <a:srgbClr val="FF0000"/>
                </a:solidFill>
                <a:latin typeface="Trebuchet MS" panose="020B0603020202020204"/>
                <a:ea typeface="黑体" panose="02010609060101010101" pitchFamily="49" charset="-122"/>
              </a:rPr>
              <a:t>2-3</a:t>
            </a:r>
            <a:r>
              <a:rPr lang="zh-CN" altLang="en-US" sz="2400" b="1" dirty="0">
                <a:solidFill>
                  <a:srgbClr val="FF0000"/>
                </a:solidFill>
                <a:ea typeface="黑体" panose="02010609060101010101" pitchFamily="49" charset="-122"/>
              </a:rPr>
              <a:t>数量级。热中子的放大效应，</a:t>
            </a:r>
            <a:r>
              <a:rPr lang="zh-CN" altLang="en-US" sz="2400" b="1" dirty="0">
                <a:solidFill>
                  <a:srgbClr val="002060"/>
                </a:solidFill>
                <a:ea typeface="黑体" panose="02010609060101010101" pitchFamily="49" charset="-122"/>
              </a:rPr>
              <a:t>可加强探测阵列对原初宇宙线成份的区分能力。</a:t>
            </a:r>
            <a:endParaRPr lang="en-US" altLang="zh-CN" sz="2400" b="1" dirty="0">
              <a:solidFill>
                <a:srgbClr val="002060"/>
              </a:solidFill>
              <a:ea typeface="黑体" panose="02010609060101010101" pitchFamily="49" charset="-122"/>
            </a:endParaRPr>
          </a:p>
          <a:p>
            <a:pPr marL="342900" indent="-342900">
              <a:lnSpc>
                <a:spcPct val="150000"/>
              </a:lnSpc>
              <a:spcBef>
                <a:spcPct val="20000"/>
              </a:spcBef>
            </a:pPr>
            <a:r>
              <a:rPr lang="zh-CN" altLang="en-US" b="1" dirty="0">
                <a:solidFill>
                  <a:srgbClr val="FF0000"/>
                </a:solidFill>
                <a:ea typeface="黑体" panose="02010609060101010101" pitchFamily="49" charset="-122"/>
              </a:rPr>
              <a:t>     </a:t>
            </a:r>
            <a:r>
              <a:rPr lang="en-US" altLang="zh-CN" b="1" dirty="0">
                <a:solidFill>
                  <a:srgbClr val="FF0000"/>
                </a:solidFill>
                <a:ea typeface="黑体" panose="02010609060101010101" pitchFamily="49" charset="-122"/>
              </a:rPr>
              <a:t>Yu. V. </a:t>
            </a:r>
            <a:r>
              <a:rPr lang="en-US" altLang="zh-CN" b="1" dirty="0" err="1">
                <a:solidFill>
                  <a:srgbClr val="FF0000"/>
                </a:solidFill>
                <a:ea typeface="黑体" panose="02010609060101010101" pitchFamily="49" charset="-122"/>
              </a:rPr>
              <a:t>Stenkin</a:t>
            </a:r>
            <a:r>
              <a:rPr lang="en-US" altLang="zh-CN" b="1" dirty="0">
                <a:solidFill>
                  <a:srgbClr val="FF0000"/>
                </a:solidFill>
                <a:ea typeface="黑体" panose="02010609060101010101" pitchFamily="49" charset="-122"/>
              </a:rPr>
              <a:t> &amp; J. F. Valdes-Galicia</a:t>
            </a:r>
            <a:r>
              <a:rPr lang="zh-CN" altLang="en-US" b="1" dirty="0">
                <a:solidFill>
                  <a:srgbClr val="FF0000"/>
                </a:solidFill>
                <a:ea typeface="黑体" panose="02010609060101010101" pitchFamily="49" charset="-122"/>
              </a:rPr>
              <a:t>， </a:t>
            </a:r>
            <a:r>
              <a:rPr lang="en-US" altLang="zh-CN" b="1" dirty="0">
                <a:solidFill>
                  <a:srgbClr val="FF0000"/>
                </a:solidFill>
                <a:ea typeface="黑体" panose="02010609060101010101" pitchFamily="49" charset="-122"/>
              </a:rPr>
              <a:t>Modern Physics Letters A, Vol. 17, No. 26 (2002) 1745-1751</a:t>
            </a:r>
            <a:endParaRPr lang="en-US" altLang="zh-CN" b="1" dirty="0">
              <a:solidFill>
                <a:srgbClr val="FF0000"/>
              </a:solidFill>
              <a:ea typeface="黑体" panose="02010609060101010101" pitchFamily="49" charset="-122"/>
            </a:endParaRPr>
          </a:p>
          <a:p>
            <a:pPr marL="342900" indent="-342900">
              <a:lnSpc>
                <a:spcPct val="150000"/>
              </a:lnSpc>
              <a:spcBef>
                <a:spcPct val="20000"/>
              </a:spcBef>
            </a:pPr>
            <a:r>
              <a:rPr lang="zh-CN" altLang="en-US" b="1" dirty="0">
                <a:solidFill>
                  <a:srgbClr val="FF0000"/>
                </a:solidFill>
                <a:ea typeface="黑体" panose="02010609060101010101" pitchFamily="49" charset="-122"/>
              </a:rPr>
              <a:t>      </a:t>
            </a:r>
            <a:r>
              <a:rPr lang="en-US" altLang="zh-CN" b="1" dirty="0">
                <a:solidFill>
                  <a:srgbClr val="FF0000"/>
                </a:solidFill>
                <a:ea typeface="黑体" panose="02010609060101010101" pitchFamily="49" charset="-122"/>
              </a:rPr>
              <a:t>Chinese Physics C Vol. 37, No. 1 (2013) 015001 </a:t>
            </a:r>
            <a:endParaRPr lang="zh-CN" altLang="en-US" b="1" dirty="0">
              <a:solidFill>
                <a:srgbClr val="FF0000"/>
              </a:solidFill>
              <a:ea typeface="黑体" panose="02010609060101010101" pitchFamily="49" charset="-122"/>
            </a:endParaRPr>
          </a:p>
          <a:p>
            <a:pPr marL="342900" indent="-342900">
              <a:lnSpc>
                <a:spcPct val="150000"/>
              </a:lnSpc>
              <a:spcBef>
                <a:spcPct val="20000"/>
              </a:spcBef>
              <a:buFont typeface="Arial" panose="020B0604020202020204" pitchFamily="34" charset="0"/>
              <a:buChar char="•"/>
            </a:pPr>
            <a:r>
              <a:rPr lang="en-US" altLang="zh-CN" sz="2400" b="1" dirty="0">
                <a:solidFill>
                  <a:srgbClr val="002060"/>
                </a:solidFill>
                <a:latin typeface="Trebuchet MS" panose="020B0603020202020204"/>
                <a:ea typeface="黑体" panose="02010609060101010101" pitchFamily="49" charset="-122"/>
              </a:rPr>
              <a:t>EAS</a:t>
            </a:r>
            <a:r>
              <a:rPr lang="zh-CN" altLang="en-US" sz="2400" b="1" dirty="0">
                <a:solidFill>
                  <a:srgbClr val="002060"/>
                </a:solidFill>
                <a:latin typeface="Trebuchet MS" panose="020B0603020202020204"/>
                <a:ea typeface="黑体" panose="02010609060101010101" pitchFamily="49" charset="-122"/>
              </a:rPr>
              <a:t>热中子探测阵列比昂贵的强子量能器有更强的</a:t>
            </a:r>
            <a:r>
              <a:rPr lang="zh-CN" altLang="en-US" sz="2400" b="1" dirty="0">
                <a:solidFill>
                  <a:srgbClr val="FF0000"/>
                </a:solidFill>
                <a:latin typeface="Trebuchet MS" panose="020B0603020202020204"/>
                <a:ea typeface="黑体" panose="02010609060101010101" pitchFamily="49" charset="-122"/>
              </a:rPr>
              <a:t>规模优势</a:t>
            </a:r>
            <a:r>
              <a:rPr lang="zh-CN" altLang="en-US" sz="2400" b="1" dirty="0">
                <a:solidFill>
                  <a:srgbClr val="002060"/>
                </a:solidFill>
                <a:latin typeface="Trebuchet MS" panose="020B0603020202020204"/>
                <a:ea typeface="黑体" panose="02010609060101010101" pitchFamily="49" charset="-122"/>
              </a:rPr>
              <a:t>，有更高的</a:t>
            </a:r>
            <a:r>
              <a:rPr lang="zh-CN" altLang="en-US" sz="2400" b="1" dirty="0">
                <a:solidFill>
                  <a:srgbClr val="FF0000"/>
                </a:solidFill>
                <a:latin typeface="Trebuchet MS" panose="020B0603020202020204"/>
                <a:ea typeface="黑体" panose="02010609060101010101" pitchFamily="49" charset="-122"/>
              </a:rPr>
              <a:t>性能</a:t>
            </a:r>
            <a:r>
              <a:rPr lang="en-US" altLang="zh-CN" sz="2400" b="1" dirty="0">
                <a:solidFill>
                  <a:srgbClr val="FF0000"/>
                </a:solidFill>
                <a:latin typeface="Trebuchet MS" panose="020B0603020202020204"/>
                <a:ea typeface="黑体" panose="02010609060101010101" pitchFamily="49" charset="-122"/>
              </a:rPr>
              <a:t>-</a:t>
            </a:r>
            <a:r>
              <a:rPr lang="zh-CN" altLang="en-US" sz="2400" b="1" dirty="0">
                <a:solidFill>
                  <a:srgbClr val="FF0000"/>
                </a:solidFill>
                <a:latin typeface="Trebuchet MS" panose="020B0603020202020204"/>
                <a:ea typeface="黑体" panose="02010609060101010101" pitchFamily="49" charset="-122"/>
              </a:rPr>
              <a:t>价格比</a:t>
            </a:r>
            <a:r>
              <a:rPr lang="zh-CN" altLang="en-US" sz="2400" b="1" dirty="0">
                <a:solidFill>
                  <a:srgbClr val="002060"/>
                </a:solidFill>
                <a:latin typeface="Trebuchet MS" panose="020B0603020202020204"/>
                <a:ea typeface="黑体" panose="02010609060101010101" pitchFamily="49" charset="-122"/>
              </a:rPr>
              <a:t>。</a:t>
            </a:r>
            <a:endParaRPr lang="zh-CN" altLang="en-US" sz="2400" b="1" dirty="0">
              <a:solidFill>
                <a:srgbClr val="002060"/>
              </a:solidFill>
              <a:latin typeface="Trebuchet MS" panose="020B0603020202020204"/>
              <a:ea typeface="黑体" panose="02010609060101010101" pitchFamily="49" charset="-122"/>
            </a:endParaRPr>
          </a:p>
        </p:txBody>
      </p:sp>
      <p:sp>
        <p:nvSpPr>
          <p:cNvPr id="6" name="灯片编号占位符 5"/>
          <p:cNvSpPr>
            <a:spLocks noGrp="1"/>
          </p:cNvSpPr>
          <p:nvPr>
            <p:ph type="sldNum" sz="quarter" idx="12"/>
          </p:nvPr>
        </p:nvSpPr>
        <p:spPr/>
        <p:txBody>
          <a:bodyPr/>
          <a:lstStyle/>
          <a:p>
            <a:pPr>
              <a:defRPr/>
            </a:pPr>
            <a:fld id="{CA282283-E96D-44DD-850C-CC78E3F5ECDC}" type="slidenum">
              <a:rPr lang="zh-CN" altLang="en-US" smtClean="0">
                <a:solidFill>
                  <a:prstClr val="black">
                    <a:tint val="75000"/>
                  </a:prstClr>
                </a:solidFill>
              </a:rPr>
            </a:fld>
            <a:endParaRPr lang="zh-CN" alt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1424" y="764704"/>
            <a:ext cx="10081120" cy="5589240"/>
          </a:xfrm>
        </p:spPr>
        <p:txBody>
          <a:bodyPr>
            <a:normAutofit/>
          </a:bodyPr>
          <a:lstStyle/>
          <a:p>
            <a:pPr>
              <a:buNone/>
            </a:pPr>
            <a:r>
              <a:rPr lang="en-US" altLang="zh-CN" dirty="0" smtClean="0"/>
              <a:t>LHAASO</a:t>
            </a:r>
            <a:r>
              <a:rPr lang="zh-CN" altLang="en-US" dirty="0" smtClean="0"/>
              <a:t>子探测器阵列：</a:t>
            </a:r>
            <a:endParaRPr lang="en-US" altLang="zh-CN" dirty="0" smtClean="0">
              <a:solidFill>
                <a:srgbClr val="002060"/>
              </a:solidFill>
            </a:endParaRPr>
          </a:p>
          <a:p>
            <a:pPr>
              <a:buFont typeface="Wingdings" panose="05000000000000000000" pitchFamily="2" charset="2"/>
              <a:buChar char="n"/>
            </a:pPr>
            <a:r>
              <a:rPr lang="en-US" altLang="zh-CN" dirty="0" smtClean="0">
                <a:solidFill>
                  <a:srgbClr val="002060"/>
                </a:solidFill>
              </a:rPr>
              <a:t>KM2A : e,</a:t>
            </a:r>
            <a:r>
              <a:rPr lang="el-GR" altLang="zh-CN" dirty="0" smtClean="0">
                <a:solidFill>
                  <a:srgbClr val="002060"/>
                </a:solidFill>
              </a:rPr>
              <a:t>μ</a:t>
            </a:r>
            <a:r>
              <a:rPr lang="zh-CN" altLang="en-US" dirty="0" smtClean="0">
                <a:solidFill>
                  <a:srgbClr val="002060"/>
                </a:solidFill>
              </a:rPr>
              <a:t> </a:t>
            </a:r>
            <a:endParaRPr lang="en-US" altLang="zh-CN" dirty="0" smtClean="0">
              <a:solidFill>
                <a:srgbClr val="002060"/>
              </a:solidFill>
            </a:endParaRPr>
          </a:p>
          <a:p>
            <a:pPr>
              <a:buFont typeface="Wingdings" panose="05000000000000000000" pitchFamily="2" charset="2"/>
              <a:buChar char="n"/>
            </a:pPr>
            <a:r>
              <a:rPr lang="en-US" altLang="zh-CN" dirty="0" smtClean="0">
                <a:solidFill>
                  <a:srgbClr val="002060"/>
                </a:solidFill>
              </a:rPr>
              <a:t>WCDA: e,</a:t>
            </a:r>
            <a:r>
              <a:rPr lang="el-GR" altLang="zh-CN" dirty="0" smtClean="0">
                <a:solidFill>
                  <a:srgbClr val="002060"/>
                </a:solidFill>
              </a:rPr>
              <a:t>μ</a:t>
            </a:r>
            <a:r>
              <a:rPr lang="en-US" altLang="zh-CN" dirty="0" smtClean="0">
                <a:solidFill>
                  <a:srgbClr val="002060"/>
                </a:solidFill>
              </a:rPr>
              <a:t> </a:t>
            </a:r>
            <a:endParaRPr lang="en-US" altLang="zh-CN" dirty="0" smtClean="0">
              <a:solidFill>
                <a:srgbClr val="002060"/>
              </a:solidFill>
            </a:endParaRPr>
          </a:p>
          <a:p>
            <a:pPr>
              <a:buFont typeface="Wingdings" panose="05000000000000000000" pitchFamily="2" charset="2"/>
              <a:buChar char="n"/>
            </a:pPr>
            <a:r>
              <a:rPr lang="en-US" altLang="zh-CN" dirty="0" smtClean="0">
                <a:solidFill>
                  <a:srgbClr val="002060"/>
                </a:solidFill>
              </a:rPr>
              <a:t>WFCTA:  Č/F </a:t>
            </a:r>
            <a:endParaRPr lang="en-US" altLang="zh-CN" dirty="0" smtClean="0">
              <a:solidFill>
                <a:srgbClr val="002060"/>
              </a:solidFill>
            </a:endParaRPr>
          </a:p>
          <a:p>
            <a:pPr>
              <a:buFont typeface="Wingdings" panose="05000000000000000000" pitchFamily="2" charset="2"/>
              <a:buChar char="n"/>
            </a:pPr>
            <a:r>
              <a:rPr lang="en-US" altLang="zh-CN" dirty="0" smtClean="0">
                <a:solidFill>
                  <a:srgbClr val="002060"/>
                </a:solidFill>
              </a:rPr>
              <a:t>WCDA++: </a:t>
            </a:r>
            <a:r>
              <a:rPr lang="el-GR" altLang="zh-CN" dirty="0" smtClean="0">
                <a:solidFill>
                  <a:srgbClr val="002060"/>
                </a:solidFill>
              </a:rPr>
              <a:t>γ</a:t>
            </a:r>
            <a:r>
              <a:rPr lang="en-US" altLang="zh-CN" dirty="0" smtClean="0">
                <a:solidFill>
                  <a:srgbClr val="002060"/>
                </a:solidFill>
              </a:rPr>
              <a:t> family at core →</a:t>
            </a:r>
            <a:r>
              <a:rPr lang="el-GR" altLang="zh-CN" dirty="0" smtClean="0">
                <a:solidFill>
                  <a:srgbClr val="002060"/>
                </a:solidFill>
              </a:rPr>
              <a:t>π0</a:t>
            </a:r>
            <a:r>
              <a:rPr lang="en-US" altLang="zh-CN" dirty="0" smtClean="0">
                <a:solidFill>
                  <a:srgbClr val="002060"/>
                </a:solidFill>
              </a:rPr>
              <a:t> </a:t>
            </a:r>
            <a:endParaRPr lang="en-US" altLang="zh-CN" dirty="0" smtClean="0">
              <a:solidFill>
                <a:srgbClr val="002060"/>
              </a:solidFill>
            </a:endParaRPr>
          </a:p>
          <a:p>
            <a:pPr>
              <a:buNone/>
            </a:pPr>
            <a:r>
              <a:rPr lang="en-US" altLang="zh-CN" dirty="0" smtClean="0">
                <a:solidFill>
                  <a:srgbClr val="FF0000"/>
                </a:solidFill>
                <a:effectLst>
                  <a:outerShdw blurRad="38100" dist="38100" dir="2700000" algn="tl">
                    <a:srgbClr val="000000">
                      <a:alpha val="43137"/>
                    </a:srgbClr>
                  </a:outerShdw>
                </a:effectLst>
              </a:rPr>
              <a:t>PRISMA: thermal neutrons </a:t>
            </a:r>
            <a:r>
              <a:rPr lang="zh-CN" altLang="en-US" dirty="0" smtClean="0">
                <a:solidFill>
                  <a:srgbClr val="FF0000"/>
                </a:solidFill>
                <a:effectLst>
                  <a:outerShdw blurRad="38100" dist="38100" dir="2700000" algn="tl">
                    <a:srgbClr val="000000">
                      <a:alpha val="43137"/>
                    </a:srgbClr>
                  </a:outerShdw>
                </a:effectLst>
              </a:rPr>
              <a:t>→</a:t>
            </a:r>
            <a:r>
              <a:rPr lang="el-GR" altLang="zh-CN" dirty="0" smtClean="0">
                <a:solidFill>
                  <a:srgbClr val="FF0000"/>
                </a:solidFill>
                <a:effectLst>
                  <a:outerShdw blurRad="38100" dist="38100" dir="2700000" algn="tl">
                    <a:srgbClr val="000000">
                      <a:alpha val="43137"/>
                    </a:srgbClr>
                  </a:outerShdw>
                </a:effectLst>
              </a:rPr>
              <a:t>π</a:t>
            </a:r>
            <a:r>
              <a:rPr lang="en-US" altLang="zh-CN" dirty="0" smtClean="0">
                <a:solidFill>
                  <a:srgbClr val="FF0000"/>
                </a:solidFill>
                <a:effectLst>
                  <a:outerShdw blurRad="38100" dist="38100" dir="2700000" algn="tl">
                    <a:srgbClr val="000000">
                      <a:alpha val="43137"/>
                    </a:srgbClr>
                  </a:outerShdw>
                </a:effectLst>
              </a:rPr>
              <a:t>+</a:t>
            </a:r>
            <a:r>
              <a:rPr lang="el-GR" altLang="zh-CN" dirty="0" smtClean="0">
                <a:solidFill>
                  <a:srgbClr val="FF0000"/>
                </a:solidFill>
                <a:effectLst>
                  <a:outerShdw blurRad="38100" dist="38100" dir="2700000" algn="tl">
                    <a:srgbClr val="000000">
                      <a:alpha val="43137"/>
                    </a:srgbClr>
                  </a:outerShdw>
                </a:effectLst>
              </a:rPr>
              <a:t>π</a:t>
            </a:r>
            <a:r>
              <a:rPr lang="en-US" altLang="zh-CN" dirty="0" smtClean="0">
                <a:solidFill>
                  <a:srgbClr val="FF0000"/>
                </a:solidFill>
                <a:effectLst>
                  <a:outerShdw blurRad="38100" dist="38100" dir="2700000" algn="tl">
                    <a:srgbClr val="000000">
                      <a:alpha val="43137"/>
                    </a:srgbClr>
                  </a:outerShdw>
                </a:effectLst>
              </a:rPr>
              <a:t>-</a:t>
            </a:r>
            <a:endParaRPr lang="en-US" altLang="zh-CN" dirty="0" smtClean="0">
              <a:solidFill>
                <a:srgbClr val="FF0000"/>
              </a:solidFill>
              <a:effectLst>
                <a:outerShdw blurRad="38100" dist="38100" dir="2700000" algn="tl">
                  <a:srgbClr val="000000">
                    <a:alpha val="43137"/>
                  </a:srgbClr>
                </a:outerShdw>
              </a:effectLst>
            </a:endParaRPr>
          </a:p>
          <a:p>
            <a:pPr marL="0" algn="just">
              <a:buNone/>
            </a:pPr>
            <a:r>
              <a:rPr lang="zh-CN" altLang="en-US" dirty="0" smtClean="0">
                <a:latin typeface="黑体" panose="02010609060101010101" pitchFamily="49" charset="-122"/>
              </a:rPr>
              <a:t>不仅仅使</a:t>
            </a:r>
            <a:r>
              <a:rPr lang="en-US" altLang="zh-CN" dirty="0" smtClean="0">
                <a:latin typeface="黑体" panose="02010609060101010101" pitchFamily="49" charset="-122"/>
              </a:rPr>
              <a:t>LHAASO</a:t>
            </a:r>
            <a:r>
              <a:rPr lang="zh-CN" altLang="en-US" dirty="0" smtClean="0">
                <a:latin typeface="黑体" panose="02010609060101010101" pitchFamily="49" charset="-122"/>
              </a:rPr>
              <a:t>实现宇宙线簇射</a:t>
            </a:r>
            <a:r>
              <a:rPr lang="zh-CN" altLang="en-US" dirty="0" smtClean="0">
                <a:solidFill>
                  <a:srgbClr val="FF0000"/>
                </a:solidFill>
                <a:latin typeface="黑体" panose="02010609060101010101" pitchFamily="49" charset="-122"/>
              </a:rPr>
              <a:t>全次级粒子</a:t>
            </a:r>
            <a:r>
              <a:rPr lang="zh-CN" altLang="en-US" dirty="0" smtClean="0">
                <a:latin typeface="黑体" panose="02010609060101010101" pitchFamily="49" charset="-122"/>
              </a:rPr>
              <a:t>混合探测，而且</a:t>
            </a:r>
            <a:r>
              <a:rPr lang="zh-CN" altLang="zh-CN" dirty="0" smtClean="0">
                <a:solidFill>
                  <a:srgbClr val="FF0000"/>
                </a:solidFill>
              </a:rPr>
              <a:t>对宇宙线簇射的“骨架”</a:t>
            </a:r>
            <a:r>
              <a:rPr lang="en-US" altLang="zh-CN" dirty="0" smtClean="0">
                <a:solidFill>
                  <a:srgbClr val="FF0000"/>
                </a:solidFill>
              </a:rPr>
              <a:t>—</a:t>
            </a:r>
            <a:r>
              <a:rPr lang="zh-CN" altLang="zh-CN" dirty="0" smtClean="0">
                <a:solidFill>
                  <a:srgbClr val="FF0000"/>
                </a:solidFill>
              </a:rPr>
              <a:t>强子进行全面深入有效的探测，将会</a:t>
            </a:r>
            <a:r>
              <a:rPr lang="zh-CN" altLang="en-US" dirty="0" smtClean="0">
                <a:solidFill>
                  <a:srgbClr val="FF0000"/>
                </a:solidFill>
              </a:rPr>
              <a:t>得到有用的</a:t>
            </a:r>
            <a:r>
              <a:rPr lang="zh-CN" altLang="zh-CN" dirty="0" smtClean="0">
                <a:solidFill>
                  <a:srgbClr val="FF0000"/>
                </a:solidFill>
              </a:rPr>
              <a:t>新信息</a:t>
            </a:r>
            <a:r>
              <a:rPr lang="zh-CN" altLang="en-US" dirty="0" smtClean="0">
                <a:latin typeface="黑体" panose="02010609060101010101" pitchFamily="49" charset="-122"/>
              </a:rPr>
              <a:t>。</a:t>
            </a:r>
            <a:endParaRPr lang="en-US" altLang="zh-CN" dirty="0" smtClean="0">
              <a:latin typeface="黑体" panose="02010609060101010101" pitchFamily="49" charset="-122"/>
            </a:endParaRPr>
          </a:p>
          <a:p>
            <a:pPr>
              <a:buNone/>
            </a:pPr>
            <a:endParaRPr lang="zh-CN" altLang="en-US" dirty="0">
              <a:solidFill>
                <a:srgbClr val="FF0000"/>
              </a:solidFill>
              <a:effectLst>
                <a:outerShdw blurRad="38100" dist="38100" dir="2700000" algn="tl">
                  <a:srgbClr val="000000">
                    <a:alpha val="43137"/>
                  </a:srgbClr>
                </a:outerShdw>
              </a:effectLst>
            </a:endParaRPr>
          </a:p>
        </p:txBody>
      </p:sp>
      <p:sp>
        <p:nvSpPr>
          <p:cNvPr id="6" name="灯片编号占位符 5"/>
          <p:cNvSpPr>
            <a:spLocks noGrp="1"/>
          </p:cNvSpPr>
          <p:nvPr>
            <p:ph type="sldNum" sz="quarter" idx="12"/>
          </p:nvPr>
        </p:nvSpPr>
        <p:spPr/>
        <p:txBody>
          <a:bodyPr/>
          <a:lstStyle/>
          <a:p>
            <a:pPr>
              <a:defRPr/>
            </a:pPr>
            <a:fld id="{EE718956-2D72-4DEF-A1EC-D7F8C6ED6A5E}"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2</a:t>
            </a:r>
            <a:r>
              <a:rPr lang="zh-CN" altLang="en-US" dirty="0" smtClean="0"/>
              <a:t>、探测器介绍</a:t>
            </a:r>
            <a:endParaRPr lang="zh-CN" altLang="en-US" dirty="0"/>
          </a:p>
        </p:txBody>
      </p:sp>
      <p:sp>
        <p:nvSpPr>
          <p:cNvPr id="4" name="灯片编号占位符 3"/>
          <p:cNvSpPr>
            <a:spLocks noGrp="1"/>
          </p:cNvSpPr>
          <p:nvPr>
            <p:ph type="sldNum" sz="quarter" idx="12"/>
          </p:nvPr>
        </p:nvSpPr>
        <p:spPr/>
        <p:txBody>
          <a:bodyPr/>
          <a:lstStyle/>
          <a:p>
            <a:pPr>
              <a:defRPr/>
            </a:pPr>
            <a:fld id="{EE718956-2D72-4DEF-A1EC-D7F8C6ED6A5E}" type="slidenum">
              <a:rPr lang="zh-CN" altLang="en-US" smtClean="0">
                <a:solidFill>
                  <a:prstClr val="black">
                    <a:tint val="75000"/>
                  </a:prstClr>
                </a:solidFill>
              </a:rPr>
            </a:fld>
            <a:endParaRPr lang="zh-CN" altLang="en-US">
              <a:solidFill>
                <a:prstClr val="black">
                  <a:tint val="75000"/>
                </a:prstClr>
              </a:solidFill>
            </a:endParaRPr>
          </a:p>
        </p:txBody>
      </p:sp>
      <p:graphicFrame>
        <p:nvGraphicFramePr>
          <p:cNvPr id="8" name="Object 7"/>
          <p:cNvGraphicFramePr>
            <a:graphicFrameLocks noChangeAspect="1"/>
          </p:cNvGraphicFramePr>
          <p:nvPr/>
        </p:nvGraphicFramePr>
        <p:xfrm>
          <a:off x="6816080" y="1268760"/>
          <a:ext cx="3200400" cy="2849563"/>
        </p:xfrm>
        <a:graphic>
          <a:graphicData uri="http://schemas.openxmlformats.org/presentationml/2006/ole">
            <mc:AlternateContent xmlns:mc="http://schemas.openxmlformats.org/markup-compatibility/2006">
              <mc:Choice xmlns:v="urn:schemas-microsoft-com:vml" Requires="v">
                <p:oleObj spid="_x0000_s90178" name="Документ" r:id="rId1" imgW="4052570" imgH="3610610" progId="Word.Document.8">
                  <p:embed/>
                </p:oleObj>
              </mc:Choice>
              <mc:Fallback>
                <p:oleObj name="Документ" r:id="rId1" imgW="4052570" imgH="3610610" progId="Word.Document.8">
                  <p:embed/>
                  <p:pic>
                    <p:nvPicPr>
                      <p:cNvPr id="0" name="Object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6080" y="1268760"/>
                        <a:ext cx="3200400" cy="284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1034"/>
          <p:cNvSpPr txBox="1">
            <a:spLocks noChangeArrowheads="1"/>
          </p:cNvSpPr>
          <p:nvPr/>
        </p:nvSpPr>
        <p:spPr bwMode="auto">
          <a:xfrm>
            <a:off x="6816080" y="4149079"/>
            <a:ext cx="3384376" cy="1477328"/>
          </a:xfrm>
          <a:prstGeom prst="rect">
            <a:avLst/>
          </a:prstGeom>
          <a:solidFill>
            <a:srgbClr val="FFFF99"/>
          </a:solidFill>
          <a:ln w="9525">
            <a:noFill/>
            <a:miter lim="800000"/>
            <a:headEnd type="none" w="sm" len="sm"/>
            <a:tailEnd type="none" w="sm" len="sm"/>
          </a:ln>
        </p:spPr>
        <p:txBody>
          <a:bodyPr wrap="square">
            <a:spAutoFit/>
          </a:bodyPr>
          <a:lstStyle/>
          <a:p>
            <a:pPr eaLnBrk="0" hangingPunct="0"/>
            <a:r>
              <a:rPr lang="en-US" altLang="zh-CN" dirty="0">
                <a:solidFill>
                  <a:srgbClr val="000000"/>
                </a:solidFill>
                <a:latin typeface="Calibri" panose="020F0502020204030204" pitchFamily="34" charset="0"/>
              </a:rPr>
              <a:t>1 -PE </a:t>
            </a:r>
            <a:r>
              <a:rPr lang="en-GB" altLang="zh-CN" dirty="0">
                <a:solidFill>
                  <a:srgbClr val="000000"/>
                </a:solidFill>
                <a:latin typeface="Calibri" panose="020F0502020204030204" pitchFamily="34" charset="0"/>
              </a:rPr>
              <a:t>tank</a:t>
            </a:r>
            <a:r>
              <a:rPr lang="en-US" altLang="zh-CN" dirty="0">
                <a:solidFill>
                  <a:srgbClr val="000000"/>
                </a:solidFill>
                <a:latin typeface="Calibri" panose="020F0502020204030204" pitchFamily="34" charset="0"/>
              </a:rPr>
              <a:t>, </a:t>
            </a:r>
            <a:r>
              <a:rPr lang="en-US" altLang="zh-CN" dirty="0">
                <a:solidFill>
                  <a:srgbClr val="000000"/>
                </a:solidFill>
                <a:latin typeface="Calibri" panose="020F0502020204030204" pitchFamily="34" charset="0"/>
                <a:sym typeface="Symbol" panose="05050102010706020507" pitchFamily="18" charset="2"/>
              </a:rPr>
              <a:t>=72 cm, </a:t>
            </a:r>
            <a:r>
              <a:rPr lang="en-GB" altLang="zh-CN" dirty="0">
                <a:solidFill>
                  <a:srgbClr val="000000"/>
                </a:solidFill>
                <a:latin typeface="Calibri" panose="020F0502020204030204" pitchFamily="34" charset="0"/>
                <a:sym typeface="Symbol" panose="05050102010706020507" pitchFamily="18" charset="2"/>
              </a:rPr>
              <a:t>h=</a:t>
            </a:r>
            <a:r>
              <a:rPr lang="en-US" altLang="zh-CN" dirty="0">
                <a:solidFill>
                  <a:srgbClr val="000000"/>
                </a:solidFill>
                <a:latin typeface="Calibri" panose="020F0502020204030204" pitchFamily="34" charset="0"/>
                <a:sym typeface="Symbol" panose="05050102010706020507" pitchFamily="18" charset="2"/>
              </a:rPr>
              <a:t>57 cm</a:t>
            </a:r>
            <a:endParaRPr lang="en-US" altLang="zh-CN" dirty="0">
              <a:solidFill>
                <a:srgbClr val="000000"/>
              </a:solidFill>
              <a:latin typeface="Calibri" panose="020F0502020204030204" pitchFamily="34" charset="0"/>
              <a:sym typeface="Symbol" panose="05050102010706020507" pitchFamily="18" charset="2"/>
            </a:endParaRPr>
          </a:p>
          <a:p>
            <a:pPr eaLnBrk="0" hangingPunct="0"/>
            <a:r>
              <a:rPr lang="en-US" altLang="zh-CN" dirty="0">
                <a:solidFill>
                  <a:srgbClr val="000000"/>
                </a:solidFill>
                <a:latin typeface="Calibri" panose="020F0502020204030204" pitchFamily="34" charset="0"/>
                <a:sym typeface="Symbol" panose="05050102010706020507" pitchFamily="18" charset="2"/>
              </a:rPr>
              <a:t>2 - lid =30 cm</a:t>
            </a:r>
            <a:endParaRPr lang="en-US" altLang="zh-CN" dirty="0">
              <a:solidFill>
                <a:srgbClr val="000000"/>
              </a:solidFill>
              <a:latin typeface="Calibri" panose="020F0502020204030204" pitchFamily="34" charset="0"/>
              <a:sym typeface="Symbol" panose="05050102010706020507" pitchFamily="18" charset="2"/>
            </a:endParaRPr>
          </a:p>
          <a:p>
            <a:pPr eaLnBrk="0" hangingPunct="0"/>
            <a:r>
              <a:rPr lang="en-US" altLang="zh-CN" dirty="0">
                <a:solidFill>
                  <a:srgbClr val="000000"/>
                </a:solidFill>
                <a:latin typeface="Calibri" panose="020F0502020204030204" pitchFamily="34" charset="0"/>
                <a:sym typeface="Symbol" panose="05050102010706020507" pitchFamily="18" charset="2"/>
              </a:rPr>
              <a:t>3 -  PMT</a:t>
            </a:r>
            <a:endParaRPr lang="en-US" altLang="zh-CN" dirty="0">
              <a:solidFill>
                <a:srgbClr val="000000"/>
              </a:solidFill>
              <a:latin typeface="Calibri" panose="020F0502020204030204" pitchFamily="34" charset="0"/>
              <a:sym typeface="Symbol" panose="05050102010706020507" pitchFamily="18" charset="2"/>
            </a:endParaRPr>
          </a:p>
          <a:p>
            <a:pPr eaLnBrk="0" hangingPunct="0"/>
            <a:r>
              <a:rPr lang="en-US" altLang="zh-CN" dirty="0">
                <a:solidFill>
                  <a:srgbClr val="000000"/>
                </a:solidFill>
                <a:latin typeface="Calibri" panose="020F0502020204030204" pitchFamily="34" charset="0"/>
                <a:sym typeface="Symbol" panose="05050102010706020507" pitchFamily="18" charset="2"/>
              </a:rPr>
              <a:t>4 - </a:t>
            </a:r>
            <a:r>
              <a:rPr lang="en-US" altLang="zh-CN" dirty="0" err="1">
                <a:solidFill>
                  <a:srgbClr val="000000"/>
                </a:solidFill>
                <a:latin typeface="Calibri" panose="020F0502020204030204" pitchFamily="34" charset="0"/>
                <a:sym typeface="Symbol" panose="05050102010706020507" pitchFamily="18" charset="2"/>
              </a:rPr>
              <a:t>scintillator</a:t>
            </a:r>
            <a:r>
              <a:rPr lang="en-US" altLang="zh-CN" dirty="0">
                <a:solidFill>
                  <a:srgbClr val="000000"/>
                </a:solidFill>
                <a:latin typeface="Calibri" panose="020F0502020204030204" pitchFamily="34" charset="0"/>
                <a:sym typeface="Symbol" panose="05050102010706020507" pitchFamily="18" charset="2"/>
              </a:rPr>
              <a:t>, 0.36 m</a:t>
            </a:r>
            <a:r>
              <a:rPr lang="en-US" altLang="zh-CN" baseline="30000" dirty="0">
                <a:solidFill>
                  <a:srgbClr val="000000"/>
                </a:solidFill>
                <a:latin typeface="Calibri" panose="020F0502020204030204" pitchFamily="34" charset="0"/>
                <a:sym typeface="Symbol" panose="05050102010706020507" pitchFamily="18" charset="2"/>
              </a:rPr>
              <a:t>2</a:t>
            </a:r>
            <a:endParaRPr lang="en-US" altLang="zh-CN" dirty="0">
              <a:solidFill>
                <a:srgbClr val="000000"/>
              </a:solidFill>
              <a:latin typeface="Calibri" panose="020F0502020204030204" pitchFamily="34" charset="0"/>
              <a:sym typeface="Symbol" panose="05050102010706020507" pitchFamily="18" charset="2"/>
            </a:endParaRPr>
          </a:p>
          <a:p>
            <a:pPr eaLnBrk="0" hangingPunct="0"/>
            <a:r>
              <a:rPr lang="en-US" altLang="zh-CN" dirty="0">
                <a:solidFill>
                  <a:srgbClr val="000000"/>
                </a:solidFill>
                <a:latin typeface="Calibri" panose="020F0502020204030204" pitchFamily="34" charset="0"/>
                <a:sym typeface="Symbol" panose="05050102010706020507" pitchFamily="18" charset="2"/>
              </a:rPr>
              <a:t>5 - </a:t>
            </a:r>
            <a:r>
              <a:rPr lang="en-GB" altLang="zh-CN" dirty="0">
                <a:solidFill>
                  <a:srgbClr val="000000"/>
                </a:solidFill>
                <a:latin typeface="Calibri" panose="020F0502020204030204" pitchFamily="34" charset="0"/>
                <a:sym typeface="Symbol" panose="05050102010706020507" pitchFamily="18" charset="2"/>
              </a:rPr>
              <a:t>reflecting cone </a:t>
            </a:r>
            <a:endParaRPr lang="en-GB" altLang="zh-CN" dirty="0">
              <a:solidFill>
                <a:srgbClr val="000000"/>
              </a:solidFill>
              <a:latin typeface="Calibri" panose="020F0502020204030204" pitchFamily="34" charset="0"/>
              <a:sym typeface="Symbol" panose="05050102010706020507" pitchFamily="18" charset="2"/>
            </a:endParaRPr>
          </a:p>
        </p:txBody>
      </p:sp>
      <p:sp>
        <p:nvSpPr>
          <p:cNvPr id="10" name="矩形 9"/>
          <p:cNvSpPr/>
          <p:nvPr/>
        </p:nvSpPr>
        <p:spPr>
          <a:xfrm>
            <a:off x="1650561" y="5157192"/>
            <a:ext cx="2800767" cy="461665"/>
          </a:xfrm>
          <a:prstGeom prst="rect">
            <a:avLst/>
          </a:prstGeom>
        </p:spPr>
        <p:txBody>
          <a:bodyPr wrap="none">
            <a:spAutoFit/>
          </a:bodyPr>
          <a:lstStyle/>
          <a:p>
            <a:r>
              <a:rPr lang="zh-CN" altLang="en-US" dirty="0"/>
              <a:t>闪烁体：</a:t>
            </a:r>
            <a:r>
              <a:rPr lang="en-US" altLang="zh-CN" sz="2400" b="1" dirty="0" err="1">
                <a:solidFill>
                  <a:srgbClr val="FF0000"/>
                </a:solidFill>
                <a:ea typeface="黑体" panose="02010609060101010101" pitchFamily="49" charset="-122"/>
              </a:rPr>
              <a:t>ZnS</a:t>
            </a:r>
            <a:r>
              <a:rPr lang="en-US" altLang="zh-CN" sz="2400" b="1" dirty="0">
                <a:solidFill>
                  <a:srgbClr val="FF0000"/>
                </a:solidFill>
                <a:ea typeface="黑体" panose="02010609060101010101" pitchFamily="49" charset="-122"/>
              </a:rPr>
              <a:t>(Ag)+</a:t>
            </a:r>
            <a:r>
              <a:rPr lang="en-US" altLang="zh-CN" sz="2400" b="1" baseline="30000" dirty="0">
                <a:solidFill>
                  <a:srgbClr val="FF0000"/>
                </a:solidFill>
                <a:ea typeface="黑体" panose="02010609060101010101" pitchFamily="49" charset="-122"/>
              </a:rPr>
              <a:t>10</a:t>
            </a:r>
            <a:r>
              <a:rPr lang="en-US" altLang="zh-CN" sz="2400" b="1" dirty="0">
                <a:solidFill>
                  <a:srgbClr val="FF0000"/>
                </a:solidFill>
                <a:ea typeface="黑体" panose="02010609060101010101" pitchFamily="49" charset="-122"/>
              </a:rPr>
              <a:t>B</a:t>
            </a:r>
            <a:endParaRPr lang="zh-CN" altLang="en-US" dirty="0"/>
          </a:p>
        </p:txBody>
      </p:sp>
      <p:pic>
        <p:nvPicPr>
          <p:cNvPr id="11" name="图片 2"/>
          <p:cNvPicPr>
            <a:picLocks noChangeAspect="1"/>
          </p:cNvPicPr>
          <p:nvPr/>
        </p:nvPicPr>
        <p:blipFill>
          <a:blip r:embed="rId3" cstate="print">
            <a:extLst>
              <a:ext uri="{28A0092B-C50C-407E-A947-70E740481C1C}">
                <a14:useLocalDpi xmlns:a14="http://schemas.microsoft.com/office/drawing/2010/main" val="0"/>
              </a:ext>
            </a:extLst>
          </a:blip>
          <a:srcRect l="11111" t="22691" r="30281" b="6361"/>
          <a:stretch>
            <a:fillRect/>
          </a:stretch>
        </p:blipFill>
        <p:spPr bwMode="auto">
          <a:xfrm>
            <a:off x="1182376" y="1418134"/>
            <a:ext cx="4451328" cy="350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内容占位符 2"/>
          <p:cNvSpPr>
            <a:spLocks noGrp="1"/>
          </p:cNvSpPr>
          <p:nvPr>
            <p:ph idx="1"/>
          </p:nvPr>
        </p:nvSpPr>
        <p:spPr>
          <a:xfrm>
            <a:off x="767408" y="764704"/>
            <a:ext cx="10297144" cy="5805264"/>
          </a:xfrm>
        </p:spPr>
        <p:txBody>
          <a:bodyPr>
            <a:noAutofit/>
          </a:bodyPr>
          <a:lstStyle/>
          <a:p>
            <a:pPr>
              <a:buNone/>
            </a:pPr>
            <a:r>
              <a:rPr lang="zh-CN" altLang="en-US" sz="2000" dirty="0"/>
              <a:t>常用于热中子俘获的同位素</a:t>
            </a:r>
            <a:endParaRPr lang="en-US" altLang="zh-CN" sz="2000" dirty="0"/>
          </a:p>
          <a:p>
            <a:pPr lvl="1"/>
            <a:r>
              <a:rPr lang="en-US" altLang="zh-CN" dirty="0" smtClean="0"/>
              <a:t>n </a:t>
            </a:r>
            <a:r>
              <a:rPr lang="en-US" altLang="zh-CN" dirty="0"/>
              <a:t>+ </a:t>
            </a:r>
            <a:r>
              <a:rPr lang="en-US" altLang="zh-CN" baseline="30000" dirty="0"/>
              <a:t>3</a:t>
            </a:r>
            <a:r>
              <a:rPr lang="en-US" altLang="zh-CN" dirty="0"/>
              <a:t>He </a:t>
            </a:r>
            <a:r>
              <a:rPr lang="en-US" altLang="zh-CN" dirty="0">
                <a:sym typeface="Symbol" panose="05050102010706020507"/>
              </a:rPr>
              <a:t></a:t>
            </a:r>
            <a:r>
              <a:rPr lang="en-US" altLang="zh-CN" dirty="0"/>
              <a:t> </a:t>
            </a:r>
            <a:r>
              <a:rPr lang="en-US" altLang="zh-CN" baseline="30000" dirty="0"/>
              <a:t>3</a:t>
            </a:r>
            <a:r>
              <a:rPr lang="en-US" altLang="zh-CN" dirty="0"/>
              <a:t>H + </a:t>
            </a:r>
            <a:r>
              <a:rPr lang="en-US" altLang="zh-CN" baseline="30000" dirty="0"/>
              <a:t>1</a:t>
            </a:r>
            <a:r>
              <a:rPr lang="en-US" altLang="zh-CN" dirty="0"/>
              <a:t>H + 0.764 </a:t>
            </a:r>
            <a:r>
              <a:rPr lang="en-US" altLang="zh-CN" dirty="0" err="1"/>
              <a:t>MeV</a:t>
            </a:r>
            <a:r>
              <a:rPr lang="en-US" altLang="zh-CN" dirty="0"/>
              <a:t>	 (5333barns)	</a:t>
            </a:r>
            <a:endParaRPr lang="en-US" altLang="zh-CN" dirty="0" smtClean="0"/>
          </a:p>
          <a:p>
            <a:pPr lvl="1">
              <a:buNone/>
            </a:pPr>
            <a:r>
              <a:rPr lang="en-US" altLang="zh-CN" dirty="0" smtClean="0">
                <a:solidFill>
                  <a:srgbClr val="FF0000"/>
                </a:solidFill>
              </a:rPr>
              <a:t>3He</a:t>
            </a:r>
            <a:r>
              <a:rPr lang="en-US" altLang="zh-CN" dirty="0" smtClean="0"/>
              <a:t> </a:t>
            </a:r>
            <a:r>
              <a:rPr lang="zh-CN" altLang="en-US" dirty="0" smtClean="0"/>
              <a:t>的作用截面最高，但是</a:t>
            </a:r>
            <a:r>
              <a:rPr lang="en-US" altLang="zh-CN" dirty="0" smtClean="0"/>
              <a:t>3He </a:t>
            </a:r>
            <a:r>
              <a:rPr lang="zh-CN" altLang="en-US" dirty="0" smtClean="0"/>
              <a:t>以气体存在不易操控，时间分辨较差（</a:t>
            </a:r>
            <a:r>
              <a:rPr lang="en-US" altLang="zh-CN" dirty="0" smtClean="0"/>
              <a:t>1ms</a:t>
            </a:r>
            <a:r>
              <a:rPr lang="zh-CN" altLang="en-US" dirty="0" smtClean="0"/>
              <a:t>），而且</a:t>
            </a:r>
            <a:r>
              <a:rPr lang="zh-CN" altLang="en-US" dirty="0" smtClean="0">
                <a:solidFill>
                  <a:srgbClr val="FF0000"/>
                </a:solidFill>
              </a:rPr>
              <a:t>价格昂贵</a:t>
            </a:r>
            <a:r>
              <a:rPr lang="zh-CN" altLang="en-US" dirty="0" smtClean="0"/>
              <a:t>。</a:t>
            </a:r>
            <a:endParaRPr lang="zh-CN" altLang="zh-CN" dirty="0"/>
          </a:p>
          <a:p>
            <a:pPr lvl="1"/>
            <a:r>
              <a:rPr lang="en-US" altLang="zh-CN" dirty="0"/>
              <a:t>n + </a:t>
            </a:r>
            <a:r>
              <a:rPr lang="en-US" altLang="zh-CN" baseline="30000" dirty="0"/>
              <a:t>6</a:t>
            </a:r>
            <a:r>
              <a:rPr lang="en-US" altLang="zh-CN" dirty="0"/>
              <a:t>Li </a:t>
            </a:r>
            <a:r>
              <a:rPr lang="en-US" altLang="zh-CN" dirty="0">
                <a:sym typeface="Symbol" panose="05050102010706020507"/>
              </a:rPr>
              <a:t></a:t>
            </a:r>
            <a:r>
              <a:rPr lang="en-US" altLang="zh-CN" dirty="0"/>
              <a:t> </a:t>
            </a:r>
            <a:r>
              <a:rPr lang="en-US" altLang="zh-CN" baseline="30000" dirty="0"/>
              <a:t>4</a:t>
            </a:r>
            <a:r>
              <a:rPr lang="en-US" altLang="zh-CN" dirty="0"/>
              <a:t>He + </a:t>
            </a:r>
            <a:r>
              <a:rPr lang="en-US" altLang="zh-CN" baseline="30000" dirty="0"/>
              <a:t>3</a:t>
            </a:r>
            <a:r>
              <a:rPr lang="en-US" altLang="zh-CN" dirty="0"/>
              <a:t>H + 4.79 </a:t>
            </a:r>
            <a:r>
              <a:rPr lang="en-US" altLang="zh-CN" dirty="0" err="1"/>
              <a:t>MeV</a:t>
            </a:r>
            <a:r>
              <a:rPr lang="en-US" altLang="zh-CN" dirty="0"/>
              <a:t>	(940barns</a:t>
            </a:r>
            <a:r>
              <a:rPr lang="en-US" altLang="zh-CN" dirty="0" smtClean="0"/>
              <a:t>)</a:t>
            </a:r>
            <a:endParaRPr lang="en-US" altLang="zh-CN" dirty="0" smtClean="0"/>
          </a:p>
          <a:p>
            <a:pPr lvl="1">
              <a:buNone/>
            </a:pPr>
            <a:r>
              <a:rPr lang="en-US" altLang="zh-CN" dirty="0" smtClean="0">
                <a:solidFill>
                  <a:srgbClr val="FF0000"/>
                </a:solidFill>
              </a:rPr>
              <a:t>6Li</a:t>
            </a:r>
            <a:r>
              <a:rPr lang="en-US" altLang="zh-CN" dirty="0" smtClean="0"/>
              <a:t> </a:t>
            </a:r>
            <a:r>
              <a:rPr lang="zh-CN" altLang="en-US" dirty="0" smtClean="0"/>
              <a:t>释放的能量最高，这有利于提高信号幅度，但是</a:t>
            </a:r>
            <a:r>
              <a:rPr lang="en-US" altLang="zh-CN" dirty="0" smtClean="0"/>
              <a:t>6Li </a:t>
            </a:r>
            <a:r>
              <a:rPr lang="zh-CN" altLang="en-US" dirty="0" smtClean="0"/>
              <a:t>自然丰度仅</a:t>
            </a:r>
            <a:r>
              <a:rPr lang="en-US" altLang="zh-CN" dirty="0" smtClean="0"/>
              <a:t>3.75%</a:t>
            </a:r>
            <a:r>
              <a:rPr lang="zh-CN" altLang="en-US" dirty="0" smtClean="0"/>
              <a:t>，富集的</a:t>
            </a:r>
            <a:r>
              <a:rPr lang="en-US" altLang="zh-CN" dirty="0" smtClean="0"/>
              <a:t>6Li </a:t>
            </a:r>
            <a:r>
              <a:rPr lang="zh-CN" altLang="en-US" dirty="0" smtClean="0"/>
              <a:t>价格昂贵，而且因是</a:t>
            </a:r>
            <a:r>
              <a:rPr lang="zh-CN" altLang="en-US" dirty="0" smtClean="0">
                <a:solidFill>
                  <a:srgbClr val="FF0000"/>
                </a:solidFill>
              </a:rPr>
              <a:t>核聚变材料受到国家控制</a:t>
            </a:r>
            <a:r>
              <a:rPr lang="zh-CN" altLang="en-US" dirty="0" smtClean="0"/>
              <a:t>。 </a:t>
            </a:r>
            <a:endParaRPr lang="zh-CN" altLang="zh-CN" dirty="0"/>
          </a:p>
          <a:p>
            <a:pPr lvl="1"/>
            <a:r>
              <a:rPr lang="en-US" altLang="zh-CN" dirty="0"/>
              <a:t>n + </a:t>
            </a:r>
            <a:r>
              <a:rPr lang="en-US" altLang="zh-CN" baseline="30000" dirty="0"/>
              <a:t>10</a:t>
            </a:r>
            <a:r>
              <a:rPr lang="en-US" altLang="zh-CN" dirty="0"/>
              <a:t>B </a:t>
            </a:r>
            <a:r>
              <a:rPr lang="en-US" altLang="zh-CN" dirty="0">
                <a:sym typeface="Symbol" panose="05050102010706020507"/>
              </a:rPr>
              <a:t></a:t>
            </a:r>
            <a:r>
              <a:rPr lang="en-US" altLang="zh-CN" dirty="0"/>
              <a:t> </a:t>
            </a:r>
            <a:r>
              <a:rPr lang="en-US" altLang="zh-CN" baseline="30000" dirty="0"/>
              <a:t>7</a:t>
            </a:r>
            <a:r>
              <a:rPr lang="en-US" altLang="zh-CN" dirty="0"/>
              <a:t>Li* + </a:t>
            </a:r>
            <a:r>
              <a:rPr lang="en-US" altLang="zh-CN" baseline="30000" dirty="0"/>
              <a:t>4</a:t>
            </a:r>
            <a:r>
              <a:rPr lang="en-US" altLang="zh-CN" dirty="0"/>
              <a:t>He</a:t>
            </a:r>
            <a:r>
              <a:rPr lang="en-US" altLang="zh-CN" dirty="0">
                <a:sym typeface="Symbol" panose="05050102010706020507"/>
              </a:rPr>
              <a:t></a:t>
            </a:r>
            <a:r>
              <a:rPr lang="en-US" altLang="zh-CN" baseline="30000" dirty="0"/>
              <a:t>7</a:t>
            </a:r>
            <a:r>
              <a:rPr lang="en-US" altLang="zh-CN" dirty="0"/>
              <a:t>Li + </a:t>
            </a:r>
            <a:r>
              <a:rPr lang="en-US" altLang="zh-CN" baseline="30000" dirty="0"/>
              <a:t>4</a:t>
            </a:r>
            <a:r>
              <a:rPr lang="en-US" altLang="zh-CN" dirty="0"/>
              <a:t>He + 0.48 </a:t>
            </a:r>
            <a:r>
              <a:rPr lang="en-US" altLang="zh-CN" dirty="0" err="1"/>
              <a:t>MeV</a:t>
            </a:r>
            <a:r>
              <a:rPr lang="en-US" altLang="zh-CN" dirty="0"/>
              <a:t> </a:t>
            </a:r>
            <a:r>
              <a:rPr lang="en-US" altLang="zh-CN" dirty="0">
                <a:sym typeface="Symbol" panose="05050102010706020507"/>
              </a:rPr>
              <a:t></a:t>
            </a:r>
            <a:r>
              <a:rPr lang="en-US" altLang="zh-CN" dirty="0"/>
              <a:t> +2.3 </a:t>
            </a:r>
            <a:r>
              <a:rPr lang="en-US" altLang="zh-CN" dirty="0" err="1"/>
              <a:t>MeV</a:t>
            </a:r>
            <a:r>
              <a:rPr lang="en-US" altLang="zh-CN" dirty="0"/>
              <a:t> (93</a:t>
            </a:r>
            <a:r>
              <a:rPr lang="en-US" altLang="zh-CN" dirty="0" smtClean="0"/>
              <a:t>%)</a:t>
            </a:r>
            <a:endParaRPr lang="en-US" altLang="zh-CN" dirty="0" smtClean="0"/>
          </a:p>
          <a:p>
            <a:pPr lvl="1">
              <a:buNone/>
            </a:pPr>
            <a:r>
              <a:rPr lang="zh-CN" altLang="en-US" dirty="0">
                <a:sym typeface="Symbol" panose="05050102010706020507"/>
              </a:rPr>
              <a:t> </a:t>
            </a:r>
            <a:r>
              <a:rPr lang="zh-CN" altLang="en-US" dirty="0" smtClean="0">
                <a:sym typeface="Symbol" panose="05050102010706020507"/>
              </a:rPr>
              <a:t>                                 </a:t>
            </a:r>
            <a:r>
              <a:rPr lang="en-US" altLang="zh-CN" dirty="0" smtClean="0">
                <a:sym typeface="Symbol" panose="05050102010706020507"/>
              </a:rPr>
              <a:t></a:t>
            </a:r>
            <a:r>
              <a:rPr lang="en-US" altLang="zh-CN" dirty="0" smtClean="0"/>
              <a:t> </a:t>
            </a:r>
            <a:r>
              <a:rPr lang="en-US" altLang="zh-CN" baseline="30000" dirty="0"/>
              <a:t>7</a:t>
            </a:r>
            <a:r>
              <a:rPr lang="en-US" altLang="zh-CN" dirty="0"/>
              <a:t>Li + </a:t>
            </a:r>
            <a:r>
              <a:rPr lang="en-US" altLang="zh-CN" baseline="30000" dirty="0"/>
              <a:t>4</a:t>
            </a:r>
            <a:r>
              <a:rPr lang="en-US" altLang="zh-CN" dirty="0"/>
              <a:t>He +2.8 </a:t>
            </a:r>
            <a:r>
              <a:rPr lang="en-US" altLang="zh-CN" dirty="0" err="1" smtClean="0"/>
              <a:t>MeV</a:t>
            </a:r>
            <a:r>
              <a:rPr lang="zh-CN" altLang="en-US" dirty="0" smtClean="0"/>
              <a:t> </a:t>
            </a:r>
            <a:r>
              <a:rPr lang="en-US" altLang="zh-CN" dirty="0" smtClean="0"/>
              <a:t>(7%)    </a:t>
            </a:r>
            <a:r>
              <a:rPr lang="en-US" altLang="zh-CN" dirty="0"/>
              <a:t>(</a:t>
            </a:r>
            <a:r>
              <a:rPr lang="en-US" altLang="zh-CN" dirty="0" smtClean="0"/>
              <a:t>3980barns)</a:t>
            </a:r>
            <a:endParaRPr lang="en-US" altLang="zh-CN" dirty="0" smtClean="0"/>
          </a:p>
          <a:p>
            <a:pPr marL="0" indent="0">
              <a:buNone/>
            </a:pPr>
            <a:r>
              <a:rPr lang="en-US" altLang="zh-CN" dirty="0" smtClean="0">
                <a:solidFill>
                  <a:srgbClr val="FF0000"/>
                </a:solidFill>
              </a:rPr>
              <a:t>10B </a:t>
            </a:r>
            <a:r>
              <a:rPr lang="zh-CN" altLang="en-US" dirty="0" smtClean="0">
                <a:solidFill>
                  <a:srgbClr val="FF0000"/>
                </a:solidFill>
              </a:rPr>
              <a:t>释放能量和作用截面都较高，而且自然丰度高达</a:t>
            </a:r>
            <a:r>
              <a:rPr lang="en-US" altLang="zh-CN" dirty="0" smtClean="0">
                <a:solidFill>
                  <a:srgbClr val="FF0000"/>
                </a:solidFill>
              </a:rPr>
              <a:t>20%</a:t>
            </a:r>
            <a:r>
              <a:rPr lang="zh-CN" altLang="en-US" dirty="0" smtClean="0">
                <a:solidFill>
                  <a:srgbClr val="FF0000"/>
                </a:solidFill>
              </a:rPr>
              <a:t>，富集的</a:t>
            </a:r>
            <a:r>
              <a:rPr lang="en-US" altLang="zh-CN" dirty="0" smtClean="0">
                <a:solidFill>
                  <a:srgbClr val="FF0000"/>
                </a:solidFill>
              </a:rPr>
              <a:t>10B </a:t>
            </a:r>
            <a:r>
              <a:rPr lang="zh-CN" altLang="en-US" dirty="0" smtClean="0">
                <a:solidFill>
                  <a:srgbClr val="FF0000"/>
                </a:solidFill>
              </a:rPr>
              <a:t>也比较容易获得，在保证性能的前提下价格相对便宜</a:t>
            </a:r>
            <a:endParaRPr lang="zh-CN" altLang="zh-CN" sz="3200" dirty="0">
              <a:solidFill>
                <a:srgbClr val="FF0000"/>
              </a:solidFill>
            </a:endParaRPr>
          </a:p>
        </p:txBody>
      </p:sp>
      <p:sp>
        <p:nvSpPr>
          <p:cNvPr id="16" name="Line 3"/>
          <p:cNvSpPr>
            <a:spLocks noChangeAspect="1" noChangeShapeType="1"/>
          </p:cNvSpPr>
          <p:nvPr/>
        </p:nvSpPr>
        <p:spPr bwMode="auto">
          <a:xfrm>
            <a:off x="3494089" y="2775393"/>
            <a:ext cx="911446" cy="1361508"/>
          </a:xfrm>
          <a:prstGeom prst="line">
            <a:avLst/>
          </a:prstGeom>
          <a:noFill/>
          <a:ln w="204788">
            <a:noFill/>
            <a:round/>
          </a:ln>
        </p:spPr>
        <p:txBody>
          <a:bodyPr/>
          <a:lstStyle/>
          <a:p>
            <a:endParaRPr lang="ru-RU"/>
          </a:p>
        </p:txBody>
      </p:sp>
      <p:sp>
        <p:nvSpPr>
          <p:cNvPr id="12" name="标题 1"/>
          <p:cNvSpPr txBox="1"/>
          <p:nvPr/>
        </p:nvSpPr>
        <p:spPr>
          <a:xfrm>
            <a:off x="2639616" y="0"/>
            <a:ext cx="6840760" cy="1143000"/>
          </a:xfrm>
          <a:prstGeom prst="rect">
            <a:avLst/>
          </a:prstGeom>
        </p:spPr>
        <p:txBody>
          <a:bodyPr vert="horz" lIns="91440" tIns="45720" rIns="91440" bIns="45720" rtlCol="0" anchor="ctr">
            <a:noAutofit/>
          </a:bodyPr>
          <a:lstStyle/>
          <a:p>
            <a:pPr lvl="0" algn="ctr">
              <a:spcBef>
                <a:spcPct val="0"/>
              </a:spcBef>
              <a:defRPr/>
            </a:pPr>
            <a:r>
              <a:rPr lang="en-US" altLang="zh-CN" sz="2800" b="1" baseline="30000" dirty="0">
                <a:solidFill>
                  <a:srgbClr val="002060"/>
                </a:solidFill>
                <a:ea typeface="黑体" panose="02010609060101010101" pitchFamily="49" charset="-122"/>
              </a:rPr>
              <a:t>10</a:t>
            </a:r>
            <a:r>
              <a:rPr lang="en-US" altLang="zh-CN" sz="2800" b="1" dirty="0">
                <a:solidFill>
                  <a:srgbClr val="002060"/>
                </a:solidFill>
                <a:ea typeface="黑体" panose="02010609060101010101" pitchFamily="49" charset="-122"/>
              </a:rPr>
              <a:t>B</a:t>
            </a:r>
            <a:r>
              <a:rPr lang="zh-CN" altLang="en-US" sz="2800" b="1" dirty="0">
                <a:solidFill>
                  <a:srgbClr val="002060"/>
                </a:solidFill>
                <a:ea typeface="黑体" panose="02010609060101010101" pitchFamily="49" charset="-122"/>
              </a:rPr>
              <a:t>的必然性</a:t>
            </a:r>
            <a:endParaRPr lang="zh-CN" altLang="en-US" sz="2800" b="1" dirty="0">
              <a:solidFill>
                <a:srgbClr val="002060"/>
              </a:solidFill>
              <a:ea typeface="黑体" panose="02010609060101010101" pitchFamily="49" charset="-122"/>
            </a:endParaRPr>
          </a:p>
        </p:txBody>
      </p:sp>
      <p:sp>
        <p:nvSpPr>
          <p:cNvPr id="9" name="灯片编号占位符 8"/>
          <p:cNvSpPr>
            <a:spLocks noGrp="1"/>
          </p:cNvSpPr>
          <p:nvPr>
            <p:ph type="sldNum" sz="quarter" idx="12"/>
          </p:nvPr>
        </p:nvSpPr>
        <p:spPr/>
        <p:txBody>
          <a:bodyPr/>
          <a:lstStyle/>
          <a:p>
            <a:pPr>
              <a:defRPr/>
            </a:pPr>
            <a:fld id="{EE718956-2D72-4DEF-A1EC-D7F8C6ED6A5E}"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29"/>
          <p:cNvSpPr txBox="1">
            <a:spLocks noChangeArrowheads="1"/>
          </p:cNvSpPr>
          <p:nvPr/>
        </p:nvSpPr>
        <p:spPr bwMode="auto">
          <a:xfrm>
            <a:off x="1981255" y="1184940"/>
            <a:ext cx="8229600" cy="868346"/>
          </a:xfrm>
          <a:prstGeom prst="rect">
            <a:avLst/>
          </a:prstGeom>
          <a:noFill/>
          <a:ln w="9525">
            <a:noFill/>
            <a:miter lim="800000"/>
          </a:ln>
          <a:effectLst/>
        </p:spPr>
        <p:txBody>
          <a:bodyPr vert="horz" wrap="square" lIns="91440" tIns="45720" rIns="91440" bIns="45720" numCol="1" anchor="ctr" anchorCtr="0" compatLnSpc="1"/>
          <a:lstStyle/>
          <a:p>
            <a:pPr algn="ctr">
              <a:defRPr/>
            </a:pPr>
            <a:r>
              <a:rPr lang="zh-CN" altLang="en-US" sz="2400" b="1" dirty="0">
                <a:solidFill>
                  <a:srgbClr val="002060"/>
                </a:solidFill>
                <a:ea typeface="黑体" panose="02010609060101010101" pitchFamily="49" charset="-122"/>
              </a:rPr>
              <a:t>中子</a:t>
            </a:r>
            <a:r>
              <a:rPr lang="en-US" altLang="zh-CN" sz="2400" b="1" dirty="0">
                <a:solidFill>
                  <a:srgbClr val="002060"/>
                </a:solidFill>
                <a:ea typeface="黑体" panose="02010609060101010101" pitchFamily="49" charset="-122"/>
              </a:rPr>
              <a:t>/</a:t>
            </a:r>
            <a:r>
              <a:rPr lang="zh-CN" altLang="en-US" sz="2400" b="1" dirty="0">
                <a:solidFill>
                  <a:srgbClr val="002060"/>
                </a:solidFill>
                <a:ea typeface="黑体" panose="02010609060101010101" pitchFamily="49" charset="-122"/>
              </a:rPr>
              <a:t>噪音区分</a:t>
            </a:r>
            <a:endParaRPr lang="en-US" altLang="zh-CN" sz="2400" b="1" dirty="0">
              <a:solidFill>
                <a:srgbClr val="002060"/>
              </a:solidFill>
              <a:ea typeface="黑体" panose="02010609060101010101" pitchFamily="49" charset="-122"/>
            </a:endParaRPr>
          </a:p>
        </p:txBody>
      </p:sp>
      <p:grpSp>
        <p:nvGrpSpPr>
          <p:cNvPr id="2" name="组合 13"/>
          <p:cNvGrpSpPr/>
          <p:nvPr/>
        </p:nvGrpSpPr>
        <p:grpSpPr>
          <a:xfrm>
            <a:off x="3313430" y="1668145"/>
            <a:ext cx="5882640" cy="4466036"/>
            <a:chOff x="4929188" y="2636912"/>
            <a:chExt cx="2667148" cy="2479081"/>
          </a:xfrm>
        </p:grpSpPr>
        <p:pic>
          <p:nvPicPr>
            <p:cNvPr id="7" name="Picture 1031"/>
            <p:cNvPicPr>
              <a:picLocks noChangeAspect="1" noChangeArrowheads="1"/>
            </p:cNvPicPr>
            <p:nvPr/>
          </p:nvPicPr>
          <p:blipFill>
            <a:blip r:embed="rId1" cstate="print"/>
            <a:srcRect l="5513" t="16855" r="35948" b="6589"/>
            <a:stretch>
              <a:fillRect/>
            </a:stretch>
          </p:blipFill>
          <p:spPr bwMode="auto">
            <a:xfrm>
              <a:off x="5076056" y="3140968"/>
              <a:ext cx="2520280" cy="1728192"/>
            </a:xfrm>
            <a:prstGeom prst="rect">
              <a:avLst/>
            </a:prstGeom>
            <a:noFill/>
            <a:ln w="9525">
              <a:noFill/>
              <a:miter lim="800000"/>
              <a:headEnd/>
              <a:tailEnd/>
            </a:ln>
          </p:spPr>
        </p:pic>
        <p:sp>
          <p:nvSpPr>
            <p:cNvPr id="8" name="Line 1032"/>
            <p:cNvSpPr>
              <a:spLocks noChangeShapeType="1"/>
            </p:cNvSpPr>
            <p:nvPr/>
          </p:nvSpPr>
          <p:spPr bwMode="auto">
            <a:xfrm flipV="1">
              <a:off x="4929188" y="3197051"/>
              <a:ext cx="0" cy="1728787"/>
            </a:xfrm>
            <a:prstGeom prst="line">
              <a:avLst/>
            </a:prstGeom>
            <a:noFill/>
            <a:ln w="15875">
              <a:solidFill>
                <a:srgbClr val="FF0000"/>
              </a:solidFill>
              <a:round/>
              <a:tailEnd type="triangle" w="med" len="med"/>
            </a:ln>
          </p:spPr>
          <p:txBody>
            <a:bodyPr/>
            <a:lstStyle/>
            <a:p>
              <a:endParaRPr lang="ru-RU"/>
            </a:p>
          </p:txBody>
        </p:sp>
        <p:sp>
          <p:nvSpPr>
            <p:cNvPr id="9" name="Line 1033"/>
            <p:cNvSpPr>
              <a:spLocks noChangeShapeType="1"/>
            </p:cNvSpPr>
            <p:nvPr/>
          </p:nvSpPr>
          <p:spPr bwMode="auto">
            <a:xfrm>
              <a:off x="4929188" y="4911551"/>
              <a:ext cx="2232025" cy="0"/>
            </a:xfrm>
            <a:prstGeom prst="line">
              <a:avLst/>
            </a:prstGeom>
            <a:noFill/>
            <a:ln w="15875">
              <a:solidFill>
                <a:srgbClr val="FF0000"/>
              </a:solidFill>
              <a:round/>
              <a:tailEnd type="triangle" w="med" len="med"/>
            </a:ln>
          </p:spPr>
          <p:txBody>
            <a:bodyPr/>
            <a:lstStyle/>
            <a:p>
              <a:endParaRPr lang="ru-RU"/>
            </a:p>
          </p:txBody>
        </p:sp>
        <p:sp>
          <p:nvSpPr>
            <p:cNvPr id="10" name="Text Box 1034"/>
            <p:cNvSpPr txBox="1">
              <a:spLocks noChangeArrowheads="1"/>
            </p:cNvSpPr>
            <p:nvPr/>
          </p:nvSpPr>
          <p:spPr bwMode="auto">
            <a:xfrm>
              <a:off x="4932040" y="2636912"/>
              <a:ext cx="673026" cy="204442"/>
            </a:xfrm>
            <a:prstGeom prst="rect">
              <a:avLst/>
            </a:prstGeom>
            <a:noFill/>
            <a:ln w="9525">
              <a:noFill/>
              <a:miter lim="800000"/>
            </a:ln>
          </p:spPr>
          <p:txBody>
            <a:bodyPr wrap="square">
              <a:spAutoFit/>
            </a:bodyPr>
            <a:lstStyle/>
            <a:p>
              <a:r>
                <a:rPr lang="en-US" dirty="0" err="1">
                  <a:solidFill>
                    <a:srgbClr val="000000"/>
                  </a:solidFill>
                </a:rPr>
                <a:t>Q</a:t>
              </a:r>
              <a:r>
                <a:rPr lang="en-US" baseline="-25000" dirty="0" err="1">
                  <a:solidFill>
                    <a:srgbClr val="000000"/>
                  </a:solidFill>
                </a:rPr>
                <a:t>trigger</a:t>
              </a:r>
              <a:endParaRPr lang="ru-RU" dirty="0">
                <a:solidFill>
                  <a:srgbClr val="000000"/>
                </a:solidFill>
              </a:endParaRPr>
            </a:p>
          </p:txBody>
        </p:sp>
        <p:sp>
          <p:nvSpPr>
            <p:cNvPr id="11" name="Text Box 1036"/>
            <p:cNvSpPr txBox="1">
              <a:spLocks noChangeArrowheads="1"/>
            </p:cNvSpPr>
            <p:nvPr/>
          </p:nvSpPr>
          <p:spPr bwMode="auto">
            <a:xfrm>
              <a:off x="6072198" y="4911551"/>
              <a:ext cx="1000146" cy="204442"/>
            </a:xfrm>
            <a:prstGeom prst="rect">
              <a:avLst/>
            </a:prstGeom>
            <a:noFill/>
            <a:ln w="9525">
              <a:noFill/>
              <a:miter lim="800000"/>
            </a:ln>
          </p:spPr>
          <p:txBody>
            <a:bodyPr wrap="square">
              <a:spAutoFit/>
            </a:bodyPr>
            <a:lstStyle/>
            <a:p>
              <a:r>
                <a:rPr lang="en-US" dirty="0" err="1">
                  <a:solidFill>
                    <a:srgbClr val="000000"/>
                  </a:solidFill>
                </a:rPr>
                <a:t>Q</a:t>
              </a:r>
              <a:r>
                <a:rPr lang="en-US" baseline="-25000" dirty="0" err="1">
                  <a:solidFill>
                    <a:srgbClr val="000000"/>
                  </a:solidFill>
                </a:rPr>
                <a:t>total</a:t>
              </a:r>
              <a:endParaRPr lang="ru-RU" dirty="0">
                <a:solidFill>
                  <a:srgbClr val="000000"/>
                </a:solidFill>
              </a:endParaRPr>
            </a:p>
          </p:txBody>
        </p:sp>
        <p:sp>
          <p:nvSpPr>
            <p:cNvPr id="13" name="Line 1039"/>
            <p:cNvSpPr>
              <a:spLocks noChangeShapeType="1"/>
            </p:cNvSpPr>
            <p:nvPr/>
          </p:nvSpPr>
          <p:spPr bwMode="auto">
            <a:xfrm flipV="1">
              <a:off x="4929188" y="3768551"/>
              <a:ext cx="2143125" cy="1143000"/>
            </a:xfrm>
            <a:prstGeom prst="line">
              <a:avLst/>
            </a:prstGeom>
            <a:noFill/>
            <a:ln w="19050">
              <a:solidFill>
                <a:srgbClr val="FF0000"/>
              </a:solidFill>
              <a:round/>
            </a:ln>
          </p:spPr>
          <p:txBody>
            <a:bodyPr wrap="none" anchor="ctr"/>
            <a:lstStyle/>
            <a:p>
              <a:endParaRPr lang="ru-RU"/>
            </a:p>
          </p:txBody>
        </p:sp>
        <p:sp>
          <p:nvSpPr>
            <p:cNvPr id="15" name="TextBox 14"/>
            <p:cNvSpPr txBox="1"/>
            <p:nvPr/>
          </p:nvSpPr>
          <p:spPr>
            <a:xfrm>
              <a:off x="6444208" y="4284569"/>
              <a:ext cx="1080120" cy="204442"/>
            </a:xfrm>
            <a:prstGeom prst="rect">
              <a:avLst/>
            </a:prstGeom>
            <a:noFill/>
          </p:spPr>
          <p:txBody>
            <a:bodyPr wrap="square" rtlCol="0">
              <a:spAutoFit/>
            </a:bodyPr>
            <a:lstStyle/>
            <a:p>
              <a:r>
                <a:rPr lang="en-US" altLang="zh-CN" dirty="0"/>
                <a:t>neutron</a:t>
              </a:r>
              <a:endParaRPr lang="zh-CN" altLang="en-US" dirty="0"/>
            </a:p>
          </p:txBody>
        </p:sp>
        <p:sp>
          <p:nvSpPr>
            <p:cNvPr id="16" name="TextBox 15"/>
            <p:cNvSpPr txBox="1"/>
            <p:nvPr/>
          </p:nvSpPr>
          <p:spPr>
            <a:xfrm>
              <a:off x="5508104" y="3771221"/>
              <a:ext cx="1080120" cy="204442"/>
            </a:xfrm>
            <a:prstGeom prst="rect">
              <a:avLst/>
            </a:prstGeom>
            <a:noFill/>
          </p:spPr>
          <p:txBody>
            <a:bodyPr wrap="square" rtlCol="0">
              <a:spAutoFit/>
            </a:bodyPr>
            <a:lstStyle/>
            <a:p>
              <a:r>
                <a:rPr lang="en-US" altLang="zh-CN" dirty="0"/>
                <a:t>noise</a:t>
              </a:r>
              <a:endParaRPr lang="zh-CN" altLang="en-US" dirty="0"/>
            </a:p>
          </p:txBody>
        </p:sp>
      </p:grpSp>
      <p:sp>
        <p:nvSpPr>
          <p:cNvPr id="17" name="灯片编号占位符 16"/>
          <p:cNvSpPr>
            <a:spLocks noGrp="1"/>
          </p:cNvSpPr>
          <p:nvPr>
            <p:ph type="sldNum" sz="quarter" idx="12"/>
          </p:nvPr>
        </p:nvSpPr>
        <p:spPr/>
        <p:txBody>
          <a:bodyPr/>
          <a:lstStyle/>
          <a:p>
            <a:pPr>
              <a:defRPr/>
            </a:pPr>
            <a:fld id="{CA282283-E96D-44DD-850C-CC78E3F5ECDC}"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981200" y="274638"/>
            <a:ext cx="8229600" cy="778098"/>
          </a:xfrm>
        </p:spPr>
        <p:txBody>
          <a:bodyPr>
            <a:normAutofit/>
          </a:bodyPr>
          <a:lstStyle/>
          <a:p>
            <a:pPr>
              <a:defRPr/>
            </a:pPr>
            <a:r>
              <a:rPr lang="zh-CN" altLang="en-US" sz="2400" b="1" dirty="0">
                <a:solidFill>
                  <a:srgbClr val="002060"/>
                </a:solidFill>
                <a:latin typeface="+mn-lt"/>
                <a:ea typeface="黑体" panose="02010609060101010101" pitchFamily="49" charset="-122"/>
                <a:cs typeface="+mn-cs"/>
              </a:rPr>
              <a:t>宇宙线簇射事例：得到电磁成分和中子，包含时序</a:t>
            </a:r>
            <a:endParaRPr lang="zh-CN" altLang="en-US" sz="2400" b="1" dirty="0">
              <a:solidFill>
                <a:srgbClr val="002060"/>
              </a:solidFill>
              <a:latin typeface="+mn-lt"/>
              <a:ea typeface="黑体" panose="02010609060101010101" pitchFamily="49" charset="-122"/>
              <a:cs typeface="+mn-cs"/>
            </a:endParaRPr>
          </a:p>
        </p:txBody>
      </p:sp>
      <p:sp>
        <p:nvSpPr>
          <p:cNvPr id="11" name="内容占位符 10"/>
          <p:cNvSpPr>
            <a:spLocks noGrp="1"/>
          </p:cNvSpPr>
          <p:nvPr>
            <p:ph idx="1"/>
          </p:nvPr>
        </p:nvSpPr>
        <p:spPr>
          <a:xfrm>
            <a:off x="5951984" y="1600201"/>
            <a:ext cx="5184576" cy="3638291"/>
          </a:xfrm>
        </p:spPr>
        <p:txBody>
          <a:bodyPr>
            <a:normAutofit/>
          </a:bodyPr>
          <a:lstStyle/>
          <a:p>
            <a:pPr marL="0">
              <a:buNone/>
            </a:pPr>
            <a:r>
              <a:rPr lang="zh-CN" altLang="zh-CN" dirty="0" smtClean="0"/>
              <a:t>采用</a:t>
            </a:r>
            <a:r>
              <a:rPr lang="en-US" altLang="zh-CN" dirty="0" smtClean="0">
                <a:solidFill>
                  <a:srgbClr val="FF0000"/>
                </a:solidFill>
              </a:rPr>
              <a:t>FADC</a:t>
            </a:r>
            <a:r>
              <a:rPr lang="zh-CN" altLang="zh-CN" dirty="0" smtClean="0">
                <a:solidFill>
                  <a:srgbClr val="FF0000"/>
                </a:solidFill>
              </a:rPr>
              <a:t>变频技术</a:t>
            </a:r>
            <a:r>
              <a:rPr lang="zh-CN" altLang="zh-CN" dirty="0" smtClean="0"/>
              <a:t>，即在脉冲的最初时间段里以</a:t>
            </a:r>
            <a:r>
              <a:rPr lang="en-US" altLang="zh-CN" dirty="0" smtClean="0"/>
              <a:t>20ns</a:t>
            </a:r>
            <a:r>
              <a:rPr lang="zh-CN" altLang="zh-CN" dirty="0" smtClean="0"/>
              <a:t>采样，从而得到簇射电子的到达时间，用以重建出簇射方向和芯位；在随后在</a:t>
            </a:r>
            <a:r>
              <a:rPr lang="en-US" altLang="zh-CN" dirty="0" smtClean="0"/>
              <a:t>10ms</a:t>
            </a:r>
            <a:r>
              <a:rPr lang="zh-CN" altLang="zh-CN" dirty="0" smtClean="0"/>
              <a:t>的时间里以</a:t>
            </a:r>
            <a:r>
              <a:rPr lang="en-US" altLang="zh-CN" dirty="0" smtClean="0"/>
              <a:t>500ns</a:t>
            </a:r>
            <a:r>
              <a:rPr lang="zh-CN" altLang="zh-CN" dirty="0" smtClean="0"/>
              <a:t>采样，从而得到热中子小脉冲，数出热中子数。</a:t>
            </a:r>
            <a:endParaRPr lang="zh-CN" altLang="en-US" dirty="0" smtClean="0"/>
          </a:p>
        </p:txBody>
      </p:sp>
      <p:sp>
        <p:nvSpPr>
          <p:cNvPr id="8" name="灯片编号占位符 7"/>
          <p:cNvSpPr>
            <a:spLocks noGrp="1"/>
          </p:cNvSpPr>
          <p:nvPr>
            <p:ph type="sldNum" sz="quarter" idx="12"/>
          </p:nvPr>
        </p:nvSpPr>
        <p:spPr/>
        <p:txBody>
          <a:bodyPr/>
          <a:lstStyle/>
          <a:p>
            <a:pPr>
              <a:defRPr/>
            </a:pPr>
            <a:fld id="{C2F6A184-88EF-48F4-A8B8-5D3E596A9DE0}" type="slidenum">
              <a:rPr lang="zh-CN" altLang="en-US" smtClean="0">
                <a:solidFill>
                  <a:prstClr val="black">
                    <a:tint val="75000"/>
                  </a:prstClr>
                </a:solidFill>
              </a:rPr>
            </a:fld>
            <a:endParaRPr lang="zh-CN" altLang="en-US">
              <a:solidFill>
                <a:prstClr val="black">
                  <a:tint val="75000"/>
                </a:prstClr>
              </a:solidFill>
            </a:endParaRPr>
          </a:p>
        </p:txBody>
      </p:sp>
      <p:grpSp>
        <p:nvGrpSpPr>
          <p:cNvPr id="2" name="组合 1"/>
          <p:cNvGrpSpPr/>
          <p:nvPr/>
        </p:nvGrpSpPr>
        <p:grpSpPr>
          <a:xfrm>
            <a:off x="1127448" y="908721"/>
            <a:ext cx="4484144" cy="5760879"/>
            <a:chOff x="2063552" y="908721"/>
            <a:chExt cx="4484144" cy="5760879"/>
          </a:xfrm>
        </p:grpSpPr>
        <p:pic>
          <p:nvPicPr>
            <p:cNvPr id="381953" name="Picture 1"/>
            <p:cNvPicPr>
              <a:picLocks noChangeAspect="1" noChangeArrowheads="1"/>
            </p:cNvPicPr>
            <p:nvPr/>
          </p:nvPicPr>
          <p:blipFill>
            <a:blip r:embed="rId1" cstate="print"/>
            <a:srcRect/>
            <a:stretch>
              <a:fillRect/>
            </a:stretch>
          </p:blipFill>
          <p:spPr bwMode="auto">
            <a:xfrm>
              <a:off x="2063552" y="908721"/>
              <a:ext cx="4484144" cy="5760879"/>
            </a:xfrm>
            <a:prstGeom prst="rect">
              <a:avLst/>
            </a:prstGeom>
            <a:noFill/>
            <a:ln w="9525">
              <a:noFill/>
              <a:miter lim="800000"/>
              <a:headEnd/>
              <a:tailEnd/>
            </a:ln>
          </p:spPr>
        </p:pic>
        <p:cxnSp>
          <p:nvCxnSpPr>
            <p:cNvPr id="14" name="直接箭头连接符 13"/>
            <p:cNvCxnSpPr/>
            <p:nvPr/>
          </p:nvCxnSpPr>
          <p:spPr>
            <a:xfrm flipH="1">
              <a:off x="2803280" y="1340768"/>
              <a:ext cx="432048"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4747496" y="5013176"/>
              <a:ext cx="576064"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3235328" y="1196752"/>
              <a:ext cx="1114408" cy="369332"/>
            </a:xfrm>
            <a:prstGeom prst="rect">
              <a:avLst/>
            </a:prstGeom>
          </p:spPr>
          <p:txBody>
            <a:bodyPr wrap="none">
              <a:spAutoFit/>
            </a:bodyPr>
            <a:lstStyle/>
            <a:p>
              <a:r>
                <a:rPr lang="zh-CN" altLang="en-US" dirty="0">
                  <a:solidFill>
                    <a:srgbClr val="002060"/>
                  </a:solidFill>
                  <a:ea typeface="黑体" panose="02010609060101010101" pitchFamily="49" charset="-122"/>
                </a:rPr>
                <a:t>电磁成分</a:t>
              </a:r>
              <a:endParaRPr lang="zh-CN" altLang="en-US" dirty="0"/>
            </a:p>
          </p:txBody>
        </p:sp>
        <p:sp>
          <p:nvSpPr>
            <p:cNvPr id="29" name="矩形 28"/>
            <p:cNvSpPr/>
            <p:nvPr/>
          </p:nvSpPr>
          <p:spPr>
            <a:xfrm>
              <a:off x="4243441" y="4869160"/>
              <a:ext cx="649537" cy="369332"/>
            </a:xfrm>
            <a:prstGeom prst="rect">
              <a:avLst/>
            </a:prstGeom>
          </p:spPr>
          <p:txBody>
            <a:bodyPr wrap="none">
              <a:spAutoFit/>
            </a:bodyPr>
            <a:lstStyle/>
            <a:p>
              <a:r>
                <a:rPr lang="zh-CN" altLang="en-US" dirty="0">
                  <a:solidFill>
                    <a:srgbClr val="002060"/>
                  </a:solidFill>
                  <a:ea typeface="黑体" panose="02010609060101010101" pitchFamily="49" charset="-122"/>
                </a:rPr>
                <a:t>中子</a:t>
              </a:r>
              <a:endParaRPr lang="zh-CN" altLang="en-US" dirty="0"/>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凸显">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华丽">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4180</Words>
  <Application>WPS 演示</Application>
  <PresentationFormat>宽屏</PresentationFormat>
  <Paragraphs>242</Paragraphs>
  <Slides>27</Slides>
  <Notes>0</Notes>
  <HiddenSlides>0</HiddenSlides>
  <MMClips>0</MMClips>
  <ScaleCrop>false</ScaleCrop>
  <HeadingPairs>
    <vt:vector size="8" baseType="variant">
      <vt:variant>
        <vt:lpstr>已用的字体</vt:lpstr>
      </vt:variant>
      <vt:variant>
        <vt:i4>13</vt:i4>
      </vt:variant>
      <vt:variant>
        <vt:lpstr>主题</vt:lpstr>
      </vt:variant>
      <vt:variant>
        <vt:i4>2</vt:i4>
      </vt:variant>
      <vt:variant>
        <vt:lpstr>嵌入 OLE 服务器</vt:lpstr>
      </vt:variant>
      <vt:variant>
        <vt:i4>2</vt:i4>
      </vt:variant>
      <vt:variant>
        <vt:lpstr>幻灯片标题</vt:lpstr>
      </vt:variant>
      <vt:variant>
        <vt:i4>27</vt:i4>
      </vt:variant>
    </vt:vector>
  </HeadingPairs>
  <TitlesOfParts>
    <vt:vector size="44" baseType="lpstr">
      <vt:lpstr>Arial</vt:lpstr>
      <vt:lpstr>宋体</vt:lpstr>
      <vt:lpstr>Wingdings</vt:lpstr>
      <vt:lpstr>华文隶书</vt:lpstr>
      <vt:lpstr>黑体</vt:lpstr>
      <vt:lpstr>Trebuchet MS</vt:lpstr>
      <vt:lpstr>Calibri</vt:lpstr>
      <vt:lpstr>Symbol</vt:lpstr>
      <vt:lpstr>Symbol</vt:lpstr>
      <vt:lpstr>微软雅黑</vt:lpstr>
      <vt:lpstr>Arial Unicode MS</vt:lpstr>
      <vt:lpstr>华文新魏</vt:lpstr>
      <vt:lpstr>Times New Roman</vt:lpstr>
      <vt:lpstr>Office 主题</vt:lpstr>
      <vt:lpstr>1_Office 主题</vt:lpstr>
      <vt:lpstr>Word.Document.8</vt:lpstr>
      <vt:lpstr>Word.Document.8</vt:lpstr>
      <vt:lpstr>利用新型大面积ZnS(Ag)闪烁体探测器探测宇宙线EAS</vt:lpstr>
      <vt:lpstr>内容</vt:lpstr>
      <vt:lpstr>1.物理动机</vt:lpstr>
      <vt:lpstr>PowerPoint 演示文稿</vt:lpstr>
      <vt:lpstr>PowerPoint 演示文稿</vt:lpstr>
      <vt:lpstr>2、探测器介绍</vt:lpstr>
      <vt:lpstr>PowerPoint 演示文稿</vt:lpstr>
      <vt:lpstr>PowerPoint 演示文稿</vt:lpstr>
      <vt:lpstr>宇宙线簇射事例：得到电磁成分和中子，包含时序</vt:lpstr>
      <vt:lpstr>3、已有成果</vt:lpstr>
      <vt:lpstr>PowerPoint 演示文稿</vt:lpstr>
      <vt:lpstr>中俄合作</vt:lpstr>
      <vt:lpstr>PRISMA-YBJ+ARGO-YBJ：高海拔联合观测</vt:lpstr>
      <vt:lpstr>PRISMA-YBJ：宇宙线物理</vt:lpstr>
      <vt:lpstr>PRISMA-YBJ：大气和地球物理</vt:lpstr>
      <vt:lpstr>PowerPoint 演示文稿</vt:lpstr>
      <vt:lpstr>地球物理：地震活动</vt:lpstr>
      <vt:lpstr>PowerPoint 演示文稿</vt:lpstr>
      <vt:lpstr>4、工作现状</vt:lpstr>
      <vt:lpstr>PRISMA-LHAASO-16</vt:lpstr>
      <vt:lpstr>PowerPoint 演示文稿</vt:lpstr>
      <vt:lpstr>打拿级d8和d5的线性相关</vt:lpstr>
      <vt:lpstr>5、下一步工作</vt:lpstr>
      <vt:lpstr>6、总结</vt:lpstr>
      <vt:lpstr>backup</vt:lpstr>
      <vt:lpstr>EAS热中子探测技术的优势</vt:lpstr>
      <vt:lpstr>闪烁材料ZnS(Ag)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研究基础</dc:title>
  <dc:creator>马欣华</dc:creator>
  <cp:lastModifiedBy>Administrator</cp:lastModifiedBy>
  <cp:revision>592</cp:revision>
  <dcterms:created xsi:type="dcterms:W3CDTF">2016-07-14T22:03:00Z</dcterms:created>
  <dcterms:modified xsi:type="dcterms:W3CDTF">2017-07-03T04:43:06Z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