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0"/>
  </p:notesMasterIdLst>
  <p:sldIdLst>
    <p:sldId id="256" r:id="rId2"/>
    <p:sldId id="257" r:id="rId3"/>
    <p:sldId id="300" r:id="rId4"/>
    <p:sldId id="258" r:id="rId5"/>
    <p:sldId id="259" r:id="rId6"/>
    <p:sldId id="260" r:id="rId7"/>
    <p:sldId id="279" r:id="rId8"/>
    <p:sldId id="280" r:id="rId9"/>
    <p:sldId id="281" r:id="rId10"/>
    <p:sldId id="261" r:id="rId11"/>
    <p:sldId id="282" r:id="rId12"/>
    <p:sldId id="283" r:id="rId13"/>
    <p:sldId id="285" r:id="rId14"/>
    <p:sldId id="284" r:id="rId15"/>
    <p:sldId id="286" r:id="rId16"/>
    <p:sldId id="287" r:id="rId17"/>
    <p:sldId id="299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78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7" autoAdjust="0"/>
    <p:restoredTop sz="94096" autoAdjust="0"/>
  </p:normalViewPr>
  <p:slideViewPr>
    <p:cSldViewPr>
      <p:cViewPr>
        <p:scale>
          <a:sx n="96" d="100"/>
          <a:sy n="96" d="100"/>
        </p:scale>
        <p:origin x="-366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D5E7C-587C-4DC4-925F-6412BD0346BF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9EF448-D70D-4194-A02C-5AC8DE02D55D}">
      <dgm:prSet/>
      <dgm:spPr/>
      <dgm:t>
        <a:bodyPr/>
        <a:lstStyle/>
        <a:p>
          <a:pPr rtl="0"/>
          <a:r>
            <a:rPr lang="zh-CN" dirty="0" smtClean="0"/>
            <a:t>建设和</a:t>
          </a:r>
          <a:r>
            <a:rPr lang="zh-CN" dirty="0" smtClean="0"/>
            <a:t>运行</a:t>
          </a:r>
          <a:r>
            <a:rPr lang="zh-CN" altLang="en-US" dirty="0" smtClean="0"/>
            <a:t>中科</a:t>
          </a:r>
          <a:r>
            <a:rPr lang="zh-CN" dirty="0" smtClean="0"/>
            <a:t>院</a:t>
          </a:r>
          <a:r>
            <a:rPr lang="zh-CN" dirty="0" smtClean="0"/>
            <a:t>超算环境和国家高性能计算环境</a:t>
          </a:r>
          <a:endParaRPr lang="zh-CN" dirty="0"/>
        </a:p>
      </dgm:t>
    </dgm:pt>
    <dgm:pt modelId="{DB833853-1930-4B68-B04D-E2810C755876}" type="parTrans" cxnId="{D914E440-232E-43CB-BC63-475F2FC27F25}">
      <dgm:prSet/>
      <dgm:spPr/>
      <dgm:t>
        <a:bodyPr/>
        <a:lstStyle/>
        <a:p>
          <a:endParaRPr lang="zh-CN" altLang="en-US"/>
        </a:p>
      </dgm:t>
    </dgm:pt>
    <dgm:pt modelId="{4FDD310C-515A-4CBE-82A4-CC10E3BA22AB}" type="sibTrans" cxnId="{D914E440-232E-43CB-BC63-475F2FC27F25}">
      <dgm:prSet/>
      <dgm:spPr/>
      <dgm:t>
        <a:bodyPr/>
        <a:lstStyle/>
        <a:p>
          <a:endParaRPr lang="zh-CN" altLang="en-US"/>
        </a:p>
      </dgm:t>
    </dgm:pt>
    <dgm:pt modelId="{2D53C5F6-5B4F-4D4C-9508-1EF89C95EBC6}" type="pres">
      <dgm:prSet presAssocID="{1BBD5E7C-587C-4DC4-925F-6412BD0346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DC36F3C-FB19-4DAB-90F6-DB9969BBF619}" type="pres">
      <dgm:prSet presAssocID="{DB9EF448-D70D-4194-A02C-5AC8DE02D55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914E440-232E-43CB-BC63-475F2FC27F25}" srcId="{1BBD5E7C-587C-4DC4-925F-6412BD0346BF}" destId="{DB9EF448-D70D-4194-A02C-5AC8DE02D55D}" srcOrd="0" destOrd="0" parTransId="{DB833853-1930-4B68-B04D-E2810C755876}" sibTransId="{4FDD310C-515A-4CBE-82A4-CC10E3BA22AB}"/>
    <dgm:cxn modelId="{2698904F-BF6F-4385-971E-0F4B7472F004}" type="presOf" srcId="{DB9EF448-D70D-4194-A02C-5AC8DE02D55D}" destId="{DDC36F3C-FB19-4DAB-90F6-DB9969BBF619}" srcOrd="0" destOrd="0" presId="urn:microsoft.com/office/officeart/2005/8/layout/process1"/>
    <dgm:cxn modelId="{E90EDEC8-347D-483B-A923-6D1D9A42178B}" type="presOf" srcId="{1BBD5E7C-587C-4DC4-925F-6412BD0346BF}" destId="{2D53C5F6-5B4F-4D4C-9508-1EF89C95EBC6}" srcOrd="0" destOrd="0" presId="urn:microsoft.com/office/officeart/2005/8/layout/process1"/>
    <dgm:cxn modelId="{8EB6967D-08A6-4BB8-BD0B-F6A786CB55C4}" type="presParOf" srcId="{2D53C5F6-5B4F-4D4C-9508-1EF89C95EBC6}" destId="{DDC36F3C-FB19-4DAB-90F6-DB9969BBF61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36F3C-FB19-4DAB-90F6-DB9969BBF619}">
      <dsp:nvSpPr>
        <dsp:cNvPr id="0" name=""/>
        <dsp:cNvSpPr/>
      </dsp:nvSpPr>
      <dsp:spPr>
        <a:xfrm>
          <a:off x="3103" y="0"/>
          <a:ext cx="6349296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 smtClean="0"/>
            <a:t>建设和</a:t>
          </a:r>
          <a:r>
            <a:rPr lang="zh-CN" sz="1900" kern="1200" dirty="0" smtClean="0"/>
            <a:t>运行</a:t>
          </a:r>
          <a:r>
            <a:rPr lang="zh-CN" altLang="en-US" sz="1900" kern="1200" dirty="0" smtClean="0"/>
            <a:t>中科</a:t>
          </a:r>
          <a:r>
            <a:rPr lang="zh-CN" sz="1900" kern="1200" dirty="0" smtClean="0"/>
            <a:t>院</a:t>
          </a:r>
          <a:r>
            <a:rPr lang="zh-CN" sz="1900" kern="1200" dirty="0" smtClean="0"/>
            <a:t>超算环境和国家高性能计算环境</a:t>
          </a:r>
          <a:endParaRPr lang="zh-CN" sz="1900" kern="1200" dirty="0"/>
        </a:p>
      </dsp:txBody>
      <dsp:txXfrm>
        <a:off x="16625" y="13522"/>
        <a:ext cx="6322252" cy="434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ACF04-2DA0-4A41-8222-6547FE864D5F}" type="datetimeFigureOut">
              <a:rPr lang="zh-CN" altLang="en-US" smtClean="0"/>
              <a:pPr/>
              <a:t>2017/7/4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400CC-D459-4F7C-8DAC-BDB890E51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82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400CC-D459-4F7C-8DAC-BDB890E51BB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400CC-D459-4F7C-8DAC-BDB890E51BB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4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400CC-D459-4F7C-8DAC-BDB890E51BB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68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7496"/>
            <a:ext cx="7772400" cy="1470025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7400" y="3308674"/>
            <a:ext cx="6400800" cy="541421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900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55104"/>
            <a:ext cx="8133347" cy="6096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170" y="978568"/>
            <a:ext cx="8229599" cy="5486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906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2017/7/4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06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test.cngrid.ne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hyperlink" Target="http://159.226.49.197/mediawiki/index.php?title=File:Sce-arch.PNG&amp;variant=zh-cn" TargetMode="External"/><Relationship Id="rId7" Type="http://schemas.openxmlformats.org/officeDocument/2006/relationships/diagramData" Target="../diagrams/data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科学</a:t>
            </a:r>
            <a:r>
              <a:rPr lang="zh-CN" altLang="en-US" dirty="0"/>
              <a:t>计算</a:t>
            </a:r>
            <a:r>
              <a:rPr lang="zh-CN" altLang="en-US" dirty="0" smtClean="0"/>
              <a:t>环境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文件</a:t>
            </a:r>
            <a:r>
              <a:rPr lang="zh-CN" altLang="en-US" dirty="0"/>
              <a:t>传输和共享服务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789040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曹荣强 肖</a:t>
            </a:r>
            <a:r>
              <a: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海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力 王小宁 卢莎莎 解晓伟</a:t>
            </a:r>
          </a:p>
          <a:p>
            <a:endParaRPr lang="zh-CN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87624" y="5013176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中国科学院计算机网络信息中心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高性能计算部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2017.07  </a:t>
            </a:r>
            <a:r>
              <a:rPr lang="zh-CN" altLang="en-US" dirty="0" smtClean="0"/>
              <a:t>第十八届</a:t>
            </a:r>
            <a:r>
              <a:rPr lang="zh-CN" altLang="en-US" dirty="0" smtClean="0"/>
              <a:t>全国科学计算与信息化会议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相关工作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目标：数据传输和共享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拟解决的问题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zh-CN" altLang="zh-CN" dirty="0"/>
              <a:t>文件传输耗时</a:t>
            </a:r>
            <a:r>
              <a:rPr lang="zh-CN" altLang="zh-CN" dirty="0" smtClean="0"/>
              <a:t>长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网络不稳定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数据</a:t>
            </a:r>
            <a:r>
              <a:rPr lang="zh-CN" altLang="zh-CN" dirty="0"/>
              <a:t>在线</a:t>
            </a:r>
            <a:r>
              <a:rPr lang="zh-CN" altLang="zh-CN" dirty="0" smtClean="0"/>
              <a:t>共享</a:t>
            </a:r>
            <a:endParaRPr lang="en-US" altLang="zh-CN" dirty="0" smtClean="0"/>
          </a:p>
          <a:p>
            <a:r>
              <a:rPr lang="zh-CN" altLang="en-US" dirty="0">
                <a:solidFill>
                  <a:schemeClr val="tx1"/>
                </a:solidFill>
              </a:rPr>
              <a:t>文件传输</a:t>
            </a:r>
            <a:r>
              <a:rPr lang="zh-CN" altLang="en-US" dirty="0" smtClean="0">
                <a:solidFill>
                  <a:schemeClr val="tx1"/>
                </a:solidFill>
              </a:rPr>
              <a:t>服务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dirty="0"/>
              <a:t>FTP(File Transfer Protocol)</a:t>
            </a:r>
            <a:r>
              <a:rPr lang="zh-CN" altLang="zh-CN" dirty="0"/>
              <a:t>、</a:t>
            </a:r>
            <a:r>
              <a:rPr lang="en-US" altLang="zh-CN" dirty="0"/>
              <a:t>SCP(Secure Copy)</a:t>
            </a:r>
            <a:r>
              <a:rPr lang="zh-CN" altLang="zh-CN" dirty="0"/>
              <a:t>和</a:t>
            </a:r>
            <a:r>
              <a:rPr lang="en-US" altLang="zh-CN" dirty="0"/>
              <a:t>SFTP(Secure File Transfer Protocol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err="1" smtClean="0"/>
              <a:t>GridFTP</a:t>
            </a:r>
            <a:r>
              <a:rPr lang="zh-CN" altLang="en-US" dirty="0" smtClean="0"/>
              <a:t>，</a:t>
            </a:r>
            <a:r>
              <a:rPr lang="en-US" altLang="zh-CN" dirty="0"/>
              <a:t>GO(Data Replicator Globus Online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err="1"/>
              <a:t>BitTorrent</a:t>
            </a:r>
            <a:r>
              <a:rPr lang="zh-CN" altLang="zh-CN" dirty="0"/>
              <a:t>和</a:t>
            </a:r>
            <a:r>
              <a:rPr lang="en-US" altLang="zh-CN" dirty="0"/>
              <a:t>CDN(Content Delivery Network)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相关工作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计算</a:t>
            </a:r>
            <a:r>
              <a:rPr lang="zh-CN" altLang="zh-CN" dirty="0" smtClean="0"/>
              <a:t>环境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XSEDE(Extreme </a:t>
            </a:r>
            <a:r>
              <a:rPr lang="en-US" altLang="zh-CN" dirty="0"/>
              <a:t>Science and Engineering Discovery </a:t>
            </a:r>
            <a:r>
              <a:rPr lang="en-US" altLang="zh-CN" dirty="0" smtClean="0"/>
              <a:t>Environment)</a:t>
            </a:r>
            <a:r>
              <a:rPr lang="zh-CN" altLang="en-US" dirty="0" smtClean="0"/>
              <a:t>，</a:t>
            </a:r>
            <a:r>
              <a:rPr lang="en-US" altLang="zh-CN" dirty="0" smtClean="0"/>
              <a:t>Globus</a:t>
            </a:r>
            <a:r>
              <a:rPr lang="zh-CN" altLang="en-US" dirty="0" smtClean="0"/>
              <a:t>及</a:t>
            </a:r>
            <a:r>
              <a:rPr lang="en-US" altLang="zh-CN" dirty="0" err="1" smtClean="0"/>
              <a:t>GridFTP</a:t>
            </a:r>
            <a:r>
              <a:rPr lang="zh-CN" altLang="en-US" dirty="0" smtClean="0"/>
              <a:t>相关服务</a:t>
            </a:r>
            <a:endParaRPr lang="en-US" altLang="zh-CN" dirty="0" smtClean="0"/>
          </a:p>
          <a:p>
            <a:pPr lvl="1"/>
            <a:r>
              <a:rPr lang="en-US" altLang="zh-CN" dirty="0"/>
              <a:t>WLCG(World Wide LHC Computing Grid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，专用网络和文件服务，支持常见的各种协议</a:t>
            </a:r>
            <a:endParaRPr lang="en-US" altLang="zh-CN" dirty="0" smtClean="0"/>
          </a:p>
          <a:p>
            <a:pPr lvl="1"/>
            <a:r>
              <a:rPr lang="en-US" altLang="zh-CN" dirty="0"/>
              <a:t>LIGO(Laser Interferometer Gravitational wave Observatory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</a:t>
            </a:r>
            <a:r>
              <a:rPr lang="zh-CN" altLang="zh-CN" dirty="0"/>
              <a:t>专门的数据复制</a:t>
            </a:r>
            <a:r>
              <a:rPr lang="zh-CN" altLang="zh-CN" dirty="0" smtClean="0"/>
              <a:t>器</a:t>
            </a:r>
            <a:r>
              <a:rPr lang="zh-CN" altLang="en-US" dirty="0" smtClean="0"/>
              <a:t>，第三方代理服务传输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中科院超级计算环境，基于</a:t>
            </a:r>
            <a:r>
              <a:rPr lang="en-US" altLang="zh-CN" dirty="0" smtClean="0">
                <a:solidFill>
                  <a:srgbClr val="FF0000"/>
                </a:solidFill>
              </a:rPr>
              <a:t>SFTP</a:t>
            </a:r>
            <a:r>
              <a:rPr lang="zh-CN" altLang="en-US" dirty="0" smtClean="0">
                <a:solidFill>
                  <a:srgbClr val="FF0000"/>
                </a:solidFill>
              </a:rPr>
              <a:t>协议的</a:t>
            </a:r>
            <a:r>
              <a:rPr lang="en-US" altLang="zh-CN" dirty="0" smtClean="0">
                <a:solidFill>
                  <a:srgbClr val="FF0000"/>
                </a:solidFill>
              </a:rPr>
              <a:t>MCP</a:t>
            </a:r>
            <a:r>
              <a:rPr lang="en-US" altLang="zh-CN" dirty="0">
                <a:solidFill>
                  <a:srgbClr val="FF0000"/>
                </a:solidFill>
              </a:rPr>
              <a:t>(Multi-nodes </a:t>
            </a:r>
            <a:r>
              <a:rPr lang="en-US" altLang="zh-CN" dirty="0" err="1">
                <a:solidFill>
                  <a:srgbClr val="FF0000"/>
                </a:solidFill>
              </a:rPr>
              <a:t>CoPy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zh-CN" altLang="en-US" dirty="0" smtClean="0"/>
              <a:t>数据服务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37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相关工作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REST</a:t>
            </a:r>
            <a:r>
              <a:rPr lang="zh-CN" altLang="en-US" dirty="0" smtClean="0"/>
              <a:t>开发服务</a:t>
            </a:r>
            <a:endParaRPr lang="en-US" altLang="zh-CN" dirty="0" smtClean="0"/>
          </a:p>
          <a:p>
            <a:pPr lvl="1"/>
            <a:r>
              <a:rPr lang="zh-CN" altLang="zh-CN" dirty="0"/>
              <a:t>形式更简单，设计更轻量，实现更</a:t>
            </a:r>
            <a:r>
              <a:rPr lang="zh-CN" altLang="zh-CN" dirty="0" smtClean="0"/>
              <a:t>便捷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Globus</a:t>
            </a:r>
            <a:r>
              <a:rPr lang="zh-CN" altLang="en-US" dirty="0" smtClean="0"/>
              <a:t>，应用和平台层面的服务，</a:t>
            </a:r>
            <a:r>
              <a:rPr lang="zh-CN" altLang="zh-CN" dirty="0"/>
              <a:t>身份管理、联合认证</a:t>
            </a:r>
            <a:r>
              <a:rPr lang="en-US" altLang="zh-CN" dirty="0"/>
              <a:t>[13]</a:t>
            </a:r>
            <a:r>
              <a:rPr lang="zh-CN" altLang="zh-CN" dirty="0"/>
              <a:t>和数据传输、同步和</a:t>
            </a:r>
            <a:r>
              <a:rPr lang="zh-CN" altLang="zh-CN" dirty="0" smtClean="0"/>
              <a:t>共享</a:t>
            </a:r>
            <a:endParaRPr lang="en-US" altLang="zh-CN" dirty="0" smtClean="0"/>
          </a:p>
          <a:p>
            <a:pPr lvl="1"/>
            <a:r>
              <a:rPr lang="zh-CN" altLang="zh-CN" dirty="0"/>
              <a:t>美国</a:t>
            </a:r>
            <a:r>
              <a:rPr lang="en-US" altLang="zh-CN" dirty="0"/>
              <a:t>NERSC(National Energy Research Scientific Computing Center)</a:t>
            </a:r>
            <a:r>
              <a:rPr lang="zh-CN" altLang="zh-CN" dirty="0"/>
              <a:t>提出了</a:t>
            </a:r>
            <a:r>
              <a:rPr lang="en-US" altLang="zh-CN" dirty="0"/>
              <a:t>REST</a:t>
            </a:r>
            <a:r>
              <a:rPr lang="zh-CN" altLang="zh-CN" dirty="0"/>
              <a:t>风格的</a:t>
            </a:r>
            <a:r>
              <a:rPr lang="en-US" altLang="zh-CN" dirty="0" smtClean="0"/>
              <a:t>API</a:t>
            </a:r>
            <a:r>
              <a:rPr lang="zh-CN" altLang="zh-CN" dirty="0" smtClean="0"/>
              <a:t>和</a:t>
            </a:r>
            <a:r>
              <a:rPr lang="en-US" altLang="zh-CN" dirty="0"/>
              <a:t>REST</a:t>
            </a:r>
            <a:r>
              <a:rPr lang="zh-CN" altLang="zh-CN" dirty="0"/>
              <a:t>风格</a:t>
            </a:r>
            <a:r>
              <a:rPr lang="en-US" altLang="zh-CN" dirty="0"/>
              <a:t>API</a:t>
            </a:r>
            <a:r>
              <a:rPr lang="zh-CN" altLang="zh-CN" dirty="0"/>
              <a:t>的</a:t>
            </a:r>
            <a:r>
              <a:rPr lang="zh-CN" altLang="zh-CN" dirty="0" smtClean="0"/>
              <a:t>框架</a:t>
            </a:r>
            <a:endParaRPr lang="en-US" altLang="zh-CN" dirty="0" smtClean="0"/>
          </a:p>
          <a:p>
            <a:r>
              <a:rPr lang="zh-CN" altLang="en-US" dirty="0" smtClean="0"/>
              <a:t>架构和部署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微服务，</a:t>
            </a:r>
            <a:r>
              <a:rPr lang="zh-CN" altLang="zh-CN" dirty="0"/>
              <a:t>占用资源小、可扩展、可重用和快速</a:t>
            </a:r>
            <a:r>
              <a:rPr lang="zh-CN" altLang="zh-CN" dirty="0" smtClean="0"/>
              <a:t>分发</a:t>
            </a:r>
            <a:r>
              <a:rPr lang="zh-CN" altLang="en-US" dirty="0" smtClean="0"/>
              <a:t>，</a:t>
            </a:r>
            <a:r>
              <a:rPr lang="zh-CN" altLang="zh-CN" dirty="0"/>
              <a:t>运行时可快速扩展瓶颈</a:t>
            </a:r>
            <a:r>
              <a:rPr lang="zh-CN" altLang="zh-CN" dirty="0" smtClean="0"/>
              <a:t>服务</a:t>
            </a:r>
            <a:endParaRPr lang="en-US" altLang="zh-CN" dirty="0" smtClean="0"/>
          </a:p>
          <a:p>
            <a:pPr lvl="1"/>
            <a:r>
              <a:rPr lang="en-US" altLang="zh-CN" dirty="0"/>
              <a:t>XUP (XSEDE User Portal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</a:t>
            </a:r>
            <a:r>
              <a:rPr lang="zh-CN" altLang="zh-CN" dirty="0"/>
              <a:t>从复杂整体式结构转变为可重用、可持续更新的微服务，</a:t>
            </a:r>
            <a:r>
              <a:rPr lang="en-US" altLang="zh-CN" dirty="0"/>
              <a:t>XSEDE</a:t>
            </a:r>
            <a:r>
              <a:rPr lang="zh-CN" altLang="zh-CN" dirty="0"/>
              <a:t>的信息服务也在向微服务架构转变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25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研究背景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相关工作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服务架构和关键技术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/>
              <a:t>REST</a:t>
            </a:r>
            <a:r>
              <a:rPr lang="zh-CN" altLang="en-US" dirty="0" smtClean="0"/>
              <a:t>开发接口</a:t>
            </a:r>
            <a:endParaRPr lang="en-US" altLang="zh-CN" dirty="0" smtClean="0"/>
          </a:p>
          <a:p>
            <a:r>
              <a:rPr lang="zh-CN" altLang="en-US" dirty="0" smtClean="0"/>
              <a:t>部署和应用</a:t>
            </a:r>
            <a:endParaRPr lang="en-US" altLang="zh-CN" dirty="0" smtClean="0"/>
          </a:p>
          <a:p>
            <a:r>
              <a:rPr lang="zh-CN" altLang="en-US" dirty="0" smtClean="0"/>
              <a:t>小结和展望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72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服务架构和关键技术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170" y="5949280"/>
            <a:ext cx="8229599" cy="515688"/>
          </a:xfrm>
        </p:spPr>
        <p:txBody>
          <a:bodyPr/>
          <a:lstStyle/>
          <a:p>
            <a:r>
              <a:rPr lang="zh-CN" altLang="zh-CN" dirty="0"/>
              <a:t>数据文件传输和共享服务功能架构图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0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服务架构和关键技术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客户端</a:t>
            </a:r>
            <a:endParaRPr lang="en-US" altLang="zh-CN" dirty="0" smtClean="0"/>
          </a:p>
          <a:p>
            <a:pPr lvl="1"/>
            <a:r>
              <a:rPr lang="zh-CN" altLang="zh-CN" dirty="0"/>
              <a:t>通过</a:t>
            </a:r>
            <a:r>
              <a:rPr lang="en-US" altLang="zh-CN" dirty="0"/>
              <a:t>REST</a:t>
            </a:r>
            <a:r>
              <a:rPr lang="zh-CN" altLang="zh-CN" dirty="0"/>
              <a:t>开发接口调用数据文件传输和共享服务的外部</a:t>
            </a:r>
            <a:r>
              <a:rPr lang="zh-CN" altLang="zh-CN" dirty="0" smtClean="0"/>
              <a:t>应用</a:t>
            </a:r>
            <a:endParaRPr lang="en-US" altLang="zh-CN" dirty="0" smtClean="0"/>
          </a:p>
          <a:p>
            <a:pPr lvl="1"/>
            <a:r>
              <a:rPr lang="en-US" altLang="zh-CN" dirty="0"/>
              <a:t>WEB</a:t>
            </a:r>
            <a:r>
              <a:rPr lang="zh-CN" altLang="zh-CN" dirty="0"/>
              <a:t>应用、移动应用、桌面应用甚至是基于浏览的</a:t>
            </a:r>
            <a:r>
              <a:rPr lang="zh-CN" altLang="zh-CN" dirty="0" smtClean="0"/>
              <a:t>插件</a:t>
            </a:r>
            <a:r>
              <a:rPr lang="en-US" altLang="zh-CN" dirty="0" smtClean="0"/>
              <a:t>…</a:t>
            </a:r>
          </a:p>
          <a:p>
            <a:pPr lvl="1"/>
            <a:r>
              <a:rPr lang="zh-CN" altLang="zh-CN" dirty="0"/>
              <a:t>支持</a:t>
            </a:r>
            <a:r>
              <a:rPr lang="en-US" altLang="zh-CN" dirty="0"/>
              <a:t>HTTP</a:t>
            </a:r>
            <a:r>
              <a:rPr lang="zh-CN" altLang="zh-CN" dirty="0"/>
              <a:t>协议和</a:t>
            </a:r>
            <a:r>
              <a:rPr lang="en-US" altLang="zh-CN" dirty="0"/>
              <a:t>AJAX</a:t>
            </a:r>
            <a:r>
              <a:rPr lang="zh-CN" altLang="zh-CN" dirty="0"/>
              <a:t>调用</a:t>
            </a:r>
            <a:r>
              <a:rPr lang="zh-CN" altLang="zh-CN" dirty="0" smtClean="0"/>
              <a:t>方式</a:t>
            </a:r>
            <a:endParaRPr lang="en-US" altLang="zh-CN" dirty="0" smtClean="0"/>
          </a:p>
          <a:p>
            <a:r>
              <a:rPr lang="zh-CN" altLang="en-US" dirty="0" smtClean="0"/>
              <a:t>服务端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接口层</a:t>
            </a:r>
            <a:endParaRPr lang="en-US" altLang="zh-CN" dirty="0" smtClean="0"/>
          </a:p>
          <a:p>
            <a:pPr lvl="2"/>
            <a:r>
              <a:rPr lang="zh-CN" altLang="zh-CN" dirty="0"/>
              <a:t>开发接口和统一</a:t>
            </a:r>
            <a:r>
              <a:rPr lang="zh-CN" altLang="zh-CN" dirty="0" smtClean="0"/>
              <a:t>认证</a:t>
            </a:r>
            <a:r>
              <a:rPr lang="zh-CN" altLang="en-US" dirty="0" smtClean="0"/>
              <a:t>；</a:t>
            </a:r>
            <a:r>
              <a:rPr lang="zh-CN" altLang="zh-CN" dirty="0"/>
              <a:t>简单易用、功能灵活、兼容性强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服务层</a:t>
            </a:r>
            <a:endParaRPr lang="en-US" altLang="zh-CN" dirty="0" smtClean="0"/>
          </a:p>
          <a:p>
            <a:pPr lvl="2"/>
            <a:r>
              <a:rPr lang="zh-CN" altLang="zh-CN" dirty="0"/>
              <a:t>数据文件传输和共享服务的核心</a:t>
            </a:r>
            <a:r>
              <a:rPr lang="zh-CN" altLang="zh-CN" dirty="0" smtClean="0"/>
              <a:t>功能</a:t>
            </a:r>
            <a:endParaRPr lang="en-US" altLang="zh-CN" dirty="0" smtClean="0"/>
          </a:p>
          <a:p>
            <a:r>
              <a:rPr lang="zh-CN" altLang="en-US" dirty="0" smtClean="0"/>
              <a:t>基础层</a:t>
            </a:r>
            <a:endParaRPr lang="en-US" altLang="zh-CN" dirty="0" smtClean="0"/>
          </a:p>
          <a:p>
            <a:pPr lvl="1"/>
            <a:r>
              <a:rPr lang="en-US" altLang="zh-CN" dirty="0"/>
              <a:t>MCP</a:t>
            </a:r>
            <a:r>
              <a:rPr lang="zh-CN" altLang="zh-CN" dirty="0"/>
              <a:t>文件服务连接</a:t>
            </a:r>
            <a:r>
              <a:rPr lang="en-US" altLang="zh-CN" dirty="0"/>
              <a:t>SCE</a:t>
            </a:r>
            <a:r>
              <a:rPr lang="zh-CN" altLang="zh-CN" dirty="0"/>
              <a:t>环境存储和计算机群的</a:t>
            </a:r>
            <a:r>
              <a:rPr lang="zh-CN" altLang="zh-CN" dirty="0" smtClean="0"/>
              <a:t>存储空间</a:t>
            </a:r>
            <a:endParaRPr lang="en-US" altLang="zh-CN" dirty="0" smtClean="0"/>
          </a:p>
          <a:p>
            <a:pPr lvl="1"/>
            <a:r>
              <a:rPr lang="en-US" altLang="zh-CN" dirty="0"/>
              <a:t>Apache</a:t>
            </a:r>
            <a:r>
              <a:rPr lang="zh-CN" altLang="zh-CN" dirty="0"/>
              <a:t>的</a:t>
            </a:r>
            <a:r>
              <a:rPr lang="en-US" altLang="zh-CN" dirty="0" err="1"/>
              <a:t>Httpd</a:t>
            </a:r>
            <a:r>
              <a:rPr lang="zh-CN" altLang="zh-CN" dirty="0"/>
              <a:t>和</a:t>
            </a:r>
            <a:r>
              <a:rPr lang="en-US" altLang="zh-CN" dirty="0"/>
              <a:t>tomcat</a:t>
            </a:r>
            <a:r>
              <a:rPr lang="zh-CN" altLang="zh-CN" dirty="0" smtClean="0"/>
              <a:t>容器</a:t>
            </a:r>
            <a:r>
              <a:rPr lang="zh-CN" altLang="en-US" dirty="0" smtClean="0"/>
              <a:t>，</a:t>
            </a:r>
            <a:r>
              <a:rPr lang="zh-CN" altLang="zh-CN" dirty="0"/>
              <a:t>负载均衡和微服务动态</a:t>
            </a:r>
            <a:r>
              <a:rPr lang="zh-CN" altLang="zh-CN" dirty="0" smtClean="0"/>
              <a:t>部署</a:t>
            </a:r>
            <a:endParaRPr lang="en-US" altLang="zh-CN" dirty="0" smtClean="0"/>
          </a:p>
          <a:p>
            <a:pPr lvl="1"/>
            <a:r>
              <a:rPr lang="zh-CN" altLang="zh-CN" dirty="0"/>
              <a:t>高速缓存</a:t>
            </a:r>
            <a:r>
              <a:rPr lang="en-US" altLang="zh-CN" dirty="0" err="1" smtClean="0"/>
              <a:t>memcached</a:t>
            </a:r>
            <a:r>
              <a:rPr lang="zh-CN" altLang="en-US" dirty="0" smtClean="0"/>
              <a:t>信息共享</a:t>
            </a:r>
            <a:r>
              <a:rPr lang="en-US" altLang="zh-CN" dirty="0" smtClean="0"/>
              <a:t>+</a:t>
            </a:r>
            <a:r>
              <a:rPr lang="en-US" altLang="zh-CN" dirty="0" err="1"/>
              <a:t>mysql</a:t>
            </a:r>
            <a:r>
              <a:rPr lang="zh-CN" altLang="zh-CN" dirty="0" smtClean="0"/>
              <a:t>数据库</a:t>
            </a:r>
            <a:r>
              <a:rPr lang="zh-CN" altLang="en-US" dirty="0" smtClean="0"/>
              <a:t>持久化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日志信息存储和处理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74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服务架构和关键技术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文件传输和共享服务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文件管理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chemeClr val="tx1"/>
                </a:solidFill>
              </a:rPr>
              <a:t>文件传输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zh-CN" altLang="zh-CN" dirty="0">
                <a:solidFill>
                  <a:schemeClr val="tx1"/>
                </a:solidFill>
              </a:rPr>
              <a:t>文件</a:t>
            </a:r>
            <a:r>
              <a:rPr lang="zh-CN" altLang="zh-CN" dirty="0" smtClean="0">
                <a:solidFill>
                  <a:schemeClr val="tx1"/>
                </a:solidFill>
              </a:rPr>
              <a:t>共享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dirty="0" smtClean="0"/>
              <a:t>统计查询</a:t>
            </a:r>
            <a:endParaRPr lang="zh-CN" altLang="zh-CN" dirty="0"/>
          </a:p>
          <a:p>
            <a:pPr lvl="1"/>
            <a:r>
              <a:rPr lang="zh-CN" altLang="en-US" dirty="0" smtClean="0">
                <a:solidFill>
                  <a:schemeClr val="tx1"/>
                </a:solidFill>
              </a:rPr>
              <a:t>元信息服务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dirty="0" smtClean="0"/>
              <a:t>安全和授权服务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79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服务架构和关键技术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文件传输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84378"/>
            <a:ext cx="4696867" cy="435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467544" y="1412776"/>
            <a:ext cx="8229599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zh-CN" altLang="zh-CN" dirty="0" smtClean="0"/>
              <a:t>第</a:t>
            </a:r>
            <a:r>
              <a:rPr lang="en-US" altLang="zh-CN" dirty="0" smtClean="0"/>
              <a:t>1</a:t>
            </a:r>
            <a:r>
              <a:rPr lang="zh-CN" altLang="zh-CN" dirty="0" smtClean="0"/>
              <a:t>种方法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两段</a:t>
            </a:r>
            <a:r>
              <a:rPr lang="en-US" altLang="zh-CN" dirty="0" smtClean="0"/>
              <a:t>+</a:t>
            </a:r>
            <a:r>
              <a:rPr lang="zh-CN" altLang="en-US" dirty="0" smtClean="0"/>
              <a:t>异步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1"/>
            <a:r>
              <a:rPr lang="zh-CN" altLang="zh-CN" dirty="0" smtClean="0"/>
              <a:t>第</a:t>
            </a:r>
            <a:r>
              <a:rPr lang="en-US" altLang="zh-CN" dirty="0" smtClean="0"/>
              <a:t>2</a:t>
            </a:r>
            <a:r>
              <a:rPr lang="zh-CN" altLang="zh-CN" dirty="0" smtClean="0"/>
              <a:t>种方法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直联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数据流转发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响应快</a:t>
            </a:r>
            <a:endParaRPr lang="en-US" altLang="zh-CN" dirty="0"/>
          </a:p>
          <a:p>
            <a:pPr lvl="2"/>
            <a:endParaRPr lang="en-US" altLang="zh-CN" dirty="0" smtClean="0"/>
          </a:p>
          <a:p>
            <a:pPr lvl="1"/>
            <a:r>
              <a:rPr lang="zh-CN" altLang="zh-CN" dirty="0" smtClean="0"/>
              <a:t>第</a:t>
            </a:r>
            <a:r>
              <a:rPr lang="en-US" altLang="zh-CN" dirty="0" smtClean="0"/>
              <a:t>3</a:t>
            </a:r>
            <a:r>
              <a:rPr lang="zh-CN" altLang="zh-CN" dirty="0" smtClean="0"/>
              <a:t>种方法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存储</a:t>
            </a:r>
            <a:r>
              <a:rPr lang="en-US" altLang="zh-CN" dirty="0" smtClean="0"/>
              <a:t>+</a:t>
            </a:r>
            <a:r>
              <a:rPr lang="zh-CN" altLang="en-US" dirty="0" smtClean="0"/>
              <a:t>数据流转发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同步和高效带宽利用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337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服务架构和关键技术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文件共享</a:t>
            </a:r>
            <a:endParaRPr lang="en-US" altLang="zh-CN" dirty="0" smtClean="0"/>
          </a:p>
          <a:p>
            <a:pPr lvl="1"/>
            <a:r>
              <a:rPr lang="zh-CN" altLang="zh-CN" dirty="0"/>
              <a:t>计算环境中的数据文件，生成一个文件传输的</a:t>
            </a:r>
            <a:r>
              <a:rPr lang="zh-CN" altLang="zh-CN" dirty="0" smtClean="0"/>
              <a:t>链接</a:t>
            </a:r>
            <a:endParaRPr lang="en-US" altLang="zh-CN" dirty="0" smtClean="0"/>
          </a:p>
          <a:p>
            <a:pPr lvl="2"/>
            <a:r>
              <a:rPr lang="zh-CN" altLang="zh-CN" dirty="0"/>
              <a:t>是否需要密码保护、共享</a:t>
            </a:r>
            <a:r>
              <a:rPr lang="zh-CN" altLang="zh-CN" dirty="0" smtClean="0"/>
              <a:t>有效期</a:t>
            </a:r>
            <a:endParaRPr lang="en-US" altLang="zh-CN" dirty="0" smtClean="0"/>
          </a:p>
          <a:p>
            <a:pPr lvl="1"/>
            <a:r>
              <a:rPr lang="zh-CN" altLang="zh-CN" dirty="0"/>
              <a:t>短链接服务将长链接换为一个短</a:t>
            </a:r>
            <a:r>
              <a:rPr lang="zh-CN" altLang="zh-CN" dirty="0" smtClean="0"/>
              <a:t>链接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安全权限检查，共享用户下载文件</a:t>
            </a:r>
            <a:endParaRPr lang="zh-CN" altLang="en-US" dirty="0"/>
          </a:p>
        </p:txBody>
      </p:sp>
      <p:sp>
        <p:nvSpPr>
          <p:cNvPr id="4" name="流程图: 磁盘 3"/>
          <p:cNvSpPr/>
          <p:nvPr/>
        </p:nvSpPr>
        <p:spPr>
          <a:xfrm>
            <a:off x="3842386" y="5517232"/>
            <a:ext cx="1152128" cy="93610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作业空间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956588" y="4500804"/>
            <a:ext cx="1175252" cy="4680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文件管理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50706" y="3068960"/>
            <a:ext cx="1692188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作业文件列表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56588" y="3845835"/>
            <a:ext cx="6359828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REST</a:t>
            </a:r>
            <a:r>
              <a:rPr lang="zh-CN" altLang="en-US" dirty="0" smtClean="0"/>
              <a:t>开发接口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3203848" y="4500804"/>
            <a:ext cx="961865" cy="4680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短链接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5769716" y="4504608"/>
            <a:ext cx="1181692" cy="4680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dk1"/>
                </a:solidFill>
              </a:rPr>
              <a:t>权限检查</a:t>
            </a:r>
          </a:p>
        </p:txBody>
      </p:sp>
      <p:sp>
        <p:nvSpPr>
          <p:cNvPr id="10" name="矩形 9"/>
          <p:cNvSpPr/>
          <p:nvPr/>
        </p:nvSpPr>
        <p:spPr>
          <a:xfrm>
            <a:off x="3995936" y="3068960"/>
            <a:ext cx="1826671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文件共享</a:t>
            </a:r>
            <a:r>
              <a:rPr lang="en-US" altLang="zh-CN" dirty="0" smtClean="0"/>
              <a:t>(</a:t>
            </a:r>
            <a:r>
              <a:rPr lang="zh-CN" altLang="en-US" dirty="0" smtClean="0"/>
              <a:t>发起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7056276" y="4500804"/>
            <a:ext cx="1332148" cy="4718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dk1"/>
                </a:solidFill>
              </a:rPr>
              <a:t>文件传输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2411760" y="3573016"/>
            <a:ext cx="0" cy="272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411760" y="4277883"/>
            <a:ext cx="0" cy="222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5" idx="2"/>
            <a:endCxn id="4" idx="2"/>
          </p:cNvCxnSpPr>
          <p:nvPr/>
        </p:nvCxnSpPr>
        <p:spPr>
          <a:xfrm>
            <a:off x="2544214" y="4968856"/>
            <a:ext cx="1298172" cy="1016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2915816" y="4968856"/>
            <a:ext cx="926570" cy="76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4388633" y="4504608"/>
            <a:ext cx="1175252" cy="4680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文件共享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3193300" y="3573016"/>
            <a:ext cx="0" cy="272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2796800" y="4277883"/>
            <a:ext cx="0" cy="222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4165713" y="4581128"/>
            <a:ext cx="2229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4165713" y="4869160"/>
            <a:ext cx="2229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4499992" y="3573016"/>
            <a:ext cx="0" cy="272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4644008" y="4277883"/>
            <a:ext cx="0" cy="222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endCxn id="7" idx="2"/>
          </p:cNvCxnSpPr>
          <p:nvPr/>
        </p:nvCxnSpPr>
        <p:spPr>
          <a:xfrm flipV="1">
            <a:off x="5136502" y="4277883"/>
            <a:ext cx="0" cy="222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6084168" y="3555267"/>
            <a:ext cx="0" cy="272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5891699" y="3068960"/>
            <a:ext cx="1251266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文件共享</a:t>
            </a:r>
            <a:r>
              <a:rPr lang="en-US" altLang="zh-CN" dirty="0" smtClean="0"/>
              <a:t>URL</a:t>
            </a:r>
            <a:endParaRPr lang="zh-CN" altLang="en-US" dirty="0"/>
          </a:p>
        </p:txBody>
      </p:sp>
      <p:sp>
        <p:nvSpPr>
          <p:cNvPr id="43" name="流程图: 直接访问存储器 42"/>
          <p:cNvSpPr/>
          <p:nvPr/>
        </p:nvSpPr>
        <p:spPr>
          <a:xfrm>
            <a:off x="7380312" y="3068960"/>
            <a:ext cx="1296144" cy="504056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文件数据</a:t>
            </a:r>
            <a:endParaRPr lang="zh-CN" altLang="en-US" dirty="0"/>
          </a:p>
        </p:txBody>
      </p:sp>
      <p:cxnSp>
        <p:nvCxnSpPr>
          <p:cNvPr id="45" name="直接箭头连接符 44"/>
          <p:cNvCxnSpPr/>
          <p:nvPr/>
        </p:nvCxnSpPr>
        <p:spPr>
          <a:xfrm>
            <a:off x="6876256" y="3573016"/>
            <a:ext cx="0" cy="272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5364088" y="4277883"/>
            <a:ext cx="0" cy="222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endCxn id="9" idx="1"/>
          </p:cNvCxnSpPr>
          <p:nvPr/>
        </p:nvCxnSpPr>
        <p:spPr>
          <a:xfrm>
            <a:off x="5563885" y="4722863"/>
            <a:ext cx="205831" cy="15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20" idx="2"/>
          </p:cNvCxnSpPr>
          <p:nvPr/>
        </p:nvCxnSpPr>
        <p:spPr>
          <a:xfrm>
            <a:off x="4976259" y="4972660"/>
            <a:ext cx="0" cy="25654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976259" y="5229200"/>
            <a:ext cx="2404053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V="1">
            <a:off x="7380312" y="4968856"/>
            <a:ext cx="0" cy="260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11" idx="2"/>
          </p:cNvCxnSpPr>
          <p:nvPr/>
        </p:nvCxnSpPr>
        <p:spPr>
          <a:xfrm>
            <a:off x="7722350" y="4972660"/>
            <a:ext cx="0" cy="760596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肘形连接符 86"/>
          <p:cNvCxnSpPr/>
          <p:nvPr/>
        </p:nvCxnSpPr>
        <p:spPr>
          <a:xfrm rot="10800000">
            <a:off x="4976260" y="5733256"/>
            <a:ext cx="2746091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/>
          <p:cNvCxnSpPr>
            <a:stCxn id="4" idx="4"/>
          </p:cNvCxnSpPr>
          <p:nvPr/>
        </p:nvCxnSpPr>
        <p:spPr>
          <a:xfrm>
            <a:off x="4994514" y="5985284"/>
            <a:ext cx="3105878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 flipV="1">
            <a:off x="8100392" y="4968856"/>
            <a:ext cx="0" cy="1016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 flipV="1">
            <a:off x="8100392" y="4277883"/>
            <a:ext cx="0" cy="222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 flipV="1">
            <a:off x="8100392" y="3555267"/>
            <a:ext cx="0" cy="290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 flipH="1">
            <a:off x="5563885" y="4883148"/>
            <a:ext cx="205831" cy="7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1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服务架构和关键技术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3204" y="980728"/>
            <a:ext cx="8229599" cy="5486400"/>
          </a:xfrm>
        </p:spPr>
        <p:txBody>
          <a:bodyPr/>
          <a:lstStyle/>
          <a:p>
            <a:r>
              <a:rPr lang="zh-CN" altLang="en-US" dirty="0" smtClean="0"/>
              <a:t>元信息服务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服务</a:t>
            </a:r>
            <a:r>
              <a:rPr lang="zh-CN" altLang="en-US" dirty="0" smtClean="0"/>
              <a:t>的整体配置</a:t>
            </a:r>
            <a:r>
              <a:rPr lang="zh-CN" altLang="en-US" dirty="0" smtClean="0"/>
              <a:t>信息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各类操作的状态信息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微服务的活动信息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日志</a:t>
            </a:r>
            <a:r>
              <a:rPr lang="zh-CN" altLang="en-US" dirty="0" smtClean="0"/>
              <a:t>配置和</a:t>
            </a:r>
            <a:r>
              <a:rPr lang="zh-CN" altLang="en-US" dirty="0" smtClean="0"/>
              <a:t>存储信息</a:t>
            </a:r>
            <a:endParaRPr lang="zh-CN" altLang="en-US" dirty="0"/>
          </a:p>
        </p:txBody>
      </p:sp>
      <p:sp>
        <p:nvSpPr>
          <p:cNvPr id="4" name="流程图: 磁盘 3"/>
          <p:cNvSpPr/>
          <p:nvPr/>
        </p:nvSpPr>
        <p:spPr>
          <a:xfrm>
            <a:off x="2195736" y="5499230"/>
            <a:ext cx="936104" cy="936104"/>
          </a:xfrm>
          <a:prstGeom prst="flowChartMagneticDis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持久化数据库</a:t>
            </a:r>
            <a:endParaRPr lang="zh-CN" altLang="en-US" dirty="0"/>
          </a:p>
        </p:txBody>
      </p:sp>
      <p:sp>
        <p:nvSpPr>
          <p:cNvPr id="5" name="流程图: 直接访问存储器 4"/>
          <p:cNvSpPr/>
          <p:nvPr/>
        </p:nvSpPr>
        <p:spPr>
          <a:xfrm>
            <a:off x="3923928" y="5553236"/>
            <a:ext cx="1368152" cy="756084"/>
          </a:xfrm>
          <a:prstGeom prst="flowChartMagneticDrum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高速缓存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79712" y="4797152"/>
            <a:ext cx="532859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存储接口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1979712" y="4005064"/>
            <a:ext cx="129614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服务整体配置信息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3491880" y="4005064"/>
            <a:ext cx="79208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操作信息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4631026" y="4005064"/>
            <a:ext cx="104411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微服务信息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5940152" y="4024739"/>
            <a:ext cx="129614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日志配置</a:t>
            </a:r>
            <a:endParaRPr lang="zh-CN" altLang="en-US" dirty="0"/>
          </a:p>
        </p:txBody>
      </p:sp>
      <p:sp>
        <p:nvSpPr>
          <p:cNvPr id="11" name="流程图: 磁盘 10"/>
          <p:cNvSpPr/>
          <p:nvPr/>
        </p:nvSpPr>
        <p:spPr>
          <a:xfrm>
            <a:off x="6192180" y="5499230"/>
            <a:ext cx="972108" cy="936104"/>
          </a:xfrm>
          <a:prstGeom prst="flowChartMagneticDis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持久化文件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979712" y="3356992"/>
            <a:ext cx="1296144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访问</a:t>
            </a:r>
            <a:r>
              <a:rPr lang="zh-CN" altLang="en-US" dirty="0" smtClean="0"/>
              <a:t>函数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347865" y="3356992"/>
            <a:ext cx="115212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dk1"/>
                </a:solidFill>
              </a:rPr>
              <a:t>访问函数</a:t>
            </a:r>
          </a:p>
        </p:txBody>
      </p:sp>
      <p:sp>
        <p:nvSpPr>
          <p:cNvPr id="14" name="矩形 13"/>
          <p:cNvSpPr/>
          <p:nvPr/>
        </p:nvSpPr>
        <p:spPr>
          <a:xfrm>
            <a:off x="4624332" y="3372002"/>
            <a:ext cx="109979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dk1"/>
                </a:solidFill>
              </a:rPr>
              <a:t>访问函数</a:t>
            </a:r>
          </a:p>
        </p:txBody>
      </p:sp>
      <p:sp>
        <p:nvSpPr>
          <p:cNvPr id="15" name="矩形 14"/>
          <p:cNvSpPr/>
          <p:nvPr/>
        </p:nvSpPr>
        <p:spPr>
          <a:xfrm>
            <a:off x="5950902" y="3372002"/>
            <a:ext cx="1296144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dk1"/>
                </a:solidFill>
              </a:rPr>
              <a:t>访问函数</a:t>
            </a:r>
          </a:p>
        </p:txBody>
      </p:sp>
    </p:spTree>
    <p:extLst>
      <p:ext uri="{BB962C8B-B14F-4D97-AF65-F5344CB8AC3E}">
        <p14:creationId xmlns:p14="http://schemas.microsoft.com/office/powerpoint/2010/main" val="16749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研究背景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相关工作</a:t>
            </a:r>
            <a:endParaRPr lang="en-US" altLang="zh-CN" dirty="0" smtClean="0"/>
          </a:p>
          <a:p>
            <a:r>
              <a:rPr lang="zh-CN" altLang="en-US" dirty="0" smtClean="0"/>
              <a:t>服务架构和关键技术</a:t>
            </a:r>
            <a:endParaRPr lang="en-US" altLang="zh-CN" dirty="0" smtClean="0"/>
          </a:p>
          <a:p>
            <a:r>
              <a:rPr lang="en-US" altLang="zh-CN" dirty="0" smtClean="0"/>
              <a:t>REST</a:t>
            </a:r>
            <a:r>
              <a:rPr lang="zh-CN" altLang="en-US" dirty="0" smtClean="0"/>
              <a:t>开发接口</a:t>
            </a:r>
            <a:endParaRPr lang="en-US" altLang="zh-CN" dirty="0" smtClean="0"/>
          </a:p>
          <a:p>
            <a:r>
              <a:rPr lang="zh-CN" altLang="en-US" dirty="0" smtClean="0"/>
              <a:t>部署和应用</a:t>
            </a:r>
            <a:endParaRPr lang="en-US" altLang="zh-CN" dirty="0" smtClean="0"/>
          </a:p>
          <a:p>
            <a:r>
              <a:rPr lang="zh-CN" altLang="en-US" dirty="0" smtClean="0"/>
              <a:t>小结和展望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研究背景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相关工作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服务架构和关键技术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REST</a:t>
            </a:r>
            <a:r>
              <a:rPr lang="zh-CN" altLang="en-US" dirty="0">
                <a:solidFill>
                  <a:srgbClr val="FF0000"/>
                </a:solidFill>
              </a:rPr>
              <a:t>开发接口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 smtClean="0"/>
              <a:t>部署和应用</a:t>
            </a:r>
            <a:endParaRPr lang="en-US" altLang="zh-CN" dirty="0" smtClean="0"/>
          </a:p>
          <a:p>
            <a:r>
              <a:rPr lang="zh-CN" altLang="en-US" dirty="0" smtClean="0"/>
              <a:t>小结和展望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38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REST</a:t>
            </a:r>
            <a:r>
              <a:rPr lang="zh-CN" altLang="en-US" dirty="0" smtClean="0"/>
              <a:t>开发接口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HTTP(s)</a:t>
            </a:r>
            <a:r>
              <a:rPr lang="zh-CN" altLang="en-US" dirty="0" smtClean="0"/>
              <a:t>协议</a:t>
            </a:r>
            <a:r>
              <a:rPr lang="en-US" altLang="zh-CN" dirty="0" smtClean="0"/>
              <a:t>+</a:t>
            </a:r>
            <a:r>
              <a:rPr lang="zh-CN" altLang="en-US" dirty="0" smtClean="0"/>
              <a:t>无状态</a:t>
            </a:r>
            <a:r>
              <a:rPr lang="en-US" altLang="zh-CN" dirty="0" smtClean="0"/>
              <a:t>+URL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84776" cy="497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9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REST</a:t>
            </a:r>
            <a:r>
              <a:rPr lang="zh-CN" altLang="en-US" dirty="0"/>
              <a:t>开发接口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通过如</a:t>
            </a:r>
            <a:r>
              <a:rPr lang="en-US" altLang="zh-CN" dirty="0"/>
              <a:t>GET</a:t>
            </a:r>
            <a:r>
              <a:rPr lang="zh-CN" altLang="zh-CN" dirty="0"/>
              <a:t>、</a:t>
            </a:r>
            <a:r>
              <a:rPr lang="en-US" altLang="zh-CN" dirty="0"/>
              <a:t>POST</a:t>
            </a:r>
            <a:r>
              <a:rPr lang="zh-CN" altLang="zh-CN" dirty="0"/>
              <a:t>和</a:t>
            </a:r>
            <a:r>
              <a:rPr lang="en-US" altLang="zh-CN" dirty="0"/>
              <a:t>PUT</a:t>
            </a:r>
            <a:r>
              <a:rPr lang="zh-CN" altLang="zh-CN" dirty="0"/>
              <a:t>等</a:t>
            </a:r>
            <a:r>
              <a:rPr lang="en-US" altLang="zh-CN" dirty="0"/>
              <a:t>HTTP</a:t>
            </a:r>
            <a:r>
              <a:rPr lang="zh-CN" altLang="zh-CN" dirty="0"/>
              <a:t>标准方法进行</a:t>
            </a:r>
            <a:r>
              <a:rPr lang="zh-CN" altLang="zh-CN" dirty="0" smtClean="0"/>
              <a:t>调用</a:t>
            </a:r>
            <a:endParaRPr lang="en-US" altLang="zh-CN" dirty="0" smtClean="0"/>
          </a:p>
          <a:p>
            <a:r>
              <a:rPr lang="zh-CN" altLang="zh-CN" dirty="0" smtClean="0"/>
              <a:t>作用域</a:t>
            </a:r>
            <a:r>
              <a:rPr lang="zh-CN" altLang="zh-CN" dirty="0"/>
              <a:t>包含在</a:t>
            </a:r>
            <a:r>
              <a:rPr lang="en-US" altLang="zh-CN" dirty="0"/>
              <a:t>URI</a:t>
            </a:r>
            <a:r>
              <a:rPr lang="zh-CN" altLang="zh-CN" dirty="0"/>
              <a:t>地址字符串</a:t>
            </a:r>
            <a:r>
              <a:rPr lang="zh-CN" altLang="zh-CN" dirty="0" smtClean="0"/>
              <a:t>之中</a:t>
            </a:r>
            <a:endParaRPr lang="en-US" altLang="zh-CN" dirty="0" smtClean="0"/>
          </a:p>
          <a:p>
            <a:r>
              <a:rPr lang="zh-CN" altLang="zh-CN" dirty="0" smtClean="0"/>
              <a:t>参数</a:t>
            </a:r>
            <a:r>
              <a:rPr lang="zh-CN" altLang="zh-CN" dirty="0"/>
              <a:t>包含在</a:t>
            </a:r>
            <a:r>
              <a:rPr lang="en-US" altLang="zh-CN" dirty="0"/>
              <a:t>URI</a:t>
            </a:r>
            <a:r>
              <a:rPr lang="zh-CN" altLang="zh-CN" dirty="0"/>
              <a:t>的查询字符串或消息体</a:t>
            </a:r>
            <a:r>
              <a:rPr lang="zh-CN" altLang="zh-CN" dirty="0" smtClean="0"/>
              <a:t>之中</a:t>
            </a:r>
            <a:endParaRPr lang="en-US" altLang="zh-CN" dirty="0" smtClean="0"/>
          </a:p>
          <a:p>
            <a:r>
              <a:rPr lang="zh-CN" altLang="zh-CN" dirty="0" smtClean="0"/>
              <a:t>返回</a:t>
            </a:r>
            <a:r>
              <a:rPr lang="zh-CN" altLang="en-US" dirty="0" smtClean="0"/>
              <a:t>消息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err="1" smtClean="0"/>
              <a:t>status_code</a:t>
            </a:r>
            <a:r>
              <a:rPr lang="zh-CN" altLang="zh-CN" dirty="0"/>
              <a:t>和</a:t>
            </a:r>
            <a:r>
              <a:rPr lang="en-US" altLang="zh-CN" dirty="0" err="1"/>
              <a:t>status_msg</a:t>
            </a:r>
            <a:r>
              <a:rPr lang="zh-CN" altLang="zh-CN" dirty="0"/>
              <a:t>两个通用</a:t>
            </a:r>
            <a:r>
              <a:rPr lang="zh-CN" altLang="zh-CN" dirty="0" smtClean="0"/>
              <a:t>参数</a:t>
            </a:r>
            <a:r>
              <a:rPr lang="zh-CN" altLang="en-US" dirty="0" smtClean="0"/>
              <a:t>，自描述</a:t>
            </a:r>
            <a:r>
              <a:rPr lang="en-US" altLang="zh-CN" dirty="0" smtClean="0"/>
              <a:t>;</a:t>
            </a:r>
          </a:p>
          <a:p>
            <a:pPr lvl="1"/>
            <a:r>
              <a:rPr lang="zh-CN" altLang="zh-CN" dirty="0" smtClean="0"/>
              <a:t>每个</a:t>
            </a:r>
            <a:r>
              <a:rPr lang="zh-CN" altLang="zh-CN" dirty="0"/>
              <a:t>函数的具体返回</a:t>
            </a:r>
            <a:r>
              <a:rPr lang="zh-CN" altLang="zh-CN" dirty="0" smtClean="0"/>
              <a:t>内容</a:t>
            </a:r>
            <a:r>
              <a:rPr lang="en-US" altLang="zh-CN" dirty="0" smtClean="0"/>
              <a:t>; </a:t>
            </a:r>
            <a:r>
              <a:rPr lang="zh-CN" altLang="en-US" dirty="0" smtClean="0"/>
              <a:t>下载文件时返回文件内容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62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研究背景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相关工作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服务架构和关键技术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REST</a:t>
            </a:r>
            <a:r>
              <a:rPr lang="zh-CN" altLang="en-US" dirty="0">
                <a:solidFill>
                  <a:schemeClr val="tx1"/>
                </a:solidFill>
              </a:rPr>
              <a:t>开发接口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部署和应用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 smtClean="0"/>
              <a:t>小结和展望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70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部署和应用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部署结构图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多个微服务部署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实例动态扩展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11400"/>
            <a:ext cx="6624735" cy="357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2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部署和应用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应用场景</a:t>
            </a:r>
            <a:endParaRPr lang="en-US" altLang="zh-CN" dirty="0" smtClean="0"/>
          </a:p>
          <a:p>
            <a:pPr lvl="1"/>
            <a:r>
              <a:rPr lang="zh-CN" altLang="zh-CN" dirty="0"/>
              <a:t>通用社区和多学科领域应用</a:t>
            </a:r>
            <a:r>
              <a:rPr lang="zh-CN" altLang="zh-CN" dirty="0" smtClean="0"/>
              <a:t>社区</a:t>
            </a:r>
            <a:r>
              <a:rPr lang="zh-CN" altLang="en-US" dirty="0" smtClean="0"/>
              <a:t>，</a:t>
            </a:r>
            <a:r>
              <a:rPr lang="zh-CN" altLang="zh-CN" dirty="0"/>
              <a:t>几百</a:t>
            </a:r>
            <a:r>
              <a:rPr lang="en-US" altLang="zh-CN" dirty="0"/>
              <a:t>MB</a:t>
            </a:r>
            <a:r>
              <a:rPr lang="zh-CN" altLang="zh-CN" dirty="0"/>
              <a:t>到几个</a:t>
            </a:r>
            <a:r>
              <a:rPr lang="en-US" altLang="zh-CN" dirty="0"/>
              <a:t>GB</a:t>
            </a:r>
            <a:r>
              <a:rPr lang="zh-CN" altLang="zh-CN" dirty="0"/>
              <a:t>级别的数据</a:t>
            </a:r>
            <a:r>
              <a:rPr lang="zh-CN" altLang="zh-CN" dirty="0" smtClean="0"/>
              <a:t>传输</a:t>
            </a:r>
            <a:endParaRPr lang="en-US" altLang="zh-CN" dirty="0" smtClean="0"/>
          </a:p>
          <a:p>
            <a:pPr lvl="1"/>
            <a:r>
              <a:rPr lang="zh-CN" altLang="zh-CN" dirty="0"/>
              <a:t>多学科领域的协同</a:t>
            </a:r>
            <a:r>
              <a:rPr lang="zh-CN" altLang="zh-CN" dirty="0" smtClean="0"/>
              <a:t>工作环境</a:t>
            </a:r>
            <a:r>
              <a:rPr lang="zh-CN" altLang="en-US" dirty="0" smtClean="0"/>
              <a:t>，</a:t>
            </a:r>
            <a:r>
              <a:rPr lang="zh-CN" altLang="zh-CN" dirty="0"/>
              <a:t>在不同的范围内共享和分发作业数据</a:t>
            </a:r>
            <a:r>
              <a:rPr lang="zh-CN" altLang="zh-CN" dirty="0" smtClean="0"/>
              <a:t>文件</a:t>
            </a:r>
            <a:endParaRPr lang="en-US" altLang="zh-CN" dirty="0" smtClean="0"/>
          </a:p>
          <a:p>
            <a:r>
              <a:rPr lang="zh-CN" altLang="en-US" dirty="0" smtClean="0"/>
              <a:t>应用实例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中科院超级计算环境，</a:t>
            </a:r>
            <a:r>
              <a:rPr lang="en-US" altLang="zh-CN" dirty="0" smtClean="0"/>
              <a:t>portal2.0 , </a:t>
            </a:r>
            <a:r>
              <a:rPr lang="en-US" altLang="zh-CN" dirty="0" smtClean="0">
                <a:hlinkClick r:id="rId2"/>
              </a:rPr>
              <a:t>http://test.cngrid.net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75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研究背景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相关工作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服务架构和关键技术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REST</a:t>
            </a:r>
            <a:r>
              <a:rPr lang="zh-CN" altLang="en-US" dirty="0">
                <a:solidFill>
                  <a:schemeClr val="tx1"/>
                </a:solidFill>
              </a:rPr>
              <a:t>开发接口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部署和应用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小结和展望</a:t>
            </a:r>
          </a:p>
        </p:txBody>
      </p:sp>
    </p:spTree>
    <p:extLst>
      <p:ext uri="{BB962C8B-B14F-4D97-AF65-F5344CB8AC3E}">
        <p14:creationId xmlns:p14="http://schemas.microsoft.com/office/powerpoint/2010/main" val="12474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小结和展望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设计并实现基于微服务架构的数据文件传输和共享</a:t>
            </a:r>
            <a:r>
              <a:rPr lang="zh-CN" altLang="zh-CN" dirty="0" smtClean="0"/>
              <a:t>服务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面向中国科学院超级计算环境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提供</a:t>
            </a:r>
            <a:r>
              <a:rPr lang="en-US" altLang="zh-CN" dirty="0"/>
              <a:t>REST</a:t>
            </a:r>
            <a:r>
              <a:rPr lang="zh-CN" altLang="zh-CN" dirty="0"/>
              <a:t>开发</a:t>
            </a:r>
            <a:r>
              <a:rPr lang="zh-CN" altLang="zh-CN" dirty="0" smtClean="0"/>
              <a:t>接口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几百</a:t>
            </a:r>
            <a:r>
              <a:rPr lang="en-US" altLang="zh-CN" dirty="0"/>
              <a:t>MB</a:t>
            </a:r>
            <a:r>
              <a:rPr lang="zh-CN" altLang="zh-CN" dirty="0"/>
              <a:t>到</a:t>
            </a:r>
            <a:r>
              <a:rPr lang="en-US" altLang="zh-CN" dirty="0"/>
              <a:t>GB</a:t>
            </a:r>
            <a:r>
              <a:rPr lang="zh-CN" altLang="zh-CN" dirty="0"/>
              <a:t>量级的作业数据文件</a:t>
            </a:r>
            <a:r>
              <a:rPr lang="zh-CN" altLang="zh-CN" dirty="0" smtClean="0"/>
              <a:t>传输</a:t>
            </a:r>
            <a:r>
              <a:rPr lang="zh-CN" altLang="en-US" dirty="0" smtClean="0"/>
              <a:t>和共享</a:t>
            </a:r>
            <a:endParaRPr lang="en-US" altLang="zh-CN" dirty="0"/>
          </a:p>
          <a:p>
            <a:r>
              <a:rPr lang="zh-CN" altLang="en-US" dirty="0" smtClean="0"/>
              <a:t>下一步工作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提升数据传输服务的性能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更灵活的共享方式，如科学工作流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支持更多传输协议如</a:t>
            </a:r>
            <a:r>
              <a:rPr lang="en-US" altLang="zh-CN" dirty="0" smtClean="0"/>
              <a:t>FTP</a:t>
            </a:r>
          </a:p>
          <a:p>
            <a:pPr lvl="1"/>
            <a:r>
              <a:rPr lang="en-US" altLang="zh-CN" dirty="0" smtClean="0"/>
              <a:t>WEB</a:t>
            </a:r>
            <a:r>
              <a:rPr lang="zh-CN" altLang="en-US" dirty="0" smtClean="0"/>
              <a:t>多端图形化服务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81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谢谢！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13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170" y="836712"/>
            <a:ext cx="8229599" cy="5486400"/>
          </a:xfrm>
        </p:spPr>
        <p:txBody>
          <a:bodyPr/>
          <a:lstStyle/>
          <a:p>
            <a:r>
              <a:rPr lang="zh-CN" altLang="en-US" dirty="0" smtClean="0"/>
              <a:t>主要工作</a:t>
            </a: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552" y="4289087"/>
            <a:ext cx="3135035" cy="235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 descr="http://159.226.49.197/mediawiki/images/thumb/a/a1/Sce-arch.PNG/400px-Sce-arch.PNG">
            <a:hlinkClick r:id="rId3" tooltip="&quot;Sce-arch.PNG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82534"/>
            <a:ext cx="2884810" cy="226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274772" cy="22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03" y="1844824"/>
            <a:ext cx="3558954" cy="237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3"/>
          <p:cNvSpPr>
            <a:spLocks/>
          </p:cNvSpPr>
          <p:nvPr/>
        </p:nvSpPr>
        <p:spPr bwMode="gray">
          <a:xfrm>
            <a:off x="2635250" y="3681877"/>
            <a:ext cx="1447800" cy="1954212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9" name="Freeform 4"/>
          <p:cNvSpPr>
            <a:spLocks/>
          </p:cNvSpPr>
          <p:nvPr/>
        </p:nvSpPr>
        <p:spPr bwMode="gray">
          <a:xfrm rot="7200000">
            <a:off x="4326732" y="2601583"/>
            <a:ext cx="1365250" cy="2071687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2717800" y="2588089"/>
            <a:ext cx="2349500" cy="2066925"/>
            <a:chOff x="1712" y="1389"/>
            <a:chExt cx="1480" cy="1302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 rot="-90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>
                <a:gd name="T0" fmla="*/ 1198 w 750"/>
                <a:gd name="T1" fmla="*/ 0 h 378"/>
                <a:gd name="T2" fmla="*/ 0 w 750"/>
                <a:gd name="T3" fmla="*/ 0 h 378"/>
                <a:gd name="T4" fmla="*/ 4 w 750"/>
                <a:gd name="T5" fmla="*/ 351 h 378"/>
                <a:gd name="T6" fmla="*/ 44 w 750"/>
                <a:gd name="T7" fmla="*/ 683 h 378"/>
                <a:gd name="T8" fmla="*/ 1198 w 750"/>
                <a:gd name="T9" fmla="*/ 683 h 378"/>
                <a:gd name="T10" fmla="*/ 1198 w 750"/>
                <a:gd name="T11" fmla="*/ 0 h 378"/>
                <a:gd name="T12" fmla="*/ 1198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 rot="7200000">
              <a:off x="2637" y="1226"/>
              <a:ext cx="392" cy="718"/>
            </a:xfrm>
            <a:custGeom>
              <a:avLst/>
              <a:gdLst>
                <a:gd name="T0" fmla="*/ 310 w 495"/>
                <a:gd name="T1" fmla="*/ 156 h 971"/>
                <a:gd name="T2" fmla="*/ 310 w 495"/>
                <a:gd name="T3" fmla="*/ 531 h 971"/>
                <a:gd name="T4" fmla="*/ 290 w 495"/>
                <a:gd name="T5" fmla="*/ 527 h 971"/>
                <a:gd name="T6" fmla="*/ 270 w 495"/>
                <a:gd name="T7" fmla="*/ 521 h 971"/>
                <a:gd name="T8" fmla="*/ 252 w 495"/>
                <a:gd name="T9" fmla="*/ 509 h 971"/>
                <a:gd name="T10" fmla="*/ 234 w 495"/>
                <a:gd name="T11" fmla="*/ 491 h 971"/>
                <a:gd name="T12" fmla="*/ 212 w 495"/>
                <a:gd name="T13" fmla="*/ 467 h 971"/>
                <a:gd name="T14" fmla="*/ 192 w 495"/>
                <a:gd name="T15" fmla="*/ 438 h 971"/>
                <a:gd name="T16" fmla="*/ 169 w 495"/>
                <a:gd name="T17" fmla="*/ 400 h 971"/>
                <a:gd name="T18" fmla="*/ 143 w 495"/>
                <a:gd name="T19" fmla="*/ 354 h 971"/>
                <a:gd name="T20" fmla="*/ 115 w 495"/>
                <a:gd name="T21" fmla="*/ 303 h 971"/>
                <a:gd name="T22" fmla="*/ 81 w 495"/>
                <a:gd name="T23" fmla="*/ 240 h 971"/>
                <a:gd name="T24" fmla="*/ 60 w 495"/>
                <a:gd name="T25" fmla="*/ 202 h 971"/>
                <a:gd name="T26" fmla="*/ 18 w 495"/>
                <a:gd name="T27" fmla="*/ 115 h 971"/>
                <a:gd name="T28" fmla="*/ 2 w 495"/>
                <a:gd name="T29" fmla="*/ 70 h 971"/>
                <a:gd name="T30" fmla="*/ 0 w 495"/>
                <a:gd name="T31" fmla="*/ 33 h 971"/>
                <a:gd name="T32" fmla="*/ 10 w 495"/>
                <a:gd name="T33" fmla="*/ 0 h 971"/>
                <a:gd name="T34" fmla="*/ 10 w 495"/>
                <a:gd name="T35" fmla="*/ 24 h 971"/>
                <a:gd name="T36" fmla="*/ 10 w 495"/>
                <a:gd name="T37" fmla="*/ 39 h 971"/>
                <a:gd name="T38" fmla="*/ 10 w 495"/>
                <a:gd name="T39" fmla="*/ 54 h 971"/>
                <a:gd name="T40" fmla="*/ 11 w 495"/>
                <a:gd name="T41" fmla="*/ 69 h 971"/>
                <a:gd name="T42" fmla="*/ 18 w 495"/>
                <a:gd name="T43" fmla="*/ 89 h 971"/>
                <a:gd name="T44" fmla="*/ 33 w 495"/>
                <a:gd name="T45" fmla="*/ 108 h 971"/>
                <a:gd name="T46" fmla="*/ 53 w 495"/>
                <a:gd name="T47" fmla="*/ 126 h 971"/>
                <a:gd name="T48" fmla="*/ 78 w 495"/>
                <a:gd name="T49" fmla="*/ 142 h 971"/>
                <a:gd name="T50" fmla="*/ 113 w 495"/>
                <a:gd name="T51" fmla="*/ 152 h 971"/>
                <a:gd name="T52" fmla="*/ 154 w 495"/>
                <a:gd name="T53" fmla="*/ 155 h 971"/>
                <a:gd name="T54" fmla="*/ 310 w 495"/>
                <a:gd name="T55" fmla="*/ 156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</p:grpSp>
      <p:sp>
        <p:nvSpPr>
          <p:cNvPr id="14" name="Freeform 9"/>
          <p:cNvSpPr>
            <a:spLocks/>
          </p:cNvSpPr>
          <p:nvPr/>
        </p:nvSpPr>
        <p:spPr bwMode="gray">
          <a:xfrm rot="14400000">
            <a:off x="4441032" y="4455783"/>
            <a:ext cx="1365250" cy="2071687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4530725" y="3551702"/>
            <a:ext cx="2057400" cy="2192337"/>
            <a:chOff x="2854" y="1996"/>
            <a:chExt cx="1296" cy="1381"/>
          </a:xfrm>
        </p:grpSpPr>
        <p:sp>
          <p:nvSpPr>
            <p:cNvPr id="16" name="AutoShape 11"/>
            <p:cNvSpPr>
              <a:spLocks noChangeArrowheads="1"/>
            </p:cNvSpPr>
            <p:nvPr/>
          </p:nvSpPr>
          <p:spPr bwMode="gray">
            <a:xfrm rot="-1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gray">
            <a:xfrm rot="-7200000">
              <a:off x="3102" y="2371"/>
              <a:ext cx="948" cy="507"/>
            </a:xfrm>
            <a:custGeom>
              <a:avLst/>
              <a:gdLst>
                <a:gd name="T0" fmla="*/ 1198 w 750"/>
                <a:gd name="T1" fmla="*/ 0 h 378"/>
                <a:gd name="T2" fmla="*/ 0 w 750"/>
                <a:gd name="T3" fmla="*/ 0 h 378"/>
                <a:gd name="T4" fmla="*/ 4 w 750"/>
                <a:gd name="T5" fmla="*/ 349 h 378"/>
                <a:gd name="T6" fmla="*/ 44 w 750"/>
                <a:gd name="T7" fmla="*/ 680 h 378"/>
                <a:gd name="T8" fmla="*/ 1198 w 750"/>
                <a:gd name="T9" fmla="*/ 680 h 378"/>
                <a:gd name="T10" fmla="*/ 1198 w 750"/>
                <a:gd name="T11" fmla="*/ 0 h 378"/>
                <a:gd name="T12" fmla="*/ 1198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gray">
            <a:xfrm rot="-7200000">
              <a:off x="3618" y="2845"/>
              <a:ext cx="346" cy="718"/>
            </a:xfrm>
            <a:custGeom>
              <a:avLst/>
              <a:gdLst>
                <a:gd name="T0" fmla="*/ 242 w 495"/>
                <a:gd name="T1" fmla="*/ 156 h 971"/>
                <a:gd name="T2" fmla="*/ 242 w 495"/>
                <a:gd name="T3" fmla="*/ 531 h 971"/>
                <a:gd name="T4" fmla="*/ 226 w 495"/>
                <a:gd name="T5" fmla="*/ 527 h 971"/>
                <a:gd name="T6" fmla="*/ 210 w 495"/>
                <a:gd name="T7" fmla="*/ 521 h 971"/>
                <a:gd name="T8" fmla="*/ 196 w 495"/>
                <a:gd name="T9" fmla="*/ 509 h 971"/>
                <a:gd name="T10" fmla="*/ 182 w 495"/>
                <a:gd name="T11" fmla="*/ 491 h 971"/>
                <a:gd name="T12" fmla="*/ 166 w 495"/>
                <a:gd name="T13" fmla="*/ 467 h 971"/>
                <a:gd name="T14" fmla="*/ 150 w 495"/>
                <a:gd name="T15" fmla="*/ 438 h 971"/>
                <a:gd name="T16" fmla="*/ 132 w 495"/>
                <a:gd name="T17" fmla="*/ 400 h 971"/>
                <a:gd name="T18" fmla="*/ 111 w 495"/>
                <a:gd name="T19" fmla="*/ 354 h 971"/>
                <a:gd name="T20" fmla="*/ 89 w 495"/>
                <a:gd name="T21" fmla="*/ 303 h 971"/>
                <a:gd name="T22" fmla="*/ 63 w 495"/>
                <a:gd name="T23" fmla="*/ 240 h 971"/>
                <a:gd name="T24" fmla="*/ 47 w 495"/>
                <a:gd name="T25" fmla="*/ 202 h 971"/>
                <a:gd name="T26" fmla="*/ 14 w 495"/>
                <a:gd name="T27" fmla="*/ 115 h 971"/>
                <a:gd name="T28" fmla="*/ 1 w 495"/>
                <a:gd name="T29" fmla="*/ 70 h 971"/>
                <a:gd name="T30" fmla="*/ 0 w 495"/>
                <a:gd name="T31" fmla="*/ 33 h 971"/>
                <a:gd name="T32" fmla="*/ 7 w 495"/>
                <a:gd name="T33" fmla="*/ 0 h 971"/>
                <a:gd name="T34" fmla="*/ 7 w 495"/>
                <a:gd name="T35" fmla="*/ 24 h 971"/>
                <a:gd name="T36" fmla="*/ 7 w 495"/>
                <a:gd name="T37" fmla="*/ 39 h 971"/>
                <a:gd name="T38" fmla="*/ 7 w 495"/>
                <a:gd name="T39" fmla="*/ 54 h 971"/>
                <a:gd name="T40" fmla="*/ 9 w 495"/>
                <a:gd name="T41" fmla="*/ 69 h 971"/>
                <a:gd name="T42" fmla="*/ 14 w 495"/>
                <a:gd name="T43" fmla="*/ 89 h 971"/>
                <a:gd name="T44" fmla="*/ 26 w 495"/>
                <a:gd name="T45" fmla="*/ 108 h 971"/>
                <a:gd name="T46" fmla="*/ 41 w 495"/>
                <a:gd name="T47" fmla="*/ 126 h 971"/>
                <a:gd name="T48" fmla="*/ 61 w 495"/>
                <a:gd name="T49" fmla="*/ 142 h 971"/>
                <a:gd name="T50" fmla="*/ 88 w 495"/>
                <a:gd name="T51" fmla="*/ 152 h 971"/>
                <a:gd name="T52" fmla="*/ 120 w 495"/>
                <a:gd name="T53" fmla="*/ 155 h 971"/>
                <a:gd name="T54" fmla="*/ 242 w 495"/>
                <a:gd name="T55" fmla="*/ 156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2627313" y="4886789"/>
            <a:ext cx="2493962" cy="1395413"/>
            <a:chOff x="1655" y="2837"/>
            <a:chExt cx="1571" cy="879"/>
          </a:xfrm>
        </p:grpSpPr>
        <p:sp>
          <p:nvSpPr>
            <p:cNvPr id="20" name="Freeform 15"/>
            <p:cNvSpPr>
              <a:spLocks/>
            </p:cNvSpPr>
            <p:nvPr/>
          </p:nvSpPr>
          <p:spPr bwMode="gray">
            <a:xfrm>
              <a:off x="1655" y="2837"/>
              <a:ext cx="366" cy="692"/>
            </a:xfrm>
            <a:custGeom>
              <a:avLst/>
              <a:gdLst>
                <a:gd name="T0" fmla="*/ 271 w 495"/>
                <a:gd name="T1" fmla="*/ 145 h 971"/>
                <a:gd name="T2" fmla="*/ 271 w 495"/>
                <a:gd name="T3" fmla="*/ 493 h 971"/>
                <a:gd name="T4" fmla="*/ 253 w 495"/>
                <a:gd name="T5" fmla="*/ 490 h 971"/>
                <a:gd name="T6" fmla="*/ 235 w 495"/>
                <a:gd name="T7" fmla="*/ 484 h 971"/>
                <a:gd name="T8" fmla="*/ 219 w 495"/>
                <a:gd name="T9" fmla="*/ 472 h 971"/>
                <a:gd name="T10" fmla="*/ 203 w 495"/>
                <a:gd name="T11" fmla="*/ 456 h 971"/>
                <a:gd name="T12" fmla="*/ 186 w 495"/>
                <a:gd name="T13" fmla="*/ 434 h 971"/>
                <a:gd name="T14" fmla="*/ 167 w 495"/>
                <a:gd name="T15" fmla="*/ 407 h 971"/>
                <a:gd name="T16" fmla="*/ 148 w 495"/>
                <a:gd name="T17" fmla="*/ 372 h 971"/>
                <a:gd name="T18" fmla="*/ 124 w 495"/>
                <a:gd name="T19" fmla="*/ 329 h 971"/>
                <a:gd name="T20" fmla="*/ 100 w 495"/>
                <a:gd name="T21" fmla="*/ 282 h 971"/>
                <a:gd name="T22" fmla="*/ 70 w 495"/>
                <a:gd name="T23" fmla="*/ 222 h 971"/>
                <a:gd name="T24" fmla="*/ 52 w 495"/>
                <a:gd name="T25" fmla="*/ 187 h 971"/>
                <a:gd name="T26" fmla="*/ 16 w 495"/>
                <a:gd name="T27" fmla="*/ 107 h 971"/>
                <a:gd name="T28" fmla="*/ 1 w 495"/>
                <a:gd name="T29" fmla="*/ 65 h 971"/>
                <a:gd name="T30" fmla="*/ 0 w 495"/>
                <a:gd name="T31" fmla="*/ 31 h 971"/>
                <a:gd name="T32" fmla="*/ 8 w 495"/>
                <a:gd name="T33" fmla="*/ 0 h 971"/>
                <a:gd name="T34" fmla="*/ 8 w 495"/>
                <a:gd name="T35" fmla="*/ 22 h 971"/>
                <a:gd name="T36" fmla="*/ 8 w 495"/>
                <a:gd name="T37" fmla="*/ 36 h 971"/>
                <a:gd name="T38" fmla="*/ 8 w 495"/>
                <a:gd name="T39" fmla="*/ 51 h 971"/>
                <a:gd name="T40" fmla="*/ 10 w 495"/>
                <a:gd name="T41" fmla="*/ 64 h 971"/>
                <a:gd name="T42" fmla="*/ 16 w 495"/>
                <a:gd name="T43" fmla="*/ 82 h 971"/>
                <a:gd name="T44" fmla="*/ 29 w 495"/>
                <a:gd name="T45" fmla="*/ 100 h 971"/>
                <a:gd name="T46" fmla="*/ 47 w 495"/>
                <a:gd name="T47" fmla="*/ 118 h 971"/>
                <a:gd name="T48" fmla="*/ 68 w 495"/>
                <a:gd name="T49" fmla="*/ 132 h 971"/>
                <a:gd name="T50" fmla="*/ 98 w 495"/>
                <a:gd name="T51" fmla="*/ 141 h 971"/>
                <a:gd name="T52" fmla="*/ 134 w 495"/>
                <a:gd name="T53" fmla="*/ 143 h 971"/>
                <a:gd name="T54" fmla="*/ 271 w 495"/>
                <a:gd name="T55" fmla="*/ 145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21" name="AutoShape 16"/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gray">
            <a:xfrm>
              <a:off x="1985" y="3040"/>
              <a:ext cx="1005" cy="489"/>
            </a:xfrm>
            <a:custGeom>
              <a:avLst/>
              <a:gdLst>
                <a:gd name="T0" fmla="*/ 1347 w 750"/>
                <a:gd name="T1" fmla="*/ 0 h 378"/>
                <a:gd name="T2" fmla="*/ 0 w 750"/>
                <a:gd name="T3" fmla="*/ 0 h 378"/>
                <a:gd name="T4" fmla="*/ 4 w 750"/>
                <a:gd name="T5" fmla="*/ 325 h 378"/>
                <a:gd name="T6" fmla="*/ 51 w 750"/>
                <a:gd name="T7" fmla="*/ 633 h 378"/>
                <a:gd name="T8" fmla="*/ 1347 w 750"/>
                <a:gd name="T9" fmla="*/ 633 h 378"/>
                <a:gd name="T10" fmla="*/ 1347 w 750"/>
                <a:gd name="T11" fmla="*/ 0 h 378"/>
                <a:gd name="T12" fmla="*/ 1347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endParaRPr lang="zh-CN" altLang="en-US" sz="2400" dirty="0">
                <a:solidFill>
                  <a:srgbClr val="FFFF00"/>
                </a:solidFill>
                <a:ea typeface="宋体" charset="-122"/>
              </a:endParaRPr>
            </a:p>
          </p:txBody>
        </p:sp>
      </p:grpSp>
      <p:sp>
        <p:nvSpPr>
          <p:cNvPr id="23" name="Text Box 18"/>
          <p:cNvSpPr txBox="1">
            <a:spLocks noChangeArrowheads="1"/>
          </p:cNvSpPr>
          <p:nvPr/>
        </p:nvSpPr>
        <p:spPr bwMode="gray">
          <a:xfrm>
            <a:off x="3865563" y="5311817"/>
            <a:ext cx="17145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Arial" charset="0"/>
                <a:ea typeface="굴림" charset="-127"/>
              </a:rPr>
              <a:t>分布式</a:t>
            </a:r>
            <a:r>
              <a:rPr lang="zh-CN" altLang="en-US" sz="1600" b="1" dirty="0">
                <a:solidFill>
                  <a:schemeClr val="bg1"/>
                </a:solidFill>
                <a:latin typeface="Arial" charset="0"/>
                <a:ea typeface="굴림" charset="-127"/>
              </a:rPr>
              <a:t>架构的环境系统软件</a:t>
            </a:r>
            <a:r>
              <a:rPr lang="en-US" altLang="zh-CN" sz="1600" b="1" dirty="0">
                <a:solidFill>
                  <a:schemeClr val="bg1"/>
                </a:solidFill>
                <a:latin typeface="Arial" charset="0"/>
                <a:ea typeface="굴림" charset="-127"/>
              </a:rPr>
              <a:t>SCE</a:t>
            </a:r>
            <a:endParaRPr lang="en-US" altLang="ko-KR" sz="1600" b="1" dirty="0">
              <a:solidFill>
                <a:schemeClr val="bg1"/>
              </a:solidFill>
              <a:latin typeface="Arial" charset="0"/>
              <a:ea typeface="굴림" charset="-127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gray">
          <a:xfrm rot="3475837">
            <a:off x="4435340" y="3453528"/>
            <a:ext cx="1660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algn="ctr"/>
            <a:r>
              <a:rPr lang="zh-CN" altLang="en-US" sz="1600" b="1" dirty="0" smtClean="0">
                <a:solidFill>
                  <a:schemeClr val="bg1"/>
                </a:solidFill>
                <a:latin typeface="Arial" charset="0"/>
                <a:ea typeface="굴림" charset="-127"/>
              </a:rPr>
              <a:t>计算</a:t>
            </a:r>
            <a:r>
              <a:rPr lang="zh-CN" altLang="en-US" sz="1600" b="1" dirty="0">
                <a:solidFill>
                  <a:schemeClr val="bg1"/>
                </a:solidFill>
                <a:latin typeface="Arial" charset="0"/>
                <a:ea typeface="굴림" charset="-127"/>
              </a:rPr>
              <a:t>服务平台和环境编程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charset="0"/>
                <a:ea typeface="굴림" charset="-127"/>
              </a:rPr>
              <a:t>接口</a:t>
            </a:r>
            <a:endParaRPr lang="en-US" altLang="zh-CN" sz="1600" b="1" dirty="0">
              <a:solidFill>
                <a:schemeClr val="bg1"/>
              </a:solidFill>
              <a:latin typeface="Arial" charset="0"/>
              <a:ea typeface="굴림" charset="-127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gray">
          <a:xfrm rot="18148462">
            <a:off x="2518341" y="4090146"/>
            <a:ext cx="1730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algn="ctr"/>
            <a:r>
              <a:rPr lang="zh-CN" altLang="en-US" sz="1600" b="1" dirty="0" smtClean="0">
                <a:solidFill>
                  <a:schemeClr val="bg1"/>
                </a:solidFill>
                <a:latin typeface="Arial" charset="0"/>
                <a:ea typeface="굴림" charset="-127"/>
              </a:rPr>
              <a:t>环境</a:t>
            </a:r>
            <a:r>
              <a:rPr lang="zh-CN" altLang="en-US" sz="1600" b="1" dirty="0">
                <a:solidFill>
                  <a:schemeClr val="bg1"/>
                </a:solidFill>
                <a:latin typeface="Arial" charset="0"/>
                <a:ea typeface="굴림" charset="-127"/>
              </a:rPr>
              <a:t>自动化运维和用户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charset="0"/>
                <a:ea typeface="굴림" charset="-127"/>
              </a:rPr>
              <a:t>技术服务</a:t>
            </a:r>
            <a:endParaRPr lang="en-US" altLang="ko-KR" sz="1600" b="1" dirty="0">
              <a:solidFill>
                <a:schemeClr val="bg1"/>
              </a:solidFill>
              <a:latin typeface="Arial" charset="0"/>
              <a:ea typeface="굴림" charset="-127"/>
            </a:endParaRPr>
          </a:p>
        </p:txBody>
      </p:sp>
      <p:sp>
        <p:nvSpPr>
          <p:cNvPr id="26" name="Freeform 17"/>
          <p:cNvSpPr>
            <a:spLocks/>
          </p:cNvSpPr>
          <p:nvPr/>
        </p:nvSpPr>
        <p:spPr bwMode="gray">
          <a:xfrm rot="3596320">
            <a:off x="5416194" y="4445617"/>
            <a:ext cx="848859" cy="776288"/>
          </a:xfrm>
          <a:custGeom>
            <a:avLst/>
            <a:gdLst>
              <a:gd name="T0" fmla="*/ 1347 w 750"/>
              <a:gd name="T1" fmla="*/ 0 h 378"/>
              <a:gd name="T2" fmla="*/ 0 w 750"/>
              <a:gd name="T3" fmla="*/ 0 h 378"/>
              <a:gd name="T4" fmla="*/ 4 w 750"/>
              <a:gd name="T5" fmla="*/ 325 h 378"/>
              <a:gd name="T6" fmla="*/ 51 w 750"/>
              <a:gd name="T7" fmla="*/ 633 h 378"/>
              <a:gd name="T8" fmla="*/ 1347 w 750"/>
              <a:gd name="T9" fmla="*/ 633 h 378"/>
              <a:gd name="T10" fmla="*/ 1347 w 750"/>
              <a:gd name="T11" fmla="*/ 0 h 378"/>
              <a:gd name="T12" fmla="*/ 1347 w 750"/>
              <a:gd name="T13" fmla="*/ 0 h 3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50"/>
              <a:gd name="T22" fmla="*/ 0 h 378"/>
              <a:gd name="T23" fmla="*/ 750 w 750"/>
              <a:gd name="T24" fmla="*/ 378 h 3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50" h="378">
                <a:moveTo>
                  <a:pt x="750" y="0"/>
                </a:moveTo>
                <a:lnTo>
                  <a:pt x="0" y="0"/>
                </a:lnTo>
                <a:lnTo>
                  <a:pt x="2" y="194"/>
                </a:lnTo>
                <a:lnTo>
                  <a:pt x="28" y="378"/>
                </a:lnTo>
                <a:lnTo>
                  <a:pt x="750" y="378"/>
                </a:lnTo>
                <a:lnTo>
                  <a:pt x="75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 anchorCtr="0"/>
          <a:lstStyle/>
          <a:p>
            <a:r>
              <a:rPr lang="zh-CN" altLang="en-US" sz="2400" b="1" dirty="0" smtClean="0">
                <a:solidFill>
                  <a:srgbClr val="FFFF00"/>
                </a:solidFill>
                <a:ea typeface="宋体" charset="-122"/>
              </a:rPr>
              <a:t>建设</a:t>
            </a:r>
            <a:endParaRPr lang="zh-CN" altLang="en-US" sz="2400" b="1" dirty="0">
              <a:solidFill>
                <a:srgbClr val="FFFF00"/>
              </a:solidFill>
              <a:ea typeface="宋体" charset="-122"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gray">
          <a:xfrm>
            <a:off x="3151188" y="5216061"/>
            <a:ext cx="848859" cy="776288"/>
          </a:xfrm>
          <a:custGeom>
            <a:avLst/>
            <a:gdLst>
              <a:gd name="T0" fmla="*/ 1347 w 750"/>
              <a:gd name="T1" fmla="*/ 0 h 378"/>
              <a:gd name="T2" fmla="*/ 0 w 750"/>
              <a:gd name="T3" fmla="*/ 0 h 378"/>
              <a:gd name="T4" fmla="*/ 4 w 750"/>
              <a:gd name="T5" fmla="*/ 325 h 378"/>
              <a:gd name="T6" fmla="*/ 51 w 750"/>
              <a:gd name="T7" fmla="*/ 633 h 378"/>
              <a:gd name="T8" fmla="*/ 1347 w 750"/>
              <a:gd name="T9" fmla="*/ 633 h 378"/>
              <a:gd name="T10" fmla="*/ 1347 w 750"/>
              <a:gd name="T11" fmla="*/ 0 h 378"/>
              <a:gd name="T12" fmla="*/ 1347 w 750"/>
              <a:gd name="T13" fmla="*/ 0 h 3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50"/>
              <a:gd name="T22" fmla="*/ 0 h 378"/>
              <a:gd name="T23" fmla="*/ 750 w 750"/>
              <a:gd name="T24" fmla="*/ 378 h 3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50" h="378">
                <a:moveTo>
                  <a:pt x="750" y="0"/>
                </a:moveTo>
                <a:lnTo>
                  <a:pt x="0" y="0"/>
                </a:lnTo>
                <a:lnTo>
                  <a:pt x="2" y="194"/>
                </a:lnTo>
                <a:lnTo>
                  <a:pt x="28" y="378"/>
                </a:lnTo>
                <a:lnTo>
                  <a:pt x="750" y="378"/>
                </a:lnTo>
                <a:lnTo>
                  <a:pt x="75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 anchorCtr="0"/>
          <a:lstStyle/>
          <a:p>
            <a:r>
              <a:rPr lang="zh-CN" altLang="en-US" sz="2400" b="1" dirty="0" smtClean="0">
                <a:solidFill>
                  <a:srgbClr val="FFFF00"/>
                </a:solidFill>
                <a:ea typeface="宋体" charset="-122"/>
              </a:rPr>
              <a:t>研发</a:t>
            </a:r>
            <a:endParaRPr lang="zh-CN" altLang="en-US" sz="2400" b="1" dirty="0">
              <a:solidFill>
                <a:srgbClr val="FFFF00"/>
              </a:solidFill>
              <a:ea typeface="宋体" charset="-122"/>
            </a:endParaRPr>
          </a:p>
        </p:txBody>
      </p:sp>
      <p:sp>
        <p:nvSpPr>
          <p:cNvPr id="28" name="Freeform 17"/>
          <p:cNvSpPr>
            <a:spLocks/>
          </p:cNvSpPr>
          <p:nvPr/>
        </p:nvSpPr>
        <p:spPr bwMode="gray">
          <a:xfrm rot="17969195">
            <a:off x="3614232" y="2975607"/>
            <a:ext cx="848859" cy="776288"/>
          </a:xfrm>
          <a:custGeom>
            <a:avLst/>
            <a:gdLst>
              <a:gd name="T0" fmla="*/ 1347 w 750"/>
              <a:gd name="T1" fmla="*/ 0 h 378"/>
              <a:gd name="T2" fmla="*/ 0 w 750"/>
              <a:gd name="T3" fmla="*/ 0 h 378"/>
              <a:gd name="T4" fmla="*/ 4 w 750"/>
              <a:gd name="T5" fmla="*/ 325 h 378"/>
              <a:gd name="T6" fmla="*/ 51 w 750"/>
              <a:gd name="T7" fmla="*/ 633 h 378"/>
              <a:gd name="T8" fmla="*/ 1347 w 750"/>
              <a:gd name="T9" fmla="*/ 633 h 378"/>
              <a:gd name="T10" fmla="*/ 1347 w 750"/>
              <a:gd name="T11" fmla="*/ 0 h 378"/>
              <a:gd name="T12" fmla="*/ 1347 w 750"/>
              <a:gd name="T13" fmla="*/ 0 h 3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50"/>
              <a:gd name="T22" fmla="*/ 0 h 378"/>
              <a:gd name="T23" fmla="*/ 750 w 750"/>
              <a:gd name="T24" fmla="*/ 378 h 3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50" h="378">
                <a:moveTo>
                  <a:pt x="750" y="0"/>
                </a:moveTo>
                <a:lnTo>
                  <a:pt x="0" y="0"/>
                </a:lnTo>
                <a:lnTo>
                  <a:pt x="2" y="194"/>
                </a:lnTo>
                <a:lnTo>
                  <a:pt x="28" y="378"/>
                </a:lnTo>
                <a:lnTo>
                  <a:pt x="750" y="378"/>
                </a:lnTo>
                <a:lnTo>
                  <a:pt x="75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 anchorCtr="0"/>
          <a:lstStyle/>
          <a:p>
            <a:r>
              <a:rPr lang="zh-CN" altLang="en-US" sz="2400" b="1" dirty="0">
                <a:solidFill>
                  <a:srgbClr val="FFFF00"/>
                </a:solidFill>
                <a:ea typeface="宋体" charset="-122"/>
              </a:rPr>
              <a:t>服务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gray">
          <a:xfrm>
            <a:off x="1140190" y="1844824"/>
            <a:ext cx="20109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algn="ctr"/>
            <a:r>
              <a:rPr lang="zh-CN" altLang="en-US" sz="2000" b="1" dirty="0" smtClean="0">
                <a:latin typeface="Arial" charset="0"/>
                <a:ea typeface="굴림" charset="-127"/>
              </a:rPr>
              <a:t>院超级计算环境</a:t>
            </a:r>
            <a:endParaRPr lang="en-US" altLang="ko-KR" sz="2000" b="1" dirty="0">
              <a:latin typeface="Arial" charset="0"/>
              <a:ea typeface="굴림" charset="-127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gray">
          <a:xfrm>
            <a:off x="6038653" y="1847078"/>
            <a:ext cx="2658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algn="ctr"/>
            <a:r>
              <a:rPr lang="zh-CN" altLang="en-US" sz="2000" b="1" dirty="0" smtClean="0">
                <a:latin typeface="Arial" charset="0"/>
                <a:ea typeface="굴림" charset="-127"/>
              </a:rPr>
              <a:t>国家高性能计算环境</a:t>
            </a:r>
            <a:endParaRPr lang="en-US" altLang="ko-KR" sz="2000" b="1" dirty="0">
              <a:latin typeface="Arial" charset="0"/>
              <a:ea typeface="굴림" charset="-127"/>
            </a:endParaRPr>
          </a:p>
        </p:txBody>
      </p:sp>
      <p:graphicFrame>
        <p:nvGraphicFramePr>
          <p:cNvPr id="31" name="图示 30"/>
          <p:cNvGraphicFramePr/>
          <p:nvPr>
            <p:extLst>
              <p:ext uri="{D42A27DB-BD31-4B8C-83A1-F6EECF244321}">
                <p14:modId xmlns:p14="http://schemas.microsoft.com/office/powerpoint/2010/main" val="3817142123"/>
              </p:ext>
            </p:extLst>
          </p:nvPr>
        </p:nvGraphicFramePr>
        <p:xfrm>
          <a:off x="1298506" y="1340768"/>
          <a:ext cx="6355503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9562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170" y="836712"/>
            <a:ext cx="8229599" cy="5628256"/>
          </a:xfrm>
        </p:spPr>
        <p:txBody>
          <a:bodyPr/>
          <a:lstStyle/>
          <a:p>
            <a:r>
              <a:rPr lang="zh-CN" altLang="en-US" dirty="0" smtClean="0"/>
              <a:t>中科院超算环境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3850" y="1350963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179512" y="1412776"/>
            <a:ext cx="4679950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p"/>
              <a:tabLst/>
              <a:defRPr/>
            </a:pPr>
            <a:r>
              <a:rPr kumimoji="0" 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总中心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p"/>
              <a:tabLst/>
              <a:defRPr/>
            </a:pPr>
            <a:r>
              <a:rPr kumimoji="0" 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分中心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Char char="–"/>
              <a:tabLst/>
              <a:defRPr/>
            </a:pPr>
            <a:r>
              <a:rPr lang="en-US" altLang="zh-CN" kern="0" dirty="0" smtClean="0">
                <a:solidFill>
                  <a:srgbClr val="333333"/>
                </a:solidFill>
                <a:latin typeface="+mn-ea"/>
                <a:ea typeface="+mn-ea"/>
              </a:rPr>
              <a:t>9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  <a:ea typeface="+mn-ea"/>
              </a:rPr>
              <a:t>家完成接入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p"/>
              <a:tabLst/>
              <a:defRPr/>
            </a:pPr>
            <a:r>
              <a:rPr kumimoji="0" 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所级中心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Char char="–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  <a:ea typeface="+mn-ea"/>
              </a:rPr>
              <a:t>18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  <a:ea typeface="+mn-ea"/>
              </a:rPr>
              <a:t>家完成接入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p"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p"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GPU</a:t>
            </a:r>
            <a:r>
              <a:rPr kumimoji="0" 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计算机群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Char char="–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  <a:ea typeface="+mn-ea"/>
              </a:rPr>
              <a:t>11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  <a:ea typeface="+mn-ea"/>
              </a:rPr>
              <a:t>家完成接入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Char char="–"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grpSp>
        <p:nvGrpSpPr>
          <p:cNvPr id="7" name="组合 10"/>
          <p:cNvGrpSpPr>
            <a:grpSpLocks/>
          </p:cNvGrpSpPr>
          <p:nvPr/>
        </p:nvGrpSpPr>
        <p:grpSpPr bwMode="auto">
          <a:xfrm rot="2482820">
            <a:off x="1998663" y="1489075"/>
            <a:ext cx="1727200" cy="1727200"/>
            <a:chOff x="2571736" y="1428736"/>
            <a:chExt cx="1728000" cy="1728000"/>
          </a:xfrm>
        </p:grpSpPr>
        <p:sp>
          <p:nvSpPr>
            <p:cNvPr id="8" name="椭圆 7"/>
            <p:cNvSpPr/>
            <p:nvPr/>
          </p:nvSpPr>
          <p:spPr>
            <a:xfrm>
              <a:off x="2571736" y="1428736"/>
              <a:ext cx="1728000" cy="1728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786050" y="1643050"/>
              <a:ext cx="1285884" cy="1285884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6695314"/>
                </a:avLst>
              </a:prstTxWarp>
              <a:spAutoFit/>
            </a:bodyPr>
            <a:lstStyle/>
            <a:p>
              <a:pPr>
                <a:defRPr/>
              </a:pPr>
              <a:r>
                <a:rPr lang="zh-CN" altLang="en-US" dirty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聚合通用计算能力超过</a:t>
              </a:r>
              <a:endParaRPr lang="en-US" altLang="zh-CN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998469" y="1854992"/>
              <a:ext cx="1083134" cy="800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800" dirty="0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1300</a:t>
              </a:r>
              <a:endParaRPr lang="en-US" altLang="zh-CN" sz="280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>
                <a:defRPr/>
              </a:pPr>
              <a:r>
                <a:rPr lang="zh-CN" altLang="en-US" dirty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万亿次</a:t>
              </a:r>
            </a:p>
          </p:txBody>
        </p:sp>
      </p:grpSp>
      <p:grpSp>
        <p:nvGrpSpPr>
          <p:cNvPr id="11" name="组合 11"/>
          <p:cNvGrpSpPr>
            <a:grpSpLocks/>
          </p:cNvGrpSpPr>
          <p:nvPr/>
        </p:nvGrpSpPr>
        <p:grpSpPr bwMode="auto">
          <a:xfrm rot="2482820">
            <a:off x="1998663" y="3632200"/>
            <a:ext cx="1727200" cy="1727200"/>
            <a:chOff x="2571736" y="1428736"/>
            <a:chExt cx="1728000" cy="1728000"/>
          </a:xfrm>
        </p:grpSpPr>
        <p:sp>
          <p:nvSpPr>
            <p:cNvPr id="12" name="椭圆 11"/>
            <p:cNvSpPr/>
            <p:nvPr/>
          </p:nvSpPr>
          <p:spPr>
            <a:xfrm>
              <a:off x="2571736" y="1428736"/>
              <a:ext cx="1728000" cy="1728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786050" y="1643050"/>
              <a:ext cx="1416879" cy="1285884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6695314"/>
                </a:avLst>
              </a:prstTxWarp>
              <a:spAutoFit/>
            </a:bodyPr>
            <a:lstStyle/>
            <a:p>
              <a:pPr>
                <a:defRPr/>
              </a:pPr>
              <a:r>
                <a:rPr lang="zh-CN" altLang="en-US" dirty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聚合</a:t>
              </a:r>
              <a:r>
                <a:rPr lang="en-US" altLang="zh-CN" dirty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GPU</a:t>
              </a:r>
              <a:r>
                <a:rPr lang="zh-CN" altLang="en-US" dirty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计算能力接近</a:t>
              </a:r>
              <a:endParaRPr lang="en-US" altLang="zh-CN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932225" y="1840161"/>
              <a:ext cx="1136312" cy="800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3000</a:t>
              </a:r>
            </a:p>
            <a:p>
              <a:pPr>
                <a:defRPr/>
              </a:pPr>
              <a:r>
                <a:rPr lang="zh-CN" altLang="en-US" dirty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万亿次</a:t>
              </a:r>
            </a:p>
          </p:txBody>
        </p:sp>
      </p:grp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71554"/>
            <a:ext cx="4053209" cy="302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13778"/>
            <a:ext cx="44672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中国国家网格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国家超算中心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天津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济南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长沙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深圳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上海超算中心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计算能力</a:t>
            </a:r>
            <a:r>
              <a:rPr lang="en-US" altLang="zh-CN" dirty="0" smtClean="0"/>
              <a:t>60PF</a:t>
            </a:r>
          </a:p>
          <a:p>
            <a:pPr lvl="1"/>
            <a:r>
              <a:rPr lang="zh-CN" altLang="en-US" dirty="0" smtClean="0"/>
              <a:t>存储能力</a:t>
            </a:r>
            <a:r>
              <a:rPr lang="en-US" altLang="zh-CN" dirty="0" smtClean="0"/>
              <a:t>50PB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 descr="cngri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880" y="1052736"/>
            <a:ext cx="498849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~1\CAORON~1\LOCALS~1\Temp\HQE270%DZ9HJFBP]PN$JF2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344815" cy="418403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多种使用方式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51520" y="5085184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截止到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2017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年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计算账号：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1000+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作业数：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82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万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+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机时：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1.58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亿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CPU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小时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支持的项目列表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02635" y="14549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863</a:t>
            </a:r>
            <a:endParaRPr lang="en-US" altLang="zh-CN" dirty="0"/>
          </a:p>
          <a:p>
            <a:pPr lvl="1"/>
            <a:r>
              <a:rPr lang="en-US" altLang="zh-CN" dirty="0" smtClean="0"/>
              <a:t>OPUS</a:t>
            </a:r>
            <a:r>
              <a:rPr lang="zh-CN" altLang="en-US" dirty="0" smtClean="0"/>
              <a:t>运行支持平台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工业产品创新设计社区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新药创制社区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数字媒体和文化创意社区</a:t>
            </a:r>
            <a:endParaRPr lang="en-US" altLang="zh-CN" dirty="0" smtClean="0"/>
          </a:p>
          <a:p>
            <a:r>
              <a:rPr lang="zh-CN" altLang="en-US" dirty="0" smtClean="0"/>
              <a:t>中科院信息化专项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高寒环境联合监测研究云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干细胞与生物医药科技领域云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GridMol</a:t>
            </a:r>
            <a:r>
              <a:rPr lang="zh-CN" altLang="en-US" dirty="0" smtClean="0"/>
              <a:t>分子可视化软件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计算化学云服务社区</a:t>
            </a:r>
            <a:endParaRPr lang="en-US" altLang="zh-CN" dirty="0" smtClean="0"/>
          </a:p>
          <a:p>
            <a:r>
              <a:rPr lang="en-US" altLang="zh-CN" dirty="0"/>
              <a:t>ATLAS</a:t>
            </a:r>
            <a:r>
              <a:rPr lang="zh-CN" altLang="en-US" dirty="0"/>
              <a:t>合作</a:t>
            </a:r>
            <a:endParaRPr lang="en-US" altLang="zh-CN" dirty="0"/>
          </a:p>
          <a:p>
            <a:pPr lvl="1"/>
            <a:r>
              <a:rPr lang="en-US" altLang="zh-CN" dirty="0"/>
              <a:t>ARC-CE</a:t>
            </a:r>
            <a:r>
              <a:rPr lang="zh-CN" altLang="en-US" dirty="0"/>
              <a:t>通过</a:t>
            </a:r>
            <a:r>
              <a:rPr lang="en-US" altLang="zh-CN" dirty="0"/>
              <a:t>API</a:t>
            </a:r>
            <a:r>
              <a:rPr lang="zh-CN" altLang="en-US" dirty="0"/>
              <a:t>使用</a:t>
            </a:r>
            <a:r>
              <a:rPr lang="zh-CN" altLang="en-US" dirty="0" smtClean="0"/>
              <a:t>环境资源</a:t>
            </a:r>
            <a:endParaRPr lang="en-US" altLang="zh-CN" dirty="0"/>
          </a:p>
        </p:txBody>
      </p:sp>
      <p:pic>
        <p:nvPicPr>
          <p:cNvPr id="5" name="图片 9" descr="图片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6193" y="4607141"/>
            <a:ext cx="1306512" cy="1008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124" y="5547033"/>
            <a:ext cx="1308100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istrator\桌面\化学社区截图\计算服务_直接计算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6193" y="5615610"/>
            <a:ext cx="1306512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7226" y="4437112"/>
            <a:ext cx="13065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3738" y="3717925"/>
            <a:ext cx="13065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1" descr="高寒云_副本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5589240"/>
            <a:ext cx="13065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4883150" y="1581679"/>
            <a:ext cx="42481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zh-CN" sz="2400" dirty="0" smtClean="0">
                <a:latin typeface="+mn-lt"/>
                <a:ea typeface="+mn-ea"/>
              </a:rPr>
              <a:t>973</a:t>
            </a:r>
            <a:endParaRPr lang="en-US" altLang="zh-CN" sz="2400" dirty="0">
              <a:latin typeface="+mn-lt"/>
              <a:ea typeface="+mn-ea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zh-CN" altLang="en-US" sz="2400" dirty="0">
                <a:latin typeface="+mn-lt"/>
                <a:ea typeface="+mn-ea"/>
              </a:rPr>
              <a:t>微重力效应模拟</a:t>
            </a:r>
            <a:r>
              <a:rPr lang="zh-CN" altLang="en-US" sz="2400" dirty="0" smtClean="0">
                <a:latin typeface="+mn-lt"/>
                <a:ea typeface="+mn-ea"/>
              </a:rPr>
              <a:t>平台</a:t>
            </a:r>
            <a:endParaRPr lang="en-US" altLang="zh-CN" sz="2400" dirty="0" smtClean="0">
              <a:latin typeface="+mn-lt"/>
              <a:ea typeface="+mn-ea"/>
            </a:endParaRPr>
          </a:p>
          <a:p>
            <a:r>
              <a:rPr lang="zh-CN" altLang="en-US" sz="2400" dirty="0" smtClean="0"/>
              <a:t>其他</a:t>
            </a:r>
          </a:p>
          <a:p>
            <a:pPr lvl="1"/>
            <a:r>
              <a:rPr lang="zh-CN" altLang="en-US" sz="2000" dirty="0" smtClean="0"/>
              <a:t>大规模并行水文处理平台</a:t>
            </a:r>
          </a:p>
          <a:p>
            <a:pPr lvl="1"/>
            <a:r>
              <a:rPr lang="zh-CN" altLang="en-US" sz="2000" dirty="0" smtClean="0"/>
              <a:t>四川大学燃烧动力学中心</a:t>
            </a:r>
          </a:p>
          <a:p>
            <a:pPr lvl="1"/>
            <a:r>
              <a:rPr lang="zh-CN" altLang="en-US" sz="2000" dirty="0" smtClean="0"/>
              <a:t>材料科学集成平台</a:t>
            </a:r>
            <a:endParaRPr lang="en-US" altLang="zh-CN" sz="2000" dirty="0" smtClean="0"/>
          </a:p>
          <a:p>
            <a:pPr marL="285750" indent="-285750" eaLnBrk="0" hangingPunct="0">
              <a:spcBef>
                <a:spcPct val="20000"/>
              </a:spcBef>
              <a:defRPr/>
            </a:pPr>
            <a:endParaRPr lang="en-US" altLang="zh-CN" sz="24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40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当前观察到的事实</a:t>
            </a:r>
            <a:endParaRPr lang="en-US" altLang="zh-CN" dirty="0" smtClean="0"/>
          </a:p>
          <a:p>
            <a:pPr lvl="1"/>
            <a:r>
              <a:rPr lang="zh-CN" altLang="zh-CN" dirty="0"/>
              <a:t>数据量从几百</a:t>
            </a:r>
            <a:r>
              <a:rPr lang="en-US" altLang="zh-CN" dirty="0"/>
              <a:t>MB</a:t>
            </a:r>
            <a:r>
              <a:rPr lang="zh-CN" altLang="zh-CN" dirty="0"/>
              <a:t>到</a:t>
            </a:r>
            <a:r>
              <a:rPr lang="en-US" altLang="zh-CN" dirty="0"/>
              <a:t>GB</a:t>
            </a:r>
            <a:r>
              <a:rPr lang="zh-CN" altLang="zh-CN" dirty="0"/>
              <a:t>级甚至</a:t>
            </a:r>
            <a:r>
              <a:rPr lang="en-US" altLang="zh-CN" dirty="0"/>
              <a:t>TB</a:t>
            </a:r>
            <a:r>
              <a:rPr lang="zh-CN" altLang="zh-CN" dirty="0" smtClean="0"/>
              <a:t>级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数据</a:t>
            </a:r>
            <a:r>
              <a:rPr lang="zh-CN" altLang="zh-CN" dirty="0"/>
              <a:t>传输时间占作业处理时间的比例越来越</a:t>
            </a:r>
            <a:r>
              <a:rPr lang="zh-CN" altLang="zh-CN" dirty="0" smtClean="0"/>
              <a:t>大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计算作业</a:t>
            </a:r>
            <a:r>
              <a:rPr lang="zh-CN" altLang="en-US" dirty="0" smtClean="0"/>
              <a:t>从</a:t>
            </a:r>
            <a:r>
              <a:rPr lang="zh-CN" altLang="zh-CN" dirty="0" smtClean="0"/>
              <a:t>高性能</a:t>
            </a:r>
            <a:r>
              <a:rPr lang="zh-CN" altLang="zh-CN" dirty="0"/>
              <a:t>、计算</a:t>
            </a:r>
            <a:r>
              <a:rPr lang="zh-CN" altLang="zh-CN" dirty="0" smtClean="0"/>
              <a:t>密集型逐渐呈现高</a:t>
            </a:r>
            <a:r>
              <a:rPr lang="zh-CN" altLang="zh-CN" dirty="0"/>
              <a:t>通量、数据密集型的</a:t>
            </a:r>
            <a:r>
              <a:rPr lang="zh-CN" altLang="zh-CN" dirty="0" smtClean="0"/>
              <a:t>特点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网络带宽越来大越大，</a:t>
            </a:r>
            <a:r>
              <a:rPr lang="en-US" altLang="zh-CN" dirty="0" smtClean="0"/>
              <a:t>10M-100M-1000M</a:t>
            </a:r>
          </a:p>
          <a:p>
            <a:pPr lvl="1"/>
            <a:r>
              <a:rPr lang="en-US" altLang="zh-CN" dirty="0" smtClean="0"/>
              <a:t>HTML5</a:t>
            </a:r>
            <a:r>
              <a:rPr lang="zh-CN" altLang="en-US" dirty="0" smtClean="0"/>
              <a:t>（本地存储，多线程，跨域通信</a:t>
            </a:r>
            <a:r>
              <a:rPr lang="en-US" altLang="zh-CN" dirty="0" smtClean="0"/>
              <a:t>…)</a:t>
            </a:r>
          </a:p>
          <a:p>
            <a:pPr lvl="1"/>
            <a:r>
              <a:rPr lang="en-US" altLang="zh-CN" dirty="0" smtClean="0"/>
              <a:t>REST</a:t>
            </a:r>
            <a:r>
              <a:rPr lang="zh-CN" altLang="en-US" dirty="0" smtClean="0"/>
              <a:t>开发接口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61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研究背景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相关工作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服务架构和关键技术</a:t>
            </a:r>
            <a:endParaRPr lang="en-US" altLang="zh-CN" dirty="0" smtClean="0"/>
          </a:p>
          <a:p>
            <a:r>
              <a:rPr lang="en-US" altLang="zh-CN" dirty="0" smtClean="0"/>
              <a:t>REST</a:t>
            </a:r>
            <a:r>
              <a:rPr lang="zh-CN" altLang="en-US" dirty="0" smtClean="0"/>
              <a:t>开发接口</a:t>
            </a:r>
            <a:endParaRPr lang="en-US" altLang="zh-CN" dirty="0" smtClean="0"/>
          </a:p>
          <a:p>
            <a:r>
              <a:rPr lang="zh-CN" altLang="en-US" dirty="0" smtClean="0"/>
              <a:t>部署和应用</a:t>
            </a:r>
            <a:endParaRPr lang="en-US" altLang="zh-CN" dirty="0" smtClean="0"/>
          </a:p>
          <a:p>
            <a:r>
              <a:rPr lang="zh-CN" altLang="en-US" dirty="0" smtClean="0"/>
              <a:t>小结和展望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57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IC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</TotalTime>
  <Words>1198</Words>
  <Application>Microsoft Office PowerPoint</Application>
  <PresentationFormat>全屏显示(4:3)</PresentationFormat>
  <Paragraphs>250</Paragraphs>
  <Slides>28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CNIC</vt:lpstr>
      <vt:lpstr>科学计算环境 文件传输和共享服务</vt:lpstr>
      <vt:lpstr>主要内容</vt:lpstr>
      <vt:lpstr>研究背景</vt:lpstr>
      <vt:lpstr>研究背景</vt:lpstr>
      <vt:lpstr>研究背景</vt:lpstr>
      <vt:lpstr>研究背景</vt:lpstr>
      <vt:lpstr>研究背景</vt:lpstr>
      <vt:lpstr>研究背景</vt:lpstr>
      <vt:lpstr>主要内容</vt:lpstr>
      <vt:lpstr>相关工作</vt:lpstr>
      <vt:lpstr>相关工作</vt:lpstr>
      <vt:lpstr>相关工作</vt:lpstr>
      <vt:lpstr>主要内容</vt:lpstr>
      <vt:lpstr>服务架构和关键技术</vt:lpstr>
      <vt:lpstr>服务架构和关键技术</vt:lpstr>
      <vt:lpstr>服务架构和关键技术</vt:lpstr>
      <vt:lpstr>服务架构和关键技术</vt:lpstr>
      <vt:lpstr>服务架构和关键技术</vt:lpstr>
      <vt:lpstr>服务架构和关键技术</vt:lpstr>
      <vt:lpstr>主要内容</vt:lpstr>
      <vt:lpstr>REST开发接口</vt:lpstr>
      <vt:lpstr>REST开发接口</vt:lpstr>
      <vt:lpstr>主要内容</vt:lpstr>
      <vt:lpstr>部署和应用</vt:lpstr>
      <vt:lpstr>部署和应用</vt:lpstr>
      <vt:lpstr>主要内容</vt:lpstr>
      <vt:lpstr>小结和展望</vt:lpstr>
      <vt:lpstr>谢谢！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中国科技网</dc:title>
  <dc:creator>许海燕</dc:creator>
  <cp:lastModifiedBy>caorongqiang</cp:lastModifiedBy>
  <cp:revision>441</cp:revision>
  <dcterms:created xsi:type="dcterms:W3CDTF">2015-03-12T11:54:05Z</dcterms:created>
  <dcterms:modified xsi:type="dcterms:W3CDTF">2017-07-04T03:44:01Z</dcterms:modified>
</cp:coreProperties>
</file>