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257" r:id="rId5"/>
    <p:sldId id="290" r:id="rId6"/>
    <p:sldId id="877" r:id="rId7"/>
    <p:sldId id="878" r:id="rId8"/>
    <p:sldId id="879" r:id="rId9"/>
    <p:sldId id="880" r:id="rId10"/>
    <p:sldId id="882" r:id="rId11"/>
    <p:sldId id="883" r:id="rId12"/>
    <p:sldId id="885" r:id="rId13"/>
    <p:sldId id="884" r:id="rId14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18"/>
    </p:embeddedFont>
    <p:embeddedFont>
      <p:font typeface="Watford DB" pitchFamily="2" charset="0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782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4660"/>
  </p:normalViewPr>
  <p:slideViewPr>
    <p:cSldViewPr snapToGrid="0">
      <p:cViewPr>
        <p:scale>
          <a:sx n="75" d="100"/>
          <a:sy n="75" d="100"/>
        </p:scale>
        <p:origin x="-2664" y="-1020"/>
      </p:cViewPr>
      <p:guideLst>
        <p:guide orient="horz" pos="2058"/>
        <p:guide pos="2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832152"/>
            <a:ext cx="3192647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839135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932723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7384"/>
            <a:ext cx="1704311" cy="960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spd="slow" p14:dur="4000" advTm="0"/>
    </mc:Choice>
    <mc:Fallback>
      <p:transition spd="slow" advTm="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65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4.png"/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9144000" cy="243776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2" y="114251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73" y="106752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圆角矩形 22"/>
          <p:cNvSpPr/>
          <p:nvPr/>
        </p:nvSpPr>
        <p:spPr>
          <a:xfrm>
            <a:off x="2349113" y="4071206"/>
            <a:ext cx="4391725" cy="4319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647950" y="4055745"/>
            <a:ext cx="5016500" cy="45593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en-US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</a:rPr>
              <a:t>中国科学院院近代物理研究所</a:t>
            </a:r>
            <a:endParaRPr lang="en-US" altLang="zh-CN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ea typeface="+mj-ea"/>
            </a:endParaRPr>
          </a:p>
        </p:txBody>
      </p:sp>
      <p:grpSp>
        <p:nvGrpSpPr>
          <p:cNvPr id="25" name="Group 91"/>
          <p:cNvGrpSpPr/>
          <p:nvPr/>
        </p:nvGrpSpPr>
        <p:grpSpPr bwMode="auto">
          <a:xfrm>
            <a:off x="2359829" y="4086726"/>
            <a:ext cx="390552" cy="640526"/>
            <a:chOff x="936" y="1480"/>
            <a:chExt cx="1589" cy="2607"/>
          </a:xfrm>
        </p:grpSpPr>
        <p:grpSp>
          <p:nvGrpSpPr>
            <p:cNvPr id="26" name="组合 33"/>
            <p:cNvGrpSpPr/>
            <p:nvPr/>
          </p:nvGrpSpPr>
          <p:grpSpPr bwMode="auto">
            <a:xfrm>
              <a:off x="985" y="1583"/>
              <a:ext cx="1441" cy="2504"/>
              <a:chOff x="1754168" y="3653262"/>
              <a:chExt cx="1857599" cy="323270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868796" y="4093185"/>
                <a:ext cx="1625274" cy="2792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801495" y="4950460"/>
            <a:ext cx="6436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</a:rPr>
              <a:t>宿建军，王彦瑜，周德泰，李运杰，张建川</a:t>
            </a:r>
            <a:endParaRPr lang="en-US" altLang="zh-CN" sz="2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480" y="2713990"/>
            <a:ext cx="852741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HIMM离子源测试平台控制软件设计与调试</a:t>
            </a:r>
            <a:endParaRPr sz="3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96"/>
    </mc:Choice>
    <mc:Fallback>
      <p:transition spd="slow" advTm="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3" grpId="0" bldLvl="0" animBg="1"/>
      <p:bldP spid="2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1043940" y="1764030"/>
            <a:ext cx="670687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1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     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控制系统上线运行以来，为HIMM离子源测试实验提供了有力技术支撑，实现了离子源平台的测试与调束。另外，还研究了高压打火、强磁场、强</a:t>
            </a:r>
            <a:r>
              <a:rPr 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辐射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等恶劣环境下的控制可靠性、数据传输稳定性、控制软件鲁棒性问题，</a:t>
            </a:r>
            <a:r>
              <a:rPr 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以及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如何安全、可靠地与硬件交互的技术</a:t>
            </a:r>
            <a:r>
              <a:rPr 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和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方法。</a:t>
            </a:r>
            <a:endParaRPr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74422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200" b="1" dirty="0" smtClean="0">
                <a:latin typeface="Times New Roman" panose="02020603050405020304" charset="0"/>
                <a:sym typeface="+mn-ea"/>
              </a:rPr>
              <a:t>结论</a:t>
            </a:r>
            <a:endParaRPr lang="zh-CN" sz="2200" b="1" dirty="0" smtClean="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34" grpId="0" bldLvl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376464" y="132138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2554722" y="376618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432423" y="98266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707115" y="404989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511162" y="152425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214464" y="383984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965744" y="482398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706235" y="126309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297203" y="4505211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304106" y="464238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323465" y="2031365"/>
            <a:ext cx="205613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造字工房俊雅锐宋体验版常规体" pitchFamily="50" charset="-122"/>
              </a:rPr>
              <a:t>THANKS</a:t>
            </a:r>
            <a:endParaRPr lang="en-US" altLang="zh-CN" sz="3200" b="1" dirty="0" smtClean="0">
              <a:solidFill>
                <a:srgbClr val="C00000"/>
              </a:solidFill>
              <a:latin typeface="微软雅黑" panose="020B0503020204020204" pitchFamily="34" charset="-122"/>
              <a:ea typeface="造字工房俊雅锐宋体验版常规体" pitchFamily="5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7239839"/>
            <a:ext cx="868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1" grpId="2" bldLvl="0" animBg="1"/>
      <p:bldP spid="75" grpId="0" bldLvl="0" animBg="1"/>
      <p:bldP spid="75" grpId="1" bldLvl="0" animBg="1"/>
      <p:bldP spid="75" grpId="2" bldLvl="0" animBg="1"/>
      <p:bldP spid="76" grpId="0" bldLvl="0" animBg="1"/>
      <p:bldP spid="76" grpId="1" bldLvl="0" animBg="1"/>
      <p:bldP spid="76" grpId="2" bldLvl="0" animBg="1"/>
      <p:bldP spid="81" grpId="0" bldLvl="0" animBg="1"/>
      <p:bldP spid="81" grpId="1" bldLvl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57250"/>
            <a:ext cx="91001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43832" y="8908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>
            <a:off x="675455" y="5088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37532" y="473030"/>
            <a:ext cx="741680" cy="426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目录</a:t>
            </a:r>
            <a:endParaRPr lang="zh-CN" altLang="en-US" sz="2200" b="1" spc="3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26100" y="534586"/>
            <a:ext cx="100584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b="1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1861646" y="5549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62034" y="2687411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01191" y="2127877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77215" cy="70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11996" y="3303511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77215" cy="70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22801" y="2127877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77215" cy="70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33606" y="3303511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77215" cy="70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44411" y="2127877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77215" cy="70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828675" y="1515110"/>
            <a:ext cx="2638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latin typeface="Times New Roman" panose="02020603050405020304" charset="0"/>
              </a:rPr>
              <a:t>HIMM</a:t>
            </a:r>
            <a:r>
              <a:rPr lang="zh-CN" altLang="en-US" sz="2000" b="1" dirty="0" smtClean="0">
                <a:latin typeface="Times New Roman" panose="02020603050405020304" charset="0"/>
              </a:rPr>
              <a:t>测试平台介绍</a:t>
            </a:r>
            <a:endParaRPr lang="zh-CN" altLang="en-US" sz="2000" b="1" dirty="0" smtClean="0">
              <a:latin typeface="Times New Roman" panose="0202060305040502030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152471" y="4530975"/>
            <a:ext cx="171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控制系统设计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76650" y="1515110"/>
            <a:ext cx="2251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联锁保护设计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018644" y="4603050"/>
            <a:ext cx="19697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验测试及分析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000092" y="1514811"/>
            <a:ext cx="821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结 论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7239839"/>
            <a:ext cx="8686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ldLvl="0" animBg="1"/>
      <p:bldP spid="106" grpId="0"/>
      <p:bldP spid="107" grpId="0"/>
      <p:bldP spid="35" grpId="0" bldLvl="0" animBg="1"/>
      <p:bldP spid="144" grpId="0"/>
      <p:bldP spid="145" grpId="0"/>
      <p:bldP spid="146" grpId="0"/>
      <p:bldP spid="147" grpId="0"/>
      <p:bldP spid="148" grpId="0"/>
      <p:bldP spid="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1439229" y="1225709"/>
            <a:ext cx="62642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HIMM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控制系统对加速器设备工作状态进行自动监测和自动控制，为操作人员提供设备运行参数和调束手段，使各设备间协调运行，以得到理想束流。加速器运行状况的优劣与控制系统的实时性、稳定性、可靠性和控制精度密切相关。通过工业以太网实现控制室和现场之间的数据通信。联锁保护功能针对设备安全和人身安全设计，在加速器这样需要长期运行的大型设备中，尤其是医疗设备中，联锁保护功能显得尤为重要。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lang="zh-CN" altLang="en-US" sz="1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</a:t>
            </a:r>
            <a:endParaRPr lang="zh-CN" altLang="en-US" sz="1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271970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200" b="1" dirty="0" smtClean="0">
                <a:latin typeface="Times New Roman" panose="02020603050405020304" charset="0"/>
                <a:sym typeface="+mn-ea"/>
              </a:rPr>
              <a:t>HIMM</a:t>
            </a:r>
            <a:r>
              <a:rPr lang="zh-CN" altLang="en-US" sz="2200" b="1" dirty="0" smtClean="0">
                <a:latin typeface="Times New Roman" panose="02020603050405020304" charset="0"/>
                <a:sym typeface="+mn-ea"/>
              </a:rPr>
              <a:t>测试平台介绍</a:t>
            </a:r>
            <a:endParaRPr lang="zh-CN" altLang="en-US" sz="2200" b="1" spc="3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54547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 rot="0">
            <a:off x="1676400" y="4386580"/>
            <a:ext cx="2413635" cy="2077085"/>
            <a:chOff x="4304043" y="1286668"/>
            <a:chExt cx="3837944" cy="2757793"/>
          </a:xfrm>
          <a:blipFill rotWithShape="1">
            <a:blip r:embed="rId1"/>
            <a:stretch>
              <a:fillRect/>
            </a:stretch>
          </a:blip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圆角矩形 5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0">
            <a:off x="4657725" y="4488815"/>
            <a:ext cx="2838450" cy="1915795"/>
            <a:chOff x="4304043" y="1286668"/>
            <a:chExt cx="3837944" cy="2757793"/>
          </a:xfrm>
          <a:blipFill rotWithShape="1">
            <a:blip r:embed="rId2"/>
            <a:stretch>
              <a:fillRect/>
            </a:stretch>
          </a:blip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34" grpId="0" bldLvl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922020" y="1714500"/>
            <a:ext cx="3551555" cy="41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测试平台包括离子源、Glaser透镜、双向校正磁铁、双90度分析磁铁、四极透镜以及束流诊断设备，而诊断设备包括狭缝、法拉第筒及发射度探测器。狭缝用于限制某个位置束流包络的大小。法拉第筒利用导体收集离子束来测量束流大小。发射度探测器为Allison型发射度探测器</a:t>
            </a:r>
            <a:r>
              <a:rPr lang="zh-CN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，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分别测量水平和垂直两个方向的发射度，位置分辨率0.1mm。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lang="zh-CN" altLang="en-US" sz="1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</a:t>
            </a:r>
            <a:endParaRPr lang="zh-CN" altLang="en-US" sz="1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271970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200" b="1" dirty="0" smtClean="0">
                <a:latin typeface="Times New Roman" panose="02020603050405020304" charset="0"/>
                <a:sym typeface="+mn-ea"/>
              </a:rPr>
              <a:t>HIMM</a:t>
            </a:r>
            <a:r>
              <a:rPr lang="zh-CN" altLang="en-US" sz="2200" b="1" dirty="0" smtClean="0">
                <a:latin typeface="Times New Roman" panose="02020603050405020304" charset="0"/>
                <a:sym typeface="+mn-ea"/>
              </a:rPr>
              <a:t>测试平台介绍</a:t>
            </a:r>
            <a:endParaRPr lang="zh-CN" altLang="en-US" sz="2200" b="1" spc="3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54547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99260"/>
            <a:ext cx="3112770" cy="4217670"/>
          </a:xfrm>
          <a:prstGeom prst="rect">
            <a:avLst/>
          </a:prstGeom>
        </p:spPr>
      </p:pic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34" grpId="0" bldLvl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1439229" y="1225709"/>
            <a:ext cx="62642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lang="zh-CN" altLang="en-US" sz="1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</a:t>
            </a:r>
            <a:endParaRPr lang="zh-CN" altLang="en-US" sz="17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sz="1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  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加速器控制中硬件结构的频繁变化要求控制软件具有较高的重构性，模块机制保证了重构的灵活性。控制软件由各功能模块及其通信部分组成，模块可以从软件中方便地添加或删除，以满足特定要求。</a:t>
            </a:r>
            <a:endParaRPr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    功能模块用于通信链接、命令编码、信息解码、数据存储和联锁保护功能。交互模块由文本显示、图形图像显示、控制和动态显示等组成，模块接口与制约关系如图</a:t>
            </a:r>
            <a:r>
              <a:rPr 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。</a:t>
            </a:r>
            <a:endParaRPr 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186690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200" b="1" dirty="0" smtClean="0">
                <a:latin typeface="Times New Roman" panose="02020603050405020304" charset="0"/>
                <a:sym typeface="+mn-ea"/>
              </a:rPr>
              <a:t>控制系统设计</a:t>
            </a:r>
            <a:endParaRPr sz="2200" b="1" dirty="0" smtClean="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34" grpId="0" bldLvl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186690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200" b="1" dirty="0" smtClean="0">
                <a:latin typeface="Times New Roman" panose="02020603050405020304" charset="0"/>
                <a:sym typeface="+mn-ea"/>
              </a:rPr>
              <a:t>控制系统设计</a:t>
            </a:r>
            <a:endParaRPr sz="2200" b="1" dirty="0" smtClean="0">
              <a:latin typeface="Times New Roman" panose="02020603050405020304" charset="0"/>
              <a:sym typeface="+mn-ea"/>
            </a:endParaRPr>
          </a:p>
        </p:txBody>
      </p:sp>
      <p:pic>
        <p:nvPicPr>
          <p:cNvPr id="13" name="图片 12" descr="2017-07-03_210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0" y="1017905"/>
            <a:ext cx="6362065" cy="5581015"/>
          </a:xfrm>
          <a:prstGeom prst="rect">
            <a:avLst/>
          </a:prstGeom>
        </p:spPr>
      </p:pic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259080" y="980440"/>
            <a:ext cx="8187690" cy="21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    </a:t>
            </a:r>
            <a:r>
              <a:rPr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离子源系统联锁的主要基础条件有电源电压、真空度、水流状态、水温、水压、主磁场等。设计中对要求严格的条件或者阈值实现联锁，对部分条件只实现报警提示功能。从联锁反应时间考虑，对于水流状态、水压、真空、主磁场等快变化条件，需要实现快反应时间的硬联锁；而对于温度等慢变化的基础条件，用软联锁实现。</a:t>
            </a:r>
            <a:endParaRPr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186690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200" b="1" dirty="0" smtClean="0">
                <a:latin typeface="Times New Roman" panose="02020603050405020304" charset="0"/>
                <a:sym typeface="+mn-ea"/>
              </a:rPr>
              <a:t>联锁保护设计</a:t>
            </a:r>
            <a:endParaRPr sz="2200" b="1" dirty="0" smtClean="0">
              <a:latin typeface="Times New Roman" panose="02020603050405020304" charset="0"/>
              <a:sym typeface="+mn-ea"/>
            </a:endParaRPr>
          </a:p>
        </p:txBody>
      </p:sp>
      <p:pic>
        <p:nvPicPr>
          <p:cNvPr id="2" name="图片 1" descr="2017-07-03_211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9095" y="2773680"/>
            <a:ext cx="6613525" cy="3803015"/>
          </a:xfrm>
          <a:prstGeom prst="rect">
            <a:avLst/>
          </a:prstGeom>
        </p:spPr>
      </p:pic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34" grpId="0" bldLvl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815975" y="1030605"/>
            <a:ext cx="781240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sz="1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系统运行以来无故障稳定运行，经过长时的运行检验，系统功能正常，稳定可靠，达到了设计要求。</a:t>
            </a:r>
            <a:endParaRPr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214757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200" b="1" dirty="0" smtClean="0">
                <a:latin typeface="Times New Roman" panose="02020603050405020304" charset="0"/>
                <a:sym typeface="+mn-ea"/>
              </a:rPr>
              <a:t>实验测试及分析</a:t>
            </a:r>
            <a:endParaRPr sz="2200" b="1" dirty="0" smtClean="0">
              <a:latin typeface="Times New Roman" panose="02020603050405020304" charset="0"/>
              <a:sym typeface="+mn-ea"/>
            </a:endParaRPr>
          </a:p>
        </p:txBody>
      </p:sp>
      <p:pic>
        <p:nvPicPr>
          <p:cNvPr id="4" name="图片 3" descr="控制界面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1681480"/>
            <a:ext cx="8565515" cy="5152390"/>
          </a:xfrm>
          <a:prstGeom prst="rect">
            <a:avLst/>
          </a:prstGeom>
        </p:spPr>
      </p:pic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34" grpId="0" bldLvl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732155" y="1747520"/>
            <a:ext cx="4008120" cy="36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1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       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分析磁铁扫描范围：80A～350A；扫描时间30秒；数据采集频率10次/秒。选取H</a:t>
            </a:r>
            <a:r>
              <a:rPr sz="2000" b="1" baseline="30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2+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作为标准参考峰，找出其峰值对应的分析磁铁电流值为147.1A，C</a:t>
            </a:r>
            <a:r>
              <a:rPr sz="2000" b="1" baseline="30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5+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对应的分析铁电流值为161.1A，分析铁电流值调节至161.1A，该电流值为对应的束流峰值为C</a:t>
            </a:r>
            <a:r>
              <a:rPr sz="2000" b="1" baseline="30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5+</a:t>
            </a:r>
            <a:r>
              <a:rPr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离子束</a:t>
            </a:r>
            <a:r>
              <a:rPr 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微软雅黑" panose="020B0503020204020204" pitchFamily="34" charset="-122"/>
              </a:rPr>
              <a:t>。</a:t>
            </a:r>
            <a:endParaRPr lang="zh-CN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900339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4993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957" y="463505"/>
            <a:ext cx="214757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200" b="1" dirty="0" smtClean="0">
                <a:latin typeface="Times New Roman" panose="02020603050405020304" charset="0"/>
                <a:sym typeface="+mn-ea"/>
              </a:rPr>
              <a:t>实验测试及分析</a:t>
            </a:r>
            <a:endParaRPr sz="2200" b="1" dirty="0" smtClean="0">
              <a:latin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220" y="1480820"/>
            <a:ext cx="322834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34" grpId="0" bldLvl="0" animBg="1"/>
      <p:bldP spid="35" grpId="0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WPS 演示</Application>
  <PresentationFormat>全屏显示(16:9)</PresentationFormat>
  <Paragraphs>68</Paragraphs>
  <Slides>11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Times New Roman</vt:lpstr>
      <vt:lpstr>方正超粗黑简体</vt:lpstr>
      <vt:lpstr>Kozuka Gothic Pro R</vt:lpstr>
      <vt:lpstr>Watford DB</vt:lpstr>
      <vt:lpstr>造字工房劲黑（非商用）常规体</vt:lpstr>
      <vt:lpstr>方正兰亭细黑_GBK</vt:lpstr>
      <vt:lpstr>Arial Black</vt:lpstr>
      <vt:lpstr>Dotum</vt:lpstr>
      <vt:lpstr>Arial Unicode MS</vt:lpstr>
      <vt:lpstr>Calibri</vt:lpstr>
      <vt:lpstr>Wingdings</vt:lpstr>
      <vt:lpstr>Times New Roman</vt:lpstr>
      <vt:lpstr>造字工房俊雅锐宋体验版常规体</vt:lpstr>
      <vt:lpstr>MS Gothic</vt:lpstr>
      <vt:lpstr>Calibri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creator>丫丫精饰</dc:creator>
  <cp:keywords>https://cyppt.taobao.com</cp:keywords>
  <dc:description>https://cyppt.taobao.com</dc:description>
  <dc:subject>丫丫精饰</dc:subject>
  <cp:category>https://cyppt.taobao.com</cp:category>
  <cp:lastModifiedBy>Administrator</cp:lastModifiedBy>
  <cp:revision>111</cp:revision>
  <dcterms:created xsi:type="dcterms:W3CDTF">2015-01-23T04:02:00Z</dcterms:created>
  <dcterms:modified xsi:type="dcterms:W3CDTF">2017-07-03T13:25:46Z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