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2" r:id="rId2"/>
    <p:sldId id="282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87" r:id="rId12"/>
    <p:sldId id="28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5CE"/>
    <a:srgbClr val="006ECC"/>
    <a:srgbClr val="F1F5FB"/>
    <a:srgbClr val="F2F2F2"/>
    <a:srgbClr val="03A6FF"/>
    <a:srgbClr val="DDEEFC"/>
    <a:srgbClr val="B8DBF6"/>
    <a:srgbClr val="F6F6F6"/>
    <a:srgbClr val="0073D2"/>
    <a:srgbClr val="3D7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379" autoAdjust="0"/>
  </p:normalViewPr>
  <p:slideViewPr>
    <p:cSldViewPr snapToGrid="0" showGuides="1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82B93-D878-4220-82A0-3D8A37C64810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4396F-7CC6-42E5-83BE-72592AAF95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24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396F-7CC6-42E5-83BE-72592AAF95C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52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25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2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27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88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/>
          <p:nvPr userDrawn="1"/>
        </p:nvSpPr>
        <p:spPr>
          <a:xfrm>
            <a:off x="603250" y="461804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                                       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3" name="文本框 23"/>
          <p:cNvSpPr txBox="1"/>
          <p:nvPr userDrawn="1"/>
        </p:nvSpPr>
        <p:spPr>
          <a:xfrm>
            <a:off x="603250" y="1037411"/>
            <a:ext cx="2204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                                   </a:t>
            </a:r>
            <a:endParaRPr lang="zh-CN" altLang="en-US" sz="20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710406" y="959329"/>
            <a:ext cx="23971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49962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884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/>
          <p:nvPr userDrawn="1"/>
        </p:nvSpPr>
        <p:spPr>
          <a:xfrm>
            <a:off x="603250" y="461804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                                          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3" name="文本框 23"/>
          <p:cNvSpPr txBox="1"/>
          <p:nvPr userDrawn="1"/>
        </p:nvSpPr>
        <p:spPr>
          <a:xfrm>
            <a:off x="603250" y="1037411"/>
            <a:ext cx="3300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                                                      </a:t>
            </a:r>
            <a:endParaRPr lang="zh-CN" altLang="en-US" sz="20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710406" y="959329"/>
            <a:ext cx="23971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49962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9768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4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1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94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2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2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9713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DB7C-2D6B-4C00-98DC-0DA6EC76AE3B}" type="datetimeFigureOut">
              <a:rPr lang="zh-CN" altLang="en-US" smtClean="0"/>
              <a:t>2017-07-04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0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等腰三角形 58"/>
          <p:cNvSpPr/>
          <p:nvPr/>
        </p:nvSpPr>
        <p:spPr>
          <a:xfrm>
            <a:off x="3852971" y="5941340"/>
            <a:ext cx="1162051" cy="1307229"/>
          </a:xfrm>
          <a:custGeom>
            <a:avLst/>
            <a:gdLst>
              <a:gd name="connsiteX0" fmla="*/ 0 w 628650"/>
              <a:gd name="connsiteY0" fmla="*/ 215029 h 215029"/>
              <a:gd name="connsiteX1" fmla="*/ 314325 w 628650"/>
              <a:gd name="connsiteY1" fmla="*/ 0 h 215029"/>
              <a:gd name="connsiteX2" fmla="*/ 628650 w 628650"/>
              <a:gd name="connsiteY2" fmla="*/ 215029 h 215029"/>
              <a:gd name="connsiteX3" fmla="*/ 0 w 628650"/>
              <a:gd name="connsiteY3" fmla="*/ 215029 h 215029"/>
              <a:gd name="connsiteX0" fmla="*/ 14287 w 642937"/>
              <a:gd name="connsiteY0" fmla="*/ 186454 h 186454"/>
              <a:gd name="connsiteX1" fmla="*/ 0 w 642937"/>
              <a:gd name="connsiteY1" fmla="*/ 0 h 186454"/>
              <a:gd name="connsiteX2" fmla="*/ 642937 w 642937"/>
              <a:gd name="connsiteY2" fmla="*/ 186454 h 186454"/>
              <a:gd name="connsiteX3" fmla="*/ 14287 w 642937"/>
              <a:gd name="connsiteY3" fmla="*/ 186454 h 186454"/>
              <a:gd name="connsiteX0" fmla="*/ 14287 w 995362"/>
              <a:gd name="connsiteY0" fmla="*/ 186454 h 641273"/>
              <a:gd name="connsiteX1" fmla="*/ 0 w 995362"/>
              <a:gd name="connsiteY1" fmla="*/ 0 h 641273"/>
              <a:gd name="connsiteX2" fmla="*/ 995362 w 995362"/>
              <a:gd name="connsiteY2" fmla="*/ 641273 h 641273"/>
              <a:gd name="connsiteX3" fmla="*/ 14287 w 995362"/>
              <a:gd name="connsiteY3" fmla="*/ 186454 h 641273"/>
              <a:gd name="connsiteX0" fmla="*/ 0 w 1245394"/>
              <a:gd name="connsiteY0" fmla="*/ 203123 h 641273"/>
              <a:gd name="connsiteX1" fmla="*/ 250032 w 1245394"/>
              <a:gd name="connsiteY1" fmla="*/ 0 h 641273"/>
              <a:gd name="connsiteX2" fmla="*/ 1245394 w 1245394"/>
              <a:gd name="connsiteY2" fmla="*/ 641273 h 641273"/>
              <a:gd name="connsiteX3" fmla="*/ 0 w 1245394"/>
              <a:gd name="connsiteY3" fmla="*/ 203123 h 641273"/>
              <a:gd name="connsiteX0" fmla="*/ 0 w 1774032"/>
              <a:gd name="connsiteY0" fmla="*/ 112635 h 641273"/>
              <a:gd name="connsiteX1" fmla="*/ 778670 w 1774032"/>
              <a:gd name="connsiteY1" fmla="*/ 0 h 641273"/>
              <a:gd name="connsiteX2" fmla="*/ 1774032 w 1774032"/>
              <a:gd name="connsiteY2" fmla="*/ 641273 h 641273"/>
              <a:gd name="connsiteX3" fmla="*/ 0 w 1774032"/>
              <a:gd name="connsiteY3" fmla="*/ 112635 h 641273"/>
              <a:gd name="connsiteX0" fmla="*/ 0 w 1774032"/>
              <a:gd name="connsiteY0" fmla="*/ 181691 h 710329"/>
              <a:gd name="connsiteX1" fmla="*/ 1147764 w 1774032"/>
              <a:gd name="connsiteY1" fmla="*/ 0 h 710329"/>
              <a:gd name="connsiteX2" fmla="*/ 1774032 w 1774032"/>
              <a:gd name="connsiteY2" fmla="*/ 710329 h 710329"/>
              <a:gd name="connsiteX3" fmla="*/ 0 w 1774032"/>
              <a:gd name="connsiteY3" fmla="*/ 181691 h 710329"/>
              <a:gd name="connsiteX0" fmla="*/ 0 w 1147764"/>
              <a:gd name="connsiteY0" fmla="*/ 181691 h 348379"/>
              <a:gd name="connsiteX1" fmla="*/ 1147764 w 1147764"/>
              <a:gd name="connsiteY1" fmla="*/ 0 h 348379"/>
              <a:gd name="connsiteX2" fmla="*/ 547688 w 1147764"/>
              <a:gd name="connsiteY2" fmla="*/ 348379 h 348379"/>
              <a:gd name="connsiteX3" fmla="*/ 0 w 1147764"/>
              <a:gd name="connsiteY3" fmla="*/ 181691 h 348379"/>
              <a:gd name="connsiteX0" fmla="*/ 452437 w 1600201"/>
              <a:gd name="connsiteY0" fmla="*/ 181691 h 732554"/>
              <a:gd name="connsiteX1" fmla="*/ 1600201 w 1600201"/>
              <a:gd name="connsiteY1" fmla="*/ 0 h 732554"/>
              <a:gd name="connsiteX2" fmla="*/ 0 w 1600201"/>
              <a:gd name="connsiteY2" fmla="*/ 732554 h 732554"/>
              <a:gd name="connsiteX3" fmla="*/ 452437 w 1600201"/>
              <a:gd name="connsiteY3" fmla="*/ 181691 h 732554"/>
              <a:gd name="connsiteX0" fmla="*/ 547687 w 1600201"/>
              <a:gd name="connsiteY0" fmla="*/ 0 h 957263"/>
              <a:gd name="connsiteX1" fmla="*/ 1600201 w 1600201"/>
              <a:gd name="connsiteY1" fmla="*/ 224709 h 957263"/>
              <a:gd name="connsiteX2" fmla="*/ 0 w 1600201"/>
              <a:gd name="connsiteY2" fmla="*/ 957263 h 957263"/>
              <a:gd name="connsiteX3" fmla="*/ 547687 w 1600201"/>
              <a:gd name="connsiteY3" fmla="*/ 0 h 957263"/>
              <a:gd name="connsiteX0" fmla="*/ 547687 w 1162051"/>
              <a:gd name="connsiteY0" fmla="*/ 349966 h 1307229"/>
              <a:gd name="connsiteX1" fmla="*/ 1162051 w 1162051"/>
              <a:gd name="connsiteY1" fmla="*/ 0 h 1307229"/>
              <a:gd name="connsiteX2" fmla="*/ 0 w 1162051"/>
              <a:gd name="connsiteY2" fmla="*/ 1307229 h 1307229"/>
              <a:gd name="connsiteX3" fmla="*/ 547687 w 1162051"/>
              <a:gd name="connsiteY3" fmla="*/ 349966 h 130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2051" h="1307229">
                <a:moveTo>
                  <a:pt x="547687" y="349966"/>
                </a:moveTo>
                <a:lnTo>
                  <a:pt x="1162051" y="0"/>
                </a:lnTo>
                <a:lnTo>
                  <a:pt x="0" y="1307229"/>
                </a:lnTo>
                <a:lnTo>
                  <a:pt x="547687" y="349966"/>
                </a:lnTo>
                <a:close/>
              </a:path>
            </a:pathLst>
          </a:custGeom>
          <a:solidFill>
            <a:srgbClr val="F2F2F2"/>
          </a:solidFill>
          <a:ln w="6350">
            <a:solidFill>
              <a:srgbClr val="E3E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"/>
          <p:cNvSpPr/>
          <p:nvPr/>
        </p:nvSpPr>
        <p:spPr>
          <a:xfrm>
            <a:off x="5022140" y="5375663"/>
            <a:ext cx="1474792" cy="557087"/>
          </a:xfrm>
          <a:custGeom>
            <a:avLst/>
            <a:gdLst>
              <a:gd name="connsiteX0" fmla="*/ 0 w 1141417"/>
              <a:gd name="connsiteY0" fmla="*/ 877762 h 877762"/>
              <a:gd name="connsiteX1" fmla="*/ 570709 w 1141417"/>
              <a:gd name="connsiteY1" fmla="*/ 0 h 877762"/>
              <a:gd name="connsiteX2" fmla="*/ 1141417 w 1141417"/>
              <a:gd name="connsiteY2" fmla="*/ 877762 h 877762"/>
              <a:gd name="connsiteX3" fmla="*/ 0 w 1141417"/>
              <a:gd name="connsiteY3" fmla="*/ 877762 h 877762"/>
              <a:gd name="connsiteX0" fmla="*/ 0 w 1833567"/>
              <a:gd name="connsiteY0" fmla="*/ 877762 h 877762"/>
              <a:gd name="connsiteX1" fmla="*/ 570709 w 1833567"/>
              <a:gd name="connsiteY1" fmla="*/ 0 h 877762"/>
              <a:gd name="connsiteX2" fmla="*/ 1833567 w 1833567"/>
              <a:gd name="connsiteY2" fmla="*/ 433262 h 877762"/>
              <a:gd name="connsiteX3" fmla="*/ 0 w 1833567"/>
              <a:gd name="connsiteY3" fmla="*/ 877762 h 877762"/>
              <a:gd name="connsiteX0" fmla="*/ 0 w 1268417"/>
              <a:gd name="connsiteY0" fmla="*/ 426912 h 433262"/>
              <a:gd name="connsiteX1" fmla="*/ 5559 w 1268417"/>
              <a:gd name="connsiteY1" fmla="*/ 0 h 433262"/>
              <a:gd name="connsiteX2" fmla="*/ 1268417 w 1268417"/>
              <a:gd name="connsiteY2" fmla="*/ 433262 h 433262"/>
              <a:gd name="connsiteX3" fmla="*/ 0 w 1268417"/>
              <a:gd name="connsiteY3" fmla="*/ 426912 h 433262"/>
              <a:gd name="connsiteX0" fmla="*/ 0 w 1474792"/>
              <a:gd name="connsiteY0" fmla="*/ 557087 h 557087"/>
              <a:gd name="connsiteX1" fmla="*/ 211934 w 1474792"/>
              <a:gd name="connsiteY1" fmla="*/ 0 h 557087"/>
              <a:gd name="connsiteX2" fmla="*/ 1474792 w 1474792"/>
              <a:gd name="connsiteY2" fmla="*/ 433262 h 557087"/>
              <a:gd name="connsiteX3" fmla="*/ 0 w 1474792"/>
              <a:gd name="connsiteY3" fmla="*/ 557087 h 55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92" h="557087">
                <a:moveTo>
                  <a:pt x="0" y="557087"/>
                </a:moveTo>
                <a:lnTo>
                  <a:pt x="211934" y="0"/>
                </a:lnTo>
                <a:lnTo>
                  <a:pt x="1474792" y="433262"/>
                </a:lnTo>
                <a:lnTo>
                  <a:pt x="0" y="557087"/>
                </a:lnTo>
                <a:close/>
              </a:path>
            </a:pathLst>
          </a:custGeom>
          <a:solidFill>
            <a:srgbClr val="EDEEEF"/>
          </a:solidFill>
          <a:ln>
            <a:solidFill>
              <a:srgbClr val="E4E6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58"/>
          <p:cNvSpPr/>
          <p:nvPr/>
        </p:nvSpPr>
        <p:spPr>
          <a:xfrm>
            <a:off x="5241892" y="5165173"/>
            <a:ext cx="1245394" cy="641273"/>
          </a:xfrm>
          <a:custGeom>
            <a:avLst/>
            <a:gdLst>
              <a:gd name="connsiteX0" fmla="*/ 0 w 628650"/>
              <a:gd name="connsiteY0" fmla="*/ 215029 h 215029"/>
              <a:gd name="connsiteX1" fmla="*/ 314325 w 628650"/>
              <a:gd name="connsiteY1" fmla="*/ 0 h 215029"/>
              <a:gd name="connsiteX2" fmla="*/ 628650 w 628650"/>
              <a:gd name="connsiteY2" fmla="*/ 215029 h 215029"/>
              <a:gd name="connsiteX3" fmla="*/ 0 w 628650"/>
              <a:gd name="connsiteY3" fmla="*/ 215029 h 215029"/>
              <a:gd name="connsiteX0" fmla="*/ 14287 w 642937"/>
              <a:gd name="connsiteY0" fmla="*/ 186454 h 186454"/>
              <a:gd name="connsiteX1" fmla="*/ 0 w 642937"/>
              <a:gd name="connsiteY1" fmla="*/ 0 h 186454"/>
              <a:gd name="connsiteX2" fmla="*/ 642937 w 642937"/>
              <a:gd name="connsiteY2" fmla="*/ 186454 h 186454"/>
              <a:gd name="connsiteX3" fmla="*/ 14287 w 642937"/>
              <a:gd name="connsiteY3" fmla="*/ 186454 h 186454"/>
              <a:gd name="connsiteX0" fmla="*/ 14287 w 995362"/>
              <a:gd name="connsiteY0" fmla="*/ 186454 h 641273"/>
              <a:gd name="connsiteX1" fmla="*/ 0 w 995362"/>
              <a:gd name="connsiteY1" fmla="*/ 0 h 641273"/>
              <a:gd name="connsiteX2" fmla="*/ 995362 w 995362"/>
              <a:gd name="connsiteY2" fmla="*/ 641273 h 641273"/>
              <a:gd name="connsiteX3" fmla="*/ 14287 w 995362"/>
              <a:gd name="connsiteY3" fmla="*/ 186454 h 641273"/>
              <a:gd name="connsiteX0" fmla="*/ 0 w 1245394"/>
              <a:gd name="connsiteY0" fmla="*/ 203123 h 641273"/>
              <a:gd name="connsiteX1" fmla="*/ 250032 w 1245394"/>
              <a:gd name="connsiteY1" fmla="*/ 0 h 641273"/>
              <a:gd name="connsiteX2" fmla="*/ 1245394 w 1245394"/>
              <a:gd name="connsiteY2" fmla="*/ 641273 h 641273"/>
              <a:gd name="connsiteX3" fmla="*/ 0 w 1245394"/>
              <a:gd name="connsiteY3" fmla="*/ 203123 h 64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394" h="641273">
                <a:moveTo>
                  <a:pt x="0" y="203123"/>
                </a:moveTo>
                <a:lnTo>
                  <a:pt x="250032" y="0"/>
                </a:lnTo>
                <a:lnTo>
                  <a:pt x="1245394" y="641273"/>
                </a:lnTo>
                <a:lnTo>
                  <a:pt x="0" y="203123"/>
                </a:lnTo>
                <a:close/>
              </a:path>
            </a:pathLst>
          </a:custGeom>
          <a:solidFill>
            <a:srgbClr val="F2F2F2"/>
          </a:solidFill>
          <a:ln w="6350">
            <a:solidFill>
              <a:srgbClr val="E3E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34"/>
          <p:cNvSpPr/>
          <p:nvPr/>
        </p:nvSpPr>
        <p:spPr>
          <a:xfrm rot="7233140">
            <a:off x="3761347" y="5141123"/>
            <a:ext cx="1793112" cy="804826"/>
          </a:xfrm>
          <a:custGeom>
            <a:avLst/>
            <a:gdLst>
              <a:gd name="connsiteX0" fmla="*/ 0 w 1634073"/>
              <a:gd name="connsiteY0" fmla="*/ 702844 h 702844"/>
              <a:gd name="connsiteX1" fmla="*/ 412538 w 1634073"/>
              <a:gd name="connsiteY1" fmla="*/ 0 h 702844"/>
              <a:gd name="connsiteX2" fmla="*/ 1634073 w 1634073"/>
              <a:gd name="connsiteY2" fmla="*/ 702844 h 702844"/>
              <a:gd name="connsiteX3" fmla="*/ 0 w 1634073"/>
              <a:gd name="connsiteY3" fmla="*/ 702844 h 702844"/>
              <a:gd name="connsiteX0" fmla="*/ 0 w 1767688"/>
              <a:gd name="connsiteY0" fmla="*/ 807522 h 807522"/>
              <a:gd name="connsiteX1" fmla="*/ 546153 w 1767688"/>
              <a:gd name="connsiteY1" fmla="*/ 0 h 807522"/>
              <a:gd name="connsiteX2" fmla="*/ 1767688 w 1767688"/>
              <a:gd name="connsiteY2" fmla="*/ 702844 h 807522"/>
              <a:gd name="connsiteX3" fmla="*/ 0 w 1767688"/>
              <a:gd name="connsiteY3" fmla="*/ 807522 h 807522"/>
              <a:gd name="connsiteX0" fmla="*/ 0 w 1793112"/>
              <a:gd name="connsiteY0" fmla="*/ 807522 h 807522"/>
              <a:gd name="connsiteX1" fmla="*/ 546153 w 1793112"/>
              <a:gd name="connsiteY1" fmla="*/ 0 h 807522"/>
              <a:gd name="connsiteX2" fmla="*/ 1793112 w 1793112"/>
              <a:gd name="connsiteY2" fmla="*/ 802128 h 807522"/>
              <a:gd name="connsiteX3" fmla="*/ 0 w 1793112"/>
              <a:gd name="connsiteY3" fmla="*/ 807522 h 807522"/>
              <a:gd name="connsiteX0" fmla="*/ 0 w 1793112"/>
              <a:gd name="connsiteY0" fmla="*/ 804826 h 804826"/>
              <a:gd name="connsiteX1" fmla="*/ 466633 w 1793112"/>
              <a:gd name="connsiteY1" fmla="*/ 0 h 804826"/>
              <a:gd name="connsiteX2" fmla="*/ 1793112 w 1793112"/>
              <a:gd name="connsiteY2" fmla="*/ 799432 h 804826"/>
              <a:gd name="connsiteX3" fmla="*/ 0 w 1793112"/>
              <a:gd name="connsiteY3" fmla="*/ 804826 h 8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112" h="804826">
                <a:moveTo>
                  <a:pt x="0" y="804826"/>
                </a:moveTo>
                <a:lnTo>
                  <a:pt x="466633" y="0"/>
                </a:lnTo>
                <a:lnTo>
                  <a:pt x="1793112" y="799432"/>
                </a:lnTo>
                <a:lnTo>
                  <a:pt x="0" y="804826"/>
                </a:lnTo>
                <a:close/>
              </a:path>
            </a:pathLst>
          </a:custGeom>
          <a:solidFill>
            <a:srgbClr val="EE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333824" y="4595619"/>
            <a:ext cx="45719" cy="45719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6" idx="7"/>
          </p:cNvCxnSpPr>
          <p:nvPr/>
        </p:nvCxnSpPr>
        <p:spPr>
          <a:xfrm flipV="1">
            <a:off x="3372848" y="4290821"/>
            <a:ext cx="1232563" cy="311493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4584932" y="4272723"/>
            <a:ext cx="45719" cy="45719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3867149" y="4584996"/>
            <a:ext cx="889220" cy="1524954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30" idx="1"/>
          </p:cNvCxnSpPr>
          <p:nvPr/>
        </p:nvCxnSpPr>
        <p:spPr>
          <a:xfrm flipH="1" flipV="1">
            <a:off x="3515359" y="4917416"/>
            <a:ext cx="330288" cy="1187970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 flipV="1">
            <a:off x="3538220" y="4894557"/>
            <a:ext cx="1692139" cy="475776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26" idx="1"/>
            <a:endCxn id="18" idx="5"/>
          </p:cNvCxnSpPr>
          <p:nvPr/>
        </p:nvCxnSpPr>
        <p:spPr>
          <a:xfrm flipH="1" flipV="1">
            <a:off x="4623956" y="4311747"/>
            <a:ext cx="588881" cy="1042423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30" idx="7"/>
            <a:endCxn id="26" idx="3"/>
          </p:cNvCxnSpPr>
          <p:nvPr/>
        </p:nvCxnSpPr>
        <p:spPr>
          <a:xfrm flipV="1">
            <a:off x="3877976" y="5386499"/>
            <a:ext cx="1334861" cy="718887"/>
          </a:xfrm>
          <a:prstGeom prst="line">
            <a:avLst/>
          </a:prstGeom>
          <a:ln w="6350">
            <a:solidFill>
              <a:srgbClr val="C7C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4999835" y="5918019"/>
            <a:ext cx="36000" cy="36000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476857" y="5153904"/>
            <a:ext cx="28800" cy="28800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206142" y="5347475"/>
            <a:ext cx="45719" cy="45719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1"/>
          <p:cNvSpPr/>
          <p:nvPr/>
        </p:nvSpPr>
        <p:spPr>
          <a:xfrm>
            <a:off x="3846920" y="6116559"/>
            <a:ext cx="560392" cy="1135731"/>
          </a:xfrm>
          <a:custGeom>
            <a:avLst/>
            <a:gdLst>
              <a:gd name="connsiteX0" fmla="*/ 0 w 1141417"/>
              <a:gd name="connsiteY0" fmla="*/ 877762 h 877762"/>
              <a:gd name="connsiteX1" fmla="*/ 570709 w 1141417"/>
              <a:gd name="connsiteY1" fmla="*/ 0 h 877762"/>
              <a:gd name="connsiteX2" fmla="*/ 1141417 w 1141417"/>
              <a:gd name="connsiteY2" fmla="*/ 877762 h 877762"/>
              <a:gd name="connsiteX3" fmla="*/ 0 w 1141417"/>
              <a:gd name="connsiteY3" fmla="*/ 877762 h 877762"/>
              <a:gd name="connsiteX0" fmla="*/ 0 w 1833567"/>
              <a:gd name="connsiteY0" fmla="*/ 877762 h 877762"/>
              <a:gd name="connsiteX1" fmla="*/ 570709 w 1833567"/>
              <a:gd name="connsiteY1" fmla="*/ 0 h 877762"/>
              <a:gd name="connsiteX2" fmla="*/ 1833567 w 1833567"/>
              <a:gd name="connsiteY2" fmla="*/ 433262 h 877762"/>
              <a:gd name="connsiteX3" fmla="*/ 0 w 1833567"/>
              <a:gd name="connsiteY3" fmla="*/ 877762 h 877762"/>
              <a:gd name="connsiteX0" fmla="*/ 0 w 1268417"/>
              <a:gd name="connsiteY0" fmla="*/ 426912 h 433262"/>
              <a:gd name="connsiteX1" fmla="*/ 5559 w 1268417"/>
              <a:gd name="connsiteY1" fmla="*/ 0 h 433262"/>
              <a:gd name="connsiteX2" fmla="*/ 1268417 w 1268417"/>
              <a:gd name="connsiteY2" fmla="*/ 433262 h 433262"/>
              <a:gd name="connsiteX3" fmla="*/ 0 w 1268417"/>
              <a:gd name="connsiteY3" fmla="*/ 426912 h 433262"/>
              <a:gd name="connsiteX0" fmla="*/ 0 w 1474792"/>
              <a:gd name="connsiteY0" fmla="*/ 557087 h 557087"/>
              <a:gd name="connsiteX1" fmla="*/ 211934 w 1474792"/>
              <a:gd name="connsiteY1" fmla="*/ 0 h 557087"/>
              <a:gd name="connsiteX2" fmla="*/ 1474792 w 1474792"/>
              <a:gd name="connsiteY2" fmla="*/ 433262 h 557087"/>
              <a:gd name="connsiteX3" fmla="*/ 0 w 1474792"/>
              <a:gd name="connsiteY3" fmla="*/ 557087 h 557087"/>
              <a:gd name="connsiteX0" fmla="*/ 0 w 579442"/>
              <a:gd name="connsiteY0" fmla="*/ 557087 h 557087"/>
              <a:gd name="connsiteX1" fmla="*/ 211934 w 579442"/>
              <a:gd name="connsiteY1" fmla="*/ 0 h 557087"/>
              <a:gd name="connsiteX2" fmla="*/ 579442 w 579442"/>
              <a:gd name="connsiteY2" fmla="*/ 273719 h 557087"/>
              <a:gd name="connsiteX3" fmla="*/ 0 w 579442"/>
              <a:gd name="connsiteY3" fmla="*/ 557087 h 557087"/>
              <a:gd name="connsiteX0" fmla="*/ 0 w 758036"/>
              <a:gd name="connsiteY0" fmla="*/ 557087 h 557087"/>
              <a:gd name="connsiteX1" fmla="*/ 211934 w 758036"/>
              <a:gd name="connsiteY1" fmla="*/ 0 h 557087"/>
              <a:gd name="connsiteX2" fmla="*/ 758036 w 758036"/>
              <a:gd name="connsiteY2" fmla="*/ 164181 h 557087"/>
              <a:gd name="connsiteX3" fmla="*/ 0 w 758036"/>
              <a:gd name="connsiteY3" fmla="*/ 557087 h 557087"/>
              <a:gd name="connsiteX0" fmla="*/ 0 w 569917"/>
              <a:gd name="connsiteY0" fmla="*/ 1145256 h 1145256"/>
              <a:gd name="connsiteX1" fmla="*/ 23815 w 569917"/>
              <a:gd name="connsiteY1" fmla="*/ 0 h 1145256"/>
              <a:gd name="connsiteX2" fmla="*/ 569917 w 569917"/>
              <a:gd name="connsiteY2" fmla="*/ 164181 h 1145256"/>
              <a:gd name="connsiteX3" fmla="*/ 0 w 569917"/>
              <a:gd name="connsiteY3" fmla="*/ 1145256 h 1145256"/>
              <a:gd name="connsiteX0" fmla="*/ 0 w 560392"/>
              <a:gd name="connsiteY0" fmla="*/ 1135731 h 1135731"/>
              <a:gd name="connsiteX1" fmla="*/ 14290 w 560392"/>
              <a:gd name="connsiteY1" fmla="*/ 0 h 1135731"/>
              <a:gd name="connsiteX2" fmla="*/ 560392 w 560392"/>
              <a:gd name="connsiteY2" fmla="*/ 164181 h 1135731"/>
              <a:gd name="connsiteX3" fmla="*/ 0 w 560392"/>
              <a:gd name="connsiteY3" fmla="*/ 1135731 h 1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392" h="1135731">
                <a:moveTo>
                  <a:pt x="0" y="1135731"/>
                </a:moveTo>
                <a:lnTo>
                  <a:pt x="14290" y="0"/>
                </a:lnTo>
                <a:lnTo>
                  <a:pt x="560392" y="164181"/>
                </a:lnTo>
                <a:lnTo>
                  <a:pt x="0" y="1135731"/>
                </a:lnTo>
                <a:close/>
              </a:path>
            </a:pathLst>
          </a:custGeom>
          <a:solidFill>
            <a:srgbClr val="EDEEEF"/>
          </a:solidFill>
          <a:ln>
            <a:solidFill>
              <a:srgbClr val="E4E6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832756" y="7236039"/>
            <a:ext cx="45719" cy="45719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58"/>
          <p:cNvSpPr/>
          <p:nvPr/>
        </p:nvSpPr>
        <p:spPr>
          <a:xfrm>
            <a:off x="3866500" y="5939814"/>
            <a:ext cx="1147764" cy="348379"/>
          </a:xfrm>
          <a:custGeom>
            <a:avLst/>
            <a:gdLst>
              <a:gd name="connsiteX0" fmla="*/ 0 w 628650"/>
              <a:gd name="connsiteY0" fmla="*/ 215029 h 215029"/>
              <a:gd name="connsiteX1" fmla="*/ 314325 w 628650"/>
              <a:gd name="connsiteY1" fmla="*/ 0 h 215029"/>
              <a:gd name="connsiteX2" fmla="*/ 628650 w 628650"/>
              <a:gd name="connsiteY2" fmla="*/ 215029 h 215029"/>
              <a:gd name="connsiteX3" fmla="*/ 0 w 628650"/>
              <a:gd name="connsiteY3" fmla="*/ 215029 h 215029"/>
              <a:gd name="connsiteX0" fmla="*/ 14287 w 642937"/>
              <a:gd name="connsiteY0" fmla="*/ 186454 h 186454"/>
              <a:gd name="connsiteX1" fmla="*/ 0 w 642937"/>
              <a:gd name="connsiteY1" fmla="*/ 0 h 186454"/>
              <a:gd name="connsiteX2" fmla="*/ 642937 w 642937"/>
              <a:gd name="connsiteY2" fmla="*/ 186454 h 186454"/>
              <a:gd name="connsiteX3" fmla="*/ 14287 w 642937"/>
              <a:gd name="connsiteY3" fmla="*/ 186454 h 186454"/>
              <a:gd name="connsiteX0" fmla="*/ 14287 w 995362"/>
              <a:gd name="connsiteY0" fmla="*/ 186454 h 641273"/>
              <a:gd name="connsiteX1" fmla="*/ 0 w 995362"/>
              <a:gd name="connsiteY1" fmla="*/ 0 h 641273"/>
              <a:gd name="connsiteX2" fmla="*/ 995362 w 995362"/>
              <a:gd name="connsiteY2" fmla="*/ 641273 h 641273"/>
              <a:gd name="connsiteX3" fmla="*/ 14287 w 995362"/>
              <a:gd name="connsiteY3" fmla="*/ 186454 h 641273"/>
              <a:gd name="connsiteX0" fmla="*/ 0 w 1245394"/>
              <a:gd name="connsiteY0" fmla="*/ 203123 h 641273"/>
              <a:gd name="connsiteX1" fmla="*/ 250032 w 1245394"/>
              <a:gd name="connsiteY1" fmla="*/ 0 h 641273"/>
              <a:gd name="connsiteX2" fmla="*/ 1245394 w 1245394"/>
              <a:gd name="connsiteY2" fmla="*/ 641273 h 641273"/>
              <a:gd name="connsiteX3" fmla="*/ 0 w 1245394"/>
              <a:gd name="connsiteY3" fmla="*/ 203123 h 641273"/>
              <a:gd name="connsiteX0" fmla="*/ 0 w 1774032"/>
              <a:gd name="connsiteY0" fmla="*/ 112635 h 641273"/>
              <a:gd name="connsiteX1" fmla="*/ 778670 w 1774032"/>
              <a:gd name="connsiteY1" fmla="*/ 0 h 641273"/>
              <a:gd name="connsiteX2" fmla="*/ 1774032 w 1774032"/>
              <a:gd name="connsiteY2" fmla="*/ 641273 h 641273"/>
              <a:gd name="connsiteX3" fmla="*/ 0 w 1774032"/>
              <a:gd name="connsiteY3" fmla="*/ 112635 h 641273"/>
              <a:gd name="connsiteX0" fmla="*/ 0 w 1774032"/>
              <a:gd name="connsiteY0" fmla="*/ 181691 h 710329"/>
              <a:gd name="connsiteX1" fmla="*/ 1147764 w 1774032"/>
              <a:gd name="connsiteY1" fmla="*/ 0 h 710329"/>
              <a:gd name="connsiteX2" fmla="*/ 1774032 w 1774032"/>
              <a:gd name="connsiteY2" fmla="*/ 710329 h 710329"/>
              <a:gd name="connsiteX3" fmla="*/ 0 w 1774032"/>
              <a:gd name="connsiteY3" fmla="*/ 181691 h 710329"/>
              <a:gd name="connsiteX0" fmla="*/ 0 w 1147764"/>
              <a:gd name="connsiteY0" fmla="*/ 181691 h 348379"/>
              <a:gd name="connsiteX1" fmla="*/ 1147764 w 1147764"/>
              <a:gd name="connsiteY1" fmla="*/ 0 h 348379"/>
              <a:gd name="connsiteX2" fmla="*/ 547688 w 1147764"/>
              <a:gd name="connsiteY2" fmla="*/ 348379 h 348379"/>
              <a:gd name="connsiteX3" fmla="*/ 0 w 1147764"/>
              <a:gd name="connsiteY3" fmla="*/ 181691 h 34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764" h="348379">
                <a:moveTo>
                  <a:pt x="0" y="181691"/>
                </a:moveTo>
                <a:lnTo>
                  <a:pt x="1147764" y="0"/>
                </a:lnTo>
                <a:lnTo>
                  <a:pt x="547688" y="348379"/>
                </a:lnTo>
                <a:lnTo>
                  <a:pt x="0" y="181691"/>
                </a:lnTo>
                <a:close/>
              </a:path>
            </a:pathLst>
          </a:custGeom>
          <a:solidFill>
            <a:srgbClr val="F2F2F2"/>
          </a:solidFill>
          <a:ln w="6350">
            <a:solidFill>
              <a:srgbClr val="E3E5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838952" y="6098691"/>
            <a:ext cx="45719" cy="45719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384289" y="6274857"/>
            <a:ext cx="36000" cy="36000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491063" y="5794987"/>
            <a:ext cx="28800" cy="28800"/>
          </a:xfrm>
          <a:prstGeom prst="ellipse">
            <a:avLst/>
          </a:prstGeom>
          <a:solidFill>
            <a:srgbClr val="C7C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540"/>
            <a:ext cx="12192000" cy="35306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-12700" y="1539875"/>
            <a:ext cx="12204700" cy="4019550"/>
            <a:chOff x="-12700" y="1539875"/>
            <a:chExt cx="12204700" cy="401955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1" r="17638"/>
            <a:stretch/>
          </p:blipFill>
          <p:spPr>
            <a:xfrm>
              <a:off x="-12700" y="1539875"/>
              <a:ext cx="12204700" cy="4019550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2578100" y="2501900"/>
              <a:ext cx="5105400" cy="2362200"/>
            </a:xfrm>
            <a:prstGeom prst="rect">
              <a:avLst/>
            </a:prstGeom>
            <a:solidFill>
              <a:srgbClr val="206A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0850" y="4864100"/>
            <a:ext cx="519178" cy="152421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0547273" y="47700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近代物理</a:t>
            </a:r>
            <a:endParaRPr lang="en-US" altLang="zh-CN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研究所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9267" y="2350636"/>
            <a:ext cx="66864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 </a:t>
            </a:r>
            <a:r>
              <a:rPr lang="en-US" altLang="zh-CN" sz="3600" dirty="0" smtClean="0">
                <a:solidFill>
                  <a:schemeClr val="bg1"/>
                </a:solidFill>
              </a:rPr>
              <a:t>SCE2017 </a:t>
            </a:r>
            <a:r>
              <a:rPr lang="zh-CN" altLang="en-US" sz="3600" dirty="0" smtClean="0">
                <a:solidFill>
                  <a:schemeClr val="bg1"/>
                </a:solidFill>
              </a:rPr>
              <a:t>会议报告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</a:rPr>
              <a:t> </a:t>
            </a:r>
            <a:r>
              <a:rPr lang="zh-CN" altLang="en-US" sz="2400" dirty="0" smtClean="0">
                <a:solidFill>
                  <a:schemeClr val="bg1"/>
                </a:solidFill>
              </a:rPr>
              <a:t>使用</a:t>
            </a:r>
            <a:r>
              <a:rPr lang="en-US" altLang="zh-CN" sz="2400" dirty="0">
                <a:solidFill>
                  <a:schemeClr val="bg1"/>
                </a:solidFill>
              </a:rPr>
              <a:t>NOSQL</a:t>
            </a:r>
            <a:r>
              <a:rPr lang="zh-CN" altLang="en-US" sz="2400" dirty="0">
                <a:solidFill>
                  <a:schemeClr val="bg1"/>
                </a:solidFill>
              </a:rPr>
              <a:t>数据库建立加速器波形数据存储系统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6085" y="4062275"/>
            <a:ext cx="49135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                       岳 敏</a:t>
            </a:r>
            <a:endParaRPr lang="en-US" altLang="zh-CN" dirty="0" smtClean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中国科学院近代物理研究所                                               </a:t>
            </a:r>
            <a:endParaRPr lang="en-US" altLang="zh-CN" dirty="0" smtClean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                      </a:t>
            </a:r>
            <a:r>
              <a:rPr lang="en-US" altLang="zh-CN" smtClean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2017/7/5</a:t>
            </a:r>
            <a:endParaRPr lang="zh-CN" altLang="en-US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50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20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142033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Update</a:t>
            </a:r>
            <a:r>
              <a:rPr lang="zh-CN" altLang="en-US" b="1" dirty="0"/>
              <a:t>操作测试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dirty="0"/>
              <a:t>随着文件增大，</a:t>
            </a:r>
            <a:r>
              <a:rPr lang="en-US" altLang="zh-CN" dirty="0"/>
              <a:t>Update</a:t>
            </a:r>
            <a:r>
              <a:rPr lang="zh-CN" altLang="zh-CN" dirty="0"/>
              <a:t>操作所需的时间呈直线上升，同样，</a:t>
            </a:r>
            <a:r>
              <a:rPr lang="en-US" altLang="zh-CN" dirty="0"/>
              <a:t>Oracle</a:t>
            </a:r>
            <a:r>
              <a:rPr lang="zh-CN" altLang="zh-CN" dirty="0"/>
              <a:t>所需的时间多于</a:t>
            </a:r>
            <a:r>
              <a:rPr lang="en-US" altLang="zh-CN" dirty="0" err="1"/>
              <a:t>MongoDB</a:t>
            </a:r>
            <a:r>
              <a:rPr lang="zh-CN" altLang="zh-CN" dirty="0"/>
              <a:t>所需的时间，而且，</a:t>
            </a:r>
            <a:r>
              <a:rPr lang="en-US" altLang="zh-CN" dirty="0"/>
              <a:t>Oracle</a:t>
            </a:r>
            <a:r>
              <a:rPr lang="zh-CN" altLang="zh-CN" dirty="0"/>
              <a:t>所需时间随着文件增大而上升的速度更快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60" y="3291141"/>
            <a:ext cx="3530156" cy="2515299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40" y="3181413"/>
            <a:ext cx="3658172" cy="262502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矩形 6"/>
          <p:cNvSpPr/>
          <p:nvPr/>
        </p:nvSpPr>
        <p:spPr>
          <a:xfrm>
            <a:off x="1945616" y="5905238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Update 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条记录时间对比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075495" y="5905238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Update </a:t>
            </a:r>
            <a:r>
              <a:rPr lang="en-US" altLang="zh-CN" dirty="0" smtClean="0">
                <a:latin typeface="Times New Roman" panose="02020603050405020304" pitchFamily="18" charset="0"/>
              </a:rPr>
              <a:t>50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条记录时间对比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76402" y="46180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运行测试及结果</a:t>
            </a:r>
            <a:endParaRPr lang="zh-CN" altLang="en-US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76402" y="1037411"/>
            <a:ext cx="2084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E</a:t>
            </a:r>
            <a:r>
              <a:rPr lang="en-US" altLang="zh-CN" sz="2000" dirty="0" smtClean="0"/>
              <a:t>xperimental</a:t>
            </a:r>
            <a:r>
              <a:rPr lang="en-US" altLang="zh-CN" sz="2000" dirty="0"/>
              <a:t> data</a:t>
            </a:r>
          </a:p>
        </p:txBody>
      </p:sp>
    </p:spTree>
    <p:extLst>
      <p:ext uri="{BB962C8B-B14F-4D97-AF65-F5344CB8AC3E}">
        <p14:creationId xmlns:p14="http://schemas.microsoft.com/office/powerpoint/2010/main" val="31423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/>
          <p:nvPr/>
        </p:nvSpPr>
        <p:spPr>
          <a:xfrm>
            <a:off x="648970" y="46180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总结</a:t>
            </a:r>
          </a:p>
        </p:txBody>
      </p:sp>
      <p:sp>
        <p:nvSpPr>
          <p:cNvPr id="3" name="文本框 23"/>
          <p:cNvSpPr txBox="1"/>
          <p:nvPr/>
        </p:nvSpPr>
        <p:spPr>
          <a:xfrm>
            <a:off x="648970" y="1037411"/>
            <a:ext cx="117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S</a:t>
            </a:r>
            <a:r>
              <a:rPr lang="en-US" altLang="zh-CN" sz="2000" dirty="0" smtClean="0"/>
              <a:t>ummary</a:t>
            </a:r>
            <a:endParaRPr lang="zh-CN" altLang="en-US" sz="20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710406" y="959329"/>
            <a:ext cx="23971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0406" y="1712258"/>
            <a:ext cx="10773382" cy="2122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MongoDB</a:t>
            </a:r>
            <a:r>
              <a:rPr lang="zh-CN" altLang="zh-CN" dirty="0"/>
              <a:t>是相对于</a:t>
            </a:r>
            <a:r>
              <a:rPr lang="en-US" altLang="zh-CN" dirty="0"/>
              <a:t>Oracle</a:t>
            </a:r>
            <a:r>
              <a:rPr lang="zh-CN" altLang="zh-CN" dirty="0"/>
              <a:t>来说更快的一个数据库，在存储历史数据或者实验数据等没有复杂关系的数据时，选择它可以获得更快的速度和更好的用户体验。所以，下一步将考虑将加速器的物理实验获得的大量二进制数据存储到</a:t>
            </a:r>
            <a:r>
              <a:rPr lang="en-US" altLang="zh-CN" dirty="0" err="1"/>
              <a:t>MongoDB</a:t>
            </a:r>
            <a:r>
              <a:rPr lang="zh-CN" altLang="zh-CN" dirty="0"/>
              <a:t>数据库中，从而给实验人员提供更灵活，更简单，更快速的数据存储方案。另一方面，由于</a:t>
            </a:r>
            <a:r>
              <a:rPr lang="en-US" altLang="zh-CN" dirty="0" err="1"/>
              <a:t>MongoDB</a:t>
            </a:r>
            <a:r>
              <a:rPr lang="zh-CN" altLang="zh-CN" dirty="0"/>
              <a:t>在权限管理方面比较薄弱，所以，在建设和使用时要充分考虑其安全性，必要时，可以在服务器以及应用程序两个方面再增加安全保护。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222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164637" y="4038135"/>
            <a:ext cx="3027363" cy="2732957"/>
            <a:chOff x="9164637" y="4038135"/>
            <a:chExt cx="3027363" cy="2732957"/>
          </a:xfrm>
        </p:grpSpPr>
        <p:sp>
          <p:nvSpPr>
            <p:cNvPr id="18" name="等腰三角形 58"/>
            <p:cNvSpPr/>
            <p:nvPr/>
          </p:nvSpPr>
          <p:spPr>
            <a:xfrm>
              <a:off x="9525108" y="5430674"/>
              <a:ext cx="1162051" cy="1307229"/>
            </a:xfrm>
            <a:custGeom>
              <a:avLst/>
              <a:gdLst>
                <a:gd name="connsiteX0" fmla="*/ 0 w 628650"/>
                <a:gd name="connsiteY0" fmla="*/ 215029 h 215029"/>
                <a:gd name="connsiteX1" fmla="*/ 314325 w 628650"/>
                <a:gd name="connsiteY1" fmla="*/ 0 h 215029"/>
                <a:gd name="connsiteX2" fmla="*/ 628650 w 628650"/>
                <a:gd name="connsiteY2" fmla="*/ 215029 h 215029"/>
                <a:gd name="connsiteX3" fmla="*/ 0 w 628650"/>
                <a:gd name="connsiteY3" fmla="*/ 215029 h 215029"/>
                <a:gd name="connsiteX0" fmla="*/ 14287 w 642937"/>
                <a:gd name="connsiteY0" fmla="*/ 186454 h 186454"/>
                <a:gd name="connsiteX1" fmla="*/ 0 w 642937"/>
                <a:gd name="connsiteY1" fmla="*/ 0 h 186454"/>
                <a:gd name="connsiteX2" fmla="*/ 642937 w 642937"/>
                <a:gd name="connsiteY2" fmla="*/ 186454 h 186454"/>
                <a:gd name="connsiteX3" fmla="*/ 14287 w 642937"/>
                <a:gd name="connsiteY3" fmla="*/ 186454 h 186454"/>
                <a:gd name="connsiteX0" fmla="*/ 14287 w 995362"/>
                <a:gd name="connsiteY0" fmla="*/ 186454 h 641273"/>
                <a:gd name="connsiteX1" fmla="*/ 0 w 995362"/>
                <a:gd name="connsiteY1" fmla="*/ 0 h 641273"/>
                <a:gd name="connsiteX2" fmla="*/ 995362 w 995362"/>
                <a:gd name="connsiteY2" fmla="*/ 641273 h 641273"/>
                <a:gd name="connsiteX3" fmla="*/ 14287 w 995362"/>
                <a:gd name="connsiteY3" fmla="*/ 186454 h 641273"/>
                <a:gd name="connsiteX0" fmla="*/ 0 w 1245394"/>
                <a:gd name="connsiteY0" fmla="*/ 203123 h 641273"/>
                <a:gd name="connsiteX1" fmla="*/ 250032 w 1245394"/>
                <a:gd name="connsiteY1" fmla="*/ 0 h 641273"/>
                <a:gd name="connsiteX2" fmla="*/ 1245394 w 1245394"/>
                <a:gd name="connsiteY2" fmla="*/ 641273 h 641273"/>
                <a:gd name="connsiteX3" fmla="*/ 0 w 1245394"/>
                <a:gd name="connsiteY3" fmla="*/ 203123 h 641273"/>
                <a:gd name="connsiteX0" fmla="*/ 0 w 1774032"/>
                <a:gd name="connsiteY0" fmla="*/ 112635 h 641273"/>
                <a:gd name="connsiteX1" fmla="*/ 778670 w 1774032"/>
                <a:gd name="connsiteY1" fmla="*/ 0 h 641273"/>
                <a:gd name="connsiteX2" fmla="*/ 1774032 w 1774032"/>
                <a:gd name="connsiteY2" fmla="*/ 641273 h 641273"/>
                <a:gd name="connsiteX3" fmla="*/ 0 w 1774032"/>
                <a:gd name="connsiteY3" fmla="*/ 112635 h 641273"/>
                <a:gd name="connsiteX0" fmla="*/ 0 w 1774032"/>
                <a:gd name="connsiteY0" fmla="*/ 181691 h 710329"/>
                <a:gd name="connsiteX1" fmla="*/ 1147764 w 1774032"/>
                <a:gd name="connsiteY1" fmla="*/ 0 h 710329"/>
                <a:gd name="connsiteX2" fmla="*/ 1774032 w 1774032"/>
                <a:gd name="connsiteY2" fmla="*/ 710329 h 710329"/>
                <a:gd name="connsiteX3" fmla="*/ 0 w 1774032"/>
                <a:gd name="connsiteY3" fmla="*/ 181691 h 710329"/>
                <a:gd name="connsiteX0" fmla="*/ 0 w 1147764"/>
                <a:gd name="connsiteY0" fmla="*/ 181691 h 348379"/>
                <a:gd name="connsiteX1" fmla="*/ 1147764 w 1147764"/>
                <a:gd name="connsiteY1" fmla="*/ 0 h 348379"/>
                <a:gd name="connsiteX2" fmla="*/ 547688 w 1147764"/>
                <a:gd name="connsiteY2" fmla="*/ 348379 h 348379"/>
                <a:gd name="connsiteX3" fmla="*/ 0 w 1147764"/>
                <a:gd name="connsiteY3" fmla="*/ 181691 h 348379"/>
                <a:gd name="connsiteX0" fmla="*/ 452437 w 1600201"/>
                <a:gd name="connsiteY0" fmla="*/ 181691 h 732554"/>
                <a:gd name="connsiteX1" fmla="*/ 1600201 w 1600201"/>
                <a:gd name="connsiteY1" fmla="*/ 0 h 732554"/>
                <a:gd name="connsiteX2" fmla="*/ 0 w 1600201"/>
                <a:gd name="connsiteY2" fmla="*/ 732554 h 732554"/>
                <a:gd name="connsiteX3" fmla="*/ 452437 w 1600201"/>
                <a:gd name="connsiteY3" fmla="*/ 181691 h 732554"/>
                <a:gd name="connsiteX0" fmla="*/ 547687 w 1600201"/>
                <a:gd name="connsiteY0" fmla="*/ 0 h 957263"/>
                <a:gd name="connsiteX1" fmla="*/ 1600201 w 1600201"/>
                <a:gd name="connsiteY1" fmla="*/ 224709 h 957263"/>
                <a:gd name="connsiteX2" fmla="*/ 0 w 1600201"/>
                <a:gd name="connsiteY2" fmla="*/ 957263 h 957263"/>
                <a:gd name="connsiteX3" fmla="*/ 547687 w 1600201"/>
                <a:gd name="connsiteY3" fmla="*/ 0 h 957263"/>
                <a:gd name="connsiteX0" fmla="*/ 547687 w 1162051"/>
                <a:gd name="connsiteY0" fmla="*/ 349966 h 1307229"/>
                <a:gd name="connsiteX1" fmla="*/ 1162051 w 1162051"/>
                <a:gd name="connsiteY1" fmla="*/ 0 h 1307229"/>
                <a:gd name="connsiteX2" fmla="*/ 0 w 1162051"/>
                <a:gd name="connsiteY2" fmla="*/ 1307229 h 1307229"/>
                <a:gd name="connsiteX3" fmla="*/ 547687 w 1162051"/>
                <a:gd name="connsiteY3" fmla="*/ 349966 h 130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51" h="1307229">
                  <a:moveTo>
                    <a:pt x="547687" y="349966"/>
                  </a:moveTo>
                  <a:lnTo>
                    <a:pt x="1162051" y="0"/>
                  </a:lnTo>
                  <a:lnTo>
                    <a:pt x="0" y="1307229"/>
                  </a:lnTo>
                  <a:lnTo>
                    <a:pt x="547687" y="349966"/>
                  </a:lnTo>
                  <a:close/>
                </a:path>
              </a:pathLst>
            </a:custGeom>
            <a:solidFill>
              <a:srgbClr val="F2F2F2"/>
            </a:solidFill>
            <a:ln w="6350">
              <a:solidFill>
                <a:srgbClr val="E3E5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"/>
            <p:cNvSpPr/>
            <p:nvPr/>
          </p:nvSpPr>
          <p:spPr>
            <a:xfrm>
              <a:off x="10694277" y="4864997"/>
              <a:ext cx="1474792" cy="557087"/>
            </a:xfrm>
            <a:custGeom>
              <a:avLst/>
              <a:gdLst>
                <a:gd name="connsiteX0" fmla="*/ 0 w 1141417"/>
                <a:gd name="connsiteY0" fmla="*/ 877762 h 877762"/>
                <a:gd name="connsiteX1" fmla="*/ 570709 w 1141417"/>
                <a:gd name="connsiteY1" fmla="*/ 0 h 877762"/>
                <a:gd name="connsiteX2" fmla="*/ 1141417 w 1141417"/>
                <a:gd name="connsiteY2" fmla="*/ 877762 h 877762"/>
                <a:gd name="connsiteX3" fmla="*/ 0 w 1141417"/>
                <a:gd name="connsiteY3" fmla="*/ 877762 h 877762"/>
                <a:gd name="connsiteX0" fmla="*/ 0 w 1833567"/>
                <a:gd name="connsiteY0" fmla="*/ 877762 h 877762"/>
                <a:gd name="connsiteX1" fmla="*/ 570709 w 1833567"/>
                <a:gd name="connsiteY1" fmla="*/ 0 h 877762"/>
                <a:gd name="connsiteX2" fmla="*/ 1833567 w 1833567"/>
                <a:gd name="connsiteY2" fmla="*/ 433262 h 877762"/>
                <a:gd name="connsiteX3" fmla="*/ 0 w 1833567"/>
                <a:gd name="connsiteY3" fmla="*/ 877762 h 877762"/>
                <a:gd name="connsiteX0" fmla="*/ 0 w 1268417"/>
                <a:gd name="connsiteY0" fmla="*/ 426912 h 433262"/>
                <a:gd name="connsiteX1" fmla="*/ 5559 w 1268417"/>
                <a:gd name="connsiteY1" fmla="*/ 0 h 433262"/>
                <a:gd name="connsiteX2" fmla="*/ 1268417 w 1268417"/>
                <a:gd name="connsiteY2" fmla="*/ 433262 h 433262"/>
                <a:gd name="connsiteX3" fmla="*/ 0 w 1268417"/>
                <a:gd name="connsiteY3" fmla="*/ 426912 h 433262"/>
                <a:gd name="connsiteX0" fmla="*/ 0 w 1474792"/>
                <a:gd name="connsiteY0" fmla="*/ 557087 h 557087"/>
                <a:gd name="connsiteX1" fmla="*/ 211934 w 1474792"/>
                <a:gd name="connsiteY1" fmla="*/ 0 h 557087"/>
                <a:gd name="connsiteX2" fmla="*/ 1474792 w 1474792"/>
                <a:gd name="connsiteY2" fmla="*/ 433262 h 557087"/>
                <a:gd name="connsiteX3" fmla="*/ 0 w 1474792"/>
                <a:gd name="connsiteY3" fmla="*/ 557087 h 55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792" h="557087">
                  <a:moveTo>
                    <a:pt x="0" y="557087"/>
                  </a:moveTo>
                  <a:lnTo>
                    <a:pt x="211934" y="0"/>
                  </a:lnTo>
                  <a:lnTo>
                    <a:pt x="1474792" y="433262"/>
                  </a:lnTo>
                  <a:lnTo>
                    <a:pt x="0" y="55708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E4E6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58"/>
            <p:cNvSpPr/>
            <p:nvPr/>
          </p:nvSpPr>
          <p:spPr>
            <a:xfrm>
              <a:off x="10914029" y="4654507"/>
              <a:ext cx="1245394" cy="641273"/>
            </a:xfrm>
            <a:custGeom>
              <a:avLst/>
              <a:gdLst>
                <a:gd name="connsiteX0" fmla="*/ 0 w 628650"/>
                <a:gd name="connsiteY0" fmla="*/ 215029 h 215029"/>
                <a:gd name="connsiteX1" fmla="*/ 314325 w 628650"/>
                <a:gd name="connsiteY1" fmla="*/ 0 h 215029"/>
                <a:gd name="connsiteX2" fmla="*/ 628650 w 628650"/>
                <a:gd name="connsiteY2" fmla="*/ 215029 h 215029"/>
                <a:gd name="connsiteX3" fmla="*/ 0 w 628650"/>
                <a:gd name="connsiteY3" fmla="*/ 215029 h 215029"/>
                <a:gd name="connsiteX0" fmla="*/ 14287 w 642937"/>
                <a:gd name="connsiteY0" fmla="*/ 186454 h 186454"/>
                <a:gd name="connsiteX1" fmla="*/ 0 w 642937"/>
                <a:gd name="connsiteY1" fmla="*/ 0 h 186454"/>
                <a:gd name="connsiteX2" fmla="*/ 642937 w 642937"/>
                <a:gd name="connsiteY2" fmla="*/ 186454 h 186454"/>
                <a:gd name="connsiteX3" fmla="*/ 14287 w 642937"/>
                <a:gd name="connsiteY3" fmla="*/ 186454 h 186454"/>
                <a:gd name="connsiteX0" fmla="*/ 14287 w 995362"/>
                <a:gd name="connsiteY0" fmla="*/ 186454 h 641273"/>
                <a:gd name="connsiteX1" fmla="*/ 0 w 995362"/>
                <a:gd name="connsiteY1" fmla="*/ 0 h 641273"/>
                <a:gd name="connsiteX2" fmla="*/ 995362 w 995362"/>
                <a:gd name="connsiteY2" fmla="*/ 641273 h 641273"/>
                <a:gd name="connsiteX3" fmla="*/ 14287 w 995362"/>
                <a:gd name="connsiteY3" fmla="*/ 186454 h 641273"/>
                <a:gd name="connsiteX0" fmla="*/ 0 w 1245394"/>
                <a:gd name="connsiteY0" fmla="*/ 203123 h 641273"/>
                <a:gd name="connsiteX1" fmla="*/ 250032 w 1245394"/>
                <a:gd name="connsiteY1" fmla="*/ 0 h 641273"/>
                <a:gd name="connsiteX2" fmla="*/ 1245394 w 1245394"/>
                <a:gd name="connsiteY2" fmla="*/ 641273 h 641273"/>
                <a:gd name="connsiteX3" fmla="*/ 0 w 1245394"/>
                <a:gd name="connsiteY3" fmla="*/ 203123 h 6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5394" h="641273">
                  <a:moveTo>
                    <a:pt x="0" y="203123"/>
                  </a:moveTo>
                  <a:lnTo>
                    <a:pt x="250032" y="0"/>
                  </a:lnTo>
                  <a:lnTo>
                    <a:pt x="1245394" y="641273"/>
                  </a:lnTo>
                  <a:lnTo>
                    <a:pt x="0" y="203123"/>
                  </a:lnTo>
                  <a:close/>
                </a:path>
              </a:pathLst>
            </a:custGeom>
            <a:solidFill>
              <a:srgbClr val="F2F2F2"/>
            </a:solidFill>
            <a:ln w="6350">
              <a:solidFill>
                <a:srgbClr val="E3E5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34"/>
            <p:cNvSpPr/>
            <p:nvPr/>
          </p:nvSpPr>
          <p:spPr>
            <a:xfrm rot="7233140">
              <a:off x="9433484" y="4630457"/>
              <a:ext cx="1793112" cy="804826"/>
            </a:xfrm>
            <a:custGeom>
              <a:avLst/>
              <a:gdLst>
                <a:gd name="connsiteX0" fmla="*/ 0 w 1634073"/>
                <a:gd name="connsiteY0" fmla="*/ 702844 h 702844"/>
                <a:gd name="connsiteX1" fmla="*/ 412538 w 1634073"/>
                <a:gd name="connsiteY1" fmla="*/ 0 h 702844"/>
                <a:gd name="connsiteX2" fmla="*/ 1634073 w 1634073"/>
                <a:gd name="connsiteY2" fmla="*/ 702844 h 702844"/>
                <a:gd name="connsiteX3" fmla="*/ 0 w 1634073"/>
                <a:gd name="connsiteY3" fmla="*/ 702844 h 702844"/>
                <a:gd name="connsiteX0" fmla="*/ 0 w 1767688"/>
                <a:gd name="connsiteY0" fmla="*/ 807522 h 807522"/>
                <a:gd name="connsiteX1" fmla="*/ 546153 w 1767688"/>
                <a:gd name="connsiteY1" fmla="*/ 0 h 807522"/>
                <a:gd name="connsiteX2" fmla="*/ 1767688 w 1767688"/>
                <a:gd name="connsiteY2" fmla="*/ 702844 h 807522"/>
                <a:gd name="connsiteX3" fmla="*/ 0 w 1767688"/>
                <a:gd name="connsiteY3" fmla="*/ 807522 h 807522"/>
                <a:gd name="connsiteX0" fmla="*/ 0 w 1793112"/>
                <a:gd name="connsiteY0" fmla="*/ 807522 h 807522"/>
                <a:gd name="connsiteX1" fmla="*/ 546153 w 1793112"/>
                <a:gd name="connsiteY1" fmla="*/ 0 h 807522"/>
                <a:gd name="connsiteX2" fmla="*/ 1793112 w 1793112"/>
                <a:gd name="connsiteY2" fmla="*/ 802128 h 807522"/>
                <a:gd name="connsiteX3" fmla="*/ 0 w 1793112"/>
                <a:gd name="connsiteY3" fmla="*/ 807522 h 807522"/>
                <a:gd name="connsiteX0" fmla="*/ 0 w 1793112"/>
                <a:gd name="connsiteY0" fmla="*/ 804826 h 804826"/>
                <a:gd name="connsiteX1" fmla="*/ 466633 w 1793112"/>
                <a:gd name="connsiteY1" fmla="*/ 0 h 804826"/>
                <a:gd name="connsiteX2" fmla="*/ 1793112 w 1793112"/>
                <a:gd name="connsiteY2" fmla="*/ 799432 h 804826"/>
                <a:gd name="connsiteX3" fmla="*/ 0 w 1793112"/>
                <a:gd name="connsiteY3" fmla="*/ 804826 h 8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3112" h="804826">
                  <a:moveTo>
                    <a:pt x="0" y="804826"/>
                  </a:moveTo>
                  <a:lnTo>
                    <a:pt x="466633" y="0"/>
                  </a:lnTo>
                  <a:lnTo>
                    <a:pt x="1793112" y="799432"/>
                  </a:lnTo>
                  <a:lnTo>
                    <a:pt x="0" y="80482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9164637" y="4361031"/>
              <a:ext cx="45719" cy="45719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连接符 23"/>
            <p:cNvCxnSpPr>
              <a:stCxn id="23" idx="7"/>
            </p:cNvCxnSpPr>
            <p:nvPr/>
          </p:nvCxnSpPr>
          <p:spPr>
            <a:xfrm flipV="1">
              <a:off x="9203661" y="4056233"/>
              <a:ext cx="1232563" cy="311493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10415745" y="4038135"/>
              <a:ext cx="45719" cy="45719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/>
            <p:cNvCxnSpPr/>
            <p:nvPr/>
          </p:nvCxnSpPr>
          <p:spPr>
            <a:xfrm flipV="1">
              <a:off x="9539286" y="4074330"/>
              <a:ext cx="889220" cy="1524954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>
              <a:stCxn id="39" idx="1"/>
            </p:cNvCxnSpPr>
            <p:nvPr/>
          </p:nvCxnSpPr>
          <p:spPr>
            <a:xfrm flipH="1" flipV="1">
              <a:off x="9187496" y="4406750"/>
              <a:ext cx="330288" cy="1187970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 flipV="1">
              <a:off x="9210357" y="4383891"/>
              <a:ext cx="1692139" cy="475776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34" idx="1"/>
              <a:endCxn id="25" idx="5"/>
            </p:cNvCxnSpPr>
            <p:nvPr/>
          </p:nvCxnSpPr>
          <p:spPr>
            <a:xfrm flipH="1" flipV="1">
              <a:off x="10454769" y="4077159"/>
              <a:ext cx="430205" cy="766345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39" idx="7"/>
              <a:endCxn id="34" idx="3"/>
            </p:cNvCxnSpPr>
            <p:nvPr/>
          </p:nvCxnSpPr>
          <p:spPr>
            <a:xfrm flipV="1">
              <a:off x="9550113" y="4875833"/>
              <a:ext cx="1334861" cy="718887"/>
            </a:xfrm>
            <a:prstGeom prst="line">
              <a:avLst/>
            </a:prstGeom>
            <a:ln w="6350">
              <a:solidFill>
                <a:srgbClr val="C7CB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10671972" y="5407353"/>
              <a:ext cx="36000" cy="36000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11148994" y="4643238"/>
              <a:ext cx="28800" cy="28800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10878279" y="4836809"/>
              <a:ext cx="45719" cy="45719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等腰三角形 1"/>
            <p:cNvSpPr/>
            <p:nvPr/>
          </p:nvSpPr>
          <p:spPr>
            <a:xfrm>
              <a:off x="9519057" y="5605893"/>
              <a:ext cx="560392" cy="1135731"/>
            </a:xfrm>
            <a:custGeom>
              <a:avLst/>
              <a:gdLst>
                <a:gd name="connsiteX0" fmla="*/ 0 w 1141417"/>
                <a:gd name="connsiteY0" fmla="*/ 877762 h 877762"/>
                <a:gd name="connsiteX1" fmla="*/ 570709 w 1141417"/>
                <a:gd name="connsiteY1" fmla="*/ 0 h 877762"/>
                <a:gd name="connsiteX2" fmla="*/ 1141417 w 1141417"/>
                <a:gd name="connsiteY2" fmla="*/ 877762 h 877762"/>
                <a:gd name="connsiteX3" fmla="*/ 0 w 1141417"/>
                <a:gd name="connsiteY3" fmla="*/ 877762 h 877762"/>
                <a:gd name="connsiteX0" fmla="*/ 0 w 1833567"/>
                <a:gd name="connsiteY0" fmla="*/ 877762 h 877762"/>
                <a:gd name="connsiteX1" fmla="*/ 570709 w 1833567"/>
                <a:gd name="connsiteY1" fmla="*/ 0 h 877762"/>
                <a:gd name="connsiteX2" fmla="*/ 1833567 w 1833567"/>
                <a:gd name="connsiteY2" fmla="*/ 433262 h 877762"/>
                <a:gd name="connsiteX3" fmla="*/ 0 w 1833567"/>
                <a:gd name="connsiteY3" fmla="*/ 877762 h 877762"/>
                <a:gd name="connsiteX0" fmla="*/ 0 w 1268417"/>
                <a:gd name="connsiteY0" fmla="*/ 426912 h 433262"/>
                <a:gd name="connsiteX1" fmla="*/ 5559 w 1268417"/>
                <a:gd name="connsiteY1" fmla="*/ 0 h 433262"/>
                <a:gd name="connsiteX2" fmla="*/ 1268417 w 1268417"/>
                <a:gd name="connsiteY2" fmla="*/ 433262 h 433262"/>
                <a:gd name="connsiteX3" fmla="*/ 0 w 1268417"/>
                <a:gd name="connsiteY3" fmla="*/ 426912 h 433262"/>
                <a:gd name="connsiteX0" fmla="*/ 0 w 1474792"/>
                <a:gd name="connsiteY0" fmla="*/ 557087 h 557087"/>
                <a:gd name="connsiteX1" fmla="*/ 211934 w 1474792"/>
                <a:gd name="connsiteY1" fmla="*/ 0 h 557087"/>
                <a:gd name="connsiteX2" fmla="*/ 1474792 w 1474792"/>
                <a:gd name="connsiteY2" fmla="*/ 433262 h 557087"/>
                <a:gd name="connsiteX3" fmla="*/ 0 w 1474792"/>
                <a:gd name="connsiteY3" fmla="*/ 557087 h 557087"/>
                <a:gd name="connsiteX0" fmla="*/ 0 w 579442"/>
                <a:gd name="connsiteY0" fmla="*/ 557087 h 557087"/>
                <a:gd name="connsiteX1" fmla="*/ 211934 w 579442"/>
                <a:gd name="connsiteY1" fmla="*/ 0 h 557087"/>
                <a:gd name="connsiteX2" fmla="*/ 579442 w 579442"/>
                <a:gd name="connsiteY2" fmla="*/ 273719 h 557087"/>
                <a:gd name="connsiteX3" fmla="*/ 0 w 579442"/>
                <a:gd name="connsiteY3" fmla="*/ 557087 h 557087"/>
                <a:gd name="connsiteX0" fmla="*/ 0 w 758036"/>
                <a:gd name="connsiteY0" fmla="*/ 557087 h 557087"/>
                <a:gd name="connsiteX1" fmla="*/ 211934 w 758036"/>
                <a:gd name="connsiteY1" fmla="*/ 0 h 557087"/>
                <a:gd name="connsiteX2" fmla="*/ 758036 w 758036"/>
                <a:gd name="connsiteY2" fmla="*/ 164181 h 557087"/>
                <a:gd name="connsiteX3" fmla="*/ 0 w 758036"/>
                <a:gd name="connsiteY3" fmla="*/ 557087 h 557087"/>
                <a:gd name="connsiteX0" fmla="*/ 0 w 569917"/>
                <a:gd name="connsiteY0" fmla="*/ 1145256 h 1145256"/>
                <a:gd name="connsiteX1" fmla="*/ 23815 w 569917"/>
                <a:gd name="connsiteY1" fmla="*/ 0 h 1145256"/>
                <a:gd name="connsiteX2" fmla="*/ 569917 w 569917"/>
                <a:gd name="connsiteY2" fmla="*/ 164181 h 1145256"/>
                <a:gd name="connsiteX3" fmla="*/ 0 w 569917"/>
                <a:gd name="connsiteY3" fmla="*/ 1145256 h 1145256"/>
                <a:gd name="connsiteX0" fmla="*/ 0 w 560392"/>
                <a:gd name="connsiteY0" fmla="*/ 1135731 h 1135731"/>
                <a:gd name="connsiteX1" fmla="*/ 14290 w 560392"/>
                <a:gd name="connsiteY1" fmla="*/ 0 h 1135731"/>
                <a:gd name="connsiteX2" fmla="*/ 560392 w 560392"/>
                <a:gd name="connsiteY2" fmla="*/ 164181 h 1135731"/>
                <a:gd name="connsiteX3" fmla="*/ 0 w 560392"/>
                <a:gd name="connsiteY3" fmla="*/ 1135731 h 113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392" h="1135731">
                  <a:moveTo>
                    <a:pt x="0" y="1135731"/>
                  </a:moveTo>
                  <a:lnTo>
                    <a:pt x="14290" y="0"/>
                  </a:lnTo>
                  <a:lnTo>
                    <a:pt x="560392" y="164181"/>
                  </a:lnTo>
                  <a:lnTo>
                    <a:pt x="0" y="113573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rgbClr val="E4E6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9504893" y="6725373"/>
              <a:ext cx="45719" cy="45719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58"/>
            <p:cNvSpPr/>
            <p:nvPr/>
          </p:nvSpPr>
          <p:spPr>
            <a:xfrm>
              <a:off x="9538637" y="5429148"/>
              <a:ext cx="1147764" cy="348379"/>
            </a:xfrm>
            <a:custGeom>
              <a:avLst/>
              <a:gdLst>
                <a:gd name="connsiteX0" fmla="*/ 0 w 628650"/>
                <a:gd name="connsiteY0" fmla="*/ 215029 h 215029"/>
                <a:gd name="connsiteX1" fmla="*/ 314325 w 628650"/>
                <a:gd name="connsiteY1" fmla="*/ 0 h 215029"/>
                <a:gd name="connsiteX2" fmla="*/ 628650 w 628650"/>
                <a:gd name="connsiteY2" fmla="*/ 215029 h 215029"/>
                <a:gd name="connsiteX3" fmla="*/ 0 w 628650"/>
                <a:gd name="connsiteY3" fmla="*/ 215029 h 215029"/>
                <a:gd name="connsiteX0" fmla="*/ 14287 w 642937"/>
                <a:gd name="connsiteY0" fmla="*/ 186454 h 186454"/>
                <a:gd name="connsiteX1" fmla="*/ 0 w 642937"/>
                <a:gd name="connsiteY1" fmla="*/ 0 h 186454"/>
                <a:gd name="connsiteX2" fmla="*/ 642937 w 642937"/>
                <a:gd name="connsiteY2" fmla="*/ 186454 h 186454"/>
                <a:gd name="connsiteX3" fmla="*/ 14287 w 642937"/>
                <a:gd name="connsiteY3" fmla="*/ 186454 h 186454"/>
                <a:gd name="connsiteX0" fmla="*/ 14287 w 995362"/>
                <a:gd name="connsiteY0" fmla="*/ 186454 h 641273"/>
                <a:gd name="connsiteX1" fmla="*/ 0 w 995362"/>
                <a:gd name="connsiteY1" fmla="*/ 0 h 641273"/>
                <a:gd name="connsiteX2" fmla="*/ 995362 w 995362"/>
                <a:gd name="connsiteY2" fmla="*/ 641273 h 641273"/>
                <a:gd name="connsiteX3" fmla="*/ 14287 w 995362"/>
                <a:gd name="connsiteY3" fmla="*/ 186454 h 641273"/>
                <a:gd name="connsiteX0" fmla="*/ 0 w 1245394"/>
                <a:gd name="connsiteY0" fmla="*/ 203123 h 641273"/>
                <a:gd name="connsiteX1" fmla="*/ 250032 w 1245394"/>
                <a:gd name="connsiteY1" fmla="*/ 0 h 641273"/>
                <a:gd name="connsiteX2" fmla="*/ 1245394 w 1245394"/>
                <a:gd name="connsiteY2" fmla="*/ 641273 h 641273"/>
                <a:gd name="connsiteX3" fmla="*/ 0 w 1245394"/>
                <a:gd name="connsiteY3" fmla="*/ 203123 h 641273"/>
                <a:gd name="connsiteX0" fmla="*/ 0 w 1774032"/>
                <a:gd name="connsiteY0" fmla="*/ 112635 h 641273"/>
                <a:gd name="connsiteX1" fmla="*/ 778670 w 1774032"/>
                <a:gd name="connsiteY1" fmla="*/ 0 h 641273"/>
                <a:gd name="connsiteX2" fmla="*/ 1774032 w 1774032"/>
                <a:gd name="connsiteY2" fmla="*/ 641273 h 641273"/>
                <a:gd name="connsiteX3" fmla="*/ 0 w 1774032"/>
                <a:gd name="connsiteY3" fmla="*/ 112635 h 641273"/>
                <a:gd name="connsiteX0" fmla="*/ 0 w 1774032"/>
                <a:gd name="connsiteY0" fmla="*/ 181691 h 710329"/>
                <a:gd name="connsiteX1" fmla="*/ 1147764 w 1774032"/>
                <a:gd name="connsiteY1" fmla="*/ 0 h 710329"/>
                <a:gd name="connsiteX2" fmla="*/ 1774032 w 1774032"/>
                <a:gd name="connsiteY2" fmla="*/ 710329 h 710329"/>
                <a:gd name="connsiteX3" fmla="*/ 0 w 1774032"/>
                <a:gd name="connsiteY3" fmla="*/ 181691 h 710329"/>
                <a:gd name="connsiteX0" fmla="*/ 0 w 1147764"/>
                <a:gd name="connsiteY0" fmla="*/ 181691 h 348379"/>
                <a:gd name="connsiteX1" fmla="*/ 1147764 w 1147764"/>
                <a:gd name="connsiteY1" fmla="*/ 0 h 348379"/>
                <a:gd name="connsiteX2" fmla="*/ 547688 w 1147764"/>
                <a:gd name="connsiteY2" fmla="*/ 348379 h 348379"/>
                <a:gd name="connsiteX3" fmla="*/ 0 w 1147764"/>
                <a:gd name="connsiteY3" fmla="*/ 181691 h 34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764" h="348379">
                  <a:moveTo>
                    <a:pt x="0" y="181691"/>
                  </a:moveTo>
                  <a:lnTo>
                    <a:pt x="1147764" y="0"/>
                  </a:lnTo>
                  <a:lnTo>
                    <a:pt x="547688" y="348379"/>
                  </a:lnTo>
                  <a:lnTo>
                    <a:pt x="0" y="181691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E3E5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511089" y="5588025"/>
              <a:ext cx="45719" cy="45719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0056426" y="5764191"/>
              <a:ext cx="36000" cy="36000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2163200" y="5284321"/>
              <a:ext cx="28800" cy="28800"/>
            </a:xfrm>
            <a:prstGeom prst="ellipse">
              <a:avLst/>
            </a:prstGeom>
            <a:solidFill>
              <a:srgbClr val="C7CB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0" y="6433143"/>
            <a:ext cx="121920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416441" y="6252143"/>
            <a:ext cx="279608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dist"/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中国科学院近代物理研究所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879220" y="2697286"/>
            <a:ext cx="2433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</a:rPr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7516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图片 1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971365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648970" y="46180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背景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48970" y="1037411"/>
            <a:ext cx="1418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Background</a:t>
            </a:r>
            <a:endParaRPr lang="zh-CN" altLang="en-US" sz="2000" dirty="0"/>
          </a:p>
        </p:txBody>
      </p:sp>
      <p:cxnSp>
        <p:nvCxnSpPr>
          <p:cNvPr id="25" name="直接连接符 24"/>
          <p:cNvCxnSpPr/>
          <p:nvPr/>
        </p:nvCxnSpPr>
        <p:spPr>
          <a:xfrm>
            <a:off x="710406" y="959329"/>
            <a:ext cx="23971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499629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兰州重离子加速器冷却储存环（</a:t>
            </a:r>
            <a:r>
              <a:rPr lang="en-US" altLang="zh-CN" sz="1800" dirty="0">
                <a:latin typeface="Times New Roman" panose="02020603050405020304" pitchFamily="18" charset="0"/>
              </a:rPr>
              <a:t>HIRFL-CSR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，简称</a:t>
            </a:r>
            <a:r>
              <a:rPr lang="en-US" altLang="zh-CN" sz="1800" dirty="0">
                <a:latin typeface="Times New Roman" panose="02020603050405020304" pitchFamily="18" charset="0"/>
              </a:rPr>
              <a:t>CSR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dirty="0"/>
              <a:t>2007</a:t>
            </a:r>
            <a:r>
              <a:rPr lang="zh-CN" altLang="en-US" sz="1800" dirty="0"/>
              <a:t>年建成并投入运行，</a:t>
            </a:r>
            <a:r>
              <a:rPr lang="en-US" altLang="zh-CN" sz="1800" dirty="0"/>
              <a:t>2008</a:t>
            </a:r>
            <a:r>
              <a:rPr lang="zh-CN" altLang="en-US" sz="1800" dirty="0"/>
              <a:t>年</a:t>
            </a:r>
            <a:r>
              <a:rPr lang="en-US" altLang="zh-CN" sz="1800" dirty="0"/>
              <a:t>7</a:t>
            </a:r>
            <a:r>
              <a:rPr lang="zh-CN" altLang="en-US" sz="1800" dirty="0"/>
              <a:t>月通过国家验收。</a:t>
            </a:r>
            <a:endParaRPr lang="en-US" altLang="zh-CN"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1800" dirty="0"/>
              <a:t>CSR</a:t>
            </a:r>
            <a:r>
              <a:rPr lang="zh-CN" altLang="en-US" sz="1800" dirty="0"/>
              <a:t>数据库基于</a:t>
            </a:r>
            <a:r>
              <a:rPr lang="en-US" altLang="zh-CN" sz="1800" dirty="0"/>
              <a:t>Oracle</a:t>
            </a:r>
            <a:r>
              <a:rPr lang="zh-CN" altLang="en-US" sz="1800" dirty="0"/>
              <a:t>，于</a:t>
            </a:r>
            <a:r>
              <a:rPr lang="en-US" altLang="zh-CN" sz="1800" dirty="0"/>
              <a:t>2003</a:t>
            </a:r>
            <a:r>
              <a:rPr lang="zh-CN" altLang="en-US" sz="1800" dirty="0"/>
              <a:t>年</a:t>
            </a:r>
            <a:r>
              <a:rPr lang="zh-CN" altLang="en-US" sz="1800" dirty="0" smtClean="0"/>
              <a:t>建设，建设最初使用</a:t>
            </a:r>
            <a:r>
              <a:rPr lang="en-US" altLang="zh-CN" sz="1800" dirty="0" smtClean="0"/>
              <a:t>Oracle 8i</a:t>
            </a:r>
            <a:r>
              <a:rPr lang="zh-CN" altLang="en-US" sz="1800" dirty="0" smtClean="0"/>
              <a:t>，后来逐渐升级，目前为</a:t>
            </a:r>
            <a:r>
              <a:rPr lang="en-US" altLang="zh-CN" sz="1800" dirty="0" smtClean="0"/>
              <a:t>Oracle 11g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该数据库包括</a:t>
            </a:r>
            <a:r>
              <a:rPr lang="zh-CN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磁铁、电源、</a:t>
            </a:r>
            <a:r>
              <a:rPr lang="zh-CN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真空、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束</a:t>
            </a:r>
            <a:r>
              <a:rPr lang="zh-CN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诊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等子系统的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静态信息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控制信息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历史信息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故障日志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目前正在增加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加速器数据信息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静态信息，控制信息，历史信息，故障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日志等，为加速器的运行提供数据基础和保障。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3463097" y="4442270"/>
            <a:ext cx="2413794" cy="1343025"/>
            <a:chOff x="913606" y="2466975"/>
            <a:chExt cx="2413794" cy="1343025"/>
          </a:xfrm>
        </p:grpSpPr>
        <p:sp>
          <p:nvSpPr>
            <p:cNvPr id="16" name="矩形 15"/>
            <p:cNvSpPr/>
            <p:nvPr/>
          </p:nvSpPr>
          <p:spPr>
            <a:xfrm>
              <a:off x="913606" y="2466975"/>
              <a:ext cx="2413794" cy="1343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" dist="12700" dir="2700000" algn="tl" rotWithShape="0">
                <a:schemeClr val="bg1">
                  <a:lumMod val="8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455" y="2604710"/>
              <a:ext cx="762000" cy="762000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913606" y="3425256"/>
              <a:ext cx="1068247" cy="3270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控制</a:t>
              </a:r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参数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2033165" y="2645618"/>
              <a:ext cx="0" cy="106193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2084478" y="2572139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电压</a:t>
              </a: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系数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转换系数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速率参数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模式</a:t>
              </a:r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104567" y="4442269"/>
            <a:ext cx="2413794" cy="1343025"/>
            <a:chOff x="913606" y="3977461"/>
            <a:chExt cx="2413794" cy="1343025"/>
          </a:xfrm>
        </p:grpSpPr>
        <p:sp>
          <p:nvSpPr>
            <p:cNvPr id="26" name="矩形 25"/>
            <p:cNvSpPr/>
            <p:nvPr/>
          </p:nvSpPr>
          <p:spPr>
            <a:xfrm>
              <a:off x="913606" y="3977461"/>
              <a:ext cx="2413794" cy="1343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" dist="12700" dir="2700000" algn="tl" rotWithShape="0">
                <a:schemeClr val="bg1">
                  <a:lumMod val="8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815" y="4179887"/>
              <a:ext cx="762000" cy="762000"/>
            </a:xfrm>
            <a:prstGeom prst="rect">
              <a:avLst/>
            </a:prstGeom>
          </p:spPr>
        </p:pic>
        <p:sp>
          <p:nvSpPr>
            <p:cNvPr id="28" name="矩形 27"/>
            <p:cNvSpPr/>
            <p:nvPr/>
          </p:nvSpPr>
          <p:spPr>
            <a:xfrm>
              <a:off x="929236" y="4901995"/>
              <a:ext cx="104257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历史数据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2023121" y="4122357"/>
              <a:ext cx="0" cy="106193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2074434" y="4048878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操作历史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报警历史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快照历史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03250" y="4451098"/>
            <a:ext cx="2606742" cy="1343025"/>
            <a:chOff x="5953058" y="3977459"/>
            <a:chExt cx="2606742" cy="1343025"/>
          </a:xfrm>
        </p:grpSpPr>
        <p:grpSp>
          <p:nvGrpSpPr>
            <p:cNvPr id="32" name="组合 31"/>
            <p:cNvGrpSpPr/>
            <p:nvPr/>
          </p:nvGrpSpPr>
          <p:grpSpPr>
            <a:xfrm>
              <a:off x="6146006" y="3977459"/>
              <a:ext cx="2413794" cy="1343025"/>
              <a:chOff x="6146006" y="3977459"/>
              <a:chExt cx="2413794" cy="134302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6146006" y="3977459"/>
                <a:ext cx="2413794" cy="1343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" dist="12700" dir="2700000" algn="tl" rotWithShape="0">
                  <a:schemeClr val="bg1">
                    <a:lumMod val="8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5567" y="4152492"/>
                <a:ext cx="762000" cy="762000"/>
              </a:xfrm>
              <a:prstGeom prst="rect">
                <a:avLst/>
              </a:prstGeom>
            </p:spPr>
          </p:pic>
          <p:cxnSp>
            <p:nvCxnSpPr>
              <p:cNvPr id="36" name="直接连接符 35"/>
              <p:cNvCxnSpPr/>
              <p:nvPr/>
            </p:nvCxnSpPr>
            <p:spPr>
              <a:xfrm>
                <a:off x="7256748" y="4113459"/>
                <a:ext cx="0" cy="1061934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文本框 36"/>
              <p:cNvSpPr txBox="1"/>
              <p:nvPr/>
            </p:nvSpPr>
            <p:spPr>
              <a:xfrm>
                <a:off x="7308061" y="4039980"/>
                <a:ext cx="80021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设备名称</a:t>
                </a:r>
                <a:endPara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设备位置</a:t>
                </a:r>
                <a:endPara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网络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地址</a:t>
                </a:r>
                <a:endPara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负责人</a:t>
                </a:r>
                <a:r>
                  <a:rPr lang="en-US" altLang="zh-CN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…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5953058" y="4893097"/>
              <a:ext cx="1474060" cy="3270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基本信息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569673" y="4404738"/>
            <a:ext cx="2591043" cy="1343025"/>
            <a:chOff x="3352557" y="3977460"/>
            <a:chExt cx="2591043" cy="1343025"/>
          </a:xfrm>
        </p:grpSpPr>
        <p:grpSp>
          <p:nvGrpSpPr>
            <p:cNvPr id="39" name="组合 38"/>
            <p:cNvGrpSpPr/>
            <p:nvPr/>
          </p:nvGrpSpPr>
          <p:grpSpPr>
            <a:xfrm>
              <a:off x="3529806" y="3977460"/>
              <a:ext cx="2413794" cy="1343025"/>
              <a:chOff x="3529806" y="3977460"/>
              <a:chExt cx="2413794" cy="134302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529806" y="3977460"/>
                <a:ext cx="2413794" cy="1343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" dist="12700" dir="2700000" algn="tl" rotWithShape="0">
                  <a:schemeClr val="bg1">
                    <a:lumMod val="8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pic>
            <p:nvPicPr>
              <p:cNvPr id="42" name="图片 4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493" y="4152492"/>
                <a:ext cx="762000" cy="762000"/>
              </a:xfrm>
              <a:prstGeom prst="rect">
                <a:avLst/>
              </a:prstGeom>
            </p:spPr>
          </p:pic>
          <p:cxnSp>
            <p:nvCxnSpPr>
              <p:cNvPr id="43" name="直接连接符 42"/>
              <p:cNvCxnSpPr/>
              <p:nvPr/>
            </p:nvCxnSpPr>
            <p:spPr>
              <a:xfrm>
                <a:off x="4656247" y="4131880"/>
                <a:ext cx="0" cy="1061934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文本框 119"/>
              <p:cNvSpPr txBox="1"/>
              <p:nvPr/>
            </p:nvSpPr>
            <p:spPr>
              <a:xfrm>
                <a:off x="4707560" y="4058401"/>
                <a:ext cx="80021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操作日志</a:t>
                </a:r>
                <a:endPara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故障日志</a:t>
                </a:r>
                <a:endPara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200" dirty="0" smtClean="0">
                    <a:solidFill>
                      <a:schemeClr val="bg1">
                        <a:lumMod val="5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…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40" name="矩形 39"/>
            <p:cNvSpPr/>
            <p:nvPr/>
          </p:nvSpPr>
          <p:spPr>
            <a:xfrm>
              <a:off x="3352557" y="4911518"/>
              <a:ext cx="1474060" cy="32701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日志故障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7884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dirty="0"/>
              <a:t>加速器运行所需的曲线数据，也就是波形</a:t>
            </a:r>
            <a:r>
              <a:rPr lang="zh-CN" altLang="zh-CN" dirty="0" smtClean="0"/>
              <a:t>数据</a:t>
            </a:r>
            <a:r>
              <a:rPr lang="zh-CN" altLang="en-US" dirty="0" smtClean="0"/>
              <a:t>，</a:t>
            </a:r>
            <a:r>
              <a:rPr lang="zh-CN" altLang="zh-CN" dirty="0" smtClean="0"/>
              <a:t>以</a:t>
            </a:r>
            <a:r>
              <a:rPr lang="en-US" altLang="zh-CN" dirty="0"/>
              <a:t>BOLB</a:t>
            </a:r>
            <a:r>
              <a:rPr lang="zh-CN" altLang="zh-CN" dirty="0"/>
              <a:t>形式存储在</a:t>
            </a:r>
            <a:r>
              <a:rPr lang="en-US" altLang="zh-CN" dirty="0"/>
              <a:t>Oracle</a:t>
            </a:r>
            <a:r>
              <a:rPr lang="zh-CN" altLang="zh-CN" dirty="0"/>
              <a:t>数据库中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BLOB</a:t>
            </a:r>
            <a:r>
              <a:rPr lang="zh-CN" altLang="zh-CN" dirty="0"/>
              <a:t>（</a:t>
            </a:r>
            <a:r>
              <a:rPr lang="en-US" altLang="zh-CN" dirty="0"/>
              <a:t>Binary Large Object</a:t>
            </a:r>
            <a:r>
              <a:rPr lang="zh-CN" altLang="zh-CN" dirty="0"/>
              <a:t>）是二进制大对象的缩写</a:t>
            </a:r>
            <a:r>
              <a:rPr lang="zh-CN" altLang="zh-CN" dirty="0" smtClean="0"/>
              <a:t>，以</a:t>
            </a:r>
            <a:r>
              <a:rPr lang="zh-CN" altLang="zh-CN" dirty="0"/>
              <a:t>二进制格式存储在数据库中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zh-CN" dirty="0" smtClean="0"/>
              <a:t>目前</a:t>
            </a:r>
            <a:r>
              <a:rPr lang="zh-CN" altLang="zh-CN" dirty="0"/>
              <a:t>，单个波形文件最大</a:t>
            </a:r>
            <a:r>
              <a:rPr lang="en-US" altLang="zh-CN" dirty="0"/>
              <a:t>100KB</a:t>
            </a:r>
            <a:r>
              <a:rPr lang="zh-CN" altLang="zh-CN" dirty="0"/>
              <a:t>，最小</a:t>
            </a:r>
            <a:r>
              <a:rPr lang="en-US" altLang="zh-CN" dirty="0"/>
              <a:t>12KB</a:t>
            </a:r>
            <a:r>
              <a:rPr lang="zh-CN" altLang="zh-CN" dirty="0"/>
              <a:t>。根据具体物理实验的需求，每次使用的波形个数不同。理论设计最大</a:t>
            </a:r>
            <a:r>
              <a:rPr lang="en-US" altLang="zh-CN" dirty="0"/>
              <a:t>255</a:t>
            </a:r>
            <a:r>
              <a:rPr lang="zh-CN" altLang="zh-CN" dirty="0"/>
              <a:t>个波形</a:t>
            </a:r>
            <a:r>
              <a:rPr lang="zh-CN" altLang="zh-CN" dirty="0" smtClean="0"/>
              <a:t>。在</a:t>
            </a:r>
            <a:r>
              <a:rPr lang="zh-CN" altLang="zh-CN" dirty="0"/>
              <a:t>治癌的实验中</a:t>
            </a:r>
            <a:r>
              <a:rPr lang="zh-CN" altLang="zh-CN" dirty="0" smtClean="0"/>
              <a:t>，</a:t>
            </a:r>
            <a:r>
              <a:rPr lang="zh-CN" altLang="en-US" dirty="0" smtClean="0"/>
              <a:t>截止目前</a:t>
            </a:r>
            <a:r>
              <a:rPr lang="zh-CN" altLang="zh-CN" dirty="0" smtClean="0"/>
              <a:t>最多</a:t>
            </a:r>
            <a:r>
              <a:rPr lang="zh-CN" altLang="zh-CN" dirty="0"/>
              <a:t>使用过</a:t>
            </a:r>
            <a:r>
              <a:rPr lang="en-US" altLang="zh-CN" dirty="0"/>
              <a:t>160</a:t>
            </a:r>
            <a:r>
              <a:rPr lang="zh-CN" altLang="zh-CN" dirty="0"/>
              <a:t>多个波形，波形文件大于</a:t>
            </a:r>
            <a:r>
              <a:rPr lang="en-US" altLang="zh-CN" dirty="0"/>
              <a:t>2M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48970" y="461804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波形 数据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8970" y="1037411"/>
            <a:ext cx="1248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/>
              <a:t>WaveData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67" y="3995341"/>
            <a:ext cx="3073400" cy="253180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477" y="3988999"/>
            <a:ext cx="3107266" cy="253814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53" y="3969434"/>
            <a:ext cx="3123169" cy="255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710406" y="1551462"/>
            <a:ext cx="5932205" cy="471217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 smtClean="0"/>
              <a:t>局限性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调束时，由物理人员操作应用界面，根据束流需要，生成波形数据，然后将波形数据写入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数据库。一次操作几十甚至上百条记录，频繁操作。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zh-CN" dirty="0" smtClean="0"/>
              <a:t>实际</a:t>
            </a:r>
            <a:r>
              <a:rPr lang="zh-CN" altLang="zh-CN" dirty="0"/>
              <a:t>应用中</a:t>
            </a:r>
            <a:r>
              <a:rPr lang="zh-CN" altLang="zh-CN" dirty="0" smtClean="0"/>
              <a:t>发现</a:t>
            </a:r>
            <a:r>
              <a:rPr lang="zh-CN" altLang="en-US" dirty="0" smtClean="0"/>
              <a:t>，</a:t>
            </a:r>
            <a:r>
              <a:rPr lang="zh-CN" altLang="zh-CN" dirty="0"/>
              <a:t>如果波形个数增加，波形数据增大的话</a:t>
            </a:r>
            <a:r>
              <a:rPr lang="zh-CN" altLang="zh-CN" dirty="0" smtClean="0"/>
              <a:t>，</a:t>
            </a:r>
            <a:r>
              <a:rPr lang="zh-CN" altLang="en-US" dirty="0" smtClean="0"/>
              <a:t>物理</a:t>
            </a:r>
            <a:r>
              <a:rPr lang="zh-CN" altLang="zh-CN" dirty="0" smtClean="0"/>
              <a:t>工作人员</a:t>
            </a:r>
            <a:r>
              <a:rPr lang="zh-CN" altLang="zh-CN" dirty="0"/>
              <a:t>等待时间比较</a:t>
            </a:r>
            <a:r>
              <a:rPr lang="zh-CN" altLang="zh-CN" dirty="0" smtClean="0"/>
              <a:t>长</a:t>
            </a:r>
            <a:r>
              <a:rPr lang="zh-CN" altLang="en-US" dirty="0" smtClean="0"/>
              <a:t>，</a:t>
            </a:r>
            <a:r>
              <a:rPr lang="zh-CN" altLang="zh-CN" dirty="0" smtClean="0"/>
              <a:t>影响</a:t>
            </a:r>
            <a:r>
              <a:rPr lang="zh-CN" altLang="zh-CN" dirty="0"/>
              <a:t>调束</a:t>
            </a:r>
            <a:r>
              <a:rPr lang="zh-CN" altLang="zh-CN" dirty="0" smtClean="0"/>
              <a:t>效率。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一键保存历史快照时，保存所有波形数据，也是耗时的。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/>
              <a:t>问题的原因</a:t>
            </a:r>
            <a:endParaRPr lang="en-US" altLang="zh-CN" b="1" dirty="0"/>
          </a:p>
          <a:p>
            <a:pPr>
              <a:lnSpc>
                <a:spcPct val="160000"/>
              </a:lnSpc>
            </a:pPr>
            <a:r>
              <a:rPr lang="en-US" altLang="zh-CN" dirty="0" smtClean="0"/>
              <a:t>Oracle</a:t>
            </a:r>
            <a:r>
              <a:rPr lang="zh-CN" altLang="en-US" dirty="0" smtClean="0"/>
              <a:t>的</a:t>
            </a:r>
            <a:r>
              <a:rPr lang="en-US" altLang="zh-CN" dirty="0" smtClean="0"/>
              <a:t>BLOB</a:t>
            </a:r>
            <a:r>
              <a:rPr lang="zh-CN" altLang="en-US" dirty="0" smtClean="0"/>
              <a:t>数据操作耗时。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/>
              <a:t>解决方案</a:t>
            </a:r>
            <a:endParaRPr lang="en-US" altLang="zh-CN" b="1" dirty="0"/>
          </a:p>
          <a:p>
            <a:pPr>
              <a:lnSpc>
                <a:spcPct val="160000"/>
              </a:lnSpc>
            </a:pPr>
            <a:r>
              <a:rPr lang="zh-CN" altLang="en-US" dirty="0" smtClean="0"/>
              <a:t>在保持整个系统框架不变的基础上，</a:t>
            </a:r>
            <a:r>
              <a:rPr lang="zh-CN" altLang="zh-CN" dirty="0" smtClean="0"/>
              <a:t>选择</a:t>
            </a:r>
            <a:r>
              <a:rPr lang="en-US" altLang="zh-CN" dirty="0" err="1"/>
              <a:t>NoSQL</a:t>
            </a:r>
            <a:r>
              <a:rPr lang="zh-CN" altLang="zh-CN" dirty="0"/>
              <a:t>数据库</a:t>
            </a:r>
            <a:r>
              <a:rPr lang="en-US" altLang="zh-CN" dirty="0" err="1"/>
              <a:t>MongoDB</a:t>
            </a:r>
            <a:r>
              <a:rPr lang="zh-CN" altLang="zh-CN" dirty="0"/>
              <a:t>作为新的存储</a:t>
            </a:r>
            <a:r>
              <a:rPr lang="zh-CN" altLang="zh-CN" dirty="0" smtClean="0"/>
              <a:t>数据库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3" name="Picture 3" descr="SE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060" y="2423409"/>
            <a:ext cx="409496" cy="7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SE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997" y="3081436"/>
            <a:ext cx="411691" cy="72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574" y="4921481"/>
            <a:ext cx="685800" cy="4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8" name="Picture 1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478" y="4896725"/>
            <a:ext cx="756157" cy="50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9" name="Picture 1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278" y="4939791"/>
            <a:ext cx="795130" cy="4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cxnSp>
        <p:nvCxnSpPr>
          <p:cNvPr id="10" name="直接箭头连接符 9"/>
          <p:cNvCxnSpPr/>
          <p:nvPr/>
        </p:nvCxnSpPr>
        <p:spPr>
          <a:xfrm flipH="1">
            <a:off x="7740627" y="3374007"/>
            <a:ext cx="892170" cy="0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直接箭头连接符 12"/>
          <p:cNvCxnSpPr>
            <a:stCxn id="5" idx="2"/>
            <a:endCxn id="9" idx="0"/>
          </p:cNvCxnSpPr>
          <p:nvPr/>
        </p:nvCxnSpPr>
        <p:spPr>
          <a:xfrm>
            <a:off x="7572843" y="3810431"/>
            <a:ext cx="0" cy="1129360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直接箭头连接符 13"/>
          <p:cNvCxnSpPr/>
          <p:nvPr/>
        </p:nvCxnSpPr>
        <p:spPr>
          <a:xfrm flipH="1">
            <a:off x="9357183" y="2838094"/>
            <a:ext cx="719299" cy="436328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TextBox 64"/>
          <p:cNvSpPr txBox="1"/>
          <p:nvPr/>
        </p:nvSpPr>
        <p:spPr>
          <a:xfrm>
            <a:off x="8544146" y="294795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中心数据库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" name="TextBox 66"/>
          <p:cNvSpPr txBox="1"/>
          <p:nvPr/>
        </p:nvSpPr>
        <p:spPr>
          <a:xfrm>
            <a:off x="6775168" y="285484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>
                <a:solidFill>
                  <a:sysClr val="windowText" lastClr="000000"/>
                </a:solidFill>
                <a:latin typeface="Calibri"/>
                <a:ea typeface="宋体" panose="02010600030101010101" pitchFamily="2" charset="-122"/>
              </a:rPr>
              <a:t>波形合成应用程序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0" name="TextBox 69"/>
          <p:cNvSpPr txBox="1"/>
          <p:nvPr/>
        </p:nvSpPr>
        <p:spPr>
          <a:xfrm>
            <a:off x="6806272" y="4785590"/>
            <a:ext cx="523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设备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1" name="TextBox 70"/>
          <p:cNvSpPr txBox="1"/>
          <p:nvPr/>
        </p:nvSpPr>
        <p:spPr>
          <a:xfrm>
            <a:off x="8089614" y="4806229"/>
            <a:ext cx="539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设备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2" name="TextBox 71"/>
          <p:cNvSpPr txBox="1"/>
          <p:nvPr/>
        </p:nvSpPr>
        <p:spPr>
          <a:xfrm>
            <a:off x="10646311" y="4746471"/>
            <a:ext cx="552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设备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pic>
        <p:nvPicPr>
          <p:cNvPr id="4" name="Picture 4" descr="FC Stor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522" y="3259963"/>
            <a:ext cx="727661" cy="38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直接箭头连接符 49"/>
          <p:cNvCxnSpPr/>
          <p:nvPr/>
        </p:nvCxnSpPr>
        <p:spPr>
          <a:xfrm flipH="1">
            <a:off x="7740627" y="3553457"/>
            <a:ext cx="892170" cy="0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53" name="直接箭头连接符 52"/>
          <p:cNvCxnSpPr>
            <a:stCxn id="5" idx="2"/>
            <a:endCxn id="8" idx="0"/>
          </p:cNvCxnSpPr>
          <p:nvPr/>
        </p:nvCxnSpPr>
        <p:spPr>
          <a:xfrm>
            <a:off x="7572843" y="3810431"/>
            <a:ext cx="1344714" cy="1086294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6" name="直接箭头连接符 55"/>
          <p:cNvCxnSpPr>
            <a:stCxn id="5" idx="2"/>
            <a:endCxn id="7" idx="0"/>
          </p:cNvCxnSpPr>
          <p:nvPr/>
        </p:nvCxnSpPr>
        <p:spPr>
          <a:xfrm>
            <a:off x="7572843" y="3810431"/>
            <a:ext cx="3109631" cy="1111050"/>
          </a:xfrm>
          <a:prstGeom prst="straightConnector1">
            <a:avLst/>
          </a:prstGeom>
          <a:noFill/>
          <a:ln w="19050" cap="flat" cmpd="sng" algn="ctr">
            <a:solidFill>
              <a:srgbClr val="EAB2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TextBox 71"/>
          <p:cNvSpPr txBox="1"/>
          <p:nvPr/>
        </p:nvSpPr>
        <p:spPr>
          <a:xfrm>
            <a:off x="9602372" y="4958215"/>
            <a:ext cx="552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solidFill>
                  <a:sysClr val="windowText" lastClr="000000"/>
                </a:solidFill>
                <a:latin typeface="Calibri"/>
                <a:ea typeface="宋体" panose="02010600030101010101" pitchFamily="2" charset="-122"/>
              </a:rPr>
              <a:t>……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03250" y="46180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局限性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03250" y="1037411"/>
            <a:ext cx="1235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Limitation</a:t>
            </a:r>
            <a:endParaRPr lang="en-US" altLang="zh-CN" sz="2000" dirty="0"/>
          </a:p>
        </p:txBody>
      </p:sp>
      <p:sp>
        <p:nvSpPr>
          <p:cNvPr id="64" name="TextBox 66"/>
          <p:cNvSpPr txBox="1"/>
          <p:nvPr/>
        </p:nvSpPr>
        <p:spPr>
          <a:xfrm>
            <a:off x="9716832" y="209484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solidFill>
                  <a:sysClr val="windowText" lastClr="000000"/>
                </a:solidFill>
                <a:latin typeface="Calibri"/>
                <a:ea typeface="宋体" panose="02010600030101010101" pitchFamily="2" charset="-122"/>
              </a:rPr>
              <a:t>物理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Calibri"/>
                <a:ea typeface="宋体" panose="02010600030101010101" pitchFamily="2" charset="-122"/>
              </a:rPr>
              <a:t>应用界面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33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/>
              <a:t>MongoDB</a:t>
            </a:r>
            <a:r>
              <a:rPr lang="zh-CN" altLang="en-US" dirty="0"/>
              <a:t>是</a:t>
            </a:r>
            <a:r>
              <a:rPr lang="zh-CN" altLang="zh-CN" dirty="0"/>
              <a:t>跨平台的数据库</a:t>
            </a:r>
            <a:r>
              <a:rPr lang="zh-CN" altLang="en-US" dirty="0"/>
              <a:t>，</a:t>
            </a:r>
            <a:r>
              <a:rPr lang="zh-CN" altLang="zh-CN" dirty="0"/>
              <a:t>可以运行在</a:t>
            </a:r>
            <a:r>
              <a:rPr lang="en-US" altLang="zh-CN" dirty="0"/>
              <a:t>Windows</a:t>
            </a:r>
            <a:r>
              <a:rPr lang="zh-CN" altLang="zh-CN" dirty="0"/>
              <a:t>、</a:t>
            </a:r>
            <a:r>
              <a:rPr lang="en-US" altLang="zh-CN" dirty="0" err="1"/>
              <a:t>unix</a:t>
            </a:r>
            <a:r>
              <a:rPr lang="zh-CN" altLang="zh-CN" dirty="0"/>
              <a:t>、</a:t>
            </a:r>
            <a:r>
              <a:rPr lang="en-US" altLang="zh-CN" dirty="0"/>
              <a:t>OSX</a:t>
            </a:r>
            <a:r>
              <a:rPr lang="zh-CN" altLang="zh-CN" dirty="0"/>
              <a:t>、</a:t>
            </a:r>
            <a:r>
              <a:rPr lang="en-US" altLang="zh-CN" dirty="0"/>
              <a:t>Solaris</a:t>
            </a:r>
            <a:r>
              <a:rPr lang="zh-CN" altLang="zh-CN" dirty="0"/>
              <a:t>系统上，并且提供多种语言的驱动支持。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用</a:t>
            </a:r>
            <a:r>
              <a:rPr lang="en-US" altLang="zh-CN" dirty="0"/>
              <a:t>C++</a:t>
            </a:r>
            <a:r>
              <a:rPr lang="zh-CN" altLang="zh-CN" dirty="0"/>
              <a:t>实现</a:t>
            </a:r>
            <a:r>
              <a:rPr lang="zh-CN" altLang="en-US" dirty="0"/>
              <a:t>，开源。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基于分布式，面向文档存储</a:t>
            </a:r>
            <a:r>
              <a:rPr lang="zh-CN" altLang="en-US" dirty="0"/>
              <a:t>，</a:t>
            </a:r>
            <a:r>
              <a:rPr lang="zh-CN" altLang="zh-CN" dirty="0"/>
              <a:t>具有高效的数据存储特性，支持二进制数据及大型对象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具备应用程序实时数据存储所需的复制及高度伸缩性，适合文档化格式的存储及查询。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于</a:t>
            </a:r>
            <a:r>
              <a:rPr lang="en-US" altLang="zh-CN" dirty="0"/>
              <a:t>2009</a:t>
            </a:r>
            <a:r>
              <a:rPr lang="zh-CN" altLang="zh-CN" dirty="0"/>
              <a:t>年发布，是非关系型数据库当中功能最丰富、最像关系数据库的。</a:t>
            </a:r>
            <a:endParaRPr lang="en-US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76402" y="461804"/>
            <a:ext cx="1431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MongoDB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676402" y="1037411"/>
            <a:ext cx="1481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Introduction</a:t>
            </a:r>
            <a:endParaRPr lang="en-US" altLang="zh-CN" sz="2000" dirty="0"/>
          </a:p>
        </p:txBody>
      </p:sp>
      <p:sp>
        <p:nvSpPr>
          <p:cNvPr id="6" name="文本框 5"/>
          <p:cNvSpPr txBox="1"/>
          <p:nvPr/>
        </p:nvSpPr>
        <p:spPr>
          <a:xfrm>
            <a:off x="2145252" y="4738422"/>
            <a:ext cx="1579407" cy="461665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flexibility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857631" y="4646091"/>
            <a:ext cx="0" cy="7720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092591" y="4676867"/>
            <a:ext cx="1287532" cy="523220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power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573655" y="4633101"/>
            <a:ext cx="0" cy="7720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731829" y="4676867"/>
            <a:ext cx="1247457" cy="523220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speed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7129441" y="4570676"/>
            <a:ext cx="0" cy="7720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218372" y="4676867"/>
            <a:ext cx="2241319" cy="523220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ease of use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CN" altLang="zh-CN" sz="1800" dirty="0"/>
              <a:t>使用</a:t>
            </a:r>
            <a:r>
              <a:rPr lang="en-US" altLang="zh-CN" sz="1800" dirty="0"/>
              <a:t>C#</a:t>
            </a:r>
            <a:r>
              <a:rPr lang="zh-CN" altLang="zh-CN" sz="1800" dirty="0"/>
              <a:t>操作</a:t>
            </a:r>
            <a:r>
              <a:rPr lang="en-US" altLang="zh-CN" sz="1800" dirty="0" err="1"/>
              <a:t>MongoDB</a:t>
            </a:r>
            <a:r>
              <a:rPr lang="zh-CN" altLang="zh-CN" sz="1800" dirty="0"/>
              <a:t>需要一定的驱动</a:t>
            </a:r>
            <a:r>
              <a:rPr lang="zh-CN" altLang="zh-CN" sz="1800" dirty="0" smtClean="0"/>
              <a:t>支持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zh-CN" sz="1800" dirty="0" smtClean="0"/>
              <a:t>第一</a:t>
            </a:r>
            <a:r>
              <a:rPr lang="zh-CN" altLang="zh-CN" sz="1800" dirty="0"/>
              <a:t>种，使用</a:t>
            </a:r>
            <a:r>
              <a:rPr lang="en-US" altLang="zh-CN" sz="1800" dirty="0" err="1"/>
              <a:t>github</a:t>
            </a:r>
            <a:r>
              <a:rPr lang="zh-CN" altLang="zh-CN" sz="1800" dirty="0"/>
              <a:t>上提供的源码，进行编译，当前版本为</a:t>
            </a:r>
            <a:r>
              <a:rPr lang="en-US" altLang="zh-CN" sz="1800" dirty="0"/>
              <a:t>1.7.0.4714</a:t>
            </a:r>
            <a:r>
              <a:rPr lang="zh-CN" altLang="zh-CN" sz="1800" dirty="0" smtClean="0"/>
              <a:t>。</a:t>
            </a:r>
            <a:endParaRPr lang="en-US" altLang="zh-CN" sz="1800" dirty="0" smtClean="0"/>
          </a:p>
          <a:p>
            <a:r>
              <a:rPr lang="zh-CN" altLang="zh-CN" sz="1800" dirty="0" smtClean="0"/>
              <a:t>第二</a:t>
            </a:r>
            <a:r>
              <a:rPr lang="zh-CN" altLang="zh-CN" sz="1800" dirty="0"/>
              <a:t>种，打开</a:t>
            </a:r>
            <a:r>
              <a:rPr lang="en-US" altLang="zh-CN" sz="1800" dirty="0"/>
              <a:t>Visual Studio2012</a:t>
            </a:r>
            <a:r>
              <a:rPr lang="zh-CN" altLang="zh-CN" sz="1800" dirty="0"/>
              <a:t>，点击 工具</a:t>
            </a:r>
            <a:r>
              <a:rPr lang="en-US" altLang="zh-CN" sz="1800" dirty="0"/>
              <a:t>&gt;</a:t>
            </a:r>
            <a:r>
              <a:rPr lang="zh-CN" altLang="zh-CN" sz="1800" dirty="0"/>
              <a:t>库程序包管理器</a:t>
            </a:r>
            <a:r>
              <a:rPr lang="en-US" altLang="zh-CN" sz="1800" dirty="0"/>
              <a:t>&gt;</a:t>
            </a:r>
            <a:r>
              <a:rPr lang="zh-CN" altLang="zh-CN" sz="1800" dirty="0"/>
              <a:t>程序包管理器控制台，安装</a:t>
            </a:r>
            <a:r>
              <a:rPr lang="en-US" altLang="zh-CN" sz="1800" dirty="0" err="1" smtClean="0"/>
              <a:t>mongocsharpdriver</a:t>
            </a:r>
            <a:r>
              <a:rPr lang="zh-CN" altLang="zh-CN" sz="1800" dirty="0" smtClean="0"/>
              <a:t>。</a:t>
            </a:r>
            <a:endParaRPr lang="zh-CN" altLang="en-US" sz="1800" dirty="0"/>
          </a:p>
        </p:txBody>
      </p:sp>
      <p:sp>
        <p:nvSpPr>
          <p:cNvPr id="3" name="文本框 2"/>
          <p:cNvSpPr txBox="1"/>
          <p:nvPr/>
        </p:nvSpPr>
        <p:spPr>
          <a:xfrm>
            <a:off x="676402" y="461804"/>
            <a:ext cx="1952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/>
              <a:t>MongoDB</a:t>
            </a:r>
            <a:r>
              <a:rPr lang="en-US" altLang="zh-CN" sz="2000" dirty="0" smtClean="0"/>
              <a:t> &amp;&amp; C#</a:t>
            </a:r>
            <a:endParaRPr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676402" y="1037411"/>
            <a:ext cx="1481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Introduction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2527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MongoDB</a:t>
            </a:r>
            <a:r>
              <a:rPr lang="zh-CN" altLang="zh-CN" dirty="0"/>
              <a:t>是文档对象数据库，以往在关系数据中表的概念在</a:t>
            </a:r>
            <a:r>
              <a:rPr lang="en-US" altLang="zh-CN" dirty="0" err="1"/>
              <a:t>MongoDB</a:t>
            </a:r>
            <a:r>
              <a:rPr lang="zh-CN" altLang="zh-CN" dirty="0"/>
              <a:t>中是</a:t>
            </a:r>
            <a:r>
              <a:rPr lang="en-US" altLang="zh-CN" dirty="0"/>
              <a:t>collection</a:t>
            </a:r>
            <a:r>
              <a:rPr lang="zh-CN" altLang="zh-CN" dirty="0"/>
              <a:t>，而</a:t>
            </a:r>
            <a:r>
              <a:rPr lang="en-US" altLang="zh-CN" dirty="0"/>
              <a:t>row</a:t>
            </a:r>
            <a:r>
              <a:rPr lang="zh-CN" altLang="zh-CN" dirty="0"/>
              <a:t>则为</a:t>
            </a:r>
            <a:r>
              <a:rPr lang="en-US" altLang="zh-CN" dirty="0"/>
              <a:t>document</a:t>
            </a:r>
            <a:r>
              <a:rPr lang="zh-CN" altLang="zh-CN" dirty="0"/>
              <a:t>或者</a:t>
            </a:r>
            <a:r>
              <a:rPr lang="en-US" altLang="zh-CN" dirty="0"/>
              <a:t>object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zh-CN" dirty="0" smtClean="0"/>
              <a:t>在</a:t>
            </a:r>
            <a:r>
              <a:rPr lang="zh-CN" altLang="zh-CN" dirty="0"/>
              <a:t>实际应用中，每次的实验终端不同，离子种类不同，能量大小也不同，每一次保存的历史数据集都是一个单独的</a:t>
            </a:r>
            <a:r>
              <a:rPr lang="en-US" altLang="zh-CN" dirty="0"/>
              <a:t>object</a:t>
            </a:r>
            <a:r>
              <a:rPr lang="zh-CN" altLang="zh-CN" dirty="0"/>
              <a:t>，是彼此独立的。所以，这些彼此独立的集合和对象使用</a:t>
            </a:r>
            <a:r>
              <a:rPr lang="en-US" altLang="zh-CN" dirty="0" err="1"/>
              <a:t>MongoDB</a:t>
            </a:r>
            <a:r>
              <a:rPr lang="zh-CN" altLang="zh-CN" dirty="0"/>
              <a:t>存储，可以获得更好的查询性能。每一次有新的数据存储时，新建一个</a:t>
            </a:r>
            <a:r>
              <a:rPr lang="en-US" altLang="zh-CN" dirty="0"/>
              <a:t>collection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3986785"/>
            <a:ext cx="3319271" cy="1801811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52" y="3913633"/>
            <a:ext cx="2602738" cy="18018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759994" y="587780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系统结构框图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97872" y="5866876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err="1">
                <a:solidFill>
                  <a:prstClr val="black"/>
                </a:solidFill>
              </a:rPr>
              <a:t>MongoDB</a:t>
            </a:r>
            <a:r>
              <a:rPr lang="zh-CN" altLang="zh-CN" dirty="0">
                <a:solidFill>
                  <a:prstClr val="black"/>
                </a:solidFill>
              </a:rPr>
              <a:t>中的数据模型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76402" y="461804"/>
            <a:ext cx="2762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使用</a:t>
            </a:r>
            <a:r>
              <a:rPr lang="en-US" altLang="zh-CN" sz="2000" dirty="0" err="1" smtClean="0"/>
              <a:t>MongoDB</a:t>
            </a:r>
            <a:r>
              <a:rPr lang="zh-CN" altLang="en-US" sz="2000" dirty="0" smtClean="0"/>
              <a:t>存储数据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676402" y="1037411"/>
            <a:ext cx="15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Data storage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2094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17312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 smtClean="0"/>
              <a:t>多次操作测试</a:t>
            </a:r>
            <a:endParaRPr lang="en-US" altLang="zh-CN" b="1" dirty="0" smtClean="0"/>
          </a:p>
          <a:p>
            <a:r>
              <a:rPr lang="en-US" altLang="zh-CN" dirty="0" err="1"/>
              <a:t>MongoDB</a:t>
            </a:r>
            <a:r>
              <a:rPr lang="zh-CN" altLang="zh-CN" dirty="0" smtClean="0"/>
              <a:t>第二次</a:t>
            </a:r>
            <a:r>
              <a:rPr lang="zh-CN" altLang="en-US" dirty="0" smtClean="0"/>
              <a:t>插入操作</a:t>
            </a:r>
            <a:r>
              <a:rPr lang="zh-CN" altLang="zh-CN" dirty="0" smtClean="0"/>
              <a:t>比第一次</a:t>
            </a:r>
            <a:r>
              <a:rPr lang="zh-CN" altLang="en-US" dirty="0" smtClean="0"/>
              <a:t>耗时</a:t>
            </a:r>
            <a:r>
              <a:rPr lang="zh-CN" altLang="zh-CN" dirty="0" smtClean="0"/>
              <a:t>大幅度下降。耗时</a:t>
            </a:r>
            <a:r>
              <a:rPr lang="zh-CN" altLang="zh-CN" dirty="0"/>
              <a:t>的下降应该归功于</a:t>
            </a:r>
            <a:r>
              <a:rPr lang="en-US" altLang="zh-CN" dirty="0" err="1"/>
              <a:t>MongoDB</a:t>
            </a:r>
            <a:r>
              <a:rPr lang="zh-CN" altLang="zh-CN" dirty="0"/>
              <a:t>的缓存</a:t>
            </a:r>
            <a:r>
              <a:rPr lang="zh-CN" altLang="zh-CN" dirty="0" smtClean="0"/>
              <a:t>机制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Oracle 10</a:t>
            </a:r>
            <a:r>
              <a:rPr lang="zh-CN" altLang="zh-CN" dirty="0"/>
              <a:t>次操作的时间差别不大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所以</a:t>
            </a:r>
            <a:r>
              <a:rPr lang="zh-CN" altLang="zh-CN" dirty="0"/>
              <a:t>，在存储历史数据时，进行上百个记录数据</a:t>
            </a:r>
            <a:r>
              <a:rPr lang="en-US" altLang="zh-CN" dirty="0"/>
              <a:t>insert</a:t>
            </a:r>
            <a:r>
              <a:rPr lang="zh-CN" altLang="zh-CN" dirty="0"/>
              <a:t>操作时，</a:t>
            </a:r>
            <a:r>
              <a:rPr lang="en-US" altLang="zh-CN" dirty="0" err="1"/>
              <a:t>MongoDB</a:t>
            </a:r>
            <a:r>
              <a:rPr lang="zh-CN" altLang="zh-CN" dirty="0"/>
              <a:t>的表现将非常优秀。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52" y="3414926"/>
            <a:ext cx="3877056" cy="257143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4" name="图片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72" y="3396638"/>
            <a:ext cx="3508647" cy="258972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矩形 4"/>
          <p:cNvSpPr/>
          <p:nvPr/>
        </p:nvSpPr>
        <p:spPr>
          <a:xfrm>
            <a:off x="1987321" y="6074044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</a:rPr>
              <a:t>MongoDB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多次</a:t>
            </a:r>
            <a:r>
              <a:rPr lang="en-US" altLang="zh-CN" dirty="0">
                <a:latin typeface="Times New Roman" panose="02020603050405020304" pitchFamily="18" charset="0"/>
              </a:rPr>
              <a:t>Insert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记录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377928" y="6074044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Oracle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多次</a:t>
            </a:r>
            <a:r>
              <a:rPr lang="en-US" altLang="zh-CN" dirty="0">
                <a:latin typeface="Times New Roman" panose="02020603050405020304" pitchFamily="18" charset="0"/>
              </a:rPr>
              <a:t>Insert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记录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76402" y="46180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运行测试及结果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676402" y="1037411"/>
            <a:ext cx="2084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E</a:t>
            </a:r>
            <a:r>
              <a:rPr lang="en-US" altLang="zh-CN" sz="2000" dirty="0" smtClean="0"/>
              <a:t>xperimental</a:t>
            </a:r>
            <a:r>
              <a:rPr lang="en-US" altLang="zh-CN" sz="2000" dirty="0"/>
              <a:t> data</a:t>
            </a:r>
          </a:p>
        </p:txBody>
      </p:sp>
    </p:spTree>
    <p:extLst>
      <p:ext uri="{BB962C8B-B14F-4D97-AF65-F5344CB8AC3E}">
        <p14:creationId xmlns:p14="http://schemas.microsoft.com/office/powerpoint/2010/main" val="15377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710406" y="1551463"/>
            <a:ext cx="10842058" cy="14203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 smtClean="0"/>
              <a:t>插入操作测试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dirty="0" smtClean="0"/>
              <a:t>随着</a:t>
            </a:r>
            <a:r>
              <a:rPr lang="zh-CN" altLang="zh-CN" dirty="0"/>
              <a:t>文件大小的变化，两种数据库的</a:t>
            </a:r>
            <a:r>
              <a:rPr lang="en-US" altLang="zh-CN" dirty="0"/>
              <a:t>insert</a:t>
            </a:r>
            <a:r>
              <a:rPr lang="zh-CN" altLang="zh-CN" dirty="0"/>
              <a:t>操作所需的时间呈直线上升，但是</a:t>
            </a:r>
            <a:r>
              <a:rPr lang="en-US" altLang="zh-CN" dirty="0"/>
              <a:t>Oracle</a:t>
            </a:r>
            <a:r>
              <a:rPr lang="zh-CN" altLang="zh-CN" dirty="0"/>
              <a:t>使用的时间还是多于</a:t>
            </a:r>
            <a:r>
              <a:rPr lang="en-US" altLang="zh-CN" dirty="0" err="1"/>
              <a:t>MongoDB</a:t>
            </a:r>
            <a:r>
              <a:rPr lang="zh-CN" altLang="zh-CN" dirty="0"/>
              <a:t>使用的时间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64" y="3085742"/>
            <a:ext cx="3886772" cy="258972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002" y="3085742"/>
            <a:ext cx="3776854" cy="258972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0" name="矩形 9"/>
          <p:cNvSpPr/>
          <p:nvPr/>
        </p:nvSpPr>
        <p:spPr>
          <a:xfrm>
            <a:off x="2045391" y="5781435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Insert 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条记录时间对比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166031" y="5763147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Insert </a:t>
            </a:r>
            <a:r>
              <a:rPr lang="en-US" altLang="zh-CN" dirty="0" smtClean="0">
                <a:latin typeface="Times New Roman" panose="02020603050405020304" pitchFamily="18" charset="0"/>
              </a:rPr>
              <a:t>50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条记录时间对比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76402" y="46180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运行测试及结果</a:t>
            </a:r>
            <a:endParaRPr lang="zh-CN" altLang="en-US" sz="2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76402" y="1037411"/>
            <a:ext cx="2084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E</a:t>
            </a:r>
            <a:r>
              <a:rPr lang="en-US" altLang="zh-CN" sz="2000" dirty="0" smtClean="0"/>
              <a:t>xperimental</a:t>
            </a:r>
            <a:r>
              <a:rPr lang="en-US" altLang="zh-CN" sz="2000" dirty="0"/>
              <a:t> data</a:t>
            </a:r>
          </a:p>
        </p:txBody>
      </p:sp>
    </p:spTree>
    <p:extLst>
      <p:ext uri="{BB962C8B-B14F-4D97-AF65-F5344CB8AC3E}">
        <p14:creationId xmlns:p14="http://schemas.microsoft.com/office/powerpoint/2010/main" val="34313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自定义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8282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7184</TotalTime>
  <Words>962</Words>
  <Application>Microsoft Office PowerPoint</Application>
  <PresentationFormat>宽屏</PresentationFormat>
  <Paragraphs>103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等线</vt:lpstr>
      <vt:lpstr>方正兰亭细黑_GBK_M</vt:lpstr>
      <vt:lpstr>思源黑体 CN Light</vt:lpstr>
      <vt:lpstr>思源黑体 CN Medium</vt:lpstr>
      <vt:lpstr>宋体</vt:lpstr>
      <vt:lpstr>微软雅黑</vt:lpstr>
      <vt:lpstr>微软雅黑 Light</vt:lpstr>
      <vt:lpstr>Arial</vt:lpstr>
      <vt:lpstr>Calibri</vt:lpstr>
      <vt:lpstr>Calibri Light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zhangjc</cp:lastModifiedBy>
  <cp:revision>432</cp:revision>
  <dcterms:created xsi:type="dcterms:W3CDTF">2015-11-26T12:54:06Z</dcterms:created>
  <dcterms:modified xsi:type="dcterms:W3CDTF">2017-07-04T01:07:08Z</dcterms:modified>
</cp:coreProperties>
</file>